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61"/>
  </p:notesMasterIdLst>
  <p:handoutMasterIdLst>
    <p:handoutMasterId r:id="rId62"/>
  </p:handoutMasterIdLst>
  <p:sldIdLst>
    <p:sldId id="327" r:id="rId2"/>
    <p:sldId id="533" r:id="rId3"/>
    <p:sldId id="534" r:id="rId4"/>
    <p:sldId id="418" r:id="rId5"/>
    <p:sldId id="535" r:id="rId6"/>
    <p:sldId id="536" r:id="rId7"/>
    <p:sldId id="537" r:id="rId8"/>
    <p:sldId id="538" r:id="rId9"/>
    <p:sldId id="539" r:id="rId10"/>
    <p:sldId id="498" r:id="rId11"/>
    <p:sldId id="499" r:id="rId12"/>
    <p:sldId id="500" r:id="rId13"/>
    <p:sldId id="501" r:id="rId14"/>
    <p:sldId id="502" r:id="rId15"/>
    <p:sldId id="503" r:id="rId16"/>
    <p:sldId id="504" r:id="rId17"/>
    <p:sldId id="505" r:id="rId18"/>
    <p:sldId id="506" r:id="rId19"/>
    <p:sldId id="507" r:id="rId20"/>
    <p:sldId id="508" r:id="rId21"/>
    <p:sldId id="509" r:id="rId22"/>
    <p:sldId id="514" r:id="rId23"/>
    <p:sldId id="513" r:id="rId24"/>
    <p:sldId id="515" r:id="rId25"/>
    <p:sldId id="532" r:id="rId26"/>
    <p:sldId id="517" r:id="rId27"/>
    <p:sldId id="518" r:id="rId28"/>
    <p:sldId id="520" r:id="rId29"/>
    <p:sldId id="521" r:id="rId30"/>
    <p:sldId id="522" r:id="rId31"/>
    <p:sldId id="523" r:id="rId32"/>
    <p:sldId id="524" r:id="rId33"/>
    <p:sldId id="525" r:id="rId34"/>
    <p:sldId id="526" r:id="rId35"/>
    <p:sldId id="527" r:id="rId36"/>
    <p:sldId id="528" r:id="rId37"/>
    <p:sldId id="529" r:id="rId38"/>
    <p:sldId id="406" r:id="rId39"/>
    <p:sldId id="417" r:id="rId40"/>
    <p:sldId id="424" r:id="rId41"/>
    <p:sldId id="489" r:id="rId42"/>
    <p:sldId id="429" r:id="rId43"/>
    <p:sldId id="473" r:id="rId44"/>
    <p:sldId id="455" r:id="rId45"/>
    <p:sldId id="467" r:id="rId46"/>
    <p:sldId id="469" r:id="rId47"/>
    <p:sldId id="470" r:id="rId48"/>
    <p:sldId id="457" r:id="rId49"/>
    <p:sldId id="481" r:id="rId50"/>
    <p:sldId id="482" r:id="rId51"/>
    <p:sldId id="483" r:id="rId52"/>
    <p:sldId id="484" r:id="rId53"/>
    <p:sldId id="485" r:id="rId54"/>
    <p:sldId id="492" r:id="rId55"/>
    <p:sldId id="493" r:id="rId56"/>
    <p:sldId id="494" r:id="rId57"/>
    <p:sldId id="495" r:id="rId58"/>
    <p:sldId id="510" r:id="rId59"/>
    <p:sldId id="370" r:id="rId60"/>
  </p:sldIdLst>
  <p:sldSz cx="9144000" cy="5715000" type="screen16x10"/>
  <p:notesSz cx="7010400" cy="9296400"/>
  <p:defaultTextStyle>
    <a:defPPr>
      <a:defRPr lang="es-ES_tradnl"/>
    </a:defPPr>
    <a:lvl1pPr algn="l" rtl="0" eaLnBrk="0" fontAlgn="base" hangingPunct="0">
      <a:spcBef>
        <a:spcPct val="0"/>
      </a:spcBef>
      <a:spcAft>
        <a:spcPct val="0"/>
      </a:spcAft>
      <a:defRPr sz="2300" kern="1200">
        <a:solidFill>
          <a:schemeClr val="tx1"/>
        </a:solidFill>
        <a:latin typeface="Arial Narrow" pitchFamily="34" charset="0"/>
        <a:ea typeface="+mn-ea"/>
        <a:cs typeface="+mn-cs"/>
      </a:defRPr>
    </a:lvl1pPr>
    <a:lvl2pPr marL="457200" algn="l" rtl="0" eaLnBrk="0" fontAlgn="base" hangingPunct="0">
      <a:spcBef>
        <a:spcPct val="0"/>
      </a:spcBef>
      <a:spcAft>
        <a:spcPct val="0"/>
      </a:spcAft>
      <a:defRPr sz="2300" kern="1200">
        <a:solidFill>
          <a:schemeClr val="tx1"/>
        </a:solidFill>
        <a:latin typeface="Arial Narrow" pitchFamily="34" charset="0"/>
        <a:ea typeface="+mn-ea"/>
        <a:cs typeface="+mn-cs"/>
      </a:defRPr>
    </a:lvl2pPr>
    <a:lvl3pPr marL="914400" algn="l" rtl="0" eaLnBrk="0" fontAlgn="base" hangingPunct="0">
      <a:spcBef>
        <a:spcPct val="0"/>
      </a:spcBef>
      <a:spcAft>
        <a:spcPct val="0"/>
      </a:spcAft>
      <a:defRPr sz="2300" kern="1200">
        <a:solidFill>
          <a:schemeClr val="tx1"/>
        </a:solidFill>
        <a:latin typeface="Arial Narrow" pitchFamily="34" charset="0"/>
        <a:ea typeface="+mn-ea"/>
        <a:cs typeface="+mn-cs"/>
      </a:defRPr>
    </a:lvl3pPr>
    <a:lvl4pPr marL="1371600" algn="l" rtl="0" eaLnBrk="0" fontAlgn="base" hangingPunct="0">
      <a:spcBef>
        <a:spcPct val="0"/>
      </a:spcBef>
      <a:spcAft>
        <a:spcPct val="0"/>
      </a:spcAft>
      <a:defRPr sz="2300" kern="1200">
        <a:solidFill>
          <a:schemeClr val="tx1"/>
        </a:solidFill>
        <a:latin typeface="Arial Narrow" pitchFamily="34" charset="0"/>
        <a:ea typeface="+mn-ea"/>
        <a:cs typeface="+mn-cs"/>
      </a:defRPr>
    </a:lvl4pPr>
    <a:lvl5pPr marL="1828800" algn="l" rtl="0" eaLnBrk="0" fontAlgn="base" hangingPunct="0">
      <a:spcBef>
        <a:spcPct val="0"/>
      </a:spcBef>
      <a:spcAft>
        <a:spcPct val="0"/>
      </a:spcAft>
      <a:defRPr sz="2300" kern="1200">
        <a:solidFill>
          <a:schemeClr val="tx1"/>
        </a:solidFill>
        <a:latin typeface="Arial Narrow" pitchFamily="34" charset="0"/>
        <a:ea typeface="+mn-ea"/>
        <a:cs typeface="+mn-cs"/>
      </a:defRPr>
    </a:lvl5pPr>
    <a:lvl6pPr marL="2286000" algn="l" defTabSz="914400" rtl="0" eaLnBrk="1" latinLnBrk="0" hangingPunct="1">
      <a:defRPr sz="2300" kern="1200">
        <a:solidFill>
          <a:schemeClr val="tx1"/>
        </a:solidFill>
        <a:latin typeface="Arial Narrow" pitchFamily="34" charset="0"/>
        <a:ea typeface="+mn-ea"/>
        <a:cs typeface="+mn-cs"/>
      </a:defRPr>
    </a:lvl6pPr>
    <a:lvl7pPr marL="2743200" algn="l" defTabSz="914400" rtl="0" eaLnBrk="1" latinLnBrk="0" hangingPunct="1">
      <a:defRPr sz="2300" kern="1200">
        <a:solidFill>
          <a:schemeClr val="tx1"/>
        </a:solidFill>
        <a:latin typeface="Arial Narrow" pitchFamily="34" charset="0"/>
        <a:ea typeface="+mn-ea"/>
        <a:cs typeface="+mn-cs"/>
      </a:defRPr>
    </a:lvl7pPr>
    <a:lvl8pPr marL="3200400" algn="l" defTabSz="914400" rtl="0" eaLnBrk="1" latinLnBrk="0" hangingPunct="1">
      <a:defRPr sz="2300" kern="1200">
        <a:solidFill>
          <a:schemeClr val="tx1"/>
        </a:solidFill>
        <a:latin typeface="Arial Narrow" pitchFamily="34" charset="0"/>
        <a:ea typeface="+mn-ea"/>
        <a:cs typeface="+mn-cs"/>
      </a:defRPr>
    </a:lvl8pPr>
    <a:lvl9pPr marL="3657600" algn="l" defTabSz="914400" rtl="0" eaLnBrk="1" latinLnBrk="0" hangingPunct="1">
      <a:defRPr sz="2300" kern="1200">
        <a:solidFill>
          <a:schemeClr val="tx1"/>
        </a:solidFill>
        <a:latin typeface="Arial Narrow" pitchFamily="34" charset="0"/>
        <a:ea typeface="+mn-ea"/>
        <a:cs typeface="+mn-cs"/>
      </a:defRPr>
    </a:lvl9pPr>
  </p:defaultTextStyle>
  <p:extLst>
    <p:ext uri="{EFAFB233-063F-42B5-8137-9DF3F51BA10A}">
      <p15:sldGuideLst xmlns:p15="http://schemas.microsoft.com/office/powerpoint/2012/main">
        <p15:guide id="1" orient="horz" pos="180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33FF"/>
    <a:srgbClr val="FF6600"/>
    <a:srgbClr val="00918E"/>
    <a:srgbClr val="378D7D"/>
    <a:srgbClr val="008080"/>
    <a:srgbClr val="993366"/>
    <a:srgbClr val="74B230"/>
    <a:srgbClr val="CCFFCC"/>
    <a:srgbClr val="005843"/>
    <a:srgbClr val="30399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73" autoAdjust="0"/>
    <p:restoredTop sz="86392" autoAdjust="0"/>
  </p:normalViewPr>
  <p:slideViewPr>
    <p:cSldViewPr snapToObjects="1">
      <p:cViewPr varScale="1">
        <p:scale>
          <a:sx n="75" d="100"/>
          <a:sy n="75" d="100"/>
        </p:scale>
        <p:origin x="570" y="60"/>
      </p:cViewPr>
      <p:guideLst>
        <p:guide orient="horz" pos="1800"/>
        <p:guide pos="2880"/>
      </p:guideLst>
    </p:cSldViewPr>
  </p:slideViewPr>
  <p:outlineViewPr>
    <p:cViewPr>
      <p:scale>
        <a:sx n="33" d="100"/>
        <a:sy n="33" d="100"/>
      </p:scale>
      <p:origin x="0" y="-7068"/>
    </p:cViewPr>
  </p:outlineViewPr>
  <p:notesTextViewPr>
    <p:cViewPr>
      <p:scale>
        <a:sx n="1" d="1"/>
        <a:sy n="1" d="1"/>
      </p:scale>
      <p:origin x="0" y="0"/>
    </p:cViewPr>
  </p:notesTextViewPr>
  <p:sorterViewPr>
    <p:cViewPr varScale="1">
      <p:scale>
        <a:sx n="100" d="100"/>
        <a:sy n="100" d="100"/>
      </p:scale>
      <p:origin x="0" y="0"/>
    </p:cViewPr>
  </p:sorterViewPr>
  <p:notesViewPr>
    <p:cSldViewPr snapToObjects="1">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notesMaster" Target="notesMasters/notesMaster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262232D-FAFA-4B8E-8C8C-19FC086DE6A3}" type="doc">
      <dgm:prSet loTypeId="urn:microsoft.com/office/officeart/2005/8/layout/radial2" loCatId="relationship" qsTypeId="urn:microsoft.com/office/officeart/2005/8/quickstyle/3d4" qsCatId="3D" csTypeId="urn:microsoft.com/office/officeart/2005/8/colors/colorful3" csCatId="colorful" phldr="1"/>
      <dgm:spPr/>
      <dgm:t>
        <a:bodyPr/>
        <a:lstStyle/>
        <a:p>
          <a:endParaRPr lang="es-ES"/>
        </a:p>
      </dgm:t>
    </dgm:pt>
    <dgm:pt modelId="{9DF46E10-A583-4C14-BB0E-F78E0980C81E}">
      <dgm:prSet phldrT="[Texto]" custT="1"/>
      <dgm:spPr>
        <a:gradFill rotWithShape="0">
          <a:gsLst>
            <a:gs pos="0">
              <a:schemeClr val="bg1"/>
            </a:gs>
            <a:gs pos="50000">
              <a:srgbClr val="B4DE86"/>
            </a:gs>
            <a:gs pos="100000">
              <a:srgbClr val="76B531"/>
            </a:gs>
          </a:gsLst>
          <a:lin ang="5400000" scaled="0"/>
        </a:gradFill>
        <a:ln>
          <a:solidFill>
            <a:schemeClr val="tx1"/>
          </a:solidFill>
        </a:ln>
        <a:effectLst>
          <a:glow rad="63500">
            <a:schemeClr val="accent4">
              <a:satMod val="175000"/>
              <a:alpha val="40000"/>
            </a:schemeClr>
          </a:glow>
        </a:effectLst>
      </dgm:spPr>
      <dgm:t>
        <a:bodyPr/>
        <a:lstStyle/>
        <a:p>
          <a:r>
            <a:rPr lang="es-MX" sz="1800" b="0" dirty="0">
              <a:solidFill>
                <a:sysClr val="windowText" lastClr="000000"/>
              </a:solidFill>
              <a:effectLst>
                <a:outerShdw blurRad="38100" dist="38100" dir="2700000" algn="tl">
                  <a:srgbClr val="C0C0C0"/>
                </a:outerShdw>
              </a:effectLst>
              <a:latin typeface="Calibri"/>
              <a:cs typeface="+mn-cs"/>
            </a:rPr>
            <a:t>1</a:t>
          </a:r>
          <a:r>
            <a:rPr lang="es-MX" sz="1800" b="1" dirty="0">
              <a:solidFill>
                <a:sysClr val="windowText" lastClr="000000"/>
              </a:solidFill>
              <a:effectLst>
                <a:outerShdw blurRad="38100" dist="38100" dir="2700000" algn="tl">
                  <a:srgbClr val="C0C0C0"/>
                </a:outerShdw>
              </a:effectLst>
              <a:latin typeface="Calibri"/>
              <a:cs typeface="+mn-cs"/>
            </a:rPr>
            <a:t>. Empresas que cotizan en el mercado de valores, o que captan o administran ahorro del público</a:t>
          </a:r>
          <a:endParaRPr lang="es-ES" sz="1800" b="1" dirty="0"/>
        </a:p>
      </dgm:t>
    </dgm:pt>
    <dgm:pt modelId="{AF211E25-4738-4034-A58A-C2733435E09F}" type="parTrans" cxnId="{DCB1DAC2-858B-43AA-8FB7-E7047D956872}">
      <dgm:prSet/>
      <dgm:spPr/>
      <dgm:t>
        <a:bodyPr/>
        <a:lstStyle/>
        <a:p>
          <a:endParaRPr lang="es-ES" sz="1900"/>
        </a:p>
      </dgm:t>
    </dgm:pt>
    <dgm:pt modelId="{12FCC170-E7E4-4CAF-941F-D50F94DAF2FB}" type="sibTrans" cxnId="{DCB1DAC2-858B-43AA-8FB7-E7047D956872}">
      <dgm:prSet/>
      <dgm:spPr/>
      <dgm:t>
        <a:bodyPr/>
        <a:lstStyle/>
        <a:p>
          <a:endParaRPr lang="es-ES" sz="1900"/>
        </a:p>
      </dgm:t>
    </dgm:pt>
    <dgm:pt modelId="{CD02E64A-805D-41E6-9618-D62982B94046}">
      <dgm:prSet phldrT="[Texto]" custT="1"/>
      <dgm:spPr>
        <a:gradFill rotWithShape="0">
          <a:gsLst>
            <a:gs pos="0">
              <a:schemeClr val="bg1"/>
            </a:gs>
            <a:gs pos="50000">
              <a:schemeClr val="accent6">
                <a:lumMod val="20000"/>
                <a:lumOff val="80000"/>
              </a:schemeClr>
            </a:gs>
            <a:gs pos="100000">
              <a:schemeClr val="accent6">
                <a:lumMod val="60000"/>
                <a:lumOff val="40000"/>
              </a:schemeClr>
            </a:gs>
          </a:gsLst>
          <a:lin ang="5400000" scaled="0"/>
        </a:gradFill>
        <a:ln>
          <a:solidFill>
            <a:schemeClr val="tx1"/>
          </a:solidFill>
        </a:ln>
        <a:effectLst>
          <a:glow rad="63500">
            <a:schemeClr val="accent4">
              <a:satMod val="175000"/>
              <a:alpha val="40000"/>
            </a:schemeClr>
          </a:glow>
        </a:effectLst>
      </dgm:spPr>
      <dgm:t>
        <a:bodyPr/>
        <a:lstStyle/>
        <a:p>
          <a:r>
            <a:rPr lang="es-MX" sz="1800" b="1" dirty="0">
              <a:solidFill>
                <a:sysClr val="windowText" lastClr="000000"/>
              </a:solidFill>
              <a:effectLst>
                <a:outerShdw blurRad="38100" dist="38100" dir="2700000" algn="tl">
                  <a:srgbClr val="C0C0C0"/>
                </a:outerShdw>
              </a:effectLst>
              <a:latin typeface="Calibri"/>
              <a:cs typeface="+mn-cs"/>
            </a:rPr>
            <a:t>2. Empresas que no cotizan en el mercado de valores, y que no captan ni administran ahorro del público</a:t>
          </a:r>
          <a:endParaRPr lang="es-ES" sz="1800" b="1" dirty="0"/>
        </a:p>
      </dgm:t>
    </dgm:pt>
    <dgm:pt modelId="{A4EB43E1-84F9-4518-8458-6AE7597D75B1}" type="parTrans" cxnId="{468E45B2-CF59-4A03-B8F7-90D9F322BA3F}">
      <dgm:prSet/>
      <dgm:spPr/>
      <dgm:t>
        <a:bodyPr/>
        <a:lstStyle/>
        <a:p>
          <a:endParaRPr lang="es-ES" sz="1900"/>
        </a:p>
      </dgm:t>
    </dgm:pt>
    <dgm:pt modelId="{1DDC7D43-43D3-4078-B49C-32BCCE31D429}" type="sibTrans" cxnId="{468E45B2-CF59-4A03-B8F7-90D9F322BA3F}">
      <dgm:prSet/>
      <dgm:spPr/>
      <dgm:t>
        <a:bodyPr/>
        <a:lstStyle/>
        <a:p>
          <a:endParaRPr lang="es-ES" sz="1900"/>
        </a:p>
      </dgm:t>
    </dgm:pt>
    <dgm:pt modelId="{036FE566-7592-4280-B2AC-79B6C09B8864}">
      <dgm:prSet phldrT="[Texto]" custT="1"/>
      <dgm:spPr>
        <a:gradFill rotWithShape="0">
          <a:gsLst>
            <a:gs pos="0">
              <a:schemeClr val="bg1"/>
            </a:gs>
            <a:gs pos="50000">
              <a:srgbClr val="FFB7B7"/>
            </a:gs>
            <a:gs pos="100000">
              <a:srgbClr val="FF8181"/>
            </a:gs>
          </a:gsLst>
          <a:lin ang="5400000" scaled="0"/>
        </a:gradFill>
        <a:ln>
          <a:solidFill>
            <a:schemeClr val="tx1"/>
          </a:solidFill>
        </a:ln>
        <a:effectLst>
          <a:glow rad="63500">
            <a:schemeClr val="accent4">
              <a:satMod val="175000"/>
              <a:alpha val="40000"/>
            </a:schemeClr>
          </a:glow>
        </a:effectLst>
      </dgm:spPr>
      <dgm:t>
        <a:bodyPr/>
        <a:lstStyle/>
        <a:p>
          <a:r>
            <a:rPr lang="es-ES" sz="2400" b="1" dirty="0">
              <a:solidFill>
                <a:schemeClr val="tx1"/>
              </a:solidFill>
              <a:latin typeface="Calibri" panose="020F0502020204030204" pitchFamily="34" charset="0"/>
            </a:rPr>
            <a:t>3. Entidades de gobierno </a:t>
          </a:r>
        </a:p>
      </dgm:t>
    </dgm:pt>
    <dgm:pt modelId="{8D52007B-04F7-4809-9EFF-C41160ACC4F1}" type="parTrans" cxnId="{7D8EC62B-8834-42B9-BBC2-1AEAC48A37D5}">
      <dgm:prSet/>
      <dgm:spPr/>
      <dgm:t>
        <a:bodyPr/>
        <a:lstStyle/>
        <a:p>
          <a:endParaRPr lang="es-ES" sz="1900"/>
        </a:p>
      </dgm:t>
    </dgm:pt>
    <dgm:pt modelId="{7E1F5562-4D5D-4614-8649-2FB7583DF66B}" type="sibTrans" cxnId="{7D8EC62B-8834-42B9-BBC2-1AEAC48A37D5}">
      <dgm:prSet/>
      <dgm:spPr/>
      <dgm:t>
        <a:bodyPr/>
        <a:lstStyle/>
        <a:p>
          <a:endParaRPr lang="es-ES" sz="1900"/>
        </a:p>
      </dgm:t>
    </dgm:pt>
    <dgm:pt modelId="{959930D8-02B3-4AB6-858E-0A8BCB48164F}" type="pres">
      <dgm:prSet presAssocID="{C262232D-FAFA-4B8E-8C8C-19FC086DE6A3}" presName="composite" presStyleCnt="0">
        <dgm:presLayoutVars>
          <dgm:chMax val="5"/>
          <dgm:dir/>
          <dgm:animLvl val="ctr"/>
          <dgm:resizeHandles val="exact"/>
        </dgm:presLayoutVars>
      </dgm:prSet>
      <dgm:spPr/>
    </dgm:pt>
    <dgm:pt modelId="{FCCB4666-85D5-43AB-A3F5-8FF69B0D82EF}" type="pres">
      <dgm:prSet presAssocID="{C262232D-FAFA-4B8E-8C8C-19FC086DE6A3}" presName="cycle" presStyleCnt="0"/>
      <dgm:spPr/>
    </dgm:pt>
    <dgm:pt modelId="{052B49CE-7C29-4ADB-8E02-1DEC9A1415EB}" type="pres">
      <dgm:prSet presAssocID="{C262232D-FAFA-4B8E-8C8C-19FC086DE6A3}" presName="centerShape" presStyleCnt="0"/>
      <dgm:spPr/>
    </dgm:pt>
    <dgm:pt modelId="{41CBC5EF-B56F-494A-8939-980D2B9D1EDF}" type="pres">
      <dgm:prSet presAssocID="{C262232D-FAFA-4B8E-8C8C-19FC086DE6A3}" presName="connSite" presStyleLbl="node1" presStyleIdx="0" presStyleCnt="4"/>
      <dgm:spPr/>
    </dgm:pt>
    <dgm:pt modelId="{8CC992E8-A0C8-476F-9F40-4E8F09CEECCF}" type="pres">
      <dgm:prSet presAssocID="{C262232D-FAFA-4B8E-8C8C-19FC086DE6A3}" presName="visible" presStyleLbl="node1" presStyleIdx="0" presStyleCnt="4" custScaleX="83792" custScaleY="124800" custLinFactNeighborY="-5865"/>
      <dgm:spPr>
        <a:gradFill rotWithShape="0">
          <a:gsLst>
            <a:gs pos="0">
              <a:schemeClr val="bg1"/>
            </a:gs>
            <a:gs pos="50000">
              <a:schemeClr val="accent6">
                <a:lumMod val="75000"/>
              </a:schemeClr>
            </a:gs>
            <a:gs pos="100000">
              <a:schemeClr val="accent6">
                <a:lumMod val="50000"/>
              </a:schemeClr>
            </a:gs>
          </a:gsLst>
          <a:lin ang="5400000" scaled="0"/>
        </a:gradFill>
        <a:scene3d>
          <a:camera prst="isometricTopUp">
            <a:rot lat="19068106" lon="20682644" rev="1931798"/>
          </a:camera>
          <a:lightRig rig="harsh" dir="t"/>
        </a:scene3d>
        <a:sp3d prstMaterial="clear">
          <a:bevelT w="127000" h="25400" prst="artDeco"/>
          <a:bevelB w="114300" prst="hardEdge"/>
        </a:sp3d>
      </dgm:spPr>
    </dgm:pt>
    <dgm:pt modelId="{F6CC1EB0-ABCB-44B4-8579-08A554B2F6CD}" type="pres">
      <dgm:prSet presAssocID="{AF211E25-4738-4034-A58A-C2733435E09F}" presName="Name25" presStyleLbl="parChTrans1D1" presStyleIdx="0" presStyleCnt="3"/>
      <dgm:spPr/>
    </dgm:pt>
    <dgm:pt modelId="{1356F96D-77F2-48B3-8353-640EDFF686F7}" type="pres">
      <dgm:prSet presAssocID="{9DF46E10-A583-4C14-BB0E-F78E0980C81E}" presName="node" presStyleCnt="0"/>
      <dgm:spPr/>
    </dgm:pt>
    <dgm:pt modelId="{1E02EFE4-F98A-4C9F-8D40-C3EDA9D04BF9}" type="pres">
      <dgm:prSet presAssocID="{9DF46E10-A583-4C14-BB0E-F78E0980C81E}" presName="parentNode" presStyleLbl="node1" presStyleIdx="1" presStyleCnt="4" custScaleX="270361" custScaleY="107472" custLinFactX="32592" custLinFactNeighborX="100000" custLinFactNeighborY="-114">
        <dgm:presLayoutVars>
          <dgm:chMax val="1"/>
          <dgm:bulletEnabled val="1"/>
        </dgm:presLayoutVars>
      </dgm:prSet>
      <dgm:spPr/>
    </dgm:pt>
    <dgm:pt modelId="{68493437-8682-438F-97A3-4D236F9B846C}" type="pres">
      <dgm:prSet presAssocID="{9DF46E10-A583-4C14-BB0E-F78E0980C81E}" presName="childNode" presStyleLbl="revTx" presStyleIdx="0" presStyleCnt="0">
        <dgm:presLayoutVars>
          <dgm:bulletEnabled val="1"/>
        </dgm:presLayoutVars>
      </dgm:prSet>
      <dgm:spPr/>
    </dgm:pt>
    <dgm:pt modelId="{FA9F25C7-5FCF-4FFD-86EA-D574DC3E22F3}" type="pres">
      <dgm:prSet presAssocID="{A4EB43E1-84F9-4518-8458-6AE7597D75B1}" presName="Name25" presStyleLbl="parChTrans1D1" presStyleIdx="1" presStyleCnt="3"/>
      <dgm:spPr/>
    </dgm:pt>
    <dgm:pt modelId="{19898688-C174-4E10-A236-D6989DE48053}" type="pres">
      <dgm:prSet presAssocID="{CD02E64A-805D-41E6-9618-D62982B94046}" presName="node" presStyleCnt="0"/>
      <dgm:spPr/>
    </dgm:pt>
    <dgm:pt modelId="{4CBEE7F2-FA8F-455D-899D-D2E2389A34C1}" type="pres">
      <dgm:prSet presAssocID="{CD02E64A-805D-41E6-9618-D62982B94046}" presName="parentNode" presStyleLbl="node1" presStyleIdx="2" presStyleCnt="4" custScaleX="283137" custScaleY="112950" custLinFactX="6622" custLinFactNeighborX="100000" custLinFactNeighborY="-9655">
        <dgm:presLayoutVars>
          <dgm:chMax val="1"/>
          <dgm:bulletEnabled val="1"/>
        </dgm:presLayoutVars>
      </dgm:prSet>
      <dgm:spPr/>
    </dgm:pt>
    <dgm:pt modelId="{66445095-13CE-4215-A68E-3EADCCD396C6}" type="pres">
      <dgm:prSet presAssocID="{CD02E64A-805D-41E6-9618-D62982B94046}" presName="childNode" presStyleLbl="revTx" presStyleIdx="0" presStyleCnt="0">
        <dgm:presLayoutVars>
          <dgm:bulletEnabled val="1"/>
        </dgm:presLayoutVars>
      </dgm:prSet>
      <dgm:spPr/>
    </dgm:pt>
    <dgm:pt modelId="{245F6F13-71EA-44A2-A0FE-712885068A4F}" type="pres">
      <dgm:prSet presAssocID="{8D52007B-04F7-4809-9EFF-C41160ACC4F1}" presName="Name25" presStyleLbl="parChTrans1D1" presStyleIdx="2" presStyleCnt="3"/>
      <dgm:spPr/>
    </dgm:pt>
    <dgm:pt modelId="{CD85E822-E639-44B9-A75E-28464151390E}" type="pres">
      <dgm:prSet presAssocID="{036FE566-7592-4280-B2AC-79B6C09B8864}" presName="node" presStyleCnt="0"/>
      <dgm:spPr/>
    </dgm:pt>
    <dgm:pt modelId="{E43465F4-A339-482C-87DC-E675E3944F47}" type="pres">
      <dgm:prSet presAssocID="{036FE566-7592-4280-B2AC-79B6C09B8864}" presName="parentNode" presStyleLbl="node1" presStyleIdx="3" presStyleCnt="4" custScaleX="273327" custScaleY="83360" custLinFactX="43221" custLinFactNeighborX="100000" custLinFactNeighborY="-30751">
        <dgm:presLayoutVars>
          <dgm:chMax val="1"/>
          <dgm:bulletEnabled val="1"/>
        </dgm:presLayoutVars>
      </dgm:prSet>
      <dgm:spPr/>
    </dgm:pt>
    <dgm:pt modelId="{2023C73D-EE00-4A76-8AAC-53DBAD8EEC59}" type="pres">
      <dgm:prSet presAssocID="{036FE566-7592-4280-B2AC-79B6C09B8864}" presName="childNode" presStyleLbl="revTx" presStyleIdx="0" presStyleCnt="0">
        <dgm:presLayoutVars>
          <dgm:bulletEnabled val="1"/>
        </dgm:presLayoutVars>
      </dgm:prSet>
      <dgm:spPr/>
    </dgm:pt>
  </dgm:ptLst>
  <dgm:cxnLst>
    <dgm:cxn modelId="{70DC5521-136C-4F46-A737-4BA64EECA9D5}" type="presOf" srcId="{9DF46E10-A583-4C14-BB0E-F78E0980C81E}" destId="{1E02EFE4-F98A-4C9F-8D40-C3EDA9D04BF9}" srcOrd="0" destOrd="0" presId="urn:microsoft.com/office/officeart/2005/8/layout/radial2"/>
    <dgm:cxn modelId="{4C478725-9C5B-46F8-92CF-BCD61DC2F370}" type="presOf" srcId="{AF211E25-4738-4034-A58A-C2733435E09F}" destId="{F6CC1EB0-ABCB-44B4-8579-08A554B2F6CD}" srcOrd="0" destOrd="0" presId="urn:microsoft.com/office/officeart/2005/8/layout/radial2"/>
    <dgm:cxn modelId="{7D8EC62B-8834-42B9-BBC2-1AEAC48A37D5}" srcId="{C262232D-FAFA-4B8E-8C8C-19FC086DE6A3}" destId="{036FE566-7592-4280-B2AC-79B6C09B8864}" srcOrd="2" destOrd="0" parTransId="{8D52007B-04F7-4809-9EFF-C41160ACC4F1}" sibTransId="{7E1F5562-4D5D-4614-8649-2FB7583DF66B}"/>
    <dgm:cxn modelId="{DC76B370-571D-45A6-B4A2-7BB8A64A83A7}" type="presOf" srcId="{8D52007B-04F7-4809-9EFF-C41160ACC4F1}" destId="{245F6F13-71EA-44A2-A0FE-712885068A4F}" srcOrd="0" destOrd="0" presId="urn:microsoft.com/office/officeart/2005/8/layout/radial2"/>
    <dgm:cxn modelId="{97202190-943D-480F-911B-35FBCD257DC4}" type="presOf" srcId="{036FE566-7592-4280-B2AC-79B6C09B8864}" destId="{E43465F4-A339-482C-87DC-E675E3944F47}" srcOrd="0" destOrd="0" presId="urn:microsoft.com/office/officeart/2005/8/layout/radial2"/>
    <dgm:cxn modelId="{581BB794-CCDF-4A01-A41E-FE3151CEC776}" type="presOf" srcId="{CD02E64A-805D-41E6-9618-D62982B94046}" destId="{4CBEE7F2-FA8F-455D-899D-D2E2389A34C1}" srcOrd="0" destOrd="0" presId="urn:microsoft.com/office/officeart/2005/8/layout/radial2"/>
    <dgm:cxn modelId="{94A2B2A5-52A2-45FF-967F-24395FA5A8C6}" type="presOf" srcId="{C262232D-FAFA-4B8E-8C8C-19FC086DE6A3}" destId="{959930D8-02B3-4AB6-858E-0A8BCB48164F}" srcOrd="0" destOrd="0" presId="urn:microsoft.com/office/officeart/2005/8/layout/radial2"/>
    <dgm:cxn modelId="{8587E6A9-4C9A-4935-B082-2420ADC096D2}" type="presOf" srcId="{A4EB43E1-84F9-4518-8458-6AE7597D75B1}" destId="{FA9F25C7-5FCF-4FFD-86EA-D574DC3E22F3}" srcOrd="0" destOrd="0" presId="urn:microsoft.com/office/officeart/2005/8/layout/radial2"/>
    <dgm:cxn modelId="{468E45B2-CF59-4A03-B8F7-90D9F322BA3F}" srcId="{C262232D-FAFA-4B8E-8C8C-19FC086DE6A3}" destId="{CD02E64A-805D-41E6-9618-D62982B94046}" srcOrd="1" destOrd="0" parTransId="{A4EB43E1-84F9-4518-8458-6AE7597D75B1}" sibTransId="{1DDC7D43-43D3-4078-B49C-32BCCE31D429}"/>
    <dgm:cxn modelId="{DCB1DAC2-858B-43AA-8FB7-E7047D956872}" srcId="{C262232D-FAFA-4B8E-8C8C-19FC086DE6A3}" destId="{9DF46E10-A583-4C14-BB0E-F78E0980C81E}" srcOrd="0" destOrd="0" parTransId="{AF211E25-4738-4034-A58A-C2733435E09F}" sibTransId="{12FCC170-E7E4-4CAF-941F-D50F94DAF2FB}"/>
    <dgm:cxn modelId="{16BBDEBC-75D3-49AD-B75F-23C9325698B5}" type="presParOf" srcId="{959930D8-02B3-4AB6-858E-0A8BCB48164F}" destId="{FCCB4666-85D5-43AB-A3F5-8FF69B0D82EF}" srcOrd="0" destOrd="0" presId="urn:microsoft.com/office/officeart/2005/8/layout/radial2"/>
    <dgm:cxn modelId="{BE1C7BFB-25A7-4097-A229-962E2E308AFA}" type="presParOf" srcId="{FCCB4666-85D5-43AB-A3F5-8FF69B0D82EF}" destId="{052B49CE-7C29-4ADB-8E02-1DEC9A1415EB}" srcOrd="0" destOrd="0" presId="urn:microsoft.com/office/officeart/2005/8/layout/radial2"/>
    <dgm:cxn modelId="{C1B7A4CC-DFEF-47A9-9C61-4A49B3DFA0AC}" type="presParOf" srcId="{052B49CE-7C29-4ADB-8E02-1DEC9A1415EB}" destId="{41CBC5EF-B56F-494A-8939-980D2B9D1EDF}" srcOrd="0" destOrd="0" presId="urn:microsoft.com/office/officeart/2005/8/layout/radial2"/>
    <dgm:cxn modelId="{2C8B4E02-6151-456C-BD16-01C4954ED70D}" type="presParOf" srcId="{052B49CE-7C29-4ADB-8E02-1DEC9A1415EB}" destId="{8CC992E8-A0C8-476F-9F40-4E8F09CEECCF}" srcOrd="1" destOrd="0" presId="urn:microsoft.com/office/officeart/2005/8/layout/radial2"/>
    <dgm:cxn modelId="{F643C85D-5DDC-4BDC-9AD6-AF625BEC2089}" type="presParOf" srcId="{FCCB4666-85D5-43AB-A3F5-8FF69B0D82EF}" destId="{F6CC1EB0-ABCB-44B4-8579-08A554B2F6CD}" srcOrd="1" destOrd="0" presId="urn:microsoft.com/office/officeart/2005/8/layout/radial2"/>
    <dgm:cxn modelId="{0396D123-A555-4B7E-92F9-917D78874223}" type="presParOf" srcId="{FCCB4666-85D5-43AB-A3F5-8FF69B0D82EF}" destId="{1356F96D-77F2-48B3-8353-640EDFF686F7}" srcOrd="2" destOrd="0" presId="urn:microsoft.com/office/officeart/2005/8/layout/radial2"/>
    <dgm:cxn modelId="{2DE7AB78-FE3C-43C6-A007-CAB2E5420BBF}" type="presParOf" srcId="{1356F96D-77F2-48B3-8353-640EDFF686F7}" destId="{1E02EFE4-F98A-4C9F-8D40-C3EDA9D04BF9}" srcOrd="0" destOrd="0" presId="urn:microsoft.com/office/officeart/2005/8/layout/radial2"/>
    <dgm:cxn modelId="{157CAD4D-8060-4072-904E-0E087497039C}" type="presParOf" srcId="{1356F96D-77F2-48B3-8353-640EDFF686F7}" destId="{68493437-8682-438F-97A3-4D236F9B846C}" srcOrd="1" destOrd="0" presId="urn:microsoft.com/office/officeart/2005/8/layout/radial2"/>
    <dgm:cxn modelId="{28C61912-9157-4B31-8633-9F58552001DC}" type="presParOf" srcId="{FCCB4666-85D5-43AB-A3F5-8FF69B0D82EF}" destId="{FA9F25C7-5FCF-4FFD-86EA-D574DC3E22F3}" srcOrd="3" destOrd="0" presId="urn:microsoft.com/office/officeart/2005/8/layout/radial2"/>
    <dgm:cxn modelId="{FE5EA872-6AEE-4F8B-9F04-B04DE44E2268}" type="presParOf" srcId="{FCCB4666-85D5-43AB-A3F5-8FF69B0D82EF}" destId="{19898688-C174-4E10-A236-D6989DE48053}" srcOrd="4" destOrd="0" presId="urn:microsoft.com/office/officeart/2005/8/layout/radial2"/>
    <dgm:cxn modelId="{B20A42EF-885E-4790-BEA5-A084E9131B3D}" type="presParOf" srcId="{19898688-C174-4E10-A236-D6989DE48053}" destId="{4CBEE7F2-FA8F-455D-899D-D2E2389A34C1}" srcOrd="0" destOrd="0" presId="urn:microsoft.com/office/officeart/2005/8/layout/radial2"/>
    <dgm:cxn modelId="{1AD144D6-D26A-400E-860F-8305E3A33D64}" type="presParOf" srcId="{19898688-C174-4E10-A236-D6989DE48053}" destId="{66445095-13CE-4215-A68E-3EADCCD396C6}" srcOrd="1" destOrd="0" presId="urn:microsoft.com/office/officeart/2005/8/layout/radial2"/>
    <dgm:cxn modelId="{5F63F93A-322C-4C08-B3AA-3C68A05CC651}" type="presParOf" srcId="{FCCB4666-85D5-43AB-A3F5-8FF69B0D82EF}" destId="{245F6F13-71EA-44A2-A0FE-712885068A4F}" srcOrd="5" destOrd="0" presId="urn:microsoft.com/office/officeart/2005/8/layout/radial2"/>
    <dgm:cxn modelId="{86160BA9-8B63-4AC4-AC41-F3C73D0171E0}" type="presParOf" srcId="{FCCB4666-85D5-43AB-A3F5-8FF69B0D82EF}" destId="{CD85E822-E639-44B9-A75E-28464151390E}" srcOrd="6" destOrd="0" presId="urn:microsoft.com/office/officeart/2005/8/layout/radial2"/>
    <dgm:cxn modelId="{665480D6-0302-4C9D-8ACB-2BF7C4BF48DD}" type="presParOf" srcId="{CD85E822-E639-44B9-A75E-28464151390E}" destId="{E43465F4-A339-482C-87DC-E675E3944F47}" srcOrd="0" destOrd="0" presId="urn:microsoft.com/office/officeart/2005/8/layout/radial2"/>
    <dgm:cxn modelId="{C9948D5E-1895-44EB-A681-BAC9BEA4DBA0}" type="presParOf" srcId="{CD85E822-E639-44B9-A75E-28464151390E}" destId="{2023C73D-EE00-4A76-8AAC-53DBAD8EEC59}" srcOrd="1" destOrd="0" presId="urn:microsoft.com/office/officeart/2005/8/layout/radial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F4007A3-0654-4ABA-BF3B-155388876536}" type="doc">
      <dgm:prSet loTypeId="urn:microsoft.com/office/officeart/2009/layout/CircleArrowProcess" loCatId="process" qsTypeId="urn:microsoft.com/office/officeart/2005/8/quickstyle/simple1" qsCatId="simple" csTypeId="urn:microsoft.com/office/officeart/2005/8/colors/accent2_3" csCatId="accent2" phldr="1"/>
      <dgm:spPr/>
      <dgm:t>
        <a:bodyPr/>
        <a:lstStyle/>
        <a:p>
          <a:endParaRPr lang="es-ES"/>
        </a:p>
      </dgm:t>
    </dgm:pt>
    <dgm:pt modelId="{4840AE4D-1D7D-4AB5-A9B3-781829E88A95}">
      <dgm:prSet phldrT="[Texto]" custT="1"/>
      <dgm:spPr/>
      <dgm:t>
        <a:bodyPr/>
        <a:lstStyle/>
        <a:p>
          <a:r>
            <a:rPr lang="es-ES" sz="1600" b="1" dirty="0"/>
            <a:t>Transparencia</a:t>
          </a:r>
        </a:p>
      </dgm:t>
    </dgm:pt>
    <dgm:pt modelId="{2E236AE9-67E8-4987-93E6-753209D63AE3}" type="parTrans" cxnId="{A90B4419-FFCD-4DA9-8FA7-D1CC9A644F55}">
      <dgm:prSet/>
      <dgm:spPr/>
      <dgm:t>
        <a:bodyPr/>
        <a:lstStyle/>
        <a:p>
          <a:endParaRPr lang="es-ES" sz="1600"/>
        </a:p>
      </dgm:t>
    </dgm:pt>
    <dgm:pt modelId="{EAFCD214-92AC-41C2-9E7E-7D6E06AD768F}" type="sibTrans" cxnId="{A90B4419-FFCD-4DA9-8FA7-D1CC9A644F55}">
      <dgm:prSet/>
      <dgm:spPr/>
      <dgm:t>
        <a:bodyPr/>
        <a:lstStyle/>
        <a:p>
          <a:endParaRPr lang="es-ES" sz="1600"/>
        </a:p>
      </dgm:t>
    </dgm:pt>
    <dgm:pt modelId="{E637C795-9186-4D4A-8E69-38AB779BAF4F}">
      <dgm:prSet phldrT="[Texto]" custT="1"/>
      <dgm:spPr/>
      <dgm:t>
        <a:bodyPr/>
        <a:lstStyle/>
        <a:p>
          <a:r>
            <a:rPr lang="es-ES" sz="1600" b="1" dirty="0"/>
            <a:t>Eficiencia</a:t>
          </a:r>
        </a:p>
        <a:p>
          <a:r>
            <a:rPr lang="es-ES" sz="1600" b="1" dirty="0"/>
            <a:t>Eficacia</a:t>
          </a:r>
        </a:p>
        <a:p>
          <a:r>
            <a:rPr lang="es-ES" sz="1600" b="1" dirty="0"/>
            <a:t>     Efectividad</a:t>
          </a:r>
        </a:p>
        <a:p>
          <a:r>
            <a:rPr lang="es-ES" sz="1600" b="1" dirty="0"/>
            <a:t>Ecología</a:t>
          </a:r>
        </a:p>
        <a:p>
          <a:r>
            <a:rPr lang="es-ES" sz="1600" b="1" dirty="0"/>
            <a:t>Equidad</a:t>
          </a:r>
        </a:p>
      </dgm:t>
    </dgm:pt>
    <dgm:pt modelId="{F2F0E7D8-92BE-4026-A6C9-8DDCAFB76865}" type="parTrans" cxnId="{CACA5658-4F1E-4A7D-BAC3-9E008658FEBD}">
      <dgm:prSet/>
      <dgm:spPr/>
      <dgm:t>
        <a:bodyPr/>
        <a:lstStyle/>
        <a:p>
          <a:endParaRPr lang="es-ES" sz="1600"/>
        </a:p>
      </dgm:t>
    </dgm:pt>
    <dgm:pt modelId="{A120CBC4-882D-4226-8805-E474639E7659}" type="sibTrans" cxnId="{CACA5658-4F1E-4A7D-BAC3-9E008658FEBD}">
      <dgm:prSet/>
      <dgm:spPr/>
      <dgm:t>
        <a:bodyPr/>
        <a:lstStyle/>
        <a:p>
          <a:endParaRPr lang="es-ES" sz="1600"/>
        </a:p>
      </dgm:t>
    </dgm:pt>
    <dgm:pt modelId="{9EC8E84A-1642-4E65-B173-8EA696FAE457}">
      <dgm:prSet phldrT="[Texto]" custT="1"/>
      <dgm:spPr/>
      <dgm:t>
        <a:bodyPr/>
        <a:lstStyle/>
        <a:p>
          <a:r>
            <a:rPr lang="es-ES" sz="1800" b="1" dirty="0"/>
            <a:t>Confiabilidad</a:t>
          </a:r>
        </a:p>
      </dgm:t>
    </dgm:pt>
    <dgm:pt modelId="{C0C965EA-6B2D-4F0A-B06F-0EAE39F3F2A6}" type="parTrans" cxnId="{214EDBB7-7065-4908-A845-0393A2AE1148}">
      <dgm:prSet/>
      <dgm:spPr/>
      <dgm:t>
        <a:bodyPr/>
        <a:lstStyle/>
        <a:p>
          <a:endParaRPr lang="es-ES" sz="1600"/>
        </a:p>
      </dgm:t>
    </dgm:pt>
    <dgm:pt modelId="{4627453B-711F-4D6F-A0CF-4583BA397BD3}" type="sibTrans" cxnId="{214EDBB7-7065-4908-A845-0393A2AE1148}">
      <dgm:prSet/>
      <dgm:spPr/>
      <dgm:t>
        <a:bodyPr/>
        <a:lstStyle/>
        <a:p>
          <a:endParaRPr lang="es-ES" sz="1600"/>
        </a:p>
      </dgm:t>
    </dgm:pt>
    <dgm:pt modelId="{CC6AE15B-739E-4E0A-B27A-C7D4E188D27D}" type="pres">
      <dgm:prSet presAssocID="{7F4007A3-0654-4ABA-BF3B-155388876536}" presName="Name0" presStyleCnt="0">
        <dgm:presLayoutVars>
          <dgm:chMax val="7"/>
          <dgm:chPref val="7"/>
          <dgm:dir/>
          <dgm:animLvl val="lvl"/>
        </dgm:presLayoutVars>
      </dgm:prSet>
      <dgm:spPr/>
    </dgm:pt>
    <dgm:pt modelId="{9FFBBF14-B786-4BCB-B015-04AFFBC3112A}" type="pres">
      <dgm:prSet presAssocID="{4840AE4D-1D7D-4AB5-A9B3-781829E88A95}" presName="Accent1" presStyleCnt="0"/>
      <dgm:spPr/>
    </dgm:pt>
    <dgm:pt modelId="{CA3B4310-671E-450B-B6B4-78710C86B2F9}" type="pres">
      <dgm:prSet presAssocID="{4840AE4D-1D7D-4AB5-A9B3-781829E88A95}" presName="Accent" presStyleLbl="node1" presStyleIdx="0" presStyleCnt="3" custScaleX="79430" custScaleY="82965" custLinFactNeighborX="5348" custLinFactNeighborY="12006"/>
      <dgm:spPr/>
    </dgm:pt>
    <dgm:pt modelId="{FAF4EFE4-133C-4BB2-9C3E-771C7CE60EA2}" type="pres">
      <dgm:prSet presAssocID="{4840AE4D-1D7D-4AB5-A9B3-781829E88A95}" presName="Parent1" presStyleLbl="revTx" presStyleIdx="0" presStyleCnt="3" custLinFactNeighborX="9424" custLinFactNeighborY="26731">
        <dgm:presLayoutVars>
          <dgm:chMax val="1"/>
          <dgm:chPref val="1"/>
          <dgm:bulletEnabled val="1"/>
        </dgm:presLayoutVars>
      </dgm:prSet>
      <dgm:spPr/>
    </dgm:pt>
    <dgm:pt modelId="{CDFECCA8-A85E-4B9A-837D-6D8DA3F34297}" type="pres">
      <dgm:prSet presAssocID="{E637C795-9186-4D4A-8E69-38AB779BAF4F}" presName="Accent2" presStyleCnt="0"/>
      <dgm:spPr/>
    </dgm:pt>
    <dgm:pt modelId="{4941C100-3433-49B0-B3AF-A202CE4E5889}" type="pres">
      <dgm:prSet presAssocID="{E637C795-9186-4D4A-8E69-38AB779BAF4F}" presName="Accent" presStyleLbl="node1" presStyleIdx="1" presStyleCnt="3" custScaleX="81451" custLinFactNeighborX="19995" custLinFactNeighborY="-2121"/>
      <dgm:spPr/>
    </dgm:pt>
    <dgm:pt modelId="{B604000A-367A-4AEB-B45B-27830DE9AA40}" type="pres">
      <dgm:prSet presAssocID="{E637C795-9186-4D4A-8E69-38AB779BAF4F}" presName="Parent2" presStyleLbl="revTx" presStyleIdx="1" presStyleCnt="3" custScaleY="207192" custLinFactNeighborX="38206" custLinFactNeighborY="-11476">
        <dgm:presLayoutVars>
          <dgm:chMax val="1"/>
          <dgm:chPref val="1"/>
          <dgm:bulletEnabled val="1"/>
        </dgm:presLayoutVars>
      </dgm:prSet>
      <dgm:spPr/>
    </dgm:pt>
    <dgm:pt modelId="{BB877649-6912-469E-8CFE-EB9FBA6E958B}" type="pres">
      <dgm:prSet presAssocID="{9EC8E84A-1642-4E65-B173-8EA696FAE457}" presName="Accent3" presStyleCnt="0"/>
      <dgm:spPr/>
    </dgm:pt>
    <dgm:pt modelId="{837F266D-A9F4-4559-9FC0-3FE0C8923BC5}" type="pres">
      <dgm:prSet presAssocID="{9EC8E84A-1642-4E65-B173-8EA696FAE457}" presName="Accent" presStyleLbl="node1" presStyleIdx="2" presStyleCnt="3" custScaleX="73483" custScaleY="57924" custLinFactNeighborX="11737" custLinFactNeighborY="-8323"/>
      <dgm:spPr/>
    </dgm:pt>
    <dgm:pt modelId="{77683224-5577-4E2D-A0D0-96FB95776430}" type="pres">
      <dgm:prSet presAssocID="{9EC8E84A-1642-4E65-B173-8EA696FAE457}" presName="Parent3" presStyleLbl="revTx" presStyleIdx="2" presStyleCnt="3" custLinFactNeighborX="14523" custLinFactNeighborY="-36858">
        <dgm:presLayoutVars>
          <dgm:chMax val="1"/>
          <dgm:chPref val="1"/>
          <dgm:bulletEnabled val="1"/>
        </dgm:presLayoutVars>
      </dgm:prSet>
      <dgm:spPr/>
    </dgm:pt>
  </dgm:ptLst>
  <dgm:cxnLst>
    <dgm:cxn modelId="{A90B4419-FFCD-4DA9-8FA7-D1CC9A644F55}" srcId="{7F4007A3-0654-4ABA-BF3B-155388876536}" destId="{4840AE4D-1D7D-4AB5-A9B3-781829E88A95}" srcOrd="0" destOrd="0" parTransId="{2E236AE9-67E8-4987-93E6-753209D63AE3}" sibTransId="{EAFCD214-92AC-41C2-9E7E-7D6E06AD768F}"/>
    <dgm:cxn modelId="{CACA5658-4F1E-4A7D-BAC3-9E008658FEBD}" srcId="{7F4007A3-0654-4ABA-BF3B-155388876536}" destId="{E637C795-9186-4D4A-8E69-38AB779BAF4F}" srcOrd="1" destOrd="0" parTransId="{F2F0E7D8-92BE-4026-A6C9-8DDCAFB76865}" sibTransId="{A120CBC4-882D-4226-8805-E474639E7659}"/>
    <dgm:cxn modelId="{5A248C86-557A-43C5-8FA6-0CB1F9903CCD}" type="presOf" srcId="{7F4007A3-0654-4ABA-BF3B-155388876536}" destId="{CC6AE15B-739E-4E0A-B27A-C7D4E188D27D}" srcOrd="0" destOrd="0" presId="urn:microsoft.com/office/officeart/2009/layout/CircleArrowProcess"/>
    <dgm:cxn modelId="{115146B4-DBD3-46D2-9ECF-92667E086AB1}" type="presOf" srcId="{E637C795-9186-4D4A-8E69-38AB779BAF4F}" destId="{B604000A-367A-4AEB-B45B-27830DE9AA40}" srcOrd="0" destOrd="0" presId="urn:microsoft.com/office/officeart/2009/layout/CircleArrowProcess"/>
    <dgm:cxn modelId="{214EDBB7-7065-4908-A845-0393A2AE1148}" srcId="{7F4007A3-0654-4ABA-BF3B-155388876536}" destId="{9EC8E84A-1642-4E65-B173-8EA696FAE457}" srcOrd="2" destOrd="0" parTransId="{C0C965EA-6B2D-4F0A-B06F-0EAE39F3F2A6}" sibTransId="{4627453B-711F-4D6F-A0CF-4583BA397BD3}"/>
    <dgm:cxn modelId="{704DD4D2-FAF2-4459-9B4A-6C4AE1F3BE1A}" type="presOf" srcId="{9EC8E84A-1642-4E65-B173-8EA696FAE457}" destId="{77683224-5577-4E2D-A0D0-96FB95776430}" srcOrd="0" destOrd="0" presId="urn:microsoft.com/office/officeart/2009/layout/CircleArrowProcess"/>
    <dgm:cxn modelId="{0DF365DF-AB92-4511-80F5-E5D8B6D19559}" type="presOf" srcId="{4840AE4D-1D7D-4AB5-A9B3-781829E88A95}" destId="{FAF4EFE4-133C-4BB2-9C3E-771C7CE60EA2}" srcOrd="0" destOrd="0" presId="urn:microsoft.com/office/officeart/2009/layout/CircleArrowProcess"/>
    <dgm:cxn modelId="{157FA927-272C-451F-9C83-0218D1EF83A1}" type="presParOf" srcId="{CC6AE15B-739E-4E0A-B27A-C7D4E188D27D}" destId="{9FFBBF14-B786-4BCB-B015-04AFFBC3112A}" srcOrd="0" destOrd="0" presId="urn:microsoft.com/office/officeart/2009/layout/CircleArrowProcess"/>
    <dgm:cxn modelId="{9E7F05DA-85BC-4CC8-B03C-A4DFB276581A}" type="presParOf" srcId="{9FFBBF14-B786-4BCB-B015-04AFFBC3112A}" destId="{CA3B4310-671E-450B-B6B4-78710C86B2F9}" srcOrd="0" destOrd="0" presId="urn:microsoft.com/office/officeart/2009/layout/CircleArrowProcess"/>
    <dgm:cxn modelId="{40D96561-D9D3-4492-A1EA-A6F55975D559}" type="presParOf" srcId="{CC6AE15B-739E-4E0A-B27A-C7D4E188D27D}" destId="{FAF4EFE4-133C-4BB2-9C3E-771C7CE60EA2}" srcOrd="1" destOrd="0" presId="urn:microsoft.com/office/officeart/2009/layout/CircleArrowProcess"/>
    <dgm:cxn modelId="{5AD28EBC-1AEA-49D9-8EE2-3AB943286F15}" type="presParOf" srcId="{CC6AE15B-739E-4E0A-B27A-C7D4E188D27D}" destId="{CDFECCA8-A85E-4B9A-837D-6D8DA3F34297}" srcOrd="2" destOrd="0" presId="urn:microsoft.com/office/officeart/2009/layout/CircleArrowProcess"/>
    <dgm:cxn modelId="{605116BD-1767-4858-8903-4139EA4483C2}" type="presParOf" srcId="{CDFECCA8-A85E-4B9A-837D-6D8DA3F34297}" destId="{4941C100-3433-49B0-B3AF-A202CE4E5889}" srcOrd="0" destOrd="0" presId="urn:microsoft.com/office/officeart/2009/layout/CircleArrowProcess"/>
    <dgm:cxn modelId="{542826CD-FE1F-4574-A0FE-D5EB70D0C7EF}" type="presParOf" srcId="{CC6AE15B-739E-4E0A-B27A-C7D4E188D27D}" destId="{B604000A-367A-4AEB-B45B-27830DE9AA40}" srcOrd="3" destOrd="0" presId="urn:microsoft.com/office/officeart/2009/layout/CircleArrowProcess"/>
    <dgm:cxn modelId="{809C6E78-9DAA-402D-93E6-3D0F4D2B6C9A}" type="presParOf" srcId="{CC6AE15B-739E-4E0A-B27A-C7D4E188D27D}" destId="{BB877649-6912-469E-8CFE-EB9FBA6E958B}" srcOrd="4" destOrd="0" presId="urn:microsoft.com/office/officeart/2009/layout/CircleArrowProcess"/>
    <dgm:cxn modelId="{6FE4D9A1-E951-4C98-9897-781D65D58D1C}" type="presParOf" srcId="{BB877649-6912-469E-8CFE-EB9FBA6E958B}" destId="{837F266D-A9F4-4559-9FC0-3FE0C8923BC5}" srcOrd="0" destOrd="0" presId="urn:microsoft.com/office/officeart/2009/layout/CircleArrowProcess"/>
    <dgm:cxn modelId="{F82EF806-428E-40CE-9D07-2890FB3CD130}" type="presParOf" srcId="{CC6AE15B-739E-4E0A-B27A-C7D4E188D27D}" destId="{77683224-5577-4E2D-A0D0-96FB95776430}" srcOrd="5" destOrd="0" presId="urn:microsoft.com/office/officeart/2009/layout/CircleArrow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04A0A95-FD30-4D8D-BB75-527E0FA395FD}" type="doc">
      <dgm:prSet loTypeId="urn:microsoft.com/office/officeart/2005/8/layout/lProcess2" loCatId="relationship" qsTypeId="urn:microsoft.com/office/officeart/2005/8/quickstyle/simple1" qsCatId="simple" csTypeId="urn:microsoft.com/office/officeart/2005/8/colors/accent3_1" csCatId="accent3" phldr="1"/>
      <dgm:spPr/>
      <dgm:t>
        <a:bodyPr/>
        <a:lstStyle/>
        <a:p>
          <a:endParaRPr lang="es-ES"/>
        </a:p>
      </dgm:t>
    </dgm:pt>
    <dgm:pt modelId="{640C6E21-7801-4C02-A549-E046BEC2DC94}">
      <dgm:prSet phldrT="[Texto]"/>
      <dgm:spPr/>
      <dgm:t>
        <a:bodyPr/>
        <a:lstStyle/>
        <a:p>
          <a:r>
            <a:rPr lang="es-ES" b="1" dirty="0"/>
            <a:t>Modificación del Cronograma para la implementación incorporado en la Resolución 693 de 2016</a:t>
          </a:r>
        </a:p>
      </dgm:t>
    </dgm:pt>
    <dgm:pt modelId="{FC473E0F-322D-4424-9068-6A6F72D5C828}" type="parTrans" cxnId="{97A60A31-E54C-4378-844F-3E4834517567}">
      <dgm:prSet/>
      <dgm:spPr/>
      <dgm:t>
        <a:bodyPr/>
        <a:lstStyle/>
        <a:p>
          <a:endParaRPr lang="es-ES"/>
        </a:p>
      </dgm:t>
    </dgm:pt>
    <dgm:pt modelId="{54781E23-FDA4-4A92-ACA3-14A27D32C892}" type="sibTrans" cxnId="{97A60A31-E54C-4378-844F-3E4834517567}">
      <dgm:prSet/>
      <dgm:spPr/>
      <dgm:t>
        <a:bodyPr/>
        <a:lstStyle/>
        <a:p>
          <a:endParaRPr lang="es-ES"/>
        </a:p>
      </dgm:t>
    </dgm:pt>
    <dgm:pt modelId="{F5942744-8568-41F5-8B52-A10664082429}">
      <dgm:prSet phldrT="[Texto]"/>
      <dgm:spPr>
        <a:ln>
          <a:solidFill>
            <a:schemeClr val="tx1"/>
          </a:solidFill>
        </a:ln>
      </dgm:spPr>
      <dgm:t>
        <a:bodyPr/>
        <a:lstStyle/>
        <a:p>
          <a:r>
            <a:rPr lang="es-ES" b="1" dirty="0"/>
            <a:t>Oficios y reuniones de las entidades con la CGN solicitando la ampliación del plazo por </a:t>
          </a:r>
          <a:r>
            <a:rPr lang="es-ES" b="1" dirty="0">
              <a:solidFill>
                <a:srgbClr val="C00000"/>
              </a:solidFill>
            </a:rPr>
            <a:t>limitaciones de tipo técnico, operativo, administrativo y presupuestal</a:t>
          </a:r>
        </a:p>
      </dgm:t>
    </dgm:pt>
    <dgm:pt modelId="{9D82D280-ABA8-4C17-9562-3DC575CED335}" type="parTrans" cxnId="{19A049A0-8B2C-437C-A9F0-ECAC6D36CA53}">
      <dgm:prSet/>
      <dgm:spPr/>
      <dgm:t>
        <a:bodyPr/>
        <a:lstStyle/>
        <a:p>
          <a:endParaRPr lang="es-ES"/>
        </a:p>
      </dgm:t>
    </dgm:pt>
    <dgm:pt modelId="{7D3A207F-3FE2-47C8-9AC3-80D25B8D6EAC}" type="sibTrans" cxnId="{19A049A0-8B2C-437C-A9F0-ECAC6D36CA53}">
      <dgm:prSet/>
      <dgm:spPr/>
      <dgm:t>
        <a:bodyPr/>
        <a:lstStyle/>
        <a:p>
          <a:endParaRPr lang="es-ES"/>
        </a:p>
      </dgm:t>
    </dgm:pt>
    <dgm:pt modelId="{3CF6C971-2CA0-49EC-A42C-F955B4D3C4C3}">
      <dgm:prSet phldrT="[Texto]"/>
      <dgm:spPr/>
      <dgm:t>
        <a:bodyPr/>
        <a:lstStyle/>
        <a:p>
          <a:r>
            <a:rPr lang="es-ES" b="1" u="none" dirty="0"/>
            <a:t>Como resultado de las encuestas realizadas a las entidades, en donde se evidenciaron dificultades en:</a:t>
          </a:r>
        </a:p>
      </dgm:t>
    </dgm:pt>
    <dgm:pt modelId="{A1E983F1-BA58-4348-8EF0-4F99BB5C7489}" type="parTrans" cxnId="{AA1032A1-71BB-4D2E-8F8A-6E1F06B758A6}">
      <dgm:prSet/>
      <dgm:spPr/>
      <dgm:t>
        <a:bodyPr/>
        <a:lstStyle/>
        <a:p>
          <a:endParaRPr lang="es-ES"/>
        </a:p>
      </dgm:t>
    </dgm:pt>
    <dgm:pt modelId="{5A8481EF-2227-45A6-AF7A-1245EE7BB7A5}" type="sibTrans" cxnId="{AA1032A1-71BB-4D2E-8F8A-6E1F06B758A6}">
      <dgm:prSet/>
      <dgm:spPr/>
      <dgm:t>
        <a:bodyPr/>
        <a:lstStyle/>
        <a:p>
          <a:endParaRPr lang="es-ES"/>
        </a:p>
      </dgm:t>
    </dgm:pt>
    <dgm:pt modelId="{C72F816F-21E9-4EF0-BC5C-75C628768B2B}">
      <dgm:prSet phldrT="[Texto]" custT="1"/>
      <dgm:spPr>
        <a:ln>
          <a:solidFill>
            <a:schemeClr val="tx1"/>
          </a:solidFill>
        </a:ln>
      </dgm:spPr>
      <dgm:t>
        <a:bodyPr/>
        <a:lstStyle/>
        <a:p>
          <a:r>
            <a:rPr lang="es-ES" sz="1700" b="1" u="none" dirty="0">
              <a:solidFill>
                <a:srgbClr val="C00000"/>
              </a:solidFill>
            </a:rPr>
            <a:t>Reconocimiento y medición</a:t>
          </a:r>
          <a:r>
            <a:rPr lang="es-ES" sz="1700" b="1" u="none" dirty="0"/>
            <a:t>: propiedades, planta y equipo, bienes de uso público, CXC, intangibles e inventarios</a:t>
          </a:r>
        </a:p>
      </dgm:t>
    </dgm:pt>
    <dgm:pt modelId="{BBE34E2C-F9A9-461B-B8F7-CB704667688C}" type="parTrans" cxnId="{7E0DADAF-54FF-4BCF-A467-1CDC1D6722C5}">
      <dgm:prSet/>
      <dgm:spPr/>
      <dgm:t>
        <a:bodyPr/>
        <a:lstStyle/>
        <a:p>
          <a:endParaRPr lang="es-ES"/>
        </a:p>
      </dgm:t>
    </dgm:pt>
    <dgm:pt modelId="{E6A98814-C947-40C0-AE0E-B5F021EB3CB8}" type="sibTrans" cxnId="{7E0DADAF-54FF-4BCF-A467-1CDC1D6722C5}">
      <dgm:prSet/>
      <dgm:spPr/>
      <dgm:t>
        <a:bodyPr/>
        <a:lstStyle/>
        <a:p>
          <a:endParaRPr lang="es-ES"/>
        </a:p>
      </dgm:t>
    </dgm:pt>
    <dgm:pt modelId="{4F6B00D3-F5BE-4840-943D-4B221043270A}">
      <dgm:prSet phldrT="[Texto]" custT="1"/>
      <dgm:spPr>
        <a:ln>
          <a:solidFill>
            <a:schemeClr val="tx1"/>
          </a:solidFill>
        </a:ln>
      </dgm:spPr>
      <dgm:t>
        <a:bodyPr/>
        <a:lstStyle/>
        <a:p>
          <a:r>
            <a:rPr lang="es-ES" sz="1700" b="1" u="none" dirty="0">
              <a:solidFill>
                <a:srgbClr val="C00000"/>
              </a:solidFill>
            </a:rPr>
            <a:t>Sistemas de información</a:t>
          </a:r>
          <a:r>
            <a:rPr lang="es-ES" sz="1700" b="1" u="none" dirty="0"/>
            <a:t>: los aplicativos contables no están preparados para soportar cambios normativos</a:t>
          </a:r>
        </a:p>
      </dgm:t>
    </dgm:pt>
    <dgm:pt modelId="{CB689C97-170C-4255-8A35-835FB4AD9862}" type="parTrans" cxnId="{539A0069-1317-489F-B6D5-541D31F7A1DC}">
      <dgm:prSet/>
      <dgm:spPr/>
      <dgm:t>
        <a:bodyPr/>
        <a:lstStyle/>
        <a:p>
          <a:endParaRPr lang="es-ES"/>
        </a:p>
      </dgm:t>
    </dgm:pt>
    <dgm:pt modelId="{43796D0A-3156-4A49-8C7D-2D605B8007A8}" type="sibTrans" cxnId="{539A0069-1317-489F-B6D5-541D31F7A1DC}">
      <dgm:prSet/>
      <dgm:spPr/>
      <dgm:t>
        <a:bodyPr/>
        <a:lstStyle/>
        <a:p>
          <a:endParaRPr lang="es-ES"/>
        </a:p>
      </dgm:t>
    </dgm:pt>
    <dgm:pt modelId="{9A4A173E-9EAA-4398-87CD-234621DDDDEC}">
      <dgm:prSet phldrT="[Texto]" custT="1"/>
      <dgm:spPr>
        <a:ln>
          <a:solidFill>
            <a:schemeClr val="tx1"/>
          </a:solidFill>
        </a:ln>
      </dgm:spPr>
      <dgm:t>
        <a:bodyPr/>
        <a:lstStyle/>
        <a:p>
          <a:r>
            <a:rPr lang="es-ES" sz="1700" b="1" u="none" dirty="0">
              <a:solidFill>
                <a:srgbClr val="C00000"/>
              </a:solidFill>
            </a:rPr>
            <a:t>Recursos humanos</a:t>
          </a:r>
          <a:r>
            <a:rPr lang="es-ES" sz="1700" b="1" u="none" dirty="0"/>
            <a:t>: no se cuenta con personal suficiente y capacitado</a:t>
          </a:r>
        </a:p>
      </dgm:t>
    </dgm:pt>
    <dgm:pt modelId="{26E548F8-7056-4CBE-A698-4E1C07E3418A}" type="parTrans" cxnId="{714FC502-524C-4706-8CC3-CDAE61147DE6}">
      <dgm:prSet/>
      <dgm:spPr/>
      <dgm:t>
        <a:bodyPr/>
        <a:lstStyle/>
        <a:p>
          <a:endParaRPr lang="es-ES"/>
        </a:p>
      </dgm:t>
    </dgm:pt>
    <dgm:pt modelId="{74FD7035-A7B2-4F1D-BA56-82F2A3D10AA9}" type="sibTrans" cxnId="{714FC502-524C-4706-8CC3-CDAE61147DE6}">
      <dgm:prSet/>
      <dgm:spPr/>
      <dgm:t>
        <a:bodyPr/>
        <a:lstStyle/>
        <a:p>
          <a:endParaRPr lang="es-ES"/>
        </a:p>
      </dgm:t>
    </dgm:pt>
    <dgm:pt modelId="{D4DAFC40-4454-4FF7-A0F7-3FC162CFF86F}">
      <dgm:prSet phldrT="[Texto]" custT="1"/>
      <dgm:spPr>
        <a:ln>
          <a:solidFill>
            <a:schemeClr val="tx1"/>
          </a:solidFill>
        </a:ln>
      </dgm:spPr>
      <dgm:t>
        <a:bodyPr/>
        <a:lstStyle/>
        <a:p>
          <a:r>
            <a:rPr lang="es-ES" sz="1700" b="1" u="none" dirty="0">
              <a:solidFill>
                <a:srgbClr val="C00000"/>
              </a:solidFill>
            </a:rPr>
            <a:t>Depuración contable</a:t>
          </a:r>
          <a:r>
            <a:rPr lang="es-ES" sz="1700" b="1" u="none" dirty="0"/>
            <a:t>: cuentas contables pendientes de depuración que requieren de un tiempo considerable</a:t>
          </a:r>
        </a:p>
      </dgm:t>
    </dgm:pt>
    <dgm:pt modelId="{6DBD313C-F138-4B9C-80B6-B61A365E6A98}" type="parTrans" cxnId="{144B2B81-A36C-4C39-973E-C9E79BFCF7B5}">
      <dgm:prSet/>
      <dgm:spPr/>
      <dgm:t>
        <a:bodyPr/>
        <a:lstStyle/>
        <a:p>
          <a:endParaRPr lang="es-ES"/>
        </a:p>
      </dgm:t>
    </dgm:pt>
    <dgm:pt modelId="{75E68202-8982-4742-AE5B-A8C911230DB3}" type="sibTrans" cxnId="{144B2B81-A36C-4C39-973E-C9E79BFCF7B5}">
      <dgm:prSet/>
      <dgm:spPr/>
      <dgm:t>
        <a:bodyPr/>
        <a:lstStyle/>
        <a:p>
          <a:endParaRPr lang="es-ES"/>
        </a:p>
      </dgm:t>
    </dgm:pt>
    <dgm:pt modelId="{851C2AE9-F7B4-47D7-9076-E5A328EE4FD1}">
      <dgm:prSet phldrT="[Texto]" custT="1"/>
      <dgm:spPr>
        <a:ln>
          <a:solidFill>
            <a:schemeClr val="tx1"/>
          </a:solidFill>
        </a:ln>
      </dgm:spPr>
      <dgm:t>
        <a:bodyPr/>
        <a:lstStyle/>
        <a:p>
          <a:r>
            <a:rPr lang="es-ES" sz="1700" b="1" u="none" dirty="0">
              <a:solidFill>
                <a:srgbClr val="C00000"/>
              </a:solidFill>
            </a:rPr>
            <a:t>Recursos económicos insuficientes:</a:t>
          </a:r>
          <a:r>
            <a:rPr lang="es-ES" sz="1700" b="1" u="none" dirty="0"/>
            <a:t>  presupuestos insuficiente para adelantar el proceso de manera integral</a:t>
          </a:r>
        </a:p>
      </dgm:t>
    </dgm:pt>
    <dgm:pt modelId="{D951C45E-0A52-4B0E-A149-768B129138C1}" type="parTrans" cxnId="{BD8EE666-0633-46FD-BEDA-56DFFC729892}">
      <dgm:prSet/>
      <dgm:spPr/>
      <dgm:t>
        <a:bodyPr/>
        <a:lstStyle/>
        <a:p>
          <a:endParaRPr lang="es-ES"/>
        </a:p>
      </dgm:t>
    </dgm:pt>
    <dgm:pt modelId="{94BC1293-9E0B-4AFE-A332-2081606C8AC8}" type="sibTrans" cxnId="{BD8EE666-0633-46FD-BEDA-56DFFC729892}">
      <dgm:prSet/>
      <dgm:spPr/>
      <dgm:t>
        <a:bodyPr/>
        <a:lstStyle/>
        <a:p>
          <a:endParaRPr lang="es-ES"/>
        </a:p>
      </dgm:t>
    </dgm:pt>
    <dgm:pt modelId="{BE5DAFF1-C5B4-4335-B896-3F5F9FB1E907}" type="pres">
      <dgm:prSet presAssocID="{004A0A95-FD30-4D8D-BB75-527E0FA395FD}" presName="theList" presStyleCnt="0">
        <dgm:presLayoutVars>
          <dgm:dir/>
          <dgm:animLvl val="lvl"/>
          <dgm:resizeHandles val="exact"/>
        </dgm:presLayoutVars>
      </dgm:prSet>
      <dgm:spPr/>
    </dgm:pt>
    <dgm:pt modelId="{68E0CCD5-9641-49A5-AE13-A7ED7F51A5A8}" type="pres">
      <dgm:prSet presAssocID="{640C6E21-7801-4C02-A549-E046BEC2DC94}" presName="compNode" presStyleCnt="0"/>
      <dgm:spPr/>
    </dgm:pt>
    <dgm:pt modelId="{B16F359C-BEA9-4355-9006-A2CA58D89AE1}" type="pres">
      <dgm:prSet presAssocID="{640C6E21-7801-4C02-A549-E046BEC2DC94}" presName="aNode" presStyleLbl="bgShp" presStyleIdx="0" presStyleCnt="2" custLinFactNeighborX="-1611"/>
      <dgm:spPr/>
    </dgm:pt>
    <dgm:pt modelId="{97759C2C-FCDF-496B-8038-3F10B1D703EB}" type="pres">
      <dgm:prSet presAssocID="{640C6E21-7801-4C02-A549-E046BEC2DC94}" presName="textNode" presStyleLbl="bgShp" presStyleIdx="0" presStyleCnt="2"/>
      <dgm:spPr/>
    </dgm:pt>
    <dgm:pt modelId="{A1CBC5B5-FC06-4109-8437-C9BB4307F0B4}" type="pres">
      <dgm:prSet presAssocID="{640C6E21-7801-4C02-A549-E046BEC2DC94}" presName="compChildNode" presStyleCnt="0"/>
      <dgm:spPr/>
    </dgm:pt>
    <dgm:pt modelId="{316B6D2B-2FA1-4CC6-8AB2-8FCA0F05AEF5}" type="pres">
      <dgm:prSet presAssocID="{640C6E21-7801-4C02-A549-E046BEC2DC94}" presName="theInnerList" presStyleCnt="0"/>
      <dgm:spPr/>
    </dgm:pt>
    <dgm:pt modelId="{8251F27B-80C6-4B56-A471-3744BA9295BB}" type="pres">
      <dgm:prSet presAssocID="{F5942744-8568-41F5-8B52-A10664082429}" presName="childNode" presStyleLbl="node1" presStyleIdx="0" presStyleCnt="6">
        <dgm:presLayoutVars>
          <dgm:bulletEnabled val="1"/>
        </dgm:presLayoutVars>
      </dgm:prSet>
      <dgm:spPr/>
    </dgm:pt>
    <dgm:pt modelId="{0CF8F672-A757-4B26-91D5-B3D76DD5829E}" type="pres">
      <dgm:prSet presAssocID="{640C6E21-7801-4C02-A549-E046BEC2DC94}" presName="aSpace" presStyleCnt="0"/>
      <dgm:spPr/>
    </dgm:pt>
    <dgm:pt modelId="{056B1466-7571-441F-921F-5DDC816D51A6}" type="pres">
      <dgm:prSet presAssocID="{3CF6C971-2CA0-49EC-A42C-F955B4D3C4C3}" presName="compNode" presStyleCnt="0"/>
      <dgm:spPr/>
    </dgm:pt>
    <dgm:pt modelId="{45B002B7-33A2-4249-A740-8E8A6C6DE8E5}" type="pres">
      <dgm:prSet presAssocID="{3CF6C971-2CA0-49EC-A42C-F955B4D3C4C3}" presName="aNode" presStyleLbl="bgShp" presStyleIdx="1" presStyleCnt="2"/>
      <dgm:spPr/>
    </dgm:pt>
    <dgm:pt modelId="{B87207B6-25D0-4754-AEAE-F6D66195AE48}" type="pres">
      <dgm:prSet presAssocID="{3CF6C971-2CA0-49EC-A42C-F955B4D3C4C3}" presName="textNode" presStyleLbl="bgShp" presStyleIdx="1" presStyleCnt="2"/>
      <dgm:spPr/>
    </dgm:pt>
    <dgm:pt modelId="{464770AC-1F6C-489C-BA60-493FF628AFA7}" type="pres">
      <dgm:prSet presAssocID="{3CF6C971-2CA0-49EC-A42C-F955B4D3C4C3}" presName="compChildNode" presStyleCnt="0"/>
      <dgm:spPr/>
    </dgm:pt>
    <dgm:pt modelId="{9943C054-8668-4516-9E6C-E777B91B6F16}" type="pres">
      <dgm:prSet presAssocID="{3CF6C971-2CA0-49EC-A42C-F955B4D3C4C3}" presName="theInnerList" presStyleCnt="0"/>
      <dgm:spPr/>
    </dgm:pt>
    <dgm:pt modelId="{FF671B05-52A4-417B-B3AB-298F993DB2D5}" type="pres">
      <dgm:prSet presAssocID="{C72F816F-21E9-4EF0-BC5C-75C628768B2B}" presName="childNode" presStyleLbl="node1" presStyleIdx="1" presStyleCnt="6" custScaleX="117715" custScaleY="182026" custLinFactNeighborY="-78741">
        <dgm:presLayoutVars>
          <dgm:bulletEnabled val="1"/>
        </dgm:presLayoutVars>
      </dgm:prSet>
      <dgm:spPr/>
    </dgm:pt>
    <dgm:pt modelId="{F5FC5AF5-08B6-472B-AF1B-9EE1821B2065}" type="pres">
      <dgm:prSet presAssocID="{C72F816F-21E9-4EF0-BC5C-75C628768B2B}" presName="aSpace2" presStyleCnt="0"/>
      <dgm:spPr/>
    </dgm:pt>
    <dgm:pt modelId="{BACBAB97-6D0E-4836-9CC6-0ABB60A855EE}" type="pres">
      <dgm:prSet presAssocID="{4F6B00D3-F5BE-4840-943D-4B221043270A}" presName="childNode" presStyleLbl="node1" presStyleIdx="2" presStyleCnt="6" custScaleX="117205" custScaleY="173871" custLinFactY="5318" custLinFactNeighborY="100000">
        <dgm:presLayoutVars>
          <dgm:bulletEnabled val="1"/>
        </dgm:presLayoutVars>
      </dgm:prSet>
      <dgm:spPr/>
    </dgm:pt>
    <dgm:pt modelId="{CB7B515D-9CC6-40D6-B8CD-93E8C13D8C42}" type="pres">
      <dgm:prSet presAssocID="{4F6B00D3-F5BE-4840-943D-4B221043270A}" presName="aSpace2" presStyleCnt="0"/>
      <dgm:spPr/>
    </dgm:pt>
    <dgm:pt modelId="{599628B4-ED51-443A-ADB7-CDDF050A989F}" type="pres">
      <dgm:prSet presAssocID="{9A4A173E-9EAA-4398-87CD-234621DDDDEC}" presName="childNode" presStyleLbl="node1" presStyleIdx="3" presStyleCnt="6" custScaleX="115657" custLinFactY="12524" custLinFactNeighborX="-255" custLinFactNeighborY="100000">
        <dgm:presLayoutVars>
          <dgm:bulletEnabled val="1"/>
        </dgm:presLayoutVars>
      </dgm:prSet>
      <dgm:spPr/>
    </dgm:pt>
    <dgm:pt modelId="{7BD9A93E-E1D3-4333-A8EA-6EC6CD94A378}" type="pres">
      <dgm:prSet presAssocID="{9A4A173E-9EAA-4398-87CD-234621DDDDEC}" presName="aSpace2" presStyleCnt="0"/>
      <dgm:spPr/>
    </dgm:pt>
    <dgm:pt modelId="{307F0E6E-2BEB-4FD8-828D-F41F1128A3B9}" type="pres">
      <dgm:prSet presAssocID="{D4DAFC40-4454-4FF7-A0F7-3FC162CFF86F}" presName="childNode" presStyleLbl="node1" presStyleIdx="4" presStyleCnt="6" custScaleX="115167" custScaleY="163942" custLinFactY="25840" custLinFactNeighborY="100000">
        <dgm:presLayoutVars>
          <dgm:bulletEnabled val="1"/>
        </dgm:presLayoutVars>
      </dgm:prSet>
      <dgm:spPr/>
    </dgm:pt>
    <dgm:pt modelId="{31706E26-F28A-49C0-8BB1-BB17B42C0BCC}" type="pres">
      <dgm:prSet presAssocID="{D4DAFC40-4454-4FF7-A0F7-3FC162CFF86F}" presName="aSpace2" presStyleCnt="0"/>
      <dgm:spPr/>
    </dgm:pt>
    <dgm:pt modelId="{D49CDFCE-2219-4A34-9402-953EE3A4D3D3}" type="pres">
      <dgm:prSet presAssocID="{851C2AE9-F7B4-47D7-9076-E5A328EE4FD1}" presName="childNode" presStyleLbl="node1" presStyleIdx="5" presStyleCnt="6" custScaleX="116186" custScaleY="183102" custLinFactY="37509" custLinFactNeighborY="100000">
        <dgm:presLayoutVars>
          <dgm:bulletEnabled val="1"/>
        </dgm:presLayoutVars>
      </dgm:prSet>
      <dgm:spPr/>
    </dgm:pt>
  </dgm:ptLst>
  <dgm:cxnLst>
    <dgm:cxn modelId="{714FC502-524C-4706-8CC3-CDAE61147DE6}" srcId="{3CF6C971-2CA0-49EC-A42C-F955B4D3C4C3}" destId="{9A4A173E-9EAA-4398-87CD-234621DDDDEC}" srcOrd="2" destOrd="0" parTransId="{26E548F8-7056-4CBE-A698-4E1C07E3418A}" sibTransId="{74FD7035-A7B2-4F1D-BA56-82F2A3D10AA9}"/>
    <dgm:cxn modelId="{5FB7D71D-DB41-42D9-9B3A-ACAF0F87F64A}" type="presOf" srcId="{3CF6C971-2CA0-49EC-A42C-F955B4D3C4C3}" destId="{B87207B6-25D0-4754-AEAE-F6D66195AE48}" srcOrd="1" destOrd="0" presId="urn:microsoft.com/office/officeart/2005/8/layout/lProcess2"/>
    <dgm:cxn modelId="{93F3CA2F-B47F-40F6-8B19-B41C2293F893}" type="presOf" srcId="{4F6B00D3-F5BE-4840-943D-4B221043270A}" destId="{BACBAB97-6D0E-4836-9CC6-0ABB60A855EE}" srcOrd="0" destOrd="0" presId="urn:microsoft.com/office/officeart/2005/8/layout/lProcess2"/>
    <dgm:cxn modelId="{97A60A31-E54C-4378-844F-3E4834517567}" srcId="{004A0A95-FD30-4D8D-BB75-527E0FA395FD}" destId="{640C6E21-7801-4C02-A549-E046BEC2DC94}" srcOrd="0" destOrd="0" parTransId="{FC473E0F-322D-4424-9068-6A6F72D5C828}" sibTransId="{54781E23-FDA4-4A92-ACA3-14A27D32C892}"/>
    <dgm:cxn modelId="{6375A73A-73A2-418F-A848-110EDFB18CFC}" type="presOf" srcId="{3CF6C971-2CA0-49EC-A42C-F955B4D3C4C3}" destId="{45B002B7-33A2-4249-A740-8E8A6C6DE8E5}" srcOrd="0" destOrd="0" presId="urn:microsoft.com/office/officeart/2005/8/layout/lProcess2"/>
    <dgm:cxn modelId="{6668755D-14A0-4A97-AC04-B4FEF0AAF184}" type="presOf" srcId="{640C6E21-7801-4C02-A549-E046BEC2DC94}" destId="{97759C2C-FCDF-496B-8038-3F10B1D703EB}" srcOrd="1" destOrd="0" presId="urn:microsoft.com/office/officeart/2005/8/layout/lProcess2"/>
    <dgm:cxn modelId="{C21A4B60-39A4-4DF3-BC01-E35FF410FBD4}" type="presOf" srcId="{640C6E21-7801-4C02-A549-E046BEC2DC94}" destId="{B16F359C-BEA9-4355-9006-A2CA58D89AE1}" srcOrd="0" destOrd="0" presId="urn:microsoft.com/office/officeart/2005/8/layout/lProcess2"/>
    <dgm:cxn modelId="{BD8EE666-0633-46FD-BEDA-56DFFC729892}" srcId="{3CF6C971-2CA0-49EC-A42C-F955B4D3C4C3}" destId="{851C2AE9-F7B4-47D7-9076-E5A328EE4FD1}" srcOrd="4" destOrd="0" parTransId="{D951C45E-0A52-4B0E-A149-768B129138C1}" sibTransId="{94BC1293-9E0B-4AFE-A332-2081606C8AC8}"/>
    <dgm:cxn modelId="{539A0069-1317-489F-B6D5-541D31F7A1DC}" srcId="{3CF6C971-2CA0-49EC-A42C-F955B4D3C4C3}" destId="{4F6B00D3-F5BE-4840-943D-4B221043270A}" srcOrd="1" destOrd="0" parTransId="{CB689C97-170C-4255-8A35-835FB4AD9862}" sibTransId="{43796D0A-3156-4A49-8C7D-2D605B8007A8}"/>
    <dgm:cxn modelId="{144B2B81-A36C-4C39-973E-C9E79BFCF7B5}" srcId="{3CF6C971-2CA0-49EC-A42C-F955B4D3C4C3}" destId="{D4DAFC40-4454-4FF7-A0F7-3FC162CFF86F}" srcOrd="3" destOrd="0" parTransId="{6DBD313C-F138-4B9C-80B6-B61A365E6A98}" sibTransId="{75E68202-8982-4742-AE5B-A8C911230DB3}"/>
    <dgm:cxn modelId="{26F8C984-6B11-4E86-A91A-4A486050C9E3}" type="presOf" srcId="{C72F816F-21E9-4EF0-BC5C-75C628768B2B}" destId="{FF671B05-52A4-417B-B3AB-298F993DB2D5}" srcOrd="0" destOrd="0" presId="urn:microsoft.com/office/officeart/2005/8/layout/lProcess2"/>
    <dgm:cxn modelId="{425E7A9A-DE30-4F6B-8F59-1277CAC964ED}" type="presOf" srcId="{9A4A173E-9EAA-4398-87CD-234621DDDDEC}" destId="{599628B4-ED51-443A-ADB7-CDDF050A989F}" srcOrd="0" destOrd="0" presId="urn:microsoft.com/office/officeart/2005/8/layout/lProcess2"/>
    <dgm:cxn modelId="{B01E839E-DB7D-45BA-98DB-09001434835A}" type="presOf" srcId="{851C2AE9-F7B4-47D7-9076-E5A328EE4FD1}" destId="{D49CDFCE-2219-4A34-9402-953EE3A4D3D3}" srcOrd="0" destOrd="0" presId="urn:microsoft.com/office/officeart/2005/8/layout/lProcess2"/>
    <dgm:cxn modelId="{19A049A0-8B2C-437C-A9F0-ECAC6D36CA53}" srcId="{640C6E21-7801-4C02-A549-E046BEC2DC94}" destId="{F5942744-8568-41F5-8B52-A10664082429}" srcOrd="0" destOrd="0" parTransId="{9D82D280-ABA8-4C17-9562-3DC575CED335}" sibTransId="{7D3A207F-3FE2-47C8-9AC3-80D25B8D6EAC}"/>
    <dgm:cxn modelId="{AA1032A1-71BB-4D2E-8F8A-6E1F06B758A6}" srcId="{004A0A95-FD30-4D8D-BB75-527E0FA395FD}" destId="{3CF6C971-2CA0-49EC-A42C-F955B4D3C4C3}" srcOrd="1" destOrd="0" parTransId="{A1E983F1-BA58-4348-8EF0-4F99BB5C7489}" sibTransId="{5A8481EF-2227-45A6-AF7A-1245EE7BB7A5}"/>
    <dgm:cxn modelId="{7E0DADAF-54FF-4BCF-A467-1CDC1D6722C5}" srcId="{3CF6C971-2CA0-49EC-A42C-F955B4D3C4C3}" destId="{C72F816F-21E9-4EF0-BC5C-75C628768B2B}" srcOrd="0" destOrd="0" parTransId="{BBE34E2C-F9A9-461B-B8F7-CB704667688C}" sibTransId="{E6A98814-C947-40C0-AE0E-B5F021EB3CB8}"/>
    <dgm:cxn modelId="{FD10EBCC-8022-445A-BFC8-9F6636AB5C4C}" type="presOf" srcId="{004A0A95-FD30-4D8D-BB75-527E0FA395FD}" destId="{BE5DAFF1-C5B4-4335-B896-3F5F9FB1E907}" srcOrd="0" destOrd="0" presId="urn:microsoft.com/office/officeart/2005/8/layout/lProcess2"/>
    <dgm:cxn modelId="{D0B74ADC-4716-48BD-9CA5-858F01DD60B1}" type="presOf" srcId="{F5942744-8568-41F5-8B52-A10664082429}" destId="{8251F27B-80C6-4B56-A471-3744BA9295BB}" srcOrd="0" destOrd="0" presId="urn:microsoft.com/office/officeart/2005/8/layout/lProcess2"/>
    <dgm:cxn modelId="{FB1118FF-7CA3-4720-A993-2E73A1EA1E49}" type="presOf" srcId="{D4DAFC40-4454-4FF7-A0F7-3FC162CFF86F}" destId="{307F0E6E-2BEB-4FD8-828D-F41F1128A3B9}" srcOrd="0" destOrd="0" presId="urn:microsoft.com/office/officeart/2005/8/layout/lProcess2"/>
    <dgm:cxn modelId="{26ED6A6B-1348-4915-ADEA-AE85B7C4F0AF}" type="presParOf" srcId="{BE5DAFF1-C5B4-4335-B896-3F5F9FB1E907}" destId="{68E0CCD5-9641-49A5-AE13-A7ED7F51A5A8}" srcOrd="0" destOrd="0" presId="urn:microsoft.com/office/officeart/2005/8/layout/lProcess2"/>
    <dgm:cxn modelId="{9CE27838-C828-45C9-B657-DA5FD91A23A3}" type="presParOf" srcId="{68E0CCD5-9641-49A5-AE13-A7ED7F51A5A8}" destId="{B16F359C-BEA9-4355-9006-A2CA58D89AE1}" srcOrd="0" destOrd="0" presId="urn:microsoft.com/office/officeart/2005/8/layout/lProcess2"/>
    <dgm:cxn modelId="{F9B52573-B14D-4DFF-9D40-82287300F479}" type="presParOf" srcId="{68E0CCD5-9641-49A5-AE13-A7ED7F51A5A8}" destId="{97759C2C-FCDF-496B-8038-3F10B1D703EB}" srcOrd="1" destOrd="0" presId="urn:microsoft.com/office/officeart/2005/8/layout/lProcess2"/>
    <dgm:cxn modelId="{690806FF-90C0-4F72-A92F-B935A2C5B108}" type="presParOf" srcId="{68E0CCD5-9641-49A5-AE13-A7ED7F51A5A8}" destId="{A1CBC5B5-FC06-4109-8437-C9BB4307F0B4}" srcOrd="2" destOrd="0" presId="urn:microsoft.com/office/officeart/2005/8/layout/lProcess2"/>
    <dgm:cxn modelId="{788BA3C3-D610-47AB-9729-9C0110F571CD}" type="presParOf" srcId="{A1CBC5B5-FC06-4109-8437-C9BB4307F0B4}" destId="{316B6D2B-2FA1-4CC6-8AB2-8FCA0F05AEF5}" srcOrd="0" destOrd="0" presId="urn:microsoft.com/office/officeart/2005/8/layout/lProcess2"/>
    <dgm:cxn modelId="{20246A0F-37F4-4CBF-B18F-79495D3C441A}" type="presParOf" srcId="{316B6D2B-2FA1-4CC6-8AB2-8FCA0F05AEF5}" destId="{8251F27B-80C6-4B56-A471-3744BA9295BB}" srcOrd="0" destOrd="0" presId="urn:microsoft.com/office/officeart/2005/8/layout/lProcess2"/>
    <dgm:cxn modelId="{F5623129-B74D-420C-B748-261B8C7D8B37}" type="presParOf" srcId="{BE5DAFF1-C5B4-4335-B896-3F5F9FB1E907}" destId="{0CF8F672-A757-4B26-91D5-B3D76DD5829E}" srcOrd="1" destOrd="0" presId="urn:microsoft.com/office/officeart/2005/8/layout/lProcess2"/>
    <dgm:cxn modelId="{ED1F98EA-4D8E-4095-A0AE-C6F28F598466}" type="presParOf" srcId="{BE5DAFF1-C5B4-4335-B896-3F5F9FB1E907}" destId="{056B1466-7571-441F-921F-5DDC816D51A6}" srcOrd="2" destOrd="0" presId="urn:microsoft.com/office/officeart/2005/8/layout/lProcess2"/>
    <dgm:cxn modelId="{2B9EEC4F-F7EA-4D4E-8202-2FC2ED42EFF9}" type="presParOf" srcId="{056B1466-7571-441F-921F-5DDC816D51A6}" destId="{45B002B7-33A2-4249-A740-8E8A6C6DE8E5}" srcOrd="0" destOrd="0" presId="urn:microsoft.com/office/officeart/2005/8/layout/lProcess2"/>
    <dgm:cxn modelId="{DF525E9D-4B44-49FA-8C6D-CE660A01966D}" type="presParOf" srcId="{056B1466-7571-441F-921F-5DDC816D51A6}" destId="{B87207B6-25D0-4754-AEAE-F6D66195AE48}" srcOrd="1" destOrd="0" presId="urn:microsoft.com/office/officeart/2005/8/layout/lProcess2"/>
    <dgm:cxn modelId="{1301ABCD-3091-4827-89AC-16A1DE828B9A}" type="presParOf" srcId="{056B1466-7571-441F-921F-5DDC816D51A6}" destId="{464770AC-1F6C-489C-BA60-493FF628AFA7}" srcOrd="2" destOrd="0" presId="urn:microsoft.com/office/officeart/2005/8/layout/lProcess2"/>
    <dgm:cxn modelId="{C27F947D-84FC-4BD6-96BF-CA2A4EBEEA16}" type="presParOf" srcId="{464770AC-1F6C-489C-BA60-493FF628AFA7}" destId="{9943C054-8668-4516-9E6C-E777B91B6F16}" srcOrd="0" destOrd="0" presId="urn:microsoft.com/office/officeart/2005/8/layout/lProcess2"/>
    <dgm:cxn modelId="{7CA3BEE8-26D7-4929-9F11-BE3B1CAAFC76}" type="presParOf" srcId="{9943C054-8668-4516-9E6C-E777B91B6F16}" destId="{FF671B05-52A4-417B-B3AB-298F993DB2D5}" srcOrd="0" destOrd="0" presId="urn:microsoft.com/office/officeart/2005/8/layout/lProcess2"/>
    <dgm:cxn modelId="{3BB7E916-C52B-49A4-90B4-649D3EEE2894}" type="presParOf" srcId="{9943C054-8668-4516-9E6C-E777B91B6F16}" destId="{F5FC5AF5-08B6-472B-AF1B-9EE1821B2065}" srcOrd="1" destOrd="0" presId="urn:microsoft.com/office/officeart/2005/8/layout/lProcess2"/>
    <dgm:cxn modelId="{FDB2E0FC-7441-46A8-8E8B-7DC724E246D6}" type="presParOf" srcId="{9943C054-8668-4516-9E6C-E777B91B6F16}" destId="{BACBAB97-6D0E-4836-9CC6-0ABB60A855EE}" srcOrd="2" destOrd="0" presId="urn:microsoft.com/office/officeart/2005/8/layout/lProcess2"/>
    <dgm:cxn modelId="{97EC479A-0B4D-42CF-BD36-322F9D857893}" type="presParOf" srcId="{9943C054-8668-4516-9E6C-E777B91B6F16}" destId="{CB7B515D-9CC6-40D6-B8CD-93E8C13D8C42}" srcOrd="3" destOrd="0" presId="urn:microsoft.com/office/officeart/2005/8/layout/lProcess2"/>
    <dgm:cxn modelId="{01613BB3-C885-4BC5-8D1C-D176AC0D6661}" type="presParOf" srcId="{9943C054-8668-4516-9E6C-E777B91B6F16}" destId="{599628B4-ED51-443A-ADB7-CDDF050A989F}" srcOrd="4" destOrd="0" presId="urn:microsoft.com/office/officeart/2005/8/layout/lProcess2"/>
    <dgm:cxn modelId="{30A1A641-1560-4E23-84F2-F1F4483CC92D}" type="presParOf" srcId="{9943C054-8668-4516-9E6C-E777B91B6F16}" destId="{7BD9A93E-E1D3-4333-A8EA-6EC6CD94A378}" srcOrd="5" destOrd="0" presId="urn:microsoft.com/office/officeart/2005/8/layout/lProcess2"/>
    <dgm:cxn modelId="{DFE544AD-C92A-4069-A5A5-FCBD00D49965}" type="presParOf" srcId="{9943C054-8668-4516-9E6C-E777B91B6F16}" destId="{307F0E6E-2BEB-4FD8-828D-F41F1128A3B9}" srcOrd="6" destOrd="0" presId="urn:microsoft.com/office/officeart/2005/8/layout/lProcess2"/>
    <dgm:cxn modelId="{33C54741-2214-41B2-A6E6-FA66807F153B}" type="presParOf" srcId="{9943C054-8668-4516-9E6C-E777B91B6F16}" destId="{31706E26-F28A-49C0-8BB1-BB17B42C0BCC}" srcOrd="7" destOrd="0" presId="urn:microsoft.com/office/officeart/2005/8/layout/lProcess2"/>
    <dgm:cxn modelId="{A397EE6B-1BC8-404B-8D11-E7FE205CC7AE}" type="presParOf" srcId="{9943C054-8668-4516-9E6C-E777B91B6F16}" destId="{D49CDFCE-2219-4A34-9402-953EE3A4D3D3}" srcOrd="8"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832D894-755B-405B-B6B1-4B3697A701CD}" type="doc">
      <dgm:prSet loTypeId="urn:microsoft.com/office/officeart/2005/8/layout/cycle8" loCatId="cycle" qsTypeId="urn:microsoft.com/office/officeart/2005/8/quickstyle/simple1" qsCatId="simple" csTypeId="urn:microsoft.com/office/officeart/2005/8/colors/accent2_1" csCatId="accent2" phldr="1"/>
      <dgm:spPr/>
      <dgm:t>
        <a:bodyPr/>
        <a:lstStyle/>
        <a:p>
          <a:endParaRPr lang="es-ES"/>
        </a:p>
      </dgm:t>
    </dgm:pt>
    <dgm:pt modelId="{865EA2B2-4591-4161-9A20-0974E19962BD}">
      <dgm:prSet phldrT="[Texto]" custT="1"/>
      <dgm:spPr/>
      <dgm:t>
        <a:bodyPr/>
        <a:lstStyle/>
        <a:p>
          <a:r>
            <a:rPr lang="es-ES" sz="1600" b="1" dirty="0"/>
            <a:t>Articulo 355 de la Ley 1819 de 2016: </a:t>
          </a:r>
          <a:r>
            <a:rPr lang="es-ES" sz="1400" b="1" dirty="0"/>
            <a:t>Requerimiento de proceso de depuración contable para entidades territoriales </a:t>
          </a:r>
        </a:p>
      </dgm:t>
    </dgm:pt>
    <dgm:pt modelId="{77D68D2F-2C4B-404B-81F1-5398A451D59D}" type="parTrans" cxnId="{F2F84F21-41F2-4B85-BD24-4FEFAA8C61F0}">
      <dgm:prSet/>
      <dgm:spPr/>
      <dgm:t>
        <a:bodyPr/>
        <a:lstStyle/>
        <a:p>
          <a:endParaRPr lang="es-ES" sz="1400"/>
        </a:p>
      </dgm:t>
    </dgm:pt>
    <dgm:pt modelId="{62160CC7-C769-4997-B80A-61E387D190EA}" type="sibTrans" cxnId="{F2F84F21-41F2-4B85-BD24-4FEFAA8C61F0}">
      <dgm:prSet/>
      <dgm:spPr/>
      <dgm:t>
        <a:bodyPr/>
        <a:lstStyle/>
        <a:p>
          <a:endParaRPr lang="es-ES" sz="1400"/>
        </a:p>
      </dgm:t>
    </dgm:pt>
    <dgm:pt modelId="{96E80A22-DDC6-47E3-9BA3-352A57300BA6}">
      <dgm:prSet phldrT="[Texto]" custT="1"/>
      <dgm:spPr/>
      <dgm:t>
        <a:bodyPr/>
        <a:lstStyle/>
        <a:p>
          <a:r>
            <a:rPr lang="es-ES" sz="1600" b="1" dirty="0"/>
            <a:t>Resolución  CGN 107 de 2017 </a:t>
          </a:r>
          <a:r>
            <a:rPr lang="es-ES" sz="1400" b="1" dirty="0"/>
            <a:t>Cumplimiento al saneamiento contable requerido en el Art. 355 Ley 1819 /2016</a:t>
          </a:r>
        </a:p>
      </dgm:t>
    </dgm:pt>
    <dgm:pt modelId="{064EA58E-BFA0-4721-A102-0E84A403BDDF}" type="parTrans" cxnId="{F29E56B2-E67A-46DE-B6FD-E6765137E492}">
      <dgm:prSet/>
      <dgm:spPr/>
      <dgm:t>
        <a:bodyPr/>
        <a:lstStyle/>
        <a:p>
          <a:endParaRPr lang="es-ES" sz="1400"/>
        </a:p>
      </dgm:t>
    </dgm:pt>
    <dgm:pt modelId="{9C04350C-CA52-4402-BC86-F8D3A1E81FC5}" type="sibTrans" cxnId="{F29E56B2-E67A-46DE-B6FD-E6765137E492}">
      <dgm:prSet/>
      <dgm:spPr/>
      <dgm:t>
        <a:bodyPr/>
        <a:lstStyle/>
        <a:p>
          <a:endParaRPr lang="es-ES" sz="1400"/>
        </a:p>
      </dgm:t>
    </dgm:pt>
    <dgm:pt modelId="{F664753A-6EF1-4883-BBA8-8C3394F1C2F2}">
      <dgm:prSet phldrT="[Texto]" custT="1"/>
      <dgm:spPr/>
      <dgm:t>
        <a:bodyPr anchor="ctr"/>
        <a:lstStyle/>
        <a:p>
          <a:r>
            <a:rPr lang="es-ES" sz="1400" dirty="0"/>
            <a:t>    </a:t>
          </a:r>
        </a:p>
        <a:p>
          <a:r>
            <a:rPr lang="es-ES" sz="1600" b="1" dirty="0"/>
            <a:t>Circular Conjunta No. 001 -2017</a:t>
          </a:r>
        </a:p>
        <a:p>
          <a:r>
            <a:rPr lang="es-ES" sz="1400" b="1" dirty="0"/>
            <a:t> Auditoria General de la República y CGN</a:t>
          </a:r>
        </a:p>
        <a:p>
          <a:r>
            <a:rPr lang="es-ES" sz="1400" b="1" dirty="0"/>
            <a:t>Termino de dos años a  partir de la vigencia de la Ley 1819</a:t>
          </a:r>
        </a:p>
      </dgm:t>
    </dgm:pt>
    <dgm:pt modelId="{4FB3036C-90F7-44DA-9825-FA98B101C8CD}" type="parTrans" cxnId="{80ABE614-C102-4671-A7F0-532EA6D30072}">
      <dgm:prSet/>
      <dgm:spPr/>
      <dgm:t>
        <a:bodyPr/>
        <a:lstStyle/>
        <a:p>
          <a:endParaRPr lang="es-ES" sz="1400"/>
        </a:p>
      </dgm:t>
    </dgm:pt>
    <dgm:pt modelId="{9CCFA251-C803-4AA1-ADEC-34B192D9D837}" type="sibTrans" cxnId="{80ABE614-C102-4671-A7F0-532EA6D30072}">
      <dgm:prSet/>
      <dgm:spPr/>
      <dgm:t>
        <a:bodyPr/>
        <a:lstStyle/>
        <a:p>
          <a:endParaRPr lang="es-ES" sz="1400"/>
        </a:p>
      </dgm:t>
    </dgm:pt>
    <dgm:pt modelId="{C8851BE6-2D22-4642-8CF8-642EC35873E3}">
      <dgm:prSet phldrT="[Texto]" custT="1"/>
      <dgm:spPr/>
      <dgm:t>
        <a:bodyPr/>
        <a:lstStyle/>
        <a:p>
          <a:r>
            <a:rPr lang="es-ES" sz="1400" dirty="0"/>
            <a:t>      </a:t>
          </a:r>
          <a:r>
            <a:rPr lang="es-ES" sz="1500" b="1" dirty="0"/>
            <a:t>Circular Conjunta No. 002 -2017</a:t>
          </a:r>
        </a:p>
        <a:p>
          <a:r>
            <a:rPr lang="es-ES" sz="1400" b="1" dirty="0"/>
            <a:t>Procuraduría General de la Nación y CGN</a:t>
          </a:r>
        </a:p>
        <a:p>
          <a:r>
            <a:rPr lang="es-ES" sz="1400" b="1" dirty="0"/>
            <a:t>Responsabilidad a cargo del Representante Legal</a:t>
          </a:r>
        </a:p>
      </dgm:t>
    </dgm:pt>
    <dgm:pt modelId="{B1D70FC1-257B-4728-975F-79EF05CD5944}" type="parTrans" cxnId="{B707E190-227C-4782-9284-354880ADC9DC}">
      <dgm:prSet/>
      <dgm:spPr/>
      <dgm:t>
        <a:bodyPr/>
        <a:lstStyle/>
        <a:p>
          <a:endParaRPr lang="es-ES" sz="1400"/>
        </a:p>
      </dgm:t>
    </dgm:pt>
    <dgm:pt modelId="{FDD46BF0-F56F-430B-87D1-68C9AEE85A67}" type="sibTrans" cxnId="{B707E190-227C-4782-9284-354880ADC9DC}">
      <dgm:prSet/>
      <dgm:spPr/>
      <dgm:t>
        <a:bodyPr/>
        <a:lstStyle/>
        <a:p>
          <a:endParaRPr lang="es-ES" sz="1400"/>
        </a:p>
      </dgm:t>
    </dgm:pt>
    <dgm:pt modelId="{7AEEE15B-ED41-49AD-9E6F-9FAD05801FE8}" type="pres">
      <dgm:prSet presAssocID="{F832D894-755B-405B-B6B1-4B3697A701CD}" presName="compositeShape" presStyleCnt="0">
        <dgm:presLayoutVars>
          <dgm:chMax val="7"/>
          <dgm:dir/>
          <dgm:resizeHandles val="exact"/>
        </dgm:presLayoutVars>
      </dgm:prSet>
      <dgm:spPr/>
    </dgm:pt>
    <dgm:pt modelId="{173C8685-A769-464D-876F-6AB3BE432D41}" type="pres">
      <dgm:prSet presAssocID="{F832D894-755B-405B-B6B1-4B3697A701CD}" presName="wedge1" presStyleLbl="node1" presStyleIdx="0" presStyleCnt="4" custLinFactNeighborX="-1488" custLinFactNeighborY="1273"/>
      <dgm:spPr/>
    </dgm:pt>
    <dgm:pt modelId="{2BBA5DC9-6B35-4D89-AEB5-1024E5DDD76F}" type="pres">
      <dgm:prSet presAssocID="{F832D894-755B-405B-B6B1-4B3697A701CD}" presName="dummy1a" presStyleCnt="0"/>
      <dgm:spPr/>
    </dgm:pt>
    <dgm:pt modelId="{44D1BD7A-D041-491C-9AC4-0F84E24AB2C9}" type="pres">
      <dgm:prSet presAssocID="{F832D894-755B-405B-B6B1-4B3697A701CD}" presName="dummy1b" presStyleCnt="0"/>
      <dgm:spPr/>
    </dgm:pt>
    <dgm:pt modelId="{321207D6-F2DC-4FB3-9B1A-E5E1FD15ACCA}" type="pres">
      <dgm:prSet presAssocID="{F832D894-755B-405B-B6B1-4B3697A701CD}" presName="wedge1Tx" presStyleLbl="node1" presStyleIdx="0" presStyleCnt="4">
        <dgm:presLayoutVars>
          <dgm:chMax val="0"/>
          <dgm:chPref val="0"/>
          <dgm:bulletEnabled val="1"/>
        </dgm:presLayoutVars>
      </dgm:prSet>
      <dgm:spPr/>
    </dgm:pt>
    <dgm:pt modelId="{BAC9C588-960D-421D-8C22-BD2BEE02532B}" type="pres">
      <dgm:prSet presAssocID="{F832D894-755B-405B-B6B1-4B3697A701CD}" presName="wedge2" presStyleLbl="node1" presStyleIdx="1" presStyleCnt="4" custScaleX="95453" custLinFactNeighborX="-1047"/>
      <dgm:spPr/>
    </dgm:pt>
    <dgm:pt modelId="{FA034363-53A4-4494-A2A6-1DF1638711FE}" type="pres">
      <dgm:prSet presAssocID="{F832D894-755B-405B-B6B1-4B3697A701CD}" presName="dummy2a" presStyleCnt="0"/>
      <dgm:spPr/>
    </dgm:pt>
    <dgm:pt modelId="{0C22996A-679B-472E-AE4D-20740E9FB749}" type="pres">
      <dgm:prSet presAssocID="{F832D894-755B-405B-B6B1-4B3697A701CD}" presName="dummy2b" presStyleCnt="0"/>
      <dgm:spPr/>
    </dgm:pt>
    <dgm:pt modelId="{74EA1E1A-DFA5-446F-A2F6-0990534C26F0}" type="pres">
      <dgm:prSet presAssocID="{F832D894-755B-405B-B6B1-4B3697A701CD}" presName="wedge2Tx" presStyleLbl="node1" presStyleIdx="1" presStyleCnt="4">
        <dgm:presLayoutVars>
          <dgm:chMax val="0"/>
          <dgm:chPref val="0"/>
          <dgm:bulletEnabled val="1"/>
        </dgm:presLayoutVars>
      </dgm:prSet>
      <dgm:spPr/>
    </dgm:pt>
    <dgm:pt modelId="{FE8B931D-F21A-4B74-8013-374086A2816D}" type="pres">
      <dgm:prSet presAssocID="{F832D894-755B-405B-B6B1-4B3697A701CD}" presName="wedge3" presStyleLbl="node1" presStyleIdx="2" presStyleCnt="4" custScaleX="104158" custScaleY="101148" custLinFactNeighborX="1777"/>
      <dgm:spPr/>
    </dgm:pt>
    <dgm:pt modelId="{65D1BBA0-D14E-4CE7-896D-E4A4F1BC2746}" type="pres">
      <dgm:prSet presAssocID="{F832D894-755B-405B-B6B1-4B3697A701CD}" presName="dummy3a" presStyleCnt="0"/>
      <dgm:spPr/>
    </dgm:pt>
    <dgm:pt modelId="{11452879-246E-4585-92FD-982CA63BFD2C}" type="pres">
      <dgm:prSet presAssocID="{F832D894-755B-405B-B6B1-4B3697A701CD}" presName="dummy3b" presStyleCnt="0"/>
      <dgm:spPr/>
    </dgm:pt>
    <dgm:pt modelId="{5DDBA853-DE1E-44FD-A92C-2D412C7E9594}" type="pres">
      <dgm:prSet presAssocID="{F832D894-755B-405B-B6B1-4B3697A701CD}" presName="wedge3Tx" presStyleLbl="node1" presStyleIdx="2" presStyleCnt="4">
        <dgm:presLayoutVars>
          <dgm:chMax val="0"/>
          <dgm:chPref val="0"/>
          <dgm:bulletEnabled val="1"/>
        </dgm:presLayoutVars>
      </dgm:prSet>
      <dgm:spPr/>
    </dgm:pt>
    <dgm:pt modelId="{FB5E7DC0-3C1D-4AFA-9849-538A53806CE7}" type="pres">
      <dgm:prSet presAssocID="{F832D894-755B-405B-B6B1-4B3697A701CD}" presName="wedge4" presStyleLbl="node1" presStyleIdx="3" presStyleCnt="4" custLinFactNeighborX="1428"/>
      <dgm:spPr/>
    </dgm:pt>
    <dgm:pt modelId="{C5D28A1C-069B-4FD3-9D79-D332E7E77E84}" type="pres">
      <dgm:prSet presAssocID="{F832D894-755B-405B-B6B1-4B3697A701CD}" presName="dummy4a" presStyleCnt="0"/>
      <dgm:spPr/>
    </dgm:pt>
    <dgm:pt modelId="{8A738EBD-B3A2-4C5F-BBDE-2ED06B039385}" type="pres">
      <dgm:prSet presAssocID="{F832D894-755B-405B-B6B1-4B3697A701CD}" presName="dummy4b" presStyleCnt="0"/>
      <dgm:spPr/>
    </dgm:pt>
    <dgm:pt modelId="{BCED482B-5E1B-4C3E-942C-169C49801877}" type="pres">
      <dgm:prSet presAssocID="{F832D894-755B-405B-B6B1-4B3697A701CD}" presName="wedge4Tx" presStyleLbl="node1" presStyleIdx="3" presStyleCnt="4">
        <dgm:presLayoutVars>
          <dgm:chMax val="0"/>
          <dgm:chPref val="0"/>
          <dgm:bulletEnabled val="1"/>
        </dgm:presLayoutVars>
      </dgm:prSet>
      <dgm:spPr/>
    </dgm:pt>
    <dgm:pt modelId="{AF800124-F8FA-46DA-A299-CD4AA1527617}" type="pres">
      <dgm:prSet presAssocID="{62160CC7-C769-4997-B80A-61E387D190EA}" presName="arrowWedge1" presStyleLbl="fgSibTrans2D1" presStyleIdx="0" presStyleCnt="4"/>
      <dgm:spPr/>
    </dgm:pt>
    <dgm:pt modelId="{728DEB47-9AF4-4452-9458-373425E59A3B}" type="pres">
      <dgm:prSet presAssocID="{9C04350C-CA52-4402-BC86-F8D3A1E81FC5}" presName="arrowWedge2" presStyleLbl="fgSibTrans2D1" presStyleIdx="1" presStyleCnt="4" custScaleX="106562" custScaleY="103865" custLinFactNeighborX="-2006" custLinFactNeighborY="1532"/>
      <dgm:spPr/>
    </dgm:pt>
    <dgm:pt modelId="{01C24F58-E360-4F94-9AEE-82210B5982B9}" type="pres">
      <dgm:prSet presAssocID="{9CCFA251-C803-4AA1-ADEC-34B192D9D837}" presName="arrowWedge3" presStyleLbl="fgSibTrans2D1" presStyleIdx="2" presStyleCnt="4" custScaleX="112043" custScaleY="106937" custLinFactNeighborX="1070"/>
      <dgm:spPr>
        <a:ln>
          <a:solidFill>
            <a:schemeClr val="tx1"/>
          </a:solidFill>
        </a:ln>
      </dgm:spPr>
    </dgm:pt>
    <dgm:pt modelId="{D073F179-984F-4FA7-8C0A-09070BC57607}" type="pres">
      <dgm:prSet presAssocID="{FDD46BF0-F56F-430B-87D1-68C9AEE85A67}" presName="arrowWedge4" presStyleLbl="fgSibTrans2D1" presStyleIdx="3" presStyleCnt="4" custScaleX="106647" custScaleY="98224" custLinFactNeighborX="642"/>
      <dgm:spPr/>
    </dgm:pt>
  </dgm:ptLst>
  <dgm:cxnLst>
    <dgm:cxn modelId="{73F08508-B2AE-4E54-AE62-7C8B93F08418}" type="presOf" srcId="{F832D894-755B-405B-B6B1-4B3697A701CD}" destId="{7AEEE15B-ED41-49AD-9E6F-9FAD05801FE8}" srcOrd="0" destOrd="0" presId="urn:microsoft.com/office/officeart/2005/8/layout/cycle8"/>
    <dgm:cxn modelId="{D40C3614-D617-4DB2-BA14-68885C23C690}" type="presOf" srcId="{F664753A-6EF1-4883-BBA8-8C3394F1C2F2}" destId="{FE8B931D-F21A-4B74-8013-374086A2816D}" srcOrd="0" destOrd="0" presId="urn:microsoft.com/office/officeart/2005/8/layout/cycle8"/>
    <dgm:cxn modelId="{80ABE614-C102-4671-A7F0-532EA6D30072}" srcId="{F832D894-755B-405B-B6B1-4B3697A701CD}" destId="{F664753A-6EF1-4883-BBA8-8C3394F1C2F2}" srcOrd="2" destOrd="0" parTransId="{4FB3036C-90F7-44DA-9825-FA98B101C8CD}" sibTransId="{9CCFA251-C803-4AA1-ADEC-34B192D9D837}"/>
    <dgm:cxn modelId="{F2F84F21-41F2-4B85-BD24-4FEFAA8C61F0}" srcId="{F832D894-755B-405B-B6B1-4B3697A701CD}" destId="{865EA2B2-4591-4161-9A20-0974E19962BD}" srcOrd="0" destOrd="0" parTransId="{77D68D2F-2C4B-404B-81F1-5398A451D59D}" sibTransId="{62160CC7-C769-4997-B80A-61E387D190EA}"/>
    <dgm:cxn modelId="{43179540-89E6-4609-98BE-6D0630B2599D}" type="presOf" srcId="{865EA2B2-4591-4161-9A20-0974E19962BD}" destId="{173C8685-A769-464D-876F-6AB3BE432D41}" srcOrd="0" destOrd="0" presId="urn:microsoft.com/office/officeart/2005/8/layout/cycle8"/>
    <dgm:cxn modelId="{62A7FF77-C0CD-4E6C-A2B7-B99375202AC2}" type="presOf" srcId="{F664753A-6EF1-4883-BBA8-8C3394F1C2F2}" destId="{5DDBA853-DE1E-44FD-A92C-2D412C7E9594}" srcOrd="1" destOrd="0" presId="urn:microsoft.com/office/officeart/2005/8/layout/cycle8"/>
    <dgm:cxn modelId="{B707E190-227C-4782-9284-354880ADC9DC}" srcId="{F832D894-755B-405B-B6B1-4B3697A701CD}" destId="{C8851BE6-2D22-4642-8CF8-642EC35873E3}" srcOrd="3" destOrd="0" parTransId="{B1D70FC1-257B-4728-975F-79EF05CD5944}" sibTransId="{FDD46BF0-F56F-430B-87D1-68C9AEE85A67}"/>
    <dgm:cxn modelId="{34EC8F96-C46D-4E8E-A768-4767F48A5ECD}" type="presOf" srcId="{96E80A22-DDC6-47E3-9BA3-352A57300BA6}" destId="{BAC9C588-960D-421D-8C22-BD2BEE02532B}" srcOrd="0" destOrd="0" presId="urn:microsoft.com/office/officeart/2005/8/layout/cycle8"/>
    <dgm:cxn modelId="{704EF79F-2D22-4FD6-9BCC-52BC5BE81019}" type="presOf" srcId="{96E80A22-DDC6-47E3-9BA3-352A57300BA6}" destId="{74EA1E1A-DFA5-446F-A2F6-0990534C26F0}" srcOrd="1" destOrd="0" presId="urn:microsoft.com/office/officeart/2005/8/layout/cycle8"/>
    <dgm:cxn modelId="{10615CB1-8F5C-4B5A-A094-384B8C967FA7}" type="presOf" srcId="{865EA2B2-4591-4161-9A20-0974E19962BD}" destId="{321207D6-F2DC-4FB3-9B1A-E5E1FD15ACCA}" srcOrd="1" destOrd="0" presId="urn:microsoft.com/office/officeart/2005/8/layout/cycle8"/>
    <dgm:cxn modelId="{F29E56B2-E67A-46DE-B6FD-E6765137E492}" srcId="{F832D894-755B-405B-B6B1-4B3697A701CD}" destId="{96E80A22-DDC6-47E3-9BA3-352A57300BA6}" srcOrd="1" destOrd="0" parTransId="{064EA58E-BFA0-4721-A102-0E84A403BDDF}" sibTransId="{9C04350C-CA52-4402-BC86-F8D3A1E81FC5}"/>
    <dgm:cxn modelId="{F65500B6-BF7A-455C-911A-BCBB244FF335}" type="presOf" srcId="{C8851BE6-2D22-4642-8CF8-642EC35873E3}" destId="{BCED482B-5E1B-4C3E-942C-169C49801877}" srcOrd="1" destOrd="0" presId="urn:microsoft.com/office/officeart/2005/8/layout/cycle8"/>
    <dgm:cxn modelId="{E42CF1DA-89FB-45B9-BFFF-1568514F7F05}" type="presOf" srcId="{C8851BE6-2D22-4642-8CF8-642EC35873E3}" destId="{FB5E7DC0-3C1D-4AFA-9849-538A53806CE7}" srcOrd="0" destOrd="0" presId="urn:microsoft.com/office/officeart/2005/8/layout/cycle8"/>
    <dgm:cxn modelId="{345255D4-BBBA-4171-9B4C-E4B38E799904}" type="presParOf" srcId="{7AEEE15B-ED41-49AD-9E6F-9FAD05801FE8}" destId="{173C8685-A769-464D-876F-6AB3BE432D41}" srcOrd="0" destOrd="0" presId="urn:microsoft.com/office/officeart/2005/8/layout/cycle8"/>
    <dgm:cxn modelId="{DD9DFC8E-88B6-45CC-AAF2-6F54BD0D3665}" type="presParOf" srcId="{7AEEE15B-ED41-49AD-9E6F-9FAD05801FE8}" destId="{2BBA5DC9-6B35-4D89-AEB5-1024E5DDD76F}" srcOrd="1" destOrd="0" presId="urn:microsoft.com/office/officeart/2005/8/layout/cycle8"/>
    <dgm:cxn modelId="{177CA80F-F9D0-4794-A251-F3A6E2826FC8}" type="presParOf" srcId="{7AEEE15B-ED41-49AD-9E6F-9FAD05801FE8}" destId="{44D1BD7A-D041-491C-9AC4-0F84E24AB2C9}" srcOrd="2" destOrd="0" presId="urn:microsoft.com/office/officeart/2005/8/layout/cycle8"/>
    <dgm:cxn modelId="{03C3474C-EA1C-4116-86DC-F759A55379F0}" type="presParOf" srcId="{7AEEE15B-ED41-49AD-9E6F-9FAD05801FE8}" destId="{321207D6-F2DC-4FB3-9B1A-E5E1FD15ACCA}" srcOrd="3" destOrd="0" presId="urn:microsoft.com/office/officeart/2005/8/layout/cycle8"/>
    <dgm:cxn modelId="{91C6443E-0C07-4761-9DEA-C4A6630B7735}" type="presParOf" srcId="{7AEEE15B-ED41-49AD-9E6F-9FAD05801FE8}" destId="{BAC9C588-960D-421D-8C22-BD2BEE02532B}" srcOrd="4" destOrd="0" presId="urn:microsoft.com/office/officeart/2005/8/layout/cycle8"/>
    <dgm:cxn modelId="{A3525914-1520-4AD3-895B-3737FEC6E1DD}" type="presParOf" srcId="{7AEEE15B-ED41-49AD-9E6F-9FAD05801FE8}" destId="{FA034363-53A4-4494-A2A6-1DF1638711FE}" srcOrd="5" destOrd="0" presId="urn:microsoft.com/office/officeart/2005/8/layout/cycle8"/>
    <dgm:cxn modelId="{F1D29A14-97AA-4744-A4F7-3A4DA503DCA9}" type="presParOf" srcId="{7AEEE15B-ED41-49AD-9E6F-9FAD05801FE8}" destId="{0C22996A-679B-472E-AE4D-20740E9FB749}" srcOrd="6" destOrd="0" presId="urn:microsoft.com/office/officeart/2005/8/layout/cycle8"/>
    <dgm:cxn modelId="{5E197384-A0E8-45AA-8C0B-A06F799DBE82}" type="presParOf" srcId="{7AEEE15B-ED41-49AD-9E6F-9FAD05801FE8}" destId="{74EA1E1A-DFA5-446F-A2F6-0990534C26F0}" srcOrd="7" destOrd="0" presId="urn:microsoft.com/office/officeart/2005/8/layout/cycle8"/>
    <dgm:cxn modelId="{4820E6BF-35B2-4278-86FE-F54BB036E462}" type="presParOf" srcId="{7AEEE15B-ED41-49AD-9E6F-9FAD05801FE8}" destId="{FE8B931D-F21A-4B74-8013-374086A2816D}" srcOrd="8" destOrd="0" presId="urn:microsoft.com/office/officeart/2005/8/layout/cycle8"/>
    <dgm:cxn modelId="{4087E97C-90AF-4031-B7E1-583CFEFB94F7}" type="presParOf" srcId="{7AEEE15B-ED41-49AD-9E6F-9FAD05801FE8}" destId="{65D1BBA0-D14E-4CE7-896D-E4A4F1BC2746}" srcOrd="9" destOrd="0" presId="urn:microsoft.com/office/officeart/2005/8/layout/cycle8"/>
    <dgm:cxn modelId="{A193A22F-D8A0-4BE3-8378-1A41290B98CA}" type="presParOf" srcId="{7AEEE15B-ED41-49AD-9E6F-9FAD05801FE8}" destId="{11452879-246E-4585-92FD-982CA63BFD2C}" srcOrd="10" destOrd="0" presId="urn:microsoft.com/office/officeart/2005/8/layout/cycle8"/>
    <dgm:cxn modelId="{CD26B3E8-DB9E-41E3-8AB9-A75392C66EBE}" type="presParOf" srcId="{7AEEE15B-ED41-49AD-9E6F-9FAD05801FE8}" destId="{5DDBA853-DE1E-44FD-A92C-2D412C7E9594}" srcOrd="11" destOrd="0" presId="urn:microsoft.com/office/officeart/2005/8/layout/cycle8"/>
    <dgm:cxn modelId="{3074B211-FCA4-451C-9550-F2A5922D892B}" type="presParOf" srcId="{7AEEE15B-ED41-49AD-9E6F-9FAD05801FE8}" destId="{FB5E7DC0-3C1D-4AFA-9849-538A53806CE7}" srcOrd="12" destOrd="0" presId="urn:microsoft.com/office/officeart/2005/8/layout/cycle8"/>
    <dgm:cxn modelId="{4E48725B-A395-4DBF-AB0E-DA89D0759983}" type="presParOf" srcId="{7AEEE15B-ED41-49AD-9E6F-9FAD05801FE8}" destId="{C5D28A1C-069B-4FD3-9D79-D332E7E77E84}" srcOrd="13" destOrd="0" presId="urn:microsoft.com/office/officeart/2005/8/layout/cycle8"/>
    <dgm:cxn modelId="{9B8D4582-B4C1-47C3-8F64-E8D01116477A}" type="presParOf" srcId="{7AEEE15B-ED41-49AD-9E6F-9FAD05801FE8}" destId="{8A738EBD-B3A2-4C5F-BBDE-2ED06B039385}" srcOrd="14" destOrd="0" presId="urn:microsoft.com/office/officeart/2005/8/layout/cycle8"/>
    <dgm:cxn modelId="{BA0717BA-A9F1-4611-81A8-4F4D09B639FD}" type="presParOf" srcId="{7AEEE15B-ED41-49AD-9E6F-9FAD05801FE8}" destId="{BCED482B-5E1B-4C3E-942C-169C49801877}" srcOrd="15" destOrd="0" presId="urn:microsoft.com/office/officeart/2005/8/layout/cycle8"/>
    <dgm:cxn modelId="{AC3E2AD6-E9D6-4DCB-8075-66899C7BC1B7}" type="presParOf" srcId="{7AEEE15B-ED41-49AD-9E6F-9FAD05801FE8}" destId="{AF800124-F8FA-46DA-A299-CD4AA1527617}" srcOrd="16" destOrd="0" presId="urn:microsoft.com/office/officeart/2005/8/layout/cycle8"/>
    <dgm:cxn modelId="{1A449635-D12B-48BC-A32A-F9D5F33EA224}" type="presParOf" srcId="{7AEEE15B-ED41-49AD-9E6F-9FAD05801FE8}" destId="{728DEB47-9AF4-4452-9458-373425E59A3B}" srcOrd="17" destOrd="0" presId="urn:microsoft.com/office/officeart/2005/8/layout/cycle8"/>
    <dgm:cxn modelId="{767B2F5E-69E5-4520-A5A7-3F3AC1589EE4}" type="presParOf" srcId="{7AEEE15B-ED41-49AD-9E6F-9FAD05801FE8}" destId="{01C24F58-E360-4F94-9AEE-82210B5982B9}" srcOrd="18" destOrd="0" presId="urn:microsoft.com/office/officeart/2005/8/layout/cycle8"/>
    <dgm:cxn modelId="{F379CFC3-CC74-47CF-9DE7-6DF64F9239C3}" type="presParOf" srcId="{7AEEE15B-ED41-49AD-9E6F-9FAD05801FE8}" destId="{D073F179-984F-4FA7-8C0A-09070BC57607}" srcOrd="19" destOrd="0" presId="urn:microsoft.com/office/officeart/2005/8/layout/cycle8"/>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E914457-EEFC-45C5-95F2-314C01CDE9A8}" type="doc">
      <dgm:prSet loTypeId="urn:microsoft.com/office/officeart/2009/layout/CircleArrowProcess" loCatId="cycle" qsTypeId="urn:microsoft.com/office/officeart/2005/8/quickstyle/simple1" qsCatId="simple" csTypeId="urn:microsoft.com/office/officeart/2005/8/colors/accent1_3" csCatId="accent1" phldr="1"/>
      <dgm:spPr/>
      <dgm:t>
        <a:bodyPr/>
        <a:lstStyle/>
        <a:p>
          <a:endParaRPr lang="es-ES"/>
        </a:p>
      </dgm:t>
    </dgm:pt>
    <dgm:pt modelId="{FEBE1456-54D7-4382-9ED4-AFEE32BA5E06}">
      <dgm:prSet phldrT="[Texto]"/>
      <dgm:spPr/>
      <dgm:t>
        <a:bodyPr/>
        <a:lstStyle/>
        <a:p>
          <a:r>
            <a:rPr lang="es-ES" dirty="0">
              <a:solidFill>
                <a:schemeClr val="bg1"/>
              </a:solidFill>
            </a:rPr>
            <a:t>.</a:t>
          </a:r>
        </a:p>
      </dgm:t>
    </dgm:pt>
    <dgm:pt modelId="{DCE7925F-874F-486E-811B-26D40F18B8CA}" type="parTrans" cxnId="{21484646-6BEC-4331-ACD8-59CC7BAEED83}">
      <dgm:prSet/>
      <dgm:spPr/>
      <dgm:t>
        <a:bodyPr/>
        <a:lstStyle/>
        <a:p>
          <a:endParaRPr lang="es-ES"/>
        </a:p>
      </dgm:t>
    </dgm:pt>
    <dgm:pt modelId="{41E7DB5F-BF2D-4286-BC7D-64636A3335F7}" type="sibTrans" cxnId="{21484646-6BEC-4331-ACD8-59CC7BAEED83}">
      <dgm:prSet/>
      <dgm:spPr/>
      <dgm:t>
        <a:bodyPr/>
        <a:lstStyle/>
        <a:p>
          <a:endParaRPr lang="es-ES"/>
        </a:p>
      </dgm:t>
    </dgm:pt>
    <dgm:pt modelId="{68622144-08C8-487E-BFBE-6EEBF3FC780C}">
      <dgm:prSet phldrT="[Texto]"/>
      <dgm:spPr/>
      <dgm:t>
        <a:bodyPr/>
        <a:lstStyle/>
        <a:p>
          <a:endParaRPr lang="es-ES" dirty="0"/>
        </a:p>
      </dgm:t>
    </dgm:pt>
    <dgm:pt modelId="{895E0CE4-3E33-4F0B-8AD8-6FA739B2C63C}" type="sibTrans" cxnId="{F12A63B7-D08F-48D3-B211-4818A4DF7FE2}">
      <dgm:prSet/>
      <dgm:spPr/>
      <dgm:t>
        <a:bodyPr/>
        <a:lstStyle/>
        <a:p>
          <a:endParaRPr lang="es-ES"/>
        </a:p>
      </dgm:t>
    </dgm:pt>
    <dgm:pt modelId="{926B1E81-5081-4DE5-B291-98FDE9DBB247}" type="parTrans" cxnId="{F12A63B7-D08F-48D3-B211-4818A4DF7FE2}">
      <dgm:prSet/>
      <dgm:spPr/>
      <dgm:t>
        <a:bodyPr/>
        <a:lstStyle/>
        <a:p>
          <a:endParaRPr lang="es-ES"/>
        </a:p>
      </dgm:t>
    </dgm:pt>
    <dgm:pt modelId="{C8DD1432-358B-4CBE-B6E2-8ADB8D11CCFD}">
      <dgm:prSet phldrT="[Texto]"/>
      <dgm:spPr/>
      <dgm:t>
        <a:bodyPr/>
        <a:lstStyle/>
        <a:p>
          <a:r>
            <a:rPr lang="es-ES" dirty="0">
              <a:solidFill>
                <a:schemeClr val="bg1"/>
              </a:solidFill>
            </a:rPr>
            <a:t>.</a:t>
          </a:r>
        </a:p>
      </dgm:t>
    </dgm:pt>
    <dgm:pt modelId="{AAE95BA3-9092-45E4-BD70-4CFF0873C884}" type="sibTrans" cxnId="{BB19C7C4-E70A-4E8E-BA41-EEA6831F2968}">
      <dgm:prSet/>
      <dgm:spPr/>
      <dgm:t>
        <a:bodyPr/>
        <a:lstStyle/>
        <a:p>
          <a:endParaRPr lang="es-ES"/>
        </a:p>
      </dgm:t>
    </dgm:pt>
    <dgm:pt modelId="{E119A585-766C-4F2D-AC96-3836CDA4FC09}" type="parTrans" cxnId="{BB19C7C4-E70A-4E8E-BA41-EEA6831F2968}">
      <dgm:prSet/>
      <dgm:spPr/>
      <dgm:t>
        <a:bodyPr/>
        <a:lstStyle/>
        <a:p>
          <a:endParaRPr lang="es-ES"/>
        </a:p>
      </dgm:t>
    </dgm:pt>
    <dgm:pt modelId="{7FBCAD2A-BB55-44A9-835F-D4C6AE968C99}" type="pres">
      <dgm:prSet presAssocID="{BE914457-EEFC-45C5-95F2-314C01CDE9A8}" presName="Name0" presStyleCnt="0">
        <dgm:presLayoutVars>
          <dgm:chMax val="7"/>
          <dgm:chPref val="7"/>
          <dgm:dir/>
          <dgm:animLvl val="lvl"/>
        </dgm:presLayoutVars>
      </dgm:prSet>
      <dgm:spPr/>
    </dgm:pt>
    <dgm:pt modelId="{C3859AC1-68D3-40DF-8D6E-D75FDF352159}" type="pres">
      <dgm:prSet presAssocID="{68622144-08C8-487E-BFBE-6EEBF3FC780C}" presName="Accent1" presStyleCnt="0"/>
      <dgm:spPr/>
    </dgm:pt>
    <dgm:pt modelId="{02CA23B9-6001-4DC6-9F10-E367DB1CE5F5}" type="pres">
      <dgm:prSet presAssocID="{68622144-08C8-487E-BFBE-6EEBF3FC780C}" presName="Accent" presStyleLbl="node1" presStyleIdx="0" presStyleCnt="3"/>
      <dgm:spPr>
        <a:ln>
          <a:solidFill>
            <a:schemeClr val="tx1"/>
          </a:solidFill>
        </a:ln>
      </dgm:spPr>
    </dgm:pt>
    <dgm:pt modelId="{BA4ABBD6-2682-4777-8793-23324A09428F}" type="pres">
      <dgm:prSet presAssocID="{68622144-08C8-487E-BFBE-6EEBF3FC780C}" presName="Parent1" presStyleLbl="revTx" presStyleIdx="0" presStyleCnt="3">
        <dgm:presLayoutVars>
          <dgm:chMax val="1"/>
          <dgm:chPref val="1"/>
          <dgm:bulletEnabled val="1"/>
        </dgm:presLayoutVars>
      </dgm:prSet>
      <dgm:spPr/>
    </dgm:pt>
    <dgm:pt modelId="{B8DD3BB1-CD4C-4797-A388-F9BDA3CED6A8}" type="pres">
      <dgm:prSet presAssocID="{C8DD1432-358B-4CBE-B6E2-8ADB8D11CCFD}" presName="Accent2" presStyleCnt="0"/>
      <dgm:spPr/>
    </dgm:pt>
    <dgm:pt modelId="{39568629-B909-464D-A7B7-46FDDAFAAC5B}" type="pres">
      <dgm:prSet presAssocID="{C8DD1432-358B-4CBE-B6E2-8ADB8D11CCFD}" presName="Accent" presStyleLbl="node1" presStyleIdx="1" presStyleCnt="3"/>
      <dgm:spPr>
        <a:ln>
          <a:solidFill>
            <a:schemeClr val="tx1"/>
          </a:solidFill>
        </a:ln>
      </dgm:spPr>
    </dgm:pt>
    <dgm:pt modelId="{823DD6C0-6574-4902-A96B-38433A5B01FB}" type="pres">
      <dgm:prSet presAssocID="{C8DD1432-358B-4CBE-B6E2-8ADB8D11CCFD}" presName="Parent2" presStyleLbl="revTx" presStyleIdx="1" presStyleCnt="3" custLinFactNeighborX="-1377" custLinFactNeighborY="-4793">
        <dgm:presLayoutVars>
          <dgm:chMax val="1"/>
          <dgm:chPref val="1"/>
          <dgm:bulletEnabled val="1"/>
        </dgm:presLayoutVars>
      </dgm:prSet>
      <dgm:spPr/>
    </dgm:pt>
    <dgm:pt modelId="{7C32DC57-BA9F-4EB6-A442-206B763542DB}" type="pres">
      <dgm:prSet presAssocID="{FEBE1456-54D7-4382-9ED4-AFEE32BA5E06}" presName="Accent3" presStyleCnt="0"/>
      <dgm:spPr/>
    </dgm:pt>
    <dgm:pt modelId="{219CA952-AFB6-43F7-BDB4-5BAB92B5C357}" type="pres">
      <dgm:prSet presAssocID="{FEBE1456-54D7-4382-9ED4-AFEE32BA5E06}" presName="Accent" presStyleLbl="node1" presStyleIdx="2" presStyleCnt="3"/>
      <dgm:spPr>
        <a:ln>
          <a:solidFill>
            <a:schemeClr val="tx1"/>
          </a:solidFill>
        </a:ln>
      </dgm:spPr>
    </dgm:pt>
    <dgm:pt modelId="{67C9FCFE-8515-40E8-B5E7-258B13709237}" type="pres">
      <dgm:prSet presAssocID="{FEBE1456-54D7-4382-9ED4-AFEE32BA5E06}" presName="Parent3" presStyleLbl="revTx" presStyleIdx="2" presStyleCnt="3">
        <dgm:presLayoutVars>
          <dgm:chMax val="1"/>
          <dgm:chPref val="1"/>
          <dgm:bulletEnabled val="1"/>
        </dgm:presLayoutVars>
      </dgm:prSet>
      <dgm:spPr/>
    </dgm:pt>
  </dgm:ptLst>
  <dgm:cxnLst>
    <dgm:cxn modelId="{CBB2EF0F-3595-458F-8400-439BA084BFB4}" type="presOf" srcId="{68622144-08C8-487E-BFBE-6EEBF3FC780C}" destId="{BA4ABBD6-2682-4777-8793-23324A09428F}" srcOrd="0" destOrd="0" presId="urn:microsoft.com/office/officeart/2009/layout/CircleArrowProcess"/>
    <dgm:cxn modelId="{21484646-6BEC-4331-ACD8-59CC7BAEED83}" srcId="{BE914457-EEFC-45C5-95F2-314C01CDE9A8}" destId="{FEBE1456-54D7-4382-9ED4-AFEE32BA5E06}" srcOrd="2" destOrd="0" parTransId="{DCE7925F-874F-486E-811B-26D40F18B8CA}" sibTransId="{41E7DB5F-BF2D-4286-BC7D-64636A3335F7}"/>
    <dgm:cxn modelId="{89368C7A-AF7E-44BC-82A1-C935B64C5950}" type="presOf" srcId="{C8DD1432-358B-4CBE-B6E2-8ADB8D11CCFD}" destId="{823DD6C0-6574-4902-A96B-38433A5B01FB}" srcOrd="0" destOrd="0" presId="urn:microsoft.com/office/officeart/2009/layout/CircleArrowProcess"/>
    <dgm:cxn modelId="{F12A63B7-D08F-48D3-B211-4818A4DF7FE2}" srcId="{BE914457-EEFC-45C5-95F2-314C01CDE9A8}" destId="{68622144-08C8-487E-BFBE-6EEBF3FC780C}" srcOrd="0" destOrd="0" parTransId="{926B1E81-5081-4DE5-B291-98FDE9DBB247}" sibTransId="{895E0CE4-3E33-4F0B-8AD8-6FA739B2C63C}"/>
    <dgm:cxn modelId="{BB19C7C4-E70A-4E8E-BA41-EEA6831F2968}" srcId="{BE914457-EEFC-45C5-95F2-314C01CDE9A8}" destId="{C8DD1432-358B-4CBE-B6E2-8ADB8D11CCFD}" srcOrd="1" destOrd="0" parTransId="{E119A585-766C-4F2D-AC96-3836CDA4FC09}" sibTransId="{AAE95BA3-9092-45E4-BD70-4CFF0873C884}"/>
    <dgm:cxn modelId="{FD26B7E0-9540-487A-B5AF-D49226F8C9DD}" type="presOf" srcId="{FEBE1456-54D7-4382-9ED4-AFEE32BA5E06}" destId="{67C9FCFE-8515-40E8-B5E7-258B13709237}" srcOrd="0" destOrd="0" presId="urn:microsoft.com/office/officeart/2009/layout/CircleArrowProcess"/>
    <dgm:cxn modelId="{1F58C3F9-D7D9-4351-BE58-97E2C9B61D75}" type="presOf" srcId="{BE914457-EEFC-45C5-95F2-314C01CDE9A8}" destId="{7FBCAD2A-BB55-44A9-835F-D4C6AE968C99}" srcOrd="0" destOrd="0" presId="urn:microsoft.com/office/officeart/2009/layout/CircleArrowProcess"/>
    <dgm:cxn modelId="{708EE171-0EE7-4F0E-8F9D-FB41C788C7BD}" type="presParOf" srcId="{7FBCAD2A-BB55-44A9-835F-D4C6AE968C99}" destId="{C3859AC1-68D3-40DF-8D6E-D75FDF352159}" srcOrd="0" destOrd="0" presId="urn:microsoft.com/office/officeart/2009/layout/CircleArrowProcess"/>
    <dgm:cxn modelId="{4B0277A8-C7D1-478C-B385-4E209D08B626}" type="presParOf" srcId="{C3859AC1-68D3-40DF-8D6E-D75FDF352159}" destId="{02CA23B9-6001-4DC6-9F10-E367DB1CE5F5}" srcOrd="0" destOrd="0" presId="urn:microsoft.com/office/officeart/2009/layout/CircleArrowProcess"/>
    <dgm:cxn modelId="{E53A97E4-916C-44AB-88AF-A00FF32D3D1B}" type="presParOf" srcId="{7FBCAD2A-BB55-44A9-835F-D4C6AE968C99}" destId="{BA4ABBD6-2682-4777-8793-23324A09428F}" srcOrd="1" destOrd="0" presId="urn:microsoft.com/office/officeart/2009/layout/CircleArrowProcess"/>
    <dgm:cxn modelId="{D659C0FA-332B-4199-9B38-C0E07C536C1B}" type="presParOf" srcId="{7FBCAD2A-BB55-44A9-835F-D4C6AE968C99}" destId="{B8DD3BB1-CD4C-4797-A388-F9BDA3CED6A8}" srcOrd="2" destOrd="0" presId="urn:microsoft.com/office/officeart/2009/layout/CircleArrowProcess"/>
    <dgm:cxn modelId="{A041F4DE-95BF-4EA4-858B-B7AAC4DE363F}" type="presParOf" srcId="{B8DD3BB1-CD4C-4797-A388-F9BDA3CED6A8}" destId="{39568629-B909-464D-A7B7-46FDDAFAAC5B}" srcOrd="0" destOrd="0" presId="urn:microsoft.com/office/officeart/2009/layout/CircleArrowProcess"/>
    <dgm:cxn modelId="{7C77469C-8873-4E1E-87E2-DD9DA6641A44}" type="presParOf" srcId="{7FBCAD2A-BB55-44A9-835F-D4C6AE968C99}" destId="{823DD6C0-6574-4902-A96B-38433A5B01FB}" srcOrd="3" destOrd="0" presId="urn:microsoft.com/office/officeart/2009/layout/CircleArrowProcess"/>
    <dgm:cxn modelId="{65A461F6-2E43-42EC-A49A-12BA105F14C9}" type="presParOf" srcId="{7FBCAD2A-BB55-44A9-835F-D4C6AE968C99}" destId="{7C32DC57-BA9F-4EB6-A442-206B763542DB}" srcOrd="4" destOrd="0" presId="urn:microsoft.com/office/officeart/2009/layout/CircleArrowProcess"/>
    <dgm:cxn modelId="{A27C8E4D-736A-4452-AB18-0209E050BD12}" type="presParOf" srcId="{7C32DC57-BA9F-4EB6-A442-206B763542DB}" destId="{219CA952-AFB6-43F7-BDB4-5BAB92B5C357}" srcOrd="0" destOrd="0" presId="urn:microsoft.com/office/officeart/2009/layout/CircleArrowProcess"/>
    <dgm:cxn modelId="{A94CC5FA-7F42-4B6D-8EE3-36067DC3D86C}" type="presParOf" srcId="{7FBCAD2A-BB55-44A9-835F-D4C6AE968C99}" destId="{67C9FCFE-8515-40E8-B5E7-258B13709237}" srcOrd="5" destOrd="0" presId="urn:microsoft.com/office/officeart/2009/layout/CircleArrow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5F6F13-71EA-44A2-A0FE-712885068A4F}">
      <dsp:nvSpPr>
        <dsp:cNvPr id="0" name=""/>
        <dsp:cNvSpPr/>
      </dsp:nvSpPr>
      <dsp:spPr>
        <a:xfrm rot="1196122">
          <a:off x="2072707" y="2928066"/>
          <a:ext cx="1550675" cy="48339"/>
        </a:xfrm>
        <a:custGeom>
          <a:avLst/>
          <a:gdLst/>
          <a:ahLst/>
          <a:cxnLst/>
          <a:rect l="0" t="0" r="0" b="0"/>
          <a:pathLst>
            <a:path>
              <a:moveTo>
                <a:pt x="0" y="24169"/>
              </a:moveTo>
              <a:lnTo>
                <a:pt x="1550675" y="24169"/>
              </a:lnTo>
            </a:path>
          </a:pathLst>
        </a:custGeom>
        <a:noFill/>
        <a:ln w="25400" cap="flat" cmpd="sng" algn="ctr">
          <a:solidFill>
            <a:schemeClr val="accent3">
              <a:hueOff val="0"/>
              <a:satOff val="0"/>
              <a:lumOff val="0"/>
              <a:alphaOff val="0"/>
            </a:schemeClr>
          </a:solidFill>
          <a:prstDash val="solid"/>
        </a:ln>
        <a:effectLst/>
        <a:scene3d>
          <a:camera prst="orthographicFront"/>
          <a:lightRig rig="chilly" dir="t"/>
        </a:scene3d>
        <a:sp3d z="-40000" prstMaterial="matte"/>
      </dsp:spPr>
      <dsp:style>
        <a:lnRef idx="2">
          <a:scrgbClr r="0" g="0" b="0"/>
        </a:lnRef>
        <a:fillRef idx="0">
          <a:scrgbClr r="0" g="0" b="0"/>
        </a:fillRef>
        <a:effectRef idx="0">
          <a:scrgbClr r="0" g="0" b="0"/>
        </a:effectRef>
        <a:fontRef idx="minor"/>
      </dsp:style>
    </dsp:sp>
    <dsp:sp modelId="{FA9F25C7-5FCF-4FFD-86EA-D574DC3E22F3}">
      <dsp:nvSpPr>
        <dsp:cNvPr id="0" name=""/>
        <dsp:cNvSpPr/>
      </dsp:nvSpPr>
      <dsp:spPr>
        <a:xfrm rot="21467419">
          <a:off x="2118913" y="2336707"/>
          <a:ext cx="683953" cy="48339"/>
        </a:xfrm>
        <a:custGeom>
          <a:avLst/>
          <a:gdLst/>
          <a:ahLst/>
          <a:cxnLst/>
          <a:rect l="0" t="0" r="0" b="0"/>
          <a:pathLst>
            <a:path>
              <a:moveTo>
                <a:pt x="0" y="24169"/>
              </a:moveTo>
              <a:lnTo>
                <a:pt x="683953" y="24169"/>
              </a:lnTo>
            </a:path>
          </a:pathLst>
        </a:custGeom>
        <a:noFill/>
        <a:ln w="25400" cap="flat" cmpd="sng" algn="ctr">
          <a:solidFill>
            <a:schemeClr val="accent3">
              <a:hueOff val="0"/>
              <a:satOff val="0"/>
              <a:lumOff val="0"/>
              <a:alphaOff val="0"/>
            </a:schemeClr>
          </a:solidFill>
          <a:prstDash val="solid"/>
        </a:ln>
        <a:effectLst/>
        <a:scene3d>
          <a:camera prst="orthographicFront"/>
          <a:lightRig rig="chilly" dir="t"/>
        </a:scene3d>
        <a:sp3d z="-40000" prstMaterial="matte"/>
      </dsp:spPr>
      <dsp:style>
        <a:lnRef idx="2">
          <a:scrgbClr r="0" g="0" b="0"/>
        </a:lnRef>
        <a:fillRef idx="0">
          <a:scrgbClr r="0" g="0" b="0"/>
        </a:fillRef>
        <a:effectRef idx="0">
          <a:scrgbClr r="0" g="0" b="0"/>
        </a:effectRef>
        <a:fontRef idx="minor"/>
      </dsp:style>
    </dsp:sp>
    <dsp:sp modelId="{F6CC1EB0-ABCB-44B4-8579-08A554B2F6CD}">
      <dsp:nvSpPr>
        <dsp:cNvPr id="0" name=""/>
        <dsp:cNvSpPr/>
      </dsp:nvSpPr>
      <dsp:spPr>
        <a:xfrm rot="19995131">
          <a:off x="2036662" y="1638909"/>
          <a:ext cx="1542083" cy="48339"/>
        </a:xfrm>
        <a:custGeom>
          <a:avLst/>
          <a:gdLst/>
          <a:ahLst/>
          <a:cxnLst/>
          <a:rect l="0" t="0" r="0" b="0"/>
          <a:pathLst>
            <a:path>
              <a:moveTo>
                <a:pt x="0" y="24169"/>
              </a:moveTo>
              <a:lnTo>
                <a:pt x="1542083" y="24169"/>
              </a:lnTo>
            </a:path>
          </a:pathLst>
        </a:custGeom>
        <a:noFill/>
        <a:ln w="25400" cap="flat" cmpd="sng" algn="ctr">
          <a:solidFill>
            <a:schemeClr val="accent3">
              <a:hueOff val="0"/>
              <a:satOff val="0"/>
              <a:lumOff val="0"/>
              <a:alphaOff val="0"/>
            </a:schemeClr>
          </a:solidFill>
          <a:prstDash val="solid"/>
        </a:ln>
        <a:effectLst/>
        <a:scene3d>
          <a:camera prst="orthographicFront"/>
          <a:lightRig rig="chilly" dir="t"/>
        </a:scene3d>
        <a:sp3d z="-40000" prstMaterial="matte"/>
      </dsp:spPr>
      <dsp:style>
        <a:lnRef idx="2">
          <a:scrgbClr r="0" g="0" b="0"/>
        </a:lnRef>
        <a:fillRef idx="0">
          <a:scrgbClr r="0" g="0" b="0"/>
        </a:fillRef>
        <a:effectRef idx="0">
          <a:scrgbClr r="0" g="0" b="0"/>
        </a:effectRef>
        <a:fontRef idx="minor"/>
      </dsp:style>
    </dsp:sp>
    <dsp:sp modelId="{8CC992E8-A0C8-476F-9F40-4E8F09CEECCF}">
      <dsp:nvSpPr>
        <dsp:cNvPr id="0" name=""/>
        <dsp:cNvSpPr/>
      </dsp:nvSpPr>
      <dsp:spPr>
        <a:xfrm>
          <a:off x="401016" y="878936"/>
          <a:ext cx="1872234" cy="2788510"/>
        </a:xfrm>
        <a:prstGeom prst="ellipse">
          <a:avLst/>
        </a:prstGeom>
        <a:gradFill rotWithShape="0">
          <a:gsLst>
            <a:gs pos="0">
              <a:schemeClr val="bg1"/>
            </a:gs>
            <a:gs pos="50000">
              <a:schemeClr val="accent6">
                <a:lumMod val="75000"/>
              </a:schemeClr>
            </a:gs>
            <a:gs pos="100000">
              <a:schemeClr val="accent6">
                <a:lumMod val="50000"/>
              </a:schemeClr>
            </a:gs>
          </a:gsLst>
          <a:lin ang="5400000" scaled="0"/>
        </a:gradFill>
        <a:ln>
          <a:noFill/>
        </a:ln>
        <a:effectLst/>
        <a:scene3d>
          <a:camera prst="isometricTopUp">
            <a:rot lat="19068106" lon="20682644" rev="1931798"/>
          </a:camera>
          <a:lightRig rig="harsh" dir="t"/>
        </a:scene3d>
        <a:sp3d prstMaterial="clear">
          <a:bevelT w="127000" h="25400" prst="artDeco"/>
          <a:bevelB w="114300" prst="hardEdge"/>
        </a:sp3d>
      </dsp:spPr>
      <dsp:style>
        <a:lnRef idx="0">
          <a:scrgbClr r="0" g="0" b="0"/>
        </a:lnRef>
        <a:fillRef idx="1">
          <a:scrgbClr r="0" g="0" b="0"/>
        </a:fillRef>
        <a:effectRef idx="0">
          <a:scrgbClr r="0" g="0" b="0"/>
        </a:effectRef>
        <a:fontRef idx="minor">
          <a:schemeClr val="lt1"/>
        </a:fontRef>
      </dsp:style>
    </dsp:sp>
    <dsp:sp modelId="{1E02EFE4-F98A-4C9F-8D40-C3EDA9D04BF9}">
      <dsp:nvSpPr>
        <dsp:cNvPr id="0" name=""/>
        <dsp:cNvSpPr/>
      </dsp:nvSpPr>
      <dsp:spPr>
        <a:xfrm>
          <a:off x="2806279" y="30024"/>
          <a:ext cx="3624540" cy="1440801"/>
        </a:xfrm>
        <a:prstGeom prst="ellipse">
          <a:avLst/>
        </a:prstGeom>
        <a:gradFill rotWithShape="0">
          <a:gsLst>
            <a:gs pos="0">
              <a:schemeClr val="bg1"/>
            </a:gs>
            <a:gs pos="50000">
              <a:srgbClr val="B4DE86"/>
            </a:gs>
            <a:gs pos="100000">
              <a:srgbClr val="76B531"/>
            </a:gs>
          </a:gsLst>
          <a:lin ang="5400000" scaled="0"/>
        </a:gradFill>
        <a:ln>
          <a:solidFill>
            <a:schemeClr val="tx1"/>
          </a:solidFill>
        </a:ln>
        <a:effectLst>
          <a:glow rad="63500">
            <a:schemeClr val="accent4">
              <a:satMod val="175000"/>
              <a:alpha val="40000"/>
            </a:schemeClr>
          </a:glow>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s-MX" sz="1800" b="0" kern="1200" dirty="0">
              <a:solidFill>
                <a:sysClr val="windowText" lastClr="000000"/>
              </a:solidFill>
              <a:effectLst>
                <a:outerShdw blurRad="38100" dist="38100" dir="2700000" algn="tl">
                  <a:srgbClr val="C0C0C0"/>
                </a:outerShdw>
              </a:effectLst>
              <a:latin typeface="Calibri"/>
              <a:cs typeface="+mn-cs"/>
            </a:rPr>
            <a:t>1</a:t>
          </a:r>
          <a:r>
            <a:rPr lang="es-MX" sz="1800" b="1" kern="1200" dirty="0">
              <a:solidFill>
                <a:sysClr val="windowText" lastClr="000000"/>
              </a:solidFill>
              <a:effectLst>
                <a:outerShdw blurRad="38100" dist="38100" dir="2700000" algn="tl">
                  <a:srgbClr val="C0C0C0"/>
                </a:outerShdw>
              </a:effectLst>
              <a:latin typeface="Calibri"/>
              <a:cs typeface="+mn-cs"/>
            </a:rPr>
            <a:t>. Empresas que cotizan en el mercado de valores, o que captan o administran ahorro del público</a:t>
          </a:r>
          <a:endParaRPr lang="es-ES" sz="1800" b="1" kern="1200" dirty="0"/>
        </a:p>
      </dsp:txBody>
      <dsp:txXfrm>
        <a:off x="3337081" y="241024"/>
        <a:ext cx="2562936" cy="1018801"/>
      </dsp:txXfrm>
    </dsp:sp>
    <dsp:sp modelId="{4CBEE7F2-FA8F-455D-899D-D2E2389A34C1}">
      <dsp:nvSpPr>
        <dsp:cNvPr id="0" name=""/>
        <dsp:cNvSpPr/>
      </dsp:nvSpPr>
      <dsp:spPr>
        <a:xfrm>
          <a:off x="2793796" y="1517679"/>
          <a:ext cx="3795819" cy="1514241"/>
        </a:xfrm>
        <a:prstGeom prst="ellipse">
          <a:avLst/>
        </a:prstGeom>
        <a:gradFill rotWithShape="0">
          <a:gsLst>
            <a:gs pos="0">
              <a:schemeClr val="bg1"/>
            </a:gs>
            <a:gs pos="50000">
              <a:schemeClr val="accent6">
                <a:lumMod val="20000"/>
                <a:lumOff val="80000"/>
              </a:schemeClr>
            </a:gs>
            <a:gs pos="100000">
              <a:schemeClr val="accent6">
                <a:lumMod val="60000"/>
                <a:lumOff val="40000"/>
              </a:schemeClr>
            </a:gs>
          </a:gsLst>
          <a:lin ang="5400000" scaled="0"/>
        </a:gradFill>
        <a:ln>
          <a:solidFill>
            <a:schemeClr val="tx1"/>
          </a:solidFill>
        </a:ln>
        <a:effectLst>
          <a:glow rad="63500">
            <a:schemeClr val="accent4">
              <a:satMod val="175000"/>
              <a:alpha val="40000"/>
            </a:schemeClr>
          </a:glow>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s-MX" sz="1800" b="1" kern="1200" dirty="0">
              <a:solidFill>
                <a:sysClr val="windowText" lastClr="000000"/>
              </a:solidFill>
              <a:effectLst>
                <a:outerShdw blurRad="38100" dist="38100" dir="2700000" algn="tl">
                  <a:srgbClr val="C0C0C0"/>
                </a:outerShdw>
              </a:effectLst>
              <a:latin typeface="Calibri"/>
              <a:cs typeface="+mn-cs"/>
            </a:rPr>
            <a:t>2. Empresas que no cotizan en el mercado de valores, y que no captan ni administran ahorro del público</a:t>
          </a:r>
          <a:endParaRPr lang="es-ES" sz="1800" b="1" kern="1200" dirty="0"/>
        </a:p>
      </dsp:txBody>
      <dsp:txXfrm>
        <a:off x="3349681" y="1739434"/>
        <a:ext cx="2684049" cy="1070731"/>
      </dsp:txXfrm>
    </dsp:sp>
    <dsp:sp modelId="{E43465F4-A339-482C-87DC-E675E3944F47}">
      <dsp:nvSpPr>
        <dsp:cNvPr id="0" name=""/>
        <dsp:cNvSpPr/>
      </dsp:nvSpPr>
      <dsp:spPr>
        <a:xfrm>
          <a:off x="2923922" y="3085491"/>
          <a:ext cx="3664303" cy="1117549"/>
        </a:xfrm>
        <a:prstGeom prst="ellipse">
          <a:avLst/>
        </a:prstGeom>
        <a:gradFill rotWithShape="0">
          <a:gsLst>
            <a:gs pos="0">
              <a:schemeClr val="bg1"/>
            </a:gs>
            <a:gs pos="50000">
              <a:srgbClr val="FFB7B7"/>
            </a:gs>
            <a:gs pos="100000">
              <a:srgbClr val="FF8181"/>
            </a:gs>
          </a:gsLst>
          <a:lin ang="5400000" scaled="0"/>
        </a:gradFill>
        <a:ln>
          <a:solidFill>
            <a:schemeClr val="tx1"/>
          </a:solidFill>
        </a:ln>
        <a:effectLst>
          <a:glow rad="63500">
            <a:schemeClr val="accent4">
              <a:satMod val="175000"/>
              <a:alpha val="40000"/>
            </a:schemeClr>
          </a:glow>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s-ES" sz="2400" b="1" kern="1200" dirty="0">
              <a:solidFill>
                <a:schemeClr val="tx1"/>
              </a:solidFill>
              <a:latin typeface="Calibri" panose="020F0502020204030204" pitchFamily="34" charset="0"/>
            </a:rPr>
            <a:t>3. Entidades de gobierno </a:t>
          </a:r>
        </a:p>
      </dsp:txBody>
      <dsp:txXfrm>
        <a:off x="3460547" y="3249152"/>
        <a:ext cx="2591053" cy="79022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3B4310-671E-450B-B6B4-78710C86B2F9}">
      <dsp:nvSpPr>
        <dsp:cNvPr id="0" name=""/>
        <dsp:cNvSpPr/>
      </dsp:nvSpPr>
      <dsp:spPr>
        <a:xfrm>
          <a:off x="3265565" y="622692"/>
          <a:ext cx="1954317" cy="2041603"/>
        </a:xfrm>
        <a:prstGeom prst="circularArrow">
          <a:avLst>
            <a:gd name="adj1" fmla="val 10980"/>
            <a:gd name="adj2" fmla="val 1142322"/>
            <a:gd name="adj3" fmla="val 4500000"/>
            <a:gd name="adj4" fmla="val 10800000"/>
            <a:gd name="adj5" fmla="val 12500"/>
          </a:avLst>
        </a:prstGeom>
        <a:solidFill>
          <a:schemeClr val="accent2">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AF4EFE4-133C-4BB2-9C3E-771C7CE60EA2}">
      <dsp:nvSpPr>
        <dsp:cNvPr id="0" name=""/>
        <dsp:cNvSpPr/>
      </dsp:nvSpPr>
      <dsp:spPr>
        <a:xfrm>
          <a:off x="3553608" y="1188764"/>
          <a:ext cx="1367211" cy="6834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s-ES" sz="1600" b="1" kern="1200" dirty="0"/>
            <a:t>Transparencia</a:t>
          </a:r>
        </a:p>
      </dsp:txBody>
      <dsp:txXfrm>
        <a:off x="3553608" y="1188764"/>
        <a:ext cx="1367211" cy="683442"/>
      </dsp:txXfrm>
    </dsp:sp>
    <dsp:sp modelId="{4941C100-3433-49B0-B3AF-A202CE4E5889}">
      <dsp:nvSpPr>
        <dsp:cNvPr id="0" name=""/>
        <dsp:cNvSpPr/>
      </dsp:nvSpPr>
      <dsp:spPr>
        <a:xfrm>
          <a:off x="2917706" y="1479368"/>
          <a:ext cx="2004042" cy="2460801"/>
        </a:xfrm>
        <a:prstGeom prst="leftCircularArrow">
          <a:avLst>
            <a:gd name="adj1" fmla="val 10980"/>
            <a:gd name="adj2" fmla="val 1142322"/>
            <a:gd name="adj3" fmla="val 6300000"/>
            <a:gd name="adj4" fmla="val 18900000"/>
            <a:gd name="adj5" fmla="val 12500"/>
          </a:avLst>
        </a:prstGeom>
        <a:solidFill>
          <a:schemeClr val="accent2">
            <a:shade val="80000"/>
            <a:hueOff val="0"/>
            <a:satOff val="-5541"/>
            <a:lumOff val="1422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604000A-367A-4AEB-B45B-27830DE9AA40}">
      <dsp:nvSpPr>
        <dsp:cNvPr id="0" name=""/>
        <dsp:cNvSpPr/>
      </dsp:nvSpPr>
      <dsp:spPr>
        <a:xfrm>
          <a:off x="3266516" y="1983435"/>
          <a:ext cx="1367211" cy="14160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s-ES" sz="1600" b="1" kern="1200" dirty="0"/>
            <a:t>Eficiencia</a:t>
          </a:r>
        </a:p>
        <a:p>
          <a:pPr marL="0" lvl="0" indent="0" algn="ctr" defTabSz="711200">
            <a:lnSpc>
              <a:spcPct val="90000"/>
            </a:lnSpc>
            <a:spcBef>
              <a:spcPct val="0"/>
            </a:spcBef>
            <a:spcAft>
              <a:spcPct val="35000"/>
            </a:spcAft>
            <a:buNone/>
          </a:pPr>
          <a:r>
            <a:rPr lang="es-ES" sz="1600" b="1" kern="1200" dirty="0"/>
            <a:t>Eficacia</a:t>
          </a:r>
        </a:p>
        <a:p>
          <a:pPr marL="0" lvl="0" indent="0" algn="ctr" defTabSz="711200">
            <a:lnSpc>
              <a:spcPct val="90000"/>
            </a:lnSpc>
            <a:spcBef>
              <a:spcPct val="0"/>
            </a:spcBef>
            <a:spcAft>
              <a:spcPct val="35000"/>
            </a:spcAft>
            <a:buNone/>
          </a:pPr>
          <a:r>
            <a:rPr lang="es-ES" sz="1600" b="1" kern="1200" dirty="0"/>
            <a:t>     Efectividad</a:t>
          </a:r>
        </a:p>
        <a:p>
          <a:pPr marL="0" lvl="0" indent="0" algn="ctr" defTabSz="711200">
            <a:lnSpc>
              <a:spcPct val="90000"/>
            </a:lnSpc>
            <a:spcBef>
              <a:spcPct val="0"/>
            </a:spcBef>
            <a:spcAft>
              <a:spcPct val="35000"/>
            </a:spcAft>
            <a:buNone/>
          </a:pPr>
          <a:r>
            <a:rPr lang="es-ES" sz="1600" b="1" kern="1200" dirty="0"/>
            <a:t>Ecología</a:t>
          </a:r>
        </a:p>
        <a:p>
          <a:pPr marL="0" lvl="0" indent="0" algn="ctr" defTabSz="711200">
            <a:lnSpc>
              <a:spcPct val="90000"/>
            </a:lnSpc>
            <a:spcBef>
              <a:spcPct val="0"/>
            </a:spcBef>
            <a:spcAft>
              <a:spcPct val="35000"/>
            </a:spcAft>
            <a:buNone/>
          </a:pPr>
          <a:r>
            <a:rPr lang="es-ES" sz="1600" b="1" kern="1200" dirty="0"/>
            <a:t>Equidad</a:t>
          </a:r>
        </a:p>
      </dsp:txBody>
      <dsp:txXfrm>
        <a:off x="3266516" y="1983435"/>
        <a:ext cx="1367211" cy="1416037"/>
      </dsp:txXfrm>
    </dsp:sp>
    <dsp:sp modelId="{837F266D-A9F4-4559-9FC0-3FE0C8923BC5}">
      <dsp:nvSpPr>
        <dsp:cNvPr id="0" name=""/>
        <dsp:cNvSpPr/>
      </dsp:nvSpPr>
      <dsp:spPr>
        <a:xfrm>
          <a:off x="3584421" y="3383563"/>
          <a:ext cx="1553348" cy="1224939"/>
        </a:xfrm>
        <a:prstGeom prst="blockArc">
          <a:avLst>
            <a:gd name="adj1" fmla="val 13500000"/>
            <a:gd name="adj2" fmla="val 10800000"/>
            <a:gd name="adj3" fmla="val 12740"/>
          </a:avLst>
        </a:prstGeom>
        <a:solidFill>
          <a:schemeClr val="accent2">
            <a:shade val="80000"/>
            <a:hueOff val="0"/>
            <a:satOff val="-11081"/>
            <a:lumOff val="2844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7683224-5577-4E2D-A0D0-96FB95776430}">
      <dsp:nvSpPr>
        <dsp:cNvPr id="0" name=""/>
        <dsp:cNvSpPr/>
      </dsp:nvSpPr>
      <dsp:spPr>
        <a:xfrm>
          <a:off x="3626556" y="3600398"/>
          <a:ext cx="1367211" cy="6834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s-ES" sz="1800" b="1" kern="1200" dirty="0"/>
            <a:t>Confiabilidad</a:t>
          </a:r>
        </a:p>
      </dsp:txBody>
      <dsp:txXfrm>
        <a:off x="3626556" y="3600398"/>
        <a:ext cx="1367211" cy="68344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6F359C-BEA9-4355-9006-A2CA58D89AE1}">
      <dsp:nvSpPr>
        <dsp:cNvPr id="0" name=""/>
        <dsp:cNvSpPr/>
      </dsp:nvSpPr>
      <dsp:spPr>
        <a:xfrm>
          <a:off x="0" y="0"/>
          <a:ext cx="4255531" cy="5001934"/>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s-ES" sz="2300" b="1" kern="1200" dirty="0"/>
            <a:t>Modificación del Cronograma para la implementación incorporado en la Resolución 693 de 2016</a:t>
          </a:r>
        </a:p>
      </dsp:txBody>
      <dsp:txXfrm>
        <a:off x="0" y="0"/>
        <a:ext cx="4255531" cy="1500580"/>
      </dsp:txXfrm>
    </dsp:sp>
    <dsp:sp modelId="{8251F27B-80C6-4B56-A471-3744BA9295BB}">
      <dsp:nvSpPr>
        <dsp:cNvPr id="0" name=""/>
        <dsp:cNvSpPr/>
      </dsp:nvSpPr>
      <dsp:spPr>
        <a:xfrm>
          <a:off x="429976" y="1500580"/>
          <a:ext cx="3404424" cy="3251257"/>
        </a:xfrm>
        <a:prstGeom prst="roundRect">
          <a:avLst>
            <a:gd name="adj" fmla="val 10000"/>
          </a:avLst>
        </a:prstGeom>
        <a:solidFill>
          <a:schemeClr val="lt1">
            <a:hueOff val="0"/>
            <a:satOff val="0"/>
            <a:lumOff val="0"/>
            <a:alphaOff val="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0" tIns="47625" rIns="63500" bIns="47625" numCol="1" spcCol="1270" anchor="ctr" anchorCtr="0">
          <a:noAutofit/>
        </a:bodyPr>
        <a:lstStyle/>
        <a:p>
          <a:pPr marL="0" lvl="0" indent="0" algn="ctr" defTabSz="1111250">
            <a:lnSpc>
              <a:spcPct val="90000"/>
            </a:lnSpc>
            <a:spcBef>
              <a:spcPct val="0"/>
            </a:spcBef>
            <a:spcAft>
              <a:spcPct val="35000"/>
            </a:spcAft>
            <a:buNone/>
          </a:pPr>
          <a:r>
            <a:rPr lang="es-ES" sz="2500" b="1" kern="1200" dirty="0"/>
            <a:t>Oficios y reuniones de las entidades con la CGN solicitando la ampliación del plazo por </a:t>
          </a:r>
          <a:r>
            <a:rPr lang="es-ES" sz="2500" b="1" kern="1200" dirty="0">
              <a:solidFill>
                <a:srgbClr val="C00000"/>
              </a:solidFill>
            </a:rPr>
            <a:t>limitaciones de tipo técnico, operativo, administrativo y presupuestal</a:t>
          </a:r>
        </a:p>
      </dsp:txBody>
      <dsp:txXfrm>
        <a:off x="525202" y="1595806"/>
        <a:ext cx="3213972" cy="3060805"/>
      </dsp:txXfrm>
    </dsp:sp>
    <dsp:sp modelId="{45B002B7-33A2-4249-A740-8E8A6C6DE8E5}">
      <dsp:nvSpPr>
        <dsp:cNvPr id="0" name=""/>
        <dsp:cNvSpPr/>
      </dsp:nvSpPr>
      <dsp:spPr>
        <a:xfrm>
          <a:off x="4579119" y="0"/>
          <a:ext cx="4255531" cy="5001934"/>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s-ES" sz="2300" b="1" u="none" kern="1200" dirty="0"/>
            <a:t>Como resultado de las encuestas realizadas a las entidades, en donde se evidenciaron dificultades en:</a:t>
          </a:r>
        </a:p>
      </dsp:txBody>
      <dsp:txXfrm>
        <a:off x="4579119" y="0"/>
        <a:ext cx="4255531" cy="1500580"/>
      </dsp:txXfrm>
    </dsp:sp>
    <dsp:sp modelId="{FF671B05-52A4-417B-B3AB-298F993DB2D5}">
      <dsp:nvSpPr>
        <dsp:cNvPr id="0" name=""/>
        <dsp:cNvSpPr/>
      </dsp:nvSpPr>
      <dsp:spPr>
        <a:xfrm>
          <a:off x="4703126" y="1456117"/>
          <a:ext cx="4007518" cy="684139"/>
        </a:xfrm>
        <a:prstGeom prst="roundRect">
          <a:avLst>
            <a:gd name="adj" fmla="val 10000"/>
          </a:avLst>
        </a:prstGeom>
        <a:solidFill>
          <a:schemeClr val="lt1">
            <a:hueOff val="0"/>
            <a:satOff val="0"/>
            <a:lumOff val="0"/>
            <a:alphaOff val="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180" tIns="32385" rIns="43180" bIns="32385" numCol="1" spcCol="1270" anchor="ctr" anchorCtr="0">
          <a:noAutofit/>
        </a:bodyPr>
        <a:lstStyle/>
        <a:p>
          <a:pPr marL="0" lvl="0" indent="0" algn="ctr" defTabSz="755650">
            <a:lnSpc>
              <a:spcPct val="90000"/>
            </a:lnSpc>
            <a:spcBef>
              <a:spcPct val="0"/>
            </a:spcBef>
            <a:spcAft>
              <a:spcPct val="35000"/>
            </a:spcAft>
            <a:buNone/>
          </a:pPr>
          <a:r>
            <a:rPr lang="es-ES" sz="1700" b="1" u="none" kern="1200" dirty="0">
              <a:solidFill>
                <a:srgbClr val="C00000"/>
              </a:solidFill>
            </a:rPr>
            <a:t>Reconocimiento y medición</a:t>
          </a:r>
          <a:r>
            <a:rPr lang="es-ES" sz="1700" b="1" u="none" kern="1200" dirty="0"/>
            <a:t>: propiedades, planta y equipo, bienes de uso público, CXC, intangibles e inventarios</a:t>
          </a:r>
        </a:p>
      </dsp:txBody>
      <dsp:txXfrm>
        <a:off x="4723164" y="1476155"/>
        <a:ext cx="3967442" cy="644063"/>
      </dsp:txXfrm>
    </dsp:sp>
    <dsp:sp modelId="{BACBAB97-6D0E-4836-9CC6-0ABB60A855EE}">
      <dsp:nvSpPr>
        <dsp:cNvPr id="0" name=""/>
        <dsp:cNvSpPr/>
      </dsp:nvSpPr>
      <dsp:spPr>
        <a:xfrm>
          <a:off x="4711807" y="2321420"/>
          <a:ext cx="3990156" cy="653489"/>
        </a:xfrm>
        <a:prstGeom prst="roundRect">
          <a:avLst>
            <a:gd name="adj" fmla="val 10000"/>
          </a:avLst>
        </a:prstGeom>
        <a:solidFill>
          <a:schemeClr val="lt1">
            <a:hueOff val="0"/>
            <a:satOff val="0"/>
            <a:lumOff val="0"/>
            <a:alphaOff val="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180" tIns="32385" rIns="43180" bIns="32385" numCol="1" spcCol="1270" anchor="ctr" anchorCtr="0">
          <a:noAutofit/>
        </a:bodyPr>
        <a:lstStyle/>
        <a:p>
          <a:pPr marL="0" lvl="0" indent="0" algn="ctr" defTabSz="755650">
            <a:lnSpc>
              <a:spcPct val="90000"/>
            </a:lnSpc>
            <a:spcBef>
              <a:spcPct val="0"/>
            </a:spcBef>
            <a:spcAft>
              <a:spcPct val="35000"/>
            </a:spcAft>
            <a:buNone/>
          </a:pPr>
          <a:r>
            <a:rPr lang="es-ES" sz="1700" b="1" u="none" kern="1200" dirty="0">
              <a:solidFill>
                <a:srgbClr val="C00000"/>
              </a:solidFill>
            </a:rPr>
            <a:t>Sistemas de información</a:t>
          </a:r>
          <a:r>
            <a:rPr lang="es-ES" sz="1700" b="1" u="none" kern="1200" dirty="0"/>
            <a:t>: los aplicativos contables no están preparados para soportar cambios normativos</a:t>
          </a:r>
        </a:p>
      </dsp:txBody>
      <dsp:txXfrm>
        <a:off x="4730947" y="2340560"/>
        <a:ext cx="3951876" cy="615209"/>
      </dsp:txXfrm>
    </dsp:sp>
    <dsp:sp modelId="{599628B4-ED51-443A-ADB7-CDDF050A989F}">
      <dsp:nvSpPr>
        <dsp:cNvPr id="0" name=""/>
        <dsp:cNvSpPr/>
      </dsp:nvSpPr>
      <dsp:spPr>
        <a:xfrm>
          <a:off x="4729476" y="3059815"/>
          <a:ext cx="3937455" cy="375847"/>
        </a:xfrm>
        <a:prstGeom prst="roundRect">
          <a:avLst>
            <a:gd name="adj" fmla="val 10000"/>
          </a:avLst>
        </a:prstGeom>
        <a:solidFill>
          <a:schemeClr val="lt1">
            <a:hueOff val="0"/>
            <a:satOff val="0"/>
            <a:lumOff val="0"/>
            <a:alphaOff val="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180" tIns="32385" rIns="43180" bIns="32385" numCol="1" spcCol="1270" anchor="ctr" anchorCtr="0">
          <a:noAutofit/>
        </a:bodyPr>
        <a:lstStyle/>
        <a:p>
          <a:pPr marL="0" lvl="0" indent="0" algn="ctr" defTabSz="755650">
            <a:lnSpc>
              <a:spcPct val="90000"/>
            </a:lnSpc>
            <a:spcBef>
              <a:spcPct val="0"/>
            </a:spcBef>
            <a:spcAft>
              <a:spcPct val="35000"/>
            </a:spcAft>
            <a:buNone/>
          </a:pPr>
          <a:r>
            <a:rPr lang="es-ES" sz="1700" b="1" u="none" kern="1200" dirty="0">
              <a:solidFill>
                <a:srgbClr val="C00000"/>
              </a:solidFill>
            </a:rPr>
            <a:t>Recursos humanos</a:t>
          </a:r>
          <a:r>
            <a:rPr lang="es-ES" sz="1700" b="1" u="none" kern="1200" dirty="0"/>
            <a:t>: no se cuenta con personal suficiente y capacitado</a:t>
          </a:r>
        </a:p>
      </dsp:txBody>
      <dsp:txXfrm>
        <a:off x="4740484" y="3070823"/>
        <a:ext cx="3915439" cy="353831"/>
      </dsp:txXfrm>
    </dsp:sp>
    <dsp:sp modelId="{307F0E6E-2BEB-4FD8-828D-F41F1128A3B9}">
      <dsp:nvSpPr>
        <dsp:cNvPr id="0" name=""/>
        <dsp:cNvSpPr/>
      </dsp:nvSpPr>
      <dsp:spPr>
        <a:xfrm>
          <a:off x="4746498" y="3543533"/>
          <a:ext cx="3920774" cy="616171"/>
        </a:xfrm>
        <a:prstGeom prst="roundRect">
          <a:avLst>
            <a:gd name="adj" fmla="val 10000"/>
          </a:avLst>
        </a:prstGeom>
        <a:solidFill>
          <a:schemeClr val="lt1">
            <a:hueOff val="0"/>
            <a:satOff val="0"/>
            <a:lumOff val="0"/>
            <a:alphaOff val="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180" tIns="32385" rIns="43180" bIns="32385" numCol="1" spcCol="1270" anchor="ctr" anchorCtr="0">
          <a:noAutofit/>
        </a:bodyPr>
        <a:lstStyle/>
        <a:p>
          <a:pPr marL="0" lvl="0" indent="0" algn="ctr" defTabSz="755650">
            <a:lnSpc>
              <a:spcPct val="90000"/>
            </a:lnSpc>
            <a:spcBef>
              <a:spcPct val="0"/>
            </a:spcBef>
            <a:spcAft>
              <a:spcPct val="35000"/>
            </a:spcAft>
            <a:buNone/>
          </a:pPr>
          <a:r>
            <a:rPr lang="es-ES" sz="1700" b="1" u="none" kern="1200" dirty="0">
              <a:solidFill>
                <a:srgbClr val="C00000"/>
              </a:solidFill>
            </a:rPr>
            <a:t>Depuración contable</a:t>
          </a:r>
          <a:r>
            <a:rPr lang="es-ES" sz="1700" b="1" u="none" kern="1200" dirty="0"/>
            <a:t>: cuentas contables pendientes de depuración que requieren de un tiempo considerable</a:t>
          </a:r>
        </a:p>
      </dsp:txBody>
      <dsp:txXfrm>
        <a:off x="4764545" y="3561580"/>
        <a:ext cx="3884680" cy="580077"/>
      </dsp:txXfrm>
    </dsp:sp>
    <dsp:sp modelId="{D49CDFCE-2219-4A34-9402-953EE3A4D3D3}">
      <dsp:nvSpPr>
        <dsp:cNvPr id="0" name=""/>
        <dsp:cNvSpPr/>
      </dsp:nvSpPr>
      <dsp:spPr>
        <a:xfrm>
          <a:off x="4729152" y="4261385"/>
          <a:ext cx="3955465" cy="688183"/>
        </a:xfrm>
        <a:prstGeom prst="roundRect">
          <a:avLst>
            <a:gd name="adj" fmla="val 10000"/>
          </a:avLst>
        </a:prstGeom>
        <a:solidFill>
          <a:schemeClr val="lt1">
            <a:hueOff val="0"/>
            <a:satOff val="0"/>
            <a:lumOff val="0"/>
            <a:alphaOff val="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180" tIns="32385" rIns="43180" bIns="32385" numCol="1" spcCol="1270" anchor="ctr" anchorCtr="0">
          <a:noAutofit/>
        </a:bodyPr>
        <a:lstStyle/>
        <a:p>
          <a:pPr marL="0" lvl="0" indent="0" algn="ctr" defTabSz="755650">
            <a:lnSpc>
              <a:spcPct val="90000"/>
            </a:lnSpc>
            <a:spcBef>
              <a:spcPct val="0"/>
            </a:spcBef>
            <a:spcAft>
              <a:spcPct val="35000"/>
            </a:spcAft>
            <a:buNone/>
          </a:pPr>
          <a:r>
            <a:rPr lang="es-ES" sz="1700" b="1" u="none" kern="1200" dirty="0">
              <a:solidFill>
                <a:srgbClr val="C00000"/>
              </a:solidFill>
            </a:rPr>
            <a:t>Recursos económicos insuficientes:</a:t>
          </a:r>
          <a:r>
            <a:rPr lang="es-ES" sz="1700" b="1" u="none" kern="1200" dirty="0"/>
            <a:t>  presupuestos insuficiente para adelantar el proceso de manera integral</a:t>
          </a:r>
        </a:p>
      </dsp:txBody>
      <dsp:txXfrm>
        <a:off x="4749308" y="4281541"/>
        <a:ext cx="3915153" cy="64787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3C8685-A769-464D-876F-6AB3BE432D41}">
      <dsp:nvSpPr>
        <dsp:cNvPr id="0" name=""/>
        <dsp:cNvSpPr/>
      </dsp:nvSpPr>
      <dsp:spPr>
        <a:xfrm>
          <a:off x="714624" y="420254"/>
          <a:ext cx="4809763" cy="4809763"/>
        </a:xfrm>
        <a:prstGeom prst="pie">
          <a:avLst>
            <a:gd name="adj1" fmla="val 16200000"/>
            <a:gd name="adj2" fmla="val 0"/>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s-ES" sz="1600" b="1" kern="1200" dirty="0"/>
            <a:t>Articulo 355 de la Ley 1819 de 2016: </a:t>
          </a:r>
          <a:r>
            <a:rPr lang="es-ES" sz="1400" b="1" kern="1200" dirty="0"/>
            <a:t>Requerimiento de proceso de depuración contable para entidades territoriales </a:t>
          </a:r>
        </a:p>
      </dsp:txBody>
      <dsp:txXfrm>
        <a:off x="3267807" y="1417135"/>
        <a:ext cx="1775031" cy="1316959"/>
      </dsp:txXfrm>
    </dsp:sp>
    <dsp:sp modelId="{BAC9C588-960D-421D-8C22-BD2BEE02532B}">
      <dsp:nvSpPr>
        <dsp:cNvPr id="0" name=""/>
        <dsp:cNvSpPr/>
      </dsp:nvSpPr>
      <dsp:spPr>
        <a:xfrm>
          <a:off x="845185" y="520496"/>
          <a:ext cx="4591063" cy="4809763"/>
        </a:xfrm>
        <a:prstGeom prst="pie">
          <a:avLst>
            <a:gd name="adj1" fmla="val 0"/>
            <a:gd name="adj2" fmla="val 5400000"/>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s-ES" sz="1600" b="1" kern="1200" dirty="0"/>
            <a:t>Resolución  CGN 107 de 2017 </a:t>
          </a:r>
          <a:r>
            <a:rPr lang="es-ES" sz="1400" b="1" kern="1200" dirty="0"/>
            <a:t>Cumplimiento al saneamiento contable requerido en el Art. 355 Ley 1819 /2016</a:t>
          </a:r>
        </a:p>
      </dsp:txBody>
      <dsp:txXfrm>
        <a:off x="3282274" y="3016420"/>
        <a:ext cx="1694321" cy="1316959"/>
      </dsp:txXfrm>
    </dsp:sp>
    <dsp:sp modelId="{FE8B931D-F21A-4B74-8013-374086A2816D}">
      <dsp:nvSpPr>
        <dsp:cNvPr id="0" name=""/>
        <dsp:cNvSpPr/>
      </dsp:nvSpPr>
      <dsp:spPr>
        <a:xfrm>
          <a:off x="610197" y="492888"/>
          <a:ext cx="5009753" cy="4864979"/>
        </a:xfrm>
        <a:prstGeom prst="pie">
          <a:avLst>
            <a:gd name="adj1" fmla="val 5400000"/>
            <a:gd name="adj2" fmla="val 10800000"/>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s-ES" sz="1400" kern="1200" dirty="0"/>
            <a:t>    </a:t>
          </a:r>
        </a:p>
        <a:p>
          <a:pPr marL="0" lvl="0" indent="0" algn="ctr" defTabSz="622300">
            <a:lnSpc>
              <a:spcPct val="90000"/>
            </a:lnSpc>
            <a:spcBef>
              <a:spcPct val="0"/>
            </a:spcBef>
            <a:spcAft>
              <a:spcPct val="35000"/>
            </a:spcAft>
            <a:buNone/>
          </a:pPr>
          <a:r>
            <a:rPr lang="es-ES" sz="1600" b="1" kern="1200" dirty="0"/>
            <a:t>Circular Conjunta No. 001 -2017</a:t>
          </a:r>
        </a:p>
        <a:p>
          <a:pPr marL="0" lvl="0" indent="0" algn="ctr" defTabSz="622300">
            <a:lnSpc>
              <a:spcPct val="90000"/>
            </a:lnSpc>
            <a:spcBef>
              <a:spcPct val="0"/>
            </a:spcBef>
            <a:spcAft>
              <a:spcPct val="35000"/>
            </a:spcAft>
            <a:buNone/>
          </a:pPr>
          <a:r>
            <a:rPr lang="es-ES" sz="1400" b="1" kern="1200" dirty="0"/>
            <a:t> Auditoria General de la República y CGN</a:t>
          </a:r>
        </a:p>
        <a:p>
          <a:pPr marL="0" lvl="0" indent="0" algn="ctr" defTabSz="622300">
            <a:lnSpc>
              <a:spcPct val="90000"/>
            </a:lnSpc>
            <a:spcBef>
              <a:spcPct val="0"/>
            </a:spcBef>
            <a:spcAft>
              <a:spcPct val="35000"/>
            </a:spcAft>
            <a:buNone/>
          </a:pPr>
          <a:r>
            <a:rPr lang="es-ES" sz="1400" b="1" kern="1200" dirty="0"/>
            <a:t>Termino de dos años a  partir de la vigencia de la Ley 1819</a:t>
          </a:r>
        </a:p>
      </dsp:txBody>
      <dsp:txXfrm>
        <a:off x="1111769" y="3017465"/>
        <a:ext cx="1848837" cy="1332077"/>
      </dsp:txXfrm>
    </dsp:sp>
    <dsp:sp modelId="{FB5E7DC0-3C1D-4AFA-9849-538A53806CE7}">
      <dsp:nvSpPr>
        <dsp:cNvPr id="0" name=""/>
        <dsp:cNvSpPr/>
      </dsp:nvSpPr>
      <dsp:spPr>
        <a:xfrm>
          <a:off x="693406" y="359026"/>
          <a:ext cx="4809763" cy="4809763"/>
        </a:xfrm>
        <a:prstGeom prst="pie">
          <a:avLst>
            <a:gd name="adj1" fmla="val 10800000"/>
            <a:gd name="adj2" fmla="val 16200000"/>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s-ES" sz="1400" kern="1200" dirty="0"/>
            <a:t>      </a:t>
          </a:r>
          <a:r>
            <a:rPr lang="es-ES" sz="1500" b="1" kern="1200" dirty="0"/>
            <a:t>Circular Conjunta No. 002 -2017</a:t>
          </a:r>
        </a:p>
        <a:p>
          <a:pPr marL="0" lvl="0" indent="0" algn="ctr" defTabSz="622300">
            <a:lnSpc>
              <a:spcPct val="90000"/>
            </a:lnSpc>
            <a:spcBef>
              <a:spcPct val="0"/>
            </a:spcBef>
            <a:spcAft>
              <a:spcPct val="35000"/>
            </a:spcAft>
            <a:buNone/>
          </a:pPr>
          <a:r>
            <a:rPr lang="es-ES" sz="1400" b="1" kern="1200" dirty="0"/>
            <a:t>Procuraduría General de la Nación y CGN</a:t>
          </a:r>
        </a:p>
        <a:p>
          <a:pPr marL="0" lvl="0" indent="0" algn="ctr" defTabSz="622300">
            <a:lnSpc>
              <a:spcPct val="90000"/>
            </a:lnSpc>
            <a:spcBef>
              <a:spcPct val="0"/>
            </a:spcBef>
            <a:spcAft>
              <a:spcPct val="35000"/>
            </a:spcAft>
            <a:buNone/>
          </a:pPr>
          <a:r>
            <a:rPr lang="es-ES" sz="1400" b="1" kern="1200" dirty="0"/>
            <a:t>Responsabilidad a cargo del Representante Legal</a:t>
          </a:r>
        </a:p>
      </dsp:txBody>
      <dsp:txXfrm>
        <a:off x="1174955" y="1355907"/>
        <a:ext cx="1775031" cy="1316959"/>
      </dsp:txXfrm>
    </dsp:sp>
    <dsp:sp modelId="{AF800124-F8FA-46DA-A299-CD4AA1527617}">
      <dsp:nvSpPr>
        <dsp:cNvPr id="0" name=""/>
        <dsp:cNvSpPr/>
      </dsp:nvSpPr>
      <dsp:spPr>
        <a:xfrm>
          <a:off x="416876" y="122507"/>
          <a:ext cx="5405258" cy="5405258"/>
        </a:xfrm>
        <a:prstGeom prst="circularArrow">
          <a:avLst>
            <a:gd name="adj1" fmla="val 5085"/>
            <a:gd name="adj2" fmla="val 327528"/>
            <a:gd name="adj3" fmla="val 21272472"/>
            <a:gd name="adj4" fmla="val 16200000"/>
            <a:gd name="adj5" fmla="val 5932"/>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28DEB47-9AF4-4452-9458-373425E59A3B}">
      <dsp:nvSpPr>
        <dsp:cNvPr id="0" name=""/>
        <dsp:cNvSpPr/>
      </dsp:nvSpPr>
      <dsp:spPr>
        <a:xfrm>
          <a:off x="153093" y="201101"/>
          <a:ext cx="5759951" cy="5614171"/>
        </a:xfrm>
        <a:prstGeom prst="circularArrow">
          <a:avLst>
            <a:gd name="adj1" fmla="val 5085"/>
            <a:gd name="adj2" fmla="val 327528"/>
            <a:gd name="adj3" fmla="val 5072472"/>
            <a:gd name="adj4" fmla="val 0"/>
            <a:gd name="adj5" fmla="val 5932"/>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1C24F58-E360-4F94-9AEE-82210B5982B9}">
      <dsp:nvSpPr>
        <dsp:cNvPr id="0" name=""/>
        <dsp:cNvSpPr/>
      </dsp:nvSpPr>
      <dsp:spPr>
        <a:xfrm>
          <a:off x="144024" y="35059"/>
          <a:ext cx="6056213" cy="5780220"/>
        </a:xfrm>
        <a:prstGeom prst="circularArrow">
          <a:avLst>
            <a:gd name="adj1" fmla="val 5085"/>
            <a:gd name="adj2" fmla="val 327528"/>
            <a:gd name="adj3" fmla="val 10472472"/>
            <a:gd name="adj4" fmla="val 5400000"/>
            <a:gd name="adj5" fmla="val 5932"/>
          </a:avLst>
        </a:prstGeom>
        <a:solidFill>
          <a:schemeClr val="accent2">
            <a:tint val="60000"/>
            <a:hueOff val="0"/>
            <a:satOff val="0"/>
            <a:lumOff val="0"/>
            <a:alphaOff val="0"/>
          </a:schemeClr>
        </a:solidFill>
        <a:ln>
          <a:solidFill>
            <a:schemeClr val="tx1"/>
          </a:solidFill>
        </a:ln>
        <a:effectLst/>
      </dsp:spPr>
      <dsp:style>
        <a:lnRef idx="0">
          <a:scrgbClr r="0" g="0" b="0"/>
        </a:lnRef>
        <a:fillRef idx="1">
          <a:scrgbClr r="0" g="0" b="0"/>
        </a:fillRef>
        <a:effectRef idx="0">
          <a:scrgbClr r="0" g="0" b="0"/>
        </a:effectRef>
        <a:fontRef idx="minor">
          <a:schemeClr val="lt1"/>
        </a:fontRef>
      </dsp:style>
    </dsp:sp>
    <dsp:sp modelId="{D073F179-984F-4FA7-8C0A-09070BC57607}">
      <dsp:nvSpPr>
        <dsp:cNvPr id="0" name=""/>
        <dsp:cNvSpPr/>
      </dsp:nvSpPr>
      <dsp:spPr>
        <a:xfrm>
          <a:off x="250717" y="109277"/>
          <a:ext cx="5764545" cy="5309260"/>
        </a:xfrm>
        <a:prstGeom prst="circularArrow">
          <a:avLst>
            <a:gd name="adj1" fmla="val 5085"/>
            <a:gd name="adj2" fmla="val 327528"/>
            <a:gd name="adj3" fmla="val 15872472"/>
            <a:gd name="adj4" fmla="val 10800000"/>
            <a:gd name="adj5" fmla="val 5932"/>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CA23B9-6001-4DC6-9F10-E367DB1CE5F5}">
      <dsp:nvSpPr>
        <dsp:cNvPr id="0" name=""/>
        <dsp:cNvSpPr/>
      </dsp:nvSpPr>
      <dsp:spPr>
        <a:xfrm>
          <a:off x="2682858" y="0"/>
          <a:ext cx="2044903" cy="2045214"/>
        </a:xfrm>
        <a:prstGeom prst="circularArrow">
          <a:avLst>
            <a:gd name="adj1" fmla="val 10980"/>
            <a:gd name="adj2" fmla="val 1142322"/>
            <a:gd name="adj3" fmla="val 4500000"/>
            <a:gd name="adj4" fmla="val 10800000"/>
            <a:gd name="adj5" fmla="val 12500"/>
          </a:avLst>
        </a:prstGeom>
        <a:solidFill>
          <a:schemeClr val="accent1">
            <a:shade val="80000"/>
            <a:hueOff val="0"/>
            <a:satOff val="0"/>
            <a:lumOff val="0"/>
            <a:alphaOff val="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sp>
    <dsp:sp modelId="{BA4ABBD6-2682-4777-8793-23324A09428F}">
      <dsp:nvSpPr>
        <dsp:cNvPr id="0" name=""/>
        <dsp:cNvSpPr/>
      </dsp:nvSpPr>
      <dsp:spPr>
        <a:xfrm>
          <a:off x="3134849" y="738384"/>
          <a:ext cx="1136313" cy="5680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495" tIns="23495" rIns="23495" bIns="23495" numCol="1" spcCol="1270" anchor="ctr" anchorCtr="0">
          <a:noAutofit/>
        </a:bodyPr>
        <a:lstStyle/>
        <a:p>
          <a:pPr marL="0" lvl="0" indent="0" algn="ctr" defTabSz="1644650">
            <a:lnSpc>
              <a:spcPct val="90000"/>
            </a:lnSpc>
            <a:spcBef>
              <a:spcPct val="0"/>
            </a:spcBef>
            <a:spcAft>
              <a:spcPct val="35000"/>
            </a:spcAft>
            <a:buNone/>
          </a:pPr>
          <a:endParaRPr lang="es-ES" sz="3700" kern="1200" dirty="0"/>
        </a:p>
      </dsp:txBody>
      <dsp:txXfrm>
        <a:off x="3134849" y="738384"/>
        <a:ext cx="1136313" cy="568020"/>
      </dsp:txXfrm>
    </dsp:sp>
    <dsp:sp modelId="{39568629-B909-464D-A7B7-46FDDAFAAC5B}">
      <dsp:nvSpPr>
        <dsp:cNvPr id="0" name=""/>
        <dsp:cNvSpPr/>
      </dsp:nvSpPr>
      <dsp:spPr>
        <a:xfrm>
          <a:off x="2114894" y="1175127"/>
          <a:ext cx="2044903" cy="2045214"/>
        </a:xfrm>
        <a:prstGeom prst="leftCircularArrow">
          <a:avLst>
            <a:gd name="adj1" fmla="val 10980"/>
            <a:gd name="adj2" fmla="val 1142322"/>
            <a:gd name="adj3" fmla="val 6300000"/>
            <a:gd name="adj4" fmla="val 18900000"/>
            <a:gd name="adj5" fmla="val 12500"/>
          </a:avLst>
        </a:prstGeom>
        <a:solidFill>
          <a:schemeClr val="accent1">
            <a:shade val="80000"/>
            <a:hueOff val="-286837"/>
            <a:satOff val="-24292"/>
            <a:lumOff val="18155"/>
            <a:alphaOff val="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sp>
    <dsp:sp modelId="{823DD6C0-6574-4902-A96B-38433A5B01FB}">
      <dsp:nvSpPr>
        <dsp:cNvPr id="0" name=""/>
        <dsp:cNvSpPr/>
      </dsp:nvSpPr>
      <dsp:spPr>
        <a:xfrm>
          <a:off x="2553541" y="1893084"/>
          <a:ext cx="1136313" cy="5680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495" tIns="23495" rIns="23495" bIns="23495" numCol="1" spcCol="1270" anchor="ctr" anchorCtr="0">
          <a:noAutofit/>
        </a:bodyPr>
        <a:lstStyle/>
        <a:p>
          <a:pPr marL="0" lvl="0" indent="0" algn="ctr" defTabSz="1644650">
            <a:lnSpc>
              <a:spcPct val="90000"/>
            </a:lnSpc>
            <a:spcBef>
              <a:spcPct val="0"/>
            </a:spcBef>
            <a:spcAft>
              <a:spcPct val="35000"/>
            </a:spcAft>
            <a:buNone/>
          </a:pPr>
          <a:r>
            <a:rPr lang="es-ES" sz="3700" kern="1200" dirty="0">
              <a:solidFill>
                <a:schemeClr val="bg1"/>
              </a:solidFill>
            </a:rPr>
            <a:t>.</a:t>
          </a:r>
        </a:p>
      </dsp:txBody>
      <dsp:txXfrm>
        <a:off x="2553541" y="1893084"/>
        <a:ext cx="1136313" cy="568020"/>
      </dsp:txXfrm>
    </dsp:sp>
    <dsp:sp modelId="{219CA952-AFB6-43F7-BDB4-5BAB92B5C357}">
      <dsp:nvSpPr>
        <dsp:cNvPr id="0" name=""/>
        <dsp:cNvSpPr/>
      </dsp:nvSpPr>
      <dsp:spPr>
        <a:xfrm>
          <a:off x="2828402" y="2490879"/>
          <a:ext cx="1756888" cy="1757592"/>
        </a:xfrm>
        <a:prstGeom prst="blockArc">
          <a:avLst>
            <a:gd name="adj1" fmla="val 13500000"/>
            <a:gd name="adj2" fmla="val 10800000"/>
            <a:gd name="adj3" fmla="val 12740"/>
          </a:avLst>
        </a:prstGeom>
        <a:solidFill>
          <a:schemeClr val="accent1">
            <a:shade val="80000"/>
            <a:hueOff val="-573673"/>
            <a:satOff val="-48584"/>
            <a:lumOff val="36311"/>
            <a:alphaOff val="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sp>
    <dsp:sp modelId="{67C9FCFE-8515-40E8-B5E7-258B13709237}">
      <dsp:nvSpPr>
        <dsp:cNvPr id="0" name=""/>
        <dsp:cNvSpPr/>
      </dsp:nvSpPr>
      <dsp:spPr>
        <a:xfrm>
          <a:off x="3137537" y="3103933"/>
          <a:ext cx="1136313" cy="5680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495" tIns="23495" rIns="23495" bIns="23495" numCol="1" spcCol="1270" anchor="ctr" anchorCtr="0">
          <a:noAutofit/>
        </a:bodyPr>
        <a:lstStyle/>
        <a:p>
          <a:pPr marL="0" lvl="0" indent="0" algn="ctr" defTabSz="1644650">
            <a:lnSpc>
              <a:spcPct val="90000"/>
            </a:lnSpc>
            <a:spcBef>
              <a:spcPct val="0"/>
            </a:spcBef>
            <a:spcAft>
              <a:spcPct val="35000"/>
            </a:spcAft>
            <a:buNone/>
          </a:pPr>
          <a:r>
            <a:rPr lang="es-ES" sz="3700" kern="1200" dirty="0">
              <a:solidFill>
                <a:schemeClr val="bg1"/>
              </a:solidFill>
            </a:rPr>
            <a:t>.</a:t>
          </a:r>
        </a:p>
      </dsp:txBody>
      <dsp:txXfrm>
        <a:off x="3137537" y="3103933"/>
        <a:ext cx="1136313" cy="568020"/>
      </dsp:txXfrm>
    </dsp:sp>
  </dsp:spTree>
</dsp:drawing>
</file>

<file path=ppt/diagrams/layout1.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02" name="Rectangle 2"/>
          <p:cNvSpPr>
            <a:spLocks noGrp="1" noChangeArrowheads="1"/>
          </p:cNvSpPr>
          <p:nvPr>
            <p:ph type="hdr" sz="quarter"/>
          </p:nvPr>
        </p:nvSpPr>
        <p:spPr bwMode="auto">
          <a:xfrm>
            <a:off x="1" y="1"/>
            <a:ext cx="3038475" cy="465138"/>
          </a:xfrm>
          <a:prstGeom prst="rect">
            <a:avLst/>
          </a:prstGeom>
          <a:noFill/>
          <a:ln w="9525">
            <a:noFill/>
            <a:miter lim="800000"/>
            <a:headEnd/>
            <a:tailEnd/>
          </a:ln>
          <a:effectLst/>
        </p:spPr>
        <p:txBody>
          <a:bodyPr vert="horz" wrap="square" lIns="92967" tIns="46484" rIns="92967" bIns="46484" numCol="1" anchor="t" anchorCtr="0" compatLnSpc="1">
            <a:prstTxWarp prst="textNoShape">
              <a:avLst/>
            </a:prstTxWarp>
          </a:bodyPr>
          <a:lstStyle>
            <a:lvl1pPr algn="l" defTabSz="930275">
              <a:spcBef>
                <a:spcPct val="0"/>
              </a:spcBef>
              <a:defRPr sz="1200">
                <a:latin typeface="Times New Roman" pitchFamily="18" charset="0"/>
              </a:defRPr>
            </a:lvl1pPr>
          </a:lstStyle>
          <a:p>
            <a:pPr>
              <a:defRPr/>
            </a:pPr>
            <a:endParaRPr lang="es-ES"/>
          </a:p>
        </p:txBody>
      </p:sp>
      <p:sp>
        <p:nvSpPr>
          <p:cNvPr id="153603" name="Rectangle 3"/>
          <p:cNvSpPr>
            <a:spLocks noGrp="1" noChangeArrowheads="1"/>
          </p:cNvSpPr>
          <p:nvPr>
            <p:ph type="dt" sz="quarter" idx="1"/>
          </p:nvPr>
        </p:nvSpPr>
        <p:spPr bwMode="auto">
          <a:xfrm>
            <a:off x="3970339" y="1"/>
            <a:ext cx="3038475" cy="465138"/>
          </a:xfrm>
          <a:prstGeom prst="rect">
            <a:avLst/>
          </a:prstGeom>
          <a:noFill/>
          <a:ln w="9525">
            <a:noFill/>
            <a:miter lim="800000"/>
            <a:headEnd/>
            <a:tailEnd/>
          </a:ln>
          <a:effectLst/>
        </p:spPr>
        <p:txBody>
          <a:bodyPr vert="horz" wrap="square" lIns="92967" tIns="46484" rIns="92967" bIns="46484" numCol="1" anchor="t" anchorCtr="0" compatLnSpc="1">
            <a:prstTxWarp prst="textNoShape">
              <a:avLst/>
            </a:prstTxWarp>
          </a:bodyPr>
          <a:lstStyle>
            <a:lvl1pPr algn="r" defTabSz="930275">
              <a:spcBef>
                <a:spcPct val="0"/>
              </a:spcBef>
              <a:defRPr sz="1200">
                <a:latin typeface="Times New Roman" pitchFamily="18" charset="0"/>
              </a:defRPr>
            </a:lvl1pPr>
          </a:lstStyle>
          <a:p>
            <a:pPr>
              <a:defRPr/>
            </a:pPr>
            <a:endParaRPr lang="es-ES"/>
          </a:p>
        </p:txBody>
      </p:sp>
      <p:sp>
        <p:nvSpPr>
          <p:cNvPr id="153604" name="Rectangle 4"/>
          <p:cNvSpPr>
            <a:spLocks noGrp="1" noChangeArrowheads="1"/>
          </p:cNvSpPr>
          <p:nvPr>
            <p:ph type="ftr" sz="quarter" idx="2"/>
          </p:nvPr>
        </p:nvSpPr>
        <p:spPr bwMode="auto">
          <a:xfrm>
            <a:off x="1" y="8829675"/>
            <a:ext cx="3038475" cy="465138"/>
          </a:xfrm>
          <a:prstGeom prst="rect">
            <a:avLst/>
          </a:prstGeom>
          <a:noFill/>
          <a:ln w="9525">
            <a:noFill/>
            <a:miter lim="800000"/>
            <a:headEnd/>
            <a:tailEnd/>
          </a:ln>
          <a:effectLst/>
        </p:spPr>
        <p:txBody>
          <a:bodyPr vert="horz" wrap="square" lIns="92967" tIns="46484" rIns="92967" bIns="46484" numCol="1" anchor="b" anchorCtr="0" compatLnSpc="1">
            <a:prstTxWarp prst="textNoShape">
              <a:avLst/>
            </a:prstTxWarp>
          </a:bodyPr>
          <a:lstStyle>
            <a:lvl1pPr algn="l" defTabSz="930275">
              <a:spcBef>
                <a:spcPct val="0"/>
              </a:spcBef>
              <a:defRPr sz="1200">
                <a:latin typeface="Times New Roman" pitchFamily="18" charset="0"/>
              </a:defRPr>
            </a:lvl1pPr>
          </a:lstStyle>
          <a:p>
            <a:pPr>
              <a:defRPr/>
            </a:pPr>
            <a:r>
              <a:rPr lang="es-CO"/>
              <a:t>Contaduría GENERAL DE LA NACIÓN</a:t>
            </a:r>
            <a:endParaRPr lang="es-ES"/>
          </a:p>
        </p:txBody>
      </p:sp>
      <p:sp>
        <p:nvSpPr>
          <p:cNvPr id="153605" name="Rectangle 5"/>
          <p:cNvSpPr>
            <a:spLocks noGrp="1" noChangeArrowheads="1"/>
          </p:cNvSpPr>
          <p:nvPr>
            <p:ph type="sldNum" sz="quarter" idx="3"/>
          </p:nvPr>
        </p:nvSpPr>
        <p:spPr bwMode="auto">
          <a:xfrm>
            <a:off x="3970339" y="8829675"/>
            <a:ext cx="3038475" cy="465138"/>
          </a:xfrm>
          <a:prstGeom prst="rect">
            <a:avLst/>
          </a:prstGeom>
          <a:noFill/>
          <a:ln w="9525">
            <a:noFill/>
            <a:miter lim="800000"/>
            <a:headEnd/>
            <a:tailEnd/>
          </a:ln>
          <a:effectLst/>
        </p:spPr>
        <p:txBody>
          <a:bodyPr vert="horz" wrap="square" lIns="92967" tIns="46484" rIns="92967" bIns="46484" numCol="1" anchor="b" anchorCtr="0" compatLnSpc="1">
            <a:prstTxWarp prst="textNoShape">
              <a:avLst/>
            </a:prstTxWarp>
          </a:bodyPr>
          <a:lstStyle>
            <a:lvl1pPr algn="r" defTabSz="930275">
              <a:defRPr sz="1200">
                <a:latin typeface="Times New Roman" pitchFamily="18" charset="0"/>
              </a:defRPr>
            </a:lvl1pPr>
          </a:lstStyle>
          <a:p>
            <a:fld id="{BB37836C-5B93-4517-8B97-A71250EA6C41}" type="slidenum">
              <a:rPr lang="es-ES"/>
              <a:pPr/>
              <a:t>‹Nº›</a:t>
            </a:fld>
            <a:endParaRPr lang="es-ES"/>
          </a:p>
        </p:txBody>
      </p:sp>
    </p:spTree>
    <p:extLst>
      <p:ext uri="{BB962C8B-B14F-4D97-AF65-F5344CB8AC3E}">
        <p14:creationId xmlns:p14="http://schemas.microsoft.com/office/powerpoint/2010/main" val="427816124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9330" name="Rectangle 2"/>
          <p:cNvSpPr>
            <a:spLocks noGrp="1" noChangeArrowheads="1"/>
          </p:cNvSpPr>
          <p:nvPr>
            <p:ph type="hdr" sz="quarter"/>
          </p:nvPr>
        </p:nvSpPr>
        <p:spPr bwMode="auto">
          <a:xfrm>
            <a:off x="1" y="1"/>
            <a:ext cx="3038475" cy="465138"/>
          </a:xfrm>
          <a:prstGeom prst="rect">
            <a:avLst/>
          </a:prstGeom>
          <a:noFill/>
          <a:ln w="9525">
            <a:noFill/>
            <a:miter lim="800000"/>
            <a:headEnd/>
            <a:tailEnd/>
          </a:ln>
          <a:effectLst/>
        </p:spPr>
        <p:txBody>
          <a:bodyPr vert="horz" wrap="square" lIns="92967" tIns="46484" rIns="92967" bIns="46484" numCol="1" anchor="t" anchorCtr="0" compatLnSpc="1">
            <a:prstTxWarp prst="textNoShape">
              <a:avLst/>
            </a:prstTxWarp>
          </a:bodyPr>
          <a:lstStyle>
            <a:lvl1pPr algn="l" defTabSz="930275">
              <a:spcBef>
                <a:spcPct val="0"/>
              </a:spcBef>
              <a:defRPr sz="1200">
                <a:latin typeface="Times New Roman" pitchFamily="18" charset="0"/>
              </a:defRPr>
            </a:lvl1pPr>
          </a:lstStyle>
          <a:p>
            <a:pPr>
              <a:defRPr/>
            </a:pPr>
            <a:endParaRPr lang="es-ES"/>
          </a:p>
        </p:txBody>
      </p:sp>
      <p:sp>
        <p:nvSpPr>
          <p:cNvPr id="99331" name="Rectangle 3"/>
          <p:cNvSpPr>
            <a:spLocks noGrp="1" noChangeArrowheads="1"/>
          </p:cNvSpPr>
          <p:nvPr>
            <p:ph type="dt" idx="1"/>
          </p:nvPr>
        </p:nvSpPr>
        <p:spPr bwMode="auto">
          <a:xfrm>
            <a:off x="3970339" y="1"/>
            <a:ext cx="3038475" cy="465138"/>
          </a:xfrm>
          <a:prstGeom prst="rect">
            <a:avLst/>
          </a:prstGeom>
          <a:noFill/>
          <a:ln w="9525">
            <a:noFill/>
            <a:miter lim="800000"/>
            <a:headEnd/>
            <a:tailEnd/>
          </a:ln>
          <a:effectLst/>
        </p:spPr>
        <p:txBody>
          <a:bodyPr vert="horz" wrap="square" lIns="92967" tIns="46484" rIns="92967" bIns="46484" numCol="1" anchor="t" anchorCtr="0" compatLnSpc="1">
            <a:prstTxWarp prst="textNoShape">
              <a:avLst/>
            </a:prstTxWarp>
          </a:bodyPr>
          <a:lstStyle>
            <a:lvl1pPr algn="r" defTabSz="930275">
              <a:spcBef>
                <a:spcPct val="0"/>
              </a:spcBef>
              <a:defRPr sz="1200">
                <a:latin typeface="Times New Roman" pitchFamily="18" charset="0"/>
              </a:defRPr>
            </a:lvl1pPr>
          </a:lstStyle>
          <a:p>
            <a:pPr>
              <a:defRPr/>
            </a:pPr>
            <a:endParaRPr lang="es-ES"/>
          </a:p>
        </p:txBody>
      </p:sp>
      <p:sp>
        <p:nvSpPr>
          <p:cNvPr id="11268" name="Rectangle 4"/>
          <p:cNvSpPr>
            <a:spLocks noGrp="1" noRot="1" noChangeAspect="1" noChangeArrowheads="1" noTextEdit="1"/>
          </p:cNvSpPr>
          <p:nvPr>
            <p:ph type="sldImg" idx="2"/>
          </p:nvPr>
        </p:nvSpPr>
        <p:spPr bwMode="auto">
          <a:xfrm>
            <a:off x="715963" y="696913"/>
            <a:ext cx="5578475"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9333" name="Rectangle 5"/>
          <p:cNvSpPr>
            <a:spLocks noGrp="1" noChangeArrowheads="1"/>
          </p:cNvSpPr>
          <p:nvPr>
            <p:ph type="body" sz="quarter" idx="3"/>
          </p:nvPr>
        </p:nvSpPr>
        <p:spPr bwMode="auto">
          <a:xfrm>
            <a:off x="701676" y="4416426"/>
            <a:ext cx="5607050" cy="4183063"/>
          </a:xfrm>
          <a:prstGeom prst="rect">
            <a:avLst/>
          </a:prstGeom>
          <a:noFill/>
          <a:ln w="9525">
            <a:noFill/>
            <a:miter lim="800000"/>
            <a:headEnd/>
            <a:tailEnd/>
          </a:ln>
          <a:effectLst/>
        </p:spPr>
        <p:txBody>
          <a:bodyPr vert="horz" wrap="square" lIns="92967" tIns="46484" rIns="92967" bIns="46484" numCol="1" anchor="t" anchorCtr="0" compatLnSpc="1">
            <a:prstTxWarp prst="textNoShape">
              <a:avLst/>
            </a:prstTxWarp>
          </a:bodyPr>
          <a:lstStyle/>
          <a:p>
            <a:pPr lvl="0"/>
            <a:r>
              <a:rPr lang="es-ES" noProof="0" dirty="0"/>
              <a:t>Esta plantilla se puede usar como archivo de inicio para presentar materiales educativos en un entorno de grupo.</a:t>
            </a:r>
          </a:p>
          <a:p>
            <a:pPr lvl="0"/>
            <a:endParaRPr lang="es-ES" noProof="0" dirty="0"/>
          </a:p>
          <a:p>
            <a:pPr lvl="0"/>
            <a:r>
              <a:rPr lang="es-ES" noProof="0" dirty="0"/>
              <a:t>Secciones</a:t>
            </a:r>
          </a:p>
          <a:p>
            <a:pPr lvl="0"/>
            <a:r>
              <a:rPr lang="es-ES" noProof="0" dirty="0"/>
              <a:t>Para agregar secciones, haga clic con el botón secundario del mouse en una diapositiva. Las secciones pueden ayudarle a organizar las diapositivas o a facilitar la colaboración entre varios autores.</a:t>
            </a:r>
          </a:p>
          <a:p>
            <a:pPr lvl="0"/>
            <a:endParaRPr lang="es-ES" noProof="0" dirty="0"/>
          </a:p>
          <a:p>
            <a:pPr lvl="0"/>
            <a:r>
              <a:rPr lang="es-ES" noProof="0" dirty="0"/>
              <a:t>Notas</a:t>
            </a:r>
          </a:p>
          <a:p>
            <a:pPr lvl="0"/>
            <a:r>
              <a:rPr lang="es-ES" noProof="0" dirty="0"/>
              <a:t>Use la sección Notas para las notas de entrega o para proporcionar detalles adicionales al público. Vea las notas en la vista Presentación durante la presentación. </a:t>
            </a:r>
          </a:p>
          <a:p>
            <a:pPr lvl="0"/>
            <a:r>
              <a:rPr lang="es-ES" noProof="0" dirty="0"/>
              <a:t>Tenga en cuenta el tamaño de la fuente (es importante para la accesibilidad, visibilidad, grabación en vídeo y producción en línea)</a:t>
            </a:r>
          </a:p>
          <a:p>
            <a:pPr lvl="0"/>
            <a:endParaRPr lang="es-ES" noProof="0" dirty="0"/>
          </a:p>
          <a:p>
            <a:pPr lvl="0"/>
            <a:r>
              <a:rPr lang="es-ES" noProof="0" dirty="0"/>
              <a:t>Colores coordinados </a:t>
            </a:r>
          </a:p>
          <a:p>
            <a:pPr lvl="0"/>
            <a:r>
              <a:rPr lang="es-ES" noProof="0" dirty="0"/>
              <a:t>Preste especial atención a los gráficos, diagramas y cuadros de texto. </a:t>
            </a:r>
          </a:p>
          <a:p>
            <a:pPr lvl="0"/>
            <a:r>
              <a:rPr lang="es-ES" noProof="0" dirty="0"/>
              <a:t>Tenga en cuenta que los asistentes imprimirán en blanco y negro o escala de grises. Ejecute una prueba de impresión para asegurarse de que los colores son los correctos cuando se imprime en blanco y negro puros y escala de grises.</a:t>
            </a:r>
          </a:p>
          <a:p>
            <a:pPr lvl="0"/>
            <a:endParaRPr lang="es-ES" noProof="0" dirty="0"/>
          </a:p>
          <a:p>
            <a:pPr lvl="0"/>
            <a:r>
              <a:rPr lang="es-ES" noProof="0" dirty="0"/>
              <a:t>Gráficos y tablas</a:t>
            </a:r>
          </a:p>
          <a:p>
            <a:pPr lvl="0"/>
            <a:r>
              <a:rPr lang="es-ES" noProof="0" dirty="0"/>
              <a:t>En breve: si es posible, use colores y estilos uniformes y que no distraigan.</a:t>
            </a:r>
          </a:p>
          <a:p>
            <a:pPr lvl="0"/>
            <a:r>
              <a:rPr lang="es-ES" noProof="0" dirty="0"/>
              <a:t>Etiquete todos los gráficos y tablas.</a:t>
            </a:r>
          </a:p>
        </p:txBody>
      </p:sp>
      <p:sp>
        <p:nvSpPr>
          <p:cNvPr id="99334" name="Rectangle 6"/>
          <p:cNvSpPr>
            <a:spLocks noGrp="1" noChangeArrowheads="1"/>
          </p:cNvSpPr>
          <p:nvPr>
            <p:ph type="ftr" sz="quarter" idx="4"/>
          </p:nvPr>
        </p:nvSpPr>
        <p:spPr bwMode="auto">
          <a:xfrm>
            <a:off x="1" y="8829675"/>
            <a:ext cx="3038475" cy="465138"/>
          </a:xfrm>
          <a:prstGeom prst="rect">
            <a:avLst/>
          </a:prstGeom>
          <a:noFill/>
          <a:ln w="9525">
            <a:noFill/>
            <a:miter lim="800000"/>
            <a:headEnd/>
            <a:tailEnd/>
          </a:ln>
          <a:effectLst/>
        </p:spPr>
        <p:txBody>
          <a:bodyPr vert="horz" wrap="square" lIns="92967" tIns="46484" rIns="92967" bIns="46484" numCol="1" anchor="b" anchorCtr="0" compatLnSpc="1">
            <a:prstTxWarp prst="textNoShape">
              <a:avLst/>
            </a:prstTxWarp>
          </a:bodyPr>
          <a:lstStyle>
            <a:lvl1pPr algn="l" defTabSz="930275">
              <a:spcBef>
                <a:spcPct val="0"/>
              </a:spcBef>
              <a:defRPr sz="1200">
                <a:latin typeface="Times New Roman" pitchFamily="18" charset="0"/>
              </a:defRPr>
            </a:lvl1pPr>
          </a:lstStyle>
          <a:p>
            <a:pPr>
              <a:defRPr/>
            </a:pPr>
            <a:r>
              <a:rPr lang="es-CO"/>
              <a:t>Contaduría GENERAL DE LA NACIÓN</a:t>
            </a:r>
            <a:endParaRPr lang="es-ES"/>
          </a:p>
        </p:txBody>
      </p:sp>
      <p:sp>
        <p:nvSpPr>
          <p:cNvPr id="99335" name="Rectangle 7"/>
          <p:cNvSpPr>
            <a:spLocks noGrp="1" noChangeArrowheads="1"/>
          </p:cNvSpPr>
          <p:nvPr>
            <p:ph type="sldNum" sz="quarter" idx="5"/>
          </p:nvPr>
        </p:nvSpPr>
        <p:spPr bwMode="auto">
          <a:xfrm>
            <a:off x="3970339" y="8829675"/>
            <a:ext cx="3038475" cy="465138"/>
          </a:xfrm>
          <a:prstGeom prst="rect">
            <a:avLst/>
          </a:prstGeom>
          <a:noFill/>
          <a:ln w="9525">
            <a:noFill/>
            <a:miter lim="800000"/>
            <a:headEnd/>
            <a:tailEnd/>
          </a:ln>
          <a:effectLst/>
        </p:spPr>
        <p:txBody>
          <a:bodyPr vert="horz" wrap="square" lIns="92967" tIns="46484" rIns="92967" bIns="46484" numCol="1" anchor="b" anchorCtr="0" compatLnSpc="1">
            <a:prstTxWarp prst="textNoShape">
              <a:avLst/>
            </a:prstTxWarp>
          </a:bodyPr>
          <a:lstStyle>
            <a:lvl1pPr algn="r" defTabSz="930275">
              <a:defRPr sz="1200">
                <a:latin typeface="Times New Roman" pitchFamily="18" charset="0"/>
              </a:defRPr>
            </a:lvl1pPr>
          </a:lstStyle>
          <a:p>
            <a:fld id="{E6C28D9B-47B5-446B-8AB3-B93373AA6363}" type="slidenum">
              <a:rPr lang="es-ES"/>
              <a:pPr/>
              <a:t>‹Nº›</a:t>
            </a:fld>
            <a:endParaRPr lang="es-ES"/>
          </a:p>
        </p:txBody>
      </p:sp>
    </p:spTree>
    <p:extLst>
      <p:ext uri="{BB962C8B-B14F-4D97-AF65-F5344CB8AC3E}">
        <p14:creationId xmlns:p14="http://schemas.microsoft.com/office/powerpoint/2010/main" val="3378014244"/>
      </p:ext>
    </p:extLst>
  </p:cSld>
  <p:clrMap bg1="lt1" tx1="dk1" bg2="lt2" tx2="dk2" accent1="accent1" accent2="accent2" accent3="accent3" accent4="accent4" accent5="accent5" accent6="accent6" hlink="hlink" folHlink="folHlink"/>
  <p:hf hdr="0" ftr="0" dt="0"/>
  <p:notesStyle>
    <a:lvl1pPr algn="l" rtl="0" eaLnBrk="0" fontAlgn="base" hangingPunct="0">
      <a:spcBef>
        <a:spcPct val="0"/>
      </a:spcBef>
      <a:spcAft>
        <a:spcPct val="0"/>
      </a:spcAft>
      <a:defRPr lang="es-ES" sz="1200" kern="1200">
        <a:solidFill>
          <a:schemeClr val="tx1"/>
        </a:solidFill>
        <a:latin typeface="Times New Roman" pitchFamily="18" charset="0"/>
        <a:ea typeface="+mn-ea"/>
        <a:cs typeface="+mn-cs"/>
      </a:defRPr>
    </a:lvl1pPr>
    <a:lvl2pPr marL="742950" indent="-28575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1143000" indent="-2286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600200" indent="-228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2057400" indent="-2286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1 Marcador de imagen de diapositiva"/>
          <p:cNvSpPr>
            <a:spLocks noGrp="1" noRot="1" noChangeAspect="1" noTextEdit="1"/>
          </p:cNvSpPr>
          <p:nvPr>
            <p:ph type="sldImg"/>
          </p:nvPr>
        </p:nvSpPr>
        <p:spPr>
          <a:ln/>
        </p:spPr>
      </p:sp>
      <p:sp>
        <p:nvSpPr>
          <p:cNvPr id="13315"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altLang="es-ES"/>
              <a:t>Esta plantilla se </a:t>
            </a:r>
            <a:r>
              <a:rPr altLang="es-ES" b="1"/>
              <a:t>debe usar </a:t>
            </a:r>
            <a:r>
              <a:rPr altLang="es-ES"/>
              <a:t>como archivo de inicio para presentaciones externas de la Contaduría General de la nación. En formato presentación en pantalla 16:10</a:t>
            </a:r>
          </a:p>
          <a:p>
            <a:pPr eaLnBrk="1" hangingPunct="1"/>
            <a:endParaRPr altLang="es-ES"/>
          </a:p>
          <a:p>
            <a:pPr eaLnBrk="1" hangingPunct="1"/>
            <a:r>
              <a:rPr altLang="es-ES" b="1"/>
              <a:t>Nota</a:t>
            </a:r>
          </a:p>
          <a:p>
            <a:pPr eaLnBrk="1" hangingPunct="1"/>
            <a:r>
              <a:rPr altLang="es-ES"/>
              <a:t>Use la sección Notas para las notas de entrega o para proporcionar detalles adicionales al público. Vea las notas en la vista Presentación durante la presentación. </a:t>
            </a:r>
          </a:p>
          <a:p>
            <a:pPr eaLnBrk="1" hangingPunct="1"/>
            <a:r>
              <a:rPr altLang="es-ES"/>
              <a:t>Tenga en cuenta el tamaño de la fuente (es importante para la accesibilidad, visibilidad, grabación en vídeo y producción en línea)</a:t>
            </a:r>
          </a:p>
          <a:p>
            <a:pPr eaLnBrk="1" hangingPunct="1"/>
            <a:endParaRPr altLang="es-ES"/>
          </a:p>
          <a:p>
            <a:pPr eaLnBrk="1" hangingPunct="1"/>
            <a:r>
              <a:rPr altLang="es-ES" b="1"/>
              <a:t>Colores coordinados </a:t>
            </a:r>
          </a:p>
          <a:p>
            <a:pPr eaLnBrk="1" hangingPunct="1"/>
            <a:r>
              <a:rPr altLang="es-ES"/>
              <a:t>Preste especial atención a los gráficos, diagramas y cuadros de texto. </a:t>
            </a:r>
          </a:p>
          <a:p>
            <a:pPr eaLnBrk="1" hangingPunct="1"/>
            <a:r>
              <a:rPr altLang="es-ES"/>
              <a:t>Tenga en cuenta que los asistentes imprimirán en blanco y negro o escala de grises. Ejecute una prueba de impresión para asegurarse de que los colores son los correctos cuando se imprime en blanco y negro puros y escala de grises.</a:t>
            </a:r>
          </a:p>
          <a:p>
            <a:pPr eaLnBrk="1" hangingPunct="1"/>
            <a:endParaRPr altLang="es-ES"/>
          </a:p>
          <a:p>
            <a:pPr eaLnBrk="1" hangingPunct="1"/>
            <a:r>
              <a:rPr altLang="es-ES" b="1"/>
              <a:t>Gráficos y tablas</a:t>
            </a:r>
          </a:p>
          <a:p>
            <a:pPr eaLnBrk="1" hangingPunct="1"/>
            <a:r>
              <a:rPr altLang="es-ES"/>
              <a:t>En breve: si es posible, use colores y estilos uniformes y que no distraigan.</a:t>
            </a:r>
          </a:p>
          <a:p>
            <a:pPr eaLnBrk="1" hangingPunct="1"/>
            <a:r>
              <a:rPr altLang="es-ES"/>
              <a:t>Etiquete todos los gráficos y tablas y no olvide colocar la fuente de donde se toman las imágenes o los gráficos (Derechos de autor)</a:t>
            </a:r>
          </a:p>
          <a:p>
            <a:pPr eaLnBrk="1" hangingPunct="1"/>
            <a:endParaRPr lang="es-CO" altLang="es-ES"/>
          </a:p>
        </p:txBody>
      </p:sp>
      <p:sp>
        <p:nvSpPr>
          <p:cNvPr id="13316" name="3 Marcador de número de diapositiva"/>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1200">
                <a:solidFill>
                  <a:schemeClr val="tx1"/>
                </a:solidFill>
                <a:latin typeface="Times New Roman" pitchFamily="18" charset="0"/>
              </a:defRPr>
            </a:lvl1pPr>
            <a:lvl2pPr defTabSz="930275">
              <a:defRPr sz="1200">
                <a:solidFill>
                  <a:schemeClr val="tx1"/>
                </a:solidFill>
                <a:latin typeface="Times New Roman" pitchFamily="18" charset="0"/>
              </a:defRPr>
            </a:lvl2pPr>
            <a:lvl3pPr defTabSz="930275">
              <a:defRPr sz="1200">
                <a:solidFill>
                  <a:schemeClr val="tx1"/>
                </a:solidFill>
                <a:latin typeface="Times New Roman" pitchFamily="18" charset="0"/>
              </a:defRPr>
            </a:lvl3pPr>
            <a:lvl4pPr defTabSz="930275">
              <a:defRPr sz="1200">
                <a:solidFill>
                  <a:schemeClr val="tx1"/>
                </a:solidFill>
                <a:latin typeface="Times New Roman" pitchFamily="18" charset="0"/>
              </a:defRPr>
            </a:lvl4pPr>
            <a:lvl5pPr defTabSz="930275">
              <a:defRPr sz="1200">
                <a:solidFill>
                  <a:schemeClr val="tx1"/>
                </a:solidFill>
                <a:latin typeface="Times New Roman" pitchFamily="18" charset="0"/>
              </a:defRPr>
            </a:lvl5pPr>
            <a:lvl6pPr marL="2514600" indent="-228600" defTabSz="930275" eaLnBrk="0" fontAlgn="base" hangingPunct="0">
              <a:spcBef>
                <a:spcPct val="30000"/>
              </a:spcBef>
              <a:spcAft>
                <a:spcPct val="0"/>
              </a:spcAft>
              <a:defRPr sz="1200">
                <a:solidFill>
                  <a:schemeClr val="tx1"/>
                </a:solidFill>
                <a:latin typeface="Times New Roman" pitchFamily="18" charset="0"/>
              </a:defRPr>
            </a:lvl6pPr>
            <a:lvl7pPr marL="2971800" indent="-228600" defTabSz="930275" eaLnBrk="0" fontAlgn="base" hangingPunct="0">
              <a:spcBef>
                <a:spcPct val="30000"/>
              </a:spcBef>
              <a:spcAft>
                <a:spcPct val="0"/>
              </a:spcAft>
              <a:defRPr sz="1200">
                <a:solidFill>
                  <a:schemeClr val="tx1"/>
                </a:solidFill>
                <a:latin typeface="Times New Roman" pitchFamily="18" charset="0"/>
              </a:defRPr>
            </a:lvl7pPr>
            <a:lvl8pPr marL="3429000" indent="-228600" defTabSz="930275" eaLnBrk="0" fontAlgn="base" hangingPunct="0">
              <a:spcBef>
                <a:spcPct val="30000"/>
              </a:spcBef>
              <a:spcAft>
                <a:spcPct val="0"/>
              </a:spcAft>
              <a:defRPr sz="1200">
                <a:solidFill>
                  <a:schemeClr val="tx1"/>
                </a:solidFill>
                <a:latin typeface="Times New Roman" pitchFamily="18" charset="0"/>
              </a:defRPr>
            </a:lvl8pPr>
            <a:lvl9pPr marL="3886200" indent="-228600" defTabSz="930275" eaLnBrk="0" fontAlgn="base" hangingPunct="0">
              <a:spcBef>
                <a:spcPct val="30000"/>
              </a:spcBef>
              <a:spcAft>
                <a:spcPct val="0"/>
              </a:spcAft>
              <a:defRPr sz="1200">
                <a:solidFill>
                  <a:schemeClr val="tx1"/>
                </a:solidFill>
                <a:latin typeface="Times New Roman" pitchFamily="18" charset="0"/>
              </a:defRPr>
            </a:lvl9pPr>
          </a:lstStyle>
          <a:p>
            <a:fld id="{5D8CFB95-8DFD-419F-9333-21D71CA7476C}" type="slidenum">
              <a:rPr lang="es-ES" altLang="es-ES"/>
              <a:pPr/>
              <a:t>1</a:t>
            </a:fld>
            <a:endParaRPr lang="es-ES" altLang="es-ES"/>
          </a:p>
        </p:txBody>
      </p:sp>
    </p:spTree>
    <p:extLst>
      <p:ext uri="{BB962C8B-B14F-4D97-AF65-F5344CB8AC3E}">
        <p14:creationId xmlns:p14="http://schemas.microsoft.com/office/powerpoint/2010/main" val="36258399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1 Marcador de imagen de diapositiva"/>
          <p:cNvSpPr>
            <a:spLocks noGrp="1" noRot="1" noChangeAspect="1" noTextEdit="1"/>
          </p:cNvSpPr>
          <p:nvPr>
            <p:ph type="sldImg"/>
          </p:nvPr>
        </p:nvSpPr>
        <p:spPr>
          <a:ln/>
        </p:spPr>
      </p:sp>
      <p:sp>
        <p:nvSpPr>
          <p:cNvPr id="24579"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altLang="es-ES"/>
              <a:t>Este slide finaliza la presentación, SOLO  digitar el correo a quien deben contactar</a:t>
            </a:r>
            <a:endParaRPr/>
          </a:p>
          <a:p>
            <a:pPr eaLnBrk="1" hangingPunct="1"/>
            <a:endParaRPr altLang="es-ES"/>
          </a:p>
        </p:txBody>
      </p:sp>
      <p:sp>
        <p:nvSpPr>
          <p:cNvPr id="24580" name="3 Marcador de número de diapositiva"/>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1200">
                <a:solidFill>
                  <a:schemeClr val="tx1"/>
                </a:solidFill>
                <a:latin typeface="Times New Roman" pitchFamily="18" charset="0"/>
              </a:defRPr>
            </a:lvl1pPr>
            <a:lvl2pPr defTabSz="930275">
              <a:defRPr sz="1200">
                <a:solidFill>
                  <a:schemeClr val="tx1"/>
                </a:solidFill>
                <a:latin typeface="Times New Roman" pitchFamily="18" charset="0"/>
              </a:defRPr>
            </a:lvl2pPr>
            <a:lvl3pPr defTabSz="930275">
              <a:defRPr sz="1200">
                <a:solidFill>
                  <a:schemeClr val="tx1"/>
                </a:solidFill>
                <a:latin typeface="Times New Roman" pitchFamily="18" charset="0"/>
              </a:defRPr>
            </a:lvl3pPr>
            <a:lvl4pPr defTabSz="930275">
              <a:defRPr sz="1200">
                <a:solidFill>
                  <a:schemeClr val="tx1"/>
                </a:solidFill>
                <a:latin typeface="Times New Roman" pitchFamily="18" charset="0"/>
              </a:defRPr>
            </a:lvl4pPr>
            <a:lvl5pPr defTabSz="930275">
              <a:defRPr sz="1200">
                <a:solidFill>
                  <a:schemeClr val="tx1"/>
                </a:solidFill>
                <a:latin typeface="Times New Roman" pitchFamily="18" charset="0"/>
              </a:defRPr>
            </a:lvl5pPr>
            <a:lvl6pPr marL="2514600" indent="-228600" defTabSz="930275" eaLnBrk="0" fontAlgn="base" hangingPunct="0">
              <a:spcBef>
                <a:spcPct val="30000"/>
              </a:spcBef>
              <a:spcAft>
                <a:spcPct val="0"/>
              </a:spcAft>
              <a:defRPr sz="1200">
                <a:solidFill>
                  <a:schemeClr val="tx1"/>
                </a:solidFill>
                <a:latin typeface="Times New Roman" pitchFamily="18" charset="0"/>
              </a:defRPr>
            </a:lvl6pPr>
            <a:lvl7pPr marL="2971800" indent="-228600" defTabSz="930275" eaLnBrk="0" fontAlgn="base" hangingPunct="0">
              <a:spcBef>
                <a:spcPct val="30000"/>
              </a:spcBef>
              <a:spcAft>
                <a:spcPct val="0"/>
              </a:spcAft>
              <a:defRPr sz="1200">
                <a:solidFill>
                  <a:schemeClr val="tx1"/>
                </a:solidFill>
                <a:latin typeface="Times New Roman" pitchFamily="18" charset="0"/>
              </a:defRPr>
            </a:lvl7pPr>
            <a:lvl8pPr marL="3429000" indent="-228600" defTabSz="930275" eaLnBrk="0" fontAlgn="base" hangingPunct="0">
              <a:spcBef>
                <a:spcPct val="30000"/>
              </a:spcBef>
              <a:spcAft>
                <a:spcPct val="0"/>
              </a:spcAft>
              <a:defRPr sz="1200">
                <a:solidFill>
                  <a:schemeClr val="tx1"/>
                </a:solidFill>
                <a:latin typeface="Times New Roman" pitchFamily="18" charset="0"/>
              </a:defRPr>
            </a:lvl8pPr>
            <a:lvl9pPr marL="3886200" indent="-228600" defTabSz="930275" eaLnBrk="0" fontAlgn="base" hangingPunct="0">
              <a:spcBef>
                <a:spcPct val="30000"/>
              </a:spcBef>
              <a:spcAft>
                <a:spcPct val="0"/>
              </a:spcAft>
              <a:defRPr sz="1200">
                <a:solidFill>
                  <a:schemeClr val="tx1"/>
                </a:solidFill>
                <a:latin typeface="Times New Roman" pitchFamily="18" charset="0"/>
              </a:defRPr>
            </a:lvl9pPr>
          </a:lstStyle>
          <a:p>
            <a:fld id="{BEEB27AC-8A71-4AAB-8A47-2430FFD39FC3}" type="slidenum">
              <a:rPr lang="es-ES" altLang="es-ES"/>
              <a:pPr/>
              <a:t>59</a:t>
            </a:fld>
            <a:endParaRPr lang="es-ES" altLang="es-ES"/>
          </a:p>
        </p:txBody>
      </p:sp>
    </p:spTree>
    <p:extLst>
      <p:ext uri="{BB962C8B-B14F-4D97-AF65-F5344CB8AC3E}">
        <p14:creationId xmlns:p14="http://schemas.microsoft.com/office/powerpoint/2010/main" val="89953364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10.png"/><Relationship Id="rId2" Type="http://schemas.openxmlformats.org/officeDocument/2006/relationships/image" Target="../media/image3.jpe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8.jpeg"/><Relationship Id="rId4" Type="http://schemas.openxmlformats.org/officeDocument/2006/relationships/image" Target="../media/image7.jpe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Diapositiva presentación capítulos">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cstate="email">
            <a:lum bright="70000" contrast="-70000"/>
            <a:extLst>
              <a:ext uri="{28A0092B-C50C-407E-A947-70E740481C1C}">
                <a14:useLocalDpi xmlns:a14="http://schemas.microsoft.com/office/drawing/2010/main"/>
              </a:ext>
            </a:extLst>
          </a:blip>
          <a:srcRect/>
          <a:stretch>
            <a:fillRect/>
          </a:stretch>
        </p:blipFill>
        <p:spPr bwMode="auto">
          <a:xfrm>
            <a:off x="-17463" y="9525"/>
            <a:ext cx="9151938" cy="571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 name="3 Rectángulo"/>
          <p:cNvSpPr/>
          <p:nvPr/>
        </p:nvSpPr>
        <p:spPr>
          <a:xfrm>
            <a:off x="-36513" y="2201863"/>
            <a:ext cx="9180513" cy="1089025"/>
          </a:xfrm>
          <a:prstGeom prst="rect">
            <a:avLst/>
          </a:prstGeom>
          <a:solidFill>
            <a:srgbClr val="008080"/>
          </a:solidFill>
          <a:ln>
            <a:noFill/>
          </a:ln>
        </p:spPr>
        <p:style>
          <a:lnRef idx="1">
            <a:schemeClr val="dk1"/>
          </a:lnRef>
          <a:fillRef idx="2">
            <a:schemeClr val="dk1"/>
          </a:fillRef>
          <a:effectRef idx="1">
            <a:schemeClr val="dk1"/>
          </a:effectRef>
          <a:fontRef idx="minor">
            <a:schemeClr val="dk1"/>
          </a:fontRef>
        </p:style>
        <p:txBody>
          <a:bodyPr anchor="ctr"/>
          <a:lstStyle/>
          <a:p>
            <a:pPr algn="ctr">
              <a:spcBef>
                <a:spcPct val="20000"/>
              </a:spcBef>
              <a:defRPr/>
            </a:pPr>
            <a:endParaRPr lang="es-CO">
              <a:solidFill>
                <a:srgbClr val="008080"/>
              </a:solidFill>
            </a:endParaRPr>
          </a:p>
        </p:txBody>
      </p:sp>
      <p:sp>
        <p:nvSpPr>
          <p:cNvPr id="5" name="4 CuadroTexto"/>
          <p:cNvSpPr txBox="1"/>
          <p:nvPr/>
        </p:nvSpPr>
        <p:spPr>
          <a:xfrm>
            <a:off x="1643063" y="4298950"/>
            <a:ext cx="6259512" cy="446088"/>
          </a:xfrm>
          <a:prstGeom prst="rect">
            <a:avLst/>
          </a:prstGeom>
          <a:noFill/>
        </p:spPr>
        <p:txBody>
          <a:bodyPr>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spcBef>
                <a:spcPct val="20000"/>
              </a:spcBef>
              <a:defRPr/>
            </a:pPr>
            <a:endParaRPr lang="es-CO" b="1" cap="all" dirty="0">
              <a:ln w="0"/>
              <a:solidFill>
                <a:schemeClr val="accent1">
                  <a:lumMod val="50000"/>
                </a:schemeClr>
              </a:solidFill>
              <a:effectLst>
                <a:reflection blurRad="12700" stA="50000" endPos="50000" dist="5000" dir="5400000" sy="-100000" rotWithShape="0"/>
              </a:effectLst>
            </a:endParaRPr>
          </a:p>
        </p:txBody>
      </p:sp>
      <p:sp>
        <p:nvSpPr>
          <p:cNvPr id="311298" name="Rectangle 2" title="Haga clic para agregar título o tema"/>
          <p:cNvSpPr>
            <a:spLocks noGrp="1" noChangeArrowheads="1"/>
          </p:cNvSpPr>
          <p:nvPr>
            <p:ph type="ctrTitle"/>
          </p:nvPr>
        </p:nvSpPr>
        <p:spPr>
          <a:xfrm>
            <a:off x="684228" y="2137420"/>
            <a:ext cx="8280260" cy="1124686"/>
          </a:xfrm>
          <a:prstGeom prst="rect">
            <a:avLst/>
          </a:prstGeom>
        </p:spPr>
        <p:txBody>
          <a:bodyPr>
            <a:noAutofit/>
          </a:bodyPr>
          <a:lstStyle>
            <a:lvl1pPr marL="0" marR="0" indent="0" algn="r" defTabSz="914400" rtl="0" eaLnBrk="0" fontAlgn="base" latinLnBrk="0" hangingPunct="0">
              <a:lnSpc>
                <a:spcPct val="100000"/>
              </a:lnSpc>
              <a:spcBef>
                <a:spcPct val="0"/>
              </a:spcBef>
              <a:spcAft>
                <a:spcPct val="0"/>
              </a:spcAft>
              <a:buClrTx/>
              <a:buSzTx/>
              <a:buFontTx/>
              <a:buNone/>
              <a:tabLst/>
              <a:defRPr sz="4000">
                <a:solidFill>
                  <a:schemeClr val="bg1"/>
                </a:solidFill>
                <a:effectLst>
                  <a:outerShdw blurRad="38100" dist="38100" dir="2700000" algn="tl">
                    <a:srgbClr val="000000">
                      <a:alpha val="43137"/>
                    </a:srgbClr>
                  </a:outerShdw>
                </a:effectLst>
              </a:defRPr>
            </a:lvl1pPr>
          </a:lstStyle>
          <a:p>
            <a:r>
              <a:rPr lang="es-ES"/>
              <a:t>Haga clic para modificar el estilo de título del patrón</a:t>
            </a:r>
            <a:endParaRPr lang="es-ES" dirty="0"/>
          </a:p>
        </p:txBody>
      </p:sp>
      <p:sp>
        <p:nvSpPr>
          <p:cNvPr id="9" name="16 Marcador de número de diapositiva"/>
          <p:cNvSpPr>
            <a:spLocks noGrp="1"/>
          </p:cNvSpPr>
          <p:nvPr>
            <p:ph type="sldNum" sz="quarter" idx="10"/>
          </p:nvPr>
        </p:nvSpPr>
        <p:spPr>
          <a:xfrm>
            <a:off x="125413" y="5387975"/>
            <a:ext cx="1905000" cy="269875"/>
          </a:xfrm>
          <a:prstGeom prst="rect">
            <a:avLst/>
          </a:prstGeom>
        </p:spPr>
        <p:txBody>
          <a:bodyPr vert="horz" wrap="square" lIns="91440" tIns="45720" rIns="91440" bIns="45720" numCol="1" anchor="t" anchorCtr="0" compatLnSpc="1">
            <a:prstTxWarp prst="textNoShape">
              <a:avLst/>
            </a:prstTxWarp>
          </a:bodyPr>
          <a:lstStyle>
            <a:lvl1pPr>
              <a:spcBef>
                <a:spcPct val="20000"/>
              </a:spcBef>
              <a:defRPr sz="800">
                <a:solidFill>
                  <a:srgbClr val="00918E"/>
                </a:solidFill>
                <a:latin typeface="Calibri" pitchFamily="34" charset="0"/>
              </a:defRPr>
            </a:lvl1pPr>
          </a:lstStyle>
          <a:p>
            <a:fld id="{B1717B2B-2C40-42C4-B966-D8A6DF67FA31}" type="slidenum">
              <a:rPr lang="es-ES_tradnl"/>
              <a:pPr/>
              <a:t>‹Nº›</a:t>
            </a:fld>
            <a:endParaRPr lang="es-ES_tradnl"/>
          </a:p>
        </p:txBody>
      </p:sp>
      <p:pic>
        <p:nvPicPr>
          <p:cNvPr id="10" name="11 Imagen"/>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5940425" y="5119688"/>
            <a:ext cx="3103563" cy="538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20665441"/>
      </p:ext>
    </p:extLst>
  </p:cSld>
  <p:clrMapOvr>
    <a:masterClrMapping/>
  </p:clrMapOvr>
  <p:transition spd="slow">
    <p:cove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userDrawn="1">
  <p:cSld name="1_Diapositiva presentación capítulos">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cstate="email">
            <a:lum bright="70000" contrast="-70000"/>
            <a:extLst>
              <a:ext uri="{28A0092B-C50C-407E-A947-70E740481C1C}">
                <a14:useLocalDpi xmlns:a14="http://schemas.microsoft.com/office/drawing/2010/main"/>
              </a:ext>
            </a:extLst>
          </a:blip>
          <a:srcRect/>
          <a:stretch>
            <a:fillRect/>
          </a:stretch>
        </p:blipFill>
        <p:spPr bwMode="auto">
          <a:xfrm>
            <a:off x="-17463" y="9525"/>
            <a:ext cx="9151938" cy="571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 name="3 Rectángulo"/>
          <p:cNvSpPr/>
          <p:nvPr/>
        </p:nvSpPr>
        <p:spPr>
          <a:xfrm>
            <a:off x="-36513" y="2201863"/>
            <a:ext cx="9180513" cy="1089025"/>
          </a:xfrm>
          <a:prstGeom prst="rect">
            <a:avLst/>
          </a:prstGeom>
          <a:solidFill>
            <a:srgbClr val="008080"/>
          </a:solidFill>
          <a:ln>
            <a:noFill/>
          </a:ln>
        </p:spPr>
        <p:style>
          <a:lnRef idx="1">
            <a:schemeClr val="dk1"/>
          </a:lnRef>
          <a:fillRef idx="2">
            <a:schemeClr val="dk1"/>
          </a:fillRef>
          <a:effectRef idx="1">
            <a:schemeClr val="dk1"/>
          </a:effectRef>
          <a:fontRef idx="minor">
            <a:schemeClr val="dk1"/>
          </a:fontRef>
        </p:style>
        <p:txBody>
          <a:bodyPr anchor="ctr"/>
          <a:lstStyle/>
          <a:p>
            <a:pPr algn="ctr" eaLnBrk="0" hangingPunct="0">
              <a:spcBef>
                <a:spcPct val="20000"/>
              </a:spcBef>
              <a:defRPr/>
            </a:pPr>
            <a:endParaRPr lang="es-CO">
              <a:solidFill>
                <a:srgbClr val="008080"/>
              </a:solidFill>
            </a:endParaRPr>
          </a:p>
        </p:txBody>
      </p:sp>
      <p:sp>
        <p:nvSpPr>
          <p:cNvPr id="5" name="4 CuadroTexto"/>
          <p:cNvSpPr txBox="1"/>
          <p:nvPr/>
        </p:nvSpPr>
        <p:spPr>
          <a:xfrm>
            <a:off x="1643063" y="4298950"/>
            <a:ext cx="6259512" cy="446088"/>
          </a:xfrm>
          <a:prstGeom prst="rect">
            <a:avLst/>
          </a:prstGeom>
          <a:noFill/>
        </p:spPr>
        <p:txBody>
          <a:bodyPr>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eaLnBrk="0" hangingPunct="0">
              <a:spcBef>
                <a:spcPct val="20000"/>
              </a:spcBef>
              <a:defRPr/>
            </a:pPr>
            <a:endParaRPr lang="es-CO" b="1" cap="all" dirty="0">
              <a:ln w="0"/>
              <a:solidFill>
                <a:schemeClr val="accent1">
                  <a:lumMod val="50000"/>
                </a:schemeClr>
              </a:solidFill>
              <a:effectLst>
                <a:reflection blurRad="12700" stA="50000" endPos="50000" dist="5000" dir="5400000" sy="-100000" rotWithShape="0"/>
              </a:effectLst>
              <a:cs typeface="+mn-cs"/>
            </a:endParaRPr>
          </a:p>
        </p:txBody>
      </p:sp>
      <p:sp>
        <p:nvSpPr>
          <p:cNvPr id="311298" name="Rectangle 2" title="Haga clic para agregar título o tema"/>
          <p:cNvSpPr>
            <a:spLocks noGrp="1" noChangeArrowheads="1"/>
          </p:cNvSpPr>
          <p:nvPr>
            <p:ph type="ctrTitle"/>
          </p:nvPr>
        </p:nvSpPr>
        <p:spPr>
          <a:xfrm>
            <a:off x="684228" y="2137420"/>
            <a:ext cx="8280260" cy="1124686"/>
          </a:xfrm>
          <a:prstGeom prst="rect">
            <a:avLst/>
          </a:prstGeom>
        </p:spPr>
        <p:txBody>
          <a:bodyPr>
            <a:noAutofit/>
          </a:bodyPr>
          <a:lstStyle>
            <a:lvl1pPr marL="0" marR="0" indent="0" algn="r" defTabSz="914400" rtl="0" eaLnBrk="0" fontAlgn="base" latinLnBrk="0" hangingPunct="0">
              <a:lnSpc>
                <a:spcPct val="100000"/>
              </a:lnSpc>
              <a:spcBef>
                <a:spcPct val="0"/>
              </a:spcBef>
              <a:spcAft>
                <a:spcPct val="0"/>
              </a:spcAft>
              <a:buClrTx/>
              <a:buSzTx/>
              <a:buFontTx/>
              <a:buNone/>
              <a:tabLst/>
              <a:defRPr sz="4000">
                <a:solidFill>
                  <a:schemeClr val="bg1"/>
                </a:solidFill>
                <a:effectLst>
                  <a:outerShdw blurRad="38100" dist="38100" dir="2700000" algn="tl">
                    <a:srgbClr val="000000">
                      <a:alpha val="43137"/>
                    </a:srgbClr>
                  </a:outerShdw>
                </a:effectLst>
              </a:defRPr>
            </a:lvl1pPr>
          </a:lstStyle>
          <a:p>
            <a:r>
              <a:rPr lang="es-ES"/>
              <a:t>Haga clic para modificar el estilo de título del patrón</a:t>
            </a:r>
            <a:endParaRPr lang="es-ES" dirty="0"/>
          </a:p>
        </p:txBody>
      </p:sp>
      <p:sp>
        <p:nvSpPr>
          <p:cNvPr id="9" name="16 Marcador de número de diapositiva"/>
          <p:cNvSpPr>
            <a:spLocks noGrp="1"/>
          </p:cNvSpPr>
          <p:nvPr>
            <p:ph type="sldNum" sz="quarter" idx="10"/>
          </p:nvPr>
        </p:nvSpPr>
        <p:spPr>
          <a:xfrm>
            <a:off x="125413" y="5387975"/>
            <a:ext cx="1905000" cy="269875"/>
          </a:xfrm>
          <a:prstGeom prst="rect">
            <a:avLst/>
          </a:prstGeom>
        </p:spPr>
        <p:txBody>
          <a:bodyPr/>
          <a:lstStyle>
            <a:lvl1pPr algn="l" eaLnBrk="0" hangingPunct="0">
              <a:spcBef>
                <a:spcPct val="20000"/>
              </a:spcBef>
              <a:defRPr sz="800">
                <a:solidFill>
                  <a:srgbClr val="00918E"/>
                </a:solidFill>
                <a:latin typeface="+mn-lt"/>
                <a:cs typeface="+mn-cs"/>
              </a:defRPr>
            </a:lvl1pPr>
          </a:lstStyle>
          <a:p>
            <a:pPr>
              <a:defRPr/>
            </a:pPr>
            <a:fld id="{C7869FFF-0288-4B42-9B48-50D4626F0A8E}" type="slidenum">
              <a:rPr lang="es-ES_tradnl"/>
              <a:pPr>
                <a:defRPr/>
              </a:pPr>
              <a:t>‹Nº›</a:t>
            </a:fld>
            <a:endParaRPr lang="es-ES_tradnl" dirty="0"/>
          </a:p>
        </p:txBody>
      </p:sp>
      <p:pic>
        <p:nvPicPr>
          <p:cNvPr id="10" name="11 Imagen"/>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5940425" y="5119688"/>
            <a:ext cx="3103563" cy="538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94714519"/>
      </p:ext>
    </p:extLst>
  </p:cSld>
  <p:clrMapOvr>
    <a:masterClrMapping/>
  </p:clrMapOvr>
  <mc:AlternateContent xmlns:mc="http://schemas.openxmlformats.org/markup-compatibility/2006" xmlns:p14="http://schemas.microsoft.com/office/powerpoint/2010/main">
    <mc:Choice Requires="p14">
      <p:transition p14:dur="10" advTm="0">
        <p14:doors dir="vert"/>
      </p:transition>
    </mc:Choice>
    <mc:Fallback xmlns="">
      <p:transition advTm="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userDrawn="1">
  <p:cSld name="9_Diapositiva imágenes">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email">
            <a:lum bright="70000" contrast="-70000"/>
            <a:extLst>
              <a:ext uri="{28A0092B-C50C-407E-A947-70E740481C1C}">
                <a14:useLocalDpi xmlns:a14="http://schemas.microsoft.com/office/drawing/2010/main"/>
              </a:ext>
            </a:extLst>
          </a:blip>
          <a:srcRect/>
          <a:stretch>
            <a:fillRect/>
          </a:stretch>
        </p:blipFill>
        <p:spPr bwMode="auto">
          <a:xfrm>
            <a:off x="-7938" y="9261"/>
            <a:ext cx="9151938" cy="571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5" name="14 Marcador de posición de imagen"/>
          <p:cNvSpPr>
            <a:spLocks noGrp="1"/>
          </p:cNvSpPr>
          <p:nvPr>
            <p:ph type="pic" sz="quarter" idx="17"/>
          </p:nvPr>
        </p:nvSpPr>
        <p:spPr>
          <a:xfrm>
            <a:off x="0" y="997294"/>
            <a:ext cx="9144000" cy="4080061"/>
          </a:xfrm>
          <a:prstGeom prst="rect">
            <a:avLst/>
          </a:prstGeom>
        </p:spPr>
        <p:txBody>
          <a:bodyPr/>
          <a:lstStyle/>
          <a:p>
            <a:pPr lvl="0"/>
            <a:r>
              <a:rPr lang="es-ES" noProof="0"/>
              <a:t>Haga clic en el icono para agregar una imagen</a:t>
            </a:r>
            <a:endParaRPr lang="es-ES" noProof="0" dirty="0"/>
          </a:p>
        </p:txBody>
      </p:sp>
      <p:sp>
        <p:nvSpPr>
          <p:cNvPr id="3" name="2 Marcador de texto"/>
          <p:cNvSpPr>
            <a:spLocks noGrp="1"/>
          </p:cNvSpPr>
          <p:nvPr>
            <p:ph type="body" sz="quarter" idx="18"/>
          </p:nvPr>
        </p:nvSpPr>
        <p:spPr>
          <a:xfrm>
            <a:off x="112713" y="5152760"/>
            <a:ext cx="5448300" cy="165013"/>
          </a:xfrm>
          <a:prstGeom prst="rect">
            <a:avLst/>
          </a:prstGeom>
        </p:spPr>
        <p:txBody>
          <a:bodyPr/>
          <a:lstStyle>
            <a:lvl1pPr marL="0" indent="0">
              <a:buNone/>
              <a:defRPr sz="833">
                <a:solidFill>
                  <a:schemeClr val="bg1">
                    <a:lumMod val="50000"/>
                  </a:schemeClr>
                </a:solidFill>
              </a:defRPr>
            </a:lvl1pPr>
            <a:lvl2pPr>
              <a:defRPr sz="917"/>
            </a:lvl2pPr>
            <a:lvl3pPr>
              <a:defRPr sz="875"/>
            </a:lvl3pPr>
            <a:lvl4pPr>
              <a:defRPr sz="833"/>
            </a:lvl4pPr>
            <a:lvl5pPr>
              <a:defRPr sz="833"/>
            </a:lvl5pPr>
          </a:lstStyle>
          <a:p>
            <a:pPr lvl="0"/>
            <a:r>
              <a:rPr lang="es-ES"/>
              <a:t>Haga clic para modificar el estilo de texto del patrón</a:t>
            </a:r>
          </a:p>
        </p:txBody>
      </p:sp>
      <p:sp>
        <p:nvSpPr>
          <p:cNvPr id="10" name="16 Marcador de número de diapositiva"/>
          <p:cNvSpPr>
            <a:spLocks noGrp="1"/>
          </p:cNvSpPr>
          <p:nvPr>
            <p:ph type="sldNum" sz="quarter" idx="19"/>
          </p:nvPr>
        </p:nvSpPr>
        <p:spPr>
          <a:xfrm>
            <a:off x="125413" y="5388240"/>
            <a:ext cx="1905000" cy="269875"/>
          </a:xfrm>
          <a:prstGeom prst="rect">
            <a:avLst/>
          </a:prstGeom>
        </p:spPr>
        <p:txBody>
          <a:bodyPr/>
          <a:lstStyle>
            <a:lvl1pPr algn="l">
              <a:defRPr sz="667">
                <a:solidFill>
                  <a:srgbClr val="00918E"/>
                </a:solidFill>
                <a:latin typeface="+mn-lt"/>
              </a:defRPr>
            </a:lvl1pPr>
          </a:lstStyle>
          <a:p>
            <a:pPr>
              <a:defRPr/>
            </a:pPr>
            <a:fld id="{BD78BF63-D6E5-49D8-99EB-4D36175B83F1}" type="slidenum">
              <a:rPr lang="es-ES_tradnl"/>
              <a:pPr>
                <a:defRPr/>
              </a:pPr>
              <a:t>‹Nº›</a:t>
            </a:fld>
            <a:endParaRPr lang="es-ES_tradnl" dirty="0"/>
          </a:p>
        </p:txBody>
      </p:sp>
    </p:spTree>
    <p:extLst>
      <p:ext uri="{BB962C8B-B14F-4D97-AF65-F5344CB8AC3E}">
        <p14:creationId xmlns:p14="http://schemas.microsoft.com/office/powerpoint/2010/main" val="1751897817"/>
      </p:ext>
    </p:extLst>
  </p:cSld>
  <p:clrMapOvr>
    <a:masterClrMapping/>
  </p:clrMapOvr>
  <p:transition spd="slow">
    <p:split orient="vert"/>
  </p:transition>
  <p:hf hdr="0" dt="0"/>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29_Diapositiva imágenes">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email">
            <a:lum bright="70000" contrast="-70000"/>
            <a:extLst>
              <a:ext uri="{28A0092B-C50C-407E-A947-70E740481C1C}">
                <a14:useLocalDpi xmlns:a14="http://schemas.microsoft.com/office/drawing/2010/main"/>
              </a:ext>
            </a:extLst>
          </a:blip>
          <a:srcRect/>
          <a:stretch>
            <a:fillRect/>
          </a:stretch>
        </p:blipFill>
        <p:spPr bwMode="auto">
          <a:xfrm>
            <a:off x="-7938" y="9525"/>
            <a:ext cx="9151938" cy="571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 name="5 Rectángulo"/>
          <p:cNvSpPr/>
          <p:nvPr/>
        </p:nvSpPr>
        <p:spPr>
          <a:xfrm>
            <a:off x="-36513" y="-22224"/>
            <a:ext cx="9180513" cy="1063625"/>
          </a:xfrm>
          <a:prstGeom prst="rect">
            <a:avLst/>
          </a:prstGeom>
          <a:solidFill>
            <a:srgbClr val="008080"/>
          </a:solidFill>
          <a:ln>
            <a:noFill/>
          </a:ln>
        </p:spPr>
        <p:style>
          <a:lnRef idx="1">
            <a:schemeClr val="dk1"/>
          </a:lnRef>
          <a:fillRef idx="2">
            <a:schemeClr val="dk1"/>
          </a:fillRef>
          <a:effectRef idx="1">
            <a:schemeClr val="dk1"/>
          </a:effectRef>
          <a:fontRef idx="minor">
            <a:schemeClr val="dk1"/>
          </a:fontRef>
        </p:style>
        <p:txBody>
          <a:bodyPr anchor="ctr"/>
          <a:lstStyle/>
          <a:p>
            <a:pPr algn="ctr" eaLnBrk="0" hangingPunct="0">
              <a:spcBef>
                <a:spcPct val="20000"/>
              </a:spcBef>
              <a:defRPr/>
            </a:pPr>
            <a:endParaRPr lang="es-CO" sz="1917">
              <a:solidFill>
                <a:srgbClr val="008080"/>
              </a:solidFill>
            </a:endParaRPr>
          </a:p>
        </p:txBody>
      </p:sp>
      <p:sp>
        <p:nvSpPr>
          <p:cNvPr id="15" name="14 Marcador de posición de imagen"/>
          <p:cNvSpPr>
            <a:spLocks noGrp="1"/>
          </p:cNvSpPr>
          <p:nvPr>
            <p:ph type="pic" sz="quarter" idx="17"/>
          </p:nvPr>
        </p:nvSpPr>
        <p:spPr>
          <a:xfrm>
            <a:off x="0" y="997295"/>
            <a:ext cx="9144000" cy="4080061"/>
          </a:xfrm>
          <a:prstGeom prst="rect">
            <a:avLst/>
          </a:prstGeom>
        </p:spPr>
        <p:txBody>
          <a:bodyPr/>
          <a:lstStyle/>
          <a:p>
            <a:pPr lvl="0"/>
            <a:r>
              <a:rPr lang="es-ES" noProof="0"/>
              <a:t>Haga clic en el icono para agregar una imagen</a:t>
            </a:r>
            <a:endParaRPr lang="es-ES" noProof="0" dirty="0"/>
          </a:p>
        </p:txBody>
      </p:sp>
      <p:sp>
        <p:nvSpPr>
          <p:cNvPr id="311298" name="Rectangle 2"/>
          <p:cNvSpPr>
            <a:spLocks noGrp="1" noChangeArrowheads="1"/>
          </p:cNvSpPr>
          <p:nvPr>
            <p:ph type="ctrTitle"/>
          </p:nvPr>
        </p:nvSpPr>
        <p:spPr>
          <a:xfrm>
            <a:off x="150220" y="97195"/>
            <a:ext cx="8742957" cy="1079569"/>
          </a:xfrm>
          <a:prstGeom prst="rect">
            <a:avLst/>
          </a:prstGeom>
        </p:spPr>
        <p:txBody>
          <a:bodyPr/>
          <a:lstStyle>
            <a:lvl1pPr algn="l">
              <a:defRPr baseline="0">
                <a:solidFill>
                  <a:schemeClr val="bg1"/>
                </a:solidFill>
              </a:defRPr>
            </a:lvl1pPr>
          </a:lstStyle>
          <a:p>
            <a:r>
              <a:rPr lang="es-ES"/>
              <a:t>Haga clic para modificar el estilo de título del patrón</a:t>
            </a:r>
            <a:endParaRPr lang="es-ES" dirty="0"/>
          </a:p>
        </p:txBody>
      </p:sp>
      <p:pic>
        <p:nvPicPr>
          <p:cNvPr id="10" name="11 Imagen"/>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5940425" y="5119688"/>
            <a:ext cx="3103563" cy="538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86144623"/>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hf hdr="0" dt="0"/>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36_Diapositiva imágenes">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email">
            <a:lum bright="70000" contrast="-70000"/>
            <a:extLst>
              <a:ext uri="{28A0092B-C50C-407E-A947-70E740481C1C}">
                <a14:useLocalDpi xmlns:a14="http://schemas.microsoft.com/office/drawing/2010/main"/>
              </a:ext>
            </a:extLst>
          </a:blip>
          <a:srcRect/>
          <a:stretch>
            <a:fillRect/>
          </a:stretch>
        </p:blipFill>
        <p:spPr bwMode="auto">
          <a:xfrm>
            <a:off x="-7938" y="9261"/>
            <a:ext cx="9151938" cy="571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5" name="14 Marcador de posición de imagen"/>
          <p:cNvSpPr>
            <a:spLocks noGrp="1"/>
          </p:cNvSpPr>
          <p:nvPr>
            <p:ph type="pic" sz="quarter" idx="17"/>
          </p:nvPr>
        </p:nvSpPr>
        <p:spPr>
          <a:xfrm>
            <a:off x="0" y="997294"/>
            <a:ext cx="9144000" cy="4080061"/>
          </a:xfrm>
          <a:prstGeom prst="rect">
            <a:avLst/>
          </a:prstGeom>
        </p:spPr>
        <p:txBody>
          <a:bodyPr/>
          <a:lstStyle/>
          <a:p>
            <a:pPr lvl="0"/>
            <a:r>
              <a:rPr lang="es-ES" noProof="0"/>
              <a:t>Haga clic en el icono para agregar una imagen</a:t>
            </a:r>
            <a:endParaRPr lang="es-ES" noProof="0" dirty="0"/>
          </a:p>
        </p:txBody>
      </p:sp>
      <p:sp>
        <p:nvSpPr>
          <p:cNvPr id="3" name="2 Marcador de texto"/>
          <p:cNvSpPr>
            <a:spLocks noGrp="1"/>
          </p:cNvSpPr>
          <p:nvPr>
            <p:ph type="body" sz="quarter" idx="18"/>
          </p:nvPr>
        </p:nvSpPr>
        <p:spPr>
          <a:xfrm>
            <a:off x="112713" y="5152760"/>
            <a:ext cx="5448300" cy="165013"/>
          </a:xfrm>
          <a:prstGeom prst="rect">
            <a:avLst/>
          </a:prstGeom>
        </p:spPr>
        <p:txBody>
          <a:bodyPr/>
          <a:lstStyle>
            <a:lvl1pPr marL="0" indent="0">
              <a:buNone/>
              <a:defRPr sz="833">
                <a:solidFill>
                  <a:schemeClr val="bg1">
                    <a:lumMod val="50000"/>
                  </a:schemeClr>
                </a:solidFill>
              </a:defRPr>
            </a:lvl1pPr>
            <a:lvl2pPr>
              <a:defRPr sz="917"/>
            </a:lvl2pPr>
            <a:lvl3pPr>
              <a:defRPr sz="875"/>
            </a:lvl3pPr>
            <a:lvl4pPr>
              <a:defRPr sz="833"/>
            </a:lvl4pPr>
            <a:lvl5pPr>
              <a:defRPr sz="833"/>
            </a:lvl5pPr>
          </a:lstStyle>
          <a:p>
            <a:pPr lvl="0"/>
            <a:r>
              <a:rPr lang="es-ES"/>
              <a:t>Haga clic para modificar el estilo de texto del patrón</a:t>
            </a:r>
          </a:p>
        </p:txBody>
      </p:sp>
      <p:sp>
        <p:nvSpPr>
          <p:cNvPr id="10" name="16 Marcador de número de diapositiva"/>
          <p:cNvSpPr>
            <a:spLocks noGrp="1"/>
          </p:cNvSpPr>
          <p:nvPr>
            <p:ph type="sldNum" sz="quarter" idx="19"/>
          </p:nvPr>
        </p:nvSpPr>
        <p:spPr>
          <a:xfrm>
            <a:off x="125413" y="5388240"/>
            <a:ext cx="1905000" cy="269875"/>
          </a:xfrm>
          <a:prstGeom prst="rect">
            <a:avLst/>
          </a:prstGeom>
        </p:spPr>
        <p:txBody>
          <a:bodyPr/>
          <a:lstStyle>
            <a:lvl1pPr algn="l">
              <a:defRPr sz="667">
                <a:solidFill>
                  <a:srgbClr val="00918E"/>
                </a:solidFill>
                <a:latin typeface="+mn-lt"/>
              </a:defRPr>
            </a:lvl1pPr>
          </a:lstStyle>
          <a:p>
            <a:pPr>
              <a:defRPr/>
            </a:pPr>
            <a:fld id="{BD78BF63-D6E5-49D8-99EB-4D36175B83F1}" type="slidenum">
              <a:rPr lang="es-ES_tradnl"/>
              <a:pPr>
                <a:defRPr/>
              </a:pPr>
              <a:t>‹Nº›</a:t>
            </a:fld>
            <a:endParaRPr lang="es-ES_tradnl" dirty="0"/>
          </a:p>
        </p:txBody>
      </p:sp>
      <p:pic>
        <p:nvPicPr>
          <p:cNvPr id="11" name="11 Imagen"/>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5940425" y="5119688"/>
            <a:ext cx="3103563" cy="538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72470463"/>
      </p:ext>
    </p:extLst>
  </p:cSld>
  <p:clrMapOvr>
    <a:masterClrMapping/>
  </p:clrMapOvr>
  <p:transition spd="slow">
    <p:split orient="vert"/>
  </p:transition>
  <p:hf hdr="0" dt="0"/>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37_Diapositiva imágenes">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email">
            <a:lum bright="70000" contrast="-70000"/>
            <a:extLst>
              <a:ext uri="{28A0092B-C50C-407E-A947-70E740481C1C}">
                <a14:useLocalDpi xmlns:a14="http://schemas.microsoft.com/office/drawing/2010/main"/>
              </a:ext>
            </a:extLst>
          </a:blip>
          <a:srcRect/>
          <a:stretch>
            <a:fillRect/>
          </a:stretch>
        </p:blipFill>
        <p:spPr bwMode="auto">
          <a:xfrm>
            <a:off x="-7938" y="9261"/>
            <a:ext cx="9151938" cy="571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5" name="14 Marcador de posición de imagen"/>
          <p:cNvSpPr>
            <a:spLocks noGrp="1"/>
          </p:cNvSpPr>
          <p:nvPr>
            <p:ph type="pic" sz="quarter" idx="17"/>
          </p:nvPr>
        </p:nvSpPr>
        <p:spPr>
          <a:xfrm>
            <a:off x="0" y="997294"/>
            <a:ext cx="9144000" cy="4080061"/>
          </a:xfrm>
          <a:prstGeom prst="rect">
            <a:avLst/>
          </a:prstGeom>
        </p:spPr>
        <p:txBody>
          <a:bodyPr/>
          <a:lstStyle/>
          <a:p>
            <a:pPr lvl="0"/>
            <a:r>
              <a:rPr lang="es-ES" noProof="0"/>
              <a:t>Haga clic en el icono para agregar una imagen</a:t>
            </a:r>
            <a:endParaRPr lang="es-ES" noProof="0" dirty="0"/>
          </a:p>
        </p:txBody>
      </p:sp>
      <p:sp>
        <p:nvSpPr>
          <p:cNvPr id="3" name="2 Marcador de texto"/>
          <p:cNvSpPr>
            <a:spLocks noGrp="1"/>
          </p:cNvSpPr>
          <p:nvPr>
            <p:ph type="body" sz="quarter" idx="18"/>
          </p:nvPr>
        </p:nvSpPr>
        <p:spPr>
          <a:xfrm>
            <a:off x="112713" y="5152760"/>
            <a:ext cx="5448300" cy="165013"/>
          </a:xfrm>
          <a:prstGeom prst="rect">
            <a:avLst/>
          </a:prstGeom>
        </p:spPr>
        <p:txBody>
          <a:bodyPr/>
          <a:lstStyle>
            <a:lvl1pPr marL="0" indent="0">
              <a:buNone/>
              <a:defRPr sz="833">
                <a:solidFill>
                  <a:schemeClr val="bg1">
                    <a:lumMod val="50000"/>
                  </a:schemeClr>
                </a:solidFill>
              </a:defRPr>
            </a:lvl1pPr>
            <a:lvl2pPr>
              <a:defRPr sz="917"/>
            </a:lvl2pPr>
            <a:lvl3pPr>
              <a:defRPr sz="875"/>
            </a:lvl3pPr>
            <a:lvl4pPr>
              <a:defRPr sz="833"/>
            </a:lvl4pPr>
            <a:lvl5pPr>
              <a:defRPr sz="833"/>
            </a:lvl5pPr>
          </a:lstStyle>
          <a:p>
            <a:pPr lvl="0"/>
            <a:r>
              <a:rPr lang="es-ES"/>
              <a:t>Haga clic para modificar el estilo de texto del patrón</a:t>
            </a:r>
          </a:p>
        </p:txBody>
      </p:sp>
      <p:sp>
        <p:nvSpPr>
          <p:cNvPr id="10" name="16 Marcador de número de diapositiva"/>
          <p:cNvSpPr>
            <a:spLocks noGrp="1"/>
          </p:cNvSpPr>
          <p:nvPr>
            <p:ph type="sldNum" sz="quarter" idx="19"/>
          </p:nvPr>
        </p:nvSpPr>
        <p:spPr>
          <a:xfrm>
            <a:off x="125413" y="5388240"/>
            <a:ext cx="1905000" cy="269875"/>
          </a:xfrm>
          <a:prstGeom prst="rect">
            <a:avLst/>
          </a:prstGeom>
        </p:spPr>
        <p:txBody>
          <a:bodyPr/>
          <a:lstStyle>
            <a:lvl1pPr algn="l">
              <a:defRPr sz="667">
                <a:solidFill>
                  <a:srgbClr val="00918E"/>
                </a:solidFill>
                <a:latin typeface="+mn-lt"/>
              </a:defRPr>
            </a:lvl1pPr>
          </a:lstStyle>
          <a:p>
            <a:pPr>
              <a:defRPr/>
            </a:pPr>
            <a:fld id="{BD78BF63-D6E5-49D8-99EB-4D36175B83F1}" type="slidenum">
              <a:rPr lang="es-ES_tradnl"/>
              <a:pPr>
                <a:defRPr/>
              </a:pPr>
              <a:t>‹Nº›</a:t>
            </a:fld>
            <a:endParaRPr lang="es-ES_tradnl" dirty="0"/>
          </a:p>
        </p:txBody>
      </p:sp>
      <p:pic>
        <p:nvPicPr>
          <p:cNvPr id="11" name="11 Imagen"/>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5940425" y="5119688"/>
            <a:ext cx="3103563" cy="538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79978279"/>
      </p:ext>
    </p:extLst>
  </p:cSld>
  <p:clrMapOvr>
    <a:masterClrMapping/>
  </p:clrMapOvr>
  <p:transition spd="slow">
    <p:split orient="vert"/>
  </p:transition>
  <p:hf hdr="0" dt="0"/>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Diapositiva Títulos">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email">
            <a:lum bright="70000" contrast="-70000"/>
            <a:extLst>
              <a:ext uri="{28A0092B-C50C-407E-A947-70E740481C1C}">
                <a14:useLocalDpi xmlns:a14="http://schemas.microsoft.com/office/drawing/2010/main"/>
              </a:ext>
            </a:extLst>
          </a:blip>
          <a:srcRect/>
          <a:stretch>
            <a:fillRect/>
          </a:stretch>
        </p:blipFill>
        <p:spPr bwMode="auto">
          <a:xfrm>
            <a:off x="-7938" y="1588"/>
            <a:ext cx="9151938" cy="571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 name="3 Rectángulo"/>
          <p:cNvSpPr/>
          <p:nvPr/>
        </p:nvSpPr>
        <p:spPr>
          <a:xfrm>
            <a:off x="4427538" y="2190750"/>
            <a:ext cx="4716462" cy="1100138"/>
          </a:xfrm>
          <a:prstGeom prst="rect">
            <a:avLst/>
          </a:prstGeom>
          <a:solidFill>
            <a:srgbClr val="008080"/>
          </a:solidFill>
          <a:ln>
            <a:noFill/>
          </a:ln>
        </p:spPr>
        <p:style>
          <a:lnRef idx="1">
            <a:schemeClr val="dk1"/>
          </a:lnRef>
          <a:fillRef idx="2">
            <a:schemeClr val="dk1"/>
          </a:fillRef>
          <a:effectRef idx="1">
            <a:schemeClr val="dk1"/>
          </a:effectRef>
          <a:fontRef idx="minor">
            <a:schemeClr val="dk1"/>
          </a:fontRef>
        </p:style>
        <p:txBody>
          <a:bodyPr anchor="ctr"/>
          <a:lstStyle/>
          <a:p>
            <a:pPr algn="ctr">
              <a:spcBef>
                <a:spcPct val="20000"/>
              </a:spcBef>
              <a:defRPr/>
            </a:pPr>
            <a:endParaRPr lang="es-CO">
              <a:solidFill>
                <a:srgbClr val="008080"/>
              </a:solidFill>
            </a:endParaRPr>
          </a:p>
        </p:txBody>
      </p:sp>
      <p:sp>
        <p:nvSpPr>
          <p:cNvPr id="311298" name="Rectangle 2"/>
          <p:cNvSpPr>
            <a:spLocks noGrp="1" noChangeArrowheads="1"/>
          </p:cNvSpPr>
          <p:nvPr>
            <p:ph type="ctrTitle"/>
          </p:nvPr>
        </p:nvSpPr>
        <p:spPr>
          <a:xfrm>
            <a:off x="4644008" y="2171582"/>
            <a:ext cx="4320480" cy="1089771"/>
          </a:xfrm>
          <a:prstGeom prst="rect">
            <a:avLst/>
          </a:prstGeom>
        </p:spPr>
        <p:txBody>
          <a:bodyPr/>
          <a:lstStyle>
            <a:lvl1pPr algn="r">
              <a:defRPr sz="3200">
                <a:solidFill>
                  <a:schemeClr val="bg1"/>
                </a:solidFill>
              </a:defRPr>
            </a:lvl1pPr>
          </a:lstStyle>
          <a:p>
            <a:r>
              <a:rPr lang="es-ES"/>
              <a:t>Haga clic para modificar el estilo de título del patrón</a:t>
            </a:r>
            <a:endParaRPr lang="es-ES" dirty="0"/>
          </a:p>
        </p:txBody>
      </p:sp>
      <p:sp>
        <p:nvSpPr>
          <p:cNvPr id="5" name="Marcador de posición de imagen 4"/>
          <p:cNvSpPr>
            <a:spLocks noGrp="1"/>
          </p:cNvSpPr>
          <p:nvPr>
            <p:ph type="pic" sz="quarter" idx="11"/>
          </p:nvPr>
        </p:nvSpPr>
        <p:spPr>
          <a:xfrm>
            <a:off x="1077913" y="1633364"/>
            <a:ext cx="3024187" cy="2808288"/>
          </a:xfrm>
          <a:prstGeom prst="rect">
            <a:avLst/>
          </a:prstGeom>
        </p:spPr>
        <p:txBody>
          <a:bodyPr/>
          <a:lstStyle/>
          <a:p>
            <a:pPr lvl="0"/>
            <a:r>
              <a:rPr lang="es-ES" noProof="0"/>
              <a:t>Haga clic en el icono para agregar una imagen</a:t>
            </a:r>
            <a:endParaRPr lang="es-CO" noProof="0"/>
          </a:p>
        </p:txBody>
      </p:sp>
      <p:sp>
        <p:nvSpPr>
          <p:cNvPr id="10" name="16 Marcador de número de diapositiva"/>
          <p:cNvSpPr>
            <a:spLocks noGrp="1"/>
          </p:cNvSpPr>
          <p:nvPr>
            <p:ph type="sldNum" sz="quarter" idx="12"/>
          </p:nvPr>
        </p:nvSpPr>
        <p:spPr>
          <a:xfrm>
            <a:off x="125413" y="5387975"/>
            <a:ext cx="1905000" cy="269875"/>
          </a:xfrm>
          <a:prstGeom prst="rect">
            <a:avLst/>
          </a:prstGeom>
        </p:spPr>
        <p:txBody>
          <a:bodyPr vert="horz" wrap="square" lIns="91440" tIns="45720" rIns="91440" bIns="45720" numCol="1" anchor="t" anchorCtr="0" compatLnSpc="1">
            <a:prstTxWarp prst="textNoShape">
              <a:avLst/>
            </a:prstTxWarp>
          </a:bodyPr>
          <a:lstStyle>
            <a:lvl1pPr>
              <a:spcBef>
                <a:spcPct val="20000"/>
              </a:spcBef>
              <a:defRPr sz="800">
                <a:solidFill>
                  <a:srgbClr val="00918E"/>
                </a:solidFill>
                <a:latin typeface="Calibri" pitchFamily="34" charset="0"/>
              </a:defRPr>
            </a:lvl1pPr>
          </a:lstStyle>
          <a:p>
            <a:fld id="{AC11F118-04AE-4123-BF66-A54CB1F67565}" type="slidenum">
              <a:rPr lang="es-ES_tradnl"/>
              <a:pPr/>
              <a:t>‹Nº›</a:t>
            </a:fld>
            <a:endParaRPr lang="es-ES_tradnl"/>
          </a:p>
        </p:txBody>
      </p:sp>
      <p:pic>
        <p:nvPicPr>
          <p:cNvPr id="11" name="11 Imagen"/>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5940425" y="5119688"/>
            <a:ext cx="3103563" cy="538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93035471"/>
      </p:ext>
    </p:extLst>
  </p:cSld>
  <p:clrMapOvr>
    <a:masterClrMapping/>
  </p:clrMapOvr>
  <p:transition spd="slow">
    <p:pull/>
  </p:transition>
  <p:hf hdr="0" dt="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2_Diapositiva Cuerpo de texto">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email">
            <a:lum bright="70000" contrast="-70000"/>
            <a:extLst>
              <a:ext uri="{28A0092B-C50C-407E-A947-70E740481C1C}">
                <a14:useLocalDpi xmlns:a14="http://schemas.microsoft.com/office/drawing/2010/main"/>
              </a:ext>
            </a:extLst>
          </a:blip>
          <a:srcRect/>
          <a:stretch>
            <a:fillRect/>
          </a:stretch>
        </p:blipFill>
        <p:spPr bwMode="auto">
          <a:xfrm>
            <a:off x="-7938" y="1588"/>
            <a:ext cx="9151938" cy="571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 name="4 Rectángulo"/>
          <p:cNvSpPr/>
          <p:nvPr/>
        </p:nvSpPr>
        <p:spPr>
          <a:xfrm>
            <a:off x="-28575" y="2497138"/>
            <a:ext cx="2070100" cy="1089025"/>
          </a:xfrm>
          <a:prstGeom prst="rect">
            <a:avLst/>
          </a:prstGeom>
          <a:solidFill>
            <a:srgbClr val="008080"/>
          </a:solidFill>
          <a:ln>
            <a:noFill/>
          </a:ln>
        </p:spPr>
        <p:style>
          <a:lnRef idx="1">
            <a:schemeClr val="dk1"/>
          </a:lnRef>
          <a:fillRef idx="2">
            <a:schemeClr val="dk1"/>
          </a:fillRef>
          <a:effectRef idx="1">
            <a:schemeClr val="dk1"/>
          </a:effectRef>
          <a:fontRef idx="minor">
            <a:schemeClr val="dk1"/>
          </a:fontRef>
        </p:style>
        <p:txBody>
          <a:bodyPr anchor="ctr"/>
          <a:lstStyle/>
          <a:p>
            <a:pPr algn="ctr">
              <a:spcBef>
                <a:spcPct val="20000"/>
              </a:spcBef>
              <a:defRPr/>
            </a:pPr>
            <a:endParaRPr lang="es-CO" sz="1800">
              <a:solidFill>
                <a:srgbClr val="008080"/>
              </a:solidFill>
            </a:endParaRPr>
          </a:p>
        </p:txBody>
      </p:sp>
      <p:sp>
        <p:nvSpPr>
          <p:cNvPr id="3" name="2 Marcador de texto"/>
          <p:cNvSpPr>
            <a:spLocks noGrp="1"/>
          </p:cNvSpPr>
          <p:nvPr>
            <p:ph type="body" sz="quarter" idx="17"/>
          </p:nvPr>
        </p:nvSpPr>
        <p:spPr>
          <a:xfrm>
            <a:off x="2195736" y="157427"/>
            <a:ext cx="6697439" cy="4919927"/>
          </a:xfrm>
          <a:prstGeom prst="rect">
            <a:avLst/>
          </a:prstGeo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S" dirty="0"/>
          </a:p>
        </p:txBody>
      </p:sp>
      <p:sp>
        <p:nvSpPr>
          <p:cNvPr id="311298" name="Rectangle 2"/>
          <p:cNvSpPr>
            <a:spLocks noGrp="1" noChangeArrowheads="1"/>
          </p:cNvSpPr>
          <p:nvPr>
            <p:ph type="ctrTitle"/>
          </p:nvPr>
        </p:nvSpPr>
        <p:spPr>
          <a:xfrm>
            <a:off x="-28575" y="2617473"/>
            <a:ext cx="1720850" cy="738767"/>
          </a:xfrm>
          <a:prstGeom prst="rect">
            <a:avLst/>
          </a:prstGeom>
        </p:spPr>
        <p:txBody>
          <a:bodyPr/>
          <a:lstStyle>
            <a:lvl1pPr algn="ctr">
              <a:defRPr sz="1800" baseline="0">
                <a:solidFill>
                  <a:schemeClr val="bg1"/>
                </a:solidFill>
              </a:defRPr>
            </a:lvl1pPr>
          </a:lstStyle>
          <a:p>
            <a:r>
              <a:rPr lang="es-ES"/>
              <a:t>Haga clic para modificar el estilo de título del patrón</a:t>
            </a:r>
            <a:endParaRPr lang="es-ES" dirty="0"/>
          </a:p>
        </p:txBody>
      </p:sp>
      <p:sp>
        <p:nvSpPr>
          <p:cNvPr id="9" name="16 Marcador de número de diapositiva"/>
          <p:cNvSpPr>
            <a:spLocks noGrp="1"/>
          </p:cNvSpPr>
          <p:nvPr>
            <p:ph type="sldNum" sz="quarter" idx="18"/>
          </p:nvPr>
        </p:nvSpPr>
        <p:spPr>
          <a:xfrm>
            <a:off x="125413" y="5387975"/>
            <a:ext cx="1905000" cy="269875"/>
          </a:xfrm>
          <a:prstGeom prst="rect">
            <a:avLst/>
          </a:prstGeom>
        </p:spPr>
        <p:txBody>
          <a:bodyPr vert="horz" wrap="square" lIns="91440" tIns="45720" rIns="91440" bIns="45720" numCol="1" anchor="t" anchorCtr="0" compatLnSpc="1">
            <a:prstTxWarp prst="textNoShape">
              <a:avLst/>
            </a:prstTxWarp>
          </a:bodyPr>
          <a:lstStyle>
            <a:lvl1pPr>
              <a:spcBef>
                <a:spcPct val="20000"/>
              </a:spcBef>
              <a:defRPr sz="800">
                <a:solidFill>
                  <a:srgbClr val="00918E"/>
                </a:solidFill>
                <a:latin typeface="Calibri" pitchFamily="34" charset="0"/>
              </a:defRPr>
            </a:lvl1pPr>
          </a:lstStyle>
          <a:p>
            <a:fld id="{8AE6B4F1-181B-4BE6-BCDA-FEE7F8623787}" type="slidenum">
              <a:rPr lang="es-ES_tradnl"/>
              <a:pPr/>
              <a:t>‹Nº›</a:t>
            </a:fld>
            <a:endParaRPr lang="es-ES_tradnl"/>
          </a:p>
        </p:txBody>
      </p:sp>
      <p:pic>
        <p:nvPicPr>
          <p:cNvPr id="10" name="11 Imagen"/>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5940425" y="5119688"/>
            <a:ext cx="3103563" cy="538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30540720"/>
      </p:ext>
    </p:extLst>
  </p:cSld>
  <p:clrMapOvr>
    <a:masterClrMapping/>
  </p:clrMapOvr>
  <p:transition/>
  <p:hf hdr="0" dt="0"/>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4_Diapositiva imagén y texto">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cstate="email">
            <a:lum bright="70000" contrast="-70000"/>
            <a:extLst>
              <a:ext uri="{28A0092B-C50C-407E-A947-70E740481C1C}">
                <a14:useLocalDpi xmlns:a14="http://schemas.microsoft.com/office/drawing/2010/main"/>
              </a:ext>
            </a:extLst>
          </a:blip>
          <a:srcRect/>
          <a:stretch>
            <a:fillRect/>
          </a:stretch>
        </p:blipFill>
        <p:spPr bwMode="auto">
          <a:xfrm>
            <a:off x="1588" y="1588"/>
            <a:ext cx="9151937" cy="571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 name="6 Rectángulo"/>
          <p:cNvSpPr/>
          <p:nvPr/>
        </p:nvSpPr>
        <p:spPr>
          <a:xfrm>
            <a:off x="1588" y="704850"/>
            <a:ext cx="4641850" cy="420688"/>
          </a:xfrm>
          <a:prstGeom prst="rect">
            <a:avLst/>
          </a:prstGeom>
          <a:solidFill>
            <a:srgbClr val="008080"/>
          </a:solidFill>
          <a:ln>
            <a:noFill/>
          </a:ln>
        </p:spPr>
        <p:style>
          <a:lnRef idx="1">
            <a:schemeClr val="dk1"/>
          </a:lnRef>
          <a:fillRef idx="2">
            <a:schemeClr val="dk1"/>
          </a:fillRef>
          <a:effectRef idx="1">
            <a:schemeClr val="dk1"/>
          </a:effectRef>
          <a:fontRef idx="minor">
            <a:schemeClr val="dk1"/>
          </a:fontRef>
        </p:style>
        <p:txBody>
          <a:bodyPr anchor="ctr"/>
          <a:lstStyle/>
          <a:p>
            <a:pPr algn="ctr">
              <a:spcBef>
                <a:spcPct val="20000"/>
              </a:spcBef>
              <a:defRPr/>
            </a:pPr>
            <a:endParaRPr lang="es-CO">
              <a:solidFill>
                <a:srgbClr val="008080"/>
              </a:solidFill>
            </a:endParaRPr>
          </a:p>
        </p:txBody>
      </p:sp>
      <p:sp>
        <p:nvSpPr>
          <p:cNvPr id="3" name="2 Marcador de posición de imagen"/>
          <p:cNvSpPr>
            <a:spLocks noGrp="1"/>
          </p:cNvSpPr>
          <p:nvPr>
            <p:ph type="pic" sz="quarter" idx="17"/>
          </p:nvPr>
        </p:nvSpPr>
        <p:spPr>
          <a:xfrm>
            <a:off x="31597" y="1537354"/>
            <a:ext cx="4572000" cy="3540001"/>
          </a:xfrm>
          <a:prstGeom prst="rect">
            <a:avLst/>
          </a:prstGeom>
        </p:spPr>
        <p:txBody>
          <a:bodyPr/>
          <a:lstStyle/>
          <a:p>
            <a:pPr lvl="0"/>
            <a:r>
              <a:rPr lang="es-ES" noProof="0"/>
              <a:t>Haga clic en el icono para agregar una imagen</a:t>
            </a:r>
          </a:p>
        </p:txBody>
      </p:sp>
      <p:sp>
        <p:nvSpPr>
          <p:cNvPr id="16" name="15 Marcador de texto"/>
          <p:cNvSpPr>
            <a:spLocks noGrp="1"/>
          </p:cNvSpPr>
          <p:nvPr>
            <p:ph type="body" sz="quarter" idx="18"/>
          </p:nvPr>
        </p:nvSpPr>
        <p:spPr>
          <a:xfrm>
            <a:off x="4788025" y="157428"/>
            <a:ext cx="4105151" cy="4919927"/>
          </a:xfrm>
          <a:prstGeom prst="rect">
            <a:avLst/>
          </a:prstGeo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S" dirty="0"/>
          </a:p>
        </p:txBody>
      </p:sp>
      <p:sp>
        <p:nvSpPr>
          <p:cNvPr id="311298" name="Rectangle 2"/>
          <p:cNvSpPr>
            <a:spLocks noGrp="1" noChangeArrowheads="1"/>
          </p:cNvSpPr>
          <p:nvPr>
            <p:ph type="ctrTitle"/>
          </p:nvPr>
        </p:nvSpPr>
        <p:spPr>
          <a:xfrm>
            <a:off x="35496" y="696246"/>
            <a:ext cx="4553257" cy="541075"/>
          </a:xfrm>
          <a:prstGeom prst="rect">
            <a:avLst/>
          </a:prstGeom>
        </p:spPr>
        <p:txBody>
          <a:bodyPr/>
          <a:lstStyle>
            <a:lvl1pPr algn="l">
              <a:defRPr sz="2000" baseline="0">
                <a:solidFill>
                  <a:schemeClr val="bg1"/>
                </a:solidFill>
              </a:defRPr>
            </a:lvl1pPr>
          </a:lstStyle>
          <a:p>
            <a:r>
              <a:rPr lang="es-ES"/>
              <a:t>Haga clic para modificar el estilo de título del patrón</a:t>
            </a:r>
            <a:endParaRPr lang="es-ES" dirty="0"/>
          </a:p>
        </p:txBody>
      </p:sp>
      <p:sp>
        <p:nvSpPr>
          <p:cNvPr id="4" name="3 Marcador de texto"/>
          <p:cNvSpPr>
            <a:spLocks noGrp="1"/>
          </p:cNvSpPr>
          <p:nvPr>
            <p:ph type="body" sz="quarter" idx="19"/>
          </p:nvPr>
        </p:nvSpPr>
        <p:spPr>
          <a:xfrm>
            <a:off x="611561" y="1297782"/>
            <a:ext cx="3965203" cy="119558"/>
          </a:xfrm>
          <a:prstGeom prst="rect">
            <a:avLst/>
          </a:prstGeom>
        </p:spPr>
        <p:txBody>
          <a:bodyPr/>
          <a:lstStyle>
            <a:lvl1pPr marL="0" indent="0" algn="r">
              <a:buNone/>
              <a:defRPr sz="1000">
                <a:solidFill>
                  <a:schemeClr val="bg1">
                    <a:lumMod val="50000"/>
                  </a:schemeClr>
                </a:solidFill>
              </a:defRPr>
            </a:lvl1pPr>
            <a:lvl2pPr>
              <a:defRPr sz="1000"/>
            </a:lvl2pPr>
            <a:lvl3pPr>
              <a:defRPr sz="900"/>
            </a:lvl3pPr>
            <a:lvl4pPr>
              <a:defRPr sz="800"/>
            </a:lvl4pPr>
            <a:lvl5pPr>
              <a:defRPr sz="800"/>
            </a:lvl5pPr>
          </a:lstStyle>
          <a:p>
            <a:pPr lvl="0"/>
            <a:r>
              <a:rPr lang="es-ES"/>
              <a:t>Haga clic para modificar el estilo de texto del patrón</a:t>
            </a:r>
          </a:p>
        </p:txBody>
      </p:sp>
      <p:sp>
        <p:nvSpPr>
          <p:cNvPr id="11" name="16 Marcador de número de diapositiva"/>
          <p:cNvSpPr>
            <a:spLocks noGrp="1"/>
          </p:cNvSpPr>
          <p:nvPr>
            <p:ph type="sldNum" sz="quarter" idx="20"/>
          </p:nvPr>
        </p:nvSpPr>
        <p:spPr>
          <a:xfrm>
            <a:off x="125413" y="5387975"/>
            <a:ext cx="1905000" cy="269875"/>
          </a:xfrm>
          <a:prstGeom prst="rect">
            <a:avLst/>
          </a:prstGeom>
        </p:spPr>
        <p:txBody>
          <a:bodyPr vert="horz" wrap="square" lIns="91440" tIns="45720" rIns="91440" bIns="45720" numCol="1" anchor="t" anchorCtr="0" compatLnSpc="1">
            <a:prstTxWarp prst="textNoShape">
              <a:avLst/>
            </a:prstTxWarp>
          </a:bodyPr>
          <a:lstStyle>
            <a:lvl1pPr>
              <a:spcBef>
                <a:spcPct val="20000"/>
              </a:spcBef>
              <a:defRPr sz="800">
                <a:solidFill>
                  <a:srgbClr val="00918E"/>
                </a:solidFill>
                <a:latin typeface="Calibri" pitchFamily="34" charset="0"/>
              </a:defRPr>
            </a:lvl1pPr>
          </a:lstStyle>
          <a:p>
            <a:fld id="{745C87DE-AB44-4CC5-8AF9-95C3555EB1E4}" type="slidenum">
              <a:rPr lang="es-ES_tradnl"/>
              <a:pPr/>
              <a:t>‹Nº›</a:t>
            </a:fld>
            <a:endParaRPr lang="es-ES_tradnl"/>
          </a:p>
        </p:txBody>
      </p:sp>
      <p:pic>
        <p:nvPicPr>
          <p:cNvPr id="12" name="11 Imagen"/>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5940425" y="5119688"/>
            <a:ext cx="3103563" cy="538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61545057"/>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3_Diapositiva imágenes">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email">
            <a:lum bright="70000" contrast="-70000"/>
            <a:extLst>
              <a:ext uri="{28A0092B-C50C-407E-A947-70E740481C1C}">
                <a14:useLocalDpi xmlns:a14="http://schemas.microsoft.com/office/drawing/2010/main"/>
              </a:ext>
            </a:extLst>
          </a:blip>
          <a:srcRect/>
          <a:stretch>
            <a:fillRect/>
          </a:stretch>
        </p:blipFill>
        <p:spPr bwMode="auto">
          <a:xfrm>
            <a:off x="-7938" y="9525"/>
            <a:ext cx="9151938" cy="571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 name="5 Rectángulo"/>
          <p:cNvSpPr/>
          <p:nvPr/>
        </p:nvSpPr>
        <p:spPr>
          <a:xfrm>
            <a:off x="-36513" y="-22225"/>
            <a:ext cx="9180513" cy="1063625"/>
          </a:xfrm>
          <a:prstGeom prst="rect">
            <a:avLst/>
          </a:prstGeom>
          <a:solidFill>
            <a:srgbClr val="008080"/>
          </a:solidFill>
          <a:ln>
            <a:noFill/>
          </a:ln>
        </p:spPr>
        <p:style>
          <a:lnRef idx="1">
            <a:schemeClr val="dk1"/>
          </a:lnRef>
          <a:fillRef idx="2">
            <a:schemeClr val="dk1"/>
          </a:fillRef>
          <a:effectRef idx="1">
            <a:schemeClr val="dk1"/>
          </a:effectRef>
          <a:fontRef idx="minor">
            <a:schemeClr val="dk1"/>
          </a:fontRef>
        </p:style>
        <p:txBody>
          <a:bodyPr anchor="ctr"/>
          <a:lstStyle/>
          <a:p>
            <a:pPr algn="ctr">
              <a:spcBef>
                <a:spcPct val="20000"/>
              </a:spcBef>
              <a:defRPr/>
            </a:pPr>
            <a:endParaRPr lang="es-CO">
              <a:solidFill>
                <a:srgbClr val="008080"/>
              </a:solidFill>
            </a:endParaRPr>
          </a:p>
        </p:txBody>
      </p:sp>
      <p:sp>
        <p:nvSpPr>
          <p:cNvPr id="15" name="14 Marcador de posición de imagen"/>
          <p:cNvSpPr>
            <a:spLocks noGrp="1"/>
          </p:cNvSpPr>
          <p:nvPr>
            <p:ph type="pic" sz="quarter" idx="17"/>
          </p:nvPr>
        </p:nvSpPr>
        <p:spPr>
          <a:xfrm>
            <a:off x="0" y="997294"/>
            <a:ext cx="9144000" cy="4080061"/>
          </a:xfrm>
          <a:prstGeom prst="rect">
            <a:avLst/>
          </a:prstGeom>
        </p:spPr>
        <p:txBody>
          <a:bodyPr/>
          <a:lstStyle/>
          <a:p>
            <a:pPr lvl="0"/>
            <a:r>
              <a:rPr lang="es-ES" noProof="0"/>
              <a:t>Haga clic en el icono para agregar una imagen</a:t>
            </a:r>
            <a:endParaRPr lang="es-ES" noProof="0" dirty="0"/>
          </a:p>
        </p:txBody>
      </p:sp>
      <p:sp>
        <p:nvSpPr>
          <p:cNvPr id="311298" name="Rectangle 2"/>
          <p:cNvSpPr>
            <a:spLocks noGrp="1" noChangeArrowheads="1"/>
          </p:cNvSpPr>
          <p:nvPr>
            <p:ph type="ctrTitle"/>
          </p:nvPr>
        </p:nvSpPr>
        <p:spPr>
          <a:xfrm>
            <a:off x="150218" y="97194"/>
            <a:ext cx="8742957" cy="1079569"/>
          </a:xfrm>
          <a:prstGeom prst="rect">
            <a:avLst/>
          </a:prstGeom>
        </p:spPr>
        <p:txBody>
          <a:bodyPr/>
          <a:lstStyle>
            <a:lvl1pPr algn="l">
              <a:defRPr baseline="0">
                <a:solidFill>
                  <a:schemeClr val="bg1"/>
                </a:solidFill>
              </a:defRPr>
            </a:lvl1pPr>
          </a:lstStyle>
          <a:p>
            <a:r>
              <a:rPr lang="es-ES"/>
              <a:t>Haga clic para modificar el estilo de título del patrón</a:t>
            </a:r>
            <a:endParaRPr lang="es-ES" dirty="0"/>
          </a:p>
        </p:txBody>
      </p:sp>
      <p:sp>
        <p:nvSpPr>
          <p:cNvPr id="3" name="2 Marcador de texto"/>
          <p:cNvSpPr>
            <a:spLocks noGrp="1"/>
          </p:cNvSpPr>
          <p:nvPr>
            <p:ph type="body" sz="quarter" idx="18"/>
          </p:nvPr>
        </p:nvSpPr>
        <p:spPr>
          <a:xfrm>
            <a:off x="112713" y="5152760"/>
            <a:ext cx="5448300" cy="165013"/>
          </a:xfrm>
          <a:prstGeom prst="rect">
            <a:avLst/>
          </a:prstGeom>
        </p:spPr>
        <p:txBody>
          <a:bodyPr/>
          <a:lstStyle>
            <a:lvl1pPr marL="0" indent="0">
              <a:buNone/>
              <a:defRPr sz="1000">
                <a:solidFill>
                  <a:schemeClr val="bg1">
                    <a:lumMod val="50000"/>
                  </a:schemeClr>
                </a:solidFill>
              </a:defRPr>
            </a:lvl1pPr>
            <a:lvl2pPr>
              <a:defRPr sz="1100"/>
            </a:lvl2pPr>
            <a:lvl3pPr>
              <a:defRPr sz="1050"/>
            </a:lvl3pPr>
            <a:lvl4pPr>
              <a:defRPr sz="1000"/>
            </a:lvl4pPr>
            <a:lvl5pPr>
              <a:defRPr sz="1000"/>
            </a:lvl5pPr>
          </a:lstStyle>
          <a:p>
            <a:pPr lvl="0"/>
            <a:r>
              <a:rPr lang="es-ES"/>
              <a:t>Haga clic para modificar el estilo de texto del patrón</a:t>
            </a:r>
          </a:p>
        </p:txBody>
      </p:sp>
      <p:sp>
        <p:nvSpPr>
          <p:cNvPr id="10" name="16 Marcador de número de diapositiva"/>
          <p:cNvSpPr>
            <a:spLocks noGrp="1"/>
          </p:cNvSpPr>
          <p:nvPr>
            <p:ph type="sldNum" sz="quarter" idx="19"/>
          </p:nvPr>
        </p:nvSpPr>
        <p:spPr>
          <a:xfrm>
            <a:off x="125413" y="5387975"/>
            <a:ext cx="1905000" cy="269875"/>
          </a:xfrm>
          <a:prstGeom prst="rect">
            <a:avLst/>
          </a:prstGeom>
        </p:spPr>
        <p:txBody>
          <a:bodyPr vert="horz" wrap="square" lIns="91440" tIns="45720" rIns="91440" bIns="45720" numCol="1" anchor="t" anchorCtr="0" compatLnSpc="1">
            <a:prstTxWarp prst="textNoShape">
              <a:avLst/>
            </a:prstTxWarp>
          </a:bodyPr>
          <a:lstStyle>
            <a:lvl1pPr>
              <a:spcBef>
                <a:spcPct val="20000"/>
              </a:spcBef>
              <a:defRPr sz="800">
                <a:solidFill>
                  <a:srgbClr val="00918E"/>
                </a:solidFill>
                <a:latin typeface="Calibri" pitchFamily="34" charset="0"/>
              </a:defRPr>
            </a:lvl1pPr>
          </a:lstStyle>
          <a:p>
            <a:fld id="{B2940951-94E0-4D6B-B3E8-14E1C155E8A2}" type="slidenum">
              <a:rPr lang="es-ES_tradnl"/>
              <a:pPr/>
              <a:t>‹Nº›</a:t>
            </a:fld>
            <a:endParaRPr lang="es-ES_tradnl"/>
          </a:p>
        </p:txBody>
      </p:sp>
      <p:pic>
        <p:nvPicPr>
          <p:cNvPr id="11" name="11 Imagen"/>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5940425" y="5119688"/>
            <a:ext cx="3103563" cy="538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0135817"/>
      </p:ext>
    </p:extLst>
  </p:cSld>
  <p:clrMapOvr>
    <a:masterClrMapping/>
  </p:clrMapOvr>
  <p:transition spd="slow">
    <p:split orient="vert"/>
  </p:transition>
  <p:hf hdr="0" dt="0"/>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4_Diapositiva Gráficos">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email">
            <a:lum bright="70000" contrast="-70000"/>
            <a:extLst>
              <a:ext uri="{28A0092B-C50C-407E-A947-70E740481C1C}">
                <a14:useLocalDpi xmlns:a14="http://schemas.microsoft.com/office/drawing/2010/main"/>
              </a:ext>
            </a:extLst>
          </a:blip>
          <a:srcRect/>
          <a:stretch>
            <a:fillRect/>
          </a:stretch>
        </p:blipFill>
        <p:spPr bwMode="auto">
          <a:xfrm>
            <a:off x="-7938" y="9525"/>
            <a:ext cx="9151938" cy="571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 name="5 Rectángulo"/>
          <p:cNvSpPr/>
          <p:nvPr/>
        </p:nvSpPr>
        <p:spPr>
          <a:xfrm>
            <a:off x="-36513" y="-22225"/>
            <a:ext cx="9180513" cy="1063625"/>
          </a:xfrm>
          <a:prstGeom prst="rect">
            <a:avLst/>
          </a:prstGeom>
          <a:solidFill>
            <a:srgbClr val="008080"/>
          </a:solidFill>
          <a:ln>
            <a:noFill/>
          </a:ln>
        </p:spPr>
        <p:style>
          <a:lnRef idx="1">
            <a:schemeClr val="dk1"/>
          </a:lnRef>
          <a:fillRef idx="2">
            <a:schemeClr val="dk1"/>
          </a:fillRef>
          <a:effectRef idx="1">
            <a:schemeClr val="dk1"/>
          </a:effectRef>
          <a:fontRef idx="minor">
            <a:schemeClr val="dk1"/>
          </a:fontRef>
        </p:style>
        <p:txBody>
          <a:bodyPr anchor="ctr"/>
          <a:lstStyle/>
          <a:p>
            <a:pPr algn="ctr">
              <a:spcBef>
                <a:spcPct val="20000"/>
              </a:spcBef>
              <a:defRPr/>
            </a:pPr>
            <a:endParaRPr lang="es-CO">
              <a:solidFill>
                <a:srgbClr val="008080"/>
              </a:solidFill>
            </a:endParaRPr>
          </a:p>
        </p:txBody>
      </p:sp>
      <p:sp>
        <p:nvSpPr>
          <p:cNvPr id="311298" name="Rectangle 2"/>
          <p:cNvSpPr>
            <a:spLocks noGrp="1" noChangeArrowheads="1"/>
          </p:cNvSpPr>
          <p:nvPr>
            <p:ph type="ctrTitle"/>
          </p:nvPr>
        </p:nvSpPr>
        <p:spPr>
          <a:xfrm>
            <a:off x="150218" y="97194"/>
            <a:ext cx="8742957" cy="1079569"/>
          </a:xfrm>
          <a:prstGeom prst="rect">
            <a:avLst/>
          </a:prstGeom>
        </p:spPr>
        <p:txBody>
          <a:bodyPr/>
          <a:lstStyle>
            <a:lvl1pPr algn="l">
              <a:defRPr baseline="0">
                <a:solidFill>
                  <a:schemeClr val="bg1"/>
                </a:solidFill>
              </a:defRPr>
            </a:lvl1pPr>
          </a:lstStyle>
          <a:p>
            <a:r>
              <a:rPr lang="es-ES"/>
              <a:t>Haga clic para modificar el estilo de título del patrón</a:t>
            </a:r>
            <a:endParaRPr lang="es-ES" dirty="0"/>
          </a:p>
        </p:txBody>
      </p:sp>
      <p:sp>
        <p:nvSpPr>
          <p:cNvPr id="3" name="2 Marcador de SmartArt"/>
          <p:cNvSpPr>
            <a:spLocks noGrp="1"/>
          </p:cNvSpPr>
          <p:nvPr>
            <p:ph type="dgm" sz="quarter" idx="13"/>
          </p:nvPr>
        </p:nvSpPr>
        <p:spPr>
          <a:xfrm>
            <a:off x="150814" y="1117865"/>
            <a:ext cx="8885237" cy="3959489"/>
          </a:xfrm>
          <a:prstGeom prst="rect">
            <a:avLst/>
          </a:prstGeom>
        </p:spPr>
        <p:txBody>
          <a:bodyPr/>
          <a:lstStyle/>
          <a:p>
            <a:pPr lvl="0"/>
            <a:r>
              <a:rPr lang="es-ES" noProof="0"/>
              <a:t>Haga clic en el icono para agregar un elemento gráfico SmartArt</a:t>
            </a:r>
            <a:endParaRPr lang="es-ES" noProof="0" dirty="0"/>
          </a:p>
        </p:txBody>
      </p:sp>
      <p:sp>
        <p:nvSpPr>
          <p:cNvPr id="7" name="6 Marcador de texto"/>
          <p:cNvSpPr>
            <a:spLocks noGrp="1"/>
          </p:cNvSpPr>
          <p:nvPr>
            <p:ph type="body" sz="quarter" idx="14"/>
          </p:nvPr>
        </p:nvSpPr>
        <p:spPr>
          <a:xfrm>
            <a:off x="150813" y="5119688"/>
            <a:ext cx="5448300" cy="177767"/>
          </a:xfrm>
          <a:prstGeom prst="rect">
            <a:avLst/>
          </a:prstGeom>
        </p:spPr>
        <p:txBody>
          <a:bodyPr/>
          <a:lstStyle>
            <a:lvl1pPr marL="0" indent="0">
              <a:buNone/>
              <a:defRPr sz="1200" baseline="0">
                <a:solidFill>
                  <a:schemeClr val="bg1">
                    <a:lumMod val="50000"/>
                  </a:schemeClr>
                </a:solidFill>
              </a:defRPr>
            </a:lvl1pPr>
            <a:lvl2pPr>
              <a:defRPr sz="1100">
                <a:solidFill>
                  <a:schemeClr val="bg1">
                    <a:lumMod val="50000"/>
                  </a:schemeClr>
                </a:solidFill>
              </a:defRPr>
            </a:lvl2pPr>
            <a:lvl3pPr>
              <a:defRPr sz="1050">
                <a:solidFill>
                  <a:schemeClr val="bg1">
                    <a:lumMod val="50000"/>
                  </a:schemeClr>
                </a:solidFill>
              </a:defRPr>
            </a:lvl3pPr>
            <a:lvl4pPr>
              <a:defRPr sz="1000">
                <a:solidFill>
                  <a:schemeClr val="bg1">
                    <a:lumMod val="50000"/>
                  </a:schemeClr>
                </a:solidFill>
              </a:defRPr>
            </a:lvl4pPr>
            <a:lvl5pPr>
              <a:defRPr sz="1000">
                <a:solidFill>
                  <a:schemeClr val="bg1">
                    <a:lumMod val="50000"/>
                  </a:schemeClr>
                </a:solidFill>
              </a:defRPr>
            </a:lvl5pPr>
          </a:lstStyle>
          <a:p>
            <a:pPr lvl="0"/>
            <a:r>
              <a:rPr lang="es-ES"/>
              <a:t>Haga clic para modificar el estilo de texto del patrón</a:t>
            </a:r>
          </a:p>
        </p:txBody>
      </p:sp>
      <p:sp>
        <p:nvSpPr>
          <p:cNvPr id="11" name="16 Marcador de número de diapositiva"/>
          <p:cNvSpPr>
            <a:spLocks noGrp="1"/>
          </p:cNvSpPr>
          <p:nvPr>
            <p:ph type="sldNum" sz="quarter" idx="15"/>
          </p:nvPr>
        </p:nvSpPr>
        <p:spPr>
          <a:xfrm>
            <a:off x="125413" y="5387975"/>
            <a:ext cx="1905000" cy="269875"/>
          </a:xfrm>
          <a:prstGeom prst="rect">
            <a:avLst/>
          </a:prstGeom>
        </p:spPr>
        <p:txBody>
          <a:bodyPr vert="horz" wrap="square" lIns="91440" tIns="45720" rIns="91440" bIns="45720" numCol="1" anchor="t" anchorCtr="0" compatLnSpc="1">
            <a:prstTxWarp prst="textNoShape">
              <a:avLst/>
            </a:prstTxWarp>
          </a:bodyPr>
          <a:lstStyle>
            <a:lvl1pPr>
              <a:spcBef>
                <a:spcPct val="20000"/>
              </a:spcBef>
              <a:defRPr sz="800">
                <a:solidFill>
                  <a:srgbClr val="00918E"/>
                </a:solidFill>
                <a:latin typeface="Calibri" pitchFamily="34" charset="0"/>
              </a:defRPr>
            </a:lvl1pPr>
          </a:lstStyle>
          <a:p>
            <a:fld id="{2F152DCA-CD82-48DD-BE7C-A5D938300626}" type="slidenum">
              <a:rPr lang="es-ES_tradnl"/>
              <a:pPr/>
              <a:t>‹Nº›</a:t>
            </a:fld>
            <a:endParaRPr lang="es-ES_tradnl"/>
          </a:p>
        </p:txBody>
      </p:sp>
      <p:pic>
        <p:nvPicPr>
          <p:cNvPr id="12" name="11 Imagen"/>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5940425" y="5119688"/>
            <a:ext cx="3103563" cy="538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33002310"/>
      </p:ext>
    </p:extLst>
  </p:cSld>
  <p:clrMapOvr>
    <a:masterClrMapping/>
  </p:clrMapOvr>
  <p:transition spd="slow">
    <p:split orient="vert"/>
  </p:transition>
  <p:hf hdr="0" dt="0"/>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6_Diapositiva Gráficos">
    <p:bg>
      <p:bgPr>
        <a:solidFill>
          <a:schemeClr val="bg1">
            <a:lumMod val="75000"/>
          </a:schemeClr>
        </a:solidFill>
        <a:effectLst/>
      </p:bgPr>
    </p:bg>
    <p:spTree>
      <p:nvGrpSpPr>
        <p:cNvPr id="1" name=""/>
        <p:cNvGrpSpPr/>
        <p:nvPr/>
      </p:nvGrpSpPr>
      <p:grpSpPr>
        <a:xfrm>
          <a:off x="0" y="0"/>
          <a:ext cx="0" cy="0"/>
          <a:chOff x="0" y="0"/>
          <a:chExt cx="0" cy="0"/>
        </a:xfrm>
      </p:grpSpPr>
      <p:pic>
        <p:nvPicPr>
          <p:cNvPr id="2" name="Imagen 7"/>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23850" y="12700"/>
            <a:ext cx="8399463" cy="5434013"/>
          </a:xfrm>
          <a:prstGeom prst="rect">
            <a:avLst/>
          </a:prstGeom>
          <a:solidFill>
            <a:schemeClr val="bg1">
              <a:lumMod val="85000"/>
            </a:schemeClr>
          </a:solidFill>
        </p:spPr>
      </p:pic>
      <p:sp>
        <p:nvSpPr>
          <p:cNvPr id="3" name="CuadroTexto 7"/>
          <p:cNvSpPr txBox="1">
            <a:spLocks noChangeArrowheads="1"/>
          </p:cNvSpPr>
          <p:nvPr/>
        </p:nvSpPr>
        <p:spPr bwMode="auto">
          <a:xfrm>
            <a:off x="244475" y="5378450"/>
            <a:ext cx="6848475"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300">
                <a:solidFill>
                  <a:schemeClr val="tx1"/>
                </a:solidFill>
                <a:latin typeface="Arial Narrow" pitchFamily="34" charset="0"/>
              </a:defRPr>
            </a:lvl1pPr>
            <a:lvl2pPr marL="742950" indent="-285750">
              <a:defRPr sz="2300">
                <a:solidFill>
                  <a:schemeClr val="tx1"/>
                </a:solidFill>
                <a:latin typeface="Arial Narrow" pitchFamily="34" charset="0"/>
              </a:defRPr>
            </a:lvl2pPr>
            <a:lvl3pPr marL="1143000" indent="-228600">
              <a:defRPr sz="2300">
                <a:solidFill>
                  <a:schemeClr val="tx1"/>
                </a:solidFill>
                <a:latin typeface="Arial Narrow" pitchFamily="34" charset="0"/>
              </a:defRPr>
            </a:lvl3pPr>
            <a:lvl4pPr marL="1600200" indent="-228600">
              <a:defRPr sz="2300">
                <a:solidFill>
                  <a:schemeClr val="tx1"/>
                </a:solidFill>
                <a:latin typeface="Arial Narrow" pitchFamily="34" charset="0"/>
              </a:defRPr>
            </a:lvl4pPr>
            <a:lvl5pPr marL="2057400" indent="-228600">
              <a:defRPr sz="2300">
                <a:solidFill>
                  <a:schemeClr val="tx1"/>
                </a:solidFill>
                <a:latin typeface="Arial Narrow" pitchFamily="34" charset="0"/>
              </a:defRPr>
            </a:lvl5pPr>
            <a:lvl6pPr marL="2514600" indent="-228600" eaLnBrk="0" fontAlgn="base" hangingPunct="0">
              <a:spcBef>
                <a:spcPct val="0"/>
              </a:spcBef>
              <a:spcAft>
                <a:spcPct val="0"/>
              </a:spcAft>
              <a:defRPr sz="2300">
                <a:solidFill>
                  <a:schemeClr val="tx1"/>
                </a:solidFill>
                <a:latin typeface="Arial Narrow" pitchFamily="34" charset="0"/>
              </a:defRPr>
            </a:lvl6pPr>
            <a:lvl7pPr marL="2971800" indent="-228600" eaLnBrk="0" fontAlgn="base" hangingPunct="0">
              <a:spcBef>
                <a:spcPct val="0"/>
              </a:spcBef>
              <a:spcAft>
                <a:spcPct val="0"/>
              </a:spcAft>
              <a:defRPr sz="2300">
                <a:solidFill>
                  <a:schemeClr val="tx1"/>
                </a:solidFill>
                <a:latin typeface="Arial Narrow" pitchFamily="34" charset="0"/>
              </a:defRPr>
            </a:lvl7pPr>
            <a:lvl8pPr marL="3429000" indent="-228600" eaLnBrk="0" fontAlgn="base" hangingPunct="0">
              <a:spcBef>
                <a:spcPct val="0"/>
              </a:spcBef>
              <a:spcAft>
                <a:spcPct val="0"/>
              </a:spcAft>
              <a:defRPr sz="2300">
                <a:solidFill>
                  <a:schemeClr val="tx1"/>
                </a:solidFill>
                <a:latin typeface="Arial Narrow" pitchFamily="34" charset="0"/>
              </a:defRPr>
            </a:lvl8pPr>
            <a:lvl9pPr marL="3886200" indent="-228600" eaLnBrk="0" fontAlgn="base" hangingPunct="0">
              <a:spcBef>
                <a:spcPct val="0"/>
              </a:spcBef>
              <a:spcAft>
                <a:spcPct val="0"/>
              </a:spcAft>
              <a:defRPr sz="2300">
                <a:solidFill>
                  <a:schemeClr val="tx1"/>
                </a:solidFill>
                <a:latin typeface="Arial Narrow" pitchFamily="34" charset="0"/>
              </a:defRPr>
            </a:lvl9pPr>
          </a:lstStyle>
          <a:p>
            <a:pPr>
              <a:lnSpc>
                <a:spcPct val="107000"/>
              </a:lnSpc>
              <a:spcAft>
                <a:spcPts val="800"/>
              </a:spcAft>
              <a:defRPr/>
            </a:pPr>
            <a:r>
              <a:rPr lang="es-ES" altLang="es-CO" sz="1400" b="1">
                <a:latin typeface="Calibri" pitchFamily="34" charset="0"/>
                <a:ea typeface="Calibri" pitchFamily="34" charset="0"/>
                <a:cs typeface="Times New Roman" pitchFamily="18" charset="0"/>
              </a:rPr>
              <a:t>www.contaduria.gov.co &gt; Servicio al Ciudadano &gt; Servicios en línea y PQRSD</a:t>
            </a:r>
            <a:endParaRPr lang="es-CO" altLang="es-CO" sz="1100">
              <a:latin typeface="Calibri" pitchFamily="34" charset="0"/>
              <a:ea typeface="Calibri" pitchFamily="34" charset="0"/>
              <a:cs typeface="Times New Roman" pitchFamily="18" charset="0"/>
            </a:endParaRPr>
          </a:p>
        </p:txBody>
      </p:sp>
    </p:spTree>
    <p:extLst>
      <p:ext uri="{BB962C8B-B14F-4D97-AF65-F5344CB8AC3E}">
        <p14:creationId xmlns:p14="http://schemas.microsoft.com/office/powerpoint/2010/main" val="581299459"/>
      </p:ext>
    </p:extLst>
  </p:cSld>
  <p:clrMapOvr>
    <a:masterClrMapping/>
  </p:clrMapOvr>
  <p:transition spd="slow">
    <p:split orient="vert"/>
  </p:transition>
  <p:hf hdr="0" dt="0"/>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6_Diapositiva despedida">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cstate="email">
            <a:lum bright="70000" contrast="-70000"/>
            <a:extLst>
              <a:ext uri="{28A0092B-C50C-407E-A947-70E740481C1C}">
                <a14:useLocalDpi xmlns:a14="http://schemas.microsoft.com/office/drawing/2010/main"/>
              </a:ext>
            </a:extLst>
          </a:blip>
          <a:srcRect/>
          <a:stretch>
            <a:fillRect/>
          </a:stretch>
        </p:blipFill>
        <p:spPr bwMode="auto">
          <a:xfrm>
            <a:off x="-14288" y="17463"/>
            <a:ext cx="9151938" cy="571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chemeClr val="accent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 name="38 Rectángulo"/>
          <p:cNvSpPr>
            <a:spLocks noChangeArrowheads="1"/>
          </p:cNvSpPr>
          <p:nvPr/>
        </p:nvSpPr>
        <p:spPr bwMode="auto">
          <a:xfrm>
            <a:off x="3979863" y="3309938"/>
            <a:ext cx="188118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just" eaLnBrk="0" hangingPunct="0">
              <a:spcBef>
                <a:spcPct val="20000"/>
              </a:spcBef>
              <a:defRPr sz="2300">
                <a:solidFill>
                  <a:schemeClr val="tx1"/>
                </a:solidFill>
                <a:latin typeface="Arial Narrow" pitchFamily="34" charset="0"/>
              </a:defRPr>
            </a:lvl1pPr>
            <a:lvl2pPr marL="742950" indent="-285750" algn="just" eaLnBrk="0" hangingPunct="0">
              <a:spcBef>
                <a:spcPct val="20000"/>
              </a:spcBef>
              <a:defRPr sz="2300">
                <a:solidFill>
                  <a:schemeClr val="tx1"/>
                </a:solidFill>
                <a:latin typeface="Arial Narrow" pitchFamily="34" charset="0"/>
              </a:defRPr>
            </a:lvl2pPr>
            <a:lvl3pPr marL="1143000" indent="-228600" algn="just" eaLnBrk="0" hangingPunct="0">
              <a:spcBef>
                <a:spcPct val="20000"/>
              </a:spcBef>
              <a:defRPr sz="2300">
                <a:solidFill>
                  <a:schemeClr val="tx1"/>
                </a:solidFill>
                <a:latin typeface="Arial Narrow" pitchFamily="34" charset="0"/>
              </a:defRPr>
            </a:lvl3pPr>
            <a:lvl4pPr marL="1600200" indent="-228600" algn="just" eaLnBrk="0" hangingPunct="0">
              <a:spcBef>
                <a:spcPct val="20000"/>
              </a:spcBef>
              <a:defRPr sz="2300">
                <a:solidFill>
                  <a:schemeClr val="tx1"/>
                </a:solidFill>
                <a:latin typeface="Arial Narrow" pitchFamily="34" charset="0"/>
              </a:defRPr>
            </a:lvl4pPr>
            <a:lvl5pPr marL="2057400" indent="-228600" algn="just" eaLnBrk="0" hangingPunct="0">
              <a:spcBef>
                <a:spcPct val="20000"/>
              </a:spcBef>
              <a:defRPr sz="2300">
                <a:solidFill>
                  <a:schemeClr val="tx1"/>
                </a:solidFill>
                <a:latin typeface="Arial Narrow" pitchFamily="34" charset="0"/>
              </a:defRPr>
            </a:lvl5pPr>
            <a:lvl6pPr marL="2514600" indent="-228600" algn="just" eaLnBrk="0" fontAlgn="base" hangingPunct="0">
              <a:spcBef>
                <a:spcPct val="20000"/>
              </a:spcBef>
              <a:spcAft>
                <a:spcPct val="0"/>
              </a:spcAft>
              <a:defRPr sz="2300">
                <a:solidFill>
                  <a:schemeClr val="tx1"/>
                </a:solidFill>
                <a:latin typeface="Arial Narrow" pitchFamily="34" charset="0"/>
              </a:defRPr>
            </a:lvl6pPr>
            <a:lvl7pPr marL="2971800" indent="-228600" algn="just" eaLnBrk="0" fontAlgn="base" hangingPunct="0">
              <a:spcBef>
                <a:spcPct val="20000"/>
              </a:spcBef>
              <a:spcAft>
                <a:spcPct val="0"/>
              </a:spcAft>
              <a:defRPr sz="2300">
                <a:solidFill>
                  <a:schemeClr val="tx1"/>
                </a:solidFill>
                <a:latin typeface="Arial Narrow" pitchFamily="34" charset="0"/>
              </a:defRPr>
            </a:lvl7pPr>
            <a:lvl8pPr marL="3429000" indent="-228600" algn="just" eaLnBrk="0" fontAlgn="base" hangingPunct="0">
              <a:spcBef>
                <a:spcPct val="20000"/>
              </a:spcBef>
              <a:spcAft>
                <a:spcPct val="0"/>
              </a:spcAft>
              <a:defRPr sz="2300">
                <a:solidFill>
                  <a:schemeClr val="tx1"/>
                </a:solidFill>
                <a:latin typeface="Arial Narrow" pitchFamily="34" charset="0"/>
              </a:defRPr>
            </a:lvl8pPr>
            <a:lvl9pPr marL="3886200" indent="-228600" algn="just" eaLnBrk="0" fontAlgn="base" hangingPunct="0">
              <a:spcBef>
                <a:spcPct val="20000"/>
              </a:spcBef>
              <a:spcAft>
                <a:spcPct val="0"/>
              </a:spcAft>
              <a:defRPr sz="2300">
                <a:solidFill>
                  <a:schemeClr val="tx1"/>
                </a:solidFill>
                <a:latin typeface="Arial Narrow" pitchFamily="34" charset="0"/>
              </a:defRPr>
            </a:lvl9pPr>
          </a:lstStyle>
          <a:p>
            <a:pPr>
              <a:defRPr/>
            </a:pPr>
            <a:r>
              <a:rPr lang="es-ES" altLang="es-ES" sz="1400" b="1" dirty="0">
                <a:latin typeface="Calibri" pitchFamily="34" charset="0"/>
              </a:rPr>
              <a:t> @</a:t>
            </a:r>
            <a:r>
              <a:rPr lang="es-ES" altLang="es-ES" sz="1400" b="1" dirty="0" err="1">
                <a:latin typeface="Calibri" pitchFamily="34" charset="0"/>
              </a:rPr>
              <a:t>Contaduria_CGN</a:t>
            </a:r>
            <a:endParaRPr lang="es-ES" altLang="es-ES" sz="1400" b="1" dirty="0">
              <a:latin typeface="Calibri" pitchFamily="34" charset="0"/>
            </a:endParaRPr>
          </a:p>
        </p:txBody>
      </p:sp>
      <p:sp>
        <p:nvSpPr>
          <p:cNvPr id="8" name="39 CuadroTexto"/>
          <p:cNvSpPr txBox="1">
            <a:spLocks noChangeArrowheads="1"/>
          </p:cNvSpPr>
          <p:nvPr/>
        </p:nvSpPr>
        <p:spPr bwMode="auto">
          <a:xfrm>
            <a:off x="419100" y="1717675"/>
            <a:ext cx="8285163"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Century Gothic" pitchFamily="34" charset="0"/>
                <a:cs typeface="Arial" charset="0"/>
              </a:defRPr>
            </a:lvl1pPr>
            <a:lvl2pPr marL="742950" indent="-285750">
              <a:defRPr b="1">
                <a:solidFill>
                  <a:schemeClr val="tx1"/>
                </a:solidFill>
                <a:latin typeface="Century Gothic" pitchFamily="34" charset="0"/>
                <a:cs typeface="Arial" charset="0"/>
              </a:defRPr>
            </a:lvl2pPr>
            <a:lvl3pPr marL="1143000" indent="-228600">
              <a:defRPr b="1">
                <a:solidFill>
                  <a:schemeClr val="tx1"/>
                </a:solidFill>
                <a:latin typeface="Century Gothic" pitchFamily="34" charset="0"/>
                <a:cs typeface="Arial" charset="0"/>
              </a:defRPr>
            </a:lvl3pPr>
            <a:lvl4pPr marL="1600200" indent="-228600">
              <a:defRPr b="1">
                <a:solidFill>
                  <a:schemeClr val="tx1"/>
                </a:solidFill>
                <a:latin typeface="Century Gothic" pitchFamily="34" charset="0"/>
                <a:cs typeface="Arial" charset="0"/>
              </a:defRPr>
            </a:lvl4pPr>
            <a:lvl5pPr marL="2057400" indent="-228600">
              <a:defRPr b="1">
                <a:solidFill>
                  <a:schemeClr val="tx1"/>
                </a:solidFill>
                <a:latin typeface="Century Gothic" pitchFamily="34" charset="0"/>
                <a:cs typeface="Arial" charset="0"/>
              </a:defRPr>
            </a:lvl5pPr>
            <a:lvl6pPr marL="2514600" indent="-228600" eaLnBrk="0" fontAlgn="base" hangingPunct="0">
              <a:spcBef>
                <a:spcPct val="0"/>
              </a:spcBef>
              <a:spcAft>
                <a:spcPct val="0"/>
              </a:spcAft>
              <a:defRPr b="1">
                <a:solidFill>
                  <a:schemeClr val="tx1"/>
                </a:solidFill>
                <a:latin typeface="Century Gothic" pitchFamily="34" charset="0"/>
                <a:cs typeface="Arial" charset="0"/>
              </a:defRPr>
            </a:lvl6pPr>
            <a:lvl7pPr marL="2971800" indent="-228600" eaLnBrk="0" fontAlgn="base" hangingPunct="0">
              <a:spcBef>
                <a:spcPct val="0"/>
              </a:spcBef>
              <a:spcAft>
                <a:spcPct val="0"/>
              </a:spcAft>
              <a:defRPr b="1">
                <a:solidFill>
                  <a:schemeClr val="tx1"/>
                </a:solidFill>
                <a:latin typeface="Century Gothic" pitchFamily="34" charset="0"/>
                <a:cs typeface="Arial" charset="0"/>
              </a:defRPr>
            </a:lvl7pPr>
            <a:lvl8pPr marL="3429000" indent="-228600" eaLnBrk="0" fontAlgn="base" hangingPunct="0">
              <a:spcBef>
                <a:spcPct val="0"/>
              </a:spcBef>
              <a:spcAft>
                <a:spcPct val="0"/>
              </a:spcAft>
              <a:defRPr b="1">
                <a:solidFill>
                  <a:schemeClr val="tx1"/>
                </a:solidFill>
                <a:latin typeface="Century Gothic" pitchFamily="34" charset="0"/>
                <a:cs typeface="Arial" charset="0"/>
              </a:defRPr>
            </a:lvl8pPr>
            <a:lvl9pPr marL="3886200" indent="-228600" eaLnBrk="0" fontAlgn="base" hangingPunct="0">
              <a:spcBef>
                <a:spcPct val="0"/>
              </a:spcBef>
              <a:spcAft>
                <a:spcPct val="0"/>
              </a:spcAft>
              <a:defRPr b="1">
                <a:solidFill>
                  <a:schemeClr val="tx1"/>
                </a:solidFill>
                <a:latin typeface="Century Gothic" pitchFamily="34" charset="0"/>
                <a:cs typeface="Arial" charset="0"/>
              </a:defRPr>
            </a:lvl9pPr>
          </a:lstStyle>
          <a:p>
            <a:pPr algn="ctr">
              <a:spcBef>
                <a:spcPct val="20000"/>
              </a:spcBef>
              <a:defRPr/>
            </a:pPr>
            <a:r>
              <a:rPr lang="es-CO" altLang="es-CO" sz="3200" i="1" dirty="0">
                <a:latin typeface="Calibri" pitchFamily="34" charset="0"/>
              </a:rPr>
              <a:t>“POR PERMITIRNOS HACER PÚBLICO </a:t>
            </a:r>
          </a:p>
        </p:txBody>
      </p:sp>
      <p:sp>
        <p:nvSpPr>
          <p:cNvPr id="9" name="40 CuadroTexto"/>
          <p:cNvSpPr txBox="1"/>
          <p:nvPr/>
        </p:nvSpPr>
        <p:spPr>
          <a:xfrm>
            <a:off x="1542270" y="841276"/>
            <a:ext cx="5991717" cy="1107996"/>
          </a:xfrm>
          <a:prstGeom prst="rect">
            <a:avLst/>
          </a:prstGeom>
          <a:noFill/>
        </p:spPr>
        <p:txBody>
          <a:bodyPr>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fontAlgn="auto">
              <a:spcBef>
                <a:spcPts val="0"/>
              </a:spcBef>
              <a:spcAft>
                <a:spcPts val="0"/>
              </a:spcAft>
              <a:defRPr/>
            </a:pPr>
            <a:r>
              <a:rPr lang="es-CO" sz="6600" kern="0" cap="all" dirty="0">
                <a:ln w="0"/>
                <a:solidFill>
                  <a:schemeClr val="accent1">
                    <a:lumMod val="50000"/>
                  </a:schemeClr>
                </a:solidFill>
                <a:effectLst>
                  <a:outerShdw blurRad="38100" dist="38100" dir="2700000" algn="tl">
                    <a:srgbClr val="000000">
                      <a:alpha val="43137"/>
                    </a:srgbClr>
                  </a:outerShdw>
                  <a:reflection stA="29000" endPos="43000" dir="5400000" sy="-100000" algn="bl" rotWithShape="0"/>
                </a:effectLst>
                <a:latin typeface="Calibri"/>
              </a:rPr>
              <a:t>G  r  a  c  i  a  s</a:t>
            </a:r>
          </a:p>
        </p:txBody>
      </p:sp>
      <p:pic>
        <p:nvPicPr>
          <p:cNvPr id="10" name="Picture 6" descr="http://www.ignition-mktg.com/wp-content/uploads/2014/07/Social-Media-Icons.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425825" y="3238500"/>
            <a:ext cx="487363"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8" descr="http://www.ignition-mktg.com/wp-content/uploads/2014/07/Social-Media-Icons.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908425" y="3797300"/>
            <a:ext cx="495300" cy="47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45 Rectángulo"/>
          <p:cNvSpPr>
            <a:spLocks noChangeArrowheads="1"/>
          </p:cNvSpPr>
          <p:nvPr/>
        </p:nvSpPr>
        <p:spPr bwMode="auto">
          <a:xfrm>
            <a:off x="3402013" y="2114550"/>
            <a:ext cx="2319337"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just" eaLnBrk="0" hangingPunct="0">
              <a:spcBef>
                <a:spcPct val="20000"/>
              </a:spcBef>
              <a:defRPr sz="2300">
                <a:solidFill>
                  <a:schemeClr val="tx1"/>
                </a:solidFill>
                <a:latin typeface="Arial Narrow" pitchFamily="34" charset="0"/>
              </a:defRPr>
            </a:lvl1pPr>
            <a:lvl2pPr marL="742950" indent="-285750" algn="just" eaLnBrk="0" hangingPunct="0">
              <a:spcBef>
                <a:spcPct val="20000"/>
              </a:spcBef>
              <a:defRPr sz="2300">
                <a:solidFill>
                  <a:schemeClr val="tx1"/>
                </a:solidFill>
                <a:latin typeface="Arial Narrow" pitchFamily="34" charset="0"/>
              </a:defRPr>
            </a:lvl2pPr>
            <a:lvl3pPr marL="1143000" indent="-228600" algn="just" eaLnBrk="0" hangingPunct="0">
              <a:spcBef>
                <a:spcPct val="20000"/>
              </a:spcBef>
              <a:defRPr sz="2300">
                <a:solidFill>
                  <a:schemeClr val="tx1"/>
                </a:solidFill>
                <a:latin typeface="Arial Narrow" pitchFamily="34" charset="0"/>
              </a:defRPr>
            </a:lvl3pPr>
            <a:lvl4pPr marL="1600200" indent="-228600" algn="just" eaLnBrk="0" hangingPunct="0">
              <a:spcBef>
                <a:spcPct val="20000"/>
              </a:spcBef>
              <a:defRPr sz="2300">
                <a:solidFill>
                  <a:schemeClr val="tx1"/>
                </a:solidFill>
                <a:latin typeface="Arial Narrow" pitchFamily="34" charset="0"/>
              </a:defRPr>
            </a:lvl4pPr>
            <a:lvl5pPr marL="2057400" indent="-228600" algn="just" eaLnBrk="0" hangingPunct="0">
              <a:spcBef>
                <a:spcPct val="20000"/>
              </a:spcBef>
              <a:defRPr sz="2300">
                <a:solidFill>
                  <a:schemeClr val="tx1"/>
                </a:solidFill>
                <a:latin typeface="Arial Narrow" pitchFamily="34" charset="0"/>
              </a:defRPr>
            </a:lvl5pPr>
            <a:lvl6pPr marL="2514600" indent="-228600" algn="just" eaLnBrk="0" fontAlgn="base" hangingPunct="0">
              <a:spcBef>
                <a:spcPct val="20000"/>
              </a:spcBef>
              <a:spcAft>
                <a:spcPct val="0"/>
              </a:spcAft>
              <a:defRPr sz="2300">
                <a:solidFill>
                  <a:schemeClr val="tx1"/>
                </a:solidFill>
                <a:latin typeface="Arial Narrow" pitchFamily="34" charset="0"/>
              </a:defRPr>
            </a:lvl6pPr>
            <a:lvl7pPr marL="2971800" indent="-228600" algn="just" eaLnBrk="0" fontAlgn="base" hangingPunct="0">
              <a:spcBef>
                <a:spcPct val="20000"/>
              </a:spcBef>
              <a:spcAft>
                <a:spcPct val="0"/>
              </a:spcAft>
              <a:defRPr sz="2300">
                <a:solidFill>
                  <a:schemeClr val="tx1"/>
                </a:solidFill>
                <a:latin typeface="Arial Narrow" pitchFamily="34" charset="0"/>
              </a:defRPr>
            </a:lvl7pPr>
            <a:lvl8pPr marL="3429000" indent="-228600" algn="just" eaLnBrk="0" fontAlgn="base" hangingPunct="0">
              <a:spcBef>
                <a:spcPct val="20000"/>
              </a:spcBef>
              <a:spcAft>
                <a:spcPct val="0"/>
              </a:spcAft>
              <a:defRPr sz="2300">
                <a:solidFill>
                  <a:schemeClr val="tx1"/>
                </a:solidFill>
                <a:latin typeface="Arial Narrow" pitchFamily="34" charset="0"/>
              </a:defRPr>
            </a:lvl8pPr>
            <a:lvl9pPr marL="3886200" indent="-228600" algn="just" eaLnBrk="0" fontAlgn="base" hangingPunct="0">
              <a:spcBef>
                <a:spcPct val="20000"/>
              </a:spcBef>
              <a:spcAft>
                <a:spcPct val="0"/>
              </a:spcAft>
              <a:defRPr sz="2300">
                <a:solidFill>
                  <a:schemeClr val="tx1"/>
                </a:solidFill>
                <a:latin typeface="Arial Narrow" pitchFamily="34" charset="0"/>
              </a:defRPr>
            </a:lvl9pPr>
          </a:lstStyle>
          <a:p>
            <a:pPr algn="ctr" eaLnBrk="1" hangingPunct="1">
              <a:defRPr/>
            </a:pPr>
            <a:r>
              <a:rPr lang="es-CO" altLang="es-CO" sz="3200" b="1" i="1" dirty="0">
                <a:latin typeface="Calibri" pitchFamily="34" charset="0"/>
              </a:rPr>
              <a:t>LO</a:t>
            </a:r>
            <a:r>
              <a:rPr lang="es-CO" altLang="es-CO" sz="1800" i="1" dirty="0">
                <a:latin typeface="Calibri" pitchFamily="34" charset="0"/>
              </a:rPr>
              <a:t> </a:t>
            </a:r>
            <a:r>
              <a:rPr lang="es-CO" altLang="es-CO" sz="3200" b="1" i="1" dirty="0">
                <a:latin typeface="Calibri" pitchFamily="34" charset="0"/>
              </a:rPr>
              <a:t>PÚBLICO</a:t>
            </a:r>
            <a:r>
              <a:rPr lang="es-CO" altLang="es-CO" sz="1800" i="1" dirty="0">
                <a:latin typeface="Calibri" pitchFamily="34" charset="0"/>
              </a:rPr>
              <a:t> ”</a:t>
            </a:r>
          </a:p>
        </p:txBody>
      </p:sp>
      <p:sp>
        <p:nvSpPr>
          <p:cNvPr id="13" name="15 Rectángulo"/>
          <p:cNvSpPr>
            <a:spLocks noChangeArrowheads="1"/>
          </p:cNvSpPr>
          <p:nvPr/>
        </p:nvSpPr>
        <p:spPr bwMode="auto">
          <a:xfrm>
            <a:off x="4541838" y="3810000"/>
            <a:ext cx="1597025"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just" eaLnBrk="0" hangingPunct="0">
              <a:spcBef>
                <a:spcPct val="20000"/>
              </a:spcBef>
              <a:defRPr sz="2300">
                <a:solidFill>
                  <a:schemeClr val="tx1"/>
                </a:solidFill>
                <a:latin typeface="Arial Narrow" pitchFamily="34" charset="0"/>
              </a:defRPr>
            </a:lvl1pPr>
            <a:lvl2pPr marL="742950" indent="-285750" algn="just" eaLnBrk="0" hangingPunct="0">
              <a:spcBef>
                <a:spcPct val="20000"/>
              </a:spcBef>
              <a:defRPr sz="2300">
                <a:solidFill>
                  <a:schemeClr val="tx1"/>
                </a:solidFill>
                <a:latin typeface="Arial Narrow" pitchFamily="34" charset="0"/>
              </a:defRPr>
            </a:lvl2pPr>
            <a:lvl3pPr marL="1143000" indent="-228600" algn="just" eaLnBrk="0" hangingPunct="0">
              <a:spcBef>
                <a:spcPct val="20000"/>
              </a:spcBef>
              <a:defRPr sz="2300">
                <a:solidFill>
                  <a:schemeClr val="tx1"/>
                </a:solidFill>
                <a:latin typeface="Arial Narrow" pitchFamily="34" charset="0"/>
              </a:defRPr>
            </a:lvl3pPr>
            <a:lvl4pPr marL="1600200" indent="-228600" algn="just" eaLnBrk="0" hangingPunct="0">
              <a:spcBef>
                <a:spcPct val="20000"/>
              </a:spcBef>
              <a:defRPr sz="2300">
                <a:solidFill>
                  <a:schemeClr val="tx1"/>
                </a:solidFill>
                <a:latin typeface="Arial Narrow" pitchFamily="34" charset="0"/>
              </a:defRPr>
            </a:lvl4pPr>
            <a:lvl5pPr marL="2057400" indent="-228600" algn="just" eaLnBrk="0" hangingPunct="0">
              <a:spcBef>
                <a:spcPct val="20000"/>
              </a:spcBef>
              <a:defRPr sz="2300">
                <a:solidFill>
                  <a:schemeClr val="tx1"/>
                </a:solidFill>
                <a:latin typeface="Arial Narrow" pitchFamily="34" charset="0"/>
              </a:defRPr>
            </a:lvl5pPr>
            <a:lvl6pPr marL="2514600" indent="-228600" algn="just" eaLnBrk="0" fontAlgn="base" hangingPunct="0">
              <a:spcBef>
                <a:spcPct val="20000"/>
              </a:spcBef>
              <a:spcAft>
                <a:spcPct val="0"/>
              </a:spcAft>
              <a:defRPr sz="2300">
                <a:solidFill>
                  <a:schemeClr val="tx1"/>
                </a:solidFill>
                <a:latin typeface="Arial Narrow" pitchFamily="34" charset="0"/>
              </a:defRPr>
            </a:lvl6pPr>
            <a:lvl7pPr marL="2971800" indent="-228600" algn="just" eaLnBrk="0" fontAlgn="base" hangingPunct="0">
              <a:spcBef>
                <a:spcPct val="20000"/>
              </a:spcBef>
              <a:spcAft>
                <a:spcPct val="0"/>
              </a:spcAft>
              <a:defRPr sz="2300">
                <a:solidFill>
                  <a:schemeClr val="tx1"/>
                </a:solidFill>
                <a:latin typeface="Arial Narrow" pitchFamily="34" charset="0"/>
              </a:defRPr>
            </a:lvl7pPr>
            <a:lvl8pPr marL="3429000" indent="-228600" algn="just" eaLnBrk="0" fontAlgn="base" hangingPunct="0">
              <a:spcBef>
                <a:spcPct val="20000"/>
              </a:spcBef>
              <a:spcAft>
                <a:spcPct val="0"/>
              </a:spcAft>
              <a:defRPr sz="2300">
                <a:solidFill>
                  <a:schemeClr val="tx1"/>
                </a:solidFill>
                <a:latin typeface="Arial Narrow" pitchFamily="34" charset="0"/>
              </a:defRPr>
            </a:lvl8pPr>
            <a:lvl9pPr marL="3886200" indent="-228600" algn="just" eaLnBrk="0" fontAlgn="base" hangingPunct="0">
              <a:spcBef>
                <a:spcPct val="20000"/>
              </a:spcBef>
              <a:spcAft>
                <a:spcPct val="0"/>
              </a:spcAft>
              <a:defRPr sz="2300">
                <a:solidFill>
                  <a:schemeClr val="tx1"/>
                </a:solidFill>
                <a:latin typeface="Arial Narrow" pitchFamily="34" charset="0"/>
              </a:defRPr>
            </a:lvl9pPr>
          </a:lstStyle>
          <a:p>
            <a:pPr>
              <a:defRPr/>
            </a:pPr>
            <a:r>
              <a:rPr lang="es-ES" altLang="es-ES" sz="1400" b="1" dirty="0" err="1">
                <a:latin typeface="Calibri" pitchFamily="34" charset="0"/>
              </a:rPr>
              <a:t>CGNOficial</a:t>
            </a:r>
            <a:endParaRPr lang="es-ES" altLang="es-ES" sz="1400" b="1" dirty="0">
              <a:latin typeface="Calibri" pitchFamily="34" charset="0"/>
            </a:endParaRPr>
          </a:p>
        </p:txBody>
      </p:sp>
      <p:pic>
        <p:nvPicPr>
          <p:cNvPr id="14" name="Picture 12" descr="http://www.ignition-mktg.com/wp-content/uploads/2014/07/Social-Media-Icons.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333875" y="4443413"/>
            <a:ext cx="508000" cy="50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2" descr="http://www.cartagenacaribe.com/images/boton-contactenos.pn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960438" y="4011613"/>
            <a:ext cx="1668462"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20 Rectángulo"/>
          <p:cNvSpPr>
            <a:spLocks noChangeArrowheads="1"/>
          </p:cNvSpPr>
          <p:nvPr/>
        </p:nvSpPr>
        <p:spPr bwMode="auto">
          <a:xfrm>
            <a:off x="4841875" y="4422775"/>
            <a:ext cx="32591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just" eaLnBrk="0" hangingPunct="0">
              <a:spcBef>
                <a:spcPct val="20000"/>
              </a:spcBef>
              <a:defRPr sz="2300">
                <a:solidFill>
                  <a:schemeClr val="tx1"/>
                </a:solidFill>
                <a:latin typeface="Arial Narrow" pitchFamily="34" charset="0"/>
              </a:defRPr>
            </a:lvl1pPr>
            <a:lvl2pPr marL="742950" indent="-285750" algn="just" eaLnBrk="0" hangingPunct="0">
              <a:spcBef>
                <a:spcPct val="20000"/>
              </a:spcBef>
              <a:defRPr sz="2300">
                <a:solidFill>
                  <a:schemeClr val="tx1"/>
                </a:solidFill>
                <a:latin typeface="Arial Narrow" pitchFamily="34" charset="0"/>
              </a:defRPr>
            </a:lvl2pPr>
            <a:lvl3pPr marL="1143000" indent="-228600" algn="just" eaLnBrk="0" hangingPunct="0">
              <a:spcBef>
                <a:spcPct val="20000"/>
              </a:spcBef>
              <a:defRPr sz="2300">
                <a:solidFill>
                  <a:schemeClr val="tx1"/>
                </a:solidFill>
                <a:latin typeface="Arial Narrow" pitchFamily="34" charset="0"/>
              </a:defRPr>
            </a:lvl3pPr>
            <a:lvl4pPr marL="1600200" indent="-228600" algn="just" eaLnBrk="0" hangingPunct="0">
              <a:spcBef>
                <a:spcPct val="20000"/>
              </a:spcBef>
              <a:defRPr sz="2300">
                <a:solidFill>
                  <a:schemeClr val="tx1"/>
                </a:solidFill>
                <a:latin typeface="Arial Narrow" pitchFamily="34" charset="0"/>
              </a:defRPr>
            </a:lvl4pPr>
            <a:lvl5pPr marL="2057400" indent="-228600" algn="just" eaLnBrk="0" hangingPunct="0">
              <a:spcBef>
                <a:spcPct val="20000"/>
              </a:spcBef>
              <a:defRPr sz="2300">
                <a:solidFill>
                  <a:schemeClr val="tx1"/>
                </a:solidFill>
                <a:latin typeface="Arial Narrow" pitchFamily="34" charset="0"/>
              </a:defRPr>
            </a:lvl5pPr>
            <a:lvl6pPr marL="2514600" indent="-228600" algn="just" eaLnBrk="0" fontAlgn="base" hangingPunct="0">
              <a:spcBef>
                <a:spcPct val="20000"/>
              </a:spcBef>
              <a:spcAft>
                <a:spcPct val="0"/>
              </a:spcAft>
              <a:defRPr sz="2300">
                <a:solidFill>
                  <a:schemeClr val="tx1"/>
                </a:solidFill>
                <a:latin typeface="Arial Narrow" pitchFamily="34" charset="0"/>
              </a:defRPr>
            </a:lvl6pPr>
            <a:lvl7pPr marL="2971800" indent="-228600" algn="just" eaLnBrk="0" fontAlgn="base" hangingPunct="0">
              <a:spcBef>
                <a:spcPct val="20000"/>
              </a:spcBef>
              <a:spcAft>
                <a:spcPct val="0"/>
              </a:spcAft>
              <a:defRPr sz="2300">
                <a:solidFill>
                  <a:schemeClr val="tx1"/>
                </a:solidFill>
                <a:latin typeface="Arial Narrow" pitchFamily="34" charset="0"/>
              </a:defRPr>
            </a:lvl7pPr>
            <a:lvl8pPr marL="3429000" indent="-228600" algn="just" eaLnBrk="0" fontAlgn="base" hangingPunct="0">
              <a:spcBef>
                <a:spcPct val="20000"/>
              </a:spcBef>
              <a:spcAft>
                <a:spcPct val="0"/>
              </a:spcAft>
              <a:defRPr sz="2300">
                <a:solidFill>
                  <a:schemeClr val="tx1"/>
                </a:solidFill>
                <a:latin typeface="Arial Narrow" pitchFamily="34" charset="0"/>
              </a:defRPr>
            </a:lvl8pPr>
            <a:lvl9pPr marL="3886200" indent="-228600" algn="just" eaLnBrk="0" fontAlgn="base" hangingPunct="0">
              <a:spcBef>
                <a:spcPct val="20000"/>
              </a:spcBef>
              <a:spcAft>
                <a:spcPct val="0"/>
              </a:spcAft>
              <a:defRPr sz="2300">
                <a:solidFill>
                  <a:schemeClr val="tx1"/>
                </a:solidFill>
                <a:latin typeface="Arial Narrow" pitchFamily="34" charset="0"/>
              </a:defRPr>
            </a:lvl9pPr>
          </a:lstStyle>
          <a:p>
            <a:pPr>
              <a:defRPr/>
            </a:pPr>
            <a:r>
              <a:rPr lang="es-ES" altLang="es-ES" sz="1400" b="1" dirty="0">
                <a:latin typeface="Calibri" pitchFamily="34" charset="0"/>
              </a:rPr>
              <a:t>Contaduría-General-de-la-Nación</a:t>
            </a:r>
          </a:p>
        </p:txBody>
      </p:sp>
      <p:sp>
        <p:nvSpPr>
          <p:cNvPr id="54" name="18 Marcador de texto"/>
          <p:cNvSpPr>
            <a:spLocks noGrp="1"/>
          </p:cNvSpPr>
          <p:nvPr>
            <p:ph type="body" sz="quarter" idx="11"/>
          </p:nvPr>
        </p:nvSpPr>
        <p:spPr>
          <a:xfrm>
            <a:off x="622632" y="2641476"/>
            <a:ext cx="8081631" cy="350838"/>
          </a:xfrm>
          <a:prstGeom prst="rect">
            <a:avLst/>
          </a:prstGeom>
        </p:spPr>
        <p:txBody>
          <a:bodyPr/>
          <a:lstStyle>
            <a:lvl1pPr marL="0" indent="0" algn="ctr">
              <a:buNone/>
              <a:defRPr lang="es-ES" sz="1800" b="0" baseline="0" dirty="0" smtClean="0">
                <a:solidFill>
                  <a:schemeClr val="bg1">
                    <a:lumMod val="50000"/>
                  </a:schemeClr>
                </a:solidFill>
                <a:latin typeface="Sylfaen"/>
                <a:ea typeface="+mn-ea"/>
                <a:cs typeface="+mn-cs"/>
              </a:defRPr>
            </a:lvl1pPr>
            <a:lvl4pPr marL="1371600" indent="0" algn="ctr">
              <a:buNone/>
              <a:defRPr sz="1600"/>
            </a:lvl4pPr>
          </a:lstStyle>
          <a:p>
            <a:pPr lvl="0"/>
            <a:r>
              <a:rPr lang="es-ES"/>
              <a:t>Haga clic para modificar el estilo de texto del patrón</a:t>
            </a:r>
          </a:p>
        </p:txBody>
      </p:sp>
      <p:pic>
        <p:nvPicPr>
          <p:cNvPr id="17" name="19 Imagen"/>
          <p:cNvPicPr>
            <a:picLocks noChangeAspect="1"/>
          </p:cNvPicPr>
          <p:nvPr userDrawn="1"/>
        </p:nvPicPr>
        <p:blipFill>
          <a:blip r:embed="rId7" cstate="email">
            <a:extLst>
              <a:ext uri="{28A0092B-C50C-407E-A947-70E740481C1C}">
                <a14:useLocalDpi xmlns:a14="http://schemas.microsoft.com/office/drawing/2010/main"/>
              </a:ext>
            </a:extLst>
          </a:blip>
          <a:srcRect/>
          <a:stretch>
            <a:fillRect/>
          </a:stretch>
        </p:blipFill>
        <p:spPr bwMode="auto">
          <a:xfrm>
            <a:off x="4732338" y="120650"/>
            <a:ext cx="4160837"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2317477"/>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2000"/>
                                        <p:tgtEl>
                                          <p:spTgt spid="9"/>
                                        </p:tgtEl>
                                      </p:cBhvr>
                                    </p:animEffect>
                                  </p:childTnLst>
                                </p:cTn>
                              </p:par>
                            </p:childTnLst>
                          </p:cTn>
                        </p:par>
                        <p:par>
                          <p:cTn id="8" fill="hold">
                            <p:stCondLst>
                              <p:cond delay="2000"/>
                            </p:stCondLst>
                            <p:childTnLst>
                              <p:par>
                                <p:cTn id="9" presetID="21"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heel(1)">
                                      <p:cBhvr>
                                        <p:cTn id="11" dur="2000"/>
                                        <p:tgtEl>
                                          <p:spTgt spid="8"/>
                                        </p:tgtEl>
                                      </p:cBhvr>
                                    </p:animEffect>
                                  </p:childTnLst>
                                </p:cTn>
                              </p:par>
                              <p:par>
                                <p:cTn id="12" presetID="6" presetClass="entr" presetSubtype="16" fill="hold" grpId="0" nodeType="withEffect">
                                  <p:stCondLst>
                                    <p:cond delay="750"/>
                                  </p:stCondLst>
                                  <p:childTnLst>
                                    <p:set>
                                      <p:cBhvr>
                                        <p:cTn id="13" dur="1" fill="hold">
                                          <p:stCondLst>
                                            <p:cond delay="0"/>
                                          </p:stCondLst>
                                        </p:cTn>
                                        <p:tgtEl>
                                          <p:spTgt spid="12"/>
                                        </p:tgtEl>
                                        <p:attrNameLst>
                                          <p:attrName>style.visibility</p:attrName>
                                        </p:attrNameLst>
                                      </p:cBhvr>
                                      <p:to>
                                        <p:strVal val="visible"/>
                                      </p:to>
                                    </p:set>
                                    <p:animEffect transition="in" filter="circle(in)">
                                      <p:cBhvr>
                                        <p:cTn id="14" dur="2000"/>
                                        <p:tgtEl>
                                          <p:spTgt spid="12"/>
                                        </p:tgtEl>
                                      </p:cBhvr>
                                    </p:animEffect>
                                  </p:childTnLst>
                                </p:cTn>
                              </p:par>
                              <p:par>
                                <p:cTn id="15" presetID="42" presetClass="entr" presetSubtype="0" fill="hold" nodeType="withEffect">
                                  <p:stCondLst>
                                    <p:cond delay="100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4750"/>
                            </p:stCondLst>
                            <p:childTnLst>
                              <p:par>
                                <p:cTn id="21" presetID="49" presetClass="entr" presetSubtype="0" decel="100000" fill="hold" nodeType="after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p:cTn id="23" dur="1500" fill="hold"/>
                                        <p:tgtEl>
                                          <p:spTgt spid="10"/>
                                        </p:tgtEl>
                                        <p:attrNameLst>
                                          <p:attrName>ppt_w</p:attrName>
                                        </p:attrNameLst>
                                      </p:cBhvr>
                                      <p:tavLst>
                                        <p:tav tm="0">
                                          <p:val>
                                            <p:fltVal val="0"/>
                                          </p:val>
                                        </p:tav>
                                        <p:tav tm="100000">
                                          <p:val>
                                            <p:strVal val="#ppt_w"/>
                                          </p:val>
                                        </p:tav>
                                      </p:tavLst>
                                    </p:anim>
                                    <p:anim calcmode="lin" valueType="num">
                                      <p:cBhvr>
                                        <p:cTn id="24" dur="1500" fill="hold"/>
                                        <p:tgtEl>
                                          <p:spTgt spid="10"/>
                                        </p:tgtEl>
                                        <p:attrNameLst>
                                          <p:attrName>ppt_h</p:attrName>
                                        </p:attrNameLst>
                                      </p:cBhvr>
                                      <p:tavLst>
                                        <p:tav tm="0">
                                          <p:val>
                                            <p:fltVal val="0"/>
                                          </p:val>
                                        </p:tav>
                                        <p:tav tm="100000">
                                          <p:val>
                                            <p:strVal val="#ppt_h"/>
                                          </p:val>
                                        </p:tav>
                                      </p:tavLst>
                                    </p:anim>
                                    <p:anim calcmode="lin" valueType="num">
                                      <p:cBhvr>
                                        <p:cTn id="25" dur="1500" fill="hold"/>
                                        <p:tgtEl>
                                          <p:spTgt spid="10"/>
                                        </p:tgtEl>
                                        <p:attrNameLst>
                                          <p:attrName>style.rotation</p:attrName>
                                        </p:attrNameLst>
                                      </p:cBhvr>
                                      <p:tavLst>
                                        <p:tav tm="0">
                                          <p:val>
                                            <p:fltVal val="360"/>
                                          </p:val>
                                        </p:tav>
                                        <p:tav tm="100000">
                                          <p:val>
                                            <p:fltVal val="0"/>
                                          </p:val>
                                        </p:tav>
                                      </p:tavLst>
                                    </p:anim>
                                    <p:animEffect transition="in" filter="fade">
                                      <p:cBhvr>
                                        <p:cTn id="26" dur="1500"/>
                                        <p:tgtEl>
                                          <p:spTgt spid="10"/>
                                        </p:tgtEl>
                                      </p:cBhvr>
                                    </p:animEffect>
                                  </p:childTnLst>
                                </p:cTn>
                              </p:par>
                            </p:childTnLst>
                          </p:cTn>
                        </p:par>
                        <p:par>
                          <p:cTn id="27" fill="hold">
                            <p:stCondLst>
                              <p:cond delay="6250"/>
                            </p:stCondLst>
                            <p:childTnLst>
                              <p:par>
                                <p:cTn id="28" presetID="49" presetClass="entr" presetSubtype="0" decel="100000" fill="hold" nodeType="after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p:cTn id="30" dur="1500" fill="hold"/>
                                        <p:tgtEl>
                                          <p:spTgt spid="11"/>
                                        </p:tgtEl>
                                        <p:attrNameLst>
                                          <p:attrName>ppt_w</p:attrName>
                                        </p:attrNameLst>
                                      </p:cBhvr>
                                      <p:tavLst>
                                        <p:tav tm="0">
                                          <p:val>
                                            <p:fltVal val="0"/>
                                          </p:val>
                                        </p:tav>
                                        <p:tav tm="100000">
                                          <p:val>
                                            <p:strVal val="#ppt_w"/>
                                          </p:val>
                                        </p:tav>
                                      </p:tavLst>
                                    </p:anim>
                                    <p:anim calcmode="lin" valueType="num">
                                      <p:cBhvr>
                                        <p:cTn id="31" dur="1500" fill="hold"/>
                                        <p:tgtEl>
                                          <p:spTgt spid="11"/>
                                        </p:tgtEl>
                                        <p:attrNameLst>
                                          <p:attrName>ppt_h</p:attrName>
                                        </p:attrNameLst>
                                      </p:cBhvr>
                                      <p:tavLst>
                                        <p:tav tm="0">
                                          <p:val>
                                            <p:fltVal val="0"/>
                                          </p:val>
                                        </p:tav>
                                        <p:tav tm="100000">
                                          <p:val>
                                            <p:strVal val="#ppt_h"/>
                                          </p:val>
                                        </p:tav>
                                      </p:tavLst>
                                    </p:anim>
                                    <p:anim calcmode="lin" valueType="num">
                                      <p:cBhvr>
                                        <p:cTn id="32" dur="1500" fill="hold"/>
                                        <p:tgtEl>
                                          <p:spTgt spid="11"/>
                                        </p:tgtEl>
                                        <p:attrNameLst>
                                          <p:attrName>style.rotation</p:attrName>
                                        </p:attrNameLst>
                                      </p:cBhvr>
                                      <p:tavLst>
                                        <p:tav tm="0">
                                          <p:val>
                                            <p:fltVal val="360"/>
                                          </p:val>
                                        </p:tav>
                                        <p:tav tm="100000">
                                          <p:val>
                                            <p:fltVal val="0"/>
                                          </p:val>
                                        </p:tav>
                                      </p:tavLst>
                                    </p:anim>
                                    <p:animEffect transition="in" filter="fade">
                                      <p:cBhvr>
                                        <p:cTn id="33" dur="1500"/>
                                        <p:tgtEl>
                                          <p:spTgt spid="11"/>
                                        </p:tgtEl>
                                      </p:cBhvr>
                                    </p:animEffect>
                                  </p:childTnLst>
                                </p:cTn>
                              </p:par>
                            </p:childTnLst>
                          </p:cTn>
                        </p:par>
                        <p:par>
                          <p:cTn id="34" fill="hold">
                            <p:stCondLst>
                              <p:cond delay="7750"/>
                            </p:stCondLst>
                            <p:childTnLst>
                              <p:par>
                                <p:cTn id="35" presetID="49" presetClass="entr" presetSubtype="0" decel="100000" fill="hold" nodeType="afterEffect">
                                  <p:stCondLst>
                                    <p:cond delay="0"/>
                                  </p:stCondLst>
                                  <p:childTnLst>
                                    <p:set>
                                      <p:cBhvr>
                                        <p:cTn id="36" dur="1" fill="hold">
                                          <p:stCondLst>
                                            <p:cond delay="0"/>
                                          </p:stCondLst>
                                        </p:cTn>
                                        <p:tgtEl>
                                          <p:spTgt spid="14"/>
                                        </p:tgtEl>
                                        <p:attrNameLst>
                                          <p:attrName>style.visibility</p:attrName>
                                        </p:attrNameLst>
                                      </p:cBhvr>
                                      <p:to>
                                        <p:strVal val="visible"/>
                                      </p:to>
                                    </p:set>
                                    <p:anim calcmode="lin" valueType="num">
                                      <p:cBhvr>
                                        <p:cTn id="37" dur="1500" fill="hold"/>
                                        <p:tgtEl>
                                          <p:spTgt spid="14"/>
                                        </p:tgtEl>
                                        <p:attrNameLst>
                                          <p:attrName>ppt_w</p:attrName>
                                        </p:attrNameLst>
                                      </p:cBhvr>
                                      <p:tavLst>
                                        <p:tav tm="0">
                                          <p:val>
                                            <p:fltVal val="0"/>
                                          </p:val>
                                        </p:tav>
                                        <p:tav tm="100000">
                                          <p:val>
                                            <p:strVal val="#ppt_w"/>
                                          </p:val>
                                        </p:tav>
                                      </p:tavLst>
                                    </p:anim>
                                    <p:anim calcmode="lin" valueType="num">
                                      <p:cBhvr>
                                        <p:cTn id="38" dur="1500" fill="hold"/>
                                        <p:tgtEl>
                                          <p:spTgt spid="14"/>
                                        </p:tgtEl>
                                        <p:attrNameLst>
                                          <p:attrName>ppt_h</p:attrName>
                                        </p:attrNameLst>
                                      </p:cBhvr>
                                      <p:tavLst>
                                        <p:tav tm="0">
                                          <p:val>
                                            <p:fltVal val="0"/>
                                          </p:val>
                                        </p:tav>
                                        <p:tav tm="100000">
                                          <p:val>
                                            <p:strVal val="#ppt_h"/>
                                          </p:val>
                                        </p:tav>
                                      </p:tavLst>
                                    </p:anim>
                                    <p:anim calcmode="lin" valueType="num">
                                      <p:cBhvr>
                                        <p:cTn id="39" dur="1500" fill="hold"/>
                                        <p:tgtEl>
                                          <p:spTgt spid="14"/>
                                        </p:tgtEl>
                                        <p:attrNameLst>
                                          <p:attrName>style.rotation</p:attrName>
                                        </p:attrNameLst>
                                      </p:cBhvr>
                                      <p:tavLst>
                                        <p:tav tm="0">
                                          <p:val>
                                            <p:fltVal val="360"/>
                                          </p:val>
                                        </p:tav>
                                        <p:tav tm="100000">
                                          <p:val>
                                            <p:fltVal val="0"/>
                                          </p:val>
                                        </p:tav>
                                      </p:tavLst>
                                    </p:anim>
                                    <p:animEffect transition="in" filter="fade">
                                      <p:cBhvr>
                                        <p:cTn id="40" dur="1500"/>
                                        <p:tgtEl>
                                          <p:spTgt spid="14"/>
                                        </p:tgtEl>
                                      </p:cBhvr>
                                    </p:animEffect>
                                  </p:childTnLst>
                                </p:cTn>
                              </p:par>
                            </p:childTnLst>
                          </p:cTn>
                        </p:par>
                        <p:par>
                          <p:cTn id="41" fill="hold">
                            <p:stCondLst>
                              <p:cond delay="9250"/>
                            </p:stCondLst>
                            <p:childTnLst>
                              <p:par>
                                <p:cTn id="42" presetID="49" presetClass="entr" presetSubtype="0" decel="100000" fill="hold" grpId="0" nodeType="afterEffect">
                                  <p:stCondLst>
                                    <p:cond delay="0"/>
                                  </p:stCondLst>
                                  <p:childTnLst>
                                    <p:set>
                                      <p:cBhvr>
                                        <p:cTn id="43" dur="1" fill="hold">
                                          <p:stCondLst>
                                            <p:cond delay="0"/>
                                          </p:stCondLst>
                                        </p:cTn>
                                        <p:tgtEl>
                                          <p:spTgt spid="7"/>
                                        </p:tgtEl>
                                        <p:attrNameLst>
                                          <p:attrName>style.visibility</p:attrName>
                                        </p:attrNameLst>
                                      </p:cBhvr>
                                      <p:to>
                                        <p:strVal val="visible"/>
                                      </p:to>
                                    </p:set>
                                    <p:anim calcmode="lin" valueType="num">
                                      <p:cBhvr>
                                        <p:cTn id="44" dur="500" fill="hold"/>
                                        <p:tgtEl>
                                          <p:spTgt spid="7"/>
                                        </p:tgtEl>
                                        <p:attrNameLst>
                                          <p:attrName>ppt_w</p:attrName>
                                        </p:attrNameLst>
                                      </p:cBhvr>
                                      <p:tavLst>
                                        <p:tav tm="0">
                                          <p:val>
                                            <p:fltVal val="0"/>
                                          </p:val>
                                        </p:tav>
                                        <p:tav tm="100000">
                                          <p:val>
                                            <p:strVal val="#ppt_w"/>
                                          </p:val>
                                        </p:tav>
                                      </p:tavLst>
                                    </p:anim>
                                    <p:anim calcmode="lin" valueType="num">
                                      <p:cBhvr>
                                        <p:cTn id="45" dur="500" fill="hold"/>
                                        <p:tgtEl>
                                          <p:spTgt spid="7"/>
                                        </p:tgtEl>
                                        <p:attrNameLst>
                                          <p:attrName>ppt_h</p:attrName>
                                        </p:attrNameLst>
                                      </p:cBhvr>
                                      <p:tavLst>
                                        <p:tav tm="0">
                                          <p:val>
                                            <p:fltVal val="0"/>
                                          </p:val>
                                        </p:tav>
                                        <p:tav tm="100000">
                                          <p:val>
                                            <p:strVal val="#ppt_h"/>
                                          </p:val>
                                        </p:tav>
                                      </p:tavLst>
                                    </p:anim>
                                    <p:anim calcmode="lin" valueType="num">
                                      <p:cBhvr>
                                        <p:cTn id="46" dur="500" fill="hold"/>
                                        <p:tgtEl>
                                          <p:spTgt spid="7"/>
                                        </p:tgtEl>
                                        <p:attrNameLst>
                                          <p:attrName>style.rotation</p:attrName>
                                        </p:attrNameLst>
                                      </p:cBhvr>
                                      <p:tavLst>
                                        <p:tav tm="0">
                                          <p:val>
                                            <p:fltVal val="360"/>
                                          </p:val>
                                        </p:tav>
                                        <p:tav tm="100000">
                                          <p:val>
                                            <p:fltVal val="0"/>
                                          </p:val>
                                        </p:tav>
                                      </p:tavLst>
                                    </p:anim>
                                    <p:animEffect transition="in" filter="fade">
                                      <p:cBhvr>
                                        <p:cTn id="47" dur="500"/>
                                        <p:tgtEl>
                                          <p:spTgt spid="7"/>
                                        </p:tgtEl>
                                      </p:cBhvr>
                                    </p:animEffect>
                                  </p:childTnLst>
                                </p:cTn>
                              </p:par>
                            </p:childTnLst>
                          </p:cTn>
                        </p:par>
                        <p:par>
                          <p:cTn id="48" fill="hold">
                            <p:stCondLst>
                              <p:cond delay="9750"/>
                            </p:stCondLst>
                            <p:childTnLst>
                              <p:par>
                                <p:cTn id="49" presetID="49" presetClass="entr" presetSubtype="0" decel="100000"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p:cTn id="51" dur="500" fill="hold"/>
                                        <p:tgtEl>
                                          <p:spTgt spid="13"/>
                                        </p:tgtEl>
                                        <p:attrNameLst>
                                          <p:attrName>ppt_w</p:attrName>
                                        </p:attrNameLst>
                                      </p:cBhvr>
                                      <p:tavLst>
                                        <p:tav tm="0">
                                          <p:val>
                                            <p:fltVal val="0"/>
                                          </p:val>
                                        </p:tav>
                                        <p:tav tm="100000">
                                          <p:val>
                                            <p:strVal val="#ppt_w"/>
                                          </p:val>
                                        </p:tav>
                                      </p:tavLst>
                                    </p:anim>
                                    <p:anim calcmode="lin" valueType="num">
                                      <p:cBhvr>
                                        <p:cTn id="52" dur="500" fill="hold"/>
                                        <p:tgtEl>
                                          <p:spTgt spid="13"/>
                                        </p:tgtEl>
                                        <p:attrNameLst>
                                          <p:attrName>ppt_h</p:attrName>
                                        </p:attrNameLst>
                                      </p:cBhvr>
                                      <p:tavLst>
                                        <p:tav tm="0">
                                          <p:val>
                                            <p:fltVal val="0"/>
                                          </p:val>
                                        </p:tav>
                                        <p:tav tm="100000">
                                          <p:val>
                                            <p:strVal val="#ppt_h"/>
                                          </p:val>
                                        </p:tav>
                                      </p:tavLst>
                                    </p:anim>
                                    <p:anim calcmode="lin" valueType="num">
                                      <p:cBhvr>
                                        <p:cTn id="53" dur="500" fill="hold"/>
                                        <p:tgtEl>
                                          <p:spTgt spid="13"/>
                                        </p:tgtEl>
                                        <p:attrNameLst>
                                          <p:attrName>style.rotation</p:attrName>
                                        </p:attrNameLst>
                                      </p:cBhvr>
                                      <p:tavLst>
                                        <p:tav tm="0">
                                          <p:val>
                                            <p:fltVal val="360"/>
                                          </p:val>
                                        </p:tav>
                                        <p:tav tm="100000">
                                          <p:val>
                                            <p:fltVal val="0"/>
                                          </p:val>
                                        </p:tav>
                                      </p:tavLst>
                                    </p:anim>
                                    <p:animEffect transition="in" filter="fade">
                                      <p:cBhvr>
                                        <p:cTn id="54" dur="500"/>
                                        <p:tgtEl>
                                          <p:spTgt spid="13"/>
                                        </p:tgtEl>
                                      </p:cBhvr>
                                    </p:animEffect>
                                  </p:childTnLst>
                                </p:cTn>
                              </p:par>
                            </p:childTnLst>
                          </p:cTn>
                        </p:par>
                        <p:par>
                          <p:cTn id="55" fill="hold">
                            <p:stCondLst>
                              <p:cond delay="10250"/>
                            </p:stCondLst>
                            <p:childTnLst>
                              <p:par>
                                <p:cTn id="56" presetID="49" presetClass="entr" presetSubtype="0" decel="100000" fill="hold" grpId="0" nodeType="afterEffect">
                                  <p:stCondLst>
                                    <p:cond delay="0"/>
                                  </p:stCondLst>
                                  <p:childTnLst>
                                    <p:set>
                                      <p:cBhvr>
                                        <p:cTn id="57" dur="1" fill="hold">
                                          <p:stCondLst>
                                            <p:cond delay="0"/>
                                          </p:stCondLst>
                                        </p:cTn>
                                        <p:tgtEl>
                                          <p:spTgt spid="16"/>
                                        </p:tgtEl>
                                        <p:attrNameLst>
                                          <p:attrName>style.visibility</p:attrName>
                                        </p:attrNameLst>
                                      </p:cBhvr>
                                      <p:to>
                                        <p:strVal val="visible"/>
                                      </p:to>
                                    </p:set>
                                    <p:anim calcmode="lin" valueType="num">
                                      <p:cBhvr>
                                        <p:cTn id="58" dur="500" fill="hold"/>
                                        <p:tgtEl>
                                          <p:spTgt spid="16"/>
                                        </p:tgtEl>
                                        <p:attrNameLst>
                                          <p:attrName>ppt_w</p:attrName>
                                        </p:attrNameLst>
                                      </p:cBhvr>
                                      <p:tavLst>
                                        <p:tav tm="0">
                                          <p:val>
                                            <p:fltVal val="0"/>
                                          </p:val>
                                        </p:tav>
                                        <p:tav tm="100000">
                                          <p:val>
                                            <p:strVal val="#ppt_w"/>
                                          </p:val>
                                        </p:tav>
                                      </p:tavLst>
                                    </p:anim>
                                    <p:anim calcmode="lin" valueType="num">
                                      <p:cBhvr>
                                        <p:cTn id="59" dur="500" fill="hold"/>
                                        <p:tgtEl>
                                          <p:spTgt spid="16"/>
                                        </p:tgtEl>
                                        <p:attrNameLst>
                                          <p:attrName>ppt_h</p:attrName>
                                        </p:attrNameLst>
                                      </p:cBhvr>
                                      <p:tavLst>
                                        <p:tav tm="0">
                                          <p:val>
                                            <p:fltVal val="0"/>
                                          </p:val>
                                        </p:tav>
                                        <p:tav tm="100000">
                                          <p:val>
                                            <p:strVal val="#ppt_h"/>
                                          </p:val>
                                        </p:tav>
                                      </p:tavLst>
                                    </p:anim>
                                    <p:anim calcmode="lin" valueType="num">
                                      <p:cBhvr>
                                        <p:cTn id="60" dur="500" fill="hold"/>
                                        <p:tgtEl>
                                          <p:spTgt spid="16"/>
                                        </p:tgtEl>
                                        <p:attrNameLst>
                                          <p:attrName>style.rotation</p:attrName>
                                        </p:attrNameLst>
                                      </p:cBhvr>
                                      <p:tavLst>
                                        <p:tav tm="0">
                                          <p:val>
                                            <p:fltVal val="360"/>
                                          </p:val>
                                        </p:tav>
                                        <p:tav tm="100000">
                                          <p:val>
                                            <p:fltVal val="0"/>
                                          </p:val>
                                        </p:tav>
                                      </p:tavLst>
                                    </p:anim>
                                    <p:animEffect transition="in" filter="fade">
                                      <p:cBhvr>
                                        <p:cTn id="6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3" grpId="0"/>
      <p:bldP spid="16" grpId="0"/>
    </p:bldLst>
  </p:timing>
  <p:hf hd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ultima">
    <p:spTree>
      <p:nvGrpSpPr>
        <p:cNvPr id="1" name=""/>
        <p:cNvGrpSpPr/>
        <p:nvPr/>
      </p:nvGrpSpPr>
      <p:grpSpPr>
        <a:xfrm>
          <a:off x="0" y="0"/>
          <a:ext cx="0" cy="0"/>
          <a:chOff x="0" y="0"/>
          <a:chExt cx="0" cy="0"/>
        </a:xfrm>
      </p:grpSpPr>
    </p:spTree>
    <p:extLst>
      <p:ext uri="{BB962C8B-B14F-4D97-AF65-F5344CB8AC3E}">
        <p14:creationId xmlns:p14="http://schemas.microsoft.com/office/powerpoint/2010/main" val="1936637035"/>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4"/>
          <p:cNvSpPr>
            <a:spLocks noGrp="1" noChangeArrowheads="1"/>
          </p:cNvSpPr>
          <p:nvPr>
            <p:ph type="dt" sz="half" idx="2"/>
          </p:nvPr>
        </p:nvSpPr>
        <p:spPr bwMode="auto">
          <a:xfrm>
            <a:off x="685800" y="5318125"/>
            <a:ext cx="1905000" cy="2698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spcBef>
                <a:spcPct val="0"/>
              </a:spcBef>
              <a:defRPr sz="1400">
                <a:latin typeface="+mn-lt"/>
              </a:defRPr>
            </a:lvl1pPr>
          </a:lstStyle>
          <a:p>
            <a:pPr>
              <a:defRPr/>
            </a:pPr>
            <a:endParaRPr lang="es-ES_tradnl"/>
          </a:p>
        </p:txBody>
      </p:sp>
      <p:pic>
        <p:nvPicPr>
          <p:cNvPr id="7" name="1 Imagen"/>
          <p:cNvPicPr>
            <a:picLocks noChangeAspect="1"/>
          </p:cNvPicPr>
          <p:nvPr/>
        </p:nvPicPr>
        <p:blipFill>
          <a:blip r:embed="rId16" cstate="email">
            <a:extLst>
              <a:ext uri="{28A0092B-C50C-407E-A947-70E740481C1C}">
                <a14:useLocalDpi xmlns:a14="http://schemas.microsoft.com/office/drawing/2010/main"/>
              </a:ext>
            </a:extLst>
          </a:blip>
          <a:srcRect/>
          <a:stretch>
            <a:fillRect/>
          </a:stretch>
        </p:blipFill>
        <p:spPr bwMode="auto">
          <a:xfrm>
            <a:off x="2393950" y="520700"/>
            <a:ext cx="4075113" cy="399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7"/>
          <p:cNvSpPr txBox="1">
            <a:spLocks noChangeArrowheads="1"/>
          </p:cNvSpPr>
          <p:nvPr/>
        </p:nvSpPr>
        <p:spPr>
          <a:xfrm>
            <a:off x="2747963" y="4310063"/>
            <a:ext cx="3648075" cy="1008062"/>
          </a:xfrm>
          <a:prstGeom prst="rect">
            <a:avLst/>
          </a:prstGeom>
        </p:spPr>
        <p:txBody>
          <a:bodyPr/>
          <a:lstStyle>
            <a:lvl1pPr algn="ctr" rtl="0" eaLnBrk="0" fontAlgn="base" hangingPunct="0">
              <a:spcBef>
                <a:spcPct val="0"/>
              </a:spcBef>
              <a:spcAft>
                <a:spcPct val="0"/>
              </a:spcAft>
              <a:defRPr sz="3200" b="1">
                <a:solidFill>
                  <a:schemeClr val="tx2"/>
                </a:solidFill>
                <a:latin typeface="+mj-lt"/>
                <a:ea typeface="+mj-ea"/>
                <a:cs typeface="+mj-cs"/>
              </a:defRPr>
            </a:lvl1pPr>
            <a:lvl2pPr algn="ctr" rtl="0" eaLnBrk="0" fontAlgn="base" hangingPunct="0">
              <a:spcBef>
                <a:spcPct val="0"/>
              </a:spcBef>
              <a:spcAft>
                <a:spcPct val="0"/>
              </a:spcAft>
              <a:defRPr sz="3200" b="1">
                <a:solidFill>
                  <a:schemeClr val="tx2"/>
                </a:solidFill>
                <a:latin typeface="Arial Narrow" pitchFamily="34" charset="0"/>
              </a:defRPr>
            </a:lvl2pPr>
            <a:lvl3pPr algn="ctr" rtl="0" eaLnBrk="0" fontAlgn="base" hangingPunct="0">
              <a:spcBef>
                <a:spcPct val="0"/>
              </a:spcBef>
              <a:spcAft>
                <a:spcPct val="0"/>
              </a:spcAft>
              <a:defRPr sz="3200" b="1">
                <a:solidFill>
                  <a:schemeClr val="tx2"/>
                </a:solidFill>
                <a:latin typeface="Arial Narrow" pitchFamily="34" charset="0"/>
              </a:defRPr>
            </a:lvl3pPr>
            <a:lvl4pPr algn="ctr" rtl="0" eaLnBrk="0" fontAlgn="base" hangingPunct="0">
              <a:spcBef>
                <a:spcPct val="0"/>
              </a:spcBef>
              <a:spcAft>
                <a:spcPct val="0"/>
              </a:spcAft>
              <a:defRPr sz="3200" b="1">
                <a:solidFill>
                  <a:schemeClr val="tx2"/>
                </a:solidFill>
                <a:latin typeface="Arial Narrow" pitchFamily="34" charset="0"/>
              </a:defRPr>
            </a:lvl4pPr>
            <a:lvl5pPr algn="ctr" rtl="0" eaLnBrk="0" fontAlgn="base" hangingPunct="0">
              <a:spcBef>
                <a:spcPct val="0"/>
              </a:spcBef>
              <a:spcAft>
                <a:spcPct val="0"/>
              </a:spcAft>
              <a:defRPr sz="3200" b="1">
                <a:solidFill>
                  <a:schemeClr val="tx2"/>
                </a:solidFill>
                <a:latin typeface="Arial Narrow" pitchFamily="34" charset="0"/>
              </a:defRPr>
            </a:lvl5pPr>
            <a:lvl6pPr marL="457200" algn="ctr" rtl="0" eaLnBrk="0" fontAlgn="base" hangingPunct="0">
              <a:spcBef>
                <a:spcPct val="0"/>
              </a:spcBef>
              <a:spcAft>
                <a:spcPct val="0"/>
              </a:spcAft>
              <a:defRPr sz="3200" b="1">
                <a:solidFill>
                  <a:schemeClr val="tx2"/>
                </a:solidFill>
                <a:latin typeface="Arial Narrow" pitchFamily="34" charset="0"/>
              </a:defRPr>
            </a:lvl6pPr>
            <a:lvl7pPr marL="914400" algn="ctr" rtl="0" eaLnBrk="0" fontAlgn="base" hangingPunct="0">
              <a:spcBef>
                <a:spcPct val="0"/>
              </a:spcBef>
              <a:spcAft>
                <a:spcPct val="0"/>
              </a:spcAft>
              <a:defRPr sz="3200" b="1">
                <a:solidFill>
                  <a:schemeClr val="tx2"/>
                </a:solidFill>
                <a:latin typeface="Arial Narrow" pitchFamily="34" charset="0"/>
              </a:defRPr>
            </a:lvl7pPr>
            <a:lvl8pPr marL="1371600" algn="ctr" rtl="0" eaLnBrk="0" fontAlgn="base" hangingPunct="0">
              <a:spcBef>
                <a:spcPct val="0"/>
              </a:spcBef>
              <a:spcAft>
                <a:spcPct val="0"/>
              </a:spcAft>
              <a:defRPr sz="3200" b="1">
                <a:solidFill>
                  <a:schemeClr val="tx2"/>
                </a:solidFill>
                <a:latin typeface="Arial Narrow" pitchFamily="34" charset="0"/>
              </a:defRPr>
            </a:lvl8pPr>
            <a:lvl9pPr marL="1828800" algn="ctr" rtl="0" eaLnBrk="0" fontAlgn="base" hangingPunct="0">
              <a:spcBef>
                <a:spcPct val="0"/>
              </a:spcBef>
              <a:spcAft>
                <a:spcPct val="0"/>
              </a:spcAft>
              <a:defRPr sz="3200" b="1">
                <a:solidFill>
                  <a:schemeClr val="tx2"/>
                </a:solidFill>
                <a:latin typeface="Arial Narrow" pitchFamily="34" charset="0"/>
              </a:defRPr>
            </a:lvl9pPr>
          </a:lstStyle>
          <a:p>
            <a:pPr>
              <a:defRPr/>
            </a:pPr>
            <a:r>
              <a:rPr lang="es-CO" sz="2000" b="0" i="1" dirty="0">
                <a:solidFill>
                  <a:schemeClr val="accent1">
                    <a:lumMod val="50000"/>
                  </a:schemeClr>
                </a:solidFill>
              </a:rPr>
              <a:t>Cuentas Claras, </a:t>
            </a:r>
          </a:p>
          <a:p>
            <a:pPr>
              <a:defRPr/>
            </a:pPr>
            <a:r>
              <a:rPr lang="es-CO" sz="2000" b="0" i="1" dirty="0">
                <a:solidFill>
                  <a:schemeClr val="accent1">
                    <a:lumMod val="50000"/>
                  </a:schemeClr>
                </a:solidFill>
              </a:rPr>
              <a:t>Estado Transparente</a:t>
            </a:r>
            <a:endParaRPr lang="es-ES" sz="2000" b="0" i="1" dirty="0">
              <a:solidFill>
                <a:schemeClr val="accent1">
                  <a:lumMod val="50000"/>
                </a:schemeClr>
              </a:solidFill>
            </a:endParaRPr>
          </a:p>
        </p:txBody>
      </p:sp>
      <p:pic>
        <p:nvPicPr>
          <p:cNvPr id="8" name="7 Imagen"/>
          <p:cNvPicPr>
            <a:picLocks noChangeAspect="1"/>
          </p:cNvPicPr>
          <p:nvPr userDrawn="1"/>
        </p:nvPicPr>
        <p:blipFill>
          <a:blip r:embed="rId17" cstate="email">
            <a:extLst>
              <a:ext uri="{28A0092B-C50C-407E-A947-70E740481C1C}">
                <a14:useLocalDpi xmlns:a14="http://schemas.microsoft.com/office/drawing/2010/main"/>
              </a:ext>
            </a:extLst>
          </a:blip>
          <a:srcRect/>
          <a:stretch>
            <a:fillRect/>
          </a:stretch>
        </p:blipFill>
        <p:spPr bwMode="auto">
          <a:xfrm>
            <a:off x="5094288" y="481013"/>
            <a:ext cx="387032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892" r:id="rId1"/>
    <p:sldLayoutId id="2147483893" r:id="rId2"/>
    <p:sldLayoutId id="2147483894" r:id="rId3"/>
    <p:sldLayoutId id="2147483895" r:id="rId4"/>
    <p:sldLayoutId id="2147483896" r:id="rId5"/>
    <p:sldLayoutId id="2147483897" r:id="rId6"/>
    <p:sldLayoutId id="2147483914" r:id="rId7"/>
    <p:sldLayoutId id="2147483899" r:id="rId8"/>
    <p:sldLayoutId id="2147483900" r:id="rId9"/>
    <p:sldLayoutId id="2147483902" r:id="rId10"/>
    <p:sldLayoutId id="2147483904" r:id="rId11"/>
    <p:sldLayoutId id="2147483908" r:id="rId12"/>
    <p:sldLayoutId id="2147483912" r:id="rId13"/>
    <p:sldLayoutId id="2147483913" r:id="rId14"/>
  </p:sldLayoutIdLs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withEffect">
                                  <p:stCondLst>
                                    <p:cond delay="150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1000"/>
                                        <p:tgtEl>
                                          <p:spTgt spid="7"/>
                                        </p:tgtEl>
                                      </p:cBhvr>
                                    </p:animEffect>
                                  </p:childTnLst>
                                </p:cTn>
                              </p:par>
                            </p:childTnLst>
                          </p:cTn>
                        </p:par>
                        <p:par>
                          <p:cTn id="8" fill="hold" nodeType="afterGroup">
                            <p:stCondLst>
                              <p:cond delay="2500"/>
                            </p:stCondLst>
                            <p:childTnLst>
                              <p:par>
                                <p:cTn id="9" presetID="42"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hf hdr="0" dt="0"/>
  <p:txStyles>
    <p:titleStyle>
      <a:lvl1pPr algn="ctr" rtl="0" eaLnBrk="1" fontAlgn="base" hangingPunct="1">
        <a:spcBef>
          <a:spcPct val="0"/>
        </a:spcBef>
        <a:spcAft>
          <a:spcPct val="0"/>
        </a:spcAft>
        <a:defRPr sz="3200" b="1">
          <a:solidFill>
            <a:schemeClr val="tx2"/>
          </a:solidFill>
          <a:latin typeface="+mj-lt"/>
          <a:ea typeface="+mj-ea"/>
          <a:cs typeface="+mj-cs"/>
        </a:defRPr>
      </a:lvl1pPr>
      <a:lvl2pPr algn="ctr" rtl="0" eaLnBrk="1" fontAlgn="base" hangingPunct="1">
        <a:spcBef>
          <a:spcPct val="0"/>
        </a:spcBef>
        <a:spcAft>
          <a:spcPct val="0"/>
        </a:spcAft>
        <a:defRPr sz="3200" b="1">
          <a:solidFill>
            <a:schemeClr val="tx2"/>
          </a:solidFill>
          <a:latin typeface="Calibri" pitchFamily="34" charset="0"/>
        </a:defRPr>
      </a:lvl2pPr>
      <a:lvl3pPr algn="ctr" rtl="0" eaLnBrk="1" fontAlgn="base" hangingPunct="1">
        <a:spcBef>
          <a:spcPct val="0"/>
        </a:spcBef>
        <a:spcAft>
          <a:spcPct val="0"/>
        </a:spcAft>
        <a:defRPr sz="3200" b="1">
          <a:solidFill>
            <a:schemeClr val="tx2"/>
          </a:solidFill>
          <a:latin typeface="Calibri" pitchFamily="34" charset="0"/>
        </a:defRPr>
      </a:lvl3pPr>
      <a:lvl4pPr algn="ctr" rtl="0" eaLnBrk="1" fontAlgn="base" hangingPunct="1">
        <a:spcBef>
          <a:spcPct val="0"/>
        </a:spcBef>
        <a:spcAft>
          <a:spcPct val="0"/>
        </a:spcAft>
        <a:defRPr sz="3200" b="1">
          <a:solidFill>
            <a:schemeClr val="tx2"/>
          </a:solidFill>
          <a:latin typeface="Calibri" pitchFamily="34" charset="0"/>
        </a:defRPr>
      </a:lvl4pPr>
      <a:lvl5pPr algn="ctr" rtl="0" eaLnBrk="1" fontAlgn="base" hangingPunct="1">
        <a:spcBef>
          <a:spcPct val="0"/>
        </a:spcBef>
        <a:spcAft>
          <a:spcPct val="0"/>
        </a:spcAft>
        <a:defRPr sz="3200" b="1">
          <a:solidFill>
            <a:schemeClr val="tx2"/>
          </a:solidFill>
          <a:latin typeface="Calibri" pitchFamily="34" charset="0"/>
        </a:defRPr>
      </a:lvl5pPr>
      <a:lvl6pPr marL="457200" algn="ctr" rtl="0" eaLnBrk="1" fontAlgn="base" hangingPunct="1">
        <a:spcBef>
          <a:spcPct val="0"/>
        </a:spcBef>
        <a:spcAft>
          <a:spcPct val="0"/>
        </a:spcAft>
        <a:defRPr sz="3200" b="1">
          <a:solidFill>
            <a:schemeClr val="tx2"/>
          </a:solidFill>
          <a:latin typeface="Arial Narrow" pitchFamily="34" charset="0"/>
        </a:defRPr>
      </a:lvl6pPr>
      <a:lvl7pPr marL="914400" algn="ctr" rtl="0" eaLnBrk="1" fontAlgn="base" hangingPunct="1">
        <a:spcBef>
          <a:spcPct val="0"/>
        </a:spcBef>
        <a:spcAft>
          <a:spcPct val="0"/>
        </a:spcAft>
        <a:defRPr sz="3200" b="1">
          <a:solidFill>
            <a:schemeClr val="tx2"/>
          </a:solidFill>
          <a:latin typeface="Arial Narrow" pitchFamily="34" charset="0"/>
        </a:defRPr>
      </a:lvl7pPr>
      <a:lvl8pPr marL="1371600" algn="ctr" rtl="0" eaLnBrk="1" fontAlgn="base" hangingPunct="1">
        <a:spcBef>
          <a:spcPct val="0"/>
        </a:spcBef>
        <a:spcAft>
          <a:spcPct val="0"/>
        </a:spcAft>
        <a:defRPr sz="3200" b="1">
          <a:solidFill>
            <a:schemeClr val="tx2"/>
          </a:solidFill>
          <a:latin typeface="Arial Narrow" pitchFamily="34" charset="0"/>
        </a:defRPr>
      </a:lvl8pPr>
      <a:lvl9pPr marL="1828800" algn="ctr" rtl="0" eaLnBrk="1" fontAlgn="base" hangingPunct="1">
        <a:spcBef>
          <a:spcPct val="0"/>
        </a:spcBef>
        <a:spcAft>
          <a:spcPct val="0"/>
        </a:spcAft>
        <a:defRPr sz="3200" b="1">
          <a:solidFill>
            <a:schemeClr val="tx2"/>
          </a:solidFill>
          <a:latin typeface="Arial Narrow" pitchFamily="34"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6.xml"/><Relationship Id="rId5" Type="http://schemas.openxmlformats.org/officeDocument/2006/relationships/image" Target="../media/image33.png"/><Relationship Id="rId4" Type="http://schemas.openxmlformats.org/officeDocument/2006/relationships/image" Target="../media/image3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jpeg"/><Relationship Id="rId7"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Layout" Target="../slideLayouts/slideLayout14.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 Id="rId9" Type="http://schemas.openxmlformats.org/officeDocument/2006/relationships/image" Target="../media/image18.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39.gif"/><Relationship Id="rId2" Type="http://schemas.openxmlformats.org/officeDocument/2006/relationships/image" Target="../media/image38.png"/><Relationship Id="rId1" Type="http://schemas.openxmlformats.org/officeDocument/2006/relationships/slideLayout" Target="../slideLayouts/slideLayout10.xml"/><Relationship Id="rId5" Type="http://schemas.openxmlformats.org/officeDocument/2006/relationships/image" Target="../media/image41.gif"/><Relationship Id="rId4" Type="http://schemas.openxmlformats.org/officeDocument/2006/relationships/image" Target="../media/image40.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11.xml"/></Relationships>
</file>

<file path=ppt/slides/_rels/slide4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4.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png"/><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49.png"/><Relationship Id="rId2" Type="http://schemas.openxmlformats.org/officeDocument/2006/relationships/diagramData" Target="../diagrams/data2.xml"/><Relationship Id="rId1" Type="http://schemas.openxmlformats.org/officeDocument/2006/relationships/slideLayout" Target="../slideLayouts/slideLayout1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1.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47.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diagramLayout" Target="../diagrams/layout4.xml"/><Relationship Id="rId7" Type="http://schemas.openxmlformats.org/officeDocument/2006/relationships/image" Target="../media/image50.jpeg"/><Relationship Id="rId2" Type="http://schemas.openxmlformats.org/officeDocument/2006/relationships/diagramData" Target="../diagrams/data4.xml"/><Relationship Id="rId1" Type="http://schemas.openxmlformats.org/officeDocument/2006/relationships/slideLayout" Target="../slideLayouts/slideLayout11.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3" Type="http://schemas.openxmlformats.org/officeDocument/2006/relationships/image" Target="../media/image41.gif"/><Relationship Id="rId2" Type="http://schemas.openxmlformats.org/officeDocument/2006/relationships/image" Target="../media/image52.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22.jpeg"/><Relationship Id="rId1" Type="http://schemas.openxmlformats.org/officeDocument/2006/relationships/slideLayout" Target="../slideLayouts/slideLayout6.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 Id="rId9" Type="http://schemas.openxmlformats.org/officeDocument/2006/relationships/image" Target="../media/image29.png"/></Relationships>
</file>

<file path=ppt/slides/_rels/slide50.xml.rels><?xml version="1.0" encoding="UTF-8" standalone="yes"?>
<Relationships xmlns="http://schemas.openxmlformats.org/package/2006/relationships"><Relationship Id="rId3" Type="http://schemas.openxmlformats.org/officeDocument/2006/relationships/image" Target="../media/image41.gif"/><Relationship Id="rId2" Type="http://schemas.openxmlformats.org/officeDocument/2006/relationships/image" Target="../media/image53.png"/><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3" Type="http://schemas.openxmlformats.org/officeDocument/2006/relationships/image" Target="../media/image41.gif"/><Relationship Id="rId2" Type="http://schemas.openxmlformats.org/officeDocument/2006/relationships/image" Target="../media/image54.png"/><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3" Type="http://schemas.openxmlformats.org/officeDocument/2006/relationships/image" Target="../media/image41.gif"/><Relationship Id="rId2" Type="http://schemas.openxmlformats.org/officeDocument/2006/relationships/image" Target="../media/image55.png"/><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8" Type="http://schemas.openxmlformats.org/officeDocument/2006/relationships/image" Target="../media/image58.png"/><Relationship Id="rId3" Type="http://schemas.openxmlformats.org/officeDocument/2006/relationships/diagramLayout" Target="../diagrams/layout5.xml"/><Relationship Id="rId7" Type="http://schemas.openxmlformats.org/officeDocument/2006/relationships/image" Target="../media/image57.png"/><Relationship Id="rId2" Type="http://schemas.openxmlformats.org/officeDocument/2006/relationships/diagramData" Target="../diagrams/data5.xml"/><Relationship Id="rId1" Type="http://schemas.openxmlformats.org/officeDocument/2006/relationships/slideLayout" Target="../slideLayouts/slideLayout6.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 Id="rId9" Type="http://schemas.openxmlformats.org/officeDocument/2006/relationships/image" Target="../media/image59.jpe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jpeg"/><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image" Target="../media/image62.png"/><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image" Target="../media/image64.gif"/><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número de diapositiva 4"/>
          <p:cNvSpPr>
            <a:spLocks noGrp="1"/>
          </p:cNvSpPr>
          <p:nvPr>
            <p:ph type="sldNum" sz="quarter" idx="15"/>
          </p:nvPr>
        </p:nvSpPr>
        <p:spPr>
          <a:xfrm>
            <a:off x="125412" y="5387975"/>
            <a:ext cx="2358355" cy="269875"/>
          </a:xfrm>
        </p:spPr>
        <p:txBody>
          <a:bodyPr/>
          <a:lstStyle/>
          <a:p>
            <a:r>
              <a:rPr lang="es-ES_tradnl" b="1" dirty="0"/>
              <a:t>Fuente: </a:t>
            </a:r>
            <a:r>
              <a:rPr lang="es-ES_tradnl" dirty="0"/>
              <a:t>FMI: Ramón Hurtado Focal 2017 Panamá</a:t>
            </a:r>
          </a:p>
        </p:txBody>
      </p:sp>
      <p:sp>
        <p:nvSpPr>
          <p:cNvPr id="6" name="Rectángulo 5"/>
          <p:cNvSpPr/>
          <p:nvPr/>
        </p:nvSpPr>
        <p:spPr>
          <a:xfrm>
            <a:off x="539552" y="176361"/>
            <a:ext cx="8283314" cy="1384995"/>
          </a:xfrm>
          <a:prstGeom prst="rect">
            <a:avLst/>
          </a:prstGeom>
        </p:spPr>
        <p:txBody>
          <a:bodyPr wrap="square">
            <a:spAutoFit/>
          </a:bodyPr>
          <a:lstStyle/>
          <a:p>
            <a:r>
              <a:rPr lang="es-CO" sz="2800" b="1" dirty="0">
                <a:solidFill>
                  <a:schemeClr val="bg1"/>
                </a:solidFill>
                <a:latin typeface="Arial-BoldMT"/>
              </a:rPr>
              <a:t>Gestión Transparente de la Información Fiscal</a:t>
            </a:r>
          </a:p>
          <a:p>
            <a:pPr algn="ctr"/>
            <a:endParaRPr lang="es-CO" sz="2800" b="1" dirty="0"/>
          </a:p>
          <a:p>
            <a:endParaRPr lang="es-CO" sz="2800" dirty="0">
              <a:solidFill>
                <a:schemeClr val="bg1"/>
              </a:solidFill>
            </a:endParaRPr>
          </a:p>
        </p:txBody>
      </p:sp>
      <p:sp>
        <p:nvSpPr>
          <p:cNvPr id="8" name="Rectángulo 7"/>
          <p:cNvSpPr/>
          <p:nvPr/>
        </p:nvSpPr>
        <p:spPr>
          <a:xfrm>
            <a:off x="35496" y="966122"/>
            <a:ext cx="9108504" cy="4339650"/>
          </a:xfrm>
          <a:prstGeom prst="rect">
            <a:avLst/>
          </a:prstGeom>
        </p:spPr>
        <p:txBody>
          <a:bodyPr wrap="square">
            <a:spAutoFit/>
          </a:bodyPr>
          <a:lstStyle/>
          <a:p>
            <a:pPr algn="ctr"/>
            <a:r>
              <a:rPr lang="es-CO" sz="2400" b="1" dirty="0">
                <a:latin typeface="ArialMT"/>
              </a:rPr>
              <a:t>Esfuerzo Global por la Transparencia Fiscal</a:t>
            </a:r>
            <a:endParaRPr lang="es-CO" sz="2400" b="1" dirty="0"/>
          </a:p>
          <a:p>
            <a:pPr algn="just"/>
            <a:r>
              <a:rPr lang="es-CO" sz="2100" dirty="0">
                <a:solidFill>
                  <a:srgbClr val="212165"/>
                </a:solidFill>
                <a:latin typeface="ArialMT"/>
              </a:rPr>
              <a:t>A finales de la década de los 90 se producen esfuerzos concertado para mejorar la transparencia fiscal: Crisis</a:t>
            </a:r>
          </a:p>
          <a:p>
            <a:endParaRPr lang="es-CO" sz="2100" dirty="0">
              <a:solidFill>
                <a:srgbClr val="212165"/>
              </a:solidFill>
              <a:latin typeface="ArialMT"/>
            </a:endParaRPr>
          </a:p>
          <a:p>
            <a:r>
              <a:rPr lang="es-CO" sz="2100" b="1" dirty="0">
                <a:solidFill>
                  <a:srgbClr val="212165"/>
                </a:solidFill>
                <a:latin typeface="ArialMT"/>
              </a:rPr>
              <a:t>• Desarrollo de nuevas normas para presentar los informes fiscales </a:t>
            </a:r>
            <a:endParaRPr lang="es-CO" sz="2100" dirty="0">
              <a:solidFill>
                <a:srgbClr val="212165"/>
              </a:solidFill>
              <a:latin typeface="ArialMT"/>
            </a:endParaRPr>
          </a:p>
          <a:p>
            <a:r>
              <a:rPr lang="es-CO" sz="2100" dirty="0">
                <a:solidFill>
                  <a:srgbClr val="9A0000"/>
                </a:solidFill>
                <a:latin typeface="ArialMT"/>
              </a:rPr>
              <a:t>   - General: Código y Manual del FMI sobre Transparencia Fiscal - FMI</a:t>
            </a:r>
          </a:p>
          <a:p>
            <a:pPr algn="just"/>
            <a:r>
              <a:rPr lang="es-CO" sz="2100" dirty="0">
                <a:solidFill>
                  <a:srgbClr val="9A0000"/>
                </a:solidFill>
                <a:latin typeface="ArialMT"/>
              </a:rPr>
              <a:t>   - Elaboración de presupuesto: OCDE Mejores Prácticas para la      Transparencia Presupuestaria</a:t>
            </a:r>
          </a:p>
          <a:p>
            <a:pPr algn="just"/>
            <a:r>
              <a:rPr lang="es-CO" sz="2100" dirty="0">
                <a:solidFill>
                  <a:srgbClr val="9A0000"/>
                </a:solidFill>
                <a:latin typeface="ArialMT"/>
              </a:rPr>
              <a:t>   - Estadísticas: ESA 95 de la UE, MEFP 2001 del FMI, y SCN 08 de la ONU</a:t>
            </a:r>
          </a:p>
          <a:p>
            <a:r>
              <a:rPr lang="es-CO" sz="2100" dirty="0">
                <a:solidFill>
                  <a:srgbClr val="9A0000"/>
                </a:solidFill>
                <a:latin typeface="ArialMT"/>
              </a:rPr>
              <a:t>   - </a:t>
            </a:r>
            <a:r>
              <a:rPr lang="es-CO" sz="2100" b="1" i="1" u="sng" dirty="0">
                <a:solidFill>
                  <a:schemeClr val="accent6"/>
                </a:solidFill>
                <a:latin typeface="ArialMT"/>
              </a:rPr>
              <a:t>Contabilidad</a:t>
            </a:r>
            <a:r>
              <a:rPr lang="es-CO" sz="2100" b="1" dirty="0">
                <a:solidFill>
                  <a:schemeClr val="accent6"/>
                </a:solidFill>
                <a:latin typeface="ArialMT"/>
              </a:rPr>
              <a:t>: </a:t>
            </a:r>
            <a:r>
              <a:rPr lang="es-CO" sz="2100" dirty="0">
                <a:solidFill>
                  <a:srgbClr val="0033FF"/>
                </a:solidFill>
                <a:latin typeface="ArialMT"/>
              </a:rPr>
              <a:t>IFAC - IPSAS: Normas Internacionales de Contabilidad para el Sector Público  (IPSAS)</a:t>
            </a:r>
          </a:p>
          <a:p>
            <a:r>
              <a:rPr lang="es-CO" sz="2100" dirty="0">
                <a:solidFill>
                  <a:srgbClr val="9A0000"/>
                </a:solidFill>
                <a:latin typeface="ArialMT"/>
              </a:rPr>
              <a:t>   - Recursos Naturales: Iniciativa de transparencia en la industria extractiva</a:t>
            </a:r>
          </a:p>
        </p:txBody>
      </p:sp>
    </p:spTree>
    <p:extLst>
      <p:ext uri="{BB962C8B-B14F-4D97-AF65-F5344CB8AC3E}">
        <p14:creationId xmlns:p14="http://schemas.microsoft.com/office/powerpoint/2010/main" val="395943899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número de diapositiva 4"/>
          <p:cNvSpPr>
            <a:spLocks noGrp="1"/>
          </p:cNvSpPr>
          <p:nvPr>
            <p:ph type="sldNum" sz="quarter" idx="15"/>
          </p:nvPr>
        </p:nvSpPr>
        <p:spPr>
          <a:xfrm>
            <a:off x="125412" y="5467945"/>
            <a:ext cx="2358355" cy="269875"/>
          </a:xfrm>
        </p:spPr>
        <p:txBody>
          <a:bodyPr/>
          <a:lstStyle/>
          <a:p>
            <a:r>
              <a:rPr lang="es-ES_tradnl" b="1" dirty="0"/>
              <a:t>Fuente: </a:t>
            </a:r>
            <a:r>
              <a:rPr lang="es-ES_tradnl" dirty="0"/>
              <a:t>FMI: Ramón Hurtado Focal 2017 Panamá</a:t>
            </a:r>
          </a:p>
        </p:txBody>
      </p:sp>
      <p:sp>
        <p:nvSpPr>
          <p:cNvPr id="6" name="Rectángulo 5"/>
          <p:cNvSpPr/>
          <p:nvPr/>
        </p:nvSpPr>
        <p:spPr>
          <a:xfrm>
            <a:off x="35496" y="913284"/>
            <a:ext cx="9145015" cy="4616648"/>
          </a:xfrm>
          <a:prstGeom prst="rect">
            <a:avLst/>
          </a:prstGeom>
        </p:spPr>
        <p:txBody>
          <a:bodyPr wrap="square">
            <a:spAutoFit/>
          </a:bodyPr>
          <a:lstStyle/>
          <a:p>
            <a:pPr marL="342900" indent="-342900" algn="just">
              <a:buFont typeface="Arial" panose="020B0604020202020204" pitchFamily="34" charset="0"/>
              <a:buChar char="•"/>
            </a:pPr>
            <a:r>
              <a:rPr lang="es-CO" sz="2800" b="1" dirty="0">
                <a:solidFill>
                  <a:srgbClr val="212165"/>
                </a:solidFill>
                <a:latin typeface="ArialMT"/>
              </a:rPr>
              <a:t>Se introdujeron nuevas herramientas para monitorear el cumplimiento</a:t>
            </a:r>
          </a:p>
          <a:p>
            <a:endParaRPr lang="es-CO" sz="2200" dirty="0">
              <a:solidFill>
                <a:srgbClr val="212165"/>
              </a:solidFill>
              <a:latin typeface="ArialMT"/>
            </a:endParaRPr>
          </a:p>
          <a:p>
            <a:pPr algn="just"/>
            <a:r>
              <a:rPr lang="es-CO" sz="2400" dirty="0">
                <a:solidFill>
                  <a:srgbClr val="9A0000"/>
                </a:solidFill>
                <a:latin typeface="ArialMT"/>
              </a:rPr>
              <a:t>   - </a:t>
            </a:r>
            <a:r>
              <a:rPr lang="es-CO" sz="2400" b="1" dirty="0">
                <a:solidFill>
                  <a:srgbClr val="9A0000"/>
                </a:solidFill>
                <a:latin typeface="ArialMT"/>
              </a:rPr>
              <a:t>Multilateral:</a:t>
            </a:r>
            <a:r>
              <a:rPr lang="es-CO" sz="2400" dirty="0">
                <a:solidFill>
                  <a:srgbClr val="9A0000"/>
                </a:solidFill>
                <a:latin typeface="ArialMT"/>
              </a:rPr>
              <a:t> </a:t>
            </a:r>
            <a:r>
              <a:rPr lang="es-CO" sz="2400" dirty="0" err="1">
                <a:solidFill>
                  <a:srgbClr val="9A0000"/>
                </a:solidFill>
                <a:latin typeface="ArialMT"/>
              </a:rPr>
              <a:t>ROSCs</a:t>
            </a:r>
            <a:r>
              <a:rPr lang="es-CO" sz="2400" dirty="0">
                <a:solidFill>
                  <a:srgbClr val="9A0000"/>
                </a:solidFill>
                <a:latin typeface="ArialMT"/>
              </a:rPr>
              <a:t> - Informes sobre el Cumplimiento de  Normas y Códigos Fiscales y Datos, Gasto Público y Rendición de Cuentas (PEFA)</a:t>
            </a:r>
          </a:p>
          <a:p>
            <a:pPr algn="just"/>
            <a:endParaRPr lang="es-CO" sz="2400" dirty="0">
              <a:solidFill>
                <a:srgbClr val="9A0000"/>
              </a:solidFill>
              <a:latin typeface="ArialMT"/>
            </a:endParaRPr>
          </a:p>
          <a:p>
            <a:pPr algn="just"/>
            <a:r>
              <a:rPr lang="es-CO" sz="2400" dirty="0">
                <a:solidFill>
                  <a:srgbClr val="9A0000"/>
                </a:solidFill>
                <a:latin typeface="ArialMT"/>
              </a:rPr>
              <a:t>  </a:t>
            </a:r>
            <a:r>
              <a:rPr lang="es-CO" sz="2400" b="1" dirty="0">
                <a:solidFill>
                  <a:srgbClr val="9A0000"/>
                </a:solidFill>
                <a:latin typeface="ArialMT"/>
              </a:rPr>
              <a:t>- Regional: </a:t>
            </a:r>
            <a:r>
              <a:rPr lang="es-CO" sz="2400" dirty="0" err="1">
                <a:solidFill>
                  <a:srgbClr val="9A0000"/>
                </a:solidFill>
                <a:latin typeface="ArialMT"/>
              </a:rPr>
              <a:t>Eurostat</a:t>
            </a:r>
            <a:r>
              <a:rPr lang="es-CO" sz="2400" dirty="0">
                <a:solidFill>
                  <a:srgbClr val="9A0000"/>
                </a:solidFill>
                <a:latin typeface="ArialMT"/>
              </a:rPr>
              <a:t>, WAEMU y CEMAC armonización de informes fiscales.</a:t>
            </a:r>
          </a:p>
          <a:p>
            <a:pPr algn="just"/>
            <a:endParaRPr lang="es-CO" sz="2400" dirty="0">
              <a:solidFill>
                <a:srgbClr val="9A0000"/>
              </a:solidFill>
              <a:latin typeface="ArialMT"/>
            </a:endParaRPr>
          </a:p>
          <a:p>
            <a:pPr algn="just"/>
            <a:r>
              <a:rPr lang="es-CO" sz="2400" dirty="0">
                <a:solidFill>
                  <a:srgbClr val="9A0000"/>
                </a:solidFill>
                <a:latin typeface="ArialMT"/>
              </a:rPr>
              <a:t>  </a:t>
            </a:r>
            <a:r>
              <a:rPr lang="es-CO" sz="2400" b="1" dirty="0">
                <a:solidFill>
                  <a:srgbClr val="9A0000"/>
                </a:solidFill>
                <a:latin typeface="ArialMT"/>
              </a:rPr>
              <a:t>- Sociedad Civil: </a:t>
            </a:r>
            <a:r>
              <a:rPr lang="es-CO" sz="2400" dirty="0">
                <a:solidFill>
                  <a:srgbClr val="9A0000"/>
                </a:solidFill>
                <a:latin typeface="ArialMT"/>
              </a:rPr>
              <a:t>Encuesta Presupuestaria Abierta e Índice, Principios GIFT, Informes EITI</a:t>
            </a:r>
            <a:endParaRPr lang="es-CO" sz="2400" dirty="0"/>
          </a:p>
        </p:txBody>
      </p:sp>
      <p:sp>
        <p:nvSpPr>
          <p:cNvPr id="7" name="Rectángulo 6"/>
          <p:cNvSpPr/>
          <p:nvPr/>
        </p:nvSpPr>
        <p:spPr>
          <a:xfrm>
            <a:off x="539552" y="193204"/>
            <a:ext cx="8283314" cy="523220"/>
          </a:xfrm>
          <a:prstGeom prst="rect">
            <a:avLst/>
          </a:prstGeom>
        </p:spPr>
        <p:txBody>
          <a:bodyPr wrap="square">
            <a:spAutoFit/>
          </a:bodyPr>
          <a:lstStyle/>
          <a:p>
            <a:r>
              <a:rPr lang="es-CO" sz="2800" b="1" dirty="0">
                <a:solidFill>
                  <a:schemeClr val="bg1"/>
                </a:solidFill>
                <a:latin typeface="Arial-BoldMT"/>
              </a:rPr>
              <a:t>Gestión Transparente de la Información Fiscal</a:t>
            </a:r>
            <a:endParaRPr lang="es-CO" sz="2800" dirty="0">
              <a:solidFill>
                <a:schemeClr val="bg1"/>
              </a:solidFill>
            </a:endParaRPr>
          </a:p>
        </p:txBody>
      </p:sp>
    </p:spTree>
    <p:extLst>
      <p:ext uri="{BB962C8B-B14F-4D97-AF65-F5344CB8AC3E}">
        <p14:creationId xmlns:p14="http://schemas.microsoft.com/office/powerpoint/2010/main" val="143829081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número de diapositiva 4"/>
          <p:cNvSpPr>
            <a:spLocks noGrp="1"/>
          </p:cNvSpPr>
          <p:nvPr>
            <p:ph type="sldNum" sz="quarter" idx="15"/>
          </p:nvPr>
        </p:nvSpPr>
        <p:spPr/>
        <p:txBody>
          <a:bodyPr/>
          <a:lstStyle/>
          <a:p>
            <a:fld id="{2F152DCA-CD82-48DD-BE7C-A5D938300626}" type="slidenum">
              <a:rPr lang="es-ES_tradnl" smtClean="0"/>
              <a:pPr/>
              <a:t>12</a:t>
            </a:fld>
            <a:endParaRPr lang="es-ES_tradnl"/>
          </a:p>
        </p:txBody>
      </p:sp>
      <p:sp>
        <p:nvSpPr>
          <p:cNvPr id="6" name="Rectángulo 5"/>
          <p:cNvSpPr/>
          <p:nvPr/>
        </p:nvSpPr>
        <p:spPr>
          <a:xfrm>
            <a:off x="0" y="1067167"/>
            <a:ext cx="9144000" cy="4154984"/>
          </a:xfrm>
          <a:prstGeom prst="rect">
            <a:avLst/>
          </a:prstGeom>
        </p:spPr>
        <p:txBody>
          <a:bodyPr wrap="square">
            <a:spAutoFit/>
          </a:bodyPr>
          <a:lstStyle/>
          <a:p>
            <a:r>
              <a:rPr lang="es-CO" sz="2800" b="1" dirty="0">
                <a:solidFill>
                  <a:srgbClr val="212165"/>
                </a:solidFill>
                <a:latin typeface="ArialMT"/>
              </a:rPr>
              <a:t>Crisis asiática:</a:t>
            </a:r>
          </a:p>
          <a:p>
            <a:pPr algn="just"/>
            <a:r>
              <a:rPr lang="es-CO" sz="2400" dirty="0">
                <a:solidFill>
                  <a:srgbClr val="9A0000"/>
                </a:solidFill>
                <a:latin typeface="ArialMT"/>
              </a:rPr>
              <a:t>• </a:t>
            </a:r>
            <a:r>
              <a:rPr lang="es-CO" sz="2200" b="1" dirty="0">
                <a:solidFill>
                  <a:srgbClr val="9A0000"/>
                </a:solidFill>
                <a:latin typeface="ArialMT"/>
              </a:rPr>
              <a:t>Debilidad del sistema de presentación de informes financieros públicos  y privados</a:t>
            </a:r>
          </a:p>
          <a:p>
            <a:pPr algn="just"/>
            <a:r>
              <a:rPr lang="es-CO" sz="2200" b="1" dirty="0">
                <a:solidFill>
                  <a:srgbClr val="9A0000"/>
                </a:solidFill>
                <a:latin typeface="ArialMT"/>
              </a:rPr>
              <a:t>•  Riesgos asociados a los vínculos ocultos entre los dos</a:t>
            </a:r>
          </a:p>
          <a:p>
            <a:endParaRPr lang="es-CO" sz="2800" b="1" dirty="0">
              <a:solidFill>
                <a:srgbClr val="212165"/>
              </a:solidFill>
              <a:latin typeface="ArialMT"/>
            </a:endParaRPr>
          </a:p>
          <a:p>
            <a:r>
              <a:rPr lang="es-CO" sz="2800" b="1" dirty="0">
                <a:solidFill>
                  <a:srgbClr val="212165"/>
                </a:solidFill>
                <a:latin typeface="ArialMT"/>
              </a:rPr>
              <a:t>Ultima crisis:</a:t>
            </a:r>
          </a:p>
          <a:p>
            <a:pPr algn="just"/>
            <a:r>
              <a:rPr lang="es-CO" sz="2400" dirty="0">
                <a:solidFill>
                  <a:srgbClr val="9A0000"/>
                </a:solidFill>
                <a:latin typeface="ArialMT"/>
              </a:rPr>
              <a:t>•  </a:t>
            </a:r>
            <a:r>
              <a:rPr lang="es-CO" sz="2200" b="1" dirty="0">
                <a:solidFill>
                  <a:srgbClr val="9A0000"/>
                </a:solidFill>
                <a:latin typeface="ArialMT"/>
              </a:rPr>
              <a:t>Conocimiento inadecuado de los gobiernos sobre su posición fiscal, evidenciado por déficits y no reportados.</a:t>
            </a:r>
          </a:p>
          <a:p>
            <a:pPr algn="just"/>
            <a:r>
              <a:rPr lang="es-CO" sz="2200" b="1" dirty="0">
                <a:solidFill>
                  <a:srgbClr val="9A0000"/>
                </a:solidFill>
                <a:latin typeface="ArialMT"/>
              </a:rPr>
              <a:t>• Subestimación considerable de los riesgos para sus proyecciones  fiscales, especialmente los que emanan del sector financiero.</a:t>
            </a:r>
          </a:p>
        </p:txBody>
      </p:sp>
      <p:sp>
        <p:nvSpPr>
          <p:cNvPr id="7" name="Rectángulo 6"/>
          <p:cNvSpPr/>
          <p:nvPr/>
        </p:nvSpPr>
        <p:spPr>
          <a:xfrm>
            <a:off x="611560" y="265212"/>
            <a:ext cx="6246440" cy="523220"/>
          </a:xfrm>
          <a:prstGeom prst="rect">
            <a:avLst/>
          </a:prstGeom>
        </p:spPr>
        <p:txBody>
          <a:bodyPr wrap="square">
            <a:spAutoFit/>
          </a:bodyPr>
          <a:lstStyle/>
          <a:p>
            <a:r>
              <a:rPr lang="es-CO" sz="2800" b="1" dirty="0">
                <a:solidFill>
                  <a:schemeClr val="bg1"/>
                </a:solidFill>
                <a:latin typeface="ArialMT"/>
              </a:rPr>
              <a:t>Lecciones de las Recientes Crisis</a:t>
            </a:r>
          </a:p>
        </p:txBody>
      </p:sp>
      <p:sp>
        <p:nvSpPr>
          <p:cNvPr id="8" name="Rectángulo 7"/>
          <p:cNvSpPr/>
          <p:nvPr/>
        </p:nvSpPr>
        <p:spPr>
          <a:xfrm>
            <a:off x="53752" y="5234344"/>
            <a:ext cx="5958408" cy="215444"/>
          </a:xfrm>
          <a:prstGeom prst="rect">
            <a:avLst/>
          </a:prstGeom>
        </p:spPr>
        <p:txBody>
          <a:bodyPr wrap="square">
            <a:spAutoFit/>
          </a:bodyPr>
          <a:lstStyle/>
          <a:p>
            <a:r>
              <a:rPr lang="es-ES_tradnl" sz="800" b="1" dirty="0"/>
              <a:t>Fuente: </a:t>
            </a:r>
            <a:r>
              <a:rPr lang="es-ES_tradnl" sz="800" dirty="0"/>
              <a:t>FMI: Ramón Hurtado Focal 2017 Panamá</a:t>
            </a:r>
          </a:p>
        </p:txBody>
      </p:sp>
    </p:spTree>
    <p:extLst>
      <p:ext uri="{BB962C8B-B14F-4D97-AF65-F5344CB8AC3E}">
        <p14:creationId xmlns:p14="http://schemas.microsoft.com/office/powerpoint/2010/main" val="142547434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número de diapositiva 4"/>
          <p:cNvSpPr>
            <a:spLocks noGrp="1"/>
          </p:cNvSpPr>
          <p:nvPr>
            <p:ph type="sldNum" sz="quarter" idx="15"/>
          </p:nvPr>
        </p:nvSpPr>
        <p:spPr/>
        <p:txBody>
          <a:bodyPr/>
          <a:lstStyle/>
          <a:p>
            <a:fld id="{2F152DCA-CD82-48DD-BE7C-A5D938300626}" type="slidenum">
              <a:rPr lang="es-ES_tradnl" smtClean="0"/>
              <a:pPr/>
              <a:t>13</a:t>
            </a:fld>
            <a:endParaRPr lang="es-ES_tradnl"/>
          </a:p>
        </p:txBody>
      </p:sp>
      <p:sp>
        <p:nvSpPr>
          <p:cNvPr id="6" name="Rectángulo 5"/>
          <p:cNvSpPr/>
          <p:nvPr/>
        </p:nvSpPr>
        <p:spPr>
          <a:xfrm>
            <a:off x="1085136" y="121196"/>
            <a:ext cx="6984776" cy="707886"/>
          </a:xfrm>
          <a:prstGeom prst="rect">
            <a:avLst/>
          </a:prstGeom>
        </p:spPr>
        <p:txBody>
          <a:bodyPr wrap="square">
            <a:spAutoFit/>
          </a:bodyPr>
          <a:lstStyle/>
          <a:p>
            <a:pPr algn="ctr"/>
            <a:r>
              <a:rPr lang="es-CO" sz="4000" b="1" dirty="0">
                <a:solidFill>
                  <a:schemeClr val="bg1"/>
                </a:solidFill>
                <a:latin typeface="+mn-lt"/>
              </a:rPr>
              <a:t>Mejoras con respecto a ROSC</a:t>
            </a:r>
          </a:p>
        </p:txBody>
      </p:sp>
      <p:graphicFrame>
        <p:nvGraphicFramePr>
          <p:cNvPr id="8" name="object 4"/>
          <p:cNvGraphicFramePr>
            <a:graphicFrameLocks noGrp="1"/>
          </p:cNvGraphicFramePr>
          <p:nvPr>
            <p:extLst>
              <p:ext uri="{D42A27DB-BD31-4B8C-83A1-F6EECF244321}">
                <p14:modId xmlns:p14="http://schemas.microsoft.com/office/powerpoint/2010/main" val="4246164696"/>
              </p:ext>
            </p:extLst>
          </p:nvPr>
        </p:nvGraphicFramePr>
        <p:xfrm>
          <a:off x="0" y="841276"/>
          <a:ext cx="9144000" cy="4886534"/>
        </p:xfrm>
        <a:graphic>
          <a:graphicData uri="http://schemas.openxmlformats.org/drawingml/2006/table">
            <a:tbl>
              <a:tblPr firstRow="1" bandRow="1">
                <a:tableStyleId>{2D5ABB26-0587-4C30-8999-92F81FD0307C}</a:tableStyleId>
              </a:tblPr>
              <a:tblGrid>
                <a:gridCol w="2709496">
                  <a:extLst>
                    <a:ext uri="{9D8B030D-6E8A-4147-A177-3AD203B41FA5}">
                      <a16:colId xmlns:a16="http://schemas.microsoft.com/office/drawing/2014/main" val="20000"/>
                    </a:ext>
                  </a:extLst>
                </a:gridCol>
                <a:gridCol w="3048000">
                  <a:extLst>
                    <a:ext uri="{9D8B030D-6E8A-4147-A177-3AD203B41FA5}">
                      <a16:colId xmlns:a16="http://schemas.microsoft.com/office/drawing/2014/main" val="20001"/>
                    </a:ext>
                  </a:extLst>
                </a:gridCol>
                <a:gridCol w="3386504">
                  <a:extLst>
                    <a:ext uri="{9D8B030D-6E8A-4147-A177-3AD203B41FA5}">
                      <a16:colId xmlns:a16="http://schemas.microsoft.com/office/drawing/2014/main" val="20002"/>
                    </a:ext>
                  </a:extLst>
                </a:gridCol>
              </a:tblGrid>
              <a:tr h="576515">
                <a:tc>
                  <a:txBody>
                    <a:bodyPr/>
                    <a:lstStyle/>
                    <a:p>
                      <a:pPr marL="716280" marR="409575" indent="-285750">
                        <a:lnSpc>
                          <a:spcPts val="2130"/>
                        </a:lnSpc>
                        <a:spcBef>
                          <a:spcPts val="420"/>
                        </a:spcBef>
                      </a:pPr>
                      <a:r>
                        <a:rPr sz="2000" b="1" spc="-5" dirty="0">
                          <a:solidFill>
                            <a:srgbClr val="FFFFFF"/>
                          </a:solidFill>
                          <a:latin typeface="Arial"/>
                          <a:cs typeface="Arial"/>
                        </a:rPr>
                        <a:t>Objetivo </a:t>
                      </a:r>
                      <a:r>
                        <a:rPr sz="2000" b="1" dirty="0">
                          <a:solidFill>
                            <a:srgbClr val="FFFFFF"/>
                          </a:solidFill>
                          <a:latin typeface="Arial"/>
                          <a:cs typeface="Arial"/>
                        </a:rPr>
                        <a:t>de</a:t>
                      </a:r>
                      <a:r>
                        <a:rPr sz="2000" b="1" spc="-75" dirty="0">
                          <a:solidFill>
                            <a:srgbClr val="FFFFFF"/>
                          </a:solidFill>
                          <a:latin typeface="Arial"/>
                          <a:cs typeface="Arial"/>
                        </a:rPr>
                        <a:t> </a:t>
                      </a:r>
                      <a:r>
                        <a:rPr sz="2000" b="1" dirty="0">
                          <a:solidFill>
                            <a:srgbClr val="FFFFFF"/>
                          </a:solidFill>
                          <a:latin typeface="Arial"/>
                          <a:cs typeface="Arial"/>
                        </a:rPr>
                        <a:t>la  </a:t>
                      </a:r>
                      <a:r>
                        <a:rPr sz="2000" b="1" spc="-5" dirty="0">
                          <a:solidFill>
                            <a:srgbClr val="FFFFFF"/>
                          </a:solidFill>
                          <a:latin typeface="Arial"/>
                          <a:cs typeface="Arial"/>
                        </a:rPr>
                        <a:t>Reforma</a:t>
                      </a:r>
                      <a:endParaRPr sz="2000" dirty="0">
                        <a:latin typeface="Arial"/>
                        <a:cs typeface="Arial"/>
                      </a:endParaRPr>
                    </a:p>
                  </a:txBody>
                  <a:tcPr marL="0" marR="0" marT="53340" marB="0">
                    <a:lnL w="19050">
                      <a:solidFill>
                        <a:srgbClr val="FFFFFF"/>
                      </a:solidFill>
                      <a:prstDash val="solid"/>
                    </a:lnL>
                    <a:lnR w="19050">
                      <a:solidFill>
                        <a:srgbClr val="FFFFFF"/>
                      </a:solidFill>
                      <a:prstDash val="solid"/>
                    </a:lnR>
                    <a:lnT w="19050">
                      <a:solidFill>
                        <a:srgbClr val="FFFFFF"/>
                      </a:solidFill>
                      <a:prstDash val="solid"/>
                    </a:lnT>
                    <a:lnB w="53975">
                      <a:solidFill>
                        <a:srgbClr val="FFFFFF"/>
                      </a:solidFill>
                      <a:prstDash val="solid"/>
                    </a:lnB>
                    <a:solidFill>
                      <a:srgbClr val="2D2D8A"/>
                    </a:solidFill>
                  </a:tcPr>
                </a:tc>
                <a:tc>
                  <a:txBody>
                    <a:bodyPr/>
                    <a:lstStyle/>
                    <a:p>
                      <a:pPr marL="640715">
                        <a:lnSpc>
                          <a:spcPct val="100000"/>
                        </a:lnSpc>
                        <a:spcBef>
                          <a:spcPts val="1405"/>
                        </a:spcBef>
                      </a:pPr>
                      <a:r>
                        <a:rPr sz="2000" b="1" spc="-5" dirty="0">
                          <a:solidFill>
                            <a:srgbClr val="FFFFFF"/>
                          </a:solidFill>
                          <a:latin typeface="Arial"/>
                          <a:cs typeface="Arial"/>
                        </a:rPr>
                        <a:t>ROSC</a:t>
                      </a:r>
                      <a:r>
                        <a:rPr sz="2000" b="1" spc="-10" dirty="0">
                          <a:solidFill>
                            <a:srgbClr val="FFFFFF"/>
                          </a:solidFill>
                          <a:latin typeface="Arial"/>
                          <a:cs typeface="Arial"/>
                        </a:rPr>
                        <a:t> </a:t>
                      </a:r>
                      <a:r>
                        <a:rPr sz="2000" b="1" spc="-5" dirty="0">
                          <a:solidFill>
                            <a:srgbClr val="FFFFFF"/>
                          </a:solidFill>
                          <a:latin typeface="Arial"/>
                          <a:cs typeface="Arial"/>
                        </a:rPr>
                        <a:t>Fiscal</a:t>
                      </a:r>
                      <a:endParaRPr sz="2000" dirty="0">
                        <a:latin typeface="Arial"/>
                        <a:cs typeface="Arial"/>
                      </a:endParaRPr>
                    </a:p>
                  </a:txBody>
                  <a:tcPr marL="0" marR="0" marT="178435" marB="0">
                    <a:lnL w="19050">
                      <a:solidFill>
                        <a:srgbClr val="FFFFFF"/>
                      </a:solidFill>
                      <a:prstDash val="solid"/>
                    </a:lnL>
                    <a:lnR w="19050">
                      <a:solidFill>
                        <a:srgbClr val="FFFFFF"/>
                      </a:solidFill>
                      <a:prstDash val="solid"/>
                    </a:lnR>
                    <a:lnT w="19050">
                      <a:solidFill>
                        <a:srgbClr val="FFFFFF"/>
                      </a:solidFill>
                      <a:prstDash val="solid"/>
                    </a:lnT>
                    <a:lnB w="53975">
                      <a:solidFill>
                        <a:srgbClr val="FFFFFF"/>
                      </a:solidFill>
                      <a:prstDash val="solid"/>
                    </a:lnB>
                    <a:solidFill>
                      <a:srgbClr val="2D2D8A"/>
                    </a:solidFill>
                  </a:tcPr>
                </a:tc>
                <a:tc>
                  <a:txBody>
                    <a:bodyPr/>
                    <a:lstStyle/>
                    <a:p>
                      <a:pPr marL="342900" marR="321310" indent="361950">
                        <a:lnSpc>
                          <a:spcPts val="2130"/>
                        </a:lnSpc>
                        <a:spcBef>
                          <a:spcPts val="420"/>
                        </a:spcBef>
                      </a:pPr>
                      <a:r>
                        <a:rPr sz="2000" b="1" spc="-5" dirty="0">
                          <a:solidFill>
                            <a:srgbClr val="FFFFFF"/>
                          </a:solidFill>
                          <a:latin typeface="Arial"/>
                          <a:cs typeface="Arial"/>
                        </a:rPr>
                        <a:t>Evaluación </a:t>
                      </a:r>
                      <a:r>
                        <a:rPr sz="2000" b="1" dirty="0">
                          <a:solidFill>
                            <a:srgbClr val="FFFFFF"/>
                          </a:solidFill>
                          <a:latin typeface="Arial"/>
                          <a:cs typeface="Arial"/>
                        </a:rPr>
                        <a:t>de  </a:t>
                      </a:r>
                      <a:r>
                        <a:rPr sz="2000" b="1" spc="-10" dirty="0">
                          <a:solidFill>
                            <a:srgbClr val="FFFFFF"/>
                          </a:solidFill>
                          <a:latin typeface="Arial"/>
                          <a:cs typeface="Arial"/>
                        </a:rPr>
                        <a:t>Transparencia</a:t>
                      </a:r>
                      <a:r>
                        <a:rPr sz="2000" b="1" spc="-75" dirty="0">
                          <a:solidFill>
                            <a:srgbClr val="FFFFFF"/>
                          </a:solidFill>
                          <a:latin typeface="Arial"/>
                          <a:cs typeface="Arial"/>
                        </a:rPr>
                        <a:t> </a:t>
                      </a:r>
                      <a:r>
                        <a:rPr sz="2000" b="1" spc="-5" dirty="0">
                          <a:solidFill>
                            <a:srgbClr val="FFFFFF"/>
                          </a:solidFill>
                          <a:latin typeface="Arial"/>
                          <a:cs typeface="Arial"/>
                        </a:rPr>
                        <a:t>Fiscal</a:t>
                      </a:r>
                      <a:endParaRPr sz="2000" dirty="0">
                        <a:latin typeface="Arial"/>
                        <a:cs typeface="Arial"/>
                      </a:endParaRPr>
                    </a:p>
                  </a:txBody>
                  <a:tcPr marL="0" marR="0" marT="53340" marB="0">
                    <a:lnL w="19050">
                      <a:solidFill>
                        <a:srgbClr val="FFFFFF"/>
                      </a:solidFill>
                      <a:prstDash val="solid"/>
                    </a:lnL>
                    <a:lnR w="19050">
                      <a:solidFill>
                        <a:srgbClr val="FFFFFF"/>
                      </a:solidFill>
                      <a:prstDash val="solid"/>
                    </a:lnR>
                    <a:lnT w="19050">
                      <a:solidFill>
                        <a:srgbClr val="FFFFFF"/>
                      </a:solidFill>
                      <a:prstDash val="solid"/>
                    </a:lnT>
                    <a:lnB w="53975">
                      <a:solidFill>
                        <a:srgbClr val="FFFFFF"/>
                      </a:solidFill>
                      <a:prstDash val="solid"/>
                    </a:lnB>
                    <a:solidFill>
                      <a:srgbClr val="2D2D8A"/>
                    </a:solidFill>
                  </a:tcPr>
                </a:tc>
                <a:extLst>
                  <a:ext uri="{0D108BD9-81ED-4DB2-BD59-A6C34878D82A}">
                    <a16:rowId xmlns:a16="http://schemas.microsoft.com/office/drawing/2014/main" val="10000"/>
                  </a:ext>
                </a:extLst>
              </a:tr>
              <a:tr h="1075211">
                <a:tc>
                  <a:txBody>
                    <a:bodyPr/>
                    <a:lstStyle/>
                    <a:p>
                      <a:pPr marL="227329" marR="207645" algn="ctr">
                        <a:lnSpc>
                          <a:spcPct val="99800"/>
                        </a:lnSpc>
                        <a:spcBef>
                          <a:spcPts val="330"/>
                        </a:spcBef>
                      </a:pPr>
                      <a:r>
                        <a:rPr sz="1800" b="1" spc="-5" dirty="0">
                          <a:solidFill>
                            <a:srgbClr val="0033FF"/>
                          </a:solidFill>
                          <a:latin typeface="Arial"/>
                          <a:cs typeface="Arial"/>
                        </a:rPr>
                        <a:t>Mayor análisis</a:t>
                      </a:r>
                      <a:r>
                        <a:rPr sz="1800" b="1" spc="-75" dirty="0">
                          <a:solidFill>
                            <a:srgbClr val="0033FF"/>
                          </a:solidFill>
                          <a:latin typeface="Arial"/>
                          <a:cs typeface="Arial"/>
                        </a:rPr>
                        <a:t> </a:t>
                      </a:r>
                      <a:r>
                        <a:rPr sz="1800" b="1" dirty="0">
                          <a:solidFill>
                            <a:srgbClr val="0033FF"/>
                          </a:solidFill>
                          <a:latin typeface="Arial"/>
                          <a:cs typeface="Arial"/>
                        </a:rPr>
                        <a:t>de  </a:t>
                      </a:r>
                      <a:r>
                        <a:rPr sz="1800" b="1" spc="-5" dirty="0">
                          <a:solidFill>
                            <a:srgbClr val="0033FF"/>
                          </a:solidFill>
                          <a:latin typeface="Arial"/>
                          <a:cs typeface="Arial"/>
                        </a:rPr>
                        <a:t>cobertura </a:t>
                      </a:r>
                      <a:r>
                        <a:rPr sz="1800" b="1" dirty="0">
                          <a:solidFill>
                            <a:srgbClr val="0033FF"/>
                          </a:solidFill>
                          <a:latin typeface="Arial"/>
                          <a:cs typeface="Arial"/>
                        </a:rPr>
                        <a:t>y  </a:t>
                      </a:r>
                      <a:r>
                        <a:rPr sz="1800" b="1" spc="-5" dirty="0">
                          <a:solidFill>
                            <a:srgbClr val="0033FF"/>
                          </a:solidFill>
                          <a:latin typeface="Arial"/>
                          <a:cs typeface="Arial"/>
                        </a:rPr>
                        <a:t>fiabilidad </a:t>
                      </a:r>
                      <a:r>
                        <a:rPr sz="1800" b="1" dirty="0">
                          <a:solidFill>
                            <a:srgbClr val="0033FF"/>
                          </a:solidFill>
                          <a:latin typeface="Arial"/>
                          <a:cs typeface="Arial"/>
                        </a:rPr>
                        <a:t>de </a:t>
                      </a:r>
                      <a:r>
                        <a:rPr sz="1800" b="1" spc="-5" dirty="0">
                          <a:solidFill>
                            <a:srgbClr val="0033FF"/>
                          </a:solidFill>
                          <a:latin typeface="Arial"/>
                          <a:cs typeface="Arial"/>
                        </a:rPr>
                        <a:t>los  datos</a:t>
                      </a:r>
                      <a:r>
                        <a:rPr sz="1800" b="1" spc="-20" dirty="0">
                          <a:solidFill>
                            <a:srgbClr val="0033FF"/>
                          </a:solidFill>
                          <a:latin typeface="Arial"/>
                          <a:cs typeface="Arial"/>
                        </a:rPr>
                        <a:t> </a:t>
                      </a:r>
                      <a:r>
                        <a:rPr sz="1800" b="1" spc="-5" dirty="0">
                          <a:solidFill>
                            <a:srgbClr val="0033FF"/>
                          </a:solidFill>
                          <a:latin typeface="Arial"/>
                          <a:cs typeface="Arial"/>
                        </a:rPr>
                        <a:t>fiscales</a:t>
                      </a:r>
                      <a:endParaRPr sz="1800" dirty="0">
                        <a:solidFill>
                          <a:srgbClr val="0033FF"/>
                        </a:solidFill>
                        <a:latin typeface="Arial"/>
                        <a:cs typeface="Arial"/>
                      </a:endParaRPr>
                    </a:p>
                  </a:txBody>
                  <a:tcPr marL="0" marR="0" marT="41910" marB="0">
                    <a:lnL w="19050">
                      <a:solidFill>
                        <a:srgbClr val="FFFFFF"/>
                      </a:solidFill>
                      <a:prstDash val="solid"/>
                    </a:lnL>
                    <a:lnR w="19050">
                      <a:solidFill>
                        <a:srgbClr val="FFFFFF"/>
                      </a:solidFill>
                      <a:prstDash val="solid"/>
                    </a:lnR>
                    <a:lnT w="53975">
                      <a:solidFill>
                        <a:srgbClr val="FFFFFF"/>
                      </a:solidFill>
                      <a:prstDash val="solid"/>
                    </a:lnT>
                    <a:lnB w="19050">
                      <a:solidFill>
                        <a:srgbClr val="FFFFFF"/>
                      </a:solidFill>
                      <a:prstDash val="solid"/>
                    </a:lnB>
                    <a:solidFill>
                      <a:srgbClr val="CDCDDA"/>
                    </a:solidFill>
                  </a:tcPr>
                </a:tc>
                <a:tc>
                  <a:txBody>
                    <a:bodyPr/>
                    <a:lstStyle/>
                    <a:p>
                      <a:pPr marL="158115" marR="137795" algn="ctr">
                        <a:lnSpc>
                          <a:spcPct val="99800"/>
                        </a:lnSpc>
                        <a:spcBef>
                          <a:spcPts val="330"/>
                        </a:spcBef>
                      </a:pPr>
                      <a:r>
                        <a:rPr sz="1600" b="1" spc="-5" dirty="0">
                          <a:solidFill>
                            <a:srgbClr val="16218E"/>
                          </a:solidFill>
                          <a:latin typeface="Arial"/>
                          <a:cs typeface="Arial"/>
                        </a:rPr>
                        <a:t>Enfoque en evaluar</a:t>
                      </a:r>
                      <a:r>
                        <a:rPr sz="1600" b="1" spc="-65" dirty="0">
                          <a:solidFill>
                            <a:srgbClr val="16218E"/>
                          </a:solidFill>
                          <a:latin typeface="Arial"/>
                          <a:cs typeface="Arial"/>
                        </a:rPr>
                        <a:t> </a:t>
                      </a:r>
                      <a:r>
                        <a:rPr sz="1600" b="1" spc="-5" dirty="0">
                          <a:solidFill>
                            <a:srgbClr val="16218E"/>
                          </a:solidFill>
                          <a:latin typeface="Arial"/>
                          <a:cs typeface="Arial"/>
                        </a:rPr>
                        <a:t>los  procedimientos de  presentación de  informes</a:t>
                      </a:r>
                      <a:endParaRPr sz="1600" b="1" dirty="0">
                        <a:latin typeface="Arial"/>
                        <a:cs typeface="Arial"/>
                      </a:endParaRPr>
                    </a:p>
                  </a:txBody>
                  <a:tcPr marL="0" marR="0" marT="41910" marB="0">
                    <a:lnL w="19050">
                      <a:solidFill>
                        <a:srgbClr val="FFFFFF"/>
                      </a:solidFill>
                      <a:prstDash val="solid"/>
                    </a:lnL>
                    <a:lnR w="19050">
                      <a:solidFill>
                        <a:srgbClr val="FFFFFF"/>
                      </a:solidFill>
                      <a:prstDash val="solid"/>
                    </a:lnR>
                    <a:lnT w="53975">
                      <a:solidFill>
                        <a:srgbClr val="FFFFFF"/>
                      </a:solidFill>
                      <a:prstDash val="solid"/>
                    </a:lnT>
                    <a:lnB w="19050">
                      <a:solidFill>
                        <a:srgbClr val="FFFFFF"/>
                      </a:solidFill>
                      <a:prstDash val="solid"/>
                    </a:lnB>
                    <a:solidFill>
                      <a:srgbClr val="CDCDDA"/>
                    </a:solidFill>
                  </a:tcPr>
                </a:tc>
                <a:tc>
                  <a:txBody>
                    <a:bodyPr/>
                    <a:lstStyle/>
                    <a:p>
                      <a:pPr>
                        <a:lnSpc>
                          <a:spcPct val="100000"/>
                        </a:lnSpc>
                        <a:spcBef>
                          <a:spcPts val="50"/>
                        </a:spcBef>
                      </a:pPr>
                      <a:endParaRPr sz="2000" b="1" dirty="0">
                        <a:latin typeface="Times New Roman"/>
                        <a:cs typeface="Times New Roman"/>
                      </a:endParaRPr>
                    </a:p>
                    <a:p>
                      <a:pPr marL="330200" marR="195580" indent="-114300">
                        <a:lnSpc>
                          <a:spcPts val="2130"/>
                        </a:lnSpc>
                      </a:pPr>
                      <a:r>
                        <a:rPr sz="1600" b="1" spc="-5" dirty="0">
                          <a:solidFill>
                            <a:srgbClr val="16218E"/>
                          </a:solidFill>
                          <a:latin typeface="Arial"/>
                          <a:cs typeface="Arial"/>
                        </a:rPr>
                        <a:t>Indicadores cuantitativos  de transparencia</a:t>
                      </a:r>
                      <a:r>
                        <a:rPr sz="1600" b="1" spc="-30" dirty="0">
                          <a:solidFill>
                            <a:srgbClr val="16218E"/>
                          </a:solidFill>
                          <a:latin typeface="Arial"/>
                          <a:cs typeface="Arial"/>
                        </a:rPr>
                        <a:t> </a:t>
                      </a:r>
                      <a:r>
                        <a:rPr sz="1600" b="1" spc="-5" dirty="0">
                          <a:solidFill>
                            <a:srgbClr val="16218E"/>
                          </a:solidFill>
                          <a:latin typeface="Arial"/>
                          <a:cs typeface="Arial"/>
                        </a:rPr>
                        <a:t>fiscal</a:t>
                      </a:r>
                      <a:endParaRPr sz="1600" b="1" dirty="0">
                        <a:latin typeface="Arial"/>
                        <a:cs typeface="Arial"/>
                      </a:endParaRPr>
                    </a:p>
                  </a:txBody>
                  <a:tcPr marL="0" marR="0" marT="6350" marB="0">
                    <a:lnL w="19050">
                      <a:solidFill>
                        <a:srgbClr val="FFFFFF"/>
                      </a:solidFill>
                      <a:prstDash val="solid"/>
                    </a:lnL>
                    <a:lnR w="19050">
                      <a:solidFill>
                        <a:srgbClr val="FFFFFF"/>
                      </a:solidFill>
                      <a:prstDash val="solid"/>
                    </a:lnR>
                    <a:lnT w="53975">
                      <a:solidFill>
                        <a:srgbClr val="FFFFFF"/>
                      </a:solidFill>
                      <a:prstDash val="solid"/>
                    </a:lnT>
                    <a:lnB w="19050">
                      <a:solidFill>
                        <a:srgbClr val="FFFFFF"/>
                      </a:solidFill>
                      <a:prstDash val="solid"/>
                    </a:lnB>
                    <a:solidFill>
                      <a:srgbClr val="CDCDDA"/>
                    </a:solidFill>
                  </a:tcPr>
                </a:tc>
                <a:extLst>
                  <a:ext uri="{0D108BD9-81ED-4DB2-BD59-A6C34878D82A}">
                    <a16:rowId xmlns:a16="http://schemas.microsoft.com/office/drawing/2014/main" val="10001"/>
                  </a:ext>
                </a:extLst>
              </a:tr>
              <a:tr h="1075211">
                <a:tc>
                  <a:txBody>
                    <a:bodyPr/>
                    <a:lstStyle/>
                    <a:p>
                      <a:pPr marL="309880" marR="289560" algn="ctr">
                        <a:lnSpc>
                          <a:spcPct val="99800"/>
                        </a:lnSpc>
                        <a:spcBef>
                          <a:spcPts val="330"/>
                        </a:spcBef>
                      </a:pPr>
                      <a:r>
                        <a:rPr sz="1800" b="1" spc="-5" dirty="0">
                          <a:solidFill>
                            <a:srgbClr val="0033FF"/>
                          </a:solidFill>
                          <a:latin typeface="Arial"/>
                          <a:cs typeface="Arial"/>
                        </a:rPr>
                        <a:t>Resumen más  accesible </a:t>
                      </a:r>
                      <a:r>
                        <a:rPr sz="1800" b="1" dirty="0">
                          <a:solidFill>
                            <a:srgbClr val="0033FF"/>
                          </a:solidFill>
                          <a:latin typeface="Arial"/>
                          <a:cs typeface="Arial"/>
                        </a:rPr>
                        <a:t>de</a:t>
                      </a:r>
                      <a:r>
                        <a:rPr sz="1800" b="1" spc="-85" dirty="0">
                          <a:solidFill>
                            <a:srgbClr val="0033FF"/>
                          </a:solidFill>
                          <a:latin typeface="Arial"/>
                          <a:cs typeface="Arial"/>
                        </a:rPr>
                        <a:t> </a:t>
                      </a:r>
                      <a:r>
                        <a:rPr sz="1800" b="1" spc="-5" dirty="0">
                          <a:solidFill>
                            <a:srgbClr val="0033FF"/>
                          </a:solidFill>
                          <a:latin typeface="Arial"/>
                          <a:cs typeface="Arial"/>
                        </a:rPr>
                        <a:t>las  fortalezas </a:t>
                      </a:r>
                      <a:r>
                        <a:rPr sz="1800" b="1" dirty="0">
                          <a:solidFill>
                            <a:srgbClr val="0033FF"/>
                          </a:solidFill>
                          <a:latin typeface="Arial"/>
                          <a:cs typeface="Arial"/>
                        </a:rPr>
                        <a:t>y  </a:t>
                      </a:r>
                      <a:r>
                        <a:rPr sz="1800" b="1" spc="-5" dirty="0">
                          <a:solidFill>
                            <a:srgbClr val="0033FF"/>
                          </a:solidFill>
                          <a:latin typeface="Arial"/>
                          <a:cs typeface="Arial"/>
                        </a:rPr>
                        <a:t>debilidades</a:t>
                      </a:r>
                      <a:endParaRPr sz="1800" dirty="0">
                        <a:solidFill>
                          <a:srgbClr val="0033FF"/>
                        </a:solidFill>
                        <a:latin typeface="Arial"/>
                        <a:cs typeface="Arial"/>
                      </a:endParaRPr>
                    </a:p>
                  </a:txBody>
                  <a:tcPr marL="0" marR="0" marT="41910" marB="0">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solidFill>
                      <a:srgbClr val="E8E8ED"/>
                    </a:solidFill>
                  </a:tcPr>
                </a:tc>
                <a:tc>
                  <a:txBody>
                    <a:bodyPr/>
                    <a:lstStyle/>
                    <a:p>
                      <a:pPr marL="132715" marR="113030" indent="-635" algn="ctr">
                        <a:lnSpc>
                          <a:spcPct val="99500"/>
                        </a:lnSpc>
                        <a:spcBef>
                          <a:spcPts val="1415"/>
                        </a:spcBef>
                      </a:pPr>
                      <a:r>
                        <a:rPr sz="1600" b="1" spc="-5" dirty="0">
                          <a:solidFill>
                            <a:srgbClr val="16218E"/>
                          </a:solidFill>
                          <a:latin typeface="Arial"/>
                          <a:cs typeface="Arial"/>
                        </a:rPr>
                        <a:t>Largas descripciones  narrativas de las  fortalezas </a:t>
                      </a:r>
                      <a:r>
                        <a:rPr sz="1600" b="1" dirty="0">
                          <a:solidFill>
                            <a:srgbClr val="16218E"/>
                          </a:solidFill>
                          <a:latin typeface="Arial"/>
                          <a:cs typeface="Arial"/>
                        </a:rPr>
                        <a:t>y</a:t>
                      </a:r>
                      <a:r>
                        <a:rPr sz="1600" b="1" spc="-65" dirty="0">
                          <a:solidFill>
                            <a:srgbClr val="16218E"/>
                          </a:solidFill>
                          <a:latin typeface="Arial"/>
                          <a:cs typeface="Arial"/>
                        </a:rPr>
                        <a:t> </a:t>
                      </a:r>
                      <a:r>
                        <a:rPr sz="1600" b="1" spc="-5" dirty="0">
                          <a:solidFill>
                            <a:srgbClr val="16218E"/>
                          </a:solidFill>
                          <a:latin typeface="Arial"/>
                          <a:cs typeface="Arial"/>
                        </a:rPr>
                        <a:t>debilidades</a:t>
                      </a:r>
                      <a:endParaRPr sz="1600" b="1" dirty="0">
                        <a:latin typeface="Arial"/>
                        <a:cs typeface="Arial"/>
                      </a:endParaRPr>
                    </a:p>
                  </a:txBody>
                  <a:tcPr marL="0" marR="0" marT="179705" marB="0">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solidFill>
                      <a:srgbClr val="E8E8ED"/>
                    </a:solidFill>
                  </a:tcPr>
                </a:tc>
                <a:tc>
                  <a:txBody>
                    <a:bodyPr/>
                    <a:lstStyle/>
                    <a:p>
                      <a:pPr marL="292100" marR="271780" algn="ctr">
                        <a:lnSpc>
                          <a:spcPct val="99800"/>
                        </a:lnSpc>
                        <a:spcBef>
                          <a:spcPts val="330"/>
                        </a:spcBef>
                      </a:pPr>
                      <a:r>
                        <a:rPr sz="1600" b="1" spc="-5" dirty="0">
                          <a:solidFill>
                            <a:srgbClr val="16218E"/>
                          </a:solidFill>
                          <a:latin typeface="Arial"/>
                          <a:cs typeface="Arial"/>
                        </a:rPr>
                        <a:t>Los Mapas de Calor </a:t>
                      </a:r>
                      <a:r>
                        <a:rPr sz="1600" b="1" dirty="0">
                          <a:solidFill>
                            <a:srgbClr val="16218E"/>
                          </a:solidFill>
                          <a:latin typeface="Arial"/>
                          <a:cs typeface="Arial"/>
                        </a:rPr>
                        <a:t>a  </a:t>
                      </a:r>
                      <a:r>
                        <a:rPr sz="1600" b="1" spc="-5" dirty="0">
                          <a:solidFill>
                            <a:srgbClr val="16218E"/>
                          </a:solidFill>
                          <a:latin typeface="Arial"/>
                          <a:cs typeface="Arial"/>
                        </a:rPr>
                        <a:t>manera de Resumen  resaltan las</a:t>
                      </a:r>
                      <a:r>
                        <a:rPr sz="1600" b="1" spc="-50" dirty="0">
                          <a:solidFill>
                            <a:srgbClr val="16218E"/>
                          </a:solidFill>
                          <a:latin typeface="Arial"/>
                          <a:cs typeface="Arial"/>
                        </a:rPr>
                        <a:t> </a:t>
                      </a:r>
                      <a:r>
                        <a:rPr sz="1600" b="1" spc="-5" dirty="0">
                          <a:solidFill>
                            <a:srgbClr val="16218E"/>
                          </a:solidFill>
                          <a:latin typeface="Arial"/>
                          <a:cs typeface="Arial"/>
                        </a:rPr>
                        <a:t>prioridades  para </a:t>
                      </a:r>
                      <a:r>
                        <a:rPr sz="1600" b="1" dirty="0">
                          <a:solidFill>
                            <a:srgbClr val="16218E"/>
                          </a:solidFill>
                          <a:latin typeface="Arial"/>
                          <a:cs typeface="Arial"/>
                        </a:rPr>
                        <a:t>la</a:t>
                      </a:r>
                      <a:r>
                        <a:rPr sz="1600" b="1" spc="-25" dirty="0">
                          <a:solidFill>
                            <a:srgbClr val="16218E"/>
                          </a:solidFill>
                          <a:latin typeface="Arial"/>
                          <a:cs typeface="Arial"/>
                        </a:rPr>
                        <a:t> </a:t>
                      </a:r>
                      <a:r>
                        <a:rPr sz="1600" b="1" spc="-5" dirty="0">
                          <a:solidFill>
                            <a:srgbClr val="16218E"/>
                          </a:solidFill>
                          <a:latin typeface="Arial"/>
                          <a:cs typeface="Arial"/>
                        </a:rPr>
                        <a:t>reforma</a:t>
                      </a:r>
                      <a:endParaRPr sz="1600" b="1" dirty="0">
                        <a:latin typeface="Arial"/>
                        <a:cs typeface="Arial"/>
                      </a:endParaRPr>
                    </a:p>
                  </a:txBody>
                  <a:tcPr marL="0" marR="0" marT="41910" marB="0">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solidFill>
                      <a:srgbClr val="E8E8ED"/>
                    </a:solidFill>
                  </a:tcPr>
                </a:tc>
                <a:extLst>
                  <a:ext uri="{0D108BD9-81ED-4DB2-BD59-A6C34878D82A}">
                    <a16:rowId xmlns:a16="http://schemas.microsoft.com/office/drawing/2014/main" val="10002"/>
                  </a:ext>
                </a:extLst>
              </a:tr>
              <a:tr h="1075211">
                <a:tc>
                  <a:txBody>
                    <a:bodyPr/>
                    <a:lstStyle/>
                    <a:p>
                      <a:pPr marL="157480" marR="137160" algn="ctr">
                        <a:lnSpc>
                          <a:spcPct val="99800"/>
                        </a:lnSpc>
                        <a:spcBef>
                          <a:spcPts val="330"/>
                        </a:spcBef>
                      </a:pPr>
                      <a:r>
                        <a:rPr sz="1800" b="1" spc="-5" dirty="0">
                          <a:solidFill>
                            <a:srgbClr val="0033FF"/>
                          </a:solidFill>
                          <a:latin typeface="Arial"/>
                          <a:cs typeface="Arial"/>
                        </a:rPr>
                        <a:t>Identifica</a:t>
                      </a:r>
                      <a:r>
                        <a:rPr sz="1800" b="1" spc="-70" dirty="0">
                          <a:solidFill>
                            <a:srgbClr val="0033FF"/>
                          </a:solidFill>
                          <a:latin typeface="Arial"/>
                          <a:cs typeface="Arial"/>
                        </a:rPr>
                        <a:t> </a:t>
                      </a:r>
                      <a:r>
                        <a:rPr sz="1800" b="1" spc="-5" dirty="0">
                          <a:solidFill>
                            <a:srgbClr val="0033FF"/>
                          </a:solidFill>
                          <a:latin typeface="Arial"/>
                          <a:cs typeface="Arial"/>
                        </a:rPr>
                        <a:t>acciones  concretas para  abordar las  debilidades</a:t>
                      </a:r>
                      <a:endParaRPr sz="1800" dirty="0">
                        <a:solidFill>
                          <a:srgbClr val="0033FF"/>
                        </a:solidFill>
                        <a:latin typeface="Arial"/>
                        <a:cs typeface="Arial"/>
                      </a:endParaRPr>
                    </a:p>
                  </a:txBody>
                  <a:tcPr marL="0" marR="0" marT="41910" marB="0">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solidFill>
                      <a:srgbClr val="CDCDDA"/>
                    </a:solidFill>
                  </a:tcPr>
                </a:tc>
                <a:tc>
                  <a:txBody>
                    <a:bodyPr/>
                    <a:lstStyle/>
                    <a:p>
                      <a:pPr marL="247015" marR="226695" indent="-635" algn="ctr">
                        <a:lnSpc>
                          <a:spcPct val="99500"/>
                        </a:lnSpc>
                        <a:spcBef>
                          <a:spcPts val="1415"/>
                        </a:spcBef>
                      </a:pPr>
                      <a:r>
                        <a:rPr sz="1600" b="1" spc="-5" dirty="0">
                          <a:solidFill>
                            <a:srgbClr val="16218E"/>
                          </a:solidFill>
                          <a:latin typeface="Arial"/>
                          <a:cs typeface="Arial"/>
                        </a:rPr>
                        <a:t>Lista de  recomendaciones</a:t>
                      </a:r>
                      <a:r>
                        <a:rPr sz="1600" b="1" spc="-75" dirty="0">
                          <a:solidFill>
                            <a:srgbClr val="16218E"/>
                          </a:solidFill>
                          <a:latin typeface="Arial"/>
                          <a:cs typeface="Arial"/>
                        </a:rPr>
                        <a:t> </a:t>
                      </a:r>
                      <a:r>
                        <a:rPr sz="1600" b="1" dirty="0">
                          <a:solidFill>
                            <a:srgbClr val="16218E"/>
                          </a:solidFill>
                          <a:latin typeface="Arial"/>
                          <a:cs typeface="Arial"/>
                        </a:rPr>
                        <a:t>sin  </a:t>
                      </a:r>
                      <a:r>
                        <a:rPr sz="1600" b="1" spc="-5" dirty="0">
                          <a:solidFill>
                            <a:srgbClr val="16218E"/>
                          </a:solidFill>
                          <a:latin typeface="Arial"/>
                          <a:cs typeface="Arial"/>
                        </a:rPr>
                        <a:t>priorizar</a:t>
                      </a:r>
                      <a:endParaRPr sz="1600" b="1" dirty="0">
                        <a:latin typeface="Arial"/>
                        <a:cs typeface="Arial"/>
                      </a:endParaRPr>
                    </a:p>
                  </a:txBody>
                  <a:tcPr marL="0" marR="0" marT="179705" marB="0">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solidFill>
                      <a:srgbClr val="CDCDDA"/>
                    </a:solidFill>
                  </a:tcPr>
                </a:tc>
                <a:tc>
                  <a:txBody>
                    <a:bodyPr/>
                    <a:lstStyle/>
                    <a:p>
                      <a:pPr>
                        <a:lnSpc>
                          <a:spcPct val="100000"/>
                        </a:lnSpc>
                        <a:spcBef>
                          <a:spcPts val="50"/>
                        </a:spcBef>
                      </a:pPr>
                      <a:endParaRPr sz="2000" b="1" dirty="0">
                        <a:latin typeface="Times New Roman"/>
                        <a:cs typeface="Times New Roman"/>
                      </a:endParaRPr>
                    </a:p>
                    <a:p>
                      <a:pPr marL="876300" marR="81280" indent="-775335" algn="ctr">
                        <a:lnSpc>
                          <a:spcPts val="2130"/>
                        </a:lnSpc>
                      </a:pPr>
                      <a:r>
                        <a:rPr sz="1600" b="1" spc="-5" dirty="0">
                          <a:solidFill>
                            <a:srgbClr val="16218E"/>
                          </a:solidFill>
                          <a:latin typeface="Arial"/>
                          <a:cs typeface="Arial"/>
                        </a:rPr>
                        <a:t>Plan de Acción</a:t>
                      </a:r>
                      <a:r>
                        <a:rPr sz="1600" b="1" spc="-160" dirty="0">
                          <a:solidFill>
                            <a:srgbClr val="16218E"/>
                          </a:solidFill>
                          <a:latin typeface="Arial"/>
                          <a:cs typeface="Arial"/>
                        </a:rPr>
                        <a:t> </a:t>
                      </a:r>
                      <a:r>
                        <a:rPr sz="1600" b="1" spc="-5" dirty="0">
                          <a:solidFill>
                            <a:srgbClr val="16218E"/>
                          </a:solidFill>
                          <a:latin typeface="Arial"/>
                          <a:cs typeface="Arial"/>
                        </a:rPr>
                        <a:t>Quinquenal  Escalonado</a:t>
                      </a:r>
                      <a:endParaRPr sz="1600" b="1" dirty="0">
                        <a:latin typeface="Arial"/>
                        <a:cs typeface="Arial"/>
                      </a:endParaRPr>
                    </a:p>
                  </a:txBody>
                  <a:tcPr marL="0" marR="0" marT="6350" marB="0">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solidFill>
                      <a:srgbClr val="CDCDDA"/>
                    </a:solidFill>
                  </a:tcPr>
                </a:tc>
                <a:extLst>
                  <a:ext uri="{0D108BD9-81ED-4DB2-BD59-A6C34878D82A}">
                    <a16:rowId xmlns:a16="http://schemas.microsoft.com/office/drawing/2014/main" val="10003"/>
                  </a:ext>
                </a:extLst>
              </a:tr>
              <a:tr h="882224">
                <a:tc>
                  <a:txBody>
                    <a:bodyPr/>
                    <a:lstStyle/>
                    <a:p>
                      <a:pPr>
                        <a:lnSpc>
                          <a:spcPct val="100000"/>
                        </a:lnSpc>
                        <a:spcBef>
                          <a:spcPts val="30"/>
                        </a:spcBef>
                      </a:pPr>
                      <a:endParaRPr sz="1600" dirty="0">
                        <a:solidFill>
                          <a:srgbClr val="0033FF"/>
                        </a:solidFill>
                        <a:latin typeface="Times New Roman"/>
                        <a:cs typeface="Times New Roman"/>
                      </a:endParaRPr>
                    </a:p>
                    <a:p>
                      <a:pPr marL="665480" marR="398145" indent="-247650">
                        <a:lnSpc>
                          <a:spcPts val="2130"/>
                        </a:lnSpc>
                      </a:pPr>
                      <a:r>
                        <a:rPr sz="1800" b="1" spc="-5" dirty="0">
                          <a:solidFill>
                            <a:srgbClr val="0033FF"/>
                          </a:solidFill>
                          <a:latin typeface="Arial"/>
                          <a:cs typeface="Arial"/>
                        </a:rPr>
                        <a:t>Producto</a:t>
                      </a:r>
                      <a:r>
                        <a:rPr sz="1800" b="1" spc="-85" dirty="0">
                          <a:solidFill>
                            <a:srgbClr val="0033FF"/>
                          </a:solidFill>
                          <a:latin typeface="Arial"/>
                          <a:cs typeface="Arial"/>
                        </a:rPr>
                        <a:t> </a:t>
                      </a:r>
                      <a:r>
                        <a:rPr sz="1800" b="1" spc="-5" dirty="0">
                          <a:solidFill>
                            <a:srgbClr val="0033FF"/>
                          </a:solidFill>
                          <a:latin typeface="Arial"/>
                          <a:cs typeface="Arial"/>
                        </a:rPr>
                        <a:t>más  escalable</a:t>
                      </a:r>
                      <a:endParaRPr sz="1800" dirty="0">
                        <a:solidFill>
                          <a:srgbClr val="0033FF"/>
                        </a:solidFill>
                        <a:latin typeface="Arial"/>
                        <a:cs typeface="Arial"/>
                      </a:endParaRPr>
                    </a:p>
                  </a:txBody>
                  <a:tcPr marL="0" marR="0" marT="3810" marB="0">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solidFill>
                      <a:srgbClr val="E8E8ED"/>
                    </a:solidFill>
                  </a:tcPr>
                </a:tc>
                <a:tc>
                  <a:txBody>
                    <a:bodyPr/>
                    <a:lstStyle/>
                    <a:p>
                      <a:pPr>
                        <a:lnSpc>
                          <a:spcPct val="100000"/>
                        </a:lnSpc>
                        <a:spcBef>
                          <a:spcPts val="30"/>
                        </a:spcBef>
                      </a:pPr>
                      <a:endParaRPr sz="1600" b="1">
                        <a:latin typeface="Times New Roman"/>
                        <a:cs typeface="Times New Roman"/>
                      </a:endParaRPr>
                    </a:p>
                    <a:p>
                      <a:pPr marL="882015" marR="169545" indent="-692150">
                        <a:lnSpc>
                          <a:spcPts val="2130"/>
                        </a:lnSpc>
                      </a:pPr>
                      <a:r>
                        <a:rPr sz="1600" b="1" spc="-5" dirty="0">
                          <a:solidFill>
                            <a:srgbClr val="16218E"/>
                          </a:solidFill>
                          <a:latin typeface="Arial"/>
                          <a:cs typeface="Arial"/>
                        </a:rPr>
                        <a:t>Evaluación exhaustiva  estándar</a:t>
                      </a:r>
                      <a:endParaRPr sz="1600" b="1">
                        <a:latin typeface="Arial"/>
                        <a:cs typeface="Arial"/>
                      </a:endParaRPr>
                    </a:p>
                  </a:txBody>
                  <a:tcPr marL="0" marR="0" marT="3810" marB="0">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solidFill>
                      <a:srgbClr val="E8E8ED"/>
                    </a:solidFill>
                  </a:tcPr>
                </a:tc>
                <a:tc>
                  <a:txBody>
                    <a:bodyPr/>
                    <a:lstStyle/>
                    <a:p>
                      <a:pPr marL="171450" marR="151130" algn="ctr">
                        <a:lnSpc>
                          <a:spcPct val="99500"/>
                        </a:lnSpc>
                        <a:spcBef>
                          <a:spcPts val="880"/>
                        </a:spcBef>
                      </a:pPr>
                      <a:r>
                        <a:rPr sz="1600" b="1" spc="-5" dirty="0">
                          <a:solidFill>
                            <a:srgbClr val="16218E"/>
                          </a:solidFill>
                          <a:latin typeface="Arial"/>
                          <a:cs typeface="Arial"/>
                        </a:rPr>
                        <a:t>Evaluaciones modulares  de los pilares</a:t>
                      </a:r>
                      <a:r>
                        <a:rPr sz="1600" b="1" spc="-40" dirty="0">
                          <a:solidFill>
                            <a:srgbClr val="16218E"/>
                          </a:solidFill>
                          <a:latin typeface="Arial"/>
                          <a:cs typeface="Arial"/>
                        </a:rPr>
                        <a:t> </a:t>
                      </a:r>
                      <a:r>
                        <a:rPr sz="1600" b="1" spc="-5" dirty="0">
                          <a:solidFill>
                            <a:srgbClr val="16218E"/>
                          </a:solidFill>
                          <a:latin typeface="Arial"/>
                          <a:cs typeface="Arial"/>
                        </a:rPr>
                        <a:t>individuales  del</a:t>
                      </a:r>
                      <a:r>
                        <a:rPr sz="1600" b="1" spc="-10" dirty="0">
                          <a:solidFill>
                            <a:srgbClr val="16218E"/>
                          </a:solidFill>
                          <a:latin typeface="Arial"/>
                          <a:cs typeface="Arial"/>
                        </a:rPr>
                        <a:t> </a:t>
                      </a:r>
                      <a:r>
                        <a:rPr sz="1600" b="1" spc="-5" dirty="0">
                          <a:solidFill>
                            <a:srgbClr val="16218E"/>
                          </a:solidFill>
                          <a:latin typeface="Arial"/>
                          <a:cs typeface="Arial"/>
                        </a:rPr>
                        <a:t>Código</a:t>
                      </a:r>
                      <a:endParaRPr sz="1600" b="1" dirty="0">
                        <a:latin typeface="Arial"/>
                        <a:cs typeface="Arial"/>
                      </a:endParaRPr>
                    </a:p>
                  </a:txBody>
                  <a:tcPr marL="0" marR="0" marT="111760" marB="0">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solidFill>
                      <a:srgbClr val="E8E8ED"/>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77712424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96656" y="-140340"/>
            <a:ext cx="8742957" cy="765592"/>
          </a:xfrm>
        </p:spPr>
        <p:txBody>
          <a:bodyPr/>
          <a:lstStyle/>
          <a:p>
            <a:pPr algn="ctr"/>
            <a:r>
              <a:rPr lang="es-CO" sz="4000" dirty="0">
                <a:latin typeface="+mn-lt"/>
                <a:cs typeface="Arial"/>
              </a:rPr>
              <a:t>Mejoras con </a:t>
            </a:r>
            <a:r>
              <a:rPr lang="es-CO" sz="4000" spc="-5" dirty="0">
                <a:latin typeface="+mn-lt"/>
                <a:cs typeface="Arial"/>
              </a:rPr>
              <a:t>respecto </a:t>
            </a:r>
            <a:r>
              <a:rPr lang="es-CO" sz="4000" dirty="0">
                <a:latin typeface="+mn-lt"/>
                <a:cs typeface="Arial"/>
              </a:rPr>
              <a:t>al Código del</a:t>
            </a:r>
            <a:r>
              <a:rPr lang="es-CO" sz="4000" spc="-90" dirty="0">
                <a:latin typeface="+mn-lt"/>
                <a:cs typeface="Arial"/>
              </a:rPr>
              <a:t> </a:t>
            </a:r>
            <a:r>
              <a:rPr lang="es-CO" sz="4000" dirty="0">
                <a:latin typeface="+mn-lt"/>
                <a:cs typeface="Arial"/>
              </a:rPr>
              <a:t>2007</a:t>
            </a:r>
            <a:endParaRPr lang="es-CO" sz="4000" dirty="0">
              <a:latin typeface="+mn-lt"/>
            </a:endParaRPr>
          </a:p>
        </p:txBody>
      </p:sp>
      <p:sp>
        <p:nvSpPr>
          <p:cNvPr id="5" name="Marcador de número de diapositiva 4"/>
          <p:cNvSpPr>
            <a:spLocks noGrp="1"/>
          </p:cNvSpPr>
          <p:nvPr>
            <p:ph type="sldNum" sz="quarter" idx="15"/>
          </p:nvPr>
        </p:nvSpPr>
        <p:spPr/>
        <p:txBody>
          <a:bodyPr/>
          <a:lstStyle/>
          <a:p>
            <a:fld id="{2F152DCA-CD82-48DD-BE7C-A5D938300626}" type="slidenum">
              <a:rPr lang="es-ES_tradnl" smtClean="0"/>
              <a:pPr/>
              <a:t>14</a:t>
            </a:fld>
            <a:endParaRPr lang="es-ES_tradnl"/>
          </a:p>
        </p:txBody>
      </p:sp>
      <p:graphicFrame>
        <p:nvGraphicFramePr>
          <p:cNvPr id="6" name="object 5"/>
          <p:cNvGraphicFramePr>
            <a:graphicFrameLocks noGrp="1"/>
          </p:cNvGraphicFramePr>
          <p:nvPr>
            <p:extLst>
              <p:ext uri="{D42A27DB-BD31-4B8C-83A1-F6EECF244321}">
                <p14:modId xmlns:p14="http://schemas.microsoft.com/office/powerpoint/2010/main" val="3085719208"/>
              </p:ext>
            </p:extLst>
          </p:nvPr>
        </p:nvGraphicFramePr>
        <p:xfrm>
          <a:off x="-36511" y="481236"/>
          <a:ext cx="9180511" cy="5308276"/>
        </p:xfrm>
        <a:graphic>
          <a:graphicData uri="http://schemas.openxmlformats.org/drawingml/2006/table">
            <a:tbl>
              <a:tblPr firstRow="1" bandRow="1">
                <a:tableStyleId>{2D5ABB26-0587-4C30-8999-92F81FD0307C}</a:tableStyleId>
              </a:tblPr>
              <a:tblGrid>
                <a:gridCol w="2499806">
                  <a:extLst>
                    <a:ext uri="{9D8B030D-6E8A-4147-A177-3AD203B41FA5}">
                      <a16:colId xmlns:a16="http://schemas.microsoft.com/office/drawing/2014/main" val="20000"/>
                    </a:ext>
                  </a:extLst>
                </a:gridCol>
                <a:gridCol w="3108707">
                  <a:extLst>
                    <a:ext uri="{9D8B030D-6E8A-4147-A177-3AD203B41FA5}">
                      <a16:colId xmlns:a16="http://schemas.microsoft.com/office/drawing/2014/main" val="20001"/>
                    </a:ext>
                  </a:extLst>
                </a:gridCol>
                <a:gridCol w="3571998">
                  <a:extLst>
                    <a:ext uri="{9D8B030D-6E8A-4147-A177-3AD203B41FA5}">
                      <a16:colId xmlns:a16="http://schemas.microsoft.com/office/drawing/2014/main" val="20002"/>
                    </a:ext>
                  </a:extLst>
                </a:gridCol>
              </a:tblGrid>
              <a:tr h="392274">
                <a:tc>
                  <a:txBody>
                    <a:bodyPr/>
                    <a:lstStyle/>
                    <a:p>
                      <a:pPr marL="802005" algn="l">
                        <a:lnSpc>
                          <a:spcPct val="100000"/>
                        </a:lnSpc>
                        <a:spcBef>
                          <a:spcPts val="700"/>
                        </a:spcBef>
                      </a:pPr>
                      <a:r>
                        <a:rPr sz="2200" b="1" spc="-5" dirty="0">
                          <a:solidFill>
                            <a:srgbClr val="FFFFFF"/>
                          </a:solidFill>
                          <a:latin typeface="Arial"/>
                          <a:cs typeface="Arial"/>
                        </a:rPr>
                        <a:t>Objetivo</a:t>
                      </a:r>
                      <a:endParaRPr sz="2200" dirty="0">
                        <a:latin typeface="Arial"/>
                        <a:cs typeface="Arial"/>
                      </a:endParaRPr>
                    </a:p>
                  </a:txBody>
                  <a:tcPr marL="0" marR="0" marT="88900" marB="0">
                    <a:lnL w="19050">
                      <a:solidFill>
                        <a:srgbClr val="FFFFFF"/>
                      </a:solidFill>
                      <a:prstDash val="solid"/>
                    </a:lnL>
                    <a:lnR w="19050">
                      <a:solidFill>
                        <a:srgbClr val="FFFFFF"/>
                      </a:solidFill>
                      <a:prstDash val="solid"/>
                    </a:lnR>
                    <a:lnT w="19050">
                      <a:solidFill>
                        <a:srgbClr val="FFFFFF"/>
                      </a:solidFill>
                      <a:prstDash val="solid"/>
                    </a:lnT>
                    <a:lnB w="53975">
                      <a:solidFill>
                        <a:srgbClr val="FFFFFF"/>
                      </a:solidFill>
                      <a:prstDash val="solid"/>
                    </a:lnB>
                    <a:solidFill>
                      <a:srgbClr val="920000"/>
                    </a:solidFill>
                  </a:tcPr>
                </a:tc>
                <a:tc>
                  <a:txBody>
                    <a:bodyPr/>
                    <a:lstStyle/>
                    <a:p>
                      <a:pPr marL="696595">
                        <a:lnSpc>
                          <a:spcPct val="100000"/>
                        </a:lnSpc>
                        <a:spcBef>
                          <a:spcPts val="325"/>
                        </a:spcBef>
                      </a:pPr>
                      <a:r>
                        <a:rPr sz="2200" b="1" spc="-5" dirty="0">
                          <a:solidFill>
                            <a:srgbClr val="FFFFFF"/>
                          </a:solidFill>
                          <a:latin typeface="Arial"/>
                          <a:cs typeface="Arial"/>
                        </a:rPr>
                        <a:t>Código</a:t>
                      </a:r>
                      <a:r>
                        <a:rPr sz="2200" b="1" spc="-10" dirty="0">
                          <a:solidFill>
                            <a:srgbClr val="FFFFFF"/>
                          </a:solidFill>
                          <a:latin typeface="Arial"/>
                          <a:cs typeface="Arial"/>
                        </a:rPr>
                        <a:t> </a:t>
                      </a:r>
                      <a:r>
                        <a:rPr sz="2200" b="1" spc="-5" dirty="0">
                          <a:solidFill>
                            <a:srgbClr val="FFFFFF"/>
                          </a:solidFill>
                          <a:latin typeface="Arial"/>
                          <a:cs typeface="Arial"/>
                        </a:rPr>
                        <a:t>2007</a:t>
                      </a:r>
                      <a:endParaRPr sz="2200" dirty="0">
                        <a:latin typeface="Arial"/>
                        <a:cs typeface="Arial"/>
                      </a:endParaRPr>
                    </a:p>
                  </a:txBody>
                  <a:tcPr marL="0" marR="0" marT="41275" marB="0">
                    <a:lnL w="19050">
                      <a:solidFill>
                        <a:srgbClr val="FFFFFF"/>
                      </a:solidFill>
                      <a:prstDash val="solid"/>
                    </a:lnL>
                    <a:lnR w="19050">
                      <a:solidFill>
                        <a:srgbClr val="FFFFFF"/>
                      </a:solidFill>
                      <a:prstDash val="solid"/>
                    </a:lnR>
                    <a:lnT w="19050">
                      <a:solidFill>
                        <a:srgbClr val="FFFFFF"/>
                      </a:solidFill>
                      <a:prstDash val="solid"/>
                    </a:lnT>
                    <a:lnB w="53975">
                      <a:solidFill>
                        <a:srgbClr val="FFFFFF"/>
                      </a:solidFill>
                      <a:prstDash val="solid"/>
                    </a:lnB>
                    <a:solidFill>
                      <a:srgbClr val="920000"/>
                    </a:solidFill>
                  </a:tcPr>
                </a:tc>
                <a:tc>
                  <a:txBody>
                    <a:bodyPr/>
                    <a:lstStyle/>
                    <a:p>
                      <a:pPr marL="931544">
                        <a:lnSpc>
                          <a:spcPct val="100000"/>
                        </a:lnSpc>
                        <a:spcBef>
                          <a:spcPts val="325"/>
                        </a:spcBef>
                      </a:pPr>
                      <a:r>
                        <a:rPr sz="2200" b="1" spc="-5" dirty="0">
                          <a:solidFill>
                            <a:srgbClr val="FFFFFF"/>
                          </a:solidFill>
                          <a:latin typeface="Arial"/>
                          <a:cs typeface="Arial"/>
                        </a:rPr>
                        <a:t>Código</a:t>
                      </a:r>
                      <a:r>
                        <a:rPr sz="2200" b="1" spc="-10" dirty="0">
                          <a:solidFill>
                            <a:srgbClr val="FFFFFF"/>
                          </a:solidFill>
                          <a:latin typeface="Arial"/>
                          <a:cs typeface="Arial"/>
                        </a:rPr>
                        <a:t> </a:t>
                      </a:r>
                      <a:r>
                        <a:rPr sz="2200" b="1" spc="-5" dirty="0">
                          <a:solidFill>
                            <a:srgbClr val="FFFFFF"/>
                          </a:solidFill>
                          <a:latin typeface="Arial"/>
                          <a:cs typeface="Arial"/>
                        </a:rPr>
                        <a:t>2014</a:t>
                      </a:r>
                      <a:endParaRPr sz="2200" dirty="0">
                        <a:latin typeface="Arial"/>
                        <a:cs typeface="Arial"/>
                      </a:endParaRPr>
                    </a:p>
                  </a:txBody>
                  <a:tcPr marL="0" marR="0" marT="41275" marB="0">
                    <a:lnL w="19050">
                      <a:solidFill>
                        <a:srgbClr val="FFFFFF"/>
                      </a:solidFill>
                      <a:prstDash val="solid"/>
                    </a:lnL>
                    <a:lnR w="19050">
                      <a:solidFill>
                        <a:srgbClr val="FFFFFF"/>
                      </a:solidFill>
                      <a:prstDash val="solid"/>
                    </a:lnR>
                    <a:lnT w="19050">
                      <a:solidFill>
                        <a:srgbClr val="FFFFFF"/>
                      </a:solidFill>
                      <a:prstDash val="solid"/>
                    </a:lnT>
                    <a:lnB w="53975">
                      <a:solidFill>
                        <a:srgbClr val="FFFFFF"/>
                      </a:solidFill>
                      <a:prstDash val="solid"/>
                    </a:lnB>
                    <a:solidFill>
                      <a:srgbClr val="920000"/>
                    </a:solidFill>
                  </a:tcPr>
                </a:tc>
                <a:extLst>
                  <a:ext uri="{0D108BD9-81ED-4DB2-BD59-A6C34878D82A}">
                    <a16:rowId xmlns:a16="http://schemas.microsoft.com/office/drawing/2014/main" val="10000"/>
                  </a:ext>
                </a:extLst>
              </a:tr>
              <a:tr h="968259">
                <a:tc>
                  <a:txBody>
                    <a:bodyPr/>
                    <a:lstStyle/>
                    <a:p>
                      <a:pPr marL="186055" marR="166370" algn="ctr">
                        <a:lnSpc>
                          <a:spcPct val="99500"/>
                        </a:lnSpc>
                        <a:spcBef>
                          <a:spcPts val="1215"/>
                        </a:spcBef>
                      </a:pPr>
                      <a:r>
                        <a:rPr sz="1800" b="1" spc="-5" dirty="0">
                          <a:solidFill>
                            <a:srgbClr val="800000"/>
                          </a:solidFill>
                          <a:latin typeface="Arial"/>
                          <a:cs typeface="Arial"/>
                        </a:rPr>
                        <a:t>Enfocado en  resultados más</a:t>
                      </a:r>
                      <a:r>
                        <a:rPr sz="1800" b="1" spc="-95" dirty="0">
                          <a:solidFill>
                            <a:srgbClr val="800000"/>
                          </a:solidFill>
                          <a:latin typeface="Arial"/>
                          <a:cs typeface="Arial"/>
                        </a:rPr>
                        <a:t> </a:t>
                      </a:r>
                      <a:r>
                        <a:rPr sz="1800" b="1" dirty="0">
                          <a:solidFill>
                            <a:srgbClr val="800000"/>
                          </a:solidFill>
                          <a:latin typeface="Arial"/>
                          <a:cs typeface="Arial"/>
                        </a:rPr>
                        <a:t>que  </a:t>
                      </a:r>
                      <a:r>
                        <a:rPr sz="1800" b="1" spc="-5" dirty="0">
                          <a:solidFill>
                            <a:srgbClr val="800000"/>
                          </a:solidFill>
                          <a:latin typeface="Arial"/>
                          <a:cs typeface="Arial"/>
                        </a:rPr>
                        <a:t>en</a:t>
                      </a:r>
                      <a:r>
                        <a:rPr sz="1800" b="1" spc="-15" dirty="0">
                          <a:solidFill>
                            <a:srgbClr val="800000"/>
                          </a:solidFill>
                          <a:latin typeface="Arial"/>
                          <a:cs typeface="Arial"/>
                        </a:rPr>
                        <a:t> </a:t>
                      </a:r>
                      <a:r>
                        <a:rPr sz="1800" b="1" spc="-5" dirty="0">
                          <a:solidFill>
                            <a:srgbClr val="800000"/>
                          </a:solidFill>
                          <a:latin typeface="Arial"/>
                          <a:cs typeface="Arial"/>
                        </a:rPr>
                        <a:t>procesos</a:t>
                      </a:r>
                      <a:endParaRPr sz="1800" dirty="0">
                        <a:latin typeface="Arial"/>
                        <a:cs typeface="Arial"/>
                      </a:endParaRPr>
                    </a:p>
                  </a:txBody>
                  <a:tcPr marL="0" marR="0" marT="154305" marB="0">
                    <a:lnL w="19050">
                      <a:solidFill>
                        <a:srgbClr val="FFFFFF"/>
                      </a:solidFill>
                      <a:prstDash val="solid"/>
                    </a:lnL>
                    <a:lnR w="19050">
                      <a:solidFill>
                        <a:srgbClr val="FFFFFF"/>
                      </a:solidFill>
                      <a:prstDash val="solid"/>
                    </a:lnR>
                    <a:lnT w="53975">
                      <a:solidFill>
                        <a:srgbClr val="FFFFFF"/>
                      </a:solidFill>
                      <a:prstDash val="solid"/>
                    </a:lnT>
                    <a:lnB w="19050">
                      <a:solidFill>
                        <a:srgbClr val="FFFFFF"/>
                      </a:solidFill>
                      <a:prstDash val="solid"/>
                    </a:lnB>
                    <a:solidFill>
                      <a:srgbClr val="DCCBCB"/>
                    </a:solidFill>
                  </a:tcPr>
                </a:tc>
                <a:tc>
                  <a:txBody>
                    <a:bodyPr/>
                    <a:lstStyle/>
                    <a:p>
                      <a:pPr marL="417195" marR="397510" algn="ctr">
                        <a:lnSpc>
                          <a:spcPct val="99500"/>
                        </a:lnSpc>
                        <a:spcBef>
                          <a:spcPts val="1215"/>
                        </a:spcBef>
                      </a:pPr>
                      <a:r>
                        <a:rPr sz="1600" spc="-5" dirty="0">
                          <a:solidFill>
                            <a:srgbClr val="800000"/>
                          </a:solidFill>
                          <a:latin typeface="Arial"/>
                          <a:cs typeface="Arial"/>
                        </a:rPr>
                        <a:t>30 de 45</a:t>
                      </a:r>
                      <a:r>
                        <a:rPr sz="1600" spc="-60" dirty="0">
                          <a:solidFill>
                            <a:srgbClr val="800000"/>
                          </a:solidFill>
                          <a:latin typeface="Arial"/>
                          <a:cs typeface="Arial"/>
                        </a:rPr>
                        <a:t> </a:t>
                      </a:r>
                      <a:r>
                        <a:rPr sz="1600" spc="-5" dirty="0">
                          <a:solidFill>
                            <a:srgbClr val="800000"/>
                          </a:solidFill>
                          <a:latin typeface="Arial"/>
                          <a:cs typeface="Arial"/>
                        </a:rPr>
                        <a:t>principios  relativos </a:t>
                      </a:r>
                      <a:r>
                        <a:rPr sz="1600" dirty="0">
                          <a:solidFill>
                            <a:srgbClr val="800000"/>
                          </a:solidFill>
                          <a:latin typeface="Arial"/>
                          <a:cs typeface="Arial"/>
                        </a:rPr>
                        <a:t>a </a:t>
                      </a:r>
                      <a:r>
                        <a:rPr sz="1600" spc="-5" dirty="0">
                          <a:solidFill>
                            <a:srgbClr val="800000"/>
                          </a:solidFill>
                          <a:latin typeface="Arial"/>
                          <a:cs typeface="Arial"/>
                        </a:rPr>
                        <a:t>los  procedimientos</a:t>
                      </a:r>
                      <a:endParaRPr sz="1600" dirty="0">
                        <a:latin typeface="Arial"/>
                        <a:cs typeface="Arial"/>
                      </a:endParaRPr>
                    </a:p>
                  </a:txBody>
                  <a:tcPr marL="0" marR="0" marT="154305" marB="0">
                    <a:lnL w="19050">
                      <a:solidFill>
                        <a:srgbClr val="FFFFFF"/>
                      </a:solidFill>
                      <a:prstDash val="solid"/>
                    </a:lnL>
                    <a:lnR w="19050">
                      <a:solidFill>
                        <a:srgbClr val="FFFFFF"/>
                      </a:solidFill>
                      <a:prstDash val="solid"/>
                    </a:lnR>
                    <a:lnT w="53975">
                      <a:solidFill>
                        <a:srgbClr val="FFFFFF"/>
                      </a:solidFill>
                      <a:prstDash val="solid"/>
                    </a:lnT>
                    <a:lnB w="19050">
                      <a:solidFill>
                        <a:srgbClr val="FFFFFF"/>
                      </a:solidFill>
                      <a:prstDash val="solid"/>
                    </a:lnB>
                    <a:solidFill>
                      <a:srgbClr val="DCCBCB"/>
                    </a:solidFill>
                  </a:tcPr>
                </a:tc>
                <a:tc>
                  <a:txBody>
                    <a:bodyPr/>
                    <a:lstStyle/>
                    <a:p>
                      <a:pPr marL="99695" marR="80010" algn="ctr">
                        <a:lnSpc>
                          <a:spcPct val="99500"/>
                        </a:lnSpc>
                        <a:spcBef>
                          <a:spcPts val="1215"/>
                        </a:spcBef>
                      </a:pPr>
                      <a:r>
                        <a:rPr sz="1600" spc="-5" dirty="0">
                          <a:solidFill>
                            <a:srgbClr val="800000"/>
                          </a:solidFill>
                          <a:latin typeface="Arial"/>
                          <a:cs typeface="Arial"/>
                        </a:rPr>
                        <a:t>31 de 36 principios</a:t>
                      </a:r>
                      <a:r>
                        <a:rPr sz="1600" spc="-45" dirty="0">
                          <a:solidFill>
                            <a:srgbClr val="800000"/>
                          </a:solidFill>
                          <a:latin typeface="Arial"/>
                          <a:cs typeface="Arial"/>
                        </a:rPr>
                        <a:t> </a:t>
                      </a:r>
                      <a:r>
                        <a:rPr sz="1600" spc="-5" dirty="0">
                          <a:solidFill>
                            <a:srgbClr val="800000"/>
                          </a:solidFill>
                          <a:latin typeface="Arial"/>
                          <a:cs typeface="Arial"/>
                        </a:rPr>
                        <a:t>dedicados  </a:t>
                      </a:r>
                      <a:r>
                        <a:rPr sz="1600" dirty="0">
                          <a:solidFill>
                            <a:srgbClr val="800000"/>
                          </a:solidFill>
                          <a:latin typeface="Arial"/>
                          <a:cs typeface="Arial"/>
                        </a:rPr>
                        <a:t>a </a:t>
                      </a:r>
                      <a:r>
                        <a:rPr sz="1600" spc="-5" dirty="0">
                          <a:solidFill>
                            <a:srgbClr val="800000"/>
                          </a:solidFill>
                          <a:latin typeface="Arial"/>
                          <a:cs typeface="Arial"/>
                        </a:rPr>
                        <a:t>calidad </a:t>
                      </a:r>
                      <a:r>
                        <a:rPr sz="1600" dirty="0">
                          <a:solidFill>
                            <a:srgbClr val="800000"/>
                          </a:solidFill>
                          <a:latin typeface="Arial"/>
                          <a:cs typeface="Arial"/>
                        </a:rPr>
                        <a:t>o </a:t>
                      </a:r>
                      <a:r>
                        <a:rPr sz="1600" spc="-5" dirty="0">
                          <a:solidFill>
                            <a:srgbClr val="800000"/>
                          </a:solidFill>
                          <a:latin typeface="Arial"/>
                          <a:cs typeface="Arial"/>
                        </a:rPr>
                        <a:t>contenido de </a:t>
                      </a:r>
                      <a:r>
                        <a:rPr sz="1600" dirty="0">
                          <a:solidFill>
                            <a:srgbClr val="800000"/>
                          </a:solidFill>
                          <a:latin typeface="Arial"/>
                          <a:cs typeface="Arial"/>
                        </a:rPr>
                        <a:t>la  </a:t>
                      </a:r>
                      <a:r>
                        <a:rPr sz="1600" spc="-5" dirty="0">
                          <a:solidFill>
                            <a:srgbClr val="800000"/>
                          </a:solidFill>
                          <a:latin typeface="Arial"/>
                          <a:cs typeface="Arial"/>
                        </a:rPr>
                        <a:t>información</a:t>
                      </a:r>
                      <a:r>
                        <a:rPr sz="1600" spc="-10" dirty="0">
                          <a:solidFill>
                            <a:srgbClr val="800000"/>
                          </a:solidFill>
                          <a:latin typeface="Arial"/>
                          <a:cs typeface="Arial"/>
                        </a:rPr>
                        <a:t> </a:t>
                      </a:r>
                      <a:r>
                        <a:rPr sz="1600" spc="-5" dirty="0">
                          <a:solidFill>
                            <a:srgbClr val="800000"/>
                          </a:solidFill>
                          <a:latin typeface="Arial"/>
                          <a:cs typeface="Arial"/>
                        </a:rPr>
                        <a:t>fiscal</a:t>
                      </a:r>
                      <a:endParaRPr sz="1600" dirty="0">
                        <a:latin typeface="Arial"/>
                        <a:cs typeface="Arial"/>
                      </a:endParaRPr>
                    </a:p>
                  </a:txBody>
                  <a:tcPr marL="0" marR="0" marT="154305" marB="0">
                    <a:lnL w="19050">
                      <a:solidFill>
                        <a:srgbClr val="FFFFFF"/>
                      </a:solidFill>
                      <a:prstDash val="solid"/>
                    </a:lnL>
                    <a:lnR w="19050">
                      <a:solidFill>
                        <a:srgbClr val="FFFFFF"/>
                      </a:solidFill>
                      <a:prstDash val="solid"/>
                    </a:lnR>
                    <a:lnT w="53975">
                      <a:solidFill>
                        <a:srgbClr val="FFFFFF"/>
                      </a:solidFill>
                      <a:prstDash val="solid"/>
                    </a:lnT>
                    <a:lnB w="19050">
                      <a:solidFill>
                        <a:srgbClr val="FFFFFF"/>
                      </a:solidFill>
                      <a:prstDash val="solid"/>
                    </a:lnB>
                    <a:solidFill>
                      <a:srgbClr val="DCCBCB"/>
                    </a:solidFill>
                  </a:tcPr>
                </a:tc>
                <a:extLst>
                  <a:ext uri="{0D108BD9-81ED-4DB2-BD59-A6C34878D82A}">
                    <a16:rowId xmlns:a16="http://schemas.microsoft.com/office/drawing/2014/main" val="10001"/>
                  </a:ext>
                </a:extLst>
              </a:tr>
              <a:tr h="1011486">
                <a:tc>
                  <a:txBody>
                    <a:bodyPr/>
                    <a:lstStyle/>
                    <a:p>
                      <a:pPr marL="128905" marR="108585" indent="-635" algn="ctr">
                        <a:lnSpc>
                          <a:spcPct val="99800"/>
                        </a:lnSpc>
                        <a:spcBef>
                          <a:spcPts val="330"/>
                        </a:spcBef>
                      </a:pPr>
                      <a:r>
                        <a:rPr sz="1800" b="1" spc="-35" dirty="0">
                          <a:solidFill>
                            <a:srgbClr val="800000"/>
                          </a:solidFill>
                          <a:latin typeface="Arial"/>
                          <a:cs typeface="Arial"/>
                        </a:rPr>
                        <a:t>Toma </a:t>
                      </a:r>
                      <a:r>
                        <a:rPr sz="1800" b="1" spc="-5" dirty="0">
                          <a:solidFill>
                            <a:srgbClr val="800000"/>
                          </a:solidFill>
                          <a:latin typeface="Arial"/>
                          <a:cs typeface="Arial"/>
                        </a:rPr>
                        <a:t>en  consideración los  diferentes niveles</a:t>
                      </a:r>
                      <a:r>
                        <a:rPr sz="1800" b="1" spc="-55" dirty="0">
                          <a:solidFill>
                            <a:srgbClr val="800000"/>
                          </a:solidFill>
                          <a:latin typeface="Arial"/>
                          <a:cs typeface="Arial"/>
                        </a:rPr>
                        <a:t> </a:t>
                      </a:r>
                      <a:r>
                        <a:rPr sz="1800" b="1" dirty="0">
                          <a:solidFill>
                            <a:srgbClr val="800000"/>
                          </a:solidFill>
                          <a:latin typeface="Arial"/>
                          <a:cs typeface="Arial"/>
                        </a:rPr>
                        <a:t>de  </a:t>
                      </a:r>
                      <a:r>
                        <a:rPr sz="1800" b="1" spc="-5" dirty="0">
                          <a:solidFill>
                            <a:srgbClr val="800000"/>
                          </a:solidFill>
                          <a:latin typeface="Arial"/>
                          <a:cs typeface="Arial"/>
                        </a:rPr>
                        <a:t>capacidad </a:t>
                      </a:r>
                      <a:r>
                        <a:rPr sz="1800" b="1" dirty="0">
                          <a:solidFill>
                            <a:srgbClr val="800000"/>
                          </a:solidFill>
                          <a:latin typeface="Arial"/>
                          <a:cs typeface="Arial"/>
                        </a:rPr>
                        <a:t>por</a:t>
                      </a:r>
                      <a:r>
                        <a:rPr sz="1800" b="1" spc="-45" dirty="0">
                          <a:solidFill>
                            <a:srgbClr val="800000"/>
                          </a:solidFill>
                          <a:latin typeface="Arial"/>
                          <a:cs typeface="Arial"/>
                        </a:rPr>
                        <a:t> </a:t>
                      </a:r>
                      <a:r>
                        <a:rPr sz="1800" b="1" spc="-5" dirty="0">
                          <a:solidFill>
                            <a:srgbClr val="800000"/>
                          </a:solidFill>
                          <a:latin typeface="Arial"/>
                          <a:cs typeface="Arial"/>
                        </a:rPr>
                        <a:t>país</a:t>
                      </a:r>
                      <a:endParaRPr sz="1800" dirty="0">
                        <a:latin typeface="Arial"/>
                        <a:cs typeface="Arial"/>
                      </a:endParaRPr>
                    </a:p>
                  </a:txBody>
                  <a:tcPr marL="0" marR="0" marT="41910" marB="0">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solidFill>
                      <a:srgbClr val="EEE7E7"/>
                    </a:solidFill>
                  </a:tcPr>
                </a:tc>
                <a:tc>
                  <a:txBody>
                    <a:bodyPr/>
                    <a:lstStyle/>
                    <a:p>
                      <a:pPr>
                        <a:lnSpc>
                          <a:spcPct val="100000"/>
                        </a:lnSpc>
                        <a:spcBef>
                          <a:spcPts val="50"/>
                        </a:spcBef>
                      </a:pPr>
                      <a:endParaRPr sz="1400" dirty="0">
                        <a:latin typeface="Times New Roman"/>
                        <a:cs typeface="Times New Roman"/>
                      </a:endParaRPr>
                    </a:p>
                    <a:p>
                      <a:pPr marL="868044" marR="378460" indent="-469900" algn="ctr">
                        <a:lnSpc>
                          <a:spcPts val="2130"/>
                        </a:lnSpc>
                      </a:pPr>
                      <a:r>
                        <a:rPr sz="1600" spc="-5" dirty="0">
                          <a:solidFill>
                            <a:srgbClr val="800000"/>
                          </a:solidFill>
                          <a:latin typeface="Arial"/>
                          <a:cs typeface="Arial"/>
                        </a:rPr>
                        <a:t>“Código de</a:t>
                      </a:r>
                      <a:r>
                        <a:rPr sz="1600" spc="-75" dirty="0">
                          <a:solidFill>
                            <a:srgbClr val="800000"/>
                          </a:solidFill>
                          <a:latin typeface="Arial"/>
                          <a:cs typeface="Arial"/>
                        </a:rPr>
                        <a:t> </a:t>
                      </a:r>
                      <a:r>
                        <a:rPr sz="1600" spc="-5" dirty="0">
                          <a:solidFill>
                            <a:srgbClr val="800000"/>
                          </a:solidFill>
                          <a:latin typeface="Arial"/>
                          <a:cs typeface="Arial"/>
                        </a:rPr>
                        <a:t>Buenas  Prácticas”</a:t>
                      </a:r>
                      <a:endParaRPr sz="1600" dirty="0">
                        <a:latin typeface="Arial"/>
                        <a:cs typeface="Arial"/>
                      </a:endParaRPr>
                    </a:p>
                  </a:txBody>
                  <a:tcPr marL="0" marR="0" marT="6350" marB="0">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solidFill>
                      <a:srgbClr val="EEE7E7"/>
                    </a:solidFill>
                  </a:tcPr>
                </a:tc>
                <a:tc>
                  <a:txBody>
                    <a:bodyPr/>
                    <a:lstStyle/>
                    <a:p>
                      <a:pPr>
                        <a:lnSpc>
                          <a:spcPct val="100000"/>
                        </a:lnSpc>
                        <a:spcBef>
                          <a:spcPts val="50"/>
                        </a:spcBef>
                      </a:pPr>
                      <a:endParaRPr sz="1400" dirty="0">
                        <a:latin typeface="Times New Roman"/>
                        <a:cs typeface="Times New Roman"/>
                      </a:endParaRPr>
                    </a:p>
                    <a:p>
                      <a:pPr marL="254000" marR="234315" indent="238760">
                        <a:lnSpc>
                          <a:spcPts val="2130"/>
                        </a:lnSpc>
                      </a:pPr>
                      <a:r>
                        <a:rPr sz="1600" spc="-5" dirty="0">
                          <a:solidFill>
                            <a:srgbClr val="800000"/>
                          </a:solidFill>
                          <a:latin typeface="Arial"/>
                          <a:cs typeface="Arial"/>
                        </a:rPr>
                        <a:t>Práctica escalonadas:  Básica, Buena </a:t>
                      </a:r>
                      <a:r>
                        <a:rPr sz="1600" dirty="0">
                          <a:solidFill>
                            <a:srgbClr val="800000"/>
                          </a:solidFill>
                          <a:latin typeface="Arial"/>
                          <a:cs typeface="Arial"/>
                        </a:rPr>
                        <a:t>y</a:t>
                      </a:r>
                      <a:r>
                        <a:rPr sz="1600" spc="-150" dirty="0">
                          <a:solidFill>
                            <a:srgbClr val="800000"/>
                          </a:solidFill>
                          <a:latin typeface="Arial"/>
                          <a:cs typeface="Arial"/>
                        </a:rPr>
                        <a:t> </a:t>
                      </a:r>
                      <a:r>
                        <a:rPr sz="1600" spc="-10" dirty="0">
                          <a:solidFill>
                            <a:srgbClr val="800000"/>
                          </a:solidFill>
                          <a:latin typeface="Arial"/>
                          <a:cs typeface="Arial"/>
                        </a:rPr>
                        <a:t>Avanzada</a:t>
                      </a:r>
                      <a:endParaRPr sz="1600" dirty="0">
                        <a:latin typeface="Arial"/>
                        <a:cs typeface="Arial"/>
                      </a:endParaRPr>
                    </a:p>
                  </a:txBody>
                  <a:tcPr marL="0" marR="0" marT="6350" marB="0">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solidFill>
                      <a:srgbClr val="EEE7E7"/>
                    </a:solidFill>
                  </a:tcPr>
                </a:tc>
                <a:extLst>
                  <a:ext uri="{0D108BD9-81ED-4DB2-BD59-A6C34878D82A}">
                    <a16:rowId xmlns:a16="http://schemas.microsoft.com/office/drawing/2014/main" val="10002"/>
                  </a:ext>
                </a:extLst>
              </a:tr>
              <a:tr h="1039583">
                <a:tc>
                  <a:txBody>
                    <a:bodyPr/>
                    <a:lstStyle/>
                    <a:p>
                      <a:pPr marL="205104" marR="185420" algn="ctr">
                        <a:lnSpc>
                          <a:spcPct val="99800"/>
                        </a:lnSpc>
                        <a:spcBef>
                          <a:spcPts val="459"/>
                        </a:spcBef>
                      </a:pPr>
                      <a:r>
                        <a:rPr sz="1800" b="1" spc="-5" dirty="0">
                          <a:solidFill>
                            <a:srgbClr val="800000"/>
                          </a:solidFill>
                          <a:latin typeface="Arial"/>
                          <a:cs typeface="Arial"/>
                        </a:rPr>
                        <a:t>Mayor énfasis </a:t>
                      </a:r>
                      <a:r>
                        <a:rPr sz="1800" b="1" spc="-5" dirty="0" err="1">
                          <a:solidFill>
                            <a:srgbClr val="800000"/>
                          </a:solidFill>
                          <a:latin typeface="Arial"/>
                          <a:cs typeface="Arial"/>
                        </a:rPr>
                        <a:t>en</a:t>
                      </a:r>
                      <a:r>
                        <a:rPr sz="1800" b="1" spc="-55" dirty="0">
                          <a:solidFill>
                            <a:srgbClr val="800000"/>
                          </a:solidFill>
                          <a:latin typeface="Arial"/>
                          <a:cs typeface="Arial"/>
                        </a:rPr>
                        <a:t> </a:t>
                      </a:r>
                      <a:endParaRPr lang="es-CO" sz="1800" b="1" spc="-55" dirty="0">
                        <a:solidFill>
                          <a:srgbClr val="800000"/>
                        </a:solidFill>
                        <a:latin typeface="Arial"/>
                        <a:cs typeface="Arial"/>
                      </a:endParaRPr>
                    </a:p>
                    <a:p>
                      <a:pPr marL="205104" marR="185420" algn="ctr">
                        <a:lnSpc>
                          <a:spcPct val="99800"/>
                        </a:lnSpc>
                        <a:spcBef>
                          <a:spcPts val="459"/>
                        </a:spcBef>
                      </a:pPr>
                      <a:r>
                        <a:rPr sz="1800" b="1" spc="-5" dirty="0">
                          <a:solidFill>
                            <a:srgbClr val="800000"/>
                          </a:solidFill>
                          <a:latin typeface="Arial"/>
                          <a:cs typeface="Arial"/>
                        </a:rPr>
                        <a:t>la  divulgación </a:t>
                      </a:r>
                      <a:r>
                        <a:rPr sz="1800" b="1" dirty="0">
                          <a:solidFill>
                            <a:srgbClr val="800000"/>
                          </a:solidFill>
                          <a:latin typeface="Arial"/>
                          <a:cs typeface="Arial"/>
                        </a:rPr>
                        <a:t>y  </a:t>
                      </a:r>
                      <a:r>
                        <a:rPr sz="1800" b="1" spc="-5" dirty="0" err="1">
                          <a:solidFill>
                            <a:srgbClr val="800000"/>
                          </a:solidFill>
                          <a:latin typeface="Arial"/>
                          <a:cs typeface="Arial"/>
                        </a:rPr>
                        <a:t>gestión</a:t>
                      </a:r>
                      <a:r>
                        <a:rPr sz="1800" b="1" spc="-5" dirty="0">
                          <a:solidFill>
                            <a:srgbClr val="800000"/>
                          </a:solidFill>
                          <a:latin typeface="Arial"/>
                          <a:cs typeface="Arial"/>
                        </a:rPr>
                        <a:t> del</a:t>
                      </a:r>
                      <a:endParaRPr lang="es-CO" sz="1800" b="1" spc="-5" dirty="0">
                        <a:solidFill>
                          <a:srgbClr val="800000"/>
                        </a:solidFill>
                        <a:latin typeface="Arial"/>
                        <a:cs typeface="Arial"/>
                      </a:endParaRPr>
                    </a:p>
                    <a:p>
                      <a:pPr marL="205104" marR="185420" algn="ctr">
                        <a:lnSpc>
                          <a:spcPct val="99800"/>
                        </a:lnSpc>
                        <a:spcBef>
                          <a:spcPts val="459"/>
                        </a:spcBef>
                      </a:pPr>
                      <a:r>
                        <a:rPr sz="1800" b="1" spc="-5" dirty="0">
                          <a:solidFill>
                            <a:srgbClr val="800000"/>
                          </a:solidFill>
                          <a:latin typeface="Arial"/>
                          <a:cs typeface="Arial"/>
                        </a:rPr>
                        <a:t> riesgo  fiscal</a:t>
                      </a:r>
                      <a:endParaRPr sz="1800" dirty="0">
                        <a:latin typeface="Arial"/>
                        <a:cs typeface="Arial"/>
                      </a:endParaRPr>
                    </a:p>
                  </a:txBody>
                  <a:tcPr marL="0" marR="0" marT="58419" marB="0">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solidFill>
                      <a:srgbClr val="DCCBCB"/>
                    </a:solidFill>
                  </a:tcPr>
                </a:tc>
                <a:tc>
                  <a:txBody>
                    <a:bodyPr/>
                    <a:lstStyle/>
                    <a:p>
                      <a:pPr marL="309245" marR="289560" algn="ctr">
                        <a:lnSpc>
                          <a:spcPts val="2130"/>
                        </a:lnSpc>
                        <a:spcBef>
                          <a:spcPts val="550"/>
                        </a:spcBef>
                      </a:pPr>
                      <a:r>
                        <a:rPr sz="1600" spc="-5" dirty="0">
                          <a:solidFill>
                            <a:srgbClr val="800000"/>
                          </a:solidFill>
                          <a:latin typeface="Arial"/>
                          <a:cs typeface="Arial"/>
                        </a:rPr>
                        <a:t>Solo1 principio</a:t>
                      </a:r>
                      <a:r>
                        <a:rPr sz="1600" spc="-50" dirty="0">
                          <a:solidFill>
                            <a:srgbClr val="800000"/>
                          </a:solidFill>
                          <a:latin typeface="Arial"/>
                          <a:cs typeface="Arial"/>
                        </a:rPr>
                        <a:t> </a:t>
                      </a:r>
                      <a:r>
                        <a:rPr sz="1600" spc="-5" dirty="0">
                          <a:solidFill>
                            <a:srgbClr val="800000"/>
                          </a:solidFill>
                          <a:latin typeface="Arial"/>
                          <a:cs typeface="Arial"/>
                        </a:rPr>
                        <a:t>sobre  riesgo fiscal</a:t>
                      </a:r>
                      <a:r>
                        <a:rPr sz="1600" spc="-20" dirty="0">
                          <a:solidFill>
                            <a:srgbClr val="800000"/>
                          </a:solidFill>
                          <a:latin typeface="Arial"/>
                          <a:cs typeface="Arial"/>
                        </a:rPr>
                        <a:t> </a:t>
                      </a:r>
                      <a:r>
                        <a:rPr sz="1600" dirty="0">
                          <a:solidFill>
                            <a:srgbClr val="800000"/>
                          </a:solidFill>
                          <a:latin typeface="Arial"/>
                          <a:cs typeface="Arial"/>
                        </a:rPr>
                        <a:t>y</a:t>
                      </a:r>
                      <a:r>
                        <a:rPr lang="es-CO" sz="1600" dirty="0">
                          <a:solidFill>
                            <a:srgbClr val="800000"/>
                          </a:solidFill>
                          <a:latin typeface="Arial"/>
                          <a:cs typeface="Arial"/>
                        </a:rPr>
                        <a:t> </a:t>
                      </a:r>
                      <a:r>
                        <a:rPr sz="1600" spc="-5" dirty="0" err="1">
                          <a:solidFill>
                            <a:srgbClr val="800000"/>
                          </a:solidFill>
                          <a:latin typeface="Arial"/>
                          <a:cs typeface="Arial"/>
                        </a:rPr>
                        <a:t>otros</a:t>
                      </a:r>
                      <a:r>
                        <a:rPr sz="1600" spc="-5" dirty="0">
                          <a:solidFill>
                            <a:srgbClr val="800000"/>
                          </a:solidFill>
                          <a:latin typeface="Arial"/>
                          <a:cs typeface="Arial"/>
                        </a:rPr>
                        <a:t> </a:t>
                      </a:r>
                      <a:r>
                        <a:rPr sz="1600" dirty="0">
                          <a:solidFill>
                            <a:srgbClr val="800000"/>
                          </a:solidFill>
                          <a:latin typeface="Arial"/>
                          <a:cs typeface="Arial"/>
                        </a:rPr>
                        <a:t>5 </a:t>
                      </a:r>
                      <a:r>
                        <a:rPr sz="1600" spc="-5" dirty="0">
                          <a:solidFill>
                            <a:srgbClr val="800000"/>
                          </a:solidFill>
                          <a:latin typeface="Arial"/>
                          <a:cs typeface="Arial"/>
                        </a:rPr>
                        <a:t>relacionados</a:t>
                      </a:r>
                      <a:r>
                        <a:rPr sz="1600" spc="-70" dirty="0">
                          <a:solidFill>
                            <a:srgbClr val="800000"/>
                          </a:solidFill>
                          <a:latin typeface="Arial"/>
                          <a:cs typeface="Arial"/>
                        </a:rPr>
                        <a:t> </a:t>
                      </a:r>
                      <a:r>
                        <a:rPr sz="1600" spc="-5" dirty="0">
                          <a:solidFill>
                            <a:srgbClr val="800000"/>
                          </a:solidFill>
                          <a:latin typeface="Arial"/>
                          <a:cs typeface="Arial"/>
                        </a:rPr>
                        <a:t>al  riesgo</a:t>
                      </a:r>
                      <a:endParaRPr sz="1600" dirty="0">
                        <a:latin typeface="Arial"/>
                        <a:cs typeface="Arial"/>
                      </a:endParaRPr>
                    </a:p>
                  </a:txBody>
                  <a:tcPr marL="0" marR="0" marT="69850" marB="0">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solidFill>
                      <a:srgbClr val="DCCBCB"/>
                    </a:solidFill>
                  </a:tcPr>
                </a:tc>
                <a:tc>
                  <a:txBody>
                    <a:bodyPr/>
                    <a:lstStyle/>
                    <a:p>
                      <a:pPr>
                        <a:lnSpc>
                          <a:spcPct val="100000"/>
                        </a:lnSpc>
                        <a:spcBef>
                          <a:spcPts val="10"/>
                        </a:spcBef>
                      </a:pPr>
                      <a:endParaRPr sz="1400" dirty="0">
                        <a:latin typeface="Times New Roman"/>
                        <a:cs typeface="Times New Roman"/>
                      </a:endParaRPr>
                    </a:p>
                    <a:p>
                      <a:pPr marL="1007744" marR="271145" indent="-717550">
                        <a:lnSpc>
                          <a:spcPts val="2130"/>
                        </a:lnSpc>
                      </a:pPr>
                      <a:r>
                        <a:rPr sz="1600" spc="-5" dirty="0">
                          <a:solidFill>
                            <a:srgbClr val="800000"/>
                          </a:solidFill>
                          <a:latin typeface="Arial"/>
                          <a:cs typeface="Arial"/>
                        </a:rPr>
                        <a:t>12 principios enfocados al  riesgo</a:t>
                      </a:r>
                      <a:r>
                        <a:rPr sz="1600" spc="-10" dirty="0">
                          <a:solidFill>
                            <a:srgbClr val="800000"/>
                          </a:solidFill>
                          <a:latin typeface="Arial"/>
                          <a:cs typeface="Arial"/>
                        </a:rPr>
                        <a:t> </a:t>
                      </a:r>
                      <a:r>
                        <a:rPr sz="1600" spc="-5" dirty="0">
                          <a:solidFill>
                            <a:srgbClr val="800000"/>
                          </a:solidFill>
                          <a:latin typeface="Arial"/>
                          <a:cs typeface="Arial"/>
                        </a:rPr>
                        <a:t>fiscal</a:t>
                      </a:r>
                      <a:endParaRPr sz="1600" dirty="0">
                        <a:latin typeface="Arial"/>
                        <a:cs typeface="Arial"/>
                      </a:endParaRPr>
                    </a:p>
                  </a:txBody>
                  <a:tcPr marL="0" marR="0" marT="1270" marB="0">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solidFill>
                      <a:srgbClr val="DCCBCB"/>
                    </a:solidFill>
                  </a:tcPr>
                </a:tc>
                <a:extLst>
                  <a:ext uri="{0D108BD9-81ED-4DB2-BD59-A6C34878D82A}">
                    <a16:rowId xmlns:a16="http://schemas.microsoft.com/office/drawing/2014/main" val="10003"/>
                  </a:ext>
                </a:extLst>
              </a:tr>
              <a:tr h="1484942">
                <a:tc>
                  <a:txBody>
                    <a:bodyPr/>
                    <a:lstStyle/>
                    <a:p>
                      <a:pPr marL="109855" marR="90170" indent="635" algn="ctr">
                        <a:lnSpc>
                          <a:spcPct val="99500"/>
                        </a:lnSpc>
                        <a:spcBef>
                          <a:spcPts val="1545"/>
                        </a:spcBef>
                      </a:pPr>
                      <a:r>
                        <a:rPr sz="1800" b="1" spc="-5" dirty="0" err="1">
                          <a:solidFill>
                            <a:srgbClr val="800000"/>
                          </a:solidFill>
                          <a:latin typeface="Arial"/>
                          <a:cs typeface="Arial"/>
                        </a:rPr>
                        <a:t>Alineado</a:t>
                      </a:r>
                      <a:r>
                        <a:rPr sz="1800" b="1" spc="-5" dirty="0">
                          <a:solidFill>
                            <a:srgbClr val="800000"/>
                          </a:solidFill>
                          <a:latin typeface="Arial"/>
                          <a:cs typeface="Arial"/>
                        </a:rPr>
                        <a:t> con </a:t>
                      </a:r>
                      <a:r>
                        <a:rPr sz="1800" b="1" dirty="0" err="1">
                          <a:solidFill>
                            <a:srgbClr val="800000"/>
                          </a:solidFill>
                          <a:latin typeface="Arial"/>
                          <a:cs typeface="Arial"/>
                        </a:rPr>
                        <a:t>los</a:t>
                      </a:r>
                      <a:r>
                        <a:rPr sz="1800" b="1" dirty="0">
                          <a:solidFill>
                            <a:srgbClr val="800000"/>
                          </a:solidFill>
                          <a:latin typeface="Arial"/>
                          <a:cs typeface="Arial"/>
                        </a:rPr>
                        <a:t>  </a:t>
                      </a:r>
                      <a:r>
                        <a:rPr sz="1800" b="1" spc="-5" dirty="0" err="1">
                          <a:solidFill>
                            <a:srgbClr val="800000"/>
                          </a:solidFill>
                          <a:latin typeface="Arial"/>
                          <a:cs typeface="Arial"/>
                        </a:rPr>
                        <a:t>recientes</a:t>
                      </a:r>
                      <a:r>
                        <a:rPr sz="1800" b="1" spc="-5" dirty="0">
                          <a:solidFill>
                            <a:srgbClr val="800000"/>
                          </a:solidFill>
                          <a:latin typeface="Arial"/>
                          <a:cs typeface="Arial"/>
                        </a:rPr>
                        <a:t> </a:t>
                      </a:r>
                      <a:r>
                        <a:rPr sz="1800" b="1" spc="-5" dirty="0" err="1">
                          <a:solidFill>
                            <a:srgbClr val="800000"/>
                          </a:solidFill>
                          <a:latin typeface="Arial"/>
                          <a:cs typeface="Arial"/>
                        </a:rPr>
                        <a:t>avances</a:t>
                      </a:r>
                      <a:r>
                        <a:rPr sz="1800" b="1" spc="-90" dirty="0">
                          <a:solidFill>
                            <a:srgbClr val="800000"/>
                          </a:solidFill>
                          <a:latin typeface="Arial"/>
                          <a:cs typeface="Arial"/>
                        </a:rPr>
                        <a:t> </a:t>
                      </a:r>
                      <a:r>
                        <a:rPr sz="1800" b="1" spc="-5" dirty="0" err="1">
                          <a:solidFill>
                            <a:srgbClr val="800000"/>
                          </a:solidFill>
                          <a:latin typeface="Arial"/>
                          <a:cs typeface="Arial"/>
                        </a:rPr>
                        <a:t>en</a:t>
                      </a:r>
                      <a:r>
                        <a:rPr sz="1800" b="1" spc="-5" dirty="0">
                          <a:solidFill>
                            <a:srgbClr val="800000"/>
                          </a:solidFill>
                          <a:latin typeface="Arial"/>
                          <a:cs typeface="Arial"/>
                        </a:rPr>
                        <a:t>  </a:t>
                      </a:r>
                      <a:r>
                        <a:rPr sz="1800" b="1" spc="-5" dirty="0" err="1">
                          <a:solidFill>
                            <a:srgbClr val="800000"/>
                          </a:solidFill>
                          <a:latin typeface="Arial"/>
                          <a:cs typeface="Arial"/>
                        </a:rPr>
                        <a:t>normas</a:t>
                      </a:r>
                      <a:r>
                        <a:rPr sz="1800" b="1" spc="-5" dirty="0">
                          <a:solidFill>
                            <a:srgbClr val="800000"/>
                          </a:solidFill>
                          <a:latin typeface="Arial"/>
                          <a:cs typeface="Arial"/>
                        </a:rPr>
                        <a:t> </a:t>
                      </a:r>
                      <a:r>
                        <a:rPr sz="1800" b="1" dirty="0">
                          <a:solidFill>
                            <a:srgbClr val="800000"/>
                          </a:solidFill>
                          <a:latin typeface="Arial"/>
                          <a:cs typeface="Arial"/>
                        </a:rPr>
                        <a:t>y</a:t>
                      </a:r>
                      <a:r>
                        <a:rPr sz="1800" b="1" spc="-35" dirty="0">
                          <a:solidFill>
                            <a:srgbClr val="800000"/>
                          </a:solidFill>
                          <a:latin typeface="Arial"/>
                          <a:cs typeface="Arial"/>
                        </a:rPr>
                        <a:t> </a:t>
                      </a:r>
                      <a:r>
                        <a:rPr sz="1800" b="1" spc="-5" dirty="0" err="1">
                          <a:solidFill>
                            <a:srgbClr val="800000"/>
                          </a:solidFill>
                          <a:latin typeface="Arial"/>
                          <a:cs typeface="Arial"/>
                        </a:rPr>
                        <a:t>pr</a:t>
                      </a:r>
                      <a:r>
                        <a:rPr lang="es-CO" sz="1800" b="1" spc="-5" dirty="0" err="1">
                          <a:solidFill>
                            <a:srgbClr val="800000"/>
                          </a:solidFill>
                          <a:latin typeface="Arial"/>
                          <a:cs typeface="Arial"/>
                        </a:rPr>
                        <a:t>áactica</a:t>
                      </a:r>
                      <a:r>
                        <a:rPr sz="1800" b="1" spc="-5" dirty="0">
                          <a:solidFill>
                            <a:srgbClr val="800000"/>
                          </a:solidFill>
                          <a:latin typeface="Arial"/>
                          <a:cs typeface="Arial"/>
                        </a:rPr>
                        <a:t>s</a:t>
                      </a:r>
                      <a:endParaRPr sz="1800" dirty="0">
                        <a:latin typeface="Arial"/>
                        <a:cs typeface="Arial"/>
                      </a:endParaRPr>
                    </a:p>
                  </a:txBody>
                  <a:tcPr marL="0" marR="0" marT="196215" marB="0">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solidFill>
                      <a:srgbClr val="EEE7E7"/>
                    </a:solidFill>
                  </a:tcPr>
                </a:tc>
                <a:tc>
                  <a:txBody>
                    <a:bodyPr/>
                    <a:lstStyle/>
                    <a:p>
                      <a:pPr marL="97155" marR="394335" algn="ctr">
                        <a:lnSpc>
                          <a:spcPct val="100000"/>
                        </a:lnSpc>
                        <a:spcBef>
                          <a:spcPts val="455"/>
                        </a:spcBef>
                      </a:pPr>
                      <a:r>
                        <a:rPr sz="1400" b="1" spc="-5" dirty="0">
                          <a:solidFill>
                            <a:srgbClr val="800000"/>
                          </a:solidFill>
                          <a:latin typeface="Arial"/>
                          <a:cs typeface="Arial"/>
                        </a:rPr>
                        <a:t>Instituciones: </a:t>
                      </a:r>
                      <a:r>
                        <a:rPr sz="1400" spc="-5" dirty="0">
                          <a:solidFill>
                            <a:srgbClr val="800000"/>
                          </a:solidFill>
                          <a:latin typeface="Arial"/>
                          <a:cs typeface="Arial"/>
                        </a:rPr>
                        <a:t>Gobierno General  </a:t>
                      </a:r>
                      <a:r>
                        <a:rPr sz="1400" b="1" spc="-5" dirty="0">
                          <a:solidFill>
                            <a:srgbClr val="800000"/>
                          </a:solidFill>
                          <a:latin typeface="Arial"/>
                          <a:cs typeface="Arial"/>
                        </a:rPr>
                        <a:t>Saldos: </a:t>
                      </a:r>
                      <a:r>
                        <a:rPr sz="1400" spc="-5" dirty="0">
                          <a:solidFill>
                            <a:srgbClr val="800000"/>
                          </a:solidFill>
                          <a:latin typeface="Arial"/>
                          <a:cs typeface="Arial"/>
                        </a:rPr>
                        <a:t>Balance Financiero  </a:t>
                      </a:r>
                      <a:r>
                        <a:rPr sz="1400" b="1" spc="-5" dirty="0">
                          <a:solidFill>
                            <a:srgbClr val="800000"/>
                          </a:solidFill>
                          <a:latin typeface="Arial"/>
                          <a:cs typeface="Arial"/>
                        </a:rPr>
                        <a:t>Frecuencia: </a:t>
                      </a:r>
                      <a:r>
                        <a:rPr sz="1400" spc="-10" dirty="0">
                          <a:solidFill>
                            <a:srgbClr val="800000"/>
                          </a:solidFill>
                          <a:latin typeface="Arial"/>
                          <a:cs typeface="Arial"/>
                        </a:rPr>
                        <a:t>Trimestral  </a:t>
                      </a:r>
                      <a:r>
                        <a:rPr sz="1400" b="1" spc="-5" dirty="0">
                          <a:solidFill>
                            <a:srgbClr val="800000"/>
                          </a:solidFill>
                          <a:latin typeface="Arial"/>
                          <a:cs typeface="Arial"/>
                        </a:rPr>
                        <a:t>Clasificación: </a:t>
                      </a:r>
                      <a:r>
                        <a:rPr sz="1400" spc="-5" dirty="0">
                          <a:solidFill>
                            <a:srgbClr val="800000"/>
                          </a:solidFill>
                          <a:latin typeface="Arial"/>
                          <a:cs typeface="Arial"/>
                        </a:rPr>
                        <a:t>MEFP 2001  </a:t>
                      </a:r>
                      <a:r>
                        <a:rPr sz="1400" b="1" u="sng" spc="-5" dirty="0">
                          <a:solidFill>
                            <a:srgbClr val="800000"/>
                          </a:solidFill>
                          <a:latin typeface="Arial"/>
                          <a:cs typeface="Arial"/>
                        </a:rPr>
                        <a:t>Contabilidad</a:t>
                      </a:r>
                      <a:r>
                        <a:rPr sz="1400" b="1" spc="-5" dirty="0">
                          <a:solidFill>
                            <a:srgbClr val="800000"/>
                          </a:solidFill>
                          <a:latin typeface="Arial"/>
                          <a:cs typeface="Arial"/>
                        </a:rPr>
                        <a:t>: </a:t>
                      </a:r>
                      <a:r>
                        <a:rPr sz="1400" spc="-5" dirty="0">
                          <a:solidFill>
                            <a:srgbClr val="800000"/>
                          </a:solidFill>
                          <a:latin typeface="Arial"/>
                          <a:cs typeface="Arial"/>
                        </a:rPr>
                        <a:t>GAAP  </a:t>
                      </a:r>
                      <a:r>
                        <a:rPr sz="1400" b="1" spc="-5" dirty="0">
                          <a:solidFill>
                            <a:srgbClr val="800000"/>
                          </a:solidFill>
                          <a:latin typeface="Arial"/>
                          <a:cs typeface="Arial"/>
                        </a:rPr>
                        <a:t>Presupuesto: </a:t>
                      </a:r>
                      <a:r>
                        <a:rPr sz="1400" spc="-5" dirty="0">
                          <a:solidFill>
                            <a:srgbClr val="800000"/>
                          </a:solidFill>
                          <a:latin typeface="Arial"/>
                          <a:cs typeface="Arial"/>
                        </a:rPr>
                        <a:t>N/A</a:t>
                      </a:r>
                      <a:endParaRPr sz="1400" dirty="0">
                        <a:latin typeface="Arial"/>
                        <a:cs typeface="Arial"/>
                      </a:endParaRPr>
                    </a:p>
                  </a:txBody>
                  <a:tcPr marL="0" marR="0" marT="57785" marB="0">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solidFill>
                      <a:srgbClr val="EEE7E7"/>
                    </a:solidFill>
                  </a:tcPr>
                </a:tc>
                <a:tc>
                  <a:txBody>
                    <a:bodyPr/>
                    <a:lstStyle/>
                    <a:p>
                      <a:pPr marL="97155" marR="1080770" algn="just">
                        <a:lnSpc>
                          <a:spcPct val="100000"/>
                        </a:lnSpc>
                        <a:spcBef>
                          <a:spcPts val="455"/>
                        </a:spcBef>
                      </a:pPr>
                      <a:r>
                        <a:rPr sz="1400" b="1" spc="-5" dirty="0">
                          <a:solidFill>
                            <a:srgbClr val="800000"/>
                          </a:solidFill>
                          <a:latin typeface="Arial"/>
                          <a:cs typeface="Arial"/>
                        </a:rPr>
                        <a:t>Instituciones: </a:t>
                      </a:r>
                      <a:r>
                        <a:rPr sz="1400" spc="-5" dirty="0">
                          <a:solidFill>
                            <a:srgbClr val="800000"/>
                          </a:solidFill>
                          <a:latin typeface="Arial"/>
                          <a:cs typeface="Arial"/>
                        </a:rPr>
                        <a:t>Sector Púbico  </a:t>
                      </a:r>
                      <a:r>
                        <a:rPr sz="1400" b="1" spc="-5" dirty="0">
                          <a:solidFill>
                            <a:srgbClr val="800000"/>
                          </a:solidFill>
                          <a:latin typeface="Arial"/>
                          <a:cs typeface="Arial"/>
                        </a:rPr>
                        <a:t>Saldos: </a:t>
                      </a:r>
                      <a:r>
                        <a:rPr lang="es-CO" sz="1400" b="1" spc="-5" dirty="0">
                          <a:solidFill>
                            <a:srgbClr val="800000"/>
                          </a:solidFill>
                          <a:latin typeface="Arial"/>
                          <a:cs typeface="Arial"/>
                        </a:rPr>
                        <a:t>      </a:t>
                      </a:r>
                      <a:r>
                        <a:rPr sz="1400" spc="-5" dirty="0">
                          <a:solidFill>
                            <a:srgbClr val="800000"/>
                          </a:solidFill>
                          <a:latin typeface="Arial"/>
                          <a:cs typeface="Arial"/>
                        </a:rPr>
                        <a:t>Balance </a:t>
                      </a:r>
                      <a:r>
                        <a:rPr sz="1400" spc="-5" dirty="0" err="1">
                          <a:solidFill>
                            <a:srgbClr val="800000"/>
                          </a:solidFill>
                          <a:latin typeface="Arial"/>
                          <a:cs typeface="Arial"/>
                        </a:rPr>
                        <a:t>completo</a:t>
                      </a:r>
                      <a:r>
                        <a:rPr sz="1400" spc="-5" dirty="0">
                          <a:solidFill>
                            <a:srgbClr val="800000"/>
                          </a:solidFill>
                          <a:latin typeface="Arial"/>
                          <a:cs typeface="Arial"/>
                        </a:rPr>
                        <a:t>  </a:t>
                      </a:r>
                      <a:r>
                        <a:rPr sz="1400" b="1" spc="-5" dirty="0" err="1">
                          <a:solidFill>
                            <a:srgbClr val="800000"/>
                          </a:solidFill>
                          <a:latin typeface="Arial"/>
                          <a:cs typeface="Arial"/>
                        </a:rPr>
                        <a:t>Frecuencia:</a:t>
                      </a:r>
                      <a:r>
                        <a:rPr sz="1400" spc="-5" dirty="0" err="1">
                          <a:solidFill>
                            <a:srgbClr val="800000"/>
                          </a:solidFill>
                          <a:latin typeface="Arial"/>
                          <a:cs typeface="Arial"/>
                        </a:rPr>
                        <a:t>Mensual</a:t>
                      </a:r>
                      <a:r>
                        <a:rPr sz="1400" spc="-5" dirty="0">
                          <a:solidFill>
                            <a:srgbClr val="800000"/>
                          </a:solidFill>
                          <a:latin typeface="Arial"/>
                          <a:cs typeface="Arial"/>
                        </a:rPr>
                        <a:t>  </a:t>
                      </a:r>
                      <a:r>
                        <a:rPr sz="1400" b="1" spc="-5" dirty="0">
                          <a:solidFill>
                            <a:srgbClr val="800000"/>
                          </a:solidFill>
                          <a:latin typeface="Arial"/>
                          <a:cs typeface="Arial"/>
                        </a:rPr>
                        <a:t>Clasificación: </a:t>
                      </a:r>
                      <a:r>
                        <a:rPr lang="es-CO" sz="1400" b="1" spc="-5" dirty="0">
                          <a:solidFill>
                            <a:srgbClr val="800000"/>
                          </a:solidFill>
                          <a:latin typeface="Arial"/>
                          <a:cs typeface="Arial"/>
                        </a:rPr>
                        <a:t>   </a:t>
                      </a:r>
                      <a:r>
                        <a:rPr sz="1400" spc="-5" dirty="0">
                          <a:solidFill>
                            <a:srgbClr val="800000"/>
                          </a:solidFill>
                          <a:latin typeface="Arial"/>
                          <a:cs typeface="Arial"/>
                        </a:rPr>
                        <a:t>MEFP 2014  </a:t>
                      </a:r>
                      <a:r>
                        <a:rPr sz="1400" b="1" u="sng" spc="-5" dirty="0" err="1">
                          <a:solidFill>
                            <a:srgbClr val="800000"/>
                          </a:solidFill>
                          <a:latin typeface="Arial"/>
                          <a:cs typeface="Arial"/>
                        </a:rPr>
                        <a:t>Contabilidad</a:t>
                      </a:r>
                      <a:r>
                        <a:rPr sz="1400" b="1" u="sng" spc="-5" dirty="0">
                          <a:solidFill>
                            <a:srgbClr val="800000"/>
                          </a:solidFill>
                          <a:latin typeface="Arial"/>
                          <a:cs typeface="Arial"/>
                        </a:rPr>
                        <a:t>:</a:t>
                      </a:r>
                      <a:r>
                        <a:rPr lang="es-CO" sz="1400" b="1" u="none" spc="-5" baseline="0" dirty="0">
                          <a:solidFill>
                            <a:srgbClr val="800000"/>
                          </a:solidFill>
                          <a:latin typeface="Arial"/>
                          <a:cs typeface="Arial"/>
                        </a:rPr>
                        <a:t> </a:t>
                      </a:r>
                      <a:r>
                        <a:rPr sz="1400" spc="-5" dirty="0">
                          <a:solidFill>
                            <a:srgbClr val="800000"/>
                          </a:solidFill>
                          <a:latin typeface="Arial"/>
                          <a:cs typeface="Arial"/>
                        </a:rPr>
                        <a:t>IPSAS  </a:t>
                      </a:r>
                      <a:r>
                        <a:rPr sz="1400" b="1" spc="-5" dirty="0">
                          <a:solidFill>
                            <a:srgbClr val="800000"/>
                          </a:solidFill>
                          <a:latin typeface="Arial"/>
                          <a:cs typeface="Arial"/>
                        </a:rPr>
                        <a:t>Presupuesto: </a:t>
                      </a:r>
                      <a:r>
                        <a:rPr sz="1400" spc="-20" dirty="0">
                          <a:solidFill>
                            <a:srgbClr val="800000"/>
                          </a:solidFill>
                          <a:latin typeface="Arial"/>
                          <a:cs typeface="Arial"/>
                        </a:rPr>
                        <a:t>PEFA </a:t>
                      </a:r>
                      <a:r>
                        <a:rPr sz="1400" dirty="0">
                          <a:solidFill>
                            <a:srgbClr val="800000"/>
                          </a:solidFill>
                          <a:latin typeface="Arial"/>
                          <a:cs typeface="Arial"/>
                        </a:rPr>
                        <a:t>&amp;</a:t>
                      </a:r>
                      <a:r>
                        <a:rPr sz="1400" spc="-110" dirty="0">
                          <a:solidFill>
                            <a:srgbClr val="800000"/>
                          </a:solidFill>
                          <a:latin typeface="Arial"/>
                          <a:cs typeface="Arial"/>
                        </a:rPr>
                        <a:t> </a:t>
                      </a:r>
                      <a:r>
                        <a:rPr lang="es-CO" sz="1400" spc="-110" dirty="0">
                          <a:solidFill>
                            <a:srgbClr val="800000"/>
                          </a:solidFill>
                          <a:latin typeface="Arial"/>
                          <a:cs typeface="Arial"/>
                        </a:rPr>
                        <a:t> O</a:t>
                      </a:r>
                      <a:r>
                        <a:rPr sz="1400" spc="-5" dirty="0">
                          <a:solidFill>
                            <a:srgbClr val="800000"/>
                          </a:solidFill>
                          <a:latin typeface="Arial"/>
                          <a:cs typeface="Arial"/>
                        </a:rPr>
                        <a:t>CDE</a:t>
                      </a:r>
                      <a:endParaRPr sz="1400" dirty="0">
                        <a:latin typeface="Arial"/>
                        <a:cs typeface="Arial"/>
                      </a:endParaRPr>
                    </a:p>
                  </a:txBody>
                  <a:tcPr marL="0" marR="0" marT="57785" marB="0">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solidFill>
                      <a:srgbClr val="EEE7E7"/>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57394397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2"/>
          <p:cNvSpPr txBox="1">
            <a:spLocks/>
          </p:cNvSpPr>
          <p:nvPr/>
        </p:nvSpPr>
        <p:spPr>
          <a:xfrm>
            <a:off x="-36512" y="37619"/>
            <a:ext cx="9144671" cy="875665"/>
          </a:xfrm>
          <a:prstGeom prst="rect">
            <a:avLst/>
          </a:prstGeom>
        </p:spPr>
        <p:txBody>
          <a:bodyPr vert="horz" wrap="square" lIns="0" tIns="29845" rIns="0" bIns="0" rtlCol="0">
            <a:spAutoFit/>
          </a:bodyPr>
          <a:lstStyle>
            <a:lvl1pPr algn="l" rtl="0" eaLnBrk="1" fontAlgn="base" hangingPunct="1">
              <a:spcBef>
                <a:spcPct val="0"/>
              </a:spcBef>
              <a:spcAft>
                <a:spcPct val="0"/>
              </a:spcAft>
              <a:defRPr sz="3200" b="1" baseline="0">
                <a:solidFill>
                  <a:schemeClr val="bg1"/>
                </a:solidFill>
                <a:latin typeface="+mj-lt"/>
                <a:ea typeface="+mj-ea"/>
                <a:cs typeface="+mj-cs"/>
              </a:defRPr>
            </a:lvl1pPr>
            <a:lvl2pPr algn="ctr" rtl="0" eaLnBrk="1" fontAlgn="base" hangingPunct="1">
              <a:spcBef>
                <a:spcPct val="0"/>
              </a:spcBef>
              <a:spcAft>
                <a:spcPct val="0"/>
              </a:spcAft>
              <a:defRPr sz="3200" b="1">
                <a:solidFill>
                  <a:schemeClr val="tx2"/>
                </a:solidFill>
                <a:latin typeface="Calibri" pitchFamily="34" charset="0"/>
              </a:defRPr>
            </a:lvl2pPr>
            <a:lvl3pPr algn="ctr" rtl="0" eaLnBrk="1" fontAlgn="base" hangingPunct="1">
              <a:spcBef>
                <a:spcPct val="0"/>
              </a:spcBef>
              <a:spcAft>
                <a:spcPct val="0"/>
              </a:spcAft>
              <a:defRPr sz="3200" b="1">
                <a:solidFill>
                  <a:schemeClr val="tx2"/>
                </a:solidFill>
                <a:latin typeface="Calibri" pitchFamily="34" charset="0"/>
              </a:defRPr>
            </a:lvl3pPr>
            <a:lvl4pPr algn="ctr" rtl="0" eaLnBrk="1" fontAlgn="base" hangingPunct="1">
              <a:spcBef>
                <a:spcPct val="0"/>
              </a:spcBef>
              <a:spcAft>
                <a:spcPct val="0"/>
              </a:spcAft>
              <a:defRPr sz="3200" b="1">
                <a:solidFill>
                  <a:schemeClr val="tx2"/>
                </a:solidFill>
                <a:latin typeface="Calibri" pitchFamily="34" charset="0"/>
              </a:defRPr>
            </a:lvl4pPr>
            <a:lvl5pPr algn="ctr" rtl="0" eaLnBrk="1" fontAlgn="base" hangingPunct="1">
              <a:spcBef>
                <a:spcPct val="0"/>
              </a:spcBef>
              <a:spcAft>
                <a:spcPct val="0"/>
              </a:spcAft>
              <a:defRPr sz="3200" b="1">
                <a:solidFill>
                  <a:schemeClr val="tx2"/>
                </a:solidFill>
                <a:latin typeface="Calibri" pitchFamily="34" charset="0"/>
              </a:defRPr>
            </a:lvl5pPr>
            <a:lvl6pPr marL="457200" algn="ctr" rtl="0" eaLnBrk="1" fontAlgn="base" hangingPunct="1">
              <a:spcBef>
                <a:spcPct val="0"/>
              </a:spcBef>
              <a:spcAft>
                <a:spcPct val="0"/>
              </a:spcAft>
              <a:defRPr sz="3200" b="1">
                <a:solidFill>
                  <a:schemeClr val="tx2"/>
                </a:solidFill>
                <a:latin typeface="Arial Narrow" pitchFamily="34" charset="0"/>
              </a:defRPr>
            </a:lvl6pPr>
            <a:lvl7pPr marL="914400" algn="ctr" rtl="0" eaLnBrk="1" fontAlgn="base" hangingPunct="1">
              <a:spcBef>
                <a:spcPct val="0"/>
              </a:spcBef>
              <a:spcAft>
                <a:spcPct val="0"/>
              </a:spcAft>
              <a:defRPr sz="3200" b="1">
                <a:solidFill>
                  <a:schemeClr val="tx2"/>
                </a:solidFill>
                <a:latin typeface="Arial Narrow" pitchFamily="34" charset="0"/>
              </a:defRPr>
            </a:lvl7pPr>
            <a:lvl8pPr marL="1371600" algn="ctr" rtl="0" eaLnBrk="1" fontAlgn="base" hangingPunct="1">
              <a:spcBef>
                <a:spcPct val="0"/>
              </a:spcBef>
              <a:spcAft>
                <a:spcPct val="0"/>
              </a:spcAft>
              <a:defRPr sz="3200" b="1">
                <a:solidFill>
                  <a:schemeClr val="tx2"/>
                </a:solidFill>
                <a:latin typeface="Arial Narrow" pitchFamily="34" charset="0"/>
              </a:defRPr>
            </a:lvl8pPr>
            <a:lvl9pPr marL="1828800" algn="ctr" rtl="0" eaLnBrk="1" fontAlgn="base" hangingPunct="1">
              <a:spcBef>
                <a:spcPct val="0"/>
              </a:spcBef>
              <a:spcAft>
                <a:spcPct val="0"/>
              </a:spcAft>
              <a:defRPr sz="3200" b="1">
                <a:solidFill>
                  <a:schemeClr val="tx2"/>
                </a:solidFill>
                <a:latin typeface="Arial Narrow" pitchFamily="34" charset="0"/>
              </a:defRPr>
            </a:lvl9pPr>
          </a:lstStyle>
          <a:p>
            <a:pPr marL="12700" marR="5080">
              <a:lnSpc>
                <a:spcPts val="3329"/>
              </a:lnSpc>
              <a:spcBef>
                <a:spcPts val="235"/>
              </a:spcBef>
            </a:pPr>
            <a:r>
              <a:rPr lang="es-CO" sz="2800" kern="0" spc="-5" dirty="0"/>
              <a:t>II. Importancia </a:t>
            </a:r>
            <a:r>
              <a:rPr lang="es-CO" sz="2800" kern="0" dirty="0"/>
              <a:t>de </a:t>
            </a:r>
            <a:r>
              <a:rPr lang="es-CO" sz="2800" kern="0" spc="-5" dirty="0"/>
              <a:t>la información </a:t>
            </a:r>
            <a:r>
              <a:rPr lang="es-CO" sz="2800" kern="0" dirty="0"/>
              <a:t>en el Nuevo  </a:t>
            </a:r>
            <a:r>
              <a:rPr lang="es-CO" sz="2800" kern="0" spc="-5" dirty="0"/>
              <a:t>Código </a:t>
            </a:r>
            <a:r>
              <a:rPr lang="es-CO" sz="2800" kern="0" dirty="0"/>
              <a:t>de </a:t>
            </a:r>
            <a:r>
              <a:rPr lang="es-CO" sz="2800" kern="0" spc="-5" dirty="0"/>
              <a:t>Transparencia Fiscal (CTF):Pilar</a:t>
            </a:r>
            <a:r>
              <a:rPr lang="es-CO" sz="2800" kern="0" spc="75" dirty="0"/>
              <a:t> </a:t>
            </a:r>
            <a:r>
              <a:rPr lang="es-CO" sz="2800" kern="0" dirty="0"/>
              <a:t>I</a:t>
            </a:r>
          </a:p>
        </p:txBody>
      </p:sp>
      <p:sp>
        <p:nvSpPr>
          <p:cNvPr id="7" name="object 3"/>
          <p:cNvSpPr txBox="1"/>
          <p:nvPr/>
        </p:nvSpPr>
        <p:spPr>
          <a:xfrm>
            <a:off x="189974" y="985292"/>
            <a:ext cx="8752658" cy="397545"/>
          </a:xfrm>
          <a:prstGeom prst="rect">
            <a:avLst/>
          </a:prstGeom>
        </p:spPr>
        <p:txBody>
          <a:bodyPr vert="horz" wrap="square" lIns="0" tIns="25400" rIns="0" bIns="0" rtlCol="0">
            <a:spAutoFit/>
          </a:bodyPr>
          <a:lstStyle/>
          <a:p>
            <a:pPr marL="2051050" marR="5080" indent="-2038350">
              <a:lnSpc>
                <a:spcPts val="2870"/>
              </a:lnSpc>
              <a:spcBef>
                <a:spcPts val="200"/>
              </a:spcBef>
            </a:pPr>
            <a:r>
              <a:rPr b="1" dirty="0">
                <a:latin typeface="Arial"/>
                <a:cs typeface="Arial"/>
              </a:rPr>
              <a:t>Un </a:t>
            </a:r>
            <a:r>
              <a:rPr b="1" spc="-5" dirty="0">
                <a:latin typeface="Arial"/>
                <a:cs typeface="Arial"/>
              </a:rPr>
              <a:t>Pilar entero dedicado </a:t>
            </a:r>
            <a:r>
              <a:rPr b="1" dirty="0">
                <a:latin typeface="Arial"/>
                <a:cs typeface="Arial"/>
              </a:rPr>
              <a:t>y </a:t>
            </a:r>
            <a:r>
              <a:rPr b="1" spc="-5" dirty="0">
                <a:latin typeface="Arial"/>
                <a:cs typeface="Arial"/>
              </a:rPr>
              <a:t>referencias </a:t>
            </a:r>
            <a:r>
              <a:rPr b="1" dirty="0">
                <a:latin typeface="Arial"/>
                <a:cs typeface="Arial"/>
              </a:rPr>
              <a:t>en </a:t>
            </a:r>
            <a:r>
              <a:rPr b="1" spc="-5" dirty="0">
                <a:latin typeface="Arial"/>
                <a:cs typeface="Arial"/>
              </a:rPr>
              <a:t>los  restantes</a:t>
            </a:r>
            <a:r>
              <a:rPr b="1" spc="-10" dirty="0">
                <a:latin typeface="Arial"/>
                <a:cs typeface="Arial"/>
              </a:rPr>
              <a:t> </a:t>
            </a:r>
            <a:r>
              <a:rPr b="1" spc="-5" dirty="0">
                <a:latin typeface="Arial"/>
                <a:cs typeface="Arial"/>
              </a:rPr>
              <a:t>Pilares</a:t>
            </a:r>
            <a:endParaRPr dirty="0">
              <a:latin typeface="Arial"/>
              <a:cs typeface="Arial"/>
            </a:endParaRPr>
          </a:p>
        </p:txBody>
      </p:sp>
      <p:sp>
        <p:nvSpPr>
          <p:cNvPr id="8" name="object 4"/>
          <p:cNvSpPr/>
          <p:nvPr/>
        </p:nvSpPr>
        <p:spPr>
          <a:xfrm>
            <a:off x="2896590" y="1439048"/>
            <a:ext cx="1497965" cy="3753739"/>
          </a:xfrm>
          <a:custGeom>
            <a:avLst/>
            <a:gdLst/>
            <a:ahLst/>
            <a:cxnLst/>
            <a:rect l="l" t="t" r="r" b="b"/>
            <a:pathLst>
              <a:path w="1497964" h="3850004">
                <a:moveTo>
                  <a:pt x="1323146" y="0"/>
                </a:moveTo>
                <a:lnTo>
                  <a:pt x="174527" y="0"/>
                </a:lnTo>
                <a:lnTo>
                  <a:pt x="147257" y="2855"/>
                </a:lnTo>
                <a:lnTo>
                  <a:pt x="87263" y="22840"/>
                </a:lnTo>
                <a:lnTo>
                  <a:pt x="27269" y="77087"/>
                </a:lnTo>
                <a:lnTo>
                  <a:pt x="0" y="182726"/>
                </a:lnTo>
                <a:lnTo>
                  <a:pt x="0" y="3690439"/>
                </a:lnTo>
                <a:lnTo>
                  <a:pt x="2726" y="3718990"/>
                </a:lnTo>
                <a:lnTo>
                  <a:pt x="21815" y="3781801"/>
                </a:lnTo>
                <a:lnTo>
                  <a:pt x="73628" y="3844613"/>
                </a:lnTo>
                <a:lnTo>
                  <a:pt x="92057" y="3849828"/>
                </a:lnTo>
                <a:lnTo>
                  <a:pt x="1410958" y="3849828"/>
                </a:lnTo>
                <a:lnTo>
                  <a:pt x="1470404" y="3796077"/>
                </a:lnTo>
                <a:lnTo>
                  <a:pt x="1497674" y="3690439"/>
                </a:lnTo>
                <a:lnTo>
                  <a:pt x="1497674" y="182726"/>
                </a:lnTo>
                <a:lnTo>
                  <a:pt x="1494947" y="154175"/>
                </a:lnTo>
                <a:lnTo>
                  <a:pt x="1475858" y="91363"/>
                </a:lnTo>
                <a:lnTo>
                  <a:pt x="1424045" y="28550"/>
                </a:lnTo>
                <a:lnTo>
                  <a:pt x="1323146" y="0"/>
                </a:lnTo>
                <a:close/>
              </a:path>
            </a:pathLst>
          </a:custGeom>
          <a:solidFill>
            <a:srgbClr val="0050A3"/>
          </a:solidFill>
        </p:spPr>
        <p:txBody>
          <a:bodyPr wrap="square" lIns="0" tIns="0" rIns="0" bIns="0" rtlCol="0"/>
          <a:lstStyle/>
          <a:p>
            <a:endParaRPr sz="2000"/>
          </a:p>
        </p:txBody>
      </p:sp>
      <p:sp>
        <p:nvSpPr>
          <p:cNvPr id="9" name="object 5"/>
          <p:cNvSpPr/>
          <p:nvPr/>
        </p:nvSpPr>
        <p:spPr>
          <a:xfrm>
            <a:off x="3022634" y="1449200"/>
            <a:ext cx="1221740" cy="779475"/>
          </a:xfrm>
          <a:custGeom>
            <a:avLst/>
            <a:gdLst/>
            <a:ahLst/>
            <a:cxnLst/>
            <a:rect l="l" t="t" r="r" b="b"/>
            <a:pathLst>
              <a:path w="1221739" h="799464">
                <a:moveTo>
                  <a:pt x="0" y="0"/>
                </a:moveTo>
                <a:lnTo>
                  <a:pt x="1221687" y="0"/>
                </a:lnTo>
                <a:lnTo>
                  <a:pt x="1221687" y="799279"/>
                </a:lnTo>
                <a:lnTo>
                  <a:pt x="0" y="799279"/>
                </a:lnTo>
                <a:lnTo>
                  <a:pt x="0" y="0"/>
                </a:lnTo>
                <a:close/>
              </a:path>
            </a:pathLst>
          </a:custGeom>
          <a:solidFill>
            <a:srgbClr val="0050A3"/>
          </a:solidFill>
        </p:spPr>
        <p:txBody>
          <a:bodyPr wrap="square" lIns="0" tIns="0" rIns="0" bIns="0" rtlCol="0"/>
          <a:lstStyle/>
          <a:p>
            <a:endParaRPr sz="2000"/>
          </a:p>
        </p:txBody>
      </p:sp>
      <p:sp>
        <p:nvSpPr>
          <p:cNvPr id="10" name="object 6"/>
          <p:cNvSpPr txBox="1"/>
          <p:nvPr/>
        </p:nvSpPr>
        <p:spPr>
          <a:xfrm>
            <a:off x="3113875" y="1467045"/>
            <a:ext cx="1039494" cy="742383"/>
          </a:xfrm>
          <a:prstGeom prst="rect">
            <a:avLst/>
          </a:prstGeom>
        </p:spPr>
        <p:txBody>
          <a:bodyPr vert="horz" wrap="square" lIns="0" tIns="64135" rIns="0" bIns="0" rtlCol="0">
            <a:spAutoFit/>
          </a:bodyPr>
          <a:lstStyle/>
          <a:p>
            <a:pPr marL="69215" marR="5080" indent="-57150">
              <a:lnSpc>
                <a:spcPct val="78100"/>
              </a:lnSpc>
              <a:spcBef>
                <a:spcPts val="505"/>
              </a:spcBef>
            </a:pPr>
            <a:r>
              <a:rPr sz="1400" b="1" spc="0" dirty="0">
                <a:solidFill>
                  <a:srgbClr val="FFFFFF"/>
                </a:solidFill>
                <a:latin typeface="Calibri"/>
                <a:cs typeface="Calibri"/>
              </a:rPr>
              <a:t>II. </a:t>
            </a:r>
            <a:r>
              <a:rPr sz="1400" b="1" spc="10" dirty="0" err="1">
                <a:solidFill>
                  <a:srgbClr val="FFFFFF"/>
                </a:solidFill>
                <a:latin typeface="Calibri"/>
                <a:cs typeface="Calibri"/>
              </a:rPr>
              <a:t>Previsión</a:t>
            </a:r>
            <a:r>
              <a:rPr sz="1400" b="1" spc="-114" dirty="0">
                <a:solidFill>
                  <a:srgbClr val="FFFFFF"/>
                </a:solidFill>
                <a:latin typeface="Calibri"/>
                <a:cs typeface="Calibri"/>
              </a:rPr>
              <a:t> </a:t>
            </a:r>
            <a:r>
              <a:rPr sz="1400" b="1" spc="50" dirty="0">
                <a:solidFill>
                  <a:srgbClr val="FFFFFF"/>
                </a:solidFill>
                <a:latin typeface="Calibri"/>
                <a:cs typeface="Calibri"/>
              </a:rPr>
              <a:t>y  </a:t>
            </a:r>
            <a:r>
              <a:rPr sz="1400" b="1" spc="10" dirty="0" err="1">
                <a:solidFill>
                  <a:srgbClr val="FFFFFF"/>
                </a:solidFill>
                <a:latin typeface="Calibri"/>
                <a:cs typeface="Calibri"/>
              </a:rPr>
              <a:t>elaboración</a:t>
            </a:r>
            <a:endParaRPr sz="1400" dirty="0">
              <a:latin typeface="Calibri"/>
              <a:cs typeface="Calibri"/>
            </a:endParaRPr>
          </a:p>
          <a:p>
            <a:pPr marL="46355" marR="40640" indent="353060">
              <a:lnSpc>
                <a:spcPct val="78100"/>
              </a:lnSpc>
            </a:pPr>
            <a:r>
              <a:rPr sz="1400" b="1" spc="25" dirty="0">
                <a:solidFill>
                  <a:srgbClr val="FFFFFF"/>
                </a:solidFill>
                <a:latin typeface="Calibri"/>
                <a:cs typeface="Calibri"/>
              </a:rPr>
              <a:t>del  </a:t>
            </a:r>
            <a:r>
              <a:rPr sz="1400" b="1" spc="25" dirty="0" err="1">
                <a:solidFill>
                  <a:srgbClr val="FFFFFF"/>
                </a:solidFill>
                <a:latin typeface="Calibri"/>
                <a:cs typeface="Calibri"/>
              </a:rPr>
              <a:t>p</a:t>
            </a:r>
            <a:r>
              <a:rPr sz="1400" b="1" spc="-15" dirty="0" err="1">
                <a:solidFill>
                  <a:srgbClr val="FFFFFF"/>
                </a:solidFill>
                <a:latin typeface="Calibri"/>
                <a:cs typeface="Calibri"/>
              </a:rPr>
              <a:t>r</a:t>
            </a:r>
            <a:r>
              <a:rPr sz="1400" b="1" spc="10" dirty="0" err="1">
                <a:solidFill>
                  <a:srgbClr val="FFFFFF"/>
                </a:solidFill>
                <a:latin typeface="Calibri"/>
                <a:cs typeface="Calibri"/>
              </a:rPr>
              <a:t>esupuesto</a:t>
            </a:r>
            <a:endParaRPr sz="1400" dirty="0">
              <a:latin typeface="Calibri"/>
              <a:cs typeface="Calibri"/>
            </a:endParaRPr>
          </a:p>
        </p:txBody>
      </p:sp>
      <p:graphicFrame>
        <p:nvGraphicFramePr>
          <p:cNvPr id="11" name="object 7"/>
          <p:cNvGraphicFramePr>
            <a:graphicFrameLocks noGrp="1"/>
          </p:cNvGraphicFramePr>
          <p:nvPr>
            <p:extLst>
              <p:ext uri="{D42A27DB-BD31-4B8C-83A1-F6EECF244321}">
                <p14:modId xmlns:p14="http://schemas.microsoft.com/office/powerpoint/2010/main" val="1425676885"/>
              </p:ext>
            </p:extLst>
          </p:nvPr>
        </p:nvGraphicFramePr>
        <p:xfrm>
          <a:off x="2952872" y="2243416"/>
          <a:ext cx="1390535" cy="2703708"/>
        </p:xfrm>
        <a:graphic>
          <a:graphicData uri="http://schemas.openxmlformats.org/drawingml/2006/table">
            <a:tbl>
              <a:tblPr firstRow="1" bandRow="1">
                <a:tableStyleId>{2D5ABB26-0587-4C30-8999-92F81FD0307C}</a:tableStyleId>
              </a:tblPr>
              <a:tblGrid>
                <a:gridCol w="1390535">
                  <a:extLst>
                    <a:ext uri="{9D8B030D-6E8A-4147-A177-3AD203B41FA5}">
                      <a16:colId xmlns:a16="http://schemas.microsoft.com/office/drawing/2014/main" val="20000"/>
                    </a:ext>
                  </a:extLst>
                </a:gridCol>
              </a:tblGrid>
              <a:tr h="667414">
                <a:tc>
                  <a:txBody>
                    <a:bodyPr/>
                    <a:lstStyle/>
                    <a:p>
                      <a:pPr marL="434340" marR="167005" indent="-250190">
                        <a:lnSpc>
                          <a:spcPts val="1600"/>
                        </a:lnSpc>
                        <a:spcBef>
                          <a:spcPts val="1120"/>
                        </a:spcBef>
                      </a:pPr>
                      <a:r>
                        <a:rPr sz="1400" b="1" spc="-45" dirty="0">
                          <a:solidFill>
                            <a:srgbClr val="231F20"/>
                          </a:solidFill>
                          <a:latin typeface="Calibri"/>
                          <a:cs typeface="Calibri"/>
                        </a:rPr>
                        <a:t>2.1</a:t>
                      </a:r>
                      <a:r>
                        <a:rPr sz="1400" b="1" spc="-60" dirty="0">
                          <a:solidFill>
                            <a:srgbClr val="231F20"/>
                          </a:solidFill>
                          <a:latin typeface="Calibri"/>
                          <a:cs typeface="Calibri"/>
                        </a:rPr>
                        <a:t> </a:t>
                      </a:r>
                      <a:r>
                        <a:rPr sz="1400" b="1" spc="-45" dirty="0">
                          <a:solidFill>
                            <a:srgbClr val="231F20"/>
                          </a:solidFill>
                          <a:latin typeface="Calibri"/>
                          <a:cs typeface="Calibri"/>
                        </a:rPr>
                        <a:t>Exhausti-  </a:t>
                      </a:r>
                      <a:r>
                        <a:rPr sz="1400" b="1" spc="-50" dirty="0">
                          <a:solidFill>
                            <a:srgbClr val="231F20"/>
                          </a:solidFill>
                          <a:latin typeface="Calibri"/>
                          <a:cs typeface="Calibri"/>
                        </a:rPr>
                        <a:t>vidad</a:t>
                      </a:r>
                      <a:endParaRPr sz="1400" b="1" dirty="0">
                        <a:latin typeface="Calibri"/>
                        <a:cs typeface="Calibri"/>
                      </a:endParaRPr>
                    </a:p>
                  </a:txBody>
                  <a:tcPr marL="0" marR="0" marT="14224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8492C9"/>
                    </a:solidFill>
                  </a:tcPr>
                </a:tc>
                <a:extLst>
                  <a:ext uri="{0D108BD9-81ED-4DB2-BD59-A6C34878D82A}">
                    <a16:rowId xmlns:a16="http://schemas.microsoft.com/office/drawing/2014/main" val="10000"/>
                  </a:ext>
                </a:extLst>
              </a:tr>
              <a:tr h="667414">
                <a:tc>
                  <a:txBody>
                    <a:bodyPr/>
                    <a:lstStyle/>
                    <a:p>
                      <a:pPr>
                        <a:lnSpc>
                          <a:spcPct val="100000"/>
                        </a:lnSpc>
                        <a:spcBef>
                          <a:spcPts val="15"/>
                        </a:spcBef>
                      </a:pPr>
                      <a:endParaRPr sz="1550" dirty="0">
                        <a:latin typeface="Times New Roman"/>
                        <a:cs typeface="Times New Roman"/>
                      </a:endParaRPr>
                    </a:p>
                    <a:p>
                      <a:pPr marL="171450">
                        <a:lnSpc>
                          <a:spcPct val="100000"/>
                        </a:lnSpc>
                      </a:pPr>
                      <a:r>
                        <a:rPr sz="1400" b="1" spc="-45" dirty="0">
                          <a:solidFill>
                            <a:srgbClr val="231F20"/>
                          </a:solidFill>
                          <a:latin typeface="Calibri"/>
                          <a:cs typeface="Calibri"/>
                        </a:rPr>
                        <a:t>2.2</a:t>
                      </a:r>
                      <a:r>
                        <a:rPr sz="1400" b="1" spc="-5" dirty="0">
                          <a:solidFill>
                            <a:srgbClr val="231F20"/>
                          </a:solidFill>
                          <a:latin typeface="Calibri"/>
                          <a:cs typeface="Calibri"/>
                        </a:rPr>
                        <a:t> </a:t>
                      </a:r>
                      <a:r>
                        <a:rPr sz="1400" b="1" spc="-45" dirty="0">
                          <a:solidFill>
                            <a:srgbClr val="231F20"/>
                          </a:solidFill>
                          <a:latin typeface="Calibri"/>
                          <a:cs typeface="Calibri"/>
                        </a:rPr>
                        <a:t>Disciplina</a:t>
                      </a:r>
                      <a:endParaRPr sz="1400" b="1" dirty="0">
                        <a:latin typeface="Calibri"/>
                        <a:cs typeface="Calibri"/>
                      </a:endParaRPr>
                    </a:p>
                  </a:txBody>
                  <a:tcPr marL="0" marR="0" marT="190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8492C9"/>
                    </a:solidFill>
                  </a:tcPr>
                </a:tc>
                <a:extLst>
                  <a:ext uri="{0D108BD9-81ED-4DB2-BD59-A6C34878D82A}">
                    <a16:rowId xmlns:a16="http://schemas.microsoft.com/office/drawing/2014/main" val="10001"/>
                  </a:ext>
                </a:extLst>
              </a:tr>
              <a:tr h="701466">
                <a:tc>
                  <a:txBody>
                    <a:bodyPr/>
                    <a:lstStyle/>
                    <a:p>
                      <a:pPr marL="126364" marR="89535" indent="-19685">
                        <a:lnSpc>
                          <a:spcPts val="1600"/>
                        </a:lnSpc>
                        <a:spcBef>
                          <a:spcPts val="1255"/>
                        </a:spcBef>
                      </a:pPr>
                      <a:r>
                        <a:rPr sz="1400" b="1" spc="-45" dirty="0">
                          <a:solidFill>
                            <a:srgbClr val="231F20"/>
                          </a:solidFill>
                          <a:latin typeface="Calibri"/>
                          <a:cs typeface="Calibri"/>
                        </a:rPr>
                        <a:t>2.3 </a:t>
                      </a:r>
                      <a:r>
                        <a:rPr sz="1400" b="1" spc="-65" dirty="0">
                          <a:solidFill>
                            <a:srgbClr val="231F20"/>
                          </a:solidFill>
                          <a:latin typeface="Calibri"/>
                          <a:cs typeface="Calibri"/>
                        </a:rPr>
                        <a:t>Orientación  </a:t>
                      </a:r>
                      <a:r>
                        <a:rPr sz="1400" b="1" spc="-85" dirty="0">
                          <a:solidFill>
                            <a:srgbClr val="231F20"/>
                          </a:solidFill>
                          <a:latin typeface="Calibri"/>
                          <a:cs typeface="Calibri"/>
                        </a:rPr>
                        <a:t>de </a:t>
                      </a:r>
                      <a:r>
                        <a:rPr sz="1400" b="1" spc="-30" dirty="0">
                          <a:solidFill>
                            <a:srgbClr val="231F20"/>
                          </a:solidFill>
                          <a:latin typeface="Calibri"/>
                          <a:cs typeface="Calibri"/>
                        </a:rPr>
                        <a:t>las</a:t>
                      </a:r>
                      <a:r>
                        <a:rPr sz="1400" b="1" spc="35" dirty="0">
                          <a:solidFill>
                            <a:srgbClr val="231F20"/>
                          </a:solidFill>
                          <a:latin typeface="Calibri"/>
                          <a:cs typeface="Calibri"/>
                        </a:rPr>
                        <a:t> </a:t>
                      </a:r>
                      <a:r>
                        <a:rPr sz="1400" b="1" spc="-45" dirty="0">
                          <a:solidFill>
                            <a:srgbClr val="231F20"/>
                          </a:solidFill>
                          <a:latin typeface="Calibri"/>
                          <a:cs typeface="Calibri"/>
                        </a:rPr>
                        <a:t>políticas</a:t>
                      </a:r>
                      <a:endParaRPr sz="1400" b="1" dirty="0">
                        <a:latin typeface="Calibri"/>
                        <a:cs typeface="Calibri"/>
                      </a:endParaRPr>
                    </a:p>
                  </a:txBody>
                  <a:tcPr marL="0" marR="0" marT="15938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8492C9"/>
                    </a:solidFill>
                  </a:tcPr>
                </a:tc>
                <a:extLst>
                  <a:ext uri="{0D108BD9-81ED-4DB2-BD59-A6C34878D82A}">
                    <a16:rowId xmlns:a16="http://schemas.microsoft.com/office/drawing/2014/main" val="10002"/>
                  </a:ext>
                </a:extLst>
              </a:tr>
              <a:tr h="667414">
                <a:tc>
                  <a:txBody>
                    <a:bodyPr/>
                    <a:lstStyle/>
                    <a:p>
                      <a:pPr>
                        <a:lnSpc>
                          <a:spcPct val="100000"/>
                        </a:lnSpc>
                        <a:spcBef>
                          <a:spcPts val="15"/>
                        </a:spcBef>
                      </a:pPr>
                      <a:endParaRPr sz="1550" dirty="0">
                        <a:latin typeface="Times New Roman"/>
                        <a:cs typeface="Times New Roman"/>
                      </a:endParaRPr>
                    </a:p>
                    <a:p>
                      <a:pPr marL="92710">
                        <a:lnSpc>
                          <a:spcPct val="100000"/>
                        </a:lnSpc>
                      </a:pPr>
                      <a:r>
                        <a:rPr sz="1400" b="1" spc="-45" dirty="0">
                          <a:solidFill>
                            <a:srgbClr val="231F20"/>
                          </a:solidFill>
                          <a:latin typeface="Calibri"/>
                          <a:cs typeface="Calibri"/>
                        </a:rPr>
                        <a:t>2.4</a:t>
                      </a:r>
                      <a:r>
                        <a:rPr sz="1400" b="1" spc="-15" dirty="0">
                          <a:solidFill>
                            <a:srgbClr val="231F20"/>
                          </a:solidFill>
                          <a:latin typeface="Calibri"/>
                          <a:cs typeface="Calibri"/>
                        </a:rPr>
                        <a:t> </a:t>
                      </a:r>
                      <a:r>
                        <a:rPr sz="1400" b="1" spc="-50" dirty="0">
                          <a:solidFill>
                            <a:srgbClr val="231F20"/>
                          </a:solidFill>
                          <a:latin typeface="Calibri"/>
                          <a:cs typeface="Calibri"/>
                        </a:rPr>
                        <a:t>Credibilidad</a:t>
                      </a:r>
                      <a:endParaRPr sz="1400" b="1" dirty="0">
                        <a:latin typeface="Calibri"/>
                        <a:cs typeface="Calibri"/>
                      </a:endParaRPr>
                    </a:p>
                  </a:txBody>
                  <a:tcPr marL="0" marR="0" marT="190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8492C9"/>
                    </a:solidFill>
                  </a:tcPr>
                </a:tc>
                <a:extLst>
                  <a:ext uri="{0D108BD9-81ED-4DB2-BD59-A6C34878D82A}">
                    <a16:rowId xmlns:a16="http://schemas.microsoft.com/office/drawing/2014/main" val="10003"/>
                  </a:ext>
                </a:extLst>
              </a:tr>
            </a:tbl>
          </a:graphicData>
        </a:graphic>
      </p:graphicFrame>
      <p:sp>
        <p:nvSpPr>
          <p:cNvPr id="12" name="object 8"/>
          <p:cNvSpPr/>
          <p:nvPr/>
        </p:nvSpPr>
        <p:spPr>
          <a:xfrm>
            <a:off x="2886894" y="1428898"/>
            <a:ext cx="1517650" cy="3763646"/>
          </a:xfrm>
          <a:custGeom>
            <a:avLst/>
            <a:gdLst/>
            <a:ahLst/>
            <a:cxnLst/>
            <a:rect l="l" t="t" r="r" b="b"/>
            <a:pathLst>
              <a:path w="1517650" h="3860165">
                <a:moveTo>
                  <a:pt x="184223" y="0"/>
                </a:moveTo>
                <a:lnTo>
                  <a:pt x="126211" y="10072"/>
                </a:lnTo>
                <a:lnTo>
                  <a:pt x="75441" y="34131"/>
                </a:lnTo>
                <a:lnTo>
                  <a:pt x="43003" y="62700"/>
                </a:lnTo>
                <a:lnTo>
                  <a:pt x="16997" y="103915"/>
                </a:lnTo>
                <a:lnTo>
                  <a:pt x="2047" y="159375"/>
                </a:lnTo>
                <a:lnTo>
                  <a:pt x="0" y="3700590"/>
                </a:lnTo>
                <a:lnTo>
                  <a:pt x="373" y="3709166"/>
                </a:lnTo>
                <a:lnTo>
                  <a:pt x="9621" y="3761326"/>
                </a:lnTo>
                <a:lnTo>
                  <a:pt x="32600" y="3814482"/>
                </a:lnTo>
                <a:lnTo>
                  <a:pt x="59887" y="3848443"/>
                </a:lnTo>
                <a:lnTo>
                  <a:pt x="73998" y="3859979"/>
                </a:lnTo>
                <a:lnTo>
                  <a:pt x="114452" y="3859979"/>
                </a:lnTo>
                <a:lnTo>
                  <a:pt x="107366" y="3857238"/>
                </a:lnTo>
                <a:lnTo>
                  <a:pt x="88699" y="3846323"/>
                </a:lnTo>
                <a:lnTo>
                  <a:pt x="48906" y="3803495"/>
                </a:lnTo>
                <a:lnTo>
                  <a:pt x="28196" y="3755489"/>
                </a:lnTo>
                <a:lnTo>
                  <a:pt x="20478" y="3716284"/>
                </a:lnTo>
                <a:lnTo>
                  <a:pt x="19392" y="3700590"/>
                </a:lnTo>
                <a:lnTo>
                  <a:pt x="19448" y="191963"/>
                </a:lnTo>
                <a:lnTo>
                  <a:pt x="26509" y="135348"/>
                </a:lnTo>
                <a:lnTo>
                  <a:pt x="45027" y="92864"/>
                </a:lnTo>
                <a:lnTo>
                  <a:pt x="85935" y="51201"/>
                </a:lnTo>
                <a:lnTo>
                  <a:pt x="131787" y="29500"/>
                </a:lnTo>
                <a:lnTo>
                  <a:pt x="169233" y="21440"/>
                </a:lnTo>
                <a:lnTo>
                  <a:pt x="184223" y="20303"/>
                </a:lnTo>
                <a:lnTo>
                  <a:pt x="184223" y="0"/>
                </a:lnTo>
                <a:close/>
              </a:path>
              <a:path w="1517650" h="3860165">
                <a:moveTo>
                  <a:pt x="1332843" y="0"/>
                </a:moveTo>
                <a:lnTo>
                  <a:pt x="184223" y="0"/>
                </a:lnTo>
                <a:lnTo>
                  <a:pt x="184223" y="20303"/>
                </a:lnTo>
                <a:lnTo>
                  <a:pt x="1332843" y="20303"/>
                </a:lnTo>
                <a:lnTo>
                  <a:pt x="1362287" y="22264"/>
                </a:lnTo>
                <a:lnTo>
                  <a:pt x="1409700" y="36228"/>
                </a:lnTo>
                <a:lnTo>
                  <a:pt x="1451030" y="67080"/>
                </a:lnTo>
                <a:lnTo>
                  <a:pt x="1480526" y="114157"/>
                </a:lnTo>
                <a:lnTo>
                  <a:pt x="1493982" y="159598"/>
                </a:lnTo>
                <a:lnTo>
                  <a:pt x="1497674" y="3700590"/>
                </a:lnTo>
                <a:lnTo>
                  <a:pt x="1495801" y="3731417"/>
                </a:lnTo>
                <a:lnTo>
                  <a:pt x="1482463" y="3781058"/>
                </a:lnTo>
                <a:lnTo>
                  <a:pt x="1452995" y="3824329"/>
                </a:lnTo>
                <a:lnTo>
                  <a:pt x="1408030" y="3855202"/>
                </a:lnTo>
                <a:lnTo>
                  <a:pt x="1395601" y="3859979"/>
                </a:lnTo>
                <a:lnTo>
                  <a:pt x="1440552" y="3859979"/>
                </a:lnTo>
                <a:lnTo>
                  <a:pt x="1474073" y="3830766"/>
                </a:lnTo>
                <a:lnTo>
                  <a:pt x="1500079" y="3789551"/>
                </a:lnTo>
                <a:lnTo>
                  <a:pt x="1515030" y="3734091"/>
                </a:lnTo>
                <a:lnTo>
                  <a:pt x="1517065" y="3700590"/>
                </a:lnTo>
                <a:lnTo>
                  <a:pt x="1517027" y="191963"/>
                </a:lnTo>
                <a:lnTo>
                  <a:pt x="1507464" y="132140"/>
                </a:lnTo>
                <a:lnTo>
                  <a:pt x="1484474" y="78985"/>
                </a:lnTo>
                <a:lnTo>
                  <a:pt x="1457187" y="45024"/>
                </a:lnTo>
                <a:lnTo>
                  <a:pt x="1417832" y="17795"/>
                </a:lnTo>
                <a:lnTo>
                  <a:pt x="1364852" y="2142"/>
                </a:lnTo>
                <a:lnTo>
                  <a:pt x="1332843" y="0"/>
                </a:lnTo>
                <a:close/>
              </a:path>
            </a:pathLst>
          </a:custGeom>
          <a:solidFill>
            <a:srgbClr val="231F20"/>
          </a:solidFill>
        </p:spPr>
        <p:txBody>
          <a:bodyPr wrap="square" lIns="0" tIns="0" rIns="0" bIns="0" rtlCol="0"/>
          <a:lstStyle/>
          <a:p>
            <a:endParaRPr sz="2000"/>
          </a:p>
        </p:txBody>
      </p:sp>
      <p:sp>
        <p:nvSpPr>
          <p:cNvPr id="13" name="object 9"/>
          <p:cNvSpPr/>
          <p:nvPr/>
        </p:nvSpPr>
        <p:spPr>
          <a:xfrm>
            <a:off x="4488454" y="1439048"/>
            <a:ext cx="1497965" cy="3753739"/>
          </a:xfrm>
          <a:custGeom>
            <a:avLst/>
            <a:gdLst/>
            <a:ahLst/>
            <a:cxnLst/>
            <a:rect l="l" t="t" r="r" b="b"/>
            <a:pathLst>
              <a:path w="1497964" h="3850004">
                <a:moveTo>
                  <a:pt x="1323146" y="0"/>
                </a:moveTo>
                <a:lnTo>
                  <a:pt x="174527" y="0"/>
                </a:lnTo>
                <a:lnTo>
                  <a:pt x="147257" y="2855"/>
                </a:lnTo>
                <a:lnTo>
                  <a:pt x="87263" y="22840"/>
                </a:lnTo>
                <a:lnTo>
                  <a:pt x="27269" y="77087"/>
                </a:lnTo>
                <a:lnTo>
                  <a:pt x="0" y="182726"/>
                </a:lnTo>
                <a:lnTo>
                  <a:pt x="0" y="3690439"/>
                </a:lnTo>
                <a:lnTo>
                  <a:pt x="2726" y="3718990"/>
                </a:lnTo>
                <a:lnTo>
                  <a:pt x="21815" y="3781801"/>
                </a:lnTo>
                <a:lnTo>
                  <a:pt x="73628" y="3844613"/>
                </a:lnTo>
                <a:lnTo>
                  <a:pt x="92057" y="3849828"/>
                </a:lnTo>
                <a:lnTo>
                  <a:pt x="1410958" y="3849828"/>
                </a:lnTo>
                <a:lnTo>
                  <a:pt x="1470404" y="3796077"/>
                </a:lnTo>
                <a:lnTo>
                  <a:pt x="1497674" y="3690439"/>
                </a:lnTo>
                <a:lnTo>
                  <a:pt x="1497674" y="182726"/>
                </a:lnTo>
                <a:lnTo>
                  <a:pt x="1494947" y="154175"/>
                </a:lnTo>
                <a:lnTo>
                  <a:pt x="1475858" y="91363"/>
                </a:lnTo>
                <a:lnTo>
                  <a:pt x="1424045" y="28550"/>
                </a:lnTo>
                <a:lnTo>
                  <a:pt x="1323146" y="0"/>
                </a:lnTo>
                <a:close/>
              </a:path>
            </a:pathLst>
          </a:custGeom>
          <a:solidFill>
            <a:srgbClr val="38B54A"/>
          </a:solidFill>
        </p:spPr>
        <p:txBody>
          <a:bodyPr wrap="square" lIns="0" tIns="0" rIns="0" bIns="0" rtlCol="0"/>
          <a:lstStyle/>
          <a:p>
            <a:endParaRPr sz="2000"/>
          </a:p>
        </p:txBody>
      </p:sp>
      <p:sp>
        <p:nvSpPr>
          <p:cNvPr id="14" name="object 10"/>
          <p:cNvSpPr/>
          <p:nvPr/>
        </p:nvSpPr>
        <p:spPr>
          <a:xfrm>
            <a:off x="4614494" y="1449201"/>
            <a:ext cx="1221740" cy="694036"/>
          </a:xfrm>
          <a:custGeom>
            <a:avLst/>
            <a:gdLst/>
            <a:ahLst/>
            <a:cxnLst/>
            <a:rect l="l" t="t" r="r" b="b"/>
            <a:pathLst>
              <a:path w="1221739" h="711835">
                <a:moveTo>
                  <a:pt x="0" y="0"/>
                </a:moveTo>
                <a:lnTo>
                  <a:pt x="1221687" y="0"/>
                </a:lnTo>
                <a:lnTo>
                  <a:pt x="1221687" y="711307"/>
                </a:lnTo>
                <a:lnTo>
                  <a:pt x="0" y="711307"/>
                </a:lnTo>
                <a:lnTo>
                  <a:pt x="0" y="0"/>
                </a:lnTo>
                <a:close/>
              </a:path>
            </a:pathLst>
          </a:custGeom>
          <a:solidFill>
            <a:srgbClr val="38B54A"/>
          </a:solidFill>
        </p:spPr>
        <p:txBody>
          <a:bodyPr wrap="square" lIns="0" tIns="0" rIns="0" bIns="0" rtlCol="0"/>
          <a:lstStyle/>
          <a:p>
            <a:endParaRPr sz="2000"/>
          </a:p>
        </p:txBody>
      </p:sp>
      <p:sp>
        <p:nvSpPr>
          <p:cNvPr id="15" name="object 11"/>
          <p:cNvSpPr txBox="1"/>
          <p:nvPr/>
        </p:nvSpPr>
        <p:spPr>
          <a:xfrm>
            <a:off x="4770254" y="1563096"/>
            <a:ext cx="910590" cy="574324"/>
          </a:xfrm>
          <a:prstGeom prst="rect">
            <a:avLst/>
          </a:prstGeom>
        </p:spPr>
        <p:txBody>
          <a:bodyPr vert="horz" wrap="square" lIns="0" tIns="64135" rIns="0" bIns="0" rtlCol="0">
            <a:spAutoFit/>
          </a:bodyPr>
          <a:lstStyle/>
          <a:p>
            <a:pPr marL="12700" marR="5080" indent="76200">
              <a:lnSpc>
                <a:spcPct val="78100"/>
              </a:lnSpc>
              <a:spcBef>
                <a:spcPts val="505"/>
              </a:spcBef>
            </a:pPr>
            <a:r>
              <a:rPr sz="1400" b="1" spc="-30" dirty="0">
                <a:solidFill>
                  <a:srgbClr val="FFFFFF"/>
                </a:solidFill>
                <a:latin typeface="Calibri"/>
                <a:cs typeface="Calibri"/>
              </a:rPr>
              <a:t>III. </a:t>
            </a:r>
            <a:r>
              <a:rPr sz="1400" b="1" spc="-40" dirty="0">
                <a:solidFill>
                  <a:srgbClr val="FFFFFF"/>
                </a:solidFill>
                <a:latin typeface="Calibri"/>
                <a:cs typeface="Calibri"/>
              </a:rPr>
              <a:t>Análisis  y </a:t>
            </a:r>
            <a:r>
              <a:rPr sz="1400" b="1" spc="-35" dirty="0">
                <a:solidFill>
                  <a:srgbClr val="FFFFFF"/>
                </a:solidFill>
                <a:latin typeface="Calibri"/>
                <a:cs typeface="Calibri"/>
              </a:rPr>
              <a:t>gestión </a:t>
            </a:r>
            <a:r>
              <a:rPr sz="1400" b="1" spc="-45" dirty="0">
                <a:solidFill>
                  <a:srgbClr val="FFFFFF"/>
                </a:solidFill>
                <a:latin typeface="Calibri"/>
                <a:cs typeface="Calibri"/>
              </a:rPr>
              <a:t>del  </a:t>
            </a:r>
            <a:r>
              <a:rPr sz="1400" b="1" spc="-30" dirty="0">
                <a:solidFill>
                  <a:srgbClr val="FFFFFF"/>
                </a:solidFill>
                <a:latin typeface="Calibri"/>
                <a:cs typeface="Calibri"/>
              </a:rPr>
              <a:t>riesgo</a:t>
            </a:r>
            <a:r>
              <a:rPr sz="1400" b="1" spc="-35" dirty="0">
                <a:solidFill>
                  <a:srgbClr val="FFFFFF"/>
                </a:solidFill>
                <a:latin typeface="Calibri"/>
                <a:cs typeface="Calibri"/>
              </a:rPr>
              <a:t> </a:t>
            </a:r>
            <a:r>
              <a:rPr sz="1400" b="1" spc="-30" dirty="0">
                <a:solidFill>
                  <a:srgbClr val="FFFFFF"/>
                </a:solidFill>
                <a:latin typeface="Calibri"/>
                <a:cs typeface="Calibri"/>
              </a:rPr>
              <a:t>fiscal</a:t>
            </a:r>
            <a:endParaRPr sz="1400" dirty="0">
              <a:latin typeface="Calibri"/>
              <a:cs typeface="Calibri"/>
            </a:endParaRPr>
          </a:p>
        </p:txBody>
      </p:sp>
      <p:graphicFrame>
        <p:nvGraphicFramePr>
          <p:cNvPr id="16" name="object 12"/>
          <p:cNvGraphicFramePr>
            <a:graphicFrameLocks noGrp="1"/>
          </p:cNvGraphicFramePr>
          <p:nvPr>
            <p:extLst>
              <p:ext uri="{D42A27DB-BD31-4B8C-83A1-F6EECF244321}">
                <p14:modId xmlns:p14="http://schemas.microsoft.com/office/powerpoint/2010/main" val="2481679655"/>
              </p:ext>
            </p:extLst>
          </p:nvPr>
        </p:nvGraphicFramePr>
        <p:xfrm>
          <a:off x="4549591" y="2542184"/>
          <a:ext cx="1375983" cy="1899492"/>
        </p:xfrm>
        <a:graphic>
          <a:graphicData uri="http://schemas.openxmlformats.org/drawingml/2006/table">
            <a:tbl>
              <a:tblPr firstRow="1" bandRow="1">
                <a:tableStyleId>{2D5ABB26-0587-4C30-8999-92F81FD0307C}</a:tableStyleId>
              </a:tblPr>
              <a:tblGrid>
                <a:gridCol w="1375983">
                  <a:extLst>
                    <a:ext uri="{9D8B030D-6E8A-4147-A177-3AD203B41FA5}">
                      <a16:colId xmlns:a16="http://schemas.microsoft.com/office/drawing/2014/main" val="20000"/>
                    </a:ext>
                  </a:extLst>
                </a:gridCol>
              </a:tblGrid>
              <a:tr h="655502">
                <a:tc>
                  <a:txBody>
                    <a:bodyPr/>
                    <a:lstStyle/>
                    <a:p>
                      <a:pPr marL="133985" marR="116839" indent="48260">
                        <a:lnSpc>
                          <a:spcPts val="1600"/>
                        </a:lnSpc>
                        <a:spcBef>
                          <a:spcPts val="315"/>
                        </a:spcBef>
                      </a:pPr>
                      <a:r>
                        <a:rPr sz="1400" b="1" spc="-45" dirty="0">
                          <a:solidFill>
                            <a:srgbClr val="231F20"/>
                          </a:solidFill>
                          <a:latin typeface="Calibri"/>
                          <a:cs typeface="Calibri"/>
                        </a:rPr>
                        <a:t>3.1 </a:t>
                      </a:r>
                      <a:r>
                        <a:rPr sz="1400" b="1" spc="-35" dirty="0">
                          <a:solidFill>
                            <a:srgbClr val="231F20"/>
                          </a:solidFill>
                          <a:latin typeface="Calibri"/>
                          <a:cs typeface="Calibri"/>
                        </a:rPr>
                        <a:t>Análisis </a:t>
                      </a:r>
                      <a:r>
                        <a:rPr sz="1400" b="1" spc="-75" dirty="0">
                          <a:solidFill>
                            <a:srgbClr val="231F20"/>
                          </a:solidFill>
                          <a:latin typeface="Calibri"/>
                          <a:cs typeface="Calibri"/>
                        </a:rPr>
                        <a:t>y  </a:t>
                      </a:r>
                      <a:r>
                        <a:rPr sz="1400" b="1" spc="-45" dirty="0">
                          <a:solidFill>
                            <a:srgbClr val="231F20"/>
                          </a:solidFill>
                          <a:latin typeface="Calibri"/>
                          <a:cs typeface="Calibri"/>
                        </a:rPr>
                        <a:t>divulgación</a:t>
                      </a:r>
                      <a:r>
                        <a:rPr sz="1400" b="1" spc="-65" dirty="0">
                          <a:solidFill>
                            <a:srgbClr val="231F20"/>
                          </a:solidFill>
                          <a:latin typeface="Calibri"/>
                          <a:cs typeface="Calibri"/>
                        </a:rPr>
                        <a:t> </a:t>
                      </a:r>
                      <a:r>
                        <a:rPr sz="1400" b="1" spc="-85" dirty="0">
                          <a:solidFill>
                            <a:srgbClr val="231F20"/>
                          </a:solidFill>
                          <a:latin typeface="Calibri"/>
                          <a:cs typeface="Calibri"/>
                        </a:rPr>
                        <a:t>de</a:t>
                      </a:r>
                      <a:endParaRPr sz="1400" b="1" dirty="0">
                        <a:latin typeface="Calibri"/>
                        <a:cs typeface="Calibri"/>
                      </a:endParaRPr>
                    </a:p>
                    <a:p>
                      <a:pPr marL="267970">
                        <a:lnSpc>
                          <a:spcPts val="1555"/>
                        </a:lnSpc>
                      </a:pPr>
                      <a:r>
                        <a:rPr sz="1400" b="1" spc="-45" dirty="0">
                          <a:solidFill>
                            <a:srgbClr val="231F20"/>
                          </a:solidFill>
                          <a:latin typeface="Calibri"/>
                          <a:cs typeface="Calibri"/>
                        </a:rPr>
                        <a:t>los</a:t>
                      </a:r>
                      <a:r>
                        <a:rPr sz="1400" b="1" spc="-5" dirty="0">
                          <a:solidFill>
                            <a:srgbClr val="231F20"/>
                          </a:solidFill>
                          <a:latin typeface="Calibri"/>
                          <a:cs typeface="Calibri"/>
                        </a:rPr>
                        <a:t> </a:t>
                      </a:r>
                      <a:r>
                        <a:rPr sz="1400" b="1" spc="-50" dirty="0">
                          <a:solidFill>
                            <a:srgbClr val="231F20"/>
                          </a:solidFill>
                          <a:latin typeface="Calibri"/>
                          <a:cs typeface="Calibri"/>
                        </a:rPr>
                        <a:t>riesgos</a:t>
                      </a:r>
                      <a:endParaRPr sz="1400" b="1" dirty="0">
                        <a:latin typeface="Calibri"/>
                        <a:cs typeface="Calibri"/>
                      </a:endParaRPr>
                    </a:p>
                  </a:txBody>
                  <a:tcPr marL="0" marR="0" marT="4000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A4D49C"/>
                    </a:solidFill>
                  </a:tcPr>
                </a:tc>
                <a:extLst>
                  <a:ext uri="{0D108BD9-81ED-4DB2-BD59-A6C34878D82A}">
                    <a16:rowId xmlns:a16="http://schemas.microsoft.com/office/drawing/2014/main" val="10000"/>
                  </a:ext>
                </a:extLst>
              </a:tr>
              <a:tr h="621995">
                <a:tc>
                  <a:txBody>
                    <a:bodyPr/>
                    <a:lstStyle/>
                    <a:p>
                      <a:pPr marL="166370" marR="149225" indent="69215">
                        <a:lnSpc>
                          <a:spcPts val="1600"/>
                        </a:lnSpc>
                        <a:spcBef>
                          <a:spcPts val="975"/>
                        </a:spcBef>
                      </a:pPr>
                      <a:r>
                        <a:rPr sz="1400" b="1" spc="-45" dirty="0">
                          <a:solidFill>
                            <a:srgbClr val="231F20"/>
                          </a:solidFill>
                          <a:latin typeface="Calibri"/>
                          <a:cs typeface="Calibri"/>
                        </a:rPr>
                        <a:t>3.2 </a:t>
                      </a:r>
                      <a:r>
                        <a:rPr sz="1400" b="1" spc="-60" dirty="0">
                          <a:solidFill>
                            <a:srgbClr val="231F20"/>
                          </a:solidFill>
                          <a:latin typeface="Calibri"/>
                          <a:cs typeface="Calibri"/>
                        </a:rPr>
                        <a:t>Gestión  </a:t>
                      </a:r>
                      <a:r>
                        <a:rPr sz="1400" b="1" spc="-85" dirty="0">
                          <a:solidFill>
                            <a:srgbClr val="231F20"/>
                          </a:solidFill>
                          <a:latin typeface="Calibri"/>
                          <a:cs typeface="Calibri"/>
                        </a:rPr>
                        <a:t>de </a:t>
                      </a:r>
                      <a:r>
                        <a:rPr sz="1400" b="1" spc="-45" dirty="0">
                          <a:solidFill>
                            <a:srgbClr val="231F20"/>
                          </a:solidFill>
                          <a:latin typeface="Calibri"/>
                          <a:cs typeface="Calibri"/>
                        </a:rPr>
                        <a:t>los</a:t>
                      </a:r>
                      <a:r>
                        <a:rPr sz="1400" b="1" spc="25" dirty="0">
                          <a:solidFill>
                            <a:srgbClr val="231F20"/>
                          </a:solidFill>
                          <a:latin typeface="Calibri"/>
                          <a:cs typeface="Calibri"/>
                        </a:rPr>
                        <a:t> </a:t>
                      </a:r>
                      <a:r>
                        <a:rPr sz="1400" b="1" spc="-50" dirty="0">
                          <a:solidFill>
                            <a:srgbClr val="231F20"/>
                          </a:solidFill>
                          <a:latin typeface="Calibri"/>
                          <a:cs typeface="Calibri"/>
                        </a:rPr>
                        <a:t>riesgos</a:t>
                      </a:r>
                      <a:endParaRPr sz="1400" b="1" dirty="0">
                        <a:latin typeface="Calibri"/>
                        <a:cs typeface="Calibri"/>
                      </a:endParaRPr>
                    </a:p>
                  </a:txBody>
                  <a:tcPr marL="0" marR="0" marT="12382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A4D49C"/>
                    </a:solidFill>
                  </a:tcPr>
                </a:tc>
                <a:extLst>
                  <a:ext uri="{0D108BD9-81ED-4DB2-BD59-A6C34878D82A}">
                    <a16:rowId xmlns:a16="http://schemas.microsoft.com/office/drawing/2014/main" val="10001"/>
                  </a:ext>
                </a:extLst>
              </a:tr>
              <a:tr h="621995">
                <a:tc>
                  <a:txBody>
                    <a:bodyPr/>
                    <a:lstStyle/>
                    <a:p>
                      <a:pPr marL="287020" marR="146050" indent="-124460">
                        <a:lnSpc>
                          <a:spcPts val="1600"/>
                        </a:lnSpc>
                        <a:spcBef>
                          <a:spcPts val="975"/>
                        </a:spcBef>
                      </a:pPr>
                      <a:r>
                        <a:rPr sz="1400" b="1" spc="-45" dirty="0">
                          <a:solidFill>
                            <a:srgbClr val="231F20"/>
                          </a:solidFill>
                          <a:latin typeface="Calibri"/>
                          <a:cs typeface="Calibri"/>
                        </a:rPr>
                        <a:t>3.3 </a:t>
                      </a:r>
                      <a:r>
                        <a:rPr sz="1400" b="1" spc="-55" dirty="0">
                          <a:solidFill>
                            <a:srgbClr val="231F20"/>
                          </a:solidFill>
                          <a:latin typeface="Calibri"/>
                          <a:cs typeface="Calibri"/>
                        </a:rPr>
                        <a:t>Coordina-  </a:t>
                      </a:r>
                      <a:r>
                        <a:rPr sz="1400" b="1" spc="-60" dirty="0">
                          <a:solidFill>
                            <a:srgbClr val="231F20"/>
                          </a:solidFill>
                          <a:latin typeface="Calibri"/>
                          <a:cs typeface="Calibri"/>
                        </a:rPr>
                        <a:t>ción</a:t>
                      </a:r>
                      <a:r>
                        <a:rPr sz="1400" b="1" spc="-5" dirty="0">
                          <a:solidFill>
                            <a:srgbClr val="231F20"/>
                          </a:solidFill>
                          <a:latin typeface="Calibri"/>
                          <a:cs typeface="Calibri"/>
                        </a:rPr>
                        <a:t> </a:t>
                      </a:r>
                      <a:r>
                        <a:rPr sz="1400" b="1" spc="-40" dirty="0">
                          <a:solidFill>
                            <a:srgbClr val="231F20"/>
                          </a:solidFill>
                          <a:latin typeface="Calibri"/>
                          <a:cs typeface="Calibri"/>
                        </a:rPr>
                        <a:t>fiscal</a:t>
                      </a:r>
                      <a:endParaRPr sz="1400" b="1" dirty="0">
                        <a:latin typeface="Calibri"/>
                        <a:cs typeface="Calibri"/>
                      </a:endParaRPr>
                    </a:p>
                  </a:txBody>
                  <a:tcPr marL="0" marR="0" marT="12382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A4D49C"/>
                    </a:solidFill>
                  </a:tcPr>
                </a:tc>
                <a:extLst>
                  <a:ext uri="{0D108BD9-81ED-4DB2-BD59-A6C34878D82A}">
                    <a16:rowId xmlns:a16="http://schemas.microsoft.com/office/drawing/2014/main" val="10002"/>
                  </a:ext>
                </a:extLst>
              </a:tr>
            </a:tbl>
          </a:graphicData>
        </a:graphic>
      </p:graphicFrame>
      <p:sp>
        <p:nvSpPr>
          <p:cNvPr id="17" name="object 13"/>
          <p:cNvSpPr/>
          <p:nvPr/>
        </p:nvSpPr>
        <p:spPr>
          <a:xfrm>
            <a:off x="4478759" y="1428898"/>
            <a:ext cx="1517650" cy="3763646"/>
          </a:xfrm>
          <a:custGeom>
            <a:avLst/>
            <a:gdLst/>
            <a:ahLst/>
            <a:cxnLst/>
            <a:rect l="l" t="t" r="r" b="b"/>
            <a:pathLst>
              <a:path w="1517650" h="3860165">
                <a:moveTo>
                  <a:pt x="184222" y="0"/>
                </a:moveTo>
                <a:lnTo>
                  <a:pt x="126211" y="10072"/>
                </a:lnTo>
                <a:lnTo>
                  <a:pt x="75440" y="34131"/>
                </a:lnTo>
                <a:lnTo>
                  <a:pt x="43003" y="62700"/>
                </a:lnTo>
                <a:lnTo>
                  <a:pt x="16996" y="103915"/>
                </a:lnTo>
                <a:lnTo>
                  <a:pt x="2046" y="159375"/>
                </a:lnTo>
                <a:lnTo>
                  <a:pt x="0" y="3700590"/>
                </a:lnTo>
                <a:lnTo>
                  <a:pt x="372" y="3709166"/>
                </a:lnTo>
                <a:lnTo>
                  <a:pt x="9620" y="3761326"/>
                </a:lnTo>
                <a:lnTo>
                  <a:pt x="32600" y="3814482"/>
                </a:lnTo>
                <a:lnTo>
                  <a:pt x="59886" y="3848443"/>
                </a:lnTo>
                <a:lnTo>
                  <a:pt x="73996" y="3859979"/>
                </a:lnTo>
                <a:lnTo>
                  <a:pt x="114451" y="3859979"/>
                </a:lnTo>
                <a:lnTo>
                  <a:pt x="107365" y="3857238"/>
                </a:lnTo>
                <a:lnTo>
                  <a:pt x="88698" y="3846323"/>
                </a:lnTo>
                <a:lnTo>
                  <a:pt x="48905" y="3803495"/>
                </a:lnTo>
                <a:lnTo>
                  <a:pt x="28195" y="3755489"/>
                </a:lnTo>
                <a:lnTo>
                  <a:pt x="20477" y="3716284"/>
                </a:lnTo>
                <a:lnTo>
                  <a:pt x="19391" y="3700590"/>
                </a:lnTo>
                <a:lnTo>
                  <a:pt x="19447" y="191963"/>
                </a:lnTo>
                <a:lnTo>
                  <a:pt x="26508" y="135348"/>
                </a:lnTo>
                <a:lnTo>
                  <a:pt x="45027" y="92864"/>
                </a:lnTo>
                <a:lnTo>
                  <a:pt x="85934" y="51201"/>
                </a:lnTo>
                <a:lnTo>
                  <a:pt x="131786" y="29500"/>
                </a:lnTo>
                <a:lnTo>
                  <a:pt x="169232" y="21440"/>
                </a:lnTo>
                <a:lnTo>
                  <a:pt x="184222" y="20303"/>
                </a:lnTo>
                <a:lnTo>
                  <a:pt x="184222" y="0"/>
                </a:lnTo>
                <a:close/>
              </a:path>
              <a:path w="1517650" h="3860165">
                <a:moveTo>
                  <a:pt x="1332842" y="0"/>
                </a:moveTo>
                <a:lnTo>
                  <a:pt x="184222" y="0"/>
                </a:lnTo>
                <a:lnTo>
                  <a:pt x="184222" y="20303"/>
                </a:lnTo>
                <a:lnTo>
                  <a:pt x="1332842" y="20303"/>
                </a:lnTo>
                <a:lnTo>
                  <a:pt x="1362286" y="22264"/>
                </a:lnTo>
                <a:lnTo>
                  <a:pt x="1409699" y="36228"/>
                </a:lnTo>
                <a:lnTo>
                  <a:pt x="1451030" y="67080"/>
                </a:lnTo>
                <a:lnTo>
                  <a:pt x="1480525" y="114157"/>
                </a:lnTo>
                <a:lnTo>
                  <a:pt x="1493981" y="159598"/>
                </a:lnTo>
                <a:lnTo>
                  <a:pt x="1497672" y="3700590"/>
                </a:lnTo>
                <a:lnTo>
                  <a:pt x="1495800" y="3731417"/>
                </a:lnTo>
                <a:lnTo>
                  <a:pt x="1482462" y="3781058"/>
                </a:lnTo>
                <a:lnTo>
                  <a:pt x="1452994" y="3824329"/>
                </a:lnTo>
                <a:lnTo>
                  <a:pt x="1408029" y="3855202"/>
                </a:lnTo>
                <a:lnTo>
                  <a:pt x="1395600" y="3859979"/>
                </a:lnTo>
                <a:lnTo>
                  <a:pt x="1440551" y="3859979"/>
                </a:lnTo>
                <a:lnTo>
                  <a:pt x="1474072" y="3830766"/>
                </a:lnTo>
                <a:lnTo>
                  <a:pt x="1500078" y="3789551"/>
                </a:lnTo>
                <a:lnTo>
                  <a:pt x="1515029" y="3734091"/>
                </a:lnTo>
                <a:lnTo>
                  <a:pt x="1517065" y="3700590"/>
                </a:lnTo>
                <a:lnTo>
                  <a:pt x="1517027" y="191963"/>
                </a:lnTo>
                <a:lnTo>
                  <a:pt x="1507463" y="132140"/>
                </a:lnTo>
                <a:lnTo>
                  <a:pt x="1484473" y="78985"/>
                </a:lnTo>
                <a:lnTo>
                  <a:pt x="1457187" y="45024"/>
                </a:lnTo>
                <a:lnTo>
                  <a:pt x="1417831" y="17795"/>
                </a:lnTo>
                <a:lnTo>
                  <a:pt x="1364851" y="2142"/>
                </a:lnTo>
                <a:lnTo>
                  <a:pt x="1332842" y="0"/>
                </a:lnTo>
                <a:close/>
              </a:path>
            </a:pathLst>
          </a:custGeom>
          <a:solidFill>
            <a:srgbClr val="231F20"/>
          </a:solidFill>
        </p:spPr>
        <p:txBody>
          <a:bodyPr wrap="square" lIns="0" tIns="0" rIns="0" bIns="0" rtlCol="0"/>
          <a:lstStyle/>
          <a:p>
            <a:endParaRPr sz="2000"/>
          </a:p>
        </p:txBody>
      </p:sp>
      <p:sp>
        <p:nvSpPr>
          <p:cNvPr id="18" name="object 14"/>
          <p:cNvSpPr/>
          <p:nvPr/>
        </p:nvSpPr>
        <p:spPr>
          <a:xfrm>
            <a:off x="6088665" y="1439048"/>
            <a:ext cx="1497965" cy="3753739"/>
          </a:xfrm>
          <a:custGeom>
            <a:avLst/>
            <a:gdLst/>
            <a:ahLst/>
            <a:cxnLst/>
            <a:rect l="l" t="t" r="r" b="b"/>
            <a:pathLst>
              <a:path w="1497965" h="3850004">
                <a:moveTo>
                  <a:pt x="1323146" y="0"/>
                </a:moveTo>
                <a:lnTo>
                  <a:pt x="174525" y="0"/>
                </a:lnTo>
                <a:lnTo>
                  <a:pt x="147256" y="2855"/>
                </a:lnTo>
                <a:lnTo>
                  <a:pt x="87262" y="22840"/>
                </a:lnTo>
                <a:lnTo>
                  <a:pt x="27269" y="77087"/>
                </a:lnTo>
                <a:lnTo>
                  <a:pt x="0" y="182726"/>
                </a:lnTo>
                <a:lnTo>
                  <a:pt x="0" y="3690439"/>
                </a:lnTo>
                <a:lnTo>
                  <a:pt x="2726" y="3718990"/>
                </a:lnTo>
                <a:lnTo>
                  <a:pt x="21815" y="3781801"/>
                </a:lnTo>
                <a:lnTo>
                  <a:pt x="73628" y="3844613"/>
                </a:lnTo>
                <a:lnTo>
                  <a:pt x="92057" y="3849828"/>
                </a:lnTo>
                <a:lnTo>
                  <a:pt x="1410957" y="3849828"/>
                </a:lnTo>
                <a:lnTo>
                  <a:pt x="1470403" y="3796077"/>
                </a:lnTo>
                <a:lnTo>
                  <a:pt x="1497672" y="3690439"/>
                </a:lnTo>
                <a:lnTo>
                  <a:pt x="1497672" y="182726"/>
                </a:lnTo>
                <a:lnTo>
                  <a:pt x="1494945" y="154175"/>
                </a:lnTo>
                <a:lnTo>
                  <a:pt x="1475857" y="91363"/>
                </a:lnTo>
                <a:lnTo>
                  <a:pt x="1424044" y="28550"/>
                </a:lnTo>
                <a:lnTo>
                  <a:pt x="1323146" y="0"/>
                </a:lnTo>
                <a:close/>
              </a:path>
            </a:pathLst>
          </a:custGeom>
          <a:solidFill>
            <a:srgbClr val="808285"/>
          </a:solidFill>
        </p:spPr>
        <p:txBody>
          <a:bodyPr wrap="square" lIns="0" tIns="0" rIns="0" bIns="0" rtlCol="0"/>
          <a:lstStyle/>
          <a:p>
            <a:endParaRPr sz="2000"/>
          </a:p>
        </p:txBody>
      </p:sp>
      <p:sp>
        <p:nvSpPr>
          <p:cNvPr id="19" name="object 15"/>
          <p:cNvSpPr/>
          <p:nvPr/>
        </p:nvSpPr>
        <p:spPr>
          <a:xfrm>
            <a:off x="6214719" y="1449200"/>
            <a:ext cx="1221740" cy="779475"/>
          </a:xfrm>
          <a:custGeom>
            <a:avLst/>
            <a:gdLst/>
            <a:ahLst/>
            <a:cxnLst/>
            <a:rect l="l" t="t" r="r" b="b"/>
            <a:pathLst>
              <a:path w="1221740" h="799464">
                <a:moveTo>
                  <a:pt x="0" y="0"/>
                </a:moveTo>
                <a:lnTo>
                  <a:pt x="1221689" y="0"/>
                </a:lnTo>
                <a:lnTo>
                  <a:pt x="1221689" y="799279"/>
                </a:lnTo>
                <a:lnTo>
                  <a:pt x="0" y="799279"/>
                </a:lnTo>
                <a:lnTo>
                  <a:pt x="0" y="0"/>
                </a:lnTo>
                <a:close/>
              </a:path>
            </a:pathLst>
          </a:custGeom>
          <a:solidFill>
            <a:srgbClr val="808285"/>
          </a:solidFill>
        </p:spPr>
        <p:txBody>
          <a:bodyPr wrap="square" lIns="0" tIns="0" rIns="0" bIns="0" rtlCol="0"/>
          <a:lstStyle/>
          <a:p>
            <a:endParaRPr sz="2000"/>
          </a:p>
        </p:txBody>
      </p:sp>
      <p:sp>
        <p:nvSpPr>
          <p:cNvPr id="20" name="object 16"/>
          <p:cNvSpPr txBox="1"/>
          <p:nvPr/>
        </p:nvSpPr>
        <p:spPr>
          <a:xfrm>
            <a:off x="6258044" y="1467045"/>
            <a:ext cx="1135380" cy="742383"/>
          </a:xfrm>
          <a:prstGeom prst="rect">
            <a:avLst/>
          </a:prstGeom>
        </p:spPr>
        <p:txBody>
          <a:bodyPr vert="horz" wrap="square" lIns="0" tIns="64135" rIns="0" bIns="0" rtlCol="0">
            <a:spAutoFit/>
          </a:bodyPr>
          <a:lstStyle/>
          <a:p>
            <a:pPr marL="161925" marR="90170" indent="-64135">
              <a:lnSpc>
                <a:spcPct val="78100"/>
              </a:lnSpc>
              <a:spcBef>
                <a:spcPts val="505"/>
              </a:spcBef>
            </a:pPr>
            <a:r>
              <a:rPr sz="1400" b="1" spc="-90" dirty="0">
                <a:solidFill>
                  <a:srgbClr val="FFFFFF"/>
                </a:solidFill>
                <a:latin typeface="Calibri"/>
                <a:cs typeface="Calibri"/>
              </a:rPr>
              <a:t>IV. </a:t>
            </a:r>
            <a:r>
              <a:rPr sz="1400" b="1" spc="-50" dirty="0">
                <a:solidFill>
                  <a:srgbClr val="FFFFFF"/>
                </a:solidFill>
                <a:latin typeface="Calibri"/>
                <a:cs typeface="Calibri"/>
              </a:rPr>
              <a:t>Gestión </a:t>
            </a:r>
            <a:r>
              <a:rPr sz="1400" b="1" spc="-60" dirty="0">
                <a:solidFill>
                  <a:srgbClr val="FFFFFF"/>
                </a:solidFill>
                <a:latin typeface="Calibri"/>
                <a:cs typeface="Calibri"/>
              </a:rPr>
              <a:t>de  </a:t>
            </a:r>
            <a:r>
              <a:rPr sz="1400" b="1" spc="-40" dirty="0">
                <a:solidFill>
                  <a:srgbClr val="FFFFFF"/>
                </a:solidFill>
                <a:latin typeface="Calibri"/>
                <a:cs typeface="Calibri"/>
              </a:rPr>
              <a:t>los</a:t>
            </a:r>
            <a:r>
              <a:rPr sz="1400" b="1" spc="-35" dirty="0">
                <a:solidFill>
                  <a:srgbClr val="FFFFFF"/>
                </a:solidFill>
                <a:latin typeface="Calibri"/>
                <a:cs typeface="Calibri"/>
              </a:rPr>
              <a:t> </a:t>
            </a:r>
            <a:r>
              <a:rPr sz="1400" b="1" spc="-40" dirty="0">
                <a:solidFill>
                  <a:srgbClr val="FFFFFF"/>
                </a:solidFill>
                <a:latin typeface="Calibri"/>
                <a:cs typeface="Calibri"/>
              </a:rPr>
              <a:t>ingresos</a:t>
            </a:r>
            <a:endParaRPr sz="1400" dirty="0">
              <a:latin typeface="Calibri"/>
              <a:cs typeface="Calibri"/>
            </a:endParaRPr>
          </a:p>
          <a:p>
            <a:pPr marL="163830" marR="5080" indent="-151765">
              <a:lnSpc>
                <a:spcPct val="78100"/>
              </a:lnSpc>
            </a:pPr>
            <a:r>
              <a:rPr sz="1400" b="1" spc="-50" dirty="0">
                <a:solidFill>
                  <a:srgbClr val="FFFFFF"/>
                </a:solidFill>
                <a:latin typeface="Calibri"/>
                <a:cs typeface="Calibri"/>
              </a:rPr>
              <a:t>provenientes</a:t>
            </a:r>
            <a:r>
              <a:rPr sz="1400" b="1" spc="-85" dirty="0">
                <a:solidFill>
                  <a:srgbClr val="FFFFFF"/>
                </a:solidFill>
                <a:latin typeface="Calibri"/>
                <a:cs typeface="Calibri"/>
              </a:rPr>
              <a:t> </a:t>
            </a:r>
            <a:r>
              <a:rPr sz="1400" b="1" spc="-60" dirty="0">
                <a:solidFill>
                  <a:srgbClr val="FFFFFF"/>
                </a:solidFill>
                <a:latin typeface="Calibri"/>
                <a:cs typeface="Calibri"/>
              </a:rPr>
              <a:t>de  </a:t>
            </a:r>
            <a:r>
              <a:rPr sz="1400" b="1" spc="-40" dirty="0">
                <a:solidFill>
                  <a:srgbClr val="FFFFFF"/>
                </a:solidFill>
                <a:latin typeface="Calibri"/>
                <a:cs typeface="Calibri"/>
              </a:rPr>
              <a:t>los</a:t>
            </a:r>
            <a:r>
              <a:rPr sz="1400" b="1" spc="-20" dirty="0">
                <a:solidFill>
                  <a:srgbClr val="FFFFFF"/>
                </a:solidFill>
                <a:latin typeface="Calibri"/>
                <a:cs typeface="Calibri"/>
              </a:rPr>
              <a:t> </a:t>
            </a:r>
            <a:r>
              <a:rPr sz="1400" b="1" spc="-55" dirty="0">
                <a:solidFill>
                  <a:srgbClr val="FFFFFF"/>
                </a:solidFill>
                <a:latin typeface="Calibri"/>
                <a:cs typeface="Calibri"/>
              </a:rPr>
              <a:t>recursos</a:t>
            </a:r>
            <a:endParaRPr sz="1400" dirty="0">
              <a:latin typeface="Calibri"/>
              <a:cs typeface="Calibri"/>
            </a:endParaRPr>
          </a:p>
        </p:txBody>
      </p:sp>
      <p:graphicFrame>
        <p:nvGraphicFramePr>
          <p:cNvPr id="21" name="object 17"/>
          <p:cNvGraphicFramePr>
            <a:graphicFrameLocks noGrp="1"/>
          </p:cNvGraphicFramePr>
          <p:nvPr>
            <p:extLst>
              <p:ext uri="{D42A27DB-BD31-4B8C-83A1-F6EECF244321}">
                <p14:modId xmlns:p14="http://schemas.microsoft.com/office/powerpoint/2010/main" val="3601194761"/>
              </p:ext>
            </p:extLst>
          </p:nvPr>
        </p:nvGraphicFramePr>
        <p:xfrm>
          <a:off x="6164528" y="2243415"/>
          <a:ext cx="1359800" cy="2862823"/>
        </p:xfrm>
        <a:graphic>
          <a:graphicData uri="http://schemas.openxmlformats.org/drawingml/2006/table">
            <a:tbl>
              <a:tblPr firstRow="1" bandRow="1">
                <a:tableStyleId>{2D5ABB26-0587-4C30-8999-92F81FD0307C}</a:tableStyleId>
              </a:tblPr>
              <a:tblGrid>
                <a:gridCol w="1359800">
                  <a:extLst>
                    <a:ext uri="{9D8B030D-6E8A-4147-A177-3AD203B41FA5}">
                      <a16:colId xmlns:a16="http://schemas.microsoft.com/office/drawing/2014/main" val="20000"/>
                    </a:ext>
                  </a:extLst>
                </a:gridCol>
              </a:tblGrid>
              <a:tr h="864295">
                <a:tc>
                  <a:txBody>
                    <a:bodyPr/>
                    <a:lstStyle/>
                    <a:p>
                      <a:pPr marL="145415" marR="127635" indent="55244" algn="just">
                        <a:lnSpc>
                          <a:spcPts val="1600"/>
                        </a:lnSpc>
                        <a:spcBef>
                          <a:spcPts val="315"/>
                        </a:spcBef>
                      </a:pPr>
                      <a:r>
                        <a:rPr sz="1400" b="1" spc="-45" dirty="0">
                          <a:solidFill>
                            <a:srgbClr val="231F20"/>
                          </a:solidFill>
                          <a:latin typeface="Calibri"/>
                          <a:cs typeface="Calibri"/>
                        </a:rPr>
                        <a:t>4.1 </a:t>
                      </a:r>
                      <a:r>
                        <a:rPr sz="1400" b="1" spc="-65" dirty="0">
                          <a:solidFill>
                            <a:srgbClr val="231F20"/>
                          </a:solidFill>
                          <a:latin typeface="Calibri"/>
                          <a:cs typeface="Calibri"/>
                        </a:rPr>
                        <a:t>Régimen  </a:t>
                      </a:r>
                      <a:r>
                        <a:rPr sz="1400" b="1" spc="-85" dirty="0">
                          <a:solidFill>
                            <a:srgbClr val="231F20"/>
                          </a:solidFill>
                          <a:latin typeface="Calibri"/>
                          <a:cs typeface="Calibri"/>
                        </a:rPr>
                        <a:t>de </a:t>
                      </a:r>
                      <a:r>
                        <a:rPr sz="1400" b="1" spc="-65" dirty="0">
                          <a:solidFill>
                            <a:srgbClr val="231F20"/>
                          </a:solidFill>
                          <a:latin typeface="Calibri"/>
                          <a:cs typeface="Calibri"/>
                        </a:rPr>
                        <a:t>propiedad,  </a:t>
                      </a:r>
                      <a:r>
                        <a:rPr sz="1400" b="1" spc="-60" dirty="0">
                          <a:solidFill>
                            <a:srgbClr val="231F20"/>
                          </a:solidFill>
                          <a:latin typeface="Calibri"/>
                          <a:cs typeface="Calibri"/>
                        </a:rPr>
                        <a:t>contratación</a:t>
                      </a:r>
                      <a:r>
                        <a:rPr sz="1400" b="1" spc="-70" dirty="0">
                          <a:solidFill>
                            <a:srgbClr val="231F20"/>
                          </a:solidFill>
                          <a:latin typeface="Calibri"/>
                          <a:cs typeface="Calibri"/>
                        </a:rPr>
                        <a:t> </a:t>
                      </a:r>
                      <a:r>
                        <a:rPr sz="1400" b="1" spc="-75" dirty="0">
                          <a:solidFill>
                            <a:srgbClr val="231F20"/>
                          </a:solidFill>
                          <a:latin typeface="Calibri"/>
                          <a:cs typeface="Calibri"/>
                        </a:rPr>
                        <a:t>y</a:t>
                      </a:r>
                      <a:endParaRPr sz="1400" b="1" dirty="0">
                        <a:latin typeface="Calibri"/>
                        <a:cs typeface="Calibri"/>
                      </a:endParaRPr>
                    </a:p>
                    <a:p>
                      <a:pPr marL="302260">
                        <a:lnSpc>
                          <a:spcPts val="1555"/>
                        </a:lnSpc>
                      </a:pPr>
                      <a:r>
                        <a:rPr sz="1400" b="1" spc="-45" dirty="0">
                          <a:solidFill>
                            <a:srgbClr val="231F20"/>
                          </a:solidFill>
                          <a:latin typeface="Calibri"/>
                          <a:cs typeface="Calibri"/>
                        </a:rPr>
                        <a:t>fiscalidad</a:t>
                      </a:r>
                      <a:endParaRPr sz="1400" b="1" dirty="0">
                        <a:latin typeface="Calibri"/>
                        <a:cs typeface="Calibri"/>
                      </a:endParaRPr>
                    </a:p>
                  </a:txBody>
                  <a:tcPr marL="0" marR="0" marT="4000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1D3D4"/>
                    </a:solidFill>
                  </a:tcPr>
                </a:tc>
                <a:extLst>
                  <a:ext uri="{0D108BD9-81ED-4DB2-BD59-A6C34878D82A}">
                    <a16:rowId xmlns:a16="http://schemas.microsoft.com/office/drawing/2014/main" val="10000"/>
                  </a:ext>
                </a:extLst>
              </a:tr>
              <a:tr h="666176">
                <a:tc>
                  <a:txBody>
                    <a:bodyPr/>
                    <a:lstStyle/>
                    <a:p>
                      <a:pPr marL="123825" marR="62230" indent="-44450">
                        <a:lnSpc>
                          <a:spcPts val="1600"/>
                        </a:lnSpc>
                        <a:spcBef>
                          <a:spcPts val="315"/>
                        </a:spcBef>
                      </a:pPr>
                      <a:r>
                        <a:rPr sz="1400" b="1" spc="-55" dirty="0">
                          <a:solidFill>
                            <a:srgbClr val="FFFFFF"/>
                          </a:solidFill>
                          <a:latin typeface="Calibri"/>
                          <a:cs typeface="Calibri"/>
                        </a:rPr>
                        <a:t>4.2 </a:t>
                      </a:r>
                      <a:r>
                        <a:rPr sz="1400" b="1" spc="-80" dirty="0">
                          <a:solidFill>
                            <a:srgbClr val="FFFFFF"/>
                          </a:solidFill>
                          <a:latin typeface="Calibri"/>
                          <a:cs typeface="Calibri"/>
                        </a:rPr>
                        <a:t>Presentación  </a:t>
                      </a:r>
                      <a:r>
                        <a:rPr sz="1400" b="1" spc="-90" dirty="0">
                          <a:solidFill>
                            <a:srgbClr val="FFFFFF"/>
                          </a:solidFill>
                          <a:latin typeface="Calibri"/>
                          <a:cs typeface="Calibri"/>
                        </a:rPr>
                        <a:t>de </a:t>
                      </a:r>
                      <a:r>
                        <a:rPr sz="1400" b="1" spc="-55" dirty="0">
                          <a:solidFill>
                            <a:srgbClr val="FFFFFF"/>
                          </a:solidFill>
                          <a:latin typeface="Calibri"/>
                          <a:cs typeface="Calibri"/>
                        </a:rPr>
                        <a:t>los</a:t>
                      </a:r>
                      <a:r>
                        <a:rPr sz="1400" b="1" spc="15" dirty="0">
                          <a:solidFill>
                            <a:srgbClr val="FFFFFF"/>
                          </a:solidFill>
                          <a:latin typeface="Calibri"/>
                          <a:cs typeface="Calibri"/>
                        </a:rPr>
                        <a:t> </a:t>
                      </a:r>
                      <a:r>
                        <a:rPr sz="1400" b="1" spc="-85" dirty="0">
                          <a:solidFill>
                            <a:srgbClr val="FFFFFF"/>
                          </a:solidFill>
                          <a:latin typeface="Calibri"/>
                          <a:cs typeface="Calibri"/>
                        </a:rPr>
                        <a:t>informes</a:t>
                      </a:r>
                      <a:endParaRPr sz="1400" b="1" dirty="0">
                        <a:latin typeface="Calibri"/>
                        <a:cs typeface="Calibri"/>
                      </a:endParaRPr>
                    </a:p>
                    <a:p>
                      <a:pPr marL="379730">
                        <a:lnSpc>
                          <a:spcPts val="1555"/>
                        </a:lnSpc>
                      </a:pPr>
                      <a:r>
                        <a:rPr sz="1400" b="1" spc="-55" dirty="0">
                          <a:solidFill>
                            <a:srgbClr val="FFFFFF"/>
                          </a:solidFill>
                          <a:latin typeface="Calibri"/>
                          <a:cs typeface="Calibri"/>
                        </a:rPr>
                        <a:t>fiscales</a:t>
                      </a:r>
                      <a:endParaRPr sz="1400" b="1" dirty="0">
                        <a:latin typeface="Calibri"/>
                        <a:cs typeface="Calibri"/>
                      </a:endParaRPr>
                    </a:p>
                  </a:txBody>
                  <a:tcPr marL="0" marR="0" marT="4000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E171E"/>
                    </a:solidFill>
                  </a:tcPr>
                </a:tc>
                <a:extLst>
                  <a:ext uri="{0D108BD9-81ED-4DB2-BD59-A6C34878D82A}">
                    <a16:rowId xmlns:a16="http://schemas.microsoft.com/office/drawing/2014/main" val="10001"/>
                  </a:ext>
                </a:extLst>
              </a:tr>
              <a:tr h="666176">
                <a:tc>
                  <a:txBody>
                    <a:bodyPr/>
                    <a:lstStyle/>
                    <a:p>
                      <a:pPr marL="107950" marR="90805" indent="26034" algn="just">
                        <a:lnSpc>
                          <a:spcPts val="1600"/>
                        </a:lnSpc>
                        <a:spcBef>
                          <a:spcPts val="315"/>
                        </a:spcBef>
                      </a:pPr>
                      <a:r>
                        <a:rPr sz="1400" b="1" spc="-45" dirty="0">
                          <a:solidFill>
                            <a:srgbClr val="FFFFFF"/>
                          </a:solidFill>
                          <a:latin typeface="Calibri"/>
                          <a:cs typeface="Calibri"/>
                        </a:rPr>
                        <a:t>4.3 </a:t>
                      </a:r>
                      <a:r>
                        <a:rPr sz="1400" b="1" spc="-60" dirty="0">
                          <a:solidFill>
                            <a:srgbClr val="FFFFFF"/>
                          </a:solidFill>
                          <a:latin typeface="Calibri"/>
                          <a:cs typeface="Calibri"/>
                        </a:rPr>
                        <a:t>Previsión </a:t>
                      </a:r>
                      <a:r>
                        <a:rPr sz="1400" b="1" spc="-75" dirty="0">
                          <a:solidFill>
                            <a:srgbClr val="FFFFFF"/>
                          </a:solidFill>
                          <a:latin typeface="Calibri"/>
                          <a:cs typeface="Calibri"/>
                        </a:rPr>
                        <a:t>y  </a:t>
                      </a:r>
                      <a:r>
                        <a:rPr sz="1400" b="1" spc="-60" dirty="0">
                          <a:solidFill>
                            <a:srgbClr val="FFFFFF"/>
                          </a:solidFill>
                          <a:latin typeface="Calibri"/>
                          <a:cs typeface="Calibri"/>
                        </a:rPr>
                        <a:t>elaboración del  </a:t>
                      </a:r>
                      <a:r>
                        <a:rPr sz="1400" b="1" spc="-70" dirty="0">
                          <a:solidFill>
                            <a:srgbClr val="FFFFFF"/>
                          </a:solidFill>
                          <a:latin typeface="Calibri"/>
                          <a:cs typeface="Calibri"/>
                        </a:rPr>
                        <a:t>presupuesto</a:t>
                      </a:r>
                      <a:endParaRPr sz="1400" b="1" dirty="0">
                        <a:latin typeface="Calibri"/>
                        <a:cs typeface="Calibri"/>
                      </a:endParaRPr>
                    </a:p>
                  </a:txBody>
                  <a:tcPr marL="0" marR="0" marT="4000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0050A3"/>
                    </a:solidFill>
                  </a:tcPr>
                </a:tc>
                <a:extLst>
                  <a:ext uri="{0D108BD9-81ED-4DB2-BD59-A6C34878D82A}">
                    <a16:rowId xmlns:a16="http://schemas.microsoft.com/office/drawing/2014/main" val="10002"/>
                  </a:ext>
                </a:extLst>
              </a:tr>
              <a:tr h="666176">
                <a:tc>
                  <a:txBody>
                    <a:bodyPr/>
                    <a:lstStyle/>
                    <a:p>
                      <a:pPr marL="195580" marR="178435" indent="43180" algn="just">
                        <a:lnSpc>
                          <a:spcPts val="1600"/>
                        </a:lnSpc>
                        <a:spcBef>
                          <a:spcPts val="315"/>
                        </a:spcBef>
                      </a:pPr>
                      <a:r>
                        <a:rPr sz="1400" b="1" spc="-45" dirty="0">
                          <a:solidFill>
                            <a:srgbClr val="FFFFFF"/>
                          </a:solidFill>
                          <a:latin typeface="Calibri"/>
                          <a:cs typeface="Calibri"/>
                        </a:rPr>
                        <a:t>4.4 </a:t>
                      </a:r>
                      <a:r>
                        <a:rPr sz="1400" b="1" spc="-35" dirty="0">
                          <a:solidFill>
                            <a:srgbClr val="FFFFFF"/>
                          </a:solidFill>
                          <a:latin typeface="Calibri"/>
                          <a:cs typeface="Calibri"/>
                        </a:rPr>
                        <a:t>Análisis  </a:t>
                      </a:r>
                      <a:r>
                        <a:rPr sz="1400" b="1" spc="-75" dirty="0">
                          <a:solidFill>
                            <a:srgbClr val="FFFFFF"/>
                          </a:solidFill>
                          <a:latin typeface="Calibri"/>
                          <a:cs typeface="Calibri"/>
                        </a:rPr>
                        <a:t>y </a:t>
                      </a:r>
                      <a:r>
                        <a:rPr sz="1400" b="1" spc="-55" dirty="0">
                          <a:solidFill>
                            <a:srgbClr val="FFFFFF"/>
                          </a:solidFill>
                          <a:latin typeface="Calibri"/>
                          <a:cs typeface="Calibri"/>
                        </a:rPr>
                        <a:t>gestión </a:t>
                      </a:r>
                      <a:r>
                        <a:rPr sz="1400" b="1" spc="-60" dirty="0">
                          <a:solidFill>
                            <a:srgbClr val="FFFFFF"/>
                          </a:solidFill>
                          <a:latin typeface="Calibri"/>
                          <a:cs typeface="Calibri"/>
                        </a:rPr>
                        <a:t>del  </a:t>
                      </a:r>
                      <a:r>
                        <a:rPr sz="1400" b="1" spc="-50" dirty="0">
                          <a:solidFill>
                            <a:srgbClr val="FFFFFF"/>
                          </a:solidFill>
                          <a:latin typeface="Calibri"/>
                          <a:cs typeface="Calibri"/>
                        </a:rPr>
                        <a:t>riesgo</a:t>
                      </a:r>
                      <a:r>
                        <a:rPr sz="1400" b="1" spc="-20" dirty="0">
                          <a:solidFill>
                            <a:srgbClr val="FFFFFF"/>
                          </a:solidFill>
                          <a:latin typeface="Calibri"/>
                          <a:cs typeface="Calibri"/>
                        </a:rPr>
                        <a:t> </a:t>
                      </a:r>
                      <a:r>
                        <a:rPr sz="1400" b="1" spc="-40" dirty="0">
                          <a:solidFill>
                            <a:srgbClr val="FFFFFF"/>
                          </a:solidFill>
                          <a:latin typeface="Calibri"/>
                          <a:cs typeface="Calibri"/>
                        </a:rPr>
                        <a:t>fiscal</a:t>
                      </a:r>
                      <a:endParaRPr sz="1400" b="1" dirty="0">
                        <a:latin typeface="Calibri"/>
                        <a:cs typeface="Calibri"/>
                      </a:endParaRPr>
                    </a:p>
                  </a:txBody>
                  <a:tcPr marL="0" marR="0" marT="4000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38B54A"/>
                    </a:solidFill>
                  </a:tcPr>
                </a:tc>
                <a:extLst>
                  <a:ext uri="{0D108BD9-81ED-4DB2-BD59-A6C34878D82A}">
                    <a16:rowId xmlns:a16="http://schemas.microsoft.com/office/drawing/2014/main" val="10003"/>
                  </a:ext>
                </a:extLst>
              </a:tr>
            </a:tbl>
          </a:graphicData>
        </a:graphic>
      </p:graphicFrame>
      <p:sp>
        <p:nvSpPr>
          <p:cNvPr id="22" name="object 18"/>
          <p:cNvSpPr/>
          <p:nvPr/>
        </p:nvSpPr>
        <p:spPr>
          <a:xfrm>
            <a:off x="6080384" y="1441714"/>
            <a:ext cx="114548" cy="113842"/>
          </a:xfrm>
          <a:prstGeom prst="rect">
            <a:avLst/>
          </a:prstGeom>
          <a:blipFill>
            <a:blip r:embed="rId2" cstate="email">
              <a:extLst>
                <a:ext uri="{28A0092B-C50C-407E-A947-70E740481C1C}">
                  <a14:useLocalDpi xmlns:a14="http://schemas.microsoft.com/office/drawing/2010/main"/>
                </a:ext>
              </a:extLst>
            </a:blip>
            <a:stretch>
              <a:fillRect/>
            </a:stretch>
          </a:blipFill>
        </p:spPr>
        <p:txBody>
          <a:bodyPr wrap="square" lIns="0" tIns="0" rIns="0" bIns="0" rtlCol="0"/>
          <a:lstStyle/>
          <a:p>
            <a:endParaRPr sz="2000"/>
          </a:p>
        </p:txBody>
      </p:sp>
      <p:sp>
        <p:nvSpPr>
          <p:cNvPr id="23" name="object 19"/>
          <p:cNvSpPr/>
          <p:nvPr/>
        </p:nvSpPr>
        <p:spPr>
          <a:xfrm>
            <a:off x="6070630" y="1691859"/>
            <a:ext cx="19685" cy="58817"/>
          </a:xfrm>
          <a:custGeom>
            <a:avLst/>
            <a:gdLst/>
            <a:ahLst/>
            <a:cxnLst/>
            <a:rect l="l" t="t" r="r" b="b"/>
            <a:pathLst>
              <a:path w="19685" h="60325">
                <a:moveTo>
                  <a:pt x="19391" y="0"/>
                </a:moveTo>
                <a:lnTo>
                  <a:pt x="0" y="0"/>
                </a:lnTo>
                <a:lnTo>
                  <a:pt x="0" y="60258"/>
                </a:lnTo>
                <a:lnTo>
                  <a:pt x="19391" y="60258"/>
                </a:lnTo>
                <a:lnTo>
                  <a:pt x="19391" y="0"/>
                </a:lnTo>
                <a:close/>
              </a:path>
            </a:pathLst>
          </a:custGeom>
          <a:solidFill>
            <a:srgbClr val="231F20"/>
          </a:solidFill>
        </p:spPr>
        <p:txBody>
          <a:bodyPr wrap="square" lIns="0" tIns="0" rIns="0" bIns="0" rtlCol="0"/>
          <a:lstStyle/>
          <a:p>
            <a:endParaRPr sz="2000"/>
          </a:p>
        </p:txBody>
      </p:sp>
      <p:sp>
        <p:nvSpPr>
          <p:cNvPr id="24" name="object 20"/>
          <p:cNvSpPr/>
          <p:nvPr/>
        </p:nvSpPr>
        <p:spPr>
          <a:xfrm>
            <a:off x="6070630" y="1792094"/>
            <a:ext cx="19685" cy="58817"/>
          </a:xfrm>
          <a:custGeom>
            <a:avLst/>
            <a:gdLst/>
            <a:ahLst/>
            <a:cxnLst/>
            <a:rect l="l" t="t" r="r" b="b"/>
            <a:pathLst>
              <a:path w="19685" h="60325">
                <a:moveTo>
                  <a:pt x="19391" y="0"/>
                </a:moveTo>
                <a:lnTo>
                  <a:pt x="0" y="0"/>
                </a:lnTo>
                <a:lnTo>
                  <a:pt x="0" y="60258"/>
                </a:lnTo>
                <a:lnTo>
                  <a:pt x="19391" y="60258"/>
                </a:lnTo>
                <a:lnTo>
                  <a:pt x="19391" y="0"/>
                </a:lnTo>
                <a:close/>
              </a:path>
            </a:pathLst>
          </a:custGeom>
          <a:solidFill>
            <a:srgbClr val="231F20"/>
          </a:solidFill>
        </p:spPr>
        <p:txBody>
          <a:bodyPr wrap="square" lIns="0" tIns="0" rIns="0" bIns="0" rtlCol="0"/>
          <a:lstStyle/>
          <a:p>
            <a:endParaRPr sz="2000"/>
          </a:p>
        </p:txBody>
      </p:sp>
      <p:sp>
        <p:nvSpPr>
          <p:cNvPr id="25" name="object 21"/>
          <p:cNvSpPr/>
          <p:nvPr/>
        </p:nvSpPr>
        <p:spPr>
          <a:xfrm>
            <a:off x="6070630" y="1892308"/>
            <a:ext cx="19685" cy="58817"/>
          </a:xfrm>
          <a:custGeom>
            <a:avLst/>
            <a:gdLst/>
            <a:ahLst/>
            <a:cxnLst/>
            <a:rect l="l" t="t" r="r" b="b"/>
            <a:pathLst>
              <a:path w="19685" h="60325">
                <a:moveTo>
                  <a:pt x="19391" y="0"/>
                </a:moveTo>
                <a:lnTo>
                  <a:pt x="0" y="0"/>
                </a:lnTo>
                <a:lnTo>
                  <a:pt x="0" y="60258"/>
                </a:lnTo>
                <a:lnTo>
                  <a:pt x="19391" y="60258"/>
                </a:lnTo>
                <a:lnTo>
                  <a:pt x="19391" y="0"/>
                </a:lnTo>
                <a:close/>
              </a:path>
            </a:pathLst>
          </a:custGeom>
          <a:solidFill>
            <a:srgbClr val="231F20"/>
          </a:solidFill>
        </p:spPr>
        <p:txBody>
          <a:bodyPr wrap="square" lIns="0" tIns="0" rIns="0" bIns="0" rtlCol="0"/>
          <a:lstStyle/>
          <a:p>
            <a:endParaRPr sz="2000"/>
          </a:p>
        </p:txBody>
      </p:sp>
      <p:sp>
        <p:nvSpPr>
          <p:cNvPr id="26" name="object 22"/>
          <p:cNvSpPr/>
          <p:nvPr/>
        </p:nvSpPr>
        <p:spPr>
          <a:xfrm>
            <a:off x="6070630" y="1992523"/>
            <a:ext cx="19685" cy="58817"/>
          </a:xfrm>
          <a:custGeom>
            <a:avLst/>
            <a:gdLst/>
            <a:ahLst/>
            <a:cxnLst/>
            <a:rect l="l" t="t" r="r" b="b"/>
            <a:pathLst>
              <a:path w="19685" h="60325">
                <a:moveTo>
                  <a:pt x="19391" y="0"/>
                </a:moveTo>
                <a:lnTo>
                  <a:pt x="0" y="0"/>
                </a:lnTo>
                <a:lnTo>
                  <a:pt x="0" y="60258"/>
                </a:lnTo>
                <a:lnTo>
                  <a:pt x="19391" y="60258"/>
                </a:lnTo>
                <a:lnTo>
                  <a:pt x="19391" y="0"/>
                </a:lnTo>
                <a:close/>
              </a:path>
            </a:pathLst>
          </a:custGeom>
          <a:solidFill>
            <a:srgbClr val="231F20"/>
          </a:solidFill>
        </p:spPr>
        <p:txBody>
          <a:bodyPr wrap="square" lIns="0" tIns="0" rIns="0" bIns="0" rtlCol="0"/>
          <a:lstStyle/>
          <a:p>
            <a:endParaRPr sz="2000"/>
          </a:p>
        </p:txBody>
      </p:sp>
      <p:sp>
        <p:nvSpPr>
          <p:cNvPr id="27" name="object 23"/>
          <p:cNvSpPr/>
          <p:nvPr/>
        </p:nvSpPr>
        <p:spPr>
          <a:xfrm>
            <a:off x="6070630" y="2092758"/>
            <a:ext cx="19685" cy="58817"/>
          </a:xfrm>
          <a:custGeom>
            <a:avLst/>
            <a:gdLst/>
            <a:ahLst/>
            <a:cxnLst/>
            <a:rect l="l" t="t" r="r" b="b"/>
            <a:pathLst>
              <a:path w="19685" h="60325">
                <a:moveTo>
                  <a:pt x="19391" y="0"/>
                </a:moveTo>
                <a:lnTo>
                  <a:pt x="0" y="0"/>
                </a:lnTo>
                <a:lnTo>
                  <a:pt x="0" y="60258"/>
                </a:lnTo>
                <a:lnTo>
                  <a:pt x="19391" y="60258"/>
                </a:lnTo>
                <a:lnTo>
                  <a:pt x="19391" y="0"/>
                </a:lnTo>
                <a:close/>
              </a:path>
            </a:pathLst>
          </a:custGeom>
          <a:solidFill>
            <a:srgbClr val="231F20"/>
          </a:solidFill>
        </p:spPr>
        <p:txBody>
          <a:bodyPr wrap="square" lIns="0" tIns="0" rIns="0" bIns="0" rtlCol="0"/>
          <a:lstStyle/>
          <a:p>
            <a:endParaRPr sz="2000"/>
          </a:p>
        </p:txBody>
      </p:sp>
      <p:sp>
        <p:nvSpPr>
          <p:cNvPr id="28" name="object 24"/>
          <p:cNvSpPr/>
          <p:nvPr/>
        </p:nvSpPr>
        <p:spPr>
          <a:xfrm>
            <a:off x="6070630" y="2192972"/>
            <a:ext cx="19685" cy="58817"/>
          </a:xfrm>
          <a:custGeom>
            <a:avLst/>
            <a:gdLst/>
            <a:ahLst/>
            <a:cxnLst/>
            <a:rect l="l" t="t" r="r" b="b"/>
            <a:pathLst>
              <a:path w="19685" h="60325">
                <a:moveTo>
                  <a:pt x="19391" y="0"/>
                </a:moveTo>
                <a:lnTo>
                  <a:pt x="0" y="0"/>
                </a:lnTo>
                <a:lnTo>
                  <a:pt x="0" y="60258"/>
                </a:lnTo>
                <a:lnTo>
                  <a:pt x="19391" y="60258"/>
                </a:lnTo>
                <a:lnTo>
                  <a:pt x="19391" y="0"/>
                </a:lnTo>
                <a:close/>
              </a:path>
            </a:pathLst>
          </a:custGeom>
          <a:solidFill>
            <a:srgbClr val="231F20"/>
          </a:solidFill>
        </p:spPr>
        <p:txBody>
          <a:bodyPr wrap="square" lIns="0" tIns="0" rIns="0" bIns="0" rtlCol="0"/>
          <a:lstStyle/>
          <a:p>
            <a:endParaRPr sz="2000"/>
          </a:p>
        </p:txBody>
      </p:sp>
      <p:sp>
        <p:nvSpPr>
          <p:cNvPr id="29" name="object 25"/>
          <p:cNvSpPr/>
          <p:nvPr/>
        </p:nvSpPr>
        <p:spPr>
          <a:xfrm>
            <a:off x="6070630" y="2293186"/>
            <a:ext cx="19685" cy="58817"/>
          </a:xfrm>
          <a:custGeom>
            <a:avLst/>
            <a:gdLst/>
            <a:ahLst/>
            <a:cxnLst/>
            <a:rect l="l" t="t" r="r" b="b"/>
            <a:pathLst>
              <a:path w="19685" h="60325">
                <a:moveTo>
                  <a:pt x="19391" y="0"/>
                </a:moveTo>
                <a:lnTo>
                  <a:pt x="0" y="0"/>
                </a:lnTo>
                <a:lnTo>
                  <a:pt x="0" y="60258"/>
                </a:lnTo>
                <a:lnTo>
                  <a:pt x="19391" y="60258"/>
                </a:lnTo>
                <a:lnTo>
                  <a:pt x="19391" y="0"/>
                </a:lnTo>
                <a:close/>
              </a:path>
            </a:pathLst>
          </a:custGeom>
          <a:solidFill>
            <a:srgbClr val="231F20"/>
          </a:solidFill>
        </p:spPr>
        <p:txBody>
          <a:bodyPr wrap="square" lIns="0" tIns="0" rIns="0" bIns="0" rtlCol="0"/>
          <a:lstStyle/>
          <a:p>
            <a:endParaRPr sz="2000"/>
          </a:p>
        </p:txBody>
      </p:sp>
      <p:sp>
        <p:nvSpPr>
          <p:cNvPr id="30" name="object 26"/>
          <p:cNvSpPr/>
          <p:nvPr/>
        </p:nvSpPr>
        <p:spPr>
          <a:xfrm>
            <a:off x="6070630" y="2393402"/>
            <a:ext cx="19685" cy="58817"/>
          </a:xfrm>
          <a:custGeom>
            <a:avLst/>
            <a:gdLst/>
            <a:ahLst/>
            <a:cxnLst/>
            <a:rect l="l" t="t" r="r" b="b"/>
            <a:pathLst>
              <a:path w="19685" h="60325">
                <a:moveTo>
                  <a:pt x="19391" y="0"/>
                </a:moveTo>
                <a:lnTo>
                  <a:pt x="0" y="0"/>
                </a:lnTo>
                <a:lnTo>
                  <a:pt x="0" y="60257"/>
                </a:lnTo>
                <a:lnTo>
                  <a:pt x="19391" y="60257"/>
                </a:lnTo>
                <a:lnTo>
                  <a:pt x="19391" y="0"/>
                </a:lnTo>
                <a:close/>
              </a:path>
            </a:pathLst>
          </a:custGeom>
          <a:solidFill>
            <a:srgbClr val="231F20"/>
          </a:solidFill>
        </p:spPr>
        <p:txBody>
          <a:bodyPr wrap="square" lIns="0" tIns="0" rIns="0" bIns="0" rtlCol="0"/>
          <a:lstStyle/>
          <a:p>
            <a:endParaRPr sz="2000"/>
          </a:p>
        </p:txBody>
      </p:sp>
      <p:sp>
        <p:nvSpPr>
          <p:cNvPr id="31" name="object 27"/>
          <p:cNvSpPr/>
          <p:nvPr/>
        </p:nvSpPr>
        <p:spPr>
          <a:xfrm>
            <a:off x="6070630" y="2493637"/>
            <a:ext cx="19685" cy="58817"/>
          </a:xfrm>
          <a:custGeom>
            <a:avLst/>
            <a:gdLst/>
            <a:ahLst/>
            <a:cxnLst/>
            <a:rect l="l" t="t" r="r" b="b"/>
            <a:pathLst>
              <a:path w="19685" h="60325">
                <a:moveTo>
                  <a:pt x="19391" y="0"/>
                </a:moveTo>
                <a:lnTo>
                  <a:pt x="0" y="0"/>
                </a:lnTo>
                <a:lnTo>
                  <a:pt x="0" y="60258"/>
                </a:lnTo>
                <a:lnTo>
                  <a:pt x="19391" y="60258"/>
                </a:lnTo>
                <a:lnTo>
                  <a:pt x="19391" y="0"/>
                </a:lnTo>
                <a:close/>
              </a:path>
            </a:pathLst>
          </a:custGeom>
          <a:solidFill>
            <a:srgbClr val="231F20"/>
          </a:solidFill>
        </p:spPr>
        <p:txBody>
          <a:bodyPr wrap="square" lIns="0" tIns="0" rIns="0" bIns="0" rtlCol="0"/>
          <a:lstStyle/>
          <a:p>
            <a:endParaRPr sz="2000"/>
          </a:p>
        </p:txBody>
      </p:sp>
      <p:sp>
        <p:nvSpPr>
          <p:cNvPr id="32" name="object 28"/>
          <p:cNvSpPr/>
          <p:nvPr/>
        </p:nvSpPr>
        <p:spPr>
          <a:xfrm>
            <a:off x="6070630" y="2593851"/>
            <a:ext cx="19685" cy="58817"/>
          </a:xfrm>
          <a:custGeom>
            <a:avLst/>
            <a:gdLst/>
            <a:ahLst/>
            <a:cxnLst/>
            <a:rect l="l" t="t" r="r" b="b"/>
            <a:pathLst>
              <a:path w="19685" h="60325">
                <a:moveTo>
                  <a:pt x="19391" y="0"/>
                </a:moveTo>
                <a:lnTo>
                  <a:pt x="0" y="0"/>
                </a:lnTo>
                <a:lnTo>
                  <a:pt x="0" y="60258"/>
                </a:lnTo>
                <a:lnTo>
                  <a:pt x="19391" y="60258"/>
                </a:lnTo>
                <a:lnTo>
                  <a:pt x="19391" y="0"/>
                </a:lnTo>
                <a:close/>
              </a:path>
            </a:pathLst>
          </a:custGeom>
          <a:solidFill>
            <a:srgbClr val="231F20"/>
          </a:solidFill>
        </p:spPr>
        <p:txBody>
          <a:bodyPr wrap="square" lIns="0" tIns="0" rIns="0" bIns="0" rtlCol="0"/>
          <a:lstStyle/>
          <a:p>
            <a:endParaRPr sz="2000"/>
          </a:p>
        </p:txBody>
      </p:sp>
      <p:sp>
        <p:nvSpPr>
          <p:cNvPr id="33" name="object 29"/>
          <p:cNvSpPr/>
          <p:nvPr/>
        </p:nvSpPr>
        <p:spPr>
          <a:xfrm>
            <a:off x="6070630" y="2694066"/>
            <a:ext cx="19685" cy="58817"/>
          </a:xfrm>
          <a:custGeom>
            <a:avLst/>
            <a:gdLst/>
            <a:ahLst/>
            <a:cxnLst/>
            <a:rect l="l" t="t" r="r" b="b"/>
            <a:pathLst>
              <a:path w="19685" h="60325">
                <a:moveTo>
                  <a:pt x="19391" y="0"/>
                </a:moveTo>
                <a:lnTo>
                  <a:pt x="0" y="0"/>
                </a:lnTo>
                <a:lnTo>
                  <a:pt x="0" y="60258"/>
                </a:lnTo>
                <a:lnTo>
                  <a:pt x="19391" y="60258"/>
                </a:lnTo>
                <a:lnTo>
                  <a:pt x="19391" y="0"/>
                </a:lnTo>
                <a:close/>
              </a:path>
            </a:pathLst>
          </a:custGeom>
          <a:solidFill>
            <a:srgbClr val="231F20"/>
          </a:solidFill>
        </p:spPr>
        <p:txBody>
          <a:bodyPr wrap="square" lIns="0" tIns="0" rIns="0" bIns="0" rtlCol="0"/>
          <a:lstStyle/>
          <a:p>
            <a:endParaRPr sz="2000"/>
          </a:p>
        </p:txBody>
      </p:sp>
      <p:sp>
        <p:nvSpPr>
          <p:cNvPr id="34" name="object 30"/>
          <p:cNvSpPr/>
          <p:nvPr/>
        </p:nvSpPr>
        <p:spPr>
          <a:xfrm>
            <a:off x="6070630" y="2794300"/>
            <a:ext cx="19685" cy="58817"/>
          </a:xfrm>
          <a:custGeom>
            <a:avLst/>
            <a:gdLst/>
            <a:ahLst/>
            <a:cxnLst/>
            <a:rect l="l" t="t" r="r" b="b"/>
            <a:pathLst>
              <a:path w="19685" h="60325">
                <a:moveTo>
                  <a:pt x="19391" y="0"/>
                </a:moveTo>
                <a:lnTo>
                  <a:pt x="0" y="0"/>
                </a:lnTo>
                <a:lnTo>
                  <a:pt x="0" y="60258"/>
                </a:lnTo>
                <a:lnTo>
                  <a:pt x="19391" y="60258"/>
                </a:lnTo>
                <a:lnTo>
                  <a:pt x="19391" y="0"/>
                </a:lnTo>
                <a:close/>
              </a:path>
            </a:pathLst>
          </a:custGeom>
          <a:solidFill>
            <a:srgbClr val="231F20"/>
          </a:solidFill>
        </p:spPr>
        <p:txBody>
          <a:bodyPr wrap="square" lIns="0" tIns="0" rIns="0" bIns="0" rtlCol="0"/>
          <a:lstStyle/>
          <a:p>
            <a:endParaRPr sz="2000"/>
          </a:p>
        </p:txBody>
      </p:sp>
      <p:sp>
        <p:nvSpPr>
          <p:cNvPr id="35" name="object 31"/>
          <p:cNvSpPr/>
          <p:nvPr/>
        </p:nvSpPr>
        <p:spPr>
          <a:xfrm>
            <a:off x="6070630" y="2894515"/>
            <a:ext cx="19685" cy="58817"/>
          </a:xfrm>
          <a:custGeom>
            <a:avLst/>
            <a:gdLst/>
            <a:ahLst/>
            <a:cxnLst/>
            <a:rect l="l" t="t" r="r" b="b"/>
            <a:pathLst>
              <a:path w="19685" h="60325">
                <a:moveTo>
                  <a:pt x="19391" y="0"/>
                </a:moveTo>
                <a:lnTo>
                  <a:pt x="0" y="0"/>
                </a:lnTo>
                <a:lnTo>
                  <a:pt x="0" y="60258"/>
                </a:lnTo>
                <a:lnTo>
                  <a:pt x="19391" y="60258"/>
                </a:lnTo>
                <a:lnTo>
                  <a:pt x="19391" y="0"/>
                </a:lnTo>
                <a:close/>
              </a:path>
            </a:pathLst>
          </a:custGeom>
          <a:solidFill>
            <a:srgbClr val="231F20"/>
          </a:solidFill>
        </p:spPr>
        <p:txBody>
          <a:bodyPr wrap="square" lIns="0" tIns="0" rIns="0" bIns="0" rtlCol="0"/>
          <a:lstStyle/>
          <a:p>
            <a:endParaRPr sz="2000"/>
          </a:p>
        </p:txBody>
      </p:sp>
      <p:sp>
        <p:nvSpPr>
          <p:cNvPr id="36" name="object 32"/>
          <p:cNvSpPr/>
          <p:nvPr/>
        </p:nvSpPr>
        <p:spPr>
          <a:xfrm>
            <a:off x="6070630" y="2994729"/>
            <a:ext cx="19685" cy="58817"/>
          </a:xfrm>
          <a:custGeom>
            <a:avLst/>
            <a:gdLst/>
            <a:ahLst/>
            <a:cxnLst/>
            <a:rect l="l" t="t" r="r" b="b"/>
            <a:pathLst>
              <a:path w="19685" h="60325">
                <a:moveTo>
                  <a:pt x="19391" y="0"/>
                </a:moveTo>
                <a:lnTo>
                  <a:pt x="0" y="0"/>
                </a:lnTo>
                <a:lnTo>
                  <a:pt x="0" y="60258"/>
                </a:lnTo>
                <a:lnTo>
                  <a:pt x="19391" y="60258"/>
                </a:lnTo>
                <a:lnTo>
                  <a:pt x="19391" y="0"/>
                </a:lnTo>
                <a:close/>
              </a:path>
            </a:pathLst>
          </a:custGeom>
          <a:solidFill>
            <a:srgbClr val="231F20"/>
          </a:solidFill>
        </p:spPr>
        <p:txBody>
          <a:bodyPr wrap="square" lIns="0" tIns="0" rIns="0" bIns="0" rtlCol="0"/>
          <a:lstStyle/>
          <a:p>
            <a:endParaRPr sz="2000"/>
          </a:p>
        </p:txBody>
      </p:sp>
      <p:sp>
        <p:nvSpPr>
          <p:cNvPr id="37" name="object 33"/>
          <p:cNvSpPr/>
          <p:nvPr/>
        </p:nvSpPr>
        <p:spPr>
          <a:xfrm>
            <a:off x="6070630" y="3094944"/>
            <a:ext cx="19685" cy="58817"/>
          </a:xfrm>
          <a:custGeom>
            <a:avLst/>
            <a:gdLst/>
            <a:ahLst/>
            <a:cxnLst/>
            <a:rect l="l" t="t" r="r" b="b"/>
            <a:pathLst>
              <a:path w="19685" h="60325">
                <a:moveTo>
                  <a:pt x="19391" y="0"/>
                </a:moveTo>
                <a:lnTo>
                  <a:pt x="0" y="0"/>
                </a:lnTo>
                <a:lnTo>
                  <a:pt x="0" y="60258"/>
                </a:lnTo>
                <a:lnTo>
                  <a:pt x="19391" y="60258"/>
                </a:lnTo>
                <a:lnTo>
                  <a:pt x="19391" y="0"/>
                </a:lnTo>
                <a:close/>
              </a:path>
            </a:pathLst>
          </a:custGeom>
          <a:solidFill>
            <a:srgbClr val="231F20"/>
          </a:solidFill>
        </p:spPr>
        <p:txBody>
          <a:bodyPr wrap="square" lIns="0" tIns="0" rIns="0" bIns="0" rtlCol="0"/>
          <a:lstStyle/>
          <a:p>
            <a:endParaRPr sz="2000"/>
          </a:p>
        </p:txBody>
      </p:sp>
      <p:sp>
        <p:nvSpPr>
          <p:cNvPr id="38" name="object 34"/>
          <p:cNvSpPr/>
          <p:nvPr/>
        </p:nvSpPr>
        <p:spPr>
          <a:xfrm>
            <a:off x="6070630" y="3195180"/>
            <a:ext cx="19685" cy="58817"/>
          </a:xfrm>
          <a:custGeom>
            <a:avLst/>
            <a:gdLst/>
            <a:ahLst/>
            <a:cxnLst/>
            <a:rect l="l" t="t" r="r" b="b"/>
            <a:pathLst>
              <a:path w="19685" h="60325">
                <a:moveTo>
                  <a:pt x="19391" y="0"/>
                </a:moveTo>
                <a:lnTo>
                  <a:pt x="0" y="0"/>
                </a:lnTo>
                <a:lnTo>
                  <a:pt x="0" y="60257"/>
                </a:lnTo>
                <a:lnTo>
                  <a:pt x="19391" y="60257"/>
                </a:lnTo>
                <a:lnTo>
                  <a:pt x="19391" y="0"/>
                </a:lnTo>
                <a:close/>
              </a:path>
            </a:pathLst>
          </a:custGeom>
          <a:solidFill>
            <a:srgbClr val="231F20"/>
          </a:solidFill>
        </p:spPr>
        <p:txBody>
          <a:bodyPr wrap="square" lIns="0" tIns="0" rIns="0" bIns="0" rtlCol="0"/>
          <a:lstStyle/>
          <a:p>
            <a:endParaRPr sz="2000"/>
          </a:p>
        </p:txBody>
      </p:sp>
      <p:sp>
        <p:nvSpPr>
          <p:cNvPr id="39" name="object 35"/>
          <p:cNvSpPr/>
          <p:nvPr/>
        </p:nvSpPr>
        <p:spPr>
          <a:xfrm>
            <a:off x="6070630" y="3295394"/>
            <a:ext cx="19685" cy="58817"/>
          </a:xfrm>
          <a:custGeom>
            <a:avLst/>
            <a:gdLst/>
            <a:ahLst/>
            <a:cxnLst/>
            <a:rect l="l" t="t" r="r" b="b"/>
            <a:pathLst>
              <a:path w="19685" h="60325">
                <a:moveTo>
                  <a:pt x="19391" y="0"/>
                </a:moveTo>
                <a:lnTo>
                  <a:pt x="0" y="0"/>
                </a:lnTo>
                <a:lnTo>
                  <a:pt x="0" y="60257"/>
                </a:lnTo>
                <a:lnTo>
                  <a:pt x="19391" y="60257"/>
                </a:lnTo>
                <a:lnTo>
                  <a:pt x="19391" y="0"/>
                </a:lnTo>
                <a:close/>
              </a:path>
            </a:pathLst>
          </a:custGeom>
          <a:solidFill>
            <a:srgbClr val="231F20"/>
          </a:solidFill>
        </p:spPr>
        <p:txBody>
          <a:bodyPr wrap="square" lIns="0" tIns="0" rIns="0" bIns="0" rtlCol="0"/>
          <a:lstStyle/>
          <a:p>
            <a:endParaRPr sz="2000"/>
          </a:p>
        </p:txBody>
      </p:sp>
      <p:sp>
        <p:nvSpPr>
          <p:cNvPr id="40" name="object 36"/>
          <p:cNvSpPr/>
          <p:nvPr/>
        </p:nvSpPr>
        <p:spPr>
          <a:xfrm>
            <a:off x="6070630" y="3395609"/>
            <a:ext cx="19685" cy="58817"/>
          </a:xfrm>
          <a:custGeom>
            <a:avLst/>
            <a:gdLst/>
            <a:ahLst/>
            <a:cxnLst/>
            <a:rect l="l" t="t" r="r" b="b"/>
            <a:pathLst>
              <a:path w="19685" h="60325">
                <a:moveTo>
                  <a:pt x="19391" y="0"/>
                </a:moveTo>
                <a:lnTo>
                  <a:pt x="0" y="0"/>
                </a:lnTo>
                <a:lnTo>
                  <a:pt x="0" y="60258"/>
                </a:lnTo>
                <a:lnTo>
                  <a:pt x="19391" y="60258"/>
                </a:lnTo>
                <a:lnTo>
                  <a:pt x="19391" y="0"/>
                </a:lnTo>
                <a:close/>
              </a:path>
            </a:pathLst>
          </a:custGeom>
          <a:solidFill>
            <a:srgbClr val="231F20"/>
          </a:solidFill>
        </p:spPr>
        <p:txBody>
          <a:bodyPr wrap="square" lIns="0" tIns="0" rIns="0" bIns="0" rtlCol="0"/>
          <a:lstStyle/>
          <a:p>
            <a:endParaRPr sz="2000"/>
          </a:p>
        </p:txBody>
      </p:sp>
      <p:sp>
        <p:nvSpPr>
          <p:cNvPr id="41" name="object 37"/>
          <p:cNvSpPr/>
          <p:nvPr/>
        </p:nvSpPr>
        <p:spPr>
          <a:xfrm>
            <a:off x="6070630" y="3495823"/>
            <a:ext cx="19685" cy="58817"/>
          </a:xfrm>
          <a:custGeom>
            <a:avLst/>
            <a:gdLst/>
            <a:ahLst/>
            <a:cxnLst/>
            <a:rect l="l" t="t" r="r" b="b"/>
            <a:pathLst>
              <a:path w="19685" h="60325">
                <a:moveTo>
                  <a:pt x="19391" y="0"/>
                </a:moveTo>
                <a:lnTo>
                  <a:pt x="0" y="0"/>
                </a:lnTo>
                <a:lnTo>
                  <a:pt x="0" y="60258"/>
                </a:lnTo>
                <a:lnTo>
                  <a:pt x="19391" y="60258"/>
                </a:lnTo>
                <a:lnTo>
                  <a:pt x="19391" y="0"/>
                </a:lnTo>
                <a:close/>
              </a:path>
            </a:pathLst>
          </a:custGeom>
          <a:solidFill>
            <a:srgbClr val="231F20"/>
          </a:solidFill>
        </p:spPr>
        <p:txBody>
          <a:bodyPr wrap="square" lIns="0" tIns="0" rIns="0" bIns="0" rtlCol="0"/>
          <a:lstStyle/>
          <a:p>
            <a:endParaRPr sz="2000"/>
          </a:p>
        </p:txBody>
      </p:sp>
      <p:sp>
        <p:nvSpPr>
          <p:cNvPr id="42" name="object 38"/>
          <p:cNvSpPr/>
          <p:nvPr/>
        </p:nvSpPr>
        <p:spPr>
          <a:xfrm>
            <a:off x="6070630" y="3596058"/>
            <a:ext cx="19685" cy="58817"/>
          </a:xfrm>
          <a:custGeom>
            <a:avLst/>
            <a:gdLst/>
            <a:ahLst/>
            <a:cxnLst/>
            <a:rect l="l" t="t" r="r" b="b"/>
            <a:pathLst>
              <a:path w="19685" h="60325">
                <a:moveTo>
                  <a:pt x="19391" y="0"/>
                </a:moveTo>
                <a:lnTo>
                  <a:pt x="0" y="0"/>
                </a:lnTo>
                <a:lnTo>
                  <a:pt x="0" y="60258"/>
                </a:lnTo>
                <a:lnTo>
                  <a:pt x="19391" y="60258"/>
                </a:lnTo>
                <a:lnTo>
                  <a:pt x="19391" y="0"/>
                </a:lnTo>
                <a:close/>
              </a:path>
            </a:pathLst>
          </a:custGeom>
          <a:solidFill>
            <a:srgbClr val="231F20"/>
          </a:solidFill>
        </p:spPr>
        <p:txBody>
          <a:bodyPr wrap="square" lIns="0" tIns="0" rIns="0" bIns="0" rtlCol="0"/>
          <a:lstStyle/>
          <a:p>
            <a:endParaRPr sz="2000"/>
          </a:p>
        </p:txBody>
      </p:sp>
      <p:sp>
        <p:nvSpPr>
          <p:cNvPr id="43" name="object 39"/>
          <p:cNvSpPr/>
          <p:nvPr/>
        </p:nvSpPr>
        <p:spPr>
          <a:xfrm>
            <a:off x="6070630" y="3696273"/>
            <a:ext cx="19685" cy="58817"/>
          </a:xfrm>
          <a:custGeom>
            <a:avLst/>
            <a:gdLst/>
            <a:ahLst/>
            <a:cxnLst/>
            <a:rect l="l" t="t" r="r" b="b"/>
            <a:pathLst>
              <a:path w="19685" h="60325">
                <a:moveTo>
                  <a:pt x="19391" y="0"/>
                </a:moveTo>
                <a:lnTo>
                  <a:pt x="0" y="0"/>
                </a:lnTo>
                <a:lnTo>
                  <a:pt x="0" y="60258"/>
                </a:lnTo>
                <a:lnTo>
                  <a:pt x="19391" y="60258"/>
                </a:lnTo>
                <a:lnTo>
                  <a:pt x="19391" y="0"/>
                </a:lnTo>
                <a:close/>
              </a:path>
            </a:pathLst>
          </a:custGeom>
          <a:solidFill>
            <a:srgbClr val="231F20"/>
          </a:solidFill>
        </p:spPr>
        <p:txBody>
          <a:bodyPr wrap="square" lIns="0" tIns="0" rIns="0" bIns="0" rtlCol="0"/>
          <a:lstStyle/>
          <a:p>
            <a:endParaRPr sz="2000"/>
          </a:p>
        </p:txBody>
      </p:sp>
      <p:sp>
        <p:nvSpPr>
          <p:cNvPr id="44" name="object 40"/>
          <p:cNvSpPr/>
          <p:nvPr/>
        </p:nvSpPr>
        <p:spPr>
          <a:xfrm>
            <a:off x="6070630" y="3796487"/>
            <a:ext cx="19685" cy="58817"/>
          </a:xfrm>
          <a:custGeom>
            <a:avLst/>
            <a:gdLst/>
            <a:ahLst/>
            <a:cxnLst/>
            <a:rect l="l" t="t" r="r" b="b"/>
            <a:pathLst>
              <a:path w="19685" h="60325">
                <a:moveTo>
                  <a:pt x="19391" y="0"/>
                </a:moveTo>
                <a:lnTo>
                  <a:pt x="0" y="0"/>
                </a:lnTo>
                <a:lnTo>
                  <a:pt x="0" y="60258"/>
                </a:lnTo>
                <a:lnTo>
                  <a:pt x="19391" y="60258"/>
                </a:lnTo>
                <a:lnTo>
                  <a:pt x="19391" y="0"/>
                </a:lnTo>
                <a:close/>
              </a:path>
            </a:pathLst>
          </a:custGeom>
          <a:solidFill>
            <a:srgbClr val="231F20"/>
          </a:solidFill>
        </p:spPr>
        <p:txBody>
          <a:bodyPr wrap="square" lIns="0" tIns="0" rIns="0" bIns="0" rtlCol="0"/>
          <a:lstStyle/>
          <a:p>
            <a:endParaRPr sz="2000"/>
          </a:p>
        </p:txBody>
      </p:sp>
      <p:sp>
        <p:nvSpPr>
          <p:cNvPr id="45" name="object 41"/>
          <p:cNvSpPr/>
          <p:nvPr/>
        </p:nvSpPr>
        <p:spPr>
          <a:xfrm>
            <a:off x="6070630" y="3896722"/>
            <a:ext cx="19685" cy="58817"/>
          </a:xfrm>
          <a:custGeom>
            <a:avLst/>
            <a:gdLst/>
            <a:ahLst/>
            <a:cxnLst/>
            <a:rect l="l" t="t" r="r" b="b"/>
            <a:pathLst>
              <a:path w="19685" h="60325">
                <a:moveTo>
                  <a:pt x="19391" y="0"/>
                </a:moveTo>
                <a:lnTo>
                  <a:pt x="0" y="0"/>
                </a:lnTo>
                <a:lnTo>
                  <a:pt x="0" y="60258"/>
                </a:lnTo>
                <a:lnTo>
                  <a:pt x="19391" y="60258"/>
                </a:lnTo>
                <a:lnTo>
                  <a:pt x="19391" y="0"/>
                </a:lnTo>
                <a:close/>
              </a:path>
            </a:pathLst>
          </a:custGeom>
          <a:solidFill>
            <a:srgbClr val="231F20"/>
          </a:solidFill>
        </p:spPr>
        <p:txBody>
          <a:bodyPr wrap="square" lIns="0" tIns="0" rIns="0" bIns="0" rtlCol="0"/>
          <a:lstStyle/>
          <a:p>
            <a:endParaRPr sz="2000"/>
          </a:p>
        </p:txBody>
      </p:sp>
      <p:sp>
        <p:nvSpPr>
          <p:cNvPr id="46" name="object 42"/>
          <p:cNvSpPr/>
          <p:nvPr/>
        </p:nvSpPr>
        <p:spPr>
          <a:xfrm>
            <a:off x="6070630" y="3996937"/>
            <a:ext cx="19685" cy="58817"/>
          </a:xfrm>
          <a:custGeom>
            <a:avLst/>
            <a:gdLst/>
            <a:ahLst/>
            <a:cxnLst/>
            <a:rect l="l" t="t" r="r" b="b"/>
            <a:pathLst>
              <a:path w="19685" h="60325">
                <a:moveTo>
                  <a:pt x="19391" y="0"/>
                </a:moveTo>
                <a:lnTo>
                  <a:pt x="0" y="0"/>
                </a:lnTo>
                <a:lnTo>
                  <a:pt x="0" y="60257"/>
                </a:lnTo>
                <a:lnTo>
                  <a:pt x="19391" y="60257"/>
                </a:lnTo>
                <a:lnTo>
                  <a:pt x="19391" y="0"/>
                </a:lnTo>
                <a:close/>
              </a:path>
            </a:pathLst>
          </a:custGeom>
          <a:solidFill>
            <a:srgbClr val="231F20"/>
          </a:solidFill>
        </p:spPr>
        <p:txBody>
          <a:bodyPr wrap="square" lIns="0" tIns="0" rIns="0" bIns="0" rtlCol="0"/>
          <a:lstStyle/>
          <a:p>
            <a:endParaRPr sz="2000"/>
          </a:p>
        </p:txBody>
      </p:sp>
      <p:sp>
        <p:nvSpPr>
          <p:cNvPr id="47" name="object 43"/>
          <p:cNvSpPr/>
          <p:nvPr/>
        </p:nvSpPr>
        <p:spPr>
          <a:xfrm>
            <a:off x="6070630" y="4097152"/>
            <a:ext cx="19685" cy="58817"/>
          </a:xfrm>
          <a:custGeom>
            <a:avLst/>
            <a:gdLst/>
            <a:ahLst/>
            <a:cxnLst/>
            <a:rect l="l" t="t" r="r" b="b"/>
            <a:pathLst>
              <a:path w="19685" h="60325">
                <a:moveTo>
                  <a:pt x="19391" y="0"/>
                </a:moveTo>
                <a:lnTo>
                  <a:pt x="0" y="0"/>
                </a:lnTo>
                <a:lnTo>
                  <a:pt x="0" y="60257"/>
                </a:lnTo>
                <a:lnTo>
                  <a:pt x="19391" y="60257"/>
                </a:lnTo>
                <a:lnTo>
                  <a:pt x="19391" y="0"/>
                </a:lnTo>
                <a:close/>
              </a:path>
            </a:pathLst>
          </a:custGeom>
          <a:solidFill>
            <a:srgbClr val="231F20"/>
          </a:solidFill>
        </p:spPr>
        <p:txBody>
          <a:bodyPr wrap="square" lIns="0" tIns="0" rIns="0" bIns="0" rtlCol="0"/>
          <a:lstStyle/>
          <a:p>
            <a:endParaRPr sz="2000"/>
          </a:p>
        </p:txBody>
      </p:sp>
      <p:sp>
        <p:nvSpPr>
          <p:cNvPr id="48" name="object 44"/>
          <p:cNvSpPr/>
          <p:nvPr/>
        </p:nvSpPr>
        <p:spPr>
          <a:xfrm>
            <a:off x="6070630" y="4197366"/>
            <a:ext cx="19685" cy="58817"/>
          </a:xfrm>
          <a:custGeom>
            <a:avLst/>
            <a:gdLst/>
            <a:ahLst/>
            <a:cxnLst/>
            <a:rect l="l" t="t" r="r" b="b"/>
            <a:pathLst>
              <a:path w="19685" h="60325">
                <a:moveTo>
                  <a:pt x="19391" y="0"/>
                </a:moveTo>
                <a:lnTo>
                  <a:pt x="0" y="0"/>
                </a:lnTo>
                <a:lnTo>
                  <a:pt x="0" y="60258"/>
                </a:lnTo>
                <a:lnTo>
                  <a:pt x="19391" y="60258"/>
                </a:lnTo>
                <a:lnTo>
                  <a:pt x="19391" y="0"/>
                </a:lnTo>
                <a:close/>
              </a:path>
            </a:pathLst>
          </a:custGeom>
          <a:solidFill>
            <a:srgbClr val="231F20"/>
          </a:solidFill>
        </p:spPr>
        <p:txBody>
          <a:bodyPr wrap="square" lIns="0" tIns="0" rIns="0" bIns="0" rtlCol="0"/>
          <a:lstStyle/>
          <a:p>
            <a:endParaRPr sz="2000"/>
          </a:p>
        </p:txBody>
      </p:sp>
      <p:sp>
        <p:nvSpPr>
          <p:cNvPr id="49" name="object 45"/>
          <p:cNvSpPr/>
          <p:nvPr/>
        </p:nvSpPr>
        <p:spPr>
          <a:xfrm>
            <a:off x="6070630" y="4297601"/>
            <a:ext cx="19685" cy="58817"/>
          </a:xfrm>
          <a:custGeom>
            <a:avLst/>
            <a:gdLst/>
            <a:ahLst/>
            <a:cxnLst/>
            <a:rect l="l" t="t" r="r" b="b"/>
            <a:pathLst>
              <a:path w="19685" h="60325">
                <a:moveTo>
                  <a:pt x="19391" y="0"/>
                </a:moveTo>
                <a:lnTo>
                  <a:pt x="0" y="0"/>
                </a:lnTo>
                <a:lnTo>
                  <a:pt x="0" y="60258"/>
                </a:lnTo>
                <a:lnTo>
                  <a:pt x="19391" y="60258"/>
                </a:lnTo>
                <a:lnTo>
                  <a:pt x="19391" y="0"/>
                </a:lnTo>
                <a:close/>
              </a:path>
            </a:pathLst>
          </a:custGeom>
          <a:solidFill>
            <a:srgbClr val="231F20"/>
          </a:solidFill>
        </p:spPr>
        <p:txBody>
          <a:bodyPr wrap="square" lIns="0" tIns="0" rIns="0" bIns="0" rtlCol="0"/>
          <a:lstStyle/>
          <a:p>
            <a:endParaRPr sz="2000"/>
          </a:p>
        </p:txBody>
      </p:sp>
      <p:sp>
        <p:nvSpPr>
          <p:cNvPr id="50" name="object 46"/>
          <p:cNvSpPr/>
          <p:nvPr/>
        </p:nvSpPr>
        <p:spPr>
          <a:xfrm>
            <a:off x="6070630" y="4397815"/>
            <a:ext cx="19685" cy="58817"/>
          </a:xfrm>
          <a:custGeom>
            <a:avLst/>
            <a:gdLst/>
            <a:ahLst/>
            <a:cxnLst/>
            <a:rect l="l" t="t" r="r" b="b"/>
            <a:pathLst>
              <a:path w="19685" h="60325">
                <a:moveTo>
                  <a:pt x="19391" y="0"/>
                </a:moveTo>
                <a:lnTo>
                  <a:pt x="0" y="0"/>
                </a:lnTo>
                <a:lnTo>
                  <a:pt x="0" y="60258"/>
                </a:lnTo>
                <a:lnTo>
                  <a:pt x="19391" y="60258"/>
                </a:lnTo>
                <a:lnTo>
                  <a:pt x="19391" y="0"/>
                </a:lnTo>
                <a:close/>
              </a:path>
            </a:pathLst>
          </a:custGeom>
          <a:solidFill>
            <a:srgbClr val="231F20"/>
          </a:solidFill>
        </p:spPr>
        <p:txBody>
          <a:bodyPr wrap="square" lIns="0" tIns="0" rIns="0" bIns="0" rtlCol="0"/>
          <a:lstStyle/>
          <a:p>
            <a:endParaRPr sz="2000"/>
          </a:p>
        </p:txBody>
      </p:sp>
      <p:sp>
        <p:nvSpPr>
          <p:cNvPr id="51" name="object 47"/>
          <p:cNvSpPr/>
          <p:nvPr/>
        </p:nvSpPr>
        <p:spPr>
          <a:xfrm>
            <a:off x="6070630" y="4498030"/>
            <a:ext cx="19685" cy="58817"/>
          </a:xfrm>
          <a:custGeom>
            <a:avLst/>
            <a:gdLst/>
            <a:ahLst/>
            <a:cxnLst/>
            <a:rect l="l" t="t" r="r" b="b"/>
            <a:pathLst>
              <a:path w="19685" h="60325">
                <a:moveTo>
                  <a:pt x="19391" y="0"/>
                </a:moveTo>
                <a:lnTo>
                  <a:pt x="0" y="0"/>
                </a:lnTo>
                <a:lnTo>
                  <a:pt x="0" y="60258"/>
                </a:lnTo>
                <a:lnTo>
                  <a:pt x="19391" y="60258"/>
                </a:lnTo>
                <a:lnTo>
                  <a:pt x="19391" y="0"/>
                </a:lnTo>
                <a:close/>
              </a:path>
            </a:pathLst>
          </a:custGeom>
          <a:solidFill>
            <a:srgbClr val="231F20"/>
          </a:solidFill>
        </p:spPr>
        <p:txBody>
          <a:bodyPr wrap="square" lIns="0" tIns="0" rIns="0" bIns="0" rtlCol="0"/>
          <a:lstStyle/>
          <a:p>
            <a:endParaRPr sz="2000"/>
          </a:p>
        </p:txBody>
      </p:sp>
      <p:sp>
        <p:nvSpPr>
          <p:cNvPr id="52" name="object 48"/>
          <p:cNvSpPr/>
          <p:nvPr/>
        </p:nvSpPr>
        <p:spPr>
          <a:xfrm>
            <a:off x="6070630" y="4598244"/>
            <a:ext cx="19685" cy="58817"/>
          </a:xfrm>
          <a:custGeom>
            <a:avLst/>
            <a:gdLst/>
            <a:ahLst/>
            <a:cxnLst/>
            <a:rect l="l" t="t" r="r" b="b"/>
            <a:pathLst>
              <a:path w="19685" h="60325">
                <a:moveTo>
                  <a:pt x="19391" y="0"/>
                </a:moveTo>
                <a:lnTo>
                  <a:pt x="0" y="0"/>
                </a:lnTo>
                <a:lnTo>
                  <a:pt x="0" y="60258"/>
                </a:lnTo>
                <a:lnTo>
                  <a:pt x="19391" y="60258"/>
                </a:lnTo>
                <a:lnTo>
                  <a:pt x="19391" y="0"/>
                </a:lnTo>
                <a:close/>
              </a:path>
            </a:pathLst>
          </a:custGeom>
          <a:solidFill>
            <a:srgbClr val="231F20"/>
          </a:solidFill>
        </p:spPr>
        <p:txBody>
          <a:bodyPr wrap="square" lIns="0" tIns="0" rIns="0" bIns="0" rtlCol="0"/>
          <a:lstStyle/>
          <a:p>
            <a:endParaRPr sz="2000"/>
          </a:p>
        </p:txBody>
      </p:sp>
      <p:sp>
        <p:nvSpPr>
          <p:cNvPr id="53" name="object 49"/>
          <p:cNvSpPr/>
          <p:nvPr/>
        </p:nvSpPr>
        <p:spPr>
          <a:xfrm>
            <a:off x="6070630" y="4698479"/>
            <a:ext cx="19685" cy="58817"/>
          </a:xfrm>
          <a:custGeom>
            <a:avLst/>
            <a:gdLst/>
            <a:ahLst/>
            <a:cxnLst/>
            <a:rect l="l" t="t" r="r" b="b"/>
            <a:pathLst>
              <a:path w="19685" h="60325">
                <a:moveTo>
                  <a:pt x="19391" y="0"/>
                </a:moveTo>
                <a:lnTo>
                  <a:pt x="0" y="0"/>
                </a:lnTo>
                <a:lnTo>
                  <a:pt x="0" y="60258"/>
                </a:lnTo>
                <a:lnTo>
                  <a:pt x="19391" y="60258"/>
                </a:lnTo>
                <a:lnTo>
                  <a:pt x="19391" y="0"/>
                </a:lnTo>
                <a:close/>
              </a:path>
            </a:pathLst>
          </a:custGeom>
          <a:solidFill>
            <a:srgbClr val="231F20"/>
          </a:solidFill>
        </p:spPr>
        <p:txBody>
          <a:bodyPr wrap="square" lIns="0" tIns="0" rIns="0" bIns="0" rtlCol="0"/>
          <a:lstStyle/>
          <a:p>
            <a:endParaRPr sz="2000"/>
          </a:p>
        </p:txBody>
      </p:sp>
      <p:sp>
        <p:nvSpPr>
          <p:cNvPr id="54" name="object 50"/>
          <p:cNvSpPr/>
          <p:nvPr/>
        </p:nvSpPr>
        <p:spPr>
          <a:xfrm>
            <a:off x="6070630" y="4798694"/>
            <a:ext cx="19685" cy="58817"/>
          </a:xfrm>
          <a:custGeom>
            <a:avLst/>
            <a:gdLst/>
            <a:ahLst/>
            <a:cxnLst/>
            <a:rect l="l" t="t" r="r" b="b"/>
            <a:pathLst>
              <a:path w="19685" h="60325">
                <a:moveTo>
                  <a:pt x="19391" y="0"/>
                </a:moveTo>
                <a:lnTo>
                  <a:pt x="0" y="0"/>
                </a:lnTo>
                <a:lnTo>
                  <a:pt x="0" y="60258"/>
                </a:lnTo>
                <a:lnTo>
                  <a:pt x="19391" y="60258"/>
                </a:lnTo>
                <a:lnTo>
                  <a:pt x="19391" y="0"/>
                </a:lnTo>
                <a:close/>
              </a:path>
            </a:pathLst>
          </a:custGeom>
          <a:solidFill>
            <a:srgbClr val="231F20"/>
          </a:solidFill>
        </p:spPr>
        <p:txBody>
          <a:bodyPr wrap="square" lIns="0" tIns="0" rIns="0" bIns="0" rtlCol="0"/>
          <a:lstStyle/>
          <a:p>
            <a:endParaRPr sz="2000"/>
          </a:p>
        </p:txBody>
      </p:sp>
      <p:sp>
        <p:nvSpPr>
          <p:cNvPr id="55" name="object 51"/>
          <p:cNvSpPr/>
          <p:nvPr/>
        </p:nvSpPr>
        <p:spPr>
          <a:xfrm>
            <a:off x="6070630" y="4898908"/>
            <a:ext cx="19685" cy="58817"/>
          </a:xfrm>
          <a:custGeom>
            <a:avLst/>
            <a:gdLst/>
            <a:ahLst/>
            <a:cxnLst/>
            <a:rect l="l" t="t" r="r" b="b"/>
            <a:pathLst>
              <a:path w="19685" h="60325">
                <a:moveTo>
                  <a:pt x="19391" y="0"/>
                </a:moveTo>
                <a:lnTo>
                  <a:pt x="0" y="0"/>
                </a:lnTo>
                <a:lnTo>
                  <a:pt x="0" y="60258"/>
                </a:lnTo>
                <a:lnTo>
                  <a:pt x="19391" y="60258"/>
                </a:lnTo>
                <a:lnTo>
                  <a:pt x="19391" y="0"/>
                </a:lnTo>
                <a:close/>
              </a:path>
            </a:pathLst>
          </a:custGeom>
          <a:solidFill>
            <a:srgbClr val="231F20"/>
          </a:solidFill>
        </p:spPr>
        <p:txBody>
          <a:bodyPr wrap="square" lIns="0" tIns="0" rIns="0" bIns="0" rtlCol="0"/>
          <a:lstStyle/>
          <a:p>
            <a:endParaRPr sz="2000"/>
          </a:p>
        </p:txBody>
      </p:sp>
      <p:sp>
        <p:nvSpPr>
          <p:cNvPr id="56" name="object 52"/>
          <p:cNvSpPr/>
          <p:nvPr/>
        </p:nvSpPr>
        <p:spPr>
          <a:xfrm>
            <a:off x="6070630" y="4999143"/>
            <a:ext cx="19685" cy="58817"/>
          </a:xfrm>
          <a:custGeom>
            <a:avLst/>
            <a:gdLst/>
            <a:ahLst/>
            <a:cxnLst/>
            <a:rect l="l" t="t" r="r" b="b"/>
            <a:pathLst>
              <a:path w="19685" h="60325">
                <a:moveTo>
                  <a:pt x="19391" y="0"/>
                </a:moveTo>
                <a:lnTo>
                  <a:pt x="0" y="0"/>
                </a:lnTo>
                <a:lnTo>
                  <a:pt x="0" y="60258"/>
                </a:lnTo>
                <a:lnTo>
                  <a:pt x="19391" y="60258"/>
                </a:lnTo>
                <a:lnTo>
                  <a:pt x="19391" y="0"/>
                </a:lnTo>
                <a:close/>
              </a:path>
            </a:pathLst>
          </a:custGeom>
          <a:solidFill>
            <a:srgbClr val="231F20"/>
          </a:solidFill>
        </p:spPr>
        <p:txBody>
          <a:bodyPr wrap="square" lIns="0" tIns="0" rIns="0" bIns="0" rtlCol="0"/>
          <a:lstStyle/>
          <a:p>
            <a:endParaRPr sz="2000"/>
          </a:p>
        </p:txBody>
      </p:sp>
      <p:sp>
        <p:nvSpPr>
          <p:cNvPr id="57" name="object 53"/>
          <p:cNvSpPr/>
          <p:nvPr/>
        </p:nvSpPr>
        <p:spPr>
          <a:xfrm>
            <a:off x="6091209" y="5192216"/>
            <a:ext cx="101489" cy="94244"/>
          </a:xfrm>
          <a:prstGeom prst="rect">
            <a:avLst/>
          </a:prstGeom>
          <a:blipFill>
            <a:blip r:embed="rId3" cstate="email">
              <a:extLst>
                <a:ext uri="{28A0092B-C50C-407E-A947-70E740481C1C}">
                  <a14:useLocalDpi xmlns:a14="http://schemas.microsoft.com/office/drawing/2010/main"/>
                </a:ext>
              </a:extLst>
            </a:blip>
            <a:stretch>
              <a:fillRect/>
            </a:stretch>
          </a:blipFill>
        </p:spPr>
        <p:txBody>
          <a:bodyPr wrap="square" lIns="0" tIns="0" rIns="0" bIns="0" rtlCol="0"/>
          <a:lstStyle/>
          <a:p>
            <a:endParaRPr sz="2000"/>
          </a:p>
        </p:txBody>
      </p:sp>
      <p:sp>
        <p:nvSpPr>
          <p:cNvPr id="58" name="object 54"/>
          <p:cNvSpPr/>
          <p:nvPr/>
        </p:nvSpPr>
        <p:spPr>
          <a:xfrm>
            <a:off x="7475432" y="5192788"/>
            <a:ext cx="110846" cy="93686"/>
          </a:xfrm>
          <a:prstGeom prst="rect">
            <a:avLst/>
          </a:prstGeom>
          <a:blipFill>
            <a:blip r:embed="rId4" cstate="email">
              <a:extLst>
                <a:ext uri="{28A0092B-C50C-407E-A947-70E740481C1C}">
                  <a14:useLocalDpi xmlns:a14="http://schemas.microsoft.com/office/drawing/2010/main"/>
                </a:ext>
              </a:extLst>
            </a:blip>
            <a:stretch>
              <a:fillRect/>
            </a:stretch>
          </a:blipFill>
        </p:spPr>
        <p:txBody>
          <a:bodyPr wrap="square" lIns="0" tIns="0" rIns="0" bIns="0" rtlCol="0"/>
          <a:lstStyle/>
          <a:p>
            <a:endParaRPr sz="2000"/>
          </a:p>
        </p:txBody>
      </p:sp>
      <p:sp>
        <p:nvSpPr>
          <p:cNvPr id="59" name="object 55"/>
          <p:cNvSpPr/>
          <p:nvPr/>
        </p:nvSpPr>
        <p:spPr>
          <a:xfrm>
            <a:off x="7576651" y="4999143"/>
            <a:ext cx="19685" cy="58817"/>
          </a:xfrm>
          <a:custGeom>
            <a:avLst/>
            <a:gdLst/>
            <a:ahLst/>
            <a:cxnLst/>
            <a:rect l="l" t="t" r="r" b="b"/>
            <a:pathLst>
              <a:path w="19684" h="60325">
                <a:moveTo>
                  <a:pt x="19391" y="0"/>
                </a:moveTo>
                <a:lnTo>
                  <a:pt x="0" y="0"/>
                </a:lnTo>
                <a:lnTo>
                  <a:pt x="0" y="60258"/>
                </a:lnTo>
                <a:lnTo>
                  <a:pt x="19391" y="60258"/>
                </a:lnTo>
                <a:lnTo>
                  <a:pt x="19391" y="0"/>
                </a:lnTo>
                <a:close/>
              </a:path>
            </a:pathLst>
          </a:custGeom>
          <a:solidFill>
            <a:srgbClr val="231F20"/>
          </a:solidFill>
        </p:spPr>
        <p:txBody>
          <a:bodyPr wrap="square" lIns="0" tIns="0" rIns="0" bIns="0" rtlCol="0"/>
          <a:lstStyle/>
          <a:p>
            <a:endParaRPr sz="2000"/>
          </a:p>
        </p:txBody>
      </p:sp>
      <p:sp>
        <p:nvSpPr>
          <p:cNvPr id="60" name="object 56"/>
          <p:cNvSpPr/>
          <p:nvPr/>
        </p:nvSpPr>
        <p:spPr>
          <a:xfrm>
            <a:off x="7576651" y="4898908"/>
            <a:ext cx="19685" cy="58817"/>
          </a:xfrm>
          <a:custGeom>
            <a:avLst/>
            <a:gdLst/>
            <a:ahLst/>
            <a:cxnLst/>
            <a:rect l="l" t="t" r="r" b="b"/>
            <a:pathLst>
              <a:path w="19684" h="60325">
                <a:moveTo>
                  <a:pt x="19391" y="0"/>
                </a:moveTo>
                <a:lnTo>
                  <a:pt x="0" y="0"/>
                </a:lnTo>
                <a:lnTo>
                  <a:pt x="0" y="60258"/>
                </a:lnTo>
                <a:lnTo>
                  <a:pt x="19391" y="60258"/>
                </a:lnTo>
                <a:lnTo>
                  <a:pt x="19391" y="0"/>
                </a:lnTo>
                <a:close/>
              </a:path>
            </a:pathLst>
          </a:custGeom>
          <a:solidFill>
            <a:srgbClr val="231F20"/>
          </a:solidFill>
        </p:spPr>
        <p:txBody>
          <a:bodyPr wrap="square" lIns="0" tIns="0" rIns="0" bIns="0" rtlCol="0"/>
          <a:lstStyle/>
          <a:p>
            <a:endParaRPr sz="2000"/>
          </a:p>
        </p:txBody>
      </p:sp>
      <p:sp>
        <p:nvSpPr>
          <p:cNvPr id="61" name="object 57"/>
          <p:cNvSpPr/>
          <p:nvPr/>
        </p:nvSpPr>
        <p:spPr>
          <a:xfrm>
            <a:off x="7576651" y="4798694"/>
            <a:ext cx="19685" cy="58817"/>
          </a:xfrm>
          <a:custGeom>
            <a:avLst/>
            <a:gdLst/>
            <a:ahLst/>
            <a:cxnLst/>
            <a:rect l="l" t="t" r="r" b="b"/>
            <a:pathLst>
              <a:path w="19684" h="60325">
                <a:moveTo>
                  <a:pt x="19391" y="0"/>
                </a:moveTo>
                <a:lnTo>
                  <a:pt x="0" y="0"/>
                </a:lnTo>
                <a:lnTo>
                  <a:pt x="0" y="60258"/>
                </a:lnTo>
                <a:lnTo>
                  <a:pt x="19391" y="60258"/>
                </a:lnTo>
                <a:lnTo>
                  <a:pt x="19391" y="0"/>
                </a:lnTo>
                <a:close/>
              </a:path>
            </a:pathLst>
          </a:custGeom>
          <a:solidFill>
            <a:srgbClr val="231F20"/>
          </a:solidFill>
        </p:spPr>
        <p:txBody>
          <a:bodyPr wrap="square" lIns="0" tIns="0" rIns="0" bIns="0" rtlCol="0"/>
          <a:lstStyle/>
          <a:p>
            <a:endParaRPr sz="2000"/>
          </a:p>
        </p:txBody>
      </p:sp>
      <p:sp>
        <p:nvSpPr>
          <p:cNvPr id="62" name="object 58"/>
          <p:cNvSpPr/>
          <p:nvPr/>
        </p:nvSpPr>
        <p:spPr>
          <a:xfrm>
            <a:off x="7576651" y="4698479"/>
            <a:ext cx="19685" cy="58817"/>
          </a:xfrm>
          <a:custGeom>
            <a:avLst/>
            <a:gdLst/>
            <a:ahLst/>
            <a:cxnLst/>
            <a:rect l="l" t="t" r="r" b="b"/>
            <a:pathLst>
              <a:path w="19684" h="60325">
                <a:moveTo>
                  <a:pt x="19391" y="0"/>
                </a:moveTo>
                <a:lnTo>
                  <a:pt x="0" y="0"/>
                </a:lnTo>
                <a:lnTo>
                  <a:pt x="0" y="60258"/>
                </a:lnTo>
                <a:lnTo>
                  <a:pt x="19391" y="60258"/>
                </a:lnTo>
                <a:lnTo>
                  <a:pt x="19391" y="0"/>
                </a:lnTo>
                <a:close/>
              </a:path>
            </a:pathLst>
          </a:custGeom>
          <a:solidFill>
            <a:srgbClr val="231F20"/>
          </a:solidFill>
        </p:spPr>
        <p:txBody>
          <a:bodyPr wrap="square" lIns="0" tIns="0" rIns="0" bIns="0" rtlCol="0"/>
          <a:lstStyle/>
          <a:p>
            <a:endParaRPr sz="2000"/>
          </a:p>
        </p:txBody>
      </p:sp>
      <p:sp>
        <p:nvSpPr>
          <p:cNvPr id="63" name="object 59"/>
          <p:cNvSpPr/>
          <p:nvPr/>
        </p:nvSpPr>
        <p:spPr>
          <a:xfrm>
            <a:off x="7576651" y="4598244"/>
            <a:ext cx="19685" cy="58817"/>
          </a:xfrm>
          <a:custGeom>
            <a:avLst/>
            <a:gdLst/>
            <a:ahLst/>
            <a:cxnLst/>
            <a:rect l="l" t="t" r="r" b="b"/>
            <a:pathLst>
              <a:path w="19684" h="60325">
                <a:moveTo>
                  <a:pt x="19391" y="0"/>
                </a:moveTo>
                <a:lnTo>
                  <a:pt x="0" y="0"/>
                </a:lnTo>
                <a:lnTo>
                  <a:pt x="0" y="60258"/>
                </a:lnTo>
                <a:lnTo>
                  <a:pt x="19391" y="60258"/>
                </a:lnTo>
                <a:lnTo>
                  <a:pt x="19391" y="0"/>
                </a:lnTo>
                <a:close/>
              </a:path>
            </a:pathLst>
          </a:custGeom>
          <a:solidFill>
            <a:srgbClr val="231F20"/>
          </a:solidFill>
        </p:spPr>
        <p:txBody>
          <a:bodyPr wrap="square" lIns="0" tIns="0" rIns="0" bIns="0" rtlCol="0"/>
          <a:lstStyle/>
          <a:p>
            <a:endParaRPr sz="2000"/>
          </a:p>
        </p:txBody>
      </p:sp>
      <p:sp>
        <p:nvSpPr>
          <p:cNvPr id="64" name="object 60"/>
          <p:cNvSpPr/>
          <p:nvPr/>
        </p:nvSpPr>
        <p:spPr>
          <a:xfrm>
            <a:off x="7576651" y="4498030"/>
            <a:ext cx="19685" cy="58817"/>
          </a:xfrm>
          <a:custGeom>
            <a:avLst/>
            <a:gdLst/>
            <a:ahLst/>
            <a:cxnLst/>
            <a:rect l="l" t="t" r="r" b="b"/>
            <a:pathLst>
              <a:path w="19684" h="60325">
                <a:moveTo>
                  <a:pt x="19391" y="0"/>
                </a:moveTo>
                <a:lnTo>
                  <a:pt x="0" y="0"/>
                </a:lnTo>
                <a:lnTo>
                  <a:pt x="0" y="60258"/>
                </a:lnTo>
                <a:lnTo>
                  <a:pt x="19391" y="60258"/>
                </a:lnTo>
                <a:lnTo>
                  <a:pt x="19391" y="0"/>
                </a:lnTo>
                <a:close/>
              </a:path>
            </a:pathLst>
          </a:custGeom>
          <a:solidFill>
            <a:srgbClr val="231F20"/>
          </a:solidFill>
        </p:spPr>
        <p:txBody>
          <a:bodyPr wrap="square" lIns="0" tIns="0" rIns="0" bIns="0" rtlCol="0"/>
          <a:lstStyle/>
          <a:p>
            <a:endParaRPr sz="2000"/>
          </a:p>
        </p:txBody>
      </p:sp>
      <p:sp>
        <p:nvSpPr>
          <p:cNvPr id="65" name="object 61"/>
          <p:cNvSpPr/>
          <p:nvPr/>
        </p:nvSpPr>
        <p:spPr>
          <a:xfrm>
            <a:off x="7576651" y="4397815"/>
            <a:ext cx="19685" cy="58817"/>
          </a:xfrm>
          <a:custGeom>
            <a:avLst/>
            <a:gdLst/>
            <a:ahLst/>
            <a:cxnLst/>
            <a:rect l="l" t="t" r="r" b="b"/>
            <a:pathLst>
              <a:path w="19684" h="60325">
                <a:moveTo>
                  <a:pt x="19391" y="0"/>
                </a:moveTo>
                <a:lnTo>
                  <a:pt x="0" y="0"/>
                </a:lnTo>
                <a:lnTo>
                  <a:pt x="0" y="60258"/>
                </a:lnTo>
                <a:lnTo>
                  <a:pt x="19391" y="60258"/>
                </a:lnTo>
                <a:lnTo>
                  <a:pt x="19391" y="0"/>
                </a:lnTo>
                <a:close/>
              </a:path>
            </a:pathLst>
          </a:custGeom>
          <a:solidFill>
            <a:srgbClr val="231F20"/>
          </a:solidFill>
        </p:spPr>
        <p:txBody>
          <a:bodyPr wrap="square" lIns="0" tIns="0" rIns="0" bIns="0" rtlCol="0"/>
          <a:lstStyle/>
          <a:p>
            <a:endParaRPr sz="2000"/>
          </a:p>
        </p:txBody>
      </p:sp>
      <p:sp>
        <p:nvSpPr>
          <p:cNvPr id="66" name="object 62"/>
          <p:cNvSpPr/>
          <p:nvPr/>
        </p:nvSpPr>
        <p:spPr>
          <a:xfrm>
            <a:off x="7576651" y="4297601"/>
            <a:ext cx="19685" cy="58817"/>
          </a:xfrm>
          <a:custGeom>
            <a:avLst/>
            <a:gdLst/>
            <a:ahLst/>
            <a:cxnLst/>
            <a:rect l="l" t="t" r="r" b="b"/>
            <a:pathLst>
              <a:path w="19684" h="60325">
                <a:moveTo>
                  <a:pt x="19391" y="0"/>
                </a:moveTo>
                <a:lnTo>
                  <a:pt x="0" y="0"/>
                </a:lnTo>
                <a:lnTo>
                  <a:pt x="0" y="60258"/>
                </a:lnTo>
                <a:lnTo>
                  <a:pt x="19391" y="60258"/>
                </a:lnTo>
                <a:lnTo>
                  <a:pt x="19391" y="0"/>
                </a:lnTo>
                <a:close/>
              </a:path>
            </a:pathLst>
          </a:custGeom>
          <a:solidFill>
            <a:srgbClr val="231F20"/>
          </a:solidFill>
        </p:spPr>
        <p:txBody>
          <a:bodyPr wrap="square" lIns="0" tIns="0" rIns="0" bIns="0" rtlCol="0"/>
          <a:lstStyle/>
          <a:p>
            <a:endParaRPr sz="2000"/>
          </a:p>
        </p:txBody>
      </p:sp>
      <p:sp>
        <p:nvSpPr>
          <p:cNvPr id="67" name="object 63"/>
          <p:cNvSpPr/>
          <p:nvPr/>
        </p:nvSpPr>
        <p:spPr>
          <a:xfrm>
            <a:off x="7576651" y="4197366"/>
            <a:ext cx="19685" cy="58817"/>
          </a:xfrm>
          <a:custGeom>
            <a:avLst/>
            <a:gdLst/>
            <a:ahLst/>
            <a:cxnLst/>
            <a:rect l="l" t="t" r="r" b="b"/>
            <a:pathLst>
              <a:path w="19684" h="60325">
                <a:moveTo>
                  <a:pt x="19391" y="0"/>
                </a:moveTo>
                <a:lnTo>
                  <a:pt x="0" y="0"/>
                </a:lnTo>
                <a:lnTo>
                  <a:pt x="0" y="60258"/>
                </a:lnTo>
                <a:lnTo>
                  <a:pt x="19391" y="60258"/>
                </a:lnTo>
                <a:lnTo>
                  <a:pt x="19391" y="0"/>
                </a:lnTo>
                <a:close/>
              </a:path>
            </a:pathLst>
          </a:custGeom>
          <a:solidFill>
            <a:srgbClr val="231F20"/>
          </a:solidFill>
        </p:spPr>
        <p:txBody>
          <a:bodyPr wrap="square" lIns="0" tIns="0" rIns="0" bIns="0" rtlCol="0"/>
          <a:lstStyle/>
          <a:p>
            <a:endParaRPr sz="2000"/>
          </a:p>
        </p:txBody>
      </p:sp>
      <p:sp>
        <p:nvSpPr>
          <p:cNvPr id="68" name="object 64"/>
          <p:cNvSpPr/>
          <p:nvPr/>
        </p:nvSpPr>
        <p:spPr>
          <a:xfrm>
            <a:off x="7576651" y="4097152"/>
            <a:ext cx="19685" cy="58817"/>
          </a:xfrm>
          <a:custGeom>
            <a:avLst/>
            <a:gdLst/>
            <a:ahLst/>
            <a:cxnLst/>
            <a:rect l="l" t="t" r="r" b="b"/>
            <a:pathLst>
              <a:path w="19684" h="60325">
                <a:moveTo>
                  <a:pt x="19391" y="0"/>
                </a:moveTo>
                <a:lnTo>
                  <a:pt x="0" y="0"/>
                </a:lnTo>
                <a:lnTo>
                  <a:pt x="0" y="60257"/>
                </a:lnTo>
                <a:lnTo>
                  <a:pt x="19391" y="60257"/>
                </a:lnTo>
                <a:lnTo>
                  <a:pt x="19391" y="0"/>
                </a:lnTo>
                <a:close/>
              </a:path>
            </a:pathLst>
          </a:custGeom>
          <a:solidFill>
            <a:srgbClr val="231F20"/>
          </a:solidFill>
        </p:spPr>
        <p:txBody>
          <a:bodyPr wrap="square" lIns="0" tIns="0" rIns="0" bIns="0" rtlCol="0"/>
          <a:lstStyle/>
          <a:p>
            <a:endParaRPr sz="2000"/>
          </a:p>
        </p:txBody>
      </p:sp>
      <p:sp>
        <p:nvSpPr>
          <p:cNvPr id="69" name="object 65"/>
          <p:cNvSpPr/>
          <p:nvPr/>
        </p:nvSpPr>
        <p:spPr>
          <a:xfrm>
            <a:off x="7576651" y="3996937"/>
            <a:ext cx="19685" cy="58817"/>
          </a:xfrm>
          <a:custGeom>
            <a:avLst/>
            <a:gdLst/>
            <a:ahLst/>
            <a:cxnLst/>
            <a:rect l="l" t="t" r="r" b="b"/>
            <a:pathLst>
              <a:path w="19684" h="60325">
                <a:moveTo>
                  <a:pt x="19391" y="0"/>
                </a:moveTo>
                <a:lnTo>
                  <a:pt x="0" y="0"/>
                </a:lnTo>
                <a:lnTo>
                  <a:pt x="0" y="60257"/>
                </a:lnTo>
                <a:lnTo>
                  <a:pt x="19391" y="60257"/>
                </a:lnTo>
                <a:lnTo>
                  <a:pt x="19391" y="0"/>
                </a:lnTo>
                <a:close/>
              </a:path>
            </a:pathLst>
          </a:custGeom>
          <a:solidFill>
            <a:srgbClr val="231F20"/>
          </a:solidFill>
        </p:spPr>
        <p:txBody>
          <a:bodyPr wrap="square" lIns="0" tIns="0" rIns="0" bIns="0" rtlCol="0"/>
          <a:lstStyle/>
          <a:p>
            <a:endParaRPr sz="2000"/>
          </a:p>
        </p:txBody>
      </p:sp>
      <p:sp>
        <p:nvSpPr>
          <p:cNvPr id="70" name="object 66"/>
          <p:cNvSpPr/>
          <p:nvPr/>
        </p:nvSpPr>
        <p:spPr>
          <a:xfrm>
            <a:off x="7576651" y="3896722"/>
            <a:ext cx="19685" cy="58817"/>
          </a:xfrm>
          <a:custGeom>
            <a:avLst/>
            <a:gdLst/>
            <a:ahLst/>
            <a:cxnLst/>
            <a:rect l="l" t="t" r="r" b="b"/>
            <a:pathLst>
              <a:path w="19684" h="60325">
                <a:moveTo>
                  <a:pt x="19391" y="0"/>
                </a:moveTo>
                <a:lnTo>
                  <a:pt x="0" y="0"/>
                </a:lnTo>
                <a:lnTo>
                  <a:pt x="0" y="60258"/>
                </a:lnTo>
                <a:lnTo>
                  <a:pt x="19391" y="60258"/>
                </a:lnTo>
                <a:lnTo>
                  <a:pt x="19391" y="0"/>
                </a:lnTo>
                <a:close/>
              </a:path>
            </a:pathLst>
          </a:custGeom>
          <a:solidFill>
            <a:srgbClr val="231F20"/>
          </a:solidFill>
        </p:spPr>
        <p:txBody>
          <a:bodyPr wrap="square" lIns="0" tIns="0" rIns="0" bIns="0" rtlCol="0"/>
          <a:lstStyle/>
          <a:p>
            <a:endParaRPr sz="2000"/>
          </a:p>
        </p:txBody>
      </p:sp>
      <p:sp>
        <p:nvSpPr>
          <p:cNvPr id="71" name="object 67"/>
          <p:cNvSpPr/>
          <p:nvPr/>
        </p:nvSpPr>
        <p:spPr>
          <a:xfrm>
            <a:off x="7576651" y="3796487"/>
            <a:ext cx="19685" cy="58817"/>
          </a:xfrm>
          <a:custGeom>
            <a:avLst/>
            <a:gdLst/>
            <a:ahLst/>
            <a:cxnLst/>
            <a:rect l="l" t="t" r="r" b="b"/>
            <a:pathLst>
              <a:path w="19684" h="60325">
                <a:moveTo>
                  <a:pt x="19391" y="0"/>
                </a:moveTo>
                <a:lnTo>
                  <a:pt x="0" y="0"/>
                </a:lnTo>
                <a:lnTo>
                  <a:pt x="0" y="60258"/>
                </a:lnTo>
                <a:lnTo>
                  <a:pt x="19391" y="60258"/>
                </a:lnTo>
                <a:lnTo>
                  <a:pt x="19391" y="0"/>
                </a:lnTo>
                <a:close/>
              </a:path>
            </a:pathLst>
          </a:custGeom>
          <a:solidFill>
            <a:srgbClr val="231F20"/>
          </a:solidFill>
        </p:spPr>
        <p:txBody>
          <a:bodyPr wrap="square" lIns="0" tIns="0" rIns="0" bIns="0" rtlCol="0"/>
          <a:lstStyle/>
          <a:p>
            <a:endParaRPr sz="2000"/>
          </a:p>
        </p:txBody>
      </p:sp>
      <p:sp>
        <p:nvSpPr>
          <p:cNvPr id="72" name="object 68"/>
          <p:cNvSpPr/>
          <p:nvPr/>
        </p:nvSpPr>
        <p:spPr>
          <a:xfrm>
            <a:off x="7576651" y="3696273"/>
            <a:ext cx="19685" cy="58817"/>
          </a:xfrm>
          <a:custGeom>
            <a:avLst/>
            <a:gdLst/>
            <a:ahLst/>
            <a:cxnLst/>
            <a:rect l="l" t="t" r="r" b="b"/>
            <a:pathLst>
              <a:path w="19684" h="60325">
                <a:moveTo>
                  <a:pt x="19391" y="0"/>
                </a:moveTo>
                <a:lnTo>
                  <a:pt x="0" y="0"/>
                </a:lnTo>
                <a:lnTo>
                  <a:pt x="0" y="60258"/>
                </a:lnTo>
                <a:lnTo>
                  <a:pt x="19391" y="60258"/>
                </a:lnTo>
                <a:lnTo>
                  <a:pt x="19391" y="0"/>
                </a:lnTo>
                <a:close/>
              </a:path>
            </a:pathLst>
          </a:custGeom>
          <a:solidFill>
            <a:srgbClr val="231F20"/>
          </a:solidFill>
        </p:spPr>
        <p:txBody>
          <a:bodyPr wrap="square" lIns="0" tIns="0" rIns="0" bIns="0" rtlCol="0"/>
          <a:lstStyle/>
          <a:p>
            <a:endParaRPr sz="2000"/>
          </a:p>
        </p:txBody>
      </p:sp>
      <p:sp>
        <p:nvSpPr>
          <p:cNvPr id="73" name="object 69"/>
          <p:cNvSpPr/>
          <p:nvPr/>
        </p:nvSpPr>
        <p:spPr>
          <a:xfrm>
            <a:off x="7576651" y="3596058"/>
            <a:ext cx="19685" cy="58817"/>
          </a:xfrm>
          <a:custGeom>
            <a:avLst/>
            <a:gdLst/>
            <a:ahLst/>
            <a:cxnLst/>
            <a:rect l="l" t="t" r="r" b="b"/>
            <a:pathLst>
              <a:path w="19684" h="60325">
                <a:moveTo>
                  <a:pt x="19391" y="0"/>
                </a:moveTo>
                <a:lnTo>
                  <a:pt x="0" y="0"/>
                </a:lnTo>
                <a:lnTo>
                  <a:pt x="0" y="60258"/>
                </a:lnTo>
                <a:lnTo>
                  <a:pt x="19391" y="60258"/>
                </a:lnTo>
                <a:lnTo>
                  <a:pt x="19391" y="0"/>
                </a:lnTo>
                <a:close/>
              </a:path>
            </a:pathLst>
          </a:custGeom>
          <a:solidFill>
            <a:srgbClr val="231F20"/>
          </a:solidFill>
        </p:spPr>
        <p:txBody>
          <a:bodyPr wrap="square" lIns="0" tIns="0" rIns="0" bIns="0" rtlCol="0"/>
          <a:lstStyle/>
          <a:p>
            <a:endParaRPr sz="2000"/>
          </a:p>
        </p:txBody>
      </p:sp>
      <p:sp>
        <p:nvSpPr>
          <p:cNvPr id="74" name="object 70"/>
          <p:cNvSpPr/>
          <p:nvPr/>
        </p:nvSpPr>
        <p:spPr>
          <a:xfrm>
            <a:off x="7576651" y="3495823"/>
            <a:ext cx="19685" cy="58817"/>
          </a:xfrm>
          <a:custGeom>
            <a:avLst/>
            <a:gdLst/>
            <a:ahLst/>
            <a:cxnLst/>
            <a:rect l="l" t="t" r="r" b="b"/>
            <a:pathLst>
              <a:path w="19684" h="60325">
                <a:moveTo>
                  <a:pt x="19391" y="0"/>
                </a:moveTo>
                <a:lnTo>
                  <a:pt x="0" y="0"/>
                </a:lnTo>
                <a:lnTo>
                  <a:pt x="0" y="60258"/>
                </a:lnTo>
                <a:lnTo>
                  <a:pt x="19391" y="60258"/>
                </a:lnTo>
                <a:lnTo>
                  <a:pt x="19391" y="0"/>
                </a:lnTo>
                <a:close/>
              </a:path>
            </a:pathLst>
          </a:custGeom>
          <a:solidFill>
            <a:srgbClr val="231F20"/>
          </a:solidFill>
        </p:spPr>
        <p:txBody>
          <a:bodyPr wrap="square" lIns="0" tIns="0" rIns="0" bIns="0" rtlCol="0"/>
          <a:lstStyle/>
          <a:p>
            <a:endParaRPr sz="2000"/>
          </a:p>
        </p:txBody>
      </p:sp>
      <p:sp>
        <p:nvSpPr>
          <p:cNvPr id="75" name="object 71"/>
          <p:cNvSpPr/>
          <p:nvPr/>
        </p:nvSpPr>
        <p:spPr>
          <a:xfrm>
            <a:off x="7576651" y="3395609"/>
            <a:ext cx="19685" cy="58817"/>
          </a:xfrm>
          <a:custGeom>
            <a:avLst/>
            <a:gdLst/>
            <a:ahLst/>
            <a:cxnLst/>
            <a:rect l="l" t="t" r="r" b="b"/>
            <a:pathLst>
              <a:path w="19684" h="60325">
                <a:moveTo>
                  <a:pt x="19391" y="0"/>
                </a:moveTo>
                <a:lnTo>
                  <a:pt x="0" y="0"/>
                </a:lnTo>
                <a:lnTo>
                  <a:pt x="0" y="60258"/>
                </a:lnTo>
                <a:lnTo>
                  <a:pt x="19391" y="60258"/>
                </a:lnTo>
                <a:lnTo>
                  <a:pt x="19391" y="0"/>
                </a:lnTo>
                <a:close/>
              </a:path>
            </a:pathLst>
          </a:custGeom>
          <a:solidFill>
            <a:srgbClr val="231F20"/>
          </a:solidFill>
        </p:spPr>
        <p:txBody>
          <a:bodyPr wrap="square" lIns="0" tIns="0" rIns="0" bIns="0" rtlCol="0"/>
          <a:lstStyle/>
          <a:p>
            <a:endParaRPr sz="2000"/>
          </a:p>
        </p:txBody>
      </p:sp>
      <p:sp>
        <p:nvSpPr>
          <p:cNvPr id="76" name="object 72"/>
          <p:cNvSpPr/>
          <p:nvPr/>
        </p:nvSpPr>
        <p:spPr>
          <a:xfrm>
            <a:off x="7576651" y="3295394"/>
            <a:ext cx="19685" cy="58817"/>
          </a:xfrm>
          <a:custGeom>
            <a:avLst/>
            <a:gdLst/>
            <a:ahLst/>
            <a:cxnLst/>
            <a:rect l="l" t="t" r="r" b="b"/>
            <a:pathLst>
              <a:path w="19684" h="60325">
                <a:moveTo>
                  <a:pt x="19391" y="0"/>
                </a:moveTo>
                <a:lnTo>
                  <a:pt x="0" y="0"/>
                </a:lnTo>
                <a:lnTo>
                  <a:pt x="0" y="60257"/>
                </a:lnTo>
                <a:lnTo>
                  <a:pt x="19391" y="60257"/>
                </a:lnTo>
                <a:lnTo>
                  <a:pt x="19391" y="0"/>
                </a:lnTo>
                <a:close/>
              </a:path>
            </a:pathLst>
          </a:custGeom>
          <a:solidFill>
            <a:srgbClr val="231F20"/>
          </a:solidFill>
        </p:spPr>
        <p:txBody>
          <a:bodyPr wrap="square" lIns="0" tIns="0" rIns="0" bIns="0" rtlCol="0"/>
          <a:lstStyle/>
          <a:p>
            <a:endParaRPr sz="2000"/>
          </a:p>
        </p:txBody>
      </p:sp>
      <p:sp>
        <p:nvSpPr>
          <p:cNvPr id="77" name="object 73"/>
          <p:cNvSpPr/>
          <p:nvPr/>
        </p:nvSpPr>
        <p:spPr>
          <a:xfrm>
            <a:off x="7576651" y="3195180"/>
            <a:ext cx="19685" cy="58817"/>
          </a:xfrm>
          <a:custGeom>
            <a:avLst/>
            <a:gdLst/>
            <a:ahLst/>
            <a:cxnLst/>
            <a:rect l="l" t="t" r="r" b="b"/>
            <a:pathLst>
              <a:path w="19684" h="60325">
                <a:moveTo>
                  <a:pt x="19391" y="0"/>
                </a:moveTo>
                <a:lnTo>
                  <a:pt x="0" y="0"/>
                </a:lnTo>
                <a:lnTo>
                  <a:pt x="0" y="60257"/>
                </a:lnTo>
                <a:lnTo>
                  <a:pt x="19391" y="60257"/>
                </a:lnTo>
                <a:lnTo>
                  <a:pt x="19391" y="0"/>
                </a:lnTo>
                <a:close/>
              </a:path>
            </a:pathLst>
          </a:custGeom>
          <a:solidFill>
            <a:srgbClr val="231F20"/>
          </a:solidFill>
        </p:spPr>
        <p:txBody>
          <a:bodyPr wrap="square" lIns="0" tIns="0" rIns="0" bIns="0" rtlCol="0"/>
          <a:lstStyle/>
          <a:p>
            <a:endParaRPr sz="2000"/>
          </a:p>
        </p:txBody>
      </p:sp>
      <p:sp>
        <p:nvSpPr>
          <p:cNvPr id="78" name="object 74"/>
          <p:cNvSpPr/>
          <p:nvPr/>
        </p:nvSpPr>
        <p:spPr>
          <a:xfrm>
            <a:off x="7576651" y="3094944"/>
            <a:ext cx="19685" cy="58817"/>
          </a:xfrm>
          <a:custGeom>
            <a:avLst/>
            <a:gdLst/>
            <a:ahLst/>
            <a:cxnLst/>
            <a:rect l="l" t="t" r="r" b="b"/>
            <a:pathLst>
              <a:path w="19684" h="60325">
                <a:moveTo>
                  <a:pt x="19391" y="0"/>
                </a:moveTo>
                <a:lnTo>
                  <a:pt x="0" y="0"/>
                </a:lnTo>
                <a:lnTo>
                  <a:pt x="0" y="60258"/>
                </a:lnTo>
                <a:lnTo>
                  <a:pt x="19391" y="60258"/>
                </a:lnTo>
                <a:lnTo>
                  <a:pt x="19391" y="0"/>
                </a:lnTo>
                <a:close/>
              </a:path>
            </a:pathLst>
          </a:custGeom>
          <a:solidFill>
            <a:srgbClr val="231F20"/>
          </a:solidFill>
        </p:spPr>
        <p:txBody>
          <a:bodyPr wrap="square" lIns="0" tIns="0" rIns="0" bIns="0" rtlCol="0"/>
          <a:lstStyle/>
          <a:p>
            <a:endParaRPr sz="2000"/>
          </a:p>
        </p:txBody>
      </p:sp>
      <p:sp>
        <p:nvSpPr>
          <p:cNvPr id="79" name="object 75"/>
          <p:cNvSpPr/>
          <p:nvPr/>
        </p:nvSpPr>
        <p:spPr>
          <a:xfrm>
            <a:off x="7576651" y="2994729"/>
            <a:ext cx="19685" cy="58817"/>
          </a:xfrm>
          <a:custGeom>
            <a:avLst/>
            <a:gdLst/>
            <a:ahLst/>
            <a:cxnLst/>
            <a:rect l="l" t="t" r="r" b="b"/>
            <a:pathLst>
              <a:path w="19684" h="60325">
                <a:moveTo>
                  <a:pt x="19391" y="0"/>
                </a:moveTo>
                <a:lnTo>
                  <a:pt x="0" y="0"/>
                </a:lnTo>
                <a:lnTo>
                  <a:pt x="0" y="60258"/>
                </a:lnTo>
                <a:lnTo>
                  <a:pt x="19391" y="60258"/>
                </a:lnTo>
                <a:lnTo>
                  <a:pt x="19391" y="0"/>
                </a:lnTo>
                <a:close/>
              </a:path>
            </a:pathLst>
          </a:custGeom>
          <a:solidFill>
            <a:srgbClr val="231F20"/>
          </a:solidFill>
        </p:spPr>
        <p:txBody>
          <a:bodyPr wrap="square" lIns="0" tIns="0" rIns="0" bIns="0" rtlCol="0"/>
          <a:lstStyle/>
          <a:p>
            <a:endParaRPr sz="2000"/>
          </a:p>
        </p:txBody>
      </p:sp>
      <p:sp>
        <p:nvSpPr>
          <p:cNvPr id="80" name="object 76"/>
          <p:cNvSpPr/>
          <p:nvPr/>
        </p:nvSpPr>
        <p:spPr>
          <a:xfrm>
            <a:off x="7576651" y="2894515"/>
            <a:ext cx="19685" cy="58817"/>
          </a:xfrm>
          <a:custGeom>
            <a:avLst/>
            <a:gdLst/>
            <a:ahLst/>
            <a:cxnLst/>
            <a:rect l="l" t="t" r="r" b="b"/>
            <a:pathLst>
              <a:path w="19684" h="60325">
                <a:moveTo>
                  <a:pt x="19391" y="0"/>
                </a:moveTo>
                <a:lnTo>
                  <a:pt x="0" y="0"/>
                </a:lnTo>
                <a:lnTo>
                  <a:pt x="0" y="60258"/>
                </a:lnTo>
                <a:lnTo>
                  <a:pt x="19391" y="60258"/>
                </a:lnTo>
                <a:lnTo>
                  <a:pt x="19391" y="0"/>
                </a:lnTo>
                <a:close/>
              </a:path>
            </a:pathLst>
          </a:custGeom>
          <a:solidFill>
            <a:srgbClr val="231F20"/>
          </a:solidFill>
        </p:spPr>
        <p:txBody>
          <a:bodyPr wrap="square" lIns="0" tIns="0" rIns="0" bIns="0" rtlCol="0"/>
          <a:lstStyle/>
          <a:p>
            <a:endParaRPr sz="2000"/>
          </a:p>
        </p:txBody>
      </p:sp>
      <p:sp>
        <p:nvSpPr>
          <p:cNvPr id="81" name="object 77"/>
          <p:cNvSpPr/>
          <p:nvPr/>
        </p:nvSpPr>
        <p:spPr>
          <a:xfrm>
            <a:off x="7576651" y="2794280"/>
            <a:ext cx="19685" cy="58817"/>
          </a:xfrm>
          <a:custGeom>
            <a:avLst/>
            <a:gdLst/>
            <a:ahLst/>
            <a:cxnLst/>
            <a:rect l="l" t="t" r="r" b="b"/>
            <a:pathLst>
              <a:path w="19684" h="60325">
                <a:moveTo>
                  <a:pt x="19391" y="0"/>
                </a:moveTo>
                <a:lnTo>
                  <a:pt x="0" y="0"/>
                </a:lnTo>
                <a:lnTo>
                  <a:pt x="0" y="60258"/>
                </a:lnTo>
                <a:lnTo>
                  <a:pt x="19391" y="60258"/>
                </a:lnTo>
                <a:lnTo>
                  <a:pt x="19391" y="0"/>
                </a:lnTo>
                <a:close/>
              </a:path>
            </a:pathLst>
          </a:custGeom>
          <a:solidFill>
            <a:srgbClr val="231F20"/>
          </a:solidFill>
        </p:spPr>
        <p:txBody>
          <a:bodyPr wrap="square" lIns="0" tIns="0" rIns="0" bIns="0" rtlCol="0"/>
          <a:lstStyle/>
          <a:p>
            <a:endParaRPr sz="2000"/>
          </a:p>
        </p:txBody>
      </p:sp>
      <p:sp>
        <p:nvSpPr>
          <p:cNvPr id="82" name="object 78"/>
          <p:cNvSpPr/>
          <p:nvPr/>
        </p:nvSpPr>
        <p:spPr>
          <a:xfrm>
            <a:off x="7576651" y="2694066"/>
            <a:ext cx="19685" cy="58817"/>
          </a:xfrm>
          <a:custGeom>
            <a:avLst/>
            <a:gdLst/>
            <a:ahLst/>
            <a:cxnLst/>
            <a:rect l="l" t="t" r="r" b="b"/>
            <a:pathLst>
              <a:path w="19684" h="60325">
                <a:moveTo>
                  <a:pt x="19391" y="0"/>
                </a:moveTo>
                <a:lnTo>
                  <a:pt x="0" y="0"/>
                </a:lnTo>
                <a:lnTo>
                  <a:pt x="0" y="60258"/>
                </a:lnTo>
                <a:lnTo>
                  <a:pt x="19391" y="60258"/>
                </a:lnTo>
                <a:lnTo>
                  <a:pt x="19391" y="0"/>
                </a:lnTo>
                <a:close/>
              </a:path>
            </a:pathLst>
          </a:custGeom>
          <a:solidFill>
            <a:srgbClr val="231F20"/>
          </a:solidFill>
        </p:spPr>
        <p:txBody>
          <a:bodyPr wrap="square" lIns="0" tIns="0" rIns="0" bIns="0" rtlCol="0"/>
          <a:lstStyle/>
          <a:p>
            <a:endParaRPr sz="2000"/>
          </a:p>
        </p:txBody>
      </p:sp>
      <p:sp>
        <p:nvSpPr>
          <p:cNvPr id="83" name="object 79"/>
          <p:cNvSpPr/>
          <p:nvPr/>
        </p:nvSpPr>
        <p:spPr>
          <a:xfrm>
            <a:off x="7576651" y="2593851"/>
            <a:ext cx="19685" cy="58817"/>
          </a:xfrm>
          <a:custGeom>
            <a:avLst/>
            <a:gdLst/>
            <a:ahLst/>
            <a:cxnLst/>
            <a:rect l="l" t="t" r="r" b="b"/>
            <a:pathLst>
              <a:path w="19684" h="60325">
                <a:moveTo>
                  <a:pt x="19391" y="0"/>
                </a:moveTo>
                <a:lnTo>
                  <a:pt x="0" y="0"/>
                </a:lnTo>
                <a:lnTo>
                  <a:pt x="0" y="60258"/>
                </a:lnTo>
                <a:lnTo>
                  <a:pt x="19391" y="60258"/>
                </a:lnTo>
                <a:lnTo>
                  <a:pt x="19391" y="0"/>
                </a:lnTo>
                <a:close/>
              </a:path>
            </a:pathLst>
          </a:custGeom>
          <a:solidFill>
            <a:srgbClr val="231F20"/>
          </a:solidFill>
        </p:spPr>
        <p:txBody>
          <a:bodyPr wrap="square" lIns="0" tIns="0" rIns="0" bIns="0" rtlCol="0"/>
          <a:lstStyle/>
          <a:p>
            <a:endParaRPr sz="2000"/>
          </a:p>
        </p:txBody>
      </p:sp>
      <p:sp>
        <p:nvSpPr>
          <p:cNvPr id="84" name="object 80"/>
          <p:cNvSpPr/>
          <p:nvPr/>
        </p:nvSpPr>
        <p:spPr>
          <a:xfrm>
            <a:off x="7576651" y="2493637"/>
            <a:ext cx="19685" cy="58817"/>
          </a:xfrm>
          <a:custGeom>
            <a:avLst/>
            <a:gdLst/>
            <a:ahLst/>
            <a:cxnLst/>
            <a:rect l="l" t="t" r="r" b="b"/>
            <a:pathLst>
              <a:path w="19684" h="60325">
                <a:moveTo>
                  <a:pt x="19391" y="0"/>
                </a:moveTo>
                <a:lnTo>
                  <a:pt x="0" y="0"/>
                </a:lnTo>
                <a:lnTo>
                  <a:pt x="0" y="60258"/>
                </a:lnTo>
                <a:lnTo>
                  <a:pt x="19391" y="60258"/>
                </a:lnTo>
                <a:lnTo>
                  <a:pt x="19391" y="0"/>
                </a:lnTo>
                <a:close/>
              </a:path>
            </a:pathLst>
          </a:custGeom>
          <a:solidFill>
            <a:srgbClr val="231F20"/>
          </a:solidFill>
        </p:spPr>
        <p:txBody>
          <a:bodyPr wrap="square" lIns="0" tIns="0" rIns="0" bIns="0" rtlCol="0"/>
          <a:lstStyle/>
          <a:p>
            <a:endParaRPr sz="2000"/>
          </a:p>
        </p:txBody>
      </p:sp>
      <p:sp>
        <p:nvSpPr>
          <p:cNvPr id="85" name="object 81"/>
          <p:cNvSpPr/>
          <p:nvPr/>
        </p:nvSpPr>
        <p:spPr>
          <a:xfrm>
            <a:off x="7576651" y="2393402"/>
            <a:ext cx="19685" cy="58817"/>
          </a:xfrm>
          <a:custGeom>
            <a:avLst/>
            <a:gdLst/>
            <a:ahLst/>
            <a:cxnLst/>
            <a:rect l="l" t="t" r="r" b="b"/>
            <a:pathLst>
              <a:path w="19684" h="60325">
                <a:moveTo>
                  <a:pt x="19391" y="0"/>
                </a:moveTo>
                <a:lnTo>
                  <a:pt x="0" y="0"/>
                </a:lnTo>
                <a:lnTo>
                  <a:pt x="0" y="60257"/>
                </a:lnTo>
                <a:lnTo>
                  <a:pt x="19391" y="60257"/>
                </a:lnTo>
                <a:lnTo>
                  <a:pt x="19391" y="0"/>
                </a:lnTo>
                <a:close/>
              </a:path>
            </a:pathLst>
          </a:custGeom>
          <a:solidFill>
            <a:srgbClr val="231F20"/>
          </a:solidFill>
        </p:spPr>
        <p:txBody>
          <a:bodyPr wrap="square" lIns="0" tIns="0" rIns="0" bIns="0" rtlCol="0"/>
          <a:lstStyle/>
          <a:p>
            <a:endParaRPr sz="2000"/>
          </a:p>
        </p:txBody>
      </p:sp>
      <p:sp>
        <p:nvSpPr>
          <p:cNvPr id="86" name="object 82"/>
          <p:cNvSpPr/>
          <p:nvPr/>
        </p:nvSpPr>
        <p:spPr>
          <a:xfrm>
            <a:off x="7576651" y="2293186"/>
            <a:ext cx="19685" cy="58817"/>
          </a:xfrm>
          <a:custGeom>
            <a:avLst/>
            <a:gdLst/>
            <a:ahLst/>
            <a:cxnLst/>
            <a:rect l="l" t="t" r="r" b="b"/>
            <a:pathLst>
              <a:path w="19684" h="60325">
                <a:moveTo>
                  <a:pt x="19391" y="0"/>
                </a:moveTo>
                <a:lnTo>
                  <a:pt x="0" y="0"/>
                </a:lnTo>
                <a:lnTo>
                  <a:pt x="0" y="60258"/>
                </a:lnTo>
                <a:lnTo>
                  <a:pt x="19391" y="60258"/>
                </a:lnTo>
                <a:lnTo>
                  <a:pt x="19391" y="0"/>
                </a:lnTo>
                <a:close/>
              </a:path>
            </a:pathLst>
          </a:custGeom>
          <a:solidFill>
            <a:srgbClr val="231F20"/>
          </a:solidFill>
        </p:spPr>
        <p:txBody>
          <a:bodyPr wrap="square" lIns="0" tIns="0" rIns="0" bIns="0" rtlCol="0"/>
          <a:lstStyle/>
          <a:p>
            <a:endParaRPr sz="2000"/>
          </a:p>
        </p:txBody>
      </p:sp>
      <p:sp>
        <p:nvSpPr>
          <p:cNvPr id="87" name="object 83"/>
          <p:cNvSpPr/>
          <p:nvPr/>
        </p:nvSpPr>
        <p:spPr>
          <a:xfrm>
            <a:off x="7576651" y="2192972"/>
            <a:ext cx="19685" cy="58817"/>
          </a:xfrm>
          <a:custGeom>
            <a:avLst/>
            <a:gdLst/>
            <a:ahLst/>
            <a:cxnLst/>
            <a:rect l="l" t="t" r="r" b="b"/>
            <a:pathLst>
              <a:path w="19684" h="60325">
                <a:moveTo>
                  <a:pt x="19391" y="0"/>
                </a:moveTo>
                <a:lnTo>
                  <a:pt x="0" y="0"/>
                </a:lnTo>
                <a:lnTo>
                  <a:pt x="0" y="60258"/>
                </a:lnTo>
                <a:lnTo>
                  <a:pt x="19391" y="60258"/>
                </a:lnTo>
                <a:lnTo>
                  <a:pt x="19391" y="0"/>
                </a:lnTo>
                <a:close/>
              </a:path>
            </a:pathLst>
          </a:custGeom>
          <a:solidFill>
            <a:srgbClr val="231F20"/>
          </a:solidFill>
        </p:spPr>
        <p:txBody>
          <a:bodyPr wrap="square" lIns="0" tIns="0" rIns="0" bIns="0" rtlCol="0"/>
          <a:lstStyle/>
          <a:p>
            <a:endParaRPr sz="2000"/>
          </a:p>
        </p:txBody>
      </p:sp>
      <p:sp>
        <p:nvSpPr>
          <p:cNvPr id="88" name="object 84"/>
          <p:cNvSpPr/>
          <p:nvPr/>
        </p:nvSpPr>
        <p:spPr>
          <a:xfrm>
            <a:off x="7576651" y="2092758"/>
            <a:ext cx="19685" cy="58817"/>
          </a:xfrm>
          <a:custGeom>
            <a:avLst/>
            <a:gdLst/>
            <a:ahLst/>
            <a:cxnLst/>
            <a:rect l="l" t="t" r="r" b="b"/>
            <a:pathLst>
              <a:path w="19684" h="60325">
                <a:moveTo>
                  <a:pt x="19391" y="0"/>
                </a:moveTo>
                <a:lnTo>
                  <a:pt x="0" y="0"/>
                </a:lnTo>
                <a:lnTo>
                  <a:pt x="0" y="60258"/>
                </a:lnTo>
                <a:lnTo>
                  <a:pt x="19391" y="60258"/>
                </a:lnTo>
                <a:lnTo>
                  <a:pt x="19391" y="0"/>
                </a:lnTo>
                <a:close/>
              </a:path>
            </a:pathLst>
          </a:custGeom>
          <a:solidFill>
            <a:srgbClr val="231F20"/>
          </a:solidFill>
        </p:spPr>
        <p:txBody>
          <a:bodyPr wrap="square" lIns="0" tIns="0" rIns="0" bIns="0" rtlCol="0"/>
          <a:lstStyle/>
          <a:p>
            <a:endParaRPr sz="2000"/>
          </a:p>
        </p:txBody>
      </p:sp>
      <p:sp>
        <p:nvSpPr>
          <p:cNvPr id="89" name="object 85"/>
          <p:cNvSpPr/>
          <p:nvPr/>
        </p:nvSpPr>
        <p:spPr>
          <a:xfrm>
            <a:off x="7576651" y="1992523"/>
            <a:ext cx="19685" cy="58817"/>
          </a:xfrm>
          <a:custGeom>
            <a:avLst/>
            <a:gdLst/>
            <a:ahLst/>
            <a:cxnLst/>
            <a:rect l="l" t="t" r="r" b="b"/>
            <a:pathLst>
              <a:path w="19684" h="60325">
                <a:moveTo>
                  <a:pt x="19391" y="0"/>
                </a:moveTo>
                <a:lnTo>
                  <a:pt x="0" y="0"/>
                </a:lnTo>
                <a:lnTo>
                  <a:pt x="0" y="60258"/>
                </a:lnTo>
                <a:lnTo>
                  <a:pt x="19391" y="60258"/>
                </a:lnTo>
                <a:lnTo>
                  <a:pt x="19391" y="0"/>
                </a:lnTo>
                <a:close/>
              </a:path>
            </a:pathLst>
          </a:custGeom>
          <a:solidFill>
            <a:srgbClr val="231F20"/>
          </a:solidFill>
        </p:spPr>
        <p:txBody>
          <a:bodyPr wrap="square" lIns="0" tIns="0" rIns="0" bIns="0" rtlCol="0"/>
          <a:lstStyle/>
          <a:p>
            <a:endParaRPr sz="2000"/>
          </a:p>
        </p:txBody>
      </p:sp>
      <p:sp>
        <p:nvSpPr>
          <p:cNvPr id="90" name="object 86"/>
          <p:cNvSpPr/>
          <p:nvPr/>
        </p:nvSpPr>
        <p:spPr>
          <a:xfrm>
            <a:off x="7576651" y="1892308"/>
            <a:ext cx="19685" cy="58817"/>
          </a:xfrm>
          <a:custGeom>
            <a:avLst/>
            <a:gdLst/>
            <a:ahLst/>
            <a:cxnLst/>
            <a:rect l="l" t="t" r="r" b="b"/>
            <a:pathLst>
              <a:path w="19684" h="60325">
                <a:moveTo>
                  <a:pt x="19391" y="0"/>
                </a:moveTo>
                <a:lnTo>
                  <a:pt x="0" y="0"/>
                </a:lnTo>
                <a:lnTo>
                  <a:pt x="0" y="60258"/>
                </a:lnTo>
                <a:lnTo>
                  <a:pt x="19391" y="60258"/>
                </a:lnTo>
                <a:lnTo>
                  <a:pt x="19391" y="0"/>
                </a:lnTo>
                <a:close/>
              </a:path>
            </a:pathLst>
          </a:custGeom>
          <a:solidFill>
            <a:srgbClr val="231F20"/>
          </a:solidFill>
        </p:spPr>
        <p:txBody>
          <a:bodyPr wrap="square" lIns="0" tIns="0" rIns="0" bIns="0" rtlCol="0"/>
          <a:lstStyle/>
          <a:p>
            <a:endParaRPr sz="2000"/>
          </a:p>
        </p:txBody>
      </p:sp>
      <p:sp>
        <p:nvSpPr>
          <p:cNvPr id="91" name="object 87"/>
          <p:cNvSpPr/>
          <p:nvPr/>
        </p:nvSpPr>
        <p:spPr>
          <a:xfrm>
            <a:off x="7576651" y="1792094"/>
            <a:ext cx="19685" cy="58817"/>
          </a:xfrm>
          <a:custGeom>
            <a:avLst/>
            <a:gdLst/>
            <a:ahLst/>
            <a:cxnLst/>
            <a:rect l="l" t="t" r="r" b="b"/>
            <a:pathLst>
              <a:path w="19684" h="60325">
                <a:moveTo>
                  <a:pt x="19391" y="0"/>
                </a:moveTo>
                <a:lnTo>
                  <a:pt x="0" y="0"/>
                </a:lnTo>
                <a:lnTo>
                  <a:pt x="0" y="60258"/>
                </a:lnTo>
                <a:lnTo>
                  <a:pt x="19391" y="60258"/>
                </a:lnTo>
                <a:lnTo>
                  <a:pt x="19391" y="0"/>
                </a:lnTo>
                <a:close/>
              </a:path>
            </a:pathLst>
          </a:custGeom>
          <a:solidFill>
            <a:srgbClr val="231F20"/>
          </a:solidFill>
        </p:spPr>
        <p:txBody>
          <a:bodyPr wrap="square" lIns="0" tIns="0" rIns="0" bIns="0" rtlCol="0"/>
          <a:lstStyle/>
          <a:p>
            <a:endParaRPr sz="2000"/>
          </a:p>
        </p:txBody>
      </p:sp>
      <p:sp>
        <p:nvSpPr>
          <p:cNvPr id="92" name="object 88"/>
          <p:cNvSpPr/>
          <p:nvPr/>
        </p:nvSpPr>
        <p:spPr>
          <a:xfrm>
            <a:off x="7576651" y="1691859"/>
            <a:ext cx="19685" cy="58817"/>
          </a:xfrm>
          <a:custGeom>
            <a:avLst/>
            <a:gdLst/>
            <a:ahLst/>
            <a:cxnLst/>
            <a:rect l="l" t="t" r="r" b="b"/>
            <a:pathLst>
              <a:path w="19684" h="60325">
                <a:moveTo>
                  <a:pt x="19391" y="0"/>
                </a:moveTo>
                <a:lnTo>
                  <a:pt x="0" y="0"/>
                </a:lnTo>
                <a:lnTo>
                  <a:pt x="0" y="60258"/>
                </a:lnTo>
                <a:lnTo>
                  <a:pt x="19391" y="60258"/>
                </a:lnTo>
                <a:lnTo>
                  <a:pt x="19391" y="0"/>
                </a:lnTo>
                <a:close/>
              </a:path>
            </a:pathLst>
          </a:custGeom>
          <a:solidFill>
            <a:srgbClr val="231F20"/>
          </a:solidFill>
        </p:spPr>
        <p:txBody>
          <a:bodyPr wrap="square" lIns="0" tIns="0" rIns="0" bIns="0" rtlCol="0"/>
          <a:lstStyle/>
          <a:p>
            <a:endParaRPr sz="2000"/>
          </a:p>
        </p:txBody>
      </p:sp>
      <p:sp>
        <p:nvSpPr>
          <p:cNvPr id="93" name="object 89"/>
          <p:cNvSpPr/>
          <p:nvPr/>
        </p:nvSpPr>
        <p:spPr>
          <a:xfrm>
            <a:off x="7472279" y="1439119"/>
            <a:ext cx="111522" cy="116929"/>
          </a:xfrm>
          <a:prstGeom prst="rect">
            <a:avLst/>
          </a:prstGeom>
          <a:blipFill>
            <a:blip r:embed="rId5" cstate="email">
              <a:extLst>
                <a:ext uri="{28A0092B-C50C-407E-A947-70E740481C1C}">
                  <a14:useLocalDpi xmlns:a14="http://schemas.microsoft.com/office/drawing/2010/main"/>
                </a:ext>
              </a:extLst>
            </a:blip>
            <a:stretch>
              <a:fillRect/>
            </a:stretch>
          </a:blipFill>
        </p:spPr>
        <p:txBody>
          <a:bodyPr wrap="square" lIns="0" tIns="0" rIns="0" bIns="0" rtlCol="0"/>
          <a:lstStyle/>
          <a:p>
            <a:endParaRPr sz="2000"/>
          </a:p>
        </p:txBody>
      </p:sp>
      <p:sp>
        <p:nvSpPr>
          <p:cNvPr id="94" name="object 90"/>
          <p:cNvSpPr/>
          <p:nvPr/>
        </p:nvSpPr>
        <p:spPr>
          <a:xfrm>
            <a:off x="7287323" y="1428896"/>
            <a:ext cx="57785" cy="45719"/>
          </a:xfrm>
          <a:custGeom>
            <a:avLst/>
            <a:gdLst/>
            <a:ahLst/>
            <a:cxnLst/>
            <a:rect l="l" t="t" r="r" b="b"/>
            <a:pathLst>
              <a:path w="57784" h="20319">
                <a:moveTo>
                  <a:pt x="57555" y="0"/>
                </a:moveTo>
                <a:lnTo>
                  <a:pt x="0" y="0"/>
                </a:lnTo>
                <a:lnTo>
                  <a:pt x="0" y="20303"/>
                </a:lnTo>
                <a:lnTo>
                  <a:pt x="57555" y="20303"/>
                </a:lnTo>
                <a:lnTo>
                  <a:pt x="57555" y="0"/>
                </a:lnTo>
                <a:close/>
              </a:path>
            </a:pathLst>
          </a:custGeom>
          <a:solidFill>
            <a:srgbClr val="231F20"/>
          </a:solidFill>
        </p:spPr>
        <p:txBody>
          <a:bodyPr wrap="square" lIns="0" tIns="0" rIns="0" bIns="0" rtlCol="0"/>
          <a:lstStyle/>
          <a:p>
            <a:endParaRPr sz="2000"/>
          </a:p>
        </p:txBody>
      </p:sp>
      <p:sp>
        <p:nvSpPr>
          <p:cNvPr id="95" name="object 91"/>
          <p:cNvSpPr/>
          <p:nvPr/>
        </p:nvSpPr>
        <p:spPr>
          <a:xfrm>
            <a:off x="7191605" y="1428896"/>
            <a:ext cx="57785" cy="45719"/>
          </a:xfrm>
          <a:custGeom>
            <a:avLst/>
            <a:gdLst/>
            <a:ahLst/>
            <a:cxnLst/>
            <a:rect l="l" t="t" r="r" b="b"/>
            <a:pathLst>
              <a:path w="57784" h="20319">
                <a:moveTo>
                  <a:pt x="57555" y="0"/>
                </a:moveTo>
                <a:lnTo>
                  <a:pt x="0" y="0"/>
                </a:lnTo>
                <a:lnTo>
                  <a:pt x="0" y="20303"/>
                </a:lnTo>
                <a:lnTo>
                  <a:pt x="57555" y="20303"/>
                </a:lnTo>
                <a:lnTo>
                  <a:pt x="57555" y="0"/>
                </a:lnTo>
                <a:close/>
              </a:path>
            </a:pathLst>
          </a:custGeom>
          <a:solidFill>
            <a:srgbClr val="231F20"/>
          </a:solidFill>
        </p:spPr>
        <p:txBody>
          <a:bodyPr wrap="square" lIns="0" tIns="0" rIns="0" bIns="0" rtlCol="0"/>
          <a:lstStyle/>
          <a:p>
            <a:endParaRPr sz="2000"/>
          </a:p>
        </p:txBody>
      </p:sp>
      <p:sp>
        <p:nvSpPr>
          <p:cNvPr id="96" name="object 92"/>
          <p:cNvSpPr/>
          <p:nvPr/>
        </p:nvSpPr>
        <p:spPr>
          <a:xfrm>
            <a:off x="7095887" y="1428896"/>
            <a:ext cx="57785" cy="45719"/>
          </a:xfrm>
          <a:custGeom>
            <a:avLst/>
            <a:gdLst/>
            <a:ahLst/>
            <a:cxnLst/>
            <a:rect l="l" t="t" r="r" b="b"/>
            <a:pathLst>
              <a:path w="57784" h="20319">
                <a:moveTo>
                  <a:pt x="57555" y="0"/>
                </a:moveTo>
                <a:lnTo>
                  <a:pt x="0" y="0"/>
                </a:lnTo>
                <a:lnTo>
                  <a:pt x="0" y="20303"/>
                </a:lnTo>
                <a:lnTo>
                  <a:pt x="57555" y="20303"/>
                </a:lnTo>
                <a:lnTo>
                  <a:pt x="57555" y="0"/>
                </a:lnTo>
                <a:close/>
              </a:path>
            </a:pathLst>
          </a:custGeom>
          <a:solidFill>
            <a:srgbClr val="231F20"/>
          </a:solidFill>
        </p:spPr>
        <p:txBody>
          <a:bodyPr wrap="square" lIns="0" tIns="0" rIns="0" bIns="0" rtlCol="0"/>
          <a:lstStyle/>
          <a:p>
            <a:endParaRPr sz="2000"/>
          </a:p>
        </p:txBody>
      </p:sp>
      <p:sp>
        <p:nvSpPr>
          <p:cNvPr id="97" name="object 93"/>
          <p:cNvSpPr/>
          <p:nvPr/>
        </p:nvSpPr>
        <p:spPr>
          <a:xfrm>
            <a:off x="7000168" y="1428896"/>
            <a:ext cx="57785" cy="45719"/>
          </a:xfrm>
          <a:custGeom>
            <a:avLst/>
            <a:gdLst/>
            <a:ahLst/>
            <a:cxnLst/>
            <a:rect l="l" t="t" r="r" b="b"/>
            <a:pathLst>
              <a:path w="57784" h="20319">
                <a:moveTo>
                  <a:pt x="57555" y="0"/>
                </a:moveTo>
                <a:lnTo>
                  <a:pt x="0" y="0"/>
                </a:lnTo>
                <a:lnTo>
                  <a:pt x="0" y="20303"/>
                </a:lnTo>
                <a:lnTo>
                  <a:pt x="57555" y="20303"/>
                </a:lnTo>
                <a:lnTo>
                  <a:pt x="57555" y="0"/>
                </a:lnTo>
                <a:close/>
              </a:path>
            </a:pathLst>
          </a:custGeom>
          <a:solidFill>
            <a:srgbClr val="231F20"/>
          </a:solidFill>
        </p:spPr>
        <p:txBody>
          <a:bodyPr wrap="square" lIns="0" tIns="0" rIns="0" bIns="0" rtlCol="0"/>
          <a:lstStyle/>
          <a:p>
            <a:endParaRPr sz="2000"/>
          </a:p>
        </p:txBody>
      </p:sp>
      <p:sp>
        <p:nvSpPr>
          <p:cNvPr id="98" name="object 94"/>
          <p:cNvSpPr/>
          <p:nvPr/>
        </p:nvSpPr>
        <p:spPr>
          <a:xfrm>
            <a:off x="6904450" y="1428896"/>
            <a:ext cx="57785" cy="45719"/>
          </a:xfrm>
          <a:custGeom>
            <a:avLst/>
            <a:gdLst/>
            <a:ahLst/>
            <a:cxnLst/>
            <a:rect l="l" t="t" r="r" b="b"/>
            <a:pathLst>
              <a:path w="57784" h="20319">
                <a:moveTo>
                  <a:pt x="57555" y="0"/>
                </a:moveTo>
                <a:lnTo>
                  <a:pt x="0" y="0"/>
                </a:lnTo>
                <a:lnTo>
                  <a:pt x="0" y="20303"/>
                </a:lnTo>
                <a:lnTo>
                  <a:pt x="57555" y="20303"/>
                </a:lnTo>
                <a:lnTo>
                  <a:pt x="57555" y="0"/>
                </a:lnTo>
                <a:close/>
              </a:path>
            </a:pathLst>
          </a:custGeom>
          <a:solidFill>
            <a:srgbClr val="231F20"/>
          </a:solidFill>
        </p:spPr>
        <p:txBody>
          <a:bodyPr wrap="square" lIns="0" tIns="0" rIns="0" bIns="0" rtlCol="0"/>
          <a:lstStyle/>
          <a:p>
            <a:endParaRPr sz="2000"/>
          </a:p>
        </p:txBody>
      </p:sp>
      <p:sp>
        <p:nvSpPr>
          <p:cNvPr id="99" name="object 95"/>
          <p:cNvSpPr/>
          <p:nvPr/>
        </p:nvSpPr>
        <p:spPr>
          <a:xfrm>
            <a:off x="6808732" y="1428896"/>
            <a:ext cx="57785" cy="45719"/>
          </a:xfrm>
          <a:custGeom>
            <a:avLst/>
            <a:gdLst/>
            <a:ahLst/>
            <a:cxnLst/>
            <a:rect l="l" t="t" r="r" b="b"/>
            <a:pathLst>
              <a:path w="57784" h="20319">
                <a:moveTo>
                  <a:pt x="57555" y="0"/>
                </a:moveTo>
                <a:lnTo>
                  <a:pt x="0" y="0"/>
                </a:lnTo>
                <a:lnTo>
                  <a:pt x="0" y="20303"/>
                </a:lnTo>
                <a:lnTo>
                  <a:pt x="57555" y="20303"/>
                </a:lnTo>
                <a:lnTo>
                  <a:pt x="57555" y="0"/>
                </a:lnTo>
                <a:close/>
              </a:path>
            </a:pathLst>
          </a:custGeom>
          <a:solidFill>
            <a:srgbClr val="231F20"/>
          </a:solidFill>
        </p:spPr>
        <p:txBody>
          <a:bodyPr wrap="square" lIns="0" tIns="0" rIns="0" bIns="0" rtlCol="0"/>
          <a:lstStyle/>
          <a:p>
            <a:endParaRPr sz="2000"/>
          </a:p>
        </p:txBody>
      </p:sp>
      <p:sp>
        <p:nvSpPr>
          <p:cNvPr id="100" name="object 96"/>
          <p:cNvSpPr/>
          <p:nvPr/>
        </p:nvSpPr>
        <p:spPr>
          <a:xfrm>
            <a:off x="6713013" y="1428896"/>
            <a:ext cx="57785" cy="45719"/>
          </a:xfrm>
          <a:custGeom>
            <a:avLst/>
            <a:gdLst/>
            <a:ahLst/>
            <a:cxnLst/>
            <a:rect l="l" t="t" r="r" b="b"/>
            <a:pathLst>
              <a:path w="57784" h="20319">
                <a:moveTo>
                  <a:pt x="57555" y="0"/>
                </a:moveTo>
                <a:lnTo>
                  <a:pt x="0" y="0"/>
                </a:lnTo>
                <a:lnTo>
                  <a:pt x="0" y="20303"/>
                </a:lnTo>
                <a:lnTo>
                  <a:pt x="57555" y="20303"/>
                </a:lnTo>
                <a:lnTo>
                  <a:pt x="57555" y="0"/>
                </a:lnTo>
                <a:close/>
              </a:path>
            </a:pathLst>
          </a:custGeom>
          <a:solidFill>
            <a:srgbClr val="231F20"/>
          </a:solidFill>
        </p:spPr>
        <p:txBody>
          <a:bodyPr wrap="square" lIns="0" tIns="0" rIns="0" bIns="0" rtlCol="0"/>
          <a:lstStyle/>
          <a:p>
            <a:endParaRPr sz="2000"/>
          </a:p>
        </p:txBody>
      </p:sp>
      <p:sp>
        <p:nvSpPr>
          <p:cNvPr id="101" name="object 97"/>
          <p:cNvSpPr/>
          <p:nvPr/>
        </p:nvSpPr>
        <p:spPr>
          <a:xfrm>
            <a:off x="6617295" y="1428896"/>
            <a:ext cx="57785" cy="45719"/>
          </a:xfrm>
          <a:custGeom>
            <a:avLst/>
            <a:gdLst/>
            <a:ahLst/>
            <a:cxnLst/>
            <a:rect l="l" t="t" r="r" b="b"/>
            <a:pathLst>
              <a:path w="57784" h="20319">
                <a:moveTo>
                  <a:pt x="57555" y="0"/>
                </a:moveTo>
                <a:lnTo>
                  <a:pt x="0" y="0"/>
                </a:lnTo>
                <a:lnTo>
                  <a:pt x="0" y="20303"/>
                </a:lnTo>
                <a:lnTo>
                  <a:pt x="57555" y="20303"/>
                </a:lnTo>
                <a:lnTo>
                  <a:pt x="57555" y="0"/>
                </a:lnTo>
                <a:close/>
              </a:path>
            </a:pathLst>
          </a:custGeom>
          <a:solidFill>
            <a:srgbClr val="231F20"/>
          </a:solidFill>
        </p:spPr>
        <p:txBody>
          <a:bodyPr wrap="square" lIns="0" tIns="0" rIns="0" bIns="0" rtlCol="0"/>
          <a:lstStyle/>
          <a:p>
            <a:endParaRPr sz="2000"/>
          </a:p>
        </p:txBody>
      </p:sp>
      <p:sp>
        <p:nvSpPr>
          <p:cNvPr id="102" name="object 98"/>
          <p:cNvSpPr/>
          <p:nvPr/>
        </p:nvSpPr>
        <p:spPr>
          <a:xfrm>
            <a:off x="6521576" y="1428896"/>
            <a:ext cx="57785" cy="45719"/>
          </a:xfrm>
          <a:custGeom>
            <a:avLst/>
            <a:gdLst/>
            <a:ahLst/>
            <a:cxnLst/>
            <a:rect l="l" t="t" r="r" b="b"/>
            <a:pathLst>
              <a:path w="57784" h="20319">
                <a:moveTo>
                  <a:pt x="57555" y="0"/>
                </a:moveTo>
                <a:lnTo>
                  <a:pt x="0" y="0"/>
                </a:lnTo>
                <a:lnTo>
                  <a:pt x="0" y="20303"/>
                </a:lnTo>
                <a:lnTo>
                  <a:pt x="57555" y="20303"/>
                </a:lnTo>
                <a:lnTo>
                  <a:pt x="57555" y="0"/>
                </a:lnTo>
                <a:close/>
              </a:path>
            </a:pathLst>
          </a:custGeom>
          <a:solidFill>
            <a:srgbClr val="231F20"/>
          </a:solidFill>
        </p:spPr>
        <p:txBody>
          <a:bodyPr wrap="square" lIns="0" tIns="0" rIns="0" bIns="0" rtlCol="0"/>
          <a:lstStyle/>
          <a:p>
            <a:endParaRPr sz="2000"/>
          </a:p>
        </p:txBody>
      </p:sp>
      <p:sp>
        <p:nvSpPr>
          <p:cNvPr id="103" name="object 99"/>
          <p:cNvSpPr/>
          <p:nvPr/>
        </p:nvSpPr>
        <p:spPr>
          <a:xfrm>
            <a:off x="6425857" y="1428896"/>
            <a:ext cx="57785" cy="45719"/>
          </a:xfrm>
          <a:custGeom>
            <a:avLst/>
            <a:gdLst/>
            <a:ahLst/>
            <a:cxnLst/>
            <a:rect l="l" t="t" r="r" b="b"/>
            <a:pathLst>
              <a:path w="57784" h="20319">
                <a:moveTo>
                  <a:pt x="57555" y="0"/>
                </a:moveTo>
                <a:lnTo>
                  <a:pt x="0" y="0"/>
                </a:lnTo>
                <a:lnTo>
                  <a:pt x="0" y="20303"/>
                </a:lnTo>
                <a:lnTo>
                  <a:pt x="57555" y="20303"/>
                </a:lnTo>
                <a:lnTo>
                  <a:pt x="57555" y="0"/>
                </a:lnTo>
                <a:close/>
              </a:path>
            </a:pathLst>
          </a:custGeom>
          <a:solidFill>
            <a:srgbClr val="231F20"/>
          </a:solidFill>
        </p:spPr>
        <p:txBody>
          <a:bodyPr wrap="square" lIns="0" tIns="0" rIns="0" bIns="0" rtlCol="0"/>
          <a:lstStyle/>
          <a:p>
            <a:endParaRPr sz="2000"/>
          </a:p>
        </p:txBody>
      </p:sp>
      <p:sp>
        <p:nvSpPr>
          <p:cNvPr id="104" name="object 100"/>
          <p:cNvSpPr/>
          <p:nvPr/>
        </p:nvSpPr>
        <p:spPr>
          <a:xfrm>
            <a:off x="6330140" y="1428896"/>
            <a:ext cx="57785" cy="45719"/>
          </a:xfrm>
          <a:custGeom>
            <a:avLst/>
            <a:gdLst/>
            <a:ahLst/>
            <a:cxnLst/>
            <a:rect l="l" t="t" r="r" b="b"/>
            <a:pathLst>
              <a:path w="57785" h="20319">
                <a:moveTo>
                  <a:pt x="57555" y="0"/>
                </a:moveTo>
                <a:lnTo>
                  <a:pt x="0" y="0"/>
                </a:lnTo>
                <a:lnTo>
                  <a:pt x="0" y="20303"/>
                </a:lnTo>
                <a:lnTo>
                  <a:pt x="57555" y="20303"/>
                </a:lnTo>
                <a:lnTo>
                  <a:pt x="57555" y="0"/>
                </a:lnTo>
                <a:close/>
              </a:path>
            </a:pathLst>
          </a:custGeom>
          <a:solidFill>
            <a:srgbClr val="231F20"/>
          </a:solidFill>
        </p:spPr>
        <p:txBody>
          <a:bodyPr wrap="square" lIns="0" tIns="0" rIns="0" bIns="0" rtlCol="0"/>
          <a:lstStyle/>
          <a:p>
            <a:endParaRPr sz="2000"/>
          </a:p>
        </p:txBody>
      </p:sp>
      <p:sp>
        <p:nvSpPr>
          <p:cNvPr id="105" name="object 101"/>
          <p:cNvSpPr/>
          <p:nvPr/>
        </p:nvSpPr>
        <p:spPr>
          <a:xfrm>
            <a:off x="6070622" y="1428900"/>
            <a:ext cx="1517650" cy="3638583"/>
          </a:xfrm>
          <a:custGeom>
            <a:avLst/>
            <a:gdLst/>
            <a:ahLst/>
            <a:cxnLst/>
            <a:rect l="l" t="t" r="r" b="b"/>
            <a:pathLst>
              <a:path w="1517650" h="3731895">
                <a:moveTo>
                  <a:pt x="1667" y="162502"/>
                </a:moveTo>
                <a:lnTo>
                  <a:pt x="948" y="169789"/>
                </a:lnTo>
                <a:lnTo>
                  <a:pt x="426" y="177278"/>
                </a:lnTo>
                <a:lnTo>
                  <a:pt x="107" y="184972"/>
                </a:lnTo>
                <a:lnTo>
                  <a:pt x="0" y="223005"/>
                </a:lnTo>
                <a:lnTo>
                  <a:pt x="19391" y="223005"/>
                </a:lnTo>
                <a:lnTo>
                  <a:pt x="19512" y="184972"/>
                </a:lnTo>
                <a:lnTo>
                  <a:pt x="19779" y="178456"/>
                </a:lnTo>
                <a:lnTo>
                  <a:pt x="20258" y="171577"/>
                </a:lnTo>
                <a:lnTo>
                  <a:pt x="20923" y="164919"/>
                </a:lnTo>
                <a:lnTo>
                  <a:pt x="1667" y="162502"/>
                </a:lnTo>
                <a:close/>
              </a:path>
              <a:path w="1517650" h="3731895">
                <a:moveTo>
                  <a:pt x="19391" y="3670460"/>
                </a:moveTo>
                <a:lnTo>
                  <a:pt x="0" y="3670460"/>
                </a:lnTo>
                <a:lnTo>
                  <a:pt x="48" y="3703023"/>
                </a:lnTo>
                <a:lnTo>
                  <a:pt x="375" y="3709320"/>
                </a:lnTo>
                <a:lnTo>
                  <a:pt x="1251" y="3718936"/>
                </a:lnTo>
                <a:lnTo>
                  <a:pt x="2947" y="3731328"/>
                </a:lnTo>
                <a:lnTo>
                  <a:pt x="22067" y="3727958"/>
                </a:lnTo>
                <a:lnTo>
                  <a:pt x="20709" y="3719613"/>
                </a:lnTo>
                <a:lnTo>
                  <a:pt x="20050" y="3712670"/>
                </a:lnTo>
                <a:lnTo>
                  <a:pt x="19546" y="3705442"/>
                </a:lnTo>
                <a:lnTo>
                  <a:pt x="19431" y="3702336"/>
                </a:lnTo>
                <a:lnTo>
                  <a:pt x="19391" y="3670460"/>
                </a:lnTo>
                <a:close/>
              </a:path>
              <a:path w="1517650" h="3731895">
                <a:moveTo>
                  <a:pt x="1517065" y="3670460"/>
                </a:moveTo>
                <a:lnTo>
                  <a:pt x="1497674" y="3670460"/>
                </a:lnTo>
                <a:lnTo>
                  <a:pt x="1497552" y="3708493"/>
                </a:lnTo>
                <a:lnTo>
                  <a:pt x="1497288" y="3715002"/>
                </a:lnTo>
                <a:lnTo>
                  <a:pt x="1496814" y="3721880"/>
                </a:lnTo>
                <a:lnTo>
                  <a:pt x="1496161" y="3728546"/>
                </a:lnTo>
                <a:lnTo>
                  <a:pt x="1515398" y="3730962"/>
                </a:lnTo>
                <a:lnTo>
                  <a:pt x="1516124" y="3723676"/>
                </a:lnTo>
                <a:lnTo>
                  <a:pt x="1516646" y="3716187"/>
                </a:lnTo>
                <a:lnTo>
                  <a:pt x="1516960" y="3708493"/>
                </a:lnTo>
                <a:lnTo>
                  <a:pt x="1517065" y="3670460"/>
                </a:lnTo>
                <a:close/>
              </a:path>
              <a:path w="1517650" h="3731895">
                <a:moveTo>
                  <a:pt x="1514137" y="162118"/>
                </a:moveTo>
                <a:lnTo>
                  <a:pt x="1495017" y="165507"/>
                </a:lnTo>
                <a:lnTo>
                  <a:pt x="1496354" y="173852"/>
                </a:lnTo>
                <a:lnTo>
                  <a:pt x="1497015" y="180795"/>
                </a:lnTo>
                <a:lnTo>
                  <a:pt x="1497519" y="188003"/>
                </a:lnTo>
                <a:lnTo>
                  <a:pt x="1497609" y="190442"/>
                </a:lnTo>
                <a:lnTo>
                  <a:pt x="1497674" y="223005"/>
                </a:lnTo>
                <a:lnTo>
                  <a:pt x="1517065" y="223005"/>
                </a:lnTo>
                <a:lnTo>
                  <a:pt x="1517017" y="190442"/>
                </a:lnTo>
                <a:lnTo>
                  <a:pt x="1516692" y="184143"/>
                </a:lnTo>
                <a:lnTo>
                  <a:pt x="1515822" y="174521"/>
                </a:lnTo>
                <a:lnTo>
                  <a:pt x="1514137" y="162118"/>
                </a:lnTo>
                <a:close/>
              </a:path>
              <a:path w="1517650" h="3731895">
                <a:moveTo>
                  <a:pt x="1332843" y="0"/>
                </a:moveTo>
                <a:lnTo>
                  <a:pt x="1304065" y="0"/>
                </a:lnTo>
                <a:lnTo>
                  <a:pt x="1304065" y="20302"/>
                </a:lnTo>
                <a:lnTo>
                  <a:pt x="1332843" y="20302"/>
                </a:lnTo>
                <a:lnTo>
                  <a:pt x="1339843" y="20404"/>
                </a:lnTo>
                <a:lnTo>
                  <a:pt x="1346625" y="20708"/>
                </a:lnTo>
                <a:lnTo>
                  <a:pt x="1353196" y="21210"/>
                </a:lnTo>
                <a:lnTo>
                  <a:pt x="1359564" y="21906"/>
                </a:lnTo>
                <a:lnTo>
                  <a:pt x="1361852" y="1746"/>
                </a:lnTo>
                <a:lnTo>
                  <a:pt x="1354892" y="984"/>
                </a:lnTo>
                <a:lnTo>
                  <a:pt x="1347740" y="438"/>
                </a:lnTo>
                <a:lnTo>
                  <a:pt x="1340391" y="109"/>
                </a:lnTo>
                <a:lnTo>
                  <a:pt x="1332843" y="0"/>
                </a:lnTo>
                <a:close/>
              </a:path>
              <a:path w="1517650" h="3731895">
                <a:moveTo>
                  <a:pt x="213000" y="0"/>
                </a:moveTo>
                <a:lnTo>
                  <a:pt x="184222" y="0"/>
                </a:lnTo>
                <a:lnTo>
                  <a:pt x="181898" y="51"/>
                </a:lnTo>
                <a:lnTo>
                  <a:pt x="175884" y="393"/>
                </a:lnTo>
                <a:lnTo>
                  <a:pt x="166699" y="1310"/>
                </a:lnTo>
                <a:lnTo>
                  <a:pt x="154863" y="3086"/>
                </a:lnTo>
                <a:lnTo>
                  <a:pt x="158081" y="23103"/>
                </a:lnTo>
                <a:lnTo>
                  <a:pt x="166052" y="21682"/>
                </a:lnTo>
                <a:lnTo>
                  <a:pt x="172684" y="20993"/>
                </a:lnTo>
                <a:lnTo>
                  <a:pt x="179569" y="20464"/>
                </a:lnTo>
                <a:lnTo>
                  <a:pt x="182554" y="20342"/>
                </a:lnTo>
                <a:lnTo>
                  <a:pt x="184222" y="20302"/>
                </a:lnTo>
                <a:lnTo>
                  <a:pt x="213000" y="20302"/>
                </a:lnTo>
                <a:lnTo>
                  <a:pt x="213000" y="0"/>
                </a:lnTo>
                <a:close/>
              </a:path>
            </a:pathLst>
          </a:custGeom>
          <a:solidFill>
            <a:srgbClr val="231F20"/>
          </a:solidFill>
        </p:spPr>
        <p:txBody>
          <a:bodyPr wrap="square" lIns="0" tIns="0" rIns="0" bIns="0" rtlCol="0"/>
          <a:lstStyle/>
          <a:p>
            <a:endParaRPr sz="2000"/>
          </a:p>
        </p:txBody>
      </p:sp>
      <p:sp>
        <p:nvSpPr>
          <p:cNvPr id="106" name="object 102"/>
          <p:cNvSpPr/>
          <p:nvPr/>
        </p:nvSpPr>
        <p:spPr>
          <a:xfrm>
            <a:off x="1304727" y="1439048"/>
            <a:ext cx="1497965" cy="3753739"/>
          </a:xfrm>
          <a:custGeom>
            <a:avLst/>
            <a:gdLst/>
            <a:ahLst/>
            <a:cxnLst/>
            <a:rect l="l" t="t" r="r" b="b"/>
            <a:pathLst>
              <a:path w="1497964" h="3850004">
                <a:moveTo>
                  <a:pt x="1323146" y="0"/>
                </a:moveTo>
                <a:lnTo>
                  <a:pt x="174525" y="0"/>
                </a:lnTo>
                <a:lnTo>
                  <a:pt x="147256" y="2855"/>
                </a:lnTo>
                <a:lnTo>
                  <a:pt x="87262" y="22840"/>
                </a:lnTo>
                <a:lnTo>
                  <a:pt x="27269" y="77087"/>
                </a:lnTo>
                <a:lnTo>
                  <a:pt x="0" y="182726"/>
                </a:lnTo>
                <a:lnTo>
                  <a:pt x="0" y="3690439"/>
                </a:lnTo>
                <a:lnTo>
                  <a:pt x="2726" y="3718990"/>
                </a:lnTo>
                <a:lnTo>
                  <a:pt x="21815" y="3781801"/>
                </a:lnTo>
                <a:lnTo>
                  <a:pt x="73628" y="3844613"/>
                </a:lnTo>
                <a:lnTo>
                  <a:pt x="92057" y="3849828"/>
                </a:lnTo>
                <a:lnTo>
                  <a:pt x="1410957" y="3849828"/>
                </a:lnTo>
                <a:lnTo>
                  <a:pt x="1470403" y="3796077"/>
                </a:lnTo>
                <a:lnTo>
                  <a:pt x="1497672" y="3690439"/>
                </a:lnTo>
                <a:lnTo>
                  <a:pt x="1497672" y="182726"/>
                </a:lnTo>
                <a:lnTo>
                  <a:pt x="1494945" y="154175"/>
                </a:lnTo>
                <a:lnTo>
                  <a:pt x="1475857" y="91363"/>
                </a:lnTo>
                <a:lnTo>
                  <a:pt x="1424044" y="28550"/>
                </a:lnTo>
                <a:lnTo>
                  <a:pt x="1323146" y="0"/>
                </a:lnTo>
                <a:close/>
              </a:path>
            </a:pathLst>
          </a:custGeom>
          <a:solidFill>
            <a:srgbClr val="CE171E"/>
          </a:solidFill>
        </p:spPr>
        <p:txBody>
          <a:bodyPr wrap="square" lIns="0" tIns="0" rIns="0" bIns="0" rtlCol="0"/>
          <a:lstStyle/>
          <a:p>
            <a:endParaRPr sz="2000"/>
          </a:p>
        </p:txBody>
      </p:sp>
      <p:sp>
        <p:nvSpPr>
          <p:cNvPr id="107" name="object 103"/>
          <p:cNvSpPr/>
          <p:nvPr/>
        </p:nvSpPr>
        <p:spPr>
          <a:xfrm>
            <a:off x="1430773" y="1449200"/>
            <a:ext cx="1221740" cy="779475"/>
          </a:xfrm>
          <a:custGeom>
            <a:avLst/>
            <a:gdLst/>
            <a:ahLst/>
            <a:cxnLst/>
            <a:rect l="l" t="t" r="r" b="b"/>
            <a:pathLst>
              <a:path w="1221739" h="799464">
                <a:moveTo>
                  <a:pt x="0" y="0"/>
                </a:moveTo>
                <a:lnTo>
                  <a:pt x="1221689" y="0"/>
                </a:lnTo>
                <a:lnTo>
                  <a:pt x="1221689" y="799279"/>
                </a:lnTo>
                <a:lnTo>
                  <a:pt x="0" y="799279"/>
                </a:lnTo>
                <a:lnTo>
                  <a:pt x="0" y="0"/>
                </a:lnTo>
                <a:close/>
              </a:path>
            </a:pathLst>
          </a:custGeom>
          <a:solidFill>
            <a:srgbClr val="CE171E"/>
          </a:solidFill>
        </p:spPr>
        <p:txBody>
          <a:bodyPr wrap="square" lIns="0" tIns="0" rIns="0" bIns="0" rtlCol="0"/>
          <a:lstStyle/>
          <a:p>
            <a:endParaRPr sz="2000"/>
          </a:p>
        </p:txBody>
      </p:sp>
      <p:sp>
        <p:nvSpPr>
          <p:cNvPr id="108" name="object 104"/>
          <p:cNvSpPr txBox="1"/>
          <p:nvPr/>
        </p:nvSpPr>
        <p:spPr>
          <a:xfrm>
            <a:off x="1425925" y="1564122"/>
            <a:ext cx="1244623" cy="573298"/>
          </a:xfrm>
          <a:prstGeom prst="rect">
            <a:avLst/>
          </a:prstGeom>
        </p:spPr>
        <p:txBody>
          <a:bodyPr vert="horz" wrap="square" lIns="0" tIns="64135" rIns="0" bIns="0" rtlCol="0">
            <a:spAutoFit/>
          </a:bodyPr>
          <a:lstStyle/>
          <a:p>
            <a:pPr marL="33020" marR="5080" indent="-20955" algn="ctr">
              <a:lnSpc>
                <a:spcPct val="78100"/>
              </a:lnSpc>
              <a:spcBef>
                <a:spcPts val="505"/>
              </a:spcBef>
            </a:pPr>
            <a:r>
              <a:rPr sz="1400" b="1" spc="-10" dirty="0" err="1">
                <a:solidFill>
                  <a:srgbClr val="FFFFFF"/>
                </a:solidFill>
                <a:latin typeface="Calibri"/>
                <a:cs typeface="Calibri"/>
              </a:rPr>
              <a:t>I.</a:t>
            </a:r>
            <a:r>
              <a:rPr sz="1400" b="1" spc="-5" dirty="0" err="1">
                <a:solidFill>
                  <a:srgbClr val="FFFFFF"/>
                </a:solidFill>
                <a:latin typeface="Calibri"/>
                <a:cs typeface="Calibri"/>
              </a:rPr>
              <a:t>Presenta</a:t>
            </a:r>
            <a:r>
              <a:rPr sz="1400" b="1" spc="0" dirty="0" err="1">
                <a:solidFill>
                  <a:srgbClr val="FFFFFF"/>
                </a:solidFill>
                <a:latin typeface="Calibri"/>
                <a:cs typeface="Calibri"/>
              </a:rPr>
              <a:t>ción</a:t>
            </a:r>
            <a:r>
              <a:rPr sz="1400" b="1" spc="0" dirty="0">
                <a:solidFill>
                  <a:srgbClr val="FFFFFF"/>
                </a:solidFill>
                <a:latin typeface="Calibri"/>
                <a:cs typeface="Calibri"/>
              </a:rPr>
              <a:t> </a:t>
            </a:r>
            <a:r>
              <a:rPr sz="1400" b="1" spc="15" dirty="0">
                <a:solidFill>
                  <a:srgbClr val="FFFFFF"/>
                </a:solidFill>
                <a:latin typeface="Calibri"/>
                <a:cs typeface="Calibri"/>
              </a:rPr>
              <a:t>de </a:t>
            </a:r>
            <a:r>
              <a:rPr sz="1400" b="1" spc="5" dirty="0">
                <a:solidFill>
                  <a:srgbClr val="FFFFFF"/>
                </a:solidFill>
                <a:latin typeface="Calibri"/>
                <a:cs typeface="Calibri"/>
              </a:rPr>
              <a:t>los  </a:t>
            </a:r>
            <a:r>
              <a:rPr sz="1400" b="1" spc="0" dirty="0">
                <a:solidFill>
                  <a:srgbClr val="FFFFFF"/>
                </a:solidFill>
                <a:latin typeface="Calibri"/>
                <a:cs typeface="Calibri"/>
              </a:rPr>
              <a:t>informes</a:t>
            </a:r>
            <a:endParaRPr sz="1400" b="1" dirty="0">
              <a:latin typeface="Calibri"/>
              <a:cs typeface="Calibri"/>
            </a:endParaRPr>
          </a:p>
          <a:p>
            <a:pPr marL="155575" algn="ctr">
              <a:lnSpc>
                <a:spcPts val="1310"/>
              </a:lnSpc>
            </a:pPr>
            <a:r>
              <a:rPr sz="1400" b="1" spc="5" dirty="0">
                <a:solidFill>
                  <a:srgbClr val="FFFFFF"/>
                </a:solidFill>
                <a:latin typeface="Calibri"/>
                <a:cs typeface="Calibri"/>
              </a:rPr>
              <a:t>fiscales</a:t>
            </a:r>
            <a:endParaRPr sz="1400" b="1" dirty="0">
              <a:latin typeface="Calibri"/>
              <a:cs typeface="Calibri"/>
            </a:endParaRPr>
          </a:p>
        </p:txBody>
      </p:sp>
      <p:graphicFrame>
        <p:nvGraphicFramePr>
          <p:cNvPr id="109" name="object 105"/>
          <p:cNvGraphicFramePr>
            <a:graphicFrameLocks noGrp="1"/>
          </p:cNvGraphicFramePr>
          <p:nvPr>
            <p:extLst>
              <p:ext uri="{D42A27DB-BD31-4B8C-83A1-F6EECF244321}">
                <p14:modId xmlns:p14="http://schemas.microsoft.com/office/powerpoint/2010/main" val="3386286008"/>
              </p:ext>
            </p:extLst>
          </p:nvPr>
        </p:nvGraphicFramePr>
        <p:xfrm>
          <a:off x="1400558" y="2243416"/>
          <a:ext cx="1331309" cy="2691325"/>
        </p:xfrm>
        <a:graphic>
          <a:graphicData uri="http://schemas.openxmlformats.org/drawingml/2006/table">
            <a:tbl>
              <a:tblPr firstRow="1" bandRow="1">
                <a:tableStyleId>{2D5ABB26-0587-4C30-8999-92F81FD0307C}</a:tableStyleId>
              </a:tblPr>
              <a:tblGrid>
                <a:gridCol w="1331309">
                  <a:extLst>
                    <a:ext uri="{9D8B030D-6E8A-4147-A177-3AD203B41FA5}">
                      <a16:colId xmlns:a16="http://schemas.microsoft.com/office/drawing/2014/main" val="20000"/>
                    </a:ext>
                  </a:extLst>
                </a:gridCol>
              </a:tblGrid>
              <a:tr h="632124">
                <a:tc>
                  <a:txBody>
                    <a:bodyPr/>
                    <a:lstStyle/>
                    <a:p>
                      <a:pPr>
                        <a:lnSpc>
                          <a:spcPct val="100000"/>
                        </a:lnSpc>
                        <a:spcBef>
                          <a:spcPts val="45"/>
                        </a:spcBef>
                      </a:pPr>
                      <a:endParaRPr sz="1400" dirty="0">
                        <a:latin typeface="Times New Roman"/>
                        <a:cs typeface="Times New Roman"/>
                      </a:endParaRPr>
                    </a:p>
                    <a:p>
                      <a:pPr marL="160020">
                        <a:lnSpc>
                          <a:spcPct val="100000"/>
                        </a:lnSpc>
                      </a:pPr>
                      <a:r>
                        <a:rPr sz="1400" b="1" spc="-45" dirty="0">
                          <a:solidFill>
                            <a:srgbClr val="231F20"/>
                          </a:solidFill>
                          <a:latin typeface="Calibri"/>
                          <a:cs typeface="Calibri"/>
                        </a:rPr>
                        <a:t>1.1</a:t>
                      </a:r>
                      <a:r>
                        <a:rPr sz="1400" b="1" spc="-10" dirty="0">
                          <a:solidFill>
                            <a:srgbClr val="231F20"/>
                          </a:solidFill>
                          <a:latin typeface="Calibri"/>
                          <a:cs typeface="Calibri"/>
                        </a:rPr>
                        <a:t> </a:t>
                      </a:r>
                      <a:r>
                        <a:rPr sz="1400" b="1" spc="-65" dirty="0">
                          <a:solidFill>
                            <a:srgbClr val="231F20"/>
                          </a:solidFill>
                          <a:latin typeface="Calibri"/>
                          <a:cs typeface="Calibri"/>
                        </a:rPr>
                        <a:t>Cobertura</a:t>
                      </a:r>
                      <a:endParaRPr sz="1400" b="1" dirty="0">
                        <a:latin typeface="Calibri"/>
                        <a:cs typeface="Calibri"/>
                      </a:endParaRPr>
                    </a:p>
                  </a:txBody>
                  <a:tcPr marL="0" marR="0" marT="571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FC000"/>
                    </a:solidFill>
                  </a:tcPr>
                </a:tc>
                <a:extLst>
                  <a:ext uri="{0D108BD9-81ED-4DB2-BD59-A6C34878D82A}">
                    <a16:rowId xmlns:a16="http://schemas.microsoft.com/office/drawing/2014/main" val="10000"/>
                  </a:ext>
                </a:extLst>
              </a:tr>
              <a:tr h="632124">
                <a:tc>
                  <a:txBody>
                    <a:bodyPr/>
                    <a:lstStyle/>
                    <a:p>
                      <a:pPr marL="153035" marR="124460" indent="-12065">
                        <a:lnSpc>
                          <a:spcPts val="1600"/>
                        </a:lnSpc>
                        <a:spcBef>
                          <a:spcPts val="975"/>
                        </a:spcBef>
                      </a:pPr>
                      <a:r>
                        <a:rPr sz="1400" b="1" spc="-45" dirty="0">
                          <a:solidFill>
                            <a:srgbClr val="231F20"/>
                          </a:solidFill>
                          <a:latin typeface="Calibri"/>
                          <a:cs typeface="Calibri"/>
                        </a:rPr>
                        <a:t>1.2</a:t>
                      </a:r>
                      <a:r>
                        <a:rPr sz="1400" b="1" spc="-65" dirty="0">
                          <a:solidFill>
                            <a:srgbClr val="231F20"/>
                          </a:solidFill>
                          <a:latin typeface="Calibri"/>
                          <a:cs typeface="Calibri"/>
                        </a:rPr>
                        <a:t> </a:t>
                      </a:r>
                      <a:r>
                        <a:rPr sz="1400" b="1" spc="-70" dirty="0">
                          <a:solidFill>
                            <a:srgbClr val="231F20"/>
                          </a:solidFill>
                          <a:latin typeface="Calibri"/>
                          <a:cs typeface="Calibri"/>
                        </a:rPr>
                        <a:t>Frecuencia  </a:t>
                      </a:r>
                      <a:r>
                        <a:rPr sz="1400" b="1" spc="-75" dirty="0">
                          <a:solidFill>
                            <a:srgbClr val="231F20"/>
                          </a:solidFill>
                          <a:latin typeface="Calibri"/>
                          <a:cs typeface="Calibri"/>
                        </a:rPr>
                        <a:t>y</a:t>
                      </a:r>
                      <a:r>
                        <a:rPr sz="1400" b="1" spc="-25" dirty="0">
                          <a:solidFill>
                            <a:srgbClr val="231F20"/>
                          </a:solidFill>
                          <a:latin typeface="Calibri"/>
                          <a:cs typeface="Calibri"/>
                        </a:rPr>
                        <a:t> </a:t>
                      </a:r>
                      <a:r>
                        <a:rPr sz="1400" b="1" spc="-70" dirty="0">
                          <a:solidFill>
                            <a:srgbClr val="231F20"/>
                          </a:solidFill>
                          <a:latin typeface="Calibri"/>
                          <a:cs typeface="Calibri"/>
                        </a:rPr>
                        <a:t>oportunidad</a:t>
                      </a:r>
                      <a:endParaRPr sz="1400" b="1" dirty="0">
                        <a:latin typeface="Calibri"/>
                        <a:cs typeface="Calibri"/>
                      </a:endParaRPr>
                    </a:p>
                  </a:txBody>
                  <a:tcPr marL="0" marR="0" marT="12382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FC000"/>
                    </a:solidFill>
                  </a:tcPr>
                </a:tc>
                <a:extLst>
                  <a:ext uri="{0D108BD9-81ED-4DB2-BD59-A6C34878D82A}">
                    <a16:rowId xmlns:a16="http://schemas.microsoft.com/office/drawing/2014/main" val="10001"/>
                  </a:ext>
                </a:extLst>
              </a:tr>
              <a:tr h="632124">
                <a:tc>
                  <a:txBody>
                    <a:bodyPr/>
                    <a:lstStyle/>
                    <a:p>
                      <a:pPr>
                        <a:lnSpc>
                          <a:spcPct val="100000"/>
                        </a:lnSpc>
                        <a:spcBef>
                          <a:spcPts val="45"/>
                        </a:spcBef>
                      </a:pPr>
                      <a:endParaRPr sz="1400" dirty="0">
                        <a:latin typeface="Times New Roman"/>
                        <a:cs typeface="Times New Roman"/>
                      </a:endParaRPr>
                    </a:p>
                    <a:p>
                      <a:pPr marL="239395">
                        <a:lnSpc>
                          <a:spcPct val="100000"/>
                        </a:lnSpc>
                      </a:pPr>
                      <a:r>
                        <a:rPr sz="1400" b="1" spc="-45" dirty="0">
                          <a:solidFill>
                            <a:srgbClr val="231F20"/>
                          </a:solidFill>
                          <a:latin typeface="Calibri"/>
                          <a:cs typeface="Calibri"/>
                        </a:rPr>
                        <a:t>1.3</a:t>
                      </a:r>
                      <a:r>
                        <a:rPr sz="1400" b="1" spc="-5" dirty="0">
                          <a:solidFill>
                            <a:srgbClr val="231F20"/>
                          </a:solidFill>
                          <a:latin typeface="Calibri"/>
                          <a:cs typeface="Calibri"/>
                        </a:rPr>
                        <a:t> </a:t>
                      </a:r>
                      <a:r>
                        <a:rPr sz="1400" b="1" spc="-40" dirty="0">
                          <a:solidFill>
                            <a:srgbClr val="231F20"/>
                          </a:solidFill>
                          <a:latin typeface="Calibri"/>
                          <a:cs typeface="Calibri"/>
                        </a:rPr>
                        <a:t>Calidad</a:t>
                      </a:r>
                      <a:endParaRPr sz="1400" b="1" dirty="0">
                        <a:latin typeface="Calibri"/>
                        <a:cs typeface="Calibri"/>
                      </a:endParaRPr>
                    </a:p>
                  </a:txBody>
                  <a:tcPr marL="0" marR="0" marT="571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FC000"/>
                    </a:solidFill>
                  </a:tcPr>
                </a:tc>
                <a:extLst>
                  <a:ext uri="{0D108BD9-81ED-4DB2-BD59-A6C34878D82A}">
                    <a16:rowId xmlns:a16="http://schemas.microsoft.com/office/drawing/2014/main" val="10002"/>
                  </a:ext>
                </a:extLst>
              </a:tr>
              <a:tr h="794953">
                <a:tc>
                  <a:txBody>
                    <a:bodyPr/>
                    <a:lstStyle/>
                    <a:p>
                      <a:pPr>
                        <a:lnSpc>
                          <a:spcPct val="100000"/>
                        </a:lnSpc>
                        <a:spcBef>
                          <a:spcPts val="10"/>
                        </a:spcBef>
                      </a:pPr>
                      <a:endParaRPr sz="2000" dirty="0">
                        <a:latin typeface="Times New Roman"/>
                        <a:cs typeface="Times New Roman"/>
                      </a:endParaRPr>
                    </a:p>
                    <a:p>
                      <a:pPr marL="150495">
                        <a:lnSpc>
                          <a:spcPct val="100000"/>
                        </a:lnSpc>
                      </a:pPr>
                      <a:r>
                        <a:rPr sz="1400" b="1" spc="-45" dirty="0">
                          <a:solidFill>
                            <a:srgbClr val="231F20"/>
                          </a:solidFill>
                          <a:latin typeface="Calibri"/>
                          <a:cs typeface="Calibri"/>
                        </a:rPr>
                        <a:t>1.4</a:t>
                      </a:r>
                      <a:r>
                        <a:rPr sz="1400" b="1" spc="-5" dirty="0">
                          <a:solidFill>
                            <a:srgbClr val="231F20"/>
                          </a:solidFill>
                          <a:latin typeface="Calibri"/>
                          <a:cs typeface="Calibri"/>
                        </a:rPr>
                        <a:t> </a:t>
                      </a:r>
                      <a:r>
                        <a:rPr sz="1400" b="1" spc="-55" dirty="0">
                          <a:solidFill>
                            <a:srgbClr val="231F20"/>
                          </a:solidFill>
                          <a:latin typeface="Calibri"/>
                          <a:cs typeface="Calibri"/>
                        </a:rPr>
                        <a:t>Integridad</a:t>
                      </a:r>
                      <a:endParaRPr sz="1400" b="1" dirty="0">
                        <a:latin typeface="Calibri"/>
                        <a:cs typeface="Calibri"/>
                      </a:endParaRPr>
                    </a:p>
                  </a:txBody>
                  <a:tcPr marL="0" marR="0" marT="127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FC000"/>
                    </a:solidFill>
                  </a:tcPr>
                </a:tc>
                <a:extLst>
                  <a:ext uri="{0D108BD9-81ED-4DB2-BD59-A6C34878D82A}">
                    <a16:rowId xmlns:a16="http://schemas.microsoft.com/office/drawing/2014/main" val="10003"/>
                  </a:ext>
                </a:extLst>
              </a:tr>
            </a:tbl>
          </a:graphicData>
        </a:graphic>
      </p:graphicFrame>
      <p:sp>
        <p:nvSpPr>
          <p:cNvPr id="110" name="object 106"/>
          <p:cNvSpPr/>
          <p:nvPr/>
        </p:nvSpPr>
        <p:spPr>
          <a:xfrm>
            <a:off x="1295030" y="1428898"/>
            <a:ext cx="1517650" cy="3763646"/>
          </a:xfrm>
          <a:custGeom>
            <a:avLst/>
            <a:gdLst/>
            <a:ahLst/>
            <a:cxnLst/>
            <a:rect l="l" t="t" r="r" b="b"/>
            <a:pathLst>
              <a:path w="1517650" h="3860165">
                <a:moveTo>
                  <a:pt x="184222" y="0"/>
                </a:moveTo>
                <a:lnTo>
                  <a:pt x="126211" y="10072"/>
                </a:lnTo>
                <a:lnTo>
                  <a:pt x="75440" y="34131"/>
                </a:lnTo>
                <a:lnTo>
                  <a:pt x="43003" y="62700"/>
                </a:lnTo>
                <a:lnTo>
                  <a:pt x="16997" y="103915"/>
                </a:lnTo>
                <a:lnTo>
                  <a:pt x="2046" y="159375"/>
                </a:lnTo>
                <a:lnTo>
                  <a:pt x="0" y="3700590"/>
                </a:lnTo>
                <a:lnTo>
                  <a:pt x="373" y="3709166"/>
                </a:lnTo>
                <a:lnTo>
                  <a:pt x="9620" y="3761326"/>
                </a:lnTo>
                <a:lnTo>
                  <a:pt x="32600" y="3814482"/>
                </a:lnTo>
                <a:lnTo>
                  <a:pt x="59886" y="3848443"/>
                </a:lnTo>
                <a:lnTo>
                  <a:pt x="73996" y="3859979"/>
                </a:lnTo>
                <a:lnTo>
                  <a:pt x="114452" y="3859979"/>
                </a:lnTo>
                <a:lnTo>
                  <a:pt x="107365" y="3857238"/>
                </a:lnTo>
                <a:lnTo>
                  <a:pt x="88698" y="3846323"/>
                </a:lnTo>
                <a:lnTo>
                  <a:pt x="48906" y="3803495"/>
                </a:lnTo>
                <a:lnTo>
                  <a:pt x="28195" y="3755489"/>
                </a:lnTo>
                <a:lnTo>
                  <a:pt x="20477" y="3716284"/>
                </a:lnTo>
                <a:lnTo>
                  <a:pt x="19391" y="3700590"/>
                </a:lnTo>
                <a:lnTo>
                  <a:pt x="19447" y="191963"/>
                </a:lnTo>
                <a:lnTo>
                  <a:pt x="26509" y="135348"/>
                </a:lnTo>
                <a:lnTo>
                  <a:pt x="45027" y="92864"/>
                </a:lnTo>
                <a:lnTo>
                  <a:pt x="85935" y="51201"/>
                </a:lnTo>
                <a:lnTo>
                  <a:pt x="131787" y="29500"/>
                </a:lnTo>
                <a:lnTo>
                  <a:pt x="169232" y="21440"/>
                </a:lnTo>
                <a:lnTo>
                  <a:pt x="184222" y="20303"/>
                </a:lnTo>
                <a:lnTo>
                  <a:pt x="184222" y="0"/>
                </a:lnTo>
                <a:close/>
              </a:path>
              <a:path w="1517650" h="3860165">
                <a:moveTo>
                  <a:pt x="1332843" y="0"/>
                </a:moveTo>
                <a:lnTo>
                  <a:pt x="184222" y="0"/>
                </a:lnTo>
                <a:lnTo>
                  <a:pt x="184222" y="20303"/>
                </a:lnTo>
                <a:lnTo>
                  <a:pt x="1332843" y="20303"/>
                </a:lnTo>
                <a:lnTo>
                  <a:pt x="1362287" y="22264"/>
                </a:lnTo>
                <a:lnTo>
                  <a:pt x="1409700" y="36228"/>
                </a:lnTo>
                <a:lnTo>
                  <a:pt x="1451030" y="67080"/>
                </a:lnTo>
                <a:lnTo>
                  <a:pt x="1480526" y="114157"/>
                </a:lnTo>
                <a:lnTo>
                  <a:pt x="1493982" y="159598"/>
                </a:lnTo>
                <a:lnTo>
                  <a:pt x="1497674" y="3700590"/>
                </a:lnTo>
                <a:lnTo>
                  <a:pt x="1495801" y="3731417"/>
                </a:lnTo>
                <a:lnTo>
                  <a:pt x="1482462" y="3781058"/>
                </a:lnTo>
                <a:lnTo>
                  <a:pt x="1452994" y="3824329"/>
                </a:lnTo>
                <a:lnTo>
                  <a:pt x="1408030" y="3855202"/>
                </a:lnTo>
                <a:lnTo>
                  <a:pt x="1395601" y="3859979"/>
                </a:lnTo>
                <a:lnTo>
                  <a:pt x="1440551" y="3859979"/>
                </a:lnTo>
                <a:lnTo>
                  <a:pt x="1474072" y="3830766"/>
                </a:lnTo>
                <a:lnTo>
                  <a:pt x="1500079" y="3789551"/>
                </a:lnTo>
                <a:lnTo>
                  <a:pt x="1515030" y="3734091"/>
                </a:lnTo>
                <a:lnTo>
                  <a:pt x="1517065" y="3700590"/>
                </a:lnTo>
                <a:lnTo>
                  <a:pt x="1517027" y="191963"/>
                </a:lnTo>
                <a:lnTo>
                  <a:pt x="1507463" y="132140"/>
                </a:lnTo>
                <a:lnTo>
                  <a:pt x="1484474" y="78985"/>
                </a:lnTo>
                <a:lnTo>
                  <a:pt x="1457187" y="45024"/>
                </a:lnTo>
                <a:lnTo>
                  <a:pt x="1417831" y="17795"/>
                </a:lnTo>
                <a:lnTo>
                  <a:pt x="1364852" y="2142"/>
                </a:lnTo>
                <a:lnTo>
                  <a:pt x="1332843" y="0"/>
                </a:lnTo>
                <a:close/>
              </a:path>
            </a:pathLst>
          </a:custGeom>
          <a:solidFill>
            <a:srgbClr val="231F20"/>
          </a:solidFill>
        </p:spPr>
        <p:txBody>
          <a:bodyPr wrap="square" lIns="0" tIns="0" rIns="0" bIns="0" rtlCol="0"/>
          <a:lstStyle/>
          <a:p>
            <a:endParaRPr sz="2000"/>
          </a:p>
        </p:txBody>
      </p:sp>
    </p:spTree>
    <p:extLst>
      <p:ext uri="{BB962C8B-B14F-4D97-AF65-F5344CB8AC3E}">
        <p14:creationId xmlns:p14="http://schemas.microsoft.com/office/powerpoint/2010/main" val="196347476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número de diapositiva 4"/>
          <p:cNvSpPr>
            <a:spLocks noGrp="1"/>
          </p:cNvSpPr>
          <p:nvPr>
            <p:ph type="sldNum" sz="quarter" idx="15"/>
          </p:nvPr>
        </p:nvSpPr>
        <p:spPr/>
        <p:txBody>
          <a:bodyPr/>
          <a:lstStyle/>
          <a:p>
            <a:fld id="{2F152DCA-CD82-48DD-BE7C-A5D938300626}" type="slidenum">
              <a:rPr lang="es-ES_tradnl" smtClean="0"/>
              <a:pPr/>
              <a:t>16</a:t>
            </a:fld>
            <a:endParaRPr lang="es-ES_tradnl"/>
          </a:p>
        </p:txBody>
      </p:sp>
      <p:sp>
        <p:nvSpPr>
          <p:cNvPr id="6" name="object 2"/>
          <p:cNvSpPr txBox="1">
            <a:spLocks/>
          </p:cNvSpPr>
          <p:nvPr/>
        </p:nvSpPr>
        <p:spPr>
          <a:xfrm>
            <a:off x="78395" y="5080"/>
            <a:ext cx="7183120" cy="874598"/>
          </a:xfrm>
          <a:prstGeom prst="rect">
            <a:avLst/>
          </a:prstGeom>
        </p:spPr>
        <p:txBody>
          <a:bodyPr vert="horz" wrap="square" lIns="0" tIns="12700" rIns="0" bIns="0" rtlCol="0">
            <a:spAutoFit/>
          </a:bodyPr>
          <a:lstStyle>
            <a:lvl1pPr algn="l" rtl="0" eaLnBrk="1" fontAlgn="base" hangingPunct="1">
              <a:spcBef>
                <a:spcPct val="0"/>
              </a:spcBef>
              <a:spcAft>
                <a:spcPct val="0"/>
              </a:spcAft>
              <a:defRPr sz="3200" b="1" baseline="0">
                <a:solidFill>
                  <a:schemeClr val="bg1"/>
                </a:solidFill>
                <a:latin typeface="+mj-lt"/>
                <a:ea typeface="+mj-ea"/>
                <a:cs typeface="+mj-cs"/>
              </a:defRPr>
            </a:lvl1pPr>
            <a:lvl2pPr algn="ctr" rtl="0" eaLnBrk="1" fontAlgn="base" hangingPunct="1">
              <a:spcBef>
                <a:spcPct val="0"/>
              </a:spcBef>
              <a:spcAft>
                <a:spcPct val="0"/>
              </a:spcAft>
              <a:defRPr sz="3200" b="1">
                <a:solidFill>
                  <a:schemeClr val="tx2"/>
                </a:solidFill>
                <a:latin typeface="Calibri" pitchFamily="34" charset="0"/>
              </a:defRPr>
            </a:lvl2pPr>
            <a:lvl3pPr algn="ctr" rtl="0" eaLnBrk="1" fontAlgn="base" hangingPunct="1">
              <a:spcBef>
                <a:spcPct val="0"/>
              </a:spcBef>
              <a:spcAft>
                <a:spcPct val="0"/>
              </a:spcAft>
              <a:defRPr sz="3200" b="1">
                <a:solidFill>
                  <a:schemeClr val="tx2"/>
                </a:solidFill>
                <a:latin typeface="Calibri" pitchFamily="34" charset="0"/>
              </a:defRPr>
            </a:lvl3pPr>
            <a:lvl4pPr algn="ctr" rtl="0" eaLnBrk="1" fontAlgn="base" hangingPunct="1">
              <a:spcBef>
                <a:spcPct val="0"/>
              </a:spcBef>
              <a:spcAft>
                <a:spcPct val="0"/>
              </a:spcAft>
              <a:defRPr sz="3200" b="1">
                <a:solidFill>
                  <a:schemeClr val="tx2"/>
                </a:solidFill>
                <a:latin typeface="Calibri" pitchFamily="34" charset="0"/>
              </a:defRPr>
            </a:lvl4pPr>
            <a:lvl5pPr algn="ctr" rtl="0" eaLnBrk="1" fontAlgn="base" hangingPunct="1">
              <a:spcBef>
                <a:spcPct val="0"/>
              </a:spcBef>
              <a:spcAft>
                <a:spcPct val="0"/>
              </a:spcAft>
              <a:defRPr sz="3200" b="1">
                <a:solidFill>
                  <a:schemeClr val="tx2"/>
                </a:solidFill>
                <a:latin typeface="Calibri" pitchFamily="34" charset="0"/>
              </a:defRPr>
            </a:lvl5pPr>
            <a:lvl6pPr marL="457200" algn="ctr" rtl="0" eaLnBrk="1" fontAlgn="base" hangingPunct="1">
              <a:spcBef>
                <a:spcPct val="0"/>
              </a:spcBef>
              <a:spcAft>
                <a:spcPct val="0"/>
              </a:spcAft>
              <a:defRPr sz="3200" b="1">
                <a:solidFill>
                  <a:schemeClr val="tx2"/>
                </a:solidFill>
                <a:latin typeface="Arial Narrow" pitchFamily="34" charset="0"/>
              </a:defRPr>
            </a:lvl6pPr>
            <a:lvl7pPr marL="914400" algn="ctr" rtl="0" eaLnBrk="1" fontAlgn="base" hangingPunct="1">
              <a:spcBef>
                <a:spcPct val="0"/>
              </a:spcBef>
              <a:spcAft>
                <a:spcPct val="0"/>
              </a:spcAft>
              <a:defRPr sz="3200" b="1">
                <a:solidFill>
                  <a:schemeClr val="tx2"/>
                </a:solidFill>
                <a:latin typeface="Arial Narrow" pitchFamily="34" charset="0"/>
              </a:defRPr>
            </a:lvl7pPr>
            <a:lvl8pPr marL="1371600" algn="ctr" rtl="0" eaLnBrk="1" fontAlgn="base" hangingPunct="1">
              <a:spcBef>
                <a:spcPct val="0"/>
              </a:spcBef>
              <a:spcAft>
                <a:spcPct val="0"/>
              </a:spcAft>
              <a:defRPr sz="3200" b="1">
                <a:solidFill>
                  <a:schemeClr val="tx2"/>
                </a:solidFill>
                <a:latin typeface="Arial Narrow" pitchFamily="34" charset="0"/>
              </a:defRPr>
            </a:lvl8pPr>
            <a:lvl9pPr marL="1828800" algn="ctr" rtl="0" eaLnBrk="1" fontAlgn="base" hangingPunct="1">
              <a:spcBef>
                <a:spcPct val="0"/>
              </a:spcBef>
              <a:spcAft>
                <a:spcPct val="0"/>
              </a:spcAft>
              <a:defRPr sz="3200" b="1">
                <a:solidFill>
                  <a:schemeClr val="tx2"/>
                </a:solidFill>
                <a:latin typeface="Arial Narrow" pitchFamily="34" charset="0"/>
              </a:defRPr>
            </a:lvl9pPr>
          </a:lstStyle>
          <a:p>
            <a:pPr marL="12700">
              <a:spcBef>
                <a:spcPts val="100"/>
              </a:spcBef>
            </a:pPr>
            <a:r>
              <a:rPr lang="es-CO" sz="2800" kern="0" spc="-5" dirty="0"/>
              <a:t>II. Importancia </a:t>
            </a:r>
            <a:r>
              <a:rPr lang="es-CO" sz="2800" kern="0" dirty="0"/>
              <a:t>de </a:t>
            </a:r>
            <a:r>
              <a:rPr lang="es-CO" sz="2800" kern="0" spc="-5" dirty="0"/>
              <a:t>la información </a:t>
            </a:r>
            <a:r>
              <a:rPr lang="es-CO" sz="2800" kern="0" dirty="0"/>
              <a:t>en el</a:t>
            </a:r>
            <a:r>
              <a:rPr lang="es-CO" sz="2800" kern="0" spc="-20" dirty="0"/>
              <a:t> </a:t>
            </a:r>
            <a:r>
              <a:rPr lang="es-CO" sz="2800" kern="0" dirty="0"/>
              <a:t>CTF</a:t>
            </a:r>
          </a:p>
          <a:p>
            <a:pPr marL="12700">
              <a:spcBef>
                <a:spcPts val="5"/>
              </a:spcBef>
            </a:pPr>
            <a:r>
              <a:rPr lang="es-CO" sz="2800" kern="0" spc="-5" dirty="0">
                <a:cs typeface="Arial"/>
              </a:rPr>
              <a:t>Referencias </a:t>
            </a:r>
            <a:r>
              <a:rPr lang="es-CO" sz="2800" kern="0" dirty="0">
                <a:cs typeface="Arial"/>
              </a:rPr>
              <a:t>en </a:t>
            </a:r>
            <a:r>
              <a:rPr lang="es-CO" sz="2800" kern="0" spc="-5" dirty="0">
                <a:cs typeface="Arial"/>
              </a:rPr>
              <a:t>otros </a:t>
            </a:r>
            <a:r>
              <a:rPr lang="es-CO" sz="2800" kern="0" dirty="0">
                <a:cs typeface="Arial"/>
              </a:rPr>
              <a:t>pilares</a:t>
            </a:r>
          </a:p>
        </p:txBody>
      </p:sp>
      <p:sp>
        <p:nvSpPr>
          <p:cNvPr id="8" name="object 3"/>
          <p:cNvSpPr txBox="1"/>
          <p:nvPr/>
        </p:nvSpPr>
        <p:spPr>
          <a:xfrm>
            <a:off x="0" y="1085072"/>
            <a:ext cx="9144000" cy="4580740"/>
          </a:xfrm>
          <a:prstGeom prst="rect">
            <a:avLst/>
          </a:prstGeom>
        </p:spPr>
        <p:txBody>
          <a:bodyPr vert="horz" wrap="square" lIns="0" tIns="27939" rIns="0" bIns="0" rtlCol="0">
            <a:spAutoFit/>
          </a:bodyPr>
          <a:lstStyle/>
          <a:p>
            <a:pPr marL="355600" marR="968375" indent="-342900" algn="just">
              <a:lnSpc>
                <a:spcPts val="3100"/>
              </a:lnSpc>
              <a:spcBef>
                <a:spcPts val="219"/>
              </a:spcBef>
              <a:buChar char="•"/>
              <a:tabLst>
                <a:tab pos="354965" algn="l"/>
                <a:tab pos="355600" algn="l"/>
              </a:tabLst>
            </a:pPr>
            <a:r>
              <a:rPr sz="2600" b="1" spc="-5" dirty="0">
                <a:solidFill>
                  <a:srgbClr val="212165"/>
                </a:solidFill>
                <a:latin typeface="Arial"/>
                <a:cs typeface="Arial"/>
              </a:rPr>
              <a:t>Riesgos fiscales considerados como pasivos  contingentes</a:t>
            </a:r>
            <a:endParaRPr sz="2600" b="1" dirty="0">
              <a:latin typeface="Arial"/>
              <a:cs typeface="Arial"/>
            </a:endParaRPr>
          </a:p>
          <a:p>
            <a:pPr marL="755650" marR="546735" lvl="1" indent="-285750" algn="just">
              <a:lnSpc>
                <a:spcPts val="2870"/>
              </a:lnSpc>
              <a:spcBef>
                <a:spcPts val="615"/>
              </a:spcBef>
              <a:buChar char="–"/>
              <a:tabLst>
                <a:tab pos="755650" algn="l"/>
              </a:tabLst>
            </a:pPr>
            <a:r>
              <a:rPr sz="2400" dirty="0">
                <a:solidFill>
                  <a:srgbClr val="990000"/>
                </a:solidFill>
                <a:latin typeface="Arial"/>
                <a:cs typeface="Arial"/>
              </a:rPr>
              <a:t>Riesgos macroeconómicos; Riesgos </a:t>
            </a:r>
            <a:r>
              <a:rPr sz="2400" spc="-5" dirty="0">
                <a:solidFill>
                  <a:srgbClr val="990000"/>
                </a:solidFill>
                <a:latin typeface="Arial"/>
                <a:cs typeface="Arial"/>
              </a:rPr>
              <a:t>fiscales  específicos; </a:t>
            </a:r>
            <a:r>
              <a:rPr sz="2400" dirty="0">
                <a:solidFill>
                  <a:srgbClr val="990000"/>
                </a:solidFill>
                <a:latin typeface="Arial"/>
                <a:cs typeface="Arial"/>
              </a:rPr>
              <a:t>análisis de </a:t>
            </a:r>
            <a:r>
              <a:rPr sz="2400" spc="-5" dirty="0">
                <a:solidFill>
                  <a:srgbClr val="990000"/>
                </a:solidFill>
                <a:latin typeface="Arial"/>
                <a:cs typeface="Arial"/>
              </a:rPr>
              <a:t>sostenibilidad </a:t>
            </a:r>
            <a:r>
              <a:rPr sz="2400" dirty="0">
                <a:solidFill>
                  <a:srgbClr val="990000"/>
                </a:solidFill>
                <a:latin typeface="Arial"/>
                <a:cs typeface="Arial"/>
              </a:rPr>
              <a:t>en el largo  plazo</a:t>
            </a:r>
            <a:endParaRPr sz="2400" dirty="0">
              <a:latin typeface="Arial"/>
              <a:cs typeface="Arial"/>
            </a:endParaRPr>
          </a:p>
          <a:p>
            <a:pPr marL="755650" marR="5080" lvl="1" indent="-285750" algn="just">
              <a:lnSpc>
                <a:spcPct val="100099"/>
              </a:lnSpc>
              <a:spcBef>
                <a:spcPts val="484"/>
              </a:spcBef>
              <a:buChar char="–"/>
              <a:tabLst>
                <a:tab pos="755650" algn="l"/>
              </a:tabLst>
            </a:pPr>
            <a:r>
              <a:rPr sz="2400" spc="-5" dirty="0">
                <a:solidFill>
                  <a:srgbClr val="990000"/>
                </a:solidFill>
                <a:latin typeface="Arial"/>
                <a:cs typeface="Arial"/>
              </a:rPr>
              <a:t>Imprevistos presupuestarios; Gestión </a:t>
            </a:r>
            <a:r>
              <a:rPr sz="2400" dirty="0">
                <a:solidFill>
                  <a:srgbClr val="990000"/>
                </a:solidFill>
                <a:latin typeface="Arial"/>
                <a:cs typeface="Arial"/>
              </a:rPr>
              <a:t>de </a:t>
            </a:r>
            <a:r>
              <a:rPr sz="2400" spc="-5" dirty="0">
                <a:solidFill>
                  <a:srgbClr val="990000"/>
                </a:solidFill>
                <a:latin typeface="Arial"/>
                <a:cs typeface="Arial"/>
              </a:rPr>
              <a:t>activos </a:t>
            </a:r>
            <a:r>
              <a:rPr sz="2400" dirty="0">
                <a:solidFill>
                  <a:srgbClr val="990000"/>
                </a:solidFill>
                <a:latin typeface="Arial"/>
                <a:cs typeface="Arial"/>
              </a:rPr>
              <a:t>y  pasivos; </a:t>
            </a:r>
            <a:r>
              <a:rPr sz="2400" spc="-5" dirty="0">
                <a:solidFill>
                  <a:srgbClr val="990000"/>
                </a:solidFill>
                <a:latin typeface="Arial"/>
                <a:cs typeface="Arial"/>
              </a:rPr>
              <a:t>Garantías; APPs; Exposición </a:t>
            </a:r>
            <a:r>
              <a:rPr sz="2400" dirty="0">
                <a:solidFill>
                  <a:srgbClr val="990000"/>
                </a:solidFill>
                <a:latin typeface="Arial"/>
                <a:cs typeface="Arial"/>
              </a:rPr>
              <a:t>del </a:t>
            </a:r>
            <a:r>
              <a:rPr sz="2400" spc="-5" dirty="0">
                <a:solidFill>
                  <a:srgbClr val="990000"/>
                </a:solidFill>
                <a:latin typeface="Arial"/>
                <a:cs typeface="Arial"/>
              </a:rPr>
              <a:t>sector  financiero; </a:t>
            </a:r>
            <a:r>
              <a:rPr sz="2400" dirty="0">
                <a:solidFill>
                  <a:srgbClr val="990000"/>
                </a:solidFill>
                <a:latin typeface="Arial"/>
                <a:cs typeface="Arial"/>
              </a:rPr>
              <a:t>Recursos </a:t>
            </a:r>
            <a:r>
              <a:rPr sz="2400" spc="-5" dirty="0">
                <a:solidFill>
                  <a:srgbClr val="990000"/>
                </a:solidFill>
                <a:latin typeface="Arial"/>
                <a:cs typeface="Arial"/>
              </a:rPr>
              <a:t>naturales, </a:t>
            </a:r>
            <a:r>
              <a:rPr sz="2400" dirty="0">
                <a:solidFill>
                  <a:srgbClr val="990000"/>
                </a:solidFill>
                <a:latin typeface="Arial"/>
                <a:cs typeface="Arial"/>
              </a:rPr>
              <a:t>Riesgos</a:t>
            </a:r>
            <a:r>
              <a:rPr sz="2400" spc="15" dirty="0">
                <a:solidFill>
                  <a:srgbClr val="990000"/>
                </a:solidFill>
                <a:latin typeface="Arial"/>
                <a:cs typeface="Arial"/>
              </a:rPr>
              <a:t> </a:t>
            </a:r>
            <a:r>
              <a:rPr sz="2400" spc="-5" dirty="0">
                <a:solidFill>
                  <a:srgbClr val="990000"/>
                </a:solidFill>
                <a:latin typeface="Arial"/>
                <a:cs typeface="Arial"/>
              </a:rPr>
              <a:t>ambientales</a:t>
            </a:r>
            <a:endParaRPr sz="2400" dirty="0">
              <a:latin typeface="Arial"/>
              <a:cs typeface="Arial"/>
            </a:endParaRPr>
          </a:p>
          <a:p>
            <a:pPr marL="355600" marR="673735" indent="-342900" algn="just">
              <a:lnSpc>
                <a:spcPts val="3100"/>
              </a:lnSpc>
              <a:spcBef>
                <a:spcPts val="740"/>
              </a:spcBef>
              <a:buChar char="•"/>
              <a:tabLst>
                <a:tab pos="354965" algn="l"/>
                <a:tab pos="355600" algn="l"/>
              </a:tabLst>
            </a:pPr>
            <a:r>
              <a:rPr sz="2600" b="1" spc="-5" dirty="0">
                <a:solidFill>
                  <a:srgbClr val="212165"/>
                </a:solidFill>
                <a:latin typeface="Arial"/>
                <a:cs typeface="Arial"/>
              </a:rPr>
              <a:t>Coordinación Fiscal: necesidad </a:t>
            </a:r>
            <a:r>
              <a:rPr sz="2600" b="1" dirty="0">
                <a:solidFill>
                  <a:srgbClr val="212165"/>
                </a:solidFill>
                <a:latin typeface="Arial"/>
                <a:cs typeface="Arial"/>
              </a:rPr>
              <a:t>de </a:t>
            </a:r>
            <a:r>
              <a:rPr sz="2600" b="1" spc="-5" dirty="0">
                <a:solidFill>
                  <a:srgbClr val="212165"/>
                </a:solidFill>
                <a:latin typeface="Arial"/>
                <a:cs typeface="Arial"/>
              </a:rPr>
              <a:t>información  consolidada</a:t>
            </a:r>
            <a:endParaRPr sz="2600" b="1" dirty="0">
              <a:latin typeface="Arial"/>
              <a:cs typeface="Arial"/>
            </a:endParaRPr>
          </a:p>
          <a:p>
            <a:pPr marL="755650" lvl="1" indent="-285750">
              <a:lnSpc>
                <a:spcPct val="100000"/>
              </a:lnSpc>
              <a:spcBef>
                <a:spcPts val="480"/>
              </a:spcBef>
              <a:buChar char="–"/>
              <a:tabLst>
                <a:tab pos="755650" algn="l"/>
              </a:tabLst>
            </a:pPr>
            <a:r>
              <a:rPr sz="2400" spc="-5" dirty="0" err="1">
                <a:solidFill>
                  <a:srgbClr val="990000"/>
                </a:solidFill>
                <a:latin typeface="Arial"/>
                <a:cs typeface="Arial"/>
              </a:rPr>
              <a:t>Gobiernos</a:t>
            </a:r>
            <a:r>
              <a:rPr sz="2400" spc="-5" dirty="0">
                <a:solidFill>
                  <a:srgbClr val="990000"/>
                </a:solidFill>
                <a:latin typeface="Arial"/>
                <a:cs typeface="Arial"/>
              </a:rPr>
              <a:t> Sub-</a:t>
            </a:r>
            <a:r>
              <a:rPr sz="2400" spc="-5" dirty="0" err="1">
                <a:solidFill>
                  <a:srgbClr val="990000"/>
                </a:solidFill>
                <a:latin typeface="Arial"/>
                <a:cs typeface="Arial"/>
              </a:rPr>
              <a:t>nacionales</a:t>
            </a:r>
            <a:r>
              <a:rPr lang="es-CO" sz="2400" spc="-5" dirty="0">
                <a:solidFill>
                  <a:srgbClr val="990000"/>
                </a:solidFill>
                <a:latin typeface="Arial"/>
                <a:cs typeface="Arial"/>
              </a:rPr>
              <a:t> (Territoriales)</a:t>
            </a:r>
            <a:endParaRPr sz="2400" dirty="0">
              <a:latin typeface="Arial"/>
              <a:cs typeface="Arial"/>
            </a:endParaRPr>
          </a:p>
          <a:p>
            <a:pPr marL="755650" lvl="1" indent="-285750">
              <a:lnSpc>
                <a:spcPct val="100000"/>
              </a:lnSpc>
              <a:spcBef>
                <a:spcPts val="585"/>
              </a:spcBef>
              <a:buChar char="–"/>
              <a:tabLst>
                <a:tab pos="755650" algn="l"/>
              </a:tabLst>
            </a:pPr>
            <a:r>
              <a:rPr sz="2400" spc="-5" dirty="0">
                <a:solidFill>
                  <a:srgbClr val="990000"/>
                </a:solidFill>
                <a:latin typeface="Arial"/>
                <a:cs typeface="Arial"/>
              </a:rPr>
              <a:t>Empresas </a:t>
            </a:r>
            <a:r>
              <a:rPr sz="2400" dirty="0">
                <a:solidFill>
                  <a:srgbClr val="990000"/>
                </a:solidFill>
                <a:latin typeface="Arial"/>
                <a:cs typeface="Arial"/>
              </a:rPr>
              <a:t>del</a:t>
            </a:r>
            <a:r>
              <a:rPr sz="2400" spc="-5" dirty="0">
                <a:solidFill>
                  <a:srgbClr val="990000"/>
                </a:solidFill>
                <a:latin typeface="Arial"/>
                <a:cs typeface="Arial"/>
              </a:rPr>
              <a:t> Estado</a:t>
            </a:r>
            <a:endParaRPr sz="2400" dirty="0">
              <a:latin typeface="Arial"/>
              <a:cs typeface="Arial"/>
            </a:endParaRPr>
          </a:p>
        </p:txBody>
      </p:sp>
    </p:spTree>
    <p:extLst>
      <p:ext uri="{BB962C8B-B14F-4D97-AF65-F5344CB8AC3E}">
        <p14:creationId xmlns:p14="http://schemas.microsoft.com/office/powerpoint/2010/main" val="78923983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número de diapositiva 4"/>
          <p:cNvSpPr>
            <a:spLocks noGrp="1"/>
          </p:cNvSpPr>
          <p:nvPr>
            <p:ph type="sldNum" sz="quarter" idx="15"/>
          </p:nvPr>
        </p:nvSpPr>
        <p:spPr/>
        <p:txBody>
          <a:bodyPr/>
          <a:lstStyle/>
          <a:p>
            <a:fld id="{2F152DCA-CD82-48DD-BE7C-A5D938300626}" type="slidenum">
              <a:rPr lang="es-ES_tradnl" smtClean="0"/>
              <a:pPr/>
              <a:t>17</a:t>
            </a:fld>
            <a:endParaRPr lang="es-ES_tradnl"/>
          </a:p>
        </p:txBody>
      </p:sp>
      <p:sp>
        <p:nvSpPr>
          <p:cNvPr id="6" name="object 2"/>
          <p:cNvSpPr txBox="1">
            <a:spLocks/>
          </p:cNvSpPr>
          <p:nvPr/>
        </p:nvSpPr>
        <p:spPr>
          <a:xfrm>
            <a:off x="78739" y="121196"/>
            <a:ext cx="7070090" cy="887422"/>
          </a:xfrm>
          <a:prstGeom prst="rect">
            <a:avLst/>
          </a:prstGeom>
        </p:spPr>
        <p:txBody>
          <a:bodyPr vert="horz" wrap="square" lIns="0" tIns="12700" rIns="0" bIns="0" rtlCol="0">
            <a:spAutoFit/>
          </a:bodyPr>
          <a:lstStyle>
            <a:lvl1pPr algn="l" rtl="0" eaLnBrk="1" fontAlgn="base" hangingPunct="1">
              <a:spcBef>
                <a:spcPct val="0"/>
              </a:spcBef>
              <a:spcAft>
                <a:spcPct val="0"/>
              </a:spcAft>
              <a:defRPr sz="3200" b="1" baseline="0">
                <a:solidFill>
                  <a:schemeClr val="bg1"/>
                </a:solidFill>
                <a:latin typeface="+mj-lt"/>
                <a:ea typeface="+mj-ea"/>
                <a:cs typeface="+mj-cs"/>
              </a:defRPr>
            </a:lvl1pPr>
            <a:lvl2pPr algn="ctr" rtl="0" eaLnBrk="1" fontAlgn="base" hangingPunct="1">
              <a:spcBef>
                <a:spcPct val="0"/>
              </a:spcBef>
              <a:spcAft>
                <a:spcPct val="0"/>
              </a:spcAft>
              <a:defRPr sz="3200" b="1">
                <a:solidFill>
                  <a:schemeClr val="tx2"/>
                </a:solidFill>
                <a:latin typeface="Calibri" pitchFamily="34" charset="0"/>
              </a:defRPr>
            </a:lvl2pPr>
            <a:lvl3pPr algn="ctr" rtl="0" eaLnBrk="1" fontAlgn="base" hangingPunct="1">
              <a:spcBef>
                <a:spcPct val="0"/>
              </a:spcBef>
              <a:spcAft>
                <a:spcPct val="0"/>
              </a:spcAft>
              <a:defRPr sz="3200" b="1">
                <a:solidFill>
                  <a:schemeClr val="tx2"/>
                </a:solidFill>
                <a:latin typeface="Calibri" pitchFamily="34" charset="0"/>
              </a:defRPr>
            </a:lvl3pPr>
            <a:lvl4pPr algn="ctr" rtl="0" eaLnBrk="1" fontAlgn="base" hangingPunct="1">
              <a:spcBef>
                <a:spcPct val="0"/>
              </a:spcBef>
              <a:spcAft>
                <a:spcPct val="0"/>
              </a:spcAft>
              <a:defRPr sz="3200" b="1">
                <a:solidFill>
                  <a:schemeClr val="tx2"/>
                </a:solidFill>
                <a:latin typeface="Calibri" pitchFamily="34" charset="0"/>
              </a:defRPr>
            </a:lvl4pPr>
            <a:lvl5pPr algn="ctr" rtl="0" eaLnBrk="1" fontAlgn="base" hangingPunct="1">
              <a:spcBef>
                <a:spcPct val="0"/>
              </a:spcBef>
              <a:spcAft>
                <a:spcPct val="0"/>
              </a:spcAft>
              <a:defRPr sz="3200" b="1">
                <a:solidFill>
                  <a:schemeClr val="tx2"/>
                </a:solidFill>
                <a:latin typeface="Calibri" pitchFamily="34" charset="0"/>
              </a:defRPr>
            </a:lvl5pPr>
            <a:lvl6pPr marL="457200" algn="ctr" rtl="0" eaLnBrk="1" fontAlgn="base" hangingPunct="1">
              <a:spcBef>
                <a:spcPct val="0"/>
              </a:spcBef>
              <a:spcAft>
                <a:spcPct val="0"/>
              </a:spcAft>
              <a:defRPr sz="3200" b="1">
                <a:solidFill>
                  <a:schemeClr val="tx2"/>
                </a:solidFill>
                <a:latin typeface="Arial Narrow" pitchFamily="34" charset="0"/>
              </a:defRPr>
            </a:lvl6pPr>
            <a:lvl7pPr marL="914400" algn="ctr" rtl="0" eaLnBrk="1" fontAlgn="base" hangingPunct="1">
              <a:spcBef>
                <a:spcPct val="0"/>
              </a:spcBef>
              <a:spcAft>
                <a:spcPct val="0"/>
              </a:spcAft>
              <a:defRPr sz="3200" b="1">
                <a:solidFill>
                  <a:schemeClr val="tx2"/>
                </a:solidFill>
                <a:latin typeface="Arial Narrow" pitchFamily="34" charset="0"/>
              </a:defRPr>
            </a:lvl7pPr>
            <a:lvl8pPr marL="1371600" algn="ctr" rtl="0" eaLnBrk="1" fontAlgn="base" hangingPunct="1">
              <a:spcBef>
                <a:spcPct val="0"/>
              </a:spcBef>
              <a:spcAft>
                <a:spcPct val="0"/>
              </a:spcAft>
              <a:defRPr sz="3200" b="1">
                <a:solidFill>
                  <a:schemeClr val="tx2"/>
                </a:solidFill>
                <a:latin typeface="Arial Narrow" pitchFamily="34" charset="0"/>
              </a:defRPr>
            </a:lvl8pPr>
            <a:lvl9pPr marL="1828800" algn="ctr" rtl="0" eaLnBrk="1" fontAlgn="base" hangingPunct="1">
              <a:spcBef>
                <a:spcPct val="0"/>
              </a:spcBef>
              <a:spcAft>
                <a:spcPct val="0"/>
              </a:spcAft>
              <a:defRPr sz="3200" b="1">
                <a:solidFill>
                  <a:schemeClr val="tx2"/>
                </a:solidFill>
                <a:latin typeface="Arial Narrow" pitchFamily="34" charset="0"/>
              </a:defRPr>
            </a:lvl9pPr>
          </a:lstStyle>
          <a:p>
            <a:pPr marL="12700">
              <a:spcBef>
                <a:spcPts val="100"/>
              </a:spcBef>
            </a:pPr>
            <a:r>
              <a:rPr lang="es-CO" kern="0" spc="-5" dirty="0"/>
              <a:t>Presentación </a:t>
            </a:r>
            <a:r>
              <a:rPr lang="es-CO" kern="0" dirty="0"/>
              <a:t>de </a:t>
            </a:r>
            <a:r>
              <a:rPr lang="es-CO" kern="0" spc="-5" dirty="0"/>
              <a:t>Informes Fiscales: Pilar</a:t>
            </a:r>
            <a:r>
              <a:rPr lang="es-CO" kern="0" spc="75" dirty="0"/>
              <a:t> </a:t>
            </a:r>
            <a:r>
              <a:rPr lang="es-CO" kern="0" dirty="0"/>
              <a:t>I</a:t>
            </a:r>
          </a:p>
          <a:p>
            <a:pPr marL="12700" lvl="1" algn="l">
              <a:spcBef>
                <a:spcPts val="100"/>
              </a:spcBef>
            </a:pPr>
            <a:r>
              <a:rPr lang="es-CO" sz="2400" spc="-5" dirty="0">
                <a:solidFill>
                  <a:schemeClr val="bg1"/>
                </a:solidFill>
                <a:latin typeface="Arial"/>
                <a:cs typeface="Arial"/>
              </a:rPr>
              <a:t>1. Cobertura</a:t>
            </a:r>
            <a:endParaRPr lang="es-CO" kern="0" dirty="0"/>
          </a:p>
        </p:txBody>
      </p:sp>
      <p:sp>
        <p:nvSpPr>
          <p:cNvPr id="8" name="object 3"/>
          <p:cNvSpPr txBox="1"/>
          <p:nvPr/>
        </p:nvSpPr>
        <p:spPr>
          <a:xfrm>
            <a:off x="-396552" y="1081050"/>
            <a:ext cx="9721080" cy="4349909"/>
          </a:xfrm>
          <a:prstGeom prst="rect">
            <a:avLst/>
          </a:prstGeom>
        </p:spPr>
        <p:txBody>
          <a:bodyPr vert="horz" wrap="square" lIns="0" tIns="12700" rIns="0" bIns="0" rtlCol="0">
            <a:spAutoFit/>
          </a:bodyPr>
          <a:lstStyle/>
          <a:p>
            <a:pPr marL="469900" marR="5080">
              <a:lnSpc>
                <a:spcPct val="100000"/>
              </a:lnSpc>
            </a:pPr>
            <a:r>
              <a:rPr sz="1800" b="1" i="1" dirty="0">
                <a:solidFill>
                  <a:srgbClr val="800000"/>
                </a:solidFill>
                <a:latin typeface="Arial"/>
                <a:cs typeface="Arial"/>
              </a:rPr>
              <a:t>Los </a:t>
            </a:r>
            <a:r>
              <a:rPr sz="1800" b="1" i="1" spc="-5" dirty="0">
                <a:solidFill>
                  <a:srgbClr val="800000"/>
                </a:solidFill>
                <a:latin typeface="Arial"/>
                <a:cs typeface="Arial"/>
              </a:rPr>
              <a:t>informes fiscales </a:t>
            </a:r>
            <a:r>
              <a:rPr sz="1800" b="1" i="1" dirty="0">
                <a:solidFill>
                  <a:srgbClr val="800000"/>
                </a:solidFill>
                <a:latin typeface="Arial"/>
                <a:cs typeface="Arial"/>
              </a:rPr>
              <a:t>deben </a:t>
            </a:r>
            <a:r>
              <a:rPr sz="1800" b="1" i="1" spc="-5" dirty="0">
                <a:solidFill>
                  <a:srgbClr val="800000"/>
                </a:solidFill>
                <a:latin typeface="Arial"/>
                <a:cs typeface="Arial"/>
              </a:rPr>
              <a:t>ofrecer </a:t>
            </a:r>
            <a:r>
              <a:rPr sz="1800" b="1" i="1" dirty="0">
                <a:solidFill>
                  <a:srgbClr val="800000"/>
                </a:solidFill>
                <a:latin typeface="Arial"/>
                <a:cs typeface="Arial"/>
              </a:rPr>
              <a:t>una </a:t>
            </a:r>
            <a:r>
              <a:rPr sz="1800" b="1" i="1" spc="-5" dirty="0">
                <a:solidFill>
                  <a:srgbClr val="800000"/>
                </a:solidFill>
                <a:latin typeface="Arial"/>
                <a:cs typeface="Arial"/>
              </a:rPr>
              <a:t>reseña integral </a:t>
            </a:r>
            <a:r>
              <a:rPr sz="1800" b="1" i="1" dirty="0">
                <a:solidFill>
                  <a:srgbClr val="800000"/>
                </a:solidFill>
                <a:latin typeface="Arial"/>
                <a:cs typeface="Arial"/>
              </a:rPr>
              <a:t>de </a:t>
            </a:r>
            <a:r>
              <a:rPr sz="1800" b="1" i="1" spc="-5" dirty="0">
                <a:solidFill>
                  <a:srgbClr val="800000"/>
                </a:solidFill>
                <a:latin typeface="Arial"/>
                <a:cs typeface="Arial"/>
              </a:rPr>
              <a:t>las  actividades fiscales </a:t>
            </a:r>
            <a:r>
              <a:rPr sz="1800" b="1" i="1" dirty="0">
                <a:solidFill>
                  <a:srgbClr val="800000"/>
                </a:solidFill>
                <a:latin typeface="Arial"/>
                <a:cs typeface="Arial"/>
              </a:rPr>
              <a:t>del </a:t>
            </a:r>
            <a:r>
              <a:rPr sz="1800" b="1" i="1" spc="-5" dirty="0">
                <a:solidFill>
                  <a:srgbClr val="800000"/>
                </a:solidFill>
                <a:latin typeface="Arial"/>
                <a:cs typeface="Arial"/>
              </a:rPr>
              <a:t>sector público </a:t>
            </a:r>
            <a:r>
              <a:rPr sz="1800" b="1" i="1" dirty="0">
                <a:solidFill>
                  <a:srgbClr val="800000"/>
                </a:solidFill>
                <a:latin typeface="Arial"/>
                <a:cs typeface="Arial"/>
              </a:rPr>
              <a:t>y su </a:t>
            </a:r>
            <a:r>
              <a:rPr sz="1800" b="1" i="1" spc="-5" dirty="0">
                <a:solidFill>
                  <a:srgbClr val="800000"/>
                </a:solidFill>
                <a:latin typeface="Arial"/>
                <a:cs typeface="Arial"/>
              </a:rPr>
              <a:t>subsector, </a:t>
            </a:r>
            <a:r>
              <a:rPr sz="1800" b="1" i="1" dirty="0">
                <a:solidFill>
                  <a:srgbClr val="800000"/>
                </a:solidFill>
                <a:latin typeface="Arial"/>
                <a:cs typeface="Arial"/>
              </a:rPr>
              <a:t>de </a:t>
            </a:r>
            <a:r>
              <a:rPr sz="1800" b="1" i="1" spc="-5" dirty="0">
                <a:solidFill>
                  <a:srgbClr val="800000"/>
                </a:solidFill>
                <a:latin typeface="Arial"/>
                <a:cs typeface="Arial"/>
              </a:rPr>
              <a:t>acuerdo  </a:t>
            </a:r>
            <a:r>
              <a:rPr sz="1800" b="1" i="1" dirty="0">
                <a:solidFill>
                  <a:srgbClr val="800000"/>
                </a:solidFill>
                <a:latin typeface="Arial"/>
                <a:cs typeface="Arial"/>
              </a:rPr>
              <a:t>con </a:t>
            </a:r>
            <a:r>
              <a:rPr sz="1800" b="1" i="1" spc="-5" dirty="0">
                <a:solidFill>
                  <a:srgbClr val="800000"/>
                </a:solidFill>
                <a:latin typeface="Arial"/>
                <a:cs typeface="Arial"/>
              </a:rPr>
              <a:t>las normas</a:t>
            </a:r>
            <a:r>
              <a:rPr sz="1800" b="1" i="1" spc="-25" dirty="0">
                <a:solidFill>
                  <a:srgbClr val="800000"/>
                </a:solidFill>
                <a:latin typeface="Arial"/>
                <a:cs typeface="Arial"/>
              </a:rPr>
              <a:t> </a:t>
            </a:r>
            <a:r>
              <a:rPr sz="1800" b="1" i="1" spc="-5" dirty="0">
                <a:solidFill>
                  <a:srgbClr val="800000"/>
                </a:solidFill>
                <a:latin typeface="Arial"/>
                <a:cs typeface="Arial"/>
              </a:rPr>
              <a:t>internacionales.</a:t>
            </a:r>
            <a:endParaRPr sz="1800" dirty="0">
              <a:latin typeface="Arial"/>
              <a:cs typeface="Arial"/>
            </a:endParaRPr>
          </a:p>
          <a:p>
            <a:pPr marL="812800" lvl="2" indent="-342900">
              <a:lnSpc>
                <a:spcPct val="100000"/>
              </a:lnSpc>
              <a:spcBef>
                <a:spcPts val="500"/>
              </a:spcBef>
              <a:buChar char="•"/>
              <a:tabLst>
                <a:tab pos="812165" algn="l"/>
                <a:tab pos="812800" algn="l"/>
              </a:tabLst>
            </a:pPr>
            <a:r>
              <a:rPr sz="2000" b="1" spc="-5" dirty="0">
                <a:solidFill>
                  <a:srgbClr val="212165"/>
                </a:solidFill>
                <a:latin typeface="Arial"/>
                <a:cs typeface="Arial"/>
              </a:rPr>
              <a:t>Medido</a:t>
            </a:r>
            <a:r>
              <a:rPr sz="2000" b="1" spc="-15" dirty="0">
                <a:solidFill>
                  <a:srgbClr val="212165"/>
                </a:solidFill>
                <a:latin typeface="Arial"/>
                <a:cs typeface="Arial"/>
              </a:rPr>
              <a:t> </a:t>
            </a:r>
            <a:r>
              <a:rPr sz="2000" b="1" spc="-5" dirty="0">
                <a:solidFill>
                  <a:srgbClr val="212165"/>
                </a:solidFill>
                <a:latin typeface="Arial"/>
                <a:cs typeface="Arial"/>
              </a:rPr>
              <a:t>por:</a:t>
            </a:r>
            <a:endParaRPr sz="2000" b="1" dirty="0">
              <a:latin typeface="Arial"/>
              <a:cs typeface="Arial"/>
            </a:endParaRPr>
          </a:p>
          <a:p>
            <a:pPr marL="927100" marR="346710" lvl="3" algn="just">
              <a:lnSpc>
                <a:spcPct val="99500"/>
              </a:lnSpc>
              <a:spcBef>
                <a:spcPts val="445"/>
              </a:spcBef>
              <a:tabLst>
                <a:tab pos="1212215" algn="l"/>
                <a:tab pos="1212850" algn="l"/>
              </a:tabLst>
            </a:pPr>
            <a:r>
              <a:rPr lang="es-CO" sz="1600" b="1" spc="-5" dirty="0">
                <a:solidFill>
                  <a:srgbClr val="990000"/>
                </a:solidFill>
                <a:latin typeface="Arial"/>
                <a:cs typeface="Arial"/>
              </a:rPr>
              <a:t>- </a:t>
            </a:r>
            <a:r>
              <a:rPr sz="1600" b="1" spc="-5" dirty="0" err="1">
                <a:solidFill>
                  <a:srgbClr val="990000"/>
                </a:solidFill>
                <a:latin typeface="Arial"/>
                <a:cs typeface="Arial"/>
              </a:rPr>
              <a:t>Cobertura</a:t>
            </a:r>
            <a:r>
              <a:rPr sz="1600" b="1" spc="-5" dirty="0">
                <a:solidFill>
                  <a:srgbClr val="990000"/>
                </a:solidFill>
                <a:latin typeface="Arial"/>
                <a:cs typeface="Arial"/>
              </a:rPr>
              <a:t> </a:t>
            </a:r>
            <a:r>
              <a:rPr sz="1600" b="1" dirty="0">
                <a:solidFill>
                  <a:srgbClr val="990000"/>
                </a:solidFill>
                <a:latin typeface="Arial"/>
                <a:cs typeface="Arial"/>
              </a:rPr>
              <a:t>de </a:t>
            </a:r>
            <a:r>
              <a:rPr sz="1600" b="1" spc="-5" dirty="0">
                <a:solidFill>
                  <a:srgbClr val="990000"/>
                </a:solidFill>
                <a:latin typeface="Arial"/>
                <a:cs typeface="Arial"/>
              </a:rPr>
              <a:t>las </a:t>
            </a:r>
            <a:r>
              <a:rPr lang="es-CO" sz="1600" b="1" spc="-5" dirty="0" err="1">
                <a:solidFill>
                  <a:srgbClr val="990000"/>
                </a:solidFill>
                <a:latin typeface="Arial"/>
                <a:cs typeface="Arial"/>
              </a:rPr>
              <a:t>I</a:t>
            </a:r>
            <a:r>
              <a:rPr sz="1600" b="1" spc="-5" dirty="0" err="1">
                <a:solidFill>
                  <a:srgbClr val="990000"/>
                </a:solidFill>
                <a:latin typeface="Arial"/>
                <a:cs typeface="Arial"/>
              </a:rPr>
              <a:t>nstituciones</a:t>
            </a:r>
            <a:r>
              <a:rPr lang="es-CO" sz="1600" b="1" spc="-5" dirty="0">
                <a:solidFill>
                  <a:srgbClr val="990000"/>
                </a:solidFill>
                <a:latin typeface="Arial"/>
                <a:cs typeface="Arial"/>
              </a:rPr>
              <a:t>:</a:t>
            </a:r>
            <a:r>
              <a:rPr sz="1600" b="1" dirty="0">
                <a:solidFill>
                  <a:srgbClr val="990000"/>
                </a:solidFill>
                <a:latin typeface="Arial"/>
                <a:cs typeface="Arial"/>
              </a:rPr>
              <a:t> </a:t>
            </a:r>
            <a:r>
              <a:rPr sz="1600" spc="-5" dirty="0">
                <a:solidFill>
                  <a:srgbClr val="10196A"/>
                </a:solidFill>
                <a:latin typeface="Arial"/>
                <a:cs typeface="Arial"/>
              </a:rPr>
              <a:t>Consolidación de entidades  participantes en las actividades públicas de acuerdo con las </a:t>
            </a:r>
            <a:r>
              <a:rPr sz="1600" spc="-5" dirty="0" err="1">
                <a:solidFill>
                  <a:srgbClr val="10196A"/>
                </a:solidFill>
                <a:latin typeface="Arial"/>
                <a:cs typeface="Arial"/>
              </a:rPr>
              <a:t>normas</a:t>
            </a:r>
            <a:r>
              <a:rPr sz="1600" spc="-5" dirty="0">
                <a:solidFill>
                  <a:srgbClr val="10196A"/>
                </a:solidFill>
                <a:latin typeface="Arial"/>
                <a:cs typeface="Arial"/>
              </a:rPr>
              <a:t>  </a:t>
            </a:r>
            <a:r>
              <a:rPr sz="1600" spc="-5" dirty="0" err="1">
                <a:solidFill>
                  <a:srgbClr val="10196A"/>
                </a:solidFill>
                <a:latin typeface="Arial"/>
                <a:cs typeface="Arial"/>
              </a:rPr>
              <a:t>internacionales</a:t>
            </a:r>
            <a:r>
              <a:rPr lang="es-CO" sz="1600" spc="-5" dirty="0">
                <a:solidFill>
                  <a:srgbClr val="10196A"/>
                </a:solidFill>
                <a:latin typeface="Arial"/>
                <a:cs typeface="Arial"/>
              </a:rPr>
              <a:t> </a:t>
            </a:r>
            <a:r>
              <a:rPr sz="1600" spc="-5" dirty="0">
                <a:solidFill>
                  <a:srgbClr val="10196A"/>
                </a:solidFill>
                <a:latin typeface="Arial"/>
                <a:cs typeface="Arial"/>
              </a:rPr>
              <a:t>(</a:t>
            </a:r>
            <a:r>
              <a:rPr sz="1600" i="1" spc="-5" dirty="0">
                <a:solidFill>
                  <a:srgbClr val="0033FF"/>
                </a:solidFill>
                <a:latin typeface="Arial"/>
                <a:cs typeface="Arial"/>
              </a:rPr>
              <a:t>central, general, sector p</a:t>
            </a:r>
            <a:r>
              <a:rPr lang="es-CO" sz="1600" i="1" spc="-5" dirty="0">
                <a:solidFill>
                  <a:srgbClr val="0033FF"/>
                </a:solidFill>
                <a:latin typeface="Arial"/>
                <a:cs typeface="Arial"/>
              </a:rPr>
              <a:t>ú</a:t>
            </a:r>
            <a:r>
              <a:rPr sz="1600" i="1" spc="-5" dirty="0" err="1">
                <a:solidFill>
                  <a:srgbClr val="0033FF"/>
                </a:solidFill>
                <a:latin typeface="Arial"/>
                <a:cs typeface="Arial"/>
              </a:rPr>
              <a:t>blico</a:t>
            </a:r>
            <a:r>
              <a:rPr sz="1600" spc="-5" dirty="0">
                <a:solidFill>
                  <a:srgbClr val="0033FF"/>
                </a:solidFill>
                <a:latin typeface="Arial"/>
                <a:cs typeface="Arial"/>
              </a:rPr>
              <a:t>)</a:t>
            </a:r>
            <a:endParaRPr sz="1600" dirty="0">
              <a:solidFill>
                <a:srgbClr val="0033FF"/>
              </a:solidFill>
              <a:latin typeface="Arial"/>
              <a:cs typeface="Arial"/>
            </a:endParaRPr>
          </a:p>
          <a:p>
            <a:pPr marL="927100" marR="29209" lvl="3" algn="just">
              <a:lnSpc>
                <a:spcPct val="100000"/>
              </a:lnSpc>
              <a:spcBef>
                <a:spcPts val="440"/>
              </a:spcBef>
              <a:tabLst>
                <a:tab pos="1212215" algn="l"/>
                <a:tab pos="1212850" algn="l"/>
              </a:tabLst>
            </a:pPr>
            <a:r>
              <a:rPr lang="es-CO" sz="1600" b="1" spc="-5" dirty="0">
                <a:solidFill>
                  <a:srgbClr val="990000"/>
                </a:solidFill>
                <a:latin typeface="Arial"/>
                <a:cs typeface="Arial"/>
              </a:rPr>
              <a:t>- </a:t>
            </a:r>
            <a:r>
              <a:rPr sz="1600" b="1" spc="-5" dirty="0" err="1">
                <a:solidFill>
                  <a:srgbClr val="990000"/>
                </a:solidFill>
                <a:latin typeface="Arial"/>
                <a:cs typeface="Arial"/>
              </a:rPr>
              <a:t>Cobertura</a:t>
            </a:r>
            <a:r>
              <a:rPr sz="1600" b="1" spc="-5" dirty="0">
                <a:solidFill>
                  <a:srgbClr val="990000"/>
                </a:solidFill>
                <a:latin typeface="Arial"/>
                <a:cs typeface="Arial"/>
              </a:rPr>
              <a:t> </a:t>
            </a:r>
            <a:r>
              <a:rPr sz="1600" b="1" dirty="0">
                <a:solidFill>
                  <a:srgbClr val="990000"/>
                </a:solidFill>
                <a:latin typeface="Arial"/>
                <a:cs typeface="Arial"/>
              </a:rPr>
              <a:t>de </a:t>
            </a:r>
            <a:r>
              <a:rPr lang="es-CO" sz="1600" b="1" spc="-5" dirty="0" err="1">
                <a:solidFill>
                  <a:srgbClr val="990000"/>
                </a:solidFill>
                <a:latin typeface="Arial"/>
                <a:cs typeface="Arial"/>
              </a:rPr>
              <a:t>S</a:t>
            </a:r>
            <a:r>
              <a:rPr sz="1600" b="1" spc="-5" dirty="0" err="1">
                <a:solidFill>
                  <a:srgbClr val="990000"/>
                </a:solidFill>
                <a:latin typeface="Arial"/>
                <a:cs typeface="Arial"/>
              </a:rPr>
              <a:t>aldos</a:t>
            </a:r>
            <a:r>
              <a:rPr lang="es-CO" sz="1600" b="1" spc="-5" dirty="0">
                <a:solidFill>
                  <a:srgbClr val="990000"/>
                </a:solidFill>
                <a:latin typeface="Arial"/>
                <a:cs typeface="Arial"/>
              </a:rPr>
              <a:t>:</a:t>
            </a:r>
            <a:r>
              <a:rPr sz="1600" b="1" dirty="0">
                <a:solidFill>
                  <a:srgbClr val="990000"/>
                </a:solidFill>
                <a:latin typeface="Arial"/>
                <a:cs typeface="Arial"/>
              </a:rPr>
              <a:t> </a:t>
            </a:r>
            <a:r>
              <a:rPr sz="1600" spc="-5" dirty="0">
                <a:solidFill>
                  <a:srgbClr val="10196A"/>
                </a:solidFill>
                <a:latin typeface="Arial"/>
                <a:cs typeface="Arial"/>
              </a:rPr>
              <a:t>Los informes fiscales incluyen un balance de  efectivo </a:t>
            </a:r>
            <a:r>
              <a:rPr sz="1600" dirty="0">
                <a:solidFill>
                  <a:srgbClr val="10196A"/>
                </a:solidFill>
                <a:latin typeface="Arial"/>
                <a:cs typeface="Arial"/>
              </a:rPr>
              <a:t>y </a:t>
            </a:r>
            <a:r>
              <a:rPr sz="1600" spc="-5" dirty="0">
                <a:solidFill>
                  <a:srgbClr val="10196A"/>
                </a:solidFill>
                <a:latin typeface="Arial"/>
                <a:cs typeface="Arial"/>
              </a:rPr>
              <a:t>deuda/ </a:t>
            </a:r>
            <a:r>
              <a:rPr sz="1600" spc="-5" dirty="0" err="1">
                <a:solidFill>
                  <a:srgbClr val="0033FF"/>
                </a:solidFill>
                <a:latin typeface="Arial"/>
                <a:cs typeface="Arial"/>
              </a:rPr>
              <a:t>activos</a:t>
            </a:r>
            <a:r>
              <a:rPr sz="1600" spc="-5" dirty="0">
                <a:solidFill>
                  <a:srgbClr val="0033FF"/>
                </a:solidFill>
                <a:latin typeface="Arial"/>
                <a:cs typeface="Arial"/>
              </a:rPr>
              <a:t> </a:t>
            </a:r>
            <a:endParaRPr lang="es-CO" sz="1600" spc="-5" dirty="0">
              <a:solidFill>
                <a:srgbClr val="0033FF"/>
              </a:solidFill>
              <a:latin typeface="Arial"/>
              <a:cs typeface="Arial"/>
            </a:endParaRPr>
          </a:p>
          <a:p>
            <a:pPr marL="927100" marR="29209" lvl="3" algn="just">
              <a:lnSpc>
                <a:spcPct val="100000"/>
              </a:lnSpc>
              <a:spcBef>
                <a:spcPts val="440"/>
              </a:spcBef>
              <a:tabLst>
                <a:tab pos="1212215" algn="l"/>
                <a:tab pos="1212850" algn="l"/>
              </a:tabLst>
            </a:pPr>
            <a:r>
              <a:rPr lang="es-CO" sz="1600" spc="-5" dirty="0">
                <a:solidFill>
                  <a:srgbClr val="0033FF"/>
                </a:solidFill>
                <a:latin typeface="Arial"/>
                <a:cs typeface="Arial"/>
              </a:rPr>
              <a:t>    </a:t>
            </a:r>
            <a:r>
              <a:rPr sz="1600" dirty="0">
                <a:solidFill>
                  <a:srgbClr val="0033FF"/>
                </a:solidFill>
                <a:latin typeface="Arial"/>
                <a:cs typeface="Arial"/>
              </a:rPr>
              <a:t>y </a:t>
            </a:r>
            <a:r>
              <a:rPr sz="1600" spc="-5" dirty="0" err="1">
                <a:solidFill>
                  <a:srgbClr val="0033FF"/>
                </a:solidFill>
                <a:latin typeface="Arial"/>
                <a:cs typeface="Arial"/>
              </a:rPr>
              <a:t>pasivos</a:t>
            </a:r>
            <a:r>
              <a:rPr sz="1600" spc="-5" dirty="0">
                <a:solidFill>
                  <a:srgbClr val="0033FF"/>
                </a:solidFill>
                <a:latin typeface="Arial"/>
                <a:cs typeface="Arial"/>
              </a:rPr>
              <a:t> </a:t>
            </a:r>
            <a:r>
              <a:rPr sz="1600" spc="-5" dirty="0" err="1">
                <a:solidFill>
                  <a:srgbClr val="0033FF"/>
                </a:solidFill>
                <a:latin typeface="Arial"/>
                <a:cs typeface="Arial"/>
              </a:rPr>
              <a:t>financieros</a:t>
            </a:r>
            <a:r>
              <a:rPr sz="1600" spc="-5" dirty="0">
                <a:solidFill>
                  <a:srgbClr val="10196A"/>
                </a:solidFill>
                <a:latin typeface="Arial"/>
                <a:cs typeface="Arial"/>
              </a:rPr>
              <a:t> </a:t>
            </a:r>
            <a:r>
              <a:rPr lang="es-CO" sz="1600" spc="-5" dirty="0" err="1">
                <a:solidFill>
                  <a:srgbClr val="10196A"/>
                </a:solidFill>
                <a:latin typeface="Arial"/>
                <a:cs typeface="Arial"/>
              </a:rPr>
              <a:t>ó</a:t>
            </a:r>
            <a:r>
              <a:rPr lang="es-CO" sz="1600" spc="-5" dirty="0">
                <a:solidFill>
                  <a:srgbClr val="10196A"/>
                </a:solidFill>
                <a:latin typeface="Arial"/>
                <a:cs typeface="Arial"/>
              </a:rPr>
              <a:t> </a:t>
            </a:r>
            <a:r>
              <a:rPr sz="1600" dirty="0">
                <a:solidFill>
                  <a:srgbClr val="10196A"/>
                </a:solidFill>
                <a:latin typeface="Arial"/>
                <a:cs typeface="Arial"/>
              </a:rPr>
              <a:t> </a:t>
            </a:r>
            <a:r>
              <a:rPr sz="1600" spc="-5" dirty="0">
                <a:solidFill>
                  <a:srgbClr val="00B050"/>
                </a:solidFill>
                <a:latin typeface="Arial"/>
                <a:cs typeface="Arial"/>
              </a:rPr>
              <a:t>A+P +</a:t>
            </a:r>
            <a:r>
              <a:rPr lang="es-CO" sz="1600" spc="-5" dirty="0">
                <a:solidFill>
                  <a:srgbClr val="00B050"/>
                </a:solidFill>
                <a:latin typeface="Arial"/>
                <a:cs typeface="Arial"/>
              </a:rPr>
              <a:t> P</a:t>
            </a:r>
            <a:r>
              <a:rPr sz="1600" spc="-5" dirty="0" err="1">
                <a:solidFill>
                  <a:srgbClr val="00B050"/>
                </a:solidFill>
                <a:latin typeface="Arial"/>
                <a:cs typeface="Arial"/>
              </a:rPr>
              <a:t>atrimonio</a:t>
            </a:r>
            <a:r>
              <a:rPr sz="1600" spc="0" dirty="0">
                <a:solidFill>
                  <a:srgbClr val="00B050"/>
                </a:solidFill>
                <a:latin typeface="Arial"/>
                <a:cs typeface="Arial"/>
              </a:rPr>
              <a:t> </a:t>
            </a:r>
            <a:r>
              <a:rPr lang="es-CO" sz="1600" spc="-5" dirty="0">
                <a:solidFill>
                  <a:srgbClr val="00B050"/>
                </a:solidFill>
                <a:latin typeface="Arial"/>
                <a:cs typeface="Arial"/>
              </a:rPr>
              <a:t>N</a:t>
            </a:r>
            <a:r>
              <a:rPr sz="1600" spc="-5" dirty="0" err="1">
                <a:solidFill>
                  <a:srgbClr val="00B050"/>
                </a:solidFill>
                <a:latin typeface="Arial"/>
                <a:cs typeface="Arial"/>
              </a:rPr>
              <a:t>eto</a:t>
            </a:r>
            <a:endParaRPr sz="1600" dirty="0">
              <a:latin typeface="Arial"/>
              <a:cs typeface="Arial"/>
            </a:endParaRPr>
          </a:p>
          <a:p>
            <a:pPr marL="927100" marR="359410" lvl="3" algn="just">
              <a:lnSpc>
                <a:spcPct val="99500"/>
              </a:lnSpc>
              <a:spcBef>
                <a:spcPts val="455"/>
              </a:spcBef>
              <a:tabLst>
                <a:tab pos="1212215" algn="l"/>
                <a:tab pos="1212850" algn="l"/>
              </a:tabLst>
            </a:pPr>
            <a:r>
              <a:rPr lang="es-CO" sz="1600" b="1" spc="-5" dirty="0">
                <a:solidFill>
                  <a:srgbClr val="990000"/>
                </a:solidFill>
                <a:latin typeface="Arial"/>
                <a:cs typeface="Arial"/>
              </a:rPr>
              <a:t>- </a:t>
            </a:r>
            <a:r>
              <a:rPr sz="1600" b="1" spc="-5" dirty="0" err="1">
                <a:solidFill>
                  <a:srgbClr val="990000"/>
                </a:solidFill>
                <a:latin typeface="Arial"/>
                <a:cs typeface="Arial"/>
              </a:rPr>
              <a:t>Cobertura</a:t>
            </a:r>
            <a:r>
              <a:rPr sz="1600" b="1" spc="-5" dirty="0">
                <a:solidFill>
                  <a:srgbClr val="990000"/>
                </a:solidFill>
                <a:latin typeface="Arial"/>
                <a:cs typeface="Arial"/>
              </a:rPr>
              <a:t> </a:t>
            </a:r>
            <a:r>
              <a:rPr sz="1600" b="1" dirty="0">
                <a:solidFill>
                  <a:srgbClr val="990000"/>
                </a:solidFill>
                <a:latin typeface="Arial"/>
                <a:cs typeface="Arial"/>
              </a:rPr>
              <a:t>de </a:t>
            </a:r>
            <a:r>
              <a:rPr lang="es-CO" sz="1600" b="1" dirty="0">
                <a:solidFill>
                  <a:srgbClr val="990000"/>
                </a:solidFill>
                <a:latin typeface="Arial"/>
                <a:cs typeface="Arial"/>
              </a:rPr>
              <a:t>F</a:t>
            </a:r>
            <a:r>
              <a:rPr sz="1600" b="1" dirty="0" err="1">
                <a:solidFill>
                  <a:srgbClr val="990000"/>
                </a:solidFill>
                <a:latin typeface="Arial"/>
                <a:cs typeface="Arial"/>
              </a:rPr>
              <a:t>lujos</a:t>
            </a:r>
            <a:r>
              <a:rPr sz="1600" b="1" dirty="0">
                <a:solidFill>
                  <a:srgbClr val="990000"/>
                </a:solidFill>
                <a:latin typeface="Arial"/>
                <a:cs typeface="Arial"/>
              </a:rPr>
              <a:t> </a:t>
            </a:r>
            <a:r>
              <a:rPr sz="1600" b="1" spc="-5" dirty="0">
                <a:solidFill>
                  <a:srgbClr val="990000"/>
                </a:solidFill>
                <a:latin typeface="Arial"/>
                <a:cs typeface="Arial"/>
              </a:rPr>
              <a:t>(incluyendo </a:t>
            </a:r>
            <a:r>
              <a:rPr sz="1600" b="1" dirty="0">
                <a:solidFill>
                  <a:srgbClr val="990000"/>
                </a:solidFill>
                <a:latin typeface="Arial"/>
                <a:cs typeface="Arial"/>
              </a:rPr>
              <a:t>otros flujos </a:t>
            </a:r>
            <a:r>
              <a:rPr sz="1600" b="1" spc="-5" dirty="0" err="1">
                <a:solidFill>
                  <a:srgbClr val="990000"/>
                </a:solidFill>
                <a:latin typeface="Arial"/>
                <a:cs typeface="Arial"/>
              </a:rPr>
              <a:t>económicos</a:t>
            </a:r>
            <a:r>
              <a:rPr sz="1600" b="1" spc="-5" dirty="0">
                <a:solidFill>
                  <a:srgbClr val="990000"/>
                </a:solidFill>
                <a:latin typeface="Arial"/>
                <a:cs typeface="Arial"/>
              </a:rPr>
              <a:t>)</a:t>
            </a:r>
            <a:r>
              <a:rPr lang="es-CO" sz="1600" b="1" spc="-5" dirty="0">
                <a:solidFill>
                  <a:srgbClr val="990000"/>
                </a:solidFill>
                <a:latin typeface="Arial"/>
                <a:cs typeface="Arial"/>
              </a:rPr>
              <a:t>: </a:t>
            </a:r>
            <a:r>
              <a:rPr lang="es-CO" sz="1600" spc="-5" dirty="0">
                <a:solidFill>
                  <a:srgbClr val="10196A"/>
                </a:solidFill>
                <a:latin typeface="Arial"/>
                <a:cs typeface="Arial"/>
              </a:rPr>
              <a:t>L</a:t>
            </a:r>
            <a:r>
              <a:rPr sz="1600" spc="-5" dirty="0" err="1">
                <a:solidFill>
                  <a:srgbClr val="10196A"/>
                </a:solidFill>
                <a:latin typeface="Arial"/>
                <a:cs typeface="Arial"/>
              </a:rPr>
              <a:t>os</a:t>
            </a:r>
            <a:r>
              <a:rPr sz="1600" spc="-5" dirty="0">
                <a:solidFill>
                  <a:srgbClr val="10196A"/>
                </a:solidFill>
                <a:latin typeface="Arial"/>
                <a:cs typeface="Arial"/>
              </a:rPr>
              <a:t>  informes fiscales cubren todos los </a:t>
            </a:r>
            <a:r>
              <a:rPr sz="1600" spc="-5" dirty="0">
                <a:solidFill>
                  <a:srgbClr val="0033FF"/>
                </a:solidFill>
                <a:latin typeface="Arial"/>
                <a:cs typeface="Arial"/>
              </a:rPr>
              <a:t>ingresos, gastos </a:t>
            </a:r>
            <a:r>
              <a:rPr sz="1600" dirty="0">
                <a:solidFill>
                  <a:srgbClr val="0033FF"/>
                </a:solidFill>
                <a:latin typeface="Arial"/>
                <a:cs typeface="Arial"/>
              </a:rPr>
              <a:t>y </a:t>
            </a:r>
            <a:r>
              <a:rPr sz="1600" spc="-5" dirty="0">
                <a:solidFill>
                  <a:srgbClr val="0033FF"/>
                </a:solidFill>
                <a:latin typeface="Arial"/>
                <a:cs typeface="Arial"/>
              </a:rPr>
              <a:t>financiamiento  públicos en efectivo </a:t>
            </a:r>
            <a:r>
              <a:rPr sz="1600" dirty="0">
                <a:solidFill>
                  <a:srgbClr val="10196A"/>
                </a:solidFill>
                <a:latin typeface="Arial"/>
                <a:cs typeface="Arial"/>
              </a:rPr>
              <a:t>o </a:t>
            </a:r>
            <a:r>
              <a:rPr sz="1600" spc="-5" dirty="0">
                <a:solidFill>
                  <a:srgbClr val="0033FF"/>
                </a:solidFill>
                <a:latin typeface="Arial"/>
                <a:cs typeface="Arial"/>
              </a:rPr>
              <a:t>devengado</a:t>
            </a:r>
            <a:r>
              <a:rPr sz="1600" spc="-5" dirty="0">
                <a:solidFill>
                  <a:srgbClr val="92D050"/>
                </a:solidFill>
                <a:latin typeface="Arial"/>
                <a:cs typeface="Arial"/>
              </a:rPr>
              <a:t> </a:t>
            </a:r>
            <a:r>
              <a:rPr sz="1600" dirty="0">
                <a:solidFill>
                  <a:srgbClr val="10196A"/>
                </a:solidFill>
                <a:latin typeface="Arial"/>
                <a:cs typeface="Arial"/>
              </a:rPr>
              <a:t>y </a:t>
            </a:r>
            <a:r>
              <a:rPr sz="1600" spc="-5" dirty="0" err="1">
                <a:solidFill>
                  <a:srgbClr val="00B050"/>
                </a:solidFill>
                <a:latin typeface="Arial"/>
                <a:cs typeface="Arial"/>
              </a:rPr>
              <a:t>otros</a:t>
            </a:r>
            <a:r>
              <a:rPr sz="1600" spc="-5" dirty="0">
                <a:solidFill>
                  <a:srgbClr val="00B050"/>
                </a:solidFill>
                <a:latin typeface="Arial"/>
                <a:cs typeface="Arial"/>
              </a:rPr>
              <a:t> </a:t>
            </a:r>
            <a:r>
              <a:rPr sz="1600" spc="-5" dirty="0" err="1">
                <a:solidFill>
                  <a:srgbClr val="00B050"/>
                </a:solidFill>
                <a:latin typeface="Arial"/>
                <a:cs typeface="Arial"/>
              </a:rPr>
              <a:t>flujos</a:t>
            </a:r>
            <a:r>
              <a:rPr lang="es-CO" sz="1600" spc="-15" dirty="0">
                <a:solidFill>
                  <a:srgbClr val="00B050"/>
                </a:solidFill>
                <a:latin typeface="Arial"/>
                <a:cs typeface="Arial"/>
              </a:rPr>
              <a:t> </a:t>
            </a:r>
          </a:p>
          <a:p>
            <a:pPr marL="927100" marR="359410" lvl="3" algn="just">
              <a:lnSpc>
                <a:spcPct val="99500"/>
              </a:lnSpc>
              <a:spcBef>
                <a:spcPts val="455"/>
              </a:spcBef>
              <a:tabLst>
                <a:tab pos="1212215" algn="l"/>
                <a:tab pos="1212850" algn="l"/>
              </a:tabLst>
            </a:pPr>
            <a:r>
              <a:rPr sz="1600" spc="-5" dirty="0" err="1">
                <a:solidFill>
                  <a:srgbClr val="00B050"/>
                </a:solidFill>
                <a:latin typeface="Arial"/>
                <a:cs typeface="Arial"/>
              </a:rPr>
              <a:t>económicos</a:t>
            </a:r>
            <a:endParaRPr sz="1600" dirty="0">
              <a:latin typeface="Arial"/>
              <a:cs typeface="Arial"/>
            </a:endParaRPr>
          </a:p>
          <a:p>
            <a:pPr marL="927100" lvl="3" algn="just">
              <a:lnSpc>
                <a:spcPct val="100000"/>
              </a:lnSpc>
              <a:spcBef>
                <a:spcPts val="440"/>
              </a:spcBef>
              <a:tabLst>
                <a:tab pos="1212215" algn="l"/>
                <a:tab pos="1212850" algn="l"/>
              </a:tabLst>
            </a:pPr>
            <a:r>
              <a:rPr lang="es-CO" sz="1600" b="1" spc="-5" dirty="0">
                <a:solidFill>
                  <a:srgbClr val="990000"/>
                </a:solidFill>
                <a:latin typeface="Arial"/>
                <a:cs typeface="Arial"/>
              </a:rPr>
              <a:t>- </a:t>
            </a:r>
            <a:r>
              <a:rPr sz="1600" b="1" spc="-5" dirty="0" err="1">
                <a:solidFill>
                  <a:srgbClr val="990000"/>
                </a:solidFill>
                <a:latin typeface="Arial"/>
                <a:cs typeface="Arial"/>
              </a:rPr>
              <a:t>Cobertura</a:t>
            </a:r>
            <a:r>
              <a:rPr sz="1600" b="1" spc="-5" dirty="0">
                <a:solidFill>
                  <a:srgbClr val="990000"/>
                </a:solidFill>
                <a:latin typeface="Arial"/>
                <a:cs typeface="Arial"/>
              </a:rPr>
              <a:t> </a:t>
            </a:r>
            <a:r>
              <a:rPr sz="1600" b="1" dirty="0">
                <a:solidFill>
                  <a:srgbClr val="990000"/>
                </a:solidFill>
                <a:latin typeface="Arial"/>
                <a:cs typeface="Arial"/>
              </a:rPr>
              <a:t>de </a:t>
            </a:r>
            <a:r>
              <a:rPr lang="es-CO" sz="1600" b="1" spc="-5" dirty="0">
                <a:solidFill>
                  <a:srgbClr val="990000"/>
                </a:solidFill>
                <a:latin typeface="Arial"/>
                <a:cs typeface="Arial"/>
              </a:rPr>
              <a:t>G</a:t>
            </a:r>
            <a:r>
              <a:rPr sz="1600" b="1" spc="-5" dirty="0" err="1">
                <a:solidFill>
                  <a:srgbClr val="990000"/>
                </a:solidFill>
                <a:latin typeface="Arial"/>
                <a:cs typeface="Arial"/>
              </a:rPr>
              <a:t>astos</a:t>
            </a:r>
            <a:r>
              <a:rPr sz="1600" b="1" spc="-10" dirty="0">
                <a:solidFill>
                  <a:srgbClr val="990000"/>
                </a:solidFill>
                <a:latin typeface="Arial"/>
                <a:cs typeface="Arial"/>
              </a:rPr>
              <a:t> </a:t>
            </a:r>
            <a:r>
              <a:rPr lang="es-CO" sz="1600" b="1" spc="-5" dirty="0">
                <a:solidFill>
                  <a:srgbClr val="990000"/>
                </a:solidFill>
                <a:latin typeface="Arial"/>
                <a:cs typeface="Arial"/>
              </a:rPr>
              <a:t>T</a:t>
            </a:r>
            <a:r>
              <a:rPr sz="1600" b="1" spc="-5" dirty="0" err="1">
                <a:solidFill>
                  <a:srgbClr val="990000"/>
                </a:solidFill>
                <a:latin typeface="Arial"/>
                <a:cs typeface="Arial"/>
              </a:rPr>
              <a:t>ributarios</a:t>
            </a:r>
            <a:r>
              <a:rPr lang="es-CO" sz="1600" b="1" spc="-5" dirty="0">
                <a:solidFill>
                  <a:srgbClr val="990000"/>
                </a:solidFill>
                <a:latin typeface="Arial"/>
                <a:cs typeface="Arial"/>
              </a:rPr>
              <a:t>:</a:t>
            </a:r>
            <a:endParaRPr sz="1600" dirty="0">
              <a:latin typeface="Arial"/>
              <a:cs typeface="Arial"/>
            </a:endParaRPr>
          </a:p>
          <a:p>
            <a:pPr marL="1612900" lvl="4" indent="-228600" algn="just">
              <a:lnSpc>
                <a:spcPct val="100000"/>
              </a:lnSpc>
              <a:spcBef>
                <a:spcPts val="440"/>
              </a:spcBef>
              <a:buChar char="•"/>
              <a:tabLst>
                <a:tab pos="1612265" algn="l"/>
                <a:tab pos="1612900" algn="l"/>
              </a:tabLst>
            </a:pPr>
            <a:r>
              <a:rPr sz="1600" spc="-5" dirty="0">
                <a:solidFill>
                  <a:schemeClr val="accent6"/>
                </a:solidFill>
                <a:latin typeface="Arial"/>
                <a:cs typeface="Arial"/>
              </a:rPr>
              <a:t>Publicación anual de </a:t>
            </a:r>
            <a:r>
              <a:rPr sz="1600" dirty="0">
                <a:solidFill>
                  <a:schemeClr val="accent6"/>
                </a:solidFill>
                <a:latin typeface="Arial"/>
                <a:cs typeface="Arial"/>
              </a:rPr>
              <a:t>la </a:t>
            </a:r>
            <a:r>
              <a:rPr sz="1600" spc="-5" dirty="0">
                <a:solidFill>
                  <a:schemeClr val="accent6"/>
                </a:solidFill>
                <a:latin typeface="Arial"/>
                <a:cs typeface="Arial"/>
              </a:rPr>
              <a:t>pérdida de ingresos por gastos</a:t>
            </a:r>
            <a:r>
              <a:rPr sz="1600" spc="5" dirty="0">
                <a:solidFill>
                  <a:schemeClr val="accent6"/>
                </a:solidFill>
                <a:latin typeface="Arial"/>
                <a:cs typeface="Arial"/>
              </a:rPr>
              <a:t> </a:t>
            </a:r>
            <a:r>
              <a:rPr sz="1600" spc="-5" dirty="0">
                <a:solidFill>
                  <a:schemeClr val="accent6"/>
                </a:solidFill>
                <a:latin typeface="Arial"/>
                <a:cs typeface="Arial"/>
              </a:rPr>
              <a:t>tributarios</a:t>
            </a:r>
            <a:endParaRPr sz="1600" dirty="0">
              <a:solidFill>
                <a:schemeClr val="accent6"/>
              </a:solidFill>
              <a:latin typeface="Arial"/>
              <a:cs typeface="Arial"/>
            </a:endParaRPr>
          </a:p>
          <a:p>
            <a:pPr marL="1612900" lvl="4" indent="-228600" algn="just">
              <a:lnSpc>
                <a:spcPct val="100000"/>
              </a:lnSpc>
              <a:spcBef>
                <a:spcPts val="440"/>
              </a:spcBef>
              <a:buChar char="•"/>
              <a:tabLst>
                <a:tab pos="1612265" algn="l"/>
                <a:tab pos="1612900" algn="l"/>
              </a:tabLst>
            </a:pPr>
            <a:r>
              <a:rPr sz="1600" spc="-5" dirty="0">
                <a:solidFill>
                  <a:srgbClr val="212165"/>
                </a:solidFill>
                <a:latin typeface="Arial"/>
                <a:cs typeface="Arial"/>
              </a:rPr>
              <a:t>Estimación </a:t>
            </a:r>
            <a:r>
              <a:rPr sz="1600" spc="-5" dirty="0">
                <a:solidFill>
                  <a:srgbClr val="0033FF"/>
                </a:solidFill>
                <a:latin typeface="Arial"/>
                <a:cs typeface="Arial"/>
              </a:rPr>
              <a:t>de gastos fiscales por sector </a:t>
            </a:r>
            <a:r>
              <a:rPr sz="1600" dirty="0">
                <a:solidFill>
                  <a:srgbClr val="0033FF"/>
                </a:solidFill>
                <a:latin typeface="Arial"/>
                <a:cs typeface="Arial"/>
              </a:rPr>
              <a:t>o </a:t>
            </a:r>
            <a:r>
              <a:rPr sz="1600" spc="-5" dirty="0">
                <a:solidFill>
                  <a:srgbClr val="0033FF"/>
                </a:solidFill>
                <a:latin typeface="Arial"/>
                <a:cs typeface="Arial"/>
              </a:rPr>
              <a:t>por área de</a:t>
            </a:r>
            <a:r>
              <a:rPr sz="1600" spc="15" dirty="0">
                <a:solidFill>
                  <a:srgbClr val="0033FF"/>
                </a:solidFill>
                <a:latin typeface="Arial"/>
                <a:cs typeface="Arial"/>
              </a:rPr>
              <a:t> </a:t>
            </a:r>
            <a:r>
              <a:rPr sz="1600" spc="-5" dirty="0">
                <a:solidFill>
                  <a:srgbClr val="0033FF"/>
                </a:solidFill>
                <a:latin typeface="Arial"/>
                <a:cs typeface="Arial"/>
              </a:rPr>
              <a:t>política</a:t>
            </a:r>
            <a:endParaRPr sz="1600" dirty="0">
              <a:solidFill>
                <a:srgbClr val="0033FF"/>
              </a:solidFill>
              <a:latin typeface="Arial"/>
              <a:cs typeface="Arial"/>
            </a:endParaRPr>
          </a:p>
          <a:p>
            <a:pPr marL="1612900" lvl="4" indent="-228600" algn="just">
              <a:lnSpc>
                <a:spcPct val="100000"/>
              </a:lnSpc>
              <a:spcBef>
                <a:spcPts val="409"/>
              </a:spcBef>
              <a:buChar char="•"/>
              <a:tabLst>
                <a:tab pos="1612265" algn="l"/>
                <a:tab pos="1612900" algn="l"/>
              </a:tabLst>
            </a:pPr>
            <a:r>
              <a:rPr sz="1600" spc="-5" dirty="0">
                <a:solidFill>
                  <a:schemeClr val="accent6"/>
                </a:solidFill>
                <a:latin typeface="Arial"/>
                <a:cs typeface="Arial"/>
              </a:rPr>
              <a:t>Control del tamaño </a:t>
            </a:r>
            <a:r>
              <a:rPr sz="1600" dirty="0">
                <a:solidFill>
                  <a:schemeClr val="accent6"/>
                </a:solidFill>
                <a:latin typeface="Arial"/>
                <a:cs typeface="Arial"/>
              </a:rPr>
              <a:t>u </a:t>
            </a:r>
            <a:r>
              <a:rPr sz="1600" spc="-5" dirty="0">
                <a:solidFill>
                  <a:schemeClr val="accent6"/>
                </a:solidFill>
                <a:latin typeface="Arial"/>
                <a:cs typeface="Arial"/>
              </a:rPr>
              <a:t>objetivos presupuestarios del gasto</a:t>
            </a:r>
            <a:r>
              <a:rPr sz="1600" spc="15" dirty="0">
                <a:solidFill>
                  <a:schemeClr val="accent6"/>
                </a:solidFill>
                <a:latin typeface="Arial"/>
                <a:cs typeface="Arial"/>
              </a:rPr>
              <a:t> </a:t>
            </a:r>
            <a:r>
              <a:rPr sz="1600" spc="-5" dirty="0">
                <a:solidFill>
                  <a:schemeClr val="accent6"/>
                </a:solidFill>
                <a:latin typeface="Arial"/>
                <a:cs typeface="Arial"/>
              </a:rPr>
              <a:t>tributario</a:t>
            </a:r>
            <a:endParaRPr sz="1600" dirty="0">
              <a:solidFill>
                <a:schemeClr val="accent6"/>
              </a:solidFill>
              <a:latin typeface="Arial"/>
              <a:cs typeface="Arial"/>
            </a:endParaRPr>
          </a:p>
        </p:txBody>
      </p:sp>
    </p:spTree>
    <p:extLst>
      <p:ext uri="{BB962C8B-B14F-4D97-AF65-F5344CB8AC3E}">
        <p14:creationId xmlns:p14="http://schemas.microsoft.com/office/powerpoint/2010/main" val="111525117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número de diapositiva 4"/>
          <p:cNvSpPr>
            <a:spLocks noGrp="1"/>
          </p:cNvSpPr>
          <p:nvPr>
            <p:ph type="sldNum" sz="quarter" idx="15"/>
          </p:nvPr>
        </p:nvSpPr>
        <p:spPr/>
        <p:txBody>
          <a:bodyPr/>
          <a:lstStyle/>
          <a:p>
            <a:fld id="{2F152DCA-CD82-48DD-BE7C-A5D938300626}" type="slidenum">
              <a:rPr lang="es-ES_tradnl" smtClean="0"/>
              <a:pPr/>
              <a:t>18</a:t>
            </a:fld>
            <a:endParaRPr lang="es-ES_tradnl"/>
          </a:p>
        </p:txBody>
      </p:sp>
      <p:sp>
        <p:nvSpPr>
          <p:cNvPr id="3" name="object 2"/>
          <p:cNvSpPr txBox="1">
            <a:spLocks/>
          </p:cNvSpPr>
          <p:nvPr/>
        </p:nvSpPr>
        <p:spPr>
          <a:xfrm>
            <a:off x="22190" y="52408"/>
            <a:ext cx="7070090" cy="887422"/>
          </a:xfrm>
          <a:prstGeom prst="rect">
            <a:avLst/>
          </a:prstGeom>
        </p:spPr>
        <p:txBody>
          <a:bodyPr vert="horz" wrap="square" lIns="0" tIns="12700" rIns="0" bIns="0" rtlCol="0">
            <a:spAutoFit/>
          </a:bodyPr>
          <a:lstStyle>
            <a:lvl1pPr algn="l" rtl="0" eaLnBrk="1" fontAlgn="base" hangingPunct="1">
              <a:spcBef>
                <a:spcPct val="0"/>
              </a:spcBef>
              <a:spcAft>
                <a:spcPct val="0"/>
              </a:spcAft>
              <a:defRPr sz="3200" b="1" baseline="0">
                <a:solidFill>
                  <a:schemeClr val="bg1"/>
                </a:solidFill>
                <a:latin typeface="+mj-lt"/>
                <a:ea typeface="+mj-ea"/>
                <a:cs typeface="+mj-cs"/>
              </a:defRPr>
            </a:lvl1pPr>
            <a:lvl2pPr algn="ctr" rtl="0" eaLnBrk="1" fontAlgn="base" hangingPunct="1">
              <a:spcBef>
                <a:spcPct val="0"/>
              </a:spcBef>
              <a:spcAft>
                <a:spcPct val="0"/>
              </a:spcAft>
              <a:defRPr sz="3200" b="1">
                <a:solidFill>
                  <a:schemeClr val="tx2"/>
                </a:solidFill>
                <a:latin typeface="Calibri" pitchFamily="34" charset="0"/>
              </a:defRPr>
            </a:lvl2pPr>
            <a:lvl3pPr algn="ctr" rtl="0" eaLnBrk="1" fontAlgn="base" hangingPunct="1">
              <a:spcBef>
                <a:spcPct val="0"/>
              </a:spcBef>
              <a:spcAft>
                <a:spcPct val="0"/>
              </a:spcAft>
              <a:defRPr sz="3200" b="1">
                <a:solidFill>
                  <a:schemeClr val="tx2"/>
                </a:solidFill>
                <a:latin typeface="Calibri" pitchFamily="34" charset="0"/>
              </a:defRPr>
            </a:lvl3pPr>
            <a:lvl4pPr algn="ctr" rtl="0" eaLnBrk="1" fontAlgn="base" hangingPunct="1">
              <a:spcBef>
                <a:spcPct val="0"/>
              </a:spcBef>
              <a:spcAft>
                <a:spcPct val="0"/>
              </a:spcAft>
              <a:defRPr sz="3200" b="1">
                <a:solidFill>
                  <a:schemeClr val="tx2"/>
                </a:solidFill>
                <a:latin typeface="Calibri" pitchFamily="34" charset="0"/>
              </a:defRPr>
            </a:lvl4pPr>
            <a:lvl5pPr algn="ctr" rtl="0" eaLnBrk="1" fontAlgn="base" hangingPunct="1">
              <a:spcBef>
                <a:spcPct val="0"/>
              </a:spcBef>
              <a:spcAft>
                <a:spcPct val="0"/>
              </a:spcAft>
              <a:defRPr sz="3200" b="1">
                <a:solidFill>
                  <a:schemeClr val="tx2"/>
                </a:solidFill>
                <a:latin typeface="Calibri" pitchFamily="34" charset="0"/>
              </a:defRPr>
            </a:lvl5pPr>
            <a:lvl6pPr marL="457200" algn="ctr" rtl="0" eaLnBrk="1" fontAlgn="base" hangingPunct="1">
              <a:spcBef>
                <a:spcPct val="0"/>
              </a:spcBef>
              <a:spcAft>
                <a:spcPct val="0"/>
              </a:spcAft>
              <a:defRPr sz="3200" b="1">
                <a:solidFill>
                  <a:schemeClr val="tx2"/>
                </a:solidFill>
                <a:latin typeface="Arial Narrow" pitchFamily="34" charset="0"/>
              </a:defRPr>
            </a:lvl6pPr>
            <a:lvl7pPr marL="914400" algn="ctr" rtl="0" eaLnBrk="1" fontAlgn="base" hangingPunct="1">
              <a:spcBef>
                <a:spcPct val="0"/>
              </a:spcBef>
              <a:spcAft>
                <a:spcPct val="0"/>
              </a:spcAft>
              <a:defRPr sz="3200" b="1">
                <a:solidFill>
                  <a:schemeClr val="tx2"/>
                </a:solidFill>
                <a:latin typeface="Arial Narrow" pitchFamily="34" charset="0"/>
              </a:defRPr>
            </a:lvl7pPr>
            <a:lvl8pPr marL="1371600" algn="ctr" rtl="0" eaLnBrk="1" fontAlgn="base" hangingPunct="1">
              <a:spcBef>
                <a:spcPct val="0"/>
              </a:spcBef>
              <a:spcAft>
                <a:spcPct val="0"/>
              </a:spcAft>
              <a:defRPr sz="3200" b="1">
                <a:solidFill>
                  <a:schemeClr val="tx2"/>
                </a:solidFill>
                <a:latin typeface="Arial Narrow" pitchFamily="34" charset="0"/>
              </a:defRPr>
            </a:lvl8pPr>
            <a:lvl9pPr marL="1828800" algn="ctr" rtl="0" eaLnBrk="1" fontAlgn="base" hangingPunct="1">
              <a:spcBef>
                <a:spcPct val="0"/>
              </a:spcBef>
              <a:spcAft>
                <a:spcPct val="0"/>
              </a:spcAft>
              <a:defRPr sz="3200" b="1">
                <a:solidFill>
                  <a:schemeClr val="tx2"/>
                </a:solidFill>
                <a:latin typeface="Arial Narrow" pitchFamily="34" charset="0"/>
              </a:defRPr>
            </a:lvl9pPr>
          </a:lstStyle>
          <a:p>
            <a:pPr marL="12700">
              <a:spcBef>
                <a:spcPts val="100"/>
              </a:spcBef>
            </a:pPr>
            <a:r>
              <a:rPr lang="es-CO" kern="0" spc="-5" dirty="0"/>
              <a:t>Presentación </a:t>
            </a:r>
            <a:r>
              <a:rPr lang="es-CO" kern="0" dirty="0"/>
              <a:t>de </a:t>
            </a:r>
            <a:r>
              <a:rPr lang="es-CO" kern="0" spc="-5" dirty="0"/>
              <a:t>Informes Fiscales: Pilar</a:t>
            </a:r>
            <a:r>
              <a:rPr lang="es-CO" kern="0" spc="75" dirty="0"/>
              <a:t> </a:t>
            </a:r>
            <a:r>
              <a:rPr lang="es-CO" kern="0" dirty="0"/>
              <a:t>I</a:t>
            </a:r>
          </a:p>
          <a:p>
            <a:pPr marL="12700" lvl="1" algn="l">
              <a:spcBef>
                <a:spcPts val="100"/>
              </a:spcBef>
            </a:pPr>
            <a:r>
              <a:rPr lang="es-CO" sz="2400" spc="-5" dirty="0">
                <a:solidFill>
                  <a:schemeClr val="bg1"/>
                </a:solidFill>
                <a:latin typeface="Arial"/>
                <a:cs typeface="Arial"/>
              </a:rPr>
              <a:t>2. Frecuencia </a:t>
            </a:r>
            <a:r>
              <a:rPr lang="es-CO" sz="2400" dirty="0">
                <a:solidFill>
                  <a:schemeClr val="bg1"/>
                </a:solidFill>
                <a:latin typeface="Arial"/>
                <a:cs typeface="Arial"/>
              </a:rPr>
              <a:t>y</a:t>
            </a:r>
            <a:r>
              <a:rPr lang="es-CO" sz="2400" spc="-10" dirty="0">
                <a:solidFill>
                  <a:schemeClr val="bg1"/>
                </a:solidFill>
                <a:latin typeface="Arial"/>
                <a:cs typeface="Arial"/>
              </a:rPr>
              <a:t> </a:t>
            </a:r>
            <a:r>
              <a:rPr lang="es-CO" sz="2400" spc="-5" dirty="0">
                <a:solidFill>
                  <a:schemeClr val="bg1"/>
                </a:solidFill>
                <a:latin typeface="Arial"/>
                <a:cs typeface="Arial"/>
              </a:rPr>
              <a:t>Puntualidad</a:t>
            </a:r>
            <a:endParaRPr lang="es-CO" sz="2400" dirty="0">
              <a:solidFill>
                <a:schemeClr val="bg1"/>
              </a:solidFill>
              <a:latin typeface="Arial"/>
              <a:cs typeface="Arial"/>
            </a:endParaRPr>
          </a:p>
        </p:txBody>
      </p:sp>
      <p:sp>
        <p:nvSpPr>
          <p:cNvPr id="6" name="object 3"/>
          <p:cNvSpPr txBox="1"/>
          <p:nvPr/>
        </p:nvSpPr>
        <p:spPr>
          <a:xfrm>
            <a:off x="-324544" y="1196955"/>
            <a:ext cx="9361040" cy="4108817"/>
          </a:xfrm>
          <a:prstGeom prst="rect">
            <a:avLst/>
          </a:prstGeom>
        </p:spPr>
        <p:txBody>
          <a:bodyPr vert="horz" wrap="square" lIns="0" tIns="12700" rIns="0" bIns="0" rtlCol="0">
            <a:spAutoFit/>
          </a:bodyPr>
          <a:lstStyle/>
          <a:p>
            <a:pPr marL="469900" marR="675640" algn="just">
              <a:lnSpc>
                <a:spcPts val="2870"/>
              </a:lnSpc>
            </a:pPr>
            <a:r>
              <a:rPr sz="2400" b="1" spc="-5" dirty="0">
                <a:solidFill>
                  <a:srgbClr val="800000"/>
                </a:solidFill>
                <a:latin typeface="Arial"/>
                <a:cs typeface="Arial"/>
              </a:rPr>
              <a:t>Los informes fiscales deben publicarse de manera  frecuente, regular </a:t>
            </a:r>
            <a:r>
              <a:rPr sz="2400" b="1" dirty="0">
                <a:solidFill>
                  <a:srgbClr val="800000"/>
                </a:solidFill>
                <a:latin typeface="Arial"/>
                <a:cs typeface="Arial"/>
              </a:rPr>
              <a:t>y</a:t>
            </a:r>
            <a:r>
              <a:rPr sz="2400" b="1" spc="-15" dirty="0">
                <a:solidFill>
                  <a:srgbClr val="800000"/>
                </a:solidFill>
                <a:latin typeface="Arial"/>
                <a:cs typeface="Arial"/>
              </a:rPr>
              <a:t> </a:t>
            </a:r>
            <a:r>
              <a:rPr sz="2400" b="1" spc="-5" dirty="0">
                <a:solidFill>
                  <a:srgbClr val="800000"/>
                </a:solidFill>
                <a:latin typeface="Arial"/>
                <a:cs typeface="Arial"/>
              </a:rPr>
              <a:t>oportuna</a:t>
            </a:r>
            <a:endParaRPr sz="2400" dirty="0">
              <a:latin typeface="Arial"/>
              <a:cs typeface="Arial"/>
            </a:endParaRPr>
          </a:p>
          <a:p>
            <a:pPr marL="812800" lvl="2" indent="-342900">
              <a:lnSpc>
                <a:spcPct val="100000"/>
              </a:lnSpc>
              <a:spcBef>
                <a:spcPts val="489"/>
              </a:spcBef>
              <a:buChar char="•"/>
              <a:tabLst>
                <a:tab pos="812165" algn="l"/>
                <a:tab pos="812800" algn="l"/>
              </a:tabLst>
            </a:pPr>
            <a:r>
              <a:rPr sz="2400" b="1" dirty="0">
                <a:solidFill>
                  <a:srgbClr val="212165"/>
                </a:solidFill>
                <a:latin typeface="Arial"/>
                <a:cs typeface="Arial"/>
              </a:rPr>
              <a:t>Medido</a:t>
            </a:r>
            <a:r>
              <a:rPr sz="2400" b="1" spc="-10" dirty="0">
                <a:solidFill>
                  <a:srgbClr val="212165"/>
                </a:solidFill>
                <a:latin typeface="Arial"/>
                <a:cs typeface="Arial"/>
              </a:rPr>
              <a:t> </a:t>
            </a:r>
            <a:r>
              <a:rPr sz="2400" b="1" dirty="0">
                <a:solidFill>
                  <a:srgbClr val="212165"/>
                </a:solidFill>
                <a:latin typeface="Arial"/>
                <a:cs typeface="Arial"/>
              </a:rPr>
              <a:t>por:</a:t>
            </a:r>
            <a:endParaRPr sz="2400" b="1" dirty="0">
              <a:latin typeface="Arial"/>
              <a:cs typeface="Arial"/>
            </a:endParaRPr>
          </a:p>
          <a:p>
            <a:pPr marL="927100" lvl="3" algn="just">
              <a:lnSpc>
                <a:spcPct val="100000"/>
              </a:lnSpc>
              <a:spcBef>
                <a:spcPts val="484"/>
              </a:spcBef>
              <a:tabLst>
                <a:tab pos="1212215" algn="l"/>
                <a:tab pos="1212850" algn="l"/>
              </a:tabLst>
            </a:pPr>
            <a:r>
              <a:rPr lang="es-CO" sz="2000" b="1" spc="-5" dirty="0">
                <a:solidFill>
                  <a:srgbClr val="990000"/>
                </a:solidFill>
                <a:latin typeface="Arial"/>
                <a:cs typeface="Arial"/>
              </a:rPr>
              <a:t>- </a:t>
            </a:r>
            <a:r>
              <a:rPr sz="2000" b="1" spc="-5" dirty="0" err="1">
                <a:solidFill>
                  <a:srgbClr val="990000"/>
                </a:solidFill>
                <a:latin typeface="Arial"/>
                <a:cs typeface="Arial"/>
              </a:rPr>
              <a:t>Frecuencia</a:t>
            </a:r>
            <a:r>
              <a:rPr sz="2000" b="1" spc="-5" dirty="0">
                <a:solidFill>
                  <a:srgbClr val="990000"/>
                </a:solidFill>
                <a:latin typeface="Arial"/>
                <a:cs typeface="Arial"/>
              </a:rPr>
              <a:t> </a:t>
            </a:r>
            <a:r>
              <a:rPr sz="2000" b="1" dirty="0">
                <a:solidFill>
                  <a:srgbClr val="990000"/>
                </a:solidFill>
                <a:latin typeface="Arial"/>
                <a:cs typeface="Arial"/>
              </a:rPr>
              <a:t>y </a:t>
            </a:r>
            <a:r>
              <a:rPr sz="2000" b="1" spc="-5" dirty="0">
                <a:solidFill>
                  <a:srgbClr val="990000"/>
                </a:solidFill>
                <a:latin typeface="Arial"/>
                <a:cs typeface="Arial"/>
              </a:rPr>
              <a:t>publicación </a:t>
            </a:r>
            <a:r>
              <a:rPr sz="2000" b="1" dirty="0">
                <a:solidFill>
                  <a:srgbClr val="990000"/>
                </a:solidFill>
                <a:latin typeface="Arial"/>
                <a:cs typeface="Arial"/>
              </a:rPr>
              <a:t>de </a:t>
            </a:r>
            <a:r>
              <a:rPr sz="2000" b="1" spc="-5" dirty="0">
                <a:solidFill>
                  <a:srgbClr val="990000"/>
                </a:solidFill>
                <a:latin typeface="Arial"/>
                <a:cs typeface="Arial"/>
              </a:rPr>
              <a:t>los informes durante </a:t>
            </a:r>
            <a:r>
              <a:rPr sz="2000" b="1" dirty="0">
                <a:solidFill>
                  <a:srgbClr val="990000"/>
                </a:solidFill>
                <a:latin typeface="Arial"/>
                <a:cs typeface="Arial"/>
              </a:rPr>
              <a:t>el</a:t>
            </a:r>
            <a:r>
              <a:rPr sz="2000" b="1" spc="-55" dirty="0">
                <a:solidFill>
                  <a:srgbClr val="990000"/>
                </a:solidFill>
                <a:latin typeface="Arial"/>
                <a:cs typeface="Arial"/>
              </a:rPr>
              <a:t> </a:t>
            </a:r>
            <a:r>
              <a:rPr sz="2000" b="1" dirty="0">
                <a:solidFill>
                  <a:srgbClr val="990000"/>
                </a:solidFill>
                <a:latin typeface="Arial"/>
                <a:cs typeface="Arial"/>
              </a:rPr>
              <a:t>año</a:t>
            </a:r>
            <a:endParaRPr sz="2000" dirty="0">
              <a:latin typeface="Arial"/>
              <a:cs typeface="Arial"/>
            </a:endParaRPr>
          </a:p>
          <a:p>
            <a:pPr marL="1841500" lvl="4" algn="just">
              <a:lnSpc>
                <a:spcPct val="100000"/>
              </a:lnSpc>
              <a:spcBef>
                <a:spcPts val="434"/>
              </a:spcBef>
              <a:tabLst>
                <a:tab pos="2070100" algn="l"/>
              </a:tabLst>
            </a:pPr>
            <a:r>
              <a:rPr lang="es-CO" sz="1800" spc="-5" dirty="0">
                <a:solidFill>
                  <a:srgbClr val="0033FF"/>
                </a:solidFill>
                <a:latin typeface="Arial"/>
                <a:cs typeface="Arial"/>
              </a:rPr>
              <a:t>-</a:t>
            </a:r>
            <a:r>
              <a:rPr sz="1800" spc="-5" dirty="0">
                <a:solidFill>
                  <a:srgbClr val="0033FF"/>
                </a:solidFill>
                <a:latin typeface="Arial"/>
                <a:cs typeface="Arial"/>
              </a:rPr>
              <a:t>Trimestral, </a:t>
            </a:r>
            <a:r>
              <a:rPr sz="1800" dirty="0">
                <a:solidFill>
                  <a:srgbClr val="0033FF"/>
                </a:solidFill>
                <a:latin typeface="Arial"/>
                <a:cs typeface="Arial"/>
              </a:rPr>
              <a:t>y </a:t>
            </a:r>
            <a:r>
              <a:rPr sz="1800" spc="-5" dirty="0">
                <a:solidFill>
                  <a:srgbClr val="0033FF"/>
                </a:solidFill>
                <a:latin typeface="Arial"/>
                <a:cs typeface="Arial"/>
              </a:rPr>
              <a:t>publicación en el siguiente trimestre </a:t>
            </a:r>
            <a:r>
              <a:rPr sz="1800" dirty="0">
                <a:solidFill>
                  <a:srgbClr val="0033FF"/>
                </a:solidFill>
                <a:latin typeface="Arial"/>
                <a:cs typeface="Arial"/>
              </a:rPr>
              <a:t>o</a:t>
            </a:r>
            <a:r>
              <a:rPr sz="1800" spc="5" dirty="0">
                <a:solidFill>
                  <a:srgbClr val="0033FF"/>
                </a:solidFill>
                <a:latin typeface="Arial"/>
                <a:cs typeface="Arial"/>
              </a:rPr>
              <a:t> </a:t>
            </a:r>
            <a:r>
              <a:rPr sz="1800" spc="-5" dirty="0">
                <a:solidFill>
                  <a:srgbClr val="0033FF"/>
                </a:solidFill>
                <a:latin typeface="Arial"/>
                <a:cs typeface="Arial"/>
              </a:rPr>
              <a:t>mes</a:t>
            </a:r>
            <a:endParaRPr sz="1800" dirty="0">
              <a:solidFill>
                <a:srgbClr val="0033FF"/>
              </a:solidFill>
              <a:latin typeface="Arial"/>
              <a:cs typeface="Arial"/>
            </a:endParaRPr>
          </a:p>
          <a:p>
            <a:pPr marL="1841500" lvl="4" algn="just">
              <a:lnSpc>
                <a:spcPct val="100000"/>
              </a:lnSpc>
              <a:spcBef>
                <a:spcPts val="439"/>
              </a:spcBef>
              <a:tabLst>
                <a:tab pos="2070100" algn="l"/>
              </a:tabLst>
            </a:pPr>
            <a:r>
              <a:rPr lang="es-CO" sz="1800" spc="-5" dirty="0">
                <a:solidFill>
                  <a:srgbClr val="0033FF"/>
                </a:solidFill>
                <a:latin typeface="Arial"/>
                <a:cs typeface="Arial"/>
              </a:rPr>
              <a:t>- </a:t>
            </a:r>
            <a:r>
              <a:rPr sz="1800" spc="-5" dirty="0" err="1">
                <a:solidFill>
                  <a:srgbClr val="0033FF"/>
                </a:solidFill>
                <a:latin typeface="Arial"/>
                <a:cs typeface="Arial"/>
              </a:rPr>
              <a:t>Mensualmente</a:t>
            </a:r>
            <a:r>
              <a:rPr sz="1800" spc="-5" dirty="0">
                <a:solidFill>
                  <a:srgbClr val="0033FF"/>
                </a:solidFill>
                <a:latin typeface="Arial"/>
                <a:cs typeface="Arial"/>
              </a:rPr>
              <a:t>, </a:t>
            </a:r>
            <a:r>
              <a:rPr sz="1800" dirty="0">
                <a:solidFill>
                  <a:srgbClr val="0033FF"/>
                </a:solidFill>
                <a:latin typeface="Arial"/>
                <a:cs typeface="Arial"/>
              </a:rPr>
              <a:t>y </a:t>
            </a:r>
            <a:r>
              <a:rPr sz="1800" spc="-5" dirty="0">
                <a:solidFill>
                  <a:srgbClr val="0033FF"/>
                </a:solidFill>
                <a:latin typeface="Arial"/>
                <a:cs typeface="Arial"/>
              </a:rPr>
              <a:t>publicación en el mes</a:t>
            </a:r>
            <a:r>
              <a:rPr sz="1800" spc="-10" dirty="0">
                <a:solidFill>
                  <a:srgbClr val="0033FF"/>
                </a:solidFill>
                <a:latin typeface="Arial"/>
                <a:cs typeface="Arial"/>
              </a:rPr>
              <a:t> </a:t>
            </a:r>
            <a:r>
              <a:rPr sz="1800" spc="-5" dirty="0">
                <a:solidFill>
                  <a:srgbClr val="0033FF"/>
                </a:solidFill>
                <a:latin typeface="Arial"/>
                <a:cs typeface="Arial"/>
              </a:rPr>
              <a:t>siguiente</a:t>
            </a:r>
            <a:endParaRPr sz="1800" dirty="0">
              <a:solidFill>
                <a:srgbClr val="0033FF"/>
              </a:solidFill>
              <a:latin typeface="Arial"/>
              <a:cs typeface="Arial"/>
            </a:endParaRPr>
          </a:p>
          <a:p>
            <a:pPr marL="927100" marR="28575" lvl="3" algn="just">
              <a:lnSpc>
                <a:spcPct val="100000"/>
              </a:lnSpc>
              <a:spcBef>
                <a:spcPts val="470"/>
              </a:spcBef>
              <a:tabLst>
                <a:tab pos="1212215" algn="l"/>
                <a:tab pos="1212850" algn="l"/>
              </a:tabLst>
            </a:pPr>
            <a:r>
              <a:rPr lang="es-CO" sz="2000" b="1" spc="-5" dirty="0">
                <a:solidFill>
                  <a:srgbClr val="990000"/>
                </a:solidFill>
                <a:latin typeface="Arial"/>
                <a:cs typeface="Arial"/>
              </a:rPr>
              <a:t>- </a:t>
            </a:r>
            <a:r>
              <a:rPr sz="2000" b="1" spc="-5" dirty="0" err="1">
                <a:solidFill>
                  <a:srgbClr val="990000"/>
                </a:solidFill>
                <a:latin typeface="Arial"/>
                <a:cs typeface="Arial"/>
              </a:rPr>
              <a:t>Puntualidad</a:t>
            </a:r>
            <a:r>
              <a:rPr sz="2000" b="1" spc="-5" dirty="0">
                <a:solidFill>
                  <a:srgbClr val="990000"/>
                </a:solidFill>
                <a:latin typeface="Arial"/>
                <a:cs typeface="Arial"/>
              </a:rPr>
              <a:t> </a:t>
            </a:r>
            <a:r>
              <a:rPr sz="2000" b="1" dirty="0">
                <a:solidFill>
                  <a:srgbClr val="990000"/>
                </a:solidFill>
                <a:latin typeface="Arial"/>
                <a:cs typeface="Arial"/>
              </a:rPr>
              <a:t>de </a:t>
            </a:r>
            <a:r>
              <a:rPr sz="2000" b="1" spc="-5" dirty="0">
                <a:solidFill>
                  <a:srgbClr val="990000"/>
                </a:solidFill>
                <a:latin typeface="Arial"/>
                <a:cs typeface="Arial"/>
              </a:rPr>
              <a:t>los estados financieros anuales auditados </a:t>
            </a:r>
            <a:r>
              <a:rPr sz="2000" b="1" dirty="0">
                <a:solidFill>
                  <a:srgbClr val="990000"/>
                </a:solidFill>
                <a:latin typeface="Arial"/>
                <a:cs typeface="Arial"/>
              </a:rPr>
              <a:t>o  no, se </a:t>
            </a:r>
            <a:r>
              <a:rPr sz="2000" b="1" spc="-5" dirty="0">
                <a:solidFill>
                  <a:srgbClr val="990000"/>
                </a:solidFill>
                <a:latin typeface="Arial"/>
                <a:cs typeface="Arial"/>
              </a:rPr>
              <a:t>publican</a:t>
            </a:r>
            <a:r>
              <a:rPr sz="2000" b="1" spc="-35" dirty="0">
                <a:solidFill>
                  <a:srgbClr val="990000"/>
                </a:solidFill>
                <a:latin typeface="Arial"/>
                <a:cs typeface="Arial"/>
              </a:rPr>
              <a:t> </a:t>
            </a:r>
            <a:r>
              <a:rPr sz="2000" b="1" spc="-5" dirty="0">
                <a:solidFill>
                  <a:srgbClr val="990000"/>
                </a:solidFill>
                <a:latin typeface="Arial"/>
                <a:cs typeface="Arial"/>
              </a:rPr>
              <a:t>puntualmente</a:t>
            </a:r>
            <a:endParaRPr sz="2000" dirty="0">
              <a:latin typeface="Arial"/>
              <a:cs typeface="Arial"/>
            </a:endParaRPr>
          </a:p>
          <a:p>
            <a:pPr marL="1612900" marR="296545" indent="-228600" algn="just">
              <a:lnSpc>
                <a:spcPct val="100000"/>
              </a:lnSpc>
              <a:spcBef>
                <a:spcPts val="434"/>
              </a:spcBef>
              <a:buChar char="•"/>
              <a:tabLst>
                <a:tab pos="1612265" algn="l"/>
                <a:tab pos="1612900" algn="l"/>
              </a:tabLst>
            </a:pPr>
            <a:r>
              <a:rPr sz="1800" spc="-5" dirty="0">
                <a:solidFill>
                  <a:srgbClr val="10196A"/>
                </a:solidFill>
                <a:latin typeface="Arial"/>
                <a:cs typeface="Arial"/>
              </a:rPr>
              <a:t>Como mínimo, dentro de los </a:t>
            </a:r>
            <a:r>
              <a:rPr sz="1800" b="1" spc="-5" dirty="0">
                <a:solidFill>
                  <a:srgbClr val="0033FF"/>
                </a:solidFill>
                <a:latin typeface="Arial"/>
                <a:cs typeface="Arial"/>
              </a:rPr>
              <a:t>12</a:t>
            </a:r>
            <a:r>
              <a:rPr sz="1800" spc="-5" dirty="0">
                <a:solidFill>
                  <a:srgbClr val="FFFF00"/>
                </a:solidFill>
                <a:latin typeface="Arial"/>
                <a:cs typeface="Arial"/>
              </a:rPr>
              <a:t> </a:t>
            </a:r>
            <a:r>
              <a:rPr sz="1800" spc="-5" dirty="0">
                <a:solidFill>
                  <a:srgbClr val="10196A"/>
                </a:solidFill>
                <a:latin typeface="Arial"/>
                <a:cs typeface="Arial"/>
              </a:rPr>
              <a:t>meses siguientes al final del año  financiero</a:t>
            </a:r>
            <a:endParaRPr sz="1800" dirty="0">
              <a:latin typeface="Arial"/>
              <a:cs typeface="Arial"/>
            </a:endParaRPr>
          </a:p>
          <a:p>
            <a:pPr marL="1612900" marR="5080" indent="-228600" algn="just">
              <a:lnSpc>
                <a:spcPct val="100000"/>
              </a:lnSpc>
              <a:spcBef>
                <a:spcPts val="445"/>
              </a:spcBef>
              <a:buChar char="•"/>
              <a:tabLst>
                <a:tab pos="1612265" algn="l"/>
                <a:tab pos="1612900" algn="l"/>
              </a:tabLst>
            </a:pPr>
            <a:r>
              <a:rPr sz="1800" spc="-5" dirty="0">
                <a:solidFill>
                  <a:srgbClr val="10196A"/>
                </a:solidFill>
                <a:latin typeface="Arial"/>
                <a:cs typeface="Arial"/>
              </a:rPr>
              <a:t>La mejor </a:t>
            </a:r>
            <a:r>
              <a:rPr sz="1800" dirty="0">
                <a:solidFill>
                  <a:srgbClr val="10196A"/>
                </a:solidFill>
                <a:latin typeface="Arial"/>
                <a:cs typeface="Arial"/>
              </a:rPr>
              <a:t>y la </a:t>
            </a:r>
            <a:r>
              <a:rPr sz="1800" spc="-5" dirty="0">
                <a:solidFill>
                  <a:srgbClr val="10196A"/>
                </a:solidFill>
                <a:latin typeface="Arial"/>
                <a:cs typeface="Arial"/>
              </a:rPr>
              <a:t>avanzada práctica exigiría publicar dentro de los </a:t>
            </a:r>
            <a:r>
              <a:rPr sz="1800" b="1" dirty="0">
                <a:solidFill>
                  <a:srgbClr val="0033FF"/>
                </a:solidFill>
                <a:latin typeface="Arial"/>
                <a:cs typeface="Arial"/>
              </a:rPr>
              <a:t>9</a:t>
            </a:r>
            <a:r>
              <a:rPr sz="1800" dirty="0">
                <a:solidFill>
                  <a:srgbClr val="92D050"/>
                </a:solidFill>
                <a:latin typeface="Arial"/>
                <a:cs typeface="Arial"/>
              </a:rPr>
              <a:t> </a:t>
            </a:r>
            <a:r>
              <a:rPr sz="1800" dirty="0">
                <a:solidFill>
                  <a:srgbClr val="10196A"/>
                </a:solidFill>
                <a:latin typeface="Arial"/>
                <a:cs typeface="Arial"/>
              </a:rPr>
              <a:t>o </a:t>
            </a:r>
            <a:r>
              <a:rPr sz="1800" b="1" dirty="0">
                <a:solidFill>
                  <a:srgbClr val="0033FF"/>
                </a:solidFill>
                <a:latin typeface="Arial"/>
                <a:cs typeface="Arial"/>
              </a:rPr>
              <a:t>6</a:t>
            </a:r>
            <a:r>
              <a:rPr sz="1800" dirty="0">
                <a:solidFill>
                  <a:srgbClr val="00B050"/>
                </a:solidFill>
                <a:latin typeface="Arial"/>
                <a:cs typeface="Arial"/>
              </a:rPr>
              <a:t> </a:t>
            </a:r>
            <a:r>
              <a:rPr sz="1800" dirty="0">
                <a:solidFill>
                  <a:srgbClr val="10196A"/>
                </a:solidFill>
                <a:latin typeface="Arial"/>
                <a:cs typeface="Arial"/>
              </a:rPr>
              <a:t> </a:t>
            </a:r>
            <a:r>
              <a:rPr sz="1800" spc="-5" dirty="0">
                <a:solidFill>
                  <a:srgbClr val="10196A"/>
                </a:solidFill>
                <a:latin typeface="Arial"/>
                <a:cs typeface="Arial"/>
              </a:rPr>
              <a:t>meses</a:t>
            </a:r>
            <a:r>
              <a:rPr sz="1800" spc="-10" dirty="0">
                <a:solidFill>
                  <a:srgbClr val="10196A"/>
                </a:solidFill>
                <a:latin typeface="Arial"/>
                <a:cs typeface="Arial"/>
              </a:rPr>
              <a:t> </a:t>
            </a:r>
            <a:r>
              <a:rPr sz="1800" spc="-5" dirty="0">
                <a:solidFill>
                  <a:srgbClr val="10196A"/>
                </a:solidFill>
                <a:latin typeface="Arial"/>
                <a:cs typeface="Arial"/>
              </a:rPr>
              <a:t>siguientes.</a:t>
            </a:r>
            <a:endParaRPr sz="1800" dirty="0">
              <a:latin typeface="Arial"/>
              <a:cs typeface="Arial"/>
            </a:endParaRPr>
          </a:p>
        </p:txBody>
      </p:sp>
    </p:spTree>
    <p:extLst>
      <p:ext uri="{BB962C8B-B14F-4D97-AF65-F5344CB8AC3E}">
        <p14:creationId xmlns:p14="http://schemas.microsoft.com/office/powerpoint/2010/main" val="15676856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número de diapositiva 4"/>
          <p:cNvSpPr>
            <a:spLocks noGrp="1"/>
          </p:cNvSpPr>
          <p:nvPr>
            <p:ph type="sldNum" sz="quarter" idx="15"/>
          </p:nvPr>
        </p:nvSpPr>
        <p:spPr/>
        <p:txBody>
          <a:bodyPr/>
          <a:lstStyle/>
          <a:p>
            <a:fld id="{2F152DCA-CD82-48DD-BE7C-A5D938300626}" type="slidenum">
              <a:rPr lang="es-ES_tradnl" smtClean="0"/>
              <a:pPr/>
              <a:t>19</a:t>
            </a:fld>
            <a:endParaRPr lang="es-ES_tradnl"/>
          </a:p>
        </p:txBody>
      </p:sp>
      <p:sp>
        <p:nvSpPr>
          <p:cNvPr id="7" name="object 2"/>
          <p:cNvSpPr txBox="1">
            <a:spLocks/>
          </p:cNvSpPr>
          <p:nvPr/>
        </p:nvSpPr>
        <p:spPr>
          <a:xfrm>
            <a:off x="49170" y="-22820"/>
            <a:ext cx="8123230" cy="887422"/>
          </a:xfrm>
          <a:prstGeom prst="rect">
            <a:avLst/>
          </a:prstGeom>
        </p:spPr>
        <p:txBody>
          <a:bodyPr vert="horz" wrap="square" lIns="0" tIns="12700" rIns="0" bIns="0" rtlCol="0">
            <a:spAutoFit/>
          </a:bodyPr>
          <a:lstStyle>
            <a:lvl1pPr algn="l" rtl="0" eaLnBrk="1" fontAlgn="base" hangingPunct="1">
              <a:spcBef>
                <a:spcPct val="0"/>
              </a:spcBef>
              <a:spcAft>
                <a:spcPct val="0"/>
              </a:spcAft>
              <a:defRPr sz="3200" b="1" baseline="0">
                <a:solidFill>
                  <a:schemeClr val="bg1"/>
                </a:solidFill>
                <a:latin typeface="+mj-lt"/>
                <a:ea typeface="+mj-ea"/>
                <a:cs typeface="+mj-cs"/>
              </a:defRPr>
            </a:lvl1pPr>
            <a:lvl2pPr algn="ctr" rtl="0" eaLnBrk="1" fontAlgn="base" hangingPunct="1">
              <a:spcBef>
                <a:spcPct val="0"/>
              </a:spcBef>
              <a:spcAft>
                <a:spcPct val="0"/>
              </a:spcAft>
              <a:defRPr sz="3200" b="1">
                <a:solidFill>
                  <a:schemeClr val="tx2"/>
                </a:solidFill>
                <a:latin typeface="Calibri" pitchFamily="34" charset="0"/>
              </a:defRPr>
            </a:lvl2pPr>
            <a:lvl3pPr algn="ctr" rtl="0" eaLnBrk="1" fontAlgn="base" hangingPunct="1">
              <a:spcBef>
                <a:spcPct val="0"/>
              </a:spcBef>
              <a:spcAft>
                <a:spcPct val="0"/>
              </a:spcAft>
              <a:defRPr sz="3200" b="1">
                <a:solidFill>
                  <a:schemeClr val="tx2"/>
                </a:solidFill>
                <a:latin typeface="Calibri" pitchFamily="34" charset="0"/>
              </a:defRPr>
            </a:lvl3pPr>
            <a:lvl4pPr algn="ctr" rtl="0" eaLnBrk="1" fontAlgn="base" hangingPunct="1">
              <a:spcBef>
                <a:spcPct val="0"/>
              </a:spcBef>
              <a:spcAft>
                <a:spcPct val="0"/>
              </a:spcAft>
              <a:defRPr sz="3200" b="1">
                <a:solidFill>
                  <a:schemeClr val="tx2"/>
                </a:solidFill>
                <a:latin typeface="Calibri" pitchFamily="34" charset="0"/>
              </a:defRPr>
            </a:lvl4pPr>
            <a:lvl5pPr algn="ctr" rtl="0" eaLnBrk="1" fontAlgn="base" hangingPunct="1">
              <a:spcBef>
                <a:spcPct val="0"/>
              </a:spcBef>
              <a:spcAft>
                <a:spcPct val="0"/>
              </a:spcAft>
              <a:defRPr sz="3200" b="1">
                <a:solidFill>
                  <a:schemeClr val="tx2"/>
                </a:solidFill>
                <a:latin typeface="Calibri" pitchFamily="34" charset="0"/>
              </a:defRPr>
            </a:lvl5pPr>
            <a:lvl6pPr marL="457200" algn="ctr" rtl="0" eaLnBrk="1" fontAlgn="base" hangingPunct="1">
              <a:spcBef>
                <a:spcPct val="0"/>
              </a:spcBef>
              <a:spcAft>
                <a:spcPct val="0"/>
              </a:spcAft>
              <a:defRPr sz="3200" b="1">
                <a:solidFill>
                  <a:schemeClr val="tx2"/>
                </a:solidFill>
                <a:latin typeface="Arial Narrow" pitchFamily="34" charset="0"/>
              </a:defRPr>
            </a:lvl6pPr>
            <a:lvl7pPr marL="914400" algn="ctr" rtl="0" eaLnBrk="1" fontAlgn="base" hangingPunct="1">
              <a:spcBef>
                <a:spcPct val="0"/>
              </a:spcBef>
              <a:spcAft>
                <a:spcPct val="0"/>
              </a:spcAft>
              <a:defRPr sz="3200" b="1">
                <a:solidFill>
                  <a:schemeClr val="tx2"/>
                </a:solidFill>
                <a:latin typeface="Arial Narrow" pitchFamily="34" charset="0"/>
              </a:defRPr>
            </a:lvl7pPr>
            <a:lvl8pPr marL="1371600" algn="ctr" rtl="0" eaLnBrk="1" fontAlgn="base" hangingPunct="1">
              <a:spcBef>
                <a:spcPct val="0"/>
              </a:spcBef>
              <a:spcAft>
                <a:spcPct val="0"/>
              </a:spcAft>
              <a:defRPr sz="3200" b="1">
                <a:solidFill>
                  <a:schemeClr val="tx2"/>
                </a:solidFill>
                <a:latin typeface="Arial Narrow" pitchFamily="34" charset="0"/>
              </a:defRPr>
            </a:lvl8pPr>
            <a:lvl9pPr marL="1828800" algn="ctr" rtl="0" eaLnBrk="1" fontAlgn="base" hangingPunct="1">
              <a:spcBef>
                <a:spcPct val="0"/>
              </a:spcBef>
              <a:spcAft>
                <a:spcPct val="0"/>
              </a:spcAft>
              <a:defRPr sz="3200" b="1">
                <a:solidFill>
                  <a:schemeClr val="tx2"/>
                </a:solidFill>
                <a:latin typeface="Arial Narrow" pitchFamily="34" charset="0"/>
              </a:defRPr>
            </a:lvl9pPr>
          </a:lstStyle>
          <a:p>
            <a:pPr marL="12700">
              <a:spcBef>
                <a:spcPts val="100"/>
              </a:spcBef>
            </a:pPr>
            <a:r>
              <a:rPr lang="es-CO" kern="0" spc="-5" dirty="0"/>
              <a:t>Presentación </a:t>
            </a:r>
            <a:r>
              <a:rPr lang="es-CO" kern="0" dirty="0"/>
              <a:t>de </a:t>
            </a:r>
            <a:r>
              <a:rPr lang="es-CO" kern="0" spc="-5" dirty="0"/>
              <a:t>Informes Fiscales: Pilar</a:t>
            </a:r>
            <a:r>
              <a:rPr lang="es-CO" kern="0" spc="75" dirty="0"/>
              <a:t> </a:t>
            </a:r>
            <a:r>
              <a:rPr lang="es-CO" kern="0" dirty="0"/>
              <a:t>I</a:t>
            </a:r>
          </a:p>
          <a:p>
            <a:pPr marL="12700" lvl="1" algn="l">
              <a:spcBef>
                <a:spcPts val="100"/>
              </a:spcBef>
            </a:pPr>
            <a:r>
              <a:rPr lang="es-CO" sz="2400" dirty="0">
                <a:solidFill>
                  <a:schemeClr val="bg1"/>
                </a:solidFill>
                <a:latin typeface="Arial"/>
                <a:cs typeface="Arial"/>
              </a:rPr>
              <a:t>3. Calidad</a:t>
            </a:r>
          </a:p>
        </p:txBody>
      </p:sp>
      <p:sp>
        <p:nvSpPr>
          <p:cNvPr id="9" name="object 3"/>
          <p:cNvSpPr txBox="1"/>
          <p:nvPr/>
        </p:nvSpPr>
        <p:spPr>
          <a:xfrm>
            <a:off x="-180528" y="985292"/>
            <a:ext cx="9289032" cy="4593565"/>
          </a:xfrm>
          <a:prstGeom prst="rect">
            <a:avLst/>
          </a:prstGeom>
        </p:spPr>
        <p:txBody>
          <a:bodyPr vert="horz" wrap="square" lIns="0" tIns="12700" rIns="0" bIns="0" rtlCol="0">
            <a:spAutoFit/>
          </a:bodyPr>
          <a:lstStyle/>
          <a:p>
            <a:pPr marL="469900" marR="753745" algn="just">
              <a:lnSpc>
                <a:spcPct val="100099"/>
              </a:lnSpc>
            </a:pPr>
            <a:r>
              <a:rPr sz="2400" b="1" spc="-5" dirty="0">
                <a:solidFill>
                  <a:srgbClr val="800000"/>
                </a:solidFill>
                <a:latin typeface="Arial"/>
                <a:cs typeface="Arial"/>
              </a:rPr>
              <a:t>La información de los informes fiscales debe </a:t>
            </a:r>
            <a:r>
              <a:rPr sz="2400" b="1" dirty="0">
                <a:solidFill>
                  <a:srgbClr val="800000"/>
                </a:solidFill>
                <a:latin typeface="Arial"/>
                <a:cs typeface="Arial"/>
              </a:rPr>
              <a:t>ser  </a:t>
            </a:r>
            <a:r>
              <a:rPr sz="2400" b="1" spc="-5" dirty="0">
                <a:solidFill>
                  <a:srgbClr val="800000"/>
                </a:solidFill>
                <a:latin typeface="Arial"/>
                <a:cs typeface="Arial"/>
              </a:rPr>
              <a:t>pertinente, comparable internacionalmente, </a:t>
            </a:r>
            <a:r>
              <a:rPr sz="2400" b="1" dirty="0">
                <a:solidFill>
                  <a:srgbClr val="800000"/>
                </a:solidFill>
                <a:latin typeface="Arial"/>
                <a:cs typeface="Arial"/>
              </a:rPr>
              <a:t>y  </a:t>
            </a:r>
            <a:r>
              <a:rPr sz="2400" b="1" spc="-5" dirty="0">
                <a:solidFill>
                  <a:srgbClr val="800000"/>
                </a:solidFill>
                <a:latin typeface="Arial"/>
                <a:cs typeface="Arial"/>
              </a:rPr>
              <a:t>consistente, tanto interna como</a:t>
            </a:r>
            <a:r>
              <a:rPr sz="2400" b="1" spc="5" dirty="0">
                <a:solidFill>
                  <a:srgbClr val="800000"/>
                </a:solidFill>
                <a:latin typeface="Arial"/>
                <a:cs typeface="Arial"/>
              </a:rPr>
              <a:t> </a:t>
            </a:r>
            <a:r>
              <a:rPr sz="2400" b="1" spc="-5" dirty="0">
                <a:solidFill>
                  <a:srgbClr val="800000"/>
                </a:solidFill>
                <a:latin typeface="Arial"/>
                <a:cs typeface="Arial"/>
              </a:rPr>
              <a:t>históricamente.</a:t>
            </a:r>
            <a:endParaRPr sz="2400" b="1" dirty="0">
              <a:latin typeface="Arial"/>
              <a:cs typeface="Arial"/>
            </a:endParaRPr>
          </a:p>
          <a:p>
            <a:pPr marL="812800" lvl="2" indent="-342900">
              <a:lnSpc>
                <a:spcPct val="100000"/>
              </a:lnSpc>
              <a:spcBef>
                <a:spcPts val="590"/>
              </a:spcBef>
              <a:buChar char="•"/>
              <a:tabLst>
                <a:tab pos="812165" algn="l"/>
                <a:tab pos="812800" algn="l"/>
              </a:tabLst>
            </a:pPr>
            <a:r>
              <a:rPr sz="2400" b="1" dirty="0">
                <a:solidFill>
                  <a:srgbClr val="212165"/>
                </a:solidFill>
                <a:latin typeface="Arial"/>
                <a:cs typeface="Arial"/>
              </a:rPr>
              <a:t>Medida</a:t>
            </a:r>
            <a:r>
              <a:rPr sz="2400" b="1" spc="-10" dirty="0">
                <a:solidFill>
                  <a:srgbClr val="212165"/>
                </a:solidFill>
                <a:latin typeface="Arial"/>
                <a:cs typeface="Arial"/>
              </a:rPr>
              <a:t> </a:t>
            </a:r>
            <a:r>
              <a:rPr sz="2400" b="1" dirty="0">
                <a:solidFill>
                  <a:srgbClr val="212165"/>
                </a:solidFill>
                <a:latin typeface="Arial"/>
                <a:cs typeface="Arial"/>
              </a:rPr>
              <a:t>por:</a:t>
            </a:r>
            <a:endParaRPr sz="2400" b="1" dirty="0">
              <a:latin typeface="Arial"/>
              <a:cs typeface="Arial"/>
            </a:endParaRPr>
          </a:p>
          <a:p>
            <a:pPr marL="927100" marR="5080" lvl="3" algn="just">
              <a:lnSpc>
                <a:spcPct val="100000"/>
              </a:lnSpc>
              <a:spcBef>
                <a:spcPts val="484"/>
              </a:spcBef>
              <a:tabLst>
                <a:tab pos="1212215" algn="l"/>
                <a:tab pos="1212850" algn="l"/>
              </a:tabLst>
            </a:pPr>
            <a:r>
              <a:rPr lang="es-CO" sz="2000" b="1" spc="-10" dirty="0">
                <a:solidFill>
                  <a:srgbClr val="990000"/>
                </a:solidFill>
                <a:latin typeface="Arial"/>
                <a:cs typeface="Arial"/>
              </a:rPr>
              <a:t>- </a:t>
            </a:r>
            <a:r>
              <a:rPr sz="2000" b="1" spc="-10" dirty="0" err="1">
                <a:solidFill>
                  <a:srgbClr val="990000"/>
                </a:solidFill>
                <a:latin typeface="Arial"/>
                <a:cs typeface="Arial"/>
              </a:rPr>
              <a:t>Clasificación</a:t>
            </a:r>
            <a:r>
              <a:rPr lang="es-CO" sz="2000" b="1" spc="-10" dirty="0">
                <a:solidFill>
                  <a:srgbClr val="990000"/>
                </a:solidFill>
                <a:latin typeface="Arial"/>
                <a:cs typeface="Arial"/>
              </a:rPr>
              <a:t>:</a:t>
            </a:r>
            <a:r>
              <a:rPr sz="2000" b="1" dirty="0">
                <a:solidFill>
                  <a:srgbClr val="990000"/>
                </a:solidFill>
                <a:latin typeface="Arial"/>
                <a:cs typeface="Arial"/>
              </a:rPr>
              <a:t> </a:t>
            </a:r>
            <a:r>
              <a:rPr sz="2000" spc="-5" dirty="0">
                <a:solidFill>
                  <a:srgbClr val="212165"/>
                </a:solidFill>
                <a:latin typeface="Arial"/>
                <a:cs typeface="Arial"/>
              </a:rPr>
              <a:t>Especificar </a:t>
            </a:r>
            <a:r>
              <a:rPr sz="2000" dirty="0">
                <a:solidFill>
                  <a:srgbClr val="212165"/>
                </a:solidFill>
                <a:latin typeface="Arial"/>
                <a:cs typeface="Arial"/>
              </a:rPr>
              <a:t>con </a:t>
            </a:r>
            <a:r>
              <a:rPr sz="2000" spc="-5" dirty="0">
                <a:solidFill>
                  <a:srgbClr val="212165"/>
                </a:solidFill>
                <a:latin typeface="Arial"/>
                <a:cs typeface="Arial"/>
              </a:rPr>
              <a:t>claridad </a:t>
            </a:r>
            <a:r>
              <a:rPr sz="2000" dirty="0">
                <a:solidFill>
                  <a:srgbClr val="212165"/>
                </a:solidFill>
                <a:latin typeface="Arial"/>
                <a:cs typeface="Arial"/>
              </a:rPr>
              <a:t>el uso de los </a:t>
            </a:r>
            <a:r>
              <a:rPr sz="2000" spc="-5" dirty="0">
                <a:solidFill>
                  <a:srgbClr val="212165"/>
                </a:solidFill>
                <a:latin typeface="Arial"/>
                <a:cs typeface="Arial"/>
              </a:rPr>
              <a:t>recursos  </a:t>
            </a:r>
            <a:r>
              <a:rPr sz="2000" dirty="0">
                <a:solidFill>
                  <a:srgbClr val="212165"/>
                </a:solidFill>
                <a:latin typeface="Arial"/>
                <a:cs typeface="Arial"/>
              </a:rPr>
              <a:t>públicos y </a:t>
            </a:r>
            <a:r>
              <a:rPr sz="2000" spc="-5" dirty="0">
                <a:solidFill>
                  <a:srgbClr val="212165"/>
                </a:solidFill>
                <a:latin typeface="Arial"/>
                <a:cs typeface="Arial"/>
              </a:rPr>
              <a:t>facilitar </a:t>
            </a:r>
            <a:r>
              <a:rPr sz="2000" dirty="0">
                <a:solidFill>
                  <a:srgbClr val="212165"/>
                </a:solidFill>
                <a:latin typeface="Arial"/>
                <a:cs typeface="Arial"/>
              </a:rPr>
              <a:t>la </a:t>
            </a:r>
            <a:r>
              <a:rPr sz="2000" spc="-5" dirty="0">
                <a:solidFill>
                  <a:srgbClr val="212165"/>
                </a:solidFill>
                <a:latin typeface="Arial"/>
                <a:cs typeface="Arial"/>
              </a:rPr>
              <a:t>comparación</a:t>
            </a:r>
            <a:r>
              <a:rPr sz="2000" spc="-35" dirty="0">
                <a:solidFill>
                  <a:srgbClr val="212165"/>
                </a:solidFill>
                <a:latin typeface="Arial"/>
                <a:cs typeface="Arial"/>
              </a:rPr>
              <a:t> </a:t>
            </a:r>
            <a:r>
              <a:rPr sz="2000" spc="-5" dirty="0">
                <a:solidFill>
                  <a:srgbClr val="212165"/>
                </a:solidFill>
                <a:latin typeface="Arial"/>
                <a:cs typeface="Arial"/>
              </a:rPr>
              <a:t>internacional</a:t>
            </a:r>
            <a:endParaRPr sz="2000" dirty="0">
              <a:latin typeface="Arial"/>
              <a:cs typeface="Arial"/>
            </a:endParaRPr>
          </a:p>
          <a:p>
            <a:pPr marL="1612900" marR="93980" lvl="4" indent="-228600" algn="just">
              <a:lnSpc>
                <a:spcPct val="100000"/>
              </a:lnSpc>
              <a:spcBef>
                <a:spcPts val="465"/>
              </a:spcBef>
              <a:buChar char="•"/>
              <a:tabLst>
                <a:tab pos="1612265" algn="l"/>
                <a:tab pos="1612900" algn="l"/>
              </a:tabLst>
            </a:pPr>
            <a:r>
              <a:rPr sz="2000" spc="-5" dirty="0">
                <a:solidFill>
                  <a:srgbClr val="0033FF"/>
                </a:solidFill>
                <a:latin typeface="Arial"/>
                <a:cs typeface="Arial"/>
              </a:rPr>
              <a:t>Clasificaciones administrativas, económicas, funcionales </a:t>
            </a:r>
            <a:r>
              <a:rPr sz="2000" dirty="0">
                <a:solidFill>
                  <a:srgbClr val="0033FF"/>
                </a:solidFill>
                <a:latin typeface="Arial"/>
                <a:cs typeface="Arial"/>
              </a:rPr>
              <a:t>y  </a:t>
            </a:r>
            <a:r>
              <a:rPr sz="2000" spc="-5" dirty="0">
                <a:solidFill>
                  <a:srgbClr val="0033FF"/>
                </a:solidFill>
                <a:latin typeface="Arial"/>
                <a:cs typeface="Arial"/>
              </a:rPr>
              <a:t>programáticas,</a:t>
            </a:r>
            <a:r>
              <a:rPr sz="2000" spc="-5" dirty="0">
                <a:solidFill>
                  <a:srgbClr val="212165"/>
                </a:solidFill>
                <a:latin typeface="Arial"/>
                <a:cs typeface="Arial"/>
              </a:rPr>
              <a:t> conforme </a:t>
            </a:r>
            <a:r>
              <a:rPr sz="2000" dirty="0">
                <a:solidFill>
                  <a:srgbClr val="212165"/>
                </a:solidFill>
                <a:latin typeface="Arial"/>
                <a:cs typeface="Arial"/>
              </a:rPr>
              <a:t>a las </a:t>
            </a:r>
            <a:r>
              <a:rPr sz="2000" spc="-5" dirty="0">
                <a:solidFill>
                  <a:srgbClr val="212165"/>
                </a:solidFill>
                <a:latin typeface="Arial"/>
                <a:cs typeface="Arial"/>
              </a:rPr>
              <a:t>normas</a:t>
            </a:r>
            <a:r>
              <a:rPr sz="2000" spc="-20" dirty="0">
                <a:solidFill>
                  <a:srgbClr val="212165"/>
                </a:solidFill>
                <a:latin typeface="Arial"/>
                <a:cs typeface="Arial"/>
              </a:rPr>
              <a:t> </a:t>
            </a:r>
            <a:r>
              <a:rPr sz="2000" spc="-5" dirty="0">
                <a:solidFill>
                  <a:srgbClr val="212165"/>
                </a:solidFill>
                <a:latin typeface="Arial"/>
                <a:cs typeface="Arial"/>
              </a:rPr>
              <a:t>internacionales</a:t>
            </a:r>
            <a:endParaRPr sz="2000" dirty="0">
              <a:latin typeface="Arial"/>
              <a:cs typeface="Arial"/>
            </a:endParaRPr>
          </a:p>
          <a:p>
            <a:pPr marL="927100" marR="103505" lvl="3" algn="just">
              <a:lnSpc>
                <a:spcPct val="100000"/>
              </a:lnSpc>
              <a:spcBef>
                <a:spcPts val="470"/>
              </a:spcBef>
              <a:tabLst>
                <a:tab pos="1212215" algn="l"/>
                <a:tab pos="1212850" algn="l"/>
              </a:tabLst>
            </a:pPr>
            <a:r>
              <a:rPr lang="es-CO" sz="2000" b="1" spc="-5" dirty="0">
                <a:solidFill>
                  <a:srgbClr val="990000"/>
                </a:solidFill>
                <a:latin typeface="Arial"/>
                <a:cs typeface="Arial"/>
              </a:rPr>
              <a:t>- </a:t>
            </a:r>
            <a:r>
              <a:rPr sz="2000" b="1" spc="-5" dirty="0" err="1">
                <a:solidFill>
                  <a:srgbClr val="990000"/>
                </a:solidFill>
                <a:latin typeface="Arial"/>
                <a:cs typeface="Arial"/>
              </a:rPr>
              <a:t>Consistencia</a:t>
            </a:r>
            <a:r>
              <a:rPr sz="2000" b="1" spc="-5" dirty="0">
                <a:solidFill>
                  <a:srgbClr val="990000"/>
                </a:solidFill>
                <a:latin typeface="Arial"/>
                <a:cs typeface="Arial"/>
              </a:rPr>
              <a:t> </a:t>
            </a:r>
            <a:r>
              <a:rPr sz="2000" b="1" spc="-5" dirty="0" err="1">
                <a:solidFill>
                  <a:srgbClr val="990000"/>
                </a:solidFill>
                <a:latin typeface="Arial"/>
                <a:cs typeface="Arial"/>
              </a:rPr>
              <a:t>Interna</a:t>
            </a:r>
            <a:r>
              <a:rPr lang="es-CO" sz="2000" b="1" spc="-5" dirty="0">
                <a:solidFill>
                  <a:srgbClr val="990000"/>
                </a:solidFill>
                <a:latin typeface="Arial"/>
                <a:cs typeface="Arial"/>
              </a:rPr>
              <a:t>:</a:t>
            </a:r>
            <a:r>
              <a:rPr sz="2000" b="1" dirty="0">
                <a:solidFill>
                  <a:srgbClr val="990000"/>
                </a:solidFill>
                <a:latin typeface="Arial"/>
                <a:cs typeface="Arial"/>
              </a:rPr>
              <a:t> </a:t>
            </a:r>
            <a:r>
              <a:rPr sz="2000" spc="-5" dirty="0">
                <a:solidFill>
                  <a:srgbClr val="10196A"/>
                </a:solidFill>
                <a:latin typeface="Arial"/>
                <a:cs typeface="Arial"/>
              </a:rPr>
              <a:t>Incluir reconciliaciones entre </a:t>
            </a:r>
            <a:r>
              <a:rPr sz="2000" dirty="0">
                <a:solidFill>
                  <a:srgbClr val="10196A"/>
                </a:solidFill>
                <a:latin typeface="Arial"/>
                <a:cs typeface="Arial"/>
              </a:rPr>
              <a:t>las  </a:t>
            </a:r>
            <a:r>
              <a:rPr sz="2000" spc="-5" dirty="0">
                <a:solidFill>
                  <a:srgbClr val="10196A"/>
                </a:solidFill>
                <a:latin typeface="Arial"/>
                <a:cs typeface="Arial"/>
              </a:rPr>
              <a:t>medidas alternativas </a:t>
            </a:r>
            <a:r>
              <a:rPr sz="2000" dirty="0">
                <a:solidFill>
                  <a:srgbClr val="10196A"/>
                </a:solidFill>
                <a:latin typeface="Arial"/>
                <a:cs typeface="Arial"/>
              </a:rPr>
              <a:t>de 3 </a:t>
            </a:r>
            <a:r>
              <a:rPr sz="2000" spc="-5" dirty="0">
                <a:solidFill>
                  <a:srgbClr val="10196A"/>
                </a:solidFill>
                <a:latin typeface="Arial"/>
                <a:cs typeface="Arial"/>
              </a:rPr>
              <a:t>agregados </a:t>
            </a:r>
            <a:r>
              <a:rPr sz="2000" spc="-5" dirty="0" err="1">
                <a:solidFill>
                  <a:srgbClr val="10196A"/>
                </a:solidFill>
                <a:latin typeface="Arial"/>
                <a:cs typeface="Arial"/>
              </a:rPr>
              <a:t>fiscales</a:t>
            </a:r>
            <a:r>
              <a:rPr sz="2000" spc="-5" dirty="0">
                <a:solidFill>
                  <a:srgbClr val="10196A"/>
                </a:solidFill>
                <a:latin typeface="Arial"/>
                <a:cs typeface="Arial"/>
              </a:rPr>
              <a:t> </a:t>
            </a:r>
            <a:r>
              <a:rPr sz="2000" spc="-5" dirty="0" err="1">
                <a:solidFill>
                  <a:srgbClr val="10196A"/>
                </a:solidFill>
                <a:latin typeface="Arial"/>
                <a:cs typeface="Arial"/>
              </a:rPr>
              <a:t>resumidos</a:t>
            </a:r>
            <a:r>
              <a:rPr lang="es-CO" sz="2000" spc="-5" dirty="0">
                <a:solidFill>
                  <a:srgbClr val="10196A"/>
                </a:solidFill>
                <a:latin typeface="Arial"/>
                <a:cs typeface="Arial"/>
              </a:rPr>
              <a:t> </a:t>
            </a:r>
            <a:r>
              <a:rPr sz="2000" spc="-5" dirty="0">
                <a:solidFill>
                  <a:srgbClr val="10196A"/>
                </a:solidFill>
                <a:latin typeface="Arial"/>
                <a:cs typeface="Arial"/>
              </a:rPr>
              <a:t>(</a:t>
            </a:r>
            <a:r>
              <a:rPr sz="2000" b="1" spc="-5" dirty="0">
                <a:solidFill>
                  <a:srgbClr val="0033FF"/>
                </a:solidFill>
                <a:latin typeface="Arial"/>
                <a:cs typeface="Arial"/>
              </a:rPr>
              <a:t>1,2</a:t>
            </a:r>
            <a:r>
              <a:rPr sz="2000" spc="-5" dirty="0">
                <a:solidFill>
                  <a:srgbClr val="92D050"/>
                </a:solidFill>
                <a:latin typeface="Arial"/>
                <a:cs typeface="Arial"/>
              </a:rPr>
              <a:t> </a:t>
            </a:r>
            <a:r>
              <a:rPr lang="es-CO" sz="2000" b="1" spc="-5" dirty="0" err="1">
                <a:latin typeface="Arial"/>
                <a:cs typeface="Arial"/>
              </a:rPr>
              <a:t>ó</a:t>
            </a:r>
            <a:r>
              <a:rPr sz="2000" b="1" dirty="0">
                <a:latin typeface="Arial"/>
                <a:cs typeface="Arial"/>
              </a:rPr>
              <a:t> </a:t>
            </a:r>
            <a:r>
              <a:rPr sz="2000" b="1" spc="-5" dirty="0">
                <a:solidFill>
                  <a:srgbClr val="0033FF"/>
                </a:solidFill>
                <a:latin typeface="Arial"/>
                <a:cs typeface="Arial"/>
              </a:rPr>
              <a:t>3</a:t>
            </a:r>
            <a:r>
              <a:rPr sz="2000" spc="-5" dirty="0">
                <a:solidFill>
                  <a:srgbClr val="10196A"/>
                </a:solidFill>
                <a:latin typeface="Arial"/>
                <a:cs typeface="Arial"/>
              </a:rPr>
              <a:t>):</a:t>
            </a:r>
            <a:endParaRPr sz="2000" dirty="0">
              <a:latin typeface="Arial"/>
              <a:cs typeface="Arial"/>
            </a:endParaRPr>
          </a:p>
          <a:p>
            <a:pPr marL="927100" marR="255904" lvl="3" algn="just">
              <a:lnSpc>
                <a:spcPct val="100000"/>
              </a:lnSpc>
              <a:spcBef>
                <a:spcPts val="500"/>
              </a:spcBef>
              <a:tabLst>
                <a:tab pos="1212215" algn="l"/>
                <a:tab pos="1212850" algn="l"/>
              </a:tabLst>
            </a:pPr>
            <a:r>
              <a:rPr lang="es-CO" sz="2000" b="1" spc="-5" dirty="0">
                <a:solidFill>
                  <a:srgbClr val="990000"/>
                </a:solidFill>
                <a:latin typeface="Arial"/>
                <a:cs typeface="Arial"/>
              </a:rPr>
              <a:t>- </a:t>
            </a:r>
            <a:r>
              <a:rPr sz="2000" b="1" spc="-5" dirty="0" err="1">
                <a:solidFill>
                  <a:srgbClr val="990000"/>
                </a:solidFill>
                <a:latin typeface="Arial"/>
                <a:cs typeface="Arial"/>
              </a:rPr>
              <a:t>Revisiones</a:t>
            </a:r>
            <a:r>
              <a:rPr sz="2000" b="1" spc="-5" dirty="0">
                <a:solidFill>
                  <a:srgbClr val="990000"/>
                </a:solidFill>
                <a:latin typeface="Arial"/>
                <a:cs typeface="Arial"/>
              </a:rPr>
              <a:t> </a:t>
            </a:r>
            <a:r>
              <a:rPr sz="2000" b="1" spc="-5" dirty="0" err="1">
                <a:solidFill>
                  <a:srgbClr val="990000"/>
                </a:solidFill>
                <a:latin typeface="Arial"/>
                <a:cs typeface="Arial"/>
              </a:rPr>
              <a:t>Históricas</a:t>
            </a:r>
            <a:r>
              <a:rPr lang="es-CO" sz="2000" b="1" spc="-5" dirty="0">
                <a:solidFill>
                  <a:srgbClr val="990000"/>
                </a:solidFill>
                <a:latin typeface="Arial"/>
                <a:cs typeface="Arial"/>
              </a:rPr>
              <a:t>:</a:t>
            </a:r>
            <a:r>
              <a:rPr sz="2000" b="1" dirty="0">
                <a:solidFill>
                  <a:srgbClr val="990000"/>
                </a:solidFill>
                <a:latin typeface="Arial"/>
                <a:cs typeface="Arial"/>
              </a:rPr>
              <a:t> </a:t>
            </a:r>
            <a:r>
              <a:rPr sz="2000" dirty="0">
                <a:solidFill>
                  <a:srgbClr val="10196A"/>
                </a:solidFill>
                <a:latin typeface="Arial"/>
                <a:cs typeface="Arial"/>
              </a:rPr>
              <a:t>Se </a:t>
            </a:r>
            <a:r>
              <a:rPr sz="2000" spc="-5" dirty="0">
                <a:solidFill>
                  <a:srgbClr val="0033FF"/>
                </a:solidFill>
                <a:latin typeface="Arial"/>
                <a:cs typeface="Arial"/>
              </a:rPr>
              <a:t>divulgan, </a:t>
            </a:r>
            <a:r>
              <a:rPr sz="2000" dirty="0">
                <a:solidFill>
                  <a:srgbClr val="0033FF"/>
                </a:solidFill>
                <a:latin typeface="Arial"/>
                <a:cs typeface="Arial"/>
              </a:rPr>
              <a:t>explican y </a:t>
            </a:r>
            <a:r>
              <a:rPr sz="2000" spc="-5" dirty="0">
                <a:solidFill>
                  <a:srgbClr val="0033FF"/>
                </a:solidFill>
                <a:latin typeface="Arial"/>
                <a:cs typeface="Arial"/>
              </a:rPr>
              <a:t>establecen  cuadros puente</a:t>
            </a:r>
            <a:r>
              <a:rPr sz="2000" spc="-5" dirty="0">
                <a:solidFill>
                  <a:srgbClr val="00B050"/>
                </a:solidFill>
                <a:latin typeface="Arial"/>
                <a:cs typeface="Arial"/>
              </a:rPr>
              <a:t> </a:t>
            </a:r>
            <a:r>
              <a:rPr sz="2000" spc="-5" dirty="0">
                <a:solidFill>
                  <a:srgbClr val="10196A"/>
                </a:solidFill>
                <a:latin typeface="Arial"/>
                <a:cs typeface="Arial"/>
              </a:rPr>
              <a:t>entre </a:t>
            </a:r>
            <a:r>
              <a:rPr sz="2000" dirty="0">
                <a:solidFill>
                  <a:srgbClr val="10196A"/>
                </a:solidFill>
                <a:latin typeface="Arial"/>
                <a:cs typeface="Arial"/>
              </a:rPr>
              <a:t>las </a:t>
            </a:r>
            <a:r>
              <a:rPr sz="2000" spc="-5" dirty="0">
                <a:solidFill>
                  <a:srgbClr val="10196A"/>
                </a:solidFill>
                <a:latin typeface="Arial"/>
                <a:cs typeface="Arial"/>
              </a:rPr>
              <a:t>principales revisiones </a:t>
            </a:r>
            <a:r>
              <a:rPr sz="2000" dirty="0">
                <a:solidFill>
                  <a:srgbClr val="10196A"/>
                </a:solidFill>
                <a:latin typeface="Arial"/>
                <a:cs typeface="Arial"/>
              </a:rPr>
              <a:t>de las  </a:t>
            </a:r>
            <a:r>
              <a:rPr sz="2000" spc="-5" dirty="0">
                <a:solidFill>
                  <a:srgbClr val="10196A"/>
                </a:solidFill>
                <a:latin typeface="Arial"/>
                <a:cs typeface="Arial"/>
              </a:rPr>
              <a:t>estadísticas fiscales</a:t>
            </a:r>
            <a:r>
              <a:rPr sz="2000" spc="-15" dirty="0">
                <a:solidFill>
                  <a:srgbClr val="10196A"/>
                </a:solidFill>
                <a:latin typeface="Arial"/>
                <a:cs typeface="Arial"/>
              </a:rPr>
              <a:t> </a:t>
            </a:r>
            <a:r>
              <a:rPr sz="2000" spc="-5" dirty="0">
                <a:solidFill>
                  <a:srgbClr val="10196A"/>
                </a:solidFill>
                <a:latin typeface="Arial"/>
                <a:cs typeface="Arial"/>
              </a:rPr>
              <a:t>históricas</a:t>
            </a:r>
            <a:endParaRPr sz="2000" dirty="0">
              <a:latin typeface="Arial"/>
              <a:cs typeface="Arial"/>
            </a:endParaRPr>
          </a:p>
        </p:txBody>
      </p:sp>
    </p:spTree>
    <p:extLst>
      <p:ext uri="{BB962C8B-B14F-4D97-AF65-F5344CB8AC3E}">
        <p14:creationId xmlns:p14="http://schemas.microsoft.com/office/powerpoint/2010/main" val="270467905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9"/>
          </p:nvPr>
        </p:nvSpPr>
        <p:spPr/>
        <p:txBody>
          <a:bodyPr/>
          <a:lstStyle/>
          <a:p>
            <a:pPr>
              <a:defRPr/>
            </a:pPr>
            <a:fld id="{BD78BF63-D6E5-49D8-99EB-4D36175B83F1}" type="slidenum">
              <a:rPr lang="es-ES_tradnl" smtClean="0"/>
              <a:pPr>
                <a:defRPr/>
              </a:pPr>
              <a:t>2</a:t>
            </a:fld>
            <a:endParaRPr lang="es-ES_tradnl" dirty="0"/>
          </a:p>
        </p:txBody>
      </p:sp>
      <p:sp>
        <p:nvSpPr>
          <p:cNvPr id="3" name="AutoShape 2" descr="Resultado de imagen para FUNDACION PARA LA EDUCACION UNIVERSITARIA SAN MATE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p>
        </p:txBody>
      </p:sp>
      <p:pic>
        <p:nvPicPr>
          <p:cNvPr id="6" name="Imagen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9438" y="-22819"/>
            <a:ext cx="7144850" cy="1216440"/>
          </a:xfrm>
          <a:prstGeom prst="rect">
            <a:avLst/>
          </a:prstGeom>
        </p:spPr>
      </p:pic>
      <p:pic>
        <p:nvPicPr>
          <p:cNvPr id="7" name="Picture 4" descr="Resultado de imagen para UNIVERSIDAD MARIANA DE PASTO"/>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444208" y="1387014"/>
            <a:ext cx="2683992" cy="247859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Resultado de imagen para UNIVERSIDAD MARIANA DE PASTO"/>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5444" y="1315265"/>
            <a:ext cx="3278908" cy="261627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8" descr="Resultado de imagen para PASTO NARIÃO"/>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3337090" y="1193621"/>
            <a:ext cx="3107118" cy="2200125"/>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Resultado de imagen para PASTO NARIÃO"/>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6340652" y="3931539"/>
            <a:ext cx="2787548" cy="1789977"/>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8" descr="Resultado de imagen para PASTO NARIÃO"/>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3263463" y="1728522"/>
            <a:ext cx="3107118" cy="2200125"/>
          </a:xfrm>
          <a:prstGeom prst="rect">
            <a:avLst/>
          </a:prstGeom>
          <a:noFill/>
          <a:extLst>
            <a:ext uri="{909E8E84-426E-40DD-AFC4-6F175D3DCCD1}">
              <a14:hiddenFill xmlns:a14="http://schemas.microsoft.com/office/drawing/2010/main">
                <a:solidFill>
                  <a:srgbClr val="FFFFFF"/>
                </a:solidFill>
              </a14:hiddenFill>
            </a:ext>
          </a:extLst>
        </p:spPr>
      </p:pic>
      <p:pic>
        <p:nvPicPr>
          <p:cNvPr id="2" name="Imagen 1"/>
          <p:cNvPicPr>
            <a:picLocks noChangeAspect="1"/>
          </p:cNvPicPr>
          <p:nvPr/>
        </p:nvPicPr>
        <p:blipFill>
          <a:blip r:embed="rId7"/>
          <a:stretch>
            <a:fillRect/>
          </a:stretch>
        </p:blipFill>
        <p:spPr>
          <a:xfrm>
            <a:off x="3263463" y="3935089"/>
            <a:ext cx="3067835" cy="1847850"/>
          </a:xfrm>
          <a:prstGeom prst="rect">
            <a:avLst/>
          </a:prstGeom>
        </p:spPr>
      </p:pic>
      <p:pic>
        <p:nvPicPr>
          <p:cNvPr id="5" name="Imagen 4"/>
          <p:cNvPicPr>
            <a:picLocks noChangeAspect="1"/>
          </p:cNvPicPr>
          <p:nvPr/>
        </p:nvPicPr>
        <p:blipFill>
          <a:blip r:embed="rId8"/>
          <a:stretch>
            <a:fillRect/>
          </a:stretch>
        </p:blipFill>
        <p:spPr>
          <a:xfrm>
            <a:off x="-16593" y="3928647"/>
            <a:ext cx="3289410" cy="1881181"/>
          </a:xfrm>
          <a:prstGeom prst="rect">
            <a:avLst/>
          </a:prstGeom>
        </p:spPr>
      </p:pic>
      <p:pic>
        <p:nvPicPr>
          <p:cNvPr id="10" name="Imagen 9"/>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7237914" y="-47261"/>
            <a:ext cx="1798581" cy="1434275"/>
          </a:xfrm>
          <a:prstGeom prst="rect">
            <a:avLst/>
          </a:prstGeom>
        </p:spPr>
      </p:pic>
    </p:spTree>
    <p:extLst>
      <p:ext uri="{BB962C8B-B14F-4D97-AF65-F5344CB8AC3E}">
        <p14:creationId xmlns:p14="http://schemas.microsoft.com/office/powerpoint/2010/main" val="4245424848"/>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2000"/>
                                        <p:tgtEl>
                                          <p:spTgt spid="19"/>
                                        </p:tgtEl>
                                      </p:cBhvr>
                                    </p:animEffect>
                                    <p:anim calcmode="lin" valueType="num">
                                      <p:cBhvr>
                                        <p:cTn id="8" dur="2000" fill="hold"/>
                                        <p:tgtEl>
                                          <p:spTgt spid="19"/>
                                        </p:tgtEl>
                                        <p:attrNameLst>
                                          <p:attrName>ppt_w</p:attrName>
                                        </p:attrNameLst>
                                      </p:cBhvr>
                                      <p:tavLst>
                                        <p:tav tm="0" fmla="#ppt_w*sin(2.5*pi*$)">
                                          <p:val>
                                            <p:fltVal val="0"/>
                                          </p:val>
                                        </p:tav>
                                        <p:tav tm="100000">
                                          <p:val>
                                            <p:fltVal val="1"/>
                                          </p:val>
                                        </p:tav>
                                      </p:tavLst>
                                    </p:anim>
                                    <p:anim calcmode="lin" valueType="num">
                                      <p:cBhvr>
                                        <p:cTn id="9" dur="2000" fill="hold"/>
                                        <p:tgtEl>
                                          <p:spTgt spid="1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número de diapositiva 4"/>
          <p:cNvSpPr>
            <a:spLocks noGrp="1"/>
          </p:cNvSpPr>
          <p:nvPr>
            <p:ph type="sldNum" sz="quarter" idx="15"/>
          </p:nvPr>
        </p:nvSpPr>
        <p:spPr/>
        <p:txBody>
          <a:bodyPr/>
          <a:lstStyle/>
          <a:p>
            <a:fld id="{2F152DCA-CD82-48DD-BE7C-A5D938300626}" type="slidenum">
              <a:rPr lang="es-ES_tradnl" smtClean="0"/>
              <a:pPr/>
              <a:t>20</a:t>
            </a:fld>
            <a:endParaRPr lang="es-ES_tradnl"/>
          </a:p>
        </p:txBody>
      </p:sp>
      <p:sp>
        <p:nvSpPr>
          <p:cNvPr id="3" name="object 2"/>
          <p:cNvSpPr txBox="1">
            <a:spLocks/>
          </p:cNvSpPr>
          <p:nvPr/>
        </p:nvSpPr>
        <p:spPr>
          <a:xfrm>
            <a:off x="78739" y="36606"/>
            <a:ext cx="7070090" cy="887422"/>
          </a:xfrm>
          <a:prstGeom prst="rect">
            <a:avLst/>
          </a:prstGeom>
        </p:spPr>
        <p:txBody>
          <a:bodyPr vert="horz" wrap="square" lIns="0" tIns="12700" rIns="0" bIns="0" rtlCol="0">
            <a:spAutoFit/>
          </a:bodyPr>
          <a:lstStyle>
            <a:lvl1pPr algn="l" rtl="0" eaLnBrk="1" fontAlgn="base" hangingPunct="1">
              <a:spcBef>
                <a:spcPct val="0"/>
              </a:spcBef>
              <a:spcAft>
                <a:spcPct val="0"/>
              </a:spcAft>
              <a:defRPr sz="3200" b="1" baseline="0">
                <a:solidFill>
                  <a:schemeClr val="bg1"/>
                </a:solidFill>
                <a:latin typeface="+mj-lt"/>
                <a:ea typeface="+mj-ea"/>
                <a:cs typeface="+mj-cs"/>
              </a:defRPr>
            </a:lvl1pPr>
            <a:lvl2pPr algn="ctr" rtl="0" eaLnBrk="1" fontAlgn="base" hangingPunct="1">
              <a:spcBef>
                <a:spcPct val="0"/>
              </a:spcBef>
              <a:spcAft>
                <a:spcPct val="0"/>
              </a:spcAft>
              <a:defRPr sz="3200" b="1">
                <a:solidFill>
                  <a:schemeClr val="tx2"/>
                </a:solidFill>
                <a:latin typeface="Calibri" pitchFamily="34" charset="0"/>
              </a:defRPr>
            </a:lvl2pPr>
            <a:lvl3pPr algn="ctr" rtl="0" eaLnBrk="1" fontAlgn="base" hangingPunct="1">
              <a:spcBef>
                <a:spcPct val="0"/>
              </a:spcBef>
              <a:spcAft>
                <a:spcPct val="0"/>
              </a:spcAft>
              <a:defRPr sz="3200" b="1">
                <a:solidFill>
                  <a:schemeClr val="tx2"/>
                </a:solidFill>
                <a:latin typeface="Calibri" pitchFamily="34" charset="0"/>
              </a:defRPr>
            </a:lvl3pPr>
            <a:lvl4pPr algn="ctr" rtl="0" eaLnBrk="1" fontAlgn="base" hangingPunct="1">
              <a:spcBef>
                <a:spcPct val="0"/>
              </a:spcBef>
              <a:spcAft>
                <a:spcPct val="0"/>
              </a:spcAft>
              <a:defRPr sz="3200" b="1">
                <a:solidFill>
                  <a:schemeClr val="tx2"/>
                </a:solidFill>
                <a:latin typeface="Calibri" pitchFamily="34" charset="0"/>
              </a:defRPr>
            </a:lvl4pPr>
            <a:lvl5pPr algn="ctr" rtl="0" eaLnBrk="1" fontAlgn="base" hangingPunct="1">
              <a:spcBef>
                <a:spcPct val="0"/>
              </a:spcBef>
              <a:spcAft>
                <a:spcPct val="0"/>
              </a:spcAft>
              <a:defRPr sz="3200" b="1">
                <a:solidFill>
                  <a:schemeClr val="tx2"/>
                </a:solidFill>
                <a:latin typeface="Calibri" pitchFamily="34" charset="0"/>
              </a:defRPr>
            </a:lvl5pPr>
            <a:lvl6pPr marL="457200" algn="ctr" rtl="0" eaLnBrk="1" fontAlgn="base" hangingPunct="1">
              <a:spcBef>
                <a:spcPct val="0"/>
              </a:spcBef>
              <a:spcAft>
                <a:spcPct val="0"/>
              </a:spcAft>
              <a:defRPr sz="3200" b="1">
                <a:solidFill>
                  <a:schemeClr val="tx2"/>
                </a:solidFill>
                <a:latin typeface="Arial Narrow" pitchFamily="34" charset="0"/>
              </a:defRPr>
            </a:lvl6pPr>
            <a:lvl7pPr marL="914400" algn="ctr" rtl="0" eaLnBrk="1" fontAlgn="base" hangingPunct="1">
              <a:spcBef>
                <a:spcPct val="0"/>
              </a:spcBef>
              <a:spcAft>
                <a:spcPct val="0"/>
              </a:spcAft>
              <a:defRPr sz="3200" b="1">
                <a:solidFill>
                  <a:schemeClr val="tx2"/>
                </a:solidFill>
                <a:latin typeface="Arial Narrow" pitchFamily="34" charset="0"/>
              </a:defRPr>
            </a:lvl7pPr>
            <a:lvl8pPr marL="1371600" algn="ctr" rtl="0" eaLnBrk="1" fontAlgn="base" hangingPunct="1">
              <a:spcBef>
                <a:spcPct val="0"/>
              </a:spcBef>
              <a:spcAft>
                <a:spcPct val="0"/>
              </a:spcAft>
              <a:defRPr sz="3200" b="1">
                <a:solidFill>
                  <a:schemeClr val="tx2"/>
                </a:solidFill>
                <a:latin typeface="Arial Narrow" pitchFamily="34" charset="0"/>
              </a:defRPr>
            </a:lvl8pPr>
            <a:lvl9pPr marL="1828800" algn="ctr" rtl="0" eaLnBrk="1" fontAlgn="base" hangingPunct="1">
              <a:spcBef>
                <a:spcPct val="0"/>
              </a:spcBef>
              <a:spcAft>
                <a:spcPct val="0"/>
              </a:spcAft>
              <a:defRPr sz="3200" b="1">
                <a:solidFill>
                  <a:schemeClr val="tx2"/>
                </a:solidFill>
                <a:latin typeface="Arial Narrow" pitchFamily="34" charset="0"/>
              </a:defRPr>
            </a:lvl9pPr>
          </a:lstStyle>
          <a:p>
            <a:pPr marL="12700">
              <a:spcBef>
                <a:spcPts val="100"/>
              </a:spcBef>
            </a:pPr>
            <a:r>
              <a:rPr lang="es-CO" kern="0" spc="-5" dirty="0"/>
              <a:t>Presentación </a:t>
            </a:r>
            <a:r>
              <a:rPr lang="es-CO" kern="0" dirty="0"/>
              <a:t>de </a:t>
            </a:r>
            <a:r>
              <a:rPr lang="es-CO" kern="0" spc="-5" dirty="0"/>
              <a:t>Informes Fiscales: Pilar</a:t>
            </a:r>
            <a:r>
              <a:rPr lang="es-CO" kern="0" spc="75" dirty="0"/>
              <a:t> </a:t>
            </a:r>
            <a:r>
              <a:rPr lang="es-CO" kern="0" dirty="0"/>
              <a:t>I</a:t>
            </a:r>
          </a:p>
          <a:p>
            <a:pPr marL="12700" lvl="1" algn="l">
              <a:spcBef>
                <a:spcPts val="100"/>
              </a:spcBef>
            </a:pPr>
            <a:r>
              <a:rPr lang="es-CO" sz="2400" spc="-5" dirty="0">
                <a:solidFill>
                  <a:schemeClr val="bg1"/>
                </a:solidFill>
                <a:latin typeface="Arial"/>
                <a:cs typeface="Arial"/>
              </a:rPr>
              <a:t>4. Integridad</a:t>
            </a:r>
            <a:endParaRPr lang="es-CO" sz="2400" dirty="0">
              <a:solidFill>
                <a:schemeClr val="bg1"/>
              </a:solidFill>
              <a:latin typeface="Arial"/>
              <a:cs typeface="Arial"/>
            </a:endParaRPr>
          </a:p>
        </p:txBody>
      </p:sp>
      <p:sp>
        <p:nvSpPr>
          <p:cNvPr id="7" name="object 3"/>
          <p:cNvSpPr txBox="1"/>
          <p:nvPr/>
        </p:nvSpPr>
        <p:spPr>
          <a:xfrm>
            <a:off x="-180528" y="1057300"/>
            <a:ext cx="9217024" cy="4626908"/>
          </a:xfrm>
          <a:prstGeom prst="rect">
            <a:avLst/>
          </a:prstGeom>
        </p:spPr>
        <p:txBody>
          <a:bodyPr vert="horz" wrap="square" lIns="0" tIns="12700" rIns="0" bIns="0" rtlCol="0">
            <a:spAutoFit/>
          </a:bodyPr>
          <a:lstStyle/>
          <a:p>
            <a:pPr marL="469900" marR="742315" algn="just">
              <a:lnSpc>
                <a:spcPct val="100099"/>
              </a:lnSpc>
            </a:pPr>
            <a:r>
              <a:rPr sz="2200" b="1" spc="-5" dirty="0">
                <a:solidFill>
                  <a:srgbClr val="800000"/>
                </a:solidFill>
                <a:latin typeface="Arial"/>
                <a:cs typeface="Arial"/>
              </a:rPr>
              <a:t>Las estadísticas fiscales </a:t>
            </a:r>
            <a:r>
              <a:rPr sz="2200" b="1" dirty="0">
                <a:solidFill>
                  <a:srgbClr val="800000"/>
                </a:solidFill>
                <a:latin typeface="Arial"/>
                <a:cs typeface="Arial"/>
              </a:rPr>
              <a:t>y </a:t>
            </a:r>
            <a:r>
              <a:rPr sz="2200" b="1" spc="-5" dirty="0">
                <a:solidFill>
                  <a:srgbClr val="800000"/>
                </a:solidFill>
                <a:latin typeface="Arial"/>
                <a:cs typeface="Arial"/>
              </a:rPr>
              <a:t>los estados financieros  deberán </a:t>
            </a:r>
            <a:r>
              <a:rPr sz="2200" b="1" dirty="0">
                <a:solidFill>
                  <a:srgbClr val="800000"/>
                </a:solidFill>
                <a:latin typeface="Arial"/>
                <a:cs typeface="Arial"/>
              </a:rPr>
              <a:t>ser </a:t>
            </a:r>
            <a:r>
              <a:rPr sz="2200" b="1" spc="-5" dirty="0">
                <a:solidFill>
                  <a:srgbClr val="800000"/>
                </a:solidFill>
                <a:latin typeface="Arial"/>
                <a:cs typeface="Arial"/>
              </a:rPr>
              <a:t>fiables, sujetos </a:t>
            </a:r>
            <a:r>
              <a:rPr sz="2200" b="1" dirty="0">
                <a:solidFill>
                  <a:srgbClr val="800000"/>
                </a:solidFill>
                <a:latin typeface="Arial"/>
                <a:cs typeface="Arial"/>
              </a:rPr>
              <a:t>a </a:t>
            </a:r>
            <a:r>
              <a:rPr sz="2200" b="1" spc="-5" dirty="0">
                <a:solidFill>
                  <a:srgbClr val="800000"/>
                </a:solidFill>
                <a:latin typeface="Arial"/>
                <a:cs typeface="Arial"/>
              </a:rPr>
              <a:t>escrutinio externo </a:t>
            </a:r>
            <a:r>
              <a:rPr sz="2200" b="1" dirty="0">
                <a:solidFill>
                  <a:srgbClr val="800000"/>
                </a:solidFill>
                <a:latin typeface="Arial"/>
                <a:cs typeface="Arial"/>
              </a:rPr>
              <a:t>y  </a:t>
            </a:r>
            <a:r>
              <a:rPr sz="2200" b="1" spc="-5" dirty="0">
                <a:solidFill>
                  <a:srgbClr val="800000"/>
                </a:solidFill>
                <a:latin typeface="Arial"/>
                <a:cs typeface="Arial"/>
              </a:rPr>
              <a:t>facilitar la rendición de</a:t>
            </a:r>
            <a:r>
              <a:rPr sz="2200" b="1" spc="-15" dirty="0">
                <a:solidFill>
                  <a:srgbClr val="800000"/>
                </a:solidFill>
                <a:latin typeface="Arial"/>
                <a:cs typeface="Arial"/>
              </a:rPr>
              <a:t> </a:t>
            </a:r>
            <a:r>
              <a:rPr sz="2200" b="1" spc="-5" dirty="0">
                <a:solidFill>
                  <a:srgbClr val="800000"/>
                </a:solidFill>
                <a:latin typeface="Arial"/>
                <a:cs typeface="Arial"/>
              </a:rPr>
              <a:t>cuentas.</a:t>
            </a:r>
            <a:endParaRPr sz="2200" dirty="0">
              <a:latin typeface="Arial"/>
              <a:cs typeface="Arial"/>
            </a:endParaRPr>
          </a:p>
          <a:p>
            <a:pPr marL="812800" lvl="2" indent="-342900">
              <a:lnSpc>
                <a:spcPct val="100000"/>
              </a:lnSpc>
              <a:spcBef>
                <a:spcPts val="590"/>
              </a:spcBef>
              <a:buChar char="•"/>
              <a:tabLst>
                <a:tab pos="812165" algn="l"/>
                <a:tab pos="812800" algn="l"/>
              </a:tabLst>
            </a:pPr>
            <a:r>
              <a:rPr sz="2200" b="1" dirty="0">
                <a:solidFill>
                  <a:srgbClr val="212165"/>
                </a:solidFill>
                <a:latin typeface="Arial"/>
                <a:cs typeface="Arial"/>
              </a:rPr>
              <a:t>Medido</a:t>
            </a:r>
            <a:r>
              <a:rPr sz="2200" b="1" spc="-10" dirty="0">
                <a:solidFill>
                  <a:srgbClr val="212165"/>
                </a:solidFill>
                <a:latin typeface="Arial"/>
                <a:cs typeface="Arial"/>
              </a:rPr>
              <a:t> </a:t>
            </a:r>
            <a:r>
              <a:rPr sz="2200" b="1" dirty="0">
                <a:solidFill>
                  <a:srgbClr val="212165"/>
                </a:solidFill>
                <a:latin typeface="Arial"/>
                <a:cs typeface="Arial"/>
              </a:rPr>
              <a:t>por:</a:t>
            </a:r>
            <a:endParaRPr sz="2200" b="1" dirty="0">
              <a:latin typeface="Arial"/>
              <a:cs typeface="Arial"/>
            </a:endParaRPr>
          </a:p>
          <a:p>
            <a:pPr marL="927100" marR="5080" lvl="3" algn="just">
              <a:lnSpc>
                <a:spcPct val="100000"/>
              </a:lnSpc>
              <a:spcBef>
                <a:spcPts val="484"/>
              </a:spcBef>
              <a:tabLst>
                <a:tab pos="1212215" algn="l"/>
                <a:tab pos="1212850" algn="l"/>
              </a:tabLst>
            </a:pPr>
            <a:r>
              <a:rPr lang="es-CO" sz="1800" b="1" spc="-5" dirty="0">
                <a:solidFill>
                  <a:srgbClr val="990000"/>
                </a:solidFill>
                <a:latin typeface="Arial"/>
                <a:cs typeface="Arial"/>
              </a:rPr>
              <a:t>- </a:t>
            </a:r>
            <a:r>
              <a:rPr sz="2000" b="1" spc="-5" dirty="0" err="1">
                <a:solidFill>
                  <a:srgbClr val="990000"/>
                </a:solidFill>
                <a:latin typeface="Arial"/>
                <a:cs typeface="Arial"/>
              </a:rPr>
              <a:t>Integridad</a:t>
            </a:r>
            <a:r>
              <a:rPr sz="2000" b="1" spc="-5" dirty="0">
                <a:solidFill>
                  <a:srgbClr val="990000"/>
                </a:solidFill>
                <a:latin typeface="Arial"/>
                <a:cs typeface="Arial"/>
              </a:rPr>
              <a:t> </a:t>
            </a:r>
            <a:r>
              <a:rPr lang="es-CO" sz="2000" b="1" spc="-5" dirty="0">
                <a:solidFill>
                  <a:srgbClr val="990000"/>
                </a:solidFill>
                <a:latin typeface="Arial"/>
                <a:cs typeface="Arial"/>
              </a:rPr>
              <a:t>E</a:t>
            </a:r>
            <a:r>
              <a:rPr sz="2000" b="1" spc="-5" dirty="0" err="1">
                <a:solidFill>
                  <a:srgbClr val="990000"/>
                </a:solidFill>
                <a:latin typeface="Arial"/>
                <a:cs typeface="Arial"/>
              </a:rPr>
              <a:t>stadística</a:t>
            </a:r>
            <a:r>
              <a:rPr lang="es-CO" sz="2000" b="1" spc="-5" dirty="0">
                <a:solidFill>
                  <a:srgbClr val="990000"/>
                </a:solidFill>
                <a:latin typeface="Arial"/>
                <a:cs typeface="Arial"/>
              </a:rPr>
              <a:t>:</a:t>
            </a:r>
            <a:r>
              <a:rPr sz="2000" b="1" dirty="0">
                <a:solidFill>
                  <a:srgbClr val="990000"/>
                </a:solidFill>
                <a:latin typeface="Arial"/>
                <a:cs typeface="Arial"/>
              </a:rPr>
              <a:t> </a:t>
            </a:r>
            <a:r>
              <a:rPr sz="1800" dirty="0">
                <a:solidFill>
                  <a:srgbClr val="0033FF"/>
                </a:solidFill>
                <a:latin typeface="Arial"/>
                <a:cs typeface="Arial"/>
              </a:rPr>
              <a:t>Divulgación de las </a:t>
            </a:r>
            <a:r>
              <a:rPr sz="1800" spc="-5" dirty="0">
                <a:solidFill>
                  <a:srgbClr val="0033FF"/>
                </a:solidFill>
                <a:latin typeface="Arial"/>
                <a:cs typeface="Arial"/>
              </a:rPr>
              <a:t>estadísticas fiscales  conforme </a:t>
            </a:r>
            <a:r>
              <a:rPr sz="1800" dirty="0">
                <a:solidFill>
                  <a:srgbClr val="0033FF"/>
                </a:solidFill>
                <a:latin typeface="Arial"/>
                <a:cs typeface="Arial"/>
              </a:rPr>
              <a:t>a las </a:t>
            </a:r>
            <a:r>
              <a:rPr sz="1800" spc="-5" dirty="0">
                <a:solidFill>
                  <a:srgbClr val="0033FF"/>
                </a:solidFill>
                <a:latin typeface="Arial"/>
                <a:cs typeface="Arial"/>
              </a:rPr>
              <a:t>normas internacionales</a:t>
            </a:r>
            <a:r>
              <a:rPr sz="1800" spc="-5" dirty="0">
                <a:solidFill>
                  <a:srgbClr val="212165"/>
                </a:solidFill>
                <a:latin typeface="Arial"/>
                <a:cs typeface="Arial"/>
              </a:rPr>
              <a:t>, </a:t>
            </a:r>
            <a:r>
              <a:rPr sz="1800" spc="-5" dirty="0">
                <a:solidFill>
                  <a:schemeClr val="tx2">
                    <a:lumMod val="95000"/>
                    <a:lumOff val="5000"/>
                  </a:schemeClr>
                </a:solidFill>
                <a:latin typeface="Arial"/>
                <a:cs typeface="Arial"/>
              </a:rPr>
              <a:t>compilación </a:t>
            </a:r>
            <a:r>
              <a:rPr sz="1800" dirty="0">
                <a:solidFill>
                  <a:schemeClr val="tx2">
                    <a:lumMod val="95000"/>
                    <a:lumOff val="5000"/>
                  </a:schemeClr>
                </a:solidFill>
                <a:latin typeface="Arial"/>
                <a:cs typeface="Arial"/>
              </a:rPr>
              <a:t>por  </a:t>
            </a:r>
            <a:r>
              <a:rPr sz="1800" spc="-5" dirty="0">
                <a:solidFill>
                  <a:schemeClr val="tx2">
                    <a:lumMod val="95000"/>
                    <a:lumOff val="5000"/>
                  </a:schemeClr>
                </a:solidFill>
                <a:latin typeface="Arial"/>
                <a:cs typeface="Arial"/>
              </a:rPr>
              <a:t>organismo </a:t>
            </a:r>
            <a:r>
              <a:rPr sz="1800" spc="-5" dirty="0" err="1">
                <a:solidFill>
                  <a:schemeClr val="tx2">
                    <a:lumMod val="95000"/>
                    <a:lumOff val="5000"/>
                  </a:schemeClr>
                </a:solidFill>
                <a:latin typeface="Arial"/>
                <a:cs typeface="Arial"/>
              </a:rPr>
              <a:t>gubernamental</a:t>
            </a:r>
            <a:r>
              <a:rPr sz="1800" spc="-5" dirty="0">
                <a:solidFill>
                  <a:schemeClr val="tx2">
                    <a:lumMod val="95000"/>
                    <a:lumOff val="5000"/>
                  </a:schemeClr>
                </a:solidFill>
                <a:latin typeface="Arial"/>
                <a:cs typeface="Arial"/>
              </a:rPr>
              <a:t> </a:t>
            </a:r>
            <a:r>
              <a:rPr sz="1800" spc="-5" dirty="0" err="1">
                <a:solidFill>
                  <a:schemeClr val="tx2">
                    <a:lumMod val="95000"/>
                    <a:lumOff val="5000"/>
                  </a:schemeClr>
                </a:solidFill>
                <a:latin typeface="Arial"/>
                <a:cs typeface="Arial"/>
              </a:rPr>
              <a:t>espec</a:t>
            </a:r>
            <a:r>
              <a:rPr lang="es-CO" sz="1800" spc="-5" dirty="0">
                <a:solidFill>
                  <a:schemeClr val="tx2">
                    <a:lumMod val="95000"/>
                    <a:lumOff val="5000"/>
                  </a:schemeClr>
                </a:solidFill>
                <a:latin typeface="Arial"/>
                <a:cs typeface="Arial"/>
              </a:rPr>
              <a:t>í</a:t>
            </a:r>
            <a:r>
              <a:rPr sz="1800" spc="-5" dirty="0">
                <a:solidFill>
                  <a:schemeClr val="tx2">
                    <a:lumMod val="95000"/>
                    <a:lumOff val="5000"/>
                  </a:schemeClr>
                </a:solidFill>
                <a:latin typeface="Arial"/>
                <a:cs typeface="Arial"/>
              </a:rPr>
              <a:t>fico </a:t>
            </a:r>
            <a:r>
              <a:rPr sz="1800" dirty="0">
                <a:solidFill>
                  <a:schemeClr val="tx2">
                    <a:lumMod val="95000"/>
                    <a:lumOff val="5000"/>
                  </a:schemeClr>
                </a:solidFill>
                <a:latin typeface="Arial"/>
                <a:cs typeface="Arial"/>
              </a:rPr>
              <a:t>o</a:t>
            </a:r>
            <a:r>
              <a:rPr sz="1800" spc="-5" dirty="0">
                <a:solidFill>
                  <a:schemeClr val="tx2">
                    <a:lumMod val="95000"/>
                    <a:lumOff val="5000"/>
                  </a:schemeClr>
                </a:solidFill>
                <a:latin typeface="Arial"/>
                <a:cs typeface="Arial"/>
              </a:rPr>
              <a:t> independiente</a:t>
            </a:r>
            <a:endParaRPr sz="1800" dirty="0">
              <a:solidFill>
                <a:schemeClr val="tx2">
                  <a:lumMod val="95000"/>
                  <a:lumOff val="5000"/>
                </a:schemeClr>
              </a:solidFill>
              <a:latin typeface="Arial"/>
              <a:cs typeface="Arial"/>
            </a:endParaRPr>
          </a:p>
          <a:p>
            <a:pPr marL="927100" marR="570230" lvl="3" algn="just">
              <a:lnSpc>
                <a:spcPct val="100000"/>
              </a:lnSpc>
              <a:spcBef>
                <a:spcPts val="465"/>
              </a:spcBef>
              <a:tabLst>
                <a:tab pos="1212215" algn="l"/>
                <a:tab pos="1212850" algn="l"/>
              </a:tabLst>
            </a:pPr>
            <a:r>
              <a:rPr lang="es-CO" sz="1800" b="1" spc="-5" dirty="0">
                <a:solidFill>
                  <a:srgbClr val="990000"/>
                </a:solidFill>
                <a:latin typeface="Arial"/>
                <a:cs typeface="Arial"/>
              </a:rPr>
              <a:t>- </a:t>
            </a:r>
            <a:r>
              <a:rPr sz="2000" b="1" spc="-5" dirty="0" err="1">
                <a:solidFill>
                  <a:srgbClr val="990000"/>
                </a:solidFill>
                <a:latin typeface="Arial"/>
                <a:cs typeface="Arial"/>
              </a:rPr>
              <a:t>Auditoría</a:t>
            </a:r>
            <a:r>
              <a:rPr sz="2000" b="1" spc="-5" dirty="0">
                <a:solidFill>
                  <a:srgbClr val="990000"/>
                </a:solidFill>
                <a:latin typeface="Arial"/>
                <a:cs typeface="Arial"/>
              </a:rPr>
              <a:t> Externa</a:t>
            </a:r>
            <a:r>
              <a:rPr lang="es-CO" sz="2000" b="1" spc="-5" dirty="0">
                <a:solidFill>
                  <a:srgbClr val="990000"/>
                </a:solidFill>
                <a:latin typeface="Arial"/>
                <a:cs typeface="Arial"/>
              </a:rPr>
              <a:t>:</a:t>
            </a:r>
            <a:r>
              <a:rPr sz="2000" b="1" dirty="0">
                <a:solidFill>
                  <a:srgbClr val="990000"/>
                </a:solidFill>
                <a:latin typeface="Arial"/>
                <a:cs typeface="Arial"/>
              </a:rPr>
              <a:t> </a:t>
            </a:r>
            <a:r>
              <a:rPr sz="1800" dirty="0">
                <a:solidFill>
                  <a:srgbClr val="0033FF"/>
                </a:solidFill>
                <a:latin typeface="Arial"/>
                <a:cs typeface="Arial"/>
              </a:rPr>
              <a:t>Los </a:t>
            </a:r>
            <a:r>
              <a:rPr sz="1800" spc="-5" dirty="0">
                <a:solidFill>
                  <a:srgbClr val="0033FF"/>
                </a:solidFill>
                <a:latin typeface="Arial"/>
                <a:cs typeface="Arial"/>
              </a:rPr>
              <a:t>estados financieros </a:t>
            </a:r>
            <a:r>
              <a:rPr sz="1800" dirty="0">
                <a:solidFill>
                  <a:srgbClr val="0033FF"/>
                </a:solidFill>
                <a:latin typeface="Arial"/>
                <a:cs typeface="Arial"/>
              </a:rPr>
              <a:t>anuales </a:t>
            </a:r>
            <a:r>
              <a:rPr sz="1800" spc="-5" dirty="0">
                <a:solidFill>
                  <a:srgbClr val="0033FF"/>
                </a:solidFill>
                <a:latin typeface="Arial"/>
                <a:cs typeface="Arial"/>
              </a:rPr>
              <a:t>están  sujetos </a:t>
            </a:r>
            <a:r>
              <a:rPr sz="1800" dirty="0">
                <a:solidFill>
                  <a:srgbClr val="0033FF"/>
                </a:solidFill>
                <a:latin typeface="Arial"/>
                <a:cs typeface="Arial"/>
              </a:rPr>
              <a:t>a </a:t>
            </a:r>
            <a:r>
              <a:rPr lang="es-CO" sz="1800" dirty="0">
                <a:solidFill>
                  <a:srgbClr val="0033FF"/>
                </a:solidFill>
                <a:latin typeface="Arial"/>
                <a:cs typeface="Arial"/>
              </a:rPr>
              <a:t> </a:t>
            </a:r>
            <a:r>
              <a:rPr sz="1800" dirty="0" err="1">
                <a:solidFill>
                  <a:srgbClr val="0033FF"/>
                </a:solidFill>
                <a:latin typeface="Arial"/>
                <a:cs typeface="Arial"/>
              </a:rPr>
              <a:t>una</a:t>
            </a:r>
            <a:r>
              <a:rPr sz="1800" dirty="0">
                <a:solidFill>
                  <a:srgbClr val="0033FF"/>
                </a:solidFill>
                <a:latin typeface="Arial"/>
                <a:cs typeface="Arial"/>
              </a:rPr>
              <a:t> </a:t>
            </a:r>
            <a:r>
              <a:rPr sz="1800" spc="-5" dirty="0">
                <a:solidFill>
                  <a:srgbClr val="0033FF"/>
                </a:solidFill>
                <a:latin typeface="Arial"/>
                <a:cs typeface="Arial"/>
              </a:rPr>
              <a:t>auditoría </a:t>
            </a:r>
            <a:r>
              <a:rPr sz="1800" dirty="0">
                <a:solidFill>
                  <a:srgbClr val="0033FF"/>
                </a:solidFill>
                <a:latin typeface="Arial"/>
                <a:cs typeface="Arial"/>
              </a:rPr>
              <a:t>publicada por una </a:t>
            </a:r>
            <a:r>
              <a:rPr sz="1800" spc="-5" dirty="0">
                <a:solidFill>
                  <a:srgbClr val="0033FF"/>
                </a:solidFill>
                <a:latin typeface="Arial"/>
                <a:cs typeface="Arial"/>
              </a:rPr>
              <a:t>institución </a:t>
            </a:r>
            <a:r>
              <a:rPr sz="1800" dirty="0">
                <a:solidFill>
                  <a:srgbClr val="0033FF"/>
                </a:solidFill>
                <a:latin typeface="Arial"/>
                <a:cs typeface="Arial"/>
              </a:rPr>
              <a:t>de  </a:t>
            </a:r>
            <a:r>
              <a:rPr sz="1800" spc="-5" dirty="0">
                <a:solidFill>
                  <a:srgbClr val="0033FF"/>
                </a:solidFill>
                <a:latin typeface="Arial"/>
                <a:cs typeface="Arial"/>
              </a:rPr>
              <a:t>auditores independientes </a:t>
            </a:r>
            <a:r>
              <a:rPr sz="1800" dirty="0">
                <a:solidFill>
                  <a:srgbClr val="0033FF"/>
                </a:solidFill>
                <a:latin typeface="Arial"/>
                <a:cs typeface="Arial"/>
              </a:rPr>
              <a:t>que valide su</a:t>
            </a:r>
            <a:r>
              <a:rPr sz="1800" spc="-15" dirty="0">
                <a:solidFill>
                  <a:srgbClr val="0033FF"/>
                </a:solidFill>
                <a:latin typeface="Arial"/>
                <a:cs typeface="Arial"/>
              </a:rPr>
              <a:t> </a:t>
            </a:r>
            <a:r>
              <a:rPr sz="1800" spc="-5" dirty="0">
                <a:solidFill>
                  <a:srgbClr val="0033FF"/>
                </a:solidFill>
                <a:latin typeface="Arial"/>
                <a:cs typeface="Arial"/>
              </a:rPr>
              <a:t>confiabilidad</a:t>
            </a:r>
            <a:endParaRPr sz="1800" dirty="0">
              <a:solidFill>
                <a:srgbClr val="0033FF"/>
              </a:solidFill>
              <a:latin typeface="Arial"/>
              <a:cs typeface="Arial"/>
            </a:endParaRPr>
          </a:p>
          <a:p>
            <a:pPr marL="927100" lvl="3">
              <a:lnSpc>
                <a:spcPct val="100000"/>
              </a:lnSpc>
              <a:spcBef>
                <a:spcPts val="470"/>
              </a:spcBef>
              <a:tabLst>
                <a:tab pos="1212215" algn="l"/>
                <a:tab pos="1212850" algn="l"/>
              </a:tabLst>
            </a:pPr>
            <a:r>
              <a:rPr lang="es-CO" sz="1800" b="1" spc="-5" dirty="0">
                <a:solidFill>
                  <a:srgbClr val="990000"/>
                </a:solidFill>
                <a:latin typeface="Arial"/>
                <a:cs typeface="Arial"/>
              </a:rPr>
              <a:t>- </a:t>
            </a:r>
            <a:r>
              <a:rPr sz="2000" b="1" spc="-5" dirty="0" err="1">
                <a:solidFill>
                  <a:srgbClr val="990000"/>
                </a:solidFill>
                <a:latin typeface="Arial"/>
                <a:cs typeface="Arial"/>
              </a:rPr>
              <a:t>Comparabilidad</a:t>
            </a:r>
            <a:r>
              <a:rPr sz="2000" b="1" spc="-5" dirty="0">
                <a:solidFill>
                  <a:srgbClr val="990000"/>
                </a:solidFill>
                <a:latin typeface="Arial"/>
                <a:cs typeface="Arial"/>
              </a:rPr>
              <a:t> </a:t>
            </a:r>
            <a:r>
              <a:rPr sz="2000" b="1" dirty="0">
                <a:solidFill>
                  <a:srgbClr val="990000"/>
                </a:solidFill>
                <a:latin typeface="Arial"/>
                <a:cs typeface="Arial"/>
              </a:rPr>
              <a:t>de </a:t>
            </a:r>
            <a:r>
              <a:rPr sz="2000" b="1" spc="-5" dirty="0">
                <a:solidFill>
                  <a:srgbClr val="990000"/>
                </a:solidFill>
                <a:latin typeface="Arial"/>
                <a:cs typeface="Arial"/>
              </a:rPr>
              <a:t>la </a:t>
            </a:r>
            <a:r>
              <a:rPr lang="es-CO" sz="2000" b="1" spc="-5" dirty="0" err="1">
                <a:solidFill>
                  <a:srgbClr val="990000"/>
                </a:solidFill>
                <a:latin typeface="Arial"/>
                <a:cs typeface="Arial"/>
              </a:rPr>
              <a:t>I</a:t>
            </a:r>
            <a:r>
              <a:rPr sz="2000" b="1" spc="-5" dirty="0" err="1">
                <a:solidFill>
                  <a:srgbClr val="990000"/>
                </a:solidFill>
                <a:latin typeface="Arial"/>
                <a:cs typeface="Arial"/>
              </a:rPr>
              <a:t>nformación</a:t>
            </a:r>
            <a:r>
              <a:rPr sz="2000" b="1" spc="-5" dirty="0">
                <a:solidFill>
                  <a:srgbClr val="990000"/>
                </a:solidFill>
                <a:latin typeface="Arial"/>
                <a:cs typeface="Arial"/>
              </a:rPr>
              <a:t> </a:t>
            </a:r>
            <a:r>
              <a:rPr lang="es-CO" sz="2000" b="1" spc="-10" dirty="0">
                <a:solidFill>
                  <a:srgbClr val="990000"/>
                </a:solidFill>
                <a:latin typeface="Arial"/>
                <a:cs typeface="Arial"/>
              </a:rPr>
              <a:t>F</a:t>
            </a:r>
            <a:r>
              <a:rPr sz="2000" b="1" spc="-10" dirty="0" err="1">
                <a:solidFill>
                  <a:srgbClr val="990000"/>
                </a:solidFill>
                <a:latin typeface="Arial"/>
                <a:cs typeface="Arial"/>
              </a:rPr>
              <a:t>iscal</a:t>
            </a:r>
            <a:r>
              <a:rPr lang="es-CO" sz="2000" b="1" spc="-10" dirty="0">
                <a:solidFill>
                  <a:srgbClr val="990000"/>
                </a:solidFill>
                <a:latin typeface="Arial"/>
                <a:cs typeface="Arial"/>
              </a:rPr>
              <a:t>:</a:t>
            </a:r>
            <a:endParaRPr sz="2000" dirty="0">
              <a:latin typeface="Arial"/>
              <a:cs typeface="Arial"/>
            </a:endParaRPr>
          </a:p>
          <a:p>
            <a:pPr marL="1612900" marR="171450" lvl="4" indent="-228600" algn="just">
              <a:lnSpc>
                <a:spcPct val="100000"/>
              </a:lnSpc>
              <a:spcBef>
                <a:spcPts val="500"/>
              </a:spcBef>
              <a:buChar char="•"/>
              <a:tabLst>
                <a:tab pos="1612265" algn="l"/>
                <a:tab pos="1612900" algn="l"/>
              </a:tabLst>
            </a:pPr>
            <a:r>
              <a:rPr sz="1800" dirty="0">
                <a:solidFill>
                  <a:srgbClr val="212165"/>
                </a:solidFill>
                <a:latin typeface="Arial"/>
                <a:cs typeface="Arial"/>
              </a:rPr>
              <a:t>Se </a:t>
            </a:r>
            <a:r>
              <a:rPr sz="1800" spc="-5" dirty="0">
                <a:solidFill>
                  <a:srgbClr val="212165"/>
                </a:solidFill>
                <a:latin typeface="Arial"/>
                <a:cs typeface="Arial"/>
              </a:rPr>
              <a:t>presentan pronósticos fiscales, presupuestos </a:t>
            </a:r>
            <a:r>
              <a:rPr sz="1800" dirty="0">
                <a:solidFill>
                  <a:srgbClr val="212165"/>
                </a:solidFill>
                <a:latin typeface="Arial"/>
                <a:cs typeface="Arial"/>
              </a:rPr>
              <a:t>e </a:t>
            </a:r>
            <a:r>
              <a:rPr sz="1800" spc="-5" dirty="0">
                <a:solidFill>
                  <a:srgbClr val="212165"/>
                </a:solidFill>
                <a:latin typeface="Arial"/>
                <a:cs typeface="Arial"/>
              </a:rPr>
              <a:t>informes  fiscales </a:t>
            </a:r>
            <a:r>
              <a:rPr sz="1800" dirty="0">
                <a:solidFill>
                  <a:srgbClr val="212165"/>
                </a:solidFill>
                <a:latin typeface="Arial"/>
                <a:cs typeface="Arial"/>
              </a:rPr>
              <a:t>de </a:t>
            </a:r>
            <a:r>
              <a:rPr sz="1800" spc="-5" dirty="0" err="1">
                <a:solidFill>
                  <a:srgbClr val="212165"/>
                </a:solidFill>
                <a:latin typeface="Arial"/>
                <a:cs typeface="Arial"/>
              </a:rPr>
              <a:t>manera</a:t>
            </a:r>
            <a:r>
              <a:rPr sz="1800" spc="-25" dirty="0">
                <a:solidFill>
                  <a:srgbClr val="212165"/>
                </a:solidFill>
                <a:latin typeface="Arial"/>
                <a:cs typeface="Arial"/>
              </a:rPr>
              <a:t> </a:t>
            </a:r>
            <a:r>
              <a:rPr sz="1800" spc="-5" dirty="0">
                <a:solidFill>
                  <a:srgbClr val="212165"/>
                </a:solidFill>
                <a:latin typeface="Arial"/>
                <a:cs typeface="Arial"/>
              </a:rPr>
              <a:t>comparable</a:t>
            </a:r>
            <a:endParaRPr lang="es-CO" sz="1800" spc="-5" dirty="0">
              <a:solidFill>
                <a:srgbClr val="212165"/>
              </a:solidFill>
              <a:latin typeface="Arial"/>
              <a:cs typeface="Arial"/>
            </a:endParaRPr>
          </a:p>
          <a:p>
            <a:pPr marL="1612900" marR="171450" lvl="4" indent="-228600" algn="just">
              <a:lnSpc>
                <a:spcPct val="100000"/>
              </a:lnSpc>
              <a:spcBef>
                <a:spcPts val="500"/>
              </a:spcBef>
              <a:buChar char="•"/>
              <a:tabLst>
                <a:tab pos="1612265" algn="l"/>
                <a:tab pos="1612900" algn="l"/>
              </a:tabLst>
            </a:pPr>
            <a:r>
              <a:rPr lang="es-CO" sz="1800" dirty="0">
                <a:solidFill>
                  <a:srgbClr val="10196A"/>
                </a:solidFill>
                <a:latin typeface="Arial"/>
                <a:cs typeface="Arial"/>
              </a:rPr>
              <a:t>Se explican las</a:t>
            </a:r>
            <a:r>
              <a:rPr lang="es-CO" sz="1800" spc="-100" dirty="0">
                <a:solidFill>
                  <a:srgbClr val="10196A"/>
                </a:solidFill>
                <a:latin typeface="Arial"/>
                <a:cs typeface="Arial"/>
              </a:rPr>
              <a:t> </a:t>
            </a:r>
            <a:r>
              <a:rPr lang="es-CO" sz="1800" dirty="0">
                <a:solidFill>
                  <a:srgbClr val="10196A"/>
                </a:solidFill>
                <a:latin typeface="Arial"/>
                <a:cs typeface="Arial"/>
              </a:rPr>
              <a:t>desviaciones</a:t>
            </a:r>
            <a:endParaRPr sz="1800" dirty="0">
              <a:latin typeface="Arial"/>
              <a:cs typeface="Arial"/>
            </a:endParaRPr>
          </a:p>
        </p:txBody>
      </p:sp>
    </p:spTree>
    <p:extLst>
      <p:ext uri="{BB962C8B-B14F-4D97-AF65-F5344CB8AC3E}">
        <p14:creationId xmlns:p14="http://schemas.microsoft.com/office/powerpoint/2010/main" val="199440499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número de diapositiva 4"/>
          <p:cNvSpPr>
            <a:spLocks noGrp="1"/>
          </p:cNvSpPr>
          <p:nvPr>
            <p:ph type="sldNum" sz="quarter" idx="15"/>
          </p:nvPr>
        </p:nvSpPr>
        <p:spPr/>
        <p:txBody>
          <a:bodyPr/>
          <a:lstStyle/>
          <a:p>
            <a:fld id="{2F152DCA-CD82-48DD-BE7C-A5D938300626}" type="slidenum">
              <a:rPr lang="es-ES_tradnl" smtClean="0"/>
              <a:pPr/>
              <a:t>21</a:t>
            </a:fld>
            <a:endParaRPr lang="es-ES_tradnl"/>
          </a:p>
        </p:txBody>
      </p:sp>
      <p:sp>
        <p:nvSpPr>
          <p:cNvPr id="3" name="object 2"/>
          <p:cNvSpPr/>
          <p:nvPr/>
        </p:nvSpPr>
        <p:spPr>
          <a:xfrm>
            <a:off x="-36512" y="0"/>
            <a:ext cx="9180512" cy="2065412"/>
          </a:xfrm>
          <a:prstGeom prst="rect">
            <a:avLst/>
          </a:prstGeom>
          <a:blipFill>
            <a:blip r:embed="rId2"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4" name="object 3"/>
          <p:cNvSpPr/>
          <p:nvPr/>
        </p:nvSpPr>
        <p:spPr>
          <a:xfrm>
            <a:off x="4140067" y="4097793"/>
            <a:ext cx="913404" cy="847939"/>
          </a:xfrm>
          <a:prstGeom prst="rect">
            <a:avLst/>
          </a:prstGeom>
          <a:blipFill>
            <a:blip r:embed="rId3"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7" name="object 5"/>
          <p:cNvSpPr txBox="1"/>
          <p:nvPr/>
        </p:nvSpPr>
        <p:spPr>
          <a:xfrm>
            <a:off x="3685381" y="3593737"/>
            <a:ext cx="1772285" cy="421640"/>
          </a:xfrm>
          <a:prstGeom prst="rect">
            <a:avLst/>
          </a:prstGeom>
        </p:spPr>
        <p:txBody>
          <a:bodyPr vert="horz" wrap="square" lIns="0" tIns="12700" rIns="0" bIns="0" rtlCol="0">
            <a:spAutoFit/>
          </a:bodyPr>
          <a:lstStyle/>
          <a:p>
            <a:pPr marL="12700">
              <a:lnSpc>
                <a:spcPct val="100000"/>
              </a:lnSpc>
              <a:spcBef>
                <a:spcPts val="100"/>
              </a:spcBef>
            </a:pPr>
            <a:r>
              <a:rPr sz="2600" spc="-5" dirty="0">
                <a:solidFill>
                  <a:srgbClr val="800000"/>
                </a:solidFill>
                <a:latin typeface="Arial"/>
                <a:cs typeface="Arial"/>
              </a:rPr>
              <a:t>@</a:t>
            </a:r>
            <a:r>
              <a:rPr sz="2600" dirty="0">
                <a:solidFill>
                  <a:srgbClr val="800000"/>
                </a:solidFill>
                <a:latin typeface="Arial"/>
                <a:cs typeface="Arial"/>
              </a:rPr>
              <a:t>I</a:t>
            </a:r>
            <a:r>
              <a:rPr sz="2600" spc="-5" dirty="0">
                <a:solidFill>
                  <a:srgbClr val="800000"/>
                </a:solidFill>
                <a:latin typeface="Arial"/>
                <a:cs typeface="Arial"/>
              </a:rPr>
              <a:t>MF</a:t>
            </a:r>
            <a:r>
              <a:rPr sz="2600" dirty="0">
                <a:solidFill>
                  <a:srgbClr val="800000"/>
                </a:solidFill>
                <a:latin typeface="Arial"/>
                <a:cs typeface="Arial"/>
              </a:rPr>
              <a:t>.O</a:t>
            </a:r>
            <a:r>
              <a:rPr sz="2600" spc="-5" dirty="0">
                <a:solidFill>
                  <a:srgbClr val="800000"/>
                </a:solidFill>
                <a:latin typeface="Arial"/>
                <a:cs typeface="Arial"/>
              </a:rPr>
              <a:t>RG</a:t>
            </a:r>
            <a:endParaRPr sz="2600" dirty="0">
              <a:latin typeface="Arial"/>
              <a:cs typeface="Arial"/>
            </a:endParaRPr>
          </a:p>
        </p:txBody>
      </p:sp>
      <p:sp>
        <p:nvSpPr>
          <p:cNvPr id="8" name="object 6"/>
          <p:cNvSpPr txBox="1"/>
          <p:nvPr/>
        </p:nvSpPr>
        <p:spPr>
          <a:xfrm>
            <a:off x="539552" y="2194570"/>
            <a:ext cx="7702752" cy="1166986"/>
          </a:xfrm>
          <a:prstGeom prst="rect">
            <a:avLst/>
          </a:prstGeom>
        </p:spPr>
        <p:txBody>
          <a:bodyPr vert="horz" wrap="square" lIns="0" tIns="25400" rIns="0" bIns="0" rtlCol="0">
            <a:spAutoFit/>
          </a:bodyPr>
          <a:lstStyle/>
          <a:p>
            <a:pPr marL="12700" marR="5080" indent="435609">
              <a:lnSpc>
                <a:spcPts val="2870"/>
              </a:lnSpc>
              <a:spcBef>
                <a:spcPts val="200"/>
              </a:spcBef>
            </a:pPr>
            <a:r>
              <a:rPr sz="2400" b="1" spc="-5" dirty="0">
                <a:solidFill>
                  <a:srgbClr val="800000"/>
                </a:solidFill>
                <a:latin typeface="Arial"/>
                <a:cs typeface="Arial"/>
              </a:rPr>
              <a:t>Página </a:t>
            </a:r>
            <a:r>
              <a:rPr sz="2400" b="1" spc="-20" dirty="0">
                <a:solidFill>
                  <a:srgbClr val="800000"/>
                </a:solidFill>
                <a:latin typeface="Arial"/>
                <a:cs typeface="Arial"/>
              </a:rPr>
              <a:t>Web </a:t>
            </a:r>
            <a:r>
              <a:rPr sz="2400" b="1" spc="-5" dirty="0">
                <a:solidFill>
                  <a:srgbClr val="800000"/>
                </a:solidFill>
                <a:latin typeface="Arial"/>
                <a:cs typeface="Arial"/>
              </a:rPr>
              <a:t>de </a:t>
            </a:r>
            <a:r>
              <a:rPr sz="2400" b="1" spc="-15" dirty="0">
                <a:solidFill>
                  <a:srgbClr val="800000"/>
                </a:solidFill>
                <a:latin typeface="Arial"/>
                <a:cs typeface="Arial"/>
              </a:rPr>
              <a:t>Transparencia </a:t>
            </a:r>
            <a:r>
              <a:rPr sz="2400" b="1" spc="-5" dirty="0">
                <a:solidFill>
                  <a:srgbClr val="800000"/>
                </a:solidFill>
                <a:latin typeface="Arial"/>
                <a:cs typeface="Arial"/>
              </a:rPr>
              <a:t>Fiscal del FMI </a:t>
            </a:r>
            <a:endParaRPr lang="es-CO" sz="2400" b="1" spc="-5" dirty="0">
              <a:solidFill>
                <a:srgbClr val="800000"/>
              </a:solidFill>
              <a:latin typeface="Arial"/>
              <a:cs typeface="Arial"/>
            </a:endParaRPr>
          </a:p>
          <a:p>
            <a:pPr marL="12700" marR="5080" indent="435609">
              <a:lnSpc>
                <a:spcPts val="2870"/>
              </a:lnSpc>
              <a:spcBef>
                <a:spcPts val="200"/>
              </a:spcBef>
            </a:pPr>
            <a:r>
              <a:rPr sz="2400" b="1" spc="-5" dirty="0">
                <a:solidFill>
                  <a:srgbClr val="800000"/>
                </a:solidFill>
                <a:latin typeface="Arial"/>
                <a:cs typeface="Arial"/>
              </a:rPr>
              <a:t> </a:t>
            </a:r>
            <a:r>
              <a:rPr lang="es-CO" sz="2400" b="1" spc="-5" dirty="0">
                <a:solidFill>
                  <a:srgbClr val="0033FF"/>
                </a:solidFill>
                <a:latin typeface="Arial"/>
                <a:cs typeface="Arial"/>
              </a:rPr>
              <a:t>http://www.imf.org/external/np/fad/trans/index.htm</a:t>
            </a:r>
          </a:p>
        </p:txBody>
      </p:sp>
    </p:spTree>
    <p:extLst>
      <p:ext uri="{BB962C8B-B14F-4D97-AF65-F5344CB8AC3E}">
        <p14:creationId xmlns:p14="http://schemas.microsoft.com/office/powerpoint/2010/main" val="314071890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número de diapositiva 4"/>
          <p:cNvSpPr>
            <a:spLocks noGrp="1"/>
          </p:cNvSpPr>
          <p:nvPr>
            <p:ph type="sldNum" sz="quarter" idx="15"/>
          </p:nvPr>
        </p:nvSpPr>
        <p:spPr/>
        <p:txBody>
          <a:bodyPr/>
          <a:lstStyle/>
          <a:p>
            <a:fld id="{2F152DCA-CD82-48DD-BE7C-A5D938300626}" type="slidenum">
              <a:rPr lang="es-ES_tradnl" smtClean="0"/>
              <a:pPr/>
              <a:t>22</a:t>
            </a:fld>
            <a:endParaRPr lang="es-ES_tradnl"/>
          </a:p>
        </p:txBody>
      </p:sp>
      <p:sp>
        <p:nvSpPr>
          <p:cNvPr id="3" name="object 2"/>
          <p:cNvSpPr txBox="1"/>
          <p:nvPr/>
        </p:nvSpPr>
        <p:spPr>
          <a:xfrm>
            <a:off x="611560" y="1279823"/>
            <a:ext cx="1226185" cy="3783087"/>
          </a:xfrm>
          <a:prstGeom prst="rect">
            <a:avLst/>
          </a:prstGeom>
        </p:spPr>
        <p:txBody>
          <a:bodyPr vert="horz" wrap="square" lIns="0" tIns="12700" rIns="0" bIns="0" rtlCol="0">
            <a:spAutoFit/>
          </a:bodyPr>
          <a:lstStyle/>
          <a:p>
            <a:pPr marL="12700" algn="ctr">
              <a:lnSpc>
                <a:spcPct val="100000"/>
              </a:lnSpc>
              <a:spcBef>
                <a:spcPts val="100"/>
              </a:spcBef>
            </a:pPr>
            <a:r>
              <a:rPr sz="24500" dirty="0">
                <a:solidFill>
                  <a:srgbClr val="00918E"/>
                </a:solidFill>
                <a:latin typeface="Arial"/>
                <a:cs typeface="Arial"/>
              </a:rPr>
              <a:t>1</a:t>
            </a:r>
          </a:p>
        </p:txBody>
      </p:sp>
      <p:sp>
        <p:nvSpPr>
          <p:cNvPr id="4" name="object 3"/>
          <p:cNvSpPr txBox="1">
            <a:spLocks/>
          </p:cNvSpPr>
          <p:nvPr/>
        </p:nvSpPr>
        <p:spPr>
          <a:xfrm>
            <a:off x="2483768" y="2641476"/>
            <a:ext cx="6141987" cy="843821"/>
          </a:xfrm>
          <a:prstGeom prst="rect">
            <a:avLst/>
          </a:prstGeom>
        </p:spPr>
        <p:txBody>
          <a:bodyPr vert="horz" wrap="square" lIns="0" tIns="12700" rIns="0" bIns="0" rtlCol="0">
            <a:spAutoFit/>
          </a:bodyPr>
          <a:lstStyle>
            <a:lvl1pPr algn="l" rtl="0" eaLnBrk="1" fontAlgn="base" hangingPunct="1">
              <a:spcBef>
                <a:spcPct val="0"/>
              </a:spcBef>
              <a:spcAft>
                <a:spcPct val="0"/>
              </a:spcAft>
              <a:defRPr sz="3200" b="1" baseline="0">
                <a:solidFill>
                  <a:schemeClr val="bg1"/>
                </a:solidFill>
                <a:latin typeface="+mj-lt"/>
                <a:ea typeface="+mj-ea"/>
                <a:cs typeface="+mj-cs"/>
              </a:defRPr>
            </a:lvl1pPr>
            <a:lvl2pPr algn="ctr" rtl="0" eaLnBrk="1" fontAlgn="base" hangingPunct="1">
              <a:spcBef>
                <a:spcPct val="0"/>
              </a:spcBef>
              <a:spcAft>
                <a:spcPct val="0"/>
              </a:spcAft>
              <a:defRPr sz="3200" b="1">
                <a:solidFill>
                  <a:schemeClr val="tx2"/>
                </a:solidFill>
                <a:latin typeface="Calibri" pitchFamily="34" charset="0"/>
              </a:defRPr>
            </a:lvl2pPr>
            <a:lvl3pPr algn="ctr" rtl="0" eaLnBrk="1" fontAlgn="base" hangingPunct="1">
              <a:spcBef>
                <a:spcPct val="0"/>
              </a:spcBef>
              <a:spcAft>
                <a:spcPct val="0"/>
              </a:spcAft>
              <a:defRPr sz="3200" b="1">
                <a:solidFill>
                  <a:schemeClr val="tx2"/>
                </a:solidFill>
                <a:latin typeface="Calibri" pitchFamily="34" charset="0"/>
              </a:defRPr>
            </a:lvl3pPr>
            <a:lvl4pPr algn="ctr" rtl="0" eaLnBrk="1" fontAlgn="base" hangingPunct="1">
              <a:spcBef>
                <a:spcPct val="0"/>
              </a:spcBef>
              <a:spcAft>
                <a:spcPct val="0"/>
              </a:spcAft>
              <a:defRPr sz="3200" b="1">
                <a:solidFill>
                  <a:schemeClr val="tx2"/>
                </a:solidFill>
                <a:latin typeface="Calibri" pitchFamily="34" charset="0"/>
              </a:defRPr>
            </a:lvl4pPr>
            <a:lvl5pPr algn="ctr" rtl="0" eaLnBrk="1" fontAlgn="base" hangingPunct="1">
              <a:spcBef>
                <a:spcPct val="0"/>
              </a:spcBef>
              <a:spcAft>
                <a:spcPct val="0"/>
              </a:spcAft>
              <a:defRPr sz="3200" b="1">
                <a:solidFill>
                  <a:schemeClr val="tx2"/>
                </a:solidFill>
                <a:latin typeface="Calibri" pitchFamily="34" charset="0"/>
              </a:defRPr>
            </a:lvl5pPr>
            <a:lvl6pPr marL="457200" algn="ctr" rtl="0" eaLnBrk="1" fontAlgn="base" hangingPunct="1">
              <a:spcBef>
                <a:spcPct val="0"/>
              </a:spcBef>
              <a:spcAft>
                <a:spcPct val="0"/>
              </a:spcAft>
              <a:defRPr sz="3200" b="1">
                <a:solidFill>
                  <a:schemeClr val="tx2"/>
                </a:solidFill>
                <a:latin typeface="Arial Narrow" pitchFamily="34" charset="0"/>
              </a:defRPr>
            </a:lvl6pPr>
            <a:lvl7pPr marL="914400" algn="ctr" rtl="0" eaLnBrk="1" fontAlgn="base" hangingPunct="1">
              <a:spcBef>
                <a:spcPct val="0"/>
              </a:spcBef>
              <a:spcAft>
                <a:spcPct val="0"/>
              </a:spcAft>
              <a:defRPr sz="3200" b="1">
                <a:solidFill>
                  <a:schemeClr val="tx2"/>
                </a:solidFill>
                <a:latin typeface="Arial Narrow" pitchFamily="34" charset="0"/>
              </a:defRPr>
            </a:lvl7pPr>
            <a:lvl8pPr marL="1371600" algn="ctr" rtl="0" eaLnBrk="1" fontAlgn="base" hangingPunct="1">
              <a:spcBef>
                <a:spcPct val="0"/>
              </a:spcBef>
              <a:spcAft>
                <a:spcPct val="0"/>
              </a:spcAft>
              <a:defRPr sz="3200" b="1">
                <a:solidFill>
                  <a:schemeClr val="tx2"/>
                </a:solidFill>
                <a:latin typeface="Arial Narrow" pitchFamily="34" charset="0"/>
              </a:defRPr>
            </a:lvl8pPr>
            <a:lvl9pPr marL="1828800" algn="ctr" rtl="0" eaLnBrk="1" fontAlgn="base" hangingPunct="1">
              <a:spcBef>
                <a:spcPct val="0"/>
              </a:spcBef>
              <a:spcAft>
                <a:spcPct val="0"/>
              </a:spcAft>
              <a:defRPr sz="3200" b="1">
                <a:solidFill>
                  <a:schemeClr val="tx2"/>
                </a:solidFill>
                <a:latin typeface="Arial Narrow" pitchFamily="34" charset="0"/>
              </a:defRPr>
            </a:lvl9pPr>
          </a:lstStyle>
          <a:p>
            <a:pPr marL="12700" eaLnBrk="0" hangingPunct="0">
              <a:spcBef>
                <a:spcPts val="100"/>
              </a:spcBef>
            </a:pPr>
            <a:r>
              <a:rPr lang="es-CO" sz="5400" dirty="0">
                <a:solidFill>
                  <a:srgbClr val="00918E"/>
                </a:solidFill>
                <a:latin typeface="+mn-lt"/>
                <a:ea typeface="+mn-ea"/>
                <a:cs typeface="Arial"/>
              </a:rPr>
              <a:t>Calificación Soberana</a:t>
            </a:r>
          </a:p>
        </p:txBody>
      </p:sp>
    </p:spTree>
    <p:extLst>
      <p:ext uri="{BB962C8B-B14F-4D97-AF65-F5344CB8AC3E}">
        <p14:creationId xmlns:p14="http://schemas.microsoft.com/office/powerpoint/2010/main" val="1727290270"/>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número de diapositiva 4"/>
          <p:cNvSpPr>
            <a:spLocks noGrp="1"/>
          </p:cNvSpPr>
          <p:nvPr>
            <p:ph type="sldNum" sz="quarter" idx="15"/>
          </p:nvPr>
        </p:nvSpPr>
        <p:spPr/>
        <p:txBody>
          <a:bodyPr/>
          <a:lstStyle/>
          <a:p>
            <a:fld id="{2F152DCA-CD82-48DD-BE7C-A5D938300626}" type="slidenum">
              <a:rPr lang="es-ES_tradnl" b="1" smtClean="0">
                <a:latin typeface="+mn-lt"/>
              </a:rPr>
              <a:pPr/>
              <a:t>23</a:t>
            </a:fld>
            <a:endParaRPr lang="es-ES_tradnl" b="1">
              <a:latin typeface="+mn-lt"/>
            </a:endParaRPr>
          </a:p>
        </p:txBody>
      </p:sp>
      <p:sp>
        <p:nvSpPr>
          <p:cNvPr id="10" name="object 2"/>
          <p:cNvSpPr txBox="1">
            <a:spLocks/>
          </p:cNvSpPr>
          <p:nvPr/>
        </p:nvSpPr>
        <p:spPr>
          <a:xfrm>
            <a:off x="827584" y="312131"/>
            <a:ext cx="7494270" cy="505267"/>
          </a:xfrm>
          <a:prstGeom prst="rect">
            <a:avLst/>
          </a:prstGeom>
        </p:spPr>
        <p:txBody>
          <a:bodyPr vert="horz" wrap="square" lIns="0" tIns="12700" rIns="0" bIns="0" rtlCol="0">
            <a:spAutoFit/>
          </a:bodyPr>
          <a:lstStyle>
            <a:lvl1pPr algn="l" rtl="0" eaLnBrk="1" fontAlgn="base" hangingPunct="1">
              <a:spcBef>
                <a:spcPct val="0"/>
              </a:spcBef>
              <a:spcAft>
                <a:spcPct val="0"/>
              </a:spcAft>
              <a:defRPr sz="3200" b="1" baseline="0">
                <a:solidFill>
                  <a:schemeClr val="bg1"/>
                </a:solidFill>
                <a:latin typeface="+mj-lt"/>
                <a:ea typeface="+mj-ea"/>
                <a:cs typeface="+mj-cs"/>
              </a:defRPr>
            </a:lvl1pPr>
            <a:lvl2pPr algn="ctr" rtl="0" eaLnBrk="1" fontAlgn="base" hangingPunct="1">
              <a:spcBef>
                <a:spcPct val="0"/>
              </a:spcBef>
              <a:spcAft>
                <a:spcPct val="0"/>
              </a:spcAft>
              <a:defRPr sz="3200" b="1">
                <a:solidFill>
                  <a:schemeClr val="tx2"/>
                </a:solidFill>
                <a:latin typeface="Calibri" pitchFamily="34" charset="0"/>
              </a:defRPr>
            </a:lvl2pPr>
            <a:lvl3pPr algn="ctr" rtl="0" eaLnBrk="1" fontAlgn="base" hangingPunct="1">
              <a:spcBef>
                <a:spcPct val="0"/>
              </a:spcBef>
              <a:spcAft>
                <a:spcPct val="0"/>
              </a:spcAft>
              <a:defRPr sz="3200" b="1">
                <a:solidFill>
                  <a:schemeClr val="tx2"/>
                </a:solidFill>
                <a:latin typeface="Calibri" pitchFamily="34" charset="0"/>
              </a:defRPr>
            </a:lvl3pPr>
            <a:lvl4pPr algn="ctr" rtl="0" eaLnBrk="1" fontAlgn="base" hangingPunct="1">
              <a:spcBef>
                <a:spcPct val="0"/>
              </a:spcBef>
              <a:spcAft>
                <a:spcPct val="0"/>
              </a:spcAft>
              <a:defRPr sz="3200" b="1">
                <a:solidFill>
                  <a:schemeClr val="tx2"/>
                </a:solidFill>
                <a:latin typeface="Calibri" pitchFamily="34" charset="0"/>
              </a:defRPr>
            </a:lvl4pPr>
            <a:lvl5pPr algn="ctr" rtl="0" eaLnBrk="1" fontAlgn="base" hangingPunct="1">
              <a:spcBef>
                <a:spcPct val="0"/>
              </a:spcBef>
              <a:spcAft>
                <a:spcPct val="0"/>
              </a:spcAft>
              <a:defRPr sz="3200" b="1">
                <a:solidFill>
                  <a:schemeClr val="tx2"/>
                </a:solidFill>
                <a:latin typeface="Calibri" pitchFamily="34" charset="0"/>
              </a:defRPr>
            </a:lvl5pPr>
            <a:lvl6pPr marL="457200" algn="ctr" rtl="0" eaLnBrk="1" fontAlgn="base" hangingPunct="1">
              <a:spcBef>
                <a:spcPct val="0"/>
              </a:spcBef>
              <a:spcAft>
                <a:spcPct val="0"/>
              </a:spcAft>
              <a:defRPr sz="3200" b="1">
                <a:solidFill>
                  <a:schemeClr val="tx2"/>
                </a:solidFill>
                <a:latin typeface="Arial Narrow" pitchFamily="34" charset="0"/>
              </a:defRPr>
            </a:lvl6pPr>
            <a:lvl7pPr marL="914400" algn="ctr" rtl="0" eaLnBrk="1" fontAlgn="base" hangingPunct="1">
              <a:spcBef>
                <a:spcPct val="0"/>
              </a:spcBef>
              <a:spcAft>
                <a:spcPct val="0"/>
              </a:spcAft>
              <a:defRPr sz="3200" b="1">
                <a:solidFill>
                  <a:schemeClr val="tx2"/>
                </a:solidFill>
                <a:latin typeface="Arial Narrow" pitchFamily="34" charset="0"/>
              </a:defRPr>
            </a:lvl7pPr>
            <a:lvl8pPr marL="1371600" algn="ctr" rtl="0" eaLnBrk="1" fontAlgn="base" hangingPunct="1">
              <a:spcBef>
                <a:spcPct val="0"/>
              </a:spcBef>
              <a:spcAft>
                <a:spcPct val="0"/>
              </a:spcAft>
              <a:defRPr sz="3200" b="1">
                <a:solidFill>
                  <a:schemeClr val="tx2"/>
                </a:solidFill>
                <a:latin typeface="Arial Narrow" pitchFamily="34" charset="0"/>
              </a:defRPr>
            </a:lvl8pPr>
            <a:lvl9pPr marL="1828800" algn="ctr" rtl="0" eaLnBrk="1" fontAlgn="base" hangingPunct="1">
              <a:spcBef>
                <a:spcPct val="0"/>
              </a:spcBef>
              <a:spcAft>
                <a:spcPct val="0"/>
              </a:spcAft>
              <a:defRPr sz="3200" b="1">
                <a:solidFill>
                  <a:schemeClr val="tx2"/>
                </a:solidFill>
                <a:latin typeface="Arial Narrow" pitchFamily="34" charset="0"/>
              </a:defRPr>
            </a:lvl9pPr>
          </a:lstStyle>
          <a:p>
            <a:pPr marL="12700" algn="ctr">
              <a:spcBef>
                <a:spcPts val="100"/>
              </a:spcBef>
            </a:pPr>
            <a:r>
              <a:rPr lang="es-CO" kern="0" spc="-5" dirty="0">
                <a:latin typeface="+mn-lt"/>
              </a:rPr>
              <a:t>¿Qué es una Calificación</a:t>
            </a:r>
            <a:r>
              <a:rPr lang="es-CO" kern="0" spc="-35" dirty="0">
                <a:latin typeface="+mn-lt"/>
              </a:rPr>
              <a:t> </a:t>
            </a:r>
            <a:r>
              <a:rPr lang="es-CO" kern="0" spc="-5" dirty="0">
                <a:latin typeface="+mn-lt"/>
              </a:rPr>
              <a:t>Soberana?</a:t>
            </a:r>
          </a:p>
        </p:txBody>
      </p:sp>
      <p:sp>
        <p:nvSpPr>
          <p:cNvPr id="11" name="object 4"/>
          <p:cNvSpPr txBox="1">
            <a:spLocks/>
          </p:cNvSpPr>
          <p:nvPr/>
        </p:nvSpPr>
        <p:spPr>
          <a:xfrm>
            <a:off x="539552" y="5387975"/>
            <a:ext cx="5256584" cy="185307"/>
          </a:xfrm>
          <a:prstGeom prst="rect">
            <a:avLst/>
          </a:prstGeom>
        </p:spPr>
        <p:txBody>
          <a:bodyPr vert="horz" wrap="square" lIns="0" tIns="18415" rIns="0" bIns="0" rtlCol="0" anchor="b">
            <a:spAutoFit/>
          </a:bodyPr>
          <a:lstStyle>
            <a:defPPr>
              <a:defRPr lang="es-ES_tradnl"/>
            </a:defPPr>
            <a:lvl1pPr algn="l" rtl="0" eaLnBrk="0" fontAlgn="base" hangingPunct="0">
              <a:spcBef>
                <a:spcPct val="0"/>
              </a:spcBef>
              <a:spcAft>
                <a:spcPct val="0"/>
              </a:spcAft>
              <a:defRPr sz="2300" kern="1200">
                <a:solidFill>
                  <a:schemeClr val="tx1"/>
                </a:solidFill>
                <a:latin typeface="Arial Narrow" pitchFamily="34" charset="0"/>
                <a:ea typeface="+mn-ea"/>
                <a:cs typeface="+mn-cs"/>
              </a:defRPr>
            </a:lvl1pPr>
            <a:lvl2pPr marL="457200" algn="l" rtl="0" eaLnBrk="0" fontAlgn="base" hangingPunct="0">
              <a:spcBef>
                <a:spcPct val="0"/>
              </a:spcBef>
              <a:spcAft>
                <a:spcPct val="0"/>
              </a:spcAft>
              <a:defRPr sz="2300" kern="1200">
                <a:solidFill>
                  <a:schemeClr val="tx1"/>
                </a:solidFill>
                <a:latin typeface="Arial Narrow" pitchFamily="34" charset="0"/>
                <a:ea typeface="+mn-ea"/>
                <a:cs typeface="+mn-cs"/>
              </a:defRPr>
            </a:lvl2pPr>
            <a:lvl3pPr marL="914400" algn="l" rtl="0" eaLnBrk="0" fontAlgn="base" hangingPunct="0">
              <a:spcBef>
                <a:spcPct val="0"/>
              </a:spcBef>
              <a:spcAft>
                <a:spcPct val="0"/>
              </a:spcAft>
              <a:defRPr sz="2300" kern="1200">
                <a:solidFill>
                  <a:schemeClr val="tx1"/>
                </a:solidFill>
                <a:latin typeface="Arial Narrow" pitchFamily="34" charset="0"/>
                <a:ea typeface="+mn-ea"/>
                <a:cs typeface="+mn-cs"/>
              </a:defRPr>
            </a:lvl3pPr>
            <a:lvl4pPr marL="1371600" algn="l" rtl="0" eaLnBrk="0" fontAlgn="base" hangingPunct="0">
              <a:spcBef>
                <a:spcPct val="0"/>
              </a:spcBef>
              <a:spcAft>
                <a:spcPct val="0"/>
              </a:spcAft>
              <a:defRPr sz="2300" kern="1200">
                <a:solidFill>
                  <a:schemeClr val="tx1"/>
                </a:solidFill>
                <a:latin typeface="Arial Narrow" pitchFamily="34" charset="0"/>
                <a:ea typeface="+mn-ea"/>
                <a:cs typeface="+mn-cs"/>
              </a:defRPr>
            </a:lvl4pPr>
            <a:lvl5pPr marL="1828800" algn="l" rtl="0" eaLnBrk="0" fontAlgn="base" hangingPunct="0">
              <a:spcBef>
                <a:spcPct val="0"/>
              </a:spcBef>
              <a:spcAft>
                <a:spcPct val="0"/>
              </a:spcAft>
              <a:defRPr sz="2300" kern="1200">
                <a:solidFill>
                  <a:schemeClr val="tx1"/>
                </a:solidFill>
                <a:latin typeface="Arial Narrow" pitchFamily="34" charset="0"/>
                <a:ea typeface="+mn-ea"/>
                <a:cs typeface="+mn-cs"/>
              </a:defRPr>
            </a:lvl5pPr>
            <a:lvl6pPr marL="2286000" algn="l" defTabSz="914400" rtl="0" eaLnBrk="1" latinLnBrk="0" hangingPunct="1">
              <a:defRPr sz="2300" kern="1200">
                <a:solidFill>
                  <a:schemeClr val="tx1"/>
                </a:solidFill>
                <a:latin typeface="Arial Narrow" pitchFamily="34" charset="0"/>
                <a:ea typeface="+mn-ea"/>
                <a:cs typeface="+mn-cs"/>
              </a:defRPr>
            </a:lvl6pPr>
            <a:lvl7pPr marL="2743200" algn="l" defTabSz="914400" rtl="0" eaLnBrk="1" latinLnBrk="0" hangingPunct="1">
              <a:defRPr sz="2300" kern="1200">
                <a:solidFill>
                  <a:schemeClr val="tx1"/>
                </a:solidFill>
                <a:latin typeface="Arial Narrow" pitchFamily="34" charset="0"/>
                <a:ea typeface="+mn-ea"/>
                <a:cs typeface="+mn-cs"/>
              </a:defRPr>
            </a:lvl7pPr>
            <a:lvl8pPr marL="3200400" algn="l" defTabSz="914400" rtl="0" eaLnBrk="1" latinLnBrk="0" hangingPunct="1">
              <a:defRPr sz="2300" kern="1200">
                <a:solidFill>
                  <a:schemeClr val="tx1"/>
                </a:solidFill>
                <a:latin typeface="Arial Narrow" pitchFamily="34" charset="0"/>
                <a:ea typeface="+mn-ea"/>
                <a:cs typeface="+mn-cs"/>
              </a:defRPr>
            </a:lvl8pPr>
            <a:lvl9pPr marL="3657600" algn="l" defTabSz="914400" rtl="0" eaLnBrk="1" latinLnBrk="0" hangingPunct="1">
              <a:defRPr sz="2300" kern="1200">
                <a:solidFill>
                  <a:schemeClr val="tx1"/>
                </a:solidFill>
                <a:latin typeface="Arial Narrow" pitchFamily="34" charset="0"/>
                <a:ea typeface="+mn-ea"/>
                <a:cs typeface="+mn-cs"/>
              </a:defRPr>
            </a:lvl9pPr>
          </a:lstStyle>
          <a:p>
            <a:pPr marL="636905" marR="5080" indent="-624840">
              <a:lnSpc>
                <a:spcPts val="1300"/>
              </a:lnSpc>
              <a:spcBef>
                <a:spcPts val="145"/>
              </a:spcBef>
            </a:pPr>
            <a:r>
              <a:rPr lang="es-CO" sz="900" b="1" dirty="0">
                <a:latin typeface="+mn-lt"/>
              </a:rPr>
              <a:t>Los </a:t>
            </a:r>
            <a:r>
              <a:rPr lang="es-CO" sz="900" b="1" spc="-5" dirty="0">
                <a:latin typeface="+mn-lt"/>
              </a:rPr>
              <a:t>Reportes </a:t>
            </a:r>
            <a:r>
              <a:rPr lang="es-CO" sz="900" b="1" dirty="0">
                <a:latin typeface="+mn-lt"/>
              </a:rPr>
              <a:t>de </a:t>
            </a:r>
            <a:r>
              <a:rPr lang="es-CO" sz="900" b="1" spc="-5" dirty="0">
                <a:latin typeface="+mn-lt"/>
              </a:rPr>
              <a:t>Finanzas Publicas </a:t>
            </a:r>
            <a:r>
              <a:rPr lang="es-CO" sz="900" b="1" dirty="0">
                <a:latin typeface="+mn-lt"/>
              </a:rPr>
              <a:t>y los </a:t>
            </a:r>
            <a:r>
              <a:rPr lang="es-CO" sz="900" b="1" spc="-5" dirty="0">
                <a:latin typeface="+mn-lt"/>
              </a:rPr>
              <a:t>Fundamentos  del Análisis del Riesgo Soberano, agosto</a:t>
            </a:r>
            <a:r>
              <a:rPr lang="es-CO" sz="900" b="1" spc="-35" dirty="0">
                <a:latin typeface="+mn-lt"/>
              </a:rPr>
              <a:t> </a:t>
            </a:r>
            <a:r>
              <a:rPr lang="es-CO" sz="900" b="1" spc="-10" dirty="0">
                <a:latin typeface="+mn-lt"/>
              </a:rPr>
              <a:t>2017</a:t>
            </a:r>
          </a:p>
        </p:txBody>
      </p:sp>
      <p:sp>
        <p:nvSpPr>
          <p:cNvPr id="12" name="object 5"/>
          <p:cNvSpPr txBox="1"/>
          <p:nvPr/>
        </p:nvSpPr>
        <p:spPr>
          <a:xfrm>
            <a:off x="8575706" y="6449971"/>
            <a:ext cx="135890" cy="179536"/>
          </a:xfrm>
          <a:prstGeom prst="rect">
            <a:avLst/>
          </a:prstGeom>
        </p:spPr>
        <p:txBody>
          <a:bodyPr vert="horz" wrap="square" lIns="0" tIns="0" rIns="0" bIns="0" rtlCol="0">
            <a:spAutoFit/>
          </a:bodyPr>
          <a:lstStyle/>
          <a:p>
            <a:pPr marL="25400">
              <a:lnSpc>
                <a:spcPts val="1425"/>
              </a:lnSpc>
            </a:pPr>
            <a:fld id="{81D60167-4931-47E6-BA6A-407CBD079E47}" type="slidenum">
              <a:rPr sz="1200" b="1" dirty="0">
                <a:solidFill>
                  <a:srgbClr val="525252"/>
                </a:solidFill>
                <a:latin typeface="+mn-lt"/>
                <a:cs typeface="Arial"/>
              </a:rPr>
              <a:t>23</a:t>
            </a:fld>
            <a:endParaRPr sz="1200" b="1">
              <a:latin typeface="+mn-lt"/>
              <a:cs typeface="Arial"/>
            </a:endParaRPr>
          </a:p>
        </p:txBody>
      </p:sp>
      <p:sp>
        <p:nvSpPr>
          <p:cNvPr id="13" name="object 3"/>
          <p:cNvSpPr txBox="1"/>
          <p:nvPr/>
        </p:nvSpPr>
        <p:spPr>
          <a:xfrm>
            <a:off x="90761" y="985292"/>
            <a:ext cx="8945735" cy="4520468"/>
          </a:xfrm>
          <a:prstGeom prst="rect">
            <a:avLst/>
          </a:prstGeom>
        </p:spPr>
        <p:txBody>
          <a:bodyPr vert="horz" wrap="square" lIns="0" tIns="13970" rIns="0" bIns="0" rtlCol="0">
            <a:spAutoFit/>
          </a:bodyPr>
          <a:lstStyle/>
          <a:p>
            <a:pPr marL="12700" marR="102870" algn="just">
              <a:lnSpc>
                <a:spcPct val="99500"/>
              </a:lnSpc>
              <a:spcBef>
                <a:spcPts val="110"/>
              </a:spcBef>
            </a:pPr>
            <a:r>
              <a:rPr sz="2400" b="1" spc="-5" dirty="0">
                <a:latin typeface="+mn-lt"/>
                <a:cs typeface="Arial"/>
              </a:rPr>
              <a:t>La calificación representa </a:t>
            </a:r>
            <a:r>
              <a:rPr sz="2400" b="1" dirty="0">
                <a:latin typeface="+mn-lt"/>
                <a:cs typeface="Arial"/>
              </a:rPr>
              <a:t>la </a:t>
            </a:r>
            <a:r>
              <a:rPr sz="2400" b="1" spc="-5" dirty="0" err="1">
                <a:latin typeface="+mn-lt"/>
                <a:cs typeface="Arial"/>
              </a:rPr>
              <a:t>opinión</a:t>
            </a:r>
            <a:r>
              <a:rPr sz="2400" b="1" spc="-5" dirty="0">
                <a:latin typeface="+mn-lt"/>
                <a:cs typeface="Arial"/>
              </a:rPr>
              <a:t> </a:t>
            </a:r>
            <a:r>
              <a:rPr sz="2400" b="1" spc="-5" dirty="0" err="1">
                <a:latin typeface="+mn-lt"/>
                <a:cs typeface="Arial"/>
              </a:rPr>
              <a:t>sobre</a:t>
            </a:r>
            <a:r>
              <a:rPr sz="2400" b="1" spc="-5" dirty="0">
                <a:latin typeface="+mn-lt"/>
                <a:cs typeface="Arial"/>
              </a:rPr>
              <a:t> </a:t>
            </a:r>
            <a:r>
              <a:rPr sz="2400" b="1" dirty="0">
                <a:latin typeface="+mn-lt"/>
                <a:cs typeface="Arial"/>
              </a:rPr>
              <a:t>la </a:t>
            </a:r>
            <a:r>
              <a:rPr sz="2400" b="1" spc="-5" dirty="0">
                <a:latin typeface="+mn-lt"/>
                <a:cs typeface="Arial"/>
              </a:rPr>
              <a:t>capacidad </a:t>
            </a:r>
            <a:r>
              <a:rPr sz="2400" b="1" dirty="0">
                <a:latin typeface="+mn-lt"/>
                <a:cs typeface="Arial"/>
              </a:rPr>
              <a:t>y </a:t>
            </a:r>
            <a:r>
              <a:rPr sz="2400" b="1" spc="-5" dirty="0">
                <a:latin typeface="+mn-lt"/>
                <a:cs typeface="Arial"/>
              </a:rPr>
              <a:t>voluntad  de pago de deuda de mercado por parte de un gobierno en el mediano plazo (3- </a:t>
            </a:r>
            <a:r>
              <a:rPr sz="2400" b="1" dirty="0">
                <a:latin typeface="+mn-lt"/>
                <a:cs typeface="Arial"/>
              </a:rPr>
              <a:t>5</a:t>
            </a:r>
            <a:r>
              <a:rPr sz="2400" b="1" spc="-10" dirty="0">
                <a:latin typeface="+mn-lt"/>
                <a:cs typeface="Arial"/>
              </a:rPr>
              <a:t> </a:t>
            </a:r>
            <a:r>
              <a:rPr sz="2400" b="1" spc="-5" dirty="0" err="1">
                <a:latin typeface="+mn-lt"/>
                <a:cs typeface="Arial"/>
              </a:rPr>
              <a:t>años</a:t>
            </a:r>
            <a:r>
              <a:rPr sz="2400" b="1" spc="-5" dirty="0">
                <a:latin typeface="+mn-lt"/>
                <a:cs typeface="Arial"/>
              </a:rPr>
              <a:t>).</a:t>
            </a:r>
            <a:endParaRPr lang="es-CO" sz="2400" b="1" spc="-5" dirty="0">
              <a:latin typeface="+mn-lt"/>
              <a:cs typeface="Arial"/>
            </a:endParaRPr>
          </a:p>
          <a:p>
            <a:pPr marL="12700" marR="102870" algn="just">
              <a:lnSpc>
                <a:spcPct val="99500"/>
              </a:lnSpc>
              <a:spcBef>
                <a:spcPts val="110"/>
              </a:spcBef>
            </a:pPr>
            <a:endParaRPr sz="1500" b="1" dirty="0">
              <a:latin typeface="+mn-lt"/>
              <a:cs typeface="Arial"/>
            </a:endParaRPr>
          </a:p>
          <a:p>
            <a:pPr marL="12700" marR="5080" algn="just">
              <a:lnSpc>
                <a:spcPct val="100000"/>
              </a:lnSpc>
            </a:pPr>
            <a:r>
              <a:rPr lang="es-CO" sz="2400" b="1" spc="-10" dirty="0">
                <a:latin typeface="+mn-lt"/>
                <a:cs typeface="Arial"/>
              </a:rPr>
              <a:t>Una agencia</a:t>
            </a:r>
            <a:r>
              <a:rPr lang="es-CO" b="1" spc="-10" dirty="0">
                <a:latin typeface="+mn-lt"/>
                <a:cs typeface="Arial"/>
              </a:rPr>
              <a:t> </a:t>
            </a:r>
            <a:r>
              <a:rPr lang="es-CO" spc="-10" dirty="0">
                <a:latin typeface="+mn-lt"/>
                <a:cs typeface="Arial"/>
              </a:rPr>
              <a:t>(</a:t>
            </a:r>
            <a:r>
              <a:rPr lang="en-US" dirty="0"/>
              <a:t>Standard &amp; Poor's, Fitch Ratings y Moody’s)</a:t>
            </a:r>
            <a:r>
              <a:rPr sz="2400" b="1" spc="-10" dirty="0">
                <a:latin typeface="+mn-lt"/>
                <a:cs typeface="Arial"/>
              </a:rPr>
              <a:t> </a:t>
            </a:r>
            <a:r>
              <a:rPr sz="2400" b="1" u="sng" spc="-5" dirty="0">
                <a:uFill>
                  <a:solidFill>
                    <a:srgbClr val="000000"/>
                  </a:solidFill>
                </a:uFill>
                <a:latin typeface="+mn-lt"/>
                <a:cs typeface="Arial"/>
              </a:rPr>
              <a:t>no </a:t>
            </a:r>
            <a:r>
              <a:rPr sz="2400" b="1" u="sng" spc="-5" dirty="0" err="1">
                <a:uFill>
                  <a:solidFill>
                    <a:srgbClr val="000000"/>
                  </a:solidFill>
                </a:uFill>
                <a:latin typeface="+mn-lt"/>
                <a:cs typeface="Arial"/>
              </a:rPr>
              <a:t>califica</a:t>
            </a:r>
            <a:r>
              <a:rPr lang="es-CO" sz="2400" b="1" u="sng" spc="-5" dirty="0">
                <a:uFill>
                  <a:solidFill>
                    <a:srgbClr val="000000"/>
                  </a:solidFill>
                </a:uFill>
                <a:latin typeface="+mn-lt"/>
                <a:cs typeface="Arial"/>
              </a:rPr>
              <a:t>n</a:t>
            </a:r>
            <a:r>
              <a:rPr sz="2400" b="1" u="sng" spc="-5" dirty="0">
                <a:uFill>
                  <a:solidFill>
                    <a:srgbClr val="000000"/>
                  </a:solidFill>
                </a:uFill>
                <a:latin typeface="+mn-lt"/>
                <a:cs typeface="Arial"/>
              </a:rPr>
              <a:t> las economías de los países</a:t>
            </a:r>
            <a:r>
              <a:rPr sz="2400" b="1" spc="-5" dirty="0">
                <a:latin typeface="+mn-lt"/>
                <a:cs typeface="Arial"/>
              </a:rPr>
              <a:t>, aunque esto es un factor dentro  de </a:t>
            </a:r>
            <a:r>
              <a:rPr lang="es-CO" sz="2400" b="1" spc="-5" dirty="0">
                <a:latin typeface="+mn-lt"/>
                <a:cs typeface="Arial"/>
              </a:rPr>
              <a:t>sus</a:t>
            </a:r>
            <a:r>
              <a:rPr sz="2400" b="1" spc="-10" dirty="0">
                <a:latin typeface="+mn-lt"/>
                <a:cs typeface="Arial"/>
              </a:rPr>
              <a:t> </a:t>
            </a:r>
            <a:r>
              <a:rPr sz="2400" b="1" spc="-5" dirty="0" err="1">
                <a:latin typeface="+mn-lt"/>
                <a:cs typeface="Arial"/>
              </a:rPr>
              <a:t>análisis</a:t>
            </a:r>
            <a:r>
              <a:rPr sz="2400" b="1" spc="-5" dirty="0">
                <a:latin typeface="+mn-lt"/>
                <a:cs typeface="Arial"/>
              </a:rPr>
              <a:t>.</a:t>
            </a:r>
            <a:r>
              <a:rPr lang="es-CO" sz="2400" b="1" spc="-5" dirty="0">
                <a:latin typeface="+mn-lt"/>
                <a:cs typeface="Arial"/>
              </a:rPr>
              <a:t> </a:t>
            </a:r>
            <a:r>
              <a:rPr lang="es-CO" sz="2400" i="1" spc="-5" dirty="0">
                <a:latin typeface="+mn-lt"/>
                <a:cs typeface="Arial"/>
              </a:rPr>
              <a:t>E</a:t>
            </a:r>
            <a:r>
              <a:rPr lang="es-CO" i="1" dirty="0"/>
              <a:t>l </a:t>
            </a:r>
            <a:r>
              <a:rPr lang="es-CO" b="1" i="1" dirty="0"/>
              <a:t>"</a:t>
            </a:r>
            <a:r>
              <a:rPr lang="es-CO" b="1" i="1" u="sng" dirty="0"/>
              <a:t>riesgo soberano</a:t>
            </a:r>
            <a:r>
              <a:rPr lang="es-CO" b="1" i="1" dirty="0"/>
              <a:t>" </a:t>
            </a:r>
            <a:r>
              <a:rPr lang="es-CO" i="1" dirty="0"/>
              <a:t>se establece al analizar factores como </a:t>
            </a:r>
            <a:r>
              <a:rPr lang="es-CO" b="1" i="1" dirty="0">
                <a:solidFill>
                  <a:srgbClr val="0033FF"/>
                </a:solidFill>
              </a:rPr>
              <a:t>"</a:t>
            </a:r>
            <a:r>
              <a:rPr lang="es-CO" b="1" i="1" u="sng" dirty="0">
                <a:solidFill>
                  <a:srgbClr val="0033FF"/>
                </a:solidFill>
              </a:rPr>
              <a:t>el historial de pagos</a:t>
            </a:r>
            <a:r>
              <a:rPr lang="es-CO" b="1" i="1" dirty="0">
                <a:solidFill>
                  <a:srgbClr val="0033FF"/>
                </a:solidFill>
              </a:rPr>
              <a:t>, </a:t>
            </a:r>
            <a:r>
              <a:rPr lang="es-CO" b="1" i="1" u="sng" dirty="0">
                <a:solidFill>
                  <a:srgbClr val="0033FF"/>
                </a:solidFill>
              </a:rPr>
              <a:t>la estabilidad política</a:t>
            </a:r>
            <a:r>
              <a:rPr lang="es-CO" b="1" i="1" dirty="0">
                <a:solidFill>
                  <a:srgbClr val="0033FF"/>
                </a:solidFill>
              </a:rPr>
              <a:t>, </a:t>
            </a:r>
            <a:r>
              <a:rPr lang="es-CO" b="1" i="1" u="sng" dirty="0">
                <a:solidFill>
                  <a:srgbClr val="0033FF"/>
                </a:solidFill>
              </a:rPr>
              <a:t>las condiciones económicas</a:t>
            </a:r>
            <a:r>
              <a:rPr lang="es-CO" b="1" i="1" dirty="0">
                <a:solidFill>
                  <a:srgbClr val="0033FF"/>
                </a:solidFill>
              </a:rPr>
              <a:t> y </a:t>
            </a:r>
            <a:r>
              <a:rPr lang="es-CO" b="1" i="1" u="sng" dirty="0">
                <a:solidFill>
                  <a:srgbClr val="0033FF"/>
                </a:solidFill>
              </a:rPr>
              <a:t>la voluntad de repagar deudas</a:t>
            </a:r>
            <a:r>
              <a:rPr lang="es-CO" b="1" i="1" dirty="0">
                <a:solidFill>
                  <a:srgbClr val="0033FF"/>
                </a:solidFill>
              </a:rPr>
              <a:t>" </a:t>
            </a:r>
            <a:r>
              <a:rPr lang="es-CO" i="1" dirty="0"/>
              <a:t>de cada país o entidad analizada. </a:t>
            </a:r>
            <a:endParaRPr lang="es-CO" sz="2400" b="1" i="1" spc="-5" dirty="0">
              <a:latin typeface="+mn-lt"/>
              <a:cs typeface="Arial"/>
            </a:endParaRPr>
          </a:p>
          <a:p>
            <a:pPr marL="12700" marR="5080">
              <a:lnSpc>
                <a:spcPct val="100000"/>
              </a:lnSpc>
            </a:pPr>
            <a:endParaRPr sz="1500" b="1" i="1" dirty="0">
              <a:latin typeface="+mn-lt"/>
              <a:cs typeface="Arial"/>
            </a:endParaRPr>
          </a:p>
          <a:p>
            <a:pPr marL="12700" algn="just">
              <a:lnSpc>
                <a:spcPct val="100000"/>
              </a:lnSpc>
            </a:pPr>
            <a:r>
              <a:rPr sz="2400" b="1" spc="-55" dirty="0">
                <a:latin typeface="+mn-lt"/>
                <a:cs typeface="Arial"/>
              </a:rPr>
              <a:t>Toda </a:t>
            </a:r>
            <a:r>
              <a:rPr sz="2400" b="1" spc="-5" dirty="0">
                <a:latin typeface="+mn-lt"/>
                <a:cs typeface="Arial"/>
              </a:rPr>
              <a:t>calificación está asociada con una perspectiva (</a:t>
            </a:r>
            <a:r>
              <a:rPr sz="2400" b="1" i="1" spc="-5" dirty="0">
                <a:latin typeface="+mn-lt"/>
                <a:cs typeface="Arial"/>
              </a:rPr>
              <a:t>estable, positiva</a:t>
            </a:r>
            <a:r>
              <a:rPr sz="2400" b="1" spc="-5" dirty="0">
                <a:latin typeface="+mn-lt"/>
                <a:cs typeface="Arial"/>
              </a:rPr>
              <a:t>,</a:t>
            </a:r>
            <a:r>
              <a:rPr sz="2400" b="1" spc="114" dirty="0">
                <a:latin typeface="+mn-lt"/>
                <a:cs typeface="Arial"/>
              </a:rPr>
              <a:t> </a:t>
            </a:r>
            <a:r>
              <a:rPr sz="2400" b="1" dirty="0">
                <a:latin typeface="+mn-lt"/>
                <a:cs typeface="Arial"/>
              </a:rPr>
              <a:t>o</a:t>
            </a:r>
            <a:r>
              <a:rPr lang="es-CO" sz="2400" b="1" dirty="0">
                <a:latin typeface="+mn-lt"/>
                <a:cs typeface="Arial"/>
              </a:rPr>
              <a:t> </a:t>
            </a:r>
            <a:r>
              <a:rPr sz="2400" b="1" i="1" spc="-5" dirty="0" err="1">
                <a:latin typeface="+mn-lt"/>
                <a:cs typeface="Arial"/>
              </a:rPr>
              <a:t>negativa</a:t>
            </a:r>
            <a:r>
              <a:rPr sz="2400" b="1" spc="-5" dirty="0">
                <a:latin typeface="+mn-lt"/>
                <a:cs typeface="Arial"/>
              </a:rPr>
              <a:t>) que indica </a:t>
            </a:r>
            <a:r>
              <a:rPr sz="2400" b="1" dirty="0">
                <a:latin typeface="+mn-lt"/>
                <a:cs typeface="Arial"/>
              </a:rPr>
              <a:t>la </a:t>
            </a:r>
            <a:r>
              <a:rPr sz="2400" b="1" spc="-5" dirty="0">
                <a:latin typeface="+mn-lt"/>
                <a:cs typeface="Arial"/>
              </a:rPr>
              <a:t>posible trayectoria en los próximos 12-24</a:t>
            </a:r>
            <a:r>
              <a:rPr sz="2400" b="1" spc="50" dirty="0">
                <a:latin typeface="+mn-lt"/>
                <a:cs typeface="Arial"/>
              </a:rPr>
              <a:t> </a:t>
            </a:r>
            <a:r>
              <a:rPr sz="2400" b="1" spc="-5" dirty="0">
                <a:latin typeface="+mn-lt"/>
                <a:cs typeface="Arial"/>
              </a:rPr>
              <a:t>meses.</a:t>
            </a:r>
            <a:endParaRPr sz="2400" b="1" dirty="0">
              <a:latin typeface="+mn-lt"/>
              <a:cs typeface="Arial"/>
            </a:endParaRPr>
          </a:p>
        </p:txBody>
      </p:sp>
    </p:spTree>
    <p:extLst>
      <p:ext uri="{BB962C8B-B14F-4D97-AF65-F5344CB8AC3E}">
        <p14:creationId xmlns:p14="http://schemas.microsoft.com/office/powerpoint/2010/main" val="16835903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número de diapositiva 4"/>
          <p:cNvSpPr>
            <a:spLocks noGrp="1"/>
          </p:cNvSpPr>
          <p:nvPr>
            <p:ph type="sldNum" sz="quarter" idx="15"/>
          </p:nvPr>
        </p:nvSpPr>
        <p:spPr/>
        <p:txBody>
          <a:bodyPr/>
          <a:lstStyle/>
          <a:p>
            <a:fld id="{2F152DCA-CD82-48DD-BE7C-A5D938300626}" type="slidenum">
              <a:rPr lang="es-ES_tradnl" smtClean="0">
                <a:latin typeface="+mn-lt"/>
              </a:rPr>
              <a:pPr/>
              <a:t>24</a:t>
            </a:fld>
            <a:endParaRPr lang="es-ES_tradnl">
              <a:latin typeface="+mn-lt"/>
            </a:endParaRPr>
          </a:p>
        </p:txBody>
      </p:sp>
      <p:sp>
        <p:nvSpPr>
          <p:cNvPr id="3" name="object 2"/>
          <p:cNvSpPr txBox="1">
            <a:spLocks/>
          </p:cNvSpPr>
          <p:nvPr/>
        </p:nvSpPr>
        <p:spPr>
          <a:xfrm>
            <a:off x="2033196" y="247553"/>
            <a:ext cx="4979035" cy="505267"/>
          </a:xfrm>
          <a:prstGeom prst="rect">
            <a:avLst/>
          </a:prstGeom>
        </p:spPr>
        <p:txBody>
          <a:bodyPr vert="horz" wrap="square" lIns="0" tIns="12700" rIns="0" bIns="0" rtlCol="0">
            <a:spAutoFit/>
          </a:bodyPr>
          <a:lstStyle>
            <a:lvl1pPr algn="l" rtl="0" eaLnBrk="1" fontAlgn="base" hangingPunct="1">
              <a:spcBef>
                <a:spcPct val="0"/>
              </a:spcBef>
              <a:spcAft>
                <a:spcPct val="0"/>
              </a:spcAft>
              <a:defRPr sz="3200" b="1" baseline="0">
                <a:solidFill>
                  <a:schemeClr val="bg1"/>
                </a:solidFill>
                <a:latin typeface="+mj-lt"/>
                <a:ea typeface="+mj-ea"/>
                <a:cs typeface="+mj-cs"/>
              </a:defRPr>
            </a:lvl1pPr>
            <a:lvl2pPr algn="ctr" rtl="0" eaLnBrk="1" fontAlgn="base" hangingPunct="1">
              <a:spcBef>
                <a:spcPct val="0"/>
              </a:spcBef>
              <a:spcAft>
                <a:spcPct val="0"/>
              </a:spcAft>
              <a:defRPr sz="3200" b="1">
                <a:solidFill>
                  <a:schemeClr val="tx2"/>
                </a:solidFill>
                <a:latin typeface="Calibri" pitchFamily="34" charset="0"/>
              </a:defRPr>
            </a:lvl2pPr>
            <a:lvl3pPr algn="ctr" rtl="0" eaLnBrk="1" fontAlgn="base" hangingPunct="1">
              <a:spcBef>
                <a:spcPct val="0"/>
              </a:spcBef>
              <a:spcAft>
                <a:spcPct val="0"/>
              </a:spcAft>
              <a:defRPr sz="3200" b="1">
                <a:solidFill>
                  <a:schemeClr val="tx2"/>
                </a:solidFill>
                <a:latin typeface="Calibri" pitchFamily="34" charset="0"/>
              </a:defRPr>
            </a:lvl3pPr>
            <a:lvl4pPr algn="ctr" rtl="0" eaLnBrk="1" fontAlgn="base" hangingPunct="1">
              <a:spcBef>
                <a:spcPct val="0"/>
              </a:spcBef>
              <a:spcAft>
                <a:spcPct val="0"/>
              </a:spcAft>
              <a:defRPr sz="3200" b="1">
                <a:solidFill>
                  <a:schemeClr val="tx2"/>
                </a:solidFill>
                <a:latin typeface="Calibri" pitchFamily="34" charset="0"/>
              </a:defRPr>
            </a:lvl4pPr>
            <a:lvl5pPr algn="ctr" rtl="0" eaLnBrk="1" fontAlgn="base" hangingPunct="1">
              <a:spcBef>
                <a:spcPct val="0"/>
              </a:spcBef>
              <a:spcAft>
                <a:spcPct val="0"/>
              </a:spcAft>
              <a:defRPr sz="3200" b="1">
                <a:solidFill>
                  <a:schemeClr val="tx2"/>
                </a:solidFill>
                <a:latin typeface="Calibri" pitchFamily="34" charset="0"/>
              </a:defRPr>
            </a:lvl5pPr>
            <a:lvl6pPr marL="457200" algn="ctr" rtl="0" eaLnBrk="1" fontAlgn="base" hangingPunct="1">
              <a:spcBef>
                <a:spcPct val="0"/>
              </a:spcBef>
              <a:spcAft>
                <a:spcPct val="0"/>
              </a:spcAft>
              <a:defRPr sz="3200" b="1">
                <a:solidFill>
                  <a:schemeClr val="tx2"/>
                </a:solidFill>
                <a:latin typeface="Arial Narrow" pitchFamily="34" charset="0"/>
              </a:defRPr>
            </a:lvl6pPr>
            <a:lvl7pPr marL="914400" algn="ctr" rtl="0" eaLnBrk="1" fontAlgn="base" hangingPunct="1">
              <a:spcBef>
                <a:spcPct val="0"/>
              </a:spcBef>
              <a:spcAft>
                <a:spcPct val="0"/>
              </a:spcAft>
              <a:defRPr sz="3200" b="1">
                <a:solidFill>
                  <a:schemeClr val="tx2"/>
                </a:solidFill>
                <a:latin typeface="Arial Narrow" pitchFamily="34" charset="0"/>
              </a:defRPr>
            </a:lvl7pPr>
            <a:lvl8pPr marL="1371600" algn="ctr" rtl="0" eaLnBrk="1" fontAlgn="base" hangingPunct="1">
              <a:spcBef>
                <a:spcPct val="0"/>
              </a:spcBef>
              <a:spcAft>
                <a:spcPct val="0"/>
              </a:spcAft>
              <a:defRPr sz="3200" b="1">
                <a:solidFill>
                  <a:schemeClr val="tx2"/>
                </a:solidFill>
                <a:latin typeface="Arial Narrow" pitchFamily="34" charset="0"/>
              </a:defRPr>
            </a:lvl8pPr>
            <a:lvl9pPr marL="1828800" algn="ctr" rtl="0" eaLnBrk="1" fontAlgn="base" hangingPunct="1">
              <a:spcBef>
                <a:spcPct val="0"/>
              </a:spcBef>
              <a:spcAft>
                <a:spcPct val="0"/>
              </a:spcAft>
              <a:defRPr sz="3200" b="1">
                <a:solidFill>
                  <a:schemeClr val="tx2"/>
                </a:solidFill>
                <a:latin typeface="Arial Narrow" pitchFamily="34" charset="0"/>
              </a:defRPr>
            </a:lvl9pPr>
          </a:lstStyle>
          <a:p>
            <a:pPr marL="12700" algn="ctr">
              <a:spcBef>
                <a:spcPts val="100"/>
              </a:spcBef>
            </a:pPr>
            <a:r>
              <a:rPr lang="es-CO" kern="0" spc="-5" dirty="0">
                <a:latin typeface="+mn-lt"/>
              </a:rPr>
              <a:t>Escala de</a:t>
            </a:r>
            <a:r>
              <a:rPr lang="es-CO" kern="0" spc="-40" dirty="0">
                <a:latin typeface="+mn-lt"/>
              </a:rPr>
              <a:t> </a:t>
            </a:r>
            <a:r>
              <a:rPr lang="es-CO" kern="0" spc="-5" dirty="0">
                <a:latin typeface="+mn-lt"/>
              </a:rPr>
              <a:t>Calificaciones</a:t>
            </a:r>
          </a:p>
        </p:txBody>
      </p:sp>
      <p:sp>
        <p:nvSpPr>
          <p:cNvPr id="12" name="object 18"/>
          <p:cNvSpPr txBox="1"/>
          <p:nvPr/>
        </p:nvSpPr>
        <p:spPr>
          <a:xfrm>
            <a:off x="8575706" y="6449971"/>
            <a:ext cx="135890" cy="179536"/>
          </a:xfrm>
          <a:prstGeom prst="rect">
            <a:avLst/>
          </a:prstGeom>
        </p:spPr>
        <p:txBody>
          <a:bodyPr vert="horz" wrap="square" lIns="0" tIns="0" rIns="0" bIns="0" rtlCol="0">
            <a:spAutoFit/>
          </a:bodyPr>
          <a:lstStyle/>
          <a:p>
            <a:pPr marL="25400">
              <a:lnSpc>
                <a:spcPts val="1425"/>
              </a:lnSpc>
            </a:pPr>
            <a:fld id="{81D60167-4931-47E6-BA6A-407CBD079E47}" type="slidenum">
              <a:rPr sz="1200" b="1" dirty="0">
                <a:solidFill>
                  <a:srgbClr val="525252"/>
                </a:solidFill>
                <a:latin typeface="+mn-lt"/>
                <a:cs typeface="Arial"/>
              </a:rPr>
              <a:t>24</a:t>
            </a:fld>
            <a:endParaRPr sz="1200">
              <a:latin typeface="+mn-lt"/>
              <a:cs typeface="Arial"/>
            </a:endParaRPr>
          </a:p>
        </p:txBody>
      </p:sp>
      <p:pic>
        <p:nvPicPr>
          <p:cNvPr id="4" name="Imagen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6512" y="1103439"/>
            <a:ext cx="9000999" cy="4554107"/>
          </a:xfrm>
          <a:prstGeom prst="rect">
            <a:avLst/>
          </a:prstGeom>
        </p:spPr>
      </p:pic>
      <p:sp>
        <p:nvSpPr>
          <p:cNvPr id="2" name="Elipse 1"/>
          <p:cNvSpPr/>
          <p:nvPr/>
        </p:nvSpPr>
        <p:spPr bwMode="auto">
          <a:xfrm>
            <a:off x="2555776" y="3856892"/>
            <a:ext cx="821162" cy="306795"/>
          </a:xfrm>
          <a:prstGeom prst="ellipse">
            <a:avLst/>
          </a:prstGeom>
          <a:noFill/>
          <a:ln w="9525" cap="flat" cmpd="sng" algn="ctr">
            <a:solidFill>
              <a:srgbClr val="0033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CO" sz="2400" b="0" i="0" u="none" strike="noStrike" cap="none" normalizeH="0" baseline="0">
              <a:ln>
                <a:noFill/>
              </a:ln>
              <a:solidFill>
                <a:schemeClr val="tx1"/>
              </a:solidFill>
              <a:effectLst/>
              <a:latin typeface="Times New Roman" pitchFamily="18" charset="0"/>
            </a:endParaRPr>
          </a:p>
        </p:txBody>
      </p:sp>
      <p:sp>
        <p:nvSpPr>
          <p:cNvPr id="6" name="CuadroTexto 5"/>
          <p:cNvSpPr txBox="1"/>
          <p:nvPr/>
        </p:nvSpPr>
        <p:spPr>
          <a:xfrm>
            <a:off x="3347864" y="3865612"/>
            <a:ext cx="1224136" cy="307777"/>
          </a:xfrm>
          <a:prstGeom prst="rect">
            <a:avLst/>
          </a:prstGeom>
          <a:noFill/>
        </p:spPr>
        <p:txBody>
          <a:bodyPr wrap="square" rtlCol="0">
            <a:spAutoFit/>
          </a:bodyPr>
          <a:lstStyle/>
          <a:p>
            <a:r>
              <a:rPr lang="es-CO" sz="1400" b="1" dirty="0">
                <a:solidFill>
                  <a:schemeClr val="accent6">
                    <a:lumMod val="75000"/>
                  </a:schemeClr>
                </a:solidFill>
              </a:rPr>
              <a:t>31-12-2017</a:t>
            </a:r>
          </a:p>
        </p:txBody>
      </p:sp>
      <p:sp>
        <p:nvSpPr>
          <p:cNvPr id="8" name="Rectángulo redondeado 7"/>
          <p:cNvSpPr/>
          <p:nvPr/>
        </p:nvSpPr>
        <p:spPr bwMode="auto">
          <a:xfrm>
            <a:off x="5580112" y="3603869"/>
            <a:ext cx="45719" cy="45719"/>
          </a:xfrm>
          <a:prstGeom prst="roundRect">
            <a:avLst/>
          </a:prstGeom>
          <a:solidFill>
            <a:srgbClr val="1B369A"/>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CO" sz="2400" b="0" i="0" u="none" strike="noStrike" cap="none" normalizeH="0" baseline="0">
              <a:ln>
                <a:noFill/>
              </a:ln>
              <a:solidFill>
                <a:schemeClr val="tx1"/>
              </a:solidFill>
              <a:effectLst/>
              <a:latin typeface="Times New Roman" pitchFamily="18" charset="0"/>
            </a:endParaRPr>
          </a:p>
        </p:txBody>
      </p:sp>
      <p:sp>
        <p:nvSpPr>
          <p:cNvPr id="10" name="Elipse 9"/>
          <p:cNvSpPr/>
          <p:nvPr/>
        </p:nvSpPr>
        <p:spPr bwMode="auto">
          <a:xfrm>
            <a:off x="4788024" y="3649588"/>
            <a:ext cx="792088" cy="216024"/>
          </a:xfrm>
          <a:prstGeom prst="ellipse">
            <a:avLst/>
          </a:prstGeom>
          <a:noFill/>
          <a:ln w="9525" cap="flat" cmpd="sng" algn="ctr">
            <a:solidFill>
              <a:srgbClr val="0033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CO" sz="2400" b="0" i="0" u="none" strike="noStrike" cap="none" normalizeH="0" baseline="0">
              <a:ln>
                <a:noFill/>
              </a:ln>
              <a:solidFill>
                <a:schemeClr val="tx1"/>
              </a:solidFill>
              <a:effectLst/>
              <a:latin typeface="Times New Roman" pitchFamily="18" charset="0"/>
            </a:endParaRPr>
          </a:p>
        </p:txBody>
      </p:sp>
      <p:sp>
        <p:nvSpPr>
          <p:cNvPr id="9" name="Flecha curvada hacia la derecha 8"/>
          <p:cNvSpPr/>
          <p:nvPr/>
        </p:nvSpPr>
        <p:spPr bwMode="auto">
          <a:xfrm>
            <a:off x="2915816" y="3865612"/>
            <a:ext cx="72008" cy="45719"/>
          </a:xfrm>
          <a:prstGeom prst="curvedRightArrow">
            <a:avLst/>
          </a:prstGeom>
          <a:solidFill>
            <a:srgbClr val="1B369A"/>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CO" sz="2400" b="0" i="0" u="none" strike="noStrike" cap="none" normalizeH="0" baseline="0">
              <a:ln>
                <a:noFill/>
              </a:ln>
              <a:solidFill>
                <a:schemeClr val="tx1"/>
              </a:solidFill>
              <a:effectLst/>
              <a:latin typeface="Times New Roman" pitchFamily="18" charset="0"/>
            </a:endParaRPr>
          </a:p>
        </p:txBody>
      </p:sp>
      <p:sp>
        <p:nvSpPr>
          <p:cNvPr id="11" name="Flecha curvada hacia la derecha 10"/>
          <p:cNvSpPr/>
          <p:nvPr/>
        </p:nvSpPr>
        <p:spPr bwMode="auto">
          <a:xfrm>
            <a:off x="2267744" y="3793604"/>
            <a:ext cx="288032" cy="288032"/>
          </a:xfrm>
          <a:prstGeom prst="curvedRightArrow">
            <a:avLst/>
          </a:prstGeom>
          <a:solidFill>
            <a:srgbClr val="1B369A"/>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CO" sz="2400" b="0" i="0" u="none" strike="noStrike" cap="none" normalizeH="0" baseline="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324885007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número de diapositiva 4"/>
          <p:cNvSpPr>
            <a:spLocks noGrp="1"/>
          </p:cNvSpPr>
          <p:nvPr>
            <p:ph type="sldNum" sz="quarter" idx="15"/>
          </p:nvPr>
        </p:nvSpPr>
        <p:spPr/>
        <p:txBody>
          <a:bodyPr/>
          <a:lstStyle/>
          <a:p>
            <a:fld id="{2F152DCA-CD82-48DD-BE7C-A5D938300626}" type="slidenum">
              <a:rPr lang="es-ES_tradnl" smtClean="0">
                <a:latin typeface="+mn-lt"/>
              </a:rPr>
              <a:pPr/>
              <a:t>25</a:t>
            </a:fld>
            <a:endParaRPr lang="es-ES_tradnl">
              <a:latin typeface="+mn-lt"/>
            </a:endParaRPr>
          </a:p>
        </p:txBody>
      </p:sp>
      <p:sp>
        <p:nvSpPr>
          <p:cNvPr id="3" name="object 2"/>
          <p:cNvSpPr txBox="1">
            <a:spLocks/>
          </p:cNvSpPr>
          <p:nvPr/>
        </p:nvSpPr>
        <p:spPr>
          <a:xfrm>
            <a:off x="2033196" y="247553"/>
            <a:ext cx="4979035" cy="505267"/>
          </a:xfrm>
          <a:prstGeom prst="rect">
            <a:avLst/>
          </a:prstGeom>
        </p:spPr>
        <p:txBody>
          <a:bodyPr vert="horz" wrap="square" lIns="0" tIns="12700" rIns="0" bIns="0" rtlCol="0">
            <a:spAutoFit/>
          </a:bodyPr>
          <a:lstStyle>
            <a:lvl1pPr algn="l" rtl="0" eaLnBrk="1" fontAlgn="base" hangingPunct="1">
              <a:spcBef>
                <a:spcPct val="0"/>
              </a:spcBef>
              <a:spcAft>
                <a:spcPct val="0"/>
              </a:spcAft>
              <a:defRPr sz="3200" b="1" baseline="0">
                <a:solidFill>
                  <a:schemeClr val="bg1"/>
                </a:solidFill>
                <a:latin typeface="+mj-lt"/>
                <a:ea typeface="+mj-ea"/>
                <a:cs typeface="+mj-cs"/>
              </a:defRPr>
            </a:lvl1pPr>
            <a:lvl2pPr algn="ctr" rtl="0" eaLnBrk="1" fontAlgn="base" hangingPunct="1">
              <a:spcBef>
                <a:spcPct val="0"/>
              </a:spcBef>
              <a:spcAft>
                <a:spcPct val="0"/>
              </a:spcAft>
              <a:defRPr sz="3200" b="1">
                <a:solidFill>
                  <a:schemeClr val="tx2"/>
                </a:solidFill>
                <a:latin typeface="Calibri" pitchFamily="34" charset="0"/>
              </a:defRPr>
            </a:lvl2pPr>
            <a:lvl3pPr algn="ctr" rtl="0" eaLnBrk="1" fontAlgn="base" hangingPunct="1">
              <a:spcBef>
                <a:spcPct val="0"/>
              </a:spcBef>
              <a:spcAft>
                <a:spcPct val="0"/>
              </a:spcAft>
              <a:defRPr sz="3200" b="1">
                <a:solidFill>
                  <a:schemeClr val="tx2"/>
                </a:solidFill>
                <a:latin typeface="Calibri" pitchFamily="34" charset="0"/>
              </a:defRPr>
            </a:lvl3pPr>
            <a:lvl4pPr algn="ctr" rtl="0" eaLnBrk="1" fontAlgn="base" hangingPunct="1">
              <a:spcBef>
                <a:spcPct val="0"/>
              </a:spcBef>
              <a:spcAft>
                <a:spcPct val="0"/>
              </a:spcAft>
              <a:defRPr sz="3200" b="1">
                <a:solidFill>
                  <a:schemeClr val="tx2"/>
                </a:solidFill>
                <a:latin typeface="Calibri" pitchFamily="34" charset="0"/>
              </a:defRPr>
            </a:lvl4pPr>
            <a:lvl5pPr algn="ctr" rtl="0" eaLnBrk="1" fontAlgn="base" hangingPunct="1">
              <a:spcBef>
                <a:spcPct val="0"/>
              </a:spcBef>
              <a:spcAft>
                <a:spcPct val="0"/>
              </a:spcAft>
              <a:defRPr sz="3200" b="1">
                <a:solidFill>
                  <a:schemeClr val="tx2"/>
                </a:solidFill>
                <a:latin typeface="Calibri" pitchFamily="34" charset="0"/>
              </a:defRPr>
            </a:lvl5pPr>
            <a:lvl6pPr marL="457200" algn="ctr" rtl="0" eaLnBrk="1" fontAlgn="base" hangingPunct="1">
              <a:spcBef>
                <a:spcPct val="0"/>
              </a:spcBef>
              <a:spcAft>
                <a:spcPct val="0"/>
              </a:spcAft>
              <a:defRPr sz="3200" b="1">
                <a:solidFill>
                  <a:schemeClr val="tx2"/>
                </a:solidFill>
                <a:latin typeface="Arial Narrow" pitchFamily="34" charset="0"/>
              </a:defRPr>
            </a:lvl6pPr>
            <a:lvl7pPr marL="914400" algn="ctr" rtl="0" eaLnBrk="1" fontAlgn="base" hangingPunct="1">
              <a:spcBef>
                <a:spcPct val="0"/>
              </a:spcBef>
              <a:spcAft>
                <a:spcPct val="0"/>
              </a:spcAft>
              <a:defRPr sz="3200" b="1">
                <a:solidFill>
                  <a:schemeClr val="tx2"/>
                </a:solidFill>
                <a:latin typeface="Arial Narrow" pitchFamily="34" charset="0"/>
              </a:defRPr>
            </a:lvl7pPr>
            <a:lvl8pPr marL="1371600" algn="ctr" rtl="0" eaLnBrk="1" fontAlgn="base" hangingPunct="1">
              <a:spcBef>
                <a:spcPct val="0"/>
              </a:spcBef>
              <a:spcAft>
                <a:spcPct val="0"/>
              </a:spcAft>
              <a:defRPr sz="3200" b="1">
                <a:solidFill>
                  <a:schemeClr val="tx2"/>
                </a:solidFill>
                <a:latin typeface="Arial Narrow" pitchFamily="34" charset="0"/>
              </a:defRPr>
            </a:lvl8pPr>
            <a:lvl9pPr marL="1828800" algn="ctr" rtl="0" eaLnBrk="1" fontAlgn="base" hangingPunct="1">
              <a:spcBef>
                <a:spcPct val="0"/>
              </a:spcBef>
              <a:spcAft>
                <a:spcPct val="0"/>
              </a:spcAft>
              <a:defRPr sz="3200" b="1">
                <a:solidFill>
                  <a:schemeClr val="tx2"/>
                </a:solidFill>
                <a:latin typeface="Arial Narrow" pitchFamily="34" charset="0"/>
              </a:defRPr>
            </a:lvl9pPr>
          </a:lstStyle>
          <a:p>
            <a:pPr marL="12700" algn="ctr">
              <a:spcBef>
                <a:spcPts val="100"/>
              </a:spcBef>
            </a:pPr>
            <a:r>
              <a:rPr lang="es-CO" kern="0" spc="-5" dirty="0">
                <a:latin typeface="+mn-lt"/>
              </a:rPr>
              <a:t>Escala de</a:t>
            </a:r>
            <a:r>
              <a:rPr lang="es-CO" kern="0" spc="-40" dirty="0">
                <a:latin typeface="+mn-lt"/>
              </a:rPr>
              <a:t> </a:t>
            </a:r>
            <a:r>
              <a:rPr lang="es-CO" kern="0" spc="-5" dirty="0">
                <a:latin typeface="+mn-lt"/>
              </a:rPr>
              <a:t>Calificaciones</a:t>
            </a:r>
          </a:p>
        </p:txBody>
      </p:sp>
      <p:sp>
        <p:nvSpPr>
          <p:cNvPr id="4" name="object 3"/>
          <p:cNvSpPr txBox="1"/>
          <p:nvPr/>
        </p:nvSpPr>
        <p:spPr>
          <a:xfrm>
            <a:off x="35496" y="1178693"/>
            <a:ext cx="748665" cy="2214068"/>
          </a:xfrm>
          <a:prstGeom prst="rect">
            <a:avLst/>
          </a:prstGeom>
        </p:spPr>
        <p:txBody>
          <a:bodyPr vert="horz" wrap="square" lIns="0" tIns="10795" rIns="0" bIns="0" rtlCol="0">
            <a:spAutoFit/>
          </a:bodyPr>
          <a:lstStyle/>
          <a:p>
            <a:pPr marL="12700" marR="5080">
              <a:lnSpc>
                <a:spcPct val="149700"/>
              </a:lnSpc>
              <a:spcBef>
                <a:spcPts val="85"/>
              </a:spcBef>
            </a:pPr>
            <a:r>
              <a:rPr b="1" dirty="0" err="1">
                <a:latin typeface="+mn-lt"/>
              </a:rPr>
              <a:t>Aaa</a:t>
            </a:r>
            <a:r>
              <a:rPr b="1" dirty="0">
                <a:latin typeface="+mn-lt"/>
              </a:rPr>
              <a:t>  Aa</a:t>
            </a:r>
            <a:endParaRPr lang="es-CO" b="1" dirty="0">
              <a:latin typeface="+mn-lt"/>
            </a:endParaRPr>
          </a:p>
          <a:p>
            <a:pPr marL="12700" marR="5080">
              <a:lnSpc>
                <a:spcPct val="149700"/>
              </a:lnSpc>
              <a:spcBef>
                <a:spcPts val="85"/>
              </a:spcBef>
            </a:pPr>
            <a:r>
              <a:rPr b="1" dirty="0">
                <a:latin typeface="+mn-lt"/>
              </a:rPr>
              <a:t>A</a:t>
            </a:r>
          </a:p>
          <a:p>
            <a:pPr marL="12700">
              <a:lnSpc>
                <a:spcPct val="100000"/>
              </a:lnSpc>
              <a:spcBef>
                <a:spcPts val="1925"/>
              </a:spcBef>
            </a:pPr>
            <a:r>
              <a:rPr b="1" dirty="0">
                <a:latin typeface="+mn-lt"/>
              </a:rPr>
              <a:t>Baa</a:t>
            </a:r>
          </a:p>
        </p:txBody>
      </p:sp>
      <p:sp>
        <p:nvSpPr>
          <p:cNvPr id="6" name="object 4"/>
          <p:cNvSpPr txBox="1"/>
          <p:nvPr/>
        </p:nvSpPr>
        <p:spPr>
          <a:xfrm>
            <a:off x="35496" y="3699122"/>
            <a:ext cx="1198880" cy="1672253"/>
          </a:xfrm>
          <a:prstGeom prst="rect">
            <a:avLst/>
          </a:prstGeom>
        </p:spPr>
        <p:txBody>
          <a:bodyPr vert="horz" wrap="square" lIns="0" tIns="12700" rIns="0" bIns="0" rtlCol="0">
            <a:spAutoFit/>
          </a:bodyPr>
          <a:lstStyle/>
          <a:p>
            <a:pPr marL="12700" marR="680085">
              <a:lnSpc>
                <a:spcPct val="150200"/>
              </a:lnSpc>
              <a:spcBef>
                <a:spcPts val="100"/>
              </a:spcBef>
            </a:pPr>
            <a:r>
              <a:rPr b="1" dirty="0">
                <a:latin typeface="+mn-lt"/>
                <a:cs typeface="Arial"/>
              </a:rPr>
              <a:t>Ba  B</a:t>
            </a:r>
          </a:p>
          <a:p>
            <a:pPr marL="12700">
              <a:lnSpc>
                <a:spcPct val="100000"/>
              </a:lnSpc>
              <a:spcBef>
                <a:spcPts val="1889"/>
              </a:spcBef>
            </a:pPr>
            <a:r>
              <a:rPr b="1" dirty="0">
                <a:latin typeface="+mn-lt"/>
                <a:cs typeface="Arial"/>
              </a:rPr>
              <a:t>C</a:t>
            </a:r>
            <a:r>
              <a:rPr b="1" spc="-5" dirty="0">
                <a:latin typeface="+mn-lt"/>
                <a:cs typeface="Arial"/>
              </a:rPr>
              <a:t>aa-</a:t>
            </a:r>
            <a:r>
              <a:rPr b="1" dirty="0">
                <a:latin typeface="+mn-lt"/>
                <a:cs typeface="Arial"/>
              </a:rPr>
              <a:t>C</a:t>
            </a:r>
          </a:p>
        </p:txBody>
      </p:sp>
      <p:sp>
        <p:nvSpPr>
          <p:cNvPr id="7" name="object 5"/>
          <p:cNvSpPr/>
          <p:nvPr/>
        </p:nvSpPr>
        <p:spPr>
          <a:xfrm>
            <a:off x="35497" y="3659783"/>
            <a:ext cx="2528872" cy="61812"/>
          </a:xfrm>
          <a:custGeom>
            <a:avLst/>
            <a:gdLst/>
            <a:ahLst/>
            <a:cxnLst/>
            <a:rect l="l" t="t" r="r" b="b"/>
            <a:pathLst>
              <a:path w="5095875">
                <a:moveTo>
                  <a:pt x="0" y="0"/>
                </a:moveTo>
                <a:lnTo>
                  <a:pt x="5095427" y="1"/>
                </a:lnTo>
              </a:path>
            </a:pathLst>
          </a:custGeom>
          <a:ln w="38100">
            <a:solidFill>
              <a:srgbClr val="000000"/>
            </a:solidFill>
          </a:ln>
        </p:spPr>
        <p:txBody>
          <a:bodyPr wrap="square" lIns="0" tIns="0" rIns="0" bIns="0" rtlCol="0"/>
          <a:lstStyle/>
          <a:p>
            <a:endParaRPr>
              <a:latin typeface="+mn-lt"/>
            </a:endParaRPr>
          </a:p>
        </p:txBody>
      </p:sp>
      <p:sp>
        <p:nvSpPr>
          <p:cNvPr id="8" name="object 6"/>
          <p:cNvSpPr/>
          <p:nvPr/>
        </p:nvSpPr>
        <p:spPr>
          <a:xfrm>
            <a:off x="2781459" y="1417340"/>
            <a:ext cx="494397" cy="2015439"/>
          </a:xfrm>
          <a:custGeom>
            <a:avLst/>
            <a:gdLst/>
            <a:ahLst/>
            <a:cxnLst/>
            <a:rect l="l" t="t" r="r" b="b"/>
            <a:pathLst>
              <a:path w="1067434" h="2590800">
                <a:moveTo>
                  <a:pt x="0" y="0"/>
                </a:moveTo>
                <a:lnTo>
                  <a:pt x="72379" y="811"/>
                </a:lnTo>
                <a:lnTo>
                  <a:pt x="141799" y="3175"/>
                </a:lnTo>
                <a:lnTo>
                  <a:pt x="207623" y="6985"/>
                </a:lnTo>
                <a:lnTo>
                  <a:pt x="269217" y="12136"/>
                </a:lnTo>
                <a:lnTo>
                  <a:pt x="325945" y="18522"/>
                </a:lnTo>
                <a:lnTo>
                  <a:pt x="377171" y="26036"/>
                </a:lnTo>
                <a:lnTo>
                  <a:pt x="422260" y="34574"/>
                </a:lnTo>
                <a:lnTo>
                  <a:pt x="460576" y="44028"/>
                </a:lnTo>
                <a:lnTo>
                  <a:pt x="514347" y="65263"/>
                </a:lnTo>
                <a:lnTo>
                  <a:pt x="533401" y="88895"/>
                </a:lnTo>
                <a:lnTo>
                  <a:pt x="533401" y="1206504"/>
                </a:lnTo>
                <a:lnTo>
                  <a:pt x="538270" y="1218566"/>
                </a:lnTo>
                <a:lnTo>
                  <a:pt x="575318" y="1241106"/>
                </a:lnTo>
                <a:lnTo>
                  <a:pt x="644542" y="1260825"/>
                </a:lnTo>
                <a:lnTo>
                  <a:pt x="689631" y="1269363"/>
                </a:lnTo>
                <a:lnTo>
                  <a:pt x="740857" y="1276877"/>
                </a:lnTo>
                <a:lnTo>
                  <a:pt x="797584" y="1283263"/>
                </a:lnTo>
                <a:lnTo>
                  <a:pt x="859179" y="1288414"/>
                </a:lnTo>
                <a:lnTo>
                  <a:pt x="925003" y="1292224"/>
                </a:lnTo>
                <a:lnTo>
                  <a:pt x="994423" y="1294588"/>
                </a:lnTo>
                <a:lnTo>
                  <a:pt x="1066803" y="1295400"/>
                </a:lnTo>
                <a:lnTo>
                  <a:pt x="994423" y="1296211"/>
                </a:lnTo>
                <a:lnTo>
                  <a:pt x="925003" y="1298575"/>
                </a:lnTo>
                <a:lnTo>
                  <a:pt x="859179" y="1302385"/>
                </a:lnTo>
                <a:lnTo>
                  <a:pt x="797584" y="1307536"/>
                </a:lnTo>
                <a:lnTo>
                  <a:pt x="740857" y="1313922"/>
                </a:lnTo>
                <a:lnTo>
                  <a:pt x="689631" y="1321437"/>
                </a:lnTo>
                <a:lnTo>
                  <a:pt x="644542" y="1329974"/>
                </a:lnTo>
                <a:lnTo>
                  <a:pt x="606226" y="1339428"/>
                </a:lnTo>
                <a:lnTo>
                  <a:pt x="552455" y="1360663"/>
                </a:lnTo>
                <a:lnTo>
                  <a:pt x="533401" y="1384296"/>
                </a:lnTo>
                <a:lnTo>
                  <a:pt x="533401" y="2501904"/>
                </a:lnTo>
                <a:lnTo>
                  <a:pt x="528532" y="2513966"/>
                </a:lnTo>
                <a:lnTo>
                  <a:pt x="491484" y="2536506"/>
                </a:lnTo>
                <a:lnTo>
                  <a:pt x="422260" y="2556225"/>
                </a:lnTo>
                <a:lnTo>
                  <a:pt x="377171" y="2564763"/>
                </a:lnTo>
                <a:lnTo>
                  <a:pt x="325945" y="2572277"/>
                </a:lnTo>
                <a:lnTo>
                  <a:pt x="269217" y="2578663"/>
                </a:lnTo>
                <a:lnTo>
                  <a:pt x="207623" y="2583814"/>
                </a:lnTo>
                <a:lnTo>
                  <a:pt x="141799" y="2587624"/>
                </a:lnTo>
                <a:lnTo>
                  <a:pt x="72379" y="2589988"/>
                </a:lnTo>
                <a:lnTo>
                  <a:pt x="0" y="2590800"/>
                </a:lnTo>
              </a:path>
            </a:pathLst>
          </a:custGeom>
          <a:ln w="22225">
            <a:solidFill>
              <a:srgbClr val="009BE1"/>
            </a:solidFill>
          </a:ln>
        </p:spPr>
        <p:txBody>
          <a:bodyPr wrap="square" lIns="0" tIns="0" rIns="0" bIns="0" rtlCol="0"/>
          <a:lstStyle/>
          <a:p>
            <a:endParaRPr sz="2000">
              <a:latin typeface="+mn-lt"/>
            </a:endParaRPr>
          </a:p>
        </p:txBody>
      </p:sp>
      <p:sp>
        <p:nvSpPr>
          <p:cNvPr id="9" name="object 7"/>
          <p:cNvSpPr/>
          <p:nvPr/>
        </p:nvSpPr>
        <p:spPr>
          <a:xfrm>
            <a:off x="2771800" y="3825338"/>
            <a:ext cx="481688" cy="1480434"/>
          </a:xfrm>
          <a:custGeom>
            <a:avLst/>
            <a:gdLst/>
            <a:ahLst/>
            <a:cxnLst/>
            <a:rect l="l" t="t" r="r" b="b"/>
            <a:pathLst>
              <a:path w="1066800" h="1828800">
                <a:moveTo>
                  <a:pt x="0" y="0"/>
                </a:moveTo>
                <a:lnTo>
                  <a:pt x="72379" y="811"/>
                </a:lnTo>
                <a:lnTo>
                  <a:pt x="141798" y="3175"/>
                </a:lnTo>
                <a:lnTo>
                  <a:pt x="207623" y="6985"/>
                </a:lnTo>
                <a:lnTo>
                  <a:pt x="269217" y="12136"/>
                </a:lnTo>
                <a:lnTo>
                  <a:pt x="325944" y="18522"/>
                </a:lnTo>
                <a:lnTo>
                  <a:pt x="377170" y="26037"/>
                </a:lnTo>
                <a:lnTo>
                  <a:pt x="422259" y="34574"/>
                </a:lnTo>
                <a:lnTo>
                  <a:pt x="460575" y="44028"/>
                </a:lnTo>
                <a:lnTo>
                  <a:pt x="514346" y="65263"/>
                </a:lnTo>
                <a:lnTo>
                  <a:pt x="533400" y="88896"/>
                </a:lnTo>
                <a:lnTo>
                  <a:pt x="533400" y="825504"/>
                </a:lnTo>
                <a:lnTo>
                  <a:pt x="538269" y="837566"/>
                </a:lnTo>
                <a:lnTo>
                  <a:pt x="575317" y="860106"/>
                </a:lnTo>
                <a:lnTo>
                  <a:pt x="644540" y="879825"/>
                </a:lnTo>
                <a:lnTo>
                  <a:pt x="689629" y="888362"/>
                </a:lnTo>
                <a:lnTo>
                  <a:pt x="740855" y="895877"/>
                </a:lnTo>
                <a:lnTo>
                  <a:pt x="797582" y="902263"/>
                </a:lnTo>
                <a:lnTo>
                  <a:pt x="859176" y="907414"/>
                </a:lnTo>
                <a:lnTo>
                  <a:pt x="925001" y="911224"/>
                </a:lnTo>
                <a:lnTo>
                  <a:pt x="994420" y="913588"/>
                </a:lnTo>
                <a:lnTo>
                  <a:pt x="1066800" y="914400"/>
                </a:lnTo>
                <a:lnTo>
                  <a:pt x="994420" y="915211"/>
                </a:lnTo>
                <a:lnTo>
                  <a:pt x="925001" y="917575"/>
                </a:lnTo>
                <a:lnTo>
                  <a:pt x="859176" y="921385"/>
                </a:lnTo>
                <a:lnTo>
                  <a:pt x="797582" y="926536"/>
                </a:lnTo>
                <a:lnTo>
                  <a:pt x="740855" y="932922"/>
                </a:lnTo>
                <a:lnTo>
                  <a:pt x="689629" y="940437"/>
                </a:lnTo>
                <a:lnTo>
                  <a:pt x="644540" y="948974"/>
                </a:lnTo>
                <a:lnTo>
                  <a:pt x="606224" y="958428"/>
                </a:lnTo>
                <a:lnTo>
                  <a:pt x="552453" y="979663"/>
                </a:lnTo>
                <a:lnTo>
                  <a:pt x="533400" y="1003296"/>
                </a:lnTo>
                <a:lnTo>
                  <a:pt x="533400" y="1739904"/>
                </a:lnTo>
                <a:lnTo>
                  <a:pt x="528530" y="1751966"/>
                </a:lnTo>
                <a:lnTo>
                  <a:pt x="491482" y="1774506"/>
                </a:lnTo>
                <a:lnTo>
                  <a:pt x="422259" y="1794225"/>
                </a:lnTo>
                <a:lnTo>
                  <a:pt x="377170" y="1802763"/>
                </a:lnTo>
                <a:lnTo>
                  <a:pt x="325944" y="1810277"/>
                </a:lnTo>
                <a:lnTo>
                  <a:pt x="269217" y="1816663"/>
                </a:lnTo>
                <a:lnTo>
                  <a:pt x="207623" y="1821814"/>
                </a:lnTo>
                <a:lnTo>
                  <a:pt x="141798" y="1825624"/>
                </a:lnTo>
                <a:lnTo>
                  <a:pt x="72379" y="1827988"/>
                </a:lnTo>
                <a:lnTo>
                  <a:pt x="0" y="1828800"/>
                </a:lnTo>
              </a:path>
            </a:pathLst>
          </a:custGeom>
          <a:ln w="22225">
            <a:solidFill>
              <a:srgbClr val="009BE1"/>
            </a:solidFill>
          </a:ln>
        </p:spPr>
        <p:txBody>
          <a:bodyPr wrap="square" lIns="0" tIns="0" rIns="0" bIns="0" rtlCol="0"/>
          <a:lstStyle/>
          <a:p>
            <a:endParaRPr>
              <a:latin typeface="+mn-lt"/>
            </a:endParaRPr>
          </a:p>
        </p:txBody>
      </p:sp>
      <p:sp>
        <p:nvSpPr>
          <p:cNvPr id="10" name="object 8"/>
          <p:cNvSpPr txBox="1"/>
          <p:nvPr/>
        </p:nvSpPr>
        <p:spPr>
          <a:xfrm>
            <a:off x="3226172" y="2137420"/>
            <a:ext cx="2137916" cy="653384"/>
          </a:xfrm>
          <a:prstGeom prst="rect">
            <a:avLst/>
          </a:prstGeom>
        </p:spPr>
        <p:txBody>
          <a:bodyPr vert="horz" wrap="square" lIns="0" tIns="24765" rIns="0" bIns="0" rtlCol="0">
            <a:spAutoFit/>
          </a:bodyPr>
          <a:lstStyle/>
          <a:p>
            <a:pPr marL="12700" marR="5080" algn="ctr">
              <a:spcBef>
                <a:spcPts val="100"/>
              </a:spcBef>
            </a:pPr>
            <a:r>
              <a:rPr sz="2000" b="1" spc="-5" dirty="0">
                <a:solidFill>
                  <a:srgbClr val="0028A0"/>
                </a:solidFill>
                <a:latin typeface="+mn-lt"/>
                <a:cs typeface="Arial"/>
              </a:rPr>
              <a:t>“Investment Grade”  </a:t>
            </a:r>
            <a:endParaRPr lang="es-CO" sz="2000" b="1" spc="-5" dirty="0">
              <a:solidFill>
                <a:srgbClr val="0028A0"/>
              </a:solidFill>
              <a:latin typeface="+mn-lt"/>
              <a:cs typeface="Arial"/>
            </a:endParaRPr>
          </a:p>
          <a:p>
            <a:pPr marL="12700" marR="5080" algn="ctr">
              <a:spcBef>
                <a:spcPts val="100"/>
              </a:spcBef>
            </a:pPr>
            <a:r>
              <a:rPr sz="2000" b="1" spc="-5" dirty="0" err="1">
                <a:solidFill>
                  <a:srgbClr val="0028A0"/>
                </a:solidFill>
                <a:latin typeface="+mn-lt"/>
                <a:cs typeface="Arial"/>
              </a:rPr>
              <a:t>Grado</a:t>
            </a:r>
            <a:r>
              <a:rPr lang="es-CO" sz="2000" b="1" spc="-5" dirty="0">
                <a:solidFill>
                  <a:srgbClr val="0028A0"/>
                </a:solidFill>
                <a:latin typeface="+mn-lt"/>
                <a:cs typeface="Arial"/>
              </a:rPr>
              <a:t> </a:t>
            </a:r>
            <a:r>
              <a:rPr sz="2000" b="1" spc="-5" dirty="0">
                <a:solidFill>
                  <a:srgbClr val="0028A0"/>
                </a:solidFill>
                <a:latin typeface="+mn-lt"/>
                <a:cs typeface="Arial"/>
              </a:rPr>
              <a:t> de Inversión</a:t>
            </a:r>
          </a:p>
        </p:txBody>
      </p:sp>
      <p:sp>
        <p:nvSpPr>
          <p:cNvPr id="11" name="object 17"/>
          <p:cNvSpPr txBox="1">
            <a:spLocks/>
          </p:cNvSpPr>
          <p:nvPr/>
        </p:nvSpPr>
        <p:spPr>
          <a:xfrm>
            <a:off x="323528" y="5491725"/>
            <a:ext cx="6590241" cy="174087"/>
          </a:xfrm>
          <a:prstGeom prst="rect">
            <a:avLst/>
          </a:prstGeom>
        </p:spPr>
        <p:txBody>
          <a:bodyPr vert="horz" wrap="square" lIns="0" tIns="18415" rIns="0" bIns="0" rtlCol="0">
            <a:spAutoFit/>
          </a:bodyPr>
          <a:lstStyle>
            <a:defPPr>
              <a:defRPr lang="es-ES_tradnl"/>
            </a:defPPr>
            <a:lvl1pPr algn="l" rtl="0" eaLnBrk="0" fontAlgn="base" hangingPunct="0">
              <a:spcBef>
                <a:spcPct val="0"/>
              </a:spcBef>
              <a:spcAft>
                <a:spcPct val="0"/>
              </a:spcAft>
              <a:defRPr sz="2300" kern="1200">
                <a:solidFill>
                  <a:schemeClr val="tx1"/>
                </a:solidFill>
                <a:latin typeface="Arial Narrow" pitchFamily="34" charset="0"/>
                <a:ea typeface="+mn-ea"/>
                <a:cs typeface="+mn-cs"/>
              </a:defRPr>
            </a:lvl1pPr>
            <a:lvl2pPr marL="457200" algn="l" rtl="0" eaLnBrk="0" fontAlgn="base" hangingPunct="0">
              <a:spcBef>
                <a:spcPct val="0"/>
              </a:spcBef>
              <a:spcAft>
                <a:spcPct val="0"/>
              </a:spcAft>
              <a:defRPr sz="2300" kern="1200">
                <a:solidFill>
                  <a:schemeClr val="tx1"/>
                </a:solidFill>
                <a:latin typeface="Arial Narrow" pitchFamily="34" charset="0"/>
                <a:ea typeface="+mn-ea"/>
                <a:cs typeface="+mn-cs"/>
              </a:defRPr>
            </a:lvl2pPr>
            <a:lvl3pPr marL="914400" algn="l" rtl="0" eaLnBrk="0" fontAlgn="base" hangingPunct="0">
              <a:spcBef>
                <a:spcPct val="0"/>
              </a:spcBef>
              <a:spcAft>
                <a:spcPct val="0"/>
              </a:spcAft>
              <a:defRPr sz="2300" kern="1200">
                <a:solidFill>
                  <a:schemeClr val="tx1"/>
                </a:solidFill>
                <a:latin typeface="Arial Narrow" pitchFamily="34" charset="0"/>
                <a:ea typeface="+mn-ea"/>
                <a:cs typeface="+mn-cs"/>
              </a:defRPr>
            </a:lvl3pPr>
            <a:lvl4pPr marL="1371600" algn="l" rtl="0" eaLnBrk="0" fontAlgn="base" hangingPunct="0">
              <a:spcBef>
                <a:spcPct val="0"/>
              </a:spcBef>
              <a:spcAft>
                <a:spcPct val="0"/>
              </a:spcAft>
              <a:defRPr sz="2300" kern="1200">
                <a:solidFill>
                  <a:schemeClr val="tx1"/>
                </a:solidFill>
                <a:latin typeface="Arial Narrow" pitchFamily="34" charset="0"/>
                <a:ea typeface="+mn-ea"/>
                <a:cs typeface="+mn-cs"/>
              </a:defRPr>
            </a:lvl4pPr>
            <a:lvl5pPr marL="1828800" algn="l" rtl="0" eaLnBrk="0" fontAlgn="base" hangingPunct="0">
              <a:spcBef>
                <a:spcPct val="0"/>
              </a:spcBef>
              <a:spcAft>
                <a:spcPct val="0"/>
              </a:spcAft>
              <a:defRPr sz="2300" kern="1200">
                <a:solidFill>
                  <a:schemeClr val="tx1"/>
                </a:solidFill>
                <a:latin typeface="Arial Narrow" pitchFamily="34" charset="0"/>
                <a:ea typeface="+mn-ea"/>
                <a:cs typeface="+mn-cs"/>
              </a:defRPr>
            </a:lvl5pPr>
            <a:lvl6pPr marL="2286000" algn="l" defTabSz="914400" rtl="0" eaLnBrk="1" latinLnBrk="0" hangingPunct="1">
              <a:defRPr sz="2300" kern="1200">
                <a:solidFill>
                  <a:schemeClr val="tx1"/>
                </a:solidFill>
                <a:latin typeface="Arial Narrow" pitchFamily="34" charset="0"/>
                <a:ea typeface="+mn-ea"/>
                <a:cs typeface="+mn-cs"/>
              </a:defRPr>
            </a:lvl6pPr>
            <a:lvl7pPr marL="2743200" algn="l" defTabSz="914400" rtl="0" eaLnBrk="1" latinLnBrk="0" hangingPunct="1">
              <a:defRPr sz="2300" kern="1200">
                <a:solidFill>
                  <a:schemeClr val="tx1"/>
                </a:solidFill>
                <a:latin typeface="Arial Narrow" pitchFamily="34" charset="0"/>
                <a:ea typeface="+mn-ea"/>
                <a:cs typeface="+mn-cs"/>
              </a:defRPr>
            </a:lvl7pPr>
            <a:lvl8pPr marL="3200400" algn="l" defTabSz="914400" rtl="0" eaLnBrk="1" latinLnBrk="0" hangingPunct="1">
              <a:defRPr sz="2300" kern="1200">
                <a:solidFill>
                  <a:schemeClr val="tx1"/>
                </a:solidFill>
                <a:latin typeface="Arial Narrow" pitchFamily="34" charset="0"/>
                <a:ea typeface="+mn-ea"/>
                <a:cs typeface="+mn-cs"/>
              </a:defRPr>
            </a:lvl8pPr>
            <a:lvl9pPr marL="3657600" algn="l" defTabSz="914400" rtl="0" eaLnBrk="1" latinLnBrk="0" hangingPunct="1">
              <a:defRPr sz="2300" kern="1200">
                <a:solidFill>
                  <a:schemeClr val="tx1"/>
                </a:solidFill>
                <a:latin typeface="Arial Narrow" pitchFamily="34" charset="0"/>
                <a:ea typeface="+mn-ea"/>
                <a:cs typeface="+mn-cs"/>
              </a:defRPr>
            </a:lvl9pPr>
          </a:lstStyle>
          <a:p>
            <a:pPr marL="636905" marR="5080" indent="-624840">
              <a:lnSpc>
                <a:spcPts val="1300"/>
              </a:lnSpc>
              <a:spcBef>
                <a:spcPts val="145"/>
              </a:spcBef>
            </a:pPr>
            <a:r>
              <a:rPr lang="es-CO" sz="900" b="1" dirty="0">
                <a:latin typeface="+mn-lt"/>
              </a:rPr>
              <a:t>Los </a:t>
            </a:r>
            <a:r>
              <a:rPr lang="es-CO" sz="900" b="1" spc="-5" dirty="0">
                <a:latin typeface="+mn-lt"/>
              </a:rPr>
              <a:t>Reportes </a:t>
            </a:r>
            <a:r>
              <a:rPr lang="es-CO" sz="900" b="1" dirty="0">
                <a:latin typeface="+mn-lt"/>
              </a:rPr>
              <a:t>de </a:t>
            </a:r>
            <a:r>
              <a:rPr lang="es-CO" sz="900" b="1" spc="-5" dirty="0">
                <a:latin typeface="+mn-lt"/>
              </a:rPr>
              <a:t>Finanzas Publicas </a:t>
            </a:r>
            <a:r>
              <a:rPr lang="es-CO" sz="900" b="1" dirty="0">
                <a:latin typeface="+mn-lt"/>
              </a:rPr>
              <a:t>y los </a:t>
            </a:r>
            <a:r>
              <a:rPr lang="es-CO" sz="900" b="1" spc="-5" dirty="0">
                <a:latin typeface="+mn-lt"/>
              </a:rPr>
              <a:t>Fundamentos  del Análisis del Riesgo Soberano, agosto</a:t>
            </a:r>
            <a:r>
              <a:rPr lang="es-CO" sz="900" b="1" spc="-35" dirty="0">
                <a:latin typeface="+mn-lt"/>
              </a:rPr>
              <a:t> </a:t>
            </a:r>
            <a:r>
              <a:rPr lang="es-CO" sz="900" b="1" spc="-10" dirty="0">
                <a:latin typeface="+mn-lt"/>
              </a:rPr>
              <a:t>2017</a:t>
            </a:r>
          </a:p>
        </p:txBody>
      </p:sp>
      <p:sp>
        <p:nvSpPr>
          <p:cNvPr id="12" name="object 18"/>
          <p:cNvSpPr txBox="1"/>
          <p:nvPr/>
        </p:nvSpPr>
        <p:spPr>
          <a:xfrm>
            <a:off x="8575706" y="6449971"/>
            <a:ext cx="135890" cy="179536"/>
          </a:xfrm>
          <a:prstGeom prst="rect">
            <a:avLst/>
          </a:prstGeom>
        </p:spPr>
        <p:txBody>
          <a:bodyPr vert="horz" wrap="square" lIns="0" tIns="0" rIns="0" bIns="0" rtlCol="0">
            <a:spAutoFit/>
          </a:bodyPr>
          <a:lstStyle/>
          <a:p>
            <a:pPr marL="25400">
              <a:lnSpc>
                <a:spcPts val="1425"/>
              </a:lnSpc>
            </a:pPr>
            <a:fld id="{81D60167-4931-47E6-BA6A-407CBD079E47}" type="slidenum">
              <a:rPr sz="1200" b="1" dirty="0">
                <a:solidFill>
                  <a:srgbClr val="525252"/>
                </a:solidFill>
                <a:latin typeface="+mn-lt"/>
                <a:cs typeface="Arial"/>
              </a:rPr>
              <a:t>25</a:t>
            </a:fld>
            <a:endParaRPr sz="1200">
              <a:latin typeface="+mn-lt"/>
              <a:cs typeface="Arial"/>
            </a:endParaRPr>
          </a:p>
        </p:txBody>
      </p:sp>
      <p:sp>
        <p:nvSpPr>
          <p:cNvPr id="13" name="object 9"/>
          <p:cNvSpPr txBox="1"/>
          <p:nvPr/>
        </p:nvSpPr>
        <p:spPr>
          <a:xfrm>
            <a:off x="3275856" y="4297660"/>
            <a:ext cx="1836305" cy="628377"/>
          </a:xfrm>
          <a:prstGeom prst="rect">
            <a:avLst/>
          </a:prstGeom>
        </p:spPr>
        <p:txBody>
          <a:bodyPr vert="horz" wrap="square" lIns="0" tIns="12700" rIns="0" bIns="0" rtlCol="0">
            <a:spAutoFit/>
          </a:bodyPr>
          <a:lstStyle/>
          <a:p>
            <a:pPr marL="12700" algn="ctr">
              <a:lnSpc>
                <a:spcPct val="100000"/>
              </a:lnSpc>
              <a:spcBef>
                <a:spcPts val="100"/>
              </a:spcBef>
            </a:pPr>
            <a:r>
              <a:rPr sz="2000" b="1" spc="-5" dirty="0">
                <a:solidFill>
                  <a:srgbClr val="0028A0"/>
                </a:solidFill>
                <a:latin typeface="+mn-lt"/>
                <a:cs typeface="Arial"/>
              </a:rPr>
              <a:t>Grado</a:t>
            </a:r>
            <a:r>
              <a:rPr sz="2000" b="1" spc="-55" dirty="0">
                <a:solidFill>
                  <a:srgbClr val="0028A0"/>
                </a:solidFill>
                <a:latin typeface="+mn-lt"/>
                <a:cs typeface="Arial"/>
              </a:rPr>
              <a:t> </a:t>
            </a:r>
            <a:r>
              <a:rPr sz="2000" b="1" spc="-5" dirty="0">
                <a:solidFill>
                  <a:srgbClr val="0028A0"/>
                </a:solidFill>
                <a:latin typeface="+mn-lt"/>
                <a:cs typeface="Arial"/>
              </a:rPr>
              <a:t>Especulativo</a:t>
            </a:r>
            <a:endParaRPr sz="2000" b="1" dirty="0">
              <a:latin typeface="+mn-lt"/>
              <a:cs typeface="Arial"/>
            </a:endParaRPr>
          </a:p>
        </p:txBody>
      </p:sp>
      <p:sp>
        <p:nvSpPr>
          <p:cNvPr id="14" name="object 10"/>
          <p:cNvSpPr txBox="1"/>
          <p:nvPr/>
        </p:nvSpPr>
        <p:spPr>
          <a:xfrm>
            <a:off x="546316" y="1345332"/>
            <a:ext cx="2153476" cy="505267"/>
          </a:xfrm>
          <a:prstGeom prst="rect">
            <a:avLst/>
          </a:prstGeom>
        </p:spPr>
        <p:txBody>
          <a:bodyPr vert="horz" wrap="square" lIns="0" tIns="12700" rIns="0" bIns="0" rtlCol="0">
            <a:spAutoFit/>
          </a:bodyPr>
          <a:lstStyle/>
          <a:p>
            <a:pPr marL="12700">
              <a:lnSpc>
                <a:spcPct val="100000"/>
              </a:lnSpc>
              <a:spcBef>
                <a:spcPts val="100"/>
              </a:spcBef>
            </a:pPr>
            <a:r>
              <a:rPr sz="1600" b="1" spc="-5" dirty="0">
                <a:solidFill>
                  <a:srgbClr val="0028A0"/>
                </a:solidFill>
                <a:latin typeface="+mn-lt"/>
                <a:cs typeface="Arial"/>
              </a:rPr>
              <a:t>Riesgo crediticio</a:t>
            </a:r>
            <a:r>
              <a:rPr sz="1600" b="1" spc="-55" dirty="0">
                <a:solidFill>
                  <a:srgbClr val="0028A0"/>
                </a:solidFill>
                <a:latin typeface="+mn-lt"/>
                <a:cs typeface="Arial"/>
              </a:rPr>
              <a:t> </a:t>
            </a:r>
            <a:r>
              <a:rPr sz="1600" b="1" spc="-5" dirty="0">
                <a:solidFill>
                  <a:srgbClr val="0028A0"/>
                </a:solidFill>
                <a:latin typeface="+mn-lt"/>
                <a:cs typeface="Arial"/>
              </a:rPr>
              <a:t>mínimo</a:t>
            </a:r>
            <a:endParaRPr sz="1600" b="1" dirty="0">
              <a:latin typeface="+mn-lt"/>
              <a:cs typeface="Arial"/>
            </a:endParaRPr>
          </a:p>
        </p:txBody>
      </p:sp>
      <p:sp>
        <p:nvSpPr>
          <p:cNvPr id="15" name="object 11"/>
          <p:cNvSpPr txBox="1"/>
          <p:nvPr/>
        </p:nvSpPr>
        <p:spPr>
          <a:xfrm>
            <a:off x="455570" y="1921396"/>
            <a:ext cx="2536324" cy="505267"/>
          </a:xfrm>
          <a:prstGeom prst="rect">
            <a:avLst/>
          </a:prstGeom>
        </p:spPr>
        <p:txBody>
          <a:bodyPr vert="horz" wrap="square" lIns="0" tIns="12700" rIns="0" bIns="0" rtlCol="0">
            <a:spAutoFit/>
          </a:bodyPr>
          <a:lstStyle/>
          <a:p>
            <a:pPr marL="12700">
              <a:lnSpc>
                <a:spcPct val="100000"/>
              </a:lnSpc>
              <a:spcBef>
                <a:spcPts val="100"/>
              </a:spcBef>
            </a:pPr>
            <a:r>
              <a:rPr sz="1600" b="1" spc="-5" dirty="0">
                <a:solidFill>
                  <a:srgbClr val="0028A0"/>
                </a:solidFill>
                <a:latin typeface="+mn-lt"/>
                <a:cs typeface="Arial"/>
              </a:rPr>
              <a:t>Riesgo crediticio muy</a:t>
            </a:r>
            <a:r>
              <a:rPr sz="1600" b="1" spc="-50" dirty="0">
                <a:solidFill>
                  <a:srgbClr val="0028A0"/>
                </a:solidFill>
                <a:latin typeface="+mn-lt"/>
                <a:cs typeface="Arial"/>
              </a:rPr>
              <a:t> </a:t>
            </a:r>
            <a:r>
              <a:rPr sz="1600" b="1" spc="-5" dirty="0">
                <a:solidFill>
                  <a:srgbClr val="0028A0"/>
                </a:solidFill>
                <a:latin typeface="+mn-lt"/>
                <a:cs typeface="Arial"/>
              </a:rPr>
              <a:t>bajo</a:t>
            </a:r>
            <a:endParaRPr sz="1600" b="1" dirty="0">
              <a:latin typeface="+mn-lt"/>
              <a:cs typeface="Arial"/>
            </a:endParaRPr>
          </a:p>
        </p:txBody>
      </p:sp>
      <p:sp>
        <p:nvSpPr>
          <p:cNvPr id="16" name="object 12"/>
          <p:cNvSpPr txBox="1"/>
          <p:nvPr/>
        </p:nvSpPr>
        <p:spPr>
          <a:xfrm>
            <a:off x="448036" y="2425452"/>
            <a:ext cx="2071472" cy="505267"/>
          </a:xfrm>
          <a:prstGeom prst="rect">
            <a:avLst/>
          </a:prstGeom>
        </p:spPr>
        <p:txBody>
          <a:bodyPr vert="horz" wrap="square" lIns="0" tIns="12700" rIns="0" bIns="0" rtlCol="0">
            <a:spAutoFit/>
          </a:bodyPr>
          <a:lstStyle/>
          <a:p>
            <a:pPr marL="12700">
              <a:lnSpc>
                <a:spcPct val="100000"/>
              </a:lnSpc>
              <a:spcBef>
                <a:spcPts val="100"/>
              </a:spcBef>
            </a:pPr>
            <a:r>
              <a:rPr sz="1600" b="1" spc="-5" dirty="0">
                <a:solidFill>
                  <a:srgbClr val="0028A0"/>
                </a:solidFill>
                <a:latin typeface="+mn-lt"/>
                <a:cs typeface="Arial"/>
              </a:rPr>
              <a:t>Riesgo crediticio</a:t>
            </a:r>
            <a:r>
              <a:rPr sz="1600" b="1" spc="-50" dirty="0">
                <a:solidFill>
                  <a:srgbClr val="0028A0"/>
                </a:solidFill>
                <a:latin typeface="+mn-lt"/>
                <a:cs typeface="Arial"/>
              </a:rPr>
              <a:t> </a:t>
            </a:r>
            <a:r>
              <a:rPr sz="1600" b="1" spc="-5" dirty="0">
                <a:solidFill>
                  <a:srgbClr val="0028A0"/>
                </a:solidFill>
                <a:latin typeface="+mn-lt"/>
                <a:cs typeface="Arial"/>
              </a:rPr>
              <a:t>bajo</a:t>
            </a:r>
            <a:endParaRPr sz="1600" b="1" dirty="0">
              <a:latin typeface="+mn-lt"/>
              <a:cs typeface="Arial"/>
            </a:endParaRPr>
          </a:p>
        </p:txBody>
      </p:sp>
      <p:sp>
        <p:nvSpPr>
          <p:cNvPr id="17" name="object 13"/>
          <p:cNvSpPr txBox="1"/>
          <p:nvPr/>
        </p:nvSpPr>
        <p:spPr>
          <a:xfrm>
            <a:off x="489514" y="3073524"/>
            <a:ext cx="2390966" cy="505267"/>
          </a:xfrm>
          <a:prstGeom prst="rect">
            <a:avLst/>
          </a:prstGeom>
        </p:spPr>
        <p:txBody>
          <a:bodyPr vert="horz" wrap="square" lIns="0" tIns="12700" rIns="0" bIns="0" rtlCol="0">
            <a:spAutoFit/>
          </a:bodyPr>
          <a:lstStyle/>
          <a:p>
            <a:pPr marL="12700">
              <a:lnSpc>
                <a:spcPct val="100000"/>
              </a:lnSpc>
              <a:spcBef>
                <a:spcPts val="100"/>
              </a:spcBef>
            </a:pPr>
            <a:r>
              <a:rPr lang="es-CO" sz="1400" b="1" spc="-5" dirty="0">
                <a:solidFill>
                  <a:srgbClr val="0028A0"/>
                </a:solidFill>
                <a:latin typeface="+mn-lt"/>
                <a:cs typeface="Arial"/>
              </a:rPr>
              <a:t> </a:t>
            </a:r>
            <a:r>
              <a:rPr sz="1600" b="1" spc="-5" dirty="0" err="1">
                <a:solidFill>
                  <a:srgbClr val="0028A0"/>
                </a:solidFill>
                <a:latin typeface="+mn-lt"/>
                <a:cs typeface="Arial"/>
              </a:rPr>
              <a:t>Riesgo</a:t>
            </a:r>
            <a:r>
              <a:rPr sz="1600" b="1" spc="-5" dirty="0">
                <a:solidFill>
                  <a:srgbClr val="0028A0"/>
                </a:solidFill>
                <a:latin typeface="+mn-lt"/>
                <a:cs typeface="Arial"/>
              </a:rPr>
              <a:t> crediticio</a:t>
            </a:r>
            <a:r>
              <a:rPr sz="1600" b="1" spc="-60" dirty="0">
                <a:solidFill>
                  <a:srgbClr val="0028A0"/>
                </a:solidFill>
                <a:latin typeface="+mn-lt"/>
                <a:cs typeface="Arial"/>
              </a:rPr>
              <a:t> </a:t>
            </a:r>
            <a:r>
              <a:rPr sz="1600" b="1" spc="-5" dirty="0">
                <a:solidFill>
                  <a:srgbClr val="0028A0"/>
                </a:solidFill>
                <a:latin typeface="+mn-lt"/>
                <a:cs typeface="Arial"/>
              </a:rPr>
              <a:t>moderado</a:t>
            </a:r>
            <a:endParaRPr sz="1600" b="1" dirty="0">
              <a:latin typeface="+mn-lt"/>
              <a:cs typeface="Arial"/>
            </a:endParaRPr>
          </a:p>
        </p:txBody>
      </p:sp>
      <p:sp>
        <p:nvSpPr>
          <p:cNvPr id="18" name="object 14"/>
          <p:cNvSpPr txBox="1"/>
          <p:nvPr/>
        </p:nvSpPr>
        <p:spPr>
          <a:xfrm>
            <a:off x="539552" y="3937620"/>
            <a:ext cx="2165350" cy="228268"/>
          </a:xfrm>
          <a:prstGeom prst="rect">
            <a:avLst/>
          </a:prstGeom>
        </p:spPr>
        <p:txBody>
          <a:bodyPr vert="horz" wrap="square" lIns="0" tIns="12700" rIns="0" bIns="0" rtlCol="0">
            <a:spAutoFit/>
          </a:bodyPr>
          <a:lstStyle/>
          <a:p>
            <a:pPr marL="12700">
              <a:lnSpc>
                <a:spcPct val="100000"/>
              </a:lnSpc>
              <a:spcBef>
                <a:spcPts val="100"/>
              </a:spcBef>
            </a:pPr>
            <a:r>
              <a:rPr sz="1400" b="1" spc="-5" dirty="0">
                <a:solidFill>
                  <a:srgbClr val="0028A0"/>
                </a:solidFill>
                <a:latin typeface="+mn-lt"/>
                <a:cs typeface="Arial"/>
              </a:rPr>
              <a:t>Riesgo crediticio</a:t>
            </a:r>
            <a:r>
              <a:rPr sz="1400" b="1" spc="-40" dirty="0">
                <a:solidFill>
                  <a:srgbClr val="0028A0"/>
                </a:solidFill>
                <a:latin typeface="+mn-lt"/>
                <a:cs typeface="Arial"/>
              </a:rPr>
              <a:t> </a:t>
            </a:r>
            <a:r>
              <a:rPr sz="1400" b="1" spc="-5" dirty="0">
                <a:solidFill>
                  <a:srgbClr val="0028A0"/>
                </a:solidFill>
                <a:latin typeface="+mn-lt"/>
                <a:cs typeface="Arial"/>
              </a:rPr>
              <a:t>sustancial</a:t>
            </a:r>
            <a:endParaRPr sz="1400" b="1" dirty="0">
              <a:latin typeface="+mn-lt"/>
              <a:cs typeface="Arial"/>
            </a:endParaRPr>
          </a:p>
        </p:txBody>
      </p:sp>
      <p:sp>
        <p:nvSpPr>
          <p:cNvPr id="19" name="object 15"/>
          <p:cNvSpPr txBox="1"/>
          <p:nvPr/>
        </p:nvSpPr>
        <p:spPr>
          <a:xfrm>
            <a:off x="574319" y="4495621"/>
            <a:ext cx="2197481" cy="259045"/>
          </a:xfrm>
          <a:prstGeom prst="rect">
            <a:avLst/>
          </a:prstGeom>
        </p:spPr>
        <p:txBody>
          <a:bodyPr vert="horz" wrap="square" lIns="0" tIns="12700" rIns="0" bIns="0" rtlCol="0">
            <a:spAutoFit/>
          </a:bodyPr>
          <a:lstStyle/>
          <a:p>
            <a:pPr marL="12700">
              <a:lnSpc>
                <a:spcPct val="100000"/>
              </a:lnSpc>
              <a:spcBef>
                <a:spcPts val="100"/>
              </a:spcBef>
            </a:pPr>
            <a:r>
              <a:rPr sz="1600" b="1" spc="-5" dirty="0" err="1">
                <a:solidFill>
                  <a:srgbClr val="0028A0"/>
                </a:solidFill>
                <a:latin typeface="+mn-lt"/>
                <a:cs typeface="Arial"/>
              </a:rPr>
              <a:t>Riesgo</a:t>
            </a:r>
            <a:r>
              <a:rPr sz="1600" b="1" spc="-5" dirty="0">
                <a:solidFill>
                  <a:srgbClr val="0028A0"/>
                </a:solidFill>
                <a:latin typeface="+mn-lt"/>
                <a:cs typeface="Arial"/>
              </a:rPr>
              <a:t> </a:t>
            </a:r>
            <a:r>
              <a:rPr sz="1600" b="1" spc="-5" dirty="0" err="1">
                <a:solidFill>
                  <a:srgbClr val="0028A0"/>
                </a:solidFill>
                <a:latin typeface="+mn-lt"/>
                <a:cs typeface="Arial"/>
              </a:rPr>
              <a:t>crediticio</a:t>
            </a:r>
            <a:r>
              <a:rPr sz="1600" b="1" spc="-45" dirty="0">
                <a:solidFill>
                  <a:srgbClr val="0028A0"/>
                </a:solidFill>
                <a:latin typeface="+mn-lt"/>
                <a:cs typeface="Arial"/>
              </a:rPr>
              <a:t> </a:t>
            </a:r>
            <a:r>
              <a:rPr sz="1600" b="1" spc="-5" dirty="0" err="1">
                <a:solidFill>
                  <a:srgbClr val="0028A0"/>
                </a:solidFill>
                <a:latin typeface="+mn-lt"/>
                <a:cs typeface="Arial"/>
              </a:rPr>
              <a:t>elevado</a:t>
            </a:r>
            <a:endParaRPr sz="1600" b="1" dirty="0">
              <a:latin typeface="+mn-lt"/>
              <a:cs typeface="Arial"/>
            </a:endParaRPr>
          </a:p>
        </p:txBody>
      </p:sp>
      <p:sp>
        <p:nvSpPr>
          <p:cNvPr id="20" name="object 16"/>
          <p:cNvSpPr txBox="1"/>
          <p:nvPr/>
        </p:nvSpPr>
        <p:spPr>
          <a:xfrm>
            <a:off x="821963" y="4945732"/>
            <a:ext cx="2381885" cy="518091"/>
          </a:xfrm>
          <a:prstGeom prst="rect">
            <a:avLst/>
          </a:prstGeom>
        </p:spPr>
        <p:txBody>
          <a:bodyPr vert="horz" wrap="square" lIns="0" tIns="12700" rIns="0" bIns="0" rtlCol="0">
            <a:spAutoFit/>
          </a:bodyPr>
          <a:lstStyle/>
          <a:p>
            <a:pPr marL="12700">
              <a:lnSpc>
                <a:spcPct val="100000"/>
              </a:lnSpc>
              <a:spcBef>
                <a:spcPts val="100"/>
              </a:spcBef>
            </a:pPr>
            <a:r>
              <a:rPr sz="1600" b="1" spc="-5" dirty="0" err="1">
                <a:solidFill>
                  <a:srgbClr val="0028A0"/>
                </a:solidFill>
                <a:latin typeface="+mn-lt"/>
                <a:cs typeface="Arial"/>
              </a:rPr>
              <a:t>Riesgo</a:t>
            </a:r>
            <a:r>
              <a:rPr sz="1600" b="1" spc="-5" dirty="0">
                <a:solidFill>
                  <a:srgbClr val="0028A0"/>
                </a:solidFill>
                <a:latin typeface="+mn-lt"/>
                <a:cs typeface="Arial"/>
              </a:rPr>
              <a:t> </a:t>
            </a:r>
            <a:r>
              <a:rPr sz="1600" b="1" spc="-5" dirty="0" err="1">
                <a:solidFill>
                  <a:srgbClr val="0028A0"/>
                </a:solidFill>
                <a:latin typeface="+mn-lt"/>
                <a:cs typeface="Arial"/>
              </a:rPr>
              <a:t>crediticio</a:t>
            </a:r>
            <a:endParaRPr lang="es-CO" sz="1600" b="1" spc="-5" dirty="0">
              <a:solidFill>
                <a:srgbClr val="0028A0"/>
              </a:solidFill>
              <a:latin typeface="+mn-lt"/>
              <a:cs typeface="Arial"/>
            </a:endParaRPr>
          </a:p>
          <a:p>
            <a:pPr marL="12700">
              <a:lnSpc>
                <a:spcPct val="100000"/>
              </a:lnSpc>
              <a:spcBef>
                <a:spcPts val="100"/>
              </a:spcBef>
            </a:pPr>
            <a:r>
              <a:rPr sz="1600" b="1" spc="-5" dirty="0">
                <a:solidFill>
                  <a:srgbClr val="0028A0"/>
                </a:solidFill>
                <a:latin typeface="+mn-lt"/>
                <a:cs typeface="Arial"/>
              </a:rPr>
              <a:t> </a:t>
            </a:r>
            <a:r>
              <a:rPr sz="1600" b="1" spc="-5" dirty="0" err="1">
                <a:solidFill>
                  <a:srgbClr val="0028A0"/>
                </a:solidFill>
                <a:latin typeface="+mn-lt"/>
                <a:cs typeface="Arial"/>
              </a:rPr>
              <a:t>muy</a:t>
            </a:r>
            <a:r>
              <a:rPr sz="1600" b="1" spc="-45" dirty="0">
                <a:solidFill>
                  <a:srgbClr val="0028A0"/>
                </a:solidFill>
                <a:latin typeface="+mn-lt"/>
                <a:cs typeface="Arial"/>
              </a:rPr>
              <a:t> </a:t>
            </a:r>
            <a:r>
              <a:rPr sz="1600" b="1" spc="-5" dirty="0" err="1">
                <a:solidFill>
                  <a:srgbClr val="0028A0"/>
                </a:solidFill>
                <a:latin typeface="+mn-lt"/>
                <a:cs typeface="Arial"/>
              </a:rPr>
              <a:t>elevado</a:t>
            </a:r>
            <a:endParaRPr sz="1600" b="1" dirty="0">
              <a:latin typeface="+mn-lt"/>
              <a:cs typeface="Arial"/>
            </a:endParaRPr>
          </a:p>
        </p:txBody>
      </p:sp>
      <p:sp>
        <p:nvSpPr>
          <p:cNvPr id="21" name="object 6"/>
          <p:cNvSpPr/>
          <p:nvPr/>
        </p:nvSpPr>
        <p:spPr>
          <a:xfrm flipH="1">
            <a:off x="5355408" y="1386643"/>
            <a:ext cx="368720" cy="2007729"/>
          </a:xfrm>
          <a:custGeom>
            <a:avLst/>
            <a:gdLst/>
            <a:ahLst/>
            <a:cxnLst/>
            <a:rect l="l" t="t" r="r" b="b"/>
            <a:pathLst>
              <a:path w="1067434" h="2590800">
                <a:moveTo>
                  <a:pt x="0" y="0"/>
                </a:moveTo>
                <a:lnTo>
                  <a:pt x="72379" y="811"/>
                </a:lnTo>
                <a:lnTo>
                  <a:pt x="141799" y="3175"/>
                </a:lnTo>
                <a:lnTo>
                  <a:pt x="207623" y="6985"/>
                </a:lnTo>
                <a:lnTo>
                  <a:pt x="269217" y="12136"/>
                </a:lnTo>
                <a:lnTo>
                  <a:pt x="325945" y="18522"/>
                </a:lnTo>
                <a:lnTo>
                  <a:pt x="377171" y="26036"/>
                </a:lnTo>
                <a:lnTo>
                  <a:pt x="422260" y="34574"/>
                </a:lnTo>
                <a:lnTo>
                  <a:pt x="460576" y="44028"/>
                </a:lnTo>
                <a:lnTo>
                  <a:pt x="514347" y="65263"/>
                </a:lnTo>
                <a:lnTo>
                  <a:pt x="533401" y="88895"/>
                </a:lnTo>
                <a:lnTo>
                  <a:pt x="533401" y="1206504"/>
                </a:lnTo>
                <a:lnTo>
                  <a:pt x="538270" y="1218566"/>
                </a:lnTo>
                <a:lnTo>
                  <a:pt x="575318" y="1241106"/>
                </a:lnTo>
                <a:lnTo>
                  <a:pt x="644542" y="1260825"/>
                </a:lnTo>
                <a:lnTo>
                  <a:pt x="689631" y="1269363"/>
                </a:lnTo>
                <a:lnTo>
                  <a:pt x="740857" y="1276877"/>
                </a:lnTo>
                <a:lnTo>
                  <a:pt x="797584" y="1283263"/>
                </a:lnTo>
                <a:lnTo>
                  <a:pt x="859179" y="1288414"/>
                </a:lnTo>
                <a:lnTo>
                  <a:pt x="925003" y="1292224"/>
                </a:lnTo>
                <a:lnTo>
                  <a:pt x="994423" y="1294588"/>
                </a:lnTo>
                <a:lnTo>
                  <a:pt x="1066803" y="1295400"/>
                </a:lnTo>
                <a:lnTo>
                  <a:pt x="994423" y="1296211"/>
                </a:lnTo>
                <a:lnTo>
                  <a:pt x="925003" y="1298575"/>
                </a:lnTo>
                <a:lnTo>
                  <a:pt x="859179" y="1302385"/>
                </a:lnTo>
                <a:lnTo>
                  <a:pt x="797584" y="1307536"/>
                </a:lnTo>
                <a:lnTo>
                  <a:pt x="740857" y="1313922"/>
                </a:lnTo>
                <a:lnTo>
                  <a:pt x="689631" y="1321437"/>
                </a:lnTo>
                <a:lnTo>
                  <a:pt x="644542" y="1329974"/>
                </a:lnTo>
                <a:lnTo>
                  <a:pt x="606226" y="1339428"/>
                </a:lnTo>
                <a:lnTo>
                  <a:pt x="552455" y="1360663"/>
                </a:lnTo>
                <a:lnTo>
                  <a:pt x="533401" y="1384296"/>
                </a:lnTo>
                <a:lnTo>
                  <a:pt x="533401" y="2501904"/>
                </a:lnTo>
                <a:lnTo>
                  <a:pt x="528532" y="2513966"/>
                </a:lnTo>
                <a:lnTo>
                  <a:pt x="491484" y="2536506"/>
                </a:lnTo>
                <a:lnTo>
                  <a:pt x="422260" y="2556225"/>
                </a:lnTo>
                <a:lnTo>
                  <a:pt x="377171" y="2564763"/>
                </a:lnTo>
                <a:lnTo>
                  <a:pt x="325945" y="2572277"/>
                </a:lnTo>
                <a:lnTo>
                  <a:pt x="269217" y="2578663"/>
                </a:lnTo>
                <a:lnTo>
                  <a:pt x="207623" y="2583814"/>
                </a:lnTo>
                <a:lnTo>
                  <a:pt x="141799" y="2587624"/>
                </a:lnTo>
                <a:lnTo>
                  <a:pt x="72379" y="2589988"/>
                </a:lnTo>
                <a:lnTo>
                  <a:pt x="0" y="2590800"/>
                </a:lnTo>
              </a:path>
            </a:pathLst>
          </a:custGeom>
          <a:ln w="22225">
            <a:solidFill>
              <a:srgbClr val="009BE1"/>
            </a:solidFill>
          </a:ln>
        </p:spPr>
        <p:txBody>
          <a:bodyPr wrap="square" lIns="0" tIns="0" rIns="0" bIns="0" rtlCol="0"/>
          <a:lstStyle/>
          <a:p>
            <a:endParaRPr b="1">
              <a:latin typeface="+mn-lt"/>
            </a:endParaRPr>
          </a:p>
        </p:txBody>
      </p:sp>
      <p:sp>
        <p:nvSpPr>
          <p:cNvPr id="22" name="object 7"/>
          <p:cNvSpPr/>
          <p:nvPr/>
        </p:nvSpPr>
        <p:spPr>
          <a:xfrm flipH="1">
            <a:off x="5427635" y="3806093"/>
            <a:ext cx="368501" cy="1488043"/>
          </a:xfrm>
          <a:custGeom>
            <a:avLst/>
            <a:gdLst/>
            <a:ahLst/>
            <a:cxnLst/>
            <a:rect l="l" t="t" r="r" b="b"/>
            <a:pathLst>
              <a:path w="1066800" h="1828800">
                <a:moveTo>
                  <a:pt x="0" y="0"/>
                </a:moveTo>
                <a:lnTo>
                  <a:pt x="72379" y="811"/>
                </a:lnTo>
                <a:lnTo>
                  <a:pt x="141798" y="3175"/>
                </a:lnTo>
                <a:lnTo>
                  <a:pt x="207623" y="6985"/>
                </a:lnTo>
                <a:lnTo>
                  <a:pt x="269217" y="12136"/>
                </a:lnTo>
                <a:lnTo>
                  <a:pt x="325944" y="18522"/>
                </a:lnTo>
                <a:lnTo>
                  <a:pt x="377170" y="26037"/>
                </a:lnTo>
                <a:lnTo>
                  <a:pt x="422259" y="34574"/>
                </a:lnTo>
                <a:lnTo>
                  <a:pt x="460575" y="44028"/>
                </a:lnTo>
                <a:lnTo>
                  <a:pt x="514346" y="65263"/>
                </a:lnTo>
                <a:lnTo>
                  <a:pt x="533400" y="88896"/>
                </a:lnTo>
                <a:lnTo>
                  <a:pt x="533400" y="825504"/>
                </a:lnTo>
                <a:lnTo>
                  <a:pt x="538269" y="837566"/>
                </a:lnTo>
                <a:lnTo>
                  <a:pt x="575317" y="860106"/>
                </a:lnTo>
                <a:lnTo>
                  <a:pt x="644540" y="879825"/>
                </a:lnTo>
                <a:lnTo>
                  <a:pt x="689629" y="888362"/>
                </a:lnTo>
                <a:lnTo>
                  <a:pt x="740855" y="895877"/>
                </a:lnTo>
                <a:lnTo>
                  <a:pt x="797582" y="902263"/>
                </a:lnTo>
                <a:lnTo>
                  <a:pt x="859176" y="907414"/>
                </a:lnTo>
                <a:lnTo>
                  <a:pt x="925001" y="911224"/>
                </a:lnTo>
                <a:lnTo>
                  <a:pt x="994420" y="913588"/>
                </a:lnTo>
                <a:lnTo>
                  <a:pt x="1066800" y="914400"/>
                </a:lnTo>
                <a:lnTo>
                  <a:pt x="994420" y="915211"/>
                </a:lnTo>
                <a:lnTo>
                  <a:pt x="925001" y="917575"/>
                </a:lnTo>
                <a:lnTo>
                  <a:pt x="859176" y="921385"/>
                </a:lnTo>
                <a:lnTo>
                  <a:pt x="797582" y="926536"/>
                </a:lnTo>
                <a:lnTo>
                  <a:pt x="740855" y="932922"/>
                </a:lnTo>
                <a:lnTo>
                  <a:pt x="689629" y="940437"/>
                </a:lnTo>
                <a:lnTo>
                  <a:pt x="644540" y="948974"/>
                </a:lnTo>
                <a:lnTo>
                  <a:pt x="606224" y="958428"/>
                </a:lnTo>
                <a:lnTo>
                  <a:pt x="552453" y="979663"/>
                </a:lnTo>
                <a:lnTo>
                  <a:pt x="533400" y="1003296"/>
                </a:lnTo>
                <a:lnTo>
                  <a:pt x="533400" y="1739904"/>
                </a:lnTo>
                <a:lnTo>
                  <a:pt x="528530" y="1751966"/>
                </a:lnTo>
                <a:lnTo>
                  <a:pt x="491482" y="1774506"/>
                </a:lnTo>
                <a:lnTo>
                  <a:pt x="422259" y="1794225"/>
                </a:lnTo>
                <a:lnTo>
                  <a:pt x="377170" y="1802763"/>
                </a:lnTo>
                <a:lnTo>
                  <a:pt x="325944" y="1810277"/>
                </a:lnTo>
                <a:lnTo>
                  <a:pt x="269217" y="1816663"/>
                </a:lnTo>
                <a:lnTo>
                  <a:pt x="207623" y="1821814"/>
                </a:lnTo>
                <a:lnTo>
                  <a:pt x="141798" y="1825624"/>
                </a:lnTo>
                <a:lnTo>
                  <a:pt x="72379" y="1827988"/>
                </a:lnTo>
                <a:lnTo>
                  <a:pt x="0" y="1828800"/>
                </a:lnTo>
              </a:path>
            </a:pathLst>
          </a:custGeom>
          <a:ln w="22225">
            <a:solidFill>
              <a:srgbClr val="009BE1"/>
            </a:solidFill>
          </a:ln>
        </p:spPr>
        <p:txBody>
          <a:bodyPr wrap="square" lIns="0" tIns="0" rIns="0" bIns="0" rtlCol="0"/>
          <a:lstStyle/>
          <a:p>
            <a:endParaRPr b="1">
              <a:latin typeface="+mn-lt"/>
            </a:endParaRPr>
          </a:p>
        </p:txBody>
      </p:sp>
      <p:sp>
        <p:nvSpPr>
          <p:cNvPr id="23" name="object 17"/>
          <p:cNvSpPr txBox="1"/>
          <p:nvPr/>
        </p:nvSpPr>
        <p:spPr>
          <a:xfrm>
            <a:off x="5855076" y="4945732"/>
            <a:ext cx="2720629" cy="205184"/>
          </a:xfrm>
          <a:prstGeom prst="rect">
            <a:avLst/>
          </a:prstGeom>
        </p:spPr>
        <p:txBody>
          <a:bodyPr vert="horz" wrap="square" lIns="0" tIns="0" rIns="0" bIns="0" rtlCol="0">
            <a:spAutoFit/>
          </a:bodyPr>
          <a:lstStyle/>
          <a:p>
            <a:pPr marL="12700">
              <a:lnSpc>
                <a:spcPts val="1645"/>
              </a:lnSpc>
            </a:pPr>
            <a:r>
              <a:rPr sz="2000" b="1" dirty="0">
                <a:solidFill>
                  <a:srgbClr val="0028A0"/>
                </a:solidFill>
                <a:latin typeface="+mn-lt"/>
                <a:cs typeface="Arial"/>
              </a:rPr>
              <a:t>El </a:t>
            </a:r>
            <a:r>
              <a:rPr sz="2000" b="1" spc="-15" dirty="0">
                <a:solidFill>
                  <a:srgbClr val="0028A0"/>
                </a:solidFill>
                <a:latin typeface="+mn-lt"/>
                <a:cs typeface="Arial"/>
              </a:rPr>
              <a:t>Salvador,</a:t>
            </a:r>
            <a:r>
              <a:rPr sz="2000" b="1" spc="-35" dirty="0">
                <a:solidFill>
                  <a:srgbClr val="0028A0"/>
                </a:solidFill>
                <a:latin typeface="+mn-lt"/>
                <a:cs typeface="Arial"/>
              </a:rPr>
              <a:t> </a:t>
            </a:r>
            <a:r>
              <a:rPr sz="2000" b="1" spc="-15" dirty="0">
                <a:solidFill>
                  <a:srgbClr val="0028A0"/>
                </a:solidFill>
                <a:latin typeface="+mn-lt"/>
                <a:cs typeface="Arial"/>
              </a:rPr>
              <a:t>Venezuela</a:t>
            </a:r>
            <a:endParaRPr sz="2000" b="1" dirty="0">
              <a:latin typeface="+mn-lt"/>
              <a:cs typeface="Arial"/>
            </a:endParaRPr>
          </a:p>
        </p:txBody>
      </p:sp>
      <p:sp>
        <p:nvSpPr>
          <p:cNvPr id="24" name="object 10"/>
          <p:cNvSpPr txBox="1"/>
          <p:nvPr/>
        </p:nvSpPr>
        <p:spPr>
          <a:xfrm>
            <a:off x="5859136" y="1401539"/>
            <a:ext cx="3237317" cy="382156"/>
          </a:xfrm>
          <a:prstGeom prst="rect">
            <a:avLst/>
          </a:prstGeom>
        </p:spPr>
        <p:txBody>
          <a:bodyPr vert="horz" wrap="square" lIns="0" tIns="12700" rIns="0" bIns="0" rtlCol="0">
            <a:spAutoFit/>
          </a:bodyPr>
          <a:lstStyle/>
          <a:p>
            <a:pPr marL="12700">
              <a:lnSpc>
                <a:spcPct val="100000"/>
              </a:lnSpc>
              <a:spcBef>
                <a:spcPts val="100"/>
              </a:spcBef>
            </a:pPr>
            <a:r>
              <a:rPr sz="2400" b="1" spc="-5" dirty="0">
                <a:solidFill>
                  <a:srgbClr val="0028A0"/>
                </a:solidFill>
                <a:latin typeface="+mn-lt"/>
                <a:cs typeface="Arial"/>
              </a:rPr>
              <a:t>Canadá, Estados</a:t>
            </a:r>
            <a:r>
              <a:rPr sz="2400" b="1" spc="-60" dirty="0">
                <a:solidFill>
                  <a:srgbClr val="0028A0"/>
                </a:solidFill>
                <a:latin typeface="+mn-lt"/>
                <a:cs typeface="Arial"/>
              </a:rPr>
              <a:t> </a:t>
            </a:r>
            <a:r>
              <a:rPr sz="2400" b="1" spc="-5" dirty="0">
                <a:solidFill>
                  <a:srgbClr val="0028A0"/>
                </a:solidFill>
                <a:latin typeface="+mn-lt"/>
                <a:cs typeface="Arial"/>
              </a:rPr>
              <a:t>Unidos</a:t>
            </a:r>
            <a:endParaRPr sz="2400" b="1" dirty="0">
              <a:latin typeface="+mn-lt"/>
              <a:cs typeface="Arial"/>
            </a:endParaRPr>
          </a:p>
        </p:txBody>
      </p:sp>
      <p:sp>
        <p:nvSpPr>
          <p:cNvPr id="25" name="object 11"/>
          <p:cNvSpPr txBox="1"/>
          <p:nvPr/>
        </p:nvSpPr>
        <p:spPr>
          <a:xfrm>
            <a:off x="5855077" y="1980988"/>
            <a:ext cx="1509125" cy="382156"/>
          </a:xfrm>
          <a:prstGeom prst="rect">
            <a:avLst/>
          </a:prstGeom>
        </p:spPr>
        <p:txBody>
          <a:bodyPr vert="horz" wrap="square" lIns="0" tIns="12700" rIns="0" bIns="0" rtlCol="0">
            <a:spAutoFit/>
          </a:bodyPr>
          <a:lstStyle/>
          <a:p>
            <a:pPr marL="12700">
              <a:lnSpc>
                <a:spcPct val="100000"/>
              </a:lnSpc>
              <a:spcBef>
                <a:spcPts val="100"/>
              </a:spcBef>
            </a:pPr>
            <a:r>
              <a:rPr sz="2400" b="1" dirty="0">
                <a:solidFill>
                  <a:srgbClr val="0028A0"/>
                </a:solidFill>
                <a:latin typeface="+mn-lt"/>
                <a:cs typeface="Arial"/>
              </a:rPr>
              <a:t>C</a:t>
            </a:r>
            <a:r>
              <a:rPr sz="2400" b="1" spc="-5" dirty="0">
                <a:solidFill>
                  <a:srgbClr val="0028A0"/>
                </a:solidFill>
                <a:latin typeface="+mn-lt"/>
                <a:cs typeface="Arial"/>
              </a:rPr>
              <a:t>h</a:t>
            </a:r>
            <a:r>
              <a:rPr sz="2400" b="1" dirty="0">
                <a:solidFill>
                  <a:srgbClr val="0028A0"/>
                </a:solidFill>
                <a:latin typeface="+mn-lt"/>
                <a:cs typeface="Arial"/>
              </a:rPr>
              <a:t>ile</a:t>
            </a:r>
            <a:endParaRPr sz="2400" b="1" dirty="0">
              <a:latin typeface="+mn-lt"/>
              <a:cs typeface="Arial"/>
            </a:endParaRPr>
          </a:p>
        </p:txBody>
      </p:sp>
      <p:sp>
        <p:nvSpPr>
          <p:cNvPr id="26" name="object 12"/>
          <p:cNvSpPr txBox="1"/>
          <p:nvPr/>
        </p:nvSpPr>
        <p:spPr>
          <a:xfrm>
            <a:off x="5855077" y="2498829"/>
            <a:ext cx="2157197" cy="382156"/>
          </a:xfrm>
          <a:prstGeom prst="rect">
            <a:avLst/>
          </a:prstGeom>
        </p:spPr>
        <p:txBody>
          <a:bodyPr vert="horz" wrap="square" lIns="0" tIns="12700" rIns="0" bIns="0" rtlCol="0">
            <a:spAutoFit/>
          </a:bodyPr>
          <a:lstStyle/>
          <a:p>
            <a:pPr marL="12700">
              <a:lnSpc>
                <a:spcPct val="100000"/>
              </a:lnSpc>
              <a:spcBef>
                <a:spcPts val="100"/>
              </a:spcBef>
            </a:pPr>
            <a:r>
              <a:rPr sz="2400" b="1" spc="-5" dirty="0">
                <a:solidFill>
                  <a:srgbClr val="0028A0"/>
                </a:solidFill>
                <a:latin typeface="+mn-lt"/>
                <a:cs typeface="Arial"/>
              </a:rPr>
              <a:t>México,</a:t>
            </a:r>
            <a:r>
              <a:rPr sz="2400" b="1" spc="-60" dirty="0">
                <a:solidFill>
                  <a:srgbClr val="0028A0"/>
                </a:solidFill>
                <a:latin typeface="+mn-lt"/>
                <a:cs typeface="Arial"/>
              </a:rPr>
              <a:t> </a:t>
            </a:r>
            <a:r>
              <a:rPr sz="2400" b="1" spc="-5" dirty="0">
                <a:solidFill>
                  <a:srgbClr val="0028A0"/>
                </a:solidFill>
                <a:latin typeface="+mn-lt"/>
                <a:cs typeface="Arial"/>
              </a:rPr>
              <a:t>Perú</a:t>
            </a:r>
            <a:endParaRPr sz="2400" b="1" dirty="0">
              <a:latin typeface="+mn-lt"/>
              <a:cs typeface="Arial"/>
            </a:endParaRPr>
          </a:p>
        </p:txBody>
      </p:sp>
      <p:sp>
        <p:nvSpPr>
          <p:cNvPr id="27" name="object 13"/>
          <p:cNvSpPr txBox="1"/>
          <p:nvPr/>
        </p:nvSpPr>
        <p:spPr>
          <a:xfrm>
            <a:off x="5859135" y="3112963"/>
            <a:ext cx="3042083" cy="320601"/>
          </a:xfrm>
          <a:prstGeom prst="rect">
            <a:avLst/>
          </a:prstGeom>
        </p:spPr>
        <p:txBody>
          <a:bodyPr vert="horz" wrap="square" lIns="0" tIns="12700" rIns="0" bIns="0" rtlCol="0">
            <a:spAutoFit/>
          </a:bodyPr>
          <a:lstStyle/>
          <a:p>
            <a:pPr marL="12700">
              <a:lnSpc>
                <a:spcPct val="100000"/>
              </a:lnSpc>
              <a:spcBef>
                <a:spcPts val="100"/>
              </a:spcBef>
            </a:pPr>
            <a:r>
              <a:rPr sz="2000" b="1" u="sng" spc="-5" dirty="0">
                <a:solidFill>
                  <a:srgbClr val="0028A0"/>
                </a:solidFill>
                <a:latin typeface="+mn-lt"/>
                <a:cs typeface="Arial"/>
              </a:rPr>
              <a:t>Colombia</a:t>
            </a:r>
            <a:r>
              <a:rPr sz="2000" b="1" spc="-5" dirty="0">
                <a:solidFill>
                  <a:srgbClr val="0028A0"/>
                </a:solidFill>
                <a:latin typeface="+mn-lt"/>
                <a:cs typeface="Arial"/>
              </a:rPr>
              <a:t>, Panamá,</a:t>
            </a:r>
            <a:r>
              <a:rPr sz="2000" b="1" spc="-60" dirty="0">
                <a:solidFill>
                  <a:srgbClr val="0028A0"/>
                </a:solidFill>
                <a:latin typeface="+mn-lt"/>
                <a:cs typeface="Arial"/>
              </a:rPr>
              <a:t> </a:t>
            </a:r>
            <a:r>
              <a:rPr sz="2000" b="1" spc="-5" dirty="0">
                <a:solidFill>
                  <a:srgbClr val="0028A0"/>
                </a:solidFill>
                <a:latin typeface="+mn-lt"/>
                <a:cs typeface="Arial"/>
              </a:rPr>
              <a:t>Uruguay</a:t>
            </a:r>
            <a:endParaRPr sz="2000" b="1" dirty="0">
              <a:latin typeface="+mn-lt"/>
              <a:cs typeface="Arial"/>
            </a:endParaRPr>
          </a:p>
        </p:txBody>
      </p:sp>
      <p:sp>
        <p:nvSpPr>
          <p:cNvPr id="28" name="object 14"/>
          <p:cNvSpPr txBox="1"/>
          <p:nvPr/>
        </p:nvSpPr>
        <p:spPr>
          <a:xfrm>
            <a:off x="5827184" y="3793604"/>
            <a:ext cx="3074035" cy="469744"/>
          </a:xfrm>
          <a:prstGeom prst="rect">
            <a:avLst/>
          </a:prstGeom>
        </p:spPr>
        <p:txBody>
          <a:bodyPr vert="horz" wrap="square" lIns="0" tIns="20320" rIns="0" bIns="0" rtlCol="0">
            <a:spAutoFit/>
          </a:bodyPr>
          <a:lstStyle/>
          <a:p>
            <a:pPr marL="12700" marR="5080">
              <a:lnSpc>
                <a:spcPts val="1670"/>
              </a:lnSpc>
              <a:spcBef>
                <a:spcPts val="160"/>
              </a:spcBef>
            </a:pPr>
            <a:r>
              <a:rPr sz="2000" b="1" spc="-5" dirty="0">
                <a:solidFill>
                  <a:srgbClr val="0028A0"/>
                </a:solidFill>
                <a:latin typeface="+mn-lt"/>
                <a:cs typeface="Arial"/>
              </a:rPr>
              <a:t>Bolivia, Brasil, Costa Rica, Guatemala,  Paraguay</a:t>
            </a:r>
            <a:endParaRPr sz="2000" b="1" dirty="0">
              <a:latin typeface="+mn-lt"/>
              <a:cs typeface="Arial"/>
            </a:endParaRPr>
          </a:p>
        </p:txBody>
      </p:sp>
      <p:sp>
        <p:nvSpPr>
          <p:cNvPr id="29" name="object 15"/>
          <p:cNvSpPr txBox="1"/>
          <p:nvPr/>
        </p:nvSpPr>
        <p:spPr>
          <a:xfrm>
            <a:off x="5842888" y="4369668"/>
            <a:ext cx="2449830" cy="469744"/>
          </a:xfrm>
          <a:prstGeom prst="rect">
            <a:avLst/>
          </a:prstGeom>
        </p:spPr>
        <p:txBody>
          <a:bodyPr vert="horz" wrap="square" lIns="0" tIns="20320" rIns="0" bIns="0" rtlCol="0">
            <a:spAutoFit/>
          </a:bodyPr>
          <a:lstStyle/>
          <a:p>
            <a:pPr marL="12700" marR="5080">
              <a:lnSpc>
                <a:spcPts val="1670"/>
              </a:lnSpc>
              <a:spcBef>
                <a:spcPts val="160"/>
              </a:spcBef>
            </a:pPr>
            <a:r>
              <a:rPr sz="2000" b="1" spc="-5" dirty="0">
                <a:solidFill>
                  <a:srgbClr val="0028A0"/>
                </a:solidFill>
                <a:latin typeface="+mn-lt"/>
                <a:cs typeface="Arial"/>
              </a:rPr>
              <a:t>Argentina, </a:t>
            </a:r>
            <a:r>
              <a:rPr sz="2000" b="1" spc="-15" dirty="0">
                <a:solidFill>
                  <a:srgbClr val="0028A0"/>
                </a:solidFill>
                <a:latin typeface="+mn-lt"/>
                <a:cs typeface="Arial"/>
              </a:rPr>
              <a:t>Ecuador, </a:t>
            </a:r>
            <a:r>
              <a:rPr sz="2000" b="1" spc="-5" dirty="0">
                <a:solidFill>
                  <a:srgbClr val="0028A0"/>
                </a:solidFill>
                <a:latin typeface="+mn-lt"/>
                <a:cs typeface="Arial"/>
              </a:rPr>
              <a:t>Honduras,  Nicaragua</a:t>
            </a:r>
            <a:endParaRPr sz="2000" b="1" dirty="0">
              <a:latin typeface="+mn-lt"/>
              <a:cs typeface="Arial"/>
            </a:endParaRPr>
          </a:p>
        </p:txBody>
      </p:sp>
    </p:spTree>
    <p:extLst>
      <p:ext uri="{BB962C8B-B14F-4D97-AF65-F5344CB8AC3E}">
        <p14:creationId xmlns:p14="http://schemas.microsoft.com/office/powerpoint/2010/main" val="48525559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número de diapositiva 4"/>
          <p:cNvSpPr>
            <a:spLocks noGrp="1"/>
          </p:cNvSpPr>
          <p:nvPr>
            <p:ph type="sldNum" sz="quarter" idx="15"/>
          </p:nvPr>
        </p:nvSpPr>
        <p:spPr/>
        <p:txBody>
          <a:bodyPr/>
          <a:lstStyle/>
          <a:p>
            <a:fld id="{2F152DCA-CD82-48DD-BE7C-A5D938300626}" type="slidenum">
              <a:rPr lang="es-ES_tradnl" smtClean="0"/>
              <a:pPr/>
              <a:t>26</a:t>
            </a:fld>
            <a:endParaRPr lang="es-ES_tradnl"/>
          </a:p>
        </p:txBody>
      </p:sp>
      <p:sp>
        <p:nvSpPr>
          <p:cNvPr id="3" name="object 2"/>
          <p:cNvSpPr txBox="1"/>
          <p:nvPr/>
        </p:nvSpPr>
        <p:spPr>
          <a:xfrm>
            <a:off x="683568" y="1557084"/>
            <a:ext cx="1226185" cy="3783087"/>
          </a:xfrm>
          <a:prstGeom prst="rect">
            <a:avLst/>
          </a:prstGeom>
        </p:spPr>
        <p:txBody>
          <a:bodyPr vert="horz" wrap="square" lIns="0" tIns="12700" rIns="0" bIns="0" rtlCol="0">
            <a:spAutoFit/>
          </a:bodyPr>
          <a:lstStyle/>
          <a:p>
            <a:pPr marL="12700" algn="ctr">
              <a:lnSpc>
                <a:spcPct val="100000"/>
              </a:lnSpc>
              <a:spcBef>
                <a:spcPts val="100"/>
              </a:spcBef>
            </a:pPr>
            <a:r>
              <a:rPr sz="24500" dirty="0">
                <a:solidFill>
                  <a:srgbClr val="00918E"/>
                </a:solidFill>
                <a:latin typeface="Arial"/>
                <a:cs typeface="Arial"/>
              </a:rPr>
              <a:t>2</a:t>
            </a:r>
          </a:p>
        </p:txBody>
      </p:sp>
      <p:sp>
        <p:nvSpPr>
          <p:cNvPr id="4" name="object 3"/>
          <p:cNvSpPr txBox="1">
            <a:spLocks/>
          </p:cNvSpPr>
          <p:nvPr/>
        </p:nvSpPr>
        <p:spPr>
          <a:xfrm>
            <a:off x="2339752" y="3026718"/>
            <a:ext cx="6840760" cy="843821"/>
          </a:xfrm>
          <a:prstGeom prst="rect">
            <a:avLst/>
          </a:prstGeom>
        </p:spPr>
        <p:txBody>
          <a:bodyPr vert="horz" wrap="square" lIns="0" tIns="12700" rIns="0" bIns="0" rtlCol="0">
            <a:spAutoFit/>
          </a:bodyPr>
          <a:lstStyle>
            <a:lvl1pPr algn="l" rtl="0" eaLnBrk="1" fontAlgn="base" hangingPunct="1">
              <a:spcBef>
                <a:spcPct val="0"/>
              </a:spcBef>
              <a:spcAft>
                <a:spcPct val="0"/>
              </a:spcAft>
              <a:defRPr sz="3200" b="1" baseline="0">
                <a:solidFill>
                  <a:schemeClr val="bg1"/>
                </a:solidFill>
                <a:latin typeface="+mj-lt"/>
                <a:ea typeface="+mj-ea"/>
                <a:cs typeface="+mj-cs"/>
              </a:defRPr>
            </a:lvl1pPr>
            <a:lvl2pPr algn="ctr" rtl="0" eaLnBrk="1" fontAlgn="base" hangingPunct="1">
              <a:spcBef>
                <a:spcPct val="0"/>
              </a:spcBef>
              <a:spcAft>
                <a:spcPct val="0"/>
              </a:spcAft>
              <a:defRPr sz="3200" b="1">
                <a:solidFill>
                  <a:schemeClr val="tx2"/>
                </a:solidFill>
                <a:latin typeface="Calibri" pitchFamily="34" charset="0"/>
              </a:defRPr>
            </a:lvl2pPr>
            <a:lvl3pPr algn="ctr" rtl="0" eaLnBrk="1" fontAlgn="base" hangingPunct="1">
              <a:spcBef>
                <a:spcPct val="0"/>
              </a:spcBef>
              <a:spcAft>
                <a:spcPct val="0"/>
              </a:spcAft>
              <a:defRPr sz="3200" b="1">
                <a:solidFill>
                  <a:schemeClr val="tx2"/>
                </a:solidFill>
                <a:latin typeface="Calibri" pitchFamily="34" charset="0"/>
              </a:defRPr>
            </a:lvl3pPr>
            <a:lvl4pPr algn="ctr" rtl="0" eaLnBrk="1" fontAlgn="base" hangingPunct="1">
              <a:spcBef>
                <a:spcPct val="0"/>
              </a:spcBef>
              <a:spcAft>
                <a:spcPct val="0"/>
              </a:spcAft>
              <a:defRPr sz="3200" b="1">
                <a:solidFill>
                  <a:schemeClr val="tx2"/>
                </a:solidFill>
                <a:latin typeface="Calibri" pitchFamily="34" charset="0"/>
              </a:defRPr>
            </a:lvl4pPr>
            <a:lvl5pPr algn="ctr" rtl="0" eaLnBrk="1" fontAlgn="base" hangingPunct="1">
              <a:spcBef>
                <a:spcPct val="0"/>
              </a:spcBef>
              <a:spcAft>
                <a:spcPct val="0"/>
              </a:spcAft>
              <a:defRPr sz="3200" b="1">
                <a:solidFill>
                  <a:schemeClr val="tx2"/>
                </a:solidFill>
                <a:latin typeface="Calibri" pitchFamily="34" charset="0"/>
              </a:defRPr>
            </a:lvl5pPr>
            <a:lvl6pPr marL="457200" algn="ctr" rtl="0" eaLnBrk="1" fontAlgn="base" hangingPunct="1">
              <a:spcBef>
                <a:spcPct val="0"/>
              </a:spcBef>
              <a:spcAft>
                <a:spcPct val="0"/>
              </a:spcAft>
              <a:defRPr sz="3200" b="1">
                <a:solidFill>
                  <a:schemeClr val="tx2"/>
                </a:solidFill>
                <a:latin typeface="Arial Narrow" pitchFamily="34" charset="0"/>
              </a:defRPr>
            </a:lvl6pPr>
            <a:lvl7pPr marL="914400" algn="ctr" rtl="0" eaLnBrk="1" fontAlgn="base" hangingPunct="1">
              <a:spcBef>
                <a:spcPct val="0"/>
              </a:spcBef>
              <a:spcAft>
                <a:spcPct val="0"/>
              </a:spcAft>
              <a:defRPr sz="3200" b="1">
                <a:solidFill>
                  <a:schemeClr val="tx2"/>
                </a:solidFill>
                <a:latin typeface="Arial Narrow" pitchFamily="34" charset="0"/>
              </a:defRPr>
            </a:lvl7pPr>
            <a:lvl8pPr marL="1371600" algn="ctr" rtl="0" eaLnBrk="1" fontAlgn="base" hangingPunct="1">
              <a:spcBef>
                <a:spcPct val="0"/>
              </a:spcBef>
              <a:spcAft>
                <a:spcPct val="0"/>
              </a:spcAft>
              <a:defRPr sz="3200" b="1">
                <a:solidFill>
                  <a:schemeClr val="tx2"/>
                </a:solidFill>
                <a:latin typeface="Arial Narrow" pitchFamily="34" charset="0"/>
              </a:defRPr>
            </a:lvl8pPr>
            <a:lvl9pPr marL="1828800" algn="ctr" rtl="0" eaLnBrk="1" fontAlgn="base" hangingPunct="1">
              <a:spcBef>
                <a:spcPct val="0"/>
              </a:spcBef>
              <a:spcAft>
                <a:spcPct val="0"/>
              </a:spcAft>
              <a:defRPr sz="3200" b="1">
                <a:solidFill>
                  <a:schemeClr val="tx2"/>
                </a:solidFill>
                <a:latin typeface="Arial Narrow" pitchFamily="34" charset="0"/>
              </a:defRPr>
            </a:lvl9pPr>
          </a:lstStyle>
          <a:p>
            <a:pPr marL="12700">
              <a:spcBef>
                <a:spcPts val="100"/>
              </a:spcBef>
            </a:pPr>
            <a:r>
              <a:rPr lang="es-CO" sz="5400" kern="0" spc="-5" dirty="0">
                <a:solidFill>
                  <a:srgbClr val="00918E"/>
                </a:solidFill>
              </a:rPr>
              <a:t>Proceso de</a:t>
            </a:r>
            <a:r>
              <a:rPr lang="es-CO" sz="5400" kern="0" spc="-40" dirty="0">
                <a:solidFill>
                  <a:srgbClr val="00918E"/>
                </a:solidFill>
              </a:rPr>
              <a:t> </a:t>
            </a:r>
            <a:r>
              <a:rPr lang="es-CO" sz="5400" kern="0" spc="-5" dirty="0">
                <a:solidFill>
                  <a:srgbClr val="00918E"/>
                </a:solidFill>
              </a:rPr>
              <a:t>Calificación</a:t>
            </a:r>
          </a:p>
        </p:txBody>
      </p:sp>
    </p:spTree>
    <p:extLst>
      <p:ext uri="{BB962C8B-B14F-4D97-AF65-F5344CB8AC3E}">
        <p14:creationId xmlns:p14="http://schemas.microsoft.com/office/powerpoint/2010/main" val="2898781746"/>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número de diapositiva 4"/>
          <p:cNvSpPr>
            <a:spLocks noGrp="1"/>
          </p:cNvSpPr>
          <p:nvPr>
            <p:ph type="sldNum" sz="quarter" idx="15"/>
          </p:nvPr>
        </p:nvSpPr>
        <p:spPr>
          <a:xfrm>
            <a:off x="125413" y="5127327"/>
            <a:ext cx="1905000" cy="269875"/>
          </a:xfrm>
        </p:spPr>
        <p:txBody>
          <a:bodyPr/>
          <a:lstStyle/>
          <a:p>
            <a:fld id="{2F152DCA-CD82-48DD-BE7C-A5D938300626}" type="slidenum">
              <a:rPr lang="es-ES_tradnl" smtClean="0">
                <a:latin typeface="+mn-lt"/>
              </a:rPr>
              <a:pPr/>
              <a:t>27</a:t>
            </a:fld>
            <a:endParaRPr lang="es-ES_tradnl">
              <a:latin typeface="+mn-lt"/>
            </a:endParaRPr>
          </a:p>
        </p:txBody>
      </p:sp>
      <p:sp>
        <p:nvSpPr>
          <p:cNvPr id="3" name="object 2"/>
          <p:cNvSpPr txBox="1">
            <a:spLocks/>
          </p:cNvSpPr>
          <p:nvPr/>
        </p:nvSpPr>
        <p:spPr>
          <a:xfrm>
            <a:off x="0" y="255472"/>
            <a:ext cx="9036496" cy="441788"/>
          </a:xfrm>
          <a:prstGeom prst="rect">
            <a:avLst/>
          </a:prstGeom>
        </p:spPr>
        <p:txBody>
          <a:bodyPr vert="horz" wrap="square" lIns="0" tIns="10795" rIns="0" bIns="0" rtlCol="0">
            <a:spAutoFit/>
          </a:bodyPr>
          <a:lstStyle>
            <a:lvl1pPr algn="l" rtl="0" eaLnBrk="1" fontAlgn="base" hangingPunct="1">
              <a:spcBef>
                <a:spcPct val="0"/>
              </a:spcBef>
              <a:spcAft>
                <a:spcPct val="0"/>
              </a:spcAft>
              <a:defRPr sz="3200" b="1" baseline="0">
                <a:solidFill>
                  <a:schemeClr val="bg1"/>
                </a:solidFill>
                <a:latin typeface="+mj-lt"/>
                <a:ea typeface="+mj-ea"/>
                <a:cs typeface="+mj-cs"/>
              </a:defRPr>
            </a:lvl1pPr>
            <a:lvl2pPr algn="ctr" rtl="0" eaLnBrk="1" fontAlgn="base" hangingPunct="1">
              <a:spcBef>
                <a:spcPct val="0"/>
              </a:spcBef>
              <a:spcAft>
                <a:spcPct val="0"/>
              </a:spcAft>
              <a:defRPr sz="3200" b="1">
                <a:solidFill>
                  <a:schemeClr val="tx2"/>
                </a:solidFill>
                <a:latin typeface="Calibri" pitchFamily="34" charset="0"/>
              </a:defRPr>
            </a:lvl2pPr>
            <a:lvl3pPr algn="ctr" rtl="0" eaLnBrk="1" fontAlgn="base" hangingPunct="1">
              <a:spcBef>
                <a:spcPct val="0"/>
              </a:spcBef>
              <a:spcAft>
                <a:spcPct val="0"/>
              </a:spcAft>
              <a:defRPr sz="3200" b="1">
                <a:solidFill>
                  <a:schemeClr val="tx2"/>
                </a:solidFill>
                <a:latin typeface="Calibri" pitchFamily="34" charset="0"/>
              </a:defRPr>
            </a:lvl3pPr>
            <a:lvl4pPr algn="ctr" rtl="0" eaLnBrk="1" fontAlgn="base" hangingPunct="1">
              <a:spcBef>
                <a:spcPct val="0"/>
              </a:spcBef>
              <a:spcAft>
                <a:spcPct val="0"/>
              </a:spcAft>
              <a:defRPr sz="3200" b="1">
                <a:solidFill>
                  <a:schemeClr val="tx2"/>
                </a:solidFill>
                <a:latin typeface="Calibri" pitchFamily="34" charset="0"/>
              </a:defRPr>
            </a:lvl4pPr>
            <a:lvl5pPr algn="ctr" rtl="0" eaLnBrk="1" fontAlgn="base" hangingPunct="1">
              <a:spcBef>
                <a:spcPct val="0"/>
              </a:spcBef>
              <a:spcAft>
                <a:spcPct val="0"/>
              </a:spcAft>
              <a:defRPr sz="3200" b="1">
                <a:solidFill>
                  <a:schemeClr val="tx2"/>
                </a:solidFill>
                <a:latin typeface="Calibri" pitchFamily="34" charset="0"/>
              </a:defRPr>
            </a:lvl5pPr>
            <a:lvl6pPr marL="457200" algn="ctr" rtl="0" eaLnBrk="1" fontAlgn="base" hangingPunct="1">
              <a:spcBef>
                <a:spcPct val="0"/>
              </a:spcBef>
              <a:spcAft>
                <a:spcPct val="0"/>
              </a:spcAft>
              <a:defRPr sz="3200" b="1">
                <a:solidFill>
                  <a:schemeClr val="tx2"/>
                </a:solidFill>
                <a:latin typeface="Arial Narrow" pitchFamily="34" charset="0"/>
              </a:defRPr>
            </a:lvl6pPr>
            <a:lvl7pPr marL="914400" algn="ctr" rtl="0" eaLnBrk="1" fontAlgn="base" hangingPunct="1">
              <a:spcBef>
                <a:spcPct val="0"/>
              </a:spcBef>
              <a:spcAft>
                <a:spcPct val="0"/>
              </a:spcAft>
              <a:defRPr sz="3200" b="1">
                <a:solidFill>
                  <a:schemeClr val="tx2"/>
                </a:solidFill>
                <a:latin typeface="Arial Narrow" pitchFamily="34" charset="0"/>
              </a:defRPr>
            </a:lvl7pPr>
            <a:lvl8pPr marL="1371600" algn="ctr" rtl="0" eaLnBrk="1" fontAlgn="base" hangingPunct="1">
              <a:spcBef>
                <a:spcPct val="0"/>
              </a:spcBef>
              <a:spcAft>
                <a:spcPct val="0"/>
              </a:spcAft>
              <a:defRPr sz="3200" b="1">
                <a:solidFill>
                  <a:schemeClr val="tx2"/>
                </a:solidFill>
                <a:latin typeface="Arial Narrow" pitchFamily="34" charset="0"/>
              </a:defRPr>
            </a:lvl8pPr>
            <a:lvl9pPr marL="1828800" algn="ctr" rtl="0" eaLnBrk="1" fontAlgn="base" hangingPunct="1">
              <a:spcBef>
                <a:spcPct val="0"/>
              </a:spcBef>
              <a:spcAft>
                <a:spcPct val="0"/>
              </a:spcAft>
              <a:defRPr sz="3200" b="1">
                <a:solidFill>
                  <a:schemeClr val="tx2"/>
                </a:solidFill>
                <a:latin typeface="Arial Narrow" pitchFamily="34" charset="0"/>
              </a:defRPr>
            </a:lvl9pPr>
          </a:lstStyle>
          <a:p>
            <a:pPr marL="12700" marR="5080" algn="ctr">
              <a:lnSpc>
                <a:spcPct val="100299"/>
              </a:lnSpc>
              <a:spcBef>
                <a:spcPts val="85"/>
              </a:spcBef>
            </a:pPr>
            <a:r>
              <a:rPr lang="es-CO" sz="2800" kern="0" spc="-5" dirty="0">
                <a:latin typeface="+mn-lt"/>
              </a:rPr>
              <a:t>Primero: Marco  Analítico</a:t>
            </a:r>
            <a:r>
              <a:rPr lang="es-CO" sz="2800" kern="0" spc="-225" dirty="0">
                <a:latin typeface="+mn-lt"/>
              </a:rPr>
              <a:t>  </a:t>
            </a:r>
            <a:r>
              <a:rPr lang="es-CO" sz="2800" kern="0" spc="-5" dirty="0">
                <a:latin typeface="+mn-lt"/>
              </a:rPr>
              <a:t>para  Calificaciones</a:t>
            </a:r>
            <a:r>
              <a:rPr lang="es-CO" sz="2800" kern="0" spc="-15" dirty="0">
                <a:latin typeface="+mn-lt"/>
              </a:rPr>
              <a:t>  </a:t>
            </a:r>
            <a:r>
              <a:rPr lang="es-CO" sz="2800" kern="0" spc="-5" dirty="0">
                <a:latin typeface="+mn-lt"/>
              </a:rPr>
              <a:t>Soberanas</a:t>
            </a:r>
          </a:p>
        </p:txBody>
      </p:sp>
      <p:sp>
        <p:nvSpPr>
          <p:cNvPr id="4" name="object 3"/>
          <p:cNvSpPr txBox="1"/>
          <p:nvPr/>
        </p:nvSpPr>
        <p:spPr>
          <a:xfrm>
            <a:off x="903219" y="2104028"/>
            <a:ext cx="3391535" cy="545021"/>
          </a:xfrm>
          <a:prstGeom prst="rect">
            <a:avLst/>
          </a:prstGeom>
          <a:solidFill>
            <a:srgbClr val="D9D9D9"/>
          </a:solidFill>
          <a:ln>
            <a:solidFill>
              <a:srgbClr val="FFFF00"/>
            </a:solidFill>
          </a:ln>
        </p:spPr>
        <p:txBody>
          <a:bodyPr vert="horz" wrap="square" lIns="0" tIns="6350" rIns="0" bIns="0" rtlCol="0">
            <a:spAutoFit/>
          </a:bodyPr>
          <a:lstStyle/>
          <a:p>
            <a:pPr>
              <a:lnSpc>
                <a:spcPct val="100000"/>
              </a:lnSpc>
              <a:spcBef>
                <a:spcPts val="50"/>
              </a:spcBef>
            </a:pPr>
            <a:endParaRPr sz="1500" dirty="0">
              <a:latin typeface="+mn-lt"/>
              <a:cs typeface="Times New Roman"/>
            </a:endParaRPr>
          </a:p>
          <a:p>
            <a:pPr marL="824865">
              <a:lnSpc>
                <a:spcPct val="100000"/>
              </a:lnSpc>
            </a:pPr>
            <a:r>
              <a:rPr sz="2000" b="1" spc="50" dirty="0">
                <a:latin typeface="+mn-lt"/>
                <a:cs typeface="Calibri"/>
              </a:rPr>
              <a:t>Resistencia</a:t>
            </a:r>
            <a:r>
              <a:rPr sz="2000" b="1" spc="-105" dirty="0">
                <a:latin typeface="+mn-lt"/>
                <a:cs typeface="Calibri"/>
              </a:rPr>
              <a:t> </a:t>
            </a:r>
            <a:r>
              <a:rPr sz="2000" b="1" spc="50" dirty="0">
                <a:latin typeface="+mn-lt"/>
                <a:cs typeface="Calibri"/>
              </a:rPr>
              <a:t>Econ</a:t>
            </a:r>
            <a:r>
              <a:rPr lang="es-CO" sz="2000" b="1" spc="50" dirty="0" err="1">
                <a:latin typeface="+mn-lt"/>
                <a:cs typeface="Calibri"/>
              </a:rPr>
              <a:t>ó</a:t>
            </a:r>
            <a:r>
              <a:rPr sz="2000" b="1" spc="50" dirty="0">
                <a:latin typeface="+mn-lt"/>
                <a:cs typeface="Calibri"/>
              </a:rPr>
              <a:t>mica</a:t>
            </a:r>
            <a:endParaRPr sz="2000" dirty="0">
              <a:latin typeface="+mn-lt"/>
              <a:cs typeface="Calibri"/>
            </a:endParaRPr>
          </a:p>
        </p:txBody>
      </p:sp>
      <p:sp>
        <p:nvSpPr>
          <p:cNvPr id="6" name="object 4"/>
          <p:cNvSpPr txBox="1"/>
          <p:nvPr/>
        </p:nvSpPr>
        <p:spPr>
          <a:xfrm>
            <a:off x="903219" y="1129308"/>
            <a:ext cx="1587500" cy="784830"/>
          </a:xfrm>
          <a:prstGeom prst="rect">
            <a:avLst/>
          </a:prstGeom>
          <a:solidFill>
            <a:srgbClr val="C3D69B"/>
          </a:solidFill>
          <a:ln>
            <a:solidFill>
              <a:schemeClr val="tx1"/>
            </a:solidFill>
          </a:ln>
          <a:effectLst>
            <a:glow rad="63500">
              <a:schemeClr val="accent6">
                <a:satMod val="175000"/>
                <a:alpha val="40000"/>
              </a:schemeClr>
            </a:glow>
          </a:effectLst>
        </p:spPr>
        <p:txBody>
          <a:bodyPr vert="horz" wrap="square" lIns="0" tIns="88900" rIns="0" bIns="0" rtlCol="0">
            <a:spAutoFit/>
          </a:bodyPr>
          <a:lstStyle/>
          <a:p>
            <a:pPr marL="429895">
              <a:lnSpc>
                <a:spcPct val="100000"/>
              </a:lnSpc>
              <a:spcBef>
                <a:spcPts val="700"/>
              </a:spcBef>
            </a:pPr>
            <a:r>
              <a:rPr sz="1800" b="1" spc="50" dirty="0">
                <a:latin typeface="+mn-lt"/>
                <a:cs typeface="Calibri"/>
              </a:rPr>
              <a:t>Fortaleza</a:t>
            </a:r>
            <a:endParaRPr sz="1800" dirty="0">
              <a:latin typeface="+mn-lt"/>
              <a:cs typeface="Calibri"/>
            </a:endParaRPr>
          </a:p>
          <a:p>
            <a:pPr marL="370840">
              <a:lnSpc>
                <a:spcPct val="100000"/>
              </a:lnSpc>
              <a:spcBef>
                <a:spcPts val="1065"/>
              </a:spcBef>
            </a:pPr>
            <a:r>
              <a:rPr sz="1800" b="1" spc="40" dirty="0">
                <a:latin typeface="+mn-lt"/>
                <a:cs typeface="Calibri"/>
              </a:rPr>
              <a:t>Economica</a:t>
            </a:r>
            <a:endParaRPr sz="1800" dirty="0">
              <a:latin typeface="+mn-lt"/>
              <a:cs typeface="Calibri"/>
            </a:endParaRPr>
          </a:p>
        </p:txBody>
      </p:sp>
      <p:sp>
        <p:nvSpPr>
          <p:cNvPr id="7" name="object 5"/>
          <p:cNvSpPr txBox="1"/>
          <p:nvPr/>
        </p:nvSpPr>
        <p:spPr>
          <a:xfrm>
            <a:off x="903219" y="3937620"/>
            <a:ext cx="7068820" cy="563616"/>
          </a:xfrm>
          <a:prstGeom prst="rect">
            <a:avLst/>
          </a:prstGeom>
          <a:solidFill>
            <a:srgbClr val="1F497D"/>
          </a:solidFill>
          <a:ln>
            <a:solidFill>
              <a:srgbClr val="FFFF00"/>
            </a:solidFill>
          </a:ln>
        </p:spPr>
        <p:txBody>
          <a:bodyPr vert="horz" wrap="square" lIns="0" tIns="1905" rIns="0" bIns="0" rtlCol="0">
            <a:spAutoFit/>
          </a:bodyPr>
          <a:lstStyle/>
          <a:p>
            <a:pPr>
              <a:lnSpc>
                <a:spcPct val="100000"/>
              </a:lnSpc>
              <a:spcBef>
                <a:spcPts val="15"/>
              </a:spcBef>
            </a:pPr>
            <a:endParaRPr sz="1650" dirty="0">
              <a:latin typeface="+mn-lt"/>
              <a:cs typeface="Times New Roman"/>
            </a:endParaRPr>
          </a:p>
          <a:p>
            <a:pPr marL="1950085">
              <a:lnSpc>
                <a:spcPct val="100000"/>
              </a:lnSpc>
            </a:pPr>
            <a:r>
              <a:rPr sz="2000" b="1" spc="50" dirty="0">
                <a:solidFill>
                  <a:srgbClr val="FFFFFF"/>
                </a:solidFill>
                <a:latin typeface="+mn-lt"/>
                <a:cs typeface="Calibri"/>
              </a:rPr>
              <a:t>Rango</a:t>
            </a:r>
            <a:r>
              <a:rPr sz="2000" b="1" spc="-20" dirty="0">
                <a:solidFill>
                  <a:srgbClr val="FFFFFF"/>
                </a:solidFill>
                <a:latin typeface="+mn-lt"/>
                <a:cs typeface="Calibri"/>
              </a:rPr>
              <a:t> </a:t>
            </a:r>
            <a:r>
              <a:rPr sz="2000" b="1" spc="50" dirty="0">
                <a:solidFill>
                  <a:srgbClr val="FFFFFF"/>
                </a:solidFill>
                <a:latin typeface="+mn-lt"/>
                <a:cs typeface="Calibri"/>
              </a:rPr>
              <a:t>de</a:t>
            </a:r>
            <a:r>
              <a:rPr sz="2000" b="1" spc="-45" dirty="0">
                <a:solidFill>
                  <a:srgbClr val="FFFFFF"/>
                </a:solidFill>
                <a:latin typeface="+mn-lt"/>
                <a:cs typeface="Calibri"/>
              </a:rPr>
              <a:t> </a:t>
            </a:r>
            <a:r>
              <a:rPr sz="2000" b="1" spc="40" dirty="0">
                <a:solidFill>
                  <a:srgbClr val="FFFFFF"/>
                </a:solidFill>
                <a:latin typeface="+mn-lt"/>
                <a:cs typeface="Calibri"/>
              </a:rPr>
              <a:t>Calificacion</a:t>
            </a:r>
            <a:r>
              <a:rPr sz="2000" b="1" spc="-90" dirty="0">
                <a:solidFill>
                  <a:srgbClr val="FFFFFF"/>
                </a:solidFill>
                <a:latin typeface="+mn-lt"/>
                <a:cs typeface="Calibri"/>
              </a:rPr>
              <a:t> </a:t>
            </a:r>
            <a:r>
              <a:rPr sz="2000" b="1" spc="40" dirty="0">
                <a:solidFill>
                  <a:srgbClr val="FFFFFF"/>
                </a:solidFill>
                <a:latin typeface="+mn-lt"/>
                <a:cs typeface="Calibri"/>
              </a:rPr>
              <a:t>Crediticia</a:t>
            </a:r>
            <a:r>
              <a:rPr sz="2000" b="1" spc="-105" dirty="0">
                <a:solidFill>
                  <a:srgbClr val="FFFFFF"/>
                </a:solidFill>
                <a:latin typeface="+mn-lt"/>
                <a:cs typeface="Calibri"/>
              </a:rPr>
              <a:t> </a:t>
            </a:r>
            <a:r>
              <a:rPr sz="2000" b="1" spc="50" dirty="0">
                <a:solidFill>
                  <a:srgbClr val="FFFFFF"/>
                </a:solidFill>
                <a:latin typeface="+mn-lt"/>
                <a:cs typeface="Calibri"/>
              </a:rPr>
              <a:t>Soberana</a:t>
            </a:r>
            <a:endParaRPr sz="2000" dirty="0">
              <a:latin typeface="+mn-lt"/>
              <a:cs typeface="Calibri"/>
            </a:endParaRPr>
          </a:p>
        </p:txBody>
      </p:sp>
      <p:sp>
        <p:nvSpPr>
          <p:cNvPr id="8" name="object 6"/>
          <p:cNvSpPr txBox="1"/>
          <p:nvPr/>
        </p:nvSpPr>
        <p:spPr>
          <a:xfrm>
            <a:off x="903219" y="3051160"/>
            <a:ext cx="5195570" cy="560410"/>
          </a:xfrm>
          <a:prstGeom prst="rect">
            <a:avLst/>
          </a:prstGeom>
          <a:solidFill>
            <a:srgbClr val="5F5F5F"/>
          </a:solidFill>
          <a:ln>
            <a:solidFill>
              <a:srgbClr val="FFFF00"/>
            </a:solidFill>
          </a:ln>
        </p:spPr>
        <p:txBody>
          <a:bodyPr vert="horz" wrap="square" lIns="0" tIns="6350" rIns="0" bIns="0" rtlCol="0">
            <a:spAutoFit/>
          </a:bodyPr>
          <a:lstStyle/>
          <a:p>
            <a:pPr>
              <a:lnSpc>
                <a:spcPct val="100000"/>
              </a:lnSpc>
              <a:spcBef>
                <a:spcPts val="50"/>
              </a:spcBef>
            </a:pPr>
            <a:endParaRPr sz="1600" dirty="0">
              <a:latin typeface="+mn-lt"/>
              <a:cs typeface="Times New Roman"/>
            </a:endParaRPr>
          </a:p>
          <a:p>
            <a:pPr marL="1298575">
              <a:lnSpc>
                <a:spcPct val="100000"/>
              </a:lnSpc>
            </a:pPr>
            <a:r>
              <a:rPr sz="2000" b="1" spc="50" dirty="0">
                <a:solidFill>
                  <a:srgbClr val="FFFFFF"/>
                </a:solidFill>
                <a:latin typeface="+mn-lt"/>
                <a:cs typeface="Calibri"/>
              </a:rPr>
              <a:t>Fortaleza</a:t>
            </a:r>
            <a:r>
              <a:rPr sz="2000" b="1" spc="-100" dirty="0">
                <a:solidFill>
                  <a:srgbClr val="FFFFFF"/>
                </a:solidFill>
                <a:latin typeface="+mn-lt"/>
                <a:cs typeface="Calibri"/>
              </a:rPr>
              <a:t> </a:t>
            </a:r>
            <a:r>
              <a:rPr sz="2000" b="1" spc="40" dirty="0">
                <a:solidFill>
                  <a:srgbClr val="FFFFFF"/>
                </a:solidFill>
                <a:latin typeface="+mn-lt"/>
                <a:cs typeface="Calibri"/>
              </a:rPr>
              <a:t>Financiera</a:t>
            </a:r>
            <a:r>
              <a:rPr sz="2000" b="1" spc="-105" dirty="0">
                <a:solidFill>
                  <a:srgbClr val="FFFFFF"/>
                </a:solidFill>
                <a:latin typeface="+mn-lt"/>
                <a:cs typeface="Calibri"/>
              </a:rPr>
              <a:t> </a:t>
            </a:r>
            <a:r>
              <a:rPr sz="2000" b="1" spc="50" dirty="0">
                <a:solidFill>
                  <a:srgbClr val="FFFFFF"/>
                </a:solidFill>
                <a:latin typeface="+mn-lt"/>
                <a:cs typeface="Calibri"/>
              </a:rPr>
              <a:t>del</a:t>
            </a:r>
            <a:r>
              <a:rPr sz="2000" b="1" spc="-50" dirty="0">
                <a:solidFill>
                  <a:srgbClr val="FFFFFF"/>
                </a:solidFill>
                <a:latin typeface="+mn-lt"/>
                <a:cs typeface="Calibri"/>
              </a:rPr>
              <a:t> </a:t>
            </a:r>
            <a:r>
              <a:rPr sz="2000" b="1" spc="50" dirty="0">
                <a:solidFill>
                  <a:srgbClr val="FFFFFF"/>
                </a:solidFill>
                <a:latin typeface="+mn-lt"/>
                <a:cs typeface="Calibri"/>
              </a:rPr>
              <a:t>Gobierno</a:t>
            </a:r>
            <a:endParaRPr sz="2000" dirty="0">
              <a:latin typeface="+mn-lt"/>
              <a:cs typeface="Calibri"/>
            </a:endParaRPr>
          </a:p>
        </p:txBody>
      </p:sp>
      <p:sp>
        <p:nvSpPr>
          <p:cNvPr id="9" name="object 7"/>
          <p:cNvSpPr txBox="1"/>
          <p:nvPr/>
        </p:nvSpPr>
        <p:spPr>
          <a:xfrm>
            <a:off x="2677787" y="1129308"/>
            <a:ext cx="1626870" cy="784830"/>
          </a:xfrm>
          <a:prstGeom prst="rect">
            <a:avLst/>
          </a:prstGeom>
          <a:solidFill>
            <a:srgbClr val="FCD5B5"/>
          </a:solidFill>
          <a:ln>
            <a:solidFill>
              <a:schemeClr val="tx1"/>
            </a:solidFill>
          </a:ln>
          <a:effectLst>
            <a:glow rad="63500">
              <a:schemeClr val="accent6">
                <a:satMod val="175000"/>
                <a:alpha val="40000"/>
              </a:schemeClr>
            </a:glow>
          </a:effectLst>
        </p:spPr>
        <p:txBody>
          <a:bodyPr vert="horz" wrap="square" lIns="0" tIns="88900" rIns="0" bIns="0" rtlCol="0">
            <a:spAutoFit/>
          </a:bodyPr>
          <a:lstStyle/>
          <a:p>
            <a:pPr algn="ctr">
              <a:lnSpc>
                <a:spcPct val="100000"/>
              </a:lnSpc>
              <a:spcBef>
                <a:spcPts val="700"/>
              </a:spcBef>
            </a:pPr>
            <a:r>
              <a:rPr sz="1800" b="1" spc="50" dirty="0">
                <a:latin typeface="+mn-lt"/>
                <a:cs typeface="Calibri"/>
              </a:rPr>
              <a:t>Fortaleza</a:t>
            </a:r>
            <a:endParaRPr sz="1800" dirty="0">
              <a:latin typeface="+mn-lt"/>
              <a:cs typeface="Calibri"/>
            </a:endParaRPr>
          </a:p>
          <a:p>
            <a:pPr marR="6350" algn="ctr">
              <a:lnSpc>
                <a:spcPct val="100000"/>
              </a:lnSpc>
              <a:spcBef>
                <a:spcPts val="1065"/>
              </a:spcBef>
            </a:pPr>
            <a:r>
              <a:rPr sz="1800" b="1" spc="40" dirty="0">
                <a:latin typeface="+mn-lt"/>
                <a:cs typeface="Calibri"/>
              </a:rPr>
              <a:t>Institucional</a:t>
            </a:r>
            <a:endParaRPr sz="1800" dirty="0">
              <a:latin typeface="+mn-lt"/>
              <a:cs typeface="Calibri"/>
            </a:endParaRPr>
          </a:p>
        </p:txBody>
      </p:sp>
      <p:sp>
        <p:nvSpPr>
          <p:cNvPr id="10" name="object 8"/>
          <p:cNvSpPr txBox="1"/>
          <p:nvPr/>
        </p:nvSpPr>
        <p:spPr>
          <a:xfrm>
            <a:off x="4541083" y="1129308"/>
            <a:ext cx="1548130" cy="777136"/>
          </a:xfrm>
          <a:prstGeom prst="rect">
            <a:avLst/>
          </a:prstGeom>
          <a:solidFill>
            <a:srgbClr val="8EB4E3"/>
          </a:solidFill>
          <a:ln>
            <a:solidFill>
              <a:srgbClr val="0033FF"/>
            </a:solidFill>
          </a:ln>
          <a:effectLst>
            <a:glow rad="63500">
              <a:schemeClr val="accent2">
                <a:satMod val="175000"/>
                <a:alpha val="40000"/>
              </a:schemeClr>
            </a:glow>
          </a:effectLst>
        </p:spPr>
        <p:txBody>
          <a:bodyPr vert="horz" wrap="square" lIns="0" tIns="81280" rIns="0" bIns="0" rtlCol="0">
            <a:spAutoFit/>
          </a:bodyPr>
          <a:lstStyle/>
          <a:p>
            <a:pPr marL="11430" algn="ctr">
              <a:lnSpc>
                <a:spcPct val="100000"/>
              </a:lnSpc>
              <a:spcBef>
                <a:spcPts val="640"/>
              </a:spcBef>
            </a:pPr>
            <a:r>
              <a:rPr sz="1800" b="1" spc="50" dirty="0">
                <a:solidFill>
                  <a:srgbClr val="0028A0"/>
                </a:solidFill>
                <a:latin typeface="+mn-lt"/>
                <a:cs typeface="Calibri"/>
              </a:rPr>
              <a:t>Fortaleza</a:t>
            </a:r>
            <a:endParaRPr sz="1800" dirty="0">
              <a:latin typeface="+mn-lt"/>
              <a:cs typeface="Calibri"/>
            </a:endParaRPr>
          </a:p>
          <a:p>
            <a:pPr algn="ctr">
              <a:lnSpc>
                <a:spcPct val="100000"/>
              </a:lnSpc>
              <a:spcBef>
                <a:spcPts val="1070"/>
              </a:spcBef>
            </a:pPr>
            <a:r>
              <a:rPr sz="1800" b="1" spc="50" dirty="0">
                <a:solidFill>
                  <a:srgbClr val="0028A0"/>
                </a:solidFill>
                <a:latin typeface="+mn-lt"/>
                <a:cs typeface="Calibri"/>
              </a:rPr>
              <a:t>Fiscal</a:t>
            </a:r>
            <a:endParaRPr sz="1800" dirty="0">
              <a:latin typeface="+mn-lt"/>
              <a:cs typeface="Calibri"/>
            </a:endParaRPr>
          </a:p>
        </p:txBody>
      </p:sp>
      <p:sp>
        <p:nvSpPr>
          <p:cNvPr id="11" name="object 9"/>
          <p:cNvSpPr txBox="1"/>
          <p:nvPr/>
        </p:nvSpPr>
        <p:spPr>
          <a:xfrm>
            <a:off x="6266358" y="1129308"/>
            <a:ext cx="1725295" cy="784830"/>
          </a:xfrm>
          <a:prstGeom prst="rect">
            <a:avLst/>
          </a:prstGeom>
          <a:solidFill>
            <a:srgbClr val="D99694"/>
          </a:solidFill>
          <a:ln>
            <a:solidFill>
              <a:schemeClr val="tx1"/>
            </a:solidFill>
          </a:ln>
          <a:effectLst>
            <a:glow rad="63500">
              <a:schemeClr val="accent2">
                <a:satMod val="175000"/>
                <a:alpha val="40000"/>
              </a:schemeClr>
            </a:glow>
          </a:effectLst>
        </p:spPr>
        <p:txBody>
          <a:bodyPr vert="horz" wrap="square" lIns="0" tIns="88900" rIns="0" bIns="0" rtlCol="0">
            <a:spAutoFit/>
          </a:bodyPr>
          <a:lstStyle/>
          <a:p>
            <a:pPr marL="19685" algn="ctr">
              <a:lnSpc>
                <a:spcPct val="100000"/>
              </a:lnSpc>
              <a:spcBef>
                <a:spcPts val="700"/>
              </a:spcBef>
            </a:pPr>
            <a:r>
              <a:rPr sz="1800" b="1" spc="40" dirty="0">
                <a:latin typeface="+mn-lt"/>
                <a:cs typeface="Calibri"/>
              </a:rPr>
              <a:t>Susceptibilidad</a:t>
            </a:r>
            <a:endParaRPr sz="1800" dirty="0">
              <a:latin typeface="+mn-lt"/>
              <a:cs typeface="Calibri"/>
            </a:endParaRPr>
          </a:p>
          <a:p>
            <a:pPr marL="10795" algn="ctr">
              <a:lnSpc>
                <a:spcPct val="100000"/>
              </a:lnSpc>
              <a:spcBef>
                <a:spcPts val="1065"/>
              </a:spcBef>
            </a:pPr>
            <a:r>
              <a:rPr sz="1800" b="1" spc="50" dirty="0">
                <a:latin typeface="+mn-lt"/>
                <a:cs typeface="Calibri"/>
              </a:rPr>
              <a:t>de</a:t>
            </a:r>
            <a:r>
              <a:rPr sz="1800" b="1" spc="25" dirty="0">
                <a:latin typeface="+mn-lt"/>
                <a:cs typeface="Calibri"/>
              </a:rPr>
              <a:t> </a:t>
            </a:r>
            <a:r>
              <a:rPr sz="1800" b="1" spc="60" dirty="0">
                <a:latin typeface="+mn-lt"/>
                <a:cs typeface="Calibri"/>
              </a:rPr>
              <a:t>Riesgo</a:t>
            </a:r>
            <a:endParaRPr sz="1800" dirty="0">
              <a:latin typeface="+mn-lt"/>
              <a:cs typeface="Calibri"/>
            </a:endParaRPr>
          </a:p>
        </p:txBody>
      </p:sp>
      <p:sp>
        <p:nvSpPr>
          <p:cNvPr id="12" name="object 10"/>
          <p:cNvSpPr/>
          <p:nvPr/>
        </p:nvSpPr>
        <p:spPr>
          <a:xfrm>
            <a:off x="1653060" y="1925500"/>
            <a:ext cx="78869" cy="172397"/>
          </a:xfrm>
          <a:prstGeom prst="rect">
            <a:avLst/>
          </a:prstGeom>
          <a:solidFill>
            <a:schemeClr val="tx1"/>
          </a:solidFill>
          <a:ln>
            <a:solidFill>
              <a:srgbClr val="FFFF00"/>
            </a:solidFill>
          </a:ln>
        </p:spPr>
        <p:txBody>
          <a:bodyPr wrap="square" lIns="0" tIns="0" rIns="0" bIns="0" rtlCol="0"/>
          <a:lstStyle/>
          <a:p>
            <a:endParaRPr>
              <a:latin typeface="+mn-lt"/>
            </a:endParaRPr>
          </a:p>
        </p:txBody>
      </p:sp>
      <p:sp>
        <p:nvSpPr>
          <p:cNvPr id="13" name="object 11"/>
          <p:cNvSpPr/>
          <p:nvPr/>
        </p:nvSpPr>
        <p:spPr>
          <a:xfrm>
            <a:off x="3472211" y="1936653"/>
            <a:ext cx="64841" cy="183166"/>
          </a:xfrm>
          <a:prstGeom prst="rect">
            <a:avLst/>
          </a:prstGeom>
          <a:solidFill>
            <a:schemeClr val="tx1"/>
          </a:solidFill>
          <a:ln>
            <a:solidFill>
              <a:srgbClr val="FFFF00"/>
            </a:solidFill>
          </a:ln>
        </p:spPr>
        <p:txBody>
          <a:bodyPr wrap="square" lIns="0" tIns="0" rIns="0" bIns="0" rtlCol="0"/>
          <a:lstStyle/>
          <a:p>
            <a:endParaRPr>
              <a:latin typeface="+mn-lt"/>
            </a:endParaRPr>
          </a:p>
        </p:txBody>
      </p:sp>
      <p:sp>
        <p:nvSpPr>
          <p:cNvPr id="14" name="object 12"/>
          <p:cNvSpPr/>
          <p:nvPr/>
        </p:nvSpPr>
        <p:spPr>
          <a:xfrm rot="21429646">
            <a:off x="5196776" y="1936653"/>
            <a:ext cx="193057" cy="1108452"/>
          </a:xfrm>
          <a:custGeom>
            <a:avLst/>
            <a:gdLst/>
            <a:ahLst/>
            <a:cxnLst/>
            <a:rect l="l" t="t" r="r" b="b"/>
            <a:pathLst>
              <a:path w="79375" h="1189354">
                <a:moveTo>
                  <a:pt x="0" y="1115593"/>
                </a:moveTo>
                <a:lnTo>
                  <a:pt x="39039" y="1189280"/>
                </a:lnTo>
                <a:lnTo>
                  <a:pt x="65637" y="1140237"/>
                </a:lnTo>
                <a:lnTo>
                  <a:pt x="29443" y="1140237"/>
                </a:lnTo>
                <a:lnTo>
                  <a:pt x="29474" y="1134075"/>
                </a:lnTo>
                <a:lnTo>
                  <a:pt x="0" y="1115593"/>
                </a:lnTo>
                <a:close/>
              </a:path>
              <a:path w="79375" h="1189354">
                <a:moveTo>
                  <a:pt x="29474" y="1134075"/>
                </a:moveTo>
                <a:lnTo>
                  <a:pt x="29443" y="1140237"/>
                </a:lnTo>
                <a:lnTo>
                  <a:pt x="39302" y="1140237"/>
                </a:lnTo>
                <a:lnTo>
                  <a:pt x="29474" y="1134075"/>
                </a:lnTo>
                <a:close/>
              </a:path>
              <a:path w="79375" h="1189354">
                <a:moveTo>
                  <a:pt x="54945" y="0"/>
                </a:moveTo>
                <a:lnTo>
                  <a:pt x="35227" y="0"/>
                </a:lnTo>
                <a:lnTo>
                  <a:pt x="29568" y="1115593"/>
                </a:lnTo>
                <a:lnTo>
                  <a:pt x="29576" y="1134139"/>
                </a:lnTo>
                <a:lnTo>
                  <a:pt x="39302" y="1140237"/>
                </a:lnTo>
                <a:lnTo>
                  <a:pt x="49192" y="1134139"/>
                </a:lnTo>
                <a:lnTo>
                  <a:pt x="54945" y="0"/>
                </a:lnTo>
                <a:close/>
              </a:path>
              <a:path w="79375" h="1189354">
                <a:moveTo>
                  <a:pt x="49192" y="1134139"/>
                </a:moveTo>
                <a:lnTo>
                  <a:pt x="39302" y="1140237"/>
                </a:lnTo>
                <a:lnTo>
                  <a:pt x="49161" y="1140237"/>
                </a:lnTo>
                <a:lnTo>
                  <a:pt x="49192" y="1134139"/>
                </a:lnTo>
                <a:close/>
              </a:path>
              <a:path w="79375" h="1189354">
                <a:moveTo>
                  <a:pt x="78869" y="1115838"/>
                </a:moveTo>
                <a:lnTo>
                  <a:pt x="49192" y="1134139"/>
                </a:lnTo>
                <a:lnTo>
                  <a:pt x="49161" y="1140237"/>
                </a:lnTo>
                <a:lnTo>
                  <a:pt x="65637" y="1140237"/>
                </a:lnTo>
                <a:lnTo>
                  <a:pt x="78869" y="1115838"/>
                </a:lnTo>
                <a:close/>
              </a:path>
            </a:pathLst>
          </a:custGeom>
          <a:solidFill>
            <a:schemeClr val="tx1"/>
          </a:solidFill>
          <a:ln>
            <a:solidFill>
              <a:srgbClr val="FFFF00"/>
            </a:solidFill>
          </a:ln>
        </p:spPr>
        <p:txBody>
          <a:bodyPr wrap="square" lIns="0" tIns="0" rIns="0" bIns="0" rtlCol="0"/>
          <a:lstStyle/>
          <a:p>
            <a:endParaRPr>
              <a:solidFill>
                <a:srgbClr val="0033FF"/>
              </a:solidFill>
              <a:latin typeface="+mn-lt"/>
            </a:endParaRPr>
          </a:p>
        </p:txBody>
      </p:sp>
      <p:sp>
        <p:nvSpPr>
          <p:cNvPr id="15" name="object 13"/>
          <p:cNvSpPr/>
          <p:nvPr/>
        </p:nvSpPr>
        <p:spPr>
          <a:xfrm>
            <a:off x="2490720" y="2733214"/>
            <a:ext cx="137064" cy="273639"/>
          </a:xfrm>
          <a:custGeom>
            <a:avLst/>
            <a:gdLst/>
            <a:ahLst/>
            <a:cxnLst/>
            <a:rect l="l" t="t" r="r" b="b"/>
            <a:pathLst>
              <a:path w="79375" h="293370">
                <a:moveTo>
                  <a:pt x="0" y="219097"/>
                </a:moveTo>
                <a:lnTo>
                  <a:pt x="38252" y="293273"/>
                </a:lnTo>
                <a:lnTo>
                  <a:pt x="65489" y="244354"/>
                </a:lnTo>
                <a:lnTo>
                  <a:pt x="48900" y="244354"/>
                </a:lnTo>
                <a:lnTo>
                  <a:pt x="29182" y="244109"/>
                </a:lnTo>
                <a:lnTo>
                  <a:pt x="29288" y="237952"/>
                </a:lnTo>
                <a:lnTo>
                  <a:pt x="0" y="219097"/>
                </a:lnTo>
                <a:close/>
              </a:path>
              <a:path w="79375" h="293370">
                <a:moveTo>
                  <a:pt x="49001" y="238251"/>
                </a:moveTo>
                <a:lnTo>
                  <a:pt x="39041" y="244231"/>
                </a:lnTo>
                <a:lnTo>
                  <a:pt x="48900" y="244354"/>
                </a:lnTo>
                <a:lnTo>
                  <a:pt x="49001" y="238251"/>
                </a:lnTo>
                <a:close/>
              </a:path>
              <a:path w="79375" h="293370">
                <a:moveTo>
                  <a:pt x="78869" y="220323"/>
                </a:moveTo>
                <a:lnTo>
                  <a:pt x="49001" y="238251"/>
                </a:lnTo>
                <a:lnTo>
                  <a:pt x="48900" y="244354"/>
                </a:lnTo>
                <a:lnTo>
                  <a:pt x="65489" y="244354"/>
                </a:lnTo>
                <a:lnTo>
                  <a:pt x="78869" y="220323"/>
                </a:lnTo>
                <a:close/>
              </a:path>
              <a:path w="79375" h="293370">
                <a:moveTo>
                  <a:pt x="29288" y="237952"/>
                </a:moveTo>
                <a:lnTo>
                  <a:pt x="29182" y="244109"/>
                </a:lnTo>
                <a:lnTo>
                  <a:pt x="38989" y="244231"/>
                </a:lnTo>
                <a:lnTo>
                  <a:pt x="29288" y="237952"/>
                </a:lnTo>
                <a:close/>
              </a:path>
              <a:path w="79375" h="293370">
                <a:moveTo>
                  <a:pt x="33388" y="0"/>
                </a:moveTo>
                <a:lnTo>
                  <a:pt x="29288" y="237952"/>
                </a:lnTo>
                <a:lnTo>
                  <a:pt x="39041" y="244231"/>
                </a:lnTo>
                <a:lnTo>
                  <a:pt x="49001" y="238251"/>
                </a:lnTo>
                <a:lnTo>
                  <a:pt x="52974" y="245"/>
                </a:lnTo>
                <a:lnTo>
                  <a:pt x="33388" y="0"/>
                </a:lnTo>
                <a:close/>
              </a:path>
            </a:pathLst>
          </a:custGeom>
          <a:solidFill>
            <a:schemeClr val="tx1"/>
          </a:solidFill>
          <a:ln>
            <a:solidFill>
              <a:srgbClr val="FFFF00"/>
            </a:solidFill>
          </a:ln>
        </p:spPr>
        <p:txBody>
          <a:bodyPr wrap="square" lIns="0" tIns="0" rIns="0" bIns="0" rtlCol="0"/>
          <a:lstStyle/>
          <a:p>
            <a:endParaRPr>
              <a:latin typeface="+mn-lt"/>
            </a:endParaRPr>
          </a:p>
        </p:txBody>
      </p:sp>
      <p:sp>
        <p:nvSpPr>
          <p:cNvPr id="16" name="object 14"/>
          <p:cNvSpPr/>
          <p:nvPr/>
        </p:nvSpPr>
        <p:spPr>
          <a:xfrm>
            <a:off x="3347865" y="3649587"/>
            <a:ext cx="189188" cy="238369"/>
          </a:xfrm>
          <a:custGeom>
            <a:avLst/>
            <a:gdLst/>
            <a:ahLst/>
            <a:cxnLst/>
            <a:rect l="l" t="t" r="r" b="b"/>
            <a:pathLst>
              <a:path w="79375" h="297179">
                <a:moveTo>
                  <a:pt x="0" y="223314"/>
                </a:moveTo>
                <a:lnTo>
                  <a:pt x="39697" y="296718"/>
                </a:lnTo>
                <a:lnTo>
                  <a:pt x="65740" y="247713"/>
                </a:lnTo>
                <a:lnTo>
                  <a:pt x="29577" y="247713"/>
                </a:lnTo>
                <a:lnTo>
                  <a:pt x="29478" y="241525"/>
                </a:lnTo>
                <a:lnTo>
                  <a:pt x="0" y="223314"/>
                </a:lnTo>
                <a:close/>
              </a:path>
              <a:path w="79375" h="297179">
                <a:moveTo>
                  <a:pt x="29550" y="241570"/>
                </a:moveTo>
                <a:lnTo>
                  <a:pt x="29577" y="247713"/>
                </a:lnTo>
                <a:lnTo>
                  <a:pt x="39435" y="247676"/>
                </a:lnTo>
                <a:lnTo>
                  <a:pt x="29550" y="241570"/>
                </a:lnTo>
                <a:close/>
              </a:path>
              <a:path w="79375" h="297179">
                <a:moveTo>
                  <a:pt x="78869" y="223008"/>
                </a:moveTo>
                <a:lnTo>
                  <a:pt x="49267" y="241525"/>
                </a:lnTo>
                <a:lnTo>
                  <a:pt x="49293" y="247639"/>
                </a:lnTo>
                <a:lnTo>
                  <a:pt x="29577" y="247713"/>
                </a:lnTo>
                <a:lnTo>
                  <a:pt x="65740" y="247713"/>
                </a:lnTo>
                <a:lnTo>
                  <a:pt x="78869" y="223008"/>
                </a:lnTo>
                <a:close/>
              </a:path>
              <a:path w="79375" h="297179">
                <a:moveTo>
                  <a:pt x="48242" y="0"/>
                </a:moveTo>
                <a:lnTo>
                  <a:pt x="28525" y="73"/>
                </a:lnTo>
                <a:lnTo>
                  <a:pt x="29550" y="241570"/>
                </a:lnTo>
                <a:lnTo>
                  <a:pt x="39434" y="247676"/>
                </a:lnTo>
                <a:lnTo>
                  <a:pt x="49195" y="241570"/>
                </a:lnTo>
                <a:lnTo>
                  <a:pt x="49189" y="223008"/>
                </a:lnTo>
                <a:lnTo>
                  <a:pt x="48242" y="0"/>
                </a:lnTo>
                <a:close/>
              </a:path>
              <a:path w="79375" h="297179">
                <a:moveTo>
                  <a:pt x="49267" y="241525"/>
                </a:moveTo>
                <a:lnTo>
                  <a:pt x="39434" y="247676"/>
                </a:lnTo>
                <a:lnTo>
                  <a:pt x="49293" y="247639"/>
                </a:lnTo>
                <a:lnTo>
                  <a:pt x="49267" y="241525"/>
                </a:lnTo>
                <a:close/>
              </a:path>
            </a:pathLst>
          </a:custGeom>
          <a:solidFill>
            <a:schemeClr val="tx1"/>
          </a:solidFill>
          <a:ln>
            <a:solidFill>
              <a:srgbClr val="FFFF00"/>
            </a:solidFill>
          </a:ln>
        </p:spPr>
        <p:txBody>
          <a:bodyPr wrap="square" lIns="0" tIns="0" rIns="0" bIns="0" rtlCol="0"/>
          <a:lstStyle/>
          <a:p>
            <a:endParaRPr>
              <a:latin typeface="+mn-lt"/>
            </a:endParaRPr>
          </a:p>
        </p:txBody>
      </p:sp>
      <p:sp>
        <p:nvSpPr>
          <p:cNvPr id="17" name="object 15"/>
          <p:cNvSpPr/>
          <p:nvPr/>
        </p:nvSpPr>
        <p:spPr>
          <a:xfrm>
            <a:off x="6948263" y="1936653"/>
            <a:ext cx="216025" cy="1989605"/>
          </a:xfrm>
          <a:custGeom>
            <a:avLst/>
            <a:gdLst/>
            <a:ahLst/>
            <a:cxnLst/>
            <a:rect l="l" t="t" r="r" b="b"/>
            <a:pathLst>
              <a:path w="79375" h="2173604">
                <a:moveTo>
                  <a:pt x="0" y="2099679"/>
                </a:moveTo>
                <a:lnTo>
                  <a:pt x="39566" y="2173194"/>
                </a:lnTo>
                <a:lnTo>
                  <a:pt x="65745" y="2124163"/>
                </a:lnTo>
                <a:lnTo>
                  <a:pt x="29577" y="2124163"/>
                </a:lnTo>
                <a:lnTo>
                  <a:pt x="29546" y="2118014"/>
                </a:lnTo>
                <a:lnTo>
                  <a:pt x="0" y="2099679"/>
                </a:lnTo>
                <a:close/>
              </a:path>
              <a:path w="79375" h="2173604">
                <a:moveTo>
                  <a:pt x="29568" y="2118028"/>
                </a:moveTo>
                <a:lnTo>
                  <a:pt x="29577" y="2124163"/>
                </a:lnTo>
                <a:lnTo>
                  <a:pt x="39436" y="2124151"/>
                </a:lnTo>
                <a:lnTo>
                  <a:pt x="29568" y="2118028"/>
                </a:lnTo>
                <a:close/>
              </a:path>
              <a:path w="79375" h="2173604">
                <a:moveTo>
                  <a:pt x="78870" y="2099581"/>
                </a:moveTo>
                <a:lnTo>
                  <a:pt x="49285" y="2118014"/>
                </a:lnTo>
                <a:lnTo>
                  <a:pt x="49293" y="2124151"/>
                </a:lnTo>
                <a:lnTo>
                  <a:pt x="29577" y="2124163"/>
                </a:lnTo>
                <a:lnTo>
                  <a:pt x="65752" y="2124151"/>
                </a:lnTo>
                <a:lnTo>
                  <a:pt x="78870" y="2099581"/>
                </a:lnTo>
                <a:close/>
              </a:path>
              <a:path w="79375" h="2173604">
                <a:moveTo>
                  <a:pt x="46401" y="0"/>
                </a:moveTo>
                <a:lnTo>
                  <a:pt x="26685" y="0"/>
                </a:lnTo>
                <a:lnTo>
                  <a:pt x="29568" y="2118028"/>
                </a:lnTo>
                <a:lnTo>
                  <a:pt x="39436" y="2124151"/>
                </a:lnTo>
                <a:lnTo>
                  <a:pt x="49263" y="2118028"/>
                </a:lnTo>
                <a:lnTo>
                  <a:pt x="49260" y="2099581"/>
                </a:lnTo>
                <a:lnTo>
                  <a:pt x="46401" y="0"/>
                </a:lnTo>
                <a:close/>
              </a:path>
              <a:path w="79375" h="2173604">
                <a:moveTo>
                  <a:pt x="49285" y="2118014"/>
                </a:moveTo>
                <a:lnTo>
                  <a:pt x="39436" y="2124151"/>
                </a:lnTo>
                <a:lnTo>
                  <a:pt x="49293" y="2124151"/>
                </a:lnTo>
                <a:lnTo>
                  <a:pt x="49285" y="2118014"/>
                </a:lnTo>
                <a:close/>
              </a:path>
            </a:pathLst>
          </a:custGeom>
          <a:solidFill>
            <a:schemeClr val="tx1"/>
          </a:solidFill>
          <a:ln>
            <a:solidFill>
              <a:srgbClr val="FFFF00"/>
            </a:solidFill>
          </a:ln>
        </p:spPr>
        <p:txBody>
          <a:bodyPr wrap="square" lIns="0" tIns="0" rIns="0" bIns="0" rtlCol="0"/>
          <a:lstStyle/>
          <a:p>
            <a:endParaRPr>
              <a:latin typeface="+mn-lt"/>
            </a:endParaRPr>
          </a:p>
        </p:txBody>
      </p:sp>
      <p:sp>
        <p:nvSpPr>
          <p:cNvPr id="18" name="object 16"/>
          <p:cNvSpPr/>
          <p:nvPr/>
        </p:nvSpPr>
        <p:spPr>
          <a:xfrm>
            <a:off x="1324798" y="4778940"/>
            <a:ext cx="6346345" cy="298724"/>
          </a:xfrm>
          <a:prstGeom prst="rect">
            <a:avLst/>
          </a:prstGeom>
          <a:blipFill>
            <a:blip r:embed="rId2" cstate="email">
              <a:extLst>
                <a:ext uri="{28A0092B-C50C-407E-A947-70E740481C1C}">
                  <a14:useLocalDpi xmlns:a14="http://schemas.microsoft.com/office/drawing/2010/main"/>
                </a:ext>
              </a:extLst>
            </a:blip>
            <a:stretch>
              <a:fillRect/>
            </a:stretch>
          </a:blipFill>
        </p:spPr>
        <p:txBody>
          <a:bodyPr wrap="square" lIns="0" tIns="0" rIns="0" bIns="0" rtlCol="0"/>
          <a:lstStyle/>
          <a:p>
            <a:endParaRPr>
              <a:latin typeface="+mn-lt"/>
            </a:endParaRPr>
          </a:p>
        </p:txBody>
      </p:sp>
      <p:sp>
        <p:nvSpPr>
          <p:cNvPr id="19" name="object 17"/>
          <p:cNvSpPr txBox="1"/>
          <p:nvPr/>
        </p:nvSpPr>
        <p:spPr>
          <a:xfrm>
            <a:off x="293051" y="4729708"/>
            <a:ext cx="859790" cy="330200"/>
          </a:xfrm>
          <a:prstGeom prst="rect">
            <a:avLst/>
          </a:prstGeom>
        </p:spPr>
        <p:txBody>
          <a:bodyPr vert="horz" wrap="square" lIns="0" tIns="12700" rIns="0" bIns="0" rtlCol="0">
            <a:spAutoFit/>
          </a:bodyPr>
          <a:lstStyle/>
          <a:p>
            <a:pPr marL="12700">
              <a:lnSpc>
                <a:spcPct val="100000"/>
              </a:lnSpc>
              <a:spcBef>
                <a:spcPts val="100"/>
              </a:spcBef>
            </a:pPr>
            <a:r>
              <a:rPr sz="2000" spc="-5" dirty="0">
                <a:solidFill>
                  <a:srgbClr val="0028A0"/>
                </a:solidFill>
                <a:latin typeface="+mn-lt"/>
                <a:cs typeface="Arial"/>
              </a:rPr>
              <a:t>Escala:</a:t>
            </a:r>
            <a:endParaRPr sz="2000" dirty="0">
              <a:latin typeface="+mn-lt"/>
              <a:cs typeface="Arial"/>
            </a:endParaRPr>
          </a:p>
        </p:txBody>
      </p:sp>
      <p:sp>
        <p:nvSpPr>
          <p:cNvPr id="22" name="object 17"/>
          <p:cNvSpPr txBox="1">
            <a:spLocks/>
          </p:cNvSpPr>
          <p:nvPr/>
        </p:nvSpPr>
        <p:spPr>
          <a:xfrm>
            <a:off x="547081" y="5419717"/>
            <a:ext cx="6590241" cy="185307"/>
          </a:xfrm>
          <a:prstGeom prst="rect">
            <a:avLst/>
          </a:prstGeom>
        </p:spPr>
        <p:txBody>
          <a:bodyPr vert="horz" wrap="square" lIns="0" tIns="18415" rIns="0" bIns="0" rtlCol="0">
            <a:spAutoFit/>
          </a:bodyPr>
          <a:lstStyle>
            <a:defPPr>
              <a:defRPr lang="es-ES_tradnl"/>
            </a:defPPr>
            <a:lvl1pPr algn="l" rtl="0" eaLnBrk="0" fontAlgn="base" hangingPunct="0">
              <a:spcBef>
                <a:spcPct val="0"/>
              </a:spcBef>
              <a:spcAft>
                <a:spcPct val="0"/>
              </a:spcAft>
              <a:defRPr sz="2300" kern="1200">
                <a:solidFill>
                  <a:schemeClr val="tx1"/>
                </a:solidFill>
                <a:latin typeface="Arial Narrow" pitchFamily="34" charset="0"/>
                <a:ea typeface="+mn-ea"/>
                <a:cs typeface="+mn-cs"/>
              </a:defRPr>
            </a:lvl1pPr>
            <a:lvl2pPr marL="457200" algn="l" rtl="0" eaLnBrk="0" fontAlgn="base" hangingPunct="0">
              <a:spcBef>
                <a:spcPct val="0"/>
              </a:spcBef>
              <a:spcAft>
                <a:spcPct val="0"/>
              </a:spcAft>
              <a:defRPr sz="2300" kern="1200">
                <a:solidFill>
                  <a:schemeClr val="tx1"/>
                </a:solidFill>
                <a:latin typeface="Arial Narrow" pitchFamily="34" charset="0"/>
                <a:ea typeface="+mn-ea"/>
                <a:cs typeface="+mn-cs"/>
              </a:defRPr>
            </a:lvl2pPr>
            <a:lvl3pPr marL="914400" algn="l" rtl="0" eaLnBrk="0" fontAlgn="base" hangingPunct="0">
              <a:spcBef>
                <a:spcPct val="0"/>
              </a:spcBef>
              <a:spcAft>
                <a:spcPct val="0"/>
              </a:spcAft>
              <a:defRPr sz="2300" kern="1200">
                <a:solidFill>
                  <a:schemeClr val="tx1"/>
                </a:solidFill>
                <a:latin typeface="Arial Narrow" pitchFamily="34" charset="0"/>
                <a:ea typeface="+mn-ea"/>
                <a:cs typeface="+mn-cs"/>
              </a:defRPr>
            </a:lvl3pPr>
            <a:lvl4pPr marL="1371600" algn="l" rtl="0" eaLnBrk="0" fontAlgn="base" hangingPunct="0">
              <a:spcBef>
                <a:spcPct val="0"/>
              </a:spcBef>
              <a:spcAft>
                <a:spcPct val="0"/>
              </a:spcAft>
              <a:defRPr sz="2300" kern="1200">
                <a:solidFill>
                  <a:schemeClr val="tx1"/>
                </a:solidFill>
                <a:latin typeface="Arial Narrow" pitchFamily="34" charset="0"/>
                <a:ea typeface="+mn-ea"/>
                <a:cs typeface="+mn-cs"/>
              </a:defRPr>
            </a:lvl4pPr>
            <a:lvl5pPr marL="1828800" algn="l" rtl="0" eaLnBrk="0" fontAlgn="base" hangingPunct="0">
              <a:spcBef>
                <a:spcPct val="0"/>
              </a:spcBef>
              <a:spcAft>
                <a:spcPct val="0"/>
              </a:spcAft>
              <a:defRPr sz="2300" kern="1200">
                <a:solidFill>
                  <a:schemeClr val="tx1"/>
                </a:solidFill>
                <a:latin typeface="Arial Narrow" pitchFamily="34" charset="0"/>
                <a:ea typeface="+mn-ea"/>
                <a:cs typeface="+mn-cs"/>
              </a:defRPr>
            </a:lvl5pPr>
            <a:lvl6pPr marL="2286000" algn="l" defTabSz="914400" rtl="0" eaLnBrk="1" latinLnBrk="0" hangingPunct="1">
              <a:defRPr sz="2300" kern="1200">
                <a:solidFill>
                  <a:schemeClr val="tx1"/>
                </a:solidFill>
                <a:latin typeface="Arial Narrow" pitchFamily="34" charset="0"/>
                <a:ea typeface="+mn-ea"/>
                <a:cs typeface="+mn-cs"/>
              </a:defRPr>
            </a:lvl6pPr>
            <a:lvl7pPr marL="2743200" algn="l" defTabSz="914400" rtl="0" eaLnBrk="1" latinLnBrk="0" hangingPunct="1">
              <a:defRPr sz="2300" kern="1200">
                <a:solidFill>
                  <a:schemeClr val="tx1"/>
                </a:solidFill>
                <a:latin typeface="Arial Narrow" pitchFamily="34" charset="0"/>
                <a:ea typeface="+mn-ea"/>
                <a:cs typeface="+mn-cs"/>
              </a:defRPr>
            </a:lvl7pPr>
            <a:lvl8pPr marL="3200400" algn="l" defTabSz="914400" rtl="0" eaLnBrk="1" latinLnBrk="0" hangingPunct="1">
              <a:defRPr sz="2300" kern="1200">
                <a:solidFill>
                  <a:schemeClr val="tx1"/>
                </a:solidFill>
                <a:latin typeface="Arial Narrow" pitchFamily="34" charset="0"/>
                <a:ea typeface="+mn-ea"/>
                <a:cs typeface="+mn-cs"/>
              </a:defRPr>
            </a:lvl8pPr>
            <a:lvl9pPr marL="3657600" algn="l" defTabSz="914400" rtl="0" eaLnBrk="1" latinLnBrk="0" hangingPunct="1">
              <a:defRPr sz="2300" kern="1200">
                <a:solidFill>
                  <a:schemeClr val="tx1"/>
                </a:solidFill>
                <a:latin typeface="Arial Narrow" pitchFamily="34" charset="0"/>
                <a:ea typeface="+mn-ea"/>
                <a:cs typeface="+mn-cs"/>
              </a:defRPr>
            </a:lvl9pPr>
          </a:lstStyle>
          <a:p>
            <a:pPr marL="636905" marR="5080" indent="-624840">
              <a:lnSpc>
                <a:spcPts val="1300"/>
              </a:lnSpc>
              <a:spcBef>
                <a:spcPts val="145"/>
              </a:spcBef>
            </a:pPr>
            <a:r>
              <a:rPr lang="es-CO" sz="900" b="1" dirty="0">
                <a:latin typeface="+mn-lt"/>
              </a:rPr>
              <a:t>Los </a:t>
            </a:r>
            <a:r>
              <a:rPr lang="es-CO" sz="900" b="1" spc="-5" dirty="0">
                <a:latin typeface="+mn-lt"/>
              </a:rPr>
              <a:t>Reportes </a:t>
            </a:r>
            <a:r>
              <a:rPr lang="es-CO" sz="900" b="1" dirty="0">
                <a:latin typeface="+mn-lt"/>
              </a:rPr>
              <a:t>de </a:t>
            </a:r>
            <a:r>
              <a:rPr lang="es-CO" sz="900" b="1" spc="-5" dirty="0">
                <a:latin typeface="+mn-lt"/>
              </a:rPr>
              <a:t>Finanzas Publicas </a:t>
            </a:r>
            <a:r>
              <a:rPr lang="es-CO" sz="900" b="1" dirty="0">
                <a:latin typeface="+mn-lt"/>
              </a:rPr>
              <a:t>y los </a:t>
            </a:r>
            <a:r>
              <a:rPr lang="es-CO" sz="900" b="1" spc="-5" dirty="0">
                <a:latin typeface="+mn-lt"/>
              </a:rPr>
              <a:t>Fundamentos  del Análisis del Riesgo Soberano, agosto</a:t>
            </a:r>
            <a:r>
              <a:rPr lang="es-CO" sz="900" b="1" spc="-35" dirty="0">
                <a:latin typeface="+mn-lt"/>
              </a:rPr>
              <a:t> </a:t>
            </a:r>
            <a:r>
              <a:rPr lang="es-CO" sz="900" b="1" spc="-10" dirty="0">
                <a:latin typeface="+mn-lt"/>
              </a:rPr>
              <a:t>2017</a:t>
            </a:r>
          </a:p>
        </p:txBody>
      </p:sp>
    </p:spTree>
    <p:extLst>
      <p:ext uri="{BB962C8B-B14F-4D97-AF65-F5344CB8AC3E}">
        <p14:creationId xmlns:p14="http://schemas.microsoft.com/office/powerpoint/2010/main" val="299572395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número de diapositiva 4"/>
          <p:cNvSpPr>
            <a:spLocks noGrp="1"/>
          </p:cNvSpPr>
          <p:nvPr>
            <p:ph type="sldNum" sz="quarter" idx="15"/>
          </p:nvPr>
        </p:nvSpPr>
        <p:spPr/>
        <p:txBody>
          <a:bodyPr/>
          <a:lstStyle/>
          <a:p>
            <a:fld id="{2F152DCA-CD82-48DD-BE7C-A5D938300626}" type="slidenum">
              <a:rPr lang="es-ES_tradnl" smtClean="0"/>
              <a:pPr/>
              <a:t>28</a:t>
            </a:fld>
            <a:endParaRPr lang="es-ES_tradnl"/>
          </a:p>
        </p:txBody>
      </p:sp>
      <p:sp>
        <p:nvSpPr>
          <p:cNvPr id="4" name="object 2"/>
          <p:cNvSpPr txBox="1"/>
          <p:nvPr/>
        </p:nvSpPr>
        <p:spPr>
          <a:xfrm>
            <a:off x="1077913" y="1412280"/>
            <a:ext cx="1226185" cy="3783087"/>
          </a:xfrm>
          <a:prstGeom prst="rect">
            <a:avLst/>
          </a:prstGeom>
        </p:spPr>
        <p:txBody>
          <a:bodyPr vert="horz" wrap="square" lIns="0" tIns="12700" rIns="0" bIns="0" rtlCol="0">
            <a:spAutoFit/>
          </a:bodyPr>
          <a:lstStyle/>
          <a:p>
            <a:pPr marL="12700" algn="ctr">
              <a:lnSpc>
                <a:spcPct val="100000"/>
              </a:lnSpc>
              <a:spcBef>
                <a:spcPts val="100"/>
              </a:spcBef>
            </a:pPr>
            <a:r>
              <a:rPr lang="es-CO" sz="24500" dirty="0">
                <a:solidFill>
                  <a:srgbClr val="00918E"/>
                </a:solidFill>
                <a:latin typeface="Arial"/>
                <a:cs typeface="Arial"/>
              </a:rPr>
              <a:t>3</a:t>
            </a:r>
            <a:endParaRPr sz="24500" dirty="0">
              <a:solidFill>
                <a:srgbClr val="00918E"/>
              </a:solidFill>
              <a:latin typeface="Arial"/>
              <a:cs typeface="Arial"/>
            </a:endParaRPr>
          </a:p>
        </p:txBody>
      </p:sp>
      <p:sp>
        <p:nvSpPr>
          <p:cNvPr id="6" name="object 3"/>
          <p:cNvSpPr txBox="1">
            <a:spLocks/>
          </p:cNvSpPr>
          <p:nvPr/>
        </p:nvSpPr>
        <p:spPr>
          <a:xfrm>
            <a:off x="2932379" y="1534368"/>
            <a:ext cx="6211621" cy="3336811"/>
          </a:xfrm>
          <a:prstGeom prst="rect">
            <a:avLst/>
          </a:prstGeom>
        </p:spPr>
        <p:txBody>
          <a:bodyPr vert="horz" wrap="square" lIns="0" tIns="12700" rIns="0" bIns="0" rtlCol="0">
            <a:spAutoFit/>
          </a:bodyPr>
          <a:lstStyle>
            <a:lvl1pPr algn="l" rtl="0" eaLnBrk="1" fontAlgn="base" hangingPunct="1">
              <a:spcBef>
                <a:spcPct val="0"/>
              </a:spcBef>
              <a:spcAft>
                <a:spcPct val="0"/>
              </a:spcAft>
              <a:defRPr sz="3200" b="1" baseline="0">
                <a:solidFill>
                  <a:schemeClr val="bg1"/>
                </a:solidFill>
                <a:latin typeface="+mj-lt"/>
                <a:ea typeface="+mj-ea"/>
                <a:cs typeface="+mj-cs"/>
              </a:defRPr>
            </a:lvl1pPr>
            <a:lvl2pPr algn="ctr" rtl="0" eaLnBrk="1" fontAlgn="base" hangingPunct="1">
              <a:spcBef>
                <a:spcPct val="0"/>
              </a:spcBef>
              <a:spcAft>
                <a:spcPct val="0"/>
              </a:spcAft>
              <a:defRPr sz="3200" b="1">
                <a:solidFill>
                  <a:schemeClr val="tx2"/>
                </a:solidFill>
                <a:latin typeface="Calibri" pitchFamily="34" charset="0"/>
              </a:defRPr>
            </a:lvl2pPr>
            <a:lvl3pPr algn="ctr" rtl="0" eaLnBrk="1" fontAlgn="base" hangingPunct="1">
              <a:spcBef>
                <a:spcPct val="0"/>
              </a:spcBef>
              <a:spcAft>
                <a:spcPct val="0"/>
              </a:spcAft>
              <a:defRPr sz="3200" b="1">
                <a:solidFill>
                  <a:schemeClr val="tx2"/>
                </a:solidFill>
                <a:latin typeface="Calibri" pitchFamily="34" charset="0"/>
              </a:defRPr>
            </a:lvl3pPr>
            <a:lvl4pPr algn="ctr" rtl="0" eaLnBrk="1" fontAlgn="base" hangingPunct="1">
              <a:spcBef>
                <a:spcPct val="0"/>
              </a:spcBef>
              <a:spcAft>
                <a:spcPct val="0"/>
              </a:spcAft>
              <a:defRPr sz="3200" b="1">
                <a:solidFill>
                  <a:schemeClr val="tx2"/>
                </a:solidFill>
                <a:latin typeface="Calibri" pitchFamily="34" charset="0"/>
              </a:defRPr>
            </a:lvl4pPr>
            <a:lvl5pPr algn="ctr" rtl="0" eaLnBrk="1" fontAlgn="base" hangingPunct="1">
              <a:spcBef>
                <a:spcPct val="0"/>
              </a:spcBef>
              <a:spcAft>
                <a:spcPct val="0"/>
              </a:spcAft>
              <a:defRPr sz="3200" b="1">
                <a:solidFill>
                  <a:schemeClr val="tx2"/>
                </a:solidFill>
                <a:latin typeface="Calibri" pitchFamily="34" charset="0"/>
              </a:defRPr>
            </a:lvl5pPr>
            <a:lvl6pPr marL="457200" algn="ctr" rtl="0" eaLnBrk="1" fontAlgn="base" hangingPunct="1">
              <a:spcBef>
                <a:spcPct val="0"/>
              </a:spcBef>
              <a:spcAft>
                <a:spcPct val="0"/>
              </a:spcAft>
              <a:defRPr sz="3200" b="1">
                <a:solidFill>
                  <a:schemeClr val="tx2"/>
                </a:solidFill>
                <a:latin typeface="Arial Narrow" pitchFamily="34" charset="0"/>
              </a:defRPr>
            </a:lvl6pPr>
            <a:lvl7pPr marL="914400" algn="ctr" rtl="0" eaLnBrk="1" fontAlgn="base" hangingPunct="1">
              <a:spcBef>
                <a:spcPct val="0"/>
              </a:spcBef>
              <a:spcAft>
                <a:spcPct val="0"/>
              </a:spcAft>
              <a:defRPr sz="3200" b="1">
                <a:solidFill>
                  <a:schemeClr val="tx2"/>
                </a:solidFill>
                <a:latin typeface="Arial Narrow" pitchFamily="34" charset="0"/>
              </a:defRPr>
            </a:lvl7pPr>
            <a:lvl8pPr marL="1371600" algn="ctr" rtl="0" eaLnBrk="1" fontAlgn="base" hangingPunct="1">
              <a:spcBef>
                <a:spcPct val="0"/>
              </a:spcBef>
              <a:spcAft>
                <a:spcPct val="0"/>
              </a:spcAft>
              <a:defRPr sz="3200" b="1">
                <a:solidFill>
                  <a:schemeClr val="tx2"/>
                </a:solidFill>
                <a:latin typeface="Arial Narrow" pitchFamily="34" charset="0"/>
              </a:defRPr>
            </a:lvl8pPr>
            <a:lvl9pPr marL="1828800" algn="ctr" rtl="0" eaLnBrk="1" fontAlgn="base" hangingPunct="1">
              <a:spcBef>
                <a:spcPct val="0"/>
              </a:spcBef>
              <a:spcAft>
                <a:spcPct val="0"/>
              </a:spcAft>
              <a:defRPr sz="3200" b="1">
                <a:solidFill>
                  <a:schemeClr val="tx2"/>
                </a:solidFill>
                <a:latin typeface="Arial Narrow" pitchFamily="34" charset="0"/>
              </a:defRPr>
            </a:lvl9pPr>
          </a:lstStyle>
          <a:p>
            <a:pPr marL="12700">
              <a:spcBef>
                <a:spcPts val="100"/>
              </a:spcBef>
            </a:pPr>
            <a:r>
              <a:rPr lang="es-CO" sz="5400" dirty="0">
                <a:solidFill>
                  <a:srgbClr val="00918E"/>
                </a:solidFill>
              </a:rPr>
              <a:t>Reportes de  Finanzas Públicas y  Marco Analítico de  Riesgo Soberano</a:t>
            </a:r>
            <a:endParaRPr lang="es-CO" sz="5400" kern="0" spc="-5" dirty="0">
              <a:solidFill>
                <a:srgbClr val="00918E"/>
              </a:solidFill>
            </a:endParaRPr>
          </a:p>
        </p:txBody>
      </p:sp>
    </p:spTree>
    <p:extLst>
      <p:ext uri="{BB962C8B-B14F-4D97-AF65-F5344CB8AC3E}">
        <p14:creationId xmlns:p14="http://schemas.microsoft.com/office/powerpoint/2010/main" val="380410121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número de diapositiva 4"/>
          <p:cNvSpPr>
            <a:spLocks noGrp="1"/>
          </p:cNvSpPr>
          <p:nvPr>
            <p:ph type="sldNum" sz="quarter" idx="15"/>
          </p:nvPr>
        </p:nvSpPr>
        <p:spPr/>
        <p:txBody>
          <a:bodyPr/>
          <a:lstStyle/>
          <a:p>
            <a:fld id="{2F152DCA-CD82-48DD-BE7C-A5D938300626}" type="slidenum">
              <a:rPr lang="es-ES_tradnl" smtClean="0">
                <a:latin typeface="+mn-lt"/>
              </a:rPr>
              <a:pPr/>
              <a:t>29</a:t>
            </a:fld>
            <a:endParaRPr lang="es-ES_tradnl">
              <a:latin typeface="+mn-lt"/>
            </a:endParaRPr>
          </a:p>
        </p:txBody>
      </p:sp>
      <p:sp>
        <p:nvSpPr>
          <p:cNvPr id="3" name="object 2"/>
          <p:cNvSpPr txBox="1">
            <a:spLocks/>
          </p:cNvSpPr>
          <p:nvPr/>
        </p:nvSpPr>
        <p:spPr>
          <a:xfrm>
            <a:off x="251520" y="189027"/>
            <a:ext cx="5495137" cy="628377"/>
          </a:xfrm>
          <a:prstGeom prst="rect">
            <a:avLst/>
          </a:prstGeom>
        </p:spPr>
        <p:txBody>
          <a:bodyPr vert="horz" wrap="square" lIns="0" tIns="12700" rIns="0" bIns="0" rtlCol="0">
            <a:spAutoFit/>
          </a:bodyPr>
          <a:lstStyle>
            <a:lvl1pPr algn="l" rtl="0" eaLnBrk="1" fontAlgn="base" hangingPunct="1">
              <a:spcBef>
                <a:spcPct val="0"/>
              </a:spcBef>
              <a:spcAft>
                <a:spcPct val="0"/>
              </a:spcAft>
              <a:defRPr sz="3200" b="1" baseline="0">
                <a:solidFill>
                  <a:schemeClr val="bg1"/>
                </a:solidFill>
                <a:latin typeface="+mj-lt"/>
                <a:ea typeface="+mj-ea"/>
                <a:cs typeface="+mj-cs"/>
              </a:defRPr>
            </a:lvl1pPr>
            <a:lvl2pPr algn="ctr" rtl="0" eaLnBrk="1" fontAlgn="base" hangingPunct="1">
              <a:spcBef>
                <a:spcPct val="0"/>
              </a:spcBef>
              <a:spcAft>
                <a:spcPct val="0"/>
              </a:spcAft>
              <a:defRPr sz="3200" b="1">
                <a:solidFill>
                  <a:schemeClr val="tx2"/>
                </a:solidFill>
                <a:latin typeface="Calibri" pitchFamily="34" charset="0"/>
              </a:defRPr>
            </a:lvl2pPr>
            <a:lvl3pPr algn="ctr" rtl="0" eaLnBrk="1" fontAlgn="base" hangingPunct="1">
              <a:spcBef>
                <a:spcPct val="0"/>
              </a:spcBef>
              <a:spcAft>
                <a:spcPct val="0"/>
              </a:spcAft>
              <a:defRPr sz="3200" b="1">
                <a:solidFill>
                  <a:schemeClr val="tx2"/>
                </a:solidFill>
                <a:latin typeface="Calibri" pitchFamily="34" charset="0"/>
              </a:defRPr>
            </a:lvl3pPr>
            <a:lvl4pPr algn="ctr" rtl="0" eaLnBrk="1" fontAlgn="base" hangingPunct="1">
              <a:spcBef>
                <a:spcPct val="0"/>
              </a:spcBef>
              <a:spcAft>
                <a:spcPct val="0"/>
              </a:spcAft>
              <a:defRPr sz="3200" b="1">
                <a:solidFill>
                  <a:schemeClr val="tx2"/>
                </a:solidFill>
                <a:latin typeface="Calibri" pitchFamily="34" charset="0"/>
              </a:defRPr>
            </a:lvl4pPr>
            <a:lvl5pPr algn="ctr" rtl="0" eaLnBrk="1" fontAlgn="base" hangingPunct="1">
              <a:spcBef>
                <a:spcPct val="0"/>
              </a:spcBef>
              <a:spcAft>
                <a:spcPct val="0"/>
              </a:spcAft>
              <a:defRPr sz="3200" b="1">
                <a:solidFill>
                  <a:schemeClr val="tx2"/>
                </a:solidFill>
                <a:latin typeface="Calibri" pitchFamily="34" charset="0"/>
              </a:defRPr>
            </a:lvl5pPr>
            <a:lvl6pPr marL="457200" algn="ctr" rtl="0" eaLnBrk="1" fontAlgn="base" hangingPunct="1">
              <a:spcBef>
                <a:spcPct val="0"/>
              </a:spcBef>
              <a:spcAft>
                <a:spcPct val="0"/>
              </a:spcAft>
              <a:defRPr sz="3200" b="1">
                <a:solidFill>
                  <a:schemeClr val="tx2"/>
                </a:solidFill>
                <a:latin typeface="Arial Narrow" pitchFamily="34" charset="0"/>
              </a:defRPr>
            </a:lvl6pPr>
            <a:lvl7pPr marL="914400" algn="ctr" rtl="0" eaLnBrk="1" fontAlgn="base" hangingPunct="1">
              <a:spcBef>
                <a:spcPct val="0"/>
              </a:spcBef>
              <a:spcAft>
                <a:spcPct val="0"/>
              </a:spcAft>
              <a:defRPr sz="3200" b="1">
                <a:solidFill>
                  <a:schemeClr val="tx2"/>
                </a:solidFill>
                <a:latin typeface="Arial Narrow" pitchFamily="34" charset="0"/>
              </a:defRPr>
            </a:lvl7pPr>
            <a:lvl8pPr marL="1371600" algn="ctr" rtl="0" eaLnBrk="1" fontAlgn="base" hangingPunct="1">
              <a:spcBef>
                <a:spcPct val="0"/>
              </a:spcBef>
              <a:spcAft>
                <a:spcPct val="0"/>
              </a:spcAft>
              <a:defRPr sz="3200" b="1">
                <a:solidFill>
                  <a:schemeClr val="tx2"/>
                </a:solidFill>
                <a:latin typeface="Arial Narrow" pitchFamily="34" charset="0"/>
              </a:defRPr>
            </a:lvl8pPr>
            <a:lvl9pPr marL="1828800" algn="ctr" rtl="0" eaLnBrk="1" fontAlgn="base" hangingPunct="1">
              <a:spcBef>
                <a:spcPct val="0"/>
              </a:spcBef>
              <a:spcAft>
                <a:spcPct val="0"/>
              </a:spcAft>
              <a:defRPr sz="3200" b="1">
                <a:solidFill>
                  <a:schemeClr val="tx2"/>
                </a:solidFill>
                <a:latin typeface="Arial Narrow" pitchFamily="34" charset="0"/>
              </a:defRPr>
            </a:lvl9pPr>
          </a:lstStyle>
          <a:p>
            <a:pPr marL="12700">
              <a:spcBef>
                <a:spcPts val="100"/>
              </a:spcBef>
            </a:pPr>
            <a:r>
              <a:rPr lang="es-CO" sz="4000" kern="0" spc="-5" dirty="0">
                <a:latin typeface="+mn-lt"/>
              </a:rPr>
              <a:t>Fortaleza</a:t>
            </a:r>
            <a:r>
              <a:rPr lang="es-CO" sz="4000" kern="0" spc="-50" dirty="0">
                <a:latin typeface="+mn-lt"/>
              </a:rPr>
              <a:t> </a:t>
            </a:r>
            <a:r>
              <a:rPr lang="es-CO" sz="4000" kern="0" spc="-5" dirty="0">
                <a:latin typeface="+mn-lt"/>
              </a:rPr>
              <a:t>Económica</a:t>
            </a:r>
          </a:p>
        </p:txBody>
      </p:sp>
      <p:sp>
        <p:nvSpPr>
          <p:cNvPr id="4" name="object 3"/>
          <p:cNvSpPr/>
          <p:nvPr/>
        </p:nvSpPr>
        <p:spPr>
          <a:xfrm>
            <a:off x="685800" y="2388060"/>
            <a:ext cx="3271520" cy="1590040"/>
          </a:xfrm>
          <a:custGeom>
            <a:avLst/>
            <a:gdLst/>
            <a:ahLst/>
            <a:cxnLst/>
            <a:rect l="l" t="t" r="r" b="b"/>
            <a:pathLst>
              <a:path w="3271520" h="1590039">
                <a:moveTo>
                  <a:pt x="3112283" y="0"/>
                </a:moveTo>
                <a:lnTo>
                  <a:pt x="158991" y="0"/>
                </a:lnTo>
                <a:lnTo>
                  <a:pt x="108738" y="8105"/>
                </a:lnTo>
                <a:lnTo>
                  <a:pt x="65093" y="30676"/>
                </a:lnTo>
                <a:lnTo>
                  <a:pt x="30676" y="65093"/>
                </a:lnTo>
                <a:lnTo>
                  <a:pt x="8105" y="108738"/>
                </a:lnTo>
                <a:lnTo>
                  <a:pt x="0" y="158992"/>
                </a:lnTo>
                <a:lnTo>
                  <a:pt x="0" y="1430935"/>
                </a:lnTo>
                <a:lnTo>
                  <a:pt x="8105" y="1481189"/>
                </a:lnTo>
                <a:lnTo>
                  <a:pt x="30676" y="1524834"/>
                </a:lnTo>
                <a:lnTo>
                  <a:pt x="65093" y="1559251"/>
                </a:lnTo>
                <a:lnTo>
                  <a:pt x="108738" y="1581821"/>
                </a:lnTo>
                <a:lnTo>
                  <a:pt x="158991" y="1589926"/>
                </a:lnTo>
                <a:lnTo>
                  <a:pt x="3112283" y="1589926"/>
                </a:lnTo>
                <a:lnTo>
                  <a:pt x="3162537" y="1581821"/>
                </a:lnTo>
                <a:lnTo>
                  <a:pt x="3206182" y="1559251"/>
                </a:lnTo>
                <a:lnTo>
                  <a:pt x="3240599" y="1524834"/>
                </a:lnTo>
                <a:lnTo>
                  <a:pt x="3263170" y="1481189"/>
                </a:lnTo>
                <a:lnTo>
                  <a:pt x="3271276" y="1430935"/>
                </a:lnTo>
                <a:lnTo>
                  <a:pt x="3271276" y="158992"/>
                </a:lnTo>
                <a:lnTo>
                  <a:pt x="3263170" y="108738"/>
                </a:lnTo>
                <a:lnTo>
                  <a:pt x="3240599" y="65093"/>
                </a:lnTo>
                <a:lnTo>
                  <a:pt x="3206182" y="30676"/>
                </a:lnTo>
                <a:lnTo>
                  <a:pt x="3162537" y="8105"/>
                </a:lnTo>
                <a:lnTo>
                  <a:pt x="3112283" y="0"/>
                </a:lnTo>
                <a:close/>
              </a:path>
            </a:pathLst>
          </a:custGeom>
          <a:solidFill>
            <a:srgbClr val="008869"/>
          </a:solidFill>
          <a:ln>
            <a:solidFill>
              <a:srgbClr val="FFFF00"/>
            </a:solidFill>
          </a:ln>
        </p:spPr>
        <p:txBody>
          <a:bodyPr wrap="square" lIns="0" tIns="0" rIns="0" bIns="0" rtlCol="0"/>
          <a:lstStyle/>
          <a:p>
            <a:endParaRPr>
              <a:latin typeface="+mn-lt"/>
            </a:endParaRPr>
          </a:p>
        </p:txBody>
      </p:sp>
      <p:sp>
        <p:nvSpPr>
          <p:cNvPr id="6" name="object 4"/>
          <p:cNvSpPr txBox="1"/>
          <p:nvPr/>
        </p:nvSpPr>
        <p:spPr>
          <a:xfrm>
            <a:off x="1177930" y="2616668"/>
            <a:ext cx="2287270" cy="1048385"/>
          </a:xfrm>
          <a:prstGeom prst="rect">
            <a:avLst/>
          </a:prstGeom>
        </p:spPr>
        <p:txBody>
          <a:bodyPr vert="horz" wrap="square" lIns="0" tIns="90805" rIns="0" bIns="0" rtlCol="0">
            <a:spAutoFit/>
          </a:bodyPr>
          <a:lstStyle/>
          <a:p>
            <a:pPr marL="12700" marR="5080" indent="177800">
              <a:lnSpc>
                <a:spcPts val="3729"/>
              </a:lnSpc>
              <a:spcBef>
                <a:spcPts val="715"/>
              </a:spcBef>
            </a:pPr>
            <a:r>
              <a:rPr sz="3600" b="1" spc="-5" dirty="0">
                <a:solidFill>
                  <a:srgbClr val="FFFFFF"/>
                </a:solidFill>
                <a:latin typeface="+mn-lt"/>
                <a:cs typeface="Arial"/>
              </a:rPr>
              <a:t>Fortaleza  E</a:t>
            </a:r>
            <a:r>
              <a:rPr sz="3600" b="1" dirty="0">
                <a:solidFill>
                  <a:srgbClr val="FFFFFF"/>
                </a:solidFill>
                <a:latin typeface="+mn-lt"/>
                <a:cs typeface="Arial"/>
              </a:rPr>
              <a:t>co</a:t>
            </a:r>
            <a:r>
              <a:rPr sz="3600" b="1" spc="-5" dirty="0">
                <a:solidFill>
                  <a:srgbClr val="FFFFFF"/>
                </a:solidFill>
                <a:latin typeface="+mn-lt"/>
                <a:cs typeface="Arial"/>
              </a:rPr>
              <a:t>nó</a:t>
            </a:r>
            <a:r>
              <a:rPr sz="3600" b="1" dirty="0">
                <a:solidFill>
                  <a:srgbClr val="FFFFFF"/>
                </a:solidFill>
                <a:latin typeface="+mn-lt"/>
                <a:cs typeface="Arial"/>
              </a:rPr>
              <a:t>mica</a:t>
            </a:r>
            <a:endParaRPr sz="3600" b="1" dirty="0">
              <a:latin typeface="+mn-lt"/>
              <a:cs typeface="Arial"/>
            </a:endParaRPr>
          </a:p>
        </p:txBody>
      </p:sp>
      <p:sp>
        <p:nvSpPr>
          <p:cNvPr id="7" name="object 5"/>
          <p:cNvSpPr/>
          <p:nvPr/>
        </p:nvSpPr>
        <p:spPr>
          <a:xfrm>
            <a:off x="3957076" y="1813397"/>
            <a:ext cx="1623695" cy="1369695"/>
          </a:xfrm>
          <a:custGeom>
            <a:avLst/>
            <a:gdLst/>
            <a:ahLst/>
            <a:cxnLst/>
            <a:rect l="l" t="t" r="r" b="b"/>
            <a:pathLst>
              <a:path w="1623695" h="1369695">
                <a:moveTo>
                  <a:pt x="0" y="1369627"/>
                </a:moveTo>
                <a:lnTo>
                  <a:pt x="1623220" y="0"/>
                </a:lnTo>
              </a:path>
            </a:pathLst>
          </a:custGeom>
          <a:ln w="10794">
            <a:solidFill>
              <a:srgbClr val="FF6600"/>
            </a:solidFill>
          </a:ln>
        </p:spPr>
        <p:txBody>
          <a:bodyPr wrap="square" lIns="0" tIns="0" rIns="0" bIns="0" rtlCol="0"/>
          <a:lstStyle/>
          <a:p>
            <a:endParaRPr>
              <a:latin typeface="+mn-lt"/>
            </a:endParaRPr>
          </a:p>
        </p:txBody>
      </p:sp>
      <p:sp>
        <p:nvSpPr>
          <p:cNvPr id="8" name="object 6"/>
          <p:cNvSpPr/>
          <p:nvPr/>
        </p:nvSpPr>
        <p:spPr>
          <a:xfrm>
            <a:off x="5580297" y="1430238"/>
            <a:ext cx="2448560" cy="995358"/>
          </a:xfrm>
          <a:custGeom>
            <a:avLst/>
            <a:gdLst/>
            <a:ahLst/>
            <a:cxnLst/>
            <a:rect l="l" t="t" r="r" b="b"/>
            <a:pathLst>
              <a:path w="2448559" h="1224280">
                <a:moveTo>
                  <a:pt x="2325904" y="0"/>
                </a:moveTo>
                <a:lnTo>
                  <a:pt x="122415" y="0"/>
                </a:lnTo>
                <a:lnTo>
                  <a:pt x="74765" y="9620"/>
                </a:lnTo>
                <a:lnTo>
                  <a:pt x="35854" y="35855"/>
                </a:lnTo>
                <a:lnTo>
                  <a:pt x="9619" y="74766"/>
                </a:lnTo>
                <a:lnTo>
                  <a:pt x="0" y="122416"/>
                </a:lnTo>
                <a:lnTo>
                  <a:pt x="0" y="1101744"/>
                </a:lnTo>
                <a:lnTo>
                  <a:pt x="9619" y="1149393"/>
                </a:lnTo>
                <a:lnTo>
                  <a:pt x="35854" y="1188305"/>
                </a:lnTo>
                <a:lnTo>
                  <a:pt x="74765" y="1214540"/>
                </a:lnTo>
                <a:lnTo>
                  <a:pt x="122415" y="1224160"/>
                </a:lnTo>
                <a:lnTo>
                  <a:pt x="2325904" y="1224160"/>
                </a:lnTo>
                <a:lnTo>
                  <a:pt x="2373554" y="1214540"/>
                </a:lnTo>
                <a:lnTo>
                  <a:pt x="2412466" y="1188305"/>
                </a:lnTo>
                <a:lnTo>
                  <a:pt x="2438701" y="1149393"/>
                </a:lnTo>
                <a:lnTo>
                  <a:pt x="2448321" y="1101744"/>
                </a:lnTo>
                <a:lnTo>
                  <a:pt x="2448321" y="122416"/>
                </a:lnTo>
                <a:lnTo>
                  <a:pt x="2438701" y="74766"/>
                </a:lnTo>
                <a:lnTo>
                  <a:pt x="2412466" y="35855"/>
                </a:lnTo>
                <a:lnTo>
                  <a:pt x="2373554" y="9620"/>
                </a:lnTo>
                <a:lnTo>
                  <a:pt x="2325904" y="0"/>
                </a:lnTo>
                <a:close/>
              </a:path>
            </a:pathLst>
          </a:custGeom>
          <a:solidFill>
            <a:srgbClr val="199977"/>
          </a:solidFill>
          <a:ln>
            <a:solidFill>
              <a:schemeClr val="tx1"/>
            </a:solidFill>
          </a:ln>
        </p:spPr>
        <p:txBody>
          <a:bodyPr wrap="square" lIns="0" tIns="0" rIns="0" bIns="0" rtlCol="0"/>
          <a:lstStyle/>
          <a:p>
            <a:endParaRPr>
              <a:latin typeface="+mn-lt"/>
            </a:endParaRPr>
          </a:p>
        </p:txBody>
      </p:sp>
      <p:sp>
        <p:nvSpPr>
          <p:cNvPr id="9" name="object 7"/>
          <p:cNvSpPr/>
          <p:nvPr/>
        </p:nvSpPr>
        <p:spPr>
          <a:xfrm>
            <a:off x="5580297" y="1201316"/>
            <a:ext cx="2448560" cy="1224280"/>
          </a:xfrm>
          <a:custGeom>
            <a:avLst/>
            <a:gdLst/>
            <a:ahLst/>
            <a:cxnLst/>
            <a:rect l="l" t="t" r="r" b="b"/>
            <a:pathLst>
              <a:path w="2448559" h="1224280">
                <a:moveTo>
                  <a:pt x="0" y="122416"/>
                </a:moveTo>
                <a:lnTo>
                  <a:pt x="9620" y="74766"/>
                </a:lnTo>
                <a:lnTo>
                  <a:pt x="35854" y="35854"/>
                </a:lnTo>
                <a:lnTo>
                  <a:pt x="74766" y="9620"/>
                </a:lnTo>
                <a:lnTo>
                  <a:pt x="122416" y="0"/>
                </a:lnTo>
                <a:lnTo>
                  <a:pt x="2325905" y="0"/>
                </a:lnTo>
                <a:lnTo>
                  <a:pt x="2373554" y="9620"/>
                </a:lnTo>
                <a:lnTo>
                  <a:pt x="2412466" y="35854"/>
                </a:lnTo>
                <a:lnTo>
                  <a:pt x="2438700" y="74766"/>
                </a:lnTo>
                <a:lnTo>
                  <a:pt x="2448321" y="122416"/>
                </a:lnTo>
                <a:lnTo>
                  <a:pt x="2448321" y="1101744"/>
                </a:lnTo>
                <a:lnTo>
                  <a:pt x="2438700" y="1149393"/>
                </a:lnTo>
                <a:lnTo>
                  <a:pt x="2412466" y="1188305"/>
                </a:lnTo>
                <a:lnTo>
                  <a:pt x="2373554" y="1214539"/>
                </a:lnTo>
                <a:lnTo>
                  <a:pt x="2325905" y="1224160"/>
                </a:lnTo>
                <a:lnTo>
                  <a:pt x="122416" y="1224160"/>
                </a:lnTo>
                <a:lnTo>
                  <a:pt x="74766" y="1214539"/>
                </a:lnTo>
                <a:lnTo>
                  <a:pt x="35854" y="1188305"/>
                </a:lnTo>
                <a:lnTo>
                  <a:pt x="9620" y="1149393"/>
                </a:lnTo>
                <a:lnTo>
                  <a:pt x="0" y="1101744"/>
                </a:lnTo>
                <a:lnTo>
                  <a:pt x="0" y="122416"/>
                </a:lnTo>
                <a:close/>
              </a:path>
            </a:pathLst>
          </a:custGeom>
          <a:ln w="10795">
            <a:solidFill>
              <a:srgbClr val="FFFFFF"/>
            </a:solidFill>
          </a:ln>
        </p:spPr>
        <p:txBody>
          <a:bodyPr wrap="square" lIns="0" tIns="0" rIns="0" bIns="0" rtlCol="0"/>
          <a:lstStyle/>
          <a:p>
            <a:endParaRPr>
              <a:latin typeface="+mn-lt"/>
            </a:endParaRPr>
          </a:p>
        </p:txBody>
      </p:sp>
      <p:sp>
        <p:nvSpPr>
          <p:cNvPr id="10" name="object 8"/>
          <p:cNvSpPr txBox="1"/>
          <p:nvPr/>
        </p:nvSpPr>
        <p:spPr>
          <a:xfrm>
            <a:off x="5944666" y="1572776"/>
            <a:ext cx="1719580" cy="708660"/>
          </a:xfrm>
          <a:prstGeom prst="rect">
            <a:avLst/>
          </a:prstGeom>
        </p:spPr>
        <p:txBody>
          <a:bodyPr vert="horz" wrap="square" lIns="0" tIns="63500" rIns="0" bIns="0" rtlCol="0">
            <a:spAutoFit/>
          </a:bodyPr>
          <a:lstStyle/>
          <a:p>
            <a:pPr marL="46355" marR="5080" indent="-34290">
              <a:lnSpc>
                <a:spcPts val="2500"/>
              </a:lnSpc>
              <a:spcBef>
                <a:spcPts val="500"/>
              </a:spcBef>
            </a:pPr>
            <a:r>
              <a:rPr sz="2600" b="1" spc="-5" dirty="0">
                <a:solidFill>
                  <a:srgbClr val="FFFFFF"/>
                </a:solidFill>
                <a:latin typeface="+mn-lt"/>
                <a:cs typeface="Arial"/>
              </a:rPr>
              <a:t>Dinámica</a:t>
            </a:r>
            <a:r>
              <a:rPr sz="2600" b="1" spc="-75" dirty="0">
                <a:solidFill>
                  <a:srgbClr val="FFFFFF"/>
                </a:solidFill>
                <a:latin typeface="+mn-lt"/>
                <a:cs typeface="Arial"/>
              </a:rPr>
              <a:t> </a:t>
            </a:r>
            <a:r>
              <a:rPr sz="2600" b="1" spc="-5" dirty="0">
                <a:solidFill>
                  <a:srgbClr val="FFFFFF"/>
                </a:solidFill>
                <a:latin typeface="+mn-lt"/>
                <a:cs typeface="Arial"/>
              </a:rPr>
              <a:t>de  Crecimiento</a:t>
            </a:r>
            <a:endParaRPr sz="2600" b="1" dirty="0">
              <a:latin typeface="+mn-lt"/>
              <a:cs typeface="Arial"/>
            </a:endParaRPr>
          </a:p>
        </p:txBody>
      </p:sp>
      <p:sp>
        <p:nvSpPr>
          <p:cNvPr id="11" name="object 9"/>
          <p:cNvSpPr/>
          <p:nvPr/>
        </p:nvSpPr>
        <p:spPr>
          <a:xfrm>
            <a:off x="3957075" y="3183025"/>
            <a:ext cx="1623695" cy="38735"/>
          </a:xfrm>
          <a:custGeom>
            <a:avLst/>
            <a:gdLst/>
            <a:ahLst/>
            <a:cxnLst/>
            <a:rect l="l" t="t" r="r" b="b"/>
            <a:pathLst>
              <a:path w="1623695" h="38735">
                <a:moveTo>
                  <a:pt x="0" y="0"/>
                </a:moveTo>
                <a:lnTo>
                  <a:pt x="1623220" y="38156"/>
                </a:lnTo>
              </a:path>
            </a:pathLst>
          </a:custGeom>
          <a:ln w="10794">
            <a:solidFill>
              <a:srgbClr val="FF0000"/>
            </a:solidFill>
          </a:ln>
        </p:spPr>
        <p:txBody>
          <a:bodyPr wrap="square" lIns="0" tIns="0" rIns="0" bIns="0" rtlCol="0"/>
          <a:lstStyle/>
          <a:p>
            <a:endParaRPr>
              <a:latin typeface="+mn-lt"/>
            </a:endParaRPr>
          </a:p>
        </p:txBody>
      </p:sp>
      <p:sp>
        <p:nvSpPr>
          <p:cNvPr id="12" name="object 10"/>
          <p:cNvSpPr/>
          <p:nvPr/>
        </p:nvSpPr>
        <p:spPr>
          <a:xfrm>
            <a:off x="5580297" y="2609101"/>
            <a:ext cx="2448560" cy="1019600"/>
          </a:xfrm>
          <a:custGeom>
            <a:avLst/>
            <a:gdLst/>
            <a:ahLst/>
            <a:cxnLst/>
            <a:rect l="l" t="t" r="r" b="b"/>
            <a:pathLst>
              <a:path w="2448559" h="1224279">
                <a:moveTo>
                  <a:pt x="2325904" y="0"/>
                </a:moveTo>
                <a:lnTo>
                  <a:pt x="122415" y="0"/>
                </a:lnTo>
                <a:lnTo>
                  <a:pt x="74765" y="9620"/>
                </a:lnTo>
                <a:lnTo>
                  <a:pt x="35854" y="35855"/>
                </a:lnTo>
                <a:lnTo>
                  <a:pt x="9619" y="74766"/>
                </a:lnTo>
                <a:lnTo>
                  <a:pt x="0" y="122416"/>
                </a:lnTo>
                <a:lnTo>
                  <a:pt x="0" y="1101744"/>
                </a:lnTo>
                <a:lnTo>
                  <a:pt x="9619" y="1149393"/>
                </a:lnTo>
                <a:lnTo>
                  <a:pt x="35854" y="1188305"/>
                </a:lnTo>
                <a:lnTo>
                  <a:pt x="74765" y="1214540"/>
                </a:lnTo>
                <a:lnTo>
                  <a:pt x="122415" y="1224160"/>
                </a:lnTo>
                <a:lnTo>
                  <a:pt x="2325904" y="1224160"/>
                </a:lnTo>
                <a:lnTo>
                  <a:pt x="2373554" y="1214540"/>
                </a:lnTo>
                <a:lnTo>
                  <a:pt x="2412466" y="1188305"/>
                </a:lnTo>
                <a:lnTo>
                  <a:pt x="2438701" y="1149393"/>
                </a:lnTo>
                <a:lnTo>
                  <a:pt x="2448321" y="1101744"/>
                </a:lnTo>
                <a:lnTo>
                  <a:pt x="2448321" y="122416"/>
                </a:lnTo>
                <a:lnTo>
                  <a:pt x="2438701" y="74766"/>
                </a:lnTo>
                <a:lnTo>
                  <a:pt x="2412466" y="35855"/>
                </a:lnTo>
                <a:lnTo>
                  <a:pt x="2373554" y="9620"/>
                </a:lnTo>
                <a:lnTo>
                  <a:pt x="2325904" y="0"/>
                </a:lnTo>
                <a:close/>
              </a:path>
            </a:pathLst>
          </a:custGeom>
          <a:solidFill>
            <a:srgbClr val="199977"/>
          </a:solidFill>
          <a:ln>
            <a:solidFill>
              <a:schemeClr val="tx1"/>
            </a:solidFill>
          </a:ln>
        </p:spPr>
        <p:txBody>
          <a:bodyPr wrap="square" lIns="0" tIns="0" rIns="0" bIns="0" rtlCol="0"/>
          <a:lstStyle/>
          <a:p>
            <a:endParaRPr>
              <a:latin typeface="+mn-lt"/>
            </a:endParaRPr>
          </a:p>
        </p:txBody>
      </p:sp>
      <p:sp>
        <p:nvSpPr>
          <p:cNvPr id="13" name="object 11"/>
          <p:cNvSpPr/>
          <p:nvPr/>
        </p:nvSpPr>
        <p:spPr>
          <a:xfrm>
            <a:off x="5580297" y="2609100"/>
            <a:ext cx="2448560" cy="1237185"/>
          </a:xfrm>
          <a:custGeom>
            <a:avLst/>
            <a:gdLst/>
            <a:ahLst/>
            <a:cxnLst/>
            <a:rect l="l" t="t" r="r" b="b"/>
            <a:pathLst>
              <a:path w="2448559" h="1224279">
                <a:moveTo>
                  <a:pt x="0" y="122416"/>
                </a:moveTo>
                <a:lnTo>
                  <a:pt x="9620" y="74766"/>
                </a:lnTo>
                <a:lnTo>
                  <a:pt x="35854" y="35854"/>
                </a:lnTo>
                <a:lnTo>
                  <a:pt x="74766" y="9620"/>
                </a:lnTo>
                <a:lnTo>
                  <a:pt x="122416" y="0"/>
                </a:lnTo>
                <a:lnTo>
                  <a:pt x="2325905" y="0"/>
                </a:lnTo>
                <a:lnTo>
                  <a:pt x="2373554" y="9620"/>
                </a:lnTo>
                <a:lnTo>
                  <a:pt x="2412466" y="35854"/>
                </a:lnTo>
                <a:lnTo>
                  <a:pt x="2438700" y="74766"/>
                </a:lnTo>
                <a:lnTo>
                  <a:pt x="2448321" y="122416"/>
                </a:lnTo>
                <a:lnTo>
                  <a:pt x="2448321" y="1101744"/>
                </a:lnTo>
                <a:lnTo>
                  <a:pt x="2438700" y="1149393"/>
                </a:lnTo>
                <a:lnTo>
                  <a:pt x="2412466" y="1188305"/>
                </a:lnTo>
                <a:lnTo>
                  <a:pt x="2373554" y="1214539"/>
                </a:lnTo>
                <a:lnTo>
                  <a:pt x="2325905" y="1224160"/>
                </a:lnTo>
                <a:lnTo>
                  <a:pt x="122416" y="1224160"/>
                </a:lnTo>
                <a:lnTo>
                  <a:pt x="74766" y="1214539"/>
                </a:lnTo>
                <a:lnTo>
                  <a:pt x="35854" y="1188305"/>
                </a:lnTo>
                <a:lnTo>
                  <a:pt x="9620" y="1149393"/>
                </a:lnTo>
                <a:lnTo>
                  <a:pt x="0" y="1101744"/>
                </a:lnTo>
                <a:lnTo>
                  <a:pt x="0" y="122416"/>
                </a:lnTo>
                <a:close/>
              </a:path>
            </a:pathLst>
          </a:custGeom>
          <a:ln w="10795">
            <a:solidFill>
              <a:srgbClr val="FFFFFF"/>
            </a:solidFill>
          </a:ln>
        </p:spPr>
        <p:txBody>
          <a:bodyPr wrap="square" lIns="0" tIns="0" rIns="0" bIns="0" rtlCol="0"/>
          <a:lstStyle/>
          <a:p>
            <a:pPr algn="ctr"/>
            <a:endParaRPr dirty="0">
              <a:latin typeface="+mn-lt"/>
            </a:endParaRPr>
          </a:p>
        </p:txBody>
      </p:sp>
      <p:sp>
        <p:nvSpPr>
          <p:cNvPr id="14" name="object 12"/>
          <p:cNvSpPr txBox="1"/>
          <p:nvPr/>
        </p:nvSpPr>
        <p:spPr>
          <a:xfrm>
            <a:off x="5961432" y="2785492"/>
            <a:ext cx="1686560" cy="708660"/>
          </a:xfrm>
          <a:prstGeom prst="rect">
            <a:avLst/>
          </a:prstGeom>
        </p:spPr>
        <p:txBody>
          <a:bodyPr vert="horz" wrap="square" lIns="0" tIns="63500" rIns="0" bIns="0" rtlCol="0">
            <a:spAutoFit/>
          </a:bodyPr>
          <a:lstStyle/>
          <a:p>
            <a:pPr marL="156210" marR="5080" indent="-144145">
              <a:lnSpc>
                <a:spcPts val="2500"/>
              </a:lnSpc>
              <a:spcBef>
                <a:spcPts val="500"/>
              </a:spcBef>
            </a:pPr>
            <a:r>
              <a:rPr sz="2600" b="1" spc="-5" dirty="0">
                <a:solidFill>
                  <a:srgbClr val="FFFFFF"/>
                </a:solidFill>
                <a:latin typeface="+mn-lt"/>
                <a:cs typeface="Arial"/>
              </a:rPr>
              <a:t>Escala de</a:t>
            </a:r>
            <a:r>
              <a:rPr sz="2600" b="1" spc="-65" dirty="0">
                <a:solidFill>
                  <a:srgbClr val="FFFFFF"/>
                </a:solidFill>
                <a:latin typeface="+mn-lt"/>
                <a:cs typeface="Arial"/>
              </a:rPr>
              <a:t> </a:t>
            </a:r>
            <a:r>
              <a:rPr sz="2600" b="1" spc="-5" dirty="0">
                <a:solidFill>
                  <a:srgbClr val="FFFFFF"/>
                </a:solidFill>
                <a:latin typeface="+mn-lt"/>
                <a:cs typeface="Arial"/>
              </a:rPr>
              <a:t>la  Economía</a:t>
            </a:r>
            <a:endParaRPr sz="2600" b="1" dirty="0">
              <a:latin typeface="+mn-lt"/>
              <a:cs typeface="Arial"/>
            </a:endParaRPr>
          </a:p>
        </p:txBody>
      </p:sp>
      <p:sp>
        <p:nvSpPr>
          <p:cNvPr id="15" name="object 13"/>
          <p:cNvSpPr/>
          <p:nvPr/>
        </p:nvSpPr>
        <p:spPr>
          <a:xfrm>
            <a:off x="3957076" y="3183025"/>
            <a:ext cx="1623695" cy="1446530"/>
          </a:xfrm>
          <a:custGeom>
            <a:avLst/>
            <a:gdLst/>
            <a:ahLst/>
            <a:cxnLst/>
            <a:rect l="l" t="t" r="r" b="b"/>
            <a:pathLst>
              <a:path w="1623695" h="1446529">
                <a:moveTo>
                  <a:pt x="0" y="0"/>
                </a:moveTo>
                <a:lnTo>
                  <a:pt x="1623220" y="1445941"/>
                </a:lnTo>
              </a:path>
            </a:pathLst>
          </a:custGeom>
          <a:ln w="10794">
            <a:solidFill>
              <a:srgbClr val="FF0000"/>
            </a:solidFill>
          </a:ln>
        </p:spPr>
        <p:txBody>
          <a:bodyPr wrap="square" lIns="0" tIns="0" rIns="0" bIns="0" rtlCol="0"/>
          <a:lstStyle/>
          <a:p>
            <a:endParaRPr>
              <a:latin typeface="+mn-lt"/>
            </a:endParaRPr>
          </a:p>
        </p:txBody>
      </p:sp>
      <p:sp>
        <p:nvSpPr>
          <p:cNvPr id="16" name="object 14"/>
          <p:cNvSpPr/>
          <p:nvPr/>
        </p:nvSpPr>
        <p:spPr>
          <a:xfrm>
            <a:off x="5580297" y="4016886"/>
            <a:ext cx="2448560" cy="1000854"/>
          </a:xfrm>
          <a:custGeom>
            <a:avLst/>
            <a:gdLst/>
            <a:ahLst/>
            <a:cxnLst/>
            <a:rect l="l" t="t" r="r" b="b"/>
            <a:pathLst>
              <a:path w="2448559" h="1224279">
                <a:moveTo>
                  <a:pt x="2325904" y="0"/>
                </a:moveTo>
                <a:lnTo>
                  <a:pt x="122415" y="0"/>
                </a:lnTo>
                <a:lnTo>
                  <a:pt x="74765" y="9620"/>
                </a:lnTo>
                <a:lnTo>
                  <a:pt x="35854" y="35855"/>
                </a:lnTo>
                <a:lnTo>
                  <a:pt x="9619" y="74766"/>
                </a:lnTo>
                <a:lnTo>
                  <a:pt x="0" y="122416"/>
                </a:lnTo>
                <a:lnTo>
                  <a:pt x="0" y="1101744"/>
                </a:lnTo>
                <a:lnTo>
                  <a:pt x="9619" y="1149394"/>
                </a:lnTo>
                <a:lnTo>
                  <a:pt x="35854" y="1188305"/>
                </a:lnTo>
                <a:lnTo>
                  <a:pt x="74765" y="1214540"/>
                </a:lnTo>
                <a:lnTo>
                  <a:pt x="122415" y="1224160"/>
                </a:lnTo>
                <a:lnTo>
                  <a:pt x="2325904" y="1224160"/>
                </a:lnTo>
                <a:lnTo>
                  <a:pt x="2373554" y="1214540"/>
                </a:lnTo>
                <a:lnTo>
                  <a:pt x="2412466" y="1188305"/>
                </a:lnTo>
                <a:lnTo>
                  <a:pt x="2438701" y="1149394"/>
                </a:lnTo>
                <a:lnTo>
                  <a:pt x="2448321" y="1101744"/>
                </a:lnTo>
                <a:lnTo>
                  <a:pt x="2448321" y="122416"/>
                </a:lnTo>
                <a:lnTo>
                  <a:pt x="2438701" y="74766"/>
                </a:lnTo>
                <a:lnTo>
                  <a:pt x="2412466" y="35855"/>
                </a:lnTo>
                <a:lnTo>
                  <a:pt x="2373554" y="9620"/>
                </a:lnTo>
                <a:lnTo>
                  <a:pt x="2325904" y="0"/>
                </a:lnTo>
                <a:close/>
              </a:path>
            </a:pathLst>
          </a:custGeom>
          <a:solidFill>
            <a:srgbClr val="199977"/>
          </a:solidFill>
        </p:spPr>
        <p:txBody>
          <a:bodyPr wrap="square" lIns="0" tIns="0" rIns="0" bIns="0" rtlCol="0"/>
          <a:lstStyle/>
          <a:p>
            <a:endParaRPr>
              <a:latin typeface="+mn-lt"/>
            </a:endParaRPr>
          </a:p>
        </p:txBody>
      </p:sp>
      <p:sp>
        <p:nvSpPr>
          <p:cNvPr id="17" name="object 15"/>
          <p:cNvSpPr/>
          <p:nvPr/>
        </p:nvSpPr>
        <p:spPr>
          <a:xfrm>
            <a:off x="5580297" y="4016886"/>
            <a:ext cx="2448560" cy="1224280"/>
          </a:xfrm>
          <a:custGeom>
            <a:avLst/>
            <a:gdLst/>
            <a:ahLst/>
            <a:cxnLst/>
            <a:rect l="l" t="t" r="r" b="b"/>
            <a:pathLst>
              <a:path w="2448559" h="1224279">
                <a:moveTo>
                  <a:pt x="0" y="122416"/>
                </a:moveTo>
                <a:lnTo>
                  <a:pt x="9620" y="74766"/>
                </a:lnTo>
                <a:lnTo>
                  <a:pt x="35854" y="35854"/>
                </a:lnTo>
                <a:lnTo>
                  <a:pt x="74766" y="9620"/>
                </a:lnTo>
                <a:lnTo>
                  <a:pt x="122416" y="0"/>
                </a:lnTo>
                <a:lnTo>
                  <a:pt x="2325905" y="0"/>
                </a:lnTo>
                <a:lnTo>
                  <a:pt x="2373554" y="9620"/>
                </a:lnTo>
                <a:lnTo>
                  <a:pt x="2412466" y="35854"/>
                </a:lnTo>
                <a:lnTo>
                  <a:pt x="2438700" y="74766"/>
                </a:lnTo>
                <a:lnTo>
                  <a:pt x="2448321" y="122416"/>
                </a:lnTo>
                <a:lnTo>
                  <a:pt x="2448321" y="1101744"/>
                </a:lnTo>
                <a:lnTo>
                  <a:pt x="2438700" y="1149393"/>
                </a:lnTo>
                <a:lnTo>
                  <a:pt x="2412466" y="1188305"/>
                </a:lnTo>
                <a:lnTo>
                  <a:pt x="2373554" y="1214539"/>
                </a:lnTo>
                <a:lnTo>
                  <a:pt x="2325905" y="1224160"/>
                </a:lnTo>
                <a:lnTo>
                  <a:pt x="122416" y="1224160"/>
                </a:lnTo>
                <a:lnTo>
                  <a:pt x="74766" y="1214539"/>
                </a:lnTo>
                <a:lnTo>
                  <a:pt x="35854" y="1188305"/>
                </a:lnTo>
                <a:lnTo>
                  <a:pt x="9620" y="1149393"/>
                </a:lnTo>
                <a:lnTo>
                  <a:pt x="0" y="1101744"/>
                </a:lnTo>
                <a:lnTo>
                  <a:pt x="0" y="122416"/>
                </a:lnTo>
                <a:close/>
              </a:path>
            </a:pathLst>
          </a:custGeom>
          <a:ln w="10795">
            <a:noFill/>
          </a:ln>
        </p:spPr>
        <p:txBody>
          <a:bodyPr wrap="square" lIns="0" tIns="0" rIns="0" bIns="0" rtlCol="0"/>
          <a:lstStyle/>
          <a:p>
            <a:endParaRPr>
              <a:latin typeface="+mn-lt"/>
            </a:endParaRPr>
          </a:p>
        </p:txBody>
      </p:sp>
      <p:sp>
        <p:nvSpPr>
          <p:cNvPr id="18" name="object 16"/>
          <p:cNvSpPr txBox="1"/>
          <p:nvPr/>
        </p:nvSpPr>
        <p:spPr>
          <a:xfrm>
            <a:off x="5647994" y="4081636"/>
            <a:ext cx="2313305" cy="825867"/>
          </a:xfrm>
          <a:prstGeom prst="rect">
            <a:avLst/>
          </a:prstGeom>
        </p:spPr>
        <p:txBody>
          <a:bodyPr vert="horz" wrap="square" lIns="0" tIns="12700" rIns="0" bIns="0" rtlCol="0">
            <a:spAutoFit/>
          </a:bodyPr>
          <a:lstStyle/>
          <a:p>
            <a:pPr marL="12700" algn="ctr">
              <a:lnSpc>
                <a:spcPct val="100000"/>
              </a:lnSpc>
              <a:spcBef>
                <a:spcPts val="100"/>
              </a:spcBef>
            </a:pPr>
            <a:r>
              <a:rPr sz="2600" b="1" spc="-5" dirty="0" err="1">
                <a:solidFill>
                  <a:srgbClr val="FFFFFF"/>
                </a:solidFill>
                <a:latin typeface="+mn-lt"/>
                <a:cs typeface="Arial"/>
              </a:rPr>
              <a:t>Ingreso</a:t>
            </a:r>
            <a:endParaRPr lang="es-CO" sz="2600" b="1" spc="-5" dirty="0">
              <a:solidFill>
                <a:srgbClr val="FFFFFF"/>
              </a:solidFill>
              <a:latin typeface="+mn-lt"/>
              <a:cs typeface="Arial"/>
            </a:endParaRPr>
          </a:p>
          <a:p>
            <a:pPr marL="12700" algn="ctr">
              <a:lnSpc>
                <a:spcPct val="100000"/>
              </a:lnSpc>
              <a:spcBef>
                <a:spcPts val="100"/>
              </a:spcBef>
            </a:pPr>
            <a:r>
              <a:rPr sz="2600" b="1" spc="-30" dirty="0">
                <a:solidFill>
                  <a:srgbClr val="FFFFFF"/>
                </a:solidFill>
                <a:latin typeface="+mn-lt"/>
                <a:cs typeface="Arial"/>
              </a:rPr>
              <a:t> </a:t>
            </a:r>
            <a:r>
              <a:rPr sz="2600" b="1" spc="-5" dirty="0">
                <a:solidFill>
                  <a:srgbClr val="FFFFFF"/>
                </a:solidFill>
                <a:latin typeface="+mn-lt"/>
                <a:cs typeface="Arial"/>
              </a:rPr>
              <a:t>Nacional</a:t>
            </a:r>
            <a:endParaRPr sz="2600" b="1" dirty="0">
              <a:latin typeface="+mn-lt"/>
              <a:cs typeface="Arial"/>
            </a:endParaRPr>
          </a:p>
        </p:txBody>
      </p:sp>
      <p:sp>
        <p:nvSpPr>
          <p:cNvPr id="21" name="object 4"/>
          <p:cNvSpPr txBox="1">
            <a:spLocks/>
          </p:cNvSpPr>
          <p:nvPr/>
        </p:nvSpPr>
        <p:spPr>
          <a:xfrm>
            <a:off x="539552" y="5387975"/>
            <a:ext cx="5256584" cy="185307"/>
          </a:xfrm>
          <a:prstGeom prst="rect">
            <a:avLst/>
          </a:prstGeom>
        </p:spPr>
        <p:txBody>
          <a:bodyPr vert="horz" wrap="square" lIns="0" tIns="18415" rIns="0" bIns="0" rtlCol="0" anchor="b">
            <a:spAutoFit/>
          </a:bodyPr>
          <a:lstStyle>
            <a:defPPr>
              <a:defRPr lang="es-ES_tradnl"/>
            </a:defPPr>
            <a:lvl1pPr algn="l" rtl="0" eaLnBrk="0" fontAlgn="base" hangingPunct="0">
              <a:spcBef>
                <a:spcPct val="0"/>
              </a:spcBef>
              <a:spcAft>
                <a:spcPct val="0"/>
              </a:spcAft>
              <a:defRPr sz="2300" kern="1200">
                <a:solidFill>
                  <a:schemeClr val="tx1"/>
                </a:solidFill>
                <a:latin typeface="Arial Narrow" pitchFamily="34" charset="0"/>
                <a:ea typeface="+mn-ea"/>
                <a:cs typeface="+mn-cs"/>
              </a:defRPr>
            </a:lvl1pPr>
            <a:lvl2pPr marL="457200" algn="l" rtl="0" eaLnBrk="0" fontAlgn="base" hangingPunct="0">
              <a:spcBef>
                <a:spcPct val="0"/>
              </a:spcBef>
              <a:spcAft>
                <a:spcPct val="0"/>
              </a:spcAft>
              <a:defRPr sz="2300" kern="1200">
                <a:solidFill>
                  <a:schemeClr val="tx1"/>
                </a:solidFill>
                <a:latin typeface="Arial Narrow" pitchFamily="34" charset="0"/>
                <a:ea typeface="+mn-ea"/>
                <a:cs typeface="+mn-cs"/>
              </a:defRPr>
            </a:lvl2pPr>
            <a:lvl3pPr marL="914400" algn="l" rtl="0" eaLnBrk="0" fontAlgn="base" hangingPunct="0">
              <a:spcBef>
                <a:spcPct val="0"/>
              </a:spcBef>
              <a:spcAft>
                <a:spcPct val="0"/>
              </a:spcAft>
              <a:defRPr sz="2300" kern="1200">
                <a:solidFill>
                  <a:schemeClr val="tx1"/>
                </a:solidFill>
                <a:latin typeface="Arial Narrow" pitchFamily="34" charset="0"/>
                <a:ea typeface="+mn-ea"/>
                <a:cs typeface="+mn-cs"/>
              </a:defRPr>
            </a:lvl3pPr>
            <a:lvl4pPr marL="1371600" algn="l" rtl="0" eaLnBrk="0" fontAlgn="base" hangingPunct="0">
              <a:spcBef>
                <a:spcPct val="0"/>
              </a:spcBef>
              <a:spcAft>
                <a:spcPct val="0"/>
              </a:spcAft>
              <a:defRPr sz="2300" kern="1200">
                <a:solidFill>
                  <a:schemeClr val="tx1"/>
                </a:solidFill>
                <a:latin typeface="Arial Narrow" pitchFamily="34" charset="0"/>
                <a:ea typeface="+mn-ea"/>
                <a:cs typeface="+mn-cs"/>
              </a:defRPr>
            </a:lvl4pPr>
            <a:lvl5pPr marL="1828800" algn="l" rtl="0" eaLnBrk="0" fontAlgn="base" hangingPunct="0">
              <a:spcBef>
                <a:spcPct val="0"/>
              </a:spcBef>
              <a:spcAft>
                <a:spcPct val="0"/>
              </a:spcAft>
              <a:defRPr sz="2300" kern="1200">
                <a:solidFill>
                  <a:schemeClr val="tx1"/>
                </a:solidFill>
                <a:latin typeface="Arial Narrow" pitchFamily="34" charset="0"/>
                <a:ea typeface="+mn-ea"/>
                <a:cs typeface="+mn-cs"/>
              </a:defRPr>
            </a:lvl5pPr>
            <a:lvl6pPr marL="2286000" algn="l" defTabSz="914400" rtl="0" eaLnBrk="1" latinLnBrk="0" hangingPunct="1">
              <a:defRPr sz="2300" kern="1200">
                <a:solidFill>
                  <a:schemeClr val="tx1"/>
                </a:solidFill>
                <a:latin typeface="Arial Narrow" pitchFamily="34" charset="0"/>
                <a:ea typeface="+mn-ea"/>
                <a:cs typeface="+mn-cs"/>
              </a:defRPr>
            </a:lvl6pPr>
            <a:lvl7pPr marL="2743200" algn="l" defTabSz="914400" rtl="0" eaLnBrk="1" latinLnBrk="0" hangingPunct="1">
              <a:defRPr sz="2300" kern="1200">
                <a:solidFill>
                  <a:schemeClr val="tx1"/>
                </a:solidFill>
                <a:latin typeface="Arial Narrow" pitchFamily="34" charset="0"/>
                <a:ea typeface="+mn-ea"/>
                <a:cs typeface="+mn-cs"/>
              </a:defRPr>
            </a:lvl7pPr>
            <a:lvl8pPr marL="3200400" algn="l" defTabSz="914400" rtl="0" eaLnBrk="1" latinLnBrk="0" hangingPunct="1">
              <a:defRPr sz="2300" kern="1200">
                <a:solidFill>
                  <a:schemeClr val="tx1"/>
                </a:solidFill>
                <a:latin typeface="Arial Narrow" pitchFamily="34" charset="0"/>
                <a:ea typeface="+mn-ea"/>
                <a:cs typeface="+mn-cs"/>
              </a:defRPr>
            </a:lvl8pPr>
            <a:lvl9pPr marL="3657600" algn="l" defTabSz="914400" rtl="0" eaLnBrk="1" latinLnBrk="0" hangingPunct="1">
              <a:defRPr sz="2300" kern="1200">
                <a:solidFill>
                  <a:schemeClr val="tx1"/>
                </a:solidFill>
                <a:latin typeface="Arial Narrow" pitchFamily="34" charset="0"/>
                <a:ea typeface="+mn-ea"/>
                <a:cs typeface="+mn-cs"/>
              </a:defRPr>
            </a:lvl9pPr>
          </a:lstStyle>
          <a:p>
            <a:pPr marL="636905" marR="5080" indent="-624840">
              <a:lnSpc>
                <a:spcPts val="1300"/>
              </a:lnSpc>
              <a:spcBef>
                <a:spcPts val="145"/>
              </a:spcBef>
            </a:pPr>
            <a:r>
              <a:rPr lang="es-CO" sz="900" b="1" dirty="0">
                <a:latin typeface="+mn-lt"/>
              </a:rPr>
              <a:t>Los </a:t>
            </a:r>
            <a:r>
              <a:rPr lang="es-CO" sz="900" b="1" spc="-5" dirty="0">
                <a:latin typeface="+mn-lt"/>
              </a:rPr>
              <a:t>Reportes </a:t>
            </a:r>
            <a:r>
              <a:rPr lang="es-CO" sz="900" b="1" dirty="0">
                <a:latin typeface="+mn-lt"/>
              </a:rPr>
              <a:t>de </a:t>
            </a:r>
            <a:r>
              <a:rPr lang="es-CO" sz="900" b="1" spc="-5" dirty="0">
                <a:latin typeface="+mn-lt"/>
              </a:rPr>
              <a:t>Finanzas Publicas </a:t>
            </a:r>
            <a:r>
              <a:rPr lang="es-CO" sz="900" b="1" dirty="0">
                <a:latin typeface="+mn-lt"/>
              </a:rPr>
              <a:t>y los </a:t>
            </a:r>
            <a:r>
              <a:rPr lang="es-CO" sz="900" b="1" spc="-5" dirty="0">
                <a:latin typeface="+mn-lt"/>
              </a:rPr>
              <a:t>Fundamentos  del Análisis del Riesgo Soberano, agosto</a:t>
            </a:r>
            <a:r>
              <a:rPr lang="es-CO" sz="900" b="1" spc="-35" dirty="0">
                <a:latin typeface="+mn-lt"/>
              </a:rPr>
              <a:t> </a:t>
            </a:r>
            <a:r>
              <a:rPr lang="es-CO" sz="900" b="1" spc="-10" dirty="0">
                <a:latin typeface="+mn-lt"/>
              </a:rPr>
              <a:t>2017</a:t>
            </a:r>
          </a:p>
        </p:txBody>
      </p:sp>
    </p:spTree>
    <p:extLst>
      <p:ext uri="{BB962C8B-B14F-4D97-AF65-F5344CB8AC3E}">
        <p14:creationId xmlns:p14="http://schemas.microsoft.com/office/powerpoint/2010/main" val="133652422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9"/>
          </p:nvPr>
        </p:nvSpPr>
        <p:spPr/>
        <p:txBody>
          <a:bodyPr/>
          <a:lstStyle/>
          <a:p>
            <a:pPr>
              <a:defRPr/>
            </a:pPr>
            <a:fld id="{BD78BF63-D6E5-49D8-99EB-4D36175B83F1}" type="slidenum">
              <a:rPr lang="es-ES_tradnl" smtClean="0"/>
              <a:pPr>
                <a:defRPr/>
              </a:pPr>
              <a:t>3</a:t>
            </a:fld>
            <a:endParaRPr lang="es-ES_tradnl" dirty="0"/>
          </a:p>
        </p:txBody>
      </p:sp>
      <p:pic>
        <p:nvPicPr>
          <p:cNvPr id="5"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08968" y="33907"/>
            <a:ext cx="7704856" cy="53543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85785841"/>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número de diapositiva 4"/>
          <p:cNvSpPr>
            <a:spLocks noGrp="1"/>
          </p:cNvSpPr>
          <p:nvPr>
            <p:ph type="sldNum" sz="quarter" idx="15"/>
          </p:nvPr>
        </p:nvSpPr>
        <p:spPr/>
        <p:txBody>
          <a:bodyPr/>
          <a:lstStyle/>
          <a:p>
            <a:fld id="{2F152DCA-CD82-48DD-BE7C-A5D938300626}" type="slidenum">
              <a:rPr lang="es-ES_tradnl" smtClean="0"/>
              <a:pPr/>
              <a:t>30</a:t>
            </a:fld>
            <a:endParaRPr lang="es-ES_tradnl"/>
          </a:p>
        </p:txBody>
      </p:sp>
      <p:sp>
        <p:nvSpPr>
          <p:cNvPr id="3" name="object 2"/>
          <p:cNvSpPr txBox="1">
            <a:spLocks/>
          </p:cNvSpPr>
          <p:nvPr/>
        </p:nvSpPr>
        <p:spPr>
          <a:xfrm>
            <a:off x="154626" y="254653"/>
            <a:ext cx="6858775" cy="628377"/>
          </a:xfrm>
          <a:prstGeom prst="rect">
            <a:avLst/>
          </a:prstGeom>
        </p:spPr>
        <p:txBody>
          <a:bodyPr vert="horz" wrap="square" lIns="0" tIns="12700" rIns="0" bIns="0" rtlCol="0">
            <a:spAutoFit/>
          </a:bodyPr>
          <a:lstStyle>
            <a:lvl1pPr algn="l" rtl="0" eaLnBrk="1" fontAlgn="base" hangingPunct="1">
              <a:spcBef>
                <a:spcPct val="0"/>
              </a:spcBef>
              <a:spcAft>
                <a:spcPct val="0"/>
              </a:spcAft>
              <a:defRPr sz="3200" b="1" baseline="0">
                <a:solidFill>
                  <a:schemeClr val="bg1"/>
                </a:solidFill>
                <a:latin typeface="+mj-lt"/>
                <a:ea typeface="+mj-ea"/>
                <a:cs typeface="+mj-cs"/>
              </a:defRPr>
            </a:lvl1pPr>
            <a:lvl2pPr algn="ctr" rtl="0" eaLnBrk="1" fontAlgn="base" hangingPunct="1">
              <a:spcBef>
                <a:spcPct val="0"/>
              </a:spcBef>
              <a:spcAft>
                <a:spcPct val="0"/>
              </a:spcAft>
              <a:defRPr sz="3200" b="1">
                <a:solidFill>
                  <a:schemeClr val="tx2"/>
                </a:solidFill>
                <a:latin typeface="Calibri" pitchFamily="34" charset="0"/>
              </a:defRPr>
            </a:lvl2pPr>
            <a:lvl3pPr algn="ctr" rtl="0" eaLnBrk="1" fontAlgn="base" hangingPunct="1">
              <a:spcBef>
                <a:spcPct val="0"/>
              </a:spcBef>
              <a:spcAft>
                <a:spcPct val="0"/>
              </a:spcAft>
              <a:defRPr sz="3200" b="1">
                <a:solidFill>
                  <a:schemeClr val="tx2"/>
                </a:solidFill>
                <a:latin typeface="Calibri" pitchFamily="34" charset="0"/>
              </a:defRPr>
            </a:lvl3pPr>
            <a:lvl4pPr algn="ctr" rtl="0" eaLnBrk="1" fontAlgn="base" hangingPunct="1">
              <a:spcBef>
                <a:spcPct val="0"/>
              </a:spcBef>
              <a:spcAft>
                <a:spcPct val="0"/>
              </a:spcAft>
              <a:defRPr sz="3200" b="1">
                <a:solidFill>
                  <a:schemeClr val="tx2"/>
                </a:solidFill>
                <a:latin typeface="Calibri" pitchFamily="34" charset="0"/>
              </a:defRPr>
            </a:lvl4pPr>
            <a:lvl5pPr algn="ctr" rtl="0" eaLnBrk="1" fontAlgn="base" hangingPunct="1">
              <a:spcBef>
                <a:spcPct val="0"/>
              </a:spcBef>
              <a:spcAft>
                <a:spcPct val="0"/>
              </a:spcAft>
              <a:defRPr sz="3200" b="1">
                <a:solidFill>
                  <a:schemeClr val="tx2"/>
                </a:solidFill>
                <a:latin typeface="Calibri" pitchFamily="34" charset="0"/>
              </a:defRPr>
            </a:lvl5pPr>
            <a:lvl6pPr marL="457200" algn="ctr" rtl="0" eaLnBrk="1" fontAlgn="base" hangingPunct="1">
              <a:spcBef>
                <a:spcPct val="0"/>
              </a:spcBef>
              <a:spcAft>
                <a:spcPct val="0"/>
              </a:spcAft>
              <a:defRPr sz="3200" b="1">
                <a:solidFill>
                  <a:schemeClr val="tx2"/>
                </a:solidFill>
                <a:latin typeface="Arial Narrow" pitchFamily="34" charset="0"/>
              </a:defRPr>
            </a:lvl6pPr>
            <a:lvl7pPr marL="914400" algn="ctr" rtl="0" eaLnBrk="1" fontAlgn="base" hangingPunct="1">
              <a:spcBef>
                <a:spcPct val="0"/>
              </a:spcBef>
              <a:spcAft>
                <a:spcPct val="0"/>
              </a:spcAft>
              <a:defRPr sz="3200" b="1">
                <a:solidFill>
                  <a:schemeClr val="tx2"/>
                </a:solidFill>
                <a:latin typeface="Arial Narrow" pitchFamily="34" charset="0"/>
              </a:defRPr>
            </a:lvl7pPr>
            <a:lvl8pPr marL="1371600" algn="ctr" rtl="0" eaLnBrk="1" fontAlgn="base" hangingPunct="1">
              <a:spcBef>
                <a:spcPct val="0"/>
              </a:spcBef>
              <a:spcAft>
                <a:spcPct val="0"/>
              </a:spcAft>
              <a:defRPr sz="3200" b="1">
                <a:solidFill>
                  <a:schemeClr val="tx2"/>
                </a:solidFill>
                <a:latin typeface="Arial Narrow" pitchFamily="34" charset="0"/>
              </a:defRPr>
            </a:lvl8pPr>
            <a:lvl9pPr marL="1828800" algn="ctr" rtl="0" eaLnBrk="1" fontAlgn="base" hangingPunct="1">
              <a:spcBef>
                <a:spcPct val="0"/>
              </a:spcBef>
              <a:spcAft>
                <a:spcPct val="0"/>
              </a:spcAft>
              <a:defRPr sz="3200" b="1">
                <a:solidFill>
                  <a:schemeClr val="tx2"/>
                </a:solidFill>
                <a:latin typeface="Arial Narrow" pitchFamily="34" charset="0"/>
              </a:defRPr>
            </a:lvl9pPr>
          </a:lstStyle>
          <a:p>
            <a:pPr marL="12700">
              <a:spcBef>
                <a:spcPts val="100"/>
              </a:spcBef>
            </a:pPr>
            <a:r>
              <a:rPr lang="es-CO" sz="4000" kern="0" spc="-5" dirty="0"/>
              <a:t>Fortaleza Institucional</a:t>
            </a:r>
            <a:r>
              <a:rPr lang="es-CO" sz="4000" kern="0" spc="-40" dirty="0"/>
              <a:t> </a:t>
            </a:r>
            <a:r>
              <a:rPr lang="es-CO" sz="4000" kern="0" spc="-5" dirty="0"/>
              <a:t>(I)</a:t>
            </a:r>
          </a:p>
        </p:txBody>
      </p:sp>
      <p:sp>
        <p:nvSpPr>
          <p:cNvPr id="4" name="object 3"/>
          <p:cNvSpPr/>
          <p:nvPr/>
        </p:nvSpPr>
        <p:spPr>
          <a:xfrm>
            <a:off x="685800" y="2346924"/>
            <a:ext cx="3325495" cy="1663064"/>
          </a:xfrm>
          <a:custGeom>
            <a:avLst/>
            <a:gdLst/>
            <a:ahLst/>
            <a:cxnLst/>
            <a:rect l="l" t="t" r="r" b="b"/>
            <a:pathLst>
              <a:path w="3325495" h="1663064">
                <a:moveTo>
                  <a:pt x="3158730" y="0"/>
                </a:moveTo>
                <a:lnTo>
                  <a:pt x="166248" y="0"/>
                </a:lnTo>
                <a:lnTo>
                  <a:pt x="122053" y="5938"/>
                </a:lnTo>
                <a:lnTo>
                  <a:pt x="82339" y="22697"/>
                </a:lnTo>
                <a:lnTo>
                  <a:pt x="48693" y="48693"/>
                </a:lnTo>
                <a:lnTo>
                  <a:pt x="22697" y="82340"/>
                </a:lnTo>
                <a:lnTo>
                  <a:pt x="5938" y="122053"/>
                </a:lnTo>
                <a:lnTo>
                  <a:pt x="0" y="166249"/>
                </a:lnTo>
                <a:lnTo>
                  <a:pt x="0" y="1496240"/>
                </a:lnTo>
                <a:lnTo>
                  <a:pt x="5938" y="1540436"/>
                </a:lnTo>
                <a:lnTo>
                  <a:pt x="22697" y="1580149"/>
                </a:lnTo>
                <a:lnTo>
                  <a:pt x="48693" y="1613796"/>
                </a:lnTo>
                <a:lnTo>
                  <a:pt x="82339" y="1639791"/>
                </a:lnTo>
                <a:lnTo>
                  <a:pt x="122053" y="1656551"/>
                </a:lnTo>
                <a:lnTo>
                  <a:pt x="166248" y="1662489"/>
                </a:lnTo>
                <a:lnTo>
                  <a:pt x="3158730" y="1662489"/>
                </a:lnTo>
                <a:lnTo>
                  <a:pt x="3202925" y="1656551"/>
                </a:lnTo>
                <a:lnTo>
                  <a:pt x="3242639" y="1639791"/>
                </a:lnTo>
                <a:lnTo>
                  <a:pt x="3276286" y="1613796"/>
                </a:lnTo>
                <a:lnTo>
                  <a:pt x="3302281" y="1580149"/>
                </a:lnTo>
                <a:lnTo>
                  <a:pt x="3319040" y="1540436"/>
                </a:lnTo>
                <a:lnTo>
                  <a:pt x="3324979" y="1496240"/>
                </a:lnTo>
                <a:lnTo>
                  <a:pt x="3324979" y="166249"/>
                </a:lnTo>
                <a:lnTo>
                  <a:pt x="3319040" y="122053"/>
                </a:lnTo>
                <a:lnTo>
                  <a:pt x="3302281" y="82340"/>
                </a:lnTo>
                <a:lnTo>
                  <a:pt x="3276286" y="48693"/>
                </a:lnTo>
                <a:lnTo>
                  <a:pt x="3242639" y="22697"/>
                </a:lnTo>
                <a:lnTo>
                  <a:pt x="3202925" y="5938"/>
                </a:lnTo>
                <a:lnTo>
                  <a:pt x="3158730" y="0"/>
                </a:lnTo>
                <a:close/>
              </a:path>
            </a:pathLst>
          </a:custGeom>
          <a:solidFill>
            <a:srgbClr val="008869"/>
          </a:solidFill>
          <a:ln>
            <a:solidFill>
              <a:srgbClr val="FFFF00"/>
            </a:solidFill>
          </a:ln>
        </p:spPr>
        <p:txBody>
          <a:bodyPr wrap="square" lIns="0" tIns="0" rIns="0" bIns="0" rtlCol="0"/>
          <a:lstStyle/>
          <a:p>
            <a:endParaRPr/>
          </a:p>
        </p:txBody>
      </p:sp>
      <p:sp>
        <p:nvSpPr>
          <p:cNvPr id="6" name="object 4"/>
          <p:cNvSpPr txBox="1"/>
          <p:nvPr/>
        </p:nvSpPr>
        <p:spPr>
          <a:xfrm>
            <a:off x="979060" y="2636180"/>
            <a:ext cx="2812548" cy="1040670"/>
          </a:xfrm>
          <a:prstGeom prst="rect">
            <a:avLst/>
          </a:prstGeom>
        </p:spPr>
        <p:txBody>
          <a:bodyPr vert="horz" wrap="square" lIns="0" tIns="90805" rIns="0" bIns="0" rtlCol="0">
            <a:spAutoFit/>
          </a:bodyPr>
          <a:lstStyle/>
          <a:p>
            <a:pPr marL="12700" marR="5080" indent="254000">
              <a:lnSpc>
                <a:spcPts val="3729"/>
              </a:lnSpc>
              <a:spcBef>
                <a:spcPts val="715"/>
              </a:spcBef>
            </a:pPr>
            <a:r>
              <a:rPr sz="3600" b="1" spc="-5" dirty="0">
                <a:solidFill>
                  <a:srgbClr val="FFFFFF"/>
                </a:solidFill>
                <a:latin typeface="Arial"/>
                <a:cs typeface="Arial"/>
              </a:rPr>
              <a:t>Fortaleza  In</a:t>
            </a:r>
            <a:r>
              <a:rPr sz="3600" b="1" dirty="0">
                <a:solidFill>
                  <a:srgbClr val="FFFFFF"/>
                </a:solidFill>
                <a:latin typeface="Arial"/>
                <a:cs typeface="Arial"/>
              </a:rPr>
              <a:t>s</a:t>
            </a:r>
            <a:r>
              <a:rPr sz="3600" b="1" spc="-5" dirty="0">
                <a:solidFill>
                  <a:srgbClr val="FFFFFF"/>
                </a:solidFill>
                <a:latin typeface="Arial"/>
                <a:cs typeface="Arial"/>
              </a:rPr>
              <a:t>t</a:t>
            </a:r>
            <a:r>
              <a:rPr sz="3600" b="1" dirty="0">
                <a:solidFill>
                  <a:srgbClr val="FFFFFF"/>
                </a:solidFill>
                <a:latin typeface="Arial"/>
                <a:cs typeface="Arial"/>
              </a:rPr>
              <a:t>i</a:t>
            </a:r>
            <a:r>
              <a:rPr sz="3600" b="1" spc="-5" dirty="0">
                <a:solidFill>
                  <a:srgbClr val="FFFFFF"/>
                </a:solidFill>
                <a:latin typeface="Arial"/>
                <a:cs typeface="Arial"/>
              </a:rPr>
              <a:t>tu</a:t>
            </a:r>
            <a:r>
              <a:rPr sz="3600" b="1" dirty="0">
                <a:solidFill>
                  <a:srgbClr val="FFFFFF"/>
                </a:solidFill>
                <a:latin typeface="Arial"/>
                <a:cs typeface="Arial"/>
              </a:rPr>
              <a:t>ci</a:t>
            </a:r>
            <a:r>
              <a:rPr sz="3600" b="1" spc="-5" dirty="0">
                <a:solidFill>
                  <a:srgbClr val="FFFFFF"/>
                </a:solidFill>
                <a:latin typeface="Arial"/>
                <a:cs typeface="Arial"/>
              </a:rPr>
              <a:t>ona</a:t>
            </a:r>
            <a:r>
              <a:rPr sz="3600" b="1" dirty="0">
                <a:solidFill>
                  <a:srgbClr val="FFFFFF"/>
                </a:solidFill>
                <a:latin typeface="Arial"/>
                <a:cs typeface="Arial"/>
              </a:rPr>
              <a:t>l</a:t>
            </a:r>
            <a:endParaRPr sz="3600" b="1" dirty="0">
              <a:latin typeface="Arial"/>
              <a:cs typeface="Arial"/>
            </a:endParaRPr>
          </a:p>
        </p:txBody>
      </p:sp>
      <p:sp>
        <p:nvSpPr>
          <p:cNvPr id="7" name="object 5"/>
          <p:cNvSpPr/>
          <p:nvPr/>
        </p:nvSpPr>
        <p:spPr>
          <a:xfrm>
            <a:off x="4010777" y="2274057"/>
            <a:ext cx="1333500" cy="904240"/>
          </a:xfrm>
          <a:custGeom>
            <a:avLst/>
            <a:gdLst/>
            <a:ahLst/>
            <a:cxnLst/>
            <a:rect l="l" t="t" r="r" b="b"/>
            <a:pathLst>
              <a:path w="1333500" h="904239">
                <a:moveTo>
                  <a:pt x="0" y="904111"/>
                </a:moveTo>
                <a:lnTo>
                  <a:pt x="1333372" y="0"/>
                </a:lnTo>
              </a:path>
            </a:pathLst>
          </a:custGeom>
          <a:ln w="10794">
            <a:solidFill>
              <a:srgbClr val="FF0000"/>
            </a:solidFill>
          </a:ln>
        </p:spPr>
        <p:txBody>
          <a:bodyPr wrap="square" lIns="0" tIns="0" rIns="0" bIns="0" rtlCol="0"/>
          <a:lstStyle/>
          <a:p>
            <a:endParaRPr/>
          </a:p>
        </p:txBody>
      </p:sp>
      <p:sp>
        <p:nvSpPr>
          <p:cNvPr id="8" name="object 6"/>
          <p:cNvSpPr/>
          <p:nvPr/>
        </p:nvSpPr>
        <p:spPr>
          <a:xfrm>
            <a:off x="5344150" y="1442813"/>
            <a:ext cx="3325495" cy="1663064"/>
          </a:xfrm>
          <a:custGeom>
            <a:avLst/>
            <a:gdLst/>
            <a:ahLst/>
            <a:cxnLst/>
            <a:rect l="l" t="t" r="r" b="b"/>
            <a:pathLst>
              <a:path w="3325495" h="1663064">
                <a:moveTo>
                  <a:pt x="3158730" y="0"/>
                </a:moveTo>
                <a:lnTo>
                  <a:pt x="166248" y="0"/>
                </a:lnTo>
                <a:lnTo>
                  <a:pt x="122052" y="5938"/>
                </a:lnTo>
                <a:lnTo>
                  <a:pt x="82339" y="22697"/>
                </a:lnTo>
                <a:lnTo>
                  <a:pt x="48693" y="48693"/>
                </a:lnTo>
                <a:lnTo>
                  <a:pt x="22697" y="82340"/>
                </a:lnTo>
                <a:lnTo>
                  <a:pt x="5938" y="122053"/>
                </a:lnTo>
                <a:lnTo>
                  <a:pt x="0" y="166249"/>
                </a:lnTo>
                <a:lnTo>
                  <a:pt x="0" y="1496240"/>
                </a:lnTo>
                <a:lnTo>
                  <a:pt x="5938" y="1540435"/>
                </a:lnTo>
                <a:lnTo>
                  <a:pt x="22697" y="1580148"/>
                </a:lnTo>
                <a:lnTo>
                  <a:pt x="48693" y="1613795"/>
                </a:lnTo>
                <a:lnTo>
                  <a:pt x="82339" y="1639790"/>
                </a:lnTo>
                <a:lnTo>
                  <a:pt x="122052" y="1656549"/>
                </a:lnTo>
                <a:lnTo>
                  <a:pt x="166248" y="1662488"/>
                </a:lnTo>
                <a:lnTo>
                  <a:pt x="3158730" y="1662488"/>
                </a:lnTo>
                <a:lnTo>
                  <a:pt x="3202925" y="1656549"/>
                </a:lnTo>
                <a:lnTo>
                  <a:pt x="3242638" y="1639790"/>
                </a:lnTo>
                <a:lnTo>
                  <a:pt x="3276285" y="1613795"/>
                </a:lnTo>
                <a:lnTo>
                  <a:pt x="3302280" y="1580148"/>
                </a:lnTo>
                <a:lnTo>
                  <a:pt x="3319039" y="1540435"/>
                </a:lnTo>
                <a:lnTo>
                  <a:pt x="3324978" y="1496240"/>
                </a:lnTo>
                <a:lnTo>
                  <a:pt x="3324978" y="166249"/>
                </a:lnTo>
                <a:lnTo>
                  <a:pt x="3319039" y="122053"/>
                </a:lnTo>
                <a:lnTo>
                  <a:pt x="3302280" y="82340"/>
                </a:lnTo>
                <a:lnTo>
                  <a:pt x="3276285" y="48693"/>
                </a:lnTo>
                <a:lnTo>
                  <a:pt x="3242638" y="22697"/>
                </a:lnTo>
                <a:lnTo>
                  <a:pt x="3202925" y="5938"/>
                </a:lnTo>
                <a:lnTo>
                  <a:pt x="3158730" y="0"/>
                </a:lnTo>
                <a:close/>
              </a:path>
            </a:pathLst>
          </a:custGeom>
          <a:solidFill>
            <a:srgbClr val="199977"/>
          </a:solidFill>
        </p:spPr>
        <p:txBody>
          <a:bodyPr wrap="square" lIns="0" tIns="0" rIns="0" bIns="0" rtlCol="0"/>
          <a:lstStyle/>
          <a:p>
            <a:endParaRPr/>
          </a:p>
        </p:txBody>
      </p:sp>
      <p:sp>
        <p:nvSpPr>
          <p:cNvPr id="9" name="object 7"/>
          <p:cNvSpPr/>
          <p:nvPr/>
        </p:nvSpPr>
        <p:spPr>
          <a:xfrm>
            <a:off x="5344150" y="1442813"/>
            <a:ext cx="3325495" cy="1663064"/>
          </a:xfrm>
          <a:custGeom>
            <a:avLst/>
            <a:gdLst/>
            <a:ahLst/>
            <a:cxnLst/>
            <a:rect l="l" t="t" r="r" b="b"/>
            <a:pathLst>
              <a:path w="3325495" h="1663064">
                <a:moveTo>
                  <a:pt x="0" y="166249"/>
                </a:moveTo>
                <a:lnTo>
                  <a:pt x="5938" y="122053"/>
                </a:lnTo>
                <a:lnTo>
                  <a:pt x="22697" y="82340"/>
                </a:lnTo>
                <a:lnTo>
                  <a:pt x="48693" y="48693"/>
                </a:lnTo>
                <a:lnTo>
                  <a:pt x="82339" y="22697"/>
                </a:lnTo>
                <a:lnTo>
                  <a:pt x="122053" y="5938"/>
                </a:lnTo>
                <a:lnTo>
                  <a:pt x="166248" y="0"/>
                </a:lnTo>
                <a:lnTo>
                  <a:pt x="3158730" y="0"/>
                </a:lnTo>
                <a:lnTo>
                  <a:pt x="3202925" y="5938"/>
                </a:lnTo>
                <a:lnTo>
                  <a:pt x="3242639" y="22697"/>
                </a:lnTo>
                <a:lnTo>
                  <a:pt x="3276285" y="48693"/>
                </a:lnTo>
                <a:lnTo>
                  <a:pt x="3302281" y="82340"/>
                </a:lnTo>
                <a:lnTo>
                  <a:pt x="3319040" y="122053"/>
                </a:lnTo>
                <a:lnTo>
                  <a:pt x="3324979" y="166249"/>
                </a:lnTo>
                <a:lnTo>
                  <a:pt x="3324979" y="1496240"/>
                </a:lnTo>
                <a:lnTo>
                  <a:pt x="3319040" y="1540435"/>
                </a:lnTo>
                <a:lnTo>
                  <a:pt x="3302281" y="1580149"/>
                </a:lnTo>
                <a:lnTo>
                  <a:pt x="3276285" y="1613795"/>
                </a:lnTo>
                <a:lnTo>
                  <a:pt x="3242639" y="1639791"/>
                </a:lnTo>
                <a:lnTo>
                  <a:pt x="3202925" y="1656550"/>
                </a:lnTo>
                <a:lnTo>
                  <a:pt x="3158730" y="1662489"/>
                </a:lnTo>
                <a:lnTo>
                  <a:pt x="166248" y="1662489"/>
                </a:lnTo>
                <a:lnTo>
                  <a:pt x="122053" y="1656550"/>
                </a:lnTo>
                <a:lnTo>
                  <a:pt x="82339" y="1639791"/>
                </a:lnTo>
                <a:lnTo>
                  <a:pt x="48693" y="1613795"/>
                </a:lnTo>
                <a:lnTo>
                  <a:pt x="22697" y="1580149"/>
                </a:lnTo>
                <a:lnTo>
                  <a:pt x="5938" y="1540435"/>
                </a:lnTo>
                <a:lnTo>
                  <a:pt x="0" y="1496240"/>
                </a:lnTo>
                <a:lnTo>
                  <a:pt x="0" y="166249"/>
                </a:lnTo>
                <a:close/>
              </a:path>
            </a:pathLst>
          </a:custGeom>
          <a:ln w="10795">
            <a:solidFill>
              <a:schemeClr val="tx1"/>
            </a:solidFill>
          </a:ln>
        </p:spPr>
        <p:txBody>
          <a:bodyPr wrap="square" lIns="0" tIns="0" rIns="0" bIns="0" rtlCol="0"/>
          <a:lstStyle/>
          <a:p>
            <a:endParaRPr/>
          </a:p>
        </p:txBody>
      </p:sp>
      <p:sp>
        <p:nvSpPr>
          <p:cNvPr id="10" name="object 8"/>
          <p:cNvSpPr txBox="1"/>
          <p:nvPr/>
        </p:nvSpPr>
        <p:spPr>
          <a:xfrm>
            <a:off x="5723305" y="1849388"/>
            <a:ext cx="2566670" cy="782265"/>
          </a:xfrm>
          <a:prstGeom prst="rect">
            <a:avLst/>
          </a:prstGeom>
        </p:spPr>
        <p:txBody>
          <a:bodyPr vert="horz" wrap="square" lIns="0" tIns="12700" rIns="0" bIns="0" rtlCol="0">
            <a:spAutoFit/>
          </a:bodyPr>
          <a:lstStyle/>
          <a:p>
            <a:pPr marL="12700" algn="ctr">
              <a:lnSpc>
                <a:spcPct val="100000"/>
              </a:lnSpc>
              <a:spcBef>
                <a:spcPts val="100"/>
              </a:spcBef>
            </a:pPr>
            <a:r>
              <a:rPr sz="2400" b="1" spc="-5" dirty="0">
                <a:solidFill>
                  <a:srgbClr val="FFFFFF"/>
                </a:solidFill>
                <a:latin typeface="Arial"/>
                <a:cs typeface="Arial"/>
              </a:rPr>
              <a:t>Marco</a:t>
            </a:r>
            <a:r>
              <a:rPr sz="2400" b="1" spc="-30" dirty="0">
                <a:solidFill>
                  <a:srgbClr val="FFFFFF"/>
                </a:solidFill>
                <a:latin typeface="Arial"/>
                <a:cs typeface="Arial"/>
              </a:rPr>
              <a:t> </a:t>
            </a:r>
            <a:r>
              <a:rPr sz="2600" b="1" spc="-5" dirty="0">
                <a:solidFill>
                  <a:srgbClr val="FFFFFF"/>
                </a:solidFill>
                <a:latin typeface="Arial"/>
                <a:cs typeface="Arial"/>
              </a:rPr>
              <a:t>Institucional</a:t>
            </a:r>
            <a:endParaRPr sz="2600" b="1" dirty="0">
              <a:latin typeface="Arial"/>
              <a:cs typeface="Arial"/>
            </a:endParaRPr>
          </a:p>
        </p:txBody>
      </p:sp>
      <p:sp>
        <p:nvSpPr>
          <p:cNvPr id="11" name="object 9"/>
          <p:cNvSpPr/>
          <p:nvPr/>
        </p:nvSpPr>
        <p:spPr>
          <a:xfrm>
            <a:off x="4010779" y="3178168"/>
            <a:ext cx="1333500" cy="1008380"/>
          </a:xfrm>
          <a:custGeom>
            <a:avLst/>
            <a:gdLst/>
            <a:ahLst/>
            <a:cxnLst/>
            <a:rect l="l" t="t" r="r" b="b"/>
            <a:pathLst>
              <a:path w="1333500" h="1008379">
                <a:moveTo>
                  <a:pt x="0" y="0"/>
                </a:moveTo>
                <a:lnTo>
                  <a:pt x="1333372" y="1007751"/>
                </a:lnTo>
              </a:path>
            </a:pathLst>
          </a:custGeom>
          <a:ln w="10795">
            <a:solidFill>
              <a:srgbClr val="FF0000"/>
            </a:solidFill>
          </a:ln>
        </p:spPr>
        <p:txBody>
          <a:bodyPr wrap="square" lIns="0" tIns="0" rIns="0" bIns="0" rtlCol="0"/>
          <a:lstStyle/>
          <a:p>
            <a:endParaRPr/>
          </a:p>
        </p:txBody>
      </p:sp>
      <p:sp>
        <p:nvSpPr>
          <p:cNvPr id="12" name="object 10"/>
          <p:cNvSpPr/>
          <p:nvPr/>
        </p:nvSpPr>
        <p:spPr>
          <a:xfrm>
            <a:off x="5344150" y="3354676"/>
            <a:ext cx="3325495" cy="1663064"/>
          </a:xfrm>
          <a:custGeom>
            <a:avLst/>
            <a:gdLst/>
            <a:ahLst/>
            <a:cxnLst/>
            <a:rect l="l" t="t" r="r" b="b"/>
            <a:pathLst>
              <a:path w="3325495" h="1663064">
                <a:moveTo>
                  <a:pt x="3158730" y="0"/>
                </a:moveTo>
                <a:lnTo>
                  <a:pt x="166248" y="0"/>
                </a:lnTo>
                <a:lnTo>
                  <a:pt x="122052" y="5938"/>
                </a:lnTo>
                <a:lnTo>
                  <a:pt x="82339" y="22697"/>
                </a:lnTo>
                <a:lnTo>
                  <a:pt x="48693" y="48693"/>
                </a:lnTo>
                <a:lnTo>
                  <a:pt x="22697" y="82340"/>
                </a:lnTo>
                <a:lnTo>
                  <a:pt x="5938" y="122053"/>
                </a:lnTo>
                <a:lnTo>
                  <a:pt x="0" y="166249"/>
                </a:lnTo>
                <a:lnTo>
                  <a:pt x="0" y="1496239"/>
                </a:lnTo>
                <a:lnTo>
                  <a:pt x="5938" y="1540435"/>
                </a:lnTo>
                <a:lnTo>
                  <a:pt x="22697" y="1580148"/>
                </a:lnTo>
                <a:lnTo>
                  <a:pt x="48693" y="1613795"/>
                </a:lnTo>
                <a:lnTo>
                  <a:pt x="82339" y="1639790"/>
                </a:lnTo>
                <a:lnTo>
                  <a:pt x="122052" y="1656550"/>
                </a:lnTo>
                <a:lnTo>
                  <a:pt x="166248" y="1662488"/>
                </a:lnTo>
                <a:lnTo>
                  <a:pt x="3158730" y="1662488"/>
                </a:lnTo>
                <a:lnTo>
                  <a:pt x="3202925" y="1656550"/>
                </a:lnTo>
                <a:lnTo>
                  <a:pt x="3242638" y="1639790"/>
                </a:lnTo>
                <a:lnTo>
                  <a:pt x="3276285" y="1613795"/>
                </a:lnTo>
                <a:lnTo>
                  <a:pt x="3302280" y="1580148"/>
                </a:lnTo>
                <a:lnTo>
                  <a:pt x="3319039" y="1540435"/>
                </a:lnTo>
                <a:lnTo>
                  <a:pt x="3324978" y="1496239"/>
                </a:lnTo>
                <a:lnTo>
                  <a:pt x="3324978" y="166249"/>
                </a:lnTo>
                <a:lnTo>
                  <a:pt x="3319039" y="122053"/>
                </a:lnTo>
                <a:lnTo>
                  <a:pt x="3302280" y="82340"/>
                </a:lnTo>
                <a:lnTo>
                  <a:pt x="3276285" y="48693"/>
                </a:lnTo>
                <a:lnTo>
                  <a:pt x="3242638" y="22697"/>
                </a:lnTo>
                <a:lnTo>
                  <a:pt x="3202925" y="5938"/>
                </a:lnTo>
                <a:lnTo>
                  <a:pt x="3158730" y="0"/>
                </a:lnTo>
                <a:close/>
              </a:path>
            </a:pathLst>
          </a:custGeom>
          <a:solidFill>
            <a:srgbClr val="199977"/>
          </a:solidFill>
        </p:spPr>
        <p:txBody>
          <a:bodyPr wrap="square" lIns="0" tIns="0" rIns="0" bIns="0" rtlCol="0"/>
          <a:lstStyle/>
          <a:p>
            <a:endParaRPr/>
          </a:p>
        </p:txBody>
      </p:sp>
      <p:sp>
        <p:nvSpPr>
          <p:cNvPr id="13" name="object 11"/>
          <p:cNvSpPr/>
          <p:nvPr/>
        </p:nvSpPr>
        <p:spPr>
          <a:xfrm>
            <a:off x="5344150" y="3354676"/>
            <a:ext cx="3325495" cy="1663064"/>
          </a:xfrm>
          <a:custGeom>
            <a:avLst/>
            <a:gdLst/>
            <a:ahLst/>
            <a:cxnLst/>
            <a:rect l="l" t="t" r="r" b="b"/>
            <a:pathLst>
              <a:path w="3325495" h="1663064">
                <a:moveTo>
                  <a:pt x="0" y="166249"/>
                </a:moveTo>
                <a:lnTo>
                  <a:pt x="5938" y="122053"/>
                </a:lnTo>
                <a:lnTo>
                  <a:pt x="22697" y="82340"/>
                </a:lnTo>
                <a:lnTo>
                  <a:pt x="48693" y="48693"/>
                </a:lnTo>
                <a:lnTo>
                  <a:pt x="82339" y="22697"/>
                </a:lnTo>
                <a:lnTo>
                  <a:pt x="122053" y="5938"/>
                </a:lnTo>
                <a:lnTo>
                  <a:pt x="166248" y="0"/>
                </a:lnTo>
                <a:lnTo>
                  <a:pt x="3158730" y="0"/>
                </a:lnTo>
                <a:lnTo>
                  <a:pt x="3202925" y="5938"/>
                </a:lnTo>
                <a:lnTo>
                  <a:pt x="3242639" y="22697"/>
                </a:lnTo>
                <a:lnTo>
                  <a:pt x="3276285" y="48693"/>
                </a:lnTo>
                <a:lnTo>
                  <a:pt x="3302281" y="82340"/>
                </a:lnTo>
                <a:lnTo>
                  <a:pt x="3319040" y="122053"/>
                </a:lnTo>
                <a:lnTo>
                  <a:pt x="3324979" y="166249"/>
                </a:lnTo>
                <a:lnTo>
                  <a:pt x="3324979" y="1496240"/>
                </a:lnTo>
                <a:lnTo>
                  <a:pt x="3319040" y="1540435"/>
                </a:lnTo>
                <a:lnTo>
                  <a:pt x="3302281" y="1580149"/>
                </a:lnTo>
                <a:lnTo>
                  <a:pt x="3276285" y="1613795"/>
                </a:lnTo>
                <a:lnTo>
                  <a:pt x="3242639" y="1639791"/>
                </a:lnTo>
                <a:lnTo>
                  <a:pt x="3202925" y="1656550"/>
                </a:lnTo>
                <a:lnTo>
                  <a:pt x="3158730" y="1662489"/>
                </a:lnTo>
                <a:lnTo>
                  <a:pt x="166248" y="1662489"/>
                </a:lnTo>
                <a:lnTo>
                  <a:pt x="122053" y="1656550"/>
                </a:lnTo>
                <a:lnTo>
                  <a:pt x="82339" y="1639791"/>
                </a:lnTo>
                <a:lnTo>
                  <a:pt x="48693" y="1613795"/>
                </a:lnTo>
                <a:lnTo>
                  <a:pt x="22697" y="1580149"/>
                </a:lnTo>
                <a:lnTo>
                  <a:pt x="5938" y="1540435"/>
                </a:lnTo>
                <a:lnTo>
                  <a:pt x="0" y="1496240"/>
                </a:lnTo>
                <a:lnTo>
                  <a:pt x="0" y="166249"/>
                </a:lnTo>
                <a:close/>
              </a:path>
            </a:pathLst>
          </a:custGeom>
          <a:ln w="10795">
            <a:solidFill>
              <a:schemeClr val="tx1"/>
            </a:solidFill>
          </a:ln>
        </p:spPr>
        <p:txBody>
          <a:bodyPr wrap="square" lIns="0" tIns="0" rIns="0" bIns="0" rtlCol="0"/>
          <a:lstStyle/>
          <a:p>
            <a:endParaRPr/>
          </a:p>
        </p:txBody>
      </p:sp>
      <p:sp>
        <p:nvSpPr>
          <p:cNvPr id="14" name="object 12"/>
          <p:cNvSpPr txBox="1"/>
          <p:nvPr/>
        </p:nvSpPr>
        <p:spPr>
          <a:xfrm>
            <a:off x="5579224" y="3649588"/>
            <a:ext cx="2854960" cy="1090042"/>
          </a:xfrm>
          <a:prstGeom prst="rect">
            <a:avLst/>
          </a:prstGeom>
        </p:spPr>
        <p:txBody>
          <a:bodyPr vert="horz" wrap="square" lIns="0" tIns="63500" rIns="0" bIns="0" rtlCol="0">
            <a:spAutoFit/>
          </a:bodyPr>
          <a:lstStyle/>
          <a:p>
            <a:pPr marL="12700" marR="5080" indent="397510" algn="ctr">
              <a:lnSpc>
                <a:spcPts val="2500"/>
              </a:lnSpc>
              <a:spcBef>
                <a:spcPts val="500"/>
              </a:spcBef>
            </a:pPr>
            <a:r>
              <a:rPr sz="2600" b="1" spc="-5" dirty="0">
                <a:solidFill>
                  <a:srgbClr val="FFFFFF"/>
                </a:solidFill>
                <a:latin typeface="Arial"/>
                <a:cs typeface="Arial"/>
              </a:rPr>
              <a:t>Credibilidad de  </a:t>
            </a:r>
            <a:r>
              <a:rPr sz="2600" b="1" spc="-5" dirty="0" err="1">
                <a:solidFill>
                  <a:srgbClr val="FFFFFF"/>
                </a:solidFill>
                <a:latin typeface="Arial"/>
                <a:cs typeface="Arial"/>
              </a:rPr>
              <a:t>políticas</a:t>
            </a:r>
            <a:endParaRPr lang="es-CO" sz="2600" b="1" spc="-5" dirty="0">
              <a:solidFill>
                <a:srgbClr val="FFFFFF"/>
              </a:solidFill>
              <a:latin typeface="Arial"/>
              <a:cs typeface="Arial"/>
            </a:endParaRPr>
          </a:p>
          <a:p>
            <a:pPr marL="12700" marR="5080" indent="397510" algn="ctr">
              <a:lnSpc>
                <a:spcPts val="2500"/>
              </a:lnSpc>
              <a:spcBef>
                <a:spcPts val="500"/>
              </a:spcBef>
            </a:pPr>
            <a:r>
              <a:rPr sz="2600" b="1" spc="-25" dirty="0">
                <a:solidFill>
                  <a:srgbClr val="FFFFFF"/>
                </a:solidFill>
                <a:latin typeface="Arial"/>
                <a:cs typeface="Arial"/>
              </a:rPr>
              <a:t> </a:t>
            </a:r>
            <a:r>
              <a:rPr sz="2600" b="1" spc="-5" dirty="0">
                <a:solidFill>
                  <a:srgbClr val="FFFFFF"/>
                </a:solidFill>
                <a:latin typeface="Arial"/>
                <a:cs typeface="Arial"/>
              </a:rPr>
              <a:t>económicas</a:t>
            </a:r>
            <a:endParaRPr sz="2600" b="1" dirty="0">
              <a:latin typeface="Arial"/>
              <a:cs typeface="Arial"/>
            </a:endParaRPr>
          </a:p>
        </p:txBody>
      </p:sp>
      <p:sp>
        <p:nvSpPr>
          <p:cNvPr id="15" name="object 4"/>
          <p:cNvSpPr txBox="1">
            <a:spLocks/>
          </p:cNvSpPr>
          <p:nvPr/>
        </p:nvSpPr>
        <p:spPr>
          <a:xfrm>
            <a:off x="539552" y="5377780"/>
            <a:ext cx="5256584" cy="185307"/>
          </a:xfrm>
          <a:prstGeom prst="rect">
            <a:avLst/>
          </a:prstGeom>
        </p:spPr>
        <p:txBody>
          <a:bodyPr vert="horz" wrap="square" lIns="0" tIns="18415" rIns="0" bIns="0" rtlCol="0" anchor="b">
            <a:spAutoFit/>
          </a:bodyPr>
          <a:lstStyle>
            <a:defPPr>
              <a:defRPr lang="es-ES_tradnl"/>
            </a:defPPr>
            <a:lvl1pPr algn="l" rtl="0" eaLnBrk="0" fontAlgn="base" hangingPunct="0">
              <a:spcBef>
                <a:spcPct val="0"/>
              </a:spcBef>
              <a:spcAft>
                <a:spcPct val="0"/>
              </a:spcAft>
              <a:defRPr sz="2300" kern="1200">
                <a:solidFill>
                  <a:schemeClr val="tx1"/>
                </a:solidFill>
                <a:latin typeface="Arial Narrow" pitchFamily="34" charset="0"/>
                <a:ea typeface="+mn-ea"/>
                <a:cs typeface="+mn-cs"/>
              </a:defRPr>
            </a:lvl1pPr>
            <a:lvl2pPr marL="457200" algn="l" rtl="0" eaLnBrk="0" fontAlgn="base" hangingPunct="0">
              <a:spcBef>
                <a:spcPct val="0"/>
              </a:spcBef>
              <a:spcAft>
                <a:spcPct val="0"/>
              </a:spcAft>
              <a:defRPr sz="2300" kern="1200">
                <a:solidFill>
                  <a:schemeClr val="tx1"/>
                </a:solidFill>
                <a:latin typeface="Arial Narrow" pitchFamily="34" charset="0"/>
                <a:ea typeface="+mn-ea"/>
                <a:cs typeface="+mn-cs"/>
              </a:defRPr>
            </a:lvl2pPr>
            <a:lvl3pPr marL="914400" algn="l" rtl="0" eaLnBrk="0" fontAlgn="base" hangingPunct="0">
              <a:spcBef>
                <a:spcPct val="0"/>
              </a:spcBef>
              <a:spcAft>
                <a:spcPct val="0"/>
              </a:spcAft>
              <a:defRPr sz="2300" kern="1200">
                <a:solidFill>
                  <a:schemeClr val="tx1"/>
                </a:solidFill>
                <a:latin typeface="Arial Narrow" pitchFamily="34" charset="0"/>
                <a:ea typeface="+mn-ea"/>
                <a:cs typeface="+mn-cs"/>
              </a:defRPr>
            </a:lvl3pPr>
            <a:lvl4pPr marL="1371600" algn="l" rtl="0" eaLnBrk="0" fontAlgn="base" hangingPunct="0">
              <a:spcBef>
                <a:spcPct val="0"/>
              </a:spcBef>
              <a:spcAft>
                <a:spcPct val="0"/>
              </a:spcAft>
              <a:defRPr sz="2300" kern="1200">
                <a:solidFill>
                  <a:schemeClr val="tx1"/>
                </a:solidFill>
                <a:latin typeface="Arial Narrow" pitchFamily="34" charset="0"/>
                <a:ea typeface="+mn-ea"/>
                <a:cs typeface="+mn-cs"/>
              </a:defRPr>
            </a:lvl4pPr>
            <a:lvl5pPr marL="1828800" algn="l" rtl="0" eaLnBrk="0" fontAlgn="base" hangingPunct="0">
              <a:spcBef>
                <a:spcPct val="0"/>
              </a:spcBef>
              <a:spcAft>
                <a:spcPct val="0"/>
              </a:spcAft>
              <a:defRPr sz="2300" kern="1200">
                <a:solidFill>
                  <a:schemeClr val="tx1"/>
                </a:solidFill>
                <a:latin typeface="Arial Narrow" pitchFamily="34" charset="0"/>
                <a:ea typeface="+mn-ea"/>
                <a:cs typeface="+mn-cs"/>
              </a:defRPr>
            </a:lvl5pPr>
            <a:lvl6pPr marL="2286000" algn="l" defTabSz="914400" rtl="0" eaLnBrk="1" latinLnBrk="0" hangingPunct="1">
              <a:defRPr sz="2300" kern="1200">
                <a:solidFill>
                  <a:schemeClr val="tx1"/>
                </a:solidFill>
                <a:latin typeface="Arial Narrow" pitchFamily="34" charset="0"/>
                <a:ea typeface="+mn-ea"/>
                <a:cs typeface="+mn-cs"/>
              </a:defRPr>
            </a:lvl6pPr>
            <a:lvl7pPr marL="2743200" algn="l" defTabSz="914400" rtl="0" eaLnBrk="1" latinLnBrk="0" hangingPunct="1">
              <a:defRPr sz="2300" kern="1200">
                <a:solidFill>
                  <a:schemeClr val="tx1"/>
                </a:solidFill>
                <a:latin typeface="Arial Narrow" pitchFamily="34" charset="0"/>
                <a:ea typeface="+mn-ea"/>
                <a:cs typeface="+mn-cs"/>
              </a:defRPr>
            </a:lvl7pPr>
            <a:lvl8pPr marL="3200400" algn="l" defTabSz="914400" rtl="0" eaLnBrk="1" latinLnBrk="0" hangingPunct="1">
              <a:defRPr sz="2300" kern="1200">
                <a:solidFill>
                  <a:schemeClr val="tx1"/>
                </a:solidFill>
                <a:latin typeface="Arial Narrow" pitchFamily="34" charset="0"/>
                <a:ea typeface="+mn-ea"/>
                <a:cs typeface="+mn-cs"/>
              </a:defRPr>
            </a:lvl8pPr>
            <a:lvl9pPr marL="3657600" algn="l" defTabSz="914400" rtl="0" eaLnBrk="1" latinLnBrk="0" hangingPunct="1">
              <a:defRPr sz="2300" kern="1200">
                <a:solidFill>
                  <a:schemeClr val="tx1"/>
                </a:solidFill>
                <a:latin typeface="Arial Narrow" pitchFamily="34" charset="0"/>
                <a:ea typeface="+mn-ea"/>
                <a:cs typeface="+mn-cs"/>
              </a:defRPr>
            </a:lvl9pPr>
          </a:lstStyle>
          <a:p>
            <a:pPr marL="636905" marR="5080" indent="-624840">
              <a:lnSpc>
                <a:spcPts val="1300"/>
              </a:lnSpc>
              <a:spcBef>
                <a:spcPts val="145"/>
              </a:spcBef>
            </a:pPr>
            <a:r>
              <a:rPr lang="es-CO" sz="900" b="1" dirty="0">
                <a:latin typeface="+mn-lt"/>
              </a:rPr>
              <a:t>Los </a:t>
            </a:r>
            <a:r>
              <a:rPr lang="es-CO" sz="900" b="1" spc="-5" dirty="0">
                <a:latin typeface="+mn-lt"/>
              </a:rPr>
              <a:t>Reportes </a:t>
            </a:r>
            <a:r>
              <a:rPr lang="es-CO" sz="900" b="1" dirty="0">
                <a:latin typeface="+mn-lt"/>
              </a:rPr>
              <a:t>de </a:t>
            </a:r>
            <a:r>
              <a:rPr lang="es-CO" sz="900" b="1" spc="-5" dirty="0">
                <a:latin typeface="+mn-lt"/>
              </a:rPr>
              <a:t>Finanzas Publicas </a:t>
            </a:r>
            <a:r>
              <a:rPr lang="es-CO" sz="900" b="1" dirty="0">
                <a:latin typeface="+mn-lt"/>
              </a:rPr>
              <a:t>y los </a:t>
            </a:r>
            <a:r>
              <a:rPr lang="es-CO" sz="900" b="1" spc="-5" dirty="0">
                <a:latin typeface="+mn-lt"/>
              </a:rPr>
              <a:t>Fundamentos  del Análisis del Riesgo Soberano, agosto</a:t>
            </a:r>
            <a:r>
              <a:rPr lang="es-CO" sz="900" b="1" spc="-35" dirty="0">
                <a:latin typeface="+mn-lt"/>
              </a:rPr>
              <a:t> </a:t>
            </a:r>
            <a:r>
              <a:rPr lang="es-CO" sz="900" b="1" spc="-10" dirty="0">
                <a:latin typeface="+mn-lt"/>
              </a:rPr>
              <a:t>2017</a:t>
            </a:r>
          </a:p>
        </p:txBody>
      </p:sp>
    </p:spTree>
    <p:extLst>
      <p:ext uri="{BB962C8B-B14F-4D97-AF65-F5344CB8AC3E}">
        <p14:creationId xmlns:p14="http://schemas.microsoft.com/office/powerpoint/2010/main" val="104391442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número de diapositiva 4"/>
          <p:cNvSpPr>
            <a:spLocks noGrp="1"/>
          </p:cNvSpPr>
          <p:nvPr>
            <p:ph type="sldNum" sz="quarter" idx="15"/>
          </p:nvPr>
        </p:nvSpPr>
        <p:spPr/>
        <p:txBody>
          <a:bodyPr/>
          <a:lstStyle/>
          <a:p>
            <a:fld id="{2F152DCA-CD82-48DD-BE7C-A5D938300626}" type="slidenum">
              <a:rPr lang="es-ES_tradnl" smtClean="0">
                <a:latin typeface="+mn-lt"/>
              </a:rPr>
              <a:pPr/>
              <a:t>31</a:t>
            </a:fld>
            <a:endParaRPr lang="es-ES_tradnl">
              <a:latin typeface="+mn-lt"/>
            </a:endParaRPr>
          </a:p>
        </p:txBody>
      </p:sp>
      <p:sp>
        <p:nvSpPr>
          <p:cNvPr id="3" name="object 2"/>
          <p:cNvSpPr txBox="1">
            <a:spLocks/>
          </p:cNvSpPr>
          <p:nvPr/>
        </p:nvSpPr>
        <p:spPr>
          <a:xfrm>
            <a:off x="125413" y="-18447"/>
            <a:ext cx="6859905" cy="1059905"/>
          </a:xfrm>
          <a:prstGeom prst="rect">
            <a:avLst/>
          </a:prstGeom>
        </p:spPr>
        <p:txBody>
          <a:bodyPr vert="horz" wrap="square" lIns="0" tIns="120014" rIns="0" bIns="0" rtlCol="0">
            <a:spAutoFit/>
          </a:bodyPr>
          <a:lstStyle>
            <a:lvl1pPr algn="l" rtl="0" eaLnBrk="1" fontAlgn="base" hangingPunct="1">
              <a:spcBef>
                <a:spcPct val="0"/>
              </a:spcBef>
              <a:spcAft>
                <a:spcPct val="0"/>
              </a:spcAft>
              <a:defRPr sz="3200" b="1" baseline="0">
                <a:solidFill>
                  <a:schemeClr val="bg1"/>
                </a:solidFill>
                <a:latin typeface="+mj-lt"/>
                <a:ea typeface="+mj-ea"/>
                <a:cs typeface="+mj-cs"/>
              </a:defRPr>
            </a:lvl1pPr>
            <a:lvl2pPr algn="ctr" rtl="0" eaLnBrk="1" fontAlgn="base" hangingPunct="1">
              <a:spcBef>
                <a:spcPct val="0"/>
              </a:spcBef>
              <a:spcAft>
                <a:spcPct val="0"/>
              </a:spcAft>
              <a:defRPr sz="3200" b="1">
                <a:solidFill>
                  <a:schemeClr val="tx2"/>
                </a:solidFill>
                <a:latin typeface="Calibri" pitchFamily="34" charset="0"/>
              </a:defRPr>
            </a:lvl2pPr>
            <a:lvl3pPr algn="ctr" rtl="0" eaLnBrk="1" fontAlgn="base" hangingPunct="1">
              <a:spcBef>
                <a:spcPct val="0"/>
              </a:spcBef>
              <a:spcAft>
                <a:spcPct val="0"/>
              </a:spcAft>
              <a:defRPr sz="3200" b="1">
                <a:solidFill>
                  <a:schemeClr val="tx2"/>
                </a:solidFill>
                <a:latin typeface="Calibri" pitchFamily="34" charset="0"/>
              </a:defRPr>
            </a:lvl3pPr>
            <a:lvl4pPr algn="ctr" rtl="0" eaLnBrk="1" fontAlgn="base" hangingPunct="1">
              <a:spcBef>
                <a:spcPct val="0"/>
              </a:spcBef>
              <a:spcAft>
                <a:spcPct val="0"/>
              </a:spcAft>
              <a:defRPr sz="3200" b="1">
                <a:solidFill>
                  <a:schemeClr val="tx2"/>
                </a:solidFill>
                <a:latin typeface="Calibri" pitchFamily="34" charset="0"/>
              </a:defRPr>
            </a:lvl4pPr>
            <a:lvl5pPr algn="ctr" rtl="0" eaLnBrk="1" fontAlgn="base" hangingPunct="1">
              <a:spcBef>
                <a:spcPct val="0"/>
              </a:spcBef>
              <a:spcAft>
                <a:spcPct val="0"/>
              </a:spcAft>
              <a:defRPr sz="3200" b="1">
                <a:solidFill>
                  <a:schemeClr val="tx2"/>
                </a:solidFill>
                <a:latin typeface="Calibri" pitchFamily="34" charset="0"/>
              </a:defRPr>
            </a:lvl5pPr>
            <a:lvl6pPr marL="457200" algn="ctr" rtl="0" eaLnBrk="1" fontAlgn="base" hangingPunct="1">
              <a:spcBef>
                <a:spcPct val="0"/>
              </a:spcBef>
              <a:spcAft>
                <a:spcPct val="0"/>
              </a:spcAft>
              <a:defRPr sz="3200" b="1">
                <a:solidFill>
                  <a:schemeClr val="tx2"/>
                </a:solidFill>
                <a:latin typeface="Arial Narrow" pitchFamily="34" charset="0"/>
              </a:defRPr>
            </a:lvl6pPr>
            <a:lvl7pPr marL="914400" algn="ctr" rtl="0" eaLnBrk="1" fontAlgn="base" hangingPunct="1">
              <a:spcBef>
                <a:spcPct val="0"/>
              </a:spcBef>
              <a:spcAft>
                <a:spcPct val="0"/>
              </a:spcAft>
              <a:defRPr sz="3200" b="1">
                <a:solidFill>
                  <a:schemeClr val="tx2"/>
                </a:solidFill>
                <a:latin typeface="Arial Narrow" pitchFamily="34" charset="0"/>
              </a:defRPr>
            </a:lvl7pPr>
            <a:lvl8pPr marL="1371600" algn="ctr" rtl="0" eaLnBrk="1" fontAlgn="base" hangingPunct="1">
              <a:spcBef>
                <a:spcPct val="0"/>
              </a:spcBef>
              <a:spcAft>
                <a:spcPct val="0"/>
              </a:spcAft>
              <a:defRPr sz="3200" b="1">
                <a:solidFill>
                  <a:schemeClr val="tx2"/>
                </a:solidFill>
                <a:latin typeface="Arial Narrow" pitchFamily="34" charset="0"/>
              </a:defRPr>
            </a:lvl8pPr>
            <a:lvl9pPr marL="1828800" algn="ctr" rtl="0" eaLnBrk="1" fontAlgn="base" hangingPunct="1">
              <a:spcBef>
                <a:spcPct val="0"/>
              </a:spcBef>
              <a:spcAft>
                <a:spcPct val="0"/>
              </a:spcAft>
              <a:defRPr sz="3200" b="1">
                <a:solidFill>
                  <a:schemeClr val="tx2"/>
                </a:solidFill>
                <a:latin typeface="Arial Narrow" pitchFamily="34" charset="0"/>
              </a:defRPr>
            </a:lvl9pPr>
          </a:lstStyle>
          <a:p>
            <a:pPr marL="17145">
              <a:spcBef>
                <a:spcPts val="944"/>
              </a:spcBef>
            </a:pPr>
            <a:r>
              <a:rPr lang="es-CO" kern="0" spc="-5" dirty="0">
                <a:latin typeface="+mn-lt"/>
              </a:rPr>
              <a:t>Fortaleza Institucional</a:t>
            </a:r>
            <a:r>
              <a:rPr lang="es-CO" kern="0" spc="-10" dirty="0">
                <a:latin typeface="+mn-lt"/>
              </a:rPr>
              <a:t> </a:t>
            </a:r>
            <a:r>
              <a:rPr lang="es-CO" kern="0" spc="-5" dirty="0">
                <a:latin typeface="+mn-lt"/>
              </a:rPr>
              <a:t>(II)</a:t>
            </a:r>
          </a:p>
          <a:p>
            <a:pPr marL="12700">
              <a:spcBef>
                <a:spcPts val="560"/>
              </a:spcBef>
            </a:pPr>
            <a:r>
              <a:rPr lang="es-CO" sz="2400" kern="0" spc="-5" dirty="0">
                <a:latin typeface="+mn-lt"/>
              </a:rPr>
              <a:t>¿Cómo influyen </a:t>
            </a:r>
            <a:r>
              <a:rPr lang="es-CO" sz="2400" kern="0" dirty="0">
                <a:latin typeface="+mn-lt"/>
              </a:rPr>
              <a:t>los </a:t>
            </a:r>
            <a:r>
              <a:rPr lang="es-CO" sz="2400" kern="0" spc="-5" dirty="0">
                <a:latin typeface="+mn-lt"/>
              </a:rPr>
              <a:t>reportes </a:t>
            </a:r>
            <a:r>
              <a:rPr lang="es-CO" sz="2400" kern="0" dirty="0">
                <a:latin typeface="+mn-lt"/>
              </a:rPr>
              <a:t>de </a:t>
            </a:r>
            <a:r>
              <a:rPr lang="es-CO" sz="2400" kern="0" spc="-5" dirty="0">
                <a:latin typeface="+mn-lt"/>
              </a:rPr>
              <a:t>finanzas</a:t>
            </a:r>
            <a:r>
              <a:rPr lang="es-CO" sz="2400" kern="0" dirty="0">
                <a:latin typeface="+mn-lt"/>
              </a:rPr>
              <a:t> públicas?</a:t>
            </a:r>
          </a:p>
        </p:txBody>
      </p:sp>
      <p:sp>
        <p:nvSpPr>
          <p:cNvPr id="4" name="object 3"/>
          <p:cNvSpPr txBox="1"/>
          <p:nvPr/>
        </p:nvSpPr>
        <p:spPr>
          <a:xfrm>
            <a:off x="107504" y="1201316"/>
            <a:ext cx="8928992" cy="4291559"/>
          </a:xfrm>
          <a:prstGeom prst="rect">
            <a:avLst/>
          </a:prstGeom>
        </p:spPr>
        <p:txBody>
          <a:bodyPr vert="horz" wrap="square" lIns="0" tIns="107315" rIns="0" bIns="0" rtlCol="0">
            <a:spAutoFit/>
          </a:bodyPr>
          <a:lstStyle/>
          <a:p>
            <a:pPr marL="12700">
              <a:lnSpc>
                <a:spcPct val="100000"/>
              </a:lnSpc>
              <a:spcBef>
                <a:spcPts val="845"/>
              </a:spcBef>
            </a:pPr>
            <a:r>
              <a:rPr sz="2400" b="1" dirty="0">
                <a:latin typeface="+mn-lt"/>
                <a:cs typeface="Arial"/>
              </a:rPr>
              <a:t>Marco</a:t>
            </a:r>
            <a:r>
              <a:rPr sz="2400" b="1" spc="-15" dirty="0">
                <a:latin typeface="+mn-lt"/>
                <a:cs typeface="Arial"/>
              </a:rPr>
              <a:t> </a:t>
            </a:r>
            <a:r>
              <a:rPr sz="2400" b="1" spc="-5" dirty="0">
                <a:latin typeface="+mn-lt"/>
                <a:cs typeface="Arial"/>
              </a:rPr>
              <a:t>Institucional</a:t>
            </a:r>
            <a:endParaRPr sz="2400" dirty="0">
              <a:latin typeface="+mn-lt"/>
              <a:cs typeface="Arial"/>
            </a:endParaRPr>
          </a:p>
          <a:p>
            <a:pPr marL="12700">
              <a:lnSpc>
                <a:spcPct val="100000"/>
              </a:lnSpc>
              <a:spcBef>
                <a:spcPts val="620"/>
              </a:spcBef>
              <a:tabLst>
                <a:tab pos="304165" algn="l"/>
              </a:tabLst>
            </a:pPr>
            <a:r>
              <a:rPr sz="2000" dirty="0">
                <a:solidFill>
                  <a:srgbClr val="009FDF"/>
                </a:solidFill>
                <a:latin typeface="+mn-lt"/>
                <a:cs typeface="Arial"/>
              </a:rPr>
              <a:t>»	</a:t>
            </a:r>
            <a:r>
              <a:rPr sz="2200" b="1" i="1" spc="-5" dirty="0">
                <a:latin typeface="+mn-lt"/>
                <a:cs typeface="Arial"/>
              </a:rPr>
              <a:t>Eficacia Gubernamental </a:t>
            </a:r>
            <a:r>
              <a:rPr sz="2000" i="1" spc="-5" dirty="0">
                <a:latin typeface="+mn-lt"/>
                <a:cs typeface="Arial"/>
              </a:rPr>
              <a:t>(</a:t>
            </a:r>
            <a:r>
              <a:rPr sz="1800" i="1" spc="-5" dirty="0">
                <a:latin typeface="+mn-lt"/>
                <a:cs typeface="Arial"/>
              </a:rPr>
              <a:t>Government</a:t>
            </a:r>
            <a:r>
              <a:rPr sz="1800" i="1" dirty="0">
                <a:latin typeface="+mn-lt"/>
                <a:cs typeface="Arial"/>
              </a:rPr>
              <a:t> </a:t>
            </a:r>
            <a:r>
              <a:rPr sz="1800" i="1" spc="-5" dirty="0">
                <a:latin typeface="+mn-lt"/>
                <a:cs typeface="Arial"/>
              </a:rPr>
              <a:t>Effectiveness</a:t>
            </a:r>
            <a:r>
              <a:rPr sz="2000" i="1" spc="-5" dirty="0">
                <a:latin typeface="+mn-lt"/>
                <a:cs typeface="Arial"/>
              </a:rPr>
              <a:t>):</a:t>
            </a:r>
            <a:endParaRPr sz="2000" dirty="0">
              <a:latin typeface="+mn-lt"/>
              <a:cs typeface="Arial"/>
            </a:endParaRPr>
          </a:p>
          <a:p>
            <a:pPr marL="533400" indent="-292100">
              <a:lnSpc>
                <a:spcPct val="100000"/>
              </a:lnSpc>
              <a:spcBef>
                <a:spcPts val="600"/>
              </a:spcBef>
              <a:buClr>
                <a:srgbClr val="009FDF"/>
              </a:buClr>
              <a:buChar char="–"/>
              <a:tabLst>
                <a:tab pos="532765" algn="l"/>
                <a:tab pos="533400" algn="l"/>
              </a:tabLst>
            </a:pPr>
            <a:r>
              <a:rPr sz="1800" spc="-10" dirty="0">
                <a:latin typeface="+mn-lt"/>
                <a:cs typeface="Arial"/>
              </a:rPr>
              <a:t>Calidad </a:t>
            </a:r>
            <a:r>
              <a:rPr sz="1800" spc="-5" dirty="0">
                <a:latin typeface="+mn-lt"/>
                <a:cs typeface="Arial"/>
              </a:rPr>
              <a:t>de gestión </a:t>
            </a:r>
            <a:r>
              <a:rPr sz="1800" dirty="0">
                <a:latin typeface="+mn-lt"/>
                <a:cs typeface="Arial"/>
              </a:rPr>
              <a:t>y </a:t>
            </a:r>
            <a:r>
              <a:rPr sz="1800" spc="-5" dirty="0">
                <a:latin typeface="+mn-lt"/>
                <a:cs typeface="Arial"/>
              </a:rPr>
              <a:t>administración del</a:t>
            </a:r>
            <a:r>
              <a:rPr sz="1800" spc="15" dirty="0">
                <a:latin typeface="+mn-lt"/>
                <a:cs typeface="Arial"/>
              </a:rPr>
              <a:t> </a:t>
            </a:r>
            <a:r>
              <a:rPr sz="1800" spc="-5" dirty="0">
                <a:latin typeface="+mn-lt"/>
                <a:cs typeface="Arial"/>
              </a:rPr>
              <a:t>Estado.</a:t>
            </a:r>
            <a:endParaRPr sz="1800" dirty="0">
              <a:latin typeface="+mn-lt"/>
              <a:cs typeface="Arial"/>
            </a:endParaRPr>
          </a:p>
          <a:p>
            <a:pPr marL="533400" marR="5080" indent="-292100">
              <a:lnSpc>
                <a:spcPts val="1900"/>
              </a:lnSpc>
              <a:spcBef>
                <a:spcPts val="690"/>
              </a:spcBef>
              <a:buClr>
                <a:srgbClr val="009FDF"/>
              </a:buClr>
              <a:buChar char="–"/>
              <a:tabLst>
                <a:tab pos="532765" algn="l"/>
                <a:tab pos="533400" algn="l"/>
              </a:tabLst>
            </a:pPr>
            <a:r>
              <a:rPr sz="1800" spc="-5" dirty="0">
                <a:latin typeface="+mn-lt"/>
                <a:cs typeface="Arial"/>
              </a:rPr>
              <a:t>Capacidad para planificar </a:t>
            </a:r>
            <a:r>
              <a:rPr sz="1800" dirty="0">
                <a:latin typeface="+mn-lt"/>
                <a:cs typeface="Arial"/>
              </a:rPr>
              <a:t>e </a:t>
            </a:r>
            <a:r>
              <a:rPr sz="1800" spc="-5" dirty="0">
                <a:latin typeface="+mn-lt"/>
                <a:cs typeface="Arial"/>
              </a:rPr>
              <a:t>implementar políticas; independencia del servicio público  de las interferencias</a:t>
            </a:r>
            <a:r>
              <a:rPr sz="1800" spc="10" dirty="0">
                <a:latin typeface="+mn-lt"/>
                <a:cs typeface="Arial"/>
              </a:rPr>
              <a:t> </a:t>
            </a:r>
            <a:r>
              <a:rPr sz="1800" spc="-5" dirty="0">
                <a:latin typeface="+mn-lt"/>
                <a:cs typeface="Arial"/>
              </a:rPr>
              <a:t>políticas.</a:t>
            </a:r>
            <a:endParaRPr sz="1800" dirty="0">
              <a:latin typeface="+mn-lt"/>
              <a:cs typeface="Arial"/>
            </a:endParaRPr>
          </a:p>
          <a:p>
            <a:pPr marL="533400" indent="-292100">
              <a:lnSpc>
                <a:spcPct val="100000"/>
              </a:lnSpc>
              <a:spcBef>
                <a:spcPts val="555"/>
              </a:spcBef>
              <a:buClr>
                <a:srgbClr val="009FDF"/>
              </a:buClr>
              <a:buFont typeface="Arial"/>
              <a:buChar char="–"/>
              <a:tabLst>
                <a:tab pos="532765" algn="l"/>
                <a:tab pos="533400" algn="l"/>
              </a:tabLst>
            </a:pPr>
            <a:r>
              <a:rPr sz="2000" b="1" u="sng" spc="-5" dirty="0">
                <a:latin typeface="+mn-lt"/>
                <a:cs typeface="Arial"/>
              </a:rPr>
              <a:t>Medición de </a:t>
            </a:r>
            <a:r>
              <a:rPr sz="2000" b="1" u="sng" dirty="0">
                <a:latin typeface="+mn-lt"/>
                <a:cs typeface="Arial"/>
              </a:rPr>
              <a:t>la </a:t>
            </a:r>
            <a:r>
              <a:rPr sz="2000" b="1" u="sng" spc="-5" dirty="0">
                <a:latin typeface="+mn-lt"/>
                <a:cs typeface="Arial"/>
              </a:rPr>
              <a:t>Calidad de Gestión</a:t>
            </a:r>
            <a:r>
              <a:rPr sz="2000" b="1" u="sng" spc="15" dirty="0">
                <a:latin typeface="+mn-lt"/>
                <a:cs typeface="Arial"/>
              </a:rPr>
              <a:t> </a:t>
            </a:r>
            <a:r>
              <a:rPr sz="2000" b="1" u="sng" spc="-5" dirty="0">
                <a:latin typeface="+mn-lt"/>
                <a:cs typeface="Arial"/>
              </a:rPr>
              <a:t>Presupuestaria</a:t>
            </a:r>
            <a:r>
              <a:rPr sz="2000" b="1" spc="-5" dirty="0">
                <a:latin typeface="+mn-lt"/>
                <a:cs typeface="Arial"/>
              </a:rPr>
              <a:t>.</a:t>
            </a:r>
            <a:endParaRPr sz="2000" dirty="0">
              <a:latin typeface="+mn-lt"/>
              <a:cs typeface="Arial"/>
            </a:endParaRPr>
          </a:p>
          <a:p>
            <a:pPr>
              <a:lnSpc>
                <a:spcPct val="100000"/>
              </a:lnSpc>
              <a:buClr>
                <a:srgbClr val="009FDF"/>
              </a:buClr>
              <a:buFont typeface="Arial"/>
              <a:buChar char="–"/>
            </a:pPr>
            <a:endParaRPr sz="1800" dirty="0">
              <a:latin typeface="+mn-lt"/>
              <a:cs typeface="Times New Roman"/>
            </a:endParaRPr>
          </a:p>
          <a:p>
            <a:pPr marL="12700">
              <a:lnSpc>
                <a:spcPct val="100000"/>
              </a:lnSpc>
              <a:spcBef>
                <a:spcPts val="1045"/>
              </a:spcBef>
              <a:tabLst>
                <a:tab pos="304165" algn="l"/>
              </a:tabLst>
            </a:pPr>
            <a:r>
              <a:rPr sz="2000" dirty="0">
                <a:solidFill>
                  <a:srgbClr val="009FDF"/>
                </a:solidFill>
                <a:latin typeface="+mn-lt"/>
                <a:cs typeface="Arial"/>
              </a:rPr>
              <a:t>»	</a:t>
            </a:r>
            <a:r>
              <a:rPr sz="2200" b="1" i="1" spc="-5" dirty="0">
                <a:latin typeface="+mn-lt"/>
                <a:cs typeface="Arial"/>
              </a:rPr>
              <a:t>Control de Corrupción </a:t>
            </a:r>
            <a:r>
              <a:rPr sz="2000" i="1" spc="-5" dirty="0">
                <a:latin typeface="+mn-lt"/>
                <a:cs typeface="Arial"/>
              </a:rPr>
              <a:t>(</a:t>
            </a:r>
            <a:r>
              <a:rPr sz="1800" i="1" spc="-5" dirty="0">
                <a:latin typeface="+mn-lt"/>
                <a:cs typeface="Arial"/>
              </a:rPr>
              <a:t>Control of</a:t>
            </a:r>
            <a:r>
              <a:rPr sz="1800" i="1" spc="-10" dirty="0">
                <a:latin typeface="+mn-lt"/>
                <a:cs typeface="Arial"/>
              </a:rPr>
              <a:t> </a:t>
            </a:r>
            <a:r>
              <a:rPr sz="1800" i="1" spc="-5" dirty="0">
                <a:latin typeface="+mn-lt"/>
                <a:cs typeface="Arial"/>
              </a:rPr>
              <a:t>Corruption</a:t>
            </a:r>
            <a:r>
              <a:rPr sz="2000" i="1" spc="-5" dirty="0">
                <a:latin typeface="+mn-lt"/>
                <a:cs typeface="Arial"/>
              </a:rPr>
              <a:t>):</a:t>
            </a:r>
            <a:endParaRPr sz="2000" dirty="0">
              <a:latin typeface="+mn-lt"/>
              <a:cs typeface="Arial"/>
            </a:endParaRPr>
          </a:p>
          <a:p>
            <a:pPr marL="533400" indent="-292100">
              <a:lnSpc>
                <a:spcPct val="100000"/>
              </a:lnSpc>
              <a:spcBef>
                <a:spcPts val="600"/>
              </a:spcBef>
              <a:buClr>
                <a:srgbClr val="009FDF"/>
              </a:buClr>
              <a:buChar char="–"/>
              <a:tabLst>
                <a:tab pos="532765" algn="l"/>
                <a:tab pos="533400" algn="l"/>
              </a:tabLst>
            </a:pPr>
            <a:r>
              <a:rPr sz="1800" spc="-5" dirty="0">
                <a:latin typeface="+mn-lt"/>
                <a:cs typeface="Arial"/>
              </a:rPr>
              <a:t>Grado en que el poder público </a:t>
            </a:r>
            <a:r>
              <a:rPr sz="1800" dirty="0">
                <a:latin typeface="+mn-lt"/>
                <a:cs typeface="Arial"/>
              </a:rPr>
              <a:t>se </a:t>
            </a:r>
            <a:r>
              <a:rPr sz="1800" spc="-5" dirty="0">
                <a:latin typeface="+mn-lt"/>
                <a:cs typeface="Arial"/>
              </a:rPr>
              <a:t>ejerce para beneficio</a:t>
            </a:r>
            <a:r>
              <a:rPr sz="1800" spc="35" dirty="0">
                <a:latin typeface="+mn-lt"/>
                <a:cs typeface="Arial"/>
              </a:rPr>
              <a:t> </a:t>
            </a:r>
            <a:r>
              <a:rPr sz="1800" spc="-5" dirty="0">
                <a:latin typeface="+mn-lt"/>
                <a:cs typeface="Arial"/>
              </a:rPr>
              <a:t>privado.</a:t>
            </a:r>
            <a:endParaRPr sz="1800" dirty="0">
              <a:latin typeface="+mn-lt"/>
              <a:cs typeface="Arial"/>
            </a:endParaRPr>
          </a:p>
          <a:p>
            <a:pPr marL="533400" indent="-292100">
              <a:lnSpc>
                <a:spcPct val="100000"/>
              </a:lnSpc>
              <a:spcBef>
                <a:spcPts val="610"/>
              </a:spcBef>
              <a:buClr>
                <a:srgbClr val="009FDF"/>
              </a:buClr>
              <a:buChar char="–"/>
              <a:tabLst>
                <a:tab pos="532765" algn="l"/>
                <a:tab pos="533400" algn="l"/>
              </a:tabLst>
            </a:pPr>
            <a:r>
              <a:rPr sz="1800" spc="-5" dirty="0">
                <a:latin typeface="+mn-lt"/>
                <a:cs typeface="Arial"/>
              </a:rPr>
              <a:t>Captura de Estado por intereses especiales (elites</a:t>
            </a:r>
            <a:r>
              <a:rPr sz="1800" spc="50" dirty="0">
                <a:latin typeface="+mn-lt"/>
                <a:cs typeface="Arial"/>
              </a:rPr>
              <a:t> </a:t>
            </a:r>
            <a:r>
              <a:rPr sz="1800" spc="-5" dirty="0">
                <a:latin typeface="+mn-lt"/>
                <a:cs typeface="Arial"/>
              </a:rPr>
              <a:t>económicas/políticas).</a:t>
            </a:r>
            <a:endParaRPr sz="1800" dirty="0">
              <a:latin typeface="+mn-lt"/>
              <a:cs typeface="Arial"/>
            </a:endParaRPr>
          </a:p>
          <a:p>
            <a:pPr marL="533400" indent="-292100">
              <a:lnSpc>
                <a:spcPct val="100000"/>
              </a:lnSpc>
              <a:spcBef>
                <a:spcPts val="580"/>
              </a:spcBef>
              <a:buClr>
                <a:srgbClr val="009FDF"/>
              </a:buClr>
              <a:buFont typeface="Arial"/>
              <a:buChar char="–"/>
              <a:tabLst>
                <a:tab pos="532765" algn="l"/>
                <a:tab pos="533400" algn="l"/>
              </a:tabLst>
            </a:pPr>
            <a:r>
              <a:rPr sz="2000" b="1" u="sng" spc="-15" dirty="0">
                <a:latin typeface="+mn-lt"/>
                <a:cs typeface="Arial"/>
              </a:rPr>
              <a:t>Transparencia </a:t>
            </a:r>
            <a:r>
              <a:rPr sz="2000" b="1" u="sng" spc="-5" dirty="0">
                <a:latin typeface="+mn-lt"/>
                <a:cs typeface="Arial"/>
              </a:rPr>
              <a:t>en Rendición de Cuentas del Sector</a:t>
            </a:r>
            <a:r>
              <a:rPr sz="2000" b="1" u="sng" spc="55" dirty="0">
                <a:latin typeface="+mn-lt"/>
                <a:cs typeface="Arial"/>
              </a:rPr>
              <a:t> </a:t>
            </a:r>
            <a:r>
              <a:rPr sz="2000" b="1" u="sng" spc="-5" dirty="0" err="1">
                <a:latin typeface="+mn-lt"/>
                <a:cs typeface="Arial"/>
              </a:rPr>
              <a:t>Público</a:t>
            </a:r>
            <a:r>
              <a:rPr sz="2000" b="1" spc="-5" dirty="0">
                <a:latin typeface="+mn-lt"/>
                <a:cs typeface="Arial"/>
              </a:rPr>
              <a:t>.</a:t>
            </a:r>
            <a:r>
              <a:rPr lang="es-CO" sz="1800" b="1" spc="-5" dirty="0">
                <a:latin typeface="+mn-lt"/>
                <a:cs typeface="Arial"/>
              </a:rPr>
              <a:t> </a:t>
            </a:r>
            <a:r>
              <a:rPr lang="en-GB" altLang="es-CO" sz="1800" b="1" dirty="0">
                <a:solidFill>
                  <a:schemeClr val="bg1"/>
                </a:solidFill>
              </a:rPr>
              <a:t>(“</a:t>
            </a:r>
            <a:r>
              <a:rPr lang="en-GB" altLang="es-CO" sz="1600" b="1" dirty="0">
                <a:solidFill>
                  <a:schemeClr val="bg1"/>
                </a:solidFill>
              </a:rPr>
              <a:t>Accountability”). (“Accountability”).</a:t>
            </a:r>
            <a:endParaRPr sz="1600" dirty="0">
              <a:latin typeface="+mn-lt"/>
              <a:cs typeface="Arial"/>
            </a:endParaRPr>
          </a:p>
        </p:txBody>
      </p:sp>
      <p:sp>
        <p:nvSpPr>
          <p:cNvPr id="6" name="object 4"/>
          <p:cNvSpPr txBox="1">
            <a:spLocks/>
          </p:cNvSpPr>
          <p:nvPr/>
        </p:nvSpPr>
        <p:spPr>
          <a:xfrm>
            <a:off x="539552" y="5387975"/>
            <a:ext cx="5256584" cy="185307"/>
          </a:xfrm>
          <a:prstGeom prst="rect">
            <a:avLst/>
          </a:prstGeom>
        </p:spPr>
        <p:txBody>
          <a:bodyPr vert="horz" wrap="square" lIns="0" tIns="18415" rIns="0" bIns="0" rtlCol="0" anchor="b">
            <a:spAutoFit/>
          </a:bodyPr>
          <a:lstStyle>
            <a:defPPr>
              <a:defRPr lang="es-ES_tradnl"/>
            </a:defPPr>
            <a:lvl1pPr algn="l" rtl="0" eaLnBrk="0" fontAlgn="base" hangingPunct="0">
              <a:spcBef>
                <a:spcPct val="0"/>
              </a:spcBef>
              <a:spcAft>
                <a:spcPct val="0"/>
              </a:spcAft>
              <a:defRPr sz="2300" kern="1200">
                <a:solidFill>
                  <a:schemeClr val="tx1"/>
                </a:solidFill>
                <a:latin typeface="Arial Narrow" pitchFamily="34" charset="0"/>
                <a:ea typeface="+mn-ea"/>
                <a:cs typeface="+mn-cs"/>
              </a:defRPr>
            </a:lvl1pPr>
            <a:lvl2pPr marL="457200" algn="l" rtl="0" eaLnBrk="0" fontAlgn="base" hangingPunct="0">
              <a:spcBef>
                <a:spcPct val="0"/>
              </a:spcBef>
              <a:spcAft>
                <a:spcPct val="0"/>
              </a:spcAft>
              <a:defRPr sz="2300" kern="1200">
                <a:solidFill>
                  <a:schemeClr val="tx1"/>
                </a:solidFill>
                <a:latin typeface="Arial Narrow" pitchFamily="34" charset="0"/>
                <a:ea typeface="+mn-ea"/>
                <a:cs typeface="+mn-cs"/>
              </a:defRPr>
            </a:lvl2pPr>
            <a:lvl3pPr marL="914400" algn="l" rtl="0" eaLnBrk="0" fontAlgn="base" hangingPunct="0">
              <a:spcBef>
                <a:spcPct val="0"/>
              </a:spcBef>
              <a:spcAft>
                <a:spcPct val="0"/>
              </a:spcAft>
              <a:defRPr sz="2300" kern="1200">
                <a:solidFill>
                  <a:schemeClr val="tx1"/>
                </a:solidFill>
                <a:latin typeface="Arial Narrow" pitchFamily="34" charset="0"/>
                <a:ea typeface="+mn-ea"/>
                <a:cs typeface="+mn-cs"/>
              </a:defRPr>
            </a:lvl3pPr>
            <a:lvl4pPr marL="1371600" algn="l" rtl="0" eaLnBrk="0" fontAlgn="base" hangingPunct="0">
              <a:spcBef>
                <a:spcPct val="0"/>
              </a:spcBef>
              <a:spcAft>
                <a:spcPct val="0"/>
              </a:spcAft>
              <a:defRPr sz="2300" kern="1200">
                <a:solidFill>
                  <a:schemeClr val="tx1"/>
                </a:solidFill>
                <a:latin typeface="Arial Narrow" pitchFamily="34" charset="0"/>
                <a:ea typeface="+mn-ea"/>
                <a:cs typeface="+mn-cs"/>
              </a:defRPr>
            </a:lvl4pPr>
            <a:lvl5pPr marL="1828800" algn="l" rtl="0" eaLnBrk="0" fontAlgn="base" hangingPunct="0">
              <a:spcBef>
                <a:spcPct val="0"/>
              </a:spcBef>
              <a:spcAft>
                <a:spcPct val="0"/>
              </a:spcAft>
              <a:defRPr sz="2300" kern="1200">
                <a:solidFill>
                  <a:schemeClr val="tx1"/>
                </a:solidFill>
                <a:latin typeface="Arial Narrow" pitchFamily="34" charset="0"/>
                <a:ea typeface="+mn-ea"/>
                <a:cs typeface="+mn-cs"/>
              </a:defRPr>
            </a:lvl5pPr>
            <a:lvl6pPr marL="2286000" algn="l" defTabSz="914400" rtl="0" eaLnBrk="1" latinLnBrk="0" hangingPunct="1">
              <a:defRPr sz="2300" kern="1200">
                <a:solidFill>
                  <a:schemeClr val="tx1"/>
                </a:solidFill>
                <a:latin typeface="Arial Narrow" pitchFamily="34" charset="0"/>
                <a:ea typeface="+mn-ea"/>
                <a:cs typeface="+mn-cs"/>
              </a:defRPr>
            </a:lvl6pPr>
            <a:lvl7pPr marL="2743200" algn="l" defTabSz="914400" rtl="0" eaLnBrk="1" latinLnBrk="0" hangingPunct="1">
              <a:defRPr sz="2300" kern="1200">
                <a:solidFill>
                  <a:schemeClr val="tx1"/>
                </a:solidFill>
                <a:latin typeface="Arial Narrow" pitchFamily="34" charset="0"/>
                <a:ea typeface="+mn-ea"/>
                <a:cs typeface="+mn-cs"/>
              </a:defRPr>
            </a:lvl7pPr>
            <a:lvl8pPr marL="3200400" algn="l" defTabSz="914400" rtl="0" eaLnBrk="1" latinLnBrk="0" hangingPunct="1">
              <a:defRPr sz="2300" kern="1200">
                <a:solidFill>
                  <a:schemeClr val="tx1"/>
                </a:solidFill>
                <a:latin typeface="Arial Narrow" pitchFamily="34" charset="0"/>
                <a:ea typeface="+mn-ea"/>
                <a:cs typeface="+mn-cs"/>
              </a:defRPr>
            </a:lvl8pPr>
            <a:lvl9pPr marL="3657600" algn="l" defTabSz="914400" rtl="0" eaLnBrk="1" latinLnBrk="0" hangingPunct="1">
              <a:defRPr sz="2300" kern="1200">
                <a:solidFill>
                  <a:schemeClr val="tx1"/>
                </a:solidFill>
                <a:latin typeface="Arial Narrow" pitchFamily="34" charset="0"/>
                <a:ea typeface="+mn-ea"/>
                <a:cs typeface="+mn-cs"/>
              </a:defRPr>
            </a:lvl9pPr>
          </a:lstStyle>
          <a:p>
            <a:pPr marL="636905" marR="5080" indent="-624840">
              <a:lnSpc>
                <a:spcPts val="1300"/>
              </a:lnSpc>
              <a:spcBef>
                <a:spcPts val="145"/>
              </a:spcBef>
            </a:pPr>
            <a:r>
              <a:rPr lang="es-CO" sz="900" b="1" dirty="0">
                <a:latin typeface="+mn-lt"/>
              </a:rPr>
              <a:t>Los </a:t>
            </a:r>
            <a:r>
              <a:rPr lang="es-CO" sz="900" b="1" spc="-5" dirty="0">
                <a:latin typeface="+mn-lt"/>
              </a:rPr>
              <a:t>Reportes </a:t>
            </a:r>
            <a:r>
              <a:rPr lang="es-CO" sz="900" b="1" dirty="0">
                <a:latin typeface="+mn-lt"/>
              </a:rPr>
              <a:t>de </a:t>
            </a:r>
            <a:r>
              <a:rPr lang="es-CO" sz="900" b="1" spc="-5" dirty="0">
                <a:latin typeface="+mn-lt"/>
              </a:rPr>
              <a:t>Finanzas Publicas </a:t>
            </a:r>
            <a:r>
              <a:rPr lang="es-CO" sz="900" b="1" dirty="0">
                <a:latin typeface="+mn-lt"/>
              </a:rPr>
              <a:t>y los </a:t>
            </a:r>
            <a:r>
              <a:rPr lang="es-CO" sz="900" b="1" spc="-5" dirty="0">
                <a:latin typeface="+mn-lt"/>
              </a:rPr>
              <a:t>Fundamentos  del Análisis del Riesgo Soberano, agosto</a:t>
            </a:r>
            <a:r>
              <a:rPr lang="es-CO" sz="900" b="1" spc="-35" dirty="0">
                <a:latin typeface="+mn-lt"/>
              </a:rPr>
              <a:t> </a:t>
            </a:r>
            <a:r>
              <a:rPr lang="es-CO" sz="900" b="1" spc="-10" dirty="0">
                <a:latin typeface="+mn-lt"/>
              </a:rPr>
              <a:t>2017</a:t>
            </a:r>
          </a:p>
        </p:txBody>
      </p:sp>
    </p:spTree>
    <p:extLst>
      <p:ext uri="{BB962C8B-B14F-4D97-AF65-F5344CB8AC3E}">
        <p14:creationId xmlns:p14="http://schemas.microsoft.com/office/powerpoint/2010/main" val="86227674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número de diapositiva 4"/>
          <p:cNvSpPr>
            <a:spLocks noGrp="1"/>
          </p:cNvSpPr>
          <p:nvPr>
            <p:ph type="sldNum" sz="quarter" idx="15"/>
          </p:nvPr>
        </p:nvSpPr>
        <p:spPr/>
        <p:txBody>
          <a:bodyPr/>
          <a:lstStyle/>
          <a:p>
            <a:fld id="{2F152DCA-CD82-48DD-BE7C-A5D938300626}" type="slidenum">
              <a:rPr lang="es-ES_tradnl" smtClean="0">
                <a:latin typeface="+mn-lt"/>
              </a:rPr>
              <a:pPr/>
              <a:t>32</a:t>
            </a:fld>
            <a:endParaRPr lang="es-ES_tradnl">
              <a:latin typeface="+mn-lt"/>
            </a:endParaRPr>
          </a:p>
        </p:txBody>
      </p:sp>
      <p:sp>
        <p:nvSpPr>
          <p:cNvPr id="3" name="object 2"/>
          <p:cNvSpPr txBox="1">
            <a:spLocks/>
          </p:cNvSpPr>
          <p:nvPr/>
        </p:nvSpPr>
        <p:spPr>
          <a:xfrm>
            <a:off x="125413" y="-94828"/>
            <a:ext cx="8767067" cy="1059905"/>
          </a:xfrm>
          <a:prstGeom prst="rect">
            <a:avLst/>
          </a:prstGeom>
        </p:spPr>
        <p:txBody>
          <a:bodyPr vert="horz" wrap="square" lIns="0" tIns="120014" rIns="0" bIns="0" rtlCol="0">
            <a:spAutoFit/>
          </a:bodyPr>
          <a:lstStyle>
            <a:lvl1pPr algn="l" rtl="0" eaLnBrk="1" fontAlgn="base" hangingPunct="1">
              <a:spcBef>
                <a:spcPct val="0"/>
              </a:spcBef>
              <a:spcAft>
                <a:spcPct val="0"/>
              </a:spcAft>
              <a:defRPr sz="3200" b="1" baseline="0">
                <a:solidFill>
                  <a:schemeClr val="bg1"/>
                </a:solidFill>
                <a:latin typeface="+mj-lt"/>
                <a:ea typeface="+mj-ea"/>
                <a:cs typeface="+mj-cs"/>
              </a:defRPr>
            </a:lvl1pPr>
            <a:lvl2pPr algn="ctr" rtl="0" eaLnBrk="1" fontAlgn="base" hangingPunct="1">
              <a:spcBef>
                <a:spcPct val="0"/>
              </a:spcBef>
              <a:spcAft>
                <a:spcPct val="0"/>
              </a:spcAft>
              <a:defRPr sz="3200" b="1">
                <a:solidFill>
                  <a:schemeClr val="tx2"/>
                </a:solidFill>
                <a:latin typeface="Calibri" pitchFamily="34" charset="0"/>
              </a:defRPr>
            </a:lvl2pPr>
            <a:lvl3pPr algn="ctr" rtl="0" eaLnBrk="1" fontAlgn="base" hangingPunct="1">
              <a:spcBef>
                <a:spcPct val="0"/>
              </a:spcBef>
              <a:spcAft>
                <a:spcPct val="0"/>
              </a:spcAft>
              <a:defRPr sz="3200" b="1">
                <a:solidFill>
                  <a:schemeClr val="tx2"/>
                </a:solidFill>
                <a:latin typeface="Calibri" pitchFamily="34" charset="0"/>
              </a:defRPr>
            </a:lvl3pPr>
            <a:lvl4pPr algn="ctr" rtl="0" eaLnBrk="1" fontAlgn="base" hangingPunct="1">
              <a:spcBef>
                <a:spcPct val="0"/>
              </a:spcBef>
              <a:spcAft>
                <a:spcPct val="0"/>
              </a:spcAft>
              <a:defRPr sz="3200" b="1">
                <a:solidFill>
                  <a:schemeClr val="tx2"/>
                </a:solidFill>
                <a:latin typeface="Calibri" pitchFamily="34" charset="0"/>
              </a:defRPr>
            </a:lvl4pPr>
            <a:lvl5pPr algn="ctr" rtl="0" eaLnBrk="1" fontAlgn="base" hangingPunct="1">
              <a:spcBef>
                <a:spcPct val="0"/>
              </a:spcBef>
              <a:spcAft>
                <a:spcPct val="0"/>
              </a:spcAft>
              <a:defRPr sz="3200" b="1">
                <a:solidFill>
                  <a:schemeClr val="tx2"/>
                </a:solidFill>
                <a:latin typeface="Calibri" pitchFamily="34" charset="0"/>
              </a:defRPr>
            </a:lvl5pPr>
            <a:lvl6pPr marL="457200" algn="ctr" rtl="0" eaLnBrk="1" fontAlgn="base" hangingPunct="1">
              <a:spcBef>
                <a:spcPct val="0"/>
              </a:spcBef>
              <a:spcAft>
                <a:spcPct val="0"/>
              </a:spcAft>
              <a:defRPr sz="3200" b="1">
                <a:solidFill>
                  <a:schemeClr val="tx2"/>
                </a:solidFill>
                <a:latin typeface="Arial Narrow" pitchFamily="34" charset="0"/>
              </a:defRPr>
            </a:lvl6pPr>
            <a:lvl7pPr marL="914400" algn="ctr" rtl="0" eaLnBrk="1" fontAlgn="base" hangingPunct="1">
              <a:spcBef>
                <a:spcPct val="0"/>
              </a:spcBef>
              <a:spcAft>
                <a:spcPct val="0"/>
              </a:spcAft>
              <a:defRPr sz="3200" b="1">
                <a:solidFill>
                  <a:schemeClr val="tx2"/>
                </a:solidFill>
                <a:latin typeface="Arial Narrow" pitchFamily="34" charset="0"/>
              </a:defRPr>
            </a:lvl7pPr>
            <a:lvl8pPr marL="1371600" algn="ctr" rtl="0" eaLnBrk="1" fontAlgn="base" hangingPunct="1">
              <a:spcBef>
                <a:spcPct val="0"/>
              </a:spcBef>
              <a:spcAft>
                <a:spcPct val="0"/>
              </a:spcAft>
              <a:defRPr sz="3200" b="1">
                <a:solidFill>
                  <a:schemeClr val="tx2"/>
                </a:solidFill>
                <a:latin typeface="Arial Narrow" pitchFamily="34" charset="0"/>
              </a:defRPr>
            </a:lvl8pPr>
            <a:lvl9pPr marL="1828800" algn="ctr" rtl="0" eaLnBrk="1" fontAlgn="base" hangingPunct="1">
              <a:spcBef>
                <a:spcPct val="0"/>
              </a:spcBef>
              <a:spcAft>
                <a:spcPct val="0"/>
              </a:spcAft>
              <a:defRPr sz="3200" b="1">
                <a:solidFill>
                  <a:schemeClr val="tx2"/>
                </a:solidFill>
                <a:latin typeface="Arial Narrow" pitchFamily="34" charset="0"/>
              </a:defRPr>
            </a:lvl9pPr>
          </a:lstStyle>
          <a:p>
            <a:pPr marL="17145" algn="ctr">
              <a:spcBef>
                <a:spcPts val="944"/>
              </a:spcBef>
            </a:pPr>
            <a:r>
              <a:rPr lang="es-CO" kern="0" spc="-5" dirty="0">
                <a:latin typeface="+mn-lt"/>
              </a:rPr>
              <a:t>Fortaleza Institucional</a:t>
            </a:r>
            <a:r>
              <a:rPr lang="es-CO" kern="0" spc="-10" dirty="0">
                <a:latin typeface="+mn-lt"/>
              </a:rPr>
              <a:t> </a:t>
            </a:r>
            <a:r>
              <a:rPr lang="es-CO" kern="0" spc="-5" dirty="0">
                <a:latin typeface="+mn-lt"/>
              </a:rPr>
              <a:t>(III)</a:t>
            </a:r>
          </a:p>
          <a:p>
            <a:pPr marL="12700" algn="ctr">
              <a:spcBef>
                <a:spcPts val="560"/>
              </a:spcBef>
            </a:pPr>
            <a:r>
              <a:rPr lang="es-CO" sz="2400" kern="0" spc="-5" dirty="0">
                <a:latin typeface="+mn-lt"/>
              </a:rPr>
              <a:t>¿Cómo influyen </a:t>
            </a:r>
            <a:r>
              <a:rPr lang="es-CO" sz="2400" kern="0" dirty="0">
                <a:latin typeface="+mn-lt"/>
              </a:rPr>
              <a:t>los </a:t>
            </a:r>
            <a:r>
              <a:rPr lang="es-CO" sz="2400" kern="0" spc="-5" dirty="0">
                <a:latin typeface="+mn-lt"/>
              </a:rPr>
              <a:t>reportes </a:t>
            </a:r>
            <a:r>
              <a:rPr lang="es-CO" sz="2400" kern="0" dirty="0">
                <a:latin typeface="+mn-lt"/>
              </a:rPr>
              <a:t>de </a:t>
            </a:r>
            <a:r>
              <a:rPr lang="es-CO" sz="2400" kern="0" spc="-5" dirty="0">
                <a:latin typeface="+mn-lt"/>
              </a:rPr>
              <a:t>finanzas</a:t>
            </a:r>
            <a:r>
              <a:rPr lang="es-CO" sz="2400" kern="0" dirty="0">
                <a:latin typeface="+mn-lt"/>
              </a:rPr>
              <a:t> públicas?</a:t>
            </a:r>
          </a:p>
        </p:txBody>
      </p:sp>
      <p:sp>
        <p:nvSpPr>
          <p:cNvPr id="4" name="object 3"/>
          <p:cNvSpPr txBox="1"/>
          <p:nvPr/>
        </p:nvSpPr>
        <p:spPr>
          <a:xfrm>
            <a:off x="35496" y="1057300"/>
            <a:ext cx="9013371" cy="3775136"/>
          </a:xfrm>
          <a:prstGeom prst="rect">
            <a:avLst/>
          </a:prstGeom>
        </p:spPr>
        <p:txBody>
          <a:bodyPr vert="horz" wrap="square" lIns="0" tIns="88900" rIns="0" bIns="0" rtlCol="0">
            <a:spAutoFit/>
          </a:bodyPr>
          <a:lstStyle/>
          <a:p>
            <a:pPr marL="12700">
              <a:lnSpc>
                <a:spcPct val="100000"/>
              </a:lnSpc>
              <a:spcBef>
                <a:spcPts val="700"/>
              </a:spcBef>
            </a:pPr>
            <a:r>
              <a:rPr sz="2400" b="1" spc="-5" dirty="0">
                <a:latin typeface="+mn-lt"/>
                <a:cs typeface="Arial"/>
              </a:rPr>
              <a:t>Credibilidad </a:t>
            </a:r>
            <a:r>
              <a:rPr sz="2400" b="1" dirty="0">
                <a:latin typeface="+mn-lt"/>
                <a:cs typeface="Arial"/>
              </a:rPr>
              <a:t>y </a:t>
            </a:r>
            <a:r>
              <a:rPr sz="2400" b="1" spc="-10" dirty="0">
                <a:latin typeface="+mn-lt"/>
                <a:cs typeface="Arial"/>
              </a:rPr>
              <a:t>eficacia </a:t>
            </a:r>
            <a:r>
              <a:rPr sz="2400" b="1" dirty="0">
                <a:latin typeface="+mn-lt"/>
                <a:cs typeface="Arial"/>
              </a:rPr>
              <a:t>de </a:t>
            </a:r>
            <a:r>
              <a:rPr sz="2400" b="1" spc="-5" dirty="0">
                <a:latin typeface="+mn-lt"/>
                <a:cs typeface="Arial"/>
              </a:rPr>
              <a:t>Políticas</a:t>
            </a:r>
            <a:r>
              <a:rPr sz="2400" b="1" spc="-40" dirty="0">
                <a:latin typeface="+mn-lt"/>
                <a:cs typeface="Arial"/>
              </a:rPr>
              <a:t> </a:t>
            </a:r>
            <a:r>
              <a:rPr sz="2400" b="1" spc="-5" dirty="0">
                <a:latin typeface="+mn-lt"/>
                <a:cs typeface="Arial"/>
              </a:rPr>
              <a:t>Económicas</a:t>
            </a:r>
            <a:endParaRPr sz="2400" dirty="0">
              <a:latin typeface="+mn-lt"/>
              <a:cs typeface="Arial"/>
            </a:endParaRPr>
          </a:p>
          <a:p>
            <a:pPr marL="12700">
              <a:lnSpc>
                <a:spcPct val="100000"/>
              </a:lnSpc>
              <a:spcBef>
                <a:spcPts val="600"/>
              </a:spcBef>
              <a:tabLst>
                <a:tab pos="304165" algn="l"/>
              </a:tabLst>
            </a:pPr>
            <a:r>
              <a:rPr sz="2400" dirty="0">
                <a:solidFill>
                  <a:srgbClr val="009FDF"/>
                </a:solidFill>
                <a:latin typeface="+mn-lt"/>
                <a:cs typeface="Arial"/>
              </a:rPr>
              <a:t>»	</a:t>
            </a:r>
            <a:r>
              <a:rPr sz="2400" b="1" i="1" spc="-5" dirty="0" err="1">
                <a:latin typeface="+mn-lt"/>
                <a:cs typeface="Arial"/>
              </a:rPr>
              <a:t>Enfoque</a:t>
            </a:r>
            <a:r>
              <a:rPr sz="2400" b="1" i="1" spc="-15" dirty="0">
                <a:latin typeface="+mn-lt"/>
                <a:cs typeface="Arial"/>
              </a:rPr>
              <a:t> </a:t>
            </a:r>
            <a:r>
              <a:rPr sz="2400" b="1" i="1" spc="-5" dirty="0" err="1">
                <a:latin typeface="+mn-lt"/>
                <a:cs typeface="Arial"/>
              </a:rPr>
              <a:t>analítico</a:t>
            </a:r>
            <a:endParaRPr lang="es-CO" sz="2400" b="1" i="1" spc="-5" dirty="0">
              <a:latin typeface="+mn-lt"/>
              <a:cs typeface="Arial"/>
            </a:endParaRPr>
          </a:p>
          <a:p>
            <a:pPr marL="12700">
              <a:lnSpc>
                <a:spcPct val="100000"/>
              </a:lnSpc>
              <a:spcBef>
                <a:spcPts val="600"/>
              </a:spcBef>
              <a:tabLst>
                <a:tab pos="304165" algn="l"/>
              </a:tabLst>
            </a:pPr>
            <a:endParaRPr sz="2400" b="1" dirty="0">
              <a:latin typeface="+mn-lt"/>
              <a:cs typeface="Arial"/>
            </a:endParaRPr>
          </a:p>
          <a:p>
            <a:pPr marL="533400" marR="5080" indent="-292100" algn="just">
              <a:lnSpc>
                <a:spcPts val="1900"/>
              </a:lnSpc>
              <a:spcBef>
                <a:spcPts val="710"/>
              </a:spcBef>
              <a:buClr>
                <a:srgbClr val="009FDF"/>
              </a:buClr>
              <a:buChar char="–"/>
              <a:tabLst>
                <a:tab pos="532765" algn="l"/>
                <a:tab pos="533400" algn="l"/>
              </a:tabLst>
            </a:pPr>
            <a:r>
              <a:rPr sz="2400" spc="-5" dirty="0">
                <a:latin typeface="+mn-lt"/>
                <a:cs typeface="Arial"/>
              </a:rPr>
              <a:t>Comparación global utilizando métricas de inflación para medir la </a:t>
            </a:r>
            <a:r>
              <a:rPr sz="2400" spc="-10" dirty="0">
                <a:latin typeface="+mn-lt"/>
                <a:cs typeface="Arial"/>
              </a:rPr>
              <a:t>credibilidad </a:t>
            </a:r>
            <a:r>
              <a:rPr sz="2400" dirty="0">
                <a:latin typeface="+mn-lt"/>
                <a:cs typeface="Arial"/>
              </a:rPr>
              <a:t>y  </a:t>
            </a:r>
            <a:r>
              <a:rPr sz="2400" spc="-5" dirty="0">
                <a:latin typeface="+mn-lt"/>
                <a:cs typeface="Arial"/>
              </a:rPr>
              <a:t>eficacia de política</a:t>
            </a:r>
            <a:r>
              <a:rPr sz="2400" spc="0" dirty="0">
                <a:latin typeface="+mn-lt"/>
                <a:cs typeface="Arial"/>
              </a:rPr>
              <a:t> </a:t>
            </a:r>
            <a:r>
              <a:rPr sz="2400" spc="-5" dirty="0">
                <a:latin typeface="+mn-lt"/>
                <a:cs typeface="Arial"/>
              </a:rPr>
              <a:t>monetaria.</a:t>
            </a:r>
            <a:endParaRPr sz="2400" dirty="0">
              <a:latin typeface="+mn-lt"/>
              <a:cs typeface="Arial"/>
            </a:endParaRPr>
          </a:p>
          <a:p>
            <a:pPr marL="533400" indent="-292100" algn="just">
              <a:lnSpc>
                <a:spcPct val="100000"/>
              </a:lnSpc>
              <a:spcBef>
                <a:spcPts val="555"/>
              </a:spcBef>
              <a:buClr>
                <a:srgbClr val="009FDF"/>
              </a:buClr>
              <a:buChar char="–"/>
              <a:tabLst>
                <a:tab pos="532765" algn="l"/>
                <a:tab pos="533400" algn="l"/>
              </a:tabLst>
            </a:pPr>
            <a:r>
              <a:rPr sz="2400" spc="-5" dirty="0" err="1">
                <a:latin typeface="+mn-lt"/>
                <a:cs typeface="Arial"/>
              </a:rPr>
              <a:t>Métricas</a:t>
            </a:r>
            <a:r>
              <a:rPr sz="2400" spc="-5" dirty="0">
                <a:latin typeface="+mn-lt"/>
                <a:cs typeface="Arial"/>
              </a:rPr>
              <a:t> </a:t>
            </a:r>
            <a:r>
              <a:rPr sz="2400" spc="-5" dirty="0" err="1">
                <a:latin typeface="+mn-lt"/>
                <a:cs typeface="Arial"/>
              </a:rPr>
              <a:t>alternativa</a:t>
            </a:r>
            <a:r>
              <a:rPr lang="es-CO" sz="2400" spc="-5" dirty="0">
                <a:latin typeface="+mn-lt"/>
                <a:cs typeface="Arial"/>
              </a:rPr>
              <a:t>s</a:t>
            </a:r>
            <a:r>
              <a:rPr sz="2400" spc="-5" dirty="0">
                <a:latin typeface="+mn-lt"/>
                <a:cs typeface="Arial"/>
              </a:rPr>
              <a:t> para evaluar efectividad de política</a:t>
            </a:r>
            <a:r>
              <a:rPr sz="2400" spc="50" dirty="0">
                <a:latin typeface="+mn-lt"/>
                <a:cs typeface="Arial"/>
              </a:rPr>
              <a:t> </a:t>
            </a:r>
            <a:r>
              <a:rPr sz="2400" spc="-5" dirty="0">
                <a:latin typeface="+mn-lt"/>
                <a:cs typeface="Arial"/>
              </a:rPr>
              <a:t>fiscal.</a:t>
            </a:r>
            <a:endParaRPr sz="2400" dirty="0">
              <a:latin typeface="+mn-lt"/>
              <a:cs typeface="Arial"/>
            </a:endParaRPr>
          </a:p>
          <a:p>
            <a:pPr marL="762000" marR="552450" indent="-292100" algn="just">
              <a:lnSpc>
                <a:spcPct val="100699"/>
              </a:lnSpc>
              <a:spcBef>
                <a:spcPts val="565"/>
              </a:spcBef>
              <a:tabLst>
                <a:tab pos="761365" algn="l"/>
              </a:tabLst>
            </a:pPr>
            <a:r>
              <a:rPr sz="2400" dirty="0">
                <a:solidFill>
                  <a:srgbClr val="009FDF"/>
                </a:solidFill>
                <a:latin typeface="+mn-lt"/>
                <a:cs typeface="Arial"/>
              </a:rPr>
              <a:t>›	</a:t>
            </a:r>
            <a:r>
              <a:rPr sz="2400" spc="-5" dirty="0">
                <a:latin typeface="+mn-lt"/>
                <a:cs typeface="Arial"/>
              </a:rPr>
              <a:t>“Calidad” de la implementación de la política fiscal </a:t>
            </a:r>
            <a:r>
              <a:rPr sz="2400" spc="-5" dirty="0" err="1">
                <a:latin typeface="+mn-lt"/>
                <a:cs typeface="Arial"/>
              </a:rPr>
              <a:t>asociada</a:t>
            </a:r>
            <a:r>
              <a:rPr sz="2400" spc="-5" dirty="0">
                <a:latin typeface="+mn-lt"/>
                <a:cs typeface="Arial"/>
              </a:rPr>
              <a:t> </a:t>
            </a:r>
            <a:r>
              <a:rPr sz="2400" dirty="0">
                <a:latin typeface="+mn-lt"/>
                <a:cs typeface="Arial"/>
              </a:rPr>
              <a:t>a</a:t>
            </a:r>
            <a:r>
              <a:rPr lang="es-CO" sz="2400" dirty="0">
                <a:latin typeface="+mn-lt"/>
                <a:cs typeface="Arial"/>
              </a:rPr>
              <a:t>l</a:t>
            </a:r>
            <a:r>
              <a:rPr sz="2400" dirty="0">
                <a:latin typeface="+mn-lt"/>
                <a:cs typeface="Arial"/>
              </a:rPr>
              <a:t> </a:t>
            </a:r>
            <a:r>
              <a:rPr sz="2400" spc="-5" dirty="0">
                <a:latin typeface="+mn-lt"/>
                <a:cs typeface="Arial"/>
              </a:rPr>
              <a:t>apego </a:t>
            </a:r>
            <a:r>
              <a:rPr sz="2400" dirty="0">
                <a:latin typeface="+mn-lt"/>
                <a:cs typeface="Arial"/>
              </a:rPr>
              <a:t>y  </a:t>
            </a:r>
            <a:r>
              <a:rPr sz="2400" spc="-5" dirty="0">
                <a:latin typeface="+mn-lt"/>
                <a:cs typeface="Arial"/>
              </a:rPr>
              <a:t>cumplimiento del </a:t>
            </a:r>
            <a:r>
              <a:rPr sz="2400" b="1" i="1" u="sng" spc="-5" dirty="0">
                <a:uFill>
                  <a:solidFill>
                    <a:srgbClr val="000000"/>
                  </a:solidFill>
                </a:uFill>
                <a:latin typeface="+mn-lt"/>
                <a:cs typeface="Arial"/>
              </a:rPr>
              <a:t>reglas</a:t>
            </a:r>
            <a:r>
              <a:rPr sz="2400" b="1" i="1" u="sng" spc="5" dirty="0">
                <a:uFill>
                  <a:solidFill>
                    <a:srgbClr val="000000"/>
                  </a:solidFill>
                </a:uFill>
                <a:latin typeface="+mn-lt"/>
                <a:cs typeface="Arial"/>
              </a:rPr>
              <a:t> </a:t>
            </a:r>
            <a:r>
              <a:rPr sz="2400" b="1" i="1" u="sng" spc="-5" dirty="0" err="1">
                <a:uFill>
                  <a:solidFill>
                    <a:srgbClr val="000000"/>
                  </a:solidFill>
                </a:uFill>
                <a:latin typeface="+mn-lt"/>
                <a:cs typeface="Arial"/>
              </a:rPr>
              <a:t>fiscales</a:t>
            </a:r>
            <a:r>
              <a:rPr sz="2400" b="1" i="1" spc="-5" dirty="0">
                <a:uFill>
                  <a:solidFill>
                    <a:srgbClr val="000000"/>
                  </a:solidFill>
                </a:uFill>
                <a:latin typeface="+mn-lt"/>
                <a:cs typeface="Arial"/>
              </a:rPr>
              <a:t>.</a:t>
            </a:r>
            <a:endParaRPr sz="2400" b="1" i="1" dirty="0">
              <a:latin typeface="+mn-lt"/>
              <a:cs typeface="Arial"/>
            </a:endParaRPr>
          </a:p>
          <a:p>
            <a:pPr marL="762000" marR="208915" indent="-292100" algn="just">
              <a:lnSpc>
                <a:spcPts val="1900"/>
              </a:lnSpc>
              <a:spcBef>
                <a:spcPts val="695"/>
              </a:spcBef>
              <a:tabLst>
                <a:tab pos="761365" algn="l"/>
              </a:tabLst>
            </a:pPr>
            <a:r>
              <a:rPr sz="2400" dirty="0">
                <a:solidFill>
                  <a:srgbClr val="009FDF"/>
                </a:solidFill>
                <a:latin typeface="+mn-lt"/>
                <a:cs typeface="Arial"/>
              </a:rPr>
              <a:t>›	</a:t>
            </a:r>
            <a:r>
              <a:rPr sz="2400" b="1" spc="-5" dirty="0">
                <a:latin typeface="+mn-lt"/>
                <a:cs typeface="Arial"/>
              </a:rPr>
              <a:t>Fundamental poder efectuar monitoreo estrecho de cuentas fiscales;  frecuencia </a:t>
            </a:r>
            <a:r>
              <a:rPr sz="2400" b="1" dirty="0">
                <a:latin typeface="+mn-lt"/>
                <a:cs typeface="Arial"/>
              </a:rPr>
              <a:t>y </a:t>
            </a:r>
            <a:r>
              <a:rPr sz="2400" b="1" spc="-5" dirty="0">
                <a:latin typeface="+mn-lt"/>
                <a:cs typeface="Arial"/>
              </a:rPr>
              <a:t>transparencia de</a:t>
            </a:r>
            <a:r>
              <a:rPr sz="2400" b="1" spc="0" dirty="0">
                <a:latin typeface="+mn-lt"/>
                <a:cs typeface="Arial"/>
              </a:rPr>
              <a:t> </a:t>
            </a:r>
            <a:r>
              <a:rPr sz="2400" b="1" spc="-5" dirty="0">
                <a:latin typeface="+mn-lt"/>
                <a:cs typeface="Arial"/>
              </a:rPr>
              <a:t>reportes.</a:t>
            </a:r>
            <a:endParaRPr sz="2400" dirty="0">
              <a:latin typeface="+mn-lt"/>
              <a:cs typeface="Arial"/>
            </a:endParaRPr>
          </a:p>
        </p:txBody>
      </p:sp>
      <p:sp>
        <p:nvSpPr>
          <p:cNvPr id="6" name="object 4"/>
          <p:cNvSpPr txBox="1">
            <a:spLocks/>
          </p:cNvSpPr>
          <p:nvPr/>
        </p:nvSpPr>
        <p:spPr>
          <a:xfrm>
            <a:off x="539552" y="5387975"/>
            <a:ext cx="5256584" cy="185307"/>
          </a:xfrm>
          <a:prstGeom prst="rect">
            <a:avLst/>
          </a:prstGeom>
        </p:spPr>
        <p:txBody>
          <a:bodyPr vert="horz" wrap="square" lIns="0" tIns="18415" rIns="0" bIns="0" rtlCol="0" anchor="b">
            <a:spAutoFit/>
          </a:bodyPr>
          <a:lstStyle>
            <a:defPPr>
              <a:defRPr lang="es-ES_tradnl"/>
            </a:defPPr>
            <a:lvl1pPr algn="l" rtl="0" eaLnBrk="0" fontAlgn="base" hangingPunct="0">
              <a:spcBef>
                <a:spcPct val="0"/>
              </a:spcBef>
              <a:spcAft>
                <a:spcPct val="0"/>
              </a:spcAft>
              <a:defRPr sz="2300" kern="1200">
                <a:solidFill>
                  <a:schemeClr val="tx1"/>
                </a:solidFill>
                <a:latin typeface="Arial Narrow" pitchFamily="34" charset="0"/>
                <a:ea typeface="+mn-ea"/>
                <a:cs typeface="+mn-cs"/>
              </a:defRPr>
            </a:lvl1pPr>
            <a:lvl2pPr marL="457200" algn="l" rtl="0" eaLnBrk="0" fontAlgn="base" hangingPunct="0">
              <a:spcBef>
                <a:spcPct val="0"/>
              </a:spcBef>
              <a:spcAft>
                <a:spcPct val="0"/>
              </a:spcAft>
              <a:defRPr sz="2300" kern="1200">
                <a:solidFill>
                  <a:schemeClr val="tx1"/>
                </a:solidFill>
                <a:latin typeface="Arial Narrow" pitchFamily="34" charset="0"/>
                <a:ea typeface="+mn-ea"/>
                <a:cs typeface="+mn-cs"/>
              </a:defRPr>
            </a:lvl2pPr>
            <a:lvl3pPr marL="914400" algn="l" rtl="0" eaLnBrk="0" fontAlgn="base" hangingPunct="0">
              <a:spcBef>
                <a:spcPct val="0"/>
              </a:spcBef>
              <a:spcAft>
                <a:spcPct val="0"/>
              </a:spcAft>
              <a:defRPr sz="2300" kern="1200">
                <a:solidFill>
                  <a:schemeClr val="tx1"/>
                </a:solidFill>
                <a:latin typeface="Arial Narrow" pitchFamily="34" charset="0"/>
                <a:ea typeface="+mn-ea"/>
                <a:cs typeface="+mn-cs"/>
              </a:defRPr>
            </a:lvl3pPr>
            <a:lvl4pPr marL="1371600" algn="l" rtl="0" eaLnBrk="0" fontAlgn="base" hangingPunct="0">
              <a:spcBef>
                <a:spcPct val="0"/>
              </a:spcBef>
              <a:spcAft>
                <a:spcPct val="0"/>
              </a:spcAft>
              <a:defRPr sz="2300" kern="1200">
                <a:solidFill>
                  <a:schemeClr val="tx1"/>
                </a:solidFill>
                <a:latin typeface="Arial Narrow" pitchFamily="34" charset="0"/>
                <a:ea typeface="+mn-ea"/>
                <a:cs typeface="+mn-cs"/>
              </a:defRPr>
            </a:lvl4pPr>
            <a:lvl5pPr marL="1828800" algn="l" rtl="0" eaLnBrk="0" fontAlgn="base" hangingPunct="0">
              <a:spcBef>
                <a:spcPct val="0"/>
              </a:spcBef>
              <a:spcAft>
                <a:spcPct val="0"/>
              </a:spcAft>
              <a:defRPr sz="2300" kern="1200">
                <a:solidFill>
                  <a:schemeClr val="tx1"/>
                </a:solidFill>
                <a:latin typeface="Arial Narrow" pitchFamily="34" charset="0"/>
                <a:ea typeface="+mn-ea"/>
                <a:cs typeface="+mn-cs"/>
              </a:defRPr>
            </a:lvl5pPr>
            <a:lvl6pPr marL="2286000" algn="l" defTabSz="914400" rtl="0" eaLnBrk="1" latinLnBrk="0" hangingPunct="1">
              <a:defRPr sz="2300" kern="1200">
                <a:solidFill>
                  <a:schemeClr val="tx1"/>
                </a:solidFill>
                <a:latin typeface="Arial Narrow" pitchFamily="34" charset="0"/>
                <a:ea typeface="+mn-ea"/>
                <a:cs typeface="+mn-cs"/>
              </a:defRPr>
            </a:lvl6pPr>
            <a:lvl7pPr marL="2743200" algn="l" defTabSz="914400" rtl="0" eaLnBrk="1" latinLnBrk="0" hangingPunct="1">
              <a:defRPr sz="2300" kern="1200">
                <a:solidFill>
                  <a:schemeClr val="tx1"/>
                </a:solidFill>
                <a:latin typeface="Arial Narrow" pitchFamily="34" charset="0"/>
                <a:ea typeface="+mn-ea"/>
                <a:cs typeface="+mn-cs"/>
              </a:defRPr>
            </a:lvl7pPr>
            <a:lvl8pPr marL="3200400" algn="l" defTabSz="914400" rtl="0" eaLnBrk="1" latinLnBrk="0" hangingPunct="1">
              <a:defRPr sz="2300" kern="1200">
                <a:solidFill>
                  <a:schemeClr val="tx1"/>
                </a:solidFill>
                <a:latin typeface="Arial Narrow" pitchFamily="34" charset="0"/>
                <a:ea typeface="+mn-ea"/>
                <a:cs typeface="+mn-cs"/>
              </a:defRPr>
            </a:lvl8pPr>
            <a:lvl9pPr marL="3657600" algn="l" defTabSz="914400" rtl="0" eaLnBrk="1" latinLnBrk="0" hangingPunct="1">
              <a:defRPr sz="2300" kern="1200">
                <a:solidFill>
                  <a:schemeClr val="tx1"/>
                </a:solidFill>
                <a:latin typeface="Arial Narrow" pitchFamily="34" charset="0"/>
                <a:ea typeface="+mn-ea"/>
                <a:cs typeface="+mn-cs"/>
              </a:defRPr>
            </a:lvl9pPr>
          </a:lstStyle>
          <a:p>
            <a:pPr marL="636905" marR="5080" indent="-624840">
              <a:lnSpc>
                <a:spcPts val="1300"/>
              </a:lnSpc>
              <a:spcBef>
                <a:spcPts val="145"/>
              </a:spcBef>
            </a:pPr>
            <a:r>
              <a:rPr lang="es-CO" sz="900" b="1" dirty="0">
                <a:latin typeface="+mn-lt"/>
              </a:rPr>
              <a:t>Los </a:t>
            </a:r>
            <a:r>
              <a:rPr lang="es-CO" sz="900" b="1" spc="-5" dirty="0">
                <a:latin typeface="+mn-lt"/>
              </a:rPr>
              <a:t>Reportes </a:t>
            </a:r>
            <a:r>
              <a:rPr lang="es-CO" sz="900" b="1" dirty="0">
                <a:latin typeface="+mn-lt"/>
              </a:rPr>
              <a:t>de </a:t>
            </a:r>
            <a:r>
              <a:rPr lang="es-CO" sz="900" b="1" spc="-5" dirty="0">
                <a:latin typeface="+mn-lt"/>
              </a:rPr>
              <a:t>Finanzas Publicas </a:t>
            </a:r>
            <a:r>
              <a:rPr lang="es-CO" sz="900" b="1" dirty="0">
                <a:latin typeface="+mn-lt"/>
              </a:rPr>
              <a:t>y los </a:t>
            </a:r>
            <a:r>
              <a:rPr lang="es-CO" sz="900" b="1" spc="-5" dirty="0">
                <a:latin typeface="+mn-lt"/>
              </a:rPr>
              <a:t>Fundamentos  del Análisis del Riesgo Soberano, agosto</a:t>
            </a:r>
            <a:r>
              <a:rPr lang="es-CO" sz="900" b="1" spc="-35" dirty="0">
                <a:latin typeface="+mn-lt"/>
              </a:rPr>
              <a:t> </a:t>
            </a:r>
            <a:r>
              <a:rPr lang="es-CO" sz="900" b="1" spc="-10" dirty="0">
                <a:latin typeface="+mn-lt"/>
              </a:rPr>
              <a:t>2017</a:t>
            </a:r>
          </a:p>
        </p:txBody>
      </p:sp>
    </p:spTree>
    <p:extLst>
      <p:ext uri="{BB962C8B-B14F-4D97-AF65-F5344CB8AC3E}">
        <p14:creationId xmlns:p14="http://schemas.microsoft.com/office/powerpoint/2010/main" val="129792132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número de diapositiva 4"/>
          <p:cNvSpPr>
            <a:spLocks noGrp="1"/>
          </p:cNvSpPr>
          <p:nvPr>
            <p:ph type="sldNum" sz="quarter" idx="15"/>
          </p:nvPr>
        </p:nvSpPr>
        <p:spPr/>
        <p:txBody>
          <a:bodyPr/>
          <a:lstStyle/>
          <a:p>
            <a:fld id="{2F152DCA-CD82-48DD-BE7C-A5D938300626}" type="slidenum">
              <a:rPr lang="es-ES_tradnl" smtClean="0">
                <a:latin typeface="+mn-lt"/>
              </a:rPr>
              <a:pPr/>
              <a:t>33</a:t>
            </a:fld>
            <a:endParaRPr lang="es-ES_tradnl">
              <a:latin typeface="+mn-lt"/>
            </a:endParaRPr>
          </a:p>
        </p:txBody>
      </p:sp>
      <p:sp>
        <p:nvSpPr>
          <p:cNvPr id="3" name="object 2"/>
          <p:cNvSpPr txBox="1">
            <a:spLocks/>
          </p:cNvSpPr>
          <p:nvPr/>
        </p:nvSpPr>
        <p:spPr>
          <a:xfrm>
            <a:off x="323528" y="265212"/>
            <a:ext cx="3810000" cy="505267"/>
          </a:xfrm>
          <a:prstGeom prst="rect">
            <a:avLst/>
          </a:prstGeom>
        </p:spPr>
        <p:txBody>
          <a:bodyPr vert="horz" wrap="square" lIns="0" tIns="12700" rIns="0" bIns="0" rtlCol="0">
            <a:spAutoFit/>
          </a:bodyPr>
          <a:lstStyle>
            <a:lvl1pPr algn="l" rtl="0" eaLnBrk="1" fontAlgn="base" hangingPunct="1">
              <a:spcBef>
                <a:spcPct val="0"/>
              </a:spcBef>
              <a:spcAft>
                <a:spcPct val="0"/>
              </a:spcAft>
              <a:defRPr sz="3200" b="1" baseline="0">
                <a:solidFill>
                  <a:schemeClr val="bg1"/>
                </a:solidFill>
                <a:latin typeface="+mj-lt"/>
                <a:ea typeface="+mj-ea"/>
                <a:cs typeface="+mj-cs"/>
              </a:defRPr>
            </a:lvl1pPr>
            <a:lvl2pPr algn="ctr" rtl="0" eaLnBrk="1" fontAlgn="base" hangingPunct="1">
              <a:spcBef>
                <a:spcPct val="0"/>
              </a:spcBef>
              <a:spcAft>
                <a:spcPct val="0"/>
              </a:spcAft>
              <a:defRPr sz="3200" b="1">
                <a:solidFill>
                  <a:schemeClr val="tx2"/>
                </a:solidFill>
                <a:latin typeface="Calibri" pitchFamily="34" charset="0"/>
              </a:defRPr>
            </a:lvl2pPr>
            <a:lvl3pPr algn="ctr" rtl="0" eaLnBrk="1" fontAlgn="base" hangingPunct="1">
              <a:spcBef>
                <a:spcPct val="0"/>
              </a:spcBef>
              <a:spcAft>
                <a:spcPct val="0"/>
              </a:spcAft>
              <a:defRPr sz="3200" b="1">
                <a:solidFill>
                  <a:schemeClr val="tx2"/>
                </a:solidFill>
                <a:latin typeface="Calibri" pitchFamily="34" charset="0"/>
              </a:defRPr>
            </a:lvl3pPr>
            <a:lvl4pPr algn="ctr" rtl="0" eaLnBrk="1" fontAlgn="base" hangingPunct="1">
              <a:spcBef>
                <a:spcPct val="0"/>
              </a:spcBef>
              <a:spcAft>
                <a:spcPct val="0"/>
              </a:spcAft>
              <a:defRPr sz="3200" b="1">
                <a:solidFill>
                  <a:schemeClr val="tx2"/>
                </a:solidFill>
                <a:latin typeface="Calibri" pitchFamily="34" charset="0"/>
              </a:defRPr>
            </a:lvl4pPr>
            <a:lvl5pPr algn="ctr" rtl="0" eaLnBrk="1" fontAlgn="base" hangingPunct="1">
              <a:spcBef>
                <a:spcPct val="0"/>
              </a:spcBef>
              <a:spcAft>
                <a:spcPct val="0"/>
              </a:spcAft>
              <a:defRPr sz="3200" b="1">
                <a:solidFill>
                  <a:schemeClr val="tx2"/>
                </a:solidFill>
                <a:latin typeface="Calibri" pitchFamily="34" charset="0"/>
              </a:defRPr>
            </a:lvl5pPr>
            <a:lvl6pPr marL="457200" algn="ctr" rtl="0" eaLnBrk="1" fontAlgn="base" hangingPunct="1">
              <a:spcBef>
                <a:spcPct val="0"/>
              </a:spcBef>
              <a:spcAft>
                <a:spcPct val="0"/>
              </a:spcAft>
              <a:defRPr sz="3200" b="1">
                <a:solidFill>
                  <a:schemeClr val="tx2"/>
                </a:solidFill>
                <a:latin typeface="Arial Narrow" pitchFamily="34" charset="0"/>
              </a:defRPr>
            </a:lvl6pPr>
            <a:lvl7pPr marL="914400" algn="ctr" rtl="0" eaLnBrk="1" fontAlgn="base" hangingPunct="1">
              <a:spcBef>
                <a:spcPct val="0"/>
              </a:spcBef>
              <a:spcAft>
                <a:spcPct val="0"/>
              </a:spcAft>
              <a:defRPr sz="3200" b="1">
                <a:solidFill>
                  <a:schemeClr val="tx2"/>
                </a:solidFill>
                <a:latin typeface="Arial Narrow" pitchFamily="34" charset="0"/>
              </a:defRPr>
            </a:lvl7pPr>
            <a:lvl8pPr marL="1371600" algn="ctr" rtl="0" eaLnBrk="1" fontAlgn="base" hangingPunct="1">
              <a:spcBef>
                <a:spcPct val="0"/>
              </a:spcBef>
              <a:spcAft>
                <a:spcPct val="0"/>
              </a:spcAft>
              <a:defRPr sz="3200" b="1">
                <a:solidFill>
                  <a:schemeClr val="tx2"/>
                </a:solidFill>
                <a:latin typeface="Arial Narrow" pitchFamily="34" charset="0"/>
              </a:defRPr>
            </a:lvl8pPr>
            <a:lvl9pPr marL="1828800" algn="ctr" rtl="0" eaLnBrk="1" fontAlgn="base" hangingPunct="1">
              <a:spcBef>
                <a:spcPct val="0"/>
              </a:spcBef>
              <a:spcAft>
                <a:spcPct val="0"/>
              </a:spcAft>
              <a:defRPr sz="3200" b="1">
                <a:solidFill>
                  <a:schemeClr val="tx2"/>
                </a:solidFill>
                <a:latin typeface="Arial Narrow" pitchFamily="34" charset="0"/>
              </a:defRPr>
            </a:lvl9pPr>
          </a:lstStyle>
          <a:p>
            <a:pPr marL="12700">
              <a:spcBef>
                <a:spcPts val="100"/>
              </a:spcBef>
            </a:pPr>
            <a:r>
              <a:rPr lang="es-CO" kern="0" spc="-5">
                <a:latin typeface="+mn-lt"/>
              </a:rPr>
              <a:t>Fortaleza Fiscal</a:t>
            </a:r>
            <a:r>
              <a:rPr lang="es-CO" kern="0" spc="-40">
                <a:latin typeface="+mn-lt"/>
              </a:rPr>
              <a:t> </a:t>
            </a:r>
            <a:r>
              <a:rPr lang="es-CO" kern="0" spc="-5">
                <a:latin typeface="+mn-lt"/>
              </a:rPr>
              <a:t>(I)</a:t>
            </a:r>
            <a:endParaRPr lang="es-CO" kern="0" spc="-5" dirty="0">
              <a:latin typeface="+mn-lt"/>
            </a:endParaRPr>
          </a:p>
        </p:txBody>
      </p:sp>
      <p:sp>
        <p:nvSpPr>
          <p:cNvPr id="4" name="object 3"/>
          <p:cNvSpPr/>
          <p:nvPr/>
        </p:nvSpPr>
        <p:spPr>
          <a:xfrm>
            <a:off x="559799" y="2321451"/>
            <a:ext cx="3325495" cy="1663064"/>
          </a:xfrm>
          <a:custGeom>
            <a:avLst/>
            <a:gdLst/>
            <a:ahLst/>
            <a:cxnLst/>
            <a:rect l="l" t="t" r="r" b="b"/>
            <a:pathLst>
              <a:path w="3325495" h="1663064">
                <a:moveTo>
                  <a:pt x="3158730" y="0"/>
                </a:moveTo>
                <a:lnTo>
                  <a:pt x="166248" y="0"/>
                </a:lnTo>
                <a:lnTo>
                  <a:pt x="122053" y="5938"/>
                </a:lnTo>
                <a:lnTo>
                  <a:pt x="82339" y="22697"/>
                </a:lnTo>
                <a:lnTo>
                  <a:pt x="48693" y="48693"/>
                </a:lnTo>
                <a:lnTo>
                  <a:pt x="22697" y="82340"/>
                </a:lnTo>
                <a:lnTo>
                  <a:pt x="5938" y="122053"/>
                </a:lnTo>
                <a:lnTo>
                  <a:pt x="0" y="166249"/>
                </a:lnTo>
                <a:lnTo>
                  <a:pt x="0" y="1496240"/>
                </a:lnTo>
                <a:lnTo>
                  <a:pt x="5938" y="1540436"/>
                </a:lnTo>
                <a:lnTo>
                  <a:pt x="22697" y="1580149"/>
                </a:lnTo>
                <a:lnTo>
                  <a:pt x="48693" y="1613796"/>
                </a:lnTo>
                <a:lnTo>
                  <a:pt x="82339" y="1639791"/>
                </a:lnTo>
                <a:lnTo>
                  <a:pt x="122053" y="1656551"/>
                </a:lnTo>
                <a:lnTo>
                  <a:pt x="166248" y="1662489"/>
                </a:lnTo>
                <a:lnTo>
                  <a:pt x="3158730" y="1662489"/>
                </a:lnTo>
                <a:lnTo>
                  <a:pt x="3202925" y="1656551"/>
                </a:lnTo>
                <a:lnTo>
                  <a:pt x="3242639" y="1639791"/>
                </a:lnTo>
                <a:lnTo>
                  <a:pt x="3276286" y="1613796"/>
                </a:lnTo>
                <a:lnTo>
                  <a:pt x="3302281" y="1580149"/>
                </a:lnTo>
                <a:lnTo>
                  <a:pt x="3319040" y="1540436"/>
                </a:lnTo>
                <a:lnTo>
                  <a:pt x="3324979" y="1496240"/>
                </a:lnTo>
                <a:lnTo>
                  <a:pt x="3324979" y="166249"/>
                </a:lnTo>
                <a:lnTo>
                  <a:pt x="3319040" y="122053"/>
                </a:lnTo>
                <a:lnTo>
                  <a:pt x="3302281" y="82340"/>
                </a:lnTo>
                <a:lnTo>
                  <a:pt x="3276286" y="48693"/>
                </a:lnTo>
                <a:lnTo>
                  <a:pt x="3242639" y="22697"/>
                </a:lnTo>
                <a:lnTo>
                  <a:pt x="3202925" y="5938"/>
                </a:lnTo>
                <a:lnTo>
                  <a:pt x="3158730" y="0"/>
                </a:lnTo>
                <a:close/>
              </a:path>
            </a:pathLst>
          </a:custGeom>
          <a:solidFill>
            <a:srgbClr val="008869"/>
          </a:solidFill>
          <a:ln>
            <a:solidFill>
              <a:srgbClr val="FFFF00"/>
            </a:solidFill>
          </a:ln>
        </p:spPr>
        <p:txBody>
          <a:bodyPr wrap="square" lIns="0" tIns="0" rIns="0" bIns="0" rtlCol="0"/>
          <a:lstStyle/>
          <a:p>
            <a:endParaRPr>
              <a:latin typeface="+mn-lt"/>
            </a:endParaRPr>
          </a:p>
        </p:txBody>
      </p:sp>
      <p:sp>
        <p:nvSpPr>
          <p:cNvPr id="6" name="object 4"/>
          <p:cNvSpPr txBox="1"/>
          <p:nvPr/>
        </p:nvSpPr>
        <p:spPr>
          <a:xfrm>
            <a:off x="1256707" y="2586340"/>
            <a:ext cx="1931670" cy="1048385"/>
          </a:xfrm>
          <a:prstGeom prst="rect">
            <a:avLst/>
          </a:prstGeom>
        </p:spPr>
        <p:txBody>
          <a:bodyPr vert="horz" wrap="square" lIns="0" tIns="90805" rIns="0" bIns="0" rtlCol="0">
            <a:spAutoFit/>
          </a:bodyPr>
          <a:lstStyle/>
          <a:p>
            <a:pPr marL="368300" marR="5080" indent="-356235">
              <a:lnSpc>
                <a:spcPts val="3729"/>
              </a:lnSpc>
              <a:spcBef>
                <a:spcPts val="715"/>
              </a:spcBef>
            </a:pPr>
            <a:r>
              <a:rPr sz="3600" b="1" spc="-5" dirty="0">
                <a:solidFill>
                  <a:srgbClr val="FFFFFF"/>
                </a:solidFill>
                <a:latin typeface="+mn-lt"/>
                <a:cs typeface="Arial"/>
              </a:rPr>
              <a:t>Fo</a:t>
            </a:r>
            <a:r>
              <a:rPr sz="3600" b="1" dirty="0">
                <a:solidFill>
                  <a:srgbClr val="FFFFFF"/>
                </a:solidFill>
                <a:latin typeface="+mn-lt"/>
                <a:cs typeface="Arial"/>
              </a:rPr>
              <a:t>r</a:t>
            </a:r>
            <a:r>
              <a:rPr sz="3600" b="1" spc="-5" dirty="0">
                <a:solidFill>
                  <a:srgbClr val="FFFFFF"/>
                </a:solidFill>
                <a:latin typeface="+mn-lt"/>
                <a:cs typeface="Arial"/>
              </a:rPr>
              <a:t>ta</a:t>
            </a:r>
            <a:r>
              <a:rPr sz="3600" b="1" dirty="0">
                <a:solidFill>
                  <a:srgbClr val="FFFFFF"/>
                </a:solidFill>
                <a:latin typeface="+mn-lt"/>
                <a:cs typeface="Arial"/>
              </a:rPr>
              <a:t>l</a:t>
            </a:r>
            <a:r>
              <a:rPr sz="3600" b="1" spc="-5" dirty="0">
                <a:solidFill>
                  <a:srgbClr val="FFFFFF"/>
                </a:solidFill>
                <a:latin typeface="+mn-lt"/>
                <a:cs typeface="Arial"/>
              </a:rPr>
              <a:t>e</a:t>
            </a:r>
            <a:r>
              <a:rPr sz="3600" b="1" dirty="0">
                <a:solidFill>
                  <a:srgbClr val="FFFFFF"/>
                </a:solidFill>
                <a:latin typeface="+mn-lt"/>
                <a:cs typeface="Arial"/>
              </a:rPr>
              <a:t>za  </a:t>
            </a:r>
            <a:r>
              <a:rPr sz="3600" b="1" spc="-5" dirty="0">
                <a:solidFill>
                  <a:srgbClr val="FFFFFF"/>
                </a:solidFill>
                <a:latin typeface="+mn-lt"/>
                <a:cs typeface="Arial"/>
              </a:rPr>
              <a:t>Fiscal</a:t>
            </a:r>
            <a:endParaRPr sz="3600" b="1" dirty="0">
              <a:latin typeface="+mn-lt"/>
              <a:cs typeface="Arial"/>
            </a:endParaRPr>
          </a:p>
        </p:txBody>
      </p:sp>
      <p:sp>
        <p:nvSpPr>
          <p:cNvPr id="7" name="object 5"/>
          <p:cNvSpPr/>
          <p:nvPr/>
        </p:nvSpPr>
        <p:spPr>
          <a:xfrm>
            <a:off x="3884776" y="2248584"/>
            <a:ext cx="1333500" cy="904240"/>
          </a:xfrm>
          <a:custGeom>
            <a:avLst/>
            <a:gdLst/>
            <a:ahLst/>
            <a:cxnLst/>
            <a:rect l="l" t="t" r="r" b="b"/>
            <a:pathLst>
              <a:path w="1333500" h="904239">
                <a:moveTo>
                  <a:pt x="0" y="904111"/>
                </a:moveTo>
                <a:lnTo>
                  <a:pt x="1333372" y="0"/>
                </a:lnTo>
              </a:path>
            </a:pathLst>
          </a:custGeom>
          <a:ln w="10794">
            <a:solidFill>
              <a:srgbClr val="FF0000"/>
            </a:solidFill>
          </a:ln>
        </p:spPr>
        <p:txBody>
          <a:bodyPr wrap="square" lIns="0" tIns="0" rIns="0" bIns="0" rtlCol="0"/>
          <a:lstStyle/>
          <a:p>
            <a:endParaRPr>
              <a:latin typeface="+mn-lt"/>
            </a:endParaRPr>
          </a:p>
        </p:txBody>
      </p:sp>
      <p:sp>
        <p:nvSpPr>
          <p:cNvPr id="8" name="object 6"/>
          <p:cNvSpPr/>
          <p:nvPr/>
        </p:nvSpPr>
        <p:spPr>
          <a:xfrm>
            <a:off x="5218149" y="1417340"/>
            <a:ext cx="3325495" cy="1663064"/>
          </a:xfrm>
          <a:custGeom>
            <a:avLst/>
            <a:gdLst/>
            <a:ahLst/>
            <a:cxnLst/>
            <a:rect l="l" t="t" r="r" b="b"/>
            <a:pathLst>
              <a:path w="3325495" h="1663064">
                <a:moveTo>
                  <a:pt x="3158730" y="0"/>
                </a:moveTo>
                <a:lnTo>
                  <a:pt x="166248" y="0"/>
                </a:lnTo>
                <a:lnTo>
                  <a:pt x="122052" y="5938"/>
                </a:lnTo>
                <a:lnTo>
                  <a:pt x="82339" y="22697"/>
                </a:lnTo>
                <a:lnTo>
                  <a:pt x="48693" y="48693"/>
                </a:lnTo>
                <a:lnTo>
                  <a:pt x="22697" y="82340"/>
                </a:lnTo>
                <a:lnTo>
                  <a:pt x="5938" y="122053"/>
                </a:lnTo>
                <a:lnTo>
                  <a:pt x="0" y="166249"/>
                </a:lnTo>
                <a:lnTo>
                  <a:pt x="0" y="1496240"/>
                </a:lnTo>
                <a:lnTo>
                  <a:pt x="5938" y="1540435"/>
                </a:lnTo>
                <a:lnTo>
                  <a:pt x="22697" y="1580148"/>
                </a:lnTo>
                <a:lnTo>
                  <a:pt x="48693" y="1613795"/>
                </a:lnTo>
                <a:lnTo>
                  <a:pt x="82339" y="1639790"/>
                </a:lnTo>
                <a:lnTo>
                  <a:pt x="122052" y="1656549"/>
                </a:lnTo>
                <a:lnTo>
                  <a:pt x="166248" y="1662488"/>
                </a:lnTo>
                <a:lnTo>
                  <a:pt x="3158730" y="1662488"/>
                </a:lnTo>
                <a:lnTo>
                  <a:pt x="3202925" y="1656549"/>
                </a:lnTo>
                <a:lnTo>
                  <a:pt x="3242638" y="1639790"/>
                </a:lnTo>
                <a:lnTo>
                  <a:pt x="3276285" y="1613795"/>
                </a:lnTo>
                <a:lnTo>
                  <a:pt x="3302280" y="1580148"/>
                </a:lnTo>
                <a:lnTo>
                  <a:pt x="3319039" y="1540435"/>
                </a:lnTo>
                <a:lnTo>
                  <a:pt x="3324978" y="1496240"/>
                </a:lnTo>
                <a:lnTo>
                  <a:pt x="3324978" y="166249"/>
                </a:lnTo>
                <a:lnTo>
                  <a:pt x="3319039" y="122053"/>
                </a:lnTo>
                <a:lnTo>
                  <a:pt x="3302280" y="82340"/>
                </a:lnTo>
                <a:lnTo>
                  <a:pt x="3276285" y="48693"/>
                </a:lnTo>
                <a:lnTo>
                  <a:pt x="3242638" y="22697"/>
                </a:lnTo>
                <a:lnTo>
                  <a:pt x="3202925" y="5938"/>
                </a:lnTo>
                <a:lnTo>
                  <a:pt x="3158730" y="0"/>
                </a:lnTo>
                <a:close/>
              </a:path>
            </a:pathLst>
          </a:custGeom>
          <a:solidFill>
            <a:srgbClr val="199977"/>
          </a:solidFill>
          <a:ln>
            <a:solidFill>
              <a:schemeClr val="tx1"/>
            </a:solidFill>
          </a:ln>
        </p:spPr>
        <p:txBody>
          <a:bodyPr wrap="square" lIns="0" tIns="0" rIns="0" bIns="0" rtlCol="0"/>
          <a:lstStyle/>
          <a:p>
            <a:endParaRPr>
              <a:latin typeface="+mn-lt"/>
            </a:endParaRPr>
          </a:p>
        </p:txBody>
      </p:sp>
      <p:sp>
        <p:nvSpPr>
          <p:cNvPr id="9" name="object 7"/>
          <p:cNvSpPr/>
          <p:nvPr/>
        </p:nvSpPr>
        <p:spPr>
          <a:xfrm>
            <a:off x="5218149" y="1417340"/>
            <a:ext cx="3325495" cy="1663064"/>
          </a:xfrm>
          <a:custGeom>
            <a:avLst/>
            <a:gdLst/>
            <a:ahLst/>
            <a:cxnLst/>
            <a:rect l="l" t="t" r="r" b="b"/>
            <a:pathLst>
              <a:path w="3325495" h="1663064">
                <a:moveTo>
                  <a:pt x="0" y="166249"/>
                </a:moveTo>
                <a:lnTo>
                  <a:pt x="5938" y="122053"/>
                </a:lnTo>
                <a:lnTo>
                  <a:pt x="22697" y="82340"/>
                </a:lnTo>
                <a:lnTo>
                  <a:pt x="48693" y="48693"/>
                </a:lnTo>
                <a:lnTo>
                  <a:pt x="82339" y="22697"/>
                </a:lnTo>
                <a:lnTo>
                  <a:pt x="122053" y="5938"/>
                </a:lnTo>
                <a:lnTo>
                  <a:pt x="166248" y="0"/>
                </a:lnTo>
                <a:lnTo>
                  <a:pt x="3158730" y="0"/>
                </a:lnTo>
                <a:lnTo>
                  <a:pt x="3202925" y="5938"/>
                </a:lnTo>
                <a:lnTo>
                  <a:pt x="3242639" y="22697"/>
                </a:lnTo>
                <a:lnTo>
                  <a:pt x="3276285" y="48693"/>
                </a:lnTo>
                <a:lnTo>
                  <a:pt x="3302281" y="82340"/>
                </a:lnTo>
                <a:lnTo>
                  <a:pt x="3319040" y="122053"/>
                </a:lnTo>
                <a:lnTo>
                  <a:pt x="3324979" y="166249"/>
                </a:lnTo>
                <a:lnTo>
                  <a:pt x="3324979" y="1496240"/>
                </a:lnTo>
                <a:lnTo>
                  <a:pt x="3319040" y="1540435"/>
                </a:lnTo>
                <a:lnTo>
                  <a:pt x="3302281" y="1580149"/>
                </a:lnTo>
                <a:lnTo>
                  <a:pt x="3276285" y="1613795"/>
                </a:lnTo>
                <a:lnTo>
                  <a:pt x="3242639" y="1639791"/>
                </a:lnTo>
                <a:lnTo>
                  <a:pt x="3202925" y="1656550"/>
                </a:lnTo>
                <a:lnTo>
                  <a:pt x="3158730" y="1662489"/>
                </a:lnTo>
                <a:lnTo>
                  <a:pt x="166248" y="1662489"/>
                </a:lnTo>
                <a:lnTo>
                  <a:pt x="122053" y="1656550"/>
                </a:lnTo>
                <a:lnTo>
                  <a:pt x="82339" y="1639791"/>
                </a:lnTo>
                <a:lnTo>
                  <a:pt x="48693" y="1613795"/>
                </a:lnTo>
                <a:lnTo>
                  <a:pt x="22697" y="1580149"/>
                </a:lnTo>
                <a:lnTo>
                  <a:pt x="5938" y="1540435"/>
                </a:lnTo>
                <a:lnTo>
                  <a:pt x="0" y="1496240"/>
                </a:lnTo>
                <a:lnTo>
                  <a:pt x="0" y="166249"/>
                </a:lnTo>
                <a:close/>
              </a:path>
            </a:pathLst>
          </a:custGeom>
          <a:ln w="10795">
            <a:solidFill>
              <a:srgbClr val="FFFFFF"/>
            </a:solidFill>
          </a:ln>
        </p:spPr>
        <p:txBody>
          <a:bodyPr wrap="square" lIns="0" tIns="0" rIns="0" bIns="0" rtlCol="0"/>
          <a:lstStyle/>
          <a:p>
            <a:endParaRPr>
              <a:latin typeface="+mn-lt"/>
            </a:endParaRPr>
          </a:p>
        </p:txBody>
      </p:sp>
      <p:sp>
        <p:nvSpPr>
          <p:cNvPr id="10" name="object 8"/>
          <p:cNvSpPr txBox="1"/>
          <p:nvPr/>
        </p:nvSpPr>
        <p:spPr>
          <a:xfrm>
            <a:off x="5588476" y="2023127"/>
            <a:ext cx="2584450" cy="391160"/>
          </a:xfrm>
          <a:prstGeom prst="rect">
            <a:avLst/>
          </a:prstGeom>
        </p:spPr>
        <p:txBody>
          <a:bodyPr vert="horz" wrap="square" lIns="0" tIns="12700" rIns="0" bIns="0" rtlCol="0">
            <a:spAutoFit/>
          </a:bodyPr>
          <a:lstStyle/>
          <a:p>
            <a:pPr marL="12700">
              <a:lnSpc>
                <a:spcPct val="100000"/>
              </a:lnSpc>
              <a:spcBef>
                <a:spcPts val="100"/>
              </a:spcBef>
            </a:pPr>
            <a:r>
              <a:rPr sz="2400" spc="-5" dirty="0">
                <a:solidFill>
                  <a:srgbClr val="FFFFFF"/>
                </a:solidFill>
                <a:latin typeface="+mn-lt"/>
                <a:cs typeface="Arial"/>
              </a:rPr>
              <a:t>Carga de la</a:t>
            </a:r>
            <a:r>
              <a:rPr sz="2400" spc="-70" dirty="0">
                <a:solidFill>
                  <a:srgbClr val="FFFFFF"/>
                </a:solidFill>
                <a:latin typeface="+mn-lt"/>
                <a:cs typeface="Arial"/>
              </a:rPr>
              <a:t> </a:t>
            </a:r>
            <a:r>
              <a:rPr sz="2400" spc="-5" dirty="0">
                <a:solidFill>
                  <a:srgbClr val="FFFFFF"/>
                </a:solidFill>
                <a:latin typeface="+mn-lt"/>
                <a:cs typeface="Arial"/>
              </a:rPr>
              <a:t>Deuda</a:t>
            </a:r>
            <a:endParaRPr sz="2400" dirty="0">
              <a:latin typeface="+mn-lt"/>
              <a:cs typeface="Arial"/>
            </a:endParaRPr>
          </a:p>
        </p:txBody>
      </p:sp>
      <p:sp>
        <p:nvSpPr>
          <p:cNvPr id="11" name="object 9"/>
          <p:cNvSpPr/>
          <p:nvPr/>
        </p:nvSpPr>
        <p:spPr>
          <a:xfrm>
            <a:off x="3884778" y="3152695"/>
            <a:ext cx="1333500" cy="1008380"/>
          </a:xfrm>
          <a:custGeom>
            <a:avLst/>
            <a:gdLst/>
            <a:ahLst/>
            <a:cxnLst/>
            <a:rect l="l" t="t" r="r" b="b"/>
            <a:pathLst>
              <a:path w="1333500" h="1008379">
                <a:moveTo>
                  <a:pt x="0" y="0"/>
                </a:moveTo>
                <a:lnTo>
                  <a:pt x="1333372" y="1007751"/>
                </a:lnTo>
              </a:path>
            </a:pathLst>
          </a:custGeom>
          <a:ln w="10795">
            <a:solidFill>
              <a:srgbClr val="FF0000"/>
            </a:solidFill>
          </a:ln>
        </p:spPr>
        <p:txBody>
          <a:bodyPr wrap="square" lIns="0" tIns="0" rIns="0" bIns="0" rtlCol="0"/>
          <a:lstStyle/>
          <a:p>
            <a:endParaRPr>
              <a:latin typeface="+mn-lt"/>
            </a:endParaRPr>
          </a:p>
        </p:txBody>
      </p:sp>
      <p:sp>
        <p:nvSpPr>
          <p:cNvPr id="12" name="object 10"/>
          <p:cNvSpPr/>
          <p:nvPr/>
        </p:nvSpPr>
        <p:spPr>
          <a:xfrm>
            <a:off x="5218149" y="3329203"/>
            <a:ext cx="3325495" cy="1663064"/>
          </a:xfrm>
          <a:custGeom>
            <a:avLst/>
            <a:gdLst/>
            <a:ahLst/>
            <a:cxnLst/>
            <a:rect l="l" t="t" r="r" b="b"/>
            <a:pathLst>
              <a:path w="3325495" h="1663064">
                <a:moveTo>
                  <a:pt x="3158730" y="0"/>
                </a:moveTo>
                <a:lnTo>
                  <a:pt x="166248" y="0"/>
                </a:lnTo>
                <a:lnTo>
                  <a:pt x="122052" y="5938"/>
                </a:lnTo>
                <a:lnTo>
                  <a:pt x="82339" y="22697"/>
                </a:lnTo>
                <a:lnTo>
                  <a:pt x="48693" y="48693"/>
                </a:lnTo>
                <a:lnTo>
                  <a:pt x="22697" y="82340"/>
                </a:lnTo>
                <a:lnTo>
                  <a:pt x="5938" y="122053"/>
                </a:lnTo>
                <a:lnTo>
                  <a:pt x="0" y="166249"/>
                </a:lnTo>
                <a:lnTo>
                  <a:pt x="0" y="1496239"/>
                </a:lnTo>
                <a:lnTo>
                  <a:pt x="5938" y="1540435"/>
                </a:lnTo>
                <a:lnTo>
                  <a:pt x="22697" y="1580148"/>
                </a:lnTo>
                <a:lnTo>
                  <a:pt x="48693" y="1613795"/>
                </a:lnTo>
                <a:lnTo>
                  <a:pt x="82339" y="1639790"/>
                </a:lnTo>
                <a:lnTo>
                  <a:pt x="122052" y="1656550"/>
                </a:lnTo>
                <a:lnTo>
                  <a:pt x="166248" y="1662488"/>
                </a:lnTo>
                <a:lnTo>
                  <a:pt x="3158730" y="1662488"/>
                </a:lnTo>
                <a:lnTo>
                  <a:pt x="3202925" y="1656550"/>
                </a:lnTo>
                <a:lnTo>
                  <a:pt x="3242638" y="1639790"/>
                </a:lnTo>
                <a:lnTo>
                  <a:pt x="3276285" y="1613795"/>
                </a:lnTo>
                <a:lnTo>
                  <a:pt x="3302280" y="1580148"/>
                </a:lnTo>
                <a:lnTo>
                  <a:pt x="3319039" y="1540435"/>
                </a:lnTo>
                <a:lnTo>
                  <a:pt x="3324978" y="1496239"/>
                </a:lnTo>
                <a:lnTo>
                  <a:pt x="3324978" y="166249"/>
                </a:lnTo>
                <a:lnTo>
                  <a:pt x="3319039" y="122053"/>
                </a:lnTo>
                <a:lnTo>
                  <a:pt x="3302280" y="82340"/>
                </a:lnTo>
                <a:lnTo>
                  <a:pt x="3276285" y="48693"/>
                </a:lnTo>
                <a:lnTo>
                  <a:pt x="3242638" y="22697"/>
                </a:lnTo>
                <a:lnTo>
                  <a:pt x="3202925" y="5938"/>
                </a:lnTo>
                <a:lnTo>
                  <a:pt x="3158730" y="0"/>
                </a:lnTo>
                <a:close/>
              </a:path>
            </a:pathLst>
          </a:custGeom>
          <a:solidFill>
            <a:srgbClr val="199977"/>
          </a:solidFill>
          <a:ln>
            <a:solidFill>
              <a:schemeClr val="tx1"/>
            </a:solidFill>
          </a:ln>
        </p:spPr>
        <p:txBody>
          <a:bodyPr wrap="square" lIns="0" tIns="0" rIns="0" bIns="0" rtlCol="0"/>
          <a:lstStyle/>
          <a:p>
            <a:endParaRPr>
              <a:latin typeface="+mn-lt"/>
            </a:endParaRPr>
          </a:p>
        </p:txBody>
      </p:sp>
      <p:sp>
        <p:nvSpPr>
          <p:cNvPr id="13" name="object 11"/>
          <p:cNvSpPr/>
          <p:nvPr/>
        </p:nvSpPr>
        <p:spPr>
          <a:xfrm>
            <a:off x="5218149" y="3329203"/>
            <a:ext cx="3325495" cy="1663064"/>
          </a:xfrm>
          <a:custGeom>
            <a:avLst/>
            <a:gdLst/>
            <a:ahLst/>
            <a:cxnLst/>
            <a:rect l="l" t="t" r="r" b="b"/>
            <a:pathLst>
              <a:path w="3325495" h="1663064">
                <a:moveTo>
                  <a:pt x="0" y="166249"/>
                </a:moveTo>
                <a:lnTo>
                  <a:pt x="5938" y="122053"/>
                </a:lnTo>
                <a:lnTo>
                  <a:pt x="22697" y="82340"/>
                </a:lnTo>
                <a:lnTo>
                  <a:pt x="48693" y="48693"/>
                </a:lnTo>
                <a:lnTo>
                  <a:pt x="82339" y="22697"/>
                </a:lnTo>
                <a:lnTo>
                  <a:pt x="122053" y="5938"/>
                </a:lnTo>
                <a:lnTo>
                  <a:pt x="166248" y="0"/>
                </a:lnTo>
                <a:lnTo>
                  <a:pt x="3158730" y="0"/>
                </a:lnTo>
                <a:lnTo>
                  <a:pt x="3202925" y="5938"/>
                </a:lnTo>
                <a:lnTo>
                  <a:pt x="3242639" y="22697"/>
                </a:lnTo>
                <a:lnTo>
                  <a:pt x="3276285" y="48693"/>
                </a:lnTo>
                <a:lnTo>
                  <a:pt x="3302281" y="82340"/>
                </a:lnTo>
                <a:lnTo>
                  <a:pt x="3319040" y="122053"/>
                </a:lnTo>
                <a:lnTo>
                  <a:pt x="3324979" y="166249"/>
                </a:lnTo>
                <a:lnTo>
                  <a:pt x="3324979" y="1496240"/>
                </a:lnTo>
                <a:lnTo>
                  <a:pt x="3319040" y="1540435"/>
                </a:lnTo>
                <a:lnTo>
                  <a:pt x="3302281" y="1580149"/>
                </a:lnTo>
                <a:lnTo>
                  <a:pt x="3276285" y="1613795"/>
                </a:lnTo>
                <a:lnTo>
                  <a:pt x="3242639" y="1639791"/>
                </a:lnTo>
                <a:lnTo>
                  <a:pt x="3202925" y="1656550"/>
                </a:lnTo>
                <a:lnTo>
                  <a:pt x="3158730" y="1662489"/>
                </a:lnTo>
                <a:lnTo>
                  <a:pt x="166248" y="1662489"/>
                </a:lnTo>
                <a:lnTo>
                  <a:pt x="122053" y="1656550"/>
                </a:lnTo>
                <a:lnTo>
                  <a:pt x="82339" y="1639791"/>
                </a:lnTo>
                <a:lnTo>
                  <a:pt x="48693" y="1613795"/>
                </a:lnTo>
                <a:lnTo>
                  <a:pt x="22697" y="1580149"/>
                </a:lnTo>
                <a:lnTo>
                  <a:pt x="5938" y="1540435"/>
                </a:lnTo>
                <a:lnTo>
                  <a:pt x="0" y="1496240"/>
                </a:lnTo>
                <a:lnTo>
                  <a:pt x="0" y="166249"/>
                </a:lnTo>
                <a:close/>
              </a:path>
            </a:pathLst>
          </a:custGeom>
          <a:ln w="10795">
            <a:solidFill>
              <a:srgbClr val="FFFFFF"/>
            </a:solidFill>
          </a:ln>
        </p:spPr>
        <p:txBody>
          <a:bodyPr wrap="square" lIns="0" tIns="0" rIns="0" bIns="0" rtlCol="0"/>
          <a:lstStyle/>
          <a:p>
            <a:endParaRPr>
              <a:latin typeface="+mn-lt"/>
            </a:endParaRPr>
          </a:p>
        </p:txBody>
      </p:sp>
      <p:sp>
        <p:nvSpPr>
          <p:cNvPr id="14" name="object 12"/>
          <p:cNvSpPr txBox="1"/>
          <p:nvPr/>
        </p:nvSpPr>
        <p:spPr>
          <a:xfrm>
            <a:off x="5605432" y="3934990"/>
            <a:ext cx="2550795" cy="391160"/>
          </a:xfrm>
          <a:prstGeom prst="rect">
            <a:avLst/>
          </a:prstGeom>
        </p:spPr>
        <p:txBody>
          <a:bodyPr vert="horz" wrap="square" lIns="0" tIns="12700" rIns="0" bIns="0" rtlCol="0">
            <a:spAutoFit/>
          </a:bodyPr>
          <a:lstStyle/>
          <a:p>
            <a:pPr marL="12700">
              <a:lnSpc>
                <a:spcPct val="100000"/>
              </a:lnSpc>
              <a:spcBef>
                <a:spcPts val="100"/>
              </a:spcBef>
            </a:pPr>
            <a:r>
              <a:rPr sz="2400" spc="-5" dirty="0">
                <a:solidFill>
                  <a:srgbClr val="FFFFFF"/>
                </a:solidFill>
                <a:latin typeface="+mn-lt"/>
                <a:cs typeface="Arial"/>
              </a:rPr>
              <a:t>Costo de la</a:t>
            </a:r>
            <a:r>
              <a:rPr sz="2400" spc="-60" dirty="0">
                <a:solidFill>
                  <a:srgbClr val="FFFFFF"/>
                </a:solidFill>
                <a:latin typeface="+mn-lt"/>
                <a:cs typeface="Arial"/>
              </a:rPr>
              <a:t> </a:t>
            </a:r>
            <a:r>
              <a:rPr sz="2400" spc="-5" dirty="0">
                <a:solidFill>
                  <a:srgbClr val="FFFFFF"/>
                </a:solidFill>
                <a:latin typeface="+mn-lt"/>
                <a:cs typeface="Arial"/>
              </a:rPr>
              <a:t>Deuda</a:t>
            </a:r>
            <a:endParaRPr sz="2400">
              <a:latin typeface="+mn-lt"/>
              <a:cs typeface="Arial"/>
            </a:endParaRPr>
          </a:p>
        </p:txBody>
      </p:sp>
      <p:sp>
        <p:nvSpPr>
          <p:cNvPr id="15" name="object 4"/>
          <p:cNvSpPr txBox="1">
            <a:spLocks/>
          </p:cNvSpPr>
          <p:nvPr/>
        </p:nvSpPr>
        <p:spPr>
          <a:xfrm>
            <a:off x="539552" y="5387975"/>
            <a:ext cx="5256584" cy="185307"/>
          </a:xfrm>
          <a:prstGeom prst="rect">
            <a:avLst/>
          </a:prstGeom>
        </p:spPr>
        <p:txBody>
          <a:bodyPr vert="horz" wrap="square" lIns="0" tIns="18415" rIns="0" bIns="0" rtlCol="0" anchor="b">
            <a:spAutoFit/>
          </a:bodyPr>
          <a:lstStyle>
            <a:defPPr>
              <a:defRPr lang="es-ES_tradnl"/>
            </a:defPPr>
            <a:lvl1pPr algn="l" rtl="0" eaLnBrk="0" fontAlgn="base" hangingPunct="0">
              <a:spcBef>
                <a:spcPct val="0"/>
              </a:spcBef>
              <a:spcAft>
                <a:spcPct val="0"/>
              </a:spcAft>
              <a:defRPr sz="2300" kern="1200">
                <a:solidFill>
                  <a:schemeClr val="tx1"/>
                </a:solidFill>
                <a:latin typeface="Arial Narrow" pitchFamily="34" charset="0"/>
                <a:ea typeface="+mn-ea"/>
                <a:cs typeface="+mn-cs"/>
              </a:defRPr>
            </a:lvl1pPr>
            <a:lvl2pPr marL="457200" algn="l" rtl="0" eaLnBrk="0" fontAlgn="base" hangingPunct="0">
              <a:spcBef>
                <a:spcPct val="0"/>
              </a:spcBef>
              <a:spcAft>
                <a:spcPct val="0"/>
              </a:spcAft>
              <a:defRPr sz="2300" kern="1200">
                <a:solidFill>
                  <a:schemeClr val="tx1"/>
                </a:solidFill>
                <a:latin typeface="Arial Narrow" pitchFamily="34" charset="0"/>
                <a:ea typeface="+mn-ea"/>
                <a:cs typeface="+mn-cs"/>
              </a:defRPr>
            </a:lvl2pPr>
            <a:lvl3pPr marL="914400" algn="l" rtl="0" eaLnBrk="0" fontAlgn="base" hangingPunct="0">
              <a:spcBef>
                <a:spcPct val="0"/>
              </a:spcBef>
              <a:spcAft>
                <a:spcPct val="0"/>
              </a:spcAft>
              <a:defRPr sz="2300" kern="1200">
                <a:solidFill>
                  <a:schemeClr val="tx1"/>
                </a:solidFill>
                <a:latin typeface="Arial Narrow" pitchFamily="34" charset="0"/>
                <a:ea typeface="+mn-ea"/>
                <a:cs typeface="+mn-cs"/>
              </a:defRPr>
            </a:lvl3pPr>
            <a:lvl4pPr marL="1371600" algn="l" rtl="0" eaLnBrk="0" fontAlgn="base" hangingPunct="0">
              <a:spcBef>
                <a:spcPct val="0"/>
              </a:spcBef>
              <a:spcAft>
                <a:spcPct val="0"/>
              </a:spcAft>
              <a:defRPr sz="2300" kern="1200">
                <a:solidFill>
                  <a:schemeClr val="tx1"/>
                </a:solidFill>
                <a:latin typeface="Arial Narrow" pitchFamily="34" charset="0"/>
                <a:ea typeface="+mn-ea"/>
                <a:cs typeface="+mn-cs"/>
              </a:defRPr>
            </a:lvl4pPr>
            <a:lvl5pPr marL="1828800" algn="l" rtl="0" eaLnBrk="0" fontAlgn="base" hangingPunct="0">
              <a:spcBef>
                <a:spcPct val="0"/>
              </a:spcBef>
              <a:spcAft>
                <a:spcPct val="0"/>
              </a:spcAft>
              <a:defRPr sz="2300" kern="1200">
                <a:solidFill>
                  <a:schemeClr val="tx1"/>
                </a:solidFill>
                <a:latin typeface="Arial Narrow" pitchFamily="34" charset="0"/>
                <a:ea typeface="+mn-ea"/>
                <a:cs typeface="+mn-cs"/>
              </a:defRPr>
            </a:lvl5pPr>
            <a:lvl6pPr marL="2286000" algn="l" defTabSz="914400" rtl="0" eaLnBrk="1" latinLnBrk="0" hangingPunct="1">
              <a:defRPr sz="2300" kern="1200">
                <a:solidFill>
                  <a:schemeClr val="tx1"/>
                </a:solidFill>
                <a:latin typeface="Arial Narrow" pitchFamily="34" charset="0"/>
                <a:ea typeface="+mn-ea"/>
                <a:cs typeface="+mn-cs"/>
              </a:defRPr>
            </a:lvl6pPr>
            <a:lvl7pPr marL="2743200" algn="l" defTabSz="914400" rtl="0" eaLnBrk="1" latinLnBrk="0" hangingPunct="1">
              <a:defRPr sz="2300" kern="1200">
                <a:solidFill>
                  <a:schemeClr val="tx1"/>
                </a:solidFill>
                <a:latin typeface="Arial Narrow" pitchFamily="34" charset="0"/>
                <a:ea typeface="+mn-ea"/>
                <a:cs typeface="+mn-cs"/>
              </a:defRPr>
            </a:lvl7pPr>
            <a:lvl8pPr marL="3200400" algn="l" defTabSz="914400" rtl="0" eaLnBrk="1" latinLnBrk="0" hangingPunct="1">
              <a:defRPr sz="2300" kern="1200">
                <a:solidFill>
                  <a:schemeClr val="tx1"/>
                </a:solidFill>
                <a:latin typeface="Arial Narrow" pitchFamily="34" charset="0"/>
                <a:ea typeface="+mn-ea"/>
                <a:cs typeface="+mn-cs"/>
              </a:defRPr>
            </a:lvl8pPr>
            <a:lvl9pPr marL="3657600" algn="l" defTabSz="914400" rtl="0" eaLnBrk="1" latinLnBrk="0" hangingPunct="1">
              <a:defRPr sz="2300" kern="1200">
                <a:solidFill>
                  <a:schemeClr val="tx1"/>
                </a:solidFill>
                <a:latin typeface="Arial Narrow" pitchFamily="34" charset="0"/>
                <a:ea typeface="+mn-ea"/>
                <a:cs typeface="+mn-cs"/>
              </a:defRPr>
            </a:lvl9pPr>
          </a:lstStyle>
          <a:p>
            <a:pPr marL="636905" marR="5080" indent="-624840">
              <a:lnSpc>
                <a:spcPts val="1300"/>
              </a:lnSpc>
              <a:spcBef>
                <a:spcPts val="145"/>
              </a:spcBef>
            </a:pPr>
            <a:r>
              <a:rPr lang="es-CO" sz="900" b="1" dirty="0">
                <a:latin typeface="+mn-lt"/>
              </a:rPr>
              <a:t>Los </a:t>
            </a:r>
            <a:r>
              <a:rPr lang="es-CO" sz="900" b="1" spc="-5" dirty="0">
                <a:latin typeface="+mn-lt"/>
              </a:rPr>
              <a:t>Reportes </a:t>
            </a:r>
            <a:r>
              <a:rPr lang="es-CO" sz="900" b="1" dirty="0">
                <a:latin typeface="+mn-lt"/>
              </a:rPr>
              <a:t>de </a:t>
            </a:r>
            <a:r>
              <a:rPr lang="es-CO" sz="900" b="1" spc="-5" dirty="0">
                <a:latin typeface="+mn-lt"/>
              </a:rPr>
              <a:t>Finanzas Publicas </a:t>
            </a:r>
            <a:r>
              <a:rPr lang="es-CO" sz="900" b="1" dirty="0">
                <a:latin typeface="+mn-lt"/>
              </a:rPr>
              <a:t>y los </a:t>
            </a:r>
            <a:r>
              <a:rPr lang="es-CO" sz="900" b="1" spc="-5" dirty="0">
                <a:latin typeface="+mn-lt"/>
              </a:rPr>
              <a:t>Fundamentos  del Análisis del Riesgo Soberano, agosto</a:t>
            </a:r>
            <a:r>
              <a:rPr lang="es-CO" sz="900" b="1" spc="-35" dirty="0">
                <a:latin typeface="+mn-lt"/>
              </a:rPr>
              <a:t> </a:t>
            </a:r>
            <a:r>
              <a:rPr lang="es-CO" sz="900" b="1" spc="-10" dirty="0">
                <a:latin typeface="+mn-lt"/>
              </a:rPr>
              <a:t>2017</a:t>
            </a:r>
          </a:p>
        </p:txBody>
      </p:sp>
    </p:spTree>
    <p:extLst>
      <p:ext uri="{BB962C8B-B14F-4D97-AF65-F5344CB8AC3E}">
        <p14:creationId xmlns:p14="http://schemas.microsoft.com/office/powerpoint/2010/main" val="407813155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número de diapositiva 4"/>
          <p:cNvSpPr>
            <a:spLocks noGrp="1"/>
          </p:cNvSpPr>
          <p:nvPr>
            <p:ph type="sldNum" sz="quarter" idx="15"/>
          </p:nvPr>
        </p:nvSpPr>
        <p:spPr/>
        <p:txBody>
          <a:bodyPr/>
          <a:lstStyle/>
          <a:p>
            <a:fld id="{2F152DCA-CD82-48DD-BE7C-A5D938300626}" type="slidenum">
              <a:rPr lang="es-ES_tradnl" smtClean="0">
                <a:latin typeface="+mn-lt"/>
              </a:rPr>
              <a:pPr/>
              <a:t>34</a:t>
            </a:fld>
            <a:endParaRPr lang="es-ES_tradnl">
              <a:latin typeface="+mn-lt"/>
            </a:endParaRPr>
          </a:p>
        </p:txBody>
      </p:sp>
      <p:sp>
        <p:nvSpPr>
          <p:cNvPr id="3" name="object 2"/>
          <p:cNvSpPr txBox="1">
            <a:spLocks/>
          </p:cNvSpPr>
          <p:nvPr/>
        </p:nvSpPr>
        <p:spPr>
          <a:xfrm>
            <a:off x="109464" y="-94828"/>
            <a:ext cx="6859905" cy="1059905"/>
          </a:xfrm>
          <a:prstGeom prst="rect">
            <a:avLst/>
          </a:prstGeom>
        </p:spPr>
        <p:txBody>
          <a:bodyPr vert="horz" wrap="square" lIns="0" tIns="120014" rIns="0" bIns="0" rtlCol="0">
            <a:spAutoFit/>
          </a:bodyPr>
          <a:lstStyle>
            <a:lvl1pPr algn="l" rtl="0" eaLnBrk="1" fontAlgn="base" hangingPunct="1">
              <a:spcBef>
                <a:spcPct val="0"/>
              </a:spcBef>
              <a:spcAft>
                <a:spcPct val="0"/>
              </a:spcAft>
              <a:defRPr sz="3200" b="1" baseline="0">
                <a:solidFill>
                  <a:schemeClr val="bg1"/>
                </a:solidFill>
                <a:latin typeface="+mj-lt"/>
                <a:ea typeface="+mj-ea"/>
                <a:cs typeface="+mj-cs"/>
              </a:defRPr>
            </a:lvl1pPr>
            <a:lvl2pPr algn="ctr" rtl="0" eaLnBrk="1" fontAlgn="base" hangingPunct="1">
              <a:spcBef>
                <a:spcPct val="0"/>
              </a:spcBef>
              <a:spcAft>
                <a:spcPct val="0"/>
              </a:spcAft>
              <a:defRPr sz="3200" b="1">
                <a:solidFill>
                  <a:schemeClr val="tx2"/>
                </a:solidFill>
                <a:latin typeface="Calibri" pitchFamily="34" charset="0"/>
              </a:defRPr>
            </a:lvl2pPr>
            <a:lvl3pPr algn="ctr" rtl="0" eaLnBrk="1" fontAlgn="base" hangingPunct="1">
              <a:spcBef>
                <a:spcPct val="0"/>
              </a:spcBef>
              <a:spcAft>
                <a:spcPct val="0"/>
              </a:spcAft>
              <a:defRPr sz="3200" b="1">
                <a:solidFill>
                  <a:schemeClr val="tx2"/>
                </a:solidFill>
                <a:latin typeface="Calibri" pitchFamily="34" charset="0"/>
              </a:defRPr>
            </a:lvl3pPr>
            <a:lvl4pPr algn="ctr" rtl="0" eaLnBrk="1" fontAlgn="base" hangingPunct="1">
              <a:spcBef>
                <a:spcPct val="0"/>
              </a:spcBef>
              <a:spcAft>
                <a:spcPct val="0"/>
              </a:spcAft>
              <a:defRPr sz="3200" b="1">
                <a:solidFill>
                  <a:schemeClr val="tx2"/>
                </a:solidFill>
                <a:latin typeface="Calibri" pitchFamily="34" charset="0"/>
              </a:defRPr>
            </a:lvl4pPr>
            <a:lvl5pPr algn="ctr" rtl="0" eaLnBrk="1" fontAlgn="base" hangingPunct="1">
              <a:spcBef>
                <a:spcPct val="0"/>
              </a:spcBef>
              <a:spcAft>
                <a:spcPct val="0"/>
              </a:spcAft>
              <a:defRPr sz="3200" b="1">
                <a:solidFill>
                  <a:schemeClr val="tx2"/>
                </a:solidFill>
                <a:latin typeface="Calibri" pitchFamily="34" charset="0"/>
              </a:defRPr>
            </a:lvl5pPr>
            <a:lvl6pPr marL="457200" algn="ctr" rtl="0" eaLnBrk="1" fontAlgn="base" hangingPunct="1">
              <a:spcBef>
                <a:spcPct val="0"/>
              </a:spcBef>
              <a:spcAft>
                <a:spcPct val="0"/>
              </a:spcAft>
              <a:defRPr sz="3200" b="1">
                <a:solidFill>
                  <a:schemeClr val="tx2"/>
                </a:solidFill>
                <a:latin typeface="Arial Narrow" pitchFamily="34" charset="0"/>
              </a:defRPr>
            </a:lvl6pPr>
            <a:lvl7pPr marL="914400" algn="ctr" rtl="0" eaLnBrk="1" fontAlgn="base" hangingPunct="1">
              <a:spcBef>
                <a:spcPct val="0"/>
              </a:spcBef>
              <a:spcAft>
                <a:spcPct val="0"/>
              </a:spcAft>
              <a:defRPr sz="3200" b="1">
                <a:solidFill>
                  <a:schemeClr val="tx2"/>
                </a:solidFill>
                <a:latin typeface="Arial Narrow" pitchFamily="34" charset="0"/>
              </a:defRPr>
            </a:lvl7pPr>
            <a:lvl8pPr marL="1371600" algn="ctr" rtl="0" eaLnBrk="1" fontAlgn="base" hangingPunct="1">
              <a:spcBef>
                <a:spcPct val="0"/>
              </a:spcBef>
              <a:spcAft>
                <a:spcPct val="0"/>
              </a:spcAft>
              <a:defRPr sz="3200" b="1">
                <a:solidFill>
                  <a:schemeClr val="tx2"/>
                </a:solidFill>
                <a:latin typeface="Arial Narrow" pitchFamily="34" charset="0"/>
              </a:defRPr>
            </a:lvl8pPr>
            <a:lvl9pPr marL="1828800" algn="ctr" rtl="0" eaLnBrk="1" fontAlgn="base" hangingPunct="1">
              <a:spcBef>
                <a:spcPct val="0"/>
              </a:spcBef>
              <a:spcAft>
                <a:spcPct val="0"/>
              </a:spcAft>
              <a:defRPr sz="3200" b="1">
                <a:solidFill>
                  <a:schemeClr val="tx2"/>
                </a:solidFill>
                <a:latin typeface="Arial Narrow" pitchFamily="34" charset="0"/>
              </a:defRPr>
            </a:lvl9pPr>
          </a:lstStyle>
          <a:p>
            <a:pPr marL="17145">
              <a:spcBef>
                <a:spcPts val="944"/>
              </a:spcBef>
            </a:pPr>
            <a:r>
              <a:rPr lang="es-CO" kern="0" spc="-5" dirty="0">
                <a:latin typeface="+mn-lt"/>
              </a:rPr>
              <a:t>Fortaleza Fiscal (II)</a:t>
            </a:r>
          </a:p>
          <a:p>
            <a:pPr marL="12700">
              <a:spcBef>
                <a:spcPts val="560"/>
              </a:spcBef>
            </a:pPr>
            <a:r>
              <a:rPr lang="es-CO" sz="2400" kern="0" spc="-5" dirty="0">
                <a:latin typeface="+mn-lt"/>
              </a:rPr>
              <a:t>¿Cómo influyen </a:t>
            </a:r>
            <a:r>
              <a:rPr lang="es-CO" sz="2400" kern="0" dirty="0">
                <a:latin typeface="+mn-lt"/>
              </a:rPr>
              <a:t>los </a:t>
            </a:r>
            <a:r>
              <a:rPr lang="es-CO" sz="2400" kern="0" spc="-5" dirty="0">
                <a:latin typeface="+mn-lt"/>
              </a:rPr>
              <a:t>reportes </a:t>
            </a:r>
            <a:r>
              <a:rPr lang="es-CO" sz="2400" kern="0" dirty="0">
                <a:latin typeface="+mn-lt"/>
              </a:rPr>
              <a:t>de </a:t>
            </a:r>
            <a:r>
              <a:rPr lang="es-CO" sz="2400" kern="0" spc="-5" dirty="0">
                <a:latin typeface="+mn-lt"/>
              </a:rPr>
              <a:t>finanzas</a:t>
            </a:r>
            <a:r>
              <a:rPr lang="es-CO" sz="2400" kern="0" dirty="0">
                <a:latin typeface="+mn-lt"/>
              </a:rPr>
              <a:t> públicas?</a:t>
            </a:r>
          </a:p>
        </p:txBody>
      </p:sp>
      <p:sp>
        <p:nvSpPr>
          <p:cNvPr id="4" name="object 3"/>
          <p:cNvSpPr txBox="1"/>
          <p:nvPr/>
        </p:nvSpPr>
        <p:spPr>
          <a:xfrm>
            <a:off x="125412" y="985292"/>
            <a:ext cx="8623051" cy="4388253"/>
          </a:xfrm>
          <a:prstGeom prst="rect">
            <a:avLst/>
          </a:prstGeom>
        </p:spPr>
        <p:txBody>
          <a:bodyPr vert="horz" wrap="square" lIns="0" tIns="113030" rIns="0" bIns="0" rtlCol="0">
            <a:spAutoFit/>
          </a:bodyPr>
          <a:lstStyle/>
          <a:p>
            <a:pPr marL="12700">
              <a:lnSpc>
                <a:spcPct val="100000"/>
              </a:lnSpc>
              <a:spcBef>
                <a:spcPts val="890"/>
              </a:spcBef>
              <a:tabLst>
                <a:tab pos="304165" algn="l"/>
              </a:tabLst>
            </a:pPr>
            <a:r>
              <a:rPr sz="2000" dirty="0">
                <a:solidFill>
                  <a:srgbClr val="009FDF"/>
                </a:solidFill>
                <a:latin typeface="+mn-lt"/>
                <a:cs typeface="Arial"/>
              </a:rPr>
              <a:t>»	</a:t>
            </a:r>
            <a:r>
              <a:rPr sz="2200" b="1" i="1" dirty="0">
                <a:latin typeface="+mn-lt"/>
                <a:cs typeface="Arial"/>
              </a:rPr>
              <a:t>Nivel de la</a:t>
            </a:r>
            <a:r>
              <a:rPr sz="2200" b="1" i="1" spc="-25" dirty="0">
                <a:latin typeface="+mn-lt"/>
                <a:cs typeface="Arial"/>
              </a:rPr>
              <a:t> </a:t>
            </a:r>
            <a:r>
              <a:rPr sz="2200" b="1" i="1" dirty="0">
                <a:latin typeface="+mn-lt"/>
                <a:cs typeface="Arial"/>
              </a:rPr>
              <a:t>deuda:</a:t>
            </a:r>
            <a:endParaRPr sz="2200" b="1" dirty="0">
              <a:latin typeface="+mn-lt"/>
              <a:cs typeface="Arial"/>
            </a:endParaRPr>
          </a:p>
          <a:p>
            <a:pPr marL="533400" indent="-292100">
              <a:lnSpc>
                <a:spcPct val="100000"/>
              </a:lnSpc>
              <a:spcBef>
                <a:spcPts val="635"/>
              </a:spcBef>
              <a:buClr>
                <a:srgbClr val="009FDF"/>
              </a:buClr>
              <a:buChar char="–"/>
              <a:tabLst>
                <a:tab pos="532765" algn="l"/>
                <a:tab pos="533400" algn="l"/>
              </a:tabLst>
            </a:pPr>
            <a:r>
              <a:rPr sz="1800" spc="-5" dirty="0">
                <a:latin typeface="+mn-lt"/>
                <a:cs typeface="Arial"/>
              </a:rPr>
              <a:t>¿Se contabilizan </a:t>
            </a:r>
            <a:r>
              <a:rPr sz="2000" b="1" u="sng" spc="-5" dirty="0">
                <a:uFill>
                  <a:solidFill>
                    <a:srgbClr val="000000"/>
                  </a:solidFill>
                </a:uFill>
                <a:latin typeface="+mn-lt"/>
                <a:cs typeface="Arial"/>
              </a:rPr>
              <a:t>todos</a:t>
            </a:r>
            <a:r>
              <a:rPr sz="2000" b="1" spc="-5" dirty="0">
                <a:latin typeface="+mn-lt"/>
                <a:cs typeface="Arial"/>
              </a:rPr>
              <a:t> </a:t>
            </a:r>
            <a:r>
              <a:rPr sz="1800" spc="-5" dirty="0">
                <a:latin typeface="+mn-lt"/>
                <a:cs typeface="Arial"/>
              </a:rPr>
              <a:t>los pasivos del</a:t>
            </a:r>
            <a:r>
              <a:rPr sz="1800" spc="15" dirty="0">
                <a:latin typeface="+mn-lt"/>
                <a:cs typeface="Arial"/>
              </a:rPr>
              <a:t> </a:t>
            </a:r>
            <a:r>
              <a:rPr sz="1800" spc="-5" dirty="0">
                <a:latin typeface="+mn-lt"/>
                <a:cs typeface="Arial"/>
              </a:rPr>
              <a:t>gobierno?</a:t>
            </a:r>
            <a:endParaRPr sz="1800" dirty="0">
              <a:latin typeface="+mn-lt"/>
              <a:cs typeface="Arial"/>
            </a:endParaRPr>
          </a:p>
          <a:p>
            <a:pPr marL="762000" marR="803910" indent="-292100">
              <a:lnSpc>
                <a:spcPct val="100699"/>
              </a:lnSpc>
              <a:spcBef>
                <a:spcPts val="565"/>
              </a:spcBef>
              <a:tabLst>
                <a:tab pos="761365" algn="l"/>
              </a:tabLst>
            </a:pPr>
            <a:r>
              <a:rPr sz="1800" dirty="0">
                <a:solidFill>
                  <a:srgbClr val="009FDF"/>
                </a:solidFill>
                <a:latin typeface="+mn-lt"/>
                <a:cs typeface="Arial"/>
              </a:rPr>
              <a:t>›	</a:t>
            </a:r>
            <a:r>
              <a:rPr sz="1800" spc="-5" dirty="0">
                <a:latin typeface="+mn-lt"/>
                <a:cs typeface="Arial"/>
              </a:rPr>
              <a:t>Diferencias asociadas </a:t>
            </a:r>
            <a:r>
              <a:rPr sz="1800" dirty="0">
                <a:latin typeface="+mn-lt"/>
                <a:cs typeface="Arial"/>
              </a:rPr>
              <a:t>a </a:t>
            </a:r>
            <a:r>
              <a:rPr sz="1800" spc="-5" dirty="0">
                <a:latin typeface="+mn-lt"/>
                <a:cs typeface="Arial"/>
              </a:rPr>
              <a:t>tipo de </a:t>
            </a:r>
            <a:r>
              <a:rPr sz="1800" spc="-5" dirty="0" err="1">
                <a:latin typeface="+mn-lt"/>
                <a:cs typeface="Arial"/>
              </a:rPr>
              <a:t>contabilidad</a:t>
            </a:r>
            <a:r>
              <a:rPr sz="1800" spc="-5" dirty="0">
                <a:latin typeface="+mn-lt"/>
                <a:cs typeface="Arial"/>
              </a:rPr>
              <a:t> </a:t>
            </a:r>
            <a:r>
              <a:rPr sz="1800" spc="-5" dirty="0" err="1">
                <a:latin typeface="+mn-lt"/>
                <a:cs typeface="Arial"/>
              </a:rPr>
              <a:t>emplead</a:t>
            </a:r>
            <a:r>
              <a:rPr lang="es-CO" sz="1800" spc="-5" dirty="0">
                <a:latin typeface="+mn-lt"/>
                <a:cs typeface="Arial"/>
              </a:rPr>
              <a:t>a</a:t>
            </a:r>
            <a:r>
              <a:rPr sz="1800" spc="-5" dirty="0">
                <a:latin typeface="+mn-lt"/>
                <a:cs typeface="Arial"/>
              </a:rPr>
              <a:t>: </a:t>
            </a:r>
            <a:r>
              <a:rPr lang="es-CO" sz="1800" spc="-5" dirty="0">
                <a:latin typeface="+mn-lt"/>
                <a:cs typeface="Arial"/>
              </a:rPr>
              <a:t>C</a:t>
            </a:r>
            <a:r>
              <a:rPr sz="1800" spc="-5" dirty="0" err="1">
                <a:latin typeface="+mn-lt"/>
                <a:cs typeface="Arial"/>
              </a:rPr>
              <a:t>aja</a:t>
            </a:r>
            <a:r>
              <a:rPr sz="1800" spc="-5" dirty="0">
                <a:latin typeface="+mn-lt"/>
                <a:cs typeface="Arial"/>
              </a:rPr>
              <a:t> (</a:t>
            </a:r>
            <a:r>
              <a:rPr sz="1800" b="1" i="1" u="sng" spc="-5" dirty="0">
                <a:latin typeface="+mn-lt"/>
                <a:cs typeface="Arial"/>
              </a:rPr>
              <a:t>cash basis</a:t>
            </a:r>
            <a:r>
              <a:rPr sz="1800" spc="-5" dirty="0">
                <a:latin typeface="+mn-lt"/>
                <a:cs typeface="Arial"/>
              </a:rPr>
              <a:t>) </a:t>
            </a:r>
            <a:r>
              <a:rPr sz="1800" dirty="0">
                <a:latin typeface="+mn-lt"/>
                <a:cs typeface="Arial"/>
              </a:rPr>
              <a:t>o  </a:t>
            </a:r>
            <a:r>
              <a:rPr lang="es-CO" sz="1800" spc="-5" dirty="0">
                <a:latin typeface="+mn-lt"/>
                <a:cs typeface="Arial"/>
              </a:rPr>
              <a:t>D</a:t>
            </a:r>
            <a:r>
              <a:rPr sz="1800" spc="-5" dirty="0" err="1">
                <a:latin typeface="+mn-lt"/>
                <a:cs typeface="Arial"/>
              </a:rPr>
              <a:t>evengado</a:t>
            </a:r>
            <a:r>
              <a:rPr sz="1800" spc="-5" dirty="0">
                <a:latin typeface="+mn-lt"/>
                <a:cs typeface="Arial"/>
              </a:rPr>
              <a:t> (</a:t>
            </a:r>
            <a:r>
              <a:rPr sz="1800" b="1" i="1" u="sng" spc="-5" dirty="0">
                <a:latin typeface="+mn-lt"/>
                <a:cs typeface="Arial"/>
              </a:rPr>
              <a:t>accrual</a:t>
            </a:r>
            <a:r>
              <a:rPr lang="es-CO" sz="1800" i="1" spc="-5" dirty="0">
                <a:latin typeface="+mn-lt"/>
                <a:cs typeface="Arial"/>
              </a:rPr>
              <a:t> </a:t>
            </a:r>
            <a:r>
              <a:rPr sz="1800" spc="-5" dirty="0">
                <a:latin typeface="+mn-lt"/>
                <a:cs typeface="Arial"/>
              </a:rPr>
              <a:t>); relevancia de atrasos de pagos</a:t>
            </a:r>
            <a:r>
              <a:rPr sz="1800" spc="50" dirty="0">
                <a:latin typeface="+mn-lt"/>
                <a:cs typeface="Arial"/>
              </a:rPr>
              <a:t> </a:t>
            </a:r>
            <a:r>
              <a:rPr sz="1800" spc="-5" dirty="0">
                <a:latin typeface="+mn-lt"/>
                <a:cs typeface="Arial"/>
              </a:rPr>
              <a:t>(</a:t>
            </a:r>
            <a:r>
              <a:rPr sz="1800" i="1" spc="-5" dirty="0">
                <a:latin typeface="+mn-lt"/>
                <a:cs typeface="Arial"/>
              </a:rPr>
              <a:t>arrears</a:t>
            </a:r>
            <a:r>
              <a:rPr sz="1800" spc="-5" dirty="0">
                <a:latin typeface="+mn-lt"/>
                <a:cs typeface="Arial"/>
              </a:rPr>
              <a:t>).</a:t>
            </a:r>
            <a:endParaRPr sz="1800" dirty="0">
              <a:latin typeface="+mn-lt"/>
              <a:cs typeface="Arial"/>
            </a:endParaRPr>
          </a:p>
          <a:p>
            <a:pPr marL="12700">
              <a:lnSpc>
                <a:spcPct val="100000"/>
              </a:lnSpc>
              <a:spcBef>
                <a:spcPts val="1045"/>
              </a:spcBef>
              <a:tabLst>
                <a:tab pos="304165" algn="l"/>
              </a:tabLst>
            </a:pPr>
            <a:r>
              <a:rPr sz="2000" dirty="0">
                <a:solidFill>
                  <a:srgbClr val="009FDF"/>
                </a:solidFill>
                <a:latin typeface="+mn-lt"/>
                <a:cs typeface="Arial"/>
              </a:rPr>
              <a:t>»	</a:t>
            </a:r>
            <a:r>
              <a:rPr sz="2200" b="1" i="1" spc="-5" dirty="0">
                <a:latin typeface="+mn-lt"/>
                <a:cs typeface="Arial"/>
              </a:rPr>
              <a:t>Dinámica </a:t>
            </a:r>
            <a:r>
              <a:rPr sz="2200" b="1" i="1" dirty="0">
                <a:latin typeface="+mn-lt"/>
                <a:cs typeface="Arial"/>
              </a:rPr>
              <a:t>de la</a:t>
            </a:r>
            <a:r>
              <a:rPr sz="2200" b="1" i="1" spc="-30" dirty="0">
                <a:latin typeface="+mn-lt"/>
                <a:cs typeface="Arial"/>
              </a:rPr>
              <a:t> </a:t>
            </a:r>
            <a:r>
              <a:rPr sz="2200" b="1" i="1" dirty="0">
                <a:latin typeface="+mn-lt"/>
                <a:cs typeface="Arial"/>
              </a:rPr>
              <a:t>Deuda:</a:t>
            </a:r>
            <a:endParaRPr sz="2200" b="1" dirty="0">
              <a:latin typeface="+mn-lt"/>
              <a:cs typeface="Arial"/>
            </a:endParaRPr>
          </a:p>
          <a:p>
            <a:pPr marL="533400" indent="-292100">
              <a:lnSpc>
                <a:spcPct val="100000"/>
              </a:lnSpc>
              <a:spcBef>
                <a:spcPts val="600"/>
              </a:spcBef>
              <a:buClr>
                <a:srgbClr val="009FDF"/>
              </a:buClr>
              <a:buChar char="–"/>
              <a:tabLst>
                <a:tab pos="532765" algn="l"/>
                <a:tab pos="533400" algn="l"/>
              </a:tabLst>
            </a:pPr>
            <a:r>
              <a:rPr sz="1800" spc="-25" dirty="0">
                <a:latin typeface="+mn-lt"/>
                <a:cs typeface="Arial"/>
              </a:rPr>
              <a:t>Tendencias </a:t>
            </a:r>
            <a:r>
              <a:rPr sz="1800" spc="-5" dirty="0">
                <a:latin typeface="+mn-lt"/>
                <a:cs typeface="Arial"/>
              </a:rPr>
              <a:t>en ratios de</a:t>
            </a:r>
            <a:r>
              <a:rPr sz="1800" spc="35" dirty="0">
                <a:latin typeface="+mn-lt"/>
                <a:cs typeface="Arial"/>
              </a:rPr>
              <a:t> </a:t>
            </a:r>
            <a:r>
              <a:rPr sz="1800" spc="-5" dirty="0">
                <a:latin typeface="+mn-lt"/>
                <a:cs typeface="Arial"/>
              </a:rPr>
              <a:t>deuda.</a:t>
            </a:r>
            <a:endParaRPr sz="1800" dirty="0">
              <a:latin typeface="+mn-lt"/>
              <a:cs typeface="Arial"/>
            </a:endParaRPr>
          </a:p>
          <a:p>
            <a:pPr marL="533400" indent="-292100">
              <a:lnSpc>
                <a:spcPct val="100000"/>
              </a:lnSpc>
              <a:spcBef>
                <a:spcPts val="610"/>
              </a:spcBef>
              <a:buClr>
                <a:srgbClr val="009FDF"/>
              </a:buClr>
              <a:buChar char="–"/>
              <a:tabLst>
                <a:tab pos="532765" algn="l"/>
                <a:tab pos="533400" algn="l"/>
              </a:tabLst>
            </a:pPr>
            <a:r>
              <a:rPr sz="1800" spc="-5" dirty="0">
                <a:latin typeface="+mn-lt"/>
                <a:cs typeface="Arial"/>
              </a:rPr>
              <a:t>Dinámica de la deuda afectada por decisiones de política</a:t>
            </a:r>
            <a:r>
              <a:rPr sz="1800" spc="50" dirty="0">
                <a:latin typeface="+mn-lt"/>
                <a:cs typeface="Arial"/>
              </a:rPr>
              <a:t> </a:t>
            </a:r>
            <a:r>
              <a:rPr sz="1800" spc="-5" dirty="0">
                <a:latin typeface="+mn-lt"/>
                <a:cs typeface="Arial"/>
              </a:rPr>
              <a:t>fiscal.</a:t>
            </a:r>
            <a:endParaRPr sz="1800" dirty="0">
              <a:latin typeface="+mn-lt"/>
              <a:cs typeface="Arial"/>
            </a:endParaRPr>
          </a:p>
          <a:p>
            <a:pPr marL="533400" marR="5080" indent="-292100">
              <a:lnSpc>
                <a:spcPct val="100699"/>
              </a:lnSpc>
              <a:spcBef>
                <a:spcPts val="565"/>
              </a:spcBef>
              <a:buClr>
                <a:srgbClr val="009FDF"/>
              </a:buClr>
              <a:buChar char="–"/>
              <a:tabLst>
                <a:tab pos="532765" algn="l"/>
                <a:tab pos="533400" algn="l"/>
              </a:tabLst>
            </a:pPr>
            <a:r>
              <a:rPr sz="1800" spc="-5" dirty="0">
                <a:latin typeface="+mn-lt"/>
                <a:cs typeface="Arial"/>
              </a:rPr>
              <a:t>Referencia histórica </a:t>
            </a:r>
            <a:r>
              <a:rPr sz="1800" dirty="0">
                <a:latin typeface="+mn-lt"/>
                <a:cs typeface="Arial"/>
              </a:rPr>
              <a:t>a </a:t>
            </a:r>
            <a:r>
              <a:rPr sz="1800" spc="-5" dirty="0">
                <a:latin typeface="+mn-lt"/>
                <a:cs typeface="Arial"/>
              </a:rPr>
              <a:t>partir de tendencias observadas; comparación de anuncios de  política fiscal con lo realmente</a:t>
            </a:r>
            <a:r>
              <a:rPr sz="1800" spc="15" dirty="0">
                <a:latin typeface="+mn-lt"/>
                <a:cs typeface="Arial"/>
              </a:rPr>
              <a:t> </a:t>
            </a:r>
            <a:r>
              <a:rPr sz="1800" spc="-5" dirty="0">
                <a:latin typeface="+mn-lt"/>
                <a:cs typeface="Arial"/>
              </a:rPr>
              <a:t>ejecutado/reportado.</a:t>
            </a:r>
            <a:endParaRPr sz="1800" dirty="0">
              <a:latin typeface="+mn-lt"/>
              <a:cs typeface="Arial"/>
            </a:endParaRPr>
          </a:p>
          <a:p>
            <a:pPr marL="533400" marR="198120" indent="-292100">
              <a:lnSpc>
                <a:spcPct val="100699"/>
              </a:lnSpc>
              <a:spcBef>
                <a:spcPts val="570"/>
              </a:spcBef>
              <a:buClr>
                <a:srgbClr val="009FDF"/>
              </a:buClr>
              <a:buChar char="–"/>
              <a:tabLst>
                <a:tab pos="532765" algn="l"/>
                <a:tab pos="533400" algn="l"/>
              </a:tabLst>
            </a:pPr>
            <a:r>
              <a:rPr sz="1800" spc="-5" dirty="0">
                <a:latin typeface="+mn-lt"/>
                <a:cs typeface="Arial"/>
              </a:rPr>
              <a:t>Pronósticos basados en (i) evaluación de política fiscal </a:t>
            </a:r>
            <a:r>
              <a:rPr sz="1800" dirty="0">
                <a:latin typeface="+mn-lt"/>
                <a:cs typeface="Arial"/>
              </a:rPr>
              <a:t>a </a:t>
            </a:r>
            <a:r>
              <a:rPr sz="1800" spc="-5" dirty="0">
                <a:latin typeface="+mn-lt"/>
                <a:cs typeface="Arial"/>
              </a:rPr>
              <a:t>futuro, (ii) </a:t>
            </a:r>
            <a:r>
              <a:rPr sz="1800" spc="-10" dirty="0">
                <a:latin typeface="+mn-lt"/>
                <a:cs typeface="Arial"/>
              </a:rPr>
              <a:t>credibilidad </a:t>
            </a:r>
            <a:r>
              <a:rPr sz="1800" spc="-5" dirty="0">
                <a:latin typeface="+mn-lt"/>
                <a:cs typeface="Arial"/>
              </a:rPr>
              <a:t>del  gobierno para ejecutar efectivamente esa</a:t>
            </a:r>
            <a:r>
              <a:rPr sz="1800" spc="25" dirty="0">
                <a:latin typeface="+mn-lt"/>
                <a:cs typeface="Arial"/>
              </a:rPr>
              <a:t> </a:t>
            </a:r>
            <a:r>
              <a:rPr sz="1800" spc="-5" dirty="0">
                <a:latin typeface="+mn-lt"/>
                <a:cs typeface="Arial"/>
              </a:rPr>
              <a:t>política.</a:t>
            </a:r>
            <a:endParaRPr sz="1800" dirty="0">
              <a:latin typeface="+mn-lt"/>
              <a:cs typeface="Times New Roman"/>
            </a:endParaRPr>
          </a:p>
          <a:p>
            <a:pPr marL="12700">
              <a:lnSpc>
                <a:spcPct val="100000"/>
              </a:lnSpc>
              <a:spcBef>
                <a:spcPts val="1040"/>
              </a:spcBef>
              <a:tabLst>
                <a:tab pos="304165" algn="l"/>
              </a:tabLst>
            </a:pPr>
            <a:r>
              <a:rPr sz="2000" dirty="0">
                <a:solidFill>
                  <a:srgbClr val="009FDF"/>
                </a:solidFill>
                <a:latin typeface="+mn-lt"/>
                <a:cs typeface="Arial"/>
              </a:rPr>
              <a:t>»	</a:t>
            </a:r>
            <a:r>
              <a:rPr sz="2200" b="1" i="1" spc="-15" dirty="0">
                <a:latin typeface="+mn-lt"/>
                <a:cs typeface="Arial"/>
              </a:rPr>
              <a:t>Transparencia </a:t>
            </a:r>
            <a:r>
              <a:rPr sz="2200" b="1" i="1" dirty="0">
                <a:latin typeface="+mn-lt"/>
                <a:cs typeface="Arial"/>
              </a:rPr>
              <a:t>en </a:t>
            </a:r>
            <a:r>
              <a:rPr sz="2200" b="1" i="1" spc="-5" dirty="0">
                <a:latin typeface="+mn-lt"/>
                <a:cs typeface="Arial"/>
              </a:rPr>
              <a:t>reportes sobre </a:t>
            </a:r>
            <a:r>
              <a:rPr sz="2200" b="1" i="1" dirty="0">
                <a:latin typeface="+mn-lt"/>
                <a:cs typeface="Arial"/>
              </a:rPr>
              <a:t>Fondo</a:t>
            </a:r>
            <a:r>
              <a:rPr sz="2200" b="1" i="1" spc="-25" dirty="0">
                <a:latin typeface="+mn-lt"/>
                <a:cs typeface="Arial"/>
              </a:rPr>
              <a:t> </a:t>
            </a:r>
            <a:r>
              <a:rPr sz="2200" b="1" i="1" spc="-5" dirty="0">
                <a:latin typeface="+mn-lt"/>
                <a:cs typeface="Arial"/>
              </a:rPr>
              <a:t>Soberanos</a:t>
            </a:r>
            <a:endParaRPr sz="2200" b="1" dirty="0">
              <a:latin typeface="+mn-lt"/>
              <a:cs typeface="Arial"/>
            </a:endParaRPr>
          </a:p>
        </p:txBody>
      </p:sp>
      <p:sp>
        <p:nvSpPr>
          <p:cNvPr id="6" name="object 4"/>
          <p:cNvSpPr txBox="1">
            <a:spLocks/>
          </p:cNvSpPr>
          <p:nvPr/>
        </p:nvSpPr>
        <p:spPr>
          <a:xfrm>
            <a:off x="539552" y="5387975"/>
            <a:ext cx="5256584" cy="185307"/>
          </a:xfrm>
          <a:prstGeom prst="rect">
            <a:avLst/>
          </a:prstGeom>
        </p:spPr>
        <p:txBody>
          <a:bodyPr vert="horz" wrap="square" lIns="0" tIns="18415" rIns="0" bIns="0" rtlCol="0" anchor="b">
            <a:spAutoFit/>
          </a:bodyPr>
          <a:lstStyle>
            <a:defPPr>
              <a:defRPr lang="es-ES_tradnl"/>
            </a:defPPr>
            <a:lvl1pPr algn="l" rtl="0" eaLnBrk="0" fontAlgn="base" hangingPunct="0">
              <a:spcBef>
                <a:spcPct val="0"/>
              </a:spcBef>
              <a:spcAft>
                <a:spcPct val="0"/>
              </a:spcAft>
              <a:defRPr sz="2300" kern="1200">
                <a:solidFill>
                  <a:schemeClr val="tx1"/>
                </a:solidFill>
                <a:latin typeface="Arial Narrow" pitchFamily="34" charset="0"/>
                <a:ea typeface="+mn-ea"/>
                <a:cs typeface="+mn-cs"/>
              </a:defRPr>
            </a:lvl1pPr>
            <a:lvl2pPr marL="457200" algn="l" rtl="0" eaLnBrk="0" fontAlgn="base" hangingPunct="0">
              <a:spcBef>
                <a:spcPct val="0"/>
              </a:spcBef>
              <a:spcAft>
                <a:spcPct val="0"/>
              </a:spcAft>
              <a:defRPr sz="2300" kern="1200">
                <a:solidFill>
                  <a:schemeClr val="tx1"/>
                </a:solidFill>
                <a:latin typeface="Arial Narrow" pitchFamily="34" charset="0"/>
                <a:ea typeface="+mn-ea"/>
                <a:cs typeface="+mn-cs"/>
              </a:defRPr>
            </a:lvl2pPr>
            <a:lvl3pPr marL="914400" algn="l" rtl="0" eaLnBrk="0" fontAlgn="base" hangingPunct="0">
              <a:spcBef>
                <a:spcPct val="0"/>
              </a:spcBef>
              <a:spcAft>
                <a:spcPct val="0"/>
              </a:spcAft>
              <a:defRPr sz="2300" kern="1200">
                <a:solidFill>
                  <a:schemeClr val="tx1"/>
                </a:solidFill>
                <a:latin typeface="Arial Narrow" pitchFamily="34" charset="0"/>
                <a:ea typeface="+mn-ea"/>
                <a:cs typeface="+mn-cs"/>
              </a:defRPr>
            </a:lvl3pPr>
            <a:lvl4pPr marL="1371600" algn="l" rtl="0" eaLnBrk="0" fontAlgn="base" hangingPunct="0">
              <a:spcBef>
                <a:spcPct val="0"/>
              </a:spcBef>
              <a:spcAft>
                <a:spcPct val="0"/>
              </a:spcAft>
              <a:defRPr sz="2300" kern="1200">
                <a:solidFill>
                  <a:schemeClr val="tx1"/>
                </a:solidFill>
                <a:latin typeface="Arial Narrow" pitchFamily="34" charset="0"/>
                <a:ea typeface="+mn-ea"/>
                <a:cs typeface="+mn-cs"/>
              </a:defRPr>
            </a:lvl4pPr>
            <a:lvl5pPr marL="1828800" algn="l" rtl="0" eaLnBrk="0" fontAlgn="base" hangingPunct="0">
              <a:spcBef>
                <a:spcPct val="0"/>
              </a:spcBef>
              <a:spcAft>
                <a:spcPct val="0"/>
              </a:spcAft>
              <a:defRPr sz="2300" kern="1200">
                <a:solidFill>
                  <a:schemeClr val="tx1"/>
                </a:solidFill>
                <a:latin typeface="Arial Narrow" pitchFamily="34" charset="0"/>
                <a:ea typeface="+mn-ea"/>
                <a:cs typeface="+mn-cs"/>
              </a:defRPr>
            </a:lvl5pPr>
            <a:lvl6pPr marL="2286000" algn="l" defTabSz="914400" rtl="0" eaLnBrk="1" latinLnBrk="0" hangingPunct="1">
              <a:defRPr sz="2300" kern="1200">
                <a:solidFill>
                  <a:schemeClr val="tx1"/>
                </a:solidFill>
                <a:latin typeface="Arial Narrow" pitchFamily="34" charset="0"/>
                <a:ea typeface="+mn-ea"/>
                <a:cs typeface="+mn-cs"/>
              </a:defRPr>
            </a:lvl6pPr>
            <a:lvl7pPr marL="2743200" algn="l" defTabSz="914400" rtl="0" eaLnBrk="1" latinLnBrk="0" hangingPunct="1">
              <a:defRPr sz="2300" kern="1200">
                <a:solidFill>
                  <a:schemeClr val="tx1"/>
                </a:solidFill>
                <a:latin typeface="Arial Narrow" pitchFamily="34" charset="0"/>
                <a:ea typeface="+mn-ea"/>
                <a:cs typeface="+mn-cs"/>
              </a:defRPr>
            </a:lvl7pPr>
            <a:lvl8pPr marL="3200400" algn="l" defTabSz="914400" rtl="0" eaLnBrk="1" latinLnBrk="0" hangingPunct="1">
              <a:defRPr sz="2300" kern="1200">
                <a:solidFill>
                  <a:schemeClr val="tx1"/>
                </a:solidFill>
                <a:latin typeface="Arial Narrow" pitchFamily="34" charset="0"/>
                <a:ea typeface="+mn-ea"/>
                <a:cs typeface="+mn-cs"/>
              </a:defRPr>
            </a:lvl8pPr>
            <a:lvl9pPr marL="3657600" algn="l" defTabSz="914400" rtl="0" eaLnBrk="1" latinLnBrk="0" hangingPunct="1">
              <a:defRPr sz="2300" kern="1200">
                <a:solidFill>
                  <a:schemeClr val="tx1"/>
                </a:solidFill>
                <a:latin typeface="Arial Narrow" pitchFamily="34" charset="0"/>
                <a:ea typeface="+mn-ea"/>
                <a:cs typeface="+mn-cs"/>
              </a:defRPr>
            </a:lvl9pPr>
          </a:lstStyle>
          <a:p>
            <a:pPr marL="636905" marR="5080" indent="-624840">
              <a:lnSpc>
                <a:spcPts val="1300"/>
              </a:lnSpc>
              <a:spcBef>
                <a:spcPts val="145"/>
              </a:spcBef>
            </a:pPr>
            <a:r>
              <a:rPr lang="es-CO" sz="900" b="1" dirty="0">
                <a:latin typeface="+mn-lt"/>
              </a:rPr>
              <a:t>Los </a:t>
            </a:r>
            <a:r>
              <a:rPr lang="es-CO" sz="900" b="1" spc="-5" dirty="0">
                <a:latin typeface="+mn-lt"/>
              </a:rPr>
              <a:t>Reportes </a:t>
            </a:r>
            <a:r>
              <a:rPr lang="es-CO" sz="900" b="1" dirty="0">
                <a:latin typeface="+mn-lt"/>
              </a:rPr>
              <a:t>de </a:t>
            </a:r>
            <a:r>
              <a:rPr lang="es-CO" sz="900" b="1" spc="-5" dirty="0">
                <a:latin typeface="+mn-lt"/>
              </a:rPr>
              <a:t>Finanzas Publicas </a:t>
            </a:r>
            <a:r>
              <a:rPr lang="es-CO" sz="900" b="1" dirty="0">
                <a:latin typeface="+mn-lt"/>
              </a:rPr>
              <a:t>y los </a:t>
            </a:r>
            <a:r>
              <a:rPr lang="es-CO" sz="900" b="1" spc="-5" dirty="0">
                <a:latin typeface="+mn-lt"/>
              </a:rPr>
              <a:t>Fundamentos  del Análisis del Riesgo Soberano, agosto</a:t>
            </a:r>
            <a:r>
              <a:rPr lang="es-CO" sz="900" b="1" spc="-35" dirty="0">
                <a:latin typeface="+mn-lt"/>
              </a:rPr>
              <a:t> </a:t>
            </a:r>
            <a:r>
              <a:rPr lang="es-CO" sz="900" b="1" spc="-10" dirty="0">
                <a:latin typeface="+mn-lt"/>
              </a:rPr>
              <a:t>2017</a:t>
            </a:r>
          </a:p>
        </p:txBody>
      </p:sp>
    </p:spTree>
    <p:extLst>
      <p:ext uri="{BB962C8B-B14F-4D97-AF65-F5344CB8AC3E}">
        <p14:creationId xmlns:p14="http://schemas.microsoft.com/office/powerpoint/2010/main" val="285543932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número de diapositiva 4"/>
          <p:cNvSpPr>
            <a:spLocks noGrp="1"/>
          </p:cNvSpPr>
          <p:nvPr>
            <p:ph type="sldNum" sz="quarter" idx="15"/>
          </p:nvPr>
        </p:nvSpPr>
        <p:spPr>
          <a:xfrm>
            <a:off x="0" y="5345690"/>
            <a:ext cx="1905000" cy="269875"/>
          </a:xfrm>
        </p:spPr>
        <p:txBody>
          <a:bodyPr/>
          <a:lstStyle/>
          <a:p>
            <a:fld id="{2F152DCA-CD82-48DD-BE7C-A5D938300626}" type="slidenum">
              <a:rPr lang="es-ES_tradnl" smtClean="0">
                <a:latin typeface="+mn-lt"/>
              </a:rPr>
              <a:pPr/>
              <a:t>35</a:t>
            </a:fld>
            <a:endParaRPr lang="es-ES_tradnl">
              <a:latin typeface="+mn-lt"/>
            </a:endParaRPr>
          </a:p>
        </p:txBody>
      </p:sp>
      <p:sp>
        <p:nvSpPr>
          <p:cNvPr id="3" name="object 2"/>
          <p:cNvSpPr txBox="1">
            <a:spLocks/>
          </p:cNvSpPr>
          <p:nvPr/>
        </p:nvSpPr>
        <p:spPr>
          <a:xfrm>
            <a:off x="379561" y="127369"/>
            <a:ext cx="8001634" cy="505267"/>
          </a:xfrm>
          <a:prstGeom prst="rect">
            <a:avLst/>
          </a:prstGeom>
        </p:spPr>
        <p:txBody>
          <a:bodyPr vert="horz" wrap="square" lIns="0" tIns="12700" rIns="0" bIns="0" rtlCol="0">
            <a:spAutoFit/>
          </a:bodyPr>
          <a:lstStyle>
            <a:lvl1pPr algn="l" rtl="0" eaLnBrk="1" fontAlgn="base" hangingPunct="1">
              <a:spcBef>
                <a:spcPct val="0"/>
              </a:spcBef>
              <a:spcAft>
                <a:spcPct val="0"/>
              </a:spcAft>
              <a:defRPr sz="3200" b="1" baseline="0">
                <a:solidFill>
                  <a:schemeClr val="bg1"/>
                </a:solidFill>
                <a:latin typeface="+mj-lt"/>
                <a:ea typeface="+mj-ea"/>
                <a:cs typeface="+mj-cs"/>
              </a:defRPr>
            </a:lvl1pPr>
            <a:lvl2pPr algn="ctr" rtl="0" eaLnBrk="1" fontAlgn="base" hangingPunct="1">
              <a:spcBef>
                <a:spcPct val="0"/>
              </a:spcBef>
              <a:spcAft>
                <a:spcPct val="0"/>
              </a:spcAft>
              <a:defRPr sz="3200" b="1">
                <a:solidFill>
                  <a:schemeClr val="tx2"/>
                </a:solidFill>
                <a:latin typeface="Calibri" pitchFamily="34" charset="0"/>
              </a:defRPr>
            </a:lvl2pPr>
            <a:lvl3pPr algn="ctr" rtl="0" eaLnBrk="1" fontAlgn="base" hangingPunct="1">
              <a:spcBef>
                <a:spcPct val="0"/>
              </a:spcBef>
              <a:spcAft>
                <a:spcPct val="0"/>
              </a:spcAft>
              <a:defRPr sz="3200" b="1">
                <a:solidFill>
                  <a:schemeClr val="tx2"/>
                </a:solidFill>
                <a:latin typeface="Calibri" pitchFamily="34" charset="0"/>
              </a:defRPr>
            </a:lvl3pPr>
            <a:lvl4pPr algn="ctr" rtl="0" eaLnBrk="1" fontAlgn="base" hangingPunct="1">
              <a:spcBef>
                <a:spcPct val="0"/>
              </a:spcBef>
              <a:spcAft>
                <a:spcPct val="0"/>
              </a:spcAft>
              <a:defRPr sz="3200" b="1">
                <a:solidFill>
                  <a:schemeClr val="tx2"/>
                </a:solidFill>
                <a:latin typeface="Calibri" pitchFamily="34" charset="0"/>
              </a:defRPr>
            </a:lvl4pPr>
            <a:lvl5pPr algn="ctr" rtl="0" eaLnBrk="1" fontAlgn="base" hangingPunct="1">
              <a:spcBef>
                <a:spcPct val="0"/>
              </a:spcBef>
              <a:spcAft>
                <a:spcPct val="0"/>
              </a:spcAft>
              <a:defRPr sz="3200" b="1">
                <a:solidFill>
                  <a:schemeClr val="tx2"/>
                </a:solidFill>
                <a:latin typeface="Calibri" pitchFamily="34" charset="0"/>
              </a:defRPr>
            </a:lvl5pPr>
            <a:lvl6pPr marL="457200" algn="ctr" rtl="0" eaLnBrk="1" fontAlgn="base" hangingPunct="1">
              <a:spcBef>
                <a:spcPct val="0"/>
              </a:spcBef>
              <a:spcAft>
                <a:spcPct val="0"/>
              </a:spcAft>
              <a:defRPr sz="3200" b="1">
                <a:solidFill>
                  <a:schemeClr val="tx2"/>
                </a:solidFill>
                <a:latin typeface="Arial Narrow" pitchFamily="34" charset="0"/>
              </a:defRPr>
            </a:lvl6pPr>
            <a:lvl7pPr marL="914400" algn="ctr" rtl="0" eaLnBrk="1" fontAlgn="base" hangingPunct="1">
              <a:spcBef>
                <a:spcPct val="0"/>
              </a:spcBef>
              <a:spcAft>
                <a:spcPct val="0"/>
              </a:spcAft>
              <a:defRPr sz="3200" b="1">
                <a:solidFill>
                  <a:schemeClr val="tx2"/>
                </a:solidFill>
                <a:latin typeface="Arial Narrow" pitchFamily="34" charset="0"/>
              </a:defRPr>
            </a:lvl7pPr>
            <a:lvl8pPr marL="1371600" algn="ctr" rtl="0" eaLnBrk="1" fontAlgn="base" hangingPunct="1">
              <a:spcBef>
                <a:spcPct val="0"/>
              </a:spcBef>
              <a:spcAft>
                <a:spcPct val="0"/>
              </a:spcAft>
              <a:defRPr sz="3200" b="1">
                <a:solidFill>
                  <a:schemeClr val="tx2"/>
                </a:solidFill>
                <a:latin typeface="Arial Narrow" pitchFamily="34" charset="0"/>
              </a:defRPr>
            </a:lvl8pPr>
            <a:lvl9pPr marL="1828800" algn="ctr" rtl="0" eaLnBrk="1" fontAlgn="base" hangingPunct="1">
              <a:spcBef>
                <a:spcPct val="0"/>
              </a:spcBef>
              <a:spcAft>
                <a:spcPct val="0"/>
              </a:spcAft>
              <a:defRPr sz="3200" b="1">
                <a:solidFill>
                  <a:schemeClr val="tx2"/>
                </a:solidFill>
                <a:latin typeface="Arial Narrow" pitchFamily="34" charset="0"/>
              </a:defRPr>
            </a:lvl9pPr>
          </a:lstStyle>
          <a:p>
            <a:pPr marL="12700" algn="ctr">
              <a:spcBef>
                <a:spcPts val="100"/>
              </a:spcBef>
            </a:pPr>
            <a:r>
              <a:rPr lang="es-CO" kern="0" spc="-5" dirty="0">
                <a:latin typeface="+mn-lt"/>
              </a:rPr>
              <a:t>Susceptibilidad </a:t>
            </a:r>
            <a:r>
              <a:rPr lang="es-CO" kern="0" dirty="0">
                <a:latin typeface="+mn-lt"/>
              </a:rPr>
              <a:t>a </a:t>
            </a:r>
            <a:r>
              <a:rPr lang="es-CO" kern="0" spc="-5" dirty="0">
                <a:latin typeface="+mn-lt"/>
              </a:rPr>
              <a:t>Eventos de Riesgo</a:t>
            </a:r>
            <a:r>
              <a:rPr lang="es-CO" kern="0" spc="-30" dirty="0">
                <a:latin typeface="+mn-lt"/>
              </a:rPr>
              <a:t> </a:t>
            </a:r>
            <a:r>
              <a:rPr lang="es-CO" kern="0" spc="-5" dirty="0">
                <a:latin typeface="+mn-lt"/>
              </a:rPr>
              <a:t>(I)</a:t>
            </a:r>
          </a:p>
        </p:txBody>
      </p:sp>
      <p:sp>
        <p:nvSpPr>
          <p:cNvPr id="4" name="object 3"/>
          <p:cNvSpPr/>
          <p:nvPr/>
        </p:nvSpPr>
        <p:spPr>
          <a:xfrm>
            <a:off x="595526" y="2200184"/>
            <a:ext cx="3533140" cy="1518285"/>
          </a:xfrm>
          <a:custGeom>
            <a:avLst/>
            <a:gdLst/>
            <a:ahLst/>
            <a:cxnLst/>
            <a:rect l="l" t="t" r="r" b="b"/>
            <a:pathLst>
              <a:path w="3533140" h="1518285">
                <a:moveTo>
                  <a:pt x="3381241" y="0"/>
                </a:moveTo>
                <a:lnTo>
                  <a:pt x="151824" y="0"/>
                </a:lnTo>
                <a:lnTo>
                  <a:pt x="103836" y="7740"/>
                </a:lnTo>
                <a:lnTo>
                  <a:pt x="62158" y="29293"/>
                </a:lnTo>
                <a:lnTo>
                  <a:pt x="29293" y="62158"/>
                </a:lnTo>
                <a:lnTo>
                  <a:pt x="7740" y="103836"/>
                </a:lnTo>
                <a:lnTo>
                  <a:pt x="0" y="151824"/>
                </a:lnTo>
                <a:lnTo>
                  <a:pt x="0" y="1366408"/>
                </a:lnTo>
                <a:lnTo>
                  <a:pt x="7740" y="1414396"/>
                </a:lnTo>
                <a:lnTo>
                  <a:pt x="29293" y="1456073"/>
                </a:lnTo>
                <a:lnTo>
                  <a:pt x="62158" y="1488939"/>
                </a:lnTo>
                <a:lnTo>
                  <a:pt x="103836" y="1510492"/>
                </a:lnTo>
                <a:lnTo>
                  <a:pt x="151824" y="1518232"/>
                </a:lnTo>
                <a:lnTo>
                  <a:pt x="3381241" y="1518232"/>
                </a:lnTo>
                <a:lnTo>
                  <a:pt x="3429228" y="1510492"/>
                </a:lnTo>
                <a:lnTo>
                  <a:pt x="3470905" y="1488939"/>
                </a:lnTo>
                <a:lnTo>
                  <a:pt x="3503771" y="1456073"/>
                </a:lnTo>
                <a:lnTo>
                  <a:pt x="3525324" y="1414396"/>
                </a:lnTo>
                <a:lnTo>
                  <a:pt x="3533064" y="1366408"/>
                </a:lnTo>
                <a:lnTo>
                  <a:pt x="3533064" y="151824"/>
                </a:lnTo>
                <a:lnTo>
                  <a:pt x="3525324" y="103836"/>
                </a:lnTo>
                <a:lnTo>
                  <a:pt x="3503771" y="62158"/>
                </a:lnTo>
                <a:lnTo>
                  <a:pt x="3470905" y="29293"/>
                </a:lnTo>
                <a:lnTo>
                  <a:pt x="3429228" y="7740"/>
                </a:lnTo>
                <a:lnTo>
                  <a:pt x="3381241" y="0"/>
                </a:lnTo>
                <a:close/>
              </a:path>
            </a:pathLst>
          </a:custGeom>
          <a:solidFill>
            <a:srgbClr val="C00000"/>
          </a:solidFill>
          <a:ln>
            <a:solidFill>
              <a:srgbClr val="0033FF"/>
            </a:solidFill>
          </a:ln>
        </p:spPr>
        <p:txBody>
          <a:bodyPr wrap="square" lIns="0" tIns="0" rIns="0" bIns="0" rtlCol="0"/>
          <a:lstStyle/>
          <a:p>
            <a:endParaRPr>
              <a:latin typeface="+mn-lt"/>
            </a:endParaRPr>
          </a:p>
        </p:txBody>
      </p:sp>
      <p:sp>
        <p:nvSpPr>
          <p:cNvPr id="6" name="object 4"/>
          <p:cNvSpPr txBox="1"/>
          <p:nvPr/>
        </p:nvSpPr>
        <p:spPr>
          <a:xfrm>
            <a:off x="806362" y="2435020"/>
            <a:ext cx="3098165" cy="926536"/>
          </a:xfrm>
          <a:prstGeom prst="rect">
            <a:avLst/>
          </a:prstGeom>
        </p:spPr>
        <p:txBody>
          <a:bodyPr vert="horz" wrap="square" lIns="0" tIns="78740" rIns="0" bIns="0" rtlCol="0">
            <a:spAutoFit/>
          </a:bodyPr>
          <a:lstStyle/>
          <a:p>
            <a:pPr marL="12700" marR="5080" algn="ctr">
              <a:lnSpc>
                <a:spcPct val="86400"/>
              </a:lnSpc>
              <a:spcBef>
                <a:spcPts val="620"/>
              </a:spcBef>
            </a:pPr>
            <a:r>
              <a:rPr sz="3200" spc="-5" dirty="0">
                <a:solidFill>
                  <a:srgbClr val="FFFFFF"/>
                </a:solidFill>
                <a:latin typeface="+mn-lt"/>
                <a:cs typeface="Arial"/>
              </a:rPr>
              <a:t>Susceptibilidad</a:t>
            </a:r>
            <a:r>
              <a:rPr sz="3200" spc="-55" dirty="0">
                <a:solidFill>
                  <a:srgbClr val="FFFFFF"/>
                </a:solidFill>
                <a:latin typeface="+mn-lt"/>
                <a:cs typeface="Arial"/>
              </a:rPr>
              <a:t> </a:t>
            </a:r>
            <a:r>
              <a:rPr sz="3200" dirty="0">
                <a:solidFill>
                  <a:srgbClr val="FFFFFF"/>
                </a:solidFill>
                <a:latin typeface="+mn-lt"/>
                <a:cs typeface="Arial"/>
              </a:rPr>
              <a:t>a  </a:t>
            </a:r>
            <a:r>
              <a:rPr sz="3200" spc="-5" dirty="0">
                <a:solidFill>
                  <a:srgbClr val="FFFFFF"/>
                </a:solidFill>
                <a:latin typeface="+mn-lt"/>
                <a:cs typeface="Arial"/>
              </a:rPr>
              <a:t>Eventos de  Riesgo</a:t>
            </a:r>
            <a:endParaRPr sz="3200" dirty="0">
              <a:latin typeface="+mn-lt"/>
              <a:cs typeface="Arial"/>
            </a:endParaRPr>
          </a:p>
        </p:txBody>
      </p:sp>
      <p:sp>
        <p:nvSpPr>
          <p:cNvPr id="7" name="object 5"/>
          <p:cNvSpPr/>
          <p:nvPr/>
        </p:nvSpPr>
        <p:spPr>
          <a:xfrm>
            <a:off x="4121820" y="1515192"/>
            <a:ext cx="1271270" cy="1537335"/>
          </a:xfrm>
          <a:custGeom>
            <a:avLst/>
            <a:gdLst/>
            <a:ahLst/>
            <a:cxnLst/>
            <a:rect l="l" t="t" r="r" b="b"/>
            <a:pathLst>
              <a:path w="1271270" h="1537335">
                <a:moveTo>
                  <a:pt x="0" y="1536916"/>
                </a:moveTo>
                <a:lnTo>
                  <a:pt x="1270922" y="0"/>
                </a:lnTo>
              </a:path>
            </a:pathLst>
          </a:custGeom>
          <a:ln w="10795">
            <a:solidFill>
              <a:srgbClr val="FF0000"/>
            </a:solidFill>
          </a:ln>
        </p:spPr>
        <p:txBody>
          <a:bodyPr wrap="square" lIns="0" tIns="0" rIns="0" bIns="0" rtlCol="0"/>
          <a:lstStyle/>
          <a:p>
            <a:endParaRPr>
              <a:latin typeface="+mn-lt"/>
            </a:endParaRPr>
          </a:p>
        </p:txBody>
      </p:sp>
      <p:sp>
        <p:nvSpPr>
          <p:cNvPr id="8" name="object 6"/>
          <p:cNvSpPr/>
          <p:nvPr/>
        </p:nvSpPr>
        <p:spPr>
          <a:xfrm>
            <a:off x="5392743" y="1061513"/>
            <a:ext cx="2293620" cy="881122"/>
          </a:xfrm>
          <a:custGeom>
            <a:avLst/>
            <a:gdLst/>
            <a:ahLst/>
            <a:cxnLst/>
            <a:rect l="l" t="t" r="r" b="b"/>
            <a:pathLst>
              <a:path w="2293620" h="907414">
                <a:moveTo>
                  <a:pt x="2202564" y="0"/>
                </a:moveTo>
                <a:lnTo>
                  <a:pt x="90736" y="0"/>
                </a:lnTo>
                <a:lnTo>
                  <a:pt x="55417" y="7130"/>
                </a:lnTo>
                <a:lnTo>
                  <a:pt x="26575" y="26575"/>
                </a:lnTo>
                <a:lnTo>
                  <a:pt x="7130" y="55417"/>
                </a:lnTo>
                <a:lnTo>
                  <a:pt x="0" y="90736"/>
                </a:lnTo>
                <a:lnTo>
                  <a:pt x="0" y="816623"/>
                </a:lnTo>
                <a:lnTo>
                  <a:pt x="7130" y="851942"/>
                </a:lnTo>
                <a:lnTo>
                  <a:pt x="26575" y="880784"/>
                </a:lnTo>
                <a:lnTo>
                  <a:pt x="55417" y="900229"/>
                </a:lnTo>
                <a:lnTo>
                  <a:pt x="90736" y="907360"/>
                </a:lnTo>
                <a:lnTo>
                  <a:pt x="2202564" y="907360"/>
                </a:lnTo>
                <a:lnTo>
                  <a:pt x="2237883" y="900229"/>
                </a:lnTo>
                <a:lnTo>
                  <a:pt x="2266724" y="880784"/>
                </a:lnTo>
                <a:lnTo>
                  <a:pt x="2286170" y="851942"/>
                </a:lnTo>
                <a:lnTo>
                  <a:pt x="2293301" y="816623"/>
                </a:lnTo>
                <a:lnTo>
                  <a:pt x="2293301" y="90736"/>
                </a:lnTo>
                <a:lnTo>
                  <a:pt x="2286170" y="55417"/>
                </a:lnTo>
                <a:lnTo>
                  <a:pt x="2266724" y="26575"/>
                </a:lnTo>
                <a:lnTo>
                  <a:pt x="2237883" y="7130"/>
                </a:lnTo>
                <a:lnTo>
                  <a:pt x="2202564" y="0"/>
                </a:lnTo>
                <a:close/>
              </a:path>
            </a:pathLst>
          </a:custGeom>
          <a:solidFill>
            <a:srgbClr val="C00000"/>
          </a:solidFill>
        </p:spPr>
        <p:txBody>
          <a:bodyPr wrap="square" lIns="0" tIns="0" rIns="0" bIns="0" rtlCol="0"/>
          <a:lstStyle/>
          <a:p>
            <a:endParaRPr sz="2000">
              <a:latin typeface="+mn-lt"/>
            </a:endParaRPr>
          </a:p>
        </p:txBody>
      </p:sp>
      <p:sp>
        <p:nvSpPr>
          <p:cNvPr id="9" name="object 7"/>
          <p:cNvSpPr/>
          <p:nvPr/>
        </p:nvSpPr>
        <p:spPr>
          <a:xfrm>
            <a:off x="5392743" y="1061512"/>
            <a:ext cx="2293620" cy="907415"/>
          </a:xfrm>
          <a:custGeom>
            <a:avLst/>
            <a:gdLst/>
            <a:ahLst/>
            <a:cxnLst/>
            <a:rect l="l" t="t" r="r" b="b"/>
            <a:pathLst>
              <a:path w="2293620" h="907414">
                <a:moveTo>
                  <a:pt x="0" y="90736"/>
                </a:moveTo>
                <a:lnTo>
                  <a:pt x="7130" y="55417"/>
                </a:lnTo>
                <a:lnTo>
                  <a:pt x="26576" y="26576"/>
                </a:lnTo>
                <a:lnTo>
                  <a:pt x="55417" y="7130"/>
                </a:lnTo>
                <a:lnTo>
                  <a:pt x="90736" y="0"/>
                </a:lnTo>
                <a:lnTo>
                  <a:pt x="2202565" y="0"/>
                </a:lnTo>
                <a:lnTo>
                  <a:pt x="2237883" y="7130"/>
                </a:lnTo>
                <a:lnTo>
                  <a:pt x="2266725" y="26576"/>
                </a:lnTo>
                <a:lnTo>
                  <a:pt x="2286170" y="55417"/>
                </a:lnTo>
                <a:lnTo>
                  <a:pt x="2293301" y="90736"/>
                </a:lnTo>
                <a:lnTo>
                  <a:pt x="2293301" y="816624"/>
                </a:lnTo>
                <a:lnTo>
                  <a:pt x="2286170" y="851943"/>
                </a:lnTo>
                <a:lnTo>
                  <a:pt x="2266725" y="880784"/>
                </a:lnTo>
                <a:lnTo>
                  <a:pt x="2237883" y="900230"/>
                </a:lnTo>
                <a:lnTo>
                  <a:pt x="2202565" y="907361"/>
                </a:lnTo>
                <a:lnTo>
                  <a:pt x="90736" y="907361"/>
                </a:lnTo>
                <a:lnTo>
                  <a:pt x="55417" y="900230"/>
                </a:lnTo>
                <a:lnTo>
                  <a:pt x="26576" y="880784"/>
                </a:lnTo>
                <a:lnTo>
                  <a:pt x="7130" y="851943"/>
                </a:lnTo>
                <a:lnTo>
                  <a:pt x="0" y="816624"/>
                </a:lnTo>
                <a:lnTo>
                  <a:pt x="0" y="90736"/>
                </a:lnTo>
                <a:close/>
              </a:path>
            </a:pathLst>
          </a:custGeom>
          <a:ln w="10795">
            <a:solidFill>
              <a:srgbClr val="FFFF00"/>
            </a:solidFill>
          </a:ln>
        </p:spPr>
        <p:txBody>
          <a:bodyPr wrap="square" lIns="0" tIns="0" rIns="0" bIns="0" rtlCol="0"/>
          <a:lstStyle/>
          <a:p>
            <a:endParaRPr sz="2000">
              <a:latin typeface="+mn-lt"/>
            </a:endParaRPr>
          </a:p>
        </p:txBody>
      </p:sp>
      <p:sp>
        <p:nvSpPr>
          <p:cNvPr id="10" name="object 8"/>
          <p:cNvSpPr txBox="1"/>
          <p:nvPr/>
        </p:nvSpPr>
        <p:spPr>
          <a:xfrm>
            <a:off x="5510121" y="1289735"/>
            <a:ext cx="2058670" cy="351378"/>
          </a:xfrm>
          <a:prstGeom prst="rect">
            <a:avLst/>
          </a:prstGeom>
        </p:spPr>
        <p:txBody>
          <a:bodyPr vert="horz" wrap="square" lIns="0" tIns="12700" rIns="0" bIns="0" rtlCol="0">
            <a:spAutoFit/>
          </a:bodyPr>
          <a:lstStyle/>
          <a:p>
            <a:pPr marL="12700" algn="ctr">
              <a:lnSpc>
                <a:spcPct val="100000"/>
              </a:lnSpc>
              <a:spcBef>
                <a:spcPts val="100"/>
              </a:spcBef>
            </a:pPr>
            <a:r>
              <a:rPr sz="2200" b="1" spc="-5" dirty="0">
                <a:solidFill>
                  <a:srgbClr val="FFFFFF"/>
                </a:solidFill>
                <a:latin typeface="+mn-lt"/>
                <a:cs typeface="Arial"/>
              </a:rPr>
              <a:t>Riesgo</a:t>
            </a:r>
            <a:r>
              <a:rPr sz="2200" b="1" spc="-45" dirty="0">
                <a:solidFill>
                  <a:srgbClr val="FFFFFF"/>
                </a:solidFill>
                <a:latin typeface="+mn-lt"/>
                <a:cs typeface="Arial"/>
              </a:rPr>
              <a:t> </a:t>
            </a:r>
            <a:r>
              <a:rPr sz="2200" b="1" spc="-5" dirty="0">
                <a:solidFill>
                  <a:srgbClr val="FFFFFF"/>
                </a:solidFill>
                <a:latin typeface="+mn-lt"/>
                <a:cs typeface="Arial"/>
              </a:rPr>
              <a:t>Político</a:t>
            </a:r>
            <a:endParaRPr sz="2200" b="1" dirty="0">
              <a:latin typeface="+mn-lt"/>
              <a:cs typeface="Arial"/>
            </a:endParaRPr>
          </a:p>
        </p:txBody>
      </p:sp>
      <p:sp>
        <p:nvSpPr>
          <p:cNvPr id="11" name="object 9"/>
          <p:cNvSpPr/>
          <p:nvPr/>
        </p:nvSpPr>
        <p:spPr>
          <a:xfrm>
            <a:off x="4121819" y="2558658"/>
            <a:ext cx="1271270" cy="494030"/>
          </a:xfrm>
          <a:custGeom>
            <a:avLst/>
            <a:gdLst/>
            <a:ahLst/>
            <a:cxnLst/>
            <a:rect l="l" t="t" r="r" b="b"/>
            <a:pathLst>
              <a:path w="1271270" h="494029">
                <a:moveTo>
                  <a:pt x="0" y="493450"/>
                </a:moveTo>
                <a:lnTo>
                  <a:pt x="1270922" y="0"/>
                </a:lnTo>
              </a:path>
            </a:pathLst>
          </a:custGeom>
          <a:ln w="10794">
            <a:solidFill>
              <a:srgbClr val="FF0000"/>
            </a:solidFill>
          </a:ln>
        </p:spPr>
        <p:txBody>
          <a:bodyPr wrap="square" lIns="0" tIns="0" rIns="0" bIns="0" rtlCol="0"/>
          <a:lstStyle/>
          <a:p>
            <a:endParaRPr>
              <a:latin typeface="+mn-lt"/>
            </a:endParaRPr>
          </a:p>
        </p:txBody>
      </p:sp>
      <p:sp>
        <p:nvSpPr>
          <p:cNvPr id="12" name="object 10"/>
          <p:cNvSpPr/>
          <p:nvPr/>
        </p:nvSpPr>
        <p:spPr>
          <a:xfrm>
            <a:off x="5392743" y="2104978"/>
            <a:ext cx="2293620" cy="881122"/>
          </a:xfrm>
          <a:custGeom>
            <a:avLst/>
            <a:gdLst/>
            <a:ahLst/>
            <a:cxnLst/>
            <a:rect l="l" t="t" r="r" b="b"/>
            <a:pathLst>
              <a:path w="2293620" h="907414">
                <a:moveTo>
                  <a:pt x="2202564" y="0"/>
                </a:moveTo>
                <a:lnTo>
                  <a:pt x="90736" y="0"/>
                </a:lnTo>
                <a:lnTo>
                  <a:pt x="55417" y="7130"/>
                </a:lnTo>
                <a:lnTo>
                  <a:pt x="26575" y="26576"/>
                </a:lnTo>
                <a:lnTo>
                  <a:pt x="7130" y="55418"/>
                </a:lnTo>
                <a:lnTo>
                  <a:pt x="0" y="90737"/>
                </a:lnTo>
                <a:lnTo>
                  <a:pt x="0" y="816625"/>
                </a:lnTo>
                <a:lnTo>
                  <a:pt x="7130" y="851943"/>
                </a:lnTo>
                <a:lnTo>
                  <a:pt x="26575" y="880785"/>
                </a:lnTo>
                <a:lnTo>
                  <a:pt x="55417" y="900231"/>
                </a:lnTo>
                <a:lnTo>
                  <a:pt x="90736" y="907361"/>
                </a:lnTo>
                <a:lnTo>
                  <a:pt x="2202564" y="907361"/>
                </a:lnTo>
                <a:lnTo>
                  <a:pt x="2237883" y="900231"/>
                </a:lnTo>
                <a:lnTo>
                  <a:pt x="2266724" y="880785"/>
                </a:lnTo>
                <a:lnTo>
                  <a:pt x="2286170" y="851943"/>
                </a:lnTo>
                <a:lnTo>
                  <a:pt x="2293301" y="816625"/>
                </a:lnTo>
                <a:lnTo>
                  <a:pt x="2293301" y="90737"/>
                </a:lnTo>
                <a:lnTo>
                  <a:pt x="2286170" y="55418"/>
                </a:lnTo>
                <a:lnTo>
                  <a:pt x="2266724" y="26576"/>
                </a:lnTo>
                <a:lnTo>
                  <a:pt x="2237883" y="7130"/>
                </a:lnTo>
                <a:lnTo>
                  <a:pt x="2202564" y="0"/>
                </a:lnTo>
                <a:close/>
              </a:path>
            </a:pathLst>
          </a:custGeom>
          <a:solidFill>
            <a:srgbClr val="C00000"/>
          </a:solidFill>
          <a:ln>
            <a:solidFill>
              <a:srgbClr val="FFFF00"/>
            </a:solidFill>
          </a:ln>
        </p:spPr>
        <p:txBody>
          <a:bodyPr wrap="square" lIns="0" tIns="0" rIns="0" bIns="0" rtlCol="0"/>
          <a:lstStyle/>
          <a:p>
            <a:endParaRPr sz="2000">
              <a:latin typeface="+mn-lt"/>
            </a:endParaRPr>
          </a:p>
        </p:txBody>
      </p:sp>
      <p:sp>
        <p:nvSpPr>
          <p:cNvPr id="13" name="object 11"/>
          <p:cNvSpPr/>
          <p:nvPr/>
        </p:nvSpPr>
        <p:spPr>
          <a:xfrm>
            <a:off x="5392743" y="2104977"/>
            <a:ext cx="2293620" cy="907415"/>
          </a:xfrm>
          <a:custGeom>
            <a:avLst/>
            <a:gdLst/>
            <a:ahLst/>
            <a:cxnLst/>
            <a:rect l="l" t="t" r="r" b="b"/>
            <a:pathLst>
              <a:path w="2293620" h="907414">
                <a:moveTo>
                  <a:pt x="0" y="90736"/>
                </a:moveTo>
                <a:lnTo>
                  <a:pt x="7130" y="55417"/>
                </a:lnTo>
                <a:lnTo>
                  <a:pt x="26576" y="26576"/>
                </a:lnTo>
                <a:lnTo>
                  <a:pt x="55417" y="7130"/>
                </a:lnTo>
                <a:lnTo>
                  <a:pt x="90736" y="0"/>
                </a:lnTo>
                <a:lnTo>
                  <a:pt x="2202565" y="0"/>
                </a:lnTo>
                <a:lnTo>
                  <a:pt x="2237883" y="7130"/>
                </a:lnTo>
                <a:lnTo>
                  <a:pt x="2266725" y="26576"/>
                </a:lnTo>
                <a:lnTo>
                  <a:pt x="2286170" y="55417"/>
                </a:lnTo>
                <a:lnTo>
                  <a:pt x="2293301" y="90736"/>
                </a:lnTo>
                <a:lnTo>
                  <a:pt x="2293301" y="816624"/>
                </a:lnTo>
                <a:lnTo>
                  <a:pt x="2286170" y="851943"/>
                </a:lnTo>
                <a:lnTo>
                  <a:pt x="2266725" y="880784"/>
                </a:lnTo>
                <a:lnTo>
                  <a:pt x="2237883" y="900230"/>
                </a:lnTo>
                <a:lnTo>
                  <a:pt x="2202565" y="907361"/>
                </a:lnTo>
                <a:lnTo>
                  <a:pt x="90736" y="907361"/>
                </a:lnTo>
                <a:lnTo>
                  <a:pt x="55417" y="900230"/>
                </a:lnTo>
                <a:lnTo>
                  <a:pt x="26576" y="880784"/>
                </a:lnTo>
                <a:lnTo>
                  <a:pt x="7130" y="851943"/>
                </a:lnTo>
                <a:lnTo>
                  <a:pt x="0" y="816624"/>
                </a:lnTo>
                <a:lnTo>
                  <a:pt x="0" y="90736"/>
                </a:lnTo>
                <a:close/>
              </a:path>
            </a:pathLst>
          </a:custGeom>
          <a:ln w="10795">
            <a:solidFill>
              <a:srgbClr val="FFFFFF"/>
            </a:solidFill>
          </a:ln>
        </p:spPr>
        <p:txBody>
          <a:bodyPr wrap="square" lIns="0" tIns="0" rIns="0" bIns="0" rtlCol="0"/>
          <a:lstStyle/>
          <a:p>
            <a:endParaRPr sz="2000">
              <a:latin typeface="+mn-lt"/>
            </a:endParaRPr>
          </a:p>
        </p:txBody>
      </p:sp>
      <p:sp>
        <p:nvSpPr>
          <p:cNvPr id="14" name="object 12"/>
          <p:cNvSpPr/>
          <p:nvPr/>
        </p:nvSpPr>
        <p:spPr>
          <a:xfrm>
            <a:off x="4121820" y="3052110"/>
            <a:ext cx="1271270" cy="550545"/>
          </a:xfrm>
          <a:custGeom>
            <a:avLst/>
            <a:gdLst/>
            <a:ahLst/>
            <a:cxnLst/>
            <a:rect l="l" t="t" r="r" b="b"/>
            <a:pathLst>
              <a:path w="1271270" h="550545">
                <a:moveTo>
                  <a:pt x="0" y="0"/>
                </a:moveTo>
                <a:lnTo>
                  <a:pt x="1270922" y="550014"/>
                </a:lnTo>
              </a:path>
            </a:pathLst>
          </a:custGeom>
          <a:ln w="10795">
            <a:solidFill>
              <a:srgbClr val="FF0000"/>
            </a:solidFill>
          </a:ln>
        </p:spPr>
        <p:txBody>
          <a:bodyPr wrap="square" lIns="0" tIns="0" rIns="0" bIns="0" rtlCol="0"/>
          <a:lstStyle/>
          <a:p>
            <a:endParaRPr>
              <a:latin typeface="+mn-lt"/>
            </a:endParaRPr>
          </a:p>
        </p:txBody>
      </p:sp>
      <p:sp>
        <p:nvSpPr>
          <p:cNvPr id="15" name="object 13"/>
          <p:cNvSpPr/>
          <p:nvPr/>
        </p:nvSpPr>
        <p:spPr>
          <a:xfrm>
            <a:off x="5392743" y="3148444"/>
            <a:ext cx="2293620" cy="881122"/>
          </a:xfrm>
          <a:custGeom>
            <a:avLst/>
            <a:gdLst/>
            <a:ahLst/>
            <a:cxnLst/>
            <a:rect l="l" t="t" r="r" b="b"/>
            <a:pathLst>
              <a:path w="2293620" h="907414">
                <a:moveTo>
                  <a:pt x="2202564" y="0"/>
                </a:moveTo>
                <a:lnTo>
                  <a:pt x="90736" y="0"/>
                </a:lnTo>
                <a:lnTo>
                  <a:pt x="55417" y="7130"/>
                </a:lnTo>
                <a:lnTo>
                  <a:pt x="26575" y="26576"/>
                </a:lnTo>
                <a:lnTo>
                  <a:pt x="7130" y="55417"/>
                </a:lnTo>
                <a:lnTo>
                  <a:pt x="0" y="90736"/>
                </a:lnTo>
                <a:lnTo>
                  <a:pt x="0" y="816625"/>
                </a:lnTo>
                <a:lnTo>
                  <a:pt x="7130" y="851943"/>
                </a:lnTo>
                <a:lnTo>
                  <a:pt x="26575" y="880785"/>
                </a:lnTo>
                <a:lnTo>
                  <a:pt x="55417" y="900231"/>
                </a:lnTo>
                <a:lnTo>
                  <a:pt x="90736" y="907361"/>
                </a:lnTo>
                <a:lnTo>
                  <a:pt x="2202564" y="907361"/>
                </a:lnTo>
                <a:lnTo>
                  <a:pt x="2237883" y="900231"/>
                </a:lnTo>
                <a:lnTo>
                  <a:pt x="2266724" y="880785"/>
                </a:lnTo>
                <a:lnTo>
                  <a:pt x="2286170" y="851943"/>
                </a:lnTo>
                <a:lnTo>
                  <a:pt x="2293301" y="816625"/>
                </a:lnTo>
                <a:lnTo>
                  <a:pt x="2293301" y="90736"/>
                </a:lnTo>
                <a:lnTo>
                  <a:pt x="2286170" y="55417"/>
                </a:lnTo>
                <a:lnTo>
                  <a:pt x="2266724" y="26576"/>
                </a:lnTo>
                <a:lnTo>
                  <a:pt x="2237883" y="7130"/>
                </a:lnTo>
                <a:lnTo>
                  <a:pt x="2202564" y="0"/>
                </a:lnTo>
                <a:close/>
              </a:path>
            </a:pathLst>
          </a:custGeom>
          <a:solidFill>
            <a:srgbClr val="C00000"/>
          </a:solidFill>
        </p:spPr>
        <p:txBody>
          <a:bodyPr wrap="square" lIns="0" tIns="0" rIns="0" bIns="0" rtlCol="0"/>
          <a:lstStyle/>
          <a:p>
            <a:endParaRPr sz="2000">
              <a:latin typeface="+mn-lt"/>
            </a:endParaRPr>
          </a:p>
        </p:txBody>
      </p:sp>
      <p:sp>
        <p:nvSpPr>
          <p:cNvPr id="16" name="object 14"/>
          <p:cNvSpPr/>
          <p:nvPr/>
        </p:nvSpPr>
        <p:spPr>
          <a:xfrm>
            <a:off x="5392743" y="3148443"/>
            <a:ext cx="2293620" cy="907415"/>
          </a:xfrm>
          <a:custGeom>
            <a:avLst/>
            <a:gdLst/>
            <a:ahLst/>
            <a:cxnLst/>
            <a:rect l="l" t="t" r="r" b="b"/>
            <a:pathLst>
              <a:path w="2293620" h="907414">
                <a:moveTo>
                  <a:pt x="0" y="90736"/>
                </a:moveTo>
                <a:lnTo>
                  <a:pt x="7130" y="55417"/>
                </a:lnTo>
                <a:lnTo>
                  <a:pt x="26576" y="26576"/>
                </a:lnTo>
                <a:lnTo>
                  <a:pt x="55417" y="7130"/>
                </a:lnTo>
                <a:lnTo>
                  <a:pt x="90736" y="0"/>
                </a:lnTo>
                <a:lnTo>
                  <a:pt x="2202565" y="0"/>
                </a:lnTo>
                <a:lnTo>
                  <a:pt x="2237883" y="7130"/>
                </a:lnTo>
                <a:lnTo>
                  <a:pt x="2266725" y="26576"/>
                </a:lnTo>
                <a:lnTo>
                  <a:pt x="2286170" y="55417"/>
                </a:lnTo>
                <a:lnTo>
                  <a:pt x="2293301" y="90736"/>
                </a:lnTo>
                <a:lnTo>
                  <a:pt x="2293301" y="816624"/>
                </a:lnTo>
                <a:lnTo>
                  <a:pt x="2286170" y="851943"/>
                </a:lnTo>
                <a:lnTo>
                  <a:pt x="2266725" y="880784"/>
                </a:lnTo>
                <a:lnTo>
                  <a:pt x="2237883" y="900230"/>
                </a:lnTo>
                <a:lnTo>
                  <a:pt x="2202565" y="907361"/>
                </a:lnTo>
                <a:lnTo>
                  <a:pt x="90736" y="907361"/>
                </a:lnTo>
                <a:lnTo>
                  <a:pt x="55417" y="900230"/>
                </a:lnTo>
                <a:lnTo>
                  <a:pt x="26576" y="880784"/>
                </a:lnTo>
                <a:lnTo>
                  <a:pt x="7130" y="851943"/>
                </a:lnTo>
                <a:lnTo>
                  <a:pt x="0" y="816624"/>
                </a:lnTo>
                <a:lnTo>
                  <a:pt x="0" y="90736"/>
                </a:lnTo>
                <a:close/>
              </a:path>
            </a:pathLst>
          </a:custGeom>
          <a:ln w="10795">
            <a:solidFill>
              <a:srgbClr val="FFFF00"/>
            </a:solidFill>
          </a:ln>
        </p:spPr>
        <p:txBody>
          <a:bodyPr wrap="square" lIns="0" tIns="0" rIns="0" bIns="0" rtlCol="0"/>
          <a:lstStyle/>
          <a:p>
            <a:endParaRPr sz="2000">
              <a:latin typeface="+mn-lt"/>
            </a:endParaRPr>
          </a:p>
        </p:txBody>
      </p:sp>
      <p:sp>
        <p:nvSpPr>
          <p:cNvPr id="17" name="object 15"/>
          <p:cNvSpPr txBox="1"/>
          <p:nvPr/>
        </p:nvSpPr>
        <p:spPr>
          <a:xfrm>
            <a:off x="5569430" y="2065412"/>
            <a:ext cx="1939925" cy="1834669"/>
          </a:xfrm>
          <a:prstGeom prst="rect">
            <a:avLst/>
          </a:prstGeom>
        </p:spPr>
        <p:txBody>
          <a:bodyPr vert="horz" wrap="square" lIns="0" tIns="62865" rIns="0" bIns="0" rtlCol="0">
            <a:spAutoFit/>
          </a:bodyPr>
          <a:lstStyle/>
          <a:p>
            <a:pPr marL="189865" marR="182245" algn="ctr">
              <a:lnSpc>
                <a:spcPct val="86200"/>
              </a:lnSpc>
              <a:spcBef>
                <a:spcPts val="495"/>
              </a:spcBef>
            </a:pPr>
            <a:r>
              <a:rPr sz="2200" b="1" spc="-5" dirty="0">
                <a:solidFill>
                  <a:srgbClr val="FFFFFF"/>
                </a:solidFill>
                <a:latin typeface="+mn-lt"/>
                <a:cs typeface="Arial"/>
              </a:rPr>
              <a:t>Riesgo  </a:t>
            </a:r>
            <a:r>
              <a:rPr sz="2200" b="1" dirty="0">
                <a:solidFill>
                  <a:srgbClr val="FFFFFF"/>
                </a:solidFill>
                <a:latin typeface="+mn-lt"/>
                <a:cs typeface="Arial"/>
              </a:rPr>
              <a:t>Liquidez</a:t>
            </a:r>
            <a:r>
              <a:rPr sz="2200" b="1" spc="-100" dirty="0">
                <a:solidFill>
                  <a:srgbClr val="FFFFFF"/>
                </a:solidFill>
                <a:latin typeface="+mn-lt"/>
                <a:cs typeface="Arial"/>
              </a:rPr>
              <a:t> </a:t>
            </a:r>
            <a:r>
              <a:rPr sz="2200" b="1" spc="-5" dirty="0">
                <a:solidFill>
                  <a:srgbClr val="FFFFFF"/>
                </a:solidFill>
                <a:latin typeface="+mn-lt"/>
                <a:cs typeface="Arial"/>
              </a:rPr>
              <a:t>de  </a:t>
            </a:r>
            <a:r>
              <a:rPr sz="2200" b="1" dirty="0">
                <a:solidFill>
                  <a:srgbClr val="FFFFFF"/>
                </a:solidFill>
                <a:latin typeface="+mn-lt"/>
                <a:cs typeface="Arial"/>
              </a:rPr>
              <a:t>Gobierno</a:t>
            </a:r>
            <a:endParaRPr sz="2200" b="1" dirty="0">
              <a:latin typeface="+mn-lt"/>
              <a:cs typeface="Arial"/>
            </a:endParaRPr>
          </a:p>
          <a:p>
            <a:pPr marL="12700" marR="5080" algn="ctr">
              <a:lnSpc>
                <a:spcPts val="2500"/>
              </a:lnSpc>
              <a:spcBef>
                <a:spcPts val="2010"/>
              </a:spcBef>
            </a:pPr>
            <a:r>
              <a:rPr sz="2200" b="1" spc="-5" dirty="0">
                <a:solidFill>
                  <a:srgbClr val="FFFFFF"/>
                </a:solidFill>
                <a:latin typeface="+mn-lt"/>
                <a:cs typeface="Arial"/>
              </a:rPr>
              <a:t>Riesgo</a:t>
            </a:r>
            <a:r>
              <a:rPr sz="2200" b="1" spc="-55" dirty="0">
                <a:solidFill>
                  <a:srgbClr val="FFFFFF"/>
                </a:solidFill>
                <a:latin typeface="+mn-lt"/>
                <a:cs typeface="Arial"/>
              </a:rPr>
              <a:t> </a:t>
            </a:r>
            <a:r>
              <a:rPr sz="2200" b="1" spc="-5" dirty="0">
                <a:solidFill>
                  <a:srgbClr val="FFFFFF"/>
                </a:solidFill>
                <a:latin typeface="+mn-lt"/>
                <a:cs typeface="Arial"/>
              </a:rPr>
              <a:t>Sector  Bancario</a:t>
            </a:r>
            <a:endParaRPr sz="2200" b="1" dirty="0">
              <a:latin typeface="+mn-lt"/>
              <a:cs typeface="Arial"/>
            </a:endParaRPr>
          </a:p>
        </p:txBody>
      </p:sp>
      <p:sp>
        <p:nvSpPr>
          <p:cNvPr id="18" name="object 16"/>
          <p:cNvSpPr/>
          <p:nvPr/>
        </p:nvSpPr>
        <p:spPr>
          <a:xfrm>
            <a:off x="4121818" y="3052108"/>
            <a:ext cx="1271270" cy="1593850"/>
          </a:xfrm>
          <a:custGeom>
            <a:avLst/>
            <a:gdLst/>
            <a:ahLst/>
            <a:cxnLst/>
            <a:rect l="l" t="t" r="r" b="b"/>
            <a:pathLst>
              <a:path w="1271270" h="1593850">
                <a:moveTo>
                  <a:pt x="0" y="0"/>
                </a:moveTo>
                <a:lnTo>
                  <a:pt x="1270922" y="1593480"/>
                </a:lnTo>
              </a:path>
            </a:pathLst>
          </a:custGeom>
          <a:ln w="10795">
            <a:solidFill>
              <a:srgbClr val="FF0000"/>
            </a:solidFill>
          </a:ln>
        </p:spPr>
        <p:txBody>
          <a:bodyPr wrap="square" lIns="0" tIns="0" rIns="0" bIns="0" rtlCol="0"/>
          <a:lstStyle/>
          <a:p>
            <a:endParaRPr>
              <a:latin typeface="+mn-lt"/>
            </a:endParaRPr>
          </a:p>
        </p:txBody>
      </p:sp>
      <p:sp>
        <p:nvSpPr>
          <p:cNvPr id="19" name="object 17"/>
          <p:cNvSpPr/>
          <p:nvPr/>
        </p:nvSpPr>
        <p:spPr>
          <a:xfrm>
            <a:off x="5392743" y="4191909"/>
            <a:ext cx="2315210" cy="881122"/>
          </a:xfrm>
          <a:custGeom>
            <a:avLst/>
            <a:gdLst/>
            <a:ahLst/>
            <a:cxnLst/>
            <a:rect l="l" t="t" r="r" b="b"/>
            <a:pathLst>
              <a:path w="2315209" h="907414">
                <a:moveTo>
                  <a:pt x="2223923" y="0"/>
                </a:moveTo>
                <a:lnTo>
                  <a:pt x="90736" y="0"/>
                </a:lnTo>
                <a:lnTo>
                  <a:pt x="55417" y="7130"/>
                </a:lnTo>
                <a:lnTo>
                  <a:pt x="26575" y="26576"/>
                </a:lnTo>
                <a:lnTo>
                  <a:pt x="7130" y="55417"/>
                </a:lnTo>
                <a:lnTo>
                  <a:pt x="0" y="90736"/>
                </a:lnTo>
                <a:lnTo>
                  <a:pt x="0" y="816625"/>
                </a:lnTo>
                <a:lnTo>
                  <a:pt x="7130" y="851943"/>
                </a:lnTo>
                <a:lnTo>
                  <a:pt x="26575" y="880785"/>
                </a:lnTo>
                <a:lnTo>
                  <a:pt x="55417" y="900230"/>
                </a:lnTo>
                <a:lnTo>
                  <a:pt x="90736" y="907361"/>
                </a:lnTo>
                <a:lnTo>
                  <a:pt x="2223923" y="907361"/>
                </a:lnTo>
                <a:lnTo>
                  <a:pt x="2259242" y="900230"/>
                </a:lnTo>
                <a:lnTo>
                  <a:pt x="2288084" y="880785"/>
                </a:lnTo>
                <a:lnTo>
                  <a:pt x="2307529" y="851943"/>
                </a:lnTo>
                <a:lnTo>
                  <a:pt x="2314660" y="816625"/>
                </a:lnTo>
                <a:lnTo>
                  <a:pt x="2314660" y="90736"/>
                </a:lnTo>
                <a:lnTo>
                  <a:pt x="2307529" y="55417"/>
                </a:lnTo>
                <a:lnTo>
                  <a:pt x="2288084" y="26576"/>
                </a:lnTo>
                <a:lnTo>
                  <a:pt x="2259242" y="7130"/>
                </a:lnTo>
                <a:lnTo>
                  <a:pt x="2223923" y="0"/>
                </a:lnTo>
                <a:close/>
              </a:path>
            </a:pathLst>
          </a:custGeom>
          <a:solidFill>
            <a:srgbClr val="C00000"/>
          </a:solidFill>
        </p:spPr>
        <p:txBody>
          <a:bodyPr wrap="square" lIns="0" tIns="0" rIns="0" bIns="0" rtlCol="0"/>
          <a:lstStyle/>
          <a:p>
            <a:endParaRPr sz="2000">
              <a:latin typeface="+mn-lt"/>
            </a:endParaRPr>
          </a:p>
        </p:txBody>
      </p:sp>
      <p:sp>
        <p:nvSpPr>
          <p:cNvPr id="20" name="object 18"/>
          <p:cNvSpPr/>
          <p:nvPr/>
        </p:nvSpPr>
        <p:spPr>
          <a:xfrm>
            <a:off x="5392743" y="4191908"/>
            <a:ext cx="2315210" cy="907415"/>
          </a:xfrm>
          <a:custGeom>
            <a:avLst/>
            <a:gdLst/>
            <a:ahLst/>
            <a:cxnLst/>
            <a:rect l="l" t="t" r="r" b="b"/>
            <a:pathLst>
              <a:path w="2315209" h="907414">
                <a:moveTo>
                  <a:pt x="0" y="90736"/>
                </a:moveTo>
                <a:lnTo>
                  <a:pt x="7130" y="55417"/>
                </a:lnTo>
                <a:lnTo>
                  <a:pt x="26575" y="26575"/>
                </a:lnTo>
                <a:lnTo>
                  <a:pt x="55417" y="7130"/>
                </a:lnTo>
                <a:lnTo>
                  <a:pt x="90735" y="0"/>
                </a:lnTo>
                <a:lnTo>
                  <a:pt x="2223924" y="0"/>
                </a:lnTo>
                <a:lnTo>
                  <a:pt x="2259242" y="7130"/>
                </a:lnTo>
                <a:lnTo>
                  <a:pt x="2288084" y="26575"/>
                </a:lnTo>
                <a:lnTo>
                  <a:pt x="2307529" y="55417"/>
                </a:lnTo>
                <a:lnTo>
                  <a:pt x="2314660" y="90736"/>
                </a:lnTo>
                <a:lnTo>
                  <a:pt x="2314660" y="816624"/>
                </a:lnTo>
                <a:lnTo>
                  <a:pt x="2307529" y="851943"/>
                </a:lnTo>
                <a:lnTo>
                  <a:pt x="2288084" y="880785"/>
                </a:lnTo>
                <a:lnTo>
                  <a:pt x="2259242" y="900230"/>
                </a:lnTo>
                <a:lnTo>
                  <a:pt x="2223924" y="907361"/>
                </a:lnTo>
                <a:lnTo>
                  <a:pt x="90735" y="907361"/>
                </a:lnTo>
                <a:lnTo>
                  <a:pt x="55417" y="900230"/>
                </a:lnTo>
                <a:lnTo>
                  <a:pt x="26575" y="880785"/>
                </a:lnTo>
                <a:lnTo>
                  <a:pt x="7130" y="851943"/>
                </a:lnTo>
                <a:lnTo>
                  <a:pt x="0" y="816624"/>
                </a:lnTo>
                <a:lnTo>
                  <a:pt x="0" y="90736"/>
                </a:lnTo>
                <a:close/>
              </a:path>
            </a:pathLst>
          </a:custGeom>
          <a:ln w="10795">
            <a:solidFill>
              <a:srgbClr val="FFFF00"/>
            </a:solidFill>
          </a:ln>
        </p:spPr>
        <p:txBody>
          <a:bodyPr wrap="square" lIns="0" tIns="0" rIns="0" bIns="0" rtlCol="0"/>
          <a:lstStyle/>
          <a:p>
            <a:endParaRPr sz="2000">
              <a:latin typeface="+mn-lt"/>
            </a:endParaRPr>
          </a:p>
        </p:txBody>
      </p:sp>
      <p:sp>
        <p:nvSpPr>
          <p:cNvPr id="21" name="object 19"/>
          <p:cNvSpPr txBox="1"/>
          <p:nvPr/>
        </p:nvSpPr>
        <p:spPr>
          <a:xfrm>
            <a:off x="5651455" y="4262430"/>
            <a:ext cx="2160905" cy="708660"/>
          </a:xfrm>
          <a:prstGeom prst="rect">
            <a:avLst/>
          </a:prstGeom>
        </p:spPr>
        <p:txBody>
          <a:bodyPr vert="horz" wrap="square" lIns="0" tIns="63500" rIns="0" bIns="0" rtlCol="0">
            <a:spAutoFit/>
          </a:bodyPr>
          <a:lstStyle/>
          <a:p>
            <a:pPr marL="478155" marR="5080" indent="-466090">
              <a:lnSpc>
                <a:spcPts val="2500"/>
              </a:lnSpc>
              <a:spcBef>
                <a:spcPts val="500"/>
              </a:spcBef>
            </a:pPr>
            <a:r>
              <a:rPr sz="2200" b="1" spc="-5" dirty="0">
                <a:solidFill>
                  <a:srgbClr val="FFFFFF"/>
                </a:solidFill>
                <a:latin typeface="+mn-lt"/>
                <a:cs typeface="Arial"/>
              </a:rPr>
              <a:t>Riesgo</a:t>
            </a:r>
            <a:r>
              <a:rPr sz="2200" b="1" spc="-80" dirty="0">
                <a:solidFill>
                  <a:srgbClr val="FFFFFF"/>
                </a:solidFill>
                <a:latin typeface="+mn-lt"/>
                <a:cs typeface="Arial"/>
              </a:rPr>
              <a:t> </a:t>
            </a:r>
            <a:r>
              <a:rPr sz="2200" b="1" dirty="0">
                <a:solidFill>
                  <a:srgbClr val="FFFFFF"/>
                </a:solidFill>
                <a:latin typeface="+mn-lt"/>
                <a:cs typeface="Arial"/>
              </a:rPr>
              <a:t>Eventos  </a:t>
            </a:r>
            <a:r>
              <a:rPr sz="2200" b="1" spc="-5" dirty="0">
                <a:solidFill>
                  <a:srgbClr val="FFFFFF"/>
                </a:solidFill>
                <a:latin typeface="+mn-lt"/>
                <a:cs typeface="Arial"/>
              </a:rPr>
              <a:t>Externos</a:t>
            </a:r>
            <a:endParaRPr sz="2200" b="1" dirty="0">
              <a:latin typeface="+mn-lt"/>
              <a:cs typeface="Arial"/>
            </a:endParaRPr>
          </a:p>
        </p:txBody>
      </p:sp>
      <p:sp>
        <p:nvSpPr>
          <p:cNvPr id="22" name="object 4"/>
          <p:cNvSpPr txBox="1">
            <a:spLocks/>
          </p:cNvSpPr>
          <p:nvPr/>
        </p:nvSpPr>
        <p:spPr>
          <a:xfrm>
            <a:off x="539552" y="5387975"/>
            <a:ext cx="5256584" cy="185307"/>
          </a:xfrm>
          <a:prstGeom prst="rect">
            <a:avLst/>
          </a:prstGeom>
        </p:spPr>
        <p:txBody>
          <a:bodyPr vert="horz" wrap="square" lIns="0" tIns="18415" rIns="0" bIns="0" rtlCol="0" anchor="b">
            <a:spAutoFit/>
          </a:bodyPr>
          <a:lstStyle>
            <a:defPPr>
              <a:defRPr lang="es-ES_tradnl"/>
            </a:defPPr>
            <a:lvl1pPr algn="l" rtl="0" eaLnBrk="0" fontAlgn="base" hangingPunct="0">
              <a:spcBef>
                <a:spcPct val="0"/>
              </a:spcBef>
              <a:spcAft>
                <a:spcPct val="0"/>
              </a:spcAft>
              <a:defRPr sz="2300" kern="1200">
                <a:solidFill>
                  <a:schemeClr val="tx1"/>
                </a:solidFill>
                <a:latin typeface="Arial Narrow" pitchFamily="34" charset="0"/>
                <a:ea typeface="+mn-ea"/>
                <a:cs typeface="+mn-cs"/>
              </a:defRPr>
            </a:lvl1pPr>
            <a:lvl2pPr marL="457200" algn="l" rtl="0" eaLnBrk="0" fontAlgn="base" hangingPunct="0">
              <a:spcBef>
                <a:spcPct val="0"/>
              </a:spcBef>
              <a:spcAft>
                <a:spcPct val="0"/>
              </a:spcAft>
              <a:defRPr sz="2300" kern="1200">
                <a:solidFill>
                  <a:schemeClr val="tx1"/>
                </a:solidFill>
                <a:latin typeface="Arial Narrow" pitchFamily="34" charset="0"/>
                <a:ea typeface="+mn-ea"/>
                <a:cs typeface="+mn-cs"/>
              </a:defRPr>
            </a:lvl2pPr>
            <a:lvl3pPr marL="914400" algn="l" rtl="0" eaLnBrk="0" fontAlgn="base" hangingPunct="0">
              <a:spcBef>
                <a:spcPct val="0"/>
              </a:spcBef>
              <a:spcAft>
                <a:spcPct val="0"/>
              </a:spcAft>
              <a:defRPr sz="2300" kern="1200">
                <a:solidFill>
                  <a:schemeClr val="tx1"/>
                </a:solidFill>
                <a:latin typeface="Arial Narrow" pitchFamily="34" charset="0"/>
                <a:ea typeface="+mn-ea"/>
                <a:cs typeface="+mn-cs"/>
              </a:defRPr>
            </a:lvl3pPr>
            <a:lvl4pPr marL="1371600" algn="l" rtl="0" eaLnBrk="0" fontAlgn="base" hangingPunct="0">
              <a:spcBef>
                <a:spcPct val="0"/>
              </a:spcBef>
              <a:spcAft>
                <a:spcPct val="0"/>
              </a:spcAft>
              <a:defRPr sz="2300" kern="1200">
                <a:solidFill>
                  <a:schemeClr val="tx1"/>
                </a:solidFill>
                <a:latin typeface="Arial Narrow" pitchFamily="34" charset="0"/>
                <a:ea typeface="+mn-ea"/>
                <a:cs typeface="+mn-cs"/>
              </a:defRPr>
            </a:lvl4pPr>
            <a:lvl5pPr marL="1828800" algn="l" rtl="0" eaLnBrk="0" fontAlgn="base" hangingPunct="0">
              <a:spcBef>
                <a:spcPct val="0"/>
              </a:spcBef>
              <a:spcAft>
                <a:spcPct val="0"/>
              </a:spcAft>
              <a:defRPr sz="2300" kern="1200">
                <a:solidFill>
                  <a:schemeClr val="tx1"/>
                </a:solidFill>
                <a:latin typeface="Arial Narrow" pitchFamily="34" charset="0"/>
                <a:ea typeface="+mn-ea"/>
                <a:cs typeface="+mn-cs"/>
              </a:defRPr>
            </a:lvl5pPr>
            <a:lvl6pPr marL="2286000" algn="l" defTabSz="914400" rtl="0" eaLnBrk="1" latinLnBrk="0" hangingPunct="1">
              <a:defRPr sz="2300" kern="1200">
                <a:solidFill>
                  <a:schemeClr val="tx1"/>
                </a:solidFill>
                <a:latin typeface="Arial Narrow" pitchFamily="34" charset="0"/>
                <a:ea typeface="+mn-ea"/>
                <a:cs typeface="+mn-cs"/>
              </a:defRPr>
            </a:lvl6pPr>
            <a:lvl7pPr marL="2743200" algn="l" defTabSz="914400" rtl="0" eaLnBrk="1" latinLnBrk="0" hangingPunct="1">
              <a:defRPr sz="2300" kern="1200">
                <a:solidFill>
                  <a:schemeClr val="tx1"/>
                </a:solidFill>
                <a:latin typeface="Arial Narrow" pitchFamily="34" charset="0"/>
                <a:ea typeface="+mn-ea"/>
                <a:cs typeface="+mn-cs"/>
              </a:defRPr>
            </a:lvl7pPr>
            <a:lvl8pPr marL="3200400" algn="l" defTabSz="914400" rtl="0" eaLnBrk="1" latinLnBrk="0" hangingPunct="1">
              <a:defRPr sz="2300" kern="1200">
                <a:solidFill>
                  <a:schemeClr val="tx1"/>
                </a:solidFill>
                <a:latin typeface="Arial Narrow" pitchFamily="34" charset="0"/>
                <a:ea typeface="+mn-ea"/>
                <a:cs typeface="+mn-cs"/>
              </a:defRPr>
            </a:lvl8pPr>
            <a:lvl9pPr marL="3657600" algn="l" defTabSz="914400" rtl="0" eaLnBrk="1" latinLnBrk="0" hangingPunct="1">
              <a:defRPr sz="2300" kern="1200">
                <a:solidFill>
                  <a:schemeClr val="tx1"/>
                </a:solidFill>
                <a:latin typeface="Arial Narrow" pitchFamily="34" charset="0"/>
                <a:ea typeface="+mn-ea"/>
                <a:cs typeface="+mn-cs"/>
              </a:defRPr>
            </a:lvl9pPr>
          </a:lstStyle>
          <a:p>
            <a:pPr marL="636905" marR="5080" indent="-624840">
              <a:lnSpc>
                <a:spcPts val="1300"/>
              </a:lnSpc>
              <a:spcBef>
                <a:spcPts val="145"/>
              </a:spcBef>
            </a:pPr>
            <a:r>
              <a:rPr lang="es-CO" sz="900" b="1" dirty="0">
                <a:latin typeface="+mn-lt"/>
              </a:rPr>
              <a:t>Los </a:t>
            </a:r>
            <a:r>
              <a:rPr lang="es-CO" sz="900" b="1" spc="-5" dirty="0">
                <a:latin typeface="+mn-lt"/>
              </a:rPr>
              <a:t>Reportes </a:t>
            </a:r>
            <a:r>
              <a:rPr lang="es-CO" sz="900" b="1" dirty="0">
                <a:latin typeface="+mn-lt"/>
              </a:rPr>
              <a:t>de </a:t>
            </a:r>
            <a:r>
              <a:rPr lang="es-CO" sz="900" b="1" spc="-5" dirty="0">
                <a:latin typeface="+mn-lt"/>
              </a:rPr>
              <a:t>Finanzas Publicas </a:t>
            </a:r>
            <a:r>
              <a:rPr lang="es-CO" sz="900" b="1" dirty="0">
                <a:latin typeface="+mn-lt"/>
              </a:rPr>
              <a:t>y los </a:t>
            </a:r>
            <a:r>
              <a:rPr lang="es-CO" sz="900" b="1" spc="-5" dirty="0">
                <a:latin typeface="+mn-lt"/>
              </a:rPr>
              <a:t>Fundamentos  del Análisis del Riesgo Soberano, agosto</a:t>
            </a:r>
            <a:r>
              <a:rPr lang="es-CO" sz="900" b="1" spc="-35" dirty="0">
                <a:latin typeface="+mn-lt"/>
              </a:rPr>
              <a:t> </a:t>
            </a:r>
            <a:r>
              <a:rPr lang="es-CO" sz="900" b="1" spc="-10" dirty="0">
                <a:latin typeface="+mn-lt"/>
              </a:rPr>
              <a:t>2017</a:t>
            </a:r>
          </a:p>
        </p:txBody>
      </p:sp>
    </p:spTree>
    <p:extLst>
      <p:ext uri="{BB962C8B-B14F-4D97-AF65-F5344CB8AC3E}">
        <p14:creationId xmlns:p14="http://schemas.microsoft.com/office/powerpoint/2010/main" val="1650506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número de diapositiva 4"/>
          <p:cNvSpPr>
            <a:spLocks noGrp="1"/>
          </p:cNvSpPr>
          <p:nvPr>
            <p:ph type="sldNum" sz="quarter" idx="15"/>
          </p:nvPr>
        </p:nvSpPr>
        <p:spPr/>
        <p:txBody>
          <a:bodyPr/>
          <a:lstStyle/>
          <a:p>
            <a:fld id="{2F152DCA-CD82-48DD-BE7C-A5D938300626}" type="slidenum">
              <a:rPr lang="es-ES_tradnl" smtClean="0">
                <a:latin typeface="+mn-lt"/>
              </a:rPr>
              <a:pPr/>
              <a:t>36</a:t>
            </a:fld>
            <a:endParaRPr lang="es-ES_tradnl">
              <a:latin typeface="+mn-lt"/>
            </a:endParaRPr>
          </a:p>
        </p:txBody>
      </p:sp>
      <p:sp>
        <p:nvSpPr>
          <p:cNvPr id="3" name="object 2"/>
          <p:cNvSpPr txBox="1">
            <a:spLocks/>
          </p:cNvSpPr>
          <p:nvPr/>
        </p:nvSpPr>
        <p:spPr>
          <a:xfrm>
            <a:off x="286246" y="144780"/>
            <a:ext cx="8128634" cy="505267"/>
          </a:xfrm>
          <a:prstGeom prst="rect">
            <a:avLst/>
          </a:prstGeom>
        </p:spPr>
        <p:txBody>
          <a:bodyPr vert="horz" wrap="square" lIns="0" tIns="12700" rIns="0" bIns="0" rtlCol="0">
            <a:spAutoFit/>
          </a:bodyPr>
          <a:lstStyle>
            <a:lvl1pPr algn="l" rtl="0" eaLnBrk="1" fontAlgn="base" hangingPunct="1">
              <a:spcBef>
                <a:spcPct val="0"/>
              </a:spcBef>
              <a:spcAft>
                <a:spcPct val="0"/>
              </a:spcAft>
              <a:defRPr sz="3200" b="1" baseline="0">
                <a:solidFill>
                  <a:schemeClr val="bg1"/>
                </a:solidFill>
                <a:latin typeface="+mj-lt"/>
                <a:ea typeface="+mj-ea"/>
                <a:cs typeface="+mj-cs"/>
              </a:defRPr>
            </a:lvl1pPr>
            <a:lvl2pPr algn="ctr" rtl="0" eaLnBrk="1" fontAlgn="base" hangingPunct="1">
              <a:spcBef>
                <a:spcPct val="0"/>
              </a:spcBef>
              <a:spcAft>
                <a:spcPct val="0"/>
              </a:spcAft>
              <a:defRPr sz="3200" b="1">
                <a:solidFill>
                  <a:schemeClr val="tx2"/>
                </a:solidFill>
                <a:latin typeface="Calibri" pitchFamily="34" charset="0"/>
              </a:defRPr>
            </a:lvl2pPr>
            <a:lvl3pPr algn="ctr" rtl="0" eaLnBrk="1" fontAlgn="base" hangingPunct="1">
              <a:spcBef>
                <a:spcPct val="0"/>
              </a:spcBef>
              <a:spcAft>
                <a:spcPct val="0"/>
              </a:spcAft>
              <a:defRPr sz="3200" b="1">
                <a:solidFill>
                  <a:schemeClr val="tx2"/>
                </a:solidFill>
                <a:latin typeface="Calibri" pitchFamily="34" charset="0"/>
              </a:defRPr>
            </a:lvl3pPr>
            <a:lvl4pPr algn="ctr" rtl="0" eaLnBrk="1" fontAlgn="base" hangingPunct="1">
              <a:spcBef>
                <a:spcPct val="0"/>
              </a:spcBef>
              <a:spcAft>
                <a:spcPct val="0"/>
              </a:spcAft>
              <a:defRPr sz="3200" b="1">
                <a:solidFill>
                  <a:schemeClr val="tx2"/>
                </a:solidFill>
                <a:latin typeface="Calibri" pitchFamily="34" charset="0"/>
              </a:defRPr>
            </a:lvl4pPr>
            <a:lvl5pPr algn="ctr" rtl="0" eaLnBrk="1" fontAlgn="base" hangingPunct="1">
              <a:spcBef>
                <a:spcPct val="0"/>
              </a:spcBef>
              <a:spcAft>
                <a:spcPct val="0"/>
              </a:spcAft>
              <a:defRPr sz="3200" b="1">
                <a:solidFill>
                  <a:schemeClr val="tx2"/>
                </a:solidFill>
                <a:latin typeface="Calibri" pitchFamily="34" charset="0"/>
              </a:defRPr>
            </a:lvl5pPr>
            <a:lvl6pPr marL="457200" algn="ctr" rtl="0" eaLnBrk="1" fontAlgn="base" hangingPunct="1">
              <a:spcBef>
                <a:spcPct val="0"/>
              </a:spcBef>
              <a:spcAft>
                <a:spcPct val="0"/>
              </a:spcAft>
              <a:defRPr sz="3200" b="1">
                <a:solidFill>
                  <a:schemeClr val="tx2"/>
                </a:solidFill>
                <a:latin typeface="Arial Narrow" pitchFamily="34" charset="0"/>
              </a:defRPr>
            </a:lvl6pPr>
            <a:lvl7pPr marL="914400" algn="ctr" rtl="0" eaLnBrk="1" fontAlgn="base" hangingPunct="1">
              <a:spcBef>
                <a:spcPct val="0"/>
              </a:spcBef>
              <a:spcAft>
                <a:spcPct val="0"/>
              </a:spcAft>
              <a:defRPr sz="3200" b="1">
                <a:solidFill>
                  <a:schemeClr val="tx2"/>
                </a:solidFill>
                <a:latin typeface="Arial Narrow" pitchFamily="34" charset="0"/>
              </a:defRPr>
            </a:lvl7pPr>
            <a:lvl8pPr marL="1371600" algn="ctr" rtl="0" eaLnBrk="1" fontAlgn="base" hangingPunct="1">
              <a:spcBef>
                <a:spcPct val="0"/>
              </a:spcBef>
              <a:spcAft>
                <a:spcPct val="0"/>
              </a:spcAft>
              <a:defRPr sz="3200" b="1">
                <a:solidFill>
                  <a:schemeClr val="tx2"/>
                </a:solidFill>
                <a:latin typeface="Arial Narrow" pitchFamily="34" charset="0"/>
              </a:defRPr>
            </a:lvl8pPr>
            <a:lvl9pPr marL="1828800" algn="ctr" rtl="0" eaLnBrk="1" fontAlgn="base" hangingPunct="1">
              <a:spcBef>
                <a:spcPct val="0"/>
              </a:spcBef>
              <a:spcAft>
                <a:spcPct val="0"/>
              </a:spcAft>
              <a:defRPr sz="3200" b="1">
                <a:solidFill>
                  <a:schemeClr val="tx2"/>
                </a:solidFill>
                <a:latin typeface="Arial Narrow" pitchFamily="34" charset="0"/>
              </a:defRPr>
            </a:lvl9pPr>
          </a:lstStyle>
          <a:p>
            <a:pPr marL="12700">
              <a:spcBef>
                <a:spcPts val="100"/>
              </a:spcBef>
            </a:pPr>
            <a:r>
              <a:rPr lang="es-CO" kern="0" spc="-5">
                <a:latin typeface="+mn-lt"/>
              </a:rPr>
              <a:t>Susceptibilidad </a:t>
            </a:r>
            <a:r>
              <a:rPr lang="es-CO" kern="0">
                <a:latin typeface="+mn-lt"/>
              </a:rPr>
              <a:t>a </a:t>
            </a:r>
            <a:r>
              <a:rPr lang="es-CO" kern="0" spc="-5">
                <a:latin typeface="+mn-lt"/>
              </a:rPr>
              <a:t>Eventos de Riesgo</a:t>
            </a:r>
            <a:r>
              <a:rPr lang="es-CO" kern="0" spc="-30">
                <a:latin typeface="+mn-lt"/>
              </a:rPr>
              <a:t> </a:t>
            </a:r>
            <a:r>
              <a:rPr lang="es-CO" kern="0" spc="-5">
                <a:latin typeface="+mn-lt"/>
              </a:rPr>
              <a:t>(II)</a:t>
            </a:r>
            <a:endParaRPr lang="es-CO" kern="0" spc="-5" dirty="0">
              <a:latin typeface="+mn-lt"/>
            </a:endParaRPr>
          </a:p>
        </p:txBody>
      </p:sp>
      <p:sp>
        <p:nvSpPr>
          <p:cNvPr id="4" name="object 3"/>
          <p:cNvSpPr/>
          <p:nvPr/>
        </p:nvSpPr>
        <p:spPr>
          <a:xfrm>
            <a:off x="516840" y="2206322"/>
            <a:ext cx="4301490" cy="1848485"/>
          </a:xfrm>
          <a:custGeom>
            <a:avLst/>
            <a:gdLst/>
            <a:ahLst/>
            <a:cxnLst/>
            <a:rect l="l" t="t" r="r" b="b"/>
            <a:pathLst>
              <a:path w="4301490" h="1848485">
                <a:moveTo>
                  <a:pt x="4116293" y="0"/>
                </a:moveTo>
                <a:lnTo>
                  <a:pt x="184829" y="0"/>
                </a:lnTo>
                <a:lnTo>
                  <a:pt x="135694" y="6602"/>
                </a:lnTo>
                <a:lnTo>
                  <a:pt x="91542" y="25234"/>
                </a:lnTo>
                <a:lnTo>
                  <a:pt x="54135" y="54135"/>
                </a:lnTo>
                <a:lnTo>
                  <a:pt x="25234" y="91542"/>
                </a:lnTo>
                <a:lnTo>
                  <a:pt x="6602" y="135694"/>
                </a:lnTo>
                <a:lnTo>
                  <a:pt x="0" y="184829"/>
                </a:lnTo>
                <a:lnTo>
                  <a:pt x="0" y="1663454"/>
                </a:lnTo>
                <a:lnTo>
                  <a:pt x="6602" y="1712589"/>
                </a:lnTo>
                <a:lnTo>
                  <a:pt x="25234" y="1756741"/>
                </a:lnTo>
                <a:lnTo>
                  <a:pt x="54135" y="1794148"/>
                </a:lnTo>
                <a:lnTo>
                  <a:pt x="91542" y="1823049"/>
                </a:lnTo>
                <a:lnTo>
                  <a:pt x="135694" y="1841681"/>
                </a:lnTo>
                <a:lnTo>
                  <a:pt x="184829" y="1848284"/>
                </a:lnTo>
                <a:lnTo>
                  <a:pt x="4116293" y="1848284"/>
                </a:lnTo>
                <a:lnTo>
                  <a:pt x="4165428" y="1841681"/>
                </a:lnTo>
                <a:lnTo>
                  <a:pt x="4209580" y="1823049"/>
                </a:lnTo>
                <a:lnTo>
                  <a:pt x="4246987" y="1794148"/>
                </a:lnTo>
                <a:lnTo>
                  <a:pt x="4275888" y="1756741"/>
                </a:lnTo>
                <a:lnTo>
                  <a:pt x="4294520" y="1712589"/>
                </a:lnTo>
                <a:lnTo>
                  <a:pt x="4301122" y="1663454"/>
                </a:lnTo>
                <a:lnTo>
                  <a:pt x="4301122" y="184829"/>
                </a:lnTo>
                <a:lnTo>
                  <a:pt x="4294520" y="135694"/>
                </a:lnTo>
                <a:lnTo>
                  <a:pt x="4275888" y="91542"/>
                </a:lnTo>
                <a:lnTo>
                  <a:pt x="4246987" y="54135"/>
                </a:lnTo>
                <a:lnTo>
                  <a:pt x="4209580" y="25234"/>
                </a:lnTo>
                <a:lnTo>
                  <a:pt x="4165428" y="6602"/>
                </a:lnTo>
                <a:lnTo>
                  <a:pt x="4116293" y="0"/>
                </a:lnTo>
                <a:close/>
              </a:path>
            </a:pathLst>
          </a:custGeom>
          <a:solidFill>
            <a:srgbClr val="C00000"/>
          </a:solidFill>
          <a:ln>
            <a:solidFill>
              <a:srgbClr val="FFFF00"/>
            </a:solidFill>
          </a:ln>
        </p:spPr>
        <p:txBody>
          <a:bodyPr wrap="square" lIns="0" tIns="0" rIns="0" bIns="0" rtlCol="0"/>
          <a:lstStyle/>
          <a:p>
            <a:endParaRPr>
              <a:latin typeface="+mn-lt"/>
            </a:endParaRPr>
          </a:p>
        </p:txBody>
      </p:sp>
      <p:sp>
        <p:nvSpPr>
          <p:cNvPr id="6" name="object 4"/>
          <p:cNvSpPr txBox="1"/>
          <p:nvPr/>
        </p:nvSpPr>
        <p:spPr>
          <a:xfrm>
            <a:off x="751860" y="2632561"/>
            <a:ext cx="3944328" cy="819262"/>
          </a:xfrm>
          <a:prstGeom prst="rect">
            <a:avLst/>
          </a:prstGeom>
        </p:spPr>
        <p:txBody>
          <a:bodyPr vert="horz" wrap="square" lIns="0" tIns="58419" rIns="0" bIns="0" rtlCol="0">
            <a:spAutoFit/>
          </a:bodyPr>
          <a:lstStyle/>
          <a:p>
            <a:pPr marL="154940" marR="5080" indent="-142875">
              <a:lnSpc>
                <a:spcPct val="87400"/>
              </a:lnSpc>
              <a:spcBef>
                <a:spcPts val="459"/>
              </a:spcBef>
            </a:pPr>
            <a:r>
              <a:rPr sz="2800" b="1" spc="-5" dirty="0">
                <a:solidFill>
                  <a:srgbClr val="FFFFFF"/>
                </a:solidFill>
                <a:latin typeface="+mn-lt"/>
                <a:cs typeface="Arial"/>
              </a:rPr>
              <a:t>Susceptibilidad </a:t>
            </a:r>
            <a:r>
              <a:rPr sz="2800" b="1" dirty="0">
                <a:solidFill>
                  <a:srgbClr val="FFFFFF"/>
                </a:solidFill>
                <a:latin typeface="+mn-lt"/>
                <a:cs typeface="Arial"/>
              </a:rPr>
              <a:t>a</a:t>
            </a:r>
            <a:r>
              <a:rPr sz="2800" b="1" spc="-40" dirty="0">
                <a:solidFill>
                  <a:srgbClr val="FFFFFF"/>
                </a:solidFill>
                <a:latin typeface="+mn-lt"/>
                <a:cs typeface="Arial"/>
              </a:rPr>
              <a:t> </a:t>
            </a:r>
            <a:r>
              <a:rPr sz="2800" b="1" dirty="0" err="1">
                <a:solidFill>
                  <a:srgbClr val="FFFFFF"/>
                </a:solidFill>
                <a:latin typeface="+mn-lt"/>
                <a:cs typeface="Arial"/>
              </a:rPr>
              <a:t>Eventos</a:t>
            </a:r>
            <a:r>
              <a:rPr sz="2400" dirty="0">
                <a:solidFill>
                  <a:srgbClr val="FFFFFF"/>
                </a:solidFill>
                <a:latin typeface="+mn-lt"/>
                <a:cs typeface="Arial"/>
              </a:rPr>
              <a:t>:</a:t>
            </a:r>
            <a:endParaRPr lang="es-CO" sz="2400" dirty="0">
              <a:solidFill>
                <a:srgbClr val="FFFFFF"/>
              </a:solidFill>
              <a:latin typeface="+mn-lt"/>
              <a:cs typeface="Arial"/>
            </a:endParaRPr>
          </a:p>
          <a:p>
            <a:pPr marL="154940" marR="5080" indent="-142875">
              <a:lnSpc>
                <a:spcPct val="87400"/>
              </a:lnSpc>
              <a:spcBef>
                <a:spcPts val="459"/>
              </a:spcBef>
            </a:pPr>
            <a:r>
              <a:rPr sz="2400" dirty="0">
                <a:solidFill>
                  <a:srgbClr val="FFFFFF"/>
                </a:solidFill>
                <a:latin typeface="+mn-lt"/>
                <a:cs typeface="Arial"/>
              </a:rPr>
              <a:t>  </a:t>
            </a:r>
            <a:r>
              <a:rPr sz="2400" b="1" i="1" u="sng" dirty="0">
                <a:solidFill>
                  <a:srgbClr val="FFFFFF"/>
                </a:solidFill>
                <a:latin typeface="+mn-lt"/>
                <a:cs typeface="Arial"/>
              </a:rPr>
              <a:t>Riesgo </a:t>
            </a:r>
            <a:r>
              <a:rPr sz="2400" b="1" i="1" u="sng" dirty="0" err="1">
                <a:solidFill>
                  <a:srgbClr val="FFFFFF"/>
                </a:solidFill>
                <a:latin typeface="+mn-lt"/>
                <a:cs typeface="Arial"/>
              </a:rPr>
              <a:t>Liquidez</a:t>
            </a:r>
            <a:r>
              <a:rPr sz="2400" b="1" i="1" u="sng" dirty="0">
                <a:solidFill>
                  <a:srgbClr val="FFFFFF"/>
                </a:solidFill>
                <a:latin typeface="+mn-lt"/>
                <a:cs typeface="Arial"/>
              </a:rPr>
              <a:t> de</a:t>
            </a:r>
            <a:r>
              <a:rPr sz="2400" b="1" i="1" u="sng" spc="-55" dirty="0">
                <a:solidFill>
                  <a:srgbClr val="FFFFFF"/>
                </a:solidFill>
                <a:latin typeface="+mn-lt"/>
                <a:cs typeface="Arial"/>
              </a:rPr>
              <a:t> </a:t>
            </a:r>
            <a:r>
              <a:rPr sz="2400" b="1" i="1" u="sng" spc="-5" dirty="0">
                <a:solidFill>
                  <a:srgbClr val="FFFFFF"/>
                </a:solidFill>
                <a:latin typeface="+mn-lt"/>
                <a:cs typeface="Arial"/>
              </a:rPr>
              <a:t>Gobierno</a:t>
            </a:r>
            <a:endParaRPr sz="2400" b="1" i="1" u="sng" dirty="0">
              <a:latin typeface="+mn-lt"/>
              <a:cs typeface="Arial"/>
            </a:endParaRPr>
          </a:p>
        </p:txBody>
      </p:sp>
      <p:sp>
        <p:nvSpPr>
          <p:cNvPr id="7" name="object 5"/>
          <p:cNvSpPr/>
          <p:nvPr/>
        </p:nvSpPr>
        <p:spPr>
          <a:xfrm>
            <a:off x="4823639" y="1969648"/>
            <a:ext cx="889000" cy="1236345"/>
          </a:xfrm>
          <a:custGeom>
            <a:avLst/>
            <a:gdLst/>
            <a:ahLst/>
            <a:cxnLst/>
            <a:rect l="l" t="t" r="r" b="b"/>
            <a:pathLst>
              <a:path w="889000" h="1236345">
                <a:moveTo>
                  <a:pt x="0" y="1235874"/>
                </a:moveTo>
                <a:lnTo>
                  <a:pt x="888716" y="0"/>
                </a:lnTo>
              </a:path>
            </a:pathLst>
          </a:custGeom>
          <a:ln w="10795">
            <a:solidFill>
              <a:srgbClr val="FF0000"/>
            </a:solidFill>
          </a:ln>
        </p:spPr>
        <p:txBody>
          <a:bodyPr wrap="square" lIns="0" tIns="0" rIns="0" bIns="0" rtlCol="0"/>
          <a:lstStyle/>
          <a:p>
            <a:endParaRPr>
              <a:latin typeface="+mn-lt"/>
            </a:endParaRPr>
          </a:p>
        </p:txBody>
      </p:sp>
      <p:sp>
        <p:nvSpPr>
          <p:cNvPr id="8" name="object 6"/>
          <p:cNvSpPr/>
          <p:nvPr/>
        </p:nvSpPr>
        <p:spPr>
          <a:xfrm>
            <a:off x="5712356" y="1417340"/>
            <a:ext cx="2792095" cy="1104900"/>
          </a:xfrm>
          <a:custGeom>
            <a:avLst/>
            <a:gdLst/>
            <a:ahLst/>
            <a:cxnLst/>
            <a:rect l="l" t="t" r="r" b="b"/>
            <a:pathLst>
              <a:path w="2792095" h="1104900">
                <a:moveTo>
                  <a:pt x="2681382" y="0"/>
                </a:moveTo>
                <a:lnTo>
                  <a:pt x="110462" y="0"/>
                </a:lnTo>
                <a:lnTo>
                  <a:pt x="67465" y="8680"/>
                </a:lnTo>
                <a:lnTo>
                  <a:pt x="32353" y="32353"/>
                </a:lnTo>
                <a:lnTo>
                  <a:pt x="8680" y="67465"/>
                </a:lnTo>
                <a:lnTo>
                  <a:pt x="0" y="110462"/>
                </a:lnTo>
                <a:lnTo>
                  <a:pt x="0" y="994150"/>
                </a:lnTo>
                <a:lnTo>
                  <a:pt x="8680" y="1037147"/>
                </a:lnTo>
                <a:lnTo>
                  <a:pt x="32353" y="1072259"/>
                </a:lnTo>
                <a:lnTo>
                  <a:pt x="67465" y="1095932"/>
                </a:lnTo>
                <a:lnTo>
                  <a:pt x="110462" y="1104612"/>
                </a:lnTo>
                <a:lnTo>
                  <a:pt x="2681382" y="1104612"/>
                </a:lnTo>
                <a:lnTo>
                  <a:pt x="2724379" y="1095932"/>
                </a:lnTo>
                <a:lnTo>
                  <a:pt x="2759491" y="1072259"/>
                </a:lnTo>
                <a:lnTo>
                  <a:pt x="2783164" y="1037147"/>
                </a:lnTo>
                <a:lnTo>
                  <a:pt x="2791844" y="994150"/>
                </a:lnTo>
                <a:lnTo>
                  <a:pt x="2791844" y="110462"/>
                </a:lnTo>
                <a:lnTo>
                  <a:pt x="2783164" y="67465"/>
                </a:lnTo>
                <a:lnTo>
                  <a:pt x="2759491" y="32353"/>
                </a:lnTo>
                <a:lnTo>
                  <a:pt x="2724379" y="8680"/>
                </a:lnTo>
                <a:lnTo>
                  <a:pt x="2681382" y="0"/>
                </a:lnTo>
                <a:close/>
              </a:path>
            </a:pathLst>
          </a:custGeom>
          <a:solidFill>
            <a:srgbClr val="C00000"/>
          </a:solidFill>
          <a:ln>
            <a:solidFill>
              <a:srgbClr val="FFFF00"/>
            </a:solidFill>
          </a:ln>
        </p:spPr>
        <p:txBody>
          <a:bodyPr wrap="square" lIns="0" tIns="0" rIns="0" bIns="0" rtlCol="0"/>
          <a:lstStyle/>
          <a:p>
            <a:endParaRPr>
              <a:latin typeface="+mn-lt"/>
            </a:endParaRPr>
          </a:p>
        </p:txBody>
      </p:sp>
      <p:sp>
        <p:nvSpPr>
          <p:cNvPr id="9" name="object 7"/>
          <p:cNvSpPr/>
          <p:nvPr/>
        </p:nvSpPr>
        <p:spPr>
          <a:xfrm>
            <a:off x="5712356" y="1417340"/>
            <a:ext cx="2792095" cy="1104900"/>
          </a:xfrm>
          <a:custGeom>
            <a:avLst/>
            <a:gdLst/>
            <a:ahLst/>
            <a:cxnLst/>
            <a:rect l="l" t="t" r="r" b="b"/>
            <a:pathLst>
              <a:path w="2792095" h="1104900">
                <a:moveTo>
                  <a:pt x="0" y="110461"/>
                </a:moveTo>
                <a:lnTo>
                  <a:pt x="8680" y="67465"/>
                </a:lnTo>
                <a:lnTo>
                  <a:pt x="32353" y="32353"/>
                </a:lnTo>
                <a:lnTo>
                  <a:pt x="67465" y="8680"/>
                </a:lnTo>
                <a:lnTo>
                  <a:pt x="110461" y="0"/>
                </a:lnTo>
                <a:lnTo>
                  <a:pt x="2681383" y="0"/>
                </a:lnTo>
                <a:lnTo>
                  <a:pt x="2724380" y="8680"/>
                </a:lnTo>
                <a:lnTo>
                  <a:pt x="2759491" y="32353"/>
                </a:lnTo>
                <a:lnTo>
                  <a:pt x="2783164" y="67465"/>
                </a:lnTo>
                <a:lnTo>
                  <a:pt x="2791845" y="110461"/>
                </a:lnTo>
                <a:lnTo>
                  <a:pt x="2791845" y="994151"/>
                </a:lnTo>
                <a:lnTo>
                  <a:pt x="2783164" y="1037148"/>
                </a:lnTo>
                <a:lnTo>
                  <a:pt x="2759491" y="1072259"/>
                </a:lnTo>
                <a:lnTo>
                  <a:pt x="2724380" y="1095932"/>
                </a:lnTo>
                <a:lnTo>
                  <a:pt x="2681383" y="1104613"/>
                </a:lnTo>
                <a:lnTo>
                  <a:pt x="110461" y="1104613"/>
                </a:lnTo>
                <a:lnTo>
                  <a:pt x="67465" y="1095932"/>
                </a:lnTo>
                <a:lnTo>
                  <a:pt x="32353" y="1072259"/>
                </a:lnTo>
                <a:lnTo>
                  <a:pt x="8680" y="1037148"/>
                </a:lnTo>
                <a:lnTo>
                  <a:pt x="0" y="994151"/>
                </a:lnTo>
                <a:lnTo>
                  <a:pt x="0" y="110461"/>
                </a:lnTo>
                <a:close/>
              </a:path>
            </a:pathLst>
          </a:custGeom>
          <a:ln w="10795">
            <a:solidFill>
              <a:srgbClr val="FFFF00"/>
            </a:solidFill>
          </a:ln>
        </p:spPr>
        <p:txBody>
          <a:bodyPr wrap="square" lIns="0" tIns="0" rIns="0" bIns="0" rtlCol="0"/>
          <a:lstStyle/>
          <a:p>
            <a:endParaRPr>
              <a:latin typeface="+mn-lt"/>
            </a:endParaRPr>
          </a:p>
        </p:txBody>
      </p:sp>
      <p:sp>
        <p:nvSpPr>
          <p:cNvPr id="10" name="object 8"/>
          <p:cNvSpPr txBox="1"/>
          <p:nvPr/>
        </p:nvSpPr>
        <p:spPr>
          <a:xfrm>
            <a:off x="6029478" y="1647511"/>
            <a:ext cx="2157730" cy="871521"/>
          </a:xfrm>
          <a:prstGeom prst="rect">
            <a:avLst/>
          </a:prstGeom>
        </p:spPr>
        <p:txBody>
          <a:bodyPr vert="horz" wrap="square" lIns="0" tIns="55880" rIns="0" bIns="0" rtlCol="0">
            <a:spAutoFit/>
          </a:bodyPr>
          <a:lstStyle/>
          <a:p>
            <a:pPr marL="217170" marR="5080" indent="-205104" algn="ctr">
              <a:lnSpc>
                <a:spcPts val="2070"/>
              </a:lnSpc>
              <a:spcBef>
                <a:spcPts val="440"/>
              </a:spcBef>
            </a:pPr>
            <a:r>
              <a:rPr sz="2200" b="1" spc="-5" dirty="0">
                <a:solidFill>
                  <a:srgbClr val="FFFFFF"/>
                </a:solidFill>
                <a:latin typeface="+mn-lt"/>
                <a:cs typeface="Arial"/>
              </a:rPr>
              <a:t>Requerimientos</a:t>
            </a:r>
            <a:r>
              <a:rPr sz="2200" b="1" spc="-50" dirty="0">
                <a:solidFill>
                  <a:srgbClr val="FFFFFF"/>
                </a:solidFill>
                <a:latin typeface="+mn-lt"/>
                <a:cs typeface="Arial"/>
              </a:rPr>
              <a:t> </a:t>
            </a:r>
            <a:r>
              <a:rPr sz="2200" b="1" dirty="0">
                <a:solidFill>
                  <a:srgbClr val="FFFFFF"/>
                </a:solidFill>
                <a:latin typeface="+mn-lt"/>
                <a:cs typeface="Arial"/>
              </a:rPr>
              <a:t>de  </a:t>
            </a:r>
            <a:r>
              <a:rPr sz="2200" b="1" spc="-5" dirty="0">
                <a:solidFill>
                  <a:srgbClr val="FFFFFF"/>
                </a:solidFill>
                <a:latin typeface="+mn-lt"/>
                <a:cs typeface="Arial"/>
              </a:rPr>
              <a:t>Financiamiento</a:t>
            </a:r>
            <a:endParaRPr sz="2200" b="1" dirty="0">
              <a:latin typeface="+mn-lt"/>
              <a:cs typeface="Arial"/>
            </a:endParaRPr>
          </a:p>
        </p:txBody>
      </p:sp>
      <p:sp>
        <p:nvSpPr>
          <p:cNvPr id="11" name="object 9"/>
          <p:cNvSpPr/>
          <p:nvPr/>
        </p:nvSpPr>
        <p:spPr>
          <a:xfrm>
            <a:off x="4823640" y="3205522"/>
            <a:ext cx="889000" cy="34925"/>
          </a:xfrm>
          <a:custGeom>
            <a:avLst/>
            <a:gdLst/>
            <a:ahLst/>
            <a:cxnLst/>
            <a:rect l="l" t="t" r="r" b="b"/>
            <a:pathLst>
              <a:path w="889000" h="34925">
                <a:moveTo>
                  <a:pt x="0" y="0"/>
                </a:moveTo>
                <a:lnTo>
                  <a:pt x="888716" y="34430"/>
                </a:lnTo>
              </a:path>
            </a:pathLst>
          </a:custGeom>
          <a:ln w="10794">
            <a:solidFill>
              <a:srgbClr val="FF0000"/>
            </a:solidFill>
          </a:ln>
        </p:spPr>
        <p:txBody>
          <a:bodyPr wrap="square" lIns="0" tIns="0" rIns="0" bIns="0" rtlCol="0"/>
          <a:lstStyle/>
          <a:p>
            <a:endParaRPr>
              <a:latin typeface="+mn-lt"/>
            </a:endParaRPr>
          </a:p>
        </p:txBody>
      </p:sp>
      <p:sp>
        <p:nvSpPr>
          <p:cNvPr id="12" name="object 10"/>
          <p:cNvSpPr/>
          <p:nvPr/>
        </p:nvSpPr>
        <p:spPr>
          <a:xfrm>
            <a:off x="5712356" y="2687647"/>
            <a:ext cx="2792095" cy="1104900"/>
          </a:xfrm>
          <a:custGeom>
            <a:avLst/>
            <a:gdLst/>
            <a:ahLst/>
            <a:cxnLst/>
            <a:rect l="l" t="t" r="r" b="b"/>
            <a:pathLst>
              <a:path w="2792095" h="1104900">
                <a:moveTo>
                  <a:pt x="2681382" y="0"/>
                </a:moveTo>
                <a:lnTo>
                  <a:pt x="110462" y="0"/>
                </a:lnTo>
                <a:lnTo>
                  <a:pt x="67465" y="8680"/>
                </a:lnTo>
                <a:lnTo>
                  <a:pt x="32353" y="32353"/>
                </a:lnTo>
                <a:lnTo>
                  <a:pt x="8680" y="67464"/>
                </a:lnTo>
                <a:lnTo>
                  <a:pt x="0" y="110460"/>
                </a:lnTo>
                <a:lnTo>
                  <a:pt x="0" y="994150"/>
                </a:lnTo>
                <a:lnTo>
                  <a:pt x="8680" y="1037147"/>
                </a:lnTo>
                <a:lnTo>
                  <a:pt x="32353" y="1072259"/>
                </a:lnTo>
                <a:lnTo>
                  <a:pt x="67465" y="1095932"/>
                </a:lnTo>
                <a:lnTo>
                  <a:pt x="110462" y="1104612"/>
                </a:lnTo>
                <a:lnTo>
                  <a:pt x="2681382" y="1104612"/>
                </a:lnTo>
                <a:lnTo>
                  <a:pt x="2724379" y="1095932"/>
                </a:lnTo>
                <a:lnTo>
                  <a:pt x="2759491" y="1072259"/>
                </a:lnTo>
                <a:lnTo>
                  <a:pt x="2783164" y="1037147"/>
                </a:lnTo>
                <a:lnTo>
                  <a:pt x="2791844" y="994150"/>
                </a:lnTo>
                <a:lnTo>
                  <a:pt x="2791844" y="110460"/>
                </a:lnTo>
                <a:lnTo>
                  <a:pt x="2783164" y="67464"/>
                </a:lnTo>
                <a:lnTo>
                  <a:pt x="2759491" y="32353"/>
                </a:lnTo>
                <a:lnTo>
                  <a:pt x="2724379" y="8680"/>
                </a:lnTo>
                <a:lnTo>
                  <a:pt x="2681382" y="0"/>
                </a:lnTo>
                <a:close/>
              </a:path>
            </a:pathLst>
          </a:custGeom>
          <a:solidFill>
            <a:srgbClr val="C00000"/>
          </a:solidFill>
        </p:spPr>
        <p:txBody>
          <a:bodyPr wrap="square" lIns="0" tIns="0" rIns="0" bIns="0" rtlCol="0"/>
          <a:lstStyle/>
          <a:p>
            <a:endParaRPr>
              <a:latin typeface="+mn-lt"/>
            </a:endParaRPr>
          </a:p>
        </p:txBody>
      </p:sp>
      <p:sp>
        <p:nvSpPr>
          <p:cNvPr id="13" name="object 11"/>
          <p:cNvSpPr/>
          <p:nvPr/>
        </p:nvSpPr>
        <p:spPr>
          <a:xfrm>
            <a:off x="5712356" y="2687647"/>
            <a:ext cx="2792095" cy="1104900"/>
          </a:xfrm>
          <a:custGeom>
            <a:avLst/>
            <a:gdLst/>
            <a:ahLst/>
            <a:cxnLst/>
            <a:rect l="l" t="t" r="r" b="b"/>
            <a:pathLst>
              <a:path w="2792095" h="1104900">
                <a:moveTo>
                  <a:pt x="0" y="110461"/>
                </a:moveTo>
                <a:lnTo>
                  <a:pt x="8680" y="67465"/>
                </a:lnTo>
                <a:lnTo>
                  <a:pt x="32353" y="32353"/>
                </a:lnTo>
                <a:lnTo>
                  <a:pt x="67465" y="8680"/>
                </a:lnTo>
                <a:lnTo>
                  <a:pt x="110461" y="0"/>
                </a:lnTo>
                <a:lnTo>
                  <a:pt x="2681383" y="0"/>
                </a:lnTo>
                <a:lnTo>
                  <a:pt x="2724380" y="8680"/>
                </a:lnTo>
                <a:lnTo>
                  <a:pt x="2759491" y="32353"/>
                </a:lnTo>
                <a:lnTo>
                  <a:pt x="2783164" y="67465"/>
                </a:lnTo>
                <a:lnTo>
                  <a:pt x="2791845" y="110461"/>
                </a:lnTo>
                <a:lnTo>
                  <a:pt x="2791845" y="994151"/>
                </a:lnTo>
                <a:lnTo>
                  <a:pt x="2783164" y="1037148"/>
                </a:lnTo>
                <a:lnTo>
                  <a:pt x="2759491" y="1072259"/>
                </a:lnTo>
                <a:lnTo>
                  <a:pt x="2724380" y="1095932"/>
                </a:lnTo>
                <a:lnTo>
                  <a:pt x="2681383" y="1104613"/>
                </a:lnTo>
                <a:lnTo>
                  <a:pt x="110461" y="1104613"/>
                </a:lnTo>
                <a:lnTo>
                  <a:pt x="67465" y="1095932"/>
                </a:lnTo>
                <a:lnTo>
                  <a:pt x="32353" y="1072259"/>
                </a:lnTo>
                <a:lnTo>
                  <a:pt x="8680" y="1037148"/>
                </a:lnTo>
                <a:lnTo>
                  <a:pt x="0" y="994151"/>
                </a:lnTo>
                <a:lnTo>
                  <a:pt x="0" y="110461"/>
                </a:lnTo>
                <a:close/>
              </a:path>
            </a:pathLst>
          </a:custGeom>
          <a:ln w="10795">
            <a:solidFill>
              <a:srgbClr val="FFFF00"/>
            </a:solidFill>
          </a:ln>
        </p:spPr>
        <p:txBody>
          <a:bodyPr wrap="square" lIns="0" tIns="0" rIns="0" bIns="0" rtlCol="0"/>
          <a:lstStyle/>
          <a:p>
            <a:endParaRPr>
              <a:latin typeface="+mn-lt"/>
            </a:endParaRPr>
          </a:p>
        </p:txBody>
      </p:sp>
      <p:sp>
        <p:nvSpPr>
          <p:cNvPr id="14" name="object 12"/>
          <p:cNvSpPr txBox="1"/>
          <p:nvPr/>
        </p:nvSpPr>
        <p:spPr>
          <a:xfrm>
            <a:off x="5868144" y="2712665"/>
            <a:ext cx="2449283" cy="936923"/>
          </a:xfrm>
          <a:prstGeom prst="rect">
            <a:avLst/>
          </a:prstGeom>
        </p:spPr>
        <p:txBody>
          <a:bodyPr vert="horz" wrap="square" lIns="0" tIns="52705" rIns="0" bIns="0" rtlCol="0">
            <a:spAutoFit/>
          </a:bodyPr>
          <a:lstStyle/>
          <a:p>
            <a:pPr marL="12700" marR="5080" algn="ctr">
              <a:lnSpc>
                <a:spcPct val="86800"/>
              </a:lnSpc>
              <a:spcBef>
                <a:spcPts val="415"/>
              </a:spcBef>
            </a:pPr>
            <a:r>
              <a:rPr sz="2200" b="1" spc="-5" dirty="0">
                <a:solidFill>
                  <a:srgbClr val="FFFFFF"/>
                </a:solidFill>
                <a:latin typeface="+mn-lt"/>
                <a:cs typeface="Arial"/>
              </a:rPr>
              <a:t>Proporción </a:t>
            </a:r>
            <a:r>
              <a:rPr sz="2200" b="1" dirty="0">
                <a:solidFill>
                  <a:srgbClr val="FFFFFF"/>
                </a:solidFill>
                <a:latin typeface="+mn-lt"/>
                <a:cs typeface="Arial"/>
              </a:rPr>
              <a:t>de  </a:t>
            </a:r>
            <a:r>
              <a:rPr sz="2200" b="1" spc="-5" dirty="0">
                <a:solidFill>
                  <a:srgbClr val="FFFFFF"/>
                </a:solidFill>
                <a:latin typeface="+mn-lt"/>
                <a:cs typeface="Arial"/>
              </a:rPr>
              <a:t>tenedores </a:t>
            </a:r>
            <a:r>
              <a:rPr sz="2200" b="1" dirty="0">
                <a:solidFill>
                  <a:srgbClr val="FFFFFF"/>
                </a:solidFill>
                <a:latin typeface="+mn-lt"/>
                <a:cs typeface="Arial"/>
              </a:rPr>
              <a:t>de</a:t>
            </a:r>
            <a:r>
              <a:rPr sz="2200" b="1" spc="-65" dirty="0">
                <a:solidFill>
                  <a:srgbClr val="FFFFFF"/>
                </a:solidFill>
                <a:latin typeface="+mn-lt"/>
                <a:cs typeface="Arial"/>
              </a:rPr>
              <a:t> </a:t>
            </a:r>
            <a:r>
              <a:rPr sz="2200" b="1" dirty="0">
                <a:solidFill>
                  <a:srgbClr val="FFFFFF"/>
                </a:solidFill>
                <a:latin typeface="+mn-lt"/>
                <a:cs typeface="Arial"/>
              </a:rPr>
              <a:t>deuda  </a:t>
            </a:r>
            <a:r>
              <a:rPr sz="2200" b="1" spc="-5" dirty="0">
                <a:solidFill>
                  <a:srgbClr val="FFFFFF"/>
                </a:solidFill>
                <a:latin typeface="+mn-lt"/>
                <a:cs typeface="Arial"/>
              </a:rPr>
              <a:t>No-Residentes</a:t>
            </a:r>
            <a:endParaRPr sz="2200" b="1" dirty="0">
              <a:latin typeface="+mn-lt"/>
              <a:cs typeface="Arial"/>
            </a:endParaRPr>
          </a:p>
        </p:txBody>
      </p:sp>
      <p:sp>
        <p:nvSpPr>
          <p:cNvPr id="15" name="object 13"/>
          <p:cNvSpPr/>
          <p:nvPr/>
        </p:nvSpPr>
        <p:spPr>
          <a:xfrm>
            <a:off x="4823640" y="3205522"/>
            <a:ext cx="889000" cy="1304925"/>
          </a:xfrm>
          <a:custGeom>
            <a:avLst/>
            <a:gdLst/>
            <a:ahLst/>
            <a:cxnLst/>
            <a:rect l="l" t="t" r="r" b="b"/>
            <a:pathLst>
              <a:path w="889000" h="1304925">
                <a:moveTo>
                  <a:pt x="0" y="0"/>
                </a:moveTo>
                <a:lnTo>
                  <a:pt x="888716" y="1304736"/>
                </a:lnTo>
              </a:path>
            </a:pathLst>
          </a:custGeom>
          <a:ln w="10795">
            <a:solidFill>
              <a:srgbClr val="FF0000"/>
            </a:solidFill>
          </a:ln>
        </p:spPr>
        <p:txBody>
          <a:bodyPr wrap="square" lIns="0" tIns="0" rIns="0" bIns="0" rtlCol="0"/>
          <a:lstStyle/>
          <a:p>
            <a:endParaRPr>
              <a:latin typeface="+mn-lt"/>
            </a:endParaRPr>
          </a:p>
        </p:txBody>
      </p:sp>
      <p:sp>
        <p:nvSpPr>
          <p:cNvPr id="16" name="object 14"/>
          <p:cNvSpPr/>
          <p:nvPr/>
        </p:nvSpPr>
        <p:spPr>
          <a:xfrm>
            <a:off x="5712356" y="3957953"/>
            <a:ext cx="2792095" cy="1104900"/>
          </a:xfrm>
          <a:custGeom>
            <a:avLst/>
            <a:gdLst/>
            <a:ahLst/>
            <a:cxnLst/>
            <a:rect l="l" t="t" r="r" b="b"/>
            <a:pathLst>
              <a:path w="2792095" h="1104900">
                <a:moveTo>
                  <a:pt x="2681382" y="0"/>
                </a:moveTo>
                <a:lnTo>
                  <a:pt x="110462" y="0"/>
                </a:lnTo>
                <a:lnTo>
                  <a:pt x="67465" y="8680"/>
                </a:lnTo>
                <a:lnTo>
                  <a:pt x="32353" y="32353"/>
                </a:lnTo>
                <a:lnTo>
                  <a:pt x="8680" y="67464"/>
                </a:lnTo>
                <a:lnTo>
                  <a:pt x="0" y="110460"/>
                </a:lnTo>
                <a:lnTo>
                  <a:pt x="0" y="994150"/>
                </a:lnTo>
                <a:lnTo>
                  <a:pt x="8680" y="1037147"/>
                </a:lnTo>
                <a:lnTo>
                  <a:pt x="32353" y="1072258"/>
                </a:lnTo>
                <a:lnTo>
                  <a:pt x="67465" y="1095931"/>
                </a:lnTo>
                <a:lnTo>
                  <a:pt x="110462" y="1104612"/>
                </a:lnTo>
                <a:lnTo>
                  <a:pt x="2681382" y="1104612"/>
                </a:lnTo>
                <a:lnTo>
                  <a:pt x="2724379" y="1095931"/>
                </a:lnTo>
                <a:lnTo>
                  <a:pt x="2759491" y="1072258"/>
                </a:lnTo>
                <a:lnTo>
                  <a:pt x="2783164" y="1037147"/>
                </a:lnTo>
                <a:lnTo>
                  <a:pt x="2791844" y="994150"/>
                </a:lnTo>
                <a:lnTo>
                  <a:pt x="2791844" y="110460"/>
                </a:lnTo>
                <a:lnTo>
                  <a:pt x="2783164" y="67464"/>
                </a:lnTo>
                <a:lnTo>
                  <a:pt x="2759491" y="32353"/>
                </a:lnTo>
                <a:lnTo>
                  <a:pt x="2724379" y="8680"/>
                </a:lnTo>
                <a:lnTo>
                  <a:pt x="2681382" y="0"/>
                </a:lnTo>
                <a:close/>
              </a:path>
            </a:pathLst>
          </a:custGeom>
          <a:solidFill>
            <a:srgbClr val="C00000"/>
          </a:solidFill>
        </p:spPr>
        <p:txBody>
          <a:bodyPr wrap="square" lIns="0" tIns="0" rIns="0" bIns="0" rtlCol="0"/>
          <a:lstStyle/>
          <a:p>
            <a:endParaRPr>
              <a:latin typeface="+mn-lt"/>
            </a:endParaRPr>
          </a:p>
        </p:txBody>
      </p:sp>
      <p:sp>
        <p:nvSpPr>
          <p:cNvPr id="17" name="object 15"/>
          <p:cNvSpPr/>
          <p:nvPr/>
        </p:nvSpPr>
        <p:spPr>
          <a:xfrm>
            <a:off x="5712356" y="3957953"/>
            <a:ext cx="2792095" cy="1104900"/>
          </a:xfrm>
          <a:custGeom>
            <a:avLst/>
            <a:gdLst/>
            <a:ahLst/>
            <a:cxnLst/>
            <a:rect l="l" t="t" r="r" b="b"/>
            <a:pathLst>
              <a:path w="2792095" h="1104900">
                <a:moveTo>
                  <a:pt x="0" y="110461"/>
                </a:moveTo>
                <a:lnTo>
                  <a:pt x="8680" y="67465"/>
                </a:lnTo>
                <a:lnTo>
                  <a:pt x="32353" y="32353"/>
                </a:lnTo>
                <a:lnTo>
                  <a:pt x="67465" y="8680"/>
                </a:lnTo>
                <a:lnTo>
                  <a:pt x="110461" y="0"/>
                </a:lnTo>
                <a:lnTo>
                  <a:pt x="2681383" y="0"/>
                </a:lnTo>
                <a:lnTo>
                  <a:pt x="2724380" y="8680"/>
                </a:lnTo>
                <a:lnTo>
                  <a:pt x="2759491" y="32353"/>
                </a:lnTo>
                <a:lnTo>
                  <a:pt x="2783164" y="67465"/>
                </a:lnTo>
                <a:lnTo>
                  <a:pt x="2791845" y="110461"/>
                </a:lnTo>
                <a:lnTo>
                  <a:pt x="2791845" y="994151"/>
                </a:lnTo>
                <a:lnTo>
                  <a:pt x="2783164" y="1037148"/>
                </a:lnTo>
                <a:lnTo>
                  <a:pt x="2759491" y="1072259"/>
                </a:lnTo>
                <a:lnTo>
                  <a:pt x="2724380" y="1095932"/>
                </a:lnTo>
                <a:lnTo>
                  <a:pt x="2681383" y="1104613"/>
                </a:lnTo>
                <a:lnTo>
                  <a:pt x="110461" y="1104613"/>
                </a:lnTo>
                <a:lnTo>
                  <a:pt x="67465" y="1095932"/>
                </a:lnTo>
                <a:lnTo>
                  <a:pt x="32353" y="1072259"/>
                </a:lnTo>
                <a:lnTo>
                  <a:pt x="8680" y="1037148"/>
                </a:lnTo>
                <a:lnTo>
                  <a:pt x="0" y="994151"/>
                </a:lnTo>
                <a:lnTo>
                  <a:pt x="0" y="110461"/>
                </a:lnTo>
                <a:close/>
              </a:path>
            </a:pathLst>
          </a:custGeom>
          <a:ln w="10795">
            <a:solidFill>
              <a:srgbClr val="FFFFFF"/>
            </a:solidFill>
          </a:ln>
        </p:spPr>
        <p:txBody>
          <a:bodyPr wrap="square" lIns="0" tIns="0" rIns="0" bIns="0" rtlCol="0"/>
          <a:lstStyle/>
          <a:p>
            <a:endParaRPr>
              <a:latin typeface="+mn-lt"/>
            </a:endParaRPr>
          </a:p>
        </p:txBody>
      </p:sp>
      <p:sp>
        <p:nvSpPr>
          <p:cNvPr id="18" name="object 16"/>
          <p:cNvSpPr txBox="1"/>
          <p:nvPr/>
        </p:nvSpPr>
        <p:spPr>
          <a:xfrm>
            <a:off x="5838851" y="4188124"/>
            <a:ext cx="2539365" cy="602216"/>
          </a:xfrm>
          <a:prstGeom prst="rect">
            <a:avLst/>
          </a:prstGeom>
        </p:spPr>
        <p:txBody>
          <a:bodyPr vert="horz" wrap="square" lIns="0" tIns="55880" rIns="0" bIns="0" rtlCol="0">
            <a:spAutoFit/>
          </a:bodyPr>
          <a:lstStyle/>
          <a:p>
            <a:pPr marL="640715" marR="5080" indent="-628650">
              <a:lnSpc>
                <a:spcPts val="2070"/>
              </a:lnSpc>
              <a:spcBef>
                <a:spcPts val="440"/>
              </a:spcBef>
            </a:pPr>
            <a:r>
              <a:rPr sz="2200" b="1" spc="-5" dirty="0">
                <a:solidFill>
                  <a:srgbClr val="FFFFFF"/>
                </a:solidFill>
                <a:latin typeface="+mn-lt"/>
                <a:cs typeface="Arial"/>
              </a:rPr>
              <a:t>Mediciones </a:t>
            </a:r>
            <a:r>
              <a:rPr sz="2200" b="1" dirty="0">
                <a:solidFill>
                  <a:srgbClr val="FFFFFF"/>
                </a:solidFill>
                <a:latin typeface="+mn-lt"/>
                <a:cs typeface="Arial"/>
              </a:rPr>
              <a:t>de</a:t>
            </a:r>
            <a:r>
              <a:rPr sz="2200" b="1" spc="-55" dirty="0">
                <a:solidFill>
                  <a:srgbClr val="FFFFFF"/>
                </a:solidFill>
                <a:latin typeface="+mn-lt"/>
                <a:cs typeface="Arial"/>
              </a:rPr>
              <a:t> </a:t>
            </a:r>
            <a:r>
              <a:rPr sz="2200" b="1" dirty="0">
                <a:solidFill>
                  <a:srgbClr val="FFFFFF"/>
                </a:solidFill>
                <a:latin typeface="+mn-lt"/>
                <a:cs typeface="Arial"/>
              </a:rPr>
              <a:t>acceso  al</a:t>
            </a:r>
            <a:r>
              <a:rPr sz="2200" b="1" spc="-15" dirty="0">
                <a:solidFill>
                  <a:srgbClr val="FFFFFF"/>
                </a:solidFill>
                <a:latin typeface="+mn-lt"/>
                <a:cs typeface="Arial"/>
              </a:rPr>
              <a:t> </a:t>
            </a:r>
            <a:r>
              <a:rPr sz="2200" b="1" spc="-5" dirty="0">
                <a:solidFill>
                  <a:srgbClr val="FFFFFF"/>
                </a:solidFill>
                <a:latin typeface="+mn-lt"/>
                <a:cs typeface="Arial"/>
              </a:rPr>
              <a:t>mercado</a:t>
            </a:r>
            <a:endParaRPr sz="2200" b="1" dirty="0">
              <a:latin typeface="+mn-lt"/>
              <a:cs typeface="Arial"/>
            </a:endParaRPr>
          </a:p>
        </p:txBody>
      </p:sp>
      <p:sp>
        <p:nvSpPr>
          <p:cNvPr id="19" name="object 4"/>
          <p:cNvSpPr txBox="1">
            <a:spLocks/>
          </p:cNvSpPr>
          <p:nvPr/>
        </p:nvSpPr>
        <p:spPr>
          <a:xfrm>
            <a:off x="539552" y="5387975"/>
            <a:ext cx="5256584" cy="185307"/>
          </a:xfrm>
          <a:prstGeom prst="rect">
            <a:avLst/>
          </a:prstGeom>
        </p:spPr>
        <p:txBody>
          <a:bodyPr vert="horz" wrap="square" lIns="0" tIns="18415" rIns="0" bIns="0" rtlCol="0" anchor="b">
            <a:spAutoFit/>
          </a:bodyPr>
          <a:lstStyle>
            <a:defPPr>
              <a:defRPr lang="es-ES_tradnl"/>
            </a:defPPr>
            <a:lvl1pPr algn="l" rtl="0" eaLnBrk="0" fontAlgn="base" hangingPunct="0">
              <a:spcBef>
                <a:spcPct val="0"/>
              </a:spcBef>
              <a:spcAft>
                <a:spcPct val="0"/>
              </a:spcAft>
              <a:defRPr sz="2300" kern="1200">
                <a:solidFill>
                  <a:schemeClr val="tx1"/>
                </a:solidFill>
                <a:latin typeface="Arial Narrow" pitchFamily="34" charset="0"/>
                <a:ea typeface="+mn-ea"/>
                <a:cs typeface="+mn-cs"/>
              </a:defRPr>
            </a:lvl1pPr>
            <a:lvl2pPr marL="457200" algn="l" rtl="0" eaLnBrk="0" fontAlgn="base" hangingPunct="0">
              <a:spcBef>
                <a:spcPct val="0"/>
              </a:spcBef>
              <a:spcAft>
                <a:spcPct val="0"/>
              </a:spcAft>
              <a:defRPr sz="2300" kern="1200">
                <a:solidFill>
                  <a:schemeClr val="tx1"/>
                </a:solidFill>
                <a:latin typeface="Arial Narrow" pitchFamily="34" charset="0"/>
                <a:ea typeface="+mn-ea"/>
                <a:cs typeface="+mn-cs"/>
              </a:defRPr>
            </a:lvl2pPr>
            <a:lvl3pPr marL="914400" algn="l" rtl="0" eaLnBrk="0" fontAlgn="base" hangingPunct="0">
              <a:spcBef>
                <a:spcPct val="0"/>
              </a:spcBef>
              <a:spcAft>
                <a:spcPct val="0"/>
              </a:spcAft>
              <a:defRPr sz="2300" kern="1200">
                <a:solidFill>
                  <a:schemeClr val="tx1"/>
                </a:solidFill>
                <a:latin typeface="Arial Narrow" pitchFamily="34" charset="0"/>
                <a:ea typeface="+mn-ea"/>
                <a:cs typeface="+mn-cs"/>
              </a:defRPr>
            </a:lvl3pPr>
            <a:lvl4pPr marL="1371600" algn="l" rtl="0" eaLnBrk="0" fontAlgn="base" hangingPunct="0">
              <a:spcBef>
                <a:spcPct val="0"/>
              </a:spcBef>
              <a:spcAft>
                <a:spcPct val="0"/>
              </a:spcAft>
              <a:defRPr sz="2300" kern="1200">
                <a:solidFill>
                  <a:schemeClr val="tx1"/>
                </a:solidFill>
                <a:latin typeface="Arial Narrow" pitchFamily="34" charset="0"/>
                <a:ea typeface="+mn-ea"/>
                <a:cs typeface="+mn-cs"/>
              </a:defRPr>
            </a:lvl4pPr>
            <a:lvl5pPr marL="1828800" algn="l" rtl="0" eaLnBrk="0" fontAlgn="base" hangingPunct="0">
              <a:spcBef>
                <a:spcPct val="0"/>
              </a:spcBef>
              <a:spcAft>
                <a:spcPct val="0"/>
              </a:spcAft>
              <a:defRPr sz="2300" kern="1200">
                <a:solidFill>
                  <a:schemeClr val="tx1"/>
                </a:solidFill>
                <a:latin typeface="Arial Narrow" pitchFamily="34" charset="0"/>
                <a:ea typeface="+mn-ea"/>
                <a:cs typeface="+mn-cs"/>
              </a:defRPr>
            </a:lvl5pPr>
            <a:lvl6pPr marL="2286000" algn="l" defTabSz="914400" rtl="0" eaLnBrk="1" latinLnBrk="0" hangingPunct="1">
              <a:defRPr sz="2300" kern="1200">
                <a:solidFill>
                  <a:schemeClr val="tx1"/>
                </a:solidFill>
                <a:latin typeface="Arial Narrow" pitchFamily="34" charset="0"/>
                <a:ea typeface="+mn-ea"/>
                <a:cs typeface="+mn-cs"/>
              </a:defRPr>
            </a:lvl6pPr>
            <a:lvl7pPr marL="2743200" algn="l" defTabSz="914400" rtl="0" eaLnBrk="1" latinLnBrk="0" hangingPunct="1">
              <a:defRPr sz="2300" kern="1200">
                <a:solidFill>
                  <a:schemeClr val="tx1"/>
                </a:solidFill>
                <a:latin typeface="Arial Narrow" pitchFamily="34" charset="0"/>
                <a:ea typeface="+mn-ea"/>
                <a:cs typeface="+mn-cs"/>
              </a:defRPr>
            </a:lvl7pPr>
            <a:lvl8pPr marL="3200400" algn="l" defTabSz="914400" rtl="0" eaLnBrk="1" latinLnBrk="0" hangingPunct="1">
              <a:defRPr sz="2300" kern="1200">
                <a:solidFill>
                  <a:schemeClr val="tx1"/>
                </a:solidFill>
                <a:latin typeface="Arial Narrow" pitchFamily="34" charset="0"/>
                <a:ea typeface="+mn-ea"/>
                <a:cs typeface="+mn-cs"/>
              </a:defRPr>
            </a:lvl8pPr>
            <a:lvl9pPr marL="3657600" algn="l" defTabSz="914400" rtl="0" eaLnBrk="1" latinLnBrk="0" hangingPunct="1">
              <a:defRPr sz="2300" kern="1200">
                <a:solidFill>
                  <a:schemeClr val="tx1"/>
                </a:solidFill>
                <a:latin typeface="Arial Narrow" pitchFamily="34" charset="0"/>
                <a:ea typeface="+mn-ea"/>
                <a:cs typeface="+mn-cs"/>
              </a:defRPr>
            </a:lvl9pPr>
          </a:lstStyle>
          <a:p>
            <a:pPr marL="636905" marR="5080" indent="-624840">
              <a:lnSpc>
                <a:spcPts val="1300"/>
              </a:lnSpc>
              <a:spcBef>
                <a:spcPts val="145"/>
              </a:spcBef>
            </a:pPr>
            <a:r>
              <a:rPr lang="es-CO" sz="900" b="1" dirty="0">
                <a:latin typeface="+mn-lt"/>
              </a:rPr>
              <a:t>Los </a:t>
            </a:r>
            <a:r>
              <a:rPr lang="es-CO" sz="900" b="1" spc="-5" dirty="0">
                <a:latin typeface="+mn-lt"/>
              </a:rPr>
              <a:t>Reportes </a:t>
            </a:r>
            <a:r>
              <a:rPr lang="es-CO" sz="900" b="1" dirty="0">
                <a:latin typeface="+mn-lt"/>
              </a:rPr>
              <a:t>de </a:t>
            </a:r>
            <a:r>
              <a:rPr lang="es-CO" sz="900" b="1" spc="-5" dirty="0">
                <a:latin typeface="+mn-lt"/>
              </a:rPr>
              <a:t>Finanzas Publicas </a:t>
            </a:r>
            <a:r>
              <a:rPr lang="es-CO" sz="900" b="1" dirty="0">
                <a:latin typeface="+mn-lt"/>
              </a:rPr>
              <a:t>y los </a:t>
            </a:r>
            <a:r>
              <a:rPr lang="es-CO" sz="900" b="1" spc="-5" dirty="0">
                <a:latin typeface="+mn-lt"/>
              </a:rPr>
              <a:t>Fundamentos  del Análisis del Riesgo Soberano, agosto</a:t>
            </a:r>
            <a:r>
              <a:rPr lang="es-CO" sz="900" b="1" spc="-35" dirty="0">
                <a:latin typeface="+mn-lt"/>
              </a:rPr>
              <a:t> </a:t>
            </a:r>
            <a:r>
              <a:rPr lang="es-CO" sz="900" b="1" spc="-10" dirty="0">
                <a:latin typeface="+mn-lt"/>
              </a:rPr>
              <a:t>2017</a:t>
            </a:r>
          </a:p>
        </p:txBody>
      </p:sp>
    </p:spTree>
    <p:extLst>
      <p:ext uri="{BB962C8B-B14F-4D97-AF65-F5344CB8AC3E}">
        <p14:creationId xmlns:p14="http://schemas.microsoft.com/office/powerpoint/2010/main" val="328787555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número de diapositiva 4"/>
          <p:cNvSpPr>
            <a:spLocks noGrp="1"/>
          </p:cNvSpPr>
          <p:nvPr>
            <p:ph type="sldNum" sz="quarter" idx="15"/>
          </p:nvPr>
        </p:nvSpPr>
        <p:spPr/>
        <p:txBody>
          <a:bodyPr/>
          <a:lstStyle/>
          <a:p>
            <a:fld id="{2F152DCA-CD82-48DD-BE7C-A5D938300626}" type="slidenum">
              <a:rPr lang="es-ES_tradnl" smtClean="0">
                <a:latin typeface="+mn-lt"/>
              </a:rPr>
              <a:pPr/>
              <a:t>37</a:t>
            </a:fld>
            <a:endParaRPr lang="es-ES_tradnl" dirty="0">
              <a:latin typeface="+mn-lt"/>
            </a:endParaRPr>
          </a:p>
        </p:txBody>
      </p:sp>
      <p:sp>
        <p:nvSpPr>
          <p:cNvPr id="3" name="object 2"/>
          <p:cNvSpPr txBox="1">
            <a:spLocks/>
          </p:cNvSpPr>
          <p:nvPr/>
        </p:nvSpPr>
        <p:spPr>
          <a:xfrm>
            <a:off x="145257" y="-87838"/>
            <a:ext cx="8044815" cy="1138555"/>
          </a:xfrm>
          <a:prstGeom prst="rect">
            <a:avLst/>
          </a:prstGeom>
        </p:spPr>
        <p:txBody>
          <a:bodyPr vert="horz" wrap="square" lIns="0" tIns="139065" rIns="0" bIns="0" rtlCol="0">
            <a:spAutoFit/>
          </a:bodyPr>
          <a:lstStyle>
            <a:lvl1pPr algn="l" rtl="0" eaLnBrk="1" fontAlgn="base" hangingPunct="1">
              <a:spcBef>
                <a:spcPct val="0"/>
              </a:spcBef>
              <a:spcAft>
                <a:spcPct val="0"/>
              </a:spcAft>
              <a:defRPr sz="3200" b="1" baseline="0">
                <a:solidFill>
                  <a:schemeClr val="bg1"/>
                </a:solidFill>
                <a:latin typeface="+mj-lt"/>
                <a:ea typeface="+mj-ea"/>
                <a:cs typeface="+mj-cs"/>
              </a:defRPr>
            </a:lvl1pPr>
            <a:lvl2pPr algn="ctr" rtl="0" eaLnBrk="1" fontAlgn="base" hangingPunct="1">
              <a:spcBef>
                <a:spcPct val="0"/>
              </a:spcBef>
              <a:spcAft>
                <a:spcPct val="0"/>
              </a:spcAft>
              <a:defRPr sz="3200" b="1">
                <a:solidFill>
                  <a:schemeClr val="tx2"/>
                </a:solidFill>
                <a:latin typeface="Calibri" pitchFamily="34" charset="0"/>
              </a:defRPr>
            </a:lvl2pPr>
            <a:lvl3pPr algn="ctr" rtl="0" eaLnBrk="1" fontAlgn="base" hangingPunct="1">
              <a:spcBef>
                <a:spcPct val="0"/>
              </a:spcBef>
              <a:spcAft>
                <a:spcPct val="0"/>
              </a:spcAft>
              <a:defRPr sz="3200" b="1">
                <a:solidFill>
                  <a:schemeClr val="tx2"/>
                </a:solidFill>
                <a:latin typeface="Calibri" pitchFamily="34" charset="0"/>
              </a:defRPr>
            </a:lvl3pPr>
            <a:lvl4pPr algn="ctr" rtl="0" eaLnBrk="1" fontAlgn="base" hangingPunct="1">
              <a:spcBef>
                <a:spcPct val="0"/>
              </a:spcBef>
              <a:spcAft>
                <a:spcPct val="0"/>
              </a:spcAft>
              <a:defRPr sz="3200" b="1">
                <a:solidFill>
                  <a:schemeClr val="tx2"/>
                </a:solidFill>
                <a:latin typeface="Calibri" pitchFamily="34" charset="0"/>
              </a:defRPr>
            </a:lvl4pPr>
            <a:lvl5pPr algn="ctr" rtl="0" eaLnBrk="1" fontAlgn="base" hangingPunct="1">
              <a:spcBef>
                <a:spcPct val="0"/>
              </a:spcBef>
              <a:spcAft>
                <a:spcPct val="0"/>
              </a:spcAft>
              <a:defRPr sz="3200" b="1">
                <a:solidFill>
                  <a:schemeClr val="tx2"/>
                </a:solidFill>
                <a:latin typeface="Calibri" pitchFamily="34" charset="0"/>
              </a:defRPr>
            </a:lvl5pPr>
            <a:lvl6pPr marL="457200" algn="ctr" rtl="0" eaLnBrk="1" fontAlgn="base" hangingPunct="1">
              <a:spcBef>
                <a:spcPct val="0"/>
              </a:spcBef>
              <a:spcAft>
                <a:spcPct val="0"/>
              </a:spcAft>
              <a:defRPr sz="3200" b="1">
                <a:solidFill>
                  <a:schemeClr val="tx2"/>
                </a:solidFill>
                <a:latin typeface="Arial Narrow" pitchFamily="34" charset="0"/>
              </a:defRPr>
            </a:lvl6pPr>
            <a:lvl7pPr marL="914400" algn="ctr" rtl="0" eaLnBrk="1" fontAlgn="base" hangingPunct="1">
              <a:spcBef>
                <a:spcPct val="0"/>
              </a:spcBef>
              <a:spcAft>
                <a:spcPct val="0"/>
              </a:spcAft>
              <a:defRPr sz="3200" b="1">
                <a:solidFill>
                  <a:schemeClr val="tx2"/>
                </a:solidFill>
                <a:latin typeface="Arial Narrow" pitchFamily="34" charset="0"/>
              </a:defRPr>
            </a:lvl7pPr>
            <a:lvl8pPr marL="1371600" algn="ctr" rtl="0" eaLnBrk="1" fontAlgn="base" hangingPunct="1">
              <a:spcBef>
                <a:spcPct val="0"/>
              </a:spcBef>
              <a:spcAft>
                <a:spcPct val="0"/>
              </a:spcAft>
              <a:defRPr sz="3200" b="1">
                <a:solidFill>
                  <a:schemeClr val="tx2"/>
                </a:solidFill>
                <a:latin typeface="Arial Narrow" pitchFamily="34" charset="0"/>
              </a:defRPr>
            </a:lvl8pPr>
            <a:lvl9pPr marL="1828800" algn="ctr" rtl="0" eaLnBrk="1" fontAlgn="base" hangingPunct="1">
              <a:spcBef>
                <a:spcPct val="0"/>
              </a:spcBef>
              <a:spcAft>
                <a:spcPct val="0"/>
              </a:spcAft>
              <a:defRPr sz="3200" b="1">
                <a:solidFill>
                  <a:schemeClr val="tx2"/>
                </a:solidFill>
                <a:latin typeface="Arial Narrow" pitchFamily="34" charset="0"/>
              </a:defRPr>
            </a:lvl9pPr>
          </a:lstStyle>
          <a:p>
            <a:pPr marL="17145">
              <a:spcBef>
                <a:spcPts val="1095"/>
              </a:spcBef>
            </a:pPr>
            <a:r>
              <a:rPr lang="es-CO" sz="3500" kern="0" spc="-5">
                <a:latin typeface="+mn-lt"/>
              </a:rPr>
              <a:t>Susceptibilidad </a:t>
            </a:r>
            <a:r>
              <a:rPr lang="es-CO" sz="3500" kern="0">
                <a:latin typeface="+mn-lt"/>
              </a:rPr>
              <a:t>a Eventos de </a:t>
            </a:r>
            <a:r>
              <a:rPr lang="es-CO" sz="3500" kern="0" spc="-5">
                <a:latin typeface="+mn-lt"/>
              </a:rPr>
              <a:t>Riesgo</a:t>
            </a:r>
            <a:r>
              <a:rPr lang="es-CO" sz="3500" kern="0" spc="15">
                <a:latin typeface="+mn-lt"/>
              </a:rPr>
              <a:t> </a:t>
            </a:r>
            <a:r>
              <a:rPr lang="es-CO" sz="3500" kern="0" spc="-5">
                <a:latin typeface="+mn-lt"/>
              </a:rPr>
              <a:t>(III)</a:t>
            </a:r>
            <a:endParaRPr lang="es-CO" sz="3500" kern="0">
              <a:latin typeface="+mn-lt"/>
            </a:endParaRPr>
          </a:p>
          <a:p>
            <a:pPr marL="12700">
              <a:spcBef>
                <a:spcPts val="685"/>
              </a:spcBef>
            </a:pPr>
            <a:r>
              <a:rPr lang="es-CO" sz="2400" kern="0" spc="-5">
                <a:latin typeface="+mn-lt"/>
              </a:rPr>
              <a:t>¿Cómo influyen </a:t>
            </a:r>
            <a:r>
              <a:rPr lang="es-CO" sz="2400" kern="0">
                <a:latin typeface="+mn-lt"/>
              </a:rPr>
              <a:t>los </a:t>
            </a:r>
            <a:r>
              <a:rPr lang="es-CO" sz="2400" kern="0" spc="-5">
                <a:latin typeface="+mn-lt"/>
              </a:rPr>
              <a:t>reportes </a:t>
            </a:r>
            <a:r>
              <a:rPr lang="es-CO" sz="2400" kern="0">
                <a:latin typeface="+mn-lt"/>
              </a:rPr>
              <a:t>de </a:t>
            </a:r>
            <a:r>
              <a:rPr lang="es-CO" sz="2400" kern="0" spc="-5">
                <a:latin typeface="+mn-lt"/>
              </a:rPr>
              <a:t>finanzas</a:t>
            </a:r>
            <a:r>
              <a:rPr lang="es-CO" sz="2400" kern="0" spc="-10">
                <a:latin typeface="+mn-lt"/>
              </a:rPr>
              <a:t> </a:t>
            </a:r>
            <a:r>
              <a:rPr lang="es-CO" sz="2400" kern="0">
                <a:latin typeface="+mn-lt"/>
              </a:rPr>
              <a:t>públicas?</a:t>
            </a:r>
          </a:p>
        </p:txBody>
      </p:sp>
      <p:sp>
        <p:nvSpPr>
          <p:cNvPr id="4" name="object 3"/>
          <p:cNvSpPr txBox="1"/>
          <p:nvPr/>
        </p:nvSpPr>
        <p:spPr>
          <a:xfrm>
            <a:off x="70992" y="1057300"/>
            <a:ext cx="8965504" cy="4284506"/>
          </a:xfrm>
          <a:prstGeom prst="rect">
            <a:avLst/>
          </a:prstGeom>
        </p:spPr>
        <p:txBody>
          <a:bodyPr vert="horz" wrap="square" lIns="0" tIns="113030" rIns="0" bIns="0" rtlCol="0">
            <a:spAutoFit/>
          </a:bodyPr>
          <a:lstStyle/>
          <a:p>
            <a:pPr marL="12700">
              <a:lnSpc>
                <a:spcPct val="100000"/>
              </a:lnSpc>
              <a:spcBef>
                <a:spcPts val="890"/>
              </a:spcBef>
              <a:tabLst>
                <a:tab pos="304165" algn="l"/>
              </a:tabLst>
            </a:pPr>
            <a:r>
              <a:rPr sz="3200" dirty="0">
                <a:solidFill>
                  <a:srgbClr val="009FDF"/>
                </a:solidFill>
                <a:latin typeface="+mn-lt"/>
                <a:cs typeface="Arial"/>
              </a:rPr>
              <a:t>»	</a:t>
            </a:r>
            <a:r>
              <a:rPr sz="3200" b="1" spc="-5" dirty="0">
                <a:latin typeface="+mn-lt"/>
                <a:cs typeface="Arial"/>
              </a:rPr>
              <a:t>Requerimientos brutos </a:t>
            </a:r>
            <a:r>
              <a:rPr sz="3200" b="1" dirty="0">
                <a:latin typeface="+mn-lt"/>
                <a:cs typeface="Arial"/>
              </a:rPr>
              <a:t>de </a:t>
            </a:r>
            <a:r>
              <a:rPr sz="3200" b="1" spc="-5" dirty="0">
                <a:latin typeface="+mn-lt"/>
                <a:cs typeface="Arial"/>
              </a:rPr>
              <a:t>financiamiento </a:t>
            </a:r>
            <a:r>
              <a:rPr sz="3200" b="1" dirty="0">
                <a:latin typeface="+mn-lt"/>
                <a:cs typeface="Arial"/>
              </a:rPr>
              <a:t>del</a:t>
            </a:r>
            <a:r>
              <a:rPr lang="es-CO" sz="3200" b="1" spc="-10" dirty="0">
                <a:latin typeface="+mn-lt"/>
                <a:cs typeface="Arial"/>
              </a:rPr>
              <a:t> 	</a:t>
            </a:r>
            <a:r>
              <a:rPr sz="3200" b="1" spc="-5" dirty="0" err="1">
                <a:latin typeface="+mn-lt"/>
                <a:cs typeface="Arial"/>
              </a:rPr>
              <a:t>gobierno</a:t>
            </a:r>
            <a:r>
              <a:rPr sz="3200" b="1" spc="-5" dirty="0">
                <a:latin typeface="+mn-lt"/>
                <a:cs typeface="Arial"/>
              </a:rPr>
              <a:t>:</a:t>
            </a:r>
            <a:endParaRPr sz="3200" b="1" dirty="0">
              <a:latin typeface="+mn-lt"/>
              <a:cs typeface="Arial"/>
            </a:endParaRPr>
          </a:p>
          <a:p>
            <a:pPr marL="762000" marR="238125" indent="-292100" algn="just">
              <a:lnSpc>
                <a:spcPct val="99800"/>
              </a:lnSpc>
              <a:spcBef>
                <a:spcPts val="560"/>
              </a:spcBef>
              <a:tabLst>
                <a:tab pos="761365" algn="l"/>
              </a:tabLst>
            </a:pPr>
            <a:r>
              <a:rPr sz="2400" dirty="0">
                <a:solidFill>
                  <a:srgbClr val="009FDF"/>
                </a:solidFill>
                <a:latin typeface="+mn-lt"/>
                <a:cs typeface="Arial"/>
              </a:rPr>
              <a:t>–	</a:t>
            </a:r>
            <a:r>
              <a:rPr sz="2400" spc="-5" dirty="0">
                <a:latin typeface="+mn-lt"/>
                <a:cs typeface="Arial"/>
              </a:rPr>
              <a:t>¿Se contabiliza todos los pasivos del gobierno que se deb</a:t>
            </a:r>
            <a:r>
              <a:rPr lang="es-CO" sz="2400" spc="-5" dirty="0">
                <a:latin typeface="+mn-lt"/>
                <a:cs typeface="Arial"/>
              </a:rPr>
              <a:t>e</a:t>
            </a:r>
            <a:r>
              <a:rPr sz="2400" spc="-5" dirty="0">
                <a:latin typeface="+mn-lt"/>
                <a:cs typeface="Arial"/>
              </a:rPr>
              <a:t>n amortizar el próximo  año?</a:t>
            </a:r>
          </a:p>
          <a:p>
            <a:pPr marL="762000" marR="238125" indent="-292100" algn="just">
              <a:lnSpc>
                <a:spcPct val="99800"/>
              </a:lnSpc>
              <a:spcBef>
                <a:spcPts val="560"/>
              </a:spcBef>
              <a:tabLst>
                <a:tab pos="761365" algn="l"/>
              </a:tabLst>
            </a:pPr>
            <a:r>
              <a:rPr sz="2400" spc="-5" dirty="0">
                <a:latin typeface="+mn-lt"/>
                <a:cs typeface="Arial"/>
              </a:rPr>
              <a:t>›	Calidad y transparencia de los reportes de finanzas públicas críticos para  determinar la probabilidad de que surjan presiones de liquidez.</a:t>
            </a:r>
          </a:p>
          <a:p>
            <a:pPr marL="762000" marR="238125" indent="-292100" algn="just">
              <a:lnSpc>
                <a:spcPct val="99800"/>
              </a:lnSpc>
              <a:spcBef>
                <a:spcPts val="560"/>
              </a:spcBef>
              <a:tabLst>
                <a:tab pos="761365" algn="l"/>
              </a:tabLst>
            </a:pPr>
            <a:r>
              <a:rPr sz="2400" dirty="0">
                <a:solidFill>
                  <a:srgbClr val="009FDF"/>
                </a:solidFill>
                <a:latin typeface="+mn-lt"/>
                <a:cs typeface="Arial"/>
              </a:rPr>
              <a:t>›	</a:t>
            </a:r>
            <a:r>
              <a:rPr sz="2400" spc="-5" dirty="0">
                <a:latin typeface="+mn-lt"/>
                <a:cs typeface="Arial"/>
              </a:rPr>
              <a:t>Situaciones en las que además de financiar déficit fiscal </a:t>
            </a:r>
            <a:r>
              <a:rPr sz="2400" dirty="0">
                <a:latin typeface="+mn-lt"/>
                <a:cs typeface="Arial"/>
              </a:rPr>
              <a:t>y </a:t>
            </a:r>
            <a:r>
              <a:rPr sz="2400" spc="-5" dirty="0">
                <a:latin typeface="+mn-lt"/>
                <a:cs typeface="Arial"/>
              </a:rPr>
              <a:t>amortizaciones de  deuda, </a:t>
            </a:r>
            <a:r>
              <a:rPr sz="2400" dirty="0">
                <a:latin typeface="+mn-lt"/>
                <a:cs typeface="Arial"/>
              </a:rPr>
              <a:t>se </a:t>
            </a:r>
            <a:r>
              <a:rPr sz="2400" spc="-5" dirty="0">
                <a:latin typeface="+mn-lt"/>
                <a:cs typeface="Arial"/>
              </a:rPr>
              <a:t>requieren recursos para cubrir otro tipo de pasivos, </a:t>
            </a:r>
            <a:r>
              <a:rPr sz="2400" spc="-5" dirty="0" err="1">
                <a:latin typeface="+mn-lt"/>
                <a:cs typeface="Arial"/>
              </a:rPr>
              <a:t>ej</a:t>
            </a:r>
            <a:r>
              <a:rPr sz="2400" spc="-5" dirty="0">
                <a:latin typeface="+mn-lt"/>
                <a:cs typeface="Arial"/>
              </a:rPr>
              <a:t>. atrasos  (</a:t>
            </a:r>
            <a:r>
              <a:rPr sz="2400" i="1" spc="-5" dirty="0">
                <a:latin typeface="+mn-lt"/>
                <a:cs typeface="Arial"/>
              </a:rPr>
              <a:t>arrears</a:t>
            </a:r>
            <a:r>
              <a:rPr sz="2400" spc="-5" dirty="0">
                <a:latin typeface="+mn-lt"/>
                <a:cs typeface="Arial"/>
              </a:rPr>
              <a:t>).</a:t>
            </a:r>
            <a:endParaRPr sz="2400" dirty="0">
              <a:latin typeface="+mn-lt"/>
              <a:cs typeface="Arial"/>
            </a:endParaRPr>
          </a:p>
        </p:txBody>
      </p:sp>
      <p:sp>
        <p:nvSpPr>
          <p:cNvPr id="6" name="object 4"/>
          <p:cNvSpPr txBox="1">
            <a:spLocks/>
          </p:cNvSpPr>
          <p:nvPr/>
        </p:nvSpPr>
        <p:spPr>
          <a:xfrm>
            <a:off x="539552" y="5387975"/>
            <a:ext cx="5256584" cy="185307"/>
          </a:xfrm>
          <a:prstGeom prst="rect">
            <a:avLst/>
          </a:prstGeom>
        </p:spPr>
        <p:txBody>
          <a:bodyPr vert="horz" wrap="square" lIns="0" tIns="18415" rIns="0" bIns="0" rtlCol="0" anchor="b">
            <a:spAutoFit/>
          </a:bodyPr>
          <a:lstStyle>
            <a:defPPr>
              <a:defRPr lang="es-ES_tradnl"/>
            </a:defPPr>
            <a:lvl1pPr algn="l" rtl="0" eaLnBrk="0" fontAlgn="base" hangingPunct="0">
              <a:spcBef>
                <a:spcPct val="0"/>
              </a:spcBef>
              <a:spcAft>
                <a:spcPct val="0"/>
              </a:spcAft>
              <a:defRPr sz="2300" kern="1200">
                <a:solidFill>
                  <a:schemeClr val="tx1"/>
                </a:solidFill>
                <a:latin typeface="Arial Narrow" pitchFamily="34" charset="0"/>
                <a:ea typeface="+mn-ea"/>
                <a:cs typeface="+mn-cs"/>
              </a:defRPr>
            </a:lvl1pPr>
            <a:lvl2pPr marL="457200" algn="l" rtl="0" eaLnBrk="0" fontAlgn="base" hangingPunct="0">
              <a:spcBef>
                <a:spcPct val="0"/>
              </a:spcBef>
              <a:spcAft>
                <a:spcPct val="0"/>
              </a:spcAft>
              <a:defRPr sz="2300" kern="1200">
                <a:solidFill>
                  <a:schemeClr val="tx1"/>
                </a:solidFill>
                <a:latin typeface="Arial Narrow" pitchFamily="34" charset="0"/>
                <a:ea typeface="+mn-ea"/>
                <a:cs typeface="+mn-cs"/>
              </a:defRPr>
            </a:lvl2pPr>
            <a:lvl3pPr marL="914400" algn="l" rtl="0" eaLnBrk="0" fontAlgn="base" hangingPunct="0">
              <a:spcBef>
                <a:spcPct val="0"/>
              </a:spcBef>
              <a:spcAft>
                <a:spcPct val="0"/>
              </a:spcAft>
              <a:defRPr sz="2300" kern="1200">
                <a:solidFill>
                  <a:schemeClr val="tx1"/>
                </a:solidFill>
                <a:latin typeface="Arial Narrow" pitchFamily="34" charset="0"/>
                <a:ea typeface="+mn-ea"/>
                <a:cs typeface="+mn-cs"/>
              </a:defRPr>
            </a:lvl3pPr>
            <a:lvl4pPr marL="1371600" algn="l" rtl="0" eaLnBrk="0" fontAlgn="base" hangingPunct="0">
              <a:spcBef>
                <a:spcPct val="0"/>
              </a:spcBef>
              <a:spcAft>
                <a:spcPct val="0"/>
              </a:spcAft>
              <a:defRPr sz="2300" kern="1200">
                <a:solidFill>
                  <a:schemeClr val="tx1"/>
                </a:solidFill>
                <a:latin typeface="Arial Narrow" pitchFamily="34" charset="0"/>
                <a:ea typeface="+mn-ea"/>
                <a:cs typeface="+mn-cs"/>
              </a:defRPr>
            </a:lvl4pPr>
            <a:lvl5pPr marL="1828800" algn="l" rtl="0" eaLnBrk="0" fontAlgn="base" hangingPunct="0">
              <a:spcBef>
                <a:spcPct val="0"/>
              </a:spcBef>
              <a:spcAft>
                <a:spcPct val="0"/>
              </a:spcAft>
              <a:defRPr sz="2300" kern="1200">
                <a:solidFill>
                  <a:schemeClr val="tx1"/>
                </a:solidFill>
                <a:latin typeface="Arial Narrow" pitchFamily="34" charset="0"/>
                <a:ea typeface="+mn-ea"/>
                <a:cs typeface="+mn-cs"/>
              </a:defRPr>
            </a:lvl5pPr>
            <a:lvl6pPr marL="2286000" algn="l" defTabSz="914400" rtl="0" eaLnBrk="1" latinLnBrk="0" hangingPunct="1">
              <a:defRPr sz="2300" kern="1200">
                <a:solidFill>
                  <a:schemeClr val="tx1"/>
                </a:solidFill>
                <a:latin typeface="Arial Narrow" pitchFamily="34" charset="0"/>
                <a:ea typeface="+mn-ea"/>
                <a:cs typeface="+mn-cs"/>
              </a:defRPr>
            </a:lvl6pPr>
            <a:lvl7pPr marL="2743200" algn="l" defTabSz="914400" rtl="0" eaLnBrk="1" latinLnBrk="0" hangingPunct="1">
              <a:defRPr sz="2300" kern="1200">
                <a:solidFill>
                  <a:schemeClr val="tx1"/>
                </a:solidFill>
                <a:latin typeface="Arial Narrow" pitchFamily="34" charset="0"/>
                <a:ea typeface="+mn-ea"/>
                <a:cs typeface="+mn-cs"/>
              </a:defRPr>
            </a:lvl7pPr>
            <a:lvl8pPr marL="3200400" algn="l" defTabSz="914400" rtl="0" eaLnBrk="1" latinLnBrk="0" hangingPunct="1">
              <a:defRPr sz="2300" kern="1200">
                <a:solidFill>
                  <a:schemeClr val="tx1"/>
                </a:solidFill>
                <a:latin typeface="Arial Narrow" pitchFamily="34" charset="0"/>
                <a:ea typeface="+mn-ea"/>
                <a:cs typeface="+mn-cs"/>
              </a:defRPr>
            </a:lvl8pPr>
            <a:lvl9pPr marL="3657600" algn="l" defTabSz="914400" rtl="0" eaLnBrk="1" latinLnBrk="0" hangingPunct="1">
              <a:defRPr sz="2300" kern="1200">
                <a:solidFill>
                  <a:schemeClr val="tx1"/>
                </a:solidFill>
                <a:latin typeface="Arial Narrow" pitchFamily="34" charset="0"/>
                <a:ea typeface="+mn-ea"/>
                <a:cs typeface="+mn-cs"/>
              </a:defRPr>
            </a:lvl9pPr>
          </a:lstStyle>
          <a:p>
            <a:pPr marL="636905" marR="5080" indent="-624840">
              <a:lnSpc>
                <a:spcPts val="1300"/>
              </a:lnSpc>
              <a:spcBef>
                <a:spcPts val="145"/>
              </a:spcBef>
            </a:pPr>
            <a:r>
              <a:rPr lang="es-CO" sz="900" b="1" dirty="0">
                <a:latin typeface="+mn-lt"/>
              </a:rPr>
              <a:t>Los </a:t>
            </a:r>
            <a:r>
              <a:rPr lang="es-CO" sz="900" b="1" spc="-5" dirty="0">
                <a:latin typeface="+mn-lt"/>
              </a:rPr>
              <a:t>Reportes </a:t>
            </a:r>
            <a:r>
              <a:rPr lang="es-CO" sz="900" b="1" dirty="0">
                <a:latin typeface="+mn-lt"/>
              </a:rPr>
              <a:t>de </a:t>
            </a:r>
            <a:r>
              <a:rPr lang="es-CO" sz="900" b="1" spc="-5" dirty="0">
                <a:latin typeface="+mn-lt"/>
              </a:rPr>
              <a:t>Finanzas Publicas </a:t>
            </a:r>
            <a:r>
              <a:rPr lang="es-CO" sz="900" b="1" dirty="0">
                <a:latin typeface="+mn-lt"/>
              </a:rPr>
              <a:t>y los </a:t>
            </a:r>
            <a:r>
              <a:rPr lang="es-CO" sz="900" b="1" spc="-5" dirty="0">
                <a:latin typeface="+mn-lt"/>
              </a:rPr>
              <a:t>Fundamentos  del Análisis del Riesgo Soberano, agosto</a:t>
            </a:r>
            <a:r>
              <a:rPr lang="es-CO" sz="900" b="1" spc="-35" dirty="0">
                <a:latin typeface="+mn-lt"/>
              </a:rPr>
              <a:t> </a:t>
            </a:r>
            <a:r>
              <a:rPr lang="es-CO" sz="900" b="1" spc="-10" dirty="0">
                <a:latin typeface="+mn-lt"/>
              </a:rPr>
              <a:t>2017</a:t>
            </a:r>
          </a:p>
        </p:txBody>
      </p:sp>
    </p:spTree>
    <p:extLst>
      <p:ext uri="{BB962C8B-B14F-4D97-AF65-F5344CB8AC3E}">
        <p14:creationId xmlns:p14="http://schemas.microsoft.com/office/powerpoint/2010/main" val="354069813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número de diapositiva"/>
          <p:cNvSpPr>
            <a:spLocks noGrp="1"/>
          </p:cNvSpPr>
          <p:nvPr>
            <p:ph type="sldNum" sz="quarter" idx="10"/>
          </p:nvPr>
        </p:nvSpPr>
        <p:spPr/>
        <p:txBody>
          <a:bodyPr/>
          <a:lstStyle/>
          <a:p>
            <a:pPr>
              <a:defRPr/>
            </a:pPr>
            <a:fld id="{C7869FFF-0288-4B42-9B48-50D4626F0A8E}" type="slidenum">
              <a:rPr lang="es-ES_tradnl" smtClean="0"/>
              <a:pPr>
                <a:defRPr/>
              </a:pPr>
              <a:t>38</a:t>
            </a:fld>
            <a:endParaRPr lang="es-ES_tradnl" dirty="0"/>
          </a:p>
        </p:txBody>
      </p:sp>
      <p:sp>
        <p:nvSpPr>
          <p:cNvPr id="4" name="3 Rectángulo"/>
          <p:cNvSpPr/>
          <p:nvPr/>
        </p:nvSpPr>
        <p:spPr>
          <a:xfrm>
            <a:off x="125413" y="2273305"/>
            <a:ext cx="9018587" cy="1077218"/>
          </a:xfrm>
          <a:prstGeom prst="rect">
            <a:avLst/>
          </a:prstGeom>
        </p:spPr>
        <p:txBody>
          <a:bodyPr wrap="square">
            <a:spAutoFit/>
          </a:bodyPr>
          <a:lstStyle/>
          <a:p>
            <a:pPr algn="ctr"/>
            <a:r>
              <a:rPr lang="es-CO" sz="3200" b="1" dirty="0">
                <a:solidFill>
                  <a:schemeClr val="bg1"/>
                </a:solidFill>
              </a:rPr>
              <a:t>CONVERGENCIA  CONTABLE   PÚBLICA  Y </a:t>
            </a:r>
          </a:p>
          <a:p>
            <a:pPr algn="ctr"/>
            <a:r>
              <a:rPr lang="es-CO" sz="3200" b="1" dirty="0">
                <a:solidFill>
                  <a:schemeClr val="bg1"/>
                </a:solidFill>
              </a:rPr>
              <a:t>CONTROL  INTERNO  CONTABLE … </a:t>
            </a:r>
          </a:p>
        </p:txBody>
      </p:sp>
      <p:pic>
        <p:nvPicPr>
          <p:cNvPr id="3074"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514375" y="3289548"/>
            <a:ext cx="3273649" cy="2348706"/>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4 Imagen"/>
          <p:cNvPicPr/>
          <p:nvPr/>
        </p:nvPicPr>
        <p:blipFill>
          <a:blip r:embed="rId3" cstate="email">
            <a:extLst>
              <a:ext uri="{28A0092B-C50C-407E-A947-70E740481C1C}">
                <a14:useLocalDpi xmlns:a14="http://schemas.microsoft.com/office/drawing/2010/main"/>
              </a:ext>
            </a:extLst>
          </a:blip>
          <a:stretch>
            <a:fillRect/>
          </a:stretch>
        </p:blipFill>
        <p:spPr>
          <a:xfrm>
            <a:off x="11667" y="63877"/>
            <a:ext cx="2150885" cy="2145551"/>
          </a:xfrm>
          <a:prstGeom prst="rect">
            <a:avLst/>
          </a:prstGeom>
        </p:spPr>
      </p:pic>
      <p:sp>
        <p:nvSpPr>
          <p:cNvPr id="6" name="Rectángulo 6"/>
          <p:cNvSpPr/>
          <p:nvPr/>
        </p:nvSpPr>
        <p:spPr>
          <a:xfrm>
            <a:off x="4139952" y="3939361"/>
            <a:ext cx="4536504" cy="646331"/>
          </a:xfrm>
          <a:prstGeom prst="rect">
            <a:avLst/>
          </a:prstGeom>
        </p:spPr>
        <p:txBody>
          <a:bodyPr wrap="square">
            <a:spAutoFit/>
          </a:bodyPr>
          <a:lstStyle/>
          <a:p>
            <a:pPr algn="ctr"/>
            <a:r>
              <a:rPr lang="es-CO" sz="3600" b="1" dirty="0"/>
              <a:t>… Una Realidad</a:t>
            </a:r>
            <a:endParaRPr lang="es-CO" sz="3600" dirty="0"/>
          </a:p>
        </p:txBody>
      </p:sp>
      <p:pic>
        <p:nvPicPr>
          <p:cNvPr id="7" name="Imagen 1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994626">
            <a:off x="1313459" y="246744"/>
            <a:ext cx="5041535" cy="1247884"/>
          </a:xfrm>
          <a:prstGeom prst="rect">
            <a:avLst/>
          </a:prstGeom>
        </p:spPr>
      </p:pic>
      <p:pic>
        <p:nvPicPr>
          <p:cNvPr id="8" name="Imagen 7"/>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794264" y="-21600"/>
            <a:ext cx="2098216" cy="2159019"/>
          </a:xfrm>
          <a:prstGeom prst="rect">
            <a:avLst/>
          </a:prstGeom>
        </p:spPr>
      </p:pic>
    </p:spTree>
    <p:extLst>
      <p:ext uri="{BB962C8B-B14F-4D97-AF65-F5344CB8AC3E}">
        <p14:creationId xmlns:p14="http://schemas.microsoft.com/office/powerpoint/2010/main" val="435013358"/>
      </p:ext>
    </p:extLst>
  </p:cSld>
  <p:clrMapOvr>
    <a:masterClrMapping/>
  </p:clrMapOvr>
  <mc:AlternateContent xmlns:mc="http://schemas.openxmlformats.org/markup-compatibility/2006" xmlns:p14="http://schemas.microsoft.com/office/powerpoint/2010/main">
    <mc:Choice Requires="p14">
      <p:transition spd="slow" p14:dur="1400" advTm="0">
        <p14:doors dir="vert"/>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074"/>
                                        </p:tgtEl>
                                        <p:attrNameLst>
                                          <p:attrName>style.visibility</p:attrName>
                                        </p:attrNameLst>
                                      </p:cBhvr>
                                      <p:to>
                                        <p:strVal val="visible"/>
                                      </p:to>
                                    </p:set>
                                    <p:animEffect transition="in" filter="wipe(down)">
                                      <p:cBhvr>
                                        <p:cTn id="12" dur="500"/>
                                        <p:tgtEl>
                                          <p:spTgt spid="3074"/>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heel(1)">
                                      <p:cBhvr>
                                        <p:cTn id="1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número de diapositiva"/>
          <p:cNvSpPr>
            <a:spLocks noGrp="1"/>
          </p:cNvSpPr>
          <p:nvPr>
            <p:ph type="sldNum" sz="quarter" idx="10"/>
          </p:nvPr>
        </p:nvSpPr>
        <p:spPr/>
        <p:txBody>
          <a:bodyPr/>
          <a:lstStyle/>
          <a:p>
            <a:pPr>
              <a:defRPr/>
            </a:pPr>
            <a:fld id="{C7869FFF-0288-4B42-9B48-50D4626F0A8E}" type="slidenum">
              <a:rPr lang="es-ES_tradnl" smtClean="0"/>
              <a:pPr>
                <a:defRPr/>
              </a:pPr>
              <a:t>39</a:t>
            </a:fld>
            <a:endParaRPr lang="es-ES_tradnl" dirty="0"/>
          </a:p>
        </p:txBody>
      </p:sp>
      <p:sp>
        <p:nvSpPr>
          <p:cNvPr id="8" name="18 CuadroTexto"/>
          <p:cNvSpPr txBox="1"/>
          <p:nvPr/>
        </p:nvSpPr>
        <p:spPr>
          <a:xfrm>
            <a:off x="0" y="-429708"/>
            <a:ext cx="9036496" cy="1631024"/>
          </a:xfrm>
          <a:prstGeom prst="rect">
            <a:avLst/>
          </a:prstGeom>
          <a:noFill/>
        </p:spPr>
        <p:txBody>
          <a:bodyPr wrap="square" rtlCol="0">
            <a:spAutoFit/>
          </a:bodyPr>
          <a:lstStyle/>
          <a:p>
            <a:pPr algn="ctr"/>
            <a:endParaRPr lang="es-CO" sz="3333" b="1" dirty="0">
              <a:solidFill>
                <a:schemeClr val="bg1"/>
              </a:solidFill>
              <a:latin typeface="+mn-lt"/>
            </a:endParaRPr>
          </a:p>
          <a:p>
            <a:pPr algn="ctr"/>
            <a:r>
              <a:rPr lang="es-CO" sz="3200" b="1" dirty="0">
                <a:latin typeface="+mn-lt"/>
              </a:rPr>
              <a:t>G E R E N C I A   Y </a:t>
            </a:r>
          </a:p>
          <a:p>
            <a:pPr algn="just"/>
            <a:r>
              <a:rPr lang="es-CO" sz="3200" b="1" dirty="0">
                <a:latin typeface="+mn-lt"/>
              </a:rPr>
              <a:t>             C O N T A B I L I D A D     P Ú B L I C A </a:t>
            </a:r>
          </a:p>
        </p:txBody>
      </p:sp>
      <p:sp>
        <p:nvSpPr>
          <p:cNvPr id="10" name="Flecha abajo 9"/>
          <p:cNvSpPr/>
          <p:nvPr/>
        </p:nvSpPr>
        <p:spPr bwMode="auto">
          <a:xfrm>
            <a:off x="3880108" y="1201316"/>
            <a:ext cx="835908" cy="864096"/>
          </a:xfrm>
          <a:prstGeom prst="downArrow">
            <a:avLst/>
          </a:prstGeom>
          <a:solidFill>
            <a:srgbClr val="008080"/>
          </a:solidFill>
          <a:ln w="9525" cap="flat" cmpd="sng" algn="ctr">
            <a:noFill/>
            <a:prstDash val="solid"/>
            <a:round/>
            <a:headEnd type="none" w="med" len="med"/>
            <a:tailEnd type="none" w="med" len="med"/>
          </a:ln>
          <a:effectLst>
            <a:glow rad="63500">
              <a:schemeClr val="accent6">
                <a:satMod val="175000"/>
                <a:alpha val="40000"/>
              </a:schemeClr>
            </a:glow>
          </a:effectLst>
        </p:spPr>
        <p:txBody>
          <a:bodyPr vert="horz" wrap="square" lIns="76200" tIns="38100" rIns="76200" bIns="38100" numCol="1" rtlCol="0" anchor="t" anchorCtr="0" compatLnSpc="1">
            <a:prstTxWarp prst="textNoShape">
              <a:avLst/>
            </a:prstTxWarp>
          </a:bodyPr>
          <a:lstStyle/>
          <a:p>
            <a:pPr defTabSz="761970" eaLnBrk="0" hangingPunct="0"/>
            <a:endParaRPr lang="es-CO" sz="2000">
              <a:latin typeface="Times New Roman" pitchFamily="18" charset="0"/>
            </a:endParaRPr>
          </a:p>
        </p:txBody>
      </p:sp>
      <p:sp>
        <p:nvSpPr>
          <p:cNvPr id="11" name="3 Rectángulo"/>
          <p:cNvSpPr/>
          <p:nvPr/>
        </p:nvSpPr>
        <p:spPr>
          <a:xfrm>
            <a:off x="0" y="2161227"/>
            <a:ext cx="9108504" cy="1200329"/>
          </a:xfrm>
          <a:prstGeom prst="rect">
            <a:avLst/>
          </a:prstGeom>
        </p:spPr>
        <p:txBody>
          <a:bodyPr wrap="square">
            <a:spAutoFit/>
          </a:bodyPr>
          <a:lstStyle/>
          <a:p>
            <a:pPr algn="ctr">
              <a:spcBef>
                <a:spcPct val="0"/>
              </a:spcBef>
              <a:spcAft>
                <a:spcPct val="25000"/>
              </a:spcAft>
            </a:pPr>
            <a:r>
              <a:rPr lang="en-GB" altLang="es-CO" sz="2400" b="1" dirty="0">
                <a:solidFill>
                  <a:schemeClr val="bg1"/>
                </a:solidFill>
              </a:rPr>
              <a:t>Contabilidad para el </a:t>
            </a:r>
            <a:r>
              <a:rPr lang="en-GB" altLang="es-CO" sz="2400" b="1" u="sng" dirty="0">
                <a:solidFill>
                  <a:schemeClr val="bg1"/>
                </a:solidFill>
              </a:rPr>
              <a:t>Buen Gobierno</a:t>
            </a:r>
            <a:r>
              <a:rPr lang="en-GB" altLang="es-CO" sz="2400" b="1" dirty="0">
                <a:solidFill>
                  <a:schemeClr val="bg1"/>
                </a:solidFill>
              </a:rPr>
              <a:t> de las </a:t>
            </a:r>
            <a:r>
              <a:rPr lang="en-GB" altLang="es-CO" sz="2400" b="1" dirty="0" err="1">
                <a:solidFill>
                  <a:schemeClr val="bg1"/>
                </a:solidFill>
              </a:rPr>
              <a:t>organizaciones</a:t>
            </a:r>
            <a:r>
              <a:rPr lang="en-GB" altLang="es-CO" sz="2400" b="1" dirty="0">
                <a:solidFill>
                  <a:schemeClr val="bg1"/>
                </a:solidFill>
              </a:rPr>
              <a:t> </a:t>
            </a:r>
            <a:r>
              <a:rPr lang="en-GB" altLang="es-CO" sz="2400" b="1" dirty="0" err="1">
                <a:solidFill>
                  <a:schemeClr val="bg1"/>
                </a:solidFill>
              </a:rPr>
              <a:t>adecuación</a:t>
            </a:r>
            <a:r>
              <a:rPr lang="en-GB" altLang="es-CO" sz="2400" b="1" dirty="0">
                <a:solidFill>
                  <a:schemeClr val="bg1"/>
                </a:solidFill>
              </a:rPr>
              <a:t> de la Contabilidad Pública a un </a:t>
            </a:r>
            <a:r>
              <a:rPr lang="en-GB" altLang="es-CO" sz="2400" b="1" u="sng" dirty="0">
                <a:solidFill>
                  <a:schemeClr val="bg1"/>
                </a:solidFill>
              </a:rPr>
              <a:t>nuevo concepto de Rendición de Cuentas</a:t>
            </a:r>
            <a:r>
              <a:rPr lang="en-GB" altLang="es-CO" sz="2400" b="1" dirty="0">
                <a:solidFill>
                  <a:schemeClr val="bg1"/>
                </a:solidFill>
              </a:rPr>
              <a:t> (“Accountability”).</a:t>
            </a:r>
          </a:p>
        </p:txBody>
      </p:sp>
      <p:sp>
        <p:nvSpPr>
          <p:cNvPr id="12" name="Rectangle 2050"/>
          <p:cNvSpPr txBox="1">
            <a:spLocks noChangeArrowheads="1"/>
          </p:cNvSpPr>
          <p:nvPr/>
        </p:nvSpPr>
        <p:spPr>
          <a:xfrm>
            <a:off x="0" y="3145532"/>
            <a:ext cx="9144000" cy="1510412"/>
          </a:xfrm>
          <a:prstGeom prst="rect">
            <a:avLst/>
          </a:prstGeom>
        </p:spPr>
        <p:txBody>
          <a:bodyPr/>
          <a:lstStyle>
            <a:lvl1pPr marL="484188" indent="-484188" algn="l" rtl="0" eaLnBrk="1" fontAlgn="base" hangingPunct="1">
              <a:spcBef>
                <a:spcPct val="0"/>
              </a:spcBef>
              <a:spcAft>
                <a:spcPct val="0"/>
              </a:spcAft>
              <a:defRPr lang="es-ES" sz="1600" kern="1200">
                <a:ln w="6350">
                  <a:noFill/>
                </a:ln>
                <a:solidFill>
                  <a:schemeClr val="tx2"/>
                </a:solidFill>
                <a:latin typeface="Calibri" pitchFamily="34" charset="0"/>
                <a:ea typeface="+mj-ea"/>
                <a:cs typeface="Calibri" pitchFamily="34" charset="0"/>
              </a:defRPr>
            </a:lvl1pPr>
            <a:lvl2pPr marL="484188" indent="-484188" algn="l" rtl="0" eaLnBrk="1" fontAlgn="base" hangingPunct="1">
              <a:spcBef>
                <a:spcPct val="0"/>
              </a:spcBef>
              <a:spcAft>
                <a:spcPct val="0"/>
              </a:spcAft>
              <a:defRPr sz="1600">
                <a:solidFill>
                  <a:schemeClr val="tx2"/>
                </a:solidFill>
                <a:latin typeface="Calibri" pitchFamily="34" charset="0"/>
              </a:defRPr>
            </a:lvl2pPr>
            <a:lvl3pPr marL="484188" indent="-484188" algn="l" rtl="0" eaLnBrk="1" fontAlgn="base" hangingPunct="1">
              <a:spcBef>
                <a:spcPct val="0"/>
              </a:spcBef>
              <a:spcAft>
                <a:spcPct val="0"/>
              </a:spcAft>
              <a:defRPr sz="1600">
                <a:solidFill>
                  <a:schemeClr val="tx2"/>
                </a:solidFill>
                <a:latin typeface="Calibri" pitchFamily="34" charset="0"/>
              </a:defRPr>
            </a:lvl3pPr>
            <a:lvl4pPr marL="484188" indent="-484188" algn="l" rtl="0" eaLnBrk="1" fontAlgn="base" hangingPunct="1">
              <a:spcBef>
                <a:spcPct val="0"/>
              </a:spcBef>
              <a:spcAft>
                <a:spcPct val="0"/>
              </a:spcAft>
              <a:defRPr sz="1600">
                <a:solidFill>
                  <a:schemeClr val="tx2"/>
                </a:solidFill>
                <a:latin typeface="Calibri" pitchFamily="34" charset="0"/>
              </a:defRPr>
            </a:lvl4pPr>
            <a:lvl5pPr marL="484188" indent="-484188" algn="l" rtl="0" eaLnBrk="1" fontAlgn="base" hangingPunct="1">
              <a:spcBef>
                <a:spcPct val="0"/>
              </a:spcBef>
              <a:spcAft>
                <a:spcPct val="0"/>
              </a:spcAft>
              <a:defRPr sz="1600">
                <a:solidFill>
                  <a:schemeClr val="tx2"/>
                </a:solidFill>
                <a:latin typeface="Calibri" pitchFamily="34" charset="0"/>
              </a:defRPr>
            </a:lvl5pPr>
            <a:lvl6pPr marL="941388" indent="-484188" algn="l" rtl="0" eaLnBrk="1" fontAlgn="base" hangingPunct="1">
              <a:spcBef>
                <a:spcPct val="0"/>
              </a:spcBef>
              <a:spcAft>
                <a:spcPct val="0"/>
              </a:spcAft>
              <a:defRPr sz="1600">
                <a:solidFill>
                  <a:schemeClr val="tx2"/>
                </a:solidFill>
                <a:latin typeface="Calibri" pitchFamily="34" charset="0"/>
              </a:defRPr>
            </a:lvl6pPr>
            <a:lvl7pPr marL="1398588" indent="-484188" algn="l" rtl="0" eaLnBrk="1" fontAlgn="base" hangingPunct="1">
              <a:spcBef>
                <a:spcPct val="0"/>
              </a:spcBef>
              <a:spcAft>
                <a:spcPct val="0"/>
              </a:spcAft>
              <a:defRPr sz="1600">
                <a:solidFill>
                  <a:schemeClr val="tx2"/>
                </a:solidFill>
                <a:latin typeface="Calibri" pitchFamily="34" charset="0"/>
              </a:defRPr>
            </a:lvl7pPr>
            <a:lvl8pPr marL="1855788" indent="-484188" algn="l" rtl="0" eaLnBrk="1" fontAlgn="base" hangingPunct="1">
              <a:spcBef>
                <a:spcPct val="0"/>
              </a:spcBef>
              <a:spcAft>
                <a:spcPct val="0"/>
              </a:spcAft>
              <a:defRPr sz="1600">
                <a:solidFill>
                  <a:schemeClr val="tx2"/>
                </a:solidFill>
                <a:latin typeface="Calibri" pitchFamily="34" charset="0"/>
              </a:defRPr>
            </a:lvl8pPr>
            <a:lvl9pPr marL="2312988" indent="-484188" algn="l" rtl="0" eaLnBrk="1" fontAlgn="base" hangingPunct="1">
              <a:spcBef>
                <a:spcPct val="0"/>
              </a:spcBef>
              <a:spcAft>
                <a:spcPct val="0"/>
              </a:spcAft>
              <a:defRPr sz="1600">
                <a:solidFill>
                  <a:schemeClr val="tx2"/>
                </a:solidFill>
                <a:latin typeface="Calibri" pitchFamily="34" charset="0"/>
              </a:defRPr>
            </a:lvl9pPr>
          </a:lstStyle>
          <a:p>
            <a:pPr algn="ctr"/>
            <a:r>
              <a:rPr lang="es-MX" altLang="es-CO" sz="2800" b="1" dirty="0">
                <a:solidFill>
                  <a:schemeClr val="tx1"/>
                </a:solidFill>
              </a:rPr>
              <a:t>A partir de experiencia, en qué consiste “La Nueva Gerencia Pública” ?  (</a:t>
            </a:r>
            <a:r>
              <a:rPr lang="es-MX" altLang="es-CO" sz="2800" b="1" i="1" dirty="0">
                <a:solidFill>
                  <a:schemeClr val="tx1"/>
                </a:solidFill>
              </a:rPr>
              <a:t>New </a:t>
            </a:r>
            <a:r>
              <a:rPr lang="es-MX" altLang="es-CO" sz="2800" b="1" i="1" dirty="0" err="1">
                <a:solidFill>
                  <a:schemeClr val="tx1"/>
                </a:solidFill>
              </a:rPr>
              <a:t>Public</a:t>
            </a:r>
            <a:r>
              <a:rPr lang="es-MX" altLang="es-CO" sz="2800" b="1" i="1" dirty="0">
                <a:solidFill>
                  <a:schemeClr val="tx1"/>
                </a:solidFill>
              </a:rPr>
              <a:t> Management</a:t>
            </a:r>
            <a:r>
              <a:rPr lang="es-MX" altLang="es-CO" sz="2800" b="1" dirty="0">
                <a:solidFill>
                  <a:schemeClr val="tx1"/>
                </a:solidFill>
              </a:rPr>
              <a:t>)</a:t>
            </a:r>
          </a:p>
        </p:txBody>
      </p:sp>
      <p:sp>
        <p:nvSpPr>
          <p:cNvPr id="13" name="Rectangle 2051"/>
          <p:cNvSpPr txBox="1">
            <a:spLocks noChangeArrowheads="1"/>
          </p:cNvSpPr>
          <p:nvPr/>
        </p:nvSpPr>
        <p:spPr>
          <a:xfrm>
            <a:off x="125413" y="4009628"/>
            <a:ext cx="8911083" cy="1648222"/>
          </a:xfrm>
          <a:prstGeom prst="rect">
            <a:avLst/>
          </a:prstGeom>
          <a:effectLst>
            <a:glow rad="228600">
              <a:schemeClr val="accent3">
                <a:satMod val="175000"/>
                <a:alpha val="40000"/>
              </a:schemeClr>
            </a:glow>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lstStyle>
            <a:lvl1pPr marL="447675" indent="-382588" algn="l" rtl="0" eaLnBrk="1" fontAlgn="base" hangingPunct="1">
              <a:spcBef>
                <a:spcPct val="20000"/>
              </a:spcBef>
              <a:spcAft>
                <a:spcPct val="0"/>
              </a:spcAft>
              <a:buClr>
                <a:schemeClr val="accent1"/>
              </a:buClr>
              <a:buSzPct val="80000"/>
              <a:buFont typeface="Wingdings 2" pitchFamily="18" charset="2"/>
              <a:buChar char=""/>
              <a:defRPr lang="es-ES" sz="3000" kern="1200">
                <a:solidFill>
                  <a:schemeClr val="tx1"/>
                </a:solidFill>
                <a:latin typeface="+mn-lt"/>
                <a:ea typeface="+mn-ea"/>
                <a:cs typeface="+mn-cs"/>
              </a:defRPr>
            </a:lvl1pPr>
            <a:lvl2pPr marL="822325" indent="-285750" algn="l" rtl="0" eaLnBrk="1" fontAlgn="base" hangingPunct="1">
              <a:spcBef>
                <a:spcPct val="20000"/>
              </a:spcBef>
              <a:spcAft>
                <a:spcPct val="0"/>
              </a:spcAft>
              <a:buClr>
                <a:schemeClr val="accent1"/>
              </a:buClr>
              <a:buSzPct val="95000"/>
              <a:buFont typeface="Verdana" pitchFamily="34" charset="0"/>
              <a:buChar char="›"/>
              <a:defRPr lang="es-ES" sz="2600" kern="1200">
                <a:solidFill>
                  <a:schemeClr val="tx1"/>
                </a:solidFill>
                <a:latin typeface="+mn-lt"/>
                <a:ea typeface="+mn-ea"/>
                <a:cs typeface="+mn-cs"/>
              </a:defRPr>
            </a:lvl2pPr>
            <a:lvl3pPr marL="1104900" indent="-228600" algn="l" rtl="0" eaLnBrk="1" fontAlgn="base" hangingPunct="1">
              <a:spcBef>
                <a:spcPct val="20000"/>
              </a:spcBef>
              <a:spcAft>
                <a:spcPct val="0"/>
              </a:spcAft>
              <a:buClr>
                <a:schemeClr val="accent1"/>
              </a:buClr>
              <a:buFont typeface="Wingdings 2" pitchFamily="18" charset="2"/>
              <a:buChar char=""/>
              <a:defRPr lang="es-ES" sz="2400" kern="1200">
                <a:solidFill>
                  <a:schemeClr val="tx1"/>
                </a:solidFill>
                <a:latin typeface="+mn-lt"/>
                <a:ea typeface="+mn-ea"/>
                <a:cs typeface="+mn-cs"/>
              </a:defRPr>
            </a:lvl3pPr>
            <a:lvl4pPr marL="1371600" indent="-209550" algn="l" rtl="0" eaLnBrk="1" fontAlgn="base" hangingPunct="1">
              <a:spcBef>
                <a:spcPct val="20000"/>
              </a:spcBef>
              <a:spcAft>
                <a:spcPct val="0"/>
              </a:spcAft>
              <a:buClr>
                <a:schemeClr val="accent1"/>
              </a:buClr>
              <a:buFont typeface="Wingdings 2" pitchFamily="18" charset="2"/>
              <a:buChar char=""/>
              <a:defRPr lang="es-ES" sz="2000" kern="1200">
                <a:solidFill>
                  <a:schemeClr val="tx1"/>
                </a:solidFill>
                <a:latin typeface="+mn-lt"/>
                <a:ea typeface="+mn-ea"/>
                <a:cs typeface="+mn-cs"/>
              </a:defRPr>
            </a:lvl4pPr>
            <a:lvl5pPr marL="1600200" indent="-209550" algn="l" rtl="0" eaLnBrk="1" fontAlgn="base" hangingPunct="1">
              <a:spcBef>
                <a:spcPct val="20000"/>
              </a:spcBef>
              <a:spcAft>
                <a:spcPct val="0"/>
              </a:spcAft>
              <a:buClr>
                <a:srgbClr val="C1CBB6"/>
              </a:buClr>
              <a:buFont typeface="Wingdings 2" pitchFamily="18" charset="2"/>
              <a:buChar char=""/>
              <a:defRPr lang="es-ES"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lang="es-ES"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lang="es-ES"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lang="es-ES"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lang="es-ES" sz="1600" kern="1200">
                <a:solidFill>
                  <a:schemeClr val="tx1"/>
                </a:solidFill>
                <a:latin typeface="+mn-lt"/>
                <a:ea typeface="+mn-ea"/>
                <a:cs typeface="+mn-cs"/>
              </a:defRPr>
            </a:lvl9pPr>
          </a:lstStyle>
          <a:p>
            <a:pPr algn="just"/>
            <a:r>
              <a:rPr lang="es-CO" altLang="es-CO" sz="2500" b="1" dirty="0">
                <a:solidFill>
                  <a:schemeClr val="bg1"/>
                </a:solidFill>
              </a:rPr>
              <a:t>La  “</a:t>
            </a:r>
            <a:r>
              <a:rPr lang="es-CO" altLang="es-CO" sz="2500" b="1" i="1" u="sng" dirty="0">
                <a:solidFill>
                  <a:schemeClr val="bg1"/>
                </a:solidFill>
              </a:rPr>
              <a:t>Nueva Ger</a:t>
            </a:r>
            <a:r>
              <a:rPr lang="es-CO" altLang="es-CO" sz="2500" b="1" i="1" u="sng" dirty="0">
                <a:solidFill>
                  <a:schemeClr val="bg1"/>
                </a:solidFill>
                <a:cs typeface="Arial" pitchFamily="34" charset="0"/>
              </a:rPr>
              <a:t>e</a:t>
            </a:r>
            <a:r>
              <a:rPr lang="es-CO" altLang="es-CO" sz="2500" b="1" i="1" u="sng" dirty="0">
                <a:solidFill>
                  <a:schemeClr val="bg1"/>
                </a:solidFill>
              </a:rPr>
              <a:t>ncia Pública</a:t>
            </a:r>
            <a:r>
              <a:rPr lang="es-CO" altLang="es-CO" sz="2500" b="1" dirty="0">
                <a:solidFill>
                  <a:schemeClr val="bg1"/>
                </a:solidFill>
              </a:rPr>
              <a:t>” intenta trasladar la cultura de </a:t>
            </a:r>
          </a:p>
          <a:p>
            <a:pPr algn="just"/>
            <a:r>
              <a:rPr lang="es-CO" altLang="es-CO" sz="2500" b="1" dirty="0">
                <a:solidFill>
                  <a:schemeClr val="bg1"/>
                </a:solidFill>
              </a:rPr>
              <a:t>orienta</a:t>
            </a:r>
            <a:r>
              <a:rPr lang="es-CO" altLang="es-CO" sz="2500" b="1" dirty="0">
                <a:solidFill>
                  <a:schemeClr val="bg1"/>
                </a:solidFill>
                <a:cs typeface="Arial" pitchFamily="34" charset="0"/>
              </a:rPr>
              <a:t>ción  de los</a:t>
            </a:r>
            <a:r>
              <a:rPr lang="es-CO" altLang="es-CO" sz="2500" b="1" dirty="0">
                <a:solidFill>
                  <a:schemeClr val="bg1"/>
                </a:solidFill>
              </a:rPr>
              <a:t>  resultados a las organiza</a:t>
            </a:r>
            <a:r>
              <a:rPr lang="es-CO" altLang="es-CO" sz="2500" b="1" dirty="0">
                <a:solidFill>
                  <a:schemeClr val="bg1"/>
                </a:solidFill>
                <a:cs typeface="Arial" pitchFamily="34" charset="0"/>
              </a:rPr>
              <a:t>ciones</a:t>
            </a:r>
            <a:r>
              <a:rPr lang="es-CO" altLang="es-CO" sz="2500" b="1" dirty="0">
                <a:solidFill>
                  <a:schemeClr val="bg1"/>
                </a:solidFill>
              </a:rPr>
              <a:t> del sector público mediante la introducción  de algunas reformas estructurales en la gestión.</a:t>
            </a:r>
          </a:p>
        </p:txBody>
      </p:sp>
    </p:spTree>
    <p:extLst>
      <p:ext uri="{BB962C8B-B14F-4D97-AF65-F5344CB8AC3E}">
        <p14:creationId xmlns:p14="http://schemas.microsoft.com/office/powerpoint/2010/main" val="3089967701"/>
      </p:ext>
    </p:extLst>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par>
                          <p:cTn id="10" fill="hold">
                            <p:stCondLst>
                              <p:cond delay="500"/>
                            </p:stCondLst>
                            <p:childTnLst>
                              <p:par>
                                <p:cTn id="11" presetID="2" presetClass="entr" presetSubtype="8" fill="hold" grpId="0" nodeType="afterEffect">
                                  <p:stCondLst>
                                    <p:cond delay="0"/>
                                  </p:stCondLst>
                                  <p:childTnLst>
                                    <p:set>
                                      <p:cBhvr>
                                        <p:cTn id="12" dur="1" fill="hold">
                                          <p:stCondLst>
                                            <p:cond delay="0"/>
                                          </p:stCondLst>
                                        </p:cTn>
                                        <p:tgtEl>
                                          <p:spTgt spid="13">
                                            <p:txEl>
                                              <p:pRg st="0" end="0"/>
                                            </p:txEl>
                                          </p:spTgt>
                                        </p:tgtEl>
                                        <p:attrNameLst>
                                          <p:attrName>style.visibility</p:attrName>
                                        </p:attrNameLst>
                                      </p:cBhvr>
                                      <p:to>
                                        <p:strVal val="visible"/>
                                      </p:to>
                                    </p:set>
                                    <p:anim calcmode="lin" valueType="num">
                                      <p:cBhvr additive="base">
                                        <p:cTn id="13" dur="500" fill="hold"/>
                                        <p:tgtEl>
                                          <p:spTgt spid="13">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3">
                                            <p:txEl>
                                              <p:pRg st="0" end="0"/>
                                            </p:txEl>
                                          </p:spTgt>
                                        </p:tgtEl>
                                        <p:attrNameLst>
                                          <p:attrName>ppt_y</p:attrName>
                                        </p:attrNameLst>
                                      </p:cBhvr>
                                      <p:tavLst>
                                        <p:tav tm="0">
                                          <p:val>
                                            <p:strVal val="#ppt_y"/>
                                          </p:val>
                                        </p:tav>
                                        <p:tav tm="100000">
                                          <p:val>
                                            <p:strVal val="#ppt_y"/>
                                          </p:val>
                                        </p:tav>
                                      </p:tavLst>
                                    </p:anim>
                                  </p:childTnLst>
                                </p:cTn>
                              </p:par>
                            </p:childTnLst>
                          </p:cTn>
                        </p:par>
                        <p:par>
                          <p:cTn id="15" fill="hold">
                            <p:stCondLst>
                              <p:cond delay="1000"/>
                            </p:stCondLst>
                            <p:childTnLst>
                              <p:par>
                                <p:cTn id="16" presetID="2" presetClass="entr" presetSubtype="8" fill="hold" grpId="0" nodeType="afterEffect">
                                  <p:stCondLst>
                                    <p:cond delay="0"/>
                                  </p:stCondLst>
                                  <p:childTnLst>
                                    <p:set>
                                      <p:cBhvr>
                                        <p:cTn id="17" dur="1" fill="hold">
                                          <p:stCondLst>
                                            <p:cond delay="0"/>
                                          </p:stCondLst>
                                        </p:cTn>
                                        <p:tgtEl>
                                          <p:spTgt spid="13">
                                            <p:txEl>
                                              <p:pRg st="1" end="1"/>
                                            </p:txEl>
                                          </p:spTgt>
                                        </p:tgtEl>
                                        <p:attrNameLst>
                                          <p:attrName>style.visibility</p:attrName>
                                        </p:attrNameLst>
                                      </p:cBhvr>
                                      <p:to>
                                        <p:strVal val="visible"/>
                                      </p:to>
                                    </p:set>
                                    <p:anim calcmode="lin" valueType="num">
                                      <p:cBhvr additive="base">
                                        <p:cTn id="18" dur="500" fill="hold"/>
                                        <p:tgtEl>
                                          <p:spTgt spid="13">
                                            <p:txEl>
                                              <p:pRg st="1" end="1"/>
                                            </p:txEl>
                                          </p:spTgt>
                                        </p:tgtEl>
                                        <p:attrNameLst>
                                          <p:attrName>ppt_x</p:attrName>
                                        </p:attrNameLst>
                                      </p:cBhvr>
                                      <p:tavLst>
                                        <p:tav tm="0">
                                          <p:val>
                                            <p:strVal val="0-#ppt_w/2"/>
                                          </p:val>
                                        </p:tav>
                                        <p:tav tm="100000">
                                          <p:val>
                                            <p:strVal val="#ppt_x"/>
                                          </p:val>
                                        </p:tav>
                                      </p:tavLst>
                                    </p:anim>
                                    <p:anim calcmode="lin" valueType="num">
                                      <p:cBhvr additive="base">
                                        <p:cTn id="19" dur="500" fill="hold"/>
                                        <p:tgtEl>
                                          <p:spTgt spid="13">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build="p" bldLvl="2" autoUpdateAnimBg="0" advAuto="1000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7"/>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6512" y="1057300"/>
            <a:ext cx="9180512" cy="4657700"/>
          </a:xfrm>
          <a:prstGeom prst="rect">
            <a:avLst/>
          </a:prstGeom>
        </p:spPr>
      </p:pic>
      <p:sp>
        <p:nvSpPr>
          <p:cNvPr id="2" name="Título 1"/>
          <p:cNvSpPr>
            <a:spLocks noGrp="1"/>
          </p:cNvSpPr>
          <p:nvPr>
            <p:ph type="ctrTitle"/>
          </p:nvPr>
        </p:nvSpPr>
        <p:spPr>
          <a:xfrm>
            <a:off x="150218" y="-22820"/>
            <a:ext cx="8742957" cy="1079569"/>
          </a:xfrm>
        </p:spPr>
        <p:txBody>
          <a:bodyPr/>
          <a:lstStyle/>
          <a:p>
            <a:pPr algn="ctr"/>
            <a:r>
              <a:rPr lang="es-CR" altLang="en-US" dirty="0"/>
              <a:t>¿POR QUÉ  LAS  CUENTAS  PÚBLICAS  SON Y </a:t>
            </a:r>
            <a:br>
              <a:rPr lang="es-CR" altLang="en-US" dirty="0"/>
            </a:br>
            <a:r>
              <a:rPr lang="es-CR" altLang="en-US" dirty="0"/>
              <a:t>DEBEN SER PÚBLICAS ?</a:t>
            </a:r>
            <a:br>
              <a:rPr lang="es-CR" altLang="en-US" dirty="0">
                <a:solidFill>
                  <a:schemeClr val="tx1"/>
                </a:solidFill>
              </a:rPr>
            </a:br>
            <a:endParaRPr lang="es-CO" dirty="0"/>
          </a:p>
        </p:txBody>
      </p:sp>
      <p:sp>
        <p:nvSpPr>
          <p:cNvPr id="3" name="2 Marcador de número de diapositiva"/>
          <p:cNvSpPr>
            <a:spLocks noGrp="1"/>
          </p:cNvSpPr>
          <p:nvPr>
            <p:ph type="sldNum" sz="quarter" idx="15"/>
          </p:nvPr>
        </p:nvSpPr>
        <p:spPr/>
        <p:txBody>
          <a:bodyPr/>
          <a:lstStyle/>
          <a:p>
            <a:pPr>
              <a:defRPr/>
            </a:pPr>
            <a:fld id="{C7869FFF-0288-4B42-9B48-50D4626F0A8E}" type="slidenum">
              <a:rPr lang="es-ES_tradnl" smtClean="0"/>
              <a:pPr>
                <a:defRPr/>
              </a:pPr>
              <a:t>4</a:t>
            </a:fld>
            <a:endParaRPr lang="es-ES_tradnl" dirty="0"/>
          </a:p>
        </p:txBody>
      </p:sp>
      <p:pic>
        <p:nvPicPr>
          <p:cNvPr id="8" name="Picture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6782" y="1057300"/>
            <a:ext cx="9180512" cy="4646971"/>
          </a:xfrm>
          <a:prstGeom prst="rect">
            <a:avLst/>
          </a:prstGeom>
        </p:spPr>
      </p:pic>
      <p:sp>
        <p:nvSpPr>
          <p:cNvPr id="6" name="4 Rectángulo"/>
          <p:cNvSpPr/>
          <p:nvPr/>
        </p:nvSpPr>
        <p:spPr bwMode="auto">
          <a:xfrm>
            <a:off x="6372200" y="1198230"/>
            <a:ext cx="2627784" cy="1443246"/>
          </a:xfrm>
          <a:prstGeom prst="rect">
            <a:avLst/>
          </a:prstGeom>
          <a:solidFill>
            <a:srgbClr val="00B0F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es-CO" sz="2400" b="1" dirty="0">
                <a:solidFill>
                  <a:prstClr val="black"/>
                </a:solidFill>
                <a:latin typeface="Times New Roman" pitchFamily="18" charset="0"/>
              </a:rPr>
              <a:t>LA CONTABILIDAD </a:t>
            </a:r>
          </a:p>
          <a:p>
            <a:pPr algn="ctr"/>
            <a:r>
              <a:rPr lang="es-CO" sz="2400" b="1" dirty="0">
                <a:solidFill>
                  <a:prstClr val="black"/>
                </a:solidFill>
                <a:latin typeface="Times New Roman" pitchFamily="18" charset="0"/>
              </a:rPr>
              <a:t>TAMBIÉN ES . . .</a:t>
            </a:r>
          </a:p>
        </p:txBody>
      </p:sp>
      <p:sp>
        <p:nvSpPr>
          <p:cNvPr id="9" name="5 Flecha curvada hacia la izquierda"/>
          <p:cNvSpPr/>
          <p:nvPr/>
        </p:nvSpPr>
        <p:spPr bwMode="auto">
          <a:xfrm rot="895883">
            <a:off x="7854416" y="2748505"/>
            <a:ext cx="1136220" cy="2857629"/>
          </a:xfrm>
          <a:prstGeom prst="curvedLeftArrow">
            <a:avLst/>
          </a:prstGeom>
          <a:solidFill>
            <a:srgbClr val="1B369A"/>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s-CO" sz="2400" dirty="0">
              <a:solidFill>
                <a:prstClr val="black"/>
              </a:solidFill>
              <a:latin typeface="Times New Roman" pitchFamily="18" charset="0"/>
            </a:endParaRPr>
          </a:p>
        </p:txBody>
      </p:sp>
      <p:sp>
        <p:nvSpPr>
          <p:cNvPr id="10" name="6 Pergamino vertical"/>
          <p:cNvSpPr/>
          <p:nvPr/>
        </p:nvSpPr>
        <p:spPr bwMode="auto">
          <a:xfrm>
            <a:off x="4572000" y="4369668"/>
            <a:ext cx="3133170" cy="1224137"/>
          </a:xfrm>
          <a:prstGeom prst="verticalScroll">
            <a:avLst/>
          </a:prstGeom>
          <a:solidFill>
            <a:srgbClr val="00B0F0"/>
          </a:solidFill>
          <a:ln w="9525" cap="flat" cmpd="sng" algn="ctr">
            <a:solidFill>
              <a:sysClr val="windowText" lastClr="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CO" sz="2400" b="1" i="0" u="none" strike="noStrike" kern="0" cap="none" spc="0" normalizeH="0" baseline="0" noProof="0" dirty="0">
                <a:ln>
                  <a:noFill/>
                </a:ln>
                <a:solidFill>
                  <a:prstClr val="black"/>
                </a:solidFill>
                <a:effectLst/>
                <a:uLnTx/>
                <a:uFillTx/>
                <a:latin typeface="Times New Roman" pitchFamily="18" charset="0"/>
              </a:rPr>
              <a:t>CONSTRUCTORA …  DE PAZ</a:t>
            </a:r>
          </a:p>
        </p:txBody>
      </p:sp>
    </p:spTree>
    <p:extLst>
      <p:ext uri="{BB962C8B-B14F-4D97-AF65-F5344CB8AC3E}">
        <p14:creationId xmlns:p14="http://schemas.microsoft.com/office/powerpoint/2010/main" val="112368104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3000"/>
                                        <p:tgtEl>
                                          <p:spTgt spid="8"/>
                                        </p:tgtEl>
                                      </p:cBhvr>
                                    </p:animEffect>
                                    <p:anim calcmode="lin" valueType="num">
                                      <p:cBhvr>
                                        <p:cTn id="8" dur="3000" fill="hold"/>
                                        <p:tgtEl>
                                          <p:spTgt spid="8"/>
                                        </p:tgtEl>
                                        <p:attrNameLst>
                                          <p:attrName>ppt_w</p:attrName>
                                        </p:attrNameLst>
                                      </p:cBhvr>
                                      <p:tavLst>
                                        <p:tav tm="0" fmla="#ppt_w*sin(2.5*pi*$)">
                                          <p:val>
                                            <p:fltVal val="0"/>
                                          </p:val>
                                        </p:tav>
                                        <p:tav tm="100000">
                                          <p:val>
                                            <p:fltVal val="1"/>
                                          </p:val>
                                        </p:tav>
                                      </p:tavLst>
                                    </p:anim>
                                    <p:anim calcmode="lin" valueType="num">
                                      <p:cBhvr>
                                        <p:cTn id="9" dur="3000" fill="hold"/>
                                        <p:tgtEl>
                                          <p:spTgt spid="8"/>
                                        </p:tgtEl>
                                        <p:attrNameLst>
                                          <p:attrName>ppt_h</p:attrName>
                                        </p:attrNameLst>
                                      </p:cBhvr>
                                      <p:tavLst>
                                        <p:tav tm="0">
                                          <p:val>
                                            <p:strVal val="#ppt_h"/>
                                          </p:val>
                                        </p:tav>
                                        <p:tav tm="100000">
                                          <p:val>
                                            <p:strVal val="#ppt_h"/>
                                          </p:val>
                                        </p:tav>
                                      </p:tavLst>
                                    </p:anim>
                                  </p:childTnLst>
                                </p:cTn>
                              </p:par>
                            </p:childTnLst>
                          </p:cTn>
                        </p:par>
                        <p:par>
                          <p:cTn id="10" fill="hold">
                            <p:stCondLst>
                              <p:cond delay="3000"/>
                            </p:stCondLst>
                            <p:childTnLst>
                              <p:par>
                                <p:cTn id="11" presetID="26" presetClass="entr" presetSubtype="0"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down)">
                                      <p:cBhvr>
                                        <p:cTn id="13" dur="580">
                                          <p:stCondLst>
                                            <p:cond delay="0"/>
                                          </p:stCondLst>
                                        </p:cTn>
                                        <p:tgtEl>
                                          <p:spTgt spid="6"/>
                                        </p:tgtEl>
                                      </p:cBhvr>
                                    </p:animEffect>
                                    <p:anim calcmode="lin" valueType="num">
                                      <p:cBhvr>
                                        <p:cTn id="14"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9" dur="26">
                                          <p:stCondLst>
                                            <p:cond delay="650"/>
                                          </p:stCondLst>
                                        </p:cTn>
                                        <p:tgtEl>
                                          <p:spTgt spid="6"/>
                                        </p:tgtEl>
                                      </p:cBhvr>
                                      <p:to x="100000" y="60000"/>
                                    </p:animScale>
                                    <p:animScale>
                                      <p:cBhvr>
                                        <p:cTn id="20" dur="166" decel="50000">
                                          <p:stCondLst>
                                            <p:cond delay="676"/>
                                          </p:stCondLst>
                                        </p:cTn>
                                        <p:tgtEl>
                                          <p:spTgt spid="6"/>
                                        </p:tgtEl>
                                      </p:cBhvr>
                                      <p:to x="100000" y="100000"/>
                                    </p:animScale>
                                    <p:animScale>
                                      <p:cBhvr>
                                        <p:cTn id="21" dur="26">
                                          <p:stCondLst>
                                            <p:cond delay="1312"/>
                                          </p:stCondLst>
                                        </p:cTn>
                                        <p:tgtEl>
                                          <p:spTgt spid="6"/>
                                        </p:tgtEl>
                                      </p:cBhvr>
                                      <p:to x="100000" y="80000"/>
                                    </p:animScale>
                                    <p:animScale>
                                      <p:cBhvr>
                                        <p:cTn id="22" dur="166" decel="50000">
                                          <p:stCondLst>
                                            <p:cond delay="1338"/>
                                          </p:stCondLst>
                                        </p:cTn>
                                        <p:tgtEl>
                                          <p:spTgt spid="6"/>
                                        </p:tgtEl>
                                      </p:cBhvr>
                                      <p:to x="100000" y="100000"/>
                                    </p:animScale>
                                    <p:animScale>
                                      <p:cBhvr>
                                        <p:cTn id="23" dur="26">
                                          <p:stCondLst>
                                            <p:cond delay="1642"/>
                                          </p:stCondLst>
                                        </p:cTn>
                                        <p:tgtEl>
                                          <p:spTgt spid="6"/>
                                        </p:tgtEl>
                                      </p:cBhvr>
                                      <p:to x="100000" y="90000"/>
                                    </p:animScale>
                                    <p:animScale>
                                      <p:cBhvr>
                                        <p:cTn id="24" dur="166" decel="50000">
                                          <p:stCondLst>
                                            <p:cond delay="1668"/>
                                          </p:stCondLst>
                                        </p:cTn>
                                        <p:tgtEl>
                                          <p:spTgt spid="6"/>
                                        </p:tgtEl>
                                      </p:cBhvr>
                                      <p:to x="100000" y="100000"/>
                                    </p:animScale>
                                    <p:animScale>
                                      <p:cBhvr>
                                        <p:cTn id="25" dur="26">
                                          <p:stCondLst>
                                            <p:cond delay="1808"/>
                                          </p:stCondLst>
                                        </p:cTn>
                                        <p:tgtEl>
                                          <p:spTgt spid="6"/>
                                        </p:tgtEl>
                                      </p:cBhvr>
                                      <p:to x="100000" y="95000"/>
                                    </p:animScale>
                                    <p:animScale>
                                      <p:cBhvr>
                                        <p:cTn id="26" dur="166" decel="50000">
                                          <p:stCondLst>
                                            <p:cond delay="1834"/>
                                          </p:stCondLst>
                                        </p:cTn>
                                        <p:tgtEl>
                                          <p:spTgt spid="6"/>
                                        </p:tgtEl>
                                      </p:cBhvr>
                                      <p:to x="100000" y="100000"/>
                                    </p:animScale>
                                  </p:childTnLst>
                                </p:cTn>
                              </p:par>
                            </p:childTnLst>
                          </p:cTn>
                        </p:par>
                        <p:par>
                          <p:cTn id="27" fill="hold">
                            <p:stCondLst>
                              <p:cond delay="5000"/>
                            </p:stCondLst>
                            <p:childTnLst>
                              <p:par>
                                <p:cTn id="28" presetID="21" presetClass="entr" presetSubtype="1" fill="hold" grpId="0" nodeType="after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wheel(1)">
                                      <p:cBhvr>
                                        <p:cTn id="30" dur="2000"/>
                                        <p:tgtEl>
                                          <p:spTgt spid="9"/>
                                        </p:tgtEl>
                                      </p:cBhvr>
                                    </p:animEffect>
                                  </p:childTnLst>
                                </p:cTn>
                              </p:par>
                            </p:childTnLst>
                          </p:cTn>
                        </p:par>
                        <p:par>
                          <p:cTn id="31" fill="hold">
                            <p:stCondLst>
                              <p:cond delay="7000"/>
                            </p:stCondLst>
                            <p:childTnLst>
                              <p:par>
                                <p:cTn id="32" presetID="47" presetClass="entr" presetSubtype="0" fill="hold" grpId="0"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fade">
                                      <p:cBhvr>
                                        <p:cTn id="34" dur="1000"/>
                                        <p:tgtEl>
                                          <p:spTgt spid="10"/>
                                        </p:tgtEl>
                                      </p:cBhvr>
                                    </p:animEffect>
                                    <p:anim calcmode="lin" valueType="num">
                                      <p:cBhvr>
                                        <p:cTn id="35" dur="1000" fill="hold"/>
                                        <p:tgtEl>
                                          <p:spTgt spid="10"/>
                                        </p:tgtEl>
                                        <p:attrNameLst>
                                          <p:attrName>ppt_x</p:attrName>
                                        </p:attrNameLst>
                                      </p:cBhvr>
                                      <p:tavLst>
                                        <p:tav tm="0">
                                          <p:val>
                                            <p:strVal val="#ppt_x"/>
                                          </p:val>
                                        </p:tav>
                                        <p:tav tm="100000">
                                          <p:val>
                                            <p:strVal val="#ppt_x"/>
                                          </p:val>
                                        </p:tav>
                                      </p:tavLst>
                                    </p:anim>
                                    <p:anim calcmode="lin" valueType="num">
                                      <p:cBhvr>
                                        <p:cTn id="3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P spid="1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número de diapositiva"/>
          <p:cNvSpPr>
            <a:spLocks noGrp="1"/>
          </p:cNvSpPr>
          <p:nvPr>
            <p:ph type="sldNum" sz="quarter" idx="19"/>
          </p:nvPr>
        </p:nvSpPr>
        <p:spPr/>
        <p:txBody>
          <a:bodyPr/>
          <a:lstStyle/>
          <a:p>
            <a:pPr>
              <a:defRPr/>
            </a:pPr>
            <a:fld id="{C7869FFF-0288-4B42-9B48-50D4626F0A8E}" type="slidenum">
              <a:rPr lang="es-ES_tradnl" smtClean="0"/>
              <a:pPr>
                <a:defRPr/>
              </a:pPr>
              <a:t>40</a:t>
            </a:fld>
            <a:endParaRPr lang="es-ES_tradnl" dirty="0"/>
          </a:p>
        </p:txBody>
      </p:sp>
      <p:grpSp>
        <p:nvGrpSpPr>
          <p:cNvPr id="4" name="Group 4"/>
          <p:cNvGrpSpPr/>
          <p:nvPr/>
        </p:nvGrpSpPr>
        <p:grpSpPr>
          <a:xfrm>
            <a:off x="3961360" y="913284"/>
            <a:ext cx="4669939" cy="2092163"/>
            <a:chOff x="3996943" y="1585576"/>
            <a:chExt cx="4669939" cy="2092163"/>
          </a:xfrm>
        </p:grpSpPr>
        <p:pic>
          <p:nvPicPr>
            <p:cNvPr id="5" name="Picture 2" descr="D:\BACKUP 03 MARZO 2016\Desktop\descarga.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rot="869656">
              <a:off x="4114438" y="1585576"/>
              <a:ext cx="4552444" cy="2092163"/>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6" name="8 CuadroTexto"/>
            <p:cNvSpPr txBox="1"/>
            <p:nvPr/>
          </p:nvSpPr>
          <p:spPr>
            <a:xfrm rot="854476">
              <a:off x="3996943" y="2401309"/>
              <a:ext cx="3137337" cy="400110"/>
            </a:xfrm>
            <a:prstGeom prst="rect">
              <a:avLst/>
            </a:prstGeom>
            <a:noFill/>
          </p:spPr>
          <p:txBody>
            <a:bodyPr wrap="square" rtlCol="0">
              <a:spAutoFit/>
            </a:bodyPr>
            <a:lstStyle/>
            <a:p>
              <a:r>
                <a:rPr lang="es-CO" sz="2000" b="1" dirty="0"/>
                <a:t>      de las cuentas públicas </a:t>
              </a:r>
            </a:p>
          </p:txBody>
        </p:sp>
      </p:grpSp>
      <p:sp>
        <p:nvSpPr>
          <p:cNvPr id="7" name="9 CuadroTexto"/>
          <p:cNvSpPr txBox="1"/>
          <p:nvPr/>
        </p:nvSpPr>
        <p:spPr>
          <a:xfrm>
            <a:off x="179512" y="2713484"/>
            <a:ext cx="8712968" cy="2616101"/>
          </a:xfrm>
          <a:prstGeom prst="rect">
            <a:avLst/>
          </a:prstGeom>
          <a:noFill/>
        </p:spPr>
        <p:txBody>
          <a:bodyPr wrap="square" rtlCol="0">
            <a:spAutoFit/>
          </a:bodyPr>
          <a:lstStyle/>
          <a:p>
            <a:r>
              <a:rPr lang="es-CO" sz="2400" b="1" dirty="0">
                <a:latin typeface="+mn-lt"/>
              </a:rPr>
              <a:t>            </a:t>
            </a:r>
            <a:r>
              <a:rPr lang="es-CO" sz="2800" b="1" dirty="0">
                <a:latin typeface="+mn-lt"/>
              </a:rPr>
              <a:t>más que un </a:t>
            </a:r>
            <a:r>
              <a:rPr lang="es-CO" sz="2800" b="1" u="sng" dirty="0">
                <a:latin typeface="+mn-lt"/>
              </a:rPr>
              <a:t>VALOR</a:t>
            </a:r>
            <a:r>
              <a:rPr lang="es-CO" sz="2800" b="1" dirty="0">
                <a:latin typeface="+mn-lt"/>
              </a:rPr>
              <a:t>…un </a:t>
            </a:r>
            <a:r>
              <a:rPr lang="es-CO" sz="2800" b="1" u="sng" dirty="0">
                <a:latin typeface="+mn-lt"/>
              </a:rPr>
              <a:t>BENEFICIO</a:t>
            </a:r>
            <a:r>
              <a:rPr lang="es-CO" sz="2800" b="1" dirty="0">
                <a:latin typeface="+mn-lt"/>
              </a:rPr>
              <a:t> en términos de:</a:t>
            </a:r>
          </a:p>
          <a:p>
            <a:endParaRPr lang="es-CO" sz="2400" b="1" dirty="0">
              <a:latin typeface="+mn-lt"/>
            </a:endParaRPr>
          </a:p>
          <a:p>
            <a:pPr marL="342900" indent="-342900">
              <a:buFont typeface="Arial" panose="020B0604020202020204" pitchFamily="34" charset="0"/>
              <a:buChar char="•"/>
            </a:pPr>
            <a:r>
              <a:rPr lang="es-CO" sz="2100" b="1" dirty="0">
                <a:latin typeface="+mn-lt"/>
              </a:rPr>
              <a:t> </a:t>
            </a:r>
            <a:r>
              <a:rPr lang="es-MX" sz="2800" b="1" dirty="0">
                <a:solidFill>
                  <a:sysClr val="windowText" lastClr="000000"/>
                </a:solidFill>
                <a:latin typeface="+mn-lt"/>
              </a:rPr>
              <a:t>VISIBILIDAD </a:t>
            </a:r>
          </a:p>
          <a:p>
            <a:pPr marL="457200" lvl="0" indent="-457200">
              <a:buFont typeface="Arial" panose="020B0604020202020204" pitchFamily="34" charset="0"/>
              <a:buChar char="•"/>
            </a:pPr>
            <a:r>
              <a:rPr lang="es-MX" sz="2800" b="1" dirty="0">
                <a:solidFill>
                  <a:sysClr val="windowText" lastClr="000000"/>
                </a:solidFill>
                <a:latin typeface="+mn-lt"/>
              </a:rPr>
              <a:t>TOMA DE DECISIONES </a:t>
            </a:r>
          </a:p>
          <a:p>
            <a:pPr marL="457200" indent="-457200">
              <a:buFont typeface="Arial" panose="020B0604020202020204" pitchFamily="34" charset="0"/>
              <a:buChar char="•"/>
            </a:pPr>
            <a:r>
              <a:rPr lang="es-ES" sz="2800" b="1" dirty="0">
                <a:solidFill>
                  <a:sysClr val="windowText" lastClr="000000"/>
                </a:solidFill>
                <a:latin typeface="+mn-lt"/>
              </a:rPr>
              <a:t>CONTROL</a:t>
            </a:r>
          </a:p>
          <a:p>
            <a:pPr marL="457200" indent="-457200">
              <a:buFont typeface="Arial" panose="020B0604020202020204" pitchFamily="34" charset="0"/>
              <a:buChar char="•"/>
            </a:pPr>
            <a:r>
              <a:rPr lang="es-ES" sz="2800" b="1" dirty="0">
                <a:solidFill>
                  <a:sysClr val="windowText" lastClr="000000"/>
                </a:solidFill>
                <a:latin typeface="+mn-lt"/>
              </a:rPr>
              <a:t>LENGUAJE DE LOS GOBIERNOS </a:t>
            </a:r>
            <a:endParaRPr lang="es-CO" sz="2800" b="1" dirty="0">
              <a:latin typeface="+mn-lt"/>
            </a:endParaRPr>
          </a:p>
        </p:txBody>
      </p:sp>
      <p:sp>
        <p:nvSpPr>
          <p:cNvPr id="8" name="10 CuadroTexto"/>
          <p:cNvSpPr txBox="1"/>
          <p:nvPr/>
        </p:nvSpPr>
        <p:spPr>
          <a:xfrm>
            <a:off x="60104" y="625252"/>
            <a:ext cx="2893144" cy="1569660"/>
          </a:xfrm>
          <a:prstGeom prst="rect">
            <a:avLst/>
          </a:prstGeom>
          <a:noFill/>
          <a:ln>
            <a:solidFill>
              <a:schemeClr val="accent2">
                <a:lumMod val="75000"/>
              </a:schemeClr>
            </a:solidFill>
          </a:ln>
          <a:effectLst>
            <a:glow rad="63500">
              <a:schemeClr val="accent4">
                <a:satMod val="175000"/>
                <a:alpha val="40000"/>
              </a:schemeClr>
            </a:glow>
          </a:effectLst>
          <a:scene3d>
            <a:camera prst="orthographicFront"/>
            <a:lightRig rig="threePt" dir="t"/>
          </a:scene3d>
          <a:sp3d>
            <a:bevelT w="139700" prst="cross"/>
          </a:sp3d>
        </p:spPr>
        <p:txBody>
          <a:bodyPr wrap="square" rtlCol="0">
            <a:spAutoFit/>
          </a:bodyPr>
          <a:lstStyle/>
          <a:p>
            <a:pPr algn="ctr"/>
            <a:r>
              <a:rPr lang="es-CO" sz="3200" b="1" dirty="0"/>
              <a:t>BUEN  GOBIERNO </a:t>
            </a:r>
          </a:p>
          <a:p>
            <a:pPr algn="ctr"/>
            <a:r>
              <a:rPr lang="es-CO" sz="3200" b="1" dirty="0"/>
              <a:t>TAMBIÉN ES</a:t>
            </a:r>
            <a:r>
              <a:rPr lang="es-CO" b="1" dirty="0"/>
              <a:t>: </a:t>
            </a:r>
          </a:p>
        </p:txBody>
      </p:sp>
      <p:sp>
        <p:nvSpPr>
          <p:cNvPr id="9" name="11 Flecha curvada hacia abajo"/>
          <p:cNvSpPr/>
          <p:nvPr/>
        </p:nvSpPr>
        <p:spPr bwMode="auto">
          <a:xfrm rot="555973">
            <a:off x="2449192" y="271600"/>
            <a:ext cx="3744416" cy="1080120"/>
          </a:xfrm>
          <a:prstGeom prst="curvedDownArrow">
            <a:avLst/>
          </a:prstGeom>
          <a:solidFill>
            <a:srgbClr val="1B369A"/>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CO" sz="2400" b="0" i="0" u="none" strike="noStrike" cap="none" normalizeH="0" baseline="0">
              <a:ln>
                <a:noFill/>
              </a:ln>
              <a:solidFill>
                <a:schemeClr val="tx1"/>
              </a:solidFill>
              <a:effectLst/>
              <a:latin typeface="Times New Roman" pitchFamily="18" charset="0"/>
            </a:endParaRPr>
          </a:p>
        </p:txBody>
      </p:sp>
      <p:pic>
        <p:nvPicPr>
          <p:cNvPr id="1026" name="Picture 2" descr="H:\RENDICION DE CUENTAS VIGENCIA 2016\LOGO RENDICION DE CUENTAS 2016.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364088" y="3297511"/>
            <a:ext cx="3744416" cy="17202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4166600"/>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Effect transition="in" filter="fade">
                                      <p:cBhvr>
                                        <p:cTn id="9" dur="1000"/>
                                        <p:tgtEl>
                                          <p:spTgt spid="4"/>
                                        </p:tgtEl>
                                      </p:cBhvr>
                                    </p:animEffect>
                                  </p:childTnLst>
                                </p:cTn>
                              </p:par>
                            </p:childTnLst>
                          </p:cTn>
                        </p:par>
                        <p:par>
                          <p:cTn id="10" fill="hold">
                            <p:stCondLst>
                              <p:cond delay="1000"/>
                            </p:stCondLst>
                            <p:childTnLst>
                              <p:par>
                                <p:cTn id="11" presetID="53" presetClass="entr" presetSubtype="16"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1000" fill="hold"/>
                                        <p:tgtEl>
                                          <p:spTgt spid="7"/>
                                        </p:tgtEl>
                                        <p:attrNameLst>
                                          <p:attrName>ppt_w</p:attrName>
                                        </p:attrNameLst>
                                      </p:cBhvr>
                                      <p:tavLst>
                                        <p:tav tm="0">
                                          <p:val>
                                            <p:fltVal val="0"/>
                                          </p:val>
                                        </p:tav>
                                        <p:tav tm="100000">
                                          <p:val>
                                            <p:strVal val="#ppt_w"/>
                                          </p:val>
                                        </p:tav>
                                      </p:tavLst>
                                    </p:anim>
                                    <p:anim calcmode="lin" valueType="num">
                                      <p:cBhvr>
                                        <p:cTn id="14" dur="1000" fill="hold"/>
                                        <p:tgtEl>
                                          <p:spTgt spid="7"/>
                                        </p:tgtEl>
                                        <p:attrNameLst>
                                          <p:attrName>ppt_h</p:attrName>
                                        </p:attrNameLst>
                                      </p:cBhvr>
                                      <p:tavLst>
                                        <p:tav tm="0">
                                          <p:val>
                                            <p:fltVal val="0"/>
                                          </p:val>
                                        </p:tav>
                                        <p:tav tm="100000">
                                          <p:val>
                                            <p:strVal val="#ppt_h"/>
                                          </p:val>
                                        </p:tav>
                                      </p:tavLst>
                                    </p:anim>
                                    <p:animEffect transition="in" filter="fade">
                                      <p:cBhvr>
                                        <p:cTn id="15"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número de diapositiva 4"/>
          <p:cNvSpPr>
            <a:spLocks noGrp="1"/>
          </p:cNvSpPr>
          <p:nvPr>
            <p:ph type="sldNum" sz="quarter" idx="15"/>
          </p:nvPr>
        </p:nvSpPr>
        <p:spPr/>
        <p:txBody>
          <a:bodyPr/>
          <a:lstStyle/>
          <a:p>
            <a:fld id="{2F152DCA-CD82-48DD-BE7C-A5D938300626}" type="slidenum">
              <a:rPr lang="es-ES_tradnl" smtClean="0"/>
              <a:pPr/>
              <a:t>41</a:t>
            </a:fld>
            <a:endParaRPr lang="es-ES_tradnl"/>
          </a:p>
        </p:txBody>
      </p:sp>
      <p:pic>
        <p:nvPicPr>
          <p:cNvPr id="7" name="2 Imagen"/>
          <p:cNvPicPr/>
          <p:nvPr/>
        </p:nvPicPr>
        <p:blipFill rotWithShape="1">
          <a:blip r:embed="rId2"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bwMode="auto">
          <a:xfrm>
            <a:off x="3303017" y="1177669"/>
            <a:ext cx="5265981" cy="4135013"/>
          </a:xfrm>
          <a:prstGeom prst="rect">
            <a:avLst/>
          </a:prstGeom>
          <a:ln>
            <a:noFill/>
          </a:ln>
          <a:extLst>
            <a:ext uri="{53640926-AAD7-44D8-BBD7-CCE9431645EC}">
              <a14:shadowObscured xmlns:a14="http://schemas.microsoft.com/office/drawing/2010/main"/>
            </a:ext>
          </a:extLst>
        </p:spPr>
      </p:pic>
      <p:pic>
        <p:nvPicPr>
          <p:cNvPr id="8" name="Picture 5"/>
          <p:cNvPicPr>
            <a:picLocks noChangeAspect="1" noChangeArrowheads="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07503" y="1461116"/>
            <a:ext cx="3086947" cy="42046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13 CuadroTexto"/>
          <p:cNvSpPr txBox="1"/>
          <p:nvPr/>
        </p:nvSpPr>
        <p:spPr>
          <a:xfrm>
            <a:off x="3779912" y="2215491"/>
            <a:ext cx="1576367" cy="353977"/>
          </a:xfrm>
          <a:prstGeom prst="rect">
            <a:avLst/>
          </a:prstGeom>
          <a:noFill/>
        </p:spPr>
        <p:txBody>
          <a:bodyPr wrap="square" lIns="76234" tIns="38117" rIns="76234" bIns="38117" rtlCol="0">
            <a:spAutoFit/>
          </a:bodyPr>
          <a:lstStyle/>
          <a:p>
            <a:r>
              <a:rPr lang="es-CO" sz="1800" b="1" dirty="0"/>
              <a:t>Nivel Nacional</a:t>
            </a:r>
          </a:p>
        </p:txBody>
      </p:sp>
      <p:sp>
        <p:nvSpPr>
          <p:cNvPr id="10" name="14 CuadroTexto"/>
          <p:cNvSpPr txBox="1"/>
          <p:nvPr/>
        </p:nvSpPr>
        <p:spPr>
          <a:xfrm>
            <a:off x="7020272" y="2302887"/>
            <a:ext cx="1629679" cy="338589"/>
          </a:xfrm>
          <a:prstGeom prst="rect">
            <a:avLst/>
          </a:prstGeom>
          <a:noFill/>
        </p:spPr>
        <p:txBody>
          <a:bodyPr wrap="square" lIns="76234" tIns="38117" rIns="76234" bIns="38117" rtlCol="0">
            <a:spAutoFit/>
          </a:bodyPr>
          <a:lstStyle/>
          <a:p>
            <a:r>
              <a:rPr lang="es-CO" sz="1700" b="1" dirty="0"/>
              <a:t>Nivel Territorial</a:t>
            </a:r>
          </a:p>
        </p:txBody>
      </p:sp>
      <p:sp>
        <p:nvSpPr>
          <p:cNvPr id="11" name="15 CuadroTexto"/>
          <p:cNvSpPr txBox="1"/>
          <p:nvPr/>
        </p:nvSpPr>
        <p:spPr>
          <a:xfrm>
            <a:off x="5220072" y="985292"/>
            <a:ext cx="1728192" cy="384755"/>
          </a:xfrm>
          <a:prstGeom prst="rect">
            <a:avLst/>
          </a:prstGeom>
          <a:noFill/>
        </p:spPr>
        <p:txBody>
          <a:bodyPr wrap="square" lIns="76234" tIns="38117" rIns="76234" bIns="38117" rtlCol="0">
            <a:spAutoFit/>
          </a:bodyPr>
          <a:lstStyle/>
          <a:p>
            <a:r>
              <a:rPr lang="es-CO" sz="2000" b="1" dirty="0"/>
              <a:t>Sector Público</a:t>
            </a:r>
          </a:p>
        </p:txBody>
      </p:sp>
      <p:sp>
        <p:nvSpPr>
          <p:cNvPr id="12" name="1 Título"/>
          <p:cNvSpPr>
            <a:spLocks noGrp="1"/>
          </p:cNvSpPr>
          <p:nvPr>
            <p:ph type="ctrTitle"/>
          </p:nvPr>
        </p:nvSpPr>
        <p:spPr>
          <a:xfrm>
            <a:off x="1547664" y="169202"/>
            <a:ext cx="5832648" cy="600066"/>
          </a:xfrm>
        </p:spPr>
        <p:style>
          <a:lnRef idx="1">
            <a:schemeClr val="accent2"/>
          </a:lnRef>
          <a:fillRef idx="2">
            <a:schemeClr val="accent2"/>
          </a:fillRef>
          <a:effectRef idx="1">
            <a:schemeClr val="accent2"/>
          </a:effectRef>
          <a:fontRef idx="minor">
            <a:schemeClr val="dk1"/>
          </a:fontRef>
        </p:style>
        <p:txBody>
          <a:bodyPr/>
          <a:lstStyle/>
          <a:p>
            <a:pPr algn="ctr"/>
            <a:r>
              <a:rPr lang="es-CO" sz="2800" dirty="0">
                <a:solidFill>
                  <a:schemeClr val="tx1"/>
                </a:solidFill>
              </a:rPr>
              <a:t>EL SECTOR PÚBLICO COLOMBIANO</a:t>
            </a:r>
          </a:p>
        </p:txBody>
      </p:sp>
      <p:sp>
        <p:nvSpPr>
          <p:cNvPr id="13" name="12 Rectángulo"/>
          <p:cNvSpPr/>
          <p:nvPr/>
        </p:nvSpPr>
        <p:spPr>
          <a:xfrm>
            <a:off x="3697920" y="1370048"/>
            <a:ext cx="4700657" cy="3566654"/>
          </a:xfrm>
          <a:prstGeom prst="rect">
            <a:avLst/>
          </a:prstGeom>
          <a:no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76234" tIns="38117" rIns="76234" bIns="38117" rtlCol="0" anchor="ctr"/>
          <a:lstStyle/>
          <a:p>
            <a:pPr algn="ctr"/>
            <a:endParaRPr lang="es-CO"/>
          </a:p>
        </p:txBody>
      </p:sp>
    </p:spTree>
    <p:extLst>
      <p:ext uri="{BB962C8B-B14F-4D97-AF65-F5344CB8AC3E}">
        <p14:creationId xmlns:p14="http://schemas.microsoft.com/office/powerpoint/2010/main" val="284045600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50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3"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número de diapositiva"/>
          <p:cNvSpPr>
            <a:spLocks noGrp="1"/>
          </p:cNvSpPr>
          <p:nvPr>
            <p:ph type="sldNum" sz="quarter" idx="19"/>
          </p:nvPr>
        </p:nvSpPr>
        <p:spPr/>
        <p:txBody>
          <a:bodyPr/>
          <a:lstStyle/>
          <a:p>
            <a:pPr>
              <a:defRPr/>
            </a:pPr>
            <a:fld id="{C7869FFF-0288-4B42-9B48-50D4626F0A8E}" type="slidenum">
              <a:rPr lang="es-ES_tradnl" smtClean="0"/>
              <a:pPr>
                <a:defRPr/>
              </a:pPr>
              <a:t>42</a:t>
            </a:fld>
            <a:endParaRPr lang="es-ES_tradnl" dirty="0"/>
          </a:p>
        </p:txBody>
      </p:sp>
      <p:sp>
        <p:nvSpPr>
          <p:cNvPr id="5" name="CuadroTexto 4"/>
          <p:cNvSpPr txBox="1"/>
          <p:nvPr/>
        </p:nvSpPr>
        <p:spPr>
          <a:xfrm>
            <a:off x="611560" y="193204"/>
            <a:ext cx="7620000" cy="1261884"/>
          </a:xfrm>
          <a:prstGeom prst="rect">
            <a:avLst/>
          </a:prstGeom>
          <a:noFill/>
        </p:spPr>
        <p:txBody>
          <a:bodyPr wrap="square" rtlCol="0">
            <a:spAutoFit/>
          </a:bodyPr>
          <a:lstStyle/>
          <a:p>
            <a:pPr algn="ctr"/>
            <a:r>
              <a:rPr lang="es-CO" sz="2800" b="1" dirty="0">
                <a:latin typeface="+mn-lt"/>
              </a:rPr>
              <a:t>Estados Contables Consolidados</a:t>
            </a:r>
          </a:p>
          <a:p>
            <a:pPr algn="ctr"/>
            <a:r>
              <a:rPr lang="es-CO" sz="2400" b="1" dirty="0">
                <a:latin typeface="+mn-lt"/>
              </a:rPr>
              <a:t>SECTOR PÚBLICO - NIVEL NACIONAL - NIVEL TERRITORIAL </a:t>
            </a:r>
          </a:p>
          <a:p>
            <a:pPr algn="ctr"/>
            <a:r>
              <a:rPr lang="es-CO" sz="2400" b="1" dirty="0">
                <a:latin typeface="+mn-lt"/>
              </a:rPr>
              <a:t>A 31 de diciembre 2016</a:t>
            </a:r>
          </a:p>
        </p:txBody>
      </p:sp>
      <p:pic>
        <p:nvPicPr>
          <p:cNvPr id="2" name="Imagen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1582305"/>
            <a:ext cx="9144000" cy="3939491"/>
          </a:xfrm>
          <a:prstGeom prst="rect">
            <a:avLst/>
          </a:prstGeom>
        </p:spPr>
      </p:pic>
    </p:spTree>
    <p:extLst>
      <p:ext uri="{BB962C8B-B14F-4D97-AF65-F5344CB8AC3E}">
        <p14:creationId xmlns:p14="http://schemas.microsoft.com/office/powerpoint/2010/main" val="1675827545"/>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9"/>
          </p:nvPr>
        </p:nvSpPr>
        <p:spPr/>
        <p:txBody>
          <a:bodyPr/>
          <a:lstStyle/>
          <a:p>
            <a:pPr>
              <a:defRPr/>
            </a:pPr>
            <a:fld id="{BD78BF63-D6E5-49D8-99EB-4D36175B83F1}" type="slidenum">
              <a:rPr lang="es-ES_tradnl" smtClean="0"/>
              <a:pPr>
                <a:defRPr/>
              </a:pPr>
              <a:t>43</a:t>
            </a:fld>
            <a:endParaRPr lang="es-ES_tradnl" dirty="0"/>
          </a:p>
        </p:txBody>
      </p:sp>
      <p:sp>
        <p:nvSpPr>
          <p:cNvPr id="5" name="14 Título"/>
          <p:cNvSpPr txBox="1">
            <a:spLocks/>
          </p:cNvSpPr>
          <p:nvPr/>
        </p:nvSpPr>
        <p:spPr>
          <a:xfrm>
            <a:off x="887181" y="-22820"/>
            <a:ext cx="7404861" cy="1020113"/>
          </a:xfrm>
          <a:prstGeom prst="rect">
            <a:avLst/>
          </a:prstGeom>
        </p:spPr>
        <p:txBody>
          <a:bodyPr/>
          <a:lstStyle>
            <a:lvl1pPr algn="ctr" rtl="0" eaLnBrk="1" fontAlgn="base" hangingPunct="1">
              <a:spcBef>
                <a:spcPct val="0"/>
              </a:spcBef>
              <a:spcAft>
                <a:spcPct val="0"/>
              </a:spcAft>
              <a:defRPr sz="3200" b="1">
                <a:solidFill>
                  <a:schemeClr val="tx2"/>
                </a:solidFill>
                <a:latin typeface="+mj-lt"/>
                <a:ea typeface="+mj-ea"/>
                <a:cs typeface="+mj-cs"/>
              </a:defRPr>
            </a:lvl1pPr>
            <a:lvl2pPr algn="ctr" rtl="0" eaLnBrk="1" fontAlgn="base" hangingPunct="1">
              <a:spcBef>
                <a:spcPct val="0"/>
              </a:spcBef>
              <a:spcAft>
                <a:spcPct val="0"/>
              </a:spcAft>
              <a:defRPr sz="3200" b="1">
                <a:solidFill>
                  <a:schemeClr val="tx2"/>
                </a:solidFill>
                <a:latin typeface="Calibri" pitchFamily="34" charset="0"/>
              </a:defRPr>
            </a:lvl2pPr>
            <a:lvl3pPr algn="ctr" rtl="0" eaLnBrk="1" fontAlgn="base" hangingPunct="1">
              <a:spcBef>
                <a:spcPct val="0"/>
              </a:spcBef>
              <a:spcAft>
                <a:spcPct val="0"/>
              </a:spcAft>
              <a:defRPr sz="3200" b="1">
                <a:solidFill>
                  <a:schemeClr val="tx2"/>
                </a:solidFill>
                <a:latin typeface="Calibri" pitchFamily="34" charset="0"/>
              </a:defRPr>
            </a:lvl3pPr>
            <a:lvl4pPr algn="ctr" rtl="0" eaLnBrk="1" fontAlgn="base" hangingPunct="1">
              <a:spcBef>
                <a:spcPct val="0"/>
              </a:spcBef>
              <a:spcAft>
                <a:spcPct val="0"/>
              </a:spcAft>
              <a:defRPr sz="3200" b="1">
                <a:solidFill>
                  <a:schemeClr val="tx2"/>
                </a:solidFill>
                <a:latin typeface="Calibri" pitchFamily="34" charset="0"/>
              </a:defRPr>
            </a:lvl4pPr>
            <a:lvl5pPr algn="ctr" rtl="0" eaLnBrk="1" fontAlgn="base" hangingPunct="1">
              <a:spcBef>
                <a:spcPct val="0"/>
              </a:spcBef>
              <a:spcAft>
                <a:spcPct val="0"/>
              </a:spcAft>
              <a:defRPr sz="3200" b="1">
                <a:solidFill>
                  <a:schemeClr val="tx2"/>
                </a:solidFill>
                <a:latin typeface="Calibri" pitchFamily="34" charset="0"/>
              </a:defRPr>
            </a:lvl5pPr>
            <a:lvl6pPr marL="457200" algn="ctr" rtl="0" eaLnBrk="1" fontAlgn="base" hangingPunct="1">
              <a:spcBef>
                <a:spcPct val="0"/>
              </a:spcBef>
              <a:spcAft>
                <a:spcPct val="0"/>
              </a:spcAft>
              <a:defRPr sz="3200" b="1">
                <a:solidFill>
                  <a:schemeClr val="tx2"/>
                </a:solidFill>
                <a:latin typeface="Arial Narrow" pitchFamily="34" charset="0"/>
              </a:defRPr>
            </a:lvl6pPr>
            <a:lvl7pPr marL="914400" algn="ctr" rtl="0" eaLnBrk="1" fontAlgn="base" hangingPunct="1">
              <a:spcBef>
                <a:spcPct val="0"/>
              </a:spcBef>
              <a:spcAft>
                <a:spcPct val="0"/>
              </a:spcAft>
              <a:defRPr sz="3200" b="1">
                <a:solidFill>
                  <a:schemeClr val="tx2"/>
                </a:solidFill>
                <a:latin typeface="Arial Narrow" pitchFamily="34" charset="0"/>
              </a:defRPr>
            </a:lvl7pPr>
            <a:lvl8pPr marL="1371600" algn="ctr" rtl="0" eaLnBrk="1" fontAlgn="base" hangingPunct="1">
              <a:spcBef>
                <a:spcPct val="0"/>
              </a:spcBef>
              <a:spcAft>
                <a:spcPct val="0"/>
              </a:spcAft>
              <a:defRPr sz="3200" b="1">
                <a:solidFill>
                  <a:schemeClr val="tx2"/>
                </a:solidFill>
                <a:latin typeface="Arial Narrow" pitchFamily="34" charset="0"/>
              </a:defRPr>
            </a:lvl8pPr>
            <a:lvl9pPr marL="1828800" algn="ctr" rtl="0" eaLnBrk="1" fontAlgn="base" hangingPunct="1">
              <a:spcBef>
                <a:spcPct val="0"/>
              </a:spcBef>
              <a:spcAft>
                <a:spcPct val="0"/>
              </a:spcAft>
              <a:defRPr sz="3200" b="1">
                <a:solidFill>
                  <a:schemeClr val="tx2"/>
                </a:solidFill>
                <a:latin typeface="Arial Narrow" pitchFamily="34" charset="0"/>
              </a:defRPr>
            </a:lvl9pPr>
          </a:lstStyle>
          <a:p>
            <a:r>
              <a:rPr lang="es-ES" sz="3333" kern="0" dirty="0">
                <a:solidFill>
                  <a:schemeClr val="bg1"/>
                </a:solidFill>
                <a:effectLst>
                  <a:outerShdw blurRad="38100" dist="38100" dir="2700000" algn="tl">
                    <a:srgbClr val="000000"/>
                  </a:outerShdw>
                </a:effectLst>
                <a:latin typeface="Calibri" pitchFamily="34" charset="0"/>
                <a:cs typeface="Arial" charset="0"/>
              </a:rPr>
              <a:t>MODELOS DE CONTABILIDAD</a:t>
            </a:r>
            <a:br>
              <a:rPr lang="es-ES" sz="3333" kern="0" dirty="0">
                <a:solidFill>
                  <a:schemeClr val="bg1"/>
                </a:solidFill>
                <a:effectLst>
                  <a:outerShdw blurRad="38100" dist="38100" dir="2700000" algn="tl">
                    <a:srgbClr val="000000"/>
                  </a:outerShdw>
                </a:effectLst>
                <a:latin typeface="Calibri" pitchFamily="34" charset="0"/>
                <a:cs typeface="Arial" charset="0"/>
              </a:rPr>
            </a:br>
            <a:r>
              <a:rPr lang="es-ES" sz="3333" kern="0" dirty="0">
                <a:solidFill>
                  <a:schemeClr val="bg1"/>
                </a:solidFill>
                <a:effectLst>
                  <a:outerShdw blurRad="38100" dist="38100" dir="2700000" algn="tl">
                    <a:srgbClr val="000000"/>
                  </a:outerShdw>
                </a:effectLst>
                <a:latin typeface="Calibri" pitchFamily="34" charset="0"/>
                <a:cs typeface="Arial" charset="0"/>
              </a:rPr>
              <a:t> - CONVERGENCIA -</a:t>
            </a:r>
            <a:br>
              <a:rPr lang="es-ES" sz="3333" kern="0" dirty="0">
                <a:solidFill>
                  <a:schemeClr val="bg1"/>
                </a:solidFill>
                <a:effectLst>
                  <a:outerShdw blurRad="38100" dist="38100" dir="2700000" algn="tl">
                    <a:srgbClr val="000000"/>
                  </a:outerShdw>
                </a:effectLst>
                <a:latin typeface="Calibri" pitchFamily="34" charset="0"/>
                <a:cs typeface="Arial" charset="0"/>
              </a:rPr>
            </a:br>
            <a:endParaRPr lang="es-CO" sz="3333" kern="0" dirty="0">
              <a:solidFill>
                <a:schemeClr val="bg1"/>
              </a:solidFill>
            </a:endParaRPr>
          </a:p>
        </p:txBody>
      </p:sp>
      <p:graphicFrame>
        <p:nvGraphicFramePr>
          <p:cNvPr id="6" name="17 Marcador de SmartArt"/>
          <p:cNvGraphicFramePr>
            <a:graphicFrameLocks/>
          </p:cNvGraphicFramePr>
          <p:nvPr>
            <p:extLst>
              <p:ext uri="{D42A27DB-BD31-4B8C-83A1-F6EECF244321}">
                <p14:modId xmlns:p14="http://schemas.microsoft.com/office/powerpoint/2010/main" val="2832383532"/>
              </p:ext>
            </p:extLst>
          </p:nvPr>
        </p:nvGraphicFramePr>
        <p:xfrm>
          <a:off x="0" y="1068150"/>
          <a:ext cx="8320031" cy="46468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6 CuadroTexto"/>
          <p:cNvSpPr txBox="1"/>
          <p:nvPr/>
        </p:nvSpPr>
        <p:spPr>
          <a:xfrm>
            <a:off x="395536" y="2781426"/>
            <a:ext cx="2064229" cy="923330"/>
          </a:xfrm>
          <a:prstGeom prst="rect">
            <a:avLst/>
          </a:prstGeom>
          <a:noFill/>
        </p:spPr>
        <p:txBody>
          <a:bodyPr wrap="square" rtlCol="0">
            <a:spAutoFit/>
          </a:bodyPr>
          <a:lstStyle/>
          <a:p>
            <a:pPr algn="ctr"/>
            <a:r>
              <a:rPr lang="es-ES" sz="1800" b="1" spc="250" dirty="0">
                <a:solidFill>
                  <a:schemeClr val="accent6">
                    <a:lumMod val="75000"/>
                  </a:schemeClr>
                </a:solidFill>
                <a:effectLst>
                  <a:outerShdw blurRad="38100" dist="38100" dir="2700000" algn="tl">
                    <a:srgbClr val="000000">
                      <a:alpha val="43137"/>
                    </a:srgbClr>
                  </a:outerShdw>
                </a:effectLst>
                <a:latin typeface="Calibri" panose="020F0502020204030204" pitchFamily="34" charset="0"/>
              </a:rPr>
              <a:t>MODELOS </a:t>
            </a:r>
          </a:p>
          <a:p>
            <a:pPr algn="ctr"/>
            <a:r>
              <a:rPr lang="es-ES" sz="1800" b="1" spc="250" dirty="0">
                <a:solidFill>
                  <a:schemeClr val="accent6">
                    <a:lumMod val="75000"/>
                  </a:schemeClr>
                </a:solidFill>
                <a:effectLst>
                  <a:outerShdw blurRad="38100" dist="38100" dir="2700000" algn="tl">
                    <a:srgbClr val="000000">
                      <a:alpha val="43137"/>
                    </a:srgbClr>
                  </a:outerShdw>
                </a:effectLst>
                <a:latin typeface="Calibri" panose="020F0502020204030204" pitchFamily="34" charset="0"/>
              </a:rPr>
              <a:t>DE</a:t>
            </a:r>
          </a:p>
          <a:p>
            <a:pPr algn="ctr"/>
            <a:r>
              <a:rPr lang="es-ES" sz="1800" b="1" spc="250" dirty="0">
                <a:solidFill>
                  <a:schemeClr val="accent6">
                    <a:lumMod val="75000"/>
                  </a:schemeClr>
                </a:solidFill>
                <a:effectLst>
                  <a:outerShdw blurRad="38100" dist="38100" dir="2700000" algn="tl">
                    <a:srgbClr val="000000">
                      <a:alpha val="43137"/>
                    </a:srgbClr>
                  </a:outerShdw>
                </a:effectLst>
                <a:latin typeface="Calibri" panose="020F0502020204030204" pitchFamily="34" charset="0"/>
              </a:rPr>
              <a:t>CONTABILIDAD</a:t>
            </a:r>
            <a:endParaRPr lang="es-CO" sz="1800" dirty="0">
              <a:solidFill>
                <a:schemeClr val="accent6">
                  <a:lumMod val="75000"/>
                </a:schemeClr>
              </a:solidFill>
            </a:endParaRPr>
          </a:p>
        </p:txBody>
      </p:sp>
      <p:sp>
        <p:nvSpPr>
          <p:cNvPr id="8" name="_s1030"/>
          <p:cNvSpPr>
            <a:spLocks noChangeArrowheads="1"/>
          </p:cNvSpPr>
          <p:nvPr/>
        </p:nvSpPr>
        <p:spPr bwMode="auto">
          <a:xfrm>
            <a:off x="7044966" y="1218627"/>
            <a:ext cx="1775506" cy="1098813"/>
          </a:xfrm>
          <a:prstGeom prst="roundRect">
            <a:avLst>
              <a:gd name="adj" fmla="val 16667"/>
            </a:avLst>
          </a:prstGeom>
          <a:gradFill>
            <a:gsLst>
              <a:gs pos="0">
                <a:schemeClr val="bg1">
                  <a:lumMod val="65000"/>
                </a:schemeClr>
              </a:gs>
              <a:gs pos="50000">
                <a:schemeClr val="bg1"/>
              </a:gs>
              <a:gs pos="100000">
                <a:schemeClr val="bg1">
                  <a:lumMod val="85000"/>
                </a:schemeClr>
              </a:gs>
            </a:gsLst>
            <a:path path="rect">
              <a:fillToRect l="100000" t="100000"/>
            </a:path>
          </a:gradFill>
          <a:ln w="3175" algn="ctr">
            <a:solidFill>
              <a:schemeClr val="tx1"/>
            </a:solidFill>
            <a:round/>
            <a:headEnd/>
            <a:tailEnd/>
          </a:ln>
          <a:effectLst>
            <a:glow rad="228600">
              <a:schemeClr val="accent6">
                <a:satMod val="175000"/>
                <a:alpha val="40000"/>
              </a:schemeClr>
            </a:glow>
          </a:effectLst>
        </p:spPr>
        <p:txBody>
          <a:bodyPr wrap="none" anchor="ctr"/>
          <a:lstStyle/>
          <a:p>
            <a:pPr algn="ctr" fontAlgn="auto">
              <a:spcBef>
                <a:spcPts val="0"/>
              </a:spcBef>
              <a:spcAft>
                <a:spcPts val="0"/>
              </a:spcAft>
              <a:defRPr/>
            </a:pPr>
            <a:r>
              <a:rPr lang="es-ES" sz="2667" b="1" dirty="0">
                <a:solidFill>
                  <a:schemeClr val="accent6"/>
                </a:solidFill>
                <a:effectLst>
                  <a:outerShdw blurRad="38100" dist="38100" dir="2700000" algn="tl">
                    <a:srgbClr val="000000">
                      <a:alpha val="43137"/>
                    </a:srgbClr>
                  </a:outerShdw>
                </a:effectLst>
                <a:latin typeface="Calibri" panose="020F0502020204030204" pitchFamily="34" charset="0"/>
              </a:rPr>
              <a:t>NIIF</a:t>
            </a:r>
          </a:p>
          <a:p>
            <a:pPr algn="ctr" fontAlgn="auto">
              <a:spcBef>
                <a:spcPts val="0"/>
              </a:spcBef>
              <a:spcAft>
                <a:spcPts val="0"/>
              </a:spcAft>
              <a:defRPr/>
            </a:pPr>
            <a:r>
              <a:rPr lang="es-ES" sz="1583" b="1" dirty="0">
                <a:solidFill>
                  <a:schemeClr val="accent6"/>
                </a:solidFill>
                <a:effectLst>
                  <a:outerShdw blurRad="38100" dist="38100" dir="2700000" algn="tl">
                    <a:srgbClr val="000000">
                      <a:alpha val="43137"/>
                    </a:srgbClr>
                  </a:outerShdw>
                </a:effectLst>
                <a:latin typeface="Calibri" panose="020F0502020204030204" pitchFamily="34" charset="0"/>
              </a:rPr>
              <a:t>Resoluciones</a:t>
            </a:r>
          </a:p>
          <a:p>
            <a:pPr algn="ctr" fontAlgn="auto">
              <a:spcBef>
                <a:spcPts val="0"/>
              </a:spcBef>
              <a:spcAft>
                <a:spcPts val="0"/>
              </a:spcAft>
              <a:defRPr/>
            </a:pPr>
            <a:r>
              <a:rPr lang="es-ES" sz="1583" b="1" dirty="0">
                <a:solidFill>
                  <a:schemeClr val="accent6"/>
                </a:solidFill>
                <a:effectLst>
                  <a:outerShdw blurRad="38100" dist="38100" dir="2700000" algn="tl">
                    <a:srgbClr val="000000">
                      <a:alpha val="43137"/>
                    </a:srgbClr>
                  </a:outerShdw>
                </a:effectLst>
                <a:latin typeface="Calibri" panose="020F0502020204030204" pitchFamily="34" charset="0"/>
              </a:rPr>
              <a:t>743/2013 (D)</a:t>
            </a:r>
          </a:p>
          <a:p>
            <a:pPr algn="ctr" fontAlgn="auto">
              <a:spcBef>
                <a:spcPts val="0"/>
              </a:spcBef>
              <a:spcAft>
                <a:spcPts val="0"/>
              </a:spcAft>
              <a:defRPr/>
            </a:pPr>
            <a:r>
              <a:rPr lang="es-ES" sz="1583" b="1" dirty="0">
                <a:solidFill>
                  <a:schemeClr val="accent6"/>
                </a:solidFill>
                <a:effectLst>
                  <a:outerShdw blurRad="38100" dist="38100" dir="2700000" algn="tl">
                    <a:srgbClr val="000000">
                      <a:alpha val="43137"/>
                    </a:srgbClr>
                  </a:outerShdw>
                </a:effectLst>
                <a:latin typeface="Calibri" panose="020F0502020204030204" pitchFamily="34" charset="0"/>
              </a:rPr>
              <a:t>037/2017</a:t>
            </a:r>
          </a:p>
        </p:txBody>
      </p:sp>
      <p:sp>
        <p:nvSpPr>
          <p:cNvPr id="9" name="_s1030"/>
          <p:cNvSpPr>
            <a:spLocks noChangeArrowheads="1"/>
          </p:cNvSpPr>
          <p:nvPr/>
        </p:nvSpPr>
        <p:spPr bwMode="auto">
          <a:xfrm>
            <a:off x="7285710" y="2676440"/>
            <a:ext cx="1534762" cy="1081161"/>
          </a:xfrm>
          <a:prstGeom prst="roundRect">
            <a:avLst>
              <a:gd name="adj" fmla="val 16667"/>
            </a:avLst>
          </a:prstGeom>
          <a:gradFill>
            <a:gsLst>
              <a:gs pos="0">
                <a:schemeClr val="bg1">
                  <a:lumMod val="65000"/>
                </a:schemeClr>
              </a:gs>
              <a:gs pos="50000">
                <a:schemeClr val="bg1"/>
              </a:gs>
              <a:gs pos="100000">
                <a:schemeClr val="bg1">
                  <a:lumMod val="85000"/>
                </a:schemeClr>
              </a:gs>
            </a:gsLst>
            <a:path path="rect">
              <a:fillToRect l="100000" t="100000"/>
            </a:path>
          </a:gradFill>
          <a:ln w="3175" algn="ctr">
            <a:solidFill>
              <a:schemeClr val="tx1"/>
            </a:solidFill>
            <a:round/>
            <a:headEnd/>
            <a:tailEnd/>
          </a:ln>
          <a:effectLst>
            <a:glow rad="228600">
              <a:schemeClr val="accent6">
                <a:satMod val="175000"/>
                <a:alpha val="40000"/>
              </a:schemeClr>
            </a:glow>
          </a:effectLst>
        </p:spPr>
        <p:txBody>
          <a:bodyPr wrap="none" anchor="ctr"/>
          <a:lstStyle/>
          <a:p>
            <a:pPr algn="ctr" fontAlgn="auto">
              <a:spcBef>
                <a:spcPts val="0"/>
              </a:spcBef>
              <a:spcAft>
                <a:spcPts val="0"/>
              </a:spcAft>
              <a:defRPr/>
            </a:pPr>
            <a:r>
              <a:rPr lang="es-ES" sz="2667" b="1" dirty="0">
                <a:solidFill>
                  <a:schemeClr val="accent6"/>
                </a:solidFill>
                <a:effectLst>
                  <a:outerShdw blurRad="38100" dist="38100" dir="2700000" algn="tl">
                    <a:srgbClr val="000000">
                      <a:alpha val="43137"/>
                    </a:srgbClr>
                  </a:outerShdw>
                </a:effectLst>
                <a:latin typeface="Calibri" panose="020F0502020204030204" pitchFamily="34" charset="0"/>
              </a:rPr>
              <a:t>NIIF</a:t>
            </a:r>
          </a:p>
          <a:p>
            <a:pPr algn="ctr" fontAlgn="auto">
              <a:spcBef>
                <a:spcPts val="0"/>
              </a:spcBef>
              <a:spcAft>
                <a:spcPts val="0"/>
              </a:spcAft>
              <a:defRPr/>
            </a:pPr>
            <a:r>
              <a:rPr lang="es-ES" sz="1583" b="1" dirty="0">
                <a:solidFill>
                  <a:schemeClr val="accent6"/>
                </a:solidFill>
                <a:effectLst>
                  <a:outerShdw blurRad="38100" dist="38100" dir="2700000" algn="tl">
                    <a:srgbClr val="000000">
                      <a:alpha val="43137"/>
                    </a:srgbClr>
                  </a:outerShdw>
                </a:effectLst>
                <a:latin typeface="Calibri" panose="020F0502020204030204" pitchFamily="34" charset="0"/>
              </a:rPr>
              <a:t>Resolución </a:t>
            </a:r>
          </a:p>
          <a:p>
            <a:pPr algn="ctr" fontAlgn="auto">
              <a:spcBef>
                <a:spcPts val="0"/>
              </a:spcBef>
              <a:spcAft>
                <a:spcPts val="0"/>
              </a:spcAft>
              <a:defRPr/>
            </a:pPr>
            <a:r>
              <a:rPr lang="es-ES" sz="1583" b="1" dirty="0">
                <a:solidFill>
                  <a:schemeClr val="accent6"/>
                </a:solidFill>
                <a:effectLst>
                  <a:outerShdw blurRad="38100" dist="38100" dir="2700000" algn="tl">
                    <a:srgbClr val="000000">
                      <a:alpha val="43137"/>
                    </a:srgbClr>
                  </a:outerShdw>
                </a:effectLst>
                <a:latin typeface="Calibri" panose="020F0502020204030204" pitchFamily="34" charset="0"/>
              </a:rPr>
              <a:t>414 / 2014</a:t>
            </a:r>
          </a:p>
        </p:txBody>
      </p:sp>
      <p:sp>
        <p:nvSpPr>
          <p:cNvPr id="10" name="_s1030"/>
          <p:cNvSpPr>
            <a:spLocks noChangeArrowheads="1"/>
          </p:cNvSpPr>
          <p:nvPr/>
        </p:nvSpPr>
        <p:spPr bwMode="auto">
          <a:xfrm>
            <a:off x="7243042" y="4116602"/>
            <a:ext cx="1505422" cy="877136"/>
          </a:xfrm>
          <a:prstGeom prst="roundRect">
            <a:avLst>
              <a:gd name="adj" fmla="val 16667"/>
            </a:avLst>
          </a:prstGeom>
          <a:gradFill>
            <a:gsLst>
              <a:gs pos="0">
                <a:schemeClr val="bg1">
                  <a:lumMod val="65000"/>
                </a:schemeClr>
              </a:gs>
              <a:gs pos="50000">
                <a:schemeClr val="bg1"/>
              </a:gs>
              <a:gs pos="100000">
                <a:schemeClr val="bg1">
                  <a:lumMod val="85000"/>
                </a:schemeClr>
              </a:gs>
            </a:gsLst>
            <a:path path="rect">
              <a:fillToRect l="100000" t="100000"/>
            </a:path>
          </a:gradFill>
          <a:ln w="3175" algn="ctr">
            <a:solidFill>
              <a:schemeClr val="tx1"/>
            </a:solidFill>
            <a:round/>
            <a:headEnd/>
            <a:tailEnd/>
          </a:ln>
          <a:effectLst>
            <a:glow rad="228600">
              <a:schemeClr val="accent6">
                <a:satMod val="175000"/>
                <a:alpha val="40000"/>
              </a:schemeClr>
            </a:glow>
          </a:effectLst>
        </p:spPr>
        <p:txBody>
          <a:bodyPr wrap="none" anchor="ctr"/>
          <a:lstStyle/>
          <a:p>
            <a:pPr algn="ctr" fontAlgn="auto">
              <a:spcBef>
                <a:spcPts val="0"/>
              </a:spcBef>
              <a:spcAft>
                <a:spcPts val="0"/>
              </a:spcAft>
            </a:pPr>
            <a:r>
              <a:rPr lang="es-ES" sz="2600" b="1" dirty="0">
                <a:solidFill>
                  <a:schemeClr val="accent6"/>
                </a:solidFill>
                <a:effectLst>
                  <a:outerShdw blurRad="38100" dist="38100" dir="2700000" algn="tl">
                    <a:srgbClr val="000000">
                      <a:alpha val="43137"/>
                    </a:srgbClr>
                  </a:outerShdw>
                </a:effectLst>
                <a:latin typeface="Calibri" panose="020F0502020204030204" pitchFamily="34" charset="0"/>
              </a:rPr>
              <a:t>NICSP</a:t>
            </a:r>
          </a:p>
          <a:p>
            <a:pPr algn="ctr" fontAlgn="auto">
              <a:spcBef>
                <a:spcPts val="0"/>
              </a:spcBef>
              <a:spcAft>
                <a:spcPts val="0"/>
              </a:spcAft>
            </a:pPr>
            <a:r>
              <a:rPr lang="es-ES" sz="1500" b="1" dirty="0">
                <a:solidFill>
                  <a:schemeClr val="accent6"/>
                </a:solidFill>
                <a:effectLst>
                  <a:outerShdw blurRad="38100" dist="38100" dir="2700000" algn="tl">
                    <a:srgbClr val="000000">
                      <a:alpha val="43137"/>
                    </a:srgbClr>
                  </a:outerShdw>
                </a:effectLst>
                <a:latin typeface="Calibri" panose="020F0502020204030204" pitchFamily="34" charset="0"/>
              </a:rPr>
              <a:t>Resolución</a:t>
            </a:r>
          </a:p>
          <a:p>
            <a:pPr algn="ctr" fontAlgn="auto">
              <a:spcBef>
                <a:spcPts val="0"/>
              </a:spcBef>
              <a:spcAft>
                <a:spcPts val="0"/>
              </a:spcAft>
            </a:pPr>
            <a:r>
              <a:rPr lang="es-ES" sz="1500" b="1" dirty="0">
                <a:solidFill>
                  <a:schemeClr val="accent6"/>
                </a:solidFill>
                <a:effectLst>
                  <a:outerShdw blurRad="38100" dist="38100" dir="2700000" algn="tl">
                    <a:srgbClr val="000000">
                      <a:alpha val="43137"/>
                    </a:srgbClr>
                  </a:outerShdw>
                </a:effectLst>
                <a:latin typeface="Calibri" panose="020F0502020204030204" pitchFamily="34" charset="0"/>
              </a:rPr>
              <a:t> 533 /2015</a:t>
            </a:r>
          </a:p>
        </p:txBody>
      </p:sp>
      <p:cxnSp>
        <p:nvCxnSpPr>
          <p:cNvPr id="11" name="Conector recto 3"/>
          <p:cNvCxnSpPr/>
          <p:nvPr/>
        </p:nvCxnSpPr>
        <p:spPr>
          <a:xfrm>
            <a:off x="6444208" y="1768033"/>
            <a:ext cx="523615" cy="9347"/>
          </a:xfrm>
          <a:prstGeom prst="line">
            <a:avLst/>
          </a:prstGeom>
          <a:ln w="28575">
            <a:solidFill>
              <a:srgbClr val="FFC000"/>
            </a:solidFill>
          </a:ln>
        </p:spPr>
        <p:style>
          <a:lnRef idx="1">
            <a:schemeClr val="accent2"/>
          </a:lnRef>
          <a:fillRef idx="0">
            <a:schemeClr val="accent2"/>
          </a:fillRef>
          <a:effectRef idx="0">
            <a:schemeClr val="accent2"/>
          </a:effectRef>
          <a:fontRef idx="minor">
            <a:schemeClr val="tx1"/>
          </a:fontRef>
        </p:style>
      </p:cxnSp>
      <p:cxnSp>
        <p:nvCxnSpPr>
          <p:cNvPr id="12" name="Conector recto 17"/>
          <p:cNvCxnSpPr/>
          <p:nvPr/>
        </p:nvCxnSpPr>
        <p:spPr>
          <a:xfrm>
            <a:off x="6588224" y="3217540"/>
            <a:ext cx="625478" cy="0"/>
          </a:xfrm>
          <a:prstGeom prst="line">
            <a:avLst/>
          </a:prstGeom>
          <a:ln w="28575">
            <a:solidFill>
              <a:srgbClr val="FFC000"/>
            </a:solidFill>
          </a:ln>
        </p:spPr>
        <p:style>
          <a:lnRef idx="1">
            <a:schemeClr val="accent2"/>
          </a:lnRef>
          <a:fillRef idx="0">
            <a:schemeClr val="accent2"/>
          </a:fillRef>
          <a:effectRef idx="0">
            <a:schemeClr val="accent2"/>
          </a:effectRef>
          <a:fontRef idx="minor">
            <a:schemeClr val="tx1"/>
          </a:fontRef>
        </p:style>
      </p:cxnSp>
      <p:cxnSp>
        <p:nvCxnSpPr>
          <p:cNvPr id="13" name="Conector recto 18"/>
          <p:cNvCxnSpPr/>
          <p:nvPr/>
        </p:nvCxnSpPr>
        <p:spPr>
          <a:xfrm>
            <a:off x="6660232" y="4657700"/>
            <a:ext cx="543934" cy="0"/>
          </a:xfrm>
          <a:prstGeom prst="line">
            <a:avLst/>
          </a:prstGeom>
          <a:ln w="28575">
            <a:solidFill>
              <a:srgbClr val="FFC000"/>
            </a:solidFill>
          </a:ln>
        </p:spPr>
        <p:style>
          <a:lnRef idx="1">
            <a:schemeClr val="accent2"/>
          </a:lnRef>
          <a:fillRef idx="0">
            <a:schemeClr val="accent2"/>
          </a:fillRef>
          <a:effectRef idx="0">
            <a:schemeClr val="accent2"/>
          </a:effectRef>
          <a:fontRef idx="minor">
            <a:schemeClr val="tx1"/>
          </a:fontRef>
        </p:style>
      </p:cxnSp>
      <p:cxnSp>
        <p:nvCxnSpPr>
          <p:cNvPr id="14" name="Conector recto 17"/>
          <p:cNvCxnSpPr/>
          <p:nvPr/>
        </p:nvCxnSpPr>
        <p:spPr>
          <a:xfrm flipV="1">
            <a:off x="2339752" y="3338274"/>
            <a:ext cx="432048" cy="2"/>
          </a:xfrm>
          <a:prstGeom prst="line">
            <a:avLst/>
          </a:prstGeom>
          <a:ln w="28575">
            <a:solidFill>
              <a:srgbClr val="FFC000"/>
            </a:solidFill>
          </a:ln>
        </p:spPr>
        <p:style>
          <a:lnRef idx="1">
            <a:schemeClr val="accent2"/>
          </a:lnRef>
          <a:fillRef idx="0">
            <a:schemeClr val="accent2"/>
          </a:fillRef>
          <a:effectRef idx="0">
            <a:schemeClr val="accent2"/>
          </a:effectRef>
          <a:fontRef idx="minor">
            <a:schemeClr val="tx1"/>
          </a:fontRef>
        </p:style>
      </p:cxnSp>
      <p:cxnSp>
        <p:nvCxnSpPr>
          <p:cNvPr id="15" name="Conector recto 17"/>
          <p:cNvCxnSpPr/>
          <p:nvPr/>
        </p:nvCxnSpPr>
        <p:spPr>
          <a:xfrm flipV="1">
            <a:off x="2003715" y="2065411"/>
            <a:ext cx="840093" cy="720081"/>
          </a:xfrm>
          <a:prstGeom prst="line">
            <a:avLst/>
          </a:prstGeom>
          <a:ln w="28575">
            <a:solidFill>
              <a:srgbClr val="FFC000"/>
            </a:solidFill>
          </a:ln>
        </p:spPr>
        <p:style>
          <a:lnRef idx="1">
            <a:schemeClr val="accent2"/>
          </a:lnRef>
          <a:fillRef idx="0">
            <a:schemeClr val="accent2"/>
          </a:fillRef>
          <a:effectRef idx="0">
            <a:schemeClr val="accent2"/>
          </a:effectRef>
          <a:fontRef idx="minor">
            <a:schemeClr val="tx1"/>
          </a:fontRef>
        </p:style>
      </p:cxnSp>
      <p:cxnSp>
        <p:nvCxnSpPr>
          <p:cNvPr id="16" name="Conector recto 17"/>
          <p:cNvCxnSpPr/>
          <p:nvPr/>
        </p:nvCxnSpPr>
        <p:spPr>
          <a:xfrm>
            <a:off x="2267744" y="3937620"/>
            <a:ext cx="696077" cy="660073"/>
          </a:xfrm>
          <a:prstGeom prst="line">
            <a:avLst/>
          </a:prstGeom>
          <a:ln w="28575">
            <a:solidFill>
              <a:srgbClr val="FFC000"/>
            </a:solidFill>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776920491"/>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9"/>
          </p:nvPr>
        </p:nvSpPr>
        <p:spPr/>
        <p:txBody>
          <a:bodyPr/>
          <a:lstStyle/>
          <a:p>
            <a:pPr>
              <a:defRPr/>
            </a:pPr>
            <a:fld id="{BD78BF63-D6E5-49D8-99EB-4D36175B83F1}" type="slidenum">
              <a:rPr lang="es-ES_tradnl" smtClean="0"/>
              <a:pPr>
                <a:defRPr/>
              </a:pPr>
              <a:t>44</a:t>
            </a:fld>
            <a:endParaRPr lang="es-ES_tradnl" dirty="0"/>
          </a:p>
        </p:txBody>
      </p:sp>
      <p:pic>
        <p:nvPicPr>
          <p:cNvPr id="5" name="Imagen 8"/>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203848" y="0"/>
            <a:ext cx="2448272" cy="2137420"/>
          </a:xfrm>
          <a:prstGeom prst="ellipse">
            <a:avLst/>
          </a:prstGeom>
        </p:spPr>
      </p:pic>
      <p:sp>
        <p:nvSpPr>
          <p:cNvPr id="7" name="6 Flecha abajo"/>
          <p:cNvSpPr/>
          <p:nvPr/>
        </p:nvSpPr>
        <p:spPr bwMode="auto">
          <a:xfrm>
            <a:off x="5969241" y="841276"/>
            <a:ext cx="690991" cy="1224136"/>
          </a:xfrm>
          <a:prstGeom prst="downArrow">
            <a:avLst>
              <a:gd name="adj1" fmla="val 50000"/>
              <a:gd name="adj2" fmla="val 53605"/>
            </a:avLst>
          </a:prstGeom>
          <a:solidFill>
            <a:schemeClr val="bg1">
              <a:lumMod val="5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CO" sz="2400" b="0" i="0" u="none" strike="noStrike" cap="none" normalizeH="0" baseline="0">
              <a:ln>
                <a:noFill/>
              </a:ln>
              <a:solidFill>
                <a:schemeClr val="tx1"/>
              </a:solidFill>
              <a:effectLst/>
              <a:latin typeface="Times New Roman" pitchFamily="18" charset="0"/>
            </a:endParaRPr>
          </a:p>
        </p:txBody>
      </p:sp>
      <p:sp>
        <p:nvSpPr>
          <p:cNvPr id="8" name="7 Rectángulo"/>
          <p:cNvSpPr/>
          <p:nvPr/>
        </p:nvSpPr>
        <p:spPr bwMode="auto">
          <a:xfrm>
            <a:off x="4860032" y="2137420"/>
            <a:ext cx="4248472" cy="3024336"/>
          </a:xfrm>
          <a:prstGeom prst="rect">
            <a:avLst/>
          </a:prstGeom>
          <a:solidFill>
            <a:srgbClr val="378D7D"/>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s-CO" sz="2800" b="1" dirty="0">
                <a:solidFill>
                  <a:schemeClr val="bg1"/>
                </a:solidFill>
                <a:latin typeface="Times New Roman" pitchFamily="18" charset="0"/>
              </a:rPr>
              <a:t>RESOLUCIÓN 533</a:t>
            </a:r>
          </a:p>
          <a:p>
            <a:pPr marL="0" marR="0" indent="0" algn="ctr" defTabSz="914400" rtl="0" eaLnBrk="0" fontAlgn="base" latinLnBrk="0" hangingPunct="0">
              <a:lnSpc>
                <a:spcPct val="100000"/>
              </a:lnSpc>
              <a:spcBef>
                <a:spcPct val="0"/>
              </a:spcBef>
              <a:spcAft>
                <a:spcPct val="0"/>
              </a:spcAft>
              <a:buClrTx/>
              <a:buSzTx/>
              <a:buFontTx/>
              <a:buNone/>
              <a:tabLst/>
            </a:pPr>
            <a:r>
              <a:rPr lang="es-CO" sz="2800" b="1" dirty="0">
                <a:solidFill>
                  <a:schemeClr val="bg1"/>
                </a:solidFill>
                <a:latin typeface="Times New Roman" pitchFamily="18" charset="0"/>
              </a:rPr>
              <a:t> </a:t>
            </a:r>
            <a:r>
              <a:rPr lang="es-CO" sz="2000" b="1" dirty="0">
                <a:solidFill>
                  <a:schemeClr val="bg1"/>
                </a:solidFill>
                <a:latin typeface="Times New Roman" pitchFamily="18" charset="0"/>
              </a:rPr>
              <a:t>(8-10-15) </a:t>
            </a:r>
          </a:p>
          <a:p>
            <a:pPr marL="0" marR="0" indent="0" algn="ctr" defTabSz="914400" rtl="0" eaLnBrk="0" fontAlgn="base" latinLnBrk="0" hangingPunct="0">
              <a:lnSpc>
                <a:spcPct val="100000"/>
              </a:lnSpc>
              <a:spcBef>
                <a:spcPct val="0"/>
              </a:spcBef>
              <a:spcAft>
                <a:spcPct val="0"/>
              </a:spcAft>
              <a:buClrTx/>
              <a:buSzTx/>
              <a:buFontTx/>
              <a:buNone/>
              <a:tabLst/>
            </a:pPr>
            <a:r>
              <a:rPr lang="es-CO" sz="2600" b="1" dirty="0">
                <a:solidFill>
                  <a:schemeClr val="bg1"/>
                </a:solidFill>
                <a:latin typeface="Times New Roman" pitchFamily="18" charset="0"/>
              </a:rPr>
              <a:t>Incorpora en el Régimen de Contabilidad Pública, el Marco Normativo Aplicable a Entidades de Gobierno </a:t>
            </a:r>
            <a:endParaRPr kumimoji="0" lang="es-CO" sz="2600" b="1" i="0" u="none" strike="noStrike" cap="none" normalizeH="0" baseline="0" dirty="0">
              <a:ln>
                <a:noFill/>
              </a:ln>
              <a:solidFill>
                <a:schemeClr val="bg1"/>
              </a:solidFill>
              <a:effectLst/>
              <a:latin typeface="Times New Roman" pitchFamily="18" charset="0"/>
            </a:endParaRPr>
          </a:p>
        </p:txBody>
      </p:sp>
      <p:pic>
        <p:nvPicPr>
          <p:cNvPr id="6146" name="Picture 2" descr="D:\BACKUP 03 MARZO 2016\Desktop\Nueva carpeta\Gobierno.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2137420"/>
            <a:ext cx="4860032" cy="3577580"/>
          </a:xfrm>
          <a:prstGeom prst="rect">
            <a:avLst/>
          </a:prstGeom>
          <a:noFill/>
          <a:extLst>
            <a:ext uri="{909E8E84-426E-40DD-AFC4-6F175D3DCCD1}">
              <a14:hiddenFill xmlns:a14="http://schemas.microsoft.com/office/drawing/2010/main">
                <a:solidFill>
                  <a:srgbClr val="FFFFFF"/>
                </a:solidFill>
              </a14:hiddenFill>
            </a:ext>
          </a:extLst>
        </p:spPr>
      </p:pic>
      <p:sp>
        <p:nvSpPr>
          <p:cNvPr id="11" name="10 Flecha abajo"/>
          <p:cNvSpPr/>
          <p:nvPr/>
        </p:nvSpPr>
        <p:spPr bwMode="auto">
          <a:xfrm>
            <a:off x="2123728" y="841276"/>
            <a:ext cx="720080" cy="1224136"/>
          </a:xfrm>
          <a:prstGeom prst="downArrow">
            <a:avLst>
              <a:gd name="adj1" fmla="val 50000"/>
              <a:gd name="adj2" fmla="val 53605"/>
            </a:avLst>
          </a:prstGeom>
          <a:solidFill>
            <a:schemeClr val="bg1">
              <a:lumMod val="5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CO" sz="2400" b="0" i="0" u="none" strike="noStrike" cap="none" normalizeH="0" baseline="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224796372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9"/>
          </p:nvPr>
        </p:nvSpPr>
        <p:spPr/>
        <p:txBody>
          <a:bodyPr/>
          <a:lstStyle/>
          <a:p>
            <a:pPr>
              <a:defRPr/>
            </a:pPr>
            <a:fld id="{BD78BF63-D6E5-49D8-99EB-4D36175B83F1}" type="slidenum">
              <a:rPr lang="es-ES_tradnl" smtClean="0"/>
              <a:pPr>
                <a:defRPr/>
              </a:pPr>
              <a:t>45</a:t>
            </a:fld>
            <a:endParaRPr lang="es-ES_tradnl" dirty="0"/>
          </a:p>
        </p:txBody>
      </p:sp>
      <p:graphicFrame>
        <p:nvGraphicFramePr>
          <p:cNvPr id="5" name="Diagrama 6"/>
          <p:cNvGraphicFramePr/>
          <p:nvPr>
            <p:extLst>
              <p:ext uri="{D42A27DB-BD31-4B8C-83A1-F6EECF244321}">
                <p14:modId xmlns:p14="http://schemas.microsoft.com/office/powerpoint/2010/main" val="931837287"/>
              </p:ext>
            </p:extLst>
          </p:nvPr>
        </p:nvGraphicFramePr>
        <p:xfrm>
          <a:off x="2314541" y="193204"/>
          <a:ext cx="7514043" cy="51117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Diagrama de flujo: proceso 7"/>
          <p:cNvSpPr/>
          <p:nvPr/>
        </p:nvSpPr>
        <p:spPr>
          <a:xfrm>
            <a:off x="7506222" y="1705372"/>
            <a:ext cx="1584176" cy="2566166"/>
          </a:xfrm>
          <a:prstGeom prst="flowChartProcess">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s-CO" b="1" dirty="0">
                <a:solidFill>
                  <a:schemeClr val="tx1"/>
                </a:solidFill>
              </a:rPr>
              <a:t>Las cifras </a:t>
            </a:r>
          </a:p>
          <a:p>
            <a:pPr algn="ctr"/>
            <a:r>
              <a:rPr lang="es-CO" b="1" dirty="0">
                <a:solidFill>
                  <a:schemeClr val="tx1"/>
                </a:solidFill>
              </a:rPr>
              <a:t>del País dependen </a:t>
            </a:r>
          </a:p>
          <a:p>
            <a:pPr algn="ctr"/>
            <a:r>
              <a:rPr lang="es-CO" b="1" dirty="0">
                <a:solidFill>
                  <a:schemeClr val="tx1"/>
                </a:solidFill>
              </a:rPr>
              <a:t>de TODOS</a:t>
            </a:r>
            <a:r>
              <a:rPr lang="es-CO" dirty="0">
                <a:solidFill>
                  <a:schemeClr val="tx1"/>
                </a:solidFill>
              </a:rPr>
              <a:t>:</a:t>
            </a:r>
          </a:p>
          <a:p>
            <a:pPr algn="ctr"/>
            <a:r>
              <a:rPr lang="es-CO" b="1" dirty="0">
                <a:solidFill>
                  <a:srgbClr val="C00000"/>
                </a:solidFill>
              </a:rPr>
              <a:t>Incluyendo</a:t>
            </a:r>
          </a:p>
          <a:p>
            <a:pPr algn="ctr"/>
            <a:r>
              <a:rPr lang="es-CO" b="1" dirty="0">
                <a:solidFill>
                  <a:srgbClr val="C00000"/>
                </a:solidFill>
              </a:rPr>
              <a:t> su ENTIDAD!</a:t>
            </a:r>
          </a:p>
        </p:txBody>
      </p:sp>
      <p:pic>
        <p:nvPicPr>
          <p:cNvPr id="1026" name="Picture 2"/>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0" y="553245"/>
            <a:ext cx="5364088" cy="44644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6278188"/>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9"/>
          </p:nvPr>
        </p:nvSpPr>
        <p:spPr/>
        <p:txBody>
          <a:bodyPr/>
          <a:lstStyle/>
          <a:p>
            <a:pPr>
              <a:defRPr/>
            </a:pPr>
            <a:fld id="{BD78BF63-D6E5-49D8-99EB-4D36175B83F1}" type="slidenum">
              <a:rPr lang="es-ES_tradnl" smtClean="0"/>
              <a:pPr>
                <a:defRPr/>
              </a:pPr>
              <a:t>46</a:t>
            </a:fld>
            <a:endParaRPr lang="es-ES_tradnl" dirty="0"/>
          </a:p>
        </p:txBody>
      </p:sp>
      <p:sp>
        <p:nvSpPr>
          <p:cNvPr id="5" name="Título 1"/>
          <p:cNvSpPr txBox="1">
            <a:spLocks/>
          </p:cNvSpPr>
          <p:nvPr/>
        </p:nvSpPr>
        <p:spPr>
          <a:xfrm>
            <a:off x="-36511" y="-22820"/>
            <a:ext cx="9180512" cy="789542"/>
          </a:xfrm>
          <a:prstGeom prst="rect">
            <a:avLst/>
          </a:prstGeom>
        </p:spPr>
        <p:txBody>
          <a:bodyPr>
            <a:normAutofit fontScale="82500" lnSpcReduction="20000"/>
          </a:bodyPr>
          <a:lstStyle>
            <a:lvl1pPr algn="ctr" rtl="0" eaLnBrk="1" fontAlgn="base" hangingPunct="1">
              <a:spcBef>
                <a:spcPct val="0"/>
              </a:spcBef>
              <a:spcAft>
                <a:spcPct val="0"/>
              </a:spcAft>
              <a:defRPr sz="3200" b="1">
                <a:solidFill>
                  <a:schemeClr val="tx2"/>
                </a:solidFill>
                <a:latin typeface="+mj-lt"/>
                <a:ea typeface="+mj-ea"/>
                <a:cs typeface="+mj-cs"/>
              </a:defRPr>
            </a:lvl1pPr>
            <a:lvl2pPr algn="ctr" rtl="0" eaLnBrk="1" fontAlgn="base" hangingPunct="1">
              <a:spcBef>
                <a:spcPct val="0"/>
              </a:spcBef>
              <a:spcAft>
                <a:spcPct val="0"/>
              </a:spcAft>
              <a:defRPr sz="3200" b="1">
                <a:solidFill>
                  <a:schemeClr val="tx2"/>
                </a:solidFill>
                <a:latin typeface="Calibri" pitchFamily="34" charset="0"/>
              </a:defRPr>
            </a:lvl2pPr>
            <a:lvl3pPr algn="ctr" rtl="0" eaLnBrk="1" fontAlgn="base" hangingPunct="1">
              <a:spcBef>
                <a:spcPct val="0"/>
              </a:spcBef>
              <a:spcAft>
                <a:spcPct val="0"/>
              </a:spcAft>
              <a:defRPr sz="3200" b="1">
                <a:solidFill>
                  <a:schemeClr val="tx2"/>
                </a:solidFill>
                <a:latin typeface="Calibri" pitchFamily="34" charset="0"/>
              </a:defRPr>
            </a:lvl3pPr>
            <a:lvl4pPr algn="ctr" rtl="0" eaLnBrk="1" fontAlgn="base" hangingPunct="1">
              <a:spcBef>
                <a:spcPct val="0"/>
              </a:spcBef>
              <a:spcAft>
                <a:spcPct val="0"/>
              </a:spcAft>
              <a:defRPr sz="3200" b="1">
                <a:solidFill>
                  <a:schemeClr val="tx2"/>
                </a:solidFill>
                <a:latin typeface="Calibri" pitchFamily="34" charset="0"/>
              </a:defRPr>
            </a:lvl4pPr>
            <a:lvl5pPr algn="ctr" rtl="0" eaLnBrk="1" fontAlgn="base" hangingPunct="1">
              <a:spcBef>
                <a:spcPct val="0"/>
              </a:spcBef>
              <a:spcAft>
                <a:spcPct val="0"/>
              </a:spcAft>
              <a:defRPr sz="3200" b="1">
                <a:solidFill>
                  <a:schemeClr val="tx2"/>
                </a:solidFill>
                <a:latin typeface="Calibri" pitchFamily="34" charset="0"/>
              </a:defRPr>
            </a:lvl5pPr>
            <a:lvl6pPr marL="457200" algn="ctr" rtl="0" eaLnBrk="1" fontAlgn="base" hangingPunct="1">
              <a:spcBef>
                <a:spcPct val="0"/>
              </a:spcBef>
              <a:spcAft>
                <a:spcPct val="0"/>
              </a:spcAft>
              <a:defRPr sz="3200" b="1">
                <a:solidFill>
                  <a:schemeClr val="tx2"/>
                </a:solidFill>
                <a:latin typeface="Arial Narrow" pitchFamily="34" charset="0"/>
              </a:defRPr>
            </a:lvl6pPr>
            <a:lvl7pPr marL="914400" algn="ctr" rtl="0" eaLnBrk="1" fontAlgn="base" hangingPunct="1">
              <a:spcBef>
                <a:spcPct val="0"/>
              </a:spcBef>
              <a:spcAft>
                <a:spcPct val="0"/>
              </a:spcAft>
              <a:defRPr sz="3200" b="1">
                <a:solidFill>
                  <a:schemeClr val="tx2"/>
                </a:solidFill>
                <a:latin typeface="Arial Narrow" pitchFamily="34" charset="0"/>
              </a:defRPr>
            </a:lvl7pPr>
            <a:lvl8pPr marL="1371600" algn="ctr" rtl="0" eaLnBrk="1" fontAlgn="base" hangingPunct="1">
              <a:spcBef>
                <a:spcPct val="0"/>
              </a:spcBef>
              <a:spcAft>
                <a:spcPct val="0"/>
              </a:spcAft>
              <a:defRPr sz="3200" b="1">
                <a:solidFill>
                  <a:schemeClr val="tx2"/>
                </a:solidFill>
                <a:latin typeface="Arial Narrow" pitchFamily="34" charset="0"/>
              </a:defRPr>
            </a:lvl8pPr>
            <a:lvl9pPr marL="1828800" algn="ctr" rtl="0" eaLnBrk="1" fontAlgn="base" hangingPunct="1">
              <a:spcBef>
                <a:spcPct val="0"/>
              </a:spcBef>
              <a:spcAft>
                <a:spcPct val="0"/>
              </a:spcAft>
              <a:defRPr sz="3200" b="1">
                <a:solidFill>
                  <a:schemeClr val="tx2"/>
                </a:solidFill>
                <a:latin typeface="Arial Narrow" pitchFamily="34" charset="0"/>
              </a:defRPr>
            </a:lvl9pPr>
          </a:lstStyle>
          <a:p>
            <a:r>
              <a:rPr lang="es-CO" kern="0" dirty="0"/>
              <a:t>¿Por qué se </a:t>
            </a:r>
            <a:r>
              <a:rPr lang="es-CO" kern="0" dirty="0" err="1"/>
              <a:t>dió</a:t>
            </a:r>
            <a:r>
              <a:rPr lang="es-CO" kern="0" dirty="0"/>
              <a:t> la Modificación del Cronograma de Implementación?</a:t>
            </a:r>
          </a:p>
        </p:txBody>
      </p:sp>
      <p:graphicFrame>
        <p:nvGraphicFramePr>
          <p:cNvPr id="6" name="Diagrama 11"/>
          <p:cNvGraphicFramePr/>
          <p:nvPr>
            <p:extLst>
              <p:ext uri="{D42A27DB-BD31-4B8C-83A1-F6EECF244321}">
                <p14:modId xmlns:p14="http://schemas.microsoft.com/office/powerpoint/2010/main" val="4063393894"/>
              </p:ext>
            </p:extLst>
          </p:nvPr>
        </p:nvGraphicFramePr>
        <p:xfrm>
          <a:off x="125413" y="625252"/>
          <a:ext cx="8839075" cy="50019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90076885"/>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9"/>
          </p:nvPr>
        </p:nvSpPr>
        <p:spPr/>
        <p:txBody>
          <a:bodyPr/>
          <a:lstStyle/>
          <a:p>
            <a:pPr>
              <a:defRPr/>
            </a:pPr>
            <a:fld id="{BD78BF63-D6E5-49D8-99EB-4D36175B83F1}" type="slidenum">
              <a:rPr lang="es-ES_tradnl" smtClean="0"/>
              <a:pPr>
                <a:defRPr/>
              </a:pPr>
              <a:t>47</a:t>
            </a:fld>
            <a:endParaRPr lang="es-ES_tradnl" dirty="0"/>
          </a:p>
        </p:txBody>
      </p:sp>
      <p:sp>
        <p:nvSpPr>
          <p:cNvPr id="5" name="Título 1"/>
          <p:cNvSpPr txBox="1">
            <a:spLocks/>
          </p:cNvSpPr>
          <p:nvPr/>
        </p:nvSpPr>
        <p:spPr>
          <a:xfrm>
            <a:off x="-1116632" y="-94828"/>
            <a:ext cx="11443251" cy="789542"/>
          </a:xfrm>
          <a:prstGeom prst="rect">
            <a:avLst/>
          </a:prstGeom>
        </p:spPr>
        <p:txBody>
          <a:bodyPr/>
          <a:lstStyle>
            <a:lvl1pPr algn="ctr" rtl="0" eaLnBrk="1" fontAlgn="base" hangingPunct="1">
              <a:spcBef>
                <a:spcPct val="0"/>
              </a:spcBef>
              <a:spcAft>
                <a:spcPct val="0"/>
              </a:spcAft>
              <a:defRPr sz="3200" b="1">
                <a:solidFill>
                  <a:schemeClr val="tx2"/>
                </a:solidFill>
                <a:latin typeface="+mj-lt"/>
                <a:ea typeface="+mj-ea"/>
                <a:cs typeface="+mj-cs"/>
              </a:defRPr>
            </a:lvl1pPr>
            <a:lvl2pPr algn="ctr" rtl="0" eaLnBrk="1" fontAlgn="base" hangingPunct="1">
              <a:spcBef>
                <a:spcPct val="0"/>
              </a:spcBef>
              <a:spcAft>
                <a:spcPct val="0"/>
              </a:spcAft>
              <a:defRPr sz="3200" b="1">
                <a:solidFill>
                  <a:schemeClr val="tx2"/>
                </a:solidFill>
                <a:latin typeface="Calibri" pitchFamily="34" charset="0"/>
              </a:defRPr>
            </a:lvl2pPr>
            <a:lvl3pPr algn="ctr" rtl="0" eaLnBrk="1" fontAlgn="base" hangingPunct="1">
              <a:spcBef>
                <a:spcPct val="0"/>
              </a:spcBef>
              <a:spcAft>
                <a:spcPct val="0"/>
              </a:spcAft>
              <a:defRPr sz="3200" b="1">
                <a:solidFill>
                  <a:schemeClr val="tx2"/>
                </a:solidFill>
                <a:latin typeface="Calibri" pitchFamily="34" charset="0"/>
              </a:defRPr>
            </a:lvl3pPr>
            <a:lvl4pPr algn="ctr" rtl="0" eaLnBrk="1" fontAlgn="base" hangingPunct="1">
              <a:spcBef>
                <a:spcPct val="0"/>
              </a:spcBef>
              <a:spcAft>
                <a:spcPct val="0"/>
              </a:spcAft>
              <a:defRPr sz="3200" b="1">
                <a:solidFill>
                  <a:schemeClr val="tx2"/>
                </a:solidFill>
                <a:latin typeface="Calibri" pitchFamily="34" charset="0"/>
              </a:defRPr>
            </a:lvl4pPr>
            <a:lvl5pPr algn="ctr" rtl="0" eaLnBrk="1" fontAlgn="base" hangingPunct="1">
              <a:spcBef>
                <a:spcPct val="0"/>
              </a:spcBef>
              <a:spcAft>
                <a:spcPct val="0"/>
              </a:spcAft>
              <a:defRPr sz="3200" b="1">
                <a:solidFill>
                  <a:schemeClr val="tx2"/>
                </a:solidFill>
                <a:latin typeface="Calibri" pitchFamily="34" charset="0"/>
              </a:defRPr>
            </a:lvl5pPr>
            <a:lvl6pPr marL="457200" algn="ctr" rtl="0" eaLnBrk="1" fontAlgn="base" hangingPunct="1">
              <a:spcBef>
                <a:spcPct val="0"/>
              </a:spcBef>
              <a:spcAft>
                <a:spcPct val="0"/>
              </a:spcAft>
              <a:defRPr sz="3200" b="1">
                <a:solidFill>
                  <a:schemeClr val="tx2"/>
                </a:solidFill>
                <a:latin typeface="Arial Narrow" pitchFamily="34" charset="0"/>
              </a:defRPr>
            </a:lvl6pPr>
            <a:lvl7pPr marL="914400" algn="ctr" rtl="0" eaLnBrk="1" fontAlgn="base" hangingPunct="1">
              <a:spcBef>
                <a:spcPct val="0"/>
              </a:spcBef>
              <a:spcAft>
                <a:spcPct val="0"/>
              </a:spcAft>
              <a:defRPr sz="3200" b="1">
                <a:solidFill>
                  <a:schemeClr val="tx2"/>
                </a:solidFill>
                <a:latin typeface="Arial Narrow" pitchFamily="34" charset="0"/>
              </a:defRPr>
            </a:lvl7pPr>
            <a:lvl8pPr marL="1371600" algn="ctr" rtl="0" eaLnBrk="1" fontAlgn="base" hangingPunct="1">
              <a:spcBef>
                <a:spcPct val="0"/>
              </a:spcBef>
              <a:spcAft>
                <a:spcPct val="0"/>
              </a:spcAft>
              <a:defRPr sz="3200" b="1">
                <a:solidFill>
                  <a:schemeClr val="tx2"/>
                </a:solidFill>
                <a:latin typeface="Arial Narrow" pitchFamily="34" charset="0"/>
              </a:defRPr>
            </a:lvl8pPr>
            <a:lvl9pPr marL="1828800" algn="ctr" rtl="0" eaLnBrk="1" fontAlgn="base" hangingPunct="1">
              <a:spcBef>
                <a:spcPct val="0"/>
              </a:spcBef>
              <a:spcAft>
                <a:spcPct val="0"/>
              </a:spcAft>
              <a:defRPr sz="3200" b="1">
                <a:solidFill>
                  <a:schemeClr val="tx2"/>
                </a:solidFill>
                <a:latin typeface="Arial Narrow" pitchFamily="34" charset="0"/>
              </a:defRPr>
            </a:lvl9pPr>
          </a:lstStyle>
          <a:p>
            <a:r>
              <a:rPr lang="es-CO" kern="0" dirty="0"/>
              <a:t>Importancia del Saneamiento Contable</a:t>
            </a:r>
          </a:p>
        </p:txBody>
      </p:sp>
      <p:graphicFrame>
        <p:nvGraphicFramePr>
          <p:cNvPr id="6" name="Diagrama 6"/>
          <p:cNvGraphicFramePr/>
          <p:nvPr>
            <p:extLst>
              <p:ext uri="{D42A27DB-BD31-4B8C-83A1-F6EECF244321}">
                <p14:modId xmlns:p14="http://schemas.microsoft.com/office/powerpoint/2010/main" val="3449935903"/>
              </p:ext>
            </p:extLst>
          </p:nvPr>
        </p:nvGraphicFramePr>
        <p:xfrm>
          <a:off x="-468560" y="354585"/>
          <a:ext cx="6156685" cy="572590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13" name="12 Grupo"/>
          <p:cNvGrpSpPr/>
          <p:nvPr/>
        </p:nvGrpSpPr>
        <p:grpSpPr>
          <a:xfrm>
            <a:off x="4211959" y="4513684"/>
            <a:ext cx="4959011" cy="1166742"/>
            <a:chOff x="97678" y="2197045"/>
            <a:chExt cx="5274354" cy="2000973"/>
          </a:xfrm>
        </p:grpSpPr>
        <p:sp>
          <p:nvSpPr>
            <p:cNvPr id="14" name="13 Rectángulo redondeado"/>
            <p:cNvSpPr/>
            <p:nvPr/>
          </p:nvSpPr>
          <p:spPr>
            <a:xfrm>
              <a:off x="1178575" y="2197045"/>
              <a:ext cx="4127021" cy="2000973"/>
            </a:xfrm>
            <a:prstGeom prst="roundRect">
              <a:avLst/>
            </a:prstGeom>
            <a:ln>
              <a:solidFill>
                <a:srgbClr val="C00000"/>
              </a:solidFill>
            </a:ln>
          </p:spPr>
          <p:style>
            <a:lnRef idx="2">
              <a:scrgbClr r="0" g="0" b="0"/>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5" name="14 Rectángulo"/>
            <p:cNvSpPr/>
            <p:nvPr/>
          </p:nvSpPr>
          <p:spPr>
            <a:xfrm>
              <a:off x="97678" y="2261248"/>
              <a:ext cx="5274354" cy="1805614"/>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123018" tIns="68580" rIns="68580" bIns="68580" numCol="1" spcCol="1270" anchor="ctr" anchorCtr="0">
              <a:noAutofit/>
            </a:bodyPr>
            <a:lstStyle/>
            <a:p>
              <a:pPr lvl="0" algn="l" defTabSz="800100">
                <a:lnSpc>
                  <a:spcPct val="90000"/>
                </a:lnSpc>
                <a:spcBef>
                  <a:spcPct val="0"/>
                </a:spcBef>
                <a:spcAft>
                  <a:spcPct val="35000"/>
                </a:spcAft>
              </a:pPr>
              <a:r>
                <a:rPr lang="es-ES" sz="2100" b="1" kern="1200" dirty="0">
                  <a:solidFill>
                    <a:srgbClr val="C00000"/>
                  </a:solidFill>
                </a:rPr>
                <a:t>Garantizar</a:t>
              </a:r>
              <a:r>
                <a:rPr lang="es-ES" sz="2100" b="1" kern="1200" dirty="0"/>
                <a:t>  la información financiera de los primeros Estados Financieros conforme a la Res. 533 de 2015</a:t>
              </a:r>
            </a:p>
          </p:txBody>
        </p:sp>
      </p:grpSp>
      <p:grpSp>
        <p:nvGrpSpPr>
          <p:cNvPr id="16" name="15 Grupo"/>
          <p:cNvGrpSpPr/>
          <p:nvPr/>
        </p:nvGrpSpPr>
        <p:grpSpPr>
          <a:xfrm>
            <a:off x="4604992" y="1561356"/>
            <a:ext cx="4431504" cy="1545592"/>
            <a:chOff x="-420563" y="2596112"/>
            <a:chExt cx="5772221" cy="1816884"/>
          </a:xfrm>
        </p:grpSpPr>
        <p:sp>
          <p:nvSpPr>
            <p:cNvPr id="17" name="16 Rectángulo redondeado"/>
            <p:cNvSpPr/>
            <p:nvPr/>
          </p:nvSpPr>
          <p:spPr>
            <a:xfrm>
              <a:off x="738567" y="2596112"/>
              <a:ext cx="4613091" cy="1816884"/>
            </a:xfrm>
            <a:prstGeom prst="roundRect">
              <a:avLst>
                <a:gd name="adj" fmla="val 50000"/>
              </a:avLst>
            </a:prstGeom>
            <a:ln>
              <a:solidFill>
                <a:srgbClr val="C00000"/>
              </a:solidFill>
            </a:ln>
          </p:spPr>
          <p:style>
            <a:lnRef idx="2">
              <a:scrgbClr r="0" g="0" b="0"/>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8" name="17 Rectángulo"/>
            <p:cNvSpPr/>
            <p:nvPr/>
          </p:nvSpPr>
          <p:spPr>
            <a:xfrm>
              <a:off x="-420563" y="2689456"/>
              <a:ext cx="5685892" cy="168021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123018" tIns="68580" rIns="68580" bIns="68580" numCol="1" spcCol="1270" anchor="ctr" anchorCtr="0">
              <a:noAutofit/>
            </a:bodyPr>
            <a:lstStyle/>
            <a:p>
              <a:pPr lvl="0"/>
              <a:r>
                <a:rPr lang="es-ES" sz="2100" b="1" dirty="0">
                  <a:solidFill>
                    <a:srgbClr val="C00000"/>
                  </a:solidFill>
                </a:rPr>
                <a:t>Cumpla</a:t>
              </a:r>
              <a:r>
                <a:rPr lang="es-ES" sz="1800" b="1" dirty="0"/>
                <a:t> con las características cualitativas fundamentales de la información financiera: </a:t>
              </a:r>
              <a:r>
                <a:rPr lang="es-ES" sz="1800" b="1" dirty="0">
                  <a:solidFill>
                    <a:srgbClr val="C00000"/>
                  </a:solidFill>
                </a:rPr>
                <a:t>Relevancia y Representación fiel</a:t>
              </a:r>
            </a:p>
          </p:txBody>
        </p:sp>
      </p:grpSp>
      <p:sp>
        <p:nvSpPr>
          <p:cNvPr id="8" name="7 Elipse"/>
          <p:cNvSpPr/>
          <p:nvPr/>
        </p:nvSpPr>
        <p:spPr>
          <a:xfrm>
            <a:off x="4788024" y="409228"/>
            <a:ext cx="1595573" cy="1368151"/>
          </a:xfrm>
          <a:prstGeom prst="ellipse">
            <a:avLst/>
          </a:prstGeom>
          <a:blipFill>
            <a:blip r:embed="rId7" cstate="email">
              <a:extLst>
                <a:ext uri="{28A0092B-C50C-407E-A947-70E740481C1C}">
                  <a14:useLocalDpi xmlns:a14="http://schemas.microsoft.com/office/drawing/2010/main"/>
                </a:ext>
              </a:extLst>
            </a:blip>
            <a:srcRect/>
            <a:stretch>
              <a:fillRect/>
            </a:stretch>
          </a:blipFill>
        </p:spPr>
        <p:style>
          <a:lnRef idx="2">
            <a:schemeClr val="accent2">
              <a:shade val="80000"/>
              <a:hueOff val="0"/>
              <a:satOff val="0"/>
              <a:lumOff val="0"/>
              <a:alphaOff val="0"/>
            </a:schemeClr>
          </a:lnRef>
          <a:fillRef idx="1">
            <a:scrgbClr r="0" g="0" b="0"/>
          </a:fillRef>
          <a:effectRef idx="0">
            <a:schemeClr val="accent2">
              <a:tint val="40000"/>
              <a:hueOff val="0"/>
              <a:satOff val="0"/>
              <a:lumOff val="0"/>
              <a:alphaOff val="0"/>
            </a:schemeClr>
          </a:effectRef>
          <a:fontRef idx="minor">
            <a:schemeClr val="lt1">
              <a:hueOff val="0"/>
              <a:satOff val="0"/>
              <a:lumOff val="0"/>
              <a:alphaOff val="0"/>
            </a:schemeClr>
          </a:fontRef>
        </p:style>
      </p:sp>
      <p:sp>
        <p:nvSpPr>
          <p:cNvPr id="12" name="11 Elipse"/>
          <p:cNvSpPr/>
          <p:nvPr/>
        </p:nvSpPr>
        <p:spPr>
          <a:xfrm>
            <a:off x="5076056" y="3144384"/>
            <a:ext cx="1584176" cy="1277328"/>
          </a:xfrm>
          <a:prstGeom prst="ellipse">
            <a:avLst/>
          </a:prstGeom>
          <a:blipFill rotWithShape="1">
            <a:blip r:embed="rId8" cstate="email">
              <a:extLst>
                <a:ext uri="{28A0092B-C50C-407E-A947-70E740481C1C}">
                  <a14:useLocalDpi xmlns:a14="http://schemas.microsoft.com/office/drawing/2010/main"/>
                </a:ext>
              </a:extLst>
            </a:blip>
            <a:stretch>
              <a:fillRect/>
            </a:stretch>
          </a:blipFill>
        </p:spPr>
        <p:style>
          <a:lnRef idx="2">
            <a:schemeClr val="accent2">
              <a:shade val="80000"/>
              <a:hueOff val="0"/>
              <a:satOff val="0"/>
              <a:lumOff val="0"/>
              <a:alphaOff val="0"/>
            </a:schemeClr>
          </a:lnRef>
          <a:fillRef idx="1">
            <a:scrgbClr r="0" g="0" b="0"/>
          </a:fillRef>
          <a:effectRef idx="0">
            <a:schemeClr val="accent2">
              <a:tint val="40000"/>
              <a:hueOff val="0"/>
              <a:satOff val="0"/>
              <a:lumOff val="0"/>
              <a:alphaOff val="0"/>
            </a:schemeClr>
          </a:effectRef>
          <a:fontRef idx="minor">
            <a:schemeClr val="lt1">
              <a:hueOff val="0"/>
              <a:satOff val="0"/>
              <a:lumOff val="0"/>
              <a:alphaOff val="0"/>
            </a:schemeClr>
          </a:fontRef>
        </p:style>
      </p:sp>
      <p:sp>
        <p:nvSpPr>
          <p:cNvPr id="19" name="18 Elipse"/>
          <p:cNvSpPr/>
          <p:nvPr/>
        </p:nvSpPr>
        <p:spPr bwMode="auto">
          <a:xfrm>
            <a:off x="6728160" y="3721596"/>
            <a:ext cx="148096" cy="144016"/>
          </a:xfrm>
          <a:prstGeom prst="ellipse">
            <a:avLst/>
          </a:prstGeom>
          <a:noFill/>
          <a:ln w="28575"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CO" sz="2400" b="0" i="0" u="none" strike="noStrike" cap="none" normalizeH="0" baseline="0">
              <a:ln>
                <a:noFill/>
              </a:ln>
              <a:solidFill>
                <a:schemeClr val="tx1"/>
              </a:solidFill>
              <a:effectLst/>
              <a:latin typeface="Times New Roman" pitchFamily="18" charset="0"/>
            </a:endParaRPr>
          </a:p>
        </p:txBody>
      </p:sp>
      <p:sp>
        <p:nvSpPr>
          <p:cNvPr id="20" name="19 Elipse"/>
          <p:cNvSpPr/>
          <p:nvPr/>
        </p:nvSpPr>
        <p:spPr bwMode="auto">
          <a:xfrm>
            <a:off x="6944184" y="3217540"/>
            <a:ext cx="148096" cy="144016"/>
          </a:xfrm>
          <a:prstGeom prst="ellipse">
            <a:avLst/>
          </a:prstGeom>
          <a:noFill/>
          <a:ln w="28575"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CO" sz="2400" b="0" i="0" u="none" strike="noStrike" cap="none" normalizeH="0" baseline="0">
              <a:ln>
                <a:noFill/>
              </a:ln>
              <a:solidFill>
                <a:schemeClr val="tx1"/>
              </a:solidFill>
              <a:effectLst/>
              <a:latin typeface="Times New Roman" pitchFamily="18" charset="0"/>
            </a:endParaRPr>
          </a:p>
        </p:txBody>
      </p:sp>
      <p:sp>
        <p:nvSpPr>
          <p:cNvPr id="21" name="20 Elipse"/>
          <p:cNvSpPr/>
          <p:nvPr/>
        </p:nvSpPr>
        <p:spPr bwMode="auto">
          <a:xfrm>
            <a:off x="6836510" y="3481371"/>
            <a:ext cx="148096" cy="144016"/>
          </a:xfrm>
          <a:prstGeom prst="ellipse">
            <a:avLst/>
          </a:prstGeom>
          <a:noFill/>
          <a:ln w="28575"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CO" sz="2400" b="0" i="0" u="none" strike="noStrike" cap="none" normalizeH="0" baseline="0">
              <a:ln>
                <a:noFill/>
              </a:ln>
              <a:solidFill>
                <a:schemeClr val="tx1"/>
              </a:solidFill>
              <a:effectLst/>
              <a:latin typeface="Times New Roman" pitchFamily="18" charset="0"/>
            </a:endParaRPr>
          </a:p>
        </p:txBody>
      </p:sp>
      <p:sp>
        <p:nvSpPr>
          <p:cNvPr id="22" name="21 Elipse"/>
          <p:cNvSpPr/>
          <p:nvPr/>
        </p:nvSpPr>
        <p:spPr bwMode="auto">
          <a:xfrm>
            <a:off x="7307987" y="724304"/>
            <a:ext cx="148096" cy="144016"/>
          </a:xfrm>
          <a:prstGeom prst="ellipse">
            <a:avLst/>
          </a:prstGeom>
          <a:noFill/>
          <a:ln w="28575"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CO" sz="2400" b="0" i="0" u="none" strike="noStrike" cap="none" normalizeH="0" baseline="0">
              <a:ln>
                <a:noFill/>
              </a:ln>
              <a:solidFill>
                <a:schemeClr val="tx1"/>
              </a:solidFill>
              <a:effectLst/>
              <a:latin typeface="Times New Roman" pitchFamily="18" charset="0"/>
            </a:endParaRPr>
          </a:p>
        </p:txBody>
      </p:sp>
      <p:sp>
        <p:nvSpPr>
          <p:cNvPr id="23" name="22 Elipse"/>
          <p:cNvSpPr/>
          <p:nvPr/>
        </p:nvSpPr>
        <p:spPr bwMode="auto">
          <a:xfrm>
            <a:off x="7261889" y="979982"/>
            <a:ext cx="148096" cy="144016"/>
          </a:xfrm>
          <a:prstGeom prst="ellipse">
            <a:avLst/>
          </a:prstGeom>
          <a:noFill/>
          <a:ln w="28575"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CO" sz="2400" b="0" i="0" u="none" strike="noStrike" cap="none" normalizeH="0" baseline="0">
              <a:ln>
                <a:noFill/>
              </a:ln>
              <a:solidFill>
                <a:schemeClr val="tx1"/>
              </a:solidFill>
              <a:effectLst/>
              <a:latin typeface="Times New Roman" pitchFamily="18" charset="0"/>
            </a:endParaRPr>
          </a:p>
        </p:txBody>
      </p:sp>
      <p:sp>
        <p:nvSpPr>
          <p:cNvPr id="25" name="24 Elipse"/>
          <p:cNvSpPr/>
          <p:nvPr/>
        </p:nvSpPr>
        <p:spPr bwMode="auto">
          <a:xfrm>
            <a:off x="7202830" y="1225848"/>
            <a:ext cx="148096" cy="144016"/>
          </a:xfrm>
          <a:prstGeom prst="ellipse">
            <a:avLst/>
          </a:prstGeom>
          <a:noFill/>
          <a:ln w="28575"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CO" sz="2400" b="0" i="0" u="none" strike="noStrike" cap="none" normalizeH="0" baseline="0">
              <a:ln>
                <a:noFill/>
              </a:ln>
              <a:solidFill>
                <a:schemeClr val="tx1"/>
              </a:solidFill>
              <a:effectLst/>
              <a:latin typeface="Times New Roman" pitchFamily="18" charset="0"/>
            </a:endParaRPr>
          </a:p>
        </p:txBody>
      </p:sp>
      <p:sp>
        <p:nvSpPr>
          <p:cNvPr id="26" name="25 Elipse"/>
          <p:cNvSpPr/>
          <p:nvPr/>
        </p:nvSpPr>
        <p:spPr bwMode="auto">
          <a:xfrm>
            <a:off x="7460387" y="876704"/>
            <a:ext cx="148096" cy="144016"/>
          </a:xfrm>
          <a:prstGeom prst="ellipse">
            <a:avLst/>
          </a:prstGeom>
          <a:noFill/>
          <a:ln w="28575"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CO" sz="2400" b="0" i="0" u="none" strike="noStrike" cap="none" normalizeH="0" baseline="0">
              <a:ln>
                <a:noFill/>
              </a:ln>
              <a:solidFill>
                <a:schemeClr val="tx1"/>
              </a:solidFill>
              <a:effectLst/>
              <a:latin typeface="Times New Roman" pitchFamily="18" charset="0"/>
            </a:endParaRPr>
          </a:p>
        </p:txBody>
      </p:sp>
      <p:sp>
        <p:nvSpPr>
          <p:cNvPr id="27" name="26 Elipse"/>
          <p:cNvSpPr/>
          <p:nvPr/>
        </p:nvSpPr>
        <p:spPr bwMode="auto">
          <a:xfrm>
            <a:off x="7612787" y="1029104"/>
            <a:ext cx="148096" cy="144016"/>
          </a:xfrm>
          <a:prstGeom prst="ellipse">
            <a:avLst/>
          </a:prstGeom>
          <a:noFill/>
          <a:ln w="28575"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CO" sz="2400" b="0" i="0" u="none" strike="noStrike" cap="none" normalizeH="0" baseline="0">
              <a:ln>
                <a:noFill/>
              </a:ln>
              <a:solidFill>
                <a:schemeClr val="tx1"/>
              </a:solidFill>
              <a:effectLst/>
              <a:latin typeface="Times New Roman" pitchFamily="18" charset="0"/>
            </a:endParaRPr>
          </a:p>
        </p:txBody>
      </p:sp>
      <p:sp>
        <p:nvSpPr>
          <p:cNvPr id="28" name="27 Elipse"/>
          <p:cNvSpPr/>
          <p:nvPr/>
        </p:nvSpPr>
        <p:spPr bwMode="auto">
          <a:xfrm>
            <a:off x="7087116" y="800950"/>
            <a:ext cx="148096" cy="144016"/>
          </a:xfrm>
          <a:prstGeom prst="ellipse">
            <a:avLst/>
          </a:prstGeom>
          <a:noFill/>
          <a:ln w="28575"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CO" sz="2400" b="0" i="0" u="none" strike="noStrike" cap="none" normalizeH="0" baseline="0">
              <a:ln>
                <a:noFill/>
              </a:ln>
              <a:solidFill>
                <a:schemeClr val="tx1"/>
              </a:solidFill>
              <a:effectLst/>
              <a:latin typeface="Times New Roman" pitchFamily="18" charset="0"/>
            </a:endParaRPr>
          </a:p>
        </p:txBody>
      </p:sp>
      <p:sp>
        <p:nvSpPr>
          <p:cNvPr id="29" name="28 Elipse"/>
          <p:cNvSpPr/>
          <p:nvPr/>
        </p:nvSpPr>
        <p:spPr bwMode="auto">
          <a:xfrm>
            <a:off x="6918783" y="944883"/>
            <a:ext cx="148096" cy="144016"/>
          </a:xfrm>
          <a:prstGeom prst="ellipse">
            <a:avLst/>
          </a:prstGeom>
          <a:noFill/>
          <a:ln w="28575"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CO" sz="2400" b="0" i="0" u="none" strike="noStrike" cap="none" normalizeH="0" baseline="0">
              <a:ln>
                <a:noFill/>
              </a:ln>
              <a:solidFill>
                <a:schemeClr val="tx1"/>
              </a:solidFill>
              <a:effectLst/>
              <a:latin typeface="Times New Roman" pitchFamily="18" charset="0"/>
            </a:endParaRPr>
          </a:p>
        </p:txBody>
      </p:sp>
      <p:sp>
        <p:nvSpPr>
          <p:cNvPr id="24" name="19 Elipse"/>
          <p:cNvSpPr/>
          <p:nvPr/>
        </p:nvSpPr>
        <p:spPr bwMode="auto">
          <a:xfrm>
            <a:off x="6800168" y="4009628"/>
            <a:ext cx="148096" cy="144016"/>
          </a:xfrm>
          <a:prstGeom prst="ellipse">
            <a:avLst/>
          </a:prstGeom>
          <a:noFill/>
          <a:ln w="28575"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CO" sz="2400" b="0" i="0" u="none" strike="noStrike" cap="none" normalizeH="0" baseline="0">
              <a:ln>
                <a:noFill/>
              </a:ln>
              <a:solidFill>
                <a:schemeClr val="tx1"/>
              </a:solidFill>
              <a:effectLst/>
              <a:latin typeface="Times New Roman" pitchFamily="18" charset="0"/>
            </a:endParaRPr>
          </a:p>
        </p:txBody>
      </p:sp>
      <p:sp>
        <p:nvSpPr>
          <p:cNvPr id="30" name="19 Elipse"/>
          <p:cNvSpPr/>
          <p:nvPr/>
        </p:nvSpPr>
        <p:spPr bwMode="auto">
          <a:xfrm>
            <a:off x="6948264" y="4225652"/>
            <a:ext cx="148096" cy="144016"/>
          </a:xfrm>
          <a:prstGeom prst="ellipse">
            <a:avLst/>
          </a:prstGeom>
          <a:noFill/>
          <a:ln w="28575"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CO" sz="2400" b="0" i="0" u="none" strike="noStrike" cap="none" normalizeH="0" baseline="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150921230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9"/>
          </p:nvPr>
        </p:nvSpPr>
        <p:spPr/>
        <p:txBody>
          <a:bodyPr/>
          <a:lstStyle/>
          <a:p>
            <a:pPr>
              <a:defRPr/>
            </a:pPr>
            <a:fld id="{BD78BF63-D6E5-49D8-99EB-4D36175B83F1}" type="slidenum">
              <a:rPr lang="es-ES_tradnl" smtClean="0"/>
              <a:pPr>
                <a:defRPr/>
              </a:pPr>
              <a:t>48</a:t>
            </a:fld>
            <a:endParaRPr lang="es-ES_tradnl" dirty="0"/>
          </a:p>
        </p:txBody>
      </p:sp>
      <p:sp>
        <p:nvSpPr>
          <p:cNvPr id="5" name="4 Rectángulo"/>
          <p:cNvSpPr/>
          <p:nvPr/>
        </p:nvSpPr>
        <p:spPr>
          <a:xfrm>
            <a:off x="35496" y="49188"/>
            <a:ext cx="3024336" cy="4493538"/>
          </a:xfrm>
          <a:prstGeom prst="rect">
            <a:avLst/>
          </a:prstGeom>
          <a:solidFill>
            <a:schemeClr val="bg1">
              <a:lumMod val="65000"/>
            </a:schemeClr>
          </a:solidFill>
          <a:ln>
            <a:solidFill>
              <a:schemeClr val="tx1"/>
            </a:solidFill>
          </a:ln>
          <a:effectLst>
            <a:glow rad="63500">
              <a:schemeClr val="accent6">
                <a:satMod val="175000"/>
                <a:alpha val="40000"/>
              </a:schemeClr>
            </a:glow>
          </a:effectLst>
        </p:spPr>
        <p:txBody>
          <a:bodyPr wrap="square">
            <a:spAutoFit/>
          </a:bodyPr>
          <a:lstStyle/>
          <a:p>
            <a:pPr algn="ctr"/>
            <a:r>
              <a:rPr lang="es-CO" sz="2800" b="1" dirty="0"/>
              <a:t>LEY 1819  </a:t>
            </a:r>
          </a:p>
          <a:p>
            <a:pPr algn="ctr"/>
            <a:r>
              <a:rPr lang="es-CO" sz="2800" b="1" dirty="0"/>
              <a:t>(29-12-16)</a:t>
            </a:r>
          </a:p>
          <a:p>
            <a:endParaRPr lang="es-CO" dirty="0"/>
          </a:p>
          <a:p>
            <a:pPr algn="just"/>
            <a:r>
              <a:rPr lang="es-CO" b="1" dirty="0"/>
              <a:t>Por medio de la cual se adopta una reforma tributaria estructural, se fortalecen los mecanismos para la lucha contra la evasión y la elusión fiscal, y se dictan otras disposiciones.</a:t>
            </a:r>
          </a:p>
        </p:txBody>
      </p:sp>
      <p:sp>
        <p:nvSpPr>
          <p:cNvPr id="6" name="5 CuadroTexto"/>
          <p:cNvSpPr txBox="1"/>
          <p:nvPr/>
        </p:nvSpPr>
        <p:spPr>
          <a:xfrm>
            <a:off x="3635896" y="239946"/>
            <a:ext cx="5400600" cy="4647426"/>
          </a:xfrm>
          <a:prstGeom prst="rect">
            <a:avLst/>
          </a:prstGeom>
          <a:solidFill>
            <a:schemeClr val="bg2">
              <a:lumMod val="60000"/>
              <a:lumOff val="40000"/>
            </a:schemeClr>
          </a:solidFill>
          <a:ln>
            <a:solidFill>
              <a:schemeClr val="tx1"/>
            </a:solidFill>
          </a:ln>
          <a:effectLst>
            <a:glow rad="63500">
              <a:schemeClr val="accent6">
                <a:satMod val="175000"/>
                <a:alpha val="40000"/>
              </a:schemeClr>
            </a:glow>
          </a:effectLst>
        </p:spPr>
        <p:txBody>
          <a:bodyPr wrap="square" rtlCol="0">
            <a:spAutoFit/>
          </a:bodyPr>
          <a:lstStyle/>
          <a:p>
            <a:pPr algn="ctr"/>
            <a:r>
              <a:rPr lang="es-CO" sz="2800" b="1" dirty="0"/>
              <a:t>ARTÍCULO 355. SANEAMIENTO </a:t>
            </a:r>
          </a:p>
          <a:p>
            <a:pPr algn="ctr"/>
            <a:r>
              <a:rPr lang="es-CO" sz="2800" b="1" dirty="0"/>
              <a:t>  CONTABLE. </a:t>
            </a:r>
          </a:p>
          <a:p>
            <a:pPr algn="just"/>
            <a:r>
              <a:rPr lang="es-CO" sz="2400" b="1" dirty="0"/>
              <a:t>Las entidades territoriales deberán adelantar el proceso de depuración contable a que se refiere el artículo 59 de la Ley 17 39 de 2014, modificado por el artículo 261 de la Ley  1753 de 2015. El término para adelantar dicho proceso será de dos (2) años contados a partir de la vigencia de la presente ley. El cumplimiento de esta obligación deberá ser verificado por las contralorías territoriales.</a:t>
            </a:r>
          </a:p>
        </p:txBody>
      </p:sp>
      <p:sp>
        <p:nvSpPr>
          <p:cNvPr id="2" name="1 Flecha curvada hacia arriba"/>
          <p:cNvSpPr/>
          <p:nvPr/>
        </p:nvSpPr>
        <p:spPr bwMode="auto">
          <a:xfrm rot="316080">
            <a:off x="1499411" y="4745297"/>
            <a:ext cx="4451564" cy="846323"/>
          </a:xfrm>
          <a:prstGeom prst="curvedUpArrow">
            <a:avLst/>
          </a:prstGeom>
          <a:solidFill>
            <a:schemeClr val="tx1">
              <a:lumMod val="95000"/>
              <a:lumOff val="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CO" sz="2400" b="0" i="0" u="none" strike="noStrike" cap="none" normalizeH="0" baseline="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1056647577"/>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número de diapositiva 4"/>
          <p:cNvSpPr>
            <a:spLocks noGrp="1"/>
          </p:cNvSpPr>
          <p:nvPr>
            <p:ph type="sldNum" sz="quarter" idx="15"/>
          </p:nvPr>
        </p:nvSpPr>
        <p:spPr/>
        <p:txBody>
          <a:bodyPr/>
          <a:lstStyle/>
          <a:p>
            <a:fld id="{2F152DCA-CD82-48DD-BE7C-A5D938300626}" type="slidenum">
              <a:rPr lang="es-ES_tradnl" smtClean="0"/>
              <a:pPr/>
              <a:t>49</a:t>
            </a:fld>
            <a:endParaRPr lang="es-ES_tradnl"/>
          </a:p>
        </p:txBody>
      </p:sp>
      <p:pic>
        <p:nvPicPr>
          <p:cNvPr id="3" name="Imagen 8"/>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308305" y="2641476"/>
            <a:ext cx="1835696" cy="1944216"/>
          </a:xfrm>
          <a:prstGeom prst="ellipse">
            <a:avLst/>
          </a:prstGeom>
        </p:spPr>
      </p:pic>
      <p:sp>
        <p:nvSpPr>
          <p:cNvPr id="4" name="Rectángulo 3"/>
          <p:cNvSpPr/>
          <p:nvPr/>
        </p:nvSpPr>
        <p:spPr>
          <a:xfrm>
            <a:off x="25055" y="1345332"/>
            <a:ext cx="7283249" cy="3770297"/>
          </a:xfrm>
          <a:prstGeom prst="rect">
            <a:avLst/>
          </a:prstGeom>
        </p:spPr>
        <p:txBody>
          <a:bodyPr wrap="square" lIns="76234" tIns="38117" rIns="76234" bIns="38117">
            <a:spAutoFit/>
          </a:bodyPr>
          <a:lstStyle/>
          <a:p>
            <a:pPr marL="238230" indent="-238230" algn="just">
              <a:buFont typeface="Arial" panose="020B0604020202020204" pitchFamily="34" charset="0"/>
              <a:buChar char="•"/>
            </a:pPr>
            <a:r>
              <a:rPr lang="es-CO" sz="2400" b="1" dirty="0"/>
              <a:t>Determinar la importancia  de normalizar; </a:t>
            </a:r>
            <a:r>
              <a:rPr lang="es-CO" sz="2400" b="1" dirty="0">
                <a:solidFill>
                  <a:schemeClr val="accent6"/>
                </a:solidFill>
              </a:rPr>
              <a:t>línea del tiempo de la conversión total esperada con las nuevas normas contables en el nivel de gobiernos centrales latinoamericanos</a:t>
            </a:r>
          </a:p>
          <a:p>
            <a:pPr algn="just"/>
            <a:endParaRPr lang="es-CO" sz="2400" b="1" dirty="0">
              <a:solidFill>
                <a:srgbClr val="0070C0"/>
              </a:solidFill>
            </a:endParaRPr>
          </a:p>
          <a:p>
            <a:pPr marL="238230" indent="-238230" algn="just">
              <a:buFont typeface="Arial" panose="020B0604020202020204" pitchFamily="34" charset="0"/>
              <a:buChar char="•"/>
            </a:pPr>
            <a:r>
              <a:rPr lang="es-CO" sz="2400" b="1" dirty="0"/>
              <a:t>En la </a:t>
            </a:r>
            <a:r>
              <a:rPr lang="es-CO" sz="2400" b="1" dirty="0">
                <a:solidFill>
                  <a:schemeClr val="accent6"/>
                </a:solidFill>
              </a:rPr>
              <a:t>legislación</a:t>
            </a:r>
            <a:r>
              <a:rPr lang="es-CO" sz="2400" b="1" dirty="0"/>
              <a:t> y adopción en los respectivos países y en la agenda</a:t>
            </a:r>
          </a:p>
          <a:p>
            <a:pPr algn="just"/>
            <a:endParaRPr lang="es-CO" sz="2400" b="1" dirty="0"/>
          </a:p>
          <a:p>
            <a:pPr marL="238230" indent="-238230" algn="just">
              <a:buFont typeface="Arial" panose="020B0604020202020204" pitchFamily="34" charset="0"/>
              <a:buChar char="•"/>
            </a:pPr>
            <a:r>
              <a:rPr lang="es-CO" sz="2400" b="1" dirty="0">
                <a:solidFill>
                  <a:schemeClr val="accent6"/>
                </a:solidFill>
              </a:rPr>
              <a:t>Comparación</a:t>
            </a:r>
            <a:r>
              <a:rPr lang="es-CO" sz="2400" b="1" dirty="0"/>
              <a:t> a nivel mundial y especialmente a nivel Latinoamericano </a:t>
            </a:r>
          </a:p>
        </p:txBody>
      </p:sp>
      <p:sp>
        <p:nvSpPr>
          <p:cNvPr id="6" name="CuadroTexto 4"/>
          <p:cNvSpPr txBox="1"/>
          <p:nvPr/>
        </p:nvSpPr>
        <p:spPr>
          <a:xfrm>
            <a:off x="1259632" y="49188"/>
            <a:ext cx="5832648" cy="858160"/>
          </a:xfrm>
          <a:prstGeom prst="rect">
            <a:avLst/>
          </a:prstGeom>
        </p:spPr>
        <p:style>
          <a:lnRef idx="1">
            <a:schemeClr val="accent2"/>
          </a:lnRef>
          <a:fillRef idx="2">
            <a:schemeClr val="accent2"/>
          </a:fillRef>
          <a:effectRef idx="1">
            <a:schemeClr val="accent2"/>
          </a:effectRef>
          <a:fontRef idx="minor">
            <a:schemeClr val="dk1"/>
          </a:fontRef>
        </p:style>
        <p:txBody>
          <a:bodyPr lIns="76234" tIns="38117" rIns="76234" bIns="38117"/>
          <a:lstStyle>
            <a:defPPr>
              <a:defRPr lang="es-ES_tradnl"/>
            </a:defPPr>
            <a:lvl1pPr algn="ctr" eaLnBrk="1" hangingPunct="1">
              <a:defRPr sz="2400" b="1" kern="0">
                <a:latin typeface="+mn-lt"/>
                <a:ea typeface="+mj-ea"/>
                <a:cs typeface="+mj-cs"/>
              </a:defRPr>
            </a:lvl1pPr>
            <a:lvl2pPr algn="ctr" eaLnBrk="1" hangingPunct="1">
              <a:defRPr sz="3200" b="1">
                <a:solidFill>
                  <a:schemeClr val="tx2"/>
                </a:solidFill>
                <a:latin typeface="Calibri" pitchFamily="34" charset="0"/>
              </a:defRPr>
            </a:lvl2pPr>
            <a:lvl3pPr algn="ctr" eaLnBrk="1" hangingPunct="1">
              <a:defRPr sz="3200" b="1">
                <a:solidFill>
                  <a:schemeClr val="tx2"/>
                </a:solidFill>
                <a:latin typeface="Calibri" pitchFamily="34" charset="0"/>
              </a:defRPr>
            </a:lvl3pPr>
            <a:lvl4pPr algn="ctr" eaLnBrk="1" hangingPunct="1">
              <a:defRPr sz="3200" b="1">
                <a:solidFill>
                  <a:schemeClr val="tx2"/>
                </a:solidFill>
                <a:latin typeface="Calibri" pitchFamily="34" charset="0"/>
              </a:defRPr>
            </a:lvl4pPr>
            <a:lvl5pPr algn="ctr" eaLnBrk="1" hangingPunct="1">
              <a:defRPr sz="3200" b="1">
                <a:solidFill>
                  <a:schemeClr val="tx2"/>
                </a:solidFill>
                <a:latin typeface="Calibri" pitchFamily="34" charset="0"/>
              </a:defRPr>
            </a:lvl5pPr>
            <a:lvl6pPr marL="457200" algn="ctr" fontAlgn="base">
              <a:spcBef>
                <a:spcPct val="0"/>
              </a:spcBef>
              <a:spcAft>
                <a:spcPct val="0"/>
              </a:spcAft>
              <a:defRPr sz="3200" b="1">
                <a:solidFill>
                  <a:schemeClr val="tx2"/>
                </a:solidFill>
              </a:defRPr>
            </a:lvl6pPr>
            <a:lvl7pPr marL="914400" algn="ctr" fontAlgn="base">
              <a:spcBef>
                <a:spcPct val="0"/>
              </a:spcBef>
              <a:spcAft>
                <a:spcPct val="0"/>
              </a:spcAft>
              <a:defRPr sz="3200" b="1">
                <a:solidFill>
                  <a:schemeClr val="tx2"/>
                </a:solidFill>
              </a:defRPr>
            </a:lvl7pPr>
            <a:lvl8pPr marL="1371600" algn="ctr" fontAlgn="base">
              <a:spcBef>
                <a:spcPct val="0"/>
              </a:spcBef>
              <a:spcAft>
                <a:spcPct val="0"/>
              </a:spcAft>
              <a:defRPr sz="3200" b="1">
                <a:solidFill>
                  <a:schemeClr val="tx2"/>
                </a:solidFill>
              </a:defRPr>
            </a:lvl8pPr>
            <a:lvl9pPr marL="1828800" algn="ctr" fontAlgn="base">
              <a:spcBef>
                <a:spcPct val="0"/>
              </a:spcBef>
              <a:spcAft>
                <a:spcPct val="0"/>
              </a:spcAft>
              <a:defRPr sz="3200" b="1">
                <a:solidFill>
                  <a:schemeClr val="tx2"/>
                </a:solidFill>
              </a:defRPr>
            </a:lvl9pPr>
          </a:lstStyle>
          <a:p>
            <a:r>
              <a:rPr lang="es-CO" sz="2800" dirty="0"/>
              <a:t>Desafíos</a:t>
            </a:r>
          </a:p>
          <a:p>
            <a:r>
              <a:rPr lang="es-CO" sz="2800" dirty="0"/>
              <a:t>Normalizadores &amp; Reguladores</a:t>
            </a:r>
          </a:p>
        </p:txBody>
      </p:sp>
      <p:pic>
        <p:nvPicPr>
          <p:cNvPr id="7" name="Imagen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236296" y="49189"/>
            <a:ext cx="864096" cy="936103"/>
          </a:xfrm>
          <a:prstGeom prst="rect">
            <a:avLst/>
          </a:prstGeom>
        </p:spPr>
      </p:pic>
    </p:spTree>
    <p:extLst>
      <p:ext uri="{BB962C8B-B14F-4D97-AF65-F5344CB8AC3E}">
        <p14:creationId xmlns:p14="http://schemas.microsoft.com/office/powerpoint/2010/main" val="253136528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pPr algn="ctr"/>
            <a:r>
              <a:rPr lang="es-CO" sz="3600" dirty="0"/>
              <a:t>MEDIO AMBIENTE   Y  NIIF</a:t>
            </a:r>
          </a:p>
        </p:txBody>
      </p:sp>
      <p:sp>
        <p:nvSpPr>
          <p:cNvPr id="5" name="Marcador de número de diapositiva 4"/>
          <p:cNvSpPr>
            <a:spLocks noGrp="1"/>
          </p:cNvSpPr>
          <p:nvPr>
            <p:ph type="sldNum" sz="quarter" idx="15"/>
          </p:nvPr>
        </p:nvSpPr>
        <p:spPr/>
        <p:txBody>
          <a:bodyPr/>
          <a:lstStyle/>
          <a:p>
            <a:fld id="{2F152DCA-CD82-48DD-BE7C-A5D938300626}" type="slidenum">
              <a:rPr lang="es-ES_tradnl" smtClean="0"/>
              <a:pPr/>
              <a:t>5</a:t>
            </a:fld>
            <a:endParaRPr lang="es-ES_tradnl"/>
          </a:p>
        </p:txBody>
      </p:sp>
      <p:pic>
        <p:nvPicPr>
          <p:cNvPr id="6" name="Imagen 5"/>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685327" y="1050433"/>
            <a:ext cx="3128091" cy="3096344"/>
          </a:xfrm>
          <a:prstGeom prst="rect">
            <a:avLst/>
          </a:prstGeom>
        </p:spPr>
      </p:pic>
      <p:pic>
        <p:nvPicPr>
          <p:cNvPr id="7" name="Imagen 6"/>
          <p:cNvPicPr>
            <a:picLocks noChangeAspect="1"/>
          </p:cNvPicPr>
          <p:nvPr/>
        </p:nvPicPr>
        <p:blipFill>
          <a:blip r:embed="rId3"/>
          <a:stretch>
            <a:fillRect/>
          </a:stretch>
        </p:blipFill>
        <p:spPr>
          <a:xfrm>
            <a:off x="5822072" y="2360653"/>
            <a:ext cx="3321928" cy="1737083"/>
          </a:xfrm>
          <a:prstGeom prst="rect">
            <a:avLst/>
          </a:prstGeom>
        </p:spPr>
      </p:pic>
      <p:pic>
        <p:nvPicPr>
          <p:cNvPr id="8" name="Imagen 7"/>
          <p:cNvPicPr>
            <a:picLocks noChangeAspect="1"/>
          </p:cNvPicPr>
          <p:nvPr/>
        </p:nvPicPr>
        <p:blipFill>
          <a:blip r:embed="rId4"/>
          <a:stretch>
            <a:fillRect/>
          </a:stretch>
        </p:blipFill>
        <p:spPr>
          <a:xfrm>
            <a:off x="5853112" y="4097737"/>
            <a:ext cx="3290888" cy="1733549"/>
          </a:xfrm>
          <a:prstGeom prst="rect">
            <a:avLst/>
          </a:prstGeom>
        </p:spPr>
      </p:pic>
      <p:pic>
        <p:nvPicPr>
          <p:cNvPr id="9" name="Imagen 8"/>
          <p:cNvPicPr>
            <a:picLocks noChangeAspect="1"/>
          </p:cNvPicPr>
          <p:nvPr/>
        </p:nvPicPr>
        <p:blipFill>
          <a:blip r:embed="rId5"/>
          <a:stretch>
            <a:fillRect/>
          </a:stretch>
        </p:blipFill>
        <p:spPr>
          <a:xfrm>
            <a:off x="5813418" y="1008112"/>
            <a:ext cx="3321929" cy="1352542"/>
          </a:xfrm>
          <a:prstGeom prst="rect">
            <a:avLst/>
          </a:prstGeom>
        </p:spPr>
      </p:pic>
      <p:pic>
        <p:nvPicPr>
          <p:cNvPr id="10" name="Imagen 9"/>
          <p:cNvPicPr>
            <a:picLocks noChangeAspect="1"/>
          </p:cNvPicPr>
          <p:nvPr/>
        </p:nvPicPr>
        <p:blipFill>
          <a:blip r:embed="rId6"/>
          <a:stretch>
            <a:fillRect/>
          </a:stretch>
        </p:blipFill>
        <p:spPr>
          <a:xfrm>
            <a:off x="-65088" y="1024779"/>
            <a:ext cx="2738732" cy="1714500"/>
          </a:xfrm>
          <a:prstGeom prst="rect">
            <a:avLst/>
          </a:prstGeom>
        </p:spPr>
      </p:pic>
      <p:pic>
        <p:nvPicPr>
          <p:cNvPr id="11" name="Imagen 10"/>
          <p:cNvPicPr>
            <a:picLocks noChangeAspect="1"/>
          </p:cNvPicPr>
          <p:nvPr/>
        </p:nvPicPr>
        <p:blipFill>
          <a:blip r:embed="rId7"/>
          <a:stretch>
            <a:fillRect/>
          </a:stretch>
        </p:blipFill>
        <p:spPr>
          <a:xfrm>
            <a:off x="2685327" y="4097737"/>
            <a:ext cx="3154037" cy="1733550"/>
          </a:xfrm>
          <a:prstGeom prst="rect">
            <a:avLst/>
          </a:prstGeom>
        </p:spPr>
      </p:pic>
      <p:pic>
        <p:nvPicPr>
          <p:cNvPr id="12" name="Imagen 11"/>
          <p:cNvPicPr>
            <a:picLocks noChangeAspect="1"/>
          </p:cNvPicPr>
          <p:nvPr/>
        </p:nvPicPr>
        <p:blipFill>
          <a:blip r:embed="rId8"/>
          <a:stretch>
            <a:fillRect/>
          </a:stretch>
        </p:blipFill>
        <p:spPr>
          <a:xfrm>
            <a:off x="1" y="4097737"/>
            <a:ext cx="2713338" cy="1733550"/>
          </a:xfrm>
          <a:prstGeom prst="rect">
            <a:avLst/>
          </a:prstGeom>
        </p:spPr>
      </p:pic>
      <p:pic>
        <p:nvPicPr>
          <p:cNvPr id="13" name="Imagen 12"/>
          <p:cNvPicPr>
            <a:picLocks noChangeAspect="1"/>
          </p:cNvPicPr>
          <p:nvPr/>
        </p:nvPicPr>
        <p:blipFill>
          <a:blip r:embed="rId9"/>
          <a:stretch>
            <a:fillRect/>
          </a:stretch>
        </p:blipFill>
        <p:spPr>
          <a:xfrm>
            <a:off x="-96157" y="2739279"/>
            <a:ext cx="2809495" cy="1358458"/>
          </a:xfrm>
          <a:prstGeom prst="rect">
            <a:avLst/>
          </a:prstGeom>
        </p:spPr>
      </p:pic>
    </p:spTree>
    <p:extLst>
      <p:ext uri="{BB962C8B-B14F-4D97-AF65-F5344CB8AC3E}">
        <p14:creationId xmlns:p14="http://schemas.microsoft.com/office/powerpoint/2010/main" val="382977048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número de diapositiva 4"/>
          <p:cNvSpPr>
            <a:spLocks noGrp="1"/>
          </p:cNvSpPr>
          <p:nvPr>
            <p:ph type="sldNum" sz="quarter" idx="15"/>
          </p:nvPr>
        </p:nvSpPr>
        <p:spPr/>
        <p:txBody>
          <a:bodyPr/>
          <a:lstStyle/>
          <a:p>
            <a:fld id="{2F152DCA-CD82-48DD-BE7C-A5D938300626}" type="slidenum">
              <a:rPr lang="es-ES_tradnl" smtClean="0"/>
              <a:pPr/>
              <a:t>50</a:t>
            </a:fld>
            <a:endParaRPr lang="es-ES_tradnl"/>
          </a:p>
        </p:txBody>
      </p:sp>
      <p:pic>
        <p:nvPicPr>
          <p:cNvPr id="3" name="Imagen 2"/>
          <p:cNvPicPr>
            <a:picLocks noChangeAspect="1"/>
          </p:cNvPicPr>
          <p:nvPr/>
        </p:nvPicPr>
        <p:blipFill rotWithShape="1">
          <a:blip r:embed="rId2"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0" y="4055195"/>
            <a:ext cx="7884368" cy="1034553"/>
          </a:xfrm>
          <a:prstGeom prst="rect">
            <a:avLst/>
          </a:prstGeom>
        </p:spPr>
      </p:pic>
      <p:sp>
        <p:nvSpPr>
          <p:cNvPr id="4" name="Rectángulo 3"/>
          <p:cNvSpPr/>
          <p:nvPr/>
        </p:nvSpPr>
        <p:spPr>
          <a:xfrm>
            <a:off x="35496" y="1129308"/>
            <a:ext cx="6552728" cy="3170099"/>
          </a:xfrm>
          <a:prstGeom prst="rect">
            <a:avLst/>
          </a:prstGeom>
        </p:spPr>
        <p:txBody>
          <a:bodyPr wrap="square">
            <a:spAutoFit/>
          </a:bodyPr>
          <a:lstStyle/>
          <a:p>
            <a:pPr algn="just" defTabSz="457200" eaLnBrk="1" fontAlgn="auto" hangingPunct="1">
              <a:spcBef>
                <a:spcPts val="0"/>
              </a:spcBef>
              <a:spcAft>
                <a:spcPts val="0"/>
              </a:spcAft>
            </a:pPr>
            <a:r>
              <a:rPr lang="es-CO" sz="2000" b="1" dirty="0">
                <a:solidFill>
                  <a:srgbClr val="0070C0"/>
                </a:solidFill>
                <a:latin typeface="Calibri" panose="020F0502020204030204"/>
              </a:rPr>
              <a:t>14 países de América Latina </a:t>
            </a:r>
            <a:r>
              <a:rPr lang="es-CO" sz="2000" b="1" dirty="0">
                <a:solidFill>
                  <a:prstClr val="black"/>
                </a:solidFill>
                <a:latin typeface="Calibri" panose="020F0502020204030204"/>
              </a:rPr>
              <a:t>avanzan hacia las NICSP. La mayoría tiene como objetivo lograr la conversión total a </a:t>
            </a:r>
            <a:r>
              <a:rPr lang="es-CO" sz="2000" b="1" dirty="0">
                <a:solidFill>
                  <a:srgbClr val="0070C0"/>
                </a:solidFill>
                <a:latin typeface="Calibri" panose="020F0502020204030204"/>
              </a:rPr>
              <a:t>nuevos marcos contables dentro de los próximos 5 años</a:t>
            </a:r>
            <a:endParaRPr lang="es-CO" sz="2000" b="1" dirty="0">
              <a:solidFill>
                <a:prstClr val="black"/>
              </a:solidFill>
              <a:latin typeface="Calibri" panose="020F0502020204030204"/>
            </a:endParaRPr>
          </a:p>
          <a:p>
            <a:pPr algn="just" defTabSz="457200" eaLnBrk="1" fontAlgn="auto" hangingPunct="1">
              <a:spcBef>
                <a:spcPts val="0"/>
              </a:spcBef>
              <a:spcAft>
                <a:spcPts val="0"/>
              </a:spcAft>
            </a:pPr>
            <a:endParaRPr lang="es-CO" sz="2000" b="1" dirty="0">
              <a:solidFill>
                <a:prstClr val="black"/>
              </a:solidFill>
              <a:latin typeface="Calibri" panose="020F0502020204030204"/>
            </a:endParaRPr>
          </a:p>
          <a:p>
            <a:pPr algn="just" defTabSz="457200" eaLnBrk="1" fontAlgn="auto" hangingPunct="1">
              <a:spcBef>
                <a:spcPts val="0"/>
              </a:spcBef>
              <a:spcAft>
                <a:spcPts val="0"/>
              </a:spcAft>
            </a:pPr>
            <a:r>
              <a:rPr lang="es-CO" sz="2000" b="1" dirty="0">
                <a:solidFill>
                  <a:prstClr val="black"/>
                </a:solidFill>
                <a:latin typeface="Calibri" panose="020F0502020204030204"/>
              </a:rPr>
              <a:t>Los avances y planes de reforma se deben considerar cuando se examinan los resultados del </a:t>
            </a:r>
            <a:r>
              <a:rPr lang="es-CO" sz="2000" b="1" dirty="0">
                <a:solidFill>
                  <a:srgbClr val="0070C0"/>
                </a:solidFill>
                <a:latin typeface="Calibri" panose="020F0502020204030204"/>
              </a:rPr>
              <a:t>análisis de brechas</a:t>
            </a:r>
            <a:r>
              <a:rPr lang="es-CO" sz="2000" b="1" dirty="0">
                <a:solidFill>
                  <a:prstClr val="black"/>
                </a:solidFill>
                <a:latin typeface="Calibri" panose="020F0502020204030204"/>
              </a:rPr>
              <a:t>. </a:t>
            </a:r>
          </a:p>
          <a:p>
            <a:pPr algn="just" defTabSz="457200" eaLnBrk="1" fontAlgn="auto" hangingPunct="1">
              <a:spcBef>
                <a:spcPts val="0"/>
              </a:spcBef>
              <a:spcAft>
                <a:spcPts val="0"/>
              </a:spcAft>
            </a:pPr>
            <a:endParaRPr lang="es-CO" sz="2000" b="1" dirty="0">
              <a:solidFill>
                <a:prstClr val="black"/>
              </a:solidFill>
              <a:latin typeface="Calibri" panose="020F0502020204030204"/>
            </a:endParaRPr>
          </a:p>
          <a:p>
            <a:pPr algn="just" defTabSz="457200" eaLnBrk="1" fontAlgn="auto" hangingPunct="1">
              <a:spcBef>
                <a:spcPts val="0"/>
              </a:spcBef>
              <a:spcAft>
                <a:spcPts val="0"/>
              </a:spcAft>
            </a:pPr>
            <a:r>
              <a:rPr lang="es-CO" sz="2000" b="1" dirty="0">
                <a:solidFill>
                  <a:prstClr val="black"/>
                </a:solidFill>
                <a:latin typeface="Calibri" panose="020F0502020204030204"/>
              </a:rPr>
              <a:t>Los </a:t>
            </a:r>
            <a:r>
              <a:rPr lang="es-CO" sz="2000" b="1" dirty="0">
                <a:solidFill>
                  <a:srgbClr val="0070C0"/>
                </a:solidFill>
                <a:latin typeface="Calibri" panose="020F0502020204030204"/>
              </a:rPr>
              <a:t>3 países más avanzados de América Latina y el Caribe</a:t>
            </a:r>
            <a:r>
              <a:rPr lang="es-CO" sz="2000" b="1" dirty="0">
                <a:solidFill>
                  <a:prstClr val="black"/>
                </a:solidFill>
                <a:latin typeface="Calibri" panose="020F0502020204030204"/>
              </a:rPr>
              <a:t>, en  términos del siguiente cronograma,  aún no han completado sus reformas. </a:t>
            </a:r>
          </a:p>
        </p:txBody>
      </p:sp>
      <p:sp>
        <p:nvSpPr>
          <p:cNvPr id="6" name="Rectángulo 5"/>
          <p:cNvSpPr/>
          <p:nvPr/>
        </p:nvSpPr>
        <p:spPr>
          <a:xfrm>
            <a:off x="107504" y="5377780"/>
            <a:ext cx="2376264" cy="223269"/>
          </a:xfrm>
          <a:prstGeom prst="rect">
            <a:avLst/>
          </a:prstGeom>
          <a:no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s-CO" sz="700" i="0" u="none" strike="noStrike" kern="0" cap="none" spc="0" normalizeH="0" baseline="0" noProof="0" dirty="0">
                <a:ln>
                  <a:noFill/>
                </a:ln>
                <a:solidFill>
                  <a:prstClr val="black"/>
                </a:solidFill>
                <a:effectLst/>
                <a:uLnTx/>
                <a:uFillTx/>
                <a:latin typeface="Calibri" panose="020F0502020204030204"/>
                <a:ea typeface="+mn-ea"/>
                <a:cs typeface="+mn-cs"/>
              </a:rPr>
              <a:t>Fuente: Encuesta BID- E&amp;Y. IV FOCAL Panamá 2017</a:t>
            </a:r>
          </a:p>
        </p:txBody>
      </p:sp>
      <p:pic>
        <p:nvPicPr>
          <p:cNvPr id="7" name="Imagen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516216" y="1273324"/>
            <a:ext cx="2627784" cy="3744416"/>
          </a:xfrm>
          <a:prstGeom prst="rect">
            <a:avLst/>
          </a:prstGeom>
        </p:spPr>
      </p:pic>
      <p:sp>
        <p:nvSpPr>
          <p:cNvPr id="8" name="Rectángulo 7"/>
          <p:cNvSpPr/>
          <p:nvPr/>
        </p:nvSpPr>
        <p:spPr>
          <a:xfrm>
            <a:off x="683568" y="4967218"/>
            <a:ext cx="6480720" cy="338554"/>
          </a:xfrm>
          <a:prstGeom prst="rect">
            <a:avLst/>
          </a:prstGeom>
        </p:spPr>
        <p:txBody>
          <a:bodyPr wrap="square">
            <a:spAutoFit/>
          </a:bodyPr>
          <a:lstStyle/>
          <a:p>
            <a:pPr defTabSz="457200" eaLnBrk="1" fontAlgn="auto" hangingPunct="1">
              <a:spcBef>
                <a:spcPts val="0"/>
              </a:spcBef>
              <a:spcAft>
                <a:spcPts val="0"/>
              </a:spcAft>
            </a:pPr>
            <a:r>
              <a:rPr lang="es-CO" sz="1600" b="1" dirty="0">
                <a:solidFill>
                  <a:srgbClr val="0070C0"/>
                </a:solidFill>
                <a:latin typeface="Calibri" panose="020F0502020204030204"/>
              </a:rPr>
              <a:t>Cronograma de conversión según los planes de reforma actuales</a:t>
            </a:r>
          </a:p>
        </p:txBody>
      </p:sp>
      <p:sp>
        <p:nvSpPr>
          <p:cNvPr id="9" name="CuadroTexto 4"/>
          <p:cNvSpPr txBox="1"/>
          <p:nvPr/>
        </p:nvSpPr>
        <p:spPr>
          <a:xfrm>
            <a:off x="1259632" y="49188"/>
            <a:ext cx="5832648" cy="858160"/>
          </a:xfrm>
          <a:prstGeom prst="rect">
            <a:avLst/>
          </a:prstGeom>
        </p:spPr>
        <p:style>
          <a:lnRef idx="1">
            <a:schemeClr val="accent2"/>
          </a:lnRef>
          <a:fillRef idx="2">
            <a:schemeClr val="accent2"/>
          </a:fillRef>
          <a:effectRef idx="1">
            <a:schemeClr val="accent2"/>
          </a:effectRef>
          <a:fontRef idx="minor">
            <a:schemeClr val="dk1"/>
          </a:fontRef>
        </p:style>
        <p:txBody>
          <a:bodyPr lIns="76234" tIns="38117" rIns="76234" bIns="38117"/>
          <a:lstStyle>
            <a:defPPr>
              <a:defRPr lang="es-ES_tradnl"/>
            </a:defPPr>
            <a:lvl1pPr algn="ctr" eaLnBrk="1" hangingPunct="1">
              <a:defRPr sz="2400" b="1" kern="0">
                <a:latin typeface="+mn-lt"/>
                <a:ea typeface="+mj-ea"/>
                <a:cs typeface="+mj-cs"/>
              </a:defRPr>
            </a:lvl1pPr>
            <a:lvl2pPr algn="ctr" eaLnBrk="1" hangingPunct="1">
              <a:defRPr sz="3200" b="1">
                <a:solidFill>
                  <a:schemeClr val="tx2"/>
                </a:solidFill>
                <a:latin typeface="Calibri" pitchFamily="34" charset="0"/>
              </a:defRPr>
            </a:lvl2pPr>
            <a:lvl3pPr algn="ctr" eaLnBrk="1" hangingPunct="1">
              <a:defRPr sz="3200" b="1">
                <a:solidFill>
                  <a:schemeClr val="tx2"/>
                </a:solidFill>
                <a:latin typeface="Calibri" pitchFamily="34" charset="0"/>
              </a:defRPr>
            </a:lvl3pPr>
            <a:lvl4pPr algn="ctr" eaLnBrk="1" hangingPunct="1">
              <a:defRPr sz="3200" b="1">
                <a:solidFill>
                  <a:schemeClr val="tx2"/>
                </a:solidFill>
                <a:latin typeface="Calibri" pitchFamily="34" charset="0"/>
              </a:defRPr>
            </a:lvl4pPr>
            <a:lvl5pPr algn="ctr" eaLnBrk="1" hangingPunct="1">
              <a:defRPr sz="3200" b="1">
                <a:solidFill>
                  <a:schemeClr val="tx2"/>
                </a:solidFill>
                <a:latin typeface="Calibri" pitchFamily="34" charset="0"/>
              </a:defRPr>
            </a:lvl5pPr>
            <a:lvl6pPr marL="457200" algn="ctr" fontAlgn="base">
              <a:spcBef>
                <a:spcPct val="0"/>
              </a:spcBef>
              <a:spcAft>
                <a:spcPct val="0"/>
              </a:spcAft>
              <a:defRPr sz="3200" b="1">
                <a:solidFill>
                  <a:schemeClr val="tx2"/>
                </a:solidFill>
              </a:defRPr>
            </a:lvl6pPr>
            <a:lvl7pPr marL="914400" algn="ctr" fontAlgn="base">
              <a:spcBef>
                <a:spcPct val="0"/>
              </a:spcBef>
              <a:spcAft>
                <a:spcPct val="0"/>
              </a:spcAft>
              <a:defRPr sz="3200" b="1">
                <a:solidFill>
                  <a:schemeClr val="tx2"/>
                </a:solidFill>
              </a:defRPr>
            </a:lvl7pPr>
            <a:lvl8pPr marL="1371600" algn="ctr" fontAlgn="base">
              <a:spcBef>
                <a:spcPct val="0"/>
              </a:spcBef>
              <a:spcAft>
                <a:spcPct val="0"/>
              </a:spcAft>
              <a:defRPr sz="3200" b="1">
                <a:solidFill>
                  <a:schemeClr val="tx2"/>
                </a:solidFill>
              </a:defRPr>
            </a:lvl8pPr>
            <a:lvl9pPr marL="1828800" algn="ctr" fontAlgn="base">
              <a:spcBef>
                <a:spcPct val="0"/>
              </a:spcBef>
              <a:spcAft>
                <a:spcPct val="0"/>
              </a:spcAft>
              <a:defRPr sz="3200" b="1">
                <a:solidFill>
                  <a:schemeClr val="tx2"/>
                </a:solidFill>
              </a:defRPr>
            </a:lvl9pPr>
          </a:lstStyle>
          <a:p>
            <a:r>
              <a:rPr lang="es-CO" sz="2800" dirty="0"/>
              <a:t>Desafíos</a:t>
            </a:r>
          </a:p>
          <a:p>
            <a:r>
              <a:rPr lang="es-CO" sz="2800" dirty="0"/>
              <a:t>Normalizadores &amp; Reguladores</a:t>
            </a:r>
          </a:p>
        </p:txBody>
      </p:sp>
    </p:spTree>
    <p:extLst>
      <p:ext uri="{BB962C8B-B14F-4D97-AF65-F5344CB8AC3E}">
        <p14:creationId xmlns:p14="http://schemas.microsoft.com/office/powerpoint/2010/main" val="165776344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número de diapositiva 4"/>
          <p:cNvSpPr>
            <a:spLocks noGrp="1"/>
          </p:cNvSpPr>
          <p:nvPr>
            <p:ph type="sldNum" sz="quarter" idx="15"/>
          </p:nvPr>
        </p:nvSpPr>
        <p:spPr/>
        <p:txBody>
          <a:bodyPr/>
          <a:lstStyle/>
          <a:p>
            <a:fld id="{2F152DCA-CD82-48DD-BE7C-A5D938300626}" type="slidenum">
              <a:rPr lang="es-ES_tradnl" smtClean="0"/>
              <a:pPr/>
              <a:t>51</a:t>
            </a:fld>
            <a:endParaRPr lang="es-ES_tradnl"/>
          </a:p>
        </p:txBody>
      </p:sp>
      <p:sp>
        <p:nvSpPr>
          <p:cNvPr id="3" name="Rectángulo 2"/>
          <p:cNvSpPr/>
          <p:nvPr/>
        </p:nvSpPr>
        <p:spPr>
          <a:xfrm>
            <a:off x="395536" y="49189"/>
            <a:ext cx="6590781" cy="864095"/>
          </a:xfrm>
          <a:prstGeom prst="rect">
            <a:avLst/>
          </a:prstGeom>
        </p:spPr>
        <p:style>
          <a:lnRef idx="1">
            <a:schemeClr val="accent2"/>
          </a:lnRef>
          <a:fillRef idx="2">
            <a:schemeClr val="accent2"/>
          </a:fillRef>
          <a:effectRef idx="1">
            <a:schemeClr val="accent2"/>
          </a:effectRef>
          <a:fontRef idx="minor">
            <a:schemeClr val="dk1"/>
          </a:fontRef>
        </p:style>
        <p:txBody>
          <a:bodyPr lIns="76234" tIns="38117" rIns="76234" bIns="38117"/>
          <a:lstStyle/>
          <a:p>
            <a:pPr algn="ctr" eaLnBrk="1" hangingPunct="1"/>
            <a:r>
              <a:rPr lang="es-CO" sz="2800" b="1" kern="0" dirty="0">
                <a:solidFill>
                  <a:schemeClr val="dk1"/>
                </a:solidFill>
                <a:latin typeface="+mn-lt"/>
                <a:ea typeface="+mj-ea"/>
                <a:cs typeface="+mj-cs"/>
              </a:rPr>
              <a:t>NIVEL GENERAL DE ARMONIZACIÓN CON </a:t>
            </a:r>
          </a:p>
          <a:p>
            <a:pPr algn="ctr" eaLnBrk="1" hangingPunct="1"/>
            <a:r>
              <a:rPr lang="es-CO" sz="2800" b="1" kern="0" dirty="0">
                <a:solidFill>
                  <a:schemeClr val="dk1"/>
                </a:solidFill>
                <a:latin typeface="+mn-lt"/>
                <a:ea typeface="+mj-ea"/>
                <a:cs typeface="+mj-cs"/>
              </a:rPr>
              <a:t>LAS NICSP POR PAÍS </a:t>
            </a:r>
          </a:p>
        </p:txBody>
      </p:sp>
      <p:pic>
        <p:nvPicPr>
          <p:cNvPr id="4" name="Imagen 3"/>
          <p:cNvPicPr>
            <a:picLocks noChangeAspect="1"/>
          </p:cNvPicPr>
          <p:nvPr/>
        </p:nvPicPr>
        <p:blipFill rotWithShape="1">
          <a:blip r:embed="rId2"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107504" y="1057300"/>
            <a:ext cx="8856984" cy="3960440"/>
          </a:xfrm>
          <a:prstGeom prst="rect">
            <a:avLst/>
          </a:prstGeom>
        </p:spPr>
      </p:pic>
      <p:sp>
        <p:nvSpPr>
          <p:cNvPr id="6" name="Rectángulo 5"/>
          <p:cNvSpPr/>
          <p:nvPr/>
        </p:nvSpPr>
        <p:spPr>
          <a:xfrm>
            <a:off x="-36512" y="5305772"/>
            <a:ext cx="2088232" cy="2644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6234" tIns="38117" rIns="76234" bIns="38117" rtlCol="0" anchor="ctr"/>
          <a:lstStyle/>
          <a:p>
            <a:pPr algn="ctr"/>
            <a:r>
              <a:rPr lang="es-CO" sz="700" b="1" dirty="0">
                <a:solidFill>
                  <a:schemeClr val="tx1"/>
                </a:solidFill>
              </a:rPr>
              <a:t>Fuente: </a:t>
            </a:r>
            <a:r>
              <a:rPr lang="es-CO" sz="700" dirty="0">
                <a:solidFill>
                  <a:schemeClr val="tx1"/>
                </a:solidFill>
              </a:rPr>
              <a:t>Encuesta BID- E&amp;Y.  IV FOCAL Panamá 2017</a:t>
            </a:r>
          </a:p>
        </p:txBody>
      </p:sp>
      <p:pic>
        <p:nvPicPr>
          <p:cNvPr id="7" name="Imagen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956376" y="0"/>
            <a:ext cx="1008112" cy="1057301"/>
          </a:xfrm>
          <a:prstGeom prst="rect">
            <a:avLst/>
          </a:prstGeom>
        </p:spPr>
      </p:pic>
      <p:sp>
        <p:nvSpPr>
          <p:cNvPr id="2" name="Flecha derecha 1"/>
          <p:cNvSpPr/>
          <p:nvPr/>
        </p:nvSpPr>
        <p:spPr bwMode="auto">
          <a:xfrm>
            <a:off x="7164288" y="265212"/>
            <a:ext cx="978408" cy="484632"/>
          </a:xfrm>
          <a:prstGeom prst="rightArrow">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CO" sz="2400" b="0" i="0" u="none" strike="noStrike" cap="none" normalizeH="0" baseline="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162084129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número de diapositiva 4"/>
          <p:cNvSpPr>
            <a:spLocks noGrp="1"/>
          </p:cNvSpPr>
          <p:nvPr>
            <p:ph type="sldNum" sz="quarter" idx="15"/>
          </p:nvPr>
        </p:nvSpPr>
        <p:spPr/>
        <p:txBody>
          <a:bodyPr/>
          <a:lstStyle/>
          <a:p>
            <a:fld id="{2F152DCA-CD82-48DD-BE7C-A5D938300626}" type="slidenum">
              <a:rPr lang="es-ES_tradnl" smtClean="0"/>
              <a:pPr/>
              <a:t>52</a:t>
            </a:fld>
            <a:endParaRPr lang="es-ES_tradnl"/>
          </a:p>
        </p:txBody>
      </p:sp>
      <p:sp>
        <p:nvSpPr>
          <p:cNvPr id="3" name="Rectángulo 2"/>
          <p:cNvSpPr/>
          <p:nvPr/>
        </p:nvSpPr>
        <p:spPr>
          <a:xfrm>
            <a:off x="3923928" y="1083682"/>
            <a:ext cx="5220072" cy="4078074"/>
          </a:xfrm>
          <a:prstGeom prst="rect">
            <a:avLst/>
          </a:prstGeom>
        </p:spPr>
        <p:txBody>
          <a:bodyPr wrap="square" lIns="76234" tIns="38117" rIns="76234" bIns="38117">
            <a:spAutoFit/>
          </a:bodyPr>
          <a:lstStyle/>
          <a:p>
            <a:pPr algn="just"/>
            <a:r>
              <a:rPr lang="es-CO" sz="2000" b="1" dirty="0"/>
              <a:t>Al comparar los sistemas contables actuales de los países con los requerimientos de las NICSP objeto del estudio</a:t>
            </a:r>
            <a:r>
              <a:rPr lang="es-CO" sz="2000" dirty="0"/>
              <a:t>**</a:t>
            </a:r>
            <a:r>
              <a:rPr lang="es-CO" sz="2000" b="1" dirty="0"/>
              <a:t>, </a:t>
            </a:r>
            <a:r>
              <a:rPr lang="es-CO" sz="2000" b="1" dirty="0">
                <a:solidFill>
                  <a:srgbClr val="0033FF"/>
                </a:solidFill>
              </a:rPr>
              <a:t>se puede observar una amplia gama de niveles globales de alineación que oscilan entre el 11% y un 84%. </a:t>
            </a:r>
          </a:p>
          <a:p>
            <a:pPr algn="just"/>
            <a:endParaRPr lang="es-CO" sz="2000" b="1" dirty="0"/>
          </a:p>
          <a:p>
            <a:pPr algn="just"/>
            <a:r>
              <a:rPr lang="es-CO" sz="2000" b="1" dirty="0"/>
              <a:t>Mientras que algunos países todavía operan con un sistema de base de efectivo modificado, algunos ya han logrado un estado avanzado de implementación de las NICSP </a:t>
            </a:r>
            <a:r>
              <a:rPr lang="es-CO" sz="2000" b="1" i="1" dirty="0"/>
              <a:t>(</a:t>
            </a:r>
            <a:r>
              <a:rPr lang="es-CO" sz="2000" b="1" i="1" dirty="0">
                <a:solidFill>
                  <a:srgbClr val="0033FF"/>
                </a:solidFill>
              </a:rPr>
              <a:t>Colombia, Perú, Chile</a:t>
            </a:r>
            <a:r>
              <a:rPr lang="es-CO" sz="2000" b="1" i="1" dirty="0"/>
              <a:t>) </a:t>
            </a:r>
            <a:r>
              <a:rPr lang="es-CO" sz="2000" b="1" dirty="0"/>
              <a:t>y a la fecha están en el período de transición provisto por la disposición transitoria de la NICSP individual o por la NICSP 33. </a:t>
            </a:r>
          </a:p>
        </p:txBody>
      </p:sp>
      <p:sp>
        <p:nvSpPr>
          <p:cNvPr id="4" name="CuadroTexto 3"/>
          <p:cNvSpPr txBox="1"/>
          <p:nvPr/>
        </p:nvSpPr>
        <p:spPr>
          <a:xfrm>
            <a:off x="1513360" y="164272"/>
            <a:ext cx="5866951" cy="604996"/>
          </a:xfrm>
          <a:prstGeom prst="rect">
            <a:avLst/>
          </a:prstGeom>
        </p:spPr>
        <p:style>
          <a:lnRef idx="1">
            <a:schemeClr val="accent2"/>
          </a:lnRef>
          <a:fillRef idx="2">
            <a:schemeClr val="accent2"/>
          </a:fillRef>
          <a:effectRef idx="1">
            <a:schemeClr val="accent2"/>
          </a:effectRef>
          <a:fontRef idx="minor">
            <a:schemeClr val="dk1"/>
          </a:fontRef>
        </p:style>
        <p:txBody>
          <a:bodyPr lIns="76234" tIns="38117" rIns="76234" bIns="38117"/>
          <a:lstStyle>
            <a:defPPr>
              <a:defRPr lang="es-ES_tradnl"/>
            </a:defPPr>
            <a:lvl1pPr algn="ctr" eaLnBrk="1" hangingPunct="1">
              <a:defRPr sz="2000" b="1" kern="0">
                <a:solidFill>
                  <a:schemeClr val="dk1"/>
                </a:solidFill>
                <a:latin typeface="+mn-lt"/>
                <a:ea typeface="+mj-ea"/>
                <a:cs typeface="+mj-cs"/>
              </a:defRPr>
            </a:lvl1pPr>
            <a:lvl2pPr>
              <a:defRPr>
                <a:solidFill>
                  <a:schemeClr val="dk1"/>
                </a:solidFill>
                <a:latin typeface="+mn-lt"/>
              </a:defRPr>
            </a:lvl2pPr>
            <a:lvl3pPr>
              <a:defRPr>
                <a:solidFill>
                  <a:schemeClr val="dk1"/>
                </a:solidFill>
                <a:latin typeface="+mn-lt"/>
              </a:defRPr>
            </a:lvl3pPr>
            <a:lvl4pPr>
              <a:defRPr>
                <a:solidFill>
                  <a:schemeClr val="dk1"/>
                </a:solidFill>
                <a:latin typeface="+mn-lt"/>
              </a:defRPr>
            </a:lvl4pPr>
            <a:lvl5pPr>
              <a:defRPr>
                <a:solidFill>
                  <a:schemeClr val="dk1"/>
                </a:solidFill>
                <a:latin typeface="+mn-lt"/>
              </a:defRPr>
            </a:lvl5pPr>
            <a:lvl6pPr>
              <a:defRPr>
                <a:solidFill>
                  <a:schemeClr val="dk1"/>
                </a:solidFill>
                <a:latin typeface="+mn-lt"/>
              </a:defRPr>
            </a:lvl6pPr>
            <a:lvl7pPr>
              <a:defRPr>
                <a:solidFill>
                  <a:schemeClr val="dk1"/>
                </a:solidFill>
                <a:latin typeface="+mn-lt"/>
              </a:defRPr>
            </a:lvl7pPr>
            <a:lvl8pPr>
              <a:defRPr>
                <a:solidFill>
                  <a:schemeClr val="dk1"/>
                </a:solidFill>
                <a:latin typeface="+mn-lt"/>
              </a:defRPr>
            </a:lvl8pPr>
            <a:lvl9pPr>
              <a:defRPr>
                <a:solidFill>
                  <a:schemeClr val="dk1"/>
                </a:solidFill>
                <a:latin typeface="+mn-lt"/>
              </a:defRPr>
            </a:lvl9pPr>
          </a:lstStyle>
          <a:p>
            <a:r>
              <a:rPr lang="es-CO" sz="2800" dirty="0"/>
              <a:t>Nivel Global de Alineación por País</a:t>
            </a:r>
          </a:p>
        </p:txBody>
      </p:sp>
      <p:pic>
        <p:nvPicPr>
          <p:cNvPr id="6" name="Imagen 5"/>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80551" y="1246764"/>
            <a:ext cx="4076487" cy="3626960"/>
          </a:xfrm>
          <a:prstGeom prst="rect">
            <a:avLst/>
          </a:prstGeom>
        </p:spPr>
      </p:pic>
      <p:pic>
        <p:nvPicPr>
          <p:cNvPr id="7" name="Imagen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391520" y="-1442"/>
            <a:ext cx="1068912" cy="1058742"/>
          </a:xfrm>
          <a:prstGeom prst="rect">
            <a:avLst/>
          </a:prstGeom>
        </p:spPr>
      </p:pic>
      <p:sp>
        <p:nvSpPr>
          <p:cNvPr id="8" name="Elipse 7"/>
          <p:cNvSpPr/>
          <p:nvPr/>
        </p:nvSpPr>
        <p:spPr bwMode="auto">
          <a:xfrm>
            <a:off x="460801" y="1777379"/>
            <a:ext cx="294776" cy="216025"/>
          </a:xfrm>
          <a:prstGeom prst="ellipse">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CO" sz="2400" b="0" i="0" u="none" strike="noStrike" cap="none" normalizeH="0" baseline="0">
              <a:ln>
                <a:noFill/>
              </a:ln>
              <a:solidFill>
                <a:schemeClr val="tx1"/>
              </a:solidFill>
              <a:effectLst/>
              <a:latin typeface="Times New Roman" pitchFamily="18" charset="0"/>
            </a:endParaRPr>
          </a:p>
        </p:txBody>
      </p:sp>
      <p:sp>
        <p:nvSpPr>
          <p:cNvPr id="2" name="Rectángulo 1"/>
          <p:cNvSpPr/>
          <p:nvPr/>
        </p:nvSpPr>
        <p:spPr bwMode="auto">
          <a:xfrm>
            <a:off x="179512" y="1993404"/>
            <a:ext cx="576064" cy="160432"/>
          </a:xfrm>
          <a:prstGeom prst="rect">
            <a:avLst/>
          </a:prstGeom>
          <a:noFill/>
          <a:ln w="9525" cap="flat" cmpd="sng" algn="ctr">
            <a:solidFill>
              <a:srgbClr val="0033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CO" sz="2400" b="0" i="0" u="none" strike="noStrike" cap="none" normalizeH="0" baseline="0">
              <a:ln>
                <a:noFill/>
              </a:ln>
              <a:solidFill>
                <a:schemeClr val="tx1"/>
              </a:solidFill>
              <a:effectLst/>
              <a:latin typeface="Times New Roman" pitchFamily="18" charset="0"/>
            </a:endParaRPr>
          </a:p>
        </p:txBody>
      </p:sp>
      <p:sp>
        <p:nvSpPr>
          <p:cNvPr id="10" name="Elipse 9"/>
          <p:cNvSpPr/>
          <p:nvPr/>
        </p:nvSpPr>
        <p:spPr bwMode="auto">
          <a:xfrm>
            <a:off x="0" y="4585692"/>
            <a:ext cx="762320" cy="216025"/>
          </a:xfrm>
          <a:prstGeom prst="ellipse">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CO" sz="2400" b="0" i="0" u="none" strike="noStrike" cap="none" normalizeH="0" baseline="0">
              <a:ln>
                <a:noFill/>
              </a:ln>
              <a:solidFill>
                <a:schemeClr val="tx1"/>
              </a:solidFill>
              <a:effectLst/>
              <a:latin typeface="Times New Roman" pitchFamily="18" charset="0"/>
            </a:endParaRPr>
          </a:p>
        </p:txBody>
      </p:sp>
      <p:sp>
        <p:nvSpPr>
          <p:cNvPr id="11" name="Elipse 10"/>
          <p:cNvSpPr/>
          <p:nvPr/>
        </p:nvSpPr>
        <p:spPr bwMode="auto">
          <a:xfrm>
            <a:off x="395536" y="4009627"/>
            <a:ext cx="360040" cy="216025"/>
          </a:xfrm>
          <a:prstGeom prst="ellipse">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CO" sz="2400" b="0" i="0" u="none" strike="noStrike" cap="none" normalizeH="0" baseline="0">
              <a:ln>
                <a:noFill/>
              </a:ln>
              <a:solidFill>
                <a:schemeClr val="tx1"/>
              </a:solidFill>
              <a:effectLst/>
              <a:latin typeface="Times New Roman" pitchFamily="18" charset="0"/>
            </a:endParaRPr>
          </a:p>
        </p:txBody>
      </p:sp>
      <p:sp>
        <p:nvSpPr>
          <p:cNvPr id="12" name="Rectángulo 11"/>
          <p:cNvSpPr/>
          <p:nvPr/>
        </p:nvSpPr>
        <p:spPr bwMode="auto">
          <a:xfrm>
            <a:off x="3275856" y="1993404"/>
            <a:ext cx="504056" cy="160432"/>
          </a:xfrm>
          <a:prstGeom prst="rect">
            <a:avLst/>
          </a:prstGeom>
          <a:noFill/>
          <a:ln w="9525" cap="flat" cmpd="sng" algn="ctr">
            <a:solidFill>
              <a:srgbClr val="0033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s-CO" sz="2400" b="1" i="0" u="none" strike="noStrike" cap="none" normalizeH="0" baseline="0" dirty="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117261145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número de diapositiva 4"/>
          <p:cNvSpPr>
            <a:spLocks noGrp="1"/>
          </p:cNvSpPr>
          <p:nvPr>
            <p:ph type="sldNum" sz="quarter" idx="15"/>
          </p:nvPr>
        </p:nvSpPr>
        <p:spPr/>
        <p:txBody>
          <a:bodyPr/>
          <a:lstStyle/>
          <a:p>
            <a:fld id="{2F152DCA-CD82-48DD-BE7C-A5D938300626}" type="slidenum">
              <a:rPr lang="es-ES_tradnl" smtClean="0"/>
              <a:pPr/>
              <a:t>53</a:t>
            </a:fld>
            <a:endParaRPr lang="es-ES_tradnl"/>
          </a:p>
        </p:txBody>
      </p:sp>
      <p:sp>
        <p:nvSpPr>
          <p:cNvPr id="3" name="Rectángulo 2"/>
          <p:cNvSpPr/>
          <p:nvPr/>
        </p:nvSpPr>
        <p:spPr>
          <a:xfrm>
            <a:off x="107504" y="1129308"/>
            <a:ext cx="8751257" cy="4139629"/>
          </a:xfrm>
          <a:prstGeom prst="rect">
            <a:avLst/>
          </a:prstGeom>
        </p:spPr>
        <p:txBody>
          <a:bodyPr wrap="square" lIns="76234" tIns="38117" rIns="76234" bIns="38117">
            <a:spAutoFit/>
          </a:bodyPr>
          <a:lstStyle/>
          <a:p>
            <a:pPr algn="just"/>
            <a:r>
              <a:rPr lang="es-CO" sz="2200" b="1" dirty="0">
                <a:solidFill>
                  <a:srgbClr val="0033FF"/>
                </a:solidFill>
              </a:rPr>
              <a:t>La conversión completa no significa necesariamente un 100% de armonización con las NICSP de devengo</a:t>
            </a:r>
            <a:r>
              <a:rPr lang="es-CO" sz="2200" b="1" dirty="0"/>
              <a:t>. A nivel mundial, la mayoría de los países no solo planifican un enfoque gradual, sino que también permiten una cierta adaptación nacional de las NICSP de devengo, por ejemplo, elección de políticas, simplificación de criterios y metodologías pragmáticas para la determinación de bases de medición.</a:t>
            </a:r>
          </a:p>
          <a:p>
            <a:pPr algn="just"/>
            <a:endParaRPr lang="es-CO" sz="2200" b="1" dirty="0"/>
          </a:p>
          <a:p>
            <a:pPr algn="just"/>
            <a:r>
              <a:rPr lang="es-CO" sz="2200" b="1" dirty="0">
                <a:solidFill>
                  <a:srgbClr val="0033FF"/>
                </a:solidFill>
              </a:rPr>
              <a:t>Gradualismo</a:t>
            </a:r>
            <a:r>
              <a:rPr lang="es-CO" sz="2200" b="1" dirty="0"/>
              <a:t>: En América Latina, algunos países como Chile han dividido el calendario de la reforma en etapas posteriores para los diferentes niveles de gobierno. Otros países, como Brasil, han priorizado las áreas de contabilidad y han implementado estándares seleccionados antes que otros. Otro enfoque es el uso de entidades piloto de diferentes niveles de gobierno. </a:t>
            </a:r>
          </a:p>
        </p:txBody>
      </p:sp>
      <p:sp>
        <p:nvSpPr>
          <p:cNvPr id="4" name="Rectángulo 3"/>
          <p:cNvSpPr/>
          <p:nvPr/>
        </p:nvSpPr>
        <p:spPr>
          <a:xfrm>
            <a:off x="34778" y="5377780"/>
            <a:ext cx="2593006" cy="26447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6234" tIns="38117" rIns="76234" bIns="38117" rtlCol="0" anchor="ctr"/>
          <a:lstStyle/>
          <a:p>
            <a:pPr algn="ctr"/>
            <a:r>
              <a:rPr lang="es-CO" sz="700" b="1" dirty="0">
                <a:solidFill>
                  <a:schemeClr val="tx1"/>
                </a:solidFill>
              </a:rPr>
              <a:t>Fuente: </a:t>
            </a:r>
            <a:r>
              <a:rPr lang="es-CO" sz="700" dirty="0">
                <a:solidFill>
                  <a:schemeClr val="tx1"/>
                </a:solidFill>
              </a:rPr>
              <a:t>Encuesta BID- E&amp;Y.  IV FOCAL Panamá 2017</a:t>
            </a:r>
          </a:p>
        </p:txBody>
      </p:sp>
      <p:pic>
        <p:nvPicPr>
          <p:cNvPr id="6" name="Imagen 5"/>
          <p:cNvPicPr>
            <a:picLocks noChangeAspect="1"/>
          </p:cNvPicPr>
          <p:nvPr/>
        </p:nvPicPr>
        <p:blipFill>
          <a:blip r:embed="rId2" cstate="email">
            <a:clrChange>
              <a:clrFrom>
                <a:srgbClr val="FEFEFE"/>
              </a:clrFrom>
              <a:clrTo>
                <a:srgbClr val="FEFEFE">
                  <a:alpha val="0"/>
                </a:srgbClr>
              </a:clrTo>
            </a:clrChange>
            <a:extLst>
              <a:ext uri="{28A0092B-C50C-407E-A947-70E740481C1C}">
                <a14:useLocalDpi xmlns:a14="http://schemas.microsoft.com/office/drawing/2010/main"/>
              </a:ext>
            </a:extLst>
          </a:blip>
          <a:stretch>
            <a:fillRect/>
          </a:stretch>
        </p:blipFill>
        <p:spPr>
          <a:xfrm>
            <a:off x="-36512" y="0"/>
            <a:ext cx="3168352" cy="1057300"/>
          </a:xfrm>
          <a:prstGeom prst="rect">
            <a:avLst/>
          </a:prstGeom>
        </p:spPr>
      </p:pic>
      <p:sp>
        <p:nvSpPr>
          <p:cNvPr id="7" name="CuadroTexto 4"/>
          <p:cNvSpPr txBox="1"/>
          <p:nvPr/>
        </p:nvSpPr>
        <p:spPr>
          <a:xfrm>
            <a:off x="3275856" y="193204"/>
            <a:ext cx="4896544" cy="576064"/>
          </a:xfrm>
          <a:prstGeom prst="rect">
            <a:avLst/>
          </a:prstGeom>
        </p:spPr>
        <p:style>
          <a:lnRef idx="1">
            <a:schemeClr val="accent2"/>
          </a:lnRef>
          <a:fillRef idx="2">
            <a:schemeClr val="accent2"/>
          </a:fillRef>
          <a:effectRef idx="1">
            <a:schemeClr val="accent2"/>
          </a:effectRef>
          <a:fontRef idx="minor">
            <a:schemeClr val="dk1"/>
          </a:fontRef>
        </p:style>
        <p:txBody>
          <a:bodyPr lIns="76234" tIns="38117" rIns="76234" bIns="38117"/>
          <a:lstStyle>
            <a:defPPr>
              <a:defRPr lang="es-ES_tradnl"/>
            </a:defPPr>
            <a:lvl1pPr algn="ctr" eaLnBrk="1" hangingPunct="1">
              <a:defRPr sz="2000" b="1" kern="0">
                <a:solidFill>
                  <a:schemeClr val="dk1"/>
                </a:solidFill>
                <a:latin typeface="+mn-lt"/>
                <a:ea typeface="+mj-ea"/>
                <a:cs typeface="+mj-cs"/>
              </a:defRPr>
            </a:lvl1pPr>
            <a:lvl2pPr algn="ctr" eaLnBrk="1" hangingPunct="1">
              <a:defRPr sz="3200" b="1">
                <a:solidFill>
                  <a:schemeClr val="tx2"/>
                </a:solidFill>
                <a:latin typeface="Calibri" pitchFamily="34" charset="0"/>
              </a:defRPr>
            </a:lvl2pPr>
            <a:lvl3pPr algn="ctr" eaLnBrk="1" hangingPunct="1">
              <a:defRPr sz="3200" b="1">
                <a:solidFill>
                  <a:schemeClr val="tx2"/>
                </a:solidFill>
                <a:latin typeface="Calibri" pitchFamily="34" charset="0"/>
              </a:defRPr>
            </a:lvl3pPr>
            <a:lvl4pPr algn="ctr" eaLnBrk="1" hangingPunct="1">
              <a:defRPr sz="3200" b="1">
                <a:solidFill>
                  <a:schemeClr val="tx2"/>
                </a:solidFill>
                <a:latin typeface="Calibri" pitchFamily="34" charset="0"/>
              </a:defRPr>
            </a:lvl4pPr>
            <a:lvl5pPr algn="ctr" eaLnBrk="1" hangingPunct="1">
              <a:defRPr sz="3200" b="1">
                <a:solidFill>
                  <a:schemeClr val="tx2"/>
                </a:solidFill>
                <a:latin typeface="Calibri" pitchFamily="34" charset="0"/>
              </a:defRPr>
            </a:lvl5pPr>
            <a:lvl6pPr marL="457200" algn="ctr" fontAlgn="base">
              <a:spcBef>
                <a:spcPct val="0"/>
              </a:spcBef>
              <a:spcAft>
                <a:spcPct val="0"/>
              </a:spcAft>
              <a:defRPr sz="3200" b="1">
                <a:solidFill>
                  <a:schemeClr val="tx2"/>
                </a:solidFill>
                <a:latin typeface="+mn-lt"/>
              </a:defRPr>
            </a:lvl6pPr>
            <a:lvl7pPr marL="914400" algn="ctr" fontAlgn="base">
              <a:spcBef>
                <a:spcPct val="0"/>
              </a:spcBef>
              <a:spcAft>
                <a:spcPct val="0"/>
              </a:spcAft>
              <a:defRPr sz="3200" b="1">
                <a:solidFill>
                  <a:schemeClr val="tx2"/>
                </a:solidFill>
                <a:latin typeface="+mn-lt"/>
              </a:defRPr>
            </a:lvl7pPr>
            <a:lvl8pPr marL="1371600" algn="ctr" fontAlgn="base">
              <a:spcBef>
                <a:spcPct val="0"/>
              </a:spcBef>
              <a:spcAft>
                <a:spcPct val="0"/>
              </a:spcAft>
              <a:defRPr sz="3200" b="1">
                <a:solidFill>
                  <a:schemeClr val="tx2"/>
                </a:solidFill>
                <a:latin typeface="+mn-lt"/>
              </a:defRPr>
            </a:lvl8pPr>
            <a:lvl9pPr marL="1828800" algn="ctr" fontAlgn="base">
              <a:spcBef>
                <a:spcPct val="0"/>
              </a:spcBef>
              <a:spcAft>
                <a:spcPct val="0"/>
              </a:spcAft>
              <a:defRPr sz="3200" b="1">
                <a:solidFill>
                  <a:schemeClr val="tx2"/>
                </a:solidFill>
                <a:latin typeface="+mn-lt"/>
              </a:defRPr>
            </a:lvl9pPr>
          </a:lstStyle>
          <a:p>
            <a:r>
              <a:rPr lang="es-CO" sz="2800" dirty="0"/>
              <a:t>Prácticas de Transición a NICSP</a:t>
            </a:r>
          </a:p>
        </p:txBody>
      </p:sp>
    </p:spTree>
    <p:extLst>
      <p:ext uri="{BB962C8B-B14F-4D97-AF65-F5344CB8AC3E}">
        <p14:creationId xmlns:p14="http://schemas.microsoft.com/office/powerpoint/2010/main" val="429227918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número de diapositiva 4"/>
          <p:cNvSpPr>
            <a:spLocks noGrp="1"/>
          </p:cNvSpPr>
          <p:nvPr>
            <p:ph type="sldNum" sz="quarter" idx="15"/>
          </p:nvPr>
        </p:nvSpPr>
        <p:spPr/>
        <p:txBody>
          <a:bodyPr/>
          <a:lstStyle/>
          <a:p>
            <a:fld id="{2F152DCA-CD82-48DD-BE7C-A5D938300626}" type="slidenum">
              <a:rPr lang="es-ES_tradnl" smtClean="0"/>
              <a:pPr/>
              <a:t>54</a:t>
            </a:fld>
            <a:endParaRPr lang="es-ES_tradnl"/>
          </a:p>
        </p:txBody>
      </p:sp>
      <p:sp>
        <p:nvSpPr>
          <p:cNvPr id="6" name="CuadroTexto 5"/>
          <p:cNvSpPr txBox="1"/>
          <p:nvPr/>
        </p:nvSpPr>
        <p:spPr>
          <a:xfrm>
            <a:off x="179512" y="228505"/>
            <a:ext cx="8830780" cy="612771"/>
          </a:xfrm>
          <a:prstGeom prst="rect">
            <a:avLst/>
          </a:prstGeom>
        </p:spPr>
        <p:style>
          <a:lnRef idx="1">
            <a:schemeClr val="accent2"/>
          </a:lnRef>
          <a:fillRef idx="2">
            <a:schemeClr val="accent2"/>
          </a:fillRef>
          <a:effectRef idx="1">
            <a:schemeClr val="accent2"/>
          </a:effectRef>
          <a:fontRef idx="minor">
            <a:schemeClr val="dk1"/>
          </a:fontRef>
        </p:style>
        <p:txBody>
          <a:bodyPr lIns="76234" tIns="38117" rIns="76234" bIns="38117"/>
          <a:lstStyle>
            <a:defPPr>
              <a:defRPr lang="es-ES_tradnl"/>
            </a:defPPr>
            <a:lvl1pPr algn="ctr" eaLnBrk="1" hangingPunct="1">
              <a:defRPr sz="2000" b="1" kern="0">
                <a:solidFill>
                  <a:schemeClr val="dk1"/>
                </a:solidFill>
                <a:latin typeface="+mn-lt"/>
                <a:ea typeface="+mj-ea"/>
                <a:cs typeface="+mj-cs"/>
              </a:defRPr>
            </a:lvl1pPr>
            <a:lvl2pPr>
              <a:defRPr>
                <a:solidFill>
                  <a:schemeClr val="dk1"/>
                </a:solidFill>
                <a:latin typeface="+mn-lt"/>
              </a:defRPr>
            </a:lvl2pPr>
            <a:lvl3pPr>
              <a:defRPr>
                <a:solidFill>
                  <a:schemeClr val="dk1"/>
                </a:solidFill>
                <a:latin typeface="+mn-lt"/>
              </a:defRPr>
            </a:lvl3pPr>
            <a:lvl4pPr>
              <a:defRPr>
                <a:solidFill>
                  <a:schemeClr val="dk1"/>
                </a:solidFill>
                <a:latin typeface="+mn-lt"/>
              </a:defRPr>
            </a:lvl4pPr>
            <a:lvl5pPr>
              <a:defRPr>
                <a:solidFill>
                  <a:schemeClr val="dk1"/>
                </a:solidFill>
                <a:latin typeface="+mn-lt"/>
              </a:defRPr>
            </a:lvl5pPr>
            <a:lvl6pPr>
              <a:defRPr>
                <a:solidFill>
                  <a:schemeClr val="dk1"/>
                </a:solidFill>
                <a:latin typeface="+mn-lt"/>
              </a:defRPr>
            </a:lvl6pPr>
            <a:lvl7pPr>
              <a:defRPr>
                <a:solidFill>
                  <a:schemeClr val="dk1"/>
                </a:solidFill>
                <a:latin typeface="+mn-lt"/>
              </a:defRPr>
            </a:lvl7pPr>
            <a:lvl8pPr>
              <a:defRPr>
                <a:solidFill>
                  <a:schemeClr val="dk1"/>
                </a:solidFill>
                <a:latin typeface="+mn-lt"/>
              </a:defRPr>
            </a:lvl8pPr>
            <a:lvl9pPr>
              <a:defRPr>
                <a:solidFill>
                  <a:schemeClr val="dk1"/>
                </a:solidFill>
                <a:latin typeface="+mn-lt"/>
              </a:defRPr>
            </a:lvl9pPr>
          </a:lstStyle>
          <a:p>
            <a:r>
              <a:rPr lang="es-CO" sz="2800" dirty="0"/>
              <a:t>Dimensiones del Desarrollo y Aplicación de las NICSP</a:t>
            </a:r>
          </a:p>
        </p:txBody>
      </p:sp>
      <p:graphicFrame>
        <p:nvGraphicFramePr>
          <p:cNvPr id="7" name="Diagrama 6"/>
          <p:cNvGraphicFramePr/>
          <p:nvPr>
            <p:extLst>
              <p:ext uri="{D42A27DB-BD31-4B8C-83A1-F6EECF244321}">
                <p14:modId xmlns:p14="http://schemas.microsoft.com/office/powerpoint/2010/main" val="2801826032"/>
              </p:ext>
            </p:extLst>
          </p:nvPr>
        </p:nvGraphicFramePr>
        <p:xfrm>
          <a:off x="1115617" y="974208"/>
          <a:ext cx="6842656" cy="42484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CuadroTexto 7"/>
          <p:cNvSpPr txBox="1"/>
          <p:nvPr/>
        </p:nvSpPr>
        <p:spPr>
          <a:xfrm>
            <a:off x="5148064" y="1406255"/>
            <a:ext cx="3488914" cy="784865"/>
          </a:xfrm>
          <a:prstGeom prst="rect">
            <a:avLst/>
          </a:prstGeom>
          <a:noFill/>
        </p:spPr>
        <p:txBody>
          <a:bodyPr wrap="square" lIns="76234" tIns="38117" rIns="76234" bIns="38117" rtlCol="0">
            <a:spAutoFit/>
          </a:bodyPr>
          <a:lstStyle/>
          <a:p>
            <a:pPr algn="ctr"/>
            <a:r>
              <a:rPr lang="es-CO" b="1" dirty="0">
                <a:solidFill>
                  <a:schemeClr val="accent6"/>
                </a:solidFill>
              </a:rPr>
              <a:t>Implementación y Capacitación</a:t>
            </a:r>
          </a:p>
        </p:txBody>
      </p:sp>
      <p:sp>
        <p:nvSpPr>
          <p:cNvPr id="9" name="CuadroTexto 8"/>
          <p:cNvSpPr txBox="1"/>
          <p:nvPr/>
        </p:nvSpPr>
        <p:spPr>
          <a:xfrm>
            <a:off x="236303" y="2527524"/>
            <a:ext cx="3488914" cy="1138808"/>
          </a:xfrm>
          <a:prstGeom prst="rect">
            <a:avLst/>
          </a:prstGeom>
          <a:noFill/>
        </p:spPr>
        <p:txBody>
          <a:bodyPr wrap="square" lIns="76234" tIns="38117" rIns="76234" bIns="38117" rtlCol="0">
            <a:spAutoFit/>
          </a:bodyPr>
          <a:lstStyle/>
          <a:p>
            <a:pPr algn="ctr"/>
            <a:r>
              <a:rPr lang="es-CO" b="1" dirty="0">
                <a:solidFill>
                  <a:schemeClr val="accent6"/>
                </a:solidFill>
              </a:rPr>
              <a:t>Mantenimiento y Cualificación en la Capacidad Regulatoria</a:t>
            </a:r>
          </a:p>
        </p:txBody>
      </p:sp>
      <p:sp>
        <p:nvSpPr>
          <p:cNvPr id="10" name="CuadroTexto 9"/>
          <p:cNvSpPr txBox="1"/>
          <p:nvPr/>
        </p:nvSpPr>
        <p:spPr>
          <a:xfrm>
            <a:off x="5724128" y="3933758"/>
            <a:ext cx="3271267" cy="784865"/>
          </a:xfrm>
          <a:prstGeom prst="rect">
            <a:avLst/>
          </a:prstGeom>
          <a:noFill/>
        </p:spPr>
        <p:txBody>
          <a:bodyPr wrap="square" lIns="76234" tIns="38117" rIns="76234" bIns="38117" rtlCol="0">
            <a:spAutoFit/>
          </a:bodyPr>
          <a:lstStyle/>
          <a:p>
            <a:pPr algn="ctr"/>
            <a:r>
              <a:rPr lang="es-CO" b="1" dirty="0">
                <a:solidFill>
                  <a:schemeClr val="accent6"/>
                </a:solidFill>
              </a:rPr>
              <a:t>Desarrollo y Práctica de juicio profesional</a:t>
            </a:r>
          </a:p>
        </p:txBody>
      </p:sp>
      <p:pic>
        <p:nvPicPr>
          <p:cNvPr id="11" name="Imagen 10"/>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4283968" y="1605536"/>
            <a:ext cx="1110382" cy="592808"/>
          </a:xfrm>
          <a:prstGeom prst="rect">
            <a:avLst/>
          </a:prstGeom>
        </p:spPr>
      </p:pic>
      <p:pic>
        <p:nvPicPr>
          <p:cNvPr id="12" name="Imagen 11"/>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3635896" y="2576568"/>
            <a:ext cx="1174704" cy="972670"/>
          </a:xfrm>
          <a:prstGeom prst="rect">
            <a:avLst/>
          </a:prstGeom>
        </p:spPr>
      </p:pic>
      <p:pic>
        <p:nvPicPr>
          <p:cNvPr id="13" name="Imagen 12"/>
          <p:cNvPicPr>
            <a:picLocks noChangeAspect="1"/>
          </p:cNvPicPr>
          <p:nvPr/>
        </p:nvPicPr>
        <p:blipFill>
          <a:blip r:embed="rId9"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4499992" y="3861487"/>
            <a:ext cx="789808" cy="857137"/>
          </a:xfrm>
          <a:prstGeom prst="rect">
            <a:avLst/>
          </a:prstGeom>
        </p:spPr>
      </p:pic>
      <p:sp>
        <p:nvSpPr>
          <p:cNvPr id="14" name="2 Rectángulo"/>
          <p:cNvSpPr/>
          <p:nvPr/>
        </p:nvSpPr>
        <p:spPr>
          <a:xfrm>
            <a:off x="107504" y="4067035"/>
            <a:ext cx="3313463" cy="1443677"/>
          </a:xfrm>
          <a:prstGeom prst="rect">
            <a:avLst/>
          </a:prstGeom>
        </p:spPr>
        <p:style>
          <a:lnRef idx="1">
            <a:schemeClr val="accent2"/>
          </a:lnRef>
          <a:fillRef idx="2">
            <a:schemeClr val="accent2"/>
          </a:fillRef>
          <a:effectRef idx="1">
            <a:schemeClr val="accent2"/>
          </a:effectRef>
          <a:fontRef idx="minor">
            <a:schemeClr val="dk1"/>
          </a:fontRef>
        </p:style>
        <p:txBody>
          <a:bodyPr lIns="76234" tIns="38117" rIns="76234" bIns="38117" rtlCol="0" anchor="ctr"/>
          <a:lstStyle/>
          <a:p>
            <a:pPr algn="ctr"/>
            <a:r>
              <a:rPr lang="es-CO" sz="1800" b="1" dirty="0">
                <a:solidFill>
                  <a:srgbClr val="002060"/>
                </a:solidFill>
              </a:rPr>
              <a:t>Necesidad de complementar las NICSP con regulación nacional (Procedimientos Contables, Guías  de Aplicación y Catálogos Generales de Cuentas y Doctrina)</a:t>
            </a:r>
          </a:p>
        </p:txBody>
      </p:sp>
      <p:sp>
        <p:nvSpPr>
          <p:cNvPr id="15" name="3 Flecha arriba"/>
          <p:cNvSpPr/>
          <p:nvPr/>
        </p:nvSpPr>
        <p:spPr>
          <a:xfrm>
            <a:off x="1518832" y="3638504"/>
            <a:ext cx="316864" cy="356523"/>
          </a:xfrm>
          <a:prstGeom prst="upArrow">
            <a:avLst/>
          </a:prstGeom>
          <a:ln>
            <a:solidFill>
              <a:schemeClr val="tx1"/>
            </a:solidFill>
          </a:ln>
        </p:spPr>
        <p:style>
          <a:lnRef idx="1">
            <a:schemeClr val="accent2"/>
          </a:lnRef>
          <a:fillRef idx="2">
            <a:schemeClr val="accent2"/>
          </a:fillRef>
          <a:effectRef idx="1">
            <a:schemeClr val="accent2"/>
          </a:effectRef>
          <a:fontRef idx="minor">
            <a:schemeClr val="dk1"/>
          </a:fontRef>
        </p:style>
        <p:txBody>
          <a:bodyPr lIns="76234" tIns="38117" rIns="76234" bIns="38117" rtlCol="0" anchor="ctr"/>
          <a:lstStyle/>
          <a:p>
            <a:pPr algn="ctr"/>
            <a:endParaRPr lang="es-CO"/>
          </a:p>
        </p:txBody>
      </p:sp>
      <p:sp>
        <p:nvSpPr>
          <p:cNvPr id="16" name="15 Flecha arriba"/>
          <p:cNvSpPr/>
          <p:nvPr/>
        </p:nvSpPr>
        <p:spPr>
          <a:xfrm rot="5400000">
            <a:off x="3538416" y="4477128"/>
            <a:ext cx="333000" cy="438023"/>
          </a:xfrm>
          <a:prstGeom prst="upArrow">
            <a:avLst/>
          </a:prstGeom>
          <a:ln>
            <a:solidFill>
              <a:schemeClr val="tx1"/>
            </a:solidFill>
          </a:ln>
        </p:spPr>
        <p:style>
          <a:lnRef idx="1">
            <a:schemeClr val="accent2"/>
          </a:lnRef>
          <a:fillRef idx="2">
            <a:schemeClr val="accent2"/>
          </a:fillRef>
          <a:effectRef idx="1">
            <a:schemeClr val="accent2"/>
          </a:effectRef>
          <a:fontRef idx="minor">
            <a:schemeClr val="dk1"/>
          </a:fontRef>
        </p:style>
        <p:txBody>
          <a:bodyPr lIns="76234" tIns="38117" rIns="76234" bIns="38117" rtlCol="0" anchor="ctr"/>
          <a:lstStyle/>
          <a:p>
            <a:pPr algn="ctr"/>
            <a:endParaRPr lang="es-CO"/>
          </a:p>
        </p:txBody>
      </p:sp>
    </p:spTree>
    <p:extLst>
      <p:ext uri="{BB962C8B-B14F-4D97-AF65-F5344CB8AC3E}">
        <p14:creationId xmlns:p14="http://schemas.microsoft.com/office/powerpoint/2010/main" val="73266528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número de diapositiva 4"/>
          <p:cNvSpPr>
            <a:spLocks noGrp="1"/>
          </p:cNvSpPr>
          <p:nvPr>
            <p:ph type="sldNum" sz="quarter" idx="15"/>
          </p:nvPr>
        </p:nvSpPr>
        <p:spPr/>
        <p:txBody>
          <a:bodyPr/>
          <a:lstStyle/>
          <a:p>
            <a:fld id="{2F152DCA-CD82-48DD-BE7C-A5D938300626}" type="slidenum">
              <a:rPr lang="es-ES_tradnl" smtClean="0"/>
              <a:pPr/>
              <a:t>55</a:t>
            </a:fld>
            <a:endParaRPr lang="es-ES_tradnl"/>
          </a:p>
        </p:txBody>
      </p:sp>
      <p:sp>
        <p:nvSpPr>
          <p:cNvPr id="6" name="Rectángulo 5"/>
          <p:cNvSpPr/>
          <p:nvPr/>
        </p:nvSpPr>
        <p:spPr>
          <a:xfrm>
            <a:off x="107504" y="1057300"/>
            <a:ext cx="8997000" cy="4447406"/>
          </a:xfrm>
          <a:prstGeom prst="rect">
            <a:avLst/>
          </a:prstGeom>
        </p:spPr>
        <p:txBody>
          <a:bodyPr wrap="square" lIns="76234" tIns="38117" rIns="76234" bIns="38117">
            <a:spAutoFit/>
          </a:bodyPr>
          <a:lstStyle/>
          <a:p>
            <a:pPr algn="ctr">
              <a:spcAft>
                <a:spcPts val="1200"/>
              </a:spcAft>
            </a:pPr>
            <a:r>
              <a:rPr lang="es-CO" sz="2400" b="1" dirty="0">
                <a:solidFill>
                  <a:srgbClr val="0033FF"/>
                </a:solidFill>
                <a:latin typeface="+mn-lt"/>
              </a:rPr>
              <a:t>Bienes históricos y culturales</a:t>
            </a:r>
          </a:p>
          <a:p>
            <a:pPr marL="285876" indent="-285876">
              <a:spcAft>
                <a:spcPts val="1200"/>
              </a:spcAft>
              <a:buFont typeface="Arial" panose="020B0604020202020204" pitchFamily="34" charset="0"/>
              <a:buChar char="•"/>
            </a:pPr>
            <a:r>
              <a:rPr lang="es-CO" sz="1800" b="1" dirty="0">
                <a:latin typeface="+mn-lt"/>
              </a:rPr>
              <a:t>Exigencia de un acto administrativo que lo declare como tal y que tenga medición fiable,</a:t>
            </a:r>
          </a:p>
          <a:p>
            <a:pPr marL="285876" indent="-285876">
              <a:spcAft>
                <a:spcPts val="1200"/>
              </a:spcAft>
              <a:buFont typeface="Arial" panose="020B0604020202020204" pitchFamily="34" charset="0"/>
              <a:buChar char="•"/>
            </a:pPr>
            <a:r>
              <a:rPr lang="es-CO" sz="1800" b="1" dirty="0">
                <a:latin typeface="+mn-lt"/>
              </a:rPr>
              <a:t>Solo activos tangibles, no los intangibles:</a:t>
            </a:r>
          </a:p>
          <a:p>
            <a:pPr marL="743076" lvl="1" indent="-285876">
              <a:spcAft>
                <a:spcPts val="1200"/>
              </a:spcAft>
              <a:buFont typeface="Arial" panose="020B0604020202020204" pitchFamily="34" charset="0"/>
              <a:buChar char="•"/>
            </a:pPr>
            <a:r>
              <a:rPr lang="es-CO" sz="1800" b="1" dirty="0">
                <a:latin typeface="+mn-lt"/>
              </a:rPr>
              <a:t>El conocimiento en acción no puede ser controlado por la entidad.</a:t>
            </a:r>
          </a:p>
          <a:p>
            <a:pPr marL="743076" lvl="1" indent="-285876">
              <a:spcAft>
                <a:spcPts val="1200"/>
              </a:spcAft>
              <a:buFont typeface="Arial" panose="020B0604020202020204" pitchFamily="34" charset="0"/>
              <a:buChar char="•"/>
            </a:pPr>
            <a:r>
              <a:rPr lang="es-CO" sz="1800" b="1" dirty="0">
                <a:latin typeface="+mn-lt"/>
              </a:rPr>
              <a:t>La propiedad intelectual aplicaría la NICSP  31 - Activos intangibles.</a:t>
            </a:r>
          </a:p>
          <a:p>
            <a:pPr marL="285876" indent="-285876">
              <a:spcAft>
                <a:spcPts val="1200"/>
              </a:spcAft>
              <a:buFont typeface="Arial" panose="020B0604020202020204" pitchFamily="34" charset="0"/>
              <a:buChar char="•"/>
            </a:pPr>
            <a:r>
              <a:rPr lang="es-CO" sz="1800" b="1" dirty="0">
                <a:latin typeface="+mn-lt"/>
              </a:rPr>
              <a:t>Prima su uso como </a:t>
            </a:r>
            <a:r>
              <a:rPr lang="es-CO" sz="1800" b="1" dirty="0" err="1">
                <a:latin typeface="+mn-lt"/>
              </a:rPr>
              <a:t>PPyE</a:t>
            </a:r>
            <a:r>
              <a:rPr lang="es-CO" sz="1800" b="1" dirty="0">
                <a:latin typeface="+mn-lt"/>
              </a:rPr>
              <a:t>, Propiedad de Inversión o Bien de Uso Público sobre su condición de histórico y cultural.</a:t>
            </a:r>
          </a:p>
          <a:p>
            <a:pPr marL="285876" indent="-285876">
              <a:spcAft>
                <a:spcPts val="1200"/>
              </a:spcAft>
              <a:buFont typeface="Arial" panose="020B0604020202020204" pitchFamily="34" charset="0"/>
              <a:buChar char="•"/>
            </a:pPr>
            <a:r>
              <a:rPr lang="es-CO" sz="1800" b="1" dirty="0">
                <a:latin typeface="+mn-lt"/>
              </a:rPr>
              <a:t>Su valor se aprecia con el paso del tiempo y este no se pierde incluso si hay un daño físico parcial, por ello, no son objeto de depreciación ni deterioro.</a:t>
            </a:r>
          </a:p>
          <a:p>
            <a:pPr marL="285876" indent="-285876">
              <a:spcAft>
                <a:spcPts val="1200"/>
              </a:spcAft>
              <a:buFont typeface="Arial" panose="020B0604020202020204" pitchFamily="34" charset="0"/>
              <a:buChar char="•"/>
            </a:pPr>
            <a:r>
              <a:rPr lang="es-CO" sz="1800" b="1" dirty="0">
                <a:latin typeface="+mn-lt"/>
              </a:rPr>
              <a:t>No se exige la actualización dado su costo/beneficio.</a:t>
            </a:r>
          </a:p>
          <a:p>
            <a:pPr marL="285876" indent="-285876">
              <a:spcAft>
                <a:spcPts val="1200"/>
              </a:spcAft>
              <a:buFont typeface="Arial" panose="020B0604020202020204" pitchFamily="34" charset="0"/>
              <a:buChar char="•"/>
            </a:pPr>
            <a:r>
              <a:rPr lang="es-CO" sz="1800" b="1" dirty="0">
                <a:latin typeface="+mn-lt"/>
              </a:rPr>
              <a:t>Si no es posible su medición son objeto de revelación.</a:t>
            </a:r>
          </a:p>
        </p:txBody>
      </p:sp>
      <p:sp>
        <p:nvSpPr>
          <p:cNvPr id="7" name="Rectángulo 5"/>
          <p:cNvSpPr/>
          <p:nvPr/>
        </p:nvSpPr>
        <p:spPr>
          <a:xfrm>
            <a:off x="323528" y="49189"/>
            <a:ext cx="7632848" cy="864096"/>
          </a:xfrm>
          <a:prstGeom prst="rect">
            <a:avLst/>
          </a:prstGeom>
        </p:spPr>
        <p:style>
          <a:lnRef idx="1">
            <a:schemeClr val="accent2"/>
          </a:lnRef>
          <a:fillRef idx="2">
            <a:schemeClr val="accent2"/>
          </a:fillRef>
          <a:effectRef idx="1">
            <a:schemeClr val="accent2"/>
          </a:effectRef>
          <a:fontRef idx="minor">
            <a:schemeClr val="dk1"/>
          </a:fontRef>
        </p:style>
        <p:txBody>
          <a:bodyPr lIns="76234" tIns="38117" rIns="76234" bIns="38117"/>
          <a:lstStyle/>
          <a:p>
            <a:pPr algn="ctr" eaLnBrk="1" hangingPunct="1"/>
            <a:r>
              <a:rPr lang="es-CO" sz="2800" b="1" kern="0" dirty="0">
                <a:solidFill>
                  <a:schemeClr val="dk1"/>
                </a:solidFill>
                <a:latin typeface="+mn-lt"/>
                <a:ea typeface="+mj-ea"/>
                <a:cs typeface="+mj-cs"/>
              </a:rPr>
              <a:t>Aportes de Colombia a la regulación contable</a:t>
            </a:r>
          </a:p>
          <a:p>
            <a:pPr algn="ctr" eaLnBrk="1" hangingPunct="1"/>
            <a:r>
              <a:rPr lang="es-CO" sz="2800" b="1" kern="0" dirty="0">
                <a:solidFill>
                  <a:schemeClr val="dk1"/>
                </a:solidFill>
                <a:latin typeface="+mn-lt"/>
                <a:ea typeface="+mj-ea"/>
                <a:cs typeface="+mj-cs"/>
              </a:rPr>
              <a:t> del sector público</a:t>
            </a:r>
          </a:p>
        </p:txBody>
      </p:sp>
    </p:spTree>
    <p:extLst>
      <p:ext uri="{BB962C8B-B14F-4D97-AF65-F5344CB8AC3E}">
        <p14:creationId xmlns:p14="http://schemas.microsoft.com/office/powerpoint/2010/main" val="210641443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número de diapositiva 4"/>
          <p:cNvSpPr>
            <a:spLocks noGrp="1"/>
          </p:cNvSpPr>
          <p:nvPr>
            <p:ph type="sldNum" sz="quarter" idx="15"/>
          </p:nvPr>
        </p:nvSpPr>
        <p:spPr/>
        <p:txBody>
          <a:bodyPr/>
          <a:lstStyle/>
          <a:p>
            <a:fld id="{2F152DCA-CD82-48DD-BE7C-A5D938300626}" type="slidenum">
              <a:rPr lang="es-ES_tradnl" smtClean="0"/>
              <a:pPr/>
              <a:t>56</a:t>
            </a:fld>
            <a:endParaRPr lang="es-ES_tradnl"/>
          </a:p>
        </p:txBody>
      </p:sp>
      <p:sp>
        <p:nvSpPr>
          <p:cNvPr id="6" name="Rectángulo 5"/>
          <p:cNvSpPr/>
          <p:nvPr/>
        </p:nvSpPr>
        <p:spPr>
          <a:xfrm>
            <a:off x="35496" y="1201316"/>
            <a:ext cx="5398376" cy="4078074"/>
          </a:xfrm>
          <a:prstGeom prst="rect">
            <a:avLst/>
          </a:prstGeom>
        </p:spPr>
        <p:txBody>
          <a:bodyPr wrap="square" lIns="76234" tIns="38117" rIns="76234" bIns="38117">
            <a:spAutoFit/>
          </a:bodyPr>
          <a:lstStyle/>
          <a:p>
            <a:pPr algn="just">
              <a:spcAft>
                <a:spcPts val="1200"/>
              </a:spcAft>
            </a:pPr>
            <a:r>
              <a:rPr lang="es-CO" sz="2200" b="1" dirty="0">
                <a:solidFill>
                  <a:srgbClr val="0033FF"/>
                </a:solidFill>
                <a:latin typeface="+mn-lt"/>
              </a:rPr>
              <a:t>Recursos naturales no renovables</a:t>
            </a:r>
          </a:p>
          <a:p>
            <a:pPr marL="285876" indent="-285876" algn="just">
              <a:spcAft>
                <a:spcPts val="1200"/>
              </a:spcAft>
              <a:buFont typeface="Arial" panose="020B0604020202020204" pitchFamily="34" charset="0"/>
              <a:buChar char="•"/>
            </a:pPr>
            <a:r>
              <a:rPr lang="es-CO" sz="2200" b="1" dirty="0">
                <a:latin typeface="+mn-lt"/>
              </a:rPr>
              <a:t>Reservas probadas de estos recursos (comercialmente recuperables).</a:t>
            </a:r>
          </a:p>
          <a:p>
            <a:pPr marL="285876" indent="-285876" algn="just">
              <a:spcAft>
                <a:spcPts val="1200"/>
              </a:spcAft>
              <a:buFont typeface="Arial" panose="020B0604020202020204" pitchFamily="34" charset="0"/>
              <a:buChar char="•"/>
            </a:pPr>
            <a:r>
              <a:rPr lang="es-CO" sz="2200" b="1" dirty="0">
                <a:latin typeface="+mn-lt"/>
              </a:rPr>
              <a:t>Se miden por el valor presente neto de los beneficios económicos futuros que se esperan percibir por la explotación del recurso (regalías).</a:t>
            </a:r>
          </a:p>
          <a:p>
            <a:pPr marL="285876" indent="-285876" algn="just">
              <a:spcAft>
                <a:spcPts val="1200"/>
              </a:spcAft>
              <a:buFont typeface="Arial" panose="020B0604020202020204" pitchFamily="34" charset="0"/>
              <a:buChar char="•"/>
            </a:pPr>
            <a:r>
              <a:rPr lang="es-CO" sz="2200" b="1" dirty="0">
                <a:latin typeface="+mn-lt"/>
              </a:rPr>
              <a:t>Son objeto de agotamiento.</a:t>
            </a:r>
          </a:p>
          <a:p>
            <a:pPr marL="285876" indent="-285876" algn="just">
              <a:spcAft>
                <a:spcPts val="1200"/>
              </a:spcAft>
              <a:buFont typeface="Arial" panose="020B0604020202020204" pitchFamily="34" charset="0"/>
              <a:buChar char="•"/>
            </a:pPr>
            <a:r>
              <a:rPr lang="es-CO" sz="2200" b="1" dirty="0">
                <a:latin typeface="+mn-lt"/>
              </a:rPr>
              <a:t>Afectación del reconocimiento, variación y agotamiento en el patrimonio.</a:t>
            </a:r>
          </a:p>
        </p:txBody>
      </p:sp>
      <p:sp>
        <p:nvSpPr>
          <p:cNvPr id="7" name="Rectángulo 5"/>
          <p:cNvSpPr/>
          <p:nvPr/>
        </p:nvSpPr>
        <p:spPr>
          <a:xfrm>
            <a:off x="283830" y="121196"/>
            <a:ext cx="7312506" cy="864096"/>
          </a:xfrm>
          <a:prstGeom prst="rect">
            <a:avLst/>
          </a:prstGeom>
        </p:spPr>
        <p:style>
          <a:lnRef idx="1">
            <a:schemeClr val="accent2"/>
          </a:lnRef>
          <a:fillRef idx="2">
            <a:schemeClr val="accent2"/>
          </a:fillRef>
          <a:effectRef idx="1">
            <a:schemeClr val="accent2"/>
          </a:effectRef>
          <a:fontRef idx="minor">
            <a:schemeClr val="dk1"/>
          </a:fontRef>
        </p:style>
        <p:txBody>
          <a:bodyPr lIns="76234" tIns="38117" rIns="76234" bIns="38117"/>
          <a:lstStyle/>
          <a:p>
            <a:pPr algn="ctr" eaLnBrk="1" hangingPunct="1"/>
            <a:r>
              <a:rPr lang="es-CO" sz="2700" b="1" kern="0" dirty="0">
                <a:solidFill>
                  <a:schemeClr val="dk1"/>
                </a:solidFill>
                <a:latin typeface="+mn-lt"/>
                <a:ea typeface="+mj-ea"/>
                <a:cs typeface="+mj-cs"/>
              </a:rPr>
              <a:t>Aportes desde Colombia a la regulación contable </a:t>
            </a:r>
          </a:p>
          <a:p>
            <a:pPr algn="ctr" eaLnBrk="1" hangingPunct="1"/>
            <a:r>
              <a:rPr lang="es-CO" sz="2700" b="1" kern="0" dirty="0">
                <a:solidFill>
                  <a:schemeClr val="dk1"/>
                </a:solidFill>
                <a:latin typeface="+mn-lt"/>
                <a:ea typeface="+mj-ea"/>
                <a:cs typeface="+mj-cs"/>
              </a:rPr>
              <a:t>del sector público</a:t>
            </a:r>
          </a:p>
        </p:txBody>
      </p:sp>
      <p:pic>
        <p:nvPicPr>
          <p:cNvPr id="8" name="Picture 2" descr="Resultado de imagen para mapa de colombia"/>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596336" y="121196"/>
            <a:ext cx="864096" cy="864096"/>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n 8"/>
          <p:cNvPicPr>
            <a:picLocks noChangeAspect="1"/>
          </p:cNvPicPr>
          <p:nvPr/>
        </p:nvPicPr>
        <p:blipFill>
          <a:blip r:embed="rId3"/>
          <a:stretch>
            <a:fillRect/>
          </a:stretch>
        </p:blipFill>
        <p:spPr>
          <a:xfrm>
            <a:off x="5652120" y="1921396"/>
            <a:ext cx="3441712" cy="2160240"/>
          </a:xfrm>
          <a:prstGeom prst="rect">
            <a:avLst/>
          </a:prstGeom>
        </p:spPr>
      </p:pic>
    </p:spTree>
    <p:extLst>
      <p:ext uri="{BB962C8B-B14F-4D97-AF65-F5344CB8AC3E}">
        <p14:creationId xmlns:p14="http://schemas.microsoft.com/office/powerpoint/2010/main" val="15469830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número de diapositiva 4"/>
          <p:cNvSpPr>
            <a:spLocks noGrp="1"/>
          </p:cNvSpPr>
          <p:nvPr>
            <p:ph type="sldNum" sz="quarter" idx="15"/>
          </p:nvPr>
        </p:nvSpPr>
        <p:spPr/>
        <p:txBody>
          <a:bodyPr/>
          <a:lstStyle/>
          <a:p>
            <a:fld id="{2F152DCA-CD82-48DD-BE7C-A5D938300626}" type="slidenum">
              <a:rPr lang="es-ES_tradnl" smtClean="0"/>
              <a:pPr/>
              <a:t>57</a:t>
            </a:fld>
            <a:endParaRPr lang="es-ES_tradnl"/>
          </a:p>
        </p:txBody>
      </p:sp>
      <p:sp>
        <p:nvSpPr>
          <p:cNvPr id="6" name="Rectángulo 5"/>
          <p:cNvSpPr/>
          <p:nvPr/>
        </p:nvSpPr>
        <p:spPr>
          <a:xfrm>
            <a:off x="-36512" y="985292"/>
            <a:ext cx="8997000" cy="4508961"/>
          </a:xfrm>
          <a:prstGeom prst="rect">
            <a:avLst/>
          </a:prstGeom>
        </p:spPr>
        <p:txBody>
          <a:bodyPr wrap="square" lIns="76234" tIns="38117" rIns="76234" bIns="38117">
            <a:spAutoFit/>
          </a:bodyPr>
          <a:lstStyle/>
          <a:p>
            <a:pPr>
              <a:spcAft>
                <a:spcPts val="1200"/>
              </a:spcAft>
            </a:pPr>
            <a:r>
              <a:rPr lang="es-CO" sz="2000" b="1" dirty="0">
                <a:solidFill>
                  <a:srgbClr val="0033FF"/>
                </a:solidFill>
                <a:latin typeface="+mn-lt"/>
              </a:rPr>
              <a:t>Marco Normativo para Entidades en Liquidación</a:t>
            </a:r>
          </a:p>
          <a:p>
            <a:pPr marL="285876" indent="-285876">
              <a:spcAft>
                <a:spcPts val="1200"/>
              </a:spcAft>
              <a:buFont typeface="Arial" panose="020B0604020202020204" pitchFamily="34" charset="0"/>
              <a:buChar char="•"/>
            </a:pPr>
            <a:r>
              <a:rPr lang="es-CO" sz="1800" b="1" dirty="0">
                <a:latin typeface="+mn-lt"/>
              </a:rPr>
              <a:t>Principio de Entidad en Liquidación</a:t>
            </a:r>
          </a:p>
          <a:p>
            <a:pPr marL="285876" indent="-285876">
              <a:spcAft>
                <a:spcPts val="1200"/>
              </a:spcAft>
              <a:buFont typeface="Arial" panose="020B0604020202020204" pitchFamily="34" charset="0"/>
              <a:buChar char="•"/>
            </a:pPr>
            <a:r>
              <a:rPr lang="es-CO" sz="1800" b="1" dirty="0">
                <a:latin typeface="+mn-lt"/>
              </a:rPr>
              <a:t>Principio de Legalidad.</a:t>
            </a:r>
          </a:p>
          <a:p>
            <a:pPr marL="285876" indent="-285876">
              <a:spcAft>
                <a:spcPts val="1200"/>
              </a:spcAft>
              <a:buFont typeface="Arial" panose="020B0604020202020204" pitchFamily="34" charset="0"/>
              <a:buChar char="•"/>
            </a:pPr>
            <a:r>
              <a:rPr lang="es-CO" sz="1800" b="1" dirty="0">
                <a:latin typeface="+mn-lt"/>
              </a:rPr>
              <a:t>Algunas entidades en liquidación deben continuar desarrollando la función de cometido estatal hasta tanto esta sea asumida por otra entidad pública.</a:t>
            </a:r>
          </a:p>
          <a:p>
            <a:pPr marL="285876" indent="-285876">
              <a:spcAft>
                <a:spcPts val="1200"/>
              </a:spcAft>
              <a:buFont typeface="Arial" panose="020B0604020202020204" pitchFamily="34" charset="0"/>
              <a:buChar char="•"/>
            </a:pPr>
            <a:r>
              <a:rPr lang="es-CO" sz="1800" b="1" dirty="0">
                <a:latin typeface="+mn-lt"/>
              </a:rPr>
              <a:t>No todos los activos y pasivos se liquidan, algunos son objeto de traslado a otra entidad pública (distinción entre activos y pasivos para liquidar y para trasladar).</a:t>
            </a:r>
          </a:p>
          <a:p>
            <a:pPr marL="285876" indent="-285876">
              <a:spcAft>
                <a:spcPts val="1200"/>
              </a:spcAft>
              <a:buFont typeface="Arial" panose="020B0604020202020204" pitchFamily="34" charset="0"/>
              <a:buChar char="•"/>
            </a:pPr>
            <a:r>
              <a:rPr lang="es-CO" sz="1800" b="1" dirty="0">
                <a:latin typeface="+mn-lt"/>
              </a:rPr>
              <a:t>Valor neto de liquidación como base de medición para los activos para liquidar, pasivos para liquidar y pasivos para trasladar.</a:t>
            </a:r>
          </a:p>
          <a:p>
            <a:pPr marL="285876" indent="-285876">
              <a:spcAft>
                <a:spcPts val="1200"/>
              </a:spcAft>
              <a:buFont typeface="Arial" panose="020B0604020202020204" pitchFamily="34" charset="0"/>
              <a:buChar char="•"/>
            </a:pPr>
            <a:r>
              <a:rPr lang="es-CO" sz="1800" b="1" dirty="0">
                <a:latin typeface="+mn-lt"/>
              </a:rPr>
              <a:t>Los activos para trasladar se miden al valor neto en libros (costo/beneficio).</a:t>
            </a:r>
          </a:p>
          <a:p>
            <a:pPr marL="285876" indent="-285876">
              <a:spcAft>
                <a:spcPts val="1200"/>
              </a:spcAft>
              <a:buFont typeface="Arial" panose="020B0604020202020204" pitchFamily="34" charset="0"/>
              <a:buChar char="•"/>
            </a:pPr>
            <a:r>
              <a:rPr lang="es-CO" sz="1800" b="1" dirty="0">
                <a:latin typeface="+mn-lt"/>
              </a:rPr>
              <a:t>Estados financieros: estado de situación financiera y el estado de la gestión de la liquidación.</a:t>
            </a:r>
          </a:p>
        </p:txBody>
      </p:sp>
      <p:sp>
        <p:nvSpPr>
          <p:cNvPr id="7" name="Rectángulo 5"/>
          <p:cNvSpPr/>
          <p:nvPr/>
        </p:nvSpPr>
        <p:spPr>
          <a:xfrm>
            <a:off x="323528" y="49188"/>
            <a:ext cx="7128792" cy="864096"/>
          </a:xfrm>
          <a:prstGeom prst="rect">
            <a:avLst/>
          </a:prstGeom>
        </p:spPr>
        <p:style>
          <a:lnRef idx="1">
            <a:schemeClr val="accent2"/>
          </a:lnRef>
          <a:fillRef idx="2">
            <a:schemeClr val="accent2"/>
          </a:fillRef>
          <a:effectRef idx="1">
            <a:schemeClr val="accent2"/>
          </a:effectRef>
          <a:fontRef idx="minor">
            <a:schemeClr val="dk1"/>
          </a:fontRef>
        </p:style>
        <p:txBody>
          <a:bodyPr lIns="76234" tIns="38117" rIns="76234" bIns="38117"/>
          <a:lstStyle/>
          <a:p>
            <a:pPr algn="ctr" eaLnBrk="1" hangingPunct="1"/>
            <a:r>
              <a:rPr lang="es-CO" sz="2700" b="1" kern="0" dirty="0">
                <a:solidFill>
                  <a:schemeClr val="dk1"/>
                </a:solidFill>
                <a:latin typeface="+mn-lt"/>
                <a:ea typeface="+mj-ea"/>
                <a:cs typeface="+mj-cs"/>
              </a:rPr>
              <a:t>Aportes desde Colombia a la regulación contable </a:t>
            </a:r>
          </a:p>
          <a:p>
            <a:pPr algn="ctr" eaLnBrk="1" hangingPunct="1"/>
            <a:r>
              <a:rPr lang="es-CO" sz="2700" b="1" kern="0" dirty="0">
                <a:solidFill>
                  <a:schemeClr val="dk1"/>
                </a:solidFill>
                <a:latin typeface="+mn-lt"/>
                <a:ea typeface="+mj-ea"/>
                <a:cs typeface="+mj-cs"/>
              </a:rPr>
              <a:t>del sector público</a:t>
            </a:r>
          </a:p>
        </p:txBody>
      </p:sp>
      <p:pic>
        <p:nvPicPr>
          <p:cNvPr id="8" name="Imagen 7"/>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452320" y="49188"/>
            <a:ext cx="864096" cy="864096"/>
          </a:xfrm>
          <a:prstGeom prst="rect">
            <a:avLst/>
          </a:prstGeom>
        </p:spPr>
      </p:pic>
      <p:pic>
        <p:nvPicPr>
          <p:cNvPr id="9" name="Imagen 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444208" y="1057300"/>
            <a:ext cx="2699792" cy="1296145"/>
          </a:xfrm>
          <a:prstGeom prst="rect">
            <a:avLst/>
          </a:prstGeom>
        </p:spPr>
      </p:pic>
    </p:spTree>
    <p:extLst>
      <p:ext uri="{BB962C8B-B14F-4D97-AF65-F5344CB8AC3E}">
        <p14:creationId xmlns:p14="http://schemas.microsoft.com/office/powerpoint/2010/main" val="32282852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p:cNvSpPr>
            <a:spLocks noGrp="1"/>
          </p:cNvSpPr>
          <p:nvPr>
            <p:ph type="sldNum" sz="quarter" idx="19"/>
          </p:nvPr>
        </p:nvSpPr>
        <p:spPr/>
        <p:txBody>
          <a:bodyPr/>
          <a:lstStyle/>
          <a:p>
            <a:pPr>
              <a:defRPr/>
            </a:pPr>
            <a:fld id="{BD78BF63-D6E5-49D8-99EB-4D36175B83F1}" type="slidenum">
              <a:rPr lang="es-ES_tradnl" smtClean="0"/>
              <a:pPr>
                <a:defRPr/>
              </a:pPr>
              <a:t>58</a:t>
            </a:fld>
            <a:endParaRPr lang="es-ES_tradnl" dirty="0"/>
          </a:p>
        </p:txBody>
      </p:sp>
      <p:sp>
        <p:nvSpPr>
          <p:cNvPr id="5" name="Rectángulo 4"/>
          <p:cNvSpPr/>
          <p:nvPr/>
        </p:nvSpPr>
        <p:spPr>
          <a:xfrm>
            <a:off x="1135715" y="686579"/>
            <a:ext cx="702078" cy="4341843"/>
          </a:xfrm>
          <a:prstGeom prst="rect">
            <a:avLst/>
          </a:prstGeom>
          <a:solidFill>
            <a:srgbClr val="00F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1323" tIns="35662" rIns="71323" bIns="35662" rtlCol="0" anchor="ctr"/>
          <a:lstStyle/>
          <a:p>
            <a:pPr algn="ctr"/>
            <a:endParaRPr lang="es-CO"/>
          </a:p>
        </p:txBody>
      </p:sp>
      <p:sp>
        <p:nvSpPr>
          <p:cNvPr id="6" name="Rectángulo 10"/>
          <p:cNvSpPr/>
          <p:nvPr/>
        </p:nvSpPr>
        <p:spPr>
          <a:xfrm rot="4068638" flipV="1">
            <a:off x="1026496" y="746514"/>
            <a:ext cx="3083306" cy="4057302"/>
          </a:xfrm>
          <a:custGeom>
            <a:avLst/>
            <a:gdLst>
              <a:gd name="connsiteX0" fmla="*/ 0 w 812903"/>
              <a:gd name="connsiteY0" fmla="*/ 0 h 730576"/>
              <a:gd name="connsiteX1" fmla="*/ 812903 w 812903"/>
              <a:gd name="connsiteY1" fmla="*/ 0 h 730576"/>
              <a:gd name="connsiteX2" fmla="*/ 812903 w 812903"/>
              <a:gd name="connsiteY2" fmla="*/ 730576 h 730576"/>
              <a:gd name="connsiteX3" fmla="*/ 0 w 812903"/>
              <a:gd name="connsiteY3" fmla="*/ 730576 h 730576"/>
              <a:gd name="connsiteX4" fmla="*/ 0 w 812903"/>
              <a:gd name="connsiteY4" fmla="*/ 0 h 730576"/>
              <a:gd name="connsiteX0" fmla="*/ 0 w 953483"/>
              <a:gd name="connsiteY0" fmla="*/ 0 h 730576"/>
              <a:gd name="connsiteX1" fmla="*/ 812903 w 953483"/>
              <a:gd name="connsiteY1" fmla="*/ 0 h 730576"/>
              <a:gd name="connsiteX2" fmla="*/ 953483 w 953483"/>
              <a:gd name="connsiteY2" fmla="*/ 611998 h 730576"/>
              <a:gd name="connsiteX3" fmla="*/ 0 w 953483"/>
              <a:gd name="connsiteY3" fmla="*/ 730576 h 730576"/>
              <a:gd name="connsiteX4" fmla="*/ 0 w 953483"/>
              <a:gd name="connsiteY4" fmla="*/ 0 h 730576"/>
              <a:gd name="connsiteX0" fmla="*/ 111492 w 953483"/>
              <a:gd name="connsiteY0" fmla="*/ 0 h 732628"/>
              <a:gd name="connsiteX1" fmla="*/ 812903 w 953483"/>
              <a:gd name="connsiteY1" fmla="*/ 2052 h 732628"/>
              <a:gd name="connsiteX2" fmla="*/ 953483 w 953483"/>
              <a:gd name="connsiteY2" fmla="*/ 614050 h 732628"/>
              <a:gd name="connsiteX3" fmla="*/ 0 w 953483"/>
              <a:gd name="connsiteY3" fmla="*/ 732628 h 732628"/>
              <a:gd name="connsiteX4" fmla="*/ 111492 w 953483"/>
              <a:gd name="connsiteY4" fmla="*/ 0 h 732628"/>
              <a:gd name="connsiteX0" fmla="*/ 0 w 1021531"/>
              <a:gd name="connsiteY0" fmla="*/ 168821 h 730576"/>
              <a:gd name="connsiteX1" fmla="*/ 880951 w 1021531"/>
              <a:gd name="connsiteY1" fmla="*/ 0 h 730576"/>
              <a:gd name="connsiteX2" fmla="*/ 1021531 w 1021531"/>
              <a:gd name="connsiteY2" fmla="*/ 611998 h 730576"/>
              <a:gd name="connsiteX3" fmla="*/ 68048 w 1021531"/>
              <a:gd name="connsiteY3" fmla="*/ 730576 h 730576"/>
              <a:gd name="connsiteX4" fmla="*/ 0 w 1021531"/>
              <a:gd name="connsiteY4" fmla="*/ 168821 h 730576"/>
              <a:gd name="connsiteX0" fmla="*/ 0 w 1021531"/>
              <a:gd name="connsiteY0" fmla="*/ 176109 h 737864"/>
              <a:gd name="connsiteX1" fmla="*/ 879983 w 1021531"/>
              <a:gd name="connsiteY1" fmla="*/ 0 h 737864"/>
              <a:gd name="connsiteX2" fmla="*/ 1021531 w 1021531"/>
              <a:gd name="connsiteY2" fmla="*/ 619286 h 737864"/>
              <a:gd name="connsiteX3" fmla="*/ 68048 w 1021531"/>
              <a:gd name="connsiteY3" fmla="*/ 737864 h 737864"/>
              <a:gd name="connsiteX4" fmla="*/ 0 w 1021531"/>
              <a:gd name="connsiteY4" fmla="*/ 176109 h 7378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1531" h="737864">
                <a:moveTo>
                  <a:pt x="0" y="176109"/>
                </a:moveTo>
                <a:lnTo>
                  <a:pt x="879983" y="0"/>
                </a:lnTo>
                <a:lnTo>
                  <a:pt x="1021531" y="619286"/>
                </a:lnTo>
                <a:lnTo>
                  <a:pt x="68048" y="737864"/>
                </a:lnTo>
                <a:lnTo>
                  <a:pt x="0" y="176109"/>
                </a:lnTo>
                <a:close/>
              </a:path>
            </a:pathLst>
          </a:custGeom>
          <a:solidFill>
            <a:srgbClr val="009A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1323" tIns="35662" rIns="71323" bIns="35662" rtlCol="0" anchor="ctr"/>
          <a:lstStyle/>
          <a:p>
            <a:pPr algn="ctr"/>
            <a:endParaRPr lang="es-CO"/>
          </a:p>
        </p:txBody>
      </p:sp>
      <p:sp>
        <p:nvSpPr>
          <p:cNvPr id="8" name="CuadroTexto 7"/>
          <p:cNvSpPr txBox="1"/>
          <p:nvPr/>
        </p:nvSpPr>
        <p:spPr>
          <a:xfrm>
            <a:off x="1825531" y="1732362"/>
            <a:ext cx="1743579" cy="564463"/>
          </a:xfrm>
          <a:prstGeom prst="rect">
            <a:avLst/>
          </a:prstGeom>
          <a:noFill/>
        </p:spPr>
        <p:txBody>
          <a:bodyPr wrap="none" lIns="71323" tIns="35662" rIns="71323" bIns="35662" rtlCol="0">
            <a:spAutoFit/>
          </a:bodyPr>
          <a:lstStyle/>
          <a:p>
            <a:pPr algn="ctr"/>
            <a:r>
              <a:rPr lang="es-ES" sz="3200" spc="156" dirty="0">
                <a:solidFill>
                  <a:schemeClr val="bg1"/>
                </a:solidFill>
                <a:latin typeface="Kozuka Gothic Pro B" panose="020B0800000000000000" pitchFamily="34" charset="-128"/>
                <a:ea typeface="Kozuka Gothic Pro B" panose="020B0800000000000000" pitchFamily="34" charset="-128"/>
              </a:rPr>
              <a:t>de marzo</a:t>
            </a:r>
            <a:endParaRPr lang="es-CO" sz="3200" spc="156" dirty="0">
              <a:solidFill>
                <a:schemeClr val="bg1"/>
              </a:solidFill>
              <a:latin typeface="Kozuka Gothic Pro B" panose="020B0800000000000000" pitchFamily="34" charset="-128"/>
              <a:ea typeface="Kozuka Gothic Pro B" panose="020B0800000000000000" pitchFamily="34" charset="-128"/>
            </a:endParaRPr>
          </a:p>
        </p:txBody>
      </p:sp>
      <p:sp>
        <p:nvSpPr>
          <p:cNvPr id="9" name="CuadroTexto 8"/>
          <p:cNvSpPr txBox="1"/>
          <p:nvPr/>
        </p:nvSpPr>
        <p:spPr>
          <a:xfrm>
            <a:off x="1619673" y="2281436"/>
            <a:ext cx="2304255" cy="1734014"/>
          </a:xfrm>
          <a:prstGeom prst="rect">
            <a:avLst/>
          </a:prstGeom>
          <a:noFill/>
        </p:spPr>
        <p:txBody>
          <a:bodyPr wrap="square" lIns="71323" tIns="35662" rIns="71323" bIns="35662" rtlCol="0">
            <a:spAutoFit/>
          </a:bodyPr>
          <a:lstStyle/>
          <a:p>
            <a:pPr algn="ctr"/>
            <a:r>
              <a:rPr lang="es-CO" sz="3600" b="1" dirty="0">
                <a:solidFill>
                  <a:srgbClr val="FFFF00"/>
                </a:solidFill>
                <a:latin typeface="Kozuka Gothic Pro M" panose="020B0700000000000000" pitchFamily="34" charset="-128"/>
                <a:ea typeface="Kozuka Gothic Pro M" panose="020B0700000000000000" pitchFamily="34" charset="-128"/>
              </a:rPr>
              <a:t>DÍA DEL CONTADOR PÚBLICO</a:t>
            </a:r>
          </a:p>
        </p:txBody>
      </p:sp>
      <p:sp>
        <p:nvSpPr>
          <p:cNvPr id="10" name="CuadroTexto 9"/>
          <p:cNvSpPr txBox="1"/>
          <p:nvPr/>
        </p:nvSpPr>
        <p:spPr>
          <a:xfrm>
            <a:off x="1259632" y="1057300"/>
            <a:ext cx="792088" cy="2057179"/>
          </a:xfrm>
          <a:prstGeom prst="rect">
            <a:avLst/>
          </a:prstGeom>
          <a:noFill/>
        </p:spPr>
        <p:txBody>
          <a:bodyPr wrap="square" lIns="71323" tIns="35662" rIns="71323" bIns="35662" rtlCol="0">
            <a:spAutoFit/>
          </a:bodyPr>
          <a:lstStyle/>
          <a:p>
            <a:pPr algn="ctr"/>
            <a:r>
              <a:rPr lang="es-ES" sz="12900" spc="156" dirty="0">
                <a:solidFill>
                  <a:schemeClr val="bg1"/>
                </a:solidFill>
                <a:latin typeface="Kozuka Gothic Pro B" panose="020B0800000000000000" pitchFamily="34" charset="-128"/>
                <a:ea typeface="Kozuka Gothic Pro B" panose="020B0800000000000000" pitchFamily="34" charset="-128"/>
              </a:rPr>
              <a:t>1</a:t>
            </a:r>
            <a:endParaRPr lang="es-CO" sz="12900" spc="156" dirty="0">
              <a:solidFill>
                <a:schemeClr val="bg1"/>
              </a:solidFill>
              <a:latin typeface="Kozuka Gothic Pro B" panose="020B0800000000000000" pitchFamily="34" charset="-128"/>
              <a:ea typeface="Kozuka Gothic Pro B" panose="020B0800000000000000" pitchFamily="34" charset="-128"/>
            </a:endParaRPr>
          </a:p>
        </p:txBody>
      </p:sp>
      <p:pic>
        <p:nvPicPr>
          <p:cNvPr id="12" name="Imagen 11"/>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4138923" y="707745"/>
            <a:ext cx="3925577" cy="4361753"/>
          </a:xfrm>
          <a:prstGeom prst="rect">
            <a:avLst/>
          </a:prstGeom>
          <a:ln>
            <a:solidFill>
              <a:schemeClr val="tx1"/>
            </a:solidFill>
          </a:ln>
        </p:spPr>
      </p:pic>
      <p:sp>
        <p:nvSpPr>
          <p:cNvPr id="13" name="CuadroTexto 12"/>
          <p:cNvSpPr txBox="1"/>
          <p:nvPr/>
        </p:nvSpPr>
        <p:spPr>
          <a:xfrm>
            <a:off x="6588224" y="4009628"/>
            <a:ext cx="1368152" cy="564463"/>
          </a:xfrm>
          <a:prstGeom prst="rect">
            <a:avLst/>
          </a:prstGeom>
          <a:noFill/>
        </p:spPr>
        <p:txBody>
          <a:bodyPr wrap="square" lIns="71323" tIns="35662" rIns="71323" bIns="35662" rtlCol="0">
            <a:spAutoFit/>
          </a:bodyPr>
          <a:lstStyle/>
          <a:p>
            <a:r>
              <a:rPr lang="es-ES" dirty="0">
                <a:solidFill>
                  <a:schemeClr val="bg1"/>
                </a:solidFill>
              </a:rPr>
              <a:t> </a:t>
            </a:r>
            <a:r>
              <a:rPr lang="es-ES" sz="3200" b="1" dirty="0">
                <a:solidFill>
                  <a:schemeClr val="bg1"/>
                </a:solidFill>
              </a:rPr>
              <a:t>2 0 1 8</a:t>
            </a:r>
            <a:endParaRPr lang="es-CO" sz="3200" b="1" dirty="0">
              <a:solidFill>
                <a:schemeClr val="bg1"/>
              </a:solidFill>
            </a:endParaRPr>
          </a:p>
        </p:txBody>
      </p:sp>
      <p:pic>
        <p:nvPicPr>
          <p:cNvPr id="1026" name="Picture 2" descr="http://www.utadeo.edu.co/sites/tadeo/files/simbolo.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373921" y="985292"/>
            <a:ext cx="550007" cy="8850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952218"/>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80">
                                          <p:stCondLst>
                                            <p:cond delay="0"/>
                                          </p:stCondLst>
                                        </p:cTn>
                                        <p:tgtEl>
                                          <p:spTgt spid="13"/>
                                        </p:tgtEl>
                                      </p:cBhvr>
                                    </p:animEffect>
                                    <p:anim calcmode="lin" valueType="num">
                                      <p:cBhvr>
                                        <p:cTn id="8"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3" dur="26">
                                          <p:stCondLst>
                                            <p:cond delay="650"/>
                                          </p:stCondLst>
                                        </p:cTn>
                                        <p:tgtEl>
                                          <p:spTgt spid="13"/>
                                        </p:tgtEl>
                                      </p:cBhvr>
                                      <p:to x="100000" y="60000"/>
                                    </p:animScale>
                                    <p:animScale>
                                      <p:cBhvr>
                                        <p:cTn id="14" dur="166" decel="50000">
                                          <p:stCondLst>
                                            <p:cond delay="676"/>
                                          </p:stCondLst>
                                        </p:cTn>
                                        <p:tgtEl>
                                          <p:spTgt spid="13"/>
                                        </p:tgtEl>
                                      </p:cBhvr>
                                      <p:to x="100000" y="100000"/>
                                    </p:animScale>
                                    <p:animScale>
                                      <p:cBhvr>
                                        <p:cTn id="15" dur="26">
                                          <p:stCondLst>
                                            <p:cond delay="1312"/>
                                          </p:stCondLst>
                                        </p:cTn>
                                        <p:tgtEl>
                                          <p:spTgt spid="13"/>
                                        </p:tgtEl>
                                      </p:cBhvr>
                                      <p:to x="100000" y="80000"/>
                                    </p:animScale>
                                    <p:animScale>
                                      <p:cBhvr>
                                        <p:cTn id="16" dur="166" decel="50000">
                                          <p:stCondLst>
                                            <p:cond delay="1338"/>
                                          </p:stCondLst>
                                        </p:cTn>
                                        <p:tgtEl>
                                          <p:spTgt spid="13"/>
                                        </p:tgtEl>
                                      </p:cBhvr>
                                      <p:to x="100000" y="100000"/>
                                    </p:animScale>
                                    <p:animScale>
                                      <p:cBhvr>
                                        <p:cTn id="17" dur="26">
                                          <p:stCondLst>
                                            <p:cond delay="1642"/>
                                          </p:stCondLst>
                                        </p:cTn>
                                        <p:tgtEl>
                                          <p:spTgt spid="13"/>
                                        </p:tgtEl>
                                      </p:cBhvr>
                                      <p:to x="100000" y="90000"/>
                                    </p:animScale>
                                    <p:animScale>
                                      <p:cBhvr>
                                        <p:cTn id="18" dur="166" decel="50000">
                                          <p:stCondLst>
                                            <p:cond delay="1668"/>
                                          </p:stCondLst>
                                        </p:cTn>
                                        <p:tgtEl>
                                          <p:spTgt spid="13"/>
                                        </p:tgtEl>
                                      </p:cBhvr>
                                      <p:to x="100000" y="100000"/>
                                    </p:animScale>
                                    <p:animScale>
                                      <p:cBhvr>
                                        <p:cTn id="19" dur="26">
                                          <p:stCondLst>
                                            <p:cond delay="1808"/>
                                          </p:stCondLst>
                                        </p:cTn>
                                        <p:tgtEl>
                                          <p:spTgt spid="13"/>
                                        </p:tgtEl>
                                      </p:cBhvr>
                                      <p:to x="100000" y="95000"/>
                                    </p:animScale>
                                    <p:animScale>
                                      <p:cBhvr>
                                        <p:cTn id="20" dur="166" decel="50000">
                                          <p:stCondLst>
                                            <p:cond delay="1834"/>
                                          </p:stCondLst>
                                        </p:cTn>
                                        <p:tgtEl>
                                          <p:spTgt spid="1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spd="slow">
    <p:split orient="ver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número de diapositiva 4"/>
          <p:cNvSpPr>
            <a:spLocks noGrp="1"/>
          </p:cNvSpPr>
          <p:nvPr>
            <p:ph type="sldNum" sz="quarter" idx="15"/>
          </p:nvPr>
        </p:nvSpPr>
        <p:spPr/>
        <p:txBody>
          <a:bodyPr/>
          <a:lstStyle/>
          <a:p>
            <a:fld id="{2F152DCA-CD82-48DD-BE7C-A5D938300626}" type="slidenum">
              <a:rPr lang="es-ES_tradnl" smtClean="0"/>
              <a:pPr/>
              <a:t>6</a:t>
            </a:fld>
            <a:endParaRPr lang="es-ES_tradnl"/>
          </a:p>
        </p:txBody>
      </p:sp>
      <p:sp>
        <p:nvSpPr>
          <p:cNvPr id="6" name="Rectángulo 5"/>
          <p:cNvSpPr/>
          <p:nvPr/>
        </p:nvSpPr>
        <p:spPr>
          <a:xfrm>
            <a:off x="269776" y="1221206"/>
            <a:ext cx="8604448" cy="4093428"/>
          </a:xfrm>
          <a:prstGeom prst="rect">
            <a:avLst/>
          </a:prstGeom>
        </p:spPr>
        <p:txBody>
          <a:bodyPr wrap="square">
            <a:spAutoFit/>
          </a:bodyPr>
          <a:lstStyle/>
          <a:p>
            <a:pPr algn="just"/>
            <a:r>
              <a:rPr lang="es-CO" sz="2600" dirty="0">
                <a:solidFill>
                  <a:srgbClr val="000000"/>
                </a:solidFill>
                <a:latin typeface="Times New Roman" panose="02020603050405020304" pitchFamily="18" charset="0"/>
              </a:rPr>
              <a:t>El deterioro de los ecosistemas, la explotación desmedida de los recursos naturales y otros daños ambientales, han sido tema de preocupación durante las últimas décadas, tomando mayor relevancia a partir de durante la década de los 70, (1972) especialmente a partir de 1972, cuando se celebró en Suecia la conferencia sobre el Medio Ambiente Humano (Conferencia de Estocolmo) se hizo público por primera vez se expusieron públicamente los problemas ambientales, convirtiéndose para diversas organizaciones en una situación a resolver de forma prioritaria.</a:t>
            </a:r>
            <a:endParaRPr lang="es-CO" sz="2600" dirty="0"/>
          </a:p>
        </p:txBody>
      </p:sp>
      <p:sp>
        <p:nvSpPr>
          <p:cNvPr id="7" name="Rectángulo 6"/>
          <p:cNvSpPr/>
          <p:nvPr/>
        </p:nvSpPr>
        <p:spPr>
          <a:xfrm>
            <a:off x="0" y="193204"/>
            <a:ext cx="9144000" cy="584775"/>
          </a:xfrm>
          <a:prstGeom prst="rect">
            <a:avLst/>
          </a:prstGeom>
        </p:spPr>
        <p:txBody>
          <a:bodyPr wrap="square">
            <a:spAutoFit/>
          </a:bodyPr>
          <a:lstStyle/>
          <a:p>
            <a:pPr algn="ctr"/>
            <a:r>
              <a:rPr lang="es-CO" sz="3200" b="1" dirty="0">
                <a:solidFill>
                  <a:schemeClr val="bg1"/>
                </a:solidFill>
                <a:latin typeface="Times New Roman" panose="02020603050405020304" pitchFamily="18" charset="0"/>
              </a:rPr>
              <a:t>Relación Medio Ambiente – Contabilidad –NIIF. </a:t>
            </a:r>
            <a:endParaRPr lang="es-CO" sz="3200" b="1" dirty="0">
              <a:solidFill>
                <a:schemeClr val="bg1"/>
              </a:solidFill>
            </a:endParaRPr>
          </a:p>
        </p:txBody>
      </p:sp>
    </p:spTree>
    <p:extLst>
      <p:ext uri="{BB962C8B-B14F-4D97-AF65-F5344CB8AC3E}">
        <p14:creationId xmlns:p14="http://schemas.microsoft.com/office/powerpoint/2010/main" val="123846875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número de diapositiva 4"/>
          <p:cNvSpPr>
            <a:spLocks noGrp="1"/>
          </p:cNvSpPr>
          <p:nvPr>
            <p:ph type="sldNum" sz="quarter" idx="15"/>
          </p:nvPr>
        </p:nvSpPr>
        <p:spPr/>
        <p:txBody>
          <a:bodyPr/>
          <a:lstStyle/>
          <a:p>
            <a:fld id="{2F152DCA-CD82-48DD-BE7C-A5D938300626}" type="slidenum">
              <a:rPr lang="es-ES_tradnl" smtClean="0"/>
              <a:pPr/>
              <a:t>7</a:t>
            </a:fld>
            <a:endParaRPr lang="es-ES_tradnl"/>
          </a:p>
        </p:txBody>
      </p:sp>
      <p:sp>
        <p:nvSpPr>
          <p:cNvPr id="6" name="Rectángulo 5"/>
          <p:cNvSpPr/>
          <p:nvPr/>
        </p:nvSpPr>
        <p:spPr>
          <a:xfrm>
            <a:off x="0" y="1053232"/>
            <a:ext cx="9180512" cy="2308324"/>
          </a:xfrm>
          <a:prstGeom prst="rect">
            <a:avLst/>
          </a:prstGeom>
        </p:spPr>
        <p:txBody>
          <a:bodyPr wrap="square">
            <a:spAutoFit/>
          </a:bodyPr>
          <a:lstStyle/>
          <a:p>
            <a:pPr algn="just"/>
            <a:r>
              <a:rPr lang="es-CO" sz="2800" b="1" dirty="0">
                <a:solidFill>
                  <a:srgbClr val="000000"/>
                </a:solidFill>
                <a:latin typeface="Times New Roman" panose="02020603050405020304" pitchFamily="18" charset="0"/>
              </a:rPr>
              <a:t>Si bien las cuestiones ambientales no son específicamente tratadas en el marco normativo del IASB, existen asuntos relacionados con el medio ambiente que son considerados en algunas normas e interpretaciones</a:t>
            </a:r>
            <a:r>
              <a:rPr lang="es-CO" sz="2400" dirty="0">
                <a:solidFill>
                  <a:srgbClr val="000000"/>
                </a:solidFill>
                <a:latin typeface="Times New Roman" panose="02020603050405020304" pitchFamily="18" charset="0"/>
              </a:rPr>
              <a:t>. </a:t>
            </a:r>
            <a:r>
              <a:rPr lang="es-CO" sz="1600" dirty="0">
                <a:solidFill>
                  <a:srgbClr val="000000"/>
                </a:solidFill>
                <a:latin typeface="Times New Roman" panose="02020603050405020304" pitchFamily="18" charset="0"/>
              </a:rPr>
              <a:t>(</a:t>
            </a:r>
            <a:r>
              <a:rPr lang="es-CO" sz="1600" dirty="0" err="1">
                <a:solidFill>
                  <a:srgbClr val="000000"/>
                </a:solidFill>
                <a:latin typeface="Times New Roman" panose="02020603050405020304" pitchFamily="18" charset="0"/>
              </a:rPr>
              <a:t>Barbu</a:t>
            </a:r>
            <a:r>
              <a:rPr lang="es-CO" sz="1600" dirty="0">
                <a:solidFill>
                  <a:srgbClr val="000000"/>
                </a:solidFill>
                <a:latin typeface="Times New Roman" panose="02020603050405020304" pitchFamily="18" charset="0"/>
              </a:rPr>
              <a:t>, </a:t>
            </a:r>
            <a:r>
              <a:rPr lang="es-CO" sz="1600" dirty="0" err="1">
                <a:solidFill>
                  <a:srgbClr val="000000"/>
                </a:solidFill>
                <a:latin typeface="Times New Roman" panose="02020603050405020304" pitchFamily="18" charset="0"/>
              </a:rPr>
              <a:t>Dumontier</a:t>
            </a:r>
            <a:r>
              <a:rPr lang="es-CO" sz="1600" dirty="0">
                <a:solidFill>
                  <a:srgbClr val="000000"/>
                </a:solidFill>
                <a:latin typeface="Times New Roman" panose="02020603050405020304" pitchFamily="18" charset="0"/>
              </a:rPr>
              <a:t>, </a:t>
            </a:r>
            <a:r>
              <a:rPr lang="es-CO" sz="1600" dirty="0" err="1">
                <a:solidFill>
                  <a:srgbClr val="000000"/>
                </a:solidFill>
                <a:latin typeface="Times New Roman" panose="02020603050405020304" pitchFamily="18" charset="0"/>
              </a:rPr>
              <a:t>Feleagă</a:t>
            </a:r>
            <a:r>
              <a:rPr lang="es-CO" sz="1600" dirty="0">
                <a:solidFill>
                  <a:srgbClr val="000000"/>
                </a:solidFill>
                <a:latin typeface="Times New Roman" panose="02020603050405020304" pitchFamily="18" charset="0"/>
              </a:rPr>
              <a:t>, &amp; </a:t>
            </a:r>
            <a:r>
              <a:rPr lang="es-CO" sz="1600" dirty="0" err="1">
                <a:solidFill>
                  <a:srgbClr val="000000"/>
                </a:solidFill>
                <a:latin typeface="Times New Roman" panose="02020603050405020304" pitchFamily="18" charset="0"/>
              </a:rPr>
              <a:t>Feleagă</a:t>
            </a:r>
            <a:r>
              <a:rPr lang="es-CO" sz="1600" dirty="0">
                <a:solidFill>
                  <a:srgbClr val="000000"/>
                </a:solidFill>
                <a:latin typeface="Times New Roman" panose="02020603050405020304" pitchFamily="18" charset="0"/>
              </a:rPr>
              <a:t>, 2014a; </a:t>
            </a:r>
            <a:r>
              <a:rPr lang="es-CO" sz="1600" dirty="0" err="1">
                <a:solidFill>
                  <a:srgbClr val="000000"/>
                </a:solidFill>
                <a:latin typeface="Times New Roman" panose="02020603050405020304" pitchFamily="18" charset="0"/>
              </a:rPr>
              <a:t>Firoz</a:t>
            </a:r>
            <a:r>
              <a:rPr lang="es-CO" sz="1600" dirty="0">
                <a:solidFill>
                  <a:srgbClr val="000000"/>
                </a:solidFill>
                <a:latin typeface="Times New Roman" panose="02020603050405020304" pitchFamily="18" charset="0"/>
              </a:rPr>
              <a:t> &amp; </a:t>
            </a:r>
            <a:r>
              <a:rPr lang="es-CO" sz="1600" dirty="0" err="1">
                <a:solidFill>
                  <a:srgbClr val="000000"/>
                </a:solidFill>
                <a:latin typeface="Times New Roman" panose="02020603050405020304" pitchFamily="18" charset="0"/>
              </a:rPr>
              <a:t>Ansari</a:t>
            </a:r>
            <a:r>
              <a:rPr lang="es-CO" sz="1600" dirty="0">
                <a:solidFill>
                  <a:srgbClr val="000000"/>
                </a:solidFill>
                <a:latin typeface="Times New Roman" panose="02020603050405020304" pitchFamily="18" charset="0"/>
              </a:rPr>
              <a:t>, 2010; García, 2011; García, 2011; </a:t>
            </a:r>
            <a:r>
              <a:rPr lang="es-CO" sz="1600" dirty="0" err="1">
                <a:solidFill>
                  <a:srgbClr val="000000"/>
                </a:solidFill>
                <a:latin typeface="Times New Roman" panose="02020603050405020304" pitchFamily="18" charset="0"/>
              </a:rPr>
              <a:t>Masanet</a:t>
            </a:r>
            <a:r>
              <a:rPr lang="es-CO" sz="1600" dirty="0">
                <a:solidFill>
                  <a:srgbClr val="000000"/>
                </a:solidFill>
                <a:latin typeface="Times New Roman" panose="02020603050405020304" pitchFamily="18" charset="0"/>
              </a:rPr>
              <a:t> et al., 2008; </a:t>
            </a:r>
            <a:r>
              <a:rPr lang="es-CO" sz="1600" dirty="0" err="1">
                <a:solidFill>
                  <a:srgbClr val="000000"/>
                </a:solidFill>
                <a:latin typeface="Times New Roman" panose="02020603050405020304" pitchFamily="18" charset="0"/>
              </a:rPr>
              <a:t>Negash</a:t>
            </a:r>
            <a:r>
              <a:rPr lang="es-CO" sz="1600" dirty="0">
                <a:solidFill>
                  <a:srgbClr val="000000"/>
                </a:solidFill>
                <a:latin typeface="Times New Roman" panose="02020603050405020304" pitchFamily="18" charset="0"/>
              </a:rPr>
              <a:t>, 2012; </a:t>
            </a:r>
            <a:r>
              <a:rPr lang="es-CO" sz="1600" dirty="0" err="1">
                <a:solidFill>
                  <a:srgbClr val="000000"/>
                </a:solidFill>
                <a:latin typeface="Times New Roman" panose="02020603050405020304" pitchFamily="18" charset="0"/>
              </a:rPr>
              <a:t>Tua</a:t>
            </a:r>
            <a:r>
              <a:rPr lang="es-CO" sz="1600" dirty="0">
                <a:solidFill>
                  <a:srgbClr val="000000"/>
                </a:solidFill>
                <a:latin typeface="Times New Roman" panose="02020603050405020304" pitchFamily="18" charset="0"/>
              </a:rPr>
              <a:t>, 2001; Valle, 2011) </a:t>
            </a:r>
            <a:endParaRPr lang="es-CO" sz="1600" dirty="0"/>
          </a:p>
        </p:txBody>
      </p:sp>
      <p:sp>
        <p:nvSpPr>
          <p:cNvPr id="7" name="Rectángulo 6"/>
          <p:cNvSpPr/>
          <p:nvPr/>
        </p:nvSpPr>
        <p:spPr>
          <a:xfrm>
            <a:off x="0" y="3276188"/>
            <a:ext cx="9180512" cy="2308324"/>
          </a:xfrm>
          <a:prstGeom prst="rect">
            <a:avLst/>
          </a:prstGeom>
        </p:spPr>
        <p:txBody>
          <a:bodyPr wrap="square">
            <a:spAutoFit/>
          </a:bodyPr>
          <a:lstStyle/>
          <a:p>
            <a:pPr algn="just"/>
            <a:r>
              <a:rPr lang="es-CO" sz="2400" dirty="0">
                <a:solidFill>
                  <a:srgbClr val="000000"/>
                </a:solidFill>
                <a:latin typeface="Times New Roman" panose="02020603050405020304" pitchFamily="18" charset="0"/>
              </a:rPr>
              <a:t>El análisis de las normas internacionales de contabilidad e interpretaciones muestra que no existe una norma </a:t>
            </a:r>
            <a:r>
              <a:rPr lang="es-CO" sz="2400" dirty="0">
                <a:latin typeface="Times New Roman" panose="02020603050405020304" pitchFamily="18" charset="0"/>
              </a:rPr>
              <a:t>internacional dedicada exclusivamente a cuestiones ambientales. Algunas, normas tienen disposiciones explícitas o implícitas relacionadas con el reconocimiento, medición y presentación de informes de gastos de carácter medioambiental, activos y pasivos.</a:t>
            </a:r>
            <a:endParaRPr lang="es-CO" dirty="0"/>
          </a:p>
        </p:txBody>
      </p:sp>
    </p:spTree>
    <p:extLst>
      <p:ext uri="{BB962C8B-B14F-4D97-AF65-F5344CB8AC3E}">
        <p14:creationId xmlns:p14="http://schemas.microsoft.com/office/powerpoint/2010/main" val="256205603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número de diapositiva 4"/>
          <p:cNvSpPr>
            <a:spLocks noGrp="1"/>
          </p:cNvSpPr>
          <p:nvPr>
            <p:ph type="sldNum" sz="quarter" idx="15"/>
          </p:nvPr>
        </p:nvSpPr>
        <p:spPr/>
        <p:txBody>
          <a:bodyPr/>
          <a:lstStyle/>
          <a:p>
            <a:fld id="{2F152DCA-CD82-48DD-BE7C-A5D938300626}" type="slidenum">
              <a:rPr lang="es-ES_tradnl" smtClean="0"/>
              <a:pPr/>
              <a:t>8</a:t>
            </a:fld>
            <a:endParaRPr lang="es-ES_tradnl"/>
          </a:p>
        </p:txBody>
      </p:sp>
      <p:sp>
        <p:nvSpPr>
          <p:cNvPr id="6" name="Rectángulo 5"/>
          <p:cNvSpPr/>
          <p:nvPr/>
        </p:nvSpPr>
        <p:spPr>
          <a:xfrm>
            <a:off x="-108520" y="1201316"/>
            <a:ext cx="9144000" cy="3970318"/>
          </a:xfrm>
          <a:prstGeom prst="rect">
            <a:avLst/>
          </a:prstGeom>
        </p:spPr>
        <p:txBody>
          <a:bodyPr wrap="square">
            <a:spAutoFit/>
          </a:bodyPr>
          <a:lstStyle/>
          <a:p>
            <a:endParaRPr lang="es-CO" sz="2800" dirty="0">
              <a:solidFill>
                <a:srgbClr val="000000"/>
              </a:solidFill>
              <a:latin typeface="Times New Roman" panose="02020603050405020304" pitchFamily="18" charset="0"/>
            </a:endParaRPr>
          </a:p>
          <a:p>
            <a:pPr marL="342900" indent="-342900">
              <a:buFont typeface="Arial" panose="020B0604020202020204" pitchFamily="34" charset="0"/>
              <a:buChar char="•"/>
            </a:pPr>
            <a:r>
              <a:rPr lang="es-CO" sz="2800" b="1" dirty="0">
                <a:solidFill>
                  <a:srgbClr val="000000"/>
                </a:solidFill>
                <a:latin typeface="Times New Roman" panose="02020603050405020304" pitchFamily="18" charset="0"/>
              </a:rPr>
              <a:t>NIIF 6. Exploración y Evaluación de Recursos Minerales </a:t>
            </a:r>
            <a:r>
              <a:rPr lang="es-CO" sz="1400" dirty="0">
                <a:solidFill>
                  <a:srgbClr val="000000"/>
                </a:solidFill>
                <a:latin typeface="Times New Roman" panose="02020603050405020304" pitchFamily="18" charset="0"/>
              </a:rPr>
              <a:t>(</a:t>
            </a:r>
            <a:r>
              <a:rPr lang="es-CO" sz="1400" dirty="0" err="1">
                <a:solidFill>
                  <a:srgbClr val="000000"/>
                </a:solidFill>
                <a:latin typeface="Times New Roman" panose="02020603050405020304" pitchFamily="18" charset="0"/>
              </a:rPr>
              <a:t>Barbu</a:t>
            </a:r>
            <a:r>
              <a:rPr lang="es-CO" sz="1400" dirty="0">
                <a:solidFill>
                  <a:srgbClr val="000000"/>
                </a:solidFill>
                <a:latin typeface="Times New Roman" panose="02020603050405020304" pitchFamily="18" charset="0"/>
              </a:rPr>
              <a:t>, </a:t>
            </a:r>
            <a:r>
              <a:rPr lang="es-CO" sz="1400" dirty="0" err="1">
                <a:solidFill>
                  <a:srgbClr val="000000"/>
                </a:solidFill>
                <a:latin typeface="Times New Roman" panose="02020603050405020304" pitchFamily="18" charset="0"/>
              </a:rPr>
              <a:t>Dumontier</a:t>
            </a:r>
            <a:r>
              <a:rPr lang="es-CO" sz="1400" dirty="0">
                <a:solidFill>
                  <a:srgbClr val="000000"/>
                </a:solidFill>
                <a:latin typeface="Times New Roman" panose="02020603050405020304" pitchFamily="18" charset="0"/>
              </a:rPr>
              <a:t>, </a:t>
            </a:r>
            <a:r>
              <a:rPr lang="es-CO" sz="1400" dirty="0" err="1">
                <a:solidFill>
                  <a:srgbClr val="000000"/>
                </a:solidFill>
                <a:latin typeface="Times New Roman" panose="02020603050405020304" pitchFamily="18" charset="0"/>
              </a:rPr>
              <a:t>Feleagă</a:t>
            </a:r>
            <a:r>
              <a:rPr lang="es-CO" sz="1400" dirty="0">
                <a:solidFill>
                  <a:srgbClr val="000000"/>
                </a:solidFill>
                <a:latin typeface="Times New Roman" panose="02020603050405020304" pitchFamily="18" charset="0"/>
              </a:rPr>
              <a:t> &amp; </a:t>
            </a:r>
            <a:r>
              <a:rPr lang="es-CO" sz="1400" dirty="0" err="1">
                <a:solidFill>
                  <a:srgbClr val="000000"/>
                </a:solidFill>
                <a:latin typeface="Times New Roman" panose="02020603050405020304" pitchFamily="18" charset="0"/>
              </a:rPr>
              <a:t>Feleagă</a:t>
            </a:r>
            <a:r>
              <a:rPr lang="es-CO" sz="1400" dirty="0">
                <a:solidFill>
                  <a:srgbClr val="000000"/>
                </a:solidFill>
                <a:latin typeface="Times New Roman" panose="02020603050405020304" pitchFamily="18" charset="0"/>
              </a:rPr>
              <a:t>, 2014b; </a:t>
            </a:r>
            <a:r>
              <a:rPr lang="es-CO" sz="1400" dirty="0" err="1">
                <a:solidFill>
                  <a:srgbClr val="000000"/>
                </a:solidFill>
                <a:latin typeface="Times New Roman" panose="02020603050405020304" pitchFamily="18" charset="0"/>
              </a:rPr>
              <a:t>Firoz</a:t>
            </a:r>
            <a:r>
              <a:rPr lang="es-CO" sz="1400" dirty="0">
                <a:solidFill>
                  <a:srgbClr val="000000"/>
                </a:solidFill>
                <a:latin typeface="Times New Roman" panose="02020603050405020304" pitchFamily="18" charset="0"/>
              </a:rPr>
              <a:t> &amp; </a:t>
            </a:r>
            <a:r>
              <a:rPr lang="es-CO" sz="1400" dirty="0" err="1">
                <a:solidFill>
                  <a:srgbClr val="000000"/>
                </a:solidFill>
                <a:latin typeface="Times New Roman" panose="02020603050405020304" pitchFamily="18" charset="0"/>
              </a:rPr>
              <a:t>Ansari</a:t>
            </a:r>
            <a:r>
              <a:rPr lang="es-CO" sz="1400" dirty="0">
                <a:solidFill>
                  <a:srgbClr val="000000"/>
                </a:solidFill>
                <a:latin typeface="Times New Roman" panose="02020603050405020304" pitchFamily="18" charset="0"/>
              </a:rPr>
              <a:t>, 2010; </a:t>
            </a:r>
            <a:r>
              <a:rPr lang="es-CO" sz="1400" dirty="0" err="1">
                <a:solidFill>
                  <a:srgbClr val="000000"/>
                </a:solidFill>
                <a:latin typeface="Times New Roman" panose="02020603050405020304" pitchFamily="18" charset="0"/>
              </a:rPr>
              <a:t>Negash</a:t>
            </a:r>
            <a:r>
              <a:rPr lang="es-CO" sz="1400" dirty="0">
                <a:solidFill>
                  <a:srgbClr val="000000"/>
                </a:solidFill>
                <a:latin typeface="Times New Roman" panose="02020603050405020304" pitchFamily="18" charset="0"/>
              </a:rPr>
              <a:t>, 2010 ) </a:t>
            </a:r>
          </a:p>
          <a:p>
            <a:pPr marL="342900" indent="-342900">
              <a:buFont typeface="Arial" panose="020B0604020202020204" pitchFamily="34" charset="0"/>
              <a:buChar char="•"/>
            </a:pPr>
            <a:endParaRPr lang="es-CO" sz="1400" dirty="0">
              <a:solidFill>
                <a:srgbClr val="000000"/>
              </a:solidFill>
              <a:latin typeface="Times New Roman" panose="02020603050405020304" pitchFamily="18" charset="0"/>
            </a:endParaRPr>
          </a:p>
          <a:p>
            <a:pPr marL="342900" indent="-342900">
              <a:buFont typeface="Arial" panose="020B0604020202020204" pitchFamily="34" charset="0"/>
              <a:buChar char="•"/>
            </a:pPr>
            <a:r>
              <a:rPr lang="es-CO" sz="2800" b="1" dirty="0">
                <a:solidFill>
                  <a:srgbClr val="000000"/>
                </a:solidFill>
                <a:latin typeface="Times New Roman" panose="02020603050405020304" pitchFamily="18" charset="0"/>
              </a:rPr>
              <a:t>NIC 16. Propiedades, Planta y Equipo </a:t>
            </a:r>
            <a:r>
              <a:rPr lang="es-CO" sz="1400" dirty="0">
                <a:solidFill>
                  <a:srgbClr val="000000"/>
                </a:solidFill>
                <a:latin typeface="Times New Roman" panose="02020603050405020304" pitchFamily="18" charset="0"/>
              </a:rPr>
              <a:t>(</a:t>
            </a:r>
            <a:r>
              <a:rPr lang="es-CO" sz="1400" dirty="0" err="1">
                <a:solidFill>
                  <a:srgbClr val="000000"/>
                </a:solidFill>
                <a:latin typeface="Times New Roman" panose="02020603050405020304" pitchFamily="18" charset="0"/>
              </a:rPr>
              <a:t>Barbu</a:t>
            </a:r>
            <a:r>
              <a:rPr lang="es-CO" sz="1400" dirty="0">
                <a:solidFill>
                  <a:srgbClr val="000000"/>
                </a:solidFill>
                <a:latin typeface="Times New Roman" panose="02020603050405020304" pitchFamily="18" charset="0"/>
              </a:rPr>
              <a:t> et al., 2014b; Fernández, 2006; Valle, 2011)</a:t>
            </a:r>
          </a:p>
          <a:p>
            <a:pPr marL="342900" indent="-342900">
              <a:buFont typeface="Arial" panose="020B0604020202020204" pitchFamily="34" charset="0"/>
              <a:buChar char="•"/>
            </a:pPr>
            <a:endParaRPr lang="es-CO" sz="1400" dirty="0">
              <a:solidFill>
                <a:srgbClr val="000000"/>
              </a:solidFill>
              <a:latin typeface="Times New Roman" panose="02020603050405020304" pitchFamily="18" charset="0"/>
            </a:endParaRPr>
          </a:p>
          <a:p>
            <a:pPr marL="342900" indent="-342900">
              <a:buFont typeface="Arial" panose="020B0604020202020204" pitchFamily="34" charset="0"/>
              <a:buChar char="•"/>
            </a:pPr>
            <a:r>
              <a:rPr lang="es-CO" sz="1400" dirty="0">
                <a:solidFill>
                  <a:srgbClr val="000000"/>
                </a:solidFill>
                <a:latin typeface="Times New Roman" panose="02020603050405020304" pitchFamily="18" charset="0"/>
              </a:rPr>
              <a:t> </a:t>
            </a:r>
            <a:r>
              <a:rPr lang="es-CO" sz="2800" b="1" dirty="0">
                <a:solidFill>
                  <a:srgbClr val="000000"/>
                </a:solidFill>
                <a:latin typeface="Times New Roman" panose="02020603050405020304" pitchFamily="18" charset="0"/>
              </a:rPr>
              <a:t>NIC 37. Provisiones, Pasivos Contingentes y Activos Contingentes </a:t>
            </a:r>
            <a:r>
              <a:rPr lang="es-CO" sz="1400" dirty="0">
                <a:solidFill>
                  <a:srgbClr val="000000"/>
                </a:solidFill>
                <a:latin typeface="Times New Roman" panose="02020603050405020304" pitchFamily="18" charset="0"/>
              </a:rPr>
              <a:t>(</a:t>
            </a:r>
            <a:r>
              <a:rPr lang="es-CO" sz="1400" dirty="0" err="1">
                <a:solidFill>
                  <a:srgbClr val="000000"/>
                </a:solidFill>
                <a:latin typeface="Times New Roman" panose="02020603050405020304" pitchFamily="18" charset="0"/>
              </a:rPr>
              <a:t>Ablan</a:t>
            </a:r>
            <a:r>
              <a:rPr lang="es-CO" sz="1400" dirty="0">
                <a:solidFill>
                  <a:srgbClr val="000000"/>
                </a:solidFill>
                <a:latin typeface="Times New Roman" panose="02020603050405020304" pitchFamily="18" charset="0"/>
              </a:rPr>
              <a:t> y Méndez, 2004; Álvarez et al., 2009; </a:t>
            </a:r>
            <a:r>
              <a:rPr lang="es-CO" sz="1400" dirty="0" err="1">
                <a:solidFill>
                  <a:srgbClr val="000000"/>
                </a:solidFill>
                <a:latin typeface="Times New Roman" panose="02020603050405020304" pitchFamily="18" charset="0"/>
              </a:rPr>
              <a:t>Barbu</a:t>
            </a:r>
            <a:r>
              <a:rPr lang="es-CO" sz="1400" dirty="0">
                <a:solidFill>
                  <a:srgbClr val="000000"/>
                </a:solidFill>
                <a:latin typeface="Times New Roman" panose="02020603050405020304" pitchFamily="18" charset="0"/>
              </a:rPr>
              <a:t> et al., 2014b; </a:t>
            </a:r>
            <a:r>
              <a:rPr lang="es-CO" sz="1400" dirty="0" err="1">
                <a:solidFill>
                  <a:srgbClr val="000000"/>
                </a:solidFill>
                <a:latin typeface="Times New Roman" panose="02020603050405020304" pitchFamily="18" charset="0"/>
              </a:rPr>
              <a:t>Firoz</a:t>
            </a:r>
            <a:r>
              <a:rPr lang="es-CO" sz="1400" dirty="0">
                <a:solidFill>
                  <a:srgbClr val="000000"/>
                </a:solidFill>
                <a:latin typeface="Times New Roman" panose="02020603050405020304" pitchFamily="18" charset="0"/>
              </a:rPr>
              <a:t> &amp; </a:t>
            </a:r>
            <a:r>
              <a:rPr lang="es-CO" sz="1400" dirty="0" err="1">
                <a:solidFill>
                  <a:srgbClr val="000000"/>
                </a:solidFill>
                <a:latin typeface="Times New Roman" panose="02020603050405020304" pitchFamily="18" charset="0"/>
              </a:rPr>
              <a:t>Ansari</a:t>
            </a:r>
            <a:r>
              <a:rPr lang="es-CO" sz="1400" dirty="0">
                <a:solidFill>
                  <a:srgbClr val="000000"/>
                </a:solidFill>
                <a:latin typeface="Times New Roman" panose="02020603050405020304" pitchFamily="18" charset="0"/>
              </a:rPr>
              <a:t>, 2010; </a:t>
            </a:r>
            <a:r>
              <a:rPr lang="es-CO" sz="1400" dirty="0" err="1">
                <a:solidFill>
                  <a:srgbClr val="000000"/>
                </a:solidFill>
                <a:latin typeface="Times New Roman" panose="02020603050405020304" pitchFamily="18" charset="0"/>
              </a:rPr>
              <a:t>Negash</a:t>
            </a:r>
            <a:r>
              <a:rPr lang="es-CO" sz="1400" dirty="0">
                <a:solidFill>
                  <a:srgbClr val="000000"/>
                </a:solidFill>
                <a:latin typeface="Times New Roman" panose="02020603050405020304" pitchFamily="18" charset="0"/>
              </a:rPr>
              <a:t>, 2010; Valle, 2011; </a:t>
            </a:r>
            <a:r>
              <a:rPr lang="es-CO" sz="1400" dirty="0" err="1">
                <a:solidFill>
                  <a:srgbClr val="000000"/>
                </a:solidFill>
                <a:latin typeface="Times New Roman" panose="02020603050405020304" pitchFamily="18" charset="0"/>
              </a:rPr>
              <a:t>Tua</a:t>
            </a:r>
            <a:r>
              <a:rPr lang="es-CO" sz="1400" dirty="0">
                <a:solidFill>
                  <a:srgbClr val="000000"/>
                </a:solidFill>
                <a:latin typeface="Times New Roman" panose="02020603050405020304" pitchFamily="18" charset="0"/>
              </a:rPr>
              <a:t>, 2001 ) </a:t>
            </a:r>
          </a:p>
          <a:p>
            <a:pPr marL="342900" indent="-342900">
              <a:buFont typeface="Arial" panose="020B0604020202020204" pitchFamily="34" charset="0"/>
              <a:buChar char="•"/>
            </a:pPr>
            <a:endParaRPr lang="es-CO" sz="1400" dirty="0">
              <a:solidFill>
                <a:srgbClr val="000000"/>
              </a:solidFill>
              <a:latin typeface="Times New Roman" panose="02020603050405020304" pitchFamily="18" charset="0"/>
            </a:endParaRPr>
          </a:p>
          <a:p>
            <a:pPr marL="342900" indent="-342900">
              <a:buFont typeface="Arial" panose="020B0604020202020204" pitchFamily="34" charset="0"/>
              <a:buChar char="•"/>
            </a:pPr>
            <a:r>
              <a:rPr lang="es-CO" sz="1400" dirty="0">
                <a:solidFill>
                  <a:srgbClr val="000000"/>
                </a:solidFill>
                <a:latin typeface="Times New Roman" panose="02020603050405020304" pitchFamily="18" charset="0"/>
              </a:rPr>
              <a:t>  </a:t>
            </a:r>
            <a:r>
              <a:rPr lang="fr-FR" sz="2800" b="1" dirty="0">
                <a:solidFill>
                  <a:srgbClr val="000000"/>
                </a:solidFill>
                <a:latin typeface="Times New Roman" panose="02020603050405020304" pitchFamily="18" charset="0"/>
              </a:rPr>
              <a:t>NIC 41. </a:t>
            </a:r>
            <a:r>
              <a:rPr lang="fr-FR" sz="2800" b="1" dirty="0" err="1">
                <a:solidFill>
                  <a:srgbClr val="000000"/>
                </a:solidFill>
                <a:latin typeface="Times New Roman" panose="02020603050405020304" pitchFamily="18" charset="0"/>
              </a:rPr>
              <a:t>Agricultura</a:t>
            </a:r>
            <a:r>
              <a:rPr lang="fr-FR" sz="2800" b="1" dirty="0">
                <a:solidFill>
                  <a:srgbClr val="000000"/>
                </a:solidFill>
                <a:latin typeface="Times New Roman" panose="02020603050405020304" pitchFamily="18" charset="0"/>
              </a:rPr>
              <a:t> </a:t>
            </a:r>
            <a:r>
              <a:rPr lang="fr-FR" sz="1400" dirty="0">
                <a:solidFill>
                  <a:srgbClr val="000000"/>
                </a:solidFill>
                <a:latin typeface="Times New Roman" panose="02020603050405020304" pitchFamily="18" charset="0"/>
              </a:rPr>
              <a:t>(Barbu et al., 2014b) </a:t>
            </a:r>
          </a:p>
        </p:txBody>
      </p:sp>
    </p:spTree>
    <p:extLst>
      <p:ext uri="{BB962C8B-B14F-4D97-AF65-F5344CB8AC3E}">
        <p14:creationId xmlns:p14="http://schemas.microsoft.com/office/powerpoint/2010/main" val="412848173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número de diapositiva 4"/>
          <p:cNvSpPr>
            <a:spLocks noGrp="1"/>
          </p:cNvSpPr>
          <p:nvPr>
            <p:ph type="sldNum" sz="quarter" idx="15"/>
          </p:nvPr>
        </p:nvSpPr>
        <p:spPr/>
        <p:txBody>
          <a:bodyPr/>
          <a:lstStyle/>
          <a:p>
            <a:fld id="{2F152DCA-CD82-48DD-BE7C-A5D938300626}" type="slidenum">
              <a:rPr lang="es-ES_tradnl" smtClean="0"/>
              <a:pPr/>
              <a:t>9</a:t>
            </a:fld>
            <a:endParaRPr lang="es-ES_tradnl"/>
          </a:p>
        </p:txBody>
      </p:sp>
      <p:sp>
        <p:nvSpPr>
          <p:cNvPr id="6" name="Rectángulo 5"/>
          <p:cNvSpPr/>
          <p:nvPr/>
        </p:nvSpPr>
        <p:spPr>
          <a:xfrm>
            <a:off x="0" y="997481"/>
            <a:ext cx="9144000" cy="4401205"/>
          </a:xfrm>
          <a:prstGeom prst="rect">
            <a:avLst/>
          </a:prstGeom>
        </p:spPr>
        <p:txBody>
          <a:bodyPr wrap="square">
            <a:spAutoFit/>
          </a:bodyPr>
          <a:lstStyle/>
          <a:p>
            <a:r>
              <a:rPr lang="es-CO" sz="2400" b="1" dirty="0">
                <a:solidFill>
                  <a:srgbClr val="000000"/>
                </a:solidFill>
                <a:latin typeface="Times New Roman" panose="02020603050405020304" pitchFamily="18" charset="0"/>
              </a:rPr>
              <a:t>Pronunciamientos emitidos por el CINIIF: </a:t>
            </a:r>
          </a:p>
          <a:p>
            <a:endParaRPr lang="es-CO" sz="2400" b="1" dirty="0">
              <a:solidFill>
                <a:srgbClr val="000000"/>
              </a:solidFill>
              <a:latin typeface="Times New Roman" panose="02020603050405020304" pitchFamily="18" charset="0"/>
            </a:endParaRPr>
          </a:p>
          <a:p>
            <a:pPr algn="just"/>
            <a:r>
              <a:rPr lang="es-CO" sz="2400" dirty="0">
                <a:solidFill>
                  <a:srgbClr val="000000"/>
                </a:solidFill>
                <a:latin typeface="Wingdings" panose="05000000000000000000" pitchFamily="2" charset="2"/>
              </a:rPr>
              <a:t> </a:t>
            </a:r>
            <a:r>
              <a:rPr lang="es-CO" sz="2400" b="1" dirty="0">
                <a:solidFill>
                  <a:srgbClr val="000000"/>
                </a:solidFill>
                <a:latin typeface="Times New Roman" panose="02020603050405020304" pitchFamily="18" charset="0"/>
              </a:rPr>
              <a:t>CINIIF 1. Cambios en Pasivos Existentes por Retiro del Servicio, Restauración y Similares </a:t>
            </a:r>
            <a:r>
              <a:rPr lang="es-CO" sz="1600" dirty="0">
                <a:solidFill>
                  <a:srgbClr val="000000"/>
                </a:solidFill>
                <a:latin typeface="Times New Roman" panose="02020603050405020304" pitchFamily="18" charset="0"/>
              </a:rPr>
              <a:t>(</a:t>
            </a:r>
            <a:r>
              <a:rPr lang="es-CO" sz="1600" dirty="0" err="1">
                <a:solidFill>
                  <a:srgbClr val="000000"/>
                </a:solidFill>
                <a:latin typeface="Times New Roman" panose="02020603050405020304" pitchFamily="18" charset="0"/>
              </a:rPr>
              <a:t>Barbu</a:t>
            </a:r>
            <a:r>
              <a:rPr lang="es-CO" sz="1600" dirty="0">
                <a:solidFill>
                  <a:srgbClr val="000000"/>
                </a:solidFill>
                <a:latin typeface="Times New Roman" panose="02020603050405020304" pitchFamily="18" charset="0"/>
              </a:rPr>
              <a:t> et al., 2014b; </a:t>
            </a:r>
            <a:r>
              <a:rPr lang="es-CO" sz="1600" dirty="0" err="1">
                <a:solidFill>
                  <a:srgbClr val="000000"/>
                </a:solidFill>
                <a:latin typeface="Times New Roman" panose="02020603050405020304" pitchFamily="18" charset="0"/>
              </a:rPr>
              <a:t>Negash</a:t>
            </a:r>
            <a:r>
              <a:rPr lang="es-CO" sz="1600" dirty="0">
                <a:solidFill>
                  <a:srgbClr val="000000"/>
                </a:solidFill>
                <a:latin typeface="Times New Roman" panose="02020603050405020304" pitchFamily="18" charset="0"/>
              </a:rPr>
              <a:t>, 2010)</a:t>
            </a:r>
          </a:p>
          <a:p>
            <a:pPr algn="just"/>
            <a:r>
              <a:rPr lang="es-CO" sz="2400" b="1" dirty="0">
                <a:latin typeface="Times New Roman" panose="02020603050405020304" pitchFamily="18" charset="0"/>
              </a:rPr>
              <a:t>CINIIF 5. Derechos por la Participación en Fondos para el Retiro del Servicio, la Restauración y la Rehabilitación Medioambiental </a:t>
            </a:r>
            <a:r>
              <a:rPr lang="es-CO" sz="1600" dirty="0">
                <a:latin typeface="Times New Roman" panose="02020603050405020304" pitchFamily="18" charset="0"/>
              </a:rPr>
              <a:t>(</a:t>
            </a:r>
            <a:r>
              <a:rPr lang="es-CO" sz="1600" dirty="0" err="1">
                <a:latin typeface="Times New Roman" panose="02020603050405020304" pitchFamily="18" charset="0"/>
              </a:rPr>
              <a:t>Negash</a:t>
            </a:r>
            <a:r>
              <a:rPr lang="es-CO" sz="1600" dirty="0">
                <a:latin typeface="Times New Roman" panose="02020603050405020304" pitchFamily="18" charset="0"/>
              </a:rPr>
              <a:t>, 2010; Valle, 2011) </a:t>
            </a:r>
          </a:p>
          <a:p>
            <a:pPr algn="just"/>
            <a:r>
              <a:rPr lang="es-CO" sz="2400" dirty="0">
                <a:latin typeface="Wingdings" panose="05000000000000000000" pitchFamily="2" charset="2"/>
              </a:rPr>
              <a:t> </a:t>
            </a:r>
            <a:r>
              <a:rPr lang="es-CO" sz="2400" b="1" dirty="0">
                <a:latin typeface="Times New Roman" panose="02020603050405020304" pitchFamily="18" charset="0"/>
              </a:rPr>
              <a:t>CINIIF 6. Obligaciones surgidas de la Participación en Mercados Específicos— Residuos de Aparatos Eléctricos y Electrónicos</a:t>
            </a:r>
            <a:r>
              <a:rPr lang="es-CO" sz="2400" dirty="0">
                <a:latin typeface="Times New Roman" panose="02020603050405020304" pitchFamily="18" charset="0"/>
              </a:rPr>
              <a:t> </a:t>
            </a:r>
            <a:r>
              <a:rPr lang="es-CO" sz="1600" dirty="0">
                <a:latin typeface="Times New Roman" panose="02020603050405020304" pitchFamily="18" charset="0"/>
              </a:rPr>
              <a:t>(</a:t>
            </a:r>
            <a:r>
              <a:rPr lang="es-CO" sz="1600" dirty="0" err="1">
                <a:latin typeface="Times New Roman" panose="02020603050405020304" pitchFamily="18" charset="0"/>
              </a:rPr>
              <a:t>Negash</a:t>
            </a:r>
            <a:r>
              <a:rPr lang="es-CO" sz="1600" dirty="0">
                <a:latin typeface="Times New Roman" panose="02020603050405020304" pitchFamily="18" charset="0"/>
              </a:rPr>
              <a:t>, 2010) </a:t>
            </a:r>
          </a:p>
          <a:p>
            <a:pPr algn="just"/>
            <a:r>
              <a:rPr lang="es-CO" sz="2400" b="1" dirty="0">
                <a:latin typeface="Wingdings" panose="05000000000000000000" pitchFamily="2" charset="2"/>
              </a:rPr>
              <a:t> </a:t>
            </a:r>
            <a:r>
              <a:rPr lang="es-CO" sz="2400" b="1" dirty="0">
                <a:latin typeface="Times New Roman" panose="02020603050405020304" pitchFamily="18" charset="0"/>
              </a:rPr>
              <a:t>CINIIF 20. Costos de Desmonte en la Fase de Producción de una Mina a Cielo Abierto </a:t>
            </a:r>
            <a:r>
              <a:rPr lang="es-CO" sz="1600" dirty="0">
                <a:latin typeface="Times New Roman" panose="02020603050405020304" pitchFamily="18" charset="0"/>
              </a:rPr>
              <a:t>(</a:t>
            </a:r>
            <a:r>
              <a:rPr lang="es-CO" sz="1600" dirty="0" err="1">
                <a:latin typeface="Times New Roman" panose="02020603050405020304" pitchFamily="18" charset="0"/>
              </a:rPr>
              <a:t>Negash</a:t>
            </a:r>
            <a:r>
              <a:rPr lang="es-CO" sz="1600" dirty="0">
                <a:latin typeface="Times New Roman" panose="02020603050405020304" pitchFamily="18" charset="0"/>
              </a:rPr>
              <a:t>, 2010) </a:t>
            </a:r>
          </a:p>
        </p:txBody>
      </p:sp>
    </p:spTree>
    <p:extLst>
      <p:ext uri="{BB962C8B-B14F-4D97-AF65-F5344CB8AC3E}">
        <p14:creationId xmlns:p14="http://schemas.microsoft.com/office/powerpoint/2010/main" val="31753460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theme/theme1.xml><?xml version="1.0" encoding="utf-8"?>
<a:theme xmlns:a="http://schemas.openxmlformats.org/drawingml/2006/main" name="CapacitacionesCGN_2016_sepverAnterior">
  <a:themeElements>
    <a:clrScheme name="plantilla_presentacion_MHCP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1B369A"/>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s-ES_tradnl"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rgbClr val="1B369A"/>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s-ES_tradnl"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plantilla_presentacion_MHCP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lantilla_presentacion_MHCP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lantilla_presentacion_MHCP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lantilla_presentacion_MHCP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lantilla_presentacion_MHCP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lantilla_presentacion_MHCP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lantilla_presentacion_MHCP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CapacitacionesCGN_2016_sepverAnterior.potx" id="{0DED9202-8BF5-40A2-A8A3-326837358470}" vid="{A2B77EE7-2ECE-438F-B045-B4D63E586711}"/>
    </a:ext>
  </a:extLst>
</a:theme>
</file>

<file path=ppt/theme/theme2.xml><?xml version="1.0" encoding="utf-8"?>
<a:theme xmlns:a="http://schemas.openxmlformats.org/drawingml/2006/main" name="Tema d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CapacitacionesCGN_2016_sepverAnterior</Template>
  <TotalTime>3794</TotalTime>
  <Words>4471</Words>
  <Application>Microsoft Office PowerPoint</Application>
  <PresentationFormat>Presentación en pantalla (16:10)</PresentationFormat>
  <Paragraphs>533</Paragraphs>
  <Slides>59</Slides>
  <Notes>2</Notes>
  <HiddenSlides>0</HiddenSlides>
  <MMClips>0</MMClips>
  <ScaleCrop>false</ScaleCrop>
  <HeadingPairs>
    <vt:vector size="6" baseType="variant">
      <vt:variant>
        <vt:lpstr>Fuentes usadas</vt:lpstr>
      </vt:variant>
      <vt:variant>
        <vt:i4>11</vt:i4>
      </vt:variant>
      <vt:variant>
        <vt:lpstr>Tema</vt:lpstr>
      </vt:variant>
      <vt:variant>
        <vt:i4>1</vt:i4>
      </vt:variant>
      <vt:variant>
        <vt:lpstr>Títulos de diapositiva</vt:lpstr>
      </vt:variant>
      <vt:variant>
        <vt:i4>59</vt:i4>
      </vt:variant>
    </vt:vector>
  </HeadingPairs>
  <TitlesOfParts>
    <vt:vector size="71" baseType="lpstr">
      <vt:lpstr>Kozuka Gothic Pro B</vt:lpstr>
      <vt:lpstr>Kozuka Gothic Pro M</vt:lpstr>
      <vt:lpstr>Arial</vt:lpstr>
      <vt:lpstr>Arial Narrow</vt:lpstr>
      <vt:lpstr>Arial-BoldMT</vt:lpstr>
      <vt:lpstr>ArialMT</vt:lpstr>
      <vt:lpstr>Calibri</vt:lpstr>
      <vt:lpstr>Sylfaen</vt:lpstr>
      <vt:lpstr>Times New Roman</vt:lpstr>
      <vt:lpstr>Wingdings</vt:lpstr>
      <vt:lpstr>Wingdings 2</vt:lpstr>
      <vt:lpstr>CapacitacionesCGN_2016_sepverAnterior</vt:lpstr>
      <vt:lpstr>Presentación de PowerPoint</vt:lpstr>
      <vt:lpstr>Presentación de PowerPoint</vt:lpstr>
      <vt:lpstr>Presentación de PowerPoint</vt:lpstr>
      <vt:lpstr>¿POR QUÉ  LAS  CUENTAS  PÚBLICAS  SON Y  DEBEN SER PÚBLICAS ? </vt:lpstr>
      <vt:lpstr>MEDIO AMBIENTE   Y  NIIF</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Mejoras con respecto al Código del 2007</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EL SECTOR PÚBLICO COLOMBIANO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Manager>Juan Carlos Tarazona</Manager>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Luz Alexandra Leon Lozano</dc:creator>
  <cp:keywords>Plantillas, Presentaciones, PowerPoint, Imágen Institucional</cp:keywords>
  <dc:description>Actualizada con Logo 15 años Calidad Agosto 2011</dc:description>
  <cp:lastModifiedBy>Carlos Estrada</cp:lastModifiedBy>
  <cp:revision>381</cp:revision>
  <cp:lastPrinted>2018-03-06T17:23:55Z</cp:lastPrinted>
  <dcterms:created xsi:type="dcterms:W3CDTF">2017-02-16T17:55:54Z</dcterms:created>
  <dcterms:modified xsi:type="dcterms:W3CDTF">2021-05-27T17:02:33Z</dcterms:modified>
</cp:coreProperties>
</file>