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61"/>
  </p:notesMasterIdLst>
  <p:handoutMasterIdLst>
    <p:handoutMasterId r:id="rId62"/>
  </p:handoutMasterIdLst>
  <p:sldIdLst>
    <p:sldId id="327" r:id="rId2"/>
    <p:sldId id="533" r:id="rId3"/>
    <p:sldId id="534" r:id="rId4"/>
    <p:sldId id="418" r:id="rId5"/>
    <p:sldId id="535" r:id="rId6"/>
    <p:sldId id="536" r:id="rId7"/>
    <p:sldId id="537" r:id="rId8"/>
    <p:sldId id="538" r:id="rId9"/>
    <p:sldId id="539" r:id="rId10"/>
    <p:sldId id="498" r:id="rId11"/>
    <p:sldId id="499" r:id="rId12"/>
    <p:sldId id="500" r:id="rId13"/>
    <p:sldId id="501" r:id="rId14"/>
    <p:sldId id="502" r:id="rId15"/>
    <p:sldId id="503" r:id="rId16"/>
    <p:sldId id="504" r:id="rId17"/>
    <p:sldId id="505" r:id="rId18"/>
    <p:sldId id="506" r:id="rId19"/>
    <p:sldId id="507" r:id="rId20"/>
    <p:sldId id="508" r:id="rId21"/>
    <p:sldId id="509" r:id="rId22"/>
    <p:sldId id="514" r:id="rId23"/>
    <p:sldId id="513" r:id="rId24"/>
    <p:sldId id="515" r:id="rId25"/>
    <p:sldId id="532" r:id="rId26"/>
    <p:sldId id="517" r:id="rId27"/>
    <p:sldId id="518" r:id="rId28"/>
    <p:sldId id="520" r:id="rId29"/>
    <p:sldId id="521" r:id="rId30"/>
    <p:sldId id="522" r:id="rId31"/>
    <p:sldId id="523" r:id="rId32"/>
    <p:sldId id="524" r:id="rId33"/>
    <p:sldId id="525" r:id="rId34"/>
    <p:sldId id="526" r:id="rId35"/>
    <p:sldId id="527" r:id="rId36"/>
    <p:sldId id="528" r:id="rId37"/>
    <p:sldId id="529" r:id="rId38"/>
    <p:sldId id="406" r:id="rId39"/>
    <p:sldId id="417" r:id="rId40"/>
    <p:sldId id="424" r:id="rId41"/>
    <p:sldId id="489" r:id="rId42"/>
    <p:sldId id="429" r:id="rId43"/>
    <p:sldId id="473" r:id="rId44"/>
    <p:sldId id="455" r:id="rId45"/>
    <p:sldId id="467" r:id="rId46"/>
    <p:sldId id="469" r:id="rId47"/>
    <p:sldId id="470" r:id="rId48"/>
    <p:sldId id="457" r:id="rId49"/>
    <p:sldId id="481" r:id="rId50"/>
    <p:sldId id="482" r:id="rId51"/>
    <p:sldId id="483" r:id="rId52"/>
    <p:sldId id="484" r:id="rId53"/>
    <p:sldId id="485" r:id="rId54"/>
    <p:sldId id="492" r:id="rId55"/>
    <p:sldId id="493" r:id="rId56"/>
    <p:sldId id="494" r:id="rId57"/>
    <p:sldId id="495" r:id="rId58"/>
    <p:sldId id="510" r:id="rId59"/>
    <p:sldId id="370" r:id="rId60"/>
  </p:sldIdLst>
  <p:sldSz cx="9144000" cy="5715000" type="screen16x10"/>
  <p:notesSz cx="7010400" cy="9296400"/>
  <p:defaultTex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FF"/>
    <a:srgbClr val="FF6600"/>
    <a:srgbClr val="00918E"/>
    <a:srgbClr val="378D7D"/>
    <a:srgbClr val="008080"/>
    <a:srgbClr val="993366"/>
    <a:srgbClr val="74B230"/>
    <a:srgbClr val="CCFFCC"/>
    <a:srgbClr val="005843"/>
    <a:srgbClr val="3039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73" autoAdjust="0"/>
    <p:restoredTop sz="86392" autoAdjust="0"/>
  </p:normalViewPr>
  <p:slideViewPr>
    <p:cSldViewPr snapToObjects="1">
      <p:cViewPr varScale="1">
        <p:scale>
          <a:sx n="75" d="100"/>
          <a:sy n="75" d="100"/>
        </p:scale>
        <p:origin x="570" y="60"/>
      </p:cViewPr>
      <p:guideLst>
        <p:guide orient="horz" pos="1800"/>
        <p:guide pos="2880"/>
      </p:guideLst>
    </p:cSldViewPr>
  </p:slideViewPr>
  <p:outlineViewPr>
    <p:cViewPr>
      <p:scale>
        <a:sx n="33" d="100"/>
        <a:sy n="33" d="100"/>
      </p:scale>
      <p:origin x="0" y="-7068"/>
    </p:cViewPr>
  </p:outlineViewPr>
  <p:notesTextViewPr>
    <p:cViewPr>
      <p:scale>
        <a:sx n="1" d="1"/>
        <a:sy n="1" d="1"/>
      </p:scale>
      <p:origin x="0" y="0"/>
    </p:cViewPr>
  </p:notesTextViewPr>
  <p:sorterViewPr>
    <p:cViewPr varScale="1">
      <p:scale>
        <a:sx n="100" d="100"/>
        <a:sy n="100" d="100"/>
      </p:scale>
      <p:origin x="0" y="0"/>
    </p:cViewPr>
  </p:sorter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dgm:spPr>
      <dgm:t>
        <a:bodyPr/>
        <a:lstStyle/>
        <a:p>
          <a:r>
            <a:rPr lang="es-MX" sz="1800" b="0" dirty="0">
              <a:solidFill>
                <a:sysClr val="windowText" lastClr="000000"/>
              </a:solidFill>
              <a:effectLst>
                <a:outerShdw blurRad="38100" dist="38100" dir="2700000" algn="tl">
                  <a:srgbClr val="C0C0C0"/>
                </a:outerShdw>
              </a:effectLst>
              <a:latin typeface="Calibri"/>
              <a:cs typeface="+mn-cs"/>
            </a:rPr>
            <a:t>1</a:t>
          </a:r>
          <a:r>
            <a:rPr lang="es-MX" sz="1800" b="1"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800" b="1" dirty="0"/>
        </a:p>
      </dgm:t>
    </dgm:pt>
    <dgm:pt modelId="{AF211E25-4738-4034-A58A-C2733435E09F}" type="parTrans" cxnId="{DCB1DAC2-858B-43AA-8FB7-E7047D956872}">
      <dgm:prSet/>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dgm:spPr>
      <dgm:t>
        <a:bodyPr/>
        <a:lstStyle/>
        <a:p>
          <a:r>
            <a:rPr lang="es-MX" sz="1800" b="1"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800" b="1" dirty="0"/>
        </a:p>
      </dgm:t>
    </dgm:pt>
    <dgm:pt modelId="{A4EB43E1-84F9-4518-8458-6AE7597D75B1}" type="parTrans" cxnId="{468E45B2-CF59-4A03-B8F7-90D9F322BA3F}">
      <dgm:prSet/>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dgm:spPr>
      <dgm:t>
        <a:bodyPr/>
        <a:lstStyle/>
        <a:p>
          <a:r>
            <a:rPr lang="es-ES" sz="2400" b="1" dirty="0">
              <a:solidFill>
                <a:schemeClr val="tx1"/>
              </a:solidFill>
              <a:latin typeface="Calibri" panose="020F0502020204030204" pitchFamily="34" charset="0"/>
            </a:rPr>
            <a:t>3. Entidades de gobierno </a:t>
          </a:r>
        </a:p>
      </dgm:t>
    </dgm:pt>
    <dgm:pt modelId="{8D52007B-04F7-4809-9EFF-C41160ACC4F1}" type="parTrans" cxnId="{7D8EC62B-8834-42B9-BBC2-1AEAC48A37D5}">
      <dgm:prSet/>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gradFill rotWithShape="0">
          <a:gsLst>
            <a:gs pos="0">
              <a:schemeClr val="bg1"/>
            </a:gs>
            <a:gs pos="50000">
              <a:schemeClr val="accent6">
                <a:lumMod val="75000"/>
              </a:schemeClr>
            </a:gs>
            <a:gs pos="100000">
              <a:schemeClr val="accent6">
                <a:lumMod val="50000"/>
              </a:schemeClr>
            </a:gs>
          </a:gsLst>
          <a:lin ang="5400000" scaled="0"/>
        </a:gradFill>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ScaleY="107472" custLinFactX="32592" custLinFactNeighborX="100000" custLinFactNeighborY="-11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12950" custLinFactX="6622" custLinFactNeighborX="100000" custLinFactNeighborY="-9655">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ScaleY="83360" custLinFactX="43221" custLinFactNeighborX="100000" custLinFactNeighborY="-30751">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70DC5521-136C-4F46-A737-4BA64EECA9D5}" type="presOf" srcId="{9DF46E10-A583-4C14-BB0E-F78E0980C81E}" destId="{1E02EFE4-F98A-4C9F-8D40-C3EDA9D04BF9}" srcOrd="0" destOrd="0" presId="urn:microsoft.com/office/officeart/2005/8/layout/radial2"/>
    <dgm:cxn modelId="{4C478725-9C5B-46F8-92CF-BCD61DC2F370}" type="presOf" srcId="{AF211E25-4738-4034-A58A-C2733435E09F}" destId="{F6CC1EB0-ABCB-44B4-8579-08A554B2F6CD}" srcOrd="0" destOrd="0" presId="urn:microsoft.com/office/officeart/2005/8/layout/radial2"/>
    <dgm:cxn modelId="{7D8EC62B-8834-42B9-BBC2-1AEAC48A37D5}" srcId="{C262232D-FAFA-4B8E-8C8C-19FC086DE6A3}" destId="{036FE566-7592-4280-B2AC-79B6C09B8864}" srcOrd="2" destOrd="0" parTransId="{8D52007B-04F7-4809-9EFF-C41160ACC4F1}" sibTransId="{7E1F5562-4D5D-4614-8649-2FB7583DF66B}"/>
    <dgm:cxn modelId="{DC76B370-571D-45A6-B4A2-7BB8A64A83A7}" type="presOf" srcId="{8D52007B-04F7-4809-9EFF-C41160ACC4F1}" destId="{245F6F13-71EA-44A2-A0FE-712885068A4F}" srcOrd="0" destOrd="0" presId="urn:microsoft.com/office/officeart/2005/8/layout/radial2"/>
    <dgm:cxn modelId="{97202190-943D-480F-911B-35FBCD257DC4}" type="presOf" srcId="{036FE566-7592-4280-B2AC-79B6C09B8864}" destId="{E43465F4-A339-482C-87DC-E675E3944F47}" srcOrd="0" destOrd="0" presId="urn:microsoft.com/office/officeart/2005/8/layout/radial2"/>
    <dgm:cxn modelId="{581BB794-CCDF-4A01-A41E-FE3151CEC776}" type="presOf" srcId="{CD02E64A-805D-41E6-9618-D62982B94046}" destId="{4CBEE7F2-FA8F-455D-899D-D2E2389A34C1}" srcOrd="0" destOrd="0" presId="urn:microsoft.com/office/officeart/2005/8/layout/radial2"/>
    <dgm:cxn modelId="{94A2B2A5-52A2-45FF-967F-24395FA5A8C6}" type="presOf" srcId="{C262232D-FAFA-4B8E-8C8C-19FC086DE6A3}" destId="{959930D8-02B3-4AB6-858E-0A8BCB48164F}" srcOrd="0" destOrd="0" presId="urn:microsoft.com/office/officeart/2005/8/layout/radial2"/>
    <dgm:cxn modelId="{8587E6A9-4C9A-4935-B082-2420ADC096D2}" type="presOf" srcId="{A4EB43E1-84F9-4518-8458-6AE7597D75B1}" destId="{FA9F25C7-5FCF-4FFD-86EA-D574DC3E22F3}"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1DAC2-858B-43AA-8FB7-E7047D956872}" srcId="{C262232D-FAFA-4B8E-8C8C-19FC086DE6A3}" destId="{9DF46E10-A583-4C14-BB0E-F78E0980C81E}" srcOrd="0" destOrd="0" parTransId="{AF211E25-4738-4034-A58A-C2733435E09F}" sibTransId="{12FCC170-E7E4-4CAF-941F-D50F94DAF2FB}"/>
    <dgm:cxn modelId="{16BBDEBC-75D3-49AD-B75F-23C9325698B5}" type="presParOf" srcId="{959930D8-02B3-4AB6-858E-0A8BCB48164F}" destId="{FCCB4666-85D5-43AB-A3F5-8FF69B0D82EF}" srcOrd="0" destOrd="0" presId="urn:microsoft.com/office/officeart/2005/8/layout/radial2"/>
    <dgm:cxn modelId="{BE1C7BFB-25A7-4097-A229-962E2E308AFA}" type="presParOf" srcId="{FCCB4666-85D5-43AB-A3F5-8FF69B0D82EF}" destId="{052B49CE-7C29-4ADB-8E02-1DEC9A1415EB}" srcOrd="0" destOrd="0" presId="urn:microsoft.com/office/officeart/2005/8/layout/radial2"/>
    <dgm:cxn modelId="{C1B7A4CC-DFEF-47A9-9C61-4A49B3DFA0AC}" type="presParOf" srcId="{052B49CE-7C29-4ADB-8E02-1DEC9A1415EB}" destId="{41CBC5EF-B56F-494A-8939-980D2B9D1EDF}" srcOrd="0" destOrd="0" presId="urn:microsoft.com/office/officeart/2005/8/layout/radial2"/>
    <dgm:cxn modelId="{2C8B4E02-6151-456C-BD16-01C4954ED70D}" type="presParOf" srcId="{052B49CE-7C29-4ADB-8E02-1DEC9A1415EB}" destId="{8CC992E8-A0C8-476F-9F40-4E8F09CEECCF}" srcOrd="1" destOrd="0" presId="urn:microsoft.com/office/officeart/2005/8/layout/radial2"/>
    <dgm:cxn modelId="{F643C85D-5DDC-4BDC-9AD6-AF625BEC2089}" type="presParOf" srcId="{FCCB4666-85D5-43AB-A3F5-8FF69B0D82EF}" destId="{F6CC1EB0-ABCB-44B4-8579-08A554B2F6CD}" srcOrd="1" destOrd="0" presId="urn:microsoft.com/office/officeart/2005/8/layout/radial2"/>
    <dgm:cxn modelId="{0396D123-A555-4B7E-92F9-917D78874223}" type="presParOf" srcId="{FCCB4666-85D5-43AB-A3F5-8FF69B0D82EF}" destId="{1356F96D-77F2-48B3-8353-640EDFF686F7}" srcOrd="2" destOrd="0" presId="urn:microsoft.com/office/officeart/2005/8/layout/radial2"/>
    <dgm:cxn modelId="{2DE7AB78-FE3C-43C6-A007-CAB2E5420BBF}" type="presParOf" srcId="{1356F96D-77F2-48B3-8353-640EDFF686F7}" destId="{1E02EFE4-F98A-4C9F-8D40-C3EDA9D04BF9}" srcOrd="0" destOrd="0" presId="urn:microsoft.com/office/officeart/2005/8/layout/radial2"/>
    <dgm:cxn modelId="{157CAD4D-8060-4072-904E-0E087497039C}" type="presParOf" srcId="{1356F96D-77F2-48B3-8353-640EDFF686F7}" destId="{68493437-8682-438F-97A3-4D236F9B846C}" srcOrd="1" destOrd="0" presId="urn:microsoft.com/office/officeart/2005/8/layout/radial2"/>
    <dgm:cxn modelId="{28C61912-9157-4B31-8633-9F58552001DC}" type="presParOf" srcId="{FCCB4666-85D5-43AB-A3F5-8FF69B0D82EF}" destId="{FA9F25C7-5FCF-4FFD-86EA-D574DC3E22F3}" srcOrd="3" destOrd="0" presId="urn:microsoft.com/office/officeart/2005/8/layout/radial2"/>
    <dgm:cxn modelId="{FE5EA872-6AEE-4F8B-9F04-B04DE44E2268}" type="presParOf" srcId="{FCCB4666-85D5-43AB-A3F5-8FF69B0D82EF}" destId="{19898688-C174-4E10-A236-D6989DE48053}" srcOrd="4" destOrd="0" presId="urn:microsoft.com/office/officeart/2005/8/layout/radial2"/>
    <dgm:cxn modelId="{B20A42EF-885E-4790-BEA5-A084E9131B3D}" type="presParOf" srcId="{19898688-C174-4E10-A236-D6989DE48053}" destId="{4CBEE7F2-FA8F-455D-899D-D2E2389A34C1}" srcOrd="0" destOrd="0" presId="urn:microsoft.com/office/officeart/2005/8/layout/radial2"/>
    <dgm:cxn modelId="{1AD144D6-D26A-400E-860F-8305E3A33D64}" type="presParOf" srcId="{19898688-C174-4E10-A236-D6989DE48053}" destId="{66445095-13CE-4215-A68E-3EADCCD396C6}" srcOrd="1" destOrd="0" presId="urn:microsoft.com/office/officeart/2005/8/layout/radial2"/>
    <dgm:cxn modelId="{5F63F93A-322C-4C08-B3AA-3C68A05CC651}" type="presParOf" srcId="{FCCB4666-85D5-43AB-A3F5-8FF69B0D82EF}" destId="{245F6F13-71EA-44A2-A0FE-712885068A4F}" srcOrd="5" destOrd="0" presId="urn:microsoft.com/office/officeart/2005/8/layout/radial2"/>
    <dgm:cxn modelId="{86160BA9-8B63-4AC4-AC41-F3C73D0171E0}" type="presParOf" srcId="{FCCB4666-85D5-43AB-A3F5-8FF69B0D82EF}" destId="{CD85E822-E639-44B9-A75E-28464151390E}" srcOrd="6" destOrd="0" presId="urn:microsoft.com/office/officeart/2005/8/layout/radial2"/>
    <dgm:cxn modelId="{665480D6-0302-4C9D-8ACB-2BF7C4BF48DD}" type="presParOf" srcId="{CD85E822-E639-44B9-A75E-28464151390E}" destId="{E43465F4-A339-482C-87DC-E675E3944F47}" srcOrd="0" destOrd="0" presId="urn:microsoft.com/office/officeart/2005/8/layout/radial2"/>
    <dgm:cxn modelId="{C9948D5E-1895-44EB-A681-BAC9BEA4DBA0}"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4007A3-0654-4ABA-BF3B-155388876536}" type="doc">
      <dgm:prSet loTypeId="urn:microsoft.com/office/officeart/2009/layout/CircleArrowProcess" loCatId="process" qsTypeId="urn:microsoft.com/office/officeart/2005/8/quickstyle/simple1" qsCatId="simple" csTypeId="urn:microsoft.com/office/officeart/2005/8/colors/accent2_3" csCatId="accent2" phldr="1"/>
      <dgm:spPr/>
      <dgm:t>
        <a:bodyPr/>
        <a:lstStyle/>
        <a:p>
          <a:endParaRPr lang="es-ES"/>
        </a:p>
      </dgm:t>
    </dgm:pt>
    <dgm:pt modelId="{4840AE4D-1D7D-4AB5-A9B3-781829E88A95}">
      <dgm:prSet phldrT="[Texto]" custT="1"/>
      <dgm:spPr/>
      <dgm:t>
        <a:bodyPr/>
        <a:lstStyle/>
        <a:p>
          <a:r>
            <a:rPr lang="es-ES" sz="1600" b="1" dirty="0"/>
            <a:t>Transparencia</a:t>
          </a:r>
        </a:p>
      </dgm:t>
    </dgm:pt>
    <dgm:pt modelId="{2E236AE9-67E8-4987-93E6-753209D63AE3}" type="parTrans" cxnId="{A90B4419-FFCD-4DA9-8FA7-D1CC9A644F55}">
      <dgm:prSet/>
      <dgm:spPr/>
      <dgm:t>
        <a:bodyPr/>
        <a:lstStyle/>
        <a:p>
          <a:endParaRPr lang="es-ES" sz="1600"/>
        </a:p>
      </dgm:t>
    </dgm:pt>
    <dgm:pt modelId="{EAFCD214-92AC-41C2-9E7E-7D6E06AD768F}" type="sibTrans" cxnId="{A90B4419-FFCD-4DA9-8FA7-D1CC9A644F55}">
      <dgm:prSet/>
      <dgm:spPr/>
      <dgm:t>
        <a:bodyPr/>
        <a:lstStyle/>
        <a:p>
          <a:endParaRPr lang="es-ES" sz="1600"/>
        </a:p>
      </dgm:t>
    </dgm:pt>
    <dgm:pt modelId="{E637C795-9186-4D4A-8E69-38AB779BAF4F}">
      <dgm:prSet phldrT="[Texto]" custT="1"/>
      <dgm:spPr/>
      <dgm:t>
        <a:bodyPr/>
        <a:lstStyle/>
        <a:p>
          <a:r>
            <a:rPr lang="es-ES" sz="1600" b="1" dirty="0"/>
            <a:t>Eficiencia</a:t>
          </a:r>
        </a:p>
        <a:p>
          <a:r>
            <a:rPr lang="es-ES" sz="1600" b="1" dirty="0"/>
            <a:t>Eficacia</a:t>
          </a:r>
        </a:p>
        <a:p>
          <a:r>
            <a:rPr lang="es-ES" sz="1600" b="1" dirty="0"/>
            <a:t>     Efectividad</a:t>
          </a:r>
        </a:p>
        <a:p>
          <a:r>
            <a:rPr lang="es-ES" sz="1600" b="1" dirty="0"/>
            <a:t>Ecología</a:t>
          </a:r>
        </a:p>
        <a:p>
          <a:r>
            <a:rPr lang="es-ES" sz="1600" b="1" dirty="0"/>
            <a:t>Equidad</a:t>
          </a:r>
        </a:p>
      </dgm:t>
    </dgm:pt>
    <dgm:pt modelId="{F2F0E7D8-92BE-4026-A6C9-8DDCAFB76865}" type="parTrans" cxnId="{CACA5658-4F1E-4A7D-BAC3-9E008658FEBD}">
      <dgm:prSet/>
      <dgm:spPr/>
      <dgm:t>
        <a:bodyPr/>
        <a:lstStyle/>
        <a:p>
          <a:endParaRPr lang="es-ES" sz="1600"/>
        </a:p>
      </dgm:t>
    </dgm:pt>
    <dgm:pt modelId="{A120CBC4-882D-4226-8805-E474639E7659}" type="sibTrans" cxnId="{CACA5658-4F1E-4A7D-BAC3-9E008658FEBD}">
      <dgm:prSet/>
      <dgm:spPr/>
      <dgm:t>
        <a:bodyPr/>
        <a:lstStyle/>
        <a:p>
          <a:endParaRPr lang="es-ES" sz="1600"/>
        </a:p>
      </dgm:t>
    </dgm:pt>
    <dgm:pt modelId="{9EC8E84A-1642-4E65-B173-8EA696FAE457}">
      <dgm:prSet phldrT="[Texto]" custT="1"/>
      <dgm:spPr/>
      <dgm:t>
        <a:bodyPr/>
        <a:lstStyle/>
        <a:p>
          <a:r>
            <a:rPr lang="es-ES" sz="1800" b="1" dirty="0"/>
            <a:t>Confiabilidad</a:t>
          </a:r>
        </a:p>
      </dgm:t>
    </dgm:pt>
    <dgm:pt modelId="{C0C965EA-6B2D-4F0A-B06F-0EAE39F3F2A6}" type="parTrans" cxnId="{214EDBB7-7065-4908-A845-0393A2AE1148}">
      <dgm:prSet/>
      <dgm:spPr/>
      <dgm:t>
        <a:bodyPr/>
        <a:lstStyle/>
        <a:p>
          <a:endParaRPr lang="es-ES" sz="1600"/>
        </a:p>
      </dgm:t>
    </dgm:pt>
    <dgm:pt modelId="{4627453B-711F-4D6F-A0CF-4583BA397BD3}" type="sibTrans" cxnId="{214EDBB7-7065-4908-A845-0393A2AE1148}">
      <dgm:prSet/>
      <dgm:spPr/>
      <dgm:t>
        <a:bodyPr/>
        <a:lstStyle/>
        <a:p>
          <a:endParaRPr lang="es-ES" sz="1600"/>
        </a:p>
      </dgm:t>
    </dgm:pt>
    <dgm:pt modelId="{CC6AE15B-739E-4E0A-B27A-C7D4E188D27D}" type="pres">
      <dgm:prSet presAssocID="{7F4007A3-0654-4ABA-BF3B-155388876536}" presName="Name0" presStyleCnt="0">
        <dgm:presLayoutVars>
          <dgm:chMax val="7"/>
          <dgm:chPref val="7"/>
          <dgm:dir/>
          <dgm:animLvl val="lvl"/>
        </dgm:presLayoutVars>
      </dgm:prSet>
      <dgm:spPr/>
    </dgm:pt>
    <dgm:pt modelId="{9FFBBF14-B786-4BCB-B015-04AFFBC3112A}" type="pres">
      <dgm:prSet presAssocID="{4840AE4D-1D7D-4AB5-A9B3-781829E88A95}" presName="Accent1" presStyleCnt="0"/>
      <dgm:spPr/>
    </dgm:pt>
    <dgm:pt modelId="{CA3B4310-671E-450B-B6B4-78710C86B2F9}" type="pres">
      <dgm:prSet presAssocID="{4840AE4D-1D7D-4AB5-A9B3-781829E88A95}" presName="Accent" presStyleLbl="node1" presStyleIdx="0" presStyleCnt="3" custScaleX="79430" custScaleY="82965" custLinFactNeighborX="5348" custLinFactNeighborY="12006"/>
      <dgm:spPr/>
    </dgm:pt>
    <dgm:pt modelId="{FAF4EFE4-133C-4BB2-9C3E-771C7CE60EA2}" type="pres">
      <dgm:prSet presAssocID="{4840AE4D-1D7D-4AB5-A9B3-781829E88A95}" presName="Parent1" presStyleLbl="revTx" presStyleIdx="0" presStyleCnt="3" custLinFactNeighborX="9424" custLinFactNeighborY="26731">
        <dgm:presLayoutVars>
          <dgm:chMax val="1"/>
          <dgm:chPref val="1"/>
          <dgm:bulletEnabled val="1"/>
        </dgm:presLayoutVars>
      </dgm:prSet>
      <dgm:spPr/>
    </dgm:pt>
    <dgm:pt modelId="{CDFECCA8-A85E-4B9A-837D-6D8DA3F34297}" type="pres">
      <dgm:prSet presAssocID="{E637C795-9186-4D4A-8E69-38AB779BAF4F}" presName="Accent2" presStyleCnt="0"/>
      <dgm:spPr/>
    </dgm:pt>
    <dgm:pt modelId="{4941C100-3433-49B0-B3AF-A202CE4E5889}" type="pres">
      <dgm:prSet presAssocID="{E637C795-9186-4D4A-8E69-38AB779BAF4F}" presName="Accent" presStyleLbl="node1" presStyleIdx="1" presStyleCnt="3" custScaleX="81451" custLinFactNeighborX="19995" custLinFactNeighborY="-2121"/>
      <dgm:spPr/>
    </dgm:pt>
    <dgm:pt modelId="{B604000A-367A-4AEB-B45B-27830DE9AA40}" type="pres">
      <dgm:prSet presAssocID="{E637C795-9186-4D4A-8E69-38AB779BAF4F}" presName="Parent2" presStyleLbl="revTx" presStyleIdx="1" presStyleCnt="3" custScaleY="207192" custLinFactNeighborX="38206" custLinFactNeighborY="-11476">
        <dgm:presLayoutVars>
          <dgm:chMax val="1"/>
          <dgm:chPref val="1"/>
          <dgm:bulletEnabled val="1"/>
        </dgm:presLayoutVars>
      </dgm:prSet>
      <dgm:spPr/>
    </dgm:pt>
    <dgm:pt modelId="{BB877649-6912-469E-8CFE-EB9FBA6E958B}" type="pres">
      <dgm:prSet presAssocID="{9EC8E84A-1642-4E65-B173-8EA696FAE457}" presName="Accent3" presStyleCnt="0"/>
      <dgm:spPr/>
    </dgm:pt>
    <dgm:pt modelId="{837F266D-A9F4-4559-9FC0-3FE0C8923BC5}" type="pres">
      <dgm:prSet presAssocID="{9EC8E84A-1642-4E65-B173-8EA696FAE457}" presName="Accent" presStyleLbl="node1" presStyleIdx="2" presStyleCnt="3" custScaleX="73483" custScaleY="57924" custLinFactNeighborX="11737" custLinFactNeighborY="-8323"/>
      <dgm:spPr/>
    </dgm:pt>
    <dgm:pt modelId="{77683224-5577-4E2D-A0D0-96FB95776430}" type="pres">
      <dgm:prSet presAssocID="{9EC8E84A-1642-4E65-B173-8EA696FAE457}" presName="Parent3" presStyleLbl="revTx" presStyleIdx="2" presStyleCnt="3" custLinFactNeighborX="14523" custLinFactNeighborY="-36858">
        <dgm:presLayoutVars>
          <dgm:chMax val="1"/>
          <dgm:chPref val="1"/>
          <dgm:bulletEnabled val="1"/>
        </dgm:presLayoutVars>
      </dgm:prSet>
      <dgm:spPr/>
    </dgm:pt>
  </dgm:ptLst>
  <dgm:cxnLst>
    <dgm:cxn modelId="{A90B4419-FFCD-4DA9-8FA7-D1CC9A644F55}" srcId="{7F4007A3-0654-4ABA-BF3B-155388876536}" destId="{4840AE4D-1D7D-4AB5-A9B3-781829E88A95}" srcOrd="0" destOrd="0" parTransId="{2E236AE9-67E8-4987-93E6-753209D63AE3}" sibTransId="{EAFCD214-92AC-41C2-9E7E-7D6E06AD768F}"/>
    <dgm:cxn modelId="{CACA5658-4F1E-4A7D-BAC3-9E008658FEBD}" srcId="{7F4007A3-0654-4ABA-BF3B-155388876536}" destId="{E637C795-9186-4D4A-8E69-38AB779BAF4F}" srcOrd="1" destOrd="0" parTransId="{F2F0E7D8-92BE-4026-A6C9-8DDCAFB76865}" sibTransId="{A120CBC4-882D-4226-8805-E474639E7659}"/>
    <dgm:cxn modelId="{5A248C86-557A-43C5-8FA6-0CB1F9903CCD}" type="presOf" srcId="{7F4007A3-0654-4ABA-BF3B-155388876536}" destId="{CC6AE15B-739E-4E0A-B27A-C7D4E188D27D}" srcOrd="0" destOrd="0" presId="urn:microsoft.com/office/officeart/2009/layout/CircleArrowProcess"/>
    <dgm:cxn modelId="{115146B4-DBD3-46D2-9ECF-92667E086AB1}" type="presOf" srcId="{E637C795-9186-4D4A-8E69-38AB779BAF4F}" destId="{B604000A-367A-4AEB-B45B-27830DE9AA40}" srcOrd="0" destOrd="0" presId="urn:microsoft.com/office/officeart/2009/layout/CircleArrowProcess"/>
    <dgm:cxn modelId="{214EDBB7-7065-4908-A845-0393A2AE1148}" srcId="{7F4007A3-0654-4ABA-BF3B-155388876536}" destId="{9EC8E84A-1642-4E65-B173-8EA696FAE457}" srcOrd="2" destOrd="0" parTransId="{C0C965EA-6B2D-4F0A-B06F-0EAE39F3F2A6}" sibTransId="{4627453B-711F-4D6F-A0CF-4583BA397BD3}"/>
    <dgm:cxn modelId="{704DD4D2-FAF2-4459-9B4A-6C4AE1F3BE1A}" type="presOf" srcId="{9EC8E84A-1642-4E65-B173-8EA696FAE457}" destId="{77683224-5577-4E2D-A0D0-96FB95776430}" srcOrd="0" destOrd="0" presId="urn:microsoft.com/office/officeart/2009/layout/CircleArrowProcess"/>
    <dgm:cxn modelId="{0DF365DF-AB92-4511-80F5-E5D8B6D19559}" type="presOf" srcId="{4840AE4D-1D7D-4AB5-A9B3-781829E88A95}" destId="{FAF4EFE4-133C-4BB2-9C3E-771C7CE60EA2}" srcOrd="0" destOrd="0" presId="urn:microsoft.com/office/officeart/2009/layout/CircleArrowProcess"/>
    <dgm:cxn modelId="{157FA927-272C-451F-9C83-0218D1EF83A1}" type="presParOf" srcId="{CC6AE15B-739E-4E0A-B27A-C7D4E188D27D}" destId="{9FFBBF14-B786-4BCB-B015-04AFFBC3112A}" srcOrd="0" destOrd="0" presId="urn:microsoft.com/office/officeart/2009/layout/CircleArrowProcess"/>
    <dgm:cxn modelId="{9E7F05DA-85BC-4CC8-B03C-A4DFB276581A}" type="presParOf" srcId="{9FFBBF14-B786-4BCB-B015-04AFFBC3112A}" destId="{CA3B4310-671E-450B-B6B4-78710C86B2F9}" srcOrd="0" destOrd="0" presId="urn:microsoft.com/office/officeart/2009/layout/CircleArrowProcess"/>
    <dgm:cxn modelId="{40D96561-D9D3-4492-A1EA-A6F55975D559}" type="presParOf" srcId="{CC6AE15B-739E-4E0A-B27A-C7D4E188D27D}" destId="{FAF4EFE4-133C-4BB2-9C3E-771C7CE60EA2}" srcOrd="1" destOrd="0" presId="urn:microsoft.com/office/officeart/2009/layout/CircleArrowProcess"/>
    <dgm:cxn modelId="{5AD28EBC-1AEA-49D9-8EE2-3AB943286F15}" type="presParOf" srcId="{CC6AE15B-739E-4E0A-B27A-C7D4E188D27D}" destId="{CDFECCA8-A85E-4B9A-837D-6D8DA3F34297}" srcOrd="2" destOrd="0" presId="urn:microsoft.com/office/officeart/2009/layout/CircleArrowProcess"/>
    <dgm:cxn modelId="{605116BD-1767-4858-8903-4139EA4483C2}" type="presParOf" srcId="{CDFECCA8-A85E-4B9A-837D-6D8DA3F34297}" destId="{4941C100-3433-49B0-B3AF-A202CE4E5889}" srcOrd="0" destOrd="0" presId="urn:microsoft.com/office/officeart/2009/layout/CircleArrowProcess"/>
    <dgm:cxn modelId="{542826CD-FE1F-4574-A0FE-D5EB70D0C7EF}" type="presParOf" srcId="{CC6AE15B-739E-4E0A-B27A-C7D4E188D27D}" destId="{B604000A-367A-4AEB-B45B-27830DE9AA40}" srcOrd="3" destOrd="0" presId="urn:microsoft.com/office/officeart/2009/layout/CircleArrowProcess"/>
    <dgm:cxn modelId="{809C6E78-9DAA-402D-93E6-3D0F4D2B6C9A}" type="presParOf" srcId="{CC6AE15B-739E-4E0A-B27A-C7D4E188D27D}" destId="{BB877649-6912-469E-8CFE-EB9FBA6E958B}" srcOrd="4" destOrd="0" presId="urn:microsoft.com/office/officeart/2009/layout/CircleArrowProcess"/>
    <dgm:cxn modelId="{6FE4D9A1-E951-4C98-9897-781D65D58D1C}" type="presParOf" srcId="{BB877649-6912-469E-8CFE-EB9FBA6E958B}" destId="{837F266D-A9F4-4559-9FC0-3FE0C8923BC5}" srcOrd="0" destOrd="0" presId="urn:microsoft.com/office/officeart/2009/layout/CircleArrowProcess"/>
    <dgm:cxn modelId="{F82EF806-428E-40CE-9D07-2890FB3CD130}" type="presParOf" srcId="{CC6AE15B-739E-4E0A-B27A-C7D4E188D27D}" destId="{77683224-5577-4E2D-A0D0-96FB95776430}"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4A0A95-FD30-4D8D-BB75-527E0FA395FD}" type="doc">
      <dgm:prSet loTypeId="urn:microsoft.com/office/officeart/2005/8/layout/lProcess2" loCatId="relationship" qsTypeId="urn:microsoft.com/office/officeart/2005/8/quickstyle/simple1" qsCatId="simple" csTypeId="urn:microsoft.com/office/officeart/2005/8/colors/accent3_1" csCatId="accent3" phldr="1"/>
      <dgm:spPr/>
      <dgm:t>
        <a:bodyPr/>
        <a:lstStyle/>
        <a:p>
          <a:endParaRPr lang="es-ES"/>
        </a:p>
      </dgm:t>
    </dgm:pt>
    <dgm:pt modelId="{640C6E21-7801-4C02-A549-E046BEC2DC94}">
      <dgm:prSet phldrT="[Texto]"/>
      <dgm:spPr/>
      <dgm:t>
        <a:bodyPr/>
        <a:lstStyle/>
        <a:p>
          <a:r>
            <a:rPr lang="es-ES" b="1" dirty="0"/>
            <a:t>Modificación del Cronograma para la implementación incorporado en la Resolución 693 de 2016</a:t>
          </a:r>
        </a:p>
      </dgm:t>
    </dgm:pt>
    <dgm:pt modelId="{FC473E0F-322D-4424-9068-6A6F72D5C828}" type="parTrans" cxnId="{97A60A31-E54C-4378-844F-3E4834517567}">
      <dgm:prSet/>
      <dgm:spPr/>
      <dgm:t>
        <a:bodyPr/>
        <a:lstStyle/>
        <a:p>
          <a:endParaRPr lang="es-ES"/>
        </a:p>
      </dgm:t>
    </dgm:pt>
    <dgm:pt modelId="{54781E23-FDA4-4A92-ACA3-14A27D32C892}" type="sibTrans" cxnId="{97A60A31-E54C-4378-844F-3E4834517567}">
      <dgm:prSet/>
      <dgm:spPr/>
      <dgm:t>
        <a:bodyPr/>
        <a:lstStyle/>
        <a:p>
          <a:endParaRPr lang="es-ES"/>
        </a:p>
      </dgm:t>
    </dgm:pt>
    <dgm:pt modelId="{F5942744-8568-41F5-8B52-A10664082429}">
      <dgm:prSet phldrT="[Texto]"/>
      <dgm:spPr>
        <a:ln>
          <a:solidFill>
            <a:schemeClr val="tx1"/>
          </a:solidFill>
        </a:ln>
      </dgm:spPr>
      <dgm:t>
        <a:bodyPr/>
        <a:lstStyle/>
        <a:p>
          <a:r>
            <a:rPr lang="es-ES" b="1" dirty="0"/>
            <a:t>Oficios y reuniones de las entidades con la CGN solicitando la ampliación del plazo por </a:t>
          </a:r>
          <a:r>
            <a:rPr lang="es-ES" b="1" dirty="0">
              <a:solidFill>
                <a:srgbClr val="C00000"/>
              </a:solidFill>
            </a:rPr>
            <a:t>limitaciones de tipo técnico, operativo, administrativo y presupuestal</a:t>
          </a:r>
        </a:p>
      </dgm:t>
    </dgm:pt>
    <dgm:pt modelId="{9D82D280-ABA8-4C17-9562-3DC575CED335}" type="parTrans" cxnId="{19A049A0-8B2C-437C-A9F0-ECAC6D36CA53}">
      <dgm:prSet/>
      <dgm:spPr/>
      <dgm:t>
        <a:bodyPr/>
        <a:lstStyle/>
        <a:p>
          <a:endParaRPr lang="es-ES"/>
        </a:p>
      </dgm:t>
    </dgm:pt>
    <dgm:pt modelId="{7D3A207F-3FE2-47C8-9AC3-80D25B8D6EAC}" type="sibTrans" cxnId="{19A049A0-8B2C-437C-A9F0-ECAC6D36CA53}">
      <dgm:prSet/>
      <dgm:spPr/>
      <dgm:t>
        <a:bodyPr/>
        <a:lstStyle/>
        <a:p>
          <a:endParaRPr lang="es-ES"/>
        </a:p>
      </dgm:t>
    </dgm:pt>
    <dgm:pt modelId="{3CF6C971-2CA0-49EC-A42C-F955B4D3C4C3}">
      <dgm:prSet phldrT="[Texto]"/>
      <dgm:spPr/>
      <dgm:t>
        <a:bodyPr/>
        <a:lstStyle/>
        <a:p>
          <a:r>
            <a:rPr lang="es-ES" b="1" u="none" dirty="0"/>
            <a:t>Como resultado de las encuestas realizadas a las entidades, en donde se evidenciaron dificultades en:</a:t>
          </a:r>
        </a:p>
      </dgm:t>
    </dgm:pt>
    <dgm:pt modelId="{A1E983F1-BA58-4348-8EF0-4F99BB5C7489}" type="parTrans" cxnId="{AA1032A1-71BB-4D2E-8F8A-6E1F06B758A6}">
      <dgm:prSet/>
      <dgm:spPr/>
      <dgm:t>
        <a:bodyPr/>
        <a:lstStyle/>
        <a:p>
          <a:endParaRPr lang="es-ES"/>
        </a:p>
      </dgm:t>
    </dgm:pt>
    <dgm:pt modelId="{5A8481EF-2227-45A6-AF7A-1245EE7BB7A5}" type="sibTrans" cxnId="{AA1032A1-71BB-4D2E-8F8A-6E1F06B758A6}">
      <dgm:prSet/>
      <dgm:spPr/>
      <dgm:t>
        <a:bodyPr/>
        <a:lstStyle/>
        <a:p>
          <a:endParaRPr lang="es-ES"/>
        </a:p>
      </dgm:t>
    </dgm:pt>
    <dgm:pt modelId="{C72F816F-21E9-4EF0-BC5C-75C628768B2B}">
      <dgm:prSet phldrT="[Texto]" custT="1"/>
      <dgm:spPr>
        <a:ln>
          <a:solidFill>
            <a:schemeClr val="tx1"/>
          </a:solidFill>
        </a:ln>
      </dgm:spPr>
      <dgm:t>
        <a:bodyPr/>
        <a:lstStyle/>
        <a:p>
          <a:r>
            <a:rPr lang="es-ES" sz="1700" b="1" u="none" dirty="0">
              <a:solidFill>
                <a:srgbClr val="C00000"/>
              </a:solidFill>
            </a:rPr>
            <a:t>Reconocimiento y medición</a:t>
          </a:r>
          <a:r>
            <a:rPr lang="es-ES" sz="1700" b="1" u="none" dirty="0"/>
            <a:t>: propiedades, planta y equipo, bienes de uso público, CXC, intangibles e inventarios</a:t>
          </a:r>
        </a:p>
      </dgm:t>
    </dgm:pt>
    <dgm:pt modelId="{BBE34E2C-F9A9-461B-B8F7-CB704667688C}" type="parTrans" cxnId="{7E0DADAF-54FF-4BCF-A467-1CDC1D6722C5}">
      <dgm:prSet/>
      <dgm:spPr/>
      <dgm:t>
        <a:bodyPr/>
        <a:lstStyle/>
        <a:p>
          <a:endParaRPr lang="es-ES"/>
        </a:p>
      </dgm:t>
    </dgm:pt>
    <dgm:pt modelId="{E6A98814-C947-40C0-AE0E-B5F021EB3CB8}" type="sibTrans" cxnId="{7E0DADAF-54FF-4BCF-A467-1CDC1D6722C5}">
      <dgm:prSet/>
      <dgm:spPr/>
      <dgm:t>
        <a:bodyPr/>
        <a:lstStyle/>
        <a:p>
          <a:endParaRPr lang="es-ES"/>
        </a:p>
      </dgm:t>
    </dgm:pt>
    <dgm:pt modelId="{4F6B00D3-F5BE-4840-943D-4B221043270A}">
      <dgm:prSet phldrT="[Texto]" custT="1"/>
      <dgm:spPr>
        <a:ln>
          <a:solidFill>
            <a:schemeClr val="tx1"/>
          </a:solidFill>
        </a:ln>
      </dgm:spPr>
      <dgm:t>
        <a:bodyPr/>
        <a:lstStyle/>
        <a:p>
          <a:r>
            <a:rPr lang="es-ES" sz="1700" b="1" u="none" dirty="0">
              <a:solidFill>
                <a:srgbClr val="C00000"/>
              </a:solidFill>
            </a:rPr>
            <a:t>Sistemas de información</a:t>
          </a:r>
          <a:r>
            <a:rPr lang="es-ES" sz="1700" b="1" u="none" dirty="0"/>
            <a:t>: los aplicativos contables no están preparados para soportar cambios normativos</a:t>
          </a:r>
        </a:p>
      </dgm:t>
    </dgm:pt>
    <dgm:pt modelId="{CB689C97-170C-4255-8A35-835FB4AD9862}" type="parTrans" cxnId="{539A0069-1317-489F-B6D5-541D31F7A1DC}">
      <dgm:prSet/>
      <dgm:spPr/>
      <dgm:t>
        <a:bodyPr/>
        <a:lstStyle/>
        <a:p>
          <a:endParaRPr lang="es-ES"/>
        </a:p>
      </dgm:t>
    </dgm:pt>
    <dgm:pt modelId="{43796D0A-3156-4A49-8C7D-2D605B8007A8}" type="sibTrans" cxnId="{539A0069-1317-489F-B6D5-541D31F7A1DC}">
      <dgm:prSet/>
      <dgm:spPr/>
      <dgm:t>
        <a:bodyPr/>
        <a:lstStyle/>
        <a:p>
          <a:endParaRPr lang="es-ES"/>
        </a:p>
      </dgm:t>
    </dgm:pt>
    <dgm:pt modelId="{9A4A173E-9EAA-4398-87CD-234621DDDDEC}">
      <dgm:prSet phldrT="[Texto]" custT="1"/>
      <dgm:spPr>
        <a:ln>
          <a:solidFill>
            <a:schemeClr val="tx1"/>
          </a:solidFill>
        </a:ln>
      </dgm:spPr>
      <dgm:t>
        <a:bodyPr/>
        <a:lstStyle/>
        <a:p>
          <a:r>
            <a:rPr lang="es-ES" sz="1700" b="1" u="none" dirty="0">
              <a:solidFill>
                <a:srgbClr val="C00000"/>
              </a:solidFill>
            </a:rPr>
            <a:t>Recursos humanos</a:t>
          </a:r>
          <a:r>
            <a:rPr lang="es-ES" sz="1700" b="1" u="none" dirty="0"/>
            <a:t>: no se cuenta con personal suficiente y capacitado</a:t>
          </a:r>
        </a:p>
      </dgm:t>
    </dgm:pt>
    <dgm:pt modelId="{26E548F8-7056-4CBE-A698-4E1C07E3418A}" type="parTrans" cxnId="{714FC502-524C-4706-8CC3-CDAE61147DE6}">
      <dgm:prSet/>
      <dgm:spPr/>
      <dgm:t>
        <a:bodyPr/>
        <a:lstStyle/>
        <a:p>
          <a:endParaRPr lang="es-ES"/>
        </a:p>
      </dgm:t>
    </dgm:pt>
    <dgm:pt modelId="{74FD7035-A7B2-4F1D-BA56-82F2A3D10AA9}" type="sibTrans" cxnId="{714FC502-524C-4706-8CC3-CDAE61147DE6}">
      <dgm:prSet/>
      <dgm:spPr/>
      <dgm:t>
        <a:bodyPr/>
        <a:lstStyle/>
        <a:p>
          <a:endParaRPr lang="es-ES"/>
        </a:p>
      </dgm:t>
    </dgm:pt>
    <dgm:pt modelId="{D4DAFC40-4454-4FF7-A0F7-3FC162CFF86F}">
      <dgm:prSet phldrT="[Texto]" custT="1"/>
      <dgm:spPr>
        <a:ln>
          <a:solidFill>
            <a:schemeClr val="tx1"/>
          </a:solidFill>
        </a:ln>
      </dgm:spPr>
      <dgm:t>
        <a:bodyPr/>
        <a:lstStyle/>
        <a:p>
          <a:r>
            <a:rPr lang="es-ES" sz="1700" b="1" u="none" dirty="0">
              <a:solidFill>
                <a:srgbClr val="C00000"/>
              </a:solidFill>
            </a:rPr>
            <a:t>Depuración contable</a:t>
          </a:r>
          <a:r>
            <a:rPr lang="es-ES" sz="1700" b="1" u="none" dirty="0"/>
            <a:t>: cuentas contables pendientes de depuración que requieren de un tiempo considerable</a:t>
          </a:r>
        </a:p>
      </dgm:t>
    </dgm:pt>
    <dgm:pt modelId="{6DBD313C-F138-4B9C-80B6-B61A365E6A98}" type="parTrans" cxnId="{144B2B81-A36C-4C39-973E-C9E79BFCF7B5}">
      <dgm:prSet/>
      <dgm:spPr/>
      <dgm:t>
        <a:bodyPr/>
        <a:lstStyle/>
        <a:p>
          <a:endParaRPr lang="es-ES"/>
        </a:p>
      </dgm:t>
    </dgm:pt>
    <dgm:pt modelId="{75E68202-8982-4742-AE5B-A8C911230DB3}" type="sibTrans" cxnId="{144B2B81-A36C-4C39-973E-C9E79BFCF7B5}">
      <dgm:prSet/>
      <dgm:spPr/>
      <dgm:t>
        <a:bodyPr/>
        <a:lstStyle/>
        <a:p>
          <a:endParaRPr lang="es-ES"/>
        </a:p>
      </dgm:t>
    </dgm:pt>
    <dgm:pt modelId="{851C2AE9-F7B4-47D7-9076-E5A328EE4FD1}">
      <dgm:prSet phldrT="[Texto]" custT="1"/>
      <dgm:spPr>
        <a:ln>
          <a:solidFill>
            <a:schemeClr val="tx1"/>
          </a:solidFill>
        </a:ln>
      </dgm:spPr>
      <dgm:t>
        <a:bodyPr/>
        <a:lstStyle/>
        <a:p>
          <a:r>
            <a:rPr lang="es-ES" sz="1700" b="1" u="none" dirty="0">
              <a:solidFill>
                <a:srgbClr val="C00000"/>
              </a:solidFill>
            </a:rPr>
            <a:t>Recursos económicos insuficientes:</a:t>
          </a:r>
          <a:r>
            <a:rPr lang="es-ES" sz="1700" b="1" u="none" dirty="0"/>
            <a:t>  presupuestos insuficiente para adelantar el proceso de manera integral</a:t>
          </a:r>
        </a:p>
      </dgm:t>
    </dgm:pt>
    <dgm:pt modelId="{D951C45E-0A52-4B0E-A149-768B129138C1}" type="parTrans" cxnId="{BD8EE666-0633-46FD-BEDA-56DFFC729892}">
      <dgm:prSet/>
      <dgm:spPr/>
      <dgm:t>
        <a:bodyPr/>
        <a:lstStyle/>
        <a:p>
          <a:endParaRPr lang="es-ES"/>
        </a:p>
      </dgm:t>
    </dgm:pt>
    <dgm:pt modelId="{94BC1293-9E0B-4AFE-A332-2081606C8AC8}" type="sibTrans" cxnId="{BD8EE666-0633-46FD-BEDA-56DFFC729892}">
      <dgm:prSet/>
      <dgm:spPr/>
      <dgm:t>
        <a:bodyPr/>
        <a:lstStyle/>
        <a:p>
          <a:endParaRPr lang="es-ES"/>
        </a:p>
      </dgm:t>
    </dgm:pt>
    <dgm:pt modelId="{BE5DAFF1-C5B4-4335-B896-3F5F9FB1E907}" type="pres">
      <dgm:prSet presAssocID="{004A0A95-FD30-4D8D-BB75-527E0FA395FD}" presName="theList" presStyleCnt="0">
        <dgm:presLayoutVars>
          <dgm:dir/>
          <dgm:animLvl val="lvl"/>
          <dgm:resizeHandles val="exact"/>
        </dgm:presLayoutVars>
      </dgm:prSet>
      <dgm:spPr/>
    </dgm:pt>
    <dgm:pt modelId="{68E0CCD5-9641-49A5-AE13-A7ED7F51A5A8}" type="pres">
      <dgm:prSet presAssocID="{640C6E21-7801-4C02-A549-E046BEC2DC94}" presName="compNode" presStyleCnt="0"/>
      <dgm:spPr/>
    </dgm:pt>
    <dgm:pt modelId="{B16F359C-BEA9-4355-9006-A2CA58D89AE1}" type="pres">
      <dgm:prSet presAssocID="{640C6E21-7801-4C02-A549-E046BEC2DC94}" presName="aNode" presStyleLbl="bgShp" presStyleIdx="0" presStyleCnt="2" custLinFactNeighborX="-1611"/>
      <dgm:spPr/>
    </dgm:pt>
    <dgm:pt modelId="{97759C2C-FCDF-496B-8038-3F10B1D703EB}" type="pres">
      <dgm:prSet presAssocID="{640C6E21-7801-4C02-A549-E046BEC2DC94}" presName="textNode" presStyleLbl="bgShp" presStyleIdx="0" presStyleCnt="2"/>
      <dgm:spPr/>
    </dgm:pt>
    <dgm:pt modelId="{A1CBC5B5-FC06-4109-8437-C9BB4307F0B4}" type="pres">
      <dgm:prSet presAssocID="{640C6E21-7801-4C02-A549-E046BEC2DC94}" presName="compChildNode" presStyleCnt="0"/>
      <dgm:spPr/>
    </dgm:pt>
    <dgm:pt modelId="{316B6D2B-2FA1-4CC6-8AB2-8FCA0F05AEF5}" type="pres">
      <dgm:prSet presAssocID="{640C6E21-7801-4C02-A549-E046BEC2DC94}" presName="theInnerList" presStyleCnt="0"/>
      <dgm:spPr/>
    </dgm:pt>
    <dgm:pt modelId="{8251F27B-80C6-4B56-A471-3744BA9295BB}" type="pres">
      <dgm:prSet presAssocID="{F5942744-8568-41F5-8B52-A10664082429}" presName="childNode" presStyleLbl="node1" presStyleIdx="0" presStyleCnt="6">
        <dgm:presLayoutVars>
          <dgm:bulletEnabled val="1"/>
        </dgm:presLayoutVars>
      </dgm:prSet>
      <dgm:spPr/>
    </dgm:pt>
    <dgm:pt modelId="{0CF8F672-A757-4B26-91D5-B3D76DD5829E}" type="pres">
      <dgm:prSet presAssocID="{640C6E21-7801-4C02-A549-E046BEC2DC94}" presName="aSpace" presStyleCnt="0"/>
      <dgm:spPr/>
    </dgm:pt>
    <dgm:pt modelId="{056B1466-7571-441F-921F-5DDC816D51A6}" type="pres">
      <dgm:prSet presAssocID="{3CF6C971-2CA0-49EC-A42C-F955B4D3C4C3}" presName="compNode" presStyleCnt="0"/>
      <dgm:spPr/>
    </dgm:pt>
    <dgm:pt modelId="{45B002B7-33A2-4249-A740-8E8A6C6DE8E5}" type="pres">
      <dgm:prSet presAssocID="{3CF6C971-2CA0-49EC-A42C-F955B4D3C4C3}" presName="aNode" presStyleLbl="bgShp" presStyleIdx="1" presStyleCnt="2"/>
      <dgm:spPr/>
    </dgm:pt>
    <dgm:pt modelId="{B87207B6-25D0-4754-AEAE-F6D66195AE48}" type="pres">
      <dgm:prSet presAssocID="{3CF6C971-2CA0-49EC-A42C-F955B4D3C4C3}" presName="textNode" presStyleLbl="bgShp" presStyleIdx="1" presStyleCnt="2"/>
      <dgm:spPr/>
    </dgm:pt>
    <dgm:pt modelId="{464770AC-1F6C-489C-BA60-493FF628AFA7}" type="pres">
      <dgm:prSet presAssocID="{3CF6C971-2CA0-49EC-A42C-F955B4D3C4C3}" presName="compChildNode" presStyleCnt="0"/>
      <dgm:spPr/>
    </dgm:pt>
    <dgm:pt modelId="{9943C054-8668-4516-9E6C-E777B91B6F16}" type="pres">
      <dgm:prSet presAssocID="{3CF6C971-2CA0-49EC-A42C-F955B4D3C4C3}" presName="theInnerList" presStyleCnt="0"/>
      <dgm:spPr/>
    </dgm:pt>
    <dgm:pt modelId="{FF671B05-52A4-417B-B3AB-298F993DB2D5}" type="pres">
      <dgm:prSet presAssocID="{C72F816F-21E9-4EF0-BC5C-75C628768B2B}" presName="childNode" presStyleLbl="node1" presStyleIdx="1" presStyleCnt="6" custScaleX="117715" custScaleY="182026" custLinFactNeighborY="-78741">
        <dgm:presLayoutVars>
          <dgm:bulletEnabled val="1"/>
        </dgm:presLayoutVars>
      </dgm:prSet>
      <dgm:spPr/>
    </dgm:pt>
    <dgm:pt modelId="{F5FC5AF5-08B6-472B-AF1B-9EE1821B2065}" type="pres">
      <dgm:prSet presAssocID="{C72F816F-21E9-4EF0-BC5C-75C628768B2B}" presName="aSpace2" presStyleCnt="0"/>
      <dgm:spPr/>
    </dgm:pt>
    <dgm:pt modelId="{BACBAB97-6D0E-4836-9CC6-0ABB60A855EE}" type="pres">
      <dgm:prSet presAssocID="{4F6B00D3-F5BE-4840-943D-4B221043270A}" presName="childNode" presStyleLbl="node1" presStyleIdx="2" presStyleCnt="6" custScaleX="117205" custScaleY="173871" custLinFactY="5318" custLinFactNeighborY="100000">
        <dgm:presLayoutVars>
          <dgm:bulletEnabled val="1"/>
        </dgm:presLayoutVars>
      </dgm:prSet>
      <dgm:spPr/>
    </dgm:pt>
    <dgm:pt modelId="{CB7B515D-9CC6-40D6-B8CD-93E8C13D8C42}" type="pres">
      <dgm:prSet presAssocID="{4F6B00D3-F5BE-4840-943D-4B221043270A}" presName="aSpace2" presStyleCnt="0"/>
      <dgm:spPr/>
    </dgm:pt>
    <dgm:pt modelId="{599628B4-ED51-443A-ADB7-CDDF050A989F}" type="pres">
      <dgm:prSet presAssocID="{9A4A173E-9EAA-4398-87CD-234621DDDDEC}" presName="childNode" presStyleLbl="node1" presStyleIdx="3" presStyleCnt="6" custScaleX="115657" custLinFactY="12524" custLinFactNeighborX="-255" custLinFactNeighborY="100000">
        <dgm:presLayoutVars>
          <dgm:bulletEnabled val="1"/>
        </dgm:presLayoutVars>
      </dgm:prSet>
      <dgm:spPr/>
    </dgm:pt>
    <dgm:pt modelId="{7BD9A93E-E1D3-4333-A8EA-6EC6CD94A378}" type="pres">
      <dgm:prSet presAssocID="{9A4A173E-9EAA-4398-87CD-234621DDDDEC}" presName="aSpace2" presStyleCnt="0"/>
      <dgm:spPr/>
    </dgm:pt>
    <dgm:pt modelId="{307F0E6E-2BEB-4FD8-828D-F41F1128A3B9}" type="pres">
      <dgm:prSet presAssocID="{D4DAFC40-4454-4FF7-A0F7-3FC162CFF86F}" presName="childNode" presStyleLbl="node1" presStyleIdx="4" presStyleCnt="6" custScaleX="115167" custScaleY="163942" custLinFactY="25840" custLinFactNeighborY="100000">
        <dgm:presLayoutVars>
          <dgm:bulletEnabled val="1"/>
        </dgm:presLayoutVars>
      </dgm:prSet>
      <dgm:spPr/>
    </dgm:pt>
    <dgm:pt modelId="{31706E26-F28A-49C0-8BB1-BB17B42C0BCC}" type="pres">
      <dgm:prSet presAssocID="{D4DAFC40-4454-4FF7-A0F7-3FC162CFF86F}" presName="aSpace2" presStyleCnt="0"/>
      <dgm:spPr/>
    </dgm:pt>
    <dgm:pt modelId="{D49CDFCE-2219-4A34-9402-953EE3A4D3D3}" type="pres">
      <dgm:prSet presAssocID="{851C2AE9-F7B4-47D7-9076-E5A328EE4FD1}" presName="childNode" presStyleLbl="node1" presStyleIdx="5" presStyleCnt="6" custScaleX="116186" custScaleY="183102" custLinFactY="37509" custLinFactNeighborY="100000">
        <dgm:presLayoutVars>
          <dgm:bulletEnabled val="1"/>
        </dgm:presLayoutVars>
      </dgm:prSet>
      <dgm:spPr/>
    </dgm:pt>
  </dgm:ptLst>
  <dgm:cxnLst>
    <dgm:cxn modelId="{714FC502-524C-4706-8CC3-CDAE61147DE6}" srcId="{3CF6C971-2CA0-49EC-A42C-F955B4D3C4C3}" destId="{9A4A173E-9EAA-4398-87CD-234621DDDDEC}" srcOrd="2" destOrd="0" parTransId="{26E548F8-7056-4CBE-A698-4E1C07E3418A}" sibTransId="{74FD7035-A7B2-4F1D-BA56-82F2A3D10AA9}"/>
    <dgm:cxn modelId="{5FB7D71D-DB41-42D9-9B3A-ACAF0F87F64A}" type="presOf" srcId="{3CF6C971-2CA0-49EC-A42C-F955B4D3C4C3}" destId="{B87207B6-25D0-4754-AEAE-F6D66195AE48}" srcOrd="1" destOrd="0" presId="urn:microsoft.com/office/officeart/2005/8/layout/lProcess2"/>
    <dgm:cxn modelId="{93F3CA2F-B47F-40F6-8B19-B41C2293F893}" type="presOf" srcId="{4F6B00D3-F5BE-4840-943D-4B221043270A}" destId="{BACBAB97-6D0E-4836-9CC6-0ABB60A855EE}" srcOrd="0" destOrd="0" presId="urn:microsoft.com/office/officeart/2005/8/layout/lProcess2"/>
    <dgm:cxn modelId="{97A60A31-E54C-4378-844F-3E4834517567}" srcId="{004A0A95-FD30-4D8D-BB75-527E0FA395FD}" destId="{640C6E21-7801-4C02-A549-E046BEC2DC94}" srcOrd="0" destOrd="0" parTransId="{FC473E0F-322D-4424-9068-6A6F72D5C828}" sibTransId="{54781E23-FDA4-4A92-ACA3-14A27D32C892}"/>
    <dgm:cxn modelId="{6375A73A-73A2-418F-A848-110EDFB18CFC}" type="presOf" srcId="{3CF6C971-2CA0-49EC-A42C-F955B4D3C4C3}" destId="{45B002B7-33A2-4249-A740-8E8A6C6DE8E5}" srcOrd="0" destOrd="0" presId="urn:microsoft.com/office/officeart/2005/8/layout/lProcess2"/>
    <dgm:cxn modelId="{6668755D-14A0-4A97-AC04-B4FEF0AAF184}" type="presOf" srcId="{640C6E21-7801-4C02-A549-E046BEC2DC94}" destId="{97759C2C-FCDF-496B-8038-3F10B1D703EB}" srcOrd="1" destOrd="0" presId="urn:microsoft.com/office/officeart/2005/8/layout/lProcess2"/>
    <dgm:cxn modelId="{C21A4B60-39A4-4DF3-BC01-E35FF410FBD4}" type="presOf" srcId="{640C6E21-7801-4C02-A549-E046BEC2DC94}" destId="{B16F359C-BEA9-4355-9006-A2CA58D89AE1}" srcOrd="0" destOrd="0" presId="urn:microsoft.com/office/officeart/2005/8/layout/lProcess2"/>
    <dgm:cxn modelId="{BD8EE666-0633-46FD-BEDA-56DFFC729892}" srcId="{3CF6C971-2CA0-49EC-A42C-F955B4D3C4C3}" destId="{851C2AE9-F7B4-47D7-9076-E5A328EE4FD1}" srcOrd="4" destOrd="0" parTransId="{D951C45E-0A52-4B0E-A149-768B129138C1}" sibTransId="{94BC1293-9E0B-4AFE-A332-2081606C8AC8}"/>
    <dgm:cxn modelId="{539A0069-1317-489F-B6D5-541D31F7A1DC}" srcId="{3CF6C971-2CA0-49EC-A42C-F955B4D3C4C3}" destId="{4F6B00D3-F5BE-4840-943D-4B221043270A}" srcOrd="1" destOrd="0" parTransId="{CB689C97-170C-4255-8A35-835FB4AD9862}" sibTransId="{43796D0A-3156-4A49-8C7D-2D605B8007A8}"/>
    <dgm:cxn modelId="{144B2B81-A36C-4C39-973E-C9E79BFCF7B5}" srcId="{3CF6C971-2CA0-49EC-A42C-F955B4D3C4C3}" destId="{D4DAFC40-4454-4FF7-A0F7-3FC162CFF86F}" srcOrd="3" destOrd="0" parTransId="{6DBD313C-F138-4B9C-80B6-B61A365E6A98}" sibTransId="{75E68202-8982-4742-AE5B-A8C911230DB3}"/>
    <dgm:cxn modelId="{26F8C984-6B11-4E86-A91A-4A486050C9E3}" type="presOf" srcId="{C72F816F-21E9-4EF0-BC5C-75C628768B2B}" destId="{FF671B05-52A4-417B-B3AB-298F993DB2D5}" srcOrd="0" destOrd="0" presId="urn:microsoft.com/office/officeart/2005/8/layout/lProcess2"/>
    <dgm:cxn modelId="{425E7A9A-DE30-4F6B-8F59-1277CAC964ED}" type="presOf" srcId="{9A4A173E-9EAA-4398-87CD-234621DDDDEC}" destId="{599628B4-ED51-443A-ADB7-CDDF050A989F}" srcOrd="0" destOrd="0" presId="urn:microsoft.com/office/officeart/2005/8/layout/lProcess2"/>
    <dgm:cxn modelId="{B01E839E-DB7D-45BA-98DB-09001434835A}" type="presOf" srcId="{851C2AE9-F7B4-47D7-9076-E5A328EE4FD1}" destId="{D49CDFCE-2219-4A34-9402-953EE3A4D3D3}" srcOrd="0" destOrd="0" presId="urn:microsoft.com/office/officeart/2005/8/layout/lProcess2"/>
    <dgm:cxn modelId="{19A049A0-8B2C-437C-A9F0-ECAC6D36CA53}" srcId="{640C6E21-7801-4C02-A549-E046BEC2DC94}" destId="{F5942744-8568-41F5-8B52-A10664082429}" srcOrd="0" destOrd="0" parTransId="{9D82D280-ABA8-4C17-9562-3DC575CED335}" sibTransId="{7D3A207F-3FE2-47C8-9AC3-80D25B8D6EAC}"/>
    <dgm:cxn modelId="{AA1032A1-71BB-4D2E-8F8A-6E1F06B758A6}" srcId="{004A0A95-FD30-4D8D-BB75-527E0FA395FD}" destId="{3CF6C971-2CA0-49EC-A42C-F955B4D3C4C3}" srcOrd="1" destOrd="0" parTransId="{A1E983F1-BA58-4348-8EF0-4F99BB5C7489}" sibTransId="{5A8481EF-2227-45A6-AF7A-1245EE7BB7A5}"/>
    <dgm:cxn modelId="{7E0DADAF-54FF-4BCF-A467-1CDC1D6722C5}" srcId="{3CF6C971-2CA0-49EC-A42C-F955B4D3C4C3}" destId="{C72F816F-21E9-4EF0-BC5C-75C628768B2B}" srcOrd="0" destOrd="0" parTransId="{BBE34E2C-F9A9-461B-B8F7-CB704667688C}" sibTransId="{E6A98814-C947-40C0-AE0E-B5F021EB3CB8}"/>
    <dgm:cxn modelId="{FD10EBCC-8022-445A-BFC8-9F6636AB5C4C}" type="presOf" srcId="{004A0A95-FD30-4D8D-BB75-527E0FA395FD}" destId="{BE5DAFF1-C5B4-4335-B896-3F5F9FB1E907}" srcOrd="0" destOrd="0" presId="urn:microsoft.com/office/officeart/2005/8/layout/lProcess2"/>
    <dgm:cxn modelId="{D0B74ADC-4716-48BD-9CA5-858F01DD60B1}" type="presOf" srcId="{F5942744-8568-41F5-8B52-A10664082429}" destId="{8251F27B-80C6-4B56-A471-3744BA9295BB}" srcOrd="0" destOrd="0" presId="urn:microsoft.com/office/officeart/2005/8/layout/lProcess2"/>
    <dgm:cxn modelId="{FB1118FF-7CA3-4720-A993-2E73A1EA1E49}" type="presOf" srcId="{D4DAFC40-4454-4FF7-A0F7-3FC162CFF86F}" destId="{307F0E6E-2BEB-4FD8-828D-F41F1128A3B9}" srcOrd="0" destOrd="0" presId="urn:microsoft.com/office/officeart/2005/8/layout/lProcess2"/>
    <dgm:cxn modelId="{26ED6A6B-1348-4915-ADEA-AE85B7C4F0AF}" type="presParOf" srcId="{BE5DAFF1-C5B4-4335-B896-3F5F9FB1E907}" destId="{68E0CCD5-9641-49A5-AE13-A7ED7F51A5A8}" srcOrd="0" destOrd="0" presId="urn:microsoft.com/office/officeart/2005/8/layout/lProcess2"/>
    <dgm:cxn modelId="{9CE27838-C828-45C9-B657-DA5FD91A23A3}" type="presParOf" srcId="{68E0CCD5-9641-49A5-AE13-A7ED7F51A5A8}" destId="{B16F359C-BEA9-4355-9006-A2CA58D89AE1}" srcOrd="0" destOrd="0" presId="urn:microsoft.com/office/officeart/2005/8/layout/lProcess2"/>
    <dgm:cxn modelId="{F9B52573-B14D-4DFF-9D40-82287300F479}" type="presParOf" srcId="{68E0CCD5-9641-49A5-AE13-A7ED7F51A5A8}" destId="{97759C2C-FCDF-496B-8038-3F10B1D703EB}" srcOrd="1" destOrd="0" presId="urn:microsoft.com/office/officeart/2005/8/layout/lProcess2"/>
    <dgm:cxn modelId="{690806FF-90C0-4F72-A92F-B935A2C5B108}" type="presParOf" srcId="{68E0CCD5-9641-49A5-AE13-A7ED7F51A5A8}" destId="{A1CBC5B5-FC06-4109-8437-C9BB4307F0B4}" srcOrd="2" destOrd="0" presId="urn:microsoft.com/office/officeart/2005/8/layout/lProcess2"/>
    <dgm:cxn modelId="{788BA3C3-D610-47AB-9729-9C0110F571CD}" type="presParOf" srcId="{A1CBC5B5-FC06-4109-8437-C9BB4307F0B4}" destId="{316B6D2B-2FA1-4CC6-8AB2-8FCA0F05AEF5}" srcOrd="0" destOrd="0" presId="urn:microsoft.com/office/officeart/2005/8/layout/lProcess2"/>
    <dgm:cxn modelId="{20246A0F-37F4-4CBF-B18F-79495D3C441A}" type="presParOf" srcId="{316B6D2B-2FA1-4CC6-8AB2-8FCA0F05AEF5}" destId="{8251F27B-80C6-4B56-A471-3744BA9295BB}" srcOrd="0" destOrd="0" presId="urn:microsoft.com/office/officeart/2005/8/layout/lProcess2"/>
    <dgm:cxn modelId="{F5623129-B74D-420C-B748-261B8C7D8B37}" type="presParOf" srcId="{BE5DAFF1-C5B4-4335-B896-3F5F9FB1E907}" destId="{0CF8F672-A757-4B26-91D5-B3D76DD5829E}" srcOrd="1" destOrd="0" presId="urn:microsoft.com/office/officeart/2005/8/layout/lProcess2"/>
    <dgm:cxn modelId="{ED1F98EA-4D8E-4095-A0AE-C6F28F598466}" type="presParOf" srcId="{BE5DAFF1-C5B4-4335-B896-3F5F9FB1E907}" destId="{056B1466-7571-441F-921F-5DDC816D51A6}" srcOrd="2" destOrd="0" presId="urn:microsoft.com/office/officeart/2005/8/layout/lProcess2"/>
    <dgm:cxn modelId="{2B9EEC4F-F7EA-4D4E-8202-2FC2ED42EFF9}" type="presParOf" srcId="{056B1466-7571-441F-921F-5DDC816D51A6}" destId="{45B002B7-33A2-4249-A740-8E8A6C6DE8E5}" srcOrd="0" destOrd="0" presId="urn:microsoft.com/office/officeart/2005/8/layout/lProcess2"/>
    <dgm:cxn modelId="{DF525E9D-4B44-49FA-8C6D-CE660A01966D}" type="presParOf" srcId="{056B1466-7571-441F-921F-5DDC816D51A6}" destId="{B87207B6-25D0-4754-AEAE-F6D66195AE48}" srcOrd="1" destOrd="0" presId="urn:microsoft.com/office/officeart/2005/8/layout/lProcess2"/>
    <dgm:cxn modelId="{1301ABCD-3091-4827-89AC-16A1DE828B9A}" type="presParOf" srcId="{056B1466-7571-441F-921F-5DDC816D51A6}" destId="{464770AC-1F6C-489C-BA60-493FF628AFA7}" srcOrd="2" destOrd="0" presId="urn:microsoft.com/office/officeart/2005/8/layout/lProcess2"/>
    <dgm:cxn modelId="{C27F947D-84FC-4BD6-96BF-CA2A4EBEEA16}" type="presParOf" srcId="{464770AC-1F6C-489C-BA60-493FF628AFA7}" destId="{9943C054-8668-4516-9E6C-E777B91B6F16}" srcOrd="0" destOrd="0" presId="urn:microsoft.com/office/officeart/2005/8/layout/lProcess2"/>
    <dgm:cxn modelId="{7CA3BEE8-26D7-4929-9F11-BE3B1CAAFC76}" type="presParOf" srcId="{9943C054-8668-4516-9E6C-E777B91B6F16}" destId="{FF671B05-52A4-417B-B3AB-298F993DB2D5}" srcOrd="0" destOrd="0" presId="urn:microsoft.com/office/officeart/2005/8/layout/lProcess2"/>
    <dgm:cxn modelId="{3BB7E916-C52B-49A4-90B4-649D3EEE2894}" type="presParOf" srcId="{9943C054-8668-4516-9E6C-E777B91B6F16}" destId="{F5FC5AF5-08B6-472B-AF1B-9EE1821B2065}" srcOrd="1" destOrd="0" presId="urn:microsoft.com/office/officeart/2005/8/layout/lProcess2"/>
    <dgm:cxn modelId="{FDB2E0FC-7441-46A8-8E8B-7DC724E246D6}" type="presParOf" srcId="{9943C054-8668-4516-9E6C-E777B91B6F16}" destId="{BACBAB97-6D0E-4836-9CC6-0ABB60A855EE}" srcOrd="2" destOrd="0" presId="urn:microsoft.com/office/officeart/2005/8/layout/lProcess2"/>
    <dgm:cxn modelId="{97EC479A-0B4D-42CF-BD36-322F9D857893}" type="presParOf" srcId="{9943C054-8668-4516-9E6C-E777B91B6F16}" destId="{CB7B515D-9CC6-40D6-B8CD-93E8C13D8C42}" srcOrd="3" destOrd="0" presId="urn:microsoft.com/office/officeart/2005/8/layout/lProcess2"/>
    <dgm:cxn modelId="{01613BB3-C885-4BC5-8D1C-D176AC0D6661}" type="presParOf" srcId="{9943C054-8668-4516-9E6C-E777B91B6F16}" destId="{599628B4-ED51-443A-ADB7-CDDF050A989F}" srcOrd="4" destOrd="0" presId="urn:microsoft.com/office/officeart/2005/8/layout/lProcess2"/>
    <dgm:cxn modelId="{30A1A641-1560-4E23-84F2-F1F4483CC92D}" type="presParOf" srcId="{9943C054-8668-4516-9E6C-E777B91B6F16}" destId="{7BD9A93E-E1D3-4333-A8EA-6EC6CD94A378}" srcOrd="5" destOrd="0" presId="urn:microsoft.com/office/officeart/2005/8/layout/lProcess2"/>
    <dgm:cxn modelId="{DFE544AD-C92A-4069-A5A5-FCBD00D49965}" type="presParOf" srcId="{9943C054-8668-4516-9E6C-E777B91B6F16}" destId="{307F0E6E-2BEB-4FD8-828D-F41F1128A3B9}" srcOrd="6" destOrd="0" presId="urn:microsoft.com/office/officeart/2005/8/layout/lProcess2"/>
    <dgm:cxn modelId="{33C54741-2214-41B2-A6E6-FA66807F153B}" type="presParOf" srcId="{9943C054-8668-4516-9E6C-E777B91B6F16}" destId="{31706E26-F28A-49C0-8BB1-BB17B42C0BCC}" srcOrd="7" destOrd="0" presId="urn:microsoft.com/office/officeart/2005/8/layout/lProcess2"/>
    <dgm:cxn modelId="{A397EE6B-1BC8-404B-8D11-E7FE205CC7AE}" type="presParOf" srcId="{9943C054-8668-4516-9E6C-E777B91B6F16}" destId="{D49CDFCE-2219-4A34-9402-953EE3A4D3D3}" srcOrd="8"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832D894-755B-405B-B6B1-4B3697A701CD}" type="doc">
      <dgm:prSet loTypeId="urn:microsoft.com/office/officeart/2005/8/layout/cycle8" loCatId="cycle" qsTypeId="urn:microsoft.com/office/officeart/2005/8/quickstyle/simple1" qsCatId="simple" csTypeId="urn:microsoft.com/office/officeart/2005/8/colors/accent2_1" csCatId="accent2" phldr="1"/>
      <dgm:spPr/>
      <dgm:t>
        <a:bodyPr/>
        <a:lstStyle/>
        <a:p>
          <a:endParaRPr lang="es-ES"/>
        </a:p>
      </dgm:t>
    </dgm:pt>
    <dgm:pt modelId="{865EA2B2-4591-4161-9A20-0974E19962BD}">
      <dgm:prSet phldrT="[Texto]" custT="1"/>
      <dgm:spPr/>
      <dgm:t>
        <a:bodyPr/>
        <a:lstStyle/>
        <a:p>
          <a:r>
            <a:rPr lang="es-ES" sz="1600" b="1" dirty="0"/>
            <a:t>Articulo 355 de la Ley 1819 de 2016: </a:t>
          </a:r>
          <a:r>
            <a:rPr lang="es-ES" sz="1400" b="1" dirty="0"/>
            <a:t>Requerimiento de proceso de depuración contable para entidades territoriales </a:t>
          </a:r>
        </a:p>
      </dgm:t>
    </dgm:pt>
    <dgm:pt modelId="{77D68D2F-2C4B-404B-81F1-5398A451D59D}" type="parTrans" cxnId="{F2F84F21-41F2-4B85-BD24-4FEFAA8C61F0}">
      <dgm:prSet/>
      <dgm:spPr/>
      <dgm:t>
        <a:bodyPr/>
        <a:lstStyle/>
        <a:p>
          <a:endParaRPr lang="es-ES" sz="1400"/>
        </a:p>
      </dgm:t>
    </dgm:pt>
    <dgm:pt modelId="{62160CC7-C769-4997-B80A-61E387D190EA}" type="sibTrans" cxnId="{F2F84F21-41F2-4B85-BD24-4FEFAA8C61F0}">
      <dgm:prSet/>
      <dgm:spPr/>
      <dgm:t>
        <a:bodyPr/>
        <a:lstStyle/>
        <a:p>
          <a:endParaRPr lang="es-ES" sz="1400"/>
        </a:p>
      </dgm:t>
    </dgm:pt>
    <dgm:pt modelId="{96E80A22-DDC6-47E3-9BA3-352A57300BA6}">
      <dgm:prSet phldrT="[Texto]" custT="1"/>
      <dgm:spPr/>
      <dgm:t>
        <a:bodyPr/>
        <a:lstStyle/>
        <a:p>
          <a:r>
            <a:rPr lang="es-ES" sz="1600" b="1" dirty="0"/>
            <a:t>Resolución  CGN 107 de 2017 </a:t>
          </a:r>
          <a:r>
            <a:rPr lang="es-ES" sz="1400" b="1" dirty="0"/>
            <a:t>Cumplimiento al saneamiento contable requerido en el Art. 355 Ley 1819 /2016</a:t>
          </a:r>
        </a:p>
      </dgm:t>
    </dgm:pt>
    <dgm:pt modelId="{064EA58E-BFA0-4721-A102-0E84A403BDDF}" type="parTrans" cxnId="{F29E56B2-E67A-46DE-B6FD-E6765137E492}">
      <dgm:prSet/>
      <dgm:spPr/>
      <dgm:t>
        <a:bodyPr/>
        <a:lstStyle/>
        <a:p>
          <a:endParaRPr lang="es-ES" sz="1400"/>
        </a:p>
      </dgm:t>
    </dgm:pt>
    <dgm:pt modelId="{9C04350C-CA52-4402-BC86-F8D3A1E81FC5}" type="sibTrans" cxnId="{F29E56B2-E67A-46DE-B6FD-E6765137E492}">
      <dgm:prSet/>
      <dgm:spPr/>
      <dgm:t>
        <a:bodyPr/>
        <a:lstStyle/>
        <a:p>
          <a:endParaRPr lang="es-ES" sz="1400"/>
        </a:p>
      </dgm:t>
    </dgm:pt>
    <dgm:pt modelId="{F664753A-6EF1-4883-BBA8-8C3394F1C2F2}">
      <dgm:prSet phldrT="[Texto]" custT="1"/>
      <dgm:spPr/>
      <dgm:t>
        <a:bodyPr anchor="ctr"/>
        <a:lstStyle/>
        <a:p>
          <a:r>
            <a:rPr lang="es-ES" sz="1400" dirty="0"/>
            <a:t>    </a:t>
          </a:r>
        </a:p>
        <a:p>
          <a:r>
            <a:rPr lang="es-ES" sz="1600" b="1" dirty="0"/>
            <a:t>Circular Conjunta No. 001 -2017</a:t>
          </a:r>
        </a:p>
        <a:p>
          <a:r>
            <a:rPr lang="es-ES" sz="1400" b="1" dirty="0"/>
            <a:t> Auditoria General de la República y CGN</a:t>
          </a:r>
        </a:p>
        <a:p>
          <a:r>
            <a:rPr lang="es-ES" sz="1400" b="1" dirty="0"/>
            <a:t>Termino de dos años a  partir de la vigencia de la Ley 1819</a:t>
          </a:r>
        </a:p>
      </dgm:t>
    </dgm:pt>
    <dgm:pt modelId="{4FB3036C-90F7-44DA-9825-FA98B101C8CD}" type="parTrans" cxnId="{80ABE614-C102-4671-A7F0-532EA6D30072}">
      <dgm:prSet/>
      <dgm:spPr/>
      <dgm:t>
        <a:bodyPr/>
        <a:lstStyle/>
        <a:p>
          <a:endParaRPr lang="es-ES" sz="1400"/>
        </a:p>
      </dgm:t>
    </dgm:pt>
    <dgm:pt modelId="{9CCFA251-C803-4AA1-ADEC-34B192D9D837}" type="sibTrans" cxnId="{80ABE614-C102-4671-A7F0-532EA6D30072}">
      <dgm:prSet/>
      <dgm:spPr/>
      <dgm:t>
        <a:bodyPr/>
        <a:lstStyle/>
        <a:p>
          <a:endParaRPr lang="es-ES" sz="1400"/>
        </a:p>
      </dgm:t>
    </dgm:pt>
    <dgm:pt modelId="{C8851BE6-2D22-4642-8CF8-642EC35873E3}">
      <dgm:prSet phldrT="[Texto]" custT="1"/>
      <dgm:spPr/>
      <dgm:t>
        <a:bodyPr/>
        <a:lstStyle/>
        <a:p>
          <a:r>
            <a:rPr lang="es-ES" sz="1400" dirty="0"/>
            <a:t>      </a:t>
          </a:r>
          <a:r>
            <a:rPr lang="es-ES" sz="1500" b="1" dirty="0"/>
            <a:t>Circular Conjunta No. 002 -2017</a:t>
          </a:r>
        </a:p>
        <a:p>
          <a:r>
            <a:rPr lang="es-ES" sz="1400" b="1" dirty="0"/>
            <a:t>Procuraduría General de la Nación y CGN</a:t>
          </a:r>
        </a:p>
        <a:p>
          <a:r>
            <a:rPr lang="es-ES" sz="1400" b="1" dirty="0"/>
            <a:t>Responsabilidad a cargo del Representante Legal</a:t>
          </a:r>
        </a:p>
      </dgm:t>
    </dgm:pt>
    <dgm:pt modelId="{B1D70FC1-257B-4728-975F-79EF05CD5944}" type="parTrans" cxnId="{B707E190-227C-4782-9284-354880ADC9DC}">
      <dgm:prSet/>
      <dgm:spPr/>
      <dgm:t>
        <a:bodyPr/>
        <a:lstStyle/>
        <a:p>
          <a:endParaRPr lang="es-ES" sz="1400"/>
        </a:p>
      </dgm:t>
    </dgm:pt>
    <dgm:pt modelId="{FDD46BF0-F56F-430B-87D1-68C9AEE85A67}" type="sibTrans" cxnId="{B707E190-227C-4782-9284-354880ADC9DC}">
      <dgm:prSet/>
      <dgm:spPr/>
      <dgm:t>
        <a:bodyPr/>
        <a:lstStyle/>
        <a:p>
          <a:endParaRPr lang="es-ES" sz="1400"/>
        </a:p>
      </dgm:t>
    </dgm:pt>
    <dgm:pt modelId="{7AEEE15B-ED41-49AD-9E6F-9FAD05801FE8}" type="pres">
      <dgm:prSet presAssocID="{F832D894-755B-405B-B6B1-4B3697A701CD}" presName="compositeShape" presStyleCnt="0">
        <dgm:presLayoutVars>
          <dgm:chMax val="7"/>
          <dgm:dir/>
          <dgm:resizeHandles val="exact"/>
        </dgm:presLayoutVars>
      </dgm:prSet>
      <dgm:spPr/>
    </dgm:pt>
    <dgm:pt modelId="{173C8685-A769-464D-876F-6AB3BE432D41}" type="pres">
      <dgm:prSet presAssocID="{F832D894-755B-405B-B6B1-4B3697A701CD}" presName="wedge1" presStyleLbl="node1" presStyleIdx="0" presStyleCnt="4" custLinFactNeighborX="-1488" custLinFactNeighborY="1273"/>
      <dgm:spPr/>
    </dgm:pt>
    <dgm:pt modelId="{2BBA5DC9-6B35-4D89-AEB5-1024E5DDD76F}" type="pres">
      <dgm:prSet presAssocID="{F832D894-755B-405B-B6B1-4B3697A701CD}" presName="dummy1a" presStyleCnt="0"/>
      <dgm:spPr/>
    </dgm:pt>
    <dgm:pt modelId="{44D1BD7A-D041-491C-9AC4-0F84E24AB2C9}" type="pres">
      <dgm:prSet presAssocID="{F832D894-755B-405B-B6B1-4B3697A701CD}" presName="dummy1b" presStyleCnt="0"/>
      <dgm:spPr/>
    </dgm:pt>
    <dgm:pt modelId="{321207D6-F2DC-4FB3-9B1A-E5E1FD15ACCA}" type="pres">
      <dgm:prSet presAssocID="{F832D894-755B-405B-B6B1-4B3697A701CD}" presName="wedge1Tx" presStyleLbl="node1" presStyleIdx="0" presStyleCnt="4">
        <dgm:presLayoutVars>
          <dgm:chMax val="0"/>
          <dgm:chPref val="0"/>
          <dgm:bulletEnabled val="1"/>
        </dgm:presLayoutVars>
      </dgm:prSet>
      <dgm:spPr/>
    </dgm:pt>
    <dgm:pt modelId="{BAC9C588-960D-421D-8C22-BD2BEE02532B}" type="pres">
      <dgm:prSet presAssocID="{F832D894-755B-405B-B6B1-4B3697A701CD}" presName="wedge2" presStyleLbl="node1" presStyleIdx="1" presStyleCnt="4" custScaleX="95453" custLinFactNeighborX="-1047"/>
      <dgm:spPr/>
    </dgm:pt>
    <dgm:pt modelId="{FA034363-53A4-4494-A2A6-1DF1638711FE}" type="pres">
      <dgm:prSet presAssocID="{F832D894-755B-405B-B6B1-4B3697A701CD}" presName="dummy2a" presStyleCnt="0"/>
      <dgm:spPr/>
    </dgm:pt>
    <dgm:pt modelId="{0C22996A-679B-472E-AE4D-20740E9FB749}" type="pres">
      <dgm:prSet presAssocID="{F832D894-755B-405B-B6B1-4B3697A701CD}" presName="dummy2b" presStyleCnt="0"/>
      <dgm:spPr/>
    </dgm:pt>
    <dgm:pt modelId="{74EA1E1A-DFA5-446F-A2F6-0990534C26F0}" type="pres">
      <dgm:prSet presAssocID="{F832D894-755B-405B-B6B1-4B3697A701CD}" presName="wedge2Tx" presStyleLbl="node1" presStyleIdx="1" presStyleCnt="4">
        <dgm:presLayoutVars>
          <dgm:chMax val="0"/>
          <dgm:chPref val="0"/>
          <dgm:bulletEnabled val="1"/>
        </dgm:presLayoutVars>
      </dgm:prSet>
      <dgm:spPr/>
    </dgm:pt>
    <dgm:pt modelId="{FE8B931D-F21A-4B74-8013-374086A2816D}" type="pres">
      <dgm:prSet presAssocID="{F832D894-755B-405B-B6B1-4B3697A701CD}" presName="wedge3" presStyleLbl="node1" presStyleIdx="2" presStyleCnt="4" custScaleX="104158" custScaleY="101148" custLinFactNeighborX="1777"/>
      <dgm:spPr/>
    </dgm:pt>
    <dgm:pt modelId="{65D1BBA0-D14E-4CE7-896D-E4A4F1BC2746}" type="pres">
      <dgm:prSet presAssocID="{F832D894-755B-405B-B6B1-4B3697A701CD}" presName="dummy3a" presStyleCnt="0"/>
      <dgm:spPr/>
    </dgm:pt>
    <dgm:pt modelId="{11452879-246E-4585-92FD-982CA63BFD2C}" type="pres">
      <dgm:prSet presAssocID="{F832D894-755B-405B-B6B1-4B3697A701CD}" presName="dummy3b" presStyleCnt="0"/>
      <dgm:spPr/>
    </dgm:pt>
    <dgm:pt modelId="{5DDBA853-DE1E-44FD-A92C-2D412C7E9594}" type="pres">
      <dgm:prSet presAssocID="{F832D894-755B-405B-B6B1-4B3697A701CD}" presName="wedge3Tx" presStyleLbl="node1" presStyleIdx="2" presStyleCnt="4">
        <dgm:presLayoutVars>
          <dgm:chMax val="0"/>
          <dgm:chPref val="0"/>
          <dgm:bulletEnabled val="1"/>
        </dgm:presLayoutVars>
      </dgm:prSet>
      <dgm:spPr/>
    </dgm:pt>
    <dgm:pt modelId="{FB5E7DC0-3C1D-4AFA-9849-538A53806CE7}" type="pres">
      <dgm:prSet presAssocID="{F832D894-755B-405B-B6B1-4B3697A701CD}" presName="wedge4" presStyleLbl="node1" presStyleIdx="3" presStyleCnt="4" custLinFactNeighborX="1428"/>
      <dgm:spPr/>
    </dgm:pt>
    <dgm:pt modelId="{C5D28A1C-069B-4FD3-9D79-D332E7E77E84}" type="pres">
      <dgm:prSet presAssocID="{F832D894-755B-405B-B6B1-4B3697A701CD}" presName="dummy4a" presStyleCnt="0"/>
      <dgm:spPr/>
    </dgm:pt>
    <dgm:pt modelId="{8A738EBD-B3A2-4C5F-BBDE-2ED06B039385}" type="pres">
      <dgm:prSet presAssocID="{F832D894-755B-405B-B6B1-4B3697A701CD}" presName="dummy4b" presStyleCnt="0"/>
      <dgm:spPr/>
    </dgm:pt>
    <dgm:pt modelId="{BCED482B-5E1B-4C3E-942C-169C49801877}" type="pres">
      <dgm:prSet presAssocID="{F832D894-755B-405B-B6B1-4B3697A701CD}" presName="wedge4Tx" presStyleLbl="node1" presStyleIdx="3" presStyleCnt="4">
        <dgm:presLayoutVars>
          <dgm:chMax val="0"/>
          <dgm:chPref val="0"/>
          <dgm:bulletEnabled val="1"/>
        </dgm:presLayoutVars>
      </dgm:prSet>
      <dgm:spPr/>
    </dgm:pt>
    <dgm:pt modelId="{AF800124-F8FA-46DA-A299-CD4AA1527617}" type="pres">
      <dgm:prSet presAssocID="{62160CC7-C769-4997-B80A-61E387D190EA}" presName="arrowWedge1" presStyleLbl="fgSibTrans2D1" presStyleIdx="0" presStyleCnt="4"/>
      <dgm:spPr/>
    </dgm:pt>
    <dgm:pt modelId="{728DEB47-9AF4-4452-9458-373425E59A3B}" type="pres">
      <dgm:prSet presAssocID="{9C04350C-CA52-4402-BC86-F8D3A1E81FC5}" presName="arrowWedge2" presStyleLbl="fgSibTrans2D1" presStyleIdx="1" presStyleCnt="4" custScaleX="106562" custScaleY="103865" custLinFactNeighborX="-2006" custLinFactNeighborY="1532"/>
      <dgm:spPr/>
    </dgm:pt>
    <dgm:pt modelId="{01C24F58-E360-4F94-9AEE-82210B5982B9}" type="pres">
      <dgm:prSet presAssocID="{9CCFA251-C803-4AA1-ADEC-34B192D9D837}" presName="arrowWedge3" presStyleLbl="fgSibTrans2D1" presStyleIdx="2" presStyleCnt="4" custScaleX="112043" custScaleY="106937" custLinFactNeighborX="1070"/>
      <dgm:spPr>
        <a:ln>
          <a:solidFill>
            <a:schemeClr val="tx1"/>
          </a:solidFill>
        </a:ln>
      </dgm:spPr>
    </dgm:pt>
    <dgm:pt modelId="{D073F179-984F-4FA7-8C0A-09070BC57607}" type="pres">
      <dgm:prSet presAssocID="{FDD46BF0-F56F-430B-87D1-68C9AEE85A67}" presName="arrowWedge4" presStyleLbl="fgSibTrans2D1" presStyleIdx="3" presStyleCnt="4" custScaleX="106647" custScaleY="98224" custLinFactNeighborX="642"/>
      <dgm:spPr/>
    </dgm:pt>
  </dgm:ptLst>
  <dgm:cxnLst>
    <dgm:cxn modelId="{73F08508-B2AE-4E54-AE62-7C8B93F08418}" type="presOf" srcId="{F832D894-755B-405B-B6B1-4B3697A701CD}" destId="{7AEEE15B-ED41-49AD-9E6F-9FAD05801FE8}" srcOrd="0" destOrd="0" presId="urn:microsoft.com/office/officeart/2005/8/layout/cycle8"/>
    <dgm:cxn modelId="{D40C3614-D617-4DB2-BA14-68885C23C690}" type="presOf" srcId="{F664753A-6EF1-4883-BBA8-8C3394F1C2F2}" destId="{FE8B931D-F21A-4B74-8013-374086A2816D}" srcOrd="0" destOrd="0" presId="urn:microsoft.com/office/officeart/2005/8/layout/cycle8"/>
    <dgm:cxn modelId="{80ABE614-C102-4671-A7F0-532EA6D30072}" srcId="{F832D894-755B-405B-B6B1-4B3697A701CD}" destId="{F664753A-6EF1-4883-BBA8-8C3394F1C2F2}" srcOrd="2" destOrd="0" parTransId="{4FB3036C-90F7-44DA-9825-FA98B101C8CD}" sibTransId="{9CCFA251-C803-4AA1-ADEC-34B192D9D837}"/>
    <dgm:cxn modelId="{F2F84F21-41F2-4B85-BD24-4FEFAA8C61F0}" srcId="{F832D894-755B-405B-B6B1-4B3697A701CD}" destId="{865EA2B2-4591-4161-9A20-0974E19962BD}" srcOrd="0" destOrd="0" parTransId="{77D68D2F-2C4B-404B-81F1-5398A451D59D}" sibTransId="{62160CC7-C769-4997-B80A-61E387D190EA}"/>
    <dgm:cxn modelId="{43179540-89E6-4609-98BE-6D0630B2599D}" type="presOf" srcId="{865EA2B2-4591-4161-9A20-0974E19962BD}" destId="{173C8685-A769-464D-876F-6AB3BE432D41}" srcOrd="0" destOrd="0" presId="urn:microsoft.com/office/officeart/2005/8/layout/cycle8"/>
    <dgm:cxn modelId="{62A7FF77-C0CD-4E6C-A2B7-B99375202AC2}" type="presOf" srcId="{F664753A-6EF1-4883-BBA8-8C3394F1C2F2}" destId="{5DDBA853-DE1E-44FD-A92C-2D412C7E9594}" srcOrd="1" destOrd="0" presId="urn:microsoft.com/office/officeart/2005/8/layout/cycle8"/>
    <dgm:cxn modelId="{B707E190-227C-4782-9284-354880ADC9DC}" srcId="{F832D894-755B-405B-B6B1-4B3697A701CD}" destId="{C8851BE6-2D22-4642-8CF8-642EC35873E3}" srcOrd="3" destOrd="0" parTransId="{B1D70FC1-257B-4728-975F-79EF05CD5944}" sibTransId="{FDD46BF0-F56F-430B-87D1-68C9AEE85A67}"/>
    <dgm:cxn modelId="{34EC8F96-C46D-4E8E-A768-4767F48A5ECD}" type="presOf" srcId="{96E80A22-DDC6-47E3-9BA3-352A57300BA6}" destId="{BAC9C588-960D-421D-8C22-BD2BEE02532B}" srcOrd="0" destOrd="0" presId="urn:microsoft.com/office/officeart/2005/8/layout/cycle8"/>
    <dgm:cxn modelId="{704EF79F-2D22-4FD6-9BCC-52BC5BE81019}" type="presOf" srcId="{96E80A22-DDC6-47E3-9BA3-352A57300BA6}" destId="{74EA1E1A-DFA5-446F-A2F6-0990534C26F0}" srcOrd="1" destOrd="0" presId="urn:microsoft.com/office/officeart/2005/8/layout/cycle8"/>
    <dgm:cxn modelId="{10615CB1-8F5C-4B5A-A094-384B8C967FA7}" type="presOf" srcId="{865EA2B2-4591-4161-9A20-0974E19962BD}" destId="{321207D6-F2DC-4FB3-9B1A-E5E1FD15ACCA}" srcOrd="1" destOrd="0" presId="urn:microsoft.com/office/officeart/2005/8/layout/cycle8"/>
    <dgm:cxn modelId="{F29E56B2-E67A-46DE-B6FD-E6765137E492}" srcId="{F832D894-755B-405B-B6B1-4B3697A701CD}" destId="{96E80A22-DDC6-47E3-9BA3-352A57300BA6}" srcOrd="1" destOrd="0" parTransId="{064EA58E-BFA0-4721-A102-0E84A403BDDF}" sibTransId="{9C04350C-CA52-4402-BC86-F8D3A1E81FC5}"/>
    <dgm:cxn modelId="{F65500B6-BF7A-455C-911A-BCBB244FF335}" type="presOf" srcId="{C8851BE6-2D22-4642-8CF8-642EC35873E3}" destId="{BCED482B-5E1B-4C3E-942C-169C49801877}" srcOrd="1" destOrd="0" presId="urn:microsoft.com/office/officeart/2005/8/layout/cycle8"/>
    <dgm:cxn modelId="{E42CF1DA-89FB-45B9-BFFF-1568514F7F05}" type="presOf" srcId="{C8851BE6-2D22-4642-8CF8-642EC35873E3}" destId="{FB5E7DC0-3C1D-4AFA-9849-538A53806CE7}" srcOrd="0" destOrd="0" presId="urn:microsoft.com/office/officeart/2005/8/layout/cycle8"/>
    <dgm:cxn modelId="{345255D4-BBBA-4171-9B4C-E4B38E799904}" type="presParOf" srcId="{7AEEE15B-ED41-49AD-9E6F-9FAD05801FE8}" destId="{173C8685-A769-464D-876F-6AB3BE432D41}" srcOrd="0" destOrd="0" presId="urn:microsoft.com/office/officeart/2005/8/layout/cycle8"/>
    <dgm:cxn modelId="{DD9DFC8E-88B6-45CC-AAF2-6F54BD0D3665}" type="presParOf" srcId="{7AEEE15B-ED41-49AD-9E6F-9FAD05801FE8}" destId="{2BBA5DC9-6B35-4D89-AEB5-1024E5DDD76F}" srcOrd="1" destOrd="0" presId="urn:microsoft.com/office/officeart/2005/8/layout/cycle8"/>
    <dgm:cxn modelId="{177CA80F-F9D0-4794-A251-F3A6E2826FC8}" type="presParOf" srcId="{7AEEE15B-ED41-49AD-9E6F-9FAD05801FE8}" destId="{44D1BD7A-D041-491C-9AC4-0F84E24AB2C9}" srcOrd="2" destOrd="0" presId="urn:microsoft.com/office/officeart/2005/8/layout/cycle8"/>
    <dgm:cxn modelId="{03C3474C-EA1C-4116-86DC-F759A55379F0}" type="presParOf" srcId="{7AEEE15B-ED41-49AD-9E6F-9FAD05801FE8}" destId="{321207D6-F2DC-4FB3-9B1A-E5E1FD15ACCA}" srcOrd="3" destOrd="0" presId="urn:microsoft.com/office/officeart/2005/8/layout/cycle8"/>
    <dgm:cxn modelId="{91C6443E-0C07-4761-9DEA-C4A6630B7735}" type="presParOf" srcId="{7AEEE15B-ED41-49AD-9E6F-9FAD05801FE8}" destId="{BAC9C588-960D-421D-8C22-BD2BEE02532B}" srcOrd="4" destOrd="0" presId="urn:microsoft.com/office/officeart/2005/8/layout/cycle8"/>
    <dgm:cxn modelId="{A3525914-1520-4AD3-895B-3737FEC6E1DD}" type="presParOf" srcId="{7AEEE15B-ED41-49AD-9E6F-9FAD05801FE8}" destId="{FA034363-53A4-4494-A2A6-1DF1638711FE}" srcOrd="5" destOrd="0" presId="urn:microsoft.com/office/officeart/2005/8/layout/cycle8"/>
    <dgm:cxn modelId="{F1D29A14-97AA-4744-A4F7-3A4DA503DCA9}" type="presParOf" srcId="{7AEEE15B-ED41-49AD-9E6F-9FAD05801FE8}" destId="{0C22996A-679B-472E-AE4D-20740E9FB749}" srcOrd="6" destOrd="0" presId="urn:microsoft.com/office/officeart/2005/8/layout/cycle8"/>
    <dgm:cxn modelId="{5E197384-A0E8-45AA-8C0B-A06F799DBE82}" type="presParOf" srcId="{7AEEE15B-ED41-49AD-9E6F-9FAD05801FE8}" destId="{74EA1E1A-DFA5-446F-A2F6-0990534C26F0}" srcOrd="7" destOrd="0" presId="urn:microsoft.com/office/officeart/2005/8/layout/cycle8"/>
    <dgm:cxn modelId="{4820E6BF-35B2-4278-86FE-F54BB036E462}" type="presParOf" srcId="{7AEEE15B-ED41-49AD-9E6F-9FAD05801FE8}" destId="{FE8B931D-F21A-4B74-8013-374086A2816D}" srcOrd="8" destOrd="0" presId="urn:microsoft.com/office/officeart/2005/8/layout/cycle8"/>
    <dgm:cxn modelId="{4087E97C-90AF-4031-B7E1-583CFEFB94F7}" type="presParOf" srcId="{7AEEE15B-ED41-49AD-9E6F-9FAD05801FE8}" destId="{65D1BBA0-D14E-4CE7-896D-E4A4F1BC2746}" srcOrd="9" destOrd="0" presId="urn:microsoft.com/office/officeart/2005/8/layout/cycle8"/>
    <dgm:cxn modelId="{A193A22F-D8A0-4BE3-8378-1A41290B98CA}" type="presParOf" srcId="{7AEEE15B-ED41-49AD-9E6F-9FAD05801FE8}" destId="{11452879-246E-4585-92FD-982CA63BFD2C}" srcOrd="10" destOrd="0" presId="urn:microsoft.com/office/officeart/2005/8/layout/cycle8"/>
    <dgm:cxn modelId="{CD26B3E8-DB9E-41E3-8AB9-A75392C66EBE}" type="presParOf" srcId="{7AEEE15B-ED41-49AD-9E6F-9FAD05801FE8}" destId="{5DDBA853-DE1E-44FD-A92C-2D412C7E9594}" srcOrd="11" destOrd="0" presId="urn:microsoft.com/office/officeart/2005/8/layout/cycle8"/>
    <dgm:cxn modelId="{3074B211-FCA4-451C-9550-F2A5922D892B}" type="presParOf" srcId="{7AEEE15B-ED41-49AD-9E6F-9FAD05801FE8}" destId="{FB5E7DC0-3C1D-4AFA-9849-538A53806CE7}" srcOrd="12" destOrd="0" presId="urn:microsoft.com/office/officeart/2005/8/layout/cycle8"/>
    <dgm:cxn modelId="{4E48725B-A395-4DBF-AB0E-DA89D0759983}" type="presParOf" srcId="{7AEEE15B-ED41-49AD-9E6F-9FAD05801FE8}" destId="{C5D28A1C-069B-4FD3-9D79-D332E7E77E84}" srcOrd="13" destOrd="0" presId="urn:microsoft.com/office/officeart/2005/8/layout/cycle8"/>
    <dgm:cxn modelId="{9B8D4582-B4C1-47C3-8F64-E8D01116477A}" type="presParOf" srcId="{7AEEE15B-ED41-49AD-9E6F-9FAD05801FE8}" destId="{8A738EBD-B3A2-4C5F-BBDE-2ED06B039385}" srcOrd="14" destOrd="0" presId="urn:microsoft.com/office/officeart/2005/8/layout/cycle8"/>
    <dgm:cxn modelId="{BA0717BA-A9F1-4611-81A8-4F4D09B639FD}" type="presParOf" srcId="{7AEEE15B-ED41-49AD-9E6F-9FAD05801FE8}" destId="{BCED482B-5E1B-4C3E-942C-169C49801877}" srcOrd="15" destOrd="0" presId="urn:microsoft.com/office/officeart/2005/8/layout/cycle8"/>
    <dgm:cxn modelId="{AC3E2AD6-E9D6-4DCB-8075-66899C7BC1B7}" type="presParOf" srcId="{7AEEE15B-ED41-49AD-9E6F-9FAD05801FE8}" destId="{AF800124-F8FA-46DA-A299-CD4AA1527617}" srcOrd="16" destOrd="0" presId="urn:microsoft.com/office/officeart/2005/8/layout/cycle8"/>
    <dgm:cxn modelId="{1A449635-D12B-48BC-A32A-F9D5F33EA224}" type="presParOf" srcId="{7AEEE15B-ED41-49AD-9E6F-9FAD05801FE8}" destId="{728DEB47-9AF4-4452-9458-373425E59A3B}" srcOrd="17" destOrd="0" presId="urn:microsoft.com/office/officeart/2005/8/layout/cycle8"/>
    <dgm:cxn modelId="{767B2F5E-69E5-4520-A5A7-3F3AC1589EE4}" type="presParOf" srcId="{7AEEE15B-ED41-49AD-9E6F-9FAD05801FE8}" destId="{01C24F58-E360-4F94-9AEE-82210B5982B9}" srcOrd="18" destOrd="0" presId="urn:microsoft.com/office/officeart/2005/8/layout/cycle8"/>
    <dgm:cxn modelId="{F379CFC3-CC74-47CF-9DE7-6DF64F9239C3}" type="presParOf" srcId="{7AEEE15B-ED41-49AD-9E6F-9FAD05801FE8}" destId="{D073F179-984F-4FA7-8C0A-09070BC57607}" srcOrd="1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E914457-EEFC-45C5-95F2-314C01CDE9A8}" type="doc">
      <dgm:prSet loTypeId="urn:microsoft.com/office/officeart/2009/layout/CircleArrowProcess" loCatId="cycle" qsTypeId="urn:microsoft.com/office/officeart/2005/8/quickstyle/simple1" qsCatId="simple" csTypeId="urn:microsoft.com/office/officeart/2005/8/colors/accent1_3" csCatId="accent1" phldr="1"/>
      <dgm:spPr/>
      <dgm:t>
        <a:bodyPr/>
        <a:lstStyle/>
        <a:p>
          <a:endParaRPr lang="es-ES"/>
        </a:p>
      </dgm:t>
    </dgm:pt>
    <dgm:pt modelId="{FEBE1456-54D7-4382-9ED4-AFEE32BA5E06}">
      <dgm:prSet phldrT="[Texto]"/>
      <dgm:spPr/>
      <dgm:t>
        <a:bodyPr/>
        <a:lstStyle/>
        <a:p>
          <a:r>
            <a:rPr lang="es-ES" dirty="0">
              <a:solidFill>
                <a:schemeClr val="bg1"/>
              </a:solidFill>
            </a:rPr>
            <a:t>.</a:t>
          </a:r>
        </a:p>
      </dgm:t>
    </dgm:pt>
    <dgm:pt modelId="{DCE7925F-874F-486E-811B-26D40F18B8CA}" type="parTrans" cxnId="{21484646-6BEC-4331-ACD8-59CC7BAEED83}">
      <dgm:prSet/>
      <dgm:spPr/>
      <dgm:t>
        <a:bodyPr/>
        <a:lstStyle/>
        <a:p>
          <a:endParaRPr lang="es-ES"/>
        </a:p>
      </dgm:t>
    </dgm:pt>
    <dgm:pt modelId="{41E7DB5F-BF2D-4286-BC7D-64636A3335F7}" type="sibTrans" cxnId="{21484646-6BEC-4331-ACD8-59CC7BAEED83}">
      <dgm:prSet/>
      <dgm:spPr/>
      <dgm:t>
        <a:bodyPr/>
        <a:lstStyle/>
        <a:p>
          <a:endParaRPr lang="es-ES"/>
        </a:p>
      </dgm:t>
    </dgm:pt>
    <dgm:pt modelId="{68622144-08C8-487E-BFBE-6EEBF3FC780C}">
      <dgm:prSet phldrT="[Texto]"/>
      <dgm:spPr/>
      <dgm:t>
        <a:bodyPr/>
        <a:lstStyle/>
        <a:p>
          <a:endParaRPr lang="es-ES" dirty="0"/>
        </a:p>
      </dgm:t>
    </dgm:pt>
    <dgm:pt modelId="{895E0CE4-3E33-4F0B-8AD8-6FA739B2C63C}" type="sibTrans" cxnId="{F12A63B7-D08F-48D3-B211-4818A4DF7FE2}">
      <dgm:prSet/>
      <dgm:spPr/>
      <dgm:t>
        <a:bodyPr/>
        <a:lstStyle/>
        <a:p>
          <a:endParaRPr lang="es-ES"/>
        </a:p>
      </dgm:t>
    </dgm:pt>
    <dgm:pt modelId="{926B1E81-5081-4DE5-B291-98FDE9DBB247}" type="parTrans" cxnId="{F12A63B7-D08F-48D3-B211-4818A4DF7FE2}">
      <dgm:prSet/>
      <dgm:spPr/>
      <dgm:t>
        <a:bodyPr/>
        <a:lstStyle/>
        <a:p>
          <a:endParaRPr lang="es-ES"/>
        </a:p>
      </dgm:t>
    </dgm:pt>
    <dgm:pt modelId="{C8DD1432-358B-4CBE-B6E2-8ADB8D11CCFD}">
      <dgm:prSet phldrT="[Texto]"/>
      <dgm:spPr/>
      <dgm:t>
        <a:bodyPr/>
        <a:lstStyle/>
        <a:p>
          <a:r>
            <a:rPr lang="es-ES" dirty="0">
              <a:solidFill>
                <a:schemeClr val="bg1"/>
              </a:solidFill>
            </a:rPr>
            <a:t>.</a:t>
          </a:r>
        </a:p>
      </dgm:t>
    </dgm:pt>
    <dgm:pt modelId="{AAE95BA3-9092-45E4-BD70-4CFF0873C884}" type="sibTrans" cxnId="{BB19C7C4-E70A-4E8E-BA41-EEA6831F2968}">
      <dgm:prSet/>
      <dgm:spPr/>
      <dgm:t>
        <a:bodyPr/>
        <a:lstStyle/>
        <a:p>
          <a:endParaRPr lang="es-ES"/>
        </a:p>
      </dgm:t>
    </dgm:pt>
    <dgm:pt modelId="{E119A585-766C-4F2D-AC96-3836CDA4FC09}" type="parTrans" cxnId="{BB19C7C4-E70A-4E8E-BA41-EEA6831F2968}">
      <dgm:prSet/>
      <dgm:spPr/>
      <dgm:t>
        <a:bodyPr/>
        <a:lstStyle/>
        <a:p>
          <a:endParaRPr lang="es-ES"/>
        </a:p>
      </dgm:t>
    </dgm:pt>
    <dgm:pt modelId="{7FBCAD2A-BB55-44A9-835F-D4C6AE968C99}" type="pres">
      <dgm:prSet presAssocID="{BE914457-EEFC-45C5-95F2-314C01CDE9A8}" presName="Name0" presStyleCnt="0">
        <dgm:presLayoutVars>
          <dgm:chMax val="7"/>
          <dgm:chPref val="7"/>
          <dgm:dir/>
          <dgm:animLvl val="lvl"/>
        </dgm:presLayoutVars>
      </dgm:prSet>
      <dgm:spPr/>
    </dgm:pt>
    <dgm:pt modelId="{C3859AC1-68D3-40DF-8D6E-D75FDF352159}" type="pres">
      <dgm:prSet presAssocID="{68622144-08C8-487E-BFBE-6EEBF3FC780C}" presName="Accent1" presStyleCnt="0"/>
      <dgm:spPr/>
    </dgm:pt>
    <dgm:pt modelId="{02CA23B9-6001-4DC6-9F10-E367DB1CE5F5}" type="pres">
      <dgm:prSet presAssocID="{68622144-08C8-487E-BFBE-6EEBF3FC780C}" presName="Accent" presStyleLbl="node1" presStyleIdx="0" presStyleCnt="3"/>
      <dgm:spPr>
        <a:ln>
          <a:solidFill>
            <a:schemeClr val="tx1"/>
          </a:solidFill>
        </a:ln>
      </dgm:spPr>
    </dgm:pt>
    <dgm:pt modelId="{BA4ABBD6-2682-4777-8793-23324A09428F}" type="pres">
      <dgm:prSet presAssocID="{68622144-08C8-487E-BFBE-6EEBF3FC780C}" presName="Parent1" presStyleLbl="revTx" presStyleIdx="0" presStyleCnt="3">
        <dgm:presLayoutVars>
          <dgm:chMax val="1"/>
          <dgm:chPref val="1"/>
          <dgm:bulletEnabled val="1"/>
        </dgm:presLayoutVars>
      </dgm:prSet>
      <dgm:spPr/>
    </dgm:pt>
    <dgm:pt modelId="{B8DD3BB1-CD4C-4797-A388-F9BDA3CED6A8}" type="pres">
      <dgm:prSet presAssocID="{C8DD1432-358B-4CBE-B6E2-8ADB8D11CCFD}" presName="Accent2" presStyleCnt="0"/>
      <dgm:spPr/>
    </dgm:pt>
    <dgm:pt modelId="{39568629-B909-464D-A7B7-46FDDAFAAC5B}" type="pres">
      <dgm:prSet presAssocID="{C8DD1432-358B-4CBE-B6E2-8ADB8D11CCFD}" presName="Accent" presStyleLbl="node1" presStyleIdx="1" presStyleCnt="3"/>
      <dgm:spPr>
        <a:ln>
          <a:solidFill>
            <a:schemeClr val="tx1"/>
          </a:solidFill>
        </a:ln>
      </dgm:spPr>
    </dgm:pt>
    <dgm:pt modelId="{823DD6C0-6574-4902-A96B-38433A5B01FB}" type="pres">
      <dgm:prSet presAssocID="{C8DD1432-358B-4CBE-B6E2-8ADB8D11CCFD}" presName="Parent2" presStyleLbl="revTx" presStyleIdx="1" presStyleCnt="3" custLinFactNeighborX="-1377" custLinFactNeighborY="-4793">
        <dgm:presLayoutVars>
          <dgm:chMax val="1"/>
          <dgm:chPref val="1"/>
          <dgm:bulletEnabled val="1"/>
        </dgm:presLayoutVars>
      </dgm:prSet>
      <dgm:spPr/>
    </dgm:pt>
    <dgm:pt modelId="{7C32DC57-BA9F-4EB6-A442-206B763542DB}" type="pres">
      <dgm:prSet presAssocID="{FEBE1456-54D7-4382-9ED4-AFEE32BA5E06}" presName="Accent3" presStyleCnt="0"/>
      <dgm:spPr/>
    </dgm:pt>
    <dgm:pt modelId="{219CA952-AFB6-43F7-BDB4-5BAB92B5C357}" type="pres">
      <dgm:prSet presAssocID="{FEBE1456-54D7-4382-9ED4-AFEE32BA5E06}" presName="Accent" presStyleLbl="node1" presStyleIdx="2" presStyleCnt="3"/>
      <dgm:spPr>
        <a:ln>
          <a:solidFill>
            <a:schemeClr val="tx1"/>
          </a:solidFill>
        </a:ln>
      </dgm:spPr>
    </dgm:pt>
    <dgm:pt modelId="{67C9FCFE-8515-40E8-B5E7-258B13709237}" type="pres">
      <dgm:prSet presAssocID="{FEBE1456-54D7-4382-9ED4-AFEE32BA5E06}" presName="Parent3" presStyleLbl="revTx" presStyleIdx="2" presStyleCnt="3">
        <dgm:presLayoutVars>
          <dgm:chMax val="1"/>
          <dgm:chPref val="1"/>
          <dgm:bulletEnabled val="1"/>
        </dgm:presLayoutVars>
      </dgm:prSet>
      <dgm:spPr/>
    </dgm:pt>
  </dgm:ptLst>
  <dgm:cxnLst>
    <dgm:cxn modelId="{CBB2EF0F-3595-458F-8400-439BA084BFB4}" type="presOf" srcId="{68622144-08C8-487E-BFBE-6EEBF3FC780C}" destId="{BA4ABBD6-2682-4777-8793-23324A09428F}" srcOrd="0" destOrd="0" presId="urn:microsoft.com/office/officeart/2009/layout/CircleArrowProcess"/>
    <dgm:cxn modelId="{21484646-6BEC-4331-ACD8-59CC7BAEED83}" srcId="{BE914457-EEFC-45C5-95F2-314C01CDE9A8}" destId="{FEBE1456-54D7-4382-9ED4-AFEE32BA5E06}" srcOrd="2" destOrd="0" parTransId="{DCE7925F-874F-486E-811B-26D40F18B8CA}" sibTransId="{41E7DB5F-BF2D-4286-BC7D-64636A3335F7}"/>
    <dgm:cxn modelId="{89368C7A-AF7E-44BC-82A1-C935B64C5950}" type="presOf" srcId="{C8DD1432-358B-4CBE-B6E2-8ADB8D11CCFD}" destId="{823DD6C0-6574-4902-A96B-38433A5B01FB}" srcOrd="0" destOrd="0" presId="urn:microsoft.com/office/officeart/2009/layout/CircleArrowProcess"/>
    <dgm:cxn modelId="{F12A63B7-D08F-48D3-B211-4818A4DF7FE2}" srcId="{BE914457-EEFC-45C5-95F2-314C01CDE9A8}" destId="{68622144-08C8-487E-BFBE-6EEBF3FC780C}" srcOrd="0" destOrd="0" parTransId="{926B1E81-5081-4DE5-B291-98FDE9DBB247}" sibTransId="{895E0CE4-3E33-4F0B-8AD8-6FA739B2C63C}"/>
    <dgm:cxn modelId="{BB19C7C4-E70A-4E8E-BA41-EEA6831F2968}" srcId="{BE914457-EEFC-45C5-95F2-314C01CDE9A8}" destId="{C8DD1432-358B-4CBE-B6E2-8ADB8D11CCFD}" srcOrd="1" destOrd="0" parTransId="{E119A585-766C-4F2D-AC96-3836CDA4FC09}" sibTransId="{AAE95BA3-9092-45E4-BD70-4CFF0873C884}"/>
    <dgm:cxn modelId="{FD26B7E0-9540-487A-B5AF-D49226F8C9DD}" type="presOf" srcId="{FEBE1456-54D7-4382-9ED4-AFEE32BA5E06}" destId="{67C9FCFE-8515-40E8-B5E7-258B13709237}" srcOrd="0" destOrd="0" presId="urn:microsoft.com/office/officeart/2009/layout/CircleArrowProcess"/>
    <dgm:cxn modelId="{1F58C3F9-D7D9-4351-BE58-97E2C9B61D75}" type="presOf" srcId="{BE914457-EEFC-45C5-95F2-314C01CDE9A8}" destId="{7FBCAD2A-BB55-44A9-835F-D4C6AE968C99}" srcOrd="0" destOrd="0" presId="urn:microsoft.com/office/officeart/2009/layout/CircleArrowProcess"/>
    <dgm:cxn modelId="{708EE171-0EE7-4F0E-8F9D-FB41C788C7BD}" type="presParOf" srcId="{7FBCAD2A-BB55-44A9-835F-D4C6AE968C99}" destId="{C3859AC1-68D3-40DF-8D6E-D75FDF352159}" srcOrd="0" destOrd="0" presId="urn:microsoft.com/office/officeart/2009/layout/CircleArrowProcess"/>
    <dgm:cxn modelId="{4B0277A8-C7D1-478C-B385-4E209D08B626}" type="presParOf" srcId="{C3859AC1-68D3-40DF-8D6E-D75FDF352159}" destId="{02CA23B9-6001-4DC6-9F10-E367DB1CE5F5}" srcOrd="0" destOrd="0" presId="urn:microsoft.com/office/officeart/2009/layout/CircleArrowProcess"/>
    <dgm:cxn modelId="{E53A97E4-916C-44AB-88AF-A00FF32D3D1B}" type="presParOf" srcId="{7FBCAD2A-BB55-44A9-835F-D4C6AE968C99}" destId="{BA4ABBD6-2682-4777-8793-23324A09428F}" srcOrd="1" destOrd="0" presId="urn:microsoft.com/office/officeart/2009/layout/CircleArrowProcess"/>
    <dgm:cxn modelId="{D659C0FA-332B-4199-9B38-C0E07C536C1B}" type="presParOf" srcId="{7FBCAD2A-BB55-44A9-835F-D4C6AE968C99}" destId="{B8DD3BB1-CD4C-4797-A388-F9BDA3CED6A8}" srcOrd="2" destOrd="0" presId="urn:microsoft.com/office/officeart/2009/layout/CircleArrowProcess"/>
    <dgm:cxn modelId="{A041F4DE-95BF-4EA4-858B-B7AAC4DE363F}" type="presParOf" srcId="{B8DD3BB1-CD4C-4797-A388-F9BDA3CED6A8}" destId="{39568629-B909-464D-A7B7-46FDDAFAAC5B}" srcOrd="0" destOrd="0" presId="urn:microsoft.com/office/officeart/2009/layout/CircleArrowProcess"/>
    <dgm:cxn modelId="{7C77469C-8873-4E1E-87E2-DD9DA6641A44}" type="presParOf" srcId="{7FBCAD2A-BB55-44A9-835F-D4C6AE968C99}" destId="{823DD6C0-6574-4902-A96B-38433A5B01FB}" srcOrd="3" destOrd="0" presId="urn:microsoft.com/office/officeart/2009/layout/CircleArrowProcess"/>
    <dgm:cxn modelId="{65A461F6-2E43-42EC-A49A-12BA105F14C9}" type="presParOf" srcId="{7FBCAD2A-BB55-44A9-835F-D4C6AE968C99}" destId="{7C32DC57-BA9F-4EB6-A442-206B763542DB}" srcOrd="4" destOrd="0" presId="urn:microsoft.com/office/officeart/2009/layout/CircleArrowProcess"/>
    <dgm:cxn modelId="{A27C8E4D-736A-4452-AB18-0209E050BD12}" type="presParOf" srcId="{7C32DC57-BA9F-4EB6-A442-206B763542DB}" destId="{219CA952-AFB6-43F7-BDB4-5BAB92B5C357}" srcOrd="0" destOrd="0" presId="urn:microsoft.com/office/officeart/2009/layout/CircleArrowProcess"/>
    <dgm:cxn modelId="{A94CC5FA-7F42-4B6D-8EE3-36067DC3D86C}" type="presParOf" srcId="{7FBCAD2A-BB55-44A9-835F-D4C6AE968C99}" destId="{67C9FCFE-8515-40E8-B5E7-258B13709237}"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196122">
          <a:off x="2072707" y="2928066"/>
          <a:ext cx="1550675" cy="48339"/>
        </a:xfrm>
        <a:custGeom>
          <a:avLst/>
          <a:gdLst/>
          <a:ahLst/>
          <a:cxnLst/>
          <a:rect l="0" t="0" r="0" b="0"/>
          <a:pathLst>
            <a:path>
              <a:moveTo>
                <a:pt x="0" y="24169"/>
              </a:moveTo>
              <a:lnTo>
                <a:pt x="1550675" y="24169"/>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467419">
          <a:off x="2118913" y="2336707"/>
          <a:ext cx="683953" cy="48339"/>
        </a:xfrm>
        <a:custGeom>
          <a:avLst/>
          <a:gdLst/>
          <a:ahLst/>
          <a:cxnLst/>
          <a:rect l="0" t="0" r="0" b="0"/>
          <a:pathLst>
            <a:path>
              <a:moveTo>
                <a:pt x="0" y="24169"/>
              </a:moveTo>
              <a:lnTo>
                <a:pt x="683953" y="24169"/>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19995131">
          <a:off x="2036662" y="1638909"/>
          <a:ext cx="1542083" cy="48339"/>
        </a:xfrm>
        <a:custGeom>
          <a:avLst/>
          <a:gdLst/>
          <a:ahLst/>
          <a:cxnLst/>
          <a:rect l="0" t="0" r="0" b="0"/>
          <a:pathLst>
            <a:path>
              <a:moveTo>
                <a:pt x="0" y="24169"/>
              </a:moveTo>
              <a:lnTo>
                <a:pt x="1542083" y="24169"/>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401016" y="878936"/>
          <a:ext cx="1872234" cy="2788510"/>
        </a:xfrm>
        <a:prstGeom prst="ellipse">
          <a:avLst/>
        </a:prstGeom>
        <a:gradFill rotWithShape="0">
          <a:gsLst>
            <a:gs pos="0">
              <a:schemeClr val="bg1"/>
            </a:gs>
            <a:gs pos="50000">
              <a:schemeClr val="accent6">
                <a:lumMod val="75000"/>
              </a:schemeClr>
            </a:gs>
            <a:gs pos="100000">
              <a:schemeClr val="accent6">
                <a:lumMod val="50000"/>
              </a:scheme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806279" y="30024"/>
          <a:ext cx="3624540" cy="1440801"/>
        </a:xfrm>
        <a:prstGeom prst="ellipse">
          <a:avLst/>
        </a:prstGeom>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0" kern="1200" dirty="0">
              <a:solidFill>
                <a:sysClr val="windowText" lastClr="000000"/>
              </a:solidFill>
              <a:effectLst>
                <a:outerShdw blurRad="38100" dist="38100" dir="2700000" algn="tl">
                  <a:srgbClr val="C0C0C0"/>
                </a:outerShdw>
              </a:effectLst>
              <a:latin typeface="Calibri"/>
              <a:cs typeface="+mn-cs"/>
            </a:rPr>
            <a:t>1</a:t>
          </a:r>
          <a:r>
            <a:rPr lang="es-MX" sz="1800" b="1" kern="1200"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800" b="1" kern="1200" dirty="0"/>
        </a:p>
      </dsp:txBody>
      <dsp:txXfrm>
        <a:off x="3337081" y="241024"/>
        <a:ext cx="2562936" cy="1018801"/>
      </dsp:txXfrm>
    </dsp:sp>
    <dsp:sp modelId="{4CBEE7F2-FA8F-455D-899D-D2E2389A34C1}">
      <dsp:nvSpPr>
        <dsp:cNvPr id="0" name=""/>
        <dsp:cNvSpPr/>
      </dsp:nvSpPr>
      <dsp:spPr>
        <a:xfrm>
          <a:off x="2793796" y="1517679"/>
          <a:ext cx="3795819" cy="1514241"/>
        </a:xfrm>
        <a:prstGeom prst="ellipse">
          <a:avLst/>
        </a:prstGeom>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1" kern="1200"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800" b="1" kern="1200" dirty="0"/>
        </a:p>
      </dsp:txBody>
      <dsp:txXfrm>
        <a:off x="3349681" y="1739434"/>
        <a:ext cx="2684049" cy="1070731"/>
      </dsp:txXfrm>
    </dsp:sp>
    <dsp:sp modelId="{E43465F4-A339-482C-87DC-E675E3944F47}">
      <dsp:nvSpPr>
        <dsp:cNvPr id="0" name=""/>
        <dsp:cNvSpPr/>
      </dsp:nvSpPr>
      <dsp:spPr>
        <a:xfrm>
          <a:off x="2923922" y="3085491"/>
          <a:ext cx="3664303" cy="1117549"/>
        </a:xfrm>
        <a:prstGeom prst="ellipse">
          <a:avLst/>
        </a:prstGeom>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tx1"/>
              </a:solidFill>
              <a:latin typeface="Calibri" panose="020F0502020204030204" pitchFamily="34" charset="0"/>
            </a:rPr>
            <a:t>3. Entidades de gobierno </a:t>
          </a:r>
        </a:p>
      </dsp:txBody>
      <dsp:txXfrm>
        <a:off x="3460547" y="3249152"/>
        <a:ext cx="2591053" cy="7902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B4310-671E-450B-B6B4-78710C86B2F9}">
      <dsp:nvSpPr>
        <dsp:cNvPr id="0" name=""/>
        <dsp:cNvSpPr/>
      </dsp:nvSpPr>
      <dsp:spPr>
        <a:xfrm>
          <a:off x="3265565" y="622692"/>
          <a:ext cx="1954317" cy="2041603"/>
        </a:xfrm>
        <a:prstGeom prst="circularArrow">
          <a:avLst>
            <a:gd name="adj1" fmla="val 10980"/>
            <a:gd name="adj2" fmla="val 1142322"/>
            <a:gd name="adj3" fmla="val 4500000"/>
            <a:gd name="adj4" fmla="val 10800000"/>
            <a:gd name="adj5" fmla="val 12500"/>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F4EFE4-133C-4BB2-9C3E-771C7CE60EA2}">
      <dsp:nvSpPr>
        <dsp:cNvPr id="0" name=""/>
        <dsp:cNvSpPr/>
      </dsp:nvSpPr>
      <dsp:spPr>
        <a:xfrm>
          <a:off x="3553608" y="1188764"/>
          <a:ext cx="1367211" cy="683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Transparencia</a:t>
          </a:r>
        </a:p>
      </dsp:txBody>
      <dsp:txXfrm>
        <a:off x="3553608" y="1188764"/>
        <a:ext cx="1367211" cy="683442"/>
      </dsp:txXfrm>
    </dsp:sp>
    <dsp:sp modelId="{4941C100-3433-49B0-B3AF-A202CE4E5889}">
      <dsp:nvSpPr>
        <dsp:cNvPr id="0" name=""/>
        <dsp:cNvSpPr/>
      </dsp:nvSpPr>
      <dsp:spPr>
        <a:xfrm>
          <a:off x="2917706" y="1479368"/>
          <a:ext cx="2004042" cy="2460801"/>
        </a:xfrm>
        <a:prstGeom prst="leftCircularArrow">
          <a:avLst>
            <a:gd name="adj1" fmla="val 10980"/>
            <a:gd name="adj2" fmla="val 1142322"/>
            <a:gd name="adj3" fmla="val 6300000"/>
            <a:gd name="adj4" fmla="val 18900000"/>
            <a:gd name="adj5" fmla="val 12500"/>
          </a:avLst>
        </a:prstGeom>
        <a:solidFill>
          <a:schemeClr val="accent2">
            <a:shade val="80000"/>
            <a:hueOff val="0"/>
            <a:satOff val="-5541"/>
            <a:lumOff val="142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04000A-367A-4AEB-B45B-27830DE9AA40}">
      <dsp:nvSpPr>
        <dsp:cNvPr id="0" name=""/>
        <dsp:cNvSpPr/>
      </dsp:nvSpPr>
      <dsp:spPr>
        <a:xfrm>
          <a:off x="3266516" y="1983435"/>
          <a:ext cx="1367211" cy="1416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Eficiencia</a:t>
          </a:r>
        </a:p>
        <a:p>
          <a:pPr marL="0" lvl="0" indent="0" algn="ctr" defTabSz="711200">
            <a:lnSpc>
              <a:spcPct val="90000"/>
            </a:lnSpc>
            <a:spcBef>
              <a:spcPct val="0"/>
            </a:spcBef>
            <a:spcAft>
              <a:spcPct val="35000"/>
            </a:spcAft>
            <a:buNone/>
          </a:pPr>
          <a:r>
            <a:rPr lang="es-ES" sz="1600" b="1" kern="1200" dirty="0"/>
            <a:t>Eficacia</a:t>
          </a:r>
        </a:p>
        <a:p>
          <a:pPr marL="0" lvl="0" indent="0" algn="ctr" defTabSz="711200">
            <a:lnSpc>
              <a:spcPct val="90000"/>
            </a:lnSpc>
            <a:spcBef>
              <a:spcPct val="0"/>
            </a:spcBef>
            <a:spcAft>
              <a:spcPct val="35000"/>
            </a:spcAft>
            <a:buNone/>
          </a:pPr>
          <a:r>
            <a:rPr lang="es-ES" sz="1600" b="1" kern="1200" dirty="0"/>
            <a:t>     Efectividad</a:t>
          </a:r>
        </a:p>
        <a:p>
          <a:pPr marL="0" lvl="0" indent="0" algn="ctr" defTabSz="711200">
            <a:lnSpc>
              <a:spcPct val="90000"/>
            </a:lnSpc>
            <a:spcBef>
              <a:spcPct val="0"/>
            </a:spcBef>
            <a:spcAft>
              <a:spcPct val="35000"/>
            </a:spcAft>
            <a:buNone/>
          </a:pPr>
          <a:r>
            <a:rPr lang="es-ES" sz="1600" b="1" kern="1200" dirty="0"/>
            <a:t>Ecología</a:t>
          </a:r>
        </a:p>
        <a:p>
          <a:pPr marL="0" lvl="0" indent="0" algn="ctr" defTabSz="711200">
            <a:lnSpc>
              <a:spcPct val="90000"/>
            </a:lnSpc>
            <a:spcBef>
              <a:spcPct val="0"/>
            </a:spcBef>
            <a:spcAft>
              <a:spcPct val="35000"/>
            </a:spcAft>
            <a:buNone/>
          </a:pPr>
          <a:r>
            <a:rPr lang="es-ES" sz="1600" b="1" kern="1200" dirty="0"/>
            <a:t>Equidad</a:t>
          </a:r>
        </a:p>
      </dsp:txBody>
      <dsp:txXfrm>
        <a:off x="3266516" y="1983435"/>
        <a:ext cx="1367211" cy="1416037"/>
      </dsp:txXfrm>
    </dsp:sp>
    <dsp:sp modelId="{837F266D-A9F4-4559-9FC0-3FE0C8923BC5}">
      <dsp:nvSpPr>
        <dsp:cNvPr id="0" name=""/>
        <dsp:cNvSpPr/>
      </dsp:nvSpPr>
      <dsp:spPr>
        <a:xfrm>
          <a:off x="3584421" y="3383563"/>
          <a:ext cx="1553348" cy="1224939"/>
        </a:xfrm>
        <a:prstGeom prst="blockArc">
          <a:avLst>
            <a:gd name="adj1" fmla="val 13500000"/>
            <a:gd name="adj2" fmla="val 10800000"/>
            <a:gd name="adj3" fmla="val 12740"/>
          </a:avLst>
        </a:prstGeom>
        <a:solidFill>
          <a:schemeClr val="accent2">
            <a:shade val="80000"/>
            <a:hueOff val="0"/>
            <a:satOff val="-11081"/>
            <a:lumOff val="284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683224-5577-4E2D-A0D0-96FB95776430}">
      <dsp:nvSpPr>
        <dsp:cNvPr id="0" name=""/>
        <dsp:cNvSpPr/>
      </dsp:nvSpPr>
      <dsp:spPr>
        <a:xfrm>
          <a:off x="3626556" y="3600398"/>
          <a:ext cx="1367211" cy="683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Confiabilidad</a:t>
          </a:r>
        </a:p>
      </dsp:txBody>
      <dsp:txXfrm>
        <a:off x="3626556" y="3600398"/>
        <a:ext cx="1367211" cy="6834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F359C-BEA9-4355-9006-A2CA58D89AE1}">
      <dsp:nvSpPr>
        <dsp:cNvPr id="0" name=""/>
        <dsp:cNvSpPr/>
      </dsp:nvSpPr>
      <dsp:spPr>
        <a:xfrm>
          <a:off x="0" y="0"/>
          <a:ext cx="4255531" cy="5001934"/>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b="1" kern="1200" dirty="0"/>
            <a:t>Modificación del Cronograma para la implementación incorporado en la Resolución 693 de 2016</a:t>
          </a:r>
        </a:p>
      </dsp:txBody>
      <dsp:txXfrm>
        <a:off x="0" y="0"/>
        <a:ext cx="4255531" cy="1500580"/>
      </dsp:txXfrm>
    </dsp:sp>
    <dsp:sp modelId="{8251F27B-80C6-4B56-A471-3744BA9295BB}">
      <dsp:nvSpPr>
        <dsp:cNvPr id="0" name=""/>
        <dsp:cNvSpPr/>
      </dsp:nvSpPr>
      <dsp:spPr>
        <a:xfrm>
          <a:off x="429976" y="1500580"/>
          <a:ext cx="3404424" cy="3251257"/>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47625" rIns="63500" bIns="47625" numCol="1" spcCol="1270" anchor="ctr" anchorCtr="0">
          <a:noAutofit/>
        </a:bodyPr>
        <a:lstStyle/>
        <a:p>
          <a:pPr marL="0" lvl="0" indent="0" algn="ctr" defTabSz="1111250">
            <a:lnSpc>
              <a:spcPct val="90000"/>
            </a:lnSpc>
            <a:spcBef>
              <a:spcPct val="0"/>
            </a:spcBef>
            <a:spcAft>
              <a:spcPct val="35000"/>
            </a:spcAft>
            <a:buNone/>
          </a:pPr>
          <a:r>
            <a:rPr lang="es-ES" sz="2500" b="1" kern="1200" dirty="0"/>
            <a:t>Oficios y reuniones de las entidades con la CGN solicitando la ampliación del plazo por </a:t>
          </a:r>
          <a:r>
            <a:rPr lang="es-ES" sz="2500" b="1" kern="1200" dirty="0">
              <a:solidFill>
                <a:srgbClr val="C00000"/>
              </a:solidFill>
            </a:rPr>
            <a:t>limitaciones de tipo técnico, operativo, administrativo y presupuestal</a:t>
          </a:r>
        </a:p>
      </dsp:txBody>
      <dsp:txXfrm>
        <a:off x="525202" y="1595806"/>
        <a:ext cx="3213972" cy="3060805"/>
      </dsp:txXfrm>
    </dsp:sp>
    <dsp:sp modelId="{45B002B7-33A2-4249-A740-8E8A6C6DE8E5}">
      <dsp:nvSpPr>
        <dsp:cNvPr id="0" name=""/>
        <dsp:cNvSpPr/>
      </dsp:nvSpPr>
      <dsp:spPr>
        <a:xfrm>
          <a:off x="4579119" y="0"/>
          <a:ext cx="4255531" cy="5001934"/>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b="1" u="none" kern="1200" dirty="0"/>
            <a:t>Como resultado de las encuestas realizadas a las entidades, en donde se evidenciaron dificultades en:</a:t>
          </a:r>
        </a:p>
      </dsp:txBody>
      <dsp:txXfrm>
        <a:off x="4579119" y="0"/>
        <a:ext cx="4255531" cy="1500580"/>
      </dsp:txXfrm>
    </dsp:sp>
    <dsp:sp modelId="{FF671B05-52A4-417B-B3AB-298F993DB2D5}">
      <dsp:nvSpPr>
        <dsp:cNvPr id="0" name=""/>
        <dsp:cNvSpPr/>
      </dsp:nvSpPr>
      <dsp:spPr>
        <a:xfrm>
          <a:off x="4703126" y="1456117"/>
          <a:ext cx="4007518" cy="684139"/>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rPr>
            <a:t>Reconocimiento y medición</a:t>
          </a:r>
          <a:r>
            <a:rPr lang="es-ES" sz="1700" b="1" u="none" kern="1200" dirty="0"/>
            <a:t>: propiedades, planta y equipo, bienes de uso público, CXC, intangibles e inventarios</a:t>
          </a:r>
        </a:p>
      </dsp:txBody>
      <dsp:txXfrm>
        <a:off x="4723164" y="1476155"/>
        <a:ext cx="3967442" cy="644063"/>
      </dsp:txXfrm>
    </dsp:sp>
    <dsp:sp modelId="{BACBAB97-6D0E-4836-9CC6-0ABB60A855EE}">
      <dsp:nvSpPr>
        <dsp:cNvPr id="0" name=""/>
        <dsp:cNvSpPr/>
      </dsp:nvSpPr>
      <dsp:spPr>
        <a:xfrm>
          <a:off x="4711807" y="2321420"/>
          <a:ext cx="3990156" cy="653489"/>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rPr>
            <a:t>Sistemas de información</a:t>
          </a:r>
          <a:r>
            <a:rPr lang="es-ES" sz="1700" b="1" u="none" kern="1200" dirty="0"/>
            <a:t>: los aplicativos contables no están preparados para soportar cambios normativos</a:t>
          </a:r>
        </a:p>
      </dsp:txBody>
      <dsp:txXfrm>
        <a:off x="4730947" y="2340560"/>
        <a:ext cx="3951876" cy="615209"/>
      </dsp:txXfrm>
    </dsp:sp>
    <dsp:sp modelId="{599628B4-ED51-443A-ADB7-CDDF050A989F}">
      <dsp:nvSpPr>
        <dsp:cNvPr id="0" name=""/>
        <dsp:cNvSpPr/>
      </dsp:nvSpPr>
      <dsp:spPr>
        <a:xfrm>
          <a:off x="4729476" y="3059815"/>
          <a:ext cx="3937455" cy="375847"/>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rPr>
            <a:t>Recursos humanos</a:t>
          </a:r>
          <a:r>
            <a:rPr lang="es-ES" sz="1700" b="1" u="none" kern="1200" dirty="0"/>
            <a:t>: no se cuenta con personal suficiente y capacitado</a:t>
          </a:r>
        </a:p>
      </dsp:txBody>
      <dsp:txXfrm>
        <a:off x="4740484" y="3070823"/>
        <a:ext cx="3915439" cy="353831"/>
      </dsp:txXfrm>
    </dsp:sp>
    <dsp:sp modelId="{307F0E6E-2BEB-4FD8-828D-F41F1128A3B9}">
      <dsp:nvSpPr>
        <dsp:cNvPr id="0" name=""/>
        <dsp:cNvSpPr/>
      </dsp:nvSpPr>
      <dsp:spPr>
        <a:xfrm>
          <a:off x="4746498" y="3543533"/>
          <a:ext cx="3920774" cy="616171"/>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rPr>
            <a:t>Depuración contable</a:t>
          </a:r>
          <a:r>
            <a:rPr lang="es-ES" sz="1700" b="1" u="none" kern="1200" dirty="0"/>
            <a:t>: cuentas contables pendientes de depuración que requieren de un tiempo considerable</a:t>
          </a:r>
        </a:p>
      </dsp:txBody>
      <dsp:txXfrm>
        <a:off x="4764545" y="3561580"/>
        <a:ext cx="3884680" cy="580077"/>
      </dsp:txXfrm>
    </dsp:sp>
    <dsp:sp modelId="{D49CDFCE-2219-4A34-9402-953EE3A4D3D3}">
      <dsp:nvSpPr>
        <dsp:cNvPr id="0" name=""/>
        <dsp:cNvSpPr/>
      </dsp:nvSpPr>
      <dsp:spPr>
        <a:xfrm>
          <a:off x="4729152" y="4261385"/>
          <a:ext cx="3955465" cy="688183"/>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rPr>
            <a:t>Recursos económicos insuficientes:</a:t>
          </a:r>
          <a:r>
            <a:rPr lang="es-ES" sz="1700" b="1" u="none" kern="1200" dirty="0"/>
            <a:t>  presupuestos insuficiente para adelantar el proceso de manera integral</a:t>
          </a:r>
        </a:p>
      </dsp:txBody>
      <dsp:txXfrm>
        <a:off x="4749308" y="4281541"/>
        <a:ext cx="3915153" cy="6478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3C8685-A769-464D-876F-6AB3BE432D41}">
      <dsp:nvSpPr>
        <dsp:cNvPr id="0" name=""/>
        <dsp:cNvSpPr/>
      </dsp:nvSpPr>
      <dsp:spPr>
        <a:xfrm>
          <a:off x="714624" y="420254"/>
          <a:ext cx="4809763" cy="4809763"/>
        </a:xfrm>
        <a:prstGeom prst="pie">
          <a:avLst>
            <a:gd name="adj1" fmla="val 16200000"/>
            <a:gd name="adj2" fmla="val 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ES" sz="1600" b="1" kern="1200" dirty="0"/>
            <a:t>Articulo 355 de la Ley 1819 de 2016: </a:t>
          </a:r>
          <a:r>
            <a:rPr lang="es-ES" sz="1400" b="1" kern="1200" dirty="0"/>
            <a:t>Requerimiento de proceso de depuración contable para entidades territoriales </a:t>
          </a:r>
        </a:p>
      </dsp:txBody>
      <dsp:txXfrm>
        <a:off x="3267807" y="1417135"/>
        <a:ext cx="1775031" cy="1316959"/>
      </dsp:txXfrm>
    </dsp:sp>
    <dsp:sp modelId="{BAC9C588-960D-421D-8C22-BD2BEE02532B}">
      <dsp:nvSpPr>
        <dsp:cNvPr id="0" name=""/>
        <dsp:cNvSpPr/>
      </dsp:nvSpPr>
      <dsp:spPr>
        <a:xfrm>
          <a:off x="845185" y="520496"/>
          <a:ext cx="4591063" cy="4809763"/>
        </a:xfrm>
        <a:prstGeom prst="pie">
          <a:avLst>
            <a:gd name="adj1" fmla="val 0"/>
            <a:gd name="adj2" fmla="val 54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ES" sz="1600" b="1" kern="1200" dirty="0"/>
            <a:t>Resolución  CGN 107 de 2017 </a:t>
          </a:r>
          <a:r>
            <a:rPr lang="es-ES" sz="1400" b="1" kern="1200" dirty="0"/>
            <a:t>Cumplimiento al saneamiento contable requerido en el Art. 355 Ley 1819 /2016</a:t>
          </a:r>
        </a:p>
      </dsp:txBody>
      <dsp:txXfrm>
        <a:off x="3282274" y="3016420"/>
        <a:ext cx="1694321" cy="1316959"/>
      </dsp:txXfrm>
    </dsp:sp>
    <dsp:sp modelId="{FE8B931D-F21A-4B74-8013-374086A2816D}">
      <dsp:nvSpPr>
        <dsp:cNvPr id="0" name=""/>
        <dsp:cNvSpPr/>
      </dsp:nvSpPr>
      <dsp:spPr>
        <a:xfrm>
          <a:off x="610197" y="492888"/>
          <a:ext cx="5009753" cy="4864979"/>
        </a:xfrm>
        <a:prstGeom prst="pie">
          <a:avLst>
            <a:gd name="adj1" fmla="val 5400000"/>
            <a:gd name="adj2" fmla="val 108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t>    </a:t>
          </a:r>
        </a:p>
        <a:p>
          <a:pPr marL="0" lvl="0" indent="0" algn="ctr" defTabSz="622300">
            <a:lnSpc>
              <a:spcPct val="90000"/>
            </a:lnSpc>
            <a:spcBef>
              <a:spcPct val="0"/>
            </a:spcBef>
            <a:spcAft>
              <a:spcPct val="35000"/>
            </a:spcAft>
            <a:buNone/>
          </a:pPr>
          <a:r>
            <a:rPr lang="es-ES" sz="1600" b="1" kern="1200" dirty="0"/>
            <a:t>Circular Conjunta No. 001 -2017</a:t>
          </a:r>
        </a:p>
        <a:p>
          <a:pPr marL="0" lvl="0" indent="0" algn="ctr" defTabSz="622300">
            <a:lnSpc>
              <a:spcPct val="90000"/>
            </a:lnSpc>
            <a:spcBef>
              <a:spcPct val="0"/>
            </a:spcBef>
            <a:spcAft>
              <a:spcPct val="35000"/>
            </a:spcAft>
            <a:buNone/>
          </a:pPr>
          <a:r>
            <a:rPr lang="es-ES" sz="1400" b="1" kern="1200" dirty="0"/>
            <a:t> Auditoria General de la República y CGN</a:t>
          </a:r>
        </a:p>
        <a:p>
          <a:pPr marL="0" lvl="0" indent="0" algn="ctr" defTabSz="622300">
            <a:lnSpc>
              <a:spcPct val="90000"/>
            </a:lnSpc>
            <a:spcBef>
              <a:spcPct val="0"/>
            </a:spcBef>
            <a:spcAft>
              <a:spcPct val="35000"/>
            </a:spcAft>
            <a:buNone/>
          </a:pPr>
          <a:r>
            <a:rPr lang="es-ES" sz="1400" b="1" kern="1200" dirty="0"/>
            <a:t>Termino de dos años a  partir de la vigencia de la Ley 1819</a:t>
          </a:r>
        </a:p>
      </dsp:txBody>
      <dsp:txXfrm>
        <a:off x="1111769" y="3017465"/>
        <a:ext cx="1848837" cy="1332077"/>
      </dsp:txXfrm>
    </dsp:sp>
    <dsp:sp modelId="{FB5E7DC0-3C1D-4AFA-9849-538A53806CE7}">
      <dsp:nvSpPr>
        <dsp:cNvPr id="0" name=""/>
        <dsp:cNvSpPr/>
      </dsp:nvSpPr>
      <dsp:spPr>
        <a:xfrm>
          <a:off x="693406" y="359026"/>
          <a:ext cx="4809763" cy="4809763"/>
        </a:xfrm>
        <a:prstGeom prst="pie">
          <a:avLst>
            <a:gd name="adj1" fmla="val 10800000"/>
            <a:gd name="adj2" fmla="val 162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t>      </a:t>
          </a:r>
          <a:r>
            <a:rPr lang="es-ES" sz="1500" b="1" kern="1200" dirty="0"/>
            <a:t>Circular Conjunta No. 002 -2017</a:t>
          </a:r>
        </a:p>
        <a:p>
          <a:pPr marL="0" lvl="0" indent="0" algn="ctr" defTabSz="622300">
            <a:lnSpc>
              <a:spcPct val="90000"/>
            </a:lnSpc>
            <a:spcBef>
              <a:spcPct val="0"/>
            </a:spcBef>
            <a:spcAft>
              <a:spcPct val="35000"/>
            </a:spcAft>
            <a:buNone/>
          </a:pPr>
          <a:r>
            <a:rPr lang="es-ES" sz="1400" b="1" kern="1200" dirty="0"/>
            <a:t>Procuraduría General de la Nación y CGN</a:t>
          </a:r>
        </a:p>
        <a:p>
          <a:pPr marL="0" lvl="0" indent="0" algn="ctr" defTabSz="622300">
            <a:lnSpc>
              <a:spcPct val="90000"/>
            </a:lnSpc>
            <a:spcBef>
              <a:spcPct val="0"/>
            </a:spcBef>
            <a:spcAft>
              <a:spcPct val="35000"/>
            </a:spcAft>
            <a:buNone/>
          </a:pPr>
          <a:r>
            <a:rPr lang="es-ES" sz="1400" b="1" kern="1200" dirty="0"/>
            <a:t>Responsabilidad a cargo del Representante Legal</a:t>
          </a:r>
        </a:p>
      </dsp:txBody>
      <dsp:txXfrm>
        <a:off x="1174955" y="1355907"/>
        <a:ext cx="1775031" cy="1316959"/>
      </dsp:txXfrm>
    </dsp:sp>
    <dsp:sp modelId="{AF800124-F8FA-46DA-A299-CD4AA1527617}">
      <dsp:nvSpPr>
        <dsp:cNvPr id="0" name=""/>
        <dsp:cNvSpPr/>
      </dsp:nvSpPr>
      <dsp:spPr>
        <a:xfrm>
          <a:off x="416876" y="122507"/>
          <a:ext cx="5405258" cy="5405258"/>
        </a:xfrm>
        <a:prstGeom prst="circularArrow">
          <a:avLst>
            <a:gd name="adj1" fmla="val 5085"/>
            <a:gd name="adj2" fmla="val 327528"/>
            <a:gd name="adj3" fmla="val 21272472"/>
            <a:gd name="adj4" fmla="val 16200000"/>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8DEB47-9AF4-4452-9458-373425E59A3B}">
      <dsp:nvSpPr>
        <dsp:cNvPr id="0" name=""/>
        <dsp:cNvSpPr/>
      </dsp:nvSpPr>
      <dsp:spPr>
        <a:xfrm>
          <a:off x="153093" y="201101"/>
          <a:ext cx="5759951" cy="5614171"/>
        </a:xfrm>
        <a:prstGeom prst="circularArrow">
          <a:avLst>
            <a:gd name="adj1" fmla="val 5085"/>
            <a:gd name="adj2" fmla="val 327528"/>
            <a:gd name="adj3" fmla="val 5072472"/>
            <a:gd name="adj4" fmla="val 0"/>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1C24F58-E360-4F94-9AEE-82210B5982B9}">
      <dsp:nvSpPr>
        <dsp:cNvPr id="0" name=""/>
        <dsp:cNvSpPr/>
      </dsp:nvSpPr>
      <dsp:spPr>
        <a:xfrm>
          <a:off x="144024" y="35059"/>
          <a:ext cx="6056213" cy="5780220"/>
        </a:xfrm>
        <a:prstGeom prst="circularArrow">
          <a:avLst>
            <a:gd name="adj1" fmla="val 5085"/>
            <a:gd name="adj2" fmla="val 327528"/>
            <a:gd name="adj3" fmla="val 10472472"/>
            <a:gd name="adj4" fmla="val 5400000"/>
            <a:gd name="adj5" fmla="val 5932"/>
          </a:avLst>
        </a:prstGeom>
        <a:solidFill>
          <a:schemeClr val="accent2">
            <a:tint val="60000"/>
            <a:hueOff val="0"/>
            <a:satOff val="0"/>
            <a:lumOff val="0"/>
            <a:alphaOff val="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sp>
    <dsp:sp modelId="{D073F179-984F-4FA7-8C0A-09070BC57607}">
      <dsp:nvSpPr>
        <dsp:cNvPr id="0" name=""/>
        <dsp:cNvSpPr/>
      </dsp:nvSpPr>
      <dsp:spPr>
        <a:xfrm>
          <a:off x="250717" y="109277"/>
          <a:ext cx="5764545" cy="5309260"/>
        </a:xfrm>
        <a:prstGeom prst="circularArrow">
          <a:avLst>
            <a:gd name="adj1" fmla="val 5085"/>
            <a:gd name="adj2" fmla="val 327528"/>
            <a:gd name="adj3" fmla="val 15872472"/>
            <a:gd name="adj4" fmla="val 10800000"/>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A23B9-6001-4DC6-9F10-E367DB1CE5F5}">
      <dsp:nvSpPr>
        <dsp:cNvPr id="0" name=""/>
        <dsp:cNvSpPr/>
      </dsp:nvSpPr>
      <dsp:spPr>
        <a:xfrm>
          <a:off x="2682858" y="0"/>
          <a:ext cx="2044903" cy="2045214"/>
        </a:xfrm>
        <a:prstGeom prst="circularArrow">
          <a:avLst>
            <a:gd name="adj1" fmla="val 10980"/>
            <a:gd name="adj2" fmla="val 1142322"/>
            <a:gd name="adj3" fmla="val 4500000"/>
            <a:gd name="adj4" fmla="val 10800000"/>
            <a:gd name="adj5" fmla="val 12500"/>
          </a:avLst>
        </a:prstGeom>
        <a:solidFill>
          <a:schemeClr val="accent1">
            <a:shade val="80000"/>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sp>
    <dsp:sp modelId="{BA4ABBD6-2682-4777-8793-23324A09428F}">
      <dsp:nvSpPr>
        <dsp:cNvPr id="0" name=""/>
        <dsp:cNvSpPr/>
      </dsp:nvSpPr>
      <dsp:spPr>
        <a:xfrm>
          <a:off x="3134849" y="738384"/>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endParaRPr lang="es-ES" sz="3700" kern="1200" dirty="0"/>
        </a:p>
      </dsp:txBody>
      <dsp:txXfrm>
        <a:off x="3134849" y="738384"/>
        <a:ext cx="1136313" cy="568020"/>
      </dsp:txXfrm>
    </dsp:sp>
    <dsp:sp modelId="{39568629-B909-464D-A7B7-46FDDAFAAC5B}">
      <dsp:nvSpPr>
        <dsp:cNvPr id="0" name=""/>
        <dsp:cNvSpPr/>
      </dsp:nvSpPr>
      <dsp:spPr>
        <a:xfrm>
          <a:off x="2114894" y="1175127"/>
          <a:ext cx="2044903" cy="2045214"/>
        </a:xfrm>
        <a:prstGeom prst="leftCircularArrow">
          <a:avLst>
            <a:gd name="adj1" fmla="val 10980"/>
            <a:gd name="adj2" fmla="val 1142322"/>
            <a:gd name="adj3" fmla="val 6300000"/>
            <a:gd name="adj4" fmla="val 18900000"/>
            <a:gd name="adj5" fmla="val 12500"/>
          </a:avLst>
        </a:prstGeom>
        <a:solidFill>
          <a:schemeClr val="accent1">
            <a:shade val="80000"/>
            <a:hueOff val="-286837"/>
            <a:satOff val="-24292"/>
            <a:lumOff val="18155"/>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sp>
    <dsp:sp modelId="{823DD6C0-6574-4902-A96B-38433A5B01FB}">
      <dsp:nvSpPr>
        <dsp:cNvPr id="0" name=""/>
        <dsp:cNvSpPr/>
      </dsp:nvSpPr>
      <dsp:spPr>
        <a:xfrm>
          <a:off x="2553541" y="1893084"/>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ES" sz="3700" kern="1200" dirty="0">
              <a:solidFill>
                <a:schemeClr val="bg1"/>
              </a:solidFill>
            </a:rPr>
            <a:t>.</a:t>
          </a:r>
        </a:p>
      </dsp:txBody>
      <dsp:txXfrm>
        <a:off x="2553541" y="1893084"/>
        <a:ext cx="1136313" cy="568020"/>
      </dsp:txXfrm>
    </dsp:sp>
    <dsp:sp modelId="{219CA952-AFB6-43F7-BDB4-5BAB92B5C357}">
      <dsp:nvSpPr>
        <dsp:cNvPr id="0" name=""/>
        <dsp:cNvSpPr/>
      </dsp:nvSpPr>
      <dsp:spPr>
        <a:xfrm>
          <a:off x="2828402" y="2490879"/>
          <a:ext cx="1756888" cy="1757592"/>
        </a:xfrm>
        <a:prstGeom prst="blockArc">
          <a:avLst>
            <a:gd name="adj1" fmla="val 13500000"/>
            <a:gd name="adj2" fmla="val 10800000"/>
            <a:gd name="adj3" fmla="val 12740"/>
          </a:avLst>
        </a:prstGeom>
        <a:solidFill>
          <a:schemeClr val="accent1">
            <a:shade val="80000"/>
            <a:hueOff val="-573673"/>
            <a:satOff val="-48584"/>
            <a:lumOff val="36311"/>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sp>
    <dsp:sp modelId="{67C9FCFE-8515-40E8-B5E7-258B13709237}">
      <dsp:nvSpPr>
        <dsp:cNvPr id="0" name=""/>
        <dsp:cNvSpPr/>
      </dsp:nvSpPr>
      <dsp:spPr>
        <a:xfrm>
          <a:off x="3137537" y="3103933"/>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ES" sz="3700" kern="1200" dirty="0">
              <a:solidFill>
                <a:schemeClr val="bg1"/>
              </a:solidFill>
            </a:rPr>
            <a:t>.</a:t>
          </a:r>
        </a:p>
      </dsp:txBody>
      <dsp:txXfrm>
        <a:off x="3137537" y="3103933"/>
        <a:ext cx="1136313" cy="568020"/>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1"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153603" name="Rectangle 3"/>
          <p:cNvSpPr>
            <a:spLocks noGrp="1" noChangeArrowheads="1"/>
          </p:cNvSpPr>
          <p:nvPr>
            <p:ph type="dt" sz="quarter" idx="1"/>
          </p:nvPr>
        </p:nvSpPr>
        <p:spPr bwMode="auto">
          <a:xfrm>
            <a:off x="3970339"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53604" name="Rectangle 4"/>
          <p:cNvSpPr>
            <a:spLocks noGrp="1" noChangeArrowheads="1"/>
          </p:cNvSpPr>
          <p:nvPr>
            <p:ph type="ftr" sz="quarter" idx="2"/>
          </p:nvPr>
        </p:nvSpPr>
        <p:spPr bwMode="auto">
          <a:xfrm>
            <a:off x="1"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9"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defRPr sz="1200">
                <a:latin typeface="Times New Roman" pitchFamily="18" charset="0"/>
              </a:defRPr>
            </a:lvl1pPr>
          </a:lstStyle>
          <a:p>
            <a:fld id="{BB37836C-5B93-4517-8B97-A71250EA6C41}" type="slidenum">
              <a:rPr lang="es-ES"/>
              <a:pPr/>
              <a:t>‹Nº›</a:t>
            </a:fld>
            <a:endParaRPr lang="es-ES"/>
          </a:p>
        </p:txBody>
      </p:sp>
    </p:spTree>
    <p:extLst>
      <p:ext uri="{BB962C8B-B14F-4D97-AF65-F5344CB8AC3E}">
        <p14:creationId xmlns:p14="http://schemas.microsoft.com/office/powerpoint/2010/main" val="427816124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1"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99331" name="Rectangle 3"/>
          <p:cNvSpPr>
            <a:spLocks noGrp="1" noChangeArrowheads="1"/>
          </p:cNvSpPr>
          <p:nvPr>
            <p:ph type="dt" idx="1"/>
          </p:nvPr>
        </p:nvSpPr>
        <p:spPr bwMode="auto">
          <a:xfrm>
            <a:off x="3970339"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1268" name="Rectangle 4"/>
          <p:cNvSpPr>
            <a:spLocks noGrp="1" noRot="1" noChangeAspect="1" noChangeArrowheads="1" noTextEdit="1"/>
          </p:cNvSpPr>
          <p:nvPr>
            <p:ph type="sldImg" idx="2"/>
          </p:nvPr>
        </p:nvSpPr>
        <p:spPr bwMode="auto">
          <a:xfrm>
            <a:off x="715963" y="696913"/>
            <a:ext cx="5578475"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6" y="4416426"/>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1"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9"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defRPr sz="1200">
                <a:latin typeface="Times New Roman" pitchFamily="18" charset="0"/>
              </a:defRPr>
            </a:lvl1pPr>
          </a:lstStyle>
          <a:p>
            <a:fld id="{E6C28D9B-47B5-446B-8AB3-B93373AA6363}" type="slidenum">
              <a:rPr lang="es-ES"/>
              <a:pPr/>
              <a:t>‹Nº›</a:t>
            </a:fld>
            <a:endParaRPr lang="es-ES"/>
          </a:p>
        </p:txBody>
      </p:sp>
    </p:spTree>
    <p:extLst>
      <p:ext uri="{BB962C8B-B14F-4D97-AF65-F5344CB8AC3E}">
        <p14:creationId xmlns:p14="http://schemas.microsoft.com/office/powerpoint/2010/main" val="337801424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Marcador de imagen de diapositiva"/>
          <p:cNvSpPr>
            <a:spLocks noGrp="1" noRot="1" noChangeAspect="1" noTextEdit="1"/>
          </p:cNvSpPr>
          <p:nvPr>
            <p:ph type="sldImg"/>
          </p:nvPr>
        </p:nvSpPr>
        <p:spPr>
          <a:ln/>
        </p:spPr>
      </p:sp>
      <p:sp>
        <p:nvSpPr>
          <p:cNvPr id="1331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331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5D8CFB95-8DFD-419F-9333-21D71CA7476C}" type="slidenum">
              <a:rPr lang="es-ES" altLang="es-ES"/>
              <a:pPr/>
              <a:t>1</a:t>
            </a:fld>
            <a:endParaRPr lang="es-ES" altLang="es-ES"/>
          </a:p>
        </p:txBody>
      </p:sp>
    </p:spTree>
    <p:extLst>
      <p:ext uri="{BB962C8B-B14F-4D97-AF65-F5344CB8AC3E}">
        <p14:creationId xmlns:p14="http://schemas.microsoft.com/office/powerpoint/2010/main" val="3625839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Marcador de imagen de diapositiva"/>
          <p:cNvSpPr>
            <a:spLocks noGrp="1" noRot="1" noChangeAspect="1" noTextEdit="1"/>
          </p:cNvSpPr>
          <p:nvPr>
            <p:ph type="sldImg"/>
          </p:nvPr>
        </p:nvSpPr>
        <p:spPr>
          <a:ln/>
        </p:spPr>
      </p:sp>
      <p:sp>
        <p:nvSpPr>
          <p:cNvPr id="2457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finaliza la presentación, SOLO  digitar el correo a quien deben contactar</a:t>
            </a:r>
            <a:endParaRPr/>
          </a:p>
          <a:p>
            <a:pPr eaLnBrk="1" hangingPunct="1"/>
            <a:endParaRPr altLang="es-ES"/>
          </a:p>
        </p:txBody>
      </p:sp>
      <p:sp>
        <p:nvSpPr>
          <p:cNvPr id="2458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BEEB27AC-8A71-4AAB-8A47-2430FFD39FC3}" type="slidenum">
              <a:rPr lang="es-ES" altLang="es-ES"/>
              <a:pPr/>
              <a:t>59</a:t>
            </a:fld>
            <a:endParaRPr lang="es-ES" altLang="es-ES"/>
          </a:p>
        </p:txBody>
      </p:sp>
    </p:spTree>
    <p:extLst>
      <p:ext uri="{BB962C8B-B14F-4D97-AF65-F5344CB8AC3E}">
        <p14:creationId xmlns:p14="http://schemas.microsoft.com/office/powerpoint/2010/main" val="8995336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spcBef>
                <a:spcPct val="20000"/>
              </a:spcBef>
              <a:defRPr/>
            </a:pPr>
            <a:endParaRPr lang="es-CO" b="1" cap="all" dirty="0">
              <a:ln w="0"/>
              <a:solidFill>
                <a:schemeClr val="accent1">
                  <a:lumMod val="50000"/>
                </a:schemeClr>
              </a:solidFill>
              <a:effectLst>
                <a:reflection blurRad="12700" stA="50000" endPos="50000" dist="5000" dir="5400000" sy="-100000" rotWithShape="0"/>
              </a:effectLst>
            </a:endParaRPr>
          </a:p>
        </p:txBody>
      </p:sp>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B1717B2B-2C40-42C4-B966-D8A6DF67FA31}" type="slidenum">
              <a:rPr lang="es-ES_tradnl"/>
              <a:pPr/>
              <a:t>‹Nº›</a:t>
            </a:fld>
            <a:endParaRPr lang="es-ES_tradnl"/>
          </a:p>
        </p:txBody>
      </p:sp>
      <p:pic>
        <p:nvPicPr>
          <p:cNvPr id="10" name="11 Imagen"/>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940425" y="5119688"/>
            <a:ext cx="3103563"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0665441"/>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pic>
        <p:nvPicPr>
          <p:cNvPr id="10" name="11 Imagen"/>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940425" y="5119688"/>
            <a:ext cx="3103563"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471451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751897817"/>
      </p:ext>
    </p:extLst>
  </p:cSld>
  <p:clrMapOvr>
    <a:masterClrMapping/>
  </p:clrMapOvr>
  <p:transition spd="slow">
    <p:split orient="vert"/>
  </p:transition>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0" name="11 Imagen"/>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940425" y="5119688"/>
            <a:ext cx="3103563"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614462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3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11 Imagen"/>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940425" y="5119688"/>
            <a:ext cx="3103563"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2470463"/>
      </p:ext>
    </p:extLst>
  </p:cSld>
  <p:clrMapOvr>
    <a:masterClrMapping/>
  </p:clrMapOvr>
  <p:transition spd="slow">
    <p:split orient="vert"/>
  </p:transition>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3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11 Imagen"/>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940425" y="5119688"/>
            <a:ext cx="3103563"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9978279"/>
      </p:ext>
    </p:extLst>
  </p:cSld>
  <p:clrMapOvr>
    <a:masterClrMapping/>
  </p:clrMapOvr>
  <p:transition spd="slow">
    <p:split orient="vert"/>
  </p:transition>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Títulos">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5" name="Marcador de posición de imagen 4"/>
          <p:cNvSpPr>
            <a:spLocks noGrp="1"/>
          </p:cNvSpPr>
          <p:nvPr>
            <p:ph type="pic" sz="quarter" idx="11"/>
          </p:nvPr>
        </p:nvSpPr>
        <p:spPr>
          <a:xfrm>
            <a:off x="1077913" y="1633364"/>
            <a:ext cx="3024187" cy="2808288"/>
          </a:xfrm>
          <a:prstGeom prst="rect">
            <a:avLst/>
          </a:prstGeom>
        </p:spPr>
        <p:txBody>
          <a:bodyPr/>
          <a:lstStyle/>
          <a:p>
            <a:pPr lvl="0"/>
            <a:r>
              <a:rPr lang="es-ES" noProof="0"/>
              <a:t>Haga clic en el icono para agregar una imagen</a:t>
            </a:r>
            <a:endParaRPr lang="es-CO" noProof="0"/>
          </a:p>
        </p:txBody>
      </p:sp>
      <p:sp>
        <p:nvSpPr>
          <p:cNvPr id="10" name="16 Marcador de número de diapositiva"/>
          <p:cNvSpPr>
            <a:spLocks noGrp="1"/>
          </p:cNvSpPr>
          <p:nvPr>
            <p:ph type="sldNum" sz="quarter" idx="12"/>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AC11F118-04AE-4123-BF66-A54CB1F67565}" type="slidenum">
              <a:rPr lang="es-ES_tradnl"/>
              <a:pPr/>
              <a:t>‹Nº›</a:t>
            </a:fld>
            <a:endParaRPr lang="es-ES_tradnl"/>
          </a:p>
        </p:txBody>
      </p:sp>
      <p:pic>
        <p:nvPicPr>
          <p:cNvPr id="11" name="11 Imagen"/>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940425" y="5119688"/>
            <a:ext cx="3103563"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93035471"/>
      </p:ext>
    </p:extLst>
  </p:cSld>
  <p:clrMapOvr>
    <a:masterClrMapping/>
  </p:clrMapOvr>
  <p:transition spd="slow">
    <p:pull/>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sz="1800">
              <a:solidFill>
                <a:srgbClr val="008080"/>
              </a:solidFill>
            </a:endParaRPr>
          </a:p>
        </p:txBody>
      </p:sp>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8AE6B4F1-181B-4BE6-BCDA-FEE7F8623787}" type="slidenum">
              <a:rPr lang="es-ES_tradnl"/>
              <a:pPr/>
              <a:t>‹Nº›</a:t>
            </a:fld>
            <a:endParaRPr lang="es-ES_tradnl"/>
          </a:p>
        </p:txBody>
      </p:sp>
      <p:pic>
        <p:nvPicPr>
          <p:cNvPr id="10" name="11 Imagen"/>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940425" y="5119688"/>
            <a:ext cx="3103563"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0540720"/>
      </p:ext>
    </p:extLst>
  </p:cSld>
  <p:clrMapOvr>
    <a:masterClrMapping/>
  </p:clrMapOvr>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745C87DE-AB44-4CC5-8AF9-95C3555EB1E4}" type="slidenum">
              <a:rPr lang="es-ES_tradnl"/>
              <a:pPr/>
              <a:t>‹Nº›</a:t>
            </a:fld>
            <a:endParaRPr lang="es-ES_tradnl"/>
          </a:p>
        </p:txBody>
      </p:sp>
      <p:pic>
        <p:nvPicPr>
          <p:cNvPr id="12" name="11 Imagen"/>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940425" y="5119688"/>
            <a:ext cx="3103563"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154505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B2940951-94E0-4D6B-B3E8-14E1C155E8A2}" type="slidenum">
              <a:rPr lang="es-ES_tradnl"/>
              <a:pPr/>
              <a:t>‹Nº›</a:t>
            </a:fld>
            <a:endParaRPr lang="es-ES_tradnl"/>
          </a:p>
        </p:txBody>
      </p:sp>
      <p:pic>
        <p:nvPicPr>
          <p:cNvPr id="11" name="11 Imagen"/>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940425" y="5119688"/>
            <a:ext cx="3103563"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135817"/>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2F152DCA-CD82-48DD-BE7C-A5D938300626}" type="slidenum">
              <a:rPr lang="es-ES_tradnl"/>
              <a:pPr/>
              <a:t>‹Nº›</a:t>
            </a:fld>
            <a:endParaRPr lang="es-ES_tradnl"/>
          </a:p>
        </p:txBody>
      </p:sp>
      <p:pic>
        <p:nvPicPr>
          <p:cNvPr id="12" name="11 Imagen"/>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940425" y="5119688"/>
            <a:ext cx="3103563"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3002310"/>
      </p:ext>
    </p:extLst>
  </p:cSld>
  <p:clrMapOvr>
    <a:masterClrMapping/>
  </p:clrMapOvr>
  <p:transition spd="slow">
    <p:split orient="vert"/>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6_Diapositiva Gráficos">
    <p:bg>
      <p:bgPr>
        <a:solidFill>
          <a:schemeClr val="bg1">
            <a:lumMod val="75000"/>
          </a:schemeClr>
        </a:solidFill>
        <a:effectLst/>
      </p:bgPr>
    </p:bg>
    <p:spTree>
      <p:nvGrpSpPr>
        <p:cNvPr id="1" name=""/>
        <p:cNvGrpSpPr/>
        <p:nvPr/>
      </p:nvGrpSpPr>
      <p:grpSpPr>
        <a:xfrm>
          <a:off x="0" y="0"/>
          <a:ext cx="0" cy="0"/>
          <a:chOff x="0" y="0"/>
          <a:chExt cx="0" cy="0"/>
        </a:xfrm>
      </p:grpSpPr>
      <p:pic>
        <p:nvPicPr>
          <p:cNvPr id="2" name="Imagen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3850" y="12700"/>
            <a:ext cx="8399463" cy="5434013"/>
          </a:xfrm>
          <a:prstGeom prst="rect">
            <a:avLst/>
          </a:prstGeom>
          <a:solidFill>
            <a:schemeClr val="bg1">
              <a:lumMod val="85000"/>
            </a:schemeClr>
          </a:solidFill>
        </p:spPr>
      </p:pic>
      <p:sp>
        <p:nvSpPr>
          <p:cNvPr id="3" name="CuadroTexto 7"/>
          <p:cNvSpPr txBox="1">
            <a:spLocks noChangeArrowheads="1"/>
          </p:cNvSpPr>
          <p:nvPr/>
        </p:nvSpPr>
        <p:spPr bwMode="auto">
          <a:xfrm>
            <a:off x="244475" y="5378450"/>
            <a:ext cx="68484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300">
                <a:solidFill>
                  <a:schemeClr val="tx1"/>
                </a:solidFill>
                <a:latin typeface="Arial Narrow" pitchFamily="34" charset="0"/>
              </a:defRPr>
            </a:lvl1pPr>
            <a:lvl2pPr marL="742950" indent="-285750">
              <a:defRPr sz="2300">
                <a:solidFill>
                  <a:schemeClr val="tx1"/>
                </a:solidFill>
                <a:latin typeface="Arial Narrow" pitchFamily="34" charset="0"/>
              </a:defRPr>
            </a:lvl2pPr>
            <a:lvl3pPr marL="1143000" indent="-228600">
              <a:defRPr sz="2300">
                <a:solidFill>
                  <a:schemeClr val="tx1"/>
                </a:solidFill>
                <a:latin typeface="Arial Narrow" pitchFamily="34" charset="0"/>
              </a:defRPr>
            </a:lvl3pPr>
            <a:lvl4pPr marL="1600200" indent="-228600">
              <a:defRPr sz="2300">
                <a:solidFill>
                  <a:schemeClr val="tx1"/>
                </a:solidFill>
                <a:latin typeface="Arial Narrow" pitchFamily="34" charset="0"/>
              </a:defRPr>
            </a:lvl4pPr>
            <a:lvl5pPr marL="2057400" indent="-228600">
              <a:defRPr sz="2300">
                <a:solidFill>
                  <a:schemeClr val="tx1"/>
                </a:solidFill>
                <a:latin typeface="Arial Narrow" pitchFamily="34" charset="0"/>
              </a:defRPr>
            </a:lvl5pPr>
            <a:lvl6pPr marL="2514600" indent="-228600" eaLnBrk="0" fontAlgn="base" hangingPunct="0">
              <a:spcBef>
                <a:spcPct val="0"/>
              </a:spcBef>
              <a:spcAft>
                <a:spcPct val="0"/>
              </a:spcAft>
              <a:defRPr sz="2300">
                <a:solidFill>
                  <a:schemeClr val="tx1"/>
                </a:solidFill>
                <a:latin typeface="Arial Narrow" pitchFamily="34" charset="0"/>
              </a:defRPr>
            </a:lvl6pPr>
            <a:lvl7pPr marL="2971800" indent="-228600" eaLnBrk="0" fontAlgn="base" hangingPunct="0">
              <a:spcBef>
                <a:spcPct val="0"/>
              </a:spcBef>
              <a:spcAft>
                <a:spcPct val="0"/>
              </a:spcAft>
              <a:defRPr sz="2300">
                <a:solidFill>
                  <a:schemeClr val="tx1"/>
                </a:solidFill>
                <a:latin typeface="Arial Narrow" pitchFamily="34" charset="0"/>
              </a:defRPr>
            </a:lvl7pPr>
            <a:lvl8pPr marL="3429000" indent="-228600" eaLnBrk="0" fontAlgn="base" hangingPunct="0">
              <a:spcBef>
                <a:spcPct val="0"/>
              </a:spcBef>
              <a:spcAft>
                <a:spcPct val="0"/>
              </a:spcAft>
              <a:defRPr sz="2300">
                <a:solidFill>
                  <a:schemeClr val="tx1"/>
                </a:solidFill>
                <a:latin typeface="Arial Narrow" pitchFamily="34" charset="0"/>
              </a:defRPr>
            </a:lvl8pPr>
            <a:lvl9pPr marL="3886200" indent="-228600" eaLnBrk="0" fontAlgn="base" hangingPunct="0">
              <a:spcBef>
                <a:spcPct val="0"/>
              </a:spcBef>
              <a:spcAft>
                <a:spcPct val="0"/>
              </a:spcAft>
              <a:defRPr sz="2300">
                <a:solidFill>
                  <a:schemeClr val="tx1"/>
                </a:solidFill>
                <a:latin typeface="Arial Narrow" pitchFamily="34" charset="0"/>
              </a:defRPr>
            </a:lvl9pPr>
          </a:lstStyle>
          <a:p>
            <a:pPr>
              <a:lnSpc>
                <a:spcPct val="107000"/>
              </a:lnSpc>
              <a:spcAft>
                <a:spcPts val="800"/>
              </a:spcAft>
              <a:defRPr/>
            </a:pPr>
            <a:r>
              <a:rPr lang="es-ES" altLang="es-CO" sz="1400" b="1">
                <a:latin typeface="Calibri" pitchFamily="34" charset="0"/>
                <a:ea typeface="Calibri" pitchFamily="34" charset="0"/>
                <a:cs typeface="Times New Roman" pitchFamily="18" charset="0"/>
              </a:rPr>
              <a:t>www.contaduria.gov.co &gt; Servicio al Ciudadano &gt; Servicios en línea y PQRSD</a:t>
            </a:r>
            <a:endParaRPr lang="es-CO" altLang="es-CO" sz="1100">
              <a:latin typeface="Calibri" pitchFamily="34" charset="0"/>
              <a:ea typeface="Calibri" pitchFamily="34" charset="0"/>
              <a:cs typeface="Times New Roman" pitchFamily="18" charset="0"/>
            </a:endParaRPr>
          </a:p>
        </p:txBody>
      </p:sp>
    </p:spTree>
    <p:extLst>
      <p:ext uri="{BB962C8B-B14F-4D97-AF65-F5344CB8AC3E}">
        <p14:creationId xmlns:p14="http://schemas.microsoft.com/office/powerpoint/2010/main" val="581299459"/>
      </p:ext>
    </p:extLst>
  </p:cSld>
  <p:clrMapOvr>
    <a:masterClrMapping/>
  </p:clrMapOvr>
  <p:transition spd="slow">
    <p:split orient="vert"/>
  </p:transition>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4288" y="17463"/>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38 Rectángulo"/>
          <p:cNvSpPr>
            <a:spLocks noChangeArrowheads="1"/>
          </p:cNvSpPr>
          <p:nvPr/>
        </p:nvSpPr>
        <p:spPr bwMode="auto">
          <a:xfrm>
            <a:off x="3979863" y="3309938"/>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rPr>
              <a:t> @</a:t>
            </a:r>
            <a:r>
              <a:rPr lang="es-ES" altLang="es-ES" sz="1400" b="1" dirty="0" err="1">
                <a:latin typeface="Calibri" pitchFamily="34" charset="0"/>
              </a:rPr>
              <a:t>Contaduria_CGN</a:t>
            </a:r>
            <a:endParaRPr lang="es-ES" altLang="es-ES" sz="1400" b="1" dirty="0">
              <a:latin typeface="Calibri" pitchFamily="34" charset="0"/>
            </a:endParaRPr>
          </a:p>
        </p:txBody>
      </p:sp>
      <p:sp>
        <p:nvSpPr>
          <p:cNvPr id="8" name="39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a:spcBef>
                <a:spcPct val="20000"/>
              </a:spcBef>
              <a:defRPr/>
            </a:pPr>
            <a:r>
              <a:rPr lang="es-CO" altLang="es-CO" sz="3200" i="1" dirty="0">
                <a:latin typeface="Calibri" pitchFamily="34" charset="0"/>
              </a:rPr>
              <a:t>“POR PERMITIRNOS HACER PÚBLICO </a:t>
            </a:r>
          </a:p>
        </p:txBody>
      </p:sp>
      <p:sp>
        <p:nvSpPr>
          <p:cNvPr id="9" name="40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rPr>
              <a:t>G  r  a  c  i  a  s</a:t>
            </a:r>
          </a:p>
        </p:txBody>
      </p:sp>
      <p:pic>
        <p:nvPicPr>
          <p:cNvPr id="10" name="Picture 6" descr="http://www.ignition-mktg.com/wp-content/uploads/2014/07/Social-Media-Icons.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25825" y="3238500"/>
            <a:ext cx="48736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http://www.ignition-mktg.com/wp-content/uploads/2014/07/Social-Media-Icons.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08425" y="3797300"/>
            <a:ext cx="49530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45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rPr>
              <a:t>LO</a:t>
            </a:r>
            <a:r>
              <a:rPr lang="es-CO" altLang="es-CO" sz="1800" i="1" dirty="0">
                <a:latin typeface="Calibri" pitchFamily="34" charset="0"/>
              </a:rPr>
              <a:t> </a:t>
            </a:r>
            <a:r>
              <a:rPr lang="es-CO" altLang="es-CO" sz="3200" b="1" i="1" dirty="0">
                <a:latin typeface="Calibri" pitchFamily="34" charset="0"/>
              </a:rPr>
              <a:t>PÚBLICO</a:t>
            </a:r>
            <a:r>
              <a:rPr lang="es-CO" altLang="es-CO" sz="1800" i="1" dirty="0">
                <a:latin typeface="Calibri" pitchFamily="34" charset="0"/>
              </a:rPr>
              <a:t> ”</a:t>
            </a:r>
          </a:p>
        </p:txBody>
      </p:sp>
      <p:sp>
        <p:nvSpPr>
          <p:cNvPr id="13" name="15 Rectángulo"/>
          <p:cNvSpPr>
            <a:spLocks noChangeArrowheads="1"/>
          </p:cNvSpPr>
          <p:nvPr/>
        </p:nvSpPr>
        <p:spPr bwMode="auto">
          <a:xfrm>
            <a:off x="4541838" y="3810000"/>
            <a:ext cx="159702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rPr>
              <a:t>CGNOficial</a:t>
            </a:r>
            <a:endParaRPr lang="es-ES" altLang="es-ES" sz="1400" b="1" dirty="0">
              <a:latin typeface="Calibri" pitchFamily="34" charset="0"/>
            </a:endParaRPr>
          </a:p>
        </p:txBody>
      </p:sp>
      <p:pic>
        <p:nvPicPr>
          <p:cNvPr id="14" name="Picture 12" descr="http://www.ignition-mktg.com/wp-content/uploads/2014/07/Social-Media-Icons.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333875" y="4443413"/>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http://www.cartagenacaribe.com/images/boton-contactenos.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20 Rectángulo"/>
          <p:cNvSpPr>
            <a:spLocks noChangeArrowheads="1"/>
          </p:cNvSpPr>
          <p:nvPr/>
        </p:nvSpPr>
        <p:spPr bwMode="auto">
          <a:xfrm>
            <a:off x="4841875" y="4422775"/>
            <a:ext cx="32591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pic>
        <p:nvPicPr>
          <p:cNvPr id="17" name="19 Imagen"/>
          <p:cNvPicPr>
            <a:picLocks noChangeAspect="1"/>
          </p:cNvPicPr>
          <p:nvPr userDrawn="1"/>
        </p:nvPicPr>
        <p:blipFill>
          <a:blip r:embed="rId7" cstate="email">
            <a:extLst>
              <a:ext uri="{28A0092B-C50C-407E-A947-70E740481C1C}">
                <a14:useLocalDpi xmlns:a14="http://schemas.microsoft.com/office/drawing/2010/main"/>
              </a:ext>
            </a:extLst>
          </a:blip>
          <a:srcRect/>
          <a:stretch>
            <a:fillRect/>
          </a:stretch>
        </p:blipFill>
        <p:spPr bwMode="auto">
          <a:xfrm>
            <a:off x="4732338" y="120650"/>
            <a:ext cx="4160837"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31747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2"/>
                                        </p:tgtEl>
                                        <p:attrNameLst>
                                          <p:attrName>style.visibility</p:attrName>
                                        </p:attrNameLst>
                                      </p:cBhvr>
                                      <p:to>
                                        <p:strVal val="visible"/>
                                      </p:to>
                                    </p:set>
                                    <p:animEffect transition="in" filter="circle(in)">
                                      <p:cBhvr>
                                        <p:cTn id="14" dur="2000"/>
                                        <p:tgtEl>
                                          <p:spTgt spid="12"/>
                                        </p:tgtEl>
                                      </p:cBhvr>
                                    </p:animEffect>
                                  </p:childTnLst>
                                </p:cTn>
                              </p:par>
                              <p:par>
                                <p:cTn id="15" presetID="42" presetClass="entr" presetSubtype="0" fill="hold" nodeType="withEffect">
                                  <p:stCondLst>
                                    <p:cond delay="10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500" fill="hold"/>
                                        <p:tgtEl>
                                          <p:spTgt spid="10"/>
                                        </p:tgtEl>
                                        <p:attrNameLst>
                                          <p:attrName>ppt_w</p:attrName>
                                        </p:attrNameLst>
                                      </p:cBhvr>
                                      <p:tavLst>
                                        <p:tav tm="0">
                                          <p:val>
                                            <p:fltVal val="0"/>
                                          </p:val>
                                        </p:tav>
                                        <p:tav tm="100000">
                                          <p:val>
                                            <p:strVal val="#ppt_w"/>
                                          </p:val>
                                        </p:tav>
                                      </p:tavLst>
                                    </p:anim>
                                    <p:anim calcmode="lin" valueType="num">
                                      <p:cBhvr>
                                        <p:cTn id="24" dur="1500" fill="hold"/>
                                        <p:tgtEl>
                                          <p:spTgt spid="10"/>
                                        </p:tgtEl>
                                        <p:attrNameLst>
                                          <p:attrName>ppt_h</p:attrName>
                                        </p:attrNameLst>
                                      </p:cBhvr>
                                      <p:tavLst>
                                        <p:tav tm="0">
                                          <p:val>
                                            <p:fltVal val="0"/>
                                          </p:val>
                                        </p:tav>
                                        <p:tav tm="100000">
                                          <p:val>
                                            <p:strVal val="#ppt_h"/>
                                          </p:val>
                                        </p:tav>
                                      </p:tavLst>
                                    </p:anim>
                                    <p:anim calcmode="lin" valueType="num">
                                      <p:cBhvr>
                                        <p:cTn id="25" dur="1500" fill="hold"/>
                                        <p:tgtEl>
                                          <p:spTgt spid="10"/>
                                        </p:tgtEl>
                                        <p:attrNameLst>
                                          <p:attrName>style.rotation</p:attrName>
                                        </p:attrNameLst>
                                      </p:cBhvr>
                                      <p:tavLst>
                                        <p:tav tm="0">
                                          <p:val>
                                            <p:fltVal val="360"/>
                                          </p:val>
                                        </p:tav>
                                        <p:tav tm="100000">
                                          <p:val>
                                            <p:fltVal val="0"/>
                                          </p:val>
                                        </p:tav>
                                      </p:tavLst>
                                    </p:anim>
                                    <p:animEffect transition="in" filter="fade">
                                      <p:cBhvr>
                                        <p:cTn id="26" dur="1500"/>
                                        <p:tgtEl>
                                          <p:spTgt spid="10"/>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1500" fill="hold"/>
                                        <p:tgtEl>
                                          <p:spTgt spid="11"/>
                                        </p:tgtEl>
                                        <p:attrNameLst>
                                          <p:attrName>ppt_w</p:attrName>
                                        </p:attrNameLst>
                                      </p:cBhvr>
                                      <p:tavLst>
                                        <p:tav tm="0">
                                          <p:val>
                                            <p:fltVal val="0"/>
                                          </p:val>
                                        </p:tav>
                                        <p:tav tm="100000">
                                          <p:val>
                                            <p:strVal val="#ppt_w"/>
                                          </p:val>
                                        </p:tav>
                                      </p:tavLst>
                                    </p:anim>
                                    <p:anim calcmode="lin" valueType="num">
                                      <p:cBhvr>
                                        <p:cTn id="31" dur="1500" fill="hold"/>
                                        <p:tgtEl>
                                          <p:spTgt spid="11"/>
                                        </p:tgtEl>
                                        <p:attrNameLst>
                                          <p:attrName>ppt_h</p:attrName>
                                        </p:attrNameLst>
                                      </p:cBhvr>
                                      <p:tavLst>
                                        <p:tav tm="0">
                                          <p:val>
                                            <p:fltVal val="0"/>
                                          </p:val>
                                        </p:tav>
                                        <p:tav tm="100000">
                                          <p:val>
                                            <p:strVal val="#ppt_h"/>
                                          </p:val>
                                        </p:tav>
                                      </p:tavLst>
                                    </p:anim>
                                    <p:anim calcmode="lin" valueType="num">
                                      <p:cBhvr>
                                        <p:cTn id="32" dur="1500" fill="hold"/>
                                        <p:tgtEl>
                                          <p:spTgt spid="11"/>
                                        </p:tgtEl>
                                        <p:attrNameLst>
                                          <p:attrName>style.rotation</p:attrName>
                                        </p:attrNameLst>
                                      </p:cBhvr>
                                      <p:tavLst>
                                        <p:tav tm="0">
                                          <p:val>
                                            <p:fltVal val="360"/>
                                          </p:val>
                                        </p:tav>
                                        <p:tav tm="100000">
                                          <p:val>
                                            <p:fltVal val="0"/>
                                          </p:val>
                                        </p:tav>
                                      </p:tavLst>
                                    </p:anim>
                                    <p:animEffect transition="in" filter="fade">
                                      <p:cBhvr>
                                        <p:cTn id="33" dur="1500"/>
                                        <p:tgtEl>
                                          <p:spTgt spid="11"/>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500" fill="hold"/>
                                        <p:tgtEl>
                                          <p:spTgt spid="14"/>
                                        </p:tgtEl>
                                        <p:attrNameLst>
                                          <p:attrName>ppt_w</p:attrName>
                                        </p:attrNameLst>
                                      </p:cBhvr>
                                      <p:tavLst>
                                        <p:tav tm="0">
                                          <p:val>
                                            <p:fltVal val="0"/>
                                          </p:val>
                                        </p:tav>
                                        <p:tav tm="100000">
                                          <p:val>
                                            <p:strVal val="#ppt_w"/>
                                          </p:val>
                                        </p:tav>
                                      </p:tavLst>
                                    </p:anim>
                                    <p:anim calcmode="lin" valueType="num">
                                      <p:cBhvr>
                                        <p:cTn id="38" dur="1500" fill="hold"/>
                                        <p:tgtEl>
                                          <p:spTgt spid="14"/>
                                        </p:tgtEl>
                                        <p:attrNameLst>
                                          <p:attrName>ppt_h</p:attrName>
                                        </p:attrNameLst>
                                      </p:cBhvr>
                                      <p:tavLst>
                                        <p:tav tm="0">
                                          <p:val>
                                            <p:fltVal val="0"/>
                                          </p:val>
                                        </p:tav>
                                        <p:tav tm="100000">
                                          <p:val>
                                            <p:strVal val="#ppt_h"/>
                                          </p:val>
                                        </p:tav>
                                      </p:tavLst>
                                    </p:anim>
                                    <p:anim calcmode="lin" valueType="num">
                                      <p:cBhvr>
                                        <p:cTn id="39" dur="1500" fill="hold"/>
                                        <p:tgtEl>
                                          <p:spTgt spid="14"/>
                                        </p:tgtEl>
                                        <p:attrNameLst>
                                          <p:attrName>style.rotation</p:attrName>
                                        </p:attrNameLst>
                                      </p:cBhvr>
                                      <p:tavLst>
                                        <p:tav tm="0">
                                          <p:val>
                                            <p:fltVal val="360"/>
                                          </p:val>
                                        </p:tav>
                                        <p:tav tm="100000">
                                          <p:val>
                                            <p:fltVal val="0"/>
                                          </p:val>
                                        </p:tav>
                                      </p:tavLst>
                                    </p:anim>
                                    <p:animEffect transition="in" filter="fade">
                                      <p:cBhvr>
                                        <p:cTn id="40" dur="1500"/>
                                        <p:tgtEl>
                                          <p:spTgt spid="14"/>
                                        </p:tgtEl>
                                      </p:cBhvr>
                                    </p:animEffect>
                                  </p:childTnLst>
                                </p:cTn>
                              </p:par>
                            </p:childTnLst>
                          </p:cTn>
                        </p:par>
                        <p:par>
                          <p:cTn id="41" fill="hold">
                            <p:stCondLst>
                              <p:cond delay="9250"/>
                            </p:stCondLst>
                            <p:childTnLst>
                              <p:par>
                                <p:cTn id="42" presetID="49" presetClass="entr" presetSubtype="0" decel="100000"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500" fill="hold"/>
                                        <p:tgtEl>
                                          <p:spTgt spid="7"/>
                                        </p:tgtEl>
                                        <p:attrNameLst>
                                          <p:attrName>ppt_w</p:attrName>
                                        </p:attrNameLst>
                                      </p:cBhvr>
                                      <p:tavLst>
                                        <p:tav tm="0">
                                          <p:val>
                                            <p:fltVal val="0"/>
                                          </p:val>
                                        </p:tav>
                                        <p:tav tm="100000">
                                          <p:val>
                                            <p:strVal val="#ppt_w"/>
                                          </p:val>
                                        </p:tav>
                                      </p:tavLst>
                                    </p:anim>
                                    <p:anim calcmode="lin" valueType="num">
                                      <p:cBhvr>
                                        <p:cTn id="45" dur="500" fill="hold"/>
                                        <p:tgtEl>
                                          <p:spTgt spid="7"/>
                                        </p:tgtEl>
                                        <p:attrNameLst>
                                          <p:attrName>ppt_h</p:attrName>
                                        </p:attrNameLst>
                                      </p:cBhvr>
                                      <p:tavLst>
                                        <p:tav tm="0">
                                          <p:val>
                                            <p:fltVal val="0"/>
                                          </p:val>
                                        </p:tav>
                                        <p:tav tm="100000">
                                          <p:val>
                                            <p:strVal val="#ppt_h"/>
                                          </p:val>
                                        </p:tav>
                                      </p:tavLst>
                                    </p:anim>
                                    <p:anim calcmode="lin" valueType="num">
                                      <p:cBhvr>
                                        <p:cTn id="46" dur="500" fill="hold"/>
                                        <p:tgtEl>
                                          <p:spTgt spid="7"/>
                                        </p:tgtEl>
                                        <p:attrNameLst>
                                          <p:attrName>style.rotation</p:attrName>
                                        </p:attrNameLst>
                                      </p:cBhvr>
                                      <p:tavLst>
                                        <p:tav tm="0">
                                          <p:val>
                                            <p:fltVal val="360"/>
                                          </p:val>
                                        </p:tav>
                                        <p:tav tm="100000">
                                          <p:val>
                                            <p:fltVal val="0"/>
                                          </p:val>
                                        </p:tav>
                                      </p:tavLst>
                                    </p:anim>
                                    <p:animEffect transition="in" filter="fade">
                                      <p:cBhvr>
                                        <p:cTn id="47" dur="500"/>
                                        <p:tgtEl>
                                          <p:spTgt spid="7"/>
                                        </p:tgtEl>
                                      </p:cBhvr>
                                    </p:animEffect>
                                  </p:childTnLst>
                                </p:cTn>
                              </p:par>
                            </p:childTnLst>
                          </p:cTn>
                        </p:par>
                        <p:par>
                          <p:cTn id="48" fill="hold">
                            <p:stCondLst>
                              <p:cond delay="9750"/>
                            </p:stCondLst>
                            <p:childTnLst>
                              <p:par>
                                <p:cTn id="49" presetID="49" presetClass="entr" presetSubtype="0" decel="10000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ppt_w</p:attrName>
                                        </p:attrNameLst>
                                      </p:cBhvr>
                                      <p:tavLst>
                                        <p:tav tm="0">
                                          <p:val>
                                            <p:fltVal val="0"/>
                                          </p:val>
                                        </p:tav>
                                        <p:tav tm="100000">
                                          <p:val>
                                            <p:strVal val="#ppt_w"/>
                                          </p:val>
                                        </p:tav>
                                      </p:tavLst>
                                    </p:anim>
                                    <p:anim calcmode="lin" valueType="num">
                                      <p:cBhvr>
                                        <p:cTn id="52" dur="500" fill="hold"/>
                                        <p:tgtEl>
                                          <p:spTgt spid="13"/>
                                        </p:tgtEl>
                                        <p:attrNameLst>
                                          <p:attrName>ppt_h</p:attrName>
                                        </p:attrNameLst>
                                      </p:cBhvr>
                                      <p:tavLst>
                                        <p:tav tm="0">
                                          <p:val>
                                            <p:fltVal val="0"/>
                                          </p:val>
                                        </p:tav>
                                        <p:tav tm="100000">
                                          <p:val>
                                            <p:strVal val="#ppt_h"/>
                                          </p:val>
                                        </p:tav>
                                      </p:tavLst>
                                    </p:anim>
                                    <p:anim calcmode="lin" valueType="num">
                                      <p:cBhvr>
                                        <p:cTn id="53" dur="500" fill="hold"/>
                                        <p:tgtEl>
                                          <p:spTgt spid="13"/>
                                        </p:tgtEl>
                                        <p:attrNameLst>
                                          <p:attrName>style.rotation</p:attrName>
                                        </p:attrNameLst>
                                      </p:cBhvr>
                                      <p:tavLst>
                                        <p:tav tm="0">
                                          <p:val>
                                            <p:fltVal val="360"/>
                                          </p:val>
                                        </p:tav>
                                        <p:tav tm="100000">
                                          <p:val>
                                            <p:fltVal val="0"/>
                                          </p:val>
                                        </p:tav>
                                      </p:tavLst>
                                    </p:anim>
                                    <p:animEffect transition="in" filter="fade">
                                      <p:cBhvr>
                                        <p:cTn id="54" dur="500"/>
                                        <p:tgtEl>
                                          <p:spTgt spid="13"/>
                                        </p:tgtEl>
                                      </p:cBhvr>
                                    </p:animEffect>
                                  </p:childTnLst>
                                </p:cTn>
                              </p:par>
                            </p:childTnLst>
                          </p:cTn>
                        </p:par>
                        <p:par>
                          <p:cTn id="55" fill="hold">
                            <p:stCondLst>
                              <p:cond delay="10250"/>
                            </p:stCondLst>
                            <p:childTnLst>
                              <p:par>
                                <p:cTn id="56" presetID="49" presetClass="entr" presetSubtype="0" decel="100000" fill="hold" grpId="0" nodeType="afterEffect">
                                  <p:stCondLst>
                                    <p:cond delay="0"/>
                                  </p:stCondLst>
                                  <p:childTnLst>
                                    <p:set>
                                      <p:cBhvr>
                                        <p:cTn id="57" dur="1" fill="hold">
                                          <p:stCondLst>
                                            <p:cond delay="0"/>
                                          </p:stCondLst>
                                        </p:cTn>
                                        <p:tgtEl>
                                          <p:spTgt spid="16"/>
                                        </p:tgtEl>
                                        <p:attrNameLst>
                                          <p:attrName>style.visibility</p:attrName>
                                        </p:attrNameLst>
                                      </p:cBhvr>
                                      <p:to>
                                        <p:strVal val="visible"/>
                                      </p:to>
                                    </p:set>
                                    <p:anim calcmode="lin" valueType="num">
                                      <p:cBhvr>
                                        <p:cTn id="58" dur="500" fill="hold"/>
                                        <p:tgtEl>
                                          <p:spTgt spid="16"/>
                                        </p:tgtEl>
                                        <p:attrNameLst>
                                          <p:attrName>ppt_w</p:attrName>
                                        </p:attrNameLst>
                                      </p:cBhvr>
                                      <p:tavLst>
                                        <p:tav tm="0">
                                          <p:val>
                                            <p:fltVal val="0"/>
                                          </p:val>
                                        </p:tav>
                                        <p:tav tm="100000">
                                          <p:val>
                                            <p:strVal val="#ppt_w"/>
                                          </p:val>
                                        </p:tav>
                                      </p:tavLst>
                                    </p:anim>
                                    <p:anim calcmode="lin" valueType="num">
                                      <p:cBhvr>
                                        <p:cTn id="59" dur="500" fill="hold"/>
                                        <p:tgtEl>
                                          <p:spTgt spid="16"/>
                                        </p:tgtEl>
                                        <p:attrNameLst>
                                          <p:attrName>ppt_h</p:attrName>
                                        </p:attrNameLst>
                                      </p:cBhvr>
                                      <p:tavLst>
                                        <p:tav tm="0">
                                          <p:val>
                                            <p:fltVal val="0"/>
                                          </p:val>
                                        </p:tav>
                                        <p:tav tm="100000">
                                          <p:val>
                                            <p:strVal val="#ppt_h"/>
                                          </p:val>
                                        </p:tav>
                                      </p:tavLst>
                                    </p:anim>
                                    <p:anim calcmode="lin" valueType="num">
                                      <p:cBhvr>
                                        <p:cTn id="60" dur="500" fill="hold"/>
                                        <p:tgtEl>
                                          <p:spTgt spid="16"/>
                                        </p:tgtEl>
                                        <p:attrNameLst>
                                          <p:attrName>style.rotation</p:attrName>
                                        </p:attrNameLst>
                                      </p:cBhvr>
                                      <p:tavLst>
                                        <p:tav tm="0">
                                          <p:val>
                                            <p:fltVal val="360"/>
                                          </p:val>
                                        </p:tav>
                                        <p:tav tm="100000">
                                          <p:val>
                                            <p:fltVal val="0"/>
                                          </p:val>
                                        </p:tav>
                                      </p:tavLst>
                                    </p:anim>
                                    <p:animEffect transition="in" filter="fade">
                                      <p:cBhvr>
                                        <p:cTn id="6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p:bldP spid="13" grpId="0"/>
      <p:bldP spid="16"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663703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2"/>
          </p:nvPr>
        </p:nvSpPr>
        <p:spPr bwMode="auto">
          <a:xfrm>
            <a:off x="685800" y="5318125"/>
            <a:ext cx="1905000" cy="269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400">
                <a:latin typeface="+mn-lt"/>
              </a:defRPr>
            </a:lvl1pPr>
          </a:lstStyle>
          <a:p>
            <a:pPr>
              <a:defRPr/>
            </a:pPr>
            <a:endParaRPr lang="es-ES_tradnl"/>
          </a:p>
        </p:txBody>
      </p:sp>
      <p:pic>
        <p:nvPicPr>
          <p:cNvPr id="7" name="1 Imagen"/>
          <p:cNvPicPr>
            <a:picLocks noChangeAspect="1"/>
          </p:cNvPicPr>
          <p:nvPr/>
        </p:nvPicPr>
        <p:blipFill>
          <a:blip r:embed="rId16" cstate="email">
            <a:extLst>
              <a:ext uri="{28A0092B-C50C-407E-A947-70E740481C1C}">
                <a14:useLocalDpi xmlns:a14="http://schemas.microsoft.com/office/drawing/2010/main"/>
              </a:ext>
            </a:extLst>
          </a:blip>
          <a:srcRect/>
          <a:stretch>
            <a:fillRect/>
          </a:stretch>
        </p:blipFill>
        <p:spPr bwMode="auto">
          <a:xfrm>
            <a:off x="2393950" y="520700"/>
            <a:ext cx="4075113" cy="399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7"/>
          <p:cNvSpPr txBox="1">
            <a:spLocks noChangeArrowheads="1"/>
          </p:cNvSpPr>
          <p:nvPr/>
        </p:nvSpPr>
        <p:spPr>
          <a:xfrm>
            <a:off x="2747963" y="4310063"/>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pic>
        <p:nvPicPr>
          <p:cNvPr id="8" name="7 Imagen"/>
          <p:cNvPicPr>
            <a:picLocks noChangeAspect="1"/>
          </p:cNvPicPr>
          <p:nvPr userDrawn="1"/>
        </p:nvPicPr>
        <p:blipFill>
          <a:blip r:embed="rId17" cstate="email">
            <a:extLst>
              <a:ext uri="{28A0092B-C50C-407E-A947-70E740481C1C}">
                <a14:useLocalDpi xmlns:a14="http://schemas.microsoft.com/office/drawing/2010/main"/>
              </a:ext>
            </a:extLst>
          </a:blip>
          <a:srcRect/>
          <a:stretch>
            <a:fillRect/>
          </a:stretch>
        </p:blipFill>
        <p:spPr bwMode="auto">
          <a:xfrm>
            <a:off x="5094288" y="481013"/>
            <a:ext cx="387032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914" r:id="rId7"/>
    <p:sldLayoutId id="2147483899" r:id="rId8"/>
    <p:sldLayoutId id="2147483900" r:id="rId9"/>
    <p:sldLayoutId id="2147483902" r:id="rId10"/>
    <p:sldLayoutId id="2147483904" r:id="rId11"/>
    <p:sldLayoutId id="2147483908" r:id="rId12"/>
    <p:sldLayoutId id="2147483912" r:id="rId13"/>
    <p:sldLayoutId id="2147483913" r:id="rId14"/>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150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par>
                          <p:cTn id="8" fill="hold" nodeType="afterGroup">
                            <p:stCondLst>
                              <p:cond delay="2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14.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 Id="rId9" Type="http://schemas.openxmlformats.org/officeDocument/2006/relationships/image" Target="../media/image18.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image" Target="../media/image38.png"/><Relationship Id="rId1" Type="http://schemas.openxmlformats.org/officeDocument/2006/relationships/slideLayout" Target="../slideLayouts/slideLayout10.xml"/><Relationship Id="rId5" Type="http://schemas.openxmlformats.org/officeDocument/2006/relationships/image" Target="../media/image41.gif"/><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9.png"/><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7.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diagramLayout" Target="../diagrams/layout4.xml"/><Relationship Id="rId7" Type="http://schemas.openxmlformats.org/officeDocument/2006/relationships/image" Target="../media/image50.jpeg"/><Relationship Id="rId2" Type="http://schemas.openxmlformats.org/officeDocument/2006/relationships/diagramData" Target="../diagrams/data4.xml"/><Relationship Id="rId1" Type="http://schemas.openxmlformats.org/officeDocument/2006/relationships/slideLayout" Target="../slideLayouts/slideLayout1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jpeg"/><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50.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diagramLayout" Target="../diagrams/layout5.xml"/><Relationship Id="rId7" Type="http://schemas.openxmlformats.org/officeDocument/2006/relationships/image" Target="../media/image57.png"/><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openxmlformats.org/officeDocument/2006/relationships/image" Target="../media/image59.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gif"/><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a:xfrm>
            <a:off x="125412" y="5387975"/>
            <a:ext cx="2358355" cy="269875"/>
          </a:xfrm>
        </p:spPr>
        <p:txBody>
          <a:bodyPr/>
          <a:lstStyle/>
          <a:p>
            <a:r>
              <a:rPr lang="es-ES_tradnl" b="1" dirty="0"/>
              <a:t>Fuente: </a:t>
            </a:r>
            <a:r>
              <a:rPr lang="es-ES_tradnl" dirty="0"/>
              <a:t>FMI: Ramón Hurtado Focal 2017 Panamá</a:t>
            </a:r>
          </a:p>
        </p:txBody>
      </p:sp>
      <p:sp>
        <p:nvSpPr>
          <p:cNvPr id="6" name="Rectángulo 5"/>
          <p:cNvSpPr/>
          <p:nvPr/>
        </p:nvSpPr>
        <p:spPr>
          <a:xfrm>
            <a:off x="539552" y="176361"/>
            <a:ext cx="8283314" cy="1384995"/>
          </a:xfrm>
          <a:prstGeom prst="rect">
            <a:avLst/>
          </a:prstGeom>
        </p:spPr>
        <p:txBody>
          <a:bodyPr wrap="square">
            <a:spAutoFit/>
          </a:bodyPr>
          <a:lstStyle/>
          <a:p>
            <a:r>
              <a:rPr lang="es-CO" sz="2800" b="1" dirty="0">
                <a:solidFill>
                  <a:schemeClr val="bg1"/>
                </a:solidFill>
                <a:latin typeface="Arial-BoldMT"/>
              </a:rPr>
              <a:t>Gestión Transparente de la Información Fiscal</a:t>
            </a:r>
          </a:p>
          <a:p>
            <a:pPr algn="ctr"/>
            <a:endParaRPr lang="es-CO" sz="2800" b="1" dirty="0"/>
          </a:p>
          <a:p>
            <a:endParaRPr lang="es-CO" sz="2800" dirty="0">
              <a:solidFill>
                <a:schemeClr val="bg1"/>
              </a:solidFill>
            </a:endParaRPr>
          </a:p>
        </p:txBody>
      </p:sp>
      <p:sp>
        <p:nvSpPr>
          <p:cNvPr id="8" name="Rectángulo 7"/>
          <p:cNvSpPr/>
          <p:nvPr/>
        </p:nvSpPr>
        <p:spPr>
          <a:xfrm>
            <a:off x="35496" y="966122"/>
            <a:ext cx="9108504" cy="4339650"/>
          </a:xfrm>
          <a:prstGeom prst="rect">
            <a:avLst/>
          </a:prstGeom>
        </p:spPr>
        <p:txBody>
          <a:bodyPr wrap="square">
            <a:spAutoFit/>
          </a:bodyPr>
          <a:lstStyle/>
          <a:p>
            <a:pPr algn="ctr"/>
            <a:r>
              <a:rPr lang="es-CO" sz="2400" b="1" dirty="0">
                <a:latin typeface="ArialMT"/>
              </a:rPr>
              <a:t>Esfuerzo Global por la Transparencia Fiscal</a:t>
            </a:r>
            <a:endParaRPr lang="es-CO" sz="2400" b="1" dirty="0"/>
          </a:p>
          <a:p>
            <a:pPr algn="just"/>
            <a:r>
              <a:rPr lang="es-CO" sz="2100" dirty="0">
                <a:solidFill>
                  <a:srgbClr val="212165"/>
                </a:solidFill>
                <a:latin typeface="ArialMT"/>
              </a:rPr>
              <a:t>A finales de la década de los 90 se producen esfuerzos concertado para mejorar la transparencia fiscal: Crisis</a:t>
            </a:r>
          </a:p>
          <a:p>
            <a:endParaRPr lang="es-CO" sz="2100" dirty="0">
              <a:solidFill>
                <a:srgbClr val="212165"/>
              </a:solidFill>
              <a:latin typeface="ArialMT"/>
            </a:endParaRPr>
          </a:p>
          <a:p>
            <a:r>
              <a:rPr lang="es-CO" sz="2100" b="1" dirty="0">
                <a:solidFill>
                  <a:srgbClr val="212165"/>
                </a:solidFill>
                <a:latin typeface="ArialMT"/>
              </a:rPr>
              <a:t>• Desarrollo de nuevas normas para presentar los informes fiscales </a:t>
            </a:r>
            <a:endParaRPr lang="es-CO" sz="2100" dirty="0">
              <a:solidFill>
                <a:srgbClr val="212165"/>
              </a:solidFill>
              <a:latin typeface="ArialMT"/>
            </a:endParaRPr>
          </a:p>
          <a:p>
            <a:r>
              <a:rPr lang="es-CO" sz="2100" dirty="0">
                <a:solidFill>
                  <a:srgbClr val="9A0000"/>
                </a:solidFill>
                <a:latin typeface="ArialMT"/>
              </a:rPr>
              <a:t>   - General: Código y Manual del FMI sobre Transparencia Fiscal - FMI</a:t>
            </a:r>
          </a:p>
          <a:p>
            <a:pPr algn="just"/>
            <a:r>
              <a:rPr lang="es-CO" sz="2100" dirty="0">
                <a:solidFill>
                  <a:srgbClr val="9A0000"/>
                </a:solidFill>
                <a:latin typeface="ArialMT"/>
              </a:rPr>
              <a:t>   - Elaboración de presupuesto: OCDE Mejores Prácticas para la      Transparencia Presupuestaria</a:t>
            </a:r>
          </a:p>
          <a:p>
            <a:pPr algn="just"/>
            <a:r>
              <a:rPr lang="es-CO" sz="2100" dirty="0">
                <a:solidFill>
                  <a:srgbClr val="9A0000"/>
                </a:solidFill>
                <a:latin typeface="ArialMT"/>
              </a:rPr>
              <a:t>   - Estadísticas: ESA 95 de la UE, MEFP 2001 del FMI, y SCN 08 de la ONU</a:t>
            </a:r>
          </a:p>
          <a:p>
            <a:r>
              <a:rPr lang="es-CO" sz="2100" dirty="0">
                <a:solidFill>
                  <a:srgbClr val="9A0000"/>
                </a:solidFill>
                <a:latin typeface="ArialMT"/>
              </a:rPr>
              <a:t>   - </a:t>
            </a:r>
            <a:r>
              <a:rPr lang="es-CO" sz="2100" b="1" i="1" u="sng" dirty="0">
                <a:solidFill>
                  <a:schemeClr val="accent6"/>
                </a:solidFill>
                <a:latin typeface="ArialMT"/>
              </a:rPr>
              <a:t>Contabilidad</a:t>
            </a:r>
            <a:r>
              <a:rPr lang="es-CO" sz="2100" b="1" dirty="0">
                <a:solidFill>
                  <a:schemeClr val="accent6"/>
                </a:solidFill>
                <a:latin typeface="ArialMT"/>
              </a:rPr>
              <a:t>: </a:t>
            </a:r>
            <a:r>
              <a:rPr lang="es-CO" sz="2100" dirty="0">
                <a:solidFill>
                  <a:srgbClr val="0033FF"/>
                </a:solidFill>
                <a:latin typeface="ArialMT"/>
              </a:rPr>
              <a:t>IFAC - IPSAS: Normas Internacionales de Contabilidad para el Sector Público  (IPSAS)</a:t>
            </a:r>
          </a:p>
          <a:p>
            <a:r>
              <a:rPr lang="es-CO" sz="2100" dirty="0">
                <a:solidFill>
                  <a:srgbClr val="9A0000"/>
                </a:solidFill>
                <a:latin typeface="ArialMT"/>
              </a:rPr>
              <a:t>   - Recursos Naturales: Iniciativa de transparencia en la industria extractiva</a:t>
            </a:r>
          </a:p>
        </p:txBody>
      </p:sp>
    </p:spTree>
    <p:extLst>
      <p:ext uri="{BB962C8B-B14F-4D97-AF65-F5344CB8AC3E}">
        <p14:creationId xmlns:p14="http://schemas.microsoft.com/office/powerpoint/2010/main" val="39594389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a:xfrm>
            <a:off x="125412" y="5467945"/>
            <a:ext cx="2358355" cy="269875"/>
          </a:xfrm>
        </p:spPr>
        <p:txBody>
          <a:bodyPr/>
          <a:lstStyle/>
          <a:p>
            <a:r>
              <a:rPr lang="es-ES_tradnl" b="1" dirty="0"/>
              <a:t>Fuente: </a:t>
            </a:r>
            <a:r>
              <a:rPr lang="es-ES_tradnl" dirty="0"/>
              <a:t>FMI: Ramón Hurtado Focal 2017 Panamá</a:t>
            </a:r>
          </a:p>
        </p:txBody>
      </p:sp>
      <p:sp>
        <p:nvSpPr>
          <p:cNvPr id="6" name="Rectángulo 5"/>
          <p:cNvSpPr/>
          <p:nvPr/>
        </p:nvSpPr>
        <p:spPr>
          <a:xfrm>
            <a:off x="35496" y="913284"/>
            <a:ext cx="9145015" cy="4616648"/>
          </a:xfrm>
          <a:prstGeom prst="rect">
            <a:avLst/>
          </a:prstGeom>
        </p:spPr>
        <p:txBody>
          <a:bodyPr wrap="square">
            <a:spAutoFit/>
          </a:bodyPr>
          <a:lstStyle/>
          <a:p>
            <a:pPr marL="342900" indent="-342900" algn="just">
              <a:buFont typeface="Arial" panose="020B0604020202020204" pitchFamily="34" charset="0"/>
              <a:buChar char="•"/>
            </a:pPr>
            <a:r>
              <a:rPr lang="es-CO" sz="2800" b="1" dirty="0">
                <a:solidFill>
                  <a:srgbClr val="212165"/>
                </a:solidFill>
                <a:latin typeface="ArialMT"/>
              </a:rPr>
              <a:t>Se introdujeron nuevas herramientas para monitorear el cumplimiento</a:t>
            </a:r>
          </a:p>
          <a:p>
            <a:endParaRPr lang="es-CO" sz="2200" dirty="0">
              <a:solidFill>
                <a:srgbClr val="212165"/>
              </a:solidFill>
              <a:latin typeface="ArialMT"/>
            </a:endParaRPr>
          </a:p>
          <a:p>
            <a:pPr algn="just"/>
            <a:r>
              <a:rPr lang="es-CO" sz="2400" dirty="0">
                <a:solidFill>
                  <a:srgbClr val="9A0000"/>
                </a:solidFill>
                <a:latin typeface="ArialMT"/>
              </a:rPr>
              <a:t>   - </a:t>
            </a:r>
            <a:r>
              <a:rPr lang="es-CO" sz="2400" b="1" dirty="0">
                <a:solidFill>
                  <a:srgbClr val="9A0000"/>
                </a:solidFill>
                <a:latin typeface="ArialMT"/>
              </a:rPr>
              <a:t>Multilateral:</a:t>
            </a:r>
            <a:r>
              <a:rPr lang="es-CO" sz="2400" dirty="0">
                <a:solidFill>
                  <a:srgbClr val="9A0000"/>
                </a:solidFill>
                <a:latin typeface="ArialMT"/>
              </a:rPr>
              <a:t> </a:t>
            </a:r>
            <a:r>
              <a:rPr lang="es-CO" sz="2400" dirty="0" err="1">
                <a:solidFill>
                  <a:srgbClr val="9A0000"/>
                </a:solidFill>
                <a:latin typeface="ArialMT"/>
              </a:rPr>
              <a:t>ROSCs</a:t>
            </a:r>
            <a:r>
              <a:rPr lang="es-CO" sz="2400" dirty="0">
                <a:solidFill>
                  <a:srgbClr val="9A0000"/>
                </a:solidFill>
                <a:latin typeface="ArialMT"/>
              </a:rPr>
              <a:t> - Informes sobre el Cumplimiento de  Normas y Códigos Fiscales y Datos, Gasto Público y Rendición de Cuentas (PEFA)</a:t>
            </a:r>
          </a:p>
          <a:p>
            <a:pPr algn="just"/>
            <a:endParaRPr lang="es-CO" sz="2400" dirty="0">
              <a:solidFill>
                <a:srgbClr val="9A0000"/>
              </a:solidFill>
              <a:latin typeface="ArialMT"/>
            </a:endParaRPr>
          </a:p>
          <a:p>
            <a:pPr algn="just"/>
            <a:r>
              <a:rPr lang="es-CO" sz="2400" dirty="0">
                <a:solidFill>
                  <a:srgbClr val="9A0000"/>
                </a:solidFill>
                <a:latin typeface="ArialMT"/>
              </a:rPr>
              <a:t>  </a:t>
            </a:r>
            <a:r>
              <a:rPr lang="es-CO" sz="2400" b="1" dirty="0">
                <a:solidFill>
                  <a:srgbClr val="9A0000"/>
                </a:solidFill>
                <a:latin typeface="ArialMT"/>
              </a:rPr>
              <a:t>- Regional: </a:t>
            </a:r>
            <a:r>
              <a:rPr lang="es-CO" sz="2400" dirty="0" err="1">
                <a:solidFill>
                  <a:srgbClr val="9A0000"/>
                </a:solidFill>
                <a:latin typeface="ArialMT"/>
              </a:rPr>
              <a:t>Eurostat</a:t>
            </a:r>
            <a:r>
              <a:rPr lang="es-CO" sz="2400" dirty="0">
                <a:solidFill>
                  <a:srgbClr val="9A0000"/>
                </a:solidFill>
                <a:latin typeface="ArialMT"/>
              </a:rPr>
              <a:t>, WAEMU y CEMAC armonización de informes fiscales.</a:t>
            </a:r>
          </a:p>
          <a:p>
            <a:pPr algn="just"/>
            <a:endParaRPr lang="es-CO" sz="2400" dirty="0">
              <a:solidFill>
                <a:srgbClr val="9A0000"/>
              </a:solidFill>
              <a:latin typeface="ArialMT"/>
            </a:endParaRPr>
          </a:p>
          <a:p>
            <a:pPr algn="just"/>
            <a:r>
              <a:rPr lang="es-CO" sz="2400" dirty="0">
                <a:solidFill>
                  <a:srgbClr val="9A0000"/>
                </a:solidFill>
                <a:latin typeface="ArialMT"/>
              </a:rPr>
              <a:t>  </a:t>
            </a:r>
            <a:r>
              <a:rPr lang="es-CO" sz="2400" b="1" dirty="0">
                <a:solidFill>
                  <a:srgbClr val="9A0000"/>
                </a:solidFill>
                <a:latin typeface="ArialMT"/>
              </a:rPr>
              <a:t>- Sociedad Civil: </a:t>
            </a:r>
            <a:r>
              <a:rPr lang="es-CO" sz="2400" dirty="0">
                <a:solidFill>
                  <a:srgbClr val="9A0000"/>
                </a:solidFill>
                <a:latin typeface="ArialMT"/>
              </a:rPr>
              <a:t>Encuesta Presupuestaria Abierta e Índice, Principios GIFT, Informes EITI</a:t>
            </a:r>
            <a:endParaRPr lang="es-CO" sz="2400" dirty="0"/>
          </a:p>
        </p:txBody>
      </p:sp>
      <p:sp>
        <p:nvSpPr>
          <p:cNvPr id="7" name="Rectángulo 6"/>
          <p:cNvSpPr/>
          <p:nvPr/>
        </p:nvSpPr>
        <p:spPr>
          <a:xfrm>
            <a:off x="539552" y="193204"/>
            <a:ext cx="8283314" cy="523220"/>
          </a:xfrm>
          <a:prstGeom prst="rect">
            <a:avLst/>
          </a:prstGeom>
        </p:spPr>
        <p:txBody>
          <a:bodyPr wrap="square">
            <a:spAutoFit/>
          </a:bodyPr>
          <a:lstStyle/>
          <a:p>
            <a:r>
              <a:rPr lang="es-CO" sz="2800" b="1" dirty="0">
                <a:solidFill>
                  <a:schemeClr val="bg1"/>
                </a:solidFill>
                <a:latin typeface="Arial-BoldMT"/>
              </a:rPr>
              <a:t>Gestión Transparente de la Información Fiscal</a:t>
            </a:r>
            <a:endParaRPr lang="es-CO" sz="2800" dirty="0">
              <a:solidFill>
                <a:schemeClr val="bg1"/>
              </a:solidFill>
            </a:endParaRPr>
          </a:p>
        </p:txBody>
      </p:sp>
    </p:spTree>
    <p:extLst>
      <p:ext uri="{BB962C8B-B14F-4D97-AF65-F5344CB8AC3E}">
        <p14:creationId xmlns:p14="http://schemas.microsoft.com/office/powerpoint/2010/main" val="14382908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12</a:t>
            </a:fld>
            <a:endParaRPr lang="es-ES_tradnl"/>
          </a:p>
        </p:txBody>
      </p:sp>
      <p:sp>
        <p:nvSpPr>
          <p:cNvPr id="6" name="Rectángulo 5"/>
          <p:cNvSpPr/>
          <p:nvPr/>
        </p:nvSpPr>
        <p:spPr>
          <a:xfrm>
            <a:off x="0" y="1067167"/>
            <a:ext cx="9144000" cy="4154984"/>
          </a:xfrm>
          <a:prstGeom prst="rect">
            <a:avLst/>
          </a:prstGeom>
        </p:spPr>
        <p:txBody>
          <a:bodyPr wrap="square">
            <a:spAutoFit/>
          </a:bodyPr>
          <a:lstStyle/>
          <a:p>
            <a:r>
              <a:rPr lang="es-CO" sz="2800" b="1" dirty="0">
                <a:solidFill>
                  <a:srgbClr val="212165"/>
                </a:solidFill>
                <a:latin typeface="ArialMT"/>
              </a:rPr>
              <a:t>Crisis asiática:</a:t>
            </a:r>
          </a:p>
          <a:p>
            <a:pPr algn="just"/>
            <a:r>
              <a:rPr lang="es-CO" sz="2400" dirty="0">
                <a:solidFill>
                  <a:srgbClr val="9A0000"/>
                </a:solidFill>
                <a:latin typeface="ArialMT"/>
              </a:rPr>
              <a:t>• </a:t>
            </a:r>
            <a:r>
              <a:rPr lang="es-CO" sz="2200" b="1" dirty="0">
                <a:solidFill>
                  <a:srgbClr val="9A0000"/>
                </a:solidFill>
                <a:latin typeface="ArialMT"/>
              </a:rPr>
              <a:t>Debilidad del sistema de presentación de informes financieros públicos  y privados</a:t>
            </a:r>
          </a:p>
          <a:p>
            <a:pPr algn="just"/>
            <a:r>
              <a:rPr lang="es-CO" sz="2200" b="1" dirty="0">
                <a:solidFill>
                  <a:srgbClr val="9A0000"/>
                </a:solidFill>
                <a:latin typeface="ArialMT"/>
              </a:rPr>
              <a:t>•  Riesgos asociados a los vínculos ocultos entre los dos</a:t>
            </a:r>
          </a:p>
          <a:p>
            <a:endParaRPr lang="es-CO" sz="2800" b="1" dirty="0">
              <a:solidFill>
                <a:srgbClr val="212165"/>
              </a:solidFill>
              <a:latin typeface="ArialMT"/>
            </a:endParaRPr>
          </a:p>
          <a:p>
            <a:r>
              <a:rPr lang="es-CO" sz="2800" b="1" dirty="0">
                <a:solidFill>
                  <a:srgbClr val="212165"/>
                </a:solidFill>
                <a:latin typeface="ArialMT"/>
              </a:rPr>
              <a:t>Ultima crisis:</a:t>
            </a:r>
          </a:p>
          <a:p>
            <a:pPr algn="just"/>
            <a:r>
              <a:rPr lang="es-CO" sz="2400" dirty="0">
                <a:solidFill>
                  <a:srgbClr val="9A0000"/>
                </a:solidFill>
                <a:latin typeface="ArialMT"/>
              </a:rPr>
              <a:t>•  </a:t>
            </a:r>
            <a:r>
              <a:rPr lang="es-CO" sz="2200" b="1" dirty="0">
                <a:solidFill>
                  <a:srgbClr val="9A0000"/>
                </a:solidFill>
                <a:latin typeface="ArialMT"/>
              </a:rPr>
              <a:t>Conocimiento inadecuado de los gobiernos sobre su posición fiscal, evidenciado por déficits y no reportados.</a:t>
            </a:r>
          </a:p>
          <a:p>
            <a:pPr algn="just"/>
            <a:r>
              <a:rPr lang="es-CO" sz="2200" b="1" dirty="0">
                <a:solidFill>
                  <a:srgbClr val="9A0000"/>
                </a:solidFill>
                <a:latin typeface="ArialMT"/>
              </a:rPr>
              <a:t>• Subestimación considerable de los riesgos para sus proyecciones  fiscales, especialmente los que emanan del sector financiero.</a:t>
            </a:r>
          </a:p>
        </p:txBody>
      </p:sp>
      <p:sp>
        <p:nvSpPr>
          <p:cNvPr id="7" name="Rectángulo 6"/>
          <p:cNvSpPr/>
          <p:nvPr/>
        </p:nvSpPr>
        <p:spPr>
          <a:xfrm>
            <a:off x="611560" y="265212"/>
            <a:ext cx="6246440" cy="523220"/>
          </a:xfrm>
          <a:prstGeom prst="rect">
            <a:avLst/>
          </a:prstGeom>
        </p:spPr>
        <p:txBody>
          <a:bodyPr wrap="square">
            <a:spAutoFit/>
          </a:bodyPr>
          <a:lstStyle/>
          <a:p>
            <a:r>
              <a:rPr lang="es-CO" sz="2800" b="1" dirty="0">
                <a:solidFill>
                  <a:schemeClr val="bg1"/>
                </a:solidFill>
                <a:latin typeface="ArialMT"/>
              </a:rPr>
              <a:t>Lecciones de las Recientes Crisis</a:t>
            </a:r>
          </a:p>
        </p:txBody>
      </p:sp>
      <p:sp>
        <p:nvSpPr>
          <p:cNvPr id="8" name="Rectángulo 7"/>
          <p:cNvSpPr/>
          <p:nvPr/>
        </p:nvSpPr>
        <p:spPr>
          <a:xfrm>
            <a:off x="53752" y="5234344"/>
            <a:ext cx="5958408" cy="215444"/>
          </a:xfrm>
          <a:prstGeom prst="rect">
            <a:avLst/>
          </a:prstGeom>
        </p:spPr>
        <p:txBody>
          <a:bodyPr wrap="square">
            <a:spAutoFit/>
          </a:bodyPr>
          <a:lstStyle/>
          <a:p>
            <a:r>
              <a:rPr lang="es-ES_tradnl" sz="800" b="1" dirty="0"/>
              <a:t>Fuente: </a:t>
            </a:r>
            <a:r>
              <a:rPr lang="es-ES_tradnl" sz="800" dirty="0"/>
              <a:t>FMI: Ramón Hurtado Focal 2017 Panamá</a:t>
            </a:r>
          </a:p>
        </p:txBody>
      </p:sp>
    </p:spTree>
    <p:extLst>
      <p:ext uri="{BB962C8B-B14F-4D97-AF65-F5344CB8AC3E}">
        <p14:creationId xmlns:p14="http://schemas.microsoft.com/office/powerpoint/2010/main" val="14254743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13</a:t>
            </a:fld>
            <a:endParaRPr lang="es-ES_tradnl"/>
          </a:p>
        </p:txBody>
      </p:sp>
      <p:sp>
        <p:nvSpPr>
          <p:cNvPr id="6" name="Rectángulo 5"/>
          <p:cNvSpPr/>
          <p:nvPr/>
        </p:nvSpPr>
        <p:spPr>
          <a:xfrm>
            <a:off x="1085136" y="121196"/>
            <a:ext cx="6984776" cy="707886"/>
          </a:xfrm>
          <a:prstGeom prst="rect">
            <a:avLst/>
          </a:prstGeom>
        </p:spPr>
        <p:txBody>
          <a:bodyPr wrap="square">
            <a:spAutoFit/>
          </a:bodyPr>
          <a:lstStyle/>
          <a:p>
            <a:pPr algn="ctr"/>
            <a:r>
              <a:rPr lang="es-CO" sz="4000" b="1" dirty="0">
                <a:solidFill>
                  <a:schemeClr val="bg1"/>
                </a:solidFill>
                <a:latin typeface="+mn-lt"/>
              </a:rPr>
              <a:t>Mejoras con respecto a ROSC</a:t>
            </a:r>
          </a:p>
        </p:txBody>
      </p:sp>
      <p:graphicFrame>
        <p:nvGraphicFramePr>
          <p:cNvPr id="8" name="object 4"/>
          <p:cNvGraphicFramePr>
            <a:graphicFrameLocks noGrp="1"/>
          </p:cNvGraphicFramePr>
          <p:nvPr>
            <p:extLst>
              <p:ext uri="{D42A27DB-BD31-4B8C-83A1-F6EECF244321}">
                <p14:modId xmlns:p14="http://schemas.microsoft.com/office/powerpoint/2010/main" val="4246164696"/>
              </p:ext>
            </p:extLst>
          </p:nvPr>
        </p:nvGraphicFramePr>
        <p:xfrm>
          <a:off x="0" y="841276"/>
          <a:ext cx="9144000" cy="4886534"/>
        </p:xfrm>
        <a:graphic>
          <a:graphicData uri="http://schemas.openxmlformats.org/drawingml/2006/table">
            <a:tbl>
              <a:tblPr firstRow="1" bandRow="1">
                <a:tableStyleId>{2D5ABB26-0587-4C30-8999-92F81FD0307C}</a:tableStyleId>
              </a:tblPr>
              <a:tblGrid>
                <a:gridCol w="2709496">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386504">
                  <a:extLst>
                    <a:ext uri="{9D8B030D-6E8A-4147-A177-3AD203B41FA5}">
                      <a16:colId xmlns:a16="http://schemas.microsoft.com/office/drawing/2014/main" val="20002"/>
                    </a:ext>
                  </a:extLst>
                </a:gridCol>
              </a:tblGrid>
              <a:tr h="576515">
                <a:tc>
                  <a:txBody>
                    <a:bodyPr/>
                    <a:lstStyle/>
                    <a:p>
                      <a:pPr marL="716280" marR="409575" indent="-285750">
                        <a:lnSpc>
                          <a:spcPts val="2130"/>
                        </a:lnSpc>
                        <a:spcBef>
                          <a:spcPts val="420"/>
                        </a:spcBef>
                      </a:pPr>
                      <a:r>
                        <a:rPr sz="2000" b="1" spc="-5" dirty="0">
                          <a:solidFill>
                            <a:srgbClr val="FFFFFF"/>
                          </a:solidFill>
                          <a:latin typeface="Arial"/>
                          <a:cs typeface="Arial"/>
                        </a:rPr>
                        <a:t>Objetivo </a:t>
                      </a:r>
                      <a:r>
                        <a:rPr sz="2000" b="1" dirty="0">
                          <a:solidFill>
                            <a:srgbClr val="FFFFFF"/>
                          </a:solidFill>
                          <a:latin typeface="Arial"/>
                          <a:cs typeface="Arial"/>
                        </a:rPr>
                        <a:t>de</a:t>
                      </a:r>
                      <a:r>
                        <a:rPr sz="2000" b="1" spc="-75" dirty="0">
                          <a:solidFill>
                            <a:srgbClr val="FFFFFF"/>
                          </a:solidFill>
                          <a:latin typeface="Arial"/>
                          <a:cs typeface="Arial"/>
                        </a:rPr>
                        <a:t> </a:t>
                      </a:r>
                      <a:r>
                        <a:rPr sz="2000" b="1" dirty="0">
                          <a:solidFill>
                            <a:srgbClr val="FFFFFF"/>
                          </a:solidFill>
                          <a:latin typeface="Arial"/>
                          <a:cs typeface="Arial"/>
                        </a:rPr>
                        <a:t>la  </a:t>
                      </a:r>
                      <a:r>
                        <a:rPr sz="2000" b="1" spc="-5" dirty="0">
                          <a:solidFill>
                            <a:srgbClr val="FFFFFF"/>
                          </a:solidFill>
                          <a:latin typeface="Arial"/>
                          <a:cs typeface="Arial"/>
                        </a:rPr>
                        <a:t>Reforma</a:t>
                      </a:r>
                      <a:endParaRPr sz="2000" dirty="0">
                        <a:latin typeface="Arial"/>
                        <a:cs typeface="Arial"/>
                      </a:endParaRPr>
                    </a:p>
                  </a:txBody>
                  <a:tcPr marL="0" marR="0" marT="5334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2D2D8A"/>
                    </a:solidFill>
                  </a:tcPr>
                </a:tc>
                <a:tc>
                  <a:txBody>
                    <a:bodyPr/>
                    <a:lstStyle/>
                    <a:p>
                      <a:pPr marL="640715">
                        <a:lnSpc>
                          <a:spcPct val="100000"/>
                        </a:lnSpc>
                        <a:spcBef>
                          <a:spcPts val="1405"/>
                        </a:spcBef>
                      </a:pPr>
                      <a:r>
                        <a:rPr sz="2000" b="1" spc="-5" dirty="0">
                          <a:solidFill>
                            <a:srgbClr val="FFFFFF"/>
                          </a:solidFill>
                          <a:latin typeface="Arial"/>
                          <a:cs typeface="Arial"/>
                        </a:rPr>
                        <a:t>ROSC</a:t>
                      </a:r>
                      <a:r>
                        <a:rPr sz="2000" b="1" spc="-10" dirty="0">
                          <a:solidFill>
                            <a:srgbClr val="FFFFFF"/>
                          </a:solidFill>
                          <a:latin typeface="Arial"/>
                          <a:cs typeface="Arial"/>
                        </a:rPr>
                        <a:t> </a:t>
                      </a:r>
                      <a:r>
                        <a:rPr sz="2000" b="1" spc="-5" dirty="0">
                          <a:solidFill>
                            <a:srgbClr val="FFFFFF"/>
                          </a:solidFill>
                          <a:latin typeface="Arial"/>
                          <a:cs typeface="Arial"/>
                        </a:rPr>
                        <a:t>Fiscal</a:t>
                      </a:r>
                      <a:endParaRPr sz="2000" dirty="0">
                        <a:latin typeface="Arial"/>
                        <a:cs typeface="Arial"/>
                      </a:endParaRPr>
                    </a:p>
                  </a:txBody>
                  <a:tcPr marL="0" marR="0" marT="178435"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2D2D8A"/>
                    </a:solidFill>
                  </a:tcPr>
                </a:tc>
                <a:tc>
                  <a:txBody>
                    <a:bodyPr/>
                    <a:lstStyle/>
                    <a:p>
                      <a:pPr marL="342900" marR="321310" indent="361950">
                        <a:lnSpc>
                          <a:spcPts val="2130"/>
                        </a:lnSpc>
                        <a:spcBef>
                          <a:spcPts val="420"/>
                        </a:spcBef>
                      </a:pPr>
                      <a:r>
                        <a:rPr sz="2000" b="1" spc="-5" dirty="0">
                          <a:solidFill>
                            <a:srgbClr val="FFFFFF"/>
                          </a:solidFill>
                          <a:latin typeface="Arial"/>
                          <a:cs typeface="Arial"/>
                        </a:rPr>
                        <a:t>Evaluación </a:t>
                      </a:r>
                      <a:r>
                        <a:rPr sz="2000" b="1" dirty="0">
                          <a:solidFill>
                            <a:srgbClr val="FFFFFF"/>
                          </a:solidFill>
                          <a:latin typeface="Arial"/>
                          <a:cs typeface="Arial"/>
                        </a:rPr>
                        <a:t>de  </a:t>
                      </a:r>
                      <a:r>
                        <a:rPr sz="2000" b="1" spc="-10" dirty="0">
                          <a:solidFill>
                            <a:srgbClr val="FFFFFF"/>
                          </a:solidFill>
                          <a:latin typeface="Arial"/>
                          <a:cs typeface="Arial"/>
                        </a:rPr>
                        <a:t>Transparencia</a:t>
                      </a:r>
                      <a:r>
                        <a:rPr sz="2000" b="1" spc="-75" dirty="0">
                          <a:solidFill>
                            <a:srgbClr val="FFFFFF"/>
                          </a:solidFill>
                          <a:latin typeface="Arial"/>
                          <a:cs typeface="Arial"/>
                        </a:rPr>
                        <a:t> </a:t>
                      </a:r>
                      <a:r>
                        <a:rPr sz="2000" b="1" spc="-5" dirty="0">
                          <a:solidFill>
                            <a:srgbClr val="FFFFFF"/>
                          </a:solidFill>
                          <a:latin typeface="Arial"/>
                          <a:cs typeface="Arial"/>
                        </a:rPr>
                        <a:t>Fiscal</a:t>
                      </a:r>
                      <a:endParaRPr sz="2000" dirty="0">
                        <a:latin typeface="Arial"/>
                        <a:cs typeface="Arial"/>
                      </a:endParaRPr>
                    </a:p>
                  </a:txBody>
                  <a:tcPr marL="0" marR="0" marT="5334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2D2D8A"/>
                    </a:solidFill>
                  </a:tcPr>
                </a:tc>
                <a:extLst>
                  <a:ext uri="{0D108BD9-81ED-4DB2-BD59-A6C34878D82A}">
                    <a16:rowId xmlns:a16="http://schemas.microsoft.com/office/drawing/2014/main" val="10000"/>
                  </a:ext>
                </a:extLst>
              </a:tr>
              <a:tr h="1075211">
                <a:tc>
                  <a:txBody>
                    <a:bodyPr/>
                    <a:lstStyle/>
                    <a:p>
                      <a:pPr marL="227329" marR="207645" algn="ctr">
                        <a:lnSpc>
                          <a:spcPct val="99800"/>
                        </a:lnSpc>
                        <a:spcBef>
                          <a:spcPts val="330"/>
                        </a:spcBef>
                      </a:pPr>
                      <a:r>
                        <a:rPr sz="1800" b="1" spc="-5" dirty="0">
                          <a:solidFill>
                            <a:srgbClr val="0033FF"/>
                          </a:solidFill>
                          <a:latin typeface="Arial"/>
                          <a:cs typeface="Arial"/>
                        </a:rPr>
                        <a:t>Mayor análisis</a:t>
                      </a:r>
                      <a:r>
                        <a:rPr sz="1800" b="1" spc="-75" dirty="0">
                          <a:solidFill>
                            <a:srgbClr val="0033FF"/>
                          </a:solidFill>
                          <a:latin typeface="Arial"/>
                          <a:cs typeface="Arial"/>
                        </a:rPr>
                        <a:t> </a:t>
                      </a:r>
                      <a:r>
                        <a:rPr sz="1800" b="1" dirty="0">
                          <a:solidFill>
                            <a:srgbClr val="0033FF"/>
                          </a:solidFill>
                          <a:latin typeface="Arial"/>
                          <a:cs typeface="Arial"/>
                        </a:rPr>
                        <a:t>de  </a:t>
                      </a:r>
                      <a:r>
                        <a:rPr sz="1800" b="1" spc="-5" dirty="0">
                          <a:solidFill>
                            <a:srgbClr val="0033FF"/>
                          </a:solidFill>
                          <a:latin typeface="Arial"/>
                          <a:cs typeface="Arial"/>
                        </a:rPr>
                        <a:t>cobertura </a:t>
                      </a:r>
                      <a:r>
                        <a:rPr sz="1800" b="1" dirty="0">
                          <a:solidFill>
                            <a:srgbClr val="0033FF"/>
                          </a:solidFill>
                          <a:latin typeface="Arial"/>
                          <a:cs typeface="Arial"/>
                        </a:rPr>
                        <a:t>y  </a:t>
                      </a:r>
                      <a:r>
                        <a:rPr sz="1800" b="1" spc="-5" dirty="0">
                          <a:solidFill>
                            <a:srgbClr val="0033FF"/>
                          </a:solidFill>
                          <a:latin typeface="Arial"/>
                          <a:cs typeface="Arial"/>
                        </a:rPr>
                        <a:t>fiabilidad </a:t>
                      </a:r>
                      <a:r>
                        <a:rPr sz="1800" b="1" dirty="0">
                          <a:solidFill>
                            <a:srgbClr val="0033FF"/>
                          </a:solidFill>
                          <a:latin typeface="Arial"/>
                          <a:cs typeface="Arial"/>
                        </a:rPr>
                        <a:t>de </a:t>
                      </a:r>
                      <a:r>
                        <a:rPr sz="1800" b="1" spc="-5" dirty="0">
                          <a:solidFill>
                            <a:srgbClr val="0033FF"/>
                          </a:solidFill>
                          <a:latin typeface="Arial"/>
                          <a:cs typeface="Arial"/>
                        </a:rPr>
                        <a:t>los  datos</a:t>
                      </a:r>
                      <a:r>
                        <a:rPr sz="1800" b="1" spc="-20" dirty="0">
                          <a:solidFill>
                            <a:srgbClr val="0033FF"/>
                          </a:solidFill>
                          <a:latin typeface="Arial"/>
                          <a:cs typeface="Arial"/>
                        </a:rPr>
                        <a:t> </a:t>
                      </a:r>
                      <a:r>
                        <a:rPr sz="1800" b="1" spc="-5" dirty="0">
                          <a:solidFill>
                            <a:srgbClr val="0033FF"/>
                          </a:solidFill>
                          <a:latin typeface="Arial"/>
                          <a:cs typeface="Arial"/>
                        </a:rPr>
                        <a:t>fiscales</a:t>
                      </a:r>
                      <a:endParaRPr sz="1800" dirty="0">
                        <a:solidFill>
                          <a:srgbClr val="0033FF"/>
                        </a:solidFill>
                        <a:latin typeface="Arial"/>
                        <a:cs typeface="Arial"/>
                      </a:endParaRPr>
                    </a:p>
                  </a:txBody>
                  <a:tcPr marL="0" marR="0" marT="4191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DCDDA"/>
                    </a:solidFill>
                  </a:tcPr>
                </a:tc>
                <a:tc>
                  <a:txBody>
                    <a:bodyPr/>
                    <a:lstStyle/>
                    <a:p>
                      <a:pPr marL="158115" marR="137795" algn="ctr">
                        <a:lnSpc>
                          <a:spcPct val="99800"/>
                        </a:lnSpc>
                        <a:spcBef>
                          <a:spcPts val="330"/>
                        </a:spcBef>
                      </a:pPr>
                      <a:r>
                        <a:rPr sz="1600" b="1" spc="-5" dirty="0">
                          <a:solidFill>
                            <a:srgbClr val="16218E"/>
                          </a:solidFill>
                          <a:latin typeface="Arial"/>
                          <a:cs typeface="Arial"/>
                        </a:rPr>
                        <a:t>Enfoque en evaluar</a:t>
                      </a:r>
                      <a:r>
                        <a:rPr sz="1600" b="1" spc="-65" dirty="0">
                          <a:solidFill>
                            <a:srgbClr val="16218E"/>
                          </a:solidFill>
                          <a:latin typeface="Arial"/>
                          <a:cs typeface="Arial"/>
                        </a:rPr>
                        <a:t> </a:t>
                      </a:r>
                      <a:r>
                        <a:rPr sz="1600" b="1" spc="-5" dirty="0">
                          <a:solidFill>
                            <a:srgbClr val="16218E"/>
                          </a:solidFill>
                          <a:latin typeface="Arial"/>
                          <a:cs typeface="Arial"/>
                        </a:rPr>
                        <a:t>los  procedimientos de  presentación de  informes</a:t>
                      </a:r>
                      <a:endParaRPr sz="1600" b="1" dirty="0">
                        <a:latin typeface="Arial"/>
                        <a:cs typeface="Arial"/>
                      </a:endParaRPr>
                    </a:p>
                  </a:txBody>
                  <a:tcPr marL="0" marR="0" marT="4191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DCDDA"/>
                    </a:solidFill>
                  </a:tcPr>
                </a:tc>
                <a:tc>
                  <a:txBody>
                    <a:bodyPr/>
                    <a:lstStyle/>
                    <a:p>
                      <a:pPr>
                        <a:lnSpc>
                          <a:spcPct val="100000"/>
                        </a:lnSpc>
                        <a:spcBef>
                          <a:spcPts val="50"/>
                        </a:spcBef>
                      </a:pPr>
                      <a:endParaRPr sz="2000" b="1" dirty="0">
                        <a:latin typeface="Times New Roman"/>
                        <a:cs typeface="Times New Roman"/>
                      </a:endParaRPr>
                    </a:p>
                    <a:p>
                      <a:pPr marL="330200" marR="195580" indent="-114300">
                        <a:lnSpc>
                          <a:spcPts val="2130"/>
                        </a:lnSpc>
                      </a:pPr>
                      <a:r>
                        <a:rPr sz="1600" b="1" spc="-5" dirty="0">
                          <a:solidFill>
                            <a:srgbClr val="16218E"/>
                          </a:solidFill>
                          <a:latin typeface="Arial"/>
                          <a:cs typeface="Arial"/>
                        </a:rPr>
                        <a:t>Indicadores cuantitativos  de transparencia</a:t>
                      </a:r>
                      <a:r>
                        <a:rPr sz="1600" b="1" spc="-30" dirty="0">
                          <a:solidFill>
                            <a:srgbClr val="16218E"/>
                          </a:solidFill>
                          <a:latin typeface="Arial"/>
                          <a:cs typeface="Arial"/>
                        </a:rPr>
                        <a:t> </a:t>
                      </a:r>
                      <a:r>
                        <a:rPr sz="1600" b="1" spc="-5" dirty="0">
                          <a:solidFill>
                            <a:srgbClr val="16218E"/>
                          </a:solidFill>
                          <a:latin typeface="Arial"/>
                          <a:cs typeface="Arial"/>
                        </a:rPr>
                        <a:t>fiscal</a:t>
                      </a:r>
                      <a:endParaRPr sz="1600" b="1" dirty="0">
                        <a:latin typeface="Arial"/>
                        <a:cs typeface="Arial"/>
                      </a:endParaRPr>
                    </a:p>
                  </a:txBody>
                  <a:tcPr marL="0" marR="0" marT="635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DCDDA"/>
                    </a:solidFill>
                  </a:tcPr>
                </a:tc>
                <a:extLst>
                  <a:ext uri="{0D108BD9-81ED-4DB2-BD59-A6C34878D82A}">
                    <a16:rowId xmlns:a16="http://schemas.microsoft.com/office/drawing/2014/main" val="10001"/>
                  </a:ext>
                </a:extLst>
              </a:tr>
              <a:tr h="1075211">
                <a:tc>
                  <a:txBody>
                    <a:bodyPr/>
                    <a:lstStyle/>
                    <a:p>
                      <a:pPr marL="309880" marR="289560" algn="ctr">
                        <a:lnSpc>
                          <a:spcPct val="99800"/>
                        </a:lnSpc>
                        <a:spcBef>
                          <a:spcPts val="330"/>
                        </a:spcBef>
                      </a:pPr>
                      <a:r>
                        <a:rPr sz="1800" b="1" spc="-5" dirty="0">
                          <a:solidFill>
                            <a:srgbClr val="0033FF"/>
                          </a:solidFill>
                          <a:latin typeface="Arial"/>
                          <a:cs typeface="Arial"/>
                        </a:rPr>
                        <a:t>Resumen más  accesible </a:t>
                      </a:r>
                      <a:r>
                        <a:rPr sz="1800" b="1" dirty="0">
                          <a:solidFill>
                            <a:srgbClr val="0033FF"/>
                          </a:solidFill>
                          <a:latin typeface="Arial"/>
                          <a:cs typeface="Arial"/>
                        </a:rPr>
                        <a:t>de</a:t>
                      </a:r>
                      <a:r>
                        <a:rPr sz="1800" b="1" spc="-85" dirty="0">
                          <a:solidFill>
                            <a:srgbClr val="0033FF"/>
                          </a:solidFill>
                          <a:latin typeface="Arial"/>
                          <a:cs typeface="Arial"/>
                        </a:rPr>
                        <a:t> </a:t>
                      </a:r>
                      <a:r>
                        <a:rPr sz="1800" b="1" spc="-5" dirty="0">
                          <a:solidFill>
                            <a:srgbClr val="0033FF"/>
                          </a:solidFill>
                          <a:latin typeface="Arial"/>
                          <a:cs typeface="Arial"/>
                        </a:rPr>
                        <a:t>las  fortalezas </a:t>
                      </a:r>
                      <a:r>
                        <a:rPr sz="1800" b="1" dirty="0">
                          <a:solidFill>
                            <a:srgbClr val="0033FF"/>
                          </a:solidFill>
                          <a:latin typeface="Arial"/>
                          <a:cs typeface="Arial"/>
                        </a:rPr>
                        <a:t>y  </a:t>
                      </a:r>
                      <a:r>
                        <a:rPr sz="1800" b="1" spc="-5" dirty="0">
                          <a:solidFill>
                            <a:srgbClr val="0033FF"/>
                          </a:solidFill>
                          <a:latin typeface="Arial"/>
                          <a:cs typeface="Arial"/>
                        </a:rPr>
                        <a:t>debilidades</a:t>
                      </a:r>
                      <a:endParaRPr sz="1800" dirty="0">
                        <a:solidFill>
                          <a:srgbClr val="0033FF"/>
                        </a:solidFill>
                        <a:latin typeface="Arial"/>
                        <a:cs typeface="Arial"/>
                      </a:endParaRPr>
                    </a:p>
                  </a:txBody>
                  <a:tcPr marL="0" marR="0" marT="419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8E8ED"/>
                    </a:solidFill>
                  </a:tcPr>
                </a:tc>
                <a:tc>
                  <a:txBody>
                    <a:bodyPr/>
                    <a:lstStyle/>
                    <a:p>
                      <a:pPr marL="132715" marR="113030" indent="-635" algn="ctr">
                        <a:lnSpc>
                          <a:spcPct val="99500"/>
                        </a:lnSpc>
                        <a:spcBef>
                          <a:spcPts val="1415"/>
                        </a:spcBef>
                      </a:pPr>
                      <a:r>
                        <a:rPr sz="1600" b="1" spc="-5" dirty="0">
                          <a:solidFill>
                            <a:srgbClr val="16218E"/>
                          </a:solidFill>
                          <a:latin typeface="Arial"/>
                          <a:cs typeface="Arial"/>
                        </a:rPr>
                        <a:t>Largas descripciones  narrativas de las  fortalezas </a:t>
                      </a:r>
                      <a:r>
                        <a:rPr sz="1600" b="1" dirty="0">
                          <a:solidFill>
                            <a:srgbClr val="16218E"/>
                          </a:solidFill>
                          <a:latin typeface="Arial"/>
                          <a:cs typeface="Arial"/>
                        </a:rPr>
                        <a:t>y</a:t>
                      </a:r>
                      <a:r>
                        <a:rPr sz="1600" b="1" spc="-65" dirty="0">
                          <a:solidFill>
                            <a:srgbClr val="16218E"/>
                          </a:solidFill>
                          <a:latin typeface="Arial"/>
                          <a:cs typeface="Arial"/>
                        </a:rPr>
                        <a:t> </a:t>
                      </a:r>
                      <a:r>
                        <a:rPr sz="1600" b="1" spc="-5" dirty="0">
                          <a:solidFill>
                            <a:srgbClr val="16218E"/>
                          </a:solidFill>
                          <a:latin typeface="Arial"/>
                          <a:cs typeface="Arial"/>
                        </a:rPr>
                        <a:t>debilidades</a:t>
                      </a:r>
                      <a:endParaRPr sz="1600" b="1" dirty="0">
                        <a:latin typeface="Arial"/>
                        <a:cs typeface="Arial"/>
                      </a:endParaRPr>
                    </a:p>
                  </a:txBody>
                  <a:tcPr marL="0" marR="0" marT="17970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8E8ED"/>
                    </a:solidFill>
                  </a:tcPr>
                </a:tc>
                <a:tc>
                  <a:txBody>
                    <a:bodyPr/>
                    <a:lstStyle/>
                    <a:p>
                      <a:pPr marL="292100" marR="271780" algn="ctr">
                        <a:lnSpc>
                          <a:spcPct val="99800"/>
                        </a:lnSpc>
                        <a:spcBef>
                          <a:spcPts val="330"/>
                        </a:spcBef>
                      </a:pPr>
                      <a:r>
                        <a:rPr sz="1600" b="1" spc="-5" dirty="0">
                          <a:solidFill>
                            <a:srgbClr val="16218E"/>
                          </a:solidFill>
                          <a:latin typeface="Arial"/>
                          <a:cs typeface="Arial"/>
                        </a:rPr>
                        <a:t>Los Mapas de Calor </a:t>
                      </a:r>
                      <a:r>
                        <a:rPr sz="1600" b="1" dirty="0">
                          <a:solidFill>
                            <a:srgbClr val="16218E"/>
                          </a:solidFill>
                          <a:latin typeface="Arial"/>
                          <a:cs typeface="Arial"/>
                        </a:rPr>
                        <a:t>a  </a:t>
                      </a:r>
                      <a:r>
                        <a:rPr sz="1600" b="1" spc="-5" dirty="0">
                          <a:solidFill>
                            <a:srgbClr val="16218E"/>
                          </a:solidFill>
                          <a:latin typeface="Arial"/>
                          <a:cs typeface="Arial"/>
                        </a:rPr>
                        <a:t>manera de Resumen  resaltan las</a:t>
                      </a:r>
                      <a:r>
                        <a:rPr sz="1600" b="1" spc="-50" dirty="0">
                          <a:solidFill>
                            <a:srgbClr val="16218E"/>
                          </a:solidFill>
                          <a:latin typeface="Arial"/>
                          <a:cs typeface="Arial"/>
                        </a:rPr>
                        <a:t> </a:t>
                      </a:r>
                      <a:r>
                        <a:rPr sz="1600" b="1" spc="-5" dirty="0">
                          <a:solidFill>
                            <a:srgbClr val="16218E"/>
                          </a:solidFill>
                          <a:latin typeface="Arial"/>
                          <a:cs typeface="Arial"/>
                        </a:rPr>
                        <a:t>prioridades  para </a:t>
                      </a:r>
                      <a:r>
                        <a:rPr sz="1600" b="1" dirty="0">
                          <a:solidFill>
                            <a:srgbClr val="16218E"/>
                          </a:solidFill>
                          <a:latin typeface="Arial"/>
                          <a:cs typeface="Arial"/>
                        </a:rPr>
                        <a:t>la</a:t>
                      </a:r>
                      <a:r>
                        <a:rPr sz="1600" b="1" spc="-25" dirty="0">
                          <a:solidFill>
                            <a:srgbClr val="16218E"/>
                          </a:solidFill>
                          <a:latin typeface="Arial"/>
                          <a:cs typeface="Arial"/>
                        </a:rPr>
                        <a:t> </a:t>
                      </a:r>
                      <a:r>
                        <a:rPr sz="1600" b="1" spc="-5" dirty="0">
                          <a:solidFill>
                            <a:srgbClr val="16218E"/>
                          </a:solidFill>
                          <a:latin typeface="Arial"/>
                          <a:cs typeface="Arial"/>
                        </a:rPr>
                        <a:t>reforma</a:t>
                      </a:r>
                      <a:endParaRPr sz="1600" b="1" dirty="0">
                        <a:latin typeface="Arial"/>
                        <a:cs typeface="Arial"/>
                      </a:endParaRPr>
                    </a:p>
                  </a:txBody>
                  <a:tcPr marL="0" marR="0" marT="419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8E8ED"/>
                    </a:solidFill>
                  </a:tcPr>
                </a:tc>
                <a:extLst>
                  <a:ext uri="{0D108BD9-81ED-4DB2-BD59-A6C34878D82A}">
                    <a16:rowId xmlns:a16="http://schemas.microsoft.com/office/drawing/2014/main" val="10002"/>
                  </a:ext>
                </a:extLst>
              </a:tr>
              <a:tr h="1075211">
                <a:tc>
                  <a:txBody>
                    <a:bodyPr/>
                    <a:lstStyle/>
                    <a:p>
                      <a:pPr marL="157480" marR="137160" algn="ctr">
                        <a:lnSpc>
                          <a:spcPct val="99800"/>
                        </a:lnSpc>
                        <a:spcBef>
                          <a:spcPts val="330"/>
                        </a:spcBef>
                      </a:pPr>
                      <a:r>
                        <a:rPr sz="1800" b="1" spc="-5" dirty="0">
                          <a:solidFill>
                            <a:srgbClr val="0033FF"/>
                          </a:solidFill>
                          <a:latin typeface="Arial"/>
                          <a:cs typeface="Arial"/>
                        </a:rPr>
                        <a:t>Identifica</a:t>
                      </a:r>
                      <a:r>
                        <a:rPr sz="1800" b="1" spc="-70" dirty="0">
                          <a:solidFill>
                            <a:srgbClr val="0033FF"/>
                          </a:solidFill>
                          <a:latin typeface="Arial"/>
                          <a:cs typeface="Arial"/>
                        </a:rPr>
                        <a:t> </a:t>
                      </a:r>
                      <a:r>
                        <a:rPr sz="1800" b="1" spc="-5" dirty="0">
                          <a:solidFill>
                            <a:srgbClr val="0033FF"/>
                          </a:solidFill>
                          <a:latin typeface="Arial"/>
                          <a:cs typeface="Arial"/>
                        </a:rPr>
                        <a:t>acciones  concretas para  abordar las  debilidades</a:t>
                      </a:r>
                      <a:endParaRPr sz="1800" dirty="0">
                        <a:solidFill>
                          <a:srgbClr val="0033FF"/>
                        </a:solidFill>
                        <a:latin typeface="Arial"/>
                        <a:cs typeface="Arial"/>
                      </a:endParaRPr>
                    </a:p>
                  </a:txBody>
                  <a:tcPr marL="0" marR="0" marT="419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DCDDA"/>
                    </a:solidFill>
                  </a:tcPr>
                </a:tc>
                <a:tc>
                  <a:txBody>
                    <a:bodyPr/>
                    <a:lstStyle/>
                    <a:p>
                      <a:pPr marL="247015" marR="226695" indent="-635" algn="ctr">
                        <a:lnSpc>
                          <a:spcPct val="99500"/>
                        </a:lnSpc>
                        <a:spcBef>
                          <a:spcPts val="1415"/>
                        </a:spcBef>
                      </a:pPr>
                      <a:r>
                        <a:rPr sz="1600" b="1" spc="-5" dirty="0">
                          <a:solidFill>
                            <a:srgbClr val="16218E"/>
                          </a:solidFill>
                          <a:latin typeface="Arial"/>
                          <a:cs typeface="Arial"/>
                        </a:rPr>
                        <a:t>Lista de  recomendaciones</a:t>
                      </a:r>
                      <a:r>
                        <a:rPr sz="1600" b="1" spc="-75" dirty="0">
                          <a:solidFill>
                            <a:srgbClr val="16218E"/>
                          </a:solidFill>
                          <a:latin typeface="Arial"/>
                          <a:cs typeface="Arial"/>
                        </a:rPr>
                        <a:t> </a:t>
                      </a:r>
                      <a:r>
                        <a:rPr sz="1600" b="1" dirty="0">
                          <a:solidFill>
                            <a:srgbClr val="16218E"/>
                          </a:solidFill>
                          <a:latin typeface="Arial"/>
                          <a:cs typeface="Arial"/>
                        </a:rPr>
                        <a:t>sin  </a:t>
                      </a:r>
                      <a:r>
                        <a:rPr sz="1600" b="1" spc="-5" dirty="0">
                          <a:solidFill>
                            <a:srgbClr val="16218E"/>
                          </a:solidFill>
                          <a:latin typeface="Arial"/>
                          <a:cs typeface="Arial"/>
                        </a:rPr>
                        <a:t>priorizar</a:t>
                      </a:r>
                      <a:endParaRPr sz="1600" b="1" dirty="0">
                        <a:latin typeface="Arial"/>
                        <a:cs typeface="Arial"/>
                      </a:endParaRPr>
                    </a:p>
                  </a:txBody>
                  <a:tcPr marL="0" marR="0" marT="17970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DCDDA"/>
                    </a:solidFill>
                  </a:tcPr>
                </a:tc>
                <a:tc>
                  <a:txBody>
                    <a:bodyPr/>
                    <a:lstStyle/>
                    <a:p>
                      <a:pPr>
                        <a:lnSpc>
                          <a:spcPct val="100000"/>
                        </a:lnSpc>
                        <a:spcBef>
                          <a:spcPts val="50"/>
                        </a:spcBef>
                      </a:pPr>
                      <a:endParaRPr sz="2000" b="1" dirty="0">
                        <a:latin typeface="Times New Roman"/>
                        <a:cs typeface="Times New Roman"/>
                      </a:endParaRPr>
                    </a:p>
                    <a:p>
                      <a:pPr marL="876300" marR="81280" indent="-775335" algn="ctr">
                        <a:lnSpc>
                          <a:spcPts val="2130"/>
                        </a:lnSpc>
                      </a:pPr>
                      <a:r>
                        <a:rPr sz="1600" b="1" spc="-5" dirty="0">
                          <a:solidFill>
                            <a:srgbClr val="16218E"/>
                          </a:solidFill>
                          <a:latin typeface="Arial"/>
                          <a:cs typeface="Arial"/>
                        </a:rPr>
                        <a:t>Plan de Acción</a:t>
                      </a:r>
                      <a:r>
                        <a:rPr sz="1600" b="1" spc="-160" dirty="0">
                          <a:solidFill>
                            <a:srgbClr val="16218E"/>
                          </a:solidFill>
                          <a:latin typeface="Arial"/>
                          <a:cs typeface="Arial"/>
                        </a:rPr>
                        <a:t> </a:t>
                      </a:r>
                      <a:r>
                        <a:rPr sz="1600" b="1" spc="-5" dirty="0">
                          <a:solidFill>
                            <a:srgbClr val="16218E"/>
                          </a:solidFill>
                          <a:latin typeface="Arial"/>
                          <a:cs typeface="Arial"/>
                        </a:rPr>
                        <a:t>Quinquenal  Escalonado</a:t>
                      </a:r>
                      <a:endParaRPr sz="1600" b="1" dirty="0">
                        <a:latin typeface="Arial"/>
                        <a:cs typeface="Arial"/>
                      </a:endParaRPr>
                    </a:p>
                  </a:txBody>
                  <a:tcPr marL="0" marR="0" marT="63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DCDDA"/>
                    </a:solidFill>
                  </a:tcPr>
                </a:tc>
                <a:extLst>
                  <a:ext uri="{0D108BD9-81ED-4DB2-BD59-A6C34878D82A}">
                    <a16:rowId xmlns:a16="http://schemas.microsoft.com/office/drawing/2014/main" val="10003"/>
                  </a:ext>
                </a:extLst>
              </a:tr>
              <a:tr h="882224">
                <a:tc>
                  <a:txBody>
                    <a:bodyPr/>
                    <a:lstStyle/>
                    <a:p>
                      <a:pPr>
                        <a:lnSpc>
                          <a:spcPct val="100000"/>
                        </a:lnSpc>
                        <a:spcBef>
                          <a:spcPts val="30"/>
                        </a:spcBef>
                      </a:pPr>
                      <a:endParaRPr sz="1600" dirty="0">
                        <a:solidFill>
                          <a:srgbClr val="0033FF"/>
                        </a:solidFill>
                        <a:latin typeface="Times New Roman"/>
                        <a:cs typeface="Times New Roman"/>
                      </a:endParaRPr>
                    </a:p>
                    <a:p>
                      <a:pPr marL="665480" marR="398145" indent="-247650">
                        <a:lnSpc>
                          <a:spcPts val="2130"/>
                        </a:lnSpc>
                      </a:pPr>
                      <a:r>
                        <a:rPr sz="1800" b="1" spc="-5" dirty="0">
                          <a:solidFill>
                            <a:srgbClr val="0033FF"/>
                          </a:solidFill>
                          <a:latin typeface="Arial"/>
                          <a:cs typeface="Arial"/>
                        </a:rPr>
                        <a:t>Producto</a:t>
                      </a:r>
                      <a:r>
                        <a:rPr sz="1800" b="1" spc="-85" dirty="0">
                          <a:solidFill>
                            <a:srgbClr val="0033FF"/>
                          </a:solidFill>
                          <a:latin typeface="Arial"/>
                          <a:cs typeface="Arial"/>
                        </a:rPr>
                        <a:t> </a:t>
                      </a:r>
                      <a:r>
                        <a:rPr sz="1800" b="1" spc="-5" dirty="0">
                          <a:solidFill>
                            <a:srgbClr val="0033FF"/>
                          </a:solidFill>
                          <a:latin typeface="Arial"/>
                          <a:cs typeface="Arial"/>
                        </a:rPr>
                        <a:t>más  escalable</a:t>
                      </a:r>
                      <a:endParaRPr sz="1800" dirty="0">
                        <a:solidFill>
                          <a:srgbClr val="0033FF"/>
                        </a:solidFill>
                        <a:latin typeface="Arial"/>
                        <a:cs typeface="Arial"/>
                      </a:endParaRPr>
                    </a:p>
                  </a:txBody>
                  <a:tcPr marL="0" marR="0" marT="38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8E8ED"/>
                    </a:solidFill>
                  </a:tcPr>
                </a:tc>
                <a:tc>
                  <a:txBody>
                    <a:bodyPr/>
                    <a:lstStyle/>
                    <a:p>
                      <a:pPr>
                        <a:lnSpc>
                          <a:spcPct val="100000"/>
                        </a:lnSpc>
                        <a:spcBef>
                          <a:spcPts val="30"/>
                        </a:spcBef>
                      </a:pPr>
                      <a:endParaRPr sz="1600" b="1">
                        <a:latin typeface="Times New Roman"/>
                        <a:cs typeface="Times New Roman"/>
                      </a:endParaRPr>
                    </a:p>
                    <a:p>
                      <a:pPr marL="882015" marR="169545" indent="-692150">
                        <a:lnSpc>
                          <a:spcPts val="2130"/>
                        </a:lnSpc>
                      </a:pPr>
                      <a:r>
                        <a:rPr sz="1600" b="1" spc="-5" dirty="0">
                          <a:solidFill>
                            <a:srgbClr val="16218E"/>
                          </a:solidFill>
                          <a:latin typeface="Arial"/>
                          <a:cs typeface="Arial"/>
                        </a:rPr>
                        <a:t>Evaluación exhaustiva  estándar</a:t>
                      </a:r>
                      <a:endParaRPr sz="1600" b="1">
                        <a:latin typeface="Arial"/>
                        <a:cs typeface="Arial"/>
                      </a:endParaRPr>
                    </a:p>
                  </a:txBody>
                  <a:tcPr marL="0" marR="0" marT="38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8E8ED"/>
                    </a:solidFill>
                  </a:tcPr>
                </a:tc>
                <a:tc>
                  <a:txBody>
                    <a:bodyPr/>
                    <a:lstStyle/>
                    <a:p>
                      <a:pPr marL="171450" marR="151130" algn="ctr">
                        <a:lnSpc>
                          <a:spcPct val="99500"/>
                        </a:lnSpc>
                        <a:spcBef>
                          <a:spcPts val="880"/>
                        </a:spcBef>
                      </a:pPr>
                      <a:r>
                        <a:rPr sz="1600" b="1" spc="-5" dirty="0">
                          <a:solidFill>
                            <a:srgbClr val="16218E"/>
                          </a:solidFill>
                          <a:latin typeface="Arial"/>
                          <a:cs typeface="Arial"/>
                        </a:rPr>
                        <a:t>Evaluaciones modulares  de los pilares</a:t>
                      </a:r>
                      <a:r>
                        <a:rPr sz="1600" b="1" spc="-40" dirty="0">
                          <a:solidFill>
                            <a:srgbClr val="16218E"/>
                          </a:solidFill>
                          <a:latin typeface="Arial"/>
                          <a:cs typeface="Arial"/>
                        </a:rPr>
                        <a:t> </a:t>
                      </a:r>
                      <a:r>
                        <a:rPr sz="1600" b="1" spc="-5" dirty="0">
                          <a:solidFill>
                            <a:srgbClr val="16218E"/>
                          </a:solidFill>
                          <a:latin typeface="Arial"/>
                          <a:cs typeface="Arial"/>
                        </a:rPr>
                        <a:t>individuales  del</a:t>
                      </a:r>
                      <a:r>
                        <a:rPr sz="1600" b="1" spc="-10" dirty="0">
                          <a:solidFill>
                            <a:srgbClr val="16218E"/>
                          </a:solidFill>
                          <a:latin typeface="Arial"/>
                          <a:cs typeface="Arial"/>
                        </a:rPr>
                        <a:t> </a:t>
                      </a:r>
                      <a:r>
                        <a:rPr sz="1600" b="1" spc="-5" dirty="0">
                          <a:solidFill>
                            <a:srgbClr val="16218E"/>
                          </a:solidFill>
                          <a:latin typeface="Arial"/>
                          <a:cs typeface="Arial"/>
                        </a:rPr>
                        <a:t>Código</a:t>
                      </a:r>
                      <a:endParaRPr sz="1600" b="1" dirty="0">
                        <a:latin typeface="Arial"/>
                        <a:cs typeface="Arial"/>
                      </a:endParaRPr>
                    </a:p>
                  </a:txBody>
                  <a:tcPr marL="0" marR="0" marT="11176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8E8ED"/>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771242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96656" y="-140340"/>
            <a:ext cx="8742957" cy="765592"/>
          </a:xfrm>
        </p:spPr>
        <p:txBody>
          <a:bodyPr/>
          <a:lstStyle/>
          <a:p>
            <a:pPr algn="ctr"/>
            <a:r>
              <a:rPr lang="es-CO" sz="4000" dirty="0">
                <a:latin typeface="+mn-lt"/>
                <a:cs typeface="Arial"/>
              </a:rPr>
              <a:t>Mejoras con </a:t>
            </a:r>
            <a:r>
              <a:rPr lang="es-CO" sz="4000" spc="-5" dirty="0">
                <a:latin typeface="+mn-lt"/>
                <a:cs typeface="Arial"/>
              </a:rPr>
              <a:t>respecto </a:t>
            </a:r>
            <a:r>
              <a:rPr lang="es-CO" sz="4000" dirty="0">
                <a:latin typeface="+mn-lt"/>
                <a:cs typeface="Arial"/>
              </a:rPr>
              <a:t>al Código del</a:t>
            </a:r>
            <a:r>
              <a:rPr lang="es-CO" sz="4000" spc="-90" dirty="0">
                <a:latin typeface="+mn-lt"/>
                <a:cs typeface="Arial"/>
              </a:rPr>
              <a:t> </a:t>
            </a:r>
            <a:r>
              <a:rPr lang="es-CO" sz="4000" dirty="0">
                <a:latin typeface="+mn-lt"/>
                <a:cs typeface="Arial"/>
              </a:rPr>
              <a:t>2007</a:t>
            </a:r>
            <a:endParaRPr lang="es-CO" sz="4000" dirty="0">
              <a:latin typeface="+mn-lt"/>
            </a:endParaRPr>
          </a:p>
        </p:txBody>
      </p:sp>
      <p:sp>
        <p:nvSpPr>
          <p:cNvPr id="5" name="Marcador de número de diapositiva 4"/>
          <p:cNvSpPr>
            <a:spLocks noGrp="1"/>
          </p:cNvSpPr>
          <p:nvPr>
            <p:ph type="sldNum" sz="quarter" idx="15"/>
          </p:nvPr>
        </p:nvSpPr>
        <p:spPr/>
        <p:txBody>
          <a:bodyPr/>
          <a:lstStyle/>
          <a:p>
            <a:fld id="{2F152DCA-CD82-48DD-BE7C-A5D938300626}" type="slidenum">
              <a:rPr lang="es-ES_tradnl" smtClean="0"/>
              <a:pPr/>
              <a:t>14</a:t>
            </a:fld>
            <a:endParaRPr lang="es-ES_tradnl"/>
          </a:p>
        </p:txBody>
      </p:sp>
      <p:graphicFrame>
        <p:nvGraphicFramePr>
          <p:cNvPr id="6" name="object 5"/>
          <p:cNvGraphicFramePr>
            <a:graphicFrameLocks noGrp="1"/>
          </p:cNvGraphicFramePr>
          <p:nvPr>
            <p:extLst>
              <p:ext uri="{D42A27DB-BD31-4B8C-83A1-F6EECF244321}">
                <p14:modId xmlns:p14="http://schemas.microsoft.com/office/powerpoint/2010/main" val="3085719208"/>
              </p:ext>
            </p:extLst>
          </p:nvPr>
        </p:nvGraphicFramePr>
        <p:xfrm>
          <a:off x="-36511" y="481236"/>
          <a:ext cx="9180511" cy="5308276"/>
        </p:xfrm>
        <a:graphic>
          <a:graphicData uri="http://schemas.openxmlformats.org/drawingml/2006/table">
            <a:tbl>
              <a:tblPr firstRow="1" bandRow="1">
                <a:tableStyleId>{2D5ABB26-0587-4C30-8999-92F81FD0307C}</a:tableStyleId>
              </a:tblPr>
              <a:tblGrid>
                <a:gridCol w="2499806">
                  <a:extLst>
                    <a:ext uri="{9D8B030D-6E8A-4147-A177-3AD203B41FA5}">
                      <a16:colId xmlns:a16="http://schemas.microsoft.com/office/drawing/2014/main" val="20000"/>
                    </a:ext>
                  </a:extLst>
                </a:gridCol>
                <a:gridCol w="3108707">
                  <a:extLst>
                    <a:ext uri="{9D8B030D-6E8A-4147-A177-3AD203B41FA5}">
                      <a16:colId xmlns:a16="http://schemas.microsoft.com/office/drawing/2014/main" val="20001"/>
                    </a:ext>
                  </a:extLst>
                </a:gridCol>
                <a:gridCol w="3571998">
                  <a:extLst>
                    <a:ext uri="{9D8B030D-6E8A-4147-A177-3AD203B41FA5}">
                      <a16:colId xmlns:a16="http://schemas.microsoft.com/office/drawing/2014/main" val="20002"/>
                    </a:ext>
                  </a:extLst>
                </a:gridCol>
              </a:tblGrid>
              <a:tr h="392274">
                <a:tc>
                  <a:txBody>
                    <a:bodyPr/>
                    <a:lstStyle/>
                    <a:p>
                      <a:pPr marL="802005" algn="l">
                        <a:lnSpc>
                          <a:spcPct val="100000"/>
                        </a:lnSpc>
                        <a:spcBef>
                          <a:spcPts val="700"/>
                        </a:spcBef>
                      </a:pPr>
                      <a:r>
                        <a:rPr sz="2200" b="1" spc="-5" dirty="0">
                          <a:solidFill>
                            <a:srgbClr val="FFFFFF"/>
                          </a:solidFill>
                          <a:latin typeface="Arial"/>
                          <a:cs typeface="Arial"/>
                        </a:rPr>
                        <a:t>Objetivo</a:t>
                      </a:r>
                      <a:endParaRPr sz="2200" dirty="0">
                        <a:latin typeface="Arial"/>
                        <a:cs typeface="Arial"/>
                      </a:endParaRPr>
                    </a:p>
                  </a:txBody>
                  <a:tcPr marL="0" marR="0" marT="8890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920000"/>
                    </a:solidFill>
                  </a:tcPr>
                </a:tc>
                <a:tc>
                  <a:txBody>
                    <a:bodyPr/>
                    <a:lstStyle/>
                    <a:p>
                      <a:pPr marL="696595">
                        <a:lnSpc>
                          <a:spcPct val="100000"/>
                        </a:lnSpc>
                        <a:spcBef>
                          <a:spcPts val="325"/>
                        </a:spcBef>
                      </a:pPr>
                      <a:r>
                        <a:rPr sz="2200" b="1" spc="-5" dirty="0">
                          <a:solidFill>
                            <a:srgbClr val="FFFFFF"/>
                          </a:solidFill>
                          <a:latin typeface="Arial"/>
                          <a:cs typeface="Arial"/>
                        </a:rPr>
                        <a:t>Código</a:t>
                      </a:r>
                      <a:r>
                        <a:rPr sz="2200" b="1" spc="-10" dirty="0">
                          <a:solidFill>
                            <a:srgbClr val="FFFFFF"/>
                          </a:solidFill>
                          <a:latin typeface="Arial"/>
                          <a:cs typeface="Arial"/>
                        </a:rPr>
                        <a:t> </a:t>
                      </a:r>
                      <a:r>
                        <a:rPr sz="2200" b="1" spc="-5" dirty="0">
                          <a:solidFill>
                            <a:srgbClr val="FFFFFF"/>
                          </a:solidFill>
                          <a:latin typeface="Arial"/>
                          <a:cs typeface="Arial"/>
                        </a:rPr>
                        <a:t>2007</a:t>
                      </a:r>
                      <a:endParaRPr sz="2200" dirty="0">
                        <a:latin typeface="Arial"/>
                        <a:cs typeface="Arial"/>
                      </a:endParaRPr>
                    </a:p>
                  </a:txBody>
                  <a:tcPr marL="0" marR="0" marT="41275"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920000"/>
                    </a:solidFill>
                  </a:tcPr>
                </a:tc>
                <a:tc>
                  <a:txBody>
                    <a:bodyPr/>
                    <a:lstStyle/>
                    <a:p>
                      <a:pPr marL="931544">
                        <a:lnSpc>
                          <a:spcPct val="100000"/>
                        </a:lnSpc>
                        <a:spcBef>
                          <a:spcPts val="325"/>
                        </a:spcBef>
                      </a:pPr>
                      <a:r>
                        <a:rPr sz="2200" b="1" spc="-5" dirty="0">
                          <a:solidFill>
                            <a:srgbClr val="FFFFFF"/>
                          </a:solidFill>
                          <a:latin typeface="Arial"/>
                          <a:cs typeface="Arial"/>
                        </a:rPr>
                        <a:t>Código</a:t>
                      </a:r>
                      <a:r>
                        <a:rPr sz="2200" b="1" spc="-10" dirty="0">
                          <a:solidFill>
                            <a:srgbClr val="FFFFFF"/>
                          </a:solidFill>
                          <a:latin typeface="Arial"/>
                          <a:cs typeface="Arial"/>
                        </a:rPr>
                        <a:t> </a:t>
                      </a:r>
                      <a:r>
                        <a:rPr sz="2200" b="1" spc="-5" dirty="0">
                          <a:solidFill>
                            <a:srgbClr val="FFFFFF"/>
                          </a:solidFill>
                          <a:latin typeface="Arial"/>
                          <a:cs typeface="Arial"/>
                        </a:rPr>
                        <a:t>2014</a:t>
                      </a:r>
                      <a:endParaRPr sz="2200" dirty="0">
                        <a:latin typeface="Arial"/>
                        <a:cs typeface="Arial"/>
                      </a:endParaRPr>
                    </a:p>
                  </a:txBody>
                  <a:tcPr marL="0" marR="0" marT="41275"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920000"/>
                    </a:solidFill>
                  </a:tcPr>
                </a:tc>
                <a:extLst>
                  <a:ext uri="{0D108BD9-81ED-4DB2-BD59-A6C34878D82A}">
                    <a16:rowId xmlns:a16="http://schemas.microsoft.com/office/drawing/2014/main" val="10000"/>
                  </a:ext>
                </a:extLst>
              </a:tr>
              <a:tr h="968259">
                <a:tc>
                  <a:txBody>
                    <a:bodyPr/>
                    <a:lstStyle/>
                    <a:p>
                      <a:pPr marL="186055" marR="166370" algn="ctr">
                        <a:lnSpc>
                          <a:spcPct val="99500"/>
                        </a:lnSpc>
                        <a:spcBef>
                          <a:spcPts val="1215"/>
                        </a:spcBef>
                      </a:pPr>
                      <a:r>
                        <a:rPr sz="1800" b="1" spc="-5" dirty="0">
                          <a:solidFill>
                            <a:srgbClr val="800000"/>
                          </a:solidFill>
                          <a:latin typeface="Arial"/>
                          <a:cs typeface="Arial"/>
                        </a:rPr>
                        <a:t>Enfocado en  resultados más</a:t>
                      </a:r>
                      <a:r>
                        <a:rPr sz="1800" b="1" spc="-95" dirty="0">
                          <a:solidFill>
                            <a:srgbClr val="800000"/>
                          </a:solidFill>
                          <a:latin typeface="Arial"/>
                          <a:cs typeface="Arial"/>
                        </a:rPr>
                        <a:t> </a:t>
                      </a:r>
                      <a:r>
                        <a:rPr sz="1800" b="1" dirty="0">
                          <a:solidFill>
                            <a:srgbClr val="800000"/>
                          </a:solidFill>
                          <a:latin typeface="Arial"/>
                          <a:cs typeface="Arial"/>
                        </a:rPr>
                        <a:t>que  </a:t>
                      </a:r>
                      <a:r>
                        <a:rPr sz="1800" b="1" spc="-5" dirty="0">
                          <a:solidFill>
                            <a:srgbClr val="800000"/>
                          </a:solidFill>
                          <a:latin typeface="Arial"/>
                          <a:cs typeface="Arial"/>
                        </a:rPr>
                        <a:t>en</a:t>
                      </a:r>
                      <a:r>
                        <a:rPr sz="1800" b="1" spc="-15" dirty="0">
                          <a:solidFill>
                            <a:srgbClr val="800000"/>
                          </a:solidFill>
                          <a:latin typeface="Arial"/>
                          <a:cs typeface="Arial"/>
                        </a:rPr>
                        <a:t> </a:t>
                      </a:r>
                      <a:r>
                        <a:rPr sz="1800" b="1" spc="-5" dirty="0">
                          <a:solidFill>
                            <a:srgbClr val="800000"/>
                          </a:solidFill>
                          <a:latin typeface="Arial"/>
                          <a:cs typeface="Arial"/>
                        </a:rPr>
                        <a:t>procesos</a:t>
                      </a:r>
                      <a:endParaRPr sz="18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DCCBCB"/>
                    </a:solidFill>
                  </a:tcPr>
                </a:tc>
                <a:tc>
                  <a:txBody>
                    <a:bodyPr/>
                    <a:lstStyle/>
                    <a:p>
                      <a:pPr marL="417195" marR="397510" algn="ctr">
                        <a:lnSpc>
                          <a:spcPct val="99500"/>
                        </a:lnSpc>
                        <a:spcBef>
                          <a:spcPts val="1215"/>
                        </a:spcBef>
                      </a:pPr>
                      <a:r>
                        <a:rPr sz="1600" spc="-5" dirty="0">
                          <a:solidFill>
                            <a:srgbClr val="800000"/>
                          </a:solidFill>
                          <a:latin typeface="Arial"/>
                          <a:cs typeface="Arial"/>
                        </a:rPr>
                        <a:t>30 de 45</a:t>
                      </a:r>
                      <a:r>
                        <a:rPr sz="1600" spc="-60" dirty="0">
                          <a:solidFill>
                            <a:srgbClr val="800000"/>
                          </a:solidFill>
                          <a:latin typeface="Arial"/>
                          <a:cs typeface="Arial"/>
                        </a:rPr>
                        <a:t> </a:t>
                      </a:r>
                      <a:r>
                        <a:rPr sz="1600" spc="-5" dirty="0">
                          <a:solidFill>
                            <a:srgbClr val="800000"/>
                          </a:solidFill>
                          <a:latin typeface="Arial"/>
                          <a:cs typeface="Arial"/>
                        </a:rPr>
                        <a:t>principios  relativos </a:t>
                      </a:r>
                      <a:r>
                        <a:rPr sz="1600" dirty="0">
                          <a:solidFill>
                            <a:srgbClr val="800000"/>
                          </a:solidFill>
                          <a:latin typeface="Arial"/>
                          <a:cs typeface="Arial"/>
                        </a:rPr>
                        <a:t>a </a:t>
                      </a:r>
                      <a:r>
                        <a:rPr sz="1600" spc="-5" dirty="0">
                          <a:solidFill>
                            <a:srgbClr val="800000"/>
                          </a:solidFill>
                          <a:latin typeface="Arial"/>
                          <a:cs typeface="Arial"/>
                        </a:rPr>
                        <a:t>los  procedimientos</a:t>
                      </a:r>
                      <a:endParaRPr sz="16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DCCBCB"/>
                    </a:solidFill>
                  </a:tcPr>
                </a:tc>
                <a:tc>
                  <a:txBody>
                    <a:bodyPr/>
                    <a:lstStyle/>
                    <a:p>
                      <a:pPr marL="99695" marR="80010" algn="ctr">
                        <a:lnSpc>
                          <a:spcPct val="99500"/>
                        </a:lnSpc>
                        <a:spcBef>
                          <a:spcPts val="1215"/>
                        </a:spcBef>
                      </a:pPr>
                      <a:r>
                        <a:rPr sz="1600" spc="-5" dirty="0">
                          <a:solidFill>
                            <a:srgbClr val="800000"/>
                          </a:solidFill>
                          <a:latin typeface="Arial"/>
                          <a:cs typeface="Arial"/>
                        </a:rPr>
                        <a:t>31 de 36 principios</a:t>
                      </a:r>
                      <a:r>
                        <a:rPr sz="1600" spc="-45" dirty="0">
                          <a:solidFill>
                            <a:srgbClr val="800000"/>
                          </a:solidFill>
                          <a:latin typeface="Arial"/>
                          <a:cs typeface="Arial"/>
                        </a:rPr>
                        <a:t> </a:t>
                      </a:r>
                      <a:r>
                        <a:rPr sz="1600" spc="-5" dirty="0">
                          <a:solidFill>
                            <a:srgbClr val="800000"/>
                          </a:solidFill>
                          <a:latin typeface="Arial"/>
                          <a:cs typeface="Arial"/>
                        </a:rPr>
                        <a:t>dedicados  </a:t>
                      </a:r>
                      <a:r>
                        <a:rPr sz="1600" dirty="0">
                          <a:solidFill>
                            <a:srgbClr val="800000"/>
                          </a:solidFill>
                          <a:latin typeface="Arial"/>
                          <a:cs typeface="Arial"/>
                        </a:rPr>
                        <a:t>a </a:t>
                      </a:r>
                      <a:r>
                        <a:rPr sz="1600" spc="-5" dirty="0">
                          <a:solidFill>
                            <a:srgbClr val="800000"/>
                          </a:solidFill>
                          <a:latin typeface="Arial"/>
                          <a:cs typeface="Arial"/>
                        </a:rPr>
                        <a:t>calidad </a:t>
                      </a:r>
                      <a:r>
                        <a:rPr sz="1600" dirty="0">
                          <a:solidFill>
                            <a:srgbClr val="800000"/>
                          </a:solidFill>
                          <a:latin typeface="Arial"/>
                          <a:cs typeface="Arial"/>
                        </a:rPr>
                        <a:t>o </a:t>
                      </a:r>
                      <a:r>
                        <a:rPr sz="1600" spc="-5" dirty="0">
                          <a:solidFill>
                            <a:srgbClr val="800000"/>
                          </a:solidFill>
                          <a:latin typeface="Arial"/>
                          <a:cs typeface="Arial"/>
                        </a:rPr>
                        <a:t>contenido de </a:t>
                      </a:r>
                      <a:r>
                        <a:rPr sz="1600" dirty="0">
                          <a:solidFill>
                            <a:srgbClr val="800000"/>
                          </a:solidFill>
                          <a:latin typeface="Arial"/>
                          <a:cs typeface="Arial"/>
                        </a:rPr>
                        <a:t>la  </a:t>
                      </a:r>
                      <a:r>
                        <a:rPr sz="1600" spc="-5" dirty="0">
                          <a:solidFill>
                            <a:srgbClr val="800000"/>
                          </a:solidFill>
                          <a:latin typeface="Arial"/>
                          <a:cs typeface="Arial"/>
                        </a:rPr>
                        <a:t>información</a:t>
                      </a:r>
                      <a:r>
                        <a:rPr sz="1600" spc="-10" dirty="0">
                          <a:solidFill>
                            <a:srgbClr val="800000"/>
                          </a:solidFill>
                          <a:latin typeface="Arial"/>
                          <a:cs typeface="Arial"/>
                        </a:rPr>
                        <a:t> </a:t>
                      </a:r>
                      <a:r>
                        <a:rPr sz="1600" spc="-5" dirty="0">
                          <a:solidFill>
                            <a:srgbClr val="800000"/>
                          </a:solidFill>
                          <a:latin typeface="Arial"/>
                          <a:cs typeface="Arial"/>
                        </a:rPr>
                        <a:t>fiscal</a:t>
                      </a:r>
                      <a:endParaRPr sz="16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DCCBCB"/>
                    </a:solidFill>
                  </a:tcPr>
                </a:tc>
                <a:extLst>
                  <a:ext uri="{0D108BD9-81ED-4DB2-BD59-A6C34878D82A}">
                    <a16:rowId xmlns:a16="http://schemas.microsoft.com/office/drawing/2014/main" val="10001"/>
                  </a:ext>
                </a:extLst>
              </a:tr>
              <a:tr h="1011486">
                <a:tc>
                  <a:txBody>
                    <a:bodyPr/>
                    <a:lstStyle/>
                    <a:p>
                      <a:pPr marL="128905" marR="108585" indent="-635" algn="ctr">
                        <a:lnSpc>
                          <a:spcPct val="99800"/>
                        </a:lnSpc>
                        <a:spcBef>
                          <a:spcPts val="330"/>
                        </a:spcBef>
                      </a:pPr>
                      <a:r>
                        <a:rPr sz="1800" b="1" spc="-35" dirty="0">
                          <a:solidFill>
                            <a:srgbClr val="800000"/>
                          </a:solidFill>
                          <a:latin typeface="Arial"/>
                          <a:cs typeface="Arial"/>
                        </a:rPr>
                        <a:t>Toma </a:t>
                      </a:r>
                      <a:r>
                        <a:rPr sz="1800" b="1" spc="-5" dirty="0">
                          <a:solidFill>
                            <a:srgbClr val="800000"/>
                          </a:solidFill>
                          <a:latin typeface="Arial"/>
                          <a:cs typeface="Arial"/>
                        </a:rPr>
                        <a:t>en  consideración los  diferentes niveles</a:t>
                      </a:r>
                      <a:r>
                        <a:rPr sz="1800" b="1" spc="-55" dirty="0">
                          <a:solidFill>
                            <a:srgbClr val="800000"/>
                          </a:solidFill>
                          <a:latin typeface="Arial"/>
                          <a:cs typeface="Arial"/>
                        </a:rPr>
                        <a:t> </a:t>
                      </a:r>
                      <a:r>
                        <a:rPr sz="1800" b="1" dirty="0">
                          <a:solidFill>
                            <a:srgbClr val="800000"/>
                          </a:solidFill>
                          <a:latin typeface="Arial"/>
                          <a:cs typeface="Arial"/>
                        </a:rPr>
                        <a:t>de  </a:t>
                      </a:r>
                      <a:r>
                        <a:rPr sz="1800" b="1" spc="-5" dirty="0">
                          <a:solidFill>
                            <a:srgbClr val="800000"/>
                          </a:solidFill>
                          <a:latin typeface="Arial"/>
                          <a:cs typeface="Arial"/>
                        </a:rPr>
                        <a:t>capacidad </a:t>
                      </a:r>
                      <a:r>
                        <a:rPr sz="1800" b="1" dirty="0">
                          <a:solidFill>
                            <a:srgbClr val="800000"/>
                          </a:solidFill>
                          <a:latin typeface="Arial"/>
                          <a:cs typeface="Arial"/>
                        </a:rPr>
                        <a:t>por</a:t>
                      </a:r>
                      <a:r>
                        <a:rPr sz="1800" b="1" spc="-45" dirty="0">
                          <a:solidFill>
                            <a:srgbClr val="800000"/>
                          </a:solidFill>
                          <a:latin typeface="Arial"/>
                          <a:cs typeface="Arial"/>
                        </a:rPr>
                        <a:t> </a:t>
                      </a:r>
                      <a:r>
                        <a:rPr sz="1800" b="1" spc="-5" dirty="0">
                          <a:solidFill>
                            <a:srgbClr val="800000"/>
                          </a:solidFill>
                          <a:latin typeface="Arial"/>
                          <a:cs typeface="Arial"/>
                        </a:rPr>
                        <a:t>país</a:t>
                      </a:r>
                      <a:endParaRPr sz="1800" dirty="0">
                        <a:latin typeface="Arial"/>
                        <a:cs typeface="Arial"/>
                      </a:endParaRPr>
                    </a:p>
                  </a:txBody>
                  <a:tcPr marL="0" marR="0" marT="419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EE7E7"/>
                    </a:solidFill>
                  </a:tcPr>
                </a:tc>
                <a:tc>
                  <a:txBody>
                    <a:bodyPr/>
                    <a:lstStyle/>
                    <a:p>
                      <a:pPr>
                        <a:lnSpc>
                          <a:spcPct val="100000"/>
                        </a:lnSpc>
                        <a:spcBef>
                          <a:spcPts val="50"/>
                        </a:spcBef>
                      </a:pPr>
                      <a:endParaRPr sz="1400" dirty="0">
                        <a:latin typeface="Times New Roman"/>
                        <a:cs typeface="Times New Roman"/>
                      </a:endParaRPr>
                    </a:p>
                    <a:p>
                      <a:pPr marL="868044" marR="378460" indent="-469900" algn="ctr">
                        <a:lnSpc>
                          <a:spcPts val="2130"/>
                        </a:lnSpc>
                      </a:pPr>
                      <a:r>
                        <a:rPr sz="1600" spc="-5" dirty="0">
                          <a:solidFill>
                            <a:srgbClr val="800000"/>
                          </a:solidFill>
                          <a:latin typeface="Arial"/>
                          <a:cs typeface="Arial"/>
                        </a:rPr>
                        <a:t>“Código de</a:t>
                      </a:r>
                      <a:r>
                        <a:rPr sz="1600" spc="-75" dirty="0">
                          <a:solidFill>
                            <a:srgbClr val="800000"/>
                          </a:solidFill>
                          <a:latin typeface="Arial"/>
                          <a:cs typeface="Arial"/>
                        </a:rPr>
                        <a:t> </a:t>
                      </a:r>
                      <a:r>
                        <a:rPr sz="1600" spc="-5" dirty="0">
                          <a:solidFill>
                            <a:srgbClr val="800000"/>
                          </a:solidFill>
                          <a:latin typeface="Arial"/>
                          <a:cs typeface="Arial"/>
                        </a:rPr>
                        <a:t>Buenas  Prácticas”</a:t>
                      </a:r>
                      <a:endParaRPr sz="1600" dirty="0">
                        <a:latin typeface="Arial"/>
                        <a:cs typeface="Arial"/>
                      </a:endParaRPr>
                    </a:p>
                  </a:txBody>
                  <a:tcPr marL="0" marR="0" marT="63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EE7E7"/>
                    </a:solidFill>
                  </a:tcPr>
                </a:tc>
                <a:tc>
                  <a:txBody>
                    <a:bodyPr/>
                    <a:lstStyle/>
                    <a:p>
                      <a:pPr>
                        <a:lnSpc>
                          <a:spcPct val="100000"/>
                        </a:lnSpc>
                        <a:spcBef>
                          <a:spcPts val="50"/>
                        </a:spcBef>
                      </a:pPr>
                      <a:endParaRPr sz="1400" dirty="0">
                        <a:latin typeface="Times New Roman"/>
                        <a:cs typeface="Times New Roman"/>
                      </a:endParaRPr>
                    </a:p>
                    <a:p>
                      <a:pPr marL="254000" marR="234315" indent="238760">
                        <a:lnSpc>
                          <a:spcPts val="2130"/>
                        </a:lnSpc>
                      </a:pPr>
                      <a:r>
                        <a:rPr sz="1600" spc="-5" dirty="0">
                          <a:solidFill>
                            <a:srgbClr val="800000"/>
                          </a:solidFill>
                          <a:latin typeface="Arial"/>
                          <a:cs typeface="Arial"/>
                        </a:rPr>
                        <a:t>Práctica escalonadas:  Básica, Buena </a:t>
                      </a:r>
                      <a:r>
                        <a:rPr sz="1600" dirty="0">
                          <a:solidFill>
                            <a:srgbClr val="800000"/>
                          </a:solidFill>
                          <a:latin typeface="Arial"/>
                          <a:cs typeface="Arial"/>
                        </a:rPr>
                        <a:t>y</a:t>
                      </a:r>
                      <a:r>
                        <a:rPr sz="1600" spc="-150" dirty="0">
                          <a:solidFill>
                            <a:srgbClr val="800000"/>
                          </a:solidFill>
                          <a:latin typeface="Arial"/>
                          <a:cs typeface="Arial"/>
                        </a:rPr>
                        <a:t> </a:t>
                      </a:r>
                      <a:r>
                        <a:rPr sz="1600" spc="-10" dirty="0">
                          <a:solidFill>
                            <a:srgbClr val="800000"/>
                          </a:solidFill>
                          <a:latin typeface="Arial"/>
                          <a:cs typeface="Arial"/>
                        </a:rPr>
                        <a:t>Avanzada</a:t>
                      </a:r>
                      <a:endParaRPr sz="1600" dirty="0">
                        <a:latin typeface="Arial"/>
                        <a:cs typeface="Arial"/>
                      </a:endParaRPr>
                    </a:p>
                  </a:txBody>
                  <a:tcPr marL="0" marR="0" marT="63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EE7E7"/>
                    </a:solidFill>
                  </a:tcPr>
                </a:tc>
                <a:extLst>
                  <a:ext uri="{0D108BD9-81ED-4DB2-BD59-A6C34878D82A}">
                    <a16:rowId xmlns:a16="http://schemas.microsoft.com/office/drawing/2014/main" val="10002"/>
                  </a:ext>
                </a:extLst>
              </a:tr>
              <a:tr h="1039583">
                <a:tc>
                  <a:txBody>
                    <a:bodyPr/>
                    <a:lstStyle/>
                    <a:p>
                      <a:pPr marL="205104" marR="185420" algn="ctr">
                        <a:lnSpc>
                          <a:spcPct val="99800"/>
                        </a:lnSpc>
                        <a:spcBef>
                          <a:spcPts val="459"/>
                        </a:spcBef>
                      </a:pPr>
                      <a:r>
                        <a:rPr sz="1800" b="1" spc="-5" dirty="0">
                          <a:solidFill>
                            <a:srgbClr val="800000"/>
                          </a:solidFill>
                          <a:latin typeface="Arial"/>
                          <a:cs typeface="Arial"/>
                        </a:rPr>
                        <a:t>Mayor énfasis </a:t>
                      </a:r>
                      <a:r>
                        <a:rPr sz="1800" b="1" spc="-5" dirty="0" err="1">
                          <a:solidFill>
                            <a:srgbClr val="800000"/>
                          </a:solidFill>
                          <a:latin typeface="Arial"/>
                          <a:cs typeface="Arial"/>
                        </a:rPr>
                        <a:t>en</a:t>
                      </a:r>
                      <a:r>
                        <a:rPr sz="1800" b="1" spc="-55" dirty="0">
                          <a:solidFill>
                            <a:srgbClr val="800000"/>
                          </a:solidFill>
                          <a:latin typeface="Arial"/>
                          <a:cs typeface="Arial"/>
                        </a:rPr>
                        <a:t> </a:t>
                      </a:r>
                      <a:endParaRPr lang="es-CO" sz="1800" b="1" spc="-55" dirty="0">
                        <a:solidFill>
                          <a:srgbClr val="800000"/>
                        </a:solidFill>
                        <a:latin typeface="Arial"/>
                        <a:cs typeface="Arial"/>
                      </a:endParaRPr>
                    </a:p>
                    <a:p>
                      <a:pPr marL="205104" marR="185420" algn="ctr">
                        <a:lnSpc>
                          <a:spcPct val="99800"/>
                        </a:lnSpc>
                        <a:spcBef>
                          <a:spcPts val="459"/>
                        </a:spcBef>
                      </a:pPr>
                      <a:r>
                        <a:rPr sz="1800" b="1" spc="-5" dirty="0">
                          <a:solidFill>
                            <a:srgbClr val="800000"/>
                          </a:solidFill>
                          <a:latin typeface="Arial"/>
                          <a:cs typeface="Arial"/>
                        </a:rPr>
                        <a:t>la  divulgación </a:t>
                      </a:r>
                      <a:r>
                        <a:rPr sz="1800" b="1" dirty="0">
                          <a:solidFill>
                            <a:srgbClr val="800000"/>
                          </a:solidFill>
                          <a:latin typeface="Arial"/>
                          <a:cs typeface="Arial"/>
                        </a:rPr>
                        <a:t>y  </a:t>
                      </a:r>
                      <a:r>
                        <a:rPr sz="1800" b="1" spc="-5" dirty="0" err="1">
                          <a:solidFill>
                            <a:srgbClr val="800000"/>
                          </a:solidFill>
                          <a:latin typeface="Arial"/>
                          <a:cs typeface="Arial"/>
                        </a:rPr>
                        <a:t>gestión</a:t>
                      </a:r>
                      <a:r>
                        <a:rPr sz="1800" b="1" spc="-5" dirty="0">
                          <a:solidFill>
                            <a:srgbClr val="800000"/>
                          </a:solidFill>
                          <a:latin typeface="Arial"/>
                          <a:cs typeface="Arial"/>
                        </a:rPr>
                        <a:t> del</a:t>
                      </a:r>
                      <a:endParaRPr lang="es-CO" sz="1800" b="1" spc="-5" dirty="0">
                        <a:solidFill>
                          <a:srgbClr val="800000"/>
                        </a:solidFill>
                        <a:latin typeface="Arial"/>
                        <a:cs typeface="Arial"/>
                      </a:endParaRPr>
                    </a:p>
                    <a:p>
                      <a:pPr marL="205104" marR="185420" algn="ctr">
                        <a:lnSpc>
                          <a:spcPct val="99800"/>
                        </a:lnSpc>
                        <a:spcBef>
                          <a:spcPts val="459"/>
                        </a:spcBef>
                      </a:pPr>
                      <a:r>
                        <a:rPr sz="1800" b="1" spc="-5" dirty="0">
                          <a:solidFill>
                            <a:srgbClr val="800000"/>
                          </a:solidFill>
                          <a:latin typeface="Arial"/>
                          <a:cs typeface="Arial"/>
                        </a:rPr>
                        <a:t> riesgo  fiscal</a:t>
                      </a:r>
                      <a:endParaRPr sz="1800" dirty="0">
                        <a:latin typeface="Arial"/>
                        <a:cs typeface="Arial"/>
                      </a:endParaRPr>
                    </a:p>
                  </a:txBody>
                  <a:tcPr marL="0" marR="0" marT="58419"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CCBCB"/>
                    </a:solidFill>
                  </a:tcPr>
                </a:tc>
                <a:tc>
                  <a:txBody>
                    <a:bodyPr/>
                    <a:lstStyle/>
                    <a:p>
                      <a:pPr marL="309245" marR="289560" algn="ctr">
                        <a:lnSpc>
                          <a:spcPts val="2130"/>
                        </a:lnSpc>
                        <a:spcBef>
                          <a:spcPts val="550"/>
                        </a:spcBef>
                      </a:pPr>
                      <a:r>
                        <a:rPr sz="1600" spc="-5" dirty="0">
                          <a:solidFill>
                            <a:srgbClr val="800000"/>
                          </a:solidFill>
                          <a:latin typeface="Arial"/>
                          <a:cs typeface="Arial"/>
                        </a:rPr>
                        <a:t>Solo1 principio</a:t>
                      </a:r>
                      <a:r>
                        <a:rPr sz="1600" spc="-50" dirty="0">
                          <a:solidFill>
                            <a:srgbClr val="800000"/>
                          </a:solidFill>
                          <a:latin typeface="Arial"/>
                          <a:cs typeface="Arial"/>
                        </a:rPr>
                        <a:t> </a:t>
                      </a:r>
                      <a:r>
                        <a:rPr sz="1600" spc="-5" dirty="0">
                          <a:solidFill>
                            <a:srgbClr val="800000"/>
                          </a:solidFill>
                          <a:latin typeface="Arial"/>
                          <a:cs typeface="Arial"/>
                        </a:rPr>
                        <a:t>sobre  riesgo fiscal</a:t>
                      </a:r>
                      <a:r>
                        <a:rPr sz="1600" spc="-20" dirty="0">
                          <a:solidFill>
                            <a:srgbClr val="800000"/>
                          </a:solidFill>
                          <a:latin typeface="Arial"/>
                          <a:cs typeface="Arial"/>
                        </a:rPr>
                        <a:t> </a:t>
                      </a:r>
                      <a:r>
                        <a:rPr sz="1600" dirty="0">
                          <a:solidFill>
                            <a:srgbClr val="800000"/>
                          </a:solidFill>
                          <a:latin typeface="Arial"/>
                          <a:cs typeface="Arial"/>
                        </a:rPr>
                        <a:t>y</a:t>
                      </a:r>
                      <a:r>
                        <a:rPr lang="es-CO" sz="1600" dirty="0">
                          <a:solidFill>
                            <a:srgbClr val="800000"/>
                          </a:solidFill>
                          <a:latin typeface="Arial"/>
                          <a:cs typeface="Arial"/>
                        </a:rPr>
                        <a:t> </a:t>
                      </a:r>
                      <a:r>
                        <a:rPr sz="1600" spc="-5" dirty="0" err="1">
                          <a:solidFill>
                            <a:srgbClr val="800000"/>
                          </a:solidFill>
                          <a:latin typeface="Arial"/>
                          <a:cs typeface="Arial"/>
                        </a:rPr>
                        <a:t>otros</a:t>
                      </a:r>
                      <a:r>
                        <a:rPr sz="1600" spc="-5" dirty="0">
                          <a:solidFill>
                            <a:srgbClr val="800000"/>
                          </a:solidFill>
                          <a:latin typeface="Arial"/>
                          <a:cs typeface="Arial"/>
                        </a:rPr>
                        <a:t> </a:t>
                      </a:r>
                      <a:r>
                        <a:rPr sz="1600" dirty="0">
                          <a:solidFill>
                            <a:srgbClr val="800000"/>
                          </a:solidFill>
                          <a:latin typeface="Arial"/>
                          <a:cs typeface="Arial"/>
                        </a:rPr>
                        <a:t>5 </a:t>
                      </a:r>
                      <a:r>
                        <a:rPr sz="1600" spc="-5" dirty="0">
                          <a:solidFill>
                            <a:srgbClr val="800000"/>
                          </a:solidFill>
                          <a:latin typeface="Arial"/>
                          <a:cs typeface="Arial"/>
                        </a:rPr>
                        <a:t>relacionados</a:t>
                      </a:r>
                      <a:r>
                        <a:rPr sz="1600" spc="-70" dirty="0">
                          <a:solidFill>
                            <a:srgbClr val="800000"/>
                          </a:solidFill>
                          <a:latin typeface="Arial"/>
                          <a:cs typeface="Arial"/>
                        </a:rPr>
                        <a:t> </a:t>
                      </a:r>
                      <a:r>
                        <a:rPr sz="1600" spc="-5" dirty="0">
                          <a:solidFill>
                            <a:srgbClr val="800000"/>
                          </a:solidFill>
                          <a:latin typeface="Arial"/>
                          <a:cs typeface="Arial"/>
                        </a:rPr>
                        <a:t>al  riesgo</a:t>
                      </a:r>
                      <a:endParaRPr sz="1600" dirty="0">
                        <a:latin typeface="Arial"/>
                        <a:cs typeface="Arial"/>
                      </a:endParaRPr>
                    </a:p>
                  </a:txBody>
                  <a:tcPr marL="0" marR="0" marT="698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CCBCB"/>
                    </a:solidFill>
                  </a:tcPr>
                </a:tc>
                <a:tc>
                  <a:txBody>
                    <a:bodyPr/>
                    <a:lstStyle/>
                    <a:p>
                      <a:pPr>
                        <a:lnSpc>
                          <a:spcPct val="100000"/>
                        </a:lnSpc>
                        <a:spcBef>
                          <a:spcPts val="10"/>
                        </a:spcBef>
                      </a:pPr>
                      <a:endParaRPr sz="1400" dirty="0">
                        <a:latin typeface="Times New Roman"/>
                        <a:cs typeface="Times New Roman"/>
                      </a:endParaRPr>
                    </a:p>
                    <a:p>
                      <a:pPr marL="1007744" marR="271145" indent="-717550">
                        <a:lnSpc>
                          <a:spcPts val="2130"/>
                        </a:lnSpc>
                      </a:pPr>
                      <a:r>
                        <a:rPr sz="1600" spc="-5" dirty="0">
                          <a:solidFill>
                            <a:srgbClr val="800000"/>
                          </a:solidFill>
                          <a:latin typeface="Arial"/>
                          <a:cs typeface="Arial"/>
                        </a:rPr>
                        <a:t>12 principios enfocados al  riesgo</a:t>
                      </a:r>
                      <a:r>
                        <a:rPr sz="1600" spc="-10" dirty="0">
                          <a:solidFill>
                            <a:srgbClr val="800000"/>
                          </a:solidFill>
                          <a:latin typeface="Arial"/>
                          <a:cs typeface="Arial"/>
                        </a:rPr>
                        <a:t> </a:t>
                      </a:r>
                      <a:r>
                        <a:rPr sz="1600" spc="-5" dirty="0">
                          <a:solidFill>
                            <a:srgbClr val="800000"/>
                          </a:solidFill>
                          <a:latin typeface="Arial"/>
                          <a:cs typeface="Arial"/>
                        </a:rPr>
                        <a:t>fiscal</a:t>
                      </a:r>
                      <a:endParaRPr sz="1600" dirty="0">
                        <a:latin typeface="Arial"/>
                        <a:cs typeface="Arial"/>
                      </a:endParaRPr>
                    </a:p>
                  </a:txBody>
                  <a:tcPr marL="0" marR="0" marT="127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CCBCB"/>
                    </a:solidFill>
                  </a:tcPr>
                </a:tc>
                <a:extLst>
                  <a:ext uri="{0D108BD9-81ED-4DB2-BD59-A6C34878D82A}">
                    <a16:rowId xmlns:a16="http://schemas.microsoft.com/office/drawing/2014/main" val="10003"/>
                  </a:ext>
                </a:extLst>
              </a:tr>
              <a:tr h="1484942">
                <a:tc>
                  <a:txBody>
                    <a:bodyPr/>
                    <a:lstStyle/>
                    <a:p>
                      <a:pPr marL="109855" marR="90170" indent="635" algn="ctr">
                        <a:lnSpc>
                          <a:spcPct val="99500"/>
                        </a:lnSpc>
                        <a:spcBef>
                          <a:spcPts val="1545"/>
                        </a:spcBef>
                      </a:pPr>
                      <a:r>
                        <a:rPr sz="1800" b="1" spc="-5" dirty="0" err="1">
                          <a:solidFill>
                            <a:srgbClr val="800000"/>
                          </a:solidFill>
                          <a:latin typeface="Arial"/>
                          <a:cs typeface="Arial"/>
                        </a:rPr>
                        <a:t>Alineado</a:t>
                      </a:r>
                      <a:r>
                        <a:rPr sz="1800" b="1" spc="-5" dirty="0">
                          <a:solidFill>
                            <a:srgbClr val="800000"/>
                          </a:solidFill>
                          <a:latin typeface="Arial"/>
                          <a:cs typeface="Arial"/>
                        </a:rPr>
                        <a:t> con </a:t>
                      </a:r>
                      <a:r>
                        <a:rPr sz="1800" b="1" dirty="0" err="1">
                          <a:solidFill>
                            <a:srgbClr val="800000"/>
                          </a:solidFill>
                          <a:latin typeface="Arial"/>
                          <a:cs typeface="Arial"/>
                        </a:rPr>
                        <a:t>los</a:t>
                      </a:r>
                      <a:r>
                        <a:rPr sz="1800" b="1" dirty="0">
                          <a:solidFill>
                            <a:srgbClr val="800000"/>
                          </a:solidFill>
                          <a:latin typeface="Arial"/>
                          <a:cs typeface="Arial"/>
                        </a:rPr>
                        <a:t>  </a:t>
                      </a:r>
                      <a:r>
                        <a:rPr sz="1800" b="1" spc="-5" dirty="0" err="1">
                          <a:solidFill>
                            <a:srgbClr val="800000"/>
                          </a:solidFill>
                          <a:latin typeface="Arial"/>
                          <a:cs typeface="Arial"/>
                        </a:rPr>
                        <a:t>recientes</a:t>
                      </a:r>
                      <a:r>
                        <a:rPr sz="1800" b="1" spc="-5" dirty="0">
                          <a:solidFill>
                            <a:srgbClr val="800000"/>
                          </a:solidFill>
                          <a:latin typeface="Arial"/>
                          <a:cs typeface="Arial"/>
                        </a:rPr>
                        <a:t> </a:t>
                      </a:r>
                      <a:r>
                        <a:rPr sz="1800" b="1" spc="-5" dirty="0" err="1">
                          <a:solidFill>
                            <a:srgbClr val="800000"/>
                          </a:solidFill>
                          <a:latin typeface="Arial"/>
                          <a:cs typeface="Arial"/>
                        </a:rPr>
                        <a:t>avances</a:t>
                      </a:r>
                      <a:r>
                        <a:rPr sz="1800" b="1" spc="-90" dirty="0">
                          <a:solidFill>
                            <a:srgbClr val="800000"/>
                          </a:solidFill>
                          <a:latin typeface="Arial"/>
                          <a:cs typeface="Arial"/>
                        </a:rPr>
                        <a:t> </a:t>
                      </a:r>
                      <a:r>
                        <a:rPr sz="1800" b="1" spc="-5" dirty="0" err="1">
                          <a:solidFill>
                            <a:srgbClr val="800000"/>
                          </a:solidFill>
                          <a:latin typeface="Arial"/>
                          <a:cs typeface="Arial"/>
                        </a:rPr>
                        <a:t>en</a:t>
                      </a:r>
                      <a:r>
                        <a:rPr sz="1800" b="1" spc="-5" dirty="0">
                          <a:solidFill>
                            <a:srgbClr val="800000"/>
                          </a:solidFill>
                          <a:latin typeface="Arial"/>
                          <a:cs typeface="Arial"/>
                        </a:rPr>
                        <a:t>  </a:t>
                      </a:r>
                      <a:r>
                        <a:rPr sz="1800" b="1" spc="-5" dirty="0" err="1">
                          <a:solidFill>
                            <a:srgbClr val="800000"/>
                          </a:solidFill>
                          <a:latin typeface="Arial"/>
                          <a:cs typeface="Arial"/>
                        </a:rPr>
                        <a:t>normas</a:t>
                      </a:r>
                      <a:r>
                        <a:rPr sz="1800" b="1" spc="-5" dirty="0">
                          <a:solidFill>
                            <a:srgbClr val="800000"/>
                          </a:solidFill>
                          <a:latin typeface="Arial"/>
                          <a:cs typeface="Arial"/>
                        </a:rPr>
                        <a:t> </a:t>
                      </a:r>
                      <a:r>
                        <a:rPr sz="1800" b="1" dirty="0">
                          <a:solidFill>
                            <a:srgbClr val="800000"/>
                          </a:solidFill>
                          <a:latin typeface="Arial"/>
                          <a:cs typeface="Arial"/>
                        </a:rPr>
                        <a:t>y</a:t>
                      </a:r>
                      <a:r>
                        <a:rPr sz="1800" b="1" spc="-35" dirty="0">
                          <a:solidFill>
                            <a:srgbClr val="800000"/>
                          </a:solidFill>
                          <a:latin typeface="Arial"/>
                          <a:cs typeface="Arial"/>
                        </a:rPr>
                        <a:t> </a:t>
                      </a:r>
                      <a:r>
                        <a:rPr sz="1800" b="1" spc="-5" dirty="0" err="1">
                          <a:solidFill>
                            <a:srgbClr val="800000"/>
                          </a:solidFill>
                          <a:latin typeface="Arial"/>
                          <a:cs typeface="Arial"/>
                        </a:rPr>
                        <a:t>pr</a:t>
                      </a:r>
                      <a:r>
                        <a:rPr lang="es-CO" sz="1800" b="1" spc="-5" dirty="0" err="1">
                          <a:solidFill>
                            <a:srgbClr val="800000"/>
                          </a:solidFill>
                          <a:latin typeface="Arial"/>
                          <a:cs typeface="Arial"/>
                        </a:rPr>
                        <a:t>áactica</a:t>
                      </a:r>
                      <a:r>
                        <a:rPr sz="1800" b="1" spc="-5" dirty="0">
                          <a:solidFill>
                            <a:srgbClr val="800000"/>
                          </a:solidFill>
                          <a:latin typeface="Arial"/>
                          <a:cs typeface="Arial"/>
                        </a:rPr>
                        <a:t>s</a:t>
                      </a:r>
                      <a:endParaRPr sz="1800" dirty="0">
                        <a:latin typeface="Arial"/>
                        <a:cs typeface="Arial"/>
                      </a:endParaRPr>
                    </a:p>
                  </a:txBody>
                  <a:tcPr marL="0" marR="0" marT="1962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EE7E7"/>
                    </a:solidFill>
                  </a:tcPr>
                </a:tc>
                <a:tc>
                  <a:txBody>
                    <a:bodyPr/>
                    <a:lstStyle/>
                    <a:p>
                      <a:pPr marL="97155" marR="394335" algn="ctr">
                        <a:lnSpc>
                          <a:spcPct val="100000"/>
                        </a:lnSpc>
                        <a:spcBef>
                          <a:spcPts val="455"/>
                        </a:spcBef>
                      </a:pPr>
                      <a:r>
                        <a:rPr sz="1400" b="1" spc="-5" dirty="0">
                          <a:solidFill>
                            <a:srgbClr val="800000"/>
                          </a:solidFill>
                          <a:latin typeface="Arial"/>
                          <a:cs typeface="Arial"/>
                        </a:rPr>
                        <a:t>Instituciones: </a:t>
                      </a:r>
                      <a:r>
                        <a:rPr sz="1400" spc="-5" dirty="0">
                          <a:solidFill>
                            <a:srgbClr val="800000"/>
                          </a:solidFill>
                          <a:latin typeface="Arial"/>
                          <a:cs typeface="Arial"/>
                        </a:rPr>
                        <a:t>Gobierno General  </a:t>
                      </a:r>
                      <a:r>
                        <a:rPr sz="1400" b="1" spc="-5" dirty="0">
                          <a:solidFill>
                            <a:srgbClr val="800000"/>
                          </a:solidFill>
                          <a:latin typeface="Arial"/>
                          <a:cs typeface="Arial"/>
                        </a:rPr>
                        <a:t>Saldos: </a:t>
                      </a:r>
                      <a:r>
                        <a:rPr sz="1400" spc="-5" dirty="0">
                          <a:solidFill>
                            <a:srgbClr val="800000"/>
                          </a:solidFill>
                          <a:latin typeface="Arial"/>
                          <a:cs typeface="Arial"/>
                        </a:rPr>
                        <a:t>Balance Financiero  </a:t>
                      </a:r>
                      <a:r>
                        <a:rPr sz="1400" b="1" spc="-5" dirty="0">
                          <a:solidFill>
                            <a:srgbClr val="800000"/>
                          </a:solidFill>
                          <a:latin typeface="Arial"/>
                          <a:cs typeface="Arial"/>
                        </a:rPr>
                        <a:t>Frecuencia: </a:t>
                      </a:r>
                      <a:r>
                        <a:rPr sz="1400" spc="-10" dirty="0">
                          <a:solidFill>
                            <a:srgbClr val="800000"/>
                          </a:solidFill>
                          <a:latin typeface="Arial"/>
                          <a:cs typeface="Arial"/>
                        </a:rPr>
                        <a:t>Trimestral  </a:t>
                      </a:r>
                      <a:r>
                        <a:rPr sz="1400" b="1" spc="-5" dirty="0">
                          <a:solidFill>
                            <a:srgbClr val="800000"/>
                          </a:solidFill>
                          <a:latin typeface="Arial"/>
                          <a:cs typeface="Arial"/>
                        </a:rPr>
                        <a:t>Clasificación: </a:t>
                      </a:r>
                      <a:r>
                        <a:rPr sz="1400" spc="-5" dirty="0">
                          <a:solidFill>
                            <a:srgbClr val="800000"/>
                          </a:solidFill>
                          <a:latin typeface="Arial"/>
                          <a:cs typeface="Arial"/>
                        </a:rPr>
                        <a:t>MEFP 2001  </a:t>
                      </a:r>
                      <a:r>
                        <a:rPr sz="1400" b="1" u="sng" spc="-5" dirty="0">
                          <a:solidFill>
                            <a:srgbClr val="800000"/>
                          </a:solidFill>
                          <a:latin typeface="Arial"/>
                          <a:cs typeface="Arial"/>
                        </a:rPr>
                        <a:t>Contabilidad</a:t>
                      </a:r>
                      <a:r>
                        <a:rPr sz="1400" b="1" spc="-5" dirty="0">
                          <a:solidFill>
                            <a:srgbClr val="800000"/>
                          </a:solidFill>
                          <a:latin typeface="Arial"/>
                          <a:cs typeface="Arial"/>
                        </a:rPr>
                        <a:t>: </a:t>
                      </a:r>
                      <a:r>
                        <a:rPr sz="1400" spc="-5" dirty="0">
                          <a:solidFill>
                            <a:srgbClr val="800000"/>
                          </a:solidFill>
                          <a:latin typeface="Arial"/>
                          <a:cs typeface="Arial"/>
                        </a:rPr>
                        <a:t>GAAP  </a:t>
                      </a:r>
                      <a:r>
                        <a:rPr sz="1400" b="1" spc="-5" dirty="0">
                          <a:solidFill>
                            <a:srgbClr val="800000"/>
                          </a:solidFill>
                          <a:latin typeface="Arial"/>
                          <a:cs typeface="Arial"/>
                        </a:rPr>
                        <a:t>Presupuesto: </a:t>
                      </a:r>
                      <a:r>
                        <a:rPr sz="1400" spc="-5" dirty="0">
                          <a:solidFill>
                            <a:srgbClr val="800000"/>
                          </a:solidFill>
                          <a:latin typeface="Arial"/>
                          <a:cs typeface="Arial"/>
                        </a:rPr>
                        <a:t>N/A</a:t>
                      </a:r>
                      <a:endParaRPr sz="1400" dirty="0">
                        <a:latin typeface="Arial"/>
                        <a:cs typeface="Arial"/>
                      </a:endParaRPr>
                    </a:p>
                  </a:txBody>
                  <a:tcPr marL="0" marR="0" marT="5778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EE7E7"/>
                    </a:solidFill>
                  </a:tcPr>
                </a:tc>
                <a:tc>
                  <a:txBody>
                    <a:bodyPr/>
                    <a:lstStyle/>
                    <a:p>
                      <a:pPr marL="97155" marR="1080770" algn="just">
                        <a:lnSpc>
                          <a:spcPct val="100000"/>
                        </a:lnSpc>
                        <a:spcBef>
                          <a:spcPts val="455"/>
                        </a:spcBef>
                      </a:pPr>
                      <a:r>
                        <a:rPr sz="1400" b="1" spc="-5" dirty="0">
                          <a:solidFill>
                            <a:srgbClr val="800000"/>
                          </a:solidFill>
                          <a:latin typeface="Arial"/>
                          <a:cs typeface="Arial"/>
                        </a:rPr>
                        <a:t>Instituciones: </a:t>
                      </a:r>
                      <a:r>
                        <a:rPr sz="1400" spc="-5" dirty="0">
                          <a:solidFill>
                            <a:srgbClr val="800000"/>
                          </a:solidFill>
                          <a:latin typeface="Arial"/>
                          <a:cs typeface="Arial"/>
                        </a:rPr>
                        <a:t>Sector Púbico  </a:t>
                      </a:r>
                      <a:r>
                        <a:rPr sz="1400" b="1" spc="-5" dirty="0">
                          <a:solidFill>
                            <a:srgbClr val="800000"/>
                          </a:solidFill>
                          <a:latin typeface="Arial"/>
                          <a:cs typeface="Arial"/>
                        </a:rPr>
                        <a:t>Saldos: </a:t>
                      </a:r>
                      <a:r>
                        <a:rPr lang="es-CO" sz="1400" b="1" spc="-5" dirty="0">
                          <a:solidFill>
                            <a:srgbClr val="800000"/>
                          </a:solidFill>
                          <a:latin typeface="Arial"/>
                          <a:cs typeface="Arial"/>
                        </a:rPr>
                        <a:t>      </a:t>
                      </a:r>
                      <a:r>
                        <a:rPr sz="1400" spc="-5" dirty="0">
                          <a:solidFill>
                            <a:srgbClr val="800000"/>
                          </a:solidFill>
                          <a:latin typeface="Arial"/>
                          <a:cs typeface="Arial"/>
                        </a:rPr>
                        <a:t>Balance </a:t>
                      </a:r>
                      <a:r>
                        <a:rPr sz="1400" spc="-5" dirty="0" err="1">
                          <a:solidFill>
                            <a:srgbClr val="800000"/>
                          </a:solidFill>
                          <a:latin typeface="Arial"/>
                          <a:cs typeface="Arial"/>
                        </a:rPr>
                        <a:t>completo</a:t>
                      </a:r>
                      <a:r>
                        <a:rPr sz="1400" spc="-5" dirty="0">
                          <a:solidFill>
                            <a:srgbClr val="800000"/>
                          </a:solidFill>
                          <a:latin typeface="Arial"/>
                          <a:cs typeface="Arial"/>
                        </a:rPr>
                        <a:t>  </a:t>
                      </a:r>
                      <a:r>
                        <a:rPr sz="1400" b="1" spc="-5" dirty="0" err="1">
                          <a:solidFill>
                            <a:srgbClr val="800000"/>
                          </a:solidFill>
                          <a:latin typeface="Arial"/>
                          <a:cs typeface="Arial"/>
                        </a:rPr>
                        <a:t>Frecuencia:</a:t>
                      </a:r>
                      <a:r>
                        <a:rPr sz="1400" spc="-5" dirty="0" err="1">
                          <a:solidFill>
                            <a:srgbClr val="800000"/>
                          </a:solidFill>
                          <a:latin typeface="Arial"/>
                          <a:cs typeface="Arial"/>
                        </a:rPr>
                        <a:t>Mensual</a:t>
                      </a:r>
                      <a:r>
                        <a:rPr sz="1400" spc="-5" dirty="0">
                          <a:solidFill>
                            <a:srgbClr val="800000"/>
                          </a:solidFill>
                          <a:latin typeface="Arial"/>
                          <a:cs typeface="Arial"/>
                        </a:rPr>
                        <a:t>  </a:t>
                      </a:r>
                      <a:r>
                        <a:rPr sz="1400" b="1" spc="-5" dirty="0">
                          <a:solidFill>
                            <a:srgbClr val="800000"/>
                          </a:solidFill>
                          <a:latin typeface="Arial"/>
                          <a:cs typeface="Arial"/>
                        </a:rPr>
                        <a:t>Clasificación: </a:t>
                      </a:r>
                      <a:r>
                        <a:rPr lang="es-CO" sz="1400" b="1" spc="-5" dirty="0">
                          <a:solidFill>
                            <a:srgbClr val="800000"/>
                          </a:solidFill>
                          <a:latin typeface="Arial"/>
                          <a:cs typeface="Arial"/>
                        </a:rPr>
                        <a:t>   </a:t>
                      </a:r>
                      <a:r>
                        <a:rPr sz="1400" spc="-5" dirty="0">
                          <a:solidFill>
                            <a:srgbClr val="800000"/>
                          </a:solidFill>
                          <a:latin typeface="Arial"/>
                          <a:cs typeface="Arial"/>
                        </a:rPr>
                        <a:t>MEFP 2014  </a:t>
                      </a:r>
                      <a:r>
                        <a:rPr sz="1400" b="1" u="sng" spc="-5" dirty="0" err="1">
                          <a:solidFill>
                            <a:srgbClr val="800000"/>
                          </a:solidFill>
                          <a:latin typeface="Arial"/>
                          <a:cs typeface="Arial"/>
                        </a:rPr>
                        <a:t>Contabilidad</a:t>
                      </a:r>
                      <a:r>
                        <a:rPr sz="1400" b="1" u="sng" spc="-5" dirty="0">
                          <a:solidFill>
                            <a:srgbClr val="800000"/>
                          </a:solidFill>
                          <a:latin typeface="Arial"/>
                          <a:cs typeface="Arial"/>
                        </a:rPr>
                        <a:t>:</a:t>
                      </a:r>
                      <a:r>
                        <a:rPr lang="es-CO" sz="1400" b="1" u="none" spc="-5" baseline="0" dirty="0">
                          <a:solidFill>
                            <a:srgbClr val="800000"/>
                          </a:solidFill>
                          <a:latin typeface="Arial"/>
                          <a:cs typeface="Arial"/>
                        </a:rPr>
                        <a:t> </a:t>
                      </a:r>
                      <a:r>
                        <a:rPr sz="1400" spc="-5" dirty="0">
                          <a:solidFill>
                            <a:srgbClr val="800000"/>
                          </a:solidFill>
                          <a:latin typeface="Arial"/>
                          <a:cs typeface="Arial"/>
                        </a:rPr>
                        <a:t>IPSAS  </a:t>
                      </a:r>
                      <a:r>
                        <a:rPr sz="1400" b="1" spc="-5" dirty="0">
                          <a:solidFill>
                            <a:srgbClr val="800000"/>
                          </a:solidFill>
                          <a:latin typeface="Arial"/>
                          <a:cs typeface="Arial"/>
                        </a:rPr>
                        <a:t>Presupuesto: </a:t>
                      </a:r>
                      <a:r>
                        <a:rPr sz="1400" spc="-20" dirty="0">
                          <a:solidFill>
                            <a:srgbClr val="800000"/>
                          </a:solidFill>
                          <a:latin typeface="Arial"/>
                          <a:cs typeface="Arial"/>
                        </a:rPr>
                        <a:t>PEFA </a:t>
                      </a:r>
                      <a:r>
                        <a:rPr sz="1400" dirty="0">
                          <a:solidFill>
                            <a:srgbClr val="800000"/>
                          </a:solidFill>
                          <a:latin typeface="Arial"/>
                          <a:cs typeface="Arial"/>
                        </a:rPr>
                        <a:t>&amp;</a:t>
                      </a:r>
                      <a:r>
                        <a:rPr sz="1400" spc="-110" dirty="0">
                          <a:solidFill>
                            <a:srgbClr val="800000"/>
                          </a:solidFill>
                          <a:latin typeface="Arial"/>
                          <a:cs typeface="Arial"/>
                        </a:rPr>
                        <a:t> </a:t>
                      </a:r>
                      <a:r>
                        <a:rPr lang="es-CO" sz="1400" spc="-110" dirty="0">
                          <a:solidFill>
                            <a:srgbClr val="800000"/>
                          </a:solidFill>
                          <a:latin typeface="Arial"/>
                          <a:cs typeface="Arial"/>
                        </a:rPr>
                        <a:t> O</a:t>
                      </a:r>
                      <a:r>
                        <a:rPr sz="1400" spc="-5" dirty="0">
                          <a:solidFill>
                            <a:srgbClr val="800000"/>
                          </a:solidFill>
                          <a:latin typeface="Arial"/>
                          <a:cs typeface="Arial"/>
                        </a:rPr>
                        <a:t>CDE</a:t>
                      </a:r>
                      <a:endParaRPr sz="1400" dirty="0">
                        <a:latin typeface="Arial"/>
                        <a:cs typeface="Arial"/>
                      </a:endParaRPr>
                    </a:p>
                  </a:txBody>
                  <a:tcPr marL="0" marR="0" marT="5778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EE7E7"/>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5739439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txBox="1">
            <a:spLocks/>
          </p:cNvSpPr>
          <p:nvPr/>
        </p:nvSpPr>
        <p:spPr>
          <a:xfrm>
            <a:off x="-36512" y="37619"/>
            <a:ext cx="9144671" cy="875665"/>
          </a:xfrm>
          <a:prstGeom prst="rect">
            <a:avLst/>
          </a:prstGeom>
        </p:spPr>
        <p:txBody>
          <a:bodyPr vert="horz" wrap="square" lIns="0" tIns="29845"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2700" marR="5080">
              <a:lnSpc>
                <a:spcPts val="3329"/>
              </a:lnSpc>
              <a:spcBef>
                <a:spcPts val="235"/>
              </a:spcBef>
            </a:pPr>
            <a:r>
              <a:rPr lang="es-CO" sz="2800" kern="0" spc="-5" dirty="0"/>
              <a:t>II. Importancia </a:t>
            </a:r>
            <a:r>
              <a:rPr lang="es-CO" sz="2800" kern="0" dirty="0"/>
              <a:t>de </a:t>
            </a:r>
            <a:r>
              <a:rPr lang="es-CO" sz="2800" kern="0" spc="-5" dirty="0"/>
              <a:t>la información </a:t>
            </a:r>
            <a:r>
              <a:rPr lang="es-CO" sz="2800" kern="0" dirty="0"/>
              <a:t>en el Nuevo  </a:t>
            </a:r>
            <a:r>
              <a:rPr lang="es-CO" sz="2800" kern="0" spc="-5" dirty="0"/>
              <a:t>Código </a:t>
            </a:r>
            <a:r>
              <a:rPr lang="es-CO" sz="2800" kern="0" dirty="0"/>
              <a:t>de </a:t>
            </a:r>
            <a:r>
              <a:rPr lang="es-CO" sz="2800" kern="0" spc="-5" dirty="0"/>
              <a:t>Transparencia Fiscal (CTF):Pilar</a:t>
            </a:r>
            <a:r>
              <a:rPr lang="es-CO" sz="2800" kern="0" spc="75" dirty="0"/>
              <a:t> </a:t>
            </a:r>
            <a:r>
              <a:rPr lang="es-CO" sz="2800" kern="0" dirty="0"/>
              <a:t>I</a:t>
            </a:r>
          </a:p>
        </p:txBody>
      </p:sp>
      <p:sp>
        <p:nvSpPr>
          <p:cNvPr id="7" name="object 3"/>
          <p:cNvSpPr txBox="1"/>
          <p:nvPr/>
        </p:nvSpPr>
        <p:spPr>
          <a:xfrm>
            <a:off x="189974" y="985292"/>
            <a:ext cx="8752658" cy="397545"/>
          </a:xfrm>
          <a:prstGeom prst="rect">
            <a:avLst/>
          </a:prstGeom>
        </p:spPr>
        <p:txBody>
          <a:bodyPr vert="horz" wrap="square" lIns="0" tIns="25400" rIns="0" bIns="0" rtlCol="0">
            <a:spAutoFit/>
          </a:bodyPr>
          <a:lstStyle/>
          <a:p>
            <a:pPr marL="2051050" marR="5080" indent="-2038350">
              <a:lnSpc>
                <a:spcPts val="2870"/>
              </a:lnSpc>
              <a:spcBef>
                <a:spcPts val="200"/>
              </a:spcBef>
            </a:pPr>
            <a:r>
              <a:rPr b="1" dirty="0">
                <a:latin typeface="Arial"/>
                <a:cs typeface="Arial"/>
              </a:rPr>
              <a:t>Un </a:t>
            </a:r>
            <a:r>
              <a:rPr b="1" spc="-5" dirty="0">
                <a:latin typeface="Arial"/>
                <a:cs typeface="Arial"/>
              </a:rPr>
              <a:t>Pilar entero dedicado </a:t>
            </a:r>
            <a:r>
              <a:rPr b="1" dirty="0">
                <a:latin typeface="Arial"/>
                <a:cs typeface="Arial"/>
              </a:rPr>
              <a:t>y </a:t>
            </a:r>
            <a:r>
              <a:rPr b="1" spc="-5" dirty="0">
                <a:latin typeface="Arial"/>
                <a:cs typeface="Arial"/>
              </a:rPr>
              <a:t>referencias </a:t>
            </a:r>
            <a:r>
              <a:rPr b="1" dirty="0">
                <a:latin typeface="Arial"/>
                <a:cs typeface="Arial"/>
              </a:rPr>
              <a:t>en </a:t>
            </a:r>
            <a:r>
              <a:rPr b="1" spc="-5" dirty="0">
                <a:latin typeface="Arial"/>
                <a:cs typeface="Arial"/>
              </a:rPr>
              <a:t>los  restantes</a:t>
            </a:r>
            <a:r>
              <a:rPr b="1" spc="-10" dirty="0">
                <a:latin typeface="Arial"/>
                <a:cs typeface="Arial"/>
              </a:rPr>
              <a:t> </a:t>
            </a:r>
            <a:r>
              <a:rPr b="1" spc="-5" dirty="0">
                <a:latin typeface="Arial"/>
                <a:cs typeface="Arial"/>
              </a:rPr>
              <a:t>Pilares</a:t>
            </a:r>
            <a:endParaRPr dirty="0">
              <a:latin typeface="Arial"/>
              <a:cs typeface="Arial"/>
            </a:endParaRPr>
          </a:p>
        </p:txBody>
      </p:sp>
      <p:sp>
        <p:nvSpPr>
          <p:cNvPr id="8" name="object 4"/>
          <p:cNvSpPr/>
          <p:nvPr/>
        </p:nvSpPr>
        <p:spPr>
          <a:xfrm>
            <a:off x="2896590" y="1439048"/>
            <a:ext cx="1497965" cy="3753739"/>
          </a:xfrm>
          <a:custGeom>
            <a:avLst/>
            <a:gdLst/>
            <a:ahLst/>
            <a:cxnLst/>
            <a:rect l="l" t="t" r="r" b="b"/>
            <a:pathLst>
              <a:path w="1497964" h="3850004">
                <a:moveTo>
                  <a:pt x="1323146" y="0"/>
                </a:moveTo>
                <a:lnTo>
                  <a:pt x="174527" y="0"/>
                </a:lnTo>
                <a:lnTo>
                  <a:pt x="147257" y="2855"/>
                </a:lnTo>
                <a:lnTo>
                  <a:pt x="87263" y="22840"/>
                </a:lnTo>
                <a:lnTo>
                  <a:pt x="27269" y="77087"/>
                </a:lnTo>
                <a:lnTo>
                  <a:pt x="0" y="182726"/>
                </a:lnTo>
                <a:lnTo>
                  <a:pt x="0" y="3690439"/>
                </a:lnTo>
                <a:lnTo>
                  <a:pt x="2726" y="3718990"/>
                </a:lnTo>
                <a:lnTo>
                  <a:pt x="21815" y="3781801"/>
                </a:lnTo>
                <a:lnTo>
                  <a:pt x="73628" y="3844613"/>
                </a:lnTo>
                <a:lnTo>
                  <a:pt x="92057" y="3849828"/>
                </a:lnTo>
                <a:lnTo>
                  <a:pt x="1410958" y="3849828"/>
                </a:lnTo>
                <a:lnTo>
                  <a:pt x="1470404" y="3796077"/>
                </a:lnTo>
                <a:lnTo>
                  <a:pt x="1497674" y="3690439"/>
                </a:lnTo>
                <a:lnTo>
                  <a:pt x="1497674" y="182726"/>
                </a:lnTo>
                <a:lnTo>
                  <a:pt x="1494947" y="154175"/>
                </a:lnTo>
                <a:lnTo>
                  <a:pt x="1475858" y="91363"/>
                </a:lnTo>
                <a:lnTo>
                  <a:pt x="1424045" y="28550"/>
                </a:lnTo>
                <a:lnTo>
                  <a:pt x="1323146" y="0"/>
                </a:lnTo>
                <a:close/>
              </a:path>
            </a:pathLst>
          </a:custGeom>
          <a:solidFill>
            <a:srgbClr val="0050A3"/>
          </a:solidFill>
        </p:spPr>
        <p:txBody>
          <a:bodyPr wrap="square" lIns="0" tIns="0" rIns="0" bIns="0" rtlCol="0"/>
          <a:lstStyle/>
          <a:p>
            <a:endParaRPr sz="2000"/>
          </a:p>
        </p:txBody>
      </p:sp>
      <p:sp>
        <p:nvSpPr>
          <p:cNvPr id="9" name="object 5"/>
          <p:cNvSpPr/>
          <p:nvPr/>
        </p:nvSpPr>
        <p:spPr>
          <a:xfrm>
            <a:off x="3022634" y="1449200"/>
            <a:ext cx="1221740" cy="779475"/>
          </a:xfrm>
          <a:custGeom>
            <a:avLst/>
            <a:gdLst/>
            <a:ahLst/>
            <a:cxnLst/>
            <a:rect l="l" t="t" r="r" b="b"/>
            <a:pathLst>
              <a:path w="1221739" h="799464">
                <a:moveTo>
                  <a:pt x="0" y="0"/>
                </a:moveTo>
                <a:lnTo>
                  <a:pt x="1221687" y="0"/>
                </a:lnTo>
                <a:lnTo>
                  <a:pt x="1221687" y="799279"/>
                </a:lnTo>
                <a:lnTo>
                  <a:pt x="0" y="799279"/>
                </a:lnTo>
                <a:lnTo>
                  <a:pt x="0" y="0"/>
                </a:lnTo>
                <a:close/>
              </a:path>
            </a:pathLst>
          </a:custGeom>
          <a:solidFill>
            <a:srgbClr val="0050A3"/>
          </a:solidFill>
        </p:spPr>
        <p:txBody>
          <a:bodyPr wrap="square" lIns="0" tIns="0" rIns="0" bIns="0" rtlCol="0"/>
          <a:lstStyle/>
          <a:p>
            <a:endParaRPr sz="2000"/>
          </a:p>
        </p:txBody>
      </p:sp>
      <p:sp>
        <p:nvSpPr>
          <p:cNvPr id="10" name="object 6"/>
          <p:cNvSpPr txBox="1"/>
          <p:nvPr/>
        </p:nvSpPr>
        <p:spPr>
          <a:xfrm>
            <a:off x="3113875" y="1467045"/>
            <a:ext cx="1039494" cy="742383"/>
          </a:xfrm>
          <a:prstGeom prst="rect">
            <a:avLst/>
          </a:prstGeom>
        </p:spPr>
        <p:txBody>
          <a:bodyPr vert="horz" wrap="square" lIns="0" tIns="64135" rIns="0" bIns="0" rtlCol="0">
            <a:spAutoFit/>
          </a:bodyPr>
          <a:lstStyle/>
          <a:p>
            <a:pPr marL="69215" marR="5080" indent="-57150">
              <a:lnSpc>
                <a:spcPct val="78100"/>
              </a:lnSpc>
              <a:spcBef>
                <a:spcPts val="505"/>
              </a:spcBef>
            </a:pPr>
            <a:r>
              <a:rPr sz="1400" b="1" spc="0" dirty="0">
                <a:solidFill>
                  <a:srgbClr val="FFFFFF"/>
                </a:solidFill>
                <a:latin typeface="Calibri"/>
                <a:cs typeface="Calibri"/>
              </a:rPr>
              <a:t>II. </a:t>
            </a:r>
            <a:r>
              <a:rPr sz="1400" b="1" spc="10" dirty="0" err="1">
                <a:solidFill>
                  <a:srgbClr val="FFFFFF"/>
                </a:solidFill>
                <a:latin typeface="Calibri"/>
                <a:cs typeface="Calibri"/>
              </a:rPr>
              <a:t>Previsión</a:t>
            </a:r>
            <a:r>
              <a:rPr sz="1400" b="1" spc="-114" dirty="0">
                <a:solidFill>
                  <a:srgbClr val="FFFFFF"/>
                </a:solidFill>
                <a:latin typeface="Calibri"/>
                <a:cs typeface="Calibri"/>
              </a:rPr>
              <a:t> </a:t>
            </a:r>
            <a:r>
              <a:rPr sz="1400" b="1" spc="50" dirty="0">
                <a:solidFill>
                  <a:srgbClr val="FFFFFF"/>
                </a:solidFill>
                <a:latin typeface="Calibri"/>
                <a:cs typeface="Calibri"/>
              </a:rPr>
              <a:t>y  </a:t>
            </a:r>
            <a:r>
              <a:rPr sz="1400" b="1" spc="10" dirty="0" err="1">
                <a:solidFill>
                  <a:srgbClr val="FFFFFF"/>
                </a:solidFill>
                <a:latin typeface="Calibri"/>
                <a:cs typeface="Calibri"/>
              </a:rPr>
              <a:t>elaboración</a:t>
            </a:r>
            <a:endParaRPr sz="1400" dirty="0">
              <a:latin typeface="Calibri"/>
              <a:cs typeface="Calibri"/>
            </a:endParaRPr>
          </a:p>
          <a:p>
            <a:pPr marL="46355" marR="40640" indent="353060">
              <a:lnSpc>
                <a:spcPct val="78100"/>
              </a:lnSpc>
            </a:pPr>
            <a:r>
              <a:rPr sz="1400" b="1" spc="25" dirty="0">
                <a:solidFill>
                  <a:srgbClr val="FFFFFF"/>
                </a:solidFill>
                <a:latin typeface="Calibri"/>
                <a:cs typeface="Calibri"/>
              </a:rPr>
              <a:t>del  </a:t>
            </a:r>
            <a:r>
              <a:rPr sz="1400" b="1" spc="25" dirty="0" err="1">
                <a:solidFill>
                  <a:srgbClr val="FFFFFF"/>
                </a:solidFill>
                <a:latin typeface="Calibri"/>
                <a:cs typeface="Calibri"/>
              </a:rPr>
              <a:t>p</a:t>
            </a:r>
            <a:r>
              <a:rPr sz="1400" b="1" spc="-15" dirty="0" err="1">
                <a:solidFill>
                  <a:srgbClr val="FFFFFF"/>
                </a:solidFill>
                <a:latin typeface="Calibri"/>
                <a:cs typeface="Calibri"/>
              </a:rPr>
              <a:t>r</a:t>
            </a:r>
            <a:r>
              <a:rPr sz="1400" b="1" spc="10" dirty="0" err="1">
                <a:solidFill>
                  <a:srgbClr val="FFFFFF"/>
                </a:solidFill>
                <a:latin typeface="Calibri"/>
                <a:cs typeface="Calibri"/>
              </a:rPr>
              <a:t>esupuesto</a:t>
            </a:r>
            <a:endParaRPr sz="1400" dirty="0">
              <a:latin typeface="Calibri"/>
              <a:cs typeface="Calibri"/>
            </a:endParaRPr>
          </a:p>
        </p:txBody>
      </p:sp>
      <p:graphicFrame>
        <p:nvGraphicFramePr>
          <p:cNvPr id="11" name="object 7"/>
          <p:cNvGraphicFramePr>
            <a:graphicFrameLocks noGrp="1"/>
          </p:cNvGraphicFramePr>
          <p:nvPr>
            <p:extLst>
              <p:ext uri="{D42A27DB-BD31-4B8C-83A1-F6EECF244321}">
                <p14:modId xmlns:p14="http://schemas.microsoft.com/office/powerpoint/2010/main" val="1425676885"/>
              </p:ext>
            </p:extLst>
          </p:nvPr>
        </p:nvGraphicFramePr>
        <p:xfrm>
          <a:off x="2952872" y="2243416"/>
          <a:ext cx="1390535" cy="2703708"/>
        </p:xfrm>
        <a:graphic>
          <a:graphicData uri="http://schemas.openxmlformats.org/drawingml/2006/table">
            <a:tbl>
              <a:tblPr firstRow="1" bandRow="1">
                <a:tableStyleId>{2D5ABB26-0587-4C30-8999-92F81FD0307C}</a:tableStyleId>
              </a:tblPr>
              <a:tblGrid>
                <a:gridCol w="1390535">
                  <a:extLst>
                    <a:ext uri="{9D8B030D-6E8A-4147-A177-3AD203B41FA5}">
                      <a16:colId xmlns:a16="http://schemas.microsoft.com/office/drawing/2014/main" val="20000"/>
                    </a:ext>
                  </a:extLst>
                </a:gridCol>
              </a:tblGrid>
              <a:tr h="667414">
                <a:tc>
                  <a:txBody>
                    <a:bodyPr/>
                    <a:lstStyle/>
                    <a:p>
                      <a:pPr marL="434340" marR="167005" indent="-250190">
                        <a:lnSpc>
                          <a:spcPts val="1600"/>
                        </a:lnSpc>
                        <a:spcBef>
                          <a:spcPts val="1120"/>
                        </a:spcBef>
                      </a:pPr>
                      <a:r>
                        <a:rPr sz="1400" b="1" spc="-45" dirty="0">
                          <a:solidFill>
                            <a:srgbClr val="231F20"/>
                          </a:solidFill>
                          <a:latin typeface="Calibri"/>
                          <a:cs typeface="Calibri"/>
                        </a:rPr>
                        <a:t>2.1</a:t>
                      </a:r>
                      <a:r>
                        <a:rPr sz="1400" b="1" spc="-60" dirty="0">
                          <a:solidFill>
                            <a:srgbClr val="231F20"/>
                          </a:solidFill>
                          <a:latin typeface="Calibri"/>
                          <a:cs typeface="Calibri"/>
                        </a:rPr>
                        <a:t> </a:t>
                      </a:r>
                      <a:r>
                        <a:rPr sz="1400" b="1" spc="-45" dirty="0">
                          <a:solidFill>
                            <a:srgbClr val="231F20"/>
                          </a:solidFill>
                          <a:latin typeface="Calibri"/>
                          <a:cs typeface="Calibri"/>
                        </a:rPr>
                        <a:t>Exhausti-  </a:t>
                      </a:r>
                      <a:r>
                        <a:rPr sz="1400" b="1" spc="-50" dirty="0">
                          <a:solidFill>
                            <a:srgbClr val="231F20"/>
                          </a:solidFill>
                          <a:latin typeface="Calibri"/>
                          <a:cs typeface="Calibri"/>
                        </a:rPr>
                        <a:t>vidad</a:t>
                      </a:r>
                      <a:endParaRPr sz="1400" b="1" dirty="0">
                        <a:latin typeface="Calibri"/>
                        <a:cs typeface="Calibri"/>
                      </a:endParaRPr>
                    </a:p>
                  </a:txBody>
                  <a:tcPr marL="0" marR="0" marT="1422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8492C9"/>
                    </a:solidFill>
                  </a:tcPr>
                </a:tc>
                <a:extLst>
                  <a:ext uri="{0D108BD9-81ED-4DB2-BD59-A6C34878D82A}">
                    <a16:rowId xmlns:a16="http://schemas.microsoft.com/office/drawing/2014/main" val="10000"/>
                  </a:ext>
                </a:extLst>
              </a:tr>
              <a:tr h="667414">
                <a:tc>
                  <a:txBody>
                    <a:bodyPr/>
                    <a:lstStyle/>
                    <a:p>
                      <a:pPr>
                        <a:lnSpc>
                          <a:spcPct val="100000"/>
                        </a:lnSpc>
                        <a:spcBef>
                          <a:spcPts val="15"/>
                        </a:spcBef>
                      </a:pPr>
                      <a:endParaRPr sz="1550" dirty="0">
                        <a:latin typeface="Times New Roman"/>
                        <a:cs typeface="Times New Roman"/>
                      </a:endParaRPr>
                    </a:p>
                    <a:p>
                      <a:pPr marL="171450">
                        <a:lnSpc>
                          <a:spcPct val="100000"/>
                        </a:lnSpc>
                      </a:pPr>
                      <a:r>
                        <a:rPr sz="1400" b="1" spc="-45" dirty="0">
                          <a:solidFill>
                            <a:srgbClr val="231F20"/>
                          </a:solidFill>
                          <a:latin typeface="Calibri"/>
                          <a:cs typeface="Calibri"/>
                        </a:rPr>
                        <a:t>2.2</a:t>
                      </a:r>
                      <a:r>
                        <a:rPr sz="1400" b="1" spc="-5" dirty="0">
                          <a:solidFill>
                            <a:srgbClr val="231F20"/>
                          </a:solidFill>
                          <a:latin typeface="Calibri"/>
                          <a:cs typeface="Calibri"/>
                        </a:rPr>
                        <a:t> </a:t>
                      </a:r>
                      <a:r>
                        <a:rPr sz="1400" b="1" spc="-45" dirty="0">
                          <a:solidFill>
                            <a:srgbClr val="231F20"/>
                          </a:solidFill>
                          <a:latin typeface="Calibri"/>
                          <a:cs typeface="Calibri"/>
                        </a:rPr>
                        <a:t>Disciplina</a:t>
                      </a:r>
                      <a:endParaRPr sz="1400" b="1" dirty="0">
                        <a:latin typeface="Calibri"/>
                        <a:cs typeface="Calibri"/>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8492C9"/>
                    </a:solidFill>
                  </a:tcPr>
                </a:tc>
                <a:extLst>
                  <a:ext uri="{0D108BD9-81ED-4DB2-BD59-A6C34878D82A}">
                    <a16:rowId xmlns:a16="http://schemas.microsoft.com/office/drawing/2014/main" val="10001"/>
                  </a:ext>
                </a:extLst>
              </a:tr>
              <a:tr h="701466">
                <a:tc>
                  <a:txBody>
                    <a:bodyPr/>
                    <a:lstStyle/>
                    <a:p>
                      <a:pPr marL="126364" marR="89535" indent="-19685">
                        <a:lnSpc>
                          <a:spcPts val="1600"/>
                        </a:lnSpc>
                        <a:spcBef>
                          <a:spcPts val="1255"/>
                        </a:spcBef>
                      </a:pPr>
                      <a:r>
                        <a:rPr sz="1400" b="1" spc="-45" dirty="0">
                          <a:solidFill>
                            <a:srgbClr val="231F20"/>
                          </a:solidFill>
                          <a:latin typeface="Calibri"/>
                          <a:cs typeface="Calibri"/>
                        </a:rPr>
                        <a:t>2.3 </a:t>
                      </a:r>
                      <a:r>
                        <a:rPr sz="1400" b="1" spc="-65" dirty="0">
                          <a:solidFill>
                            <a:srgbClr val="231F20"/>
                          </a:solidFill>
                          <a:latin typeface="Calibri"/>
                          <a:cs typeface="Calibri"/>
                        </a:rPr>
                        <a:t>Orientación  </a:t>
                      </a:r>
                      <a:r>
                        <a:rPr sz="1400" b="1" spc="-85" dirty="0">
                          <a:solidFill>
                            <a:srgbClr val="231F20"/>
                          </a:solidFill>
                          <a:latin typeface="Calibri"/>
                          <a:cs typeface="Calibri"/>
                        </a:rPr>
                        <a:t>de </a:t>
                      </a:r>
                      <a:r>
                        <a:rPr sz="1400" b="1" spc="-30" dirty="0">
                          <a:solidFill>
                            <a:srgbClr val="231F20"/>
                          </a:solidFill>
                          <a:latin typeface="Calibri"/>
                          <a:cs typeface="Calibri"/>
                        </a:rPr>
                        <a:t>las</a:t>
                      </a:r>
                      <a:r>
                        <a:rPr sz="1400" b="1" spc="35" dirty="0">
                          <a:solidFill>
                            <a:srgbClr val="231F20"/>
                          </a:solidFill>
                          <a:latin typeface="Calibri"/>
                          <a:cs typeface="Calibri"/>
                        </a:rPr>
                        <a:t> </a:t>
                      </a:r>
                      <a:r>
                        <a:rPr sz="1400" b="1" spc="-45" dirty="0">
                          <a:solidFill>
                            <a:srgbClr val="231F20"/>
                          </a:solidFill>
                          <a:latin typeface="Calibri"/>
                          <a:cs typeface="Calibri"/>
                        </a:rPr>
                        <a:t>políticas</a:t>
                      </a:r>
                      <a:endParaRPr sz="1400" b="1" dirty="0">
                        <a:latin typeface="Calibri"/>
                        <a:cs typeface="Calibri"/>
                      </a:endParaRPr>
                    </a:p>
                  </a:txBody>
                  <a:tcPr marL="0" marR="0" marT="1593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8492C9"/>
                    </a:solidFill>
                  </a:tcPr>
                </a:tc>
                <a:extLst>
                  <a:ext uri="{0D108BD9-81ED-4DB2-BD59-A6C34878D82A}">
                    <a16:rowId xmlns:a16="http://schemas.microsoft.com/office/drawing/2014/main" val="10002"/>
                  </a:ext>
                </a:extLst>
              </a:tr>
              <a:tr h="667414">
                <a:tc>
                  <a:txBody>
                    <a:bodyPr/>
                    <a:lstStyle/>
                    <a:p>
                      <a:pPr>
                        <a:lnSpc>
                          <a:spcPct val="100000"/>
                        </a:lnSpc>
                        <a:spcBef>
                          <a:spcPts val="15"/>
                        </a:spcBef>
                      </a:pPr>
                      <a:endParaRPr sz="1550" dirty="0">
                        <a:latin typeface="Times New Roman"/>
                        <a:cs typeface="Times New Roman"/>
                      </a:endParaRPr>
                    </a:p>
                    <a:p>
                      <a:pPr marL="92710">
                        <a:lnSpc>
                          <a:spcPct val="100000"/>
                        </a:lnSpc>
                      </a:pPr>
                      <a:r>
                        <a:rPr sz="1400" b="1" spc="-45" dirty="0">
                          <a:solidFill>
                            <a:srgbClr val="231F20"/>
                          </a:solidFill>
                          <a:latin typeface="Calibri"/>
                          <a:cs typeface="Calibri"/>
                        </a:rPr>
                        <a:t>2.4</a:t>
                      </a:r>
                      <a:r>
                        <a:rPr sz="1400" b="1" spc="-15" dirty="0">
                          <a:solidFill>
                            <a:srgbClr val="231F20"/>
                          </a:solidFill>
                          <a:latin typeface="Calibri"/>
                          <a:cs typeface="Calibri"/>
                        </a:rPr>
                        <a:t> </a:t>
                      </a:r>
                      <a:r>
                        <a:rPr sz="1400" b="1" spc="-50" dirty="0">
                          <a:solidFill>
                            <a:srgbClr val="231F20"/>
                          </a:solidFill>
                          <a:latin typeface="Calibri"/>
                          <a:cs typeface="Calibri"/>
                        </a:rPr>
                        <a:t>Credibilidad</a:t>
                      </a:r>
                      <a:endParaRPr sz="1400" b="1" dirty="0">
                        <a:latin typeface="Calibri"/>
                        <a:cs typeface="Calibri"/>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8492C9"/>
                    </a:solidFill>
                  </a:tcPr>
                </a:tc>
                <a:extLst>
                  <a:ext uri="{0D108BD9-81ED-4DB2-BD59-A6C34878D82A}">
                    <a16:rowId xmlns:a16="http://schemas.microsoft.com/office/drawing/2014/main" val="10003"/>
                  </a:ext>
                </a:extLst>
              </a:tr>
            </a:tbl>
          </a:graphicData>
        </a:graphic>
      </p:graphicFrame>
      <p:sp>
        <p:nvSpPr>
          <p:cNvPr id="12" name="object 8"/>
          <p:cNvSpPr/>
          <p:nvPr/>
        </p:nvSpPr>
        <p:spPr>
          <a:xfrm>
            <a:off x="2886894" y="1428898"/>
            <a:ext cx="1517650" cy="3763646"/>
          </a:xfrm>
          <a:custGeom>
            <a:avLst/>
            <a:gdLst/>
            <a:ahLst/>
            <a:cxnLst/>
            <a:rect l="l" t="t" r="r" b="b"/>
            <a:pathLst>
              <a:path w="1517650" h="3860165">
                <a:moveTo>
                  <a:pt x="184223" y="0"/>
                </a:moveTo>
                <a:lnTo>
                  <a:pt x="126211" y="10072"/>
                </a:lnTo>
                <a:lnTo>
                  <a:pt x="75441" y="34131"/>
                </a:lnTo>
                <a:lnTo>
                  <a:pt x="43003" y="62700"/>
                </a:lnTo>
                <a:lnTo>
                  <a:pt x="16997" y="103915"/>
                </a:lnTo>
                <a:lnTo>
                  <a:pt x="2047" y="159375"/>
                </a:lnTo>
                <a:lnTo>
                  <a:pt x="0" y="3700590"/>
                </a:lnTo>
                <a:lnTo>
                  <a:pt x="373" y="3709166"/>
                </a:lnTo>
                <a:lnTo>
                  <a:pt x="9621" y="3761326"/>
                </a:lnTo>
                <a:lnTo>
                  <a:pt x="32600" y="3814482"/>
                </a:lnTo>
                <a:lnTo>
                  <a:pt x="59887" y="3848443"/>
                </a:lnTo>
                <a:lnTo>
                  <a:pt x="73998" y="3859979"/>
                </a:lnTo>
                <a:lnTo>
                  <a:pt x="114452" y="3859979"/>
                </a:lnTo>
                <a:lnTo>
                  <a:pt x="107366" y="3857238"/>
                </a:lnTo>
                <a:lnTo>
                  <a:pt x="88699" y="3846323"/>
                </a:lnTo>
                <a:lnTo>
                  <a:pt x="48906" y="3803495"/>
                </a:lnTo>
                <a:lnTo>
                  <a:pt x="28196" y="3755489"/>
                </a:lnTo>
                <a:lnTo>
                  <a:pt x="20478" y="3716284"/>
                </a:lnTo>
                <a:lnTo>
                  <a:pt x="19392" y="3700590"/>
                </a:lnTo>
                <a:lnTo>
                  <a:pt x="19448" y="191963"/>
                </a:lnTo>
                <a:lnTo>
                  <a:pt x="26509" y="135348"/>
                </a:lnTo>
                <a:lnTo>
                  <a:pt x="45027" y="92864"/>
                </a:lnTo>
                <a:lnTo>
                  <a:pt x="85935" y="51201"/>
                </a:lnTo>
                <a:lnTo>
                  <a:pt x="131787" y="29500"/>
                </a:lnTo>
                <a:lnTo>
                  <a:pt x="169233" y="21440"/>
                </a:lnTo>
                <a:lnTo>
                  <a:pt x="184223" y="20303"/>
                </a:lnTo>
                <a:lnTo>
                  <a:pt x="184223" y="0"/>
                </a:lnTo>
                <a:close/>
              </a:path>
              <a:path w="1517650" h="3860165">
                <a:moveTo>
                  <a:pt x="1332843" y="0"/>
                </a:moveTo>
                <a:lnTo>
                  <a:pt x="184223" y="0"/>
                </a:lnTo>
                <a:lnTo>
                  <a:pt x="184223" y="20303"/>
                </a:lnTo>
                <a:lnTo>
                  <a:pt x="1332843" y="20303"/>
                </a:lnTo>
                <a:lnTo>
                  <a:pt x="1362287" y="22264"/>
                </a:lnTo>
                <a:lnTo>
                  <a:pt x="1409700" y="36228"/>
                </a:lnTo>
                <a:lnTo>
                  <a:pt x="1451030" y="67080"/>
                </a:lnTo>
                <a:lnTo>
                  <a:pt x="1480526" y="114157"/>
                </a:lnTo>
                <a:lnTo>
                  <a:pt x="1493982" y="159598"/>
                </a:lnTo>
                <a:lnTo>
                  <a:pt x="1497674" y="3700590"/>
                </a:lnTo>
                <a:lnTo>
                  <a:pt x="1495801" y="3731417"/>
                </a:lnTo>
                <a:lnTo>
                  <a:pt x="1482463" y="3781058"/>
                </a:lnTo>
                <a:lnTo>
                  <a:pt x="1452995" y="3824329"/>
                </a:lnTo>
                <a:lnTo>
                  <a:pt x="1408030" y="3855202"/>
                </a:lnTo>
                <a:lnTo>
                  <a:pt x="1395601" y="3859979"/>
                </a:lnTo>
                <a:lnTo>
                  <a:pt x="1440552" y="3859979"/>
                </a:lnTo>
                <a:lnTo>
                  <a:pt x="1474073" y="3830766"/>
                </a:lnTo>
                <a:lnTo>
                  <a:pt x="1500079" y="3789551"/>
                </a:lnTo>
                <a:lnTo>
                  <a:pt x="1515030" y="3734091"/>
                </a:lnTo>
                <a:lnTo>
                  <a:pt x="1517065" y="3700590"/>
                </a:lnTo>
                <a:lnTo>
                  <a:pt x="1517027" y="191963"/>
                </a:lnTo>
                <a:lnTo>
                  <a:pt x="1507464" y="132140"/>
                </a:lnTo>
                <a:lnTo>
                  <a:pt x="1484474" y="78985"/>
                </a:lnTo>
                <a:lnTo>
                  <a:pt x="1457187" y="45024"/>
                </a:lnTo>
                <a:lnTo>
                  <a:pt x="1417832" y="17795"/>
                </a:lnTo>
                <a:lnTo>
                  <a:pt x="1364852" y="2142"/>
                </a:lnTo>
                <a:lnTo>
                  <a:pt x="1332843" y="0"/>
                </a:lnTo>
                <a:close/>
              </a:path>
            </a:pathLst>
          </a:custGeom>
          <a:solidFill>
            <a:srgbClr val="231F20"/>
          </a:solidFill>
        </p:spPr>
        <p:txBody>
          <a:bodyPr wrap="square" lIns="0" tIns="0" rIns="0" bIns="0" rtlCol="0"/>
          <a:lstStyle/>
          <a:p>
            <a:endParaRPr sz="2000"/>
          </a:p>
        </p:txBody>
      </p:sp>
      <p:sp>
        <p:nvSpPr>
          <p:cNvPr id="13" name="object 9"/>
          <p:cNvSpPr/>
          <p:nvPr/>
        </p:nvSpPr>
        <p:spPr>
          <a:xfrm>
            <a:off x="4488454" y="1439048"/>
            <a:ext cx="1497965" cy="3753739"/>
          </a:xfrm>
          <a:custGeom>
            <a:avLst/>
            <a:gdLst/>
            <a:ahLst/>
            <a:cxnLst/>
            <a:rect l="l" t="t" r="r" b="b"/>
            <a:pathLst>
              <a:path w="1497964" h="3850004">
                <a:moveTo>
                  <a:pt x="1323146" y="0"/>
                </a:moveTo>
                <a:lnTo>
                  <a:pt x="174527" y="0"/>
                </a:lnTo>
                <a:lnTo>
                  <a:pt x="147257" y="2855"/>
                </a:lnTo>
                <a:lnTo>
                  <a:pt x="87263" y="22840"/>
                </a:lnTo>
                <a:lnTo>
                  <a:pt x="27269" y="77087"/>
                </a:lnTo>
                <a:lnTo>
                  <a:pt x="0" y="182726"/>
                </a:lnTo>
                <a:lnTo>
                  <a:pt x="0" y="3690439"/>
                </a:lnTo>
                <a:lnTo>
                  <a:pt x="2726" y="3718990"/>
                </a:lnTo>
                <a:lnTo>
                  <a:pt x="21815" y="3781801"/>
                </a:lnTo>
                <a:lnTo>
                  <a:pt x="73628" y="3844613"/>
                </a:lnTo>
                <a:lnTo>
                  <a:pt x="92057" y="3849828"/>
                </a:lnTo>
                <a:lnTo>
                  <a:pt x="1410958" y="3849828"/>
                </a:lnTo>
                <a:lnTo>
                  <a:pt x="1470404" y="3796077"/>
                </a:lnTo>
                <a:lnTo>
                  <a:pt x="1497674" y="3690439"/>
                </a:lnTo>
                <a:lnTo>
                  <a:pt x="1497674" y="182726"/>
                </a:lnTo>
                <a:lnTo>
                  <a:pt x="1494947" y="154175"/>
                </a:lnTo>
                <a:lnTo>
                  <a:pt x="1475858" y="91363"/>
                </a:lnTo>
                <a:lnTo>
                  <a:pt x="1424045" y="28550"/>
                </a:lnTo>
                <a:lnTo>
                  <a:pt x="1323146" y="0"/>
                </a:lnTo>
                <a:close/>
              </a:path>
            </a:pathLst>
          </a:custGeom>
          <a:solidFill>
            <a:srgbClr val="38B54A"/>
          </a:solidFill>
        </p:spPr>
        <p:txBody>
          <a:bodyPr wrap="square" lIns="0" tIns="0" rIns="0" bIns="0" rtlCol="0"/>
          <a:lstStyle/>
          <a:p>
            <a:endParaRPr sz="2000"/>
          </a:p>
        </p:txBody>
      </p:sp>
      <p:sp>
        <p:nvSpPr>
          <p:cNvPr id="14" name="object 10"/>
          <p:cNvSpPr/>
          <p:nvPr/>
        </p:nvSpPr>
        <p:spPr>
          <a:xfrm>
            <a:off x="4614494" y="1449201"/>
            <a:ext cx="1221740" cy="694036"/>
          </a:xfrm>
          <a:custGeom>
            <a:avLst/>
            <a:gdLst/>
            <a:ahLst/>
            <a:cxnLst/>
            <a:rect l="l" t="t" r="r" b="b"/>
            <a:pathLst>
              <a:path w="1221739" h="711835">
                <a:moveTo>
                  <a:pt x="0" y="0"/>
                </a:moveTo>
                <a:lnTo>
                  <a:pt x="1221687" y="0"/>
                </a:lnTo>
                <a:lnTo>
                  <a:pt x="1221687" y="711307"/>
                </a:lnTo>
                <a:lnTo>
                  <a:pt x="0" y="711307"/>
                </a:lnTo>
                <a:lnTo>
                  <a:pt x="0" y="0"/>
                </a:lnTo>
                <a:close/>
              </a:path>
            </a:pathLst>
          </a:custGeom>
          <a:solidFill>
            <a:srgbClr val="38B54A"/>
          </a:solidFill>
        </p:spPr>
        <p:txBody>
          <a:bodyPr wrap="square" lIns="0" tIns="0" rIns="0" bIns="0" rtlCol="0"/>
          <a:lstStyle/>
          <a:p>
            <a:endParaRPr sz="2000"/>
          </a:p>
        </p:txBody>
      </p:sp>
      <p:sp>
        <p:nvSpPr>
          <p:cNvPr id="15" name="object 11"/>
          <p:cNvSpPr txBox="1"/>
          <p:nvPr/>
        </p:nvSpPr>
        <p:spPr>
          <a:xfrm>
            <a:off x="4770254" y="1563096"/>
            <a:ext cx="910590" cy="574324"/>
          </a:xfrm>
          <a:prstGeom prst="rect">
            <a:avLst/>
          </a:prstGeom>
        </p:spPr>
        <p:txBody>
          <a:bodyPr vert="horz" wrap="square" lIns="0" tIns="64135" rIns="0" bIns="0" rtlCol="0">
            <a:spAutoFit/>
          </a:bodyPr>
          <a:lstStyle/>
          <a:p>
            <a:pPr marL="12700" marR="5080" indent="76200">
              <a:lnSpc>
                <a:spcPct val="78100"/>
              </a:lnSpc>
              <a:spcBef>
                <a:spcPts val="505"/>
              </a:spcBef>
            </a:pPr>
            <a:r>
              <a:rPr sz="1400" b="1" spc="-30" dirty="0">
                <a:solidFill>
                  <a:srgbClr val="FFFFFF"/>
                </a:solidFill>
                <a:latin typeface="Calibri"/>
                <a:cs typeface="Calibri"/>
              </a:rPr>
              <a:t>III. </a:t>
            </a:r>
            <a:r>
              <a:rPr sz="1400" b="1" spc="-40" dirty="0">
                <a:solidFill>
                  <a:srgbClr val="FFFFFF"/>
                </a:solidFill>
                <a:latin typeface="Calibri"/>
                <a:cs typeface="Calibri"/>
              </a:rPr>
              <a:t>Análisis  y </a:t>
            </a:r>
            <a:r>
              <a:rPr sz="1400" b="1" spc="-35" dirty="0">
                <a:solidFill>
                  <a:srgbClr val="FFFFFF"/>
                </a:solidFill>
                <a:latin typeface="Calibri"/>
                <a:cs typeface="Calibri"/>
              </a:rPr>
              <a:t>gestión </a:t>
            </a:r>
            <a:r>
              <a:rPr sz="1400" b="1" spc="-45" dirty="0">
                <a:solidFill>
                  <a:srgbClr val="FFFFFF"/>
                </a:solidFill>
                <a:latin typeface="Calibri"/>
                <a:cs typeface="Calibri"/>
              </a:rPr>
              <a:t>del  </a:t>
            </a:r>
            <a:r>
              <a:rPr sz="1400" b="1" spc="-30" dirty="0">
                <a:solidFill>
                  <a:srgbClr val="FFFFFF"/>
                </a:solidFill>
                <a:latin typeface="Calibri"/>
                <a:cs typeface="Calibri"/>
              </a:rPr>
              <a:t>riesgo</a:t>
            </a:r>
            <a:r>
              <a:rPr sz="1400" b="1" spc="-35" dirty="0">
                <a:solidFill>
                  <a:srgbClr val="FFFFFF"/>
                </a:solidFill>
                <a:latin typeface="Calibri"/>
                <a:cs typeface="Calibri"/>
              </a:rPr>
              <a:t> </a:t>
            </a:r>
            <a:r>
              <a:rPr sz="1400" b="1" spc="-30" dirty="0">
                <a:solidFill>
                  <a:srgbClr val="FFFFFF"/>
                </a:solidFill>
                <a:latin typeface="Calibri"/>
                <a:cs typeface="Calibri"/>
              </a:rPr>
              <a:t>fiscal</a:t>
            </a:r>
            <a:endParaRPr sz="1400" dirty="0">
              <a:latin typeface="Calibri"/>
              <a:cs typeface="Calibri"/>
            </a:endParaRPr>
          </a:p>
        </p:txBody>
      </p:sp>
      <p:graphicFrame>
        <p:nvGraphicFramePr>
          <p:cNvPr id="16" name="object 12"/>
          <p:cNvGraphicFramePr>
            <a:graphicFrameLocks noGrp="1"/>
          </p:cNvGraphicFramePr>
          <p:nvPr>
            <p:extLst>
              <p:ext uri="{D42A27DB-BD31-4B8C-83A1-F6EECF244321}">
                <p14:modId xmlns:p14="http://schemas.microsoft.com/office/powerpoint/2010/main" val="2481679655"/>
              </p:ext>
            </p:extLst>
          </p:nvPr>
        </p:nvGraphicFramePr>
        <p:xfrm>
          <a:off x="4549591" y="2542184"/>
          <a:ext cx="1375983" cy="1899492"/>
        </p:xfrm>
        <a:graphic>
          <a:graphicData uri="http://schemas.openxmlformats.org/drawingml/2006/table">
            <a:tbl>
              <a:tblPr firstRow="1" bandRow="1">
                <a:tableStyleId>{2D5ABB26-0587-4C30-8999-92F81FD0307C}</a:tableStyleId>
              </a:tblPr>
              <a:tblGrid>
                <a:gridCol w="1375983">
                  <a:extLst>
                    <a:ext uri="{9D8B030D-6E8A-4147-A177-3AD203B41FA5}">
                      <a16:colId xmlns:a16="http://schemas.microsoft.com/office/drawing/2014/main" val="20000"/>
                    </a:ext>
                  </a:extLst>
                </a:gridCol>
              </a:tblGrid>
              <a:tr h="655502">
                <a:tc>
                  <a:txBody>
                    <a:bodyPr/>
                    <a:lstStyle/>
                    <a:p>
                      <a:pPr marL="133985" marR="116839" indent="48260">
                        <a:lnSpc>
                          <a:spcPts val="1600"/>
                        </a:lnSpc>
                        <a:spcBef>
                          <a:spcPts val="315"/>
                        </a:spcBef>
                      </a:pPr>
                      <a:r>
                        <a:rPr sz="1400" b="1" spc="-45" dirty="0">
                          <a:solidFill>
                            <a:srgbClr val="231F20"/>
                          </a:solidFill>
                          <a:latin typeface="Calibri"/>
                          <a:cs typeface="Calibri"/>
                        </a:rPr>
                        <a:t>3.1 </a:t>
                      </a:r>
                      <a:r>
                        <a:rPr sz="1400" b="1" spc="-35" dirty="0">
                          <a:solidFill>
                            <a:srgbClr val="231F20"/>
                          </a:solidFill>
                          <a:latin typeface="Calibri"/>
                          <a:cs typeface="Calibri"/>
                        </a:rPr>
                        <a:t>Análisis </a:t>
                      </a:r>
                      <a:r>
                        <a:rPr sz="1400" b="1" spc="-75" dirty="0">
                          <a:solidFill>
                            <a:srgbClr val="231F20"/>
                          </a:solidFill>
                          <a:latin typeface="Calibri"/>
                          <a:cs typeface="Calibri"/>
                        </a:rPr>
                        <a:t>y  </a:t>
                      </a:r>
                      <a:r>
                        <a:rPr sz="1400" b="1" spc="-45" dirty="0">
                          <a:solidFill>
                            <a:srgbClr val="231F20"/>
                          </a:solidFill>
                          <a:latin typeface="Calibri"/>
                          <a:cs typeface="Calibri"/>
                        </a:rPr>
                        <a:t>divulgación</a:t>
                      </a:r>
                      <a:r>
                        <a:rPr sz="1400" b="1" spc="-65" dirty="0">
                          <a:solidFill>
                            <a:srgbClr val="231F20"/>
                          </a:solidFill>
                          <a:latin typeface="Calibri"/>
                          <a:cs typeface="Calibri"/>
                        </a:rPr>
                        <a:t> </a:t>
                      </a:r>
                      <a:r>
                        <a:rPr sz="1400" b="1" spc="-85" dirty="0">
                          <a:solidFill>
                            <a:srgbClr val="231F20"/>
                          </a:solidFill>
                          <a:latin typeface="Calibri"/>
                          <a:cs typeface="Calibri"/>
                        </a:rPr>
                        <a:t>de</a:t>
                      </a:r>
                      <a:endParaRPr sz="1400" b="1" dirty="0">
                        <a:latin typeface="Calibri"/>
                        <a:cs typeface="Calibri"/>
                      </a:endParaRPr>
                    </a:p>
                    <a:p>
                      <a:pPr marL="267970">
                        <a:lnSpc>
                          <a:spcPts val="1555"/>
                        </a:lnSpc>
                      </a:pPr>
                      <a:r>
                        <a:rPr sz="1400" b="1" spc="-45" dirty="0">
                          <a:solidFill>
                            <a:srgbClr val="231F20"/>
                          </a:solidFill>
                          <a:latin typeface="Calibri"/>
                          <a:cs typeface="Calibri"/>
                        </a:rPr>
                        <a:t>los</a:t>
                      </a:r>
                      <a:r>
                        <a:rPr sz="1400" b="1" spc="-5" dirty="0">
                          <a:solidFill>
                            <a:srgbClr val="231F20"/>
                          </a:solidFill>
                          <a:latin typeface="Calibri"/>
                          <a:cs typeface="Calibri"/>
                        </a:rPr>
                        <a:t> </a:t>
                      </a:r>
                      <a:r>
                        <a:rPr sz="1400" b="1" spc="-50" dirty="0">
                          <a:solidFill>
                            <a:srgbClr val="231F20"/>
                          </a:solidFill>
                          <a:latin typeface="Calibri"/>
                          <a:cs typeface="Calibri"/>
                        </a:rPr>
                        <a:t>riesgos</a:t>
                      </a:r>
                      <a:endParaRPr sz="1400" b="1" dirty="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4D49C"/>
                    </a:solidFill>
                  </a:tcPr>
                </a:tc>
                <a:extLst>
                  <a:ext uri="{0D108BD9-81ED-4DB2-BD59-A6C34878D82A}">
                    <a16:rowId xmlns:a16="http://schemas.microsoft.com/office/drawing/2014/main" val="10000"/>
                  </a:ext>
                </a:extLst>
              </a:tr>
              <a:tr h="621995">
                <a:tc>
                  <a:txBody>
                    <a:bodyPr/>
                    <a:lstStyle/>
                    <a:p>
                      <a:pPr marL="166370" marR="149225" indent="69215">
                        <a:lnSpc>
                          <a:spcPts val="1600"/>
                        </a:lnSpc>
                        <a:spcBef>
                          <a:spcPts val="975"/>
                        </a:spcBef>
                      </a:pPr>
                      <a:r>
                        <a:rPr sz="1400" b="1" spc="-45" dirty="0">
                          <a:solidFill>
                            <a:srgbClr val="231F20"/>
                          </a:solidFill>
                          <a:latin typeface="Calibri"/>
                          <a:cs typeface="Calibri"/>
                        </a:rPr>
                        <a:t>3.2 </a:t>
                      </a:r>
                      <a:r>
                        <a:rPr sz="1400" b="1" spc="-60" dirty="0">
                          <a:solidFill>
                            <a:srgbClr val="231F20"/>
                          </a:solidFill>
                          <a:latin typeface="Calibri"/>
                          <a:cs typeface="Calibri"/>
                        </a:rPr>
                        <a:t>Gestión  </a:t>
                      </a:r>
                      <a:r>
                        <a:rPr sz="1400" b="1" spc="-85" dirty="0">
                          <a:solidFill>
                            <a:srgbClr val="231F20"/>
                          </a:solidFill>
                          <a:latin typeface="Calibri"/>
                          <a:cs typeface="Calibri"/>
                        </a:rPr>
                        <a:t>de </a:t>
                      </a:r>
                      <a:r>
                        <a:rPr sz="1400" b="1" spc="-45" dirty="0">
                          <a:solidFill>
                            <a:srgbClr val="231F20"/>
                          </a:solidFill>
                          <a:latin typeface="Calibri"/>
                          <a:cs typeface="Calibri"/>
                        </a:rPr>
                        <a:t>los</a:t>
                      </a:r>
                      <a:r>
                        <a:rPr sz="1400" b="1" spc="25" dirty="0">
                          <a:solidFill>
                            <a:srgbClr val="231F20"/>
                          </a:solidFill>
                          <a:latin typeface="Calibri"/>
                          <a:cs typeface="Calibri"/>
                        </a:rPr>
                        <a:t> </a:t>
                      </a:r>
                      <a:r>
                        <a:rPr sz="1400" b="1" spc="-50" dirty="0">
                          <a:solidFill>
                            <a:srgbClr val="231F20"/>
                          </a:solidFill>
                          <a:latin typeface="Calibri"/>
                          <a:cs typeface="Calibri"/>
                        </a:rPr>
                        <a:t>riesgos</a:t>
                      </a:r>
                      <a:endParaRPr sz="1400" b="1" dirty="0">
                        <a:latin typeface="Calibri"/>
                        <a:cs typeface="Calibri"/>
                      </a:endParaRPr>
                    </a:p>
                  </a:txBody>
                  <a:tcPr marL="0" marR="0" marT="1238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4D49C"/>
                    </a:solidFill>
                  </a:tcPr>
                </a:tc>
                <a:extLst>
                  <a:ext uri="{0D108BD9-81ED-4DB2-BD59-A6C34878D82A}">
                    <a16:rowId xmlns:a16="http://schemas.microsoft.com/office/drawing/2014/main" val="10001"/>
                  </a:ext>
                </a:extLst>
              </a:tr>
              <a:tr h="621995">
                <a:tc>
                  <a:txBody>
                    <a:bodyPr/>
                    <a:lstStyle/>
                    <a:p>
                      <a:pPr marL="287020" marR="146050" indent="-124460">
                        <a:lnSpc>
                          <a:spcPts val="1600"/>
                        </a:lnSpc>
                        <a:spcBef>
                          <a:spcPts val="975"/>
                        </a:spcBef>
                      </a:pPr>
                      <a:r>
                        <a:rPr sz="1400" b="1" spc="-45" dirty="0">
                          <a:solidFill>
                            <a:srgbClr val="231F20"/>
                          </a:solidFill>
                          <a:latin typeface="Calibri"/>
                          <a:cs typeface="Calibri"/>
                        </a:rPr>
                        <a:t>3.3 </a:t>
                      </a:r>
                      <a:r>
                        <a:rPr sz="1400" b="1" spc="-55" dirty="0">
                          <a:solidFill>
                            <a:srgbClr val="231F20"/>
                          </a:solidFill>
                          <a:latin typeface="Calibri"/>
                          <a:cs typeface="Calibri"/>
                        </a:rPr>
                        <a:t>Coordina-  </a:t>
                      </a:r>
                      <a:r>
                        <a:rPr sz="1400" b="1" spc="-60" dirty="0">
                          <a:solidFill>
                            <a:srgbClr val="231F20"/>
                          </a:solidFill>
                          <a:latin typeface="Calibri"/>
                          <a:cs typeface="Calibri"/>
                        </a:rPr>
                        <a:t>ción</a:t>
                      </a:r>
                      <a:r>
                        <a:rPr sz="1400" b="1" spc="-5" dirty="0">
                          <a:solidFill>
                            <a:srgbClr val="231F20"/>
                          </a:solidFill>
                          <a:latin typeface="Calibri"/>
                          <a:cs typeface="Calibri"/>
                        </a:rPr>
                        <a:t> </a:t>
                      </a:r>
                      <a:r>
                        <a:rPr sz="1400" b="1" spc="-40" dirty="0">
                          <a:solidFill>
                            <a:srgbClr val="231F20"/>
                          </a:solidFill>
                          <a:latin typeface="Calibri"/>
                          <a:cs typeface="Calibri"/>
                        </a:rPr>
                        <a:t>fiscal</a:t>
                      </a:r>
                      <a:endParaRPr sz="1400" b="1" dirty="0">
                        <a:latin typeface="Calibri"/>
                        <a:cs typeface="Calibri"/>
                      </a:endParaRPr>
                    </a:p>
                  </a:txBody>
                  <a:tcPr marL="0" marR="0" marT="1238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A4D49C"/>
                    </a:solidFill>
                  </a:tcPr>
                </a:tc>
                <a:extLst>
                  <a:ext uri="{0D108BD9-81ED-4DB2-BD59-A6C34878D82A}">
                    <a16:rowId xmlns:a16="http://schemas.microsoft.com/office/drawing/2014/main" val="10002"/>
                  </a:ext>
                </a:extLst>
              </a:tr>
            </a:tbl>
          </a:graphicData>
        </a:graphic>
      </p:graphicFrame>
      <p:sp>
        <p:nvSpPr>
          <p:cNvPr id="17" name="object 13"/>
          <p:cNvSpPr/>
          <p:nvPr/>
        </p:nvSpPr>
        <p:spPr>
          <a:xfrm>
            <a:off x="4478759" y="1428898"/>
            <a:ext cx="1517650" cy="3763646"/>
          </a:xfrm>
          <a:custGeom>
            <a:avLst/>
            <a:gdLst/>
            <a:ahLst/>
            <a:cxnLst/>
            <a:rect l="l" t="t" r="r" b="b"/>
            <a:pathLst>
              <a:path w="1517650" h="3860165">
                <a:moveTo>
                  <a:pt x="184222" y="0"/>
                </a:moveTo>
                <a:lnTo>
                  <a:pt x="126211" y="10072"/>
                </a:lnTo>
                <a:lnTo>
                  <a:pt x="75440" y="34131"/>
                </a:lnTo>
                <a:lnTo>
                  <a:pt x="43003" y="62700"/>
                </a:lnTo>
                <a:lnTo>
                  <a:pt x="16996" y="103915"/>
                </a:lnTo>
                <a:lnTo>
                  <a:pt x="2046" y="159375"/>
                </a:lnTo>
                <a:lnTo>
                  <a:pt x="0" y="3700590"/>
                </a:lnTo>
                <a:lnTo>
                  <a:pt x="372" y="3709166"/>
                </a:lnTo>
                <a:lnTo>
                  <a:pt x="9620" y="3761326"/>
                </a:lnTo>
                <a:lnTo>
                  <a:pt x="32600" y="3814482"/>
                </a:lnTo>
                <a:lnTo>
                  <a:pt x="59886" y="3848443"/>
                </a:lnTo>
                <a:lnTo>
                  <a:pt x="73996" y="3859979"/>
                </a:lnTo>
                <a:lnTo>
                  <a:pt x="114451" y="3859979"/>
                </a:lnTo>
                <a:lnTo>
                  <a:pt x="107365" y="3857238"/>
                </a:lnTo>
                <a:lnTo>
                  <a:pt x="88698" y="3846323"/>
                </a:lnTo>
                <a:lnTo>
                  <a:pt x="48905" y="3803495"/>
                </a:lnTo>
                <a:lnTo>
                  <a:pt x="28195" y="3755489"/>
                </a:lnTo>
                <a:lnTo>
                  <a:pt x="20477" y="3716284"/>
                </a:lnTo>
                <a:lnTo>
                  <a:pt x="19391" y="3700590"/>
                </a:lnTo>
                <a:lnTo>
                  <a:pt x="19447" y="191963"/>
                </a:lnTo>
                <a:lnTo>
                  <a:pt x="26508" y="135348"/>
                </a:lnTo>
                <a:lnTo>
                  <a:pt x="45027" y="92864"/>
                </a:lnTo>
                <a:lnTo>
                  <a:pt x="85934" y="51201"/>
                </a:lnTo>
                <a:lnTo>
                  <a:pt x="131786" y="29500"/>
                </a:lnTo>
                <a:lnTo>
                  <a:pt x="169232" y="21440"/>
                </a:lnTo>
                <a:lnTo>
                  <a:pt x="184222" y="20303"/>
                </a:lnTo>
                <a:lnTo>
                  <a:pt x="184222" y="0"/>
                </a:lnTo>
                <a:close/>
              </a:path>
              <a:path w="1517650" h="3860165">
                <a:moveTo>
                  <a:pt x="1332842" y="0"/>
                </a:moveTo>
                <a:lnTo>
                  <a:pt x="184222" y="0"/>
                </a:lnTo>
                <a:lnTo>
                  <a:pt x="184222" y="20303"/>
                </a:lnTo>
                <a:lnTo>
                  <a:pt x="1332842" y="20303"/>
                </a:lnTo>
                <a:lnTo>
                  <a:pt x="1362286" y="22264"/>
                </a:lnTo>
                <a:lnTo>
                  <a:pt x="1409699" y="36228"/>
                </a:lnTo>
                <a:lnTo>
                  <a:pt x="1451030" y="67080"/>
                </a:lnTo>
                <a:lnTo>
                  <a:pt x="1480525" y="114157"/>
                </a:lnTo>
                <a:lnTo>
                  <a:pt x="1493981" y="159598"/>
                </a:lnTo>
                <a:lnTo>
                  <a:pt x="1497672" y="3700590"/>
                </a:lnTo>
                <a:lnTo>
                  <a:pt x="1495800" y="3731417"/>
                </a:lnTo>
                <a:lnTo>
                  <a:pt x="1482462" y="3781058"/>
                </a:lnTo>
                <a:lnTo>
                  <a:pt x="1452994" y="3824329"/>
                </a:lnTo>
                <a:lnTo>
                  <a:pt x="1408029" y="3855202"/>
                </a:lnTo>
                <a:lnTo>
                  <a:pt x="1395600" y="3859979"/>
                </a:lnTo>
                <a:lnTo>
                  <a:pt x="1440551" y="3859979"/>
                </a:lnTo>
                <a:lnTo>
                  <a:pt x="1474072" y="3830766"/>
                </a:lnTo>
                <a:lnTo>
                  <a:pt x="1500078" y="3789551"/>
                </a:lnTo>
                <a:lnTo>
                  <a:pt x="1515029" y="3734091"/>
                </a:lnTo>
                <a:lnTo>
                  <a:pt x="1517065" y="3700590"/>
                </a:lnTo>
                <a:lnTo>
                  <a:pt x="1517027" y="191963"/>
                </a:lnTo>
                <a:lnTo>
                  <a:pt x="1507463" y="132140"/>
                </a:lnTo>
                <a:lnTo>
                  <a:pt x="1484473" y="78985"/>
                </a:lnTo>
                <a:lnTo>
                  <a:pt x="1457187" y="45024"/>
                </a:lnTo>
                <a:lnTo>
                  <a:pt x="1417831" y="17795"/>
                </a:lnTo>
                <a:lnTo>
                  <a:pt x="1364851" y="2142"/>
                </a:lnTo>
                <a:lnTo>
                  <a:pt x="1332842" y="0"/>
                </a:lnTo>
                <a:close/>
              </a:path>
            </a:pathLst>
          </a:custGeom>
          <a:solidFill>
            <a:srgbClr val="231F20"/>
          </a:solidFill>
        </p:spPr>
        <p:txBody>
          <a:bodyPr wrap="square" lIns="0" tIns="0" rIns="0" bIns="0" rtlCol="0"/>
          <a:lstStyle/>
          <a:p>
            <a:endParaRPr sz="2000"/>
          </a:p>
        </p:txBody>
      </p:sp>
      <p:sp>
        <p:nvSpPr>
          <p:cNvPr id="18" name="object 14"/>
          <p:cNvSpPr/>
          <p:nvPr/>
        </p:nvSpPr>
        <p:spPr>
          <a:xfrm>
            <a:off x="6088665" y="1439048"/>
            <a:ext cx="1497965" cy="3753739"/>
          </a:xfrm>
          <a:custGeom>
            <a:avLst/>
            <a:gdLst/>
            <a:ahLst/>
            <a:cxnLst/>
            <a:rect l="l" t="t" r="r" b="b"/>
            <a:pathLst>
              <a:path w="1497965" h="3850004">
                <a:moveTo>
                  <a:pt x="1323146" y="0"/>
                </a:moveTo>
                <a:lnTo>
                  <a:pt x="174525" y="0"/>
                </a:lnTo>
                <a:lnTo>
                  <a:pt x="147256" y="2855"/>
                </a:lnTo>
                <a:lnTo>
                  <a:pt x="87262" y="22840"/>
                </a:lnTo>
                <a:lnTo>
                  <a:pt x="27269" y="77087"/>
                </a:lnTo>
                <a:lnTo>
                  <a:pt x="0" y="182726"/>
                </a:lnTo>
                <a:lnTo>
                  <a:pt x="0" y="3690439"/>
                </a:lnTo>
                <a:lnTo>
                  <a:pt x="2726" y="3718990"/>
                </a:lnTo>
                <a:lnTo>
                  <a:pt x="21815" y="3781801"/>
                </a:lnTo>
                <a:lnTo>
                  <a:pt x="73628" y="3844613"/>
                </a:lnTo>
                <a:lnTo>
                  <a:pt x="92057" y="3849828"/>
                </a:lnTo>
                <a:lnTo>
                  <a:pt x="1410957" y="3849828"/>
                </a:lnTo>
                <a:lnTo>
                  <a:pt x="1470403" y="3796077"/>
                </a:lnTo>
                <a:lnTo>
                  <a:pt x="1497672" y="3690439"/>
                </a:lnTo>
                <a:lnTo>
                  <a:pt x="1497672" y="182726"/>
                </a:lnTo>
                <a:lnTo>
                  <a:pt x="1494945" y="154175"/>
                </a:lnTo>
                <a:lnTo>
                  <a:pt x="1475857" y="91363"/>
                </a:lnTo>
                <a:lnTo>
                  <a:pt x="1424044" y="28550"/>
                </a:lnTo>
                <a:lnTo>
                  <a:pt x="1323146" y="0"/>
                </a:lnTo>
                <a:close/>
              </a:path>
            </a:pathLst>
          </a:custGeom>
          <a:solidFill>
            <a:srgbClr val="808285"/>
          </a:solidFill>
        </p:spPr>
        <p:txBody>
          <a:bodyPr wrap="square" lIns="0" tIns="0" rIns="0" bIns="0" rtlCol="0"/>
          <a:lstStyle/>
          <a:p>
            <a:endParaRPr sz="2000"/>
          </a:p>
        </p:txBody>
      </p:sp>
      <p:sp>
        <p:nvSpPr>
          <p:cNvPr id="19" name="object 15"/>
          <p:cNvSpPr/>
          <p:nvPr/>
        </p:nvSpPr>
        <p:spPr>
          <a:xfrm>
            <a:off x="6214719" y="1449200"/>
            <a:ext cx="1221740" cy="779475"/>
          </a:xfrm>
          <a:custGeom>
            <a:avLst/>
            <a:gdLst/>
            <a:ahLst/>
            <a:cxnLst/>
            <a:rect l="l" t="t" r="r" b="b"/>
            <a:pathLst>
              <a:path w="1221740" h="799464">
                <a:moveTo>
                  <a:pt x="0" y="0"/>
                </a:moveTo>
                <a:lnTo>
                  <a:pt x="1221689" y="0"/>
                </a:lnTo>
                <a:lnTo>
                  <a:pt x="1221689" y="799279"/>
                </a:lnTo>
                <a:lnTo>
                  <a:pt x="0" y="799279"/>
                </a:lnTo>
                <a:lnTo>
                  <a:pt x="0" y="0"/>
                </a:lnTo>
                <a:close/>
              </a:path>
            </a:pathLst>
          </a:custGeom>
          <a:solidFill>
            <a:srgbClr val="808285"/>
          </a:solidFill>
        </p:spPr>
        <p:txBody>
          <a:bodyPr wrap="square" lIns="0" tIns="0" rIns="0" bIns="0" rtlCol="0"/>
          <a:lstStyle/>
          <a:p>
            <a:endParaRPr sz="2000"/>
          </a:p>
        </p:txBody>
      </p:sp>
      <p:sp>
        <p:nvSpPr>
          <p:cNvPr id="20" name="object 16"/>
          <p:cNvSpPr txBox="1"/>
          <p:nvPr/>
        </p:nvSpPr>
        <p:spPr>
          <a:xfrm>
            <a:off x="6258044" y="1467045"/>
            <a:ext cx="1135380" cy="742383"/>
          </a:xfrm>
          <a:prstGeom prst="rect">
            <a:avLst/>
          </a:prstGeom>
        </p:spPr>
        <p:txBody>
          <a:bodyPr vert="horz" wrap="square" lIns="0" tIns="64135" rIns="0" bIns="0" rtlCol="0">
            <a:spAutoFit/>
          </a:bodyPr>
          <a:lstStyle/>
          <a:p>
            <a:pPr marL="161925" marR="90170" indent="-64135">
              <a:lnSpc>
                <a:spcPct val="78100"/>
              </a:lnSpc>
              <a:spcBef>
                <a:spcPts val="505"/>
              </a:spcBef>
            </a:pPr>
            <a:r>
              <a:rPr sz="1400" b="1" spc="-90" dirty="0">
                <a:solidFill>
                  <a:srgbClr val="FFFFFF"/>
                </a:solidFill>
                <a:latin typeface="Calibri"/>
                <a:cs typeface="Calibri"/>
              </a:rPr>
              <a:t>IV. </a:t>
            </a:r>
            <a:r>
              <a:rPr sz="1400" b="1" spc="-50" dirty="0">
                <a:solidFill>
                  <a:srgbClr val="FFFFFF"/>
                </a:solidFill>
                <a:latin typeface="Calibri"/>
                <a:cs typeface="Calibri"/>
              </a:rPr>
              <a:t>Gestión </a:t>
            </a:r>
            <a:r>
              <a:rPr sz="1400" b="1" spc="-60" dirty="0">
                <a:solidFill>
                  <a:srgbClr val="FFFFFF"/>
                </a:solidFill>
                <a:latin typeface="Calibri"/>
                <a:cs typeface="Calibri"/>
              </a:rPr>
              <a:t>de  </a:t>
            </a:r>
            <a:r>
              <a:rPr sz="1400" b="1" spc="-40" dirty="0">
                <a:solidFill>
                  <a:srgbClr val="FFFFFF"/>
                </a:solidFill>
                <a:latin typeface="Calibri"/>
                <a:cs typeface="Calibri"/>
              </a:rPr>
              <a:t>los</a:t>
            </a:r>
            <a:r>
              <a:rPr sz="1400" b="1" spc="-35" dirty="0">
                <a:solidFill>
                  <a:srgbClr val="FFFFFF"/>
                </a:solidFill>
                <a:latin typeface="Calibri"/>
                <a:cs typeface="Calibri"/>
              </a:rPr>
              <a:t> </a:t>
            </a:r>
            <a:r>
              <a:rPr sz="1400" b="1" spc="-40" dirty="0">
                <a:solidFill>
                  <a:srgbClr val="FFFFFF"/>
                </a:solidFill>
                <a:latin typeface="Calibri"/>
                <a:cs typeface="Calibri"/>
              </a:rPr>
              <a:t>ingresos</a:t>
            </a:r>
            <a:endParaRPr sz="1400" dirty="0">
              <a:latin typeface="Calibri"/>
              <a:cs typeface="Calibri"/>
            </a:endParaRPr>
          </a:p>
          <a:p>
            <a:pPr marL="163830" marR="5080" indent="-151765">
              <a:lnSpc>
                <a:spcPct val="78100"/>
              </a:lnSpc>
            </a:pPr>
            <a:r>
              <a:rPr sz="1400" b="1" spc="-50" dirty="0">
                <a:solidFill>
                  <a:srgbClr val="FFFFFF"/>
                </a:solidFill>
                <a:latin typeface="Calibri"/>
                <a:cs typeface="Calibri"/>
              </a:rPr>
              <a:t>provenientes</a:t>
            </a:r>
            <a:r>
              <a:rPr sz="1400" b="1" spc="-85" dirty="0">
                <a:solidFill>
                  <a:srgbClr val="FFFFFF"/>
                </a:solidFill>
                <a:latin typeface="Calibri"/>
                <a:cs typeface="Calibri"/>
              </a:rPr>
              <a:t> </a:t>
            </a:r>
            <a:r>
              <a:rPr sz="1400" b="1" spc="-60" dirty="0">
                <a:solidFill>
                  <a:srgbClr val="FFFFFF"/>
                </a:solidFill>
                <a:latin typeface="Calibri"/>
                <a:cs typeface="Calibri"/>
              </a:rPr>
              <a:t>de  </a:t>
            </a:r>
            <a:r>
              <a:rPr sz="1400" b="1" spc="-40" dirty="0">
                <a:solidFill>
                  <a:srgbClr val="FFFFFF"/>
                </a:solidFill>
                <a:latin typeface="Calibri"/>
                <a:cs typeface="Calibri"/>
              </a:rPr>
              <a:t>los</a:t>
            </a:r>
            <a:r>
              <a:rPr sz="1400" b="1" spc="-20" dirty="0">
                <a:solidFill>
                  <a:srgbClr val="FFFFFF"/>
                </a:solidFill>
                <a:latin typeface="Calibri"/>
                <a:cs typeface="Calibri"/>
              </a:rPr>
              <a:t> </a:t>
            </a:r>
            <a:r>
              <a:rPr sz="1400" b="1" spc="-55" dirty="0">
                <a:solidFill>
                  <a:srgbClr val="FFFFFF"/>
                </a:solidFill>
                <a:latin typeface="Calibri"/>
                <a:cs typeface="Calibri"/>
              </a:rPr>
              <a:t>recursos</a:t>
            </a:r>
            <a:endParaRPr sz="1400" dirty="0">
              <a:latin typeface="Calibri"/>
              <a:cs typeface="Calibri"/>
            </a:endParaRPr>
          </a:p>
        </p:txBody>
      </p:sp>
      <p:graphicFrame>
        <p:nvGraphicFramePr>
          <p:cNvPr id="21" name="object 17"/>
          <p:cNvGraphicFramePr>
            <a:graphicFrameLocks noGrp="1"/>
          </p:cNvGraphicFramePr>
          <p:nvPr>
            <p:extLst>
              <p:ext uri="{D42A27DB-BD31-4B8C-83A1-F6EECF244321}">
                <p14:modId xmlns:p14="http://schemas.microsoft.com/office/powerpoint/2010/main" val="3601194761"/>
              </p:ext>
            </p:extLst>
          </p:nvPr>
        </p:nvGraphicFramePr>
        <p:xfrm>
          <a:off x="6164528" y="2243415"/>
          <a:ext cx="1359800" cy="2862823"/>
        </p:xfrm>
        <a:graphic>
          <a:graphicData uri="http://schemas.openxmlformats.org/drawingml/2006/table">
            <a:tbl>
              <a:tblPr firstRow="1" bandRow="1">
                <a:tableStyleId>{2D5ABB26-0587-4C30-8999-92F81FD0307C}</a:tableStyleId>
              </a:tblPr>
              <a:tblGrid>
                <a:gridCol w="1359800">
                  <a:extLst>
                    <a:ext uri="{9D8B030D-6E8A-4147-A177-3AD203B41FA5}">
                      <a16:colId xmlns:a16="http://schemas.microsoft.com/office/drawing/2014/main" val="20000"/>
                    </a:ext>
                  </a:extLst>
                </a:gridCol>
              </a:tblGrid>
              <a:tr h="864295">
                <a:tc>
                  <a:txBody>
                    <a:bodyPr/>
                    <a:lstStyle/>
                    <a:p>
                      <a:pPr marL="145415" marR="127635" indent="55244" algn="just">
                        <a:lnSpc>
                          <a:spcPts val="1600"/>
                        </a:lnSpc>
                        <a:spcBef>
                          <a:spcPts val="315"/>
                        </a:spcBef>
                      </a:pPr>
                      <a:r>
                        <a:rPr sz="1400" b="1" spc="-45" dirty="0">
                          <a:solidFill>
                            <a:srgbClr val="231F20"/>
                          </a:solidFill>
                          <a:latin typeface="Calibri"/>
                          <a:cs typeface="Calibri"/>
                        </a:rPr>
                        <a:t>4.1 </a:t>
                      </a:r>
                      <a:r>
                        <a:rPr sz="1400" b="1" spc="-65" dirty="0">
                          <a:solidFill>
                            <a:srgbClr val="231F20"/>
                          </a:solidFill>
                          <a:latin typeface="Calibri"/>
                          <a:cs typeface="Calibri"/>
                        </a:rPr>
                        <a:t>Régimen  </a:t>
                      </a:r>
                      <a:r>
                        <a:rPr sz="1400" b="1" spc="-85" dirty="0">
                          <a:solidFill>
                            <a:srgbClr val="231F20"/>
                          </a:solidFill>
                          <a:latin typeface="Calibri"/>
                          <a:cs typeface="Calibri"/>
                        </a:rPr>
                        <a:t>de </a:t>
                      </a:r>
                      <a:r>
                        <a:rPr sz="1400" b="1" spc="-65" dirty="0">
                          <a:solidFill>
                            <a:srgbClr val="231F20"/>
                          </a:solidFill>
                          <a:latin typeface="Calibri"/>
                          <a:cs typeface="Calibri"/>
                        </a:rPr>
                        <a:t>propiedad,  </a:t>
                      </a:r>
                      <a:r>
                        <a:rPr sz="1400" b="1" spc="-60" dirty="0">
                          <a:solidFill>
                            <a:srgbClr val="231F20"/>
                          </a:solidFill>
                          <a:latin typeface="Calibri"/>
                          <a:cs typeface="Calibri"/>
                        </a:rPr>
                        <a:t>contratación</a:t>
                      </a:r>
                      <a:r>
                        <a:rPr sz="1400" b="1" spc="-70" dirty="0">
                          <a:solidFill>
                            <a:srgbClr val="231F20"/>
                          </a:solidFill>
                          <a:latin typeface="Calibri"/>
                          <a:cs typeface="Calibri"/>
                        </a:rPr>
                        <a:t> </a:t>
                      </a:r>
                      <a:r>
                        <a:rPr sz="1400" b="1" spc="-75" dirty="0">
                          <a:solidFill>
                            <a:srgbClr val="231F20"/>
                          </a:solidFill>
                          <a:latin typeface="Calibri"/>
                          <a:cs typeface="Calibri"/>
                        </a:rPr>
                        <a:t>y</a:t>
                      </a:r>
                      <a:endParaRPr sz="1400" b="1" dirty="0">
                        <a:latin typeface="Calibri"/>
                        <a:cs typeface="Calibri"/>
                      </a:endParaRPr>
                    </a:p>
                    <a:p>
                      <a:pPr marL="302260">
                        <a:lnSpc>
                          <a:spcPts val="1555"/>
                        </a:lnSpc>
                      </a:pPr>
                      <a:r>
                        <a:rPr sz="1400" b="1" spc="-45" dirty="0">
                          <a:solidFill>
                            <a:srgbClr val="231F20"/>
                          </a:solidFill>
                          <a:latin typeface="Calibri"/>
                          <a:cs typeface="Calibri"/>
                        </a:rPr>
                        <a:t>fiscalidad</a:t>
                      </a:r>
                      <a:endParaRPr sz="1400" b="1" dirty="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1D3D4"/>
                    </a:solidFill>
                  </a:tcPr>
                </a:tc>
                <a:extLst>
                  <a:ext uri="{0D108BD9-81ED-4DB2-BD59-A6C34878D82A}">
                    <a16:rowId xmlns:a16="http://schemas.microsoft.com/office/drawing/2014/main" val="10000"/>
                  </a:ext>
                </a:extLst>
              </a:tr>
              <a:tr h="666176">
                <a:tc>
                  <a:txBody>
                    <a:bodyPr/>
                    <a:lstStyle/>
                    <a:p>
                      <a:pPr marL="123825" marR="62230" indent="-44450">
                        <a:lnSpc>
                          <a:spcPts val="1600"/>
                        </a:lnSpc>
                        <a:spcBef>
                          <a:spcPts val="315"/>
                        </a:spcBef>
                      </a:pPr>
                      <a:r>
                        <a:rPr sz="1400" b="1" spc="-55" dirty="0">
                          <a:solidFill>
                            <a:srgbClr val="FFFFFF"/>
                          </a:solidFill>
                          <a:latin typeface="Calibri"/>
                          <a:cs typeface="Calibri"/>
                        </a:rPr>
                        <a:t>4.2 </a:t>
                      </a:r>
                      <a:r>
                        <a:rPr sz="1400" b="1" spc="-80" dirty="0">
                          <a:solidFill>
                            <a:srgbClr val="FFFFFF"/>
                          </a:solidFill>
                          <a:latin typeface="Calibri"/>
                          <a:cs typeface="Calibri"/>
                        </a:rPr>
                        <a:t>Presentación  </a:t>
                      </a:r>
                      <a:r>
                        <a:rPr sz="1400" b="1" spc="-90" dirty="0">
                          <a:solidFill>
                            <a:srgbClr val="FFFFFF"/>
                          </a:solidFill>
                          <a:latin typeface="Calibri"/>
                          <a:cs typeface="Calibri"/>
                        </a:rPr>
                        <a:t>de </a:t>
                      </a:r>
                      <a:r>
                        <a:rPr sz="1400" b="1" spc="-55" dirty="0">
                          <a:solidFill>
                            <a:srgbClr val="FFFFFF"/>
                          </a:solidFill>
                          <a:latin typeface="Calibri"/>
                          <a:cs typeface="Calibri"/>
                        </a:rPr>
                        <a:t>los</a:t>
                      </a:r>
                      <a:r>
                        <a:rPr sz="1400" b="1" spc="15" dirty="0">
                          <a:solidFill>
                            <a:srgbClr val="FFFFFF"/>
                          </a:solidFill>
                          <a:latin typeface="Calibri"/>
                          <a:cs typeface="Calibri"/>
                        </a:rPr>
                        <a:t> </a:t>
                      </a:r>
                      <a:r>
                        <a:rPr sz="1400" b="1" spc="-85" dirty="0">
                          <a:solidFill>
                            <a:srgbClr val="FFFFFF"/>
                          </a:solidFill>
                          <a:latin typeface="Calibri"/>
                          <a:cs typeface="Calibri"/>
                        </a:rPr>
                        <a:t>informes</a:t>
                      </a:r>
                      <a:endParaRPr sz="1400" b="1" dirty="0">
                        <a:latin typeface="Calibri"/>
                        <a:cs typeface="Calibri"/>
                      </a:endParaRPr>
                    </a:p>
                    <a:p>
                      <a:pPr marL="379730">
                        <a:lnSpc>
                          <a:spcPts val="1555"/>
                        </a:lnSpc>
                      </a:pPr>
                      <a:r>
                        <a:rPr sz="1400" b="1" spc="-55" dirty="0">
                          <a:solidFill>
                            <a:srgbClr val="FFFFFF"/>
                          </a:solidFill>
                          <a:latin typeface="Calibri"/>
                          <a:cs typeface="Calibri"/>
                        </a:rPr>
                        <a:t>fiscales</a:t>
                      </a:r>
                      <a:endParaRPr sz="1400" b="1" dirty="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E171E"/>
                    </a:solidFill>
                  </a:tcPr>
                </a:tc>
                <a:extLst>
                  <a:ext uri="{0D108BD9-81ED-4DB2-BD59-A6C34878D82A}">
                    <a16:rowId xmlns:a16="http://schemas.microsoft.com/office/drawing/2014/main" val="10001"/>
                  </a:ext>
                </a:extLst>
              </a:tr>
              <a:tr h="666176">
                <a:tc>
                  <a:txBody>
                    <a:bodyPr/>
                    <a:lstStyle/>
                    <a:p>
                      <a:pPr marL="107950" marR="90805" indent="26034" algn="just">
                        <a:lnSpc>
                          <a:spcPts val="1600"/>
                        </a:lnSpc>
                        <a:spcBef>
                          <a:spcPts val="315"/>
                        </a:spcBef>
                      </a:pPr>
                      <a:r>
                        <a:rPr sz="1400" b="1" spc="-45" dirty="0">
                          <a:solidFill>
                            <a:srgbClr val="FFFFFF"/>
                          </a:solidFill>
                          <a:latin typeface="Calibri"/>
                          <a:cs typeface="Calibri"/>
                        </a:rPr>
                        <a:t>4.3 </a:t>
                      </a:r>
                      <a:r>
                        <a:rPr sz="1400" b="1" spc="-60" dirty="0">
                          <a:solidFill>
                            <a:srgbClr val="FFFFFF"/>
                          </a:solidFill>
                          <a:latin typeface="Calibri"/>
                          <a:cs typeface="Calibri"/>
                        </a:rPr>
                        <a:t>Previsión </a:t>
                      </a:r>
                      <a:r>
                        <a:rPr sz="1400" b="1" spc="-75" dirty="0">
                          <a:solidFill>
                            <a:srgbClr val="FFFFFF"/>
                          </a:solidFill>
                          <a:latin typeface="Calibri"/>
                          <a:cs typeface="Calibri"/>
                        </a:rPr>
                        <a:t>y  </a:t>
                      </a:r>
                      <a:r>
                        <a:rPr sz="1400" b="1" spc="-60" dirty="0">
                          <a:solidFill>
                            <a:srgbClr val="FFFFFF"/>
                          </a:solidFill>
                          <a:latin typeface="Calibri"/>
                          <a:cs typeface="Calibri"/>
                        </a:rPr>
                        <a:t>elaboración del  </a:t>
                      </a:r>
                      <a:r>
                        <a:rPr sz="1400" b="1" spc="-70" dirty="0">
                          <a:solidFill>
                            <a:srgbClr val="FFFFFF"/>
                          </a:solidFill>
                          <a:latin typeface="Calibri"/>
                          <a:cs typeface="Calibri"/>
                        </a:rPr>
                        <a:t>presupuesto</a:t>
                      </a:r>
                      <a:endParaRPr sz="1400" b="1" dirty="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0050A3"/>
                    </a:solidFill>
                  </a:tcPr>
                </a:tc>
                <a:extLst>
                  <a:ext uri="{0D108BD9-81ED-4DB2-BD59-A6C34878D82A}">
                    <a16:rowId xmlns:a16="http://schemas.microsoft.com/office/drawing/2014/main" val="10002"/>
                  </a:ext>
                </a:extLst>
              </a:tr>
              <a:tr h="666176">
                <a:tc>
                  <a:txBody>
                    <a:bodyPr/>
                    <a:lstStyle/>
                    <a:p>
                      <a:pPr marL="195580" marR="178435" indent="43180" algn="just">
                        <a:lnSpc>
                          <a:spcPts val="1600"/>
                        </a:lnSpc>
                        <a:spcBef>
                          <a:spcPts val="315"/>
                        </a:spcBef>
                      </a:pPr>
                      <a:r>
                        <a:rPr sz="1400" b="1" spc="-45" dirty="0">
                          <a:solidFill>
                            <a:srgbClr val="FFFFFF"/>
                          </a:solidFill>
                          <a:latin typeface="Calibri"/>
                          <a:cs typeface="Calibri"/>
                        </a:rPr>
                        <a:t>4.4 </a:t>
                      </a:r>
                      <a:r>
                        <a:rPr sz="1400" b="1" spc="-35" dirty="0">
                          <a:solidFill>
                            <a:srgbClr val="FFFFFF"/>
                          </a:solidFill>
                          <a:latin typeface="Calibri"/>
                          <a:cs typeface="Calibri"/>
                        </a:rPr>
                        <a:t>Análisis  </a:t>
                      </a:r>
                      <a:r>
                        <a:rPr sz="1400" b="1" spc="-75" dirty="0">
                          <a:solidFill>
                            <a:srgbClr val="FFFFFF"/>
                          </a:solidFill>
                          <a:latin typeface="Calibri"/>
                          <a:cs typeface="Calibri"/>
                        </a:rPr>
                        <a:t>y </a:t>
                      </a:r>
                      <a:r>
                        <a:rPr sz="1400" b="1" spc="-55" dirty="0">
                          <a:solidFill>
                            <a:srgbClr val="FFFFFF"/>
                          </a:solidFill>
                          <a:latin typeface="Calibri"/>
                          <a:cs typeface="Calibri"/>
                        </a:rPr>
                        <a:t>gestión </a:t>
                      </a:r>
                      <a:r>
                        <a:rPr sz="1400" b="1" spc="-60" dirty="0">
                          <a:solidFill>
                            <a:srgbClr val="FFFFFF"/>
                          </a:solidFill>
                          <a:latin typeface="Calibri"/>
                          <a:cs typeface="Calibri"/>
                        </a:rPr>
                        <a:t>del  </a:t>
                      </a:r>
                      <a:r>
                        <a:rPr sz="1400" b="1" spc="-50" dirty="0">
                          <a:solidFill>
                            <a:srgbClr val="FFFFFF"/>
                          </a:solidFill>
                          <a:latin typeface="Calibri"/>
                          <a:cs typeface="Calibri"/>
                        </a:rPr>
                        <a:t>riesgo</a:t>
                      </a:r>
                      <a:r>
                        <a:rPr sz="1400" b="1" spc="-20" dirty="0">
                          <a:solidFill>
                            <a:srgbClr val="FFFFFF"/>
                          </a:solidFill>
                          <a:latin typeface="Calibri"/>
                          <a:cs typeface="Calibri"/>
                        </a:rPr>
                        <a:t> </a:t>
                      </a:r>
                      <a:r>
                        <a:rPr sz="1400" b="1" spc="-40" dirty="0">
                          <a:solidFill>
                            <a:srgbClr val="FFFFFF"/>
                          </a:solidFill>
                          <a:latin typeface="Calibri"/>
                          <a:cs typeface="Calibri"/>
                        </a:rPr>
                        <a:t>fiscal</a:t>
                      </a:r>
                      <a:endParaRPr sz="1400" b="1" dirty="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38B54A"/>
                    </a:solidFill>
                  </a:tcPr>
                </a:tc>
                <a:extLst>
                  <a:ext uri="{0D108BD9-81ED-4DB2-BD59-A6C34878D82A}">
                    <a16:rowId xmlns:a16="http://schemas.microsoft.com/office/drawing/2014/main" val="10003"/>
                  </a:ext>
                </a:extLst>
              </a:tr>
            </a:tbl>
          </a:graphicData>
        </a:graphic>
      </p:graphicFrame>
      <p:sp>
        <p:nvSpPr>
          <p:cNvPr id="22" name="object 18"/>
          <p:cNvSpPr/>
          <p:nvPr/>
        </p:nvSpPr>
        <p:spPr>
          <a:xfrm>
            <a:off x="6080384" y="1441714"/>
            <a:ext cx="114548" cy="113842"/>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sz="2000"/>
          </a:p>
        </p:txBody>
      </p:sp>
      <p:sp>
        <p:nvSpPr>
          <p:cNvPr id="23" name="object 19"/>
          <p:cNvSpPr/>
          <p:nvPr/>
        </p:nvSpPr>
        <p:spPr>
          <a:xfrm>
            <a:off x="6070630" y="1691859"/>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24" name="object 20"/>
          <p:cNvSpPr/>
          <p:nvPr/>
        </p:nvSpPr>
        <p:spPr>
          <a:xfrm>
            <a:off x="6070630" y="1792094"/>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25" name="object 21"/>
          <p:cNvSpPr/>
          <p:nvPr/>
        </p:nvSpPr>
        <p:spPr>
          <a:xfrm>
            <a:off x="6070630" y="1892308"/>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26" name="object 22"/>
          <p:cNvSpPr/>
          <p:nvPr/>
        </p:nvSpPr>
        <p:spPr>
          <a:xfrm>
            <a:off x="6070630" y="1992523"/>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27" name="object 23"/>
          <p:cNvSpPr/>
          <p:nvPr/>
        </p:nvSpPr>
        <p:spPr>
          <a:xfrm>
            <a:off x="6070630" y="2092758"/>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28" name="object 24"/>
          <p:cNvSpPr/>
          <p:nvPr/>
        </p:nvSpPr>
        <p:spPr>
          <a:xfrm>
            <a:off x="6070630" y="2192972"/>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29" name="object 25"/>
          <p:cNvSpPr/>
          <p:nvPr/>
        </p:nvSpPr>
        <p:spPr>
          <a:xfrm>
            <a:off x="6070630" y="2293186"/>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30" name="object 26"/>
          <p:cNvSpPr/>
          <p:nvPr/>
        </p:nvSpPr>
        <p:spPr>
          <a:xfrm>
            <a:off x="6070630" y="2393402"/>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endParaRPr sz="2000"/>
          </a:p>
        </p:txBody>
      </p:sp>
      <p:sp>
        <p:nvSpPr>
          <p:cNvPr id="31" name="object 27"/>
          <p:cNvSpPr/>
          <p:nvPr/>
        </p:nvSpPr>
        <p:spPr>
          <a:xfrm>
            <a:off x="6070630" y="2493637"/>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32" name="object 28"/>
          <p:cNvSpPr/>
          <p:nvPr/>
        </p:nvSpPr>
        <p:spPr>
          <a:xfrm>
            <a:off x="6070630" y="2593851"/>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33" name="object 29"/>
          <p:cNvSpPr/>
          <p:nvPr/>
        </p:nvSpPr>
        <p:spPr>
          <a:xfrm>
            <a:off x="6070630" y="2694066"/>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34" name="object 30"/>
          <p:cNvSpPr/>
          <p:nvPr/>
        </p:nvSpPr>
        <p:spPr>
          <a:xfrm>
            <a:off x="6070630" y="2794300"/>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35" name="object 31"/>
          <p:cNvSpPr/>
          <p:nvPr/>
        </p:nvSpPr>
        <p:spPr>
          <a:xfrm>
            <a:off x="6070630" y="2894515"/>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36" name="object 32"/>
          <p:cNvSpPr/>
          <p:nvPr/>
        </p:nvSpPr>
        <p:spPr>
          <a:xfrm>
            <a:off x="6070630" y="2994729"/>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37" name="object 33"/>
          <p:cNvSpPr/>
          <p:nvPr/>
        </p:nvSpPr>
        <p:spPr>
          <a:xfrm>
            <a:off x="6070630" y="3094944"/>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38" name="object 34"/>
          <p:cNvSpPr/>
          <p:nvPr/>
        </p:nvSpPr>
        <p:spPr>
          <a:xfrm>
            <a:off x="6070630" y="3195180"/>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endParaRPr sz="2000"/>
          </a:p>
        </p:txBody>
      </p:sp>
      <p:sp>
        <p:nvSpPr>
          <p:cNvPr id="39" name="object 35"/>
          <p:cNvSpPr/>
          <p:nvPr/>
        </p:nvSpPr>
        <p:spPr>
          <a:xfrm>
            <a:off x="6070630" y="3295394"/>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endParaRPr sz="2000"/>
          </a:p>
        </p:txBody>
      </p:sp>
      <p:sp>
        <p:nvSpPr>
          <p:cNvPr id="40" name="object 36"/>
          <p:cNvSpPr/>
          <p:nvPr/>
        </p:nvSpPr>
        <p:spPr>
          <a:xfrm>
            <a:off x="6070630" y="3395609"/>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41" name="object 37"/>
          <p:cNvSpPr/>
          <p:nvPr/>
        </p:nvSpPr>
        <p:spPr>
          <a:xfrm>
            <a:off x="6070630" y="3495823"/>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42" name="object 38"/>
          <p:cNvSpPr/>
          <p:nvPr/>
        </p:nvSpPr>
        <p:spPr>
          <a:xfrm>
            <a:off x="6070630" y="3596058"/>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43" name="object 39"/>
          <p:cNvSpPr/>
          <p:nvPr/>
        </p:nvSpPr>
        <p:spPr>
          <a:xfrm>
            <a:off x="6070630" y="3696273"/>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44" name="object 40"/>
          <p:cNvSpPr/>
          <p:nvPr/>
        </p:nvSpPr>
        <p:spPr>
          <a:xfrm>
            <a:off x="6070630" y="3796487"/>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45" name="object 41"/>
          <p:cNvSpPr/>
          <p:nvPr/>
        </p:nvSpPr>
        <p:spPr>
          <a:xfrm>
            <a:off x="6070630" y="3896722"/>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46" name="object 42"/>
          <p:cNvSpPr/>
          <p:nvPr/>
        </p:nvSpPr>
        <p:spPr>
          <a:xfrm>
            <a:off x="6070630" y="3996937"/>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endParaRPr sz="2000"/>
          </a:p>
        </p:txBody>
      </p:sp>
      <p:sp>
        <p:nvSpPr>
          <p:cNvPr id="47" name="object 43"/>
          <p:cNvSpPr/>
          <p:nvPr/>
        </p:nvSpPr>
        <p:spPr>
          <a:xfrm>
            <a:off x="6070630" y="4097152"/>
            <a:ext cx="19685" cy="58817"/>
          </a:xfrm>
          <a:custGeom>
            <a:avLst/>
            <a:gdLst/>
            <a:ahLst/>
            <a:cxnLst/>
            <a:rect l="l" t="t" r="r" b="b"/>
            <a:pathLst>
              <a:path w="19685"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endParaRPr sz="2000"/>
          </a:p>
        </p:txBody>
      </p:sp>
      <p:sp>
        <p:nvSpPr>
          <p:cNvPr id="48" name="object 44"/>
          <p:cNvSpPr/>
          <p:nvPr/>
        </p:nvSpPr>
        <p:spPr>
          <a:xfrm>
            <a:off x="6070630" y="4197366"/>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49" name="object 45"/>
          <p:cNvSpPr/>
          <p:nvPr/>
        </p:nvSpPr>
        <p:spPr>
          <a:xfrm>
            <a:off x="6070630" y="4297601"/>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50" name="object 46"/>
          <p:cNvSpPr/>
          <p:nvPr/>
        </p:nvSpPr>
        <p:spPr>
          <a:xfrm>
            <a:off x="6070630" y="4397815"/>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51" name="object 47"/>
          <p:cNvSpPr/>
          <p:nvPr/>
        </p:nvSpPr>
        <p:spPr>
          <a:xfrm>
            <a:off x="6070630" y="4498030"/>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52" name="object 48"/>
          <p:cNvSpPr/>
          <p:nvPr/>
        </p:nvSpPr>
        <p:spPr>
          <a:xfrm>
            <a:off x="6070630" y="4598244"/>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53" name="object 49"/>
          <p:cNvSpPr/>
          <p:nvPr/>
        </p:nvSpPr>
        <p:spPr>
          <a:xfrm>
            <a:off x="6070630" y="4698479"/>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54" name="object 50"/>
          <p:cNvSpPr/>
          <p:nvPr/>
        </p:nvSpPr>
        <p:spPr>
          <a:xfrm>
            <a:off x="6070630" y="4798694"/>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55" name="object 51"/>
          <p:cNvSpPr/>
          <p:nvPr/>
        </p:nvSpPr>
        <p:spPr>
          <a:xfrm>
            <a:off x="6070630" y="4898908"/>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56" name="object 52"/>
          <p:cNvSpPr/>
          <p:nvPr/>
        </p:nvSpPr>
        <p:spPr>
          <a:xfrm>
            <a:off x="6070630" y="4999143"/>
            <a:ext cx="19685" cy="58817"/>
          </a:xfrm>
          <a:custGeom>
            <a:avLst/>
            <a:gdLst/>
            <a:ahLst/>
            <a:cxnLst/>
            <a:rect l="l" t="t" r="r" b="b"/>
            <a:pathLst>
              <a:path w="19685"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57" name="object 53"/>
          <p:cNvSpPr/>
          <p:nvPr/>
        </p:nvSpPr>
        <p:spPr>
          <a:xfrm>
            <a:off x="6091209" y="5192216"/>
            <a:ext cx="101489" cy="9424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2000"/>
          </a:p>
        </p:txBody>
      </p:sp>
      <p:sp>
        <p:nvSpPr>
          <p:cNvPr id="58" name="object 54"/>
          <p:cNvSpPr/>
          <p:nvPr/>
        </p:nvSpPr>
        <p:spPr>
          <a:xfrm>
            <a:off x="7475432" y="5192788"/>
            <a:ext cx="110846" cy="93686"/>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2000"/>
          </a:p>
        </p:txBody>
      </p:sp>
      <p:sp>
        <p:nvSpPr>
          <p:cNvPr id="59" name="object 55"/>
          <p:cNvSpPr/>
          <p:nvPr/>
        </p:nvSpPr>
        <p:spPr>
          <a:xfrm>
            <a:off x="7576651" y="4999143"/>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60" name="object 56"/>
          <p:cNvSpPr/>
          <p:nvPr/>
        </p:nvSpPr>
        <p:spPr>
          <a:xfrm>
            <a:off x="7576651" y="4898908"/>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61" name="object 57"/>
          <p:cNvSpPr/>
          <p:nvPr/>
        </p:nvSpPr>
        <p:spPr>
          <a:xfrm>
            <a:off x="7576651" y="4798694"/>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62" name="object 58"/>
          <p:cNvSpPr/>
          <p:nvPr/>
        </p:nvSpPr>
        <p:spPr>
          <a:xfrm>
            <a:off x="7576651" y="4698479"/>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63" name="object 59"/>
          <p:cNvSpPr/>
          <p:nvPr/>
        </p:nvSpPr>
        <p:spPr>
          <a:xfrm>
            <a:off x="7576651" y="4598244"/>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64" name="object 60"/>
          <p:cNvSpPr/>
          <p:nvPr/>
        </p:nvSpPr>
        <p:spPr>
          <a:xfrm>
            <a:off x="7576651" y="4498030"/>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65" name="object 61"/>
          <p:cNvSpPr/>
          <p:nvPr/>
        </p:nvSpPr>
        <p:spPr>
          <a:xfrm>
            <a:off x="7576651" y="4397815"/>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66" name="object 62"/>
          <p:cNvSpPr/>
          <p:nvPr/>
        </p:nvSpPr>
        <p:spPr>
          <a:xfrm>
            <a:off x="7576651" y="4297601"/>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67" name="object 63"/>
          <p:cNvSpPr/>
          <p:nvPr/>
        </p:nvSpPr>
        <p:spPr>
          <a:xfrm>
            <a:off x="7576651" y="4197366"/>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68" name="object 64"/>
          <p:cNvSpPr/>
          <p:nvPr/>
        </p:nvSpPr>
        <p:spPr>
          <a:xfrm>
            <a:off x="7576651" y="4097152"/>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endParaRPr sz="2000"/>
          </a:p>
        </p:txBody>
      </p:sp>
      <p:sp>
        <p:nvSpPr>
          <p:cNvPr id="69" name="object 65"/>
          <p:cNvSpPr/>
          <p:nvPr/>
        </p:nvSpPr>
        <p:spPr>
          <a:xfrm>
            <a:off x="7576651" y="3996937"/>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endParaRPr sz="2000"/>
          </a:p>
        </p:txBody>
      </p:sp>
      <p:sp>
        <p:nvSpPr>
          <p:cNvPr id="70" name="object 66"/>
          <p:cNvSpPr/>
          <p:nvPr/>
        </p:nvSpPr>
        <p:spPr>
          <a:xfrm>
            <a:off x="7576651" y="3896722"/>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71" name="object 67"/>
          <p:cNvSpPr/>
          <p:nvPr/>
        </p:nvSpPr>
        <p:spPr>
          <a:xfrm>
            <a:off x="7576651" y="3796487"/>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72" name="object 68"/>
          <p:cNvSpPr/>
          <p:nvPr/>
        </p:nvSpPr>
        <p:spPr>
          <a:xfrm>
            <a:off x="7576651" y="3696273"/>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73" name="object 69"/>
          <p:cNvSpPr/>
          <p:nvPr/>
        </p:nvSpPr>
        <p:spPr>
          <a:xfrm>
            <a:off x="7576651" y="3596058"/>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74" name="object 70"/>
          <p:cNvSpPr/>
          <p:nvPr/>
        </p:nvSpPr>
        <p:spPr>
          <a:xfrm>
            <a:off x="7576651" y="3495823"/>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75" name="object 71"/>
          <p:cNvSpPr/>
          <p:nvPr/>
        </p:nvSpPr>
        <p:spPr>
          <a:xfrm>
            <a:off x="7576651" y="3395609"/>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76" name="object 72"/>
          <p:cNvSpPr/>
          <p:nvPr/>
        </p:nvSpPr>
        <p:spPr>
          <a:xfrm>
            <a:off x="7576651" y="3295394"/>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endParaRPr sz="2000"/>
          </a:p>
        </p:txBody>
      </p:sp>
      <p:sp>
        <p:nvSpPr>
          <p:cNvPr id="77" name="object 73"/>
          <p:cNvSpPr/>
          <p:nvPr/>
        </p:nvSpPr>
        <p:spPr>
          <a:xfrm>
            <a:off x="7576651" y="3195180"/>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endParaRPr sz="2000"/>
          </a:p>
        </p:txBody>
      </p:sp>
      <p:sp>
        <p:nvSpPr>
          <p:cNvPr id="78" name="object 74"/>
          <p:cNvSpPr/>
          <p:nvPr/>
        </p:nvSpPr>
        <p:spPr>
          <a:xfrm>
            <a:off x="7576651" y="3094944"/>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79" name="object 75"/>
          <p:cNvSpPr/>
          <p:nvPr/>
        </p:nvSpPr>
        <p:spPr>
          <a:xfrm>
            <a:off x="7576651" y="2994729"/>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80" name="object 76"/>
          <p:cNvSpPr/>
          <p:nvPr/>
        </p:nvSpPr>
        <p:spPr>
          <a:xfrm>
            <a:off x="7576651" y="2894515"/>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81" name="object 77"/>
          <p:cNvSpPr/>
          <p:nvPr/>
        </p:nvSpPr>
        <p:spPr>
          <a:xfrm>
            <a:off x="7576651" y="2794280"/>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82" name="object 78"/>
          <p:cNvSpPr/>
          <p:nvPr/>
        </p:nvSpPr>
        <p:spPr>
          <a:xfrm>
            <a:off x="7576651" y="2694066"/>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83" name="object 79"/>
          <p:cNvSpPr/>
          <p:nvPr/>
        </p:nvSpPr>
        <p:spPr>
          <a:xfrm>
            <a:off x="7576651" y="2593851"/>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84" name="object 80"/>
          <p:cNvSpPr/>
          <p:nvPr/>
        </p:nvSpPr>
        <p:spPr>
          <a:xfrm>
            <a:off x="7576651" y="2493637"/>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85" name="object 81"/>
          <p:cNvSpPr/>
          <p:nvPr/>
        </p:nvSpPr>
        <p:spPr>
          <a:xfrm>
            <a:off x="7576651" y="2393402"/>
            <a:ext cx="19685" cy="58817"/>
          </a:xfrm>
          <a:custGeom>
            <a:avLst/>
            <a:gdLst/>
            <a:ahLst/>
            <a:cxnLst/>
            <a:rect l="l" t="t" r="r" b="b"/>
            <a:pathLst>
              <a:path w="19684" h="60325">
                <a:moveTo>
                  <a:pt x="19391" y="0"/>
                </a:moveTo>
                <a:lnTo>
                  <a:pt x="0" y="0"/>
                </a:lnTo>
                <a:lnTo>
                  <a:pt x="0" y="60257"/>
                </a:lnTo>
                <a:lnTo>
                  <a:pt x="19391" y="60257"/>
                </a:lnTo>
                <a:lnTo>
                  <a:pt x="19391" y="0"/>
                </a:lnTo>
                <a:close/>
              </a:path>
            </a:pathLst>
          </a:custGeom>
          <a:solidFill>
            <a:srgbClr val="231F20"/>
          </a:solidFill>
        </p:spPr>
        <p:txBody>
          <a:bodyPr wrap="square" lIns="0" tIns="0" rIns="0" bIns="0" rtlCol="0"/>
          <a:lstStyle/>
          <a:p>
            <a:endParaRPr sz="2000"/>
          </a:p>
        </p:txBody>
      </p:sp>
      <p:sp>
        <p:nvSpPr>
          <p:cNvPr id="86" name="object 82"/>
          <p:cNvSpPr/>
          <p:nvPr/>
        </p:nvSpPr>
        <p:spPr>
          <a:xfrm>
            <a:off x="7576651" y="2293186"/>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87" name="object 83"/>
          <p:cNvSpPr/>
          <p:nvPr/>
        </p:nvSpPr>
        <p:spPr>
          <a:xfrm>
            <a:off x="7576651" y="2192972"/>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88" name="object 84"/>
          <p:cNvSpPr/>
          <p:nvPr/>
        </p:nvSpPr>
        <p:spPr>
          <a:xfrm>
            <a:off x="7576651" y="2092758"/>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89" name="object 85"/>
          <p:cNvSpPr/>
          <p:nvPr/>
        </p:nvSpPr>
        <p:spPr>
          <a:xfrm>
            <a:off x="7576651" y="1992523"/>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90" name="object 86"/>
          <p:cNvSpPr/>
          <p:nvPr/>
        </p:nvSpPr>
        <p:spPr>
          <a:xfrm>
            <a:off x="7576651" y="1892308"/>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91" name="object 87"/>
          <p:cNvSpPr/>
          <p:nvPr/>
        </p:nvSpPr>
        <p:spPr>
          <a:xfrm>
            <a:off x="7576651" y="1792094"/>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92" name="object 88"/>
          <p:cNvSpPr/>
          <p:nvPr/>
        </p:nvSpPr>
        <p:spPr>
          <a:xfrm>
            <a:off x="7576651" y="1691859"/>
            <a:ext cx="19685" cy="58817"/>
          </a:xfrm>
          <a:custGeom>
            <a:avLst/>
            <a:gdLst/>
            <a:ahLst/>
            <a:cxnLst/>
            <a:rect l="l" t="t" r="r" b="b"/>
            <a:pathLst>
              <a:path w="19684" h="60325">
                <a:moveTo>
                  <a:pt x="19391" y="0"/>
                </a:moveTo>
                <a:lnTo>
                  <a:pt x="0" y="0"/>
                </a:lnTo>
                <a:lnTo>
                  <a:pt x="0" y="60258"/>
                </a:lnTo>
                <a:lnTo>
                  <a:pt x="19391" y="60258"/>
                </a:lnTo>
                <a:lnTo>
                  <a:pt x="19391" y="0"/>
                </a:lnTo>
                <a:close/>
              </a:path>
            </a:pathLst>
          </a:custGeom>
          <a:solidFill>
            <a:srgbClr val="231F20"/>
          </a:solidFill>
        </p:spPr>
        <p:txBody>
          <a:bodyPr wrap="square" lIns="0" tIns="0" rIns="0" bIns="0" rtlCol="0"/>
          <a:lstStyle/>
          <a:p>
            <a:endParaRPr sz="2000"/>
          </a:p>
        </p:txBody>
      </p:sp>
      <p:sp>
        <p:nvSpPr>
          <p:cNvPr id="93" name="object 89"/>
          <p:cNvSpPr/>
          <p:nvPr/>
        </p:nvSpPr>
        <p:spPr>
          <a:xfrm>
            <a:off x="7472279" y="1439119"/>
            <a:ext cx="111522" cy="116929"/>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2000"/>
          </a:p>
        </p:txBody>
      </p:sp>
      <p:sp>
        <p:nvSpPr>
          <p:cNvPr id="94" name="object 90"/>
          <p:cNvSpPr/>
          <p:nvPr/>
        </p:nvSpPr>
        <p:spPr>
          <a:xfrm>
            <a:off x="7287323" y="14288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endParaRPr sz="2000"/>
          </a:p>
        </p:txBody>
      </p:sp>
      <p:sp>
        <p:nvSpPr>
          <p:cNvPr id="95" name="object 91"/>
          <p:cNvSpPr/>
          <p:nvPr/>
        </p:nvSpPr>
        <p:spPr>
          <a:xfrm>
            <a:off x="7191605" y="14288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endParaRPr sz="2000"/>
          </a:p>
        </p:txBody>
      </p:sp>
      <p:sp>
        <p:nvSpPr>
          <p:cNvPr id="96" name="object 92"/>
          <p:cNvSpPr/>
          <p:nvPr/>
        </p:nvSpPr>
        <p:spPr>
          <a:xfrm>
            <a:off x="7095887" y="14288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endParaRPr sz="2000"/>
          </a:p>
        </p:txBody>
      </p:sp>
      <p:sp>
        <p:nvSpPr>
          <p:cNvPr id="97" name="object 93"/>
          <p:cNvSpPr/>
          <p:nvPr/>
        </p:nvSpPr>
        <p:spPr>
          <a:xfrm>
            <a:off x="7000168" y="14288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endParaRPr sz="2000"/>
          </a:p>
        </p:txBody>
      </p:sp>
      <p:sp>
        <p:nvSpPr>
          <p:cNvPr id="98" name="object 94"/>
          <p:cNvSpPr/>
          <p:nvPr/>
        </p:nvSpPr>
        <p:spPr>
          <a:xfrm>
            <a:off x="6904450" y="14288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endParaRPr sz="2000"/>
          </a:p>
        </p:txBody>
      </p:sp>
      <p:sp>
        <p:nvSpPr>
          <p:cNvPr id="99" name="object 95"/>
          <p:cNvSpPr/>
          <p:nvPr/>
        </p:nvSpPr>
        <p:spPr>
          <a:xfrm>
            <a:off x="6808732" y="14288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endParaRPr sz="2000"/>
          </a:p>
        </p:txBody>
      </p:sp>
      <p:sp>
        <p:nvSpPr>
          <p:cNvPr id="100" name="object 96"/>
          <p:cNvSpPr/>
          <p:nvPr/>
        </p:nvSpPr>
        <p:spPr>
          <a:xfrm>
            <a:off x="6713013" y="14288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endParaRPr sz="2000"/>
          </a:p>
        </p:txBody>
      </p:sp>
      <p:sp>
        <p:nvSpPr>
          <p:cNvPr id="101" name="object 97"/>
          <p:cNvSpPr/>
          <p:nvPr/>
        </p:nvSpPr>
        <p:spPr>
          <a:xfrm>
            <a:off x="6617295" y="14288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endParaRPr sz="2000"/>
          </a:p>
        </p:txBody>
      </p:sp>
      <p:sp>
        <p:nvSpPr>
          <p:cNvPr id="102" name="object 98"/>
          <p:cNvSpPr/>
          <p:nvPr/>
        </p:nvSpPr>
        <p:spPr>
          <a:xfrm>
            <a:off x="6521576" y="14288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endParaRPr sz="2000"/>
          </a:p>
        </p:txBody>
      </p:sp>
      <p:sp>
        <p:nvSpPr>
          <p:cNvPr id="103" name="object 99"/>
          <p:cNvSpPr/>
          <p:nvPr/>
        </p:nvSpPr>
        <p:spPr>
          <a:xfrm>
            <a:off x="6425857" y="1428896"/>
            <a:ext cx="57785" cy="45719"/>
          </a:xfrm>
          <a:custGeom>
            <a:avLst/>
            <a:gdLst/>
            <a:ahLst/>
            <a:cxnLst/>
            <a:rect l="l" t="t" r="r" b="b"/>
            <a:pathLst>
              <a:path w="57784"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endParaRPr sz="2000"/>
          </a:p>
        </p:txBody>
      </p:sp>
      <p:sp>
        <p:nvSpPr>
          <p:cNvPr id="104" name="object 100"/>
          <p:cNvSpPr/>
          <p:nvPr/>
        </p:nvSpPr>
        <p:spPr>
          <a:xfrm>
            <a:off x="6330140" y="1428896"/>
            <a:ext cx="57785" cy="45719"/>
          </a:xfrm>
          <a:custGeom>
            <a:avLst/>
            <a:gdLst/>
            <a:ahLst/>
            <a:cxnLst/>
            <a:rect l="l" t="t" r="r" b="b"/>
            <a:pathLst>
              <a:path w="57785" h="20319">
                <a:moveTo>
                  <a:pt x="57555" y="0"/>
                </a:moveTo>
                <a:lnTo>
                  <a:pt x="0" y="0"/>
                </a:lnTo>
                <a:lnTo>
                  <a:pt x="0" y="20303"/>
                </a:lnTo>
                <a:lnTo>
                  <a:pt x="57555" y="20303"/>
                </a:lnTo>
                <a:lnTo>
                  <a:pt x="57555" y="0"/>
                </a:lnTo>
                <a:close/>
              </a:path>
            </a:pathLst>
          </a:custGeom>
          <a:solidFill>
            <a:srgbClr val="231F20"/>
          </a:solidFill>
        </p:spPr>
        <p:txBody>
          <a:bodyPr wrap="square" lIns="0" tIns="0" rIns="0" bIns="0" rtlCol="0"/>
          <a:lstStyle/>
          <a:p>
            <a:endParaRPr sz="2000"/>
          </a:p>
        </p:txBody>
      </p:sp>
      <p:sp>
        <p:nvSpPr>
          <p:cNvPr id="105" name="object 101"/>
          <p:cNvSpPr/>
          <p:nvPr/>
        </p:nvSpPr>
        <p:spPr>
          <a:xfrm>
            <a:off x="6070622" y="1428900"/>
            <a:ext cx="1517650" cy="3638583"/>
          </a:xfrm>
          <a:custGeom>
            <a:avLst/>
            <a:gdLst/>
            <a:ahLst/>
            <a:cxnLst/>
            <a:rect l="l" t="t" r="r" b="b"/>
            <a:pathLst>
              <a:path w="1517650" h="3731895">
                <a:moveTo>
                  <a:pt x="1667" y="162502"/>
                </a:moveTo>
                <a:lnTo>
                  <a:pt x="948" y="169789"/>
                </a:lnTo>
                <a:lnTo>
                  <a:pt x="426" y="177278"/>
                </a:lnTo>
                <a:lnTo>
                  <a:pt x="107" y="184972"/>
                </a:lnTo>
                <a:lnTo>
                  <a:pt x="0" y="223005"/>
                </a:lnTo>
                <a:lnTo>
                  <a:pt x="19391" y="223005"/>
                </a:lnTo>
                <a:lnTo>
                  <a:pt x="19512" y="184972"/>
                </a:lnTo>
                <a:lnTo>
                  <a:pt x="19779" y="178456"/>
                </a:lnTo>
                <a:lnTo>
                  <a:pt x="20258" y="171577"/>
                </a:lnTo>
                <a:lnTo>
                  <a:pt x="20923" y="164919"/>
                </a:lnTo>
                <a:lnTo>
                  <a:pt x="1667" y="162502"/>
                </a:lnTo>
                <a:close/>
              </a:path>
              <a:path w="1517650" h="3731895">
                <a:moveTo>
                  <a:pt x="19391" y="3670460"/>
                </a:moveTo>
                <a:lnTo>
                  <a:pt x="0" y="3670460"/>
                </a:lnTo>
                <a:lnTo>
                  <a:pt x="48" y="3703023"/>
                </a:lnTo>
                <a:lnTo>
                  <a:pt x="375" y="3709320"/>
                </a:lnTo>
                <a:lnTo>
                  <a:pt x="1251" y="3718936"/>
                </a:lnTo>
                <a:lnTo>
                  <a:pt x="2947" y="3731328"/>
                </a:lnTo>
                <a:lnTo>
                  <a:pt x="22067" y="3727958"/>
                </a:lnTo>
                <a:lnTo>
                  <a:pt x="20709" y="3719613"/>
                </a:lnTo>
                <a:lnTo>
                  <a:pt x="20050" y="3712670"/>
                </a:lnTo>
                <a:lnTo>
                  <a:pt x="19546" y="3705442"/>
                </a:lnTo>
                <a:lnTo>
                  <a:pt x="19431" y="3702336"/>
                </a:lnTo>
                <a:lnTo>
                  <a:pt x="19391" y="3670460"/>
                </a:lnTo>
                <a:close/>
              </a:path>
              <a:path w="1517650" h="3731895">
                <a:moveTo>
                  <a:pt x="1517065" y="3670460"/>
                </a:moveTo>
                <a:lnTo>
                  <a:pt x="1497674" y="3670460"/>
                </a:lnTo>
                <a:lnTo>
                  <a:pt x="1497552" y="3708493"/>
                </a:lnTo>
                <a:lnTo>
                  <a:pt x="1497288" y="3715002"/>
                </a:lnTo>
                <a:lnTo>
                  <a:pt x="1496814" y="3721880"/>
                </a:lnTo>
                <a:lnTo>
                  <a:pt x="1496161" y="3728546"/>
                </a:lnTo>
                <a:lnTo>
                  <a:pt x="1515398" y="3730962"/>
                </a:lnTo>
                <a:lnTo>
                  <a:pt x="1516124" y="3723676"/>
                </a:lnTo>
                <a:lnTo>
                  <a:pt x="1516646" y="3716187"/>
                </a:lnTo>
                <a:lnTo>
                  <a:pt x="1516960" y="3708493"/>
                </a:lnTo>
                <a:lnTo>
                  <a:pt x="1517065" y="3670460"/>
                </a:lnTo>
                <a:close/>
              </a:path>
              <a:path w="1517650" h="3731895">
                <a:moveTo>
                  <a:pt x="1514137" y="162118"/>
                </a:moveTo>
                <a:lnTo>
                  <a:pt x="1495017" y="165507"/>
                </a:lnTo>
                <a:lnTo>
                  <a:pt x="1496354" y="173852"/>
                </a:lnTo>
                <a:lnTo>
                  <a:pt x="1497015" y="180795"/>
                </a:lnTo>
                <a:lnTo>
                  <a:pt x="1497519" y="188003"/>
                </a:lnTo>
                <a:lnTo>
                  <a:pt x="1497609" y="190442"/>
                </a:lnTo>
                <a:lnTo>
                  <a:pt x="1497674" y="223005"/>
                </a:lnTo>
                <a:lnTo>
                  <a:pt x="1517065" y="223005"/>
                </a:lnTo>
                <a:lnTo>
                  <a:pt x="1517017" y="190442"/>
                </a:lnTo>
                <a:lnTo>
                  <a:pt x="1516692" y="184143"/>
                </a:lnTo>
                <a:lnTo>
                  <a:pt x="1515822" y="174521"/>
                </a:lnTo>
                <a:lnTo>
                  <a:pt x="1514137" y="162118"/>
                </a:lnTo>
                <a:close/>
              </a:path>
              <a:path w="1517650" h="3731895">
                <a:moveTo>
                  <a:pt x="1332843" y="0"/>
                </a:moveTo>
                <a:lnTo>
                  <a:pt x="1304065" y="0"/>
                </a:lnTo>
                <a:lnTo>
                  <a:pt x="1304065" y="20302"/>
                </a:lnTo>
                <a:lnTo>
                  <a:pt x="1332843" y="20302"/>
                </a:lnTo>
                <a:lnTo>
                  <a:pt x="1339843" y="20404"/>
                </a:lnTo>
                <a:lnTo>
                  <a:pt x="1346625" y="20708"/>
                </a:lnTo>
                <a:lnTo>
                  <a:pt x="1353196" y="21210"/>
                </a:lnTo>
                <a:lnTo>
                  <a:pt x="1359564" y="21906"/>
                </a:lnTo>
                <a:lnTo>
                  <a:pt x="1361852" y="1746"/>
                </a:lnTo>
                <a:lnTo>
                  <a:pt x="1354892" y="984"/>
                </a:lnTo>
                <a:lnTo>
                  <a:pt x="1347740" y="438"/>
                </a:lnTo>
                <a:lnTo>
                  <a:pt x="1340391" y="109"/>
                </a:lnTo>
                <a:lnTo>
                  <a:pt x="1332843" y="0"/>
                </a:lnTo>
                <a:close/>
              </a:path>
              <a:path w="1517650" h="3731895">
                <a:moveTo>
                  <a:pt x="213000" y="0"/>
                </a:moveTo>
                <a:lnTo>
                  <a:pt x="184222" y="0"/>
                </a:lnTo>
                <a:lnTo>
                  <a:pt x="181898" y="51"/>
                </a:lnTo>
                <a:lnTo>
                  <a:pt x="175884" y="393"/>
                </a:lnTo>
                <a:lnTo>
                  <a:pt x="166699" y="1310"/>
                </a:lnTo>
                <a:lnTo>
                  <a:pt x="154863" y="3086"/>
                </a:lnTo>
                <a:lnTo>
                  <a:pt x="158081" y="23103"/>
                </a:lnTo>
                <a:lnTo>
                  <a:pt x="166052" y="21682"/>
                </a:lnTo>
                <a:lnTo>
                  <a:pt x="172684" y="20993"/>
                </a:lnTo>
                <a:lnTo>
                  <a:pt x="179569" y="20464"/>
                </a:lnTo>
                <a:lnTo>
                  <a:pt x="182554" y="20342"/>
                </a:lnTo>
                <a:lnTo>
                  <a:pt x="184222" y="20302"/>
                </a:lnTo>
                <a:lnTo>
                  <a:pt x="213000" y="20302"/>
                </a:lnTo>
                <a:lnTo>
                  <a:pt x="213000" y="0"/>
                </a:lnTo>
                <a:close/>
              </a:path>
            </a:pathLst>
          </a:custGeom>
          <a:solidFill>
            <a:srgbClr val="231F20"/>
          </a:solidFill>
        </p:spPr>
        <p:txBody>
          <a:bodyPr wrap="square" lIns="0" tIns="0" rIns="0" bIns="0" rtlCol="0"/>
          <a:lstStyle/>
          <a:p>
            <a:endParaRPr sz="2000"/>
          </a:p>
        </p:txBody>
      </p:sp>
      <p:sp>
        <p:nvSpPr>
          <p:cNvPr id="106" name="object 102"/>
          <p:cNvSpPr/>
          <p:nvPr/>
        </p:nvSpPr>
        <p:spPr>
          <a:xfrm>
            <a:off x="1304727" y="1439048"/>
            <a:ext cx="1497965" cy="3753739"/>
          </a:xfrm>
          <a:custGeom>
            <a:avLst/>
            <a:gdLst/>
            <a:ahLst/>
            <a:cxnLst/>
            <a:rect l="l" t="t" r="r" b="b"/>
            <a:pathLst>
              <a:path w="1497964" h="3850004">
                <a:moveTo>
                  <a:pt x="1323146" y="0"/>
                </a:moveTo>
                <a:lnTo>
                  <a:pt x="174525" y="0"/>
                </a:lnTo>
                <a:lnTo>
                  <a:pt x="147256" y="2855"/>
                </a:lnTo>
                <a:lnTo>
                  <a:pt x="87262" y="22840"/>
                </a:lnTo>
                <a:lnTo>
                  <a:pt x="27269" y="77087"/>
                </a:lnTo>
                <a:lnTo>
                  <a:pt x="0" y="182726"/>
                </a:lnTo>
                <a:lnTo>
                  <a:pt x="0" y="3690439"/>
                </a:lnTo>
                <a:lnTo>
                  <a:pt x="2726" y="3718990"/>
                </a:lnTo>
                <a:lnTo>
                  <a:pt x="21815" y="3781801"/>
                </a:lnTo>
                <a:lnTo>
                  <a:pt x="73628" y="3844613"/>
                </a:lnTo>
                <a:lnTo>
                  <a:pt x="92057" y="3849828"/>
                </a:lnTo>
                <a:lnTo>
                  <a:pt x="1410957" y="3849828"/>
                </a:lnTo>
                <a:lnTo>
                  <a:pt x="1470403" y="3796077"/>
                </a:lnTo>
                <a:lnTo>
                  <a:pt x="1497672" y="3690439"/>
                </a:lnTo>
                <a:lnTo>
                  <a:pt x="1497672" y="182726"/>
                </a:lnTo>
                <a:lnTo>
                  <a:pt x="1494945" y="154175"/>
                </a:lnTo>
                <a:lnTo>
                  <a:pt x="1475857" y="91363"/>
                </a:lnTo>
                <a:lnTo>
                  <a:pt x="1424044" y="28550"/>
                </a:lnTo>
                <a:lnTo>
                  <a:pt x="1323146" y="0"/>
                </a:lnTo>
                <a:close/>
              </a:path>
            </a:pathLst>
          </a:custGeom>
          <a:solidFill>
            <a:srgbClr val="CE171E"/>
          </a:solidFill>
        </p:spPr>
        <p:txBody>
          <a:bodyPr wrap="square" lIns="0" tIns="0" rIns="0" bIns="0" rtlCol="0"/>
          <a:lstStyle/>
          <a:p>
            <a:endParaRPr sz="2000"/>
          </a:p>
        </p:txBody>
      </p:sp>
      <p:sp>
        <p:nvSpPr>
          <p:cNvPr id="107" name="object 103"/>
          <p:cNvSpPr/>
          <p:nvPr/>
        </p:nvSpPr>
        <p:spPr>
          <a:xfrm>
            <a:off x="1430773" y="1449200"/>
            <a:ext cx="1221740" cy="779475"/>
          </a:xfrm>
          <a:custGeom>
            <a:avLst/>
            <a:gdLst/>
            <a:ahLst/>
            <a:cxnLst/>
            <a:rect l="l" t="t" r="r" b="b"/>
            <a:pathLst>
              <a:path w="1221739" h="799464">
                <a:moveTo>
                  <a:pt x="0" y="0"/>
                </a:moveTo>
                <a:lnTo>
                  <a:pt x="1221689" y="0"/>
                </a:lnTo>
                <a:lnTo>
                  <a:pt x="1221689" y="799279"/>
                </a:lnTo>
                <a:lnTo>
                  <a:pt x="0" y="799279"/>
                </a:lnTo>
                <a:lnTo>
                  <a:pt x="0" y="0"/>
                </a:lnTo>
                <a:close/>
              </a:path>
            </a:pathLst>
          </a:custGeom>
          <a:solidFill>
            <a:srgbClr val="CE171E"/>
          </a:solidFill>
        </p:spPr>
        <p:txBody>
          <a:bodyPr wrap="square" lIns="0" tIns="0" rIns="0" bIns="0" rtlCol="0"/>
          <a:lstStyle/>
          <a:p>
            <a:endParaRPr sz="2000"/>
          </a:p>
        </p:txBody>
      </p:sp>
      <p:sp>
        <p:nvSpPr>
          <p:cNvPr id="108" name="object 104"/>
          <p:cNvSpPr txBox="1"/>
          <p:nvPr/>
        </p:nvSpPr>
        <p:spPr>
          <a:xfrm>
            <a:off x="1425925" y="1564122"/>
            <a:ext cx="1244623" cy="573298"/>
          </a:xfrm>
          <a:prstGeom prst="rect">
            <a:avLst/>
          </a:prstGeom>
        </p:spPr>
        <p:txBody>
          <a:bodyPr vert="horz" wrap="square" lIns="0" tIns="64135" rIns="0" bIns="0" rtlCol="0">
            <a:spAutoFit/>
          </a:bodyPr>
          <a:lstStyle/>
          <a:p>
            <a:pPr marL="33020" marR="5080" indent="-20955" algn="ctr">
              <a:lnSpc>
                <a:spcPct val="78100"/>
              </a:lnSpc>
              <a:spcBef>
                <a:spcPts val="505"/>
              </a:spcBef>
            </a:pPr>
            <a:r>
              <a:rPr sz="1400" b="1" spc="-10" dirty="0" err="1">
                <a:solidFill>
                  <a:srgbClr val="FFFFFF"/>
                </a:solidFill>
                <a:latin typeface="Calibri"/>
                <a:cs typeface="Calibri"/>
              </a:rPr>
              <a:t>I.</a:t>
            </a:r>
            <a:r>
              <a:rPr sz="1400" b="1" spc="-5" dirty="0" err="1">
                <a:solidFill>
                  <a:srgbClr val="FFFFFF"/>
                </a:solidFill>
                <a:latin typeface="Calibri"/>
                <a:cs typeface="Calibri"/>
              </a:rPr>
              <a:t>Presenta</a:t>
            </a:r>
            <a:r>
              <a:rPr sz="1400" b="1" spc="0" dirty="0" err="1">
                <a:solidFill>
                  <a:srgbClr val="FFFFFF"/>
                </a:solidFill>
                <a:latin typeface="Calibri"/>
                <a:cs typeface="Calibri"/>
              </a:rPr>
              <a:t>ción</a:t>
            </a:r>
            <a:r>
              <a:rPr sz="1400" b="1" spc="0" dirty="0">
                <a:solidFill>
                  <a:srgbClr val="FFFFFF"/>
                </a:solidFill>
                <a:latin typeface="Calibri"/>
                <a:cs typeface="Calibri"/>
              </a:rPr>
              <a:t> </a:t>
            </a:r>
            <a:r>
              <a:rPr sz="1400" b="1" spc="15" dirty="0">
                <a:solidFill>
                  <a:srgbClr val="FFFFFF"/>
                </a:solidFill>
                <a:latin typeface="Calibri"/>
                <a:cs typeface="Calibri"/>
              </a:rPr>
              <a:t>de </a:t>
            </a:r>
            <a:r>
              <a:rPr sz="1400" b="1" spc="5" dirty="0">
                <a:solidFill>
                  <a:srgbClr val="FFFFFF"/>
                </a:solidFill>
                <a:latin typeface="Calibri"/>
                <a:cs typeface="Calibri"/>
              </a:rPr>
              <a:t>los  </a:t>
            </a:r>
            <a:r>
              <a:rPr sz="1400" b="1" spc="0" dirty="0">
                <a:solidFill>
                  <a:srgbClr val="FFFFFF"/>
                </a:solidFill>
                <a:latin typeface="Calibri"/>
                <a:cs typeface="Calibri"/>
              </a:rPr>
              <a:t>informes</a:t>
            </a:r>
            <a:endParaRPr sz="1400" b="1" dirty="0">
              <a:latin typeface="Calibri"/>
              <a:cs typeface="Calibri"/>
            </a:endParaRPr>
          </a:p>
          <a:p>
            <a:pPr marL="155575" algn="ctr">
              <a:lnSpc>
                <a:spcPts val="1310"/>
              </a:lnSpc>
            </a:pPr>
            <a:r>
              <a:rPr sz="1400" b="1" spc="5" dirty="0">
                <a:solidFill>
                  <a:srgbClr val="FFFFFF"/>
                </a:solidFill>
                <a:latin typeface="Calibri"/>
                <a:cs typeface="Calibri"/>
              </a:rPr>
              <a:t>fiscales</a:t>
            </a:r>
            <a:endParaRPr sz="1400" b="1" dirty="0">
              <a:latin typeface="Calibri"/>
              <a:cs typeface="Calibri"/>
            </a:endParaRPr>
          </a:p>
        </p:txBody>
      </p:sp>
      <p:graphicFrame>
        <p:nvGraphicFramePr>
          <p:cNvPr id="109" name="object 105"/>
          <p:cNvGraphicFramePr>
            <a:graphicFrameLocks noGrp="1"/>
          </p:cNvGraphicFramePr>
          <p:nvPr>
            <p:extLst>
              <p:ext uri="{D42A27DB-BD31-4B8C-83A1-F6EECF244321}">
                <p14:modId xmlns:p14="http://schemas.microsoft.com/office/powerpoint/2010/main" val="3386286008"/>
              </p:ext>
            </p:extLst>
          </p:nvPr>
        </p:nvGraphicFramePr>
        <p:xfrm>
          <a:off x="1400558" y="2243416"/>
          <a:ext cx="1331309" cy="2691325"/>
        </p:xfrm>
        <a:graphic>
          <a:graphicData uri="http://schemas.openxmlformats.org/drawingml/2006/table">
            <a:tbl>
              <a:tblPr firstRow="1" bandRow="1">
                <a:tableStyleId>{2D5ABB26-0587-4C30-8999-92F81FD0307C}</a:tableStyleId>
              </a:tblPr>
              <a:tblGrid>
                <a:gridCol w="1331309">
                  <a:extLst>
                    <a:ext uri="{9D8B030D-6E8A-4147-A177-3AD203B41FA5}">
                      <a16:colId xmlns:a16="http://schemas.microsoft.com/office/drawing/2014/main" val="20000"/>
                    </a:ext>
                  </a:extLst>
                </a:gridCol>
              </a:tblGrid>
              <a:tr h="632124">
                <a:tc>
                  <a:txBody>
                    <a:bodyPr/>
                    <a:lstStyle/>
                    <a:p>
                      <a:pPr>
                        <a:lnSpc>
                          <a:spcPct val="100000"/>
                        </a:lnSpc>
                        <a:spcBef>
                          <a:spcPts val="45"/>
                        </a:spcBef>
                      </a:pPr>
                      <a:endParaRPr sz="1400" dirty="0">
                        <a:latin typeface="Times New Roman"/>
                        <a:cs typeface="Times New Roman"/>
                      </a:endParaRPr>
                    </a:p>
                    <a:p>
                      <a:pPr marL="160020">
                        <a:lnSpc>
                          <a:spcPct val="100000"/>
                        </a:lnSpc>
                      </a:pPr>
                      <a:r>
                        <a:rPr sz="1400" b="1" spc="-45" dirty="0">
                          <a:solidFill>
                            <a:srgbClr val="231F20"/>
                          </a:solidFill>
                          <a:latin typeface="Calibri"/>
                          <a:cs typeface="Calibri"/>
                        </a:rPr>
                        <a:t>1.1</a:t>
                      </a:r>
                      <a:r>
                        <a:rPr sz="1400" b="1" spc="-10" dirty="0">
                          <a:solidFill>
                            <a:srgbClr val="231F20"/>
                          </a:solidFill>
                          <a:latin typeface="Calibri"/>
                          <a:cs typeface="Calibri"/>
                        </a:rPr>
                        <a:t> </a:t>
                      </a:r>
                      <a:r>
                        <a:rPr sz="1400" b="1" spc="-65" dirty="0">
                          <a:solidFill>
                            <a:srgbClr val="231F20"/>
                          </a:solidFill>
                          <a:latin typeface="Calibri"/>
                          <a:cs typeface="Calibri"/>
                        </a:rPr>
                        <a:t>Cobertura</a:t>
                      </a:r>
                      <a:endParaRPr sz="1400" b="1" dirty="0">
                        <a:latin typeface="Calibri"/>
                        <a:cs typeface="Calibri"/>
                      </a:endParaRPr>
                    </a:p>
                  </a:txBody>
                  <a:tcPr marL="0" marR="0" marT="57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extLst>
                  <a:ext uri="{0D108BD9-81ED-4DB2-BD59-A6C34878D82A}">
                    <a16:rowId xmlns:a16="http://schemas.microsoft.com/office/drawing/2014/main" val="10000"/>
                  </a:ext>
                </a:extLst>
              </a:tr>
              <a:tr h="632124">
                <a:tc>
                  <a:txBody>
                    <a:bodyPr/>
                    <a:lstStyle/>
                    <a:p>
                      <a:pPr marL="153035" marR="124460" indent="-12065">
                        <a:lnSpc>
                          <a:spcPts val="1600"/>
                        </a:lnSpc>
                        <a:spcBef>
                          <a:spcPts val="975"/>
                        </a:spcBef>
                      </a:pPr>
                      <a:r>
                        <a:rPr sz="1400" b="1" spc="-45" dirty="0">
                          <a:solidFill>
                            <a:srgbClr val="231F20"/>
                          </a:solidFill>
                          <a:latin typeface="Calibri"/>
                          <a:cs typeface="Calibri"/>
                        </a:rPr>
                        <a:t>1.2</a:t>
                      </a:r>
                      <a:r>
                        <a:rPr sz="1400" b="1" spc="-65" dirty="0">
                          <a:solidFill>
                            <a:srgbClr val="231F20"/>
                          </a:solidFill>
                          <a:latin typeface="Calibri"/>
                          <a:cs typeface="Calibri"/>
                        </a:rPr>
                        <a:t> </a:t>
                      </a:r>
                      <a:r>
                        <a:rPr sz="1400" b="1" spc="-70" dirty="0">
                          <a:solidFill>
                            <a:srgbClr val="231F20"/>
                          </a:solidFill>
                          <a:latin typeface="Calibri"/>
                          <a:cs typeface="Calibri"/>
                        </a:rPr>
                        <a:t>Frecuencia  </a:t>
                      </a:r>
                      <a:r>
                        <a:rPr sz="1400" b="1" spc="-75" dirty="0">
                          <a:solidFill>
                            <a:srgbClr val="231F20"/>
                          </a:solidFill>
                          <a:latin typeface="Calibri"/>
                          <a:cs typeface="Calibri"/>
                        </a:rPr>
                        <a:t>y</a:t>
                      </a:r>
                      <a:r>
                        <a:rPr sz="1400" b="1" spc="-25" dirty="0">
                          <a:solidFill>
                            <a:srgbClr val="231F20"/>
                          </a:solidFill>
                          <a:latin typeface="Calibri"/>
                          <a:cs typeface="Calibri"/>
                        </a:rPr>
                        <a:t> </a:t>
                      </a:r>
                      <a:r>
                        <a:rPr sz="1400" b="1" spc="-70" dirty="0">
                          <a:solidFill>
                            <a:srgbClr val="231F20"/>
                          </a:solidFill>
                          <a:latin typeface="Calibri"/>
                          <a:cs typeface="Calibri"/>
                        </a:rPr>
                        <a:t>oportunidad</a:t>
                      </a:r>
                      <a:endParaRPr sz="1400" b="1" dirty="0">
                        <a:latin typeface="Calibri"/>
                        <a:cs typeface="Calibri"/>
                      </a:endParaRPr>
                    </a:p>
                  </a:txBody>
                  <a:tcPr marL="0" marR="0" marT="1238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extLst>
                  <a:ext uri="{0D108BD9-81ED-4DB2-BD59-A6C34878D82A}">
                    <a16:rowId xmlns:a16="http://schemas.microsoft.com/office/drawing/2014/main" val="10001"/>
                  </a:ext>
                </a:extLst>
              </a:tr>
              <a:tr h="632124">
                <a:tc>
                  <a:txBody>
                    <a:bodyPr/>
                    <a:lstStyle/>
                    <a:p>
                      <a:pPr>
                        <a:lnSpc>
                          <a:spcPct val="100000"/>
                        </a:lnSpc>
                        <a:spcBef>
                          <a:spcPts val="45"/>
                        </a:spcBef>
                      </a:pPr>
                      <a:endParaRPr sz="1400" dirty="0">
                        <a:latin typeface="Times New Roman"/>
                        <a:cs typeface="Times New Roman"/>
                      </a:endParaRPr>
                    </a:p>
                    <a:p>
                      <a:pPr marL="239395">
                        <a:lnSpc>
                          <a:spcPct val="100000"/>
                        </a:lnSpc>
                      </a:pPr>
                      <a:r>
                        <a:rPr sz="1400" b="1" spc="-45" dirty="0">
                          <a:solidFill>
                            <a:srgbClr val="231F20"/>
                          </a:solidFill>
                          <a:latin typeface="Calibri"/>
                          <a:cs typeface="Calibri"/>
                        </a:rPr>
                        <a:t>1.3</a:t>
                      </a:r>
                      <a:r>
                        <a:rPr sz="1400" b="1" spc="-5" dirty="0">
                          <a:solidFill>
                            <a:srgbClr val="231F20"/>
                          </a:solidFill>
                          <a:latin typeface="Calibri"/>
                          <a:cs typeface="Calibri"/>
                        </a:rPr>
                        <a:t> </a:t>
                      </a:r>
                      <a:r>
                        <a:rPr sz="1400" b="1" spc="-40" dirty="0">
                          <a:solidFill>
                            <a:srgbClr val="231F20"/>
                          </a:solidFill>
                          <a:latin typeface="Calibri"/>
                          <a:cs typeface="Calibri"/>
                        </a:rPr>
                        <a:t>Calidad</a:t>
                      </a:r>
                      <a:endParaRPr sz="1400" b="1" dirty="0">
                        <a:latin typeface="Calibri"/>
                        <a:cs typeface="Calibri"/>
                      </a:endParaRPr>
                    </a:p>
                  </a:txBody>
                  <a:tcPr marL="0" marR="0" marT="57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extLst>
                  <a:ext uri="{0D108BD9-81ED-4DB2-BD59-A6C34878D82A}">
                    <a16:rowId xmlns:a16="http://schemas.microsoft.com/office/drawing/2014/main" val="10002"/>
                  </a:ext>
                </a:extLst>
              </a:tr>
              <a:tr h="794953">
                <a:tc>
                  <a:txBody>
                    <a:bodyPr/>
                    <a:lstStyle/>
                    <a:p>
                      <a:pPr>
                        <a:lnSpc>
                          <a:spcPct val="100000"/>
                        </a:lnSpc>
                        <a:spcBef>
                          <a:spcPts val="10"/>
                        </a:spcBef>
                      </a:pPr>
                      <a:endParaRPr sz="2000" dirty="0">
                        <a:latin typeface="Times New Roman"/>
                        <a:cs typeface="Times New Roman"/>
                      </a:endParaRPr>
                    </a:p>
                    <a:p>
                      <a:pPr marL="150495">
                        <a:lnSpc>
                          <a:spcPct val="100000"/>
                        </a:lnSpc>
                      </a:pPr>
                      <a:r>
                        <a:rPr sz="1400" b="1" spc="-45" dirty="0">
                          <a:solidFill>
                            <a:srgbClr val="231F20"/>
                          </a:solidFill>
                          <a:latin typeface="Calibri"/>
                          <a:cs typeface="Calibri"/>
                        </a:rPr>
                        <a:t>1.4</a:t>
                      </a:r>
                      <a:r>
                        <a:rPr sz="1400" b="1" spc="-5" dirty="0">
                          <a:solidFill>
                            <a:srgbClr val="231F20"/>
                          </a:solidFill>
                          <a:latin typeface="Calibri"/>
                          <a:cs typeface="Calibri"/>
                        </a:rPr>
                        <a:t> </a:t>
                      </a:r>
                      <a:r>
                        <a:rPr sz="1400" b="1" spc="-55" dirty="0">
                          <a:solidFill>
                            <a:srgbClr val="231F20"/>
                          </a:solidFill>
                          <a:latin typeface="Calibri"/>
                          <a:cs typeface="Calibri"/>
                        </a:rPr>
                        <a:t>Integridad</a:t>
                      </a:r>
                      <a:endParaRPr sz="1400" b="1" dirty="0">
                        <a:latin typeface="Calibri"/>
                        <a:cs typeface="Calibri"/>
                      </a:endParaRPr>
                    </a:p>
                  </a:txBody>
                  <a:tcPr marL="0" marR="0" marT="12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extLst>
                  <a:ext uri="{0D108BD9-81ED-4DB2-BD59-A6C34878D82A}">
                    <a16:rowId xmlns:a16="http://schemas.microsoft.com/office/drawing/2014/main" val="10003"/>
                  </a:ext>
                </a:extLst>
              </a:tr>
            </a:tbl>
          </a:graphicData>
        </a:graphic>
      </p:graphicFrame>
      <p:sp>
        <p:nvSpPr>
          <p:cNvPr id="110" name="object 106"/>
          <p:cNvSpPr/>
          <p:nvPr/>
        </p:nvSpPr>
        <p:spPr>
          <a:xfrm>
            <a:off x="1295030" y="1428898"/>
            <a:ext cx="1517650" cy="3763646"/>
          </a:xfrm>
          <a:custGeom>
            <a:avLst/>
            <a:gdLst/>
            <a:ahLst/>
            <a:cxnLst/>
            <a:rect l="l" t="t" r="r" b="b"/>
            <a:pathLst>
              <a:path w="1517650" h="3860165">
                <a:moveTo>
                  <a:pt x="184222" y="0"/>
                </a:moveTo>
                <a:lnTo>
                  <a:pt x="126211" y="10072"/>
                </a:lnTo>
                <a:lnTo>
                  <a:pt x="75440" y="34131"/>
                </a:lnTo>
                <a:lnTo>
                  <a:pt x="43003" y="62700"/>
                </a:lnTo>
                <a:lnTo>
                  <a:pt x="16997" y="103915"/>
                </a:lnTo>
                <a:lnTo>
                  <a:pt x="2046" y="159375"/>
                </a:lnTo>
                <a:lnTo>
                  <a:pt x="0" y="3700590"/>
                </a:lnTo>
                <a:lnTo>
                  <a:pt x="373" y="3709166"/>
                </a:lnTo>
                <a:lnTo>
                  <a:pt x="9620" y="3761326"/>
                </a:lnTo>
                <a:lnTo>
                  <a:pt x="32600" y="3814482"/>
                </a:lnTo>
                <a:lnTo>
                  <a:pt x="59886" y="3848443"/>
                </a:lnTo>
                <a:lnTo>
                  <a:pt x="73996" y="3859979"/>
                </a:lnTo>
                <a:lnTo>
                  <a:pt x="114452" y="3859979"/>
                </a:lnTo>
                <a:lnTo>
                  <a:pt x="107365" y="3857238"/>
                </a:lnTo>
                <a:lnTo>
                  <a:pt x="88698" y="3846323"/>
                </a:lnTo>
                <a:lnTo>
                  <a:pt x="48906" y="3803495"/>
                </a:lnTo>
                <a:lnTo>
                  <a:pt x="28195" y="3755489"/>
                </a:lnTo>
                <a:lnTo>
                  <a:pt x="20477" y="3716284"/>
                </a:lnTo>
                <a:lnTo>
                  <a:pt x="19391" y="3700590"/>
                </a:lnTo>
                <a:lnTo>
                  <a:pt x="19447" y="191963"/>
                </a:lnTo>
                <a:lnTo>
                  <a:pt x="26509" y="135348"/>
                </a:lnTo>
                <a:lnTo>
                  <a:pt x="45027" y="92864"/>
                </a:lnTo>
                <a:lnTo>
                  <a:pt x="85935" y="51201"/>
                </a:lnTo>
                <a:lnTo>
                  <a:pt x="131787" y="29500"/>
                </a:lnTo>
                <a:lnTo>
                  <a:pt x="169232" y="21440"/>
                </a:lnTo>
                <a:lnTo>
                  <a:pt x="184222" y="20303"/>
                </a:lnTo>
                <a:lnTo>
                  <a:pt x="184222" y="0"/>
                </a:lnTo>
                <a:close/>
              </a:path>
              <a:path w="1517650" h="3860165">
                <a:moveTo>
                  <a:pt x="1332843" y="0"/>
                </a:moveTo>
                <a:lnTo>
                  <a:pt x="184222" y="0"/>
                </a:lnTo>
                <a:lnTo>
                  <a:pt x="184222" y="20303"/>
                </a:lnTo>
                <a:lnTo>
                  <a:pt x="1332843" y="20303"/>
                </a:lnTo>
                <a:lnTo>
                  <a:pt x="1362287" y="22264"/>
                </a:lnTo>
                <a:lnTo>
                  <a:pt x="1409700" y="36228"/>
                </a:lnTo>
                <a:lnTo>
                  <a:pt x="1451030" y="67080"/>
                </a:lnTo>
                <a:lnTo>
                  <a:pt x="1480526" y="114157"/>
                </a:lnTo>
                <a:lnTo>
                  <a:pt x="1493982" y="159598"/>
                </a:lnTo>
                <a:lnTo>
                  <a:pt x="1497674" y="3700590"/>
                </a:lnTo>
                <a:lnTo>
                  <a:pt x="1495801" y="3731417"/>
                </a:lnTo>
                <a:lnTo>
                  <a:pt x="1482462" y="3781058"/>
                </a:lnTo>
                <a:lnTo>
                  <a:pt x="1452994" y="3824329"/>
                </a:lnTo>
                <a:lnTo>
                  <a:pt x="1408030" y="3855202"/>
                </a:lnTo>
                <a:lnTo>
                  <a:pt x="1395601" y="3859979"/>
                </a:lnTo>
                <a:lnTo>
                  <a:pt x="1440551" y="3859979"/>
                </a:lnTo>
                <a:lnTo>
                  <a:pt x="1474072" y="3830766"/>
                </a:lnTo>
                <a:lnTo>
                  <a:pt x="1500079" y="3789551"/>
                </a:lnTo>
                <a:lnTo>
                  <a:pt x="1515030" y="3734091"/>
                </a:lnTo>
                <a:lnTo>
                  <a:pt x="1517065" y="3700590"/>
                </a:lnTo>
                <a:lnTo>
                  <a:pt x="1517027" y="191963"/>
                </a:lnTo>
                <a:lnTo>
                  <a:pt x="1507463" y="132140"/>
                </a:lnTo>
                <a:lnTo>
                  <a:pt x="1484474" y="78985"/>
                </a:lnTo>
                <a:lnTo>
                  <a:pt x="1457187" y="45024"/>
                </a:lnTo>
                <a:lnTo>
                  <a:pt x="1417831" y="17795"/>
                </a:lnTo>
                <a:lnTo>
                  <a:pt x="1364852" y="2142"/>
                </a:lnTo>
                <a:lnTo>
                  <a:pt x="1332843" y="0"/>
                </a:lnTo>
                <a:close/>
              </a:path>
            </a:pathLst>
          </a:custGeom>
          <a:solidFill>
            <a:srgbClr val="231F20"/>
          </a:solidFill>
        </p:spPr>
        <p:txBody>
          <a:bodyPr wrap="square" lIns="0" tIns="0" rIns="0" bIns="0" rtlCol="0"/>
          <a:lstStyle/>
          <a:p>
            <a:endParaRPr sz="2000"/>
          </a:p>
        </p:txBody>
      </p:sp>
    </p:spTree>
    <p:extLst>
      <p:ext uri="{BB962C8B-B14F-4D97-AF65-F5344CB8AC3E}">
        <p14:creationId xmlns:p14="http://schemas.microsoft.com/office/powerpoint/2010/main" val="19634747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16</a:t>
            </a:fld>
            <a:endParaRPr lang="es-ES_tradnl"/>
          </a:p>
        </p:txBody>
      </p:sp>
      <p:sp>
        <p:nvSpPr>
          <p:cNvPr id="6" name="object 2"/>
          <p:cNvSpPr txBox="1">
            <a:spLocks/>
          </p:cNvSpPr>
          <p:nvPr/>
        </p:nvSpPr>
        <p:spPr>
          <a:xfrm>
            <a:off x="78395" y="5080"/>
            <a:ext cx="7183120" cy="874598"/>
          </a:xfrm>
          <a:prstGeom prst="rect">
            <a:avLst/>
          </a:prstGeom>
        </p:spPr>
        <p:txBody>
          <a:bodyPr vert="horz" wrap="square" lIns="0" tIns="12700"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2700">
              <a:spcBef>
                <a:spcPts val="100"/>
              </a:spcBef>
            </a:pPr>
            <a:r>
              <a:rPr lang="es-CO" sz="2800" kern="0" spc="-5" dirty="0"/>
              <a:t>II. Importancia </a:t>
            </a:r>
            <a:r>
              <a:rPr lang="es-CO" sz="2800" kern="0" dirty="0"/>
              <a:t>de </a:t>
            </a:r>
            <a:r>
              <a:rPr lang="es-CO" sz="2800" kern="0" spc="-5" dirty="0"/>
              <a:t>la información </a:t>
            </a:r>
            <a:r>
              <a:rPr lang="es-CO" sz="2800" kern="0" dirty="0"/>
              <a:t>en el</a:t>
            </a:r>
            <a:r>
              <a:rPr lang="es-CO" sz="2800" kern="0" spc="-20" dirty="0"/>
              <a:t> </a:t>
            </a:r>
            <a:r>
              <a:rPr lang="es-CO" sz="2800" kern="0" dirty="0"/>
              <a:t>CTF</a:t>
            </a:r>
          </a:p>
          <a:p>
            <a:pPr marL="12700">
              <a:spcBef>
                <a:spcPts val="5"/>
              </a:spcBef>
            </a:pPr>
            <a:r>
              <a:rPr lang="es-CO" sz="2800" kern="0" spc="-5" dirty="0">
                <a:cs typeface="Arial"/>
              </a:rPr>
              <a:t>Referencias </a:t>
            </a:r>
            <a:r>
              <a:rPr lang="es-CO" sz="2800" kern="0" dirty="0">
                <a:cs typeface="Arial"/>
              </a:rPr>
              <a:t>en </a:t>
            </a:r>
            <a:r>
              <a:rPr lang="es-CO" sz="2800" kern="0" spc="-5" dirty="0">
                <a:cs typeface="Arial"/>
              </a:rPr>
              <a:t>otros </a:t>
            </a:r>
            <a:r>
              <a:rPr lang="es-CO" sz="2800" kern="0" dirty="0">
                <a:cs typeface="Arial"/>
              </a:rPr>
              <a:t>pilares</a:t>
            </a:r>
          </a:p>
        </p:txBody>
      </p:sp>
      <p:sp>
        <p:nvSpPr>
          <p:cNvPr id="8" name="object 3"/>
          <p:cNvSpPr txBox="1"/>
          <p:nvPr/>
        </p:nvSpPr>
        <p:spPr>
          <a:xfrm>
            <a:off x="0" y="1085072"/>
            <a:ext cx="9144000" cy="4580740"/>
          </a:xfrm>
          <a:prstGeom prst="rect">
            <a:avLst/>
          </a:prstGeom>
        </p:spPr>
        <p:txBody>
          <a:bodyPr vert="horz" wrap="square" lIns="0" tIns="27939" rIns="0" bIns="0" rtlCol="0">
            <a:spAutoFit/>
          </a:bodyPr>
          <a:lstStyle/>
          <a:p>
            <a:pPr marL="355600" marR="968375" indent="-342900" algn="just">
              <a:lnSpc>
                <a:spcPts val="3100"/>
              </a:lnSpc>
              <a:spcBef>
                <a:spcPts val="219"/>
              </a:spcBef>
              <a:buChar char="•"/>
              <a:tabLst>
                <a:tab pos="354965" algn="l"/>
                <a:tab pos="355600" algn="l"/>
              </a:tabLst>
            </a:pPr>
            <a:r>
              <a:rPr sz="2600" b="1" spc="-5" dirty="0">
                <a:solidFill>
                  <a:srgbClr val="212165"/>
                </a:solidFill>
                <a:latin typeface="Arial"/>
                <a:cs typeface="Arial"/>
              </a:rPr>
              <a:t>Riesgos fiscales considerados como pasivos  contingentes</a:t>
            </a:r>
            <a:endParaRPr sz="2600" b="1" dirty="0">
              <a:latin typeface="Arial"/>
              <a:cs typeface="Arial"/>
            </a:endParaRPr>
          </a:p>
          <a:p>
            <a:pPr marL="755650" marR="546735" lvl="1" indent="-285750" algn="just">
              <a:lnSpc>
                <a:spcPts val="2870"/>
              </a:lnSpc>
              <a:spcBef>
                <a:spcPts val="615"/>
              </a:spcBef>
              <a:buChar char="–"/>
              <a:tabLst>
                <a:tab pos="755650" algn="l"/>
              </a:tabLst>
            </a:pPr>
            <a:r>
              <a:rPr sz="2400" dirty="0">
                <a:solidFill>
                  <a:srgbClr val="990000"/>
                </a:solidFill>
                <a:latin typeface="Arial"/>
                <a:cs typeface="Arial"/>
              </a:rPr>
              <a:t>Riesgos macroeconómicos; Riesgos </a:t>
            </a:r>
            <a:r>
              <a:rPr sz="2400" spc="-5" dirty="0">
                <a:solidFill>
                  <a:srgbClr val="990000"/>
                </a:solidFill>
                <a:latin typeface="Arial"/>
                <a:cs typeface="Arial"/>
              </a:rPr>
              <a:t>fiscales  específicos; </a:t>
            </a:r>
            <a:r>
              <a:rPr sz="2400" dirty="0">
                <a:solidFill>
                  <a:srgbClr val="990000"/>
                </a:solidFill>
                <a:latin typeface="Arial"/>
                <a:cs typeface="Arial"/>
              </a:rPr>
              <a:t>análisis de </a:t>
            </a:r>
            <a:r>
              <a:rPr sz="2400" spc="-5" dirty="0">
                <a:solidFill>
                  <a:srgbClr val="990000"/>
                </a:solidFill>
                <a:latin typeface="Arial"/>
                <a:cs typeface="Arial"/>
              </a:rPr>
              <a:t>sostenibilidad </a:t>
            </a:r>
            <a:r>
              <a:rPr sz="2400" dirty="0">
                <a:solidFill>
                  <a:srgbClr val="990000"/>
                </a:solidFill>
                <a:latin typeface="Arial"/>
                <a:cs typeface="Arial"/>
              </a:rPr>
              <a:t>en el largo  plazo</a:t>
            </a:r>
            <a:endParaRPr sz="2400" dirty="0">
              <a:latin typeface="Arial"/>
              <a:cs typeface="Arial"/>
            </a:endParaRPr>
          </a:p>
          <a:p>
            <a:pPr marL="755650" marR="5080" lvl="1" indent="-285750" algn="just">
              <a:lnSpc>
                <a:spcPct val="100099"/>
              </a:lnSpc>
              <a:spcBef>
                <a:spcPts val="484"/>
              </a:spcBef>
              <a:buChar char="–"/>
              <a:tabLst>
                <a:tab pos="755650" algn="l"/>
              </a:tabLst>
            </a:pPr>
            <a:r>
              <a:rPr sz="2400" spc="-5" dirty="0">
                <a:solidFill>
                  <a:srgbClr val="990000"/>
                </a:solidFill>
                <a:latin typeface="Arial"/>
                <a:cs typeface="Arial"/>
              </a:rPr>
              <a:t>Imprevistos presupuestarios; Gestión </a:t>
            </a:r>
            <a:r>
              <a:rPr sz="2400" dirty="0">
                <a:solidFill>
                  <a:srgbClr val="990000"/>
                </a:solidFill>
                <a:latin typeface="Arial"/>
                <a:cs typeface="Arial"/>
              </a:rPr>
              <a:t>de </a:t>
            </a:r>
            <a:r>
              <a:rPr sz="2400" spc="-5" dirty="0">
                <a:solidFill>
                  <a:srgbClr val="990000"/>
                </a:solidFill>
                <a:latin typeface="Arial"/>
                <a:cs typeface="Arial"/>
              </a:rPr>
              <a:t>activos </a:t>
            </a:r>
            <a:r>
              <a:rPr sz="2400" dirty="0">
                <a:solidFill>
                  <a:srgbClr val="990000"/>
                </a:solidFill>
                <a:latin typeface="Arial"/>
                <a:cs typeface="Arial"/>
              </a:rPr>
              <a:t>y  pasivos; </a:t>
            </a:r>
            <a:r>
              <a:rPr sz="2400" spc="-5" dirty="0">
                <a:solidFill>
                  <a:srgbClr val="990000"/>
                </a:solidFill>
                <a:latin typeface="Arial"/>
                <a:cs typeface="Arial"/>
              </a:rPr>
              <a:t>Garantías; APPs; Exposición </a:t>
            </a:r>
            <a:r>
              <a:rPr sz="2400" dirty="0">
                <a:solidFill>
                  <a:srgbClr val="990000"/>
                </a:solidFill>
                <a:latin typeface="Arial"/>
                <a:cs typeface="Arial"/>
              </a:rPr>
              <a:t>del </a:t>
            </a:r>
            <a:r>
              <a:rPr sz="2400" spc="-5" dirty="0">
                <a:solidFill>
                  <a:srgbClr val="990000"/>
                </a:solidFill>
                <a:latin typeface="Arial"/>
                <a:cs typeface="Arial"/>
              </a:rPr>
              <a:t>sector  financiero; </a:t>
            </a:r>
            <a:r>
              <a:rPr sz="2400" dirty="0">
                <a:solidFill>
                  <a:srgbClr val="990000"/>
                </a:solidFill>
                <a:latin typeface="Arial"/>
                <a:cs typeface="Arial"/>
              </a:rPr>
              <a:t>Recursos </a:t>
            </a:r>
            <a:r>
              <a:rPr sz="2400" spc="-5" dirty="0">
                <a:solidFill>
                  <a:srgbClr val="990000"/>
                </a:solidFill>
                <a:latin typeface="Arial"/>
                <a:cs typeface="Arial"/>
              </a:rPr>
              <a:t>naturales, </a:t>
            </a:r>
            <a:r>
              <a:rPr sz="2400" dirty="0">
                <a:solidFill>
                  <a:srgbClr val="990000"/>
                </a:solidFill>
                <a:latin typeface="Arial"/>
                <a:cs typeface="Arial"/>
              </a:rPr>
              <a:t>Riesgos</a:t>
            </a:r>
            <a:r>
              <a:rPr sz="2400" spc="15" dirty="0">
                <a:solidFill>
                  <a:srgbClr val="990000"/>
                </a:solidFill>
                <a:latin typeface="Arial"/>
                <a:cs typeface="Arial"/>
              </a:rPr>
              <a:t> </a:t>
            </a:r>
            <a:r>
              <a:rPr sz="2400" spc="-5" dirty="0">
                <a:solidFill>
                  <a:srgbClr val="990000"/>
                </a:solidFill>
                <a:latin typeface="Arial"/>
                <a:cs typeface="Arial"/>
              </a:rPr>
              <a:t>ambientales</a:t>
            </a:r>
            <a:endParaRPr sz="2400" dirty="0">
              <a:latin typeface="Arial"/>
              <a:cs typeface="Arial"/>
            </a:endParaRPr>
          </a:p>
          <a:p>
            <a:pPr marL="355600" marR="673735" indent="-342900" algn="just">
              <a:lnSpc>
                <a:spcPts val="3100"/>
              </a:lnSpc>
              <a:spcBef>
                <a:spcPts val="740"/>
              </a:spcBef>
              <a:buChar char="•"/>
              <a:tabLst>
                <a:tab pos="354965" algn="l"/>
                <a:tab pos="355600" algn="l"/>
              </a:tabLst>
            </a:pPr>
            <a:r>
              <a:rPr sz="2600" b="1" spc="-5" dirty="0">
                <a:solidFill>
                  <a:srgbClr val="212165"/>
                </a:solidFill>
                <a:latin typeface="Arial"/>
                <a:cs typeface="Arial"/>
              </a:rPr>
              <a:t>Coordinación Fiscal: necesidad </a:t>
            </a:r>
            <a:r>
              <a:rPr sz="2600" b="1" dirty="0">
                <a:solidFill>
                  <a:srgbClr val="212165"/>
                </a:solidFill>
                <a:latin typeface="Arial"/>
                <a:cs typeface="Arial"/>
              </a:rPr>
              <a:t>de </a:t>
            </a:r>
            <a:r>
              <a:rPr sz="2600" b="1" spc="-5" dirty="0">
                <a:solidFill>
                  <a:srgbClr val="212165"/>
                </a:solidFill>
                <a:latin typeface="Arial"/>
                <a:cs typeface="Arial"/>
              </a:rPr>
              <a:t>información  consolidada</a:t>
            </a:r>
            <a:endParaRPr sz="2600" b="1" dirty="0">
              <a:latin typeface="Arial"/>
              <a:cs typeface="Arial"/>
            </a:endParaRPr>
          </a:p>
          <a:p>
            <a:pPr marL="755650" lvl="1" indent="-285750">
              <a:lnSpc>
                <a:spcPct val="100000"/>
              </a:lnSpc>
              <a:spcBef>
                <a:spcPts val="480"/>
              </a:spcBef>
              <a:buChar char="–"/>
              <a:tabLst>
                <a:tab pos="755650" algn="l"/>
              </a:tabLst>
            </a:pPr>
            <a:r>
              <a:rPr sz="2400" spc="-5" dirty="0" err="1">
                <a:solidFill>
                  <a:srgbClr val="990000"/>
                </a:solidFill>
                <a:latin typeface="Arial"/>
                <a:cs typeface="Arial"/>
              </a:rPr>
              <a:t>Gobiernos</a:t>
            </a:r>
            <a:r>
              <a:rPr sz="2400" spc="-5" dirty="0">
                <a:solidFill>
                  <a:srgbClr val="990000"/>
                </a:solidFill>
                <a:latin typeface="Arial"/>
                <a:cs typeface="Arial"/>
              </a:rPr>
              <a:t> Sub-</a:t>
            </a:r>
            <a:r>
              <a:rPr sz="2400" spc="-5" dirty="0" err="1">
                <a:solidFill>
                  <a:srgbClr val="990000"/>
                </a:solidFill>
                <a:latin typeface="Arial"/>
                <a:cs typeface="Arial"/>
              </a:rPr>
              <a:t>nacionales</a:t>
            </a:r>
            <a:r>
              <a:rPr lang="es-CO" sz="2400" spc="-5" dirty="0">
                <a:solidFill>
                  <a:srgbClr val="990000"/>
                </a:solidFill>
                <a:latin typeface="Arial"/>
                <a:cs typeface="Arial"/>
              </a:rPr>
              <a:t> (Territoriales)</a:t>
            </a:r>
            <a:endParaRPr sz="2400" dirty="0">
              <a:latin typeface="Arial"/>
              <a:cs typeface="Arial"/>
            </a:endParaRPr>
          </a:p>
          <a:p>
            <a:pPr marL="755650" lvl="1" indent="-285750">
              <a:lnSpc>
                <a:spcPct val="100000"/>
              </a:lnSpc>
              <a:spcBef>
                <a:spcPts val="585"/>
              </a:spcBef>
              <a:buChar char="–"/>
              <a:tabLst>
                <a:tab pos="755650" algn="l"/>
              </a:tabLst>
            </a:pPr>
            <a:r>
              <a:rPr sz="2400" spc="-5" dirty="0">
                <a:solidFill>
                  <a:srgbClr val="990000"/>
                </a:solidFill>
                <a:latin typeface="Arial"/>
                <a:cs typeface="Arial"/>
              </a:rPr>
              <a:t>Empresas </a:t>
            </a:r>
            <a:r>
              <a:rPr sz="2400" dirty="0">
                <a:solidFill>
                  <a:srgbClr val="990000"/>
                </a:solidFill>
                <a:latin typeface="Arial"/>
                <a:cs typeface="Arial"/>
              </a:rPr>
              <a:t>del</a:t>
            </a:r>
            <a:r>
              <a:rPr sz="2400" spc="-5" dirty="0">
                <a:solidFill>
                  <a:srgbClr val="990000"/>
                </a:solidFill>
                <a:latin typeface="Arial"/>
                <a:cs typeface="Arial"/>
              </a:rPr>
              <a:t> Estado</a:t>
            </a:r>
            <a:endParaRPr sz="2400" dirty="0">
              <a:latin typeface="Arial"/>
              <a:cs typeface="Arial"/>
            </a:endParaRPr>
          </a:p>
        </p:txBody>
      </p:sp>
    </p:spTree>
    <p:extLst>
      <p:ext uri="{BB962C8B-B14F-4D97-AF65-F5344CB8AC3E}">
        <p14:creationId xmlns:p14="http://schemas.microsoft.com/office/powerpoint/2010/main" val="7892398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17</a:t>
            </a:fld>
            <a:endParaRPr lang="es-ES_tradnl"/>
          </a:p>
        </p:txBody>
      </p:sp>
      <p:sp>
        <p:nvSpPr>
          <p:cNvPr id="6" name="object 2"/>
          <p:cNvSpPr txBox="1">
            <a:spLocks/>
          </p:cNvSpPr>
          <p:nvPr/>
        </p:nvSpPr>
        <p:spPr>
          <a:xfrm>
            <a:off x="78739" y="121196"/>
            <a:ext cx="7070090" cy="887422"/>
          </a:xfrm>
          <a:prstGeom prst="rect">
            <a:avLst/>
          </a:prstGeom>
        </p:spPr>
        <p:txBody>
          <a:bodyPr vert="horz" wrap="square" lIns="0" tIns="12700"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2700">
              <a:spcBef>
                <a:spcPts val="100"/>
              </a:spcBef>
            </a:pPr>
            <a:r>
              <a:rPr lang="es-CO" kern="0" spc="-5" dirty="0"/>
              <a:t>Presentación </a:t>
            </a:r>
            <a:r>
              <a:rPr lang="es-CO" kern="0" dirty="0"/>
              <a:t>de </a:t>
            </a:r>
            <a:r>
              <a:rPr lang="es-CO" kern="0" spc="-5" dirty="0"/>
              <a:t>Informes Fiscales: Pilar</a:t>
            </a:r>
            <a:r>
              <a:rPr lang="es-CO" kern="0" spc="75" dirty="0"/>
              <a:t> </a:t>
            </a:r>
            <a:r>
              <a:rPr lang="es-CO" kern="0" dirty="0"/>
              <a:t>I</a:t>
            </a:r>
          </a:p>
          <a:p>
            <a:pPr marL="12700" lvl="1" algn="l">
              <a:spcBef>
                <a:spcPts val="100"/>
              </a:spcBef>
            </a:pPr>
            <a:r>
              <a:rPr lang="es-CO" sz="2400" spc="-5" dirty="0">
                <a:solidFill>
                  <a:schemeClr val="bg1"/>
                </a:solidFill>
                <a:latin typeface="Arial"/>
                <a:cs typeface="Arial"/>
              </a:rPr>
              <a:t>1. Cobertura</a:t>
            </a:r>
            <a:endParaRPr lang="es-CO" kern="0" dirty="0"/>
          </a:p>
        </p:txBody>
      </p:sp>
      <p:sp>
        <p:nvSpPr>
          <p:cNvPr id="8" name="object 3"/>
          <p:cNvSpPr txBox="1"/>
          <p:nvPr/>
        </p:nvSpPr>
        <p:spPr>
          <a:xfrm>
            <a:off x="-396552" y="1081050"/>
            <a:ext cx="9721080" cy="4349909"/>
          </a:xfrm>
          <a:prstGeom prst="rect">
            <a:avLst/>
          </a:prstGeom>
        </p:spPr>
        <p:txBody>
          <a:bodyPr vert="horz" wrap="square" lIns="0" tIns="12700" rIns="0" bIns="0" rtlCol="0">
            <a:spAutoFit/>
          </a:bodyPr>
          <a:lstStyle/>
          <a:p>
            <a:pPr marL="469900" marR="5080">
              <a:lnSpc>
                <a:spcPct val="100000"/>
              </a:lnSpc>
            </a:pPr>
            <a:r>
              <a:rPr sz="1800" b="1" i="1" dirty="0">
                <a:solidFill>
                  <a:srgbClr val="800000"/>
                </a:solidFill>
                <a:latin typeface="Arial"/>
                <a:cs typeface="Arial"/>
              </a:rPr>
              <a:t>Los </a:t>
            </a:r>
            <a:r>
              <a:rPr sz="1800" b="1" i="1" spc="-5" dirty="0">
                <a:solidFill>
                  <a:srgbClr val="800000"/>
                </a:solidFill>
                <a:latin typeface="Arial"/>
                <a:cs typeface="Arial"/>
              </a:rPr>
              <a:t>informes fiscales </a:t>
            </a:r>
            <a:r>
              <a:rPr sz="1800" b="1" i="1" dirty="0">
                <a:solidFill>
                  <a:srgbClr val="800000"/>
                </a:solidFill>
                <a:latin typeface="Arial"/>
                <a:cs typeface="Arial"/>
              </a:rPr>
              <a:t>deben </a:t>
            </a:r>
            <a:r>
              <a:rPr sz="1800" b="1" i="1" spc="-5" dirty="0">
                <a:solidFill>
                  <a:srgbClr val="800000"/>
                </a:solidFill>
                <a:latin typeface="Arial"/>
                <a:cs typeface="Arial"/>
              </a:rPr>
              <a:t>ofrecer </a:t>
            </a:r>
            <a:r>
              <a:rPr sz="1800" b="1" i="1" dirty="0">
                <a:solidFill>
                  <a:srgbClr val="800000"/>
                </a:solidFill>
                <a:latin typeface="Arial"/>
                <a:cs typeface="Arial"/>
              </a:rPr>
              <a:t>una </a:t>
            </a:r>
            <a:r>
              <a:rPr sz="1800" b="1" i="1" spc="-5" dirty="0">
                <a:solidFill>
                  <a:srgbClr val="800000"/>
                </a:solidFill>
                <a:latin typeface="Arial"/>
                <a:cs typeface="Arial"/>
              </a:rPr>
              <a:t>reseña integral </a:t>
            </a:r>
            <a:r>
              <a:rPr sz="1800" b="1" i="1" dirty="0">
                <a:solidFill>
                  <a:srgbClr val="800000"/>
                </a:solidFill>
                <a:latin typeface="Arial"/>
                <a:cs typeface="Arial"/>
              </a:rPr>
              <a:t>de </a:t>
            </a:r>
            <a:r>
              <a:rPr sz="1800" b="1" i="1" spc="-5" dirty="0">
                <a:solidFill>
                  <a:srgbClr val="800000"/>
                </a:solidFill>
                <a:latin typeface="Arial"/>
                <a:cs typeface="Arial"/>
              </a:rPr>
              <a:t>las  actividades fiscales </a:t>
            </a:r>
            <a:r>
              <a:rPr sz="1800" b="1" i="1" dirty="0">
                <a:solidFill>
                  <a:srgbClr val="800000"/>
                </a:solidFill>
                <a:latin typeface="Arial"/>
                <a:cs typeface="Arial"/>
              </a:rPr>
              <a:t>del </a:t>
            </a:r>
            <a:r>
              <a:rPr sz="1800" b="1" i="1" spc="-5" dirty="0">
                <a:solidFill>
                  <a:srgbClr val="800000"/>
                </a:solidFill>
                <a:latin typeface="Arial"/>
                <a:cs typeface="Arial"/>
              </a:rPr>
              <a:t>sector público </a:t>
            </a:r>
            <a:r>
              <a:rPr sz="1800" b="1" i="1" dirty="0">
                <a:solidFill>
                  <a:srgbClr val="800000"/>
                </a:solidFill>
                <a:latin typeface="Arial"/>
                <a:cs typeface="Arial"/>
              </a:rPr>
              <a:t>y su </a:t>
            </a:r>
            <a:r>
              <a:rPr sz="1800" b="1" i="1" spc="-5" dirty="0">
                <a:solidFill>
                  <a:srgbClr val="800000"/>
                </a:solidFill>
                <a:latin typeface="Arial"/>
                <a:cs typeface="Arial"/>
              </a:rPr>
              <a:t>subsector, </a:t>
            </a:r>
            <a:r>
              <a:rPr sz="1800" b="1" i="1" dirty="0">
                <a:solidFill>
                  <a:srgbClr val="800000"/>
                </a:solidFill>
                <a:latin typeface="Arial"/>
                <a:cs typeface="Arial"/>
              </a:rPr>
              <a:t>de </a:t>
            </a:r>
            <a:r>
              <a:rPr sz="1800" b="1" i="1" spc="-5" dirty="0">
                <a:solidFill>
                  <a:srgbClr val="800000"/>
                </a:solidFill>
                <a:latin typeface="Arial"/>
                <a:cs typeface="Arial"/>
              </a:rPr>
              <a:t>acuerdo  </a:t>
            </a:r>
            <a:r>
              <a:rPr sz="1800" b="1" i="1" dirty="0">
                <a:solidFill>
                  <a:srgbClr val="800000"/>
                </a:solidFill>
                <a:latin typeface="Arial"/>
                <a:cs typeface="Arial"/>
              </a:rPr>
              <a:t>con </a:t>
            </a:r>
            <a:r>
              <a:rPr sz="1800" b="1" i="1" spc="-5" dirty="0">
                <a:solidFill>
                  <a:srgbClr val="800000"/>
                </a:solidFill>
                <a:latin typeface="Arial"/>
                <a:cs typeface="Arial"/>
              </a:rPr>
              <a:t>las normas</a:t>
            </a:r>
            <a:r>
              <a:rPr sz="1800" b="1" i="1" spc="-25" dirty="0">
                <a:solidFill>
                  <a:srgbClr val="800000"/>
                </a:solidFill>
                <a:latin typeface="Arial"/>
                <a:cs typeface="Arial"/>
              </a:rPr>
              <a:t> </a:t>
            </a:r>
            <a:r>
              <a:rPr sz="1800" b="1" i="1" spc="-5" dirty="0">
                <a:solidFill>
                  <a:srgbClr val="800000"/>
                </a:solidFill>
                <a:latin typeface="Arial"/>
                <a:cs typeface="Arial"/>
              </a:rPr>
              <a:t>internacionales.</a:t>
            </a:r>
            <a:endParaRPr sz="1800" dirty="0">
              <a:latin typeface="Arial"/>
              <a:cs typeface="Arial"/>
            </a:endParaRPr>
          </a:p>
          <a:p>
            <a:pPr marL="812800" lvl="2" indent="-342900">
              <a:lnSpc>
                <a:spcPct val="100000"/>
              </a:lnSpc>
              <a:spcBef>
                <a:spcPts val="500"/>
              </a:spcBef>
              <a:buChar char="•"/>
              <a:tabLst>
                <a:tab pos="812165" algn="l"/>
                <a:tab pos="812800" algn="l"/>
              </a:tabLst>
            </a:pPr>
            <a:r>
              <a:rPr sz="2000" b="1" spc="-5" dirty="0">
                <a:solidFill>
                  <a:srgbClr val="212165"/>
                </a:solidFill>
                <a:latin typeface="Arial"/>
                <a:cs typeface="Arial"/>
              </a:rPr>
              <a:t>Medido</a:t>
            </a:r>
            <a:r>
              <a:rPr sz="2000" b="1" spc="-15" dirty="0">
                <a:solidFill>
                  <a:srgbClr val="212165"/>
                </a:solidFill>
                <a:latin typeface="Arial"/>
                <a:cs typeface="Arial"/>
              </a:rPr>
              <a:t> </a:t>
            </a:r>
            <a:r>
              <a:rPr sz="2000" b="1" spc="-5" dirty="0">
                <a:solidFill>
                  <a:srgbClr val="212165"/>
                </a:solidFill>
                <a:latin typeface="Arial"/>
                <a:cs typeface="Arial"/>
              </a:rPr>
              <a:t>por:</a:t>
            </a:r>
            <a:endParaRPr sz="2000" b="1" dirty="0">
              <a:latin typeface="Arial"/>
              <a:cs typeface="Arial"/>
            </a:endParaRPr>
          </a:p>
          <a:p>
            <a:pPr marL="927100" marR="346710" lvl="3" algn="just">
              <a:lnSpc>
                <a:spcPct val="99500"/>
              </a:lnSpc>
              <a:spcBef>
                <a:spcPts val="445"/>
              </a:spcBef>
              <a:tabLst>
                <a:tab pos="1212215" algn="l"/>
                <a:tab pos="1212850" algn="l"/>
              </a:tabLst>
            </a:pPr>
            <a:r>
              <a:rPr lang="es-CO" sz="1600" b="1" spc="-5" dirty="0">
                <a:solidFill>
                  <a:srgbClr val="990000"/>
                </a:solidFill>
                <a:latin typeface="Arial"/>
                <a:cs typeface="Arial"/>
              </a:rPr>
              <a:t>- </a:t>
            </a:r>
            <a:r>
              <a:rPr sz="1600" b="1" spc="-5" dirty="0" err="1">
                <a:solidFill>
                  <a:srgbClr val="990000"/>
                </a:solidFill>
                <a:latin typeface="Arial"/>
                <a:cs typeface="Arial"/>
              </a:rPr>
              <a:t>Cobertura</a:t>
            </a:r>
            <a:r>
              <a:rPr sz="1600" b="1" spc="-5" dirty="0">
                <a:solidFill>
                  <a:srgbClr val="990000"/>
                </a:solidFill>
                <a:latin typeface="Arial"/>
                <a:cs typeface="Arial"/>
              </a:rPr>
              <a:t> </a:t>
            </a:r>
            <a:r>
              <a:rPr sz="1600" b="1" dirty="0">
                <a:solidFill>
                  <a:srgbClr val="990000"/>
                </a:solidFill>
                <a:latin typeface="Arial"/>
                <a:cs typeface="Arial"/>
              </a:rPr>
              <a:t>de </a:t>
            </a:r>
            <a:r>
              <a:rPr sz="1600" b="1" spc="-5" dirty="0">
                <a:solidFill>
                  <a:srgbClr val="990000"/>
                </a:solidFill>
                <a:latin typeface="Arial"/>
                <a:cs typeface="Arial"/>
              </a:rPr>
              <a:t>las </a:t>
            </a:r>
            <a:r>
              <a:rPr lang="es-CO" sz="1600" b="1" spc="-5" dirty="0" err="1">
                <a:solidFill>
                  <a:srgbClr val="990000"/>
                </a:solidFill>
                <a:latin typeface="Arial"/>
                <a:cs typeface="Arial"/>
              </a:rPr>
              <a:t>I</a:t>
            </a:r>
            <a:r>
              <a:rPr sz="1600" b="1" spc="-5" dirty="0" err="1">
                <a:solidFill>
                  <a:srgbClr val="990000"/>
                </a:solidFill>
                <a:latin typeface="Arial"/>
                <a:cs typeface="Arial"/>
              </a:rPr>
              <a:t>nstituciones</a:t>
            </a:r>
            <a:r>
              <a:rPr lang="es-CO" sz="1600" b="1" spc="-5" dirty="0">
                <a:solidFill>
                  <a:srgbClr val="990000"/>
                </a:solidFill>
                <a:latin typeface="Arial"/>
                <a:cs typeface="Arial"/>
              </a:rPr>
              <a:t>:</a:t>
            </a:r>
            <a:r>
              <a:rPr sz="1600" b="1" dirty="0">
                <a:solidFill>
                  <a:srgbClr val="990000"/>
                </a:solidFill>
                <a:latin typeface="Arial"/>
                <a:cs typeface="Arial"/>
              </a:rPr>
              <a:t> </a:t>
            </a:r>
            <a:r>
              <a:rPr sz="1600" spc="-5" dirty="0">
                <a:solidFill>
                  <a:srgbClr val="10196A"/>
                </a:solidFill>
                <a:latin typeface="Arial"/>
                <a:cs typeface="Arial"/>
              </a:rPr>
              <a:t>Consolidación de entidades  participantes en las actividades públicas de acuerdo con las </a:t>
            </a:r>
            <a:r>
              <a:rPr sz="1600" spc="-5" dirty="0" err="1">
                <a:solidFill>
                  <a:srgbClr val="10196A"/>
                </a:solidFill>
                <a:latin typeface="Arial"/>
                <a:cs typeface="Arial"/>
              </a:rPr>
              <a:t>normas</a:t>
            </a:r>
            <a:r>
              <a:rPr sz="1600" spc="-5" dirty="0">
                <a:solidFill>
                  <a:srgbClr val="10196A"/>
                </a:solidFill>
                <a:latin typeface="Arial"/>
                <a:cs typeface="Arial"/>
              </a:rPr>
              <a:t>  </a:t>
            </a:r>
            <a:r>
              <a:rPr sz="1600" spc="-5" dirty="0" err="1">
                <a:solidFill>
                  <a:srgbClr val="10196A"/>
                </a:solidFill>
                <a:latin typeface="Arial"/>
                <a:cs typeface="Arial"/>
              </a:rPr>
              <a:t>internacionales</a:t>
            </a:r>
            <a:r>
              <a:rPr lang="es-CO" sz="1600" spc="-5" dirty="0">
                <a:solidFill>
                  <a:srgbClr val="10196A"/>
                </a:solidFill>
                <a:latin typeface="Arial"/>
                <a:cs typeface="Arial"/>
              </a:rPr>
              <a:t> </a:t>
            </a:r>
            <a:r>
              <a:rPr sz="1600" spc="-5" dirty="0">
                <a:solidFill>
                  <a:srgbClr val="10196A"/>
                </a:solidFill>
                <a:latin typeface="Arial"/>
                <a:cs typeface="Arial"/>
              </a:rPr>
              <a:t>(</a:t>
            </a:r>
            <a:r>
              <a:rPr sz="1600" i="1" spc="-5" dirty="0">
                <a:solidFill>
                  <a:srgbClr val="0033FF"/>
                </a:solidFill>
                <a:latin typeface="Arial"/>
                <a:cs typeface="Arial"/>
              </a:rPr>
              <a:t>central, general, sector p</a:t>
            </a:r>
            <a:r>
              <a:rPr lang="es-CO" sz="1600" i="1" spc="-5" dirty="0">
                <a:solidFill>
                  <a:srgbClr val="0033FF"/>
                </a:solidFill>
                <a:latin typeface="Arial"/>
                <a:cs typeface="Arial"/>
              </a:rPr>
              <a:t>ú</a:t>
            </a:r>
            <a:r>
              <a:rPr sz="1600" i="1" spc="-5" dirty="0" err="1">
                <a:solidFill>
                  <a:srgbClr val="0033FF"/>
                </a:solidFill>
                <a:latin typeface="Arial"/>
                <a:cs typeface="Arial"/>
              </a:rPr>
              <a:t>blico</a:t>
            </a:r>
            <a:r>
              <a:rPr sz="1600" spc="-5" dirty="0">
                <a:solidFill>
                  <a:srgbClr val="0033FF"/>
                </a:solidFill>
                <a:latin typeface="Arial"/>
                <a:cs typeface="Arial"/>
              </a:rPr>
              <a:t>)</a:t>
            </a:r>
            <a:endParaRPr sz="1600" dirty="0">
              <a:solidFill>
                <a:srgbClr val="0033FF"/>
              </a:solidFill>
              <a:latin typeface="Arial"/>
              <a:cs typeface="Arial"/>
            </a:endParaRPr>
          </a:p>
          <a:p>
            <a:pPr marL="927100" marR="29209" lvl="3" algn="just">
              <a:lnSpc>
                <a:spcPct val="100000"/>
              </a:lnSpc>
              <a:spcBef>
                <a:spcPts val="440"/>
              </a:spcBef>
              <a:tabLst>
                <a:tab pos="1212215" algn="l"/>
                <a:tab pos="1212850" algn="l"/>
              </a:tabLst>
            </a:pPr>
            <a:r>
              <a:rPr lang="es-CO" sz="1600" b="1" spc="-5" dirty="0">
                <a:solidFill>
                  <a:srgbClr val="990000"/>
                </a:solidFill>
                <a:latin typeface="Arial"/>
                <a:cs typeface="Arial"/>
              </a:rPr>
              <a:t>- </a:t>
            </a:r>
            <a:r>
              <a:rPr sz="1600" b="1" spc="-5" dirty="0" err="1">
                <a:solidFill>
                  <a:srgbClr val="990000"/>
                </a:solidFill>
                <a:latin typeface="Arial"/>
                <a:cs typeface="Arial"/>
              </a:rPr>
              <a:t>Cobertura</a:t>
            </a:r>
            <a:r>
              <a:rPr sz="1600" b="1" spc="-5" dirty="0">
                <a:solidFill>
                  <a:srgbClr val="990000"/>
                </a:solidFill>
                <a:latin typeface="Arial"/>
                <a:cs typeface="Arial"/>
              </a:rPr>
              <a:t> </a:t>
            </a:r>
            <a:r>
              <a:rPr sz="1600" b="1" dirty="0">
                <a:solidFill>
                  <a:srgbClr val="990000"/>
                </a:solidFill>
                <a:latin typeface="Arial"/>
                <a:cs typeface="Arial"/>
              </a:rPr>
              <a:t>de </a:t>
            </a:r>
            <a:r>
              <a:rPr lang="es-CO" sz="1600" b="1" spc="-5" dirty="0" err="1">
                <a:solidFill>
                  <a:srgbClr val="990000"/>
                </a:solidFill>
                <a:latin typeface="Arial"/>
                <a:cs typeface="Arial"/>
              </a:rPr>
              <a:t>S</a:t>
            </a:r>
            <a:r>
              <a:rPr sz="1600" b="1" spc="-5" dirty="0" err="1">
                <a:solidFill>
                  <a:srgbClr val="990000"/>
                </a:solidFill>
                <a:latin typeface="Arial"/>
                <a:cs typeface="Arial"/>
              </a:rPr>
              <a:t>aldos</a:t>
            </a:r>
            <a:r>
              <a:rPr lang="es-CO" sz="1600" b="1" spc="-5" dirty="0">
                <a:solidFill>
                  <a:srgbClr val="990000"/>
                </a:solidFill>
                <a:latin typeface="Arial"/>
                <a:cs typeface="Arial"/>
              </a:rPr>
              <a:t>:</a:t>
            </a:r>
            <a:r>
              <a:rPr sz="1600" b="1" dirty="0">
                <a:solidFill>
                  <a:srgbClr val="990000"/>
                </a:solidFill>
                <a:latin typeface="Arial"/>
                <a:cs typeface="Arial"/>
              </a:rPr>
              <a:t> </a:t>
            </a:r>
            <a:r>
              <a:rPr sz="1600" spc="-5" dirty="0">
                <a:solidFill>
                  <a:srgbClr val="10196A"/>
                </a:solidFill>
                <a:latin typeface="Arial"/>
                <a:cs typeface="Arial"/>
              </a:rPr>
              <a:t>Los informes fiscales incluyen un balance de  efectivo </a:t>
            </a:r>
            <a:r>
              <a:rPr sz="1600" dirty="0">
                <a:solidFill>
                  <a:srgbClr val="10196A"/>
                </a:solidFill>
                <a:latin typeface="Arial"/>
                <a:cs typeface="Arial"/>
              </a:rPr>
              <a:t>y </a:t>
            </a:r>
            <a:r>
              <a:rPr sz="1600" spc="-5" dirty="0">
                <a:solidFill>
                  <a:srgbClr val="10196A"/>
                </a:solidFill>
                <a:latin typeface="Arial"/>
                <a:cs typeface="Arial"/>
              </a:rPr>
              <a:t>deuda/ </a:t>
            </a:r>
            <a:r>
              <a:rPr sz="1600" spc="-5" dirty="0" err="1">
                <a:solidFill>
                  <a:srgbClr val="0033FF"/>
                </a:solidFill>
                <a:latin typeface="Arial"/>
                <a:cs typeface="Arial"/>
              </a:rPr>
              <a:t>activos</a:t>
            </a:r>
            <a:r>
              <a:rPr sz="1600" spc="-5" dirty="0">
                <a:solidFill>
                  <a:srgbClr val="0033FF"/>
                </a:solidFill>
                <a:latin typeface="Arial"/>
                <a:cs typeface="Arial"/>
              </a:rPr>
              <a:t> </a:t>
            </a:r>
            <a:endParaRPr lang="es-CO" sz="1600" spc="-5" dirty="0">
              <a:solidFill>
                <a:srgbClr val="0033FF"/>
              </a:solidFill>
              <a:latin typeface="Arial"/>
              <a:cs typeface="Arial"/>
            </a:endParaRPr>
          </a:p>
          <a:p>
            <a:pPr marL="927100" marR="29209" lvl="3" algn="just">
              <a:lnSpc>
                <a:spcPct val="100000"/>
              </a:lnSpc>
              <a:spcBef>
                <a:spcPts val="440"/>
              </a:spcBef>
              <a:tabLst>
                <a:tab pos="1212215" algn="l"/>
                <a:tab pos="1212850" algn="l"/>
              </a:tabLst>
            </a:pPr>
            <a:r>
              <a:rPr lang="es-CO" sz="1600" spc="-5" dirty="0">
                <a:solidFill>
                  <a:srgbClr val="0033FF"/>
                </a:solidFill>
                <a:latin typeface="Arial"/>
                <a:cs typeface="Arial"/>
              </a:rPr>
              <a:t>    </a:t>
            </a:r>
            <a:r>
              <a:rPr sz="1600" dirty="0">
                <a:solidFill>
                  <a:srgbClr val="0033FF"/>
                </a:solidFill>
                <a:latin typeface="Arial"/>
                <a:cs typeface="Arial"/>
              </a:rPr>
              <a:t>y </a:t>
            </a:r>
            <a:r>
              <a:rPr sz="1600" spc="-5" dirty="0" err="1">
                <a:solidFill>
                  <a:srgbClr val="0033FF"/>
                </a:solidFill>
                <a:latin typeface="Arial"/>
                <a:cs typeface="Arial"/>
              </a:rPr>
              <a:t>pasivos</a:t>
            </a:r>
            <a:r>
              <a:rPr sz="1600" spc="-5" dirty="0">
                <a:solidFill>
                  <a:srgbClr val="0033FF"/>
                </a:solidFill>
                <a:latin typeface="Arial"/>
                <a:cs typeface="Arial"/>
              </a:rPr>
              <a:t> </a:t>
            </a:r>
            <a:r>
              <a:rPr sz="1600" spc="-5" dirty="0" err="1">
                <a:solidFill>
                  <a:srgbClr val="0033FF"/>
                </a:solidFill>
                <a:latin typeface="Arial"/>
                <a:cs typeface="Arial"/>
              </a:rPr>
              <a:t>financieros</a:t>
            </a:r>
            <a:r>
              <a:rPr sz="1600" spc="-5" dirty="0">
                <a:solidFill>
                  <a:srgbClr val="10196A"/>
                </a:solidFill>
                <a:latin typeface="Arial"/>
                <a:cs typeface="Arial"/>
              </a:rPr>
              <a:t> </a:t>
            </a:r>
            <a:r>
              <a:rPr lang="es-CO" sz="1600" spc="-5" dirty="0" err="1">
                <a:solidFill>
                  <a:srgbClr val="10196A"/>
                </a:solidFill>
                <a:latin typeface="Arial"/>
                <a:cs typeface="Arial"/>
              </a:rPr>
              <a:t>ó</a:t>
            </a:r>
            <a:r>
              <a:rPr lang="es-CO" sz="1600" spc="-5" dirty="0">
                <a:solidFill>
                  <a:srgbClr val="10196A"/>
                </a:solidFill>
                <a:latin typeface="Arial"/>
                <a:cs typeface="Arial"/>
              </a:rPr>
              <a:t> </a:t>
            </a:r>
            <a:r>
              <a:rPr sz="1600" dirty="0">
                <a:solidFill>
                  <a:srgbClr val="10196A"/>
                </a:solidFill>
                <a:latin typeface="Arial"/>
                <a:cs typeface="Arial"/>
              </a:rPr>
              <a:t> </a:t>
            </a:r>
            <a:r>
              <a:rPr sz="1600" spc="-5" dirty="0">
                <a:solidFill>
                  <a:srgbClr val="00B050"/>
                </a:solidFill>
                <a:latin typeface="Arial"/>
                <a:cs typeface="Arial"/>
              </a:rPr>
              <a:t>A+P +</a:t>
            </a:r>
            <a:r>
              <a:rPr lang="es-CO" sz="1600" spc="-5" dirty="0">
                <a:solidFill>
                  <a:srgbClr val="00B050"/>
                </a:solidFill>
                <a:latin typeface="Arial"/>
                <a:cs typeface="Arial"/>
              </a:rPr>
              <a:t> P</a:t>
            </a:r>
            <a:r>
              <a:rPr sz="1600" spc="-5" dirty="0" err="1">
                <a:solidFill>
                  <a:srgbClr val="00B050"/>
                </a:solidFill>
                <a:latin typeface="Arial"/>
                <a:cs typeface="Arial"/>
              </a:rPr>
              <a:t>atrimonio</a:t>
            </a:r>
            <a:r>
              <a:rPr sz="1600" spc="0" dirty="0">
                <a:solidFill>
                  <a:srgbClr val="00B050"/>
                </a:solidFill>
                <a:latin typeface="Arial"/>
                <a:cs typeface="Arial"/>
              </a:rPr>
              <a:t> </a:t>
            </a:r>
            <a:r>
              <a:rPr lang="es-CO" sz="1600" spc="-5" dirty="0">
                <a:solidFill>
                  <a:srgbClr val="00B050"/>
                </a:solidFill>
                <a:latin typeface="Arial"/>
                <a:cs typeface="Arial"/>
              </a:rPr>
              <a:t>N</a:t>
            </a:r>
            <a:r>
              <a:rPr sz="1600" spc="-5" dirty="0" err="1">
                <a:solidFill>
                  <a:srgbClr val="00B050"/>
                </a:solidFill>
                <a:latin typeface="Arial"/>
                <a:cs typeface="Arial"/>
              </a:rPr>
              <a:t>eto</a:t>
            </a:r>
            <a:endParaRPr sz="1600" dirty="0">
              <a:latin typeface="Arial"/>
              <a:cs typeface="Arial"/>
            </a:endParaRPr>
          </a:p>
          <a:p>
            <a:pPr marL="927100" marR="359410" lvl="3" algn="just">
              <a:lnSpc>
                <a:spcPct val="99500"/>
              </a:lnSpc>
              <a:spcBef>
                <a:spcPts val="455"/>
              </a:spcBef>
              <a:tabLst>
                <a:tab pos="1212215" algn="l"/>
                <a:tab pos="1212850" algn="l"/>
              </a:tabLst>
            </a:pPr>
            <a:r>
              <a:rPr lang="es-CO" sz="1600" b="1" spc="-5" dirty="0">
                <a:solidFill>
                  <a:srgbClr val="990000"/>
                </a:solidFill>
                <a:latin typeface="Arial"/>
                <a:cs typeface="Arial"/>
              </a:rPr>
              <a:t>- </a:t>
            </a:r>
            <a:r>
              <a:rPr sz="1600" b="1" spc="-5" dirty="0" err="1">
                <a:solidFill>
                  <a:srgbClr val="990000"/>
                </a:solidFill>
                <a:latin typeface="Arial"/>
                <a:cs typeface="Arial"/>
              </a:rPr>
              <a:t>Cobertura</a:t>
            </a:r>
            <a:r>
              <a:rPr sz="1600" b="1" spc="-5" dirty="0">
                <a:solidFill>
                  <a:srgbClr val="990000"/>
                </a:solidFill>
                <a:latin typeface="Arial"/>
                <a:cs typeface="Arial"/>
              </a:rPr>
              <a:t> </a:t>
            </a:r>
            <a:r>
              <a:rPr sz="1600" b="1" dirty="0">
                <a:solidFill>
                  <a:srgbClr val="990000"/>
                </a:solidFill>
                <a:latin typeface="Arial"/>
                <a:cs typeface="Arial"/>
              </a:rPr>
              <a:t>de </a:t>
            </a:r>
            <a:r>
              <a:rPr lang="es-CO" sz="1600" b="1" dirty="0">
                <a:solidFill>
                  <a:srgbClr val="990000"/>
                </a:solidFill>
                <a:latin typeface="Arial"/>
                <a:cs typeface="Arial"/>
              </a:rPr>
              <a:t>F</a:t>
            </a:r>
            <a:r>
              <a:rPr sz="1600" b="1" dirty="0" err="1">
                <a:solidFill>
                  <a:srgbClr val="990000"/>
                </a:solidFill>
                <a:latin typeface="Arial"/>
                <a:cs typeface="Arial"/>
              </a:rPr>
              <a:t>lujos</a:t>
            </a:r>
            <a:r>
              <a:rPr sz="1600" b="1" dirty="0">
                <a:solidFill>
                  <a:srgbClr val="990000"/>
                </a:solidFill>
                <a:latin typeface="Arial"/>
                <a:cs typeface="Arial"/>
              </a:rPr>
              <a:t> </a:t>
            </a:r>
            <a:r>
              <a:rPr sz="1600" b="1" spc="-5" dirty="0">
                <a:solidFill>
                  <a:srgbClr val="990000"/>
                </a:solidFill>
                <a:latin typeface="Arial"/>
                <a:cs typeface="Arial"/>
              </a:rPr>
              <a:t>(incluyendo </a:t>
            </a:r>
            <a:r>
              <a:rPr sz="1600" b="1" dirty="0">
                <a:solidFill>
                  <a:srgbClr val="990000"/>
                </a:solidFill>
                <a:latin typeface="Arial"/>
                <a:cs typeface="Arial"/>
              </a:rPr>
              <a:t>otros flujos </a:t>
            </a:r>
            <a:r>
              <a:rPr sz="1600" b="1" spc="-5" dirty="0" err="1">
                <a:solidFill>
                  <a:srgbClr val="990000"/>
                </a:solidFill>
                <a:latin typeface="Arial"/>
                <a:cs typeface="Arial"/>
              </a:rPr>
              <a:t>económicos</a:t>
            </a:r>
            <a:r>
              <a:rPr sz="1600" b="1" spc="-5" dirty="0">
                <a:solidFill>
                  <a:srgbClr val="990000"/>
                </a:solidFill>
                <a:latin typeface="Arial"/>
                <a:cs typeface="Arial"/>
              </a:rPr>
              <a:t>)</a:t>
            </a:r>
            <a:r>
              <a:rPr lang="es-CO" sz="1600" b="1" spc="-5" dirty="0">
                <a:solidFill>
                  <a:srgbClr val="990000"/>
                </a:solidFill>
                <a:latin typeface="Arial"/>
                <a:cs typeface="Arial"/>
              </a:rPr>
              <a:t>: </a:t>
            </a:r>
            <a:r>
              <a:rPr lang="es-CO" sz="1600" spc="-5" dirty="0">
                <a:solidFill>
                  <a:srgbClr val="10196A"/>
                </a:solidFill>
                <a:latin typeface="Arial"/>
                <a:cs typeface="Arial"/>
              </a:rPr>
              <a:t>L</a:t>
            </a:r>
            <a:r>
              <a:rPr sz="1600" spc="-5" dirty="0" err="1">
                <a:solidFill>
                  <a:srgbClr val="10196A"/>
                </a:solidFill>
                <a:latin typeface="Arial"/>
                <a:cs typeface="Arial"/>
              </a:rPr>
              <a:t>os</a:t>
            </a:r>
            <a:r>
              <a:rPr sz="1600" spc="-5" dirty="0">
                <a:solidFill>
                  <a:srgbClr val="10196A"/>
                </a:solidFill>
                <a:latin typeface="Arial"/>
                <a:cs typeface="Arial"/>
              </a:rPr>
              <a:t>  informes fiscales cubren todos los </a:t>
            </a:r>
            <a:r>
              <a:rPr sz="1600" spc="-5" dirty="0">
                <a:solidFill>
                  <a:srgbClr val="0033FF"/>
                </a:solidFill>
                <a:latin typeface="Arial"/>
                <a:cs typeface="Arial"/>
              </a:rPr>
              <a:t>ingresos, gastos </a:t>
            </a:r>
            <a:r>
              <a:rPr sz="1600" dirty="0">
                <a:solidFill>
                  <a:srgbClr val="0033FF"/>
                </a:solidFill>
                <a:latin typeface="Arial"/>
                <a:cs typeface="Arial"/>
              </a:rPr>
              <a:t>y </a:t>
            </a:r>
            <a:r>
              <a:rPr sz="1600" spc="-5" dirty="0">
                <a:solidFill>
                  <a:srgbClr val="0033FF"/>
                </a:solidFill>
                <a:latin typeface="Arial"/>
                <a:cs typeface="Arial"/>
              </a:rPr>
              <a:t>financiamiento  públicos en efectivo </a:t>
            </a:r>
            <a:r>
              <a:rPr sz="1600" dirty="0">
                <a:solidFill>
                  <a:srgbClr val="10196A"/>
                </a:solidFill>
                <a:latin typeface="Arial"/>
                <a:cs typeface="Arial"/>
              </a:rPr>
              <a:t>o </a:t>
            </a:r>
            <a:r>
              <a:rPr sz="1600" spc="-5" dirty="0">
                <a:solidFill>
                  <a:srgbClr val="0033FF"/>
                </a:solidFill>
                <a:latin typeface="Arial"/>
                <a:cs typeface="Arial"/>
              </a:rPr>
              <a:t>devengado</a:t>
            </a:r>
            <a:r>
              <a:rPr sz="1600" spc="-5" dirty="0">
                <a:solidFill>
                  <a:srgbClr val="92D050"/>
                </a:solidFill>
                <a:latin typeface="Arial"/>
                <a:cs typeface="Arial"/>
              </a:rPr>
              <a:t> </a:t>
            </a:r>
            <a:r>
              <a:rPr sz="1600" dirty="0">
                <a:solidFill>
                  <a:srgbClr val="10196A"/>
                </a:solidFill>
                <a:latin typeface="Arial"/>
                <a:cs typeface="Arial"/>
              </a:rPr>
              <a:t>y </a:t>
            </a:r>
            <a:r>
              <a:rPr sz="1600" spc="-5" dirty="0" err="1">
                <a:solidFill>
                  <a:srgbClr val="00B050"/>
                </a:solidFill>
                <a:latin typeface="Arial"/>
                <a:cs typeface="Arial"/>
              </a:rPr>
              <a:t>otros</a:t>
            </a:r>
            <a:r>
              <a:rPr sz="1600" spc="-5" dirty="0">
                <a:solidFill>
                  <a:srgbClr val="00B050"/>
                </a:solidFill>
                <a:latin typeface="Arial"/>
                <a:cs typeface="Arial"/>
              </a:rPr>
              <a:t> </a:t>
            </a:r>
            <a:r>
              <a:rPr sz="1600" spc="-5" dirty="0" err="1">
                <a:solidFill>
                  <a:srgbClr val="00B050"/>
                </a:solidFill>
                <a:latin typeface="Arial"/>
                <a:cs typeface="Arial"/>
              </a:rPr>
              <a:t>flujos</a:t>
            </a:r>
            <a:r>
              <a:rPr lang="es-CO" sz="1600" spc="-15" dirty="0">
                <a:solidFill>
                  <a:srgbClr val="00B050"/>
                </a:solidFill>
                <a:latin typeface="Arial"/>
                <a:cs typeface="Arial"/>
              </a:rPr>
              <a:t> </a:t>
            </a:r>
          </a:p>
          <a:p>
            <a:pPr marL="927100" marR="359410" lvl="3" algn="just">
              <a:lnSpc>
                <a:spcPct val="99500"/>
              </a:lnSpc>
              <a:spcBef>
                <a:spcPts val="455"/>
              </a:spcBef>
              <a:tabLst>
                <a:tab pos="1212215" algn="l"/>
                <a:tab pos="1212850" algn="l"/>
              </a:tabLst>
            </a:pPr>
            <a:r>
              <a:rPr sz="1600" spc="-5" dirty="0" err="1">
                <a:solidFill>
                  <a:srgbClr val="00B050"/>
                </a:solidFill>
                <a:latin typeface="Arial"/>
                <a:cs typeface="Arial"/>
              </a:rPr>
              <a:t>económicos</a:t>
            </a:r>
            <a:endParaRPr sz="1600" dirty="0">
              <a:latin typeface="Arial"/>
              <a:cs typeface="Arial"/>
            </a:endParaRPr>
          </a:p>
          <a:p>
            <a:pPr marL="927100" lvl="3" algn="just">
              <a:lnSpc>
                <a:spcPct val="100000"/>
              </a:lnSpc>
              <a:spcBef>
                <a:spcPts val="440"/>
              </a:spcBef>
              <a:tabLst>
                <a:tab pos="1212215" algn="l"/>
                <a:tab pos="1212850" algn="l"/>
              </a:tabLst>
            </a:pPr>
            <a:r>
              <a:rPr lang="es-CO" sz="1600" b="1" spc="-5" dirty="0">
                <a:solidFill>
                  <a:srgbClr val="990000"/>
                </a:solidFill>
                <a:latin typeface="Arial"/>
                <a:cs typeface="Arial"/>
              </a:rPr>
              <a:t>- </a:t>
            </a:r>
            <a:r>
              <a:rPr sz="1600" b="1" spc="-5" dirty="0" err="1">
                <a:solidFill>
                  <a:srgbClr val="990000"/>
                </a:solidFill>
                <a:latin typeface="Arial"/>
                <a:cs typeface="Arial"/>
              </a:rPr>
              <a:t>Cobertura</a:t>
            </a:r>
            <a:r>
              <a:rPr sz="1600" b="1" spc="-5" dirty="0">
                <a:solidFill>
                  <a:srgbClr val="990000"/>
                </a:solidFill>
                <a:latin typeface="Arial"/>
                <a:cs typeface="Arial"/>
              </a:rPr>
              <a:t> </a:t>
            </a:r>
            <a:r>
              <a:rPr sz="1600" b="1" dirty="0">
                <a:solidFill>
                  <a:srgbClr val="990000"/>
                </a:solidFill>
                <a:latin typeface="Arial"/>
                <a:cs typeface="Arial"/>
              </a:rPr>
              <a:t>de </a:t>
            </a:r>
            <a:r>
              <a:rPr lang="es-CO" sz="1600" b="1" spc="-5" dirty="0">
                <a:solidFill>
                  <a:srgbClr val="990000"/>
                </a:solidFill>
                <a:latin typeface="Arial"/>
                <a:cs typeface="Arial"/>
              </a:rPr>
              <a:t>G</a:t>
            </a:r>
            <a:r>
              <a:rPr sz="1600" b="1" spc="-5" dirty="0" err="1">
                <a:solidFill>
                  <a:srgbClr val="990000"/>
                </a:solidFill>
                <a:latin typeface="Arial"/>
                <a:cs typeface="Arial"/>
              </a:rPr>
              <a:t>astos</a:t>
            </a:r>
            <a:r>
              <a:rPr sz="1600" b="1" spc="-10" dirty="0">
                <a:solidFill>
                  <a:srgbClr val="990000"/>
                </a:solidFill>
                <a:latin typeface="Arial"/>
                <a:cs typeface="Arial"/>
              </a:rPr>
              <a:t> </a:t>
            </a:r>
            <a:r>
              <a:rPr lang="es-CO" sz="1600" b="1" spc="-5" dirty="0">
                <a:solidFill>
                  <a:srgbClr val="990000"/>
                </a:solidFill>
                <a:latin typeface="Arial"/>
                <a:cs typeface="Arial"/>
              </a:rPr>
              <a:t>T</a:t>
            </a:r>
            <a:r>
              <a:rPr sz="1600" b="1" spc="-5" dirty="0" err="1">
                <a:solidFill>
                  <a:srgbClr val="990000"/>
                </a:solidFill>
                <a:latin typeface="Arial"/>
                <a:cs typeface="Arial"/>
              </a:rPr>
              <a:t>ributarios</a:t>
            </a:r>
            <a:r>
              <a:rPr lang="es-CO" sz="1600" b="1" spc="-5" dirty="0">
                <a:solidFill>
                  <a:srgbClr val="990000"/>
                </a:solidFill>
                <a:latin typeface="Arial"/>
                <a:cs typeface="Arial"/>
              </a:rPr>
              <a:t>:</a:t>
            </a:r>
            <a:endParaRPr sz="1600" dirty="0">
              <a:latin typeface="Arial"/>
              <a:cs typeface="Arial"/>
            </a:endParaRPr>
          </a:p>
          <a:p>
            <a:pPr marL="1612900" lvl="4" indent="-228600" algn="just">
              <a:lnSpc>
                <a:spcPct val="100000"/>
              </a:lnSpc>
              <a:spcBef>
                <a:spcPts val="440"/>
              </a:spcBef>
              <a:buChar char="•"/>
              <a:tabLst>
                <a:tab pos="1612265" algn="l"/>
                <a:tab pos="1612900" algn="l"/>
              </a:tabLst>
            </a:pPr>
            <a:r>
              <a:rPr sz="1600" spc="-5" dirty="0">
                <a:solidFill>
                  <a:schemeClr val="accent6"/>
                </a:solidFill>
                <a:latin typeface="Arial"/>
                <a:cs typeface="Arial"/>
              </a:rPr>
              <a:t>Publicación anual de </a:t>
            </a:r>
            <a:r>
              <a:rPr sz="1600" dirty="0">
                <a:solidFill>
                  <a:schemeClr val="accent6"/>
                </a:solidFill>
                <a:latin typeface="Arial"/>
                <a:cs typeface="Arial"/>
              </a:rPr>
              <a:t>la </a:t>
            </a:r>
            <a:r>
              <a:rPr sz="1600" spc="-5" dirty="0">
                <a:solidFill>
                  <a:schemeClr val="accent6"/>
                </a:solidFill>
                <a:latin typeface="Arial"/>
                <a:cs typeface="Arial"/>
              </a:rPr>
              <a:t>pérdida de ingresos por gastos</a:t>
            </a:r>
            <a:r>
              <a:rPr sz="1600" spc="5" dirty="0">
                <a:solidFill>
                  <a:schemeClr val="accent6"/>
                </a:solidFill>
                <a:latin typeface="Arial"/>
                <a:cs typeface="Arial"/>
              </a:rPr>
              <a:t> </a:t>
            </a:r>
            <a:r>
              <a:rPr sz="1600" spc="-5" dirty="0">
                <a:solidFill>
                  <a:schemeClr val="accent6"/>
                </a:solidFill>
                <a:latin typeface="Arial"/>
                <a:cs typeface="Arial"/>
              </a:rPr>
              <a:t>tributarios</a:t>
            </a:r>
            <a:endParaRPr sz="1600" dirty="0">
              <a:solidFill>
                <a:schemeClr val="accent6"/>
              </a:solidFill>
              <a:latin typeface="Arial"/>
              <a:cs typeface="Arial"/>
            </a:endParaRPr>
          </a:p>
          <a:p>
            <a:pPr marL="1612900" lvl="4" indent="-228600" algn="just">
              <a:lnSpc>
                <a:spcPct val="100000"/>
              </a:lnSpc>
              <a:spcBef>
                <a:spcPts val="440"/>
              </a:spcBef>
              <a:buChar char="•"/>
              <a:tabLst>
                <a:tab pos="1612265" algn="l"/>
                <a:tab pos="1612900" algn="l"/>
              </a:tabLst>
            </a:pPr>
            <a:r>
              <a:rPr sz="1600" spc="-5" dirty="0">
                <a:solidFill>
                  <a:srgbClr val="212165"/>
                </a:solidFill>
                <a:latin typeface="Arial"/>
                <a:cs typeface="Arial"/>
              </a:rPr>
              <a:t>Estimación </a:t>
            </a:r>
            <a:r>
              <a:rPr sz="1600" spc="-5" dirty="0">
                <a:solidFill>
                  <a:srgbClr val="0033FF"/>
                </a:solidFill>
                <a:latin typeface="Arial"/>
                <a:cs typeface="Arial"/>
              </a:rPr>
              <a:t>de gastos fiscales por sector </a:t>
            </a:r>
            <a:r>
              <a:rPr sz="1600" dirty="0">
                <a:solidFill>
                  <a:srgbClr val="0033FF"/>
                </a:solidFill>
                <a:latin typeface="Arial"/>
                <a:cs typeface="Arial"/>
              </a:rPr>
              <a:t>o </a:t>
            </a:r>
            <a:r>
              <a:rPr sz="1600" spc="-5" dirty="0">
                <a:solidFill>
                  <a:srgbClr val="0033FF"/>
                </a:solidFill>
                <a:latin typeface="Arial"/>
                <a:cs typeface="Arial"/>
              </a:rPr>
              <a:t>por área de</a:t>
            </a:r>
            <a:r>
              <a:rPr sz="1600" spc="15" dirty="0">
                <a:solidFill>
                  <a:srgbClr val="0033FF"/>
                </a:solidFill>
                <a:latin typeface="Arial"/>
                <a:cs typeface="Arial"/>
              </a:rPr>
              <a:t> </a:t>
            </a:r>
            <a:r>
              <a:rPr sz="1600" spc="-5" dirty="0">
                <a:solidFill>
                  <a:srgbClr val="0033FF"/>
                </a:solidFill>
                <a:latin typeface="Arial"/>
                <a:cs typeface="Arial"/>
              </a:rPr>
              <a:t>política</a:t>
            </a:r>
            <a:endParaRPr sz="1600" dirty="0">
              <a:solidFill>
                <a:srgbClr val="0033FF"/>
              </a:solidFill>
              <a:latin typeface="Arial"/>
              <a:cs typeface="Arial"/>
            </a:endParaRPr>
          </a:p>
          <a:p>
            <a:pPr marL="1612900" lvl="4" indent="-228600" algn="just">
              <a:lnSpc>
                <a:spcPct val="100000"/>
              </a:lnSpc>
              <a:spcBef>
                <a:spcPts val="409"/>
              </a:spcBef>
              <a:buChar char="•"/>
              <a:tabLst>
                <a:tab pos="1612265" algn="l"/>
                <a:tab pos="1612900" algn="l"/>
              </a:tabLst>
            </a:pPr>
            <a:r>
              <a:rPr sz="1600" spc="-5" dirty="0">
                <a:solidFill>
                  <a:schemeClr val="accent6"/>
                </a:solidFill>
                <a:latin typeface="Arial"/>
                <a:cs typeface="Arial"/>
              </a:rPr>
              <a:t>Control del tamaño </a:t>
            </a:r>
            <a:r>
              <a:rPr sz="1600" dirty="0">
                <a:solidFill>
                  <a:schemeClr val="accent6"/>
                </a:solidFill>
                <a:latin typeface="Arial"/>
                <a:cs typeface="Arial"/>
              </a:rPr>
              <a:t>u </a:t>
            </a:r>
            <a:r>
              <a:rPr sz="1600" spc="-5" dirty="0">
                <a:solidFill>
                  <a:schemeClr val="accent6"/>
                </a:solidFill>
                <a:latin typeface="Arial"/>
                <a:cs typeface="Arial"/>
              </a:rPr>
              <a:t>objetivos presupuestarios del gasto</a:t>
            </a:r>
            <a:r>
              <a:rPr sz="1600" spc="15" dirty="0">
                <a:solidFill>
                  <a:schemeClr val="accent6"/>
                </a:solidFill>
                <a:latin typeface="Arial"/>
                <a:cs typeface="Arial"/>
              </a:rPr>
              <a:t> </a:t>
            </a:r>
            <a:r>
              <a:rPr sz="1600" spc="-5" dirty="0">
                <a:solidFill>
                  <a:schemeClr val="accent6"/>
                </a:solidFill>
                <a:latin typeface="Arial"/>
                <a:cs typeface="Arial"/>
              </a:rPr>
              <a:t>tributario</a:t>
            </a:r>
            <a:endParaRPr sz="1600" dirty="0">
              <a:solidFill>
                <a:schemeClr val="accent6"/>
              </a:solidFill>
              <a:latin typeface="Arial"/>
              <a:cs typeface="Arial"/>
            </a:endParaRPr>
          </a:p>
        </p:txBody>
      </p:sp>
    </p:spTree>
    <p:extLst>
      <p:ext uri="{BB962C8B-B14F-4D97-AF65-F5344CB8AC3E}">
        <p14:creationId xmlns:p14="http://schemas.microsoft.com/office/powerpoint/2010/main" val="11152511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18</a:t>
            </a:fld>
            <a:endParaRPr lang="es-ES_tradnl"/>
          </a:p>
        </p:txBody>
      </p:sp>
      <p:sp>
        <p:nvSpPr>
          <p:cNvPr id="3" name="object 2"/>
          <p:cNvSpPr txBox="1">
            <a:spLocks/>
          </p:cNvSpPr>
          <p:nvPr/>
        </p:nvSpPr>
        <p:spPr>
          <a:xfrm>
            <a:off x="22190" y="52408"/>
            <a:ext cx="7070090" cy="887422"/>
          </a:xfrm>
          <a:prstGeom prst="rect">
            <a:avLst/>
          </a:prstGeom>
        </p:spPr>
        <p:txBody>
          <a:bodyPr vert="horz" wrap="square" lIns="0" tIns="12700"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2700">
              <a:spcBef>
                <a:spcPts val="100"/>
              </a:spcBef>
            </a:pPr>
            <a:r>
              <a:rPr lang="es-CO" kern="0" spc="-5" dirty="0"/>
              <a:t>Presentación </a:t>
            </a:r>
            <a:r>
              <a:rPr lang="es-CO" kern="0" dirty="0"/>
              <a:t>de </a:t>
            </a:r>
            <a:r>
              <a:rPr lang="es-CO" kern="0" spc="-5" dirty="0"/>
              <a:t>Informes Fiscales: Pilar</a:t>
            </a:r>
            <a:r>
              <a:rPr lang="es-CO" kern="0" spc="75" dirty="0"/>
              <a:t> </a:t>
            </a:r>
            <a:r>
              <a:rPr lang="es-CO" kern="0" dirty="0"/>
              <a:t>I</a:t>
            </a:r>
          </a:p>
          <a:p>
            <a:pPr marL="12700" lvl="1" algn="l">
              <a:spcBef>
                <a:spcPts val="100"/>
              </a:spcBef>
            </a:pPr>
            <a:r>
              <a:rPr lang="es-CO" sz="2400" spc="-5" dirty="0">
                <a:solidFill>
                  <a:schemeClr val="bg1"/>
                </a:solidFill>
                <a:latin typeface="Arial"/>
                <a:cs typeface="Arial"/>
              </a:rPr>
              <a:t>2. Frecuencia </a:t>
            </a:r>
            <a:r>
              <a:rPr lang="es-CO" sz="2400" dirty="0">
                <a:solidFill>
                  <a:schemeClr val="bg1"/>
                </a:solidFill>
                <a:latin typeface="Arial"/>
                <a:cs typeface="Arial"/>
              </a:rPr>
              <a:t>y</a:t>
            </a:r>
            <a:r>
              <a:rPr lang="es-CO" sz="2400" spc="-10" dirty="0">
                <a:solidFill>
                  <a:schemeClr val="bg1"/>
                </a:solidFill>
                <a:latin typeface="Arial"/>
                <a:cs typeface="Arial"/>
              </a:rPr>
              <a:t> </a:t>
            </a:r>
            <a:r>
              <a:rPr lang="es-CO" sz="2400" spc="-5" dirty="0">
                <a:solidFill>
                  <a:schemeClr val="bg1"/>
                </a:solidFill>
                <a:latin typeface="Arial"/>
                <a:cs typeface="Arial"/>
              </a:rPr>
              <a:t>Puntualidad</a:t>
            </a:r>
            <a:endParaRPr lang="es-CO" sz="2400" dirty="0">
              <a:solidFill>
                <a:schemeClr val="bg1"/>
              </a:solidFill>
              <a:latin typeface="Arial"/>
              <a:cs typeface="Arial"/>
            </a:endParaRPr>
          </a:p>
        </p:txBody>
      </p:sp>
      <p:sp>
        <p:nvSpPr>
          <p:cNvPr id="6" name="object 3"/>
          <p:cNvSpPr txBox="1"/>
          <p:nvPr/>
        </p:nvSpPr>
        <p:spPr>
          <a:xfrm>
            <a:off x="-324544" y="1196955"/>
            <a:ext cx="9361040" cy="4108817"/>
          </a:xfrm>
          <a:prstGeom prst="rect">
            <a:avLst/>
          </a:prstGeom>
        </p:spPr>
        <p:txBody>
          <a:bodyPr vert="horz" wrap="square" lIns="0" tIns="12700" rIns="0" bIns="0" rtlCol="0">
            <a:spAutoFit/>
          </a:bodyPr>
          <a:lstStyle/>
          <a:p>
            <a:pPr marL="469900" marR="675640" algn="just">
              <a:lnSpc>
                <a:spcPts val="2870"/>
              </a:lnSpc>
            </a:pPr>
            <a:r>
              <a:rPr sz="2400" b="1" spc="-5" dirty="0">
                <a:solidFill>
                  <a:srgbClr val="800000"/>
                </a:solidFill>
                <a:latin typeface="Arial"/>
                <a:cs typeface="Arial"/>
              </a:rPr>
              <a:t>Los informes fiscales deben publicarse de manera  frecuente, regular </a:t>
            </a:r>
            <a:r>
              <a:rPr sz="2400" b="1" dirty="0">
                <a:solidFill>
                  <a:srgbClr val="800000"/>
                </a:solidFill>
                <a:latin typeface="Arial"/>
                <a:cs typeface="Arial"/>
              </a:rPr>
              <a:t>y</a:t>
            </a:r>
            <a:r>
              <a:rPr sz="2400" b="1" spc="-15" dirty="0">
                <a:solidFill>
                  <a:srgbClr val="800000"/>
                </a:solidFill>
                <a:latin typeface="Arial"/>
                <a:cs typeface="Arial"/>
              </a:rPr>
              <a:t> </a:t>
            </a:r>
            <a:r>
              <a:rPr sz="2400" b="1" spc="-5" dirty="0">
                <a:solidFill>
                  <a:srgbClr val="800000"/>
                </a:solidFill>
                <a:latin typeface="Arial"/>
                <a:cs typeface="Arial"/>
              </a:rPr>
              <a:t>oportuna</a:t>
            </a:r>
            <a:endParaRPr sz="2400" dirty="0">
              <a:latin typeface="Arial"/>
              <a:cs typeface="Arial"/>
            </a:endParaRPr>
          </a:p>
          <a:p>
            <a:pPr marL="812800" lvl="2" indent="-342900">
              <a:lnSpc>
                <a:spcPct val="100000"/>
              </a:lnSpc>
              <a:spcBef>
                <a:spcPts val="489"/>
              </a:spcBef>
              <a:buChar char="•"/>
              <a:tabLst>
                <a:tab pos="812165" algn="l"/>
                <a:tab pos="812800" algn="l"/>
              </a:tabLst>
            </a:pPr>
            <a:r>
              <a:rPr sz="2400" b="1" dirty="0">
                <a:solidFill>
                  <a:srgbClr val="212165"/>
                </a:solidFill>
                <a:latin typeface="Arial"/>
                <a:cs typeface="Arial"/>
              </a:rPr>
              <a:t>Medido</a:t>
            </a:r>
            <a:r>
              <a:rPr sz="2400" b="1" spc="-10" dirty="0">
                <a:solidFill>
                  <a:srgbClr val="212165"/>
                </a:solidFill>
                <a:latin typeface="Arial"/>
                <a:cs typeface="Arial"/>
              </a:rPr>
              <a:t> </a:t>
            </a:r>
            <a:r>
              <a:rPr sz="2400" b="1" dirty="0">
                <a:solidFill>
                  <a:srgbClr val="212165"/>
                </a:solidFill>
                <a:latin typeface="Arial"/>
                <a:cs typeface="Arial"/>
              </a:rPr>
              <a:t>por:</a:t>
            </a:r>
            <a:endParaRPr sz="2400" b="1" dirty="0">
              <a:latin typeface="Arial"/>
              <a:cs typeface="Arial"/>
            </a:endParaRPr>
          </a:p>
          <a:p>
            <a:pPr marL="927100" lvl="3" algn="just">
              <a:lnSpc>
                <a:spcPct val="100000"/>
              </a:lnSpc>
              <a:spcBef>
                <a:spcPts val="484"/>
              </a:spcBef>
              <a:tabLst>
                <a:tab pos="1212215" algn="l"/>
                <a:tab pos="1212850" algn="l"/>
              </a:tabLst>
            </a:pPr>
            <a:r>
              <a:rPr lang="es-CO" sz="2000" b="1" spc="-5" dirty="0">
                <a:solidFill>
                  <a:srgbClr val="990000"/>
                </a:solidFill>
                <a:latin typeface="Arial"/>
                <a:cs typeface="Arial"/>
              </a:rPr>
              <a:t>- </a:t>
            </a:r>
            <a:r>
              <a:rPr sz="2000" b="1" spc="-5" dirty="0" err="1">
                <a:solidFill>
                  <a:srgbClr val="990000"/>
                </a:solidFill>
                <a:latin typeface="Arial"/>
                <a:cs typeface="Arial"/>
              </a:rPr>
              <a:t>Frecuencia</a:t>
            </a:r>
            <a:r>
              <a:rPr sz="2000" b="1" spc="-5" dirty="0">
                <a:solidFill>
                  <a:srgbClr val="990000"/>
                </a:solidFill>
                <a:latin typeface="Arial"/>
                <a:cs typeface="Arial"/>
              </a:rPr>
              <a:t> </a:t>
            </a:r>
            <a:r>
              <a:rPr sz="2000" b="1" dirty="0">
                <a:solidFill>
                  <a:srgbClr val="990000"/>
                </a:solidFill>
                <a:latin typeface="Arial"/>
                <a:cs typeface="Arial"/>
              </a:rPr>
              <a:t>y </a:t>
            </a:r>
            <a:r>
              <a:rPr sz="2000" b="1" spc="-5" dirty="0">
                <a:solidFill>
                  <a:srgbClr val="990000"/>
                </a:solidFill>
                <a:latin typeface="Arial"/>
                <a:cs typeface="Arial"/>
              </a:rPr>
              <a:t>publicación </a:t>
            </a:r>
            <a:r>
              <a:rPr sz="2000" b="1" dirty="0">
                <a:solidFill>
                  <a:srgbClr val="990000"/>
                </a:solidFill>
                <a:latin typeface="Arial"/>
                <a:cs typeface="Arial"/>
              </a:rPr>
              <a:t>de </a:t>
            </a:r>
            <a:r>
              <a:rPr sz="2000" b="1" spc="-5" dirty="0">
                <a:solidFill>
                  <a:srgbClr val="990000"/>
                </a:solidFill>
                <a:latin typeface="Arial"/>
                <a:cs typeface="Arial"/>
              </a:rPr>
              <a:t>los informes durante </a:t>
            </a:r>
            <a:r>
              <a:rPr sz="2000" b="1" dirty="0">
                <a:solidFill>
                  <a:srgbClr val="990000"/>
                </a:solidFill>
                <a:latin typeface="Arial"/>
                <a:cs typeface="Arial"/>
              </a:rPr>
              <a:t>el</a:t>
            </a:r>
            <a:r>
              <a:rPr sz="2000" b="1" spc="-55" dirty="0">
                <a:solidFill>
                  <a:srgbClr val="990000"/>
                </a:solidFill>
                <a:latin typeface="Arial"/>
                <a:cs typeface="Arial"/>
              </a:rPr>
              <a:t> </a:t>
            </a:r>
            <a:r>
              <a:rPr sz="2000" b="1" dirty="0">
                <a:solidFill>
                  <a:srgbClr val="990000"/>
                </a:solidFill>
                <a:latin typeface="Arial"/>
                <a:cs typeface="Arial"/>
              </a:rPr>
              <a:t>año</a:t>
            </a:r>
            <a:endParaRPr sz="2000" dirty="0">
              <a:latin typeface="Arial"/>
              <a:cs typeface="Arial"/>
            </a:endParaRPr>
          </a:p>
          <a:p>
            <a:pPr marL="1841500" lvl="4" algn="just">
              <a:lnSpc>
                <a:spcPct val="100000"/>
              </a:lnSpc>
              <a:spcBef>
                <a:spcPts val="434"/>
              </a:spcBef>
              <a:tabLst>
                <a:tab pos="2070100" algn="l"/>
              </a:tabLst>
            </a:pPr>
            <a:r>
              <a:rPr lang="es-CO" sz="1800" spc="-5" dirty="0">
                <a:solidFill>
                  <a:srgbClr val="0033FF"/>
                </a:solidFill>
                <a:latin typeface="Arial"/>
                <a:cs typeface="Arial"/>
              </a:rPr>
              <a:t>-</a:t>
            </a:r>
            <a:r>
              <a:rPr sz="1800" spc="-5" dirty="0">
                <a:solidFill>
                  <a:srgbClr val="0033FF"/>
                </a:solidFill>
                <a:latin typeface="Arial"/>
                <a:cs typeface="Arial"/>
              </a:rPr>
              <a:t>Trimestral, </a:t>
            </a:r>
            <a:r>
              <a:rPr sz="1800" dirty="0">
                <a:solidFill>
                  <a:srgbClr val="0033FF"/>
                </a:solidFill>
                <a:latin typeface="Arial"/>
                <a:cs typeface="Arial"/>
              </a:rPr>
              <a:t>y </a:t>
            </a:r>
            <a:r>
              <a:rPr sz="1800" spc="-5" dirty="0">
                <a:solidFill>
                  <a:srgbClr val="0033FF"/>
                </a:solidFill>
                <a:latin typeface="Arial"/>
                <a:cs typeface="Arial"/>
              </a:rPr>
              <a:t>publicación en el siguiente trimestre </a:t>
            </a:r>
            <a:r>
              <a:rPr sz="1800" dirty="0">
                <a:solidFill>
                  <a:srgbClr val="0033FF"/>
                </a:solidFill>
                <a:latin typeface="Arial"/>
                <a:cs typeface="Arial"/>
              </a:rPr>
              <a:t>o</a:t>
            </a:r>
            <a:r>
              <a:rPr sz="1800" spc="5" dirty="0">
                <a:solidFill>
                  <a:srgbClr val="0033FF"/>
                </a:solidFill>
                <a:latin typeface="Arial"/>
                <a:cs typeface="Arial"/>
              </a:rPr>
              <a:t> </a:t>
            </a:r>
            <a:r>
              <a:rPr sz="1800" spc="-5" dirty="0">
                <a:solidFill>
                  <a:srgbClr val="0033FF"/>
                </a:solidFill>
                <a:latin typeface="Arial"/>
                <a:cs typeface="Arial"/>
              </a:rPr>
              <a:t>mes</a:t>
            </a:r>
            <a:endParaRPr sz="1800" dirty="0">
              <a:solidFill>
                <a:srgbClr val="0033FF"/>
              </a:solidFill>
              <a:latin typeface="Arial"/>
              <a:cs typeface="Arial"/>
            </a:endParaRPr>
          </a:p>
          <a:p>
            <a:pPr marL="1841500" lvl="4" algn="just">
              <a:lnSpc>
                <a:spcPct val="100000"/>
              </a:lnSpc>
              <a:spcBef>
                <a:spcPts val="439"/>
              </a:spcBef>
              <a:tabLst>
                <a:tab pos="2070100" algn="l"/>
              </a:tabLst>
            </a:pPr>
            <a:r>
              <a:rPr lang="es-CO" sz="1800" spc="-5" dirty="0">
                <a:solidFill>
                  <a:srgbClr val="0033FF"/>
                </a:solidFill>
                <a:latin typeface="Arial"/>
                <a:cs typeface="Arial"/>
              </a:rPr>
              <a:t>- </a:t>
            </a:r>
            <a:r>
              <a:rPr sz="1800" spc="-5" dirty="0" err="1">
                <a:solidFill>
                  <a:srgbClr val="0033FF"/>
                </a:solidFill>
                <a:latin typeface="Arial"/>
                <a:cs typeface="Arial"/>
              </a:rPr>
              <a:t>Mensualmente</a:t>
            </a:r>
            <a:r>
              <a:rPr sz="1800" spc="-5" dirty="0">
                <a:solidFill>
                  <a:srgbClr val="0033FF"/>
                </a:solidFill>
                <a:latin typeface="Arial"/>
                <a:cs typeface="Arial"/>
              </a:rPr>
              <a:t>, </a:t>
            </a:r>
            <a:r>
              <a:rPr sz="1800" dirty="0">
                <a:solidFill>
                  <a:srgbClr val="0033FF"/>
                </a:solidFill>
                <a:latin typeface="Arial"/>
                <a:cs typeface="Arial"/>
              </a:rPr>
              <a:t>y </a:t>
            </a:r>
            <a:r>
              <a:rPr sz="1800" spc="-5" dirty="0">
                <a:solidFill>
                  <a:srgbClr val="0033FF"/>
                </a:solidFill>
                <a:latin typeface="Arial"/>
                <a:cs typeface="Arial"/>
              </a:rPr>
              <a:t>publicación en el mes</a:t>
            </a:r>
            <a:r>
              <a:rPr sz="1800" spc="-10" dirty="0">
                <a:solidFill>
                  <a:srgbClr val="0033FF"/>
                </a:solidFill>
                <a:latin typeface="Arial"/>
                <a:cs typeface="Arial"/>
              </a:rPr>
              <a:t> </a:t>
            </a:r>
            <a:r>
              <a:rPr sz="1800" spc="-5" dirty="0">
                <a:solidFill>
                  <a:srgbClr val="0033FF"/>
                </a:solidFill>
                <a:latin typeface="Arial"/>
                <a:cs typeface="Arial"/>
              </a:rPr>
              <a:t>siguiente</a:t>
            </a:r>
            <a:endParaRPr sz="1800" dirty="0">
              <a:solidFill>
                <a:srgbClr val="0033FF"/>
              </a:solidFill>
              <a:latin typeface="Arial"/>
              <a:cs typeface="Arial"/>
            </a:endParaRPr>
          </a:p>
          <a:p>
            <a:pPr marL="927100" marR="28575" lvl="3" algn="just">
              <a:lnSpc>
                <a:spcPct val="100000"/>
              </a:lnSpc>
              <a:spcBef>
                <a:spcPts val="470"/>
              </a:spcBef>
              <a:tabLst>
                <a:tab pos="1212215" algn="l"/>
                <a:tab pos="1212850" algn="l"/>
              </a:tabLst>
            </a:pPr>
            <a:r>
              <a:rPr lang="es-CO" sz="2000" b="1" spc="-5" dirty="0">
                <a:solidFill>
                  <a:srgbClr val="990000"/>
                </a:solidFill>
                <a:latin typeface="Arial"/>
                <a:cs typeface="Arial"/>
              </a:rPr>
              <a:t>- </a:t>
            </a:r>
            <a:r>
              <a:rPr sz="2000" b="1" spc="-5" dirty="0" err="1">
                <a:solidFill>
                  <a:srgbClr val="990000"/>
                </a:solidFill>
                <a:latin typeface="Arial"/>
                <a:cs typeface="Arial"/>
              </a:rPr>
              <a:t>Puntualidad</a:t>
            </a:r>
            <a:r>
              <a:rPr sz="2000" b="1" spc="-5" dirty="0">
                <a:solidFill>
                  <a:srgbClr val="990000"/>
                </a:solidFill>
                <a:latin typeface="Arial"/>
                <a:cs typeface="Arial"/>
              </a:rPr>
              <a:t> </a:t>
            </a:r>
            <a:r>
              <a:rPr sz="2000" b="1" dirty="0">
                <a:solidFill>
                  <a:srgbClr val="990000"/>
                </a:solidFill>
                <a:latin typeface="Arial"/>
                <a:cs typeface="Arial"/>
              </a:rPr>
              <a:t>de </a:t>
            </a:r>
            <a:r>
              <a:rPr sz="2000" b="1" spc="-5" dirty="0">
                <a:solidFill>
                  <a:srgbClr val="990000"/>
                </a:solidFill>
                <a:latin typeface="Arial"/>
                <a:cs typeface="Arial"/>
              </a:rPr>
              <a:t>los estados financieros anuales auditados </a:t>
            </a:r>
            <a:r>
              <a:rPr sz="2000" b="1" dirty="0">
                <a:solidFill>
                  <a:srgbClr val="990000"/>
                </a:solidFill>
                <a:latin typeface="Arial"/>
                <a:cs typeface="Arial"/>
              </a:rPr>
              <a:t>o  no, se </a:t>
            </a:r>
            <a:r>
              <a:rPr sz="2000" b="1" spc="-5" dirty="0">
                <a:solidFill>
                  <a:srgbClr val="990000"/>
                </a:solidFill>
                <a:latin typeface="Arial"/>
                <a:cs typeface="Arial"/>
              </a:rPr>
              <a:t>publican</a:t>
            </a:r>
            <a:r>
              <a:rPr sz="2000" b="1" spc="-35" dirty="0">
                <a:solidFill>
                  <a:srgbClr val="990000"/>
                </a:solidFill>
                <a:latin typeface="Arial"/>
                <a:cs typeface="Arial"/>
              </a:rPr>
              <a:t> </a:t>
            </a:r>
            <a:r>
              <a:rPr sz="2000" b="1" spc="-5" dirty="0">
                <a:solidFill>
                  <a:srgbClr val="990000"/>
                </a:solidFill>
                <a:latin typeface="Arial"/>
                <a:cs typeface="Arial"/>
              </a:rPr>
              <a:t>puntualmente</a:t>
            </a:r>
            <a:endParaRPr sz="2000" dirty="0">
              <a:latin typeface="Arial"/>
              <a:cs typeface="Arial"/>
            </a:endParaRPr>
          </a:p>
          <a:p>
            <a:pPr marL="1612900" marR="296545" indent="-228600" algn="just">
              <a:lnSpc>
                <a:spcPct val="100000"/>
              </a:lnSpc>
              <a:spcBef>
                <a:spcPts val="434"/>
              </a:spcBef>
              <a:buChar char="•"/>
              <a:tabLst>
                <a:tab pos="1612265" algn="l"/>
                <a:tab pos="1612900" algn="l"/>
              </a:tabLst>
            </a:pPr>
            <a:r>
              <a:rPr sz="1800" spc="-5" dirty="0">
                <a:solidFill>
                  <a:srgbClr val="10196A"/>
                </a:solidFill>
                <a:latin typeface="Arial"/>
                <a:cs typeface="Arial"/>
              </a:rPr>
              <a:t>Como mínimo, dentro de los </a:t>
            </a:r>
            <a:r>
              <a:rPr sz="1800" b="1" spc="-5" dirty="0">
                <a:solidFill>
                  <a:srgbClr val="0033FF"/>
                </a:solidFill>
                <a:latin typeface="Arial"/>
                <a:cs typeface="Arial"/>
              </a:rPr>
              <a:t>12</a:t>
            </a:r>
            <a:r>
              <a:rPr sz="1800" spc="-5" dirty="0">
                <a:solidFill>
                  <a:srgbClr val="FFFF00"/>
                </a:solidFill>
                <a:latin typeface="Arial"/>
                <a:cs typeface="Arial"/>
              </a:rPr>
              <a:t> </a:t>
            </a:r>
            <a:r>
              <a:rPr sz="1800" spc="-5" dirty="0">
                <a:solidFill>
                  <a:srgbClr val="10196A"/>
                </a:solidFill>
                <a:latin typeface="Arial"/>
                <a:cs typeface="Arial"/>
              </a:rPr>
              <a:t>meses siguientes al final del año  financiero</a:t>
            </a:r>
            <a:endParaRPr sz="1800" dirty="0">
              <a:latin typeface="Arial"/>
              <a:cs typeface="Arial"/>
            </a:endParaRPr>
          </a:p>
          <a:p>
            <a:pPr marL="1612900" marR="5080" indent="-228600" algn="just">
              <a:lnSpc>
                <a:spcPct val="100000"/>
              </a:lnSpc>
              <a:spcBef>
                <a:spcPts val="445"/>
              </a:spcBef>
              <a:buChar char="•"/>
              <a:tabLst>
                <a:tab pos="1612265" algn="l"/>
                <a:tab pos="1612900" algn="l"/>
              </a:tabLst>
            </a:pPr>
            <a:r>
              <a:rPr sz="1800" spc="-5" dirty="0">
                <a:solidFill>
                  <a:srgbClr val="10196A"/>
                </a:solidFill>
                <a:latin typeface="Arial"/>
                <a:cs typeface="Arial"/>
              </a:rPr>
              <a:t>La mejor </a:t>
            </a:r>
            <a:r>
              <a:rPr sz="1800" dirty="0">
                <a:solidFill>
                  <a:srgbClr val="10196A"/>
                </a:solidFill>
                <a:latin typeface="Arial"/>
                <a:cs typeface="Arial"/>
              </a:rPr>
              <a:t>y la </a:t>
            </a:r>
            <a:r>
              <a:rPr sz="1800" spc="-5" dirty="0">
                <a:solidFill>
                  <a:srgbClr val="10196A"/>
                </a:solidFill>
                <a:latin typeface="Arial"/>
                <a:cs typeface="Arial"/>
              </a:rPr>
              <a:t>avanzada práctica exigiría publicar dentro de los </a:t>
            </a:r>
            <a:r>
              <a:rPr sz="1800" b="1" dirty="0">
                <a:solidFill>
                  <a:srgbClr val="0033FF"/>
                </a:solidFill>
                <a:latin typeface="Arial"/>
                <a:cs typeface="Arial"/>
              </a:rPr>
              <a:t>9</a:t>
            </a:r>
            <a:r>
              <a:rPr sz="1800" dirty="0">
                <a:solidFill>
                  <a:srgbClr val="92D050"/>
                </a:solidFill>
                <a:latin typeface="Arial"/>
                <a:cs typeface="Arial"/>
              </a:rPr>
              <a:t> </a:t>
            </a:r>
            <a:r>
              <a:rPr sz="1800" dirty="0">
                <a:solidFill>
                  <a:srgbClr val="10196A"/>
                </a:solidFill>
                <a:latin typeface="Arial"/>
                <a:cs typeface="Arial"/>
              </a:rPr>
              <a:t>o </a:t>
            </a:r>
            <a:r>
              <a:rPr sz="1800" b="1" dirty="0">
                <a:solidFill>
                  <a:srgbClr val="0033FF"/>
                </a:solidFill>
                <a:latin typeface="Arial"/>
                <a:cs typeface="Arial"/>
              </a:rPr>
              <a:t>6</a:t>
            </a:r>
            <a:r>
              <a:rPr sz="1800" dirty="0">
                <a:solidFill>
                  <a:srgbClr val="00B050"/>
                </a:solidFill>
                <a:latin typeface="Arial"/>
                <a:cs typeface="Arial"/>
              </a:rPr>
              <a:t> </a:t>
            </a:r>
            <a:r>
              <a:rPr sz="1800" dirty="0">
                <a:solidFill>
                  <a:srgbClr val="10196A"/>
                </a:solidFill>
                <a:latin typeface="Arial"/>
                <a:cs typeface="Arial"/>
              </a:rPr>
              <a:t> </a:t>
            </a:r>
            <a:r>
              <a:rPr sz="1800" spc="-5" dirty="0">
                <a:solidFill>
                  <a:srgbClr val="10196A"/>
                </a:solidFill>
                <a:latin typeface="Arial"/>
                <a:cs typeface="Arial"/>
              </a:rPr>
              <a:t>meses</a:t>
            </a:r>
            <a:r>
              <a:rPr sz="1800" spc="-10" dirty="0">
                <a:solidFill>
                  <a:srgbClr val="10196A"/>
                </a:solidFill>
                <a:latin typeface="Arial"/>
                <a:cs typeface="Arial"/>
              </a:rPr>
              <a:t> </a:t>
            </a:r>
            <a:r>
              <a:rPr sz="1800" spc="-5" dirty="0">
                <a:solidFill>
                  <a:srgbClr val="10196A"/>
                </a:solidFill>
                <a:latin typeface="Arial"/>
                <a:cs typeface="Arial"/>
              </a:rPr>
              <a:t>siguientes.</a:t>
            </a:r>
            <a:endParaRPr sz="1800" dirty="0">
              <a:latin typeface="Arial"/>
              <a:cs typeface="Arial"/>
            </a:endParaRPr>
          </a:p>
        </p:txBody>
      </p:sp>
    </p:spTree>
    <p:extLst>
      <p:ext uri="{BB962C8B-B14F-4D97-AF65-F5344CB8AC3E}">
        <p14:creationId xmlns:p14="http://schemas.microsoft.com/office/powerpoint/2010/main" val="1567685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19</a:t>
            </a:fld>
            <a:endParaRPr lang="es-ES_tradnl"/>
          </a:p>
        </p:txBody>
      </p:sp>
      <p:sp>
        <p:nvSpPr>
          <p:cNvPr id="7" name="object 2"/>
          <p:cNvSpPr txBox="1">
            <a:spLocks/>
          </p:cNvSpPr>
          <p:nvPr/>
        </p:nvSpPr>
        <p:spPr>
          <a:xfrm>
            <a:off x="49170" y="-22820"/>
            <a:ext cx="8123230" cy="887422"/>
          </a:xfrm>
          <a:prstGeom prst="rect">
            <a:avLst/>
          </a:prstGeom>
        </p:spPr>
        <p:txBody>
          <a:bodyPr vert="horz" wrap="square" lIns="0" tIns="12700"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2700">
              <a:spcBef>
                <a:spcPts val="100"/>
              </a:spcBef>
            </a:pPr>
            <a:r>
              <a:rPr lang="es-CO" kern="0" spc="-5" dirty="0"/>
              <a:t>Presentación </a:t>
            </a:r>
            <a:r>
              <a:rPr lang="es-CO" kern="0" dirty="0"/>
              <a:t>de </a:t>
            </a:r>
            <a:r>
              <a:rPr lang="es-CO" kern="0" spc="-5" dirty="0"/>
              <a:t>Informes Fiscales: Pilar</a:t>
            </a:r>
            <a:r>
              <a:rPr lang="es-CO" kern="0" spc="75" dirty="0"/>
              <a:t> </a:t>
            </a:r>
            <a:r>
              <a:rPr lang="es-CO" kern="0" dirty="0"/>
              <a:t>I</a:t>
            </a:r>
          </a:p>
          <a:p>
            <a:pPr marL="12700" lvl="1" algn="l">
              <a:spcBef>
                <a:spcPts val="100"/>
              </a:spcBef>
            </a:pPr>
            <a:r>
              <a:rPr lang="es-CO" sz="2400" dirty="0">
                <a:solidFill>
                  <a:schemeClr val="bg1"/>
                </a:solidFill>
                <a:latin typeface="Arial"/>
                <a:cs typeface="Arial"/>
              </a:rPr>
              <a:t>3. Calidad</a:t>
            </a:r>
          </a:p>
        </p:txBody>
      </p:sp>
      <p:sp>
        <p:nvSpPr>
          <p:cNvPr id="9" name="object 3"/>
          <p:cNvSpPr txBox="1"/>
          <p:nvPr/>
        </p:nvSpPr>
        <p:spPr>
          <a:xfrm>
            <a:off x="-180528" y="985292"/>
            <a:ext cx="9289032" cy="4593565"/>
          </a:xfrm>
          <a:prstGeom prst="rect">
            <a:avLst/>
          </a:prstGeom>
        </p:spPr>
        <p:txBody>
          <a:bodyPr vert="horz" wrap="square" lIns="0" tIns="12700" rIns="0" bIns="0" rtlCol="0">
            <a:spAutoFit/>
          </a:bodyPr>
          <a:lstStyle/>
          <a:p>
            <a:pPr marL="469900" marR="753745" algn="just">
              <a:lnSpc>
                <a:spcPct val="100099"/>
              </a:lnSpc>
            </a:pPr>
            <a:r>
              <a:rPr sz="2400" b="1" spc="-5" dirty="0">
                <a:solidFill>
                  <a:srgbClr val="800000"/>
                </a:solidFill>
                <a:latin typeface="Arial"/>
                <a:cs typeface="Arial"/>
              </a:rPr>
              <a:t>La información de los informes fiscales debe </a:t>
            </a:r>
            <a:r>
              <a:rPr sz="2400" b="1" dirty="0">
                <a:solidFill>
                  <a:srgbClr val="800000"/>
                </a:solidFill>
                <a:latin typeface="Arial"/>
                <a:cs typeface="Arial"/>
              </a:rPr>
              <a:t>ser  </a:t>
            </a:r>
            <a:r>
              <a:rPr sz="2400" b="1" spc="-5" dirty="0">
                <a:solidFill>
                  <a:srgbClr val="800000"/>
                </a:solidFill>
                <a:latin typeface="Arial"/>
                <a:cs typeface="Arial"/>
              </a:rPr>
              <a:t>pertinente, comparable internacionalmente, </a:t>
            </a:r>
            <a:r>
              <a:rPr sz="2400" b="1" dirty="0">
                <a:solidFill>
                  <a:srgbClr val="800000"/>
                </a:solidFill>
                <a:latin typeface="Arial"/>
                <a:cs typeface="Arial"/>
              </a:rPr>
              <a:t>y  </a:t>
            </a:r>
            <a:r>
              <a:rPr sz="2400" b="1" spc="-5" dirty="0">
                <a:solidFill>
                  <a:srgbClr val="800000"/>
                </a:solidFill>
                <a:latin typeface="Arial"/>
                <a:cs typeface="Arial"/>
              </a:rPr>
              <a:t>consistente, tanto interna como</a:t>
            </a:r>
            <a:r>
              <a:rPr sz="2400" b="1" spc="5" dirty="0">
                <a:solidFill>
                  <a:srgbClr val="800000"/>
                </a:solidFill>
                <a:latin typeface="Arial"/>
                <a:cs typeface="Arial"/>
              </a:rPr>
              <a:t> </a:t>
            </a:r>
            <a:r>
              <a:rPr sz="2400" b="1" spc="-5" dirty="0">
                <a:solidFill>
                  <a:srgbClr val="800000"/>
                </a:solidFill>
                <a:latin typeface="Arial"/>
                <a:cs typeface="Arial"/>
              </a:rPr>
              <a:t>históricamente.</a:t>
            </a:r>
            <a:endParaRPr sz="2400" b="1" dirty="0">
              <a:latin typeface="Arial"/>
              <a:cs typeface="Arial"/>
            </a:endParaRPr>
          </a:p>
          <a:p>
            <a:pPr marL="812800" lvl="2" indent="-342900">
              <a:lnSpc>
                <a:spcPct val="100000"/>
              </a:lnSpc>
              <a:spcBef>
                <a:spcPts val="590"/>
              </a:spcBef>
              <a:buChar char="•"/>
              <a:tabLst>
                <a:tab pos="812165" algn="l"/>
                <a:tab pos="812800" algn="l"/>
              </a:tabLst>
            </a:pPr>
            <a:r>
              <a:rPr sz="2400" b="1" dirty="0">
                <a:solidFill>
                  <a:srgbClr val="212165"/>
                </a:solidFill>
                <a:latin typeface="Arial"/>
                <a:cs typeface="Arial"/>
              </a:rPr>
              <a:t>Medida</a:t>
            </a:r>
            <a:r>
              <a:rPr sz="2400" b="1" spc="-10" dirty="0">
                <a:solidFill>
                  <a:srgbClr val="212165"/>
                </a:solidFill>
                <a:latin typeface="Arial"/>
                <a:cs typeface="Arial"/>
              </a:rPr>
              <a:t> </a:t>
            </a:r>
            <a:r>
              <a:rPr sz="2400" b="1" dirty="0">
                <a:solidFill>
                  <a:srgbClr val="212165"/>
                </a:solidFill>
                <a:latin typeface="Arial"/>
                <a:cs typeface="Arial"/>
              </a:rPr>
              <a:t>por:</a:t>
            </a:r>
            <a:endParaRPr sz="2400" b="1" dirty="0">
              <a:latin typeface="Arial"/>
              <a:cs typeface="Arial"/>
            </a:endParaRPr>
          </a:p>
          <a:p>
            <a:pPr marL="927100" marR="5080" lvl="3" algn="just">
              <a:lnSpc>
                <a:spcPct val="100000"/>
              </a:lnSpc>
              <a:spcBef>
                <a:spcPts val="484"/>
              </a:spcBef>
              <a:tabLst>
                <a:tab pos="1212215" algn="l"/>
                <a:tab pos="1212850" algn="l"/>
              </a:tabLst>
            </a:pPr>
            <a:r>
              <a:rPr lang="es-CO" sz="2000" b="1" spc="-10" dirty="0">
                <a:solidFill>
                  <a:srgbClr val="990000"/>
                </a:solidFill>
                <a:latin typeface="Arial"/>
                <a:cs typeface="Arial"/>
              </a:rPr>
              <a:t>- </a:t>
            </a:r>
            <a:r>
              <a:rPr sz="2000" b="1" spc="-10" dirty="0" err="1">
                <a:solidFill>
                  <a:srgbClr val="990000"/>
                </a:solidFill>
                <a:latin typeface="Arial"/>
                <a:cs typeface="Arial"/>
              </a:rPr>
              <a:t>Clasificación</a:t>
            </a:r>
            <a:r>
              <a:rPr lang="es-CO" sz="2000" b="1" spc="-10" dirty="0">
                <a:solidFill>
                  <a:srgbClr val="990000"/>
                </a:solidFill>
                <a:latin typeface="Arial"/>
                <a:cs typeface="Arial"/>
              </a:rPr>
              <a:t>:</a:t>
            </a:r>
            <a:r>
              <a:rPr sz="2000" b="1" dirty="0">
                <a:solidFill>
                  <a:srgbClr val="990000"/>
                </a:solidFill>
                <a:latin typeface="Arial"/>
                <a:cs typeface="Arial"/>
              </a:rPr>
              <a:t> </a:t>
            </a:r>
            <a:r>
              <a:rPr sz="2000" spc="-5" dirty="0">
                <a:solidFill>
                  <a:srgbClr val="212165"/>
                </a:solidFill>
                <a:latin typeface="Arial"/>
                <a:cs typeface="Arial"/>
              </a:rPr>
              <a:t>Especificar </a:t>
            </a:r>
            <a:r>
              <a:rPr sz="2000" dirty="0">
                <a:solidFill>
                  <a:srgbClr val="212165"/>
                </a:solidFill>
                <a:latin typeface="Arial"/>
                <a:cs typeface="Arial"/>
              </a:rPr>
              <a:t>con </a:t>
            </a:r>
            <a:r>
              <a:rPr sz="2000" spc="-5" dirty="0">
                <a:solidFill>
                  <a:srgbClr val="212165"/>
                </a:solidFill>
                <a:latin typeface="Arial"/>
                <a:cs typeface="Arial"/>
              </a:rPr>
              <a:t>claridad </a:t>
            </a:r>
            <a:r>
              <a:rPr sz="2000" dirty="0">
                <a:solidFill>
                  <a:srgbClr val="212165"/>
                </a:solidFill>
                <a:latin typeface="Arial"/>
                <a:cs typeface="Arial"/>
              </a:rPr>
              <a:t>el uso de los </a:t>
            </a:r>
            <a:r>
              <a:rPr sz="2000" spc="-5" dirty="0">
                <a:solidFill>
                  <a:srgbClr val="212165"/>
                </a:solidFill>
                <a:latin typeface="Arial"/>
                <a:cs typeface="Arial"/>
              </a:rPr>
              <a:t>recursos  </a:t>
            </a:r>
            <a:r>
              <a:rPr sz="2000" dirty="0">
                <a:solidFill>
                  <a:srgbClr val="212165"/>
                </a:solidFill>
                <a:latin typeface="Arial"/>
                <a:cs typeface="Arial"/>
              </a:rPr>
              <a:t>públicos y </a:t>
            </a:r>
            <a:r>
              <a:rPr sz="2000" spc="-5" dirty="0">
                <a:solidFill>
                  <a:srgbClr val="212165"/>
                </a:solidFill>
                <a:latin typeface="Arial"/>
                <a:cs typeface="Arial"/>
              </a:rPr>
              <a:t>facilitar </a:t>
            </a:r>
            <a:r>
              <a:rPr sz="2000" dirty="0">
                <a:solidFill>
                  <a:srgbClr val="212165"/>
                </a:solidFill>
                <a:latin typeface="Arial"/>
                <a:cs typeface="Arial"/>
              </a:rPr>
              <a:t>la </a:t>
            </a:r>
            <a:r>
              <a:rPr sz="2000" spc="-5" dirty="0">
                <a:solidFill>
                  <a:srgbClr val="212165"/>
                </a:solidFill>
                <a:latin typeface="Arial"/>
                <a:cs typeface="Arial"/>
              </a:rPr>
              <a:t>comparación</a:t>
            </a:r>
            <a:r>
              <a:rPr sz="2000" spc="-35" dirty="0">
                <a:solidFill>
                  <a:srgbClr val="212165"/>
                </a:solidFill>
                <a:latin typeface="Arial"/>
                <a:cs typeface="Arial"/>
              </a:rPr>
              <a:t> </a:t>
            </a:r>
            <a:r>
              <a:rPr sz="2000" spc="-5" dirty="0">
                <a:solidFill>
                  <a:srgbClr val="212165"/>
                </a:solidFill>
                <a:latin typeface="Arial"/>
                <a:cs typeface="Arial"/>
              </a:rPr>
              <a:t>internacional</a:t>
            </a:r>
            <a:endParaRPr sz="2000" dirty="0">
              <a:latin typeface="Arial"/>
              <a:cs typeface="Arial"/>
            </a:endParaRPr>
          </a:p>
          <a:p>
            <a:pPr marL="1612900" marR="93980" lvl="4" indent="-228600" algn="just">
              <a:lnSpc>
                <a:spcPct val="100000"/>
              </a:lnSpc>
              <a:spcBef>
                <a:spcPts val="465"/>
              </a:spcBef>
              <a:buChar char="•"/>
              <a:tabLst>
                <a:tab pos="1612265" algn="l"/>
                <a:tab pos="1612900" algn="l"/>
              </a:tabLst>
            </a:pPr>
            <a:r>
              <a:rPr sz="2000" spc="-5" dirty="0">
                <a:solidFill>
                  <a:srgbClr val="0033FF"/>
                </a:solidFill>
                <a:latin typeface="Arial"/>
                <a:cs typeface="Arial"/>
              </a:rPr>
              <a:t>Clasificaciones administrativas, económicas, funcionales </a:t>
            </a:r>
            <a:r>
              <a:rPr sz="2000" dirty="0">
                <a:solidFill>
                  <a:srgbClr val="0033FF"/>
                </a:solidFill>
                <a:latin typeface="Arial"/>
                <a:cs typeface="Arial"/>
              </a:rPr>
              <a:t>y  </a:t>
            </a:r>
            <a:r>
              <a:rPr sz="2000" spc="-5" dirty="0">
                <a:solidFill>
                  <a:srgbClr val="0033FF"/>
                </a:solidFill>
                <a:latin typeface="Arial"/>
                <a:cs typeface="Arial"/>
              </a:rPr>
              <a:t>programáticas,</a:t>
            </a:r>
            <a:r>
              <a:rPr sz="2000" spc="-5" dirty="0">
                <a:solidFill>
                  <a:srgbClr val="212165"/>
                </a:solidFill>
                <a:latin typeface="Arial"/>
                <a:cs typeface="Arial"/>
              </a:rPr>
              <a:t> conforme </a:t>
            </a:r>
            <a:r>
              <a:rPr sz="2000" dirty="0">
                <a:solidFill>
                  <a:srgbClr val="212165"/>
                </a:solidFill>
                <a:latin typeface="Arial"/>
                <a:cs typeface="Arial"/>
              </a:rPr>
              <a:t>a las </a:t>
            </a:r>
            <a:r>
              <a:rPr sz="2000" spc="-5" dirty="0">
                <a:solidFill>
                  <a:srgbClr val="212165"/>
                </a:solidFill>
                <a:latin typeface="Arial"/>
                <a:cs typeface="Arial"/>
              </a:rPr>
              <a:t>normas</a:t>
            </a:r>
            <a:r>
              <a:rPr sz="2000" spc="-20" dirty="0">
                <a:solidFill>
                  <a:srgbClr val="212165"/>
                </a:solidFill>
                <a:latin typeface="Arial"/>
                <a:cs typeface="Arial"/>
              </a:rPr>
              <a:t> </a:t>
            </a:r>
            <a:r>
              <a:rPr sz="2000" spc="-5" dirty="0">
                <a:solidFill>
                  <a:srgbClr val="212165"/>
                </a:solidFill>
                <a:latin typeface="Arial"/>
                <a:cs typeface="Arial"/>
              </a:rPr>
              <a:t>internacionales</a:t>
            </a:r>
            <a:endParaRPr sz="2000" dirty="0">
              <a:latin typeface="Arial"/>
              <a:cs typeface="Arial"/>
            </a:endParaRPr>
          </a:p>
          <a:p>
            <a:pPr marL="927100" marR="103505" lvl="3" algn="just">
              <a:lnSpc>
                <a:spcPct val="100000"/>
              </a:lnSpc>
              <a:spcBef>
                <a:spcPts val="470"/>
              </a:spcBef>
              <a:tabLst>
                <a:tab pos="1212215" algn="l"/>
                <a:tab pos="1212850" algn="l"/>
              </a:tabLst>
            </a:pPr>
            <a:r>
              <a:rPr lang="es-CO" sz="2000" b="1" spc="-5" dirty="0">
                <a:solidFill>
                  <a:srgbClr val="990000"/>
                </a:solidFill>
                <a:latin typeface="Arial"/>
                <a:cs typeface="Arial"/>
              </a:rPr>
              <a:t>- </a:t>
            </a:r>
            <a:r>
              <a:rPr sz="2000" b="1" spc="-5" dirty="0" err="1">
                <a:solidFill>
                  <a:srgbClr val="990000"/>
                </a:solidFill>
                <a:latin typeface="Arial"/>
                <a:cs typeface="Arial"/>
              </a:rPr>
              <a:t>Consistencia</a:t>
            </a:r>
            <a:r>
              <a:rPr sz="2000" b="1" spc="-5" dirty="0">
                <a:solidFill>
                  <a:srgbClr val="990000"/>
                </a:solidFill>
                <a:latin typeface="Arial"/>
                <a:cs typeface="Arial"/>
              </a:rPr>
              <a:t> </a:t>
            </a:r>
            <a:r>
              <a:rPr sz="2000" b="1" spc="-5" dirty="0" err="1">
                <a:solidFill>
                  <a:srgbClr val="990000"/>
                </a:solidFill>
                <a:latin typeface="Arial"/>
                <a:cs typeface="Arial"/>
              </a:rPr>
              <a:t>Interna</a:t>
            </a:r>
            <a:r>
              <a:rPr lang="es-CO" sz="2000" b="1" spc="-5" dirty="0">
                <a:solidFill>
                  <a:srgbClr val="990000"/>
                </a:solidFill>
                <a:latin typeface="Arial"/>
                <a:cs typeface="Arial"/>
              </a:rPr>
              <a:t>:</a:t>
            </a:r>
            <a:r>
              <a:rPr sz="2000" b="1" dirty="0">
                <a:solidFill>
                  <a:srgbClr val="990000"/>
                </a:solidFill>
                <a:latin typeface="Arial"/>
                <a:cs typeface="Arial"/>
              </a:rPr>
              <a:t> </a:t>
            </a:r>
            <a:r>
              <a:rPr sz="2000" spc="-5" dirty="0">
                <a:solidFill>
                  <a:srgbClr val="10196A"/>
                </a:solidFill>
                <a:latin typeface="Arial"/>
                <a:cs typeface="Arial"/>
              </a:rPr>
              <a:t>Incluir reconciliaciones entre </a:t>
            </a:r>
            <a:r>
              <a:rPr sz="2000" dirty="0">
                <a:solidFill>
                  <a:srgbClr val="10196A"/>
                </a:solidFill>
                <a:latin typeface="Arial"/>
                <a:cs typeface="Arial"/>
              </a:rPr>
              <a:t>las  </a:t>
            </a:r>
            <a:r>
              <a:rPr sz="2000" spc="-5" dirty="0">
                <a:solidFill>
                  <a:srgbClr val="10196A"/>
                </a:solidFill>
                <a:latin typeface="Arial"/>
                <a:cs typeface="Arial"/>
              </a:rPr>
              <a:t>medidas alternativas </a:t>
            </a:r>
            <a:r>
              <a:rPr sz="2000" dirty="0">
                <a:solidFill>
                  <a:srgbClr val="10196A"/>
                </a:solidFill>
                <a:latin typeface="Arial"/>
                <a:cs typeface="Arial"/>
              </a:rPr>
              <a:t>de 3 </a:t>
            </a:r>
            <a:r>
              <a:rPr sz="2000" spc="-5" dirty="0">
                <a:solidFill>
                  <a:srgbClr val="10196A"/>
                </a:solidFill>
                <a:latin typeface="Arial"/>
                <a:cs typeface="Arial"/>
              </a:rPr>
              <a:t>agregados </a:t>
            </a:r>
            <a:r>
              <a:rPr sz="2000" spc="-5" dirty="0" err="1">
                <a:solidFill>
                  <a:srgbClr val="10196A"/>
                </a:solidFill>
                <a:latin typeface="Arial"/>
                <a:cs typeface="Arial"/>
              </a:rPr>
              <a:t>fiscales</a:t>
            </a:r>
            <a:r>
              <a:rPr sz="2000" spc="-5" dirty="0">
                <a:solidFill>
                  <a:srgbClr val="10196A"/>
                </a:solidFill>
                <a:latin typeface="Arial"/>
                <a:cs typeface="Arial"/>
              </a:rPr>
              <a:t> </a:t>
            </a:r>
            <a:r>
              <a:rPr sz="2000" spc="-5" dirty="0" err="1">
                <a:solidFill>
                  <a:srgbClr val="10196A"/>
                </a:solidFill>
                <a:latin typeface="Arial"/>
                <a:cs typeface="Arial"/>
              </a:rPr>
              <a:t>resumidos</a:t>
            </a:r>
            <a:r>
              <a:rPr lang="es-CO" sz="2000" spc="-5" dirty="0">
                <a:solidFill>
                  <a:srgbClr val="10196A"/>
                </a:solidFill>
                <a:latin typeface="Arial"/>
                <a:cs typeface="Arial"/>
              </a:rPr>
              <a:t> </a:t>
            </a:r>
            <a:r>
              <a:rPr sz="2000" spc="-5" dirty="0">
                <a:solidFill>
                  <a:srgbClr val="10196A"/>
                </a:solidFill>
                <a:latin typeface="Arial"/>
                <a:cs typeface="Arial"/>
              </a:rPr>
              <a:t>(</a:t>
            </a:r>
            <a:r>
              <a:rPr sz="2000" b="1" spc="-5" dirty="0">
                <a:solidFill>
                  <a:srgbClr val="0033FF"/>
                </a:solidFill>
                <a:latin typeface="Arial"/>
                <a:cs typeface="Arial"/>
              </a:rPr>
              <a:t>1,2</a:t>
            </a:r>
            <a:r>
              <a:rPr sz="2000" spc="-5" dirty="0">
                <a:solidFill>
                  <a:srgbClr val="92D050"/>
                </a:solidFill>
                <a:latin typeface="Arial"/>
                <a:cs typeface="Arial"/>
              </a:rPr>
              <a:t> </a:t>
            </a:r>
            <a:r>
              <a:rPr lang="es-CO" sz="2000" b="1" spc="-5" dirty="0" err="1">
                <a:latin typeface="Arial"/>
                <a:cs typeface="Arial"/>
              </a:rPr>
              <a:t>ó</a:t>
            </a:r>
            <a:r>
              <a:rPr sz="2000" b="1" dirty="0">
                <a:latin typeface="Arial"/>
                <a:cs typeface="Arial"/>
              </a:rPr>
              <a:t> </a:t>
            </a:r>
            <a:r>
              <a:rPr sz="2000" b="1" spc="-5" dirty="0">
                <a:solidFill>
                  <a:srgbClr val="0033FF"/>
                </a:solidFill>
                <a:latin typeface="Arial"/>
                <a:cs typeface="Arial"/>
              </a:rPr>
              <a:t>3</a:t>
            </a:r>
            <a:r>
              <a:rPr sz="2000" spc="-5" dirty="0">
                <a:solidFill>
                  <a:srgbClr val="10196A"/>
                </a:solidFill>
                <a:latin typeface="Arial"/>
                <a:cs typeface="Arial"/>
              </a:rPr>
              <a:t>):</a:t>
            </a:r>
            <a:endParaRPr sz="2000" dirty="0">
              <a:latin typeface="Arial"/>
              <a:cs typeface="Arial"/>
            </a:endParaRPr>
          </a:p>
          <a:p>
            <a:pPr marL="927100" marR="255904" lvl="3" algn="just">
              <a:lnSpc>
                <a:spcPct val="100000"/>
              </a:lnSpc>
              <a:spcBef>
                <a:spcPts val="500"/>
              </a:spcBef>
              <a:tabLst>
                <a:tab pos="1212215" algn="l"/>
                <a:tab pos="1212850" algn="l"/>
              </a:tabLst>
            </a:pPr>
            <a:r>
              <a:rPr lang="es-CO" sz="2000" b="1" spc="-5" dirty="0">
                <a:solidFill>
                  <a:srgbClr val="990000"/>
                </a:solidFill>
                <a:latin typeface="Arial"/>
                <a:cs typeface="Arial"/>
              </a:rPr>
              <a:t>- </a:t>
            </a:r>
            <a:r>
              <a:rPr sz="2000" b="1" spc="-5" dirty="0" err="1">
                <a:solidFill>
                  <a:srgbClr val="990000"/>
                </a:solidFill>
                <a:latin typeface="Arial"/>
                <a:cs typeface="Arial"/>
              </a:rPr>
              <a:t>Revisiones</a:t>
            </a:r>
            <a:r>
              <a:rPr sz="2000" b="1" spc="-5" dirty="0">
                <a:solidFill>
                  <a:srgbClr val="990000"/>
                </a:solidFill>
                <a:latin typeface="Arial"/>
                <a:cs typeface="Arial"/>
              </a:rPr>
              <a:t> </a:t>
            </a:r>
            <a:r>
              <a:rPr sz="2000" b="1" spc="-5" dirty="0" err="1">
                <a:solidFill>
                  <a:srgbClr val="990000"/>
                </a:solidFill>
                <a:latin typeface="Arial"/>
                <a:cs typeface="Arial"/>
              </a:rPr>
              <a:t>Históricas</a:t>
            </a:r>
            <a:r>
              <a:rPr lang="es-CO" sz="2000" b="1" spc="-5" dirty="0">
                <a:solidFill>
                  <a:srgbClr val="990000"/>
                </a:solidFill>
                <a:latin typeface="Arial"/>
                <a:cs typeface="Arial"/>
              </a:rPr>
              <a:t>:</a:t>
            </a:r>
            <a:r>
              <a:rPr sz="2000" b="1" dirty="0">
                <a:solidFill>
                  <a:srgbClr val="990000"/>
                </a:solidFill>
                <a:latin typeface="Arial"/>
                <a:cs typeface="Arial"/>
              </a:rPr>
              <a:t> </a:t>
            </a:r>
            <a:r>
              <a:rPr sz="2000" dirty="0">
                <a:solidFill>
                  <a:srgbClr val="10196A"/>
                </a:solidFill>
                <a:latin typeface="Arial"/>
                <a:cs typeface="Arial"/>
              </a:rPr>
              <a:t>Se </a:t>
            </a:r>
            <a:r>
              <a:rPr sz="2000" spc="-5" dirty="0">
                <a:solidFill>
                  <a:srgbClr val="0033FF"/>
                </a:solidFill>
                <a:latin typeface="Arial"/>
                <a:cs typeface="Arial"/>
              </a:rPr>
              <a:t>divulgan, </a:t>
            </a:r>
            <a:r>
              <a:rPr sz="2000" dirty="0">
                <a:solidFill>
                  <a:srgbClr val="0033FF"/>
                </a:solidFill>
                <a:latin typeface="Arial"/>
                <a:cs typeface="Arial"/>
              </a:rPr>
              <a:t>explican y </a:t>
            </a:r>
            <a:r>
              <a:rPr sz="2000" spc="-5" dirty="0">
                <a:solidFill>
                  <a:srgbClr val="0033FF"/>
                </a:solidFill>
                <a:latin typeface="Arial"/>
                <a:cs typeface="Arial"/>
              </a:rPr>
              <a:t>establecen  cuadros puente</a:t>
            </a:r>
            <a:r>
              <a:rPr sz="2000" spc="-5" dirty="0">
                <a:solidFill>
                  <a:srgbClr val="00B050"/>
                </a:solidFill>
                <a:latin typeface="Arial"/>
                <a:cs typeface="Arial"/>
              </a:rPr>
              <a:t> </a:t>
            </a:r>
            <a:r>
              <a:rPr sz="2000" spc="-5" dirty="0">
                <a:solidFill>
                  <a:srgbClr val="10196A"/>
                </a:solidFill>
                <a:latin typeface="Arial"/>
                <a:cs typeface="Arial"/>
              </a:rPr>
              <a:t>entre </a:t>
            </a:r>
            <a:r>
              <a:rPr sz="2000" dirty="0">
                <a:solidFill>
                  <a:srgbClr val="10196A"/>
                </a:solidFill>
                <a:latin typeface="Arial"/>
                <a:cs typeface="Arial"/>
              </a:rPr>
              <a:t>las </a:t>
            </a:r>
            <a:r>
              <a:rPr sz="2000" spc="-5" dirty="0">
                <a:solidFill>
                  <a:srgbClr val="10196A"/>
                </a:solidFill>
                <a:latin typeface="Arial"/>
                <a:cs typeface="Arial"/>
              </a:rPr>
              <a:t>principales revisiones </a:t>
            </a:r>
            <a:r>
              <a:rPr sz="2000" dirty="0">
                <a:solidFill>
                  <a:srgbClr val="10196A"/>
                </a:solidFill>
                <a:latin typeface="Arial"/>
                <a:cs typeface="Arial"/>
              </a:rPr>
              <a:t>de las  </a:t>
            </a:r>
            <a:r>
              <a:rPr sz="2000" spc="-5" dirty="0">
                <a:solidFill>
                  <a:srgbClr val="10196A"/>
                </a:solidFill>
                <a:latin typeface="Arial"/>
                <a:cs typeface="Arial"/>
              </a:rPr>
              <a:t>estadísticas fiscales</a:t>
            </a:r>
            <a:r>
              <a:rPr sz="2000" spc="-15" dirty="0">
                <a:solidFill>
                  <a:srgbClr val="10196A"/>
                </a:solidFill>
                <a:latin typeface="Arial"/>
                <a:cs typeface="Arial"/>
              </a:rPr>
              <a:t> </a:t>
            </a:r>
            <a:r>
              <a:rPr sz="2000" spc="-5" dirty="0">
                <a:solidFill>
                  <a:srgbClr val="10196A"/>
                </a:solidFill>
                <a:latin typeface="Arial"/>
                <a:cs typeface="Arial"/>
              </a:rPr>
              <a:t>históricas</a:t>
            </a:r>
            <a:endParaRPr sz="2000" dirty="0">
              <a:latin typeface="Arial"/>
              <a:cs typeface="Arial"/>
            </a:endParaRPr>
          </a:p>
        </p:txBody>
      </p:sp>
    </p:spTree>
    <p:extLst>
      <p:ext uri="{BB962C8B-B14F-4D97-AF65-F5344CB8AC3E}">
        <p14:creationId xmlns:p14="http://schemas.microsoft.com/office/powerpoint/2010/main" val="27046790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a:t>
            </a:fld>
            <a:endParaRPr lang="es-ES_tradnl" dirty="0"/>
          </a:p>
        </p:txBody>
      </p:sp>
      <p:sp>
        <p:nvSpPr>
          <p:cNvPr id="3" name="AutoShape 2" descr="Resultado de imagen para FUNDACION PARA LA EDUCACION UNIVERSITARIA SAN MATE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438" y="-22819"/>
            <a:ext cx="7144850" cy="1216440"/>
          </a:xfrm>
          <a:prstGeom prst="rect">
            <a:avLst/>
          </a:prstGeom>
        </p:spPr>
      </p:pic>
      <p:pic>
        <p:nvPicPr>
          <p:cNvPr id="7" name="Picture 4" descr="Resultado de imagen para UNIVERSIDAD MARIANA DE PASTO"/>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44208" y="1387014"/>
            <a:ext cx="2683992" cy="247859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sultado de imagen para UNIVERSIDAD MARIANA DE PASTO"/>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5444" y="1315265"/>
            <a:ext cx="3278908" cy="261627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Resultado de imagen para PASTO NARIÃO"/>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337090" y="1193621"/>
            <a:ext cx="3107118" cy="220012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Resultado de imagen para PASTO NARIÃO"/>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340652" y="3931539"/>
            <a:ext cx="2787548" cy="178997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Resultado de imagen para PASTO NARIÃO"/>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263463" y="1728522"/>
            <a:ext cx="3107118" cy="2200125"/>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a:blip r:embed="rId7"/>
          <a:stretch>
            <a:fillRect/>
          </a:stretch>
        </p:blipFill>
        <p:spPr>
          <a:xfrm>
            <a:off x="3263463" y="3935089"/>
            <a:ext cx="3067835" cy="1847850"/>
          </a:xfrm>
          <a:prstGeom prst="rect">
            <a:avLst/>
          </a:prstGeom>
        </p:spPr>
      </p:pic>
      <p:pic>
        <p:nvPicPr>
          <p:cNvPr id="5" name="Imagen 4"/>
          <p:cNvPicPr>
            <a:picLocks noChangeAspect="1"/>
          </p:cNvPicPr>
          <p:nvPr/>
        </p:nvPicPr>
        <p:blipFill>
          <a:blip r:embed="rId8"/>
          <a:stretch>
            <a:fillRect/>
          </a:stretch>
        </p:blipFill>
        <p:spPr>
          <a:xfrm>
            <a:off x="-16593" y="3928647"/>
            <a:ext cx="3289410" cy="1881181"/>
          </a:xfrm>
          <a:prstGeom prst="rect">
            <a:avLst/>
          </a:prstGeom>
        </p:spPr>
      </p:pic>
      <p:pic>
        <p:nvPicPr>
          <p:cNvPr id="10" name="Imagen 9"/>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237914" y="-47261"/>
            <a:ext cx="1798581" cy="1434275"/>
          </a:xfrm>
          <a:prstGeom prst="rect">
            <a:avLst/>
          </a:prstGeom>
        </p:spPr>
      </p:pic>
    </p:spTree>
    <p:extLst>
      <p:ext uri="{BB962C8B-B14F-4D97-AF65-F5344CB8AC3E}">
        <p14:creationId xmlns:p14="http://schemas.microsoft.com/office/powerpoint/2010/main" val="424542484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2000"/>
                                        <p:tgtEl>
                                          <p:spTgt spid="19"/>
                                        </p:tgtEl>
                                      </p:cBhvr>
                                    </p:animEffect>
                                    <p:anim calcmode="lin" valueType="num">
                                      <p:cBhvr>
                                        <p:cTn id="8" dur="2000" fill="hold"/>
                                        <p:tgtEl>
                                          <p:spTgt spid="19"/>
                                        </p:tgtEl>
                                        <p:attrNameLst>
                                          <p:attrName>ppt_w</p:attrName>
                                        </p:attrNameLst>
                                      </p:cBhvr>
                                      <p:tavLst>
                                        <p:tav tm="0" fmla="#ppt_w*sin(2.5*pi*$)">
                                          <p:val>
                                            <p:fltVal val="0"/>
                                          </p:val>
                                        </p:tav>
                                        <p:tav tm="100000">
                                          <p:val>
                                            <p:fltVal val="1"/>
                                          </p:val>
                                        </p:tav>
                                      </p:tavLst>
                                    </p:anim>
                                    <p:anim calcmode="lin" valueType="num">
                                      <p:cBhvr>
                                        <p:cTn id="9" dur="2000" fill="hold"/>
                                        <p:tgtEl>
                                          <p:spTgt spid="1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20</a:t>
            </a:fld>
            <a:endParaRPr lang="es-ES_tradnl"/>
          </a:p>
        </p:txBody>
      </p:sp>
      <p:sp>
        <p:nvSpPr>
          <p:cNvPr id="3" name="object 2"/>
          <p:cNvSpPr txBox="1">
            <a:spLocks/>
          </p:cNvSpPr>
          <p:nvPr/>
        </p:nvSpPr>
        <p:spPr>
          <a:xfrm>
            <a:off x="78739" y="36606"/>
            <a:ext cx="7070090" cy="887422"/>
          </a:xfrm>
          <a:prstGeom prst="rect">
            <a:avLst/>
          </a:prstGeom>
        </p:spPr>
        <p:txBody>
          <a:bodyPr vert="horz" wrap="square" lIns="0" tIns="12700"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2700">
              <a:spcBef>
                <a:spcPts val="100"/>
              </a:spcBef>
            </a:pPr>
            <a:r>
              <a:rPr lang="es-CO" kern="0" spc="-5" dirty="0"/>
              <a:t>Presentación </a:t>
            </a:r>
            <a:r>
              <a:rPr lang="es-CO" kern="0" dirty="0"/>
              <a:t>de </a:t>
            </a:r>
            <a:r>
              <a:rPr lang="es-CO" kern="0" spc="-5" dirty="0"/>
              <a:t>Informes Fiscales: Pilar</a:t>
            </a:r>
            <a:r>
              <a:rPr lang="es-CO" kern="0" spc="75" dirty="0"/>
              <a:t> </a:t>
            </a:r>
            <a:r>
              <a:rPr lang="es-CO" kern="0" dirty="0"/>
              <a:t>I</a:t>
            </a:r>
          </a:p>
          <a:p>
            <a:pPr marL="12700" lvl="1" algn="l">
              <a:spcBef>
                <a:spcPts val="100"/>
              </a:spcBef>
            </a:pPr>
            <a:r>
              <a:rPr lang="es-CO" sz="2400" spc="-5" dirty="0">
                <a:solidFill>
                  <a:schemeClr val="bg1"/>
                </a:solidFill>
                <a:latin typeface="Arial"/>
                <a:cs typeface="Arial"/>
              </a:rPr>
              <a:t>4. Integridad</a:t>
            </a:r>
            <a:endParaRPr lang="es-CO" sz="2400" dirty="0">
              <a:solidFill>
                <a:schemeClr val="bg1"/>
              </a:solidFill>
              <a:latin typeface="Arial"/>
              <a:cs typeface="Arial"/>
            </a:endParaRPr>
          </a:p>
        </p:txBody>
      </p:sp>
      <p:sp>
        <p:nvSpPr>
          <p:cNvPr id="7" name="object 3"/>
          <p:cNvSpPr txBox="1"/>
          <p:nvPr/>
        </p:nvSpPr>
        <p:spPr>
          <a:xfrm>
            <a:off x="-180528" y="1057300"/>
            <a:ext cx="9217024" cy="4626908"/>
          </a:xfrm>
          <a:prstGeom prst="rect">
            <a:avLst/>
          </a:prstGeom>
        </p:spPr>
        <p:txBody>
          <a:bodyPr vert="horz" wrap="square" lIns="0" tIns="12700" rIns="0" bIns="0" rtlCol="0">
            <a:spAutoFit/>
          </a:bodyPr>
          <a:lstStyle/>
          <a:p>
            <a:pPr marL="469900" marR="742315" algn="just">
              <a:lnSpc>
                <a:spcPct val="100099"/>
              </a:lnSpc>
            </a:pPr>
            <a:r>
              <a:rPr sz="2200" b="1" spc="-5" dirty="0">
                <a:solidFill>
                  <a:srgbClr val="800000"/>
                </a:solidFill>
                <a:latin typeface="Arial"/>
                <a:cs typeface="Arial"/>
              </a:rPr>
              <a:t>Las estadísticas fiscales </a:t>
            </a:r>
            <a:r>
              <a:rPr sz="2200" b="1" dirty="0">
                <a:solidFill>
                  <a:srgbClr val="800000"/>
                </a:solidFill>
                <a:latin typeface="Arial"/>
                <a:cs typeface="Arial"/>
              </a:rPr>
              <a:t>y </a:t>
            </a:r>
            <a:r>
              <a:rPr sz="2200" b="1" spc="-5" dirty="0">
                <a:solidFill>
                  <a:srgbClr val="800000"/>
                </a:solidFill>
                <a:latin typeface="Arial"/>
                <a:cs typeface="Arial"/>
              </a:rPr>
              <a:t>los estados financieros  deberán </a:t>
            </a:r>
            <a:r>
              <a:rPr sz="2200" b="1" dirty="0">
                <a:solidFill>
                  <a:srgbClr val="800000"/>
                </a:solidFill>
                <a:latin typeface="Arial"/>
                <a:cs typeface="Arial"/>
              </a:rPr>
              <a:t>ser </a:t>
            </a:r>
            <a:r>
              <a:rPr sz="2200" b="1" spc="-5" dirty="0">
                <a:solidFill>
                  <a:srgbClr val="800000"/>
                </a:solidFill>
                <a:latin typeface="Arial"/>
                <a:cs typeface="Arial"/>
              </a:rPr>
              <a:t>fiables, sujetos </a:t>
            </a:r>
            <a:r>
              <a:rPr sz="2200" b="1" dirty="0">
                <a:solidFill>
                  <a:srgbClr val="800000"/>
                </a:solidFill>
                <a:latin typeface="Arial"/>
                <a:cs typeface="Arial"/>
              </a:rPr>
              <a:t>a </a:t>
            </a:r>
            <a:r>
              <a:rPr sz="2200" b="1" spc="-5" dirty="0">
                <a:solidFill>
                  <a:srgbClr val="800000"/>
                </a:solidFill>
                <a:latin typeface="Arial"/>
                <a:cs typeface="Arial"/>
              </a:rPr>
              <a:t>escrutinio externo </a:t>
            </a:r>
            <a:r>
              <a:rPr sz="2200" b="1" dirty="0">
                <a:solidFill>
                  <a:srgbClr val="800000"/>
                </a:solidFill>
                <a:latin typeface="Arial"/>
                <a:cs typeface="Arial"/>
              </a:rPr>
              <a:t>y  </a:t>
            </a:r>
            <a:r>
              <a:rPr sz="2200" b="1" spc="-5" dirty="0">
                <a:solidFill>
                  <a:srgbClr val="800000"/>
                </a:solidFill>
                <a:latin typeface="Arial"/>
                <a:cs typeface="Arial"/>
              </a:rPr>
              <a:t>facilitar la rendición de</a:t>
            </a:r>
            <a:r>
              <a:rPr sz="2200" b="1" spc="-15" dirty="0">
                <a:solidFill>
                  <a:srgbClr val="800000"/>
                </a:solidFill>
                <a:latin typeface="Arial"/>
                <a:cs typeface="Arial"/>
              </a:rPr>
              <a:t> </a:t>
            </a:r>
            <a:r>
              <a:rPr sz="2200" b="1" spc="-5" dirty="0">
                <a:solidFill>
                  <a:srgbClr val="800000"/>
                </a:solidFill>
                <a:latin typeface="Arial"/>
                <a:cs typeface="Arial"/>
              </a:rPr>
              <a:t>cuentas.</a:t>
            </a:r>
            <a:endParaRPr sz="2200" dirty="0">
              <a:latin typeface="Arial"/>
              <a:cs typeface="Arial"/>
            </a:endParaRPr>
          </a:p>
          <a:p>
            <a:pPr marL="812800" lvl="2" indent="-342900">
              <a:lnSpc>
                <a:spcPct val="100000"/>
              </a:lnSpc>
              <a:spcBef>
                <a:spcPts val="590"/>
              </a:spcBef>
              <a:buChar char="•"/>
              <a:tabLst>
                <a:tab pos="812165" algn="l"/>
                <a:tab pos="812800" algn="l"/>
              </a:tabLst>
            </a:pPr>
            <a:r>
              <a:rPr sz="2200" b="1" dirty="0">
                <a:solidFill>
                  <a:srgbClr val="212165"/>
                </a:solidFill>
                <a:latin typeface="Arial"/>
                <a:cs typeface="Arial"/>
              </a:rPr>
              <a:t>Medido</a:t>
            </a:r>
            <a:r>
              <a:rPr sz="2200" b="1" spc="-10" dirty="0">
                <a:solidFill>
                  <a:srgbClr val="212165"/>
                </a:solidFill>
                <a:latin typeface="Arial"/>
                <a:cs typeface="Arial"/>
              </a:rPr>
              <a:t> </a:t>
            </a:r>
            <a:r>
              <a:rPr sz="2200" b="1" dirty="0">
                <a:solidFill>
                  <a:srgbClr val="212165"/>
                </a:solidFill>
                <a:latin typeface="Arial"/>
                <a:cs typeface="Arial"/>
              </a:rPr>
              <a:t>por:</a:t>
            </a:r>
            <a:endParaRPr sz="2200" b="1" dirty="0">
              <a:latin typeface="Arial"/>
              <a:cs typeface="Arial"/>
            </a:endParaRPr>
          </a:p>
          <a:p>
            <a:pPr marL="927100" marR="5080" lvl="3" algn="just">
              <a:lnSpc>
                <a:spcPct val="100000"/>
              </a:lnSpc>
              <a:spcBef>
                <a:spcPts val="484"/>
              </a:spcBef>
              <a:tabLst>
                <a:tab pos="1212215" algn="l"/>
                <a:tab pos="1212850" algn="l"/>
              </a:tabLst>
            </a:pPr>
            <a:r>
              <a:rPr lang="es-CO" sz="1800" b="1" spc="-5" dirty="0">
                <a:solidFill>
                  <a:srgbClr val="990000"/>
                </a:solidFill>
                <a:latin typeface="Arial"/>
                <a:cs typeface="Arial"/>
              </a:rPr>
              <a:t>- </a:t>
            </a:r>
            <a:r>
              <a:rPr sz="2000" b="1" spc="-5" dirty="0" err="1">
                <a:solidFill>
                  <a:srgbClr val="990000"/>
                </a:solidFill>
                <a:latin typeface="Arial"/>
                <a:cs typeface="Arial"/>
              </a:rPr>
              <a:t>Integridad</a:t>
            </a:r>
            <a:r>
              <a:rPr sz="2000" b="1" spc="-5" dirty="0">
                <a:solidFill>
                  <a:srgbClr val="990000"/>
                </a:solidFill>
                <a:latin typeface="Arial"/>
                <a:cs typeface="Arial"/>
              </a:rPr>
              <a:t> </a:t>
            </a:r>
            <a:r>
              <a:rPr lang="es-CO" sz="2000" b="1" spc="-5" dirty="0">
                <a:solidFill>
                  <a:srgbClr val="990000"/>
                </a:solidFill>
                <a:latin typeface="Arial"/>
                <a:cs typeface="Arial"/>
              </a:rPr>
              <a:t>E</a:t>
            </a:r>
            <a:r>
              <a:rPr sz="2000" b="1" spc="-5" dirty="0" err="1">
                <a:solidFill>
                  <a:srgbClr val="990000"/>
                </a:solidFill>
                <a:latin typeface="Arial"/>
                <a:cs typeface="Arial"/>
              </a:rPr>
              <a:t>stadística</a:t>
            </a:r>
            <a:r>
              <a:rPr lang="es-CO" sz="2000" b="1" spc="-5" dirty="0">
                <a:solidFill>
                  <a:srgbClr val="990000"/>
                </a:solidFill>
                <a:latin typeface="Arial"/>
                <a:cs typeface="Arial"/>
              </a:rPr>
              <a:t>:</a:t>
            </a:r>
            <a:r>
              <a:rPr sz="2000" b="1" dirty="0">
                <a:solidFill>
                  <a:srgbClr val="990000"/>
                </a:solidFill>
                <a:latin typeface="Arial"/>
                <a:cs typeface="Arial"/>
              </a:rPr>
              <a:t> </a:t>
            </a:r>
            <a:r>
              <a:rPr sz="1800" dirty="0">
                <a:solidFill>
                  <a:srgbClr val="0033FF"/>
                </a:solidFill>
                <a:latin typeface="Arial"/>
                <a:cs typeface="Arial"/>
              </a:rPr>
              <a:t>Divulgación de las </a:t>
            </a:r>
            <a:r>
              <a:rPr sz="1800" spc="-5" dirty="0">
                <a:solidFill>
                  <a:srgbClr val="0033FF"/>
                </a:solidFill>
                <a:latin typeface="Arial"/>
                <a:cs typeface="Arial"/>
              </a:rPr>
              <a:t>estadísticas fiscales  conforme </a:t>
            </a:r>
            <a:r>
              <a:rPr sz="1800" dirty="0">
                <a:solidFill>
                  <a:srgbClr val="0033FF"/>
                </a:solidFill>
                <a:latin typeface="Arial"/>
                <a:cs typeface="Arial"/>
              </a:rPr>
              <a:t>a las </a:t>
            </a:r>
            <a:r>
              <a:rPr sz="1800" spc="-5" dirty="0">
                <a:solidFill>
                  <a:srgbClr val="0033FF"/>
                </a:solidFill>
                <a:latin typeface="Arial"/>
                <a:cs typeface="Arial"/>
              </a:rPr>
              <a:t>normas internacionales</a:t>
            </a:r>
            <a:r>
              <a:rPr sz="1800" spc="-5" dirty="0">
                <a:solidFill>
                  <a:srgbClr val="212165"/>
                </a:solidFill>
                <a:latin typeface="Arial"/>
                <a:cs typeface="Arial"/>
              </a:rPr>
              <a:t>, </a:t>
            </a:r>
            <a:r>
              <a:rPr sz="1800" spc="-5" dirty="0">
                <a:solidFill>
                  <a:schemeClr val="tx2">
                    <a:lumMod val="95000"/>
                    <a:lumOff val="5000"/>
                  </a:schemeClr>
                </a:solidFill>
                <a:latin typeface="Arial"/>
                <a:cs typeface="Arial"/>
              </a:rPr>
              <a:t>compilación </a:t>
            </a:r>
            <a:r>
              <a:rPr sz="1800" dirty="0">
                <a:solidFill>
                  <a:schemeClr val="tx2">
                    <a:lumMod val="95000"/>
                    <a:lumOff val="5000"/>
                  </a:schemeClr>
                </a:solidFill>
                <a:latin typeface="Arial"/>
                <a:cs typeface="Arial"/>
              </a:rPr>
              <a:t>por  </a:t>
            </a:r>
            <a:r>
              <a:rPr sz="1800" spc="-5" dirty="0">
                <a:solidFill>
                  <a:schemeClr val="tx2">
                    <a:lumMod val="95000"/>
                    <a:lumOff val="5000"/>
                  </a:schemeClr>
                </a:solidFill>
                <a:latin typeface="Arial"/>
                <a:cs typeface="Arial"/>
              </a:rPr>
              <a:t>organismo </a:t>
            </a:r>
            <a:r>
              <a:rPr sz="1800" spc="-5" dirty="0" err="1">
                <a:solidFill>
                  <a:schemeClr val="tx2">
                    <a:lumMod val="95000"/>
                    <a:lumOff val="5000"/>
                  </a:schemeClr>
                </a:solidFill>
                <a:latin typeface="Arial"/>
                <a:cs typeface="Arial"/>
              </a:rPr>
              <a:t>gubernamental</a:t>
            </a:r>
            <a:r>
              <a:rPr sz="1800" spc="-5" dirty="0">
                <a:solidFill>
                  <a:schemeClr val="tx2">
                    <a:lumMod val="95000"/>
                    <a:lumOff val="5000"/>
                  </a:schemeClr>
                </a:solidFill>
                <a:latin typeface="Arial"/>
                <a:cs typeface="Arial"/>
              </a:rPr>
              <a:t> </a:t>
            </a:r>
            <a:r>
              <a:rPr sz="1800" spc="-5" dirty="0" err="1">
                <a:solidFill>
                  <a:schemeClr val="tx2">
                    <a:lumMod val="95000"/>
                    <a:lumOff val="5000"/>
                  </a:schemeClr>
                </a:solidFill>
                <a:latin typeface="Arial"/>
                <a:cs typeface="Arial"/>
              </a:rPr>
              <a:t>espec</a:t>
            </a:r>
            <a:r>
              <a:rPr lang="es-CO" sz="1800" spc="-5" dirty="0">
                <a:solidFill>
                  <a:schemeClr val="tx2">
                    <a:lumMod val="95000"/>
                    <a:lumOff val="5000"/>
                  </a:schemeClr>
                </a:solidFill>
                <a:latin typeface="Arial"/>
                <a:cs typeface="Arial"/>
              </a:rPr>
              <a:t>í</a:t>
            </a:r>
            <a:r>
              <a:rPr sz="1800" spc="-5" dirty="0">
                <a:solidFill>
                  <a:schemeClr val="tx2">
                    <a:lumMod val="95000"/>
                    <a:lumOff val="5000"/>
                  </a:schemeClr>
                </a:solidFill>
                <a:latin typeface="Arial"/>
                <a:cs typeface="Arial"/>
              </a:rPr>
              <a:t>fico </a:t>
            </a:r>
            <a:r>
              <a:rPr sz="1800" dirty="0">
                <a:solidFill>
                  <a:schemeClr val="tx2">
                    <a:lumMod val="95000"/>
                    <a:lumOff val="5000"/>
                  </a:schemeClr>
                </a:solidFill>
                <a:latin typeface="Arial"/>
                <a:cs typeface="Arial"/>
              </a:rPr>
              <a:t>o</a:t>
            </a:r>
            <a:r>
              <a:rPr sz="1800" spc="-5" dirty="0">
                <a:solidFill>
                  <a:schemeClr val="tx2">
                    <a:lumMod val="95000"/>
                    <a:lumOff val="5000"/>
                  </a:schemeClr>
                </a:solidFill>
                <a:latin typeface="Arial"/>
                <a:cs typeface="Arial"/>
              </a:rPr>
              <a:t> independiente</a:t>
            </a:r>
            <a:endParaRPr sz="1800" dirty="0">
              <a:solidFill>
                <a:schemeClr val="tx2">
                  <a:lumMod val="95000"/>
                  <a:lumOff val="5000"/>
                </a:schemeClr>
              </a:solidFill>
              <a:latin typeface="Arial"/>
              <a:cs typeface="Arial"/>
            </a:endParaRPr>
          </a:p>
          <a:p>
            <a:pPr marL="927100" marR="570230" lvl="3" algn="just">
              <a:lnSpc>
                <a:spcPct val="100000"/>
              </a:lnSpc>
              <a:spcBef>
                <a:spcPts val="465"/>
              </a:spcBef>
              <a:tabLst>
                <a:tab pos="1212215" algn="l"/>
                <a:tab pos="1212850" algn="l"/>
              </a:tabLst>
            </a:pPr>
            <a:r>
              <a:rPr lang="es-CO" sz="1800" b="1" spc="-5" dirty="0">
                <a:solidFill>
                  <a:srgbClr val="990000"/>
                </a:solidFill>
                <a:latin typeface="Arial"/>
                <a:cs typeface="Arial"/>
              </a:rPr>
              <a:t>- </a:t>
            </a:r>
            <a:r>
              <a:rPr sz="2000" b="1" spc="-5" dirty="0" err="1">
                <a:solidFill>
                  <a:srgbClr val="990000"/>
                </a:solidFill>
                <a:latin typeface="Arial"/>
                <a:cs typeface="Arial"/>
              </a:rPr>
              <a:t>Auditoría</a:t>
            </a:r>
            <a:r>
              <a:rPr sz="2000" b="1" spc="-5" dirty="0">
                <a:solidFill>
                  <a:srgbClr val="990000"/>
                </a:solidFill>
                <a:latin typeface="Arial"/>
                <a:cs typeface="Arial"/>
              </a:rPr>
              <a:t> Externa</a:t>
            </a:r>
            <a:r>
              <a:rPr lang="es-CO" sz="2000" b="1" spc="-5" dirty="0">
                <a:solidFill>
                  <a:srgbClr val="990000"/>
                </a:solidFill>
                <a:latin typeface="Arial"/>
                <a:cs typeface="Arial"/>
              </a:rPr>
              <a:t>:</a:t>
            </a:r>
            <a:r>
              <a:rPr sz="2000" b="1" dirty="0">
                <a:solidFill>
                  <a:srgbClr val="990000"/>
                </a:solidFill>
                <a:latin typeface="Arial"/>
                <a:cs typeface="Arial"/>
              </a:rPr>
              <a:t> </a:t>
            </a:r>
            <a:r>
              <a:rPr sz="1800" dirty="0">
                <a:solidFill>
                  <a:srgbClr val="0033FF"/>
                </a:solidFill>
                <a:latin typeface="Arial"/>
                <a:cs typeface="Arial"/>
              </a:rPr>
              <a:t>Los </a:t>
            </a:r>
            <a:r>
              <a:rPr sz="1800" spc="-5" dirty="0">
                <a:solidFill>
                  <a:srgbClr val="0033FF"/>
                </a:solidFill>
                <a:latin typeface="Arial"/>
                <a:cs typeface="Arial"/>
              </a:rPr>
              <a:t>estados financieros </a:t>
            </a:r>
            <a:r>
              <a:rPr sz="1800" dirty="0">
                <a:solidFill>
                  <a:srgbClr val="0033FF"/>
                </a:solidFill>
                <a:latin typeface="Arial"/>
                <a:cs typeface="Arial"/>
              </a:rPr>
              <a:t>anuales </a:t>
            </a:r>
            <a:r>
              <a:rPr sz="1800" spc="-5" dirty="0">
                <a:solidFill>
                  <a:srgbClr val="0033FF"/>
                </a:solidFill>
                <a:latin typeface="Arial"/>
                <a:cs typeface="Arial"/>
              </a:rPr>
              <a:t>están  sujetos </a:t>
            </a:r>
            <a:r>
              <a:rPr sz="1800" dirty="0">
                <a:solidFill>
                  <a:srgbClr val="0033FF"/>
                </a:solidFill>
                <a:latin typeface="Arial"/>
                <a:cs typeface="Arial"/>
              </a:rPr>
              <a:t>a </a:t>
            </a:r>
            <a:r>
              <a:rPr lang="es-CO" sz="1800" dirty="0">
                <a:solidFill>
                  <a:srgbClr val="0033FF"/>
                </a:solidFill>
                <a:latin typeface="Arial"/>
                <a:cs typeface="Arial"/>
              </a:rPr>
              <a:t> </a:t>
            </a:r>
            <a:r>
              <a:rPr sz="1800" dirty="0" err="1">
                <a:solidFill>
                  <a:srgbClr val="0033FF"/>
                </a:solidFill>
                <a:latin typeface="Arial"/>
                <a:cs typeface="Arial"/>
              </a:rPr>
              <a:t>una</a:t>
            </a:r>
            <a:r>
              <a:rPr sz="1800" dirty="0">
                <a:solidFill>
                  <a:srgbClr val="0033FF"/>
                </a:solidFill>
                <a:latin typeface="Arial"/>
                <a:cs typeface="Arial"/>
              </a:rPr>
              <a:t> </a:t>
            </a:r>
            <a:r>
              <a:rPr sz="1800" spc="-5" dirty="0">
                <a:solidFill>
                  <a:srgbClr val="0033FF"/>
                </a:solidFill>
                <a:latin typeface="Arial"/>
                <a:cs typeface="Arial"/>
              </a:rPr>
              <a:t>auditoría </a:t>
            </a:r>
            <a:r>
              <a:rPr sz="1800" dirty="0">
                <a:solidFill>
                  <a:srgbClr val="0033FF"/>
                </a:solidFill>
                <a:latin typeface="Arial"/>
                <a:cs typeface="Arial"/>
              </a:rPr>
              <a:t>publicada por una </a:t>
            </a:r>
            <a:r>
              <a:rPr sz="1800" spc="-5" dirty="0">
                <a:solidFill>
                  <a:srgbClr val="0033FF"/>
                </a:solidFill>
                <a:latin typeface="Arial"/>
                <a:cs typeface="Arial"/>
              </a:rPr>
              <a:t>institución </a:t>
            </a:r>
            <a:r>
              <a:rPr sz="1800" dirty="0">
                <a:solidFill>
                  <a:srgbClr val="0033FF"/>
                </a:solidFill>
                <a:latin typeface="Arial"/>
                <a:cs typeface="Arial"/>
              </a:rPr>
              <a:t>de  </a:t>
            </a:r>
            <a:r>
              <a:rPr sz="1800" spc="-5" dirty="0">
                <a:solidFill>
                  <a:srgbClr val="0033FF"/>
                </a:solidFill>
                <a:latin typeface="Arial"/>
                <a:cs typeface="Arial"/>
              </a:rPr>
              <a:t>auditores independientes </a:t>
            </a:r>
            <a:r>
              <a:rPr sz="1800" dirty="0">
                <a:solidFill>
                  <a:srgbClr val="0033FF"/>
                </a:solidFill>
                <a:latin typeface="Arial"/>
                <a:cs typeface="Arial"/>
              </a:rPr>
              <a:t>que valide su</a:t>
            </a:r>
            <a:r>
              <a:rPr sz="1800" spc="-15" dirty="0">
                <a:solidFill>
                  <a:srgbClr val="0033FF"/>
                </a:solidFill>
                <a:latin typeface="Arial"/>
                <a:cs typeface="Arial"/>
              </a:rPr>
              <a:t> </a:t>
            </a:r>
            <a:r>
              <a:rPr sz="1800" spc="-5" dirty="0">
                <a:solidFill>
                  <a:srgbClr val="0033FF"/>
                </a:solidFill>
                <a:latin typeface="Arial"/>
                <a:cs typeface="Arial"/>
              </a:rPr>
              <a:t>confiabilidad</a:t>
            </a:r>
            <a:endParaRPr sz="1800" dirty="0">
              <a:solidFill>
                <a:srgbClr val="0033FF"/>
              </a:solidFill>
              <a:latin typeface="Arial"/>
              <a:cs typeface="Arial"/>
            </a:endParaRPr>
          </a:p>
          <a:p>
            <a:pPr marL="927100" lvl="3">
              <a:lnSpc>
                <a:spcPct val="100000"/>
              </a:lnSpc>
              <a:spcBef>
                <a:spcPts val="470"/>
              </a:spcBef>
              <a:tabLst>
                <a:tab pos="1212215" algn="l"/>
                <a:tab pos="1212850" algn="l"/>
              </a:tabLst>
            </a:pPr>
            <a:r>
              <a:rPr lang="es-CO" sz="1800" b="1" spc="-5" dirty="0">
                <a:solidFill>
                  <a:srgbClr val="990000"/>
                </a:solidFill>
                <a:latin typeface="Arial"/>
                <a:cs typeface="Arial"/>
              </a:rPr>
              <a:t>- </a:t>
            </a:r>
            <a:r>
              <a:rPr sz="2000" b="1" spc="-5" dirty="0" err="1">
                <a:solidFill>
                  <a:srgbClr val="990000"/>
                </a:solidFill>
                <a:latin typeface="Arial"/>
                <a:cs typeface="Arial"/>
              </a:rPr>
              <a:t>Comparabilidad</a:t>
            </a:r>
            <a:r>
              <a:rPr sz="2000" b="1" spc="-5" dirty="0">
                <a:solidFill>
                  <a:srgbClr val="990000"/>
                </a:solidFill>
                <a:latin typeface="Arial"/>
                <a:cs typeface="Arial"/>
              </a:rPr>
              <a:t> </a:t>
            </a:r>
            <a:r>
              <a:rPr sz="2000" b="1" dirty="0">
                <a:solidFill>
                  <a:srgbClr val="990000"/>
                </a:solidFill>
                <a:latin typeface="Arial"/>
                <a:cs typeface="Arial"/>
              </a:rPr>
              <a:t>de </a:t>
            </a:r>
            <a:r>
              <a:rPr sz="2000" b="1" spc="-5" dirty="0">
                <a:solidFill>
                  <a:srgbClr val="990000"/>
                </a:solidFill>
                <a:latin typeface="Arial"/>
                <a:cs typeface="Arial"/>
              </a:rPr>
              <a:t>la </a:t>
            </a:r>
            <a:r>
              <a:rPr lang="es-CO" sz="2000" b="1" spc="-5" dirty="0" err="1">
                <a:solidFill>
                  <a:srgbClr val="990000"/>
                </a:solidFill>
                <a:latin typeface="Arial"/>
                <a:cs typeface="Arial"/>
              </a:rPr>
              <a:t>I</a:t>
            </a:r>
            <a:r>
              <a:rPr sz="2000" b="1" spc="-5" dirty="0" err="1">
                <a:solidFill>
                  <a:srgbClr val="990000"/>
                </a:solidFill>
                <a:latin typeface="Arial"/>
                <a:cs typeface="Arial"/>
              </a:rPr>
              <a:t>nformación</a:t>
            </a:r>
            <a:r>
              <a:rPr sz="2000" b="1" spc="-5" dirty="0">
                <a:solidFill>
                  <a:srgbClr val="990000"/>
                </a:solidFill>
                <a:latin typeface="Arial"/>
                <a:cs typeface="Arial"/>
              </a:rPr>
              <a:t> </a:t>
            </a:r>
            <a:r>
              <a:rPr lang="es-CO" sz="2000" b="1" spc="-10" dirty="0">
                <a:solidFill>
                  <a:srgbClr val="990000"/>
                </a:solidFill>
                <a:latin typeface="Arial"/>
                <a:cs typeface="Arial"/>
              </a:rPr>
              <a:t>F</a:t>
            </a:r>
            <a:r>
              <a:rPr sz="2000" b="1" spc="-10" dirty="0" err="1">
                <a:solidFill>
                  <a:srgbClr val="990000"/>
                </a:solidFill>
                <a:latin typeface="Arial"/>
                <a:cs typeface="Arial"/>
              </a:rPr>
              <a:t>iscal</a:t>
            </a:r>
            <a:r>
              <a:rPr lang="es-CO" sz="2000" b="1" spc="-10" dirty="0">
                <a:solidFill>
                  <a:srgbClr val="990000"/>
                </a:solidFill>
                <a:latin typeface="Arial"/>
                <a:cs typeface="Arial"/>
              </a:rPr>
              <a:t>:</a:t>
            </a:r>
            <a:endParaRPr sz="2000" dirty="0">
              <a:latin typeface="Arial"/>
              <a:cs typeface="Arial"/>
            </a:endParaRPr>
          </a:p>
          <a:p>
            <a:pPr marL="1612900" marR="171450" lvl="4" indent="-228600" algn="just">
              <a:lnSpc>
                <a:spcPct val="100000"/>
              </a:lnSpc>
              <a:spcBef>
                <a:spcPts val="500"/>
              </a:spcBef>
              <a:buChar char="•"/>
              <a:tabLst>
                <a:tab pos="1612265" algn="l"/>
                <a:tab pos="1612900" algn="l"/>
              </a:tabLst>
            </a:pPr>
            <a:r>
              <a:rPr sz="1800" dirty="0">
                <a:solidFill>
                  <a:srgbClr val="212165"/>
                </a:solidFill>
                <a:latin typeface="Arial"/>
                <a:cs typeface="Arial"/>
              </a:rPr>
              <a:t>Se </a:t>
            </a:r>
            <a:r>
              <a:rPr sz="1800" spc="-5" dirty="0">
                <a:solidFill>
                  <a:srgbClr val="212165"/>
                </a:solidFill>
                <a:latin typeface="Arial"/>
                <a:cs typeface="Arial"/>
              </a:rPr>
              <a:t>presentan pronósticos fiscales, presupuestos </a:t>
            </a:r>
            <a:r>
              <a:rPr sz="1800" dirty="0">
                <a:solidFill>
                  <a:srgbClr val="212165"/>
                </a:solidFill>
                <a:latin typeface="Arial"/>
                <a:cs typeface="Arial"/>
              </a:rPr>
              <a:t>e </a:t>
            </a:r>
            <a:r>
              <a:rPr sz="1800" spc="-5" dirty="0">
                <a:solidFill>
                  <a:srgbClr val="212165"/>
                </a:solidFill>
                <a:latin typeface="Arial"/>
                <a:cs typeface="Arial"/>
              </a:rPr>
              <a:t>informes  fiscales </a:t>
            </a:r>
            <a:r>
              <a:rPr sz="1800" dirty="0">
                <a:solidFill>
                  <a:srgbClr val="212165"/>
                </a:solidFill>
                <a:latin typeface="Arial"/>
                <a:cs typeface="Arial"/>
              </a:rPr>
              <a:t>de </a:t>
            </a:r>
            <a:r>
              <a:rPr sz="1800" spc="-5" dirty="0" err="1">
                <a:solidFill>
                  <a:srgbClr val="212165"/>
                </a:solidFill>
                <a:latin typeface="Arial"/>
                <a:cs typeface="Arial"/>
              </a:rPr>
              <a:t>manera</a:t>
            </a:r>
            <a:r>
              <a:rPr sz="1800" spc="-25" dirty="0">
                <a:solidFill>
                  <a:srgbClr val="212165"/>
                </a:solidFill>
                <a:latin typeface="Arial"/>
                <a:cs typeface="Arial"/>
              </a:rPr>
              <a:t> </a:t>
            </a:r>
            <a:r>
              <a:rPr sz="1800" spc="-5" dirty="0">
                <a:solidFill>
                  <a:srgbClr val="212165"/>
                </a:solidFill>
                <a:latin typeface="Arial"/>
                <a:cs typeface="Arial"/>
              </a:rPr>
              <a:t>comparable</a:t>
            </a:r>
            <a:endParaRPr lang="es-CO" sz="1800" spc="-5" dirty="0">
              <a:solidFill>
                <a:srgbClr val="212165"/>
              </a:solidFill>
              <a:latin typeface="Arial"/>
              <a:cs typeface="Arial"/>
            </a:endParaRPr>
          </a:p>
          <a:p>
            <a:pPr marL="1612900" marR="171450" lvl="4" indent="-228600" algn="just">
              <a:lnSpc>
                <a:spcPct val="100000"/>
              </a:lnSpc>
              <a:spcBef>
                <a:spcPts val="500"/>
              </a:spcBef>
              <a:buChar char="•"/>
              <a:tabLst>
                <a:tab pos="1612265" algn="l"/>
                <a:tab pos="1612900" algn="l"/>
              </a:tabLst>
            </a:pPr>
            <a:r>
              <a:rPr lang="es-CO" sz="1800" dirty="0">
                <a:solidFill>
                  <a:srgbClr val="10196A"/>
                </a:solidFill>
                <a:latin typeface="Arial"/>
                <a:cs typeface="Arial"/>
              </a:rPr>
              <a:t>Se explican las</a:t>
            </a:r>
            <a:r>
              <a:rPr lang="es-CO" sz="1800" spc="-100" dirty="0">
                <a:solidFill>
                  <a:srgbClr val="10196A"/>
                </a:solidFill>
                <a:latin typeface="Arial"/>
                <a:cs typeface="Arial"/>
              </a:rPr>
              <a:t> </a:t>
            </a:r>
            <a:r>
              <a:rPr lang="es-CO" sz="1800" dirty="0">
                <a:solidFill>
                  <a:srgbClr val="10196A"/>
                </a:solidFill>
                <a:latin typeface="Arial"/>
                <a:cs typeface="Arial"/>
              </a:rPr>
              <a:t>desviaciones</a:t>
            </a:r>
            <a:endParaRPr sz="1800" dirty="0">
              <a:latin typeface="Arial"/>
              <a:cs typeface="Arial"/>
            </a:endParaRPr>
          </a:p>
        </p:txBody>
      </p:sp>
    </p:spTree>
    <p:extLst>
      <p:ext uri="{BB962C8B-B14F-4D97-AF65-F5344CB8AC3E}">
        <p14:creationId xmlns:p14="http://schemas.microsoft.com/office/powerpoint/2010/main" val="19944049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21</a:t>
            </a:fld>
            <a:endParaRPr lang="es-ES_tradnl"/>
          </a:p>
        </p:txBody>
      </p:sp>
      <p:sp>
        <p:nvSpPr>
          <p:cNvPr id="3" name="object 2"/>
          <p:cNvSpPr/>
          <p:nvPr/>
        </p:nvSpPr>
        <p:spPr>
          <a:xfrm>
            <a:off x="-36512" y="0"/>
            <a:ext cx="9180512" cy="2065412"/>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3"/>
          <p:cNvSpPr/>
          <p:nvPr/>
        </p:nvSpPr>
        <p:spPr>
          <a:xfrm>
            <a:off x="4140067" y="4097793"/>
            <a:ext cx="913404" cy="8479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5"/>
          <p:cNvSpPr txBox="1"/>
          <p:nvPr/>
        </p:nvSpPr>
        <p:spPr>
          <a:xfrm>
            <a:off x="3685381" y="3593737"/>
            <a:ext cx="1772285" cy="421640"/>
          </a:xfrm>
          <a:prstGeom prst="rect">
            <a:avLst/>
          </a:prstGeom>
        </p:spPr>
        <p:txBody>
          <a:bodyPr vert="horz" wrap="square" lIns="0" tIns="12700" rIns="0" bIns="0" rtlCol="0">
            <a:spAutoFit/>
          </a:bodyPr>
          <a:lstStyle/>
          <a:p>
            <a:pPr marL="12700">
              <a:lnSpc>
                <a:spcPct val="100000"/>
              </a:lnSpc>
              <a:spcBef>
                <a:spcPts val="100"/>
              </a:spcBef>
            </a:pPr>
            <a:r>
              <a:rPr sz="2600" spc="-5" dirty="0">
                <a:solidFill>
                  <a:srgbClr val="800000"/>
                </a:solidFill>
                <a:latin typeface="Arial"/>
                <a:cs typeface="Arial"/>
              </a:rPr>
              <a:t>@</a:t>
            </a:r>
            <a:r>
              <a:rPr sz="2600" dirty="0">
                <a:solidFill>
                  <a:srgbClr val="800000"/>
                </a:solidFill>
                <a:latin typeface="Arial"/>
                <a:cs typeface="Arial"/>
              </a:rPr>
              <a:t>I</a:t>
            </a:r>
            <a:r>
              <a:rPr sz="2600" spc="-5" dirty="0">
                <a:solidFill>
                  <a:srgbClr val="800000"/>
                </a:solidFill>
                <a:latin typeface="Arial"/>
                <a:cs typeface="Arial"/>
              </a:rPr>
              <a:t>MF</a:t>
            </a:r>
            <a:r>
              <a:rPr sz="2600" dirty="0">
                <a:solidFill>
                  <a:srgbClr val="800000"/>
                </a:solidFill>
                <a:latin typeface="Arial"/>
                <a:cs typeface="Arial"/>
              </a:rPr>
              <a:t>.O</a:t>
            </a:r>
            <a:r>
              <a:rPr sz="2600" spc="-5" dirty="0">
                <a:solidFill>
                  <a:srgbClr val="800000"/>
                </a:solidFill>
                <a:latin typeface="Arial"/>
                <a:cs typeface="Arial"/>
              </a:rPr>
              <a:t>RG</a:t>
            </a:r>
            <a:endParaRPr sz="2600" dirty="0">
              <a:latin typeface="Arial"/>
              <a:cs typeface="Arial"/>
            </a:endParaRPr>
          </a:p>
        </p:txBody>
      </p:sp>
      <p:sp>
        <p:nvSpPr>
          <p:cNvPr id="8" name="object 6"/>
          <p:cNvSpPr txBox="1"/>
          <p:nvPr/>
        </p:nvSpPr>
        <p:spPr>
          <a:xfrm>
            <a:off x="539552" y="2194570"/>
            <a:ext cx="7702752" cy="1166986"/>
          </a:xfrm>
          <a:prstGeom prst="rect">
            <a:avLst/>
          </a:prstGeom>
        </p:spPr>
        <p:txBody>
          <a:bodyPr vert="horz" wrap="square" lIns="0" tIns="25400" rIns="0" bIns="0" rtlCol="0">
            <a:spAutoFit/>
          </a:bodyPr>
          <a:lstStyle/>
          <a:p>
            <a:pPr marL="12700" marR="5080" indent="435609">
              <a:lnSpc>
                <a:spcPts val="2870"/>
              </a:lnSpc>
              <a:spcBef>
                <a:spcPts val="200"/>
              </a:spcBef>
            </a:pPr>
            <a:r>
              <a:rPr sz="2400" b="1" spc="-5" dirty="0">
                <a:solidFill>
                  <a:srgbClr val="800000"/>
                </a:solidFill>
                <a:latin typeface="Arial"/>
                <a:cs typeface="Arial"/>
              </a:rPr>
              <a:t>Página </a:t>
            </a:r>
            <a:r>
              <a:rPr sz="2400" b="1" spc="-20" dirty="0">
                <a:solidFill>
                  <a:srgbClr val="800000"/>
                </a:solidFill>
                <a:latin typeface="Arial"/>
                <a:cs typeface="Arial"/>
              </a:rPr>
              <a:t>Web </a:t>
            </a:r>
            <a:r>
              <a:rPr sz="2400" b="1" spc="-5" dirty="0">
                <a:solidFill>
                  <a:srgbClr val="800000"/>
                </a:solidFill>
                <a:latin typeface="Arial"/>
                <a:cs typeface="Arial"/>
              </a:rPr>
              <a:t>de </a:t>
            </a:r>
            <a:r>
              <a:rPr sz="2400" b="1" spc="-15" dirty="0">
                <a:solidFill>
                  <a:srgbClr val="800000"/>
                </a:solidFill>
                <a:latin typeface="Arial"/>
                <a:cs typeface="Arial"/>
              </a:rPr>
              <a:t>Transparencia </a:t>
            </a:r>
            <a:r>
              <a:rPr sz="2400" b="1" spc="-5" dirty="0">
                <a:solidFill>
                  <a:srgbClr val="800000"/>
                </a:solidFill>
                <a:latin typeface="Arial"/>
                <a:cs typeface="Arial"/>
              </a:rPr>
              <a:t>Fiscal del FMI </a:t>
            </a:r>
            <a:endParaRPr lang="es-CO" sz="2400" b="1" spc="-5" dirty="0">
              <a:solidFill>
                <a:srgbClr val="800000"/>
              </a:solidFill>
              <a:latin typeface="Arial"/>
              <a:cs typeface="Arial"/>
            </a:endParaRPr>
          </a:p>
          <a:p>
            <a:pPr marL="12700" marR="5080" indent="435609">
              <a:lnSpc>
                <a:spcPts val="2870"/>
              </a:lnSpc>
              <a:spcBef>
                <a:spcPts val="200"/>
              </a:spcBef>
            </a:pPr>
            <a:r>
              <a:rPr sz="2400" b="1" spc="-5" dirty="0">
                <a:solidFill>
                  <a:srgbClr val="800000"/>
                </a:solidFill>
                <a:latin typeface="Arial"/>
                <a:cs typeface="Arial"/>
              </a:rPr>
              <a:t> </a:t>
            </a:r>
            <a:r>
              <a:rPr lang="es-CO" sz="2400" b="1" spc="-5" dirty="0">
                <a:solidFill>
                  <a:srgbClr val="0033FF"/>
                </a:solidFill>
                <a:latin typeface="Arial"/>
                <a:cs typeface="Arial"/>
              </a:rPr>
              <a:t>http://www.imf.org/external/np/fad/trans/index.htm</a:t>
            </a:r>
          </a:p>
        </p:txBody>
      </p:sp>
    </p:spTree>
    <p:extLst>
      <p:ext uri="{BB962C8B-B14F-4D97-AF65-F5344CB8AC3E}">
        <p14:creationId xmlns:p14="http://schemas.microsoft.com/office/powerpoint/2010/main" val="31407189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22</a:t>
            </a:fld>
            <a:endParaRPr lang="es-ES_tradnl"/>
          </a:p>
        </p:txBody>
      </p:sp>
      <p:sp>
        <p:nvSpPr>
          <p:cNvPr id="3" name="object 2"/>
          <p:cNvSpPr txBox="1"/>
          <p:nvPr/>
        </p:nvSpPr>
        <p:spPr>
          <a:xfrm>
            <a:off x="611560" y="1279823"/>
            <a:ext cx="1226185" cy="3783087"/>
          </a:xfrm>
          <a:prstGeom prst="rect">
            <a:avLst/>
          </a:prstGeom>
        </p:spPr>
        <p:txBody>
          <a:bodyPr vert="horz" wrap="square" lIns="0" tIns="12700" rIns="0" bIns="0" rtlCol="0">
            <a:spAutoFit/>
          </a:bodyPr>
          <a:lstStyle/>
          <a:p>
            <a:pPr marL="12700" algn="ctr">
              <a:lnSpc>
                <a:spcPct val="100000"/>
              </a:lnSpc>
              <a:spcBef>
                <a:spcPts val="100"/>
              </a:spcBef>
            </a:pPr>
            <a:r>
              <a:rPr sz="24500" dirty="0">
                <a:solidFill>
                  <a:srgbClr val="00918E"/>
                </a:solidFill>
                <a:latin typeface="Arial"/>
                <a:cs typeface="Arial"/>
              </a:rPr>
              <a:t>1</a:t>
            </a:r>
          </a:p>
        </p:txBody>
      </p:sp>
      <p:sp>
        <p:nvSpPr>
          <p:cNvPr id="4" name="object 3"/>
          <p:cNvSpPr txBox="1">
            <a:spLocks/>
          </p:cNvSpPr>
          <p:nvPr/>
        </p:nvSpPr>
        <p:spPr>
          <a:xfrm>
            <a:off x="2483768" y="2641476"/>
            <a:ext cx="6141987" cy="843821"/>
          </a:xfrm>
          <a:prstGeom prst="rect">
            <a:avLst/>
          </a:prstGeom>
        </p:spPr>
        <p:txBody>
          <a:bodyPr vert="horz" wrap="square" lIns="0" tIns="12700"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2700" eaLnBrk="0" hangingPunct="0">
              <a:spcBef>
                <a:spcPts val="100"/>
              </a:spcBef>
            </a:pPr>
            <a:r>
              <a:rPr lang="es-CO" sz="5400" dirty="0">
                <a:solidFill>
                  <a:srgbClr val="00918E"/>
                </a:solidFill>
                <a:latin typeface="+mn-lt"/>
                <a:ea typeface="+mn-ea"/>
                <a:cs typeface="Arial"/>
              </a:rPr>
              <a:t>Calificación Soberana</a:t>
            </a:r>
          </a:p>
        </p:txBody>
      </p:sp>
    </p:spTree>
    <p:extLst>
      <p:ext uri="{BB962C8B-B14F-4D97-AF65-F5344CB8AC3E}">
        <p14:creationId xmlns:p14="http://schemas.microsoft.com/office/powerpoint/2010/main" val="172729027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b="1" smtClean="0">
                <a:latin typeface="+mn-lt"/>
              </a:rPr>
              <a:pPr/>
              <a:t>23</a:t>
            </a:fld>
            <a:endParaRPr lang="es-ES_tradnl" b="1">
              <a:latin typeface="+mn-lt"/>
            </a:endParaRPr>
          </a:p>
        </p:txBody>
      </p:sp>
      <p:sp>
        <p:nvSpPr>
          <p:cNvPr id="10" name="object 2"/>
          <p:cNvSpPr txBox="1">
            <a:spLocks/>
          </p:cNvSpPr>
          <p:nvPr/>
        </p:nvSpPr>
        <p:spPr>
          <a:xfrm>
            <a:off x="827584" y="312131"/>
            <a:ext cx="7494270" cy="505267"/>
          </a:xfrm>
          <a:prstGeom prst="rect">
            <a:avLst/>
          </a:prstGeom>
        </p:spPr>
        <p:txBody>
          <a:bodyPr vert="horz" wrap="square" lIns="0" tIns="12700"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2700" algn="ctr">
              <a:spcBef>
                <a:spcPts val="100"/>
              </a:spcBef>
            </a:pPr>
            <a:r>
              <a:rPr lang="es-CO" kern="0" spc="-5" dirty="0">
                <a:latin typeface="+mn-lt"/>
              </a:rPr>
              <a:t>¿Qué es una Calificación</a:t>
            </a:r>
            <a:r>
              <a:rPr lang="es-CO" kern="0" spc="-35" dirty="0">
                <a:latin typeface="+mn-lt"/>
              </a:rPr>
              <a:t> </a:t>
            </a:r>
            <a:r>
              <a:rPr lang="es-CO" kern="0" spc="-5" dirty="0">
                <a:latin typeface="+mn-lt"/>
              </a:rPr>
              <a:t>Soberana?</a:t>
            </a:r>
          </a:p>
        </p:txBody>
      </p:sp>
      <p:sp>
        <p:nvSpPr>
          <p:cNvPr id="11" name="object 4"/>
          <p:cNvSpPr txBox="1">
            <a:spLocks/>
          </p:cNvSpPr>
          <p:nvPr/>
        </p:nvSpPr>
        <p:spPr>
          <a:xfrm>
            <a:off x="539552" y="53879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a:lnSpc>
                <a:spcPts val="1300"/>
              </a:lnSpc>
              <a:spcBef>
                <a:spcPts val="145"/>
              </a:spcBef>
            </a:pPr>
            <a:r>
              <a:rPr lang="es-CO" sz="900" b="1" dirty="0">
                <a:latin typeface="+mn-lt"/>
              </a:rPr>
              <a:t>Los </a:t>
            </a:r>
            <a:r>
              <a:rPr lang="es-CO" sz="900" b="1" spc="-5" dirty="0">
                <a:latin typeface="+mn-lt"/>
              </a:rPr>
              <a:t>Reportes </a:t>
            </a:r>
            <a:r>
              <a:rPr lang="es-CO" sz="900" b="1" dirty="0">
                <a:latin typeface="+mn-lt"/>
              </a:rPr>
              <a:t>de </a:t>
            </a:r>
            <a:r>
              <a:rPr lang="es-CO" sz="900" b="1" spc="-5" dirty="0">
                <a:latin typeface="+mn-lt"/>
              </a:rPr>
              <a:t>Finanzas Publicas </a:t>
            </a:r>
            <a:r>
              <a:rPr lang="es-CO" sz="900" b="1" dirty="0">
                <a:latin typeface="+mn-lt"/>
              </a:rPr>
              <a:t>y los </a:t>
            </a:r>
            <a:r>
              <a:rPr lang="es-CO" sz="900" b="1" spc="-5" dirty="0">
                <a:latin typeface="+mn-lt"/>
              </a:rPr>
              <a:t>Fundamentos  del Análisis del Riesgo Soberano, agosto</a:t>
            </a:r>
            <a:r>
              <a:rPr lang="es-CO" sz="900" b="1" spc="-35" dirty="0">
                <a:latin typeface="+mn-lt"/>
              </a:rPr>
              <a:t> </a:t>
            </a:r>
            <a:r>
              <a:rPr lang="es-CO" sz="900" b="1" spc="-10" dirty="0">
                <a:latin typeface="+mn-lt"/>
              </a:rPr>
              <a:t>2017</a:t>
            </a:r>
          </a:p>
        </p:txBody>
      </p:sp>
      <p:sp>
        <p:nvSpPr>
          <p:cNvPr id="12" name="object 5"/>
          <p:cNvSpPr txBox="1"/>
          <p:nvPr/>
        </p:nvSpPr>
        <p:spPr>
          <a:xfrm>
            <a:off x="8575706" y="6449971"/>
            <a:ext cx="135890" cy="179536"/>
          </a:xfrm>
          <a:prstGeom prst="rect">
            <a:avLst/>
          </a:prstGeom>
        </p:spPr>
        <p:txBody>
          <a:bodyPr vert="horz" wrap="square" lIns="0" tIns="0" rIns="0" bIns="0" rtlCol="0">
            <a:spAutoFit/>
          </a:bodyPr>
          <a:lstStyle/>
          <a:p>
            <a:pPr marL="25400">
              <a:lnSpc>
                <a:spcPts val="1425"/>
              </a:lnSpc>
            </a:pPr>
            <a:fld id="{81D60167-4931-47E6-BA6A-407CBD079E47}" type="slidenum">
              <a:rPr sz="1200" b="1" dirty="0">
                <a:solidFill>
                  <a:srgbClr val="525252"/>
                </a:solidFill>
                <a:latin typeface="+mn-lt"/>
                <a:cs typeface="Arial"/>
              </a:rPr>
              <a:t>23</a:t>
            </a:fld>
            <a:endParaRPr sz="1200" b="1">
              <a:latin typeface="+mn-lt"/>
              <a:cs typeface="Arial"/>
            </a:endParaRPr>
          </a:p>
        </p:txBody>
      </p:sp>
      <p:sp>
        <p:nvSpPr>
          <p:cNvPr id="13" name="object 3"/>
          <p:cNvSpPr txBox="1"/>
          <p:nvPr/>
        </p:nvSpPr>
        <p:spPr>
          <a:xfrm>
            <a:off x="90761" y="985292"/>
            <a:ext cx="8945735" cy="4520468"/>
          </a:xfrm>
          <a:prstGeom prst="rect">
            <a:avLst/>
          </a:prstGeom>
        </p:spPr>
        <p:txBody>
          <a:bodyPr vert="horz" wrap="square" lIns="0" tIns="13970" rIns="0" bIns="0" rtlCol="0">
            <a:spAutoFit/>
          </a:bodyPr>
          <a:lstStyle/>
          <a:p>
            <a:pPr marL="12700" marR="102870" algn="just">
              <a:lnSpc>
                <a:spcPct val="99500"/>
              </a:lnSpc>
              <a:spcBef>
                <a:spcPts val="110"/>
              </a:spcBef>
            </a:pPr>
            <a:r>
              <a:rPr sz="2400" b="1" spc="-5" dirty="0">
                <a:latin typeface="+mn-lt"/>
                <a:cs typeface="Arial"/>
              </a:rPr>
              <a:t>La calificación representa </a:t>
            </a:r>
            <a:r>
              <a:rPr sz="2400" b="1" dirty="0">
                <a:latin typeface="+mn-lt"/>
                <a:cs typeface="Arial"/>
              </a:rPr>
              <a:t>la </a:t>
            </a:r>
            <a:r>
              <a:rPr sz="2400" b="1" spc="-5" dirty="0" err="1">
                <a:latin typeface="+mn-lt"/>
                <a:cs typeface="Arial"/>
              </a:rPr>
              <a:t>opinión</a:t>
            </a:r>
            <a:r>
              <a:rPr sz="2400" b="1" spc="-5" dirty="0">
                <a:latin typeface="+mn-lt"/>
                <a:cs typeface="Arial"/>
              </a:rPr>
              <a:t> </a:t>
            </a:r>
            <a:r>
              <a:rPr sz="2400" b="1" spc="-5" dirty="0" err="1">
                <a:latin typeface="+mn-lt"/>
                <a:cs typeface="Arial"/>
              </a:rPr>
              <a:t>sobre</a:t>
            </a:r>
            <a:r>
              <a:rPr sz="2400" b="1" spc="-5" dirty="0">
                <a:latin typeface="+mn-lt"/>
                <a:cs typeface="Arial"/>
              </a:rPr>
              <a:t> </a:t>
            </a:r>
            <a:r>
              <a:rPr sz="2400" b="1" dirty="0">
                <a:latin typeface="+mn-lt"/>
                <a:cs typeface="Arial"/>
              </a:rPr>
              <a:t>la </a:t>
            </a:r>
            <a:r>
              <a:rPr sz="2400" b="1" spc="-5" dirty="0">
                <a:latin typeface="+mn-lt"/>
                <a:cs typeface="Arial"/>
              </a:rPr>
              <a:t>capacidad </a:t>
            </a:r>
            <a:r>
              <a:rPr sz="2400" b="1" dirty="0">
                <a:latin typeface="+mn-lt"/>
                <a:cs typeface="Arial"/>
              </a:rPr>
              <a:t>y </a:t>
            </a:r>
            <a:r>
              <a:rPr sz="2400" b="1" spc="-5" dirty="0">
                <a:latin typeface="+mn-lt"/>
                <a:cs typeface="Arial"/>
              </a:rPr>
              <a:t>voluntad  de pago de deuda de mercado por parte de un gobierno en el mediano plazo (3- </a:t>
            </a:r>
            <a:r>
              <a:rPr sz="2400" b="1" dirty="0">
                <a:latin typeface="+mn-lt"/>
                <a:cs typeface="Arial"/>
              </a:rPr>
              <a:t>5</a:t>
            </a:r>
            <a:r>
              <a:rPr sz="2400" b="1" spc="-10" dirty="0">
                <a:latin typeface="+mn-lt"/>
                <a:cs typeface="Arial"/>
              </a:rPr>
              <a:t> </a:t>
            </a:r>
            <a:r>
              <a:rPr sz="2400" b="1" spc="-5" dirty="0" err="1">
                <a:latin typeface="+mn-lt"/>
                <a:cs typeface="Arial"/>
              </a:rPr>
              <a:t>años</a:t>
            </a:r>
            <a:r>
              <a:rPr sz="2400" b="1" spc="-5" dirty="0">
                <a:latin typeface="+mn-lt"/>
                <a:cs typeface="Arial"/>
              </a:rPr>
              <a:t>).</a:t>
            </a:r>
            <a:endParaRPr lang="es-CO" sz="2400" b="1" spc="-5" dirty="0">
              <a:latin typeface="+mn-lt"/>
              <a:cs typeface="Arial"/>
            </a:endParaRPr>
          </a:p>
          <a:p>
            <a:pPr marL="12700" marR="102870" algn="just">
              <a:lnSpc>
                <a:spcPct val="99500"/>
              </a:lnSpc>
              <a:spcBef>
                <a:spcPts val="110"/>
              </a:spcBef>
            </a:pPr>
            <a:endParaRPr sz="1500" b="1" dirty="0">
              <a:latin typeface="+mn-lt"/>
              <a:cs typeface="Arial"/>
            </a:endParaRPr>
          </a:p>
          <a:p>
            <a:pPr marL="12700" marR="5080" algn="just">
              <a:lnSpc>
                <a:spcPct val="100000"/>
              </a:lnSpc>
            </a:pPr>
            <a:r>
              <a:rPr lang="es-CO" sz="2400" b="1" spc="-10" dirty="0">
                <a:latin typeface="+mn-lt"/>
                <a:cs typeface="Arial"/>
              </a:rPr>
              <a:t>Una agencia</a:t>
            </a:r>
            <a:r>
              <a:rPr lang="es-CO" b="1" spc="-10" dirty="0">
                <a:latin typeface="+mn-lt"/>
                <a:cs typeface="Arial"/>
              </a:rPr>
              <a:t> </a:t>
            </a:r>
            <a:r>
              <a:rPr lang="es-CO" spc="-10" dirty="0">
                <a:latin typeface="+mn-lt"/>
                <a:cs typeface="Arial"/>
              </a:rPr>
              <a:t>(</a:t>
            </a:r>
            <a:r>
              <a:rPr lang="en-US" dirty="0"/>
              <a:t>Standard &amp; Poor's, Fitch Ratings y Moody’s)</a:t>
            </a:r>
            <a:r>
              <a:rPr sz="2400" b="1" spc="-10" dirty="0">
                <a:latin typeface="+mn-lt"/>
                <a:cs typeface="Arial"/>
              </a:rPr>
              <a:t> </a:t>
            </a:r>
            <a:r>
              <a:rPr sz="2400" b="1" u="sng" spc="-5" dirty="0">
                <a:uFill>
                  <a:solidFill>
                    <a:srgbClr val="000000"/>
                  </a:solidFill>
                </a:uFill>
                <a:latin typeface="+mn-lt"/>
                <a:cs typeface="Arial"/>
              </a:rPr>
              <a:t>no </a:t>
            </a:r>
            <a:r>
              <a:rPr sz="2400" b="1" u="sng" spc="-5" dirty="0" err="1">
                <a:uFill>
                  <a:solidFill>
                    <a:srgbClr val="000000"/>
                  </a:solidFill>
                </a:uFill>
                <a:latin typeface="+mn-lt"/>
                <a:cs typeface="Arial"/>
              </a:rPr>
              <a:t>califica</a:t>
            </a:r>
            <a:r>
              <a:rPr lang="es-CO" sz="2400" b="1" u="sng" spc="-5" dirty="0">
                <a:uFill>
                  <a:solidFill>
                    <a:srgbClr val="000000"/>
                  </a:solidFill>
                </a:uFill>
                <a:latin typeface="+mn-lt"/>
                <a:cs typeface="Arial"/>
              </a:rPr>
              <a:t>n</a:t>
            </a:r>
            <a:r>
              <a:rPr sz="2400" b="1" u="sng" spc="-5" dirty="0">
                <a:uFill>
                  <a:solidFill>
                    <a:srgbClr val="000000"/>
                  </a:solidFill>
                </a:uFill>
                <a:latin typeface="+mn-lt"/>
                <a:cs typeface="Arial"/>
              </a:rPr>
              <a:t> las economías de los países</a:t>
            </a:r>
            <a:r>
              <a:rPr sz="2400" b="1" spc="-5" dirty="0">
                <a:latin typeface="+mn-lt"/>
                <a:cs typeface="Arial"/>
              </a:rPr>
              <a:t>, aunque esto es un factor dentro  de </a:t>
            </a:r>
            <a:r>
              <a:rPr lang="es-CO" sz="2400" b="1" spc="-5" dirty="0">
                <a:latin typeface="+mn-lt"/>
                <a:cs typeface="Arial"/>
              </a:rPr>
              <a:t>sus</a:t>
            </a:r>
            <a:r>
              <a:rPr sz="2400" b="1" spc="-10" dirty="0">
                <a:latin typeface="+mn-lt"/>
                <a:cs typeface="Arial"/>
              </a:rPr>
              <a:t> </a:t>
            </a:r>
            <a:r>
              <a:rPr sz="2400" b="1" spc="-5" dirty="0" err="1">
                <a:latin typeface="+mn-lt"/>
                <a:cs typeface="Arial"/>
              </a:rPr>
              <a:t>análisis</a:t>
            </a:r>
            <a:r>
              <a:rPr sz="2400" b="1" spc="-5" dirty="0">
                <a:latin typeface="+mn-lt"/>
                <a:cs typeface="Arial"/>
              </a:rPr>
              <a:t>.</a:t>
            </a:r>
            <a:r>
              <a:rPr lang="es-CO" sz="2400" b="1" spc="-5" dirty="0">
                <a:latin typeface="+mn-lt"/>
                <a:cs typeface="Arial"/>
              </a:rPr>
              <a:t> </a:t>
            </a:r>
            <a:r>
              <a:rPr lang="es-CO" sz="2400" i="1" spc="-5" dirty="0">
                <a:latin typeface="+mn-lt"/>
                <a:cs typeface="Arial"/>
              </a:rPr>
              <a:t>E</a:t>
            </a:r>
            <a:r>
              <a:rPr lang="es-CO" i="1" dirty="0"/>
              <a:t>l </a:t>
            </a:r>
            <a:r>
              <a:rPr lang="es-CO" b="1" i="1" dirty="0"/>
              <a:t>"</a:t>
            </a:r>
            <a:r>
              <a:rPr lang="es-CO" b="1" i="1" u="sng" dirty="0"/>
              <a:t>riesgo soberano</a:t>
            </a:r>
            <a:r>
              <a:rPr lang="es-CO" b="1" i="1" dirty="0"/>
              <a:t>" </a:t>
            </a:r>
            <a:r>
              <a:rPr lang="es-CO" i="1" dirty="0"/>
              <a:t>se establece al analizar factores como </a:t>
            </a:r>
            <a:r>
              <a:rPr lang="es-CO" b="1" i="1" dirty="0">
                <a:solidFill>
                  <a:srgbClr val="0033FF"/>
                </a:solidFill>
              </a:rPr>
              <a:t>"</a:t>
            </a:r>
            <a:r>
              <a:rPr lang="es-CO" b="1" i="1" u="sng" dirty="0">
                <a:solidFill>
                  <a:srgbClr val="0033FF"/>
                </a:solidFill>
              </a:rPr>
              <a:t>el historial de pagos</a:t>
            </a:r>
            <a:r>
              <a:rPr lang="es-CO" b="1" i="1" dirty="0">
                <a:solidFill>
                  <a:srgbClr val="0033FF"/>
                </a:solidFill>
              </a:rPr>
              <a:t>, </a:t>
            </a:r>
            <a:r>
              <a:rPr lang="es-CO" b="1" i="1" u="sng" dirty="0">
                <a:solidFill>
                  <a:srgbClr val="0033FF"/>
                </a:solidFill>
              </a:rPr>
              <a:t>la estabilidad política</a:t>
            </a:r>
            <a:r>
              <a:rPr lang="es-CO" b="1" i="1" dirty="0">
                <a:solidFill>
                  <a:srgbClr val="0033FF"/>
                </a:solidFill>
              </a:rPr>
              <a:t>, </a:t>
            </a:r>
            <a:r>
              <a:rPr lang="es-CO" b="1" i="1" u="sng" dirty="0">
                <a:solidFill>
                  <a:srgbClr val="0033FF"/>
                </a:solidFill>
              </a:rPr>
              <a:t>las condiciones económicas</a:t>
            </a:r>
            <a:r>
              <a:rPr lang="es-CO" b="1" i="1" dirty="0">
                <a:solidFill>
                  <a:srgbClr val="0033FF"/>
                </a:solidFill>
              </a:rPr>
              <a:t> y </a:t>
            </a:r>
            <a:r>
              <a:rPr lang="es-CO" b="1" i="1" u="sng" dirty="0">
                <a:solidFill>
                  <a:srgbClr val="0033FF"/>
                </a:solidFill>
              </a:rPr>
              <a:t>la voluntad de repagar deudas</a:t>
            </a:r>
            <a:r>
              <a:rPr lang="es-CO" b="1" i="1" dirty="0">
                <a:solidFill>
                  <a:srgbClr val="0033FF"/>
                </a:solidFill>
              </a:rPr>
              <a:t>" </a:t>
            </a:r>
            <a:r>
              <a:rPr lang="es-CO" i="1" dirty="0"/>
              <a:t>de cada país o entidad analizada. </a:t>
            </a:r>
            <a:endParaRPr lang="es-CO" sz="2400" b="1" i="1" spc="-5" dirty="0">
              <a:latin typeface="+mn-lt"/>
              <a:cs typeface="Arial"/>
            </a:endParaRPr>
          </a:p>
          <a:p>
            <a:pPr marL="12700" marR="5080">
              <a:lnSpc>
                <a:spcPct val="100000"/>
              </a:lnSpc>
            </a:pPr>
            <a:endParaRPr sz="1500" b="1" i="1" dirty="0">
              <a:latin typeface="+mn-lt"/>
              <a:cs typeface="Arial"/>
            </a:endParaRPr>
          </a:p>
          <a:p>
            <a:pPr marL="12700" algn="just">
              <a:lnSpc>
                <a:spcPct val="100000"/>
              </a:lnSpc>
            </a:pPr>
            <a:r>
              <a:rPr sz="2400" b="1" spc="-55" dirty="0">
                <a:latin typeface="+mn-lt"/>
                <a:cs typeface="Arial"/>
              </a:rPr>
              <a:t>Toda </a:t>
            </a:r>
            <a:r>
              <a:rPr sz="2400" b="1" spc="-5" dirty="0">
                <a:latin typeface="+mn-lt"/>
                <a:cs typeface="Arial"/>
              </a:rPr>
              <a:t>calificación está asociada con una perspectiva (</a:t>
            </a:r>
            <a:r>
              <a:rPr sz="2400" b="1" i="1" spc="-5" dirty="0">
                <a:latin typeface="+mn-lt"/>
                <a:cs typeface="Arial"/>
              </a:rPr>
              <a:t>estable, positiva</a:t>
            </a:r>
            <a:r>
              <a:rPr sz="2400" b="1" spc="-5" dirty="0">
                <a:latin typeface="+mn-lt"/>
                <a:cs typeface="Arial"/>
              </a:rPr>
              <a:t>,</a:t>
            </a:r>
            <a:r>
              <a:rPr sz="2400" b="1" spc="114" dirty="0">
                <a:latin typeface="+mn-lt"/>
                <a:cs typeface="Arial"/>
              </a:rPr>
              <a:t> </a:t>
            </a:r>
            <a:r>
              <a:rPr sz="2400" b="1" dirty="0">
                <a:latin typeface="+mn-lt"/>
                <a:cs typeface="Arial"/>
              </a:rPr>
              <a:t>o</a:t>
            </a:r>
            <a:r>
              <a:rPr lang="es-CO" sz="2400" b="1" dirty="0">
                <a:latin typeface="+mn-lt"/>
                <a:cs typeface="Arial"/>
              </a:rPr>
              <a:t> </a:t>
            </a:r>
            <a:r>
              <a:rPr sz="2400" b="1" i="1" spc="-5" dirty="0" err="1">
                <a:latin typeface="+mn-lt"/>
                <a:cs typeface="Arial"/>
              </a:rPr>
              <a:t>negativa</a:t>
            </a:r>
            <a:r>
              <a:rPr sz="2400" b="1" spc="-5" dirty="0">
                <a:latin typeface="+mn-lt"/>
                <a:cs typeface="Arial"/>
              </a:rPr>
              <a:t>) que indica </a:t>
            </a:r>
            <a:r>
              <a:rPr sz="2400" b="1" dirty="0">
                <a:latin typeface="+mn-lt"/>
                <a:cs typeface="Arial"/>
              </a:rPr>
              <a:t>la </a:t>
            </a:r>
            <a:r>
              <a:rPr sz="2400" b="1" spc="-5" dirty="0">
                <a:latin typeface="+mn-lt"/>
                <a:cs typeface="Arial"/>
              </a:rPr>
              <a:t>posible trayectoria en los próximos 12-24</a:t>
            </a:r>
            <a:r>
              <a:rPr sz="2400" b="1" spc="50" dirty="0">
                <a:latin typeface="+mn-lt"/>
                <a:cs typeface="Arial"/>
              </a:rPr>
              <a:t> </a:t>
            </a:r>
            <a:r>
              <a:rPr sz="2400" b="1" spc="-5" dirty="0">
                <a:latin typeface="+mn-lt"/>
                <a:cs typeface="Arial"/>
              </a:rPr>
              <a:t>meses.</a:t>
            </a:r>
            <a:endParaRPr sz="2400" b="1" dirty="0">
              <a:latin typeface="+mn-lt"/>
              <a:cs typeface="Arial"/>
            </a:endParaRPr>
          </a:p>
        </p:txBody>
      </p:sp>
    </p:spTree>
    <p:extLst>
      <p:ext uri="{BB962C8B-B14F-4D97-AF65-F5344CB8AC3E}">
        <p14:creationId xmlns:p14="http://schemas.microsoft.com/office/powerpoint/2010/main" val="1683590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latin typeface="+mn-lt"/>
              </a:rPr>
              <a:pPr/>
              <a:t>24</a:t>
            </a:fld>
            <a:endParaRPr lang="es-ES_tradnl">
              <a:latin typeface="+mn-lt"/>
            </a:endParaRPr>
          </a:p>
        </p:txBody>
      </p:sp>
      <p:sp>
        <p:nvSpPr>
          <p:cNvPr id="3" name="object 2"/>
          <p:cNvSpPr txBox="1">
            <a:spLocks/>
          </p:cNvSpPr>
          <p:nvPr/>
        </p:nvSpPr>
        <p:spPr>
          <a:xfrm>
            <a:off x="2033196" y="247553"/>
            <a:ext cx="4979035" cy="505267"/>
          </a:xfrm>
          <a:prstGeom prst="rect">
            <a:avLst/>
          </a:prstGeom>
        </p:spPr>
        <p:txBody>
          <a:bodyPr vert="horz" wrap="square" lIns="0" tIns="12700"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2700" algn="ctr">
              <a:spcBef>
                <a:spcPts val="100"/>
              </a:spcBef>
            </a:pPr>
            <a:r>
              <a:rPr lang="es-CO" kern="0" spc="-5" dirty="0">
                <a:latin typeface="+mn-lt"/>
              </a:rPr>
              <a:t>Escala de</a:t>
            </a:r>
            <a:r>
              <a:rPr lang="es-CO" kern="0" spc="-40" dirty="0">
                <a:latin typeface="+mn-lt"/>
              </a:rPr>
              <a:t> </a:t>
            </a:r>
            <a:r>
              <a:rPr lang="es-CO" kern="0" spc="-5" dirty="0">
                <a:latin typeface="+mn-lt"/>
              </a:rPr>
              <a:t>Calificaciones</a:t>
            </a:r>
          </a:p>
        </p:txBody>
      </p:sp>
      <p:sp>
        <p:nvSpPr>
          <p:cNvPr id="12" name="object 18"/>
          <p:cNvSpPr txBox="1"/>
          <p:nvPr/>
        </p:nvSpPr>
        <p:spPr>
          <a:xfrm>
            <a:off x="8575706" y="6449971"/>
            <a:ext cx="135890" cy="179536"/>
          </a:xfrm>
          <a:prstGeom prst="rect">
            <a:avLst/>
          </a:prstGeom>
        </p:spPr>
        <p:txBody>
          <a:bodyPr vert="horz" wrap="square" lIns="0" tIns="0" rIns="0" bIns="0" rtlCol="0">
            <a:spAutoFit/>
          </a:bodyPr>
          <a:lstStyle/>
          <a:p>
            <a:pPr marL="25400">
              <a:lnSpc>
                <a:spcPts val="1425"/>
              </a:lnSpc>
            </a:pPr>
            <a:fld id="{81D60167-4931-47E6-BA6A-407CBD079E47}" type="slidenum">
              <a:rPr sz="1200" b="1" dirty="0">
                <a:solidFill>
                  <a:srgbClr val="525252"/>
                </a:solidFill>
                <a:latin typeface="+mn-lt"/>
                <a:cs typeface="Arial"/>
              </a:rPr>
              <a:t>24</a:t>
            </a:fld>
            <a:endParaRPr sz="1200">
              <a:latin typeface="+mn-lt"/>
              <a:cs typeface="Arial"/>
            </a:endParaRPr>
          </a:p>
        </p:txBody>
      </p:sp>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103439"/>
            <a:ext cx="9000999" cy="4554107"/>
          </a:xfrm>
          <a:prstGeom prst="rect">
            <a:avLst/>
          </a:prstGeom>
        </p:spPr>
      </p:pic>
      <p:sp>
        <p:nvSpPr>
          <p:cNvPr id="2" name="Elipse 1"/>
          <p:cNvSpPr/>
          <p:nvPr/>
        </p:nvSpPr>
        <p:spPr bwMode="auto">
          <a:xfrm>
            <a:off x="2555776" y="3856892"/>
            <a:ext cx="821162" cy="306795"/>
          </a:xfrm>
          <a:prstGeom prst="ellipse">
            <a:avLst/>
          </a:prstGeom>
          <a:noFill/>
          <a:ln w="9525" cap="flat" cmpd="sng" algn="ctr">
            <a:solidFill>
              <a:srgbClr val="0033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6" name="CuadroTexto 5"/>
          <p:cNvSpPr txBox="1"/>
          <p:nvPr/>
        </p:nvSpPr>
        <p:spPr>
          <a:xfrm>
            <a:off x="3347864" y="3865612"/>
            <a:ext cx="1224136" cy="307777"/>
          </a:xfrm>
          <a:prstGeom prst="rect">
            <a:avLst/>
          </a:prstGeom>
          <a:noFill/>
        </p:spPr>
        <p:txBody>
          <a:bodyPr wrap="square" rtlCol="0">
            <a:spAutoFit/>
          </a:bodyPr>
          <a:lstStyle/>
          <a:p>
            <a:r>
              <a:rPr lang="es-CO" sz="1400" b="1" dirty="0">
                <a:solidFill>
                  <a:schemeClr val="accent6">
                    <a:lumMod val="75000"/>
                  </a:schemeClr>
                </a:solidFill>
              </a:rPr>
              <a:t>31-12-2017</a:t>
            </a:r>
          </a:p>
        </p:txBody>
      </p:sp>
      <p:sp>
        <p:nvSpPr>
          <p:cNvPr id="8" name="Rectángulo redondeado 7"/>
          <p:cNvSpPr/>
          <p:nvPr/>
        </p:nvSpPr>
        <p:spPr bwMode="auto">
          <a:xfrm>
            <a:off x="5580112" y="3603869"/>
            <a:ext cx="45719" cy="45719"/>
          </a:xfrm>
          <a:prstGeom prst="roundRect">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0" name="Elipse 9"/>
          <p:cNvSpPr/>
          <p:nvPr/>
        </p:nvSpPr>
        <p:spPr bwMode="auto">
          <a:xfrm>
            <a:off x="4788024" y="3649588"/>
            <a:ext cx="792088" cy="216024"/>
          </a:xfrm>
          <a:prstGeom prst="ellipse">
            <a:avLst/>
          </a:prstGeom>
          <a:noFill/>
          <a:ln w="9525" cap="flat" cmpd="sng" algn="ctr">
            <a:solidFill>
              <a:srgbClr val="0033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9" name="Flecha curvada hacia la derecha 8"/>
          <p:cNvSpPr/>
          <p:nvPr/>
        </p:nvSpPr>
        <p:spPr bwMode="auto">
          <a:xfrm>
            <a:off x="2915816" y="3865612"/>
            <a:ext cx="72008" cy="45719"/>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1" name="Flecha curvada hacia la derecha 10"/>
          <p:cNvSpPr/>
          <p:nvPr/>
        </p:nvSpPr>
        <p:spPr bwMode="auto">
          <a:xfrm>
            <a:off x="2267744" y="3793604"/>
            <a:ext cx="288032" cy="288032"/>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2488500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latin typeface="+mn-lt"/>
              </a:rPr>
              <a:pPr/>
              <a:t>25</a:t>
            </a:fld>
            <a:endParaRPr lang="es-ES_tradnl">
              <a:latin typeface="+mn-lt"/>
            </a:endParaRPr>
          </a:p>
        </p:txBody>
      </p:sp>
      <p:sp>
        <p:nvSpPr>
          <p:cNvPr id="3" name="object 2"/>
          <p:cNvSpPr txBox="1">
            <a:spLocks/>
          </p:cNvSpPr>
          <p:nvPr/>
        </p:nvSpPr>
        <p:spPr>
          <a:xfrm>
            <a:off x="2033196" y="247553"/>
            <a:ext cx="4979035" cy="505267"/>
          </a:xfrm>
          <a:prstGeom prst="rect">
            <a:avLst/>
          </a:prstGeom>
        </p:spPr>
        <p:txBody>
          <a:bodyPr vert="horz" wrap="square" lIns="0" tIns="12700"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2700" algn="ctr">
              <a:spcBef>
                <a:spcPts val="100"/>
              </a:spcBef>
            </a:pPr>
            <a:r>
              <a:rPr lang="es-CO" kern="0" spc="-5" dirty="0">
                <a:latin typeface="+mn-lt"/>
              </a:rPr>
              <a:t>Escala de</a:t>
            </a:r>
            <a:r>
              <a:rPr lang="es-CO" kern="0" spc="-40" dirty="0">
                <a:latin typeface="+mn-lt"/>
              </a:rPr>
              <a:t> </a:t>
            </a:r>
            <a:r>
              <a:rPr lang="es-CO" kern="0" spc="-5" dirty="0">
                <a:latin typeface="+mn-lt"/>
              </a:rPr>
              <a:t>Calificaciones</a:t>
            </a:r>
          </a:p>
        </p:txBody>
      </p:sp>
      <p:sp>
        <p:nvSpPr>
          <p:cNvPr id="4" name="object 3"/>
          <p:cNvSpPr txBox="1"/>
          <p:nvPr/>
        </p:nvSpPr>
        <p:spPr>
          <a:xfrm>
            <a:off x="35496" y="1178693"/>
            <a:ext cx="748665" cy="2214068"/>
          </a:xfrm>
          <a:prstGeom prst="rect">
            <a:avLst/>
          </a:prstGeom>
        </p:spPr>
        <p:txBody>
          <a:bodyPr vert="horz" wrap="square" lIns="0" tIns="10795" rIns="0" bIns="0" rtlCol="0">
            <a:spAutoFit/>
          </a:bodyPr>
          <a:lstStyle/>
          <a:p>
            <a:pPr marL="12700" marR="5080">
              <a:lnSpc>
                <a:spcPct val="149700"/>
              </a:lnSpc>
              <a:spcBef>
                <a:spcPts val="85"/>
              </a:spcBef>
            </a:pPr>
            <a:r>
              <a:rPr b="1" dirty="0" err="1">
                <a:latin typeface="+mn-lt"/>
              </a:rPr>
              <a:t>Aaa</a:t>
            </a:r>
            <a:r>
              <a:rPr b="1" dirty="0">
                <a:latin typeface="+mn-lt"/>
              </a:rPr>
              <a:t>  Aa</a:t>
            </a:r>
            <a:endParaRPr lang="es-CO" b="1" dirty="0">
              <a:latin typeface="+mn-lt"/>
            </a:endParaRPr>
          </a:p>
          <a:p>
            <a:pPr marL="12700" marR="5080">
              <a:lnSpc>
                <a:spcPct val="149700"/>
              </a:lnSpc>
              <a:spcBef>
                <a:spcPts val="85"/>
              </a:spcBef>
            </a:pPr>
            <a:r>
              <a:rPr b="1" dirty="0">
                <a:latin typeface="+mn-lt"/>
              </a:rPr>
              <a:t>A</a:t>
            </a:r>
          </a:p>
          <a:p>
            <a:pPr marL="12700">
              <a:lnSpc>
                <a:spcPct val="100000"/>
              </a:lnSpc>
              <a:spcBef>
                <a:spcPts val="1925"/>
              </a:spcBef>
            </a:pPr>
            <a:r>
              <a:rPr b="1" dirty="0">
                <a:latin typeface="+mn-lt"/>
              </a:rPr>
              <a:t>Baa</a:t>
            </a:r>
          </a:p>
        </p:txBody>
      </p:sp>
      <p:sp>
        <p:nvSpPr>
          <p:cNvPr id="6" name="object 4"/>
          <p:cNvSpPr txBox="1"/>
          <p:nvPr/>
        </p:nvSpPr>
        <p:spPr>
          <a:xfrm>
            <a:off x="35496" y="3699122"/>
            <a:ext cx="1198880" cy="1672253"/>
          </a:xfrm>
          <a:prstGeom prst="rect">
            <a:avLst/>
          </a:prstGeom>
        </p:spPr>
        <p:txBody>
          <a:bodyPr vert="horz" wrap="square" lIns="0" tIns="12700" rIns="0" bIns="0" rtlCol="0">
            <a:spAutoFit/>
          </a:bodyPr>
          <a:lstStyle/>
          <a:p>
            <a:pPr marL="12700" marR="680085">
              <a:lnSpc>
                <a:spcPct val="150200"/>
              </a:lnSpc>
              <a:spcBef>
                <a:spcPts val="100"/>
              </a:spcBef>
            </a:pPr>
            <a:r>
              <a:rPr b="1" dirty="0">
                <a:latin typeface="+mn-lt"/>
                <a:cs typeface="Arial"/>
              </a:rPr>
              <a:t>Ba  B</a:t>
            </a:r>
          </a:p>
          <a:p>
            <a:pPr marL="12700">
              <a:lnSpc>
                <a:spcPct val="100000"/>
              </a:lnSpc>
              <a:spcBef>
                <a:spcPts val="1889"/>
              </a:spcBef>
            </a:pPr>
            <a:r>
              <a:rPr b="1" dirty="0">
                <a:latin typeface="+mn-lt"/>
                <a:cs typeface="Arial"/>
              </a:rPr>
              <a:t>C</a:t>
            </a:r>
            <a:r>
              <a:rPr b="1" spc="-5" dirty="0">
                <a:latin typeface="+mn-lt"/>
                <a:cs typeface="Arial"/>
              </a:rPr>
              <a:t>aa-</a:t>
            </a:r>
            <a:r>
              <a:rPr b="1" dirty="0">
                <a:latin typeface="+mn-lt"/>
                <a:cs typeface="Arial"/>
              </a:rPr>
              <a:t>C</a:t>
            </a:r>
          </a:p>
        </p:txBody>
      </p:sp>
      <p:sp>
        <p:nvSpPr>
          <p:cNvPr id="7" name="object 5"/>
          <p:cNvSpPr/>
          <p:nvPr/>
        </p:nvSpPr>
        <p:spPr>
          <a:xfrm>
            <a:off x="35497" y="3659783"/>
            <a:ext cx="2528872" cy="61812"/>
          </a:xfrm>
          <a:custGeom>
            <a:avLst/>
            <a:gdLst/>
            <a:ahLst/>
            <a:cxnLst/>
            <a:rect l="l" t="t" r="r" b="b"/>
            <a:pathLst>
              <a:path w="5095875">
                <a:moveTo>
                  <a:pt x="0" y="0"/>
                </a:moveTo>
                <a:lnTo>
                  <a:pt x="5095427" y="1"/>
                </a:lnTo>
              </a:path>
            </a:pathLst>
          </a:custGeom>
          <a:ln w="38100">
            <a:solidFill>
              <a:srgbClr val="000000"/>
            </a:solidFill>
          </a:ln>
        </p:spPr>
        <p:txBody>
          <a:bodyPr wrap="square" lIns="0" tIns="0" rIns="0" bIns="0" rtlCol="0"/>
          <a:lstStyle/>
          <a:p>
            <a:endParaRPr>
              <a:latin typeface="+mn-lt"/>
            </a:endParaRPr>
          </a:p>
        </p:txBody>
      </p:sp>
      <p:sp>
        <p:nvSpPr>
          <p:cNvPr id="8" name="object 6"/>
          <p:cNvSpPr/>
          <p:nvPr/>
        </p:nvSpPr>
        <p:spPr>
          <a:xfrm>
            <a:off x="2781459" y="1417340"/>
            <a:ext cx="494397" cy="2015439"/>
          </a:xfrm>
          <a:custGeom>
            <a:avLst/>
            <a:gdLst/>
            <a:ahLst/>
            <a:cxnLst/>
            <a:rect l="l" t="t" r="r" b="b"/>
            <a:pathLst>
              <a:path w="1067434" h="2590800">
                <a:moveTo>
                  <a:pt x="0" y="0"/>
                </a:moveTo>
                <a:lnTo>
                  <a:pt x="72379" y="811"/>
                </a:lnTo>
                <a:lnTo>
                  <a:pt x="141799" y="3175"/>
                </a:lnTo>
                <a:lnTo>
                  <a:pt x="207623" y="6985"/>
                </a:lnTo>
                <a:lnTo>
                  <a:pt x="269217" y="12136"/>
                </a:lnTo>
                <a:lnTo>
                  <a:pt x="325945" y="18522"/>
                </a:lnTo>
                <a:lnTo>
                  <a:pt x="377171" y="26036"/>
                </a:lnTo>
                <a:lnTo>
                  <a:pt x="422260" y="34574"/>
                </a:lnTo>
                <a:lnTo>
                  <a:pt x="460576" y="44028"/>
                </a:lnTo>
                <a:lnTo>
                  <a:pt x="514347" y="65263"/>
                </a:lnTo>
                <a:lnTo>
                  <a:pt x="533401" y="88895"/>
                </a:lnTo>
                <a:lnTo>
                  <a:pt x="533401" y="1206504"/>
                </a:lnTo>
                <a:lnTo>
                  <a:pt x="538270" y="1218566"/>
                </a:lnTo>
                <a:lnTo>
                  <a:pt x="575318" y="1241106"/>
                </a:lnTo>
                <a:lnTo>
                  <a:pt x="644542" y="1260825"/>
                </a:lnTo>
                <a:lnTo>
                  <a:pt x="689631" y="1269363"/>
                </a:lnTo>
                <a:lnTo>
                  <a:pt x="740857" y="1276877"/>
                </a:lnTo>
                <a:lnTo>
                  <a:pt x="797584" y="1283263"/>
                </a:lnTo>
                <a:lnTo>
                  <a:pt x="859179" y="1288414"/>
                </a:lnTo>
                <a:lnTo>
                  <a:pt x="925003" y="1292224"/>
                </a:lnTo>
                <a:lnTo>
                  <a:pt x="994423" y="1294588"/>
                </a:lnTo>
                <a:lnTo>
                  <a:pt x="1066803" y="1295400"/>
                </a:lnTo>
                <a:lnTo>
                  <a:pt x="994423" y="1296211"/>
                </a:lnTo>
                <a:lnTo>
                  <a:pt x="925003" y="1298575"/>
                </a:lnTo>
                <a:lnTo>
                  <a:pt x="859179" y="1302385"/>
                </a:lnTo>
                <a:lnTo>
                  <a:pt x="797584" y="1307536"/>
                </a:lnTo>
                <a:lnTo>
                  <a:pt x="740857" y="1313922"/>
                </a:lnTo>
                <a:lnTo>
                  <a:pt x="689631" y="1321437"/>
                </a:lnTo>
                <a:lnTo>
                  <a:pt x="644542" y="1329974"/>
                </a:lnTo>
                <a:lnTo>
                  <a:pt x="606226" y="1339428"/>
                </a:lnTo>
                <a:lnTo>
                  <a:pt x="552455" y="1360663"/>
                </a:lnTo>
                <a:lnTo>
                  <a:pt x="533401" y="1384296"/>
                </a:lnTo>
                <a:lnTo>
                  <a:pt x="533401" y="2501904"/>
                </a:lnTo>
                <a:lnTo>
                  <a:pt x="528532" y="2513966"/>
                </a:lnTo>
                <a:lnTo>
                  <a:pt x="491484" y="2536506"/>
                </a:lnTo>
                <a:lnTo>
                  <a:pt x="422260" y="2556225"/>
                </a:lnTo>
                <a:lnTo>
                  <a:pt x="377171" y="2564763"/>
                </a:lnTo>
                <a:lnTo>
                  <a:pt x="325945" y="2572277"/>
                </a:lnTo>
                <a:lnTo>
                  <a:pt x="269217" y="2578663"/>
                </a:lnTo>
                <a:lnTo>
                  <a:pt x="207623" y="2583814"/>
                </a:lnTo>
                <a:lnTo>
                  <a:pt x="141799" y="2587624"/>
                </a:lnTo>
                <a:lnTo>
                  <a:pt x="72379" y="2589988"/>
                </a:lnTo>
                <a:lnTo>
                  <a:pt x="0" y="2590800"/>
                </a:lnTo>
              </a:path>
            </a:pathLst>
          </a:custGeom>
          <a:ln w="22225">
            <a:solidFill>
              <a:srgbClr val="009BE1"/>
            </a:solidFill>
          </a:ln>
        </p:spPr>
        <p:txBody>
          <a:bodyPr wrap="square" lIns="0" tIns="0" rIns="0" bIns="0" rtlCol="0"/>
          <a:lstStyle/>
          <a:p>
            <a:endParaRPr sz="2000">
              <a:latin typeface="+mn-lt"/>
            </a:endParaRPr>
          </a:p>
        </p:txBody>
      </p:sp>
      <p:sp>
        <p:nvSpPr>
          <p:cNvPr id="9" name="object 7"/>
          <p:cNvSpPr/>
          <p:nvPr/>
        </p:nvSpPr>
        <p:spPr>
          <a:xfrm>
            <a:off x="2771800" y="3825338"/>
            <a:ext cx="481688" cy="1480434"/>
          </a:xfrm>
          <a:custGeom>
            <a:avLst/>
            <a:gdLst/>
            <a:ahLst/>
            <a:cxnLst/>
            <a:rect l="l" t="t" r="r" b="b"/>
            <a:pathLst>
              <a:path w="1066800" h="1828800">
                <a:moveTo>
                  <a:pt x="0" y="0"/>
                </a:moveTo>
                <a:lnTo>
                  <a:pt x="72379" y="811"/>
                </a:lnTo>
                <a:lnTo>
                  <a:pt x="141798" y="3175"/>
                </a:lnTo>
                <a:lnTo>
                  <a:pt x="207623" y="6985"/>
                </a:lnTo>
                <a:lnTo>
                  <a:pt x="269217" y="12136"/>
                </a:lnTo>
                <a:lnTo>
                  <a:pt x="325944" y="18522"/>
                </a:lnTo>
                <a:lnTo>
                  <a:pt x="377170" y="26037"/>
                </a:lnTo>
                <a:lnTo>
                  <a:pt x="422259" y="34574"/>
                </a:lnTo>
                <a:lnTo>
                  <a:pt x="460575" y="44028"/>
                </a:lnTo>
                <a:lnTo>
                  <a:pt x="514346" y="65263"/>
                </a:lnTo>
                <a:lnTo>
                  <a:pt x="533400" y="88896"/>
                </a:lnTo>
                <a:lnTo>
                  <a:pt x="533400" y="825504"/>
                </a:lnTo>
                <a:lnTo>
                  <a:pt x="538269" y="837566"/>
                </a:lnTo>
                <a:lnTo>
                  <a:pt x="575317" y="860106"/>
                </a:lnTo>
                <a:lnTo>
                  <a:pt x="644540" y="879825"/>
                </a:lnTo>
                <a:lnTo>
                  <a:pt x="689629" y="888362"/>
                </a:lnTo>
                <a:lnTo>
                  <a:pt x="740855" y="895877"/>
                </a:lnTo>
                <a:lnTo>
                  <a:pt x="797582" y="902263"/>
                </a:lnTo>
                <a:lnTo>
                  <a:pt x="859176" y="907414"/>
                </a:lnTo>
                <a:lnTo>
                  <a:pt x="925001" y="911224"/>
                </a:lnTo>
                <a:lnTo>
                  <a:pt x="994420" y="913588"/>
                </a:lnTo>
                <a:lnTo>
                  <a:pt x="1066800" y="914400"/>
                </a:lnTo>
                <a:lnTo>
                  <a:pt x="994420" y="915211"/>
                </a:lnTo>
                <a:lnTo>
                  <a:pt x="925001" y="917575"/>
                </a:lnTo>
                <a:lnTo>
                  <a:pt x="859176" y="921385"/>
                </a:lnTo>
                <a:lnTo>
                  <a:pt x="797582" y="926536"/>
                </a:lnTo>
                <a:lnTo>
                  <a:pt x="740855" y="932922"/>
                </a:lnTo>
                <a:lnTo>
                  <a:pt x="689629" y="940437"/>
                </a:lnTo>
                <a:lnTo>
                  <a:pt x="644540" y="948974"/>
                </a:lnTo>
                <a:lnTo>
                  <a:pt x="606224" y="958428"/>
                </a:lnTo>
                <a:lnTo>
                  <a:pt x="552453" y="979663"/>
                </a:lnTo>
                <a:lnTo>
                  <a:pt x="533400" y="1003296"/>
                </a:lnTo>
                <a:lnTo>
                  <a:pt x="533400" y="1739904"/>
                </a:lnTo>
                <a:lnTo>
                  <a:pt x="528530" y="1751966"/>
                </a:lnTo>
                <a:lnTo>
                  <a:pt x="491482" y="1774506"/>
                </a:lnTo>
                <a:lnTo>
                  <a:pt x="422259" y="1794225"/>
                </a:lnTo>
                <a:lnTo>
                  <a:pt x="377170" y="1802763"/>
                </a:lnTo>
                <a:lnTo>
                  <a:pt x="325944" y="1810277"/>
                </a:lnTo>
                <a:lnTo>
                  <a:pt x="269217" y="1816663"/>
                </a:lnTo>
                <a:lnTo>
                  <a:pt x="207623" y="1821814"/>
                </a:lnTo>
                <a:lnTo>
                  <a:pt x="141798" y="1825624"/>
                </a:lnTo>
                <a:lnTo>
                  <a:pt x="72379" y="1827988"/>
                </a:lnTo>
                <a:lnTo>
                  <a:pt x="0" y="1828800"/>
                </a:lnTo>
              </a:path>
            </a:pathLst>
          </a:custGeom>
          <a:ln w="22225">
            <a:solidFill>
              <a:srgbClr val="009BE1"/>
            </a:solidFill>
          </a:ln>
        </p:spPr>
        <p:txBody>
          <a:bodyPr wrap="square" lIns="0" tIns="0" rIns="0" bIns="0" rtlCol="0"/>
          <a:lstStyle/>
          <a:p>
            <a:endParaRPr>
              <a:latin typeface="+mn-lt"/>
            </a:endParaRPr>
          </a:p>
        </p:txBody>
      </p:sp>
      <p:sp>
        <p:nvSpPr>
          <p:cNvPr id="10" name="object 8"/>
          <p:cNvSpPr txBox="1"/>
          <p:nvPr/>
        </p:nvSpPr>
        <p:spPr>
          <a:xfrm>
            <a:off x="3226172" y="2137420"/>
            <a:ext cx="2137916" cy="653384"/>
          </a:xfrm>
          <a:prstGeom prst="rect">
            <a:avLst/>
          </a:prstGeom>
        </p:spPr>
        <p:txBody>
          <a:bodyPr vert="horz" wrap="square" lIns="0" tIns="24765" rIns="0" bIns="0" rtlCol="0">
            <a:spAutoFit/>
          </a:bodyPr>
          <a:lstStyle/>
          <a:p>
            <a:pPr marL="12700" marR="5080" algn="ctr">
              <a:spcBef>
                <a:spcPts val="100"/>
              </a:spcBef>
            </a:pPr>
            <a:r>
              <a:rPr sz="2000" b="1" spc="-5" dirty="0">
                <a:solidFill>
                  <a:srgbClr val="0028A0"/>
                </a:solidFill>
                <a:latin typeface="+mn-lt"/>
                <a:cs typeface="Arial"/>
              </a:rPr>
              <a:t>“Investment Grade”  </a:t>
            </a:r>
            <a:endParaRPr lang="es-CO" sz="2000" b="1" spc="-5" dirty="0">
              <a:solidFill>
                <a:srgbClr val="0028A0"/>
              </a:solidFill>
              <a:latin typeface="+mn-lt"/>
              <a:cs typeface="Arial"/>
            </a:endParaRPr>
          </a:p>
          <a:p>
            <a:pPr marL="12700" marR="5080" algn="ctr">
              <a:spcBef>
                <a:spcPts val="100"/>
              </a:spcBef>
            </a:pPr>
            <a:r>
              <a:rPr sz="2000" b="1" spc="-5" dirty="0" err="1">
                <a:solidFill>
                  <a:srgbClr val="0028A0"/>
                </a:solidFill>
                <a:latin typeface="+mn-lt"/>
                <a:cs typeface="Arial"/>
              </a:rPr>
              <a:t>Grado</a:t>
            </a:r>
            <a:r>
              <a:rPr lang="es-CO" sz="2000" b="1" spc="-5" dirty="0">
                <a:solidFill>
                  <a:srgbClr val="0028A0"/>
                </a:solidFill>
                <a:latin typeface="+mn-lt"/>
                <a:cs typeface="Arial"/>
              </a:rPr>
              <a:t> </a:t>
            </a:r>
            <a:r>
              <a:rPr sz="2000" b="1" spc="-5" dirty="0">
                <a:solidFill>
                  <a:srgbClr val="0028A0"/>
                </a:solidFill>
                <a:latin typeface="+mn-lt"/>
                <a:cs typeface="Arial"/>
              </a:rPr>
              <a:t> de Inversión</a:t>
            </a:r>
          </a:p>
        </p:txBody>
      </p:sp>
      <p:sp>
        <p:nvSpPr>
          <p:cNvPr id="11" name="object 17"/>
          <p:cNvSpPr txBox="1">
            <a:spLocks/>
          </p:cNvSpPr>
          <p:nvPr/>
        </p:nvSpPr>
        <p:spPr>
          <a:xfrm>
            <a:off x="323528" y="5491725"/>
            <a:ext cx="6590241" cy="174087"/>
          </a:xfrm>
          <a:prstGeom prst="rect">
            <a:avLst/>
          </a:prstGeom>
        </p:spPr>
        <p:txBody>
          <a:bodyPr vert="horz" wrap="square" lIns="0" tIns="18415" rIns="0" bIns="0" rtlCol="0">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a:lnSpc>
                <a:spcPts val="1300"/>
              </a:lnSpc>
              <a:spcBef>
                <a:spcPts val="145"/>
              </a:spcBef>
            </a:pPr>
            <a:r>
              <a:rPr lang="es-CO" sz="900" b="1" dirty="0">
                <a:latin typeface="+mn-lt"/>
              </a:rPr>
              <a:t>Los </a:t>
            </a:r>
            <a:r>
              <a:rPr lang="es-CO" sz="900" b="1" spc="-5" dirty="0">
                <a:latin typeface="+mn-lt"/>
              </a:rPr>
              <a:t>Reportes </a:t>
            </a:r>
            <a:r>
              <a:rPr lang="es-CO" sz="900" b="1" dirty="0">
                <a:latin typeface="+mn-lt"/>
              </a:rPr>
              <a:t>de </a:t>
            </a:r>
            <a:r>
              <a:rPr lang="es-CO" sz="900" b="1" spc="-5" dirty="0">
                <a:latin typeface="+mn-lt"/>
              </a:rPr>
              <a:t>Finanzas Publicas </a:t>
            </a:r>
            <a:r>
              <a:rPr lang="es-CO" sz="900" b="1" dirty="0">
                <a:latin typeface="+mn-lt"/>
              </a:rPr>
              <a:t>y los </a:t>
            </a:r>
            <a:r>
              <a:rPr lang="es-CO" sz="900" b="1" spc="-5" dirty="0">
                <a:latin typeface="+mn-lt"/>
              </a:rPr>
              <a:t>Fundamentos  del Análisis del Riesgo Soberano, agosto</a:t>
            </a:r>
            <a:r>
              <a:rPr lang="es-CO" sz="900" b="1" spc="-35" dirty="0">
                <a:latin typeface="+mn-lt"/>
              </a:rPr>
              <a:t> </a:t>
            </a:r>
            <a:r>
              <a:rPr lang="es-CO" sz="900" b="1" spc="-10" dirty="0">
                <a:latin typeface="+mn-lt"/>
              </a:rPr>
              <a:t>2017</a:t>
            </a:r>
          </a:p>
        </p:txBody>
      </p:sp>
      <p:sp>
        <p:nvSpPr>
          <p:cNvPr id="12" name="object 18"/>
          <p:cNvSpPr txBox="1"/>
          <p:nvPr/>
        </p:nvSpPr>
        <p:spPr>
          <a:xfrm>
            <a:off x="8575706" y="6449971"/>
            <a:ext cx="135890" cy="179536"/>
          </a:xfrm>
          <a:prstGeom prst="rect">
            <a:avLst/>
          </a:prstGeom>
        </p:spPr>
        <p:txBody>
          <a:bodyPr vert="horz" wrap="square" lIns="0" tIns="0" rIns="0" bIns="0" rtlCol="0">
            <a:spAutoFit/>
          </a:bodyPr>
          <a:lstStyle/>
          <a:p>
            <a:pPr marL="25400">
              <a:lnSpc>
                <a:spcPts val="1425"/>
              </a:lnSpc>
            </a:pPr>
            <a:fld id="{81D60167-4931-47E6-BA6A-407CBD079E47}" type="slidenum">
              <a:rPr sz="1200" b="1" dirty="0">
                <a:solidFill>
                  <a:srgbClr val="525252"/>
                </a:solidFill>
                <a:latin typeface="+mn-lt"/>
                <a:cs typeface="Arial"/>
              </a:rPr>
              <a:t>25</a:t>
            </a:fld>
            <a:endParaRPr sz="1200">
              <a:latin typeface="+mn-lt"/>
              <a:cs typeface="Arial"/>
            </a:endParaRPr>
          </a:p>
        </p:txBody>
      </p:sp>
      <p:sp>
        <p:nvSpPr>
          <p:cNvPr id="13" name="object 9"/>
          <p:cNvSpPr txBox="1"/>
          <p:nvPr/>
        </p:nvSpPr>
        <p:spPr>
          <a:xfrm>
            <a:off x="3275856" y="4297660"/>
            <a:ext cx="1836305" cy="628377"/>
          </a:xfrm>
          <a:prstGeom prst="rect">
            <a:avLst/>
          </a:prstGeom>
        </p:spPr>
        <p:txBody>
          <a:bodyPr vert="horz" wrap="square" lIns="0" tIns="12700" rIns="0" bIns="0" rtlCol="0">
            <a:spAutoFit/>
          </a:bodyPr>
          <a:lstStyle/>
          <a:p>
            <a:pPr marL="12700" algn="ctr">
              <a:lnSpc>
                <a:spcPct val="100000"/>
              </a:lnSpc>
              <a:spcBef>
                <a:spcPts val="100"/>
              </a:spcBef>
            </a:pPr>
            <a:r>
              <a:rPr sz="2000" b="1" spc="-5" dirty="0">
                <a:solidFill>
                  <a:srgbClr val="0028A0"/>
                </a:solidFill>
                <a:latin typeface="+mn-lt"/>
                <a:cs typeface="Arial"/>
              </a:rPr>
              <a:t>Grado</a:t>
            </a:r>
            <a:r>
              <a:rPr sz="2000" b="1" spc="-55" dirty="0">
                <a:solidFill>
                  <a:srgbClr val="0028A0"/>
                </a:solidFill>
                <a:latin typeface="+mn-lt"/>
                <a:cs typeface="Arial"/>
              </a:rPr>
              <a:t> </a:t>
            </a:r>
            <a:r>
              <a:rPr sz="2000" b="1" spc="-5" dirty="0">
                <a:solidFill>
                  <a:srgbClr val="0028A0"/>
                </a:solidFill>
                <a:latin typeface="+mn-lt"/>
                <a:cs typeface="Arial"/>
              </a:rPr>
              <a:t>Especulativo</a:t>
            </a:r>
            <a:endParaRPr sz="2000" b="1" dirty="0">
              <a:latin typeface="+mn-lt"/>
              <a:cs typeface="Arial"/>
            </a:endParaRPr>
          </a:p>
        </p:txBody>
      </p:sp>
      <p:sp>
        <p:nvSpPr>
          <p:cNvPr id="14" name="object 10"/>
          <p:cNvSpPr txBox="1"/>
          <p:nvPr/>
        </p:nvSpPr>
        <p:spPr>
          <a:xfrm>
            <a:off x="546316" y="1345332"/>
            <a:ext cx="2153476" cy="505267"/>
          </a:xfrm>
          <a:prstGeom prst="rect">
            <a:avLst/>
          </a:prstGeom>
        </p:spPr>
        <p:txBody>
          <a:bodyPr vert="horz" wrap="square" lIns="0" tIns="12700" rIns="0" bIns="0" rtlCol="0">
            <a:spAutoFit/>
          </a:bodyPr>
          <a:lstStyle/>
          <a:p>
            <a:pPr marL="12700">
              <a:lnSpc>
                <a:spcPct val="100000"/>
              </a:lnSpc>
              <a:spcBef>
                <a:spcPts val="100"/>
              </a:spcBef>
            </a:pPr>
            <a:r>
              <a:rPr sz="1600" b="1" spc="-5" dirty="0">
                <a:solidFill>
                  <a:srgbClr val="0028A0"/>
                </a:solidFill>
                <a:latin typeface="+mn-lt"/>
                <a:cs typeface="Arial"/>
              </a:rPr>
              <a:t>Riesgo crediticio</a:t>
            </a:r>
            <a:r>
              <a:rPr sz="1600" b="1" spc="-55" dirty="0">
                <a:solidFill>
                  <a:srgbClr val="0028A0"/>
                </a:solidFill>
                <a:latin typeface="+mn-lt"/>
                <a:cs typeface="Arial"/>
              </a:rPr>
              <a:t> </a:t>
            </a:r>
            <a:r>
              <a:rPr sz="1600" b="1" spc="-5" dirty="0">
                <a:solidFill>
                  <a:srgbClr val="0028A0"/>
                </a:solidFill>
                <a:latin typeface="+mn-lt"/>
                <a:cs typeface="Arial"/>
              </a:rPr>
              <a:t>mínimo</a:t>
            </a:r>
            <a:endParaRPr sz="1600" b="1" dirty="0">
              <a:latin typeface="+mn-lt"/>
              <a:cs typeface="Arial"/>
            </a:endParaRPr>
          </a:p>
        </p:txBody>
      </p:sp>
      <p:sp>
        <p:nvSpPr>
          <p:cNvPr id="15" name="object 11"/>
          <p:cNvSpPr txBox="1"/>
          <p:nvPr/>
        </p:nvSpPr>
        <p:spPr>
          <a:xfrm>
            <a:off x="455570" y="1921396"/>
            <a:ext cx="2536324" cy="505267"/>
          </a:xfrm>
          <a:prstGeom prst="rect">
            <a:avLst/>
          </a:prstGeom>
        </p:spPr>
        <p:txBody>
          <a:bodyPr vert="horz" wrap="square" lIns="0" tIns="12700" rIns="0" bIns="0" rtlCol="0">
            <a:spAutoFit/>
          </a:bodyPr>
          <a:lstStyle/>
          <a:p>
            <a:pPr marL="12700">
              <a:lnSpc>
                <a:spcPct val="100000"/>
              </a:lnSpc>
              <a:spcBef>
                <a:spcPts val="100"/>
              </a:spcBef>
            </a:pPr>
            <a:r>
              <a:rPr sz="1600" b="1" spc="-5" dirty="0">
                <a:solidFill>
                  <a:srgbClr val="0028A0"/>
                </a:solidFill>
                <a:latin typeface="+mn-lt"/>
                <a:cs typeface="Arial"/>
              </a:rPr>
              <a:t>Riesgo crediticio muy</a:t>
            </a:r>
            <a:r>
              <a:rPr sz="1600" b="1" spc="-50" dirty="0">
                <a:solidFill>
                  <a:srgbClr val="0028A0"/>
                </a:solidFill>
                <a:latin typeface="+mn-lt"/>
                <a:cs typeface="Arial"/>
              </a:rPr>
              <a:t> </a:t>
            </a:r>
            <a:r>
              <a:rPr sz="1600" b="1" spc="-5" dirty="0">
                <a:solidFill>
                  <a:srgbClr val="0028A0"/>
                </a:solidFill>
                <a:latin typeface="+mn-lt"/>
                <a:cs typeface="Arial"/>
              </a:rPr>
              <a:t>bajo</a:t>
            </a:r>
            <a:endParaRPr sz="1600" b="1" dirty="0">
              <a:latin typeface="+mn-lt"/>
              <a:cs typeface="Arial"/>
            </a:endParaRPr>
          </a:p>
        </p:txBody>
      </p:sp>
      <p:sp>
        <p:nvSpPr>
          <p:cNvPr id="16" name="object 12"/>
          <p:cNvSpPr txBox="1"/>
          <p:nvPr/>
        </p:nvSpPr>
        <p:spPr>
          <a:xfrm>
            <a:off x="448036" y="2425452"/>
            <a:ext cx="2071472" cy="505267"/>
          </a:xfrm>
          <a:prstGeom prst="rect">
            <a:avLst/>
          </a:prstGeom>
        </p:spPr>
        <p:txBody>
          <a:bodyPr vert="horz" wrap="square" lIns="0" tIns="12700" rIns="0" bIns="0" rtlCol="0">
            <a:spAutoFit/>
          </a:bodyPr>
          <a:lstStyle/>
          <a:p>
            <a:pPr marL="12700">
              <a:lnSpc>
                <a:spcPct val="100000"/>
              </a:lnSpc>
              <a:spcBef>
                <a:spcPts val="100"/>
              </a:spcBef>
            </a:pPr>
            <a:r>
              <a:rPr sz="1600" b="1" spc="-5" dirty="0">
                <a:solidFill>
                  <a:srgbClr val="0028A0"/>
                </a:solidFill>
                <a:latin typeface="+mn-lt"/>
                <a:cs typeface="Arial"/>
              </a:rPr>
              <a:t>Riesgo crediticio</a:t>
            </a:r>
            <a:r>
              <a:rPr sz="1600" b="1" spc="-50" dirty="0">
                <a:solidFill>
                  <a:srgbClr val="0028A0"/>
                </a:solidFill>
                <a:latin typeface="+mn-lt"/>
                <a:cs typeface="Arial"/>
              </a:rPr>
              <a:t> </a:t>
            </a:r>
            <a:r>
              <a:rPr sz="1600" b="1" spc="-5" dirty="0">
                <a:solidFill>
                  <a:srgbClr val="0028A0"/>
                </a:solidFill>
                <a:latin typeface="+mn-lt"/>
                <a:cs typeface="Arial"/>
              </a:rPr>
              <a:t>bajo</a:t>
            </a:r>
            <a:endParaRPr sz="1600" b="1" dirty="0">
              <a:latin typeface="+mn-lt"/>
              <a:cs typeface="Arial"/>
            </a:endParaRPr>
          </a:p>
        </p:txBody>
      </p:sp>
      <p:sp>
        <p:nvSpPr>
          <p:cNvPr id="17" name="object 13"/>
          <p:cNvSpPr txBox="1"/>
          <p:nvPr/>
        </p:nvSpPr>
        <p:spPr>
          <a:xfrm>
            <a:off x="489514" y="3073524"/>
            <a:ext cx="2390966" cy="505267"/>
          </a:xfrm>
          <a:prstGeom prst="rect">
            <a:avLst/>
          </a:prstGeom>
        </p:spPr>
        <p:txBody>
          <a:bodyPr vert="horz" wrap="square" lIns="0" tIns="12700" rIns="0" bIns="0" rtlCol="0">
            <a:spAutoFit/>
          </a:bodyPr>
          <a:lstStyle/>
          <a:p>
            <a:pPr marL="12700">
              <a:lnSpc>
                <a:spcPct val="100000"/>
              </a:lnSpc>
              <a:spcBef>
                <a:spcPts val="100"/>
              </a:spcBef>
            </a:pPr>
            <a:r>
              <a:rPr lang="es-CO" sz="1400" b="1" spc="-5" dirty="0">
                <a:solidFill>
                  <a:srgbClr val="0028A0"/>
                </a:solidFill>
                <a:latin typeface="+mn-lt"/>
                <a:cs typeface="Arial"/>
              </a:rPr>
              <a:t> </a:t>
            </a:r>
            <a:r>
              <a:rPr sz="1600" b="1" spc="-5" dirty="0" err="1">
                <a:solidFill>
                  <a:srgbClr val="0028A0"/>
                </a:solidFill>
                <a:latin typeface="+mn-lt"/>
                <a:cs typeface="Arial"/>
              </a:rPr>
              <a:t>Riesgo</a:t>
            </a:r>
            <a:r>
              <a:rPr sz="1600" b="1" spc="-5" dirty="0">
                <a:solidFill>
                  <a:srgbClr val="0028A0"/>
                </a:solidFill>
                <a:latin typeface="+mn-lt"/>
                <a:cs typeface="Arial"/>
              </a:rPr>
              <a:t> crediticio</a:t>
            </a:r>
            <a:r>
              <a:rPr sz="1600" b="1" spc="-60" dirty="0">
                <a:solidFill>
                  <a:srgbClr val="0028A0"/>
                </a:solidFill>
                <a:latin typeface="+mn-lt"/>
                <a:cs typeface="Arial"/>
              </a:rPr>
              <a:t> </a:t>
            </a:r>
            <a:r>
              <a:rPr sz="1600" b="1" spc="-5" dirty="0">
                <a:solidFill>
                  <a:srgbClr val="0028A0"/>
                </a:solidFill>
                <a:latin typeface="+mn-lt"/>
                <a:cs typeface="Arial"/>
              </a:rPr>
              <a:t>moderado</a:t>
            </a:r>
            <a:endParaRPr sz="1600" b="1" dirty="0">
              <a:latin typeface="+mn-lt"/>
              <a:cs typeface="Arial"/>
            </a:endParaRPr>
          </a:p>
        </p:txBody>
      </p:sp>
      <p:sp>
        <p:nvSpPr>
          <p:cNvPr id="18" name="object 14"/>
          <p:cNvSpPr txBox="1"/>
          <p:nvPr/>
        </p:nvSpPr>
        <p:spPr>
          <a:xfrm>
            <a:off x="539552" y="3937620"/>
            <a:ext cx="2165350" cy="228268"/>
          </a:xfrm>
          <a:prstGeom prst="rect">
            <a:avLst/>
          </a:prstGeom>
        </p:spPr>
        <p:txBody>
          <a:bodyPr vert="horz" wrap="square" lIns="0" tIns="12700" rIns="0" bIns="0" rtlCol="0">
            <a:spAutoFit/>
          </a:bodyPr>
          <a:lstStyle/>
          <a:p>
            <a:pPr marL="12700">
              <a:lnSpc>
                <a:spcPct val="100000"/>
              </a:lnSpc>
              <a:spcBef>
                <a:spcPts val="100"/>
              </a:spcBef>
            </a:pPr>
            <a:r>
              <a:rPr sz="1400" b="1" spc="-5" dirty="0">
                <a:solidFill>
                  <a:srgbClr val="0028A0"/>
                </a:solidFill>
                <a:latin typeface="+mn-lt"/>
                <a:cs typeface="Arial"/>
              </a:rPr>
              <a:t>Riesgo crediticio</a:t>
            </a:r>
            <a:r>
              <a:rPr sz="1400" b="1" spc="-40" dirty="0">
                <a:solidFill>
                  <a:srgbClr val="0028A0"/>
                </a:solidFill>
                <a:latin typeface="+mn-lt"/>
                <a:cs typeface="Arial"/>
              </a:rPr>
              <a:t> </a:t>
            </a:r>
            <a:r>
              <a:rPr sz="1400" b="1" spc="-5" dirty="0">
                <a:solidFill>
                  <a:srgbClr val="0028A0"/>
                </a:solidFill>
                <a:latin typeface="+mn-lt"/>
                <a:cs typeface="Arial"/>
              </a:rPr>
              <a:t>sustancial</a:t>
            </a:r>
            <a:endParaRPr sz="1400" b="1" dirty="0">
              <a:latin typeface="+mn-lt"/>
              <a:cs typeface="Arial"/>
            </a:endParaRPr>
          </a:p>
        </p:txBody>
      </p:sp>
      <p:sp>
        <p:nvSpPr>
          <p:cNvPr id="19" name="object 15"/>
          <p:cNvSpPr txBox="1"/>
          <p:nvPr/>
        </p:nvSpPr>
        <p:spPr>
          <a:xfrm>
            <a:off x="574319" y="4495621"/>
            <a:ext cx="2197481" cy="259045"/>
          </a:xfrm>
          <a:prstGeom prst="rect">
            <a:avLst/>
          </a:prstGeom>
        </p:spPr>
        <p:txBody>
          <a:bodyPr vert="horz" wrap="square" lIns="0" tIns="12700" rIns="0" bIns="0" rtlCol="0">
            <a:spAutoFit/>
          </a:bodyPr>
          <a:lstStyle/>
          <a:p>
            <a:pPr marL="12700">
              <a:lnSpc>
                <a:spcPct val="100000"/>
              </a:lnSpc>
              <a:spcBef>
                <a:spcPts val="100"/>
              </a:spcBef>
            </a:pPr>
            <a:r>
              <a:rPr sz="1600" b="1" spc="-5" dirty="0" err="1">
                <a:solidFill>
                  <a:srgbClr val="0028A0"/>
                </a:solidFill>
                <a:latin typeface="+mn-lt"/>
                <a:cs typeface="Arial"/>
              </a:rPr>
              <a:t>Riesgo</a:t>
            </a:r>
            <a:r>
              <a:rPr sz="1600" b="1" spc="-5" dirty="0">
                <a:solidFill>
                  <a:srgbClr val="0028A0"/>
                </a:solidFill>
                <a:latin typeface="+mn-lt"/>
                <a:cs typeface="Arial"/>
              </a:rPr>
              <a:t> </a:t>
            </a:r>
            <a:r>
              <a:rPr sz="1600" b="1" spc="-5" dirty="0" err="1">
                <a:solidFill>
                  <a:srgbClr val="0028A0"/>
                </a:solidFill>
                <a:latin typeface="+mn-lt"/>
                <a:cs typeface="Arial"/>
              </a:rPr>
              <a:t>crediticio</a:t>
            </a:r>
            <a:r>
              <a:rPr sz="1600" b="1" spc="-45" dirty="0">
                <a:solidFill>
                  <a:srgbClr val="0028A0"/>
                </a:solidFill>
                <a:latin typeface="+mn-lt"/>
                <a:cs typeface="Arial"/>
              </a:rPr>
              <a:t> </a:t>
            </a:r>
            <a:r>
              <a:rPr sz="1600" b="1" spc="-5" dirty="0" err="1">
                <a:solidFill>
                  <a:srgbClr val="0028A0"/>
                </a:solidFill>
                <a:latin typeface="+mn-lt"/>
                <a:cs typeface="Arial"/>
              </a:rPr>
              <a:t>elevado</a:t>
            </a:r>
            <a:endParaRPr sz="1600" b="1" dirty="0">
              <a:latin typeface="+mn-lt"/>
              <a:cs typeface="Arial"/>
            </a:endParaRPr>
          </a:p>
        </p:txBody>
      </p:sp>
      <p:sp>
        <p:nvSpPr>
          <p:cNvPr id="20" name="object 16"/>
          <p:cNvSpPr txBox="1"/>
          <p:nvPr/>
        </p:nvSpPr>
        <p:spPr>
          <a:xfrm>
            <a:off x="821963" y="4945732"/>
            <a:ext cx="2381885" cy="518091"/>
          </a:xfrm>
          <a:prstGeom prst="rect">
            <a:avLst/>
          </a:prstGeom>
        </p:spPr>
        <p:txBody>
          <a:bodyPr vert="horz" wrap="square" lIns="0" tIns="12700" rIns="0" bIns="0" rtlCol="0">
            <a:spAutoFit/>
          </a:bodyPr>
          <a:lstStyle/>
          <a:p>
            <a:pPr marL="12700">
              <a:lnSpc>
                <a:spcPct val="100000"/>
              </a:lnSpc>
              <a:spcBef>
                <a:spcPts val="100"/>
              </a:spcBef>
            </a:pPr>
            <a:r>
              <a:rPr sz="1600" b="1" spc="-5" dirty="0" err="1">
                <a:solidFill>
                  <a:srgbClr val="0028A0"/>
                </a:solidFill>
                <a:latin typeface="+mn-lt"/>
                <a:cs typeface="Arial"/>
              </a:rPr>
              <a:t>Riesgo</a:t>
            </a:r>
            <a:r>
              <a:rPr sz="1600" b="1" spc="-5" dirty="0">
                <a:solidFill>
                  <a:srgbClr val="0028A0"/>
                </a:solidFill>
                <a:latin typeface="+mn-lt"/>
                <a:cs typeface="Arial"/>
              </a:rPr>
              <a:t> </a:t>
            </a:r>
            <a:r>
              <a:rPr sz="1600" b="1" spc="-5" dirty="0" err="1">
                <a:solidFill>
                  <a:srgbClr val="0028A0"/>
                </a:solidFill>
                <a:latin typeface="+mn-lt"/>
                <a:cs typeface="Arial"/>
              </a:rPr>
              <a:t>crediticio</a:t>
            </a:r>
            <a:endParaRPr lang="es-CO" sz="1600" b="1" spc="-5" dirty="0">
              <a:solidFill>
                <a:srgbClr val="0028A0"/>
              </a:solidFill>
              <a:latin typeface="+mn-lt"/>
              <a:cs typeface="Arial"/>
            </a:endParaRPr>
          </a:p>
          <a:p>
            <a:pPr marL="12700">
              <a:lnSpc>
                <a:spcPct val="100000"/>
              </a:lnSpc>
              <a:spcBef>
                <a:spcPts val="100"/>
              </a:spcBef>
            </a:pPr>
            <a:r>
              <a:rPr sz="1600" b="1" spc="-5" dirty="0">
                <a:solidFill>
                  <a:srgbClr val="0028A0"/>
                </a:solidFill>
                <a:latin typeface="+mn-lt"/>
                <a:cs typeface="Arial"/>
              </a:rPr>
              <a:t> </a:t>
            </a:r>
            <a:r>
              <a:rPr sz="1600" b="1" spc="-5" dirty="0" err="1">
                <a:solidFill>
                  <a:srgbClr val="0028A0"/>
                </a:solidFill>
                <a:latin typeface="+mn-lt"/>
                <a:cs typeface="Arial"/>
              </a:rPr>
              <a:t>muy</a:t>
            </a:r>
            <a:r>
              <a:rPr sz="1600" b="1" spc="-45" dirty="0">
                <a:solidFill>
                  <a:srgbClr val="0028A0"/>
                </a:solidFill>
                <a:latin typeface="+mn-lt"/>
                <a:cs typeface="Arial"/>
              </a:rPr>
              <a:t> </a:t>
            </a:r>
            <a:r>
              <a:rPr sz="1600" b="1" spc="-5" dirty="0" err="1">
                <a:solidFill>
                  <a:srgbClr val="0028A0"/>
                </a:solidFill>
                <a:latin typeface="+mn-lt"/>
                <a:cs typeface="Arial"/>
              </a:rPr>
              <a:t>elevado</a:t>
            </a:r>
            <a:endParaRPr sz="1600" b="1" dirty="0">
              <a:latin typeface="+mn-lt"/>
              <a:cs typeface="Arial"/>
            </a:endParaRPr>
          </a:p>
        </p:txBody>
      </p:sp>
      <p:sp>
        <p:nvSpPr>
          <p:cNvPr id="21" name="object 6"/>
          <p:cNvSpPr/>
          <p:nvPr/>
        </p:nvSpPr>
        <p:spPr>
          <a:xfrm flipH="1">
            <a:off x="5355408" y="1386643"/>
            <a:ext cx="368720" cy="2007729"/>
          </a:xfrm>
          <a:custGeom>
            <a:avLst/>
            <a:gdLst/>
            <a:ahLst/>
            <a:cxnLst/>
            <a:rect l="l" t="t" r="r" b="b"/>
            <a:pathLst>
              <a:path w="1067434" h="2590800">
                <a:moveTo>
                  <a:pt x="0" y="0"/>
                </a:moveTo>
                <a:lnTo>
                  <a:pt x="72379" y="811"/>
                </a:lnTo>
                <a:lnTo>
                  <a:pt x="141799" y="3175"/>
                </a:lnTo>
                <a:lnTo>
                  <a:pt x="207623" y="6985"/>
                </a:lnTo>
                <a:lnTo>
                  <a:pt x="269217" y="12136"/>
                </a:lnTo>
                <a:lnTo>
                  <a:pt x="325945" y="18522"/>
                </a:lnTo>
                <a:lnTo>
                  <a:pt x="377171" y="26036"/>
                </a:lnTo>
                <a:lnTo>
                  <a:pt x="422260" y="34574"/>
                </a:lnTo>
                <a:lnTo>
                  <a:pt x="460576" y="44028"/>
                </a:lnTo>
                <a:lnTo>
                  <a:pt x="514347" y="65263"/>
                </a:lnTo>
                <a:lnTo>
                  <a:pt x="533401" y="88895"/>
                </a:lnTo>
                <a:lnTo>
                  <a:pt x="533401" y="1206504"/>
                </a:lnTo>
                <a:lnTo>
                  <a:pt x="538270" y="1218566"/>
                </a:lnTo>
                <a:lnTo>
                  <a:pt x="575318" y="1241106"/>
                </a:lnTo>
                <a:lnTo>
                  <a:pt x="644542" y="1260825"/>
                </a:lnTo>
                <a:lnTo>
                  <a:pt x="689631" y="1269363"/>
                </a:lnTo>
                <a:lnTo>
                  <a:pt x="740857" y="1276877"/>
                </a:lnTo>
                <a:lnTo>
                  <a:pt x="797584" y="1283263"/>
                </a:lnTo>
                <a:lnTo>
                  <a:pt x="859179" y="1288414"/>
                </a:lnTo>
                <a:lnTo>
                  <a:pt x="925003" y="1292224"/>
                </a:lnTo>
                <a:lnTo>
                  <a:pt x="994423" y="1294588"/>
                </a:lnTo>
                <a:lnTo>
                  <a:pt x="1066803" y="1295400"/>
                </a:lnTo>
                <a:lnTo>
                  <a:pt x="994423" y="1296211"/>
                </a:lnTo>
                <a:lnTo>
                  <a:pt x="925003" y="1298575"/>
                </a:lnTo>
                <a:lnTo>
                  <a:pt x="859179" y="1302385"/>
                </a:lnTo>
                <a:lnTo>
                  <a:pt x="797584" y="1307536"/>
                </a:lnTo>
                <a:lnTo>
                  <a:pt x="740857" y="1313922"/>
                </a:lnTo>
                <a:lnTo>
                  <a:pt x="689631" y="1321437"/>
                </a:lnTo>
                <a:lnTo>
                  <a:pt x="644542" y="1329974"/>
                </a:lnTo>
                <a:lnTo>
                  <a:pt x="606226" y="1339428"/>
                </a:lnTo>
                <a:lnTo>
                  <a:pt x="552455" y="1360663"/>
                </a:lnTo>
                <a:lnTo>
                  <a:pt x="533401" y="1384296"/>
                </a:lnTo>
                <a:lnTo>
                  <a:pt x="533401" y="2501904"/>
                </a:lnTo>
                <a:lnTo>
                  <a:pt x="528532" y="2513966"/>
                </a:lnTo>
                <a:lnTo>
                  <a:pt x="491484" y="2536506"/>
                </a:lnTo>
                <a:lnTo>
                  <a:pt x="422260" y="2556225"/>
                </a:lnTo>
                <a:lnTo>
                  <a:pt x="377171" y="2564763"/>
                </a:lnTo>
                <a:lnTo>
                  <a:pt x="325945" y="2572277"/>
                </a:lnTo>
                <a:lnTo>
                  <a:pt x="269217" y="2578663"/>
                </a:lnTo>
                <a:lnTo>
                  <a:pt x="207623" y="2583814"/>
                </a:lnTo>
                <a:lnTo>
                  <a:pt x="141799" y="2587624"/>
                </a:lnTo>
                <a:lnTo>
                  <a:pt x="72379" y="2589988"/>
                </a:lnTo>
                <a:lnTo>
                  <a:pt x="0" y="2590800"/>
                </a:lnTo>
              </a:path>
            </a:pathLst>
          </a:custGeom>
          <a:ln w="22225">
            <a:solidFill>
              <a:srgbClr val="009BE1"/>
            </a:solidFill>
          </a:ln>
        </p:spPr>
        <p:txBody>
          <a:bodyPr wrap="square" lIns="0" tIns="0" rIns="0" bIns="0" rtlCol="0"/>
          <a:lstStyle/>
          <a:p>
            <a:endParaRPr b="1">
              <a:latin typeface="+mn-lt"/>
            </a:endParaRPr>
          </a:p>
        </p:txBody>
      </p:sp>
      <p:sp>
        <p:nvSpPr>
          <p:cNvPr id="22" name="object 7"/>
          <p:cNvSpPr/>
          <p:nvPr/>
        </p:nvSpPr>
        <p:spPr>
          <a:xfrm flipH="1">
            <a:off x="5427635" y="3806093"/>
            <a:ext cx="368501" cy="1488043"/>
          </a:xfrm>
          <a:custGeom>
            <a:avLst/>
            <a:gdLst/>
            <a:ahLst/>
            <a:cxnLst/>
            <a:rect l="l" t="t" r="r" b="b"/>
            <a:pathLst>
              <a:path w="1066800" h="1828800">
                <a:moveTo>
                  <a:pt x="0" y="0"/>
                </a:moveTo>
                <a:lnTo>
                  <a:pt x="72379" y="811"/>
                </a:lnTo>
                <a:lnTo>
                  <a:pt x="141798" y="3175"/>
                </a:lnTo>
                <a:lnTo>
                  <a:pt x="207623" y="6985"/>
                </a:lnTo>
                <a:lnTo>
                  <a:pt x="269217" y="12136"/>
                </a:lnTo>
                <a:lnTo>
                  <a:pt x="325944" y="18522"/>
                </a:lnTo>
                <a:lnTo>
                  <a:pt x="377170" y="26037"/>
                </a:lnTo>
                <a:lnTo>
                  <a:pt x="422259" y="34574"/>
                </a:lnTo>
                <a:lnTo>
                  <a:pt x="460575" y="44028"/>
                </a:lnTo>
                <a:lnTo>
                  <a:pt x="514346" y="65263"/>
                </a:lnTo>
                <a:lnTo>
                  <a:pt x="533400" y="88896"/>
                </a:lnTo>
                <a:lnTo>
                  <a:pt x="533400" y="825504"/>
                </a:lnTo>
                <a:lnTo>
                  <a:pt x="538269" y="837566"/>
                </a:lnTo>
                <a:lnTo>
                  <a:pt x="575317" y="860106"/>
                </a:lnTo>
                <a:lnTo>
                  <a:pt x="644540" y="879825"/>
                </a:lnTo>
                <a:lnTo>
                  <a:pt x="689629" y="888362"/>
                </a:lnTo>
                <a:lnTo>
                  <a:pt x="740855" y="895877"/>
                </a:lnTo>
                <a:lnTo>
                  <a:pt x="797582" y="902263"/>
                </a:lnTo>
                <a:lnTo>
                  <a:pt x="859176" y="907414"/>
                </a:lnTo>
                <a:lnTo>
                  <a:pt x="925001" y="911224"/>
                </a:lnTo>
                <a:lnTo>
                  <a:pt x="994420" y="913588"/>
                </a:lnTo>
                <a:lnTo>
                  <a:pt x="1066800" y="914400"/>
                </a:lnTo>
                <a:lnTo>
                  <a:pt x="994420" y="915211"/>
                </a:lnTo>
                <a:lnTo>
                  <a:pt x="925001" y="917575"/>
                </a:lnTo>
                <a:lnTo>
                  <a:pt x="859176" y="921385"/>
                </a:lnTo>
                <a:lnTo>
                  <a:pt x="797582" y="926536"/>
                </a:lnTo>
                <a:lnTo>
                  <a:pt x="740855" y="932922"/>
                </a:lnTo>
                <a:lnTo>
                  <a:pt x="689629" y="940437"/>
                </a:lnTo>
                <a:lnTo>
                  <a:pt x="644540" y="948974"/>
                </a:lnTo>
                <a:lnTo>
                  <a:pt x="606224" y="958428"/>
                </a:lnTo>
                <a:lnTo>
                  <a:pt x="552453" y="979663"/>
                </a:lnTo>
                <a:lnTo>
                  <a:pt x="533400" y="1003296"/>
                </a:lnTo>
                <a:lnTo>
                  <a:pt x="533400" y="1739904"/>
                </a:lnTo>
                <a:lnTo>
                  <a:pt x="528530" y="1751966"/>
                </a:lnTo>
                <a:lnTo>
                  <a:pt x="491482" y="1774506"/>
                </a:lnTo>
                <a:lnTo>
                  <a:pt x="422259" y="1794225"/>
                </a:lnTo>
                <a:lnTo>
                  <a:pt x="377170" y="1802763"/>
                </a:lnTo>
                <a:lnTo>
                  <a:pt x="325944" y="1810277"/>
                </a:lnTo>
                <a:lnTo>
                  <a:pt x="269217" y="1816663"/>
                </a:lnTo>
                <a:lnTo>
                  <a:pt x="207623" y="1821814"/>
                </a:lnTo>
                <a:lnTo>
                  <a:pt x="141798" y="1825624"/>
                </a:lnTo>
                <a:lnTo>
                  <a:pt x="72379" y="1827988"/>
                </a:lnTo>
                <a:lnTo>
                  <a:pt x="0" y="1828800"/>
                </a:lnTo>
              </a:path>
            </a:pathLst>
          </a:custGeom>
          <a:ln w="22225">
            <a:solidFill>
              <a:srgbClr val="009BE1"/>
            </a:solidFill>
          </a:ln>
        </p:spPr>
        <p:txBody>
          <a:bodyPr wrap="square" lIns="0" tIns="0" rIns="0" bIns="0" rtlCol="0"/>
          <a:lstStyle/>
          <a:p>
            <a:endParaRPr b="1">
              <a:latin typeface="+mn-lt"/>
            </a:endParaRPr>
          </a:p>
        </p:txBody>
      </p:sp>
      <p:sp>
        <p:nvSpPr>
          <p:cNvPr id="23" name="object 17"/>
          <p:cNvSpPr txBox="1"/>
          <p:nvPr/>
        </p:nvSpPr>
        <p:spPr>
          <a:xfrm>
            <a:off x="5855076" y="4945732"/>
            <a:ext cx="2720629" cy="205184"/>
          </a:xfrm>
          <a:prstGeom prst="rect">
            <a:avLst/>
          </a:prstGeom>
        </p:spPr>
        <p:txBody>
          <a:bodyPr vert="horz" wrap="square" lIns="0" tIns="0" rIns="0" bIns="0" rtlCol="0">
            <a:spAutoFit/>
          </a:bodyPr>
          <a:lstStyle/>
          <a:p>
            <a:pPr marL="12700">
              <a:lnSpc>
                <a:spcPts val="1645"/>
              </a:lnSpc>
            </a:pPr>
            <a:r>
              <a:rPr sz="2000" b="1" dirty="0">
                <a:solidFill>
                  <a:srgbClr val="0028A0"/>
                </a:solidFill>
                <a:latin typeface="+mn-lt"/>
                <a:cs typeface="Arial"/>
              </a:rPr>
              <a:t>El </a:t>
            </a:r>
            <a:r>
              <a:rPr sz="2000" b="1" spc="-15" dirty="0">
                <a:solidFill>
                  <a:srgbClr val="0028A0"/>
                </a:solidFill>
                <a:latin typeface="+mn-lt"/>
                <a:cs typeface="Arial"/>
              </a:rPr>
              <a:t>Salvador,</a:t>
            </a:r>
            <a:r>
              <a:rPr sz="2000" b="1" spc="-35" dirty="0">
                <a:solidFill>
                  <a:srgbClr val="0028A0"/>
                </a:solidFill>
                <a:latin typeface="+mn-lt"/>
                <a:cs typeface="Arial"/>
              </a:rPr>
              <a:t> </a:t>
            </a:r>
            <a:r>
              <a:rPr sz="2000" b="1" spc="-15" dirty="0">
                <a:solidFill>
                  <a:srgbClr val="0028A0"/>
                </a:solidFill>
                <a:latin typeface="+mn-lt"/>
                <a:cs typeface="Arial"/>
              </a:rPr>
              <a:t>Venezuela</a:t>
            </a:r>
            <a:endParaRPr sz="2000" b="1" dirty="0">
              <a:latin typeface="+mn-lt"/>
              <a:cs typeface="Arial"/>
            </a:endParaRPr>
          </a:p>
        </p:txBody>
      </p:sp>
      <p:sp>
        <p:nvSpPr>
          <p:cNvPr id="24" name="object 10"/>
          <p:cNvSpPr txBox="1"/>
          <p:nvPr/>
        </p:nvSpPr>
        <p:spPr>
          <a:xfrm>
            <a:off x="5859136" y="1401539"/>
            <a:ext cx="3237317" cy="382156"/>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0028A0"/>
                </a:solidFill>
                <a:latin typeface="+mn-lt"/>
                <a:cs typeface="Arial"/>
              </a:rPr>
              <a:t>Canadá, Estados</a:t>
            </a:r>
            <a:r>
              <a:rPr sz="2400" b="1" spc="-60" dirty="0">
                <a:solidFill>
                  <a:srgbClr val="0028A0"/>
                </a:solidFill>
                <a:latin typeface="+mn-lt"/>
                <a:cs typeface="Arial"/>
              </a:rPr>
              <a:t> </a:t>
            </a:r>
            <a:r>
              <a:rPr sz="2400" b="1" spc="-5" dirty="0">
                <a:solidFill>
                  <a:srgbClr val="0028A0"/>
                </a:solidFill>
                <a:latin typeface="+mn-lt"/>
                <a:cs typeface="Arial"/>
              </a:rPr>
              <a:t>Unidos</a:t>
            </a:r>
            <a:endParaRPr sz="2400" b="1" dirty="0">
              <a:latin typeface="+mn-lt"/>
              <a:cs typeface="Arial"/>
            </a:endParaRPr>
          </a:p>
        </p:txBody>
      </p:sp>
      <p:sp>
        <p:nvSpPr>
          <p:cNvPr id="25" name="object 11"/>
          <p:cNvSpPr txBox="1"/>
          <p:nvPr/>
        </p:nvSpPr>
        <p:spPr>
          <a:xfrm>
            <a:off x="5855077" y="1980988"/>
            <a:ext cx="1509125" cy="382156"/>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28A0"/>
                </a:solidFill>
                <a:latin typeface="+mn-lt"/>
                <a:cs typeface="Arial"/>
              </a:rPr>
              <a:t>C</a:t>
            </a:r>
            <a:r>
              <a:rPr sz="2400" b="1" spc="-5" dirty="0">
                <a:solidFill>
                  <a:srgbClr val="0028A0"/>
                </a:solidFill>
                <a:latin typeface="+mn-lt"/>
                <a:cs typeface="Arial"/>
              </a:rPr>
              <a:t>h</a:t>
            </a:r>
            <a:r>
              <a:rPr sz="2400" b="1" dirty="0">
                <a:solidFill>
                  <a:srgbClr val="0028A0"/>
                </a:solidFill>
                <a:latin typeface="+mn-lt"/>
                <a:cs typeface="Arial"/>
              </a:rPr>
              <a:t>ile</a:t>
            </a:r>
            <a:endParaRPr sz="2400" b="1" dirty="0">
              <a:latin typeface="+mn-lt"/>
              <a:cs typeface="Arial"/>
            </a:endParaRPr>
          </a:p>
        </p:txBody>
      </p:sp>
      <p:sp>
        <p:nvSpPr>
          <p:cNvPr id="26" name="object 12"/>
          <p:cNvSpPr txBox="1"/>
          <p:nvPr/>
        </p:nvSpPr>
        <p:spPr>
          <a:xfrm>
            <a:off x="5855077" y="2498829"/>
            <a:ext cx="2157197" cy="382156"/>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0028A0"/>
                </a:solidFill>
                <a:latin typeface="+mn-lt"/>
                <a:cs typeface="Arial"/>
              </a:rPr>
              <a:t>México,</a:t>
            </a:r>
            <a:r>
              <a:rPr sz="2400" b="1" spc="-60" dirty="0">
                <a:solidFill>
                  <a:srgbClr val="0028A0"/>
                </a:solidFill>
                <a:latin typeface="+mn-lt"/>
                <a:cs typeface="Arial"/>
              </a:rPr>
              <a:t> </a:t>
            </a:r>
            <a:r>
              <a:rPr sz="2400" b="1" spc="-5" dirty="0">
                <a:solidFill>
                  <a:srgbClr val="0028A0"/>
                </a:solidFill>
                <a:latin typeface="+mn-lt"/>
                <a:cs typeface="Arial"/>
              </a:rPr>
              <a:t>Perú</a:t>
            </a:r>
            <a:endParaRPr sz="2400" b="1" dirty="0">
              <a:latin typeface="+mn-lt"/>
              <a:cs typeface="Arial"/>
            </a:endParaRPr>
          </a:p>
        </p:txBody>
      </p:sp>
      <p:sp>
        <p:nvSpPr>
          <p:cNvPr id="27" name="object 13"/>
          <p:cNvSpPr txBox="1"/>
          <p:nvPr/>
        </p:nvSpPr>
        <p:spPr>
          <a:xfrm>
            <a:off x="5859135" y="3112963"/>
            <a:ext cx="3042083" cy="320601"/>
          </a:xfrm>
          <a:prstGeom prst="rect">
            <a:avLst/>
          </a:prstGeom>
        </p:spPr>
        <p:txBody>
          <a:bodyPr vert="horz" wrap="square" lIns="0" tIns="12700" rIns="0" bIns="0" rtlCol="0">
            <a:spAutoFit/>
          </a:bodyPr>
          <a:lstStyle/>
          <a:p>
            <a:pPr marL="12700">
              <a:lnSpc>
                <a:spcPct val="100000"/>
              </a:lnSpc>
              <a:spcBef>
                <a:spcPts val="100"/>
              </a:spcBef>
            </a:pPr>
            <a:r>
              <a:rPr sz="2000" b="1" u="sng" spc="-5" dirty="0">
                <a:solidFill>
                  <a:srgbClr val="0028A0"/>
                </a:solidFill>
                <a:latin typeface="+mn-lt"/>
                <a:cs typeface="Arial"/>
              </a:rPr>
              <a:t>Colombia</a:t>
            </a:r>
            <a:r>
              <a:rPr sz="2000" b="1" spc="-5" dirty="0">
                <a:solidFill>
                  <a:srgbClr val="0028A0"/>
                </a:solidFill>
                <a:latin typeface="+mn-lt"/>
                <a:cs typeface="Arial"/>
              </a:rPr>
              <a:t>, Panamá,</a:t>
            </a:r>
            <a:r>
              <a:rPr sz="2000" b="1" spc="-60" dirty="0">
                <a:solidFill>
                  <a:srgbClr val="0028A0"/>
                </a:solidFill>
                <a:latin typeface="+mn-lt"/>
                <a:cs typeface="Arial"/>
              </a:rPr>
              <a:t> </a:t>
            </a:r>
            <a:r>
              <a:rPr sz="2000" b="1" spc="-5" dirty="0">
                <a:solidFill>
                  <a:srgbClr val="0028A0"/>
                </a:solidFill>
                <a:latin typeface="+mn-lt"/>
                <a:cs typeface="Arial"/>
              </a:rPr>
              <a:t>Uruguay</a:t>
            </a:r>
            <a:endParaRPr sz="2000" b="1" dirty="0">
              <a:latin typeface="+mn-lt"/>
              <a:cs typeface="Arial"/>
            </a:endParaRPr>
          </a:p>
        </p:txBody>
      </p:sp>
      <p:sp>
        <p:nvSpPr>
          <p:cNvPr id="28" name="object 14"/>
          <p:cNvSpPr txBox="1"/>
          <p:nvPr/>
        </p:nvSpPr>
        <p:spPr>
          <a:xfrm>
            <a:off x="5827184" y="3793604"/>
            <a:ext cx="3074035" cy="469744"/>
          </a:xfrm>
          <a:prstGeom prst="rect">
            <a:avLst/>
          </a:prstGeom>
        </p:spPr>
        <p:txBody>
          <a:bodyPr vert="horz" wrap="square" lIns="0" tIns="20320" rIns="0" bIns="0" rtlCol="0">
            <a:spAutoFit/>
          </a:bodyPr>
          <a:lstStyle/>
          <a:p>
            <a:pPr marL="12700" marR="5080">
              <a:lnSpc>
                <a:spcPts val="1670"/>
              </a:lnSpc>
              <a:spcBef>
                <a:spcPts val="160"/>
              </a:spcBef>
            </a:pPr>
            <a:r>
              <a:rPr sz="2000" b="1" spc="-5" dirty="0">
                <a:solidFill>
                  <a:srgbClr val="0028A0"/>
                </a:solidFill>
                <a:latin typeface="+mn-lt"/>
                <a:cs typeface="Arial"/>
              </a:rPr>
              <a:t>Bolivia, Brasil, Costa Rica, Guatemala,  Paraguay</a:t>
            </a:r>
            <a:endParaRPr sz="2000" b="1" dirty="0">
              <a:latin typeface="+mn-lt"/>
              <a:cs typeface="Arial"/>
            </a:endParaRPr>
          </a:p>
        </p:txBody>
      </p:sp>
      <p:sp>
        <p:nvSpPr>
          <p:cNvPr id="29" name="object 15"/>
          <p:cNvSpPr txBox="1"/>
          <p:nvPr/>
        </p:nvSpPr>
        <p:spPr>
          <a:xfrm>
            <a:off x="5842888" y="4369668"/>
            <a:ext cx="2449830" cy="469744"/>
          </a:xfrm>
          <a:prstGeom prst="rect">
            <a:avLst/>
          </a:prstGeom>
        </p:spPr>
        <p:txBody>
          <a:bodyPr vert="horz" wrap="square" lIns="0" tIns="20320" rIns="0" bIns="0" rtlCol="0">
            <a:spAutoFit/>
          </a:bodyPr>
          <a:lstStyle/>
          <a:p>
            <a:pPr marL="12700" marR="5080">
              <a:lnSpc>
                <a:spcPts val="1670"/>
              </a:lnSpc>
              <a:spcBef>
                <a:spcPts val="160"/>
              </a:spcBef>
            </a:pPr>
            <a:r>
              <a:rPr sz="2000" b="1" spc="-5" dirty="0">
                <a:solidFill>
                  <a:srgbClr val="0028A0"/>
                </a:solidFill>
                <a:latin typeface="+mn-lt"/>
                <a:cs typeface="Arial"/>
              </a:rPr>
              <a:t>Argentina, </a:t>
            </a:r>
            <a:r>
              <a:rPr sz="2000" b="1" spc="-15" dirty="0">
                <a:solidFill>
                  <a:srgbClr val="0028A0"/>
                </a:solidFill>
                <a:latin typeface="+mn-lt"/>
                <a:cs typeface="Arial"/>
              </a:rPr>
              <a:t>Ecuador, </a:t>
            </a:r>
            <a:r>
              <a:rPr sz="2000" b="1" spc="-5" dirty="0">
                <a:solidFill>
                  <a:srgbClr val="0028A0"/>
                </a:solidFill>
                <a:latin typeface="+mn-lt"/>
                <a:cs typeface="Arial"/>
              </a:rPr>
              <a:t>Honduras,  Nicaragua</a:t>
            </a:r>
            <a:endParaRPr sz="2000" b="1" dirty="0">
              <a:latin typeface="+mn-lt"/>
              <a:cs typeface="Arial"/>
            </a:endParaRPr>
          </a:p>
        </p:txBody>
      </p:sp>
    </p:spTree>
    <p:extLst>
      <p:ext uri="{BB962C8B-B14F-4D97-AF65-F5344CB8AC3E}">
        <p14:creationId xmlns:p14="http://schemas.microsoft.com/office/powerpoint/2010/main" val="4852555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26</a:t>
            </a:fld>
            <a:endParaRPr lang="es-ES_tradnl"/>
          </a:p>
        </p:txBody>
      </p:sp>
      <p:sp>
        <p:nvSpPr>
          <p:cNvPr id="3" name="object 2"/>
          <p:cNvSpPr txBox="1"/>
          <p:nvPr/>
        </p:nvSpPr>
        <p:spPr>
          <a:xfrm>
            <a:off x="683568" y="1557084"/>
            <a:ext cx="1226185" cy="3783087"/>
          </a:xfrm>
          <a:prstGeom prst="rect">
            <a:avLst/>
          </a:prstGeom>
        </p:spPr>
        <p:txBody>
          <a:bodyPr vert="horz" wrap="square" lIns="0" tIns="12700" rIns="0" bIns="0" rtlCol="0">
            <a:spAutoFit/>
          </a:bodyPr>
          <a:lstStyle/>
          <a:p>
            <a:pPr marL="12700" algn="ctr">
              <a:lnSpc>
                <a:spcPct val="100000"/>
              </a:lnSpc>
              <a:spcBef>
                <a:spcPts val="100"/>
              </a:spcBef>
            </a:pPr>
            <a:r>
              <a:rPr sz="24500" dirty="0">
                <a:solidFill>
                  <a:srgbClr val="00918E"/>
                </a:solidFill>
                <a:latin typeface="Arial"/>
                <a:cs typeface="Arial"/>
              </a:rPr>
              <a:t>2</a:t>
            </a:r>
          </a:p>
        </p:txBody>
      </p:sp>
      <p:sp>
        <p:nvSpPr>
          <p:cNvPr id="4" name="object 3"/>
          <p:cNvSpPr txBox="1">
            <a:spLocks/>
          </p:cNvSpPr>
          <p:nvPr/>
        </p:nvSpPr>
        <p:spPr>
          <a:xfrm>
            <a:off x="2339752" y="3026718"/>
            <a:ext cx="6840760" cy="843821"/>
          </a:xfrm>
          <a:prstGeom prst="rect">
            <a:avLst/>
          </a:prstGeom>
        </p:spPr>
        <p:txBody>
          <a:bodyPr vert="horz" wrap="square" lIns="0" tIns="12700"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2700">
              <a:spcBef>
                <a:spcPts val="100"/>
              </a:spcBef>
            </a:pPr>
            <a:r>
              <a:rPr lang="es-CO" sz="5400" kern="0" spc="-5" dirty="0">
                <a:solidFill>
                  <a:srgbClr val="00918E"/>
                </a:solidFill>
              </a:rPr>
              <a:t>Proceso de</a:t>
            </a:r>
            <a:r>
              <a:rPr lang="es-CO" sz="5400" kern="0" spc="-40" dirty="0">
                <a:solidFill>
                  <a:srgbClr val="00918E"/>
                </a:solidFill>
              </a:rPr>
              <a:t> </a:t>
            </a:r>
            <a:r>
              <a:rPr lang="es-CO" sz="5400" kern="0" spc="-5" dirty="0">
                <a:solidFill>
                  <a:srgbClr val="00918E"/>
                </a:solidFill>
              </a:rPr>
              <a:t>Calificación</a:t>
            </a:r>
          </a:p>
        </p:txBody>
      </p:sp>
    </p:spTree>
    <p:extLst>
      <p:ext uri="{BB962C8B-B14F-4D97-AF65-F5344CB8AC3E}">
        <p14:creationId xmlns:p14="http://schemas.microsoft.com/office/powerpoint/2010/main" val="289878174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a:xfrm>
            <a:off x="125413" y="5127327"/>
            <a:ext cx="1905000" cy="269875"/>
          </a:xfrm>
        </p:spPr>
        <p:txBody>
          <a:bodyPr/>
          <a:lstStyle/>
          <a:p>
            <a:fld id="{2F152DCA-CD82-48DD-BE7C-A5D938300626}" type="slidenum">
              <a:rPr lang="es-ES_tradnl" smtClean="0">
                <a:latin typeface="+mn-lt"/>
              </a:rPr>
              <a:pPr/>
              <a:t>27</a:t>
            </a:fld>
            <a:endParaRPr lang="es-ES_tradnl">
              <a:latin typeface="+mn-lt"/>
            </a:endParaRPr>
          </a:p>
        </p:txBody>
      </p:sp>
      <p:sp>
        <p:nvSpPr>
          <p:cNvPr id="3" name="object 2"/>
          <p:cNvSpPr txBox="1">
            <a:spLocks/>
          </p:cNvSpPr>
          <p:nvPr/>
        </p:nvSpPr>
        <p:spPr>
          <a:xfrm>
            <a:off x="0" y="255472"/>
            <a:ext cx="9036496" cy="441788"/>
          </a:xfrm>
          <a:prstGeom prst="rect">
            <a:avLst/>
          </a:prstGeom>
        </p:spPr>
        <p:txBody>
          <a:bodyPr vert="horz" wrap="square" lIns="0" tIns="10795"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2700" marR="5080" algn="ctr">
              <a:lnSpc>
                <a:spcPct val="100299"/>
              </a:lnSpc>
              <a:spcBef>
                <a:spcPts val="85"/>
              </a:spcBef>
            </a:pPr>
            <a:r>
              <a:rPr lang="es-CO" sz="2800" kern="0" spc="-5" dirty="0">
                <a:latin typeface="+mn-lt"/>
              </a:rPr>
              <a:t>Primero: Marco  Analítico</a:t>
            </a:r>
            <a:r>
              <a:rPr lang="es-CO" sz="2800" kern="0" spc="-225" dirty="0">
                <a:latin typeface="+mn-lt"/>
              </a:rPr>
              <a:t>  </a:t>
            </a:r>
            <a:r>
              <a:rPr lang="es-CO" sz="2800" kern="0" spc="-5" dirty="0">
                <a:latin typeface="+mn-lt"/>
              </a:rPr>
              <a:t>para  Calificaciones</a:t>
            </a:r>
            <a:r>
              <a:rPr lang="es-CO" sz="2800" kern="0" spc="-15" dirty="0">
                <a:latin typeface="+mn-lt"/>
              </a:rPr>
              <a:t>  </a:t>
            </a:r>
            <a:r>
              <a:rPr lang="es-CO" sz="2800" kern="0" spc="-5" dirty="0">
                <a:latin typeface="+mn-lt"/>
              </a:rPr>
              <a:t>Soberanas</a:t>
            </a:r>
          </a:p>
        </p:txBody>
      </p:sp>
      <p:sp>
        <p:nvSpPr>
          <p:cNvPr id="4" name="object 3"/>
          <p:cNvSpPr txBox="1"/>
          <p:nvPr/>
        </p:nvSpPr>
        <p:spPr>
          <a:xfrm>
            <a:off x="903219" y="2104028"/>
            <a:ext cx="3391535" cy="545021"/>
          </a:xfrm>
          <a:prstGeom prst="rect">
            <a:avLst/>
          </a:prstGeom>
          <a:solidFill>
            <a:srgbClr val="D9D9D9"/>
          </a:solidFill>
          <a:ln>
            <a:solidFill>
              <a:srgbClr val="FFFF00"/>
            </a:solidFill>
          </a:ln>
        </p:spPr>
        <p:txBody>
          <a:bodyPr vert="horz" wrap="square" lIns="0" tIns="6350" rIns="0" bIns="0" rtlCol="0">
            <a:spAutoFit/>
          </a:bodyPr>
          <a:lstStyle/>
          <a:p>
            <a:pPr>
              <a:lnSpc>
                <a:spcPct val="100000"/>
              </a:lnSpc>
              <a:spcBef>
                <a:spcPts val="50"/>
              </a:spcBef>
            </a:pPr>
            <a:endParaRPr sz="1500" dirty="0">
              <a:latin typeface="+mn-lt"/>
              <a:cs typeface="Times New Roman"/>
            </a:endParaRPr>
          </a:p>
          <a:p>
            <a:pPr marL="824865">
              <a:lnSpc>
                <a:spcPct val="100000"/>
              </a:lnSpc>
            </a:pPr>
            <a:r>
              <a:rPr sz="2000" b="1" spc="50" dirty="0">
                <a:latin typeface="+mn-lt"/>
                <a:cs typeface="Calibri"/>
              </a:rPr>
              <a:t>Resistencia</a:t>
            </a:r>
            <a:r>
              <a:rPr sz="2000" b="1" spc="-105" dirty="0">
                <a:latin typeface="+mn-lt"/>
                <a:cs typeface="Calibri"/>
              </a:rPr>
              <a:t> </a:t>
            </a:r>
            <a:r>
              <a:rPr sz="2000" b="1" spc="50" dirty="0">
                <a:latin typeface="+mn-lt"/>
                <a:cs typeface="Calibri"/>
              </a:rPr>
              <a:t>Econ</a:t>
            </a:r>
            <a:r>
              <a:rPr lang="es-CO" sz="2000" b="1" spc="50" dirty="0" err="1">
                <a:latin typeface="+mn-lt"/>
                <a:cs typeface="Calibri"/>
              </a:rPr>
              <a:t>ó</a:t>
            </a:r>
            <a:r>
              <a:rPr sz="2000" b="1" spc="50" dirty="0">
                <a:latin typeface="+mn-lt"/>
                <a:cs typeface="Calibri"/>
              </a:rPr>
              <a:t>mica</a:t>
            </a:r>
            <a:endParaRPr sz="2000" dirty="0">
              <a:latin typeface="+mn-lt"/>
              <a:cs typeface="Calibri"/>
            </a:endParaRPr>
          </a:p>
        </p:txBody>
      </p:sp>
      <p:sp>
        <p:nvSpPr>
          <p:cNvPr id="6" name="object 4"/>
          <p:cNvSpPr txBox="1"/>
          <p:nvPr/>
        </p:nvSpPr>
        <p:spPr>
          <a:xfrm>
            <a:off x="903219" y="1129308"/>
            <a:ext cx="1587500" cy="784830"/>
          </a:xfrm>
          <a:prstGeom prst="rect">
            <a:avLst/>
          </a:prstGeom>
          <a:solidFill>
            <a:srgbClr val="C3D69B"/>
          </a:solidFill>
          <a:ln>
            <a:solidFill>
              <a:schemeClr val="tx1"/>
            </a:solidFill>
          </a:ln>
          <a:effectLst>
            <a:glow rad="63500">
              <a:schemeClr val="accent6">
                <a:satMod val="175000"/>
                <a:alpha val="40000"/>
              </a:schemeClr>
            </a:glow>
          </a:effectLst>
        </p:spPr>
        <p:txBody>
          <a:bodyPr vert="horz" wrap="square" lIns="0" tIns="88900" rIns="0" bIns="0" rtlCol="0">
            <a:spAutoFit/>
          </a:bodyPr>
          <a:lstStyle/>
          <a:p>
            <a:pPr marL="429895">
              <a:lnSpc>
                <a:spcPct val="100000"/>
              </a:lnSpc>
              <a:spcBef>
                <a:spcPts val="700"/>
              </a:spcBef>
            </a:pPr>
            <a:r>
              <a:rPr sz="1800" b="1" spc="50" dirty="0">
                <a:latin typeface="+mn-lt"/>
                <a:cs typeface="Calibri"/>
              </a:rPr>
              <a:t>Fortaleza</a:t>
            </a:r>
            <a:endParaRPr sz="1800" dirty="0">
              <a:latin typeface="+mn-lt"/>
              <a:cs typeface="Calibri"/>
            </a:endParaRPr>
          </a:p>
          <a:p>
            <a:pPr marL="370840">
              <a:lnSpc>
                <a:spcPct val="100000"/>
              </a:lnSpc>
              <a:spcBef>
                <a:spcPts val="1065"/>
              </a:spcBef>
            </a:pPr>
            <a:r>
              <a:rPr sz="1800" b="1" spc="40" dirty="0">
                <a:latin typeface="+mn-lt"/>
                <a:cs typeface="Calibri"/>
              </a:rPr>
              <a:t>Economica</a:t>
            </a:r>
            <a:endParaRPr sz="1800" dirty="0">
              <a:latin typeface="+mn-lt"/>
              <a:cs typeface="Calibri"/>
            </a:endParaRPr>
          </a:p>
        </p:txBody>
      </p:sp>
      <p:sp>
        <p:nvSpPr>
          <p:cNvPr id="7" name="object 5"/>
          <p:cNvSpPr txBox="1"/>
          <p:nvPr/>
        </p:nvSpPr>
        <p:spPr>
          <a:xfrm>
            <a:off x="903219" y="3937620"/>
            <a:ext cx="7068820" cy="563616"/>
          </a:xfrm>
          <a:prstGeom prst="rect">
            <a:avLst/>
          </a:prstGeom>
          <a:solidFill>
            <a:srgbClr val="1F497D"/>
          </a:solidFill>
          <a:ln>
            <a:solidFill>
              <a:srgbClr val="FFFF00"/>
            </a:solidFill>
          </a:ln>
        </p:spPr>
        <p:txBody>
          <a:bodyPr vert="horz" wrap="square" lIns="0" tIns="1905" rIns="0" bIns="0" rtlCol="0">
            <a:spAutoFit/>
          </a:bodyPr>
          <a:lstStyle/>
          <a:p>
            <a:pPr>
              <a:lnSpc>
                <a:spcPct val="100000"/>
              </a:lnSpc>
              <a:spcBef>
                <a:spcPts val="15"/>
              </a:spcBef>
            </a:pPr>
            <a:endParaRPr sz="1650" dirty="0">
              <a:latin typeface="+mn-lt"/>
              <a:cs typeface="Times New Roman"/>
            </a:endParaRPr>
          </a:p>
          <a:p>
            <a:pPr marL="1950085">
              <a:lnSpc>
                <a:spcPct val="100000"/>
              </a:lnSpc>
            </a:pPr>
            <a:r>
              <a:rPr sz="2000" b="1" spc="50" dirty="0">
                <a:solidFill>
                  <a:srgbClr val="FFFFFF"/>
                </a:solidFill>
                <a:latin typeface="+mn-lt"/>
                <a:cs typeface="Calibri"/>
              </a:rPr>
              <a:t>Rango</a:t>
            </a:r>
            <a:r>
              <a:rPr sz="2000" b="1" spc="-20" dirty="0">
                <a:solidFill>
                  <a:srgbClr val="FFFFFF"/>
                </a:solidFill>
                <a:latin typeface="+mn-lt"/>
                <a:cs typeface="Calibri"/>
              </a:rPr>
              <a:t> </a:t>
            </a:r>
            <a:r>
              <a:rPr sz="2000" b="1" spc="50" dirty="0">
                <a:solidFill>
                  <a:srgbClr val="FFFFFF"/>
                </a:solidFill>
                <a:latin typeface="+mn-lt"/>
                <a:cs typeface="Calibri"/>
              </a:rPr>
              <a:t>de</a:t>
            </a:r>
            <a:r>
              <a:rPr sz="2000" b="1" spc="-45" dirty="0">
                <a:solidFill>
                  <a:srgbClr val="FFFFFF"/>
                </a:solidFill>
                <a:latin typeface="+mn-lt"/>
                <a:cs typeface="Calibri"/>
              </a:rPr>
              <a:t> </a:t>
            </a:r>
            <a:r>
              <a:rPr sz="2000" b="1" spc="40" dirty="0">
                <a:solidFill>
                  <a:srgbClr val="FFFFFF"/>
                </a:solidFill>
                <a:latin typeface="+mn-lt"/>
                <a:cs typeface="Calibri"/>
              </a:rPr>
              <a:t>Calificacion</a:t>
            </a:r>
            <a:r>
              <a:rPr sz="2000" b="1" spc="-90" dirty="0">
                <a:solidFill>
                  <a:srgbClr val="FFFFFF"/>
                </a:solidFill>
                <a:latin typeface="+mn-lt"/>
                <a:cs typeface="Calibri"/>
              </a:rPr>
              <a:t> </a:t>
            </a:r>
            <a:r>
              <a:rPr sz="2000" b="1" spc="40" dirty="0">
                <a:solidFill>
                  <a:srgbClr val="FFFFFF"/>
                </a:solidFill>
                <a:latin typeface="+mn-lt"/>
                <a:cs typeface="Calibri"/>
              </a:rPr>
              <a:t>Crediticia</a:t>
            </a:r>
            <a:r>
              <a:rPr sz="2000" b="1" spc="-105" dirty="0">
                <a:solidFill>
                  <a:srgbClr val="FFFFFF"/>
                </a:solidFill>
                <a:latin typeface="+mn-lt"/>
                <a:cs typeface="Calibri"/>
              </a:rPr>
              <a:t> </a:t>
            </a:r>
            <a:r>
              <a:rPr sz="2000" b="1" spc="50" dirty="0">
                <a:solidFill>
                  <a:srgbClr val="FFFFFF"/>
                </a:solidFill>
                <a:latin typeface="+mn-lt"/>
                <a:cs typeface="Calibri"/>
              </a:rPr>
              <a:t>Soberana</a:t>
            </a:r>
            <a:endParaRPr sz="2000" dirty="0">
              <a:latin typeface="+mn-lt"/>
              <a:cs typeface="Calibri"/>
            </a:endParaRPr>
          </a:p>
        </p:txBody>
      </p:sp>
      <p:sp>
        <p:nvSpPr>
          <p:cNvPr id="8" name="object 6"/>
          <p:cNvSpPr txBox="1"/>
          <p:nvPr/>
        </p:nvSpPr>
        <p:spPr>
          <a:xfrm>
            <a:off x="903219" y="3051160"/>
            <a:ext cx="5195570" cy="560410"/>
          </a:xfrm>
          <a:prstGeom prst="rect">
            <a:avLst/>
          </a:prstGeom>
          <a:solidFill>
            <a:srgbClr val="5F5F5F"/>
          </a:solidFill>
          <a:ln>
            <a:solidFill>
              <a:srgbClr val="FFFF00"/>
            </a:solidFill>
          </a:ln>
        </p:spPr>
        <p:txBody>
          <a:bodyPr vert="horz" wrap="square" lIns="0" tIns="6350" rIns="0" bIns="0" rtlCol="0">
            <a:spAutoFit/>
          </a:bodyPr>
          <a:lstStyle/>
          <a:p>
            <a:pPr>
              <a:lnSpc>
                <a:spcPct val="100000"/>
              </a:lnSpc>
              <a:spcBef>
                <a:spcPts val="50"/>
              </a:spcBef>
            </a:pPr>
            <a:endParaRPr sz="1600" dirty="0">
              <a:latin typeface="+mn-lt"/>
              <a:cs typeface="Times New Roman"/>
            </a:endParaRPr>
          </a:p>
          <a:p>
            <a:pPr marL="1298575">
              <a:lnSpc>
                <a:spcPct val="100000"/>
              </a:lnSpc>
            </a:pPr>
            <a:r>
              <a:rPr sz="2000" b="1" spc="50" dirty="0">
                <a:solidFill>
                  <a:srgbClr val="FFFFFF"/>
                </a:solidFill>
                <a:latin typeface="+mn-lt"/>
                <a:cs typeface="Calibri"/>
              </a:rPr>
              <a:t>Fortaleza</a:t>
            </a:r>
            <a:r>
              <a:rPr sz="2000" b="1" spc="-100" dirty="0">
                <a:solidFill>
                  <a:srgbClr val="FFFFFF"/>
                </a:solidFill>
                <a:latin typeface="+mn-lt"/>
                <a:cs typeface="Calibri"/>
              </a:rPr>
              <a:t> </a:t>
            </a:r>
            <a:r>
              <a:rPr sz="2000" b="1" spc="40" dirty="0">
                <a:solidFill>
                  <a:srgbClr val="FFFFFF"/>
                </a:solidFill>
                <a:latin typeface="+mn-lt"/>
                <a:cs typeface="Calibri"/>
              </a:rPr>
              <a:t>Financiera</a:t>
            </a:r>
            <a:r>
              <a:rPr sz="2000" b="1" spc="-105" dirty="0">
                <a:solidFill>
                  <a:srgbClr val="FFFFFF"/>
                </a:solidFill>
                <a:latin typeface="+mn-lt"/>
                <a:cs typeface="Calibri"/>
              </a:rPr>
              <a:t> </a:t>
            </a:r>
            <a:r>
              <a:rPr sz="2000" b="1" spc="50" dirty="0">
                <a:solidFill>
                  <a:srgbClr val="FFFFFF"/>
                </a:solidFill>
                <a:latin typeface="+mn-lt"/>
                <a:cs typeface="Calibri"/>
              </a:rPr>
              <a:t>del</a:t>
            </a:r>
            <a:r>
              <a:rPr sz="2000" b="1" spc="-50" dirty="0">
                <a:solidFill>
                  <a:srgbClr val="FFFFFF"/>
                </a:solidFill>
                <a:latin typeface="+mn-lt"/>
                <a:cs typeface="Calibri"/>
              </a:rPr>
              <a:t> </a:t>
            </a:r>
            <a:r>
              <a:rPr sz="2000" b="1" spc="50" dirty="0">
                <a:solidFill>
                  <a:srgbClr val="FFFFFF"/>
                </a:solidFill>
                <a:latin typeface="+mn-lt"/>
                <a:cs typeface="Calibri"/>
              </a:rPr>
              <a:t>Gobierno</a:t>
            </a:r>
            <a:endParaRPr sz="2000" dirty="0">
              <a:latin typeface="+mn-lt"/>
              <a:cs typeface="Calibri"/>
            </a:endParaRPr>
          </a:p>
        </p:txBody>
      </p:sp>
      <p:sp>
        <p:nvSpPr>
          <p:cNvPr id="9" name="object 7"/>
          <p:cNvSpPr txBox="1"/>
          <p:nvPr/>
        </p:nvSpPr>
        <p:spPr>
          <a:xfrm>
            <a:off x="2677787" y="1129308"/>
            <a:ext cx="1626870" cy="784830"/>
          </a:xfrm>
          <a:prstGeom prst="rect">
            <a:avLst/>
          </a:prstGeom>
          <a:solidFill>
            <a:srgbClr val="FCD5B5"/>
          </a:solidFill>
          <a:ln>
            <a:solidFill>
              <a:schemeClr val="tx1"/>
            </a:solidFill>
          </a:ln>
          <a:effectLst>
            <a:glow rad="63500">
              <a:schemeClr val="accent6">
                <a:satMod val="175000"/>
                <a:alpha val="40000"/>
              </a:schemeClr>
            </a:glow>
          </a:effectLst>
        </p:spPr>
        <p:txBody>
          <a:bodyPr vert="horz" wrap="square" lIns="0" tIns="88900" rIns="0" bIns="0" rtlCol="0">
            <a:spAutoFit/>
          </a:bodyPr>
          <a:lstStyle/>
          <a:p>
            <a:pPr algn="ctr">
              <a:lnSpc>
                <a:spcPct val="100000"/>
              </a:lnSpc>
              <a:spcBef>
                <a:spcPts val="700"/>
              </a:spcBef>
            </a:pPr>
            <a:r>
              <a:rPr sz="1800" b="1" spc="50" dirty="0">
                <a:latin typeface="+mn-lt"/>
                <a:cs typeface="Calibri"/>
              </a:rPr>
              <a:t>Fortaleza</a:t>
            </a:r>
            <a:endParaRPr sz="1800" dirty="0">
              <a:latin typeface="+mn-lt"/>
              <a:cs typeface="Calibri"/>
            </a:endParaRPr>
          </a:p>
          <a:p>
            <a:pPr marR="6350" algn="ctr">
              <a:lnSpc>
                <a:spcPct val="100000"/>
              </a:lnSpc>
              <a:spcBef>
                <a:spcPts val="1065"/>
              </a:spcBef>
            </a:pPr>
            <a:r>
              <a:rPr sz="1800" b="1" spc="40" dirty="0">
                <a:latin typeface="+mn-lt"/>
                <a:cs typeface="Calibri"/>
              </a:rPr>
              <a:t>Institucional</a:t>
            </a:r>
            <a:endParaRPr sz="1800" dirty="0">
              <a:latin typeface="+mn-lt"/>
              <a:cs typeface="Calibri"/>
            </a:endParaRPr>
          </a:p>
        </p:txBody>
      </p:sp>
      <p:sp>
        <p:nvSpPr>
          <p:cNvPr id="10" name="object 8"/>
          <p:cNvSpPr txBox="1"/>
          <p:nvPr/>
        </p:nvSpPr>
        <p:spPr>
          <a:xfrm>
            <a:off x="4541083" y="1129308"/>
            <a:ext cx="1548130" cy="777136"/>
          </a:xfrm>
          <a:prstGeom prst="rect">
            <a:avLst/>
          </a:prstGeom>
          <a:solidFill>
            <a:srgbClr val="8EB4E3"/>
          </a:solidFill>
          <a:ln>
            <a:solidFill>
              <a:srgbClr val="0033FF"/>
            </a:solidFill>
          </a:ln>
          <a:effectLst>
            <a:glow rad="63500">
              <a:schemeClr val="accent2">
                <a:satMod val="175000"/>
                <a:alpha val="40000"/>
              </a:schemeClr>
            </a:glow>
          </a:effectLst>
        </p:spPr>
        <p:txBody>
          <a:bodyPr vert="horz" wrap="square" lIns="0" tIns="81280" rIns="0" bIns="0" rtlCol="0">
            <a:spAutoFit/>
          </a:bodyPr>
          <a:lstStyle/>
          <a:p>
            <a:pPr marL="11430" algn="ctr">
              <a:lnSpc>
                <a:spcPct val="100000"/>
              </a:lnSpc>
              <a:spcBef>
                <a:spcPts val="640"/>
              </a:spcBef>
            </a:pPr>
            <a:r>
              <a:rPr sz="1800" b="1" spc="50" dirty="0">
                <a:solidFill>
                  <a:srgbClr val="0028A0"/>
                </a:solidFill>
                <a:latin typeface="+mn-lt"/>
                <a:cs typeface="Calibri"/>
              </a:rPr>
              <a:t>Fortaleza</a:t>
            </a:r>
            <a:endParaRPr sz="1800" dirty="0">
              <a:latin typeface="+mn-lt"/>
              <a:cs typeface="Calibri"/>
            </a:endParaRPr>
          </a:p>
          <a:p>
            <a:pPr algn="ctr">
              <a:lnSpc>
                <a:spcPct val="100000"/>
              </a:lnSpc>
              <a:spcBef>
                <a:spcPts val="1070"/>
              </a:spcBef>
            </a:pPr>
            <a:r>
              <a:rPr sz="1800" b="1" spc="50" dirty="0">
                <a:solidFill>
                  <a:srgbClr val="0028A0"/>
                </a:solidFill>
                <a:latin typeface="+mn-lt"/>
                <a:cs typeface="Calibri"/>
              </a:rPr>
              <a:t>Fiscal</a:t>
            </a:r>
            <a:endParaRPr sz="1800" dirty="0">
              <a:latin typeface="+mn-lt"/>
              <a:cs typeface="Calibri"/>
            </a:endParaRPr>
          </a:p>
        </p:txBody>
      </p:sp>
      <p:sp>
        <p:nvSpPr>
          <p:cNvPr id="11" name="object 9"/>
          <p:cNvSpPr txBox="1"/>
          <p:nvPr/>
        </p:nvSpPr>
        <p:spPr>
          <a:xfrm>
            <a:off x="6266358" y="1129308"/>
            <a:ext cx="1725295" cy="784830"/>
          </a:xfrm>
          <a:prstGeom prst="rect">
            <a:avLst/>
          </a:prstGeom>
          <a:solidFill>
            <a:srgbClr val="D99694"/>
          </a:solidFill>
          <a:ln>
            <a:solidFill>
              <a:schemeClr val="tx1"/>
            </a:solidFill>
          </a:ln>
          <a:effectLst>
            <a:glow rad="63500">
              <a:schemeClr val="accent2">
                <a:satMod val="175000"/>
                <a:alpha val="40000"/>
              </a:schemeClr>
            </a:glow>
          </a:effectLst>
        </p:spPr>
        <p:txBody>
          <a:bodyPr vert="horz" wrap="square" lIns="0" tIns="88900" rIns="0" bIns="0" rtlCol="0">
            <a:spAutoFit/>
          </a:bodyPr>
          <a:lstStyle/>
          <a:p>
            <a:pPr marL="19685" algn="ctr">
              <a:lnSpc>
                <a:spcPct val="100000"/>
              </a:lnSpc>
              <a:spcBef>
                <a:spcPts val="700"/>
              </a:spcBef>
            </a:pPr>
            <a:r>
              <a:rPr sz="1800" b="1" spc="40" dirty="0">
                <a:latin typeface="+mn-lt"/>
                <a:cs typeface="Calibri"/>
              </a:rPr>
              <a:t>Susceptibilidad</a:t>
            </a:r>
            <a:endParaRPr sz="1800" dirty="0">
              <a:latin typeface="+mn-lt"/>
              <a:cs typeface="Calibri"/>
            </a:endParaRPr>
          </a:p>
          <a:p>
            <a:pPr marL="10795" algn="ctr">
              <a:lnSpc>
                <a:spcPct val="100000"/>
              </a:lnSpc>
              <a:spcBef>
                <a:spcPts val="1065"/>
              </a:spcBef>
            </a:pPr>
            <a:r>
              <a:rPr sz="1800" b="1" spc="50" dirty="0">
                <a:latin typeface="+mn-lt"/>
                <a:cs typeface="Calibri"/>
              </a:rPr>
              <a:t>de</a:t>
            </a:r>
            <a:r>
              <a:rPr sz="1800" b="1" spc="25" dirty="0">
                <a:latin typeface="+mn-lt"/>
                <a:cs typeface="Calibri"/>
              </a:rPr>
              <a:t> </a:t>
            </a:r>
            <a:r>
              <a:rPr sz="1800" b="1" spc="60" dirty="0">
                <a:latin typeface="+mn-lt"/>
                <a:cs typeface="Calibri"/>
              </a:rPr>
              <a:t>Riesgo</a:t>
            </a:r>
            <a:endParaRPr sz="1800" dirty="0">
              <a:latin typeface="+mn-lt"/>
              <a:cs typeface="Calibri"/>
            </a:endParaRPr>
          </a:p>
        </p:txBody>
      </p:sp>
      <p:sp>
        <p:nvSpPr>
          <p:cNvPr id="12" name="object 10"/>
          <p:cNvSpPr/>
          <p:nvPr/>
        </p:nvSpPr>
        <p:spPr>
          <a:xfrm>
            <a:off x="1653060" y="1925500"/>
            <a:ext cx="78869" cy="172397"/>
          </a:xfrm>
          <a:prstGeom prst="rect">
            <a:avLst/>
          </a:prstGeom>
          <a:solidFill>
            <a:schemeClr val="tx1"/>
          </a:solidFill>
          <a:ln>
            <a:solidFill>
              <a:srgbClr val="FFFF00"/>
            </a:solidFill>
          </a:ln>
        </p:spPr>
        <p:txBody>
          <a:bodyPr wrap="square" lIns="0" tIns="0" rIns="0" bIns="0" rtlCol="0"/>
          <a:lstStyle/>
          <a:p>
            <a:endParaRPr>
              <a:latin typeface="+mn-lt"/>
            </a:endParaRPr>
          </a:p>
        </p:txBody>
      </p:sp>
      <p:sp>
        <p:nvSpPr>
          <p:cNvPr id="13" name="object 11"/>
          <p:cNvSpPr/>
          <p:nvPr/>
        </p:nvSpPr>
        <p:spPr>
          <a:xfrm>
            <a:off x="3472211" y="1936653"/>
            <a:ext cx="64841" cy="183166"/>
          </a:xfrm>
          <a:prstGeom prst="rect">
            <a:avLst/>
          </a:prstGeom>
          <a:solidFill>
            <a:schemeClr val="tx1"/>
          </a:solidFill>
          <a:ln>
            <a:solidFill>
              <a:srgbClr val="FFFF00"/>
            </a:solidFill>
          </a:ln>
        </p:spPr>
        <p:txBody>
          <a:bodyPr wrap="square" lIns="0" tIns="0" rIns="0" bIns="0" rtlCol="0"/>
          <a:lstStyle/>
          <a:p>
            <a:endParaRPr>
              <a:latin typeface="+mn-lt"/>
            </a:endParaRPr>
          </a:p>
        </p:txBody>
      </p:sp>
      <p:sp>
        <p:nvSpPr>
          <p:cNvPr id="14" name="object 12"/>
          <p:cNvSpPr/>
          <p:nvPr/>
        </p:nvSpPr>
        <p:spPr>
          <a:xfrm rot="21429646">
            <a:off x="5196776" y="1936653"/>
            <a:ext cx="193057" cy="1108452"/>
          </a:xfrm>
          <a:custGeom>
            <a:avLst/>
            <a:gdLst/>
            <a:ahLst/>
            <a:cxnLst/>
            <a:rect l="l" t="t" r="r" b="b"/>
            <a:pathLst>
              <a:path w="79375" h="1189354">
                <a:moveTo>
                  <a:pt x="0" y="1115593"/>
                </a:moveTo>
                <a:lnTo>
                  <a:pt x="39039" y="1189280"/>
                </a:lnTo>
                <a:lnTo>
                  <a:pt x="65637" y="1140237"/>
                </a:lnTo>
                <a:lnTo>
                  <a:pt x="29443" y="1140237"/>
                </a:lnTo>
                <a:lnTo>
                  <a:pt x="29474" y="1134075"/>
                </a:lnTo>
                <a:lnTo>
                  <a:pt x="0" y="1115593"/>
                </a:lnTo>
                <a:close/>
              </a:path>
              <a:path w="79375" h="1189354">
                <a:moveTo>
                  <a:pt x="29474" y="1134075"/>
                </a:moveTo>
                <a:lnTo>
                  <a:pt x="29443" y="1140237"/>
                </a:lnTo>
                <a:lnTo>
                  <a:pt x="39302" y="1140237"/>
                </a:lnTo>
                <a:lnTo>
                  <a:pt x="29474" y="1134075"/>
                </a:lnTo>
                <a:close/>
              </a:path>
              <a:path w="79375" h="1189354">
                <a:moveTo>
                  <a:pt x="54945" y="0"/>
                </a:moveTo>
                <a:lnTo>
                  <a:pt x="35227" y="0"/>
                </a:lnTo>
                <a:lnTo>
                  <a:pt x="29568" y="1115593"/>
                </a:lnTo>
                <a:lnTo>
                  <a:pt x="29576" y="1134139"/>
                </a:lnTo>
                <a:lnTo>
                  <a:pt x="39302" y="1140237"/>
                </a:lnTo>
                <a:lnTo>
                  <a:pt x="49192" y="1134139"/>
                </a:lnTo>
                <a:lnTo>
                  <a:pt x="54945" y="0"/>
                </a:lnTo>
                <a:close/>
              </a:path>
              <a:path w="79375" h="1189354">
                <a:moveTo>
                  <a:pt x="49192" y="1134139"/>
                </a:moveTo>
                <a:lnTo>
                  <a:pt x="39302" y="1140237"/>
                </a:lnTo>
                <a:lnTo>
                  <a:pt x="49161" y="1140237"/>
                </a:lnTo>
                <a:lnTo>
                  <a:pt x="49192" y="1134139"/>
                </a:lnTo>
                <a:close/>
              </a:path>
              <a:path w="79375" h="1189354">
                <a:moveTo>
                  <a:pt x="78869" y="1115838"/>
                </a:moveTo>
                <a:lnTo>
                  <a:pt x="49192" y="1134139"/>
                </a:lnTo>
                <a:lnTo>
                  <a:pt x="49161" y="1140237"/>
                </a:lnTo>
                <a:lnTo>
                  <a:pt x="65637" y="1140237"/>
                </a:lnTo>
                <a:lnTo>
                  <a:pt x="78869" y="1115838"/>
                </a:lnTo>
                <a:close/>
              </a:path>
            </a:pathLst>
          </a:custGeom>
          <a:solidFill>
            <a:schemeClr val="tx1"/>
          </a:solidFill>
          <a:ln>
            <a:solidFill>
              <a:srgbClr val="FFFF00"/>
            </a:solidFill>
          </a:ln>
        </p:spPr>
        <p:txBody>
          <a:bodyPr wrap="square" lIns="0" tIns="0" rIns="0" bIns="0" rtlCol="0"/>
          <a:lstStyle/>
          <a:p>
            <a:endParaRPr>
              <a:solidFill>
                <a:srgbClr val="0033FF"/>
              </a:solidFill>
              <a:latin typeface="+mn-lt"/>
            </a:endParaRPr>
          </a:p>
        </p:txBody>
      </p:sp>
      <p:sp>
        <p:nvSpPr>
          <p:cNvPr id="15" name="object 13"/>
          <p:cNvSpPr/>
          <p:nvPr/>
        </p:nvSpPr>
        <p:spPr>
          <a:xfrm>
            <a:off x="2490720" y="2733214"/>
            <a:ext cx="137064" cy="273639"/>
          </a:xfrm>
          <a:custGeom>
            <a:avLst/>
            <a:gdLst/>
            <a:ahLst/>
            <a:cxnLst/>
            <a:rect l="l" t="t" r="r" b="b"/>
            <a:pathLst>
              <a:path w="79375" h="293370">
                <a:moveTo>
                  <a:pt x="0" y="219097"/>
                </a:moveTo>
                <a:lnTo>
                  <a:pt x="38252" y="293273"/>
                </a:lnTo>
                <a:lnTo>
                  <a:pt x="65489" y="244354"/>
                </a:lnTo>
                <a:lnTo>
                  <a:pt x="48900" y="244354"/>
                </a:lnTo>
                <a:lnTo>
                  <a:pt x="29182" y="244109"/>
                </a:lnTo>
                <a:lnTo>
                  <a:pt x="29288" y="237952"/>
                </a:lnTo>
                <a:lnTo>
                  <a:pt x="0" y="219097"/>
                </a:lnTo>
                <a:close/>
              </a:path>
              <a:path w="79375" h="293370">
                <a:moveTo>
                  <a:pt x="49001" y="238251"/>
                </a:moveTo>
                <a:lnTo>
                  <a:pt x="39041" y="244231"/>
                </a:lnTo>
                <a:lnTo>
                  <a:pt x="48900" y="244354"/>
                </a:lnTo>
                <a:lnTo>
                  <a:pt x="49001" y="238251"/>
                </a:lnTo>
                <a:close/>
              </a:path>
              <a:path w="79375" h="293370">
                <a:moveTo>
                  <a:pt x="78869" y="220323"/>
                </a:moveTo>
                <a:lnTo>
                  <a:pt x="49001" y="238251"/>
                </a:lnTo>
                <a:lnTo>
                  <a:pt x="48900" y="244354"/>
                </a:lnTo>
                <a:lnTo>
                  <a:pt x="65489" y="244354"/>
                </a:lnTo>
                <a:lnTo>
                  <a:pt x="78869" y="220323"/>
                </a:lnTo>
                <a:close/>
              </a:path>
              <a:path w="79375" h="293370">
                <a:moveTo>
                  <a:pt x="29288" y="237952"/>
                </a:moveTo>
                <a:lnTo>
                  <a:pt x="29182" y="244109"/>
                </a:lnTo>
                <a:lnTo>
                  <a:pt x="38989" y="244231"/>
                </a:lnTo>
                <a:lnTo>
                  <a:pt x="29288" y="237952"/>
                </a:lnTo>
                <a:close/>
              </a:path>
              <a:path w="79375" h="293370">
                <a:moveTo>
                  <a:pt x="33388" y="0"/>
                </a:moveTo>
                <a:lnTo>
                  <a:pt x="29288" y="237952"/>
                </a:lnTo>
                <a:lnTo>
                  <a:pt x="39041" y="244231"/>
                </a:lnTo>
                <a:lnTo>
                  <a:pt x="49001" y="238251"/>
                </a:lnTo>
                <a:lnTo>
                  <a:pt x="52974" y="245"/>
                </a:lnTo>
                <a:lnTo>
                  <a:pt x="33388" y="0"/>
                </a:lnTo>
                <a:close/>
              </a:path>
            </a:pathLst>
          </a:custGeom>
          <a:solidFill>
            <a:schemeClr val="tx1"/>
          </a:solidFill>
          <a:ln>
            <a:solidFill>
              <a:srgbClr val="FFFF00"/>
            </a:solidFill>
          </a:ln>
        </p:spPr>
        <p:txBody>
          <a:bodyPr wrap="square" lIns="0" tIns="0" rIns="0" bIns="0" rtlCol="0"/>
          <a:lstStyle/>
          <a:p>
            <a:endParaRPr>
              <a:latin typeface="+mn-lt"/>
            </a:endParaRPr>
          </a:p>
        </p:txBody>
      </p:sp>
      <p:sp>
        <p:nvSpPr>
          <p:cNvPr id="16" name="object 14"/>
          <p:cNvSpPr/>
          <p:nvPr/>
        </p:nvSpPr>
        <p:spPr>
          <a:xfrm>
            <a:off x="3347865" y="3649587"/>
            <a:ext cx="189188" cy="238369"/>
          </a:xfrm>
          <a:custGeom>
            <a:avLst/>
            <a:gdLst/>
            <a:ahLst/>
            <a:cxnLst/>
            <a:rect l="l" t="t" r="r" b="b"/>
            <a:pathLst>
              <a:path w="79375" h="297179">
                <a:moveTo>
                  <a:pt x="0" y="223314"/>
                </a:moveTo>
                <a:lnTo>
                  <a:pt x="39697" y="296718"/>
                </a:lnTo>
                <a:lnTo>
                  <a:pt x="65740" y="247713"/>
                </a:lnTo>
                <a:lnTo>
                  <a:pt x="29577" y="247713"/>
                </a:lnTo>
                <a:lnTo>
                  <a:pt x="29478" y="241525"/>
                </a:lnTo>
                <a:lnTo>
                  <a:pt x="0" y="223314"/>
                </a:lnTo>
                <a:close/>
              </a:path>
              <a:path w="79375" h="297179">
                <a:moveTo>
                  <a:pt x="29550" y="241570"/>
                </a:moveTo>
                <a:lnTo>
                  <a:pt x="29577" y="247713"/>
                </a:lnTo>
                <a:lnTo>
                  <a:pt x="39435" y="247676"/>
                </a:lnTo>
                <a:lnTo>
                  <a:pt x="29550" y="241570"/>
                </a:lnTo>
                <a:close/>
              </a:path>
              <a:path w="79375" h="297179">
                <a:moveTo>
                  <a:pt x="78869" y="223008"/>
                </a:moveTo>
                <a:lnTo>
                  <a:pt x="49267" y="241525"/>
                </a:lnTo>
                <a:lnTo>
                  <a:pt x="49293" y="247639"/>
                </a:lnTo>
                <a:lnTo>
                  <a:pt x="29577" y="247713"/>
                </a:lnTo>
                <a:lnTo>
                  <a:pt x="65740" y="247713"/>
                </a:lnTo>
                <a:lnTo>
                  <a:pt x="78869" y="223008"/>
                </a:lnTo>
                <a:close/>
              </a:path>
              <a:path w="79375" h="297179">
                <a:moveTo>
                  <a:pt x="48242" y="0"/>
                </a:moveTo>
                <a:lnTo>
                  <a:pt x="28525" y="73"/>
                </a:lnTo>
                <a:lnTo>
                  <a:pt x="29550" y="241570"/>
                </a:lnTo>
                <a:lnTo>
                  <a:pt x="39434" y="247676"/>
                </a:lnTo>
                <a:lnTo>
                  <a:pt x="49195" y="241570"/>
                </a:lnTo>
                <a:lnTo>
                  <a:pt x="49189" y="223008"/>
                </a:lnTo>
                <a:lnTo>
                  <a:pt x="48242" y="0"/>
                </a:lnTo>
                <a:close/>
              </a:path>
              <a:path w="79375" h="297179">
                <a:moveTo>
                  <a:pt x="49267" y="241525"/>
                </a:moveTo>
                <a:lnTo>
                  <a:pt x="39434" y="247676"/>
                </a:lnTo>
                <a:lnTo>
                  <a:pt x="49293" y="247639"/>
                </a:lnTo>
                <a:lnTo>
                  <a:pt x="49267" y="241525"/>
                </a:lnTo>
                <a:close/>
              </a:path>
            </a:pathLst>
          </a:custGeom>
          <a:solidFill>
            <a:schemeClr val="tx1"/>
          </a:solidFill>
          <a:ln>
            <a:solidFill>
              <a:srgbClr val="FFFF00"/>
            </a:solidFill>
          </a:ln>
        </p:spPr>
        <p:txBody>
          <a:bodyPr wrap="square" lIns="0" tIns="0" rIns="0" bIns="0" rtlCol="0"/>
          <a:lstStyle/>
          <a:p>
            <a:endParaRPr>
              <a:latin typeface="+mn-lt"/>
            </a:endParaRPr>
          </a:p>
        </p:txBody>
      </p:sp>
      <p:sp>
        <p:nvSpPr>
          <p:cNvPr id="17" name="object 15"/>
          <p:cNvSpPr/>
          <p:nvPr/>
        </p:nvSpPr>
        <p:spPr>
          <a:xfrm>
            <a:off x="6948263" y="1936653"/>
            <a:ext cx="216025" cy="1989605"/>
          </a:xfrm>
          <a:custGeom>
            <a:avLst/>
            <a:gdLst/>
            <a:ahLst/>
            <a:cxnLst/>
            <a:rect l="l" t="t" r="r" b="b"/>
            <a:pathLst>
              <a:path w="79375" h="2173604">
                <a:moveTo>
                  <a:pt x="0" y="2099679"/>
                </a:moveTo>
                <a:lnTo>
                  <a:pt x="39566" y="2173194"/>
                </a:lnTo>
                <a:lnTo>
                  <a:pt x="65745" y="2124163"/>
                </a:lnTo>
                <a:lnTo>
                  <a:pt x="29577" y="2124163"/>
                </a:lnTo>
                <a:lnTo>
                  <a:pt x="29546" y="2118014"/>
                </a:lnTo>
                <a:lnTo>
                  <a:pt x="0" y="2099679"/>
                </a:lnTo>
                <a:close/>
              </a:path>
              <a:path w="79375" h="2173604">
                <a:moveTo>
                  <a:pt x="29568" y="2118028"/>
                </a:moveTo>
                <a:lnTo>
                  <a:pt x="29577" y="2124163"/>
                </a:lnTo>
                <a:lnTo>
                  <a:pt x="39436" y="2124151"/>
                </a:lnTo>
                <a:lnTo>
                  <a:pt x="29568" y="2118028"/>
                </a:lnTo>
                <a:close/>
              </a:path>
              <a:path w="79375" h="2173604">
                <a:moveTo>
                  <a:pt x="78870" y="2099581"/>
                </a:moveTo>
                <a:lnTo>
                  <a:pt x="49285" y="2118014"/>
                </a:lnTo>
                <a:lnTo>
                  <a:pt x="49293" y="2124151"/>
                </a:lnTo>
                <a:lnTo>
                  <a:pt x="29577" y="2124163"/>
                </a:lnTo>
                <a:lnTo>
                  <a:pt x="65752" y="2124151"/>
                </a:lnTo>
                <a:lnTo>
                  <a:pt x="78870" y="2099581"/>
                </a:lnTo>
                <a:close/>
              </a:path>
              <a:path w="79375" h="2173604">
                <a:moveTo>
                  <a:pt x="46401" y="0"/>
                </a:moveTo>
                <a:lnTo>
                  <a:pt x="26685" y="0"/>
                </a:lnTo>
                <a:lnTo>
                  <a:pt x="29568" y="2118028"/>
                </a:lnTo>
                <a:lnTo>
                  <a:pt x="39436" y="2124151"/>
                </a:lnTo>
                <a:lnTo>
                  <a:pt x="49263" y="2118028"/>
                </a:lnTo>
                <a:lnTo>
                  <a:pt x="49260" y="2099581"/>
                </a:lnTo>
                <a:lnTo>
                  <a:pt x="46401" y="0"/>
                </a:lnTo>
                <a:close/>
              </a:path>
              <a:path w="79375" h="2173604">
                <a:moveTo>
                  <a:pt x="49285" y="2118014"/>
                </a:moveTo>
                <a:lnTo>
                  <a:pt x="39436" y="2124151"/>
                </a:lnTo>
                <a:lnTo>
                  <a:pt x="49293" y="2124151"/>
                </a:lnTo>
                <a:lnTo>
                  <a:pt x="49285" y="2118014"/>
                </a:lnTo>
                <a:close/>
              </a:path>
            </a:pathLst>
          </a:custGeom>
          <a:solidFill>
            <a:schemeClr val="tx1"/>
          </a:solidFill>
          <a:ln>
            <a:solidFill>
              <a:srgbClr val="FFFF00"/>
            </a:solidFill>
          </a:ln>
        </p:spPr>
        <p:txBody>
          <a:bodyPr wrap="square" lIns="0" tIns="0" rIns="0" bIns="0" rtlCol="0"/>
          <a:lstStyle/>
          <a:p>
            <a:endParaRPr>
              <a:latin typeface="+mn-lt"/>
            </a:endParaRPr>
          </a:p>
        </p:txBody>
      </p:sp>
      <p:sp>
        <p:nvSpPr>
          <p:cNvPr id="18" name="object 16"/>
          <p:cNvSpPr/>
          <p:nvPr/>
        </p:nvSpPr>
        <p:spPr>
          <a:xfrm>
            <a:off x="1324798" y="4778940"/>
            <a:ext cx="6346345" cy="29872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latin typeface="+mn-lt"/>
            </a:endParaRPr>
          </a:p>
        </p:txBody>
      </p:sp>
      <p:sp>
        <p:nvSpPr>
          <p:cNvPr id="19" name="object 17"/>
          <p:cNvSpPr txBox="1"/>
          <p:nvPr/>
        </p:nvSpPr>
        <p:spPr>
          <a:xfrm>
            <a:off x="293051" y="4729708"/>
            <a:ext cx="859790" cy="330200"/>
          </a:xfrm>
          <a:prstGeom prst="rect">
            <a:avLst/>
          </a:prstGeom>
        </p:spPr>
        <p:txBody>
          <a:bodyPr vert="horz" wrap="square" lIns="0" tIns="12700" rIns="0" bIns="0" rtlCol="0">
            <a:spAutoFit/>
          </a:bodyPr>
          <a:lstStyle/>
          <a:p>
            <a:pPr marL="12700">
              <a:lnSpc>
                <a:spcPct val="100000"/>
              </a:lnSpc>
              <a:spcBef>
                <a:spcPts val="100"/>
              </a:spcBef>
            </a:pPr>
            <a:r>
              <a:rPr sz="2000" spc="-5" dirty="0">
                <a:solidFill>
                  <a:srgbClr val="0028A0"/>
                </a:solidFill>
                <a:latin typeface="+mn-lt"/>
                <a:cs typeface="Arial"/>
              </a:rPr>
              <a:t>Escala:</a:t>
            </a:r>
            <a:endParaRPr sz="2000" dirty="0">
              <a:latin typeface="+mn-lt"/>
              <a:cs typeface="Arial"/>
            </a:endParaRPr>
          </a:p>
        </p:txBody>
      </p:sp>
      <p:sp>
        <p:nvSpPr>
          <p:cNvPr id="22" name="object 17"/>
          <p:cNvSpPr txBox="1">
            <a:spLocks/>
          </p:cNvSpPr>
          <p:nvPr/>
        </p:nvSpPr>
        <p:spPr>
          <a:xfrm>
            <a:off x="547081" y="5419717"/>
            <a:ext cx="6590241" cy="185307"/>
          </a:xfrm>
          <a:prstGeom prst="rect">
            <a:avLst/>
          </a:prstGeom>
        </p:spPr>
        <p:txBody>
          <a:bodyPr vert="horz" wrap="square" lIns="0" tIns="18415" rIns="0" bIns="0" rtlCol="0">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a:lnSpc>
                <a:spcPts val="1300"/>
              </a:lnSpc>
              <a:spcBef>
                <a:spcPts val="145"/>
              </a:spcBef>
            </a:pPr>
            <a:r>
              <a:rPr lang="es-CO" sz="900" b="1" dirty="0">
                <a:latin typeface="+mn-lt"/>
              </a:rPr>
              <a:t>Los </a:t>
            </a:r>
            <a:r>
              <a:rPr lang="es-CO" sz="900" b="1" spc="-5" dirty="0">
                <a:latin typeface="+mn-lt"/>
              </a:rPr>
              <a:t>Reportes </a:t>
            </a:r>
            <a:r>
              <a:rPr lang="es-CO" sz="900" b="1" dirty="0">
                <a:latin typeface="+mn-lt"/>
              </a:rPr>
              <a:t>de </a:t>
            </a:r>
            <a:r>
              <a:rPr lang="es-CO" sz="900" b="1" spc="-5" dirty="0">
                <a:latin typeface="+mn-lt"/>
              </a:rPr>
              <a:t>Finanzas Publicas </a:t>
            </a:r>
            <a:r>
              <a:rPr lang="es-CO" sz="900" b="1" dirty="0">
                <a:latin typeface="+mn-lt"/>
              </a:rPr>
              <a:t>y los </a:t>
            </a:r>
            <a:r>
              <a:rPr lang="es-CO" sz="900" b="1" spc="-5" dirty="0">
                <a:latin typeface="+mn-lt"/>
              </a:rPr>
              <a:t>Fundamentos  del Análisis del Riesgo Soberano, agosto</a:t>
            </a:r>
            <a:r>
              <a:rPr lang="es-CO" sz="900" b="1" spc="-35" dirty="0">
                <a:latin typeface="+mn-lt"/>
              </a:rPr>
              <a:t> </a:t>
            </a:r>
            <a:r>
              <a:rPr lang="es-CO" sz="900" b="1" spc="-10" dirty="0">
                <a:latin typeface="+mn-lt"/>
              </a:rPr>
              <a:t>2017</a:t>
            </a:r>
          </a:p>
        </p:txBody>
      </p:sp>
    </p:spTree>
    <p:extLst>
      <p:ext uri="{BB962C8B-B14F-4D97-AF65-F5344CB8AC3E}">
        <p14:creationId xmlns:p14="http://schemas.microsoft.com/office/powerpoint/2010/main" val="29957239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28</a:t>
            </a:fld>
            <a:endParaRPr lang="es-ES_tradnl"/>
          </a:p>
        </p:txBody>
      </p:sp>
      <p:sp>
        <p:nvSpPr>
          <p:cNvPr id="4" name="object 2"/>
          <p:cNvSpPr txBox="1"/>
          <p:nvPr/>
        </p:nvSpPr>
        <p:spPr>
          <a:xfrm>
            <a:off x="1077913" y="1412280"/>
            <a:ext cx="1226185" cy="3783087"/>
          </a:xfrm>
          <a:prstGeom prst="rect">
            <a:avLst/>
          </a:prstGeom>
        </p:spPr>
        <p:txBody>
          <a:bodyPr vert="horz" wrap="square" lIns="0" tIns="12700" rIns="0" bIns="0" rtlCol="0">
            <a:spAutoFit/>
          </a:bodyPr>
          <a:lstStyle/>
          <a:p>
            <a:pPr marL="12700" algn="ctr">
              <a:lnSpc>
                <a:spcPct val="100000"/>
              </a:lnSpc>
              <a:spcBef>
                <a:spcPts val="100"/>
              </a:spcBef>
            </a:pPr>
            <a:r>
              <a:rPr lang="es-CO" sz="24500" dirty="0">
                <a:solidFill>
                  <a:srgbClr val="00918E"/>
                </a:solidFill>
                <a:latin typeface="Arial"/>
                <a:cs typeface="Arial"/>
              </a:rPr>
              <a:t>3</a:t>
            </a:r>
            <a:endParaRPr sz="24500" dirty="0">
              <a:solidFill>
                <a:srgbClr val="00918E"/>
              </a:solidFill>
              <a:latin typeface="Arial"/>
              <a:cs typeface="Arial"/>
            </a:endParaRPr>
          </a:p>
        </p:txBody>
      </p:sp>
      <p:sp>
        <p:nvSpPr>
          <p:cNvPr id="6" name="object 3"/>
          <p:cNvSpPr txBox="1">
            <a:spLocks/>
          </p:cNvSpPr>
          <p:nvPr/>
        </p:nvSpPr>
        <p:spPr>
          <a:xfrm>
            <a:off x="2932379" y="1534368"/>
            <a:ext cx="6211621" cy="3336811"/>
          </a:xfrm>
          <a:prstGeom prst="rect">
            <a:avLst/>
          </a:prstGeom>
        </p:spPr>
        <p:txBody>
          <a:bodyPr vert="horz" wrap="square" lIns="0" tIns="12700"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2700">
              <a:spcBef>
                <a:spcPts val="100"/>
              </a:spcBef>
            </a:pPr>
            <a:r>
              <a:rPr lang="es-CO" sz="5400" dirty="0">
                <a:solidFill>
                  <a:srgbClr val="00918E"/>
                </a:solidFill>
              </a:rPr>
              <a:t>Reportes de  Finanzas Públicas y  Marco Analítico de  Riesgo Soberano</a:t>
            </a:r>
            <a:endParaRPr lang="es-CO" sz="5400" kern="0" spc="-5" dirty="0">
              <a:solidFill>
                <a:srgbClr val="00918E"/>
              </a:solidFill>
            </a:endParaRPr>
          </a:p>
        </p:txBody>
      </p:sp>
    </p:spTree>
    <p:extLst>
      <p:ext uri="{BB962C8B-B14F-4D97-AF65-F5344CB8AC3E}">
        <p14:creationId xmlns:p14="http://schemas.microsoft.com/office/powerpoint/2010/main" val="380410121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latin typeface="+mn-lt"/>
              </a:rPr>
              <a:pPr/>
              <a:t>29</a:t>
            </a:fld>
            <a:endParaRPr lang="es-ES_tradnl">
              <a:latin typeface="+mn-lt"/>
            </a:endParaRPr>
          </a:p>
        </p:txBody>
      </p:sp>
      <p:sp>
        <p:nvSpPr>
          <p:cNvPr id="3" name="object 2"/>
          <p:cNvSpPr txBox="1">
            <a:spLocks/>
          </p:cNvSpPr>
          <p:nvPr/>
        </p:nvSpPr>
        <p:spPr>
          <a:xfrm>
            <a:off x="251520" y="189027"/>
            <a:ext cx="5495137" cy="628377"/>
          </a:xfrm>
          <a:prstGeom prst="rect">
            <a:avLst/>
          </a:prstGeom>
        </p:spPr>
        <p:txBody>
          <a:bodyPr vert="horz" wrap="square" lIns="0" tIns="12700"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2700">
              <a:spcBef>
                <a:spcPts val="100"/>
              </a:spcBef>
            </a:pPr>
            <a:r>
              <a:rPr lang="es-CO" sz="4000" kern="0" spc="-5" dirty="0">
                <a:latin typeface="+mn-lt"/>
              </a:rPr>
              <a:t>Fortaleza</a:t>
            </a:r>
            <a:r>
              <a:rPr lang="es-CO" sz="4000" kern="0" spc="-50" dirty="0">
                <a:latin typeface="+mn-lt"/>
              </a:rPr>
              <a:t> </a:t>
            </a:r>
            <a:r>
              <a:rPr lang="es-CO" sz="4000" kern="0" spc="-5" dirty="0">
                <a:latin typeface="+mn-lt"/>
              </a:rPr>
              <a:t>Económica</a:t>
            </a:r>
          </a:p>
        </p:txBody>
      </p:sp>
      <p:sp>
        <p:nvSpPr>
          <p:cNvPr id="4" name="object 3"/>
          <p:cNvSpPr/>
          <p:nvPr/>
        </p:nvSpPr>
        <p:spPr>
          <a:xfrm>
            <a:off x="685800" y="2388060"/>
            <a:ext cx="3271520" cy="1590040"/>
          </a:xfrm>
          <a:custGeom>
            <a:avLst/>
            <a:gdLst/>
            <a:ahLst/>
            <a:cxnLst/>
            <a:rect l="l" t="t" r="r" b="b"/>
            <a:pathLst>
              <a:path w="3271520" h="1590039">
                <a:moveTo>
                  <a:pt x="3112283" y="0"/>
                </a:moveTo>
                <a:lnTo>
                  <a:pt x="158991" y="0"/>
                </a:lnTo>
                <a:lnTo>
                  <a:pt x="108738" y="8105"/>
                </a:lnTo>
                <a:lnTo>
                  <a:pt x="65093" y="30676"/>
                </a:lnTo>
                <a:lnTo>
                  <a:pt x="30676" y="65093"/>
                </a:lnTo>
                <a:lnTo>
                  <a:pt x="8105" y="108738"/>
                </a:lnTo>
                <a:lnTo>
                  <a:pt x="0" y="158992"/>
                </a:lnTo>
                <a:lnTo>
                  <a:pt x="0" y="1430935"/>
                </a:lnTo>
                <a:lnTo>
                  <a:pt x="8105" y="1481189"/>
                </a:lnTo>
                <a:lnTo>
                  <a:pt x="30676" y="1524834"/>
                </a:lnTo>
                <a:lnTo>
                  <a:pt x="65093" y="1559251"/>
                </a:lnTo>
                <a:lnTo>
                  <a:pt x="108738" y="1581821"/>
                </a:lnTo>
                <a:lnTo>
                  <a:pt x="158991" y="1589926"/>
                </a:lnTo>
                <a:lnTo>
                  <a:pt x="3112283" y="1589926"/>
                </a:lnTo>
                <a:lnTo>
                  <a:pt x="3162537" y="1581821"/>
                </a:lnTo>
                <a:lnTo>
                  <a:pt x="3206182" y="1559251"/>
                </a:lnTo>
                <a:lnTo>
                  <a:pt x="3240599" y="1524834"/>
                </a:lnTo>
                <a:lnTo>
                  <a:pt x="3263170" y="1481189"/>
                </a:lnTo>
                <a:lnTo>
                  <a:pt x="3271276" y="1430935"/>
                </a:lnTo>
                <a:lnTo>
                  <a:pt x="3271276" y="158992"/>
                </a:lnTo>
                <a:lnTo>
                  <a:pt x="3263170" y="108738"/>
                </a:lnTo>
                <a:lnTo>
                  <a:pt x="3240599" y="65093"/>
                </a:lnTo>
                <a:lnTo>
                  <a:pt x="3206182" y="30676"/>
                </a:lnTo>
                <a:lnTo>
                  <a:pt x="3162537" y="8105"/>
                </a:lnTo>
                <a:lnTo>
                  <a:pt x="3112283" y="0"/>
                </a:lnTo>
                <a:close/>
              </a:path>
            </a:pathLst>
          </a:custGeom>
          <a:solidFill>
            <a:srgbClr val="008869"/>
          </a:solidFill>
          <a:ln>
            <a:solidFill>
              <a:srgbClr val="FFFF00"/>
            </a:solidFill>
          </a:ln>
        </p:spPr>
        <p:txBody>
          <a:bodyPr wrap="square" lIns="0" tIns="0" rIns="0" bIns="0" rtlCol="0"/>
          <a:lstStyle/>
          <a:p>
            <a:endParaRPr>
              <a:latin typeface="+mn-lt"/>
            </a:endParaRPr>
          </a:p>
        </p:txBody>
      </p:sp>
      <p:sp>
        <p:nvSpPr>
          <p:cNvPr id="6" name="object 4"/>
          <p:cNvSpPr txBox="1"/>
          <p:nvPr/>
        </p:nvSpPr>
        <p:spPr>
          <a:xfrm>
            <a:off x="1177930" y="2616668"/>
            <a:ext cx="2287270" cy="1048385"/>
          </a:xfrm>
          <a:prstGeom prst="rect">
            <a:avLst/>
          </a:prstGeom>
        </p:spPr>
        <p:txBody>
          <a:bodyPr vert="horz" wrap="square" lIns="0" tIns="90805" rIns="0" bIns="0" rtlCol="0">
            <a:spAutoFit/>
          </a:bodyPr>
          <a:lstStyle/>
          <a:p>
            <a:pPr marL="12700" marR="5080" indent="177800">
              <a:lnSpc>
                <a:spcPts val="3729"/>
              </a:lnSpc>
              <a:spcBef>
                <a:spcPts val="715"/>
              </a:spcBef>
            </a:pPr>
            <a:r>
              <a:rPr sz="3600" b="1" spc="-5" dirty="0">
                <a:solidFill>
                  <a:srgbClr val="FFFFFF"/>
                </a:solidFill>
                <a:latin typeface="+mn-lt"/>
                <a:cs typeface="Arial"/>
              </a:rPr>
              <a:t>Fortaleza  E</a:t>
            </a:r>
            <a:r>
              <a:rPr sz="3600" b="1" dirty="0">
                <a:solidFill>
                  <a:srgbClr val="FFFFFF"/>
                </a:solidFill>
                <a:latin typeface="+mn-lt"/>
                <a:cs typeface="Arial"/>
              </a:rPr>
              <a:t>co</a:t>
            </a:r>
            <a:r>
              <a:rPr sz="3600" b="1" spc="-5" dirty="0">
                <a:solidFill>
                  <a:srgbClr val="FFFFFF"/>
                </a:solidFill>
                <a:latin typeface="+mn-lt"/>
                <a:cs typeface="Arial"/>
              </a:rPr>
              <a:t>nó</a:t>
            </a:r>
            <a:r>
              <a:rPr sz="3600" b="1" dirty="0">
                <a:solidFill>
                  <a:srgbClr val="FFFFFF"/>
                </a:solidFill>
                <a:latin typeface="+mn-lt"/>
                <a:cs typeface="Arial"/>
              </a:rPr>
              <a:t>mica</a:t>
            </a:r>
            <a:endParaRPr sz="3600" b="1" dirty="0">
              <a:latin typeface="+mn-lt"/>
              <a:cs typeface="Arial"/>
            </a:endParaRPr>
          </a:p>
        </p:txBody>
      </p:sp>
      <p:sp>
        <p:nvSpPr>
          <p:cNvPr id="7" name="object 5"/>
          <p:cNvSpPr/>
          <p:nvPr/>
        </p:nvSpPr>
        <p:spPr>
          <a:xfrm>
            <a:off x="3957076" y="1813397"/>
            <a:ext cx="1623695" cy="1369695"/>
          </a:xfrm>
          <a:custGeom>
            <a:avLst/>
            <a:gdLst/>
            <a:ahLst/>
            <a:cxnLst/>
            <a:rect l="l" t="t" r="r" b="b"/>
            <a:pathLst>
              <a:path w="1623695" h="1369695">
                <a:moveTo>
                  <a:pt x="0" y="1369627"/>
                </a:moveTo>
                <a:lnTo>
                  <a:pt x="1623220" y="0"/>
                </a:lnTo>
              </a:path>
            </a:pathLst>
          </a:custGeom>
          <a:ln w="10794">
            <a:solidFill>
              <a:srgbClr val="FF6600"/>
            </a:solidFill>
          </a:ln>
        </p:spPr>
        <p:txBody>
          <a:bodyPr wrap="square" lIns="0" tIns="0" rIns="0" bIns="0" rtlCol="0"/>
          <a:lstStyle/>
          <a:p>
            <a:endParaRPr>
              <a:latin typeface="+mn-lt"/>
            </a:endParaRPr>
          </a:p>
        </p:txBody>
      </p:sp>
      <p:sp>
        <p:nvSpPr>
          <p:cNvPr id="8" name="object 6"/>
          <p:cNvSpPr/>
          <p:nvPr/>
        </p:nvSpPr>
        <p:spPr>
          <a:xfrm>
            <a:off x="5580297" y="1430238"/>
            <a:ext cx="2448560" cy="995358"/>
          </a:xfrm>
          <a:custGeom>
            <a:avLst/>
            <a:gdLst/>
            <a:ahLst/>
            <a:cxnLst/>
            <a:rect l="l" t="t" r="r" b="b"/>
            <a:pathLst>
              <a:path w="2448559" h="1224280">
                <a:moveTo>
                  <a:pt x="2325904" y="0"/>
                </a:moveTo>
                <a:lnTo>
                  <a:pt x="122415" y="0"/>
                </a:lnTo>
                <a:lnTo>
                  <a:pt x="74765" y="9620"/>
                </a:lnTo>
                <a:lnTo>
                  <a:pt x="35854" y="35855"/>
                </a:lnTo>
                <a:lnTo>
                  <a:pt x="9619" y="74766"/>
                </a:lnTo>
                <a:lnTo>
                  <a:pt x="0" y="122416"/>
                </a:lnTo>
                <a:lnTo>
                  <a:pt x="0" y="1101744"/>
                </a:lnTo>
                <a:lnTo>
                  <a:pt x="9619" y="1149393"/>
                </a:lnTo>
                <a:lnTo>
                  <a:pt x="35854" y="1188305"/>
                </a:lnTo>
                <a:lnTo>
                  <a:pt x="74765" y="1214540"/>
                </a:lnTo>
                <a:lnTo>
                  <a:pt x="122415" y="1224160"/>
                </a:lnTo>
                <a:lnTo>
                  <a:pt x="2325904" y="1224160"/>
                </a:lnTo>
                <a:lnTo>
                  <a:pt x="2373554" y="1214540"/>
                </a:lnTo>
                <a:lnTo>
                  <a:pt x="2412466" y="1188305"/>
                </a:lnTo>
                <a:lnTo>
                  <a:pt x="2438701" y="1149393"/>
                </a:lnTo>
                <a:lnTo>
                  <a:pt x="2448321" y="1101744"/>
                </a:lnTo>
                <a:lnTo>
                  <a:pt x="2448321" y="122416"/>
                </a:lnTo>
                <a:lnTo>
                  <a:pt x="2438701" y="74766"/>
                </a:lnTo>
                <a:lnTo>
                  <a:pt x="2412466" y="35855"/>
                </a:lnTo>
                <a:lnTo>
                  <a:pt x="2373554" y="9620"/>
                </a:lnTo>
                <a:lnTo>
                  <a:pt x="2325904" y="0"/>
                </a:lnTo>
                <a:close/>
              </a:path>
            </a:pathLst>
          </a:custGeom>
          <a:solidFill>
            <a:srgbClr val="199977"/>
          </a:solidFill>
          <a:ln>
            <a:solidFill>
              <a:schemeClr val="tx1"/>
            </a:solidFill>
          </a:ln>
        </p:spPr>
        <p:txBody>
          <a:bodyPr wrap="square" lIns="0" tIns="0" rIns="0" bIns="0" rtlCol="0"/>
          <a:lstStyle/>
          <a:p>
            <a:endParaRPr>
              <a:latin typeface="+mn-lt"/>
            </a:endParaRPr>
          </a:p>
        </p:txBody>
      </p:sp>
      <p:sp>
        <p:nvSpPr>
          <p:cNvPr id="9" name="object 7"/>
          <p:cNvSpPr/>
          <p:nvPr/>
        </p:nvSpPr>
        <p:spPr>
          <a:xfrm>
            <a:off x="5580297" y="1201316"/>
            <a:ext cx="2448560" cy="1224280"/>
          </a:xfrm>
          <a:custGeom>
            <a:avLst/>
            <a:gdLst/>
            <a:ahLst/>
            <a:cxnLst/>
            <a:rect l="l" t="t" r="r" b="b"/>
            <a:pathLst>
              <a:path w="2448559" h="1224280">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endParaRPr>
              <a:latin typeface="+mn-lt"/>
            </a:endParaRPr>
          </a:p>
        </p:txBody>
      </p:sp>
      <p:sp>
        <p:nvSpPr>
          <p:cNvPr id="10" name="object 8"/>
          <p:cNvSpPr txBox="1"/>
          <p:nvPr/>
        </p:nvSpPr>
        <p:spPr>
          <a:xfrm>
            <a:off x="5944666" y="1572776"/>
            <a:ext cx="1719580" cy="708660"/>
          </a:xfrm>
          <a:prstGeom prst="rect">
            <a:avLst/>
          </a:prstGeom>
        </p:spPr>
        <p:txBody>
          <a:bodyPr vert="horz" wrap="square" lIns="0" tIns="63500" rIns="0" bIns="0" rtlCol="0">
            <a:spAutoFit/>
          </a:bodyPr>
          <a:lstStyle/>
          <a:p>
            <a:pPr marL="46355" marR="5080" indent="-34290">
              <a:lnSpc>
                <a:spcPts val="2500"/>
              </a:lnSpc>
              <a:spcBef>
                <a:spcPts val="500"/>
              </a:spcBef>
            </a:pPr>
            <a:r>
              <a:rPr sz="2600" b="1" spc="-5" dirty="0">
                <a:solidFill>
                  <a:srgbClr val="FFFFFF"/>
                </a:solidFill>
                <a:latin typeface="+mn-lt"/>
                <a:cs typeface="Arial"/>
              </a:rPr>
              <a:t>Dinámica</a:t>
            </a:r>
            <a:r>
              <a:rPr sz="2600" b="1" spc="-75" dirty="0">
                <a:solidFill>
                  <a:srgbClr val="FFFFFF"/>
                </a:solidFill>
                <a:latin typeface="+mn-lt"/>
                <a:cs typeface="Arial"/>
              </a:rPr>
              <a:t> </a:t>
            </a:r>
            <a:r>
              <a:rPr sz="2600" b="1" spc="-5" dirty="0">
                <a:solidFill>
                  <a:srgbClr val="FFFFFF"/>
                </a:solidFill>
                <a:latin typeface="+mn-lt"/>
                <a:cs typeface="Arial"/>
              </a:rPr>
              <a:t>de  Crecimiento</a:t>
            </a:r>
            <a:endParaRPr sz="2600" b="1" dirty="0">
              <a:latin typeface="+mn-lt"/>
              <a:cs typeface="Arial"/>
            </a:endParaRPr>
          </a:p>
        </p:txBody>
      </p:sp>
      <p:sp>
        <p:nvSpPr>
          <p:cNvPr id="11" name="object 9"/>
          <p:cNvSpPr/>
          <p:nvPr/>
        </p:nvSpPr>
        <p:spPr>
          <a:xfrm>
            <a:off x="3957075" y="3183025"/>
            <a:ext cx="1623695" cy="38735"/>
          </a:xfrm>
          <a:custGeom>
            <a:avLst/>
            <a:gdLst/>
            <a:ahLst/>
            <a:cxnLst/>
            <a:rect l="l" t="t" r="r" b="b"/>
            <a:pathLst>
              <a:path w="1623695" h="38735">
                <a:moveTo>
                  <a:pt x="0" y="0"/>
                </a:moveTo>
                <a:lnTo>
                  <a:pt x="1623220" y="38156"/>
                </a:lnTo>
              </a:path>
            </a:pathLst>
          </a:custGeom>
          <a:ln w="10794">
            <a:solidFill>
              <a:srgbClr val="FF0000"/>
            </a:solidFill>
          </a:ln>
        </p:spPr>
        <p:txBody>
          <a:bodyPr wrap="square" lIns="0" tIns="0" rIns="0" bIns="0" rtlCol="0"/>
          <a:lstStyle/>
          <a:p>
            <a:endParaRPr>
              <a:latin typeface="+mn-lt"/>
            </a:endParaRPr>
          </a:p>
        </p:txBody>
      </p:sp>
      <p:sp>
        <p:nvSpPr>
          <p:cNvPr id="12" name="object 10"/>
          <p:cNvSpPr/>
          <p:nvPr/>
        </p:nvSpPr>
        <p:spPr>
          <a:xfrm>
            <a:off x="5580297" y="2609101"/>
            <a:ext cx="2448560" cy="1019600"/>
          </a:xfrm>
          <a:custGeom>
            <a:avLst/>
            <a:gdLst/>
            <a:ahLst/>
            <a:cxnLst/>
            <a:rect l="l" t="t" r="r" b="b"/>
            <a:pathLst>
              <a:path w="2448559" h="1224279">
                <a:moveTo>
                  <a:pt x="2325904" y="0"/>
                </a:moveTo>
                <a:lnTo>
                  <a:pt x="122415" y="0"/>
                </a:lnTo>
                <a:lnTo>
                  <a:pt x="74765" y="9620"/>
                </a:lnTo>
                <a:lnTo>
                  <a:pt x="35854" y="35855"/>
                </a:lnTo>
                <a:lnTo>
                  <a:pt x="9619" y="74766"/>
                </a:lnTo>
                <a:lnTo>
                  <a:pt x="0" y="122416"/>
                </a:lnTo>
                <a:lnTo>
                  <a:pt x="0" y="1101744"/>
                </a:lnTo>
                <a:lnTo>
                  <a:pt x="9619" y="1149393"/>
                </a:lnTo>
                <a:lnTo>
                  <a:pt x="35854" y="1188305"/>
                </a:lnTo>
                <a:lnTo>
                  <a:pt x="74765" y="1214540"/>
                </a:lnTo>
                <a:lnTo>
                  <a:pt x="122415" y="1224160"/>
                </a:lnTo>
                <a:lnTo>
                  <a:pt x="2325904" y="1224160"/>
                </a:lnTo>
                <a:lnTo>
                  <a:pt x="2373554" y="1214540"/>
                </a:lnTo>
                <a:lnTo>
                  <a:pt x="2412466" y="1188305"/>
                </a:lnTo>
                <a:lnTo>
                  <a:pt x="2438701" y="1149393"/>
                </a:lnTo>
                <a:lnTo>
                  <a:pt x="2448321" y="1101744"/>
                </a:lnTo>
                <a:lnTo>
                  <a:pt x="2448321" y="122416"/>
                </a:lnTo>
                <a:lnTo>
                  <a:pt x="2438701" y="74766"/>
                </a:lnTo>
                <a:lnTo>
                  <a:pt x="2412466" y="35855"/>
                </a:lnTo>
                <a:lnTo>
                  <a:pt x="2373554" y="9620"/>
                </a:lnTo>
                <a:lnTo>
                  <a:pt x="2325904" y="0"/>
                </a:lnTo>
                <a:close/>
              </a:path>
            </a:pathLst>
          </a:custGeom>
          <a:solidFill>
            <a:srgbClr val="199977"/>
          </a:solidFill>
          <a:ln>
            <a:solidFill>
              <a:schemeClr val="tx1"/>
            </a:solidFill>
          </a:ln>
        </p:spPr>
        <p:txBody>
          <a:bodyPr wrap="square" lIns="0" tIns="0" rIns="0" bIns="0" rtlCol="0"/>
          <a:lstStyle/>
          <a:p>
            <a:endParaRPr>
              <a:latin typeface="+mn-lt"/>
            </a:endParaRPr>
          </a:p>
        </p:txBody>
      </p:sp>
      <p:sp>
        <p:nvSpPr>
          <p:cNvPr id="13" name="object 11"/>
          <p:cNvSpPr/>
          <p:nvPr/>
        </p:nvSpPr>
        <p:spPr>
          <a:xfrm>
            <a:off x="5580297" y="2609100"/>
            <a:ext cx="2448560" cy="1237185"/>
          </a:xfrm>
          <a:custGeom>
            <a:avLst/>
            <a:gdLst/>
            <a:ahLst/>
            <a:cxnLst/>
            <a:rect l="l" t="t" r="r" b="b"/>
            <a:pathLst>
              <a:path w="2448559" h="1224279">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algn="ctr"/>
            <a:endParaRPr dirty="0">
              <a:latin typeface="+mn-lt"/>
            </a:endParaRPr>
          </a:p>
        </p:txBody>
      </p:sp>
      <p:sp>
        <p:nvSpPr>
          <p:cNvPr id="14" name="object 12"/>
          <p:cNvSpPr txBox="1"/>
          <p:nvPr/>
        </p:nvSpPr>
        <p:spPr>
          <a:xfrm>
            <a:off x="5961432" y="2785492"/>
            <a:ext cx="1686560" cy="708660"/>
          </a:xfrm>
          <a:prstGeom prst="rect">
            <a:avLst/>
          </a:prstGeom>
        </p:spPr>
        <p:txBody>
          <a:bodyPr vert="horz" wrap="square" lIns="0" tIns="63500" rIns="0" bIns="0" rtlCol="0">
            <a:spAutoFit/>
          </a:bodyPr>
          <a:lstStyle/>
          <a:p>
            <a:pPr marL="156210" marR="5080" indent="-144145">
              <a:lnSpc>
                <a:spcPts val="2500"/>
              </a:lnSpc>
              <a:spcBef>
                <a:spcPts val="500"/>
              </a:spcBef>
            </a:pPr>
            <a:r>
              <a:rPr sz="2600" b="1" spc="-5" dirty="0">
                <a:solidFill>
                  <a:srgbClr val="FFFFFF"/>
                </a:solidFill>
                <a:latin typeface="+mn-lt"/>
                <a:cs typeface="Arial"/>
              </a:rPr>
              <a:t>Escala de</a:t>
            </a:r>
            <a:r>
              <a:rPr sz="2600" b="1" spc="-65" dirty="0">
                <a:solidFill>
                  <a:srgbClr val="FFFFFF"/>
                </a:solidFill>
                <a:latin typeface="+mn-lt"/>
                <a:cs typeface="Arial"/>
              </a:rPr>
              <a:t> </a:t>
            </a:r>
            <a:r>
              <a:rPr sz="2600" b="1" spc="-5" dirty="0">
                <a:solidFill>
                  <a:srgbClr val="FFFFFF"/>
                </a:solidFill>
                <a:latin typeface="+mn-lt"/>
                <a:cs typeface="Arial"/>
              </a:rPr>
              <a:t>la  Economía</a:t>
            </a:r>
            <a:endParaRPr sz="2600" b="1" dirty="0">
              <a:latin typeface="+mn-lt"/>
              <a:cs typeface="Arial"/>
            </a:endParaRPr>
          </a:p>
        </p:txBody>
      </p:sp>
      <p:sp>
        <p:nvSpPr>
          <p:cNvPr id="15" name="object 13"/>
          <p:cNvSpPr/>
          <p:nvPr/>
        </p:nvSpPr>
        <p:spPr>
          <a:xfrm>
            <a:off x="3957076" y="3183025"/>
            <a:ext cx="1623695" cy="1446530"/>
          </a:xfrm>
          <a:custGeom>
            <a:avLst/>
            <a:gdLst/>
            <a:ahLst/>
            <a:cxnLst/>
            <a:rect l="l" t="t" r="r" b="b"/>
            <a:pathLst>
              <a:path w="1623695" h="1446529">
                <a:moveTo>
                  <a:pt x="0" y="0"/>
                </a:moveTo>
                <a:lnTo>
                  <a:pt x="1623220" y="1445941"/>
                </a:lnTo>
              </a:path>
            </a:pathLst>
          </a:custGeom>
          <a:ln w="10794">
            <a:solidFill>
              <a:srgbClr val="FF0000"/>
            </a:solidFill>
          </a:ln>
        </p:spPr>
        <p:txBody>
          <a:bodyPr wrap="square" lIns="0" tIns="0" rIns="0" bIns="0" rtlCol="0"/>
          <a:lstStyle/>
          <a:p>
            <a:endParaRPr>
              <a:latin typeface="+mn-lt"/>
            </a:endParaRPr>
          </a:p>
        </p:txBody>
      </p:sp>
      <p:sp>
        <p:nvSpPr>
          <p:cNvPr id="16" name="object 14"/>
          <p:cNvSpPr/>
          <p:nvPr/>
        </p:nvSpPr>
        <p:spPr>
          <a:xfrm>
            <a:off x="5580297" y="4016886"/>
            <a:ext cx="2448560" cy="1000854"/>
          </a:xfrm>
          <a:custGeom>
            <a:avLst/>
            <a:gdLst/>
            <a:ahLst/>
            <a:cxnLst/>
            <a:rect l="l" t="t" r="r" b="b"/>
            <a:pathLst>
              <a:path w="2448559" h="1224279">
                <a:moveTo>
                  <a:pt x="2325904" y="0"/>
                </a:moveTo>
                <a:lnTo>
                  <a:pt x="122415" y="0"/>
                </a:lnTo>
                <a:lnTo>
                  <a:pt x="74765" y="9620"/>
                </a:lnTo>
                <a:lnTo>
                  <a:pt x="35854" y="35855"/>
                </a:lnTo>
                <a:lnTo>
                  <a:pt x="9619" y="74766"/>
                </a:lnTo>
                <a:lnTo>
                  <a:pt x="0" y="122416"/>
                </a:lnTo>
                <a:lnTo>
                  <a:pt x="0" y="1101744"/>
                </a:lnTo>
                <a:lnTo>
                  <a:pt x="9619" y="1149394"/>
                </a:lnTo>
                <a:lnTo>
                  <a:pt x="35854" y="1188305"/>
                </a:lnTo>
                <a:lnTo>
                  <a:pt x="74765" y="1214540"/>
                </a:lnTo>
                <a:lnTo>
                  <a:pt x="122415" y="1224160"/>
                </a:lnTo>
                <a:lnTo>
                  <a:pt x="2325904" y="1224160"/>
                </a:lnTo>
                <a:lnTo>
                  <a:pt x="2373554" y="1214540"/>
                </a:lnTo>
                <a:lnTo>
                  <a:pt x="2412466" y="1188305"/>
                </a:lnTo>
                <a:lnTo>
                  <a:pt x="2438701" y="1149394"/>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endParaRPr>
              <a:latin typeface="+mn-lt"/>
            </a:endParaRPr>
          </a:p>
        </p:txBody>
      </p:sp>
      <p:sp>
        <p:nvSpPr>
          <p:cNvPr id="17" name="object 15"/>
          <p:cNvSpPr/>
          <p:nvPr/>
        </p:nvSpPr>
        <p:spPr>
          <a:xfrm>
            <a:off x="5580297" y="4016886"/>
            <a:ext cx="2448560" cy="1224280"/>
          </a:xfrm>
          <a:custGeom>
            <a:avLst/>
            <a:gdLst/>
            <a:ahLst/>
            <a:cxnLst/>
            <a:rect l="l" t="t" r="r" b="b"/>
            <a:pathLst>
              <a:path w="2448559" h="1224279">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noFill/>
          </a:ln>
        </p:spPr>
        <p:txBody>
          <a:bodyPr wrap="square" lIns="0" tIns="0" rIns="0" bIns="0" rtlCol="0"/>
          <a:lstStyle/>
          <a:p>
            <a:endParaRPr>
              <a:latin typeface="+mn-lt"/>
            </a:endParaRPr>
          </a:p>
        </p:txBody>
      </p:sp>
      <p:sp>
        <p:nvSpPr>
          <p:cNvPr id="18" name="object 16"/>
          <p:cNvSpPr txBox="1"/>
          <p:nvPr/>
        </p:nvSpPr>
        <p:spPr>
          <a:xfrm>
            <a:off x="5647994" y="4081636"/>
            <a:ext cx="2313305" cy="825867"/>
          </a:xfrm>
          <a:prstGeom prst="rect">
            <a:avLst/>
          </a:prstGeom>
        </p:spPr>
        <p:txBody>
          <a:bodyPr vert="horz" wrap="square" lIns="0" tIns="12700" rIns="0" bIns="0" rtlCol="0">
            <a:spAutoFit/>
          </a:bodyPr>
          <a:lstStyle/>
          <a:p>
            <a:pPr marL="12700" algn="ctr">
              <a:lnSpc>
                <a:spcPct val="100000"/>
              </a:lnSpc>
              <a:spcBef>
                <a:spcPts val="100"/>
              </a:spcBef>
            </a:pPr>
            <a:r>
              <a:rPr sz="2600" b="1" spc="-5" dirty="0" err="1">
                <a:solidFill>
                  <a:srgbClr val="FFFFFF"/>
                </a:solidFill>
                <a:latin typeface="+mn-lt"/>
                <a:cs typeface="Arial"/>
              </a:rPr>
              <a:t>Ingreso</a:t>
            </a:r>
            <a:endParaRPr lang="es-CO" sz="2600" b="1" spc="-5" dirty="0">
              <a:solidFill>
                <a:srgbClr val="FFFFFF"/>
              </a:solidFill>
              <a:latin typeface="+mn-lt"/>
              <a:cs typeface="Arial"/>
            </a:endParaRPr>
          </a:p>
          <a:p>
            <a:pPr marL="12700" algn="ctr">
              <a:lnSpc>
                <a:spcPct val="100000"/>
              </a:lnSpc>
              <a:spcBef>
                <a:spcPts val="100"/>
              </a:spcBef>
            </a:pPr>
            <a:r>
              <a:rPr sz="2600" b="1" spc="-30" dirty="0">
                <a:solidFill>
                  <a:srgbClr val="FFFFFF"/>
                </a:solidFill>
                <a:latin typeface="+mn-lt"/>
                <a:cs typeface="Arial"/>
              </a:rPr>
              <a:t> </a:t>
            </a:r>
            <a:r>
              <a:rPr sz="2600" b="1" spc="-5" dirty="0">
                <a:solidFill>
                  <a:srgbClr val="FFFFFF"/>
                </a:solidFill>
                <a:latin typeface="+mn-lt"/>
                <a:cs typeface="Arial"/>
              </a:rPr>
              <a:t>Nacional</a:t>
            </a:r>
            <a:endParaRPr sz="2600" b="1" dirty="0">
              <a:latin typeface="+mn-lt"/>
              <a:cs typeface="Arial"/>
            </a:endParaRPr>
          </a:p>
        </p:txBody>
      </p:sp>
      <p:sp>
        <p:nvSpPr>
          <p:cNvPr id="21" name="object 4"/>
          <p:cNvSpPr txBox="1">
            <a:spLocks/>
          </p:cNvSpPr>
          <p:nvPr/>
        </p:nvSpPr>
        <p:spPr>
          <a:xfrm>
            <a:off x="539552" y="53879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a:lnSpc>
                <a:spcPts val="1300"/>
              </a:lnSpc>
              <a:spcBef>
                <a:spcPts val="145"/>
              </a:spcBef>
            </a:pPr>
            <a:r>
              <a:rPr lang="es-CO" sz="900" b="1" dirty="0">
                <a:latin typeface="+mn-lt"/>
              </a:rPr>
              <a:t>Los </a:t>
            </a:r>
            <a:r>
              <a:rPr lang="es-CO" sz="900" b="1" spc="-5" dirty="0">
                <a:latin typeface="+mn-lt"/>
              </a:rPr>
              <a:t>Reportes </a:t>
            </a:r>
            <a:r>
              <a:rPr lang="es-CO" sz="900" b="1" dirty="0">
                <a:latin typeface="+mn-lt"/>
              </a:rPr>
              <a:t>de </a:t>
            </a:r>
            <a:r>
              <a:rPr lang="es-CO" sz="900" b="1" spc="-5" dirty="0">
                <a:latin typeface="+mn-lt"/>
              </a:rPr>
              <a:t>Finanzas Publicas </a:t>
            </a:r>
            <a:r>
              <a:rPr lang="es-CO" sz="900" b="1" dirty="0">
                <a:latin typeface="+mn-lt"/>
              </a:rPr>
              <a:t>y los </a:t>
            </a:r>
            <a:r>
              <a:rPr lang="es-CO" sz="900" b="1" spc="-5" dirty="0">
                <a:latin typeface="+mn-lt"/>
              </a:rPr>
              <a:t>Fundamentos  del Análisis del Riesgo Soberano, agosto</a:t>
            </a:r>
            <a:r>
              <a:rPr lang="es-CO" sz="900" b="1" spc="-35" dirty="0">
                <a:latin typeface="+mn-lt"/>
              </a:rPr>
              <a:t> </a:t>
            </a:r>
            <a:r>
              <a:rPr lang="es-CO" sz="900" b="1" spc="-10" dirty="0">
                <a:latin typeface="+mn-lt"/>
              </a:rPr>
              <a:t>2017</a:t>
            </a:r>
          </a:p>
        </p:txBody>
      </p:sp>
    </p:spTree>
    <p:extLst>
      <p:ext uri="{BB962C8B-B14F-4D97-AF65-F5344CB8AC3E}">
        <p14:creationId xmlns:p14="http://schemas.microsoft.com/office/powerpoint/2010/main" val="13365242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3</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08968" y="33907"/>
            <a:ext cx="7704856" cy="5354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578584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30</a:t>
            </a:fld>
            <a:endParaRPr lang="es-ES_tradnl"/>
          </a:p>
        </p:txBody>
      </p:sp>
      <p:sp>
        <p:nvSpPr>
          <p:cNvPr id="3" name="object 2"/>
          <p:cNvSpPr txBox="1">
            <a:spLocks/>
          </p:cNvSpPr>
          <p:nvPr/>
        </p:nvSpPr>
        <p:spPr>
          <a:xfrm>
            <a:off x="154626" y="254653"/>
            <a:ext cx="6858775" cy="628377"/>
          </a:xfrm>
          <a:prstGeom prst="rect">
            <a:avLst/>
          </a:prstGeom>
        </p:spPr>
        <p:txBody>
          <a:bodyPr vert="horz" wrap="square" lIns="0" tIns="12700"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2700">
              <a:spcBef>
                <a:spcPts val="100"/>
              </a:spcBef>
            </a:pPr>
            <a:r>
              <a:rPr lang="es-CO" sz="4000" kern="0" spc="-5" dirty="0"/>
              <a:t>Fortaleza Institucional</a:t>
            </a:r>
            <a:r>
              <a:rPr lang="es-CO" sz="4000" kern="0" spc="-40" dirty="0"/>
              <a:t> </a:t>
            </a:r>
            <a:r>
              <a:rPr lang="es-CO" sz="4000" kern="0" spc="-5" dirty="0"/>
              <a:t>(I)</a:t>
            </a:r>
          </a:p>
        </p:txBody>
      </p:sp>
      <p:sp>
        <p:nvSpPr>
          <p:cNvPr id="4" name="object 3"/>
          <p:cNvSpPr/>
          <p:nvPr/>
        </p:nvSpPr>
        <p:spPr>
          <a:xfrm>
            <a:off x="685800" y="2346924"/>
            <a:ext cx="3325495" cy="1663064"/>
          </a:xfrm>
          <a:custGeom>
            <a:avLst/>
            <a:gdLst/>
            <a:ahLst/>
            <a:cxnLst/>
            <a:rect l="l" t="t" r="r" b="b"/>
            <a:pathLst>
              <a:path w="3325495" h="1663064">
                <a:moveTo>
                  <a:pt x="3158730" y="0"/>
                </a:moveTo>
                <a:lnTo>
                  <a:pt x="166248" y="0"/>
                </a:lnTo>
                <a:lnTo>
                  <a:pt x="122053" y="5938"/>
                </a:lnTo>
                <a:lnTo>
                  <a:pt x="82339" y="22697"/>
                </a:lnTo>
                <a:lnTo>
                  <a:pt x="48693" y="48693"/>
                </a:lnTo>
                <a:lnTo>
                  <a:pt x="22697" y="82340"/>
                </a:lnTo>
                <a:lnTo>
                  <a:pt x="5938" y="122053"/>
                </a:lnTo>
                <a:lnTo>
                  <a:pt x="0" y="166249"/>
                </a:lnTo>
                <a:lnTo>
                  <a:pt x="0" y="1496240"/>
                </a:lnTo>
                <a:lnTo>
                  <a:pt x="5938" y="1540436"/>
                </a:lnTo>
                <a:lnTo>
                  <a:pt x="22697" y="1580149"/>
                </a:lnTo>
                <a:lnTo>
                  <a:pt x="48693" y="1613796"/>
                </a:lnTo>
                <a:lnTo>
                  <a:pt x="82339" y="1639791"/>
                </a:lnTo>
                <a:lnTo>
                  <a:pt x="122053" y="1656551"/>
                </a:lnTo>
                <a:lnTo>
                  <a:pt x="166248" y="1662489"/>
                </a:lnTo>
                <a:lnTo>
                  <a:pt x="3158730" y="1662489"/>
                </a:lnTo>
                <a:lnTo>
                  <a:pt x="3202925" y="1656551"/>
                </a:lnTo>
                <a:lnTo>
                  <a:pt x="3242639" y="1639791"/>
                </a:lnTo>
                <a:lnTo>
                  <a:pt x="3276286" y="1613796"/>
                </a:lnTo>
                <a:lnTo>
                  <a:pt x="3302281" y="1580149"/>
                </a:lnTo>
                <a:lnTo>
                  <a:pt x="3319040" y="1540436"/>
                </a:lnTo>
                <a:lnTo>
                  <a:pt x="3324979" y="1496240"/>
                </a:lnTo>
                <a:lnTo>
                  <a:pt x="3324979" y="166249"/>
                </a:lnTo>
                <a:lnTo>
                  <a:pt x="3319040" y="122053"/>
                </a:lnTo>
                <a:lnTo>
                  <a:pt x="3302281" y="82340"/>
                </a:lnTo>
                <a:lnTo>
                  <a:pt x="3276286" y="48693"/>
                </a:lnTo>
                <a:lnTo>
                  <a:pt x="3242639" y="22697"/>
                </a:lnTo>
                <a:lnTo>
                  <a:pt x="3202925" y="5938"/>
                </a:lnTo>
                <a:lnTo>
                  <a:pt x="3158730" y="0"/>
                </a:lnTo>
                <a:close/>
              </a:path>
            </a:pathLst>
          </a:custGeom>
          <a:solidFill>
            <a:srgbClr val="008869"/>
          </a:solidFill>
          <a:ln>
            <a:solidFill>
              <a:srgbClr val="FFFF00"/>
            </a:solidFill>
          </a:ln>
        </p:spPr>
        <p:txBody>
          <a:bodyPr wrap="square" lIns="0" tIns="0" rIns="0" bIns="0" rtlCol="0"/>
          <a:lstStyle/>
          <a:p>
            <a:endParaRPr/>
          </a:p>
        </p:txBody>
      </p:sp>
      <p:sp>
        <p:nvSpPr>
          <p:cNvPr id="6" name="object 4"/>
          <p:cNvSpPr txBox="1"/>
          <p:nvPr/>
        </p:nvSpPr>
        <p:spPr>
          <a:xfrm>
            <a:off x="979060" y="2636180"/>
            <a:ext cx="2812548" cy="1040670"/>
          </a:xfrm>
          <a:prstGeom prst="rect">
            <a:avLst/>
          </a:prstGeom>
        </p:spPr>
        <p:txBody>
          <a:bodyPr vert="horz" wrap="square" lIns="0" tIns="90805" rIns="0" bIns="0" rtlCol="0">
            <a:spAutoFit/>
          </a:bodyPr>
          <a:lstStyle/>
          <a:p>
            <a:pPr marL="12700" marR="5080" indent="254000">
              <a:lnSpc>
                <a:spcPts val="3729"/>
              </a:lnSpc>
              <a:spcBef>
                <a:spcPts val="715"/>
              </a:spcBef>
            </a:pPr>
            <a:r>
              <a:rPr sz="3600" b="1" spc="-5" dirty="0">
                <a:solidFill>
                  <a:srgbClr val="FFFFFF"/>
                </a:solidFill>
                <a:latin typeface="Arial"/>
                <a:cs typeface="Arial"/>
              </a:rPr>
              <a:t>Fortaleza  In</a:t>
            </a:r>
            <a:r>
              <a:rPr sz="3600" b="1" dirty="0">
                <a:solidFill>
                  <a:srgbClr val="FFFFFF"/>
                </a:solidFill>
                <a:latin typeface="Arial"/>
                <a:cs typeface="Arial"/>
              </a:rPr>
              <a:t>s</a:t>
            </a:r>
            <a:r>
              <a:rPr sz="3600" b="1" spc="-5" dirty="0">
                <a:solidFill>
                  <a:srgbClr val="FFFFFF"/>
                </a:solidFill>
                <a:latin typeface="Arial"/>
                <a:cs typeface="Arial"/>
              </a:rPr>
              <a:t>t</a:t>
            </a:r>
            <a:r>
              <a:rPr sz="3600" b="1" dirty="0">
                <a:solidFill>
                  <a:srgbClr val="FFFFFF"/>
                </a:solidFill>
                <a:latin typeface="Arial"/>
                <a:cs typeface="Arial"/>
              </a:rPr>
              <a:t>i</a:t>
            </a:r>
            <a:r>
              <a:rPr sz="3600" b="1" spc="-5" dirty="0">
                <a:solidFill>
                  <a:srgbClr val="FFFFFF"/>
                </a:solidFill>
                <a:latin typeface="Arial"/>
                <a:cs typeface="Arial"/>
              </a:rPr>
              <a:t>tu</a:t>
            </a:r>
            <a:r>
              <a:rPr sz="3600" b="1" dirty="0">
                <a:solidFill>
                  <a:srgbClr val="FFFFFF"/>
                </a:solidFill>
                <a:latin typeface="Arial"/>
                <a:cs typeface="Arial"/>
              </a:rPr>
              <a:t>ci</a:t>
            </a:r>
            <a:r>
              <a:rPr sz="3600" b="1" spc="-5" dirty="0">
                <a:solidFill>
                  <a:srgbClr val="FFFFFF"/>
                </a:solidFill>
                <a:latin typeface="Arial"/>
                <a:cs typeface="Arial"/>
              </a:rPr>
              <a:t>ona</a:t>
            </a:r>
            <a:r>
              <a:rPr sz="3600" b="1" dirty="0">
                <a:solidFill>
                  <a:srgbClr val="FFFFFF"/>
                </a:solidFill>
                <a:latin typeface="Arial"/>
                <a:cs typeface="Arial"/>
              </a:rPr>
              <a:t>l</a:t>
            </a:r>
            <a:endParaRPr sz="3600" b="1" dirty="0">
              <a:latin typeface="Arial"/>
              <a:cs typeface="Arial"/>
            </a:endParaRPr>
          </a:p>
        </p:txBody>
      </p:sp>
      <p:sp>
        <p:nvSpPr>
          <p:cNvPr id="7" name="object 5"/>
          <p:cNvSpPr/>
          <p:nvPr/>
        </p:nvSpPr>
        <p:spPr>
          <a:xfrm>
            <a:off x="4010777" y="2274057"/>
            <a:ext cx="1333500" cy="904240"/>
          </a:xfrm>
          <a:custGeom>
            <a:avLst/>
            <a:gdLst/>
            <a:ahLst/>
            <a:cxnLst/>
            <a:rect l="l" t="t" r="r" b="b"/>
            <a:pathLst>
              <a:path w="1333500" h="904239">
                <a:moveTo>
                  <a:pt x="0" y="904111"/>
                </a:moveTo>
                <a:lnTo>
                  <a:pt x="1333372" y="0"/>
                </a:lnTo>
              </a:path>
            </a:pathLst>
          </a:custGeom>
          <a:ln w="10794">
            <a:solidFill>
              <a:srgbClr val="FF0000"/>
            </a:solidFill>
          </a:ln>
        </p:spPr>
        <p:txBody>
          <a:bodyPr wrap="square" lIns="0" tIns="0" rIns="0" bIns="0" rtlCol="0"/>
          <a:lstStyle/>
          <a:p>
            <a:endParaRPr/>
          </a:p>
        </p:txBody>
      </p:sp>
      <p:sp>
        <p:nvSpPr>
          <p:cNvPr id="8" name="object 6"/>
          <p:cNvSpPr/>
          <p:nvPr/>
        </p:nvSpPr>
        <p:spPr>
          <a:xfrm>
            <a:off x="5344150" y="1442813"/>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40"/>
                </a:lnTo>
                <a:lnTo>
                  <a:pt x="5938" y="1540435"/>
                </a:lnTo>
                <a:lnTo>
                  <a:pt x="22697" y="1580148"/>
                </a:lnTo>
                <a:lnTo>
                  <a:pt x="48693" y="1613795"/>
                </a:lnTo>
                <a:lnTo>
                  <a:pt x="82339" y="1639790"/>
                </a:lnTo>
                <a:lnTo>
                  <a:pt x="122052" y="1656549"/>
                </a:lnTo>
                <a:lnTo>
                  <a:pt x="166248" y="1662488"/>
                </a:lnTo>
                <a:lnTo>
                  <a:pt x="3158730" y="1662488"/>
                </a:lnTo>
                <a:lnTo>
                  <a:pt x="3202925" y="1656549"/>
                </a:lnTo>
                <a:lnTo>
                  <a:pt x="3242638" y="1639790"/>
                </a:lnTo>
                <a:lnTo>
                  <a:pt x="3276285" y="1613795"/>
                </a:lnTo>
                <a:lnTo>
                  <a:pt x="3302280" y="1580148"/>
                </a:lnTo>
                <a:lnTo>
                  <a:pt x="3319039" y="1540435"/>
                </a:lnTo>
                <a:lnTo>
                  <a:pt x="3324978" y="1496240"/>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endParaRPr/>
          </a:p>
        </p:txBody>
      </p:sp>
      <p:sp>
        <p:nvSpPr>
          <p:cNvPr id="9" name="object 7"/>
          <p:cNvSpPr/>
          <p:nvPr/>
        </p:nvSpPr>
        <p:spPr>
          <a:xfrm>
            <a:off x="5344150" y="1442813"/>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chemeClr val="tx1"/>
            </a:solidFill>
          </a:ln>
        </p:spPr>
        <p:txBody>
          <a:bodyPr wrap="square" lIns="0" tIns="0" rIns="0" bIns="0" rtlCol="0"/>
          <a:lstStyle/>
          <a:p>
            <a:endParaRPr/>
          </a:p>
        </p:txBody>
      </p:sp>
      <p:sp>
        <p:nvSpPr>
          <p:cNvPr id="10" name="object 8"/>
          <p:cNvSpPr txBox="1"/>
          <p:nvPr/>
        </p:nvSpPr>
        <p:spPr>
          <a:xfrm>
            <a:off x="5723305" y="1849388"/>
            <a:ext cx="2566670" cy="782265"/>
          </a:xfrm>
          <a:prstGeom prst="rect">
            <a:avLst/>
          </a:prstGeom>
        </p:spPr>
        <p:txBody>
          <a:bodyPr vert="horz" wrap="square" lIns="0" tIns="12700" rIns="0" bIns="0" rtlCol="0">
            <a:spAutoFit/>
          </a:bodyPr>
          <a:lstStyle/>
          <a:p>
            <a:pPr marL="12700" algn="ctr">
              <a:lnSpc>
                <a:spcPct val="100000"/>
              </a:lnSpc>
              <a:spcBef>
                <a:spcPts val="100"/>
              </a:spcBef>
            </a:pPr>
            <a:r>
              <a:rPr sz="2400" b="1" spc="-5" dirty="0">
                <a:solidFill>
                  <a:srgbClr val="FFFFFF"/>
                </a:solidFill>
                <a:latin typeface="Arial"/>
                <a:cs typeface="Arial"/>
              </a:rPr>
              <a:t>Marco</a:t>
            </a:r>
            <a:r>
              <a:rPr sz="2400" b="1" spc="-30" dirty="0">
                <a:solidFill>
                  <a:srgbClr val="FFFFFF"/>
                </a:solidFill>
                <a:latin typeface="Arial"/>
                <a:cs typeface="Arial"/>
              </a:rPr>
              <a:t> </a:t>
            </a:r>
            <a:r>
              <a:rPr sz="2600" b="1" spc="-5" dirty="0">
                <a:solidFill>
                  <a:srgbClr val="FFFFFF"/>
                </a:solidFill>
                <a:latin typeface="Arial"/>
                <a:cs typeface="Arial"/>
              </a:rPr>
              <a:t>Institucional</a:t>
            </a:r>
            <a:endParaRPr sz="2600" b="1" dirty="0">
              <a:latin typeface="Arial"/>
              <a:cs typeface="Arial"/>
            </a:endParaRPr>
          </a:p>
        </p:txBody>
      </p:sp>
      <p:sp>
        <p:nvSpPr>
          <p:cNvPr id="11" name="object 9"/>
          <p:cNvSpPr/>
          <p:nvPr/>
        </p:nvSpPr>
        <p:spPr>
          <a:xfrm>
            <a:off x="4010779" y="3178168"/>
            <a:ext cx="1333500" cy="1008380"/>
          </a:xfrm>
          <a:custGeom>
            <a:avLst/>
            <a:gdLst/>
            <a:ahLst/>
            <a:cxnLst/>
            <a:rect l="l" t="t" r="r" b="b"/>
            <a:pathLst>
              <a:path w="1333500" h="1008379">
                <a:moveTo>
                  <a:pt x="0" y="0"/>
                </a:moveTo>
                <a:lnTo>
                  <a:pt x="1333372" y="1007751"/>
                </a:lnTo>
              </a:path>
            </a:pathLst>
          </a:custGeom>
          <a:ln w="10795">
            <a:solidFill>
              <a:srgbClr val="FF0000"/>
            </a:solidFill>
          </a:ln>
        </p:spPr>
        <p:txBody>
          <a:bodyPr wrap="square" lIns="0" tIns="0" rIns="0" bIns="0" rtlCol="0"/>
          <a:lstStyle/>
          <a:p>
            <a:endParaRPr/>
          </a:p>
        </p:txBody>
      </p:sp>
      <p:sp>
        <p:nvSpPr>
          <p:cNvPr id="12" name="object 10"/>
          <p:cNvSpPr/>
          <p:nvPr/>
        </p:nvSpPr>
        <p:spPr>
          <a:xfrm>
            <a:off x="5344150" y="3354676"/>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39"/>
                </a:lnTo>
                <a:lnTo>
                  <a:pt x="5938" y="1540435"/>
                </a:lnTo>
                <a:lnTo>
                  <a:pt x="22697" y="1580148"/>
                </a:lnTo>
                <a:lnTo>
                  <a:pt x="48693" y="1613795"/>
                </a:lnTo>
                <a:lnTo>
                  <a:pt x="82339" y="1639790"/>
                </a:lnTo>
                <a:lnTo>
                  <a:pt x="122052" y="1656550"/>
                </a:lnTo>
                <a:lnTo>
                  <a:pt x="166248" y="1662488"/>
                </a:lnTo>
                <a:lnTo>
                  <a:pt x="3158730" y="1662488"/>
                </a:lnTo>
                <a:lnTo>
                  <a:pt x="3202925" y="1656550"/>
                </a:lnTo>
                <a:lnTo>
                  <a:pt x="3242638" y="1639790"/>
                </a:lnTo>
                <a:lnTo>
                  <a:pt x="3276285" y="1613795"/>
                </a:lnTo>
                <a:lnTo>
                  <a:pt x="3302280" y="1580148"/>
                </a:lnTo>
                <a:lnTo>
                  <a:pt x="3319039" y="1540435"/>
                </a:lnTo>
                <a:lnTo>
                  <a:pt x="3324978" y="1496239"/>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endParaRPr/>
          </a:p>
        </p:txBody>
      </p:sp>
      <p:sp>
        <p:nvSpPr>
          <p:cNvPr id="13" name="object 11"/>
          <p:cNvSpPr/>
          <p:nvPr/>
        </p:nvSpPr>
        <p:spPr>
          <a:xfrm>
            <a:off x="5344150" y="3354676"/>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chemeClr val="tx1"/>
            </a:solidFill>
          </a:ln>
        </p:spPr>
        <p:txBody>
          <a:bodyPr wrap="square" lIns="0" tIns="0" rIns="0" bIns="0" rtlCol="0"/>
          <a:lstStyle/>
          <a:p>
            <a:endParaRPr/>
          </a:p>
        </p:txBody>
      </p:sp>
      <p:sp>
        <p:nvSpPr>
          <p:cNvPr id="14" name="object 12"/>
          <p:cNvSpPr txBox="1"/>
          <p:nvPr/>
        </p:nvSpPr>
        <p:spPr>
          <a:xfrm>
            <a:off x="5579224" y="3649588"/>
            <a:ext cx="2854960" cy="1090042"/>
          </a:xfrm>
          <a:prstGeom prst="rect">
            <a:avLst/>
          </a:prstGeom>
        </p:spPr>
        <p:txBody>
          <a:bodyPr vert="horz" wrap="square" lIns="0" tIns="63500" rIns="0" bIns="0" rtlCol="0">
            <a:spAutoFit/>
          </a:bodyPr>
          <a:lstStyle/>
          <a:p>
            <a:pPr marL="12700" marR="5080" indent="397510" algn="ctr">
              <a:lnSpc>
                <a:spcPts val="2500"/>
              </a:lnSpc>
              <a:spcBef>
                <a:spcPts val="500"/>
              </a:spcBef>
            </a:pPr>
            <a:r>
              <a:rPr sz="2600" b="1" spc="-5" dirty="0">
                <a:solidFill>
                  <a:srgbClr val="FFFFFF"/>
                </a:solidFill>
                <a:latin typeface="Arial"/>
                <a:cs typeface="Arial"/>
              </a:rPr>
              <a:t>Credibilidad de  </a:t>
            </a:r>
            <a:r>
              <a:rPr sz="2600" b="1" spc="-5" dirty="0" err="1">
                <a:solidFill>
                  <a:srgbClr val="FFFFFF"/>
                </a:solidFill>
                <a:latin typeface="Arial"/>
                <a:cs typeface="Arial"/>
              </a:rPr>
              <a:t>políticas</a:t>
            </a:r>
            <a:endParaRPr lang="es-CO" sz="2600" b="1" spc="-5" dirty="0">
              <a:solidFill>
                <a:srgbClr val="FFFFFF"/>
              </a:solidFill>
              <a:latin typeface="Arial"/>
              <a:cs typeface="Arial"/>
            </a:endParaRPr>
          </a:p>
          <a:p>
            <a:pPr marL="12700" marR="5080" indent="397510" algn="ctr">
              <a:lnSpc>
                <a:spcPts val="2500"/>
              </a:lnSpc>
              <a:spcBef>
                <a:spcPts val="500"/>
              </a:spcBef>
            </a:pPr>
            <a:r>
              <a:rPr sz="2600" b="1" spc="-25" dirty="0">
                <a:solidFill>
                  <a:srgbClr val="FFFFFF"/>
                </a:solidFill>
                <a:latin typeface="Arial"/>
                <a:cs typeface="Arial"/>
              </a:rPr>
              <a:t> </a:t>
            </a:r>
            <a:r>
              <a:rPr sz="2600" b="1" spc="-5" dirty="0">
                <a:solidFill>
                  <a:srgbClr val="FFFFFF"/>
                </a:solidFill>
                <a:latin typeface="Arial"/>
                <a:cs typeface="Arial"/>
              </a:rPr>
              <a:t>económicas</a:t>
            </a:r>
            <a:endParaRPr sz="2600" b="1" dirty="0">
              <a:latin typeface="Arial"/>
              <a:cs typeface="Arial"/>
            </a:endParaRPr>
          </a:p>
        </p:txBody>
      </p:sp>
      <p:sp>
        <p:nvSpPr>
          <p:cNvPr id="15" name="object 4"/>
          <p:cNvSpPr txBox="1">
            <a:spLocks/>
          </p:cNvSpPr>
          <p:nvPr/>
        </p:nvSpPr>
        <p:spPr>
          <a:xfrm>
            <a:off x="539552" y="5377780"/>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a:lnSpc>
                <a:spcPts val="1300"/>
              </a:lnSpc>
              <a:spcBef>
                <a:spcPts val="145"/>
              </a:spcBef>
            </a:pPr>
            <a:r>
              <a:rPr lang="es-CO" sz="900" b="1" dirty="0">
                <a:latin typeface="+mn-lt"/>
              </a:rPr>
              <a:t>Los </a:t>
            </a:r>
            <a:r>
              <a:rPr lang="es-CO" sz="900" b="1" spc="-5" dirty="0">
                <a:latin typeface="+mn-lt"/>
              </a:rPr>
              <a:t>Reportes </a:t>
            </a:r>
            <a:r>
              <a:rPr lang="es-CO" sz="900" b="1" dirty="0">
                <a:latin typeface="+mn-lt"/>
              </a:rPr>
              <a:t>de </a:t>
            </a:r>
            <a:r>
              <a:rPr lang="es-CO" sz="900" b="1" spc="-5" dirty="0">
                <a:latin typeface="+mn-lt"/>
              </a:rPr>
              <a:t>Finanzas Publicas </a:t>
            </a:r>
            <a:r>
              <a:rPr lang="es-CO" sz="900" b="1" dirty="0">
                <a:latin typeface="+mn-lt"/>
              </a:rPr>
              <a:t>y los </a:t>
            </a:r>
            <a:r>
              <a:rPr lang="es-CO" sz="900" b="1" spc="-5" dirty="0">
                <a:latin typeface="+mn-lt"/>
              </a:rPr>
              <a:t>Fundamentos  del Análisis del Riesgo Soberano, agosto</a:t>
            </a:r>
            <a:r>
              <a:rPr lang="es-CO" sz="900" b="1" spc="-35" dirty="0">
                <a:latin typeface="+mn-lt"/>
              </a:rPr>
              <a:t> </a:t>
            </a:r>
            <a:r>
              <a:rPr lang="es-CO" sz="900" b="1" spc="-10" dirty="0">
                <a:latin typeface="+mn-lt"/>
              </a:rPr>
              <a:t>2017</a:t>
            </a:r>
          </a:p>
        </p:txBody>
      </p:sp>
    </p:spTree>
    <p:extLst>
      <p:ext uri="{BB962C8B-B14F-4D97-AF65-F5344CB8AC3E}">
        <p14:creationId xmlns:p14="http://schemas.microsoft.com/office/powerpoint/2010/main" val="10439144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latin typeface="+mn-lt"/>
              </a:rPr>
              <a:pPr/>
              <a:t>31</a:t>
            </a:fld>
            <a:endParaRPr lang="es-ES_tradnl">
              <a:latin typeface="+mn-lt"/>
            </a:endParaRPr>
          </a:p>
        </p:txBody>
      </p:sp>
      <p:sp>
        <p:nvSpPr>
          <p:cNvPr id="3" name="object 2"/>
          <p:cNvSpPr txBox="1">
            <a:spLocks/>
          </p:cNvSpPr>
          <p:nvPr/>
        </p:nvSpPr>
        <p:spPr>
          <a:xfrm>
            <a:off x="125413" y="-18447"/>
            <a:ext cx="6859905" cy="1059905"/>
          </a:xfrm>
          <a:prstGeom prst="rect">
            <a:avLst/>
          </a:prstGeom>
        </p:spPr>
        <p:txBody>
          <a:bodyPr vert="horz" wrap="square" lIns="0" tIns="120014"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7145">
              <a:spcBef>
                <a:spcPts val="944"/>
              </a:spcBef>
            </a:pPr>
            <a:r>
              <a:rPr lang="es-CO" kern="0" spc="-5" dirty="0">
                <a:latin typeface="+mn-lt"/>
              </a:rPr>
              <a:t>Fortaleza Institucional</a:t>
            </a:r>
            <a:r>
              <a:rPr lang="es-CO" kern="0" spc="-10" dirty="0">
                <a:latin typeface="+mn-lt"/>
              </a:rPr>
              <a:t> </a:t>
            </a:r>
            <a:r>
              <a:rPr lang="es-CO" kern="0" spc="-5" dirty="0">
                <a:latin typeface="+mn-lt"/>
              </a:rPr>
              <a:t>(II)</a:t>
            </a:r>
          </a:p>
          <a:p>
            <a:pPr marL="12700">
              <a:spcBef>
                <a:spcPts val="560"/>
              </a:spcBef>
            </a:pPr>
            <a:r>
              <a:rPr lang="es-CO" sz="2400" kern="0" spc="-5" dirty="0">
                <a:latin typeface="+mn-lt"/>
              </a:rPr>
              <a:t>¿Cómo influyen </a:t>
            </a:r>
            <a:r>
              <a:rPr lang="es-CO" sz="2400" kern="0" dirty="0">
                <a:latin typeface="+mn-lt"/>
              </a:rPr>
              <a:t>los </a:t>
            </a:r>
            <a:r>
              <a:rPr lang="es-CO" sz="2400" kern="0" spc="-5" dirty="0">
                <a:latin typeface="+mn-lt"/>
              </a:rPr>
              <a:t>reportes </a:t>
            </a:r>
            <a:r>
              <a:rPr lang="es-CO" sz="2400" kern="0" dirty="0">
                <a:latin typeface="+mn-lt"/>
              </a:rPr>
              <a:t>de </a:t>
            </a:r>
            <a:r>
              <a:rPr lang="es-CO" sz="2400" kern="0" spc="-5" dirty="0">
                <a:latin typeface="+mn-lt"/>
              </a:rPr>
              <a:t>finanzas</a:t>
            </a:r>
            <a:r>
              <a:rPr lang="es-CO" sz="2400" kern="0" dirty="0">
                <a:latin typeface="+mn-lt"/>
              </a:rPr>
              <a:t> públicas?</a:t>
            </a:r>
          </a:p>
        </p:txBody>
      </p:sp>
      <p:sp>
        <p:nvSpPr>
          <p:cNvPr id="4" name="object 3"/>
          <p:cNvSpPr txBox="1"/>
          <p:nvPr/>
        </p:nvSpPr>
        <p:spPr>
          <a:xfrm>
            <a:off x="107504" y="1201316"/>
            <a:ext cx="8928992" cy="4291559"/>
          </a:xfrm>
          <a:prstGeom prst="rect">
            <a:avLst/>
          </a:prstGeom>
        </p:spPr>
        <p:txBody>
          <a:bodyPr vert="horz" wrap="square" lIns="0" tIns="107315" rIns="0" bIns="0" rtlCol="0">
            <a:spAutoFit/>
          </a:bodyPr>
          <a:lstStyle/>
          <a:p>
            <a:pPr marL="12700">
              <a:lnSpc>
                <a:spcPct val="100000"/>
              </a:lnSpc>
              <a:spcBef>
                <a:spcPts val="845"/>
              </a:spcBef>
            </a:pPr>
            <a:r>
              <a:rPr sz="2400" b="1" dirty="0">
                <a:latin typeface="+mn-lt"/>
                <a:cs typeface="Arial"/>
              </a:rPr>
              <a:t>Marco</a:t>
            </a:r>
            <a:r>
              <a:rPr sz="2400" b="1" spc="-15" dirty="0">
                <a:latin typeface="+mn-lt"/>
                <a:cs typeface="Arial"/>
              </a:rPr>
              <a:t> </a:t>
            </a:r>
            <a:r>
              <a:rPr sz="2400" b="1" spc="-5" dirty="0">
                <a:latin typeface="+mn-lt"/>
                <a:cs typeface="Arial"/>
              </a:rPr>
              <a:t>Institucional</a:t>
            </a:r>
            <a:endParaRPr sz="2400" dirty="0">
              <a:latin typeface="+mn-lt"/>
              <a:cs typeface="Arial"/>
            </a:endParaRPr>
          </a:p>
          <a:p>
            <a:pPr marL="12700">
              <a:lnSpc>
                <a:spcPct val="100000"/>
              </a:lnSpc>
              <a:spcBef>
                <a:spcPts val="620"/>
              </a:spcBef>
              <a:tabLst>
                <a:tab pos="304165" algn="l"/>
              </a:tabLst>
            </a:pPr>
            <a:r>
              <a:rPr sz="2000" dirty="0">
                <a:solidFill>
                  <a:srgbClr val="009FDF"/>
                </a:solidFill>
                <a:latin typeface="+mn-lt"/>
                <a:cs typeface="Arial"/>
              </a:rPr>
              <a:t>»	</a:t>
            </a:r>
            <a:r>
              <a:rPr sz="2200" b="1" i="1" spc="-5" dirty="0">
                <a:latin typeface="+mn-lt"/>
                <a:cs typeface="Arial"/>
              </a:rPr>
              <a:t>Eficacia Gubernamental </a:t>
            </a:r>
            <a:r>
              <a:rPr sz="2000" i="1" spc="-5" dirty="0">
                <a:latin typeface="+mn-lt"/>
                <a:cs typeface="Arial"/>
              </a:rPr>
              <a:t>(</a:t>
            </a:r>
            <a:r>
              <a:rPr sz="1800" i="1" spc="-5" dirty="0">
                <a:latin typeface="+mn-lt"/>
                <a:cs typeface="Arial"/>
              </a:rPr>
              <a:t>Government</a:t>
            </a:r>
            <a:r>
              <a:rPr sz="1800" i="1" dirty="0">
                <a:latin typeface="+mn-lt"/>
                <a:cs typeface="Arial"/>
              </a:rPr>
              <a:t> </a:t>
            </a:r>
            <a:r>
              <a:rPr sz="1800" i="1" spc="-5" dirty="0">
                <a:latin typeface="+mn-lt"/>
                <a:cs typeface="Arial"/>
              </a:rPr>
              <a:t>Effectiveness</a:t>
            </a:r>
            <a:r>
              <a:rPr sz="2000" i="1" spc="-5" dirty="0">
                <a:latin typeface="+mn-lt"/>
                <a:cs typeface="Arial"/>
              </a:rPr>
              <a:t>):</a:t>
            </a:r>
            <a:endParaRPr sz="2000" dirty="0">
              <a:latin typeface="+mn-lt"/>
              <a:cs typeface="Arial"/>
            </a:endParaRPr>
          </a:p>
          <a:p>
            <a:pPr marL="533400" indent="-292100">
              <a:lnSpc>
                <a:spcPct val="100000"/>
              </a:lnSpc>
              <a:spcBef>
                <a:spcPts val="600"/>
              </a:spcBef>
              <a:buClr>
                <a:srgbClr val="009FDF"/>
              </a:buClr>
              <a:buChar char="–"/>
              <a:tabLst>
                <a:tab pos="532765" algn="l"/>
                <a:tab pos="533400" algn="l"/>
              </a:tabLst>
            </a:pPr>
            <a:r>
              <a:rPr sz="1800" spc="-10" dirty="0">
                <a:latin typeface="+mn-lt"/>
                <a:cs typeface="Arial"/>
              </a:rPr>
              <a:t>Calidad </a:t>
            </a:r>
            <a:r>
              <a:rPr sz="1800" spc="-5" dirty="0">
                <a:latin typeface="+mn-lt"/>
                <a:cs typeface="Arial"/>
              </a:rPr>
              <a:t>de gestión </a:t>
            </a:r>
            <a:r>
              <a:rPr sz="1800" dirty="0">
                <a:latin typeface="+mn-lt"/>
                <a:cs typeface="Arial"/>
              </a:rPr>
              <a:t>y </a:t>
            </a:r>
            <a:r>
              <a:rPr sz="1800" spc="-5" dirty="0">
                <a:latin typeface="+mn-lt"/>
                <a:cs typeface="Arial"/>
              </a:rPr>
              <a:t>administración del</a:t>
            </a:r>
            <a:r>
              <a:rPr sz="1800" spc="15" dirty="0">
                <a:latin typeface="+mn-lt"/>
                <a:cs typeface="Arial"/>
              </a:rPr>
              <a:t> </a:t>
            </a:r>
            <a:r>
              <a:rPr sz="1800" spc="-5" dirty="0">
                <a:latin typeface="+mn-lt"/>
                <a:cs typeface="Arial"/>
              </a:rPr>
              <a:t>Estado.</a:t>
            </a:r>
            <a:endParaRPr sz="1800" dirty="0">
              <a:latin typeface="+mn-lt"/>
              <a:cs typeface="Arial"/>
            </a:endParaRPr>
          </a:p>
          <a:p>
            <a:pPr marL="533400" marR="5080" indent="-292100">
              <a:lnSpc>
                <a:spcPts val="1900"/>
              </a:lnSpc>
              <a:spcBef>
                <a:spcPts val="690"/>
              </a:spcBef>
              <a:buClr>
                <a:srgbClr val="009FDF"/>
              </a:buClr>
              <a:buChar char="–"/>
              <a:tabLst>
                <a:tab pos="532765" algn="l"/>
                <a:tab pos="533400" algn="l"/>
              </a:tabLst>
            </a:pPr>
            <a:r>
              <a:rPr sz="1800" spc="-5" dirty="0">
                <a:latin typeface="+mn-lt"/>
                <a:cs typeface="Arial"/>
              </a:rPr>
              <a:t>Capacidad para planificar </a:t>
            </a:r>
            <a:r>
              <a:rPr sz="1800" dirty="0">
                <a:latin typeface="+mn-lt"/>
                <a:cs typeface="Arial"/>
              </a:rPr>
              <a:t>e </a:t>
            </a:r>
            <a:r>
              <a:rPr sz="1800" spc="-5" dirty="0">
                <a:latin typeface="+mn-lt"/>
                <a:cs typeface="Arial"/>
              </a:rPr>
              <a:t>implementar políticas; independencia del servicio público  de las interferencias</a:t>
            </a:r>
            <a:r>
              <a:rPr sz="1800" spc="10" dirty="0">
                <a:latin typeface="+mn-lt"/>
                <a:cs typeface="Arial"/>
              </a:rPr>
              <a:t> </a:t>
            </a:r>
            <a:r>
              <a:rPr sz="1800" spc="-5" dirty="0">
                <a:latin typeface="+mn-lt"/>
                <a:cs typeface="Arial"/>
              </a:rPr>
              <a:t>políticas.</a:t>
            </a:r>
            <a:endParaRPr sz="1800" dirty="0">
              <a:latin typeface="+mn-lt"/>
              <a:cs typeface="Arial"/>
            </a:endParaRPr>
          </a:p>
          <a:p>
            <a:pPr marL="533400" indent="-292100">
              <a:lnSpc>
                <a:spcPct val="100000"/>
              </a:lnSpc>
              <a:spcBef>
                <a:spcPts val="555"/>
              </a:spcBef>
              <a:buClr>
                <a:srgbClr val="009FDF"/>
              </a:buClr>
              <a:buFont typeface="Arial"/>
              <a:buChar char="–"/>
              <a:tabLst>
                <a:tab pos="532765" algn="l"/>
                <a:tab pos="533400" algn="l"/>
              </a:tabLst>
            </a:pPr>
            <a:r>
              <a:rPr sz="2000" b="1" u="sng" spc="-5" dirty="0">
                <a:latin typeface="+mn-lt"/>
                <a:cs typeface="Arial"/>
              </a:rPr>
              <a:t>Medición de </a:t>
            </a:r>
            <a:r>
              <a:rPr sz="2000" b="1" u="sng" dirty="0">
                <a:latin typeface="+mn-lt"/>
                <a:cs typeface="Arial"/>
              </a:rPr>
              <a:t>la </a:t>
            </a:r>
            <a:r>
              <a:rPr sz="2000" b="1" u="sng" spc="-5" dirty="0">
                <a:latin typeface="+mn-lt"/>
                <a:cs typeface="Arial"/>
              </a:rPr>
              <a:t>Calidad de Gestión</a:t>
            </a:r>
            <a:r>
              <a:rPr sz="2000" b="1" u="sng" spc="15" dirty="0">
                <a:latin typeface="+mn-lt"/>
                <a:cs typeface="Arial"/>
              </a:rPr>
              <a:t> </a:t>
            </a:r>
            <a:r>
              <a:rPr sz="2000" b="1" u="sng" spc="-5" dirty="0">
                <a:latin typeface="+mn-lt"/>
                <a:cs typeface="Arial"/>
              </a:rPr>
              <a:t>Presupuestaria</a:t>
            </a:r>
            <a:r>
              <a:rPr sz="2000" b="1" spc="-5" dirty="0">
                <a:latin typeface="+mn-lt"/>
                <a:cs typeface="Arial"/>
              </a:rPr>
              <a:t>.</a:t>
            </a:r>
            <a:endParaRPr sz="2000" dirty="0">
              <a:latin typeface="+mn-lt"/>
              <a:cs typeface="Arial"/>
            </a:endParaRPr>
          </a:p>
          <a:p>
            <a:pPr>
              <a:lnSpc>
                <a:spcPct val="100000"/>
              </a:lnSpc>
              <a:buClr>
                <a:srgbClr val="009FDF"/>
              </a:buClr>
              <a:buFont typeface="Arial"/>
              <a:buChar char="–"/>
            </a:pPr>
            <a:endParaRPr sz="1800" dirty="0">
              <a:latin typeface="+mn-lt"/>
              <a:cs typeface="Times New Roman"/>
            </a:endParaRPr>
          </a:p>
          <a:p>
            <a:pPr marL="12700">
              <a:lnSpc>
                <a:spcPct val="100000"/>
              </a:lnSpc>
              <a:spcBef>
                <a:spcPts val="1045"/>
              </a:spcBef>
              <a:tabLst>
                <a:tab pos="304165" algn="l"/>
              </a:tabLst>
            </a:pPr>
            <a:r>
              <a:rPr sz="2000" dirty="0">
                <a:solidFill>
                  <a:srgbClr val="009FDF"/>
                </a:solidFill>
                <a:latin typeface="+mn-lt"/>
                <a:cs typeface="Arial"/>
              </a:rPr>
              <a:t>»	</a:t>
            </a:r>
            <a:r>
              <a:rPr sz="2200" b="1" i="1" spc="-5" dirty="0">
                <a:latin typeface="+mn-lt"/>
                <a:cs typeface="Arial"/>
              </a:rPr>
              <a:t>Control de Corrupción </a:t>
            </a:r>
            <a:r>
              <a:rPr sz="2000" i="1" spc="-5" dirty="0">
                <a:latin typeface="+mn-lt"/>
                <a:cs typeface="Arial"/>
              </a:rPr>
              <a:t>(</a:t>
            </a:r>
            <a:r>
              <a:rPr sz="1800" i="1" spc="-5" dirty="0">
                <a:latin typeface="+mn-lt"/>
                <a:cs typeface="Arial"/>
              </a:rPr>
              <a:t>Control of</a:t>
            </a:r>
            <a:r>
              <a:rPr sz="1800" i="1" spc="-10" dirty="0">
                <a:latin typeface="+mn-lt"/>
                <a:cs typeface="Arial"/>
              </a:rPr>
              <a:t> </a:t>
            </a:r>
            <a:r>
              <a:rPr sz="1800" i="1" spc="-5" dirty="0">
                <a:latin typeface="+mn-lt"/>
                <a:cs typeface="Arial"/>
              </a:rPr>
              <a:t>Corruption</a:t>
            </a:r>
            <a:r>
              <a:rPr sz="2000" i="1" spc="-5" dirty="0">
                <a:latin typeface="+mn-lt"/>
                <a:cs typeface="Arial"/>
              </a:rPr>
              <a:t>):</a:t>
            </a:r>
            <a:endParaRPr sz="2000" dirty="0">
              <a:latin typeface="+mn-lt"/>
              <a:cs typeface="Arial"/>
            </a:endParaRPr>
          </a:p>
          <a:p>
            <a:pPr marL="533400" indent="-292100">
              <a:lnSpc>
                <a:spcPct val="100000"/>
              </a:lnSpc>
              <a:spcBef>
                <a:spcPts val="600"/>
              </a:spcBef>
              <a:buClr>
                <a:srgbClr val="009FDF"/>
              </a:buClr>
              <a:buChar char="–"/>
              <a:tabLst>
                <a:tab pos="532765" algn="l"/>
                <a:tab pos="533400" algn="l"/>
              </a:tabLst>
            </a:pPr>
            <a:r>
              <a:rPr sz="1800" spc="-5" dirty="0">
                <a:latin typeface="+mn-lt"/>
                <a:cs typeface="Arial"/>
              </a:rPr>
              <a:t>Grado en que el poder público </a:t>
            </a:r>
            <a:r>
              <a:rPr sz="1800" dirty="0">
                <a:latin typeface="+mn-lt"/>
                <a:cs typeface="Arial"/>
              </a:rPr>
              <a:t>se </a:t>
            </a:r>
            <a:r>
              <a:rPr sz="1800" spc="-5" dirty="0">
                <a:latin typeface="+mn-lt"/>
                <a:cs typeface="Arial"/>
              </a:rPr>
              <a:t>ejerce para beneficio</a:t>
            </a:r>
            <a:r>
              <a:rPr sz="1800" spc="35" dirty="0">
                <a:latin typeface="+mn-lt"/>
                <a:cs typeface="Arial"/>
              </a:rPr>
              <a:t> </a:t>
            </a:r>
            <a:r>
              <a:rPr sz="1800" spc="-5" dirty="0">
                <a:latin typeface="+mn-lt"/>
                <a:cs typeface="Arial"/>
              </a:rPr>
              <a:t>privado.</a:t>
            </a:r>
            <a:endParaRPr sz="1800" dirty="0">
              <a:latin typeface="+mn-lt"/>
              <a:cs typeface="Arial"/>
            </a:endParaRPr>
          </a:p>
          <a:p>
            <a:pPr marL="533400" indent="-292100">
              <a:lnSpc>
                <a:spcPct val="100000"/>
              </a:lnSpc>
              <a:spcBef>
                <a:spcPts val="610"/>
              </a:spcBef>
              <a:buClr>
                <a:srgbClr val="009FDF"/>
              </a:buClr>
              <a:buChar char="–"/>
              <a:tabLst>
                <a:tab pos="532765" algn="l"/>
                <a:tab pos="533400" algn="l"/>
              </a:tabLst>
            </a:pPr>
            <a:r>
              <a:rPr sz="1800" spc="-5" dirty="0">
                <a:latin typeface="+mn-lt"/>
                <a:cs typeface="Arial"/>
              </a:rPr>
              <a:t>Captura de Estado por intereses especiales (elites</a:t>
            </a:r>
            <a:r>
              <a:rPr sz="1800" spc="50" dirty="0">
                <a:latin typeface="+mn-lt"/>
                <a:cs typeface="Arial"/>
              </a:rPr>
              <a:t> </a:t>
            </a:r>
            <a:r>
              <a:rPr sz="1800" spc="-5" dirty="0">
                <a:latin typeface="+mn-lt"/>
                <a:cs typeface="Arial"/>
              </a:rPr>
              <a:t>económicas/políticas).</a:t>
            </a:r>
            <a:endParaRPr sz="1800" dirty="0">
              <a:latin typeface="+mn-lt"/>
              <a:cs typeface="Arial"/>
            </a:endParaRPr>
          </a:p>
          <a:p>
            <a:pPr marL="533400" indent="-292100">
              <a:lnSpc>
                <a:spcPct val="100000"/>
              </a:lnSpc>
              <a:spcBef>
                <a:spcPts val="580"/>
              </a:spcBef>
              <a:buClr>
                <a:srgbClr val="009FDF"/>
              </a:buClr>
              <a:buFont typeface="Arial"/>
              <a:buChar char="–"/>
              <a:tabLst>
                <a:tab pos="532765" algn="l"/>
                <a:tab pos="533400" algn="l"/>
              </a:tabLst>
            </a:pPr>
            <a:r>
              <a:rPr sz="2000" b="1" u="sng" spc="-15" dirty="0">
                <a:latin typeface="+mn-lt"/>
                <a:cs typeface="Arial"/>
              </a:rPr>
              <a:t>Transparencia </a:t>
            </a:r>
            <a:r>
              <a:rPr sz="2000" b="1" u="sng" spc="-5" dirty="0">
                <a:latin typeface="+mn-lt"/>
                <a:cs typeface="Arial"/>
              </a:rPr>
              <a:t>en Rendición de Cuentas del Sector</a:t>
            </a:r>
            <a:r>
              <a:rPr sz="2000" b="1" u="sng" spc="55" dirty="0">
                <a:latin typeface="+mn-lt"/>
                <a:cs typeface="Arial"/>
              </a:rPr>
              <a:t> </a:t>
            </a:r>
            <a:r>
              <a:rPr sz="2000" b="1" u="sng" spc="-5" dirty="0" err="1">
                <a:latin typeface="+mn-lt"/>
                <a:cs typeface="Arial"/>
              </a:rPr>
              <a:t>Público</a:t>
            </a:r>
            <a:r>
              <a:rPr sz="2000" b="1" spc="-5" dirty="0">
                <a:latin typeface="+mn-lt"/>
                <a:cs typeface="Arial"/>
              </a:rPr>
              <a:t>.</a:t>
            </a:r>
            <a:r>
              <a:rPr lang="es-CO" sz="1800" b="1" spc="-5" dirty="0">
                <a:latin typeface="+mn-lt"/>
                <a:cs typeface="Arial"/>
              </a:rPr>
              <a:t> </a:t>
            </a:r>
            <a:r>
              <a:rPr lang="en-GB" altLang="es-CO" sz="1800" b="1" dirty="0">
                <a:solidFill>
                  <a:schemeClr val="bg1"/>
                </a:solidFill>
              </a:rPr>
              <a:t>(“</a:t>
            </a:r>
            <a:r>
              <a:rPr lang="en-GB" altLang="es-CO" sz="1600" b="1" dirty="0">
                <a:solidFill>
                  <a:schemeClr val="bg1"/>
                </a:solidFill>
              </a:rPr>
              <a:t>Accountability”). (“Accountability”).</a:t>
            </a:r>
            <a:endParaRPr sz="1600" dirty="0">
              <a:latin typeface="+mn-lt"/>
              <a:cs typeface="Arial"/>
            </a:endParaRPr>
          </a:p>
        </p:txBody>
      </p:sp>
      <p:sp>
        <p:nvSpPr>
          <p:cNvPr id="6" name="object 4"/>
          <p:cNvSpPr txBox="1">
            <a:spLocks/>
          </p:cNvSpPr>
          <p:nvPr/>
        </p:nvSpPr>
        <p:spPr>
          <a:xfrm>
            <a:off x="539552" y="53879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a:lnSpc>
                <a:spcPts val="1300"/>
              </a:lnSpc>
              <a:spcBef>
                <a:spcPts val="145"/>
              </a:spcBef>
            </a:pPr>
            <a:r>
              <a:rPr lang="es-CO" sz="900" b="1" dirty="0">
                <a:latin typeface="+mn-lt"/>
              </a:rPr>
              <a:t>Los </a:t>
            </a:r>
            <a:r>
              <a:rPr lang="es-CO" sz="900" b="1" spc="-5" dirty="0">
                <a:latin typeface="+mn-lt"/>
              </a:rPr>
              <a:t>Reportes </a:t>
            </a:r>
            <a:r>
              <a:rPr lang="es-CO" sz="900" b="1" dirty="0">
                <a:latin typeface="+mn-lt"/>
              </a:rPr>
              <a:t>de </a:t>
            </a:r>
            <a:r>
              <a:rPr lang="es-CO" sz="900" b="1" spc="-5" dirty="0">
                <a:latin typeface="+mn-lt"/>
              </a:rPr>
              <a:t>Finanzas Publicas </a:t>
            </a:r>
            <a:r>
              <a:rPr lang="es-CO" sz="900" b="1" dirty="0">
                <a:latin typeface="+mn-lt"/>
              </a:rPr>
              <a:t>y los </a:t>
            </a:r>
            <a:r>
              <a:rPr lang="es-CO" sz="900" b="1" spc="-5" dirty="0">
                <a:latin typeface="+mn-lt"/>
              </a:rPr>
              <a:t>Fundamentos  del Análisis del Riesgo Soberano, agosto</a:t>
            </a:r>
            <a:r>
              <a:rPr lang="es-CO" sz="900" b="1" spc="-35" dirty="0">
                <a:latin typeface="+mn-lt"/>
              </a:rPr>
              <a:t> </a:t>
            </a:r>
            <a:r>
              <a:rPr lang="es-CO" sz="900" b="1" spc="-10" dirty="0">
                <a:latin typeface="+mn-lt"/>
              </a:rPr>
              <a:t>2017</a:t>
            </a:r>
          </a:p>
        </p:txBody>
      </p:sp>
    </p:spTree>
    <p:extLst>
      <p:ext uri="{BB962C8B-B14F-4D97-AF65-F5344CB8AC3E}">
        <p14:creationId xmlns:p14="http://schemas.microsoft.com/office/powerpoint/2010/main" val="8622767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latin typeface="+mn-lt"/>
              </a:rPr>
              <a:pPr/>
              <a:t>32</a:t>
            </a:fld>
            <a:endParaRPr lang="es-ES_tradnl">
              <a:latin typeface="+mn-lt"/>
            </a:endParaRPr>
          </a:p>
        </p:txBody>
      </p:sp>
      <p:sp>
        <p:nvSpPr>
          <p:cNvPr id="3" name="object 2"/>
          <p:cNvSpPr txBox="1">
            <a:spLocks/>
          </p:cNvSpPr>
          <p:nvPr/>
        </p:nvSpPr>
        <p:spPr>
          <a:xfrm>
            <a:off x="125413" y="-94828"/>
            <a:ext cx="8767067" cy="1059905"/>
          </a:xfrm>
          <a:prstGeom prst="rect">
            <a:avLst/>
          </a:prstGeom>
        </p:spPr>
        <p:txBody>
          <a:bodyPr vert="horz" wrap="square" lIns="0" tIns="120014"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7145" algn="ctr">
              <a:spcBef>
                <a:spcPts val="944"/>
              </a:spcBef>
            </a:pPr>
            <a:r>
              <a:rPr lang="es-CO" kern="0" spc="-5" dirty="0">
                <a:latin typeface="+mn-lt"/>
              </a:rPr>
              <a:t>Fortaleza Institucional</a:t>
            </a:r>
            <a:r>
              <a:rPr lang="es-CO" kern="0" spc="-10" dirty="0">
                <a:latin typeface="+mn-lt"/>
              </a:rPr>
              <a:t> </a:t>
            </a:r>
            <a:r>
              <a:rPr lang="es-CO" kern="0" spc="-5" dirty="0">
                <a:latin typeface="+mn-lt"/>
              </a:rPr>
              <a:t>(III)</a:t>
            </a:r>
          </a:p>
          <a:p>
            <a:pPr marL="12700" algn="ctr">
              <a:spcBef>
                <a:spcPts val="560"/>
              </a:spcBef>
            </a:pPr>
            <a:r>
              <a:rPr lang="es-CO" sz="2400" kern="0" spc="-5" dirty="0">
                <a:latin typeface="+mn-lt"/>
              </a:rPr>
              <a:t>¿Cómo influyen </a:t>
            </a:r>
            <a:r>
              <a:rPr lang="es-CO" sz="2400" kern="0" dirty="0">
                <a:latin typeface="+mn-lt"/>
              </a:rPr>
              <a:t>los </a:t>
            </a:r>
            <a:r>
              <a:rPr lang="es-CO" sz="2400" kern="0" spc="-5" dirty="0">
                <a:latin typeface="+mn-lt"/>
              </a:rPr>
              <a:t>reportes </a:t>
            </a:r>
            <a:r>
              <a:rPr lang="es-CO" sz="2400" kern="0" dirty="0">
                <a:latin typeface="+mn-lt"/>
              </a:rPr>
              <a:t>de </a:t>
            </a:r>
            <a:r>
              <a:rPr lang="es-CO" sz="2400" kern="0" spc="-5" dirty="0">
                <a:latin typeface="+mn-lt"/>
              </a:rPr>
              <a:t>finanzas</a:t>
            </a:r>
            <a:r>
              <a:rPr lang="es-CO" sz="2400" kern="0" dirty="0">
                <a:latin typeface="+mn-lt"/>
              </a:rPr>
              <a:t> públicas?</a:t>
            </a:r>
          </a:p>
        </p:txBody>
      </p:sp>
      <p:sp>
        <p:nvSpPr>
          <p:cNvPr id="4" name="object 3"/>
          <p:cNvSpPr txBox="1"/>
          <p:nvPr/>
        </p:nvSpPr>
        <p:spPr>
          <a:xfrm>
            <a:off x="35496" y="1057300"/>
            <a:ext cx="9013371" cy="3775136"/>
          </a:xfrm>
          <a:prstGeom prst="rect">
            <a:avLst/>
          </a:prstGeom>
        </p:spPr>
        <p:txBody>
          <a:bodyPr vert="horz" wrap="square" lIns="0" tIns="88900" rIns="0" bIns="0" rtlCol="0">
            <a:spAutoFit/>
          </a:bodyPr>
          <a:lstStyle/>
          <a:p>
            <a:pPr marL="12700">
              <a:lnSpc>
                <a:spcPct val="100000"/>
              </a:lnSpc>
              <a:spcBef>
                <a:spcPts val="700"/>
              </a:spcBef>
            </a:pPr>
            <a:r>
              <a:rPr sz="2400" b="1" spc="-5" dirty="0">
                <a:latin typeface="+mn-lt"/>
                <a:cs typeface="Arial"/>
              </a:rPr>
              <a:t>Credibilidad </a:t>
            </a:r>
            <a:r>
              <a:rPr sz="2400" b="1" dirty="0">
                <a:latin typeface="+mn-lt"/>
                <a:cs typeface="Arial"/>
              </a:rPr>
              <a:t>y </a:t>
            </a:r>
            <a:r>
              <a:rPr sz="2400" b="1" spc="-10" dirty="0">
                <a:latin typeface="+mn-lt"/>
                <a:cs typeface="Arial"/>
              </a:rPr>
              <a:t>eficacia </a:t>
            </a:r>
            <a:r>
              <a:rPr sz="2400" b="1" dirty="0">
                <a:latin typeface="+mn-lt"/>
                <a:cs typeface="Arial"/>
              </a:rPr>
              <a:t>de </a:t>
            </a:r>
            <a:r>
              <a:rPr sz="2400" b="1" spc="-5" dirty="0">
                <a:latin typeface="+mn-lt"/>
                <a:cs typeface="Arial"/>
              </a:rPr>
              <a:t>Políticas</a:t>
            </a:r>
            <a:r>
              <a:rPr sz="2400" b="1" spc="-40" dirty="0">
                <a:latin typeface="+mn-lt"/>
                <a:cs typeface="Arial"/>
              </a:rPr>
              <a:t> </a:t>
            </a:r>
            <a:r>
              <a:rPr sz="2400" b="1" spc="-5" dirty="0">
                <a:latin typeface="+mn-lt"/>
                <a:cs typeface="Arial"/>
              </a:rPr>
              <a:t>Económicas</a:t>
            </a:r>
            <a:endParaRPr sz="2400" dirty="0">
              <a:latin typeface="+mn-lt"/>
              <a:cs typeface="Arial"/>
            </a:endParaRPr>
          </a:p>
          <a:p>
            <a:pPr marL="12700">
              <a:lnSpc>
                <a:spcPct val="100000"/>
              </a:lnSpc>
              <a:spcBef>
                <a:spcPts val="600"/>
              </a:spcBef>
              <a:tabLst>
                <a:tab pos="304165" algn="l"/>
              </a:tabLst>
            </a:pPr>
            <a:r>
              <a:rPr sz="2400" dirty="0">
                <a:solidFill>
                  <a:srgbClr val="009FDF"/>
                </a:solidFill>
                <a:latin typeface="+mn-lt"/>
                <a:cs typeface="Arial"/>
              </a:rPr>
              <a:t>»	</a:t>
            </a:r>
            <a:r>
              <a:rPr sz="2400" b="1" i="1" spc="-5" dirty="0" err="1">
                <a:latin typeface="+mn-lt"/>
                <a:cs typeface="Arial"/>
              </a:rPr>
              <a:t>Enfoque</a:t>
            </a:r>
            <a:r>
              <a:rPr sz="2400" b="1" i="1" spc="-15" dirty="0">
                <a:latin typeface="+mn-lt"/>
                <a:cs typeface="Arial"/>
              </a:rPr>
              <a:t> </a:t>
            </a:r>
            <a:r>
              <a:rPr sz="2400" b="1" i="1" spc="-5" dirty="0" err="1">
                <a:latin typeface="+mn-lt"/>
                <a:cs typeface="Arial"/>
              </a:rPr>
              <a:t>analítico</a:t>
            </a:r>
            <a:endParaRPr lang="es-CO" sz="2400" b="1" i="1" spc="-5" dirty="0">
              <a:latin typeface="+mn-lt"/>
              <a:cs typeface="Arial"/>
            </a:endParaRPr>
          </a:p>
          <a:p>
            <a:pPr marL="12700">
              <a:lnSpc>
                <a:spcPct val="100000"/>
              </a:lnSpc>
              <a:spcBef>
                <a:spcPts val="600"/>
              </a:spcBef>
              <a:tabLst>
                <a:tab pos="304165" algn="l"/>
              </a:tabLst>
            </a:pPr>
            <a:endParaRPr sz="2400" b="1" dirty="0">
              <a:latin typeface="+mn-lt"/>
              <a:cs typeface="Arial"/>
            </a:endParaRPr>
          </a:p>
          <a:p>
            <a:pPr marL="533400" marR="5080" indent="-292100" algn="just">
              <a:lnSpc>
                <a:spcPts val="1900"/>
              </a:lnSpc>
              <a:spcBef>
                <a:spcPts val="710"/>
              </a:spcBef>
              <a:buClr>
                <a:srgbClr val="009FDF"/>
              </a:buClr>
              <a:buChar char="–"/>
              <a:tabLst>
                <a:tab pos="532765" algn="l"/>
                <a:tab pos="533400" algn="l"/>
              </a:tabLst>
            </a:pPr>
            <a:r>
              <a:rPr sz="2400" spc="-5" dirty="0">
                <a:latin typeface="+mn-lt"/>
                <a:cs typeface="Arial"/>
              </a:rPr>
              <a:t>Comparación global utilizando métricas de inflación para medir la </a:t>
            </a:r>
            <a:r>
              <a:rPr sz="2400" spc="-10" dirty="0">
                <a:latin typeface="+mn-lt"/>
                <a:cs typeface="Arial"/>
              </a:rPr>
              <a:t>credibilidad </a:t>
            </a:r>
            <a:r>
              <a:rPr sz="2400" dirty="0">
                <a:latin typeface="+mn-lt"/>
                <a:cs typeface="Arial"/>
              </a:rPr>
              <a:t>y  </a:t>
            </a:r>
            <a:r>
              <a:rPr sz="2400" spc="-5" dirty="0">
                <a:latin typeface="+mn-lt"/>
                <a:cs typeface="Arial"/>
              </a:rPr>
              <a:t>eficacia de política</a:t>
            </a:r>
            <a:r>
              <a:rPr sz="2400" spc="0" dirty="0">
                <a:latin typeface="+mn-lt"/>
                <a:cs typeface="Arial"/>
              </a:rPr>
              <a:t> </a:t>
            </a:r>
            <a:r>
              <a:rPr sz="2400" spc="-5" dirty="0">
                <a:latin typeface="+mn-lt"/>
                <a:cs typeface="Arial"/>
              </a:rPr>
              <a:t>monetaria.</a:t>
            </a:r>
            <a:endParaRPr sz="2400" dirty="0">
              <a:latin typeface="+mn-lt"/>
              <a:cs typeface="Arial"/>
            </a:endParaRPr>
          </a:p>
          <a:p>
            <a:pPr marL="533400" indent="-292100" algn="just">
              <a:lnSpc>
                <a:spcPct val="100000"/>
              </a:lnSpc>
              <a:spcBef>
                <a:spcPts val="555"/>
              </a:spcBef>
              <a:buClr>
                <a:srgbClr val="009FDF"/>
              </a:buClr>
              <a:buChar char="–"/>
              <a:tabLst>
                <a:tab pos="532765" algn="l"/>
                <a:tab pos="533400" algn="l"/>
              </a:tabLst>
            </a:pPr>
            <a:r>
              <a:rPr sz="2400" spc="-5" dirty="0" err="1">
                <a:latin typeface="+mn-lt"/>
                <a:cs typeface="Arial"/>
              </a:rPr>
              <a:t>Métricas</a:t>
            </a:r>
            <a:r>
              <a:rPr sz="2400" spc="-5" dirty="0">
                <a:latin typeface="+mn-lt"/>
                <a:cs typeface="Arial"/>
              </a:rPr>
              <a:t> </a:t>
            </a:r>
            <a:r>
              <a:rPr sz="2400" spc="-5" dirty="0" err="1">
                <a:latin typeface="+mn-lt"/>
                <a:cs typeface="Arial"/>
              </a:rPr>
              <a:t>alternativa</a:t>
            </a:r>
            <a:r>
              <a:rPr lang="es-CO" sz="2400" spc="-5" dirty="0">
                <a:latin typeface="+mn-lt"/>
                <a:cs typeface="Arial"/>
              </a:rPr>
              <a:t>s</a:t>
            </a:r>
            <a:r>
              <a:rPr sz="2400" spc="-5" dirty="0">
                <a:latin typeface="+mn-lt"/>
                <a:cs typeface="Arial"/>
              </a:rPr>
              <a:t> para evaluar efectividad de política</a:t>
            </a:r>
            <a:r>
              <a:rPr sz="2400" spc="50" dirty="0">
                <a:latin typeface="+mn-lt"/>
                <a:cs typeface="Arial"/>
              </a:rPr>
              <a:t> </a:t>
            </a:r>
            <a:r>
              <a:rPr sz="2400" spc="-5" dirty="0">
                <a:latin typeface="+mn-lt"/>
                <a:cs typeface="Arial"/>
              </a:rPr>
              <a:t>fiscal.</a:t>
            </a:r>
            <a:endParaRPr sz="2400" dirty="0">
              <a:latin typeface="+mn-lt"/>
              <a:cs typeface="Arial"/>
            </a:endParaRPr>
          </a:p>
          <a:p>
            <a:pPr marL="762000" marR="552450" indent="-292100" algn="just">
              <a:lnSpc>
                <a:spcPct val="100699"/>
              </a:lnSpc>
              <a:spcBef>
                <a:spcPts val="565"/>
              </a:spcBef>
              <a:tabLst>
                <a:tab pos="761365" algn="l"/>
              </a:tabLst>
            </a:pPr>
            <a:r>
              <a:rPr sz="2400" dirty="0">
                <a:solidFill>
                  <a:srgbClr val="009FDF"/>
                </a:solidFill>
                <a:latin typeface="+mn-lt"/>
                <a:cs typeface="Arial"/>
              </a:rPr>
              <a:t>›	</a:t>
            </a:r>
            <a:r>
              <a:rPr sz="2400" spc="-5" dirty="0">
                <a:latin typeface="+mn-lt"/>
                <a:cs typeface="Arial"/>
              </a:rPr>
              <a:t>“Calidad” de la implementación de la política fiscal </a:t>
            </a:r>
            <a:r>
              <a:rPr sz="2400" spc="-5" dirty="0" err="1">
                <a:latin typeface="+mn-lt"/>
                <a:cs typeface="Arial"/>
              </a:rPr>
              <a:t>asociada</a:t>
            </a:r>
            <a:r>
              <a:rPr sz="2400" spc="-5" dirty="0">
                <a:latin typeface="+mn-lt"/>
                <a:cs typeface="Arial"/>
              </a:rPr>
              <a:t> </a:t>
            </a:r>
            <a:r>
              <a:rPr sz="2400" dirty="0">
                <a:latin typeface="+mn-lt"/>
                <a:cs typeface="Arial"/>
              </a:rPr>
              <a:t>a</a:t>
            </a:r>
            <a:r>
              <a:rPr lang="es-CO" sz="2400" dirty="0">
                <a:latin typeface="+mn-lt"/>
                <a:cs typeface="Arial"/>
              </a:rPr>
              <a:t>l</a:t>
            </a:r>
            <a:r>
              <a:rPr sz="2400" dirty="0">
                <a:latin typeface="+mn-lt"/>
                <a:cs typeface="Arial"/>
              </a:rPr>
              <a:t> </a:t>
            </a:r>
            <a:r>
              <a:rPr sz="2400" spc="-5" dirty="0">
                <a:latin typeface="+mn-lt"/>
                <a:cs typeface="Arial"/>
              </a:rPr>
              <a:t>apego </a:t>
            </a:r>
            <a:r>
              <a:rPr sz="2400" dirty="0">
                <a:latin typeface="+mn-lt"/>
                <a:cs typeface="Arial"/>
              </a:rPr>
              <a:t>y  </a:t>
            </a:r>
            <a:r>
              <a:rPr sz="2400" spc="-5" dirty="0">
                <a:latin typeface="+mn-lt"/>
                <a:cs typeface="Arial"/>
              </a:rPr>
              <a:t>cumplimiento del </a:t>
            </a:r>
            <a:r>
              <a:rPr sz="2400" b="1" i="1" u="sng" spc="-5" dirty="0">
                <a:uFill>
                  <a:solidFill>
                    <a:srgbClr val="000000"/>
                  </a:solidFill>
                </a:uFill>
                <a:latin typeface="+mn-lt"/>
                <a:cs typeface="Arial"/>
              </a:rPr>
              <a:t>reglas</a:t>
            </a:r>
            <a:r>
              <a:rPr sz="2400" b="1" i="1" u="sng" spc="5" dirty="0">
                <a:uFill>
                  <a:solidFill>
                    <a:srgbClr val="000000"/>
                  </a:solidFill>
                </a:uFill>
                <a:latin typeface="+mn-lt"/>
                <a:cs typeface="Arial"/>
              </a:rPr>
              <a:t> </a:t>
            </a:r>
            <a:r>
              <a:rPr sz="2400" b="1" i="1" u="sng" spc="-5" dirty="0" err="1">
                <a:uFill>
                  <a:solidFill>
                    <a:srgbClr val="000000"/>
                  </a:solidFill>
                </a:uFill>
                <a:latin typeface="+mn-lt"/>
                <a:cs typeface="Arial"/>
              </a:rPr>
              <a:t>fiscales</a:t>
            </a:r>
            <a:r>
              <a:rPr sz="2400" b="1" i="1" spc="-5" dirty="0">
                <a:uFill>
                  <a:solidFill>
                    <a:srgbClr val="000000"/>
                  </a:solidFill>
                </a:uFill>
                <a:latin typeface="+mn-lt"/>
                <a:cs typeface="Arial"/>
              </a:rPr>
              <a:t>.</a:t>
            </a:r>
            <a:endParaRPr sz="2400" b="1" i="1" dirty="0">
              <a:latin typeface="+mn-lt"/>
              <a:cs typeface="Arial"/>
            </a:endParaRPr>
          </a:p>
          <a:p>
            <a:pPr marL="762000" marR="208915" indent="-292100" algn="just">
              <a:lnSpc>
                <a:spcPts val="1900"/>
              </a:lnSpc>
              <a:spcBef>
                <a:spcPts val="695"/>
              </a:spcBef>
              <a:tabLst>
                <a:tab pos="761365" algn="l"/>
              </a:tabLst>
            </a:pPr>
            <a:r>
              <a:rPr sz="2400" dirty="0">
                <a:solidFill>
                  <a:srgbClr val="009FDF"/>
                </a:solidFill>
                <a:latin typeface="+mn-lt"/>
                <a:cs typeface="Arial"/>
              </a:rPr>
              <a:t>›	</a:t>
            </a:r>
            <a:r>
              <a:rPr sz="2400" b="1" spc="-5" dirty="0">
                <a:latin typeface="+mn-lt"/>
                <a:cs typeface="Arial"/>
              </a:rPr>
              <a:t>Fundamental poder efectuar monitoreo estrecho de cuentas fiscales;  frecuencia </a:t>
            </a:r>
            <a:r>
              <a:rPr sz="2400" b="1" dirty="0">
                <a:latin typeface="+mn-lt"/>
                <a:cs typeface="Arial"/>
              </a:rPr>
              <a:t>y </a:t>
            </a:r>
            <a:r>
              <a:rPr sz="2400" b="1" spc="-5" dirty="0">
                <a:latin typeface="+mn-lt"/>
                <a:cs typeface="Arial"/>
              </a:rPr>
              <a:t>transparencia de</a:t>
            </a:r>
            <a:r>
              <a:rPr sz="2400" b="1" spc="0" dirty="0">
                <a:latin typeface="+mn-lt"/>
                <a:cs typeface="Arial"/>
              </a:rPr>
              <a:t> </a:t>
            </a:r>
            <a:r>
              <a:rPr sz="2400" b="1" spc="-5" dirty="0">
                <a:latin typeface="+mn-lt"/>
                <a:cs typeface="Arial"/>
              </a:rPr>
              <a:t>reportes.</a:t>
            </a:r>
            <a:endParaRPr sz="2400" dirty="0">
              <a:latin typeface="+mn-lt"/>
              <a:cs typeface="Arial"/>
            </a:endParaRPr>
          </a:p>
        </p:txBody>
      </p:sp>
      <p:sp>
        <p:nvSpPr>
          <p:cNvPr id="6" name="object 4"/>
          <p:cNvSpPr txBox="1">
            <a:spLocks/>
          </p:cNvSpPr>
          <p:nvPr/>
        </p:nvSpPr>
        <p:spPr>
          <a:xfrm>
            <a:off x="539552" y="53879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a:lnSpc>
                <a:spcPts val="1300"/>
              </a:lnSpc>
              <a:spcBef>
                <a:spcPts val="145"/>
              </a:spcBef>
            </a:pPr>
            <a:r>
              <a:rPr lang="es-CO" sz="900" b="1" dirty="0">
                <a:latin typeface="+mn-lt"/>
              </a:rPr>
              <a:t>Los </a:t>
            </a:r>
            <a:r>
              <a:rPr lang="es-CO" sz="900" b="1" spc="-5" dirty="0">
                <a:latin typeface="+mn-lt"/>
              </a:rPr>
              <a:t>Reportes </a:t>
            </a:r>
            <a:r>
              <a:rPr lang="es-CO" sz="900" b="1" dirty="0">
                <a:latin typeface="+mn-lt"/>
              </a:rPr>
              <a:t>de </a:t>
            </a:r>
            <a:r>
              <a:rPr lang="es-CO" sz="900" b="1" spc="-5" dirty="0">
                <a:latin typeface="+mn-lt"/>
              </a:rPr>
              <a:t>Finanzas Publicas </a:t>
            </a:r>
            <a:r>
              <a:rPr lang="es-CO" sz="900" b="1" dirty="0">
                <a:latin typeface="+mn-lt"/>
              </a:rPr>
              <a:t>y los </a:t>
            </a:r>
            <a:r>
              <a:rPr lang="es-CO" sz="900" b="1" spc="-5" dirty="0">
                <a:latin typeface="+mn-lt"/>
              </a:rPr>
              <a:t>Fundamentos  del Análisis del Riesgo Soberano, agosto</a:t>
            </a:r>
            <a:r>
              <a:rPr lang="es-CO" sz="900" b="1" spc="-35" dirty="0">
                <a:latin typeface="+mn-lt"/>
              </a:rPr>
              <a:t> </a:t>
            </a:r>
            <a:r>
              <a:rPr lang="es-CO" sz="900" b="1" spc="-10" dirty="0">
                <a:latin typeface="+mn-lt"/>
              </a:rPr>
              <a:t>2017</a:t>
            </a:r>
          </a:p>
        </p:txBody>
      </p:sp>
    </p:spTree>
    <p:extLst>
      <p:ext uri="{BB962C8B-B14F-4D97-AF65-F5344CB8AC3E}">
        <p14:creationId xmlns:p14="http://schemas.microsoft.com/office/powerpoint/2010/main" val="12979213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latin typeface="+mn-lt"/>
              </a:rPr>
              <a:pPr/>
              <a:t>33</a:t>
            </a:fld>
            <a:endParaRPr lang="es-ES_tradnl">
              <a:latin typeface="+mn-lt"/>
            </a:endParaRPr>
          </a:p>
        </p:txBody>
      </p:sp>
      <p:sp>
        <p:nvSpPr>
          <p:cNvPr id="3" name="object 2"/>
          <p:cNvSpPr txBox="1">
            <a:spLocks/>
          </p:cNvSpPr>
          <p:nvPr/>
        </p:nvSpPr>
        <p:spPr>
          <a:xfrm>
            <a:off x="323528" y="265212"/>
            <a:ext cx="3810000" cy="505267"/>
          </a:xfrm>
          <a:prstGeom prst="rect">
            <a:avLst/>
          </a:prstGeom>
        </p:spPr>
        <p:txBody>
          <a:bodyPr vert="horz" wrap="square" lIns="0" tIns="12700"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2700">
              <a:spcBef>
                <a:spcPts val="100"/>
              </a:spcBef>
            </a:pPr>
            <a:r>
              <a:rPr lang="es-CO" kern="0" spc="-5">
                <a:latin typeface="+mn-lt"/>
              </a:rPr>
              <a:t>Fortaleza Fiscal</a:t>
            </a:r>
            <a:r>
              <a:rPr lang="es-CO" kern="0" spc="-40">
                <a:latin typeface="+mn-lt"/>
              </a:rPr>
              <a:t> </a:t>
            </a:r>
            <a:r>
              <a:rPr lang="es-CO" kern="0" spc="-5">
                <a:latin typeface="+mn-lt"/>
              </a:rPr>
              <a:t>(I)</a:t>
            </a:r>
            <a:endParaRPr lang="es-CO" kern="0" spc="-5" dirty="0">
              <a:latin typeface="+mn-lt"/>
            </a:endParaRPr>
          </a:p>
        </p:txBody>
      </p:sp>
      <p:sp>
        <p:nvSpPr>
          <p:cNvPr id="4" name="object 3"/>
          <p:cNvSpPr/>
          <p:nvPr/>
        </p:nvSpPr>
        <p:spPr>
          <a:xfrm>
            <a:off x="559799" y="2321451"/>
            <a:ext cx="3325495" cy="1663064"/>
          </a:xfrm>
          <a:custGeom>
            <a:avLst/>
            <a:gdLst/>
            <a:ahLst/>
            <a:cxnLst/>
            <a:rect l="l" t="t" r="r" b="b"/>
            <a:pathLst>
              <a:path w="3325495" h="1663064">
                <a:moveTo>
                  <a:pt x="3158730" y="0"/>
                </a:moveTo>
                <a:lnTo>
                  <a:pt x="166248" y="0"/>
                </a:lnTo>
                <a:lnTo>
                  <a:pt x="122053" y="5938"/>
                </a:lnTo>
                <a:lnTo>
                  <a:pt x="82339" y="22697"/>
                </a:lnTo>
                <a:lnTo>
                  <a:pt x="48693" y="48693"/>
                </a:lnTo>
                <a:lnTo>
                  <a:pt x="22697" y="82340"/>
                </a:lnTo>
                <a:lnTo>
                  <a:pt x="5938" y="122053"/>
                </a:lnTo>
                <a:lnTo>
                  <a:pt x="0" y="166249"/>
                </a:lnTo>
                <a:lnTo>
                  <a:pt x="0" y="1496240"/>
                </a:lnTo>
                <a:lnTo>
                  <a:pt x="5938" y="1540436"/>
                </a:lnTo>
                <a:lnTo>
                  <a:pt x="22697" y="1580149"/>
                </a:lnTo>
                <a:lnTo>
                  <a:pt x="48693" y="1613796"/>
                </a:lnTo>
                <a:lnTo>
                  <a:pt x="82339" y="1639791"/>
                </a:lnTo>
                <a:lnTo>
                  <a:pt x="122053" y="1656551"/>
                </a:lnTo>
                <a:lnTo>
                  <a:pt x="166248" y="1662489"/>
                </a:lnTo>
                <a:lnTo>
                  <a:pt x="3158730" y="1662489"/>
                </a:lnTo>
                <a:lnTo>
                  <a:pt x="3202925" y="1656551"/>
                </a:lnTo>
                <a:lnTo>
                  <a:pt x="3242639" y="1639791"/>
                </a:lnTo>
                <a:lnTo>
                  <a:pt x="3276286" y="1613796"/>
                </a:lnTo>
                <a:lnTo>
                  <a:pt x="3302281" y="1580149"/>
                </a:lnTo>
                <a:lnTo>
                  <a:pt x="3319040" y="1540436"/>
                </a:lnTo>
                <a:lnTo>
                  <a:pt x="3324979" y="1496240"/>
                </a:lnTo>
                <a:lnTo>
                  <a:pt x="3324979" y="166249"/>
                </a:lnTo>
                <a:lnTo>
                  <a:pt x="3319040" y="122053"/>
                </a:lnTo>
                <a:lnTo>
                  <a:pt x="3302281" y="82340"/>
                </a:lnTo>
                <a:lnTo>
                  <a:pt x="3276286" y="48693"/>
                </a:lnTo>
                <a:lnTo>
                  <a:pt x="3242639" y="22697"/>
                </a:lnTo>
                <a:lnTo>
                  <a:pt x="3202925" y="5938"/>
                </a:lnTo>
                <a:lnTo>
                  <a:pt x="3158730" y="0"/>
                </a:lnTo>
                <a:close/>
              </a:path>
            </a:pathLst>
          </a:custGeom>
          <a:solidFill>
            <a:srgbClr val="008869"/>
          </a:solidFill>
          <a:ln>
            <a:solidFill>
              <a:srgbClr val="FFFF00"/>
            </a:solidFill>
          </a:ln>
        </p:spPr>
        <p:txBody>
          <a:bodyPr wrap="square" lIns="0" tIns="0" rIns="0" bIns="0" rtlCol="0"/>
          <a:lstStyle/>
          <a:p>
            <a:endParaRPr>
              <a:latin typeface="+mn-lt"/>
            </a:endParaRPr>
          </a:p>
        </p:txBody>
      </p:sp>
      <p:sp>
        <p:nvSpPr>
          <p:cNvPr id="6" name="object 4"/>
          <p:cNvSpPr txBox="1"/>
          <p:nvPr/>
        </p:nvSpPr>
        <p:spPr>
          <a:xfrm>
            <a:off x="1256707" y="2586340"/>
            <a:ext cx="1931670" cy="1048385"/>
          </a:xfrm>
          <a:prstGeom prst="rect">
            <a:avLst/>
          </a:prstGeom>
        </p:spPr>
        <p:txBody>
          <a:bodyPr vert="horz" wrap="square" lIns="0" tIns="90805" rIns="0" bIns="0" rtlCol="0">
            <a:spAutoFit/>
          </a:bodyPr>
          <a:lstStyle/>
          <a:p>
            <a:pPr marL="368300" marR="5080" indent="-356235">
              <a:lnSpc>
                <a:spcPts val="3729"/>
              </a:lnSpc>
              <a:spcBef>
                <a:spcPts val="715"/>
              </a:spcBef>
            </a:pPr>
            <a:r>
              <a:rPr sz="3600" b="1" spc="-5" dirty="0">
                <a:solidFill>
                  <a:srgbClr val="FFFFFF"/>
                </a:solidFill>
                <a:latin typeface="+mn-lt"/>
                <a:cs typeface="Arial"/>
              </a:rPr>
              <a:t>Fo</a:t>
            </a:r>
            <a:r>
              <a:rPr sz="3600" b="1" dirty="0">
                <a:solidFill>
                  <a:srgbClr val="FFFFFF"/>
                </a:solidFill>
                <a:latin typeface="+mn-lt"/>
                <a:cs typeface="Arial"/>
              </a:rPr>
              <a:t>r</a:t>
            </a:r>
            <a:r>
              <a:rPr sz="3600" b="1" spc="-5" dirty="0">
                <a:solidFill>
                  <a:srgbClr val="FFFFFF"/>
                </a:solidFill>
                <a:latin typeface="+mn-lt"/>
                <a:cs typeface="Arial"/>
              </a:rPr>
              <a:t>ta</a:t>
            </a:r>
            <a:r>
              <a:rPr sz="3600" b="1" dirty="0">
                <a:solidFill>
                  <a:srgbClr val="FFFFFF"/>
                </a:solidFill>
                <a:latin typeface="+mn-lt"/>
                <a:cs typeface="Arial"/>
              </a:rPr>
              <a:t>l</a:t>
            </a:r>
            <a:r>
              <a:rPr sz="3600" b="1" spc="-5" dirty="0">
                <a:solidFill>
                  <a:srgbClr val="FFFFFF"/>
                </a:solidFill>
                <a:latin typeface="+mn-lt"/>
                <a:cs typeface="Arial"/>
              </a:rPr>
              <a:t>e</a:t>
            </a:r>
            <a:r>
              <a:rPr sz="3600" b="1" dirty="0">
                <a:solidFill>
                  <a:srgbClr val="FFFFFF"/>
                </a:solidFill>
                <a:latin typeface="+mn-lt"/>
                <a:cs typeface="Arial"/>
              </a:rPr>
              <a:t>za  </a:t>
            </a:r>
            <a:r>
              <a:rPr sz="3600" b="1" spc="-5" dirty="0">
                <a:solidFill>
                  <a:srgbClr val="FFFFFF"/>
                </a:solidFill>
                <a:latin typeface="+mn-lt"/>
                <a:cs typeface="Arial"/>
              </a:rPr>
              <a:t>Fiscal</a:t>
            </a:r>
            <a:endParaRPr sz="3600" b="1" dirty="0">
              <a:latin typeface="+mn-lt"/>
              <a:cs typeface="Arial"/>
            </a:endParaRPr>
          </a:p>
        </p:txBody>
      </p:sp>
      <p:sp>
        <p:nvSpPr>
          <p:cNvPr id="7" name="object 5"/>
          <p:cNvSpPr/>
          <p:nvPr/>
        </p:nvSpPr>
        <p:spPr>
          <a:xfrm>
            <a:off x="3884776" y="2248584"/>
            <a:ext cx="1333500" cy="904240"/>
          </a:xfrm>
          <a:custGeom>
            <a:avLst/>
            <a:gdLst/>
            <a:ahLst/>
            <a:cxnLst/>
            <a:rect l="l" t="t" r="r" b="b"/>
            <a:pathLst>
              <a:path w="1333500" h="904239">
                <a:moveTo>
                  <a:pt x="0" y="904111"/>
                </a:moveTo>
                <a:lnTo>
                  <a:pt x="1333372" y="0"/>
                </a:lnTo>
              </a:path>
            </a:pathLst>
          </a:custGeom>
          <a:ln w="10794">
            <a:solidFill>
              <a:srgbClr val="FF0000"/>
            </a:solidFill>
          </a:ln>
        </p:spPr>
        <p:txBody>
          <a:bodyPr wrap="square" lIns="0" tIns="0" rIns="0" bIns="0" rtlCol="0"/>
          <a:lstStyle/>
          <a:p>
            <a:endParaRPr>
              <a:latin typeface="+mn-lt"/>
            </a:endParaRPr>
          </a:p>
        </p:txBody>
      </p:sp>
      <p:sp>
        <p:nvSpPr>
          <p:cNvPr id="8" name="object 6"/>
          <p:cNvSpPr/>
          <p:nvPr/>
        </p:nvSpPr>
        <p:spPr>
          <a:xfrm>
            <a:off x="5218149" y="1417340"/>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40"/>
                </a:lnTo>
                <a:lnTo>
                  <a:pt x="5938" y="1540435"/>
                </a:lnTo>
                <a:lnTo>
                  <a:pt x="22697" y="1580148"/>
                </a:lnTo>
                <a:lnTo>
                  <a:pt x="48693" y="1613795"/>
                </a:lnTo>
                <a:lnTo>
                  <a:pt x="82339" y="1639790"/>
                </a:lnTo>
                <a:lnTo>
                  <a:pt x="122052" y="1656549"/>
                </a:lnTo>
                <a:lnTo>
                  <a:pt x="166248" y="1662488"/>
                </a:lnTo>
                <a:lnTo>
                  <a:pt x="3158730" y="1662488"/>
                </a:lnTo>
                <a:lnTo>
                  <a:pt x="3202925" y="1656549"/>
                </a:lnTo>
                <a:lnTo>
                  <a:pt x="3242638" y="1639790"/>
                </a:lnTo>
                <a:lnTo>
                  <a:pt x="3276285" y="1613795"/>
                </a:lnTo>
                <a:lnTo>
                  <a:pt x="3302280" y="1580148"/>
                </a:lnTo>
                <a:lnTo>
                  <a:pt x="3319039" y="1540435"/>
                </a:lnTo>
                <a:lnTo>
                  <a:pt x="3324978" y="1496240"/>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a:ln>
            <a:solidFill>
              <a:schemeClr val="tx1"/>
            </a:solidFill>
          </a:ln>
        </p:spPr>
        <p:txBody>
          <a:bodyPr wrap="square" lIns="0" tIns="0" rIns="0" bIns="0" rtlCol="0"/>
          <a:lstStyle/>
          <a:p>
            <a:endParaRPr>
              <a:latin typeface="+mn-lt"/>
            </a:endParaRPr>
          </a:p>
        </p:txBody>
      </p:sp>
      <p:sp>
        <p:nvSpPr>
          <p:cNvPr id="9" name="object 7"/>
          <p:cNvSpPr/>
          <p:nvPr/>
        </p:nvSpPr>
        <p:spPr>
          <a:xfrm>
            <a:off x="5218149" y="1417340"/>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endParaRPr>
              <a:latin typeface="+mn-lt"/>
            </a:endParaRPr>
          </a:p>
        </p:txBody>
      </p:sp>
      <p:sp>
        <p:nvSpPr>
          <p:cNvPr id="10" name="object 8"/>
          <p:cNvSpPr txBox="1"/>
          <p:nvPr/>
        </p:nvSpPr>
        <p:spPr>
          <a:xfrm>
            <a:off x="5588476" y="2023127"/>
            <a:ext cx="2584450" cy="391160"/>
          </a:xfrm>
          <a:prstGeom prst="rect">
            <a:avLst/>
          </a:prstGeom>
        </p:spPr>
        <p:txBody>
          <a:bodyPr vert="horz" wrap="square" lIns="0" tIns="12700" rIns="0" bIns="0" rtlCol="0">
            <a:spAutoFit/>
          </a:bodyPr>
          <a:lstStyle/>
          <a:p>
            <a:pPr marL="12700">
              <a:lnSpc>
                <a:spcPct val="100000"/>
              </a:lnSpc>
              <a:spcBef>
                <a:spcPts val="100"/>
              </a:spcBef>
            </a:pPr>
            <a:r>
              <a:rPr sz="2400" spc="-5" dirty="0">
                <a:solidFill>
                  <a:srgbClr val="FFFFFF"/>
                </a:solidFill>
                <a:latin typeface="+mn-lt"/>
                <a:cs typeface="Arial"/>
              </a:rPr>
              <a:t>Carga de la</a:t>
            </a:r>
            <a:r>
              <a:rPr sz="2400" spc="-70" dirty="0">
                <a:solidFill>
                  <a:srgbClr val="FFFFFF"/>
                </a:solidFill>
                <a:latin typeface="+mn-lt"/>
                <a:cs typeface="Arial"/>
              </a:rPr>
              <a:t> </a:t>
            </a:r>
            <a:r>
              <a:rPr sz="2400" spc="-5" dirty="0">
                <a:solidFill>
                  <a:srgbClr val="FFFFFF"/>
                </a:solidFill>
                <a:latin typeface="+mn-lt"/>
                <a:cs typeface="Arial"/>
              </a:rPr>
              <a:t>Deuda</a:t>
            </a:r>
            <a:endParaRPr sz="2400" dirty="0">
              <a:latin typeface="+mn-lt"/>
              <a:cs typeface="Arial"/>
            </a:endParaRPr>
          </a:p>
        </p:txBody>
      </p:sp>
      <p:sp>
        <p:nvSpPr>
          <p:cNvPr id="11" name="object 9"/>
          <p:cNvSpPr/>
          <p:nvPr/>
        </p:nvSpPr>
        <p:spPr>
          <a:xfrm>
            <a:off x="3884778" y="3152695"/>
            <a:ext cx="1333500" cy="1008380"/>
          </a:xfrm>
          <a:custGeom>
            <a:avLst/>
            <a:gdLst/>
            <a:ahLst/>
            <a:cxnLst/>
            <a:rect l="l" t="t" r="r" b="b"/>
            <a:pathLst>
              <a:path w="1333500" h="1008379">
                <a:moveTo>
                  <a:pt x="0" y="0"/>
                </a:moveTo>
                <a:lnTo>
                  <a:pt x="1333372" y="1007751"/>
                </a:lnTo>
              </a:path>
            </a:pathLst>
          </a:custGeom>
          <a:ln w="10795">
            <a:solidFill>
              <a:srgbClr val="FF0000"/>
            </a:solidFill>
          </a:ln>
        </p:spPr>
        <p:txBody>
          <a:bodyPr wrap="square" lIns="0" tIns="0" rIns="0" bIns="0" rtlCol="0"/>
          <a:lstStyle/>
          <a:p>
            <a:endParaRPr>
              <a:latin typeface="+mn-lt"/>
            </a:endParaRPr>
          </a:p>
        </p:txBody>
      </p:sp>
      <p:sp>
        <p:nvSpPr>
          <p:cNvPr id="12" name="object 10"/>
          <p:cNvSpPr/>
          <p:nvPr/>
        </p:nvSpPr>
        <p:spPr>
          <a:xfrm>
            <a:off x="5218149" y="3329203"/>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39"/>
                </a:lnTo>
                <a:lnTo>
                  <a:pt x="5938" y="1540435"/>
                </a:lnTo>
                <a:lnTo>
                  <a:pt x="22697" y="1580148"/>
                </a:lnTo>
                <a:lnTo>
                  <a:pt x="48693" y="1613795"/>
                </a:lnTo>
                <a:lnTo>
                  <a:pt x="82339" y="1639790"/>
                </a:lnTo>
                <a:lnTo>
                  <a:pt x="122052" y="1656550"/>
                </a:lnTo>
                <a:lnTo>
                  <a:pt x="166248" y="1662488"/>
                </a:lnTo>
                <a:lnTo>
                  <a:pt x="3158730" y="1662488"/>
                </a:lnTo>
                <a:lnTo>
                  <a:pt x="3202925" y="1656550"/>
                </a:lnTo>
                <a:lnTo>
                  <a:pt x="3242638" y="1639790"/>
                </a:lnTo>
                <a:lnTo>
                  <a:pt x="3276285" y="1613795"/>
                </a:lnTo>
                <a:lnTo>
                  <a:pt x="3302280" y="1580148"/>
                </a:lnTo>
                <a:lnTo>
                  <a:pt x="3319039" y="1540435"/>
                </a:lnTo>
                <a:lnTo>
                  <a:pt x="3324978" y="1496239"/>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a:ln>
            <a:solidFill>
              <a:schemeClr val="tx1"/>
            </a:solidFill>
          </a:ln>
        </p:spPr>
        <p:txBody>
          <a:bodyPr wrap="square" lIns="0" tIns="0" rIns="0" bIns="0" rtlCol="0"/>
          <a:lstStyle/>
          <a:p>
            <a:endParaRPr>
              <a:latin typeface="+mn-lt"/>
            </a:endParaRPr>
          </a:p>
        </p:txBody>
      </p:sp>
      <p:sp>
        <p:nvSpPr>
          <p:cNvPr id="13" name="object 11"/>
          <p:cNvSpPr/>
          <p:nvPr/>
        </p:nvSpPr>
        <p:spPr>
          <a:xfrm>
            <a:off x="5218149" y="3329203"/>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endParaRPr>
              <a:latin typeface="+mn-lt"/>
            </a:endParaRPr>
          </a:p>
        </p:txBody>
      </p:sp>
      <p:sp>
        <p:nvSpPr>
          <p:cNvPr id="14" name="object 12"/>
          <p:cNvSpPr txBox="1"/>
          <p:nvPr/>
        </p:nvSpPr>
        <p:spPr>
          <a:xfrm>
            <a:off x="5605432" y="3934990"/>
            <a:ext cx="2550795" cy="391160"/>
          </a:xfrm>
          <a:prstGeom prst="rect">
            <a:avLst/>
          </a:prstGeom>
        </p:spPr>
        <p:txBody>
          <a:bodyPr vert="horz" wrap="square" lIns="0" tIns="12700" rIns="0" bIns="0" rtlCol="0">
            <a:spAutoFit/>
          </a:bodyPr>
          <a:lstStyle/>
          <a:p>
            <a:pPr marL="12700">
              <a:lnSpc>
                <a:spcPct val="100000"/>
              </a:lnSpc>
              <a:spcBef>
                <a:spcPts val="100"/>
              </a:spcBef>
            </a:pPr>
            <a:r>
              <a:rPr sz="2400" spc="-5" dirty="0">
                <a:solidFill>
                  <a:srgbClr val="FFFFFF"/>
                </a:solidFill>
                <a:latin typeface="+mn-lt"/>
                <a:cs typeface="Arial"/>
              </a:rPr>
              <a:t>Costo de la</a:t>
            </a:r>
            <a:r>
              <a:rPr sz="2400" spc="-60" dirty="0">
                <a:solidFill>
                  <a:srgbClr val="FFFFFF"/>
                </a:solidFill>
                <a:latin typeface="+mn-lt"/>
                <a:cs typeface="Arial"/>
              </a:rPr>
              <a:t> </a:t>
            </a:r>
            <a:r>
              <a:rPr sz="2400" spc="-5" dirty="0">
                <a:solidFill>
                  <a:srgbClr val="FFFFFF"/>
                </a:solidFill>
                <a:latin typeface="+mn-lt"/>
                <a:cs typeface="Arial"/>
              </a:rPr>
              <a:t>Deuda</a:t>
            </a:r>
            <a:endParaRPr sz="2400">
              <a:latin typeface="+mn-lt"/>
              <a:cs typeface="Arial"/>
            </a:endParaRPr>
          </a:p>
        </p:txBody>
      </p:sp>
      <p:sp>
        <p:nvSpPr>
          <p:cNvPr id="15" name="object 4"/>
          <p:cNvSpPr txBox="1">
            <a:spLocks/>
          </p:cNvSpPr>
          <p:nvPr/>
        </p:nvSpPr>
        <p:spPr>
          <a:xfrm>
            <a:off x="539552" y="53879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a:lnSpc>
                <a:spcPts val="1300"/>
              </a:lnSpc>
              <a:spcBef>
                <a:spcPts val="145"/>
              </a:spcBef>
            </a:pPr>
            <a:r>
              <a:rPr lang="es-CO" sz="900" b="1" dirty="0">
                <a:latin typeface="+mn-lt"/>
              </a:rPr>
              <a:t>Los </a:t>
            </a:r>
            <a:r>
              <a:rPr lang="es-CO" sz="900" b="1" spc="-5" dirty="0">
                <a:latin typeface="+mn-lt"/>
              </a:rPr>
              <a:t>Reportes </a:t>
            </a:r>
            <a:r>
              <a:rPr lang="es-CO" sz="900" b="1" dirty="0">
                <a:latin typeface="+mn-lt"/>
              </a:rPr>
              <a:t>de </a:t>
            </a:r>
            <a:r>
              <a:rPr lang="es-CO" sz="900" b="1" spc="-5" dirty="0">
                <a:latin typeface="+mn-lt"/>
              </a:rPr>
              <a:t>Finanzas Publicas </a:t>
            </a:r>
            <a:r>
              <a:rPr lang="es-CO" sz="900" b="1" dirty="0">
                <a:latin typeface="+mn-lt"/>
              </a:rPr>
              <a:t>y los </a:t>
            </a:r>
            <a:r>
              <a:rPr lang="es-CO" sz="900" b="1" spc="-5" dirty="0">
                <a:latin typeface="+mn-lt"/>
              </a:rPr>
              <a:t>Fundamentos  del Análisis del Riesgo Soberano, agosto</a:t>
            </a:r>
            <a:r>
              <a:rPr lang="es-CO" sz="900" b="1" spc="-35" dirty="0">
                <a:latin typeface="+mn-lt"/>
              </a:rPr>
              <a:t> </a:t>
            </a:r>
            <a:r>
              <a:rPr lang="es-CO" sz="900" b="1" spc="-10" dirty="0">
                <a:latin typeface="+mn-lt"/>
              </a:rPr>
              <a:t>2017</a:t>
            </a:r>
          </a:p>
        </p:txBody>
      </p:sp>
    </p:spTree>
    <p:extLst>
      <p:ext uri="{BB962C8B-B14F-4D97-AF65-F5344CB8AC3E}">
        <p14:creationId xmlns:p14="http://schemas.microsoft.com/office/powerpoint/2010/main" val="40781315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latin typeface="+mn-lt"/>
              </a:rPr>
              <a:pPr/>
              <a:t>34</a:t>
            </a:fld>
            <a:endParaRPr lang="es-ES_tradnl">
              <a:latin typeface="+mn-lt"/>
            </a:endParaRPr>
          </a:p>
        </p:txBody>
      </p:sp>
      <p:sp>
        <p:nvSpPr>
          <p:cNvPr id="3" name="object 2"/>
          <p:cNvSpPr txBox="1">
            <a:spLocks/>
          </p:cNvSpPr>
          <p:nvPr/>
        </p:nvSpPr>
        <p:spPr>
          <a:xfrm>
            <a:off x="109464" y="-94828"/>
            <a:ext cx="6859905" cy="1059905"/>
          </a:xfrm>
          <a:prstGeom prst="rect">
            <a:avLst/>
          </a:prstGeom>
        </p:spPr>
        <p:txBody>
          <a:bodyPr vert="horz" wrap="square" lIns="0" tIns="120014"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7145">
              <a:spcBef>
                <a:spcPts val="944"/>
              </a:spcBef>
            </a:pPr>
            <a:r>
              <a:rPr lang="es-CO" kern="0" spc="-5" dirty="0">
                <a:latin typeface="+mn-lt"/>
              </a:rPr>
              <a:t>Fortaleza Fiscal (II)</a:t>
            </a:r>
          </a:p>
          <a:p>
            <a:pPr marL="12700">
              <a:spcBef>
                <a:spcPts val="560"/>
              </a:spcBef>
            </a:pPr>
            <a:r>
              <a:rPr lang="es-CO" sz="2400" kern="0" spc="-5" dirty="0">
                <a:latin typeface="+mn-lt"/>
              </a:rPr>
              <a:t>¿Cómo influyen </a:t>
            </a:r>
            <a:r>
              <a:rPr lang="es-CO" sz="2400" kern="0" dirty="0">
                <a:latin typeface="+mn-lt"/>
              </a:rPr>
              <a:t>los </a:t>
            </a:r>
            <a:r>
              <a:rPr lang="es-CO" sz="2400" kern="0" spc="-5" dirty="0">
                <a:latin typeface="+mn-lt"/>
              </a:rPr>
              <a:t>reportes </a:t>
            </a:r>
            <a:r>
              <a:rPr lang="es-CO" sz="2400" kern="0" dirty="0">
                <a:latin typeface="+mn-lt"/>
              </a:rPr>
              <a:t>de </a:t>
            </a:r>
            <a:r>
              <a:rPr lang="es-CO" sz="2400" kern="0" spc="-5" dirty="0">
                <a:latin typeface="+mn-lt"/>
              </a:rPr>
              <a:t>finanzas</a:t>
            </a:r>
            <a:r>
              <a:rPr lang="es-CO" sz="2400" kern="0" dirty="0">
                <a:latin typeface="+mn-lt"/>
              </a:rPr>
              <a:t> públicas?</a:t>
            </a:r>
          </a:p>
        </p:txBody>
      </p:sp>
      <p:sp>
        <p:nvSpPr>
          <p:cNvPr id="4" name="object 3"/>
          <p:cNvSpPr txBox="1"/>
          <p:nvPr/>
        </p:nvSpPr>
        <p:spPr>
          <a:xfrm>
            <a:off x="125412" y="985292"/>
            <a:ext cx="8623051" cy="4388253"/>
          </a:xfrm>
          <a:prstGeom prst="rect">
            <a:avLst/>
          </a:prstGeom>
        </p:spPr>
        <p:txBody>
          <a:bodyPr vert="horz" wrap="square" lIns="0" tIns="113030" rIns="0" bIns="0" rtlCol="0">
            <a:spAutoFit/>
          </a:bodyPr>
          <a:lstStyle/>
          <a:p>
            <a:pPr marL="12700">
              <a:lnSpc>
                <a:spcPct val="100000"/>
              </a:lnSpc>
              <a:spcBef>
                <a:spcPts val="890"/>
              </a:spcBef>
              <a:tabLst>
                <a:tab pos="304165" algn="l"/>
              </a:tabLst>
            </a:pPr>
            <a:r>
              <a:rPr sz="2000" dirty="0">
                <a:solidFill>
                  <a:srgbClr val="009FDF"/>
                </a:solidFill>
                <a:latin typeface="+mn-lt"/>
                <a:cs typeface="Arial"/>
              </a:rPr>
              <a:t>»	</a:t>
            </a:r>
            <a:r>
              <a:rPr sz="2200" b="1" i="1" dirty="0">
                <a:latin typeface="+mn-lt"/>
                <a:cs typeface="Arial"/>
              </a:rPr>
              <a:t>Nivel de la</a:t>
            </a:r>
            <a:r>
              <a:rPr sz="2200" b="1" i="1" spc="-25" dirty="0">
                <a:latin typeface="+mn-lt"/>
                <a:cs typeface="Arial"/>
              </a:rPr>
              <a:t> </a:t>
            </a:r>
            <a:r>
              <a:rPr sz="2200" b="1" i="1" dirty="0">
                <a:latin typeface="+mn-lt"/>
                <a:cs typeface="Arial"/>
              </a:rPr>
              <a:t>deuda:</a:t>
            </a:r>
            <a:endParaRPr sz="2200" b="1" dirty="0">
              <a:latin typeface="+mn-lt"/>
              <a:cs typeface="Arial"/>
            </a:endParaRPr>
          </a:p>
          <a:p>
            <a:pPr marL="533400" indent="-292100">
              <a:lnSpc>
                <a:spcPct val="100000"/>
              </a:lnSpc>
              <a:spcBef>
                <a:spcPts val="635"/>
              </a:spcBef>
              <a:buClr>
                <a:srgbClr val="009FDF"/>
              </a:buClr>
              <a:buChar char="–"/>
              <a:tabLst>
                <a:tab pos="532765" algn="l"/>
                <a:tab pos="533400" algn="l"/>
              </a:tabLst>
            </a:pPr>
            <a:r>
              <a:rPr sz="1800" spc="-5" dirty="0">
                <a:latin typeface="+mn-lt"/>
                <a:cs typeface="Arial"/>
              </a:rPr>
              <a:t>¿Se contabilizan </a:t>
            </a:r>
            <a:r>
              <a:rPr sz="2000" b="1" u="sng" spc="-5" dirty="0">
                <a:uFill>
                  <a:solidFill>
                    <a:srgbClr val="000000"/>
                  </a:solidFill>
                </a:uFill>
                <a:latin typeface="+mn-lt"/>
                <a:cs typeface="Arial"/>
              </a:rPr>
              <a:t>todos</a:t>
            </a:r>
            <a:r>
              <a:rPr sz="2000" b="1" spc="-5" dirty="0">
                <a:latin typeface="+mn-lt"/>
                <a:cs typeface="Arial"/>
              </a:rPr>
              <a:t> </a:t>
            </a:r>
            <a:r>
              <a:rPr sz="1800" spc="-5" dirty="0">
                <a:latin typeface="+mn-lt"/>
                <a:cs typeface="Arial"/>
              </a:rPr>
              <a:t>los pasivos del</a:t>
            </a:r>
            <a:r>
              <a:rPr sz="1800" spc="15" dirty="0">
                <a:latin typeface="+mn-lt"/>
                <a:cs typeface="Arial"/>
              </a:rPr>
              <a:t> </a:t>
            </a:r>
            <a:r>
              <a:rPr sz="1800" spc="-5" dirty="0">
                <a:latin typeface="+mn-lt"/>
                <a:cs typeface="Arial"/>
              </a:rPr>
              <a:t>gobierno?</a:t>
            </a:r>
            <a:endParaRPr sz="1800" dirty="0">
              <a:latin typeface="+mn-lt"/>
              <a:cs typeface="Arial"/>
            </a:endParaRPr>
          </a:p>
          <a:p>
            <a:pPr marL="762000" marR="803910" indent="-292100">
              <a:lnSpc>
                <a:spcPct val="100699"/>
              </a:lnSpc>
              <a:spcBef>
                <a:spcPts val="565"/>
              </a:spcBef>
              <a:tabLst>
                <a:tab pos="761365" algn="l"/>
              </a:tabLst>
            </a:pPr>
            <a:r>
              <a:rPr sz="1800" dirty="0">
                <a:solidFill>
                  <a:srgbClr val="009FDF"/>
                </a:solidFill>
                <a:latin typeface="+mn-lt"/>
                <a:cs typeface="Arial"/>
              </a:rPr>
              <a:t>›	</a:t>
            </a:r>
            <a:r>
              <a:rPr sz="1800" spc="-5" dirty="0">
                <a:latin typeface="+mn-lt"/>
                <a:cs typeface="Arial"/>
              </a:rPr>
              <a:t>Diferencias asociadas </a:t>
            </a:r>
            <a:r>
              <a:rPr sz="1800" dirty="0">
                <a:latin typeface="+mn-lt"/>
                <a:cs typeface="Arial"/>
              </a:rPr>
              <a:t>a </a:t>
            </a:r>
            <a:r>
              <a:rPr sz="1800" spc="-5" dirty="0">
                <a:latin typeface="+mn-lt"/>
                <a:cs typeface="Arial"/>
              </a:rPr>
              <a:t>tipo de </a:t>
            </a:r>
            <a:r>
              <a:rPr sz="1800" spc="-5" dirty="0" err="1">
                <a:latin typeface="+mn-lt"/>
                <a:cs typeface="Arial"/>
              </a:rPr>
              <a:t>contabilidad</a:t>
            </a:r>
            <a:r>
              <a:rPr sz="1800" spc="-5" dirty="0">
                <a:latin typeface="+mn-lt"/>
                <a:cs typeface="Arial"/>
              </a:rPr>
              <a:t> </a:t>
            </a:r>
            <a:r>
              <a:rPr sz="1800" spc="-5" dirty="0" err="1">
                <a:latin typeface="+mn-lt"/>
                <a:cs typeface="Arial"/>
              </a:rPr>
              <a:t>emplead</a:t>
            </a:r>
            <a:r>
              <a:rPr lang="es-CO" sz="1800" spc="-5" dirty="0">
                <a:latin typeface="+mn-lt"/>
                <a:cs typeface="Arial"/>
              </a:rPr>
              <a:t>a</a:t>
            </a:r>
            <a:r>
              <a:rPr sz="1800" spc="-5" dirty="0">
                <a:latin typeface="+mn-lt"/>
                <a:cs typeface="Arial"/>
              </a:rPr>
              <a:t>: </a:t>
            </a:r>
            <a:r>
              <a:rPr lang="es-CO" sz="1800" spc="-5" dirty="0">
                <a:latin typeface="+mn-lt"/>
                <a:cs typeface="Arial"/>
              </a:rPr>
              <a:t>C</a:t>
            </a:r>
            <a:r>
              <a:rPr sz="1800" spc="-5" dirty="0" err="1">
                <a:latin typeface="+mn-lt"/>
                <a:cs typeface="Arial"/>
              </a:rPr>
              <a:t>aja</a:t>
            </a:r>
            <a:r>
              <a:rPr sz="1800" spc="-5" dirty="0">
                <a:latin typeface="+mn-lt"/>
                <a:cs typeface="Arial"/>
              </a:rPr>
              <a:t> (</a:t>
            </a:r>
            <a:r>
              <a:rPr sz="1800" b="1" i="1" u="sng" spc="-5" dirty="0">
                <a:latin typeface="+mn-lt"/>
                <a:cs typeface="Arial"/>
              </a:rPr>
              <a:t>cash basis</a:t>
            </a:r>
            <a:r>
              <a:rPr sz="1800" spc="-5" dirty="0">
                <a:latin typeface="+mn-lt"/>
                <a:cs typeface="Arial"/>
              </a:rPr>
              <a:t>) </a:t>
            </a:r>
            <a:r>
              <a:rPr sz="1800" dirty="0">
                <a:latin typeface="+mn-lt"/>
                <a:cs typeface="Arial"/>
              </a:rPr>
              <a:t>o  </a:t>
            </a:r>
            <a:r>
              <a:rPr lang="es-CO" sz="1800" spc="-5" dirty="0">
                <a:latin typeface="+mn-lt"/>
                <a:cs typeface="Arial"/>
              </a:rPr>
              <a:t>D</a:t>
            </a:r>
            <a:r>
              <a:rPr sz="1800" spc="-5" dirty="0" err="1">
                <a:latin typeface="+mn-lt"/>
                <a:cs typeface="Arial"/>
              </a:rPr>
              <a:t>evengado</a:t>
            </a:r>
            <a:r>
              <a:rPr sz="1800" spc="-5" dirty="0">
                <a:latin typeface="+mn-lt"/>
                <a:cs typeface="Arial"/>
              </a:rPr>
              <a:t> (</a:t>
            </a:r>
            <a:r>
              <a:rPr sz="1800" b="1" i="1" u="sng" spc="-5" dirty="0">
                <a:latin typeface="+mn-lt"/>
                <a:cs typeface="Arial"/>
              </a:rPr>
              <a:t>accrual</a:t>
            </a:r>
            <a:r>
              <a:rPr lang="es-CO" sz="1800" i="1" spc="-5" dirty="0">
                <a:latin typeface="+mn-lt"/>
                <a:cs typeface="Arial"/>
              </a:rPr>
              <a:t> </a:t>
            </a:r>
            <a:r>
              <a:rPr sz="1800" spc="-5" dirty="0">
                <a:latin typeface="+mn-lt"/>
                <a:cs typeface="Arial"/>
              </a:rPr>
              <a:t>); relevancia de atrasos de pagos</a:t>
            </a:r>
            <a:r>
              <a:rPr sz="1800" spc="50" dirty="0">
                <a:latin typeface="+mn-lt"/>
                <a:cs typeface="Arial"/>
              </a:rPr>
              <a:t> </a:t>
            </a:r>
            <a:r>
              <a:rPr sz="1800" spc="-5" dirty="0">
                <a:latin typeface="+mn-lt"/>
                <a:cs typeface="Arial"/>
              </a:rPr>
              <a:t>(</a:t>
            </a:r>
            <a:r>
              <a:rPr sz="1800" i="1" spc="-5" dirty="0">
                <a:latin typeface="+mn-lt"/>
                <a:cs typeface="Arial"/>
              </a:rPr>
              <a:t>arrears</a:t>
            </a:r>
            <a:r>
              <a:rPr sz="1800" spc="-5" dirty="0">
                <a:latin typeface="+mn-lt"/>
                <a:cs typeface="Arial"/>
              </a:rPr>
              <a:t>).</a:t>
            </a:r>
            <a:endParaRPr sz="1800" dirty="0">
              <a:latin typeface="+mn-lt"/>
              <a:cs typeface="Arial"/>
            </a:endParaRPr>
          </a:p>
          <a:p>
            <a:pPr marL="12700">
              <a:lnSpc>
                <a:spcPct val="100000"/>
              </a:lnSpc>
              <a:spcBef>
                <a:spcPts val="1045"/>
              </a:spcBef>
              <a:tabLst>
                <a:tab pos="304165" algn="l"/>
              </a:tabLst>
            </a:pPr>
            <a:r>
              <a:rPr sz="2000" dirty="0">
                <a:solidFill>
                  <a:srgbClr val="009FDF"/>
                </a:solidFill>
                <a:latin typeface="+mn-lt"/>
                <a:cs typeface="Arial"/>
              </a:rPr>
              <a:t>»	</a:t>
            </a:r>
            <a:r>
              <a:rPr sz="2200" b="1" i="1" spc="-5" dirty="0">
                <a:latin typeface="+mn-lt"/>
                <a:cs typeface="Arial"/>
              </a:rPr>
              <a:t>Dinámica </a:t>
            </a:r>
            <a:r>
              <a:rPr sz="2200" b="1" i="1" dirty="0">
                <a:latin typeface="+mn-lt"/>
                <a:cs typeface="Arial"/>
              </a:rPr>
              <a:t>de la</a:t>
            </a:r>
            <a:r>
              <a:rPr sz="2200" b="1" i="1" spc="-30" dirty="0">
                <a:latin typeface="+mn-lt"/>
                <a:cs typeface="Arial"/>
              </a:rPr>
              <a:t> </a:t>
            </a:r>
            <a:r>
              <a:rPr sz="2200" b="1" i="1" dirty="0">
                <a:latin typeface="+mn-lt"/>
                <a:cs typeface="Arial"/>
              </a:rPr>
              <a:t>Deuda:</a:t>
            </a:r>
            <a:endParaRPr sz="2200" b="1" dirty="0">
              <a:latin typeface="+mn-lt"/>
              <a:cs typeface="Arial"/>
            </a:endParaRPr>
          </a:p>
          <a:p>
            <a:pPr marL="533400" indent="-292100">
              <a:lnSpc>
                <a:spcPct val="100000"/>
              </a:lnSpc>
              <a:spcBef>
                <a:spcPts val="600"/>
              </a:spcBef>
              <a:buClr>
                <a:srgbClr val="009FDF"/>
              </a:buClr>
              <a:buChar char="–"/>
              <a:tabLst>
                <a:tab pos="532765" algn="l"/>
                <a:tab pos="533400" algn="l"/>
              </a:tabLst>
            </a:pPr>
            <a:r>
              <a:rPr sz="1800" spc="-25" dirty="0">
                <a:latin typeface="+mn-lt"/>
                <a:cs typeface="Arial"/>
              </a:rPr>
              <a:t>Tendencias </a:t>
            </a:r>
            <a:r>
              <a:rPr sz="1800" spc="-5" dirty="0">
                <a:latin typeface="+mn-lt"/>
                <a:cs typeface="Arial"/>
              </a:rPr>
              <a:t>en ratios de</a:t>
            </a:r>
            <a:r>
              <a:rPr sz="1800" spc="35" dirty="0">
                <a:latin typeface="+mn-lt"/>
                <a:cs typeface="Arial"/>
              </a:rPr>
              <a:t> </a:t>
            </a:r>
            <a:r>
              <a:rPr sz="1800" spc="-5" dirty="0">
                <a:latin typeface="+mn-lt"/>
                <a:cs typeface="Arial"/>
              </a:rPr>
              <a:t>deuda.</a:t>
            </a:r>
            <a:endParaRPr sz="1800" dirty="0">
              <a:latin typeface="+mn-lt"/>
              <a:cs typeface="Arial"/>
            </a:endParaRPr>
          </a:p>
          <a:p>
            <a:pPr marL="533400" indent="-292100">
              <a:lnSpc>
                <a:spcPct val="100000"/>
              </a:lnSpc>
              <a:spcBef>
                <a:spcPts val="610"/>
              </a:spcBef>
              <a:buClr>
                <a:srgbClr val="009FDF"/>
              </a:buClr>
              <a:buChar char="–"/>
              <a:tabLst>
                <a:tab pos="532765" algn="l"/>
                <a:tab pos="533400" algn="l"/>
              </a:tabLst>
            </a:pPr>
            <a:r>
              <a:rPr sz="1800" spc="-5" dirty="0">
                <a:latin typeface="+mn-lt"/>
                <a:cs typeface="Arial"/>
              </a:rPr>
              <a:t>Dinámica de la deuda afectada por decisiones de política</a:t>
            </a:r>
            <a:r>
              <a:rPr sz="1800" spc="50" dirty="0">
                <a:latin typeface="+mn-lt"/>
                <a:cs typeface="Arial"/>
              </a:rPr>
              <a:t> </a:t>
            </a:r>
            <a:r>
              <a:rPr sz="1800" spc="-5" dirty="0">
                <a:latin typeface="+mn-lt"/>
                <a:cs typeface="Arial"/>
              </a:rPr>
              <a:t>fiscal.</a:t>
            </a:r>
            <a:endParaRPr sz="1800" dirty="0">
              <a:latin typeface="+mn-lt"/>
              <a:cs typeface="Arial"/>
            </a:endParaRPr>
          </a:p>
          <a:p>
            <a:pPr marL="533400" marR="5080" indent="-292100">
              <a:lnSpc>
                <a:spcPct val="100699"/>
              </a:lnSpc>
              <a:spcBef>
                <a:spcPts val="565"/>
              </a:spcBef>
              <a:buClr>
                <a:srgbClr val="009FDF"/>
              </a:buClr>
              <a:buChar char="–"/>
              <a:tabLst>
                <a:tab pos="532765" algn="l"/>
                <a:tab pos="533400" algn="l"/>
              </a:tabLst>
            </a:pPr>
            <a:r>
              <a:rPr sz="1800" spc="-5" dirty="0">
                <a:latin typeface="+mn-lt"/>
                <a:cs typeface="Arial"/>
              </a:rPr>
              <a:t>Referencia histórica </a:t>
            </a:r>
            <a:r>
              <a:rPr sz="1800" dirty="0">
                <a:latin typeface="+mn-lt"/>
                <a:cs typeface="Arial"/>
              </a:rPr>
              <a:t>a </a:t>
            </a:r>
            <a:r>
              <a:rPr sz="1800" spc="-5" dirty="0">
                <a:latin typeface="+mn-lt"/>
                <a:cs typeface="Arial"/>
              </a:rPr>
              <a:t>partir de tendencias observadas; comparación de anuncios de  política fiscal con lo realmente</a:t>
            </a:r>
            <a:r>
              <a:rPr sz="1800" spc="15" dirty="0">
                <a:latin typeface="+mn-lt"/>
                <a:cs typeface="Arial"/>
              </a:rPr>
              <a:t> </a:t>
            </a:r>
            <a:r>
              <a:rPr sz="1800" spc="-5" dirty="0">
                <a:latin typeface="+mn-lt"/>
                <a:cs typeface="Arial"/>
              </a:rPr>
              <a:t>ejecutado/reportado.</a:t>
            </a:r>
            <a:endParaRPr sz="1800" dirty="0">
              <a:latin typeface="+mn-lt"/>
              <a:cs typeface="Arial"/>
            </a:endParaRPr>
          </a:p>
          <a:p>
            <a:pPr marL="533400" marR="198120" indent="-292100">
              <a:lnSpc>
                <a:spcPct val="100699"/>
              </a:lnSpc>
              <a:spcBef>
                <a:spcPts val="570"/>
              </a:spcBef>
              <a:buClr>
                <a:srgbClr val="009FDF"/>
              </a:buClr>
              <a:buChar char="–"/>
              <a:tabLst>
                <a:tab pos="532765" algn="l"/>
                <a:tab pos="533400" algn="l"/>
              </a:tabLst>
            </a:pPr>
            <a:r>
              <a:rPr sz="1800" spc="-5" dirty="0">
                <a:latin typeface="+mn-lt"/>
                <a:cs typeface="Arial"/>
              </a:rPr>
              <a:t>Pronósticos basados en (i) evaluación de política fiscal </a:t>
            </a:r>
            <a:r>
              <a:rPr sz="1800" dirty="0">
                <a:latin typeface="+mn-lt"/>
                <a:cs typeface="Arial"/>
              </a:rPr>
              <a:t>a </a:t>
            </a:r>
            <a:r>
              <a:rPr sz="1800" spc="-5" dirty="0">
                <a:latin typeface="+mn-lt"/>
                <a:cs typeface="Arial"/>
              </a:rPr>
              <a:t>futuro, (ii) </a:t>
            </a:r>
            <a:r>
              <a:rPr sz="1800" spc="-10" dirty="0">
                <a:latin typeface="+mn-lt"/>
                <a:cs typeface="Arial"/>
              </a:rPr>
              <a:t>credibilidad </a:t>
            </a:r>
            <a:r>
              <a:rPr sz="1800" spc="-5" dirty="0">
                <a:latin typeface="+mn-lt"/>
                <a:cs typeface="Arial"/>
              </a:rPr>
              <a:t>del  gobierno para ejecutar efectivamente esa</a:t>
            </a:r>
            <a:r>
              <a:rPr sz="1800" spc="25" dirty="0">
                <a:latin typeface="+mn-lt"/>
                <a:cs typeface="Arial"/>
              </a:rPr>
              <a:t> </a:t>
            </a:r>
            <a:r>
              <a:rPr sz="1800" spc="-5" dirty="0">
                <a:latin typeface="+mn-lt"/>
                <a:cs typeface="Arial"/>
              </a:rPr>
              <a:t>política.</a:t>
            </a:r>
            <a:endParaRPr sz="1800" dirty="0">
              <a:latin typeface="+mn-lt"/>
              <a:cs typeface="Times New Roman"/>
            </a:endParaRPr>
          </a:p>
          <a:p>
            <a:pPr marL="12700">
              <a:lnSpc>
                <a:spcPct val="100000"/>
              </a:lnSpc>
              <a:spcBef>
                <a:spcPts val="1040"/>
              </a:spcBef>
              <a:tabLst>
                <a:tab pos="304165" algn="l"/>
              </a:tabLst>
            </a:pPr>
            <a:r>
              <a:rPr sz="2000" dirty="0">
                <a:solidFill>
                  <a:srgbClr val="009FDF"/>
                </a:solidFill>
                <a:latin typeface="+mn-lt"/>
                <a:cs typeface="Arial"/>
              </a:rPr>
              <a:t>»	</a:t>
            </a:r>
            <a:r>
              <a:rPr sz="2200" b="1" i="1" spc="-15" dirty="0">
                <a:latin typeface="+mn-lt"/>
                <a:cs typeface="Arial"/>
              </a:rPr>
              <a:t>Transparencia </a:t>
            </a:r>
            <a:r>
              <a:rPr sz="2200" b="1" i="1" dirty="0">
                <a:latin typeface="+mn-lt"/>
                <a:cs typeface="Arial"/>
              </a:rPr>
              <a:t>en </a:t>
            </a:r>
            <a:r>
              <a:rPr sz="2200" b="1" i="1" spc="-5" dirty="0">
                <a:latin typeface="+mn-lt"/>
                <a:cs typeface="Arial"/>
              </a:rPr>
              <a:t>reportes sobre </a:t>
            </a:r>
            <a:r>
              <a:rPr sz="2200" b="1" i="1" dirty="0">
                <a:latin typeface="+mn-lt"/>
                <a:cs typeface="Arial"/>
              </a:rPr>
              <a:t>Fondo</a:t>
            </a:r>
            <a:r>
              <a:rPr sz="2200" b="1" i="1" spc="-25" dirty="0">
                <a:latin typeface="+mn-lt"/>
                <a:cs typeface="Arial"/>
              </a:rPr>
              <a:t> </a:t>
            </a:r>
            <a:r>
              <a:rPr sz="2200" b="1" i="1" spc="-5" dirty="0">
                <a:latin typeface="+mn-lt"/>
                <a:cs typeface="Arial"/>
              </a:rPr>
              <a:t>Soberanos</a:t>
            </a:r>
            <a:endParaRPr sz="2200" b="1" dirty="0">
              <a:latin typeface="+mn-lt"/>
              <a:cs typeface="Arial"/>
            </a:endParaRPr>
          </a:p>
        </p:txBody>
      </p:sp>
      <p:sp>
        <p:nvSpPr>
          <p:cNvPr id="6" name="object 4"/>
          <p:cNvSpPr txBox="1">
            <a:spLocks/>
          </p:cNvSpPr>
          <p:nvPr/>
        </p:nvSpPr>
        <p:spPr>
          <a:xfrm>
            <a:off x="539552" y="53879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a:lnSpc>
                <a:spcPts val="1300"/>
              </a:lnSpc>
              <a:spcBef>
                <a:spcPts val="145"/>
              </a:spcBef>
            </a:pPr>
            <a:r>
              <a:rPr lang="es-CO" sz="900" b="1" dirty="0">
                <a:latin typeface="+mn-lt"/>
              </a:rPr>
              <a:t>Los </a:t>
            </a:r>
            <a:r>
              <a:rPr lang="es-CO" sz="900" b="1" spc="-5" dirty="0">
                <a:latin typeface="+mn-lt"/>
              </a:rPr>
              <a:t>Reportes </a:t>
            </a:r>
            <a:r>
              <a:rPr lang="es-CO" sz="900" b="1" dirty="0">
                <a:latin typeface="+mn-lt"/>
              </a:rPr>
              <a:t>de </a:t>
            </a:r>
            <a:r>
              <a:rPr lang="es-CO" sz="900" b="1" spc="-5" dirty="0">
                <a:latin typeface="+mn-lt"/>
              </a:rPr>
              <a:t>Finanzas Publicas </a:t>
            </a:r>
            <a:r>
              <a:rPr lang="es-CO" sz="900" b="1" dirty="0">
                <a:latin typeface="+mn-lt"/>
              </a:rPr>
              <a:t>y los </a:t>
            </a:r>
            <a:r>
              <a:rPr lang="es-CO" sz="900" b="1" spc="-5" dirty="0">
                <a:latin typeface="+mn-lt"/>
              </a:rPr>
              <a:t>Fundamentos  del Análisis del Riesgo Soberano, agosto</a:t>
            </a:r>
            <a:r>
              <a:rPr lang="es-CO" sz="900" b="1" spc="-35" dirty="0">
                <a:latin typeface="+mn-lt"/>
              </a:rPr>
              <a:t> </a:t>
            </a:r>
            <a:r>
              <a:rPr lang="es-CO" sz="900" b="1" spc="-10" dirty="0">
                <a:latin typeface="+mn-lt"/>
              </a:rPr>
              <a:t>2017</a:t>
            </a:r>
          </a:p>
        </p:txBody>
      </p:sp>
    </p:spTree>
    <p:extLst>
      <p:ext uri="{BB962C8B-B14F-4D97-AF65-F5344CB8AC3E}">
        <p14:creationId xmlns:p14="http://schemas.microsoft.com/office/powerpoint/2010/main" val="28554393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a:xfrm>
            <a:off x="0" y="5345690"/>
            <a:ext cx="1905000" cy="269875"/>
          </a:xfrm>
        </p:spPr>
        <p:txBody>
          <a:bodyPr/>
          <a:lstStyle/>
          <a:p>
            <a:fld id="{2F152DCA-CD82-48DD-BE7C-A5D938300626}" type="slidenum">
              <a:rPr lang="es-ES_tradnl" smtClean="0">
                <a:latin typeface="+mn-lt"/>
              </a:rPr>
              <a:pPr/>
              <a:t>35</a:t>
            </a:fld>
            <a:endParaRPr lang="es-ES_tradnl">
              <a:latin typeface="+mn-lt"/>
            </a:endParaRPr>
          </a:p>
        </p:txBody>
      </p:sp>
      <p:sp>
        <p:nvSpPr>
          <p:cNvPr id="3" name="object 2"/>
          <p:cNvSpPr txBox="1">
            <a:spLocks/>
          </p:cNvSpPr>
          <p:nvPr/>
        </p:nvSpPr>
        <p:spPr>
          <a:xfrm>
            <a:off x="379561" y="127369"/>
            <a:ext cx="8001634" cy="505267"/>
          </a:xfrm>
          <a:prstGeom prst="rect">
            <a:avLst/>
          </a:prstGeom>
        </p:spPr>
        <p:txBody>
          <a:bodyPr vert="horz" wrap="square" lIns="0" tIns="12700"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2700" algn="ctr">
              <a:spcBef>
                <a:spcPts val="100"/>
              </a:spcBef>
            </a:pPr>
            <a:r>
              <a:rPr lang="es-CO" kern="0" spc="-5" dirty="0">
                <a:latin typeface="+mn-lt"/>
              </a:rPr>
              <a:t>Susceptibilidad </a:t>
            </a:r>
            <a:r>
              <a:rPr lang="es-CO" kern="0" dirty="0">
                <a:latin typeface="+mn-lt"/>
              </a:rPr>
              <a:t>a </a:t>
            </a:r>
            <a:r>
              <a:rPr lang="es-CO" kern="0" spc="-5" dirty="0">
                <a:latin typeface="+mn-lt"/>
              </a:rPr>
              <a:t>Eventos de Riesgo</a:t>
            </a:r>
            <a:r>
              <a:rPr lang="es-CO" kern="0" spc="-30" dirty="0">
                <a:latin typeface="+mn-lt"/>
              </a:rPr>
              <a:t> </a:t>
            </a:r>
            <a:r>
              <a:rPr lang="es-CO" kern="0" spc="-5" dirty="0">
                <a:latin typeface="+mn-lt"/>
              </a:rPr>
              <a:t>(I)</a:t>
            </a:r>
          </a:p>
        </p:txBody>
      </p:sp>
      <p:sp>
        <p:nvSpPr>
          <p:cNvPr id="4" name="object 3"/>
          <p:cNvSpPr/>
          <p:nvPr/>
        </p:nvSpPr>
        <p:spPr>
          <a:xfrm>
            <a:off x="595526" y="2200184"/>
            <a:ext cx="3533140" cy="1518285"/>
          </a:xfrm>
          <a:custGeom>
            <a:avLst/>
            <a:gdLst/>
            <a:ahLst/>
            <a:cxnLst/>
            <a:rect l="l" t="t" r="r" b="b"/>
            <a:pathLst>
              <a:path w="3533140" h="1518285">
                <a:moveTo>
                  <a:pt x="3381241" y="0"/>
                </a:moveTo>
                <a:lnTo>
                  <a:pt x="151824" y="0"/>
                </a:lnTo>
                <a:lnTo>
                  <a:pt x="103836" y="7740"/>
                </a:lnTo>
                <a:lnTo>
                  <a:pt x="62158" y="29293"/>
                </a:lnTo>
                <a:lnTo>
                  <a:pt x="29293" y="62158"/>
                </a:lnTo>
                <a:lnTo>
                  <a:pt x="7740" y="103836"/>
                </a:lnTo>
                <a:lnTo>
                  <a:pt x="0" y="151824"/>
                </a:lnTo>
                <a:lnTo>
                  <a:pt x="0" y="1366408"/>
                </a:lnTo>
                <a:lnTo>
                  <a:pt x="7740" y="1414396"/>
                </a:lnTo>
                <a:lnTo>
                  <a:pt x="29293" y="1456073"/>
                </a:lnTo>
                <a:lnTo>
                  <a:pt x="62158" y="1488939"/>
                </a:lnTo>
                <a:lnTo>
                  <a:pt x="103836" y="1510492"/>
                </a:lnTo>
                <a:lnTo>
                  <a:pt x="151824" y="1518232"/>
                </a:lnTo>
                <a:lnTo>
                  <a:pt x="3381241" y="1518232"/>
                </a:lnTo>
                <a:lnTo>
                  <a:pt x="3429228" y="1510492"/>
                </a:lnTo>
                <a:lnTo>
                  <a:pt x="3470905" y="1488939"/>
                </a:lnTo>
                <a:lnTo>
                  <a:pt x="3503771" y="1456073"/>
                </a:lnTo>
                <a:lnTo>
                  <a:pt x="3525324" y="1414396"/>
                </a:lnTo>
                <a:lnTo>
                  <a:pt x="3533064" y="1366408"/>
                </a:lnTo>
                <a:lnTo>
                  <a:pt x="3533064" y="151824"/>
                </a:lnTo>
                <a:lnTo>
                  <a:pt x="3525324" y="103836"/>
                </a:lnTo>
                <a:lnTo>
                  <a:pt x="3503771" y="62158"/>
                </a:lnTo>
                <a:lnTo>
                  <a:pt x="3470905" y="29293"/>
                </a:lnTo>
                <a:lnTo>
                  <a:pt x="3429228" y="7740"/>
                </a:lnTo>
                <a:lnTo>
                  <a:pt x="3381241" y="0"/>
                </a:lnTo>
                <a:close/>
              </a:path>
            </a:pathLst>
          </a:custGeom>
          <a:solidFill>
            <a:srgbClr val="C00000"/>
          </a:solidFill>
          <a:ln>
            <a:solidFill>
              <a:srgbClr val="0033FF"/>
            </a:solidFill>
          </a:ln>
        </p:spPr>
        <p:txBody>
          <a:bodyPr wrap="square" lIns="0" tIns="0" rIns="0" bIns="0" rtlCol="0"/>
          <a:lstStyle/>
          <a:p>
            <a:endParaRPr>
              <a:latin typeface="+mn-lt"/>
            </a:endParaRPr>
          </a:p>
        </p:txBody>
      </p:sp>
      <p:sp>
        <p:nvSpPr>
          <p:cNvPr id="6" name="object 4"/>
          <p:cNvSpPr txBox="1"/>
          <p:nvPr/>
        </p:nvSpPr>
        <p:spPr>
          <a:xfrm>
            <a:off x="806362" y="2435020"/>
            <a:ext cx="3098165" cy="926536"/>
          </a:xfrm>
          <a:prstGeom prst="rect">
            <a:avLst/>
          </a:prstGeom>
        </p:spPr>
        <p:txBody>
          <a:bodyPr vert="horz" wrap="square" lIns="0" tIns="78740" rIns="0" bIns="0" rtlCol="0">
            <a:spAutoFit/>
          </a:bodyPr>
          <a:lstStyle/>
          <a:p>
            <a:pPr marL="12700" marR="5080" algn="ctr">
              <a:lnSpc>
                <a:spcPct val="86400"/>
              </a:lnSpc>
              <a:spcBef>
                <a:spcPts val="620"/>
              </a:spcBef>
            </a:pPr>
            <a:r>
              <a:rPr sz="3200" spc="-5" dirty="0">
                <a:solidFill>
                  <a:srgbClr val="FFFFFF"/>
                </a:solidFill>
                <a:latin typeface="+mn-lt"/>
                <a:cs typeface="Arial"/>
              </a:rPr>
              <a:t>Susceptibilidad</a:t>
            </a:r>
            <a:r>
              <a:rPr sz="3200" spc="-55" dirty="0">
                <a:solidFill>
                  <a:srgbClr val="FFFFFF"/>
                </a:solidFill>
                <a:latin typeface="+mn-lt"/>
                <a:cs typeface="Arial"/>
              </a:rPr>
              <a:t> </a:t>
            </a:r>
            <a:r>
              <a:rPr sz="3200" dirty="0">
                <a:solidFill>
                  <a:srgbClr val="FFFFFF"/>
                </a:solidFill>
                <a:latin typeface="+mn-lt"/>
                <a:cs typeface="Arial"/>
              </a:rPr>
              <a:t>a  </a:t>
            </a:r>
            <a:r>
              <a:rPr sz="3200" spc="-5" dirty="0">
                <a:solidFill>
                  <a:srgbClr val="FFFFFF"/>
                </a:solidFill>
                <a:latin typeface="+mn-lt"/>
                <a:cs typeface="Arial"/>
              </a:rPr>
              <a:t>Eventos de  Riesgo</a:t>
            </a:r>
            <a:endParaRPr sz="3200" dirty="0">
              <a:latin typeface="+mn-lt"/>
              <a:cs typeface="Arial"/>
            </a:endParaRPr>
          </a:p>
        </p:txBody>
      </p:sp>
      <p:sp>
        <p:nvSpPr>
          <p:cNvPr id="7" name="object 5"/>
          <p:cNvSpPr/>
          <p:nvPr/>
        </p:nvSpPr>
        <p:spPr>
          <a:xfrm>
            <a:off x="4121820" y="1515192"/>
            <a:ext cx="1271270" cy="1537335"/>
          </a:xfrm>
          <a:custGeom>
            <a:avLst/>
            <a:gdLst/>
            <a:ahLst/>
            <a:cxnLst/>
            <a:rect l="l" t="t" r="r" b="b"/>
            <a:pathLst>
              <a:path w="1271270" h="1537335">
                <a:moveTo>
                  <a:pt x="0" y="1536916"/>
                </a:moveTo>
                <a:lnTo>
                  <a:pt x="1270922" y="0"/>
                </a:lnTo>
              </a:path>
            </a:pathLst>
          </a:custGeom>
          <a:ln w="10795">
            <a:solidFill>
              <a:srgbClr val="FF0000"/>
            </a:solidFill>
          </a:ln>
        </p:spPr>
        <p:txBody>
          <a:bodyPr wrap="square" lIns="0" tIns="0" rIns="0" bIns="0" rtlCol="0"/>
          <a:lstStyle/>
          <a:p>
            <a:endParaRPr>
              <a:latin typeface="+mn-lt"/>
            </a:endParaRPr>
          </a:p>
        </p:txBody>
      </p:sp>
      <p:sp>
        <p:nvSpPr>
          <p:cNvPr id="8" name="object 6"/>
          <p:cNvSpPr/>
          <p:nvPr/>
        </p:nvSpPr>
        <p:spPr>
          <a:xfrm>
            <a:off x="5392743" y="1061513"/>
            <a:ext cx="2293620" cy="881122"/>
          </a:xfrm>
          <a:custGeom>
            <a:avLst/>
            <a:gdLst/>
            <a:ahLst/>
            <a:cxnLst/>
            <a:rect l="l" t="t" r="r" b="b"/>
            <a:pathLst>
              <a:path w="2293620" h="907414">
                <a:moveTo>
                  <a:pt x="2202564" y="0"/>
                </a:moveTo>
                <a:lnTo>
                  <a:pt x="90736" y="0"/>
                </a:lnTo>
                <a:lnTo>
                  <a:pt x="55417" y="7130"/>
                </a:lnTo>
                <a:lnTo>
                  <a:pt x="26575" y="26575"/>
                </a:lnTo>
                <a:lnTo>
                  <a:pt x="7130" y="55417"/>
                </a:lnTo>
                <a:lnTo>
                  <a:pt x="0" y="90736"/>
                </a:lnTo>
                <a:lnTo>
                  <a:pt x="0" y="816623"/>
                </a:lnTo>
                <a:lnTo>
                  <a:pt x="7130" y="851942"/>
                </a:lnTo>
                <a:lnTo>
                  <a:pt x="26575" y="880784"/>
                </a:lnTo>
                <a:lnTo>
                  <a:pt x="55417" y="900229"/>
                </a:lnTo>
                <a:lnTo>
                  <a:pt x="90736" y="907360"/>
                </a:lnTo>
                <a:lnTo>
                  <a:pt x="2202564" y="907360"/>
                </a:lnTo>
                <a:lnTo>
                  <a:pt x="2237883" y="900229"/>
                </a:lnTo>
                <a:lnTo>
                  <a:pt x="2266724" y="880784"/>
                </a:lnTo>
                <a:lnTo>
                  <a:pt x="2286170" y="851942"/>
                </a:lnTo>
                <a:lnTo>
                  <a:pt x="2293301" y="816623"/>
                </a:lnTo>
                <a:lnTo>
                  <a:pt x="2293301" y="90736"/>
                </a:lnTo>
                <a:lnTo>
                  <a:pt x="2286170" y="55417"/>
                </a:lnTo>
                <a:lnTo>
                  <a:pt x="2266724" y="26575"/>
                </a:lnTo>
                <a:lnTo>
                  <a:pt x="2237883" y="7130"/>
                </a:lnTo>
                <a:lnTo>
                  <a:pt x="2202564" y="0"/>
                </a:lnTo>
                <a:close/>
              </a:path>
            </a:pathLst>
          </a:custGeom>
          <a:solidFill>
            <a:srgbClr val="C00000"/>
          </a:solidFill>
        </p:spPr>
        <p:txBody>
          <a:bodyPr wrap="square" lIns="0" tIns="0" rIns="0" bIns="0" rtlCol="0"/>
          <a:lstStyle/>
          <a:p>
            <a:endParaRPr sz="2000">
              <a:latin typeface="+mn-lt"/>
            </a:endParaRPr>
          </a:p>
        </p:txBody>
      </p:sp>
      <p:sp>
        <p:nvSpPr>
          <p:cNvPr id="9" name="object 7"/>
          <p:cNvSpPr/>
          <p:nvPr/>
        </p:nvSpPr>
        <p:spPr>
          <a:xfrm>
            <a:off x="5392743" y="1061512"/>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00"/>
            </a:solidFill>
          </a:ln>
        </p:spPr>
        <p:txBody>
          <a:bodyPr wrap="square" lIns="0" tIns="0" rIns="0" bIns="0" rtlCol="0"/>
          <a:lstStyle/>
          <a:p>
            <a:endParaRPr sz="2000">
              <a:latin typeface="+mn-lt"/>
            </a:endParaRPr>
          </a:p>
        </p:txBody>
      </p:sp>
      <p:sp>
        <p:nvSpPr>
          <p:cNvPr id="10" name="object 8"/>
          <p:cNvSpPr txBox="1"/>
          <p:nvPr/>
        </p:nvSpPr>
        <p:spPr>
          <a:xfrm>
            <a:off x="5510121" y="1289735"/>
            <a:ext cx="2058670" cy="351378"/>
          </a:xfrm>
          <a:prstGeom prst="rect">
            <a:avLst/>
          </a:prstGeom>
        </p:spPr>
        <p:txBody>
          <a:bodyPr vert="horz" wrap="square" lIns="0" tIns="12700" rIns="0" bIns="0" rtlCol="0">
            <a:spAutoFit/>
          </a:bodyPr>
          <a:lstStyle/>
          <a:p>
            <a:pPr marL="12700" algn="ctr">
              <a:lnSpc>
                <a:spcPct val="100000"/>
              </a:lnSpc>
              <a:spcBef>
                <a:spcPts val="100"/>
              </a:spcBef>
            </a:pPr>
            <a:r>
              <a:rPr sz="2200" b="1" spc="-5" dirty="0">
                <a:solidFill>
                  <a:srgbClr val="FFFFFF"/>
                </a:solidFill>
                <a:latin typeface="+mn-lt"/>
                <a:cs typeface="Arial"/>
              </a:rPr>
              <a:t>Riesgo</a:t>
            </a:r>
            <a:r>
              <a:rPr sz="2200" b="1" spc="-45" dirty="0">
                <a:solidFill>
                  <a:srgbClr val="FFFFFF"/>
                </a:solidFill>
                <a:latin typeface="+mn-lt"/>
                <a:cs typeface="Arial"/>
              </a:rPr>
              <a:t> </a:t>
            </a:r>
            <a:r>
              <a:rPr sz="2200" b="1" spc="-5" dirty="0">
                <a:solidFill>
                  <a:srgbClr val="FFFFFF"/>
                </a:solidFill>
                <a:latin typeface="+mn-lt"/>
                <a:cs typeface="Arial"/>
              </a:rPr>
              <a:t>Político</a:t>
            </a:r>
            <a:endParaRPr sz="2200" b="1" dirty="0">
              <a:latin typeface="+mn-lt"/>
              <a:cs typeface="Arial"/>
            </a:endParaRPr>
          </a:p>
        </p:txBody>
      </p:sp>
      <p:sp>
        <p:nvSpPr>
          <p:cNvPr id="11" name="object 9"/>
          <p:cNvSpPr/>
          <p:nvPr/>
        </p:nvSpPr>
        <p:spPr>
          <a:xfrm>
            <a:off x="4121819" y="2558658"/>
            <a:ext cx="1271270" cy="494030"/>
          </a:xfrm>
          <a:custGeom>
            <a:avLst/>
            <a:gdLst/>
            <a:ahLst/>
            <a:cxnLst/>
            <a:rect l="l" t="t" r="r" b="b"/>
            <a:pathLst>
              <a:path w="1271270" h="494029">
                <a:moveTo>
                  <a:pt x="0" y="493450"/>
                </a:moveTo>
                <a:lnTo>
                  <a:pt x="1270922" y="0"/>
                </a:lnTo>
              </a:path>
            </a:pathLst>
          </a:custGeom>
          <a:ln w="10794">
            <a:solidFill>
              <a:srgbClr val="FF0000"/>
            </a:solidFill>
          </a:ln>
        </p:spPr>
        <p:txBody>
          <a:bodyPr wrap="square" lIns="0" tIns="0" rIns="0" bIns="0" rtlCol="0"/>
          <a:lstStyle/>
          <a:p>
            <a:endParaRPr>
              <a:latin typeface="+mn-lt"/>
            </a:endParaRPr>
          </a:p>
        </p:txBody>
      </p:sp>
      <p:sp>
        <p:nvSpPr>
          <p:cNvPr id="12" name="object 10"/>
          <p:cNvSpPr/>
          <p:nvPr/>
        </p:nvSpPr>
        <p:spPr>
          <a:xfrm>
            <a:off x="5392743" y="2104978"/>
            <a:ext cx="2293620" cy="881122"/>
          </a:xfrm>
          <a:custGeom>
            <a:avLst/>
            <a:gdLst/>
            <a:ahLst/>
            <a:cxnLst/>
            <a:rect l="l" t="t" r="r" b="b"/>
            <a:pathLst>
              <a:path w="2293620" h="907414">
                <a:moveTo>
                  <a:pt x="2202564" y="0"/>
                </a:moveTo>
                <a:lnTo>
                  <a:pt x="90736" y="0"/>
                </a:lnTo>
                <a:lnTo>
                  <a:pt x="55417" y="7130"/>
                </a:lnTo>
                <a:lnTo>
                  <a:pt x="26575" y="26576"/>
                </a:lnTo>
                <a:lnTo>
                  <a:pt x="7130" y="55418"/>
                </a:lnTo>
                <a:lnTo>
                  <a:pt x="0" y="90737"/>
                </a:lnTo>
                <a:lnTo>
                  <a:pt x="0" y="816625"/>
                </a:lnTo>
                <a:lnTo>
                  <a:pt x="7130" y="851943"/>
                </a:lnTo>
                <a:lnTo>
                  <a:pt x="26575" y="880785"/>
                </a:lnTo>
                <a:lnTo>
                  <a:pt x="55417" y="900231"/>
                </a:lnTo>
                <a:lnTo>
                  <a:pt x="90736" y="907361"/>
                </a:lnTo>
                <a:lnTo>
                  <a:pt x="2202564" y="907361"/>
                </a:lnTo>
                <a:lnTo>
                  <a:pt x="2237883" y="900231"/>
                </a:lnTo>
                <a:lnTo>
                  <a:pt x="2266724" y="880785"/>
                </a:lnTo>
                <a:lnTo>
                  <a:pt x="2286170" y="851943"/>
                </a:lnTo>
                <a:lnTo>
                  <a:pt x="2293301" y="816625"/>
                </a:lnTo>
                <a:lnTo>
                  <a:pt x="2293301" y="90737"/>
                </a:lnTo>
                <a:lnTo>
                  <a:pt x="2286170" y="55418"/>
                </a:lnTo>
                <a:lnTo>
                  <a:pt x="2266724" y="26576"/>
                </a:lnTo>
                <a:lnTo>
                  <a:pt x="2237883" y="7130"/>
                </a:lnTo>
                <a:lnTo>
                  <a:pt x="2202564" y="0"/>
                </a:lnTo>
                <a:close/>
              </a:path>
            </a:pathLst>
          </a:custGeom>
          <a:solidFill>
            <a:srgbClr val="C00000"/>
          </a:solidFill>
          <a:ln>
            <a:solidFill>
              <a:srgbClr val="FFFF00"/>
            </a:solidFill>
          </a:ln>
        </p:spPr>
        <p:txBody>
          <a:bodyPr wrap="square" lIns="0" tIns="0" rIns="0" bIns="0" rtlCol="0"/>
          <a:lstStyle/>
          <a:p>
            <a:endParaRPr sz="2000">
              <a:latin typeface="+mn-lt"/>
            </a:endParaRPr>
          </a:p>
        </p:txBody>
      </p:sp>
      <p:sp>
        <p:nvSpPr>
          <p:cNvPr id="13" name="object 11"/>
          <p:cNvSpPr/>
          <p:nvPr/>
        </p:nvSpPr>
        <p:spPr>
          <a:xfrm>
            <a:off x="5392743" y="2104977"/>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endParaRPr sz="2000">
              <a:latin typeface="+mn-lt"/>
            </a:endParaRPr>
          </a:p>
        </p:txBody>
      </p:sp>
      <p:sp>
        <p:nvSpPr>
          <p:cNvPr id="14" name="object 12"/>
          <p:cNvSpPr/>
          <p:nvPr/>
        </p:nvSpPr>
        <p:spPr>
          <a:xfrm>
            <a:off x="4121820" y="3052110"/>
            <a:ext cx="1271270" cy="550545"/>
          </a:xfrm>
          <a:custGeom>
            <a:avLst/>
            <a:gdLst/>
            <a:ahLst/>
            <a:cxnLst/>
            <a:rect l="l" t="t" r="r" b="b"/>
            <a:pathLst>
              <a:path w="1271270" h="550545">
                <a:moveTo>
                  <a:pt x="0" y="0"/>
                </a:moveTo>
                <a:lnTo>
                  <a:pt x="1270922" y="550014"/>
                </a:lnTo>
              </a:path>
            </a:pathLst>
          </a:custGeom>
          <a:ln w="10795">
            <a:solidFill>
              <a:srgbClr val="FF0000"/>
            </a:solidFill>
          </a:ln>
        </p:spPr>
        <p:txBody>
          <a:bodyPr wrap="square" lIns="0" tIns="0" rIns="0" bIns="0" rtlCol="0"/>
          <a:lstStyle/>
          <a:p>
            <a:endParaRPr>
              <a:latin typeface="+mn-lt"/>
            </a:endParaRPr>
          </a:p>
        </p:txBody>
      </p:sp>
      <p:sp>
        <p:nvSpPr>
          <p:cNvPr id="15" name="object 13"/>
          <p:cNvSpPr/>
          <p:nvPr/>
        </p:nvSpPr>
        <p:spPr>
          <a:xfrm>
            <a:off x="5392743" y="3148444"/>
            <a:ext cx="2293620" cy="881122"/>
          </a:xfrm>
          <a:custGeom>
            <a:avLst/>
            <a:gdLst/>
            <a:ahLst/>
            <a:cxnLst/>
            <a:rect l="l" t="t" r="r" b="b"/>
            <a:pathLst>
              <a:path w="2293620" h="907414">
                <a:moveTo>
                  <a:pt x="2202564" y="0"/>
                </a:moveTo>
                <a:lnTo>
                  <a:pt x="90736" y="0"/>
                </a:lnTo>
                <a:lnTo>
                  <a:pt x="55417" y="7130"/>
                </a:lnTo>
                <a:lnTo>
                  <a:pt x="26575" y="26576"/>
                </a:lnTo>
                <a:lnTo>
                  <a:pt x="7130" y="55417"/>
                </a:lnTo>
                <a:lnTo>
                  <a:pt x="0" y="90736"/>
                </a:lnTo>
                <a:lnTo>
                  <a:pt x="0" y="816625"/>
                </a:lnTo>
                <a:lnTo>
                  <a:pt x="7130" y="851943"/>
                </a:lnTo>
                <a:lnTo>
                  <a:pt x="26575" y="880785"/>
                </a:lnTo>
                <a:lnTo>
                  <a:pt x="55417" y="900231"/>
                </a:lnTo>
                <a:lnTo>
                  <a:pt x="90736" y="907361"/>
                </a:lnTo>
                <a:lnTo>
                  <a:pt x="2202564" y="907361"/>
                </a:lnTo>
                <a:lnTo>
                  <a:pt x="2237883" y="900231"/>
                </a:lnTo>
                <a:lnTo>
                  <a:pt x="2266724" y="880785"/>
                </a:lnTo>
                <a:lnTo>
                  <a:pt x="2286170" y="851943"/>
                </a:lnTo>
                <a:lnTo>
                  <a:pt x="2293301" y="816625"/>
                </a:lnTo>
                <a:lnTo>
                  <a:pt x="2293301" y="90736"/>
                </a:lnTo>
                <a:lnTo>
                  <a:pt x="2286170" y="55417"/>
                </a:lnTo>
                <a:lnTo>
                  <a:pt x="2266724" y="26576"/>
                </a:lnTo>
                <a:lnTo>
                  <a:pt x="2237883" y="7130"/>
                </a:lnTo>
                <a:lnTo>
                  <a:pt x="2202564" y="0"/>
                </a:lnTo>
                <a:close/>
              </a:path>
            </a:pathLst>
          </a:custGeom>
          <a:solidFill>
            <a:srgbClr val="C00000"/>
          </a:solidFill>
        </p:spPr>
        <p:txBody>
          <a:bodyPr wrap="square" lIns="0" tIns="0" rIns="0" bIns="0" rtlCol="0"/>
          <a:lstStyle/>
          <a:p>
            <a:endParaRPr sz="2000">
              <a:latin typeface="+mn-lt"/>
            </a:endParaRPr>
          </a:p>
        </p:txBody>
      </p:sp>
      <p:sp>
        <p:nvSpPr>
          <p:cNvPr id="16" name="object 14"/>
          <p:cNvSpPr/>
          <p:nvPr/>
        </p:nvSpPr>
        <p:spPr>
          <a:xfrm>
            <a:off x="5392743" y="3148443"/>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00"/>
            </a:solidFill>
          </a:ln>
        </p:spPr>
        <p:txBody>
          <a:bodyPr wrap="square" lIns="0" tIns="0" rIns="0" bIns="0" rtlCol="0"/>
          <a:lstStyle/>
          <a:p>
            <a:endParaRPr sz="2000">
              <a:latin typeface="+mn-lt"/>
            </a:endParaRPr>
          </a:p>
        </p:txBody>
      </p:sp>
      <p:sp>
        <p:nvSpPr>
          <p:cNvPr id="17" name="object 15"/>
          <p:cNvSpPr txBox="1"/>
          <p:nvPr/>
        </p:nvSpPr>
        <p:spPr>
          <a:xfrm>
            <a:off x="5569430" y="2065412"/>
            <a:ext cx="1939925" cy="1834669"/>
          </a:xfrm>
          <a:prstGeom prst="rect">
            <a:avLst/>
          </a:prstGeom>
        </p:spPr>
        <p:txBody>
          <a:bodyPr vert="horz" wrap="square" lIns="0" tIns="62865" rIns="0" bIns="0" rtlCol="0">
            <a:spAutoFit/>
          </a:bodyPr>
          <a:lstStyle/>
          <a:p>
            <a:pPr marL="189865" marR="182245" algn="ctr">
              <a:lnSpc>
                <a:spcPct val="86200"/>
              </a:lnSpc>
              <a:spcBef>
                <a:spcPts val="495"/>
              </a:spcBef>
            </a:pPr>
            <a:r>
              <a:rPr sz="2200" b="1" spc="-5" dirty="0">
                <a:solidFill>
                  <a:srgbClr val="FFFFFF"/>
                </a:solidFill>
                <a:latin typeface="+mn-lt"/>
                <a:cs typeface="Arial"/>
              </a:rPr>
              <a:t>Riesgo  </a:t>
            </a:r>
            <a:r>
              <a:rPr sz="2200" b="1" dirty="0">
                <a:solidFill>
                  <a:srgbClr val="FFFFFF"/>
                </a:solidFill>
                <a:latin typeface="+mn-lt"/>
                <a:cs typeface="Arial"/>
              </a:rPr>
              <a:t>Liquidez</a:t>
            </a:r>
            <a:r>
              <a:rPr sz="2200" b="1" spc="-100" dirty="0">
                <a:solidFill>
                  <a:srgbClr val="FFFFFF"/>
                </a:solidFill>
                <a:latin typeface="+mn-lt"/>
                <a:cs typeface="Arial"/>
              </a:rPr>
              <a:t> </a:t>
            </a:r>
            <a:r>
              <a:rPr sz="2200" b="1" spc="-5" dirty="0">
                <a:solidFill>
                  <a:srgbClr val="FFFFFF"/>
                </a:solidFill>
                <a:latin typeface="+mn-lt"/>
                <a:cs typeface="Arial"/>
              </a:rPr>
              <a:t>de  </a:t>
            </a:r>
            <a:r>
              <a:rPr sz="2200" b="1" dirty="0">
                <a:solidFill>
                  <a:srgbClr val="FFFFFF"/>
                </a:solidFill>
                <a:latin typeface="+mn-lt"/>
                <a:cs typeface="Arial"/>
              </a:rPr>
              <a:t>Gobierno</a:t>
            </a:r>
            <a:endParaRPr sz="2200" b="1" dirty="0">
              <a:latin typeface="+mn-lt"/>
              <a:cs typeface="Arial"/>
            </a:endParaRPr>
          </a:p>
          <a:p>
            <a:pPr marL="12700" marR="5080" algn="ctr">
              <a:lnSpc>
                <a:spcPts val="2500"/>
              </a:lnSpc>
              <a:spcBef>
                <a:spcPts val="2010"/>
              </a:spcBef>
            </a:pPr>
            <a:r>
              <a:rPr sz="2200" b="1" spc="-5" dirty="0">
                <a:solidFill>
                  <a:srgbClr val="FFFFFF"/>
                </a:solidFill>
                <a:latin typeface="+mn-lt"/>
                <a:cs typeface="Arial"/>
              </a:rPr>
              <a:t>Riesgo</a:t>
            </a:r>
            <a:r>
              <a:rPr sz="2200" b="1" spc="-55" dirty="0">
                <a:solidFill>
                  <a:srgbClr val="FFFFFF"/>
                </a:solidFill>
                <a:latin typeface="+mn-lt"/>
                <a:cs typeface="Arial"/>
              </a:rPr>
              <a:t> </a:t>
            </a:r>
            <a:r>
              <a:rPr sz="2200" b="1" spc="-5" dirty="0">
                <a:solidFill>
                  <a:srgbClr val="FFFFFF"/>
                </a:solidFill>
                <a:latin typeface="+mn-lt"/>
                <a:cs typeface="Arial"/>
              </a:rPr>
              <a:t>Sector  Bancario</a:t>
            </a:r>
            <a:endParaRPr sz="2200" b="1" dirty="0">
              <a:latin typeface="+mn-lt"/>
              <a:cs typeface="Arial"/>
            </a:endParaRPr>
          </a:p>
        </p:txBody>
      </p:sp>
      <p:sp>
        <p:nvSpPr>
          <p:cNvPr id="18" name="object 16"/>
          <p:cNvSpPr/>
          <p:nvPr/>
        </p:nvSpPr>
        <p:spPr>
          <a:xfrm>
            <a:off x="4121818" y="3052108"/>
            <a:ext cx="1271270" cy="1593850"/>
          </a:xfrm>
          <a:custGeom>
            <a:avLst/>
            <a:gdLst/>
            <a:ahLst/>
            <a:cxnLst/>
            <a:rect l="l" t="t" r="r" b="b"/>
            <a:pathLst>
              <a:path w="1271270" h="1593850">
                <a:moveTo>
                  <a:pt x="0" y="0"/>
                </a:moveTo>
                <a:lnTo>
                  <a:pt x="1270922" y="1593480"/>
                </a:lnTo>
              </a:path>
            </a:pathLst>
          </a:custGeom>
          <a:ln w="10795">
            <a:solidFill>
              <a:srgbClr val="FF0000"/>
            </a:solidFill>
          </a:ln>
        </p:spPr>
        <p:txBody>
          <a:bodyPr wrap="square" lIns="0" tIns="0" rIns="0" bIns="0" rtlCol="0"/>
          <a:lstStyle/>
          <a:p>
            <a:endParaRPr>
              <a:latin typeface="+mn-lt"/>
            </a:endParaRPr>
          </a:p>
        </p:txBody>
      </p:sp>
      <p:sp>
        <p:nvSpPr>
          <p:cNvPr id="19" name="object 17"/>
          <p:cNvSpPr/>
          <p:nvPr/>
        </p:nvSpPr>
        <p:spPr>
          <a:xfrm>
            <a:off x="5392743" y="4191909"/>
            <a:ext cx="2315210" cy="881122"/>
          </a:xfrm>
          <a:custGeom>
            <a:avLst/>
            <a:gdLst/>
            <a:ahLst/>
            <a:cxnLst/>
            <a:rect l="l" t="t" r="r" b="b"/>
            <a:pathLst>
              <a:path w="2315209" h="907414">
                <a:moveTo>
                  <a:pt x="2223923" y="0"/>
                </a:moveTo>
                <a:lnTo>
                  <a:pt x="90736" y="0"/>
                </a:lnTo>
                <a:lnTo>
                  <a:pt x="55417" y="7130"/>
                </a:lnTo>
                <a:lnTo>
                  <a:pt x="26575" y="26576"/>
                </a:lnTo>
                <a:lnTo>
                  <a:pt x="7130" y="55417"/>
                </a:lnTo>
                <a:lnTo>
                  <a:pt x="0" y="90736"/>
                </a:lnTo>
                <a:lnTo>
                  <a:pt x="0" y="816625"/>
                </a:lnTo>
                <a:lnTo>
                  <a:pt x="7130" y="851943"/>
                </a:lnTo>
                <a:lnTo>
                  <a:pt x="26575" y="880785"/>
                </a:lnTo>
                <a:lnTo>
                  <a:pt x="55417" y="900230"/>
                </a:lnTo>
                <a:lnTo>
                  <a:pt x="90736" y="907361"/>
                </a:lnTo>
                <a:lnTo>
                  <a:pt x="2223923" y="907361"/>
                </a:lnTo>
                <a:lnTo>
                  <a:pt x="2259242" y="900230"/>
                </a:lnTo>
                <a:lnTo>
                  <a:pt x="2288084" y="880785"/>
                </a:lnTo>
                <a:lnTo>
                  <a:pt x="2307529" y="851943"/>
                </a:lnTo>
                <a:lnTo>
                  <a:pt x="2314660" y="816625"/>
                </a:lnTo>
                <a:lnTo>
                  <a:pt x="2314660" y="90736"/>
                </a:lnTo>
                <a:lnTo>
                  <a:pt x="2307529" y="55417"/>
                </a:lnTo>
                <a:lnTo>
                  <a:pt x="2288084" y="26576"/>
                </a:lnTo>
                <a:lnTo>
                  <a:pt x="2259242" y="7130"/>
                </a:lnTo>
                <a:lnTo>
                  <a:pt x="2223923" y="0"/>
                </a:lnTo>
                <a:close/>
              </a:path>
            </a:pathLst>
          </a:custGeom>
          <a:solidFill>
            <a:srgbClr val="C00000"/>
          </a:solidFill>
        </p:spPr>
        <p:txBody>
          <a:bodyPr wrap="square" lIns="0" tIns="0" rIns="0" bIns="0" rtlCol="0"/>
          <a:lstStyle/>
          <a:p>
            <a:endParaRPr sz="2000">
              <a:latin typeface="+mn-lt"/>
            </a:endParaRPr>
          </a:p>
        </p:txBody>
      </p:sp>
      <p:sp>
        <p:nvSpPr>
          <p:cNvPr id="20" name="object 18"/>
          <p:cNvSpPr/>
          <p:nvPr/>
        </p:nvSpPr>
        <p:spPr>
          <a:xfrm>
            <a:off x="5392743" y="4191908"/>
            <a:ext cx="2315210" cy="907415"/>
          </a:xfrm>
          <a:custGeom>
            <a:avLst/>
            <a:gdLst/>
            <a:ahLst/>
            <a:cxnLst/>
            <a:rect l="l" t="t" r="r" b="b"/>
            <a:pathLst>
              <a:path w="2315209" h="907414">
                <a:moveTo>
                  <a:pt x="0" y="90736"/>
                </a:moveTo>
                <a:lnTo>
                  <a:pt x="7130" y="55417"/>
                </a:lnTo>
                <a:lnTo>
                  <a:pt x="26575" y="26575"/>
                </a:lnTo>
                <a:lnTo>
                  <a:pt x="55417" y="7130"/>
                </a:lnTo>
                <a:lnTo>
                  <a:pt x="90735" y="0"/>
                </a:lnTo>
                <a:lnTo>
                  <a:pt x="2223924" y="0"/>
                </a:lnTo>
                <a:lnTo>
                  <a:pt x="2259242" y="7130"/>
                </a:lnTo>
                <a:lnTo>
                  <a:pt x="2288084" y="26575"/>
                </a:lnTo>
                <a:lnTo>
                  <a:pt x="2307529" y="55417"/>
                </a:lnTo>
                <a:lnTo>
                  <a:pt x="2314660" y="90736"/>
                </a:lnTo>
                <a:lnTo>
                  <a:pt x="2314660" y="816624"/>
                </a:lnTo>
                <a:lnTo>
                  <a:pt x="2307529" y="851943"/>
                </a:lnTo>
                <a:lnTo>
                  <a:pt x="2288084" y="880785"/>
                </a:lnTo>
                <a:lnTo>
                  <a:pt x="2259242" y="900230"/>
                </a:lnTo>
                <a:lnTo>
                  <a:pt x="2223924" y="907361"/>
                </a:lnTo>
                <a:lnTo>
                  <a:pt x="90735" y="907361"/>
                </a:lnTo>
                <a:lnTo>
                  <a:pt x="55417" y="900230"/>
                </a:lnTo>
                <a:lnTo>
                  <a:pt x="26575" y="880785"/>
                </a:lnTo>
                <a:lnTo>
                  <a:pt x="7130" y="851943"/>
                </a:lnTo>
                <a:lnTo>
                  <a:pt x="0" y="816624"/>
                </a:lnTo>
                <a:lnTo>
                  <a:pt x="0" y="90736"/>
                </a:lnTo>
                <a:close/>
              </a:path>
            </a:pathLst>
          </a:custGeom>
          <a:ln w="10795">
            <a:solidFill>
              <a:srgbClr val="FFFF00"/>
            </a:solidFill>
          </a:ln>
        </p:spPr>
        <p:txBody>
          <a:bodyPr wrap="square" lIns="0" tIns="0" rIns="0" bIns="0" rtlCol="0"/>
          <a:lstStyle/>
          <a:p>
            <a:endParaRPr sz="2000">
              <a:latin typeface="+mn-lt"/>
            </a:endParaRPr>
          </a:p>
        </p:txBody>
      </p:sp>
      <p:sp>
        <p:nvSpPr>
          <p:cNvPr id="21" name="object 19"/>
          <p:cNvSpPr txBox="1"/>
          <p:nvPr/>
        </p:nvSpPr>
        <p:spPr>
          <a:xfrm>
            <a:off x="5651455" y="4262430"/>
            <a:ext cx="2160905" cy="708660"/>
          </a:xfrm>
          <a:prstGeom prst="rect">
            <a:avLst/>
          </a:prstGeom>
        </p:spPr>
        <p:txBody>
          <a:bodyPr vert="horz" wrap="square" lIns="0" tIns="63500" rIns="0" bIns="0" rtlCol="0">
            <a:spAutoFit/>
          </a:bodyPr>
          <a:lstStyle/>
          <a:p>
            <a:pPr marL="478155" marR="5080" indent="-466090">
              <a:lnSpc>
                <a:spcPts val="2500"/>
              </a:lnSpc>
              <a:spcBef>
                <a:spcPts val="500"/>
              </a:spcBef>
            </a:pPr>
            <a:r>
              <a:rPr sz="2200" b="1" spc="-5" dirty="0">
                <a:solidFill>
                  <a:srgbClr val="FFFFFF"/>
                </a:solidFill>
                <a:latin typeface="+mn-lt"/>
                <a:cs typeface="Arial"/>
              </a:rPr>
              <a:t>Riesgo</a:t>
            </a:r>
            <a:r>
              <a:rPr sz="2200" b="1" spc="-80" dirty="0">
                <a:solidFill>
                  <a:srgbClr val="FFFFFF"/>
                </a:solidFill>
                <a:latin typeface="+mn-lt"/>
                <a:cs typeface="Arial"/>
              </a:rPr>
              <a:t> </a:t>
            </a:r>
            <a:r>
              <a:rPr sz="2200" b="1" dirty="0">
                <a:solidFill>
                  <a:srgbClr val="FFFFFF"/>
                </a:solidFill>
                <a:latin typeface="+mn-lt"/>
                <a:cs typeface="Arial"/>
              </a:rPr>
              <a:t>Eventos  </a:t>
            </a:r>
            <a:r>
              <a:rPr sz="2200" b="1" spc="-5" dirty="0">
                <a:solidFill>
                  <a:srgbClr val="FFFFFF"/>
                </a:solidFill>
                <a:latin typeface="+mn-lt"/>
                <a:cs typeface="Arial"/>
              </a:rPr>
              <a:t>Externos</a:t>
            </a:r>
            <a:endParaRPr sz="2200" b="1" dirty="0">
              <a:latin typeface="+mn-lt"/>
              <a:cs typeface="Arial"/>
            </a:endParaRPr>
          </a:p>
        </p:txBody>
      </p:sp>
      <p:sp>
        <p:nvSpPr>
          <p:cNvPr id="22" name="object 4"/>
          <p:cNvSpPr txBox="1">
            <a:spLocks/>
          </p:cNvSpPr>
          <p:nvPr/>
        </p:nvSpPr>
        <p:spPr>
          <a:xfrm>
            <a:off x="539552" y="53879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a:lnSpc>
                <a:spcPts val="1300"/>
              </a:lnSpc>
              <a:spcBef>
                <a:spcPts val="145"/>
              </a:spcBef>
            </a:pPr>
            <a:r>
              <a:rPr lang="es-CO" sz="900" b="1" dirty="0">
                <a:latin typeface="+mn-lt"/>
              </a:rPr>
              <a:t>Los </a:t>
            </a:r>
            <a:r>
              <a:rPr lang="es-CO" sz="900" b="1" spc="-5" dirty="0">
                <a:latin typeface="+mn-lt"/>
              </a:rPr>
              <a:t>Reportes </a:t>
            </a:r>
            <a:r>
              <a:rPr lang="es-CO" sz="900" b="1" dirty="0">
                <a:latin typeface="+mn-lt"/>
              </a:rPr>
              <a:t>de </a:t>
            </a:r>
            <a:r>
              <a:rPr lang="es-CO" sz="900" b="1" spc="-5" dirty="0">
                <a:latin typeface="+mn-lt"/>
              </a:rPr>
              <a:t>Finanzas Publicas </a:t>
            </a:r>
            <a:r>
              <a:rPr lang="es-CO" sz="900" b="1" dirty="0">
                <a:latin typeface="+mn-lt"/>
              </a:rPr>
              <a:t>y los </a:t>
            </a:r>
            <a:r>
              <a:rPr lang="es-CO" sz="900" b="1" spc="-5" dirty="0">
                <a:latin typeface="+mn-lt"/>
              </a:rPr>
              <a:t>Fundamentos  del Análisis del Riesgo Soberano, agosto</a:t>
            </a:r>
            <a:r>
              <a:rPr lang="es-CO" sz="900" b="1" spc="-35" dirty="0">
                <a:latin typeface="+mn-lt"/>
              </a:rPr>
              <a:t> </a:t>
            </a:r>
            <a:r>
              <a:rPr lang="es-CO" sz="900" b="1" spc="-10" dirty="0">
                <a:latin typeface="+mn-lt"/>
              </a:rPr>
              <a:t>2017</a:t>
            </a:r>
          </a:p>
        </p:txBody>
      </p:sp>
    </p:spTree>
    <p:extLst>
      <p:ext uri="{BB962C8B-B14F-4D97-AF65-F5344CB8AC3E}">
        <p14:creationId xmlns:p14="http://schemas.microsoft.com/office/powerpoint/2010/main" val="165050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latin typeface="+mn-lt"/>
              </a:rPr>
              <a:pPr/>
              <a:t>36</a:t>
            </a:fld>
            <a:endParaRPr lang="es-ES_tradnl">
              <a:latin typeface="+mn-lt"/>
            </a:endParaRPr>
          </a:p>
        </p:txBody>
      </p:sp>
      <p:sp>
        <p:nvSpPr>
          <p:cNvPr id="3" name="object 2"/>
          <p:cNvSpPr txBox="1">
            <a:spLocks/>
          </p:cNvSpPr>
          <p:nvPr/>
        </p:nvSpPr>
        <p:spPr>
          <a:xfrm>
            <a:off x="286246" y="144780"/>
            <a:ext cx="8128634" cy="505267"/>
          </a:xfrm>
          <a:prstGeom prst="rect">
            <a:avLst/>
          </a:prstGeom>
        </p:spPr>
        <p:txBody>
          <a:bodyPr vert="horz" wrap="square" lIns="0" tIns="12700"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2700">
              <a:spcBef>
                <a:spcPts val="100"/>
              </a:spcBef>
            </a:pPr>
            <a:r>
              <a:rPr lang="es-CO" kern="0" spc="-5">
                <a:latin typeface="+mn-lt"/>
              </a:rPr>
              <a:t>Susceptibilidad </a:t>
            </a:r>
            <a:r>
              <a:rPr lang="es-CO" kern="0">
                <a:latin typeface="+mn-lt"/>
              </a:rPr>
              <a:t>a </a:t>
            </a:r>
            <a:r>
              <a:rPr lang="es-CO" kern="0" spc="-5">
                <a:latin typeface="+mn-lt"/>
              </a:rPr>
              <a:t>Eventos de Riesgo</a:t>
            </a:r>
            <a:r>
              <a:rPr lang="es-CO" kern="0" spc="-30">
                <a:latin typeface="+mn-lt"/>
              </a:rPr>
              <a:t> </a:t>
            </a:r>
            <a:r>
              <a:rPr lang="es-CO" kern="0" spc="-5">
                <a:latin typeface="+mn-lt"/>
              </a:rPr>
              <a:t>(II)</a:t>
            </a:r>
            <a:endParaRPr lang="es-CO" kern="0" spc="-5" dirty="0">
              <a:latin typeface="+mn-lt"/>
            </a:endParaRPr>
          </a:p>
        </p:txBody>
      </p:sp>
      <p:sp>
        <p:nvSpPr>
          <p:cNvPr id="4" name="object 3"/>
          <p:cNvSpPr/>
          <p:nvPr/>
        </p:nvSpPr>
        <p:spPr>
          <a:xfrm>
            <a:off x="516840" y="2206322"/>
            <a:ext cx="4301490" cy="1848485"/>
          </a:xfrm>
          <a:custGeom>
            <a:avLst/>
            <a:gdLst/>
            <a:ahLst/>
            <a:cxnLst/>
            <a:rect l="l" t="t" r="r" b="b"/>
            <a:pathLst>
              <a:path w="4301490" h="1848485">
                <a:moveTo>
                  <a:pt x="4116293" y="0"/>
                </a:moveTo>
                <a:lnTo>
                  <a:pt x="184829" y="0"/>
                </a:lnTo>
                <a:lnTo>
                  <a:pt x="135694" y="6602"/>
                </a:lnTo>
                <a:lnTo>
                  <a:pt x="91542" y="25234"/>
                </a:lnTo>
                <a:lnTo>
                  <a:pt x="54135" y="54135"/>
                </a:lnTo>
                <a:lnTo>
                  <a:pt x="25234" y="91542"/>
                </a:lnTo>
                <a:lnTo>
                  <a:pt x="6602" y="135694"/>
                </a:lnTo>
                <a:lnTo>
                  <a:pt x="0" y="184829"/>
                </a:lnTo>
                <a:lnTo>
                  <a:pt x="0" y="1663454"/>
                </a:lnTo>
                <a:lnTo>
                  <a:pt x="6602" y="1712589"/>
                </a:lnTo>
                <a:lnTo>
                  <a:pt x="25234" y="1756741"/>
                </a:lnTo>
                <a:lnTo>
                  <a:pt x="54135" y="1794148"/>
                </a:lnTo>
                <a:lnTo>
                  <a:pt x="91542" y="1823049"/>
                </a:lnTo>
                <a:lnTo>
                  <a:pt x="135694" y="1841681"/>
                </a:lnTo>
                <a:lnTo>
                  <a:pt x="184829" y="1848284"/>
                </a:lnTo>
                <a:lnTo>
                  <a:pt x="4116293" y="1848284"/>
                </a:lnTo>
                <a:lnTo>
                  <a:pt x="4165428" y="1841681"/>
                </a:lnTo>
                <a:lnTo>
                  <a:pt x="4209580" y="1823049"/>
                </a:lnTo>
                <a:lnTo>
                  <a:pt x="4246987" y="1794148"/>
                </a:lnTo>
                <a:lnTo>
                  <a:pt x="4275888" y="1756741"/>
                </a:lnTo>
                <a:lnTo>
                  <a:pt x="4294520" y="1712589"/>
                </a:lnTo>
                <a:lnTo>
                  <a:pt x="4301122" y="1663454"/>
                </a:lnTo>
                <a:lnTo>
                  <a:pt x="4301122" y="184829"/>
                </a:lnTo>
                <a:lnTo>
                  <a:pt x="4294520" y="135694"/>
                </a:lnTo>
                <a:lnTo>
                  <a:pt x="4275888" y="91542"/>
                </a:lnTo>
                <a:lnTo>
                  <a:pt x="4246987" y="54135"/>
                </a:lnTo>
                <a:lnTo>
                  <a:pt x="4209580" y="25234"/>
                </a:lnTo>
                <a:lnTo>
                  <a:pt x="4165428" y="6602"/>
                </a:lnTo>
                <a:lnTo>
                  <a:pt x="4116293" y="0"/>
                </a:lnTo>
                <a:close/>
              </a:path>
            </a:pathLst>
          </a:custGeom>
          <a:solidFill>
            <a:srgbClr val="C00000"/>
          </a:solidFill>
          <a:ln>
            <a:solidFill>
              <a:srgbClr val="FFFF00"/>
            </a:solidFill>
          </a:ln>
        </p:spPr>
        <p:txBody>
          <a:bodyPr wrap="square" lIns="0" tIns="0" rIns="0" bIns="0" rtlCol="0"/>
          <a:lstStyle/>
          <a:p>
            <a:endParaRPr>
              <a:latin typeface="+mn-lt"/>
            </a:endParaRPr>
          </a:p>
        </p:txBody>
      </p:sp>
      <p:sp>
        <p:nvSpPr>
          <p:cNvPr id="6" name="object 4"/>
          <p:cNvSpPr txBox="1"/>
          <p:nvPr/>
        </p:nvSpPr>
        <p:spPr>
          <a:xfrm>
            <a:off x="751860" y="2632561"/>
            <a:ext cx="3944328" cy="819262"/>
          </a:xfrm>
          <a:prstGeom prst="rect">
            <a:avLst/>
          </a:prstGeom>
        </p:spPr>
        <p:txBody>
          <a:bodyPr vert="horz" wrap="square" lIns="0" tIns="58419" rIns="0" bIns="0" rtlCol="0">
            <a:spAutoFit/>
          </a:bodyPr>
          <a:lstStyle/>
          <a:p>
            <a:pPr marL="154940" marR="5080" indent="-142875">
              <a:lnSpc>
                <a:spcPct val="87400"/>
              </a:lnSpc>
              <a:spcBef>
                <a:spcPts val="459"/>
              </a:spcBef>
            </a:pPr>
            <a:r>
              <a:rPr sz="2800" b="1" spc="-5" dirty="0">
                <a:solidFill>
                  <a:srgbClr val="FFFFFF"/>
                </a:solidFill>
                <a:latin typeface="+mn-lt"/>
                <a:cs typeface="Arial"/>
              </a:rPr>
              <a:t>Susceptibilidad </a:t>
            </a:r>
            <a:r>
              <a:rPr sz="2800" b="1" dirty="0">
                <a:solidFill>
                  <a:srgbClr val="FFFFFF"/>
                </a:solidFill>
                <a:latin typeface="+mn-lt"/>
                <a:cs typeface="Arial"/>
              </a:rPr>
              <a:t>a</a:t>
            </a:r>
            <a:r>
              <a:rPr sz="2800" b="1" spc="-40" dirty="0">
                <a:solidFill>
                  <a:srgbClr val="FFFFFF"/>
                </a:solidFill>
                <a:latin typeface="+mn-lt"/>
                <a:cs typeface="Arial"/>
              </a:rPr>
              <a:t> </a:t>
            </a:r>
            <a:r>
              <a:rPr sz="2800" b="1" dirty="0" err="1">
                <a:solidFill>
                  <a:srgbClr val="FFFFFF"/>
                </a:solidFill>
                <a:latin typeface="+mn-lt"/>
                <a:cs typeface="Arial"/>
              </a:rPr>
              <a:t>Eventos</a:t>
            </a:r>
            <a:r>
              <a:rPr sz="2400" dirty="0">
                <a:solidFill>
                  <a:srgbClr val="FFFFFF"/>
                </a:solidFill>
                <a:latin typeface="+mn-lt"/>
                <a:cs typeface="Arial"/>
              </a:rPr>
              <a:t>:</a:t>
            </a:r>
            <a:endParaRPr lang="es-CO" sz="2400" dirty="0">
              <a:solidFill>
                <a:srgbClr val="FFFFFF"/>
              </a:solidFill>
              <a:latin typeface="+mn-lt"/>
              <a:cs typeface="Arial"/>
            </a:endParaRPr>
          </a:p>
          <a:p>
            <a:pPr marL="154940" marR="5080" indent="-142875">
              <a:lnSpc>
                <a:spcPct val="87400"/>
              </a:lnSpc>
              <a:spcBef>
                <a:spcPts val="459"/>
              </a:spcBef>
            </a:pPr>
            <a:r>
              <a:rPr sz="2400" dirty="0">
                <a:solidFill>
                  <a:srgbClr val="FFFFFF"/>
                </a:solidFill>
                <a:latin typeface="+mn-lt"/>
                <a:cs typeface="Arial"/>
              </a:rPr>
              <a:t>  </a:t>
            </a:r>
            <a:r>
              <a:rPr sz="2400" b="1" i="1" u="sng" dirty="0">
                <a:solidFill>
                  <a:srgbClr val="FFFFFF"/>
                </a:solidFill>
                <a:latin typeface="+mn-lt"/>
                <a:cs typeface="Arial"/>
              </a:rPr>
              <a:t>Riesgo </a:t>
            </a:r>
            <a:r>
              <a:rPr sz="2400" b="1" i="1" u="sng" dirty="0" err="1">
                <a:solidFill>
                  <a:srgbClr val="FFFFFF"/>
                </a:solidFill>
                <a:latin typeface="+mn-lt"/>
                <a:cs typeface="Arial"/>
              </a:rPr>
              <a:t>Liquidez</a:t>
            </a:r>
            <a:r>
              <a:rPr sz="2400" b="1" i="1" u="sng" dirty="0">
                <a:solidFill>
                  <a:srgbClr val="FFFFFF"/>
                </a:solidFill>
                <a:latin typeface="+mn-lt"/>
                <a:cs typeface="Arial"/>
              </a:rPr>
              <a:t> de</a:t>
            </a:r>
            <a:r>
              <a:rPr sz="2400" b="1" i="1" u="sng" spc="-55" dirty="0">
                <a:solidFill>
                  <a:srgbClr val="FFFFFF"/>
                </a:solidFill>
                <a:latin typeface="+mn-lt"/>
                <a:cs typeface="Arial"/>
              </a:rPr>
              <a:t> </a:t>
            </a:r>
            <a:r>
              <a:rPr sz="2400" b="1" i="1" u="sng" spc="-5" dirty="0">
                <a:solidFill>
                  <a:srgbClr val="FFFFFF"/>
                </a:solidFill>
                <a:latin typeface="+mn-lt"/>
                <a:cs typeface="Arial"/>
              </a:rPr>
              <a:t>Gobierno</a:t>
            </a:r>
            <a:endParaRPr sz="2400" b="1" i="1" u="sng" dirty="0">
              <a:latin typeface="+mn-lt"/>
              <a:cs typeface="Arial"/>
            </a:endParaRPr>
          </a:p>
        </p:txBody>
      </p:sp>
      <p:sp>
        <p:nvSpPr>
          <p:cNvPr id="7" name="object 5"/>
          <p:cNvSpPr/>
          <p:nvPr/>
        </p:nvSpPr>
        <p:spPr>
          <a:xfrm>
            <a:off x="4823639" y="1969648"/>
            <a:ext cx="889000" cy="1236345"/>
          </a:xfrm>
          <a:custGeom>
            <a:avLst/>
            <a:gdLst/>
            <a:ahLst/>
            <a:cxnLst/>
            <a:rect l="l" t="t" r="r" b="b"/>
            <a:pathLst>
              <a:path w="889000" h="1236345">
                <a:moveTo>
                  <a:pt x="0" y="1235874"/>
                </a:moveTo>
                <a:lnTo>
                  <a:pt x="888716" y="0"/>
                </a:lnTo>
              </a:path>
            </a:pathLst>
          </a:custGeom>
          <a:ln w="10795">
            <a:solidFill>
              <a:srgbClr val="FF0000"/>
            </a:solidFill>
          </a:ln>
        </p:spPr>
        <p:txBody>
          <a:bodyPr wrap="square" lIns="0" tIns="0" rIns="0" bIns="0" rtlCol="0"/>
          <a:lstStyle/>
          <a:p>
            <a:endParaRPr>
              <a:latin typeface="+mn-lt"/>
            </a:endParaRPr>
          </a:p>
        </p:txBody>
      </p:sp>
      <p:sp>
        <p:nvSpPr>
          <p:cNvPr id="8" name="object 6"/>
          <p:cNvSpPr/>
          <p:nvPr/>
        </p:nvSpPr>
        <p:spPr>
          <a:xfrm>
            <a:off x="5712356" y="1417340"/>
            <a:ext cx="2792095" cy="1104900"/>
          </a:xfrm>
          <a:custGeom>
            <a:avLst/>
            <a:gdLst/>
            <a:ahLst/>
            <a:cxnLst/>
            <a:rect l="l" t="t" r="r" b="b"/>
            <a:pathLst>
              <a:path w="2792095" h="1104900">
                <a:moveTo>
                  <a:pt x="2681382" y="0"/>
                </a:moveTo>
                <a:lnTo>
                  <a:pt x="110462" y="0"/>
                </a:lnTo>
                <a:lnTo>
                  <a:pt x="67465" y="8680"/>
                </a:lnTo>
                <a:lnTo>
                  <a:pt x="32353" y="32353"/>
                </a:lnTo>
                <a:lnTo>
                  <a:pt x="8680" y="67465"/>
                </a:lnTo>
                <a:lnTo>
                  <a:pt x="0" y="110462"/>
                </a:lnTo>
                <a:lnTo>
                  <a:pt x="0" y="994150"/>
                </a:lnTo>
                <a:lnTo>
                  <a:pt x="8680" y="1037147"/>
                </a:lnTo>
                <a:lnTo>
                  <a:pt x="32353" y="1072259"/>
                </a:lnTo>
                <a:lnTo>
                  <a:pt x="67465" y="1095932"/>
                </a:lnTo>
                <a:lnTo>
                  <a:pt x="110462" y="1104612"/>
                </a:lnTo>
                <a:lnTo>
                  <a:pt x="2681382" y="1104612"/>
                </a:lnTo>
                <a:lnTo>
                  <a:pt x="2724379" y="1095932"/>
                </a:lnTo>
                <a:lnTo>
                  <a:pt x="2759491" y="1072259"/>
                </a:lnTo>
                <a:lnTo>
                  <a:pt x="2783164" y="1037147"/>
                </a:lnTo>
                <a:lnTo>
                  <a:pt x="2791844" y="994150"/>
                </a:lnTo>
                <a:lnTo>
                  <a:pt x="2791844" y="110462"/>
                </a:lnTo>
                <a:lnTo>
                  <a:pt x="2783164" y="67465"/>
                </a:lnTo>
                <a:lnTo>
                  <a:pt x="2759491" y="32353"/>
                </a:lnTo>
                <a:lnTo>
                  <a:pt x="2724379" y="8680"/>
                </a:lnTo>
                <a:lnTo>
                  <a:pt x="2681382" y="0"/>
                </a:lnTo>
                <a:close/>
              </a:path>
            </a:pathLst>
          </a:custGeom>
          <a:solidFill>
            <a:srgbClr val="C00000"/>
          </a:solidFill>
          <a:ln>
            <a:solidFill>
              <a:srgbClr val="FFFF00"/>
            </a:solidFill>
          </a:ln>
        </p:spPr>
        <p:txBody>
          <a:bodyPr wrap="square" lIns="0" tIns="0" rIns="0" bIns="0" rtlCol="0"/>
          <a:lstStyle/>
          <a:p>
            <a:endParaRPr>
              <a:latin typeface="+mn-lt"/>
            </a:endParaRPr>
          </a:p>
        </p:txBody>
      </p:sp>
      <p:sp>
        <p:nvSpPr>
          <p:cNvPr id="9" name="object 7"/>
          <p:cNvSpPr/>
          <p:nvPr/>
        </p:nvSpPr>
        <p:spPr>
          <a:xfrm>
            <a:off x="5712356" y="1417340"/>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00"/>
            </a:solidFill>
          </a:ln>
        </p:spPr>
        <p:txBody>
          <a:bodyPr wrap="square" lIns="0" tIns="0" rIns="0" bIns="0" rtlCol="0"/>
          <a:lstStyle/>
          <a:p>
            <a:endParaRPr>
              <a:latin typeface="+mn-lt"/>
            </a:endParaRPr>
          </a:p>
        </p:txBody>
      </p:sp>
      <p:sp>
        <p:nvSpPr>
          <p:cNvPr id="10" name="object 8"/>
          <p:cNvSpPr txBox="1"/>
          <p:nvPr/>
        </p:nvSpPr>
        <p:spPr>
          <a:xfrm>
            <a:off x="6029478" y="1647511"/>
            <a:ext cx="2157730" cy="871521"/>
          </a:xfrm>
          <a:prstGeom prst="rect">
            <a:avLst/>
          </a:prstGeom>
        </p:spPr>
        <p:txBody>
          <a:bodyPr vert="horz" wrap="square" lIns="0" tIns="55880" rIns="0" bIns="0" rtlCol="0">
            <a:spAutoFit/>
          </a:bodyPr>
          <a:lstStyle/>
          <a:p>
            <a:pPr marL="217170" marR="5080" indent="-205104" algn="ctr">
              <a:lnSpc>
                <a:spcPts val="2070"/>
              </a:lnSpc>
              <a:spcBef>
                <a:spcPts val="440"/>
              </a:spcBef>
            </a:pPr>
            <a:r>
              <a:rPr sz="2200" b="1" spc="-5" dirty="0">
                <a:solidFill>
                  <a:srgbClr val="FFFFFF"/>
                </a:solidFill>
                <a:latin typeface="+mn-lt"/>
                <a:cs typeface="Arial"/>
              </a:rPr>
              <a:t>Requerimientos</a:t>
            </a:r>
            <a:r>
              <a:rPr sz="2200" b="1" spc="-50" dirty="0">
                <a:solidFill>
                  <a:srgbClr val="FFFFFF"/>
                </a:solidFill>
                <a:latin typeface="+mn-lt"/>
                <a:cs typeface="Arial"/>
              </a:rPr>
              <a:t> </a:t>
            </a:r>
            <a:r>
              <a:rPr sz="2200" b="1" dirty="0">
                <a:solidFill>
                  <a:srgbClr val="FFFFFF"/>
                </a:solidFill>
                <a:latin typeface="+mn-lt"/>
                <a:cs typeface="Arial"/>
              </a:rPr>
              <a:t>de  </a:t>
            </a:r>
            <a:r>
              <a:rPr sz="2200" b="1" spc="-5" dirty="0">
                <a:solidFill>
                  <a:srgbClr val="FFFFFF"/>
                </a:solidFill>
                <a:latin typeface="+mn-lt"/>
                <a:cs typeface="Arial"/>
              </a:rPr>
              <a:t>Financiamiento</a:t>
            </a:r>
            <a:endParaRPr sz="2200" b="1" dirty="0">
              <a:latin typeface="+mn-lt"/>
              <a:cs typeface="Arial"/>
            </a:endParaRPr>
          </a:p>
        </p:txBody>
      </p:sp>
      <p:sp>
        <p:nvSpPr>
          <p:cNvPr id="11" name="object 9"/>
          <p:cNvSpPr/>
          <p:nvPr/>
        </p:nvSpPr>
        <p:spPr>
          <a:xfrm>
            <a:off x="4823640" y="3205522"/>
            <a:ext cx="889000" cy="34925"/>
          </a:xfrm>
          <a:custGeom>
            <a:avLst/>
            <a:gdLst/>
            <a:ahLst/>
            <a:cxnLst/>
            <a:rect l="l" t="t" r="r" b="b"/>
            <a:pathLst>
              <a:path w="889000" h="34925">
                <a:moveTo>
                  <a:pt x="0" y="0"/>
                </a:moveTo>
                <a:lnTo>
                  <a:pt x="888716" y="34430"/>
                </a:lnTo>
              </a:path>
            </a:pathLst>
          </a:custGeom>
          <a:ln w="10794">
            <a:solidFill>
              <a:srgbClr val="FF0000"/>
            </a:solidFill>
          </a:ln>
        </p:spPr>
        <p:txBody>
          <a:bodyPr wrap="square" lIns="0" tIns="0" rIns="0" bIns="0" rtlCol="0"/>
          <a:lstStyle/>
          <a:p>
            <a:endParaRPr>
              <a:latin typeface="+mn-lt"/>
            </a:endParaRPr>
          </a:p>
        </p:txBody>
      </p:sp>
      <p:sp>
        <p:nvSpPr>
          <p:cNvPr id="12" name="object 10"/>
          <p:cNvSpPr/>
          <p:nvPr/>
        </p:nvSpPr>
        <p:spPr>
          <a:xfrm>
            <a:off x="5712356" y="2687647"/>
            <a:ext cx="2792095" cy="1104900"/>
          </a:xfrm>
          <a:custGeom>
            <a:avLst/>
            <a:gdLst/>
            <a:ahLst/>
            <a:cxnLst/>
            <a:rect l="l" t="t" r="r" b="b"/>
            <a:pathLst>
              <a:path w="2792095" h="1104900">
                <a:moveTo>
                  <a:pt x="2681382" y="0"/>
                </a:moveTo>
                <a:lnTo>
                  <a:pt x="110462" y="0"/>
                </a:lnTo>
                <a:lnTo>
                  <a:pt x="67465" y="8680"/>
                </a:lnTo>
                <a:lnTo>
                  <a:pt x="32353" y="32353"/>
                </a:lnTo>
                <a:lnTo>
                  <a:pt x="8680" y="67464"/>
                </a:lnTo>
                <a:lnTo>
                  <a:pt x="0" y="110460"/>
                </a:lnTo>
                <a:lnTo>
                  <a:pt x="0" y="994150"/>
                </a:lnTo>
                <a:lnTo>
                  <a:pt x="8680" y="1037147"/>
                </a:lnTo>
                <a:lnTo>
                  <a:pt x="32353" y="1072259"/>
                </a:lnTo>
                <a:lnTo>
                  <a:pt x="67465" y="1095932"/>
                </a:lnTo>
                <a:lnTo>
                  <a:pt x="110462" y="1104612"/>
                </a:lnTo>
                <a:lnTo>
                  <a:pt x="2681382" y="1104612"/>
                </a:lnTo>
                <a:lnTo>
                  <a:pt x="2724379" y="1095932"/>
                </a:lnTo>
                <a:lnTo>
                  <a:pt x="2759491" y="1072259"/>
                </a:lnTo>
                <a:lnTo>
                  <a:pt x="2783164" y="1037147"/>
                </a:lnTo>
                <a:lnTo>
                  <a:pt x="2791844" y="994150"/>
                </a:lnTo>
                <a:lnTo>
                  <a:pt x="2791844" y="110460"/>
                </a:lnTo>
                <a:lnTo>
                  <a:pt x="2783164" y="67464"/>
                </a:lnTo>
                <a:lnTo>
                  <a:pt x="2759491" y="32353"/>
                </a:lnTo>
                <a:lnTo>
                  <a:pt x="2724379" y="8680"/>
                </a:lnTo>
                <a:lnTo>
                  <a:pt x="2681382" y="0"/>
                </a:lnTo>
                <a:close/>
              </a:path>
            </a:pathLst>
          </a:custGeom>
          <a:solidFill>
            <a:srgbClr val="C00000"/>
          </a:solidFill>
        </p:spPr>
        <p:txBody>
          <a:bodyPr wrap="square" lIns="0" tIns="0" rIns="0" bIns="0" rtlCol="0"/>
          <a:lstStyle/>
          <a:p>
            <a:endParaRPr>
              <a:latin typeface="+mn-lt"/>
            </a:endParaRPr>
          </a:p>
        </p:txBody>
      </p:sp>
      <p:sp>
        <p:nvSpPr>
          <p:cNvPr id="13" name="object 11"/>
          <p:cNvSpPr/>
          <p:nvPr/>
        </p:nvSpPr>
        <p:spPr>
          <a:xfrm>
            <a:off x="5712356" y="2687647"/>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00"/>
            </a:solidFill>
          </a:ln>
        </p:spPr>
        <p:txBody>
          <a:bodyPr wrap="square" lIns="0" tIns="0" rIns="0" bIns="0" rtlCol="0"/>
          <a:lstStyle/>
          <a:p>
            <a:endParaRPr>
              <a:latin typeface="+mn-lt"/>
            </a:endParaRPr>
          </a:p>
        </p:txBody>
      </p:sp>
      <p:sp>
        <p:nvSpPr>
          <p:cNvPr id="14" name="object 12"/>
          <p:cNvSpPr txBox="1"/>
          <p:nvPr/>
        </p:nvSpPr>
        <p:spPr>
          <a:xfrm>
            <a:off x="5868144" y="2712665"/>
            <a:ext cx="2449283" cy="936923"/>
          </a:xfrm>
          <a:prstGeom prst="rect">
            <a:avLst/>
          </a:prstGeom>
        </p:spPr>
        <p:txBody>
          <a:bodyPr vert="horz" wrap="square" lIns="0" tIns="52705" rIns="0" bIns="0" rtlCol="0">
            <a:spAutoFit/>
          </a:bodyPr>
          <a:lstStyle/>
          <a:p>
            <a:pPr marL="12700" marR="5080" algn="ctr">
              <a:lnSpc>
                <a:spcPct val="86800"/>
              </a:lnSpc>
              <a:spcBef>
                <a:spcPts val="415"/>
              </a:spcBef>
            </a:pPr>
            <a:r>
              <a:rPr sz="2200" b="1" spc="-5" dirty="0">
                <a:solidFill>
                  <a:srgbClr val="FFFFFF"/>
                </a:solidFill>
                <a:latin typeface="+mn-lt"/>
                <a:cs typeface="Arial"/>
              </a:rPr>
              <a:t>Proporción </a:t>
            </a:r>
            <a:r>
              <a:rPr sz="2200" b="1" dirty="0">
                <a:solidFill>
                  <a:srgbClr val="FFFFFF"/>
                </a:solidFill>
                <a:latin typeface="+mn-lt"/>
                <a:cs typeface="Arial"/>
              </a:rPr>
              <a:t>de  </a:t>
            </a:r>
            <a:r>
              <a:rPr sz="2200" b="1" spc="-5" dirty="0">
                <a:solidFill>
                  <a:srgbClr val="FFFFFF"/>
                </a:solidFill>
                <a:latin typeface="+mn-lt"/>
                <a:cs typeface="Arial"/>
              </a:rPr>
              <a:t>tenedores </a:t>
            </a:r>
            <a:r>
              <a:rPr sz="2200" b="1" dirty="0">
                <a:solidFill>
                  <a:srgbClr val="FFFFFF"/>
                </a:solidFill>
                <a:latin typeface="+mn-lt"/>
                <a:cs typeface="Arial"/>
              </a:rPr>
              <a:t>de</a:t>
            </a:r>
            <a:r>
              <a:rPr sz="2200" b="1" spc="-65" dirty="0">
                <a:solidFill>
                  <a:srgbClr val="FFFFFF"/>
                </a:solidFill>
                <a:latin typeface="+mn-lt"/>
                <a:cs typeface="Arial"/>
              </a:rPr>
              <a:t> </a:t>
            </a:r>
            <a:r>
              <a:rPr sz="2200" b="1" dirty="0">
                <a:solidFill>
                  <a:srgbClr val="FFFFFF"/>
                </a:solidFill>
                <a:latin typeface="+mn-lt"/>
                <a:cs typeface="Arial"/>
              </a:rPr>
              <a:t>deuda  </a:t>
            </a:r>
            <a:r>
              <a:rPr sz="2200" b="1" spc="-5" dirty="0">
                <a:solidFill>
                  <a:srgbClr val="FFFFFF"/>
                </a:solidFill>
                <a:latin typeface="+mn-lt"/>
                <a:cs typeface="Arial"/>
              </a:rPr>
              <a:t>No-Residentes</a:t>
            </a:r>
            <a:endParaRPr sz="2200" b="1" dirty="0">
              <a:latin typeface="+mn-lt"/>
              <a:cs typeface="Arial"/>
            </a:endParaRPr>
          </a:p>
        </p:txBody>
      </p:sp>
      <p:sp>
        <p:nvSpPr>
          <p:cNvPr id="15" name="object 13"/>
          <p:cNvSpPr/>
          <p:nvPr/>
        </p:nvSpPr>
        <p:spPr>
          <a:xfrm>
            <a:off x="4823640" y="3205522"/>
            <a:ext cx="889000" cy="1304925"/>
          </a:xfrm>
          <a:custGeom>
            <a:avLst/>
            <a:gdLst/>
            <a:ahLst/>
            <a:cxnLst/>
            <a:rect l="l" t="t" r="r" b="b"/>
            <a:pathLst>
              <a:path w="889000" h="1304925">
                <a:moveTo>
                  <a:pt x="0" y="0"/>
                </a:moveTo>
                <a:lnTo>
                  <a:pt x="888716" y="1304736"/>
                </a:lnTo>
              </a:path>
            </a:pathLst>
          </a:custGeom>
          <a:ln w="10795">
            <a:solidFill>
              <a:srgbClr val="FF0000"/>
            </a:solidFill>
          </a:ln>
        </p:spPr>
        <p:txBody>
          <a:bodyPr wrap="square" lIns="0" tIns="0" rIns="0" bIns="0" rtlCol="0"/>
          <a:lstStyle/>
          <a:p>
            <a:endParaRPr>
              <a:latin typeface="+mn-lt"/>
            </a:endParaRPr>
          </a:p>
        </p:txBody>
      </p:sp>
      <p:sp>
        <p:nvSpPr>
          <p:cNvPr id="16" name="object 14"/>
          <p:cNvSpPr/>
          <p:nvPr/>
        </p:nvSpPr>
        <p:spPr>
          <a:xfrm>
            <a:off x="5712356" y="3957953"/>
            <a:ext cx="2792095" cy="1104900"/>
          </a:xfrm>
          <a:custGeom>
            <a:avLst/>
            <a:gdLst/>
            <a:ahLst/>
            <a:cxnLst/>
            <a:rect l="l" t="t" r="r" b="b"/>
            <a:pathLst>
              <a:path w="2792095" h="1104900">
                <a:moveTo>
                  <a:pt x="2681382" y="0"/>
                </a:moveTo>
                <a:lnTo>
                  <a:pt x="110462" y="0"/>
                </a:lnTo>
                <a:lnTo>
                  <a:pt x="67465" y="8680"/>
                </a:lnTo>
                <a:lnTo>
                  <a:pt x="32353" y="32353"/>
                </a:lnTo>
                <a:lnTo>
                  <a:pt x="8680" y="67464"/>
                </a:lnTo>
                <a:lnTo>
                  <a:pt x="0" y="110460"/>
                </a:lnTo>
                <a:lnTo>
                  <a:pt x="0" y="994150"/>
                </a:lnTo>
                <a:lnTo>
                  <a:pt x="8680" y="1037147"/>
                </a:lnTo>
                <a:lnTo>
                  <a:pt x="32353" y="1072258"/>
                </a:lnTo>
                <a:lnTo>
                  <a:pt x="67465" y="1095931"/>
                </a:lnTo>
                <a:lnTo>
                  <a:pt x="110462" y="1104612"/>
                </a:lnTo>
                <a:lnTo>
                  <a:pt x="2681382" y="1104612"/>
                </a:lnTo>
                <a:lnTo>
                  <a:pt x="2724379" y="1095931"/>
                </a:lnTo>
                <a:lnTo>
                  <a:pt x="2759491" y="1072258"/>
                </a:lnTo>
                <a:lnTo>
                  <a:pt x="2783164" y="1037147"/>
                </a:lnTo>
                <a:lnTo>
                  <a:pt x="2791844" y="994150"/>
                </a:lnTo>
                <a:lnTo>
                  <a:pt x="2791844" y="110460"/>
                </a:lnTo>
                <a:lnTo>
                  <a:pt x="2783164" y="67464"/>
                </a:lnTo>
                <a:lnTo>
                  <a:pt x="2759491" y="32353"/>
                </a:lnTo>
                <a:lnTo>
                  <a:pt x="2724379" y="8680"/>
                </a:lnTo>
                <a:lnTo>
                  <a:pt x="2681382" y="0"/>
                </a:lnTo>
                <a:close/>
              </a:path>
            </a:pathLst>
          </a:custGeom>
          <a:solidFill>
            <a:srgbClr val="C00000"/>
          </a:solidFill>
        </p:spPr>
        <p:txBody>
          <a:bodyPr wrap="square" lIns="0" tIns="0" rIns="0" bIns="0" rtlCol="0"/>
          <a:lstStyle/>
          <a:p>
            <a:endParaRPr>
              <a:latin typeface="+mn-lt"/>
            </a:endParaRPr>
          </a:p>
        </p:txBody>
      </p:sp>
      <p:sp>
        <p:nvSpPr>
          <p:cNvPr id="17" name="object 15"/>
          <p:cNvSpPr/>
          <p:nvPr/>
        </p:nvSpPr>
        <p:spPr>
          <a:xfrm>
            <a:off x="5712356" y="3957953"/>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endParaRPr>
              <a:latin typeface="+mn-lt"/>
            </a:endParaRPr>
          </a:p>
        </p:txBody>
      </p:sp>
      <p:sp>
        <p:nvSpPr>
          <p:cNvPr id="18" name="object 16"/>
          <p:cNvSpPr txBox="1"/>
          <p:nvPr/>
        </p:nvSpPr>
        <p:spPr>
          <a:xfrm>
            <a:off x="5838851" y="4188124"/>
            <a:ext cx="2539365" cy="602216"/>
          </a:xfrm>
          <a:prstGeom prst="rect">
            <a:avLst/>
          </a:prstGeom>
        </p:spPr>
        <p:txBody>
          <a:bodyPr vert="horz" wrap="square" lIns="0" tIns="55880" rIns="0" bIns="0" rtlCol="0">
            <a:spAutoFit/>
          </a:bodyPr>
          <a:lstStyle/>
          <a:p>
            <a:pPr marL="640715" marR="5080" indent="-628650">
              <a:lnSpc>
                <a:spcPts val="2070"/>
              </a:lnSpc>
              <a:spcBef>
                <a:spcPts val="440"/>
              </a:spcBef>
            </a:pPr>
            <a:r>
              <a:rPr sz="2200" b="1" spc="-5" dirty="0">
                <a:solidFill>
                  <a:srgbClr val="FFFFFF"/>
                </a:solidFill>
                <a:latin typeface="+mn-lt"/>
                <a:cs typeface="Arial"/>
              </a:rPr>
              <a:t>Mediciones </a:t>
            </a:r>
            <a:r>
              <a:rPr sz="2200" b="1" dirty="0">
                <a:solidFill>
                  <a:srgbClr val="FFFFFF"/>
                </a:solidFill>
                <a:latin typeface="+mn-lt"/>
                <a:cs typeface="Arial"/>
              </a:rPr>
              <a:t>de</a:t>
            </a:r>
            <a:r>
              <a:rPr sz="2200" b="1" spc="-55" dirty="0">
                <a:solidFill>
                  <a:srgbClr val="FFFFFF"/>
                </a:solidFill>
                <a:latin typeface="+mn-lt"/>
                <a:cs typeface="Arial"/>
              </a:rPr>
              <a:t> </a:t>
            </a:r>
            <a:r>
              <a:rPr sz="2200" b="1" dirty="0">
                <a:solidFill>
                  <a:srgbClr val="FFFFFF"/>
                </a:solidFill>
                <a:latin typeface="+mn-lt"/>
                <a:cs typeface="Arial"/>
              </a:rPr>
              <a:t>acceso  al</a:t>
            </a:r>
            <a:r>
              <a:rPr sz="2200" b="1" spc="-15" dirty="0">
                <a:solidFill>
                  <a:srgbClr val="FFFFFF"/>
                </a:solidFill>
                <a:latin typeface="+mn-lt"/>
                <a:cs typeface="Arial"/>
              </a:rPr>
              <a:t> </a:t>
            </a:r>
            <a:r>
              <a:rPr sz="2200" b="1" spc="-5" dirty="0">
                <a:solidFill>
                  <a:srgbClr val="FFFFFF"/>
                </a:solidFill>
                <a:latin typeface="+mn-lt"/>
                <a:cs typeface="Arial"/>
              </a:rPr>
              <a:t>mercado</a:t>
            </a:r>
            <a:endParaRPr sz="2200" b="1" dirty="0">
              <a:latin typeface="+mn-lt"/>
              <a:cs typeface="Arial"/>
            </a:endParaRPr>
          </a:p>
        </p:txBody>
      </p:sp>
      <p:sp>
        <p:nvSpPr>
          <p:cNvPr id="19" name="object 4"/>
          <p:cNvSpPr txBox="1">
            <a:spLocks/>
          </p:cNvSpPr>
          <p:nvPr/>
        </p:nvSpPr>
        <p:spPr>
          <a:xfrm>
            <a:off x="539552" y="53879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a:lnSpc>
                <a:spcPts val="1300"/>
              </a:lnSpc>
              <a:spcBef>
                <a:spcPts val="145"/>
              </a:spcBef>
            </a:pPr>
            <a:r>
              <a:rPr lang="es-CO" sz="900" b="1" dirty="0">
                <a:latin typeface="+mn-lt"/>
              </a:rPr>
              <a:t>Los </a:t>
            </a:r>
            <a:r>
              <a:rPr lang="es-CO" sz="900" b="1" spc="-5" dirty="0">
                <a:latin typeface="+mn-lt"/>
              </a:rPr>
              <a:t>Reportes </a:t>
            </a:r>
            <a:r>
              <a:rPr lang="es-CO" sz="900" b="1" dirty="0">
                <a:latin typeface="+mn-lt"/>
              </a:rPr>
              <a:t>de </a:t>
            </a:r>
            <a:r>
              <a:rPr lang="es-CO" sz="900" b="1" spc="-5" dirty="0">
                <a:latin typeface="+mn-lt"/>
              </a:rPr>
              <a:t>Finanzas Publicas </a:t>
            </a:r>
            <a:r>
              <a:rPr lang="es-CO" sz="900" b="1" dirty="0">
                <a:latin typeface="+mn-lt"/>
              </a:rPr>
              <a:t>y los </a:t>
            </a:r>
            <a:r>
              <a:rPr lang="es-CO" sz="900" b="1" spc="-5" dirty="0">
                <a:latin typeface="+mn-lt"/>
              </a:rPr>
              <a:t>Fundamentos  del Análisis del Riesgo Soberano, agosto</a:t>
            </a:r>
            <a:r>
              <a:rPr lang="es-CO" sz="900" b="1" spc="-35" dirty="0">
                <a:latin typeface="+mn-lt"/>
              </a:rPr>
              <a:t> </a:t>
            </a:r>
            <a:r>
              <a:rPr lang="es-CO" sz="900" b="1" spc="-10" dirty="0">
                <a:latin typeface="+mn-lt"/>
              </a:rPr>
              <a:t>2017</a:t>
            </a:r>
          </a:p>
        </p:txBody>
      </p:sp>
    </p:spTree>
    <p:extLst>
      <p:ext uri="{BB962C8B-B14F-4D97-AF65-F5344CB8AC3E}">
        <p14:creationId xmlns:p14="http://schemas.microsoft.com/office/powerpoint/2010/main" val="3287875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latin typeface="+mn-lt"/>
              </a:rPr>
              <a:pPr/>
              <a:t>37</a:t>
            </a:fld>
            <a:endParaRPr lang="es-ES_tradnl" dirty="0">
              <a:latin typeface="+mn-lt"/>
            </a:endParaRPr>
          </a:p>
        </p:txBody>
      </p:sp>
      <p:sp>
        <p:nvSpPr>
          <p:cNvPr id="3" name="object 2"/>
          <p:cNvSpPr txBox="1">
            <a:spLocks/>
          </p:cNvSpPr>
          <p:nvPr/>
        </p:nvSpPr>
        <p:spPr>
          <a:xfrm>
            <a:off x="145257" y="-87838"/>
            <a:ext cx="8044815" cy="1138555"/>
          </a:xfrm>
          <a:prstGeom prst="rect">
            <a:avLst/>
          </a:prstGeom>
        </p:spPr>
        <p:txBody>
          <a:bodyPr vert="horz" wrap="square" lIns="0" tIns="139065" rIns="0" bIns="0" rtlCol="0">
            <a:sp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17145">
              <a:spcBef>
                <a:spcPts val="1095"/>
              </a:spcBef>
            </a:pPr>
            <a:r>
              <a:rPr lang="es-CO" sz="3500" kern="0" spc="-5">
                <a:latin typeface="+mn-lt"/>
              </a:rPr>
              <a:t>Susceptibilidad </a:t>
            </a:r>
            <a:r>
              <a:rPr lang="es-CO" sz="3500" kern="0">
                <a:latin typeface="+mn-lt"/>
              </a:rPr>
              <a:t>a Eventos de </a:t>
            </a:r>
            <a:r>
              <a:rPr lang="es-CO" sz="3500" kern="0" spc="-5">
                <a:latin typeface="+mn-lt"/>
              </a:rPr>
              <a:t>Riesgo</a:t>
            </a:r>
            <a:r>
              <a:rPr lang="es-CO" sz="3500" kern="0" spc="15">
                <a:latin typeface="+mn-lt"/>
              </a:rPr>
              <a:t> </a:t>
            </a:r>
            <a:r>
              <a:rPr lang="es-CO" sz="3500" kern="0" spc="-5">
                <a:latin typeface="+mn-lt"/>
              </a:rPr>
              <a:t>(III)</a:t>
            </a:r>
            <a:endParaRPr lang="es-CO" sz="3500" kern="0">
              <a:latin typeface="+mn-lt"/>
            </a:endParaRPr>
          </a:p>
          <a:p>
            <a:pPr marL="12700">
              <a:spcBef>
                <a:spcPts val="685"/>
              </a:spcBef>
            </a:pPr>
            <a:r>
              <a:rPr lang="es-CO" sz="2400" kern="0" spc="-5">
                <a:latin typeface="+mn-lt"/>
              </a:rPr>
              <a:t>¿Cómo influyen </a:t>
            </a:r>
            <a:r>
              <a:rPr lang="es-CO" sz="2400" kern="0">
                <a:latin typeface="+mn-lt"/>
              </a:rPr>
              <a:t>los </a:t>
            </a:r>
            <a:r>
              <a:rPr lang="es-CO" sz="2400" kern="0" spc="-5">
                <a:latin typeface="+mn-lt"/>
              </a:rPr>
              <a:t>reportes </a:t>
            </a:r>
            <a:r>
              <a:rPr lang="es-CO" sz="2400" kern="0">
                <a:latin typeface="+mn-lt"/>
              </a:rPr>
              <a:t>de </a:t>
            </a:r>
            <a:r>
              <a:rPr lang="es-CO" sz="2400" kern="0" spc="-5">
                <a:latin typeface="+mn-lt"/>
              </a:rPr>
              <a:t>finanzas</a:t>
            </a:r>
            <a:r>
              <a:rPr lang="es-CO" sz="2400" kern="0" spc="-10">
                <a:latin typeface="+mn-lt"/>
              </a:rPr>
              <a:t> </a:t>
            </a:r>
            <a:r>
              <a:rPr lang="es-CO" sz="2400" kern="0">
                <a:latin typeface="+mn-lt"/>
              </a:rPr>
              <a:t>públicas?</a:t>
            </a:r>
          </a:p>
        </p:txBody>
      </p:sp>
      <p:sp>
        <p:nvSpPr>
          <p:cNvPr id="4" name="object 3"/>
          <p:cNvSpPr txBox="1"/>
          <p:nvPr/>
        </p:nvSpPr>
        <p:spPr>
          <a:xfrm>
            <a:off x="70992" y="1057300"/>
            <a:ext cx="8965504" cy="4284506"/>
          </a:xfrm>
          <a:prstGeom prst="rect">
            <a:avLst/>
          </a:prstGeom>
        </p:spPr>
        <p:txBody>
          <a:bodyPr vert="horz" wrap="square" lIns="0" tIns="113030" rIns="0" bIns="0" rtlCol="0">
            <a:spAutoFit/>
          </a:bodyPr>
          <a:lstStyle/>
          <a:p>
            <a:pPr marL="12700">
              <a:lnSpc>
                <a:spcPct val="100000"/>
              </a:lnSpc>
              <a:spcBef>
                <a:spcPts val="890"/>
              </a:spcBef>
              <a:tabLst>
                <a:tab pos="304165" algn="l"/>
              </a:tabLst>
            </a:pPr>
            <a:r>
              <a:rPr sz="3200" dirty="0">
                <a:solidFill>
                  <a:srgbClr val="009FDF"/>
                </a:solidFill>
                <a:latin typeface="+mn-lt"/>
                <a:cs typeface="Arial"/>
              </a:rPr>
              <a:t>»	</a:t>
            </a:r>
            <a:r>
              <a:rPr sz="3200" b="1" spc="-5" dirty="0">
                <a:latin typeface="+mn-lt"/>
                <a:cs typeface="Arial"/>
              </a:rPr>
              <a:t>Requerimientos brutos </a:t>
            </a:r>
            <a:r>
              <a:rPr sz="3200" b="1" dirty="0">
                <a:latin typeface="+mn-lt"/>
                <a:cs typeface="Arial"/>
              </a:rPr>
              <a:t>de </a:t>
            </a:r>
            <a:r>
              <a:rPr sz="3200" b="1" spc="-5" dirty="0">
                <a:latin typeface="+mn-lt"/>
                <a:cs typeface="Arial"/>
              </a:rPr>
              <a:t>financiamiento </a:t>
            </a:r>
            <a:r>
              <a:rPr sz="3200" b="1" dirty="0">
                <a:latin typeface="+mn-lt"/>
                <a:cs typeface="Arial"/>
              </a:rPr>
              <a:t>del</a:t>
            </a:r>
            <a:r>
              <a:rPr lang="es-CO" sz="3200" b="1" spc="-10" dirty="0">
                <a:latin typeface="+mn-lt"/>
                <a:cs typeface="Arial"/>
              </a:rPr>
              <a:t> 	</a:t>
            </a:r>
            <a:r>
              <a:rPr sz="3200" b="1" spc="-5" dirty="0" err="1">
                <a:latin typeface="+mn-lt"/>
                <a:cs typeface="Arial"/>
              </a:rPr>
              <a:t>gobierno</a:t>
            </a:r>
            <a:r>
              <a:rPr sz="3200" b="1" spc="-5" dirty="0">
                <a:latin typeface="+mn-lt"/>
                <a:cs typeface="Arial"/>
              </a:rPr>
              <a:t>:</a:t>
            </a:r>
            <a:endParaRPr sz="3200" b="1" dirty="0">
              <a:latin typeface="+mn-lt"/>
              <a:cs typeface="Arial"/>
            </a:endParaRPr>
          </a:p>
          <a:p>
            <a:pPr marL="762000" marR="238125" indent="-292100" algn="just">
              <a:lnSpc>
                <a:spcPct val="99800"/>
              </a:lnSpc>
              <a:spcBef>
                <a:spcPts val="560"/>
              </a:spcBef>
              <a:tabLst>
                <a:tab pos="761365" algn="l"/>
              </a:tabLst>
            </a:pPr>
            <a:r>
              <a:rPr sz="2400" dirty="0">
                <a:solidFill>
                  <a:srgbClr val="009FDF"/>
                </a:solidFill>
                <a:latin typeface="+mn-lt"/>
                <a:cs typeface="Arial"/>
              </a:rPr>
              <a:t>–	</a:t>
            </a:r>
            <a:r>
              <a:rPr sz="2400" spc="-5" dirty="0">
                <a:latin typeface="+mn-lt"/>
                <a:cs typeface="Arial"/>
              </a:rPr>
              <a:t>¿Se contabiliza todos los pasivos del gobierno que se deb</a:t>
            </a:r>
            <a:r>
              <a:rPr lang="es-CO" sz="2400" spc="-5" dirty="0">
                <a:latin typeface="+mn-lt"/>
                <a:cs typeface="Arial"/>
              </a:rPr>
              <a:t>e</a:t>
            </a:r>
            <a:r>
              <a:rPr sz="2400" spc="-5" dirty="0">
                <a:latin typeface="+mn-lt"/>
                <a:cs typeface="Arial"/>
              </a:rPr>
              <a:t>n amortizar el próximo  año?</a:t>
            </a:r>
          </a:p>
          <a:p>
            <a:pPr marL="762000" marR="238125" indent="-292100" algn="just">
              <a:lnSpc>
                <a:spcPct val="99800"/>
              </a:lnSpc>
              <a:spcBef>
                <a:spcPts val="560"/>
              </a:spcBef>
              <a:tabLst>
                <a:tab pos="761365" algn="l"/>
              </a:tabLst>
            </a:pPr>
            <a:r>
              <a:rPr sz="2400" spc="-5" dirty="0">
                <a:latin typeface="+mn-lt"/>
                <a:cs typeface="Arial"/>
              </a:rPr>
              <a:t>›	Calidad y transparencia de los reportes de finanzas públicas críticos para  determinar la probabilidad de que surjan presiones de liquidez.</a:t>
            </a:r>
          </a:p>
          <a:p>
            <a:pPr marL="762000" marR="238125" indent="-292100" algn="just">
              <a:lnSpc>
                <a:spcPct val="99800"/>
              </a:lnSpc>
              <a:spcBef>
                <a:spcPts val="560"/>
              </a:spcBef>
              <a:tabLst>
                <a:tab pos="761365" algn="l"/>
              </a:tabLst>
            </a:pPr>
            <a:r>
              <a:rPr sz="2400" dirty="0">
                <a:solidFill>
                  <a:srgbClr val="009FDF"/>
                </a:solidFill>
                <a:latin typeface="+mn-lt"/>
                <a:cs typeface="Arial"/>
              </a:rPr>
              <a:t>›	</a:t>
            </a:r>
            <a:r>
              <a:rPr sz="2400" spc="-5" dirty="0">
                <a:latin typeface="+mn-lt"/>
                <a:cs typeface="Arial"/>
              </a:rPr>
              <a:t>Situaciones en las que además de financiar déficit fiscal </a:t>
            </a:r>
            <a:r>
              <a:rPr sz="2400" dirty="0">
                <a:latin typeface="+mn-lt"/>
                <a:cs typeface="Arial"/>
              </a:rPr>
              <a:t>y </a:t>
            </a:r>
            <a:r>
              <a:rPr sz="2400" spc="-5" dirty="0">
                <a:latin typeface="+mn-lt"/>
                <a:cs typeface="Arial"/>
              </a:rPr>
              <a:t>amortizaciones de  deuda, </a:t>
            </a:r>
            <a:r>
              <a:rPr sz="2400" dirty="0">
                <a:latin typeface="+mn-lt"/>
                <a:cs typeface="Arial"/>
              </a:rPr>
              <a:t>se </a:t>
            </a:r>
            <a:r>
              <a:rPr sz="2400" spc="-5" dirty="0">
                <a:latin typeface="+mn-lt"/>
                <a:cs typeface="Arial"/>
              </a:rPr>
              <a:t>requieren recursos para cubrir otro tipo de pasivos, </a:t>
            </a:r>
            <a:r>
              <a:rPr sz="2400" spc="-5" dirty="0" err="1">
                <a:latin typeface="+mn-lt"/>
                <a:cs typeface="Arial"/>
              </a:rPr>
              <a:t>ej</a:t>
            </a:r>
            <a:r>
              <a:rPr sz="2400" spc="-5" dirty="0">
                <a:latin typeface="+mn-lt"/>
                <a:cs typeface="Arial"/>
              </a:rPr>
              <a:t>. atrasos  (</a:t>
            </a:r>
            <a:r>
              <a:rPr sz="2400" i="1" spc="-5" dirty="0">
                <a:latin typeface="+mn-lt"/>
                <a:cs typeface="Arial"/>
              </a:rPr>
              <a:t>arrears</a:t>
            </a:r>
            <a:r>
              <a:rPr sz="2400" spc="-5" dirty="0">
                <a:latin typeface="+mn-lt"/>
                <a:cs typeface="Arial"/>
              </a:rPr>
              <a:t>).</a:t>
            </a:r>
            <a:endParaRPr sz="2400" dirty="0">
              <a:latin typeface="+mn-lt"/>
              <a:cs typeface="Arial"/>
            </a:endParaRPr>
          </a:p>
        </p:txBody>
      </p:sp>
      <p:sp>
        <p:nvSpPr>
          <p:cNvPr id="6" name="object 4"/>
          <p:cNvSpPr txBox="1">
            <a:spLocks/>
          </p:cNvSpPr>
          <p:nvPr/>
        </p:nvSpPr>
        <p:spPr>
          <a:xfrm>
            <a:off x="539552" y="53879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a:lnSpc>
                <a:spcPts val="1300"/>
              </a:lnSpc>
              <a:spcBef>
                <a:spcPts val="145"/>
              </a:spcBef>
            </a:pPr>
            <a:r>
              <a:rPr lang="es-CO" sz="900" b="1" dirty="0">
                <a:latin typeface="+mn-lt"/>
              </a:rPr>
              <a:t>Los </a:t>
            </a:r>
            <a:r>
              <a:rPr lang="es-CO" sz="900" b="1" spc="-5" dirty="0">
                <a:latin typeface="+mn-lt"/>
              </a:rPr>
              <a:t>Reportes </a:t>
            </a:r>
            <a:r>
              <a:rPr lang="es-CO" sz="900" b="1" dirty="0">
                <a:latin typeface="+mn-lt"/>
              </a:rPr>
              <a:t>de </a:t>
            </a:r>
            <a:r>
              <a:rPr lang="es-CO" sz="900" b="1" spc="-5" dirty="0">
                <a:latin typeface="+mn-lt"/>
              </a:rPr>
              <a:t>Finanzas Publicas </a:t>
            </a:r>
            <a:r>
              <a:rPr lang="es-CO" sz="900" b="1" dirty="0">
                <a:latin typeface="+mn-lt"/>
              </a:rPr>
              <a:t>y los </a:t>
            </a:r>
            <a:r>
              <a:rPr lang="es-CO" sz="900" b="1" spc="-5" dirty="0">
                <a:latin typeface="+mn-lt"/>
              </a:rPr>
              <a:t>Fundamentos  del Análisis del Riesgo Soberano, agosto</a:t>
            </a:r>
            <a:r>
              <a:rPr lang="es-CO" sz="900" b="1" spc="-35" dirty="0">
                <a:latin typeface="+mn-lt"/>
              </a:rPr>
              <a:t> </a:t>
            </a:r>
            <a:r>
              <a:rPr lang="es-CO" sz="900" b="1" spc="-10" dirty="0">
                <a:latin typeface="+mn-lt"/>
              </a:rPr>
              <a:t>2017</a:t>
            </a:r>
          </a:p>
        </p:txBody>
      </p:sp>
    </p:spTree>
    <p:extLst>
      <p:ext uri="{BB962C8B-B14F-4D97-AF65-F5344CB8AC3E}">
        <p14:creationId xmlns:p14="http://schemas.microsoft.com/office/powerpoint/2010/main" val="35406981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C7869FFF-0288-4B42-9B48-50D4626F0A8E}" type="slidenum">
              <a:rPr lang="es-ES_tradnl" smtClean="0"/>
              <a:pPr>
                <a:defRPr/>
              </a:pPr>
              <a:t>38</a:t>
            </a:fld>
            <a:endParaRPr lang="es-ES_tradnl" dirty="0"/>
          </a:p>
        </p:txBody>
      </p:sp>
      <p:sp>
        <p:nvSpPr>
          <p:cNvPr id="4" name="3 Rectángulo"/>
          <p:cNvSpPr/>
          <p:nvPr/>
        </p:nvSpPr>
        <p:spPr>
          <a:xfrm>
            <a:off x="125413" y="2273305"/>
            <a:ext cx="9018587" cy="1077218"/>
          </a:xfrm>
          <a:prstGeom prst="rect">
            <a:avLst/>
          </a:prstGeom>
        </p:spPr>
        <p:txBody>
          <a:bodyPr wrap="square">
            <a:spAutoFit/>
          </a:bodyPr>
          <a:lstStyle/>
          <a:p>
            <a:pPr algn="ctr"/>
            <a:r>
              <a:rPr lang="es-CO" sz="3200" b="1" dirty="0">
                <a:solidFill>
                  <a:schemeClr val="bg1"/>
                </a:solidFill>
              </a:rPr>
              <a:t>CONVERGENCIA  CONTABLE   PÚBLICA  Y </a:t>
            </a:r>
          </a:p>
          <a:p>
            <a:pPr algn="ctr"/>
            <a:r>
              <a:rPr lang="es-CO" sz="3200" b="1" dirty="0">
                <a:solidFill>
                  <a:schemeClr val="bg1"/>
                </a:solidFill>
              </a:rPr>
              <a:t>CONTROL  INTERNO  CONTABLE … </a:t>
            </a:r>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14375" y="3289548"/>
            <a:ext cx="3273649" cy="2348706"/>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4 Imagen"/>
          <p:cNvPicPr/>
          <p:nvPr/>
        </p:nvPicPr>
        <p:blipFill>
          <a:blip r:embed="rId3" cstate="email">
            <a:extLst>
              <a:ext uri="{28A0092B-C50C-407E-A947-70E740481C1C}">
                <a14:useLocalDpi xmlns:a14="http://schemas.microsoft.com/office/drawing/2010/main"/>
              </a:ext>
            </a:extLst>
          </a:blip>
          <a:stretch>
            <a:fillRect/>
          </a:stretch>
        </p:blipFill>
        <p:spPr>
          <a:xfrm>
            <a:off x="11667" y="63877"/>
            <a:ext cx="2150885" cy="2145551"/>
          </a:xfrm>
          <a:prstGeom prst="rect">
            <a:avLst/>
          </a:prstGeom>
        </p:spPr>
      </p:pic>
      <p:sp>
        <p:nvSpPr>
          <p:cNvPr id="6" name="Rectángulo 6"/>
          <p:cNvSpPr/>
          <p:nvPr/>
        </p:nvSpPr>
        <p:spPr>
          <a:xfrm>
            <a:off x="4139952" y="3939361"/>
            <a:ext cx="4536504" cy="646331"/>
          </a:xfrm>
          <a:prstGeom prst="rect">
            <a:avLst/>
          </a:prstGeom>
        </p:spPr>
        <p:txBody>
          <a:bodyPr wrap="square">
            <a:spAutoFit/>
          </a:bodyPr>
          <a:lstStyle/>
          <a:p>
            <a:pPr algn="ctr"/>
            <a:r>
              <a:rPr lang="es-CO" sz="3600" b="1" dirty="0"/>
              <a:t>… Una Realidad</a:t>
            </a:r>
            <a:endParaRPr lang="es-CO" sz="3600" dirty="0"/>
          </a:p>
        </p:txBody>
      </p:sp>
      <p:pic>
        <p:nvPicPr>
          <p:cNvPr id="7" name="Imagen 1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994626">
            <a:off x="1313459" y="246744"/>
            <a:ext cx="5041535" cy="1247884"/>
          </a:xfrm>
          <a:prstGeom prst="rect">
            <a:avLst/>
          </a:prstGeom>
        </p:spPr>
      </p:pic>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94264" y="-21600"/>
            <a:ext cx="2098216" cy="2159019"/>
          </a:xfrm>
          <a:prstGeom prst="rect">
            <a:avLst/>
          </a:prstGeom>
        </p:spPr>
      </p:pic>
    </p:spTree>
    <p:extLst>
      <p:ext uri="{BB962C8B-B14F-4D97-AF65-F5344CB8AC3E}">
        <p14:creationId xmlns:p14="http://schemas.microsoft.com/office/powerpoint/2010/main" val="435013358"/>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wipe(down)">
                                      <p:cBhvr>
                                        <p:cTn id="12" dur="500"/>
                                        <p:tgtEl>
                                          <p:spTgt spid="307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C7869FFF-0288-4B42-9B48-50D4626F0A8E}" type="slidenum">
              <a:rPr lang="es-ES_tradnl" smtClean="0"/>
              <a:pPr>
                <a:defRPr/>
              </a:pPr>
              <a:t>39</a:t>
            </a:fld>
            <a:endParaRPr lang="es-ES_tradnl" dirty="0"/>
          </a:p>
        </p:txBody>
      </p:sp>
      <p:sp>
        <p:nvSpPr>
          <p:cNvPr id="8" name="18 CuadroTexto"/>
          <p:cNvSpPr txBox="1"/>
          <p:nvPr/>
        </p:nvSpPr>
        <p:spPr>
          <a:xfrm>
            <a:off x="0" y="-429708"/>
            <a:ext cx="9036496" cy="1631024"/>
          </a:xfrm>
          <a:prstGeom prst="rect">
            <a:avLst/>
          </a:prstGeom>
          <a:noFill/>
        </p:spPr>
        <p:txBody>
          <a:bodyPr wrap="square" rtlCol="0">
            <a:spAutoFit/>
          </a:bodyPr>
          <a:lstStyle/>
          <a:p>
            <a:pPr algn="ctr"/>
            <a:endParaRPr lang="es-CO" sz="3333" b="1" dirty="0">
              <a:solidFill>
                <a:schemeClr val="bg1"/>
              </a:solidFill>
              <a:latin typeface="+mn-lt"/>
            </a:endParaRPr>
          </a:p>
          <a:p>
            <a:pPr algn="ctr"/>
            <a:r>
              <a:rPr lang="es-CO" sz="3200" b="1" dirty="0">
                <a:latin typeface="+mn-lt"/>
              </a:rPr>
              <a:t>G E R E N C I A   Y </a:t>
            </a:r>
          </a:p>
          <a:p>
            <a:pPr algn="just"/>
            <a:r>
              <a:rPr lang="es-CO" sz="3200" b="1" dirty="0">
                <a:latin typeface="+mn-lt"/>
              </a:rPr>
              <a:t>             C O N T A B I L I D A D     P Ú B L I C A </a:t>
            </a:r>
          </a:p>
        </p:txBody>
      </p:sp>
      <p:sp>
        <p:nvSpPr>
          <p:cNvPr id="10" name="Flecha abajo 9"/>
          <p:cNvSpPr/>
          <p:nvPr/>
        </p:nvSpPr>
        <p:spPr bwMode="auto">
          <a:xfrm>
            <a:off x="3880108" y="1201316"/>
            <a:ext cx="835908" cy="864096"/>
          </a:xfrm>
          <a:prstGeom prst="downArrow">
            <a:avLst/>
          </a:prstGeom>
          <a:solidFill>
            <a:srgbClr val="008080"/>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1" name="3 Rectángulo"/>
          <p:cNvSpPr/>
          <p:nvPr/>
        </p:nvSpPr>
        <p:spPr>
          <a:xfrm>
            <a:off x="0" y="2161227"/>
            <a:ext cx="9108504" cy="1200329"/>
          </a:xfrm>
          <a:prstGeom prst="rect">
            <a:avLst/>
          </a:prstGeom>
        </p:spPr>
        <p:txBody>
          <a:bodyPr wrap="square">
            <a:spAutoFit/>
          </a:bodyPr>
          <a:lstStyle/>
          <a:p>
            <a:pPr algn="ctr">
              <a:spcBef>
                <a:spcPct val="0"/>
              </a:spcBef>
              <a:spcAft>
                <a:spcPct val="25000"/>
              </a:spcAft>
            </a:pPr>
            <a:r>
              <a:rPr lang="en-GB" altLang="es-CO" sz="2400" b="1" dirty="0">
                <a:solidFill>
                  <a:schemeClr val="bg1"/>
                </a:solidFill>
              </a:rPr>
              <a:t>Contabilidad para el </a:t>
            </a:r>
            <a:r>
              <a:rPr lang="en-GB" altLang="es-CO" sz="2400" b="1" u="sng" dirty="0">
                <a:solidFill>
                  <a:schemeClr val="bg1"/>
                </a:solidFill>
              </a:rPr>
              <a:t>Buen Gobierno</a:t>
            </a:r>
            <a:r>
              <a:rPr lang="en-GB" altLang="es-CO" sz="2400" b="1" dirty="0">
                <a:solidFill>
                  <a:schemeClr val="bg1"/>
                </a:solidFill>
              </a:rPr>
              <a:t> de las </a:t>
            </a:r>
            <a:r>
              <a:rPr lang="en-GB" altLang="es-CO" sz="2400" b="1" dirty="0" err="1">
                <a:solidFill>
                  <a:schemeClr val="bg1"/>
                </a:solidFill>
              </a:rPr>
              <a:t>organizaciones</a:t>
            </a:r>
            <a:r>
              <a:rPr lang="en-GB" altLang="es-CO" sz="2400" b="1" dirty="0">
                <a:solidFill>
                  <a:schemeClr val="bg1"/>
                </a:solidFill>
              </a:rPr>
              <a:t> </a:t>
            </a:r>
            <a:r>
              <a:rPr lang="en-GB" altLang="es-CO" sz="2400" b="1" dirty="0" err="1">
                <a:solidFill>
                  <a:schemeClr val="bg1"/>
                </a:solidFill>
              </a:rPr>
              <a:t>adecuación</a:t>
            </a:r>
            <a:r>
              <a:rPr lang="en-GB" altLang="es-CO" sz="2400" b="1" dirty="0">
                <a:solidFill>
                  <a:schemeClr val="bg1"/>
                </a:solidFill>
              </a:rPr>
              <a:t> de la Contabilidad Pública a un </a:t>
            </a:r>
            <a:r>
              <a:rPr lang="en-GB" altLang="es-CO" sz="2400" b="1" u="sng" dirty="0">
                <a:solidFill>
                  <a:schemeClr val="bg1"/>
                </a:solidFill>
              </a:rPr>
              <a:t>nuevo concepto de Rendición de Cuentas</a:t>
            </a:r>
            <a:r>
              <a:rPr lang="en-GB" altLang="es-CO" sz="2400" b="1" dirty="0">
                <a:solidFill>
                  <a:schemeClr val="bg1"/>
                </a:solidFill>
              </a:rPr>
              <a:t> (“Accountability”).</a:t>
            </a:r>
          </a:p>
        </p:txBody>
      </p:sp>
      <p:sp>
        <p:nvSpPr>
          <p:cNvPr id="12" name="Rectangle 2050"/>
          <p:cNvSpPr txBox="1">
            <a:spLocks noChangeArrowheads="1"/>
          </p:cNvSpPr>
          <p:nvPr/>
        </p:nvSpPr>
        <p:spPr>
          <a:xfrm>
            <a:off x="0" y="3145532"/>
            <a:ext cx="9144000" cy="1510412"/>
          </a:xfrm>
          <a:prstGeom prst="rect">
            <a:avLst/>
          </a:prstGeom>
        </p:spPr>
        <p:txBody>
          <a:bodyPr/>
          <a:lst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a:lstStyle>
          <a:p>
            <a:pPr algn="ctr"/>
            <a:r>
              <a:rPr lang="es-MX" altLang="es-CO" sz="2800" b="1" dirty="0">
                <a:solidFill>
                  <a:schemeClr val="tx1"/>
                </a:solidFill>
              </a:rPr>
              <a:t>A partir de experiencia, en qué consiste “La Nueva Gerencia Pública” ?  (</a:t>
            </a:r>
            <a:r>
              <a:rPr lang="es-MX" altLang="es-CO" sz="2800" b="1" i="1" dirty="0">
                <a:solidFill>
                  <a:schemeClr val="tx1"/>
                </a:solidFill>
              </a:rPr>
              <a:t>New </a:t>
            </a:r>
            <a:r>
              <a:rPr lang="es-MX" altLang="es-CO" sz="2800" b="1" i="1" dirty="0" err="1">
                <a:solidFill>
                  <a:schemeClr val="tx1"/>
                </a:solidFill>
              </a:rPr>
              <a:t>Public</a:t>
            </a:r>
            <a:r>
              <a:rPr lang="es-MX" altLang="es-CO" sz="2800" b="1" i="1" dirty="0">
                <a:solidFill>
                  <a:schemeClr val="tx1"/>
                </a:solidFill>
              </a:rPr>
              <a:t> Management</a:t>
            </a:r>
            <a:r>
              <a:rPr lang="es-MX" altLang="es-CO" sz="2800" b="1" dirty="0">
                <a:solidFill>
                  <a:schemeClr val="tx1"/>
                </a:solidFill>
              </a:rPr>
              <a:t>)</a:t>
            </a:r>
          </a:p>
        </p:txBody>
      </p:sp>
      <p:sp>
        <p:nvSpPr>
          <p:cNvPr id="13" name="Rectangle 2051"/>
          <p:cNvSpPr txBox="1">
            <a:spLocks noChangeArrowheads="1"/>
          </p:cNvSpPr>
          <p:nvPr/>
        </p:nvSpPr>
        <p:spPr>
          <a:xfrm>
            <a:off x="125413" y="4009628"/>
            <a:ext cx="8911083" cy="1648222"/>
          </a:xfrm>
          <a:prstGeom prst="rect">
            <a:avLst/>
          </a:prstGeom>
          <a:effectLst>
            <a:glow rad="228600">
              <a:schemeClr val="accent3">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algn="just"/>
            <a:r>
              <a:rPr lang="es-CO" altLang="es-CO" sz="2500" b="1" dirty="0">
                <a:solidFill>
                  <a:schemeClr val="bg1"/>
                </a:solidFill>
              </a:rPr>
              <a:t>La  “</a:t>
            </a:r>
            <a:r>
              <a:rPr lang="es-CO" altLang="es-CO" sz="2500" b="1" i="1" u="sng" dirty="0">
                <a:solidFill>
                  <a:schemeClr val="bg1"/>
                </a:solidFill>
              </a:rPr>
              <a:t>Nueva Ger</a:t>
            </a:r>
            <a:r>
              <a:rPr lang="es-CO" altLang="es-CO" sz="2500" b="1" i="1" u="sng" dirty="0">
                <a:solidFill>
                  <a:schemeClr val="bg1"/>
                </a:solidFill>
                <a:cs typeface="Arial" pitchFamily="34" charset="0"/>
              </a:rPr>
              <a:t>e</a:t>
            </a:r>
            <a:r>
              <a:rPr lang="es-CO" altLang="es-CO" sz="2500" b="1" i="1" u="sng" dirty="0">
                <a:solidFill>
                  <a:schemeClr val="bg1"/>
                </a:solidFill>
              </a:rPr>
              <a:t>ncia Pública</a:t>
            </a:r>
            <a:r>
              <a:rPr lang="es-CO" altLang="es-CO" sz="2500" b="1" dirty="0">
                <a:solidFill>
                  <a:schemeClr val="bg1"/>
                </a:solidFill>
              </a:rPr>
              <a:t>” intenta trasladar la cultura de </a:t>
            </a:r>
          </a:p>
          <a:p>
            <a:pPr algn="just"/>
            <a:r>
              <a:rPr lang="es-CO" altLang="es-CO" sz="2500" b="1" dirty="0">
                <a:solidFill>
                  <a:schemeClr val="bg1"/>
                </a:solidFill>
              </a:rPr>
              <a:t>orienta</a:t>
            </a:r>
            <a:r>
              <a:rPr lang="es-CO" altLang="es-CO" sz="2500" b="1" dirty="0">
                <a:solidFill>
                  <a:schemeClr val="bg1"/>
                </a:solidFill>
                <a:cs typeface="Arial" pitchFamily="34" charset="0"/>
              </a:rPr>
              <a:t>ción  de los</a:t>
            </a:r>
            <a:r>
              <a:rPr lang="es-CO" altLang="es-CO" sz="2500" b="1" dirty="0">
                <a:solidFill>
                  <a:schemeClr val="bg1"/>
                </a:solidFill>
              </a:rPr>
              <a:t>  resultados a las organiza</a:t>
            </a:r>
            <a:r>
              <a:rPr lang="es-CO" altLang="es-CO" sz="2500" b="1" dirty="0">
                <a:solidFill>
                  <a:schemeClr val="bg1"/>
                </a:solidFill>
                <a:cs typeface="Arial" pitchFamily="34" charset="0"/>
              </a:rPr>
              <a:t>ciones</a:t>
            </a:r>
            <a:r>
              <a:rPr lang="es-CO" altLang="es-CO" sz="2500" b="1" dirty="0">
                <a:solidFill>
                  <a:schemeClr val="bg1"/>
                </a:solidFill>
              </a:rPr>
              <a:t> del sector público mediante la introducción  de algunas reformas estructurales en la gestión.</a:t>
            </a:r>
          </a:p>
        </p:txBody>
      </p:sp>
    </p:spTree>
    <p:extLst>
      <p:ext uri="{BB962C8B-B14F-4D97-AF65-F5344CB8AC3E}">
        <p14:creationId xmlns:p14="http://schemas.microsoft.com/office/powerpoint/2010/main" val="3089967701"/>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 calcmode="lin" valueType="num">
                                      <p:cBhvr additive="base">
                                        <p:cTn id="13" dur="50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 presetClass="entr" presetSubtype="8" fill="hold" grpId="0" nodeType="afterEffect">
                                  <p:stCondLst>
                                    <p:cond delay="0"/>
                                  </p:stCondLst>
                                  <p:childTnLst>
                                    <p:set>
                                      <p:cBhvr>
                                        <p:cTn id="17" dur="1" fill="hold">
                                          <p:stCondLst>
                                            <p:cond delay="0"/>
                                          </p:stCondLst>
                                        </p:cTn>
                                        <p:tgtEl>
                                          <p:spTgt spid="13">
                                            <p:txEl>
                                              <p:pRg st="1" end="1"/>
                                            </p:txEl>
                                          </p:spTgt>
                                        </p:tgtEl>
                                        <p:attrNameLst>
                                          <p:attrName>style.visibility</p:attrName>
                                        </p:attrNameLst>
                                      </p:cBhvr>
                                      <p:to>
                                        <p:strVal val="visible"/>
                                      </p:to>
                                    </p:set>
                                    <p:anim calcmode="lin" valueType="num">
                                      <p:cBhvr additive="base">
                                        <p:cTn id="18" dur="500" fill="hold"/>
                                        <p:tgtEl>
                                          <p:spTgt spid="13">
                                            <p:txEl>
                                              <p:pRg st="1" end="1"/>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build="p" bldLvl="2" autoUpdateAnimBg="0" advAuto="1000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057300"/>
            <a:ext cx="9180512" cy="4657700"/>
          </a:xfrm>
          <a:prstGeom prst="rect">
            <a:avLst/>
          </a:prstGeom>
        </p:spPr>
      </p:pic>
      <p:sp>
        <p:nvSpPr>
          <p:cNvPr id="2" name="Título 1"/>
          <p:cNvSpPr>
            <a:spLocks noGrp="1"/>
          </p:cNvSpPr>
          <p:nvPr>
            <p:ph type="ctrTitle"/>
          </p:nvPr>
        </p:nvSpPr>
        <p:spPr>
          <a:xfrm>
            <a:off x="150218" y="-22820"/>
            <a:ext cx="8742957" cy="1079569"/>
          </a:xfrm>
        </p:spPr>
        <p:txBody>
          <a:bodyPr/>
          <a:lstStyle/>
          <a:p>
            <a:pPr algn="ctr"/>
            <a:r>
              <a:rPr lang="es-CR" altLang="en-US" dirty="0"/>
              <a:t>¿POR QUÉ  LAS  CUENTAS  PÚBLICAS  SON Y </a:t>
            </a:r>
            <a:br>
              <a:rPr lang="es-CR" altLang="en-US" dirty="0"/>
            </a:br>
            <a:r>
              <a:rPr lang="es-CR" altLang="en-US" dirty="0"/>
              <a:t>DEBEN SER PÚBLICAS ?</a:t>
            </a:r>
            <a:br>
              <a:rPr lang="es-CR" altLang="en-US" dirty="0">
                <a:solidFill>
                  <a:schemeClr val="tx1"/>
                </a:solidFill>
              </a:rPr>
            </a:br>
            <a:endParaRPr lang="es-CO" dirty="0"/>
          </a:p>
        </p:txBody>
      </p:sp>
      <p:sp>
        <p:nvSpPr>
          <p:cNvPr id="3" name="2 Marcador de número de diapositiva"/>
          <p:cNvSpPr>
            <a:spLocks noGrp="1"/>
          </p:cNvSpPr>
          <p:nvPr>
            <p:ph type="sldNum" sz="quarter" idx="15"/>
          </p:nvPr>
        </p:nvSpPr>
        <p:spPr/>
        <p:txBody>
          <a:bodyPr/>
          <a:lstStyle/>
          <a:p>
            <a:pPr>
              <a:defRPr/>
            </a:pPr>
            <a:fld id="{C7869FFF-0288-4B42-9B48-50D4626F0A8E}" type="slidenum">
              <a:rPr lang="es-ES_tradnl" smtClean="0"/>
              <a:pPr>
                <a:defRPr/>
              </a:pPr>
              <a:t>4</a:t>
            </a:fld>
            <a:endParaRPr lang="es-ES_tradnl" dirty="0"/>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782" y="1057300"/>
            <a:ext cx="9180512" cy="4646971"/>
          </a:xfrm>
          <a:prstGeom prst="rect">
            <a:avLst/>
          </a:prstGeom>
        </p:spPr>
      </p:pic>
      <p:sp>
        <p:nvSpPr>
          <p:cNvPr id="6" name="4 Rectángulo"/>
          <p:cNvSpPr/>
          <p:nvPr/>
        </p:nvSpPr>
        <p:spPr bwMode="auto">
          <a:xfrm>
            <a:off x="6372200" y="1198230"/>
            <a:ext cx="2627784" cy="1443246"/>
          </a:xfrm>
          <a:prstGeom prst="rect">
            <a:avLst/>
          </a:prstGeom>
          <a:solidFill>
            <a:srgbClr val="00B0F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s-CO" sz="2400" b="1" dirty="0">
                <a:solidFill>
                  <a:prstClr val="black"/>
                </a:solidFill>
                <a:latin typeface="Times New Roman" pitchFamily="18" charset="0"/>
              </a:rPr>
              <a:t>LA CONTABILIDAD </a:t>
            </a:r>
          </a:p>
          <a:p>
            <a:pPr algn="ctr"/>
            <a:r>
              <a:rPr lang="es-CO" sz="2400" b="1" dirty="0">
                <a:solidFill>
                  <a:prstClr val="black"/>
                </a:solidFill>
                <a:latin typeface="Times New Roman" pitchFamily="18" charset="0"/>
              </a:rPr>
              <a:t>TAMBIÉN ES . . .</a:t>
            </a:r>
          </a:p>
        </p:txBody>
      </p:sp>
      <p:sp>
        <p:nvSpPr>
          <p:cNvPr id="9" name="5 Flecha curvada hacia la izquierda"/>
          <p:cNvSpPr/>
          <p:nvPr/>
        </p:nvSpPr>
        <p:spPr bwMode="auto">
          <a:xfrm rot="895883">
            <a:off x="7854416" y="2748505"/>
            <a:ext cx="1136220" cy="2857629"/>
          </a:xfrm>
          <a:prstGeom prst="curvedLef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s-CO" sz="2400" dirty="0">
              <a:solidFill>
                <a:prstClr val="black"/>
              </a:solidFill>
              <a:latin typeface="Times New Roman" pitchFamily="18" charset="0"/>
            </a:endParaRPr>
          </a:p>
        </p:txBody>
      </p:sp>
      <p:sp>
        <p:nvSpPr>
          <p:cNvPr id="10" name="6 Pergamino vertical"/>
          <p:cNvSpPr/>
          <p:nvPr/>
        </p:nvSpPr>
        <p:spPr bwMode="auto">
          <a:xfrm>
            <a:off x="4572000" y="4369668"/>
            <a:ext cx="3133170" cy="1224137"/>
          </a:xfrm>
          <a:prstGeom prst="verticalScroll">
            <a:avLst/>
          </a:prstGeom>
          <a:solidFill>
            <a:srgbClr val="00B0F0"/>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prstClr val="black"/>
                </a:solidFill>
                <a:effectLst/>
                <a:uLnTx/>
                <a:uFillTx/>
                <a:latin typeface="Times New Roman" pitchFamily="18" charset="0"/>
              </a:rPr>
              <a:t>CONSTRUCTORA …  DE PAZ</a:t>
            </a:r>
          </a:p>
        </p:txBody>
      </p:sp>
    </p:spTree>
    <p:extLst>
      <p:ext uri="{BB962C8B-B14F-4D97-AF65-F5344CB8AC3E}">
        <p14:creationId xmlns:p14="http://schemas.microsoft.com/office/powerpoint/2010/main" val="11236810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0"/>
                                        <p:tgtEl>
                                          <p:spTgt spid="8"/>
                                        </p:tgtEl>
                                      </p:cBhvr>
                                    </p:animEffect>
                                    <p:anim calcmode="lin" valueType="num">
                                      <p:cBhvr>
                                        <p:cTn id="8" dur="3000" fill="hold"/>
                                        <p:tgtEl>
                                          <p:spTgt spid="8"/>
                                        </p:tgtEl>
                                        <p:attrNameLst>
                                          <p:attrName>ppt_w</p:attrName>
                                        </p:attrNameLst>
                                      </p:cBhvr>
                                      <p:tavLst>
                                        <p:tav tm="0" fmla="#ppt_w*sin(2.5*pi*$)">
                                          <p:val>
                                            <p:fltVal val="0"/>
                                          </p:val>
                                        </p:tav>
                                        <p:tav tm="100000">
                                          <p:val>
                                            <p:fltVal val="1"/>
                                          </p:val>
                                        </p:tav>
                                      </p:tavLst>
                                    </p:anim>
                                    <p:anim calcmode="lin" valueType="num">
                                      <p:cBhvr>
                                        <p:cTn id="9" dur="3000" fill="hold"/>
                                        <p:tgtEl>
                                          <p:spTgt spid="8"/>
                                        </p:tgtEl>
                                        <p:attrNameLst>
                                          <p:attrName>ppt_h</p:attrName>
                                        </p:attrNameLst>
                                      </p:cBhvr>
                                      <p:tavLst>
                                        <p:tav tm="0">
                                          <p:val>
                                            <p:strVal val="#ppt_h"/>
                                          </p:val>
                                        </p:tav>
                                        <p:tav tm="100000">
                                          <p:val>
                                            <p:strVal val="#ppt_h"/>
                                          </p:val>
                                        </p:tav>
                                      </p:tavLst>
                                    </p:anim>
                                  </p:childTnLst>
                                </p:cTn>
                              </p:par>
                            </p:childTnLst>
                          </p:cTn>
                        </p:par>
                        <p:par>
                          <p:cTn id="10" fill="hold">
                            <p:stCondLst>
                              <p:cond delay="3000"/>
                            </p:stCondLst>
                            <p:childTnLst>
                              <p:par>
                                <p:cTn id="11" presetID="26"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80">
                                          <p:stCondLst>
                                            <p:cond delay="0"/>
                                          </p:stCondLst>
                                        </p:cTn>
                                        <p:tgtEl>
                                          <p:spTgt spid="6"/>
                                        </p:tgtEl>
                                      </p:cBhvr>
                                    </p:animEffect>
                                    <p:anim calcmode="lin" valueType="num">
                                      <p:cBhvr>
                                        <p:cTn id="1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9" dur="26">
                                          <p:stCondLst>
                                            <p:cond delay="650"/>
                                          </p:stCondLst>
                                        </p:cTn>
                                        <p:tgtEl>
                                          <p:spTgt spid="6"/>
                                        </p:tgtEl>
                                      </p:cBhvr>
                                      <p:to x="100000" y="60000"/>
                                    </p:animScale>
                                    <p:animScale>
                                      <p:cBhvr>
                                        <p:cTn id="20" dur="166" decel="50000">
                                          <p:stCondLst>
                                            <p:cond delay="676"/>
                                          </p:stCondLst>
                                        </p:cTn>
                                        <p:tgtEl>
                                          <p:spTgt spid="6"/>
                                        </p:tgtEl>
                                      </p:cBhvr>
                                      <p:to x="100000" y="100000"/>
                                    </p:animScale>
                                    <p:animScale>
                                      <p:cBhvr>
                                        <p:cTn id="21" dur="26">
                                          <p:stCondLst>
                                            <p:cond delay="1312"/>
                                          </p:stCondLst>
                                        </p:cTn>
                                        <p:tgtEl>
                                          <p:spTgt spid="6"/>
                                        </p:tgtEl>
                                      </p:cBhvr>
                                      <p:to x="100000" y="80000"/>
                                    </p:animScale>
                                    <p:animScale>
                                      <p:cBhvr>
                                        <p:cTn id="22" dur="166" decel="50000">
                                          <p:stCondLst>
                                            <p:cond delay="1338"/>
                                          </p:stCondLst>
                                        </p:cTn>
                                        <p:tgtEl>
                                          <p:spTgt spid="6"/>
                                        </p:tgtEl>
                                      </p:cBhvr>
                                      <p:to x="100000" y="100000"/>
                                    </p:animScale>
                                    <p:animScale>
                                      <p:cBhvr>
                                        <p:cTn id="23" dur="26">
                                          <p:stCondLst>
                                            <p:cond delay="1642"/>
                                          </p:stCondLst>
                                        </p:cTn>
                                        <p:tgtEl>
                                          <p:spTgt spid="6"/>
                                        </p:tgtEl>
                                      </p:cBhvr>
                                      <p:to x="100000" y="90000"/>
                                    </p:animScale>
                                    <p:animScale>
                                      <p:cBhvr>
                                        <p:cTn id="24" dur="166" decel="50000">
                                          <p:stCondLst>
                                            <p:cond delay="1668"/>
                                          </p:stCondLst>
                                        </p:cTn>
                                        <p:tgtEl>
                                          <p:spTgt spid="6"/>
                                        </p:tgtEl>
                                      </p:cBhvr>
                                      <p:to x="100000" y="100000"/>
                                    </p:animScale>
                                    <p:animScale>
                                      <p:cBhvr>
                                        <p:cTn id="25" dur="26">
                                          <p:stCondLst>
                                            <p:cond delay="1808"/>
                                          </p:stCondLst>
                                        </p:cTn>
                                        <p:tgtEl>
                                          <p:spTgt spid="6"/>
                                        </p:tgtEl>
                                      </p:cBhvr>
                                      <p:to x="100000" y="95000"/>
                                    </p:animScale>
                                    <p:animScale>
                                      <p:cBhvr>
                                        <p:cTn id="26" dur="166" decel="50000">
                                          <p:stCondLst>
                                            <p:cond delay="1834"/>
                                          </p:stCondLst>
                                        </p:cTn>
                                        <p:tgtEl>
                                          <p:spTgt spid="6"/>
                                        </p:tgtEl>
                                      </p:cBhvr>
                                      <p:to x="100000" y="100000"/>
                                    </p:animScale>
                                  </p:childTnLst>
                                </p:cTn>
                              </p:par>
                            </p:childTnLst>
                          </p:cTn>
                        </p:par>
                        <p:par>
                          <p:cTn id="27" fill="hold">
                            <p:stCondLst>
                              <p:cond delay="5000"/>
                            </p:stCondLst>
                            <p:childTnLst>
                              <p:par>
                                <p:cTn id="28" presetID="21" presetClass="entr" presetSubtype="1"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heel(1)">
                                      <p:cBhvr>
                                        <p:cTn id="30" dur="2000"/>
                                        <p:tgtEl>
                                          <p:spTgt spid="9"/>
                                        </p:tgtEl>
                                      </p:cBhvr>
                                    </p:animEffect>
                                  </p:childTnLst>
                                </p:cTn>
                              </p:par>
                            </p:childTnLst>
                          </p:cTn>
                        </p:par>
                        <p:par>
                          <p:cTn id="31" fill="hold">
                            <p:stCondLst>
                              <p:cond delay="7000"/>
                            </p:stCondLst>
                            <p:childTnLst>
                              <p:par>
                                <p:cTn id="32" presetID="47" presetClass="entr" presetSubtype="0"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40</a:t>
            </a:fld>
            <a:endParaRPr lang="es-ES_tradnl" dirty="0"/>
          </a:p>
        </p:txBody>
      </p:sp>
      <p:grpSp>
        <p:nvGrpSpPr>
          <p:cNvPr id="4" name="Group 4"/>
          <p:cNvGrpSpPr/>
          <p:nvPr/>
        </p:nvGrpSpPr>
        <p:grpSpPr>
          <a:xfrm>
            <a:off x="3961360" y="913284"/>
            <a:ext cx="4669939" cy="2092163"/>
            <a:chOff x="3996943" y="1585576"/>
            <a:chExt cx="4669939" cy="2092163"/>
          </a:xfrm>
        </p:grpSpPr>
        <p:pic>
          <p:nvPicPr>
            <p:cNvPr id="5" name="Picture 2" descr="D:\BACKUP 03 MARZO 2016\Desktop\descarga.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rot="869656">
              <a:off x="4114438" y="1585576"/>
              <a:ext cx="4552444" cy="209216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8 CuadroTexto"/>
            <p:cNvSpPr txBox="1"/>
            <p:nvPr/>
          </p:nvSpPr>
          <p:spPr>
            <a:xfrm rot="854476">
              <a:off x="3996943" y="2401309"/>
              <a:ext cx="3137337" cy="400110"/>
            </a:xfrm>
            <a:prstGeom prst="rect">
              <a:avLst/>
            </a:prstGeom>
            <a:noFill/>
          </p:spPr>
          <p:txBody>
            <a:bodyPr wrap="square" rtlCol="0">
              <a:spAutoFit/>
            </a:bodyPr>
            <a:lstStyle/>
            <a:p>
              <a:r>
                <a:rPr lang="es-CO" sz="2000" b="1" dirty="0"/>
                <a:t>      de las cuentas públicas </a:t>
              </a:r>
            </a:p>
          </p:txBody>
        </p:sp>
      </p:grpSp>
      <p:sp>
        <p:nvSpPr>
          <p:cNvPr id="7" name="9 CuadroTexto"/>
          <p:cNvSpPr txBox="1"/>
          <p:nvPr/>
        </p:nvSpPr>
        <p:spPr>
          <a:xfrm>
            <a:off x="179512" y="2713484"/>
            <a:ext cx="8712968" cy="2616101"/>
          </a:xfrm>
          <a:prstGeom prst="rect">
            <a:avLst/>
          </a:prstGeom>
          <a:noFill/>
        </p:spPr>
        <p:txBody>
          <a:bodyPr wrap="square" rtlCol="0">
            <a:spAutoFit/>
          </a:bodyPr>
          <a:lstStyle/>
          <a:p>
            <a:r>
              <a:rPr lang="es-CO" sz="2400" b="1" dirty="0">
                <a:latin typeface="+mn-lt"/>
              </a:rPr>
              <a:t>            </a:t>
            </a:r>
            <a:r>
              <a:rPr lang="es-CO" sz="2800" b="1" dirty="0">
                <a:latin typeface="+mn-lt"/>
              </a:rPr>
              <a:t>más que un </a:t>
            </a:r>
            <a:r>
              <a:rPr lang="es-CO" sz="2800" b="1" u="sng" dirty="0">
                <a:latin typeface="+mn-lt"/>
              </a:rPr>
              <a:t>VALOR</a:t>
            </a:r>
            <a:r>
              <a:rPr lang="es-CO" sz="2800" b="1" dirty="0">
                <a:latin typeface="+mn-lt"/>
              </a:rPr>
              <a:t>…un </a:t>
            </a:r>
            <a:r>
              <a:rPr lang="es-CO" sz="2800" b="1" u="sng" dirty="0">
                <a:latin typeface="+mn-lt"/>
              </a:rPr>
              <a:t>BENEFICIO</a:t>
            </a:r>
            <a:r>
              <a:rPr lang="es-CO" sz="2800" b="1" dirty="0">
                <a:latin typeface="+mn-lt"/>
              </a:rPr>
              <a:t> en términos de:</a:t>
            </a:r>
          </a:p>
          <a:p>
            <a:endParaRPr lang="es-CO" sz="2400" b="1" dirty="0">
              <a:latin typeface="+mn-lt"/>
            </a:endParaRPr>
          </a:p>
          <a:p>
            <a:pPr marL="342900" indent="-342900">
              <a:buFont typeface="Arial" panose="020B0604020202020204" pitchFamily="34" charset="0"/>
              <a:buChar char="•"/>
            </a:pPr>
            <a:r>
              <a:rPr lang="es-CO" sz="2100" b="1" dirty="0">
                <a:latin typeface="+mn-lt"/>
              </a:rPr>
              <a:t> </a:t>
            </a:r>
            <a:r>
              <a:rPr lang="es-MX" sz="2800" b="1" dirty="0">
                <a:solidFill>
                  <a:sysClr val="windowText" lastClr="000000"/>
                </a:solidFill>
                <a:latin typeface="+mn-lt"/>
              </a:rPr>
              <a:t>VISIBILIDAD </a:t>
            </a:r>
          </a:p>
          <a:p>
            <a:pPr marL="457200" lvl="0" indent="-457200">
              <a:buFont typeface="Arial" panose="020B0604020202020204" pitchFamily="34" charset="0"/>
              <a:buChar char="•"/>
            </a:pPr>
            <a:r>
              <a:rPr lang="es-MX" sz="2800" b="1" dirty="0">
                <a:solidFill>
                  <a:sysClr val="windowText" lastClr="000000"/>
                </a:solidFill>
                <a:latin typeface="+mn-lt"/>
              </a:rPr>
              <a:t>TOMA DE DECISIONES </a:t>
            </a:r>
          </a:p>
          <a:p>
            <a:pPr marL="457200" indent="-457200">
              <a:buFont typeface="Arial" panose="020B0604020202020204" pitchFamily="34" charset="0"/>
              <a:buChar char="•"/>
            </a:pPr>
            <a:r>
              <a:rPr lang="es-ES" sz="2800" b="1" dirty="0">
                <a:solidFill>
                  <a:sysClr val="windowText" lastClr="000000"/>
                </a:solidFill>
                <a:latin typeface="+mn-lt"/>
              </a:rPr>
              <a:t>CONTROL</a:t>
            </a:r>
          </a:p>
          <a:p>
            <a:pPr marL="457200" indent="-457200">
              <a:buFont typeface="Arial" panose="020B0604020202020204" pitchFamily="34" charset="0"/>
              <a:buChar char="•"/>
            </a:pPr>
            <a:r>
              <a:rPr lang="es-ES" sz="2800" b="1" dirty="0">
                <a:solidFill>
                  <a:sysClr val="windowText" lastClr="000000"/>
                </a:solidFill>
                <a:latin typeface="+mn-lt"/>
              </a:rPr>
              <a:t>LENGUAJE DE LOS GOBIERNOS </a:t>
            </a:r>
            <a:endParaRPr lang="es-CO" sz="2800" b="1" dirty="0">
              <a:latin typeface="+mn-lt"/>
            </a:endParaRPr>
          </a:p>
        </p:txBody>
      </p:sp>
      <p:sp>
        <p:nvSpPr>
          <p:cNvPr id="8" name="10 CuadroTexto"/>
          <p:cNvSpPr txBox="1"/>
          <p:nvPr/>
        </p:nvSpPr>
        <p:spPr>
          <a:xfrm>
            <a:off x="60104" y="625252"/>
            <a:ext cx="2893144" cy="1569660"/>
          </a:xfrm>
          <a:prstGeom prst="rect">
            <a:avLst/>
          </a:prstGeom>
          <a:noFill/>
          <a:ln>
            <a:solidFill>
              <a:schemeClr val="accent2">
                <a:lumMod val="75000"/>
              </a:schemeClr>
            </a:solidFill>
          </a:ln>
          <a:effectLst>
            <a:glow rad="63500">
              <a:schemeClr val="accent4">
                <a:satMod val="175000"/>
                <a:alpha val="40000"/>
              </a:schemeClr>
            </a:glow>
          </a:effectLst>
          <a:scene3d>
            <a:camera prst="orthographicFront"/>
            <a:lightRig rig="threePt" dir="t"/>
          </a:scene3d>
          <a:sp3d>
            <a:bevelT w="139700" prst="cross"/>
          </a:sp3d>
        </p:spPr>
        <p:txBody>
          <a:bodyPr wrap="square" rtlCol="0">
            <a:spAutoFit/>
          </a:bodyPr>
          <a:lstStyle/>
          <a:p>
            <a:pPr algn="ctr"/>
            <a:r>
              <a:rPr lang="es-CO" sz="3200" b="1" dirty="0"/>
              <a:t>BUEN  GOBIERNO </a:t>
            </a:r>
          </a:p>
          <a:p>
            <a:pPr algn="ctr"/>
            <a:r>
              <a:rPr lang="es-CO" sz="3200" b="1" dirty="0"/>
              <a:t>TAMBIÉN ES</a:t>
            </a:r>
            <a:r>
              <a:rPr lang="es-CO" b="1" dirty="0"/>
              <a:t>: </a:t>
            </a:r>
          </a:p>
        </p:txBody>
      </p:sp>
      <p:sp>
        <p:nvSpPr>
          <p:cNvPr id="9" name="11 Flecha curvada hacia abajo"/>
          <p:cNvSpPr/>
          <p:nvPr/>
        </p:nvSpPr>
        <p:spPr bwMode="auto">
          <a:xfrm rot="555973">
            <a:off x="2449192" y="271600"/>
            <a:ext cx="3744416" cy="1080120"/>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1026" name="Picture 2" descr="H:\RENDICION DE CUENTAS VIGENCIA 2016\LOGO RENDICION DE CUENTAS 2016.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64088" y="3297511"/>
            <a:ext cx="3744416" cy="1720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16660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41</a:t>
            </a:fld>
            <a:endParaRPr lang="es-ES_tradnl"/>
          </a:p>
        </p:txBody>
      </p:sp>
      <p:pic>
        <p:nvPicPr>
          <p:cNvPr id="7" name="2 Imagen"/>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3303017" y="1177669"/>
            <a:ext cx="5265981" cy="4135013"/>
          </a:xfrm>
          <a:prstGeom prst="rect">
            <a:avLst/>
          </a:prstGeom>
          <a:ln>
            <a:noFill/>
          </a:ln>
          <a:extLst>
            <a:ext uri="{53640926-AAD7-44D8-BBD7-CCE9431645EC}">
              <a14:shadowObscured xmlns:a14="http://schemas.microsoft.com/office/drawing/2010/main"/>
            </a:ext>
          </a:extLst>
        </p:spPr>
      </p:pic>
      <p:pic>
        <p:nvPicPr>
          <p:cNvPr id="8" name="Picture 5"/>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07503" y="1461116"/>
            <a:ext cx="3086947" cy="420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13 CuadroTexto"/>
          <p:cNvSpPr txBox="1"/>
          <p:nvPr/>
        </p:nvSpPr>
        <p:spPr>
          <a:xfrm>
            <a:off x="3779912" y="2215491"/>
            <a:ext cx="1576367" cy="353977"/>
          </a:xfrm>
          <a:prstGeom prst="rect">
            <a:avLst/>
          </a:prstGeom>
          <a:noFill/>
        </p:spPr>
        <p:txBody>
          <a:bodyPr wrap="square" lIns="76234" tIns="38117" rIns="76234" bIns="38117" rtlCol="0">
            <a:spAutoFit/>
          </a:bodyPr>
          <a:lstStyle/>
          <a:p>
            <a:r>
              <a:rPr lang="es-CO" sz="1800" b="1" dirty="0"/>
              <a:t>Nivel Nacional</a:t>
            </a:r>
          </a:p>
        </p:txBody>
      </p:sp>
      <p:sp>
        <p:nvSpPr>
          <p:cNvPr id="10" name="14 CuadroTexto"/>
          <p:cNvSpPr txBox="1"/>
          <p:nvPr/>
        </p:nvSpPr>
        <p:spPr>
          <a:xfrm>
            <a:off x="7020272" y="2302887"/>
            <a:ext cx="1629679" cy="338589"/>
          </a:xfrm>
          <a:prstGeom prst="rect">
            <a:avLst/>
          </a:prstGeom>
          <a:noFill/>
        </p:spPr>
        <p:txBody>
          <a:bodyPr wrap="square" lIns="76234" tIns="38117" rIns="76234" bIns="38117" rtlCol="0">
            <a:spAutoFit/>
          </a:bodyPr>
          <a:lstStyle/>
          <a:p>
            <a:r>
              <a:rPr lang="es-CO" sz="1700" b="1" dirty="0"/>
              <a:t>Nivel Territorial</a:t>
            </a:r>
          </a:p>
        </p:txBody>
      </p:sp>
      <p:sp>
        <p:nvSpPr>
          <p:cNvPr id="11" name="15 CuadroTexto"/>
          <p:cNvSpPr txBox="1"/>
          <p:nvPr/>
        </p:nvSpPr>
        <p:spPr>
          <a:xfrm>
            <a:off x="5220072" y="985292"/>
            <a:ext cx="1728192" cy="384755"/>
          </a:xfrm>
          <a:prstGeom prst="rect">
            <a:avLst/>
          </a:prstGeom>
          <a:noFill/>
        </p:spPr>
        <p:txBody>
          <a:bodyPr wrap="square" lIns="76234" tIns="38117" rIns="76234" bIns="38117" rtlCol="0">
            <a:spAutoFit/>
          </a:bodyPr>
          <a:lstStyle/>
          <a:p>
            <a:r>
              <a:rPr lang="es-CO" sz="2000" b="1" dirty="0"/>
              <a:t>Sector Público</a:t>
            </a:r>
          </a:p>
        </p:txBody>
      </p:sp>
      <p:sp>
        <p:nvSpPr>
          <p:cNvPr id="12" name="1 Título"/>
          <p:cNvSpPr>
            <a:spLocks noGrp="1"/>
          </p:cNvSpPr>
          <p:nvPr>
            <p:ph type="ctrTitle"/>
          </p:nvPr>
        </p:nvSpPr>
        <p:spPr>
          <a:xfrm>
            <a:off x="1547664" y="169202"/>
            <a:ext cx="5832648" cy="600066"/>
          </a:xfrm>
        </p:spPr>
        <p:style>
          <a:lnRef idx="1">
            <a:schemeClr val="accent2"/>
          </a:lnRef>
          <a:fillRef idx="2">
            <a:schemeClr val="accent2"/>
          </a:fillRef>
          <a:effectRef idx="1">
            <a:schemeClr val="accent2"/>
          </a:effectRef>
          <a:fontRef idx="minor">
            <a:schemeClr val="dk1"/>
          </a:fontRef>
        </p:style>
        <p:txBody>
          <a:bodyPr/>
          <a:lstStyle/>
          <a:p>
            <a:pPr algn="ctr"/>
            <a:r>
              <a:rPr lang="es-CO" sz="2800" dirty="0">
                <a:solidFill>
                  <a:schemeClr val="tx1"/>
                </a:solidFill>
              </a:rPr>
              <a:t>EL SECTOR PÚBLICO COLOMBIANO</a:t>
            </a:r>
          </a:p>
        </p:txBody>
      </p:sp>
      <p:sp>
        <p:nvSpPr>
          <p:cNvPr id="13" name="12 Rectángulo"/>
          <p:cNvSpPr/>
          <p:nvPr/>
        </p:nvSpPr>
        <p:spPr>
          <a:xfrm>
            <a:off x="3697920" y="1370048"/>
            <a:ext cx="4700657" cy="3566654"/>
          </a:xfrm>
          <a:prstGeom prst="rect">
            <a:avLst/>
          </a:pr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76234" tIns="38117" rIns="76234" bIns="38117" rtlCol="0" anchor="ctr"/>
          <a:lstStyle/>
          <a:p>
            <a:pPr algn="ctr"/>
            <a:endParaRPr lang="es-CO"/>
          </a:p>
        </p:txBody>
      </p:sp>
    </p:spTree>
    <p:extLst>
      <p:ext uri="{BB962C8B-B14F-4D97-AF65-F5344CB8AC3E}">
        <p14:creationId xmlns:p14="http://schemas.microsoft.com/office/powerpoint/2010/main" val="28404560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42</a:t>
            </a:fld>
            <a:endParaRPr lang="es-ES_tradnl" dirty="0"/>
          </a:p>
        </p:txBody>
      </p:sp>
      <p:sp>
        <p:nvSpPr>
          <p:cNvPr id="5" name="CuadroTexto 4"/>
          <p:cNvSpPr txBox="1"/>
          <p:nvPr/>
        </p:nvSpPr>
        <p:spPr>
          <a:xfrm>
            <a:off x="611560" y="193204"/>
            <a:ext cx="7620000" cy="1261884"/>
          </a:xfrm>
          <a:prstGeom prst="rect">
            <a:avLst/>
          </a:prstGeom>
          <a:noFill/>
        </p:spPr>
        <p:txBody>
          <a:bodyPr wrap="square" rtlCol="0">
            <a:spAutoFit/>
          </a:bodyPr>
          <a:lstStyle/>
          <a:p>
            <a:pPr algn="ctr"/>
            <a:r>
              <a:rPr lang="es-CO" sz="2800" b="1" dirty="0">
                <a:latin typeface="+mn-lt"/>
              </a:rPr>
              <a:t>Estados Contables Consolidados</a:t>
            </a:r>
          </a:p>
          <a:p>
            <a:pPr algn="ctr"/>
            <a:r>
              <a:rPr lang="es-CO" sz="2400" b="1" dirty="0">
                <a:latin typeface="+mn-lt"/>
              </a:rPr>
              <a:t>SECTOR PÚBLICO - NIVEL NACIONAL - NIVEL TERRITORIAL </a:t>
            </a:r>
          </a:p>
          <a:p>
            <a:pPr algn="ctr"/>
            <a:r>
              <a:rPr lang="es-CO" sz="2400" b="1" dirty="0">
                <a:latin typeface="+mn-lt"/>
              </a:rPr>
              <a:t>A 31 de diciembre 2016</a:t>
            </a:r>
          </a:p>
        </p:txBody>
      </p:sp>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582305"/>
            <a:ext cx="9144000" cy="3939491"/>
          </a:xfrm>
          <a:prstGeom prst="rect">
            <a:avLst/>
          </a:prstGeom>
        </p:spPr>
      </p:pic>
    </p:spTree>
    <p:extLst>
      <p:ext uri="{BB962C8B-B14F-4D97-AF65-F5344CB8AC3E}">
        <p14:creationId xmlns:p14="http://schemas.microsoft.com/office/powerpoint/2010/main" val="167582754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43</a:t>
            </a:fld>
            <a:endParaRPr lang="es-ES_tradnl" dirty="0"/>
          </a:p>
        </p:txBody>
      </p:sp>
      <p:sp>
        <p:nvSpPr>
          <p:cNvPr id="5" name="14 Título"/>
          <p:cNvSpPr txBox="1">
            <a:spLocks/>
          </p:cNvSpPr>
          <p:nvPr/>
        </p:nvSpPr>
        <p:spPr>
          <a:xfrm>
            <a:off x="887181" y="-22820"/>
            <a:ext cx="7404861" cy="1020113"/>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3333" kern="0" dirty="0">
                <a:solidFill>
                  <a:schemeClr val="bg1"/>
                </a:solidFill>
                <a:effectLst>
                  <a:outerShdw blurRad="38100" dist="38100" dir="2700000" algn="tl">
                    <a:srgbClr val="000000"/>
                  </a:outerShdw>
                </a:effectLst>
                <a:latin typeface="Calibri" pitchFamily="34" charset="0"/>
                <a:cs typeface="Arial" charset="0"/>
              </a:rPr>
              <a:t>MODELOS DE CONTABILIDAD</a:t>
            </a:r>
            <a:br>
              <a:rPr lang="es-ES" sz="3333" kern="0" dirty="0">
                <a:solidFill>
                  <a:schemeClr val="bg1"/>
                </a:solidFill>
                <a:effectLst>
                  <a:outerShdw blurRad="38100" dist="38100" dir="2700000" algn="tl">
                    <a:srgbClr val="000000"/>
                  </a:outerShdw>
                </a:effectLst>
                <a:latin typeface="Calibri" pitchFamily="34" charset="0"/>
                <a:cs typeface="Arial" charset="0"/>
              </a:rPr>
            </a:br>
            <a:r>
              <a:rPr lang="es-ES" sz="3333" kern="0" dirty="0">
                <a:solidFill>
                  <a:schemeClr val="bg1"/>
                </a:solidFill>
                <a:effectLst>
                  <a:outerShdw blurRad="38100" dist="38100" dir="2700000" algn="tl">
                    <a:srgbClr val="000000"/>
                  </a:outerShdw>
                </a:effectLst>
                <a:latin typeface="Calibri" pitchFamily="34" charset="0"/>
                <a:cs typeface="Arial" charset="0"/>
              </a:rPr>
              <a:t> - CONVERGENCIA -</a:t>
            </a:r>
            <a:br>
              <a:rPr lang="es-ES" sz="3333" kern="0" dirty="0">
                <a:solidFill>
                  <a:schemeClr val="bg1"/>
                </a:solidFill>
                <a:effectLst>
                  <a:outerShdw blurRad="38100" dist="38100" dir="2700000" algn="tl">
                    <a:srgbClr val="000000"/>
                  </a:outerShdw>
                </a:effectLst>
                <a:latin typeface="Calibri" pitchFamily="34" charset="0"/>
                <a:cs typeface="Arial" charset="0"/>
              </a:rPr>
            </a:br>
            <a:endParaRPr lang="es-CO" sz="3333" kern="0" dirty="0">
              <a:solidFill>
                <a:schemeClr val="bg1"/>
              </a:solidFill>
            </a:endParaRPr>
          </a:p>
        </p:txBody>
      </p:sp>
      <p:graphicFrame>
        <p:nvGraphicFramePr>
          <p:cNvPr id="6" name="17 Marcador de SmartArt"/>
          <p:cNvGraphicFramePr>
            <a:graphicFrameLocks/>
          </p:cNvGraphicFramePr>
          <p:nvPr>
            <p:extLst>
              <p:ext uri="{D42A27DB-BD31-4B8C-83A1-F6EECF244321}">
                <p14:modId xmlns:p14="http://schemas.microsoft.com/office/powerpoint/2010/main" val="2832383532"/>
              </p:ext>
            </p:extLst>
          </p:nvPr>
        </p:nvGraphicFramePr>
        <p:xfrm>
          <a:off x="0" y="1068150"/>
          <a:ext cx="8320031" cy="464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CuadroTexto"/>
          <p:cNvSpPr txBox="1"/>
          <p:nvPr/>
        </p:nvSpPr>
        <p:spPr>
          <a:xfrm>
            <a:off x="395536" y="2781426"/>
            <a:ext cx="2064229" cy="923330"/>
          </a:xfrm>
          <a:prstGeom prst="rect">
            <a:avLst/>
          </a:prstGeom>
          <a:noFill/>
        </p:spPr>
        <p:txBody>
          <a:bodyPr wrap="square" rtlCol="0">
            <a:spAutoFit/>
          </a:bodyPr>
          <a:lstStyle/>
          <a:p>
            <a:pPr algn="ctr"/>
            <a:r>
              <a:rPr lang="es-ES" sz="18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MODELOS </a:t>
            </a:r>
          </a:p>
          <a:p>
            <a:pPr algn="ctr"/>
            <a:r>
              <a:rPr lang="es-ES" sz="18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DE</a:t>
            </a:r>
          </a:p>
          <a:p>
            <a:pPr algn="ctr"/>
            <a:r>
              <a:rPr lang="es-ES" sz="18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CONTABILIDAD</a:t>
            </a:r>
            <a:endParaRPr lang="es-CO" sz="1800" dirty="0">
              <a:solidFill>
                <a:schemeClr val="accent6">
                  <a:lumMod val="75000"/>
                </a:schemeClr>
              </a:solidFill>
            </a:endParaRPr>
          </a:p>
        </p:txBody>
      </p:sp>
      <p:sp>
        <p:nvSpPr>
          <p:cNvPr id="8" name="_s1030"/>
          <p:cNvSpPr>
            <a:spLocks noChangeArrowheads="1"/>
          </p:cNvSpPr>
          <p:nvPr/>
        </p:nvSpPr>
        <p:spPr bwMode="auto">
          <a:xfrm>
            <a:off x="7044966" y="1218627"/>
            <a:ext cx="1775506" cy="109881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Resoluciones</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743/2013 (D)</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037/2017</a:t>
            </a:r>
          </a:p>
        </p:txBody>
      </p:sp>
      <p:sp>
        <p:nvSpPr>
          <p:cNvPr id="9" name="_s1030"/>
          <p:cNvSpPr>
            <a:spLocks noChangeArrowheads="1"/>
          </p:cNvSpPr>
          <p:nvPr/>
        </p:nvSpPr>
        <p:spPr bwMode="auto">
          <a:xfrm>
            <a:off x="7285710" y="2676440"/>
            <a:ext cx="1534762" cy="1081161"/>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 </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414 / 2014</a:t>
            </a:r>
          </a:p>
        </p:txBody>
      </p:sp>
      <p:sp>
        <p:nvSpPr>
          <p:cNvPr id="10" name="_s1030"/>
          <p:cNvSpPr>
            <a:spLocks noChangeArrowheads="1"/>
          </p:cNvSpPr>
          <p:nvPr/>
        </p:nvSpPr>
        <p:spPr bwMode="auto">
          <a:xfrm>
            <a:off x="7243042" y="4116602"/>
            <a:ext cx="1505422" cy="87713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pPr>
            <a:r>
              <a:rPr lang="es-ES" sz="2600" b="1" dirty="0">
                <a:solidFill>
                  <a:schemeClr val="accent6"/>
                </a:solidFill>
                <a:effectLst>
                  <a:outerShdw blurRad="38100" dist="38100" dir="2700000" algn="tl">
                    <a:srgbClr val="000000">
                      <a:alpha val="43137"/>
                    </a:srgbClr>
                  </a:outerShdw>
                </a:effectLst>
                <a:latin typeface="Calibri" panose="020F0502020204030204" pitchFamily="34" charset="0"/>
              </a:rPr>
              <a:t>NICSP</a:t>
            </a:r>
          </a:p>
          <a:p>
            <a:pPr algn="ctr" fontAlgn="auto">
              <a:spcBef>
                <a:spcPts val="0"/>
              </a:spcBef>
              <a:spcAft>
                <a:spcPts val="0"/>
              </a:spcAft>
            </a:pPr>
            <a:r>
              <a:rPr lang="es-ES" sz="1500" b="1" dirty="0">
                <a:solidFill>
                  <a:schemeClr val="accent6"/>
                </a:solidFill>
                <a:effectLst>
                  <a:outerShdw blurRad="38100" dist="38100" dir="2700000" algn="tl">
                    <a:srgbClr val="000000">
                      <a:alpha val="43137"/>
                    </a:srgbClr>
                  </a:outerShdw>
                </a:effectLst>
                <a:latin typeface="Calibri" panose="020F0502020204030204" pitchFamily="34" charset="0"/>
              </a:rPr>
              <a:t>Resolución</a:t>
            </a:r>
          </a:p>
          <a:p>
            <a:pPr algn="ctr" fontAlgn="auto">
              <a:spcBef>
                <a:spcPts val="0"/>
              </a:spcBef>
              <a:spcAft>
                <a:spcPts val="0"/>
              </a:spcAft>
            </a:pPr>
            <a:r>
              <a:rPr lang="es-ES" sz="1500" b="1" dirty="0">
                <a:solidFill>
                  <a:schemeClr val="accent6"/>
                </a:solidFill>
                <a:effectLst>
                  <a:outerShdw blurRad="38100" dist="38100" dir="2700000" algn="tl">
                    <a:srgbClr val="000000">
                      <a:alpha val="43137"/>
                    </a:srgbClr>
                  </a:outerShdw>
                </a:effectLst>
                <a:latin typeface="Calibri" panose="020F0502020204030204" pitchFamily="34" charset="0"/>
              </a:rPr>
              <a:t> 533 /2015</a:t>
            </a:r>
          </a:p>
        </p:txBody>
      </p:sp>
      <p:cxnSp>
        <p:nvCxnSpPr>
          <p:cNvPr id="11" name="Conector recto 3"/>
          <p:cNvCxnSpPr/>
          <p:nvPr/>
        </p:nvCxnSpPr>
        <p:spPr>
          <a:xfrm>
            <a:off x="6444208" y="1768033"/>
            <a:ext cx="523615" cy="9347"/>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12" name="Conector recto 17"/>
          <p:cNvCxnSpPr/>
          <p:nvPr/>
        </p:nvCxnSpPr>
        <p:spPr>
          <a:xfrm>
            <a:off x="6588224" y="3217540"/>
            <a:ext cx="625478"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13" name="Conector recto 18"/>
          <p:cNvCxnSpPr/>
          <p:nvPr/>
        </p:nvCxnSpPr>
        <p:spPr>
          <a:xfrm>
            <a:off x="6660232" y="4657700"/>
            <a:ext cx="543934"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14" name="Conector recto 17"/>
          <p:cNvCxnSpPr/>
          <p:nvPr/>
        </p:nvCxnSpPr>
        <p:spPr>
          <a:xfrm flipV="1">
            <a:off x="2339752" y="3338274"/>
            <a:ext cx="432048" cy="2"/>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15" name="Conector recto 17"/>
          <p:cNvCxnSpPr/>
          <p:nvPr/>
        </p:nvCxnSpPr>
        <p:spPr>
          <a:xfrm flipV="1">
            <a:off x="2003715" y="2065411"/>
            <a:ext cx="840093" cy="72008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16" name="Conector recto 17"/>
          <p:cNvCxnSpPr/>
          <p:nvPr/>
        </p:nvCxnSpPr>
        <p:spPr>
          <a:xfrm>
            <a:off x="2267744" y="3937620"/>
            <a:ext cx="696077" cy="660073"/>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77692049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44</a:t>
            </a:fld>
            <a:endParaRPr lang="es-ES_tradnl" dirty="0"/>
          </a:p>
        </p:txBody>
      </p:sp>
      <p:pic>
        <p:nvPicPr>
          <p:cNvPr id="5" name="Imagen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03848" y="0"/>
            <a:ext cx="2448272" cy="2137420"/>
          </a:xfrm>
          <a:prstGeom prst="ellipse">
            <a:avLst/>
          </a:prstGeom>
        </p:spPr>
      </p:pic>
      <p:sp>
        <p:nvSpPr>
          <p:cNvPr id="7" name="6 Flecha abajo"/>
          <p:cNvSpPr/>
          <p:nvPr/>
        </p:nvSpPr>
        <p:spPr bwMode="auto">
          <a:xfrm>
            <a:off x="5969241" y="841276"/>
            <a:ext cx="690991" cy="1224136"/>
          </a:xfrm>
          <a:prstGeom prst="downArrow">
            <a:avLst>
              <a:gd name="adj1" fmla="val 50000"/>
              <a:gd name="adj2" fmla="val 53605"/>
            </a:avLst>
          </a:pr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8" name="7 Rectángulo"/>
          <p:cNvSpPr/>
          <p:nvPr/>
        </p:nvSpPr>
        <p:spPr bwMode="auto">
          <a:xfrm>
            <a:off x="4860032" y="2137420"/>
            <a:ext cx="4248472" cy="3024336"/>
          </a:xfrm>
          <a:prstGeom prst="rect">
            <a:avLst/>
          </a:prstGeom>
          <a:solidFill>
            <a:srgbClr val="378D7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800" b="1" dirty="0">
                <a:solidFill>
                  <a:schemeClr val="bg1"/>
                </a:solidFill>
                <a:latin typeface="Times New Roman" pitchFamily="18" charset="0"/>
              </a:rPr>
              <a:t>RESOLUCIÓN 533</a:t>
            </a:r>
          </a:p>
          <a:p>
            <a:pPr marL="0" marR="0" indent="0" algn="ctr" defTabSz="914400" rtl="0" eaLnBrk="0" fontAlgn="base" latinLnBrk="0" hangingPunct="0">
              <a:lnSpc>
                <a:spcPct val="100000"/>
              </a:lnSpc>
              <a:spcBef>
                <a:spcPct val="0"/>
              </a:spcBef>
              <a:spcAft>
                <a:spcPct val="0"/>
              </a:spcAft>
              <a:buClrTx/>
              <a:buSzTx/>
              <a:buFontTx/>
              <a:buNone/>
              <a:tabLst/>
            </a:pPr>
            <a:r>
              <a:rPr lang="es-CO" sz="2800" b="1" dirty="0">
                <a:solidFill>
                  <a:schemeClr val="bg1"/>
                </a:solidFill>
                <a:latin typeface="Times New Roman" pitchFamily="18" charset="0"/>
              </a:rPr>
              <a:t> </a:t>
            </a:r>
            <a:r>
              <a:rPr lang="es-CO" sz="2000" b="1" dirty="0">
                <a:solidFill>
                  <a:schemeClr val="bg1"/>
                </a:solidFill>
                <a:latin typeface="Times New Roman" pitchFamily="18" charset="0"/>
              </a:rPr>
              <a:t>(8-10-15) </a:t>
            </a:r>
          </a:p>
          <a:p>
            <a:pPr marL="0" marR="0" indent="0" algn="ctr" defTabSz="914400" rtl="0" eaLnBrk="0" fontAlgn="base" latinLnBrk="0" hangingPunct="0">
              <a:lnSpc>
                <a:spcPct val="100000"/>
              </a:lnSpc>
              <a:spcBef>
                <a:spcPct val="0"/>
              </a:spcBef>
              <a:spcAft>
                <a:spcPct val="0"/>
              </a:spcAft>
              <a:buClrTx/>
              <a:buSzTx/>
              <a:buFontTx/>
              <a:buNone/>
              <a:tabLst/>
            </a:pPr>
            <a:r>
              <a:rPr lang="es-CO" sz="2600" b="1" dirty="0">
                <a:solidFill>
                  <a:schemeClr val="bg1"/>
                </a:solidFill>
                <a:latin typeface="Times New Roman" pitchFamily="18" charset="0"/>
              </a:rPr>
              <a:t>Incorpora en el Régimen de Contabilidad Pública, el Marco Normativo Aplicable a Entidades de Gobierno </a:t>
            </a:r>
            <a:endParaRPr kumimoji="0" lang="es-CO" sz="2600" b="1" i="0" u="none" strike="noStrike" cap="none" normalizeH="0" baseline="0" dirty="0">
              <a:ln>
                <a:noFill/>
              </a:ln>
              <a:solidFill>
                <a:schemeClr val="bg1"/>
              </a:solidFill>
              <a:effectLst/>
              <a:latin typeface="Times New Roman" pitchFamily="18" charset="0"/>
            </a:endParaRPr>
          </a:p>
        </p:txBody>
      </p:sp>
      <p:pic>
        <p:nvPicPr>
          <p:cNvPr id="6146" name="Picture 2" descr="D:\BACKUP 03 MARZO 2016\Desktop\Nueva carpeta\Gobierno.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137420"/>
            <a:ext cx="4860032" cy="3577580"/>
          </a:xfrm>
          <a:prstGeom prst="rect">
            <a:avLst/>
          </a:prstGeom>
          <a:noFill/>
          <a:extLst>
            <a:ext uri="{909E8E84-426E-40DD-AFC4-6F175D3DCCD1}">
              <a14:hiddenFill xmlns:a14="http://schemas.microsoft.com/office/drawing/2010/main">
                <a:solidFill>
                  <a:srgbClr val="FFFFFF"/>
                </a:solidFill>
              </a14:hiddenFill>
            </a:ext>
          </a:extLst>
        </p:spPr>
      </p:pic>
      <p:sp>
        <p:nvSpPr>
          <p:cNvPr id="11" name="10 Flecha abajo"/>
          <p:cNvSpPr/>
          <p:nvPr/>
        </p:nvSpPr>
        <p:spPr bwMode="auto">
          <a:xfrm>
            <a:off x="2123728" y="841276"/>
            <a:ext cx="720080" cy="1224136"/>
          </a:xfrm>
          <a:prstGeom prst="downArrow">
            <a:avLst>
              <a:gd name="adj1" fmla="val 50000"/>
              <a:gd name="adj2" fmla="val 53605"/>
            </a:avLst>
          </a:pr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2479637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45</a:t>
            </a:fld>
            <a:endParaRPr lang="es-ES_tradnl" dirty="0"/>
          </a:p>
        </p:txBody>
      </p:sp>
      <p:graphicFrame>
        <p:nvGraphicFramePr>
          <p:cNvPr id="5" name="Diagrama 6"/>
          <p:cNvGraphicFramePr/>
          <p:nvPr>
            <p:extLst>
              <p:ext uri="{D42A27DB-BD31-4B8C-83A1-F6EECF244321}">
                <p14:modId xmlns:p14="http://schemas.microsoft.com/office/powerpoint/2010/main" val="931837287"/>
              </p:ext>
            </p:extLst>
          </p:nvPr>
        </p:nvGraphicFramePr>
        <p:xfrm>
          <a:off x="2314541" y="193204"/>
          <a:ext cx="7514043" cy="5111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Diagrama de flujo: proceso 7"/>
          <p:cNvSpPr/>
          <p:nvPr/>
        </p:nvSpPr>
        <p:spPr>
          <a:xfrm>
            <a:off x="7506222" y="1705372"/>
            <a:ext cx="1584176" cy="2566166"/>
          </a:xfrm>
          <a:prstGeom prst="flowChartProcess">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b="1" dirty="0">
                <a:solidFill>
                  <a:schemeClr val="tx1"/>
                </a:solidFill>
              </a:rPr>
              <a:t>Las cifras </a:t>
            </a:r>
          </a:p>
          <a:p>
            <a:pPr algn="ctr"/>
            <a:r>
              <a:rPr lang="es-CO" b="1" dirty="0">
                <a:solidFill>
                  <a:schemeClr val="tx1"/>
                </a:solidFill>
              </a:rPr>
              <a:t>del País dependen </a:t>
            </a:r>
          </a:p>
          <a:p>
            <a:pPr algn="ctr"/>
            <a:r>
              <a:rPr lang="es-CO" b="1" dirty="0">
                <a:solidFill>
                  <a:schemeClr val="tx1"/>
                </a:solidFill>
              </a:rPr>
              <a:t>de TODOS</a:t>
            </a:r>
            <a:r>
              <a:rPr lang="es-CO" dirty="0">
                <a:solidFill>
                  <a:schemeClr val="tx1"/>
                </a:solidFill>
              </a:rPr>
              <a:t>:</a:t>
            </a:r>
          </a:p>
          <a:p>
            <a:pPr algn="ctr"/>
            <a:r>
              <a:rPr lang="es-CO" b="1" dirty="0">
                <a:solidFill>
                  <a:srgbClr val="C00000"/>
                </a:solidFill>
              </a:rPr>
              <a:t>Incluyendo</a:t>
            </a:r>
          </a:p>
          <a:p>
            <a:pPr algn="ctr"/>
            <a:r>
              <a:rPr lang="es-CO" b="1" dirty="0">
                <a:solidFill>
                  <a:srgbClr val="C00000"/>
                </a:solidFill>
              </a:rPr>
              <a:t> su ENTIDAD!</a:t>
            </a:r>
          </a:p>
        </p:txBody>
      </p:sp>
      <p:pic>
        <p:nvPicPr>
          <p:cNvPr id="1026"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0" y="553245"/>
            <a:ext cx="5364088"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27818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46</a:t>
            </a:fld>
            <a:endParaRPr lang="es-ES_tradnl" dirty="0"/>
          </a:p>
        </p:txBody>
      </p:sp>
      <p:sp>
        <p:nvSpPr>
          <p:cNvPr id="5" name="Título 1"/>
          <p:cNvSpPr txBox="1">
            <a:spLocks/>
          </p:cNvSpPr>
          <p:nvPr/>
        </p:nvSpPr>
        <p:spPr>
          <a:xfrm>
            <a:off x="-36511" y="-22820"/>
            <a:ext cx="9180512" cy="789542"/>
          </a:xfrm>
          <a:prstGeom prst="rect">
            <a:avLst/>
          </a:prstGeom>
        </p:spPr>
        <p:txBody>
          <a:bodyPr>
            <a:normAutofit fontScale="82500" lnSpcReduction="20000"/>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kern="0" dirty="0"/>
              <a:t>¿Por qué se </a:t>
            </a:r>
            <a:r>
              <a:rPr lang="es-CO" kern="0" dirty="0" err="1"/>
              <a:t>dió</a:t>
            </a:r>
            <a:r>
              <a:rPr lang="es-CO" kern="0" dirty="0"/>
              <a:t> la Modificación del Cronograma de Implementación?</a:t>
            </a:r>
          </a:p>
        </p:txBody>
      </p:sp>
      <p:graphicFrame>
        <p:nvGraphicFramePr>
          <p:cNvPr id="6" name="Diagrama 11"/>
          <p:cNvGraphicFramePr/>
          <p:nvPr>
            <p:extLst>
              <p:ext uri="{D42A27DB-BD31-4B8C-83A1-F6EECF244321}">
                <p14:modId xmlns:p14="http://schemas.microsoft.com/office/powerpoint/2010/main" val="4063393894"/>
              </p:ext>
            </p:extLst>
          </p:nvPr>
        </p:nvGraphicFramePr>
        <p:xfrm>
          <a:off x="125413" y="625252"/>
          <a:ext cx="8839075" cy="50019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007688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47</a:t>
            </a:fld>
            <a:endParaRPr lang="es-ES_tradnl" dirty="0"/>
          </a:p>
        </p:txBody>
      </p:sp>
      <p:sp>
        <p:nvSpPr>
          <p:cNvPr id="5" name="Título 1"/>
          <p:cNvSpPr txBox="1">
            <a:spLocks/>
          </p:cNvSpPr>
          <p:nvPr/>
        </p:nvSpPr>
        <p:spPr>
          <a:xfrm>
            <a:off x="-1116632" y="-94828"/>
            <a:ext cx="11443251" cy="789542"/>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kern="0" dirty="0"/>
              <a:t>Importancia del Saneamiento Contable</a:t>
            </a:r>
          </a:p>
        </p:txBody>
      </p:sp>
      <p:graphicFrame>
        <p:nvGraphicFramePr>
          <p:cNvPr id="6" name="Diagrama 6"/>
          <p:cNvGraphicFramePr/>
          <p:nvPr>
            <p:extLst>
              <p:ext uri="{D42A27DB-BD31-4B8C-83A1-F6EECF244321}">
                <p14:modId xmlns:p14="http://schemas.microsoft.com/office/powerpoint/2010/main" val="3449935903"/>
              </p:ext>
            </p:extLst>
          </p:nvPr>
        </p:nvGraphicFramePr>
        <p:xfrm>
          <a:off x="-468560" y="354585"/>
          <a:ext cx="6156685" cy="57259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3" name="12 Grupo"/>
          <p:cNvGrpSpPr/>
          <p:nvPr/>
        </p:nvGrpSpPr>
        <p:grpSpPr>
          <a:xfrm>
            <a:off x="4211959" y="4513684"/>
            <a:ext cx="4959011" cy="1166742"/>
            <a:chOff x="97678" y="2197045"/>
            <a:chExt cx="5274354" cy="2000973"/>
          </a:xfrm>
        </p:grpSpPr>
        <p:sp>
          <p:nvSpPr>
            <p:cNvPr id="14" name="13 Rectángulo redondeado"/>
            <p:cNvSpPr/>
            <p:nvPr/>
          </p:nvSpPr>
          <p:spPr>
            <a:xfrm>
              <a:off x="1178575" y="2197045"/>
              <a:ext cx="4127021" cy="2000973"/>
            </a:xfrm>
            <a:prstGeom prst="roundRect">
              <a:avLst/>
            </a:prstGeom>
            <a:ln>
              <a:solidFill>
                <a:srgbClr val="C0000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5" name="14 Rectángulo"/>
            <p:cNvSpPr/>
            <p:nvPr/>
          </p:nvSpPr>
          <p:spPr>
            <a:xfrm>
              <a:off x="97678" y="2261248"/>
              <a:ext cx="5274354" cy="180561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23018" tIns="68580" rIns="68580" bIns="68580" numCol="1" spcCol="1270" anchor="ctr" anchorCtr="0">
              <a:noAutofit/>
            </a:bodyPr>
            <a:lstStyle/>
            <a:p>
              <a:pPr lvl="0" algn="l" defTabSz="800100">
                <a:lnSpc>
                  <a:spcPct val="90000"/>
                </a:lnSpc>
                <a:spcBef>
                  <a:spcPct val="0"/>
                </a:spcBef>
                <a:spcAft>
                  <a:spcPct val="35000"/>
                </a:spcAft>
              </a:pPr>
              <a:r>
                <a:rPr lang="es-ES" sz="2100" b="1" kern="1200" dirty="0">
                  <a:solidFill>
                    <a:srgbClr val="C00000"/>
                  </a:solidFill>
                </a:rPr>
                <a:t>Garantizar</a:t>
              </a:r>
              <a:r>
                <a:rPr lang="es-ES" sz="2100" b="1" kern="1200" dirty="0"/>
                <a:t>  la información financiera de los primeros Estados Financieros conforme a la Res. 533 de 2015</a:t>
              </a:r>
            </a:p>
          </p:txBody>
        </p:sp>
      </p:grpSp>
      <p:grpSp>
        <p:nvGrpSpPr>
          <p:cNvPr id="16" name="15 Grupo"/>
          <p:cNvGrpSpPr/>
          <p:nvPr/>
        </p:nvGrpSpPr>
        <p:grpSpPr>
          <a:xfrm>
            <a:off x="4604992" y="1561356"/>
            <a:ext cx="4431504" cy="1545592"/>
            <a:chOff x="-420563" y="2596112"/>
            <a:chExt cx="5772221" cy="1816884"/>
          </a:xfrm>
        </p:grpSpPr>
        <p:sp>
          <p:nvSpPr>
            <p:cNvPr id="17" name="16 Rectángulo redondeado"/>
            <p:cNvSpPr/>
            <p:nvPr/>
          </p:nvSpPr>
          <p:spPr>
            <a:xfrm>
              <a:off x="738567" y="2596112"/>
              <a:ext cx="4613091" cy="1816884"/>
            </a:xfrm>
            <a:prstGeom prst="roundRect">
              <a:avLst>
                <a:gd name="adj" fmla="val 50000"/>
              </a:avLst>
            </a:prstGeom>
            <a:ln>
              <a:solidFill>
                <a:srgbClr val="C0000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8" name="17 Rectángulo"/>
            <p:cNvSpPr/>
            <p:nvPr/>
          </p:nvSpPr>
          <p:spPr>
            <a:xfrm>
              <a:off x="-420563" y="2689456"/>
              <a:ext cx="5685892" cy="168021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23018" tIns="68580" rIns="68580" bIns="68580" numCol="1" spcCol="1270" anchor="ctr" anchorCtr="0">
              <a:noAutofit/>
            </a:bodyPr>
            <a:lstStyle/>
            <a:p>
              <a:pPr lvl="0"/>
              <a:r>
                <a:rPr lang="es-ES" sz="2100" b="1" dirty="0">
                  <a:solidFill>
                    <a:srgbClr val="C00000"/>
                  </a:solidFill>
                </a:rPr>
                <a:t>Cumpla</a:t>
              </a:r>
              <a:r>
                <a:rPr lang="es-ES" sz="1800" b="1" dirty="0"/>
                <a:t> con las características cualitativas fundamentales de la información financiera: </a:t>
              </a:r>
              <a:r>
                <a:rPr lang="es-ES" sz="1800" b="1" dirty="0">
                  <a:solidFill>
                    <a:srgbClr val="C00000"/>
                  </a:solidFill>
                </a:rPr>
                <a:t>Relevancia y Representación fiel</a:t>
              </a:r>
            </a:p>
          </p:txBody>
        </p:sp>
      </p:grpSp>
      <p:sp>
        <p:nvSpPr>
          <p:cNvPr id="8" name="7 Elipse"/>
          <p:cNvSpPr/>
          <p:nvPr/>
        </p:nvSpPr>
        <p:spPr>
          <a:xfrm>
            <a:off x="4788024" y="409228"/>
            <a:ext cx="1595573" cy="1368151"/>
          </a:xfrm>
          <a:prstGeom prst="ellipse">
            <a:avLst/>
          </a:prstGeom>
          <a:blipFill>
            <a:blip r:embed="rId7" cstate="email">
              <a:extLst>
                <a:ext uri="{28A0092B-C50C-407E-A947-70E740481C1C}">
                  <a14:useLocalDpi xmlns:a14="http://schemas.microsoft.com/office/drawing/2010/main"/>
                </a:ext>
              </a:extLst>
            </a:blip>
            <a:srcRect/>
            <a:stretch>
              <a:fillRect/>
            </a:stretch>
          </a:blipFill>
        </p:spPr>
        <p:style>
          <a:lnRef idx="2">
            <a:schemeClr val="accent2">
              <a:shade val="80000"/>
              <a:hueOff val="0"/>
              <a:satOff val="0"/>
              <a:lumOff val="0"/>
              <a:alphaOff val="0"/>
            </a:schemeClr>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sp>
      <p:sp>
        <p:nvSpPr>
          <p:cNvPr id="12" name="11 Elipse"/>
          <p:cNvSpPr/>
          <p:nvPr/>
        </p:nvSpPr>
        <p:spPr>
          <a:xfrm>
            <a:off x="5076056" y="3144384"/>
            <a:ext cx="1584176" cy="1277328"/>
          </a:xfrm>
          <a:prstGeom prst="ellipse">
            <a:avLst/>
          </a:prstGeom>
          <a:blipFill rotWithShape="1">
            <a:blip r:embed="rId8" cstate="email">
              <a:extLst>
                <a:ext uri="{28A0092B-C50C-407E-A947-70E740481C1C}">
                  <a14:useLocalDpi xmlns:a14="http://schemas.microsoft.com/office/drawing/2010/main"/>
                </a:ext>
              </a:extLst>
            </a:blip>
            <a:stretch>
              <a:fillRect/>
            </a:stretch>
          </a:blipFill>
        </p:spPr>
        <p:style>
          <a:lnRef idx="2">
            <a:schemeClr val="accent2">
              <a:shade val="80000"/>
              <a:hueOff val="0"/>
              <a:satOff val="0"/>
              <a:lumOff val="0"/>
              <a:alphaOff val="0"/>
            </a:schemeClr>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sp>
      <p:sp>
        <p:nvSpPr>
          <p:cNvPr id="19" name="18 Elipse"/>
          <p:cNvSpPr/>
          <p:nvPr/>
        </p:nvSpPr>
        <p:spPr bwMode="auto">
          <a:xfrm>
            <a:off x="6728160" y="3721596"/>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0" name="19 Elipse"/>
          <p:cNvSpPr/>
          <p:nvPr/>
        </p:nvSpPr>
        <p:spPr bwMode="auto">
          <a:xfrm>
            <a:off x="6944184" y="3217540"/>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1" name="20 Elipse"/>
          <p:cNvSpPr/>
          <p:nvPr/>
        </p:nvSpPr>
        <p:spPr bwMode="auto">
          <a:xfrm>
            <a:off x="6836510" y="3481371"/>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2" name="21 Elipse"/>
          <p:cNvSpPr/>
          <p:nvPr/>
        </p:nvSpPr>
        <p:spPr bwMode="auto">
          <a:xfrm>
            <a:off x="7307987" y="724304"/>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3" name="22 Elipse"/>
          <p:cNvSpPr/>
          <p:nvPr/>
        </p:nvSpPr>
        <p:spPr bwMode="auto">
          <a:xfrm>
            <a:off x="7261889" y="979982"/>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5" name="24 Elipse"/>
          <p:cNvSpPr/>
          <p:nvPr/>
        </p:nvSpPr>
        <p:spPr bwMode="auto">
          <a:xfrm>
            <a:off x="7202830" y="1225848"/>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6" name="25 Elipse"/>
          <p:cNvSpPr/>
          <p:nvPr/>
        </p:nvSpPr>
        <p:spPr bwMode="auto">
          <a:xfrm>
            <a:off x="7460387" y="876704"/>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7" name="26 Elipse"/>
          <p:cNvSpPr/>
          <p:nvPr/>
        </p:nvSpPr>
        <p:spPr bwMode="auto">
          <a:xfrm>
            <a:off x="7612787" y="1029104"/>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8" name="27 Elipse"/>
          <p:cNvSpPr/>
          <p:nvPr/>
        </p:nvSpPr>
        <p:spPr bwMode="auto">
          <a:xfrm>
            <a:off x="7087116" y="800950"/>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9" name="28 Elipse"/>
          <p:cNvSpPr/>
          <p:nvPr/>
        </p:nvSpPr>
        <p:spPr bwMode="auto">
          <a:xfrm>
            <a:off x="6918783" y="944883"/>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4" name="19 Elipse"/>
          <p:cNvSpPr/>
          <p:nvPr/>
        </p:nvSpPr>
        <p:spPr bwMode="auto">
          <a:xfrm>
            <a:off x="6800168" y="4009628"/>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30" name="19 Elipse"/>
          <p:cNvSpPr/>
          <p:nvPr/>
        </p:nvSpPr>
        <p:spPr bwMode="auto">
          <a:xfrm>
            <a:off x="6948264" y="4225652"/>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5092123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48</a:t>
            </a:fld>
            <a:endParaRPr lang="es-ES_tradnl" dirty="0"/>
          </a:p>
        </p:txBody>
      </p:sp>
      <p:sp>
        <p:nvSpPr>
          <p:cNvPr id="5" name="4 Rectángulo"/>
          <p:cNvSpPr/>
          <p:nvPr/>
        </p:nvSpPr>
        <p:spPr>
          <a:xfrm>
            <a:off x="35496" y="49188"/>
            <a:ext cx="3024336" cy="4493538"/>
          </a:xfrm>
          <a:prstGeom prst="rect">
            <a:avLst/>
          </a:prstGeom>
          <a:solidFill>
            <a:schemeClr val="bg1">
              <a:lumMod val="65000"/>
            </a:schemeClr>
          </a:solidFill>
          <a:ln>
            <a:solidFill>
              <a:schemeClr val="tx1"/>
            </a:solidFill>
          </a:ln>
          <a:effectLst>
            <a:glow rad="63500">
              <a:schemeClr val="accent6">
                <a:satMod val="175000"/>
                <a:alpha val="40000"/>
              </a:schemeClr>
            </a:glow>
          </a:effectLst>
        </p:spPr>
        <p:txBody>
          <a:bodyPr wrap="square">
            <a:spAutoFit/>
          </a:bodyPr>
          <a:lstStyle/>
          <a:p>
            <a:pPr algn="ctr"/>
            <a:r>
              <a:rPr lang="es-CO" sz="2800" b="1" dirty="0"/>
              <a:t>LEY 1819  </a:t>
            </a:r>
          </a:p>
          <a:p>
            <a:pPr algn="ctr"/>
            <a:r>
              <a:rPr lang="es-CO" sz="2800" b="1" dirty="0"/>
              <a:t>(29-12-16)</a:t>
            </a:r>
          </a:p>
          <a:p>
            <a:endParaRPr lang="es-CO" dirty="0"/>
          </a:p>
          <a:p>
            <a:pPr algn="just"/>
            <a:r>
              <a:rPr lang="es-CO" b="1" dirty="0"/>
              <a:t>Por medio de la cual se adopta una reforma tributaria estructural, se fortalecen los mecanismos para la lucha contra la evasión y la elusión fiscal, y se dictan otras disposiciones.</a:t>
            </a:r>
          </a:p>
        </p:txBody>
      </p:sp>
      <p:sp>
        <p:nvSpPr>
          <p:cNvPr id="6" name="5 CuadroTexto"/>
          <p:cNvSpPr txBox="1"/>
          <p:nvPr/>
        </p:nvSpPr>
        <p:spPr>
          <a:xfrm>
            <a:off x="3635896" y="239946"/>
            <a:ext cx="5400600" cy="4647426"/>
          </a:xfrm>
          <a:prstGeom prst="rect">
            <a:avLst/>
          </a:prstGeom>
          <a:solidFill>
            <a:schemeClr val="bg2">
              <a:lumMod val="60000"/>
              <a:lumOff val="40000"/>
            </a:schemeClr>
          </a:solidFill>
          <a:ln>
            <a:solidFill>
              <a:schemeClr val="tx1"/>
            </a:solidFill>
          </a:ln>
          <a:effectLst>
            <a:glow rad="63500">
              <a:schemeClr val="accent6">
                <a:satMod val="175000"/>
                <a:alpha val="40000"/>
              </a:schemeClr>
            </a:glow>
          </a:effectLst>
        </p:spPr>
        <p:txBody>
          <a:bodyPr wrap="square" rtlCol="0">
            <a:spAutoFit/>
          </a:bodyPr>
          <a:lstStyle/>
          <a:p>
            <a:pPr algn="ctr"/>
            <a:r>
              <a:rPr lang="es-CO" sz="2800" b="1" dirty="0"/>
              <a:t>ARTÍCULO 355. SANEAMIENTO </a:t>
            </a:r>
          </a:p>
          <a:p>
            <a:pPr algn="ctr"/>
            <a:r>
              <a:rPr lang="es-CO" sz="2800" b="1" dirty="0"/>
              <a:t>  CONTABLE. </a:t>
            </a:r>
          </a:p>
          <a:p>
            <a:pPr algn="just"/>
            <a:r>
              <a:rPr lang="es-CO" sz="2400" b="1" dirty="0"/>
              <a:t>Las entidades territoriales deberán adelantar el proceso de depuración contable a que se refiere el artículo 59 de la Ley 17 39 de 2014, modificado por el artículo 261 de la Ley  1753 de 2015. El término para adelantar dicho proceso será de dos (2) años contados a partir de la vigencia de la presente ley. El cumplimiento de esta obligación deberá ser verificado por las contralorías territoriales.</a:t>
            </a:r>
          </a:p>
        </p:txBody>
      </p:sp>
      <p:sp>
        <p:nvSpPr>
          <p:cNvPr id="2" name="1 Flecha curvada hacia arriba"/>
          <p:cNvSpPr/>
          <p:nvPr/>
        </p:nvSpPr>
        <p:spPr bwMode="auto">
          <a:xfrm rot="316080">
            <a:off x="1499411" y="4745297"/>
            <a:ext cx="4451564" cy="846323"/>
          </a:xfrm>
          <a:prstGeom prst="curvedUpArrow">
            <a:avLst/>
          </a:prstGeom>
          <a:solidFill>
            <a:schemeClr val="tx1">
              <a:lumMod val="95000"/>
              <a:lumOff val="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05664757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49</a:t>
            </a:fld>
            <a:endParaRPr lang="es-ES_tradnl"/>
          </a:p>
        </p:txBody>
      </p:sp>
      <p:pic>
        <p:nvPicPr>
          <p:cNvPr id="3" name="Imagen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08305" y="2641476"/>
            <a:ext cx="1835696" cy="1944216"/>
          </a:xfrm>
          <a:prstGeom prst="ellipse">
            <a:avLst/>
          </a:prstGeom>
        </p:spPr>
      </p:pic>
      <p:sp>
        <p:nvSpPr>
          <p:cNvPr id="4" name="Rectángulo 3"/>
          <p:cNvSpPr/>
          <p:nvPr/>
        </p:nvSpPr>
        <p:spPr>
          <a:xfrm>
            <a:off x="25055" y="1345332"/>
            <a:ext cx="7283249" cy="3770297"/>
          </a:xfrm>
          <a:prstGeom prst="rect">
            <a:avLst/>
          </a:prstGeom>
        </p:spPr>
        <p:txBody>
          <a:bodyPr wrap="square" lIns="76234" tIns="38117" rIns="76234" bIns="38117">
            <a:spAutoFit/>
          </a:bodyPr>
          <a:lstStyle/>
          <a:p>
            <a:pPr marL="238230" indent="-238230" algn="just">
              <a:buFont typeface="Arial" panose="020B0604020202020204" pitchFamily="34" charset="0"/>
              <a:buChar char="•"/>
            </a:pPr>
            <a:r>
              <a:rPr lang="es-CO" sz="2400" b="1" dirty="0"/>
              <a:t>Determinar la importancia  de normalizar; </a:t>
            </a:r>
            <a:r>
              <a:rPr lang="es-CO" sz="2400" b="1" dirty="0">
                <a:solidFill>
                  <a:schemeClr val="accent6"/>
                </a:solidFill>
              </a:rPr>
              <a:t>línea del tiempo de la conversión total esperada con las nuevas normas contables en el nivel de gobiernos centrales latinoamericanos</a:t>
            </a:r>
          </a:p>
          <a:p>
            <a:pPr algn="just"/>
            <a:endParaRPr lang="es-CO" sz="2400" b="1" dirty="0">
              <a:solidFill>
                <a:srgbClr val="0070C0"/>
              </a:solidFill>
            </a:endParaRPr>
          </a:p>
          <a:p>
            <a:pPr marL="238230" indent="-238230" algn="just">
              <a:buFont typeface="Arial" panose="020B0604020202020204" pitchFamily="34" charset="0"/>
              <a:buChar char="•"/>
            </a:pPr>
            <a:r>
              <a:rPr lang="es-CO" sz="2400" b="1" dirty="0"/>
              <a:t>En la </a:t>
            </a:r>
            <a:r>
              <a:rPr lang="es-CO" sz="2400" b="1" dirty="0">
                <a:solidFill>
                  <a:schemeClr val="accent6"/>
                </a:solidFill>
              </a:rPr>
              <a:t>legislación</a:t>
            </a:r>
            <a:r>
              <a:rPr lang="es-CO" sz="2400" b="1" dirty="0"/>
              <a:t> y adopción en los respectivos países y en la agenda</a:t>
            </a:r>
          </a:p>
          <a:p>
            <a:pPr algn="just"/>
            <a:endParaRPr lang="es-CO" sz="2400" b="1" dirty="0"/>
          </a:p>
          <a:p>
            <a:pPr marL="238230" indent="-238230" algn="just">
              <a:buFont typeface="Arial" panose="020B0604020202020204" pitchFamily="34" charset="0"/>
              <a:buChar char="•"/>
            </a:pPr>
            <a:r>
              <a:rPr lang="es-CO" sz="2400" b="1" dirty="0">
                <a:solidFill>
                  <a:schemeClr val="accent6"/>
                </a:solidFill>
              </a:rPr>
              <a:t>Comparación</a:t>
            </a:r>
            <a:r>
              <a:rPr lang="es-CO" sz="2400" b="1" dirty="0"/>
              <a:t> a nivel mundial y especialmente a nivel Latinoamericano </a:t>
            </a:r>
          </a:p>
        </p:txBody>
      </p:sp>
      <p:sp>
        <p:nvSpPr>
          <p:cNvPr id="6" name="CuadroTexto 4"/>
          <p:cNvSpPr txBox="1"/>
          <p:nvPr/>
        </p:nvSpPr>
        <p:spPr>
          <a:xfrm>
            <a:off x="1259632" y="49188"/>
            <a:ext cx="5832648" cy="858160"/>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defPPr>
              <a:defRPr lang="es-ES_tradnl"/>
            </a:defPPr>
            <a:lvl1pPr algn="ctr" eaLnBrk="1" hangingPunct="1">
              <a:defRPr sz="2400" b="1" kern="0">
                <a:latin typeface="+mn-lt"/>
                <a:ea typeface="+mj-ea"/>
                <a:cs typeface="+mj-cs"/>
              </a:defRPr>
            </a:lvl1pPr>
            <a:lvl2pPr algn="ctr" eaLnBrk="1" hangingPunct="1">
              <a:defRPr sz="3200" b="1">
                <a:solidFill>
                  <a:schemeClr val="tx2"/>
                </a:solidFill>
                <a:latin typeface="Calibri" pitchFamily="34" charset="0"/>
              </a:defRPr>
            </a:lvl2pPr>
            <a:lvl3pPr algn="ctr" eaLnBrk="1" hangingPunct="1">
              <a:defRPr sz="3200" b="1">
                <a:solidFill>
                  <a:schemeClr val="tx2"/>
                </a:solidFill>
                <a:latin typeface="Calibri" pitchFamily="34" charset="0"/>
              </a:defRPr>
            </a:lvl3pPr>
            <a:lvl4pPr algn="ctr" eaLnBrk="1" hangingPunct="1">
              <a:defRPr sz="3200" b="1">
                <a:solidFill>
                  <a:schemeClr val="tx2"/>
                </a:solidFill>
                <a:latin typeface="Calibri" pitchFamily="34" charset="0"/>
              </a:defRPr>
            </a:lvl4pPr>
            <a:lvl5pPr algn="ctr" eaLnBrk="1" hangingPunct="1">
              <a:defRPr sz="3200" b="1">
                <a:solidFill>
                  <a:schemeClr val="tx2"/>
                </a:solidFill>
                <a:latin typeface="Calibri" pitchFamily="34" charset="0"/>
              </a:defRPr>
            </a:lvl5pPr>
            <a:lvl6pPr marL="457200" algn="ctr" fontAlgn="base">
              <a:spcBef>
                <a:spcPct val="0"/>
              </a:spcBef>
              <a:spcAft>
                <a:spcPct val="0"/>
              </a:spcAft>
              <a:defRPr sz="3200" b="1">
                <a:solidFill>
                  <a:schemeClr val="tx2"/>
                </a:solidFill>
              </a:defRPr>
            </a:lvl6pPr>
            <a:lvl7pPr marL="914400" algn="ctr" fontAlgn="base">
              <a:spcBef>
                <a:spcPct val="0"/>
              </a:spcBef>
              <a:spcAft>
                <a:spcPct val="0"/>
              </a:spcAft>
              <a:defRPr sz="3200" b="1">
                <a:solidFill>
                  <a:schemeClr val="tx2"/>
                </a:solidFill>
              </a:defRPr>
            </a:lvl7pPr>
            <a:lvl8pPr marL="1371600" algn="ctr" fontAlgn="base">
              <a:spcBef>
                <a:spcPct val="0"/>
              </a:spcBef>
              <a:spcAft>
                <a:spcPct val="0"/>
              </a:spcAft>
              <a:defRPr sz="3200" b="1">
                <a:solidFill>
                  <a:schemeClr val="tx2"/>
                </a:solidFill>
              </a:defRPr>
            </a:lvl8pPr>
            <a:lvl9pPr marL="1828800" algn="ctr" fontAlgn="base">
              <a:spcBef>
                <a:spcPct val="0"/>
              </a:spcBef>
              <a:spcAft>
                <a:spcPct val="0"/>
              </a:spcAft>
              <a:defRPr sz="3200" b="1">
                <a:solidFill>
                  <a:schemeClr val="tx2"/>
                </a:solidFill>
              </a:defRPr>
            </a:lvl9pPr>
          </a:lstStyle>
          <a:p>
            <a:r>
              <a:rPr lang="es-CO" sz="2800" dirty="0"/>
              <a:t>Desafíos</a:t>
            </a:r>
          </a:p>
          <a:p>
            <a:r>
              <a:rPr lang="es-CO" sz="2800" dirty="0"/>
              <a:t>Normalizadores &amp; Reguladores</a:t>
            </a:r>
          </a:p>
        </p:txBody>
      </p:sp>
      <p:pic>
        <p:nvPicPr>
          <p:cNvPr id="7" name="Imagen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36296" y="49189"/>
            <a:ext cx="864096" cy="936103"/>
          </a:xfrm>
          <a:prstGeom prst="rect">
            <a:avLst/>
          </a:prstGeom>
        </p:spPr>
      </p:pic>
    </p:spTree>
    <p:extLst>
      <p:ext uri="{BB962C8B-B14F-4D97-AF65-F5344CB8AC3E}">
        <p14:creationId xmlns:p14="http://schemas.microsoft.com/office/powerpoint/2010/main" val="25313652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pPr algn="ctr"/>
            <a:r>
              <a:rPr lang="es-CO" sz="3600" dirty="0"/>
              <a:t>MEDIO AMBIENTE   Y  NIIF</a:t>
            </a:r>
          </a:p>
        </p:txBody>
      </p:sp>
      <p:sp>
        <p:nvSpPr>
          <p:cNvPr id="5" name="Marcador de número de diapositiva 4"/>
          <p:cNvSpPr>
            <a:spLocks noGrp="1"/>
          </p:cNvSpPr>
          <p:nvPr>
            <p:ph type="sldNum" sz="quarter" idx="15"/>
          </p:nvPr>
        </p:nvSpPr>
        <p:spPr/>
        <p:txBody>
          <a:bodyPr/>
          <a:lstStyle/>
          <a:p>
            <a:fld id="{2F152DCA-CD82-48DD-BE7C-A5D938300626}" type="slidenum">
              <a:rPr lang="es-ES_tradnl" smtClean="0"/>
              <a:pPr/>
              <a:t>5</a:t>
            </a:fld>
            <a:endParaRPr lang="es-ES_tradnl"/>
          </a:p>
        </p:txBody>
      </p:sp>
      <p:pic>
        <p:nvPicPr>
          <p:cNvPr id="6" name="Imagen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685327" y="1050433"/>
            <a:ext cx="3128091" cy="3096344"/>
          </a:xfrm>
          <a:prstGeom prst="rect">
            <a:avLst/>
          </a:prstGeom>
        </p:spPr>
      </p:pic>
      <p:pic>
        <p:nvPicPr>
          <p:cNvPr id="7" name="Imagen 6"/>
          <p:cNvPicPr>
            <a:picLocks noChangeAspect="1"/>
          </p:cNvPicPr>
          <p:nvPr/>
        </p:nvPicPr>
        <p:blipFill>
          <a:blip r:embed="rId3"/>
          <a:stretch>
            <a:fillRect/>
          </a:stretch>
        </p:blipFill>
        <p:spPr>
          <a:xfrm>
            <a:off x="5822072" y="2360653"/>
            <a:ext cx="3321928" cy="1737083"/>
          </a:xfrm>
          <a:prstGeom prst="rect">
            <a:avLst/>
          </a:prstGeom>
        </p:spPr>
      </p:pic>
      <p:pic>
        <p:nvPicPr>
          <p:cNvPr id="8" name="Imagen 7"/>
          <p:cNvPicPr>
            <a:picLocks noChangeAspect="1"/>
          </p:cNvPicPr>
          <p:nvPr/>
        </p:nvPicPr>
        <p:blipFill>
          <a:blip r:embed="rId4"/>
          <a:stretch>
            <a:fillRect/>
          </a:stretch>
        </p:blipFill>
        <p:spPr>
          <a:xfrm>
            <a:off x="5853112" y="4097737"/>
            <a:ext cx="3290888" cy="1733549"/>
          </a:xfrm>
          <a:prstGeom prst="rect">
            <a:avLst/>
          </a:prstGeom>
        </p:spPr>
      </p:pic>
      <p:pic>
        <p:nvPicPr>
          <p:cNvPr id="9" name="Imagen 8"/>
          <p:cNvPicPr>
            <a:picLocks noChangeAspect="1"/>
          </p:cNvPicPr>
          <p:nvPr/>
        </p:nvPicPr>
        <p:blipFill>
          <a:blip r:embed="rId5"/>
          <a:stretch>
            <a:fillRect/>
          </a:stretch>
        </p:blipFill>
        <p:spPr>
          <a:xfrm>
            <a:off x="5813418" y="1008112"/>
            <a:ext cx="3321929" cy="1352542"/>
          </a:xfrm>
          <a:prstGeom prst="rect">
            <a:avLst/>
          </a:prstGeom>
        </p:spPr>
      </p:pic>
      <p:pic>
        <p:nvPicPr>
          <p:cNvPr id="10" name="Imagen 9"/>
          <p:cNvPicPr>
            <a:picLocks noChangeAspect="1"/>
          </p:cNvPicPr>
          <p:nvPr/>
        </p:nvPicPr>
        <p:blipFill>
          <a:blip r:embed="rId6"/>
          <a:stretch>
            <a:fillRect/>
          </a:stretch>
        </p:blipFill>
        <p:spPr>
          <a:xfrm>
            <a:off x="-65088" y="1024779"/>
            <a:ext cx="2738732" cy="1714500"/>
          </a:xfrm>
          <a:prstGeom prst="rect">
            <a:avLst/>
          </a:prstGeom>
        </p:spPr>
      </p:pic>
      <p:pic>
        <p:nvPicPr>
          <p:cNvPr id="11" name="Imagen 10"/>
          <p:cNvPicPr>
            <a:picLocks noChangeAspect="1"/>
          </p:cNvPicPr>
          <p:nvPr/>
        </p:nvPicPr>
        <p:blipFill>
          <a:blip r:embed="rId7"/>
          <a:stretch>
            <a:fillRect/>
          </a:stretch>
        </p:blipFill>
        <p:spPr>
          <a:xfrm>
            <a:off x="2685327" y="4097737"/>
            <a:ext cx="3154037" cy="1733550"/>
          </a:xfrm>
          <a:prstGeom prst="rect">
            <a:avLst/>
          </a:prstGeom>
        </p:spPr>
      </p:pic>
      <p:pic>
        <p:nvPicPr>
          <p:cNvPr id="12" name="Imagen 11"/>
          <p:cNvPicPr>
            <a:picLocks noChangeAspect="1"/>
          </p:cNvPicPr>
          <p:nvPr/>
        </p:nvPicPr>
        <p:blipFill>
          <a:blip r:embed="rId8"/>
          <a:stretch>
            <a:fillRect/>
          </a:stretch>
        </p:blipFill>
        <p:spPr>
          <a:xfrm>
            <a:off x="1" y="4097737"/>
            <a:ext cx="2713338" cy="1733550"/>
          </a:xfrm>
          <a:prstGeom prst="rect">
            <a:avLst/>
          </a:prstGeom>
        </p:spPr>
      </p:pic>
      <p:pic>
        <p:nvPicPr>
          <p:cNvPr id="13" name="Imagen 12"/>
          <p:cNvPicPr>
            <a:picLocks noChangeAspect="1"/>
          </p:cNvPicPr>
          <p:nvPr/>
        </p:nvPicPr>
        <p:blipFill>
          <a:blip r:embed="rId9"/>
          <a:stretch>
            <a:fillRect/>
          </a:stretch>
        </p:blipFill>
        <p:spPr>
          <a:xfrm>
            <a:off x="-96157" y="2739279"/>
            <a:ext cx="2809495" cy="1358458"/>
          </a:xfrm>
          <a:prstGeom prst="rect">
            <a:avLst/>
          </a:prstGeom>
        </p:spPr>
      </p:pic>
    </p:spTree>
    <p:extLst>
      <p:ext uri="{BB962C8B-B14F-4D97-AF65-F5344CB8AC3E}">
        <p14:creationId xmlns:p14="http://schemas.microsoft.com/office/powerpoint/2010/main" val="38297704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50</a:t>
            </a:fld>
            <a:endParaRPr lang="es-ES_tradnl"/>
          </a:p>
        </p:txBody>
      </p:sp>
      <p:pic>
        <p:nvPicPr>
          <p:cNvPr id="3" name="Imagen 2"/>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0" y="4055195"/>
            <a:ext cx="7884368" cy="1034553"/>
          </a:xfrm>
          <a:prstGeom prst="rect">
            <a:avLst/>
          </a:prstGeom>
        </p:spPr>
      </p:pic>
      <p:sp>
        <p:nvSpPr>
          <p:cNvPr id="4" name="Rectángulo 3"/>
          <p:cNvSpPr/>
          <p:nvPr/>
        </p:nvSpPr>
        <p:spPr>
          <a:xfrm>
            <a:off x="35496" y="1129308"/>
            <a:ext cx="6552728" cy="3170099"/>
          </a:xfrm>
          <a:prstGeom prst="rect">
            <a:avLst/>
          </a:prstGeom>
        </p:spPr>
        <p:txBody>
          <a:bodyPr wrap="square">
            <a:spAutoFit/>
          </a:bodyPr>
          <a:lstStyle/>
          <a:p>
            <a:pPr algn="just" defTabSz="457200" eaLnBrk="1" fontAlgn="auto" hangingPunct="1">
              <a:spcBef>
                <a:spcPts val="0"/>
              </a:spcBef>
              <a:spcAft>
                <a:spcPts val="0"/>
              </a:spcAft>
            </a:pPr>
            <a:r>
              <a:rPr lang="es-CO" sz="2000" b="1" dirty="0">
                <a:solidFill>
                  <a:srgbClr val="0070C0"/>
                </a:solidFill>
                <a:latin typeface="Calibri" panose="020F0502020204030204"/>
              </a:rPr>
              <a:t>14 países de América Latina </a:t>
            </a:r>
            <a:r>
              <a:rPr lang="es-CO" sz="2000" b="1" dirty="0">
                <a:solidFill>
                  <a:prstClr val="black"/>
                </a:solidFill>
                <a:latin typeface="Calibri" panose="020F0502020204030204"/>
              </a:rPr>
              <a:t>avanzan hacia las NICSP. La mayoría tiene como objetivo lograr la conversión total a </a:t>
            </a:r>
            <a:r>
              <a:rPr lang="es-CO" sz="2000" b="1" dirty="0">
                <a:solidFill>
                  <a:srgbClr val="0070C0"/>
                </a:solidFill>
                <a:latin typeface="Calibri" panose="020F0502020204030204"/>
              </a:rPr>
              <a:t>nuevos marcos contables dentro de los próximos 5 años</a:t>
            </a:r>
            <a:endParaRPr lang="es-CO" sz="2000" b="1" dirty="0">
              <a:solidFill>
                <a:prstClr val="black"/>
              </a:solidFill>
              <a:latin typeface="Calibri" panose="020F0502020204030204"/>
            </a:endParaRPr>
          </a:p>
          <a:p>
            <a:pPr algn="just" defTabSz="457200" eaLnBrk="1" fontAlgn="auto" hangingPunct="1">
              <a:spcBef>
                <a:spcPts val="0"/>
              </a:spcBef>
              <a:spcAft>
                <a:spcPts val="0"/>
              </a:spcAft>
            </a:pPr>
            <a:endParaRPr lang="es-CO" sz="2000" b="1" dirty="0">
              <a:solidFill>
                <a:prstClr val="black"/>
              </a:solidFill>
              <a:latin typeface="Calibri" panose="020F0502020204030204"/>
            </a:endParaRPr>
          </a:p>
          <a:p>
            <a:pPr algn="just" defTabSz="457200" eaLnBrk="1" fontAlgn="auto" hangingPunct="1">
              <a:spcBef>
                <a:spcPts val="0"/>
              </a:spcBef>
              <a:spcAft>
                <a:spcPts val="0"/>
              </a:spcAft>
            </a:pPr>
            <a:r>
              <a:rPr lang="es-CO" sz="2000" b="1" dirty="0">
                <a:solidFill>
                  <a:prstClr val="black"/>
                </a:solidFill>
                <a:latin typeface="Calibri" panose="020F0502020204030204"/>
              </a:rPr>
              <a:t>Los avances y planes de reforma se deben considerar cuando se examinan los resultados del </a:t>
            </a:r>
            <a:r>
              <a:rPr lang="es-CO" sz="2000" b="1" dirty="0">
                <a:solidFill>
                  <a:srgbClr val="0070C0"/>
                </a:solidFill>
                <a:latin typeface="Calibri" panose="020F0502020204030204"/>
              </a:rPr>
              <a:t>análisis de brechas</a:t>
            </a:r>
            <a:r>
              <a:rPr lang="es-CO" sz="2000" b="1" dirty="0">
                <a:solidFill>
                  <a:prstClr val="black"/>
                </a:solidFill>
                <a:latin typeface="Calibri" panose="020F0502020204030204"/>
              </a:rPr>
              <a:t>. </a:t>
            </a:r>
          </a:p>
          <a:p>
            <a:pPr algn="just" defTabSz="457200" eaLnBrk="1" fontAlgn="auto" hangingPunct="1">
              <a:spcBef>
                <a:spcPts val="0"/>
              </a:spcBef>
              <a:spcAft>
                <a:spcPts val="0"/>
              </a:spcAft>
            </a:pPr>
            <a:endParaRPr lang="es-CO" sz="2000" b="1" dirty="0">
              <a:solidFill>
                <a:prstClr val="black"/>
              </a:solidFill>
              <a:latin typeface="Calibri" panose="020F0502020204030204"/>
            </a:endParaRPr>
          </a:p>
          <a:p>
            <a:pPr algn="just" defTabSz="457200" eaLnBrk="1" fontAlgn="auto" hangingPunct="1">
              <a:spcBef>
                <a:spcPts val="0"/>
              </a:spcBef>
              <a:spcAft>
                <a:spcPts val="0"/>
              </a:spcAft>
            </a:pPr>
            <a:r>
              <a:rPr lang="es-CO" sz="2000" b="1" dirty="0">
                <a:solidFill>
                  <a:prstClr val="black"/>
                </a:solidFill>
                <a:latin typeface="Calibri" panose="020F0502020204030204"/>
              </a:rPr>
              <a:t>Los </a:t>
            </a:r>
            <a:r>
              <a:rPr lang="es-CO" sz="2000" b="1" dirty="0">
                <a:solidFill>
                  <a:srgbClr val="0070C0"/>
                </a:solidFill>
                <a:latin typeface="Calibri" panose="020F0502020204030204"/>
              </a:rPr>
              <a:t>3 países más avanzados de América Latina y el Caribe</a:t>
            </a:r>
            <a:r>
              <a:rPr lang="es-CO" sz="2000" b="1" dirty="0">
                <a:solidFill>
                  <a:prstClr val="black"/>
                </a:solidFill>
                <a:latin typeface="Calibri" panose="020F0502020204030204"/>
              </a:rPr>
              <a:t>, en  términos del siguiente cronograma,  aún no han completado sus reformas. </a:t>
            </a:r>
          </a:p>
        </p:txBody>
      </p:sp>
      <p:sp>
        <p:nvSpPr>
          <p:cNvPr id="6" name="Rectángulo 5"/>
          <p:cNvSpPr/>
          <p:nvPr/>
        </p:nvSpPr>
        <p:spPr>
          <a:xfrm>
            <a:off x="107504" y="5377780"/>
            <a:ext cx="2376264" cy="223269"/>
          </a:xfrm>
          <a:prstGeom prst="rect">
            <a:avLst/>
          </a:prstGeom>
          <a:no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700" i="0" u="none" strike="noStrike" kern="0" cap="none" spc="0" normalizeH="0" baseline="0" noProof="0" dirty="0">
                <a:ln>
                  <a:noFill/>
                </a:ln>
                <a:solidFill>
                  <a:prstClr val="black"/>
                </a:solidFill>
                <a:effectLst/>
                <a:uLnTx/>
                <a:uFillTx/>
                <a:latin typeface="Calibri" panose="020F0502020204030204"/>
                <a:ea typeface="+mn-ea"/>
                <a:cs typeface="+mn-cs"/>
              </a:rPr>
              <a:t>Fuente: Encuesta BID- E&amp;Y. IV FOCAL Panamá 2017</a:t>
            </a:r>
          </a:p>
        </p:txBody>
      </p:sp>
      <p:pic>
        <p:nvPicPr>
          <p:cNvPr id="7" name="Imagen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16216" y="1273324"/>
            <a:ext cx="2627784" cy="3744416"/>
          </a:xfrm>
          <a:prstGeom prst="rect">
            <a:avLst/>
          </a:prstGeom>
        </p:spPr>
      </p:pic>
      <p:sp>
        <p:nvSpPr>
          <p:cNvPr id="8" name="Rectángulo 7"/>
          <p:cNvSpPr/>
          <p:nvPr/>
        </p:nvSpPr>
        <p:spPr>
          <a:xfrm>
            <a:off x="683568" y="4967218"/>
            <a:ext cx="6480720" cy="338554"/>
          </a:xfrm>
          <a:prstGeom prst="rect">
            <a:avLst/>
          </a:prstGeom>
        </p:spPr>
        <p:txBody>
          <a:bodyPr wrap="square">
            <a:spAutoFit/>
          </a:bodyPr>
          <a:lstStyle/>
          <a:p>
            <a:pPr defTabSz="457200" eaLnBrk="1" fontAlgn="auto" hangingPunct="1">
              <a:spcBef>
                <a:spcPts val="0"/>
              </a:spcBef>
              <a:spcAft>
                <a:spcPts val="0"/>
              </a:spcAft>
            </a:pPr>
            <a:r>
              <a:rPr lang="es-CO" sz="1600" b="1" dirty="0">
                <a:solidFill>
                  <a:srgbClr val="0070C0"/>
                </a:solidFill>
                <a:latin typeface="Calibri" panose="020F0502020204030204"/>
              </a:rPr>
              <a:t>Cronograma de conversión según los planes de reforma actuales</a:t>
            </a:r>
          </a:p>
        </p:txBody>
      </p:sp>
      <p:sp>
        <p:nvSpPr>
          <p:cNvPr id="9" name="CuadroTexto 4"/>
          <p:cNvSpPr txBox="1"/>
          <p:nvPr/>
        </p:nvSpPr>
        <p:spPr>
          <a:xfrm>
            <a:off x="1259632" y="49188"/>
            <a:ext cx="5832648" cy="858160"/>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defPPr>
              <a:defRPr lang="es-ES_tradnl"/>
            </a:defPPr>
            <a:lvl1pPr algn="ctr" eaLnBrk="1" hangingPunct="1">
              <a:defRPr sz="2400" b="1" kern="0">
                <a:latin typeface="+mn-lt"/>
                <a:ea typeface="+mj-ea"/>
                <a:cs typeface="+mj-cs"/>
              </a:defRPr>
            </a:lvl1pPr>
            <a:lvl2pPr algn="ctr" eaLnBrk="1" hangingPunct="1">
              <a:defRPr sz="3200" b="1">
                <a:solidFill>
                  <a:schemeClr val="tx2"/>
                </a:solidFill>
                <a:latin typeface="Calibri" pitchFamily="34" charset="0"/>
              </a:defRPr>
            </a:lvl2pPr>
            <a:lvl3pPr algn="ctr" eaLnBrk="1" hangingPunct="1">
              <a:defRPr sz="3200" b="1">
                <a:solidFill>
                  <a:schemeClr val="tx2"/>
                </a:solidFill>
                <a:latin typeface="Calibri" pitchFamily="34" charset="0"/>
              </a:defRPr>
            </a:lvl3pPr>
            <a:lvl4pPr algn="ctr" eaLnBrk="1" hangingPunct="1">
              <a:defRPr sz="3200" b="1">
                <a:solidFill>
                  <a:schemeClr val="tx2"/>
                </a:solidFill>
                <a:latin typeface="Calibri" pitchFamily="34" charset="0"/>
              </a:defRPr>
            </a:lvl4pPr>
            <a:lvl5pPr algn="ctr" eaLnBrk="1" hangingPunct="1">
              <a:defRPr sz="3200" b="1">
                <a:solidFill>
                  <a:schemeClr val="tx2"/>
                </a:solidFill>
                <a:latin typeface="Calibri" pitchFamily="34" charset="0"/>
              </a:defRPr>
            </a:lvl5pPr>
            <a:lvl6pPr marL="457200" algn="ctr" fontAlgn="base">
              <a:spcBef>
                <a:spcPct val="0"/>
              </a:spcBef>
              <a:spcAft>
                <a:spcPct val="0"/>
              </a:spcAft>
              <a:defRPr sz="3200" b="1">
                <a:solidFill>
                  <a:schemeClr val="tx2"/>
                </a:solidFill>
              </a:defRPr>
            </a:lvl6pPr>
            <a:lvl7pPr marL="914400" algn="ctr" fontAlgn="base">
              <a:spcBef>
                <a:spcPct val="0"/>
              </a:spcBef>
              <a:spcAft>
                <a:spcPct val="0"/>
              </a:spcAft>
              <a:defRPr sz="3200" b="1">
                <a:solidFill>
                  <a:schemeClr val="tx2"/>
                </a:solidFill>
              </a:defRPr>
            </a:lvl7pPr>
            <a:lvl8pPr marL="1371600" algn="ctr" fontAlgn="base">
              <a:spcBef>
                <a:spcPct val="0"/>
              </a:spcBef>
              <a:spcAft>
                <a:spcPct val="0"/>
              </a:spcAft>
              <a:defRPr sz="3200" b="1">
                <a:solidFill>
                  <a:schemeClr val="tx2"/>
                </a:solidFill>
              </a:defRPr>
            </a:lvl8pPr>
            <a:lvl9pPr marL="1828800" algn="ctr" fontAlgn="base">
              <a:spcBef>
                <a:spcPct val="0"/>
              </a:spcBef>
              <a:spcAft>
                <a:spcPct val="0"/>
              </a:spcAft>
              <a:defRPr sz="3200" b="1">
                <a:solidFill>
                  <a:schemeClr val="tx2"/>
                </a:solidFill>
              </a:defRPr>
            </a:lvl9pPr>
          </a:lstStyle>
          <a:p>
            <a:r>
              <a:rPr lang="es-CO" sz="2800" dirty="0"/>
              <a:t>Desafíos</a:t>
            </a:r>
          </a:p>
          <a:p>
            <a:r>
              <a:rPr lang="es-CO" sz="2800" dirty="0"/>
              <a:t>Normalizadores &amp; Reguladores</a:t>
            </a:r>
          </a:p>
        </p:txBody>
      </p:sp>
    </p:spTree>
    <p:extLst>
      <p:ext uri="{BB962C8B-B14F-4D97-AF65-F5344CB8AC3E}">
        <p14:creationId xmlns:p14="http://schemas.microsoft.com/office/powerpoint/2010/main" val="16577634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51</a:t>
            </a:fld>
            <a:endParaRPr lang="es-ES_tradnl"/>
          </a:p>
        </p:txBody>
      </p:sp>
      <p:sp>
        <p:nvSpPr>
          <p:cNvPr id="3" name="Rectángulo 2"/>
          <p:cNvSpPr/>
          <p:nvPr/>
        </p:nvSpPr>
        <p:spPr>
          <a:xfrm>
            <a:off x="395536" y="49189"/>
            <a:ext cx="6590781" cy="864095"/>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p>
            <a:pPr algn="ctr" eaLnBrk="1" hangingPunct="1"/>
            <a:r>
              <a:rPr lang="es-CO" sz="2800" b="1" kern="0" dirty="0">
                <a:solidFill>
                  <a:schemeClr val="dk1"/>
                </a:solidFill>
                <a:latin typeface="+mn-lt"/>
                <a:ea typeface="+mj-ea"/>
                <a:cs typeface="+mj-cs"/>
              </a:rPr>
              <a:t>NIVEL GENERAL DE ARMONIZACIÓN CON </a:t>
            </a:r>
          </a:p>
          <a:p>
            <a:pPr algn="ctr" eaLnBrk="1" hangingPunct="1"/>
            <a:r>
              <a:rPr lang="es-CO" sz="2800" b="1" kern="0" dirty="0">
                <a:solidFill>
                  <a:schemeClr val="dk1"/>
                </a:solidFill>
                <a:latin typeface="+mn-lt"/>
                <a:ea typeface="+mj-ea"/>
                <a:cs typeface="+mj-cs"/>
              </a:rPr>
              <a:t>LAS NICSP POR PAÍS </a:t>
            </a:r>
          </a:p>
        </p:txBody>
      </p:sp>
      <p:pic>
        <p:nvPicPr>
          <p:cNvPr id="4" name="Imagen 3"/>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07504" y="1057300"/>
            <a:ext cx="8856984" cy="3960440"/>
          </a:xfrm>
          <a:prstGeom prst="rect">
            <a:avLst/>
          </a:prstGeom>
        </p:spPr>
      </p:pic>
      <p:sp>
        <p:nvSpPr>
          <p:cNvPr id="6" name="Rectángulo 5"/>
          <p:cNvSpPr/>
          <p:nvPr/>
        </p:nvSpPr>
        <p:spPr>
          <a:xfrm>
            <a:off x="-36512" y="5305772"/>
            <a:ext cx="2088232" cy="2644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6234" tIns="38117" rIns="76234" bIns="38117" rtlCol="0" anchor="ctr"/>
          <a:lstStyle/>
          <a:p>
            <a:pPr algn="ctr"/>
            <a:r>
              <a:rPr lang="es-CO" sz="700" b="1" dirty="0">
                <a:solidFill>
                  <a:schemeClr val="tx1"/>
                </a:solidFill>
              </a:rPr>
              <a:t>Fuente: </a:t>
            </a:r>
            <a:r>
              <a:rPr lang="es-CO" sz="700" dirty="0">
                <a:solidFill>
                  <a:schemeClr val="tx1"/>
                </a:solidFill>
              </a:rPr>
              <a:t>Encuesta BID- E&amp;Y.  IV FOCAL Panamá 2017</a:t>
            </a:r>
          </a:p>
        </p:txBody>
      </p:sp>
      <p:pic>
        <p:nvPicPr>
          <p:cNvPr id="7" name="Imagen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56376" y="0"/>
            <a:ext cx="1008112" cy="1057301"/>
          </a:xfrm>
          <a:prstGeom prst="rect">
            <a:avLst/>
          </a:prstGeom>
        </p:spPr>
      </p:pic>
      <p:sp>
        <p:nvSpPr>
          <p:cNvPr id="2" name="Flecha derecha 1"/>
          <p:cNvSpPr/>
          <p:nvPr/>
        </p:nvSpPr>
        <p:spPr bwMode="auto">
          <a:xfrm>
            <a:off x="7164288" y="265212"/>
            <a:ext cx="978408" cy="484632"/>
          </a:xfrm>
          <a:prstGeom prst="rightArrow">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6208412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52</a:t>
            </a:fld>
            <a:endParaRPr lang="es-ES_tradnl"/>
          </a:p>
        </p:txBody>
      </p:sp>
      <p:sp>
        <p:nvSpPr>
          <p:cNvPr id="3" name="Rectángulo 2"/>
          <p:cNvSpPr/>
          <p:nvPr/>
        </p:nvSpPr>
        <p:spPr>
          <a:xfrm>
            <a:off x="3923928" y="1083682"/>
            <a:ext cx="5220072" cy="4078074"/>
          </a:xfrm>
          <a:prstGeom prst="rect">
            <a:avLst/>
          </a:prstGeom>
        </p:spPr>
        <p:txBody>
          <a:bodyPr wrap="square" lIns="76234" tIns="38117" rIns="76234" bIns="38117">
            <a:spAutoFit/>
          </a:bodyPr>
          <a:lstStyle/>
          <a:p>
            <a:pPr algn="just"/>
            <a:r>
              <a:rPr lang="es-CO" sz="2000" b="1" dirty="0"/>
              <a:t>Al comparar los sistemas contables actuales de los países con los requerimientos de las NICSP objeto del estudio</a:t>
            </a:r>
            <a:r>
              <a:rPr lang="es-CO" sz="2000" dirty="0"/>
              <a:t>**</a:t>
            </a:r>
            <a:r>
              <a:rPr lang="es-CO" sz="2000" b="1" dirty="0"/>
              <a:t>, </a:t>
            </a:r>
            <a:r>
              <a:rPr lang="es-CO" sz="2000" b="1" dirty="0">
                <a:solidFill>
                  <a:srgbClr val="0033FF"/>
                </a:solidFill>
              </a:rPr>
              <a:t>se puede observar una amplia gama de niveles globales de alineación que oscilan entre el 11% y un 84%. </a:t>
            </a:r>
          </a:p>
          <a:p>
            <a:pPr algn="just"/>
            <a:endParaRPr lang="es-CO" sz="2000" b="1" dirty="0"/>
          </a:p>
          <a:p>
            <a:pPr algn="just"/>
            <a:r>
              <a:rPr lang="es-CO" sz="2000" b="1" dirty="0"/>
              <a:t>Mientras que algunos países todavía operan con un sistema de base de efectivo modificado, algunos ya han logrado un estado avanzado de implementación de las NICSP </a:t>
            </a:r>
            <a:r>
              <a:rPr lang="es-CO" sz="2000" b="1" i="1" dirty="0"/>
              <a:t>(</a:t>
            </a:r>
            <a:r>
              <a:rPr lang="es-CO" sz="2000" b="1" i="1" dirty="0">
                <a:solidFill>
                  <a:srgbClr val="0033FF"/>
                </a:solidFill>
              </a:rPr>
              <a:t>Colombia, Perú, Chile</a:t>
            </a:r>
            <a:r>
              <a:rPr lang="es-CO" sz="2000" b="1" i="1" dirty="0"/>
              <a:t>) </a:t>
            </a:r>
            <a:r>
              <a:rPr lang="es-CO" sz="2000" b="1" dirty="0"/>
              <a:t>y a la fecha están en el período de transición provisto por la disposición transitoria de la NICSP individual o por la NICSP 33. </a:t>
            </a:r>
          </a:p>
        </p:txBody>
      </p:sp>
      <p:sp>
        <p:nvSpPr>
          <p:cNvPr id="4" name="CuadroTexto 3"/>
          <p:cNvSpPr txBox="1"/>
          <p:nvPr/>
        </p:nvSpPr>
        <p:spPr>
          <a:xfrm>
            <a:off x="1513360" y="164272"/>
            <a:ext cx="5866951" cy="604996"/>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defPPr>
              <a:defRPr lang="es-ES_tradnl"/>
            </a:defPPr>
            <a:lvl1pPr algn="ctr" eaLnBrk="1" hangingPunct="1">
              <a:defRPr sz="2000" b="1" kern="0">
                <a:solidFill>
                  <a:schemeClr val="dk1"/>
                </a:solidFill>
                <a:latin typeface="+mn-lt"/>
                <a:ea typeface="+mj-ea"/>
                <a:cs typeface="+mj-cs"/>
              </a:defRPr>
            </a:lvl1pPr>
            <a:lvl2pPr>
              <a:defRPr>
                <a:solidFill>
                  <a:schemeClr val="dk1"/>
                </a:solidFill>
                <a:latin typeface="+mn-lt"/>
              </a:defRPr>
            </a:lvl2pPr>
            <a:lvl3pPr>
              <a:defRPr>
                <a:solidFill>
                  <a:schemeClr val="dk1"/>
                </a:solidFill>
                <a:latin typeface="+mn-lt"/>
              </a:defRPr>
            </a:lvl3pPr>
            <a:lvl4pPr>
              <a:defRPr>
                <a:solidFill>
                  <a:schemeClr val="dk1"/>
                </a:solidFill>
                <a:latin typeface="+mn-lt"/>
              </a:defRPr>
            </a:lvl4pPr>
            <a:lvl5pPr>
              <a:defRPr>
                <a:solidFill>
                  <a:schemeClr val="dk1"/>
                </a:solidFill>
                <a:latin typeface="+mn-lt"/>
              </a:defRPr>
            </a:lvl5pPr>
            <a:lvl6pPr>
              <a:defRPr>
                <a:solidFill>
                  <a:schemeClr val="dk1"/>
                </a:solidFill>
                <a:latin typeface="+mn-lt"/>
              </a:defRPr>
            </a:lvl6pPr>
            <a:lvl7pPr>
              <a:defRPr>
                <a:solidFill>
                  <a:schemeClr val="dk1"/>
                </a:solidFill>
                <a:latin typeface="+mn-lt"/>
              </a:defRPr>
            </a:lvl7pPr>
            <a:lvl8pPr>
              <a:defRPr>
                <a:solidFill>
                  <a:schemeClr val="dk1"/>
                </a:solidFill>
                <a:latin typeface="+mn-lt"/>
              </a:defRPr>
            </a:lvl8pPr>
            <a:lvl9pPr>
              <a:defRPr>
                <a:solidFill>
                  <a:schemeClr val="dk1"/>
                </a:solidFill>
                <a:latin typeface="+mn-lt"/>
              </a:defRPr>
            </a:lvl9pPr>
          </a:lstStyle>
          <a:p>
            <a:r>
              <a:rPr lang="es-CO" sz="2800" dirty="0"/>
              <a:t>Nivel Global de Alineación por País</a:t>
            </a:r>
          </a:p>
        </p:txBody>
      </p:sp>
      <p:pic>
        <p:nvPicPr>
          <p:cNvPr id="6" name="Imagen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0551" y="1246764"/>
            <a:ext cx="4076487" cy="3626960"/>
          </a:xfrm>
          <a:prstGeom prst="rect">
            <a:avLst/>
          </a:prstGeom>
        </p:spPr>
      </p:pic>
      <p:pic>
        <p:nvPicPr>
          <p:cNvPr id="7" name="Imagen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91520" y="-1442"/>
            <a:ext cx="1068912" cy="1058742"/>
          </a:xfrm>
          <a:prstGeom prst="rect">
            <a:avLst/>
          </a:prstGeom>
        </p:spPr>
      </p:pic>
      <p:sp>
        <p:nvSpPr>
          <p:cNvPr id="8" name="Elipse 7"/>
          <p:cNvSpPr/>
          <p:nvPr/>
        </p:nvSpPr>
        <p:spPr bwMode="auto">
          <a:xfrm>
            <a:off x="460801" y="1777379"/>
            <a:ext cx="294776" cy="216025"/>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 name="Rectángulo 1"/>
          <p:cNvSpPr/>
          <p:nvPr/>
        </p:nvSpPr>
        <p:spPr bwMode="auto">
          <a:xfrm>
            <a:off x="179512" y="1993404"/>
            <a:ext cx="576064" cy="160432"/>
          </a:xfrm>
          <a:prstGeom prst="rect">
            <a:avLst/>
          </a:prstGeom>
          <a:noFill/>
          <a:ln w="9525" cap="flat" cmpd="sng" algn="ctr">
            <a:solidFill>
              <a:srgbClr val="0033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0" name="Elipse 9"/>
          <p:cNvSpPr/>
          <p:nvPr/>
        </p:nvSpPr>
        <p:spPr bwMode="auto">
          <a:xfrm>
            <a:off x="0" y="4585692"/>
            <a:ext cx="762320" cy="216025"/>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1" name="Elipse 10"/>
          <p:cNvSpPr/>
          <p:nvPr/>
        </p:nvSpPr>
        <p:spPr bwMode="auto">
          <a:xfrm>
            <a:off x="395536" y="4009627"/>
            <a:ext cx="360040" cy="216025"/>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2" name="Rectángulo 11"/>
          <p:cNvSpPr/>
          <p:nvPr/>
        </p:nvSpPr>
        <p:spPr bwMode="auto">
          <a:xfrm>
            <a:off x="3275856" y="1993404"/>
            <a:ext cx="504056" cy="160432"/>
          </a:xfrm>
          <a:prstGeom prst="rect">
            <a:avLst/>
          </a:prstGeom>
          <a:noFill/>
          <a:ln w="9525" cap="flat" cmpd="sng" algn="ctr">
            <a:solidFill>
              <a:srgbClr val="0033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1"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1726114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53</a:t>
            </a:fld>
            <a:endParaRPr lang="es-ES_tradnl"/>
          </a:p>
        </p:txBody>
      </p:sp>
      <p:sp>
        <p:nvSpPr>
          <p:cNvPr id="3" name="Rectángulo 2"/>
          <p:cNvSpPr/>
          <p:nvPr/>
        </p:nvSpPr>
        <p:spPr>
          <a:xfrm>
            <a:off x="107504" y="1129308"/>
            <a:ext cx="8751257" cy="4139629"/>
          </a:xfrm>
          <a:prstGeom prst="rect">
            <a:avLst/>
          </a:prstGeom>
        </p:spPr>
        <p:txBody>
          <a:bodyPr wrap="square" lIns="76234" tIns="38117" rIns="76234" bIns="38117">
            <a:spAutoFit/>
          </a:bodyPr>
          <a:lstStyle/>
          <a:p>
            <a:pPr algn="just"/>
            <a:r>
              <a:rPr lang="es-CO" sz="2200" b="1" dirty="0">
                <a:solidFill>
                  <a:srgbClr val="0033FF"/>
                </a:solidFill>
              </a:rPr>
              <a:t>La conversión completa no significa necesariamente un 100% de armonización con las NICSP de devengo</a:t>
            </a:r>
            <a:r>
              <a:rPr lang="es-CO" sz="2200" b="1" dirty="0"/>
              <a:t>. A nivel mundial, la mayoría de los países no solo planifican un enfoque gradual, sino que también permiten una cierta adaptación nacional de las NICSP de devengo, por ejemplo, elección de políticas, simplificación de criterios y metodologías pragmáticas para la determinación de bases de medición.</a:t>
            </a:r>
          </a:p>
          <a:p>
            <a:pPr algn="just"/>
            <a:endParaRPr lang="es-CO" sz="2200" b="1" dirty="0"/>
          </a:p>
          <a:p>
            <a:pPr algn="just"/>
            <a:r>
              <a:rPr lang="es-CO" sz="2200" b="1" dirty="0">
                <a:solidFill>
                  <a:srgbClr val="0033FF"/>
                </a:solidFill>
              </a:rPr>
              <a:t>Gradualismo</a:t>
            </a:r>
            <a:r>
              <a:rPr lang="es-CO" sz="2200" b="1" dirty="0"/>
              <a:t>: En América Latina, algunos países como Chile han dividido el calendario de la reforma en etapas posteriores para los diferentes niveles de gobierno. Otros países, como Brasil, han priorizado las áreas de contabilidad y han implementado estándares seleccionados antes que otros. Otro enfoque es el uso de entidades piloto de diferentes niveles de gobierno. </a:t>
            </a:r>
          </a:p>
        </p:txBody>
      </p:sp>
      <p:sp>
        <p:nvSpPr>
          <p:cNvPr id="4" name="Rectángulo 3"/>
          <p:cNvSpPr/>
          <p:nvPr/>
        </p:nvSpPr>
        <p:spPr>
          <a:xfrm>
            <a:off x="34778" y="5377780"/>
            <a:ext cx="2593006" cy="2644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6234" tIns="38117" rIns="76234" bIns="38117" rtlCol="0" anchor="ctr"/>
          <a:lstStyle/>
          <a:p>
            <a:pPr algn="ctr"/>
            <a:r>
              <a:rPr lang="es-CO" sz="700" b="1" dirty="0">
                <a:solidFill>
                  <a:schemeClr val="tx1"/>
                </a:solidFill>
              </a:rPr>
              <a:t>Fuente: </a:t>
            </a:r>
            <a:r>
              <a:rPr lang="es-CO" sz="700" dirty="0">
                <a:solidFill>
                  <a:schemeClr val="tx1"/>
                </a:solidFill>
              </a:rPr>
              <a:t>Encuesta BID- E&amp;Y.  IV FOCAL Panamá 2017</a:t>
            </a:r>
          </a:p>
        </p:txBody>
      </p:sp>
      <p:pic>
        <p:nvPicPr>
          <p:cNvPr id="6" name="Imagen 5"/>
          <p:cNvPicPr>
            <a:picLocks noChangeAspect="1"/>
          </p:cNvPicPr>
          <p:nvPr/>
        </p:nvPicPr>
        <p:blipFill>
          <a:blip r:embed="rId2"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36512" y="0"/>
            <a:ext cx="3168352" cy="1057300"/>
          </a:xfrm>
          <a:prstGeom prst="rect">
            <a:avLst/>
          </a:prstGeom>
        </p:spPr>
      </p:pic>
      <p:sp>
        <p:nvSpPr>
          <p:cNvPr id="7" name="CuadroTexto 4"/>
          <p:cNvSpPr txBox="1"/>
          <p:nvPr/>
        </p:nvSpPr>
        <p:spPr>
          <a:xfrm>
            <a:off x="3275856" y="193204"/>
            <a:ext cx="4896544" cy="576064"/>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defPPr>
              <a:defRPr lang="es-ES_tradnl"/>
            </a:defPPr>
            <a:lvl1pPr algn="ctr" eaLnBrk="1" hangingPunct="1">
              <a:defRPr sz="2000" b="1" kern="0">
                <a:solidFill>
                  <a:schemeClr val="dk1"/>
                </a:solidFill>
                <a:latin typeface="+mn-lt"/>
                <a:ea typeface="+mj-ea"/>
                <a:cs typeface="+mj-cs"/>
              </a:defRPr>
            </a:lvl1pPr>
            <a:lvl2pPr algn="ctr" eaLnBrk="1" hangingPunct="1">
              <a:defRPr sz="3200" b="1">
                <a:solidFill>
                  <a:schemeClr val="tx2"/>
                </a:solidFill>
                <a:latin typeface="Calibri" pitchFamily="34" charset="0"/>
              </a:defRPr>
            </a:lvl2pPr>
            <a:lvl3pPr algn="ctr" eaLnBrk="1" hangingPunct="1">
              <a:defRPr sz="3200" b="1">
                <a:solidFill>
                  <a:schemeClr val="tx2"/>
                </a:solidFill>
                <a:latin typeface="Calibri" pitchFamily="34" charset="0"/>
              </a:defRPr>
            </a:lvl3pPr>
            <a:lvl4pPr algn="ctr" eaLnBrk="1" hangingPunct="1">
              <a:defRPr sz="3200" b="1">
                <a:solidFill>
                  <a:schemeClr val="tx2"/>
                </a:solidFill>
                <a:latin typeface="Calibri" pitchFamily="34" charset="0"/>
              </a:defRPr>
            </a:lvl4pPr>
            <a:lvl5pPr algn="ctr" eaLnBrk="1" hangingPunct="1">
              <a:defRPr sz="3200" b="1">
                <a:solidFill>
                  <a:schemeClr val="tx2"/>
                </a:solidFill>
                <a:latin typeface="Calibri" pitchFamily="34" charset="0"/>
              </a:defRPr>
            </a:lvl5pPr>
            <a:lvl6pPr marL="457200" algn="ctr" fontAlgn="base">
              <a:spcBef>
                <a:spcPct val="0"/>
              </a:spcBef>
              <a:spcAft>
                <a:spcPct val="0"/>
              </a:spcAft>
              <a:defRPr sz="3200" b="1">
                <a:solidFill>
                  <a:schemeClr val="tx2"/>
                </a:solidFill>
                <a:latin typeface="+mn-lt"/>
              </a:defRPr>
            </a:lvl6pPr>
            <a:lvl7pPr marL="914400" algn="ctr" fontAlgn="base">
              <a:spcBef>
                <a:spcPct val="0"/>
              </a:spcBef>
              <a:spcAft>
                <a:spcPct val="0"/>
              </a:spcAft>
              <a:defRPr sz="3200" b="1">
                <a:solidFill>
                  <a:schemeClr val="tx2"/>
                </a:solidFill>
                <a:latin typeface="+mn-lt"/>
              </a:defRPr>
            </a:lvl7pPr>
            <a:lvl8pPr marL="1371600" algn="ctr" fontAlgn="base">
              <a:spcBef>
                <a:spcPct val="0"/>
              </a:spcBef>
              <a:spcAft>
                <a:spcPct val="0"/>
              </a:spcAft>
              <a:defRPr sz="3200" b="1">
                <a:solidFill>
                  <a:schemeClr val="tx2"/>
                </a:solidFill>
                <a:latin typeface="+mn-lt"/>
              </a:defRPr>
            </a:lvl8pPr>
            <a:lvl9pPr marL="1828800" algn="ctr" fontAlgn="base">
              <a:spcBef>
                <a:spcPct val="0"/>
              </a:spcBef>
              <a:spcAft>
                <a:spcPct val="0"/>
              </a:spcAft>
              <a:defRPr sz="3200" b="1">
                <a:solidFill>
                  <a:schemeClr val="tx2"/>
                </a:solidFill>
                <a:latin typeface="+mn-lt"/>
              </a:defRPr>
            </a:lvl9pPr>
          </a:lstStyle>
          <a:p>
            <a:r>
              <a:rPr lang="es-CO" sz="2800" dirty="0"/>
              <a:t>Prácticas de Transición a NICSP</a:t>
            </a:r>
          </a:p>
        </p:txBody>
      </p:sp>
    </p:spTree>
    <p:extLst>
      <p:ext uri="{BB962C8B-B14F-4D97-AF65-F5344CB8AC3E}">
        <p14:creationId xmlns:p14="http://schemas.microsoft.com/office/powerpoint/2010/main" val="42922791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54</a:t>
            </a:fld>
            <a:endParaRPr lang="es-ES_tradnl"/>
          </a:p>
        </p:txBody>
      </p:sp>
      <p:sp>
        <p:nvSpPr>
          <p:cNvPr id="6" name="CuadroTexto 5"/>
          <p:cNvSpPr txBox="1"/>
          <p:nvPr/>
        </p:nvSpPr>
        <p:spPr>
          <a:xfrm>
            <a:off x="179512" y="228505"/>
            <a:ext cx="8830780" cy="612771"/>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defPPr>
              <a:defRPr lang="es-ES_tradnl"/>
            </a:defPPr>
            <a:lvl1pPr algn="ctr" eaLnBrk="1" hangingPunct="1">
              <a:defRPr sz="2000" b="1" kern="0">
                <a:solidFill>
                  <a:schemeClr val="dk1"/>
                </a:solidFill>
                <a:latin typeface="+mn-lt"/>
                <a:ea typeface="+mj-ea"/>
                <a:cs typeface="+mj-cs"/>
              </a:defRPr>
            </a:lvl1pPr>
            <a:lvl2pPr>
              <a:defRPr>
                <a:solidFill>
                  <a:schemeClr val="dk1"/>
                </a:solidFill>
                <a:latin typeface="+mn-lt"/>
              </a:defRPr>
            </a:lvl2pPr>
            <a:lvl3pPr>
              <a:defRPr>
                <a:solidFill>
                  <a:schemeClr val="dk1"/>
                </a:solidFill>
                <a:latin typeface="+mn-lt"/>
              </a:defRPr>
            </a:lvl3pPr>
            <a:lvl4pPr>
              <a:defRPr>
                <a:solidFill>
                  <a:schemeClr val="dk1"/>
                </a:solidFill>
                <a:latin typeface="+mn-lt"/>
              </a:defRPr>
            </a:lvl4pPr>
            <a:lvl5pPr>
              <a:defRPr>
                <a:solidFill>
                  <a:schemeClr val="dk1"/>
                </a:solidFill>
                <a:latin typeface="+mn-lt"/>
              </a:defRPr>
            </a:lvl5pPr>
            <a:lvl6pPr>
              <a:defRPr>
                <a:solidFill>
                  <a:schemeClr val="dk1"/>
                </a:solidFill>
                <a:latin typeface="+mn-lt"/>
              </a:defRPr>
            </a:lvl6pPr>
            <a:lvl7pPr>
              <a:defRPr>
                <a:solidFill>
                  <a:schemeClr val="dk1"/>
                </a:solidFill>
                <a:latin typeface="+mn-lt"/>
              </a:defRPr>
            </a:lvl7pPr>
            <a:lvl8pPr>
              <a:defRPr>
                <a:solidFill>
                  <a:schemeClr val="dk1"/>
                </a:solidFill>
                <a:latin typeface="+mn-lt"/>
              </a:defRPr>
            </a:lvl8pPr>
            <a:lvl9pPr>
              <a:defRPr>
                <a:solidFill>
                  <a:schemeClr val="dk1"/>
                </a:solidFill>
                <a:latin typeface="+mn-lt"/>
              </a:defRPr>
            </a:lvl9pPr>
          </a:lstStyle>
          <a:p>
            <a:r>
              <a:rPr lang="es-CO" sz="2800" dirty="0"/>
              <a:t>Dimensiones del Desarrollo y Aplicación de las NICSP</a:t>
            </a:r>
          </a:p>
        </p:txBody>
      </p:sp>
      <p:graphicFrame>
        <p:nvGraphicFramePr>
          <p:cNvPr id="7" name="Diagrama 6"/>
          <p:cNvGraphicFramePr/>
          <p:nvPr>
            <p:extLst>
              <p:ext uri="{D42A27DB-BD31-4B8C-83A1-F6EECF244321}">
                <p14:modId xmlns:p14="http://schemas.microsoft.com/office/powerpoint/2010/main" val="2801826032"/>
              </p:ext>
            </p:extLst>
          </p:nvPr>
        </p:nvGraphicFramePr>
        <p:xfrm>
          <a:off x="1115617" y="974208"/>
          <a:ext cx="6842656"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uadroTexto 7"/>
          <p:cNvSpPr txBox="1"/>
          <p:nvPr/>
        </p:nvSpPr>
        <p:spPr>
          <a:xfrm>
            <a:off x="5148064" y="1406255"/>
            <a:ext cx="3488914" cy="784865"/>
          </a:xfrm>
          <a:prstGeom prst="rect">
            <a:avLst/>
          </a:prstGeom>
          <a:noFill/>
        </p:spPr>
        <p:txBody>
          <a:bodyPr wrap="square" lIns="76234" tIns="38117" rIns="76234" bIns="38117" rtlCol="0">
            <a:spAutoFit/>
          </a:bodyPr>
          <a:lstStyle/>
          <a:p>
            <a:pPr algn="ctr"/>
            <a:r>
              <a:rPr lang="es-CO" b="1" dirty="0">
                <a:solidFill>
                  <a:schemeClr val="accent6"/>
                </a:solidFill>
              </a:rPr>
              <a:t>Implementación y Capacitación</a:t>
            </a:r>
          </a:p>
        </p:txBody>
      </p:sp>
      <p:sp>
        <p:nvSpPr>
          <p:cNvPr id="9" name="CuadroTexto 8"/>
          <p:cNvSpPr txBox="1"/>
          <p:nvPr/>
        </p:nvSpPr>
        <p:spPr>
          <a:xfrm>
            <a:off x="236303" y="2527524"/>
            <a:ext cx="3488914" cy="1138808"/>
          </a:xfrm>
          <a:prstGeom prst="rect">
            <a:avLst/>
          </a:prstGeom>
          <a:noFill/>
        </p:spPr>
        <p:txBody>
          <a:bodyPr wrap="square" lIns="76234" tIns="38117" rIns="76234" bIns="38117" rtlCol="0">
            <a:spAutoFit/>
          </a:bodyPr>
          <a:lstStyle/>
          <a:p>
            <a:pPr algn="ctr"/>
            <a:r>
              <a:rPr lang="es-CO" b="1" dirty="0">
                <a:solidFill>
                  <a:schemeClr val="accent6"/>
                </a:solidFill>
              </a:rPr>
              <a:t>Mantenimiento y Cualificación en la Capacidad Regulatoria</a:t>
            </a:r>
          </a:p>
        </p:txBody>
      </p:sp>
      <p:sp>
        <p:nvSpPr>
          <p:cNvPr id="10" name="CuadroTexto 9"/>
          <p:cNvSpPr txBox="1"/>
          <p:nvPr/>
        </p:nvSpPr>
        <p:spPr>
          <a:xfrm>
            <a:off x="5724128" y="3933758"/>
            <a:ext cx="3271267" cy="784865"/>
          </a:xfrm>
          <a:prstGeom prst="rect">
            <a:avLst/>
          </a:prstGeom>
          <a:noFill/>
        </p:spPr>
        <p:txBody>
          <a:bodyPr wrap="square" lIns="76234" tIns="38117" rIns="76234" bIns="38117" rtlCol="0">
            <a:spAutoFit/>
          </a:bodyPr>
          <a:lstStyle/>
          <a:p>
            <a:pPr algn="ctr"/>
            <a:r>
              <a:rPr lang="es-CO" b="1" dirty="0">
                <a:solidFill>
                  <a:schemeClr val="accent6"/>
                </a:solidFill>
              </a:rPr>
              <a:t>Desarrollo y Práctica de juicio profesional</a:t>
            </a:r>
          </a:p>
        </p:txBody>
      </p:sp>
      <p:pic>
        <p:nvPicPr>
          <p:cNvPr id="11" name="Imagen 1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283968" y="1605536"/>
            <a:ext cx="1110382" cy="592808"/>
          </a:xfrm>
          <a:prstGeom prst="rect">
            <a:avLst/>
          </a:prstGeom>
        </p:spPr>
      </p:pic>
      <p:pic>
        <p:nvPicPr>
          <p:cNvPr id="12" name="Imagen 1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635896" y="2576568"/>
            <a:ext cx="1174704" cy="972670"/>
          </a:xfrm>
          <a:prstGeom prst="rect">
            <a:avLst/>
          </a:prstGeom>
        </p:spPr>
      </p:pic>
      <p:pic>
        <p:nvPicPr>
          <p:cNvPr id="13" name="Imagen 12"/>
          <p:cNvPicPr>
            <a:picLocks noChangeAspect="1"/>
          </p:cNvPicPr>
          <p:nvPr/>
        </p:nvPicPr>
        <p:blipFill>
          <a:blip r:embed="rId9"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499992" y="3861487"/>
            <a:ext cx="789808" cy="857137"/>
          </a:xfrm>
          <a:prstGeom prst="rect">
            <a:avLst/>
          </a:prstGeom>
        </p:spPr>
      </p:pic>
      <p:sp>
        <p:nvSpPr>
          <p:cNvPr id="14" name="2 Rectángulo"/>
          <p:cNvSpPr/>
          <p:nvPr/>
        </p:nvSpPr>
        <p:spPr>
          <a:xfrm>
            <a:off x="107504" y="4067035"/>
            <a:ext cx="3313463" cy="1443677"/>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rtlCol="0" anchor="ctr"/>
          <a:lstStyle/>
          <a:p>
            <a:pPr algn="ctr"/>
            <a:r>
              <a:rPr lang="es-CO" sz="1800" b="1" dirty="0">
                <a:solidFill>
                  <a:srgbClr val="002060"/>
                </a:solidFill>
              </a:rPr>
              <a:t>Necesidad de complementar las NICSP con regulación nacional (Procedimientos Contables, Guías  de Aplicación y Catálogos Generales de Cuentas y Doctrina)</a:t>
            </a:r>
          </a:p>
        </p:txBody>
      </p:sp>
      <p:sp>
        <p:nvSpPr>
          <p:cNvPr id="15" name="3 Flecha arriba"/>
          <p:cNvSpPr/>
          <p:nvPr/>
        </p:nvSpPr>
        <p:spPr>
          <a:xfrm>
            <a:off x="1518832" y="3638504"/>
            <a:ext cx="316864" cy="356523"/>
          </a:xfrm>
          <a:prstGeom prst="upArrow">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lIns="76234" tIns="38117" rIns="76234" bIns="38117" rtlCol="0" anchor="ctr"/>
          <a:lstStyle/>
          <a:p>
            <a:pPr algn="ctr"/>
            <a:endParaRPr lang="es-CO"/>
          </a:p>
        </p:txBody>
      </p:sp>
      <p:sp>
        <p:nvSpPr>
          <p:cNvPr id="16" name="15 Flecha arriba"/>
          <p:cNvSpPr/>
          <p:nvPr/>
        </p:nvSpPr>
        <p:spPr>
          <a:xfrm rot="5400000">
            <a:off x="3538416" y="4477128"/>
            <a:ext cx="333000" cy="438023"/>
          </a:xfrm>
          <a:prstGeom prst="upArrow">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lIns="76234" tIns="38117" rIns="76234" bIns="38117" rtlCol="0" anchor="ctr"/>
          <a:lstStyle/>
          <a:p>
            <a:pPr algn="ctr"/>
            <a:endParaRPr lang="es-CO"/>
          </a:p>
        </p:txBody>
      </p:sp>
    </p:spTree>
    <p:extLst>
      <p:ext uri="{BB962C8B-B14F-4D97-AF65-F5344CB8AC3E}">
        <p14:creationId xmlns:p14="http://schemas.microsoft.com/office/powerpoint/2010/main" val="7326652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55</a:t>
            </a:fld>
            <a:endParaRPr lang="es-ES_tradnl"/>
          </a:p>
        </p:txBody>
      </p:sp>
      <p:sp>
        <p:nvSpPr>
          <p:cNvPr id="6" name="Rectángulo 5"/>
          <p:cNvSpPr/>
          <p:nvPr/>
        </p:nvSpPr>
        <p:spPr>
          <a:xfrm>
            <a:off x="107504" y="1057300"/>
            <a:ext cx="8997000" cy="4447406"/>
          </a:xfrm>
          <a:prstGeom prst="rect">
            <a:avLst/>
          </a:prstGeom>
        </p:spPr>
        <p:txBody>
          <a:bodyPr wrap="square" lIns="76234" tIns="38117" rIns="76234" bIns="38117">
            <a:spAutoFit/>
          </a:bodyPr>
          <a:lstStyle/>
          <a:p>
            <a:pPr algn="ctr">
              <a:spcAft>
                <a:spcPts val="1200"/>
              </a:spcAft>
            </a:pPr>
            <a:r>
              <a:rPr lang="es-CO" sz="2400" b="1" dirty="0">
                <a:solidFill>
                  <a:srgbClr val="0033FF"/>
                </a:solidFill>
                <a:latin typeface="+mn-lt"/>
              </a:rPr>
              <a:t>Bienes históricos y culturales</a:t>
            </a:r>
          </a:p>
          <a:p>
            <a:pPr marL="285876" indent="-285876">
              <a:spcAft>
                <a:spcPts val="1200"/>
              </a:spcAft>
              <a:buFont typeface="Arial" panose="020B0604020202020204" pitchFamily="34" charset="0"/>
              <a:buChar char="•"/>
            </a:pPr>
            <a:r>
              <a:rPr lang="es-CO" sz="1800" b="1" dirty="0">
                <a:latin typeface="+mn-lt"/>
              </a:rPr>
              <a:t>Exigencia de un acto administrativo que lo declare como tal y que tenga medición fiable,</a:t>
            </a:r>
          </a:p>
          <a:p>
            <a:pPr marL="285876" indent="-285876">
              <a:spcAft>
                <a:spcPts val="1200"/>
              </a:spcAft>
              <a:buFont typeface="Arial" panose="020B0604020202020204" pitchFamily="34" charset="0"/>
              <a:buChar char="•"/>
            </a:pPr>
            <a:r>
              <a:rPr lang="es-CO" sz="1800" b="1" dirty="0">
                <a:latin typeface="+mn-lt"/>
              </a:rPr>
              <a:t>Solo activos tangibles, no los intangibles:</a:t>
            </a:r>
          </a:p>
          <a:p>
            <a:pPr marL="743076" lvl="1" indent="-285876">
              <a:spcAft>
                <a:spcPts val="1200"/>
              </a:spcAft>
              <a:buFont typeface="Arial" panose="020B0604020202020204" pitchFamily="34" charset="0"/>
              <a:buChar char="•"/>
            </a:pPr>
            <a:r>
              <a:rPr lang="es-CO" sz="1800" b="1" dirty="0">
                <a:latin typeface="+mn-lt"/>
              </a:rPr>
              <a:t>El conocimiento en acción no puede ser controlado por la entidad.</a:t>
            </a:r>
          </a:p>
          <a:p>
            <a:pPr marL="743076" lvl="1" indent="-285876">
              <a:spcAft>
                <a:spcPts val="1200"/>
              </a:spcAft>
              <a:buFont typeface="Arial" panose="020B0604020202020204" pitchFamily="34" charset="0"/>
              <a:buChar char="•"/>
            </a:pPr>
            <a:r>
              <a:rPr lang="es-CO" sz="1800" b="1" dirty="0">
                <a:latin typeface="+mn-lt"/>
              </a:rPr>
              <a:t>La propiedad intelectual aplicaría la NICSP  31 - Activos intangibles.</a:t>
            </a:r>
          </a:p>
          <a:p>
            <a:pPr marL="285876" indent="-285876">
              <a:spcAft>
                <a:spcPts val="1200"/>
              </a:spcAft>
              <a:buFont typeface="Arial" panose="020B0604020202020204" pitchFamily="34" charset="0"/>
              <a:buChar char="•"/>
            </a:pPr>
            <a:r>
              <a:rPr lang="es-CO" sz="1800" b="1" dirty="0">
                <a:latin typeface="+mn-lt"/>
              </a:rPr>
              <a:t>Prima su uso como </a:t>
            </a:r>
            <a:r>
              <a:rPr lang="es-CO" sz="1800" b="1" dirty="0" err="1">
                <a:latin typeface="+mn-lt"/>
              </a:rPr>
              <a:t>PPyE</a:t>
            </a:r>
            <a:r>
              <a:rPr lang="es-CO" sz="1800" b="1" dirty="0">
                <a:latin typeface="+mn-lt"/>
              </a:rPr>
              <a:t>, Propiedad de Inversión o Bien de Uso Público sobre su condición de histórico y cultural.</a:t>
            </a:r>
          </a:p>
          <a:p>
            <a:pPr marL="285876" indent="-285876">
              <a:spcAft>
                <a:spcPts val="1200"/>
              </a:spcAft>
              <a:buFont typeface="Arial" panose="020B0604020202020204" pitchFamily="34" charset="0"/>
              <a:buChar char="•"/>
            </a:pPr>
            <a:r>
              <a:rPr lang="es-CO" sz="1800" b="1" dirty="0">
                <a:latin typeface="+mn-lt"/>
              </a:rPr>
              <a:t>Su valor se aprecia con el paso del tiempo y este no se pierde incluso si hay un daño físico parcial, por ello, no son objeto de depreciación ni deterioro.</a:t>
            </a:r>
          </a:p>
          <a:p>
            <a:pPr marL="285876" indent="-285876">
              <a:spcAft>
                <a:spcPts val="1200"/>
              </a:spcAft>
              <a:buFont typeface="Arial" panose="020B0604020202020204" pitchFamily="34" charset="0"/>
              <a:buChar char="•"/>
            </a:pPr>
            <a:r>
              <a:rPr lang="es-CO" sz="1800" b="1" dirty="0">
                <a:latin typeface="+mn-lt"/>
              </a:rPr>
              <a:t>No se exige la actualización dado su costo/beneficio.</a:t>
            </a:r>
          </a:p>
          <a:p>
            <a:pPr marL="285876" indent="-285876">
              <a:spcAft>
                <a:spcPts val="1200"/>
              </a:spcAft>
              <a:buFont typeface="Arial" panose="020B0604020202020204" pitchFamily="34" charset="0"/>
              <a:buChar char="•"/>
            </a:pPr>
            <a:r>
              <a:rPr lang="es-CO" sz="1800" b="1" dirty="0">
                <a:latin typeface="+mn-lt"/>
              </a:rPr>
              <a:t>Si no es posible su medición son objeto de revelación.</a:t>
            </a:r>
          </a:p>
        </p:txBody>
      </p:sp>
      <p:sp>
        <p:nvSpPr>
          <p:cNvPr id="7" name="Rectángulo 5"/>
          <p:cNvSpPr/>
          <p:nvPr/>
        </p:nvSpPr>
        <p:spPr>
          <a:xfrm>
            <a:off x="323528" y="49189"/>
            <a:ext cx="7632848" cy="864096"/>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p>
            <a:pPr algn="ctr" eaLnBrk="1" hangingPunct="1"/>
            <a:r>
              <a:rPr lang="es-CO" sz="2800" b="1" kern="0" dirty="0">
                <a:solidFill>
                  <a:schemeClr val="dk1"/>
                </a:solidFill>
                <a:latin typeface="+mn-lt"/>
                <a:ea typeface="+mj-ea"/>
                <a:cs typeface="+mj-cs"/>
              </a:rPr>
              <a:t>Aportes de Colombia a la regulación contable</a:t>
            </a:r>
          </a:p>
          <a:p>
            <a:pPr algn="ctr" eaLnBrk="1" hangingPunct="1"/>
            <a:r>
              <a:rPr lang="es-CO" sz="2800" b="1" kern="0" dirty="0">
                <a:solidFill>
                  <a:schemeClr val="dk1"/>
                </a:solidFill>
                <a:latin typeface="+mn-lt"/>
                <a:ea typeface="+mj-ea"/>
                <a:cs typeface="+mj-cs"/>
              </a:rPr>
              <a:t> del sector público</a:t>
            </a:r>
          </a:p>
        </p:txBody>
      </p:sp>
    </p:spTree>
    <p:extLst>
      <p:ext uri="{BB962C8B-B14F-4D97-AF65-F5344CB8AC3E}">
        <p14:creationId xmlns:p14="http://schemas.microsoft.com/office/powerpoint/2010/main" val="21064144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56</a:t>
            </a:fld>
            <a:endParaRPr lang="es-ES_tradnl"/>
          </a:p>
        </p:txBody>
      </p:sp>
      <p:sp>
        <p:nvSpPr>
          <p:cNvPr id="6" name="Rectángulo 5"/>
          <p:cNvSpPr/>
          <p:nvPr/>
        </p:nvSpPr>
        <p:spPr>
          <a:xfrm>
            <a:off x="35496" y="1201316"/>
            <a:ext cx="5398376" cy="4078074"/>
          </a:xfrm>
          <a:prstGeom prst="rect">
            <a:avLst/>
          </a:prstGeom>
        </p:spPr>
        <p:txBody>
          <a:bodyPr wrap="square" lIns="76234" tIns="38117" rIns="76234" bIns="38117">
            <a:spAutoFit/>
          </a:bodyPr>
          <a:lstStyle/>
          <a:p>
            <a:pPr algn="just">
              <a:spcAft>
                <a:spcPts val="1200"/>
              </a:spcAft>
            </a:pPr>
            <a:r>
              <a:rPr lang="es-CO" sz="2200" b="1" dirty="0">
                <a:solidFill>
                  <a:srgbClr val="0033FF"/>
                </a:solidFill>
                <a:latin typeface="+mn-lt"/>
              </a:rPr>
              <a:t>Recursos naturales no renovables</a:t>
            </a:r>
          </a:p>
          <a:p>
            <a:pPr marL="285876" indent="-285876" algn="just">
              <a:spcAft>
                <a:spcPts val="1200"/>
              </a:spcAft>
              <a:buFont typeface="Arial" panose="020B0604020202020204" pitchFamily="34" charset="0"/>
              <a:buChar char="•"/>
            </a:pPr>
            <a:r>
              <a:rPr lang="es-CO" sz="2200" b="1" dirty="0">
                <a:latin typeface="+mn-lt"/>
              </a:rPr>
              <a:t>Reservas probadas de estos recursos (comercialmente recuperables).</a:t>
            </a:r>
          </a:p>
          <a:p>
            <a:pPr marL="285876" indent="-285876" algn="just">
              <a:spcAft>
                <a:spcPts val="1200"/>
              </a:spcAft>
              <a:buFont typeface="Arial" panose="020B0604020202020204" pitchFamily="34" charset="0"/>
              <a:buChar char="•"/>
            </a:pPr>
            <a:r>
              <a:rPr lang="es-CO" sz="2200" b="1" dirty="0">
                <a:latin typeface="+mn-lt"/>
              </a:rPr>
              <a:t>Se miden por el valor presente neto de los beneficios económicos futuros que se esperan percibir por la explotación del recurso (regalías).</a:t>
            </a:r>
          </a:p>
          <a:p>
            <a:pPr marL="285876" indent="-285876" algn="just">
              <a:spcAft>
                <a:spcPts val="1200"/>
              </a:spcAft>
              <a:buFont typeface="Arial" panose="020B0604020202020204" pitchFamily="34" charset="0"/>
              <a:buChar char="•"/>
            </a:pPr>
            <a:r>
              <a:rPr lang="es-CO" sz="2200" b="1" dirty="0">
                <a:latin typeface="+mn-lt"/>
              </a:rPr>
              <a:t>Son objeto de agotamiento.</a:t>
            </a:r>
          </a:p>
          <a:p>
            <a:pPr marL="285876" indent="-285876" algn="just">
              <a:spcAft>
                <a:spcPts val="1200"/>
              </a:spcAft>
              <a:buFont typeface="Arial" panose="020B0604020202020204" pitchFamily="34" charset="0"/>
              <a:buChar char="•"/>
            </a:pPr>
            <a:r>
              <a:rPr lang="es-CO" sz="2200" b="1" dirty="0">
                <a:latin typeface="+mn-lt"/>
              </a:rPr>
              <a:t>Afectación del reconocimiento, variación y agotamiento en el patrimonio.</a:t>
            </a:r>
          </a:p>
        </p:txBody>
      </p:sp>
      <p:sp>
        <p:nvSpPr>
          <p:cNvPr id="7" name="Rectángulo 5"/>
          <p:cNvSpPr/>
          <p:nvPr/>
        </p:nvSpPr>
        <p:spPr>
          <a:xfrm>
            <a:off x="283830" y="121196"/>
            <a:ext cx="7312506" cy="864096"/>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p>
            <a:pPr algn="ctr" eaLnBrk="1" hangingPunct="1"/>
            <a:r>
              <a:rPr lang="es-CO" sz="2700" b="1" kern="0" dirty="0">
                <a:solidFill>
                  <a:schemeClr val="dk1"/>
                </a:solidFill>
                <a:latin typeface="+mn-lt"/>
                <a:ea typeface="+mj-ea"/>
                <a:cs typeface="+mj-cs"/>
              </a:rPr>
              <a:t>Aportes desde Colombia a la regulación contable </a:t>
            </a:r>
          </a:p>
          <a:p>
            <a:pPr algn="ctr" eaLnBrk="1" hangingPunct="1"/>
            <a:r>
              <a:rPr lang="es-CO" sz="2700" b="1" kern="0" dirty="0">
                <a:solidFill>
                  <a:schemeClr val="dk1"/>
                </a:solidFill>
                <a:latin typeface="+mn-lt"/>
                <a:ea typeface="+mj-ea"/>
                <a:cs typeface="+mj-cs"/>
              </a:rPr>
              <a:t>del sector público</a:t>
            </a:r>
          </a:p>
        </p:txBody>
      </p:sp>
      <p:pic>
        <p:nvPicPr>
          <p:cNvPr id="8" name="Picture 2" descr="Resultado de imagen para mapa de colombi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596336" y="121196"/>
            <a:ext cx="864096" cy="864096"/>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3"/>
          <a:stretch>
            <a:fillRect/>
          </a:stretch>
        </p:blipFill>
        <p:spPr>
          <a:xfrm>
            <a:off x="5652120" y="1921396"/>
            <a:ext cx="3441712" cy="2160240"/>
          </a:xfrm>
          <a:prstGeom prst="rect">
            <a:avLst/>
          </a:prstGeom>
        </p:spPr>
      </p:pic>
    </p:spTree>
    <p:extLst>
      <p:ext uri="{BB962C8B-B14F-4D97-AF65-F5344CB8AC3E}">
        <p14:creationId xmlns:p14="http://schemas.microsoft.com/office/powerpoint/2010/main" val="1546983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57</a:t>
            </a:fld>
            <a:endParaRPr lang="es-ES_tradnl"/>
          </a:p>
        </p:txBody>
      </p:sp>
      <p:sp>
        <p:nvSpPr>
          <p:cNvPr id="6" name="Rectángulo 5"/>
          <p:cNvSpPr/>
          <p:nvPr/>
        </p:nvSpPr>
        <p:spPr>
          <a:xfrm>
            <a:off x="-36512" y="985292"/>
            <a:ext cx="8997000" cy="4508961"/>
          </a:xfrm>
          <a:prstGeom prst="rect">
            <a:avLst/>
          </a:prstGeom>
        </p:spPr>
        <p:txBody>
          <a:bodyPr wrap="square" lIns="76234" tIns="38117" rIns="76234" bIns="38117">
            <a:spAutoFit/>
          </a:bodyPr>
          <a:lstStyle/>
          <a:p>
            <a:pPr>
              <a:spcAft>
                <a:spcPts val="1200"/>
              </a:spcAft>
            </a:pPr>
            <a:r>
              <a:rPr lang="es-CO" sz="2000" b="1" dirty="0">
                <a:solidFill>
                  <a:srgbClr val="0033FF"/>
                </a:solidFill>
                <a:latin typeface="+mn-lt"/>
              </a:rPr>
              <a:t>Marco Normativo para Entidades en Liquidación</a:t>
            </a:r>
          </a:p>
          <a:p>
            <a:pPr marL="285876" indent="-285876">
              <a:spcAft>
                <a:spcPts val="1200"/>
              </a:spcAft>
              <a:buFont typeface="Arial" panose="020B0604020202020204" pitchFamily="34" charset="0"/>
              <a:buChar char="•"/>
            </a:pPr>
            <a:r>
              <a:rPr lang="es-CO" sz="1800" b="1" dirty="0">
                <a:latin typeface="+mn-lt"/>
              </a:rPr>
              <a:t>Principio de Entidad en Liquidación</a:t>
            </a:r>
          </a:p>
          <a:p>
            <a:pPr marL="285876" indent="-285876">
              <a:spcAft>
                <a:spcPts val="1200"/>
              </a:spcAft>
              <a:buFont typeface="Arial" panose="020B0604020202020204" pitchFamily="34" charset="0"/>
              <a:buChar char="•"/>
            </a:pPr>
            <a:r>
              <a:rPr lang="es-CO" sz="1800" b="1" dirty="0">
                <a:latin typeface="+mn-lt"/>
              </a:rPr>
              <a:t>Principio de Legalidad.</a:t>
            </a:r>
          </a:p>
          <a:p>
            <a:pPr marL="285876" indent="-285876">
              <a:spcAft>
                <a:spcPts val="1200"/>
              </a:spcAft>
              <a:buFont typeface="Arial" panose="020B0604020202020204" pitchFamily="34" charset="0"/>
              <a:buChar char="•"/>
            </a:pPr>
            <a:r>
              <a:rPr lang="es-CO" sz="1800" b="1" dirty="0">
                <a:latin typeface="+mn-lt"/>
              </a:rPr>
              <a:t>Algunas entidades en liquidación deben continuar desarrollando la función de cometido estatal hasta tanto esta sea asumida por otra entidad pública.</a:t>
            </a:r>
          </a:p>
          <a:p>
            <a:pPr marL="285876" indent="-285876">
              <a:spcAft>
                <a:spcPts val="1200"/>
              </a:spcAft>
              <a:buFont typeface="Arial" panose="020B0604020202020204" pitchFamily="34" charset="0"/>
              <a:buChar char="•"/>
            </a:pPr>
            <a:r>
              <a:rPr lang="es-CO" sz="1800" b="1" dirty="0">
                <a:latin typeface="+mn-lt"/>
              </a:rPr>
              <a:t>No todos los activos y pasivos se liquidan, algunos son objeto de traslado a otra entidad pública (distinción entre activos y pasivos para liquidar y para trasladar).</a:t>
            </a:r>
          </a:p>
          <a:p>
            <a:pPr marL="285876" indent="-285876">
              <a:spcAft>
                <a:spcPts val="1200"/>
              </a:spcAft>
              <a:buFont typeface="Arial" panose="020B0604020202020204" pitchFamily="34" charset="0"/>
              <a:buChar char="•"/>
            </a:pPr>
            <a:r>
              <a:rPr lang="es-CO" sz="1800" b="1" dirty="0">
                <a:latin typeface="+mn-lt"/>
              </a:rPr>
              <a:t>Valor neto de liquidación como base de medición para los activos para liquidar, pasivos para liquidar y pasivos para trasladar.</a:t>
            </a:r>
          </a:p>
          <a:p>
            <a:pPr marL="285876" indent="-285876">
              <a:spcAft>
                <a:spcPts val="1200"/>
              </a:spcAft>
              <a:buFont typeface="Arial" panose="020B0604020202020204" pitchFamily="34" charset="0"/>
              <a:buChar char="•"/>
            </a:pPr>
            <a:r>
              <a:rPr lang="es-CO" sz="1800" b="1" dirty="0">
                <a:latin typeface="+mn-lt"/>
              </a:rPr>
              <a:t>Los activos para trasladar se miden al valor neto en libros (costo/beneficio).</a:t>
            </a:r>
          </a:p>
          <a:p>
            <a:pPr marL="285876" indent="-285876">
              <a:spcAft>
                <a:spcPts val="1200"/>
              </a:spcAft>
              <a:buFont typeface="Arial" panose="020B0604020202020204" pitchFamily="34" charset="0"/>
              <a:buChar char="•"/>
            </a:pPr>
            <a:r>
              <a:rPr lang="es-CO" sz="1800" b="1" dirty="0">
                <a:latin typeface="+mn-lt"/>
              </a:rPr>
              <a:t>Estados financieros: estado de situación financiera y el estado de la gestión de la liquidación.</a:t>
            </a:r>
          </a:p>
        </p:txBody>
      </p:sp>
      <p:sp>
        <p:nvSpPr>
          <p:cNvPr id="7" name="Rectángulo 5"/>
          <p:cNvSpPr/>
          <p:nvPr/>
        </p:nvSpPr>
        <p:spPr>
          <a:xfrm>
            <a:off x="323528" y="49188"/>
            <a:ext cx="7128792" cy="864096"/>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p>
            <a:pPr algn="ctr" eaLnBrk="1" hangingPunct="1"/>
            <a:r>
              <a:rPr lang="es-CO" sz="2700" b="1" kern="0" dirty="0">
                <a:solidFill>
                  <a:schemeClr val="dk1"/>
                </a:solidFill>
                <a:latin typeface="+mn-lt"/>
                <a:ea typeface="+mj-ea"/>
                <a:cs typeface="+mj-cs"/>
              </a:rPr>
              <a:t>Aportes desde Colombia a la regulación contable </a:t>
            </a:r>
          </a:p>
          <a:p>
            <a:pPr algn="ctr" eaLnBrk="1" hangingPunct="1"/>
            <a:r>
              <a:rPr lang="es-CO" sz="2700" b="1" kern="0" dirty="0">
                <a:solidFill>
                  <a:schemeClr val="dk1"/>
                </a:solidFill>
                <a:latin typeface="+mn-lt"/>
                <a:ea typeface="+mj-ea"/>
                <a:cs typeface="+mj-cs"/>
              </a:rPr>
              <a:t>del sector público</a:t>
            </a:r>
          </a:p>
        </p:txBody>
      </p:sp>
      <p:pic>
        <p:nvPicPr>
          <p:cNvPr id="8" name="Imagen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52320" y="49188"/>
            <a:ext cx="864096" cy="864096"/>
          </a:xfrm>
          <a:prstGeom prst="rect">
            <a:avLst/>
          </a:prstGeom>
        </p:spPr>
      </p:pic>
      <p:pic>
        <p:nvPicPr>
          <p:cNvPr id="9" name="Imagen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44208" y="1057300"/>
            <a:ext cx="2699792" cy="1296145"/>
          </a:xfrm>
          <a:prstGeom prst="rect">
            <a:avLst/>
          </a:prstGeom>
        </p:spPr>
      </p:pic>
    </p:spTree>
    <p:extLst>
      <p:ext uri="{BB962C8B-B14F-4D97-AF65-F5344CB8AC3E}">
        <p14:creationId xmlns:p14="http://schemas.microsoft.com/office/powerpoint/2010/main" val="3228285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58</a:t>
            </a:fld>
            <a:endParaRPr lang="es-ES_tradnl" dirty="0"/>
          </a:p>
        </p:txBody>
      </p:sp>
      <p:sp>
        <p:nvSpPr>
          <p:cNvPr id="5" name="Rectángulo 4"/>
          <p:cNvSpPr/>
          <p:nvPr/>
        </p:nvSpPr>
        <p:spPr>
          <a:xfrm>
            <a:off x="1135715" y="686579"/>
            <a:ext cx="702078" cy="4341843"/>
          </a:xfrm>
          <a:prstGeom prst="rect">
            <a:avLst/>
          </a:prstGeom>
          <a:solidFill>
            <a:srgbClr val="00F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s-CO"/>
          </a:p>
        </p:txBody>
      </p:sp>
      <p:sp>
        <p:nvSpPr>
          <p:cNvPr id="6" name="Rectángulo 10"/>
          <p:cNvSpPr/>
          <p:nvPr/>
        </p:nvSpPr>
        <p:spPr>
          <a:xfrm rot="4068638" flipV="1">
            <a:off x="1026496" y="746514"/>
            <a:ext cx="3083306" cy="4057302"/>
          </a:xfrm>
          <a:custGeom>
            <a:avLst/>
            <a:gdLst>
              <a:gd name="connsiteX0" fmla="*/ 0 w 812903"/>
              <a:gd name="connsiteY0" fmla="*/ 0 h 730576"/>
              <a:gd name="connsiteX1" fmla="*/ 812903 w 812903"/>
              <a:gd name="connsiteY1" fmla="*/ 0 h 730576"/>
              <a:gd name="connsiteX2" fmla="*/ 812903 w 812903"/>
              <a:gd name="connsiteY2" fmla="*/ 730576 h 730576"/>
              <a:gd name="connsiteX3" fmla="*/ 0 w 812903"/>
              <a:gd name="connsiteY3" fmla="*/ 730576 h 730576"/>
              <a:gd name="connsiteX4" fmla="*/ 0 w 812903"/>
              <a:gd name="connsiteY4" fmla="*/ 0 h 730576"/>
              <a:gd name="connsiteX0" fmla="*/ 0 w 953483"/>
              <a:gd name="connsiteY0" fmla="*/ 0 h 730576"/>
              <a:gd name="connsiteX1" fmla="*/ 812903 w 953483"/>
              <a:gd name="connsiteY1" fmla="*/ 0 h 730576"/>
              <a:gd name="connsiteX2" fmla="*/ 953483 w 953483"/>
              <a:gd name="connsiteY2" fmla="*/ 611998 h 730576"/>
              <a:gd name="connsiteX3" fmla="*/ 0 w 953483"/>
              <a:gd name="connsiteY3" fmla="*/ 730576 h 730576"/>
              <a:gd name="connsiteX4" fmla="*/ 0 w 953483"/>
              <a:gd name="connsiteY4" fmla="*/ 0 h 730576"/>
              <a:gd name="connsiteX0" fmla="*/ 111492 w 953483"/>
              <a:gd name="connsiteY0" fmla="*/ 0 h 732628"/>
              <a:gd name="connsiteX1" fmla="*/ 812903 w 953483"/>
              <a:gd name="connsiteY1" fmla="*/ 2052 h 732628"/>
              <a:gd name="connsiteX2" fmla="*/ 953483 w 953483"/>
              <a:gd name="connsiteY2" fmla="*/ 614050 h 732628"/>
              <a:gd name="connsiteX3" fmla="*/ 0 w 953483"/>
              <a:gd name="connsiteY3" fmla="*/ 732628 h 732628"/>
              <a:gd name="connsiteX4" fmla="*/ 111492 w 953483"/>
              <a:gd name="connsiteY4" fmla="*/ 0 h 732628"/>
              <a:gd name="connsiteX0" fmla="*/ 0 w 1021531"/>
              <a:gd name="connsiteY0" fmla="*/ 168821 h 730576"/>
              <a:gd name="connsiteX1" fmla="*/ 880951 w 1021531"/>
              <a:gd name="connsiteY1" fmla="*/ 0 h 730576"/>
              <a:gd name="connsiteX2" fmla="*/ 1021531 w 1021531"/>
              <a:gd name="connsiteY2" fmla="*/ 611998 h 730576"/>
              <a:gd name="connsiteX3" fmla="*/ 68048 w 1021531"/>
              <a:gd name="connsiteY3" fmla="*/ 730576 h 730576"/>
              <a:gd name="connsiteX4" fmla="*/ 0 w 1021531"/>
              <a:gd name="connsiteY4" fmla="*/ 168821 h 730576"/>
              <a:gd name="connsiteX0" fmla="*/ 0 w 1021531"/>
              <a:gd name="connsiteY0" fmla="*/ 176109 h 737864"/>
              <a:gd name="connsiteX1" fmla="*/ 879983 w 1021531"/>
              <a:gd name="connsiteY1" fmla="*/ 0 h 737864"/>
              <a:gd name="connsiteX2" fmla="*/ 1021531 w 1021531"/>
              <a:gd name="connsiteY2" fmla="*/ 619286 h 737864"/>
              <a:gd name="connsiteX3" fmla="*/ 68048 w 1021531"/>
              <a:gd name="connsiteY3" fmla="*/ 737864 h 737864"/>
              <a:gd name="connsiteX4" fmla="*/ 0 w 1021531"/>
              <a:gd name="connsiteY4" fmla="*/ 176109 h 737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531" h="737864">
                <a:moveTo>
                  <a:pt x="0" y="176109"/>
                </a:moveTo>
                <a:lnTo>
                  <a:pt x="879983" y="0"/>
                </a:lnTo>
                <a:lnTo>
                  <a:pt x="1021531" y="619286"/>
                </a:lnTo>
                <a:lnTo>
                  <a:pt x="68048" y="737864"/>
                </a:lnTo>
                <a:lnTo>
                  <a:pt x="0" y="176109"/>
                </a:lnTo>
                <a:close/>
              </a:path>
            </a:pathLst>
          </a:custGeom>
          <a:solidFill>
            <a:srgbClr val="009A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s-CO"/>
          </a:p>
        </p:txBody>
      </p:sp>
      <p:sp>
        <p:nvSpPr>
          <p:cNvPr id="8" name="CuadroTexto 7"/>
          <p:cNvSpPr txBox="1"/>
          <p:nvPr/>
        </p:nvSpPr>
        <p:spPr>
          <a:xfrm>
            <a:off x="1825531" y="1732362"/>
            <a:ext cx="1743579" cy="564463"/>
          </a:xfrm>
          <a:prstGeom prst="rect">
            <a:avLst/>
          </a:prstGeom>
          <a:noFill/>
        </p:spPr>
        <p:txBody>
          <a:bodyPr wrap="none" lIns="71323" tIns="35662" rIns="71323" bIns="35662" rtlCol="0">
            <a:spAutoFit/>
          </a:bodyPr>
          <a:lstStyle/>
          <a:p>
            <a:pPr algn="ctr"/>
            <a:r>
              <a:rPr lang="es-ES" sz="3200" spc="156" dirty="0">
                <a:solidFill>
                  <a:schemeClr val="bg1"/>
                </a:solidFill>
                <a:latin typeface="Kozuka Gothic Pro B" panose="020B0800000000000000" pitchFamily="34" charset="-128"/>
                <a:ea typeface="Kozuka Gothic Pro B" panose="020B0800000000000000" pitchFamily="34" charset="-128"/>
              </a:rPr>
              <a:t>de marzo</a:t>
            </a:r>
            <a:endParaRPr lang="es-CO" sz="3200" spc="156" dirty="0">
              <a:solidFill>
                <a:schemeClr val="bg1"/>
              </a:solidFill>
              <a:latin typeface="Kozuka Gothic Pro B" panose="020B0800000000000000" pitchFamily="34" charset="-128"/>
              <a:ea typeface="Kozuka Gothic Pro B" panose="020B0800000000000000" pitchFamily="34" charset="-128"/>
            </a:endParaRPr>
          </a:p>
        </p:txBody>
      </p:sp>
      <p:sp>
        <p:nvSpPr>
          <p:cNvPr id="9" name="CuadroTexto 8"/>
          <p:cNvSpPr txBox="1"/>
          <p:nvPr/>
        </p:nvSpPr>
        <p:spPr>
          <a:xfrm>
            <a:off x="1619673" y="2281436"/>
            <a:ext cx="2304255" cy="1734014"/>
          </a:xfrm>
          <a:prstGeom prst="rect">
            <a:avLst/>
          </a:prstGeom>
          <a:noFill/>
        </p:spPr>
        <p:txBody>
          <a:bodyPr wrap="square" lIns="71323" tIns="35662" rIns="71323" bIns="35662" rtlCol="0">
            <a:spAutoFit/>
          </a:bodyPr>
          <a:lstStyle/>
          <a:p>
            <a:pPr algn="ctr"/>
            <a:r>
              <a:rPr lang="es-CO" sz="3600" b="1" dirty="0">
                <a:solidFill>
                  <a:srgbClr val="FFFF00"/>
                </a:solidFill>
                <a:latin typeface="Kozuka Gothic Pro M" panose="020B0700000000000000" pitchFamily="34" charset="-128"/>
                <a:ea typeface="Kozuka Gothic Pro M" panose="020B0700000000000000" pitchFamily="34" charset="-128"/>
              </a:rPr>
              <a:t>DÍA DEL CONTADOR PÚBLICO</a:t>
            </a:r>
          </a:p>
        </p:txBody>
      </p:sp>
      <p:sp>
        <p:nvSpPr>
          <p:cNvPr id="10" name="CuadroTexto 9"/>
          <p:cNvSpPr txBox="1"/>
          <p:nvPr/>
        </p:nvSpPr>
        <p:spPr>
          <a:xfrm>
            <a:off x="1259632" y="1057300"/>
            <a:ext cx="792088" cy="2057179"/>
          </a:xfrm>
          <a:prstGeom prst="rect">
            <a:avLst/>
          </a:prstGeom>
          <a:noFill/>
        </p:spPr>
        <p:txBody>
          <a:bodyPr wrap="square" lIns="71323" tIns="35662" rIns="71323" bIns="35662" rtlCol="0">
            <a:spAutoFit/>
          </a:bodyPr>
          <a:lstStyle/>
          <a:p>
            <a:pPr algn="ctr"/>
            <a:r>
              <a:rPr lang="es-ES" sz="12900" spc="156" dirty="0">
                <a:solidFill>
                  <a:schemeClr val="bg1"/>
                </a:solidFill>
                <a:latin typeface="Kozuka Gothic Pro B" panose="020B0800000000000000" pitchFamily="34" charset="-128"/>
                <a:ea typeface="Kozuka Gothic Pro B" panose="020B0800000000000000" pitchFamily="34" charset="-128"/>
              </a:rPr>
              <a:t>1</a:t>
            </a:r>
            <a:endParaRPr lang="es-CO" sz="12900" spc="156" dirty="0">
              <a:solidFill>
                <a:schemeClr val="bg1"/>
              </a:solidFill>
              <a:latin typeface="Kozuka Gothic Pro B" panose="020B0800000000000000" pitchFamily="34" charset="-128"/>
              <a:ea typeface="Kozuka Gothic Pro B" panose="020B0800000000000000" pitchFamily="34" charset="-128"/>
            </a:endParaRPr>
          </a:p>
        </p:txBody>
      </p:sp>
      <p:pic>
        <p:nvPicPr>
          <p:cNvPr id="12" name="Imagen 1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38923" y="707745"/>
            <a:ext cx="3925577" cy="4361753"/>
          </a:xfrm>
          <a:prstGeom prst="rect">
            <a:avLst/>
          </a:prstGeom>
          <a:ln>
            <a:solidFill>
              <a:schemeClr val="tx1"/>
            </a:solidFill>
          </a:ln>
        </p:spPr>
      </p:pic>
      <p:sp>
        <p:nvSpPr>
          <p:cNvPr id="13" name="CuadroTexto 12"/>
          <p:cNvSpPr txBox="1"/>
          <p:nvPr/>
        </p:nvSpPr>
        <p:spPr>
          <a:xfrm>
            <a:off x="6588224" y="4009628"/>
            <a:ext cx="1368152" cy="564463"/>
          </a:xfrm>
          <a:prstGeom prst="rect">
            <a:avLst/>
          </a:prstGeom>
          <a:noFill/>
        </p:spPr>
        <p:txBody>
          <a:bodyPr wrap="square" lIns="71323" tIns="35662" rIns="71323" bIns="35662" rtlCol="0">
            <a:spAutoFit/>
          </a:bodyPr>
          <a:lstStyle/>
          <a:p>
            <a:r>
              <a:rPr lang="es-ES" dirty="0">
                <a:solidFill>
                  <a:schemeClr val="bg1"/>
                </a:solidFill>
              </a:rPr>
              <a:t> </a:t>
            </a:r>
            <a:r>
              <a:rPr lang="es-ES" sz="3200" b="1" dirty="0">
                <a:solidFill>
                  <a:schemeClr val="bg1"/>
                </a:solidFill>
              </a:rPr>
              <a:t>2 0 1 8</a:t>
            </a:r>
            <a:endParaRPr lang="es-CO" sz="3200" b="1" dirty="0">
              <a:solidFill>
                <a:schemeClr val="bg1"/>
              </a:solidFill>
            </a:endParaRPr>
          </a:p>
        </p:txBody>
      </p:sp>
      <p:pic>
        <p:nvPicPr>
          <p:cNvPr id="1026" name="Picture 2" descr="http://www.utadeo.edu.co/sites/tadeo/files/simbolo.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373921" y="985292"/>
            <a:ext cx="550007" cy="885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95221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6</a:t>
            </a:fld>
            <a:endParaRPr lang="es-ES_tradnl"/>
          </a:p>
        </p:txBody>
      </p:sp>
      <p:sp>
        <p:nvSpPr>
          <p:cNvPr id="6" name="Rectángulo 5"/>
          <p:cNvSpPr/>
          <p:nvPr/>
        </p:nvSpPr>
        <p:spPr>
          <a:xfrm>
            <a:off x="269776" y="1221206"/>
            <a:ext cx="8604448" cy="4093428"/>
          </a:xfrm>
          <a:prstGeom prst="rect">
            <a:avLst/>
          </a:prstGeom>
        </p:spPr>
        <p:txBody>
          <a:bodyPr wrap="square">
            <a:spAutoFit/>
          </a:bodyPr>
          <a:lstStyle/>
          <a:p>
            <a:pPr algn="just"/>
            <a:r>
              <a:rPr lang="es-CO" sz="2600" dirty="0">
                <a:solidFill>
                  <a:srgbClr val="000000"/>
                </a:solidFill>
                <a:latin typeface="Times New Roman" panose="02020603050405020304" pitchFamily="18" charset="0"/>
              </a:rPr>
              <a:t>El deterioro de los ecosistemas, la explotación desmedida de los recursos naturales y otros daños ambientales, han sido tema de preocupación durante las últimas décadas, tomando mayor relevancia a partir de durante la década de los 70, (1972) especialmente a partir de 1972, cuando se celebró en Suecia la conferencia sobre el Medio Ambiente Humano (Conferencia de Estocolmo) se hizo público por primera vez se expusieron públicamente los problemas ambientales, convirtiéndose para diversas organizaciones en una situación a resolver de forma prioritaria.</a:t>
            </a:r>
            <a:endParaRPr lang="es-CO" sz="2600" dirty="0"/>
          </a:p>
        </p:txBody>
      </p:sp>
      <p:sp>
        <p:nvSpPr>
          <p:cNvPr id="7" name="Rectángulo 6"/>
          <p:cNvSpPr/>
          <p:nvPr/>
        </p:nvSpPr>
        <p:spPr>
          <a:xfrm>
            <a:off x="0" y="193204"/>
            <a:ext cx="9144000" cy="584775"/>
          </a:xfrm>
          <a:prstGeom prst="rect">
            <a:avLst/>
          </a:prstGeom>
        </p:spPr>
        <p:txBody>
          <a:bodyPr wrap="square">
            <a:spAutoFit/>
          </a:bodyPr>
          <a:lstStyle/>
          <a:p>
            <a:pPr algn="ctr"/>
            <a:r>
              <a:rPr lang="es-CO" sz="3200" b="1" dirty="0">
                <a:solidFill>
                  <a:schemeClr val="bg1"/>
                </a:solidFill>
                <a:latin typeface="Times New Roman" panose="02020603050405020304" pitchFamily="18" charset="0"/>
              </a:rPr>
              <a:t>Relación Medio Ambiente – Contabilidad –NIIF. </a:t>
            </a:r>
            <a:endParaRPr lang="es-CO" sz="3200" b="1" dirty="0">
              <a:solidFill>
                <a:schemeClr val="bg1"/>
              </a:solidFill>
            </a:endParaRPr>
          </a:p>
        </p:txBody>
      </p:sp>
    </p:spTree>
    <p:extLst>
      <p:ext uri="{BB962C8B-B14F-4D97-AF65-F5344CB8AC3E}">
        <p14:creationId xmlns:p14="http://schemas.microsoft.com/office/powerpoint/2010/main" val="12384687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7</a:t>
            </a:fld>
            <a:endParaRPr lang="es-ES_tradnl"/>
          </a:p>
        </p:txBody>
      </p:sp>
      <p:sp>
        <p:nvSpPr>
          <p:cNvPr id="6" name="Rectángulo 5"/>
          <p:cNvSpPr/>
          <p:nvPr/>
        </p:nvSpPr>
        <p:spPr>
          <a:xfrm>
            <a:off x="0" y="1053232"/>
            <a:ext cx="9180512" cy="2308324"/>
          </a:xfrm>
          <a:prstGeom prst="rect">
            <a:avLst/>
          </a:prstGeom>
        </p:spPr>
        <p:txBody>
          <a:bodyPr wrap="square">
            <a:spAutoFit/>
          </a:bodyPr>
          <a:lstStyle/>
          <a:p>
            <a:pPr algn="just"/>
            <a:r>
              <a:rPr lang="es-CO" sz="2800" b="1" dirty="0">
                <a:solidFill>
                  <a:srgbClr val="000000"/>
                </a:solidFill>
                <a:latin typeface="Times New Roman" panose="02020603050405020304" pitchFamily="18" charset="0"/>
              </a:rPr>
              <a:t>Si bien las cuestiones ambientales no son específicamente tratadas en el marco normativo del IASB, existen asuntos relacionados con el medio ambiente que son considerados en algunas normas e interpretaciones</a:t>
            </a:r>
            <a:r>
              <a:rPr lang="es-CO" sz="2400" dirty="0">
                <a:solidFill>
                  <a:srgbClr val="000000"/>
                </a:solidFill>
                <a:latin typeface="Times New Roman" panose="02020603050405020304" pitchFamily="18" charset="0"/>
              </a:rPr>
              <a:t>. </a:t>
            </a:r>
            <a:r>
              <a:rPr lang="es-CO" sz="1600" dirty="0">
                <a:solidFill>
                  <a:srgbClr val="000000"/>
                </a:solidFill>
                <a:latin typeface="Times New Roman" panose="02020603050405020304" pitchFamily="18" charset="0"/>
              </a:rPr>
              <a:t>(</a:t>
            </a:r>
            <a:r>
              <a:rPr lang="es-CO" sz="1600" dirty="0" err="1">
                <a:solidFill>
                  <a:srgbClr val="000000"/>
                </a:solidFill>
                <a:latin typeface="Times New Roman" panose="02020603050405020304" pitchFamily="18" charset="0"/>
              </a:rPr>
              <a:t>Barbu</a:t>
            </a:r>
            <a:r>
              <a:rPr lang="es-CO" sz="1600" dirty="0">
                <a:solidFill>
                  <a:srgbClr val="000000"/>
                </a:solidFill>
                <a:latin typeface="Times New Roman" panose="02020603050405020304" pitchFamily="18" charset="0"/>
              </a:rPr>
              <a:t>, </a:t>
            </a:r>
            <a:r>
              <a:rPr lang="es-CO" sz="1600" dirty="0" err="1">
                <a:solidFill>
                  <a:srgbClr val="000000"/>
                </a:solidFill>
                <a:latin typeface="Times New Roman" panose="02020603050405020304" pitchFamily="18" charset="0"/>
              </a:rPr>
              <a:t>Dumontier</a:t>
            </a:r>
            <a:r>
              <a:rPr lang="es-CO" sz="1600" dirty="0">
                <a:solidFill>
                  <a:srgbClr val="000000"/>
                </a:solidFill>
                <a:latin typeface="Times New Roman" panose="02020603050405020304" pitchFamily="18" charset="0"/>
              </a:rPr>
              <a:t>, </a:t>
            </a:r>
            <a:r>
              <a:rPr lang="es-CO" sz="1600" dirty="0" err="1">
                <a:solidFill>
                  <a:srgbClr val="000000"/>
                </a:solidFill>
                <a:latin typeface="Times New Roman" panose="02020603050405020304" pitchFamily="18" charset="0"/>
              </a:rPr>
              <a:t>Feleagă</a:t>
            </a:r>
            <a:r>
              <a:rPr lang="es-CO" sz="1600" dirty="0">
                <a:solidFill>
                  <a:srgbClr val="000000"/>
                </a:solidFill>
                <a:latin typeface="Times New Roman" panose="02020603050405020304" pitchFamily="18" charset="0"/>
              </a:rPr>
              <a:t>, &amp; </a:t>
            </a:r>
            <a:r>
              <a:rPr lang="es-CO" sz="1600" dirty="0" err="1">
                <a:solidFill>
                  <a:srgbClr val="000000"/>
                </a:solidFill>
                <a:latin typeface="Times New Roman" panose="02020603050405020304" pitchFamily="18" charset="0"/>
              </a:rPr>
              <a:t>Feleagă</a:t>
            </a:r>
            <a:r>
              <a:rPr lang="es-CO" sz="1600" dirty="0">
                <a:solidFill>
                  <a:srgbClr val="000000"/>
                </a:solidFill>
                <a:latin typeface="Times New Roman" panose="02020603050405020304" pitchFamily="18" charset="0"/>
              </a:rPr>
              <a:t>, 2014a; </a:t>
            </a:r>
            <a:r>
              <a:rPr lang="es-CO" sz="1600" dirty="0" err="1">
                <a:solidFill>
                  <a:srgbClr val="000000"/>
                </a:solidFill>
                <a:latin typeface="Times New Roman" panose="02020603050405020304" pitchFamily="18" charset="0"/>
              </a:rPr>
              <a:t>Firoz</a:t>
            </a:r>
            <a:r>
              <a:rPr lang="es-CO" sz="1600" dirty="0">
                <a:solidFill>
                  <a:srgbClr val="000000"/>
                </a:solidFill>
                <a:latin typeface="Times New Roman" panose="02020603050405020304" pitchFamily="18" charset="0"/>
              </a:rPr>
              <a:t> &amp; </a:t>
            </a:r>
            <a:r>
              <a:rPr lang="es-CO" sz="1600" dirty="0" err="1">
                <a:solidFill>
                  <a:srgbClr val="000000"/>
                </a:solidFill>
                <a:latin typeface="Times New Roman" panose="02020603050405020304" pitchFamily="18" charset="0"/>
              </a:rPr>
              <a:t>Ansari</a:t>
            </a:r>
            <a:r>
              <a:rPr lang="es-CO" sz="1600" dirty="0">
                <a:solidFill>
                  <a:srgbClr val="000000"/>
                </a:solidFill>
                <a:latin typeface="Times New Roman" panose="02020603050405020304" pitchFamily="18" charset="0"/>
              </a:rPr>
              <a:t>, 2010; García, 2011; García, 2011; </a:t>
            </a:r>
            <a:r>
              <a:rPr lang="es-CO" sz="1600" dirty="0" err="1">
                <a:solidFill>
                  <a:srgbClr val="000000"/>
                </a:solidFill>
                <a:latin typeface="Times New Roman" panose="02020603050405020304" pitchFamily="18" charset="0"/>
              </a:rPr>
              <a:t>Masanet</a:t>
            </a:r>
            <a:r>
              <a:rPr lang="es-CO" sz="1600" dirty="0">
                <a:solidFill>
                  <a:srgbClr val="000000"/>
                </a:solidFill>
                <a:latin typeface="Times New Roman" panose="02020603050405020304" pitchFamily="18" charset="0"/>
              </a:rPr>
              <a:t> et al., 2008; </a:t>
            </a:r>
            <a:r>
              <a:rPr lang="es-CO" sz="1600" dirty="0" err="1">
                <a:solidFill>
                  <a:srgbClr val="000000"/>
                </a:solidFill>
                <a:latin typeface="Times New Roman" panose="02020603050405020304" pitchFamily="18" charset="0"/>
              </a:rPr>
              <a:t>Negash</a:t>
            </a:r>
            <a:r>
              <a:rPr lang="es-CO" sz="1600" dirty="0">
                <a:solidFill>
                  <a:srgbClr val="000000"/>
                </a:solidFill>
                <a:latin typeface="Times New Roman" panose="02020603050405020304" pitchFamily="18" charset="0"/>
              </a:rPr>
              <a:t>, 2012; </a:t>
            </a:r>
            <a:r>
              <a:rPr lang="es-CO" sz="1600" dirty="0" err="1">
                <a:solidFill>
                  <a:srgbClr val="000000"/>
                </a:solidFill>
                <a:latin typeface="Times New Roman" panose="02020603050405020304" pitchFamily="18" charset="0"/>
              </a:rPr>
              <a:t>Tua</a:t>
            </a:r>
            <a:r>
              <a:rPr lang="es-CO" sz="1600" dirty="0">
                <a:solidFill>
                  <a:srgbClr val="000000"/>
                </a:solidFill>
                <a:latin typeface="Times New Roman" panose="02020603050405020304" pitchFamily="18" charset="0"/>
              </a:rPr>
              <a:t>, 2001; Valle, 2011) </a:t>
            </a:r>
            <a:endParaRPr lang="es-CO" sz="1600" dirty="0"/>
          </a:p>
        </p:txBody>
      </p:sp>
      <p:sp>
        <p:nvSpPr>
          <p:cNvPr id="7" name="Rectángulo 6"/>
          <p:cNvSpPr/>
          <p:nvPr/>
        </p:nvSpPr>
        <p:spPr>
          <a:xfrm>
            <a:off x="0" y="3276188"/>
            <a:ext cx="9180512" cy="2308324"/>
          </a:xfrm>
          <a:prstGeom prst="rect">
            <a:avLst/>
          </a:prstGeom>
        </p:spPr>
        <p:txBody>
          <a:bodyPr wrap="square">
            <a:spAutoFit/>
          </a:bodyPr>
          <a:lstStyle/>
          <a:p>
            <a:pPr algn="just"/>
            <a:r>
              <a:rPr lang="es-CO" sz="2400" dirty="0">
                <a:solidFill>
                  <a:srgbClr val="000000"/>
                </a:solidFill>
                <a:latin typeface="Times New Roman" panose="02020603050405020304" pitchFamily="18" charset="0"/>
              </a:rPr>
              <a:t>El análisis de las normas internacionales de contabilidad e interpretaciones muestra que no existe una norma </a:t>
            </a:r>
            <a:r>
              <a:rPr lang="es-CO" sz="2400" dirty="0">
                <a:latin typeface="Times New Roman" panose="02020603050405020304" pitchFamily="18" charset="0"/>
              </a:rPr>
              <a:t>internacional dedicada exclusivamente a cuestiones ambientales. Algunas, normas tienen disposiciones explícitas o implícitas relacionadas con el reconocimiento, medición y presentación de informes de gastos de carácter medioambiental, activos y pasivos.</a:t>
            </a:r>
            <a:endParaRPr lang="es-CO" dirty="0"/>
          </a:p>
        </p:txBody>
      </p:sp>
    </p:spTree>
    <p:extLst>
      <p:ext uri="{BB962C8B-B14F-4D97-AF65-F5344CB8AC3E}">
        <p14:creationId xmlns:p14="http://schemas.microsoft.com/office/powerpoint/2010/main" val="25620560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8</a:t>
            </a:fld>
            <a:endParaRPr lang="es-ES_tradnl"/>
          </a:p>
        </p:txBody>
      </p:sp>
      <p:sp>
        <p:nvSpPr>
          <p:cNvPr id="6" name="Rectángulo 5"/>
          <p:cNvSpPr/>
          <p:nvPr/>
        </p:nvSpPr>
        <p:spPr>
          <a:xfrm>
            <a:off x="-108520" y="1201316"/>
            <a:ext cx="9144000" cy="3970318"/>
          </a:xfrm>
          <a:prstGeom prst="rect">
            <a:avLst/>
          </a:prstGeom>
        </p:spPr>
        <p:txBody>
          <a:bodyPr wrap="square">
            <a:spAutoFit/>
          </a:bodyPr>
          <a:lstStyle/>
          <a:p>
            <a:endParaRPr lang="es-CO" sz="2800" dirty="0">
              <a:solidFill>
                <a:srgbClr val="000000"/>
              </a:solidFill>
              <a:latin typeface="Times New Roman" panose="02020603050405020304" pitchFamily="18" charset="0"/>
            </a:endParaRPr>
          </a:p>
          <a:p>
            <a:pPr marL="342900" indent="-342900">
              <a:buFont typeface="Arial" panose="020B0604020202020204" pitchFamily="34" charset="0"/>
              <a:buChar char="•"/>
            </a:pPr>
            <a:r>
              <a:rPr lang="es-CO" sz="2800" b="1" dirty="0">
                <a:solidFill>
                  <a:srgbClr val="000000"/>
                </a:solidFill>
                <a:latin typeface="Times New Roman" panose="02020603050405020304" pitchFamily="18" charset="0"/>
              </a:rPr>
              <a:t>NIIF 6. Exploración y Evaluación de Recursos Minerales </a:t>
            </a:r>
            <a:r>
              <a:rPr lang="es-CO" sz="1400" dirty="0">
                <a:solidFill>
                  <a:srgbClr val="000000"/>
                </a:solidFill>
                <a:latin typeface="Times New Roman" panose="02020603050405020304" pitchFamily="18" charset="0"/>
              </a:rPr>
              <a:t>(</a:t>
            </a:r>
            <a:r>
              <a:rPr lang="es-CO" sz="1400" dirty="0" err="1">
                <a:solidFill>
                  <a:srgbClr val="000000"/>
                </a:solidFill>
                <a:latin typeface="Times New Roman" panose="02020603050405020304" pitchFamily="18" charset="0"/>
              </a:rPr>
              <a:t>Barbu</a:t>
            </a:r>
            <a:r>
              <a:rPr lang="es-CO" sz="1400" dirty="0">
                <a:solidFill>
                  <a:srgbClr val="000000"/>
                </a:solidFill>
                <a:latin typeface="Times New Roman" panose="02020603050405020304" pitchFamily="18" charset="0"/>
              </a:rPr>
              <a:t>, </a:t>
            </a:r>
            <a:r>
              <a:rPr lang="es-CO" sz="1400" dirty="0" err="1">
                <a:solidFill>
                  <a:srgbClr val="000000"/>
                </a:solidFill>
                <a:latin typeface="Times New Roman" panose="02020603050405020304" pitchFamily="18" charset="0"/>
              </a:rPr>
              <a:t>Dumontier</a:t>
            </a:r>
            <a:r>
              <a:rPr lang="es-CO" sz="1400" dirty="0">
                <a:solidFill>
                  <a:srgbClr val="000000"/>
                </a:solidFill>
                <a:latin typeface="Times New Roman" panose="02020603050405020304" pitchFamily="18" charset="0"/>
              </a:rPr>
              <a:t>, </a:t>
            </a:r>
            <a:r>
              <a:rPr lang="es-CO" sz="1400" dirty="0" err="1">
                <a:solidFill>
                  <a:srgbClr val="000000"/>
                </a:solidFill>
                <a:latin typeface="Times New Roman" panose="02020603050405020304" pitchFamily="18" charset="0"/>
              </a:rPr>
              <a:t>Feleagă</a:t>
            </a:r>
            <a:r>
              <a:rPr lang="es-CO" sz="1400" dirty="0">
                <a:solidFill>
                  <a:srgbClr val="000000"/>
                </a:solidFill>
                <a:latin typeface="Times New Roman" panose="02020603050405020304" pitchFamily="18" charset="0"/>
              </a:rPr>
              <a:t> &amp; </a:t>
            </a:r>
            <a:r>
              <a:rPr lang="es-CO" sz="1400" dirty="0" err="1">
                <a:solidFill>
                  <a:srgbClr val="000000"/>
                </a:solidFill>
                <a:latin typeface="Times New Roman" panose="02020603050405020304" pitchFamily="18" charset="0"/>
              </a:rPr>
              <a:t>Feleagă</a:t>
            </a:r>
            <a:r>
              <a:rPr lang="es-CO" sz="1400" dirty="0">
                <a:solidFill>
                  <a:srgbClr val="000000"/>
                </a:solidFill>
                <a:latin typeface="Times New Roman" panose="02020603050405020304" pitchFamily="18" charset="0"/>
              </a:rPr>
              <a:t>, 2014b; </a:t>
            </a:r>
            <a:r>
              <a:rPr lang="es-CO" sz="1400" dirty="0" err="1">
                <a:solidFill>
                  <a:srgbClr val="000000"/>
                </a:solidFill>
                <a:latin typeface="Times New Roman" panose="02020603050405020304" pitchFamily="18" charset="0"/>
              </a:rPr>
              <a:t>Firoz</a:t>
            </a:r>
            <a:r>
              <a:rPr lang="es-CO" sz="1400" dirty="0">
                <a:solidFill>
                  <a:srgbClr val="000000"/>
                </a:solidFill>
                <a:latin typeface="Times New Roman" panose="02020603050405020304" pitchFamily="18" charset="0"/>
              </a:rPr>
              <a:t> &amp; </a:t>
            </a:r>
            <a:r>
              <a:rPr lang="es-CO" sz="1400" dirty="0" err="1">
                <a:solidFill>
                  <a:srgbClr val="000000"/>
                </a:solidFill>
                <a:latin typeface="Times New Roman" panose="02020603050405020304" pitchFamily="18" charset="0"/>
              </a:rPr>
              <a:t>Ansari</a:t>
            </a:r>
            <a:r>
              <a:rPr lang="es-CO" sz="1400" dirty="0">
                <a:solidFill>
                  <a:srgbClr val="000000"/>
                </a:solidFill>
                <a:latin typeface="Times New Roman" panose="02020603050405020304" pitchFamily="18" charset="0"/>
              </a:rPr>
              <a:t>, 2010; </a:t>
            </a:r>
            <a:r>
              <a:rPr lang="es-CO" sz="1400" dirty="0" err="1">
                <a:solidFill>
                  <a:srgbClr val="000000"/>
                </a:solidFill>
                <a:latin typeface="Times New Roman" panose="02020603050405020304" pitchFamily="18" charset="0"/>
              </a:rPr>
              <a:t>Negash</a:t>
            </a:r>
            <a:r>
              <a:rPr lang="es-CO" sz="1400" dirty="0">
                <a:solidFill>
                  <a:srgbClr val="000000"/>
                </a:solidFill>
                <a:latin typeface="Times New Roman" panose="02020603050405020304" pitchFamily="18" charset="0"/>
              </a:rPr>
              <a:t>, 2010 ) </a:t>
            </a:r>
          </a:p>
          <a:p>
            <a:pPr marL="342900" indent="-342900">
              <a:buFont typeface="Arial" panose="020B0604020202020204" pitchFamily="34" charset="0"/>
              <a:buChar char="•"/>
            </a:pPr>
            <a:endParaRPr lang="es-CO" sz="1400" dirty="0">
              <a:solidFill>
                <a:srgbClr val="000000"/>
              </a:solidFill>
              <a:latin typeface="Times New Roman" panose="02020603050405020304" pitchFamily="18" charset="0"/>
            </a:endParaRPr>
          </a:p>
          <a:p>
            <a:pPr marL="342900" indent="-342900">
              <a:buFont typeface="Arial" panose="020B0604020202020204" pitchFamily="34" charset="0"/>
              <a:buChar char="•"/>
            </a:pPr>
            <a:r>
              <a:rPr lang="es-CO" sz="2800" b="1" dirty="0">
                <a:solidFill>
                  <a:srgbClr val="000000"/>
                </a:solidFill>
                <a:latin typeface="Times New Roman" panose="02020603050405020304" pitchFamily="18" charset="0"/>
              </a:rPr>
              <a:t>NIC 16. Propiedades, Planta y Equipo </a:t>
            </a:r>
            <a:r>
              <a:rPr lang="es-CO" sz="1400" dirty="0">
                <a:solidFill>
                  <a:srgbClr val="000000"/>
                </a:solidFill>
                <a:latin typeface="Times New Roman" panose="02020603050405020304" pitchFamily="18" charset="0"/>
              </a:rPr>
              <a:t>(</a:t>
            </a:r>
            <a:r>
              <a:rPr lang="es-CO" sz="1400" dirty="0" err="1">
                <a:solidFill>
                  <a:srgbClr val="000000"/>
                </a:solidFill>
                <a:latin typeface="Times New Roman" panose="02020603050405020304" pitchFamily="18" charset="0"/>
              </a:rPr>
              <a:t>Barbu</a:t>
            </a:r>
            <a:r>
              <a:rPr lang="es-CO" sz="1400" dirty="0">
                <a:solidFill>
                  <a:srgbClr val="000000"/>
                </a:solidFill>
                <a:latin typeface="Times New Roman" panose="02020603050405020304" pitchFamily="18" charset="0"/>
              </a:rPr>
              <a:t> et al., 2014b; Fernández, 2006; Valle, 2011)</a:t>
            </a:r>
          </a:p>
          <a:p>
            <a:pPr marL="342900" indent="-342900">
              <a:buFont typeface="Arial" panose="020B0604020202020204" pitchFamily="34" charset="0"/>
              <a:buChar char="•"/>
            </a:pPr>
            <a:endParaRPr lang="es-CO" sz="1400" dirty="0">
              <a:solidFill>
                <a:srgbClr val="000000"/>
              </a:solidFill>
              <a:latin typeface="Times New Roman" panose="02020603050405020304" pitchFamily="18" charset="0"/>
            </a:endParaRPr>
          </a:p>
          <a:p>
            <a:pPr marL="342900" indent="-342900">
              <a:buFont typeface="Arial" panose="020B0604020202020204" pitchFamily="34" charset="0"/>
              <a:buChar char="•"/>
            </a:pPr>
            <a:r>
              <a:rPr lang="es-CO" sz="1400" dirty="0">
                <a:solidFill>
                  <a:srgbClr val="000000"/>
                </a:solidFill>
                <a:latin typeface="Times New Roman" panose="02020603050405020304" pitchFamily="18" charset="0"/>
              </a:rPr>
              <a:t> </a:t>
            </a:r>
            <a:r>
              <a:rPr lang="es-CO" sz="2800" b="1" dirty="0">
                <a:solidFill>
                  <a:srgbClr val="000000"/>
                </a:solidFill>
                <a:latin typeface="Times New Roman" panose="02020603050405020304" pitchFamily="18" charset="0"/>
              </a:rPr>
              <a:t>NIC 37. Provisiones, Pasivos Contingentes y Activos Contingentes </a:t>
            </a:r>
            <a:r>
              <a:rPr lang="es-CO" sz="1400" dirty="0">
                <a:solidFill>
                  <a:srgbClr val="000000"/>
                </a:solidFill>
                <a:latin typeface="Times New Roman" panose="02020603050405020304" pitchFamily="18" charset="0"/>
              </a:rPr>
              <a:t>(</a:t>
            </a:r>
            <a:r>
              <a:rPr lang="es-CO" sz="1400" dirty="0" err="1">
                <a:solidFill>
                  <a:srgbClr val="000000"/>
                </a:solidFill>
                <a:latin typeface="Times New Roman" panose="02020603050405020304" pitchFamily="18" charset="0"/>
              </a:rPr>
              <a:t>Ablan</a:t>
            </a:r>
            <a:r>
              <a:rPr lang="es-CO" sz="1400" dirty="0">
                <a:solidFill>
                  <a:srgbClr val="000000"/>
                </a:solidFill>
                <a:latin typeface="Times New Roman" panose="02020603050405020304" pitchFamily="18" charset="0"/>
              </a:rPr>
              <a:t> y Méndez, 2004; Álvarez et al., 2009; </a:t>
            </a:r>
            <a:r>
              <a:rPr lang="es-CO" sz="1400" dirty="0" err="1">
                <a:solidFill>
                  <a:srgbClr val="000000"/>
                </a:solidFill>
                <a:latin typeface="Times New Roman" panose="02020603050405020304" pitchFamily="18" charset="0"/>
              </a:rPr>
              <a:t>Barbu</a:t>
            </a:r>
            <a:r>
              <a:rPr lang="es-CO" sz="1400" dirty="0">
                <a:solidFill>
                  <a:srgbClr val="000000"/>
                </a:solidFill>
                <a:latin typeface="Times New Roman" panose="02020603050405020304" pitchFamily="18" charset="0"/>
              </a:rPr>
              <a:t> et al., 2014b; </a:t>
            </a:r>
            <a:r>
              <a:rPr lang="es-CO" sz="1400" dirty="0" err="1">
                <a:solidFill>
                  <a:srgbClr val="000000"/>
                </a:solidFill>
                <a:latin typeface="Times New Roman" panose="02020603050405020304" pitchFamily="18" charset="0"/>
              </a:rPr>
              <a:t>Firoz</a:t>
            </a:r>
            <a:r>
              <a:rPr lang="es-CO" sz="1400" dirty="0">
                <a:solidFill>
                  <a:srgbClr val="000000"/>
                </a:solidFill>
                <a:latin typeface="Times New Roman" panose="02020603050405020304" pitchFamily="18" charset="0"/>
              </a:rPr>
              <a:t> &amp; </a:t>
            </a:r>
            <a:r>
              <a:rPr lang="es-CO" sz="1400" dirty="0" err="1">
                <a:solidFill>
                  <a:srgbClr val="000000"/>
                </a:solidFill>
                <a:latin typeface="Times New Roman" panose="02020603050405020304" pitchFamily="18" charset="0"/>
              </a:rPr>
              <a:t>Ansari</a:t>
            </a:r>
            <a:r>
              <a:rPr lang="es-CO" sz="1400" dirty="0">
                <a:solidFill>
                  <a:srgbClr val="000000"/>
                </a:solidFill>
                <a:latin typeface="Times New Roman" panose="02020603050405020304" pitchFamily="18" charset="0"/>
              </a:rPr>
              <a:t>, 2010; </a:t>
            </a:r>
            <a:r>
              <a:rPr lang="es-CO" sz="1400" dirty="0" err="1">
                <a:solidFill>
                  <a:srgbClr val="000000"/>
                </a:solidFill>
                <a:latin typeface="Times New Roman" panose="02020603050405020304" pitchFamily="18" charset="0"/>
              </a:rPr>
              <a:t>Negash</a:t>
            </a:r>
            <a:r>
              <a:rPr lang="es-CO" sz="1400" dirty="0">
                <a:solidFill>
                  <a:srgbClr val="000000"/>
                </a:solidFill>
                <a:latin typeface="Times New Roman" panose="02020603050405020304" pitchFamily="18" charset="0"/>
              </a:rPr>
              <a:t>, 2010; Valle, 2011; </a:t>
            </a:r>
            <a:r>
              <a:rPr lang="es-CO" sz="1400" dirty="0" err="1">
                <a:solidFill>
                  <a:srgbClr val="000000"/>
                </a:solidFill>
                <a:latin typeface="Times New Roman" panose="02020603050405020304" pitchFamily="18" charset="0"/>
              </a:rPr>
              <a:t>Tua</a:t>
            </a:r>
            <a:r>
              <a:rPr lang="es-CO" sz="1400" dirty="0">
                <a:solidFill>
                  <a:srgbClr val="000000"/>
                </a:solidFill>
                <a:latin typeface="Times New Roman" panose="02020603050405020304" pitchFamily="18" charset="0"/>
              </a:rPr>
              <a:t>, 2001 ) </a:t>
            </a:r>
          </a:p>
          <a:p>
            <a:pPr marL="342900" indent="-342900">
              <a:buFont typeface="Arial" panose="020B0604020202020204" pitchFamily="34" charset="0"/>
              <a:buChar char="•"/>
            </a:pPr>
            <a:endParaRPr lang="es-CO" sz="1400" dirty="0">
              <a:solidFill>
                <a:srgbClr val="000000"/>
              </a:solidFill>
              <a:latin typeface="Times New Roman" panose="02020603050405020304" pitchFamily="18" charset="0"/>
            </a:endParaRPr>
          </a:p>
          <a:p>
            <a:pPr marL="342900" indent="-342900">
              <a:buFont typeface="Arial" panose="020B0604020202020204" pitchFamily="34" charset="0"/>
              <a:buChar char="•"/>
            </a:pPr>
            <a:r>
              <a:rPr lang="es-CO" sz="1400" dirty="0">
                <a:solidFill>
                  <a:srgbClr val="000000"/>
                </a:solidFill>
                <a:latin typeface="Times New Roman" panose="02020603050405020304" pitchFamily="18" charset="0"/>
              </a:rPr>
              <a:t>  </a:t>
            </a:r>
            <a:r>
              <a:rPr lang="fr-FR" sz="2800" b="1" dirty="0">
                <a:solidFill>
                  <a:srgbClr val="000000"/>
                </a:solidFill>
                <a:latin typeface="Times New Roman" panose="02020603050405020304" pitchFamily="18" charset="0"/>
              </a:rPr>
              <a:t>NIC 41. </a:t>
            </a:r>
            <a:r>
              <a:rPr lang="fr-FR" sz="2800" b="1" dirty="0" err="1">
                <a:solidFill>
                  <a:srgbClr val="000000"/>
                </a:solidFill>
                <a:latin typeface="Times New Roman" panose="02020603050405020304" pitchFamily="18" charset="0"/>
              </a:rPr>
              <a:t>Agricultura</a:t>
            </a:r>
            <a:r>
              <a:rPr lang="fr-FR" sz="2800" b="1" dirty="0">
                <a:solidFill>
                  <a:srgbClr val="000000"/>
                </a:solidFill>
                <a:latin typeface="Times New Roman" panose="02020603050405020304" pitchFamily="18" charset="0"/>
              </a:rPr>
              <a:t> </a:t>
            </a:r>
            <a:r>
              <a:rPr lang="fr-FR" sz="1400" dirty="0">
                <a:solidFill>
                  <a:srgbClr val="000000"/>
                </a:solidFill>
                <a:latin typeface="Times New Roman" panose="02020603050405020304" pitchFamily="18" charset="0"/>
              </a:rPr>
              <a:t>(Barbu et al., 2014b) </a:t>
            </a:r>
          </a:p>
        </p:txBody>
      </p:sp>
    </p:spTree>
    <p:extLst>
      <p:ext uri="{BB962C8B-B14F-4D97-AF65-F5344CB8AC3E}">
        <p14:creationId xmlns:p14="http://schemas.microsoft.com/office/powerpoint/2010/main" val="41284817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9</a:t>
            </a:fld>
            <a:endParaRPr lang="es-ES_tradnl"/>
          </a:p>
        </p:txBody>
      </p:sp>
      <p:sp>
        <p:nvSpPr>
          <p:cNvPr id="6" name="Rectángulo 5"/>
          <p:cNvSpPr/>
          <p:nvPr/>
        </p:nvSpPr>
        <p:spPr>
          <a:xfrm>
            <a:off x="0" y="997481"/>
            <a:ext cx="9144000" cy="4401205"/>
          </a:xfrm>
          <a:prstGeom prst="rect">
            <a:avLst/>
          </a:prstGeom>
        </p:spPr>
        <p:txBody>
          <a:bodyPr wrap="square">
            <a:spAutoFit/>
          </a:bodyPr>
          <a:lstStyle/>
          <a:p>
            <a:r>
              <a:rPr lang="es-CO" sz="2400" b="1" dirty="0">
                <a:solidFill>
                  <a:srgbClr val="000000"/>
                </a:solidFill>
                <a:latin typeface="Times New Roman" panose="02020603050405020304" pitchFamily="18" charset="0"/>
              </a:rPr>
              <a:t>Pronunciamientos emitidos por el CINIIF: </a:t>
            </a:r>
          </a:p>
          <a:p>
            <a:endParaRPr lang="es-CO" sz="2400" b="1" dirty="0">
              <a:solidFill>
                <a:srgbClr val="000000"/>
              </a:solidFill>
              <a:latin typeface="Times New Roman" panose="02020603050405020304" pitchFamily="18" charset="0"/>
            </a:endParaRPr>
          </a:p>
          <a:p>
            <a:pPr algn="just"/>
            <a:r>
              <a:rPr lang="es-CO" sz="2400" dirty="0">
                <a:solidFill>
                  <a:srgbClr val="000000"/>
                </a:solidFill>
                <a:latin typeface="Wingdings" panose="05000000000000000000" pitchFamily="2" charset="2"/>
              </a:rPr>
              <a:t> </a:t>
            </a:r>
            <a:r>
              <a:rPr lang="es-CO" sz="2400" b="1" dirty="0">
                <a:solidFill>
                  <a:srgbClr val="000000"/>
                </a:solidFill>
                <a:latin typeface="Times New Roman" panose="02020603050405020304" pitchFamily="18" charset="0"/>
              </a:rPr>
              <a:t>CINIIF 1. Cambios en Pasivos Existentes por Retiro del Servicio, Restauración y Similares </a:t>
            </a:r>
            <a:r>
              <a:rPr lang="es-CO" sz="1600" dirty="0">
                <a:solidFill>
                  <a:srgbClr val="000000"/>
                </a:solidFill>
                <a:latin typeface="Times New Roman" panose="02020603050405020304" pitchFamily="18" charset="0"/>
              </a:rPr>
              <a:t>(</a:t>
            </a:r>
            <a:r>
              <a:rPr lang="es-CO" sz="1600" dirty="0" err="1">
                <a:solidFill>
                  <a:srgbClr val="000000"/>
                </a:solidFill>
                <a:latin typeface="Times New Roman" panose="02020603050405020304" pitchFamily="18" charset="0"/>
              </a:rPr>
              <a:t>Barbu</a:t>
            </a:r>
            <a:r>
              <a:rPr lang="es-CO" sz="1600" dirty="0">
                <a:solidFill>
                  <a:srgbClr val="000000"/>
                </a:solidFill>
                <a:latin typeface="Times New Roman" panose="02020603050405020304" pitchFamily="18" charset="0"/>
              </a:rPr>
              <a:t> et al., 2014b; </a:t>
            </a:r>
            <a:r>
              <a:rPr lang="es-CO" sz="1600" dirty="0" err="1">
                <a:solidFill>
                  <a:srgbClr val="000000"/>
                </a:solidFill>
                <a:latin typeface="Times New Roman" panose="02020603050405020304" pitchFamily="18" charset="0"/>
              </a:rPr>
              <a:t>Negash</a:t>
            </a:r>
            <a:r>
              <a:rPr lang="es-CO" sz="1600" dirty="0">
                <a:solidFill>
                  <a:srgbClr val="000000"/>
                </a:solidFill>
                <a:latin typeface="Times New Roman" panose="02020603050405020304" pitchFamily="18" charset="0"/>
              </a:rPr>
              <a:t>, 2010)</a:t>
            </a:r>
          </a:p>
          <a:p>
            <a:pPr algn="just"/>
            <a:r>
              <a:rPr lang="es-CO" sz="2400" b="1" dirty="0">
                <a:latin typeface="Times New Roman" panose="02020603050405020304" pitchFamily="18" charset="0"/>
              </a:rPr>
              <a:t>CINIIF 5. Derechos por la Participación en Fondos para el Retiro del Servicio, la Restauración y la Rehabilitación Medioambiental </a:t>
            </a:r>
            <a:r>
              <a:rPr lang="es-CO" sz="1600" dirty="0">
                <a:latin typeface="Times New Roman" panose="02020603050405020304" pitchFamily="18" charset="0"/>
              </a:rPr>
              <a:t>(</a:t>
            </a:r>
            <a:r>
              <a:rPr lang="es-CO" sz="1600" dirty="0" err="1">
                <a:latin typeface="Times New Roman" panose="02020603050405020304" pitchFamily="18" charset="0"/>
              </a:rPr>
              <a:t>Negash</a:t>
            </a:r>
            <a:r>
              <a:rPr lang="es-CO" sz="1600" dirty="0">
                <a:latin typeface="Times New Roman" panose="02020603050405020304" pitchFamily="18" charset="0"/>
              </a:rPr>
              <a:t>, 2010; Valle, 2011) </a:t>
            </a:r>
          </a:p>
          <a:p>
            <a:pPr algn="just"/>
            <a:r>
              <a:rPr lang="es-CO" sz="2400" dirty="0">
                <a:latin typeface="Wingdings" panose="05000000000000000000" pitchFamily="2" charset="2"/>
              </a:rPr>
              <a:t> </a:t>
            </a:r>
            <a:r>
              <a:rPr lang="es-CO" sz="2400" b="1" dirty="0">
                <a:latin typeface="Times New Roman" panose="02020603050405020304" pitchFamily="18" charset="0"/>
              </a:rPr>
              <a:t>CINIIF 6. Obligaciones surgidas de la Participación en Mercados Específicos— Residuos de Aparatos Eléctricos y Electrónicos</a:t>
            </a:r>
            <a:r>
              <a:rPr lang="es-CO" sz="2400" dirty="0">
                <a:latin typeface="Times New Roman" panose="02020603050405020304" pitchFamily="18" charset="0"/>
              </a:rPr>
              <a:t> </a:t>
            </a:r>
            <a:r>
              <a:rPr lang="es-CO" sz="1600" dirty="0">
                <a:latin typeface="Times New Roman" panose="02020603050405020304" pitchFamily="18" charset="0"/>
              </a:rPr>
              <a:t>(</a:t>
            </a:r>
            <a:r>
              <a:rPr lang="es-CO" sz="1600" dirty="0" err="1">
                <a:latin typeface="Times New Roman" panose="02020603050405020304" pitchFamily="18" charset="0"/>
              </a:rPr>
              <a:t>Negash</a:t>
            </a:r>
            <a:r>
              <a:rPr lang="es-CO" sz="1600" dirty="0">
                <a:latin typeface="Times New Roman" panose="02020603050405020304" pitchFamily="18" charset="0"/>
              </a:rPr>
              <a:t>, 2010) </a:t>
            </a:r>
          </a:p>
          <a:p>
            <a:pPr algn="just"/>
            <a:r>
              <a:rPr lang="es-CO" sz="2400" b="1" dirty="0">
                <a:latin typeface="Wingdings" panose="05000000000000000000" pitchFamily="2" charset="2"/>
              </a:rPr>
              <a:t> </a:t>
            </a:r>
            <a:r>
              <a:rPr lang="es-CO" sz="2400" b="1" dirty="0">
                <a:latin typeface="Times New Roman" panose="02020603050405020304" pitchFamily="18" charset="0"/>
              </a:rPr>
              <a:t>CINIIF 20. Costos de Desmonte en la Fase de Producción de una Mina a Cielo Abierto </a:t>
            </a:r>
            <a:r>
              <a:rPr lang="es-CO" sz="1600" dirty="0">
                <a:latin typeface="Times New Roman" panose="02020603050405020304" pitchFamily="18" charset="0"/>
              </a:rPr>
              <a:t>(</a:t>
            </a:r>
            <a:r>
              <a:rPr lang="es-CO" sz="1600" dirty="0" err="1">
                <a:latin typeface="Times New Roman" panose="02020603050405020304" pitchFamily="18" charset="0"/>
              </a:rPr>
              <a:t>Negash</a:t>
            </a:r>
            <a:r>
              <a:rPr lang="es-CO" sz="1600" dirty="0">
                <a:latin typeface="Times New Roman" panose="02020603050405020304" pitchFamily="18" charset="0"/>
              </a:rPr>
              <a:t>, 2010) </a:t>
            </a:r>
          </a:p>
        </p:txBody>
      </p:sp>
    </p:spTree>
    <p:extLst>
      <p:ext uri="{BB962C8B-B14F-4D97-AF65-F5344CB8AC3E}">
        <p14:creationId xmlns:p14="http://schemas.microsoft.com/office/powerpoint/2010/main" val="3175346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CapacitacionesCGN_2016_sepverAnterior">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apacitacionesCGN_2016_sepverAnterior.potx" id="{0DED9202-8BF5-40A2-A8A3-326837358470}" vid="{A2B77EE7-2ECE-438F-B045-B4D63E586711}"/>
    </a:ext>
  </a:ext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CapacitacionesCGN_2016_sepverAnterior</Template>
  <TotalTime>3794</TotalTime>
  <Words>4471</Words>
  <Application>Microsoft Office PowerPoint</Application>
  <PresentationFormat>Presentación en pantalla (16:10)</PresentationFormat>
  <Paragraphs>533</Paragraphs>
  <Slides>59</Slides>
  <Notes>2</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59</vt:i4>
      </vt:variant>
    </vt:vector>
  </HeadingPairs>
  <TitlesOfParts>
    <vt:vector size="71" baseType="lpstr">
      <vt:lpstr>Kozuka Gothic Pro B</vt:lpstr>
      <vt:lpstr>Kozuka Gothic Pro M</vt:lpstr>
      <vt:lpstr>Arial</vt:lpstr>
      <vt:lpstr>Arial Narrow</vt:lpstr>
      <vt:lpstr>Arial-BoldMT</vt:lpstr>
      <vt:lpstr>ArialMT</vt:lpstr>
      <vt:lpstr>Calibri</vt:lpstr>
      <vt:lpstr>Sylfaen</vt:lpstr>
      <vt:lpstr>Times New Roman</vt:lpstr>
      <vt:lpstr>Wingdings</vt:lpstr>
      <vt:lpstr>Wingdings 2</vt:lpstr>
      <vt:lpstr>CapacitacionesCGN_2016_sepverAnterior</vt:lpstr>
      <vt:lpstr>Presentación de PowerPoint</vt:lpstr>
      <vt:lpstr>Presentación de PowerPoint</vt:lpstr>
      <vt:lpstr>Presentación de PowerPoint</vt:lpstr>
      <vt:lpstr>¿POR QUÉ  LAS  CUENTAS  PÚBLICAS  SON Y  DEBEN SER PÚBLICAS ? </vt:lpstr>
      <vt:lpstr>MEDIO AMBIENTE   Y  NIIF</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Mejoras con respecto al Código del 2007</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EL SECTOR PÚBLICO COLOMBIANO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Luz Alexandra Leon Lozano</dc:creator>
  <cp:keywords>Plantillas, Presentaciones, PowerPoint, Imágen Institucional</cp:keywords>
  <dc:description>Actualizada con Logo 15 años Calidad Agosto 2011</dc:description>
  <cp:lastModifiedBy>Carlos Estrada</cp:lastModifiedBy>
  <cp:revision>381</cp:revision>
  <cp:lastPrinted>2018-03-06T17:23:55Z</cp:lastPrinted>
  <dcterms:created xsi:type="dcterms:W3CDTF">2017-02-16T17:55:54Z</dcterms:created>
  <dcterms:modified xsi:type="dcterms:W3CDTF">2021-05-27T17:02:33Z</dcterms:modified>
</cp:coreProperties>
</file>