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10.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4.xml" ContentType="application/vnd.openxmlformats-officedocument.themeOverride+xml"/>
  <Override PartName="/ppt/drawings/drawing1.xml" ContentType="application/vnd.openxmlformats-officedocument.drawingml.chartshapes+xml"/>
  <Override PartName="/ppt/charts/chart5.xml" ContentType="application/vnd.openxmlformats-officedocument.drawingml.chart+xml"/>
  <Override PartName="/ppt/theme/themeOverride5.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8"/>
  </p:notesMasterIdLst>
  <p:sldIdLst>
    <p:sldId id="258" r:id="rId2"/>
    <p:sldId id="409" r:id="rId3"/>
    <p:sldId id="408" r:id="rId4"/>
    <p:sldId id="266" r:id="rId5"/>
    <p:sldId id="257" r:id="rId6"/>
    <p:sldId id="265" r:id="rId7"/>
    <p:sldId id="262" r:id="rId8"/>
    <p:sldId id="320" r:id="rId9"/>
    <p:sldId id="351" r:id="rId10"/>
    <p:sldId id="357" r:id="rId11"/>
    <p:sldId id="268" r:id="rId12"/>
    <p:sldId id="411" r:id="rId13"/>
    <p:sldId id="410" r:id="rId14"/>
    <p:sldId id="395" r:id="rId15"/>
    <p:sldId id="412" r:id="rId16"/>
    <p:sldId id="413" r:id="rId17"/>
    <p:sldId id="414" r:id="rId18"/>
    <p:sldId id="415" r:id="rId19"/>
    <p:sldId id="416" r:id="rId20"/>
    <p:sldId id="417" r:id="rId21"/>
    <p:sldId id="418" r:id="rId22"/>
    <p:sldId id="419" r:id="rId23"/>
    <p:sldId id="353" r:id="rId24"/>
    <p:sldId id="354" r:id="rId25"/>
    <p:sldId id="355" r:id="rId26"/>
    <p:sldId id="356" r:id="rId27"/>
    <p:sldId id="404" r:id="rId28"/>
    <p:sldId id="352" r:id="rId29"/>
    <p:sldId id="422" r:id="rId30"/>
    <p:sldId id="321" r:id="rId31"/>
    <p:sldId id="276" r:id="rId32"/>
    <p:sldId id="277" r:id="rId33"/>
    <p:sldId id="278" r:id="rId34"/>
    <p:sldId id="358" r:id="rId35"/>
    <p:sldId id="359" r:id="rId36"/>
    <p:sldId id="360" r:id="rId37"/>
    <p:sldId id="361" r:id="rId38"/>
    <p:sldId id="362" r:id="rId39"/>
    <p:sldId id="364" r:id="rId40"/>
    <p:sldId id="338" r:id="rId41"/>
    <p:sldId id="420" r:id="rId42"/>
    <p:sldId id="421" r:id="rId43"/>
    <p:sldId id="363" r:id="rId44"/>
    <p:sldId id="423" r:id="rId45"/>
    <p:sldId id="426" r:id="rId46"/>
    <p:sldId id="430" r:id="rId47"/>
    <p:sldId id="431" r:id="rId48"/>
    <p:sldId id="428" r:id="rId49"/>
    <p:sldId id="429" r:id="rId50"/>
    <p:sldId id="427" r:id="rId51"/>
    <p:sldId id="378" r:id="rId52"/>
    <p:sldId id="367" r:id="rId53"/>
    <p:sldId id="368" r:id="rId54"/>
    <p:sldId id="369" r:id="rId55"/>
    <p:sldId id="371" r:id="rId56"/>
    <p:sldId id="373" r:id="rId57"/>
    <p:sldId id="374" r:id="rId58"/>
    <p:sldId id="375" r:id="rId59"/>
    <p:sldId id="376" r:id="rId60"/>
    <p:sldId id="377" r:id="rId61"/>
    <p:sldId id="379" r:id="rId62"/>
    <p:sldId id="380" r:id="rId63"/>
    <p:sldId id="381" r:id="rId64"/>
    <p:sldId id="390" r:id="rId65"/>
    <p:sldId id="383" r:id="rId66"/>
    <p:sldId id="391" r:id="rId67"/>
    <p:sldId id="385" r:id="rId68"/>
    <p:sldId id="386" r:id="rId69"/>
    <p:sldId id="387" r:id="rId70"/>
    <p:sldId id="388" r:id="rId71"/>
    <p:sldId id="389" r:id="rId72"/>
    <p:sldId id="392" r:id="rId73"/>
    <p:sldId id="393" r:id="rId74"/>
    <p:sldId id="394" r:id="rId75"/>
    <p:sldId id="365" r:id="rId76"/>
    <p:sldId id="260" r:id="rId77"/>
  </p:sldIdLst>
  <p:sldSz cx="9144000" cy="5715000" type="screen16x10"/>
  <p:notesSz cx="6858000" cy="9144000"/>
  <p:defaultTex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36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4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04" autoAdjust="0"/>
    <p:restoredTop sz="94337" autoAdjust="0"/>
  </p:normalViewPr>
  <p:slideViewPr>
    <p:cSldViewPr snapToGrid="0" showGuides="1">
      <p:cViewPr varScale="1">
        <p:scale>
          <a:sx n="82" d="100"/>
          <a:sy n="82" d="100"/>
        </p:scale>
        <p:origin x="126" y="66"/>
      </p:cViewPr>
      <p:guideLst>
        <p:guide orient="horz" pos="3342"/>
        <p:guide pos="3628"/>
      </p:guideLst>
    </p:cSldViewPr>
  </p:slideViewPr>
  <p:notesTextViewPr>
    <p:cViewPr>
      <p:scale>
        <a:sx n="1" d="1"/>
        <a:sy n="1" d="1"/>
      </p:scale>
      <p:origin x="0" y="0"/>
    </p:cViewPr>
  </p:notesTextViewPr>
  <p:notesViewPr>
    <p:cSldViewPr snapToGrid="0" showGuides="1">
      <p:cViewPr varScale="1">
        <p:scale>
          <a:sx n="86" d="100"/>
          <a:sy n="86" d="100"/>
        </p:scale>
        <p:origin x="3786"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rts/_rels/chart1.xml.rels><?xml version="1.0" encoding="UTF-8" standalone="yes"?>
<Relationships xmlns="http://schemas.openxmlformats.org/package/2006/relationships"><Relationship Id="rId2" Type="http://schemas.openxmlformats.org/officeDocument/2006/relationships/oleObject" Target="file:///C:\Users\cgiraldo\Downloads\Tablas%20y%20Gr&#225;ficas%20Nacional%20(1).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cgiraldo\Downloads\Tablas%20y%20Gr&#225;ficas%20Nacional%20(1).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1"/>
    <c:view3D>
      <c:rotX val="15"/>
      <c:rotY val="340"/>
      <c:rAngAx val="0"/>
    </c:view3D>
    <c:floor>
      <c:thickness val="0"/>
      <c:spPr>
        <a:noFill/>
        <a:ln w="9525">
          <a:noFill/>
        </a:ln>
      </c:spPr>
    </c:floor>
    <c:sideWall>
      <c:thickness val="0"/>
    </c:sideWall>
    <c:backWall>
      <c:thickness val="0"/>
    </c:backWall>
    <c:plotArea>
      <c:layout>
        <c:manualLayout>
          <c:layoutTarget val="inner"/>
          <c:xMode val="edge"/>
          <c:yMode val="edge"/>
          <c:x val="4.2381332363260846E-2"/>
          <c:y val="0"/>
          <c:w val="0.94883403546240774"/>
          <c:h val="0.88513135120915298"/>
        </c:manualLayout>
      </c:layout>
      <c:bar3DChart>
        <c:barDir val="col"/>
        <c:grouping val="clustered"/>
        <c:varyColors val="0"/>
        <c:ser>
          <c:idx val="1"/>
          <c:order val="0"/>
          <c:tx>
            <c:strRef>
              <c:f>'G 2-1'!$C$1</c:f>
              <c:strCache>
                <c:ptCount val="1"/>
                <c:pt idx="0">
                  <c:v>2016</c:v>
                </c:pt>
              </c:strCache>
            </c:strRef>
          </c:tx>
          <c:spPr>
            <a:pattFill prst="pct50">
              <a:fgClr>
                <a:srgbClr val="2E9A69"/>
              </a:fgClr>
              <a:bgClr>
                <a:schemeClr val="bg1"/>
              </a:bgClr>
            </a:pattFill>
          </c:spPr>
          <c:invertIfNegative val="0"/>
          <c:dLbls>
            <c:dLbl>
              <c:idx val="0"/>
              <c:layout>
                <c:manualLayout>
                  <c:x val="-2.477217171887855E-2"/>
                  <c:y val="-3.21863218778578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81-4C77-B5CF-22DF248A33AE}"/>
                </c:ext>
              </c:extLst>
            </c:dLbl>
            <c:dLbl>
              <c:idx val="1"/>
              <c:layout>
                <c:manualLayout>
                  <c:x val="-2.6000473116826184E-2"/>
                  <c:y val="-1.19146083874034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81-4C77-B5CF-22DF248A33AE}"/>
                </c:ext>
              </c:extLst>
            </c:dLbl>
            <c:dLbl>
              <c:idx val="2"/>
              <c:layout>
                <c:manualLayout>
                  <c:x val="-2.5887263019161486E-2"/>
                  <c:y val="0.159490109679518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281-4C77-B5CF-22DF248A33AE}"/>
                </c:ext>
              </c:extLst>
            </c:dLbl>
            <c:dLbl>
              <c:idx val="3"/>
              <c:layout>
                <c:manualLayout>
                  <c:x val="-3.1794915120588484E-2"/>
                  <c:y val="3.10313920442261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281-4C77-B5CF-22DF248A33AE}"/>
                </c:ext>
              </c:extLst>
            </c:dLbl>
            <c:dLbl>
              <c:idx val="4"/>
              <c:layout>
                <c:manualLayout>
                  <c:x val="1.9978760106551509E-2"/>
                  <c:y val="6.28930895475044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281-4C77-B5CF-22DF248A33AE}"/>
                </c:ext>
              </c:extLst>
            </c:dLbl>
            <c:dLbl>
              <c:idx val="5"/>
              <c:layout>
                <c:manualLayout>
                  <c:x val="1.272871917263326E-2"/>
                  <c:y val="7.07555834127699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281-4C77-B5CF-22DF248A33AE}"/>
                </c:ext>
              </c:extLst>
            </c:dLbl>
            <c:spPr>
              <a:noFill/>
              <a:ln>
                <a:noFill/>
              </a:ln>
              <a:effectLst/>
            </c:spPr>
            <c:txPr>
              <a:bodyPr/>
              <a:lstStyle/>
              <a:p>
                <a:pPr>
                  <a:defRPr lang="es-CO" sz="1400" baseline="0">
                    <a:latin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2-1'!$C$2:$C$5</c:f>
              <c:numCache>
                <c:formatCode>_(\ * #,##0.0,,,_);_(\ * \(#,##0.0,,,\)</c:formatCode>
                <c:ptCount val="4"/>
                <c:pt idx="0">
                  <c:v>623119219858970</c:v>
                </c:pt>
                <c:pt idx="1">
                  <c:v>758913745926990</c:v>
                </c:pt>
                <c:pt idx="2">
                  <c:v>17087176290230</c:v>
                </c:pt>
                <c:pt idx="3">
                  <c:v>-152881702358270</c:v>
                </c:pt>
              </c:numCache>
            </c:numRef>
          </c:val>
          <c:shape val="cylinder"/>
          <c:extLst>
            <c:ext xmlns:c16="http://schemas.microsoft.com/office/drawing/2014/chart" uri="{C3380CC4-5D6E-409C-BE32-E72D297353CC}">
              <c16:uniqueId val="{00000006-7281-4C77-B5CF-22DF248A33AE}"/>
            </c:ext>
          </c:extLst>
        </c:ser>
        <c:ser>
          <c:idx val="0"/>
          <c:order val="1"/>
          <c:tx>
            <c:strRef>
              <c:f>'G 2-1'!$B$1</c:f>
              <c:strCache>
                <c:ptCount val="1"/>
                <c:pt idx="0">
                  <c:v>2017</c:v>
                </c:pt>
              </c:strCache>
            </c:strRef>
          </c:tx>
          <c:spPr>
            <a:pattFill prst="pct90">
              <a:fgClr>
                <a:srgbClr val="297799"/>
              </a:fgClr>
              <a:bgClr>
                <a:schemeClr val="bg1"/>
              </a:bgClr>
            </a:pattFill>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5148750183051165E-3"/>
                  <c:y val="-3.61461763660145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281-4C77-B5CF-22DF248A33AE}"/>
                </c:ext>
              </c:extLst>
            </c:dLbl>
            <c:dLbl>
              <c:idx val="1"/>
              <c:layout>
                <c:manualLayout>
                  <c:x val="1.5148750183051165E-3"/>
                  <c:y val="-1.87048949107009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281-4C77-B5CF-22DF248A33AE}"/>
                </c:ext>
              </c:extLst>
            </c:dLbl>
            <c:dLbl>
              <c:idx val="2"/>
              <c:layout>
                <c:manualLayout>
                  <c:x val="2.0764196320953447E-3"/>
                  <c:y val="0.154996152821594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281-4C77-B5CF-22DF248A33AE}"/>
                </c:ext>
              </c:extLst>
            </c:dLbl>
            <c:dLbl>
              <c:idx val="3"/>
              <c:layout>
                <c:manualLayout>
                  <c:x val="3.431178398837488E-2"/>
                  <c:y val="2.66476714312237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281-4C77-B5CF-22DF248A33AE}"/>
                </c:ext>
              </c:extLst>
            </c:dLbl>
            <c:dLbl>
              <c:idx val="4"/>
              <c:layout>
                <c:manualLayout>
                  <c:x val="1.2249433798420507E-2"/>
                  <c:y val="1.52280512093367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281-4C77-B5CF-22DF248A33AE}"/>
                </c:ext>
              </c:extLst>
            </c:dLbl>
            <c:dLbl>
              <c:idx val="5"/>
              <c:layout>
                <c:manualLayout>
                  <c:x val="7.9554494828960719E-3"/>
                  <c:y val="-1.19397761846933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281-4C77-B5CF-22DF248A33AE}"/>
                </c:ext>
              </c:extLst>
            </c:dLbl>
            <c:spPr>
              <a:noFill/>
              <a:ln>
                <a:noFill/>
              </a:ln>
              <a:effectLst/>
            </c:spPr>
            <c:txPr>
              <a:bodyPr/>
              <a:lstStyle/>
              <a:p>
                <a:pPr>
                  <a:defRPr lang="es-CO" sz="1400">
                    <a:latin typeface="Times New Roman" panose="02020603050405020304" pitchFamily="18" charset="0"/>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2-1'!$B$2:$B$5</c:f>
              <c:numCache>
                <c:formatCode>_(\ * #,##0.0,,,_);_(\ * \(#,##0.0,,,\)</c:formatCode>
                <c:ptCount val="4"/>
                <c:pt idx="0">
                  <c:v>657164859335630</c:v>
                </c:pt>
                <c:pt idx="1">
                  <c:v>811571870586724</c:v>
                </c:pt>
                <c:pt idx="2">
                  <c:v>18756822837946.25</c:v>
                </c:pt>
                <c:pt idx="3">
                  <c:v>-173163834089040</c:v>
                </c:pt>
              </c:numCache>
            </c:numRef>
          </c:val>
          <c:shape val="cylinder"/>
          <c:extLst>
            <c:ext xmlns:c16="http://schemas.microsoft.com/office/drawing/2014/chart" uri="{C3380CC4-5D6E-409C-BE32-E72D297353CC}">
              <c16:uniqueId val="{0000000D-7281-4C77-B5CF-22DF248A33AE}"/>
            </c:ext>
          </c:extLst>
        </c:ser>
        <c:dLbls>
          <c:showLegendKey val="0"/>
          <c:showVal val="1"/>
          <c:showCatName val="0"/>
          <c:showSerName val="0"/>
          <c:showPercent val="0"/>
          <c:showBubbleSize val="0"/>
        </c:dLbls>
        <c:gapWidth val="75"/>
        <c:shape val="box"/>
        <c:axId val="-1164518272"/>
        <c:axId val="-1164525344"/>
        <c:axId val="0"/>
      </c:bar3DChart>
      <c:catAx>
        <c:axId val="-1164518272"/>
        <c:scaling>
          <c:orientation val="minMax"/>
        </c:scaling>
        <c:delete val="1"/>
        <c:axPos val="b"/>
        <c:numFmt formatCode="General" sourceLinked="1"/>
        <c:majorTickMark val="none"/>
        <c:minorTickMark val="none"/>
        <c:tickLblPos val="none"/>
        <c:crossAx val="-1164525344"/>
        <c:crosses val="autoZero"/>
        <c:auto val="1"/>
        <c:lblAlgn val="ctr"/>
        <c:lblOffset val="100"/>
        <c:noMultiLvlLbl val="0"/>
      </c:catAx>
      <c:valAx>
        <c:axId val="-1164525344"/>
        <c:scaling>
          <c:orientation val="minMax"/>
        </c:scaling>
        <c:delete val="1"/>
        <c:axPos val="l"/>
        <c:title>
          <c:tx>
            <c:rich>
              <a:bodyPr/>
              <a:lstStyle/>
              <a:p>
                <a:pPr>
                  <a:defRPr lang="es-CO" sz="1400" b="0" baseline="0">
                    <a:latin typeface="Times New Roman" panose="02020603050405020304" pitchFamily="18" charset="0"/>
                  </a:defRPr>
                </a:pPr>
                <a:r>
                  <a:rPr lang="es-CO" sz="1400" b="0" baseline="0">
                    <a:latin typeface="Times New Roman" panose="02020603050405020304" pitchFamily="18" charset="0"/>
                  </a:rPr>
                  <a:t>(Miles de millones de pesos)</a:t>
                </a:r>
              </a:p>
            </c:rich>
          </c:tx>
          <c:layout>
            <c:manualLayout>
              <c:xMode val="edge"/>
              <c:yMode val="edge"/>
              <c:x val="6.2184110033456128E-2"/>
              <c:y val="0.26534707005590991"/>
            </c:manualLayout>
          </c:layout>
          <c:overlay val="0"/>
        </c:title>
        <c:numFmt formatCode="_(\ * #,##0.0,,,_);_(\ * \(#,##0.0,,,\)" sourceLinked="1"/>
        <c:majorTickMark val="none"/>
        <c:minorTickMark val="none"/>
        <c:tickLblPos val="none"/>
        <c:crossAx val="-1164518272"/>
        <c:crosses val="autoZero"/>
        <c:crossBetween val="between"/>
      </c:valAx>
    </c:plotArea>
    <c:legend>
      <c:legendPos val="b"/>
      <c:layout>
        <c:manualLayout>
          <c:xMode val="edge"/>
          <c:yMode val="edge"/>
          <c:x val="0.77810178770572103"/>
          <c:y val="0.23909043785969653"/>
          <c:w val="0.20576977234068916"/>
          <c:h val="7.8657664113932504E-2"/>
        </c:manualLayout>
      </c:layout>
      <c:overlay val="0"/>
      <c:txPr>
        <a:bodyPr/>
        <a:lstStyle/>
        <a:p>
          <a:pPr>
            <a:defRPr lang="es-CO" sz="2000" b="1" baseline="0">
              <a:latin typeface="Times New Roman" panose="02020603050405020304" pitchFamily="18" charset="0"/>
            </a:defRPr>
          </a:pPr>
          <a:endParaRPr lang="es-419"/>
        </a:p>
      </c:txPr>
    </c:legend>
    <c:plotVisOnly val="1"/>
    <c:dispBlanksAs val="gap"/>
    <c:showDLblsOverMax val="0"/>
  </c:chart>
  <c:spPr>
    <a:solidFill>
      <a:schemeClr val="bg1"/>
    </a:solidFill>
    <a:ln>
      <a:no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2381332363260846E-2"/>
          <c:y val="0"/>
          <c:w val="0.94883403546240774"/>
          <c:h val="0.88613769432667067"/>
        </c:manualLayout>
      </c:layout>
      <c:barChart>
        <c:barDir val="col"/>
        <c:grouping val="clustered"/>
        <c:varyColors val="0"/>
        <c:ser>
          <c:idx val="1"/>
          <c:order val="0"/>
          <c:tx>
            <c:strRef>
              <c:f>'G 2-1'!$C$1</c:f>
              <c:strCache>
                <c:ptCount val="1"/>
                <c:pt idx="0">
                  <c:v>2016</c:v>
                </c:pt>
              </c:strCache>
            </c:strRef>
          </c:tx>
          <c:spPr>
            <a:solidFill>
              <a:srgbClr val="FF99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2.4772171718878491E-2"/>
                  <c:y val="-3.21863218778578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29E-43DF-987E-1862E3C5C501}"/>
                </c:ext>
              </c:extLst>
            </c:dLbl>
            <c:dLbl>
              <c:idx val="1"/>
              <c:layout>
                <c:manualLayout>
                  <c:x val="-2.6000473116826163E-2"/>
                  <c:y val="-1.19146083874034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29E-43DF-987E-1862E3C5C501}"/>
                </c:ext>
              </c:extLst>
            </c:dLbl>
            <c:dLbl>
              <c:idx val="2"/>
              <c:layout>
                <c:manualLayout>
                  <c:x val="-2.5887263019161479E-2"/>
                  <c:y val="0.159490109679518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29E-43DF-987E-1862E3C5C501}"/>
                </c:ext>
              </c:extLst>
            </c:dLbl>
            <c:dLbl>
              <c:idx val="3"/>
              <c:layout>
                <c:manualLayout>
                  <c:x val="-2.4641839297984854E-2"/>
                  <c:y val="-1.694436646504302E-2"/>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29E-43DF-987E-1862E3C5C501}"/>
                </c:ext>
              </c:extLst>
            </c:dLbl>
            <c:dLbl>
              <c:idx val="4"/>
              <c:layout>
                <c:manualLayout>
                  <c:x val="1.9978760106551509E-2"/>
                  <c:y val="6.28930895475044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29E-43DF-987E-1862E3C5C501}"/>
                </c:ext>
              </c:extLst>
            </c:dLbl>
            <c:dLbl>
              <c:idx val="5"/>
              <c:layout>
                <c:manualLayout>
                  <c:x val="1.2728719172633254E-2"/>
                  <c:y val="7.07555834127699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29E-43DF-987E-1862E3C5C501}"/>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2-1'!$C$2:$C$5</c:f>
              <c:numCache>
                <c:formatCode>_(\ * #,##0.0,,,_);_(\ * \(#,##0.0,,,\)</c:formatCode>
                <c:ptCount val="4"/>
                <c:pt idx="0">
                  <c:v>623119219858970</c:v>
                </c:pt>
                <c:pt idx="1">
                  <c:v>758913745926990</c:v>
                </c:pt>
                <c:pt idx="2">
                  <c:v>17087176290230</c:v>
                </c:pt>
                <c:pt idx="3">
                  <c:v>-152881702358270</c:v>
                </c:pt>
              </c:numCache>
            </c:numRef>
          </c:val>
          <c:extLst>
            <c:ext xmlns:c16="http://schemas.microsoft.com/office/drawing/2014/chart" uri="{C3380CC4-5D6E-409C-BE32-E72D297353CC}">
              <c16:uniqueId val="{00000006-129E-43DF-987E-1862E3C5C501}"/>
            </c:ext>
          </c:extLst>
        </c:ser>
        <c:ser>
          <c:idx val="0"/>
          <c:order val="1"/>
          <c:tx>
            <c:strRef>
              <c:f>'G 2-1'!$B$1</c:f>
              <c:strCache>
                <c:ptCount val="1"/>
                <c:pt idx="0">
                  <c:v>2017</c:v>
                </c:pt>
              </c:strCache>
            </c:strRef>
          </c:tx>
          <c:spPr>
            <a:solidFill>
              <a:schemeClr val="accent1">
                <a:lumMod val="75000"/>
              </a:schemeClr>
            </a:solidFill>
            <a:ln>
              <a:noFill/>
            </a:ln>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514875018305116E-3"/>
                  <c:y val="-3.61461763660144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29E-43DF-987E-1862E3C5C501}"/>
                </c:ext>
              </c:extLst>
            </c:dLbl>
            <c:dLbl>
              <c:idx val="1"/>
              <c:layout>
                <c:manualLayout>
                  <c:x val="1.514875018305116E-3"/>
                  <c:y val="-1.87048949107008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29E-43DF-987E-1862E3C5C501}"/>
                </c:ext>
              </c:extLst>
            </c:dLbl>
            <c:dLbl>
              <c:idx val="2"/>
              <c:layout>
                <c:manualLayout>
                  <c:x val="2.0764196320953443E-3"/>
                  <c:y val="0.154996152821594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29E-43DF-987E-1862E3C5C501}"/>
                </c:ext>
              </c:extLst>
            </c:dLbl>
            <c:dLbl>
              <c:idx val="3"/>
              <c:layout>
                <c:manualLayout>
                  <c:x val="1.5361652754778941E-2"/>
                  <c:y val="-3.3370724095602437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29E-43DF-987E-1862E3C5C501}"/>
                </c:ext>
              </c:extLst>
            </c:dLbl>
            <c:dLbl>
              <c:idx val="4"/>
              <c:layout>
                <c:manualLayout>
                  <c:x val="1.2249433798420502E-2"/>
                  <c:y val="1.52280512093367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29E-43DF-987E-1862E3C5C501}"/>
                </c:ext>
              </c:extLst>
            </c:dLbl>
            <c:dLbl>
              <c:idx val="5"/>
              <c:layout>
                <c:manualLayout>
                  <c:x val="7.9554494828960685E-3"/>
                  <c:y val="-1.19397761846933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29E-43DF-987E-1862E3C5C501}"/>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2-1'!$A$2:$A$5</c:f>
              <c:strCache>
                <c:ptCount val="4"/>
                <c:pt idx="0">
                  <c:v>Activo total</c:v>
                </c:pt>
                <c:pt idx="1">
                  <c:v>Pasivo total</c:v>
                </c:pt>
                <c:pt idx="2">
                  <c:v>Interes minoritario</c:v>
                </c:pt>
                <c:pt idx="3">
                  <c:v>Patrimonio</c:v>
                </c:pt>
              </c:strCache>
            </c:strRef>
          </c:cat>
          <c:val>
            <c:numRef>
              <c:f>'G 2-1'!$B$2:$B$5</c:f>
              <c:numCache>
                <c:formatCode>_(\ * #,##0.0,,,_);_(\ * \(#,##0.0,,,\)</c:formatCode>
                <c:ptCount val="4"/>
                <c:pt idx="0">
                  <c:v>657164859335630</c:v>
                </c:pt>
                <c:pt idx="1">
                  <c:v>811571870586724</c:v>
                </c:pt>
                <c:pt idx="2">
                  <c:v>18756822837946.25</c:v>
                </c:pt>
                <c:pt idx="3">
                  <c:v>-173163834089040</c:v>
                </c:pt>
              </c:numCache>
            </c:numRef>
          </c:val>
          <c:extLst>
            <c:ext xmlns:c16="http://schemas.microsoft.com/office/drawing/2014/chart" uri="{C3380CC4-5D6E-409C-BE32-E72D297353CC}">
              <c16:uniqueId val="{0000000D-129E-43DF-987E-1862E3C5C501}"/>
            </c:ext>
          </c:extLst>
        </c:ser>
        <c:dLbls>
          <c:showLegendKey val="0"/>
          <c:showVal val="1"/>
          <c:showCatName val="0"/>
          <c:showSerName val="0"/>
          <c:showPercent val="0"/>
          <c:showBubbleSize val="0"/>
        </c:dLbls>
        <c:gapWidth val="75"/>
        <c:axId val="-1164519360"/>
        <c:axId val="-1164513376"/>
      </c:barChart>
      <c:catAx>
        <c:axId val="-1164519360"/>
        <c:scaling>
          <c:orientation val="minMax"/>
        </c:scaling>
        <c:delete val="0"/>
        <c:axPos val="b"/>
        <c:numFmt formatCode="General" sourceLinked="1"/>
        <c:majorTickMark val="none"/>
        <c:minorTickMark val="none"/>
        <c:tickLblPos val="low"/>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Arial" pitchFamily="34" charset="0"/>
              </a:defRPr>
            </a:pPr>
            <a:endParaRPr lang="es-419"/>
          </a:p>
        </c:txPr>
        <c:crossAx val="-1164513376"/>
        <c:crosses val="autoZero"/>
        <c:auto val="1"/>
        <c:lblAlgn val="ctr"/>
        <c:lblOffset val="100"/>
        <c:noMultiLvlLbl val="0"/>
      </c:catAx>
      <c:valAx>
        <c:axId val="-1164513376"/>
        <c:scaling>
          <c:orientation val="minMax"/>
        </c:scaling>
        <c:delete val="1"/>
        <c:axPos val="l"/>
        <c:title>
          <c:tx>
            <c:rich>
              <a:bodyPr rot="-540000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mn-cs"/>
                  </a:defRPr>
                </a:pPr>
                <a:r>
                  <a:rPr lang="es-CO" sz="1600" b="1" baseline="0">
                    <a:latin typeface="Times New Roman" panose="02020603050405020304" pitchFamily="18" charset="0"/>
                  </a:rPr>
                  <a:t>(Miles de millones de pesos)</a:t>
                </a:r>
              </a:p>
            </c:rich>
          </c:tx>
          <c:layout>
            <c:manualLayout>
              <c:xMode val="edge"/>
              <c:yMode val="edge"/>
              <c:x val="1.3543194439750862E-2"/>
              <c:y val="0.18284019785988331"/>
            </c:manualLayout>
          </c:layout>
          <c:overlay val="0"/>
          <c:spPr>
            <a:noFill/>
            <a:ln>
              <a:noFill/>
            </a:ln>
            <a:effectLst/>
          </c:spPr>
        </c:title>
        <c:numFmt formatCode="_(\ * #,##0.0,,,_);_(\ * \(#,##0.0,,,\)" sourceLinked="1"/>
        <c:majorTickMark val="none"/>
        <c:minorTickMark val="none"/>
        <c:tickLblPos val="none"/>
        <c:crossAx val="-1164519360"/>
        <c:crosses val="autoZero"/>
        <c:crossBetween val="between"/>
      </c:valAx>
      <c:spPr>
        <a:noFill/>
        <a:ln>
          <a:noFill/>
        </a:ln>
        <a:effectLst/>
      </c:spPr>
    </c:plotArea>
    <c:legend>
      <c:legendPos val="b"/>
      <c:layout>
        <c:manualLayout>
          <c:xMode val="edge"/>
          <c:yMode val="edge"/>
          <c:x val="0.62931781059556569"/>
          <c:y val="9.2163782399457536E-2"/>
          <c:w val="0.20576977234068916"/>
          <c:h val="8.9498283868362602E-2"/>
        </c:manualLayout>
      </c:layout>
      <c:overlay val="0"/>
      <c:spPr>
        <a:noFill/>
        <a:ln>
          <a:noFill/>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9525" cap="flat" cmpd="sng" algn="ctr">
      <a:noFill/>
      <a:prstDash val="solid"/>
    </a:ln>
    <a:effectLst/>
  </c:spPr>
  <c:txPr>
    <a:bodyPr/>
    <a:lstStyle/>
    <a:p>
      <a:pPr>
        <a:defRPr/>
      </a:pPr>
      <a:endParaRPr lang="es-419"/>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0020888013998272E-2"/>
          <c:y val="0"/>
          <c:w val="0.95728130024322877"/>
          <c:h val="0.89915811161765347"/>
        </c:manualLayout>
      </c:layout>
      <c:barChart>
        <c:barDir val="col"/>
        <c:grouping val="clustered"/>
        <c:varyColors val="0"/>
        <c:ser>
          <c:idx val="1"/>
          <c:order val="0"/>
          <c:tx>
            <c:strRef>
              <c:f>'G 2-8'!$C$1</c:f>
              <c:strCache>
                <c:ptCount val="1"/>
                <c:pt idx="0">
                  <c:v>2016</c:v>
                </c:pt>
              </c:strCache>
            </c:strRef>
          </c:tx>
          <c:spPr>
            <a:solidFill>
              <a:srgbClr val="71717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4.3871062992125967E-2"/>
                  <c:y val="9.541647066072222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4D6-42B2-9B60-87EFF03F2A95}"/>
                </c:ext>
              </c:extLst>
            </c:dLbl>
            <c:dLbl>
              <c:idx val="1"/>
              <c:layout>
                <c:manualLayout>
                  <c:x val="-2.9458880139982529E-2"/>
                  <c:y val="-1.84355371326294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4D6-42B2-9B60-87EFF03F2A95}"/>
                </c:ext>
              </c:extLst>
            </c:dLbl>
            <c:dLbl>
              <c:idx val="2"/>
              <c:layout>
                <c:manualLayout>
                  <c:x val="-3.8537510936132981E-2"/>
                  <c:y val="4.435595098368462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4D6-42B2-9B60-87EFF03F2A95}"/>
                </c:ext>
              </c:extLst>
            </c:dLbl>
            <c:dLbl>
              <c:idx val="3"/>
              <c:layout>
                <c:manualLayout>
                  <c:x val="-3.782163167104121E-2"/>
                  <c:y val="1.2418855565795181E-2"/>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4D6-42B2-9B60-87EFF03F2A95}"/>
                </c:ext>
              </c:extLst>
            </c:dLbl>
            <c:dLbl>
              <c:idx val="4"/>
              <c:layout>
                <c:manualLayout>
                  <c:x val="-2.5074365704287012E-2"/>
                  <c:y val="-2.52758996900869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4D6-42B2-9B60-87EFF03F2A95}"/>
                </c:ext>
              </c:extLst>
            </c:dLbl>
            <c:dLbl>
              <c:idx val="5"/>
              <c:layout>
                <c:manualLayout>
                  <c:x val="-3.9590113735783132E-2"/>
                  <c:y val="5.4828292712389304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4D6-42B2-9B60-87EFF03F2A95}"/>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2-8'!$A$2:$A$7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2-8'!$C$2:$C$7</c:f>
              <c:numCache>
                <c:formatCode>_(\ * #,##0.0,_);_(\ * \(#,##0.0,\)</c:formatCode>
                <c:ptCount val="6"/>
                <c:pt idx="0">
                  <c:v>317304484.51899999</c:v>
                </c:pt>
                <c:pt idx="1">
                  <c:v>57800000.346999995</c:v>
                </c:pt>
                <c:pt idx="2">
                  <c:v>298318406.18599999</c:v>
                </c:pt>
                <c:pt idx="3">
                  <c:v>-38813922.013999999</c:v>
                </c:pt>
                <c:pt idx="4">
                  <c:v>3045966.6970000002</c:v>
                </c:pt>
                <c:pt idx="5">
                  <c:v>-27807469.016618002</c:v>
                </c:pt>
              </c:numCache>
            </c:numRef>
          </c:val>
          <c:extLst>
            <c:ext xmlns:c16="http://schemas.microsoft.com/office/drawing/2014/chart" uri="{C3380CC4-5D6E-409C-BE32-E72D297353CC}">
              <c16:uniqueId val="{00000006-34D6-42B2-9B60-87EFF03F2A95}"/>
            </c:ext>
          </c:extLst>
        </c:ser>
        <c:ser>
          <c:idx val="0"/>
          <c:order val="1"/>
          <c:tx>
            <c:strRef>
              <c:f>'G 2-8'!$B$1</c:f>
              <c:strCache>
                <c:ptCount val="1"/>
                <c:pt idx="0">
                  <c:v>2017</c:v>
                </c:pt>
              </c:strCache>
            </c:strRef>
          </c:tx>
          <c:spPr>
            <a:solidFill>
              <a:srgbClr val="FF9900"/>
            </a:solidFill>
            <a:ln>
              <a:noFill/>
            </a:ln>
            <a:effectLst>
              <a:outerShdw blurRad="50800" dist="38100" dir="16200000" rotWithShape="0">
                <a:prstClr val="black">
                  <a:alpha val="40000"/>
                </a:prstClr>
              </a:outerShdw>
            </a:effectLst>
            <a:scene3d>
              <a:camera prst="orthographicFront"/>
              <a:lightRig rig="threePt" dir="t">
                <a:rot lat="0" lon="0" rev="1200000"/>
              </a:lightRig>
            </a:scene3d>
            <a:sp3d>
              <a:bevelT w="63500" h="25400" prst="coolSlant"/>
            </a:sp3d>
          </c:spPr>
          <c:invertIfNegative val="0"/>
          <c:dLbls>
            <c:dLbl>
              <c:idx val="0"/>
              <c:layout>
                <c:manualLayout>
                  <c:x val="1.4793197725284339E-2"/>
                  <c:y val="-7.120057382028072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4D6-42B2-9B60-87EFF03F2A95}"/>
                </c:ext>
              </c:extLst>
            </c:dLbl>
            <c:dLbl>
              <c:idx val="1"/>
              <c:layout>
                <c:manualLayout>
                  <c:x val="1.9071303587051617E-2"/>
                  <c:y val="-4.16007542842457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4D6-42B2-9B60-87EFF03F2A95}"/>
                </c:ext>
              </c:extLst>
            </c:dLbl>
            <c:dLbl>
              <c:idx val="2"/>
              <c:layout>
                <c:manualLayout>
                  <c:x val="4.4455708661417306E-2"/>
                  <c:y val="2.07278186296616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4D6-42B2-9B60-87EFF03F2A95}"/>
                </c:ext>
              </c:extLst>
            </c:dLbl>
            <c:dLbl>
              <c:idx val="3"/>
              <c:layout>
                <c:manualLayout>
                  <c:x val="2.8838035870516154E-2"/>
                  <c:y val="9.1958794061309645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4D6-42B2-9B60-87EFF03F2A95}"/>
                </c:ext>
              </c:extLst>
            </c:dLbl>
            <c:dLbl>
              <c:idx val="4"/>
              <c:layout>
                <c:manualLayout>
                  <c:x val="1.5440398075240495E-2"/>
                  <c:y val="-1.16101727034472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4D6-42B2-9B60-87EFF03F2A95}"/>
                </c:ext>
              </c:extLst>
            </c:dLbl>
            <c:dLbl>
              <c:idx val="5"/>
              <c:layout>
                <c:manualLayout>
                  <c:x val="1.3217410323708521E-3"/>
                  <c:y val="3.7499374233499463E-3"/>
                </c:manualLayout>
              </c:layout>
              <c:spPr>
                <a:noFill/>
                <a:ln>
                  <a:noFill/>
                </a:ln>
                <a:effectLst/>
              </c:spPr>
              <c:txPr>
                <a:bodyPr rot="0" spcFirstLastPara="1" vertOverflow="ellipsis" vert="horz" wrap="square" anchor="ctr" anchorCtr="1"/>
                <a:lstStyle/>
                <a:p>
                  <a:pPr>
                    <a:defRPr lang="es-CO" sz="1400" b="1" i="0" u="none" strike="noStrike" kern="1200" baseline="0">
                      <a:solidFill>
                        <a:srgbClr val="FF0000"/>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4D6-42B2-9B60-87EFF03F2A95}"/>
                </c:ext>
              </c:extLst>
            </c:dLbl>
            <c:spPr>
              <a:noFill/>
              <a:ln>
                <a:noFill/>
              </a:ln>
              <a:effectLst/>
            </c:spPr>
            <c:txPr>
              <a:bodyPr rot="0" spcFirstLastPara="1" vertOverflow="ellipsis" vert="horz" wrap="square" anchor="ctr" anchorCtr="1"/>
              <a:lstStyle/>
              <a:p>
                <a:pPr>
                  <a:defRPr lang="es-CO" sz="1400" b="1" i="0" u="none" strike="noStrike" kern="1200" baseline="0">
                    <a:solidFill>
                      <a:schemeClr val="tx1"/>
                    </a:solidFill>
                    <a:latin typeface="Times New Roman" panose="02020603050405020304" pitchFamily="18" charset="0"/>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2-8'!$A$2:$A$7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2-8'!$B$2:$B$7</c:f>
              <c:numCache>
                <c:formatCode>_(\ * #,##0.0,_);_(\ * \(#,##0.0,\)</c:formatCode>
                <c:ptCount val="6"/>
                <c:pt idx="0">
                  <c:v>286452291.94266099</c:v>
                </c:pt>
                <c:pt idx="1">
                  <c:v>64902118.43869333</c:v>
                </c:pt>
                <c:pt idx="2">
                  <c:v>267427275.776476</c:v>
                </c:pt>
                <c:pt idx="3">
                  <c:v>-45877102.272508211</c:v>
                </c:pt>
                <c:pt idx="4">
                  <c:v>5901448.7238927195</c:v>
                </c:pt>
                <c:pt idx="5">
                  <c:v>-26870155.097838916</c:v>
                </c:pt>
              </c:numCache>
            </c:numRef>
          </c:val>
          <c:extLst>
            <c:ext xmlns:c16="http://schemas.microsoft.com/office/drawing/2014/chart" uri="{C3380CC4-5D6E-409C-BE32-E72D297353CC}">
              <c16:uniqueId val="{0000000D-34D6-42B2-9B60-87EFF03F2A95}"/>
            </c:ext>
          </c:extLst>
        </c:ser>
        <c:dLbls>
          <c:showLegendKey val="0"/>
          <c:showVal val="1"/>
          <c:showCatName val="0"/>
          <c:showSerName val="0"/>
          <c:showPercent val="0"/>
          <c:showBubbleSize val="0"/>
        </c:dLbls>
        <c:gapWidth val="75"/>
        <c:axId val="-1164523712"/>
        <c:axId val="-1164528064"/>
      </c:barChart>
      <c:catAx>
        <c:axId val="-1164523712"/>
        <c:scaling>
          <c:orientation val="minMax"/>
        </c:scaling>
        <c:delete val="0"/>
        <c:axPos val="b"/>
        <c:numFmt formatCode="General" sourceLinked="1"/>
        <c:majorTickMark val="none"/>
        <c:minorTickMark val="none"/>
        <c:tickLblPos val="low"/>
        <c:spPr>
          <a:noFill/>
          <a:ln w="9525" cap="flat" cmpd="sng" algn="ctr">
            <a:solidFill>
              <a:schemeClr val="tx1">
                <a:tint val="75000"/>
                <a:shade val="95000"/>
                <a:satMod val="105000"/>
              </a:schemeClr>
            </a:solidFill>
            <a:prstDash val="solid"/>
            <a:round/>
          </a:ln>
          <a:effectLst/>
        </c:spPr>
        <c:txPr>
          <a:bodyPr rot="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Arial" pitchFamily="34" charset="0"/>
              </a:defRPr>
            </a:pPr>
            <a:endParaRPr lang="es-419"/>
          </a:p>
        </c:txPr>
        <c:crossAx val="-1164528064"/>
        <c:crosses val="autoZero"/>
        <c:auto val="1"/>
        <c:lblAlgn val="ctr"/>
        <c:lblOffset val="100"/>
        <c:noMultiLvlLbl val="0"/>
      </c:catAx>
      <c:valAx>
        <c:axId val="-1164528064"/>
        <c:scaling>
          <c:orientation val="minMax"/>
        </c:scaling>
        <c:delete val="1"/>
        <c:axPos val="l"/>
        <c:title>
          <c:tx>
            <c:rich>
              <a:bodyPr rot="-5400000" spcFirstLastPara="1" vertOverflow="ellipsis" vert="horz" wrap="square" anchor="ctr" anchorCtr="1"/>
              <a:lstStyle/>
              <a:p>
                <a:pPr>
                  <a:defRPr lang="es-CO" sz="1600" b="1" i="0" u="none" strike="noStrike" kern="1200" baseline="0">
                    <a:solidFill>
                      <a:schemeClr val="tx1"/>
                    </a:solidFill>
                    <a:latin typeface="+mn-lt"/>
                    <a:ea typeface="+mn-ea"/>
                    <a:cs typeface="+mn-cs"/>
                  </a:defRPr>
                </a:pPr>
                <a:r>
                  <a:rPr lang="es-CO" sz="1600" b="1" dirty="0"/>
                  <a:t>(Miles de millones de pesos)</a:t>
                </a:r>
              </a:p>
            </c:rich>
          </c:tx>
          <c:layout>
            <c:manualLayout>
              <c:xMode val="edge"/>
              <c:yMode val="edge"/>
              <c:x val="0"/>
              <c:y val="0.23786849033097077"/>
            </c:manualLayout>
          </c:layout>
          <c:overlay val="0"/>
          <c:spPr>
            <a:noFill/>
            <a:ln>
              <a:noFill/>
            </a:ln>
            <a:effectLst/>
          </c:spPr>
        </c:title>
        <c:numFmt formatCode="_(\ * #,##0.0,_);_(\ * \(#,##0.0,\)" sourceLinked="1"/>
        <c:majorTickMark val="none"/>
        <c:minorTickMark val="none"/>
        <c:tickLblPos val="none"/>
        <c:crossAx val="-1164523712"/>
        <c:crosses val="autoZero"/>
        <c:crossBetween val="between"/>
      </c:valAx>
      <c:spPr>
        <a:noFill/>
        <a:ln>
          <a:noFill/>
        </a:ln>
        <a:effectLst/>
      </c:spPr>
    </c:plotArea>
    <c:legend>
      <c:legendPos val="b"/>
      <c:layout>
        <c:manualLayout>
          <c:xMode val="edge"/>
          <c:yMode val="edge"/>
          <c:x val="0.66535006561679944"/>
          <c:y val="0.1224039810707407"/>
          <c:w val="0.1997681539807524"/>
          <c:h val="7.1875084237798162E-2"/>
        </c:manualLayout>
      </c:layout>
      <c:overlay val="0"/>
      <c:spPr>
        <a:noFill/>
        <a:ln>
          <a:noFill/>
        </a:ln>
        <a:effectLst/>
      </c:spPr>
      <c:txPr>
        <a:bodyPr rot="0" spcFirstLastPara="1" vertOverflow="ellipsis" vert="horz" wrap="square" anchor="ctr" anchorCtr="1"/>
        <a:lstStyle/>
        <a:p>
          <a:pPr>
            <a:defRPr lang="es-CO" sz="20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9525" cap="flat" cmpd="sng" algn="ctr">
      <a:noFill/>
      <a:prstDash val="solid"/>
    </a:ln>
    <a:effectLst/>
  </c:spPr>
  <c:txPr>
    <a:bodyPr/>
    <a:lstStyle/>
    <a:p>
      <a:pPr>
        <a:defRPr/>
      </a:pPr>
      <a:endParaRPr lang="es-419"/>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2784571227623014E-2"/>
          <c:y val="1.5336463286781196E-2"/>
          <c:w val="0.90284263640128137"/>
          <c:h val="0.92891126608139873"/>
        </c:manualLayout>
      </c:layout>
      <c:bar3DChart>
        <c:barDir val="col"/>
        <c:grouping val="clustered"/>
        <c:varyColors val="0"/>
        <c:ser>
          <c:idx val="1"/>
          <c:order val="0"/>
          <c:tx>
            <c:strRef>
              <c:f>SITFIN!$R$3:$R$4</c:f>
              <c:strCache>
                <c:ptCount val="2"/>
                <c:pt idx="0">
                  <c:v>SECTOR PÚBLICO</c:v>
                </c:pt>
                <c:pt idx="1">
                  <c:v>2017</c:v>
                </c:pt>
              </c:strCache>
            </c:strRef>
          </c:tx>
          <c:spPr>
            <a:solidFill>
              <a:srgbClr val="FDAE39"/>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a:sp3d contourW="9525">
              <a:contourClr>
                <a:schemeClr val="dk1">
                  <a:shade val="95000"/>
                  <a:satMod val="105000"/>
                </a:schemeClr>
              </a:contourClr>
            </a:sp3d>
          </c:spPr>
          <c:invertIfNegative val="0"/>
          <c:dLbls>
            <c:dLbl>
              <c:idx val="0"/>
              <c:layout>
                <c:manualLayout>
                  <c:x val="1.2750455373406194E-2"/>
                  <c:y val="-2.916964446706251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A62-4907-82EC-F5BFD678CD5D}"/>
                </c:ext>
              </c:extLst>
            </c:dLbl>
            <c:dLbl>
              <c:idx val="1"/>
              <c:layout>
                <c:manualLayout>
                  <c:x val="1.4571948998178506E-2"/>
                  <c:y val="-1.27287191726333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A62-4907-82EC-F5BFD678CD5D}"/>
                </c:ext>
              </c:extLst>
            </c:dLbl>
            <c:dLbl>
              <c:idx val="2"/>
              <c:layout>
                <c:manualLayout>
                  <c:x val="5.0986070418254717E-3"/>
                  <c:y val="-2.67613233717435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A62-4907-82EC-F5BFD678CD5D}"/>
                </c:ext>
              </c:extLst>
            </c:dLbl>
            <c:dLbl>
              <c:idx val="3"/>
              <c:layout>
                <c:manualLayout>
                  <c:x val="3.2770693063488812E-3"/>
                  <c:y val="-3.38034167305518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A62-4907-82EC-F5BFD678CD5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SITFIN!$L$5:$L$8</c:f>
              <c:strCache>
                <c:ptCount val="4"/>
                <c:pt idx="0">
                  <c:v>ACTIVOS </c:v>
                </c:pt>
                <c:pt idx="1">
                  <c:v>PASIVOS</c:v>
                </c:pt>
                <c:pt idx="2">
                  <c:v>INTERÉS MINORITARIO </c:v>
                </c:pt>
                <c:pt idx="3">
                  <c:v>PATRIMONIO</c:v>
                </c:pt>
              </c:strCache>
            </c:strRef>
          </c:cat>
          <c:val>
            <c:numRef>
              <c:f>SITFIN!$R$5:$R$8</c:f>
              <c:numCache>
                <c:formatCode>_(\ * #,##0.0,,,_);_(\ * \(#,##0.0,,,\)</c:formatCode>
                <c:ptCount val="4"/>
                <c:pt idx="0">
                  <c:v>1287476920806765</c:v>
                </c:pt>
                <c:pt idx="1">
                  <c:v>1019943933356988</c:v>
                </c:pt>
                <c:pt idx="2">
                  <c:v>21003561905202.699</c:v>
                </c:pt>
                <c:pt idx="3">
                  <c:v>246529425544575</c:v>
                </c:pt>
              </c:numCache>
            </c:numRef>
          </c:val>
          <c:shape val="cylinder"/>
          <c:extLst>
            <c:ext xmlns:c16="http://schemas.microsoft.com/office/drawing/2014/chart" uri="{C3380CC4-5D6E-409C-BE32-E72D297353CC}">
              <c16:uniqueId val="{00000004-5A62-4907-82EC-F5BFD678CD5D}"/>
            </c:ext>
          </c:extLst>
        </c:ser>
        <c:ser>
          <c:idx val="0"/>
          <c:order val="1"/>
          <c:tx>
            <c:strRef>
              <c:f>SITFIN!$Q$3:$Q$4</c:f>
              <c:strCache>
                <c:ptCount val="2"/>
                <c:pt idx="0">
                  <c:v>SECTOR PÚBLICO</c:v>
                </c:pt>
                <c:pt idx="1">
                  <c:v>2016</c:v>
                </c:pt>
              </c:strCache>
            </c:strRef>
          </c:tx>
          <c:spPr>
            <a:solidFill>
              <a:schemeClr val="accent5">
                <a:lumMod val="50000"/>
              </a:schemeClr>
            </a:solidFill>
            <a:ln w="25400" cap="flat" cmpd="sng" algn="ctr">
              <a:solidFill>
                <a:schemeClr val="accent5">
                  <a:lumMod val="50000"/>
                </a:schemeClr>
              </a:solidFill>
              <a:prstDash val="solid"/>
            </a:ln>
            <a:effectLst/>
            <a:sp3d contourW="25400">
              <a:contourClr>
                <a:schemeClr val="accent5">
                  <a:lumMod val="50000"/>
                </a:schemeClr>
              </a:contourClr>
            </a:sp3d>
          </c:spPr>
          <c:invertIfNegative val="0"/>
          <c:dLbls>
            <c:dLbl>
              <c:idx val="0"/>
              <c:layout>
                <c:manualLayout>
                  <c:x val="3.6801810818081739E-2"/>
                  <c:y val="-2.556077214463521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A62-4907-82EC-F5BFD678CD5D}"/>
                </c:ext>
              </c:extLst>
            </c:dLbl>
            <c:dLbl>
              <c:idx val="1"/>
              <c:layout>
                <c:manualLayout>
                  <c:x val="2.8786057747486275E-2"/>
                  <c:y val="-1.27286607302612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A62-4907-82EC-F5BFD678CD5D}"/>
                </c:ext>
              </c:extLst>
            </c:dLbl>
            <c:dLbl>
              <c:idx val="2"/>
              <c:layout>
                <c:manualLayout>
                  <c:x val="1.6393495304929388E-2"/>
                  <c:y val="-1.78408151591882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A62-4907-82EC-F5BFD678CD5D}"/>
                </c:ext>
              </c:extLst>
            </c:dLbl>
            <c:dLbl>
              <c:idx val="3"/>
              <c:layout>
                <c:manualLayout>
                  <c:x val="2.2955667919358821E-2"/>
                  <c:y val="-2.35791078726976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A62-4907-82EC-F5BFD678CD5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SITFIN!$L$5:$L$8</c:f>
              <c:strCache>
                <c:ptCount val="4"/>
                <c:pt idx="0">
                  <c:v>ACTIVOS </c:v>
                </c:pt>
                <c:pt idx="1">
                  <c:v>PASIVOS</c:v>
                </c:pt>
                <c:pt idx="2">
                  <c:v>INTERÉS MINORITARIO </c:v>
                </c:pt>
                <c:pt idx="3">
                  <c:v>PATRIMONIO</c:v>
                </c:pt>
              </c:strCache>
            </c:strRef>
          </c:cat>
          <c:val>
            <c:numRef>
              <c:f>SITFIN!$Q$5:$Q$8</c:f>
              <c:numCache>
                <c:formatCode>_(\ * #,##0.0,,,_);_(\ * \(#,##0.0,,,\)</c:formatCode>
                <c:ptCount val="4"/>
                <c:pt idx="0">
                  <c:v>1207973460205860</c:v>
                </c:pt>
                <c:pt idx="1">
                  <c:v>953510581689000</c:v>
                </c:pt>
                <c:pt idx="2">
                  <c:v>19475696246600</c:v>
                </c:pt>
                <c:pt idx="3">
                  <c:v>234987182270250</c:v>
                </c:pt>
              </c:numCache>
            </c:numRef>
          </c:val>
          <c:shape val="cylinder"/>
          <c:extLst>
            <c:ext xmlns:c16="http://schemas.microsoft.com/office/drawing/2014/chart" uri="{C3380CC4-5D6E-409C-BE32-E72D297353CC}">
              <c16:uniqueId val="{00000009-5A62-4907-82EC-F5BFD678CD5D}"/>
            </c:ext>
          </c:extLst>
        </c:ser>
        <c:dLbls>
          <c:showLegendKey val="0"/>
          <c:showVal val="0"/>
          <c:showCatName val="0"/>
          <c:showSerName val="0"/>
          <c:showPercent val="0"/>
          <c:showBubbleSize val="0"/>
        </c:dLbls>
        <c:gapWidth val="109"/>
        <c:gapDepth val="106"/>
        <c:shape val="box"/>
        <c:axId val="-1050067008"/>
        <c:axId val="-1050063200"/>
        <c:axId val="0"/>
      </c:bar3DChart>
      <c:catAx>
        <c:axId val="-1050067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1050063200"/>
        <c:crosses val="autoZero"/>
        <c:auto val="1"/>
        <c:lblAlgn val="ctr"/>
        <c:lblOffset val="100"/>
        <c:noMultiLvlLbl val="0"/>
      </c:catAx>
      <c:valAx>
        <c:axId val="-1050063200"/>
        <c:scaling>
          <c:orientation val="minMax"/>
        </c:scaling>
        <c:delete val="0"/>
        <c:axPos val="l"/>
        <c:numFmt formatCode="_(\ * #,##0.0,,,_);_(\ * \(#,##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s-419"/>
          </a:p>
        </c:txPr>
        <c:crossAx val="-105006700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s-419"/>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340"/>
      <c:rAngAx val="0"/>
    </c:view3D>
    <c:floor>
      <c:thickness val="0"/>
      <c:spPr>
        <a:noFill/>
        <a:ln w="6350" cap="flat" cmpd="sng" algn="ctr">
          <a:solidFill>
            <a:schemeClr val="tx1">
              <a:tint val="75000"/>
            </a:schemeClr>
          </a:solidFill>
          <a:prstDash val="solid"/>
          <a:round/>
        </a:ln>
        <a:effectLst/>
        <a:sp3d contourW="6350">
          <a:contourClr>
            <a:schemeClr val="tx1">
              <a:tint val="7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5190789591054147E-2"/>
          <c:y val="0"/>
          <c:w val="0.93792811350904115"/>
          <c:h val="0.85150895068924237"/>
        </c:manualLayout>
      </c:layout>
      <c:bar3DChart>
        <c:barDir val="col"/>
        <c:grouping val="clustered"/>
        <c:varyColors val="0"/>
        <c:ser>
          <c:idx val="1"/>
          <c:order val="0"/>
          <c:tx>
            <c:strRef>
              <c:f>'G 2-9'!$C$1</c:f>
              <c:strCache>
                <c:ptCount val="1"/>
                <c:pt idx="0">
                  <c:v>2016</c:v>
                </c:pt>
              </c:strCache>
            </c:strRef>
          </c:tx>
          <c:spPr>
            <a:solidFill>
              <a:schemeClr val="bg1">
                <a:lumMod val="50000"/>
              </a:schemeClr>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c:spPr>
          <c:invertIfNegative val="0"/>
          <c:dLbls>
            <c:dLbl>
              <c:idx val="0"/>
              <c:layout>
                <c:manualLayout>
                  <c:x val="-1.3988298337707787E-2"/>
                  <c:y val="-9.623802538256091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6D-4B7A-BB78-DD420CFD664E}"/>
                </c:ext>
              </c:extLst>
            </c:dLbl>
            <c:dLbl>
              <c:idx val="1"/>
              <c:layout>
                <c:manualLayout>
                  <c:x val="-2.6037510936132983E-2"/>
                  <c:y val="-2.22969922618903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6D-4B7A-BB78-DD420CFD664E}"/>
                </c:ext>
              </c:extLst>
            </c:dLbl>
            <c:dLbl>
              <c:idx val="2"/>
              <c:layout>
                <c:manualLayout>
                  <c:x val="-3.6797244094488236E-2"/>
                  <c:y val="-1.38505027870732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06D-4B7A-BB78-DD420CFD664E}"/>
                </c:ext>
              </c:extLst>
            </c:dLbl>
            <c:dLbl>
              <c:idx val="3"/>
              <c:layout>
                <c:manualLayout>
                  <c:x val="-2.3064195100612424E-2"/>
                  <c:y val="1.64331926669169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06D-4B7A-BB78-DD420CFD664E}"/>
                </c:ext>
              </c:extLst>
            </c:dLbl>
            <c:dLbl>
              <c:idx val="4"/>
              <c:layout>
                <c:manualLayout>
                  <c:x val="-2.664413823272091E-2"/>
                  <c:y val="9.06134691362867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6D-4B7A-BB78-DD420CFD664E}"/>
                </c:ext>
              </c:extLst>
            </c:dLbl>
            <c:dLbl>
              <c:idx val="5"/>
              <c:layout>
                <c:manualLayout>
                  <c:x val="-8.5288713910761163E-3"/>
                  <c:y val="7.50394792178429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6D-4B7A-BB78-DD420CFD664E}"/>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2-9'!$A$2:$A$7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2-9'!$C$2:$C$7</c:f>
              <c:numCache>
                <c:formatCode>_(\ * #,##0.0,_);_(\ * \(#,##0.0,\)</c:formatCode>
                <c:ptCount val="6"/>
                <c:pt idx="0">
                  <c:v>407863247.52200001</c:v>
                </c:pt>
                <c:pt idx="1">
                  <c:v>90880815.909999996</c:v>
                </c:pt>
                <c:pt idx="2">
                  <c:v>337595980.34100002</c:v>
                </c:pt>
                <c:pt idx="3">
                  <c:v>-20613548.729000032</c:v>
                </c:pt>
                <c:pt idx="4">
                  <c:v>5357225.5629999992</c:v>
                </c:pt>
                <c:pt idx="5">
                  <c:v>-4637941.8463600324</c:v>
                </c:pt>
              </c:numCache>
            </c:numRef>
          </c:val>
          <c:shape val="cylinder"/>
          <c:extLst>
            <c:ext xmlns:c16="http://schemas.microsoft.com/office/drawing/2014/chart" uri="{C3380CC4-5D6E-409C-BE32-E72D297353CC}">
              <c16:uniqueId val="{00000006-E06D-4B7A-BB78-DD420CFD664E}"/>
            </c:ext>
          </c:extLst>
        </c:ser>
        <c:ser>
          <c:idx val="0"/>
          <c:order val="1"/>
          <c:tx>
            <c:strRef>
              <c:f>'G 2-9'!$B$1</c:f>
              <c:strCache>
                <c:ptCount val="1"/>
                <c:pt idx="0">
                  <c:v>2017</c:v>
                </c:pt>
              </c:strCache>
            </c:strRef>
          </c:tx>
          <c:spPr>
            <a:solidFill>
              <a:srgbClr val="FF9933"/>
            </a:solidFill>
            <a:ln w="25400" cap="flat" cmpd="sng" algn="ctr">
              <a:solidFill>
                <a:schemeClr val="bg1"/>
              </a:solidFill>
              <a:prstDash val="solid"/>
            </a:ln>
            <a:effectLst/>
            <a:scene3d>
              <a:camera prst="orthographicFront"/>
              <a:lightRig rig="threePt" dir="t"/>
            </a:scene3d>
          </c:spPr>
          <c:invertIfNegative val="0"/>
          <c:dPt>
            <c:idx val="0"/>
            <c:invertIfNegative val="0"/>
            <c:bubble3D val="0"/>
            <c:spPr>
              <a:solidFill>
                <a:srgbClr val="FF9933"/>
              </a:solidFill>
              <a:ln w="25400" cap="flat" cmpd="sng" algn="ctr">
                <a:solidFill>
                  <a:schemeClr val="tx1"/>
                </a:solidFill>
                <a:prstDash val="solid"/>
              </a:ln>
              <a:effectLst/>
              <a:scene3d>
                <a:camera prst="orthographicFront"/>
                <a:lightRig rig="threePt" dir="t"/>
              </a:scene3d>
            </c:spPr>
            <c:extLst>
              <c:ext xmlns:c16="http://schemas.microsoft.com/office/drawing/2014/chart" uri="{C3380CC4-5D6E-409C-BE32-E72D297353CC}">
                <c16:uniqueId val="{00000008-E06D-4B7A-BB78-DD420CFD664E}"/>
              </c:ext>
            </c:extLst>
          </c:dPt>
          <c:dLbls>
            <c:dLbl>
              <c:idx val="0"/>
              <c:layout>
                <c:manualLayout>
                  <c:x val="1.1893372703412022E-2"/>
                  <c:y val="-1.12690324994913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06D-4B7A-BB78-DD420CFD664E}"/>
                </c:ext>
              </c:extLst>
            </c:dLbl>
            <c:dLbl>
              <c:idx val="1"/>
              <c:layout>
                <c:manualLayout>
                  <c:x val="-2.1910542432195977E-3"/>
                  <c:y val="-3.40410559473721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06D-4B7A-BB78-DD420CFD664E}"/>
                </c:ext>
              </c:extLst>
            </c:dLbl>
            <c:dLbl>
              <c:idx val="2"/>
              <c:layout>
                <c:manualLayout>
                  <c:x val="1.4084426946631671E-2"/>
                  <c:y val="-1.52615710340333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06D-4B7A-BB78-DD420CFD664E}"/>
                </c:ext>
              </c:extLst>
            </c:dLbl>
            <c:dLbl>
              <c:idx val="3"/>
              <c:layout>
                <c:manualLayout>
                  <c:x val="1.0915573053368328E-2"/>
                  <c:y val="1.54843498871978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06D-4B7A-BB78-DD420CFD664E}"/>
                </c:ext>
              </c:extLst>
            </c:dLbl>
            <c:dLbl>
              <c:idx val="4"/>
              <c:layout>
                <c:manualLayout>
                  <c:x val="-7.7466097987751534E-3"/>
                  <c:y val="-1.75743244932543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06D-4B7A-BB78-DD420CFD664E}"/>
                </c:ext>
              </c:extLst>
            </c:dLbl>
            <c:dLbl>
              <c:idx val="5"/>
              <c:layout>
                <c:manualLayout>
                  <c:x val="3.1632874015748033E-2"/>
                  <c:y val="1.45460769070815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06D-4B7A-BB78-DD420CFD664E}"/>
                </c:ext>
              </c:extLst>
            </c:dLbl>
            <c:spPr>
              <a:noFill/>
              <a:ln>
                <a:noFill/>
              </a:ln>
              <a:effectLst/>
            </c:spPr>
            <c:txPr>
              <a:bodyPr rot="0" spcFirstLastPara="1" vertOverflow="ellipsis" vert="horz" wrap="square" lIns="38100" tIns="19050" rIns="38100" bIns="19050" anchor="ctr" anchorCtr="1">
                <a:spAutoFit/>
              </a:bodyPr>
              <a:lstStyle/>
              <a:p>
                <a:pPr>
                  <a:defRPr sz="13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 2-9'!$A$2:$A$7</c:f>
              <c:strCache>
                <c:ptCount val="6"/>
                <c:pt idx="0">
                  <c:v>Ingresos operacionales </c:v>
                </c:pt>
                <c:pt idx="1">
                  <c:v>Costo de ventas y operación</c:v>
                </c:pt>
                <c:pt idx="2">
                  <c:v>Gastos operacionales</c:v>
                </c:pt>
                <c:pt idx="3">
                  <c:v>Excedente operacional </c:v>
                </c:pt>
                <c:pt idx="4">
                  <c:v>Excedente  no operacional </c:v>
                </c:pt>
                <c:pt idx="5">
                  <c:v>Excedente del ejercicio</c:v>
                </c:pt>
              </c:strCache>
            </c:strRef>
          </c:cat>
          <c:val>
            <c:numRef>
              <c:f>'G 2-9'!$B$2:$B$7</c:f>
              <c:numCache>
                <c:formatCode>_(\ * #,##0.0,_);_(\ * \(#,##0.0,\)</c:formatCode>
                <c:ptCount val="6"/>
                <c:pt idx="0">
                  <c:v>375829378.97425401</c:v>
                </c:pt>
                <c:pt idx="1">
                  <c:v>98495165.485336497</c:v>
                </c:pt>
                <c:pt idx="2">
                  <c:v>305987843.45372099</c:v>
                </c:pt>
                <c:pt idx="3">
                  <c:v>-28653629.964803457</c:v>
                </c:pt>
                <c:pt idx="4">
                  <c:v>8642474.0800035596</c:v>
                </c:pt>
                <c:pt idx="5">
                  <c:v>-4815543.4785382478</c:v>
                </c:pt>
              </c:numCache>
            </c:numRef>
          </c:val>
          <c:shape val="cylinder"/>
          <c:extLst>
            <c:ext xmlns:c16="http://schemas.microsoft.com/office/drawing/2014/chart" uri="{C3380CC4-5D6E-409C-BE32-E72D297353CC}">
              <c16:uniqueId val="{0000000E-E06D-4B7A-BB78-DD420CFD664E}"/>
            </c:ext>
          </c:extLst>
        </c:ser>
        <c:dLbls>
          <c:showLegendKey val="0"/>
          <c:showVal val="1"/>
          <c:showCatName val="0"/>
          <c:showSerName val="0"/>
          <c:showPercent val="0"/>
          <c:showBubbleSize val="0"/>
        </c:dLbls>
        <c:gapWidth val="75"/>
        <c:shape val="box"/>
        <c:axId val="-1164515552"/>
        <c:axId val="-1164513920"/>
        <c:axId val="0"/>
      </c:bar3DChart>
      <c:catAx>
        <c:axId val="-1164515552"/>
        <c:scaling>
          <c:orientation val="minMax"/>
        </c:scaling>
        <c:delete val="0"/>
        <c:axPos val="b"/>
        <c:numFmt formatCode="General" sourceLinked="1"/>
        <c:majorTickMark val="none"/>
        <c:minorTickMark val="none"/>
        <c:tickLblPos val="low"/>
        <c:spPr>
          <a:noFill/>
          <a:ln w="6350" cap="flat" cmpd="sng" algn="ctr">
            <a:solidFill>
              <a:schemeClr val="tx1">
                <a:tint val="75000"/>
              </a:schemeClr>
            </a:solidFill>
            <a:prstDash val="solid"/>
            <a:round/>
          </a:ln>
          <a:effectLst/>
        </c:spPr>
        <c:txPr>
          <a:bodyPr rot="0" spcFirstLastPara="1" vertOverflow="ellipsis" wrap="square" anchor="ctr" anchorCtr="1"/>
          <a:lstStyle/>
          <a:p>
            <a:pPr>
              <a:defRPr lang="es-CO"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s-419"/>
          </a:p>
        </c:txPr>
        <c:crossAx val="-1164513920"/>
        <c:crosses val="autoZero"/>
        <c:auto val="1"/>
        <c:lblAlgn val="ctr"/>
        <c:lblOffset val="100"/>
        <c:noMultiLvlLbl val="0"/>
      </c:catAx>
      <c:valAx>
        <c:axId val="-1164513920"/>
        <c:scaling>
          <c:orientation val="minMax"/>
        </c:scaling>
        <c:delete val="1"/>
        <c:axPos val="l"/>
        <c:numFmt formatCode="_(\ * #,##0.0,_);_(\ * \(#,##0.0,\)" sourceLinked="1"/>
        <c:majorTickMark val="none"/>
        <c:minorTickMark val="none"/>
        <c:tickLblPos val="none"/>
        <c:crossAx val="-1164515552"/>
        <c:crosses val="autoZero"/>
        <c:crossBetween val="between"/>
      </c:valAx>
      <c:spPr>
        <a:noFill/>
        <a:ln>
          <a:noFill/>
        </a:ln>
        <a:effectLst/>
      </c:spPr>
    </c:plotArea>
    <c:legend>
      <c:legendPos val="b"/>
      <c:layout>
        <c:manualLayout>
          <c:xMode val="edge"/>
          <c:yMode val="edge"/>
          <c:x val="0.76574554725952504"/>
          <c:y val="7.1464244502230517E-2"/>
          <c:w val="0.10955055098906581"/>
          <c:h val="0.11498559763171444"/>
        </c:manualLayout>
      </c:layout>
      <c:overlay val="0"/>
      <c:spPr>
        <a:noFill/>
        <a:ln>
          <a:noFill/>
        </a:ln>
        <a:effectLst/>
      </c:spPr>
      <c:txPr>
        <a:bodyPr rot="0" spcFirstLastPara="1" vertOverflow="ellipsis" vert="horz" wrap="square" anchor="ctr" anchorCtr="1"/>
        <a:lstStyle/>
        <a:p>
          <a:pPr>
            <a:defRPr lang="es-CO" sz="1600" b="1" i="0" u="none" strike="noStrike" kern="1200" baseline="0">
              <a:solidFill>
                <a:schemeClr val="tx1"/>
              </a:solidFill>
              <a:latin typeface="Times New Roman" panose="02020603050405020304" pitchFamily="18" charset="0"/>
              <a:ea typeface="+mn-ea"/>
              <a:cs typeface="+mn-cs"/>
            </a:defRPr>
          </a:pPr>
          <a:endParaRPr lang="es-419"/>
        </a:p>
      </c:txPr>
    </c:legend>
    <c:plotVisOnly val="1"/>
    <c:dispBlanksAs val="gap"/>
    <c:showDLblsOverMax val="0"/>
  </c:chart>
  <c:spPr>
    <a:solidFill>
      <a:schemeClr val="bg1"/>
    </a:solidFill>
    <a:ln w="6350" cap="flat" cmpd="sng" algn="ctr">
      <a:noFill/>
      <a:prstDash val="solid"/>
      <a:round/>
    </a:ln>
    <a:effectLst/>
  </c:spPr>
  <c:txPr>
    <a:bodyPr/>
    <a:lstStyle/>
    <a:p>
      <a:pPr>
        <a:defRPr/>
      </a:pPr>
      <a:endParaRPr lang="es-419"/>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xfrm>
          <a:off x="2806279" y="49570"/>
          <a:ext cx="3624540" cy="1440801"/>
        </a:xfrm>
        <a:prstGeom prst="ellipse">
          <a:avLst/>
        </a:prstGeom>
        <a:gradFill rotWithShape="0">
          <a:gsLst>
            <a:gs pos="0">
              <a:srgbClr val="FFFFFF"/>
            </a:gs>
            <a:gs pos="50000">
              <a:srgbClr val="B4DE86"/>
            </a:gs>
            <a:gs pos="100000">
              <a:srgbClr val="76B53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MX" sz="1800" b="0" dirty="0">
              <a:solidFill>
                <a:sysClr val="windowText" lastClr="000000"/>
              </a:solidFill>
              <a:effectLst>
                <a:outerShdw blurRad="38100" dist="38100" dir="2700000" algn="tl">
                  <a:srgbClr val="C0C0C0"/>
                </a:outerShdw>
              </a:effectLst>
              <a:latin typeface="Calibri"/>
              <a:ea typeface="+mn-ea"/>
              <a:cs typeface="+mn-cs"/>
            </a:rPr>
            <a:t>1</a:t>
          </a:r>
          <a:r>
            <a:rPr lang="es-MX" sz="1800" b="1" dirty="0">
              <a:solidFill>
                <a:sysClr val="windowText" lastClr="000000"/>
              </a:solidFill>
              <a:effectLst>
                <a:outerShdw blurRad="38100" dist="38100" dir="2700000" algn="tl">
                  <a:srgbClr val="C0C0C0"/>
                </a:outerShdw>
              </a:effectLst>
              <a:latin typeface="Calibri"/>
              <a:ea typeface="+mn-ea"/>
              <a:cs typeface="+mn-cs"/>
            </a:rPr>
            <a:t>. Empresas que cotizan en el mercado de valores, o que captan o administran ahorro del público</a:t>
          </a:r>
          <a:endParaRPr lang="es-ES" sz="1800" b="1" dirty="0">
            <a:solidFill>
              <a:srgbClr val="FFFFFF"/>
            </a:solidFill>
            <a:latin typeface="Calibri"/>
            <a:ea typeface="+mn-ea"/>
            <a:cs typeface="+mn-cs"/>
          </a:endParaRPr>
        </a:p>
      </dgm:t>
    </dgm:pt>
    <dgm:pt modelId="{AF211E25-4738-4034-A58A-C2733435E09F}" type="parTrans" cxnId="{DCB1DAC2-858B-43AA-8FB7-E7047D956872}">
      <dgm:prSet/>
      <dgm:spPr>
        <a:xfrm rot="20011500">
          <a:off x="2038981" y="1649715"/>
          <a:ext cx="1529227" cy="48339"/>
        </a:xfrm>
        <a:custGeom>
          <a:avLst/>
          <a:gdLst/>
          <a:ahLst/>
          <a:cxnLst/>
          <a:rect l="0" t="0" r="0" b="0"/>
          <a:pathLst>
            <a:path>
              <a:moveTo>
                <a:pt x="0" y="24169"/>
              </a:moveTo>
              <a:lnTo>
                <a:pt x="1529227"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xfrm>
          <a:off x="2793796" y="1565660"/>
          <a:ext cx="3795819" cy="1547301"/>
        </a:xfrm>
        <a:prstGeom prst="ellipse">
          <a:avLst/>
        </a:prstGeom>
        <a:gradFill rotWithShape="0">
          <a:gsLst>
            <a:gs pos="0">
              <a:srgbClr val="FFFFFF"/>
            </a:gs>
            <a:gs pos="50000">
              <a:srgbClr val="2D2DB9">
                <a:lumMod val="20000"/>
                <a:lumOff val="80000"/>
              </a:srgbClr>
            </a:gs>
            <a:gs pos="100000">
              <a:srgbClr val="2D2DB9">
                <a:lumMod val="60000"/>
                <a:lumOff val="40000"/>
              </a:srgbClr>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MX" sz="1800" b="1" dirty="0">
              <a:solidFill>
                <a:sysClr val="windowText" lastClr="000000"/>
              </a:solidFill>
              <a:effectLst>
                <a:outerShdw blurRad="38100" dist="38100" dir="2700000" algn="tl">
                  <a:srgbClr val="C0C0C0"/>
                </a:outerShdw>
              </a:effectLst>
              <a:latin typeface="Calibri"/>
              <a:ea typeface="+mn-ea"/>
              <a:cs typeface="+mn-cs"/>
            </a:rPr>
            <a:t>2. Empresas que no cotizan en el mercado de valores, y que no captan ni administran ahorro del público</a:t>
          </a:r>
          <a:endParaRPr lang="es-ES" sz="1800" b="1" dirty="0">
            <a:solidFill>
              <a:srgbClr val="FFFFFF"/>
            </a:solidFill>
            <a:latin typeface="Calibri"/>
            <a:ea typeface="+mn-ea"/>
            <a:cs typeface="+mn-cs"/>
          </a:endParaRPr>
        </a:p>
      </dgm:t>
    </dgm:pt>
    <dgm:pt modelId="{A4EB43E1-84F9-4518-8458-6AE7597D75B1}" type="parTrans" cxnId="{468E45B2-CF59-4A03-B8F7-90D9F322BA3F}">
      <dgm:prSet/>
      <dgm:spPr>
        <a:xfrm rot="21533472">
          <a:off x="2119104" y="2358382"/>
          <a:ext cx="676891" cy="48339"/>
        </a:xfrm>
        <a:custGeom>
          <a:avLst/>
          <a:gdLst/>
          <a:ahLst/>
          <a:cxnLst/>
          <a:rect l="0" t="0" r="0" b="0"/>
          <a:pathLst>
            <a:path>
              <a:moveTo>
                <a:pt x="0" y="24169"/>
              </a:moveTo>
              <a:lnTo>
                <a:pt x="676891"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xfrm>
          <a:off x="2995928" y="3192084"/>
          <a:ext cx="3664303" cy="1117549"/>
        </a:xfrm>
        <a:prstGeom prst="ellipse">
          <a:avLst/>
        </a:prstGeom>
        <a:gradFill rotWithShape="0">
          <a:gsLst>
            <a:gs pos="0">
              <a:srgbClr val="FFFFFF"/>
            </a:gs>
            <a:gs pos="50000">
              <a:srgbClr val="FFB7B7"/>
            </a:gs>
            <a:gs pos="100000">
              <a:srgbClr val="FF818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gm:spPr>
      <dgm:t>
        <a:bodyPr/>
        <a:lstStyle/>
        <a:p>
          <a:r>
            <a:rPr lang="es-ES" sz="2400" b="1" dirty="0">
              <a:solidFill>
                <a:srgbClr val="000000"/>
              </a:solidFill>
              <a:latin typeface="Calibri" panose="020F0502020204030204" pitchFamily="34" charset="0"/>
              <a:ea typeface="+mn-ea"/>
              <a:cs typeface="+mn-cs"/>
            </a:rPr>
            <a:t>3. Entidades de gobierno </a:t>
          </a:r>
        </a:p>
      </dgm:t>
    </dgm:pt>
    <dgm:pt modelId="{8D52007B-04F7-4809-9EFF-C41160ACC4F1}" type="parTrans" cxnId="{7D8EC62B-8834-42B9-BBC2-1AEAC48A37D5}">
      <dgm:prSet/>
      <dgm:spPr>
        <a:xfrm rot="1265637">
          <a:off x="2062694" y="2985049"/>
          <a:ext cx="1685553" cy="48339"/>
        </a:xfrm>
        <a:custGeom>
          <a:avLst/>
          <a:gdLst/>
          <a:ahLst/>
          <a:cxnLst/>
          <a:rect l="0" t="0" r="0" b="0"/>
          <a:pathLst>
            <a:path>
              <a:moveTo>
                <a:pt x="0" y="24169"/>
              </a:moveTo>
              <a:lnTo>
                <a:pt x="1685553" y="24169"/>
              </a:lnTo>
            </a:path>
          </a:pathLst>
        </a:custGeom>
        <a:noFill/>
        <a:ln w="25400" cap="flat" cmpd="sng" algn="ctr">
          <a:solidFill>
            <a:srgbClr val="FFFFFF">
              <a:hueOff val="0"/>
              <a:satOff val="0"/>
              <a:lumOff val="0"/>
              <a:alphaOff val="0"/>
            </a:srgbClr>
          </a:solidFill>
          <a:prstDash val="solid"/>
        </a:ln>
        <a:effectLst/>
        <a:scene3d>
          <a:camera prst="orthographicFront"/>
          <a:lightRig rig="chilly" dir="t"/>
        </a:scene3d>
        <a:sp3d z="-40000" prstMaterial="matte"/>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xfrm>
          <a:off x="401016" y="878936"/>
          <a:ext cx="1872234" cy="2788510"/>
        </a:xfrm>
        <a:prstGeom prst="ellipse">
          <a:avLst/>
        </a:prstGeom>
        <a:gradFill rotWithShape="0">
          <a:gsLst>
            <a:gs pos="0">
              <a:srgbClr val="FFFFFF"/>
            </a:gs>
            <a:gs pos="50000">
              <a:srgbClr val="2D2DB9">
                <a:lumMod val="75000"/>
              </a:srgbClr>
            </a:gs>
            <a:gs pos="100000">
              <a:srgbClr val="2D2DB9">
                <a:lumMod val="50000"/>
              </a:srgb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ScaleY="103231" custLinFactX="32592" custLinFactNeighborX="100000" custLinFactNeighborY="134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15416" custLinFactX="6622" custLinFactNeighborX="100000" custLinFactNeighborY="-4843">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ScaleY="83360" custLinFactX="48592" custLinFactNeighborX="100000" custLinFactNeighborY="-22800">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0DC5521-136C-4F46-A737-4BA64EECA9D5}" type="presOf" srcId="{9DF46E10-A583-4C14-BB0E-F78E0980C81E}" destId="{1E02EFE4-F98A-4C9F-8D40-C3EDA9D04BF9}" srcOrd="0" destOrd="0" presId="urn:microsoft.com/office/officeart/2005/8/layout/radial2"/>
    <dgm:cxn modelId="{4C478725-9C5B-46F8-92CF-BCD61DC2F370}" type="presOf" srcId="{AF211E25-4738-4034-A58A-C2733435E09F}" destId="{F6CC1EB0-ABCB-44B4-8579-08A554B2F6CD}" srcOrd="0" destOrd="0" presId="urn:microsoft.com/office/officeart/2005/8/layout/radial2"/>
    <dgm:cxn modelId="{7D8EC62B-8834-42B9-BBC2-1AEAC48A37D5}" srcId="{C262232D-FAFA-4B8E-8C8C-19FC086DE6A3}" destId="{036FE566-7592-4280-B2AC-79B6C09B8864}" srcOrd="2" destOrd="0" parTransId="{8D52007B-04F7-4809-9EFF-C41160ACC4F1}" sibTransId="{7E1F5562-4D5D-4614-8649-2FB7583DF66B}"/>
    <dgm:cxn modelId="{DC76B370-571D-45A6-B4A2-7BB8A64A83A7}" type="presOf" srcId="{8D52007B-04F7-4809-9EFF-C41160ACC4F1}" destId="{245F6F13-71EA-44A2-A0FE-712885068A4F}" srcOrd="0" destOrd="0" presId="urn:microsoft.com/office/officeart/2005/8/layout/radial2"/>
    <dgm:cxn modelId="{97202190-943D-480F-911B-35FBCD257DC4}" type="presOf" srcId="{036FE566-7592-4280-B2AC-79B6C09B8864}" destId="{E43465F4-A339-482C-87DC-E675E3944F47}" srcOrd="0" destOrd="0" presId="urn:microsoft.com/office/officeart/2005/8/layout/radial2"/>
    <dgm:cxn modelId="{581BB794-CCDF-4A01-A41E-FE3151CEC776}" type="presOf" srcId="{CD02E64A-805D-41E6-9618-D62982B94046}" destId="{4CBEE7F2-FA8F-455D-899D-D2E2389A34C1}" srcOrd="0" destOrd="0" presId="urn:microsoft.com/office/officeart/2005/8/layout/radial2"/>
    <dgm:cxn modelId="{94A2B2A5-52A2-45FF-967F-24395FA5A8C6}" type="presOf" srcId="{C262232D-FAFA-4B8E-8C8C-19FC086DE6A3}" destId="{959930D8-02B3-4AB6-858E-0A8BCB48164F}" srcOrd="0" destOrd="0" presId="urn:microsoft.com/office/officeart/2005/8/layout/radial2"/>
    <dgm:cxn modelId="{8587E6A9-4C9A-4935-B082-2420ADC096D2}" type="presOf" srcId="{A4EB43E1-84F9-4518-8458-6AE7597D75B1}" destId="{FA9F25C7-5FCF-4FFD-86EA-D574DC3E22F3}"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1DAC2-858B-43AA-8FB7-E7047D956872}" srcId="{C262232D-FAFA-4B8E-8C8C-19FC086DE6A3}" destId="{9DF46E10-A583-4C14-BB0E-F78E0980C81E}" srcOrd="0" destOrd="0" parTransId="{AF211E25-4738-4034-A58A-C2733435E09F}" sibTransId="{12FCC170-E7E4-4CAF-941F-D50F94DAF2FB}"/>
    <dgm:cxn modelId="{16BBDEBC-75D3-49AD-B75F-23C9325698B5}" type="presParOf" srcId="{959930D8-02B3-4AB6-858E-0A8BCB48164F}" destId="{FCCB4666-85D5-43AB-A3F5-8FF69B0D82EF}" srcOrd="0" destOrd="0" presId="urn:microsoft.com/office/officeart/2005/8/layout/radial2"/>
    <dgm:cxn modelId="{BE1C7BFB-25A7-4097-A229-962E2E308AFA}" type="presParOf" srcId="{FCCB4666-85D5-43AB-A3F5-8FF69B0D82EF}" destId="{052B49CE-7C29-4ADB-8E02-1DEC9A1415EB}" srcOrd="0" destOrd="0" presId="urn:microsoft.com/office/officeart/2005/8/layout/radial2"/>
    <dgm:cxn modelId="{C1B7A4CC-DFEF-47A9-9C61-4A49B3DFA0AC}" type="presParOf" srcId="{052B49CE-7C29-4ADB-8E02-1DEC9A1415EB}" destId="{41CBC5EF-B56F-494A-8939-980D2B9D1EDF}" srcOrd="0" destOrd="0" presId="urn:microsoft.com/office/officeart/2005/8/layout/radial2"/>
    <dgm:cxn modelId="{2C8B4E02-6151-456C-BD16-01C4954ED70D}" type="presParOf" srcId="{052B49CE-7C29-4ADB-8E02-1DEC9A1415EB}" destId="{8CC992E8-A0C8-476F-9F40-4E8F09CEECCF}" srcOrd="1" destOrd="0" presId="urn:microsoft.com/office/officeart/2005/8/layout/radial2"/>
    <dgm:cxn modelId="{F643C85D-5DDC-4BDC-9AD6-AF625BEC2089}" type="presParOf" srcId="{FCCB4666-85D5-43AB-A3F5-8FF69B0D82EF}" destId="{F6CC1EB0-ABCB-44B4-8579-08A554B2F6CD}" srcOrd="1" destOrd="0" presId="urn:microsoft.com/office/officeart/2005/8/layout/radial2"/>
    <dgm:cxn modelId="{0396D123-A555-4B7E-92F9-917D78874223}" type="presParOf" srcId="{FCCB4666-85D5-43AB-A3F5-8FF69B0D82EF}" destId="{1356F96D-77F2-48B3-8353-640EDFF686F7}" srcOrd="2" destOrd="0" presId="urn:microsoft.com/office/officeart/2005/8/layout/radial2"/>
    <dgm:cxn modelId="{2DE7AB78-FE3C-43C6-A007-CAB2E5420BBF}" type="presParOf" srcId="{1356F96D-77F2-48B3-8353-640EDFF686F7}" destId="{1E02EFE4-F98A-4C9F-8D40-C3EDA9D04BF9}" srcOrd="0" destOrd="0" presId="urn:microsoft.com/office/officeart/2005/8/layout/radial2"/>
    <dgm:cxn modelId="{157CAD4D-8060-4072-904E-0E087497039C}" type="presParOf" srcId="{1356F96D-77F2-48B3-8353-640EDFF686F7}" destId="{68493437-8682-438F-97A3-4D236F9B846C}" srcOrd="1" destOrd="0" presId="urn:microsoft.com/office/officeart/2005/8/layout/radial2"/>
    <dgm:cxn modelId="{28C61912-9157-4B31-8633-9F58552001DC}" type="presParOf" srcId="{FCCB4666-85D5-43AB-A3F5-8FF69B0D82EF}" destId="{FA9F25C7-5FCF-4FFD-86EA-D574DC3E22F3}" srcOrd="3" destOrd="0" presId="urn:microsoft.com/office/officeart/2005/8/layout/radial2"/>
    <dgm:cxn modelId="{FE5EA872-6AEE-4F8B-9F04-B04DE44E2268}" type="presParOf" srcId="{FCCB4666-85D5-43AB-A3F5-8FF69B0D82EF}" destId="{19898688-C174-4E10-A236-D6989DE48053}" srcOrd="4" destOrd="0" presId="urn:microsoft.com/office/officeart/2005/8/layout/radial2"/>
    <dgm:cxn modelId="{B20A42EF-885E-4790-BEA5-A084E9131B3D}" type="presParOf" srcId="{19898688-C174-4E10-A236-D6989DE48053}" destId="{4CBEE7F2-FA8F-455D-899D-D2E2389A34C1}" srcOrd="0" destOrd="0" presId="urn:microsoft.com/office/officeart/2005/8/layout/radial2"/>
    <dgm:cxn modelId="{1AD144D6-D26A-400E-860F-8305E3A33D64}" type="presParOf" srcId="{19898688-C174-4E10-A236-D6989DE48053}" destId="{66445095-13CE-4215-A68E-3EADCCD396C6}" srcOrd="1" destOrd="0" presId="urn:microsoft.com/office/officeart/2005/8/layout/radial2"/>
    <dgm:cxn modelId="{5F63F93A-322C-4C08-B3AA-3C68A05CC651}" type="presParOf" srcId="{FCCB4666-85D5-43AB-A3F5-8FF69B0D82EF}" destId="{245F6F13-71EA-44A2-A0FE-712885068A4F}" srcOrd="5" destOrd="0" presId="urn:microsoft.com/office/officeart/2005/8/layout/radial2"/>
    <dgm:cxn modelId="{86160BA9-8B63-4AC4-AC41-F3C73D0171E0}" type="presParOf" srcId="{FCCB4666-85D5-43AB-A3F5-8FF69B0D82EF}" destId="{CD85E822-E639-44B9-A75E-28464151390E}" srcOrd="6" destOrd="0" presId="urn:microsoft.com/office/officeart/2005/8/layout/radial2"/>
    <dgm:cxn modelId="{665480D6-0302-4C9D-8ACB-2BF7C4BF48DD}" type="presParOf" srcId="{CD85E822-E639-44B9-A75E-28464151390E}" destId="{E43465F4-A339-482C-87DC-E675E3944F47}" srcOrd="0" destOrd="0" presId="urn:microsoft.com/office/officeart/2005/8/layout/radial2"/>
    <dgm:cxn modelId="{C9948D5E-1895-44EB-A681-BAC9BEA4DBA0}"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4A0A95-FD30-4D8D-BB75-527E0FA395FD}" type="doc">
      <dgm:prSet loTypeId="urn:microsoft.com/office/officeart/2005/8/layout/lProcess2" loCatId="relationship" qsTypeId="urn:microsoft.com/office/officeart/2005/8/quickstyle/simple1" qsCatId="simple" csTypeId="urn:microsoft.com/office/officeart/2005/8/colors/accent3_1" csCatId="accent3" phldr="1"/>
      <dgm:spPr/>
      <dgm:t>
        <a:bodyPr/>
        <a:lstStyle/>
        <a:p>
          <a:endParaRPr lang="es-ES"/>
        </a:p>
      </dgm:t>
    </dgm:pt>
    <dgm:pt modelId="{640C6E21-7801-4C02-A549-E046BEC2DC94}">
      <dgm:prSet phldrT="[Texto]"/>
      <dgm:spPr>
        <a:xfrm>
          <a:off x="0" y="0"/>
          <a:ext cx="4402335" cy="4860464"/>
        </a:xfrm>
        <a:prstGeom prst="roundRect">
          <a:avLst>
            <a:gd name="adj" fmla="val 10000"/>
          </a:avLst>
        </a:prstGeom>
        <a:solidFill>
          <a:srgbClr val="FFFFFF">
            <a:tint val="40000"/>
            <a:hueOff val="0"/>
            <a:satOff val="0"/>
            <a:lumOff val="0"/>
            <a:alphaOff val="0"/>
          </a:srgbClr>
        </a:solidFill>
        <a:ln>
          <a:noFill/>
        </a:ln>
        <a:effectLst/>
      </dgm:spPr>
      <dgm:t>
        <a:bodyPr/>
        <a:lstStyle/>
        <a:p>
          <a:r>
            <a:rPr lang="es-ES" b="1" dirty="0">
              <a:solidFill>
                <a:srgbClr val="000000">
                  <a:hueOff val="0"/>
                  <a:satOff val="0"/>
                  <a:lumOff val="0"/>
                  <a:alphaOff val="0"/>
                </a:srgbClr>
              </a:solidFill>
              <a:latin typeface="Calibri"/>
              <a:ea typeface="+mn-ea"/>
              <a:cs typeface="+mn-cs"/>
            </a:rPr>
            <a:t>Modificación del Cronograma para la implementación incorporado en la Resolución 693 de 2016</a:t>
          </a:r>
        </a:p>
      </dgm:t>
    </dgm:pt>
    <dgm:pt modelId="{FC473E0F-322D-4424-9068-6A6F72D5C828}" type="parTrans" cxnId="{97A60A31-E54C-4378-844F-3E4834517567}">
      <dgm:prSet/>
      <dgm:spPr/>
      <dgm:t>
        <a:bodyPr/>
        <a:lstStyle/>
        <a:p>
          <a:endParaRPr lang="es-ES"/>
        </a:p>
      </dgm:t>
    </dgm:pt>
    <dgm:pt modelId="{54781E23-FDA4-4A92-ACA3-14A27D32C892}" type="sibTrans" cxnId="{97A60A31-E54C-4378-844F-3E4834517567}">
      <dgm:prSet/>
      <dgm:spPr/>
      <dgm:t>
        <a:bodyPr/>
        <a:lstStyle/>
        <a:p>
          <a:endParaRPr lang="es-ES"/>
        </a:p>
      </dgm:t>
    </dgm:pt>
    <dgm:pt modelId="{F5942744-8568-41F5-8B52-A10664082429}">
      <dgm:prSet phldrT="[Texto]"/>
      <dgm:spPr>
        <a:solidFill>
          <a:srgbClr val="FFFFFF">
            <a:hueOff val="0"/>
            <a:satOff val="0"/>
            <a:lumOff val="0"/>
            <a:alphaOff val="0"/>
          </a:srgbClr>
        </a:solidFill>
        <a:ln w="25400" cap="flat" cmpd="sng" algn="ctr">
          <a:solidFill>
            <a:srgbClr val="000000"/>
          </a:solidFill>
          <a:prstDash val="solid"/>
        </a:ln>
        <a:effectLst/>
        <a:scene3d>
          <a:camera prst="orthographicFront"/>
          <a:lightRig rig="threePt" dir="t"/>
        </a:scene3d>
        <a:sp3d>
          <a:bevelT prst="angle"/>
        </a:sp3d>
      </dgm:spPr>
      <dgm:t>
        <a:bodyPr/>
        <a:lstStyle/>
        <a:p>
          <a:r>
            <a:rPr lang="es-ES" b="1"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Oficios y reuniones de las entidades con la CGN solicitando la ampliación del plazo por </a:t>
          </a:r>
          <a:r>
            <a:rPr lang="es-ES" b="1" dirty="0">
              <a:solidFill>
                <a:srgbClr val="C00000"/>
              </a:solidFill>
              <a:latin typeface="Times New Roman" panose="02020603050405020304" pitchFamily="18" charset="0"/>
              <a:ea typeface="+mn-ea"/>
              <a:cs typeface="Times New Roman" panose="02020603050405020304" pitchFamily="18" charset="0"/>
            </a:rPr>
            <a:t>limitaciones de tipo técnico, operativo, administrativo y presupuestal</a:t>
          </a:r>
        </a:p>
      </dgm:t>
    </dgm:pt>
    <dgm:pt modelId="{9D82D280-ABA8-4C17-9562-3DC575CED335}" type="parTrans" cxnId="{19A049A0-8B2C-437C-A9F0-ECAC6D36CA53}">
      <dgm:prSet/>
      <dgm:spPr/>
      <dgm:t>
        <a:bodyPr/>
        <a:lstStyle/>
        <a:p>
          <a:endParaRPr lang="es-ES"/>
        </a:p>
      </dgm:t>
    </dgm:pt>
    <dgm:pt modelId="{7D3A207F-3FE2-47C8-9AC3-80D25B8D6EAC}" type="sibTrans" cxnId="{19A049A0-8B2C-437C-A9F0-ECAC6D36CA53}">
      <dgm:prSet/>
      <dgm:spPr/>
      <dgm:t>
        <a:bodyPr/>
        <a:lstStyle/>
        <a:p>
          <a:endParaRPr lang="es-ES"/>
        </a:p>
      </dgm:t>
    </dgm:pt>
    <dgm:pt modelId="{3CF6C971-2CA0-49EC-A42C-F955B4D3C4C3}">
      <dgm:prSet phldrT="[Texto]"/>
      <dgm:spPr>
        <a:xfrm>
          <a:off x="4737087" y="0"/>
          <a:ext cx="4402335" cy="4860464"/>
        </a:xfrm>
        <a:prstGeom prst="roundRect">
          <a:avLst>
            <a:gd name="adj" fmla="val 10000"/>
          </a:avLst>
        </a:prstGeom>
        <a:solidFill>
          <a:srgbClr val="FFFFFF">
            <a:tint val="40000"/>
            <a:hueOff val="0"/>
            <a:satOff val="0"/>
            <a:lumOff val="0"/>
            <a:alphaOff val="0"/>
          </a:srgbClr>
        </a:solidFill>
        <a:ln>
          <a:noFill/>
        </a:ln>
        <a:effectLst/>
      </dgm:spPr>
      <dgm:t>
        <a:bodyPr/>
        <a:lstStyle/>
        <a:p>
          <a:r>
            <a:rPr lang="es-ES"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Como resultado de las encuestas realizadas a las entidades, en donde se evidenciaron dificultades en:</a:t>
          </a:r>
        </a:p>
      </dgm:t>
    </dgm:pt>
    <dgm:pt modelId="{A1E983F1-BA58-4348-8EF0-4F99BB5C7489}" type="parTrans" cxnId="{AA1032A1-71BB-4D2E-8F8A-6E1F06B758A6}">
      <dgm:prSet/>
      <dgm:spPr/>
      <dgm:t>
        <a:bodyPr/>
        <a:lstStyle/>
        <a:p>
          <a:endParaRPr lang="es-ES"/>
        </a:p>
      </dgm:t>
    </dgm:pt>
    <dgm:pt modelId="{5A8481EF-2227-45A6-AF7A-1245EE7BB7A5}" type="sibTrans" cxnId="{AA1032A1-71BB-4D2E-8F8A-6E1F06B758A6}">
      <dgm:prSet/>
      <dgm:spPr/>
      <dgm:t>
        <a:bodyPr/>
        <a:lstStyle/>
        <a:p>
          <a:endParaRPr lang="es-ES"/>
        </a:p>
      </dgm:t>
    </dgm:pt>
    <dgm:pt modelId="{C72F816F-21E9-4EF0-BC5C-75C628768B2B}">
      <dgm:prSet phldrT="[Texto]" custT="1"/>
      <dgm:spPr>
        <a:xfrm>
          <a:off x="4865371" y="1321247"/>
          <a:ext cx="4145767" cy="656895"/>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Reconocimiento y medición</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propiedades, planta y equipo, bienes de uso público, CXC, intangibles e inventarios</a:t>
          </a:r>
        </a:p>
      </dgm:t>
    </dgm:pt>
    <dgm:pt modelId="{BBE34E2C-F9A9-461B-B8F7-CB704667688C}" type="parTrans" cxnId="{7E0DADAF-54FF-4BCF-A467-1CDC1D6722C5}">
      <dgm:prSet/>
      <dgm:spPr/>
      <dgm:t>
        <a:bodyPr/>
        <a:lstStyle/>
        <a:p>
          <a:endParaRPr lang="es-ES"/>
        </a:p>
      </dgm:t>
    </dgm:pt>
    <dgm:pt modelId="{E6A98814-C947-40C0-AE0E-B5F021EB3CB8}" type="sibTrans" cxnId="{7E0DADAF-54FF-4BCF-A467-1CDC1D6722C5}">
      <dgm:prSet/>
      <dgm:spPr/>
      <dgm:t>
        <a:bodyPr/>
        <a:lstStyle/>
        <a:p>
          <a:endParaRPr lang="es-ES"/>
        </a:p>
      </dgm:t>
    </dgm:pt>
    <dgm:pt modelId="{4F6B00D3-F5BE-4840-943D-4B221043270A}">
      <dgm:prSet phldrT="[Texto]" custT="1"/>
      <dgm:spPr>
        <a:xfrm>
          <a:off x="4874351" y="2103519"/>
          <a:ext cx="4127805" cy="635912"/>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Sistemas de información</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los aplicativos contables no están preparados para soportar cambios normativos</a:t>
          </a:r>
        </a:p>
      </dgm:t>
    </dgm:pt>
    <dgm:pt modelId="{CB689C97-170C-4255-8A35-835FB4AD9862}" type="parTrans" cxnId="{539A0069-1317-489F-B6D5-541D31F7A1DC}">
      <dgm:prSet/>
      <dgm:spPr/>
      <dgm:t>
        <a:bodyPr/>
        <a:lstStyle/>
        <a:p>
          <a:endParaRPr lang="es-ES"/>
        </a:p>
      </dgm:t>
    </dgm:pt>
    <dgm:pt modelId="{43796D0A-3156-4A49-8C7D-2D605B8007A8}" type="sibTrans" cxnId="{539A0069-1317-489F-B6D5-541D31F7A1DC}">
      <dgm:prSet/>
      <dgm:spPr/>
      <dgm:t>
        <a:bodyPr/>
        <a:lstStyle/>
        <a:p>
          <a:endParaRPr lang="es-ES"/>
        </a:p>
      </dgm:t>
    </dgm:pt>
    <dgm:pt modelId="{9A4A173E-9EAA-4398-87CD-234621DDDDEC}">
      <dgm:prSet phldrT="[Texto]" custT="1"/>
      <dgm:spPr>
        <a:xfrm>
          <a:off x="4892630" y="2832449"/>
          <a:ext cx="4073287" cy="392947"/>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Recursos humanos</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no se cuenta con personal suficiente y capacitado</a:t>
          </a:r>
        </a:p>
      </dgm:t>
    </dgm:pt>
    <dgm:pt modelId="{26E548F8-7056-4CBE-A698-4E1C07E3418A}" type="parTrans" cxnId="{714FC502-524C-4706-8CC3-CDAE61147DE6}">
      <dgm:prSet/>
      <dgm:spPr/>
      <dgm:t>
        <a:bodyPr/>
        <a:lstStyle/>
        <a:p>
          <a:endParaRPr lang="es-ES"/>
        </a:p>
      </dgm:t>
    </dgm:pt>
    <dgm:pt modelId="{74FD7035-A7B2-4F1D-BA56-82F2A3D10AA9}" type="sibTrans" cxnId="{714FC502-524C-4706-8CC3-CDAE61147DE6}">
      <dgm:prSet/>
      <dgm:spPr/>
      <dgm:t>
        <a:bodyPr/>
        <a:lstStyle/>
        <a:p>
          <a:endParaRPr lang="es-ES"/>
        </a:p>
      </dgm:t>
    </dgm:pt>
    <dgm:pt modelId="{D4DAFC40-4454-4FF7-A0F7-3FC162CFF86F}">
      <dgm:prSet phldrT="[Texto]" custT="1"/>
      <dgm:spPr>
        <a:xfrm>
          <a:off x="4910239" y="3323689"/>
          <a:ext cx="4056030" cy="664766"/>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Depuración contable</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cuentas contables pendientes de depuración que requieren de un tiempo considerable</a:t>
          </a:r>
        </a:p>
      </dgm:t>
    </dgm:pt>
    <dgm:pt modelId="{6DBD313C-F138-4B9C-80B6-B61A365E6A98}" type="parTrans" cxnId="{144B2B81-A36C-4C39-973E-C9E79BFCF7B5}">
      <dgm:prSet/>
      <dgm:spPr/>
      <dgm:t>
        <a:bodyPr/>
        <a:lstStyle/>
        <a:p>
          <a:endParaRPr lang="es-ES"/>
        </a:p>
      </dgm:t>
    </dgm:pt>
    <dgm:pt modelId="{75E68202-8982-4742-AE5B-A8C911230DB3}" type="sibTrans" cxnId="{144B2B81-A36C-4C39-973E-C9E79BFCF7B5}">
      <dgm:prSet/>
      <dgm:spPr/>
      <dgm:t>
        <a:bodyPr/>
        <a:lstStyle/>
        <a:p>
          <a:endParaRPr lang="es-ES"/>
        </a:p>
      </dgm:t>
    </dgm:pt>
    <dgm:pt modelId="{851C2AE9-F7B4-47D7-9076-E5A328EE4FD1}">
      <dgm:prSet phldrT="[Texto]" custT="1"/>
      <dgm:spPr>
        <a:xfrm>
          <a:off x="4892295" y="4077394"/>
          <a:ext cx="4091917" cy="662366"/>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ln>
        <a:effectLst/>
      </dgm:spPr>
      <dgm:t>
        <a:bodyPr/>
        <a:lstStyle/>
        <a:p>
          <a:r>
            <a:rPr lang="es-ES" sz="1700" b="1" u="none" dirty="0">
              <a:solidFill>
                <a:srgbClr val="C00000"/>
              </a:solidFill>
              <a:latin typeface="Times New Roman" panose="02020603050405020304" pitchFamily="18" charset="0"/>
              <a:ea typeface="+mn-ea"/>
              <a:cs typeface="Times New Roman" panose="02020603050405020304" pitchFamily="18" charset="0"/>
            </a:rPr>
            <a:t>Recursos económicos insuficientes:</a:t>
          </a:r>
          <a:r>
            <a:rPr lang="es-ES" sz="1700" b="1" u="none"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presupuestos insuficiente para adelantar el proceso de manera integral</a:t>
          </a:r>
        </a:p>
      </dgm:t>
    </dgm:pt>
    <dgm:pt modelId="{D951C45E-0A52-4B0E-A149-768B129138C1}" type="parTrans" cxnId="{BD8EE666-0633-46FD-BEDA-56DFFC729892}">
      <dgm:prSet/>
      <dgm:spPr/>
      <dgm:t>
        <a:bodyPr/>
        <a:lstStyle/>
        <a:p>
          <a:endParaRPr lang="es-ES"/>
        </a:p>
      </dgm:t>
    </dgm:pt>
    <dgm:pt modelId="{94BC1293-9E0B-4AFE-A332-2081606C8AC8}" type="sibTrans" cxnId="{BD8EE666-0633-46FD-BEDA-56DFFC729892}">
      <dgm:prSet/>
      <dgm:spPr/>
      <dgm:t>
        <a:bodyPr/>
        <a:lstStyle/>
        <a:p>
          <a:endParaRPr lang="es-ES"/>
        </a:p>
      </dgm:t>
    </dgm:pt>
    <dgm:pt modelId="{BE5DAFF1-C5B4-4335-B896-3F5F9FB1E907}" type="pres">
      <dgm:prSet presAssocID="{004A0A95-FD30-4D8D-BB75-527E0FA395FD}" presName="theList" presStyleCnt="0">
        <dgm:presLayoutVars>
          <dgm:dir/>
          <dgm:animLvl val="lvl"/>
          <dgm:resizeHandles val="exact"/>
        </dgm:presLayoutVars>
      </dgm:prSet>
      <dgm:spPr/>
    </dgm:pt>
    <dgm:pt modelId="{68E0CCD5-9641-49A5-AE13-A7ED7F51A5A8}" type="pres">
      <dgm:prSet presAssocID="{640C6E21-7801-4C02-A549-E046BEC2DC94}" presName="compNode" presStyleCnt="0"/>
      <dgm:spPr/>
    </dgm:pt>
    <dgm:pt modelId="{B16F359C-BEA9-4355-9006-A2CA58D89AE1}" type="pres">
      <dgm:prSet presAssocID="{640C6E21-7801-4C02-A549-E046BEC2DC94}" presName="aNode" presStyleLbl="bgShp" presStyleIdx="0" presStyleCnt="2" custScaleY="99104" custLinFactNeighborX="-1611"/>
      <dgm:spPr/>
    </dgm:pt>
    <dgm:pt modelId="{97759C2C-FCDF-496B-8038-3F10B1D703EB}" type="pres">
      <dgm:prSet presAssocID="{640C6E21-7801-4C02-A549-E046BEC2DC94}" presName="textNode" presStyleLbl="bgShp" presStyleIdx="0" presStyleCnt="2"/>
      <dgm:spPr/>
    </dgm:pt>
    <dgm:pt modelId="{A1CBC5B5-FC06-4109-8437-C9BB4307F0B4}" type="pres">
      <dgm:prSet presAssocID="{640C6E21-7801-4C02-A549-E046BEC2DC94}" presName="compChildNode" presStyleCnt="0"/>
      <dgm:spPr/>
    </dgm:pt>
    <dgm:pt modelId="{316B6D2B-2FA1-4CC6-8AB2-8FCA0F05AEF5}" type="pres">
      <dgm:prSet presAssocID="{640C6E21-7801-4C02-A549-E046BEC2DC94}" presName="theInnerList" presStyleCnt="0"/>
      <dgm:spPr/>
    </dgm:pt>
    <dgm:pt modelId="{8251F27B-80C6-4B56-A471-3744BA9295BB}" type="pres">
      <dgm:prSet presAssocID="{F5942744-8568-41F5-8B52-A10664082429}" presName="childNode" presStyleLbl="node1" presStyleIdx="0" presStyleCnt="6">
        <dgm:presLayoutVars>
          <dgm:bulletEnabled val="1"/>
        </dgm:presLayoutVars>
      </dgm:prSet>
      <dgm:spPr>
        <a:xfrm>
          <a:off x="444810" y="1458139"/>
          <a:ext cx="3521868" cy="3159301"/>
        </a:xfrm>
        <a:prstGeom prst="roundRect">
          <a:avLst>
            <a:gd name="adj" fmla="val 10000"/>
          </a:avLst>
        </a:prstGeom>
      </dgm:spPr>
    </dgm:pt>
    <dgm:pt modelId="{0CF8F672-A757-4B26-91D5-B3D76DD5829E}" type="pres">
      <dgm:prSet presAssocID="{640C6E21-7801-4C02-A549-E046BEC2DC94}" presName="aSpace" presStyleCnt="0"/>
      <dgm:spPr/>
    </dgm:pt>
    <dgm:pt modelId="{056B1466-7571-441F-921F-5DDC816D51A6}" type="pres">
      <dgm:prSet presAssocID="{3CF6C971-2CA0-49EC-A42C-F955B4D3C4C3}" presName="compNode" presStyleCnt="0"/>
      <dgm:spPr/>
    </dgm:pt>
    <dgm:pt modelId="{45B002B7-33A2-4249-A740-8E8A6C6DE8E5}" type="pres">
      <dgm:prSet presAssocID="{3CF6C971-2CA0-49EC-A42C-F955B4D3C4C3}" presName="aNode" presStyleLbl="bgShp" presStyleIdx="1" presStyleCnt="2" custScaleY="99627"/>
      <dgm:spPr/>
    </dgm:pt>
    <dgm:pt modelId="{B87207B6-25D0-4754-AEAE-F6D66195AE48}" type="pres">
      <dgm:prSet presAssocID="{3CF6C971-2CA0-49EC-A42C-F955B4D3C4C3}" presName="textNode" presStyleLbl="bgShp" presStyleIdx="1" presStyleCnt="2"/>
      <dgm:spPr/>
    </dgm:pt>
    <dgm:pt modelId="{464770AC-1F6C-489C-BA60-493FF628AFA7}" type="pres">
      <dgm:prSet presAssocID="{3CF6C971-2CA0-49EC-A42C-F955B4D3C4C3}" presName="compChildNode" presStyleCnt="0"/>
      <dgm:spPr/>
    </dgm:pt>
    <dgm:pt modelId="{9943C054-8668-4516-9E6C-E777B91B6F16}" type="pres">
      <dgm:prSet presAssocID="{3CF6C971-2CA0-49EC-A42C-F955B4D3C4C3}" presName="theInnerList" presStyleCnt="0"/>
      <dgm:spPr/>
    </dgm:pt>
    <dgm:pt modelId="{FF671B05-52A4-417B-B3AB-298F993DB2D5}" type="pres">
      <dgm:prSet presAssocID="{C72F816F-21E9-4EF0-BC5C-75C628768B2B}" presName="childNode" presStyleLbl="node1" presStyleIdx="1" presStyleCnt="6" custScaleX="117715" custScaleY="281075" custLinFactY="-43744" custLinFactNeighborY="-100000">
        <dgm:presLayoutVars>
          <dgm:bulletEnabled val="1"/>
        </dgm:presLayoutVars>
      </dgm:prSet>
      <dgm:spPr/>
    </dgm:pt>
    <dgm:pt modelId="{F5FC5AF5-08B6-472B-AF1B-9EE1821B2065}" type="pres">
      <dgm:prSet presAssocID="{C72F816F-21E9-4EF0-BC5C-75C628768B2B}" presName="aSpace2" presStyleCnt="0"/>
      <dgm:spPr/>
    </dgm:pt>
    <dgm:pt modelId="{BACBAB97-6D0E-4836-9CC6-0ABB60A855EE}" type="pres">
      <dgm:prSet presAssocID="{4F6B00D3-F5BE-4840-943D-4B221043270A}" presName="childNode" presStyleLbl="node1" presStyleIdx="2" presStyleCnt="6" custScaleX="117205" custScaleY="272097" custLinFactY="-5482" custLinFactNeighborY="-100000">
        <dgm:presLayoutVars>
          <dgm:bulletEnabled val="1"/>
        </dgm:presLayoutVars>
      </dgm:prSet>
      <dgm:spPr/>
    </dgm:pt>
    <dgm:pt modelId="{CB7B515D-9CC6-40D6-B8CD-93E8C13D8C42}" type="pres">
      <dgm:prSet presAssocID="{4F6B00D3-F5BE-4840-943D-4B221043270A}" presName="aSpace2" presStyleCnt="0"/>
      <dgm:spPr/>
    </dgm:pt>
    <dgm:pt modelId="{599628B4-ED51-443A-ADB7-CDDF050A989F}" type="pres">
      <dgm:prSet presAssocID="{9A4A173E-9EAA-4398-87CD-234621DDDDEC}" presName="childNode" presStyleLbl="node1" presStyleIdx="3" presStyleCnt="6" custScaleX="115657" custScaleY="168136" custLinFactNeighborX="-255" custLinFactNeighborY="23072">
        <dgm:presLayoutVars>
          <dgm:bulletEnabled val="1"/>
        </dgm:presLayoutVars>
      </dgm:prSet>
      <dgm:spPr/>
    </dgm:pt>
    <dgm:pt modelId="{7BD9A93E-E1D3-4333-A8EA-6EC6CD94A378}" type="pres">
      <dgm:prSet presAssocID="{9A4A173E-9EAA-4398-87CD-234621DDDDEC}" presName="aSpace2" presStyleCnt="0"/>
      <dgm:spPr/>
    </dgm:pt>
    <dgm:pt modelId="{307F0E6E-2BEB-4FD8-828D-F41F1128A3B9}" type="pres">
      <dgm:prSet presAssocID="{D4DAFC40-4454-4FF7-A0F7-3FC162CFF86F}" presName="childNode" presStyleLbl="node1" presStyleIdx="4" presStyleCnt="6" custScaleX="115167" custScaleY="284443" custLinFactY="14838" custLinFactNeighborY="100000">
        <dgm:presLayoutVars>
          <dgm:bulletEnabled val="1"/>
        </dgm:presLayoutVars>
      </dgm:prSet>
      <dgm:spPr/>
    </dgm:pt>
    <dgm:pt modelId="{31706E26-F28A-49C0-8BB1-BB17B42C0BCC}" type="pres">
      <dgm:prSet presAssocID="{D4DAFC40-4454-4FF7-A0F7-3FC162CFF86F}" presName="aSpace2" presStyleCnt="0"/>
      <dgm:spPr/>
    </dgm:pt>
    <dgm:pt modelId="{D49CDFCE-2219-4A34-9402-953EE3A4D3D3}" type="pres">
      <dgm:prSet presAssocID="{851C2AE9-F7B4-47D7-9076-E5A328EE4FD1}" presName="childNode" presStyleLbl="node1" presStyleIdx="5" presStyleCnt="6" custScaleX="116186" custScaleY="283416" custLinFactY="37509" custLinFactNeighborY="100000">
        <dgm:presLayoutVars>
          <dgm:bulletEnabled val="1"/>
        </dgm:presLayoutVars>
      </dgm:prSet>
      <dgm:spPr/>
    </dgm:pt>
  </dgm:ptLst>
  <dgm:cxnLst>
    <dgm:cxn modelId="{714FC502-524C-4706-8CC3-CDAE61147DE6}" srcId="{3CF6C971-2CA0-49EC-A42C-F955B4D3C4C3}" destId="{9A4A173E-9EAA-4398-87CD-234621DDDDEC}" srcOrd="2" destOrd="0" parTransId="{26E548F8-7056-4CBE-A698-4E1C07E3418A}" sibTransId="{74FD7035-A7B2-4F1D-BA56-82F2A3D10AA9}"/>
    <dgm:cxn modelId="{5FB7D71D-DB41-42D9-9B3A-ACAF0F87F64A}" type="presOf" srcId="{3CF6C971-2CA0-49EC-A42C-F955B4D3C4C3}" destId="{B87207B6-25D0-4754-AEAE-F6D66195AE48}" srcOrd="1" destOrd="0" presId="urn:microsoft.com/office/officeart/2005/8/layout/lProcess2"/>
    <dgm:cxn modelId="{93F3CA2F-B47F-40F6-8B19-B41C2293F893}" type="presOf" srcId="{4F6B00D3-F5BE-4840-943D-4B221043270A}" destId="{BACBAB97-6D0E-4836-9CC6-0ABB60A855EE}" srcOrd="0" destOrd="0" presId="urn:microsoft.com/office/officeart/2005/8/layout/lProcess2"/>
    <dgm:cxn modelId="{97A60A31-E54C-4378-844F-3E4834517567}" srcId="{004A0A95-FD30-4D8D-BB75-527E0FA395FD}" destId="{640C6E21-7801-4C02-A549-E046BEC2DC94}" srcOrd="0" destOrd="0" parTransId="{FC473E0F-322D-4424-9068-6A6F72D5C828}" sibTransId="{54781E23-FDA4-4A92-ACA3-14A27D32C892}"/>
    <dgm:cxn modelId="{6375A73A-73A2-418F-A848-110EDFB18CFC}" type="presOf" srcId="{3CF6C971-2CA0-49EC-A42C-F955B4D3C4C3}" destId="{45B002B7-33A2-4249-A740-8E8A6C6DE8E5}" srcOrd="0" destOrd="0" presId="urn:microsoft.com/office/officeart/2005/8/layout/lProcess2"/>
    <dgm:cxn modelId="{6668755D-14A0-4A97-AC04-B4FEF0AAF184}" type="presOf" srcId="{640C6E21-7801-4C02-A549-E046BEC2DC94}" destId="{97759C2C-FCDF-496B-8038-3F10B1D703EB}" srcOrd="1" destOrd="0" presId="urn:microsoft.com/office/officeart/2005/8/layout/lProcess2"/>
    <dgm:cxn modelId="{C21A4B60-39A4-4DF3-BC01-E35FF410FBD4}" type="presOf" srcId="{640C6E21-7801-4C02-A549-E046BEC2DC94}" destId="{B16F359C-BEA9-4355-9006-A2CA58D89AE1}" srcOrd="0" destOrd="0" presId="urn:microsoft.com/office/officeart/2005/8/layout/lProcess2"/>
    <dgm:cxn modelId="{BD8EE666-0633-46FD-BEDA-56DFFC729892}" srcId="{3CF6C971-2CA0-49EC-A42C-F955B4D3C4C3}" destId="{851C2AE9-F7B4-47D7-9076-E5A328EE4FD1}" srcOrd="4" destOrd="0" parTransId="{D951C45E-0A52-4B0E-A149-768B129138C1}" sibTransId="{94BC1293-9E0B-4AFE-A332-2081606C8AC8}"/>
    <dgm:cxn modelId="{539A0069-1317-489F-B6D5-541D31F7A1DC}" srcId="{3CF6C971-2CA0-49EC-A42C-F955B4D3C4C3}" destId="{4F6B00D3-F5BE-4840-943D-4B221043270A}" srcOrd="1" destOrd="0" parTransId="{CB689C97-170C-4255-8A35-835FB4AD9862}" sibTransId="{43796D0A-3156-4A49-8C7D-2D605B8007A8}"/>
    <dgm:cxn modelId="{144B2B81-A36C-4C39-973E-C9E79BFCF7B5}" srcId="{3CF6C971-2CA0-49EC-A42C-F955B4D3C4C3}" destId="{D4DAFC40-4454-4FF7-A0F7-3FC162CFF86F}" srcOrd="3" destOrd="0" parTransId="{6DBD313C-F138-4B9C-80B6-B61A365E6A98}" sibTransId="{75E68202-8982-4742-AE5B-A8C911230DB3}"/>
    <dgm:cxn modelId="{26F8C984-6B11-4E86-A91A-4A486050C9E3}" type="presOf" srcId="{C72F816F-21E9-4EF0-BC5C-75C628768B2B}" destId="{FF671B05-52A4-417B-B3AB-298F993DB2D5}" srcOrd="0" destOrd="0" presId="urn:microsoft.com/office/officeart/2005/8/layout/lProcess2"/>
    <dgm:cxn modelId="{425E7A9A-DE30-4F6B-8F59-1277CAC964ED}" type="presOf" srcId="{9A4A173E-9EAA-4398-87CD-234621DDDDEC}" destId="{599628B4-ED51-443A-ADB7-CDDF050A989F}" srcOrd="0" destOrd="0" presId="urn:microsoft.com/office/officeart/2005/8/layout/lProcess2"/>
    <dgm:cxn modelId="{B01E839E-DB7D-45BA-98DB-09001434835A}" type="presOf" srcId="{851C2AE9-F7B4-47D7-9076-E5A328EE4FD1}" destId="{D49CDFCE-2219-4A34-9402-953EE3A4D3D3}" srcOrd="0" destOrd="0" presId="urn:microsoft.com/office/officeart/2005/8/layout/lProcess2"/>
    <dgm:cxn modelId="{19A049A0-8B2C-437C-A9F0-ECAC6D36CA53}" srcId="{640C6E21-7801-4C02-A549-E046BEC2DC94}" destId="{F5942744-8568-41F5-8B52-A10664082429}" srcOrd="0" destOrd="0" parTransId="{9D82D280-ABA8-4C17-9562-3DC575CED335}" sibTransId="{7D3A207F-3FE2-47C8-9AC3-80D25B8D6EAC}"/>
    <dgm:cxn modelId="{AA1032A1-71BB-4D2E-8F8A-6E1F06B758A6}" srcId="{004A0A95-FD30-4D8D-BB75-527E0FA395FD}" destId="{3CF6C971-2CA0-49EC-A42C-F955B4D3C4C3}" srcOrd="1" destOrd="0" parTransId="{A1E983F1-BA58-4348-8EF0-4F99BB5C7489}" sibTransId="{5A8481EF-2227-45A6-AF7A-1245EE7BB7A5}"/>
    <dgm:cxn modelId="{7E0DADAF-54FF-4BCF-A467-1CDC1D6722C5}" srcId="{3CF6C971-2CA0-49EC-A42C-F955B4D3C4C3}" destId="{C72F816F-21E9-4EF0-BC5C-75C628768B2B}" srcOrd="0" destOrd="0" parTransId="{BBE34E2C-F9A9-461B-B8F7-CB704667688C}" sibTransId="{E6A98814-C947-40C0-AE0E-B5F021EB3CB8}"/>
    <dgm:cxn modelId="{FD10EBCC-8022-445A-BFC8-9F6636AB5C4C}" type="presOf" srcId="{004A0A95-FD30-4D8D-BB75-527E0FA395FD}" destId="{BE5DAFF1-C5B4-4335-B896-3F5F9FB1E907}" srcOrd="0" destOrd="0" presId="urn:microsoft.com/office/officeart/2005/8/layout/lProcess2"/>
    <dgm:cxn modelId="{D0B74ADC-4716-48BD-9CA5-858F01DD60B1}" type="presOf" srcId="{F5942744-8568-41F5-8B52-A10664082429}" destId="{8251F27B-80C6-4B56-A471-3744BA9295BB}" srcOrd="0" destOrd="0" presId="urn:microsoft.com/office/officeart/2005/8/layout/lProcess2"/>
    <dgm:cxn modelId="{FB1118FF-7CA3-4720-A993-2E73A1EA1E49}" type="presOf" srcId="{D4DAFC40-4454-4FF7-A0F7-3FC162CFF86F}" destId="{307F0E6E-2BEB-4FD8-828D-F41F1128A3B9}" srcOrd="0" destOrd="0" presId="urn:microsoft.com/office/officeart/2005/8/layout/lProcess2"/>
    <dgm:cxn modelId="{26ED6A6B-1348-4915-ADEA-AE85B7C4F0AF}" type="presParOf" srcId="{BE5DAFF1-C5B4-4335-B896-3F5F9FB1E907}" destId="{68E0CCD5-9641-49A5-AE13-A7ED7F51A5A8}" srcOrd="0" destOrd="0" presId="urn:microsoft.com/office/officeart/2005/8/layout/lProcess2"/>
    <dgm:cxn modelId="{9CE27838-C828-45C9-B657-DA5FD91A23A3}" type="presParOf" srcId="{68E0CCD5-9641-49A5-AE13-A7ED7F51A5A8}" destId="{B16F359C-BEA9-4355-9006-A2CA58D89AE1}" srcOrd="0" destOrd="0" presId="urn:microsoft.com/office/officeart/2005/8/layout/lProcess2"/>
    <dgm:cxn modelId="{F9B52573-B14D-4DFF-9D40-82287300F479}" type="presParOf" srcId="{68E0CCD5-9641-49A5-AE13-A7ED7F51A5A8}" destId="{97759C2C-FCDF-496B-8038-3F10B1D703EB}" srcOrd="1" destOrd="0" presId="urn:microsoft.com/office/officeart/2005/8/layout/lProcess2"/>
    <dgm:cxn modelId="{690806FF-90C0-4F72-A92F-B935A2C5B108}" type="presParOf" srcId="{68E0CCD5-9641-49A5-AE13-A7ED7F51A5A8}" destId="{A1CBC5B5-FC06-4109-8437-C9BB4307F0B4}" srcOrd="2" destOrd="0" presId="urn:microsoft.com/office/officeart/2005/8/layout/lProcess2"/>
    <dgm:cxn modelId="{788BA3C3-D610-47AB-9729-9C0110F571CD}" type="presParOf" srcId="{A1CBC5B5-FC06-4109-8437-C9BB4307F0B4}" destId="{316B6D2B-2FA1-4CC6-8AB2-8FCA0F05AEF5}" srcOrd="0" destOrd="0" presId="urn:microsoft.com/office/officeart/2005/8/layout/lProcess2"/>
    <dgm:cxn modelId="{20246A0F-37F4-4CBF-B18F-79495D3C441A}" type="presParOf" srcId="{316B6D2B-2FA1-4CC6-8AB2-8FCA0F05AEF5}" destId="{8251F27B-80C6-4B56-A471-3744BA9295BB}" srcOrd="0" destOrd="0" presId="urn:microsoft.com/office/officeart/2005/8/layout/lProcess2"/>
    <dgm:cxn modelId="{F5623129-B74D-420C-B748-261B8C7D8B37}" type="presParOf" srcId="{BE5DAFF1-C5B4-4335-B896-3F5F9FB1E907}" destId="{0CF8F672-A757-4B26-91D5-B3D76DD5829E}" srcOrd="1" destOrd="0" presId="urn:microsoft.com/office/officeart/2005/8/layout/lProcess2"/>
    <dgm:cxn modelId="{ED1F98EA-4D8E-4095-A0AE-C6F28F598466}" type="presParOf" srcId="{BE5DAFF1-C5B4-4335-B896-3F5F9FB1E907}" destId="{056B1466-7571-441F-921F-5DDC816D51A6}" srcOrd="2" destOrd="0" presId="urn:microsoft.com/office/officeart/2005/8/layout/lProcess2"/>
    <dgm:cxn modelId="{2B9EEC4F-F7EA-4D4E-8202-2FC2ED42EFF9}" type="presParOf" srcId="{056B1466-7571-441F-921F-5DDC816D51A6}" destId="{45B002B7-33A2-4249-A740-8E8A6C6DE8E5}" srcOrd="0" destOrd="0" presId="urn:microsoft.com/office/officeart/2005/8/layout/lProcess2"/>
    <dgm:cxn modelId="{DF525E9D-4B44-49FA-8C6D-CE660A01966D}" type="presParOf" srcId="{056B1466-7571-441F-921F-5DDC816D51A6}" destId="{B87207B6-25D0-4754-AEAE-F6D66195AE48}" srcOrd="1" destOrd="0" presId="urn:microsoft.com/office/officeart/2005/8/layout/lProcess2"/>
    <dgm:cxn modelId="{1301ABCD-3091-4827-89AC-16A1DE828B9A}" type="presParOf" srcId="{056B1466-7571-441F-921F-5DDC816D51A6}" destId="{464770AC-1F6C-489C-BA60-493FF628AFA7}" srcOrd="2" destOrd="0" presId="urn:microsoft.com/office/officeart/2005/8/layout/lProcess2"/>
    <dgm:cxn modelId="{C27F947D-84FC-4BD6-96BF-CA2A4EBEEA16}" type="presParOf" srcId="{464770AC-1F6C-489C-BA60-493FF628AFA7}" destId="{9943C054-8668-4516-9E6C-E777B91B6F16}" srcOrd="0" destOrd="0" presId="urn:microsoft.com/office/officeart/2005/8/layout/lProcess2"/>
    <dgm:cxn modelId="{7CA3BEE8-26D7-4929-9F11-BE3B1CAAFC76}" type="presParOf" srcId="{9943C054-8668-4516-9E6C-E777B91B6F16}" destId="{FF671B05-52A4-417B-B3AB-298F993DB2D5}" srcOrd="0" destOrd="0" presId="urn:microsoft.com/office/officeart/2005/8/layout/lProcess2"/>
    <dgm:cxn modelId="{3BB7E916-C52B-49A4-90B4-649D3EEE2894}" type="presParOf" srcId="{9943C054-8668-4516-9E6C-E777B91B6F16}" destId="{F5FC5AF5-08B6-472B-AF1B-9EE1821B2065}" srcOrd="1" destOrd="0" presId="urn:microsoft.com/office/officeart/2005/8/layout/lProcess2"/>
    <dgm:cxn modelId="{FDB2E0FC-7441-46A8-8E8B-7DC724E246D6}" type="presParOf" srcId="{9943C054-8668-4516-9E6C-E777B91B6F16}" destId="{BACBAB97-6D0E-4836-9CC6-0ABB60A855EE}" srcOrd="2" destOrd="0" presId="urn:microsoft.com/office/officeart/2005/8/layout/lProcess2"/>
    <dgm:cxn modelId="{97EC479A-0B4D-42CF-BD36-322F9D857893}" type="presParOf" srcId="{9943C054-8668-4516-9E6C-E777B91B6F16}" destId="{CB7B515D-9CC6-40D6-B8CD-93E8C13D8C42}" srcOrd="3" destOrd="0" presId="urn:microsoft.com/office/officeart/2005/8/layout/lProcess2"/>
    <dgm:cxn modelId="{01613BB3-C885-4BC5-8D1C-D176AC0D6661}" type="presParOf" srcId="{9943C054-8668-4516-9E6C-E777B91B6F16}" destId="{599628B4-ED51-443A-ADB7-CDDF050A989F}" srcOrd="4" destOrd="0" presId="urn:microsoft.com/office/officeart/2005/8/layout/lProcess2"/>
    <dgm:cxn modelId="{30A1A641-1560-4E23-84F2-F1F4483CC92D}" type="presParOf" srcId="{9943C054-8668-4516-9E6C-E777B91B6F16}" destId="{7BD9A93E-E1D3-4333-A8EA-6EC6CD94A378}" srcOrd="5" destOrd="0" presId="urn:microsoft.com/office/officeart/2005/8/layout/lProcess2"/>
    <dgm:cxn modelId="{DFE544AD-C92A-4069-A5A5-FCBD00D49965}" type="presParOf" srcId="{9943C054-8668-4516-9E6C-E777B91B6F16}" destId="{307F0E6E-2BEB-4FD8-828D-F41F1128A3B9}" srcOrd="6" destOrd="0" presId="urn:microsoft.com/office/officeart/2005/8/layout/lProcess2"/>
    <dgm:cxn modelId="{33C54741-2214-41B2-A6E6-FA66807F153B}" type="presParOf" srcId="{9943C054-8668-4516-9E6C-E777B91B6F16}" destId="{31706E26-F28A-49C0-8BB1-BB17B42C0BCC}" srcOrd="7" destOrd="0" presId="urn:microsoft.com/office/officeart/2005/8/layout/lProcess2"/>
    <dgm:cxn modelId="{A397EE6B-1BC8-404B-8D11-E7FE205CC7AE}" type="presParOf" srcId="{9943C054-8668-4516-9E6C-E777B91B6F16}" destId="{D49CDFCE-2219-4A34-9402-953EE3A4D3D3}" srcOrd="8"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914457-EEFC-45C5-95F2-314C01CDE9A8}" type="doc">
      <dgm:prSet loTypeId="urn:microsoft.com/office/officeart/2009/layout/CircleArrowProcess" loCatId="cycle" qsTypeId="urn:microsoft.com/office/officeart/2005/8/quickstyle/simple1" qsCatId="simple" csTypeId="urn:microsoft.com/office/officeart/2005/8/colors/accent1_3" csCatId="accent1" phldr="1"/>
      <dgm:spPr/>
      <dgm:t>
        <a:bodyPr/>
        <a:lstStyle/>
        <a:p>
          <a:endParaRPr lang="es-ES"/>
        </a:p>
      </dgm:t>
    </dgm:pt>
    <dgm:pt modelId="{FEBE1456-54D7-4382-9ED4-AFEE32BA5E06}">
      <dgm:prSet phldrT="[Texto]"/>
      <dgm:spPr>
        <a:xfrm>
          <a:off x="3137537" y="3103933"/>
          <a:ext cx="1136313" cy="568020"/>
        </a:xfrm>
        <a:prstGeom prst="rect">
          <a:avLst/>
        </a:prstGeom>
        <a:noFill/>
        <a:ln>
          <a:noFill/>
        </a:ln>
        <a:effectLst/>
      </dgm:spPr>
      <dgm:t>
        <a:bodyPr/>
        <a:lstStyle/>
        <a:p>
          <a:r>
            <a:rPr lang="es-ES" dirty="0">
              <a:solidFill>
                <a:srgbClr val="FFFFFF"/>
              </a:solidFill>
              <a:latin typeface="Calibri"/>
              <a:ea typeface="+mn-ea"/>
              <a:cs typeface="+mn-cs"/>
            </a:rPr>
            <a:t>.</a:t>
          </a:r>
        </a:p>
      </dgm:t>
    </dgm:pt>
    <dgm:pt modelId="{DCE7925F-874F-486E-811B-26D40F18B8CA}" type="parTrans" cxnId="{21484646-6BEC-4331-ACD8-59CC7BAEED83}">
      <dgm:prSet/>
      <dgm:spPr/>
      <dgm:t>
        <a:bodyPr/>
        <a:lstStyle/>
        <a:p>
          <a:endParaRPr lang="es-ES"/>
        </a:p>
      </dgm:t>
    </dgm:pt>
    <dgm:pt modelId="{41E7DB5F-BF2D-4286-BC7D-64636A3335F7}" type="sibTrans" cxnId="{21484646-6BEC-4331-ACD8-59CC7BAEED83}">
      <dgm:prSet/>
      <dgm:spPr/>
      <dgm:t>
        <a:bodyPr/>
        <a:lstStyle/>
        <a:p>
          <a:endParaRPr lang="es-ES"/>
        </a:p>
      </dgm:t>
    </dgm:pt>
    <dgm:pt modelId="{68622144-08C8-487E-BFBE-6EEBF3FC780C}">
      <dgm:prSet phldrT="[Texto]"/>
      <dgm:spPr>
        <a:xfrm>
          <a:off x="3134849" y="738384"/>
          <a:ext cx="1136313" cy="568020"/>
        </a:xfrm>
        <a:prstGeom prst="rect">
          <a:avLst/>
        </a:prstGeom>
        <a:noFill/>
        <a:ln>
          <a:noFill/>
        </a:ln>
        <a:effectLst/>
      </dgm:spPr>
      <dgm:t>
        <a:bodyPr/>
        <a:lstStyle/>
        <a:p>
          <a:endParaRPr lang="es-ES" dirty="0">
            <a:solidFill>
              <a:srgbClr val="000000">
                <a:hueOff val="0"/>
                <a:satOff val="0"/>
                <a:lumOff val="0"/>
                <a:alphaOff val="0"/>
              </a:srgbClr>
            </a:solidFill>
            <a:latin typeface="Calibri"/>
            <a:ea typeface="+mn-ea"/>
            <a:cs typeface="+mn-cs"/>
          </a:endParaRPr>
        </a:p>
      </dgm:t>
    </dgm:pt>
    <dgm:pt modelId="{895E0CE4-3E33-4F0B-8AD8-6FA739B2C63C}" type="sibTrans" cxnId="{F12A63B7-D08F-48D3-B211-4818A4DF7FE2}">
      <dgm:prSet/>
      <dgm:spPr/>
      <dgm:t>
        <a:bodyPr/>
        <a:lstStyle/>
        <a:p>
          <a:endParaRPr lang="es-ES"/>
        </a:p>
      </dgm:t>
    </dgm:pt>
    <dgm:pt modelId="{926B1E81-5081-4DE5-B291-98FDE9DBB247}" type="parTrans" cxnId="{F12A63B7-D08F-48D3-B211-4818A4DF7FE2}">
      <dgm:prSet/>
      <dgm:spPr/>
      <dgm:t>
        <a:bodyPr/>
        <a:lstStyle/>
        <a:p>
          <a:endParaRPr lang="es-ES"/>
        </a:p>
      </dgm:t>
    </dgm:pt>
    <dgm:pt modelId="{C8DD1432-358B-4CBE-B6E2-8ADB8D11CCFD}">
      <dgm:prSet phldrT="[Texto]"/>
      <dgm:spPr>
        <a:xfrm>
          <a:off x="2553541" y="1893084"/>
          <a:ext cx="1136313" cy="568020"/>
        </a:xfrm>
        <a:prstGeom prst="rect">
          <a:avLst/>
        </a:prstGeom>
        <a:noFill/>
        <a:ln>
          <a:noFill/>
        </a:ln>
        <a:effectLst/>
      </dgm:spPr>
      <dgm:t>
        <a:bodyPr/>
        <a:lstStyle/>
        <a:p>
          <a:r>
            <a:rPr lang="es-ES" dirty="0">
              <a:solidFill>
                <a:srgbClr val="FFFFFF"/>
              </a:solidFill>
              <a:latin typeface="Calibri"/>
              <a:ea typeface="+mn-ea"/>
              <a:cs typeface="+mn-cs"/>
            </a:rPr>
            <a:t>.</a:t>
          </a:r>
        </a:p>
      </dgm:t>
    </dgm:pt>
    <dgm:pt modelId="{AAE95BA3-9092-45E4-BD70-4CFF0873C884}" type="sibTrans" cxnId="{BB19C7C4-E70A-4E8E-BA41-EEA6831F2968}">
      <dgm:prSet/>
      <dgm:spPr/>
      <dgm:t>
        <a:bodyPr/>
        <a:lstStyle/>
        <a:p>
          <a:endParaRPr lang="es-ES"/>
        </a:p>
      </dgm:t>
    </dgm:pt>
    <dgm:pt modelId="{E119A585-766C-4F2D-AC96-3836CDA4FC09}" type="parTrans" cxnId="{BB19C7C4-E70A-4E8E-BA41-EEA6831F2968}">
      <dgm:prSet/>
      <dgm:spPr/>
      <dgm:t>
        <a:bodyPr/>
        <a:lstStyle/>
        <a:p>
          <a:endParaRPr lang="es-ES"/>
        </a:p>
      </dgm:t>
    </dgm:pt>
    <dgm:pt modelId="{7FBCAD2A-BB55-44A9-835F-D4C6AE968C99}" type="pres">
      <dgm:prSet presAssocID="{BE914457-EEFC-45C5-95F2-314C01CDE9A8}" presName="Name0" presStyleCnt="0">
        <dgm:presLayoutVars>
          <dgm:chMax val="7"/>
          <dgm:chPref val="7"/>
          <dgm:dir/>
          <dgm:animLvl val="lvl"/>
        </dgm:presLayoutVars>
      </dgm:prSet>
      <dgm:spPr/>
    </dgm:pt>
    <dgm:pt modelId="{C3859AC1-68D3-40DF-8D6E-D75FDF352159}" type="pres">
      <dgm:prSet presAssocID="{68622144-08C8-487E-BFBE-6EEBF3FC780C}" presName="Accent1" presStyleCnt="0"/>
      <dgm:spPr/>
    </dgm:pt>
    <dgm:pt modelId="{02CA23B9-6001-4DC6-9F10-E367DB1CE5F5}" type="pres">
      <dgm:prSet presAssocID="{68622144-08C8-487E-BFBE-6EEBF3FC780C}" presName="Accent" presStyleLbl="node1" presStyleIdx="0" presStyleCnt="3"/>
      <dgm:spPr>
        <a:xfrm>
          <a:off x="2682858" y="0"/>
          <a:ext cx="2044903" cy="2045214"/>
        </a:xfrm>
        <a:prstGeom prst="circularArrow">
          <a:avLst>
            <a:gd name="adj1" fmla="val 10980"/>
            <a:gd name="adj2" fmla="val 1142322"/>
            <a:gd name="adj3" fmla="val 4500000"/>
            <a:gd name="adj4" fmla="val 10800000"/>
            <a:gd name="adj5" fmla="val 12500"/>
          </a:avLst>
        </a:prstGeom>
        <a:solidFill>
          <a:srgbClr val="00CC99">
            <a:shade val="80000"/>
            <a:hueOff val="0"/>
            <a:satOff val="0"/>
            <a:lumOff val="0"/>
            <a:alphaOff val="0"/>
          </a:srgbClr>
        </a:solidFill>
        <a:ln w="25400" cap="flat" cmpd="sng" algn="ctr">
          <a:solidFill>
            <a:srgbClr val="000000"/>
          </a:solidFill>
          <a:prstDash val="solid"/>
        </a:ln>
        <a:effectLst/>
      </dgm:spPr>
    </dgm:pt>
    <dgm:pt modelId="{BA4ABBD6-2682-4777-8793-23324A09428F}" type="pres">
      <dgm:prSet presAssocID="{68622144-08C8-487E-BFBE-6EEBF3FC780C}" presName="Parent1" presStyleLbl="revTx" presStyleIdx="0" presStyleCnt="3">
        <dgm:presLayoutVars>
          <dgm:chMax val="1"/>
          <dgm:chPref val="1"/>
          <dgm:bulletEnabled val="1"/>
        </dgm:presLayoutVars>
      </dgm:prSet>
      <dgm:spPr/>
    </dgm:pt>
    <dgm:pt modelId="{B8DD3BB1-CD4C-4797-A388-F9BDA3CED6A8}" type="pres">
      <dgm:prSet presAssocID="{C8DD1432-358B-4CBE-B6E2-8ADB8D11CCFD}" presName="Accent2" presStyleCnt="0"/>
      <dgm:spPr/>
    </dgm:pt>
    <dgm:pt modelId="{39568629-B909-464D-A7B7-46FDDAFAAC5B}" type="pres">
      <dgm:prSet presAssocID="{C8DD1432-358B-4CBE-B6E2-8ADB8D11CCFD}" presName="Accent" presStyleLbl="node1" presStyleIdx="1" presStyleCnt="3"/>
      <dgm:spPr>
        <a:xfrm>
          <a:off x="2114894" y="1175127"/>
          <a:ext cx="2044903" cy="2045214"/>
        </a:xfrm>
        <a:prstGeom prst="leftCircularArrow">
          <a:avLst>
            <a:gd name="adj1" fmla="val 10980"/>
            <a:gd name="adj2" fmla="val 1142322"/>
            <a:gd name="adj3" fmla="val 6300000"/>
            <a:gd name="adj4" fmla="val 18900000"/>
            <a:gd name="adj5" fmla="val 12500"/>
          </a:avLst>
        </a:prstGeom>
        <a:solidFill>
          <a:srgbClr val="00CC99">
            <a:shade val="80000"/>
            <a:hueOff val="-286837"/>
            <a:satOff val="-24292"/>
            <a:lumOff val="18155"/>
            <a:alphaOff val="0"/>
          </a:srgbClr>
        </a:solidFill>
        <a:ln w="25400" cap="flat" cmpd="sng" algn="ctr">
          <a:solidFill>
            <a:srgbClr val="000000"/>
          </a:solidFill>
          <a:prstDash val="solid"/>
        </a:ln>
        <a:effectLst/>
      </dgm:spPr>
    </dgm:pt>
    <dgm:pt modelId="{823DD6C0-6574-4902-A96B-38433A5B01FB}" type="pres">
      <dgm:prSet presAssocID="{C8DD1432-358B-4CBE-B6E2-8ADB8D11CCFD}" presName="Parent2" presStyleLbl="revTx" presStyleIdx="1" presStyleCnt="3" custLinFactNeighborX="-1377" custLinFactNeighborY="-4793">
        <dgm:presLayoutVars>
          <dgm:chMax val="1"/>
          <dgm:chPref val="1"/>
          <dgm:bulletEnabled val="1"/>
        </dgm:presLayoutVars>
      </dgm:prSet>
      <dgm:spPr/>
    </dgm:pt>
    <dgm:pt modelId="{7C32DC57-BA9F-4EB6-A442-206B763542DB}" type="pres">
      <dgm:prSet presAssocID="{FEBE1456-54D7-4382-9ED4-AFEE32BA5E06}" presName="Accent3" presStyleCnt="0"/>
      <dgm:spPr/>
    </dgm:pt>
    <dgm:pt modelId="{219CA952-AFB6-43F7-BDB4-5BAB92B5C357}" type="pres">
      <dgm:prSet presAssocID="{FEBE1456-54D7-4382-9ED4-AFEE32BA5E06}" presName="Accent" presStyleLbl="node1" presStyleIdx="2" presStyleCnt="3"/>
      <dgm:spPr>
        <a:xfrm>
          <a:off x="2828402" y="2490879"/>
          <a:ext cx="1756888" cy="1757592"/>
        </a:xfrm>
        <a:prstGeom prst="blockArc">
          <a:avLst>
            <a:gd name="adj1" fmla="val 13500000"/>
            <a:gd name="adj2" fmla="val 10800000"/>
            <a:gd name="adj3" fmla="val 12740"/>
          </a:avLst>
        </a:prstGeom>
        <a:solidFill>
          <a:srgbClr val="00CC99">
            <a:shade val="80000"/>
            <a:hueOff val="-573673"/>
            <a:satOff val="-48584"/>
            <a:lumOff val="36311"/>
            <a:alphaOff val="0"/>
          </a:srgbClr>
        </a:solidFill>
        <a:ln w="25400" cap="flat" cmpd="sng" algn="ctr">
          <a:solidFill>
            <a:srgbClr val="000000"/>
          </a:solidFill>
          <a:prstDash val="solid"/>
        </a:ln>
        <a:effectLst/>
      </dgm:spPr>
    </dgm:pt>
    <dgm:pt modelId="{67C9FCFE-8515-40E8-B5E7-258B13709237}" type="pres">
      <dgm:prSet presAssocID="{FEBE1456-54D7-4382-9ED4-AFEE32BA5E06}" presName="Parent3" presStyleLbl="revTx" presStyleIdx="2" presStyleCnt="3">
        <dgm:presLayoutVars>
          <dgm:chMax val="1"/>
          <dgm:chPref val="1"/>
          <dgm:bulletEnabled val="1"/>
        </dgm:presLayoutVars>
      </dgm:prSet>
      <dgm:spPr/>
    </dgm:pt>
  </dgm:ptLst>
  <dgm:cxnLst>
    <dgm:cxn modelId="{CBB2EF0F-3595-458F-8400-439BA084BFB4}" type="presOf" srcId="{68622144-08C8-487E-BFBE-6EEBF3FC780C}" destId="{BA4ABBD6-2682-4777-8793-23324A09428F}" srcOrd="0" destOrd="0" presId="urn:microsoft.com/office/officeart/2009/layout/CircleArrowProcess"/>
    <dgm:cxn modelId="{21484646-6BEC-4331-ACD8-59CC7BAEED83}" srcId="{BE914457-EEFC-45C5-95F2-314C01CDE9A8}" destId="{FEBE1456-54D7-4382-9ED4-AFEE32BA5E06}" srcOrd="2" destOrd="0" parTransId="{DCE7925F-874F-486E-811B-26D40F18B8CA}" sibTransId="{41E7DB5F-BF2D-4286-BC7D-64636A3335F7}"/>
    <dgm:cxn modelId="{89368C7A-AF7E-44BC-82A1-C935B64C5950}" type="presOf" srcId="{C8DD1432-358B-4CBE-B6E2-8ADB8D11CCFD}" destId="{823DD6C0-6574-4902-A96B-38433A5B01FB}" srcOrd="0" destOrd="0" presId="urn:microsoft.com/office/officeart/2009/layout/CircleArrowProcess"/>
    <dgm:cxn modelId="{F12A63B7-D08F-48D3-B211-4818A4DF7FE2}" srcId="{BE914457-EEFC-45C5-95F2-314C01CDE9A8}" destId="{68622144-08C8-487E-BFBE-6EEBF3FC780C}" srcOrd="0" destOrd="0" parTransId="{926B1E81-5081-4DE5-B291-98FDE9DBB247}" sibTransId="{895E0CE4-3E33-4F0B-8AD8-6FA739B2C63C}"/>
    <dgm:cxn modelId="{BB19C7C4-E70A-4E8E-BA41-EEA6831F2968}" srcId="{BE914457-EEFC-45C5-95F2-314C01CDE9A8}" destId="{C8DD1432-358B-4CBE-B6E2-8ADB8D11CCFD}" srcOrd="1" destOrd="0" parTransId="{E119A585-766C-4F2D-AC96-3836CDA4FC09}" sibTransId="{AAE95BA3-9092-45E4-BD70-4CFF0873C884}"/>
    <dgm:cxn modelId="{FD26B7E0-9540-487A-B5AF-D49226F8C9DD}" type="presOf" srcId="{FEBE1456-54D7-4382-9ED4-AFEE32BA5E06}" destId="{67C9FCFE-8515-40E8-B5E7-258B13709237}" srcOrd="0" destOrd="0" presId="urn:microsoft.com/office/officeart/2009/layout/CircleArrowProcess"/>
    <dgm:cxn modelId="{1F58C3F9-D7D9-4351-BE58-97E2C9B61D75}" type="presOf" srcId="{BE914457-EEFC-45C5-95F2-314C01CDE9A8}" destId="{7FBCAD2A-BB55-44A9-835F-D4C6AE968C99}" srcOrd="0" destOrd="0" presId="urn:microsoft.com/office/officeart/2009/layout/CircleArrowProcess"/>
    <dgm:cxn modelId="{708EE171-0EE7-4F0E-8F9D-FB41C788C7BD}" type="presParOf" srcId="{7FBCAD2A-BB55-44A9-835F-D4C6AE968C99}" destId="{C3859AC1-68D3-40DF-8D6E-D75FDF352159}" srcOrd="0" destOrd="0" presId="urn:microsoft.com/office/officeart/2009/layout/CircleArrowProcess"/>
    <dgm:cxn modelId="{4B0277A8-C7D1-478C-B385-4E209D08B626}" type="presParOf" srcId="{C3859AC1-68D3-40DF-8D6E-D75FDF352159}" destId="{02CA23B9-6001-4DC6-9F10-E367DB1CE5F5}" srcOrd="0" destOrd="0" presId="urn:microsoft.com/office/officeart/2009/layout/CircleArrowProcess"/>
    <dgm:cxn modelId="{E53A97E4-916C-44AB-88AF-A00FF32D3D1B}" type="presParOf" srcId="{7FBCAD2A-BB55-44A9-835F-D4C6AE968C99}" destId="{BA4ABBD6-2682-4777-8793-23324A09428F}" srcOrd="1" destOrd="0" presId="urn:microsoft.com/office/officeart/2009/layout/CircleArrowProcess"/>
    <dgm:cxn modelId="{D659C0FA-332B-4199-9B38-C0E07C536C1B}" type="presParOf" srcId="{7FBCAD2A-BB55-44A9-835F-D4C6AE968C99}" destId="{B8DD3BB1-CD4C-4797-A388-F9BDA3CED6A8}" srcOrd="2" destOrd="0" presId="urn:microsoft.com/office/officeart/2009/layout/CircleArrowProcess"/>
    <dgm:cxn modelId="{A041F4DE-95BF-4EA4-858B-B7AAC4DE363F}" type="presParOf" srcId="{B8DD3BB1-CD4C-4797-A388-F9BDA3CED6A8}" destId="{39568629-B909-464D-A7B7-46FDDAFAAC5B}" srcOrd="0" destOrd="0" presId="urn:microsoft.com/office/officeart/2009/layout/CircleArrowProcess"/>
    <dgm:cxn modelId="{7C77469C-8873-4E1E-87E2-DD9DA6641A44}" type="presParOf" srcId="{7FBCAD2A-BB55-44A9-835F-D4C6AE968C99}" destId="{823DD6C0-6574-4902-A96B-38433A5B01FB}" srcOrd="3" destOrd="0" presId="urn:microsoft.com/office/officeart/2009/layout/CircleArrowProcess"/>
    <dgm:cxn modelId="{65A461F6-2E43-42EC-A49A-12BA105F14C9}" type="presParOf" srcId="{7FBCAD2A-BB55-44A9-835F-D4C6AE968C99}" destId="{7C32DC57-BA9F-4EB6-A442-206B763542DB}" srcOrd="4" destOrd="0" presId="urn:microsoft.com/office/officeart/2009/layout/CircleArrowProcess"/>
    <dgm:cxn modelId="{A27C8E4D-736A-4452-AB18-0209E050BD12}" type="presParOf" srcId="{7C32DC57-BA9F-4EB6-A442-206B763542DB}" destId="{219CA952-AFB6-43F7-BDB4-5BAB92B5C357}" srcOrd="0" destOrd="0" presId="urn:microsoft.com/office/officeart/2009/layout/CircleArrowProcess"/>
    <dgm:cxn modelId="{A94CC5FA-7F42-4B6D-8EE3-36067DC3D86C}" type="presParOf" srcId="{7FBCAD2A-BB55-44A9-835F-D4C6AE968C99}" destId="{67C9FCFE-8515-40E8-B5E7-258B13709237}"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68EE25B-C002-4070-8F15-C1CC6ED5E71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s-CO"/>
        </a:p>
      </dgm:t>
    </dgm:pt>
    <dgm:pt modelId="{D3655C85-34D8-44D2-A3A3-2D6FCCFC2AAB}">
      <dgm:prSet phldrT="[Texto]" custT="1"/>
      <dgm:spPr>
        <a:solidFill>
          <a:schemeClr val="accent2"/>
        </a:solidFill>
        <a:ln>
          <a:noFill/>
        </a:ln>
        <a:effectLst>
          <a:glow rad="101600">
            <a:schemeClr val="accent6">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O" sz="2800" b="1" dirty="0">
              <a:solidFill>
                <a:schemeClr val="tx1"/>
              </a:solidFill>
            </a:rPr>
            <a:t>Marco Normativo</a:t>
          </a:r>
        </a:p>
      </dgm:t>
    </dgm:pt>
    <dgm:pt modelId="{12835B7E-C269-4A17-A689-E7829CF4B305}" type="parTrans" cxnId="{66ADCFEC-FE26-4359-930C-4B69B61FADE6}">
      <dgm:prSet/>
      <dgm:spPr/>
      <dgm:t>
        <a:bodyPr/>
        <a:lstStyle/>
        <a:p>
          <a:endParaRPr lang="es-CO" sz="2400"/>
        </a:p>
      </dgm:t>
    </dgm:pt>
    <dgm:pt modelId="{8A8F27FB-526C-4779-9D88-00C11249C225}" type="sibTrans" cxnId="{66ADCFEC-FE26-4359-930C-4B69B61FADE6}">
      <dgm:prSet/>
      <dgm:spPr/>
      <dgm:t>
        <a:bodyPr/>
        <a:lstStyle/>
        <a:p>
          <a:endParaRPr lang="es-CO" sz="2400"/>
        </a:p>
      </dgm:t>
    </dgm:pt>
    <dgm:pt modelId="{7C67B067-F322-42FD-A971-33821B226AE0}">
      <dgm:prSet phldrT="[Texto]" custT="1"/>
      <dgm:spPr>
        <a:solidFill>
          <a:schemeClr val="accent4">
            <a:lumMod val="20000"/>
            <a:lumOff val="80000"/>
            <a:alpha val="90000"/>
          </a:schemeClr>
        </a:solidFill>
        <a:ln>
          <a:solidFill>
            <a:schemeClr val="accent3">
              <a:lumMod val="50000"/>
              <a:alpha val="90000"/>
            </a:schemeClr>
          </a:solidFill>
        </a:ln>
      </dgm:spPr>
      <dgm:t>
        <a:bodyPr/>
        <a:lstStyle/>
        <a:p>
          <a:pPr algn="ctr"/>
          <a:r>
            <a:rPr lang="es-CO" sz="2000" b="1" dirty="0">
              <a:solidFill>
                <a:schemeClr val="tx1"/>
              </a:solidFill>
            </a:rPr>
            <a:t>Delimita la regulación que le es aplicable a cada una de las etapas del </a:t>
          </a:r>
          <a:r>
            <a:rPr lang="es-CO" sz="2000" b="1" dirty="0">
              <a:solidFill>
                <a:srgbClr val="C00000"/>
              </a:solidFill>
            </a:rPr>
            <a:t>proceso contable</a:t>
          </a:r>
        </a:p>
      </dgm:t>
    </dgm:pt>
    <dgm:pt modelId="{BD03F524-1897-4A2F-BAAE-6B79FA6B917D}" type="parTrans" cxnId="{4BB31687-0D9E-4757-99A3-C26255ACE685}">
      <dgm:prSet/>
      <dgm:spPr/>
      <dgm:t>
        <a:bodyPr/>
        <a:lstStyle/>
        <a:p>
          <a:endParaRPr lang="es-CO" sz="2400"/>
        </a:p>
      </dgm:t>
    </dgm:pt>
    <dgm:pt modelId="{B591F3BE-B29B-4DA4-8771-B06AFBA77813}" type="sibTrans" cxnId="{4BB31687-0D9E-4757-99A3-C26255ACE685}">
      <dgm:prSet/>
      <dgm:spPr/>
      <dgm:t>
        <a:bodyPr/>
        <a:lstStyle/>
        <a:p>
          <a:endParaRPr lang="es-CO" sz="2400"/>
        </a:p>
      </dgm:t>
    </dgm:pt>
    <dgm:pt modelId="{A35012EA-EEDF-4016-8C7D-3243F74439BA}" type="pres">
      <dgm:prSet presAssocID="{D68EE25B-C002-4070-8F15-C1CC6ED5E717}" presName="Name0" presStyleCnt="0">
        <dgm:presLayoutVars>
          <dgm:chPref val="3"/>
          <dgm:dir/>
          <dgm:animLvl val="lvl"/>
          <dgm:resizeHandles/>
        </dgm:presLayoutVars>
      </dgm:prSet>
      <dgm:spPr/>
    </dgm:pt>
    <dgm:pt modelId="{03EE7B59-0067-470B-91A9-D80608E25ED1}" type="pres">
      <dgm:prSet presAssocID="{D3655C85-34D8-44D2-A3A3-2D6FCCFC2AAB}" presName="horFlow" presStyleCnt="0"/>
      <dgm:spPr/>
    </dgm:pt>
    <dgm:pt modelId="{A9DCC891-8EC0-447D-99AA-52122098210E}" type="pres">
      <dgm:prSet presAssocID="{D3655C85-34D8-44D2-A3A3-2D6FCCFC2AAB}" presName="bigChev" presStyleLbl="node1" presStyleIdx="0" presStyleCnt="1" custScaleX="123997" custLinFactNeighborX="5316"/>
      <dgm:spPr/>
    </dgm:pt>
    <dgm:pt modelId="{60555CE8-6E1B-413C-A3EA-404106A7CE45}" type="pres">
      <dgm:prSet presAssocID="{BD03F524-1897-4A2F-BAAE-6B79FA6B917D}" presName="parTrans" presStyleCnt="0"/>
      <dgm:spPr/>
    </dgm:pt>
    <dgm:pt modelId="{2ECE32B9-1D2A-457C-B23D-25AC3019780D}" type="pres">
      <dgm:prSet presAssocID="{7C67B067-F322-42FD-A971-33821B226AE0}" presName="node" presStyleLbl="alignAccFollowNode1" presStyleIdx="0" presStyleCnt="1" custScaleX="314939" custScaleY="123154" custLinFactNeighborY="10105">
        <dgm:presLayoutVars>
          <dgm:bulletEnabled val="1"/>
        </dgm:presLayoutVars>
      </dgm:prSet>
      <dgm:spPr/>
    </dgm:pt>
  </dgm:ptLst>
  <dgm:cxnLst>
    <dgm:cxn modelId="{64053C14-2767-4FD5-A5D7-94929DF9BF3A}" type="presOf" srcId="{7C67B067-F322-42FD-A971-33821B226AE0}" destId="{2ECE32B9-1D2A-457C-B23D-25AC3019780D}" srcOrd="0" destOrd="0" presId="urn:microsoft.com/office/officeart/2005/8/layout/lProcess3"/>
    <dgm:cxn modelId="{4BB31687-0D9E-4757-99A3-C26255ACE685}" srcId="{D3655C85-34D8-44D2-A3A3-2D6FCCFC2AAB}" destId="{7C67B067-F322-42FD-A971-33821B226AE0}" srcOrd="0" destOrd="0" parTransId="{BD03F524-1897-4A2F-BAAE-6B79FA6B917D}" sibTransId="{B591F3BE-B29B-4DA4-8771-B06AFBA77813}"/>
    <dgm:cxn modelId="{94E20F9A-806A-4E0D-B60A-857981B83E22}" type="presOf" srcId="{D68EE25B-C002-4070-8F15-C1CC6ED5E717}" destId="{A35012EA-EEDF-4016-8C7D-3243F74439BA}" srcOrd="0" destOrd="0" presId="urn:microsoft.com/office/officeart/2005/8/layout/lProcess3"/>
    <dgm:cxn modelId="{D18E82AB-6B18-4A1C-83E8-579CA14C0D02}" type="presOf" srcId="{D3655C85-34D8-44D2-A3A3-2D6FCCFC2AAB}" destId="{A9DCC891-8EC0-447D-99AA-52122098210E}" srcOrd="0" destOrd="0" presId="urn:microsoft.com/office/officeart/2005/8/layout/lProcess3"/>
    <dgm:cxn modelId="{66ADCFEC-FE26-4359-930C-4B69B61FADE6}" srcId="{D68EE25B-C002-4070-8F15-C1CC6ED5E717}" destId="{D3655C85-34D8-44D2-A3A3-2D6FCCFC2AAB}" srcOrd="0" destOrd="0" parTransId="{12835B7E-C269-4A17-A689-E7829CF4B305}" sibTransId="{8A8F27FB-526C-4779-9D88-00C11249C225}"/>
    <dgm:cxn modelId="{C2994EF0-D681-43C3-9C9E-C935F12E98F0}" type="presParOf" srcId="{A35012EA-EEDF-4016-8C7D-3243F74439BA}" destId="{03EE7B59-0067-470B-91A9-D80608E25ED1}" srcOrd="0" destOrd="0" presId="urn:microsoft.com/office/officeart/2005/8/layout/lProcess3"/>
    <dgm:cxn modelId="{510B80E6-77C0-473A-BE67-F1AAE5F1A198}" type="presParOf" srcId="{03EE7B59-0067-470B-91A9-D80608E25ED1}" destId="{A9DCC891-8EC0-447D-99AA-52122098210E}" srcOrd="0" destOrd="0" presId="urn:microsoft.com/office/officeart/2005/8/layout/lProcess3"/>
    <dgm:cxn modelId="{4E11B955-A9A3-4730-9669-F611A906E7C1}" type="presParOf" srcId="{03EE7B59-0067-470B-91A9-D80608E25ED1}" destId="{60555CE8-6E1B-413C-A3EA-404106A7CE45}" srcOrd="1" destOrd="0" presId="urn:microsoft.com/office/officeart/2005/8/layout/lProcess3"/>
    <dgm:cxn modelId="{C8895EC6-FA07-421A-B51A-7A14A7BCF953}" type="presParOf" srcId="{03EE7B59-0067-470B-91A9-D80608E25ED1}" destId="{2ECE32B9-1D2A-457C-B23D-25AC3019780D}" srcOrd="2" destOrd="0" presId="urn:microsoft.com/office/officeart/2005/8/layout/lProcess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68EE25B-C002-4070-8F15-C1CC6ED5E71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s-CO"/>
        </a:p>
      </dgm:t>
    </dgm:pt>
    <dgm:pt modelId="{D3655C85-34D8-44D2-A3A3-2D6FCCFC2AAB}">
      <dgm:prSet phldrT="[Texto]" custT="1"/>
      <dgm:spPr>
        <a:solidFill>
          <a:schemeClr val="accent3">
            <a:lumMod val="75000"/>
          </a:schemeClr>
        </a:solidFill>
        <a:ln>
          <a:noFill/>
        </a:ln>
        <a:effectLst>
          <a:glow rad="1016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O" sz="2800" b="1" dirty="0">
              <a:solidFill>
                <a:schemeClr val="tx1"/>
              </a:solidFill>
            </a:rPr>
            <a:t>Políticas Contables</a:t>
          </a:r>
        </a:p>
      </dgm:t>
    </dgm:pt>
    <dgm:pt modelId="{12835B7E-C269-4A17-A689-E7829CF4B305}" type="parTrans" cxnId="{66ADCFEC-FE26-4359-930C-4B69B61FADE6}">
      <dgm:prSet/>
      <dgm:spPr/>
      <dgm:t>
        <a:bodyPr/>
        <a:lstStyle/>
        <a:p>
          <a:endParaRPr lang="es-CO" sz="2400"/>
        </a:p>
      </dgm:t>
    </dgm:pt>
    <dgm:pt modelId="{8A8F27FB-526C-4779-9D88-00C11249C225}" type="sibTrans" cxnId="{66ADCFEC-FE26-4359-930C-4B69B61FADE6}">
      <dgm:prSet/>
      <dgm:spPr/>
      <dgm:t>
        <a:bodyPr/>
        <a:lstStyle/>
        <a:p>
          <a:endParaRPr lang="es-CO" sz="2400"/>
        </a:p>
      </dgm:t>
    </dgm:pt>
    <dgm:pt modelId="{7C67B067-F322-42FD-A971-33821B226AE0}">
      <dgm:prSet phldrT="[Texto]" custT="1"/>
      <dgm:spPr>
        <a:solidFill>
          <a:schemeClr val="accent4">
            <a:lumMod val="20000"/>
            <a:lumOff val="80000"/>
            <a:alpha val="90000"/>
          </a:schemeClr>
        </a:solidFill>
        <a:ln>
          <a:solidFill>
            <a:schemeClr val="accent3">
              <a:lumMod val="50000"/>
              <a:alpha val="90000"/>
            </a:schemeClr>
          </a:solidFill>
        </a:ln>
      </dgm:spPr>
      <dgm:t>
        <a:bodyPr/>
        <a:lstStyle/>
        <a:p>
          <a:pPr algn="ctr"/>
          <a:r>
            <a:rPr lang="es-CO" sz="1900" b="1" dirty="0">
              <a:solidFill>
                <a:schemeClr val="tx1"/>
              </a:solidFill>
            </a:rPr>
            <a:t>Direccionan el </a:t>
          </a:r>
          <a:r>
            <a:rPr lang="es-CO" sz="1900" b="1" dirty="0">
              <a:solidFill>
                <a:srgbClr val="C00000"/>
              </a:solidFill>
            </a:rPr>
            <a:t>proceso contable </a:t>
          </a:r>
          <a:r>
            <a:rPr lang="es-CO" sz="1900" b="1" dirty="0">
              <a:solidFill>
                <a:schemeClr val="tx1"/>
              </a:solidFill>
            </a:rPr>
            <a:t>(Formalizadas mediante documento emitido por representante legal o la máxima instancia administrativa)</a:t>
          </a:r>
        </a:p>
      </dgm:t>
    </dgm:pt>
    <dgm:pt modelId="{BD03F524-1897-4A2F-BAAE-6B79FA6B917D}" type="parTrans" cxnId="{4BB31687-0D9E-4757-99A3-C26255ACE685}">
      <dgm:prSet/>
      <dgm:spPr/>
      <dgm:t>
        <a:bodyPr/>
        <a:lstStyle/>
        <a:p>
          <a:endParaRPr lang="es-CO" sz="2400"/>
        </a:p>
      </dgm:t>
    </dgm:pt>
    <dgm:pt modelId="{B591F3BE-B29B-4DA4-8771-B06AFBA77813}" type="sibTrans" cxnId="{4BB31687-0D9E-4757-99A3-C26255ACE685}">
      <dgm:prSet/>
      <dgm:spPr/>
      <dgm:t>
        <a:bodyPr/>
        <a:lstStyle/>
        <a:p>
          <a:endParaRPr lang="es-CO" sz="2400"/>
        </a:p>
      </dgm:t>
    </dgm:pt>
    <dgm:pt modelId="{A35012EA-EEDF-4016-8C7D-3243F74439BA}" type="pres">
      <dgm:prSet presAssocID="{D68EE25B-C002-4070-8F15-C1CC6ED5E717}" presName="Name0" presStyleCnt="0">
        <dgm:presLayoutVars>
          <dgm:chPref val="3"/>
          <dgm:dir/>
          <dgm:animLvl val="lvl"/>
          <dgm:resizeHandles/>
        </dgm:presLayoutVars>
      </dgm:prSet>
      <dgm:spPr/>
    </dgm:pt>
    <dgm:pt modelId="{03EE7B59-0067-470B-91A9-D80608E25ED1}" type="pres">
      <dgm:prSet presAssocID="{D3655C85-34D8-44D2-A3A3-2D6FCCFC2AAB}" presName="horFlow" presStyleCnt="0"/>
      <dgm:spPr/>
    </dgm:pt>
    <dgm:pt modelId="{A9DCC891-8EC0-447D-99AA-52122098210E}" type="pres">
      <dgm:prSet presAssocID="{D3655C85-34D8-44D2-A3A3-2D6FCCFC2AAB}" presName="bigChev" presStyleLbl="node1" presStyleIdx="0" presStyleCnt="1" custScaleX="123337" custLinFactNeighborX="5316"/>
      <dgm:spPr/>
    </dgm:pt>
    <dgm:pt modelId="{60555CE8-6E1B-413C-A3EA-404106A7CE45}" type="pres">
      <dgm:prSet presAssocID="{BD03F524-1897-4A2F-BAAE-6B79FA6B917D}" presName="parTrans" presStyleCnt="0"/>
      <dgm:spPr/>
    </dgm:pt>
    <dgm:pt modelId="{2ECE32B9-1D2A-457C-B23D-25AC3019780D}" type="pres">
      <dgm:prSet presAssocID="{7C67B067-F322-42FD-A971-33821B226AE0}" presName="node" presStyleLbl="alignAccFollowNode1" presStyleIdx="0" presStyleCnt="1" custScaleX="315336" custScaleY="123154">
        <dgm:presLayoutVars>
          <dgm:bulletEnabled val="1"/>
        </dgm:presLayoutVars>
      </dgm:prSet>
      <dgm:spPr/>
    </dgm:pt>
  </dgm:ptLst>
  <dgm:cxnLst>
    <dgm:cxn modelId="{1A032A39-96B1-4D62-9B5E-2182A3D39E06}" type="presOf" srcId="{7C67B067-F322-42FD-A971-33821B226AE0}" destId="{2ECE32B9-1D2A-457C-B23D-25AC3019780D}" srcOrd="0" destOrd="0" presId="urn:microsoft.com/office/officeart/2005/8/layout/lProcess3"/>
    <dgm:cxn modelId="{4BB31687-0D9E-4757-99A3-C26255ACE685}" srcId="{D3655C85-34D8-44D2-A3A3-2D6FCCFC2AAB}" destId="{7C67B067-F322-42FD-A971-33821B226AE0}" srcOrd="0" destOrd="0" parTransId="{BD03F524-1897-4A2F-BAAE-6B79FA6B917D}" sibTransId="{B591F3BE-B29B-4DA4-8771-B06AFBA77813}"/>
    <dgm:cxn modelId="{82F851C7-8119-4F7A-A0C5-7E3CE973C3AB}" type="presOf" srcId="{D68EE25B-C002-4070-8F15-C1CC6ED5E717}" destId="{A35012EA-EEDF-4016-8C7D-3243F74439BA}" srcOrd="0" destOrd="0" presId="urn:microsoft.com/office/officeart/2005/8/layout/lProcess3"/>
    <dgm:cxn modelId="{FD84FCD4-836A-4800-B8D6-68A704407BB4}" type="presOf" srcId="{D3655C85-34D8-44D2-A3A3-2D6FCCFC2AAB}" destId="{A9DCC891-8EC0-447D-99AA-52122098210E}" srcOrd="0" destOrd="0" presId="urn:microsoft.com/office/officeart/2005/8/layout/lProcess3"/>
    <dgm:cxn modelId="{66ADCFEC-FE26-4359-930C-4B69B61FADE6}" srcId="{D68EE25B-C002-4070-8F15-C1CC6ED5E717}" destId="{D3655C85-34D8-44D2-A3A3-2D6FCCFC2AAB}" srcOrd="0" destOrd="0" parTransId="{12835B7E-C269-4A17-A689-E7829CF4B305}" sibTransId="{8A8F27FB-526C-4779-9D88-00C11249C225}"/>
    <dgm:cxn modelId="{9382CA9A-7545-4EC5-AF8F-07CE33E2EF50}" type="presParOf" srcId="{A35012EA-EEDF-4016-8C7D-3243F74439BA}" destId="{03EE7B59-0067-470B-91A9-D80608E25ED1}" srcOrd="0" destOrd="0" presId="urn:microsoft.com/office/officeart/2005/8/layout/lProcess3"/>
    <dgm:cxn modelId="{05DAA6A6-3448-4207-BA7F-53082CF2A25D}" type="presParOf" srcId="{03EE7B59-0067-470B-91A9-D80608E25ED1}" destId="{A9DCC891-8EC0-447D-99AA-52122098210E}" srcOrd="0" destOrd="0" presId="urn:microsoft.com/office/officeart/2005/8/layout/lProcess3"/>
    <dgm:cxn modelId="{FDEF6B6B-258C-4BA7-936F-7300D2AEA776}" type="presParOf" srcId="{03EE7B59-0067-470B-91A9-D80608E25ED1}" destId="{60555CE8-6E1B-413C-A3EA-404106A7CE45}" srcOrd="1" destOrd="0" presId="urn:microsoft.com/office/officeart/2005/8/layout/lProcess3"/>
    <dgm:cxn modelId="{CFB57432-7C60-4A87-A05D-CAFD83DB04C3}" type="presParOf" srcId="{03EE7B59-0067-470B-91A9-D80608E25ED1}" destId="{2ECE32B9-1D2A-457C-B23D-25AC3019780D}" srcOrd="2" destOrd="0" presId="urn:microsoft.com/office/officeart/2005/8/layout/lProcess3"/>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68EE25B-C002-4070-8F15-C1CC6ED5E71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s-CO"/>
        </a:p>
      </dgm:t>
    </dgm:pt>
    <dgm:pt modelId="{D3655C85-34D8-44D2-A3A3-2D6FCCFC2AAB}">
      <dgm:prSet phldrT="[Texto]" custT="1"/>
      <dgm:spPr>
        <a:solidFill>
          <a:schemeClr val="accent6">
            <a:lumMod val="60000"/>
            <a:lumOff val="40000"/>
          </a:schemeClr>
        </a:solidFill>
        <a:ln>
          <a:solidFill>
            <a:srgbClr val="00947A"/>
          </a:solidFill>
        </a:ln>
        <a:effectLst>
          <a:glow rad="1016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O" sz="2800" b="1" dirty="0">
              <a:solidFill>
                <a:schemeClr val="tx1"/>
              </a:solidFill>
            </a:rPr>
            <a:t>Políticas de Operación</a:t>
          </a:r>
        </a:p>
      </dgm:t>
    </dgm:pt>
    <dgm:pt modelId="{12835B7E-C269-4A17-A689-E7829CF4B305}" type="parTrans" cxnId="{66ADCFEC-FE26-4359-930C-4B69B61FADE6}">
      <dgm:prSet/>
      <dgm:spPr/>
      <dgm:t>
        <a:bodyPr/>
        <a:lstStyle/>
        <a:p>
          <a:endParaRPr lang="es-CO" sz="2400"/>
        </a:p>
      </dgm:t>
    </dgm:pt>
    <dgm:pt modelId="{8A8F27FB-526C-4779-9D88-00C11249C225}" type="sibTrans" cxnId="{66ADCFEC-FE26-4359-930C-4B69B61FADE6}">
      <dgm:prSet/>
      <dgm:spPr/>
      <dgm:t>
        <a:bodyPr/>
        <a:lstStyle/>
        <a:p>
          <a:endParaRPr lang="es-CO" sz="2400"/>
        </a:p>
      </dgm:t>
    </dgm:pt>
    <dgm:pt modelId="{7C67B067-F322-42FD-A971-33821B226AE0}">
      <dgm:prSet phldrT="[Texto]" custT="1"/>
      <dgm:spPr>
        <a:solidFill>
          <a:schemeClr val="accent4">
            <a:lumMod val="20000"/>
            <a:lumOff val="80000"/>
            <a:alpha val="90000"/>
          </a:schemeClr>
        </a:solidFill>
        <a:ln>
          <a:solidFill>
            <a:schemeClr val="accent3">
              <a:lumMod val="50000"/>
              <a:alpha val="90000"/>
            </a:schemeClr>
          </a:solidFill>
        </a:ln>
      </dgm:spPr>
      <dgm:t>
        <a:bodyPr/>
        <a:lstStyle/>
        <a:p>
          <a:pPr algn="ctr"/>
          <a:r>
            <a:rPr lang="es-CO" sz="1800" b="1" dirty="0">
              <a:solidFill>
                <a:schemeClr val="tx1"/>
              </a:solidFill>
            </a:rPr>
            <a:t>Facilitan la ejecución del </a:t>
          </a:r>
          <a:r>
            <a:rPr lang="es-CO" sz="1800" b="1" dirty="0">
              <a:solidFill>
                <a:srgbClr val="C00000"/>
              </a:solidFill>
            </a:rPr>
            <a:t>proceso </a:t>
          </a:r>
          <a:r>
            <a:rPr lang="es-CO" sz="1800" b="1" dirty="0">
              <a:solidFill>
                <a:schemeClr val="tx1"/>
              </a:solidFill>
            </a:rPr>
            <a:t>contable (Flujo de información hacia el área contable, incorporación de todos los hechos económicos, presentación oportuna de los EE.FF)</a:t>
          </a:r>
        </a:p>
      </dgm:t>
    </dgm:pt>
    <dgm:pt modelId="{BD03F524-1897-4A2F-BAAE-6B79FA6B917D}" type="parTrans" cxnId="{4BB31687-0D9E-4757-99A3-C26255ACE685}">
      <dgm:prSet/>
      <dgm:spPr/>
      <dgm:t>
        <a:bodyPr/>
        <a:lstStyle/>
        <a:p>
          <a:endParaRPr lang="es-CO" sz="2400"/>
        </a:p>
      </dgm:t>
    </dgm:pt>
    <dgm:pt modelId="{B591F3BE-B29B-4DA4-8771-B06AFBA77813}" type="sibTrans" cxnId="{4BB31687-0D9E-4757-99A3-C26255ACE685}">
      <dgm:prSet/>
      <dgm:spPr/>
      <dgm:t>
        <a:bodyPr/>
        <a:lstStyle/>
        <a:p>
          <a:endParaRPr lang="es-CO" sz="2400"/>
        </a:p>
      </dgm:t>
    </dgm:pt>
    <dgm:pt modelId="{A35012EA-EEDF-4016-8C7D-3243F74439BA}" type="pres">
      <dgm:prSet presAssocID="{D68EE25B-C002-4070-8F15-C1CC6ED5E717}" presName="Name0" presStyleCnt="0">
        <dgm:presLayoutVars>
          <dgm:chPref val="3"/>
          <dgm:dir/>
          <dgm:animLvl val="lvl"/>
          <dgm:resizeHandles/>
        </dgm:presLayoutVars>
      </dgm:prSet>
      <dgm:spPr/>
    </dgm:pt>
    <dgm:pt modelId="{03EE7B59-0067-470B-91A9-D80608E25ED1}" type="pres">
      <dgm:prSet presAssocID="{D3655C85-34D8-44D2-A3A3-2D6FCCFC2AAB}" presName="horFlow" presStyleCnt="0"/>
      <dgm:spPr/>
    </dgm:pt>
    <dgm:pt modelId="{A9DCC891-8EC0-447D-99AA-52122098210E}" type="pres">
      <dgm:prSet presAssocID="{D3655C85-34D8-44D2-A3A3-2D6FCCFC2AAB}" presName="bigChev" presStyleLbl="node1" presStyleIdx="0" presStyleCnt="1" custScaleX="119587" custLinFactNeighborX="5316"/>
      <dgm:spPr/>
    </dgm:pt>
    <dgm:pt modelId="{60555CE8-6E1B-413C-A3EA-404106A7CE45}" type="pres">
      <dgm:prSet presAssocID="{BD03F524-1897-4A2F-BAAE-6B79FA6B917D}" presName="parTrans" presStyleCnt="0"/>
      <dgm:spPr/>
    </dgm:pt>
    <dgm:pt modelId="{2ECE32B9-1D2A-457C-B23D-25AC3019780D}" type="pres">
      <dgm:prSet presAssocID="{7C67B067-F322-42FD-A971-33821B226AE0}" presName="node" presStyleLbl="alignAccFollowNode1" presStyleIdx="0" presStyleCnt="1" custScaleX="317327" custScaleY="123154">
        <dgm:presLayoutVars>
          <dgm:bulletEnabled val="1"/>
        </dgm:presLayoutVars>
      </dgm:prSet>
      <dgm:spPr/>
    </dgm:pt>
  </dgm:ptLst>
  <dgm:cxnLst>
    <dgm:cxn modelId="{C2B27F4A-D371-4EE6-9F57-95FE2F7205C4}" type="presOf" srcId="{D3655C85-34D8-44D2-A3A3-2D6FCCFC2AAB}" destId="{A9DCC891-8EC0-447D-99AA-52122098210E}" srcOrd="0" destOrd="0" presId="urn:microsoft.com/office/officeart/2005/8/layout/lProcess3"/>
    <dgm:cxn modelId="{4BB31687-0D9E-4757-99A3-C26255ACE685}" srcId="{D3655C85-34D8-44D2-A3A3-2D6FCCFC2AAB}" destId="{7C67B067-F322-42FD-A971-33821B226AE0}" srcOrd="0" destOrd="0" parTransId="{BD03F524-1897-4A2F-BAAE-6B79FA6B917D}" sibTransId="{B591F3BE-B29B-4DA4-8771-B06AFBA77813}"/>
    <dgm:cxn modelId="{F8BEC68F-02B1-494F-8258-3BACF4D80E4D}" type="presOf" srcId="{7C67B067-F322-42FD-A971-33821B226AE0}" destId="{2ECE32B9-1D2A-457C-B23D-25AC3019780D}" srcOrd="0" destOrd="0" presId="urn:microsoft.com/office/officeart/2005/8/layout/lProcess3"/>
    <dgm:cxn modelId="{66ADCFEC-FE26-4359-930C-4B69B61FADE6}" srcId="{D68EE25B-C002-4070-8F15-C1CC6ED5E717}" destId="{D3655C85-34D8-44D2-A3A3-2D6FCCFC2AAB}" srcOrd="0" destOrd="0" parTransId="{12835B7E-C269-4A17-A689-E7829CF4B305}" sibTransId="{8A8F27FB-526C-4779-9D88-00C11249C225}"/>
    <dgm:cxn modelId="{13871DF2-1EEF-439D-B978-446D13C414BD}" type="presOf" srcId="{D68EE25B-C002-4070-8F15-C1CC6ED5E717}" destId="{A35012EA-EEDF-4016-8C7D-3243F74439BA}" srcOrd="0" destOrd="0" presId="urn:microsoft.com/office/officeart/2005/8/layout/lProcess3"/>
    <dgm:cxn modelId="{9613AC14-B613-4D98-95F4-B66FE2A083E4}" type="presParOf" srcId="{A35012EA-EEDF-4016-8C7D-3243F74439BA}" destId="{03EE7B59-0067-470B-91A9-D80608E25ED1}" srcOrd="0" destOrd="0" presId="urn:microsoft.com/office/officeart/2005/8/layout/lProcess3"/>
    <dgm:cxn modelId="{615D7421-699A-4D5A-B4C4-0DDD1FFDD549}" type="presParOf" srcId="{03EE7B59-0067-470B-91A9-D80608E25ED1}" destId="{A9DCC891-8EC0-447D-99AA-52122098210E}" srcOrd="0" destOrd="0" presId="urn:microsoft.com/office/officeart/2005/8/layout/lProcess3"/>
    <dgm:cxn modelId="{BBB3B42A-6F9C-4AC7-815B-96447AD19565}" type="presParOf" srcId="{03EE7B59-0067-470B-91A9-D80608E25ED1}" destId="{60555CE8-6E1B-413C-A3EA-404106A7CE45}" srcOrd="1" destOrd="0" presId="urn:microsoft.com/office/officeart/2005/8/layout/lProcess3"/>
    <dgm:cxn modelId="{CBC32037-157E-4708-ACFD-E59E473E31F2}" type="presParOf" srcId="{03EE7B59-0067-470B-91A9-D80608E25ED1}" destId="{2ECE32B9-1D2A-457C-B23D-25AC3019780D}" srcOrd="2" destOrd="0" presId="urn:microsoft.com/office/officeart/2005/8/layout/lProcess3"/>
  </dgm:cxnLst>
  <dgm:bg>
    <a:noFill/>
  </dgm:bg>
  <dgm:whole/>
  <dgm:extLst>
    <a:ext uri="http://schemas.microsoft.com/office/drawing/2008/diagram">
      <dsp:dataModelExt xmlns:dsp="http://schemas.microsoft.com/office/drawing/2008/diagram" relId="rId1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68EE25B-C002-4070-8F15-C1CC6ED5E71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s-CO"/>
        </a:p>
      </dgm:t>
    </dgm:pt>
    <dgm:pt modelId="{D3655C85-34D8-44D2-A3A3-2D6FCCFC2AAB}">
      <dgm:prSet phldrT="[Texto]" custT="1"/>
      <dgm:spPr>
        <a:xfrm>
          <a:off x="348443" y="10198"/>
          <a:ext cx="2287118" cy="914847"/>
        </a:xfrm>
        <a:prstGeom prst="chevron">
          <a:avLst/>
        </a:prstGeom>
        <a:solidFill>
          <a:schemeClr val="accent2"/>
        </a:solidFill>
        <a:ln w="254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O" sz="2600" b="1" dirty="0">
              <a:solidFill>
                <a:schemeClr val="tx1"/>
              </a:solidFill>
              <a:latin typeface="Calibri"/>
              <a:ea typeface="+mn-ea"/>
              <a:cs typeface="+mn-cs"/>
            </a:rPr>
            <a:t>Proceso</a:t>
          </a:r>
          <a:r>
            <a:rPr lang="es-CO" sz="2600" b="1" dirty="0">
              <a:solidFill>
                <a:srgbClr val="FFFFFF"/>
              </a:solidFill>
              <a:latin typeface="Calibri"/>
              <a:ea typeface="+mn-ea"/>
              <a:cs typeface="+mn-cs"/>
            </a:rPr>
            <a:t> </a:t>
          </a:r>
          <a:r>
            <a:rPr lang="es-CO" sz="2600" b="1" dirty="0">
              <a:solidFill>
                <a:schemeClr val="tx1"/>
              </a:solidFill>
              <a:latin typeface="Calibri"/>
              <a:ea typeface="+mn-ea"/>
              <a:cs typeface="+mn-cs"/>
            </a:rPr>
            <a:t>Contable</a:t>
          </a:r>
        </a:p>
      </dgm:t>
    </dgm:pt>
    <dgm:pt modelId="{12835B7E-C269-4A17-A689-E7829CF4B305}" type="parTrans" cxnId="{66ADCFEC-FE26-4359-930C-4B69B61FADE6}">
      <dgm:prSet/>
      <dgm:spPr/>
      <dgm:t>
        <a:bodyPr/>
        <a:lstStyle/>
        <a:p>
          <a:endParaRPr lang="es-CO" sz="2000"/>
        </a:p>
      </dgm:t>
    </dgm:pt>
    <dgm:pt modelId="{8A8F27FB-526C-4779-9D88-00C11249C225}" type="sibTrans" cxnId="{66ADCFEC-FE26-4359-930C-4B69B61FADE6}">
      <dgm:prSet/>
      <dgm:spPr/>
      <dgm:t>
        <a:bodyPr/>
        <a:lstStyle/>
        <a:p>
          <a:endParaRPr lang="es-CO" sz="2000"/>
        </a:p>
      </dgm:t>
    </dgm:pt>
    <dgm:pt modelId="{7C67B067-F322-42FD-A971-33821B226AE0}">
      <dgm:prSet phldrT="[Texto]" custT="1"/>
      <dgm:spPr>
        <a:xfrm>
          <a:off x="2322430" y="54"/>
          <a:ext cx="5338137" cy="935136"/>
        </a:xfrm>
        <a:prstGeom prst="chevron">
          <a:avLst/>
        </a:prstGeom>
        <a:solidFill>
          <a:srgbClr val="FFFFFF">
            <a:lumMod val="75000"/>
            <a:alpha val="90000"/>
          </a:srgbClr>
        </a:solidFill>
        <a:ln w="25400" cap="flat" cmpd="sng" algn="ctr">
          <a:solidFill>
            <a:srgbClr val="FFFFFF">
              <a:lumMod val="50000"/>
              <a:alpha val="90000"/>
            </a:srgbClr>
          </a:solidFill>
          <a:prstDash val="solid"/>
        </a:ln>
        <a:effectLst/>
      </dgm:spPr>
      <dgm:t>
        <a:bodyPr/>
        <a:lstStyle/>
        <a:p>
          <a:r>
            <a:rPr lang="es-CO" sz="1800" b="1" dirty="0">
              <a:solidFill>
                <a:srgbClr val="0070C0"/>
              </a:solidFill>
              <a:latin typeface="Calibri"/>
              <a:ea typeface="+mn-ea"/>
              <a:cs typeface="+mn-cs"/>
            </a:rPr>
            <a:t>Conjunto ordenado de etapas </a:t>
          </a:r>
          <a:r>
            <a:rPr lang="es-CO" sz="1800" b="1" dirty="0">
              <a:solidFill>
                <a:srgbClr val="000000">
                  <a:hueOff val="0"/>
                  <a:satOff val="0"/>
                  <a:lumOff val="0"/>
                  <a:alphaOff val="0"/>
                </a:srgbClr>
              </a:solidFill>
              <a:latin typeface="Calibri"/>
              <a:ea typeface="+mn-ea"/>
              <a:cs typeface="+mn-cs"/>
            </a:rPr>
            <a:t>que tiene como propósito el </a:t>
          </a:r>
          <a:r>
            <a:rPr lang="es-CO" sz="1800" b="1" dirty="0">
              <a:solidFill>
                <a:srgbClr val="7030A0"/>
              </a:solidFill>
              <a:latin typeface="Calibri"/>
              <a:ea typeface="+mn-ea"/>
              <a:cs typeface="+mn-cs"/>
            </a:rPr>
            <a:t>registro de los hechos económicos</a:t>
          </a:r>
          <a:r>
            <a:rPr lang="es-CO" sz="1800" b="1" dirty="0">
              <a:solidFill>
                <a:srgbClr val="000000">
                  <a:hueOff val="0"/>
                  <a:satOff val="0"/>
                  <a:lumOff val="0"/>
                  <a:alphaOff val="0"/>
                </a:srgbClr>
              </a:solidFill>
              <a:latin typeface="Calibri"/>
              <a:ea typeface="+mn-ea"/>
              <a:cs typeface="+mn-cs"/>
            </a:rPr>
            <a:t> conforme a los </a:t>
          </a:r>
          <a:r>
            <a:rPr lang="es-CO" sz="1800" b="1" dirty="0">
              <a:solidFill>
                <a:srgbClr val="C00000"/>
              </a:solidFill>
              <a:latin typeface="Calibri"/>
              <a:ea typeface="+mn-ea"/>
              <a:cs typeface="+mn-cs"/>
            </a:rPr>
            <a:t>criterios de R.M.R.P </a:t>
          </a:r>
          <a:r>
            <a:rPr lang="es-CO" sz="1800" b="1" dirty="0">
              <a:solidFill>
                <a:srgbClr val="000000">
                  <a:hueOff val="0"/>
                  <a:satOff val="0"/>
                  <a:lumOff val="0"/>
                  <a:alphaOff val="0"/>
                </a:srgbClr>
              </a:solidFill>
              <a:latin typeface="Calibri"/>
              <a:ea typeface="+mn-ea"/>
              <a:cs typeface="+mn-cs"/>
            </a:rPr>
            <a:t>del marco normativo correspondiente </a:t>
          </a:r>
        </a:p>
      </dgm:t>
    </dgm:pt>
    <dgm:pt modelId="{BD03F524-1897-4A2F-BAAE-6B79FA6B917D}" type="parTrans" cxnId="{4BB31687-0D9E-4757-99A3-C26255ACE685}">
      <dgm:prSet/>
      <dgm:spPr/>
      <dgm:t>
        <a:bodyPr/>
        <a:lstStyle/>
        <a:p>
          <a:endParaRPr lang="es-CO" sz="2000"/>
        </a:p>
      </dgm:t>
    </dgm:pt>
    <dgm:pt modelId="{B591F3BE-B29B-4DA4-8771-B06AFBA77813}" type="sibTrans" cxnId="{4BB31687-0D9E-4757-99A3-C26255ACE685}">
      <dgm:prSet/>
      <dgm:spPr/>
      <dgm:t>
        <a:bodyPr/>
        <a:lstStyle/>
        <a:p>
          <a:endParaRPr lang="es-CO" sz="2000"/>
        </a:p>
      </dgm:t>
    </dgm:pt>
    <dgm:pt modelId="{A35012EA-EEDF-4016-8C7D-3243F74439BA}" type="pres">
      <dgm:prSet presAssocID="{D68EE25B-C002-4070-8F15-C1CC6ED5E717}" presName="Name0" presStyleCnt="0">
        <dgm:presLayoutVars>
          <dgm:chPref val="3"/>
          <dgm:dir/>
          <dgm:animLvl val="lvl"/>
          <dgm:resizeHandles/>
        </dgm:presLayoutVars>
      </dgm:prSet>
      <dgm:spPr/>
    </dgm:pt>
    <dgm:pt modelId="{03EE7B59-0067-470B-91A9-D80608E25ED1}" type="pres">
      <dgm:prSet presAssocID="{D3655C85-34D8-44D2-A3A3-2D6FCCFC2AAB}" presName="horFlow" presStyleCnt="0"/>
      <dgm:spPr/>
    </dgm:pt>
    <dgm:pt modelId="{A9DCC891-8EC0-447D-99AA-52122098210E}" type="pres">
      <dgm:prSet presAssocID="{D3655C85-34D8-44D2-A3A3-2D6FCCFC2AAB}" presName="bigChev" presStyleLbl="node1" presStyleIdx="0" presStyleCnt="1" custScaleX="122538" custLinFactNeighborX="5316"/>
      <dgm:spPr/>
    </dgm:pt>
    <dgm:pt modelId="{60555CE8-6E1B-413C-A3EA-404106A7CE45}" type="pres">
      <dgm:prSet presAssocID="{BD03F524-1897-4A2F-BAAE-6B79FA6B917D}" presName="parTrans" presStyleCnt="0"/>
      <dgm:spPr/>
    </dgm:pt>
    <dgm:pt modelId="{2ECE32B9-1D2A-457C-B23D-25AC3019780D}" type="pres">
      <dgm:prSet presAssocID="{7C67B067-F322-42FD-A971-33821B226AE0}" presName="node" presStyleLbl="alignAccFollowNode1" presStyleIdx="0" presStyleCnt="1" custScaleX="323104" custScaleY="123154">
        <dgm:presLayoutVars>
          <dgm:bulletEnabled val="1"/>
        </dgm:presLayoutVars>
      </dgm:prSet>
      <dgm:spPr/>
    </dgm:pt>
  </dgm:ptLst>
  <dgm:cxnLst>
    <dgm:cxn modelId="{594D9385-30E9-46C3-AF0D-15DD64FD8C02}" type="presOf" srcId="{D3655C85-34D8-44D2-A3A3-2D6FCCFC2AAB}" destId="{A9DCC891-8EC0-447D-99AA-52122098210E}" srcOrd="0" destOrd="0" presId="urn:microsoft.com/office/officeart/2005/8/layout/lProcess3"/>
    <dgm:cxn modelId="{4BB31687-0D9E-4757-99A3-C26255ACE685}" srcId="{D3655C85-34D8-44D2-A3A3-2D6FCCFC2AAB}" destId="{7C67B067-F322-42FD-A971-33821B226AE0}" srcOrd="0" destOrd="0" parTransId="{BD03F524-1897-4A2F-BAAE-6B79FA6B917D}" sibTransId="{B591F3BE-B29B-4DA4-8771-B06AFBA77813}"/>
    <dgm:cxn modelId="{B3C835BE-DE65-40A0-AF0E-D7D7BFEC9E36}" type="presOf" srcId="{D68EE25B-C002-4070-8F15-C1CC6ED5E717}" destId="{A35012EA-EEDF-4016-8C7D-3243F74439BA}" srcOrd="0" destOrd="0" presId="urn:microsoft.com/office/officeart/2005/8/layout/lProcess3"/>
    <dgm:cxn modelId="{442D22C4-99CC-470F-B9BA-8DE597F3EC4A}" type="presOf" srcId="{7C67B067-F322-42FD-A971-33821B226AE0}" destId="{2ECE32B9-1D2A-457C-B23D-25AC3019780D}" srcOrd="0" destOrd="0" presId="urn:microsoft.com/office/officeart/2005/8/layout/lProcess3"/>
    <dgm:cxn modelId="{66ADCFEC-FE26-4359-930C-4B69B61FADE6}" srcId="{D68EE25B-C002-4070-8F15-C1CC6ED5E717}" destId="{D3655C85-34D8-44D2-A3A3-2D6FCCFC2AAB}" srcOrd="0" destOrd="0" parTransId="{12835B7E-C269-4A17-A689-E7829CF4B305}" sibTransId="{8A8F27FB-526C-4779-9D88-00C11249C225}"/>
    <dgm:cxn modelId="{D9D888C2-334F-471A-99AA-687D4A57E272}" type="presParOf" srcId="{A35012EA-EEDF-4016-8C7D-3243F74439BA}" destId="{03EE7B59-0067-470B-91A9-D80608E25ED1}" srcOrd="0" destOrd="0" presId="urn:microsoft.com/office/officeart/2005/8/layout/lProcess3"/>
    <dgm:cxn modelId="{2E1E57DB-7B76-4DE4-9387-F3E70B861A6C}" type="presParOf" srcId="{03EE7B59-0067-470B-91A9-D80608E25ED1}" destId="{A9DCC891-8EC0-447D-99AA-52122098210E}" srcOrd="0" destOrd="0" presId="urn:microsoft.com/office/officeart/2005/8/layout/lProcess3"/>
    <dgm:cxn modelId="{09B505EE-25C0-495A-854B-CAD750EC7866}" type="presParOf" srcId="{03EE7B59-0067-470B-91A9-D80608E25ED1}" destId="{60555CE8-6E1B-413C-A3EA-404106A7CE45}" srcOrd="1" destOrd="0" presId="urn:microsoft.com/office/officeart/2005/8/layout/lProcess3"/>
    <dgm:cxn modelId="{72A344E0-6B55-4452-BC4B-1D8E43873C4F}" type="presParOf" srcId="{03EE7B59-0067-470B-91A9-D80608E25ED1}" destId="{2ECE32B9-1D2A-457C-B23D-25AC3019780D}"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68EE25B-C002-4070-8F15-C1CC6ED5E717}"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s-CO"/>
        </a:p>
      </dgm:t>
    </dgm:pt>
    <dgm:pt modelId="{D3655C85-34D8-44D2-A3A3-2D6FCCFC2AAB}">
      <dgm:prSet phldrT="[Texto]" custT="1"/>
      <dgm:spPr>
        <a:xfrm>
          <a:off x="350018" y="10198"/>
          <a:ext cx="2287118" cy="914847"/>
        </a:xfrm>
        <a:prstGeom prst="chevron">
          <a:avLst/>
        </a:prstGeom>
        <a:solidFill>
          <a:schemeClr val="accent6">
            <a:lumMod val="20000"/>
            <a:lumOff val="80000"/>
          </a:schemeClr>
        </a:solidFill>
        <a:ln w="25400" cap="flat" cmpd="sng" algn="ctr">
          <a:solidFill>
            <a:schemeClr val="accent6">
              <a:lumMod val="20000"/>
              <a:lumOff val="80000"/>
            </a:schemeClr>
          </a:solid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s-CO" sz="2600" b="1" dirty="0">
              <a:solidFill>
                <a:schemeClr val="tx1"/>
              </a:solidFill>
              <a:latin typeface="Calibri"/>
              <a:ea typeface="+mn-ea"/>
              <a:cs typeface="+mn-cs"/>
            </a:rPr>
            <a:t>Hecho económico</a:t>
          </a:r>
        </a:p>
      </dgm:t>
    </dgm:pt>
    <dgm:pt modelId="{12835B7E-C269-4A17-A689-E7829CF4B305}" type="parTrans" cxnId="{66ADCFEC-FE26-4359-930C-4B69B61FADE6}">
      <dgm:prSet/>
      <dgm:spPr/>
      <dgm:t>
        <a:bodyPr/>
        <a:lstStyle/>
        <a:p>
          <a:endParaRPr lang="es-CO" sz="2000"/>
        </a:p>
      </dgm:t>
    </dgm:pt>
    <dgm:pt modelId="{8A8F27FB-526C-4779-9D88-00C11249C225}" type="sibTrans" cxnId="{66ADCFEC-FE26-4359-930C-4B69B61FADE6}">
      <dgm:prSet/>
      <dgm:spPr/>
      <dgm:t>
        <a:bodyPr/>
        <a:lstStyle/>
        <a:p>
          <a:endParaRPr lang="es-CO" sz="2000"/>
        </a:p>
      </dgm:t>
    </dgm:pt>
    <dgm:pt modelId="{7C67B067-F322-42FD-A971-33821B226AE0}">
      <dgm:prSet phldrT="[Texto]" custT="1"/>
      <dgm:spPr>
        <a:xfrm>
          <a:off x="2324005" y="54"/>
          <a:ext cx="5334986" cy="935136"/>
        </a:xfrm>
        <a:prstGeom prst="chevron">
          <a:avLst/>
        </a:prstGeom>
        <a:solidFill>
          <a:srgbClr val="FFFFFF">
            <a:lumMod val="75000"/>
            <a:alpha val="90000"/>
          </a:srgbClr>
        </a:solidFill>
        <a:ln w="25400" cap="flat" cmpd="sng" algn="ctr">
          <a:solidFill>
            <a:srgbClr val="FFFFFF">
              <a:lumMod val="50000"/>
              <a:alpha val="90000"/>
            </a:srgbClr>
          </a:solidFill>
          <a:prstDash val="solid"/>
        </a:ln>
        <a:effectLst/>
      </dgm:spPr>
      <dgm:t>
        <a:bodyPr/>
        <a:lstStyle/>
        <a:p>
          <a:r>
            <a:rPr lang="es-CO" sz="1800" b="1" dirty="0">
              <a:solidFill>
                <a:srgbClr val="002060"/>
              </a:solidFill>
              <a:latin typeface="Calibri"/>
              <a:ea typeface="+mn-ea"/>
              <a:cs typeface="+mn-cs"/>
            </a:rPr>
            <a:t>Suceso derivado de las decisiones de gestión de los recursos</a:t>
          </a:r>
          <a:r>
            <a:rPr lang="es-CO" sz="1800" b="1" dirty="0">
              <a:solidFill>
                <a:srgbClr val="000000"/>
              </a:solidFill>
              <a:latin typeface="Calibri"/>
              <a:ea typeface="+mn-ea"/>
              <a:cs typeface="+mn-cs"/>
            </a:rPr>
            <a:t> de la entidad, que </a:t>
          </a:r>
          <a:r>
            <a:rPr lang="es-CO" sz="1800" b="1" dirty="0">
              <a:solidFill>
                <a:srgbClr val="C00000"/>
              </a:solidFill>
              <a:latin typeface="Calibri"/>
              <a:ea typeface="+mn-ea"/>
              <a:cs typeface="+mn-cs"/>
            </a:rPr>
            <a:t>da Origen, Modifica o Extingue </a:t>
          </a:r>
          <a:r>
            <a:rPr lang="es-CO" sz="1800" b="1" dirty="0">
              <a:solidFill>
                <a:srgbClr val="000000"/>
              </a:solidFill>
              <a:latin typeface="Calibri"/>
              <a:ea typeface="+mn-ea"/>
              <a:cs typeface="+mn-cs"/>
            </a:rPr>
            <a:t>los </a:t>
          </a:r>
          <a:r>
            <a:rPr lang="es-CO" sz="1800" b="1" dirty="0">
              <a:solidFill>
                <a:srgbClr val="7030A0"/>
              </a:solidFill>
              <a:latin typeface="Calibri"/>
              <a:ea typeface="+mn-ea"/>
              <a:cs typeface="+mn-cs"/>
            </a:rPr>
            <a:t>elementos de los EE.FF.</a:t>
          </a:r>
        </a:p>
      </dgm:t>
    </dgm:pt>
    <dgm:pt modelId="{BD03F524-1897-4A2F-BAAE-6B79FA6B917D}" type="parTrans" cxnId="{4BB31687-0D9E-4757-99A3-C26255ACE685}">
      <dgm:prSet/>
      <dgm:spPr/>
      <dgm:t>
        <a:bodyPr/>
        <a:lstStyle/>
        <a:p>
          <a:endParaRPr lang="es-CO" sz="2000"/>
        </a:p>
      </dgm:t>
    </dgm:pt>
    <dgm:pt modelId="{B591F3BE-B29B-4DA4-8771-B06AFBA77813}" type="sibTrans" cxnId="{4BB31687-0D9E-4757-99A3-C26255ACE685}">
      <dgm:prSet/>
      <dgm:spPr/>
      <dgm:t>
        <a:bodyPr/>
        <a:lstStyle/>
        <a:p>
          <a:endParaRPr lang="es-CO" sz="2000"/>
        </a:p>
      </dgm:t>
    </dgm:pt>
    <dgm:pt modelId="{A35012EA-EEDF-4016-8C7D-3243F74439BA}" type="pres">
      <dgm:prSet presAssocID="{D68EE25B-C002-4070-8F15-C1CC6ED5E717}" presName="Name0" presStyleCnt="0">
        <dgm:presLayoutVars>
          <dgm:chPref val="3"/>
          <dgm:dir/>
          <dgm:animLvl val="lvl"/>
          <dgm:resizeHandles/>
        </dgm:presLayoutVars>
      </dgm:prSet>
      <dgm:spPr/>
    </dgm:pt>
    <dgm:pt modelId="{03EE7B59-0067-470B-91A9-D80608E25ED1}" type="pres">
      <dgm:prSet presAssocID="{D3655C85-34D8-44D2-A3A3-2D6FCCFC2AAB}" presName="horFlow" presStyleCnt="0"/>
      <dgm:spPr/>
    </dgm:pt>
    <dgm:pt modelId="{A9DCC891-8EC0-447D-99AA-52122098210E}" type="pres">
      <dgm:prSet presAssocID="{D3655C85-34D8-44D2-A3A3-2D6FCCFC2AAB}" presName="bigChev" presStyleLbl="node1" presStyleIdx="0" presStyleCnt="1" custScaleX="125104" custLinFactNeighborX="5316"/>
      <dgm:spPr/>
    </dgm:pt>
    <dgm:pt modelId="{60555CE8-6E1B-413C-A3EA-404106A7CE45}" type="pres">
      <dgm:prSet presAssocID="{BD03F524-1897-4A2F-BAAE-6B79FA6B917D}" presName="parTrans" presStyleCnt="0"/>
      <dgm:spPr/>
    </dgm:pt>
    <dgm:pt modelId="{2ECE32B9-1D2A-457C-B23D-25AC3019780D}" type="pres">
      <dgm:prSet presAssocID="{7C67B067-F322-42FD-A971-33821B226AE0}" presName="node" presStyleLbl="alignAccFollowNode1" presStyleIdx="0" presStyleCnt="1" custScaleX="316214" custScaleY="123154">
        <dgm:presLayoutVars>
          <dgm:bulletEnabled val="1"/>
        </dgm:presLayoutVars>
      </dgm:prSet>
      <dgm:spPr/>
    </dgm:pt>
  </dgm:ptLst>
  <dgm:cxnLst>
    <dgm:cxn modelId="{44BCE03D-B2C0-4714-8AB7-CF0155408F66}" type="presOf" srcId="{D3655C85-34D8-44D2-A3A3-2D6FCCFC2AAB}" destId="{A9DCC891-8EC0-447D-99AA-52122098210E}" srcOrd="0" destOrd="0" presId="urn:microsoft.com/office/officeart/2005/8/layout/lProcess3"/>
    <dgm:cxn modelId="{6DB26365-E019-417A-BFA5-FC76DCC8DF31}" type="presOf" srcId="{7C67B067-F322-42FD-A971-33821B226AE0}" destId="{2ECE32B9-1D2A-457C-B23D-25AC3019780D}" srcOrd="0" destOrd="0" presId="urn:microsoft.com/office/officeart/2005/8/layout/lProcess3"/>
    <dgm:cxn modelId="{4BB31687-0D9E-4757-99A3-C26255ACE685}" srcId="{D3655C85-34D8-44D2-A3A3-2D6FCCFC2AAB}" destId="{7C67B067-F322-42FD-A971-33821B226AE0}" srcOrd="0" destOrd="0" parTransId="{BD03F524-1897-4A2F-BAAE-6B79FA6B917D}" sibTransId="{B591F3BE-B29B-4DA4-8771-B06AFBA77813}"/>
    <dgm:cxn modelId="{C802A2C0-5D8E-4371-9444-BBDE16BD6ED5}" type="presOf" srcId="{D68EE25B-C002-4070-8F15-C1CC6ED5E717}" destId="{A35012EA-EEDF-4016-8C7D-3243F74439BA}" srcOrd="0" destOrd="0" presId="urn:microsoft.com/office/officeart/2005/8/layout/lProcess3"/>
    <dgm:cxn modelId="{66ADCFEC-FE26-4359-930C-4B69B61FADE6}" srcId="{D68EE25B-C002-4070-8F15-C1CC6ED5E717}" destId="{D3655C85-34D8-44D2-A3A3-2D6FCCFC2AAB}" srcOrd="0" destOrd="0" parTransId="{12835B7E-C269-4A17-A689-E7829CF4B305}" sibTransId="{8A8F27FB-526C-4779-9D88-00C11249C225}"/>
    <dgm:cxn modelId="{C6AA32FD-821C-47FD-95E9-E9097B40A827}" type="presParOf" srcId="{A35012EA-EEDF-4016-8C7D-3243F74439BA}" destId="{03EE7B59-0067-470B-91A9-D80608E25ED1}" srcOrd="0" destOrd="0" presId="urn:microsoft.com/office/officeart/2005/8/layout/lProcess3"/>
    <dgm:cxn modelId="{0B686BFF-4D58-4C1D-B92F-835D9B96977C}" type="presParOf" srcId="{03EE7B59-0067-470B-91A9-D80608E25ED1}" destId="{A9DCC891-8EC0-447D-99AA-52122098210E}" srcOrd="0" destOrd="0" presId="urn:microsoft.com/office/officeart/2005/8/layout/lProcess3"/>
    <dgm:cxn modelId="{5C39F633-7182-47AC-89F9-D9838EEBCC13}" type="presParOf" srcId="{03EE7B59-0067-470B-91A9-D80608E25ED1}" destId="{60555CE8-6E1B-413C-A3EA-404106A7CE45}" srcOrd="1" destOrd="0" presId="urn:microsoft.com/office/officeart/2005/8/layout/lProcess3"/>
    <dgm:cxn modelId="{FB1759E0-C5C7-44C8-9D2E-6FF1B099278D}" type="presParOf" srcId="{03EE7B59-0067-470B-91A9-D80608E25ED1}" destId="{2ECE32B9-1D2A-457C-B23D-25AC3019780D}" srcOrd="2" destOrd="0" presId="urn:microsoft.com/office/officeart/2005/8/layout/l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265637">
          <a:off x="2062694" y="2970835"/>
          <a:ext cx="1685553" cy="48339"/>
        </a:xfrm>
        <a:custGeom>
          <a:avLst/>
          <a:gdLst/>
          <a:ahLst/>
          <a:cxnLst/>
          <a:rect l="0" t="0" r="0" b="0"/>
          <a:pathLst>
            <a:path>
              <a:moveTo>
                <a:pt x="0" y="24169"/>
              </a:moveTo>
              <a:lnTo>
                <a:pt x="1685553"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533472">
          <a:off x="2119104" y="2344168"/>
          <a:ext cx="676891" cy="48339"/>
        </a:xfrm>
        <a:custGeom>
          <a:avLst/>
          <a:gdLst/>
          <a:ahLst/>
          <a:cxnLst/>
          <a:rect l="0" t="0" r="0" b="0"/>
          <a:pathLst>
            <a:path>
              <a:moveTo>
                <a:pt x="0" y="24169"/>
              </a:moveTo>
              <a:lnTo>
                <a:pt x="676891"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20011500">
          <a:off x="2037348" y="1628557"/>
          <a:ext cx="1560381" cy="48339"/>
        </a:xfrm>
        <a:custGeom>
          <a:avLst/>
          <a:gdLst/>
          <a:ahLst/>
          <a:cxnLst/>
          <a:rect l="0" t="0" r="0" b="0"/>
          <a:pathLst>
            <a:path>
              <a:moveTo>
                <a:pt x="0" y="24169"/>
              </a:moveTo>
              <a:lnTo>
                <a:pt x="1529227" y="24169"/>
              </a:lnTo>
            </a:path>
          </a:pathLst>
        </a:custGeom>
        <a:noFill/>
        <a:ln w="25400" cap="flat" cmpd="sng" algn="ctr">
          <a:solidFill>
            <a:srgbClr val="FFFFFF">
              <a:hueOff val="0"/>
              <a:satOff val="0"/>
              <a:lumOff val="0"/>
              <a:alphaOff val="0"/>
            </a:srgbClr>
          </a:solidFill>
          <a:prstDash val="solid"/>
          <a:miter lim="800000"/>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401016" y="864722"/>
          <a:ext cx="1872234" cy="2788510"/>
        </a:xfrm>
        <a:prstGeom prst="ellipse">
          <a:avLst/>
        </a:prstGeom>
        <a:gradFill rotWithShape="0">
          <a:gsLst>
            <a:gs pos="0">
              <a:srgbClr val="FFFFFF"/>
            </a:gs>
            <a:gs pos="50000">
              <a:srgbClr val="2D2DB9">
                <a:lumMod val="75000"/>
              </a:srgbClr>
            </a:gs>
            <a:gs pos="100000">
              <a:srgbClr val="2D2DB9">
                <a:lumMod val="50000"/>
              </a:srgb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806279" y="63784"/>
          <a:ext cx="3624540" cy="1383945"/>
        </a:xfrm>
        <a:prstGeom prst="ellipse">
          <a:avLst/>
        </a:prstGeom>
        <a:gradFill rotWithShape="0">
          <a:gsLst>
            <a:gs pos="0">
              <a:srgbClr val="FFFFFF"/>
            </a:gs>
            <a:gs pos="50000">
              <a:srgbClr val="B4DE86"/>
            </a:gs>
            <a:gs pos="100000">
              <a:srgbClr val="76B53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0" kern="1200" dirty="0">
              <a:solidFill>
                <a:sysClr val="windowText" lastClr="000000"/>
              </a:solidFill>
              <a:effectLst>
                <a:outerShdw blurRad="38100" dist="38100" dir="2700000" algn="tl">
                  <a:srgbClr val="C0C0C0"/>
                </a:outerShdw>
              </a:effectLst>
              <a:latin typeface="Calibri"/>
              <a:ea typeface="+mn-ea"/>
              <a:cs typeface="+mn-cs"/>
            </a:rPr>
            <a:t>1</a:t>
          </a:r>
          <a:r>
            <a:rPr lang="es-MX" sz="1800" b="1" kern="1200" dirty="0">
              <a:solidFill>
                <a:sysClr val="windowText" lastClr="000000"/>
              </a:solidFill>
              <a:effectLst>
                <a:outerShdw blurRad="38100" dist="38100" dir="2700000" algn="tl">
                  <a:srgbClr val="C0C0C0"/>
                </a:outerShdw>
              </a:effectLst>
              <a:latin typeface="Calibri"/>
              <a:ea typeface="+mn-ea"/>
              <a:cs typeface="+mn-cs"/>
            </a:rPr>
            <a:t>. Empresas que cotizan en el mercado de valores, o que captan o administran ahorro del público</a:t>
          </a:r>
          <a:endParaRPr lang="es-ES" sz="1800" b="1" kern="1200" dirty="0">
            <a:solidFill>
              <a:srgbClr val="FFFFFF"/>
            </a:solidFill>
            <a:latin typeface="Calibri"/>
            <a:ea typeface="+mn-ea"/>
            <a:cs typeface="+mn-cs"/>
          </a:endParaRPr>
        </a:p>
      </dsp:txBody>
      <dsp:txXfrm>
        <a:off x="3337081" y="266458"/>
        <a:ext cx="2562936" cy="978597"/>
      </dsp:txXfrm>
    </dsp:sp>
    <dsp:sp modelId="{4CBEE7F2-FA8F-455D-899D-D2E2389A34C1}">
      <dsp:nvSpPr>
        <dsp:cNvPr id="0" name=""/>
        <dsp:cNvSpPr/>
      </dsp:nvSpPr>
      <dsp:spPr>
        <a:xfrm>
          <a:off x="2793796" y="1551446"/>
          <a:ext cx="3795819" cy="1547301"/>
        </a:xfrm>
        <a:prstGeom prst="ellipse">
          <a:avLst/>
        </a:prstGeom>
        <a:gradFill rotWithShape="0">
          <a:gsLst>
            <a:gs pos="0">
              <a:srgbClr val="FFFFFF"/>
            </a:gs>
            <a:gs pos="50000">
              <a:srgbClr val="2D2DB9">
                <a:lumMod val="20000"/>
                <a:lumOff val="80000"/>
              </a:srgbClr>
            </a:gs>
            <a:gs pos="100000">
              <a:srgbClr val="2D2DB9">
                <a:lumMod val="60000"/>
                <a:lumOff val="40000"/>
              </a:srgbClr>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1" kern="1200" dirty="0">
              <a:solidFill>
                <a:sysClr val="windowText" lastClr="000000"/>
              </a:solidFill>
              <a:effectLst>
                <a:outerShdw blurRad="38100" dist="38100" dir="2700000" algn="tl">
                  <a:srgbClr val="C0C0C0"/>
                </a:outerShdw>
              </a:effectLst>
              <a:latin typeface="Calibri"/>
              <a:ea typeface="+mn-ea"/>
              <a:cs typeface="+mn-cs"/>
            </a:rPr>
            <a:t>2. Empresas que no cotizan en el mercado de valores, y que no captan ni administran ahorro del público</a:t>
          </a:r>
          <a:endParaRPr lang="es-ES" sz="1800" b="1" kern="1200" dirty="0">
            <a:solidFill>
              <a:srgbClr val="FFFFFF"/>
            </a:solidFill>
            <a:latin typeface="Calibri"/>
            <a:ea typeface="+mn-ea"/>
            <a:cs typeface="+mn-cs"/>
          </a:endParaRPr>
        </a:p>
      </dsp:txBody>
      <dsp:txXfrm>
        <a:off x="3349681" y="1778043"/>
        <a:ext cx="2684049" cy="1094107"/>
      </dsp:txXfrm>
    </dsp:sp>
    <dsp:sp modelId="{E43465F4-A339-482C-87DC-E675E3944F47}">
      <dsp:nvSpPr>
        <dsp:cNvPr id="0" name=""/>
        <dsp:cNvSpPr/>
      </dsp:nvSpPr>
      <dsp:spPr>
        <a:xfrm>
          <a:off x="2995928" y="3177870"/>
          <a:ext cx="3664303" cy="1117549"/>
        </a:xfrm>
        <a:prstGeom prst="ellipse">
          <a:avLst/>
        </a:prstGeom>
        <a:gradFill rotWithShape="0">
          <a:gsLst>
            <a:gs pos="0">
              <a:srgbClr val="FFFFFF"/>
            </a:gs>
            <a:gs pos="50000">
              <a:srgbClr val="FFB7B7"/>
            </a:gs>
            <a:gs pos="100000">
              <a:srgbClr val="FF8181"/>
            </a:gs>
          </a:gsLst>
          <a:lin ang="5400000" scaled="0"/>
        </a:gradFill>
        <a:ln>
          <a:solidFill>
            <a:srgbClr val="000000"/>
          </a:solidFill>
        </a:ln>
        <a:effectLst>
          <a:glow rad="63500">
            <a:srgbClr val="000000">
              <a:satMod val="175000"/>
              <a:alpha val="40000"/>
            </a:srgb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rgbClr val="000000"/>
              </a:solidFill>
              <a:latin typeface="Calibri" panose="020F0502020204030204" pitchFamily="34" charset="0"/>
              <a:ea typeface="+mn-ea"/>
              <a:cs typeface="+mn-cs"/>
            </a:rPr>
            <a:t>3. Entidades de gobierno </a:t>
          </a:r>
        </a:p>
      </dsp:txBody>
      <dsp:txXfrm>
        <a:off x="3532553" y="3341531"/>
        <a:ext cx="2591053" cy="7902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F359C-BEA9-4355-9006-A2CA58D89AE1}">
      <dsp:nvSpPr>
        <dsp:cNvPr id="0" name=""/>
        <dsp:cNvSpPr/>
      </dsp:nvSpPr>
      <dsp:spPr>
        <a:xfrm>
          <a:off x="0" y="21165"/>
          <a:ext cx="4402335" cy="4682069"/>
        </a:xfrm>
        <a:prstGeom prst="roundRect">
          <a:avLst>
            <a:gd name="adj" fmla="val 10000"/>
          </a:avLst>
        </a:prstGeom>
        <a:solidFill>
          <a:srgbClr val="FFFFFF">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kern="1200" dirty="0">
              <a:solidFill>
                <a:srgbClr val="000000">
                  <a:hueOff val="0"/>
                  <a:satOff val="0"/>
                  <a:lumOff val="0"/>
                  <a:alphaOff val="0"/>
                </a:srgbClr>
              </a:solidFill>
              <a:latin typeface="Calibri"/>
              <a:ea typeface="+mn-ea"/>
              <a:cs typeface="+mn-cs"/>
            </a:rPr>
            <a:t>Modificación del Cronograma para la implementación incorporado en la Resolución 693 de 2016</a:t>
          </a:r>
        </a:p>
      </dsp:txBody>
      <dsp:txXfrm>
        <a:off x="41140" y="62305"/>
        <a:ext cx="4320055" cy="1322340"/>
      </dsp:txXfrm>
    </dsp:sp>
    <dsp:sp modelId="{8251F27B-80C6-4B56-A471-3744BA9295BB}">
      <dsp:nvSpPr>
        <dsp:cNvPr id="0" name=""/>
        <dsp:cNvSpPr/>
      </dsp:nvSpPr>
      <dsp:spPr>
        <a:xfrm>
          <a:off x="444810" y="1417320"/>
          <a:ext cx="3521868" cy="3070860"/>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66040" tIns="49530" rIns="66040" bIns="49530" numCol="1" spcCol="1270" anchor="ctr" anchorCtr="0">
          <a:noAutofit/>
        </a:bodyPr>
        <a:lstStyle/>
        <a:p>
          <a:pPr marL="0" lvl="0" indent="0" algn="ctr" defTabSz="1155700">
            <a:lnSpc>
              <a:spcPct val="90000"/>
            </a:lnSpc>
            <a:spcBef>
              <a:spcPct val="0"/>
            </a:spcBef>
            <a:spcAft>
              <a:spcPct val="35000"/>
            </a:spcAft>
            <a:buNone/>
          </a:pPr>
          <a:r>
            <a:rPr lang="es-ES" sz="2600" b="1"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Oficios y reuniones de las entidades con la CGN solicitando la ampliación del plazo por </a:t>
          </a:r>
          <a:r>
            <a:rPr lang="es-ES" sz="2600" b="1" kern="1200" dirty="0">
              <a:solidFill>
                <a:srgbClr val="C00000"/>
              </a:solidFill>
              <a:latin typeface="Times New Roman" panose="02020603050405020304" pitchFamily="18" charset="0"/>
              <a:ea typeface="+mn-ea"/>
              <a:cs typeface="Times New Roman" panose="02020603050405020304" pitchFamily="18" charset="0"/>
            </a:rPr>
            <a:t>limitaciones de tipo técnico, operativo, administrativo y presupuestal</a:t>
          </a:r>
        </a:p>
      </dsp:txBody>
      <dsp:txXfrm>
        <a:off x="534752" y="1507262"/>
        <a:ext cx="3341984" cy="2890976"/>
      </dsp:txXfrm>
    </dsp:sp>
    <dsp:sp modelId="{45B002B7-33A2-4249-A740-8E8A6C6DE8E5}">
      <dsp:nvSpPr>
        <dsp:cNvPr id="0" name=""/>
        <dsp:cNvSpPr/>
      </dsp:nvSpPr>
      <dsp:spPr>
        <a:xfrm>
          <a:off x="4737087" y="8811"/>
          <a:ext cx="4402335" cy="4706777"/>
        </a:xfrm>
        <a:prstGeom prst="roundRect">
          <a:avLst>
            <a:gd name="adj" fmla="val 10000"/>
          </a:avLst>
        </a:prstGeom>
        <a:solidFill>
          <a:srgbClr val="FFFFFF">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ES" sz="22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Como resultado de las encuestas realizadas a las entidades, en donde se evidenciaron dificultades en:</a:t>
          </a:r>
        </a:p>
      </dsp:txBody>
      <dsp:txXfrm>
        <a:off x="4778444" y="50168"/>
        <a:ext cx="4319621" cy="1329319"/>
      </dsp:txXfrm>
    </dsp:sp>
    <dsp:sp modelId="{FF671B05-52A4-417B-B3AB-298F993DB2D5}">
      <dsp:nvSpPr>
        <dsp:cNvPr id="0" name=""/>
        <dsp:cNvSpPr/>
      </dsp:nvSpPr>
      <dsp:spPr>
        <a:xfrm>
          <a:off x="4865371" y="1284260"/>
          <a:ext cx="4145767" cy="638505"/>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Reconocimiento y medición</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propiedades, planta y equipo, bienes de uso público, CXC, intangibles e inventarios</a:t>
          </a:r>
        </a:p>
      </dsp:txBody>
      <dsp:txXfrm>
        <a:off x="4884072" y="1302961"/>
        <a:ext cx="4108365" cy="601103"/>
      </dsp:txXfrm>
    </dsp:sp>
    <dsp:sp modelId="{BACBAB97-6D0E-4836-9CC6-0ABB60A855EE}">
      <dsp:nvSpPr>
        <dsp:cNvPr id="0" name=""/>
        <dsp:cNvSpPr/>
      </dsp:nvSpPr>
      <dsp:spPr>
        <a:xfrm>
          <a:off x="4874351" y="2044633"/>
          <a:ext cx="4127805" cy="618110"/>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Sistemas de información</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los aplicativos contables no están preparados para soportar cambios normativos</a:t>
          </a:r>
        </a:p>
      </dsp:txBody>
      <dsp:txXfrm>
        <a:off x="4892455" y="2062737"/>
        <a:ext cx="4091597" cy="581902"/>
      </dsp:txXfrm>
    </dsp:sp>
    <dsp:sp modelId="{599628B4-ED51-443A-ADB7-CDDF050A989F}">
      <dsp:nvSpPr>
        <dsp:cNvPr id="0" name=""/>
        <dsp:cNvSpPr/>
      </dsp:nvSpPr>
      <dsp:spPr>
        <a:xfrm>
          <a:off x="4892630" y="2753157"/>
          <a:ext cx="4073287" cy="381947"/>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Recursos humanos</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no se cuenta con personal suficiente y capacitado</a:t>
          </a:r>
        </a:p>
      </dsp:txBody>
      <dsp:txXfrm>
        <a:off x="4903817" y="2764344"/>
        <a:ext cx="4050913" cy="359573"/>
      </dsp:txXfrm>
    </dsp:sp>
    <dsp:sp modelId="{307F0E6E-2BEB-4FD8-828D-F41F1128A3B9}">
      <dsp:nvSpPr>
        <dsp:cNvPr id="0" name=""/>
        <dsp:cNvSpPr/>
      </dsp:nvSpPr>
      <dsp:spPr>
        <a:xfrm>
          <a:off x="4910239" y="3230645"/>
          <a:ext cx="4056030" cy="646156"/>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Depuración contable</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cuentas contables pendientes de depuración que requieren de un tiempo considerable</a:t>
          </a:r>
        </a:p>
      </dsp:txBody>
      <dsp:txXfrm>
        <a:off x="4929164" y="3249570"/>
        <a:ext cx="4018180" cy="608306"/>
      </dsp:txXfrm>
    </dsp:sp>
    <dsp:sp modelId="{D49CDFCE-2219-4A34-9402-953EE3A4D3D3}">
      <dsp:nvSpPr>
        <dsp:cNvPr id="0" name=""/>
        <dsp:cNvSpPr/>
      </dsp:nvSpPr>
      <dsp:spPr>
        <a:xfrm>
          <a:off x="4892295" y="3963251"/>
          <a:ext cx="4091917" cy="643823"/>
        </a:xfrm>
        <a:prstGeom prst="roundRect">
          <a:avLst>
            <a:gd name="adj" fmla="val 10000"/>
          </a:avLst>
        </a:prstGeom>
        <a:solidFill>
          <a:srgbClr val="FFFFFF">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latin typeface="Times New Roman" panose="02020603050405020304" pitchFamily="18" charset="0"/>
              <a:ea typeface="+mn-ea"/>
              <a:cs typeface="Times New Roman" panose="02020603050405020304" pitchFamily="18" charset="0"/>
            </a:rPr>
            <a:t>Recursos económicos insuficientes:</a:t>
          </a:r>
          <a:r>
            <a:rPr lang="es-ES" sz="1700" b="1" u="none" kern="1200" dirty="0">
              <a:solidFill>
                <a:srgbClr val="000000">
                  <a:hueOff val="0"/>
                  <a:satOff val="0"/>
                  <a:lumOff val="0"/>
                  <a:alphaOff val="0"/>
                </a:srgbClr>
              </a:solidFill>
              <a:latin typeface="Times New Roman" panose="02020603050405020304" pitchFamily="18" charset="0"/>
              <a:ea typeface="+mn-ea"/>
              <a:cs typeface="Times New Roman" panose="02020603050405020304" pitchFamily="18" charset="0"/>
            </a:rPr>
            <a:t>  presupuestos insuficiente para adelantar el proceso de manera integral</a:t>
          </a:r>
        </a:p>
      </dsp:txBody>
      <dsp:txXfrm>
        <a:off x="4911152" y="3982108"/>
        <a:ext cx="4054203" cy="6061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A23B9-6001-4DC6-9F10-E367DB1CE5F5}">
      <dsp:nvSpPr>
        <dsp:cNvPr id="0" name=""/>
        <dsp:cNvSpPr/>
      </dsp:nvSpPr>
      <dsp:spPr>
        <a:xfrm>
          <a:off x="2682858" y="0"/>
          <a:ext cx="2044903" cy="2045214"/>
        </a:xfrm>
        <a:prstGeom prst="circularArrow">
          <a:avLst>
            <a:gd name="adj1" fmla="val 10980"/>
            <a:gd name="adj2" fmla="val 1142322"/>
            <a:gd name="adj3" fmla="val 4500000"/>
            <a:gd name="adj4" fmla="val 10800000"/>
            <a:gd name="adj5" fmla="val 12500"/>
          </a:avLst>
        </a:prstGeom>
        <a:solidFill>
          <a:srgbClr val="00CC99">
            <a:shade val="80000"/>
            <a:hueOff val="0"/>
            <a:satOff val="0"/>
            <a:lumOff val="0"/>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4ABBD6-2682-4777-8793-23324A09428F}">
      <dsp:nvSpPr>
        <dsp:cNvPr id="0" name=""/>
        <dsp:cNvSpPr/>
      </dsp:nvSpPr>
      <dsp:spPr>
        <a:xfrm>
          <a:off x="3134849" y="738384"/>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endParaRPr lang="es-ES" sz="3700" kern="1200" dirty="0">
            <a:solidFill>
              <a:srgbClr val="000000">
                <a:hueOff val="0"/>
                <a:satOff val="0"/>
                <a:lumOff val="0"/>
                <a:alphaOff val="0"/>
              </a:srgbClr>
            </a:solidFill>
            <a:latin typeface="Calibri"/>
            <a:ea typeface="+mn-ea"/>
            <a:cs typeface="+mn-cs"/>
          </a:endParaRPr>
        </a:p>
      </dsp:txBody>
      <dsp:txXfrm>
        <a:off x="3134849" y="738384"/>
        <a:ext cx="1136313" cy="568020"/>
      </dsp:txXfrm>
    </dsp:sp>
    <dsp:sp modelId="{39568629-B909-464D-A7B7-46FDDAFAAC5B}">
      <dsp:nvSpPr>
        <dsp:cNvPr id="0" name=""/>
        <dsp:cNvSpPr/>
      </dsp:nvSpPr>
      <dsp:spPr>
        <a:xfrm>
          <a:off x="2114894" y="1175127"/>
          <a:ext cx="2044903" cy="2045214"/>
        </a:xfrm>
        <a:prstGeom prst="leftCircularArrow">
          <a:avLst>
            <a:gd name="adj1" fmla="val 10980"/>
            <a:gd name="adj2" fmla="val 1142322"/>
            <a:gd name="adj3" fmla="val 6300000"/>
            <a:gd name="adj4" fmla="val 18900000"/>
            <a:gd name="adj5" fmla="val 12500"/>
          </a:avLst>
        </a:prstGeom>
        <a:solidFill>
          <a:srgbClr val="00CC99">
            <a:shade val="80000"/>
            <a:hueOff val="-286837"/>
            <a:satOff val="-24292"/>
            <a:lumOff val="18155"/>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3DD6C0-6574-4902-A96B-38433A5B01FB}">
      <dsp:nvSpPr>
        <dsp:cNvPr id="0" name=""/>
        <dsp:cNvSpPr/>
      </dsp:nvSpPr>
      <dsp:spPr>
        <a:xfrm>
          <a:off x="2553541" y="1893084"/>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ES" sz="3700" kern="1200" dirty="0">
              <a:solidFill>
                <a:srgbClr val="FFFFFF"/>
              </a:solidFill>
              <a:latin typeface="Calibri"/>
              <a:ea typeface="+mn-ea"/>
              <a:cs typeface="+mn-cs"/>
            </a:rPr>
            <a:t>.</a:t>
          </a:r>
        </a:p>
      </dsp:txBody>
      <dsp:txXfrm>
        <a:off x="2553541" y="1893084"/>
        <a:ext cx="1136313" cy="568020"/>
      </dsp:txXfrm>
    </dsp:sp>
    <dsp:sp modelId="{219CA952-AFB6-43F7-BDB4-5BAB92B5C357}">
      <dsp:nvSpPr>
        <dsp:cNvPr id="0" name=""/>
        <dsp:cNvSpPr/>
      </dsp:nvSpPr>
      <dsp:spPr>
        <a:xfrm>
          <a:off x="2828402" y="2490879"/>
          <a:ext cx="1756888" cy="1757592"/>
        </a:xfrm>
        <a:prstGeom prst="blockArc">
          <a:avLst>
            <a:gd name="adj1" fmla="val 13500000"/>
            <a:gd name="adj2" fmla="val 10800000"/>
            <a:gd name="adj3" fmla="val 12740"/>
          </a:avLst>
        </a:prstGeom>
        <a:solidFill>
          <a:srgbClr val="00CC99">
            <a:shade val="80000"/>
            <a:hueOff val="-573673"/>
            <a:satOff val="-48584"/>
            <a:lumOff val="36311"/>
            <a:alphaOff val="0"/>
          </a:srgbClr>
        </a:solidFill>
        <a:ln w="25400" cap="flat" cmpd="sng" algn="ctr">
          <a:solidFill>
            <a:srgbClr val="000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C9FCFE-8515-40E8-B5E7-258B13709237}">
      <dsp:nvSpPr>
        <dsp:cNvPr id="0" name=""/>
        <dsp:cNvSpPr/>
      </dsp:nvSpPr>
      <dsp:spPr>
        <a:xfrm>
          <a:off x="3137537" y="3103933"/>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ES" sz="3700" kern="1200" dirty="0">
              <a:solidFill>
                <a:srgbClr val="FFFFFF"/>
              </a:solidFill>
              <a:latin typeface="Calibri"/>
              <a:ea typeface="+mn-ea"/>
              <a:cs typeface="+mn-cs"/>
            </a:rPr>
            <a:t>.</a:t>
          </a:r>
        </a:p>
      </dsp:txBody>
      <dsp:txXfrm>
        <a:off x="3137537" y="3103933"/>
        <a:ext cx="1136313" cy="5680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CC891-8EC0-447D-99AA-52122098210E}">
      <dsp:nvSpPr>
        <dsp:cNvPr id="0" name=""/>
        <dsp:cNvSpPr/>
      </dsp:nvSpPr>
      <dsp:spPr>
        <a:xfrm>
          <a:off x="46613" y="10332"/>
          <a:ext cx="2835130" cy="914580"/>
        </a:xfrm>
        <a:prstGeom prst="chevron">
          <a:avLst/>
        </a:prstGeom>
        <a:solidFill>
          <a:schemeClr val="accent2"/>
        </a:solidFill>
        <a:ln w="12700" cap="flat" cmpd="sng" algn="ctr">
          <a:noFill/>
          <a:prstDash val="solid"/>
          <a:miter lim="800000"/>
        </a:ln>
        <a:effectLst>
          <a:glow rad="101600">
            <a:schemeClr val="accent6">
              <a:satMod val="175000"/>
              <a:alpha val="40000"/>
            </a:schemeClr>
          </a:glow>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solidFill>
                <a:schemeClr val="tx1"/>
              </a:solidFill>
            </a:rPr>
            <a:t>Marco Normativo</a:t>
          </a:r>
        </a:p>
      </dsp:txBody>
      <dsp:txXfrm>
        <a:off x="503903" y="10332"/>
        <a:ext cx="1920550" cy="914580"/>
      </dsp:txXfrm>
    </dsp:sp>
    <dsp:sp modelId="{2ECE32B9-1D2A-457C-B23D-25AC3019780D}">
      <dsp:nvSpPr>
        <dsp:cNvPr id="0" name=""/>
        <dsp:cNvSpPr/>
      </dsp:nvSpPr>
      <dsp:spPr>
        <a:xfrm>
          <a:off x="2568703" y="380"/>
          <a:ext cx="5976767" cy="934864"/>
        </a:xfrm>
        <a:prstGeom prst="chevron">
          <a:avLst/>
        </a:prstGeom>
        <a:solidFill>
          <a:schemeClr val="accent4">
            <a:lumMod val="20000"/>
            <a:lumOff val="80000"/>
            <a:alpha val="90000"/>
          </a:schemeClr>
        </a:solidFill>
        <a:ln w="12700" cap="flat" cmpd="sng" algn="ctr">
          <a:solidFill>
            <a:schemeClr val="accent3">
              <a:lumMod val="5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CO" sz="2000" b="1" kern="1200" dirty="0">
              <a:solidFill>
                <a:schemeClr val="tx1"/>
              </a:solidFill>
            </a:rPr>
            <a:t>Delimita la regulación que le es aplicable a cada una de las etapas del </a:t>
          </a:r>
          <a:r>
            <a:rPr lang="es-CO" sz="2000" b="1" kern="1200" dirty="0">
              <a:solidFill>
                <a:srgbClr val="C00000"/>
              </a:solidFill>
            </a:rPr>
            <a:t>proceso contable</a:t>
          </a:r>
        </a:p>
      </dsp:txBody>
      <dsp:txXfrm>
        <a:off x="3036135" y="380"/>
        <a:ext cx="5041903" cy="9348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CC891-8EC0-447D-99AA-52122098210E}">
      <dsp:nvSpPr>
        <dsp:cNvPr id="0" name=""/>
        <dsp:cNvSpPr/>
      </dsp:nvSpPr>
      <dsp:spPr>
        <a:xfrm>
          <a:off x="50361" y="10603"/>
          <a:ext cx="2818368" cy="914038"/>
        </a:xfrm>
        <a:prstGeom prst="chevron">
          <a:avLst/>
        </a:prstGeom>
        <a:solidFill>
          <a:schemeClr val="accent3">
            <a:lumMod val="75000"/>
          </a:schemeClr>
        </a:solidFill>
        <a:ln w="12700" cap="flat" cmpd="sng" algn="ctr">
          <a:noFill/>
          <a:prstDash val="solid"/>
          <a:miter lim="800000"/>
        </a:ln>
        <a:effectLst>
          <a:glow rad="101600">
            <a:schemeClr val="accent3">
              <a:satMod val="175000"/>
              <a:alpha val="40000"/>
            </a:schemeClr>
          </a:glow>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solidFill>
                <a:schemeClr val="tx1"/>
              </a:solidFill>
            </a:rPr>
            <a:t>Políticas Contables</a:t>
          </a:r>
        </a:p>
      </dsp:txBody>
      <dsp:txXfrm>
        <a:off x="507380" y="10603"/>
        <a:ext cx="1904330" cy="914038"/>
      </dsp:txXfrm>
    </dsp:sp>
    <dsp:sp modelId="{2ECE32B9-1D2A-457C-B23D-25AC3019780D}">
      <dsp:nvSpPr>
        <dsp:cNvPr id="0" name=""/>
        <dsp:cNvSpPr/>
      </dsp:nvSpPr>
      <dsp:spPr>
        <a:xfrm>
          <a:off x="2555875" y="467"/>
          <a:ext cx="5980755" cy="934309"/>
        </a:xfrm>
        <a:prstGeom prst="chevron">
          <a:avLst/>
        </a:prstGeom>
        <a:solidFill>
          <a:schemeClr val="accent4">
            <a:lumMod val="20000"/>
            <a:lumOff val="80000"/>
            <a:alpha val="90000"/>
          </a:schemeClr>
        </a:solidFill>
        <a:ln w="12700" cap="flat" cmpd="sng" algn="ctr">
          <a:solidFill>
            <a:schemeClr val="accent3">
              <a:lumMod val="5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es-CO" sz="1900" b="1" kern="1200" dirty="0">
              <a:solidFill>
                <a:schemeClr val="tx1"/>
              </a:solidFill>
            </a:rPr>
            <a:t>Direccionan el </a:t>
          </a:r>
          <a:r>
            <a:rPr lang="es-CO" sz="1900" b="1" kern="1200" dirty="0">
              <a:solidFill>
                <a:srgbClr val="C00000"/>
              </a:solidFill>
            </a:rPr>
            <a:t>proceso contable </a:t>
          </a:r>
          <a:r>
            <a:rPr lang="es-CO" sz="1900" b="1" kern="1200" dirty="0">
              <a:solidFill>
                <a:schemeClr val="tx1"/>
              </a:solidFill>
            </a:rPr>
            <a:t>(Formalizadas mediante documento emitido por representante legal o la máxima instancia administrativa)</a:t>
          </a:r>
        </a:p>
      </dsp:txBody>
      <dsp:txXfrm>
        <a:off x="3023030" y="467"/>
        <a:ext cx="5046446" cy="9343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CC891-8EC0-447D-99AA-52122098210E}">
      <dsp:nvSpPr>
        <dsp:cNvPr id="0" name=""/>
        <dsp:cNvSpPr/>
      </dsp:nvSpPr>
      <dsp:spPr>
        <a:xfrm>
          <a:off x="74326" y="10603"/>
          <a:ext cx="2732677" cy="914038"/>
        </a:xfrm>
        <a:prstGeom prst="chevron">
          <a:avLst/>
        </a:prstGeom>
        <a:solidFill>
          <a:schemeClr val="accent6">
            <a:lumMod val="60000"/>
            <a:lumOff val="40000"/>
          </a:schemeClr>
        </a:solidFill>
        <a:ln w="12700" cap="flat" cmpd="sng" algn="ctr">
          <a:solidFill>
            <a:srgbClr val="00947A"/>
          </a:solidFill>
          <a:prstDash val="solid"/>
          <a:miter lim="800000"/>
        </a:ln>
        <a:effectLst>
          <a:glow rad="101600">
            <a:schemeClr val="accent3">
              <a:satMod val="175000"/>
              <a:alpha val="40000"/>
            </a:schemeClr>
          </a:glow>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35560" tIns="17780" rIns="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solidFill>
                <a:schemeClr val="tx1"/>
              </a:solidFill>
            </a:rPr>
            <a:t>Políticas de Operación</a:t>
          </a:r>
        </a:p>
      </dsp:txBody>
      <dsp:txXfrm>
        <a:off x="531345" y="10603"/>
        <a:ext cx="1818639" cy="914038"/>
      </dsp:txXfrm>
    </dsp:sp>
    <dsp:sp modelId="{2ECE32B9-1D2A-457C-B23D-25AC3019780D}">
      <dsp:nvSpPr>
        <dsp:cNvPr id="0" name=""/>
        <dsp:cNvSpPr/>
      </dsp:nvSpPr>
      <dsp:spPr>
        <a:xfrm>
          <a:off x="2494149" y="467"/>
          <a:ext cx="6018516" cy="934309"/>
        </a:xfrm>
        <a:prstGeom prst="chevron">
          <a:avLst/>
        </a:prstGeom>
        <a:solidFill>
          <a:schemeClr val="accent4">
            <a:lumMod val="20000"/>
            <a:lumOff val="80000"/>
            <a:alpha val="90000"/>
          </a:schemeClr>
        </a:solidFill>
        <a:ln w="12700" cap="flat" cmpd="sng" algn="ctr">
          <a:solidFill>
            <a:schemeClr val="accent3">
              <a:lumMod val="5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CO" sz="1800" b="1" kern="1200" dirty="0">
              <a:solidFill>
                <a:schemeClr val="tx1"/>
              </a:solidFill>
            </a:rPr>
            <a:t>Facilitan la ejecución del </a:t>
          </a:r>
          <a:r>
            <a:rPr lang="es-CO" sz="1800" b="1" kern="1200" dirty="0">
              <a:solidFill>
                <a:srgbClr val="C00000"/>
              </a:solidFill>
            </a:rPr>
            <a:t>proceso </a:t>
          </a:r>
          <a:r>
            <a:rPr lang="es-CO" sz="1800" b="1" kern="1200" dirty="0">
              <a:solidFill>
                <a:schemeClr val="tx1"/>
              </a:solidFill>
            </a:rPr>
            <a:t>contable (Flujo de información hacia el área contable, incorporación de todos los hechos económicos, presentación oportuna de los EE.FF)</a:t>
          </a:r>
        </a:p>
      </dsp:txBody>
      <dsp:txXfrm>
        <a:off x="2961304" y="467"/>
        <a:ext cx="5084207" cy="93430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CC891-8EC0-447D-99AA-52122098210E}">
      <dsp:nvSpPr>
        <dsp:cNvPr id="0" name=""/>
        <dsp:cNvSpPr/>
      </dsp:nvSpPr>
      <dsp:spPr>
        <a:xfrm>
          <a:off x="17396" y="12091"/>
          <a:ext cx="2790992" cy="911061"/>
        </a:xfrm>
        <a:prstGeom prst="chevron">
          <a:avLst/>
        </a:prstGeom>
        <a:solidFill>
          <a:schemeClr val="accent2"/>
        </a:solidFill>
        <a:ln w="25400" cap="flat" cmpd="sng" algn="ctr">
          <a:no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33020" tIns="16510" rIns="0" bIns="16510" numCol="1" spcCol="1270" anchor="ctr" anchorCtr="0">
          <a:noAutofit/>
        </a:bodyPr>
        <a:lstStyle/>
        <a:p>
          <a:pPr marL="0" lvl="0" indent="0" algn="ctr" defTabSz="1155700">
            <a:lnSpc>
              <a:spcPct val="90000"/>
            </a:lnSpc>
            <a:spcBef>
              <a:spcPct val="0"/>
            </a:spcBef>
            <a:spcAft>
              <a:spcPct val="35000"/>
            </a:spcAft>
            <a:buNone/>
          </a:pPr>
          <a:r>
            <a:rPr lang="es-CO" sz="2600" b="1" kern="1200" dirty="0">
              <a:solidFill>
                <a:schemeClr val="tx1"/>
              </a:solidFill>
              <a:latin typeface="Calibri"/>
              <a:ea typeface="+mn-ea"/>
              <a:cs typeface="+mn-cs"/>
            </a:rPr>
            <a:t>Proceso</a:t>
          </a:r>
          <a:r>
            <a:rPr lang="es-CO" sz="2600" b="1" kern="1200" dirty="0">
              <a:solidFill>
                <a:srgbClr val="FFFFFF"/>
              </a:solidFill>
              <a:latin typeface="Calibri"/>
              <a:ea typeface="+mn-ea"/>
              <a:cs typeface="+mn-cs"/>
            </a:rPr>
            <a:t> </a:t>
          </a:r>
          <a:r>
            <a:rPr lang="es-CO" sz="2600" b="1" kern="1200" dirty="0">
              <a:solidFill>
                <a:schemeClr val="tx1"/>
              </a:solidFill>
              <a:latin typeface="Calibri"/>
              <a:ea typeface="+mn-ea"/>
              <a:cs typeface="+mn-cs"/>
            </a:rPr>
            <a:t>Contable</a:t>
          </a:r>
        </a:p>
      </dsp:txBody>
      <dsp:txXfrm>
        <a:off x="472927" y="12091"/>
        <a:ext cx="1879931" cy="911061"/>
      </dsp:txXfrm>
    </dsp:sp>
    <dsp:sp modelId="{2ECE32B9-1D2A-457C-B23D-25AC3019780D}">
      <dsp:nvSpPr>
        <dsp:cNvPr id="0" name=""/>
        <dsp:cNvSpPr/>
      </dsp:nvSpPr>
      <dsp:spPr>
        <a:xfrm>
          <a:off x="2496553" y="1988"/>
          <a:ext cx="6108130" cy="931267"/>
        </a:xfrm>
        <a:prstGeom prst="chevron">
          <a:avLst/>
        </a:prstGeom>
        <a:solidFill>
          <a:srgbClr val="FFFFFF">
            <a:lumMod val="75000"/>
            <a:alpha val="90000"/>
          </a:srgbClr>
        </a:solidFill>
        <a:ln w="25400" cap="flat" cmpd="sng" algn="ctr">
          <a:solidFill>
            <a:srgbClr val="FFFFFF">
              <a:lumMod val="5000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CO" sz="1800" b="1" kern="1200" dirty="0">
              <a:solidFill>
                <a:srgbClr val="0070C0"/>
              </a:solidFill>
              <a:latin typeface="Calibri"/>
              <a:ea typeface="+mn-ea"/>
              <a:cs typeface="+mn-cs"/>
            </a:rPr>
            <a:t>Conjunto ordenado de etapas </a:t>
          </a:r>
          <a:r>
            <a:rPr lang="es-CO" sz="1800" b="1" kern="1200" dirty="0">
              <a:solidFill>
                <a:srgbClr val="000000">
                  <a:hueOff val="0"/>
                  <a:satOff val="0"/>
                  <a:lumOff val="0"/>
                  <a:alphaOff val="0"/>
                </a:srgbClr>
              </a:solidFill>
              <a:latin typeface="Calibri"/>
              <a:ea typeface="+mn-ea"/>
              <a:cs typeface="+mn-cs"/>
            </a:rPr>
            <a:t>que tiene como propósito el </a:t>
          </a:r>
          <a:r>
            <a:rPr lang="es-CO" sz="1800" b="1" kern="1200" dirty="0">
              <a:solidFill>
                <a:srgbClr val="7030A0"/>
              </a:solidFill>
              <a:latin typeface="Calibri"/>
              <a:ea typeface="+mn-ea"/>
              <a:cs typeface="+mn-cs"/>
            </a:rPr>
            <a:t>registro de los hechos económicos</a:t>
          </a:r>
          <a:r>
            <a:rPr lang="es-CO" sz="1800" b="1" kern="1200" dirty="0">
              <a:solidFill>
                <a:srgbClr val="000000">
                  <a:hueOff val="0"/>
                  <a:satOff val="0"/>
                  <a:lumOff val="0"/>
                  <a:alphaOff val="0"/>
                </a:srgbClr>
              </a:solidFill>
              <a:latin typeface="Calibri"/>
              <a:ea typeface="+mn-ea"/>
              <a:cs typeface="+mn-cs"/>
            </a:rPr>
            <a:t> conforme a los </a:t>
          </a:r>
          <a:r>
            <a:rPr lang="es-CO" sz="1800" b="1" kern="1200" dirty="0">
              <a:solidFill>
                <a:srgbClr val="C00000"/>
              </a:solidFill>
              <a:latin typeface="Calibri"/>
              <a:ea typeface="+mn-ea"/>
              <a:cs typeface="+mn-cs"/>
            </a:rPr>
            <a:t>criterios de R.M.R.P </a:t>
          </a:r>
          <a:r>
            <a:rPr lang="es-CO" sz="1800" b="1" kern="1200" dirty="0">
              <a:solidFill>
                <a:srgbClr val="000000">
                  <a:hueOff val="0"/>
                  <a:satOff val="0"/>
                  <a:lumOff val="0"/>
                  <a:alphaOff val="0"/>
                </a:srgbClr>
              </a:solidFill>
              <a:latin typeface="Calibri"/>
              <a:ea typeface="+mn-ea"/>
              <a:cs typeface="+mn-cs"/>
            </a:rPr>
            <a:t>del marco normativo correspondiente </a:t>
          </a:r>
        </a:p>
      </dsp:txBody>
      <dsp:txXfrm>
        <a:off x="2962187" y="1988"/>
        <a:ext cx="5176863" cy="93126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CC891-8EC0-447D-99AA-52122098210E}">
      <dsp:nvSpPr>
        <dsp:cNvPr id="0" name=""/>
        <dsp:cNvSpPr/>
      </dsp:nvSpPr>
      <dsp:spPr>
        <a:xfrm>
          <a:off x="21747" y="12672"/>
          <a:ext cx="2845805" cy="909900"/>
        </a:xfrm>
        <a:prstGeom prst="chevron">
          <a:avLst/>
        </a:prstGeom>
        <a:solidFill>
          <a:schemeClr val="accent6">
            <a:lumMod val="20000"/>
            <a:lumOff val="80000"/>
          </a:schemeClr>
        </a:solidFill>
        <a:ln w="25400" cap="flat" cmpd="sng" algn="ctr">
          <a:solidFill>
            <a:schemeClr val="accent6">
              <a:lumMod val="20000"/>
              <a:lumOff val="80000"/>
            </a:schemeClr>
          </a:solidFill>
          <a:prstDash val="solid"/>
          <a:miter lim="800000"/>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33020" tIns="16510" rIns="0" bIns="16510" numCol="1" spcCol="1270" anchor="ctr" anchorCtr="0">
          <a:noAutofit/>
        </a:bodyPr>
        <a:lstStyle/>
        <a:p>
          <a:pPr marL="0" lvl="0" indent="0" algn="ctr" defTabSz="1155700">
            <a:lnSpc>
              <a:spcPct val="90000"/>
            </a:lnSpc>
            <a:spcBef>
              <a:spcPct val="0"/>
            </a:spcBef>
            <a:spcAft>
              <a:spcPct val="35000"/>
            </a:spcAft>
            <a:buNone/>
          </a:pPr>
          <a:r>
            <a:rPr lang="es-CO" sz="2600" b="1" kern="1200" dirty="0">
              <a:solidFill>
                <a:schemeClr val="tx1"/>
              </a:solidFill>
              <a:latin typeface="Calibri"/>
              <a:ea typeface="+mn-ea"/>
              <a:cs typeface="+mn-cs"/>
            </a:rPr>
            <a:t>Hecho económico</a:t>
          </a:r>
        </a:p>
      </dsp:txBody>
      <dsp:txXfrm>
        <a:off x="476697" y="12672"/>
        <a:ext cx="1935905" cy="909900"/>
      </dsp:txXfrm>
    </dsp:sp>
    <dsp:sp modelId="{2ECE32B9-1D2A-457C-B23D-25AC3019780D}">
      <dsp:nvSpPr>
        <dsp:cNvPr id="0" name=""/>
        <dsp:cNvSpPr/>
      </dsp:nvSpPr>
      <dsp:spPr>
        <a:xfrm>
          <a:off x="2556115" y="2582"/>
          <a:ext cx="5970259" cy="930080"/>
        </a:xfrm>
        <a:prstGeom prst="chevron">
          <a:avLst/>
        </a:prstGeom>
        <a:solidFill>
          <a:srgbClr val="FFFFFF">
            <a:lumMod val="75000"/>
            <a:alpha val="90000"/>
          </a:srgbClr>
        </a:solidFill>
        <a:ln w="25400" cap="flat" cmpd="sng" algn="ctr">
          <a:solidFill>
            <a:srgbClr val="FFFFFF">
              <a:lumMod val="5000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CO" sz="1800" b="1" kern="1200" dirty="0">
              <a:solidFill>
                <a:srgbClr val="002060"/>
              </a:solidFill>
              <a:latin typeface="Calibri"/>
              <a:ea typeface="+mn-ea"/>
              <a:cs typeface="+mn-cs"/>
            </a:rPr>
            <a:t>Suceso derivado de las decisiones de gestión de los recursos</a:t>
          </a:r>
          <a:r>
            <a:rPr lang="es-CO" sz="1800" b="1" kern="1200" dirty="0">
              <a:solidFill>
                <a:srgbClr val="000000"/>
              </a:solidFill>
              <a:latin typeface="Calibri"/>
              <a:ea typeface="+mn-ea"/>
              <a:cs typeface="+mn-cs"/>
            </a:rPr>
            <a:t> de la entidad, que </a:t>
          </a:r>
          <a:r>
            <a:rPr lang="es-CO" sz="1800" b="1" kern="1200" dirty="0">
              <a:solidFill>
                <a:srgbClr val="C00000"/>
              </a:solidFill>
              <a:latin typeface="Calibri"/>
              <a:ea typeface="+mn-ea"/>
              <a:cs typeface="+mn-cs"/>
            </a:rPr>
            <a:t>da Origen, Modifica o Extingue </a:t>
          </a:r>
          <a:r>
            <a:rPr lang="es-CO" sz="1800" b="1" kern="1200" dirty="0">
              <a:solidFill>
                <a:srgbClr val="000000"/>
              </a:solidFill>
              <a:latin typeface="Calibri"/>
              <a:ea typeface="+mn-ea"/>
              <a:cs typeface="+mn-cs"/>
            </a:rPr>
            <a:t>los </a:t>
          </a:r>
          <a:r>
            <a:rPr lang="es-CO" sz="1800" b="1" kern="1200" dirty="0">
              <a:solidFill>
                <a:srgbClr val="7030A0"/>
              </a:solidFill>
              <a:latin typeface="Calibri"/>
              <a:ea typeface="+mn-ea"/>
              <a:cs typeface="+mn-cs"/>
            </a:rPr>
            <a:t>elementos de los EE.FF.</a:t>
          </a:r>
        </a:p>
      </dsp:txBody>
      <dsp:txXfrm>
        <a:off x="3021155" y="2582"/>
        <a:ext cx="5040179" cy="930080"/>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0.63636</cdr:x>
      <cdr:y>0.16579</cdr:y>
    </cdr:from>
    <cdr:to>
      <cdr:x>0.94215</cdr:x>
      <cdr:y>0.39653</cdr:y>
    </cdr:to>
    <cdr:sp macro="" textlink="">
      <cdr:nvSpPr>
        <cdr:cNvPr id="4" name="CuadroTexto 3"/>
        <cdr:cNvSpPr txBox="1"/>
      </cdr:nvSpPr>
      <cdr:spPr>
        <a:xfrm xmlns:a="http://schemas.openxmlformats.org/drawingml/2006/main">
          <a:off x="5544616" y="672621"/>
          <a:ext cx="2664296" cy="93610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CO" sz="1100" dirty="0"/>
        </a:p>
      </cdr:txBody>
    </cdr:sp>
  </cdr:relSizeAnchor>
  <cdr:relSizeAnchor xmlns:cdr="http://schemas.openxmlformats.org/drawingml/2006/chartDrawing">
    <cdr:from>
      <cdr:x>0.64463</cdr:x>
      <cdr:y>0.18354</cdr:y>
    </cdr:from>
    <cdr:to>
      <cdr:x>0.66116</cdr:x>
      <cdr:y>0.21904</cdr:y>
    </cdr:to>
    <cdr:sp macro="" textlink="">
      <cdr:nvSpPr>
        <cdr:cNvPr id="5" name="Rectángulo 4"/>
        <cdr:cNvSpPr/>
      </cdr:nvSpPr>
      <cdr:spPr bwMode="auto">
        <a:xfrm xmlns:a="http://schemas.openxmlformats.org/drawingml/2006/main">
          <a:off x="5616624" y="744629"/>
          <a:ext cx="144016" cy="144016"/>
        </a:xfrm>
        <a:prstGeom xmlns:a="http://schemas.openxmlformats.org/drawingml/2006/main" prst="rect">
          <a:avLst/>
        </a:prstGeom>
        <a:solidFill xmlns:a="http://schemas.openxmlformats.org/drawingml/2006/main">
          <a:srgbClr val="FF9900"/>
        </a:solidFill>
        <a:ln xmlns:a="http://schemas.openxmlformats.org/drawingml/2006/main" w="9525" cap="flat" cmpd="sng" algn="ctr">
          <a:noFill/>
          <a:prstDash val="solid"/>
          <a:round/>
          <a:headEnd type="none" w="med" len="med"/>
          <a:tailEnd type="none" w="med" len="med"/>
        </a:ln>
        <a:effectLst xmlns:a="http://schemas.openxmlformats.org/drawingml/2006/main"/>
      </cdr:spPr>
      <cdr:txBody>
        <a:bodyPr xmlns:a="http://schemas.openxmlformats.org/drawingml/2006/main" vertOverflow="clip" vert="horz" wrap="square" lIns="91440" tIns="45720" rIns="91440" bIns="45720" numCol="1" anchor="t" anchorCtr="0" compatLnSpc="1">
          <a:prstTxWarp prst="textNoShape">
            <a:avLst/>
          </a:prstTxWarp>
        </a:bodyPr>
        <a:lstStyle xmlns:a="http://schemas.openxmlformats.org/drawingml/2006/main"/>
        <a:p xmlns:a="http://schemas.openxmlformats.org/drawingml/2006/main">
          <a:endParaRPr lang="es-CO"/>
        </a:p>
      </cdr:txBody>
    </cdr:sp>
  </cdr:relSizeAnchor>
  <cdr:relSizeAnchor xmlns:cdr="http://schemas.openxmlformats.org/drawingml/2006/chartDrawing">
    <cdr:from>
      <cdr:x>0.66942</cdr:x>
      <cdr:y>0.1579</cdr:y>
    </cdr:from>
    <cdr:to>
      <cdr:x>0.74931</cdr:x>
      <cdr:y>0.21904</cdr:y>
    </cdr:to>
    <cdr:sp macro="" textlink="">
      <cdr:nvSpPr>
        <cdr:cNvPr id="6" name="CuadroTexto 5"/>
        <cdr:cNvSpPr txBox="1"/>
      </cdr:nvSpPr>
      <cdr:spPr>
        <a:xfrm xmlns:a="http://schemas.openxmlformats.org/drawingml/2006/main">
          <a:off x="5249371" y="576557"/>
          <a:ext cx="626482" cy="2232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s-CO" sz="1400" b="1" dirty="0"/>
            <a:t>2017</a:t>
          </a:r>
        </a:p>
      </cdr:txBody>
    </cdr:sp>
  </cdr:relSizeAnchor>
  <cdr:relSizeAnchor xmlns:cdr="http://schemas.openxmlformats.org/drawingml/2006/chartDrawing">
    <cdr:from>
      <cdr:x>0.64463</cdr:x>
      <cdr:y>0.23679</cdr:y>
    </cdr:from>
    <cdr:to>
      <cdr:x>0.66116</cdr:x>
      <cdr:y>0.27229</cdr:y>
    </cdr:to>
    <cdr:sp macro="" textlink="">
      <cdr:nvSpPr>
        <cdr:cNvPr id="7" name="Rectángulo 6"/>
        <cdr:cNvSpPr/>
      </cdr:nvSpPr>
      <cdr:spPr bwMode="auto">
        <a:xfrm xmlns:a="http://schemas.openxmlformats.org/drawingml/2006/main">
          <a:off x="5616624" y="960653"/>
          <a:ext cx="144016" cy="144016"/>
        </a:xfrm>
        <a:prstGeom xmlns:a="http://schemas.openxmlformats.org/drawingml/2006/main" prst="rect">
          <a:avLst/>
        </a:prstGeom>
        <a:solidFill xmlns:a="http://schemas.openxmlformats.org/drawingml/2006/main">
          <a:schemeClr val="accent1">
            <a:lumMod val="50000"/>
          </a:schemeClr>
        </a:solidFill>
        <a:ln xmlns:a="http://schemas.openxmlformats.org/drawingml/2006/main" w="9525" cap="flat" cmpd="sng" algn="ctr">
          <a:noFill/>
          <a:prstDash val="solid"/>
          <a:round/>
          <a:headEnd type="none" w="med" len="med"/>
          <a:tailEnd type="none" w="med" len="med"/>
        </a:ln>
        <a:effectLst xmlns:a="http://schemas.openxmlformats.org/drawingml/2006/main"/>
      </cdr:spPr>
      <cdr:txBody>
        <a:bodyPr xmlns:a="http://schemas.openxmlformats.org/drawingml/2006/main" vertOverflow="clip" vert="horz" wrap="square" lIns="91440" tIns="45720" rIns="91440" bIns="45720" numCol="1" anchor="t" anchorCtr="0" compatLnSpc="1">
          <a:prstTxWarp prst="textNoShape">
            <a:avLst/>
          </a:prstTxWarp>
        </a:bodyPr>
        <a:lstStyle xmlns:a="http://schemas.openxmlformats.org/drawingml/2006/main"/>
        <a:p xmlns:a="http://schemas.openxmlformats.org/drawingml/2006/main">
          <a:endParaRPr lang="es-CO"/>
        </a:p>
      </cdr:txBody>
    </cdr:sp>
  </cdr:relSizeAnchor>
  <cdr:relSizeAnchor xmlns:cdr="http://schemas.openxmlformats.org/drawingml/2006/chartDrawing">
    <cdr:from>
      <cdr:x>0.66942</cdr:x>
      <cdr:y>0.21707</cdr:y>
    </cdr:from>
    <cdr:to>
      <cdr:x>0.74931</cdr:x>
      <cdr:y>0.29595</cdr:y>
    </cdr:to>
    <cdr:sp macro="" textlink="">
      <cdr:nvSpPr>
        <cdr:cNvPr id="8" name="CuadroTexto 7"/>
        <cdr:cNvSpPr txBox="1"/>
      </cdr:nvSpPr>
      <cdr:spPr>
        <a:xfrm xmlns:a="http://schemas.openxmlformats.org/drawingml/2006/main">
          <a:off x="5249371" y="792580"/>
          <a:ext cx="626482"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CO" sz="1400" b="1" dirty="0"/>
            <a:t> 2016</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404A8F-697B-4CE5-B145-2E99F6B41120}" type="datetimeFigureOut">
              <a:rPr lang="es-CO" smtClean="0"/>
              <a:t>27/05/2021</a:t>
            </a:fld>
            <a:endParaRPr lang="es-CO"/>
          </a:p>
        </p:txBody>
      </p:sp>
      <p:sp>
        <p:nvSpPr>
          <p:cNvPr id="4" name="Marcador de imagen de diapositiva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21DE83-E57C-4E4D-8BC6-AE48AE1AC31A}" type="slidenum">
              <a:rPr lang="es-CO" smtClean="0"/>
              <a:t>‹Nº›</a:t>
            </a:fld>
            <a:endParaRPr lang="es-CO"/>
          </a:p>
        </p:txBody>
      </p:sp>
    </p:spTree>
    <p:extLst>
      <p:ext uri="{BB962C8B-B14F-4D97-AF65-F5344CB8AC3E}">
        <p14:creationId xmlns:p14="http://schemas.microsoft.com/office/powerpoint/2010/main" val="3256446417"/>
      </p:ext>
    </p:extLst>
  </p:cSld>
  <p:clrMap bg1="lt1" tx1="dk1" bg2="lt2" tx2="dk2" accent1="accent1" accent2="accent2" accent3="accent3" accent4="accent4" accent5="accent5" accent6="accent6" hlink="hlink" folHlink="folHlink"/>
  <p:notesStyle>
    <a:lvl1pPr marL="0" algn="l" defTabSz="713232" rtl="0" eaLnBrk="1" latinLnBrk="0" hangingPunct="1">
      <a:defRPr sz="936" kern="1200">
        <a:solidFill>
          <a:schemeClr val="tx1"/>
        </a:solidFill>
        <a:latin typeface="+mn-lt"/>
        <a:ea typeface="+mn-ea"/>
        <a:cs typeface="+mn-cs"/>
      </a:defRPr>
    </a:lvl1pPr>
    <a:lvl2pPr marL="356616" algn="l" defTabSz="713232" rtl="0" eaLnBrk="1" latinLnBrk="0" hangingPunct="1">
      <a:defRPr sz="936" kern="1200">
        <a:solidFill>
          <a:schemeClr val="tx1"/>
        </a:solidFill>
        <a:latin typeface="+mn-lt"/>
        <a:ea typeface="+mn-ea"/>
        <a:cs typeface="+mn-cs"/>
      </a:defRPr>
    </a:lvl2pPr>
    <a:lvl3pPr marL="713232" algn="l" defTabSz="713232" rtl="0" eaLnBrk="1" latinLnBrk="0" hangingPunct="1">
      <a:defRPr sz="936" kern="1200">
        <a:solidFill>
          <a:schemeClr val="tx1"/>
        </a:solidFill>
        <a:latin typeface="+mn-lt"/>
        <a:ea typeface="+mn-ea"/>
        <a:cs typeface="+mn-cs"/>
      </a:defRPr>
    </a:lvl3pPr>
    <a:lvl4pPr marL="1069848" algn="l" defTabSz="713232" rtl="0" eaLnBrk="1" latinLnBrk="0" hangingPunct="1">
      <a:defRPr sz="936" kern="1200">
        <a:solidFill>
          <a:schemeClr val="tx1"/>
        </a:solidFill>
        <a:latin typeface="+mn-lt"/>
        <a:ea typeface="+mn-ea"/>
        <a:cs typeface="+mn-cs"/>
      </a:defRPr>
    </a:lvl4pPr>
    <a:lvl5pPr marL="1426464" algn="l" defTabSz="713232" rtl="0" eaLnBrk="1" latinLnBrk="0" hangingPunct="1">
      <a:defRPr sz="936" kern="1200">
        <a:solidFill>
          <a:schemeClr val="tx1"/>
        </a:solidFill>
        <a:latin typeface="+mn-lt"/>
        <a:ea typeface="+mn-ea"/>
        <a:cs typeface="+mn-cs"/>
      </a:defRPr>
    </a:lvl5pPr>
    <a:lvl6pPr marL="1783080" algn="l" defTabSz="713232" rtl="0" eaLnBrk="1" latinLnBrk="0" hangingPunct="1">
      <a:defRPr sz="936" kern="1200">
        <a:solidFill>
          <a:schemeClr val="tx1"/>
        </a:solidFill>
        <a:latin typeface="+mn-lt"/>
        <a:ea typeface="+mn-ea"/>
        <a:cs typeface="+mn-cs"/>
      </a:defRPr>
    </a:lvl6pPr>
    <a:lvl7pPr marL="2139696" algn="l" defTabSz="713232" rtl="0" eaLnBrk="1" latinLnBrk="0" hangingPunct="1">
      <a:defRPr sz="936" kern="1200">
        <a:solidFill>
          <a:schemeClr val="tx1"/>
        </a:solidFill>
        <a:latin typeface="+mn-lt"/>
        <a:ea typeface="+mn-ea"/>
        <a:cs typeface="+mn-cs"/>
      </a:defRPr>
    </a:lvl7pPr>
    <a:lvl8pPr marL="2496312" algn="l" defTabSz="713232" rtl="0" eaLnBrk="1" latinLnBrk="0" hangingPunct="1">
      <a:defRPr sz="936" kern="1200">
        <a:solidFill>
          <a:schemeClr val="tx1"/>
        </a:solidFill>
        <a:latin typeface="+mn-lt"/>
        <a:ea typeface="+mn-ea"/>
        <a:cs typeface="+mn-cs"/>
      </a:defRPr>
    </a:lvl8pPr>
    <a:lvl9pPr marL="2852928" algn="l" defTabSz="713232" rtl="0" eaLnBrk="1" latinLnBrk="0" hangingPunct="1">
      <a:defRPr sz="93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 plantilla se </a:t>
            </a:r>
            <a:r>
              <a:rPr lang="es-ES" altLang="es-ES" b="1" dirty="0"/>
              <a:t>debe usar </a:t>
            </a:r>
            <a:r>
              <a:rPr lang="es-ES" altLang="es-ES" dirty="0"/>
              <a:t>como archivo de inicio para presentaciones externas de la Contaduría General de la Nación. En formato presentación en pantalla 16:10</a:t>
            </a:r>
          </a:p>
          <a:p>
            <a:pPr eaLnBrk="1" hangingPunct="1"/>
            <a:endParaRPr lang="es-ES" altLang="es-ES" dirty="0"/>
          </a:p>
          <a:p>
            <a:pPr eaLnBrk="1" hangingPunct="1"/>
            <a:r>
              <a:rPr lang="es-ES" altLang="es-ES" b="1" dirty="0"/>
              <a:t>Nota</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a:t>
            </a:r>
            <a:r>
              <a:rPr lang="es-ES" altLang="es-ES" dirty="0"/>
              <a:t> 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pPr eaLnBrk="1" hangingPunct="1"/>
            <a:r>
              <a:rPr lang="es-ES" altLang="es-ES" b="1" dirty="0"/>
              <a:t>Colores coordinados </a:t>
            </a:r>
          </a:p>
          <a:p>
            <a:pPr eaLnBrk="1" hangingPunct="1"/>
            <a:r>
              <a:rPr lang="es-ES" altLang="es-ES" dirty="0"/>
              <a:t>Preste especial atención a los gráficos, diagramas y cuadros de texto. </a:t>
            </a:r>
          </a:p>
          <a:p>
            <a:pPr eaLnBrk="1" hangingPunct="1"/>
            <a:r>
              <a:rPr lang="es-ES" altLang="es-ES" dirty="0"/>
              <a:t>Tenga en cuenta que los asistentes imprimirán en blanco y negro o escala de grises. Ejecute una prueba de impresión para asegurarse de que los colores son los correctos cuando se imprime en blanco y negro puros o</a:t>
            </a:r>
            <a:r>
              <a:rPr lang="es-ES" altLang="es-ES" baseline="0" dirty="0"/>
              <a:t> </a:t>
            </a:r>
            <a:r>
              <a:rPr lang="es-ES" altLang="es-ES" dirty="0"/>
              <a:t>escala de grises.</a:t>
            </a:r>
          </a:p>
          <a:p>
            <a:pPr eaLnBrk="1" hangingPunct="1"/>
            <a:endParaRPr lang="es-ES" altLang="es-ES" dirty="0"/>
          </a:p>
          <a:p>
            <a:pPr eaLnBrk="1" hangingPunct="1"/>
            <a:r>
              <a:rPr lang="es-ES" altLang="es-ES" b="1" dirty="0"/>
              <a:t>Gráficos y tablas</a:t>
            </a:r>
          </a:p>
          <a:p>
            <a:pPr eaLnBrk="1" hangingPunct="1"/>
            <a:r>
              <a:rPr lang="es-ES" altLang="es-ES" dirty="0"/>
              <a:t>Use colores y estilos uniformes y que no distraigan la atención.</a:t>
            </a:r>
          </a:p>
          <a:p>
            <a:pPr eaLnBrk="1" hangingPunct="1"/>
            <a:r>
              <a:rPr lang="es-ES" altLang="es-ES" dirty="0"/>
              <a:t>Etiquete todos los gráficos y tablas.</a:t>
            </a:r>
            <a:r>
              <a:rPr lang="es-ES" altLang="es-ES" baseline="0" dirty="0"/>
              <a:t> </a:t>
            </a:r>
          </a:p>
          <a:p>
            <a:pPr eaLnBrk="1" hangingPunct="1"/>
            <a:r>
              <a:rPr lang="es-ES" altLang="es-ES" baseline="0" dirty="0"/>
              <a:t>N</a:t>
            </a:r>
            <a:r>
              <a:rPr lang="es-ES" altLang="es-ES" dirty="0"/>
              <a:t>o olvide citar la fuente de donde se toman las imágenes, gráficos o tablas (Derechos de autor)</a:t>
            </a:r>
          </a:p>
          <a:p>
            <a:pPr eaLnBrk="1" hangingPunct="1"/>
            <a:endParaRPr lang="es-ES" altLang="es-ES" dirty="0"/>
          </a:p>
          <a:p>
            <a:endParaRPr lang="es-CO"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1</a:t>
            </a:fld>
            <a:endParaRPr lang="es-CO" dirty="0"/>
          </a:p>
        </p:txBody>
      </p:sp>
    </p:spTree>
    <p:extLst>
      <p:ext uri="{BB962C8B-B14F-4D97-AF65-F5344CB8AC3E}">
        <p14:creationId xmlns:p14="http://schemas.microsoft.com/office/powerpoint/2010/main" val="2863724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ctr"/>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35</a:t>
            </a:fld>
            <a:endParaRPr lang="es-CO"/>
          </a:p>
        </p:txBody>
      </p:sp>
    </p:spTree>
    <p:extLst>
      <p:ext uri="{BB962C8B-B14F-4D97-AF65-F5344CB8AC3E}">
        <p14:creationId xmlns:p14="http://schemas.microsoft.com/office/powerpoint/2010/main" val="32042157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8421DE83-E57C-4E4D-8BC6-AE48AE1AC31A}"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40</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33914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defTabSz="726783">
              <a:defRPr/>
            </a:pPr>
            <a:fld id="{8421DE83-E57C-4E4D-8BC6-AE48AE1AC31A}" type="slidenum">
              <a:rPr lang="es-CO">
                <a:solidFill>
                  <a:prstClr val="black"/>
                </a:solidFill>
                <a:latin typeface="Calibri" panose="020F0502020204030204"/>
              </a:rPr>
              <a:pPr defTabSz="726783">
                <a:defRPr/>
              </a:pPr>
              <a:t>44</a:t>
            </a:fld>
            <a:endParaRPr lang="es-CO">
              <a:solidFill>
                <a:prstClr val="black"/>
              </a:solidFill>
              <a:latin typeface="Calibri" panose="020F0502020204030204"/>
            </a:endParaRPr>
          </a:p>
        </p:txBody>
      </p:sp>
    </p:spTree>
    <p:extLst>
      <p:ext uri="{BB962C8B-B14F-4D97-AF65-F5344CB8AC3E}">
        <p14:creationId xmlns:p14="http://schemas.microsoft.com/office/powerpoint/2010/main" val="3165359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defTabSz="726783">
              <a:defRPr/>
            </a:pPr>
            <a:fld id="{8421DE83-E57C-4E4D-8BC6-AE48AE1AC31A}" type="slidenum">
              <a:rPr lang="es-CO">
                <a:solidFill>
                  <a:prstClr val="black"/>
                </a:solidFill>
                <a:latin typeface="Calibri" panose="020F0502020204030204"/>
              </a:rPr>
              <a:pPr defTabSz="726783">
                <a:defRPr/>
              </a:pPr>
              <a:t>46</a:t>
            </a:fld>
            <a:endParaRPr lang="es-CO">
              <a:solidFill>
                <a:prstClr val="black"/>
              </a:solidFill>
              <a:latin typeface="Calibri" panose="020F0502020204030204"/>
            </a:endParaRPr>
          </a:p>
        </p:txBody>
      </p:sp>
    </p:spTree>
    <p:extLst>
      <p:ext uri="{BB962C8B-B14F-4D97-AF65-F5344CB8AC3E}">
        <p14:creationId xmlns:p14="http://schemas.microsoft.com/office/powerpoint/2010/main" val="3027329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defTabSz="726783">
              <a:defRPr/>
            </a:pPr>
            <a:fld id="{8421DE83-E57C-4E4D-8BC6-AE48AE1AC31A}" type="slidenum">
              <a:rPr lang="es-CO">
                <a:solidFill>
                  <a:prstClr val="black"/>
                </a:solidFill>
                <a:latin typeface="Calibri" panose="020F0502020204030204"/>
              </a:rPr>
              <a:pPr defTabSz="726783">
                <a:defRPr/>
              </a:pPr>
              <a:t>47</a:t>
            </a:fld>
            <a:endParaRPr lang="es-CO">
              <a:solidFill>
                <a:prstClr val="black"/>
              </a:solidFill>
              <a:latin typeface="Calibri" panose="020F0502020204030204"/>
            </a:endParaRPr>
          </a:p>
        </p:txBody>
      </p:sp>
    </p:spTree>
    <p:extLst>
      <p:ext uri="{BB962C8B-B14F-4D97-AF65-F5344CB8AC3E}">
        <p14:creationId xmlns:p14="http://schemas.microsoft.com/office/powerpoint/2010/main" val="2792506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 diapositiva se </a:t>
            </a:r>
            <a:r>
              <a:rPr lang="es-ES" altLang="es-ES" b="1" dirty="0"/>
              <a:t>debe usar </a:t>
            </a:r>
            <a:r>
              <a:rPr lang="es-ES" altLang="es-ES" dirty="0"/>
              <a:t>para </a:t>
            </a:r>
            <a:r>
              <a:rPr lang="es-ES" altLang="es-ES" b="1" dirty="0"/>
              <a:t>imagen y texto </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pPr eaLnBrk="1" hangingPunct="1"/>
            <a:r>
              <a:rPr lang="es-ES" altLang="es-ES" b="1" dirty="0"/>
              <a:t>Colores coordinados </a:t>
            </a:r>
          </a:p>
          <a:p>
            <a:pPr eaLnBrk="1" hangingPunct="1"/>
            <a:r>
              <a:rPr lang="es-ES" altLang="es-ES" dirty="0"/>
              <a:t>Preste especial atención a los gráficos, diagramas y cuadros de texto. </a:t>
            </a:r>
          </a:p>
          <a:p>
            <a:pPr eaLnBrk="1" hangingPunct="1"/>
            <a:r>
              <a:rPr lang="es-ES" altLang="es-ES" dirty="0"/>
              <a:t>Tenga en cuenta que los asistentes imprimirán en blanco y negro o escala de grises. Ejecute una prueba de impresión para asegurarse de que los colores son los correctos cuando se imprime en blanco y negro puros o escala de grises.</a:t>
            </a:r>
          </a:p>
          <a:p>
            <a:pPr eaLnBrk="1" hangingPunct="1"/>
            <a:endParaRPr lang="es-ES" altLang="es-ES" dirty="0"/>
          </a:p>
          <a:p>
            <a:pPr eaLnBrk="1" hangingPunct="1"/>
            <a:r>
              <a:rPr lang="es-ES" altLang="es-ES" b="1" dirty="0"/>
              <a:t>Gráficos y tablas</a:t>
            </a:r>
          </a:p>
          <a:p>
            <a:pPr eaLnBrk="1" hangingPunct="1"/>
            <a:r>
              <a:rPr lang="es-ES" altLang="es-ES" dirty="0"/>
              <a:t>Use colores y estilos uniformes y que no distraigan la atención.</a:t>
            </a:r>
          </a:p>
          <a:p>
            <a:pPr eaLnBrk="1" hangingPunct="1"/>
            <a:r>
              <a:rPr lang="es-ES" altLang="es-ES" dirty="0"/>
              <a:t>Etiquete todos los gráficos y tablas.</a:t>
            </a:r>
            <a:r>
              <a:rPr lang="es-ES" altLang="es-ES" baseline="0" dirty="0"/>
              <a:t> </a:t>
            </a:r>
          </a:p>
          <a:p>
            <a:pPr eaLnBrk="1" hangingPunct="1"/>
            <a:r>
              <a:rPr lang="es-ES" altLang="es-ES" baseline="0" dirty="0"/>
              <a:t>N</a:t>
            </a:r>
            <a:r>
              <a:rPr lang="es-ES" altLang="es-ES" dirty="0"/>
              <a:t>o olvide citar la fuente de donde se toman las imágenes o gráficos (Derechos de autor).</a:t>
            </a:r>
          </a:p>
          <a:p>
            <a:pPr eaLnBrk="1" hangingPunct="1"/>
            <a:endParaRPr lang="es-ES" altLang="es-ES" dirty="0"/>
          </a:p>
        </p:txBody>
      </p:sp>
      <p:sp>
        <p:nvSpPr>
          <p:cNvPr id="4" name="Marcador de número de diapositiva 3"/>
          <p:cNvSpPr>
            <a:spLocks noGrp="1"/>
          </p:cNvSpPr>
          <p:nvPr>
            <p:ph type="sldNum" sz="quarter" idx="10"/>
          </p:nvPr>
        </p:nvSpPr>
        <p:spPr/>
        <p:txBody>
          <a:bodyPr/>
          <a:lstStyle/>
          <a:p>
            <a:pPr defTabSz="726783">
              <a:defRPr/>
            </a:pPr>
            <a:fld id="{8421DE83-E57C-4E4D-8BC6-AE48AE1AC31A}" type="slidenum">
              <a:rPr lang="es-CO">
                <a:solidFill>
                  <a:prstClr val="black"/>
                </a:solidFill>
                <a:latin typeface="Calibri" panose="020F0502020204030204"/>
              </a:rPr>
              <a:pPr defTabSz="726783">
                <a:defRPr/>
              </a:pPr>
              <a:t>48</a:t>
            </a:fld>
            <a:endParaRPr lang="es-CO">
              <a:solidFill>
                <a:prstClr val="black"/>
              </a:solidFill>
              <a:latin typeface="Calibri" panose="020F0502020204030204"/>
            </a:endParaRPr>
          </a:p>
        </p:txBody>
      </p:sp>
    </p:spTree>
    <p:extLst>
      <p:ext uri="{BB962C8B-B14F-4D97-AF65-F5344CB8AC3E}">
        <p14:creationId xmlns:p14="http://schemas.microsoft.com/office/powerpoint/2010/main" val="2509137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defTabSz="726783">
              <a:defRPr/>
            </a:pPr>
            <a:fld id="{8421DE83-E57C-4E4D-8BC6-AE48AE1AC31A}" type="slidenum">
              <a:rPr lang="es-CO">
                <a:solidFill>
                  <a:prstClr val="black"/>
                </a:solidFill>
                <a:latin typeface="Calibri" panose="020F0502020204030204"/>
              </a:rPr>
              <a:pPr defTabSz="726783">
                <a:defRPr/>
              </a:pPr>
              <a:t>50</a:t>
            </a:fld>
            <a:endParaRPr lang="es-CO">
              <a:solidFill>
                <a:prstClr val="black"/>
              </a:solidFill>
              <a:latin typeface="Calibri" panose="020F0502020204030204"/>
            </a:endParaRPr>
          </a:p>
        </p:txBody>
      </p:sp>
    </p:spTree>
    <p:extLst>
      <p:ext uri="{BB962C8B-B14F-4D97-AF65-F5344CB8AC3E}">
        <p14:creationId xmlns:p14="http://schemas.microsoft.com/office/powerpoint/2010/main" val="114820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55</a:t>
            </a:fld>
            <a:endParaRPr lang="es-CO" dirty="0"/>
          </a:p>
        </p:txBody>
      </p:sp>
    </p:spTree>
    <p:extLst>
      <p:ext uri="{BB962C8B-B14F-4D97-AF65-F5344CB8AC3E}">
        <p14:creationId xmlns:p14="http://schemas.microsoft.com/office/powerpoint/2010/main" val="24982063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713232" rtl="0" eaLnBrk="1" fontAlgn="auto" latinLnBrk="0" hangingPunct="1">
              <a:lnSpc>
                <a:spcPct val="100000"/>
              </a:lnSpc>
              <a:spcBef>
                <a:spcPts val="0"/>
              </a:spcBef>
              <a:spcAft>
                <a:spcPts val="0"/>
              </a:spcAft>
              <a:buClrTx/>
              <a:buSzTx/>
              <a:buFontTx/>
              <a:buNone/>
              <a:tabLst/>
              <a:defRPr/>
            </a:pPr>
            <a:r>
              <a:rPr lang="es-ES" altLang="es-ES" dirty="0"/>
              <a:t>Esta diapositiva finaliza la presentación. Si se requiere que el funcionario de la CGN deba ser contactado,</a:t>
            </a:r>
            <a:r>
              <a:rPr lang="es-ES" altLang="es-ES" baseline="0" dirty="0"/>
              <a:t>  d</a:t>
            </a:r>
            <a:r>
              <a:rPr lang="es-ES" altLang="es-ES" dirty="0"/>
              <a:t>igite el </a:t>
            </a:r>
            <a:r>
              <a:rPr lang="es-ES" altLang="es-ES" b="1" dirty="0"/>
              <a:t>correo electrónico institucional</a:t>
            </a:r>
            <a:r>
              <a:rPr lang="es-ES" altLang="es-ES" b="1" baseline="0" dirty="0"/>
              <a:t>.</a:t>
            </a:r>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76</a:t>
            </a:fld>
            <a:endParaRPr lang="es-CO"/>
          </a:p>
        </p:txBody>
      </p:sp>
    </p:spTree>
    <p:extLst>
      <p:ext uri="{BB962C8B-B14F-4D97-AF65-F5344CB8AC3E}">
        <p14:creationId xmlns:p14="http://schemas.microsoft.com/office/powerpoint/2010/main" val="63267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a:t>
            </a:r>
            <a:r>
              <a:rPr lang="es-ES" altLang="es-ES" baseline="0" dirty="0"/>
              <a:t> diapositiva</a:t>
            </a:r>
            <a:r>
              <a:rPr lang="es-ES" altLang="es-ES" dirty="0"/>
              <a:t> se </a:t>
            </a:r>
            <a:r>
              <a:rPr lang="es-ES" altLang="es-ES" b="1" dirty="0"/>
              <a:t>debe usar </a:t>
            </a:r>
            <a:r>
              <a:rPr lang="es-ES" altLang="es-ES" dirty="0"/>
              <a:t>para nombrar el </a:t>
            </a:r>
            <a:r>
              <a:rPr lang="es-ES" altLang="es-ES" b="1" dirty="0"/>
              <a:t>Nombre del Evento</a:t>
            </a:r>
            <a:r>
              <a:rPr lang="es-ES" altLang="es-ES" b="1" baseline="0" dirty="0"/>
              <a:t> </a:t>
            </a:r>
            <a:r>
              <a:rPr lang="es-ES" altLang="es-ES" b="0" baseline="0" dirty="0"/>
              <a:t>o dar la </a:t>
            </a:r>
            <a:r>
              <a:rPr lang="es-ES" altLang="es-ES" b="1" baseline="0" dirty="0"/>
              <a:t>Bienvenida </a:t>
            </a:r>
            <a:r>
              <a:rPr lang="es-ES" altLang="es-ES" dirty="0"/>
              <a:t>en presentaciones de varios temas o conferencistas.</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2</a:t>
            </a:fld>
            <a:endParaRPr lang="es-CO" dirty="0"/>
          </a:p>
        </p:txBody>
      </p:sp>
    </p:spTree>
    <p:extLst>
      <p:ext uri="{BB962C8B-B14F-4D97-AF65-F5344CB8AC3E}">
        <p14:creationId xmlns:p14="http://schemas.microsoft.com/office/powerpoint/2010/main" val="2998444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3</a:t>
            </a:fld>
            <a:endParaRPr lang="es-CO"/>
          </a:p>
        </p:txBody>
      </p:sp>
    </p:spTree>
    <p:extLst>
      <p:ext uri="{BB962C8B-B14F-4D97-AF65-F5344CB8AC3E}">
        <p14:creationId xmlns:p14="http://schemas.microsoft.com/office/powerpoint/2010/main" val="1444420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a:t>
            </a:r>
            <a:r>
              <a:rPr lang="es-ES" altLang="es-ES" baseline="0" dirty="0"/>
              <a:t> diapositiva</a:t>
            </a:r>
            <a:r>
              <a:rPr lang="es-ES" altLang="es-ES" dirty="0"/>
              <a:t> se </a:t>
            </a:r>
            <a:r>
              <a:rPr lang="es-ES" altLang="es-ES" b="1" dirty="0"/>
              <a:t>debe usar </a:t>
            </a:r>
            <a:r>
              <a:rPr lang="es-ES" altLang="es-ES" dirty="0"/>
              <a:t>para nombrar el </a:t>
            </a:r>
            <a:r>
              <a:rPr lang="es-ES" altLang="es-ES" b="1" dirty="0"/>
              <a:t>Nombre del Evento</a:t>
            </a:r>
            <a:r>
              <a:rPr lang="es-ES" altLang="es-ES" b="1" baseline="0" dirty="0"/>
              <a:t> </a:t>
            </a:r>
            <a:r>
              <a:rPr lang="es-ES" altLang="es-ES" b="0" baseline="0" dirty="0"/>
              <a:t>o dar la </a:t>
            </a:r>
            <a:r>
              <a:rPr lang="es-ES" altLang="es-ES" b="1" baseline="0" dirty="0"/>
              <a:t>Bienvenida </a:t>
            </a:r>
            <a:r>
              <a:rPr lang="es-ES" altLang="es-ES" dirty="0"/>
              <a:t>en presentaciones de varios temas o conferencistas.</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4</a:t>
            </a:fld>
            <a:endParaRPr lang="es-CO" dirty="0"/>
          </a:p>
        </p:txBody>
      </p:sp>
    </p:spTree>
    <p:extLst>
      <p:ext uri="{BB962C8B-B14F-4D97-AF65-F5344CB8AC3E}">
        <p14:creationId xmlns:p14="http://schemas.microsoft.com/office/powerpoint/2010/main" val="2816255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 diapositiva se </a:t>
            </a:r>
            <a:r>
              <a:rPr lang="es-ES" altLang="es-ES" b="1" dirty="0"/>
              <a:t>debe usar </a:t>
            </a:r>
            <a:r>
              <a:rPr lang="es-ES" altLang="es-ES" dirty="0"/>
              <a:t>para </a:t>
            </a:r>
            <a:r>
              <a:rPr lang="es-ES" altLang="es-ES" b="1" dirty="0"/>
              <a:t>imagen y texto </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pPr eaLnBrk="1" hangingPunct="1"/>
            <a:r>
              <a:rPr lang="es-ES" altLang="es-ES" b="1" dirty="0"/>
              <a:t>Colores coordinados </a:t>
            </a:r>
          </a:p>
          <a:p>
            <a:pPr eaLnBrk="1" hangingPunct="1"/>
            <a:r>
              <a:rPr lang="es-ES" altLang="es-ES" dirty="0"/>
              <a:t>Preste especial atención a los gráficos, diagramas y cuadros de texto. </a:t>
            </a:r>
          </a:p>
          <a:p>
            <a:pPr eaLnBrk="1" hangingPunct="1"/>
            <a:r>
              <a:rPr lang="es-ES" altLang="es-ES" dirty="0"/>
              <a:t>Tenga en cuenta que los asistentes imprimirán en blanco y negro o escala de grises. Ejecute una prueba de impresión para asegurarse de que los colores son los correctos cuando se imprime en blanco y negro puros o escala de grises.</a:t>
            </a:r>
          </a:p>
          <a:p>
            <a:pPr eaLnBrk="1" hangingPunct="1"/>
            <a:endParaRPr lang="es-ES" altLang="es-ES" dirty="0"/>
          </a:p>
          <a:p>
            <a:pPr eaLnBrk="1" hangingPunct="1"/>
            <a:r>
              <a:rPr lang="es-ES" altLang="es-ES" b="1" dirty="0"/>
              <a:t>Gráficos y tablas</a:t>
            </a:r>
          </a:p>
          <a:p>
            <a:pPr eaLnBrk="1" hangingPunct="1"/>
            <a:r>
              <a:rPr lang="es-ES" altLang="es-ES" dirty="0"/>
              <a:t>Use colores y estilos uniformes y que no distraigan la atención.</a:t>
            </a:r>
          </a:p>
          <a:p>
            <a:pPr eaLnBrk="1" hangingPunct="1"/>
            <a:r>
              <a:rPr lang="es-ES" altLang="es-ES" dirty="0"/>
              <a:t>Etiquete todos los gráficos y tablas.</a:t>
            </a:r>
            <a:r>
              <a:rPr lang="es-ES" altLang="es-ES" baseline="0" dirty="0"/>
              <a:t> </a:t>
            </a:r>
          </a:p>
          <a:p>
            <a:pPr eaLnBrk="1" hangingPunct="1"/>
            <a:r>
              <a:rPr lang="es-ES" altLang="es-ES" baseline="0" dirty="0"/>
              <a:t>N</a:t>
            </a:r>
            <a:r>
              <a:rPr lang="es-ES" altLang="es-ES" dirty="0"/>
              <a:t>o olvide citar la fuente de donde se toman las imágenes o gráficos (Derechos de autor).</a:t>
            </a:r>
          </a:p>
          <a:p>
            <a:pPr eaLnBrk="1" hangingPunct="1"/>
            <a:endParaRPr lang="es-ES" altLang="es-ES"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5</a:t>
            </a:fld>
            <a:endParaRPr lang="es-CO" dirty="0"/>
          </a:p>
        </p:txBody>
      </p:sp>
    </p:spTree>
    <p:extLst>
      <p:ext uri="{BB962C8B-B14F-4D97-AF65-F5344CB8AC3E}">
        <p14:creationId xmlns:p14="http://schemas.microsoft.com/office/powerpoint/2010/main" val="236037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421DE83-E57C-4E4D-8BC6-AE48AE1AC31A}" type="slidenum">
              <a:rPr lang="es-CO" smtClean="0"/>
              <a:t>6</a:t>
            </a:fld>
            <a:endParaRPr lang="es-CO" dirty="0"/>
          </a:p>
        </p:txBody>
      </p:sp>
    </p:spTree>
    <p:extLst>
      <p:ext uri="{BB962C8B-B14F-4D97-AF65-F5344CB8AC3E}">
        <p14:creationId xmlns:p14="http://schemas.microsoft.com/office/powerpoint/2010/main" val="3943128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421DE83-E57C-4E4D-8BC6-AE48AE1AC31A}" type="slidenum">
              <a:rPr lang="es-CO" smtClean="0"/>
              <a:t>7</a:t>
            </a:fld>
            <a:endParaRPr lang="es-CO" dirty="0"/>
          </a:p>
        </p:txBody>
      </p:sp>
    </p:spTree>
    <p:extLst>
      <p:ext uri="{BB962C8B-B14F-4D97-AF65-F5344CB8AC3E}">
        <p14:creationId xmlns:p14="http://schemas.microsoft.com/office/powerpoint/2010/main" val="658725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fld id="{8421DE83-E57C-4E4D-8BC6-AE48AE1AC31A}" type="slidenum">
              <a:rPr lang="es-CO" smtClean="0"/>
              <a:t>11</a:t>
            </a:fld>
            <a:endParaRPr lang="es-CO" dirty="0"/>
          </a:p>
        </p:txBody>
      </p:sp>
    </p:spTree>
    <p:extLst>
      <p:ext uri="{BB962C8B-B14F-4D97-AF65-F5344CB8AC3E}">
        <p14:creationId xmlns:p14="http://schemas.microsoft.com/office/powerpoint/2010/main" val="3920635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8421DE83-E57C-4E4D-8BC6-AE48AE1AC31A}" type="slidenum">
              <a:rPr lang="es-CO" smtClean="0"/>
              <a:t>22</a:t>
            </a:fld>
            <a:endParaRPr lang="es-CO"/>
          </a:p>
        </p:txBody>
      </p:sp>
    </p:spTree>
    <p:extLst>
      <p:ext uri="{BB962C8B-B14F-4D97-AF65-F5344CB8AC3E}">
        <p14:creationId xmlns:p14="http://schemas.microsoft.com/office/powerpoint/2010/main" val="319238648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GN">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0755" y="-12481"/>
            <a:ext cx="9144000" cy="5715000"/>
          </a:xfrm>
          <a:prstGeom prst="rect">
            <a:avLst/>
          </a:prstGeom>
        </p:spPr>
      </p:pic>
      <p:pic>
        <p:nvPicPr>
          <p:cNvPr id="8" name="Imagen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510908" y="480626"/>
            <a:ext cx="1011483" cy="2364393"/>
          </a:xfrm>
          <a:prstGeom prst="rect">
            <a:avLst/>
          </a:prstGeom>
        </p:spPr>
      </p:pic>
      <p:pic>
        <p:nvPicPr>
          <p:cNvPr id="9" name="Imagen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212110" y="1236301"/>
            <a:ext cx="832233" cy="1643126"/>
          </a:xfrm>
          <a:prstGeom prst="rect">
            <a:avLst/>
          </a:prstGeom>
        </p:spPr>
      </p:pic>
      <p:pic>
        <p:nvPicPr>
          <p:cNvPr id="10" name="Imagen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602755" y="1573462"/>
            <a:ext cx="815161" cy="1305965"/>
          </a:xfrm>
          <a:prstGeom prst="rect">
            <a:avLst/>
          </a:prstGeom>
        </p:spPr>
      </p:pic>
      <p:pic>
        <p:nvPicPr>
          <p:cNvPr id="11" name="Imagen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92956" y="3219855"/>
            <a:ext cx="4401260" cy="678499"/>
          </a:xfrm>
          <a:prstGeom prst="rect">
            <a:avLst/>
          </a:prstGeom>
        </p:spPr>
      </p:pic>
      <p:pic>
        <p:nvPicPr>
          <p:cNvPr id="12" name="Imagen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383227" y="3844603"/>
            <a:ext cx="4400435" cy="395806"/>
          </a:xfrm>
          <a:prstGeom prst="rect">
            <a:avLst/>
          </a:prstGeom>
        </p:spPr>
      </p:pic>
      <p:pic>
        <p:nvPicPr>
          <p:cNvPr id="13" name="Imagen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04495" y="4312637"/>
            <a:ext cx="4379167" cy="259909"/>
          </a:xfrm>
          <a:prstGeom prst="rect">
            <a:avLst/>
          </a:prstGeom>
        </p:spPr>
      </p:pic>
      <p:cxnSp>
        <p:nvCxnSpPr>
          <p:cNvPr id="18" name="Conector recto 17"/>
          <p:cNvCxnSpPr/>
          <p:nvPr userDrawn="1"/>
        </p:nvCxnSpPr>
        <p:spPr>
          <a:xfrm>
            <a:off x="2392955" y="3130061"/>
            <a:ext cx="4390707" cy="0"/>
          </a:xfrm>
          <a:prstGeom prst="line">
            <a:avLst/>
          </a:prstGeom>
          <a:ln w="60325">
            <a:solidFill>
              <a:srgbClr val="00947A"/>
            </a:solidFill>
          </a:ln>
        </p:spPr>
        <p:style>
          <a:lnRef idx="1">
            <a:schemeClr val="accent1"/>
          </a:lnRef>
          <a:fillRef idx="0">
            <a:schemeClr val="accent1"/>
          </a:fillRef>
          <a:effectRef idx="0">
            <a:schemeClr val="accent1"/>
          </a:effectRef>
          <a:fontRef idx="minor">
            <a:schemeClr val="tx1"/>
          </a:fontRef>
        </p:style>
      </p:cxnSp>
      <p:sp>
        <p:nvSpPr>
          <p:cNvPr id="19" name="Elipse 18"/>
          <p:cNvSpPr/>
          <p:nvPr userDrawn="1"/>
        </p:nvSpPr>
        <p:spPr>
          <a:xfrm>
            <a:off x="7678615" y="4240409"/>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6759036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000" fill="hold"/>
                                        <p:tgtEl>
                                          <p:spTgt spid="8"/>
                                        </p:tgtEl>
                                        <p:attrNameLst>
                                          <p:attrName>ppt_w</p:attrName>
                                        </p:attrNameLst>
                                      </p:cBhvr>
                                      <p:tavLst>
                                        <p:tav tm="0" fmla="#ppt_w*sin(2.5*pi*$)">
                                          <p:val>
                                            <p:fltVal val="0"/>
                                          </p:val>
                                        </p:tav>
                                        <p:tav tm="100000">
                                          <p:val>
                                            <p:fltVal val="1"/>
                                          </p:val>
                                        </p:tav>
                                      </p:tavLst>
                                    </p:anim>
                                    <p:anim calcmode="lin" valueType="num">
                                      <p:cBhvr>
                                        <p:cTn id="8" dur="2000" fill="hold"/>
                                        <p:tgtEl>
                                          <p:spTgt spid="8"/>
                                        </p:tgtEl>
                                        <p:attrNameLst>
                                          <p:attrName>ppt_h</p:attrName>
                                        </p:attrNameLst>
                                      </p:cBhvr>
                                      <p:tavLst>
                                        <p:tav tm="0">
                                          <p:val>
                                            <p:strVal val="#ppt_h"/>
                                          </p:val>
                                        </p:tav>
                                        <p:tav tm="100000">
                                          <p:val>
                                            <p:strVal val="#ppt_h"/>
                                          </p:val>
                                        </p:tav>
                                      </p:tavLst>
                                    </p:anim>
                                  </p:childTnLst>
                                </p:cTn>
                              </p:par>
                              <p:par>
                                <p:cTn id="9" presetID="19" presetClass="entr" presetSubtype="1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2000" fill="hold"/>
                                        <p:tgtEl>
                                          <p:spTgt spid="9"/>
                                        </p:tgtEl>
                                        <p:attrNameLst>
                                          <p:attrName>ppt_w</p:attrName>
                                        </p:attrNameLst>
                                      </p:cBhvr>
                                      <p:tavLst>
                                        <p:tav tm="0" fmla="#ppt_w*sin(2.5*pi*$)">
                                          <p:val>
                                            <p:fltVal val="0"/>
                                          </p:val>
                                        </p:tav>
                                        <p:tav tm="100000">
                                          <p:val>
                                            <p:fltVal val="1"/>
                                          </p:val>
                                        </p:tav>
                                      </p:tavLst>
                                    </p:anim>
                                    <p:anim calcmode="lin" valueType="num">
                                      <p:cBhvr>
                                        <p:cTn id="12" dur="2000" fill="hold"/>
                                        <p:tgtEl>
                                          <p:spTgt spid="9"/>
                                        </p:tgtEl>
                                        <p:attrNameLst>
                                          <p:attrName>ppt_h</p:attrName>
                                        </p:attrNameLst>
                                      </p:cBhvr>
                                      <p:tavLst>
                                        <p:tav tm="0">
                                          <p:val>
                                            <p:strVal val="#ppt_h"/>
                                          </p:val>
                                        </p:tav>
                                        <p:tav tm="100000">
                                          <p:val>
                                            <p:strVal val="#ppt_h"/>
                                          </p:val>
                                        </p:tav>
                                      </p:tavLst>
                                    </p:anim>
                                  </p:childTnLst>
                                </p:cTn>
                              </p:par>
                              <p:par>
                                <p:cTn id="13" presetID="19"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2000" fill="hold"/>
                                        <p:tgtEl>
                                          <p:spTgt spid="10"/>
                                        </p:tgtEl>
                                        <p:attrNameLst>
                                          <p:attrName>ppt_w</p:attrName>
                                        </p:attrNameLst>
                                      </p:cBhvr>
                                      <p:tavLst>
                                        <p:tav tm="0" fmla="#ppt_w*sin(2.5*pi*$)">
                                          <p:val>
                                            <p:fltVal val="0"/>
                                          </p:val>
                                        </p:tav>
                                        <p:tav tm="100000">
                                          <p:val>
                                            <p:fltVal val="1"/>
                                          </p:val>
                                        </p:tav>
                                      </p:tavLst>
                                    </p:anim>
                                    <p:anim calcmode="lin" valueType="num">
                                      <p:cBhvr>
                                        <p:cTn id="16" dur="2000" fill="hold"/>
                                        <p:tgtEl>
                                          <p:spTgt spid="10"/>
                                        </p:tgtEl>
                                        <p:attrNameLst>
                                          <p:attrName>ppt_h</p:attrName>
                                        </p:attrNameLst>
                                      </p:cBhvr>
                                      <p:tavLst>
                                        <p:tav tm="0">
                                          <p:val>
                                            <p:strVal val="#ppt_h"/>
                                          </p:val>
                                        </p:tav>
                                        <p:tav tm="100000">
                                          <p:val>
                                            <p:strVal val="#ppt_h"/>
                                          </p:val>
                                        </p:tav>
                                      </p:tavLst>
                                    </p:anim>
                                  </p:childTnLst>
                                </p:cTn>
                              </p:par>
                            </p:childTnLst>
                          </p:cTn>
                        </p:par>
                        <p:par>
                          <p:cTn id="17" fill="hold">
                            <p:stCondLst>
                              <p:cond delay="2000"/>
                            </p:stCondLst>
                            <p:childTnLst>
                              <p:par>
                                <p:cTn id="18" presetID="13" presetClass="entr" presetSubtype="16" fill="hold"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plus(in)">
                                      <p:cBhvr>
                                        <p:cTn id="20" dur="1000"/>
                                        <p:tgtEl>
                                          <p:spTgt spid="18"/>
                                        </p:tgtEl>
                                      </p:cBhvr>
                                    </p:animEffect>
                                  </p:childTnLst>
                                </p:cTn>
                              </p:par>
                              <p:par>
                                <p:cTn id="21" presetID="55"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000" fill="hold"/>
                                        <p:tgtEl>
                                          <p:spTgt spid="11"/>
                                        </p:tgtEl>
                                        <p:attrNameLst>
                                          <p:attrName>ppt_w</p:attrName>
                                        </p:attrNameLst>
                                      </p:cBhvr>
                                      <p:tavLst>
                                        <p:tav tm="0">
                                          <p:val>
                                            <p:strVal val="#ppt_w*0.70"/>
                                          </p:val>
                                        </p:tav>
                                        <p:tav tm="100000">
                                          <p:val>
                                            <p:strVal val="#ppt_w"/>
                                          </p:val>
                                        </p:tav>
                                      </p:tavLst>
                                    </p:anim>
                                    <p:anim calcmode="lin" valueType="num">
                                      <p:cBhvr>
                                        <p:cTn id="24" dur="1000" fill="hold"/>
                                        <p:tgtEl>
                                          <p:spTgt spid="11"/>
                                        </p:tgtEl>
                                        <p:attrNameLst>
                                          <p:attrName>ppt_h</p:attrName>
                                        </p:attrNameLst>
                                      </p:cBhvr>
                                      <p:tavLst>
                                        <p:tav tm="0">
                                          <p:val>
                                            <p:strVal val="#ppt_h"/>
                                          </p:val>
                                        </p:tav>
                                        <p:tav tm="100000">
                                          <p:val>
                                            <p:strVal val="#ppt_h"/>
                                          </p:val>
                                        </p:tav>
                                      </p:tavLst>
                                    </p:anim>
                                    <p:animEffect transition="in" filter="fade">
                                      <p:cBhvr>
                                        <p:cTn id="25" dur="1000"/>
                                        <p:tgtEl>
                                          <p:spTgt spid="11"/>
                                        </p:tgtEl>
                                      </p:cBhvr>
                                    </p:animEffect>
                                  </p:childTnLst>
                                </p:cTn>
                              </p:par>
                              <p:par>
                                <p:cTn id="26" presetID="55"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1000" fill="hold"/>
                                        <p:tgtEl>
                                          <p:spTgt spid="12"/>
                                        </p:tgtEl>
                                        <p:attrNameLst>
                                          <p:attrName>ppt_w</p:attrName>
                                        </p:attrNameLst>
                                      </p:cBhvr>
                                      <p:tavLst>
                                        <p:tav tm="0">
                                          <p:val>
                                            <p:strVal val="#ppt_w*0.70"/>
                                          </p:val>
                                        </p:tav>
                                        <p:tav tm="100000">
                                          <p:val>
                                            <p:strVal val="#ppt_w"/>
                                          </p:val>
                                        </p:tav>
                                      </p:tavLst>
                                    </p:anim>
                                    <p:anim calcmode="lin" valueType="num">
                                      <p:cBhvr>
                                        <p:cTn id="29" dur="1000" fill="hold"/>
                                        <p:tgtEl>
                                          <p:spTgt spid="12"/>
                                        </p:tgtEl>
                                        <p:attrNameLst>
                                          <p:attrName>ppt_h</p:attrName>
                                        </p:attrNameLst>
                                      </p:cBhvr>
                                      <p:tavLst>
                                        <p:tav tm="0">
                                          <p:val>
                                            <p:strVal val="#ppt_h"/>
                                          </p:val>
                                        </p:tav>
                                        <p:tav tm="100000">
                                          <p:val>
                                            <p:strVal val="#ppt_h"/>
                                          </p:val>
                                        </p:tav>
                                      </p:tavLst>
                                    </p:anim>
                                    <p:animEffect transition="in" filter="fade">
                                      <p:cBhvr>
                                        <p:cTn id="30" dur="1000"/>
                                        <p:tgtEl>
                                          <p:spTgt spid="12"/>
                                        </p:tgtEl>
                                      </p:cBhvr>
                                    </p:animEffect>
                                  </p:childTnLst>
                                </p:cTn>
                              </p:par>
                            </p:childTnLst>
                          </p:cTn>
                        </p:par>
                        <p:par>
                          <p:cTn id="31" fill="hold">
                            <p:stCondLst>
                              <p:cond delay="3000"/>
                            </p:stCondLst>
                            <p:childTnLst>
                              <p:par>
                                <p:cTn id="32" presetID="42" presetClass="entr" presetSubtype="0"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3000"/>
                                        <p:tgtEl>
                                          <p:spTgt spid="13"/>
                                        </p:tgtEl>
                                      </p:cBhvr>
                                    </p:animEffect>
                                    <p:anim calcmode="lin" valueType="num">
                                      <p:cBhvr>
                                        <p:cTn id="35" dur="3000" fill="hold"/>
                                        <p:tgtEl>
                                          <p:spTgt spid="13"/>
                                        </p:tgtEl>
                                        <p:attrNameLst>
                                          <p:attrName>ppt_x</p:attrName>
                                        </p:attrNameLst>
                                      </p:cBhvr>
                                      <p:tavLst>
                                        <p:tav tm="0">
                                          <p:val>
                                            <p:strVal val="#ppt_x"/>
                                          </p:val>
                                        </p:tav>
                                        <p:tav tm="100000">
                                          <p:val>
                                            <p:strVal val="#ppt_x"/>
                                          </p:val>
                                        </p:tav>
                                      </p:tavLst>
                                    </p:anim>
                                    <p:anim calcmode="lin" valueType="num">
                                      <p:cBhvr>
                                        <p:cTn id="36" dur="3000" fill="hold"/>
                                        <p:tgtEl>
                                          <p:spTgt spid="13"/>
                                        </p:tgtEl>
                                        <p:attrNameLst>
                                          <p:attrName>ppt_y</p:attrName>
                                        </p:attrNameLst>
                                      </p:cBhvr>
                                      <p:tavLst>
                                        <p:tav tm="0">
                                          <p:val>
                                            <p:strVal val="#ppt_y+.1"/>
                                          </p:val>
                                        </p:tav>
                                        <p:tav tm="100000">
                                          <p:val>
                                            <p:strVal val="#ppt_y"/>
                                          </p:val>
                                        </p:tav>
                                      </p:tavLst>
                                    </p:anim>
                                  </p:childTnLst>
                                </p:cTn>
                              </p:par>
                            </p:childTnLst>
                          </p:cTn>
                        </p:par>
                        <p:par>
                          <p:cTn id="37" fill="hold">
                            <p:stCondLst>
                              <p:cond delay="6000"/>
                            </p:stCondLst>
                            <p:childTnLst>
                              <p:par>
                                <p:cTn id="38" presetID="10" presetClass="entr" presetSubtype="0"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4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Tree>
    <p:extLst>
      <p:ext uri="{BB962C8B-B14F-4D97-AF65-F5344CB8AC3E}">
        <p14:creationId xmlns:p14="http://schemas.microsoft.com/office/powerpoint/2010/main" val="4123126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822855"/>
            <a:ext cx="4629150" cy="4061354"/>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Tree>
    <p:extLst>
      <p:ext uri="{BB962C8B-B14F-4D97-AF65-F5344CB8AC3E}">
        <p14:creationId xmlns:p14="http://schemas.microsoft.com/office/powerpoint/2010/main" val="80629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4" name="Date Placeholder 3"/>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5" name="Footer Placeholder 4"/>
          <p:cNvSpPr>
            <a:spLocks noGrp="1"/>
          </p:cNvSpPr>
          <p:nvPr>
            <p:ph type="ftr" sz="quarter" idx="11"/>
          </p:nvPr>
        </p:nvSpPr>
        <p:spPr>
          <a:xfrm>
            <a:off x="3028950" y="5296959"/>
            <a:ext cx="3086100" cy="304271"/>
          </a:xfrm>
          <a:prstGeom prst="rect">
            <a:avLst/>
          </a:prstGeom>
        </p:spPr>
        <p:txBody>
          <a:bodyPr/>
          <a:lstStyle/>
          <a:p>
            <a:endParaRPr lang="es-CO"/>
          </a:p>
        </p:txBody>
      </p:sp>
      <p:sp>
        <p:nvSpPr>
          <p:cNvPr id="6" name="Slide Number Placeholder 5"/>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38096748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pic>
        <p:nvPicPr>
          <p:cNvPr id="35" name="Imagen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pic>
        <p:nvPicPr>
          <p:cNvPr id="8" name="Imagen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938046" y="1597945"/>
            <a:ext cx="245480" cy="328711"/>
          </a:xfrm>
          <a:prstGeom prst="rect">
            <a:avLst/>
          </a:prstGeom>
        </p:spPr>
      </p:pic>
      <p:pic>
        <p:nvPicPr>
          <p:cNvPr id="10" name="Imagen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65639" y="2526958"/>
            <a:ext cx="8137933" cy="343856"/>
          </a:xfrm>
          <a:prstGeom prst="rect">
            <a:avLst/>
          </a:prstGeom>
        </p:spPr>
      </p:pic>
      <p:pic>
        <p:nvPicPr>
          <p:cNvPr id="11" name="Imagen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596904" y="3088849"/>
            <a:ext cx="4349974" cy="660434"/>
          </a:xfrm>
          <a:prstGeom prst="rect">
            <a:avLst/>
          </a:prstGeom>
        </p:spPr>
      </p:pic>
      <p:pic>
        <p:nvPicPr>
          <p:cNvPr id="14" name="Imagen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586" y="2367276"/>
            <a:ext cx="9144000" cy="83911"/>
          </a:xfrm>
          <a:prstGeom prst="rect">
            <a:avLst/>
          </a:prstGeom>
        </p:spPr>
      </p:pic>
      <p:pic>
        <p:nvPicPr>
          <p:cNvPr id="15" name="Imagen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23938" y="5312670"/>
            <a:ext cx="2843756" cy="237995"/>
          </a:xfrm>
          <a:prstGeom prst="rect">
            <a:avLst/>
          </a:prstGeom>
        </p:spPr>
      </p:pic>
      <p:pic>
        <p:nvPicPr>
          <p:cNvPr id="18" name="Imagen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3710857" y="3661891"/>
            <a:ext cx="2686188" cy="654084"/>
          </a:xfrm>
          <a:prstGeom prst="rect">
            <a:avLst/>
          </a:prstGeom>
        </p:spPr>
      </p:pic>
      <p:pic>
        <p:nvPicPr>
          <p:cNvPr id="20" name="Imagen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870670" y="4204079"/>
            <a:ext cx="2232140" cy="666784"/>
          </a:xfrm>
          <a:prstGeom prst="rect">
            <a:avLst/>
          </a:prstGeom>
        </p:spPr>
      </p:pic>
      <p:sp>
        <p:nvSpPr>
          <p:cNvPr id="3" name="CuadroTexto 2"/>
          <p:cNvSpPr txBox="1"/>
          <p:nvPr userDrawn="1"/>
        </p:nvSpPr>
        <p:spPr>
          <a:xfrm>
            <a:off x="635977" y="5183674"/>
            <a:ext cx="2540054" cy="369332"/>
          </a:xfrm>
          <a:prstGeom prst="rect">
            <a:avLst/>
          </a:prstGeom>
          <a:noFill/>
        </p:spPr>
        <p:txBody>
          <a:bodyPr wrap="none" rtlCol="0">
            <a:spAutoFit/>
          </a:bodyPr>
          <a:lstStyle/>
          <a:p>
            <a:r>
              <a:rPr lang="es-CO" sz="1800" i="1" dirty="0">
                <a:solidFill>
                  <a:schemeClr val="bg1">
                    <a:lumMod val="50000"/>
                  </a:schemeClr>
                </a:solidFill>
                <a:latin typeface="Arial" panose="020B0604020202020204" pitchFamily="34" charset="0"/>
                <a:ea typeface="Adobe Heiti Std R" panose="020B0400000000000000" pitchFamily="34" charset="-128"/>
                <a:cs typeface="Arial" panose="020B0604020202020204" pitchFamily="34" charset="0"/>
              </a:rPr>
              <a:t>www.contaduria.gov.co</a:t>
            </a:r>
          </a:p>
        </p:txBody>
      </p:sp>
      <p:sp>
        <p:nvSpPr>
          <p:cNvPr id="21" name="Elipse 20"/>
          <p:cNvSpPr/>
          <p:nvPr userDrawn="1"/>
        </p:nvSpPr>
        <p:spPr>
          <a:xfrm>
            <a:off x="8382000" y="4559243"/>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4" name="Picture 2" descr="http://www.cartagenacaribe.com/images/boton-contactenos.png"/>
          <p:cNvPicPr>
            <a:picLocks noChangeAspect="1" noChangeArrowheads="1"/>
          </p:cNvPicPr>
          <p:nvPr userDrawn="1"/>
        </p:nvPicPr>
        <p:blipFill>
          <a:blip r:embed="rId10" cstate="email">
            <a:extLst>
              <a:ext uri="{28A0092B-C50C-407E-A947-70E740481C1C}">
                <a14:useLocalDpi xmlns:a14="http://schemas.microsoft.com/office/drawing/2010/main"/>
              </a:ext>
            </a:extLst>
          </a:blip>
          <a:srcRect/>
          <a:stretch>
            <a:fillRect/>
          </a:stretch>
        </p:blipFill>
        <p:spPr bwMode="auto">
          <a:xfrm>
            <a:off x="568569" y="4086168"/>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uadroTexto 1"/>
          <p:cNvSpPr txBox="1"/>
          <p:nvPr userDrawn="1"/>
        </p:nvSpPr>
        <p:spPr>
          <a:xfrm>
            <a:off x="2245024" y="1162462"/>
            <a:ext cx="4511171" cy="1323439"/>
          </a:xfrm>
          <a:prstGeom prst="rect">
            <a:avLst/>
          </a:prstGeom>
          <a:noFill/>
        </p:spPr>
        <p:txBody>
          <a:bodyPr wrap="none" rtlCol="0">
            <a:spAutoFit/>
          </a:bodyPr>
          <a:lstStyle/>
          <a:p>
            <a:r>
              <a:rPr lang="es-CO" sz="8000" b="1" dirty="0">
                <a:effectLst>
                  <a:outerShdw blurRad="38100" dist="38100" dir="2700000" algn="tl">
                    <a:srgbClr val="000000">
                      <a:alpha val="43137"/>
                    </a:srgbClr>
                  </a:outerShdw>
                </a:effectLst>
                <a:latin typeface="Adobe Heiti Std R" panose="020B0400000000000000" pitchFamily="34" charset="-128"/>
                <a:ea typeface="Adobe Heiti Std R" panose="020B0400000000000000" pitchFamily="34" charset="-128"/>
                <a:cs typeface="Arial" panose="020B0604020202020204" pitchFamily="34" charset="0"/>
              </a:rPr>
              <a:t>GRACIAS</a:t>
            </a:r>
          </a:p>
        </p:txBody>
      </p:sp>
    </p:spTree>
    <p:extLst>
      <p:ext uri="{BB962C8B-B14F-4D97-AF65-F5344CB8AC3E}">
        <p14:creationId xmlns:p14="http://schemas.microsoft.com/office/powerpoint/2010/main" val="24410500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37"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900" decel="100000" fill="hold"/>
                                        <p:tgtEl>
                                          <p:spTgt spid="2"/>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7" fill="hold">
                            <p:stCondLst>
                              <p:cond delay="1500"/>
                            </p:stCondLst>
                            <p:childTnLst>
                              <p:par>
                                <p:cTn id="18" presetID="6" presetClass="entr" presetSubtype="16"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circle(in)">
                                      <p:cBhvr>
                                        <p:cTn id="20" dur="2000"/>
                                        <p:tgtEl>
                                          <p:spTgt spid="14"/>
                                        </p:tgtEl>
                                      </p:cBhvr>
                                    </p:animEffect>
                                  </p:childTnLst>
                                </p:cTn>
                              </p:par>
                            </p:childTnLst>
                          </p:cTn>
                        </p:par>
                        <p:par>
                          <p:cTn id="21" fill="hold">
                            <p:stCondLst>
                              <p:cond delay="3500"/>
                            </p:stCondLst>
                            <p:childTnLst>
                              <p:par>
                                <p:cTn id="22" presetID="50" presetClass="entr" presetSubtype="0" decel="100000" fill="hold" nodeType="afterEffect">
                                  <p:stCondLst>
                                    <p:cond delay="500"/>
                                  </p:stCondLst>
                                  <p:childTnLst>
                                    <p:set>
                                      <p:cBhvr>
                                        <p:cTn id="23" dur="1" fill="hold">
                                          <p:stCondLst>
                                            <p:cond delay="0"/>
                                          </p:stCondLst>
                                        </p:cTn>
                                        <p:tgtEl>
                                          <p:spTgt spid="10"/>
                                        </p:tgtEl>
                                        <p:attrNameLst>
                                          <p:attrName>style.visibility</p:attrName>
                                        </p:attrNameLst>
                                      </p:cBhvr>
                                      <p:to>
                                        <p:strVal val="visible"/>
                                      </p:to>
                                    </p:set>
                                    <p:anim calcmode="lin" valueType="num">
                                      <p:cBhvr>
                                        <p:cTn id="24" dur="3000" fill="hold"/>
                                        <p:tgtEl>
                                          <p:spTgt spid="10"/>
                                        </p:tgtEl>
                                        <p:attrNameLst>
                                          <p:attrName>ppt_w</p:attrName>
                                        </p:attrNameLst>
                                      </p:cBhvr>
                                      <p:tavLst>
                                        <p:tav tm="0">
                                          <p:val>
                                            <p:strVal val="#ppt_w+.3"/>
                                          </p:val>
                                        </p:tav>
                                        <p:tav tm="100000">
                                          <p:val>
                                            <p:strVal val="#ppt_w"/>
                                          </p:val>
                                        </p:tav>
                                      </p:tavLst>
                                    </p:anim>
                                    <p:anim calcmode="lin" valueType="num">
                                      <p:cBhvr>
                                        <p:cTn id="25" dur="3000" fill="hold"/>
                                        <p:tgtEl>
                                          <p:spTgt spid="10"/>
                                        </p:tgtEl>
                                        <p:attrNameLst>
                                          <p:attrName>ppt_h</p:attrName>
                                        </p:attrNameLst>
                                      </p:cBhvr>
                                      <p:tavLst>
                                        <p:tav tm="0">
                                          <p:val>
                                            <p:strVal val="#ppt_h"/>
                                          </p:val>
                                        </p:tav>
                                        <p:tav tm="100000">
                                          <p:val>
                                            <p:strVal val="#ppt_h"/>
                                          </p:val>
                                        </p:tav>
                                      </p:tavLst>
                                    </p:anim>
                                    <p:animEffect transition="in" filter="fade">
                                      <p:cBhvr>
                                        <p:cTn id="26" dur="3000"/>
                                        <p:tgtEl>
                                          <p:spTgt spid="10"/>
                                        </p:tgtEl>
                                      </p:cBhvr>
                                    </p:animEffect>
                                  </p:childTnLst>
                                </p:cTn>
                              </p:par>
                              <p:par>
                                <p:cTn id="27" presetID="9" presetClass="entr" presetSubtype="0" fill="hold" nodeType="withEffect">
                                  <p:stCondLst>
                                    <p:cond delay="3000"/>
                                  </p:stCondLst>
                                  <p:childTnLst>
                                    <p:set>
                                      <p:cBhvr>
                                        <p:cTn id="28" dur="1" fill="hold">
                                          <p:stCondLst>
                                            <p:cond delay="0"/>
                                          </p:stCondLst>
                                        </p:cTn>
                                        <p:tgtEl>
                                          <p:spTgt spid="34"/>
                                        </p:tgtEl>
                                        <p:attrNameLst>
                                          <p:attrName>style.visibility</p:attrName>
                                        </p:attrNameLst>
                                      </p:cBhvr>
                                      <p:to>
                                        <p:strVal val="visible"/>
                                      </p:to>
                                    </p:set>
                                    <p:animEffect transition="in" filter="dissolve">
                                      <p:cBhvr>
                                        <p:cTn id="29" dur="2000"/>
                                        <p:tgtEl>
                                          <p:spTgt spid="34"/>
                                        </p:tgtEl>
                                      </p:cBhvr>
                                    </p:animEffect>
                                  </p:childTnLst>
                                </p:cTn>
                              </p:par>
                            </p:childTnLst>
                          </p:cTn>
                        </p:par>
                        <p:par>
                          <p:cTn id="30" fill="hold">
                            <p:stCondLst>
                              <p:cond delay="8500"/>
                            </p:stCondLst>
                            <p:childTnLst>
                              <p:par>
                                <p:cTn id="31" presetID="47" presetClass="entr" presetSubtype="0" fill="hold" nodeType="afterEffect">
                                  <p:stCondLst>
                                    <p:cond delay="50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par>
                          <p:cTn id="36" fill="hold">
                            <p:stCondLst>
                              <p:cond delay="10000"/>
                            </p:stCondLst>
                            <p:childTnLst>
                              <p:par>
                                <p:cTn id="37" presetID="47" presetClass="entr" presetSubtype="0" fill="hold" nodeType="afterEffect">
                                  <p:stCondLst>
                                    <p:cond delay="50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1000"/>
                                        <p:tgtEl>
                                          <p:spTgt spid="18"/>
                                        </p:tgtEl>
                                      </p:cBhvr>
                                    </p:animEffect>
                                    <p:anim calcmode="lin" valueType="num">
                                      <p:cBhvr>
                                        <p:cTn id="40" dur="1000" fill="hold"/>
                                        <p:tgtEl>
                                          <p:spTgt spid="18"/>
                                        </p:tgtEl>
                                        <p:attrNameLst>
                                          <p:attrName>ppt_x</p:attrName>
                                        </p:attrNameLst>
                                      </p:cBhvr>
                                      <p:tavLst>
                                        <p:tav tm="0">
                                          <p:val>
                                            <p:strVal val="#ppt_x"/>
                                          </p:val>
                                        </p:tav>
                                        <p:tav tm="100000">
                                          <p:val>
                                            <p:strVal val="#ppt_x"/>
                                          </p:val>
                                        </p:tav>
                                      </p:tavLst>
                                    </p:anim>
                                    <p:anim calcmode="lin" valueType="num">
                                      <p:cBhvr>
                                        <p:cTn id="41" dur="1000" fill="hold"/>
                                        <p:tgtEl>
                                          <p:spTgt spid="18"/>
                                        </p:tgtEl>
                                        <p:attrNameLst>
                                          <p:attrName>ppt_y</p:attrName>
                                        </p:attrNameLst>
                                      </p:cBhvr>
                                      <p:tavLst>
                                        <p:tav tm="0">
                                          <p:val>
                                            <p:strVal val="#ppt_y-.1"/>
                                          </p:val>
                                        </p:tav>
                                        <p:tav tm="100000">
                                          <p:val>
                                            <p:strVal val="#ppt_y"/>
                                          </p:val>
                                        </p:tav>
                                      </p:tavLst>
                                    </p:anim>
                                  </p:childTnLst>
                                </p:cTn>
                              </p:par>
                            </p:childTnLst>
                          </p:cTn>
                        </p:par>
                        <p:par>
                          <p:cTn id="42" fill="hold">
                            <p:stCondLst>
                              <p:cond delay="11500"/>
                            </p:stCondLst>
                            <p:childTnLst>
                              <p:par>
                                <p:cTn id="43" presetID="47" presetClass="entr" presetSubtype="0" fill="hold" nodeType="afterEffect">
                                  <p:stCondLst>
                                    <p:cond delay="50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1000"/>
                                        <p:tgtEl>
                                          <p:spTgt spid="20"/>
                                        </p:tgtEl>
                                      </p:cBhvr>
                                    </p:animEffect>
                                    <p:anim calcmode="lin" valueType="num">
                                      <p:cBhvr>
                                        <p:cTn id="46" dur="1000" fill="hold"/>
                                        <p:tgtEl>
                                          <p:spTgt spid="20"/>
                                        </p:tgtEl>
                                        <p:attrNameLst>
                                          <p:attrName>ppt_x</p:attrName>
                                        </p:attrNameLst>
                                      </p:cBhvr>
                                      <p:tavLst>
                                        <p:tav tm="0">
                                          <p:val>
                                            <p:strVal val="#ppt_x"/>
                                          </p:val>
                                        </p:tav>
                                        <p:tav tm="100000">
                                          <p:val>
                                            <p:strVal val="#ppt_x"/>
                                          </p:val>
                                        </p:tav>
                                      </p:tavLst>
                                    </p:anim>
                                    <p:anim calcmode="lin" valueType="num">
                                      <p:cBhvr>
                                        <p:cTn id="47" dur="1000" fill="hold"/>
                                        <p:tgtEl>
                                          <p:spTgt spid="20"/>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fade">
                                      <p:cBhvr>
                                        <p:cTn id="50" dur="3000"/>
                                        <p:tgtEl>
                                          <p:spTgt spid="3"/>
                                        </p:tgtEl>
                                      </p:cBhvr>
                                    </p:animEffect>
                                    <p:anim calcmode="lin" valueType="num">
                                      <p:cBhvr>
                                        <p:cTn id="51" dur="3000" fill="hold"/>
                                        <p:tgtEl>
                                          <p:spTgt spid="3"/>
                                        </p:tgtEl>
                                        <p:attrNameLst>
                                          <p:attrName>ppt_x</p:attrName>
                                        </p:attrNameLst>
                                      </p:cBhvr>
                                      <p:tavLst>
                                        <p:tav tm="0">
                                          <p:val>
                                            <p:strVal val="#ppt_x"/>
                                          </p:val>
                                        </p:tav>
                                        <p:tav tm="100000">
                                          <p:val>
                                            <p:strVal val="#ppt_x"/>
                                          </p:val>
                                        </p:tav>
                                      </p:tavLst>
                                    </p:anim>
                                    <p:anim calcmode="lin" valueType="num">
                                      <p:cBhvr>
                                        <p:cTn id="52" dur="3000" fill="hold"/>
                                        <p:tgtEl>
                                          <p:spTgt spid="3"/>
                                        </p:tgtEl>
                                        <p:attrNameLst>
                                          <p:attrName>ppt_y</p:attrName>
                                        </p:attrNameLst>
                                      </p:cBhvr>
                                      <p:tavLst>
                                        <p:tav tm="0">
                                          <p:val>
                                            <p:strVal val="#ppt_y+.1"/>
                                          </p:val>
                                        </p:tav>
                                        <p:tav tm="100000">
                                          <p:val>
                                            <p:strVal val="#ppt_y"/>
                                          </p:val>
                                        </p:tav>
                                      </p:tavLst>
                                    </p:anim>
                                  </p:childTnLst>
                                </p:cTn>
                              </p:par>
                            </p:childTnLst>
                          </p:cTn>
                        </p:par>
                        <p:par>
                          <p:cTn id="53" fill="hold">
                            <p:stCondLst>
                              <p:cond delay="14500"/>
                            </p:stCondLst>
                            <p:childTnLst>
                              <p:par>
                                <p:cTn id="54" presetID="10" presetClass="entr" presetSubtype="0"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4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animBg="1"/>
      <p:bldP spid="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04271"/>
            <a:ext cx="1971675" cy="484319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5" name="Footer Placeholder 4"/>
          <p:cNvSpPr>
            <a:spLocks noGrp="1"/>
          </p:cNvSpPr>
          <p:nvPr>
            <p:ph type="ftr" sz="quarter" idx="11"/>
          </p:nvPr>
        </p:nvSpPr>
        <p:spPr>
          <a:xfrm>
            <a:off x="3028950" y="5296959"/>
            <a:ext cx="3086100" cy="304271"/>
          </a:xfrm>
          <a:prstGeom prst="rect">
            <a:avLst/>
          </a:prstGeom>
        </p:spPr>
        <p:txBody>
          <a:bodyPr/>
          <a:lstStyle/>
          <a:p>
            <a:endParaRPr lang="es-CO"/>
          </a:p>
        </p:txBody>
      </p:sp>
      <p:sp>
        <p:nvSpPr>
          <p:cNvPr id="6" name="Slide Number Placeholder 5"/>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1744276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Nombre Evento - Bienvenida">
    <p:spTree>
      <p:nvGrpSpPr>
        <p:cNvPr id="1" name=""/>
        <p:cNvGrpSpPr/>
        <p:nvPr/>
      </p:nvGrpSpPr>
      <p:grpSpPr>
        <a:xfrm>
          <a:off x="0" y="0"/>
          <a:ext cx="0" cy="0"/>
          <a:chOff x="0" y="0"/>
          <a:chExt cx="0" cy="0"/>
        </a:xfrm>
      </p:grpSpPr>
      <p:pic>
        <p:nvPicPr>
          <p:cNvPr id="20" name="Imagen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2" name="Title 1"/>
          <p:cNvSpPr>
            <a:spLocks noGrp="1"/>
          </p:cNvSpPr>
          <p:nvPr>
            <p:ph type="ctrTitle" hasCustomPrompt="1"/>
          </p:nvPr>
        </p:nvSpPr>
        <p:spPr>
          <a:xfrm>
            <a:off x="2868717" y="1236596"/>
            <a:ext cx="5079531" cy="1989667"/>
          </a:xfrm>
        </p:spPr>
        <p:txBody>
          <a:bodyPr anchor="b">
            <a:normAutofit/>
          </a:bodyPr>
          <a:lstStyle>
            <a:lvl1pPr algn="ctr">
              <a:defRPr sz="4000" baseline="0">
                <a:latin typeface="Arial" panose="020B0604020202020204" pitchFamily="34" charset="0"/>
                <a:cs typeface="Arial" panose="020B0604020202020204" pitchFamily="34" charset="0"/>
              </a:defRPr>
            </a:lvl1pPr>
          </a:lstStyle>
          <a:p>
            <a:r>
              <a:rPr lang="es-ES" dirty="0"/>
              <a:t>Haga clic para modificar el título o nombre del evento</a:t>
            </a:r>
            <a:endParaRPr lang="en-US" dirty="0"/>
          </a:p>
        </p:txBody>
      </p:sp>
      <p:sp>
        <p:nvSpPr>
          <p:cNvPr id="3" name="Subtitle 2"/>
          <p:cNvSpPr>
            <a:spLocks noGrp="1"/>
          </p:cNvSpPr>
          <p:nvPr>
            <p:ph type="subTitle" idx="1" hasCustomPrompt="1"/>
          </p:nvPr>
        </p:nvSpPr>
        <p:spPr>
          <a:xfrm>
            <a:off x="2868718" y="3389881"/>
            <a:ext cx="5079531" cy="1379802"/>
          </a:xfrm>
        </p:spPr>
        <p:txBody>
          <a:bodyPr>
            <a:normAutofit/>
          </a:bodyPr>
          <a:lstStyle>
            <a:lvl1pPr marL="0" indent="0" algn="ctr">
              <a:buNone/>
              <a:defRPr sz="2000">
                <a:solidFill>
                  <a:schemeClr val="bg1">
                    <a:lumMod val="50000"/>
                  </a:schemeClr>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dirty="0"/>
              <a:t>Haga clic para modificar el estilo de subtítulo o descripción del expositor (Profesión – Cargos – títulos)</a:t>
            </a:r>
            <a:endParaRPr lang="en-US" dirty="0"/>
          </a:p>
        </p:txBody>
      </p:sp>
      <p:pic>
        <p:nvPicPr>
          <p:cNvPr id="19" name="Imagen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8606" y="1146487"/>
            <a:ext cx="2720111" cy="4168302"/>
          </a:xfrm>
          <a:prstGeom prst="rect">
            <a:avLst/>
          </a:prstGeom>
        </p:spPr>
      </p:pic>
      <p:pic>
        <p:nvPicPr>
          <p:cNvPr id="21" name="Imagen 2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
        <p:nvSpPr>
          <p:cNvPr id="22" name="CuadroTexto 21"/>
          <p:cNvSpPr txBox="1"/>
          <p:nvPr userDrawn="1"/>
        </p:nvSpPr>
        <p:spPr>
          <a:xfrm>
            <a:off x="1752600" y="1308100"/>
            <a:ext cx="684803" cy="923330"/>
          </a:xfrm>
          <a:prstGeom prst="rect">
            <a:avLst/>
          </a:prstGeom>
          <a:noFill/>
        </p:spPr>
        <p:txBody>
          <a:bodyPr wrap="none" rtlCol="0">
            <a:spAutoFit/>
          </a:bodyPr>
          <a:lstStyle/>
          <a:p>
            <a:r>
              <a:rPr lang="es-CO" sz="54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C</a:t>
            </a:r>
          </a:p>
        </p:txBody>
      </p:sp>
      <p:sp>
        <p:nvSpPr>
          <p:cNvPr id="23" name="CuadroTexto 22"/>
          <p:cNvSpPr txBox="1"/>
          <p:nvPr userDrawn="1"/>
        </p:nvSpPr>
        <p:spPr>
          <a:xfrm>
            <a:off x="557657" y="2794000"/>
            <a:ext cx="543739" cy="646331"/>
          </a:xfrm>
          <a:prstGeom prst="rect">
            <a:avLst/>
          </a:prstGeom>
          <a:noFill/>
        </p:spPr>
        <p:txBody>
          <a:bodyPr wrap="none" rtlCol="0">
            <a:spAutoFit/>
          </a:bodyPr>
          <a:lstStyle/>
          <a:p>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G</a:t>
            </a:r>
          </a:p>
        </p:txBody>
      </p:sp>
      <p:sp>
        <p:nvSpPr>
          <p:cNvPr id="24" name="CuadroTexto 23"/>
          <p:cNvSpPr txBox="1"/>
          <p:nvPr userDrawn="1"/>
        </p:nvSpPr>
        <p:spPr>
          <a:xfrm>
            <a:off x="1736148" y="4433817"/>
            <a:ext cx="518091" cy="646331"/>
          </a:xfrm>
          <a:prstGeom prst="rect">
            <a:avLst/>
          </a:prstGeom>
          <a:noFill/>
        </p:spPr>
        <p:txBody>
          <a:bodyPr wrap="none" rtlCol="0">
            <a:spAutoFit/>
          </a:bodyPr>
          <a:lstStyle/>
          <a:p>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N</a:t>
            </a:r>
          </a:p>
        </p:txBody>
      </p:sp>
      <p:sp>
        <p:nvSpPr>
          <p:cNvPr id="10" name="Elipse 9"/>
          <p:cNvSpPr/>
          <p:nvPr userDrawn="1"/>
        </p:nvSpPr>
        <p:spPr>
          <a:xfrm>
            <a:off x="8379358" y="392309"/>
            <a:ext cx="328247" cy="3081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1202725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xit" presetSubtype="0" fill="hold" grpId="0" nodeType="withEffect">
                                  <p:stCondLst>
                                    <p:cond delay="500"/>
                                  </p:stCondLst>
                                  <p:childTnLst>
                                    <p:anim calcmode="lin" valueType="num">
                                      <p:cBhvr>
                                        <p:cTn id="6" dur="1000"/>
                                        <p:tgtEl>
                                          <p:spTgt spid="22"/>
                                        </p:tgtEl>
                                        <p:attrNameLst>
                                          <p:attrName>ppt_w</p:attrName>
                                        </p:attrNameLst>
                                      </p:cBhvr>
                                      <p:tavLst>
                                        <p:tav tm="0">
                                          <p:val>
                                            <p:strVal val="ppt_w"/>
                                          </p:val>
                                        </p:tav>
                                        <p:tav tm="100000">
                                          <p:val>
                                            <p:strVal val="ppt_w*0.70"/>
                                          </p:val>
                                        </p:tav>
                                      </p:tavLst>
                                    </p:anim>
                                    <p:anim calcmode="lin" valueType="num">
                                      <p:cBhvr>
                                        <p:cTn id="7" dur="1000"/>
                                        <p:tgtEl>
                                          <p:spTgt spid="22"/>
                                        </p:tgtEl>
                                        <p:attrNameLst>
                                          <p:attrName>ppt_h</p:attrName>
                                        </p:attrNameLst>
                                      </p:cBhvr>
                                      <p:tavLst>
                                        <p:tav tm="0">
                                          <p:val>
                                            <p:strVal val="ppt_h"/>
                                          </p:val>
                                        </p:tav>
                                        <p:tav tm="100000">
                                          <p:val>
                                            <p:strVal val="ppt_h"/>
                                          </p:val>
                                        </p:tav>
                                      </p:tavLst>
                                    </p:anim>
                                    <p:animEffect transition="out" filter="fade">
                                      <p:cBhvr>
                                        <p:cTn id="8" dur="1000"/>
                                        <p:tgtEl>
                                          <p:spTgt spid="22"/>
                                        </p:tgtEl>
                                      </p:cBhvr>
                                    </p:animEffect>
                                    <p:set>
                                      <p:cBhvr>
                                        <p:cTn id="9" dur="1" fill="hold">
                                          <p:stCondLst>
                                            <p:cond delay="999"/>
                                          </p:stCondLst>
                                        </p:cTn>
                                        <p:tgtEl>
                                          <p:spTgt spid="22"/>
                                        </p:tgtEl>
                                        <p:attrNameLst>
                                          <p:attrName>style.visibility</p:attrName>
                                        </p:attrNameLst>
                                      </p:cBhvr>
                                      <p:to>
                                        <p:strVal val="hidden"/>
                                      </p:to>
                                    </p:set>
                                  </p:childTnLst>
                                </p:cTn>
                              </p:par>
                              <p:par>
                                <p:cTn id="10" presetID="55" presetClass="exit" presetSubtype="0" fill="hold" grpId="0" nodeType="withEffect">
                                  <p:stCondLst>
                                    <p:cond delay="1000"/>
                                  </p:stCondLst>
                                  <p:childTnLst>
                                    <p:anim calcmode="lin" valueType="num">
                                      <p:cBhvr>
                                        <p:cTn id="11" dur="1000"/>
                                        <p:tgtEl>
                                          <p:spTgt spid="23"/>
                                        </p:tgtEl>
                                        <p:attrNameLst>
                                          <p:attrName>ppt_w</p:attrName>
                                        </p:attrNameLst>
                                      </p:cBhvr>
                                      <p:tavLst>
                                        <p:tav tm="0">
                                          <p:val>
                                            <p:strVal val="ppt_w"/>
                                          </p:val>
                                        </p:tav>
                                        <p:tav tm="100000">
                                          <p:val>
                                            <p:strVal val="ppt_w*0.70"/>
                                          </p:val>
                                        </p:tav>
                                      </p:tavLst>
                                    </p:anim>
                                    <p:anim calcmode="lin" valueType="num">
                                      <p:cBhvr>
                                        <p:cTn id="12" dur="1000"/>
                                        <p:tgtEl>
                                          <p:spTgt spid="23"/>
                                        </p:tgtEl>
                                        <p:attrNameLst>
                                          <p:attrName>ppt_h</p:attrName>
                                        </p:attrNameLst>
                                      </p:cBhvr>
                                      <p:tavLst>
                                        <p:tav tm="0">
                                          <p:val>
                                            <p:strVal val="ppt_h"/>
                                          </p:val>
                                        </p:tav>
                                        <p:tav tm="100000">
                                          <p:val>
                                            <p:strVal val="ppt_h"/>
                                          </p:val>
                                        </p:tav>
                                      </p:tavLst>
                                    </p:anim>
                                    <p:animEffect transition="out" filter="fade">
                                      <p:cBhvr>
                                        <p:cTn id="13" dur="1000"/>
                                        <p:tgtEl>
                                          <p:spTgt spid="23"/>
                                        </p:tgtEl>
                                      </p:cBhvr>
                                    </p:animEffect>
                                    <p:set>
                                      <p:cBhvr>
                                        <p:cTn id="14" dur="1" fill="hold">
                                          <p:stCondLst>
                                            <p:cond delay="999"/>
                                          </p:stCondLst>
                                        </p:cTn>
                                        <p:tgtEl>
                                          <p:spTgt spid="23"/>
                                        </p:tgtEl>
                                        <p:attrNameLst>
                                          <p:attrName>style.visibility</p:attrName>
                                        </p:attrNameLst>
                                      </p:cBhvr>
                                      <p:to>
                                        <p:strVal val="hidden"/>
                                      </p:to>
                                    </p:set>
                                  </p:childTnLst>
                                </p:cTn>
                              </p:par>
                            </p:childTnLst>
                          </p:cTn>
                        </p:par>
                        <p:par>
                          <p:cTn id="15" fill="hold">
                            <p:stCondLst>
                              <p:cond delay="2000"/>
                            </p:stCondLst>
                            <p:childTnLst>
                              <p:par>
                                <p:cTn id="16" presetID="55" presetClass="exit" presetSubtype="0" fill="hold" grpId="0" nodeType="afterEffect">
                                  <p:stCondLst>
                                    <p:cond delay="0"/>
                                  </p:stCondLst>
                                  <p:childTnLst>
                                    <p:anim calcmode="lin" valueType="num">
                                      <p:cBhvr>
                                        <p:cTn id="17" dur="1000"/>
                                        <p:tgtEl>
                                          <p:spTgt spid="24"/>
                                        </p:tgtEl>
                                        <p:attrNameLst>
                                          <p:attrName>ppt_w</p:attrName>
                                        </p:attrNameLst>
                                      </p:cBhvr>
                                      <p:tavLst>
                                        <p:tav tm="0">
                                          <p:val>
                                            <p:strVal val="ppt_w"/>
                                          </p:val>
                                        </p:tav>
                                        <p:tav tm="100000">
                                          <p:val>
                                            <p:strVal val="ppt_w*0.70"/>
                                          </p:val>
                                        </p:tav>
                                      </p:tavLst>
                                    </p:anim>
                                    <p:anim calcmode="lin" valueType="num">
                                      <p:cBhvr>
                                        <p:cTn id="18" dur="1000"/>
                                        <p:tgtEl>
                                          <p:spTgt spid="24"/>
                                        </p:tgtEl>
                                        <p:attrNameLst>
                                          <p:attrName>ppt_h</p:attrName>
                                        </p:attrNameLst>
                                      </p:cBhvr>
                                      <p:tavLst>
                                        <p:tav tm="0">
                                          <p:val>
                                            <p:strVal val="ppt_h"/>
                                          </p:val>
                                        </p:tav>
                                        <p:tav tm="100000">
                                          <p:val>
                                            <p:strVal val="ppt_h"/>
                                          </p:val>
                                        </p:tav>
                                      </p:tavLst>
                                    </p:anim>
                                    <p:animEffect transition="out" filter="fade">
                                      <p:cBhvr>
                                        <p:cTn id="19" dur="1000"/>
                                        <p:tgtEl>
                                          <p:spTgt spid="24"/>
                                        </p:tgtEl>
                                      </p:cBhvr>
                                    </p:animEffect>
                                    <p:set>
                                      <p:cBhvr>
                                        <p:cTn id="20" dur="1" fill="hold">
                                          <p:stCondLst>
                                            <p:cond delay="999"/>
                                          </p:stCondLst>
                                        </p:cTn>
                                        <p:tgtEl>
                                          <p:spTgt spid="24"/>
                                        </p:tgtEl>
                                        <p:attrNameLst>
                                          <p:attrName>style.visibility</p:attrName>
                                        </p:attrNameLst>
                                      </p:cBhvr>
                                      <p:to>
                                        <p:strVal val="hidden"/>
                                      </p:to>
                                    </p:set>
                                  </p:childTnLst>
                                </p:cTn>
                              </p:par>
                              <p:par>
                                <p:cTn id="21" presetID="55"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3000" fill="hold"/>
                                        <p:tgtEl>
                                          <p:spTgt spid="2"/>
                                        </p:tgtEl>
                                        <p:attrNameLst>
                                          <p:attrName>ppt_w</p:attrName>
                                        </p:attrNameLst>
                                      </p:cBhvr>
                                      <p:tavLst>
                                        <p:tav tm="0">
                                          <p:val>
                                            <p:strVal val="#ppt_w*0.70"/>
                                          </p:val>
                                        </p:tav>
                                        <p:tav tm="100000">
                                          <p:val>
                                            <p:strVal val="#ppt_w"/>
                                          </p:val>
                                        </p:tav>
                                      </p:tavLst>
                                    </p:anim>
                                    <p:anim calcmode="lin" valueType="num">
                                      <p:cBhvr>
                                        <p:cTn id="24" dur="3000" fill="hold"/>
                                        <p:tgtEl>
                                          <p:spTgt spid="2"/>
                                        </p:tgtEl>
                                        <p:attrNameLst>
                                          <p:attrName>ppt_h</p:attrName>
                                        </p:attrNameLst>
                                      </p:cBhvr>
                                      <p:tavLst>
                                        <p:tav tm="0">
                                          <p:val>
                                            <p:strVal val="#ppt_h"/>
                                          </p:val>
                                        </p:tav>
                                        <p:tav tm="100000">
                                          <p:val>
                                            <p:strVal val="#ppt_h"/>
                                          </p:val>
                                        </p:tav>
                                      </p:tavLst>
                                    </p:anim>
                                    <p:animEffect transition="in" filter="fade">
                                      <p:cBhvr>
                                        <p:cTn id="25" dur="30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50" presetClass="entr" presetSubtype="0" decel="100000" fill="hold" grpId="0"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 calcmode="lin" valueType="num">
                                      <p:cBhvr>
                                        <p:cTn id="30" dur="33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31" dur="33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32" dur="3300"/>
                                        <p:tgtEl>
                                          <p:spTgt spid="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4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50" presetClass="entr" presetSubtype="0" decel="10000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3300" fill="hold"/>
                        <p:tgtEl>
                          <p:spTgt spid="3"/>
                        </p:tgtEl>
                        <p:attrNameLst>
                          <p:attrName>ppt_w</p:attrName>
                        </p:attrNameLst>
                      </p:cBhvr>
                      <p:tavLst>
                        <p:tav tm="0">
                          <p:val>
                            <p:strVal val="#ppt_w+.3"/>
                          </p:val>
                        </p:tav>
                        <p:tav tm="100000">
                          <p:val>
                            <p:strVal val="#ppt_w"/>
                          </p:val>
                        </p:tav>
                      </p:tavLst>
                    </p:anim>
                    <p:anim calcmode="lin" valueType="num">
                      <p:cBhvr>
                        <p:cTn dur="3300" fill="hold"/>
                        <p:tgtEl>
                          <p:spTgt spid="3"/>
                        </p:tgtEl>
                        <p:attrNameLst>
                          <p:attrName>ppt_h</p:attrName>
                        </p:attrNameLst>
                      </p:cBhvr>
                      <p:tavLst>
                        <p:tav tm="0">
                          <p:val>
                            <p:strVal val="#ppt_h"/>
                          </p:val>
                        </p:tav>
                        <p:tav tm="100000">
                          <p:val>
                            <p:strVal val="#ppt_h"/>
                          </p:val>
                        </p:tav>
                      </p:tavLst>
                    </p:anim>
                    <p:animEffect transition="in" filter="fade">
                      <p:cBhvr>
                        <p:cTn dur="3300"/>
                        <p:tgtEl>
                          <p:spTgt spid="3"/>
                        </p:tgtEl>
                      </p:cBhvr>
                    </p:animEffect>
                  </p:childTnLst>
                </p:cTn>
              </p:par>
            </p:tnLst>
          </p:tmpl>
        </p:tmplLst>
      </p:bldP>
      <p:bldP spid="22" grpId="0"/>
      <p:bldP spid="23" grpId="0"/>
      <p:bldP spid="24" grpId="0"/>
      <p:bldP spid="10"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MAS">
    <p:spTree>
      <p:nvGrpSpPr>
        <p:cNvPr id="1" name=""/>
        <p:cNvGrpSpPr/>
        <p:nvPr/>
      </p:nvGrpSpPr>
      <p:grpSpPr>
        <a:xfrm>
          <a:off x="0" y="0"/>
          <a:ext cx="0" cy="0"/>
          <a:chOff x="0" y="0"/>
          <a:chExt cx="0" cy="0"/>
        </a:xfrm>
      </p:grpSpPr>
      <p:sp>
        <p:nvSpPr>
          <p:cNvPr id="2" name="Título 1"/>
          <p:cNvSpPr>
            <a:spLocks noGrp="1"/>
          </p:cNvSpPr>
          <p:nvPr>
            <p:ph type="title"/>
          </p:nvPr>
        </p:nvSpPr>
        <p:spPr>
          <a:xfrm>
            <a:off x="2367516" y="2444960"/>
            <a:ext cx="6322828" cy="1104636"/>
          </a:xfrm>
        </p:spPr>
        <p:txBody>
          <a:bodyPr/>
          <a:lstStyle/>
          <a:p>
            <a:r>
              <a:rPr lang="es-ES" dirty="0"/>
              <a:t>Haga clic para modificar el estilo de título del patrón</a:t>
            </a:r>
            <a:endParaRPr lang="es-CO" dirty="0"/>
          </a:p>
        </p:txBody>
      </p:sp>
      <p:sp>
        <p:nvSpPr>
          <p:cNvPr id="6" name="Elipse 5"/>
          <p:cNvSpPr/>
          <p:nvPr userDrawn="1"/>
        </p:nvSpPr>
        <p:spPr>
          <a:xfrm>
            <a:off x="31442" y="481311"/>
            <a:ext cx="317739" cy="476761"/>
          </a:xfrm>
          <a:custGeom>
            <a:avLst/>
            <a:gdLst>
              <a:gd name="connsiteX0" fmla="*/ 0 w 354419"/>
              <a:gd name="connsiteY0" fmla="*/ 237461 h 474921"/>
              <a:gd name="connsiteX1" fmla="*/ 177210 w 354419"/>
              <a:gd name="connsiteY1" fmla="*/ 0 h 474921"/>
              <a:gd name="connsiteX2" fmla="*/ 354420 w 354419"/>
              <a:gd name="connsiteY2" fmla="*/ 237461 h 474921"/>
              <a:gd name="connsiteX3" fmla="*/ 177210 w 354419"/>
              <a:gd name="connsiteY3" fmla="*/ 474922 h 474921"/>
              <a:gd name="connsiteX4" fmla="*/ 0 w 354419"/>
              <a:gd name="connsiteY4" fmla="*/ 237461 h 474921"/>
              <a:gd name="connsiteX0" fmla="*/ 0 w 317739"/>
              <a:gd name="connsiteY0" fmla="*/ 237667 h 475418"/>
              <a:gd name="connsiteX1" fmla="*/ 177210 w 317739"/>
              <a:gd name="connsiteY1" fmla="*/ 206 h 475418"/>
              <a:gd name="connsiteX2" fmla="*/ 317739 w 317739"/>
              <a:gd name="connsiteY2" fmla="*/ 271728 h 475418"/>
              <a:gd name="connsiteX3" fmla="*/ 177210 w 317739"/>
              <a:gd name="connsiteY3" fmla="*/ 475128 h 475418"/>
              <a:gd name="connsiteX4" fmla="*/ 0 w 317739"/>
              <a:gd name="connsiteY4" fmla="*/ 237667 h 475418"/>
              <a:gd name="connsiteX0" fmla="*/ 0 w 349180"/>
              <a:gd name="connsiteY0" fmla="*/ 237972 h 476338"/>
              <a:gd name="connsiteX1" fmla="*/ 177210 w 349180"/>
              <a:gd name="connsiteY1" fmla="*/ 511 h 476338"/>
              <a:gd name="connsiteX2" fmla="*/ 349180 w 349180"/>
              <a:gd name="connsiteY2" fmla="*/ 292994 h 476338"/>
              <a:gd name="connsiteX3" fmla="*/ 177210 w 349180"/>
              <a:gd name="connsiteY3" fmla="*/ 475433 h 476338"/>
              <a:gd name="connsiteX4" fmla="*/ 0 w 349180"/>
              <a:gd name="connsiteY4" fmla="*/ 237972 h 476338"/>
              <a:gd name="connsiteX0" fmla="*/ 0 w 317739"/>
              <a:gd name="connsiteY0" fmla="*/ 230299 h 476761"/>
              <a:gd name="connsiteX1" fmla="*/ 145769 w 317739"/>
              <a:gd name="connsiteY1" fmla="*/ 698 h 476761"/>
              <a:gd name="connsiteX2" fmla="*/ 317739 w 317739"/>
              <a:gd name="connsiteY2" fmla="*/ 293181 h 476761"/>
              <a:gd name="connsiteX3" fmla="*/ 145769 w 317739"/>
              <a:gd name="connsiteY3" fmla="*/ 475620 h 476761"/>
              <a:gd name="connsiteX4" fmla="*/ 0 w 317739"/>
              <a:gd name="connsiteY4" fmla="*/ 230299 h 476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39" h="476761">
                <a:moveTo>
                  <a:pt x="0" y="230299"/>
                </a:moveTo>
                <a:cubicBezTo>
                  <a:pt x="0" y="99153"/>
                  <a:pt x="92813" y="-9782"/>
                  <a:pt x="145769" y="698"/>
                </a:cubicBezTo>
                <a:cubicBezTo>
                  <a:pt x="198726" y="11178"/>
                  <a:pt x="317739" y="162035"/>
                  <a:pt x="317739" y="293181"/>
                </a:cubicBezTo>
                <a:cubicBezTo>
                  <a:pt x="317739" y="424327"/>
                  <a:pt x="198726" y="486100"/>
                  <a:pt x="145769" y="475620"/>
                </a:cubicBezTo>
                <a:cubicBezTo>
                  <a:pt x="92813" y="465140"/>
                  <a:pt x="0" y="361445"/>
                  <a:pt x="0" y="2302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9926" y="2142045"/>
            <a:ext cx="2043346" cy="1710465"/>
          </a:xfrm>
          <a:prstGeom prst="rect">
            <a:avLst/>
          </a:prstGeom>
        </p:spPr>
      </p:pic>
      <p:sp>
        <p:nvSpPr>
          <p:cNvPr id="4" name="Elipse 3"/>
          <p:cNvSpPr/>
          <p:nvPr userDrawn="1"/>
        </p:nvSpPr>
        <p:spPr>
          <a:xfrm>
            <a:off x="8598195" y="184298"/>
            <a:ext cx="361507" cy="2970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Imagen 10"/>
          <p:cNvPicPr>
            <a:picLocks noChangeAspect="1"/>
          </p:cNvPicPr>
          <p:nvPr userDrawn="1"/>
        </p:nvPicPr>
        <p:blipFill>
          <a:blip r:embed="rId3" cstate="email">
            <a:extLst>
              <a:ext uri="{28A0092B-C50C-407E-A947-70E740481C1C}">
                <a14:useLocalDpi xmlns:a14="http://schemas.microsoft.com/office/drawing/2010/main"/>
              </a:ext>
            </a:extLst>
          </a:blip>
          <a:srcRect l="4448" t="5268" r="89261" b="85219"/>
          <a:stretch>
            <a:fillRect/>
          </a:stretch>
        </p:blipFill>
        <p:spPr>
          <a:xfrm>
            <a:off x="334386" y="237317"/>
            <a:ext cx="691860" cy="653902"/>
          </a:xfrm>
          <a:custGeom>
            <a:avLst/>
            <a:gdLst>
              <a:gd name="connsiteX0" fmla="*/ 345930 w 691860"/>
              <a:gd name="connsiteY0" fmla="*/ 0 h 653902"/>
              <a:gd name="connsiteX1" fmla="*/ 691860 w 691860"/>
              <a:gd name="connsiteY1" fmla="*/ 326951 h 653902"/>
              <a:gd name="connsiteX2" fmla="*/ 345930 w 691860"/>
              <a:gd name="connsiteY2" fmla="*/ 653902 h 653902"/>
              <a:gd name="connsiteX3" fmla="*/ 0 w 691860"/>
              <a:gd name="connsiteY3" fmla="*/ 326951 h 653902"/>
              <a:gd name="connsiteX4" fmla="*/ 345930 w 691860"/>
              <a:gd name="connsiteY4" fmla="*/ 0 h 653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860" h="653902">
                <a:moveTo>
                  <a:pt x="345930" y="0"/>
                </a:moveTo>
                <a:cubicBezTo>
                  <a:pt x="536982" y="0"/>
                  <a:pt x="691860" y="146381"/>
                  <a:pt x="691860" y="326951"/>
                </a:cubicBezTo>
                <a:cubicBezTo>
                  <a:pt x="691860" y="507521"/>
                  <a:pt x="536982" y="653902"/>
                  <a:pt x="345930" y="653902"/>
                </a:cubicBezTo>
                <a:cubicBezTo>
                  <a:pt x="154878" y="653902"/>
                  <a:pt x="0" y="507521"/>
                  <a:pt x="0" y="326951"/>
                </a:cubicBezTo>
                <a:cubicBezTo>
                  <a:pt x="0" y="146381"/>
                  <a:pt x="154878" y="0"/>
                  <a:pt x="345930" y="0"/>
                </a:cubicBezTo>
                <a:close/>
              </a:path>
            </a:pathLst>
          </a:custGeom>
        </p:spPr>
      </p:pic>
    </p:spTree>
    <p:extLst>
      <p:ext uri="{BB962C8B-B14F-4D97-AF65-F5344CB8AC3E}">
        <p14:creationId xmlns:p14="http://schemas.microsoft.com/office/powerpoint/2010/main" val="42913119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3200" b="0">
                <a:latin typeface="Arial" panose="020B0604020202020204" pitchFamily="34" charset="0"/>
                <a:cs typeface="Arial" panose="020B0604020202020204" pitchFamily="34" charset="0"/>
              </a:defRPr>
            </a:lvl1pPr>
          </a:lstStyle>
          <a:p>
            <a:r>
              <a:rPr lang="es-ES" dirty="0"/>
              <a:t>Haga clic para modificar el estilo de título</a:t>
            </a:r>
            <a:endParaRPr lang="en-US" dirty="0"/>
          </a:p>
        </p:txBody>
      </p:sp>
    </p:spTree>
    <p:extLst>
      <p:ext uri="{BB962C8B-B14F-4D97-AF65-F5344CB8AC3E}">
        <p14:creationId xmlns:p14="http://schemas.microsoft.com/office/powerpoint/2010/main" val="31203335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nes - panoramicas">
    <p:spTree>
      <p:nvGrpSpPr>
        <p:cNvPr id="1" name=""/>
        <p:cNvGrpSpPr/>
        <p:nvPr/>
      </p:nvGrpSpPr>
      <p:grpSpPr>
        <a:xfrm>
          <a:off x="0" y="0"/>
          <a:ext cx="0" cy="0"/>
          <a:chOff x="0" y="0"/>
          <a:chExt cx="0" cy="0"/>
        </a:xfrm>
      </p:grpSpPr>
      <p:sp>
        <p:nvSpPr>
          <p:cNvPr id="9" name="Rectángulo 8"/>
          <p:cNvSpPr/>
          <p:nvPr userDrawn="1"/>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Imagen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65936" cy="623914"/>
          </a:xfrm>
          <a:prstGeom prst="rect">
            <a:avLst/>
          </a:prstGeom>
        </p:spPr>
      </p:pic>
    </p:spTree>
    <p:extLst>
      <p:ext uri="{BB962C8B-B14F-4D97-AF65-F5344CB8AC3E}">
        <p14:creationId xmlns:p14="http://schemas.microsoft.com/office/powerpoint/2010/main" val="17180595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s-ES" dirty="0"/>
              <a:t>Haga clic para modificar el estilo del título</a:t>
            </a:r>
            <a:endParaRPr lang="en-US" dirty="0"/>
          </a:p>
        </p:txBody>
      </p:sp>
      <p:sp>
        <p:nvSpPr>
          <p:cNvPr id="3" name="Content Placeholder 2"/>
          <p:cNvSpPr>
            <a:spLocks noGrp="1"/>
          </p:cNvSpPr>
          <p:nvPr>
            <p:ph idx="1"/>
          </p:nvPr>
        </p:nvSpPr>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6570353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04271"/>
            <a:ext cx="7886700" cy="1104636"/>
          </a:xfrm>
        </p:spPr>
        <p:txBody>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dirty="0"/>
              <a:t>Haga clic para modificar el estilo de texto del patrón</a:t>
            </a:r>
          </a:p>
        </p:txBody>
      </p:sp>
      <p:sp>
        <p:nvSpPr>
          <p:cNvPr id="4" name="Content Placeholder 3"/>
          <p:cNvSpPr>
            <a:spLocks noGrp="1"/>
          </p:cNvSpPr>
          <p:nvPr>
            <p:ph sz="half" idx="2"/>
          </p:nvPr>
        </p:nvSpPr>
        <p:spPr>
          <a:xfrm>
            <a:off x="629842" y="2087563"/>
            <a:ext cx="3868340" cy="3070490"/>
          </a:xfrm>
        </p:spPr>
        <p:txBody>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087563"/>
            <a:ext cx="3887391" cy="307049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a:xfrm>
            <a:off x="628650" y="5296959"/>
            <a:ext cx="2057400" cy="304271"/>
          </a:xfrm>
          <a:prstGeom prst="rect">
            <a:avLst/>
          </a:prstGeom>
        </p:spPr>
        <p:txBody>
          <a:bodyPr/>
          <a:lstStyle/>
          <a:p>
            <a:fld id="{CA264B01-CF63-46DC-9BAA-56887E51DECD}" type="datetimeFigureOut">
              <a:rPr lang="es-CO" smtClean="0"/>
              <a:t>27/05/2021</a:t>
            </a:fld>
            <a:endParaRPr lang="es-CO"/>
          </a:p>
        </p:txBody>
      </p:sp>
      <p:sp>
        <p:nvSpPr>
          <p:cNvPr id="8" name="Footer Placeholder 7"/>
          <p:cNvSpPr>
            <a:spLocks noGrp="1"/>
          </p:cNvSpPr>
          <p:nvPr>
            <p:ph type="ftr" sz="quarter" idx="11"/>
          </p:nvPr>
        </p:nvSpPr>
        <p:spPr>
          <a:xfrm>
            <a:off x="3028950" y="5296959"/>
            <a:ext cx="3086100" cy="304271"/>
          </a:xfrm>
          <a:prstGeom prst="rect">
            <a:avLst/>
          </a:prstGeom>
        </p:spPr>
        <p:txBody>
          <a:bodyPr/>
          <a:lstStyle/>
          <a:p>
            <a:endParaRPr lang="es-CO"/>
          </a:p>
        </p:txBody>
      </p:sp>
      <p:sp>
        <p:nvSpPr>
          <p:cNvPr id="9" name="Slide Number Placeholder 8"/>
          <p:cNvSpPr>
            <a:spLocks noGrp="1"/>
          </p:cNvSpPr>
          <p:nvPr>
            <p:ph type="sldNum" sz="quarter" idx="12"/>
          </p:nvPr>
        </p:nvSpPr>
        <p:spPr>
          <a:xfrm>
            <a:off x="6457950" y="5296959"/>
            <a:ext cx="2057400" cy="304271"/>
          </a:xfrm>
          <a:prstGeom prst="rect">
            <a:avLst/>
          </a:prstGeom>
        </p:spPr>
        <p:txBody>
          <a:bodyPr/>
          <a:lstStyle/>
          <a:p>
            <a:fld id="{6E243AEF-24C6-49F5-A9FF-9B99F990B25E}" type="slidenum">
              <a:rPr lang="es-CO" smtClean="0"/>
              <a:t>‹Nº›</a:t>
            </a:fld>
            <a:endParaRPr lang="es-CO"/>
          </a:p>
        </p:txBody>
      </p:sp>
    </p:spTree>
    <p:extLst>
      <p:ext uri="{BB962C8B-B14F-4D97-AF65-F5344CB8AC3E}">
        <p14:creationId xmlns:p14="http://schemas.microsoft.com/office/powerpoint/2010/main" val="20773764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ton - blanco y log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1325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ángulo 1"/>
          <p:cNvSpPr/>
          <p:nvPr userDrawn="1"/>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Imagen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Tree>
    <p:extLst>
      <p:ext uri="{BB962C8B-B14F-4D97-AF65-F5344CB8AC3E}">
        <p14:creationId xmlns:p14="http://schemas.microsoft.com/office/powerpoint/2010/main" val="39756102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Imagen 1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a:off x="0" y="0"/>
            <a:ext cx="9144000" cy="5715000"/>
          </a:xfrm>
          <a:prstGeom prst="rect">
            <a:avLst/>
          </a:prstGeom>
        </p:spPr>
      </p:pic>
      <p:sp>
        <p:nvSpPr>
          <p:cNvPr id="2" name="Title Placeholder 1"/>
          <p:cNvSpPr>
            <a:spLocks noGrp="1"/>
          </p:cNvSpPr>
          <p:nvPr>
            <p:ph type="title"/>
          </p:nvPr>
        </p:nvSpPr>
        <p:spPr>
          <a:xfrm>
            <a:off x="797169" y="304271"/>
            <a:ext cx="7718181" cy="1104636"/>
          </a:xfrm>
          <a:prstGeom prst="rect">
            <a:avLst/>
          </a:prstGeom>
        </p:spPr>
        <p:txBody>
          <a:bodyPr vert="horz" lIns="91440" tIns="45720" rIns="91440" bIns="45720" rtlCol="0" anchor="ctr">
            <a:normAutofit/>
          </a:bodyPr>
          <a:lstStyle/>
          <a:p>
            <a:r>
              <a:rPr lang="es-ES" dirty="0"/>
              <a:t>Haga clic para modificar el estilo de título del patrón</a:t>
            </a:r>
            <a:endParaRPr lang="en-US" dirty="0"/>
          </a:p>
        </p:txBody>
      </p:sp>
      <p:sp>
        <p:nvSpPr>
          <p:cNvPr id="3" name="Text Placeholder 2"/>
          <p:cNvSpPr>
            <a:spLocks noGrp="1"/>
          </p:cNvSpPr>
          <p:nvPr>
            <p:ph type="body" idx="1"/>
          </p:nvPr>
        </p:nvSpPr>
        <p:spPr>
          <a:xfrm>
            <a:off x="797169" y="1521354"/>
            <a:ext cx="7718181" cy="3626115"/>
          </a:xfrm>
          <a:prstGeom prst="rect">
            <a:avLst/>
          </a:prstGeom>
        </p:spPr>
        <p:txBody>
          <a:bodyPr vert="horz" lIns="91440" tIns="45720" rIns="91440" bIns="45720" rtlCol="0">
            <a:normAutofit/>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pic>
        <p:nvPicPr>
          <p:cNvPr id="7" name="Imagen 6"/>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387575" y="304271"/>
            <a:ext cx="250386" cy="335281"/>
          </a:xfrm>
          <a:prstGeom prst="rect">
            <a:avLst/>
          </a:prstGeom>
        </p:spPr>
      </p:pic>
      <p:pic>
        <p:nvPicPr>
          <p:cNvPr id="13" name="Imagen 12"/>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5749047" y="5281689"/>
            <a:ext cx="2794435" cy="265197"/>
          </a:xfrm>
          <a:prstGeom prst="rect">
            <a:avLst/>
          </a:prstGeom>
        </p:spPr>
      </p:pic>
    </p:spTree>
    <p:extLst>
      <p:ext uri="{BB962C8B-B14F-4D97-AF65-F5344CB8AC3E}">
        <p14:creationId xmlns:p14="http://schemas.microsoft.com/office/powerpoint/2010/main" val="926987039"/>
      </p:ext>
    </p:extLst>
  </p:cSld>
  <p:clrMap bg1="lt1" tx1="dk1" bg2="lt2" tx2="dk2" accent1="accent1" accent2="accent2" accent3="accent3" accent4="accent4" accent5="accent5" accent6="accent6" hlink="hlink" folHlink="folHlink"/>
  <p:sldLayoutIdLst>
    <p:sldLayoutId id="2147483663" r:id="rId1"/>
    <p:sldLayoutId id="2147483661" r:id="rId2"/>
    <p:sldLayoutId id="2147483674" r:id="rId3"/>
    <p:sldLayoutId id="2147483666" r:id="rId4"/>
    <p:sldLayoutId id="2147483664" r:id="rId5"/>
    <p:sldLayoutId id="2147483662" r:id="rId6"/>
    <p:sldLayoutId id="2147483665" r:id="rId7"/>
    <p:sldLayoutId id="2147483667" r:id="rId8"/>
    <p:sldLayoutId id="2147483673" r:id="rId9"/>
    <p:sldLayoutId id="2147483668" r:id="rId10"/>
    <p:sldLayoutId id="2147483669" r:id="rId11"/>
    <p:sldLayoutId id="2147483670" r:id="rId12"/>
    <p:sldLayoutId id="2147483672" r:id="rId13"/>
    <p:sldLayoutId id="2147483671" r:id="rId14"/>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46.gif"/></Relationships>
</file>

<file path=ppt/slides/_rels/slide1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diagramLayout" Target="../diagrams/layout3.xml"/><Relationship Id="rId7" Type="http://schemas.openxmlformats.org/officeDocument/2006/relationships/image" Target="../media/image51.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53.jpeg"/></Relationships>
</file>

<file path=ppt/slides/_rels/slide2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4.xml"/><Relationship Id="rId4" Type="http://schemas.openxmlformats.org/officeDocument/2006/relationships/image" Target="../media/image58.jpeg"/></Relationships>
</file>

<file path=ppt/slides/_rels/slide32.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package" Target="../embeddings/Microsoft_Excel_Worksheet.xlsx"/><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oleObject" Target="../embeddings/oleObject1.bin"/><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Videos/FechasReporteApp14-08-2017.mp4" TargetMode="External"/><Relationship Id="rId1" Type="http://schemas.openxmlformats.org/officeDocument/2006/relationships/slideLayout" Target="../slideLayouts/slideLayout4.xml"/><Relationship Id="rId5" Type="http://schemas.openxmlformats.org/officeDocument/2006/relationships/image" Target="../media/image62.png"/><Relationship Id="rId4" Type="http://schemas.openxmlformats.org/officeDocument/2006/relationships/hyperlink" Target="Videos/MapaContable14-08-2017.mp4"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gif"/></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diagramData" Target="../diagrams/data6.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17" Type="http://schemas.microsoft.com/office/2007/relationships/diagramDrawing" Target="../diagrams/drawing6.xml"/><Relationship Id="rId2" Type="http://schemas.openxmlformats.org/officeDocument/2006/relationships/notesSlide" Target="../notesSlides/notesSlide13.xml"/><Relationship Id="rId16" Type="http://schemas.openxmlformats.org/officeDocument/2006/relationships/diagramColors" Target="../diagrams/colors6.xml"/><Relationship Id="rId1" Type="http://schemas.openxmlformats.org/officeDocument/2006/relationships/slideLayout" Target="../slideLayouts/slideLayout4.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5" Type="http://schemas.openxmlformats.org/officeDocument/2006/relationships/diagramQuickStyle" Target="../diagrams/quickStyle6.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 Id="rId14" Type="http://schemas.openxmlformats.org/officeDocument/2006/relationships/diagramLayout" Target="../diagrams/layout6.xml"/></Relationships>
</file>

<file path=ppt/slides/_rels/slide47.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791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18739"/>
            <a:ext cx="7718181" cy="1054201"/>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¿POR QUÉ LAS CUENTAS PÚBLICAS SON Y DEBEN SER PÚBLICAS?</a:t>
            </a:r>
          </a:p>
        </p:txBody>
      </p:sp>
      <p:pic>
        <p:nvPicPr>
          <p:cNvPr id="3"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808" y="1072940"/>
            <a:ext cx="9171807" cy="4642060"/>
          </a:xfrm>
          <a:prstGeom prst="rect">
            <a:avLst/>
          </a:prstGeom>
        </p:spPr>
      </p:pic>
      <p:sp>
        <p:nvSpPr>
          <p:cNvPr id="4" name="CuadroTexto 5"/>
          <p:cNvSpPr txBox="1"/>
          <p:nvPr/>
        </p:nvSpPr>
        <p:spPr>
          <a:xfrm>
            <a:off x="5349687" y="1359669"/>
            <a:ext cx="2578687" cy="914090"/>
          </a:xfrm>
          <a:prstGeom prst="rect">
            <a:avLst/>
          </a:prstGeom>
          <a:noFill/>
        </p:spPr>
        <p:txBody>
          <a:bodyPr wrap="square" lIns="82289" tIns="41145" rIns="82289" bIns="41145" rtlCol="0">
            <a:spAutoFit/>
          </a:bodyPr>
          <a:lstStyle/>
          <a:p>
            <a:pPr algn="ctr" defTabSz="914400" eaLnBrk="0" fontAlgn="base" hangingPunct="0">
              <a:spcBef>
                <a:spcPct val="0"/>
              </a:spcBef>
              <a:spcAft>
                <a:spcPct val="0"/>
              </a:spcAft>
            </a:pPr>
            <a:r>
              <a:rPr lang="es-CO" sz="2700" b="1" dirty="0">
                <a:solidFill>
                  <a:srgbClr val="000000"/>
                </a:solidFill>
                <a:latin typeface="Arial Narrow" pitchFamily="34" charset="0"/>
              </a:rPr>
              <a:t>Contabilidad </a:t>
            </a:r>
          </a:p>
          <a:p>
            <a:pPr algn="ctr" defTabSz="914400" eaLnBrk="0" fontAlgn="base" hangingPunct="0">
              <a:spcBef>
                <a:spcPct val="0"/>
              </a:spcBef>
              <a:spcAft>
                <a:spcPct val="0"/>
              </a:spcAft>
            </a:pPr>
            <a:r>
              <a:rPr lang="es-CO" sz="2700" b="1" dirty="0">
                <a:solidFill>
                  <a:srgbClr val="000000"/>
                </a:solidFill>
                <a:latin typeface="Arial Narrow" pitchFamily="34" charset="0"/>
              </a:rPr>
              <a:t>Pública</a:t>
            </a:r>
          </a:p>
        </p:txBody>
      </p:sp>
      <p:sp>
        <p:nvSpPr>
          <p:cNvPr id="5" name="CuadroTexto 6"/>
          <p:cNvSpPr txBox="1"/>
          <p:nvPr/>
        </p:nvSpPr>
        <p:spPr>
          <a:xfrm>
            <a:off x="5025654" y="3634717"/>
            <a:ext cx="3074743" cy="969490"/>
          </a:xfrm>
          <a:prstGeom prst="rect">
            <a:avLst/>
          </a:prstGeom>
          <a:noFill/>
        </p:spPr>
        <p:txBody>
          <a:bodyPr wrap="square" lIns="82289" tIns="41145" rIns="82289" bIns="41145" rtlCol="0">
            <a:spAutoFit/>
          </a:bodyPr>
          <a:lstStyle/>
          <a:p>
            <a:pPr algn="ctr" defTabSz="914400" eaLnBrk="0" fontAlgn="base" hangingPunct="0">
              <a:spcBef>
                <a:spcPct val="0"/>
              </a:spcBef>
              <a:spcAft>
                <a:spcPct val="0"/>
              </a:spcAft>
            </a:pPr>
            <a:r>
              <a:rPr lang="es-CO" sz="2880" b="1" dirty="0">
                <a:solidFill>
                  <a:srgbClr val="000000"/>
                </a:solidFill>
                <a:latin typeface="Arial Narrow" pitchFamily="34" charset="0"/>
              </a:rPr>
              <a:t>Constructora </a:t>
            </a:r>
          </a:p>
          <a:p>
            <a:pPr algn="ctr" defTabSz="914400" eaLnBrk="0" fontAlgn="base" hangingPunct="0">
              <a:spcBef>
                <a:spcPct val="0"/>
              </a:spcBef>
              <a:spcAft>
                <a:spcPct val="0"/>
              </a:spcAft>
            </a:pPr>
            <a:r>
              <a:rPr lang="es-CO" sz="2880" b="1" dirty="0">
                <a:solidFill>
                  <a:srgbClr val="000000"/>
                </a:solidFill>
                <a:latin typeface="Arial Narrow" pitchFamily="34" charset="0"/>
              </a:rPr>
              <a:t>de Paz</a:t>
            </a:r>
          </a:p>
        </p:txBody>
      </p:sp>
      <p:sp>
        <p:nvSpPr>
          <p:cNvPr id="6" name="Flecha curvada hacia la izquierda 7"/>
          <p:cNvSpPr/>
          <p:nvPr/>
        </p:nvSpPr>
        <p:spPr bwMode="auto">
          <a:xfrm>
            <a:off x="7552901" y="1820585"/>
            <a:ext cx="972339" cy="2657095"/>
          </a:xfrm>
          <a:prstGeom prst="curvedLeftArrow">
            <a:avLst/>
          </a:prstGeom>
          <a:solidFill>
            <a:srgbClr val="FF66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Tree>
    <p:extLst>
      <p:ext uri="{BB962C8B-B14F-4D97-AF65-F5344CB8AC3E}">
        <p14:creationId xmlns:p14="http://schemas.microsoft.com/office/powerpoint/2010/main" val="33923004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11</a:t>
            </a:fld>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16" name="Rectángulo 15"/>
          <p:cNvSpPr/>
          <p:nvPr/>
        </p:nvSpPr>
        <p:spPr bwMode="auto">
          <a:xfrm>
            <a:off x="265414" y="89641"/>
            <a:ext cx="8878586" cy="648072"/>
          </a:xfrm>
          <a:prstGeom prst="rect">
            <a:avLst/>
          </a:prstGeom>
          <a:noFill/>
          <a:ln w="9525" cap="flat" cmpd="sng" algn="ctr">
            <a:noFill/>
            <a:prstDash val="solid"/>
            <a:round/>
            <a:headEnd type="none" w="med" len="med"/>
            <a:tailEnd type="none" w="med" len="med"/>
          </a:ln>
          <a:effectLst/>
        </p:spPr>
        <p:txBody>
          <a:bodyPr vert="horz" wrap="square" lIns="82296" tIns="41148" rIns="82296" bIns="41148" numCol="1" rtlCol="0" anchor="t" anchorCtr="0" compatLnSpc="1">
            <a:prstTxWarp prst="textNoShape">
              <a:avLst/>
            </a:prstTxWarp>
          </a:bodyPr>
          <a:lstStyle/>
          <a:p>
            <a:pPr algn="ctr" defTabSz="822960" eaLnBrk="0" fontAlgn="base" hangingPunct="0">
              <a:spcBef>
                <a:spcPct val="0"/>
              </a:spcBef>
              <a:spcAft>
                <a:spcPct val="0"/>
              </a:spcAft>
            </a:pPr>
            <a:r>
              <a:rPr lang="es-CO" sz="2160" b="1" dirty="0">
                <a:latin typeface="Times New Roman" pitchFamily="18" charset="0"/>
              </a:rPr>
              <a:t>ESTRUCTURA DEL RÉGIMEN DE CONTABILIDAD PÚBLICA </a:t>
            </a:r>
          </a:p>
          <a:p>
            <a:pPr algn="ctr" defTabSz="822960" eaLnBrk="0" fontAlgn="base" hangingPunct="0">
              <a:spcBef>
                <a:spcPct val="0"/>
              </a:spcBef>
              <a:spcAft>
                <a:spcPct val="0"/>
              </a:spcAft>
            </a:pPr>
            <a:r>
              <a:rPr lang="es-CO" sz="2160" b="1" dirty="0">
                <a:latin typeface="Times New Roman" pitchFamily="18" charset="0"/>
              </a:rPr>
              <a:t>EN CONVERGENCIA CON NICSP / NIIF</a:t>
            </a:r>
          </a:p>
        </p:txBody>
      </p:sp>
      <p:pic>
        <p:nvPicPr>
          <p:cNvPr id="17" name="Imagen 1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5413" y="861356"/>
            <a:ext cx="8879602" cy="4402976"/>
          </a:xfrm>
          <a:prstGeom prst="rect">
            <a:avLst/>
          </a:prstGeom>
        </p:spPr>
      </p:pic>
    </p:spTree>
    <p:extLst>
      <p:ext uri="{BB962C8B-B14F-4D97-AF65-F5344CB8AC3E}">
        <p14:creationId xmlns:p14="http://schemas.microsoft.com/office/powerpoint/2010/main" val="1786152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8A025F99-1DAF-4D1C-906F-3757E7DA4970}" type="slidenum">
              <a:rPr kumimoji="0" lang="es-ES_tradnl" sz="800" b="1" i="0" u="none" strike="noStrike" kern="1200" cap="none" spc="0" normalizeH="0" baseline="0" noProof="0" smtClean="0">
                <a:ln>
                  <a:noFill/>
                </a:ln>
                <a:solidFill>
                  <a:srgbClr val="00918E"/>
                </a:solidFill>
                <a:effectLst/>
                <a:uLnTx/>
                <a:uFillTx/>
                <a:latin typeface="Times New Roman" panose="02020603050405020304" pitchFamily="18" charset="0"/>
                <a:cs typeface="Times New Roman" panose="02020603050405020304" pitchFamily="18" charset="0"/>
              </a:rPr>
              <a:pPr marL="0" marR="0" lvl="0" indent="0" algn="l" defTabSz="914400" rtl="0" eaLnBrk="0" fontAlgn="base" latinLnBrk="0" hangingPunct="0">
                <a:lnSpc>
                  <a:spcPct val="100000"/>
                </a:lnSpc>
                <a:spcBef>
                  <a:spcPct val="20000"/>
                </a:spcBef>
                <a:spcAft>
                  <a:spcPct val="0"/>
                </a:spcAft>
                <a:buClrTx/>
                <a:buSzTx/>
                <a:buFontTx/>
                <a:buNone/>
                <a:tabLst/>
                <a:defRPr/>
              </a:pPr>
              <a:t>12</a:t>
            </a:fld>
            <a:endParaRPr kumimoji="0" lang="es-ES_tradnl" sz="800" b="1" i="0" u="none" strike="noStrike" kern="1200" cap="none" spc="0" normalizeH="0" baseline="0" noProof="0" dirty="0">
              <a:ln>
                <a:noFill/>
              </a:ln>
              <a:solidFill>
                <a:srgbClr val="00918E"/>
              </a:solidFill>
              <a:effectLst/>
              <a:uLnTx/>
              <a:uFillTx/>
              <a:latin typeface="Times New Roman" panose="02020603050405020304" pitchFamily="18" charset="0"/>
              <a:cs typeface="Times New Roman" panose="02020603050405020304" pitchFamily="18" charset="0"/>
            </a:endParaRPr>
          </a:p>
        </p:txBody>
      </p:sp>
      <p:sp>
        <p:nvSpPr>
          <p:cNvPr id="4" name="2 Rectángulo"/>
          <p:cNvSpPr/>
          <p:nvPr/>
        </p:nvSpPr>
        <p:spPr>
          <a:xfrm>
            <a:off x="683568" y="2261680"/>
            <a:ext cx="3293832" cy="1025090"/>
          </a:xfrm>
          <a:prstGeom prst="rect">
            <a:avLst/>
          </a:prstGeom>
          <a:solidFill>
            <a:srgbClr val="C0504D">
              <a:hueOff val="0"/>
              <a:satOff val="0"/>
              <a:lumOff val="0"/>
              <a:alphaOff val="0"/>
            </a:srgbClr>
          </a:solidFill>
          <a:ln w="25400" cap="flat" cmpd="sng" algn="ctr">
            <a:solidFill>
              <a:srgbClr val="000000"/>
            </a:solidFill>
            <a:prstDash val="solid"/>
          </a:ln>
          <a:effectLst>
            <a:glow rad="139700">
              <a:srgbClr val="000000">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r>
              <a:rPr kumimoji="0" lang="es-CO" sz="2333"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rPr>
              <a:t>PERÍODO DE PREPARACIÓN OBLIGATORIA</a:t>
            </a:r>
          </a:p>
        </p:txBody>
      </p:sp>
      <p:sp>
        <p:nvSpPr>
          <p:cNvPr id="5" name="3 Rectángulo"/>
          <p:cNvSpPr/>
          <p:nvPr/>
        </p:nvSpPr>
        <p:spPr>
          <a:xfrm>
            <a:off x="5052054" y="2238617"/>
            <a:ext cx="3984442" cy="1103183"/>
          </a:xfrm>
          <a:prstGeom prst="rect">
            <a:avLst/>
          </a:prstGeom>
          <a:solidFill>
            <a:srgbClr val="C0504D">
              <a:hueOff val="2340759"/>
              <a:satOff val="-2919"/>
              <a:lumOff val="686"/>
              <a:alphaOff val="0"/>
            </a:srgbClr>
          </a:solidFill>
          <a:ln w="25400" cap="flat" cmpd="sng" algn="ctr">
            <a:solidFill>
              <a:srgbClr val="000000"/>
            </a:solidFill>
            <a:prstDash val="solid"/>
          </a:ln>
          <a:effectLst>
            <a:glow rad="101600">
              <a:srgbClr val="000000">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r>
              <a:rPr kumimoji="0" lang="es-CO" sz="2333"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rPr>
              <a:t>PERÍODO DE APLICACION </a:t>
            </a:r>
          </a:p>
        </p:txBody>
      </p:sp>
      <p:sp>
        <p:nvSpPr>
          <p:cNvPr id="6" name="8 CuadroTexto"/>
          <p:cNvSpPr txBox="1">
            <a:spLocks noChangeArrowheads="1"/>
          </p:cNvSpPr>
          <p:nvPr/>
        </p:nvSpPr>
        <p:spPr bwMode="auto">
          <a:xfrm>
            <a:off x="1429608" y="1641024"/>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defTabSz="914400" eaLnBrk="1" fontAlgn="base" hangingPunct="1">
              <a:spcBef>
                <a:spcPct val="0"/>
              </a:spcBef>
              <a:spcAft>
                <a:spcPct val="0"/>
              </a:spcAft>
              <a:buFontTx/>
              <a:buNone/>
            </a:pPr>
            <a:r>
              <a:rPr lang="es-CO" altLang="es-CO" sz="2667"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2015  y  2017</a:t>
            </a:r>
          </a:p>
        </p:txBody>
      </p:sp>
      <p:sp>
        <p:nvSpPr>
          <p:cNvPr id="7" name="9 CuadroTexto"/>
          <p:cNvSpPr txBox="1">
            <a:spLocks noChangeArrowheads="1"/>
          </p:cNvSpPr>
          <p:nvPr/>
        </p:nvSpPr>
        <p:spPr bwMode="auto">
          <a:xfrm>
            <a:off x="6458517" y="1641024"/>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defTabSz="914400" eaLnBrk="1" fontAlgn="base" hangingPunct="1">
              <a:spcBef>
                <a:spcPct val="0"/>
              </a:spcBef>
              <a:spcAft>
                <a:spcPct val="0"/>
              </a:spcAft>
              <a:buFontTx/>
              <a:buNone/>
            </a:pPr>
            <a:r>
              <a:rPr lang="es-CO" altLang="es-CO" sz="2667"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2 0 1 8</a:t>
            </a:r>
          </a:p>
        </p:txBody>
      </p:sp>
      <p:sp>
        <p:nvSpPr>
          <p:cNvPr id="8" name="12 Rectángulo"/>
          <p:cNvSpPr>
            <a:spLocks noChangeArrowheads="1"/>
          </p:cNvSpPr>
          <p:nvPr/>
        </p:nvSpPr>
        <p:spPr bwMode="auto">
          <a:xfrm>
            <a:off x="5016050" y="3906035"/>
            <a:ext cx="4020446" cy="1759777"/>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rgbClr val="2D2DB9">
                <a:satMod val="175000"/>
                <a:alpha val="40000"/>
              </a:srgbClr>
            </a:glow>
            <a:outerShdw blurRad="40000" dist="20000" dir="5400000" rotWithShape="0">
              <a:srgbClr val="000000">
                <a:alpha val="38000"/>
              </a:srgbClr>
            </a:outerShdw>
          </a:effectLst>
        </p:spPr>
        <p:txBody>
          <a:bodyPr wrap="square">
            <a:spAutoFit/>
          </a:bodyPr>
          <a:lstStyle/>
          <a:p>
            <a:pPr marL="380985" marR="0" lvl="0" indent="-380985" defTabSz="914400" eaLnBrk="0" fontAlgn="auto" latinLnBrk="0" hangingPunct="0">
              <a:lnSpc>
                <a:spcPct val="100000"/>
              </a:lnSpc>
              <a:spcBef>
                <a:spcPts val="0"/>
              </a:spcBef>
              <a:spcAft>
                <a:spcPts val="0"/>
              </a:spcAft>
              <a:buClrTx/>
              <a:buSzTx/>
              <a:buFontTx/>
              <a:buAutoNum type="arabicPeriod"/>
              <a:tabLst/>
              <a:defRPr/>
            </a:pPr>
            <a:r>
              <a:rPr kumimoji="0" lang="es-ES"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Enero 1: Preparación del estado de situación financiera de apertura</a:t>
            </a:r>
            <a:r>
              <a:rPr kumimoji="0" lang="es-CO"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t>
            </a:r>
          </a:p>
          <a:p>
            <a:pPr marL="380985" marR="0" lvl="0" indent="-380985" defTabSz="914400" eaLnBrk="0" fontAlgn="auto" latinLnBrk="0" hangingPunct="0">
              <a:lnSpc>
                <a:spcPct val="100000"/>
              </a:lnSpc>
              <a:spcBef>
                <a:spcPts val="0"/>
              </a:spcBef>
              <a:spcAft>
                <a:spcPts val="0"/>
              </a:spcAft>
              <a:buClrTx/>
              <a:buSzTx/>
              <a:buFontTx/>
              <a:buAutoNum type="arabicPeriod"/>
              <a:tabLst/>
              <a:defRPr/>
            </a:pPr>
            <a:r>
              <a:rPr kumimoji="0" lang="es-CO" sz="2167"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Aplicación del marco normativo.</a:t>
            </a:r>
            <a:endParaRPr kumimoji="0" lang="es-ES" sz="2333" b="1"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9" name="20 CuadroTexto"/>
          <p:cNvSpPr txBox="1">
            <a:spLocks noChangeArrowheads="1"/>
          </p:cNvSpPr>
          <p:nvPr/>
        </p:nvSpPr>
        <p:spPr bwMode="auto">
          <a:xfrm>
            <a:off x="683568" y="3906035"/>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rgbClr val="2D2DB9">
                <a:satMod val="175000"/>
                <a:alpha val="40000"/>
              </a:srgb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2167"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Actividades de preparación para la elaboración del balance de apertura y para la a aplicación del nuevo marco normativo.</a:t>
            </a:r>
          </a:p>
        </p:txBody>
      </p:sp>
      <p:sp>
        <p:nvSpPr>
          <p:cNvPr id="10" name="8 Flecha derecha"/>
          <p:cNvSpPr/>
          <p:nvPr/>
        </p:nvSpPr>
        <p:spPr>
          <a:xfrm>
            <a:off x="4151953" y="2282950"/>
            <a:ext cx="720080" cy="338770"/>
          </a:xfrm>
          <a:prstGeom prst="rightArrow">
            <a:avLst/>
          </a:prstGeom>
          <a:solidFill>
            <a:srgbClr val="000000"/>
          </a:solidFill>
          <a:ln>
            <a:solidFill>
              <a:srgbClr val="FFFF00"/>
            </a:solidFill>
          </a:ln>
          <a:effectLst>
            <a:glow rad="63500">
              <a:srgbClr val="2D2DB9">
                <a:satMod val="175000"/>
                <a:alpha val="40000"/>
              </a:srgb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eaLnBrk="0" fontAlgn="auto" latinLnBrk="0" hangingPunct="0">
              <a:lnSpc>
                <a:spcPct val="100000"/>
              </a:lnSpc>
              <a:spcBef>
                <a:spcPts val="0"/>
              </a:spcBef>
              <a:spcAft>
                <a:spcPts val="0"/>
              </a:spcAft>
              <a:buClrTx/>
              <a:buSzTx/>
              <a:buFontTx/>
              <a:buNone/>
              <a:tabLst/>
              <a:defRPr/>
            </a:pPr>
            <a:endParaRPr kumimoji="0" lang="es-CO" sz="191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1" name="9 Flecha izquierda y derecha"/>
          <p:cNvSpPr/>
          <p:nvPr/>
        </p:nvSpPr>
        <p:spPr>
          <a:xfrm>
            <a:off x="1073610" y="3406645"/>
            <a:ext cx="2760307" cy="413085"/>
          </a:xfrm>
          <a:prstGeom prst="leftRightArrow">
            <a:avLst/>
          </a:prstGeom>
          <a:solidFill>
            <a:srgbClr val="C0504D">
              <a:hueOff val="0"/>
              <a:satOff val="0"/>
              <a:lumOff val="0"/>
              <a:alphaOff val="0"/>
            </a:srgbClr>
          </a:solidFill>
          <a:ln w="25400" cap="flat" cmpd="sng" algn="ctr">
            <a:solidFill>
              <a:srgbClr val="000000"/>
            </a:solidFill>
            <a:prstDash val="solid"/>
          </a:ln>
          <a:effectLst>
            <a:glow rad="63500">
              <a:srgbClr val="2D2DB9">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endParaRPr kumimoji="0" lang="es-CO" sz="266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2" name="10 Flecha izquierda y derecha"/>
          <p:cNvSpPr/>
          <p:nvPr/>
        </p:nvSpPr>
        <p:spPr>
          <a:xfrm>
            <a:off x="5628117" y="3459897"/>
            <a:ext cx="2760307" cy="359833"/>
          </a:xfrm>
          <a:prstGeom prst="leftRightArrow">
            <a:avLst/>
          </a:prstGeom>
          <a:solidFill>
            <a:srgbClr val="C0504D">
              <a:hueOff val="2340759"/>
              <a:satOff val="-2919"/>
              <a:lumOff val="686"/>
              <a:alphaOff val="0"/>
            </a:srgbClr>
          </a:solidFill>
          <a:ln w="25400" cap="flat" cmpd="sng" algn="ctr">
            <a:solidFill>
              <a:srgbClr val="000000"/>
            </a:solidFill>
            <a:prstDash val="solid"/>
          </a:ln>
          <a:effectLst>
            <a:glow rad="63500">
              <a:srgbClr val="2D2DB9">
                <a:satMod val="175000"/>
                <a:alpha val="40000"/>
              </a:srgbClr>
            </a:glow>
          </a:effectLst>
        </p:spPr>
        <p:txBody>
          <a:bodyPr lIns="469324" tIns="35560" rIns="398204" bIns="35560" spcCol="1270" anchor="ctr"/>
          <a:lstStyle/>
          <a:p>
            <a:pPr marL="0" marR="0" lvl="0" indent="0" algn="ctr" defTabSz="1185286" eaLnBrk="0" fontAlgn="auto" latinLnBrk="0" hangingPunct="0">
              <a:lnSpc>
                <a:spcPct val="90000"/>
              </a:lnSpc>
              <a:spcBef>
                <a:spcPts val="0"/>
              </a:spcBef>
              <a:spcAft>
                <a:spcPct val="35000"/>
              </a:spcAft>
              <a:buClrTx/>
              <a:buSzTx/>
              <a:buFontTx/>
              <a:buNone/>
              <a:tabLst/>
              <a:defRPr/>
            </a:pPr>
            <a:endParaRPr kumimoji="0" lang="es-CO" sz="2667" b="1" i="0" u="none" strike="noStrike" kern="0" cap="none" spc="0" normalizeH="0" baseline="0" noProof="0" dirty="0">
              <a:ln>
                <a:noFill/>
              </a:ln>
              <a:solidFill>
                <a:sysClr val="window" lastClr="FFFFFF"/>
              </a:solidFill>
              <a:effectLst/>
              <a:uLnTx/>
              <a:uFillTx/>
              <a:latin typeface="Times New Roman" panose="02020603050405020304" pitchFamily="18" charset="0"/>
              <a:cs typeface="Times New Roman" panose="02020603050405020304" pitchFamily="18" charset="0"/>
            </a:endParaRPr>
          </a:p>
        </p:txBody>
      </p:sp>
      <p:sp>
        <p:nvSpPr>
          <p:cNvPr id="13" name="Rectángulo 12"/>
          <p:cNvSpPr/>
          <p:nvPr/>
        </p:nvSpPr>
        <p:spPr>
          <a:xfrm>
            <a:off x="416371" y="173619"/>
            <a:ext cx="7811116" cy="461665"/>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23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CRONOGRAMA PARA ENTIDADES DE GOBIERNO</a:t>
            </a:r>
            <a:endParaRPr kumimoji="0" lang="es-CO" sz="23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14" name="15 Flecha derecha"/>
          <p:cNvSpPr/>
          <p:nvPr/>
        </p:nvSpPr>
        <p:spPr>
          <a:xfrm>
            <a:off x="228601" y="185374"/>
            <a:ext cx="8915400" cy="1946799"/>
          </a:xfrm>
          <a:prstGeom prst="rightArrow">
            <a:avLst/>
          </a:prstGeom>
          <a:solidFill>
            <a:srgbClr val="FFFFFF">
              <a:hueOff val="0"/>
              <a:satOff val="0"/>
              <a:lumOff val="0"/>
              <a:alphaOff val="0"/>
            </a:srgbClr>
          </a:solidFill>
          <a:ln w="25400" cap="flat" cmpd="sng" algn="ctr">
            <a:solidFill>
              <a:srgbClr val="000000"/>
            </a:solidFill>
            <a:prstDash val="solid"/>
          </a:ln>
          <a:effectLst>
            <a:glow rad="63500">
              <a:srgbClr val="000000">
                <a:satMod val="175000"/>
                <a:alpha val="40000"/>
              </a:srgbClr>
            </a:glow>
          </a:effectLst>
        </p:spPr>
      </p:sp>
      <p:grpSp>
        <p:nvGrpSpPr>
          <p:cNvPr id="15" name="16 Grupo"/>
          <p:cNvGrpSpPr/>
          <p:nvPr/>
        </p:nvGrpSpPr>
        <p:grpSpPr>
          <a:xfrm>
            <a:off x="3851920" y="70909"/>
            <a:ext cx="4140460" cy="2838843"/>
            <a:chOff x="3343920" y="647312"/>
            <a:chExt cx="4140460" cy="2725359"/>
          </a:xfrm>
        </p:grpSpPr>
        <p:sp>
          <p:nvSpPr>
            <p:cNvPr id="16" name="17 Rectángulo"/>
            <p:cNvSpPr/>
            <p:nvPr/>
          </p:nvSpPr>
          <p:spPr>
            <a:xfrm>
              <a:off x="4287043" y="2045996"/>
              <a:ext cx="3028156" cy="1326675"/>
            </a:xfrm>
            <a:prstGeom prst="rect">
              <a:avLst/>
            </a:prstGeom>
            <a:noFill/>
            <a:ln>
              <a:noFill/>
            </a:ln>
            <a:effectLst/>
          </p:spPr>
        </p:sp>
        <p:sp>
          <p:nvSpPr>
            <p:cNvPr id="17" name="18 Rectángulo"/>
            <p:cNvSpPr/>
            <p:nvPr/>
          </p:nvSpPr>
          <p:spPr>
            <a:xfrm>
              <a:off x="3343920" y="647312"/>
              <a:ext cx="4140460" cy="1273641"/>
            </a:xfrm>
            <a:prstGeom prst="rect">
              <a:avLst/>
            </a:prstGeom>
            <a:noFill/>
            <a:ln>
              <a:noFill/>
            </a:ln>
            <a:effectLst/>
          </p:spPr>
          <p:txBody>
            <a:bodyPr spcFirstLastPara="0" vert="horz" wrap="square" lIns="0" tIns="213360" rIns="0" bIns="213360" numCol="1" spcCol="1270" anchor="ctr" anchorCtr="0">
              <a:noAutofit/>
            </a:bodyPr>
            <a:lstStyle/>
            <a:p>
              <a:pPr marL="0" marR="0" lvl="0" indent="0" algn="ctr" defTabSz="933450" eaLnBrk="0" fontAlgn="base" latinLnBrk="0" hangingPunct="0">
                <a:lnSpc>
                  <a:spcPct val="90000"/>
                </a:lnSpc>
                <a:spcBef>
                  <a:spcPct val="0"/>
                </a:spcBef>
                <a:spcAft>
                  <a:spcPct val="35000"/>
                </a:spcAft>
                <a:buClrTx/>
                <a:buSzTx/>
                <a:buFontTx/>
                <a:buNone/>
                <a:tabLst/>
                <a:defRPr/>
              </a:pPr>
              <a:endPar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endParaRPr>
            </a:p>
            <a:p>
              <a:pPr marL="0" marR="0" lvl="0" indent="0" algn="ctr" defTabSz="933450" eaLnBrk="0" fontAlgn="base" latinLnBrk="0" hangingPunct="0">
                <a:lnSpc>
                  <a:spcPct val="90000"/>
                </a:lnSpc>
                <a:spcBef>
                  <a:spcPct val="0"/>
                </a:spcBef>
                <a:spcAft>
                  <a:spcPct val="35000"/>
                </a:spcAft>
                <a:buClrTx/>
                <a:buSzTx/>
                <a:buFontTx/>
                <a:buNone/>
                <a:tabLst/>
                <a:defRPr/>
              </a:pPr>
              <a:endPar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endParaRPr>
            </a:p>
            <a:p>
              <a:pPr marL="0" marR="0" lvl="0" indent="0" algn="ctr" defTabSz="933450" eaLnBrk="0" fontAlgn="base" latinLnBrk="0" hangingPunct="0">
                <a:lnSpc>
                  <a:spcPct val="90000"/>
                </a:lnSpc>
                <a:spcBef>
                  <a:spcPct val="0"/>
                </a:spcBef>
                <a:spcAft>
                  <a:spcPct val="35000"/>
                </a:spcAft>
                <a:buClrTx/>
                <a:buSzTx/>
                <a:buFontTx/>
                <a:buNone/>
                <a:tabLst/>
                <a:defRPr/>
              </a:pPr>
              <a:r>
                <a:rPr kumimoji="0" lang="es-ES" sz="2400" b="1" i="0" u="none" strike="noStrike" kern="0" cap="none" spc="0" normalizeH="0" baseline="0" noProof="0" dirty="0">
                  <a:ln>
                    <a:noFill/>
                  </a:ln>
                  <a:solidFill>
                    <a:srgbClr val="000000">
                      <a:hueOff val="0"/>
                      <a:satOff val="0"/>
                      <a:lumOff val="0"/>
                      <a:alphaOff val="0"/>
                    </a:srgbClr>
                  </a:solidFill>
                  <a:effectLst/>
                  <a:uLnTx/>
                  <a:uFillTx/>
                  <a:latin typeface="Times New Roman" panose="02020603050405020304" pitchFamily="18" charset="0"/>
                  <a:cs typeface="Times New Roman" panose="02020603050405020304" pitchFamily="18" charset="0"/>
                </a:rPr>
                <a:t>Este proceso  involucra  a todas las entidades de Gobierno del Sector Público </a:t>
              </a:r>
            </a:p>
          </p:txBody>
        </p:sp>
      </p:grpSp>
      <p:grpSp>
        <p:nvGrpSpPr>
          <p:cNvPr id="18" name="19 Grupo"/>
          <p:cNvGrpSpPr/>
          <p:nvPr/>
        </p:nvGrpSpPr>
        <p:grpSpPr>
          <a:xfrm>
            <a:off x="338389" y="70909"/>
            <a:ext cx="4168359" cy="1429846"/>
            <a:chOff x="-619671" y="2045996"/>
            <a:chExt cx="4168359" cy="1429846"/>
          </a:xfrm>
        </p:grpSpPr>
        <p:sp>
          <p:nvSpPr>
            <p:cNvPr id="19" name="20 Rectángulo"/>
            <p:cNvSpPr/>
            <p:nvPr/>
          </p:nvSpPr>
          <p:spPr>
            <a:xfrm>
              <a:off x="520532" y="2045996"/>
              <a:ext cx="3028156" cy="1326675"/>
            </a:xfrm>
            <a:prstGeom prst="rect">
              <a:avLst/>
            </a:prstGeom>
            <a:noFill/>
            <a:ln>
              <a:noFill/>
            </a:ln>
            <a:effectLst/>
          </p:spPr>
        </p:sp>
        <p:sp>
          <p:nvSpPr>
            <p:cNvPr id="20" name="21 Rectángulo"/>
            <p:cNvSpPr/>
            <p:nvPr/>
          </p:nvSpPr>
          <p:spPr>
            <a:xfrm>
              <a:off x="-619671" y="2691327"/>
              <a:ext cx="3456385" cy="784515"/>
            </a:xfrm>
            <a:prstGeom prst="rect">
              <a:avLst/>
            </a:prstGeom>
            <a:noFill/>
            <a:ln>
              <a:noFill/>
            </a:ln>
            <a:effectLst/>
          </p:spPr>
          <p:txBody>
            <a:bodyPr spcFirstLastPara="0" vert="horz" wrap="square" lIns="0" tIns="213360" rIns="0" bIns="213360" numCol="1" spcCol="1270" anchor="ctr" anchorCtr="0">
              <a:noAutofit/>
            </a:bodyPr>
            <a:lstStyle/>
            <a:p>
              <a:pPr marL="0" marR="0" lvl="0" indent="0" algn="ctr" defTabSz="933450" eaLnBrk="0" fontAlgn="base" latinLnBrk="0" hangingPunct="0">
                <a:lnSpc>
                  <a:spcPct val="90000"/>
                </a:lnSpc>
                <a:spcBef>
                  <a:spcPct val="0"/>
                </a:spcBef>
                <a:spcAft>
                  <a:spcPct val="35000"/>
                </a:spcAft>
                <a:buClrTx/>
                <a:buSzTx/>
                <a:buFontTx/>
                <a:buNone/>
                <a:tabLst/>
                <a:defRPr/>
              </a:pPr>
              <a:r>
                <a:rPr kumimoji="0" lang="es-ES" sz="25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Su entidad no es la única!</a:t>
              </a:r>
            </a:p>
          </p:txBody>
        </p:sp>
      </p:grpSp>
    </p:spTree>
    <p:extLst>
      <p:ext uri="{BB962C8B-B14F-4D97-AF65-F5344CB8AC3E}">
        <p14:creationId xmlns:p14="http://schemas.microsoft.com/office/powerpoint/2010/main" val="5606683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heel(1)">
                                      <p:cBhvr>
                                        <p:cTn id="21" dur="2000"/>
                                        <p:tgtEl>
                                          <p:spTgt spid="5"/>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heel(1)">
                                      <p:cBhvr>
                                        <p:cTn id="24" dur="2000"/>
                                        <p:tgtEl>
                                          <p:spTgt spid="7"/>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1)">
                                      <p:cBhvr>
                                        <p:cTn id="27" dur="2000"/>
                                        <p:tgtEl>
                                          <p:spTgt spid="8"/>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heel(1)">
                                      <p:cBhvr>
                                        <p:cTn id="30" dur="2000"/>
                                        <p:tgtEl>
                                          <p:spTgt spid="10"/>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heel(1)">
                                      <p:cBhvr>
                                        <p:cTn id="3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8" grpId="0" animBg="1"/>
      <p:bldP spid="9" grpId="0" animBg="1"/>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51004" y="183420"/>
            <a:ext cx="5210509" cy="762512"/>
          </a:xfrm>
          <a:ln>
            <a:noFill/>
          </a:ln>
          <a:effectLst/>
          <a:scene3d>
            <a:camera prst="orthographicFront">
              <a:rot lat="0" lon="0" rev="0"/>
            </a:camera>
            <a:lightRig rig="contrasting" dir="t">
              <a:rot lat="0" lon="0" rev="7800000"/>
            </a:lightRig>
          </a:scene3d>
          <a:sp3d>
            <a:bevelT w="139700" h="139700"/>
          </a:sp3d>
        </p:spPr>
        <p:txBody>
          <a:bodyPr/>
          <a:lstStyle/>
          <a:p>
            <a:r>
              <a:rPr lang="es-CO" b="1" dirty="0">
                <a:latin typeface="Times New Roman" panose="02020603050405020304" pitchFamily="18" charset="0"/>
                <a:cs typeface="Times New Roman" panose="02020603050405020304" pitchFamily="18" charset="0"/>
              </a:rPr>
              <a:t>RESOLUCIÓN 484 de 2017</a:t>
            </a:r>
          </a:p>
        </p:txBody>
      </p:sp>
      <p:sp>
        <p:nvSpPr>
          <p:cNvPr id="3" name="Cinta perforada 2"/>
          <p:cNvSpPr/>
          <p:nvPr/>
        </p:nvSpPr>
        <p:spPr bwMode="auto">
          <a:xfrm rot="10800000" flipV="1">
            <a:off x="683427" y="1302771"/>
            <a:ext cx="7945664" cy="3783580"/>
          </a:xfrm>
          <a:prstGeom prst="flowChartPunchedTape">
            <a:avLst/>
          </a:prstGeom>
          <a:solidFill>
            <a:srgbClr val="3333CC">
              <a:lumMod val="20000"/>
              <a:lumOff val="80000"/>
            </a:srgbClr>
          </a:solidFill>
          <a:ln w="9525" cap="flat" cmpd="sng" algn="ctr">
            <a:solidFill>
              <a:srgbClr val="000000"/>
            </a:solidFill>
            <a:prstDash val="solid"/>
            <a:round/>
            <a:headEnd type="none" w="med" len="med"/>
            <a:tailEnd type="none" w="med" len="med"/>
          </a:ln>
          <a:effectLst>
            <a:glow rad="63500">
              <a:srgbClr val="2D2DB9">
                <a:satMod val="175000"/>
                <a:alpha val="40000"/>
              </a:srgbClr>
            </a:glow>
          </a:effectLst>
        </p:spPr>
        <p:txBody>
          <a:bodyPr vert="horz" wrap="square" lIns="91440" tIns="45720" rIns="91440" bIns="45720" numCol="1" rtlCol="0" anchor="t" anchorCtr="0" compatLnSpc="1">
            <a:prstTxWarp prst="textNoShape">
              <a:avLst/>
            </a:prstTxWarp>
          </a:bodyPr>
          <a:lstStyle/>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400"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Por la cual se modifican el anexo de la Resolución 533 de 2015 en lo relacionado con las Normas para el Reconocimiento, Medición, Revelación y Presentación de los Hechos Económicos del Marco Normativo para Entidades de Gobierno y el artículo 4° de la Resolución 533 de 2015, y se dictan otras disposiciones</a:t>
            </a:r>
            <a:endParaRPr kumimoji="0" lang="es-CO" sz="20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65964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8869" y="-129540"/>
            <a:ext cx="8882771" cy="1119876"/>
          </a:xfrm>
        </p:spPr>
        <p:txBody>
          <a:bodyPr>
            <a:normAutofit/>
          </a:bodyPr>
          <a:lstStyle/>
          <a:p>
            <a:r>
              <a:rPr lang="es-CO" b="1" dirty="0">
                <a:latin typeface="Times New Roman" panose="02020603050405020304" pitchFamily="18" charset="0"/>
                <a:cs typeface="Times New Roman" panose="02020603050405020304" pitchFamily="18" charset="0"/>
              </a:rPr>
              <a:t>¿Por qué se dio la Modificación del cronograma de Implementación?</a:t>
            </a:r>
          </a:p>
        </p:txBody>
      </p:sp>
      <p:graphicFrame>
        <p:nvGraphicFramePr>
          <p:cNvPr id="3" name="Diagrama 11"/>
          <p:cNvGraphicFramePr/>
          <p:nvPr>
            <p:extLst>
              <p:ext uri="{D42A27DB-BD31-4B8C-83A1-F6EECF244321}">
                <p14:modId xmlns:p14="http://schemas.microsoft.com/office/powerpoint/2010/main" val="2102147296"/>
              </p:ext>
            </p:extLst>
          </p:nvPr>
        </p:nvGraphicFramePr>
        <p:xfrm>
          <a:off x="1" y="990600"/>
          <a:ext cx="9143999"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0605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9281" y="870573"/>
            <a:ext cx="7769394" cy="4553971"/>
          </a:xfrm>
          <a:prstGeom prst="rect">
            <a:avLst/>
          </a:prstGeom>
        </p:spPr>
      </p:pic>
      <p:sp>
        <p:nvSpPr>
          <p:cNvPr id="24" name="Título 1"/>
          <p:cNvSpPr>
            <a:spLocks noGrp="1"/>
          </p:cNvSpPr>
          <p:nvPr>
            <p:ph type="title"/>
          </p:nvPr>
        </p:nvSpPr>
        <p:spPr>
          <a:xfrm>
            <a:off x="704887" y="0"/>
            <a:ext cx="7718181" cy="870573"/>
          </a:xfrm>
        </p:spPr>
        <p:txBody>
          <a:bodyPr/>
          <a:lstStyle/>
          <a:p>
            <a:pPr algn="l"/>
            <a:r>
              <a:rPr lang="es-CO" b="1" dirty="0">
                <a:latin typeface="Times New Roman" panose="02020603050405020304" pitchFamily="18" charset="0"/>
                <a:cs typeface="Times New Roman" panose="02020603050405020304" pitchFamily="18" charset="0"/>
              </a:rPr>
              <a:t>Importancia del Saneamiento Contable</a:t>
            </a:r>
          </a:p>
        </p:txBody>
      </p:sp>
    </p:spTree>
    <p:extLst>
      <p:ext uri="{BB962C8B-B14F-4D97-AF65-F5344CB8AC3E}">
        <p14:creationId xmlns:p14="http://schemas.microsoft.com/office/powerpoint/2010/main" val="40446057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4 Rectángulo"/>
          <p:cNvSpPr/>
          <p:nvPr/>
        </p:nvSpPr>
        <p:spPr>
          <a:xfrm>
            <a:off x="35496" y="49188"/>
            <a:ext cx="3024336" cy="4493538"/>
          </a:xfrm>
          <a:prstGeom prst="rect">
            <a:avLst/>
          </a:prstGeom>
          <a:solidFill>
            <a:srgbClr val="FFFFFF">
              <a:lumMod val="65000"/>
            </a:srgbClr>
          </a:solidFill>
          <a:ln>
            <a:solidFill>
              <a:srgbClr val="000000"/>
            </a:solidFill>
          </a:ln>
          <a:effectLst>
            <a:glow rad="63500">
              <a:srgbClr val="2D2DB9">
                <a:satMod val="175000"/>
                <a:alpha val="40000"/>
              </a:srgbClr>
            </a:glow>
          </a:effectLst>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LEY 1819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(29-12-16)</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dirty="0">
              <a:ln>
                <a:noFill/>
              </a:ln>
              <a:solidFill>
                <a:srgbClr val="000000"/>
              </a:solidFill>
              <a:effectLst/>
              <a:uLnTx/>
              <a:uFillTx/>
              <a:latin typeface="Arial Narrow" pitchFamily="34" charset="0"/>
            </a:endParaRPr>
          </a:p>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300" b="1" i="0" u="none" strike="noStrike" kern="0" cap="none" spc="0" normalizeH="0" baseline="0" noProof="0" dirty="0">
                <a:ln>
                  <a:noFill/>
                </a:ln>
                <a:solidFill>
                  <a:srgbClr val="000000"/>
                </a:solidFill>
                <a:effectLst/>
                <a:uLnTx/>
                <a:uFillTx/>
                <a:latin typeface="Arial Narrow" pitchFamily="34" charset="0"/>
              </a:rPr>
              <a:t>Por medio de la cual se adopta una reforma tributaria estructural, se fortalecen los mecanismos para la lucha contra la evasión y la elusión fiscal, y se dictan otras disposiciones.</a:t>
            </a:r>
          </a:p>
        </p:txBody>
      </p:sp>
      <p:sp>
        <p:nvSpPr>
          <p:cNvPr id="4" name="5 CuadroTexto"/>
          <p:cNvSpPr txBox="1"/>
          <p:nvPr/>
        </p:nvSpPr>
        <p:spPr>
          <a:xfrm>
            <a:off x="3635896" y="239946"/>
            <a:ext cx="5400600" cy="4647426"/>
          </a:xfrm>
          <a:prstGeom prst="rect">
            <a:avLst/>
          </a:prstGeom>
          <a:solidFill>
            <a:srgbClr val="808080">
              <a:lumMod val="60000"/>
              <a:lumOff val="40000"/>
            </a:srgbClr>
          </a:solidFill>
          <a:ln>
            <a:solidFill>
              <a:srgbClr val="000000"/>
            </a:solidFill>
          </a:ln>
          <a:effectLst>
            <a:glow rad="63500">
              <a:srgbClr val="2D2DB9">
                <a:satMod val="175000"/>
                <a:alpha val="40000"/>
              </a:srgbClr>
            </a:glow>
          </a:effectLst>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ARTÍCULO 355. SANEAMIENTO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Arial Narrow" pitchFamily="34" charset="0"/>
              </a:rPr>
              <a:t>  CONTABLE. </a:t>
            </a:r>
          </a:p>
          <a:p>
            <a:pPr marL="0" marR="0" lvl="0" indent="0" algn="just" defTabSz="914400" eaLnBrk="0" fontAlgn="base" latinLnBrk="0" hangingPunct="0">
              <a:lnSpc>
                <a:spcPct val="100000"/>
              </a:lnSpc>
              <a:spcBef>
                <a:spcPct val="0"/>
              </a:spcBef>
              <a:spcAft>
                <a:spcPct val="0"/>
              </a:spcAft>
              <a:buClrTx/>
              <a:buSzTx/>
              <a:buFontTx/>
              <a:buNone/>
              <a:tabLst/>
              <a:defRPr/>
            </a:pPr>
            <a:r>
              <a:rPr kumimoji="0" lang="es-CO" sz="2400" b="1" i="0" u="none" strike="noStrike" kern="0" cap="none" spc="0" normalizeH="0" baseline="0" noProof="0" dirty="0">
                <a:ln>
                  <a:noFill/>
                </a:ln>
                <a:solidFill>
                  <a:srgbClr val="000000"/>
                </a:solidFill>
                <a:effectLst/>
                <a:uLnTx/>
                <a:uFillTx/>
                <a:latin typeface="Arial Narrow" pitchFamily="34" charset="0"/>
              </a:rPr>
              <a:t>Las entidades territoriales deberán adelantar el proceso de depuración contable a que se refiere el artículo 59 de la Ley 17 39 de 2014, modificado por el artículo 261 de la Ley  1753 de 2015. El término para adelantar dicho proceso será de dos (2) años contados a partir de la vigencia de la presente ley. El cumplimiento de esta obligación deberá ser verificado por las contralorías territoriales.</a:t>
            </a:r>
          </a:p>
        </p:txBody>
      </p:sp>
      <p:sp>
        <p:nvSpPr>
          <p:cNvPr id="5" name="1 Flecha curvada hacia arriba"/>
          <p:cNvSpPr/>
          <p:nvPr/>
        </p:nvSpPr>
        <p:spPr bwMode="auto">
          <a:xfrm rot="316080">
            <a:off x="1499411" y="4745297"/>
            <a:ext cx="4451564" cy="846323"/>
          </a:xfrm>
          <a:prstGeom prst="curvedUpArrow">
            <a:avLst/>
          </a:prstGeom>
          <a:solidFill>
            <a:srgbClr val="000000">
              <a:lumMod val="95000"/>
              <a:lumOff val="5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0" i="0" u="none" strike="noStrike" kern="0" cap="none" spc="0" normalizeH="0" baseline="0" noProof="0">
              <a:ln>
                <a:noFill/>
              </a:ln>
              <a:solidFill>
                <a:srgbClr val="000000"/>
              </a:solidFill>
              <a:effectLst/>
              <a:uLnTx/>
              <a:uFillTx/>
              <a:latin typeface="Times New Roman" pitchFamily="18" charset="0"/>
            </a:endParaRPr>
          </a:p>
        </p:txBody>
      </p:sp>
    </p:spTree>
    <p:extLst>
      <p:ext uri="{BB962C8B-B14F-4D97-AF65-F5344CB8AC3E}">
        <p14:creationId xmlns:p14="http://schemas.microsoft.com/office/powerpoint/2010/main" val="2513187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1443184" cy="871804"/>
          </a:xfrm>
          <a:prstGeom prst="rect">
            <a:avLst/>
          </a:prstGeom>
        </p:spPr>
      </p:pic>
      <p:pic>
        <p:nvPicPr>
          <p:cNvPr id="4" name="Imagen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08305" y="2641476"/>
            <a:ext cx="1835696" cy="1944216"/>
          </a:xfrm>
          <a:prstGeom prst="ellipse">
            <a:avLst/>
          </a:prstGeom>
        </p:spPr>
      </p:pic>
      <p:sp>
        <p:nvSpPr>
          <p:cNvPr id="5" name="Rectángulo 4"/>
          <p:cNvSpPr/>
          <p:nvPr/>
        </p:nvSpPr>
        <p:spPr>
          <a:xfrm>
            <a:off x="25055" y="1345332"/>
            <a:ext cx="7283249" cy="3770297"/>
          </a:xfrm>
          <a:prstGeom prst="rect">
            <a:avLst/>
          </a:prstGeom>
        </p:spPr>
        <p:txBody>
          <a:bodyPr wrap="square" lIns="76234" tIns="38117" rIns="76234" bIns="38117">
            <a:spAutoFit/>
          </a:bodyPr>
          <a:lstStyle/>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000000"/>
                </a:solidFill>
                <a:latin typeface="Arial Narrow" pitchFamily="34" charset="0"/>
              </a:rPr>
              <a:t>Determinar la importancia  de normalizar; </a:t>
            </a:r>
            <a:r>
              <a:rPr lang="es-CO" sz="2400" b="1" dirty="0">
                <a:solidFill>
                  <a:srgbClr val="2D2DB9"/>
                </a:solidFill>
                <a:latin typeface="Arial Narrow" pitchFamily="34" charset="0"/>
              </a:rPr>
              <a:t>línea del tiempo de la conversión total esperada con las nuevas normas contables en el nivel de gobiernos centrales latinoamericanos</a:t>
            </a:r>
          </a:p>
          <a:p>
            <a:pPr algn="just" defTabSz="914400" eaLnBrk="0" fontAlgn="base" hangingPunct="0">
              <a:spcBef>
                <a:spcPct val="0"/>
              </a:spcBef>
              <a:spcAft>
                <a:spcPct val="0"/>
              </a:spcAft>
            </a:pPr>
            <a:endParaRPr lang="es-CO" sz="2400" b="1" dirty="0">
              <a:solidFill>
                <a:srgbClr val="0070C0"/>
              </a:solidFill>
              <a:latin typeface="Arial Narrow" pitchFamily="34" charset="0"/>
            </a:endParaRPr>
          </a:p>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000000"/>
                </a:solidFill>
                <a:latin typeface="Arial Narrow" pitchFamily="34" charset="0"/>
              </a:rPr>
              <a:t>En la </a:t>
            </a:r>
            <a:r>
              <a:rPr lang="es-CO" sz="2400" b="1" dirty="0">
                <a:solidFill>
                  <a:srgbClr val="2D2DB9"/>
                </a:solidFill>
                <a:latin typeface="Arial Narrow" pitchFamily="34" charset="0"/>
              </a:rPr>
              <a:t>legislación</a:t>
            </a:r>
            <a:r>
              <a:rPr lang="es-CO" sz="2400" b="1" dirty="0">
                <a:solidFill>
                  <a:srgbClr val="000000"/>
                </a:solidFill>
                <a:latin typeface="Arial Narrow" pitchFamily="34" charset="0"/>
              </a:rPr>
              <a:t> y adopción en los respectivos países y en la agenda</a:t>
            </a:r>
          </a:p>
          <a:p>
            <a:pPr algn="just" defTabSz="914400" eaLnBrk="0" fontAlgn="base" hangingPunct="0">
              <a:spcBef>
                <a:spcPct val="0"/>
              </a:spcBef>
              <a:spcAft>
                <a:spcPct val="0"/>
              </a:spcAft>
            </a:pPr>
            <a:endParaRPr lang="es-CO" sz="2400" b="1" dirty="0">
              <a:solidFill>
                <a:srgbClr val="000000"/>
              </a:solidFill>
              <a:latin typeface="Arial Narrow" pitchFamily="34" charset="0"/>
            </a:endParaRPr>
          </a:p>
          <a:p>
            <a:pPr marL="238230" indent="-238230" algn="just" defTabSz="914400" eaLnBrk="0" fontAlgn="base" hangingPunct="0">
              <a:spcBef>
                <a:spcPct val="0"/>
              </a:spcBef>
              <a:spcAft>
                <a:spcPct val="0"/>
              </a:spcAft>
              <a:buFont typeface="Arial" panose="020B0604020202020204" pitchFamily="34" charset="0"/>
              <a:buChar char="•"/>
            </a:pPr>
            <a:r>
              <a:rPr lang="es-CO" sz="2400" b="1" dirty="0">
                <a:solidFill>
                  <a:srgbClr val="2D2DB9"/>
                </a:solidFill>
                <a:latin typeface="Arial Narrow" pitchFamily="34" charset="0"/>
              </a:rPr>
              <a:t>Comparación</a:t>
            </a:r>
            <a:r>
              <a:rPr lang="es-CO" sz="2400" b="1" dirty="0">
                <a:solidFill>
                  <a:srgbClr val="000000"/>
                </a:solidFill>
                <a:latin typeface="Arial Narrow" pitchFamily="34" charset="0"/>
              </a:rPr>
              <a:t> a nivel mundial y especialmente a nivel Latinoamericano </a:t>
            </a:r>
          </a:p>
        </p:txBody>
      </p:sp>
      <p:sp>
        <p:nvSpPr>
          <p:cNvPr id="9" name="CuadroTexto 4"/>
          <p:cNvSpPr txBox="1"/>
          <p:nvPr/>
        </p:nvSpPr>
        <p:spPr>
          <a:xfrm>
            <a:off x="1259632" y="125388"/>
            <a:ext cx="5832648" cy="858160"/>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400" b="1" kern="0">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defRPr>
            </a:lvl6pPr>
            <a:lvl7pPr marL="914400" algn="ctr" fontAlgn="base">
              <a:spcBef>
                <a:spcPct val="0"/>
              </a:spcBef>
              <a:spcAft>
                <a:spcPct val="0"/>
              </a:spcAft>
              <a:defRPr sz="3200" b="1">
                <a:solidFill>
                  <a:schemeClr val="tx2"/>
                </a:solidFill>
              </a:defRPr>
            </a:lvl7pPr>
            <a:lvl8pPr marL="1371600" algn="ctr" fontAlgn="base">
              <a:spcBef>
                <a:spcPct val="0"/>
              </a:spcBef>
              <a:spcAft>
                <a:spcPct val="0"/>
              </a:spcAft>
              <a:defRPr sz="3200" b="1">
                <a:solidFill>
                  <a:schemeClr val="tx2"/>
                </a:solidFill>
              </a:defRPr>
            </a:lvl8pPr>
            <a:lvl9pPr marL="1828800" algn="ctr" fontAlgn="base">
              <a:spcBef>
                <a:spcPct val="0"/>
              </a:spcBef>
              <a:spcAft>
                <a:spcPct val="0"/>
              </a:spcAft>
              <a:defRPr sz="3200" b="1">
                <a:solidFill>
                  <a:schemeClr val="tx2"/>
                </a:solidFill>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Desafíos</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Normalizadores &amp; Reguladores</a:t>
            </a:r>
          </a:p>
        </p:txBody>
      </p:sp>
      <p:pic>
        <p:nvPicPr>
          <p:cNvPr id="10" name="Imagen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36296" y="125389"/>
            <a:ext cx="864096" cy="936103"/>
          </a:xfrm>
          <a:prstGeom prst="rect">
            <a:avLst/>
          </a:prstGeom>
        </p:spPr>
      </p:pic>
    </p:spTree>
    <p:extLst>
      <p:ext uri="{BB962C8B-B14F-4D97-AF65-F5344CB8AC3E}">
        <p14:creationId xmlns:p14="http://schemas.microsoft.com/office/powerpoint/2010/main" val="16152813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07504" y="1129308"/>
            <a:ext cx="8751257" cy="4139629"/>
          </a:xfrm>
          <a:prstGeom prst="rect">
            <a:avLst/>
          </a:prstGeom>
        </p:spPr>
        <p:txBody>
          <a:bodyPr wrap="square" lIns="76234" tIns="38117" rIns="76234" bIns="38117">
            <a:spAutoFit/>
          </a:bodyPr>
          <a:lstStyle/>
          <a:p>
            <a:pPr algn="just" defTabSz="914400" eaLnBrk="0" fontAlgn="base" hangingPunct="0">
              <a:spcBef>
                <a:spcPct val="0"/>
              </a:spcBef>
              <a:spcAft>
                <a:spcPct val="0"/>
              </a:spcAft>
            </a:pPr>
            <a:r>
              <a:rPr lang="es-CO" sz="2200" b="1" dirty="0">
                <a:solidFill>
                  <a:srgbClr val="0070C0"/>
                </a:solidFill>
                <a:latin typeface="Arial Narrow" pitchFamily="34" charset="0"/>
              </a:rPr>
              <a:t>La conversión completa no significa necesariamente un 100% de armonización con las NICSP de devengo</a:t>
            </a:r>
            <a:r>
              <a:rPr lang="es-CO" sz="2200" b="1" dirty="0">
                <a:solidFill>
                  <a:srgbClr val="000000"/>
                </a:solidFill>
                <a:latin typeface="Arial Narrow" pitchFamily="34" charset="0"/>
              </a:rPr>
              <a:t>. A nivel mundial, la mayoría de los países no solo planifican un enfoque gradual, sino que también permiten una cierta adaptación nacional de las NICSP de devengo, por ejemplo, elección de políticas, simplificación de criterios y metodologías pragmáticas para la determinación de bases de medición.</a:t>
            </a:r>
          </a:p>
          <a:p>
            <a:pPr algn="just" defTabSz="914400" eaLnBrk="0" fontAlgn="base" hangingPunct="0">
              <a:spcBef>
                <a:spcPct val="0"/>
              </a:spcBef>
              <a:spcAft>
                <a:spcPct val="0"/>
              </a:spcAft>
            </a:pPr>
            <a:endParaRPr lang="es-CO" sz="2200" b="1" dirty="0">
              <a:solidFill>
                <a:srgbClr val="000000"/>
              </a:solidFill>
              <a:latin typeface="Arial Narrow" pitchFamily="34" charset="0"/>
            </a:endParaRPr>
          </a:p>
          <a:p>
            <a:pPr algn="just" defTabSz="914400" eaLnBrk="0" fontAlgn="base" hangingPunct="0">
              <a:spcBef>
                <a:spcPct val="0"/>
              </a:spcBef>
              <a:spcAft>
                <a:spcPct val="0"/>
              </a:spcAft>
            </a:pPr>
            <a:r>
              <a:rPr lang="es-CO" sz="2200" b="1" dirty="0">
                <a:solidFill>
                  <a:srgbClr val="0070C0"/>
                </a:solidFill>
                <a:latin typeface="Arial Narrow" pitchFamily="34" charset="0"/>
              </a:rPr>
              <a:t>Gradualismo</a:t>
            </a:r>
            <a:r>
              <a:rPr lang="es-CO" sz="2200" b="1" dirty="0">
                <a:solidFill>
                  <a:srgbClr val="000000"/>
                </a:solidFill>
                <a:latin typeface="Arial Narrow" pitchFamily="34" charset="0"/>
              </a:rPr>
              <a:t>: En América Latina, algunos países como Chile han dividido el calendario de la reforma en etapas posteriores para los diferentes niveles de gobierno. Otros países, como Brasil, han priorizado las áreas de contabilidad y han implementado estándares seleccionados antes que otros. Otro enfoque es el uso de entidades piloto de diferentes niveles de gobierno. </a:t>
            </a:r>
          </a:p>
        </p:txBody>
      </p:sp>
      <p:sp>
        <p:nvSpPr>
          <p:cNvPr id="5" name="Rectángulo 4"/>
          <p:cNvSpPr/>
          <p:nvPr/>
        </p:nvSpPr>
        <p:spPr>
          <a:xfrm>
            <a:off x="0" y="5293609"/>
            <a:ext cx="2593006" cy="264477"/>
          </a:xfrm>
          <a:prstGeom prst="rect">
            <a:avLst/>
          </a:prstGeom>
          <a:solidFill>
            <a:srgbClr val="FFFFFF"/>
          </a:solidFill>
          <a:ln w="25400" cap="flat" cmpd="sng" algn="ctr">
            <a:solidFill>
              <a:srgbClr val="FFFFFF"/>
            </a:solid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7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0" i="0" u="none" strike="noStrike" kern="0" cap="none" spc="0" normalizeH="0" baseline="0" noProof="0" dirty="0">
                <a:ln>
                  <a:noFill/>
                </a:ln>
                <a:solidFill>
                  <a:srgbClr val="000000"/>
                </a:solidFill>
                <a:effectLst/>
                <a:uLnTx/>
                <a:uFillTx/>
                <a:latin typeface="Calibri"/>
                <a:ea typeface="+mn-ea"/>
                <a:cs typeface="+mn-cs"/>
              </a:rPr>
              <a:t>Encuesta BID- E&amp;Y.  IV FOCAL Panamá 2017</a:t>
            </a:r>
          </a:p>
        </p:txBody>
      </p:sp>
      <p:pic>
        <p:nvPicPr>
          <p:cNvPr id="6" name="Imagen 5"/>
          <p:cNvPicPr>
            <a:picLocks noChangeAspect="1"/>
          </p:cNvPicPr>
          <p:nvPr/>
        </p:nvPicPr>
        <p:blipFill>
          <a:blip r:embed="rId2"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782638" y="19050"/>
            <a:ext cx="3168352" cy="1057300"/>
          </a:xfrm>
          <a:prstGeom prst="rect">
            <a:avLst/>
          </a:prstGeom>
        </p:spPr>
      </p:pic>
      <p:sp>
        <p:nvSpPr>
          <p:cNvPr id="7" name="CuadroTexto 4"/>
          <p:cNvSpPr txBox="1"/>
          <p:nvPr/>
        </p:nvSpPr>
        <p:spPr>
          <a:xfrm>
            <a:off x="4095006" y="212254"/>
            <a:ext cx="4896544" cy="576064"/>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latin typeface="+mn-lt"/>
              </a:defRPr>
            </a:lvl6pPr>
            <a:lvl7pPr marL="914400" algn="ctr" fontAlgn="base">
              <a:spcBef>
                <a:spcPct val="0"/>
              </a:spcBef>
              <a:spcAft>
                <a:spcPct val="0"/>
              </a:spcAft>
              <a:defRPr sz="3200" b="1">
                <a:solidFill>
                  <a:schemeClr val="tx2"/>
                </a:solidFill>
                <a:latin typeface="+mn-lt"/>
              </a:defRPr>
            </a:lvl7pPr>
            <a:lvl8pPr marL="1371600" algn="ctr" fontAlgn="base">
              <a:spcBef>
                <a:spcPct val="0"/>
              </a:spcBef>
              <a:spcAft>
                <a:spcPct val="0"/>
              </a:spcAft>
              <a:defRPr sz="3200" b="1">
                <a:solidFill>
                  <a:schemeClr val="tx2"/>
                </a:solidFill>
                <a:latin typeface="+mn-lt"/>
              </a:defRPr>
            </a:lvl8pPr>
            <a:lvl9pPr marL="1828800" algn="ctr" fontAlgn="base">
              <a:spcBef>
                <a:spcPct val="0"/>
              </a:spcBef>
              <a:spcAft>
                <a:spcPct val="0"/>
              </a:spcAft>
              <a:defRPr sz="3200" b="1">
                <a:solidFill>
                  <a:schemeClr val="tx2"/>
                </a:solidFill>
                <a:latin typeface="+mn-lt"/>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Prácticas de Transición a NICSP</a:t>
            </a:r>
          </a:p>
        </p:txBody>
      </p:sp>
    </p:spTree>
    <p:extLst>
      <p:ext uri="{BB962C8B-B14F-4D97-AF65-F5344CB8AC3E}">
        <p14:creationId xmlns:p14="http://schemas.microsoft.com/office/powerpoint/2010/main" val="35680094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114908"/>
            <a:ext cx="9001000" cy="3924186"/>
          </a:xfrm>
          <a:prstGeom prst="rect">
            <a:avLst/>
          </a:prstGeom>
        </p:spPr>
        <p:txBody>
          <a:bodyPr wrap="square" lIns="76234" tIns="38117" rIns="76234" bIns="38117">
            <a:spAutoFit/>
          </a:bodyPr>
          <a:lstStyle/>
          <a:p>
            <a:pPr defTabSz="914400" eaLnBrk="0" fontAlgn="base" hangingPunct="0">
              <a:spcBef>
                <a:spcPct val="0"/>
              </a:spcBef>
              <a:spcAft>
                <a:spcPts val="1200"/>
              </a:spcAft>
            </a:pPr>
            <a:r>
              <a:rPr lang="es-CO" sz="1800" b="1" dirty="0">
                <a:solidFill>
                  <a:srgbClr val="000000"/>
                </a:solidFill>
                <a:latin typeface="Arial Narrow" pitchFamily="34" charset="0"/>
              </a:rPr>
              <a:t>1.    </a:t>
            </a:r>
            <a:r>
              <a:rPr lang="es-CO" sz="1800" b="1" dirty="0">
                <a:solidFill>
                  <a:srgbClr val="0070C0"/>
                </a:solidFill>
                <a:latin typeface="Arial Narrow" pitchFamily="34" charset="0"/>
              </a:rPr>
              <a:t>Cambio de gobierno</a:t>
            </a:r>
            <a:r>
              <a:rPr lang="es-CO" sz="1800" b="1" dirty="0">
                <a:solidFill>
                  <a:srgbClr val="000000"/>
                </a:solidFill>
                <a:latin typeface="Arial Narrow" pitchFamily="34" charset="0"/>
              </a:rPr>
              <a:t>: Más un potencial de retraso, toda vez que el tema no es partidista</a:t>
            </a:r>
          </a:p>
          <a:p>
            <a:pPr defTabSz="914400" eaLnBrk="0" fontAlgn="base" hangingPunct="0">
              <a:spcBef>
                <a:spcPct val="0"/>
              </a:spcBef>
              <a:spcAft>
                <a:spcPts val="1200"/>
              </a:spcAft>
            </a:pPr>
            <a:r>
              <a:rPr lang="es-CO" sz="1800" b="1" dirty="0">
                <a:solidFill>
                  <a:srgbClr val="000000"/>
                </a:solidFill>
                <a:latin typeface="Arial Narrow" pitchFamily="34" charset="0"/>
              </a:rPr>
              <a:t>2.   </a:t>
            </a:r>
            <a:r>
              <a:rPr lang="es-CO" sz="1800" b="1" dirty="0">
                <a:solidFill>
                  <a:srgbClr val="0070C0"/>
                </a:solidFill>
                <a:latin typeface="Arial Narrow" pitchFamily="34" charset="0"/>
              </a:rPr>
              <a:t>Duración y Complejidad</a:t>
            </a:r>
            <a:r>
              <a:rPr lang="es-CO" sz="1800" b="1" dirty="0">
                <a:solidFill>
                  <a:srgbClr val="000000"/>
                </a:solidFill>
                <a:latin typeface="Arial Narrow" pitchFamily="34" charset="0"/>
              </a:rPr>
              <a:t>: 5-8 años</a:t>
            </a:r>
          </a:p>
          <a:p>
            <a:pPr defTabSz="914400" eaLnBrk="0" fontAlgn="base" hangingPunct="0">
              <a:spcBef>
                <a:spcPct val="0"/>
              </a:spcBef>
              <a:spcAft>
                <a:spcPts val="1200"/>
              </a:spcAft>
            </a:pPr>
            <a:r>
              <a:rPr lang="es-CO" sz="1800" b="1" dirty="0">
                <a:solidFill>
                  <a:srgbClr val="000000"/>
                </a:solidFill>
                <a:latin typeface="Arial Narrow" pitchFamily="34" charset="0"/>
              </a:rPr>
              <a:t>3.    </a:t>
            </a:r>
            <a:r>
              <a:rPr lang="es-CO" sz="1800" b="1" dirty="0">
                <a:solidFill>
                  <a:srgbClr val="0070C0"/>
                </a:solidFill>
                <a:latin typeface="Arial Narrow" pitchFamily="34" charset="0"/>
              </a:rPr>
              <a:t>Costos</a:t>
            </a:r>
            <a:r>
              <a:rPr lang="es-CO" sz="1800" b="1" dirty="0">
                <a:solidFill>
                  <a:srgbClr val="000000"/>
                </a:solidFill>
                <a:latin typeface="Arial Narrow" pitchFamily="34" charset="0"/>
              </a:rPr>
              <a:t>: Costos del proyecto, para herramientas y capacitación</a:t>
            </a:r>
          </a:p>
          <a:p>
            <a:pPr defTabSz="914400" eaLnBrk="0" fontAlgn="base" hangingPunct="0">
              <a:spcBef>
                <a:spcPct val="0"/>
              </a:spcBef>
              <a:spcAft>
                <a:spcPts val="1200"/>
              </a:spcAft>
            </a:pPr>
            <a:r>
              <a:rPr lang="es-CO" sz="1800" b="1" dirty="0">
                <a:solidFill>
                  <a:srgbClr val="000000"/>
                </a:solidFill>
                <a:latin typeface="Arial Narrow" pitchFamily="34" charset="0"/>
              </a:rPr>
              <a:t>4.    </a:t>
            </a:r>
            <a:r>
              <a:rPr lang="es-CO" sz="1800" b="1" dirty="0">
                <a:solidFill>
                  <a:srgbClr val="0070C0"/>
                </a:solidFill>
                <a:latin typeface="Arial Narrow" pitchFamily="34" charset="0"/>
              </a:rPr>
              <a:t>Resistencia al Cambio</a:t>
            </a:r>
            <a:r>
              <a:rPr lang="es-CO" sz="1800" b="1" dirty="0">
                <a:solidFill>
                  <a:srgbClr val="000000"/>
                </a:solidFill>
                <a:latin typeface="Arial Narrow" pitchFamily="34" charset="0"/>
              </a:rPr>
              <a:t>: Normalmente aislada, caso  algunos ministerios </a:t>
            </a:r>
          </a:p>
          <a:p>
            <a:pPr defTabSz="914400" eaLnBrk="0" fontAlgn="base" hangingPunct="0">
              <a:spcBef>
                <a:spcPct val="0"/>
              </a:spcBef>
              <a:spcAft>
                <a:spcPts val="1200"/>
              </a:spcAft>
            </a:pPr>
            <a:r>
              <a:rPr lang="es-CO" sz="1800" b="1" dirty="0">
                <a:solidFill>
                  <a:srgbClr val="000000"/>
                </a:solidFill>
                <a:latin typeface="Arial Narrow" pitchFamily="34" charset="0"/>
              </a:rPr>
              <a:t>5.    </a:t>
            </a:r>
            <a:r>
              <a:rPr lang="es-CO" sz="1800" b="1" dirty="0">
                <a:solidFill>
                  <a:srgbClr val="0070C0"/>
                </a:solidFill>
                <a:latin typeface="Arial Narrow" pitchFamily="34" charset="0"/>
              </a:rPr>
              <a:t>EEFF</a:t>
            </a:r>
            <a:r>
              <a:rPr lang="es-CO" sz="1800" b="1" dirty="0">
                <a:solidFill>
                  <a:srgbClr val="000000"/>
                </a:solidFill>
                <a:latin typeface="Arial Narrow" pitchFamily="34" charset="0"/>
              </a:rPr>
              <a:t>: En algunos países todavía base efectivo (MEFP86) </a:t>
            </a:r>
          </a:p>
          <a:p>
            <a:pPr marL="381168" indent="-381168" defTabSz="914400" eaLnBrk="0" fontAlgn="base" hangingPunct="0">
              <a:spcBef>
                <a:spcPct val="0"/>
              </a:spcBef>
              <a:spcAft>
                <a:spcPts val="1200"/>
              </a:spcAft>
              <a:buFontTx/>
              <a:buAutoNum type="arabicPeriod" startAt="6"/>
            </a:pPr>
            <a:r>
              <a:rPr lang="es-CO" sz="1800" b="1" dirty="0">
                <a:solidFill>
                  <a:srgbClr val="0070C0"/>
                </a:solidFill>
                <a:latin typeface="Arial Narrow" pitchFamily="34" charset="0"/>
              </a:rPr>
              <a:t>Presupuesto</a:t>
            </a:r>
            <a:r>
              <a:rPr lang="es-CO" sz="1800" b="1" dirty="0">
                <a:solidFill>
                  <a:srgbClr val="000000"/>
                </a:solidFill>
                <a:latin typeface="Arial Narrow" pitchFamily="34" charset="0"/>
              </a:rPr>
              <a:t>: Base Efectivo -  Contabilidad Base Devengo </a:t>
            </a:r>
          </a:p>
          <a:p>
            <a:pPr marL="268288" defTabSz="914400" eaLnBrk="0" fontAlgn="base" hangingPunct="0">
              <a:spcBef>
                <a:spcPct val="0"/>
              </a:spcBef>
              <a:spcAft>
                <a:spcPts val="1200"/>
              </a:spcAft>
            </a:pPr>
            <a:r>
              <a:rPr lang="es-CO" sz="1800" b="1" dirty="0">
                <a:solidFill>
                  <a:srgbClr val="000000"/>
                </a:solidFill>
                <a:latin typeface="Arial Narrow" pitchFamily="34" charset="0"/>
              </a:rPr>
              <a:t>• Alrededor de 90 países tienen un sistema devengado, incluyendo casi 50  que siguen las NICSP  o tienen un plan de implementación </a:t>
            </a:r>
          </a:p>
          <a:p>
            <a:pPr marL="268288" defTabSz="914400" eaLnBrk="0" fontAlgn="base" hangingPunct="0">
              <a:spcBef>
                <a:spcPct val="0"/>
              </a:spcBef>
              <a:spcAft>
                <a:spcPts val="1200"/>
              </a:spcAft>
            </a:pPr>
            <a:r>
              <a:rPr lang="es-CO" sz="1800" b="1" dirty="0">
                <a:solidFill>
                  <a:srgbClr val="000000"/>
                </a:solidFill>
                <a:latin typeface="Arial Narrow" pitchFamily="34" charset="0"/>
              </a:rPr>
              <a:t>• Solo 7 países tienen el sistema presupuestario de base devengado completo (AUS, NZ,CDN, </a:t>
            </a:r>
            <a:r>
              <a:rPr lang="es-CO" sz="1800" b="1" dirty="0" err="1">
                <a:solidFill>
                  <a:srgbClr val="000000"/>
                </a:solidFill>
                <a:latin typeface="Arial Narrow" pitchFamily="34" charset="0"/>
              </a:rPr>
              <a:t>UK,CH</a:t>
            </a:r>
            <a:r>
              <a:rPr lang="es-CO" sz="1800" b="1" dirty="0">
                <a:solidFill>
                  <a:srgbClr val="000000"/>
                </a:solidFill>
                <a:latin typeface="Arial Narrow" pitchFamily="34" charset="0"/>
              </a:rPr>
              <a:t>, A, EE), en tanto que algunos tienen una forma mixta (Escandinavia, USA, Chile) </a:t>
            </a:r>
          </a:p>
        </p:txBody>
      </p:sp>
      <p:sp>
        <p:nvSpPr>
          <p:cNvPr id="4" name="Rectángulo 3"/>
          <p:cNvSpPr/>
          <p:nvPr/>
        </p:nvSpPr>
        <p:spPr>
          <a:xfrm>
            <a:off x="0" y="52167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4"/>
          <p:cNvSpPr/>
          <p:nvPr/>
        </p:nvSpPr>
        <p:spPr>
          <a:xfrm>
            <a:off x="742950" y="250812"/>
            <a:ext cx="8293546"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POLÍTICO</a:t>
            </a:r>
          </a:p>
        </p:txBody>
      </p:sp>
    </p:spTree>
    <p:extLst>
      <p:ext uri="{BB962C8B-B14F-4D97-AF65-F5344CB8AC3E}">
        <p14:creationId xmlns:p14="http://schemas.microsoft.com/office/powerpoint/2010/main" val="41113926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número de diapositiva"/>
          <p:cNvSpPr txBox="1">
            <a:spLocks/>
          </p:cNvSpPr>
          <p:nvPr/>
        </p:nvSpPr>
        <p:spPr>
          <a:xfrm>
            <a:off x="125413" y="5387975"/>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C7869FFF-0288-4B42-9B48-50D4626F0A8E}" type="slidenum">
              <a:rPr lang="es-ES_tradnl" smtClean="0"/>
              <a:pPr>
                <a:defRPr/>
              </a:pPr>
              <a:t>2</a:t>
            </a:fld>
            <a:endParaRPr lang="es-ES_tradnl" dirty="0"/>
          </a:p>
        </p:txBody>
      </p:sp>
      <p:pic>
        <p:nvPicPr>
          <p:cNvPr id="13" name="Imagen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15608" y="0"/>
            <a:ext cx="3619532" cy="2097089"/>
          </a:xfrm>
          <a:prstGeom prst="rect">
            <a:avLst/>
          </a:prstGeom>
        </p:spPr>
      </p:pic>
      <p:pic>
        <p:nvPicPr>
          <p:cNvPr id="14" name="Imagen 1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88480" y="100235"/>
            <a:ext cx="1897380" cy="1996854"/>
          </a:xfrm>
          <a:prstGeom prst="rect">
            <a:avLst/>
          </a:prstGeom>
        </p:spPr>
      </p:pic>
      <p:sp>
        <p:nvSpPr>
          <p:cNvPr id="15" name="Título 1"/>
          <p:cNvSpPr txBox="1">
            <a:spLocks/>
          </p:cNvSpPr>
          <p:nvPr/>
        </p:nvSpPr>
        <p:spPr>
          <a:xfrm>
            <a:off x="2156460" y="2324100"/>
            <a:ext cx="7032008" cy="1386839"/>
          </a:xfrm>
          <a:prstGeom prst="rect">
            <a:avLst/>
          </a:prstGeom>
          <a:ln>
            <a:noFill/>
          </a:ln>
        </p:spPr>
        <p:txBody>
          <a:bodyPr vert="horz" lIns="91440" tIns="45720" rIns="91440" bIns="45720" rtlCol="0" anchor="b">
            <a:noAutofit/>
          </a:bodyPr>
          <a:lstStyle>
            <a:lvl1pPr algn="ctr" defTabSz="685800" rtl="0" eaLnBrk="1" latinLnBrk="0" hangingPunct="1">
              <a:lnSpc>
                <a:spcPct val="90000"/>
              </a:lnSpc>
              <a:spcBef>
                <a:spcPct val="0"/>
              </a:spcBef>
              <a:buNone/>
              <a:defRPr sz="4000" kern="1200" baseline="0">
                <a:solidFill>
                  <a:schemeClr val="tx1"/>
                </a:solidFill>
                <a:latin typeface="Arial" panose="020B0604020202020204" pitchFamily="34" charset="0"/>
                <a:ea typeface="+mj-ea"/>
                <a:cs typeface="Arial" panose="020B0604020202020204" pitchFamily="34" charset="0"/>
              </a:defRPr>
            </a:lvl1pPr>
          </a:lstStyle>
          <a:p>
            <a:r>
              <a:rPr lang="es-CO" sz="3600" b="1" dirty="0">
                <a:latin typeface="+mn-lt"/>
              </a:rPr>
              <a:t>VIII SEMINARIO INTERNACIONAL DE CONTADURÍA PÚBLICA</a:t>
            </a:r>
          </a:p>
        </p:txBody>
      </p:sp>
      <p:pic>
        <p:nvPicPr>
          <p:cNvPr id="16" name="Imagen 15"/>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602480" y="3848100"/>
            <a:ext cx="2141220" cy="1447800"/>
          </a:xfrm>
          <a:prstGeom prst="rect">
            <a:avLst/>
          </a:prstGeom>
        </p:spPr>
      </p:pic>
      <p:pic>
        <p:nvPicPr>
          <p:cNvPr id="17" name="Imagen 1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43700" y="3848100"/>
            <a:ext cx="2399048" cy="1447800"/>
          </a:xfrm>
          <a:prstGeom prst="rect">
            <a:avLst/>
          </a:prstGeom>
        </p:spPr>
      </p:pic>
      <p:pic>
        <p:nvPicPr>
          <p:cNvPr id="18" name="Imagen 17"/>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537460" y="3848100"/>
            <a:ext cx="2065020" cy="1447800"/>
          </a:xfrm>
          <a:prstGeom prst="rect">
            <a:avLst/>
          </a:prstGeom>
        </p:spPr>
      </p:pic>
    </p:spTree>
    <p:extLst>
      <p:ext uri="{BB962C8B-B14F-4D97-AF65-F5344CB8AC3E}">
        <p14:creationId xmlns:p14="http://schemas.microsoft.com/office/powerpoint/2010/main" val="10568895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7504" y="1057300"/>
            <a:ext cx="8928992" cy="3954963"/>
          </a:xfrm>
          <a:prstGeom prst="rect">
            <a:avLst/>
          </a:prstGeom>
        </p:spPr>
        <p:txBody>
          <a:bodyPr wrap="square" lIns="76234" tIns="38117" rIns="76234" bIns="38117">
            <a:spAutoFit/>
          </a:bodyPr>
          <a:lstStyle/>
          <a:p>
            <a:pPr marL="285876" indent="-285876" defTabSz="914400" eaLnBrk="0" fontAlgn="base" hangingPunct="0">
              <a:spcBef>
                <a:spcPct val="0"/>
              </a:spcBef>
              <a:spcAft>
                <a:spcPct val="0"/>
              </a:spcAft>
              <a:buFont typeface="Arial" panose="020B0604020202020204" pitchFamily="34" charset="0"/>
              <a:buChar char="•"/>
            </a:pPr>
            <a:r>
              <a:rPr lang="es-CO" sz="1800" b="1" dirty="0">
                <a:solidFill>
                  <a:srgbClr val="0070C0"/>
                </a:solidFill>
                <a:latin typeface="Arial Narrow" pitchFamily="34" charset="0"/>
              </a:rPr>
              <a:t>Materialidad</a:t>
            </a:r>
            <a:r>
              <a:rPr lang="es-CO" sz="1800" b="1" dirty="0">
                <a:solidFill>
                  <a:srgbClr val="000000"/>
                </a:solidFill>
                <a:latin typeface="Arial Narrow" pitchFamily="34" charset="0"/>
              </a:rPr>
              <a:t>: </a:t>
            </a:r>
            <a:r>
              <a:rPr lang="es-CO" sz="1800" b="1" i="1" dirty="0">
                <a:solidFill>
                  <a:srgbClr val="000000"/>
                </a:solidFill>
                <a:latin typeface="Arial Narrow" pitchFamily="34" charset="0"/>
              </a:rPr>
              <a:t>¿Cómo definirla? ¿Quién decide? </a:t>
            </a:r>
          </a:p>
          <a:p>
            <a:pPr marL="457200" lvl="1" defTabSz="914400" eaLnBrk="0" fontAlgn="base" hangingPunct="0">
              <a:spcBef>
                <a:spcPct val="0"/>
              </a:spcBef>
              <a:spcAft>
                <a:spcPct val="0"/>
              </a:spcAft>
            </a:pPr>
            <a:r>
              <a:rPr lang="es-CO" sz="1800" dirty="0">
                <a:solidFill>
                  <a:srgbClr val="000000"/>
                </a:solidFill>
                <a:latin typeface="Arial Narrow" pitchFamily="34" charset="0"/>
              </a:rPr>
              <a:t>Existencia de </a:t>
            </a:r>
            <a:r>
              <a:rPr lang="es-CO" sz="1800" b="1" dirty="0">
                <a:solidFill>
                  <a:srgbClr val="002060"/>
                </a:solidFill>
                <a:latin typeface="Arial Narrow" pitchFamily="34" charset="0"/>
              </a:rPr>
              <a:t>nuevo documento del IPSASB* </a:t>
            </a:r>
            <a:r>
              <a:rPr lang="es-CO" sz="1800" dirty="0">
                <a:solidFill>
                  <a:srgbClr val="000000"/>
                </a:solidFill>
                <a:latin typeface="Arial Narrow" pitchFamily="34" charset="0"/>
              </a:rPr>
              <a:t>para clarificar y orientar  este  tema:</a:t>
            </a:r>
          </a:p>
          <a:p>
            <a:pPr marL="457200" lvl="1" defTabSz="914400" eaLnBrk="0" fontAlgn="base" hangingPunct="0">
              <a:spcBef>
                <a:spcPct val="0"/>
              </a:spcBef>
              <a:spcAft>
                <a:spcPct val="0"/>
              </a:spcAft>
            </a:pPr>
            <a:r>
              <a:rPr lang="es-CO" sz="1800" dirty="0">
                <a:solidFill>
                  <a:srgbClr val="000000"/>
                </a:solidFill>
                <a:latin typeface="Arial Narrow" pitchFamily="34" charset="0"/>
              </a:rPr>
              <a:t>La inquietud mas importante: ¿Debo o tengo que seguir los requisitos de Reconocimiento,	Medición y Revelación, si NO son materiales? </a:t>
            </a:r>
          </a:p>
          <a:p>
            <a:pPr marL="457200" lvl="1" defTabSz="914400" eaLnBrk="0" fontAlgn="base" hangingPunct="0">
              <a:spcBef>
                <a:spcPct val="0"/>
              </a:spcBef>
              <a:spcAft>
                <a:spcPct val="0"/>
              </a:spcAft>
            </a:pPr>
            <a:r>
              <a:rPr lang="es-CO" sz="1800" b="1" i="1" dirty="0">
                <a:solidFill>
                  <a:srgbClr val="002060"/>
                </a:solidFill>
                <a:latin typeface="Arial Narrow" pitchFamily="34" charset="0"/>
              </a:rPr>
              <a:t>Respuesta</a:t>
            </a:r>
            <a:r>
              <a:rPr lang="es-CO" sz="1800" dirty="0">
                <a:solidFill>
                  <a:srgbClr val="000000"/>
                </a:solidFill>
                <a:latin typeface="Arial Narrow" pitchFamily="34" charset="0"/>
              </a:rPr>
              <a:t>: No, el principio de materialidad es predominante (</a:t>
            </a:r>
            <a:r>
              <a:rPr lang="es-CO" sz="1800" dirty="0" err="1">
                <a:solidFill>
                  <a:srgbClr val="000000"/>
                </a:solidFill>
                <a:latin typeface="Arial Narrow" pitchFamily="34" charset="0"/>
              </a:rPr>
              <a:t>overarching</a:t>
            </a:r>
            <a:r>
              <a:rPr lang="es-CO" sz="1800" dirty="0">
                <a:solidFill>
                  <a:srgbClr val="000000"/>
                </a:solidFill>
                <a:latin typeface="Arial Narrow" pitchFamily="34" charset="0"/>
              </a:rPr>
              <a:t>)</a:t>
            </a:r>
          </a:p>
          <a:p>
            <a:pPr defTabSz="914400" eaLnBrk="0" fontAlgn="base" hangingPunct="0">
              <a:spcBef>
                <a:spcPct val="0"/>
              </a:spcBef>
              <a:spcAft>
                <a:spcPct val="0"/>
              </a:spcAft>
            </a:pPr>
            <a:endParaRPr lang="es-CO" sz="1800" dirty="0">
              <a:solidFill>
                <a:srgbClr val="000000"/>
              </a:solidFill>
              <a:latin typeface="Arial Narrow" pitchFamily="34" charset="0"/>
            </a:endParaRPr>
          </a:p>
          <a:p>
            <a:pPr algn="just" defTabSz="914400" eaLnBrk="0" fontAlgn="base" hangingPunct="0">
              <a:spcBef>
                <a:spcPct val="0"/>
              </a:spcBef>
              <a:spcAft>
                <a:spcPct val="0"/>
              </a:spcAft>
            </a:pPr>
            <a:r>
              <a:rPr lang="es-CO" sz="1800" dirty="0">
                <a:solidFill>
                  <a:srgbClr val="000000"/>
                </a:solidFill>
                <a:latin typeface="Arial Narrow" pitchFamily="34" charset="0"/>
              </a:rPr>
              <a:t>• </a:t>
            </a:r>
            <a:r>
              <a:rPr lang="es-CO" sz="1800" b="1" dirty="0">
                <a:solidFill>
                  <a:srgbClr val="0070C0"/>
                </a:solidFill>
                <a:latin typeface="Arial Narrow" pitchFamily="34" charset="0"/>
              </a:rPr>
              <a:t>Juicio profesional vs Base Legal</a:t>
            </a:r>
            <a:r>
              <a:rPr lang="es-CO" sz="1800" dirty="0">
                <a:solidFill>
                  <a:srgbClr val="000000"/>
                </a:solidFill>
                <a:latin typeface="Arial Narrow" pitchFamily="34" charset="0"/>
              </a:rPr>
              <a:t>:	</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Principio  de legalidad y de codificación muy  arraigado y firme en América Latina.</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Estimaciones y Juicios Profesionales en la aplicación de </a:t>
            </a:r>
            <a:r>
              <a:rPr lang="es-CO" sz="1800" dirty="0" err="1">
                <a:solidFill>
                  <a:srgbClr val="000000"/>
                </a:solidFill>
                <a:latin typeface="Arial Narrow" pitchFamily="34" charset="0"/>
              </a:rPr>
              <a:t>NICSP</a:t>
            </a:r>
            <a:r>
              <a:rPr lang="es-CO" sz="1800" dirty="0">
                <a:solidFill>
                  <a:srgbClr val="000000"/>
                </a:solidFill>
                <a:latin typeface="Arial Narrow" pitchFamily="34" charset="0"/>
              </a:rPr>
              <a:t>.</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Estimación </a:t>
            </a:r>
            <a:r>
              <a:rPr lang="es-CO" sz="1800" b="1" dirty="0">
                <a:solidFill>
                  <a:srgbClr val="000000"/>
                </a:solidFill>
                <a:latin typeface="Arial Narrow" pitchFamily="34" charset="0"/>
              </a:rPr>
              <a:t>≠</a:t>
            </a:r>
            <a:r>
              <a:rPr lang="es-CO" sz="1800" dirty="0">
                <a:solidFill>
                  <a:srgbClr val="000000"/>
                </a:solidFill>
                <a:latin typeface="Arial Narrow" pitchFamily="34" charset="0"/>
              </a:rPr>
              <a:t> determinación de valores exactos (preparador y auditor).</a:t>
            </a:r>
          </a:p>
          <a:p>
            <a:pPr algn="just" defTabSz="914400" eaLnBrk="0" fontAlgn="base" hangingPunct="0">
              <a:spcBef>
                <a:spcPct val="0"/>
              </a:spcBef>
              <a:spcAft>
                <a:spcPct val="0"/>
              </a:spcAft>
            </a:pPr>
            <a:endParaRPr lang="es-CO" sz="1800" dirty="0">
              <a:solidFill>
                <a:srgbClr val="000000"/>
              </a:solidFill>
              <a:latin typeface="Arial Narrow" pitchFamily="34" charset="0"/>
            </a:endParaRPr>
          </a:p>
          <a:p>
            <a:pPr algn="just" defTabSz="914400" eaLnBrk="0" fontAlgn="base" hangingPunct="0">
              <a:spcBef>
                <a:spcPct val="0"/>
              </a:spcBef>
              <a:spcAft>
                <a:spcPct val="0"/>
              </a:spcAft>
            </a:pPr>
            <a:r>
              <a:rPr lang="es-CO" sz="1800" dirty="0">
                <a:solidFill>
                  <a:srgbClr val="000000"/>
                </a:solidFill>
                <a:latin typeface="Arial Narrow" pitchFamily="34" charset="0"/>
              </a:rPr>
              <a:t>• </a:t>
            </a:r>
            <a:r>
              <a:rPr lang="es-CO" sz="1800" b="1" dirty="0">
                <a:solidFill>
                  <a:srgbClr val="0070C0"/>
                </a:solidFill>
                <a:latin typeface="Arial Narrow" pitchFamily="34" charset="0"/>
              </a:rPr>
              <a:t>Necesidad de una base legal</a:t>
            </a:r>
            <a:r>
              <a:rPr lang="es-CO" sz="1800" dirty="0">
                <a:solidFill>
                  <a:srgbClr val="000000"/>
                </a:solidFill>
                <a:latin typeface="Arial Narrow" pitchFamily="34" charset="0"/>
              </a:rPr>
              <a:t>:</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Con el propósito de poder  justificar el juicio profesional (de preferencia en una Ley o  en la propia Regulación Contable)</a:t>
            </a:r>
          </a:p>
        </p:txBody>
      </p:sp>
      <p:sp>
        <p:nvSpPr>
          <p:cNvPr id="4" name="Rectángulo 3"/>
          <p:cNvSpPr/>
          <p:nvPr/>
        </p:nvSpPr>
        <p:spPr>
          <a:xfrm>
            <a:off x="179512" y="5017740"/>
            <a:ext cx="8282153" cy="384755"/>
          </a:xfrm>
          <a:prstGeom prst="rect">
            <a:avLst/>
          </a:prstGeom>
        </p:spPr>
        <p:txBody>
          <a:bodyPr wrap="square" lIns="76234" tIns="38117" rIns="76234" bIns="38117">
            <a:spAutoFit/>
          </a:bodyPr>
          <a:lstStyle/>
          <a:p>
            <a:pPr defTabSz="914400" eaLnBrk="0" fontAlgn="base" hangingPunct="0">
              <a:spcBef>
                <a:spcPct val="0"/>
              </a:spcBef>
              <a:spcAft>
                <a:spcPct val="0"/>
              </a:spcAft>
            </a:pPr>
            <a:r>
              <a:rPr lang="es-CO" sz="1000" b="1" dirty="0">
                <a:solidFill>
                  <a:srgbClr val="002060"/>
                </a:solidFill>
                <a:latin typeface="Arial Narrow" pitchFamily="34" charset="0"/>
              </a:rPr>
              <a:t>*Documento Disponible en:</a:t>
            </a:r>
          </a:p>
          <a:p>
            <a:pPr defTabSz="914400" eaLnBrk="0" fontAlgn="base" hangingPunct="0">
              <a:spcBef>
                <a:spcPct val="0"/>
              </a:spcBef>
              <a:spcAft>
                <a:spcPct val="0"/>
              </a:spcAft>
            </a:pPr>
            <a:r>
              <a:rPr lang="es-CO" sz="1000" b="1" dirty="0">
                <a:solidFill>
                  <a:srgbClr val="002060"/>
                </a:solidFill>
                <a:latin typeface="Arial Narrow" pitchFamily="34" charset="0"/>
              </a:rPr>
              <a:t>http://www.ifac.org/publications-resources/ipsasb - </a:t>
            </a:r>
            <a:r>
              <a:rPr lang="es-CO" sz="1000" b="1" u="sng" dirty="0">
                <a:solidFill>
                  <a:srgbClr val="002060"/>
                </a:solidFill>
                <a:latin typeface="Arial Narrow" pitchFamily="34" charset="0"/>
              </a:rPr>
              <a:t>staff-</a:t>
            </a:r>
            <a:r>
              <a:rPr lang="es-CO" sz="1000" b="1" u="sng" dirty="0" err="1">
                <a:solidFill>
                  <a:srgbClr val="002060"/>
                </a:solidFill>
                <a:latin typeface="Arial Narrow" pitchFamily="34" charset="0"/>
              </a:rPr>
              <a:t>questions</a:t>
            </a:r>
            <a:r>
              <a:rPr lang="es-CO" sz="1000" b="1" u="sng" dirty="0">
                <a:solidFill>
                  <a:srgbClr val="002060"/>
                </a:solidFill>
                <a:latin typeface="Arial Narrow" pitchFamily="34" charset="0"/>
              </a:rPr>
              <a:t>-and-</a:t>
            </a:r>
            <a:r>
              <a:rPr lang="es-CO" sz="1000" b="1" u="sng" dirty="0" err="1">
                <a:solidFill>
                  <a:srgbClr val="002060"/>
                </a:solidFill>
                <a:latin typeface="Arial Narrow" pitchFamily="34" charset="0"/>
              </a:rPr>
              <a:t>answersmateriality</a:t>
            </a:r>
            <a:r>
              <a:rPr lang="es-CO" sz="1000" b="1" dirty="0">
                <a:solidFill>
                  <a:srgbClr val="002060"/>
                </a:solidFill>
                <a:latin typeface="Arial Narrow" pitchFamily="34" charset="0"/>
              </a:rPr>
              <a:t> </a:t>
            </a:r>
          </a:p>
        </p:txBody>
      </p:sp>
      <p:sp>
        <p:nvSpPr>
          <p:cNvPr id="5" name="Rectángulo 4"/>
          <p:cNvSpPr/>
          <p:nvPr/>
        </p:nvSpPr>
        <p:spPr>
          <a:xfrm>
            <a:off x="424800" y="54072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6" name="Rectángulo 5"/>
          <p:cNvSpPr/>
          <p:nvPr/>
        </p:nvSpPr>
        <p:spPr>
          <a:xfrm>
            <a:off x="733424" y="174154"/>
            <a:ext cx="8334375"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PRINCIPIOS</a:t>
            </a:r>
          </a:p>
        </p:txBody>
      </p:sp>
    </p:spTree>
    <p:extLst>
      <p:ext uri="{BB962C8B-B14F-4D97-AF65-F5344CB8AC3E}">
        <p14:creationId xmlns:p14="http://schemas.microsoft.com/office/powerpoint/2010/main" val="19721449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496" y="913284"/>
            <a:ext cx="9069008" cy="4185796"/>
          </a:xfrm>
          <a:prstGeom prst="rect">
            <a:avLst/>
          </a:prstGeom>
        </p:spPr>
        <p:txBody>
          <a:bodyPr wrap="square" lIns="76234" tIns="38117" rIns="76234" bIns="38117">
            <a:spAutoFit/>
          </a:bodyPr>
          <a:lstStyle/>
          <a:p>
            <a:pPr defTabSz="914400" eaLnBrk="0" fontAlgn="base" hangingPunct="0">
              <a:spcBef>
                <a:spcPct val="0"/>
              </a:spcBef>
              <a:spcAft>
                <a:spcPct val="0"/>
              </a:spcAft>
            </a:pPr>
            <a:endParaRPr lang="es-CO" sz="700" b="1" dirty="0">
              <a:solidFill>
                <a:srgbClr val="000000"/>
              </a:solidFill>
              <a:latin typeface="Arial Narrow" pitchFamily="34" charset="0"/>
            </a:endParaRPr>
          </a:p>
          <a:p>
            <a:pPr marL="238230" indent="-238230"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Magnitud de objetos: </a:t>
            </a:r>
            <a:r>
              <a:rPr lang="es-CO" sz="2000" dirty="0">
                <a:solidFill>
                  <a:srgbClr val="000000"/>
                </a:solidFill>
                <a:latin typeface="Arial Narrow" pitchFamily="34" charset="0"/>
              </a:rPr>
              <a:t>Bienes en un amplio sentido (NICSP 12, 17 y 31)</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Deterioro del valor de los activos (</a:t>
            </a:r>
            <a:r>
              <a:rPr lang="es-CO" sz="2000" i="1" dirty="0" err="1">
                <a:solidFill>
                  <a:srgbClr val="2D2DB9"/>
                </a:solidFill>
                <a:latin typeface="Arial Narrow" pitchFamily="34" charset="0"/>
              </a:rPr>
              <a:t>NICSP</a:t>
            </a:r>
            <a:r>
              <a:rPr lang="es-CO" sz="2000" i="1" dirty="0">
                <a:solidFill>
                  <a:srgbClr val="2D2DB9"/>
                </a:solidFill>
                <a:latin typeface="Arial Narrow" pitchFamily="34" charset="0"/>
              </a:rPr>
              <a:t> 21 y 26): </a:t>
            </a:r>
            <a:r>
              <a:rPr lang="es-CO" sz="2000" i="1" dirty="0">
                <a:solidFill>
                  <a:srgbClr val="000000"/>
                </a:solidFill>
                <a:latin typeface="Arial Narrow" pitchFamily="34" charset="0"/>
              </a:rPr>
              <a:t>D</a:t>
            </a:r>
            <a:r>
              <a:rPr lang="es-CO" sz="2000" dirty="0">
                <a:solidFill>
                  <a:srgbClr val="000000"/>
                </a:solidFill>
                <a:latin typeface="Arial Narrow" pitchFamily="34" charset="0"/>
              </a:rPr>
              <a:t>istinción entre activo generador y no generador de efectivo para el deterioro, y complejidad en la aplicación de las normas (flujos de efectivo futuros, tasa de descuento, valor de mercado o costo de reposición para activos únicos)</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de los contratos/objetos:  </a:t>
            </a:r>
            <a:r>
              <a:rPr lang="es-CO" sz="2000" dirty="0">
                <a:solidFill>
                  <a:srgbClr val="000000"/>
                </a:solidFill>
                <a:latin typeface="Arial Narrow" pitchFamily="34" charset="0"/>
              </a:rPr>
              <a:t>Concesiones/APP (NICSP 32)</a:t>
            </a:r>
          </a:p>
          <a:p>
            <a:pPr defTabSz="914400" eaLnBrk="0" fontAlgn="base" hangingPunct="0">
              <a:spcBef>
                <a:spcPct val="0"/>
              </a:spcBef>
              <a:spcAft>
                <a:spcPct val="0"/>
              </a:spcAft>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institucional y conflicto de norma: </a:t>
            </a:r>
            <a:r>
              <a:rPr lang="es-CO" sz="2000" dirty="0">
                <a:solidFill>
                  <a:srgbClr val="000000"/>
                </a:solidFill>
                <a:latin typeface="Arial Narrow" pitchFamily="34" charset="0"/>
              </a:rPr>
              <a:t>Consolidación, asociadas, acuerdos conjuntos (NICSP 34-38)</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de la norma y en parte materialidad: </a:t>
            </a:r>
            <a:r>
              <a:rPr lang="es-CO" sz="2000" dirty="0">
                <a:solidFill>
                  <a:srgbClr val="000000"/>
                </a:solidFill>
                <a:latin typeface="Arial Narrow" pitchFamily="34" charset="0"/>
              </a:rPr>
              <a:t>Instrumentos financieros (</a:t>
            </a:r>
            <a:r>
              <a:rPr lang="es-CO" sz="2000" dirty="0" err="1">
                <a:solidFill>
                  <a:srgbClr val="000000"/>
                </a:solidFill>
                <a:latin typeface="Arial Narrow" pitchFamily="34" charset="0"/>
              </a:rPr>
              <a:t>NICSP</a:t>
            </a:r>
            <a:r>
              <a:rPr lang="es-CO" sz="2000" dirty="0">
                <a:solidFill>
                  <a:srgbClr val="000000"/>
                </a:solidFill>
                <a:latin typeface="Arial Narrow" pitchFamily="34" charset="0"/>
              </a:rPr>
              <a:t> 28-30)</a:t>
            </a:r>
          </a:p>
        </p:txBody>
      </p:sp>
      <p:sp>
        <p:nvSpPr>
          <p:cNvPr id="4" name="Rectángulo 3"/>
          <p:cNvSpPr/>
          <p:nvPr/>
        </p:nvSpPr>
        <p:spPr>
          <a:xfrm>
            <a:off x="139050" y="52548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5"/>
          <p:cNvSpPr/>
          <p:nvPr/>
        </p:nvSpPr>
        <p:spPr>
          <a:xfrm>
            <a:off x="730052" y="205883"/>
            <a:ext cx="8208912"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NORMAS </a:t>
            </a:r>
          </a:p>
        </p:txBody>
      </p:sp>
    </p:spTree>
    <p:extLst>
      <p:ext uri="{BB962C8B-B14F-4D97-AF65-F5344CB8AC3E}">
        <p14:creationId xmlns:p14="http://schemas.microsoft.com/office/powerpoint/2010/main" val="31744059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5496" y="794792"/>
            <a:ext cx="9069008" cy="4616683"/>
          </a:xfrm>
          <a:prstGeom prst="rect">
            <a:avLst/>
          </a:prstGeom>
        </p:spPr>
        <p:txBody>
          <a:bodyPr wrap="square" lIns="76234" tIns="38117" rIns="76234" bIns="38117">
            <a:sp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700" b="1" i="0" u="none" strike="noStrike" kern="0" cap="none" spc="0" normalizeH="0" baseline="0" noProof="0" dirty="0">
              <a:ln>
                <a:noFill/>
              </a:ln>
              <a:solidFill>
                <a:srgbClr val="00000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Perspectiva sistemática y dimensión del pasivo</a:t>
            </a:r>
            <a:r>
              <a:rPr kumimoji="0" lang="es-CO" sz="2000" b="0" i="1" u="none" strike="noStrike" kern="0" cap="none" spc="0" normalizeH="0" baseline="0" noProof="0" dirty="0">
                <a:ln>
                  <a:noFill/>
                </a:ln>
                <a:solidFill>
                  <a:srgbClr val="2D2DB9"/>
                </a:solidFill>
                <a:effectLst/>
                <a:uLnTx/>
                <a:uFillTx/>
              </a:rPr>
              <a:t>: </a:t>
            </a:r>
            <a:r>
              <a:rPr kumimoji="0" lang="es-CO" sz="2000" b="0" i="0" u="none" strike="noStrike" kern="0" cap="none" spc="0" normalizeH="0" baseline="0" noProof="0" dirty="0">
                <a:ln>
                  <a:noFill/>
                </a:ln>
                <a:solidFill>
                  <a:srgbClr val="000000"/>
                </a:solidFill>
                <a:effectLst/>
                <a:uLnTx/>
                <a:uFillTx/>
              </a:rPr>
              <a:t>Beneficios a empleados (en particular reconocimiento pleno de beneficios post-empleo, NICSP 25)</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00B0F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Utilidad y disponibilidad de información Costo  / Beneficio: </a:t>
            </a:r>
            <a:r>
              <a:rPr kumimoji="0" lang="es-CO" sz="2000" b="0" i="0" u="none" strike="noStrike" kern="0" cap="none" spc="0" normalizeH="0" baseline="0" noProof="0" dirty="0">
                <a:ln>
                  <a:noFill/>
                </a:ln>
                <a:solidFill>
                  <a:srgbClr val="000000"/>
                </a:solidFill>
                <a:effectLst/>
                <a:uLnTx/>
                <a:uFillTx/>
              </a:rPr>
              <a:t>Información	de segmentos (NICSP 18), estimación de ingresos por impuestos desde el hecho imponible (NICSP 23), deterioro del valor de los activos no generadores de efectivo (NICSP 21)</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00B0F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Prioridad, materialidad y gerencia de proyecto: </a:t>
            </a:r>
            <a:r>
              <a:rPr kumimoji="0" lang="es-CO" sz="2000" b="0" i="0" u="none" strike="noStrike" kern="0" cap="none" spc="0" normalizeH="0" baseline="0" noProof="0" dirty="0">
                <a:ln>
                  <a:noFill/>
                </a:ln>
                <a:solidFill>
                  <a:srgbClr val="000000"/>
                </a:solidFill>
                <a:effectLst/>
                <a:uLnTx/>
                <a:uFillTx/>
              </a:rPr>
              <a:t>Normas que frecuentemente no se aplican, pero que distraen la atención y demandan demasiados recursos (</a:t>
            </a:r>
            <a:r>
              <a:rPr kumimoji="0" lang="es-CO" sz="2000" b="0" i="0" u="none" strike="noStrike" kern="0" cap="none" spc="0" normalizeH="0" baseline="0" noProof="0" dirty="0" err="1">
                <a:ln>
                  <a:noFill/>
                </a:ln>
                <a:solidFill>
                  <a:srgbClr val="000000"/>
                </a:solidFill>
                <a:effectLst/>
                <a:uLnTx/>
                <a:uFillTx/>
              </a:rPr>
              <a:t>NICSP</a:t>
            </a:r>
            <a:r>
              <a:rPr kumimoji="0" lang="es-CO" sz="2000" b="0" i="0" u="none" strike="noStrike" kern="0" cap="none" spc="0" normalizeH="0" baseline="0" noProof="0" dirty="0">
                <a:ln>
                  <a:noFill/>
                </a:ln>
                <a:solidFill>
                  <a:srgbClr val="000000"/>
                </a:solidFill>
                <a:effectLst/>
                <a:uLnTx/>
                <a:uFillTx/>
              </a:rPr>
              <a:t> 5, 10, 11, 16, 22, 27)</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FF000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Las NICSP no abordan el detalle: </a:t>
            </a:r>
            <a:r>
              <a:rPr kumimoji="0" lang="es-CO" sz="2000" b="0" i="0" u="none" strike="noStrike" kern="0" cap="none" spc="0" normalizeH="0" baseline="0" noProof="0" dirty="0">
                <a:ln>
                  <a:noFill/>
                </a:ln>
                <a:solidFill>
                  <a:srgbClr val="000000"/>
                </a:solidFill>
                <a:effectLst/>
                <a:uLnTx/>
                <a:uFillTx/>
              </a:rPr>
              <a:t>Estructura compleja del sector público en los distintos países, necesidad de registros uniformes</a:t>
            </a:r>
          </a:p>
        </p:txBody>
      </p:sp>
      <p:sp>
        <p:nvSpPr>
          <p:cNvPr id="4" name="Rectángulo 3"/>
          <p:cNvSpPr/>
          <p:nvPr/>
        </p:nvSpPr>
        <p:spPr>
          <a:xfrm>
            <a:off x="35496" y="5400174"/>
            <a:ext cx="4219208" cy="165600"/>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5"/>
          <p:cNvSpPr/>
          <p:nvPr/>
        </p:nvSpPr>
        <p:spPr>
          <a:xfrm>
            <a:off x="781050" y="208062"/>
            <a:ext cx="7986464"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NORMAS </a:t>
            </a:r>
          </a:p>
        </p:txBody>
      </p:sp>
    </p:spTree>
    <p:extLst>
      <p:ext uri="{BB962C8B-B14F-4D97-AF65-F5344CB8AC3E}">
        <p14:creationId xmlns:p14="http://schemas.microsoft.com/office/powerpoint/2010/main" val="33808007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61975" y="123296"/>
            <a:ext cx="8582025" cy="1104636"/>
          </a:xfrm>
        </p:spPr>
        <p:txBody>
          <a:bodyPr vert="horz" lIns="91440" tIns="45720" rIns="91440" bIns="45720" rtlCol="0" anchor="ctr">
            <a:normAutofit fontScale="90000"/>
          </a:bodyPr>
          <a:lstStyle/>
          <a:p>
            <a:r>
              <a:rPr lang="es-CO" b="1" dirty="0">
                <a:latin typeface="Times New Roman" panose="02020603050405020304" pitchFamily="18" charset="0"/>
                <a:ea typeface="Verdana" panose="020B0604030504040204" pitchFamily="34" charset="0"/>
                <a:cs typeface="Times New Roman" panose="02020603050405020304" pitchFamily="18" charset="0"/>
              </a:rPr>
              <a:t>NIVEL GENERAL DE ARMONIZACIÓN  NICSP PAÍSES AMERICA LATINA Y CARIBE</a:t>
            </a:r>
            <a:endParaRPr lang="es-CO" sz="3000" b="1" kern="0" dirty="0">
              <a:latin typeface="Times New Roman" panose="02020603050405020304" pitchFamily="18" charset="0"/>
              <a:cs typeface="Times New Roman" panose="02020603050405020304" pitchFamily="18" charset="0"/>
            </a:endParaRPr>
          </a:p>
        </p:txBody>
      </p:sp>
      <p:pic>
        <p:nvPicPr>
          <p:cNvPr id="3" name="Imagen 2"/>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24339" y="1239574"/>
            <a:ext cx="8360129" cy="3599699"/>
          </a:xfrm>
          <a:prstGeom prst="rect">
            <a:avLst/>
          </a:prstGeom>
        </p:spPr>
      </p:pic>
      <p:sp>
        <p:nvSpPr>
          <p:cNvPr id="4" name="1 Rectángulo"/>
          <p:cNvSpPr/>
          <p:nvPr/>
        </p:nvSpPr>
        <p:spPr bwMode="auto">
          <a:xfrm>
            <a:off x="100303" y="5235833"/>
            <a:ext cx="2268252" cy="188814"/>
          </a:xfrm>
          <a:prstGeom prst="rect">
            <a:avLst/>
          </a:prstGeom>
          <a:solidFill>
            <a:srgbClr val="FFFFFF"/>
          </a:solidFill>
          <a:ln w="9525" cap="flat" cmpd="sng" algn="ctr">
            <a:noFill/>
            <a:prstDash val="solid"/>
            <a:round/>
            <a:headEnd type="none" w="med" len="med"/>
            <a:tailEnd type="none" w="med" len="med"/>
          </a:ln>
          <a:effectLst/>
        </p:spPr>
        <p:txBody>
          <a:bodyPr vert="horz" wrap="square" lIns="82289" tIns="41145" rIns="82289" bIns="41145" numCol="1" spcCol="0" rtlCol="0" anchor="t" anchorCtr="0" compatLnSpc="1">
            <a:prstTxWarp prst="textNoShape">
              <a:avLst/>
            </a:prstTxWarp>
          </a:bodyPr>
          <a:lstStyle/>
          <a:p>
            <a:pPr marL="0" marR="0" lvl="0" indent="0" defTabSz="822894"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Times New Roman" pitchFamily="18" charset="0"/>
              </a:rPr>
              <a:t>Fuente: </a:t>
            </a:r>
            <a:r>
              <a:rPr kumimoji="0" lang="es-CO" sz="900" b="0" i="0" u="none" strike="noStrike" kern="0" cap="none" spc="0" normalizeH="0" baseline="0" noProof="0" dirty="0">
                <a:ln>
                  <a:noFill/>
                </a:ln>
                <a:solidFill>
                  <a:srgbClr val="000000"/>
                </a:solidFill>
                <a:effectLst/>
                <a:uLnTx/>
                <a:uFillTx/>
                <a:latin typeface="Times New Roman" pitchFamily="18" charset="0"/>
              </a:rPr>
              <a:t>Estudio BID . E&amp;Y </a:t>
            </a:r>
            <a:r>
              <a:rPr kumimoji="0" lang="es-CO" sz="900" b="0" i="0" u="none" strike="noStrike" kern="0" cap="none" spc="0" normalizeH="0" baseline="0" noProof="0" dirty="0" err="1">
                <a:ln>
                  <a:noFill/>
                </a:ln>
                <a:solidFill>
                  <a:srgbClr val="000000"/>
                </a:solidFill>
                <a:effectLst/>
                <a:uLnTx/>
                <a:uFillTx/>
                <a:latin typeface="Times New Roman" pitchFamily="18" charset="0"/>
              </a:rPr>
              <a:t>Germany</a:t>
            </a:r>
            <a:r>
              <a:rPr kumimoji="0" lang="es-CO" sz="900" b="0" i="0" u="none" strike="noStrike" kern="0" cap="none" spc="0" normalizeH="0" baseline="0" noProof="0" dirty="0">
                <a:ln>
                  <a:noFill/>
                </a:ln>
                <a:solidFill>
                  <a:srgbClr val="000000"/>
                </a:solidFill>
                <a:effectLst/>
                <a:uLnTx/>
                <a:uFillTx/>
                <a:latin typeface="Times New Roman" pitchFamily="18" charset="0"/>
              </a:rPr>
              <a:t> - 2017</a:t>
            </a:r>
          </a:p>
        </p:txBody>
      </p:sp>
    </p:spTree>
    <p:extLst>
      <p:ext uri="{BB962C8B-B14F-4D97-AF65-F5344CB8AC3E}">
        <p14:creationId xmlns:p14="http://schemas.microsoft.com/office/powerpoint/2010/main" val="29397937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9869" y="151871"/>
            <a:ext cx="7718181" cy="1104636"/>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NIVEL GLOBAL DE ALINEACIÓN POR PAÍSES - AMÉRICA LATINA</a:t>
            </a:r>
          </a:p>
        </p:txBody>
      </p:sp>
      <p:sp>
        <p:nvSpPr>
          <p:cNvPr id="11" name="Rectángulo 10"/>
          <p:cNvSpPr/>
          <p:nvPr/>
        </p:nvSpPr>
        <p:spPr>
          <a:xfrm>
            <a:off x="6321794" y="1431742"/>
            <a:ext cx="2780643" cy="3393261"/>
          </a:xfrm>
          <a:prstGeom prst="rect">
            <a:avLst/>
          </a:prstGeom>
        </p:spPr>
        <p:txBody>
          <a:bodyPr wrap="square" lIns="68605" tIns="34302" rIns="68605" bIns="34302">
            <a:spAutoFit/>
          </a:bodyPr>
          <a:lstStyle/>
          <a:p>
            <a:pPr algn="just" defTabSz="914400" eaLnBrk="0" fontAlgn="base" hangingPunct="0">
              <a:spcBef>
                <a:spcPct val="0"/>
              </a:spcBef>
              <a:spcAft>
                <a:spcPct val="0"/>
              </a:spcAft>
            </a:pPr>
            <a:r>
              <a:rPr lang="es-CO" sz="1800" b="1" dirty="0">
                <a:solidFill>
                  <a:srgbClr val="002060"/>
                </a:solidFill>
                <a:latin typeface="Arial Narrow" pitchFamily="34" charset="0"/>
              </a:rPr>
              <a:t>Amplia gama de niveles globales de alineación: entre el 11% y el 84%. </a:t>
            </a:r>
          </a:p>
          <a:p>
            <a:pPr algn="just" defTabSz="914400" eaLnBrk="0" fontAlgn="base" hangingPunct="0">
              <a:spcBef>
                <a:spcPct val="0"/>
              </a:spcBef>
              <a:spcAft>
                <a:spcPct val="0"/>
              </a:spcAft>
            </a:pPr>
            <a:endParaRPr lang="es-CO" sz="1800" b="1" dirty="0">
              <a:solidFill>
                <a:srgbClr val="002060"/>
              </a:solidFill>
              <a:latin typeface="Arial Narrow" pitchFamily="34" charset="0"/>
            </a:endParaRPr>
          </a:p>
          <a:p>
            <a:pPr algn="just" defTabSz="914400" eaLnBrk="0" fontAlgn="base" hangingPunct="0">
              <a:spcBef>
                <a:spcPct val="0"/>
              </a:spcBef>
              <a:spcAft>
                <a:spcPct val="0"/>
              </a:spcAft>
            </a:pPr>
            <a:r>
              <a:rPr lang="es-CO" sz="1800" b="1" dirty="0">
                <a:solidFill>
                  <a:srgbClr val="000000"/>
                </a:solidFill>
                <a:latin typeface="Arial Narrow" pitchFamily="34" charset="0"/>
              </a:rPr>
              <a:t>Algunos países aún operan con sistema base de efectivo modificado, otros han logrado notables avances  en la implementación de las NICSP </a:t>
            </a:r>
            <a:r>
              <a:rPr lang="es-CO" sz="1800" b="1" i="1" dirty="0">
                <a:solidFill>
                  <a:srgbClr val="000000"/>
                </a:solidFill>
                <a:latin typeface="Arial Narrow" pitchFamily="34" charset="0"/>
              </a:rPr>
              <a:t>(</a:t>
            </a:r>
            <a:r>
              <a:rPr lang="es-CO" sz="1800" b="1" i="1" dirty="0">
                <a:solidFill>
                  <a:srgbClr val="002060"/>
                </a:solidFill>
                <a:latin typeface="Arial Narrow" pitchFamily="34" charset="0"/>
              </a:rPr>
              <a:t>Colombia, Perú, Chile</a:t>
            </a:r>
            <a:r>
              <a:rPr lang="es-CO" sz="1800" b="1" i="1" dirty="0">
                <a:solidFill>
                  <a:srgbClr val="000000"/>
                </a:solidFill>
                <a:latin typeface="Arial Narrow" pitchFamily="34" charset="0"/>
              </a:rPr>
              <a:t>) </a:t>
            </a:r>
            <a:r>
              <a:rPr lang="es-CO" sz="1800" b="1" dirty="0">
                <a:solidFill>
                  <a:srgbClr val="000000"/>
                </a:solidFill>
                <a:latin typeface="Arial Narrow" pitchFamily="34" charset="0"/>
              </a:rPr>
              <a:t>estando  en el período de aplicación. </a:t>
            </a:r>
          </a:p>
        </p:txBody>
      </p:sp>
      <p:pic>
        <p:nvPicPr>
          <p:cNvPr id="12" name="Imagen 1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368555" y="1262362"/>
            <a:ext cx="3888432" cy="3808766"/>
          </a:xfrm>
          <a:prstGeom prst="rect">
            <a:avLst/>
          </a:prstGeom>
        </p:spPr>
      </p:pic>
      <p:pic>
        <p:nvPicPr>
          <p:cNvPr id="13" name="Imagen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1626163"/>
            <a:ext cx="2627786" cy="3444964"/>
          </a:xfrm>
          <a:prstGeom prst="rect">
            <a:avLst/>
          </a:prstGeom>
        </p:spPr>
      </p:pic>
      <p:sp>
        <p:nvSpPr>
          <p:cNvPr id="14" name="Elipse 13"/>
          <p:cNvSpPr/>
          <p:nvPr/>
        </p:nvSpPr>
        <p:spPr bwMode="auto">
          <a:xfrm>
            <a:off x="2692593" y="2015006"/>
            <a:ext cx="453650" cy="284231"/>
          </a:xfrm>
          <a:prstGeom prst="ellipse">
            <a:avLst/>
          </a:prstGeom>
          <a:noFill/>
          <a:ln w="28575" cap="flat" cmpd="sng" algn="ctr">
            <a:solidFill>
              <a:srgbClr val="FF0000"/>
            </a:solid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914400" eaLnBrk="0" fontAlgn="base" hangingPunct="0">
              <a:spcBef>
                <a:spcPct val="0"/>
              </a:spcBef>
              <a:spcAft>
                <a:spcPct val="0"/>
              </a:spcAft>
            </a:pPr>
            <a:endParaRPr lang="es-CO" sz="2160">
              <a:solidFill>
                <a:srgbClr val="000000"/>
              </a:solidFill>
              <a:latin typeface="Times New Roman" pitchFamily="18" charset="0"/>
            </a:endParaRPr>
          </a:p>
        </p:txBody>
      </p:sp>
      <p:sp>
        <p:nvSpPr>
          <p:cNvPr id="15" name="Elipse 14"/>
          <p:cNvSpPr/>
          <p:nvPr/>
        </p:nvSpPr>
        <p:spPr bwMode="auto">
          <a:xfrm>
            <a:off x="5538042" y="1950199"/>
            <a:ext cx="459719" cy="324036"/>
          </a:xfrm>
          <a:prstGeom prst="ellipse">
            <a:avLst/>
          </a:prstGeom>
          <a:noFill/>
          <a:ln w="28575" cap="flat" cmpd="sng" algn="ctr">
            <a:solidFill>
              <a:srgbClr val="FF0000"/>
            </a:solid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914400" eaLnBrk="0" fontAlgn="base" hangingPunct="0">
              <a:spcBef>
                <a:spcPct val="0"/>
              </a:spcBef>
              <a:spcAft>
                <a:spcPct val="0"/>
              </a:spcAft>
            </a:pPr>
            <a:endParaRPr lang="es-CO" sz="2160">
              <a:solidFill>
                <a:srgbClr val="000000"/>
              </a:solidFill>
              <a:latin typeface="Times New Roman" pitchFamily="18" charset="0"/>
            </a:endParaRPr>
          </a:p>
        </p:txBody>
      </p:sp>
      <p:sp>
        <p:nvSpPr>
          <p:cNvPr id="16" name="1 Rectángulo"/>
          <p:cNvSpPr/>
          <p:nvPr/>
        </p:nvSpPr>
        <p:spPr bwMode="auto">
          <a:xfrm>
            <a:off x="35496" y="5521796"/>
            <a:ext cx="2268252" cy="188814"/>
          </a:xfrm>
          <a:prstGeom prst="rect">
            <a:avLst/>
          </a:prstGeom>
          <a:solidFill>
            <a:srgbClr val="FFFFFF"/>
          </a:solidFill>
          <a:ln w="9525" cap="flat" cmpd="sng" algn="ctr">
            <a:noFill/>
            <a:prstDash val="solid"/>
            <a:round/>
            <a:headEnd type="none" w="med" len="med"/>
            <a:tailEnd type="none" w="med" len="med"/>
          </a:ln>
          <a:effectLst/>
        </p:spPr>
        <p:txBody>
          <a:bodyPr vert="horz" wrap="square" lIns="82289" tIns="41145" rIns="82289" bIns="41145" numCol="1" spcCol="0" rtlCol="0" anchor="t" anchorCtr="0" compatLnSpc="1">
            <a:prstTxWarp prst="textNoShape">
              <a:avLst/>
            </a:prstTxWarp>
          </a:bodyPr>
          <a:lstStyle/>
          <a:p>
            <a:pPr marL="0" marR="0" lvl="0" indent="0" defTabSz="822894"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Times New Roman" pitchFamily="18" charset="0"/>
              </a:rPr>
              <a:t>Fuente: </a:t>
            </a:r>
            <a:r>
              <a:rPr kumimoji="0" lang="es-CO" sz="900" b="0" i="0" u="none" strike="noStrike" kern="0" cap="none" spc="0" normalizeH="0" baseline="0" noProof="0" dirty="0">
                <a:ln>
                  <a:noFill/>
                </a:ln>
                <a:solidFill>
                  <a:srgbClr val="000000"/>
                </a:solidFill>
                <a:effectLst/>
                <a:uLnTx/>
                <a:uFillTx/>
                <a:latin typeface="Times New Roman" pitchFamily="18" charset="0"/>
              </a:rPr>
              <a:t>Estudio BID . E&amp;Y </a:t>
            </a:r>
            <a:r>
              <a:rPr kumimoji="0" lang="es-CO" sz="900" b="0" i="0" u="none" strike="noStrike" kern="0" cap="none" spc="0" normalizeH="0" baseline="0" noProof="0" dirty="0" err="1">
                <a:ln>
                  <a:noFill/>
                </a:ln>
                <a:solidFill>
                  <a:srgbClr val="000000"/>
                </a:solidFill>
                <a:effectLst/>
                <a:uLnTx/>
                <a:uFillTx/>
                <a:latin typeface="Times New Roman" pitchFamily="18" charset="0"/>
              </a:rPr>
              <a:t>Germany</a:t>
            </a:r>
            <a:r>
              <a:rPr kumimoji="0" lang="es-CO" sz="900" b="0" i="0" u="none" strike="noStrike" kern="0" cap="none" spc="0" normalizeH="0" baseline="0" noProof="0" dirty="0">
                <a:ln>
                  <a:noFill/>
                </a:ln>
                <a:solidFill>
                  <a:srgbClr val="000000"/>
                </a:solidFill>
                <a:effectLst/>
                <a:uLnTx/>
                <a:uFillTx/>
                <a:latin typeface="Times New Roman" pitchFamily="18" charset="0"/>
              </a:rPr>
              <a:t> - 2017</a:t>
            </a:r>
          </a:p>
        </p:txBody>
      </p:sp>
    </p:spTree>
    <p:extLst>
      <p:ext uri="{BB962C8B-B14F-4D97-AF65-F5344CB8AC3E}">
        <p14:creationId xmlns:p14="http://schemas.microsoft.com/office/powerpoint/2010/main" val="1083533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7718181" cy="1104636"/>
          </a:xfrm>
        </p:spPr>
        <p:txBody>
          <a:bodyPr vert="horz" lIns="91440" tIns="45720" rIns="91440" bIns="45720" rtlCol="0" anchor="ctr">
            <a:normAutofit/>
          </a:bodyPr>
          <a:lstStyle/>
          <a:p>
            <a:r>
              <a:rPr lang="es-CO" sz="2900" b="1" kern="0" dirty="0">
                <a:latin typeface="Times New Roman" panose="02020603050405020304" pitchFamily="18" charset="0"/>
                <a:cs typeface="Times New Roman" panose="02020603050405020304" pitchFamily="18" charset="0"/>
              </a:rPr>
              <a:t>NIVEL GLOBAL DE ALINEACIÓN POR PAÍSES - AMÉRICA LATINA</a:t>
            </a:r>
          </a:p>
        </p:txBody>
      </p:sp>
      <p:sp>
        <p:nvSpPr>
          <p:cNvPr id="3" name="Rectángulo 2"/>
          <p:cNvSpPr/>
          <p:nvPr/>
        </p:nvSpPr>
        <p:spPr>
          <a:xfrm>
            <a:off x="2411760" y="1073681"/>
            <a:ext cx="6732240" cy="4339650"/>
          </a:xfrm>
          <a:prstGeom prst="rect">
            <a:avLst/>
          </a:prstGeom>
        </p:spPr>
        <p:txBody>
          <a:bodyPr wrap="square">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srgbClr val="0070C0"/>
                </a:solidFill>
                <a:effectLst/>
                <a:uLnTx/>
                <a:uFillTx/>
              </a:rPr>
              <a:t>14 países de América Latina </a:t>
            </a:r>
            <a:r>
              <a:rPr kumimoji="0" lang="es-CO" sz="2300" b="1" i="0" u="none" strike="noStrike" kern="0" cap="none" spc="0" normalizeH="0" baseline="0" noProof="0" dirty="0">
                <a:ln>
                  <a:noFill/>
                </a:ln>
                <a:solidFill>
                  <a:prstClr val="black"/>
                </a:solidFill>
                <a:effectLst/>
                <a:uLnTx/>
                <a:uFillTx/>
              </a:rPr>
              <a:t>avanzan hacia las NICSP. La mayoría tiene como objetivo lograr la conversión total a </a:t>
            </a:r>
            <a:r>
              <a:rPr kumimoji="0" lang="es-CO" sz="2300" b="1" i="0" u="none" strike="noStrike" kern="0" cap="none" spc="0" normalizeH="0" baseline="0" noProof="0" dirty="0">
                <a:ln>
                  <a:noFill/>
                </a:ln>
                <a:solidFill>
                  <a:srgbClr val="0070C0"/>
                </a:solidFill>
                <a:effectLst/>
                <a:uLnTx/>
                <a:uFillTx/>
              </a:rPr>
              <a:t>nuevos marcos contables dentro de los próximos 5 años.</a:t>
            </a: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prstClr val="black"/>
                </a:solidFill>
                <a:effectLst/>
                <a:uLnTx/>
                <a:uFillTx/>
              </a:rPr>
              <a:t>Los avances y planes de reforma se deben considerar cuando se examinan los resultados del </a:t>
            </a:r>
            <a:r>
              <a:rPr kumimoji="0" lang="es-CO" sz="2300" b="1" i="0" u="none" strike="noStrike" kern="0" cap="none" spc="0" normalizeH="0" baseline="0" noProof="0" dirty="0">
                <a:ln>
                  <a:noFill/>
                </a:ln>
                <a:solidFill>
                  <a:srgbClr val="0070C0"/>
                </a:solidFill>
                <a:effectLst/>
                <a:uLnTx/>
                <a:uFillTx/>
              </a:rPr>
              <a:t>análisis de brechas</a:t>
            </a:r>
            <a:r>
              <a:rPr kumimoji="0" lang="es-CO" sz="2300" b="1" i="0" u="none" strike="noStrike" kern="0" cap="none" spc="0" normalizeH="0" baseline="0" noProof="0" dirty="0">
                <a:ln>
                  <a:noFill/>
                </a:ln>
                <a:solidFill>
                  <a:prstClr val="black"/>
                </a:solidFill>
                <a:effectLst/>
                <a:uLnTx/>
                <a:uFillTx/>
              </a:rPr>
              <a:t>. </a:t>
            </a:r>
          </a:p>
          <a:p>
            <a:pPr marL="0" marR="0" lvl="0" indent="0" algn="just" defTabSz="457200" eaLnBrk="1" fontAlgn="auto" latinLnBrk="0" hangingPunct="1">
              <a:lnSpc>
                <a:spcPct val="100000"/>
              </a:lnSpc>
              <a:spcBef>
                <a:spcPts val="0"/>
              </a:spcBef>
              <a:spcAft>
                <a:spcPts val="0"/>
              </a:spcAft>
              <a:buClrTx/>
              <a:buSzTx/>
              <a:buFontTx/>
              <a:buNone/>
              <a:tabLst/>
              <a:defRPr/>
            </a:pPr>
            <a:endParaRPr kumimoji="0" lang="es-CO" sz="2300" b="1" i="0" u="none" strike="noStrike" kern="0" cap="none" spc="0" normalizeH="0" baseline="0" noProof="0" dirty="0">
              <a:ln>
                <a:noFill/>
              </a:ln>
              <a:solidFill>
                <a:prstClr val="black"/>
              </a:solidFill>
              <a:effectLst/>
              <a:uLnTx/>
              <a:uFillTx/>
            </a:endParaRPr>
          </a:p>
          <a:p>
            <a:pPr marL="0" marR="0" lvl="0" indent="0" algn="just" defTabSz="457200" eaLnBrk="1" fontAlgn="auto" latinLnBrk="0" hangingPunct="1">
              <a:lnSpc>
                <a:spcPct val="100000"/>
              </a:lnSpc>
              <a:spcBef>
                <a:spcPts val="0"/>
              </a:spcBef>
              <a:spcAft>
                <a:spcPts val="0"/>
              </a:spcAft>
              <a:buClrTx/>
              <a:buSzTx/>
              <a:buFontTx/>
              <a:buNone/>
              <a:tabLst/>
              <a:defRPr/>
            </a:pPr>
            <a:r>
              <a:rPr kumimoji="0" lang="es-CO" sz="2300" b="1" i="0" u="none" strike="noStrike" kern="0" cap="none" spc="0" normalizeH="0" baseline="0" noProof="0" dirty="0">
                <a:ln>
                  <a:noFill/>
                </a:ln>
                <a:solidFill>
                  <a:prstClr val="black"/>
                </a:solidFill>
                <a:effectLst/>
                <a:uLnTx/>
                <a:uFillTx/>
              </a:rPr>
              <a:t>Los </a:t>
            </a:r>
            <a:r>
              <a:rPr kumimoji="0" lang="es-CO" sz="2300" b="1" i="0" u="none" strike="noStrike" kern="0" cap="none" spc="0" normalizeH="0" baseline="0" noProof="0" dirty="0">
                <a:ln>
                  <a:noFill/>
                </a:ln>
                <a:solidFill>
                  <a:srgbClr val="0070C0"/>
                </a:solidFill>
                <a:effectLst/>
                <a:uLnTx/>
                <a:uFillTx/>
              </a:rPr>
              <a:t>3 países más avanzados de América Latina y el Caribe</a:t>
            </a:r>
            <a:r>
              <a:rPr kumimoji="0" lang="es-CO" sz="2300" b="1" i="0" u="none" strike="noStrike" kern="0" cap="none" spc="0" normalizeH="0" baseline="0" noProof="0" dirty="0">
                <a:ln>
                  <a:noFill/>
                </a:ln>
                <a:solidFill>
                  <a:prstClr val="black"/>
                </a:solidFill>
                <a:effectLst/>
                <a:uLnTx/>
                <a:uFillTx/>
              </a:rPr>
              <a:t>, en  términos del siguiente cronograma,  aún no han completado sus reformas.</a:t>
            </a: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633364"/>
            <a:ext cx="2483768" cy="3444539"/>
          </a:xfrm>
          <a:prstGeom prst="rect">
            <a:avLst/>
          </a:prstGeom>
        </p:spPr>
      </p:pic>
    </p:spTree>
    <p:extLst>
      <p:ext uri="{BB962C8B-B14F-4D97-AF65-F5344CB8AC3E}">
        <p14:creationId xmlns:p14="http://schemas.microsoft.com/office/powerpoint/2010/main" val="41489837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70" y="75671"/>
            <a:ext cx="8246530" cy="1104636"/>
          </a:xfrm>
        </p:spPr>
        <p:txBody>
          <a:bodyPr vert="horz" lIns="91440" tIns="45720" rIns="91440" bIns="45720" rtlCol="0" anchor="ctr">
            <a:normAutofit fontScale="90000"/>
          </a:bodyPr>
          <a:lstStyle/>
          <a:p>
            <a:r>
              <a:rPr lang="es-CO" sz="3000" b="1" kern="0" dirty="0">
                <a:latin typeface="Times New Roman" panose="02020603050405020304" pitchFamily="18" charset="0"/>
                <a:cs typeface="Times New Roman" panose="02020603050405020304" pitchFamily="18" charset="0"/>
              </a:rPr>
              <a:t>CRONOGRAMA DE CONVERSIÓN SEGÚN LOS PLANES DE REFORMA ACTUALES PAÍSES DE AMÉRICA LATINA</a:t>
            </a: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218" y="1402799"/>
            <a:ext cx="2762725" cy="3917484"/>
          </a:xfrm>
          <a:prstGeom prst="rect">
            <a:avLst/>
          </a:prstGeom>
        </p:spPr>
      </p:pic>
      <p:sp>
        <p:nvSpPr>
          <p:cNvPr id="5" name="Flecha curvada hacia abajo 4"/>
          <p:cNvSpPr/>
          <p:nvPr/>
        </p:nvSpPr>
        <p:spPr bwMode="auto">
          <a:xfrm rot="504473">
            <a:off x="1227566" y="2502576"/>
            <a:ext cx="1973542" cy="295767"/>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cxnSp>
        <p:nvCxnSpPr>
          <p:cNvPr id="6" name="Conector recto 5"/>
          <p:cNvCxnSpPr/>
          <p:nvPr/>
        </p:nvCxnSpPr>
        <p:spPr bwMode="auto">
          <a:xfrm>
            <a:off x="4377578" y="4153644"/>
            <a:ext cx="45274" cy="1082189"/>
          </a:xfrm>
          <a:prstGeom prst="line">
            <a:avLst/>
          </a:prstGeom>
          <a:solidFill>
            <a:srgbClr val="1B369A"/>
          </a:solidFill>
          <a:ln w="9525" cap="flat" cmpd="sng" algn="ctr">
            <a:noFill/>
            <a:prstDash val="solid"/>
            <a:round/>
            <a:headEnd type="none" w="med" len="med"/>
            <a:tailEnd type="none" w="med" len="med"/>
          </a:ln>
          <a:effectLst/>
        </p:spPr>
      </p:cxnSp>
      <p:cxnSp>
        <p:nvCxnSpPr>
          <p:cNvPr id="7" name="Conector recto 6"/>
          <p:cNvCxnSpPr/>
          <p:nvPr/>
        </p:nvCxnSpPr>
        <p:spPr bwMode="auto">
          <a:xfrm>
            <a:off x="4838610" y="4137798"/>
            <a:ext cx="808088" cy="798172"/>
          </a:xfrm>
          <a:prstGeom prst="line">
            <a:avLst/>
          </a:prstGeom>
          <a:solidFill>
            <a:srgbClr val="1B369A"/>
          </a:solidFill>
          <a:ln w="9525" cap="flat" cmpd="sng" algn="ctr">
            <a:noFill/>
            <a:prstDash val="solid"/>
            <a:round/>
            <a:headEnd type="none" w="med" len="med"/>
            <a:tailEnd type="none" w="med" len="med"/>
          </a:ln>
          <a:effectLst/>
        </p:spPr>
      </p:cxnSp>
      <p:sp>
        <p:nvSpPr>
          <p:cNvPr id="8" name="Flecha izquierda y derecha 7"/>
          <p:cNvSpPr/>
          <p:nvPr/>
        </p:nvSpPr>
        <p:spPr bwMode="auto">
          <a:xfrm>
            <a:off x="2692593" y="3853350"/>
            <a:ext cx="6351106" cy="170681"/>
          </a:xfrm>
          <a:prstGeom prst="leftRightArrow">
            <a:avLst/>
          </a:prstGeom>
          <a:solidFill>
            <a:srgbClr val="1B369A"/>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9" name="Elipse 8"/>
          <p:cNvSpPr/>
          <p:nvPr/>
        </p:nvSpPr>
        <p:spPr bwMode="auto">
          <a:xfrm>
            <a:off x="2910333" y="3853350"/>
            <a:ext cx="30071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0" name="Elipse 9"/>
          <p:cNvSpPr/>
          <p:nvPr/>
        </p:nvSpPr>
        <p:spPr bwMode="auto">
          <a:xfrm>
            <a:off x="3664699" y="3853350"/>
            <a:ext cx="32579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1" name="Elipse 10"/>
          <p:cNvSpPr/>
          <p:nvPr/>
        </p:nvSpPr>
        <p:spPr bwMode="auto">
          <a:xfrm>
            <a:off x="4442386" y="3853350"/>
            <a:ext cx="33192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2" name="Elipse 11"/>
          <p:cNvSpPr/>
          <p:nvPr/>
        </p:nvSpPr>
        <p:spPr bwMode="auto">
          <a:xfrm>
            <a:off x="5397654" y="3853350"/>
            <a:ext cx="34087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3" name="Elipse 12"/>
          <p:cNvSpPr/>
          <p:nvPr/>
        </p:nvSpPr>
        <p:spPr bwMode="auto">
          <a:xfrm>
            <a:off x="6451409" y="3853350"/>
            <a:ext cx="316998"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4" name="Elipse 13"/>
          <p:cNvSpPr/>
          <p:nvPr/>
        </p:nvSpPr>
        <p:spPr bwMode="auto">
          <a:xfrm>
            <a:off x="7358712" y="3853350"/>
            <a:ext cx="31487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5" name="Elipse 14"/>
          <p:cNvSpPr/>
          <p:nvPr/>
        </p:nvSpPr>
        <p:spPr bwMode="auto">
          <a:xfrm>
            <a:off x="8201206" y="3853350"/>
            <a:ext cx="314873" cy="170681"/>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16" name="Rectángulo redondeado 15"/>
          <p:cNvSpPr/>
          <p:nvPr/>
        </p:nvSpPr>
        <p:spPr bwMode="auto">
          <a:xfrm>
            <a:off x="2757398"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2018</a:t>
            </a:r>
          </a:p>
        </p:txBody>
      </p:sp>
      <p:sp>
        <p:nvSpPr>
          <p:cNvPr id="17" name="Rectángulo redondeado 16"/>
          <p:cNvSpPr/>
          <p:nvPr/>
        </p:nvSpPr>
        <p:spPr bwMode="auto">
          <a:xfrm>
            <a:off x="3535086" y="3959222"/>
            <a:ext cx="82400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2019</a:t>
            </a:r>
          </a:p>
        </p:txBody>
      </p:sp>
      <p:sp>
        <p:nvSpPr>
          <p:cNvPr id="18" name="Rectángulo redondeado 17"/>
          <p:cNvSpPr/>
          <p:nvPr/>
        </p:nvSpPr>
        <p:spPr bwMode="auto">
          <a:xfrm>
            <a:off x="4312771" y="3959222"/>
            <a:ext cx="813071"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2020</a:t>
            </a:r>
          </a:p>
        </p:txBody>
      </p:sp>
      <p:sp>
        <p:nvSpPr>
          <p:cNvPr id="19" name="Rectángulo redondeado 18"/>
          <p:cNvSpPr/>
          <p:nvPr/>
        </p:nvSpPr>
        <p:spPr bwMode="auto">
          <a:xfrm>
            <a:off x="5284879" y="3959222"/>
            <a:ext cx="837983"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2021</a:t>
            </a:r>
          </a:p>
        </p:txBody>
      </p:sp>
      <p:sp>
        <p:nvSpPr>
          <p:cNvPr id="20" name="Rectángulo redondeado 19"/>
          <p:cNvSpPr/>
          <p:nvPr/>
        </p:nvSpPr>
        <p:spPr bwMode="auto">
          <a:xfrm>
            <a:off x="7183822"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2024</a:t>
            </a:r>
          </a:p>
        </p:txBody>
      </p:sp>
      <p:sp>
        <p:nvSpPr>
          <p:cNvPr id="21" name="Rectángulo redondeado 20"/>
          <p:cNvSpPr/>
          <p:nvPr/>
        </p:nvSpPr>
        <p:spPr bwMode="auto">
          <a:xfrm>
            <a:off x="6321794" y="3959222"/>
            <a:ext cx="822960"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620" dirty="0">
                <a:solidFill>
                  <a:srgbClr val="000000"/>
                </a:solidFill>
                <a:latin typeface="Times New Roman" pitchFamily="18" charset="0"/>
              </a:rPr>
              <a:t>2022</a:t>
            </a:r>
          </a:p>
        </p:txBody>
      </p:sp>
      <p:sp>
        <p:nvSpPr>
          <p:cNvPr id="22" name="Rectángulo redondeado 21"/>
          <p:cNvSpPr/>
          <p:nvPr/>
        </p:nvSpPr>
        <p:spPr bwMode="auto">
          <a:xfrm>
            <a:off x="7747553" y="4024031"/>
            <a:ext cx="2194161" cy="194422"/>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r>
              <a:rPr lang="es-CO" sz="1440" dirty="0">
                <a:solidFill>
                  <a:srgbClr val="000000"/>
                </a:solidFill>
                <a:latin typeface="Times New Roman" pitchFamily="18" charset="0"/>
              </a:rPr>
              <a:t>No Determinado</a:t>
            </a:r>
          </a:p>
        </p:txBody>
      </p:sp>
      <p:sp>
        <p:nvSpPr>
          <p:cNvPr id="23" name="Rectángulo redondeado 22"/>
          <p:cNvSpPr/>
          <p:nvPr/>
        </p:nvSpPr>
        <p:spPr bwMode="auto">
          <a:xfrm>
            <a:off x="2498172"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Colombia </a:t>
            </a:r>
          </a:p>
          <a:p>
            <a:pPr algn="ctr" defTabSz="822894" eaLnBrk="0" fontAlgn="base" hangingPunct="0">
              <a:spcBef>
                <a:spcPct val="0"/>
              </a:spcBef>
              <a:spcAft>
                <a:spcPct val="0"/>
              </a:spcAft>
            </a:pPr>
            <a:r>
              <a:rPr lang="es-CO" sz="1440" dirty="0">
                <a:solidFill>
                  <a:srgbClr val="000000"/>
                </a:solidFill>
                <a:latin typeface="Times New Roman" pitchFamily="18" charset="0"/>
              </a:rPr>
              <a:t>Chile</a:t>
            </a:r>
          </a:p>
        </p:txBody>
      </p:sp>
      <p:sp>
        <p:nvSpPr>
          <p:cNvPr id="24" name="Rectángulo redondeado 23"/>
          <p:cNvSpPr/>
          <p:nvPr/>
        </p:nvSpPr>
        <p:spPr bwMode="auto">
          <a:xfrm>
            <a:off x="3211051" y="2987114"/>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Perú</a:t>
            </a:r>
          </a:p>
        </p:txBody>
      </p:sp>
      <p:sp>
        <p:nvSpPr>
          <p:cNvPr id="25" name="Rectángulo redondeado 24"/>
          <p:cNvSpPr/>
          <p:nvPr/>
        </p:nvSpPr>
        <p:spPr bwMode="auto">
          <a:xfrm>
            <a:off x="4053545"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Ecuador Salvador</a:t>
            </a:r>
          </a:p>
        </p:txBody>
      </p:sp>
      <p:sp>
        <p:nvSpPr>
          <p:cNvPr id="26" name="Rectángulo redondeado 25"/>
          <p:cNvSpPr/>
          <p:nvPr/>
        </p:nvSpPr>
        <p:spPr bwMode="auto">
          <a:xfrm>
            <a:off x="4960845" y="2598271"/>
            <a:ext cx="1321655"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Honduras</a:t>
            </a:r>
          </a:p>
          <a:p>
            <a:pPr algn="ctr" defTabSz="822894" eaLnBrk="0" fontAlgn="base" hangingPunct="0">
              <a:spcBef>
                <a:spcPct val="0"/>
              </a:spcBef>
              <a:spcAft>
                <a:spcPct val="0"/>
              </a:spcAft>
            </a:pPr>
            <a:r>
              <a:rPr lang="es-CO" sz="1440" dirty="0">
                <a:solidFill>
                  <a:srgbClr val="000000"/>
                </a:solidFill>
                <a:latin typeface="Times New Roman" pitchFamily="18" charset="0"/>
              </a:rPr>
              <a:t>República Dominicana</a:t>
            </a:r>
          </a:p>
        </p:txBody>
      </p:sp>
      <p:sp>
        <p:nvSpPr>
          <p:cNvPr id="27" name="Rectángulo redondeado 26"/>
          <p:cNvSpPr/>
          <p:nvPr/>
        </p:nvSpPr>
        <p:spPr bwMode="auto">
          <a:xfrm>
            <a:off x="6858815" y="2998984"/>
            <a:ext cx="1220740"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err="1">
                <a:solidFill>
                  <a:srgbClr val="000000"/>
                </a:solidFill>
                <a:latin typeface="Times New Roman" pitchFamily="18" charset="0"/>
              </a:rPr>
              <a:t>Brazil</a:t>
            </a:r>
            <a:endParaRPr lang="es-CO" sz="1440" dirty="0">
              <a:solidFill>
                <a:srgbClr val="000000"/>
              </a:solidFill>
              <a:latin typeface="Times New Roman" pitchFamily="18" charset="0"/>
            </a:endParaRPr>
          </a:p>
        </p:txBody>
      </p:sp>
      <p:sp>
        <p:nvSpPr>
          <p:cNvPr id="28" name="Rectángulo redondeado 27"/>
          <p:cNvSpPr/>
          <p:nvPr/>
        </p:nvSpPr>
        <p:spPr bwMode="auto">
          <a:xfrm>
            <a:off x="6062568" y="2792693"/>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Costa Rica </a:t>
            </a:r>
          </a:p>
          <a:p>
            <a:pPr algn="ctr" defTabSz="822894" eaLnBrk="0" fontAlgn="base" hangingPunct="0">
              <a:spcBef>
                <a:spcPct val="0"/>
              </a:spcBef>
              <a:spcAft>
                <a:spcPct val="0"/>
              </a:spcAft>
            </a:pPr>
            <a:r>
              <a:rPr lang="es-CO" sz="1440" dirty="0">
                <a:solidFill>
                  <a:srgbClr val="000000"/>
                </a:solidFill>
                <a:latin typeface="Times New Roman" pitchFamily="18" charset="0"/>
              </a:rPr>
              <a:t>Guatemala</a:t>
            </a:r>
          </a:p>
        </p:txBody>
      </p:sp>
      <p:sp>
        <p:nvSpPr>
          <p:cNvPr id="29" name="Rectángulo redondeado 28"/>
          <p:cNvSpPr/>
          <p:nvPr/>
        </p:nvSpPr>
        <p:spPr bwMode="auto">
          <a:xfrm>
            <a:off x="7747555" y="2339042"/>
            <a:ext cx="1211689" cy="583265"/>
          </a:xfrm>
          <a:prstGeom prst="roundRect">
            <a:avLst/>
          </a:prstGeom>
          <a:no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algn="ctr" defTabSz="822894" eaLnBrk="0" fontAlgn="base" hangingPunct="0">
              <a:spcBef>
                <a:spcPct val="0"/>
              </a:spcBef>
              <a:spcAft>
                <a:spcPct val="0"/>
              </a:spcAft>
            </a:pPr>
            <a:r>
              <a:rPr lang="es-CO" sz="1440" dirty="0">
                <a:solidFill>
                  <a:srgbClr val="000000"/>
                </a:solidFill>
                <a:latin typeface="Times New Roman" pitchFamily="18" charset="0"/>
              </a:rPr>
              <a:t>Nicaragua</a:t>
            </a:r>
          </a:p>
          <a:p>
            <a:pPr algn="ctr" defTabSz="822894" eaLnBrk="0" fontAlgn="base" hangingPunct="0">
              <a:spcBef>
                <a:spcPct val="0"/>
              </a:spcBef>
              <a:spcAft>
                <a:spcPct val="0"/>
              </a:spcAft>
            </a:pPr>
            <a:r>
              <a:rPr lang="es-CO" sz="1440" dirty="0">
                <a:solidFill>
                  <a:srgbClr val="000000"/>
                </a:solidFill>
                <a:latin typeface="Times New Roman" pitchFamily="18" charset="0"/>
              </a:rPr>
              <a:t>Panamá</a:t>
            </a:r>
          </a:p>
          <a:p>
            <a:pPr algn="ctr" defTabSz="822894" eaLnBrk="0" fontAlgn="base" hangingPunct="0">
              <a:spcBef>
                <a:spcPct val="0"/>
              </a:spcBef>
              <a:spcAft>
                <a:spcPct val="0"/>
              </a:spcAft>
            </a:pPr>
            <a:r>
              <a:rPr lang="es-CO" sz="1440" dirty="0">
                <a:solidFill>
                  <a:srgbClr val="000000"/>
                </a:solidFill>
                <a:latin typeface="Times New Roman" pitchFamily="18" charset="0"/>
              </a:rPr>
              <a:t>Paraguay</a:t>
            </a:r>
          </a:p>
          <a:p>
            <a:pPr algn="ctr" defTabSz="822894" eaLnBrk="0" fontAlgn="base" hangingPunct="0">
              <a:spcBef>
                <a:spcPct val="0"/>
              </a:spcBef>
              <a:spcAft>
                <a:spcPct val="0"/>
              </a:spcAft>
            </a:pPr>
            <a:r>
              <a:rPr lang="es-CO" sz="1440" dirty="0">
                <a:solidFill>
                  <a:srgbClr val="000000"/>
                </a:solidFill>
                <a:latin typeface="Times New Roman" pitchFamily="18" charset="0"/>
              </a:rPr>
              <a:t>Uruguay</a:t>
            </a:r>
          </a:p>
        </p:txBody>
      </p:sp>
      <p:sp>
        <p:nvSpPr>
          <p:cNvPr id="30" name="Elipse 29"/>
          <p:cNvSpPr/>
          <p:nvPr/>
        </p:nvSpPr>
        <p:spPr bwMode="auto">
          <a:xfrm>
            <a:off x="2959199"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1" name="Elipse 30"/>
          <p:cNvSpPr/>
          <p:nvPr/>
        </p:nvSpPr>
        <p:spPr bwMode="auto">
          <a:xfrm>
            <a:off x="3729509"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2" name="Elipse 31"/>
          <p:cNvSpPr/>
          <p:nvPr/>
        </p:nvSpPr>
        <p:spPr bwMode="auto">
          <a:xfrm>
            <a:off x="451457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3" name="Elipse 32"/>
          <p:cNvSpPr/>
          <p:nvPr/>
        </p:nvSpPr>
        <p:spPr bwMode="auto">
          <a:xfrm>
            <a:off x="542187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4" name="Elipse 33"/>
          <p:cNvSpPr/>
          <p:nvPr/>
        </p:nvSpPr>
        <p:spPr bwMode="auto">
          <a:xfrm>
            <a:off x="6458790"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5" name="Elipse 34"/>
          <p:cNvSpPr/>
          <p:nvPr/>
        </p:nvSpPr>
        <p:spPr bwMode="auto">
          <a:xfrm>
            <a:off x="7366090"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6" name="Elipse 35"/>
          <p:cNvSpPr/>
          <p:nvPr/>
        </p:nvSpPr>
        <p:spPr bwMode="auto">
          <a:xfrm>
            <a:off x="8201204" y="3356082"/>
            <a:ext cx="251850" cy="84683"/>
          </a:xfrm>
          <a:prstGeom prst="ellipse">
            <a:avLst/>
          </a:prstGeom>
          <a:solidFill>
            <a:srgbClr val="FFC0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7" name="Flecha abajo 36"/>
          <p:cNvSpPr/>
          <p:nvPr/>
        </p:nvSpPr>
        <p:spPr bwMode="auto">
          <a:xfrm>
            <a:off x="3048132" y="3458608"/>
            <a:ext cx="41147" cy="39625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8" name="Flecha abajo 37"/>
          <p:cNvSpPr/>
          <p:nvPr/>
        </p:nvSpPr>
        <p:spPr bwMode="auto">
          <a:xfrm>
            <a:off x="3816653" y="3468308"/>
            <a:ext cx="54211"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39" name="Flecha abajo 38"/>
          <p:cNvSpPr/>
          <p:nvPr/>
        </p:nvSpPr>
        <p:spPr bwMode="auto">
          <a:xfrm>
            <a:off x="4607405"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0" name="Flecha abajo 39"/>
          <p:cNvSpPr/>
          <p:nvPr/>
        </p:nvSpPr>
        <p:spPr bwMode="auto">
          <a:xfrm flipH="1">
            <a:off x="5544109"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1" name="Flecha abajo 40"/>
          <p:cNvSpPr/>
          <p:nvPr/>
        </p:nvSpPr>
        <p:spPr bwMode="auto">
          <a:xfrm>
            <a:off x="6581026" y="3468308"/>
            <a:ext cx="41147"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2" name="Flecha abajo 41"/>
          <p:cNvSpPr/>
          <p:nvPr/>
        </p:nvSpPr>
        <p:spPr bwMode="auto">
          <a:xfrm>
            <a:off x="7488325" y="3468308"/>
            <a:ext cx="54211"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3" name="Flecha abajo 42"/>
          <p:cNvSpPr/>
          <p:nvPr/>
        </p:nvSpPr>
        <p:spPr bwMode="auto">
          <a:xfrm flipH="1">
            <a:off x="8332227" y="3468308"/>
            <a:ext cx="63400" cy="385040"/>
          </a:xfrm>
          <a:prstGeom prst="downArrow">
            <a:avLst/>
          </a:prstGeom>
          <a:solidFill>
            <a:srgbClr val="62C35D"/>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
        <p:nvSpPr>
          <p:cNvPr id="44" name="1 Rectángulo"/>
          <p:cNvSpPr/>
          <p:nvPr/>
        </p:nvSpPr>
        <p:spPr bwMode="auto">
          <a:xfrm>
            <a:off x="82422" y="5414472"/>
            <a:ext cx="2268252" cy="188814"/>
          </a:xfrm>
          <a:prstGeom prst="rect">
            <a:avLst/>
          </a:prstGeom>
          <a:solidFill>
            <a:srgbClr val="FFFFFF"/>
          </a:solidFill>
          <a:ln w="9525" cap="flat" cmpd="sng" algn="ctr">
            <a:noFill/>
            <a:prstDash val="solid"/>
            <a:round/>
            <a:headEnd type="none" w="med" len="med"/>
            <a:tailEnd type="none" w="med" len="med"/>
          </a:ln>
          <a:effectLst/>
        </p:spPr>
        <p:txBody>
          <a:bodyPr vert="horz" wrap="square" lIns="82289" tIns="41145" rIns="82289" bIns="41145" numCol="1" spcCol="0" rtlCol="0" anchor="t" anchorCtr="0" compatLnSpc="1">
            <a:prstTxWarp prst="textNoShape">
              <a:avLst/>
            </a:prstTxWarp>
          </a:bodyPr>
          <a:lstStyle/>
          <a:p>
            <a:pPr marL="0" marR="0" lvl="0" indent="0" defTabSz="822894"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Times New Roman" pitchFamily="18" charset="0"/>
              </a:rPr>
              <a:t>Fuente: </a:t>
            </a:r>
            <a:r>
              <a:rPr kumimoji="0" lang="es-CO" sz="900" b="0" i="0" u="none" strike="noStrike" kern="0" cap="none" spc="0" normalizeH="0" baseline="0" noProof="0" dirty="0">
                <a:ln>
                  <a:noFill/>
                </a:ln>
                <a:solidFill>
                  <a:srgbClr val="000000"/>
                </a:solidFill>
                <a:effectLst/>
                <a:uLnTx/>
                <a:uFillTx/>
                <a:latin typeface="Times New Roman" pitchFamily="18" charset="0"/>
              </a:rPr>
              <a:t>Estudio BID . E&amp;Y </a:t>
            </a:r>
            <a:r>
              <a:rPr kumimoji="0" lang="es-CO" sz="900" b="0" i="0" u="none" strike="noStrike" kern="0" cap="none" spc="0" normalizeH="0" baseline="0" noProof="0" dirty="0" err="1">
                <a:ln>
                  <a:noFill/>
                </a:ln>
                <a:solidFill>
                  <a:srgbClr val="000000"/>
                </a:solidFill>
                <a:effectLst/>
                <a:uLnTx/>
                <a:uFillTx/>
                <a:latin typeface="Times New Roman" pitchFamily="18" charset="0"/>
              </a:rPr>
              <a:t>Germany</a:t>
            </a:r>
            <a:r>
              <a:rPr kumimoji="0" lang="es-CO" sz="900" b="0" i="0" u="none" strike="noStrike" kern="0" cap="none" spc="0" normalizeH="0" baseline="0" noProof="0" dirty="0">
                <a:ln>
                  <a:noFill/>
                </a:ln>
                <a:solidFill>
                  <a:srgbClr val="000000"/>
                </a:solidFill>
                <a:effectLst/>
                <a:uLnTx/>
                <a:uFillTx/>
                <a:latin typeface="Times New Roman" pitchFamily="18" charset="0"/>
              </a:rPr>
              <a:t> - 2017</a:t>
            </a:r>
          </a:p>
        </p:txBody>
      </p:sp>
    </p:spTree>
    <p:extLst>
      <p:ext uri="{BB962C8B-B14F-4D97-AF65-F5344CB8AC3E}">
        <p14:creationId xmlns:p14="http://schemas.microsoft.com/office/powerpoint/2010/main" val="19012481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5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fade">
                                      <p:cBhvr>
                                        <p:cTn id="54" dur="500"/>
                                        <p:tgtEl>
                                          <p:spTgt spid="2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fade">
                                      <p:cBhvr>
                                        <p:cTn id="60" dur="500"/>
                                        <p:tgtEl>
                                          <p:spTgt spid="24"/>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500"/>
                                        <p:tgtEl>
                                          <p:spTgt spid="25"/>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500"/>
                                        <p:tgtEl>
                                          <p:spTgt spid="26"/>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fade">
                                      <p:cBhvr>
                                        <p:cTn id="69" dur="500"/>
                                        <p:tgtEl>
                                          <p:spTgt spid="27"/>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fade">
                                      <p:cBhvr>
                                        <p:cTn id="72" dur="500"/>
                                        <p:tgtEl>
                                          <p:spTgt spid="28"/>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fade">
                                      <p:cBhvr>
                                        <p:cTn id="75" dur="500"/>
                                        <p:tgtEl>
                                          <p:spTgt spid="29"/>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2"/>
                                        </p:tgtEl>
                                        <p:attrNameLst>
                                          <p:attrName>style.visibility</p:attrName>
                                        </p:attrNameLst>
                                      </p:cBhvr>
                                      <p:to>
                                        <p:strVal val="visible"/>
                                      </p:to>
                                    </p:set>
                                    <p:animEffect transition="in" filter="fade">
                                      <p:cBhvr>
                                        <p:cTn id="84" dur="500"/>
                                        <p:tgtEl>
                                          <p:spTgt spid="3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fade">
                                      <p:cBhvr>
                                        <p:cTn id="87" dur="500"/>
                                        <p:tgtEl>
                                          <p:spTgt spid="33"/>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4"/>
                                        </p:tgtEl>
                                        <p:attrNameLst>
                                          <p:attrName>style.visibility</p:attrName>
                                        </p:attrNameLst>
                                      </p:cBhvr>
                                      <p:to>
                                        <p:strVal val="visible"/>
                                      </p:to>
                                    </p:set>
                                    <p:animEffect transition="in" filter="fade">
                                      <p:cBhvr>
                                        <p:cTn id="90" dur="500"/>
                                        <p:tgtEl>
                                          <p:spTgt spid="34"/>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35"/>
                                        </p:tgtEl>
                                        <p:attrNameLst>
                                          <p:attrName>style.visibility</p:attrName>
                                        </p:attrNameLst>
                                      </p:cBhvr>
                                      <p:to>
                                        <p:strVal val="visible"/>
                                      </p:to>
                                    </p:set>
                                    <p:animEffect transition="in" filter="fade">
                                      <p:cBhvr>
                                        <p:cTn id="93" dur="500"/>
                                        <p:tgtEl>
                                          <p:spTgt spid="35"/>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36"/>
                                        </p:tgtEl>
                                        <p:attrNameLst>
                                          <p:attrName>style.visibility</p:attrName>
                                        </p:attrNameLst>
                                      </p:cBhvr>
                                      <p:to>
                                        <p:strVal val="visible"/>
                                      </p:to>
                                    </p:set>
                                    <p:animEffect transition="in" filter="fade">
                                      <p:cBhvr>
                                        <p:cTn id="96" dur="500"/>
                                        <p:tgtEl>
                                          <p:spTgt spid="36"/>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37"/>
                                        </p:tgtEl>
                                        <p:attrNameLst>
                                          <p:attrName>style.visibility</p:attrName>
                                        </p:attrNameLst>
                                      </p:cBhvr>
                                      <p:to>
                                        <p:strVal val="visible"/>
                                      </p:to>
                                    </p:set>
                                    <p:animEffect transition="in" filter="fade">
                                      <p:cBhvr>
                                        <p:cTn id="99" dur="500"/>
                                        <p:tgtEl>
                                          <p:spTgt spid="37"/>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38"/>
                                        </p:tgtEl>
                                        <p:attrNameLst>
                                          <p:attrName>style.visibility</p:attrName>
                                        </p:attrNameLst>
                                      </p:cBhvr>
                                      <p:to>
                                        <p:strVal val="visible"/>
                                      </p:to>
                                    </p:set>
                                    <p:animEffect transition="in" filter="fade">
                                      <p:cBhvr>
                                        <p:cTn id="102" dur="500"/>
                                        <p:tgtEl>
                                          <p:spTgt spid="38"/>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39"/>
                                        </p:tgtEl>
                                        <p:attrNameLst>
                                          <p:attrName>style.visibility</p:attrName>
                                        </p:attrNameLst>
                                      </p:cBhvr>
                                      <p:to>
                                        <p:strVal val="visible"/>
                                      </p:to>
                                    </p:set>
                                    <p:animEffect transition="in" filter="fade">
                                      <p:cBhvr>
                                        <p:cTn id="105" dur="500"/>
                                        <p:tgtEl>
                                          <p:spTgt spid="39"/>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40"/>
                                        </p:tgtEl>
                                        <p:attrNameLst>
                                          <p:attrName>style.visibility</p:attrName>
                                        </p:attrNameLst>
                                      </p:cBhvr>
                                      <p:to>
                                        <p:strVal val="visible"/>
                                      </p:to>
                                    </p:set>
                                    <p:animEffect transition="in" filter="fade">
                                      <p:cBhvr>
                                        <p:cTn id="108" dur="500"/>
                                        <p:tgtEl>
                                          <p:spTgt spid="40"/>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41"/>
                                        </p:tgtEl>
                                        <p:attrNameLst>
                                          <p:attrName>style.visibility</p:attrName>
                                        </p:attrNameLst>
                                      </p:cBhvr>
                                      <p:to>
                                        <p:strVal val="visible"/>
                                      </p:to>
                                    </p:set>
                                    <p:animEffect transition="in" filter="fade">
                                      <p:cBhvr>
                                        <p:cTn id="111" dur="500"/>
                                        <p:tgtEl>
                                          <p:spTgt spid="41"/>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42"/>
                                        </p:tgtEl>
                                        <p:attrNameLst>
                                          <p:attrName>style.visibility</p:attrName>
                                        </p:attrNameLst>
                                      </p:cBhvr>
                                      <p:to>
                                        <p:strVal val="visible"/>
                                      </p:to>
                                    </p:set>
                                    <p:animEffect transition="in" filter="fade">
                                      <p:cBhvr>
                                        <p:cTn id="114" dur="500"/>
                                        <p:tgtEl>
                                          <p:spTgt spid="42"/>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43"/>
                                        </p:tgtEl>
                                        <p:attrNameLst>
                                          <p:attrName>style.visibility</p:attrName>
                                        </p:attrNameLst>
                                      </p:cBhvr>
                                      <p:to>
                                        <p:strVal val="visible"/>
                                      </p:to>
                                    </p:set>
                                    <p:animEffect transition="in" filter="fade">
                                      <p:cBhvr>
                                        <p:cTn id="117" dur="500"/>
                                        <p:tgtEl>
                                          <p:spTgt spid="43"/>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5"/>
                                        </p:tgtEl>
                                        <p:attrNameLst>
                                          <p:attrName>style.visibility</p:attrName>
                                        </p:attrNameLst>
                                      </p:cBhvr>
                                      <p:to>
                                        <p:strVal val="visible"/>
                                      </p:to>
                                    </p:set>
                                    <p:animEffect transition="in" filter="fade">
                                      <p:cBhvr>
                                        <p:cTn id="1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2" grpId="0" animBg="1"/>
      <p:bldP spid="13" grpId="0" animBg="1"/>
      <p:bldP spid="14" grpId="0" animBg="1"/>
      <p:bldP spid="15" grpId="0" animBg="1"/>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3107772148"/>
              </p:ext>
            </p:extLst>
          </p:nvPr>
        </p:nvGraphicFramePr>
        <p:xfrm>
          <a:off x="1115617" y="974208"/>
          <a:ext cx="6842656"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uadroTexto 3"/>
          <p:cNvSpPr txBox="1"/>
          <p:nvPr/>
        </p:nvSpPr>
        <p:spPr>
          <a:xfrm>
            <a:off x="5148064" y="1406255"/>
            <a:ext cx="3488914" cy="784865"/>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Implementación y Capacitación</a:t>
            </a:r>
          </a:p>
        </p:txBody>
      </p:sp>
      <p:sp>
        <p:nvSpPr>
          <p:cNvPr id="5" name="CuadroTexto 4"/>
          <p:cNvSpPr txBox="1"/>
          <p:nvPr/>
        </p:nvSpPr>
        <p:spPr>
          <a:xfrm>
            <a:off x="236303" y="2527524"/>
            <a:ext cx="3488914" cy="1138808"/>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Mantenimiento y Cualificación en la Capacidad Regulatoria</a:t>
            </a:r>
          </a:p>
        </p:txBody>
      </p:sp>
      <p:sp>
        <p:nvSpPr>
          <p:cNvPr id="6" name="CuadroTexto 5"/>
          <p:cNvSpPr txBox="1"/>
          <p:nvPr/>
        </p:nvSpPr>
        <p:spPr>
          <a:xfrm>
            <a:off x="5724128" y="3933758"/>
            <a:ext cx="3271267" cy="784865"/>
          </a:xfrm>
          <a:prstGeom prst="rect">
            <a:avLst/>
          </a:prstGeom>
          <a:noFill/>
        </p:spPr>
        <p:txBody>
          <a:bodyPr wrap="square" lIns="76234" tIns="38117" rIns="76234" bIns="38117" rtlCol="0">
            <a:spAutoFit/>
          </a:bodyPr>
          <a:lstStyle/>
          <a:p>
            <a:pPr algn="ctr" defTabSz="914400" eaLnBrk="0" fontAlgn="base" hangingPunct="0">
              <a:spcBef>
                <a:spcPct val="0"/>
              </a:spcBef>
              <a:spcAft>
                <a:spcPct val="0"/>
              </a:spcAft>
            </a:pPr>
            <a:r>
              <a:rPr lang="es-CO" sz="2300" b="1" dirty="0">
                <a:solidFill>
                  <a:srgbClr val="2D2DB9"/>
                </a:solidFill>
                <a:latin typeface="Arial Narrow" pitchFamily="34" charset="0"/>
              </a:rPr>
              <a:t>Desarrollo y Práctica de juicio profesional</a:t>
            </a:r>
          </a:p>
        </p:txBody>
      </p:sp>
      <p:pic>
        <p:nvPicPr>
          <p:cNvPr id="7" name="Imagen 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283968" y="1605536"/>
            <a:ext cx="1110382" cy="592808"/>
          </a:xfrm>
          <a:prstGeom prst="rect">
            <a:avLst/>
          </a:prstGeom>
        </p:spPr>
      </p:pic>
      <p:pic>
        <p:nvPicPr>
          <p:cNvPr id="8" name="Imagen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635896" y="2576568"/>
            <a:ext cx="1174704" cy="972670"/>
          </a:xfrm>
          <a:prstGeom prst="rect">
            <a:avLst/>
          </a:prstGeom>
        </p:spPr>
      </p:pic>
      <p:pic>
        <p:nvPicPr>
          <p:cNvPr id="9" name="Imagen 8"/>
          <p:cNvPicPr>
            <a:picLocks noChangeAspect="1"/>
          </p:cNvPicPr>
          <p:nvPr/>
        </p:nvPicPr>
        <p:blipFill>
          <a:blip r:embed="rId9"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499992" y="3861487"/>
            <a:ext cx="789808" cy="857137"/>
          </a:xfrm>
          <a:prstGeom prst="rect">
            <a:avLst/>
          </a:prstGeom>
        </p:spPr>
      </p:pic>
      <p:sp>
        <p:nvSpPr>
          <p:cNvPr id="10" name="2 Rectángulo"/>
          <p:cNvSpPr/>
          <p:nvPr/>
        </p:nvSpPr>
        <p:spPr>
          <a:xfrm>
            <a:off x="107504" y="4067035"/>
            <a:ext cx="3313463" cy="1443677"/>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1800" b="1" i="0" u="none" strike="noStrike" kern="0" cap="none" spc="0" normalizeH="0" baseline="0" noProof="0" dirty="0">
                <a:ln>
                  <a:noFill/>
                </a:ln>
                <a:solidFill>
                  <a:srgbClr val="000000"/>
                </a:solidFill>
                <a:effectLst/>
                <a:uLnTx/>
                <a:uFillTx/>
                <a:latin typeface="Calibri"/>
                <a:ea typeface="+mn-ea"/>
                <a:cs typeface="+mn-cs"/>
              </a:rPr>
              <a:t>Necesidad de complementar las NICSP con regulación nacional (Procedimientos Contables, Guías  de Aplicación y Catálogos Generales de Cuentas y Doctrina)</a:t>
            </a:r>
          </a:p>
        </p:txBody>
      </p:sp>
      <p:sp>
        <p:nvSpPr>
          <p:cNvPr id="11" name="3 Flecha arriba"/>
          <p:cNvSpPr/>
          <p:nvPr/>
        </p:nvSpPr>
        <p:spPr>
          <a:xfrm>
            <a:off x="1518832" y="3638504"/>
            <a:ext cx="316864" cy="356523"/>
          </a:xfrm>
          <a:prstGeom prst="upArrow">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000000"/>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a:ln>
                <a:noFill/>
              </a:ln>
              <a:solidFill>
                <a:srgbClr val="000000"/>
              </a:solidFill>
              <a:effectLst/>
              <a:uLnTx/>
              <a:uFillTx/>
              <a:latin typeface="Calibri"/>
              <a:ea typeface="+mn-ea"/>
              <a:cs typeface="+mn-cs"/>
            </a:endParaRPr>
          </a:p>
        </p:txBody>
      </p:sp>
      <p:sp>
        <p:nvSpPr>
          <p:cNvPr id="12" name="15 Flecha arriba"/>
          <p:cNvSpPr/>
          <p:nvPr/>
        </p:nvSpPr>
        <p:spPr>
          <a:xfrm rot="5400000">
            <a:off x="3538416" y="4477128"/>
            <a:ext cx="333000" cy="438023"/>
          </a:xfrm>
          <a:prstGeom prst="upArrow">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000000"/>
            </a:solidFill>
            <a:prstDash val="solid"/>
          </a:ln>
          <a:effectLst>
            <a:outerShdw blurRad="40000" dist="20000" dir="5400000" rotWithShape="0">
              <a:srgbClr val="000000">
                <a:alpha val="38000"/>
              </a:srgbClr>
            </a:outerShdw>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a:ln>
                <a:noFill/>
              </a:ln>
              <a:solidFill>
                <a:srgbClr val="000000"/>
              </a:solidFill>
              <a:effectLst/>
              <a:uLnTx/>
              <a:uFillTx/>
              <a:latin typeface="Calibri"/>
              <a:ea typeface="+mn-ea"/>
              <a:cs typeface="+mn-cs"/>
            </a:endParaRPr>
          </a:p>
        </p:txBody>
      </p:sp>
      <p:sp>
        <p:nvSpPr>
          <p:cNvPr id="13" name="CuadroTexto 12"/>
          <p:cNvSpPr txBox="1"/>
          <p:nvPr/>
        </p:nvSpPr>
        <p:spPr>
          <a:xfrm>
            <a:off x="733424" y="161830"/>
            <a:ext cx="8276867" cy="612771"/>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defRPr>
                <a:solidFill>
                  <a:schemeClr val="dk1"/>
                </a:solidFill>
                <a:latin typeface="+mn-lt"/>
              </a:defRPr>
            </a:lvl2pPr>
            <a:lvl3pPr>
              <a:defRPr>
                <a:solidFill>
                  <a:schemeClr val="dk1"/>
                </a:solidFill>
                <a:latin typeface="+mn-lt"/>
              </a:defRPr>
            </a:lvl3pPr>
            <a:lvl4pPr>
              <a:defRPr>
                <a:solidFill>
                  <a:schemeClr val="dk1"/>
                </a:solidFill>
                <a:latin typeface="+mn-lt"/>
              </a:defRPr>
            </a:lvl4pPr>
            <a:lvl5pPr>
              <a:defRPr>
                <a:solidFill>
                  <a:schemeClr val="dk1"/>
                </a:solidFill>
                <a:latin typeface="+mn-lt"/>
              </a:defRPr>
            </a:lvl5pPr>
            <a:lvl6pPr>
              <a:defRPr>
                <a:solidFill>
                  <a:schemeClr val="dk1"/>
                </a:solidFill>
                <a:latin typeface="+mn-lt"/>
              </a:defRPr>
            </a:lvl6pPr>
            <a:lvl7pPr>
              <a:defRPr>
                <a:solidFill>
                  <a:schemeClr val="dk1"/>
                </a:solidFill>
                <a:latin typeface="+mn-lt"/>
              </a:defRPr>
            </a:lvl7pPr>
            <a:lvl8pPr>
              <a:defRPr>
                <a:solidFill>
                  <a:schemeClr val="dk1"/>
                </a:solidFill>
                <a:latin typeface="+mn-lt"/>
              </a:defRPr>
            </a:lvl8pPr>
            <a:lvl9pPr>
              <a:defRPr>
                <a:solidFill>
                  <a:schemeClr val="dk1"/>
                </a:solidFill>
                <a:latin typeface="+mn-lt"/>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Dimensiones del Desarrollo y Aplicación de las NICSP</a:t>
            </a:r>
          </a:p>
        </p:txBody>
      </p:sp>
    </p:spTree>
    <p:extLst>
      <p:ext uri="{BB962C8B-B14F-4D97-AF65-F5344CB8AC3E}">
        <p14:creationId xmlns:p14="http://schemas.microsoft.com/office/powerpoint/2010/main" val="3608317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6216" y="36613"/>
            <a:ext cx="7718181" cy="1104636"/>
          </a:xfrm>
        </p:spPr>
        <p:txBody>
          <a:bodyPr vert="horz" lIns="91440" tIns="45720" rIns="91440" bIns="45720" rtlCol="0" anchor="ctr">
            <a:normAutofit/>
          </a:bodyPr>
          <a:lstStyle/>
          <a:p>
            <a:r>
              <a:rPr lang="es-CO" sz="3000" b="1" kern="0" dirty="0">
                <a:latin typeface="Times New Roman" panose="02020603050405020304" pitchFamily="18" charset="0"/>
                <a:cs typeface="Times New Roman" panose="02020603050405020304" pitchFamily="18" charset="0"/>
              </a:rPr>
              <a:t>COBERTURA DE CAPACITACIONES</a:t>
            </a:r>
          </a:p>
        </p:txBody>
      </p:sp>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28996" y="1406910"/>
            <a:ext cx="3074332" cy="3551513"/>
          </a:xfrm>
          <a:prstGeom prst="rect">
            <a:avLst/>
          </a:prstGeom>
        </p:spPr>
      </p:pic>
      <p:sp>
        <p:nvSpPr>
          <p:cNvPr id="4" name="54 Rectángulo"/>
          <p:cNvSpPr/>
          <p:nvPr/>
        </p:nvSpPr>
        <p:spPr bwMode="auto">
          <a:xfrm>
            <a:off x="225592" y="4739543"/>
            <a:ext cx="1161248" cy="469234"/>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endPar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cxnSp>
        <p:nvCxnSpPr>
          <p:cNvPr id="5" name="74 Conector recto"/>
          <p:cNvCxnSpPr>
            <a:stCxn id="6" idx="3"/>
          </p:cNvCxnSpPr>
          <p:nvPr/>
        </p:nvCxnSpPr>
        <p:spPr>
          <a:xfrm>
            <a:off x="2534820" y="2141834"/>
            <a:ext cx="2225715" cy="2848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6" name="75 Rectángulo"/>
          <p:cNvSpPr/>
          <p:nvPr/>
        </p:nvSpPr>
        <p:spPr bwMode="auto">
          <a:xfrm>
            <a:off x="1875414" y="1934471"/>
            <a:ext cx="659406" cy="414725"/>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195</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166</a:t>
            </a:r>
          </a:p>
        </p:txBody>
      </p:sp>
      <p:cxnSp>
        <p:nvCxnSpPr>
          <p:cNvPr id="7" name="6 Conector recto"/>
          <p:cNvCxnSpPr>
            <a:stCxn id="8" idx="3"/>
          </p:cNvCxnSpPr>
          <p:nvPr/>
        </p:nvCxnSpPr>
        <p:spPr>
          <a:xfrm flipV="1">
            <a:off x="2555769" y="2887678"/>
            <a:ext cx="1975811" cy="288002"/>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8" name="13 Rectángulo"/>
          <p:cNvSpPr/>
          <p:nvPr/>
        </p:nvSpPr>
        <p:spPr bwMode="auto">
          <a:xfrm>
            <a:off x="1881588" y="2966932"/>
            <a:ext cx="674181" cy="417495"/>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167</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136</a:t>
            </a:r>
          </a:p>
        </p:txBody>
      </p:sp>
      <p:cxnSp>
        <p:nvCxnSpPr>
          <p:cNvPr id="9" name="19 Conector recto"/>
          <p:cNvCxnSpPr>
            <a:stCxn id="29" idx="3"/>
          </p:cNvCxnSpPr>
          <p:nvPr/>
        </p:nvCxnSpPr>
        <p:spPr>
          <a:xfrm flipV="1">
            <a:off x="2555769" y="3528546"/>
            <a:ext cx="1593719" cy="133840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cxnSp>
        <p:nvCxnSpPr>
          <p:cNvPr id="10" name="20 Conector recto"/>
          <p:cNvCxnSpPr>
            <a:stCxn id="11" idx="1"/>
          </p:cNvCxnSpPr>
          <p:nvPr/>
        </p:nvCxnSpPr>
        <p:spPr>
          <a:xfrm flipH="1" flipV="1">
            <a:off x="4760535" y="3056117"/>
            <a:ext cx="2259536" cy="1369122"/>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1" name="22 Rectángulo"/>
          <p:cNvSpPr/>
          <p:nvPr/>
        </p:nvSpPr>
        <p:spPr bwMode="auto">
          <a:xfrm>
            <a:off x="7020070" y="4186669"/>
            <a:ext cx="659293" cy="47714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911</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457</a:t>
            </a:r>
          </a:p>
        </p:txBody>
      </p:sp>
      <p:cxnSp>
        <p:nvCxnSpPr>
          <p:cNvPr id="12" name="23 Conector recto"/>
          <p:cNvCxnSpPr>
            <a:stCxn id="36" idx="1"/>
          </p:cNvCxnSpPr>
          <p:nvPr/>
        </p:nvCxnSpPr>
        <p:spPr>
          <a:xfrm flipH="1" flipV="1">
            <a:off x="4540639" y="2674688"/>
            <a:ext cx="2468105" cy="595888"/>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cxnSp>
        <p:nvCxnSpPr>
          <p:cNvPr id="13" name="29 Conector recto"/>
          <p:cNvCxnSpPr>
            <a:stCxn id="14" idx="3"/>
          </p:cNvCxnSpPr>
          <p:nvPr/>
        </p:nvCxnSpPr>
        <p:spPr>
          <a:xfrm flipV="1">
            <a:off x="2555769" y="3274826"/>
            <a:ext cx="1631935" cy="989746"/>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4" name="39 Rectángulo"/>
          <p:cNvSpPr/>
          <p:nvPr/>
        </p:nvSpPr>
        <p:spPr bwMode="auto">
          <a:xfrm>
            <a:off x="1881588" y="4025387"/>
            <a:ext cx="674181" cy="47836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347</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258</a:t>
            </a:r>
          </a:p>
        </p:txBody>
      </p:sp>
      <p:cxnSp>
        <p:nvCxnSpPr>
          <p:cNvPr id="15" name="41 Conector recto"/>
          <p:cNvCxnSpPr>
            <a:stCxn id="16" idx="1"/>
          </p:cNvCxnSpPr>
          <p:nvPr/>
        </p:nvCxnSpPr>
        <p:spPr>
          <a:xfrm flipH="1" flipV="1">
            <a:off x="4934524" y="2620987"/>
            <a:ext cx="2077207" cy="93200"/>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6" name="46 Rectángulo"/>
          <p:cNvSpPr/>
          <p:nvPr/>
        </p:nvSpPr>
        <p:spPr bwMode="auto">
          <a:xfrm>
            <a:off x="7011731" y="2475826"/>
            <a:ext cx="671015" cy="47671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319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199</a:t>
            </a:r>
          </a:p>
        </p:txBody>
      </p:sp>
      <p:cxnSp>
        <p:nvCxnSpPr>
          <p:cNvPr id="17" name="51 Conector recto"/>
          <p:cNvCxnSpPr>
            <a:stCxn id="18" idx="3"/>
          </p:cNvCxnSpPr>
          <p:nvPr/>
        </p:nvCxnSpPr>
        <p:spPr>
          <a:xfrm>
            <a:off x="2531263" y="1608634"/>
            <a:ext cx="2065915" cy="156125"/>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18" name="54 Rectángulo"/>
          <p:cNvSpPr/>
          <p:nvPr/>
        </p:nvSpPr>
        <p:spPr bwMode="auto">
          <a:xfrm>
            <a:off x="1871856" y="1395632"/>
            <a:ext cx="659407" cy="426003"/>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346</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282</a:t>
            </a:r>
          </a:p>
        </p:txBody>
      </p:sp>
      <p:cxnSp>
        <p:nvCxnSpPr>
          <p:cNvPr id="19" name="99 Conector recto"/>
          <p:cNvCxnSpPr>
            <a:endCxn id="20" idx="0"/>
          </p:cNvCxnSpPr>
          <p:nvPr/>
        </p:nvCxnSpPr>
        <p:spPr>
          <a:xfrm>
            <a:off x="4972750" y="3363871"/>
            <a:ext cx="226052" cy="1403299"/>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0" name="100 Rectángulo"/>
          <p:cNvSpPr/>
          <p:nvPr/>
        </p:nvSpPr>
        <p:spPr bwMode="auto">
          <a:xfrm>
            <a:off x="4866230" y="4767170"/>
            <a:ext cx="665143" cy="47714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195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157</a:t>
            </a:r>
          </a:p>
        </p:txBody>
      </p:sp>
      <p:cxnSp>
        <p:nvCxnSpPr>
          <p:cNvPr id="21" name="101 Conector recto"/>
          <p:cNvCxnSpPr>
            <a:endCxn id="22" idx="1"/>
          </p:cNvCxnSpPr>
          <p:nvPr/>
        </p:nvCxnSpPr>
        <p:spPr>
          <a:xfrm flipV="1">
            <a:off x="4760535" y="1557989"/>
            <a:ext cx="2251196" cy="24369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2" name="102 Rectángulo"/>
          <p:cNvSpPr/>
          <p:nvPr/>
        </p:nvSpPr>
        <p:spPr bwMode="auto">
          <a:xfrm>
            <a:off x="7011731" y="1320130"/>
            <a:ext cx="667633" cy="47571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178</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167</a:t>
            </a:r>
          </a:p>
        </p:txBody>
      </p:sp>
      <p:cxnSp>
        <p:nvCxnSpPr>
          <p:cNvPr id="23" name="103 Conector recto"/>
          <p:cNvCxnSpPr>
            <a:stCxn id="24" idx="0"/>
          </p:cNvCxnSpPr>
          <p:nvPr/>
        </p:nvCxnSpPr>
        <p:spPr>
          <a:xfrm flipV="1">
            <a:off x="3277706" y="3766373"/>
            <a:ext cx="708008" cy="100542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4" name="104 Rectángulo"/>
          <p:cNvSpPr/>
          <p:nvPr/>
        </p:nvSpPr>
        <p:spPr bwMode="auto">
          <a:xfrm>
            <a:off x="2944565" y="4771794"/>
            <a:ext cx="666281" cy="478347"/>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308</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284</a:t>
            </a:r>
          </a:p>
        </p:txBody>
      </p:sp>
      <p:cxnSp>
        <p:nvCxnSpPr>
          <p:cNvPr id="25" name="105 Conector recto"/>
          <p:cNvCxnSpPr>
            <a:stCxn id="26" idx="3"/>
          </p:cNvCxnSpPr>
          <p:nvPr/>
        </p:nvCxnSpPr>
        <p:spPr>
          <a:xfrm>
            <a:off x="2557859" y="2671758"/>
            <a:ext cx="1655739" cy="165230"/>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6" name="106 Rectángulo"/>
          <p:cNvSpPr/>
          <p:nvPr/>
        </p:nvSpPr>
        <p:spPr bwMode="auto">
          <a:xfrm>
            <a:off x="1881588" y="2462032"/>
            <a:ext cx="676272" cy="41945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196</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104</a:t>
            </a:r>
          </a:p>
        </p:txBody>
      </p:sp>
      <p:sp>
        <p:nvSpPr>
          <p:cNvPr id="27" name="107 Rectángulo"/>
          <p:cNvSpPr/>
          <p:nvPr/>
        </p:nvSpPr>
        <p:spPr bwMode="auto">
          <a:xfrm>
            <a:off x="7011731" y="1902984"/>
            <a:ext cx="667634" cy="477699"/>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175</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158</a:t>
            </a:r>
          </a:p>
        </p:txBody>
      </p:sp>
      <p:cxnSp>
        <p:nvCxnSpPr>
          <p:cNvPr id="28" name="108 Conector recto"/>
          <p:cNvCxnSpPr>
            <a:endCxn id="27" idx="1"/>
          </p:cNvCxnSpPr>
          <p:nvPr/>
        </p:nvCxnSpPr>
        <p:spPr>
          <a:xfrm flipV="1">
            <a:off x="5060525" y="2141834"/>
            <a:ext cx="1951206" cy="246807"/>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29" name="110 Rectángulo"/>
          <p:cNvSpPr/>
          <p:nvPr/>
        </p:nvSpPr>
        <p:spPr bwMode="auto">
          <a:xfrm>
            <a:off x="1889488" y="4627406"/>
            <a:ext cx="666281" cy="479094"/>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164</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147</a:t>
            </a:r>
          </a:p>
        </p:txBody>
      </p:sp>
      <p:cxnSp>
        <p:nvCxnSpPr>
          <p:cNvPr id="30" name="111 Conector recto"/>
          <p:cNvCxnSpPr>
            <a:endCxn id="31" idx="1"/>
          </p:cNvCxnSpPr>
          <p:nvPr/>
        </p:nvCxnSpPr>
        <p:spPr>
          <a:xfrm>
            <a:off x="4972748" y="2902587"/>
            <a:ext cx="2041473" cy="939431"/>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1" name="112 Rectángulo"/>
          <p:cNvSpPr/>
          <p:nvPr/>
        </p:nvSpPr>
        <p:spPr bwMode="auto">
          <a:xfrm>
            <a:off x="7014220" y="3600938"/>
            <a:ext cx="668525" cy="482160"/>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200</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184</a:t>
            </a:r>
          </a:p>
        </p:txBody>
      </p:sp>
      <p:cxnSp>
        <p:nvCxnSpPr>
          <p:cNvPr id="32" name="113 Conector recto"/>
          <p:cNvCxnSpPr>
            <a:stCxn id="33" idx="3"/>
          </p:cNvCxnSpPr>
          <p:nvPr/>
        </p:nvCxnSpPr>
        <p:spPr>
          <a:xfrm flipV="1">
            <a:off x="2557860" y="2980973"/>
            <a:ext cx="1878297" cy="722564"/>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3" name="115 Rectángulo"/>
          <p:cNvSpPr/>
          <p:nvPr/>
        </p:nvSpPr>
        <p:spPr bwMode="auto">
          <a:xfrm>
            <a:off x="1884971" y="3464756"/>
            <a:ext cx="672889" cy="477562"/>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213</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192</a:t>
            </a:r>
          </a:p>
        </p:txBody>
      </p:sp>
      <p:cxnSp>
        <p:nvCxnSpPr>
          <p:cNvPr id="34" name="119 Conector recto"/>
          <p:cNvCxnSpPr>
            <a:stCxn id="35" idx="0"/>
          </p:cNvCxnSpPr>
          <p:nvPr/>
        </p:nvCxnSpPr>
        <p:spPr>
          <a:xfrm flipV="1">
            <a:off x="4101578" y="3405179"/>
            <a:ext cx="448256" cy="1366615"/>
          </a:xfrm>
          <a:prstGeom prst="line">
            <a:avLst/>
          </a:prstGeom>
          <a:noFill/>
          <a:ln w="6350" cap="flat" cmpd="sng" algn="ctr">
            <a:solidFill>
              <a:srgbClr val="FF6600"/>
            </a:solidFill>
            <a:prstDash val="solid"/>
          </a:ln>
          <a:effectLst>
            <a:outerShdw blurRad="50800" dist="38100" dir="13500000" algn="br" rotWithShape="0">
              <a:prstClr val="black">
                <a:alpha val="40000"/>
              </a:prstClr>
            </a:outerShdw>
          </a:effectLst>
        </p:spPr>
      </p:cxnSp>
      <p:sp>
        <p:nvSpPr>
          <p:cNvPr id="35" name="18 Rectángulo"/>
          <p:cNvSpPr/>
          <p:nvPr/>
        </p:nvSpPr>
        <p:spPr bwMode="auto">
          <a:xfrm>
            <a:off x="3766999" y="4771794"/>
            <a:ext cx="669158" cy="483573"/>
          </a:xfrm>
          <a:prstGeom prst="rect">
            <a:avLst/>
          </a:prstGeom>
          <a:solidFill>
            <a:srgbClr val="FFFFFF"/>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402</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369</a:t>
            </a:r>
          </a:p>
        </p:txBody>
      </p:sp>
      <p:sp>
        <p:nvSpPr>
          <p:cNvPr id="36" name="25 Rectángulo"/>
          <p:cNvSpPr/>
          <p:nvPr/>
        </p:nvSpPr>
        <p:spPr bwMode="auto">
          <a:xfrm>
            <a:off x="7008744" y="3030686"/>
            <a:ext cx="670620" cy="479780"/>
          </a:xfrm>
          <a:prstGeom prst="rect">
            <a:avLst/>
          </a:prstGeom>
          <a:solidFill>
            <a:schemeClr val="accent6">
              <a:lumMod val="60000"/>
              <a:lumOff val="40000"/>
            </a:schemeClr>
          </a:solidFill>
          <a:ln w="25400" cap="flat" cmpd="sng" algn="ctr">
            <a:solidFill>
              <a:srgbClr val="00CC99"/>
            </a:solidFill>
            <a:prstDash val="solid"/>
            <a:headEnd type="none" w="med" len="med"/>
            <a:tailEnd type="none" w="med" len="med"/>
          </a:ln>
          <a:effectLst/>
        </p:spPr>
        <p:txBody>
          <a:bodyPr rot="0" spcFirstLastPara="0" vert="horz" wrap="square" lIns="68575" tIns="34287" rIns="68575" bIns="34287" numCol="1" spcCol="0" rtlCol="0" fromWordArt="0" anchor="t" anchorCtr="0" forceAA="0" compatLnSpc="1">
            <a:prstTxWarp prst="textNoShape">
              <a:avLst/>
            </a:prstTxWarp>
            <a:noAutofit/>
          </a:bodyPr>
          <a:lstStyle>
            <a:defPPr>
              <a:defRPr lang="es-ES_tradnl"/>
            </a:defPPr>
            <a:lvl1pPr algn="l" rtl="0" eaLnBrk="0" fontAlgn="base" hangingPunct="0">
              <a:spcBef>
                <a:spcPct val="0"/>
              </a:spcBef>
              <a:spcAft>
                <a:spcPct val="0"/>
              </a:spcAft>
              <a:defRPr sz="2300" kern="1200">
                <a:solidFill>
                  <a:schemeClr val="dk1"/>
                </a:solidFill>
                <a:latin typeface="+mn-lt"/>
                <a:ea typeface="+mn-ea"/>
                <a:cs typeface="+mn-cs"/>
              </a:defRPr>
            </a:lvl1pPr>
            <a:lvl2pPr marL="457073" algn="l" rtl="0" eaLnBrk="0" fontAlgn="base" hangingPunct="0">
              <a:spcBef>
                <a:spcPct val="0"/>
              </a:spcBef>
              <a:spcAft>
                <a:spcPct val="0"/>
              </a:spcAft>
              <a:defRPr sz="2300" kern="1200">
                <a:solidFill>
                  <a:schemeClr val="dk1"/>
                </a:solidFill>
                <a:latin typeface="+mn-lt"/>
                <a:ea typeface="+mn-ea"/>
                <a:cs typeface="+mn-cs"/>
              </a:defRPr>
            </a:lvl2pPr>
            <a:lvl3pPr marL="914144" algn="l" rtl="0" eaLnBrk="0" fontAlgn="base" hangingPunct="0">
              <a:spcBef>
                <a:spcPct val="0"/>
              </a:spcBef>
              <a:spcAft>
                <a:spcPct val="0"/>
              </a:spcAft>
              <a:defRPr sz="2300" kern="1200">
                <a:solidFill>
                  <a:schemeClr val="dk1"/>
                </a:solidFill>
                <a:latin typeface="+mn-lt"/>
                <a:ea typeface="+mn-ea"/>
                <a:cs typeface="+mn-cs"/>
              </a:defRPr>
            </a:lvl3pPr>
            <a:lvl4pPr marL="1371215" algn="l" rtl="0" eaLnBrk="0" fontAlgn="base" hangingPunct="0">
              <a:spcBef>
                <a:spcPct val="0"/>
              </a:spcBef>
              <a:spcAft>
                <a:spcPct val="0"/>
              </a:spcAft>
              <a:defRPr sz="2300" kern="1200">
                <a:solidFill>
                  <a:schemeClr val="dk1"/>
                </a:solidFill>
                <a:latin typeface="+mn-lt"/>
                <a:ea typeface="+mn-ea"/>
                <a:cs typeface="+mn-cs"/>
              </a:defRPr>
            </a:lvl4pPr>
            <a:lvl5pPr marL="1828289" algn="l" rtl="0" eaLnBrk="0" fontAlgn="base" hangingPunct="0">
              <a:spcBef>
                <a:spcPct val="0"/>
              </a:spcBef>
              <a:spcAft>
                <a:spcPct val="0"/>
              </a:spcAft>
              <a:defRPr sz="2300" kern="1200">
                <a:solidFill>
                  <a:schemeClr val="dk1"/>
                </a:solidFill>
                <a:latin typeface="+mn-lt"/>
                <a:ea typeface="+mn-ea"/>
                <a:cs typeface="+mn-cs"/>
              </a:defRPr>
            </a:lvl5pPr>
            <a:lvl6pPr marL="2285359" algn="l" defTabSz="914144" rtl="0" eaLnBrk="1" latinLnBrk="0" hangingPunct="1">
              <a:defRPr sz="2300" kern="1200">
                <a:solidFill>
                  <a:schemeClr val="dk1"/>
                </a:solidFill>
                <a:latin typeface="+mn-lt"/>
                <a:ea typeface="+mn-ea"/>
                <a:cs typeface="+mn-cs"/>
              </a:defRPr>
            </a:lvl6pPr>
            <a:lvl7pPr marL="2742430" algn="l" defTabSz="914144" rtl="0" eaLnBrk="1" latinLnBrk="0" hangingPunct="1">
              <a:defRPr sz="2300" kern="1200">
                <a:solidFill>
                  <a:schemeClr val="dk1"/>
                </a:solidFill>
                <a:latin typeface="+mn-lt"/>
                <a:ea typeface="+mn-ea"/>
                <a:cs typeface="+mn-cs"/>
              </a:defRPr>
            </a:lvl7pPr>
            <a:lvl8pPr marL="3199504" algn="l" defTabSz="914144" rtl="0" eaLnBrk="1" latinLnBrk="0" hangingPunct="1">
              <a:defRPr sz="2300" kern="1200">
                <a:solidFill>
                  <a:schemeClr val="dk1"/>
                </a:solidFill>
                <a:latin typeface="+mn-lt"/>
                <a:ea typeface="+mn-ea"/>
                <a:cs typeface="+mn-cs"/>
              </a:defRPr>
            </a:lvl8pPr>
            <a:lvl9pPr marL="3656577" algn="l" defTabSz="914144" rtl="0" eaLnBrk="1" latinLnBrk="0" hangingPunct="1">
              <a:defRPr sz="2300" kern="1200">
                <a:solidFill>
                  <a:schemeClr val="dk1"/>
                </a:solidFill>
                <a:latin typeface="+mn-lt"/>
                <a:ea typeface="+mn-ea"/>
                <a:cs typeface="+mn-cs"/>
              </a:defRPr>
            </a:lvl9pPr>
          </a:lstStyle>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P: 442 </a:t>
            </a:r>
          </a:p>
          <a:p>
            <a:pPr marL="0" marR="0" lvl="0" indent="0" algn="ctr" defTabSz="685746" rtl="0" eaLnBrk="0" fontAlgn="base" latinLnBrk="0" hangingPunct="0">
              <a:lnSpc>
                <a:spcPct val="100000"/>
              </a:lnSpc>
              <a:spcBef>
                <a:spcPct val="0"/>
              </a:spcBef>
              <a:spcAft>
                <a:spcPct val="0"/>
              </a:spcAft>
              <a:buClrTx/>
              <a:buSzTx/>
              <a:buFontTx/>
              <a:buNone/>
              <a:tabLst/>
              <a:defRPr/>
            </a:pPr>
            <a:r>
              <a:rPr kumimoji="0" lang="es-CO" sz="1170" b="1" i="0" u="none" strike="noStrike" kern="1200" cap="none" spc="0" normalizeH="0" baseline="0" noProof="0" dirty="0">
                <a:ln>
                  <a:noFill/>
                </a:ln>
                <a:solidFill>
                  <a:prstClr val="black"/>
                </a:solidFill>
                <a:effectLst/>
                <a:uLnTx/>
                <a:uFillTx/>
                <a:latin typeface="Times New Roman" pitchFamily="18" charset="0"/>
                <a:ea typeface="+mn-ea"/>
                <a:cs typeface="+mn-cs"/>
              </a:rPr>
              <a:t>E: 266</a:t>
            </a:r>
          </a:p>
        </p:txBody>
      </p:sp>
      <p:sp>
        <p:nvSpPr>
          <p:cNvPr id="37" name="CuadroTexto 36"/>
          <p:cNvSpPr txBox="1"/>
          <p:nvPr/>
        </p:nvSpPr>
        <p:spPr>
          <a:xfrm>
            <a:off x="185113" y="4718357"/>
            <a:ext cx="1327600" cy="480131"/>
          </a:xfrm>
          <a:prstGeom prst="rect">
            <a:avLst/>
          </a:prstGeom>
          <a:noFill/>
        </p:spPr>
        <p:txBody>
          <a:bodyPr wrap="square" rtlCol="0">
            <a:spAutoFit/>
          </a:bodyPr>
          <a:lstStyle/>
          <a:p>
            <a:pPr defTabSz="914400" eaLnBrk="0" fontAlgn="base" hangingPunct="0">
              <a:spcBef>
                <a:spcPct val="0"/>
              </a:spcBef>
              <a:spcAft>
                <a:spcPct val="0"/>
              </a:spcAft>
            </a:pPr>
            <a:r>
              <a:rPr lang="es-CO" sz="1260" b="1" dirty="0">
                <a:solidFill>
                  <a:srgbClr val="000000"/>
                </a:solidFill>
                <a:latin typeface="Arial Narrow" pitchFamily="34" charset="0"/>
              </a:rPr>
              <a:t>P: Participantes </a:t>
            </a:r>
          </a:p>
          <a:p>
            <a:pPr defTabSz="914400" eaLnBrk="0" fontAlgn="base" hangingPunct="0">
              <a:spcBef>
                <a:spcPct val="0"/>
              </a:spcBef>
              <a:spcAft>
                <a:spcPct val="0"/>
              </a:spcAft>
            </a:pPr>
            <a:r>
              <a:rPr lang="es-CO" sz="1260" b="1" dirty="0">
                <a:solidFill>
                  <a:srgbClr val="000000"/>
                </a:solidFill>
                <a:latin typeface="Arial Narrow" pitchFamily="34" charset="0"/>
              </a:rPr>
              <a:t>E: Entidades</a:t>
            </a:r>
          </a:p>
        </p:txBody>
      </p:sp>
    </p:spTree>
    <p:extLst>
      <p:ext uri="{BB962C8B-B14F-4D97-AF65-F5344CB8AC3E}">
        <p14:creationId xmlns:p14="http://schemas.microsoft.com/office/powerpoint/2010/main" val="7536908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down)">
                                      <p:cBhvr>
                                        <p:cTn id="31" dur="500"/>
                                        <p:tgtEl>
                                          <p:spTgt spid="28"/>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up)">
                                      <p:cBhvr>
                                        <p:cTn id="39" dur="500"/>
                                        <p:tgtEl>
                                          <p:spTgt spid="15"/>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par>
                          <p:cTn id="44" fill="hold">
                            <p:stCondLst>
                              <p:cond delay="5000"/>
                            </p:stCondLst>
                            <p:childTnLst>
                              <p:par>
                                <p:cTn id="45" presetID="22" presetClass="entr" presetSubtype="4" fill="hold"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down)">
                                      <p:cBhvr>
                                        <p:cTn id="47" dur="500"/>
                                        <p:tgtEl>
                                          <p:spTgt spid="25"/>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par>
                          <p:cTn id="52" fill="hold">
                            <p:stCondLst>
                              <p:cond delay="6000"/>
                            </p:stCondLst>
                            <p:childTnLst>
                              <p:par>
                                <p:cTn id="53" presetID="31" presetClass="entr" presetSubtype="0" fill="hold" nodeType="after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1000" fill="hold"/>
                                        <p:tgtEl>
                                          <p:spTgt spid="12"/>
                                        </p:tgtEl>
                                        <p:attrNameLst>
                                          <p:attrName>ppt_w</p:attrName>
                                        </p:attrNameLst>
                                      </p:cBhvr>
                                      <p:tavLst>
                                        <p:tav tm="0">
                                          <p:val>
                                            <p:fltVal val="0"/>
                                          </p:val>
                                        </p:tav>
                                        <p:tav tm="100000">
                                          <p:val>
                                            <p:strVal val="#ppt_w"/>
                                          </p:val>
                                        </p:tav>
                                      </p:tavLst>
                                    </p:anim>
                                    <p:anim calcmode="lin" valueType="num">
                                      <p:cBhvr>
                                        <p:cTn id="56" dur="1000" fill="hold"/>
                                        <p:tgtEl>
                                          <p:spTgt spid="12"/>
                                        </p:tgtEl>
                                        <p:attrNameLst>
                                          <p:attrName>ppt_h</p:attrName>
                                        </p:attrNameLst>
                                      </p:cBhvr>
                                      <p:tavLst>
                                        <p:tav tm="0">
                                          <p:val>
                                            <p:fltVal val="0"/>
                                          </p:val>
                                        </p:tav>
                                        <p:tav tm="100000">
                                          <p:val>
                                            <p:strVal val="#ppt_h"/>
                                          </p:val>
                                        </p:tav>
                                      </p:tavLst>
                                    </p:anim>
                                    <p:anim calcmode="lin" valueType="num">
                                      <p:cBhvr>
                                        <p:cTn id="57" dur="1000" fill="hold"/>
                                        <p:tgtEl>
                                          <p:spTgt spid="12"/>
                                        </p:tgtEl>
                                        <p:attrNameLst>
                                          <p:attrName>style.rotation</p:attrName>
                                        </p:attrNameLst>
                                      </p:cBhvr>
                                      <p:tavLst>
                                        <p:tav tm="0">
                                          <p:val>
                                            <p:fltVal val="90"/>
                                          </p:val>
                                        </p:tav>
                                        <p:tav tm="100000">
                                          <p:val>
                                            <p:fltVal val="0"/>
                                          </p:val>
                                        </p:tav>
                                      </p:tavLst>
                                    </p:anim>
                                    <p:animEffect transition="in" filter="fade">
                                      <p:cBhvr>
                                        <p:cTn id="58" dur="1000"/>
                                        <p:tgtEl>
                                          <p:spTgt spid="12"/>
                                        </p:tgtEl>
                                      </p:cBhvr>
                                    </p:animEffect>
                                  </p:childTnLst>
                                </p:cTn>
                              </p:par>
                            </p:childTnLst>
                          </p:cTn>
                        </p:par>
                        <p:par>
                          <p:cTn id="59" fill="hold">
                            <p:stCondLst>
                              <p:cond delay="7000"/>
                            </p:stCondLst>
                            <p:childTnLst>
                              <p:par>
                                <p:cTn id="60" presetID="31" presetClass="entr" presetSubtype="0" fill="hold" grpId="0" nodeType="afterEffect">
                                  <p:stCondLst>
                                    <p:cond delay="0"/>
                                  </p:stCondLst>
                                  <p:childTnLst>
                                    <p:set>
                                      <p:cBhvr>
                                        <p:cTn id="61" dur="1" fill="hold">
                                          <p:stCondLst>
                                            <p:cond delay="0"/>
                                          </p:stCondLst>
                                        </p:cTn>
                                        <p:tgtEl>
                                          <p:spTgt spid="36"/>
                                        </p:tgtEl>
                                        <p:attrNameLst>
                                          <p:attrName>style.visibility</p:attrName>
                                        </p:attrNameLst>
                                      </p:cBhvr>
                                      <p:to>
                                        <p:strVal val="visible"/>
                                      </p:to>
                                    </p:set>
                                    <p:anim calcmode="lin" valueType="num">
                                      <p:cBhvr>
                                        <p:cTn id="62" dur="1000" fill="hold"/>
                                        <p:tgtEl>
                                          <p:spTgt spid="36"/>
                                        </p:tgtEl>
                                        <p:attrNameLst>
                                          <p:attrName>ppt_w</p:attrName>
                                        </p:attrNameLst>
                                      </p:cBhvr>
                                      <p:tavLst>
                                        <p:tav tm="0">
                                          <p:val>
                                            <p:fltVal val="0"/>
                                          </p:val>
                                        </p:tav>
                                        <p:tav tm="100000">
                                          <p:val>
                                            <p:strVal val="#ppt_w"/>
                                          </p:val>
                                        </p:tav>
                                      </p:tavLst>
                                    </p:anim>
                                    <p:anim calcmode="lin" valueType="num">
                                      <p:cBhvr>
                                        <p:cTn id="63" dur="1000" fill="hold"/>
                                        <p:tgtEl>
                                          <p:spTgt spid="36"/>
                                        </p:tgtEl>
                                        <p:attrNameLst>
                                          <p:attrName>ppt_h</p:attrName>
                                        </p:attrNameLst>
                                      </p:cBhvr>
                                      <p:tavLst>
                                        <p:tav tm="0">
                                          <p:val>
                                            <p:fltVal val="0"/>
                                          </p:val>
                                        </p:tav>
                                        <p:tav tm="100000">
                                          <p:val>
                                            <p:strVal val="#ppt_h"/>
                                          </p:val>
                                        </p:tav>
                                      </p:tavLst>
                                    </p:anim>
                                    <p:anim calcmode="lin" valueType="num">
                                      <p:cBhvr>
                                        <p:cTn id="64" dur="1000" fill="hold"/>
                                        <p:tgtEl>
                                          <p:spTgt spid="36"/>
                                        </p:tgtEl>
                                        <p:attrNameLst>
                                          <p:attrName>style.rotation</p:attrName>
                                        </p:attrNameLst>
                                      </p:cBhvr>
                                      <p:tavLst>
                                        <p:tav tm="0">
                                          <p:val>
                                            <p:fltVal val="90"/>
                                          </p:val>
                                        </p:tav>
                                        <p:tav tm="100000">
                                          <p:val>
                                            <p:fltVal val="0"/>
                                          </p:val>
                                        </p:tav>
                                      </p:tavLst>
                                    </p:anim>
                                    <p:animEffect transition="in" filter="fade">
                                      <p:cBhvr>
                                        <p:cTn id="65" dur="1000"/>
                                        <p:tgtEl>
                                          <p:spTgt spid="36"/>
                                        </p:tgtEl>
                                      </p:cBhvr>
                                    </p:animEffect>
                                  </p:childTnLst>
                                </p:cTn>
                              </p:par>
                            </p:childTnLst>
                          </p:cTn>
                        </p:par>
                        <p:par>
                          <p:cTn id="66" fill="hold">
                            <p:stCondLst>
                              <p:cond delay="8000"/>
                            </p:stCondLst>
                            <p:childTnLst>
                              <p:par>
                                <p:cTn id="67" presetID="22" presetClass="entr" presetSubtype="1" fill="hold" nodeType="afterEffect">
                                  <p:stCondLst>
                                    <p:cond delay="0"/>
                                  </p:stCondLst>
                                  <p:childTnLst>
                                    <p:set>
                                      <p:cBhvr>
                                        <p:cTn id="68" dur="1" fill="hold">
                                          <p:stCondLst>
                                            <p:cond delay="0"/>
                                          </p:stCondLst>
                                        </p:cTn>
                                        <p:tgtEl>
                                          <p:spTgt spid="7"/>
                                        </p:tgtEl>
                                        <p:attrNameLst>
                                          <p:attrName>style.visibility</p:attrName>
                                        </p:attrNameLst>
                                      </p:cBhvr>
                                      <p:to>
                                        <p:strVal val="visible"/>
                                      </p:to>
                                    </p:set>
                                    <p:animEffect transition="in" filter="wipe(up)">
                                      <p:cBhvr>
                                        <p:cTn id="69" dur="500"/>
                                        <p:tgtEl>
                                          <p:spTgt spid="7"/>
                                        </p:tgtEl>
                                      </p:cBhvr>
                                    </p:animEffect>
                                  </p:childTnLst>
                                </p:cTn>
                              </p:par>
                            </p:childTnLst>
                          </p:cTn>
                        </p:par>
                        <p:par>
                          <p:cTn id="70" fill="hold">
                            <p:stCondLst>
                              <p:cond delay="8500"/>
                            </p:stCondLst>
                            <p:childTnLst>
                              <p:par>
                                <p:cTn id="71" presetID="10" presetClass="entr" presetSubtype="0" fill="hold" grpId="0" nodeType="after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500"/>
                                        <p:tgtEl>
                                          <p:spTgt spid="8"/>
                                        </p:tgtEl>
                                      </p:cBhvr>
                                    </p:animEffect>
                                  </p:childTnLst>
                                </p:cTn>
                              </p:par>
                            </p:childTnLst>
                          </p:cTn>
                        </p:par>
                        <p:par>
                          <p:cTn id="74" fill="hold">
                            <p:stCondLst>
                              <p:cond delay="9000"/>
                            </p:stCondLst>
                            <p:childTnLst>
                              <p:par>
                                <p:cTn id="75" presetID="22" presetClass="entr" presetSubtype="1" fill="hold" nodeType="after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wipe(up)">
                                      <p:cBhvr>
                                        <p:cTn id="77" dur="500"/>
                                        <p:tgtEl>
                                          <p:spTgt spid="32"/>
                                        </p:tgtEl>
                                      </p:cBhvr>
                                    </p:animEffect>
                                  </p:childTnLst>
                                </p:cTn>
                              </p:par>
                            </p:childTnLst>
                          </p:cTn>
                        </p:par>
                        <p:par>
                          <p:cTn id="78" fill="hold">
                            <p:stCondLst>
                              <p:cond delay="9500"/>
                            </p:stCondLst>
                            <p:childTnLst>
                              <p:par>
                                <p:cTn id="79" presetID="10" presetClass="entr" presetSubtype="0" fill="hold" grpId="0" nodeType="afterEffect">
                                  <p:stCondLst>
                                    <p:cond delay="0"/>
                                  </p:stCondLst>
                                  <p:childTnLst>
                                    <p:set>
                                      <p:cBhvr>
                                        <p:cTn id="80" dur="1" fill="hold">
                                          <p:stCondLst>
                                            <p:cond delay="0"/>
                                          </p:stCondLst>
                                        </p:cTn>
                                        <p:tgtEl>
                                          <p:spTgt spid="33"/>
                                        </p:tgtEl>
                                        <p:attrNameLst>
                                          <p:attrName>style.visibility</p:attrName>
                                        </p:attrNameLst>
                                      </p:cBhvr>
                                      <p:to>
                                        <p:strVal val="visible"/>
                                      </p:to>
                                    </p:set>
                                    <p:animEffect transition="in" filter="fade">
                                      <p:cBhvr>
                                        <p:cTn id="81" dur="500"/>
                                        <p:tgtEl>
                                          <p:spTgt spid="33"/>
                                        </p:tgtEl>
                                      </p:cBhvr>
                                    </p:animEffect>
                                  </p:childTnLst>
                                </p:cTn>
                              </p:par>
                            </p:childTnLst>
                          </p:cTn>
                        </p:par>
                        <p:par>
                          <p:cTn id="82" fill="hold">
                            <p:stCondLst>
                              <p:cond delay="10000"/>
                            </p:stCondLst>
                            <p:childTnLst>
                              <p:par>
                                <p:cTn id="83" presetID="22" presetClass="entr" presetSubtype="1" fill="hold" nodeType="afterEffect">
                                  <p:stCondLst>
                                    <p:cond delay="0"/>
                                  </p:stCondLst>
                                  <p:childTnLst>
                                    <p:set>
                                      <p:cBhvr>
                                        <p:cTn id="84" dur="1" fill="hold">
                                          <p:stCondLst>
                                            <p:cond delay="0"/>
                                          </p:stCondLst>
                                        </p:cTn>
                                        <p:tgtEl>
                                          <p:spTgt spid="30"/>
                                        </p:tgtEl>
                                        <p:attrNameLst>
                                          <p:attrName>style.visibility</p:attrName>
                                        </p:attrNameLst>
                                      </p:cBhvr>
                                      <p:to>
                                        <p:strVal val="visible"/>
                                      </p:to>
                                    </p:set>
                                    <p:animEffect transition="in" filter="wipe(up)">
                                      <p:cBhvr>
                                        <p:cTn id="85" dur="500"/>
                                        <p:tgtEl>
                                          <p:spTgt spid="30"/>
                                        </p:tgtEl>
                                      </p:cBhvr>
                                    </p:animEffect>
                                  </p:childTnLst>
                                </p:cTn>
                              </p:par>
                            </p:childTnLst>
                          </p:cTn>
                        </p:par>
                        <p:par>
                          <p:cTn id="86" fill="hold">
                            <p:stCondLst>
                              <p:cond delay="10500"/>
                            </p:stCondLst>
                            <p:childTnLst>
                              <p:par>
                                <p:cTn id="87" presetID="10" presetClass="entr" presetSubtype="0" fill="hold" grpId="0" nodeType="after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fade">
                                      <p:cBhvr>
                                        <p:cTn id="89" dur="500"/>
                                        <p:tgtEl>
                                          <p:spTgt spid="31"/>
                                        </p:tgtEl>
                                      </p:cBhvr>
                                    </p:animEffect>
                                  </p:childTnLst>
                                </p:cTn>
                              </p:par>
                            </p:childTnLst>
                          </p:cTn>
                        </p:par>
                        <p:par>
                          <p:cTn id="90" fill="hold">
                            <p:stCondLst>
                              <p:cond delay="11000"/>
                            </p:stCondLst>
                            <p:childTnLst>
                              <p:par>
                                <p:cTn id="91" presetID="22" presetClass="entr" presetSubtype="1" fill="hold" nodeType="afterEffect">
                                  <p:stCondLst>
                                    <p:cond delay="0"/>
                                  </p:stCondLst>
                                  <p:childTnLst>
                                    <p:set>
                                      <p:cBhvr>
                                        <p:cTn id="92" dur="1" fill="hold">
                                          <p:stCondLst>
                                            <p:cond delay="0"/>
                                          </p:stCondLst>
                                        </p:cTn>
                                        <p:tgtEl>
                                          <p:spTgt spid="13"/>
                                        </p:tgtEl>
                                        <p:attrNameLst>
                                          <p:attrName>style.visibility</p:attrName>
                                        </p:attrNameLst>
                                      </p:cBhvr>
                                      <p:to>
                                        <p:strVal val="visible"/>
                                      </p:to>
                                    </p:set>
                                    <p:animEffect transition="in" filter="wipe(up)">
                                      <p:cBhvr>
                                        <p:cTn id="93" dur="500"/>
                                        <p:tgtEl>
                                          <p:spTgt spid="13"/>
                                        </p:tgtEl>
                                      </p:cBhvr>
                                    </p:animEffect>
                                  </p:childTnLst>
                                </p:cTn>
                              </p:par>
                            </p:childTnLst>
                          </p:cTn>
                        </p:par>
                        <p:par>
                          <p:cTn id="94" fill="hold">
                            <p:stCondLst>
                              <p:cond delay="11500"/>
                            </p:stCondLst>
                            <p:childTnLst>
                              <p:par>
                                <p:cTn id="95" presetID="10" presetClass="entr" presetSubtype="0" fill="hold" grpId="0" nodeType="afterEffect">
                                  <p:stCondLst>
                                    <p:cond delay="0"/>
                                  </p:stCondLst>
                                  <p:childTnLst>
                                    <p:set>
                                      <p:cBhvr>
                                        <p:cTn id="96" dur="1" fill="hold">
                                          <p:stCondLst>
                                            <p:cond delay="0"/>
                                          </p:stCondLst>
                                        </p:cTn>
                                        <p:tgtEl>
                                          <p:spTgt spid="14"/>
                                        </p:tgtEl>
                                        <p:attrNameLst>
                                          <p:attrName>style.visibility</p:attrName>
                                        </p:attrNameLst>
                                      </p:cBhvr>
                                      <p:to>
                                        <p:strVal val="visible"/>
                                      </p:to>
                                    </p:set>
                                    <p:animEffect transition="in" filter="fade">
                                      <p:cBhvr>
                                        <p:cTn id="97" dur="500"/>
                                        <p:tgtEl>
                                          <p:spTgt spid="14"/>
                                        </p:tgtEl>
                                      </p:cBhvr>
                                    </p:animEffect>
                                  </p:childTnLst>
                                </p:cTn>
                              </p:par>
                            </p:childTnLst>
                          </p:cTn>
                        </p:par>
                        <p:par>
                          <p:cTn id="98" fill="hold">
                            <p:stCondLst>
                              <p:cond delay="12000"/>
                            </p:stCondLst>
                            <p:childTnLst>
                              <p:par>
                                <p:cTn id="99" presetID="22" presetClass="entr" presetSubtype="1" fill="hold" nodeType="afterEffect">
                                  <p:stCondLst>
                                    <p:cond delay="0"/>
                                  </p:stCondLst>
                                  <p:childTnLst>
                                    <p:set>
                                      <p:cBhvr>
                                        <p:cTn id="100" dur="1" fill="hold">
                                          <p:stCondLst>
                                            <p:cond delay="0"/>
                                          </p:stCondLst>
                                        </p:cTn>
                                        <p:tgtEl>
                                          <p:spTgt spid="9"/>
                                        </p:tgtEl>
                                        <p:attrNameLst>
                                          <p:attrName>style.visibility</p:attrName>
                                        </p:attrNameLst>
                                      </p:cBhvr>
                                      <p:to>
                                        <p:strVal val="visible"/>
                                      </p:to>
                                    </p:set>
                                    <p:animEffect transition="in" filter="wipe(up)">
                                      <p:cBhvr>
                                        <p:cTn id="101" dur="500"/>
                                        <p:tgtEl>
                                          <p:spTgt spid="9"/>
                                        </p:tgtEl>
                                      </p:cBhvr>
                                    </p:animEffect>
                                  </p:childTnLst>
                                </p:cTn>
                              </p:par>
                            </p:childTnLst>
                          </p:cTn>
                        </p:par>
                        <p:par>
                          <p:cTn id="102" fill="hold">
                            <p:stCondLst>
                              <p:cond delay="12500"/>
                            </p:stCondLst>
                            <p:childTnLst>
                              <p:par>
                                <p:cTn id="103" presetID="10" presetClass="entr" presetSubtype="0" fill="hold" grpId="0" nodeType="afterEffect">
                                  <p:stCondLst>
                                    <p:cond delay="0"/>
                                  </p:stCondLst>
                                  <p:childTnLst>
                                    <p:set>
                                      <p:cBhvr>
                                        <p:cTn id="104" dur="1" fill="hold">
                                          <p:stCondLst>
                                            <p:cond delay="0"/>
                                          </p:stCondLst>
                                        </p:cTn>
                                        <p:tgtEl>
                                          <p:spTgt spid="29"/>
                                        </p:tgtEl>
                                        <p:attrNameLst>
                                          <p:attrName>style.visibility</p:attrName>
                                        </p:attrNameLst>
                                      </p:cBhvr>
                                      <p:to>
                                        <p:strVal val="visible"/>
                                      </p:to>
                                    </p:set>
                                    <p:animEffect transition="in" filter="fade">
                                      <p:cBhvr>
                                        <p:cTn id="105" dur="500"/>
                                        <p:tgtEl>
                                          <p:spTgt spid="29"/>
                                        </p:tgtEl>
                                      </p:cBhvr>
                                    </p:animEffect>
                                  </p:childTnLst>
                                </p:cTn>
                              </p:par>
                            </p:childTnLst>
                          </p:cTn>
                        </p:par>
                        <p:par>
                          <p:cTn id="106" fill="hold">
                            <p:stCondLst>
                              <p:cond delay="13000"/>
                            </p:stCondLst>
                            <p:childTnLst>
                              <p:par>
                                <p:cTn id="107" presetID="22" presetClass="entr" presetSubtype="1" fill="hold" nodeType="afterEffect">
                                  <p:stCondLst>
                                    <p:cond delay="0"/>
                                  </p:stCondLst>
                                  <p:childTnLst>
                                    <p:set>
                                      <p:cBhvr>
                                        <p:cTn id="108" dur="1" fill="hold">
                                          <p:stCondLst>
                                            <p:cond delay="0"/>
                                          </p:stCondLst>
                                        </p:cTn>
                                        <p:tgtEl>
                                          <p:spTgt spid="10"/>
                                        </p:tgtEl>
                                        <p:attrNameLst>
                                          <p:attrName>style.visibility</p:attrName>
                                        </p:attrNameLst>
                                      </p:cBhvr>
                                      <p:to>
                                        <p:strVal val="visible"/>
                                      </p:to>
                                    </p:set>
                                    <p:animEffect transition="in" filter="wipe(up)">
                                      <p:cBhvr>
                                        <p:cTn id="109" dur="500"/>
                                        <p:tgtEl>
                                          <p:spTgt spid="10"/>
                                        </p:tgtEl>
                                      </p:cBhvr>
                                    </p:animEffect>
                                  </p:childTnLst>
                                </p:cTn>
                              </p:par>
                            </p:childTnLst>
                          </p:cTn>
                        </p:par>
                        <p:par>
                          <p:cTn id="110" fill="hold">
                            <p:stCondLst>
                              <p:cond delay="13500"/>
                            </p:stCondLst>
                            <p:childTnLst>
                              <p:par>
                                <p:cTn id="111" presetID="10" presetClass="entr" presetSubtype="0" fill="hold" grpId="0" nodeType="afterEffect">
                                  <p:stCondLst>
                                    <p:cond delay="0"/>
                                  </p:stCondLst>
                                  <p:childTnLst>
                                    <p:set>
                                      <p:cBhvr>
                                        <p:cTn id="112" dur="1" fill="hold">
                                          <p:stCondLst>
                                            <p:cond delay="0"/>
                                          </p:stCondLst>
                                        </p:cTn>
                                        <p:tgtEl>
                                          <p:spTgt spid="11"/>
                                        </p:tgtEl>
                                        <p:attrNameLst>
                                          <p:attrName>style.visibility</p:attrName>
                                        </p:attrNameLst>
                                      </p:cBhvr>
                                      <p:to>
                                        <p:strVal val="visible"/>
                                      </p:to>
                                    </p:set>
                                    <p:animEffect transition="in" filter="fade">
                                      <p:cBhvr>
                                        <p:cTn id="113" dur="500"/>
                                        <p:tgtEl>
                                          <p:spTgt spid="11"/>
                                        </p:tgtEl>
                                      </p:cBhvr>
                                    </p:animEffect>
                                  </p:childTnLst>
                                </p:cTn>
                              </p:par>
                            </p:childTnLst>
                          </p:cTn>
                        </p:par>
                        <p:par>
                          <p:cTn id="114" fill="hold">
                            <p:stCondLst>
                              <p:cond delay="14000"/>
                            </p:stCondLst>
                            <p:childTnLst>
                              <p:par>
                                <p:cTn id="115" presetID="22" presetClass="entr" presetSubtype="1" fill="hold" nodeType="afterEffect">
                                  <p:stCondLst>
                                    <p:cond delay="0"/>
                                  </p:stCondLst>
                                  <p:childTnLst>
                                    <p:set>
                                      <p:cBhvr>
                                        <p:cTn id="116" dur="1" fill="hold">
                                          <p:stCondLst>
                                            <p:cond delay="0"/>
                                          </p:stCondLst>
                                        </p:cTn>
                                        <p:tgtEl>
                                          <p:spTgt spid="23"/>
                                        </p:tgtEl>
                                        <p:attrNameLst>
                                          <p:attrName>style.visibility</p:attrName>
                                        </p:attrNameLst>
                                      </p:cBhvr>
                                      <p:to>
                                        <p:strVal val="visible"/>
                                      </p:to>
                                    </p:set>
                                    <p:animEffect transition="in" filter="wipe(up)">
                                      <p:cBhvr>
                                        <p:cTn id="117" dur="500"/>
                                        <p:tgtEl>
                                          <p:spTgt spid="23"/>
                                        </p:tgtEl>
                                      </p:cBhvr>
                                    </p:animEffect>
                                  </p:childTnLst>
                                </p:cTn>
                              </p:par>
                            </p:childTnLst>
                          </p:cTn>
                        </p:par>
                        <p:par>
                          <p:cTn id="118" fill="hold">
                            <p:stCondLst>
                              <p:cond delay="14500"/>
                            </p:stCondLst>
                            <p:childTnLst>
                              <p:par>
                                <p:cTn id="119" presetID="10" presetClass="entr" presetSubtype="0" fill="hold" grpId="0" nodeType="afterEffect">
                                  <p:stCondLst>
                                    <p:cond delay="0"/>
                                  </p:stCondLst>
                                  <p:childTnLst>
                                    <p:set>
                                      <p:cBhvr>
                                        <p:cTn id="120" dur="1" fill="hold">
                                          <p:stCondLst>
                                            <p:cond delay="0"/>
                                          </p:stCondLst>
                                        </p:cTn>
                                        <p:tgtEl>
                                          <p:spTgt spid="24"/>
                                        </p:tgtEl>
                                        <p:attrNameLst>
                                          <p:attrName>style.visibility</p:attrName>
                                        </p:attrNameLst>
                                      </p:cBhvr>
                                      <p:to>
                                        <p:strVal val="visible"/>
                                      </p:to>
                                    </p:set>
                                    <p:animEffect transition="in" filter="fade">
                                      <p:cBhvr>
                                        <p:cTn id="121" dur="500"/>
                                        <p:tgtEl>
                                          <p:spTgt spid="24"/>
                                        </p:tgtEl>
                                      </p:cBhvr>
                                    </p:animEffect>
                                  </p:childTnLst>
                                </p:cTn>
                              </p:par>
                            </p:childTnLst>
                          </p:cTn>
                        </p:par>
                        <p:par>
                          <p:cTn id="122" fill="hold">
                            <p:stCondLst>
                              <p:cond delay="15000"/>
                            </p:stCondLst>
                            <p:childTnLst>
                              <p:par>
                                <p:cTn id="123" presetID="22" presetClass="entr" presetSubtype="1" fill="hold" nodeType="afterEffect">
                                  <p:stCondLst>
                                    <p:cond delay="0"/>
                                  </p:stCondLst>
                                  <p:childTnLst>
                                    <p:set>
                                      <p:cBhvr>
                                        <p:cTn id="124" dur="1" fill="hold">
                                          <p:stCondLst>
                                            <p:cond delay="0"/>
                                          </p:stCondLst>
                                        </p:cTn>
                                        <p:tgtEl>
                                          <p:spTgt spid="19"/>
                                        </p:tgtEl>
                                        <p:attrNameLst>
                                          <p:attrName>style.visibility</p:attrName>
                                        </p:attrNameLst>
                                      </p:cBhvr>
                                      <p:to>
                                        <p:strVal val="visible"/>
                                      </p:to>
                                    </p:set>
                                    <p:animEffect transition="in" filter="wipe(up)">
                                      <p:cBhvr>
                                        <p:cTn id="125" dur="500"/>
                                        <p:tgtEl>
                                          <p:spTgt spid="19"/>
                                        </p:tgtEl>
                                      </p:cBhvr>
                                    </p:animEffect>
                                  </p:childTnLst>
                                </p:cTn>
                              </p:par>
                            </p:childTnLst>
                          </p:cTn>
                        </p:par>
                        <p:par>
                          <p:cTn id="126" fill="hold">
                            <p:stCondLst>
                              <p:cond delay="15500"/>
                            </p:stCondLst>
                            <p:childTnLst>
                              <p:par>
                                <p:cTn id="127" presetID="10" presetClass="entr" presetSubtype="0" fill="hold" grpId="0" nodeType="afterEffect">
                                  <p:stCondLst>
                                    <p:cond delay="0"/>
                                  </p:stCondLst>
                                  <p:childTnLst>
                                    <p:set>
                                      <p:cBhvr>
                                        <p:cTn id="128" dur="1" fill="hold">
                                          <p:stCondLst>
                                            <p:cond delay="0"/>
                                          </p:stCondLst>
                                        </p:cTn>
                                        <p:tgtEl>
                                          <p:spTgt spid="20"/>
                                        </p:tgtEl>
                                        <p:attrNameLst>
                                          <p:attrName>style.visibility</p:attrName>
                                        </p:attrNameLst>
                                      </p:cBhvr>
                                      <p:to>
                                        <p:strVal val="visible"/>
                                      </p:to>
                                    </p:set>
                                    <p:animEffect transition="in" filter="fade">
                                      <p:cBhvr>
                                        <p:cTn id="129" dur="500"/>
                                        <p:tgtEl>
                                          <p:spTgt spid="20"/>
                                        </p:tgtEl>
                                      </p:cBhvr>
                                    </p:animEffect>
                                  </p:childTnLst>
                                </p:cTn>
                              </p:par>
                            </p:childTnLst>
                          </p:cTn>
                        </p:par>
                        <p:par>
                          <p:cTn id="130" fill="hold">
                            <p:stCondLst>
                              <p:cond delay="16000"/>
                            </p:stCondLst>
                            <p:childTnLst>
                              <p:par>
                                <p:cTn id="131" presetID="22" presetClass="entr" presetSubtype="1" fill="hold" nodeType="afterEffect">
                                  <p:stCondLst>
                                    <p:cond delay="0"/>
                                  </p:stCondLst>
                                  <p:childTnLst>
                                    <p:set>
                                      <p:cBhvr>
                                        <p:cTn id="132" dur="1" fill="hold">
                                          <p:stCondLst>
                                            <p:cond delay="0"/>
                                          </p:stCondLst>
                                        </p:cTn>
                                        <p:tgtEl>
                                          <p:spTgt spid="34"/>
                                        </p:tgtEl>
                                        <p:attrNameLst>
                                          <p:attrName>style.visibility</p:attrName>
                                        </p:attrNameLst>
                                      </p:cBhvr>
                                      <p:to>
                                        <p:strVal val="visible"/>
                                      </p:to>
                                    </p:set>
                                    <p:animEffect transition="in" filter="wipe(up)">
                                      <p:cBhvr>
                                        <p:cTn id="133" dur="500"/>
                                        <p:tgtEl>
                                          <p:spTgt spid="34"/>
                                        </p:tgtEl>
                                      </p:cBhvr>
                                    </p:animEffect>
                                  </p:childTnLst>
                                </p:cTn>
                              </p:par>
                            </p:childTnLst>
                          </p:cTn>
                        </p:par>
                        <p:par>
                          <p:cTn id="134" fill="hold">
                            <p:stCondLst>
                              <p:cond delay="16500"/>
                            </p:stCondLst>
                            <p:childTnLst>
                              <p:par>
                                <p:cTn id="135" presetID="10" presetClass="entr" presetSubtype="0" fill="hold" grpId="0" nodeType="afterEffect">
                                  <p:stCondLst>
                                    <p:cond delay="0"/>
                                  </p:stCondLst>
                                  <p:childTnLst>
                                    <p:set>
                                      <p:cBhvr>
                                        <p:cTn id="136" dur="1" fill="hold">
                                          <p:stCondLst>
                                            <p:cond delay="0"/>
                                          </p:stCondLst>
                                        </p:cTn>
                                        <p:tgtEl>
                                          <p:spTgt spid="35"/>
                                        </p:tgtEl>
                                        <p:attrNameLst>
                                          <p:attrName>style.visibility</p:attrName>
                                        </p:attrNameLst>
                                      </p:cBhvr>
                                      <p:to>
                                        <p:strVal val="visible"/>
                                      </p:to>
                                    </p:set>
                                    <p:animEffect transition="in" filter="fade">
                                      <p:cBhvr>
                                        <p:cTn id="13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P spid="14" grpId="0" animBg="1"/>
      <p:bldP spid="16" grpId="0" animBg="1"/>
      <p:bldP spid="18" grpId="0" animBg="1"/>
      <p:bldP spid="20" grpId="0" animBg="1"/>
      <p:bldP spid="22" grpId="0" animBg="1"/>
      <p:bldP spid="24" grpId="0" animBg="1"/>
      <p:bldP spid="26" grpId="0" animBg="1"/>
      <p:bldP spid="27" grpId="0" animBg="1"/>
      <p:bldP spid="29" grpId="0" animBg="1"/>
      <p:bldP spid="31" grpId="0" animBg="1"/>
      <p:bldP spid="33" grpId="0" animBg="1"/>
      <p:bldP spid="35" grpId="0" animBg="1"/>
      <p:bldP spid="3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redondeado 2"/>
          <p:cNvSpPr/>
          <p:nvPr/>
        </p:nvSpPr>
        <p:spPr>
          <a:xfrm>
            <a:off x="1158874" y="73152"/>
            <a:ext cx="6960997" cy="768096"/>
          </a:xfrm>
          <a:prstGeom prst="roundRect">
            <a:avLst/>
          </a:prstGeom>
          <a:solidFill>
            <a:srgbClr val="ED7D31">
              <a:lumMod val="40000"/>
              <a:lumOff val="60000"/>
            </a:srgbClr>
          </a:solidFill>
          <a:ln w="12700" cap="flat" cmpd="sng" algn="ctr">
            <a:solidFill>
              <a:srgbClr val="4472C4">
                <a:shade val="50000"/>
              </a:srgbClr>
            </a:solidFill>
            <a:prstDash val="solid"/>
            <a:miter lim="800000"/>
          </a:ln>
          <a:effectLst/>
        </p:spPr>
        <p:txBody>
          <a:bodyPr anchor="ctr"/>
          <a:lstStyle>
            <a:defPPr>
              <a:defRPr lang="es-E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5pPr>
            <a:lvl6pPr marL="2286000" algn="l" defTabSz="914400" rtl="0" eaLnBrk="1" latinLnBrk="0" hangingPunct="1">
              <a:defRPr kern="1200">
                <a:solidFill>
                  <a:schemeClr val="tx1"/>
                </a:solidFill>
                <a:latin typeface="Calibri" panose="020F0502020204030204" pitchFamily="34" charset="0"/>
                <a:ea typeface="Geneva"/>
                <a:cs typeface="Geneva"/>
              </a:defRPr>
            </a:lvl6pPr>
            <a:lvl7pPr marL="2743200" algn="l" defTabSz="914400" rtl="0" eaLnBrk="1" latinLnBrk="0" hangingPunct="1">
              <a:defRPr kern="1200">
                <a:solidFill>
                  <a:schemeClr val="tx1"/>
                </a:solidFill>
                <a:latin typeface="Calibri" panose="020F0502020204030204" pitchFamily="34" charset="0"/>
                <a:ea typeface="Geneva"/>
                <a:cs typeface="Geneva"/>
              </a:defRPr>
            </a:lvl7pPr>
            <a:lvl8pPr marL="3200400" algn="l" defTabSz="914400" rtl="0" eaLnBrk="1" latinLnBrk="0" hangingPunct="1">
              <a:defRPr kern="1200">
                <a:solidFill>
                  <a:schemeClr val="tx1"/>
                </a:solidFill>
                <a:latin typeface="Calibri" panose="020F0502020204030204" pitchFamily="34" charset="0"/>
                <a:ea typeface="Geneva"/>
                <a:cs typeface="Geneva"/>
              </a:defRPr>
            </a:lvl8pPr>
            <a:lvl9pPr marL="3657600" algn="l" defTabSz="914400" rtl="0" eaLnBrk="1" latinLnBrk="0" hangingPunct="1">
              <a:defRPr kern="1200">
                <a:solidFill>
                  <a:schemeClr val="tx1"/>
                </a:solidFill>
                <a:latin typeface="Calibri" panose="020F0502020204030204" pitchFamily="34" charset="0"/>
                <a:ea typeface="Geneva"/>
                <a:cs typeface="Geneva"/>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ALGUNAS LECCIONES EN LA APLICACIÓN DE NICSP EN  EL MARCO DE GOBIERNO</a:t>
            </a:r>
            <a:endParaRPr kumimoji="0" lang="es-ES" sz="24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4" name="Redondear rectángulo de esquina diagonal 3"/>
          <p:cNvSpPr/>
          <p:nvPr/>
        </p:nvSpPr>
        <p:spPr>
          <a:xfrm>
            <a:off x="50400" y="841248"/>
            <a:ext cx="9057088" cy="4873752"/>
          </a:xfrm>
          <a:prstGeom prst="round2DiagRect">
            <a:avLst/>
          </a:prstGeom>
          <a:solidFill>
            <a:srgbClr val="4472C4">
              <a:lumMod val="20000"/>
              <a:lumOff val="80000"/>
            </a:srgbClr>
          </a:solidFill>
          <a:ln w="19050" cap="flat" cmpd="sng" algn="ctr">
            <a:solidFill>
              <a:sysClr val="windowText" lastClr="000000"/>
            </a:solidFill>
            <a:prstDash val="solid"/>
            <a:miter lim="800000"/>
          </a:ln>
          <a:effectLst/>
        </p:spPr>
        <p:txBody>
          <a:bodyPr anchor="ctr"/>
          <a:lstStyle>
            <a:defPPr>
              <a:defRPr lang="es-E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5pPr>
            <a:lvl6pPr marL="2286000" algn="l" defTabSz="914400" rtl="0" eaLnBrk="1" latinLnBrk="0" hangingPunct="1">
              <a:defRPr kern="1200">
                <a:solidFill>
                  <a:schemeClr val="tx1"/>
                </a:solidFill>
                <a:latin typeface="Calibri" panose="020F0502020204030204" pitchFamily="34" charset="0"/>
                <a:ea typeface="Geneva"/>
                <a:cs typeface="Geneva"/>
              </a:defRPr>
            </a:lvl6pPr>
            <a:lvl7pPr marL="2743200" algn="l" defTabSz="914400" rtl="0" eaLnBrk="1" latinLnBrk="0" hangingPunct="1">
              <a:defRPr kern="1200">
                <a:solidFill>
                  <a:schemeClr val="tx1"/>
                </a:solidFill>
                <a:latin typeface="Calibri" panose="020F0502020204030204" pitchFamily="34" charset="0"/>
                <a:ea typeface="Geneva"/>
                <a:cs typeface="Geneva"/>
              </a:defRPr>
            </a:lvl7pPr>
            <a:lvl8pPr marL="3200400" algn="l" defTabSz="914400" rtl="0" eaLnBrk="1" latinLnBrk="0" hangingPunct="1">
              <a:defRPr kern="1200">
                <a:solidFill>
                  <a:schemeClr val="tx1"/>
                </a:solidFill>
                <a:latin typeface="Calibri" panose="020F0502020204030204" pitchFamily="34" charset="0"/>
                <a:ea typeface="Geneva"/>
                <a:cs typeface="Geneva"/>
              </a:defRPr>
            </a:lvl8pPr>
            <a:lvl9pPr marL="3657600" algn="l" defTabSz="914400" rtl="0" eaLnBrk="1" latinLnBrk="0" hangingPunct="1">
              <a:defRPr kern="1200">
                <a:solidFill>
                  <a:schemeClr val="tx1"/>
                </a:solidFill>
                <a:latin typeface="Calibri" panose="020F0502020204030204" pitchFamily="34" charset="0"/>
                <a:ea typeface="Geneva"/>
                <a:cs typeface="Geneva"/>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2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endParaRPr kumimoji="0" lang="es-MX" sz="16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endParaRPr kumimoji="0" lang="es-MX" sz="16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Facilitar la comprensión de la norma contable internacional - NICSP</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Expedición herramientas instrumentales (Guías-Procedimientos- Instructivos). Temas (</a:t>
            </a:r>
            <a:r>
              <a:rPr kumimoji="0" lang="es-MX" sz="1700" b="1" i="1" u="none" strike="noStrike" kern="0" cap="none" spc="0" normalizeH="0" baseline="0" noProof="0" dirty="0">
                <a:ln>
                  <a:noFill/>
                </a:ln>
                <a:solidFill>
                  <a:prstClr val="black"/>
                </a:solidFill>
                <a:effectLst/>
                <a:uLnTx/>
                <a:uFillTx/>
                <a:latin typeface="Calibri" panose="020F0502020204030204"/>
                <a:ea typeface="+mn-ea"/>
                <a:cs typeface="+mn-cs"/>
              </a:rPr>
              <a:t>deterioro, instrumentos financieros, políticas contables, componentes, </a:t>
            </a:r>
            <a:r>
              <a:rPr kumimoji="0" lang="es-MX" sz="1700" b="1" i="1" u="none" strike="noStrike" kern="0" cap="none" spc="0" normalizeH="0" baseline="0" noProof="0" dirty="0" err="1">
                <a:ln>
                  <a:noFill/>
                </a:ln>
                <a:solidFill>
                  <a:prstClr val="black"/>
                </a:solidFill>
                <a:effectLst/>
                <a:uLnTx/>
                <a:uFillTx/>
                <a:latin typeface="Calibri" panose="020F0502020204030204"/>
                <a:ea typeface="+mn-ea"/>
                <a:cs typeface="+mn-cs"/>
              </a:rPr>
              <a:t>etc</a:t>
            </a: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Expedición de doctrina contable - Interpretación y aplicación de la norma.</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Capacitación normativa (Regulador y regulados)</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Mayor compromiso Alta Dirección Pública</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Academia - firmas consultoras y otros. Apoyo e impulso en procesos de aprendizaje y conocimiento NICSP.</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Depuración y saneamiento contable por aplicación de la nueva normatividad contable</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Disposición y estructuración de políticas contables documentadas.</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Interacción y responsabilidad de las diferentes áreas de las entidades con el proceso contable</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 Mayor comprensión del papel de la contabilidad en la gestión integrada pública </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 Profesión contable robustecida y un nuevo rol del contador público para el desarrollo económico del país.</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La globalización contable. Escenario facilitador para negocios y comparabilidad entre gobiernos de la gestión pública.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2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2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71373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500"/>
                                        <p:tgtEl>
                                          <p:spTgt spid="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fade">
                                      <p:cBhvr>
                                        <p:cTn id="17" dur="500"/>
                                        <p:tgtEl>
                                          <p:spTgt spid="4">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animEffect transition="in" filter="fade">
                                      <p:cBhvr>
                                        <p:cTn id="27" dur="500"/>
                                        <p:tgtEl>
                                          <p:spTgt spid="4">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8" end="8"/>
                                            </p:txEl>
                                          </p:spTgt>
                                        </p:tgtEl>
                                        <p:attrNameLst>
                                          <p:attrName>style.visibility</p:attrName>
                                        </p:attrNameLst>
                                      </p:cBhvr>
                                      <p:to>
                                        <p:strVal val="visible"/>
                                      </p:to>
                                    </p:set>
                                    <p:animEffect transition="in" filter="fade">
                                      <p:cBhvr>
                                        <p:cTn id="32" dur="500"/>
                                        <p:tgtEl>
                                          <p:spTgt spid="4">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animEffect transition="in" filter="fade">
                                      <p:cBhvr>
                                        <p:cTn id="37" dur="500"/>
                                        <p:tgtEl>
                                          <p:spTgt spid="4">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fade">
                                      <p:cBhvr>
                                        <p:cTn id="42" dur="500"/>
                                        <p:tgtEl>
                                          <p:spTgt spid="4">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animEffect transition="in" filter="fade">
                                      <p:cBhvr>
                                        <p:cTn id="47" dur="500"/>
                                        <p:tgtEl>
                                          <p:spTgt spid="4">
                                            <p:txEl>
                                              <p:pRg st="11" end="1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12" end="12"/>
                                            </p:txEl>
                                          </p:spTgt>
                                        </p:tgtEl>
                                        <p:attrNameLst>
                                          <p:attrName>style.visibility</p:attrName>
                                        </p:attrNameLst>
                                      </p:cBhvr>
                                      <p:to>
                                        <p:strVal val="visible"/>
                                      </p:to>
                                    </p:set>
                                    <p:animEffect transition="in" filter="fade">
                                      <p:cBhvr>
                                        <p:cTn id="52" dur="500"/>
                                        <p:tgtEl>
                                          <p:spTgt spid="4">
                                            <p:txEl>
                                              <p:pRg st="12" end="1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
                                            <p:txEl>
                                              <p:pRg st="13" end="13"/>
                                            </p:txEl>
                                          </p:spTgt>
                                        </p:tgtEl>
                                        <p:attrNameLst>
                                          <p:attrName>style.visibility</p:attrName>
                                        </p:attrNameLst>
                                      </p:cBhvr>
                                      <p:to>
                                        <p:strVal val="visible"/>
                                      </p:to>
                                    </p:set>
                                    <p:animEffect transition="in" filter="fade">
                                      <p:cBhvr>
                                        <p:cTn id="57" dur="500"/>
                                        <p:tgtEl>
                                          <p:spTgt spid="4">
                                            <p:txEl>
                                              <p:pRg st="13" end="1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
                                            <p:txEl>
                                              <p:pRg st="14" end="14"/>
                                            </p:txEl>
                                          </p:spTgt>
                                        </p:tgtEl>
                                        <p:attrNameLst>
                                          <p:attrName>style.visibility</p:attrName>
                                        </p:attrNameLst>
                                      </p:cBhvr>
                                      <p:to>
                                        <p:strVal val="visible"/>
                                      </p:to>
                                    </p:set>
                                    <p:animEffect transition="in" filter="fade">
                                      <p:cBhvr>
                                        <p:cTn id="62" dur="500"/>
                                        <p:tgtEl>
                                          <p:spTgt spid="4">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5766"/>
            <a:ext cx="9132803" cy="5730767"/>
          </a:xfrm>
          <a:prstGeom prst="rect">
            <a:avLst/>
          </a:prstGeom>
        </p:spPr>
      </p:pic>
    </p:spTree>
    <p:extLst>
      <p:ext uri="{BB962C8B-B14F-4D97-AF65-F5344CB8AC3E}">
        <p14:creationId xmlns:p14="http://schemas.microsoft.com/office/powerpoint/2010/main" val="17609335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09575" y="1180047"/>
            <a:ext cx="2409825" cy="569913"/>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354</a:t>
            </a:r>
          </a:p>
        </p:txBody>
      </p:sp>
      <p:sp>
        <p:nvSpPr>
          <p:cNvPr id="4" name="Rectángulo 3"/>
          <p:cNvSpPr/>
          <p:nvPr/>
        </p:nvSpPr>
        <p:spPr>
          <a:xfrm>
            <a:off x="623888" y="1472147"/>
            <a:ext cx="2470150" cy="738188"/>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NIVEL NACIONAL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354</a:t>
            </a:r>
          </a:p>
        </p:txBody>
      </p:sp>
      <p:sp>
        <p:nvSpPr>
          <p:cNvPr id="5" name="Rectángulo 4"/>
          <p:cNvSpPr/>
          <p:nvPr/>
        </p:nvSpPr>
        <p:spPr>
          <a:xfrm>
            <a:off x="222250" y="2956460"/>
            <a:ext cx="1485900"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79</a:t>
            </a:r>
          </a:p>
        </p:txBody>
      </p:sp>
      <p:sp>
        <p:nvSpPr>
          <p:cNvPr id="6" name="Rectángulo 5"/>
          <p:cNvSpPr/>
          <p:nvPr/>
        </p:nvSpPr>
        <p:spPr>
          <a:xfrm>
            <a:off x="1890713" y="2623085"/>
            <a:ext cx="1438275" cy="61595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277</a:t>
            </a:r>
          </a:p>
        </p:txBody>
      </p:sp>
      <p:sp>
        <p:nvSpPr>
          <p:cNvPr id="7" name="Rectángulo 6"/>
          <p:cNvSpPr/>
          <p:nvPr/>
        </p:nvSpPr>
        <p:spPr>
          <a:xfrm>
            <a:off x="2109788" y="2927885"/>
            <a:ext cx="1419225"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NO 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275</a:t>
            </a:r>
          </a:p>
        </p:txBody>
      </p:sp>
      <p:sp>
        <p:nvSpPr>
          <p:cNvPr id="8" name="Rectángulo 7"/>
          <p:cNvSpPr/>
          <p:nvPr/>
        </p:nvSpPr>
        <p:spPr>
          <a:xfrm>
            <a:off x="1592263" y="3993097"/>
            <a:ext cx="1076325" cy="509588"/>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57</a:t>
            </a:r>
          </a:p>
        </p:txBody>
      </p:sp>
      <p:sp>
        <p:nvSpPr>
          <p:cNvPr id="9" name="Rectángulo 8"/>
          <p:cNvSpPr/>
          <p:nvPr/>
        </p:nvSpPr>
        <p:spPr>
          <a:xfrm>
            <a:off x="1795463" y="4270910"/>
            <a:ext cx="1076325" cy="747712"/>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Empresas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56</a:t>
            </a:r>
          </a:p>
        </p:txBody>
      </p:sp>
      <p:sp>
        <p:nvSpPr>
          <p:cNvPr id="10" name="Rectángulo 9"/>
          <p:cNvSpPr/>
          <p:nvPr/>
        </p:nvSpPr>
        <p:spPr>
          <a:xfrm>
            <a:off x="3076575" y="3996272"/>
            <a:ext cx="1076325" cy="4794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220</a:t>
            </a:r>
          </a:p>
        </p:txBody>
      </p:sp>
      <p:sp>
        <p:nvSpPr>
          <p:cNvPr id="11" name="Rectángulo 10"/>
          <p:cNvSpPr/>
          <p:nvPr/>
        </p:nvSpPr>
        <p:spPr>
          <a:xfrm>
            <a:off x="3248025" y="4272497"/>
            <a:ext cx="1076325" cy="731838"/>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Gobierno</a:t>
            </a:r>
          </a:p>
          <a:p>
            <a:pPr algn="ctr">
              <a:defRPr/>
            </a:pPr>
            <a:r>
              <a:rPr lang="es-CO" sz="1600" b="1" dirty="0">
                <a:solidFill>
                  <a:schemeClr val="bg1"/>
                </a:solidFill>
                <a:latin typeface="Times New Roman" panose="02020603050405020304" pitchFamily="18" charset="0"/>
                <a:cs typeface="Times New Roman" panose="02020603050405020304" pitchFamily="18" charset="0"/>
              </a:rPr>
              <a:t>General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219</a:t>
            </a:r>
          </a:p>
        </p:txBody>
      </p:sp>
      <p:cxnSp>
        <p:nvCxnSpPr>
          <p:cNvPr id="12" name="Conector angular 11"/>
          <p:cNvCxnSpPr>
            <a:endCxn id="4" idx="2"/>
          </p:cNvCxnSpPr>
          <p:nvPr/>
        </p:nvCxnSpPr>
        <p:spPr>
          <a:xfrm rot="5400000" flipH="1" flipV="1">
            <a:off x="1103313" y="1867435"/>
            <a:ext cx="412750" cy="1098550"/>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13" name="Conector angular 12"/>
          <p:cNvCxnSpPr>
            <a:stCxn id="7" idx="2"/>
            <a:endCxn id="10" idx="0"/>
          </p:cNvCxnSpPr>
          <p:nvPr/>
        </p:nvCxnSpPr>
        <p:spPr>
          <a:xfrm rot="16200000" flipH="1">
            <a:off x="3068638" y="3450172"/>
            <a:ext cx="296862" cy="795338"/>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14" name="Conector angular 13"/>
          <p:cNvCxnSpPr>
            <a:stCxn id="8" idx="0"/>
            <a:endCxn id="7" idx="2"/>
          </p:cNvCxnSpPr>
          <p:nvPr/>
        </p:nvCxnSpPr>
        <p:spPr>
          <a:xfrm rot="5400000" flipH="1" flipV="1">
            <a:off x="2328069" y="3501766"/>
            <a:ext cx="293687" cy="688975"/>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15" name="Rectángulo 14"/>
          <p:cNvSpPr/>
          <p:nvPr/>
        </p:nvSpPr>
        <p:spPr>
          <a:xfrm>
            <a:off x="3554413" y="1181635"/>
            <a:ext cx="2312987" cy="5683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3.406</a:t>
            </a:r>
          </a:p>
        </p:txBody>
      </p:sp>
      <p:sp>
        <p:nvSpPr>
          <p:cNvPr id="16" name="Rectángulo 15"/>
          <p:cNvSpPr/>
          <p:nvPr/>
        </p:nvSpPr>
        <p:spPr>
          <a:xfrm>
            <a:off x="3706813" y="1468972"/>
            <a:ext cx="2371725" cy="74136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NIVEL TERRITORIAL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3.386 </a:t>
            </a:r>
          </a:p>
        </p:txBody>
      </p:sp>
      <p:sp>
        <p:nvSpPr>
          <p:cNvPr id="17" name="Rectángulo 16"/>
          <p:cNvSpPr/>
          <p:nvPr/>
        </p:nvSpPr>
        <p:spPr>
          <a:xfrm>
            <a:off x="3641725" y="2623085"/>
            <a:ext cx="1392238" cy="61595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a:solidFill>
                  <a:sysClr val="windowText" lastClr="000000"/>
                </a:solidFill>
                <a:latin typeface="Times New Roman" panose="02020603050405020304" pitchFamily="18" charset="0"/>
                <a:cs typeface="Times New Roman" panose="02020603050405020304" pitchFamily="18" charset="0"/>
              </a:rPr>
              <a:t>69</a:t>
            </a:r>
          </a:p>
        </p:txBody>
      </p:sp>
      <p:sp>
        <p:nvSpPr>
          <p:cNvPr id="18" name="Rectángulo 17"/>
          <p:cNvSpPr/>
          <p:nvPr/>
        </p:nvSpPr>
        <p:spPr>
          <a:xfrm>
            <a:off x="3733800" y="2938997"/>
            <a:ext cx="1485900"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70</a:t>
            </a:r>
          </a:p>
        </p:txBody>
      </p:sp>
      <p:sp>
        <p:nvSpPr>
          <p:cNvPr id="19" name="Rectángulo 18"/>
          <p:cNvSpPr/>
          <p:nvPr/>
        </p:nvSpPr>
        <p:spPr>
          <a:xfrm>
            <a:off x="5497513" y="2623085"/>
            <a:ext cx="1289050" cy="6064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3.337</a:t>
            </a:r>
          </a:p>
        </p:txBody>
      </p:sp>
      <p:sp>
        <p:nvSpPr>
          <p:cNvPr id="20" name="Rectángulo 19"/>
          <p:cNvSpPr/>
          <p:nvPr/>
        </p:nvSpPr>
        <p:spPr>
          <a:xfrm>
            <a:off x="5624513" y="2927885"/>
            <a:ext cx="1419225" cy="77152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chemeClr val="bg1"/>
                </a:solidFill>
                <a:latin typeface="Times New Roman" panose="02020603050405020304" pitchFamily="18" charset="0"/>
                <a:cs typeface="Times New Roman" panose="02020603050405020304" pitchFamily="18" charset="0"/>
              </a:rPr>
              <a:t>NO FINANCIERO</a:t>
            </a:r>
          </a:p>
          <a:p>
            <a:pPr algn="ctr">
              <a:defRPr/>
            </a:pPr>
            <a:r>
              <a:rPr lang="es-CO" sz="1800" b="1" dirty="0">
                <a:solidFill>
                  <a:schemeClr val="bg1"/>
                </a:solidFill>
                <a:latin typeface="Times New Roman" panose="02020603050405020304" pitchFamily="18" charset="0"/>
                <a:cs typeface="Times New Roman" panose="02020603050405020304" pitchFamily="18" charset="0"/>
              </a:rPr>
              <a:t>3.316</a:t>
            </a:r>
          </a:p>
        </p:txBody>
      </p:sp>
      <p:sp>
        <p:nvSpPr>
          <p:cNvPr id="21" name="Rectángulo 20"/>
          <p:cNvSpPr/>
          <p:nvPr/>
        </p:nvSpPr>
        <p:spPr>
          <a:xfrm>
            <a:off x="5105400" y="3988335"/>
            <a:ext cx="1076325" cy="487362"/>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1.658</a:t>
            </a:r>
          </a:p>
        </p:txBody>
      </p:sp>
      <p:sp>
        <p:nvSpPr>
          <p:cNvPr id="22" name="Rectángulo 21"/>
          <p:cNvSpPr/>
          <p:nvPr/>
        </p:nvSpPr>
        <p:spPr>
          <a:xfrm>
            <a:off x="5276850" y="4264560"/>
            <a:ext cx="1076325" cy="739775"/>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Empresas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1.633</a:t>
            </a:r>
          </a:p>
        </p:txBody>
      </p:sp>
      <p:sp>
        <p:nvSpPr>
          <p:cNvPr id="23" name="Rectángulo 22"/>
          <p:cNvSpPr/>
          <p:nvPr/>
        </p:nvSpPr>
        <p:spPr>
          <a:xfrm>
            <a:off x="6589713" y="3985160"/>
            <a:ext cx="1076325" cy="490537"/>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600" b="1" dirty="0">
                <a:solidFill>
                  <a:sysClr val="windowText" lastClr="000000"/>
                </a:solidFill>
                <a:latin typeface="Times New Roman" panose="02020603050405020304" pitchFamily="18" charset="0"/>
                <a:cs typeface="Times New Roman" panose="02020603050405020304" pitchFamily="18" charset="0"/>
              </a:rPr>
              <a:t>1.679</a:t>
            </a:r>
          </a:p>
        </p:txBody>
      </p:sp>
      <p:sp>
        <p:nvSpPr>
          <p:cNvPr id="24" name="Rectángulo 23"/>
          <p:cNvSpPr/>
          <p:nvPr/>
        </p:nvSpPr>
        <p:spPr>
          <a:xfrm>
            <a:off x="6761163" y="4261385"/>
            <a:ext cx="1076325" cy="742950"/>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Gobierno</a:t>
            </a:r>
          </a:p>
          <a:p>
            <a:pPr algn="ctr">
              <a:defRPr/>
            </a:pPr>
            <a:r>
              <a:rPr lang="es-CO" sz="1600" b="1" dirty="0">
                <a:solidFill>
                  <a:schemeClr val="bg1"/>
                </a:solidFill>
                <a:latin typeface="Times New Roman" panose="02020603050405020304" pitchFamily="18" charset="0"/>
                <a:cs typeface="Times New Roman" panose="02020603050405020304" pitchFamily="18" charset="0"/>
              </a:rPr>
              <a:t>General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1.683</a:t>
            </a:r>
          </a:p>
        </p:txBody>
      </p:sp>
      <p:cxnSp>
        <p:nvCxnSpPr>
          <p:cNvPr id="25" name="Conector angular 24"/>
          <p:cNvCxnSpPr>
            <a:stCxn id="20" idx="2"/>
            <a:endCxn id="23" idx="0"/>
          </p:cNvCxnSpPr>
          <p:nvPr/>
        </p:nvCxnSpPr>
        <p:spPr>
          <a:xfrm rot="16200000" flipH="1">
            <a:off x="6588125" y="3445410"/>
            <a:ext cx="285750" cy="793750"/>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cxnSp>
        <p:nvCxnSpPr>
          <p:cNvPr id="26" name="Conector angular 25"/>
          <p:cNvCxnSpPr>
            <a:stCxn id="21" idx="0"/>
            <a:endCxn id="20" idx="2"/>
          </p:cNvCxnSpPr>
          <p:nvPr/>
        </p:nvCxnSpPr>
        <p:spPr>
          <a:xfrm rot="5400000" flipH="1" flipV="1">
            <a:off x="5844381" y="3498592"/>
            <a:ext cx="288925" cy="690562"/>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27" name="Rectángulo 26"/>
          <p:cNvSpPr/>
          <p:nvPr/>
        </p:nvSpPr>
        <p:spPr>
          <a:xfrm>
            <a:off x="2638425" y="94197"/>
            <a:ext cx="2581275" cy="4286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700" b="1" dirty="0">
                <a:solidFill>
                  <a:sysClr val="windowText" lastClr="000000"/>
                </a:solidFill>
                <a:latin typeface="Times New Roman" panose="02020603050405020304" pitchFamily="18" charset="0"/>
                <a:cs typeface="Times New Roman" panose="02020603050405020304" pitchFamily="18" charset="0"/>
              </a:rPr>
              <a:t>3.762</a:t>
            </a:r>
          </a:p>
        </p:txBody>
      </p:sp>
      <p:sp>
        <p:nvSpPr>
          <p:cNvPr id="28" name="Rectángulo 27"/>
          <p:cNvSpPr/>
          <p:nvPr/>
        </p:nvSpPr>
        <p:spPr>
          <a:xfrm>
            <a:off x="3319463" y="167222"/>
            <a:ext cx="2470150" cy="65246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800" b="1" dirty="0">
                <a:solidFill>
                  <a:schemeClr val="bg1"/>
                </a:solidFill>
                <a:latin typeface="Times New Roman" panose="02020603050405020304" pitchFamily="18" charset="0"/>
                <a:cs typeface="Times New Roman" panose="02020603050405020304" pitchFamily="18" charset="0"/>
              </a:rPr>
              <a:t>SECTOR PÚBLICO</a:t>
            </a:r>
          </a:p>
          <a:p>
            <a:pPr algn="ctr">
              <a:defRPr/>
            </a:pPr>
            <a:r>
              <a:rPr lang="es-CO" sz="1800" b="1" dirty="0">
                <a:solidFill>
                  <a:schemeClr val="bg1"/>
                </a:solidFill>
                <a:latin typeface="Times New Roman" panose="02020603050405020304" pitchFamily="18" charset="0"/>
                <a:cs typeface="Times New Roman" panose="02020603050405020304" pitchFamily="18" charset="0"/>
              </a:rPr>
              <a:t>3.742 Entidades</a:t>
            </a:r>
          </a:p>
        </p:txBody>
      </p:sp>
      <p:cxnSp>
        <p:nvCxnSpPr>
          <p:cNvPr id="29" name="Conector angular 28"/>
          <p:cNvCxnSpPr>
            <a:stCxn id="4" idx="2"/>
            <a:endCxn id="6" idx="0"/>
          </p:cNvCxnSpPr>
          <p:nvPr/>
        </p:nvCxnSpPr>
        <p:spPr>
          <a:xfrm rot="16200000" flipH="1">
            <a:off x="2028032" y="2041266"/>
            <a:ext cx="412750" cy="750887"/>
          </a:xfrm>
          <a:prstGeom prst="bentConnector3">
            <a:avLst>
              <a:gd name="adj1" fmla="val 50000"/>
            </a:avLst>
          </a:prstGeom>
          <a:ln w="28575"/>
        </p:spPr>
        <p:style>
          <a:lnRef idx="1">
            <a:schemeClr val="accent6"/>
          </a:lnRef>
          <a:fillRef idx="0">
            <a:schemeClr val="accent6"/>
          </a:fillRef>
          <a:effectRef idx="0">
            <a:schemeClr val="accent6"/>
          </a:effectRef>
          <a:fontRef idx="minor">
            <a:schemeClr val="tx1"/>
          </a:fontRef>
        </p:style>
      </p:cxnSp>
      <p:sp>
        <p:nvSpPr>
          <p:cNvPr id="30" name="Rectángulo 29"/>
          <p:cNvSpPr/>
          <p:nvPr/>
        </p:nvSpPr>
        <p:spPr>
          <a:xfrm>
            <a:off x="6202363" y="1181635"/>
            <a:ext cx="1035050" cy="568325"/>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1</a:t>
            </a:r>
          </a:p>
        </p:txBody>
      </p:sp>
      <p:sp>
        <p:nvSpPr>
          <p:cNvPr id="31" name="Rectángulo 30"/>
          <p:cNvSpPr/>
          <p:nvPr/>
        </p:nvSpPr>
        <p:spPr>
          <a:xfrm>
            <a:off x="7662863" y="1191160"/>
            <a:ext cx="979487" cy="558800"/>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800" b="1" dirty="0">
                <a:solidFill>
                  <a:sysClr val="windowText" lastClr="000000"/>
                </a:solidFill>
                <a:latin typeface="Times New Roman" panose="02020603050405020304" pitchFamily="18" charset="0"/>
                <a:cs typeface="Times New Roman" panose="02020603050405020304" pitchFamily="18" charset="0"/>
              </a:rPr>
              <a:t>1</a:t>
            </a:r>
          </a:p>
        </p:txBody>
      </p:sp>
      <p:sp>
        <p:nvSpPr>
          <p:cNvPr id="32" name="Rectángulo 31"/>
          <p:cNvSpPr/>
          <p:nvPr/>
        </p:nvSpPr>
        <p:spPr>
          <a:xfrm>
            <a:off x="7720013" y="1483260"/>
            <a:ext cx="1296987" cy="730250"/>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Sistema G de Regalías</a:t>
            </a:r>
          </a:p>
          <a:p>
            <a:pPr algn="ctr">
              <a:defRPr/>
            </a:pPr>
            <a:r>
              <a:rPr lang="es-CO" sz="1800" b="1" dirty="0">
                <a:solidFill>
                  <a:schemeClr val="bg1"/>
                </a:solidFill>
                <a:latin typeface="Times New Roman" panose="02020603050405020304" pitchFamily="18" charset="0"/>
                <a:cs typeface="Times New Roman" panose="02020603050405020304" pitchFamily="18" charset="0"/>
              </a:rPr>
              <a:t>1</a:t>
            </a:r>
          </a:p>
        </p:txBody>
      </p:sp>
      <p:sp>
        <p:nvSpPr>
          <p:cNvPr id="33" name="Rectángulo 32"/>
          <p:cNvSpPr/>
          <p:nvPr/>
        </p:nvSpPr>
        <p:spPr>
          <a:xfrm>
            <a:off x="6292850" y="1475322"/>
            <a:ext cx="1320800" cy="735013"/>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600" b="1" dirty="0">
                <a:solidFill>
                  <a:schemeClr val="bg1"/>
                </a:solidFill>
                <a:latin typeface="Times New Roman" panose="02020603050405020304" pitchFamily="18" charset="0"/>
                <a:cs typeface="Times New Roman" panose="02020603050405020304" pitchFamily="18" charset="0"/>
              </a:rPr>
              <a:t>Banca Central</a:t>
            </a:r>
          </a:p>
          <a:p>
            <a:pPr algn="ctr">
              <a:defRPr/>
            </a:pPr>
            <a:r>
              <a:rPr lang="es-CO" sz="1800" b="1" dirty="0">
                <a:solidFill>
                  <a:schemeClr val="bg1"/>
                </a:solidFill>
                <a:latin typeface="Times New Roman" panose="02020603050405020304" pitchFamily="18" charset="0"/>
                <a:cs typeface="Times New Roman" panose="02020603050405020304" pitchFamily="18" charset="0"/>
              </a:rPr>
              <a:t>1</a:t>
            </a:r>
          </a:p>
        </p:txBody>
      </p:sp>
      <p:sp>
        <p:nvSpPr>
          <p:cNvPr id="34" name="Rectángulo 33"/>
          <p:cNvSpPr/>
          <p:nvPr/>
        </p:nvSpPr>
        <p:spPr>
          <a:xfrm>
            <a:off x="8229601" y="4835137"/>
            <a:ext cx="638106" cy="263136"/>
          </a:xfrm>
          <a:prstGeom prst="rect">
            <a:avLst/>
          </a:prstGeom>
          <a:solidFill>
            <a:srgbClr val="429ED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s-CO" sz="1400" b="1" dirty="0">
                <a:latin typeface="Times New Roman" panose="02020603050405020304" pitchFamily="18" charset="0"/>
                <a:cs typeface="Times New Roman" panose="02020603050405020304" pitchFamily="18" charset="0"/>
              </a:rPr>
              <a:t>2017</a:t>
            </a:r>
          </a:p>
        </p:txBody>
      </p:sp>
      <p:sp>
        <p:nvSpPr>
          <p:cNvPr id="35" name="Rectángulo 34"/>
          <p:cNvSpPr/>
          <p:nvPr/>
        </p:nvSpPr>
        <p:spPr>
          <a:xfrm>
            <a:off x="8229600" y="4620159"/>
            <a:ext cx="638105" cy="214978"/>
          </a:xfrm>
          <a:prstGeom prst="rect">
            <a:avLst/>
          </a:prstGeom>
          <a:solidFill>
            <a:srgbClr val="E1DFDF"/>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lang="es-CO" sz="1400" b="1" dirty="0">
                <a:solidFill>
                  <a:sysClr val="windowText" lastClr="000000"/>
                </a:solidFill>
                <a:latin typeface="Times New Roman" panose="02020603050405020304" pitchFamily="18" charset="0"/>
                <a:cs typeface="Times New Roman" panose="02020603050405020304" pitchFamily="18" charset="0"/>
              </a:rPr>
              <a:t>2016</a:t>
            </a:r>
          </a:p>
        </p:txBody>
      </p:sp>
      <p:sp>
        <p:nvSpPr>
          <p:cNvPr id="36" name="Abrir llave 35"/>
          <p:cNvSpPr/>
          <p:nvPr/>
        </p:nvSpPr>
        <p:spPr>
          <a:xfrm rot="5400000">
            <a:off x="4766469" y="1487229"/>
            <a:ext cx="412750" cy="1858962"/>
          </a:xfrm>
          <a:prstGeom prst="leftBrace">
            <a:avLst>
              <a:gd name="adj1" fmla="val 8333"/>
              <a:gd name="adj2" fmla="val 49441"/>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sp>
        <p:nvSpPr>
          <p:cNvPr id="37" name="Abrir llave 36"/>
          <p:cNvSpPr/>
          <p:nvPr/>
        </p:nvSpPr>
        <p:spPr>
          <a:xfrm rot="5400000">
            <a:off x="3241676" y="-829728"/>
            <a:ext cx="328612" cy="3627437"/>
          </a:xfrm>
          <a:prstGeom prst="leftBrace">
            <a:avLst>
              <a:gd name="adj1" fmla="val 8333"/>
              <a:gd name="adj2" fmla="val 34175"/>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sp>
        <p:nvSpPr>
          <p:cNvPr id="38" name="Abrir llave 37"/>
          <p:cNvSpPr/>
          <p:nvPr/>
        </p:nvSpPr>
        <p:spPr>
          <a:xfrm rot="5400000">
            <a:off x="7336632" y="128328"/>
            <a:ext cx="242888" cy="1819275"/>
          </a:xfrm>
          <a:prstGeom prst="leftBrace">
            <a:avLst/>
          </a:prstGeom>
        </p:spPr>
        <p:style>
          <a:lnRef idx="2">
            <a:schemeClr val="accent6"/>
          </a:lnRef>
          <a:fillRef idx="0">
            <a:schemeClr val="accent6"/>
          </a:fillRef>
          <a:effectRef idx="1">
            <a:schemeClr val="accent6"/>
          </a:effectRef>
          <a:fontRef idx="minor">
            <a:schemeClr val="tx1"/>
          </a:fontRef>
        </p:style>
        <p:txBody>
          <a:bodyPr anchor="ctr"/>
          <a:lstStyle/>
          <a:p>
            <a:pPr algn="ctr">
              <a:defRPr/>
            </a:pPr>
            <a:endParaRPr lang="es-CO"/>
          </a:p>
        </p:txBody>
      </p:sp>
      <p:cxnSp>
        <p:nvCxnSpPr>
          <p:cNvPr id="39" name="Conector angular 38"/>
          <p:cNvCxnSpPr>
            <a:stCxn id="28" idx="2"/>
            <a:endCxn id="38" idx="1"/>
          </p:cNvCxnSpPr>
          <p:nvPr/>
        </p:nvCxnSpPr>
        <p:spPr>
          <a:xfrm rot="16200000" flipH="1">
            <a:off x="5957888" y="-583665"/>
            <a:ext cx="96837" cy="2903537"/>
          </a:xfrm>
          <a:prstGeom prst="bentConnector5">
            <a:avLst>
              <a:gd name="adj1" fmla="val 81859"/>
              <a:gd name="adj2" fmla="val 69177"/>
              <a:gd name="adj3" fmla="val 83627"/>
            </a:avLst>
          </a:prstGeom>
        </p:spPr>
        <p:style>
          <a:lnRef idx="2">
            <a:schemeClr val="accent6"/>
          </a:lnRef>
          <a:fillRef idx="0">
            <a:schemeClr val="accent6"/>
          </a:fillRef>
          <a:effectRef idx="1">
            <a:schemeClr val="accent6"/>
          </a:effectRef>
          <a:fontRef idx="minor">
            <a:schemeClr val="tx1"/>
          </a:fontRef>
        </p:style>
      </p:cxnSp>
      <p:pic>
        <p:nvPicPr>
          <p:cNvPr id="40" name="Imagen 7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2624" y="-1"/>
            <a:ext cx="777785" cy="1124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15765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txBox="1">
            <a:spLocks/>
          </p:cNvSpPr>
          <p:nvPr/>
        </p:nvSpPr>
        <p:spPr>
          <a:xfrm>
            <a:off x="125417" y="5134931"/>
            <a:ext cx="1905000" cy="242888"/>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C7869FFF-0288-4B42-9B48-50D4626F0A8E}" type="slidenum">
              <a:rPr lang="es-ES_tradnl" smtClean="0"/>
              <a:pPr>
                <a:defRPr/>
              </a:pPr>
              <a:t>31</a:t>
            </a:fld>
            <a:endParaRPr lang="es-ES_tradnl" dirty="0"/>
          </a:p>
        </p:txBody>
      </p:sp>
      <p:pic>
        <p:nvPicPr>
          <p:cNvPr id="4" name="Picture 2" descr="C:\Users\itriana\Downloads\caratula sector públic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28" y="1074105"/>
            <a:ext cx="3136037" cy="458431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Picture 3" descr="C:\Users\itriana\Downloads\caratula nivel nacional.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50685" y="1074105"/>
            <a:ext cx="2982862" cy="458431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 name="Picture 4" descr="C:\Users\itriana\Downloads\caratula nivel territorial.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34561" y="1057300"/>
            <a:ext cx="3009439" cy="46011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CuadroTexto 6"/>
          <p:cNvSpPr txBox="1"/>
          <p:nvPr/>
        </p:nvSpPr>
        <p:spPr>
          <a:xfrm>
            <a:off x="-29311" y="49188"/>
            <a:ext cx="9226814" cy="978729"/>
          </a:xfrm>
          <a:prstGeom prst="rect">
            <a:avLst/>
          </a:prstGeom>
          <a:noFill/>
        </p:spPr>
        <p:txBody>
          <a:bodyPr wrap="square" rtlCol="0">
            <a:spAutoFit/>
          </a:bodyPr>
          <a:lstStyle/>
          <a:p>
            <a:pPr algn="ctr"/>
            <a:r>
              <a:rPr lang="es-CO" sz="2880" b="1" dirty="0">
                <a:latin typeface="Times New Roman" panose="02020603050405020304" pitchFamily="18" charset="0"/>
                <a:cs typeface="Times New Roman" panose="02020603050405020304" pitchFamily="18" charset="0"/>
              </a:rPr>
              <a:t>Estados Contables Consolidados </a:t>
            </a:r>
          </a:p>
          <a:p>
            <a:pPr algn="ctr"/>
            <a:r>
              <a:rPr lang="es-CO" sz="2880" b="1" dirty="0">
                <a:latin typeface="Times New Roman" panose="02020603050405020304" pitchFamily="18" charset="0"/>
                <a:cs typeface="Times New Roman" panose="02020603050405020304" pitchFamily="18" charset="0"/>
              </a:rPr>
              <a:t>Sector Público – Niveles Nacional y Territorial</a:t>
            </a:r>
          </a:p>
        </p:txBody>
      </p:sp>
    </p:spTree>
    <p:extLst>
      <p:ext uri="{BB962C8B-B14F-4D97-AF65-F5344CB8AC3E}">
        <p14:creationId xmlns:p14="http://schemas.microsoft.com/office/powerpoint/2010/main" val="27030111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32</a:t>
            </a:fld>
            <a:endPar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endParaRPr>
          </a:p>
        </p:txBody>
      </p:sp>
      <p:sp>
        <p:nvSpPr>
          <p:cNvPr id="4" name="Rectángulo 3"/>
          <p:cNvSpPr/>
          <p:nvPr/>
        </p:nvSpPr>
        <p:spPr>
          <a:xfrm>
            <a:off x="378822" y="-22820"/>
            <a:ext cx="8765177" cy="1200329"/>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BALANCE GENERAL SECTOR PÚBLICO,  NIVELES NACIONAL Y TERRITORIAL - 2017</a:t>
            </a:r>
            <a:b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(miles de millones)</a:t>
            </a:r>
            <a:endParaRPr kumimoji="0" lang="es-CO"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graphicFrame>
        <p:nvGraphicFramePr>
          <p:cNvPr id="5" name="Objeto 4"/>
          <p:cNvGraphicFramePr>
            <a:graphicFrameLocks noChangeAspect="1"/>
          </p:cNvGraphicFramePr>
          <p:nvPr>
            <p:extLst>
              <p:ext uri="{D42A27DB-BD31-4B8C-83A1-F6EECF244321}">
                <p14:modId xmlns:p14="http://schemas.microsoft.com/office/powerpoint/2010/main" val="3088181234"/>
              </p:ext>
            </p:extLst>
          </p:nvPr>
        </p:nvGraphicFramePr>
        <p:xfrm>
          <a:off x="34925" y="1177510"/>
          <a:ext cx="9109075" cy="4480340"/>
        </p:xfrm>
        <a:graphic>
          <a:graphicData uri="http://schemas.openxmlformats.org/presentationml/2006/ole">
            <mc:AlternateContent xmlns:mc="http://schemas.openxmlformats.org/markup-compatibility/2006">
              <mc:Choice xmlns:v="urn:schemas-microsoft-com:vml" Requires="v">
                <p:oleObj name="Hoja de cálculo" r:id="rId2" imgW="10182237" imgH="2352575" progId="Excel.Sheet.12">
                  <p:embed/>
                </p:oleObj>
              </mc:Choice>
              <mc:Fallback>
                <p:oleObj name="Hoja de cálculo" r:id="rId2" imgW="10182237" imgH="2352575" progId="Excel.Sheet.12">
                  <p:embed/>
                  <p:pic>
                    <p:nvPicPr>
                      <p:cNvPr id="0" name=""/>
                      <p:cNvPicPr/>
                      <p:nvPr/>
                    </p:nvPicPr>
                    <p:blipFill>
                      <a:blip r:embed="rId3"/>
                      <a:stretch>
                        <a:fillRect/>
                      </a:stretch>
                    </p:blipFill>
                    <p:spPr>
                      <a:xfrm>
                        <a:off x="34925" y="1177510"/>
                        <a:ext cx="9109075" cy="4480340"/>
                      </a:xfrm>
                      <a:prstGeom prst="rect">
                        <a:avLst/>
                      </a:prstGeom>
                    </p:spPr>
                  </p:pic>
                </p:oleObj>
              </mc:Fallback>
            </mc:AlternateContent>
          </a:graphicData>
        </a:graphic>
      </p:graphicFrame>
    </p:spTree>
    <p:extLst>
      <p:ext uri="{BB962C8B-B14F-4D97-AF65-F5344CB8AC3E}">
        <p14:creationId xmlns:p14="http://schemas.microsoft.com/office/powerpoint/2010/main" val="7328262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4"/>
          <p:cNvSpPr txBox="1">
            <a:spLocks/>
          </p:cNvSpPr>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fld id="{B8EB56DE-DE6B-45BD-AF50-B887C3E4E174}" type="slidenum">
              <a:rPr kumimoji="0" lang="es-ES_tradnl" sz="800" b="0" i="0" u="none" strike="noStrike" kern="1200" cap="none" spc="0" normalizeH="0" baseline="0" noProof="0" smtClean="0">
                <a:ln>
                  <a:noFill/>
                </a:ln>
                <a:solidFill>
                  <a:srgbClr val="00918E"/>
                </a:solidFill>
                <a:effectLst/>
                <a:uLnTx/>
                <a:uFillTx/>
                <a:latin typeface="Calibri" pitchFamily="34" charset="0"/>
                <a:ea typeface="+mn-ea"/>
                <a:cs typeface="+mn-cs"/>
              </a:rPr>
              <a:pPr marL="0" marR="0" lvl="0" indent="0" algn="l" defTabSz="914400" rtl="0" eaLnBrk="0" fontAlgn="base" latinLnBrk="0" hangingPunct="0">
                <a:lnSpc>
                  <a:spcPct val="100000"/>
                </a:lnSpc>
                <a:spcBef>
                  <a:spcPct val="20000"/>
                </a:spcBef>
                <a:spcAft>
                  <a:spcPct val="0"/>
                </a:spcAft>
                <a:buClrTx/>
                <a:buSzTx/>
                <a:buFontTx/>
                <a:buNone/>
                <a:tabLst/>
                <a:defRPr/>
              </a:pPr>
              <a:t>33</a:t>
            </a:fld>
            <a:endPar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endParaRPr>
          </a:p>
        </p:txBody>
      </p:sp>
      <p:sp>
        <p:nvSpPr>
          <p:cNvPr id="7" name="Rectángulo 6"/>
          <p:cNvSpPr/>
          <p:nvPr/>
        </p:nvSpPr>
        <p:spPr>
          <a:xfrm>
            <a:off x="606972" y="80720"/>
            <a:ext cx="8537028" cy="874085"/>
          </a:xfrm>
          <a:prstGeom prst="rect">
            <a:avLst/>
          </a:prstGeom>
        </p:spPr>
        <p:txBody>
          <a:bodyPr wrap="square">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ESTADO DE ACTIVIDAD FINANCIERA,</a:t>
            </a:r>
            <a:b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ECONÓMICA, SOCIAL Y AMBIENTAL DEL SECTOR PÚBLICO 2017</a:t>
            </a:r>
            <a:br>
              <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br>
            <a:r>
              <a:rPr kumimoji="0" lang="es-CO" sz="105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(miles de millones)</a:t>
            </a:r>
            <a:endParaRPr kumimoji="0" lang="es-CO" sz="20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graphicFrame>
        <p:nvGraphicFramePr>
          <p:cNvPr id="8" name="Objeto 7"/>
          <p:cNvGraphicFramePr>
            <a:graphicFrameLocks noChangeAspect="1"/>
          </p:cNvGraphicFramePr>
          <p:nvPr>
            <p:extLst>
              <p:ext uri="{D42A27DB-BD31-4B8C-83A1-F6EECF244321}">
                <p14:modId xmlns:p14="http://schemas.microsoft.com/office/powerpoint/2010/main" val="254237346"/>
              </p:ext>
            </p:extLst>
          </p:nvPr>
        </p:nvGraphicFramePr>
        <p:xfrm>
          <a:off x="64057" y="1081153"/>
          <a:ext cx="9020594" cy="4600550"/>
        </p:xfrm>
        <a:graphic>
          <a:graphicData uri="http://schemas.openxmlformats.org/presentationml/2006/ole">
            <mc:AlternateContent xmlns:mc="http://schemas.openxmlformats.org/markup-compatibility/2006">
              <mc:Choice xmlns:v="urn:schemas-microsoft-com:vml" Requires="v">
                <p:oleObj name="Hoja de cálculo" r:id="rId2" imgW="7950124" imgH="1352505" progId="Excel.Sheet.12">
                  <p:embed/>
                </p:oleObj>
              </mc:Choice>
              <mc:Fallback>
                <p:oleObj name="Hoja de cálculo" r:id="rId2" imgW="7950124" imgH="1352505" progId="Excel.Sheet.12">
                  <p:embed/>
                  <p:pic>
                    <p:nvPicPr>
                      <p:cNvPr id="0" name=""/>
                      <p:cNvPicPr/>
                      <p:nvPr/>
                    </p:nvPicPr>
                    <p:blipFill>
                      <a:blip r:embed="rId3"/>
                      <a:stretch>
                        <a:fillRect/>
                      </a:stretch>
                    </p:blipFill>
                    <p:spPr>
                      <a:xfrm>
                        <a:off x="64057" y="1081153"/>
                        <a:ext cx="9020594" cy="4600550"/>
                      </a:xfrm>
                      <a:prstGeom prst="rect">
                        <a:avLst/>
                      </a:prstGeom>
                    </p:spPr>
                  </p:pic>
                </p:oleObj>
              </mc:Fallback>
            </mc:AlternateContent>
          </a:graphicData>
        </a:graphic>
      </p:graphicFrame>
    </p:spTree>
    <p:extLst>
      <p:ext uri="{BB962C8B-B14F-4D97-AF65-F5344CB8AC3E}">
        <p14:creationId xmlns:p14="http://schemas.microsoft.com/office/powerpoint/2010/main" val="41674932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36869" y="50271"/>
            <a:ext cx="7718181" cy="1104636"/>
          </a:xfrm>
        </p:spPr>
        <p:txBody>
          <a:bodyPr>
            <a:normAutofit fontScale="90000"/>
          </a:bodyPr>
          <a:lstStyle/>
          <a:p>
            <a:r>
              <a:rPr lang="es-CO" b="1" dirty="0">
                <a:latin typeface="Times New Roman" panose="02020603050405020304" pitchFamily="18" charset="0"/>
                <a:cs typeface="Times New Roman" panose="02020603050405020304" pitchFamily="18" charset="0"/>
              </a:rPr>
              <a:t>BALANCE GENERAL DE LA NACIÓN - 2017</a:t>
            </a:r>
            <a:br>
              <a:rPr lang="es-CO" b="1" dirty="0">
                <a:latin typeface="Times New Roman" panose="02020603050405020304" pitchFamily="18" charset="0"/>
                <a:cs typeface="Times New Roman" panose="02020603050405020304" pitchFamily="18" charset="0"/>
              </a:rPr>
            </a:br>
            <a:r>
              <a:rPr lang="es-CO" sz="3000" b="1" dirty="0">
                <a:latin typeface="Times New Roman" panose="02020603050405020304" pitchFamily="18" charset="0"/>
                <a:cs typeface="Times New Roman" panose="02020603050405020304" pitchFamily="18" charset="0"/>
              </a:rPr>
              <a:t>(miles de millones)</a:t>
            </a:r>
          </a:p>
        </p:txBody>
      </p:sp>
      <p:graphicFrame>
        <p:nvGraphicFramePr>
          <p:cNvPr id="3" name="5 Marcador de posición de imagen"/>
          <p:cNvGraphicFramePr>
            <a:graphicFrameLocks/>
          </p:cNvGraphicFramePr>
          <p:nvPr/>
        </p:nvGraphicFramePr>
        <p:xfrm>
          <a:off x="0" y="1257362"/>
          <a:ext cx="9144000" cy="36718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6 Gráfico"/>
          <p:cNvGraphicFramePr>
            <a:graphicFrameLocks/>
          </p:cNvGraphicFramePr>
          <p:nvPr/>
        </p:nvGraphicFramePr>
        <p:xfrm>
          <a:off x="104664" y="1366934"/>
          <a:ext cx="8877300" cy="31662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791683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4501" y="24871"/>
            <a:ext cx="8699500" cy="1104636"/>
          </a:xfrm>
        </p:spPr>
        <p:txBody>
          <a:bodyPr>
            <a:normAutofit/>
          </a:bodyPr>
          <a:lstStyle/>
          <a:p>
            <a:r>
              <a:rPr lang="es-CO" sz="2800" b="1" dirty="0">
                <a:latin typeface="Times New Roman" panose="02020603050405020304" pitchFamily="18" charset="0"/>
                <a:cs typeface="Times New Roman" panose="02020603050405020304" pitchFamily="18" charset="0"/>
              </a:rPr>
              <a:t>ESTADOS DE ACTIVIDAD FINANCIERA, ECONÓMICA, SOCIAL Y AMBIENTAL - 2017 </a:t>
            </a:r>
          </a:p>
        </p:txBody>
      </p:sp>
      <p:graphicFrame>
        <p:nvGraphicFramePr>
          <p:cNvPr id="3" name="4 Gráfico"/>
          <p:cNvGraphicFramePr>
            <a:graphicFrameLocks/>
          </p:cNvGraphicFramePr>
          <p:nvPr>
            <p:extLst>
              <p:ext uri="{D42A27DB-BD31-4B8C-83A1-F6EECF244321}">
                <p14:modId xmlns:p14="http://schemas.microsoft.com/office/powerpoint/2010/main" val="2656868942"/>
              </p:ext>
            </p:extLst>
          </p:nvPr>
        </p:nvGraphicFramePr>
        <p:xfrm>
          <a:off x="0" y="1308100"/>
          <a:ext cx="9144000" cy="3886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15679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72510" y="0"/>
            <a:ext cx="8371490" cy="1104636"/>
          </a:xfrm>
        </p:spPr>
        <p:txBody>
          <a:bodyPr>
            <a:normAutofit/>
          </a:bodyPr>
          <a:lstStyle/>
          <a:p>
            <a:r>
              <a:rPr lang="es-CO" sz="2900" b="1" dirty="0">
                <a:latin typeface="Times New Roman" panose="02020603050405020304" pitchFamily="18" charset="0"/>
                <a:cs typeface="Times New Roman" panose="02020603050405020304" pitchFamily="18" charset="0"/>
              </a:rPr>
              <a:t>BALANCE GENERAL SECTOR PÚBLICO- 2017</a:t>
            </a:r>
          </a:p>
        </p:txBody>
      </p:sp>
      <p:graphicFrame>
        <p:nvGraphicFramePr>
          <p:cNvPr id="3" name="Gráfico 2"/>
          <p:cNvGraphicFramePr>
            <a:graphicFrameLocks/>
          </p:cNvGraphicFramePr>
          <p:nvPr>
            <p:extLst>
              <p:ext uri="{D42A27DB-BD31-4B8C-83A1-F6EECF244321}">
                <p14:modId xmlns:p14="http://schemas.microsoft.com/office/powerpoint/2010/main" val="1758438687"/>
              </p:ext>
            </p:extLst>
          </p:nvPr>
        </p:nvGraphicFramePr>
        <p:xfrm>
          <a:off x="251520" y="1176762"/>
          <a:ext cx="8568951" cy="39129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103787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7718181" cy="1104636"/>
          </a:xfrm>
        </p:spPr>
        <p:txBody>
          <a:bodyPr/>
          <a:lstStyle/>
          <a:p>
            <a:r>
              <a:rPr lang="es-CO" b="1" dirty="0">
                <a:latin typeface="Times New Roman" panose="02020603050405020304" pitchFamily="18" charset="0"/>
                <a:cs typeface="Times New Roman" panose="02020603050405020304" pitchFamily="18" charset="0"/>
              </a:rPr>
              <a:t>EAFES SECTOR PÚBLICO- 2017</a:t>
            </a:r>
          </a:p>
        </p:txBody>
      </p:sp>
      <p:graphicFrame>
        <p:nvGraphicFramePr>
          <p:cNvPr id="3" name="5 Gráfico"/>
          <p:cNvGraphicFramePr>
            <a:graphicFrameLocks/>
          </p:cNvGraphicFramePr>
          <p:nvPr>
            <p:extLst>
              <p:ext uri="{D42A27DB-BD31-4B8C-83A1-F6EECF244321}">
                <p14:modId xmlns:p14="http://schemas.microsoft.com/office/powerpoint/2010/main" val="2704136398"/>
              </p:ext>
            </p:extLst>
          </p:nvPr>
        </p:nvGraphicFramePr>
        <p:xfrm>
          <a:off x="107503" y="1129507"/>
          <a:ext cx="9036497" cy="41155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434104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101071"/>
            <a:ext cx="7718181" cy="1104636"/>
          </a:xfrm>
        </p:spPr>
        <p:txBody>
          <a:bodyPr/>
          <a:lstStyle/>
          <a:p>
            <a:r>
              <a:rPr lang="es-CO" b="1" dirty="0">
                <a:latin typeface="Times New Roman" panose="02020603050405020304" pitchFamily="18" charset="0"/>
                <a:cs typeface="Times New Roman" panose="02020603050405020304" pitchFamily="18" charset="0"/>
              </a:rPr>
              <a:t>TRANSPARENCIA, PARTICIPACIÓN Y SERVICIO AL CIUDADANO</a:t>
            </a:r>
          </a:p>
        </p:txBody>
      </p:sp>
      <p:pic>
        <p:nvPicPr>
          <p:cNvPr id="3" name="Picture 3">
            <a:hlinkClick r:id="rId2" action="ppaction://hlinkfile"/>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 y="1733648"/>
            <a:ext cx="4525796" cy="3924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a:hlinkClick r:id="rId4" action="ppaction://hlinkfile"/>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4656259" y="1733648"/>
            <a:ext cx="4445909" cy="3456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66149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4 Marcador de número de diapositiva"/>
          <p:cNvSpPr txBox="1">
            <a:spLocks/>
          </p:cNvSpPr>
          <p:nvPr/>
        </p:nvSpPr>
        <p:spPr>
          <a:xfrm>
            <a:off x="125413" y="5387975"/>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2726CD8E-2BE6-470A-9FB2-8B6638B65506}" type="slidenum">
              <a:rPr lang="es-ES_tradnl" smtClean="0"/>
              <a:pPr>
                <a:defRPr/>
              </a:pPr>
              <a:t>39</a:t>
            </a:fld>
            <a:endParaRPr lang="es-ES_tradnl" dirty="0"/>
          </a:p>
        </p:txBody>
      </p:sp>
      <p:pic>
        <p:nvPicPr>
          <p:cNvPr id="11" name="Imagen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698850" y="3118496"/>
            <a:ext cx="4443601" cy="259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437" y="3118497"/>
            <a:ext cx="4700287" cy="259650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3" name="Rectángulo 3"/>
          <p:cNvSpPr/>
          <p:nvPr/>
        </p:nvSpPr>
        <p:spPr>
          <a:xfrm>
            <a:off x="789088" y="179807"/>
            <a:ext cx="5426301" cy="576064"/>
          </a:xfrm>
          <a:prstGeom prst="rect">
            <a:avLst/>
          </a:prstGeom>
          <a:solidFill>
            <a:schemeClr val="accent3">
              <a:lumMod val="85000"/>
            </a:schemeClr>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4000" b="1" dirty="0">
                <a:solidFill>
                  <a:schemeClr val="tx1"/>
                </a:solidFill>
              </a:rPr>
              <a:t>   </a:t>
            </a:r>
            <a:r>
              <a:rPr lang="es-CO" sz="4800" b="1" dirty="0">
                <a:solidFill>
                  <a:schemeClr val="tx1"/>
                </a:solidFill>
              </a:rPr>
              <a:t>CONTROL INTERNO </a:t>
            </a:r>
          </a:p>
        </p:txBody>
      </p:sp>
      <p:sp>
        <p:nvSpPr>
          <p:cNvPr id="14" name="Cinta perforada 9"/>
          <p:cNvSpPr/>
          <p:nvPr/>
        </p:nvSpPr>
        <p:spPr>
          <a:xfrm>
            <a:off x="94274" y="1354421"/>
            <a:ext cx="5903913" cy="1592154"/>
          </a:xfrm>
          <a:prstGeom prst="flowChartPunchedTape">
            <a:avLst/>
          </a:prstGeom>
          <a:solidFill>
            <a:schemeClr val="bg1">
              <a:lumMod val="65000"/>
            </a:schemeClr>
          </a:solidFill>
          <a:ln>
            <a:solidFill>
              <a:schemeClr val="tx1"/>
            </a:solid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2800" b="1" i="1" dirty="0">
                <a:solidFill>
                  <a:schemeClr val="bg1"/>
                </a:solidFill>
              </a:rPr>
              <a:t>RESPONSABILIDAD Y COMPROMISO DE  TODOS  Y  PARA  …  </a:t>
            </a:r>
            <a:r>
              <a:rPr lang="es-CO" sz="3600" b="1" i="1" dirty="0">
                <a:solidFill>
                  <a:schemeClr val="bg1"/>
                </a:solidFill>
              </a:rPr>
              <a:t>T  O  D  O  S</a:t>
            </a:r>
          </a:p>
        </p:txBody>
      </p:sp>
      <p:sp>
        <p:nvSpPr>
          <p:cNvPr id="15" name="Flecha abajo 4"/>
          <p:cNvSpPr/>
          <p:nvPr/>
        </p:nvSpPr>
        <p:spPr>
          <a:xfrm>
            <a:off x="3502238" y="844169"/>
            <a:ext cx="466911" cy="424291"/>
          </a:xfrm>
          <a:prstGeom prst="downArrow">
            <a:avLst/>
          </a:prstGeom>
          <a:solidFill>
            <a:srgbClr val="FFC000"/>
          </a:solidFill>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16" name="Flecha curvada hacia arriba 15"/>
          <p:cNvSpPr/>
          <p:nvPr/>
        </p:nvSpPr>
        <p:spPr>
          <a:xfrm rot="16200000">
            <a:off x="6519600" y="57006"/>
            <a:ext cx="2353446" cy="2527461"/>
          </a:xfrm>
          <a:prstGeom prst="curvedUpArrow">
            <a:avLst/>
          </a:prstGeom>
          <a:solidFill>
            <a:srgbClr val="92D050"/>
          </a:solidFill>
          <a:ln>
            <a:solidFill>
              <a:schemeClr val="tx1"/>
            </a:solidFill>
          </a:ln>
          <a:effectLst>
            <a:glow rad="101600">
              <a:schemeClr val="accent6">
                <a:satMod val="175000"/>
                <a:alpha val="40000"/>
              </a:schemeClr>
            </a:glow>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solidFill>
                <a:schemeClr val="tx1"/>
              </a:solidFill>
            </a:endParaRPr>
          </a:p>
        </p:txBody>
      </p:sp>
    </p:spTree>
    <p:extLst>
      <p:ext uri="{BB962C8B-B14F-4D97-AF65-F5344CB8AC3E}">
        <p14:creationId xmlns:p14="http://schemas.microsoft.com/office/powerpoint/2010/main" val="8672096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par>
                          <p:cTn id="21" fill="hold">
                            <p:stCondLst>
                              <p:cond delay="2000"/>
                            </p:stCondLst>
                            <p:childTnLst>
                              <p:par>
                                <p:cTn id="22" presetID="53" presetClass="entr" presetSubtype="16"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fltVal val="0"/>
                                          </p:val>
                                        </p:tav>
                                        <p:tav tm="100000">
                                          <p:val>
                                            <p:strVal val="#ppt_h"/>
                                          </p:val>
                                        </p:tav>
                                      </p:tavLst>
                                    </p:anim>
                                    <p:animEffect transition="in" filter="fade">
                                      <p:cBhvr>
                                        <p:cTn id="26" dur="500"/>
                                        <p:tgtEl>
                                          <p:spTgt spid="14"/>
                                        </p:tgtEl>
                                      </p:cBhvr>
                                    </p:animEffect>
                                  </p:childTnLst>
                                </p:cTn>
                              </p:par>
                            </p:childTnLst>
                          </p:cTn>
                        </p:par>
                        <p:par>
                          <p:cTn id="27" fill="hold">
                            <p:stCondLst>
                              <p:cond delay="2500"/>
                            </p:stCondLst>
                            <p:childTnLst>
                              <p:par>
                                <p:cTn id="28" presetID="53" presetClass="entr" presetSubtype="16"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p:cTn id="30" dur="500" fill="hold"/>
                                        <p:tgtEl>
                                          <p:spTgt spid="15"/>
                                        </p:tgtEl>
                                        <p:attrNameLst>
                                          <p:attrName>ppt_w</p:attrName>
                                        </p:attrNameLst>
                                      </p:cBhvr>
                                      <p:tavLst>
                                        <p:tav tm="0">
                                          <p:val>
                                            <p:fltVal val="0"/>
                                          </p:val>
                                        </p:tav>
                                        <p:tav tm="100000">
                                          <p:val>
                                            <p:strVal val="#ppt_w"/>
                                          </p:val>
                                        </p:tav>
                                      </p:tavLst>
                                    </p:anim>
                                    <p:anim calcmode="lin" valueType="num">
                                      <p:cBhvr>
                                        <p:cTn id="31" dur="500" fill="hold"/>
                                        <p:tgtEl>
                                          <p:spTgt spid="15"/>
                                        </p:tgtEl>
                                        <p:attrNameLst>
                                          <p:attrName>ppt_h</p:attrName>
                                        </p:attrNameLst>
                                      </p:cBhvr>
                                      <p:tavLst>
                                        <p:tav tm="0">
                                          <p:val>
                                            <p:fltVal val="0"/>
                                          </p:val>
                                        </p:tav>
                                        <p:tav tm="100000">
                                          <p:val>
                                            <p:strVal val="#ppt_h"/>
                                          </p:val>
                                        </p:tav>
                                      </p:tavLst>
                                    </p:anim>
                                    <p:animEffect transition="in" filter="fade">
                                      <p:cBhvr>
                                        <p:cTn id="32" dur="500"/>
                                        <p:tgtEl>
                                          <p:spTgt spid="15"/>
                                        </p:tgtEl>
                                      </p:cBhvr>
                                    </p:animEffect>
                                  </p:childTnLst>
                                </p:cTn>
                              </p:par>
                            </p:childTnLst>
                          </p:cTn>
                        </p:par>
                        <p:par>
                          <p:cTn id="33" fill="hold">
                            <p:stCondLst>
                              <p:cond delay="3000"/>
                            </p:stCondLst>
                            <p:childTnLst>
                              <p:par>
                                <p:cTn id="34" presetID="35" presetClass="entr" presetSubtype="0"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2000"/>
                                        <p:tgtEl>
                                          <p:spTgt spid="12"/>
                                        </p:tgtEl>
                                      </p:cBhvr>
                                    </p:animEffect>
                                    <p:anim calcmode="lin" valueType="num">
                                      <p:cBhvr>
                                        <p:cTn id="37" dur="2000" fill="hold"/>
                                        <p:tgtEl>
                                          <p:spTgt spid="12"/>
                                        </p:tgtEl>
                                        <p:attrNameLst>
                                          <p:attrName>style.rotation</p:attrName>
                                        </p:attrNameLst>
                                      </p:cBhvr>
                                      <p:tavLst>
                                        <p:tav tm="0">
                                          <p:val>
                                            <p:fltVal val="720"/>
                                          </p:val>
                                        </p:tav>
                                        <p:tav tm="100000">
                                          <p:val>
                                            <p:fltVal val="0"/>
                                          </p:val>
                                        </p:tav>
                                      </p:tavLst>
                                    </p:anim>
                                    <p:anim calcmode="lin" valueType="num">
                                      <p:cBhvr>
                                        <p:cTn id="38" dur="2000" fill="hold"/>
                                        <p:tgtEl>
                                          <p:spTgt spid="12"/>
                                        </p:tgtEl>
                                        <p:attrNameLst>
                                          <p:attrName>ppt_h</p:attrName>
                                        </p:attrNameLst>
                                      </p:cBhvr>
                                      <p:tavLst>
                                        <p:tav tm="0">
                                          <p:val>
                                            <p:fltVal val="0"/>
                                          </p:val>
                                        </p:tav>
                                        <p:tav tm="100000">
                                          <p:val>
                                            <p:strVal val="#ppt_h"/>
                                          </p:val>
                                        </p:tav>
                                      </p:tavLst>
                                    </p:anim>
                                    <p:anim calcmode="lin" valueType="num">
                                      <p:cBhvr>
                                        <p:cTn id="39" dur="2000" fill="hold"/>
                                        <p:tgtEl>
                                          <p:spTgt spid="12"/>
                                        </p:tgtEl>
                                        <p:attrNameLst>
                                          <p:attrName>ppt_w</p:attrName>
                                        </p:attrNameLst>
                                      </p:cBhvr>
                                      <p:tavLst>
                                        <p:tav tm="0">
                                          <p:val>
                                            <p:fltVal val="0"/>
                                          </p:val>
                                        </p:tav>
                                        <p:tav tm="100000">
                                          <p:val>
                                            <p:strVal val="#ppt_w"/>
                                          </p:val>
                                        </p:tav>
                                      </p:tavLst>
                                    </p:anim>
                                  </p:childTnLst>
                                </p:cTn>
                              </p:par>
                            </p:childTnLst>
                          </p:cTn>
                        </p:par>
                        <p:par>
                          <p:cTn id="40" fill="hold">
                            <p:stCondLst>
                              <p:cond delay="5000"/>
                            </p:stCondLst>
                            <p:childTnLst>
                              <p:par>
                                <p:cTn id="41" presetID="35" presetClass="entr" presetSubtype="0"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2000"/>
                                        <p:tgtEl>
                                          <p:spTgt spid="11"/>
                                        </p:tgtEl>
                                      </p:cBhvr>
                                    </p:animEffect>
                                    <p:anim calcmode="lin" valueType="num">
                                      <p:cBhvr>
                                        <p:cTn id="44" dur="2000" fill="hold"/>
                                        <p:tgtEl>
                                          <p:spTgt spid="11"/>
                                        </p:tgtEl>
                                        <p:attrNameLst>
                                          <p:attrName>style.rotation</p:attrName>
                                        </p:attrNameLst>
                                      </p:cBhvr>
                                      <p:tavLst>
                                        <p:tav tm="0">
                                          <p:val>
                                            <p:fltVal val="720"/>
                                          </p:val>
                                        </p:tav>
                                        <p:tav tm="100000">
                                          <p:val>
                                            <p:fltVal val="0"/>
                                          </p:val>
                                        </p:tav>
                                      </p:tavLst>
                                    </p:anim>
                                    <p:anim calcmode="lin" valueType="num">
                                      <p:cBhvr>
                                        <p:cTn id="45" dur="2000" fill="hold"/>
                                        <p:tgtEl>
                                          <p:spTgt spid="11"/>
                                        </p:tgtEl>
                                        <p:attrNameLst>
                                          <p:attrName>ppt_h</p:attrName>
                                        </p:attrNameLst>
                                      </p:cBhvr>
                                      <p:tavLst>
                                        <p:tav tm="0">
                                          <p:val>
                                            <p:fltVal val="0"/>
                                          </p:val>
                                        </p:tav>
                                        <p:tav tm="100000">
                                          <p:val>
                                            <p:strVal val="#ppt_h"/>
                                          </p:val>
                                        </p:tav>
                                      </p:tavLst>
                                    </p:anim>
                                    <p:anim calcmode="lin" valueType="num">
                                      <p:cBhvr>
                                        <p:cTn id="46" dur="2000" fill="hold"/>
                                        <p:tgtEl>
                                          <p:spTgt spid="11"/>
                                        </p:tgtEl>
                                        <p:attrNameLst>
                                          <p:attrName>ppt_w</p:attrName>
                                        </p:attrNameLst>
                                      </p:cBhvr>
                                      <p:tavLst>
                                        <p:tav tm="0">
                                          <p:val>
                                            <p:fltVal val="0"/>
                                          </p:val>
                                        </p:tav>
                                        <p:tav tm="100000">
                                          <p:val>
                                            <p:strVal val="#ppt_w"/>
                                          </p:val>
                                        </p:tav>
                                      </p:tavLst>
                                    </p:anim>
                                  </p:childTnLst>
                                </p:cTn>
                              </p:par>
                            </p:childTnLst>
                          </p:cTn>
                        </p:par>
                        <p:par>
                          <p:cTn id="47" fill="hold">
                            <p:stCondLst>
                              <p:cond delay="7000"/>
                            </p:stCondLst>
                            <p:childTnLst>
                              <p:par>
                                <p:cTn id="48" presetID="53" presetClass="entr" presetSubtype="16" fill="hold" grpId="0" nodeType="after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p:cTn id="50" dur="500" fill="hold"/>
                                        <p:tgtEl>
                                          <p:spTgt spid="16"/>
                                        </p:tgtEl>
                                        <p:attrNameLst>
                                          <p:attrName>ppt_w</p:attrName>
                                        </p:attrNameLst>
                                      </p:cBhvr>
                                      <p:tavLst>
                                        <p:tav tm="0">
                                          <p:val>
                                            <p:fltVal val="0"/>
                                          </p:val>
                                        </p:tav>
                                        <p:tav tm="100000">
                                          <p:val>
                                            <p:strVal val="#ppt_w"/>
                                          </p:val>
                                        </p:tav>
                                      </p:tavLst>
                                    </p:anim>
                                    <p:anim calcmode="lin" valueType="num">
                                      <p:cBhvr>
                                        <p:cTn id="51" dur="500" fill="hold"/>
                                        <p:tgtEl>
                                          <p:spTgt spid="16"/>
                                        </p:tgtEl>
                                        <p:attrNameLst>
                                          <p:attrName>ppt_h</p:attrName>
                                        </p:attrNameLst>
                                      </p:cBhvr>
                                      <p:tavLst>
                                        <p:tav tm="0">
                                          <p:val>
                                            <p:fltVal val="0"/>
                                          </p:val>
                                        </p:tav>
                                        <p:tav tm="100000">
                                          <p:val>
                                            <p:strVal val="#ppt_h"/>
                                          </p:val>
                                        </p:tav>
                                      </p:tavLst>
                                    </p:anim>
                                    <p:animEffect transition="in" filter="fade">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2 Marcador de número de diapositiva"/>
          <p:cNvSpPr txBox="1">
            <a:spLocks/>
          </p:cNvSpPr>
          <p:nvPr/>
        </p:nvSpPr>
        <p:spPr>
          <a:xfrm>
            <a:off x="125413" y="5387975"/>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C7869FFF-0288-4B42-9B48-50D4626F0A8E}" type="slidenum">
              <a:rPr lang="es-ES_tradnl" smtClean="0"/>
              <a:pPr>
                <a:defRPr/>
              </a:pPr>
              <a:t>4</a:t>
            </a:fld>
            <a:endParaRPr lang="es-ES_tradnl" dirty="0"/>
          </a:p>
        </p:txBody>
      </p:sp>
      <p:sp>
        <p:nvSpPr>
          <p:cNvPr id="8" name="3 Rectángulo"/>
          <p:cNvSpPr/>
          <p:nvPr/>
        </p:nvSpPr>
        <p:spPr>
          <a:xfrm>
            <a:off x="2153688" y="2540600"/>
            <a:ext cx="7306056" cy="1077218"/>
          </a:xfrm>
          <a:prstGeom prst="rect">
            <a:avLst/>
          </a:prstGeom>
        </p:spPr>
        <p:txBody>
          <a:bodyPr wrap="square">
            <a:spAutoFit/>
          </a:bodyPr>
          <a:lstStyle/>
          <a:p>
            <a:pPr algn="ctr"/>
            <a:r>
              <a:rPr lang="es-CO" sz="3200" b="1" dirty="0"/>
              <a:t>CONVERGENCIA CONTABLE PÚBLICA   </a:t>
            </a:r>
          </a:p>
          <a:p>
            <a:pPr algn="ctr"/>
            <a:r>
              <a:rPr lang="es-CO" sz="3200" b="1" dirty="0"/>
              <a:t>CONTROL  INTERNO  CONTABLE</a:t>
            </a:r>
          </a:p>
        </p:txBody>
      </p:sp>
      <p:pic>
        <p:nvPicPr>
          <p:cNvPr id="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80019" y="3486561"/>
            <a:ext cx="2555077" cy="2171289"/>
          </a:xfrm>
          <a:prstGeom prst="ellipse">
            <a:avLst/>
          </a:prstGeom>
          <a:noFill/>
          <a:ln>
            <a:noFill/>
          </a:ln>
          <a:effectLst/>
          <a:scene3d>
            <a:camera prst="isometricOffAxis1Right"/>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4 Imagen"/>
          <p:cNvPicPr/>
          <p:nvPr/>
        </p:nvPicPr>
        <p:blipFill>
          <a:blip r:embed="rId4">
            <a:extLst>
              <a:ext uri="{28A0092B-C50C-407E-A947-70E740481C1C}">
                <a14:useLocalDpi xmlns:a14="http://schemas.microsoft.com/office/drawing/2010/main"/>
              </a:ext>
            </a:extLst>
          </a:blip>
          <a:stretch>
            <a:fillRect/>
          </a:stretch>
        </p:blipFill>
        <p:spPr>
          <a:xfrm>
            <a:off x="3499719" y="91440"/>
            <a:ext cx="2370730" cy="2565281"/>
          </a:xfrm>
          <a:prstGeom prst="rect">
            <a:avLst/>
          </a:prstGeom>
        </p:spPr>
      </p:pic>
      <p:sp>
        <p:nvSpPr>
          <p:cNvPr id="11" name="Rectángulo 6"/>
          <p:cNvSpPr/>
          <p:nvPr/>
        </p:nvSpPr>
        <p:spPr>
          <a:xfrm>
            <a:off x="4607496" y="3939359"/>
            <a:ext cx="4536504" cy="646331"/>
          </a:xfrm>
          <a:prstGeom prst="rect">
            <a:avLst/>
          </a:prstGeom>
        </p:spPr>
        <p:txBody>
          <a:bodyPr wrap="square">
            <a:spAutoFit/>
          </a:bodyPr>
          <a:lstStyle/>
          <a:p>
            <a:pPr algn="ctr"/>
            <a:r>
              <a:rPr lang="es-CO" sz="3600" b="1" dirty="0"/>
              <a:t>… Una Realidad</a:t>
            </a:r>
            <a:endParaRPr lang="es-CO" sz="3600" dirty="0"/>
          </a:p>
        </p:txBody>
      </p:sp>
      <p:pic>
        <p:nvPicPr>
          <p:cNvPr id="12"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483940">
            <a:off x="4743504" y="1036858"/>
            <a:ext cx="2737090" cy="809106"/>
          </a:xfrm>
          <a:prstGeom prst="rect">
            <a:avLst/>
          </a:prstGeom>
        </p:spPr>
      </p:pic>
      <p:pic>
        <p:nvPicPr>
          <p:cNvPr id="13" name="Picture 2" descr="Resultado de imagen para mapa de colombia"/>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630916" y="72008"/>
            <a:ext cx="1296144" cy="1684582"/>
          </a:xfrm>
          <a:prstGeom prst="rect">
            <a:avLst/>
          </a:prstGeom>
          <a:noFill/>
          <a:ln>
            <a:solidFill>
              <a:schemeClr val="tx1"/>
            </a:solidFill>
          </a:ln>
          <a:scene3d>
            <a:camera prst="isometricOffAxis1Right"/>
            <a:lightRig rig="threePt" dir="t"/>
          </a:scene3d>
        </p:spPr>
      </p:pic>
    </p:spTree>
    <p:extLst>
      <p:ext uri="{BB962C8B-B14F-4D97-AF65-F5344CB8AC3E}">
        <p14:creationId xmlns:p14="http://schemas.microsoft.com/office/powerpoint/2010/main" val="39050523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B941657F-CF92-41C3-93E3-C68FD697E370}"/>
              </a:ext>
            </a:extLst>
          </p:cNvPr>
          <p:cNvSpPr/>
          <p:nvPr/>
        </p:nvSpPr>
        <p:spPr bwMode="auto">
          <a:xfrm>
            <a:off x="3441784" y="24974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21" name="Rectángulo 20">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Rectángulo 21">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7" name="Título 32">
            <a:extLst>
              <a:ext uri="{FF2B5EF4-FFF2-40B4-BE49-F238E27FC236}">
                <a16:creationId xmlns:a16="http://schemas.microsoft.com/office/drawing/2014/main" id="{67701E43-2FFF-45EE-9898-CA16AB45CB19}"/>
              </a:ext>
            </a:extLst>
          </p:cNvPr>
          <p:cNvSpPr txBox="1">
            <a:spLocks/>
          </p:cNvSpPr>
          <p:nvPr/>
        </p:nvSpPr>
        <p:spPr>
          <a:xfrm>
            <a:off x="1064373" y="173199"/>
            <a:ext cx="7711862" cy="460860"/>
          </a:xfrm>
          <a:prstGeom prst="rect">
            <a:avLst/>
          </a:prstGeom>
        </p:spPr>
        <p:txBody>
          <a:bodyPr vert="horz" lIns="91440" tIns="45720" rIns="91440" bIns="45720" rtlCol="0" anchor="ctr">
            <a:noAutofit/>
          </a:bodyPr>
          <a:lstStyle>
            <a:lvl1pPr algn="ctr" defTabSz="685800" rtl="0" eaLnBrk="1" latinLnBrk="0" hangingPunct="1">
              <a:lnSpc>
                <a:spcPct val="90000"/>
              </a:lnSpc>
              <a:spcBef>
                <a:spcPct val="0"/>
              </a:spcBef>
              <a:buNone/>
              <a:defRPr sz="3200" b="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s-CO" sz="3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CONTROL INTERNO CONTABLE</a:t>
            </a:r>
          </a:p>
        </p:txBody>
      </p:sp>
      <p:sp>
        <p:nvSpPr>
          <p:cNvPr id="8" name="Rectángulo 7">
            <a:extLst>
              <a:ext uri="{FF2B5EF4-FFF2-40B4-BE49-F238E27FC236}">
                <a16:creationId xmlns:a16="http://schemas.microsoft.com/office/drawing/2014/main" id="{78A8FD72-9270-42FA-9126-7B46023118DF}"/>
              </a:ext>
            </a:extLst>
          </p:cNvPr>
          <p:cNvSpPr/>
          <p:nvPr/>
        </p:nvSpPr>
        <p:spPr bwMode="auto">
          <a:xfrm>
            <a:off x="5220072" y="2497460"/>
            <a:ext cx="2880320" cy="57606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9" name="Rectángulo 8">
            <a:extLst>
              <a:ext uri="{FF2B5EF4-FFF2-40B4-BE49-F238E27FC236}">
                <a16:creationId xmlns:a16="http://schemas.microsoft.com/office/drawing/2014/main" id="{B941657F-CF92-41C3-93E3-C68FD697E370}"/>
              </a:ext>
            </a:extLst>
          </p:cNvPr>
          <p:cNvSpPr/>
          <p:nvPr/>
        </p:nvSpPr>
        <p:spPr bwMode="auto">
          <a:xfrm>
            <a:off x="3058739" y="15170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0" name="Rectángulo 9">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1" name="Rectángulo 10">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grpSp>
        <p:nvGrpSpPr>
          <p:cNvPr id="12" name="294 Grupo">
            <a:extLst>
              <a:ext uri="{FF2B5EF4-FFF2-40B4-BE49-F238E27FC236}">
                <a16:creationId xmlns:a16="http://schemas.microsoft.com/office/drawing/2014/main" id="{7E42C483-5598-434E-BC7C-D25FA9CBAD97}"/>
              </a:ext>
            </a:extLst>
          </p:cNvPr>
          <p:cNvGrpSpPr>
            <a:grpSpLocks/>
          </p:cNvGrpSpPr>
          <p:nvPr/>
        </p:nvGrpSpPr>
        <p:grpSpPr bwMode="auto">
          <a:xfrm>
            <a:off x="1475657" y="1114088"/>
            <a:ext cx="5400600" cy="4288355"/>
            <a:chOff x="1618517" y="734892"/>
            <a:chExt cx="5400636" cy="5146039"/>
          </a:xfrm>
        </p:grpSpPr>
        <p:sp>
          <p:nvSpPr>
            <p:cNvPr id="13" name="6 Conector">
              <a:extLst>
                <a:ext uri="{FF2B5EF4-FFF2-40B4-BE49-F238E27FC236}">
                  <a16:creationId xmlns:a16="http://schemas.microsoft.com/office/drawing/2014/main" id="{7016E933-3B38-4C31-AFF4-591DE2796321}"/>
                </a:ext>
              </a:extLst>
            </p:cNvPr>
            <p:cNvSpPr/>
            <p:nvPr/>
          </p:nvSpPr>
          <p:spPr bwMode="auto">
            <a:xfrm>
              <a:off x="2500299" y="1285878"/>
              <a:ext cx="3633614" cy="3726869"/>
            </a:xfrm>
            <a:prstGeom prst="flowChartConnector">
              <a:avLst/>
            </a:prstGeom>
            <a:noFill/>
            <a:ln w="101600" cap="flat" cmpd="sng" algn="ctr">
              <a:solidFill>
                <a:schemeClr val="accent1">
                  <a:lumMod val="90000"/>
                </a:schemeClr>
              </a:solidFill>
              <a:prstDash val="solid"/>
              <a:round/>
              <a:headEnd type="none" w="sm" len="sm"/>
              <a:tailEnd type="none" w="sm" len="sm"/>
            </a:ln>
            <a:effectLst/>
          </p:spPr>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endParaRPr>
            </a:p>
          </p:txBody>
        </p:sp>
        <p:grpSp>
          <p:nvGrpSpPr>
            <p:cNvPr id="14" name="92 Grupo">
              <a:extLst>
                <a:ext uri="{FF2B5EF4-FFF2-40B4-BE49-F238E27FC236}">
                  <a16:creationId xmlns:a16="http://schemas.microsoft.com/office/drawing/2014/main" id="{6353DD25-4F89-4B0D-A7F6-CE0375802869}"/>
                </a:ext>
              </a:extLst>
            </p:cNvPr>
            <p:cNvGrpSpPr>
              <a:grpSpLocks/>
            </p:cNvGrpSpPr>
            <p:nvPr/>
          </p:nvGrpSpPr>
          <p:grpSpPr bwMode="auto">
            <a:xfrm>
              <a:off x="1618517" y="2466951"/>
              <a:ext cx="1558529" cy="1641787"/>
              <a:chOff x="4833227" y="2609827"/>
              <a:chExt cx="1558529" cy="1641787"/>
            </a:xfrm>
          </p:grpSpPr>
          <p:sp>
            <p:nvSpPr>
              <p:cNvPr id="29" name="25 Elipse">
                <a:extLst>
                  <a:ext uri="{FF2B5EF4-FFF2-40B4-BE49-F238E27FC236}">
                    <a16:creationId xmlns:a16="http://schemas.microsoft.com/office/drawing/2014/main" id="{6A39B62E-E2C3-45F1-9F8E-BF4202608005}"/>
                  </a:ext>
                </a:extLst>
              </p:cNvPr>
              <p:cNvSpPr/>
              <p:nvPr/>
            </p:nvSpPr>
            <p:spPr>
              <a:xfrm>
                <a:off x="4930893" y="2609827"/>
                <a:ext cx="1417637" cy="1641787"/>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26 CuadroTexto">
                <a:extLst>
                  <a:ext uri="{FF2B5EF4-FFF2-40B4-BE49-F238E27FC236}">
                    <a16:creationId xmlns:a16="http://schemas.microsoft.com/office/drawing/2014/main" id="{1262A5AF-369E-4801-8312-67EB4EDAAB75}"/>
                  </a:ext>
                </a:extLst>
              </p:cNvPr>
              <p:cNvSpPr txBox="1"/>
              <p:nvPr/>
            </p:nvSpPr>
            <p:spPr>
              <a:xfrm>
                <a:off x="4833227" y="3001830"/>
                <a:ext cx="1558529" cy="1144932"/>
              </a:xfrm>
              <a:prstGeom prst="rect">
                <a:avLst/>
              </a:prstGeom>
              <a:noFill/>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Qué es un riesgo contable</a:t>
                </a:r>
                <a:r>
                  <a:rPr kumimoji="0" lang="es-MX"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a:t>
                </a:r>
                <a:endParaRPr kumimoji="0" lang="es-ES"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nvGrpSpPr>
            <p:cNvPr id="15" name="90 Grupo">
              <a:extLst>
                <a:ext uri="{FF2B5EF4-FFF2-40B4-BE49-F238E27FC236}">
                  <a16:creationId xmlns:a16="http://schemas.microsoft.com/office/drawing/2014/main" id="{E8F11BE4-4A32-4611-B81D-0A6F0E15914C}"/>
                </a:ext>
              </a:extLst>
            </p:cNvPr>
            <p:cNvGrpSpPr>
              <a:grpSpLocks/>
            </p:cNvGrpSpPr>
            <p:nvPr/>
          </p:nvGrpSpPr>
          <p:grpSpPr bwMode="auto">
            <a:xfrm>
              <a:off x="3596734" y="4454377"/>
              <a:ext cx="1550197" cy="1426554"/>
              <a:chOff x="6644269" y="4883005"/>
              <a:chExt cx="1550197" cy="1426554"/>
            </a:xfrm>
          </p:grpSpPr>
          <p:sp>
            <p:nvSpPr>
              <p:cNvPr id="27" name="21 Elipse">
                <a:extLst>
                  <a:ext uri="{FF2B5EF4-FFF2-40B4-BE49-F238E27FC236}">
                    <a16:creationId xmlns:a16="http://schemas.microsoft.com/office/drawing/2014/main" id="{72FED1C6-6A2A-4174-BA8A-57328B0FA202}"/>
                  </a:ext>
                </a:extLst>
              </p:cNvPr>
              <p:cNvSpPr/>
              <p:nvPr/>
            </p:nvSpPr>
            <p:spPr>
              <a:xfrm>
                <a:off x="6644269" y="4883005"/>
                <a:ext cx="1550197" cy="1426554"/>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221 CuadroTexto">
                <a:extLst>
                  <a:ext uri="{FF2B5EF4-FFF2-40B4-BE49-F238E27FC236}">
                    <a16:creationId xmlns:a16="http://schemas.microsoft.com/office/drawing/2014/main" id="{91DE9C5A-7283-4FD8-9585-EAC0007E8AE5}"/>
                  </a:ext>
                </a:extLst>
              </p:cNvPr>
              <p:cNvSpPr txBox="1">
                <a:spLocks noChangeArrowheads="1"/>
              </p:cNvSpPr>
              <p:nvPr/>
            </p:nvSpPr>
            <p:spPr bwMode="auto">
              <a:xfrm>
                <a:off x="6790998" y="5171549"/>
                <a:ext cx="1319724" cy="849465"/>
              </a:xfrm>
              <a:prstGeom prst="rect">
                <a:avLst/>
              </a:prstGeom>
              <a:noFill/>
              <a:ln w="9525">
                <a:noFill/>
                <a:miter lim="800000"/>
                <a:headEnd/>
                <a:tailEnd/>
              </a:ln>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¿Para qué se evalúa?</a:t>
                </a:r>
                <a:endParaRPr kumimoji="0" lang="es-ES"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nvGrpSpPr>
            <p:cNvPr id="16" name="93 Grupo">
              <a:extLst>
                <a:ext uri="{FF2B5EF4-FFF2-40B4-BE49-F238E27FC236}">
                  <a16:creationId xmlns:a16="http://schemas.microsoft.com/office/drawing/2014/main" id="{0349A9C5-B0E9-4B7F-8C53-FC679BC5C976}"/>
                </a:ext>
              </a:extLst>
            </p:cNvPr>
            <p:cNvGrpSpPr>
              <a:grpSpLocks/>
            </p:cNvGrpSpPr>
            <p:nvPr/>
          </p:nvGrpSpPr>
          <p:grpSpPr bwMode="auto">
            <a:xfrm>
              <a:off x="3596734" y="734892"/>
              <a:ext cx="1401325" cy="1425822"/>
              <a:chOff x="5954188" y="1520686"/>
              <a:chExt cx="1401325" cy="1425822"/>
            </a:xfrm>
          </p:grpSpPr>
          <p:sp>
            <p:nvSpPr>
              <p:cNvPr id="25" name="19 Elipse">
                <a:extLst>
                  <a:ext uri="{FF2B5EF4-FFF2-40B4-BE49-F238E27FC236}">
                    <a16:creationId xmlns:a16="http://schemas.microsoft.com/office/drawing/2014/main" id="{0B5D16C3-FBA5-4A2F-9B33-B89703FCE2E1}"/>
                  </a:ext>
                </a:extLst>
              </p:cNvPr>
              <p:cNvSpPr/>
              <p:nvPr/>
            </p:nvSpPr>
            <p:spPr>
              <a:xfrm>
                <a:off x="5954188" y="1520686"/>
                <a:ext cx="1401325" cy="1425822"/>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255 CuadroTexto">
                <a:extLst>
                  <a:ext uri="{FF2B5EF4-FFF2-40B4-BE49-F238E27FC236}">
                    <a16:creationId xmlns:a16="http://schemas.microsoft.com/office/drawing/2014/main" id="{607F005B-76C3-449C-8C7B-020C79B39F38}"/>
                  </a:ext>
                </a:extLst>
              </p:cNvPr>
              <p:cNvSpPr txBox="1">
                <a:spLocks noChangeArrowheads="1"/>
              </p:cNvSpPr>
              <p:nvPr/>
            </p:nvSpPr>
            <p:spPr bwMode="auto">
              <a:xfrm>
                <a:off x="6104568" y="1866091"/>
                <a:ext cx="1156093" cy="480133"/>
              </a:xfrm>
              <a:prstGeom prst="rect">
                <a:avLst/>
              </a:prstGeom>
              <a:noFill/>
              <a:ln w="9525">
                <a:noFill/>
                <a:miter lim="800000"/>
                <a:headEnd/>
                <a:tailEnd/>
              </a:ln>
            </p:spPr>
            <p:txBody>
              <a:bodyPr wrap="non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¿Qué es?</a:t>
                </a:r>
                <a:endParaRPr kumimoji="0" lang="es-ES" sz="20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nvGrpSpPr>
            <p:cNvPr id="17" name="91 Grupo">
              <a:extLst>
                <a:ext uri="{FF2B5EF4-FFF2-40B4-BE49-F238E27FC236}">
                  <a16:creationId xmlns:a16="http://schemas.microsoft.com/office/drawing/2014/main" id="{91BE2466-B72E-4746-9B0B-880160F37516}"/>
                </a:ext>
              </a:extLst>
            </p:cNvPr>
            <p:cNvGrpSpPr>
              <a:grpSpLocks/>
            </p:cNvGrpSpPr>
            <p:nvPr/>
          </p:nvGrpSpPr>
          <p:grpSpPr bwMode="auto">
            <a:xfrm>
              <a:off x="5500401" y="2553361"/>
              <a:ext cx="1518752" cy="1555376"/>
              <a:chOff x="7143475" y="3124865"/>
              <a:chExt cx="1518752" cy="1555376"/>
            </a:xfrm>
          </p:grpSpPr>
          <p:sp>
            <p:nvSpPr>
              <p:cNvPr id="23" name="17 Elipse">
                <a:extLst>
                  <a:ext uri="{FF2B5EF4-FFF2-40B4-BE49-F238E27FC236}">
                    <a16:creationId xmlns:a16="http://schemas.microsoft.com/office/drawing/2014/main" id="{A551323B-A5CB-44F9-856A-4FD1B991740B}"/>
                  </a:ext>
                </a:extLst>
              </p:cNvPr>
              <p:cNvSpPr/>
              <p:nvPr/>
            </p:nvSpPr>
            <p:spPr>
              <a:xfrm>
                <a:off x="7143475" y="3124865"/>
                <a:ext cx="1518752" cy="1555376"/>
              </a:xfrm>
              <a:prstGeom prst="ellipse">
                <a:avLst/>
              </a:prstGeom>
              <a:solidFill>
                <a:schemeClr val="accent5">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1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239 CuadroTexto">
                <a:extLst>
                  <a:ext uri="{FF2B5EF4-FFF2-40B4-BE49-F238E27FC236}">
                    <a16:creationId xmlns:a16="http://schemas.microsoft.com/office/drawing/2014/main" id="{F7541C88-E194-44B9-A117-0CCFDC6D6D39}"/>
                  </a:ext>
                </a:extLst>
              </p:cNvPr>
              <p:cNvSpPr txBox="1">
                <a:spLocks noChangeArrowheads="1"/>
              </p:cNvSpPr>
              <p:nvPr/>
            </p:nvSpPr>
            <p:spPr bwMode="auto">
              <a:xfrm>
                <a:off x="7180948" y="3473855"/>
                <a:ext cx="1481279" cy="978732"/>
              </a:xfrm>
              <a:prstGeom prst="rect">
                <a:avLst/>
              </a:prstGeom>
              <a:noFill/>
              <a:ln w="9525">
                <a:noFill/>
                <a:miter lim="800000"/>
                <a:headEnd/>
                <a:tailEnd/>
              </a:ln>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¿Cuál son sus objetivos?</a:t>
                </a:r>
                <a:endParaRPr kumimoji="0" lang="es-ES" sz="16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5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endParaRPr>
              </a:p>
            </p:txBody>
          </p:sp>
        </p:grpSp>
      </p:grpSp>
      <p:grpSp>
        <p:nvGrpSpPr>
          <p:cNvPr id="31" name="Grupo 30">
            <a:extLst>
              <a:ext uri="{FF2B5EF4-FFF2-40B4-BE49-F238E27FC236}">
                <a16:creationId xmlns:a16="http://schemas.microsoft.com/office/drawing/2014/main" id="{6A021650-0299-4995-BDDD-FE8BC00A4D0F}"/>
              </a:ext>
            </a:extLst>
          </p:cNvPr>
          <p:cNvGrpSpPr/>
          <p:nvPr/>
        </p:nvGrpSpPr>
        <p:grpSpPr>
          <a:xfrm>
            <a:off x="4840566" y="1182935"/>
            <a:ext cx="4160237" cy="1212514"/>
            <a:chOff x="4804251" y="1200938"/>
            <a:chExt cx="4160237" cy="1212514"/>
          </a:xfrm>
        </p:grpSpPr>
        <p:sp>
          <p:nvSpPr>
            <p:cNvPr id="32" name="29 CuadroTexto">
              <a:extLst>
                <a:ext uri="{FF2B5EF4-FFF2-40B4-BE49-F238E27FC236}">
                  <a16:creationId xmlns:a16="http://schemas.microsoft.com/office/drawing/2014/main" id="{0F1C6672-1AA1-40B0-A9D4-D48DE7D9113C}"/>
                </a:ext>
              </a:extLst>
            </p:cNvPr>
            <p:cNvSpPr txBox="1"/>
            <p:nvPr/>
          </p:nvSpPr>
          <p:spPr bwMode="auto">
            <a:xfrm>
              <a:off x="6669846" y="1200938"/>
              <a:ext cx="2294642" cy="1212514"/>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defPPr>
                <a:defRPr lang="es-ES_tradnl"/>
              </a:defPPr>
              <a:lvl1pPr marL="171450" lvl="0" indent="-171450">
                <a:buFont typeface="Wingdings" panose="05000000000000000000" pitchFamily="2" charset="2"/>
                <a:buChar char="§"/>
                <a:defRPr sz="1200" b="1">
                  <a:solidFill>
                    <a:schemeClr val="tx1"/>
                  </a:solidFill>
                </a:defRPr>
              </a:lvl1p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Proceso  desarrollado con el </a:t>
              </a:r>
              <a:r>
                <a:rPr kumimoji="0" lang="es-MX" sz="1200" b="1" i="0" u="none" strike="noStrike" kern="1200" cap="none" spc="0" normalizeH="0" baseline="0" noProof="0" dirty="0">
                  <a:ln>
                    <a:noFill/>
                  </a:ln>
                  <a:solidFill>
                    <a:srgbClr val="FF0000"/>
                  </a:solidFill>
                  <a:effectLst/>
                  <a:uLnTx/>
                  <a:uFillTx/>
                  <a:latin typeface="Calibri" panose="020F0502020204030204"/>
                  <a:ea typeface="+mn-ea"/>
                  <a:cs typeface="+mn-cs"/>
                </a:rPr>
                <a:t>fin</a:t>
              </a: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 de lograr la existencia y efectividad de procedimientos de control y verificación de actividades, para </a:t>
              </a:r>
              <a:r>
                <a:rPr kumimoji="0" lang="es-MX" sz="1200" b="1" i="0" u="none" strike="noStrike" kern="1200" cap="none" spc="0" normalizeH="0" baseline="0" noProof="0" dirty="0">
                  <a:ln>
                    <a:noFill/>
                  </a:ln>
                  <a:solidFill>
                    <a:srgbClr val="FF0000"/>
                  </a:solidFill>
                  <a:effectLst/>
                  <a:uLnTx/>
                  <a:uFillTx/>
                  <a:latin typeface="Calibri" panose="020F0502020204030204"/>
                  <a:ea typeface="+mn-ea"/>
                  <a:cs typeface="+mn-cs"/>
                </a:rPr>
                <a:t>garantizar</a:t>
              </a: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 información contable </a:t>
              </a:r>
              <a:r>
                <a:rPr kumimoji="0" lang="es-MX" sz="1200" b="1" i="0" u="none" strike="noStrike" kern="1200" cap="none" spc="0" normalizeH="0" baseline="0" noProof="0" dirty="0">
                  <a:ln>
                    <a:noFill/>
                  </a:ln>
                  <a:solidFill>
                    <a:srgbClr val="FF0000"/>
                  </a:solidFill>
                  <a:effectLst/>
                  <a:uLnTx/>
                  <a:uFillTx/>
                  <a:latin typeface="Calibri" panose="020F0502020204030204"/>
                  <a:ea typeface="+mn-ea"/>
                  <a:cs typeface="+mn-cs"/>
                </a:rPr>
                <a:t>útil</a:t>
              </a: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33" name="30 Conector recto de flecha">
              <a:extLst>
                <a:ext uri="{FF2B5EF4-FFF2-40B4-BE49-F238E27FC236}">
                  <a16:creationId xmlns:a16="http://schemas.microsoft.com/office/drawing/2014/main" id="{CFFCB9E6-8DEF-4BAD-A722-0B6A7F0F022B}"/>
                </a:ext>
              </a:extLst>
            </p:cNvPr>
            <p:cNvCxnSpPr/>
            <p:nvPr/>
          </p:nvCxnSpPr>
          <p:spPr bwMode="auto">
            <a:xfrm>
              <a:off x="4804251" y="1470263"/>
              <a:ext cx="1739015" cy="193624"/>
            </a:xfrm>
            <a:prstGeom prst="straightConnector1">
              <a:avLst/>
            </a:prstGeom>
            <a:solidFill>
              <a:srgbClr val="1B369A"/>
            </a:solidFill>
            <a:ln w="19050" cap="flat" cmpd="sng" algn="ctr">
              <a:solidFill>
                <a:schemeClr val="tx1"/>
              </a:solidFill>
              <a:prstDash val="solid"/>
              <a:round/>
              <a:headEnd type="none" w="med" len="med"/>
              <a:tailEnd type="arrow"/>
            </a:ln>
            <a:effectLst/>
          </p:spPr>
        </p:cxnSp>
      </p:grpSp>
      <p:sp>
        <p:nvSpPr>
          <p:cNvPr id="34" name="32 CuadroTexto">
            <a:extLst>
              <a:ext uri="{FF2B5EF4-FFF2-40B4-BE49-F238E27FC236}">
                <a16:creationId xmlns:a16="http://schemas.microsoft.com/office/drawing/2014/main" id="{3167252F-047B-43E7-BBC2-766E322A3C6E}"/>
              </a:ext>
            </a:extLst>
          </p:cNvPr>
          <p:cNvSpPr txBox="1"/>
          <p:nvPr/>
        </p:nvSpPr>
        <p:spPr bwMode="auto">
          <a:xfrm>
            <a:off x="109425" y="928121"/>
            <a:ext cx="2483133" cy="1230593"/>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defPPr>
              <a:defRPr lang="es-ES_tradnl"/>
            </a:defPPr>
            <a:lvl1pPr marL="171450" lvl="0" indent="-171450">
              <a:buFont typeface="Wingdings" panose="05000000000000000000" pitchFamily="2" charset="2"/>
              <a:buChar char="§"/>
              <a:defRPr sz="1200" b="1">
                <a:solidFill>
                  <a:schemeClr val="tx1"/>
                </a:solidFill>
              </a:defRPr>
            </a:lvl1p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Probabilidad de ocurrencia de eventos , internos o externos,  con capacidad para afectar negativamente el proceso contable, generando errores .</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8" name="Grupo 37">
            <a:extLst>
              <a:ext uri="{FF2B5EF4-FFF2-40B4-BE49-F238E27FC236}">
                <a16:creationId xmlns:a16="http://schemas.microsoft.com/office/drawing/2014/main" id="{70FD5EA6-5AC7-419D-BC1B-003625AFA380}"/>
              </a:ext>
            </a:extLst>
          </p:cNvPr>
          <p:cNvGrpSpPr/>
          <p:nvPr/>
        </p:nvGrpSpPr>
        <p:grpSpPr>
          <a:xfrm>
            <a:off x="251520" y="4171277"/>
            <a:ext cx="3223206" cy="1145588"/>
            <a:chOff x="251520" y="4213651"/>
            <a:chExt cx="3188267" cy="1103214"/>
          </a:xfrm>
        </p:grpSpPr>
        <p:sp>
          <p:nvSpPr>
            <p:cNvPr id="39" name="33 CuadroTexto">
              <a:extLst>
                <a:ext uri="{FF2B5EF4-FFF2-40B4-BE49-F238E27FC236}">
                  <a16:creationId xmlns:a16="http://schemas.microsoft.com/office/drawing/2014/main" id="{A3436A40-6766-4512-8DB9-17529F8A69B9}"/>
                </a:ext>
              </a:extLst>
            </p:cNvPr>
            <p:cNvSpPr txBox="1"/>
            <p:nvPr/>
          </p:nvSpPr>
          <p:spPr bwMode="auto">
            <a:xfrm>
              <a:off x="251520" y="4213651"/>
              <a:ext cx="2315662" cy="1103214"/>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defPPr>
                <a:defRPr lang="es-ES_tradnl"/>
              </a:defPPr>
              <a:lvl1pPr marL="171450" lvl="0" indent="-171450">
                <a:buFont typeface="Wingdings" panose="05000000000000000000" pitchFamily="2" charset="2"/>
                <a:buChar char="§"/>
                <a:defRPr sz="1200" b="1">
                  <a:solidFill>
                    <a:schemeClr val="tx1"/>
                  </a:solidFill>
                </a:defRPr>
              </a:lvl1p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CO" sz="1200" b="1" i="0" u="none" strike="noStrike" kern="1200" cap="none" spc="0" normalizeH="0" baseline="0" noProof="0" dirty="0">
                  <a:ln>
                    <a:noFill/>
                  </a:ln>
                  <a:solidFill>
                    <a:prstClr val="black"/>
                  </a:solidFill>
                  <a:effectLst/>
                  <a:uLnTx/>
                  <a:uFillTx/>
                  <a:latin typeface="Calibri" panose="020F0502020204030204"/>
                  <a:ea typeface="+mn-ea"/>
                  <a:cs typeface="+mn-cs"/>
                </a:rPr>
                <a:t>Determinar la existencia de controles y su efectividad en la  prevención y neutralización del riesgo asociado a la gestión contable.</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0" name="41 Conector recto de flecha">
              <a:extLst>
                <a:ext uri="{FF2B5EF4-FFF2-40B4-BE49-F238E27FC236}">
                  <a16:creationId xmlns:a16="http://schemas.microsoft.com/office/drawing/2014/main" id="{E9AA6A6E-E8CC-4808-AFA4-D989593827BD}"/>
                </a:ext>
              </a:extLst>
            </p:cNvPr>
            <p:cNvCxnSpPr/>
            <p:nvPr/>
          </p:nvCxnSpPr>
          <p:spPr bwMode="auto">
            <a:xfrm flipH="1">
              <a:off x="2628564" y="4945020"/>
              <a:ext cx="811223" cy="15427"/>
            </a:xfrm>
            <a:prstGeom prst="straightConnector1">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cxnSp>
      </p:grpSp>
      <p:sp>
        <p:nvSpPr>
          <p:cNvPr id="41" name="1 Elipse">
            <a:extLst>
              <a:ext uri="{FF2B5EF4-FFF2-40B4-BE49-F238E27FC236}">
                <a16:creationId xmlns:a16="http://schemas.microsoft.com/office/drawing/2014/main" id="{CC551BE4-FEF9-46F7-A50D-871F75B540E3}"/>
              </a:ext>
            </a:extLst>
          </p:cNvPr>
          <p:cNvSpPr/>
          <p:nvPr/>
        </p:nvSpPr>
        <p:spPr bwMode="auto">
          <a:xfrm>
            <a:off x="3089335" y="2413451"/>
            <a:ext cx="2185896" cy="1646645"/>
          </a:xfrm>
          <a:prstGeom prst="ellipse">
            <a:avLst/>
          </a:prstGeom>
          <a:solidFill>
            <a:schemeClr val="accent6">
              <a:lumMod val="60000"/>
              <a:lumOff val="40000"/>
            </a:schemeClr>
          </a:solidFill>
          <a:ln w="9525" cap="flat" cmpd="sng" algn="ctr">
            <a:solidFill>
              <a:srgbClr val="00947A"/>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white"/>
                </a:solidFill>
                <a:effectLst/>
                <a:uLnTx/>
                <a:uFillTx/>
                <a:latin typeface="Calibri" panose="020F0502020204030204"/>
                <a:ea typeface="+mn-ea"/>
                <a:cs typeface="+mn-cs"/>
              </a:rPr>
              <a:t>Control interno Contable</a:t>
            </a:r>
            <a:endParaRPr kumimoji="0" lang="es-ES" sz="2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42" name="Conector recto 41">
            <a:extLst>
              <a:ext uri="{FF2B5EF4-FFF2-40B4-BE49-F238E27FC236}">
                <a16:creationId xmlns:a16="http://schemas.microsoft.com/office/drawing/2014/main" id="{57C00F03-32AA-4ECE-AFA5-C6E7A30C51AB}"/>
              </a:ext>
            </a:extLst>
          </p:cNvPr>
          <p:cNvCxnSpPr/>
          <p:nvPr/>
        </p:nvCxnSpPr>
        <p:spPr bwMode="auto">
          <a:xfrm>
            <a:off x="4850897" y="1401925"/>
            <a:ext cx="1140126" cy="306254"/>
          </a:xfrm>
          <a:prstGeom prst="line">
            <a:avLst/>
          </a:prstGeom>
          <a:solidFill>
            <a:srgbClr val="1B369A"/>
          </a:solidFill>
          <a:ln w="9525" cap="flat" cmpd="sng" algn="ctr">
            <a:noFill/>
            <a:prstDash val="solid"/>
            <a:round/>
            <a:headEnd type="none" w="med" len="med"/>
            <a:tailEnd type="none" w="med" len="med"/>
          </a:ln>
          <a:effectLst/>
        </p:spPr>
      </p:cxnSp>
      <p:cxnSp>
        <p:nvCxnSpPr>
          <p:cNvPr id="43" name="Conector recto 42">
            <a:extLst>
              <a:ext uri="{FF2B5EF4-FFF2-40B4-BE49-F238E27FC236}">
                <a16:creationId xmlns:a16="http://schemas.microsoft.com/office/drawing/2014/main" id="{27D41317-415D-472F-8F90-84C1F46C3ABD}"/>
              </a:ext>
            </a:extLst>
          </p:cNvPr>
          <p:cNvCxnSpPr>
            <a:cxnSpLocks/>
          </p:cNvCxnSpPr>
          <p:nvPr/>
        </p:nvCxnSpPr>
        <p:spPr bwMode="auto">
          <a:xfrm flipH="1" flipV="1">
            <a:off x="6143423" y="1860579"/>
            <a:ext cx="1411657" cy="1809382"/>
          </a:xfrm>
          <a:prstGeom prst="line">
            <a:avLst/>
          </a:prstGeom>
          <a:solidFill>
            <a:srgbClr val="1B369A"/>
          </a:solidFill>
          <a:ln w="9525" cap="flat" cmpd="sng" algn="ctr">
            <a:noFill/>
            <a:prstDash val="solid"/>
            <a:round/>
            <a:headEnd type="none" w="med" len="med"/>
            <a:tailEnd type="none" w="med" len="med"/>
          </a:ln>
          <a:effectLst/>
        </p:spPr>
      </p:cxnSp>
      <p:cxnSp>
        <p:nvCxnSpPr>
          <p:cNvPr id="44" name="Conector recto de flecha 43">
            <a:extLst>
              <a:ext uri="{FF2B5EF4-FFF2-40B4-BE49-F238E27FC236}">
                <a16:creationId xmlns:a16="http://schemas.microsoft.com/office/drawing/2014/main" id="{1C4185C9-A7D4-4B9A-87EA-AABA88856BAC}"/>
              </a:ext>
            </a:extLst>
          </p:cNvPr>
          <p:cNvCxnSpPr>
            <a:stCxn id="23" idx="6"/>
          </p:cNvCxnSpPr>
          <p:nvPr/>
        </p:nvCxnSpPr>
        <p:spPr bwMode="auto">
          <a:xfrm>
            <a:off x="6876257" y="3277547"/>
            <a:ext cx="1080119" cy="648071"/>
          </a:xfrm>
          <a:prstGeom prst="straightConnector1">
            <a:avLst/>
          </a:prstGeom>
          <a:solidFill>
            <a:srgbClr val="1B369A"/>
          </a:solidFill>
          <a:ln w="9525" cap="flat" cmpd="sng" algn="ctr">
            <a:noFill/>
            <a:prstDash val="solid"/>
            <a:round/>
            <a:headEnd type="none" w="med" len="med"/>
            <a:tailEnd type="triangle"/>
          </a:ln>
          <a:effectLst/>
        </p:spPr>
      </p:cxnSp>
      <p:cxnSp>
        <p:nvCxnSpPr>
          <p:cNvPr id="45" name="Conector recto de flecha 44">
            <a:extLst>
              <a:ext uri="{FF2B5EF4-FFF2-40B4-BE49-F238E27FC236}">
                <a16:creationId xmlns:a16="http://schemas.microsoft.com/office/drawing/2014/main" id="{61FAE774-B29A-4BA9-AC3C-CA2893079F6B}"/>
              </a:ext>
            </a:extLst>
          </p:cNvPr>
          <p:cNvCxnSpPr/>
          <p:nvPr/>
        </p:nvCxnSpPr>
        <p:spPr bwMode="auto">
          <a:xfrm>
            <a:off x="6910960" y="3165513"/>
            <a:ext cx="1045416" cy="397962"/>
          </a:xfrm>
          <a:prstGeom prst="straightConnector1">
            <a:avLst/>
          </a:prstGeom>
          <a:solidFill>
            <a:srgbClr val="1B369A"/>
          </a:solidFill>
          <a:ln w="9525" cap="flat" cmpd="sng" algn="ctr">
            <a:solidFill>
              <a:schemeClr val="tx1"/>
            </a:solidFill>
            <a:prstDash val="solid"/>
            <a:round/>
            <a:headEnd type="none" w="med" len="med"/>
            <a:tailEnd type="triangle"/>
          </a:ln>
          <a:effectLst/>
        </p:spPr>
      </p:cxnSp>
      <p:cxnSp>
        <p:nvCxnSpPr>
          <p:cNvPr id="46" name="Conector recto de flecha 45">
            <a:extLst>
              <a:ext uri="{FF2B5EF4-FFF2-40B4-BE49-F238E27FC236}">
                <a16:creationId xmlns:a16="http://schemas.microsoft.com/office/drawing/2014/main" id="{A03FC09F-B454-4970-BEF5-9E19349BFFE9}"/>
              </a:ext>
            </a:extLst>
          </p:cNvPr>
          <p:cNvCxnSpPr/>
          <p:nvPr/>
        </p:nvCxnSpPr>
        <p:spPr bwMode="auto">
          <a:xfrm flipH="1">
            <a:off x="2654613" y="4930738"/>
            <a:ext cx="799248" cy="16020"/>
          </a:xfrm>
          <a:prstGeom prst="straightConnector1">
            <a:avLst/>
          </a:prstGeom>
          <a:solidFill>
            <a:srgbClr val="1B369A"/>
          </a:solidFill>
          <a:ln w="9525" cap="flat" cmpd="sng" algn="ctr">
            <a:solidFill>
              <a:schemeClr val="tx1"/>
            </a:solidFill>
            <a:prstDash val="solid"/>
            <a:round/>
            <a:headEnd type="none" w="med" len="med"/>
            <a:tailEnd type="triangle"/>
          </a:ln>
          <a:effectLst/>
        </p:spPr>
      </p:cxnSp>
      <p:sp>
        <p:nvSpPr>
          <p:cNvPr id="47" name="40 CuadroTexto">
            <a:extLst>
              <a:ext uri="{FF2B5EF4-FFF2-40B4-BE49-F238E27FC236}">
                <a16:creationId xmlns:a16="http://schemas.microsoft.com/office/drawing/2014/main" id="{5E7B1027-2E03-42C1-8659-19A133CA81C8}"/>
              </a:ext>
            </a:extLst>
          </p:cNvPr>
          <p:cNvSpPr txBox="1"/>
          <p:nvPr/>
        </p:nvSpPr>
        <p:spPr bwMode="auto">
          <a:xfrm>
            <a:off x="6769545" y="3634142"/>
            <a:ext cx="2304256" cy="1593060"/>
          </a:xfrm>
          <a:prstGeom prst="rect">
            <a:avLst/>
          </a:prstGeom>
          <a:solidFill>
            <a:schemeClr val="accent2">
              <a:lumMod val="20000"/>
              <a:lumOff val="80000"/>
            </a:schemeClr>
          </a:solid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rPr>
              <a:t>Promover la generación de Información Financiera </a:t>
            </a:r>
            <a:r>
              <a:rPr kumimoji="0" lang="es-ES" sz="1200" b="1" i="0" u="none" strike="noStrike" kern="1200" cap="none" spc="0" normalizeH="0" baseline="0" noProof="0" dirty="0">
                <a:ln>
                  <a:noFill/>
                </a:ln>
                <a:solidFill>
                  <a:srgbClr val="FF0000"/>
                </a:solidFill>
                <a:effectLst/>
                <a:uLnTx/>
                <a:uFillTx/>
                <a:latin typeface="Calibri" panose="020F0502020204030204"/>
                <a:ea typeface="+mn-ea"/>
                <a:cs typeface="+mn-cs"/>
              </a:rPr>
              <a:t>útil.</a:t>
            </a:r>
          </a:p>
          <a:p>
            <a:pPr marL="171450" marR="0" lvl="0" indent="-171450" algn="l"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MX" sz="1200" b="1" i="0" u="none" strike="noStrike" kern="1200" cap="none" spc="0" normalizeH="0" baseline="0" noProof="0" dirty="0">
                <a:ln>
                  <a:noFill/>
                </a:ln>
                <a:solidFill>
                  <a:prstClr val="black"/>
                </a:solidFill>
                <a:effectLst/>
                <a:uLnTx/>
                <a:uFillTx/>
                <a:latin typeface="Calibri" panose="020F0502020204030204"/>
                <a:ea typeface="+mn-ea"/>
                <a:cs typeface="+mn-cs"/>
              </a:rPr>
              <a:t>Garantizar que los hechos económicos se reconozcan, midan, revelen y se presenten.</a:t>
            </a: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just" defTabSz="713232"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rPr>
              <a:t>Verificación la efectividad de las políticas de operación en el proceso contable. </a:t>
            </a:r>
          </a:p>
        </p:txBody>
      </p:sp>
      <p:cxnSp>
        <p:nvCxnSpPr>
          <p:cNvPr id="51" name="Conector recto de flecha 50">
            <a:extLst>
              <a:ext uri="{FF2B5EF4-FFF2-40B4-BE49-F238E27FC236}">
                <a16:creationId xmlns:a16="http://schemas.microsoft.com/office/drawing/2014/main" id="{A03FC09F-B454-4970-BEF5-9E19349BFFE9}"/>
              </a:ext>
            </a:extLst>
          </p:cNvPr>
          <p:cNvCxnSpPr/>
          <p:nvPr/>
        </p:nvCxnSpPr>
        <p:spPr bwMode="auto">
          <a:xfrm flipH="1" flipV="1">
            <a:off x="1252659" y="2160981"/>
            <a:ext cx="425951" cy="625314"/>
          </a:xfrm>
          <a:prstGeom prst="straightConnector1">
            <a:avLst/>
          </a:prstGeom>
          <a:solidFill>
            <a:srgbClr val="1B369A"/>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26818945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1" grpId="0" animBg="1"/>
      <p:bldP spid="4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4 Imagen"/>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520" y="1427134"/>
            <a:ext cx="3312368" cy="4238678"/>
          </a:xfrm>
          <a:prstGeom prst="rect">
            <a:avLst/>
          </a:prstGeom>
        </p:spPr>
      </p:pic>
      <p:sp>
        <p:nvSpPr>
          <p:cNvPr id="4" name="6 Proceso"/>
          <p:cNvSpPr/>
          <p:nvPr/>
        </p:nvSpPr>
        <p:spPr bwMode="auto">
          <a:xfrm>
            <a:off x="611556" y="337220"/>
            <a:ext cx="2952332" cy="504056"/>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200" b="1" dirty="0">
                <a:latin typeface="+mn-lt"/>
              </a:rPr>
              <a:t>Resolución 357 de 2008</a:t>
            </a:r>
          </a:p>
        </p:txBody>
      </p:sp>
      <p:sp>
        <p:nvSpPr>
          <p:cNvPr id="5" name="7 Flecha abajo"/>
          <p:cNvSpPr/>
          <p:nvPr/>
        </p:nvSpPr>
        <p:spPr bwMode="auto">
          <a:xfrm>
            <a:off x="1711105" y="985294"/>
            <a:ext cx="484632" cy="360038"/>
          </a:xfrm>
          <a:prstGeom prst="downArrow">
            <a:avLst/>
          </a:prstGeom>
          <a:solidFill>
            <a:schemeClr val="tx1">
              <a:lumMod val="65000"/>
              <a:lumOff val="35000"/>
            </a:schemeClr>
          </a:solidFill>
          <a:ln w="9525" cap="flat" cmpd="sng" algn="ctr">
            <a:solidFill>
              <a:schemeClr val="tx1"/>
            </a:solidFill>
            <a:prstDash val="solid"/>
            <a:round/>
            <a:headEnd type="none" w="med" len="med"/>
            <a:tailEnd type="none" w="med" len="med"/>
          </a:ln>
          <a:effectLst>
            <a:glow rad="63500">
              <a:schemeClr val="accent2">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6" name="8 Proceso"/>
          <p:cNvSpPr/>
          <p:nvPr/>
        </p:nvSpPr>
        <p:spPr bwMode="auto">
          <a:xfrm>
            <a:off x="5580108" y="49188"/>
            <a:ext cx="2952332" cy="504056"/>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200" b="1" dirty="0">
                <a:latin typeface="+mn-lt"/>
              </a:rPr>
              <a:t>Resolución 193 de 2016</a:t>
            </a:r>
          </a:p>
        </p:txBody>
      </p:sp>
      <p:pic>
        <p:nvPicPr>
          <p:cNvPr id="7"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rot="5400000">
            <a:off x="4941339" y="1706976"/>
            <a:ext cx="4589910" cy="3312372"/>
          </a:xfrm>
          <a:prstGeom prst="rect">
            <a:avLst/>
          </a:prstGeom>
          <a:no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8" name="10 Flecha abajo"/>
          <p:cNvSpPr/>
          <p:nvPr/>
        </p:nvSpPr>
        <p:spPr bwMode="auto">
          <a:xfrm>
            <a:off x="6751664" y="652483"/>
            <a:ext cx="484632" cy="360038"/>
          </a:xfrm>
          <a:prstGeom prst="downArrow">
            <a:avLst/>
          </a:prstGeom>
          <a:solidFill>
            <a:srgbClr val="FF0000"/>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9" name="5 Flecha derecha"/>
          <p:cNvSpPr/>
          <p:nvPr/>
        </p:nvSpPr>
        <p:spPr bwMode="auto">
          <a:xfrm>
            <a:off x="3779912" y="2785492"/>
            <a:ext cx="1584176" cy="720080"/>
          </a:xfrm>
          <a:prstGeom prst="rightArrow">
            <a:avLst/>
          </a:prstGeom>
          <a:solidFill>
            <a:srgbClr val="92D050"/>
          </a:solidFill>
          <a:ln w="9525" cap="flat" cmpd="sng" algn="ctr">
            <a:solidFill>
              <a:schemeClr val="tx1"/>
            </a:solidFill>
            <a:prstDash val="solid"/>
            <a:round/>
            <a:headEnd type="none" w="med" len="med"/>
            <a:tailEnd type="none" w="med" len="med"/>
          </a:ln>
          <a:effectLst>
            <a:glow rad="63500">
              <a:schemeClr val="accent3">
                <a:satMod val="175000"/>
                <a:alpha val="40000"/>
              </a:schemeClr>
            </a:glow>
          </a:effectLst>
          <a:scene3d>
            <a:camera prst="orthographicFront"/>
            <a:lightRig rig="threePt" dir="t"/>
          </a:scene3d>
          <a:sp3d>
            <a:bevelT prst="angle"/>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3560018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par>
                          <p:cTn id="22" fill="hold">
                            <p:stCondLst>
                              <p:cond delay="1500"/>
                            </p:stCondLst>
                            <p:childTnLst>
                              <p:par>
                                <p:cTn id="23" presetID="2" presetClass="entr" presetSubtype="8"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0-#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par>
                          <p:cTn id="27" fill="hold">
                            <p:stCondLst>
                              <p:cond delay="2000"/>
                            </p:stCondLst>
                            <p:childTnLst>
                              <p:par>
                                <p:cTn id="28" presetID="31" presetClass="entr" presetSubtype="0"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ppt_w</p:attrName>
                                        </p:attrNameLst>
                                      </p:cBhvr>
                                      <p:tavLst>
                                        <p:tav tm="0">
                                          <p:val>
                                            <p:fltVal val="0"/>
                                          </p:val>
                                        </p:tav>
                                        <p:tav tm="100000">
                                          <p:val>
                                            <p:strVal val="#ppt_w"/>
                                          </p:val>
                                        </p:tav>
                                      </p:tavLst>
                                    </p:anim>
                                    <p:anim calcmode="lin" valueType="num">
                                      <p:cBhvr>
                                        <p:cTn id="31" dur="1000" fill="hold"/>
                                        <p:tgtEl>
                                          <p:spTgt spid="6"/>
                                        </p:tgtEl>
                                        <p:attrNameLst>
                                          <p:attrName>ppt_h</p:attrName>
                                        </p:attrNameLst>
                                      </p:cBhvr>
                                      <p:tavLst>
                                        <p:tav tm="0">
                                          <p:val>
                                            <p:fltVal val="0"/>
                                          </p:val>
                                        </p:tav>
                                        <p:tav tm="100000">
                                          <p:val>
                                            <p:strVal val="#ppt_h"/>
                                          </p:val>
                                        </p:tav>
                                      </p:tavLst>
                                    </p:anim>
                                    <p:anim calcmode="lin" valueType="num">
                                      <p:cBhvr>
                                        <p:cTn id="32" dur="1000" fill="hold"/>
                                        <p:tgtEl>
                                          <p:spTgt spid="6"/>
                                        </p:tgtEl>
                                        <p:attrNameLst>
                                          <p:attrName>style.rotation</p:attrName>
                                        </p:attrNameLst>
                                      </p:cBhvr>
                                      <p:tavLst>
                                        <p:tav tm="0">
                                          <p:val>
                                            <p:fltVal val="90"/>
                                          </p:val>
                                        </p:tav>
                                        <p:tav tm="100000">
                                          <p:val>
                                            <p:fltVal val="0"/>
                                          </p:val>
                                        </p:tav>
                                      </p:tavLst>
                                    </p:anim>
                                    <p:animEffect transition="in" filter="fade">
                                      <p:cBhvr>
                                        <p:cTn id="33" dur="1000"/>
                                        <p:tgtEl>
                                          <p:spTgt spid="6"/>
                                        </p:tgtEl>
                                      </p:cBhvr>
                                    </p:animEffect>
                                  </p:childTnLst>
                                </p:cTn>
                              </p:par>
                            </p:childTnLst>
                          </p:cTn>
                        </p:par>
                        <p:par>
                          <p:cTn id="34" fill="hold">
                            <p:stCondLst>
                              <p:cond delay="3000"/>
                            </p:stCondLst>
                            <p:childTnLst>
                              <p:par>
                                <p:cTn id="35" presetID="31" presetClass="entr" presetSubtype="0" fill="hold" grpId="0"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1000" fill="hold"/>
                                        <p:tgtEl>
                                          <p:spTgt spid="8"/>
                                        </p:tgtEl>
                                        <p:attrNameLst>
                                          <p:attrName>ppt_w</p:attrName>
                                        </p:attrNameLst>
                                      </p:cBhvr>
                                      <p:tavLst>
                                        <p:tav tm="0">
                                          <p:val>
                                            <p:fltVal val="0"/>
                                          </p:val>
                                        </p:tav>
                                        <p:tav tm="100000">
                                          <p:val>
                                            <p:strVal val="#ppt_w"/>
                                          </p:val>
                                        </p:tav>
                                      </p:tavLst>
                                    </p:anim>
                                    <p:anim calcmode="lin" valueType="num">
                                      <p:cBhvr>
                                        <p:cTn id="38" dur="1000" fill="hold"/>
                                        <p:tgtEl>
                                          <p:spTgt spid="8"/>
                                        </p:tgtEl>
                                        <p:attrNameLst>
                                          <p:attrName>ppt_h</p:attrName>
                                        </p:attrNameLst>
                                      </p:cBhvr>
                                      <p:tavLst>
                                        <p:tav tm="0">
                                          <p:val>
                                            <p:fltVal val="0"/>
                                          </p:val>
                                        </p:tav>
                                        <p:tav tm="100000">
                                          <p:val>
                                            <p:strVal val="#ppt_h"/>
                                          </p:val>
                                        </p:tav>
                                      </p:tavLst>
                                    </p:anim>
                                    <p:anim calcmode="lin" valueType="num">
                                      <p:cBhvr>
                                        <p:cTn id="39" dur="1000" fill="hold"/>
                                        <p:tgtEl>
                                          <p:spTgt spid="8"/>
                                        </p:tgtEl>
                                        <p:attrNameLst>
                                          <p:attrName>style.rotation</p:attrName>
                                        </p:attrNameLst>
                                      </p:cBhvr>
                                      <p:tavLst>
                                        <p:tav tm="0">
                                          <p:val>
                                            <p:fltVal val="90"/>
                                          </p:val>
                                        </p:tav>
                                        <p:tav tm="100000">
                                          <p:val>
                                            <p:fltVal val="0"/>
                                          </p:val>
                                        </p:tav>
                                      </p:tavLst>
                                    </p:anim>
                                    <p:animEffect transition="in" filter="fade">
                                      <p:cBhvr>
                                        <p:cTn id="40" dur="1000"/>
                                        <p:tgtEl>
                                          <p:spTgt spid="8"/>
                                        </p:tgtEl>
                                      </p:cBhvr>
                                    </p:animEffect>
                                  </p:childTnLst>
                                </p:cTn>
                              </p:par>
                            </p:childTnLst>
                          </p:cTn>
                        </p:par>
                        <p:par>
                          <p:cTn id="41" fill="hold">
                            <p:stCondLst>
                              <p:cond delay="4000"/>
                            </p:stCondLst>
                            <p:childTnLst>
                              <p:par>
                                <p:cTn id="42" presetID="31" presetClass="entr" presetSubtype="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1000" fill="hold"/>
                                        <p:tgtEl>
                                          <p:spTgt spid="7"/>
                                        </p:tgtEl>
                                        <p:attrNameLst>
                                          <p:attrName>ppt_w</p:attrName>
                                        </p:attrNameLst>
                                      </p:cBhvr>
                                      <p:tavLst>
                                        <p:tav tm="0">
                                          <p:val>
                                            <p:fltVal val="0"/>
                                          </p:val>
                                        </p:tav>
                                        <p:tav tm="100000">
                                          <p:val>
                                            <p:strVal val="#ppt_w"/>
                                          </p:val>
                                        </p:tav>
                                      </p:tavLst>
                                    </p:anim>
                                    <p:anim calcmode="lin" valueType="num">
                                      <p:cBhvr>
                                        <p:cTn id="45" dur="1000" fill="hold"/>
                                        <p:tgtEl>
                                          <p:spTgt spid="7"/>
                                        </p:tgtEl>
                                        <p:attrNameLst>
                                          <p:attrName>ppt_h</p:attrName>
                                        </p:attrNameLst>
                                      </p:cBhvr>
                                      <p:tavLst>
                                        <p:tav tm="0">
                                          <p:val>
                                            <p:fltVal val="0"/>
                                          </p:val>
                                        </p:tav>
                                        <p:tav tm="100000">
                                          <p:val>
                                            <p:strVal val="#ppt_h"/>
                                          </p:val>
                                        </p:tav>
                                      </p:tavLst>
                                    </p:anim>
                                    <p:anim calcmode="lin" valueType="num">
                                      <p:cBhvr>
                                        <p:cTn id="46" dur="1000" fill="hold"/>
                                        <p:tgtEl>
                                          <p:spTgt spid="7"/>
                                        </p:tgtEl>
                                        <p:attrNameLst>
                                          <p:attrName>style.rotation</p:attrName>
                                        </p:attrNameLst>
                                      </p:cBhvr>
                                      <p:tavLst>
                                        <p:tav tm="0">
                                          <p:val>
                                            <p:fltVal val="90"/>
                                          </p:val>
                                        </p:tav>
                                        <p:tav tm="100000">
                                          <p:val>
                                            <p:fltVal val="0"/>
                                          </p:val>
                                        </p:tav>
                                      </p:tavLst>
                                    </p:anim>
                                    <p:animEffect transition="in" filter="fade">
                                      <p:cBhvr>
                                        <p:cTn id="4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2 Rectángulo"/>
          <p:cNvSpPr/>
          <p:nvPr/>
        </p:nvSpPr>
        <p:spPr bwMode="auto">
          <a:xfrm>
            <a:off x="395536" y="1493844"/>
            <a:ext cx="1440160" cy="643577"/>
          </a:xfrm>
          <a:prstGeom prst="rect">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TIPO ENTIDAD</a:t>
            </a:r>
          </a:p>
        </p:txBody>
      </p:sp>
      <p:sp>
        <p:nvSpPr>
          <p:cNvPr id="4" name="23 Rectángulo"/>
          <p:cNvSpPr/>
          <p:nvPr/>
        </p:nvSpPr>
        <p:spPr bwMode="auto">
          <a:xfrm>
            <a:off x="395536" y="2525107"/>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Empresas</a:t>
            </a:r>
          </a:p>
        </p:txBody>
      </p:sp>
      <p:sp>
        <p:nvSpPr>
          <p:cNvPr id="5" name="7 Rectángulo"/>
          <p:cNvSpPr/>
          <p:nvPr/>
        </p:nvSpPr>
        <p:spPr bwMode="auto">
          <a:xfrm>
            <a:off x="3842577" y="1464491"/>
            <a:ext cx="3100068" cy="312890"/>
          </a:xfrm>
          <a:prstGeom prst="rect">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FECHA</a:t>
            </a:r>
          </a:p>
        </p:txBody>
      </p:sp>
      <p:sp>
        <p:nvSpPr>
          <p:cNvPr id="6" name="8 Rectángulo"/>
          <p:cNvSpPr/>
          <p:nvPr/>
        </p:nvSpPr>
        <p:spPr bwMode="auto">
          <a:xfrm>
            <a:off x="3853003" y="2525107"/>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Publicación</a:t>
            </a:r>
          </a:p>
        </p:txBody>
      </p:sp>
      <p:sp>
        <p:nvSpPr>
          <p:cNvPr id="7" name="12 Rectángulo"/>
          <p:cNvSpPr/>
          <p:nvPr/>
        </p:nvSpPr>
        <p:spPr bwMode="auto">
          <a:xfrm>
            <a:off x="3831025" y="1776703"/>
            <a:ext cx="1583091" cy="332393"/>
          </a:xfrm>
          <a:prstGeom prst="rect">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DESDE</a:t>
            </a:r>
          </a:p>
        </p:txBody>
      </p:sp>
      <p:sp>
        <p:nvSpPr>
          <p:cNvPr id="8" name="13 Rectángulo"/>
          <p:cNvSpPr/>
          <p:nvPr/>
        </p:nvSpPr>
        <p:spPr bwMode="auto">
          <a:xfrm>
            <a:off x="5414117" y="1776703"/>
            <a:ext cx="1528528" cy="33239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300" b="1" dirty="0">
                <a:latin typeface="Times New Roman" pitchFamily="18" charset="0"/>
              </a:rPr>
              <a:t>Primer informe</a:t>
            </a:r>
          </a:p>
        </p:txBody>
      </p:sp>
      <p:sp>
        <p:nvSpPr>
          <p:cNvPr id="9" name="14 Rectángulo"/>
          <p:cNvSpPr/>
          <p:nvPr/>
        </p:nvSpPr>
        <p:spPr bwMode="auto">
          <a:xfrm>
            <a:off x="5436096" y="2525107"/>
            <a:ext cx="144500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31/12/2016</a:t>
            </a:r>
          </a:p>
        </p:txBody>
      </p:sp>
      <p:sp>
        <p:nvSpPr>
          <p:cNvPr id="10" name="17 Rectángulo"/>
          <p:cNvSpPr/>
          <p:nvPr/>
        </p:nvSpPr>
        <p:spPr bwMode="auto">
          <a:xfrm>
            <a:off x="1835696" y="1493194"/>
            <a:ext cx="1643720" cy="644227"/>
          </a:xfrm>
          <a:prstGeom prst="rect">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endParaRPr lang="es-CO" sz="1500" b="1" dirty="0">
              <a:latin typeface="Times New Roman" pitchFamily="18" charset="0"/>
            </a:endParaRPr>
          </a:p>
          <a:p>
            <a:pPr algn="ctr" defTabSz="761970" eaLnBrk="0" hangingPunct="0"/>
            <a:r>
              <a:rPr lang="es-CO" sz="1700" b="1" dirty="0">
                <a:latin typeface="Times New Roman" pitchFamily="18" charset="0"/>
              </a:rPr>
              <a:t>RESOLUCIÓN</a:t>
            </a:r>
          </a:p>
        </p:txBody>
      </p:sp>
      <p:sp>
        <p:nvSpPr>
          <p:cNvPr id="11" name="18 Rectángulo"/>
          <p:cNvSpPr/>
          <p:nvPr/>
        </p:nvSpPr>
        <p:spPr bwMode="auto">
          <a:xfrm>
            <a:off x="1907704" y="2325799"/>
            <a:ext cx="1571712" cy="675718"/>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743/2013</a:t>
            </a:r>
          </a:p>
          <a:p>
            <a:pPr algn="ctr" defTabSz="761970" eaLnBrk="0" hangingPunct="0"/>
            <a:r>
              <a:rPr lang="es-CO" sz="2000" b="1" dirty="0">
                <a:latin typeface="Times New Roman" pitchFamily="18" charset="0"/>
              </a:rPr>
              <a:t>037/2017</a:t>
            </a:r>
          </a:p>
        </p:txBody>
      </p:sp>
      <p:sp>
        <p:nvSpPr>
          <p:cNvPr id="12" name="21 Rectángulo"/>
          <p:cNvSpPr/>
          <p:nvPr/>
        </p:nvSpPr>
        <p:spPr bwMode="auto">
          <a:xfrm>
            <a:off x="7236296" y="2525107"/>
            <a:ext cx="172819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2017  </a:t>
            </a:r>
          </a:p>
        </p:txBody>
      </p:sp>
      <p:sp>
        <p:nvSpPr>
          <p:cNvPr id="13" name="28 Rectángulo"/>
          <p:cNvSpPr/>
          <p:nvPr/>
        </p:nvSpPr>
        <p:spPr bwMode="auto">
          <a:xfrm>
            <a:off x="7158668" y="1416663"/>
            <a:ext cx="1805820" cy="792765"/>
          </a:xfrm>
          <a:prstGeom prst="rect">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00" b="1" dirty="0">
                <a:latin typeface="Times New Roman" pitchFamily="18" charset="0"/>
              </a:rPr>
              <a:t>PRESENTACIÓN INFORME ANUAL</a:t>
            </a:r>
          </a:p>
        </p:txBody>
      </p:sp>
      <p:sp>
        <p:nvSpPr>
          <p:cNvPr id="14" name="29 Rectángulo"/>
          <p:cNvSpPr/>
          <p:nvPr/>
        </p:nvSpPr>
        <p:spPr bwMode="auto">
          <a:xfrm>
            <a:off x="395536" y="3173179"/>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Empresas</a:t>
            </a:r>
          </a:p>
        </p:txBody>
      </p:sp>
      <p:sp>
        <p:nvSpPr>
          <p:cNvPr id="15" name="30 Rectángulo"/>
          <p:cNvSpPr/>
          <p:nvPr/>
        </p:nvSpPr>
        <p:spPr bwMode="auto">
          <a:xfrm>
            <a:off x="3853003" y="3173179"/>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Publicación</a:t>
            </a:r>
          </a:p>
        </p:txBody>
      </p:sp>
      <p:sp>
        <p:nvSpPr>
          <p:cNvPr id="16" name="31 Rectángulo"/>
          <p:cNvSpPr/>
          <p:nvPr/>
        </p:nvSpPr>
        <p:spPr bwMode="auto">
          <a:xfrm>
            <a:off x="5436096" y="3173179"/>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31/12/2016</a:t>
            </a:r>
          </a:p>
        </p:txBody>
      </p:sp>
      <p:sp>
        <p:nvSpPr>
          <p:cNvPr id="17" name="32 Rectángulo"/>
          <p:cNvSpPr/>
          <p:nvPr/>
        </p:nvSpPr>
        <p:spPr bwMode="auto">
          <a:xfrm>
            <a:off x="1907704" y="3173179"/>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414/2014</a:t>
            </a:r>
          </a:p>
        </p:txBody>
      </p:sp>
      <p:sp>
        <p:nvSpPr>
          <p:cNvPr id="18" name="33 Rectángulo"/>
          <p:cNvSpPr/>
          <p:nvPr/>
        </p:nvSpPr>
        <p:spPr bwMode="auto">
          <a:xfrm>
            <a:off x="7230675" y="3173179"/>
            <a:ext cx="173381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2017</a:t>
            </a:r>
          </a:p>
        </p:txBody>
      </p:sp>
      <p:sp>
        <p:nvSpPr>
          <p:cNvPr id="19" name="34 Rectángulo"/>
          <p:cNvSpPr/>
          <p:nvPr/>
        </p:nvSpPr>
        <p:spPr bwMode="auto">
          <a:xfrm>
            <a:off x="395536" y="3821251"/>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Gobierno</a:t>
            </a:r>
          </a:p>
        </p:txBody>
      </p:sp>
      <p:sp>
        <p:nvSpPr>
          <p:cNvPr id="20" name="35 Rectángulo"/>
          <p:cNvSpPr/>
          <p:nvPr/>
        </p:nvSpPr>
        <p:spPr bwMode="auto">
          <a:xfrm>
            <a:off x="3853003" y="3821251"/>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01/01/2018</a:t>
            </a:r>
          </a:p>
        </p:txBody>
      </p:sp>
      <p:sp>
        <p:nvSpPr>
          <p:cNvPr id="21" name="36 Rectángulo"/>
          <p:cNvSpPr/>
          <p:nvPr/>
        </p:nvSpPr>
        <p:spPr bwMode="auto">
          <a:xfrm>
            <a:off x="5436096" y="3821251"/>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31/12/2018</a:t>
            </a:r>
          </a:p>
        </p:txBody>
      </p:sp>
      <p:sp>
        <p:nvSpPr>
          <p:cNvPr id="22" name="37 Rectángulo"/>
          <p:cNvSpPr/>
          <p:nvPr/>
        </p:nvSpPr>
        <p:spPr bwMode="auto">
          <a:xfrm>
            <a:off x="1907704" y="3821251"/>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533/2015</a:t>
            </a:r>
          </a:p>
        </p:txBody>
      </p:sp>
      <p:sp>
        <p:nvSpPr>
          <p:cNvPr id="23" name="38 Rectángulo"/>
          <p:cNvSpPr/>
          <p:nvPr/>
        </p:nvSpPr>
        <p:spPr bwMode="auto">
          <a:xfrm>
            <a:off x="7230677" y="3821251"/>
            <a:ext cx="1733811"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2018</a:t>
            </a:r>
          </a:p>
        </p:txBody>
      </p:sp>
      <p:sp>
        <p:nvSpPr>
          <p:cNvPr id="24" name="39 Rectángulo"/>
          <p:cNvSpPr/>
          <p:nvPr/>
        </p:nvSpPr>
        <p:spPr bwMode="auto">
          <a:xfrm>
            <a:off x="395536" y="4441676"/>
            <a:ext cx="1512168" cy="69243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err="1">
                <a:latin typeface="Times New Roman" pitchFamily="18" charset="0"/>
              </a:rPr>
              <a:t>Emp</a:t>
            </a:r>
            <a:r>
              <a:rPr lang="es-CO" sz="2000" b="1" dirty="0">
                <a:latin typeface="Times New Roman" pitchFamily="18" charset="0"/>
              </a:rPr>
              <a:t>. SGSSS</a:t>
            </a:r>
          </a:p>
        </p:txBody>
      </p:sp>
      <p:sp>
        <p:nvSpPr>
          <p:cNvPr id="25" name="40 Rectángulo"/>
          <p:cNvSpPr/>
          <p:nvPr/>
        </p:nvSpPr>
        <p:spPr bwMode="auto">
          <a:xfrm>
            <a:off x="3925011" y="4657700"/>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01/01/2017</a:t>
            </a:r>
          </a:p>
        </p:txBody>
      </p:sp>
      <p:sp>
        <p:nvSpPr>
          <p:cNvPr id="26" name="41 Rectángulo"/>
          <p:cNvSpPr/>
          <p:nvPr/>
        </p:nvSpPr>
        <p:spPr bwMode="auto">
          <a:xfrm>
            <a:off x="5508104" y="4657700"/>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31/12/2017</a:t>
            </a:r>
          </a:p>
        </p:txBody>
      </p:sp>
      <p:sp>
        <p:nvSpPr>
          <p:cNvPr id="27" name="42 Rectángulo"/>
          <p:cNvSpPr/>
          <p:nvPr/>
        </p:nvSpPr>
        <p:spPr bwMode="auto">
          <a:xfrm>
            <a:off x="1907704" y="4630053"/>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663/2015</a:t>
            </a:r>
          </a:p>
        </p:txBody>
      </p:sp>
      <p:sp>
        <p:nvSpPr>
          <p:cNvPr id="28" name="43 Rectángulo"/>
          <p:cNvSpPr/>
          <p:nvPr/>
        </p:nvSpPr>
        <p:spPr bwMode="auto">
          <a:xfrm>
            <a:off x="7236296" y="4651775"/>
            <a:ext cx="1728192" cy="338318"/>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2017</a:t>
            </a:r>
          </a:p>
        </p:txBody>
      </p:sp>
      <p:sp>
        <p:nvSpPr>
          <p:cNvPr id="29" name="1 Flecha abajo"/>
          <p:cNvSpPr/>
          <p:nvPr/>
        </p:nvSpPr>
        <p:spPr bwMode="auto">
          <a:xfrm>
            <a:off x="4283968" y="985292"/>
            <a:ext cx="484632" cy="431371"/>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30" name="8 Título"/>
          <p:cNvSpPr txBox="1">
            <a:spLocks/>
          </p:cNvSpPr>
          <p:nvPr/>
        </p:nvSpPr>
        <p:spPr bwMode="auto">
          <a:xfrm>
            <a:off x="902965" y="0"/>
            <a:ext cx="7629475" cy="87128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kern="0" dirty="0"/>
              <a:t>CRONOGRAMA  DE  APLICACIÓN </a:t>
            </a:r>
            <a:br>
              <a:rPr lang="es-ES" altLang="es-ES" kern="0" dirty="0"/>
            </a:br>
            <a:r>
              <a:rPr lang="es-ES" altLang="es-ES" kern="0" dirty="0"/>
              <a:t>Resolución CGN  No. 193  de  2016</a:t>
            </a:r>
          </a:p>
        </p:txBody>
      </p:sp>
    </p:spTree>
    <p:extLst>
      <p:ext uri="{BB962C8B-B14F-4D97-AF65-F5344CB8AC3E}">
        <p14:creationId xmlns:p14="http://schemas.microsoft.com/office/powerpoint/2010/main" val="33648650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78A8FD72-9270-42FA-9126-7B46023118DF}"/>
              </a:ext>
            </a:extLst>
          </p:cNvPr>
          <p:cNvSpPr/>
          <p:nvPr/>
        </p:nvSpPr>
        <p:spPr bwMode="auto">
          <a:xfrm>
            <a:off x="5220072" y="2497460"/>
            <a:ext cx="2880320" cy="57606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4" name="Rectángulo 3">
            <a:extLst>
              <a:ext uri="{FF2B5EF4-FFF2-40B4-BE49-F238E27FC236}">
                <a16:creationId xmlns:a16="http://schemas.microsoft.com/office/drawing/2014/main" id="{B941657F-CF92-41C3-93E3-C68FD697E370}"/>
              </a:ext>
            </a:extLst>
          </p:cNvPr>
          <p:cNvSpPr/>
          <p:nvPr/>
        </p:nvSpPr>
        <p:spPr bwMode="auto">
          <a:xfrm>
            <a:off x="3058739" y="15170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cxnSp>
        <p:nvCxnSpPr>
          <p:cNvPr id="7" name="Conector recto 6">
            <a:extLst>
              <a:ext uri="{FF2B5EF4-FFF2-40B4-BE49-F238E27FC236}">
                <a16:creationId xmlns:a16="http://schemas.microsoft.com/office/drawing/2014/main" id="{27D41317-415D-472F-8F90-84C1F46C3ABD}"/>
              </a:ext>
            </a:extLst>
          </p:cNvPr>
          <p:cNvCxnSpPr>
            <a:cxnSpLocks/>
          </p:cNvCxnSpPr>
          <p:nvPr/>
        </p:nvCxnSpPr>
        <p:spPr bwMode="auto">
          <a:xfrm flipH="1" flipV="1">
            <a:off x="6143423" y="1860579"/>
            <a:ext cx="1411657" cy="1809382"/>
          </a:xfrm>
          <a:prstGeom prst="line">
            <a:avLst/>
          </a:prstGeom>
          <a:solidFill>
            <a:srgbClr val="1B369A"/>
          </a:solidFill>
          <a:ln w="9525" cap="flat" cmpd="sng" algn="ctr">
            <a:noFill/>
            <a:prstDash val="solid"/>
            <a:round/>
            <a:headEnd type="none" w="med" len="med"/>
            <a:tailEnd type="none" w="med" len="med"/>
          </a:ln>
          <a:effectLst/>
        </p:spPr>
      </p:cxnSp>
      <p:cxnSp>
        <p:nvCxnSpPr>
          <p:cNvPr id="8" name="Conector recto de flecha 7">
            <a:extLst>
              <a:ext uri="{FF2B5EF4-FFF2-40B4-BE49-F238E27FC236}">
                <a16:creationId xmlns:a16="http://schemas.microsoft.com/office/drawing/2014/main" id="{1C4185C9-A7D4-4B9A-87EA-AABA88856BAC}"/>
              </a:ext>
            </a:extLst>
          </p:cNvPr>
          <p:cNvCxnSpPr/>
          <p:nvPr/>
        </p:nvCxnSpPr>
        <p:spPr bwMode="auto">
          <a:xfrm>
            <a:off x="6876257" y="3277547"/>
            <a:ext cx="1080119" cy="648071"/>
          </a:xfrm>
          <a:prstGeom prst="straightConnector1">
            <a:avLst/>
          </a:prstGeom>
          <a:solidFill>
            <a:srgbClr val="1B369A"/>
          </a:solidFill>
          <a:ln w="9525" cap="flat" cmpd="sng" algn="ctr">
            <a:noFill/>
            <a:prstDash val="solid"/>
            <a:round/>
            <a:headEnd type="none" w="med" len="med"/>
            <a:tailEnd type="triangle"/>
          </a:ln>
          <a:effectLst/>
        </p:spPr>
      </p:cxnSp>
      <p:sp>
        <p:nvSpPr>
          <p:cNvPr id="9" name="Rectángulo 8"/>
          <p:cNvSpPr/>
          <p:nvPr/>
        </p:nvSpPr>
        <p:spPr>
          <a:xfrm>
            <a:off x="797868" y="148294"/>
            <a:ext cx="7272808" cy="553992"/>
          </a:xfrm>
          <a:prstGeom prst="rect">
            <a:avLst/>
          </a:prstGeom>
          <a:noFill/>
        </p:spPr>
        <p:txBody>
          <a:bodyPr wrap="square" lIns="91432" tIns="45717" rIns="91432" bIns="45717">
            <a:spAutoFit/>
          </a:bodyPr>
          <a:lstStyle/>
          <a:p>
            <a:pPr algn="ctr" defTabSz="914400" eaLnBrk="0" fontAlgn="base" hangingPunct="0">
              <a:spcBef>
                <a:spcPct val="0"/>
              </a:spcBef>
              <a:spcAft>
                <a:spcPct val="0"/>
              </a:spcAft>
            </a:pPr>
            <a:r>
              <a:rPr lang="es-ES" sz="3000" b="1" dirty="0">
                <a:latin typeface="Times New Roman" panose="02020603050405020304" pitchFamily="18" charset="0"/>
                <a:cs typeface="Times New Roman" panose="02020603050405020304" pitchFamily="18" charset="0"/>
              </a:rPr>
              <a:t>CONTROL INTERNO CONTABLE - 2017</a:t>
            </a:r>
            <a:endParaRPr lang="es-CO" sz="3000" b="1" dirty="0">
              <a:latin typeface="Times New Roman" panose="02020603050405020304" pitchFamily="18" charset="0"/>
              <a:cs typeface="Times New Roman" panose="02020603050405020304" pitchFamily="18" charset="0"/>
            </a:endParaRPr>
          </a:p>
        </p:txBody>
      </p:sp>
      <p:pic>
        <p:nvPicPr>
          <p:cNvPr id="10"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0539" y="1189314"/>
            <a:ext cx="3244304" cy="4176465"/>
          </a:xfrm>
          <a:prstGeom prst="rect">
            <a:avLst/>
          </a:prstGeom>
          <a:noFill/>
          <a:ln w="9525">
            <a:noFill/>
            <a:miter lim="800000"/>
            <a:headEnd/>
            <a:tailEnd/>
          </a:ln>
          <a:effectLst/>
        </p:spPr>
      </p:pic>
      <p:sp>
        <p:nvSpPr>
          <p:cNvPr id="11" name="4 Rectángulo"/>
          <p:cNvSpPr/>
          <p:nvPr/>
        </p:nvSpPr>
        <p:spPr>
          <a:xfrm>
            <a:off x="3923928" y="1921396"/>
            <a:ext cx="5040560" cy="3293203"/>
          </a:xfrm>
          <a:prstGeom prst="rect">
            <a:avLst/>
          </a:prstGeom>
        </p:spPr>
        <p:txBody>
          <a:bodyPr wrap="square" lIns="91432" tIns="45717" rIns="91432" bIns="45717">
            <a:spAutoFit/>
          </a:bodyPr>
          <a:lstStyle/>
          <a:p>
            <a:pPr algn="just" defTabSz="914400" eaLnBrk="0" fontAlgn="base" hangingPunct="0">
              <a:spcBef>
                <a:spcPct val="0"/>
              </a:spcBef>
              <a:spcAft>
                <a:spcPct val="0"/>
              </a:spcAft>
            </a:pPr>
            <a:r>
              <a:rPr lang="es-ES" altLang="es-CO" sz="2600" b="1" dirty="0">
                <a:solidFill>
                  <a:srgbClr val="000000"/>
                </a:solidFill>
                <a:latin typeface="Arial" panose="020B0604020202020204" pitchFamily="34" charset="0"/>
              </a:rPr>
              <a:t>Representa la posibilidad de ocurrencia de eventos, tanto internos como externos, </a:t>
            </a:r>
            <a:r>
              <a:rPr lang="es-ES" altLang="es-CO" sz="2600" b="1" i="1" u="sng" dirty="0">
                <a:solidFill>
                  <a:srgbClr val="002060"/>
                </a:solidFill>
                <a:latin typeface="Arial" panose="020B0604020202020204" pitchFamily="34" charset="0"/>
              </a:rPr>
              <a:t>que tienen la probabilidad de afectar o impedir el logro de información contable con las características de</a:t>
            </a:r>
            <a:r>
              <a:rPr lang="es-ES" altLang="es-CO" sz="2600" b="1" dirty="0">
                <a:solidFill>
                  <a:srgbClr val="AAE2CA">
                    <a:lumMod val="50000"/>
                  </a:srgbClr>
                </a:solidFill>
                <a:latin typeface="Arial" panose="020B0604020202020204" pitchFamily="34" charset="0"/>
              </a:rPr>
              <a:t> </a:t>
            </a:r>
            <a:r>
              <a:rPr lang="es-ES" altLang="es-CO" sz="2600" b="1" dirty="0">
                <a:solidFill>
                  <a:srgbClr val="000000"/>
                </a:solidFill>
                <a:latin typeface="Arial" panose="020B0604020202020204" pitchFamily="34" charset="0"/>
              </a:rPr>
              <a:t>relevancia y representación fiel.</a:t>
            </a:r>
            <a:r>
              <a:rPr lang="es-ES" altLang="es-CO" sz="2600" b="1" dirty="0">
                <a:solidFill>
                  <a:srgbClr val="000000"/>
                </a:solidFill>
                <a:latin typeface="Tahoma" panose="020B0604030504040204" pitchFamily="34" charset="0"/>
              </a:rPr>
              <a:t> </a:t>
            </a:r>
            <a:endParaRPr lang="es-CO" sz="2600" b="1" dirty="0">
              <a:solidFill>
                <a:srgbClr val="000000"/>
              </a:solidFill>
              <a:latin typeface="Arial Narrow" pitchFamily="34" charset="0"/>
            </a:endParaRPr>
          </a:p>
        </p:txBody>
      </p:sp>
      <p:sp>
        <p:nvSpPr>
          <p:cNvPr id="12" name="CuadroTexto 11"/>
          <p:cNvSpPr txBox="1"/>
          <p:nvPr/>
        </p:nvSpPr>
        <p:spPr>
          <a:xfrm>
            <a:off x="3419872" y="1273324"/>
            <a:ext cx="5400600" cy="584775"/>
          </a:xfrm>
          <a:prstGeom prst="rect">
            <a:avLst/>
          </a:prstGeom>
          <a:noFill/>
        </p:spPr>
        <p:txBody>
          <a:bodyPr wrap="square" rtlCol="0">
            <a:spAutoFit/>
          </a:bodyPr>
          <a:lstStyle/>
          <a:p>
            <a:pPr algn="ctr" defTabSz="914400" eaLnBrk="0" fontAlgn="base" hangingPunct="0">
              <a:spcBef>
                <a:spcPct val="0"/>
              </a:spcBef>
              <a:spcAft>
                <a:spcPct val="0"/>
              </a:spcAft>
            </a:pPr>
            <a:r>
              <a:rPr lang="es-CO" sz="3200" b="1" dirty="0">
                <a:solidFill>
                  <a:srgbClr val="000000"/>
                </a:solidFill>
                <a:effectLst>
                  <a:outerShdw blurRad="38100" dist="38100" dir="2700000" algn="tl">
                    <a:srgbClr val="000000">
                      <a:alpha val="43137"/>
                    </a:srgbClr>
                  </a:outerShdw>
                </a:effectLst>
                <a:latin typeface="Arial Narrow" pitchFamily="34" charset="0"/>
              </a:rPr>
              <a:t>Riesgo Contable</a:t>
            </a:r>
          </a:p>
        </p:txBody>
      </p:sp>
      <p:sp>
        <p:nvSpPr>
          <p:cNvPr id="13" name="10 Cerrar llave"/>
          <p:cNvSpPr/>
          <p:nvPr/>
        </p:nvSpPr>
        <p:spPr>
          <a:xfrm>
            <a:off x="3347864" y="1129309"/>
            <a:ext cx="556553" cy="4449704"/>
          </a:xfrm>
          <a:prstGeom prst="rightBrace">
            <a:avLst/>
          </a:prstGeom>
          <a:noFill/>
          <a:ln w="25400" cap="flat" cmpd="sng" algn="ctr">
            <a:solidFill>
              <a:srgbClr val="00B050"/>
            </a:solidFill>
            <a:prstDash val="solid"/>
          </a:ln>
          <a:effectLst>
            <a:outerShdw blurRad="40000" dist="20000" dir="5400000" rotWithShape="0">
              <a:srgbClr val="000000">
                <a:alpha val="38000"/>
              </a:srgbClr>
            </a:outerShdw>
          </a:effectLst>
        </p:spPr>
        <p:txBody>
          <a:bodyPr lIns="91432" tIns="45717" rIns="91432" bIns="45717"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029428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decel="50000" fill="hold">
                                          <p:stCondLst>
                                            <p:cond delay="0"/>
                                          </p:stCondLst>
                                        </p:cTn>
                                        <p:tgtEl>
                                          <p:spTgt spid="1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3"/>
                                        </p:tgtEl>
                                        <p:attrNameLst>
                                          <p:attrName>ppt_w</p:attrName>
                                        </p:attrNameLst>
                                      </p:cBhvr>
                                      <p:tavLst>
                                        <p:tav tm="0">
                                          <p:val>
                                            <p:strVal val="#ppt_w*.05"/>
                                          </p:val>
                                        </p:tav>
                                        <p:tav tm="100000">
                                          <p:val>
                                            <p:strVal val="#ppt_w"/>
                                          </p:val>
                                        </p:tav>
                                      </p:tavLst>
                                    </p:anim>
                                    <p:anim calcmode="lin" valueType="num">
                                      <p:cBhvr>
                                        <p:cTn id="10" dur="1000" fill="hold"/>
                                        <p:tgtEl>
                                          <p:spTgt spid="1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B941657F-CF92-41C3-93E3-C68FD697E370}"/>
              </a:ext>
            </a:extLst>
          </p:cNvPr>
          <p:cNvSpPr/>
          <p:nvPr/>
        </p:nvSpPr>
        <p:spPr bwMode="auto">
          <a:xfrm>
            <a:off x="3441784" y="24974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21" name="Rectángulo 20">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Rectángulo 21">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7" name="5 Rectángulo"/>
          <p:cNvSpPr/>
          <p:nvPr/>
        </p:nvSpPr>
        <p:spPr>
          <a:xfrm>
            <a:off x="1018990" y="265991"/>
            <a:ext cx="7729474" cy="523220"/>
          </a:xfrm>
          <a:prstGeom prst="rect">
            <a:avLst/>
          </a:prstGeom>
          <a:solidFill>
            <a:schemeClr val="accent6">
              <a:lumMod val="40000"/>
              <a:lumOff val="6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800" b="1" i="0" u="none" strike="noStrike" kern="0" cap="none" spc="0" normalizeH="0" baseline="0" noProof="0" dirty="0">
                <a:ln>
                  <a:noFill/>
                </a:ln>
                <a:solidFill>
                  <a:prstClr val="black"/>
                </a:solidFill>
                <a:effectLst/>
                <a:uLnTx/>
                <a:uFillTx/>
                <a:latin typeface="Calibri" panose="020F0502020204030204"/>
                <a:ea typeface="+mn-ea"/>
                <a:cs typeface="Arial" charset="0"/>
              </a:rPr>
              <a:t>GESTIÓN DEL RIESGO CONTABLE</a:t>
            </a:r>
            <a:endParaRPr kumimoji="0" lang="es-E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9 Rectángulo"/>
          <p:cNvSpPr/>
          <p:nvPr/>
        </p:nvSpPr>
        <p:spPr>
          <a:xfrm>
            <a:off x="1978318" y="996889"/>
            <a:ext cx="2106863" cy="400110"/>
          </a:xfrm>
          <a:prstGeom prst="rect">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a:ln>
                  <a:noFill/>
                </a:ln>
                <a:solidFill>
                  <a:prstClr val="black"/>
                </a:solidFill>
                <a:effectLst/>
                <a:uLnTx/>
                <a:uFillTx/>
                <a:latin typeface="Calibri" panose="020F0502020204030204"/>
                <a:ea typeface="+mn-ea"/>
                <a:cs typeface="Arial" charset="0"/>
              </a:rPr>
              <a:t>Proceso Contable</a:t>
            </a:r>
            <a:endParaRPr kumimoji="0" lang="es-ES" sz="2000" b="1" i="0" u="none" strike="noStrike" kern="1200" cap="none" spc="0" normalizeH="0" baseline="0" noProof="0" dirty="0">
              <a:ln>
                <a:noFill/>
              </a:ln>
              <a:solidFill>
                <a:prstClr val="black"/>
              </a:solidFill>
              <a:effectLst/>
              <a:uLnTx/>
              <a:uFillTx/>
              <a:latin typeface="Calibri" panose="020F0502020204030204"/>
              <a:ea typeface="+mn-ea"/>
            </a:endParaRPr>
          </a:p>
        </p:txBody>
      </p:sp>
      <p:sp>
        <p:nvSpPr>
          <p:cNvPr id="9" name="17 Rectángulo"/>
          <p:cNvSpPr/>
          <p:nvPr/>
        </p:nvSpPr>
        <p:spPr>
          <a:xfrm>
            <a:off x="4375649" y="976228"/>
            <a:ext cx="1446238" cy="400110"/>
          </a:xfrm>
          <a:prstGeom prst="rect">
            <a:avLst/>
          </a:prstGeom>
          <a:solidFill>
            <a:srgbClr val="CCFFCC"/>
          </a:solidFill>
          <a:ln>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just"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a:ln>
                  <a:noFill/>
                </a:ln>
                <a:solidFill>
                  <a:srgbClr val="FF0000"/>
                </a:solidFill>
                <a:effectLst/>
                <a:uLnTx/>
                <a:uFillTx/>
                <a:latin typeface="Calibri" panose="020F0502020204030204"/>
                <a:ea typeface="+mn-ea"/>
                <a:cs typeface="Arial" charset="0"/>
              </a:rPr>
              <a:t>Objetivo</a:t>
            </a:r>
          </a:p>
        </p:txBody>
      </p:sp>
      <p:sp>
        <p:nvSpPr>
          <p:cNvPr id="10" name="18 Rectángulo"/>
          <p:cNvSpPr/>
          <p:nvPr/>
        </p:nvSpPr>
        <p:spPr>
          <a:xfrm>
            <a:off x="6321866" y="995928"/>
            <a:ext cx="1038511" cy="400110"/>
          </a:xfrm>
          <a:prstGeom prst="rect">
            <a:avLst/>
          </a:prstGeom>
          <a:solidFill>
            <a:schemeClr val="bg2">
              <a:lumMod val="75000"/>
            </a:schemeClr>
          </a:solidFill>
          <a:ln>
            <a:solidFill>
              <a:srgbClr val="969789"/>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just"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a:ln>
                  <a:noFill/>
                </a:ln>
                <a:solidFill>
                  <a:srgbClr val="002060"/>
                </a:solidFill>
                <a:effectLst/>
                <a:uLnTx/>
                <a:uFillTx/>
                <a:latin typeface="Calibri" panose="020F0502020204030204"/>
                <a:ea typeface="+mn-ea"/>
                <a:cs typeface="Arial" charset="0"/>
              </a:rPr>
              <a:t>Riesgo</a:t>
            </a:r>
            <a:r>
              <a:rPr kumimoji="0" lang="es-MX" sz="2000" b="1" i="0" u="none" strike="noStrike" kern="0" cap="none" spc="0" normalizeH="0" baseline="0" noProof="0" dirty="0">
                <a:ln>
                  <a:noFill/>
                </a:ln>
                <a:solidFill>
                  <a:prstClr val="black"/>
                </a:solidFill>
                <a:effectLst/>
                <a:uLnTx/>
                <a:uFillTx/>
                <a:latin typeface="Calibri" panose="020F0502020204030204"/>
                <a:ea typeface="+mn-ea"/>
                <a:cs typeface="Arial" charset="0"/>
              </a:rPr>
              <a:t> </a:t>
            </a:r>
          </a:p>
        </p:txBody>
      </p:sp>
      <p:sp>
        <p:nvSpPr>
          <p:cNvPr id="13" name="Rectángulo 12"/>
          <p:cNvSpPr/>
          <p:nvPr/>
        </p:nvSpPr>
        <p:spPr>
          <a:xfrm>
            <a:off x="0" y="-22820"/>
            <a:ext cx="8604448" cy="800219"/>
          </a:xfrm>
          <a:prstGeom prst="rect">
            <a:avLst/>
          </a:prstGeom>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ES" sz="1404" b="1" i="0" u="none" strike="noStrike" kern="1200" cap="none" spc="0" normalizeH="0" baseline="0" noProof="0" dirty="0">
                <a:ln>
                  <a:noFill/>
                </a:ln>
                <a:solidFill>
                  <a:prstClr val="white"/>
                </a:solidFill>
                <a:effectLst/>
                <a:uLnTx/>
                <a:uFillTx/>
                <a:latin typeface="Calibri" panose="020F0502020204030204"/>
                <a:ea typeface="+mn-ea"/>
                <a:cs typeface="+mn-cs"/>
              </a:rPr>
              <a:t>ASPECTOS CONCEPTUALES RELACIONADOS CON EL PROCESO CONTABLE</a:t>
            </a:r>
          </a:p>
        </p:txBody>
      </p:sp>
      <p:sp>
        <p:nvSpPr>
          <p:cNvPr id="14" name="Rectángulo 13">
            <a:extLst>
              <a:ext uri="{FF2B5EF4-FFF2-40B4-BE49-F238E27FC236}">
                <a16:creationId xmlns:a16="http://schemas.microsoft.com/office/drawing/2014/main" id="{B941657F-CF92-41C3-93E3-C68FD697E370}"/>
              </a:ext>
            </a:extLst>
          </p:cNvPr>
          <p:cNvSpPr/>
          <p:nvPr/>
        </p:nvSpPr>
        <p:spPr bwMode="auto">
          <a:xfrm>
            <a:off x="3441784" y="3253587"/>
            <a:ext cx="2354352" cy="641297"/>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5" name="Rectángulo 14">
            <a:extLst>
              <a:ext uri="{FF2B5EF4-FFF2-40B4-BE49-F238E27FC236}">
                <a16:creationId xmlns:a16="http://schemas.microsoft.com/office/drawing/2014/main" id="{69FD7C12-D084-4117-8229-89BB154FA263}"/>
              </a:ext>
            </a:extLst>
          </p:cNvPr>
          <p:cNvSpPr/>
          <p:nvPr/>
        </p:nvSpPr>
        <p:spPr>
          <a:xfrm>
            <a:off x="1223941" y="5631906"/>
            <a:ext cx="1403843" cy="38671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6" name="Rectángulo 15">
            <a:extLst>
              <a:ext uri="{FF2B5EF4-FFF2-40B4-BE49-F238E27FC236}">
                <a16:creationId xmlns:a16="http://schemas.microsoft.com/office/drawing/2014/main" id="{7CA27FE2-5EF8-410B-A6F4-89FC2F8EA8BC}"/>
              </a:ext>
            </a:extLst>
          </p:cNvPr>
          <p:cNvSpPr/>
          <p:nvPr/>
        </p:nvSpPr>
        <p:spPr bwMode="auto">
          <a:xfrm>
            <a:off x="683568" y="2461499"/>
            <a:ext cx="1944216" cy="75236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9" name="5 Rectángulo"/>
          <p:cNvSpPr/>
          <p:nvPr/>
        </p:nvSpPr>
        <p:spPr>
          <a:xfrm>
            <a:off x="1649412" y="1453050"/>
            <a:ext cx="6132855" cy="523220"/>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800" b="1" i="0" u="none" strike="noStrike" kern="0" cap="none" spc="0" normalizeH="0" baseline="0" noProof="0" dirty="0">
                <a:ln>
                  <a:noFill/>
                </a:ln>
                <a:solidFill>
                  <a:prstClr val="black"/>
                </a:solidFill>
                <a:effectLst/>
                <a:uLnTx/>
                <a:uFillTx/>
                <a:latin typeface="Calibri" panose="020F0502020204030204"/>
                <a:ea typeface="+mn-ea"/>
                <a:cs typeface="Arial" charset="0"/>
              </a:rPr>
              <a:t>Identificación de los Factores de Riesgos</a:t>
            </a:r>
            <a:endParaRPr kumimoji="0" lang="es-ES" sz="2800" b="1" i="0" u="none" strike="noStrike" kern="1200" cap="none" spc="0" normalizeH="0" baseline="0" noProof="0" dirty="0">
              <a:ln>
                <a:noFill/>
              </a:ln>
              <a:solidFill>
                <a:prstClr val="black"/>
              </a:solidFill>
              <a:effectLst/>
              <a:uLnTx/>
              <a:uFillTx/>
              <a:latin typeface="Calibri" panose="020F0502020204030204"/>
              <a:ea typeface="+mn-ea"/>
            </a:endParaRPr>
          </a:p>
        </p:txBody>
      </p:sp>
      <p:cxnSp>
        <p:nvCxnSpPr>
          <p:cNvPr id="23" name="8 Conector recto"/>
          <p:cNvCxnSpPr/>
          <p:nvPr/>
        </p:nvCxnSpPr>
        <p:spPr>
          <a:xfrm flipH="1">
            <a:off x="7688263" y="2549477"/>
            <a:ext cx="41116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9 Conector recto"/>
          <p:cNvCxnSpPr/>
          <p:nvPr/>
        </p:nvCxnSpPr>
        <p:spPr>
          <a:xfrm>
            <a:off x="1177925" y="2580100"/>
            <a:ext cx="0" cy="54614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10 Conector recto"/>
          <p:cNvCxnSpPr/>
          <p:nvPr/>
        </p:nvCxnSpPr>
        <p:spPr>
          <a:xfrm>
            <a:off x="8099425" y="2580100"/>
            <a:ext cx="0" cy="5044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11 Rectángulo"/>
          <p:cNvSpPr/>
          <p:nvPr/>
        </p:nvSpPr>
        <p:spPr>
          <a:xfrm>
            <a:off x="1719943" y="2349267"/>
            <a:ext cx="5968093" cy="523220"/>
          </a:xfrm>
          <a:prstGeom prst="rect">
            <a:avLst/>
          </a:prstGeom>
          <a:solidFill>
            <a:schemeClr val="accent2">
              <a:lumMod val="40000"/>
              <a:lumOff val="60000"/>
            </a:schemeClr>
          </a:solidFill>
          <a:ln w="38100">
            <a:solidFill>
              <a:schemeClr val="tx1"/>
            </a:solidFill>
          </a:ln>
        </p:spPr>
        <p:style>
          <a:lnRef idx="1">
            <a:schemeClr val="accent1"/>
          </a:lnRef>
          <a:fillRef idx="2">
            <a:schemeClr val="accent1"/>
          </a:fillRef>
          <a:effectRef idx="1">
            <a:schemeClr val="accent1"/>
          </a:effectRef>
          <a:fontRef idx="minor">
            <a:schemeClr val="dk1"/>
          </a:fontRef>
        </p:style>
        <p:txBody>
          <a:bodyPr>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800" b="1" i="0" u="none" strike="noStrike" kern="0" cap="none" spc="0" normalizeH="0" baseline="0" noProof="0" dirty="0">
                <a:ln>
                  <a:noFill/>
                </a:ln>
                <a:solidFill>
                  <a:prstClr val="black"/>
                </a:solidFill>
                <a:effectLst/>
                <a:uLnTx/>
                <a:uFillTx/>
                <a:latin typeface="Calibri" panose="020F0502020204030204"/>
                <a:ea typeface="+mn-ea"/>
                <a:cs typeface="Arial" charset="0"/>
              </a:rPr>
              <a:t>Riesgos Asociados con</a:t>
            </a:r>
            <a:r>
              <a:rPr kumimoji="0" lang="es-MX" sz="2400" b="1" i="0" u="none" strike="noStrike" kern="0" cap="none" spc="0" normalizeH="0" baseline="0" noProof="0" dirty="0">
                <a:ln>
                  <a:noFill/>
                </a:ln>
                <a:solidFill>
                  <a:prstClr val="black"/>
                </a:solidFill>
                <a:effectLst/>
                <a:uLnTx/>
                <a:uFillTx/>
                <a:latin typeface="Calibri" panose="020F0502020204030204"/>
                <a:ea typeface="+mn-ea"/>
                <a:cs typeface="Arial" charset="0"/>
              </a:rPr>
              <a:t>:</a:t>
            </a:r>
            <a:endParaRPr kumimoji="0" lang="es-E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14 Flecha abajo"/>
          <p:cNvSpPr/>
          <p:nvPr/>
        </p:nvSpPr>
        <p:spPr>
          <a:xfrm>
            <a:off x="4226380" y="1986724"/>
            <a:ext cx="562708" cy="3131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15 Rectángulo"/>
          <p:cNvSpPr/>
          <p:nvPr/>
        </p:nvSpPr>
        <p:spPr>
          <a:xfrm>
            <a:off x="643918" y="4670367"/>
            <a:ext cx="7668971" cy="523220"/>
          </a:xfrm>
          <a:prstGeom prst="rect">
            <a:avLst/>
          </a:prstGeom>
          <a:solidFill>
            <a:schemeClr val="accent6">
              <a:lumMod val="20000"/>
              <a:lumOff val="80000"/>
            </a:schemeClr>
          </a:solidFill>
          <a:ln>
            <a:solidFill>
              <a:schemeClr val="tx1"/>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800" b="1" i="0" u="none" strike="noStrike" kern="0" cap="none" spc="0" normalizeH="0" baseline="0" noProof="0" dirty="0">
                <a:ln>
                  <a:noFill/>
                </a:ln>
                <a:solidFill>
                  <a:prstClr val="black"/>
                </a:solidFill>
                <a:effectLst/>
                <a:uLnTx/>
                <a:uFillTx/>
                <a:latin typeface="Calibri" panose="020F0502020204030204"/>
                <a:ea typeface="+mn-ea"/>
                <a:cs typeface="Arial" charset="0"/>
              </a:rPr>
              <a:t>Acciones  de  Control </a:t>
            </a:r>
            <a:endParaRPr kumimoji="0" lang="es-E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9" name="16 Conector recto"/>
          <p:cNvCxnSpPr>
            <a:stCxn id="26" idx="1"/>
          </p:cNvCxnSpPr>
          <p:nvPr/>
        </p:nvCxnSpPr>
        <p:spPr>
          <a:xfrm flipH="1" flipV="1">
            <a:off x="1177925" y="2580100"/>
            <a:ext cx="542018" cy="3077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17 Flecha arriba y abajo"/>
          <p:cNvSpPr/>
          <p:nvPr/>
        </p:nvSpPr>
        <p:spPr>
          <a:xfrm>
            <a:off x="1449388" y="4389869"/>
            <a:ext cx="200025" cy="224358"/>
          </a:xfrm>
          <a:prstGeom prst="up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18 Flecha arriba y abajo"/>
          <p:cNvSpPr/>
          <p:nvPr/>
        </p:nvSpPr>
        <p:spPr>
          <a:xfrm>
            <a:off x="3189288" y="4389869"/>
            <a:ext cx="200025" cy="224358"/>
          </a:xfrm>
          <a:prstGeom prst="up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19 Flecha arriba y abajo"/>
          <p:cNvSpPr/>
          <p:nvPr/>
        </p:nvSpPr>
        <p:spPr>
          <a:xfrm>
            <a:off x="5243513" y="4389869"/>
            <a:ext cx="200025" cy="224358"/>
          </a:xfrm>
          <a:prstGeom prst="up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20 Flecha arriba y abajo"/>
          <p:cNvSpPr/>
          <p:nvPr/>
        </p:nvSpPr>
        <p:spPr>
          <a:xfrm>
            <a:off x="7516813" y="4389869"/>
            <a:ext cx="200025" cy="224358"/>
          </a:xfrm>
          <a:prstGeom prst="upDown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34" name="21 Conector recto de flecha"/>
          <p:cNvCxnSpPr/>
          <p:nvPr/>
        </p:nvCxnSpPr>
        <p:spPr>
          <a:xfrm>
            <a:off x="3389313" y="2811414"/>
            <a:ext cx="0" cy="34657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22 Conector recto de flecha"/>
          <p:cNvCxnSpPr/>
          <p:nvPr/>
        </p:nvCxnSpPr>
        <p:spPr>
          <a:xfrm>
            <a:off x="5441950" y="2811414"/>
            <a:ext cx="0" cy="33784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6" name="6 Rectángulo"/>
          <p:cNvSpPr/>
          <p:nvPr/>
        </p:nvSpPr>
        <p:spPr>
          <a:xfrm>
            <a:off x="4712217" y="3135038"/>
            <a:ext cx="1459983" cy="1261884"/>
          </a:xfrm>
          <a:prstGeom prst="rect">
            <a:avLst/>
          </a:prstGeom>
          <a:solidFill>
            <a:srgbClr val="FFFFCC"/>
          </a:solidFill>
        </p:spPr>
        <p:style>
          <a:lnRef idx="1">
            <a:schemeClr val="accent2"/>
          </a:lnRef>
          <a:fillRef idx="3">
            <a:schemeClr val="accent2"/>
          </a:fillRef>
          <a:effectRef idx="2">
            <a:schemeClr val="accent2"/>
          </a:effectRef>
          <a:fontRef idx="minor">
            <a:schemeClr val="lt1"/>
          </a:fontRef>
        </p:style>
        <p:txBody>
          <a:bodyPr>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a:ln>
                  <a:noFill/>
                </a:ln>
                <a:solidFill>
                  <a:prstClr val="black"/>
                </a:solidFill>
                <a:effectLst/>
                <a:uLnTx/>
                <a:uFillTx/>
                <a:latin typeface="Calibri" panose="020F0502020204030204"/>
                <a:ea typeface="+mn-ea"/>
                <a:cs typeface="Arial" charset="0"/>
              </a:rPr>
              <a:t>Rendición de cuentas</a:t>
            </a:r>
          </a:p>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MX" sz="2400" b="1" i="0" u="none" strike="noStrike" kern="0" cap="none" spc="0" normalizeH="0" baseline="0" noProof="0" dirty="0">
              <a:ln>
                <a:noFill/>
              </a:ln>
              <a:solidFill>
                <a:prstClr val="black"/>
              </a:solidFill>
              <a:effectLst/>
              <a:uLnTx/>
              <a:uFillTx/>
              <a:latin typeface="Calibri" panose="020F0502020204030204"/>
              <a:ea typeface="+mn-ea"/>
              <a:cs typeface="Arial" charset="0"/>
            </a:endParaRPr>
          </a:p>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7 Rectángulo"/>
          <p:cNvSpPr/>
          <p:nvPr/>
        </p:nvSpPr>
        <p:spPr>
          <a:xfrm>
            <a:off x="643918" y="3126246"/>
            <a:ext cx="1674740" cy="1200329"/>
          </a:xfrm>
          <a:prstGeom prst="rect">
            <a:avLst/>
          </a:prstGeom>
          <a:solidFill>
            <a:srgbClr val="FFFFCC"/>
          </a:solidFill>
          <a:ln>
            <a:solidFill>
              <a:schemeClr val="accent2">
                <a:lumMod val="75000"/>
              </a:schemeClr>
            </a:solidFill>
          </a:ln>
        </p:spPr>
        <p:style>
          <a:lnRef idx="0">
            <a:schemeClr val="accent2"/>
          </a:lnRef>
          <a:fillRef idx="3">
            <a:schemeClr val="accent2"/>
          </a:fillRef>
          <a:effectRef idx="3">
            <a:schemeClr val="accent2"/>
          </a:effectRef>
          <a:fontRef idx="minor">
            <a:schemeClr val="lt1"/>
          </a:fontRef>
        </p:style>
        <p:txBody>
          <a:bodyPr>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noProof="0" dirty="0">
                <a:ln>
                  <a:noFill/>
                </a:ln>
                <a:solidFill>
                  <a:prstClr val="black"/>
                </a:solidFill>
                <a:effectLst/>
                <a:uLnTx/>
                <a:uFillTx/>
                <a:latin typeface="Calibri" panose="020F0502020204030204"/>
                <a:ea typeface="+mn-ea"/>
                <a:cs typeface="Arial" charset="0"/>
              </a:rPr>
              <a:t>Marco de referencia del proceso contable</a:t>
            </a:r>
            <a:endParaRPr kumimoji="0" lang="es-ES" sz="1800" b="1" i="0" u="none" strike="noStrike" kern="1200" cap="none" spc="0" normalizeH="0" baseline="0" noProof="0" dirty="0">
              <a:ln>
                <a:noFill/>
              </a:ln>
              <a:solidFill>
                <a:prstClr val="black"/>
              </a:solidFill>
              <a:effectLst/>
              <a:uLnTx/>
              <a:uFillTx/>
              <a:latin typeface="Calibri" panose="020F0502020204030204"/>
              <a:ea typeface="+mn-ea"/>
            </a:endParaRPr>
          </a:p>
        </p:txBody>
      </p:sp>
      <p:sp>
        <p:nvSpPr>
          <p:cNvPr id="38" name="12 Rectángulo"/>
          <p:cNvSpPr/>
          <p:nvPr/>
        </p:nvSpPr>
        <p:spPr>
          <a:xfrm>
            <a:off x="2551640" y="3151869"/>
            <a:ext cx="1674740" cy="1169551"/>
          </a:xfrm>
          <a:prstGeom prst="rect">
            <a:avLst/>
          </a:prstGeom>
          <a:solidFill>
            <a:srgbClr val="FFFFCC"/>
          </a:solidFill>
        </p:spPr>
        <p:style>
          <a:lnRef idx="1">
            <a:schemeClr val="accent2"/>
          </a:lnRef>
          <a:fillRef idx="3">
            <a:schemeClr val="accent2"/>
          </a:fillRef>
          <a:effectRef idx="2">
            <a:schemeClr val="accent2"/>
          </a:effectRef>
          <a:fontRef idx="minor">
            <a:schemeClr val="lt1"/>
          </a:fontRef>
        </p:style>
        <p:txBody>
          <a:bodyPr>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noProof="0" dirty="0">
                <a:ln>
                  <a:noFill/>
                </a:ln>
                <a:solidFill>
                  <a:prstClr val="black"/>
                </a:solidFill>
                <a:effectLst/>
                <a:uLnTx/>
                <a:uFillTx/>
                <a:latin typeface="Calibri" panose="020F0502020204030204"/>
                <a:ea typeface="+mn-ea"/>
                <a:cs typeface="Arial" charset="0"/>
              </a:rPr>
              <a:t>Etapas del proceso contable</a:t>
            </a:r>
          </a:p>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13 Rectángulo"/>
          <p:cNvSpPr/>
          <p:nvPr/>
        </p:nvSpPr>
        <p:spPr>
          <a:xfrm>
            <a:off x="6638149" y="3084519"/>
            <a:ext cx="1674740" cy="1200329"/>
          </a:xfrm>
          <a:prstGeom prst="rect">
            <a:avLst/>
          </a:prstGeom>
          <a:solidFill>
            <a:srgbClr val="FFFFCC"/>
          </a:solidFill>
        </p:spPr>
        <p:style>
          <a:lnRef idx="1">
            <a:schemeClr val="accent2"/>
          </a:lnRef>
          <a:fillRef idx="3">
            <a:schemeClr val="accent2"/>
          </a:fillRef>
          <a:effectRef idx="2">
            <a:schemeClr val="accent2"/>
          </a:effectRef>
          <a:fontRef idx="minor">
            <a:schemeClr val="lt1"/>
          </a:fontRef>
        </p:style>
        <p:txBody>
          <a:bodyPr>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noProof="0" dirty="0">
                <a:ln>
                  <a:noFill/>
                </a:ln>
                <a:solidFill>
                  <a:prstClr val="black"/>
                </a:solidFill>
                <a:effectLst/>
                <a:uLnTx/>
                <a:uFillTx/>
                <a:latin typeface="Calibri" panose="020F0502020204030204"/>
                <a:ea typeface="+mn-ea"/>
                <a:cs typeface="Arial" charset="0"/>
              </a:rPr>
              <a:t>Gestión del riesgo de índole contable</a:t>
            </a:r>
          </a:p>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4918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8 Título"/>
          <p:cNvSpPr txBox="1">
            <a:spLocks/>
          </p:cNvSpPr>
          <p:nvPr/>
        </p:nvSpPr>
        <p:spPr bwMode="auto">
          <a:xfrm>
            <a:off x="827584" y="124702"/>
            <a:ext cx="7285302" cy="932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kern="0" dirty="0">
                <a:latin typeface="+mn-lt"/>
              </a:rPr>
              <a:t>ETAPAS    DEL    PROCESO   CONTABLE</a:t>
            </a:r>
          </a:p>
        </p:txBody>
      </p:sp>
      <p:sp>
        <p:nvSpPr>
          <p:cNvPr id="4" name="1 Rectángulo"/>
          <p:cNvSpPr/>
          <p:nvPr/>
        </p:nvSpPr>
        <p:spPr bwMode="auto">
          <a:xfrm>
            <a:off x="683569" y="2554971"/>
            <a:ext cx="252028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Identificación</a:t>
            </a:r>
            <a:endParaRPr lang="es-CO" sz="2200" b="1" u="sng" dirty="0">
              <a:solidFill>
                <a:schemeClr val="tx1"/>
              </a:solidFill>
            </a:endParaRPr>
          </a:p>
        </p:txBody>
      </p:sp>
      <p:sp>
        <p:nvSpPr>
          <p:cNvPr id="5" name="6 CuadroTexto"/>
          <p:cNvSpPr txBox="1"/>
          <p:nvPr/>
        </p:nvSpPr>
        <p:spPr>
          <a:xfrm>
            <a:off x="683568" y="1785594"/>
            <a:ext cx="2520280" cy="451342"/>
          </a:xfrm>
          <a:prstGeom prst="rect">
            <a:avLst/>
          </a:prstGeom>
          <a:solidFill>
            <a:schemeClr val="accent1">
              <a:lumMod val="20000"/>
              <a:lumOff val="80000"/>
            </a:schemeClr>
          </a:solidFill>
          <a:ln>
            <a:solidFill>
              <a:schemeClr val="tx1"/>
            </a:solidFill>
          </a:ln>
        </p:spPr>
        <p:txBody>
          <a:bodyPr wrap="square" rtlCol="0">
            <a:spAutoFit/>
          </a:bodyPr>
          <a:lstStyle/>
          <a:p>
            <a:pPr algn="ctr"/>
            <a:r>
              <a:rPr lang="es-CO" sz="2333" b="1" dirty="0">
                <a:latin typeface="+mn-lt"/>
              </a:rPr>
              <a:t>RECONOCIMIENTO</a:t>
            </a:r>
          </a:p>
        </p:txBody>
      </p:sp>
      <p:sp>
        <p:nvSpPr>
          <p:cNvPr id="6" name="10 CuadroTexto"/>
          <p:cNvSpPr txBox="1"/>
          <p:nvPr/>
        </p:nvSpPr>
        <p:spPr>
          <a:xfrm>
            <a:off x="3511083" y="1618092"/>
            <a:ext cx="2141038" cy="810350"/>
          </a:xfrm>
          <a:prstGeom prst="rect">
            <a:avLst/>
          </a:prstGeom>
          <a:solidFill>
            <a:schemeClr val="tx2">
              <a:lumMod val="40000"/>
              <a:lumOff val="60000"/>
            </a:schemeClr>
          </a:solidFill>
          <a:ln>
            <a:solidFill>
              <a:schemeClr val="tx1"/>
            </a:solidFill>
          </a:ln>
        </p:spPr>
        <p:txBody>
          <a:bodyPr wrap="square" rtlCol="0">
            <a:spAutoFit/>
          </a:bodyPr>
          <a:lstStyle/>
          <a:p>
            <a:pPr algn="ctr"/>
            <a:r>
              <a:rPr lang="es-CO" sz="2333" b="1" dirty="0">
                <a:latin typeface="+mn-lt"/>
              </a:rPr>
              <a:t>MEDICIÓN POSTERIOR</a:t>
            </a:r>
          </a:p>
        </p:txBody>
      </p:sp>
      <p:sp>
        <p:nvSpPr>
          <p:cNvPr id="7" name="11 CuadroTexto"/>
          <p:cNvSpPr txBox="1"/>
          <p:nvPr/>
        </p:nvSpPr>
        <p:spPr>
          <a:xfrm>
            <a:off x="6000158" y="1785594"/>
            <a:ext cx="2100233" cy="451342"/>
          </a:xfrm>
          <a:prstGeom prst="rect">
            <a:avLst/>
          </a:prstGeom>
          <a:solidFill>
            <a:schemeClr val="accent1">
              <a:lumMod val="40000"/>
              <a:lumOff val="60000"/>
            </a:schemeClr>
          </a:solidFill>
          <a:ln>
            <a:solidFill>
              <a:schemeClr val="tx1"/>
            </a:solidFill>
          </a:ln>
        </p:spPr>
        <p:txBody>
          <a:bodyPr wrap="square" rtlCol="0">
            <a:spAutoFit/>
          </a:bodyPr>
          <a:lstStyle/>
          <a:p>
            <a:pPr algn="ctr"/>
            <a:r>
              <a:rPr lang="es-CO" sz="2333" b="1" dirty="0">
                <a:latin typeface="+mn-lt"/>
              </a:rPr>
              <a:t>REVELACIÓN</a:t>
            </a:r>
          </a:p>
        </p:txBody>
      </p:sp>
      <p:sp>
        <p:nvSpPr>
          <p:cNvPr id="8" name="12 Rectángulo"/>
          <p:cNvSpPr/>
          <p:nvPr/>
        </p:nvSpPr>
        <p:spPr bwMode="auto">
          <a:xfrm>
            <a:off x="683568" y="3127530"/>
            <a:ext cx="252028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Clasificación</a:t>
            </a:r>
            <a:endParaRPr lang="es-CO" sz="2200" b="1" u="sng" dirty="0">
              <a:solidFill>
                <a:schemeClr val="tx1"/>
              </a:solidFill>
            </a:endParaRPr>
          </a:p>
        </p:txBody>
      </p:sp>
      <p:sp>
        <p:nvSpPr>
          <p:cNvPr id="9" name="13 Rectángulo"/>
          <p:cNvSpPr/>
          <p:nvPr/>
        </p:nvSpPr>
        <p:spPr bwMode="auto">
          <a:xfrm>
            <a:off x="683568" y="3695543"/>
            <a:ext cx="2520280" cy="674125"/>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Medición Inicial</a:t>
            </a:r>
            <a:endParaRPr lang="es-CO" sz="2200" b="1" u="sng" dirty="0">
              <a:solidFill>
                <a:schemeClr val="tx1"/>
              </a:solidFill>
            </a:endParaRPr>
          </a:p>
        </p:txBody>
      </p:sp>
      <p:sp>
        <p:nvSpPr>
          <p:cNvPr id="10" name="14 Rectángulo"/>
          <p:cNvSpPr/>
          <p:nvPr/>
        </p:nvSpPr>
        <p:spPr bwMode="auto">
          <a:xfrm>
            <a:off x="683568" y="4535743"/>
            <a:ext cx="2520280" cy="409989"/>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Registro</a:t>
            </a:r>
            <a:endParaRPr lang="es-CO" sz="2200" b="1" u="sng" dirty="0">
              <a:solidFill>
                <a:schemeClr val="tx1"/>
              </a:solidFill>
            </a:endParaRPr>
          </a:p>
        </p:txBody>
      </p:sp>
      <p:sp>
        <p:nvSpPr>
          <p:cNvPr id="11" name="15 Rectángulo"/>
          <p:cNvSpPr/>
          <p:nvPr/>
        </p:nvSpPr>
        <p:spPr bwMode="auto">
          <a:xfrm>
            <a:off x="3511083" y="2594457"/>
            <a:ext cx="2141038"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Valuación</a:t>
            </a:r>
            <a:endParaRPr lang="es-CO" sz="2200" b="1" u="sng" dirty="0">
              <a:solidFill>
                <a:schemeClr val="tx1"/>
              </a:solidFill>
            </a:endParaRPr>
          </a:p>
        </p:txBody>
      </p:sp>
      <p:sp>
        <p:nvSpPr>
          <p:cNvPr id="12" name="16 Rectángulo"/>
          <p:cNvSpPr/>
          <p:nvPr/>
        </p:nvSpPr>
        <p:spPr bwMode="auto">
          <a:xfrm>
            <a:off x="3511083" y="3205539"/>
            <a:ext cx="2141038" cy="66007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Registro Ajustes</a:t>
            </a:r>
            <a:endParaRPr lang="es-CO" sz="2200" b="1" u="sng" dirty="0">
              <a:solidFill>
                <a:schemeClr val="tx1"/>
              </a:solidFill>
            </a:endParaRPr>
          </a:p>
        </p:txBody>
      </p:sp>
      <p:sp>
        <p:nvSpPr>
          <p:cNvPr id="13" name="17 Rectángulo"/>
          <p:cNvSpPr/>
          <p:nvPr/>
        </p:nvSpPr>
        <p:spPr bwMode="auto">
          <a:xfrm>
            <a:off x="6000159" y="2557467"/>
            <a:ext cx="2100233" cy="111012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Presentación Estados Financieros</a:t>
            </a:r>
            <a:endParaRPr lang="es-CO" sz="2200" b="1" u="sng" dirty="0">
              <a:solidFill>
                <a:schemeClr val="tx1"/>
              </a:solidFill>
            </a:endParaRPr>
          </a:p>
        </p:txBody>
      </p:sp>
      <p:sp>
        <p:nvSpPr>
          <p:cNvPr id="14" name="18 Rectángulo"/>
          <p:cNvSpPr/>
          <p:nvPr/>
        </p:nvSpPr>
        <p:spPr bwMode="auto">
          <a:xfrm>
            <a:off x="6012160" y="3865612"/>
            <a:ext cx="2100233" cy="1126514"/>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Presentación Notas Estados Financieros</a:t>
            </a:r>
            <a:endParaRPr lang="es-CO" sz="2200" b="1" u="sng" dirty="0">
              <a:solidFill>
                <a:schemeClr val="tx1"/>
              </a:solidFill>
            </a:endParaRPr>
          </a:p>
        </p:txBody>
      </p:sp>
      <p:sp>
        <p:nvSpPr>
          <p:cNvPr id="15" name="Flecha abajo 14"/>
          <p:cNvSpPr/>
          <p:nvPr/>
        </p:nvSpPr>
        <p:spPr bwMode="auto">
          <a:xfrm>
            <a:off x="4101547" y="696743"/>
            <a:ext cx="634286" cy="843365"/>
          </a:xfrm>
          <a:prstGeom prst="downArrow">
            <a:avLst/>
          </a:prstGeom>
          <a:solidFill>
            <a:schemeClr val="bg1">
              <a:lumMod val="50000"/>
            </a:schemeClr>
          </a:solidFill>
          <a:ln w="9525" cap="flat" cmpd="sng" algn="ctr">
            <a:solidFill>
              <a:schemeClr val="accent2"/>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mn-lt"/>
            </a:endParaRPr>
          </a:p>
        </p:txBody>
      </p:sp>
      <p:sp>
        <p:nvSpPr>
          <p:cNvPr id="16" name="Flecha abajo 15"/>
          <p:cNvSpPr/>
          <p:nvPr/>
        </p:nvSpPr>
        <p:spPr bwMode="auto">
          <a:xfrm>
            <a:off x="1619672" y="745499"/>
            <a:ext cx="634286" cy="762627"/>
          </a:xfrm>
          <a:prstGeom prst="downArrow">
            <a:avLst/>
          </a:prstGeom>
          <a:solidFill>
            <a:schemeClr val="bg2">
              <a:lumMod val="50000"/>
            </a:schemeClr>
          </a:solidFill>
          <a:ln w="9525" cap="flat" cmpd="sng" algn="ctr">
            <a:solidFill>
              <a:schemeClr val="accent2"/>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mn-lt"/>
            </a:endParaRPr>
          </a:p>
        </p:txBody>
      </p:sp>
      <p:sp>
        <p:nvSpPr>
          <p:cNvPr id="17" name="Flecha abajo 16"/>
          <p:cNvSpPr/>
          <p:nvPr/>
        </p:nvSpPr>
        <p:spPr bwMode="auto">
          <a:xfrm>
            <a:off x="6530002" y="664761"/>
            <a:ext cx="634286" cy="843365"/>
          </a:xfrm>
          <a:prstGeom prst="downArrow">
            <a:avLst/>
          </a:prstGeom>
          <a:solidFill>
            <a:schemeClr val="bg1">
              <a:lumMod val="50000"/>
            </a:schemeClr>
          </a:solidFill>
          <a:ln w="9525" cap="flat" cmpd="sng" algn="ctr">
            <a:solidFill>
              <a:schemeClr val="accent2"/>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mn-lt"/>
            </a:endParaRPr>
          </a:p>
        </p:txBody>
      </p:sp>
    </p:spTree>
    <p:extLst>
      <p:ext uri="{BB962C8B-B14F-4D97-AF65-F5344CB8AC3E}">
        <p14:creationId xmlns:p14="http://schemas.microsoft.com/office/powerpoint/2010/main" val="41833261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B941657F-CF92-41C3-93E3-C68FD697E370}"/>
              </a:ext>
            </a:extLst>
          </p:cNvPr>
          <p:cNvSpPr/>
          <p:nvPr/>
        </p:nvSpPr>
        <p:spPr bwMode="auto">
          <a:xfrm>
            <a:off x="3441784" y="24974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21" name="Rectángulo 20">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Rectángulo 21">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4" name="23 CuadroTexto"/>
          <p:cNvSpPr txBox="1"/>
          <p:nvPr/>
        </p:nvSpPr>
        <p:spPr>
          <a:xfrm>
            <a:off x="1018989" y="74832"/>
            <a:ext cx="7421625" cy="80021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2300" b="1" i="0" u="none" strike="noStrike" kern="0" cap="none" spc="0" normalizeH="0" baseline="0" noProof="0" dirty="0">
                <a:ln>
                  <a:noFill/>
                </a:ln>
                <a:solidFill>
                  <a:prstClr val="black"/>
                </a:solidFill>
                <a:effectLst/>
                <a:uLnTx/>
                <a:uFillTx/>
                <a:latin typeface="Calibri" panose="020F0502020204030204"/>
                <a:ea typeface="+mn-ea"/>
                <a:cs typeface="+mn-cs"/>
              </a:rPr>
              <a:t>ASPECTOS CONCEPTUALES RELACIONADOS CON EL PROCESO CONTABLE</a:t>
            </a:r>
            <a:endParaRPr kumimoji="0" lang="es-ES" sz="23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5" name="23 Diagrama"/>
          <p:cNvGraphicFramePr/>
          <p:nvPr/>
        </p:nvGraphicFramePr>
        <p:xfrm>
          <a:off x="455883" y="1778239"/>
          <a:ext cx="8576284" cy="9352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6" name="23 Diagrama"/>
          <p:cNvGraphicFramePr/>
          <p:nvPr/>
        </p:nvGraphicFramePr>
        <p:xfrm>
          <a:off x="460966" y="2920508"/>
          <a:ext cx="8571201" cy="9352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7" name="23 Diagrama"/>
          <p:cNvGraphicFramePr/>
          <p:nvPr/>
        </p:nvGraphicFramePr>
        <p:xfrm>
          <a:off x="460966" y="4010487"/>
          <a:ext cx="8571201" cy="93524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9" name="3 CuadroTexto"/>
          <p:cNvSpPr txBox="1"/>
          <p:nvPr/>
        </p:nvSpPr>
        <p:spPr>
          <a:xfrm>
            <a:off x="1043608" y="1043192"/>
            <a:ext cx="7200800" cy="523220"/>
          </a:xfrm>
          <a:prstGeom prst="rect">
            <a:avLst/>
          </a:prstGeom>
          <a:ln>
            <a:noFill/>
          </a:ln>
          <a:effectLst>
            <a:glow rad="63500">
              <a:schemeClr val="accent5">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prstClr val="black"/>
                </a:solidFill>
                <a:effectLst/>
                <a:uLnTx/>
                <a:uFillTx/>
                <a:latin typeface="Calibri" panose="020F0502020204030204"/>
                <a:ea typeface="+mn-ea"/>
                <a:cs typeface="+mn-cs"/>
              </a:rPr>
              <a:t>Marco de Referencia del Proceso Contable</a:t>
            </a:r>
          </a:p>
        </p:txBody>
      </p:sp>
    </p:spTree>
    <p:extLst>
      <p:ext uri="{BB962C8B-B14F-4D97-AF65-F5344CB8AC3E}">
        <p14:creationId xmlns:p14="http://schemas.microsoft.com/office/powerpoint/2010/main" val="3800746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B941657F-CF92-41C3-93E3-C68FD697E370}"/>
              </a:ext>
            </a:extLst>
          </p:cNvPr>
          <p:cNvSpPr/>
          <p:nvPr/>
        </p:nvSpPr>
        <p:spPr bwMode="auto">
          <a:xfrm>
            <a:off x="3441784" y="2497460"/>
            <a:ext cx="2354352" cy="1166178"/>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21" name="Rectángulo 20">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Rectángulo 21">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4" name="23 CuadroTexto"/>
          <p:cNvSpPr txBox="1"/>
          <p:nvPr/>
        </p:nvSpPr>
        <p:spPr>
          <a:xfrm>
            <a:off x="908147" y="392484"/>
            <a:ext cx="7421625" cy="446276"/>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sz="2300" b="1" i="0" u="none" strike="noStrike" kern="0" cap="none" spc="0" normalizeH="0" baseline="0" noProof="0" dirty="0">
                <a:ln>
                  <a:noFill/>
                </a:ln>
                <a:solidFill>
                  <a:prstClr val="black"/>
                </a:solidFill>
                <a:effectLst/>
                <a:uLnTx/>
                <a:uFillTx/>
                <a:latin typeface="Calibri" panose="020F0502020204030204"/>
                <a:ea typeface="+mn-ea"/>
                <a:cs typeface="+mn-cs"/>
              </a:rPr>
              <a:t>PROCESO CONTABLE Y HECHO ECONÓMICO</a:t>
            </a:r>
            <a:endParaRPr kumimoji="0" lang="es-ES" sz="23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1" name="23 Diagrama"/>
          <p:cNvGraphicFramePr/>
          <p:nvPr/>
        </p:nvGraphicFramePr>
        <p:xfrm>
          <a:off x="537658" y="1223957"/>
          <a:ext cx="8606341" cy="9352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23 Diagrama"/>
          <p:cNvGraphicFramePr/>
          <p:nvPr/>
        </p:nvGraphicFramePr>
        <p:xfrm>
          <a:off x="539235" y="2235548"/>
          <a:ext cx="8532402" cy="9352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Operación manual 12"/>
          <p:cNvSpPr/>
          <p:nvPr/>
        </p:nvSpPr>
        <p:spPr>
          <a:xfrm>
            <a:off x="286729" y="3429777"/>
            <a:ext cx="8620447" cy="890348"/>
          </a:xfrm>
          <a:prstGeom prst="flowChartManualOperation">
            <a:avLst/>
          </a:prstGeom>
          <a:solidFill>
            <a:schemeClr val="accent6">
              <a:lumMod val="20000"/>
              <a:lumOff val="8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78620" tIns="39310" rIns="78620" bIns="3931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2000" b="1" i="0" u="none" strike="noStrike" kern="0" cap="none" spc="0" normalizeH="0" baseline="0" noProof="0" dirty="0">
                <a:ln>
                  <a:noFill/>
                </a:ln>
                <a:solidFill>
                  <a:prstClr val="black"/>
                </a:solidFill>
                <a:effectLst/>
                <a:uLnTx/>
                <a:uFillTx/>
                <a:latin typeface="Calibri"/>
                <a:ea typeface="+mn-ea"/>
                <a:cs typeface="+mn-cs"/>
              </a:rPr>
              <a:t>El proceso contable implica la observancia del marco normativo contenido en el RCP, aplicable a la entidad.</a:t>
            </a:r>
          </a:p>
        </p:txBody>
      </p:sp>
      <p:sp>
        <p:nvSpPr>
          <p:cNvPr id="23" name="Elipse 22"/>
          <p:cNvSpPr/>
          <p:nvPr/>
        </p:nvSpPr>
        <p:spPr>
          <a:xfrm>
            <a:off x="2224685" y="4412217"/>
            <a:ext cx="983074" cy="782429"/>
          </a:xfrm>
          <a:prstGeom prst="ellipse">
            <a:avLst/>
          </a:prstGeom>
          <a:solidFill>
            <a:schemeClr val="accent1">
              <a:lumMod val="20000"/>
              <a:lumOff val="8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78620" tIns="39310" rIns="78620" bIns="3931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a:ln>
                <a:noFill/>
              </a:ln>
              <a:solidFill>
                <a:srgbClr val="FFFFFF"/>
              </a:solidFill>
              <a:effectLst/>
              <a:uLnTx/>
              <a:uFillTx/>
              <a:latin typeface="Calibri"/>
              <a:ea typeface="+mn-ea"/>
              <a:cs typeface="+mn-cs"/>
            </a:endParaRPr>
          </a:p>
        </p:txBody>
      </p:sp>
      <p:sp>
        <p:nvSpPr>
          <p:cNvPr id="24" name="Elipse 23"/>
          <p:cNvSpPr/>
          <p:nvPr/>
        </p:nvSpPr>
        <p:spPr>
          <a:xfrm>
            <a:off x="5575875" y="4379327"/>
            <a:ext cx="983074" cy="782429"/>
          </a:xfrm>
          <a:prstGeom prst="ellipse">
            <a:avLst/>
          </a:prstGeom>
          <a:solidFill>
            <a:schemeClr val="accent1">
              <a:lumMod val="20000"/>
              <a:lumOff val="8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78620" tIns="39310" rIns="78620" bIns="3931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2300" b="0" i="0" u="none" strike="noStrike" kern="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17480529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29841" y="159555"/>
            <a:ext cx="7856447" cy="506151"/>
          </a:xfrm>
        </p:spPr>
        <p:txBody>
          <a:bodyPr>
            <a:noAutofit/>
          </a:bodyPr>
          <a:lstStyle/>
          <a:p>
            <a:pPr algn="ctr"/>
            <a:r>
              <a:rPr lang="es-CO" sz="2000" dirty="0">
                <a:solidFill>
                  <a:prstClr val="black"/>
                </a:solidFill>
              </a:rPr>
              <a:t>     </a:t>
            </a:r>
            <a:r>
              <a:rPr lang="es-CO" sz="2800" b="1" dirty="0">
                <a:solidFill>
                  <a:prstClr val="black"/>
                </a:solidFill>
              </a:rPr>
              <a:t>INFORME ANUAL DE EVALUACION DEL CONTROL INTERNO CONTABLE</a:t>
            </a:r>
            <a:r>
              <a:rPr lang="es-CO" sz="2000" dirty="0">
                <a:solidFill>
                  <a:prstClr val="black"/>
                </a:solidFill>
              </a:rPr>
              <a:t>.</a:t>
            </a:r>
            <a:endParaRPr lang="es-CO" sz="2000" dirty="0"/>
          </a:p>
        </p:txBody>
      </p:sp>
      <p:sp>
        <p:nvSpPr>
          <p:cNvPr id="33" name="2 CuadroTexto"/>
          <p:cNvSpPr txBox="1"/>
          <p:nvPr/>
        </p:nvSpPr>
        <p:spPr>
          <a:xfrm>
            <a:off x="79131" y="913010"/>
            <a:ext cx="8880231" cy="892552"/>
          </a:xfrm>
          <a:prstGeom prst="rect">
            <a:avLst/>
          </a:prstGeom>
          <a:solidFill>
            <a:schemeClr val="accent2">
              <a:lumMod val="60000"/>
              <a:lumOff val="40000"/>
            </a:schemeClr>
          </a:solidFill>
          <a:ln w="28575">
            <a:solidFill>
              <a:schemeClr val="tx2">
                <a:lumMod val="50000"/>
              </a:schemeClr>
            </a:solidFill>
          </a:ln>
        </p:spPr>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CO" sz="2800" b="1" i="0" u="none" strike="noStrike" kern="0" cap="none" spc="0" normalizeH="0" baseline="0" noProof="0" dirty="0">
                <a:ln>
                  <a:noFill/>
                </a:ln>
                <a:solidFill>
                  <a:prstClr val="black"/>
                </a:solidFill>
                <a:effectLst/>
                <a:uLnTx/>
                <a:uFillTx/>
                <a:latin typeface="Calibri Light" panose="020F0302020204030204"/>
                <a:ea typeface="+mn-ea"/>
                <a:cs typeface="+mn-cs"/>
              </a:rPr>
              <a:t>Valoración Cuantitativa: </a:t>
            </a:r>
            <a:r>
              <a:rPr kumimoji="0" lang="es-CO" sz="2400" i="0" u="none" strike="noStrike" kern="0" cap="none" spc="0" normalizeH="0" baseline="0" noProof="0" dirty="0">
                <a:ln>
                  <a:noFill/>
                </a:ln>
                <a:solidFill>
                  <a:prstClr val="black"/>
                </a:solidFill>
                <a:effectLst/>
                <a:uLnTx/>
                <a:uFillTx/>
                <a:latin typeface="Calibri Light" panose="020F0302020204030204"/>
                <a:ea typeface="+mn-ea"/>
                <a:cs typeface="+mn-cs"/>
              </a:rPr>
              <a:t>Existencia  y Efectividad de los controles</a:t>
            </a:r>
          </a:p>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CO" sz="2400" i="0" u="none" strike="noStrike" kern="0" cap="none" spc="0" normalizeH="0" baseline="0" noProof="0" dirty="0">
                <a:ln>
                  <a:noFill/>
                </a:ln>
                <a:solidFill>
                  <a:prstClr val="black"/>
                </a:solidFill>
                <a:effectLst/>
                <a:uLnTx/>
                <a:uFillTx/>
                <a:latin typeface="Calibri Light" panose="020F0302020204030204"/>
                <a:ea typeface="+mn-ea"/>
                <a:cs typeface="+mn-cs"/>
              </a:rPr>
              <a:t> 32 criterios Ex, 73 </a:t>
            </a:r>
            <a:r>
              <a:rPr kumimoji="0" lang="es-CO" sz="2400" i="0" u="none" strike="noStrike" kern="0" cap="none" spc="0" normalizeH="0" baseline="0" noProof="0" dirty="0" err="1">
                <a:ln>
                  <a:noFill/>
                </a:ln>
                <a:solidFill>
                  <a:prstClr val="black"/>
                </a:solidFill>
                <a:effectLst/>
                <a:uLnTx/>
                <a:uFillTx/>
                <a:latin typeface="Calibri Light" panose="020F0302020204030204"/>
                <a:ea typeface="+mn-ea"/>
                <a:cs typeface="+mn-cs"/>
              </a:rPr>
              <a:t>Ef</a:t>
            </a:r>
            <a:r>
              <a:rPr kumimoji="0" lang="es-CO" sz="2400" i="0" u="none" strike="noStrike" kern="0" cap="none" spc="0" normalizeH="0" baseline="0" noProof="0" dirty="0">
                <a:ln>
                  <a:noFill/>
                </a:ln>
                <a:solidFill>
                  <a:prstClr val="black"/>
                </a:solidFill>
                <a:effectLst/>
                <a:uLnTx/>
                <a:uFillTx/>
                <a:latin typeface="Calibri Light" panose="020F0302020204030204"/>
                <a:ea typeface="+mn-ea"/>
                <a:cs typeface="+mn-cs"/>
              </a:rPr>
              <a:t> </a:t>
            </a:r>
          </a:p>
        </p:txBody>
      </p:sp>
      <p:sp>
        <p:nvSpPr>
          <p:cNvPr id="34" name="3 Rectángulo"/>
          <p:cNvSpPr/>
          <p:nvPr/>
        </p:nvSpPr>
        <p:spPr bwMode="auto">
          <a:xfrm>
            <a:off x="338044" y="2124315"/>
            <a:ext cx="2280289" cy="384229"/>
          </a:xfrm>
          <a:prstGeom prst="rect">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reflection blurRad="6350" stA="52000" endA="300" endPos="35000" dir="5400000" sy="-100000" algn="bl" rotWithShape="0"/>
          </a:effectLst>
        </p:spPr>
        <p:txBody>
          <a:bodyPr/>
          <a:lstStyle/>
          <a:p>
            <a:pPr marL="0" marR="0" lvl="0" indent="0" algn="ctr" defTabSz="914364"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prstClr val="black"/>
                </a:solidFill>
                <a:effectLst/>
                <a:uLnTx/>
                <a:uFillTx/>
                <a:latin typeface="Calibri" panose="020F0502020204030204"/>
                <a:ea typeface="+mn-ea"/>
                <a:cs typeface="+mn-cs"/>
              </a:rPr>
              <a:t>Existencia : </a:t>
            </a:r>
            <a:r>
              <a:rPr kumimoji="0" lang="es-CO" sz="2400" b="1" i="0" u="none" strike="noStrike" kern="1200" cap="none" spc="0" normalizeH="0" baseline="0" noProof="0" dirty="0">
                <a:ln>
                  <a:noFill/>
                </a:ln>
                <a:solidFill>
                  <a:prstClr val="black"/>
                </a:solidFill>
                <a:effectLst/>
                <a:uLnTx/>
                <a:uFillTx/>
                <a:latin typeface="Calibri" panose="020F0502020204030204"/>
                <a:ea typeface="+mn-ea"/>
                <a:cs typeface="+mn-cs"/>
              </a:rPr>
              <a:t>30%</a:t>
            </a:r>
          </a:p>
        </p:txBody>
      </p:sp>
      <p:sp>
        <p:nvSpPr>
          <p:cNvPr id="35" name="6 Rectángulo"/>
          <p:cNvSpPr/>
          <p:nvPr/>
        </p:nvSpPr>
        <p:spPr bwMode="auto">
          <a:xfrm>
            <a:off x="79131" y="2791732"/>
            <a:ext cx="1399058" cy="413704"/>
          </a:xfrm>
          <a:prstGeom prst="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lstStyle/>
          <a:p>
            <a:pPr marL="0" marR="0" lvl="0" indent="0" algn="ctr" defTabSz="914364"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Respuesta</a:t>
            </a:r>
          </a:p>
        </p:txBody>
      </p:sp>
      <p:sp>
        <p:nvSpPr>
          <p:cNvPr id="36" name="9 Rectángulo"/>
          <p:cNvSpPr/>
          <p:nvPr/>
        </p:nvSpPr>
        <p:spPr bwMode="auto">
          <a:xfrm>
            <a:off x="1905932" y="2760319"/>
            <a:ext cx="897351" cy="413704"/>
          </a:xfrm>
          <a:prstGeom prst="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lstStyle/>
          <a:p>
            <a:pPr marL="0" marR="0" lvl="0" indent="0" algn="ctr" defTabSz="914364"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Valor</a:t>
            </a:r>
          </a:p>
        </p:txBody>
      </p:sp>
      <p:sp>
        <p:nvSpPr>
          <p:cNvPr id="37" name="4 Rectángulo"/>
          <p:cNvSpPr>
            <a:spLocks noChangeArrowheads="1"/>
          </p:cNvSpPr>
          <p:nvPr/>
        </p:nvSpPr>
        <p:spPr bwMode="auto">
          <a:xfrm>
            <a:off x="224324" y="3767332"/>
            <a:ext cx="934211" cy="1073946"/>
          </a:xfrm>
          <a:prstGeom prst="rect">
            <a:avLst/>
          </a:prstGeom>
          <a:solidFill>
            <a:schemeClr val="accent3">
              <a:lumMod val="20000"/>
              <a:lumOff val="80000"/>
            </a:schemeClr>
          </a:solidFill>
          <a:ln>
            <a:solidFill>
              <a:schemeClr val="tx1"/>
            </a:solidFill>
          </a:ln>
        </p:spPr>
        <p:txBody>
          <a:bodyPr/>
          <a:lstStyle>
            <a:lvl1pPr defTabSz="912813">
              <a:defRPr>
                <a:solidFill>
                  <a:schemeClr val="tx1"/>
                </a:solidFill>
                <a:latin typeface="Calibri" pitchFamily="34" charset="0"/>
                <a:cs typeface="Arial" charset="0"/>
              </a:defRPr>
            </a:lvl1pPr>
            <a:lvl2pPr marL="742950" indent="-285750" defTabSz="912813">
              <a:defRPr>
                <a:solidFill>
                  <a:schemeClr val="tx1"/>
                </a:solidFill>
                <a:latin typeface="Calibri" pitchFamily="34" charset="0"/>
                <a:cs typeface="Arial" charset="0"/>
              </a:defRPr>
            </a:lvl2pPr>
            <a:lvl3pPr marL="1143000" indent="-228600" defTabSz="912813">
              <a:defRPr>
                <a:solidFill>
                  <a:schemeClr val="tx1"/>
                </a:solidFill>
                <a:latin typeface="Calibri" pitchFamily="34" charset="0"/>
                <a:cs typeface="Arial" charset="0"/>
              </a:defRPr>
            </a:lvl3pPr>
            <a:lvl4pPr marL="1600200" indent="-228600" defTabSz="912813">
              <a:defRPr>
                <a:solidFill>
                  <a:schemeClr val="tx1"/>
                </a:solidFill>
                <a:latin typeface="Calibri" pitchFamily="34" charset="0"/>
                <a:cs typeface="Arial" charset="0"/>
              </a:defRPr>
            </a:lvl4pPr>
            <a:lvl5pPr marL="2057400" indent="-228600" defTabSz="912813">
              <a:defRPr>
                <a:solidFill>
                  <a:schemeClr val="tx1"/>
                </a:solidFill>
                <a:latin typeface="Calibri" pitchFamily="34" charset="0"/>
                <a:cs typeface="Arial"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charset="0"/>
              </a:defRPr>
            </a:lvl9pPr>
          </a:lstStyle>
          <a:p>
            <a:pPr marL="0" marR="0" lvl="0" indent="0" algn="ctr" defTabSz="912813" rtl="0" eaLnBrk="1" fontAlgn="auto" latinLnBrk="0" hangingPunct="1">
              <a:lnSpc>
                <a:spcPct val="100000"/>
              </a:lnSpc>
              <a:spcBef>
                <a:spcPts val="0"/>
              </a:spcBef>
              <a:spcAft>
                <a:spcPts val="0"/>
              </a:spcAft>
              <a:buClrTx/>
              <a:buSzTx/>
              <a:buFontTx/>
              <a:buNone/>
              <a:tabLst/>
              <a:defRPr/>
            </a:pPr>
            <a:r>
              <a:rPr kumimoji="0" lang="es-CO" altLang="es-CO" sz="2000" b="1" i="0" u="none" strike="noStrike" kern="1200" cap="none" spc="0" normalizeH="0" baseline="0" noProof="0" dirty="0">
                <a:ln>
                  <a:noFill/>
                </a:ln>
                <a:solidFill>
                  <a:prstClr val="black"/>
                </a:solidFill>
                <a:effectLst/>
                <a:uLnTx/>
                <a:uFillTx/>
                <a:latin typeface="Calibri" pitchFamily="34" charset="0"/>
                <a:ea typeface="+mn-ea"/>
                <a:cs typeface="Arial" charset="0"/>
              </a:rPr>
              <a:t>  Si Parcial</a:t>
            </a:r>
          </a:p>
          <a:p>
            <a:pPr marL="0" marR="0" lvl="0" indent="0" algn="ctr" defTabSz="912813" rtl="0" eaLnBrk="1" fontAlgn="auto" latinLnBrk="0" hangingPunct="1">
              <a:lnSpc>
                <a:spcPct val="100000"/>
              </a:lnSpc>
              <a:spcBef>
                <a:spcPts val="0"/>
              </a:spcBef>
              <a:spcAft>
                <a:spcPts val="0"/>
              </a:spcAft>
              <a:buClrTx/>
              <a:buSzTx/>
              <a:buFontTx/>
              <a:buNone/>
              <a:tabLst/>
              <a:defRPr/>
            </a:pPr>
            <a:r>
              <a:rPr kumimoji="0" lang="es-CO" altLang="es-CO" sz="2000" b="1" i="0" u="none" strike="noStrike" kern="1200" cap="none" spc="0" normalizeH="0" baseline="0" noProof="0" dirty="0">
                <a:ln>
                  <a:noFill/>
                </a:ln>
                <a:solidFill>
                  <a:prstClr val="black"/>
                </a:solidFill>
                <a:effectLst/>
                <a:uLnTx/>
                <a:uFillTx/>
                <a:latin typeface="Calibri" pitchFamily="34" charset="0"/>
                <a:ea typeface="+mn-ea"/>
                <a:cs typeface="Arial" charset="0"/>
              </a:rPr>
              <a:t>  </a:t>
            </a:r>
            <a:r>
              <a:rPr kumimoji="0" lang="es-CO" altLang="es-CO" sz="2400" b="1" i="0" u="none" strike="noStrike" kern="1200" cap="none" spc="0" normalizeH="0" baseline="0" noProof="0" dirty="0">
                <a:ln>
                  <a:noFill/>
                </a:ln>
                <a:solidFill>
                  <a:prstClr val="black"/>
                </a:solidFill>
                <a:effectLst/>
                <a:uLnTx/>
                <a:uFillTx/>
                <a:latin typeface="Calibri" pitchFamily="34" charset="0"/>
                <a:ea typeface="+mn-ea"/>
                <a:cs typeface="Arial" charset="0"/>
              </a:rPr>
              <a:t>No</a:t>
            </a:r>
          </a:p>
        </p:txBody>
      </p:sp>
      <p:sp>
        <p:nvSpPr>
          <p:cNvPr id="38" name="9 Rectángulo"/>
          <p:cNvSpPr>
            <a:spLocks noChangeArrowheads="1"/>
          </p:cNvSpPr>
          <p:nvPr/>
        </p:nvSpPr>
        <p:spPr bwMode="auto">
          <a:xfrm>
            <a:off x="1843120" y="3744505"/>
            <a:ext cx="896865" cy="1085822"/>
          </a:xfrm>
          <a:prstGeom prst="rect">
            <a:avLst/>
          </a:prstGeom>
          <a:solidFill>
            <a:schemeClr val="accent3">
              <a:lumMod val="20000"/>
              <a:lumOff val="80000"/>
            </a:schemeClr>
          </a:solidFill>
          <a:ln>
            <a:solidFill>
              <a:schemeClr val="tx1"/>
            </a:solidFill>
          </a:ln>
        </p:spPr>
        <p:txBody>
          <a:bodyPr/>
          <a:lstStyle>
            <a:lvl1pPr defTabSz="912813">
              <a:defRPr>
                <a:solidFill>
                  <a:schemeClr val="tx1"/>
                </a:solidFill>
                <a:latin typeface="Calibri" pitchFamily="34" charset="0"/>
                <a:cs typeface="Arial" charset="0"/>
              </a:defRPr>
            </a:lvl1pPr>
            <a:lvl2pPr marL="742950" indent="-285750" defTabSz="912813">
              <a:defRPr>
                <a:solidFill>
                  <a:schemeClr val="tx1"/>
                </a:solidFill>
                <a:latin typeface="Calibri" pitchFamily="34" charset="0"/>
                <a:cs typeface="Arial" charset="0"/>
              </a:defRPr>
            </a:lvl2pPr>
            <a:lvl3pPr marL="1143000" indent="-228600" defTabSz="912813">
              <a:defRPr>
                <a:solidFill>
                  <a:schemeClr val="tx1"/>
                </a:solidFill>
                <a:latin typeface="Calibri" pitchFamily="34" charset="0"/>
                <a:cs typeface="Arial" charset="0"/>
              </a:defRPr>
            </a:lvl3pPr>
            <a:lvl4pPr marL="1600200" indent="-228600" defTabSz="912813">
              <a:defRPr>
                <a:solidFill>
                  <a:schemeClr val="tx1"/>
                </a:solidFill>
                <a:latin typeface="Calibri" pitchFamily="34" charset="0"/>
                <a:cs typeface="Arial" charset="0"/>
              </a:defRPr>
            </a:lvl4pPr>
            <a:lvl5pPr marL="2057400" indent="-228600" defTabSz="912813">
              <a:defRPr>
                <a:solidFill>
                  <a:schemeClr val="tx1"/>
                </a:solidFill>
                <a:latin typeface="Calibri" pitchFamily="34" charset="0"/>
                <a:cs typeface="Arial"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charset="0"/>
              </a:defRPr>
            </a:lvl9pPr>
          </a:lstStyle>
          <a:p>
            <a:pPr marL="0" marR="0" lvl="0" indent="0" algn="ctr" defTabSz="912813" rtl="0" eaLnBrk="1" fontAlgn="auto" latinLnBrk="0" hangingPunct="1">
              <a:lnSpc>
                <a:spcPct val="100000"/>
              </a:lnSpc>
              <a:spcBef>
                <a:spcPts val="0"/>
              </a:spcBef>
              <a:spcAft>
                <a:spcPts val="0"/>
              </a:spcAft>
              <a:buClrTx/>
              <a:buSzTx/>
              <a:buFontTx/>
              <a:buNone/>
              <a:tabLst/>
              <a:defRPr/>
            </a:pPr>
            <a:r>
              <a:rPr kumimoji="0" lang="es-CO" altLang="es-CO" sz="2000" b="1" i="0" u="none" strike="noStrike" kern="1200" cap="none" spc="0" normalizeH="0" baseline="0" noProof="0" dirty="0">
                <a:ln>
                  <a:noFill/>
                </a:ln>
                <a:solidFill>
                  <a:prstClr val="black"/>
                </a:solidFill>
                <a:effectLst/>
                <a:uLnTx/>
                <a:uFillTx/>
                <a:latin typeface="Calibri" pitchFamily="34" charset="0"/>
                <a:ea typeface="+mn-ea"/>
                <a:cs typeface="Arial" charset="0"/>
              </a:rPr>
              <a:t>0,3</a:t>
            </a:r>
          </a:p>
          <a:p>
            <a:pPr marL="0" marR="0" lvl="0" indent="0" algn="ctr" defTabSz="912813" rtl="0" eaLnBrk="1" fontAlgn="auto" latinLnBrk="0" hangingPunct="1">
              <a:lnSpc>
                <a:spcPct val="100000"/>
              </a:lnSpc>
              <a:spcBef>
                <a:spcPts val="0"/>
              </a:spcBef>
              <a:spcAft>
                <a:spcPts val="0"/>
              </a:spcAft>
              <a:buClrTx/>
              <a:buSzTx/>
              <a:buFontTx/>
              <a:buNone/>
              <a:tabLst/>
              <a:defRPr/>
            </a:pPr>
            <a:r>
              <a:rPr kumimoji="0" lang="es-CO" altLang="es-CO" sz="2000" b="1" i="0" u="none" strike="noStrike" kern="1200" cap="none" spc="0" normalizeH="0" baseline="0" noProof="0" dirty="0">
                <a:ln>
                  <a:noFill/>
                </a:ln>
                <a:solidFill>
                  <a:prstClr val="black"/>
                </a:solidFill>
                <a:effectLst/>
                <a:uLnTx/>
                <a:uFillTx/>
                <a:latin typeface="Calibri" pitchFamily="34" charset="0"/>
                <a:ea typeface="+mn-ea"/>
                <a:cs typeface="Arial" charset="0"/>
              </a:rPr>
              <a:t> 0,18</a:t>
            </a:r>
          </a:p>
          <a:p>
            <a:pPr marL="0" marR="0" lvl="0" indent="0" algn="ctr" defTabSz="912813" rtl="0" eaLnBrk="1" fontAlgn="auto" latinLnBrk="0" hangingPunct="1">
              <a:lnSpc>
                <a:spcPct val="100000"/>
              </a:lnSpc>
              <a:spcBef>
                <a:spcPts val="0"/>
              </a:spcBef>
              <a:spcAft>
                <a:spcPts val="0"/>
              </a:spcAft>
              <a:buClrTx/>
              <a:buSzTx/>
              <a:buFontTx/>
              <a:buNone/>
              <a:tabLst/>
              <a:defRPr/>
            </a:pPr>
            <a:endParaRPr kumimoji="0" lang="es-CO" altLang="es-CO" sz="500" b="1" i="0" u="none" strike="noStrike" kern="1200" cap="none" spc="0" normalizeH="0" baseline="0" noProof="0" dirty="0">
              <a:ln>
                <a:noFill/>
              </a:ln>
              <a:solidFill>
                <a:prstClr val="black"/>
              </a:solidFill>
              <a:effectLst/>
              <a:uLnTx/>
              <a:uFillTx/>
              <a:latin typeface="Calibri" pitchFamily="34" charset="0"/>
              <a:ea typeface="+mn-ea"/>
              <a:cs typeface="Arial" charset="0"/>
            </a:endParaRPr>
          </a:p>
          <a:p>
            <a:pPr marL="0" marR="0" lvl="0" indent="0" algn="ctr" defTabSz="912813" rtl="0" eaLnBrk="1" fontAlgn="auto" latinLnBrk="0" hangingPunct="1">
              <a:lnSpc>
                <a:spcPct val="100000"/>
              </a:lnSpc>
              <a:spcBef>
                <a:spcPts val="0"/>
              </a:spcBef>
              <a:spcAft>
                <a:spcPts val="0"/>
              </a:spcAft>
              <a:buClrTx/>
              <a:buSzTx/>
              <a:buFontTx/>
              <a:buNone/>
              <a:tabLst/>
              <a:defRPr/>
            </a:pPr>
            <a:r>
              <a:rPr kumimoji="0" lang="es-CO" altLang="es-CO" sz="2000" b="1" i="0" u="none" strike="noStrike" kern="1200" cap="none" spc="0" normalizeH="0" baseline="0" noProof="0" dirty="0">
                <a:ln>
                  <a:noFill/>
                </a:ln>
                <a:solidFill>
                  <a:prstClr val="black"/>
                </a:solidFill>
                <a:effectLst/>
                <a:uLnTx/>
                <a:uFillTx/>
                <a:latin typeface="Calibri" pitchFamily="34" charset="0"/>
                <a:ea typeface="+mn-ea"/>
                <a:cs typeface="Arial" charset="0"/>
              </a:rPr>
              <a:t> 0,06</a:t>
            </a:r>
          </a:p>
        </p:txBody>
      </p:sp>
      <p:sp>
        <p:nvSpPr>
          <p:cNvPr id="39" name="10 Rectángulo"/>
          <p:cNvSpPr/>
          <p:nvPr/>
        </p:nvSpPr>
        <p:spPr bwMode="auto">
          <a:xfrm>
            <a:off x="3336239" y="2056774"/>
            <a:ext cx="2202925" cy="415669"/>
          </a:xfrm>
          <a:prstGeom prst="rect">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reflection blurRad="6350" stA="52000" endA="300" endPos="35000" dir="5400000" sy="-100000" algn="bl" rotWithShape="0"/>
          </a:effectLst>
        </p:spPr>
        <p:txBody>
          <a:bodyPr/>
          <a:lstStyle/>
          <a:p>
            <a:pPr marL="0" marR="0" lvl="0" indent="0" algn="ctr" defTabSz="914364"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prstClr val="black"/>
                </a:solidFill>
                <a:effectLst/>
                <a:uLnTx/>
                <a:uFillTx/>
                <a:latin typeface="Calibri" panose="020F0502020204030204"/>
                <a:ea typeface="+mn-ea"/>
                <a:cs typeface="+mn-cs"/>
              </a:rPr>
              <a:t>Efectividad: </a:t>
            </a:r>
            <a:r>
              <a:rPr kumimoji="0" lang="es-CO" sz="2400" b="1" i="0" u="none" strike="noStrike" kern="1200" cap="none" spc="0" normalizeH="0" baseline="0" noProof="0" dirty="0">
                <a:ln>
                  <a:noFill/>
                </a:ln>
                <a:solidFill>
                  <a:prstClr val="black"/>
                </a:solidFill>
                <a:effectLst/>
                <a:uLnTx/>
                <a:uFillTx/>
                <a:latin typeface="Calibri" panose="020F0502020204030204"/>
                <a:ea typeface="+mn-ea"/>
                <a:cs typeface="+mn-cs"/>
              </a:rPr>
              <a:t>70%</a:t>
            </a:r>
          </a:p>
        </p:txBody>
      </p:sp>
      <p:cxnSp>
        <p:nvCxnSpPr>
          <p:cNvPr id="44" name="18 Conector recto de flecha"/>
          <p:cNvCxnSpPr/>
          <p:nvPr/>
        </p:nvCxnSpPr>
        <p:spPr>
          <a:xfrm>
            <a:off x="1148134" y="3974403"/>
            <a:ext cx="694986"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19 Conector recto de flecha"/>
          <p:cNvCxnSpPr/>
          <p:nvPr/>
        </p:nvCxnSpPr>
        <p:spPr>
          <a:xfrm>
            <a:off x="1156070" y="4341241"/>
            <a:ext cx="687050" cy="822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20 Conector recto de flecha"/>
          <p:cNvCxnSpPr/>
          <p:nvPr/>
        </p:nvCxnSpPr>
        <p:spPr>
          <a:xfrm flipV="1">
            <a:off x="1153982" y="4596777"/>
            <a:ext cx="719060" cy="1146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8" name="28 Flecha abajo"/>
          <p:cNvSpPr/>
          <p:nvPr/>
        </p:nvSpPr>
        <p:spPr>
          <a:xfrm>
            <a:off x="587956" y="3213491"/>
            <a:ext cx="188440" cy="461791"/>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28 Flecha abajo"/>
          <p:cNvSpPr/>
          <p:nvPr/>
        </p:nvSpPr>
        <p:spPr>
          <a:xfrm>
            <a:off x="2239626" y="3213491"/>
            <a:ext cx="179914" cy="461791"/>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5" name="Flecha izquierda, derecha y arriba 94"/>
          <p:cNvSpPr/>
          <p:nvPr/>
        </p:nvSpPr>
        <p:spPr>
          <a:xfrm>
            <a:off x="1517329" y="2483393"/>
            <a:ext cx="318485" cy="532353"/>
          </a:xfrm>
          <a:prstGeom prst="leftRightUp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4" name="6 Rectángulo"/>
          <p:cNvSpPr/>
          <p:nvPr/>
        </p:nvSpPr>
        <p:spPr bwMode="auto">
          <a:xfrm>
            <a:off x="3045077" y="2783718"/>
            <a:ext cx="1303187" cy="413704"/>
          </a:xfrm>
          <a:prstGeom prst="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a:lstStyle/>
          <a:p>
            <a:pPr marL="0" marR="0" lvl="0" indent="0" algn="ctr" defTabSz="914364"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Respuesta</a:t>
            </a:r>
          </a:p>
        </p:txBody>
      </p:sp>
      <p:pic>
        <p:nvPicPr>
          <p:cNvPr id="115" name="Imagen 1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66142" y="2483394"/>
            <a:ext cx="341406" cy="688764"/>
          </a:xfrm>
          <a:prstGeom prst="rect">
            <a:avLst/>
          </a:prstGeom>
        </p:spPr>
      </p:pic>
      <p:pic>
        <p:nvPicPr>
          <p:cNvPr id="116" name="Imagen 1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39066" y="2725657"/>
            <a:ext cx="917138" cy="551522"/>
          </a:xfrm>
          <a:prstGeom prst="rect">
            <a:avLst/>
          </a:prstGeom>
        </p:spPr>
      </p:pic>
      <p:pic>
        <p:nvPicPr>
          <p:cNvPr id="117" name="Imagen 11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09928" y="3716110"/>
            <a:ext cx="1012024" cy="1243692"/>
          </a:xfrm>
          <a:prstGeom prst="rect">
            <a:avLst/>
          </a:prstGeom>
        </p:spPr>
      </p:pic>
      <p:sp>
        <p:nvSpPr>
          <p:cNvPr id="119" name="14 Rectángulo"/>
          <p:cNvSpPr>
            <a:spLocks noChangeArrowheads="1"/>
          </p:cNvSpPr>
          <p:nvPr/>
        </p:nvSpPr>
        <p:spPr bwMode="auto">
          <a:xfrm>
            <a:off x="4607980" y="3703799"/>
            <a:ext cx="1045551" cy="1126527"/>
          </a:xfrm>
          <a:prstGeom prst="rect">
            <a:avLst/>
          </a:prstGeom>
          <a:solidFill>
            <a:schemeClr val="bg1">
              <a:lumMod val="95000"/>
            </a:schemeClr>
          </a:solidFill>
          <a:ln>
            <a:solidFill>
              <a:srgbClr val="000000"/>
            </a:solidFill>
          </a:ln>
        </p:spPr>
        <p:txBody>
          <a:bodyPr/>
          <a:lstStyle>
            <a:lvl1pPr defTabSz="912813">
              <a:defRPr>
                <a:solidFill>
                  <a:schemeClr val="tx1"/>
                </a:solidFill>
                <a:latin typeface="Calibri" pitchFamily="34" charset="0"/>
                <a:cs typeface="Arial" charset="0"/>
              </a:defRPr>
            </a:lvl1pPr>
            <a:lvl2pPr marL="742950" indent="-285750" defTabSz="912813">
              <a:defRPr>
                <a:solidFill>
                  <a:schemeClr val="tx1"/>
                </a:solidFill>
                <a:latin typeface="Calibri" pitchFamily="34" charset="0"/>
                <a:cs typeface="Arial" charset="0"/>
              </a:defRPr>
            </a:lvl2pPr>
            <a:lvl3pPr marL="1143000" indent="-228600" defTabSz="912813">
              <a:defRPr>
                <a:solidFill>
                  <a:schemeClr val="tx1"/>
                </a:solidFill>
                <a:latin typeface="Calibri" pitchFamily="34" charset="0"/>
                <a:cs typeface="Arial" charset="0"/>
              </a:defRPr>
            </a:lvl3pPr>
            <a:lvl4pPr marL="1600200" indent="-228600" defTabSz="912813">
              <a:defRPr>
                <a:solidFill>
                  <a:schemeClr val="tx1"/>
                </a:solidFill>
                <a:latin typeface="Calibri" pitchFamily="34" charset="0"/>
                <a:cs typeface="Arial" charset="0"/>
              </a:defRPr>
            </a:lvl4pPr>
            <a:lvl5pPr marL="2057400" indent="-228600" defTabSz="912813">
              <a:defRPr>
                <a:solidFill>
                  <a:schemeClr val="tx1"/>
                </a:solidFill>
                <a:latin typeface="Calibri" pitchFamily="34" charset="0"/>
                <a:cs typeface="Arial" charset="0"/>
              </a:defRPr>
            </a:lvl5pPr>
            <a:lvl6pPr marL="2514600" indent="-228600" defTabSz="912813" eaLnBrk="0" fontAlgn="base" hangingPunct="0">
              <a:spcBef>
                <a:spcPct val="0"/>
              </a:spcBef>
              <a:spcAft>
                <a:spcPct val="0"/>
              </a:spcAft>
              <a:defRPr>
                <a:solidFill>
                  <a:schemeClr val="tx1"/>
                </a:solidFill>
                <a:latin typeface="Calibri" pitchFamily="34" charset="0"/>
                <a:cs typeface="Arial" charset="0"/>
              </a:defRPr>
            </a:lvl6pPr>
            <a:lvl7pPr marL="2971800" indent="-228600" defTabSz="912813" eaLnBrk="0" fontAlgn="base" hangingPunct="0">
              <a:spcBef>
                <a:spcPct val="0"/>
              </a:spcBef>
              <a:spcAft>
                <a:spcPct val="0"/>
              </a:spcAft>
              <a:defRPr>
                <a:solidFill>
                  <a:schemeClr val="tx1"/>
                </a:solidFill>
                <a:latin typeface="Calibri" pitchFamily="34" charset="0"/>
                <a:cs typeface="Arial" charset="0"/>
              </a:defRPr>
            </a:lvl7pPr>
            <a:lvl8pPr marL="3429000" indent="-228600" defTabSz="912813" eaLnBrk="0" fontAlgn="base" hangingPunct="0">
              <a:spcBef>
                <a:spcPct val="0"/>
              </a:spcBef>
              <a:spcAft>
                <a:spcPct val="0"/>
              </a:spcAft>
              <a:defRPr>
                <a:solidFill>
                  <a:schemeClr val="tx1"/>
                </a:solidFill>
                <a:latin typeface="Calibri" pitchFamily="34" charset="0"/>
                <a:cs typeface="Arial" charset="0"/>
              </a:defRPr>
            </a:lvl8pPr>
            <a:lvl9pPr marL="3886200" indent="-228600" defTabSz="912813" eaLnBrk="0" fontAlgn="base" hangingPunct="0">
              <a:spcBef>
                <a:spcPct val="0"/>
              </a:spcBef>
              <a:spcAft>
                <a:spcPct val="0"/>
              </a:spcAft>
              <a:defRPr>
                <a:solidFill>
                  <a:schemeClr val="tx1"/>
                </a:solidFill>
                <a:latin typeface="Calibri" pitchFamily="34" charset="0"/>
                <a:cs typeface="Arial" charset="0"/>
              </a:defRPr>
            </a:lvl9pPr>
          </a:lstStyle>
          <a:p>
            <a:pPr marL="0" marR="0" lvl="0" indent="0" algn="ctr" defTabSz="912813" rtl="0" eaLnBrk="0" fontAlgn="base" latinLnBrk="0" hangingPunct="0">
              <a:lnSpc>
                <a:spcPct val="100000"/>
              </a:lnSpc>
              <a:spcBef>
                <a:spcPct val="0"/>
              </a:spcBef>
              <a:spcAft>
                <a:spcPct val="0"/>
              </a:spcAft>
              <a:buClrTx/>
              <a:buSzTx/>
              <a:buFontTx/>
              <a:buNone/>
              <a:tabLst/>
              <a:defRPr/>
            </a:pPr>
            <a:r>
              <a:rPr kumimoji="0" lang="es-CO" altLang="es-CO" sz="2000" b="1" i="0" u="none" strike="noStrike" kern="0" cap="none" spc="0" normalizeH="0" baseline="0" noProof="0" dirty="0">
                <a:ln>
                  <a:noFill/>
                </a:ln>
                <a:solidFill>
                  <a:srgbClr val="000000"/>
                </a:solidFill>
                <a:effectLst/>
                <a:uLnTx/>
                <a:uFillTx/>
                <a:latin typeface="Calibri" pitchFamily="34" charset="0"/>
                <a:ea typeface="+mn-ea"/>
                <a:cs typeface="Arial" charset="0"/>
              </a:rPr>
              <a:t>0,7</a:t>
            </a:r>
          </a:p>
          <a:p>
            <a:pPr marL="0" marR="0" lvl="0" indent="0" algn="ctr" defTabSz="912813" rtl="0" eaLnBrk="0" fontAlgn="base" latinLnBrk="0" hangingPunct="0">
              <a:lnSpc>
                <a:spcPct val="100000"/>
              </a:lnSpc>
              <a:spcBef>
                <a:spcPct val="0"/>
              </a:spcBef>
              <a:spcAft>
                <a:spcPct val="0"/>
              </a:spcAft>
              <a:buClrTx/>
              <a:buSzTx/>
              <a:buFontTx/>
              <a:buNone/>
              <a:tabLst/>
              <a:defRPr/>
            </a:pPr>
            <a:r>
              <a:rPr kumimoji="0" lang="es-CO" altLang="es-CO" sz="2000" b="1" i="0" u="none" strike="noStrike" kern="0" cap="none" spc="0" normalizeH="0" baseline="0" noProof="0" dirty="0">
                <a:ln>
                  <a:noFill/>
                </a:ln>
                <a:solidFill>
                  <a:srgbClr val="000000"/>
                </a:solidFill>
                <a:effectLst/>
                <a:uLnTx/>
                <a:uFillTx/>
                <a:latin typeface="Calibri" pitchFamily="34" charset="0"/>
                <a:ea typeface="+mn-ea"/>
                <a:cs typeface="Arial" charset="0"/>
              </a:rPr>
              <a:t>  0,42</a:t>
            </a:r>
          </a:p>
          <a:p>
            <a:pPr marL="0" marR="0" lvl="0" indent="0" algn="ctr" defTabSz="912813" rtl="0" eaLnBrk="0" fontAlgn="base" latinLnBrk="0" hangingPunct="0">
              <a:lnSpc>
                <a:spcPct val="100000"/>
              </a:lnSpc>
              <a:spcBef>
                <a:spcPct val="0"/>
              </a:spcBef>
              <a:spcAft>
                <a:spcPct val="0"/>
              </a:spcAft>
              <a:buClrTx/>
              <a:buSzTx/>
              <a:buFontTx/>
              <a:buNone/>
              <a:tabLst/>
              <a:defRPr/>
            </a:pPr>
            <a:endParaRPr kumimoji="0" lang="es-CO" altLang="es-CO" sz="500" b="1" i="0" u="none" strike="noStrike" kern="0" cap="none" spc="0" normalizeH="0" baseline="0" noProof="0" dirty="0">
              <a:ln>
                <a:noFill/>
              </a:ln>
              <a:solidFill>
                <a:srgbClr val="000000"/>
              </a:solidFill>
              <a:effectLst/>
              <a:uLnTx/>
              <a:uFillTx/>
              <a:latin typeface="Calibri" pitchFamily="34" charset="0"/>
              <a:ea typeface="+mn-ea"/>
              <a:cs typeface="Arial" charset="0"/>
            </a:endParaRPr>
          </a:p>
          <a:p>
            <a:pPr marL="0" marR="0" lvl="0" indent="0" algn="ctr" defTabSz="912813" rtl="0" eaLnBrk="0" fontAlgn="base" latinLnBrk="0" hangingPunct="0">
              <a:lnSpc>
                <a:spcPct val="100000"/>
              </a:lnSpc>
              <a:spcBef>
                <a:spcPct val="0"/>
              </a:spcBef>
              <a:spcAft>
                <a:spcPct val="0"/>
              </a:spcAft>
              <a:buClrTx/>
              <a:buSzTx/>
              <a:buFontTx/>
              <a:buNone/>
              <a:tabLst/>
              <a:defRPr/>
            </a:pPr>
            <a:r>
              <a:rPr kumimoji="0" lang="es-CO" altLang="es-CO" sz="2000" b="1" i="0" u="none" strike="noStrike" kern="0" cap="none" spc="0" normalizeH="0" baseline="0" noProof="0" dirty="0">
                <a:ln>
                  <a:noFill/>
                </a:ln>
                <a:solidFill>
                  <a:srgbClr val="000000"/>
                </a:solidFill>
                <a:effectLst/>
                <a:uLnTx/>
                <a:uFillTx/>
                <a:latin typeface="Calibri" pitchFamily="34" charset="0"/>
                <a:ea typeface="+mn-ea"/>
                <a:cs typeface="Arial" charset="0"/>
              </a:rPr>
              <a:t>  0,14</a:t>
            </a:r>
          </a:p>
        </p:txBody>
      </p:sp>
      <p:pic>
        <p:nvPicPr>
          <p:cNvPr id="120" name="Imagen 11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17858" y="3204112"/>
            <a:ext cx="237765" cy="518205"/>
          </a:xfrm>
          <a:prstGeom prst="rect">
            <a:avLst/>
          </a:prstGeom>
        </p:spPr>
      </p:pic>
      <p:pic>
        <p:nvPicPr>
          <p:cNvPr id="121" name="Imagen 12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053941" y="3204112"/>
            <a:ext cx="237765" cy="459594"/>
          </a:xfrm>
          <a:prstGeom prst="rect">
            <a:avLst/>
          </a:prstGeom>
        </p:spPr>
      </p:pic>
      <p:sp>
        <p:nvSpPr>
          <p:cNvPr id="122" name="Rectángulo redondeado 121"/>
          <p:cNvSpPr/>
          <p:nvPr/>
        </p:nvSpPr>
        <p:spPr>
          <a:xfrm>
            <a:off x="79132" y="2032731"/>
            <a:ext cx="2776238" cy="305238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3" name="Rectángulo redondeado 122"/>
          <p:cNvSpPr/>
          <p:nvPr/>
        </p:nvSpPr>
        <p:spPr>
          <a:xfrm>
            <a:off x="2978944" y="1991311"/>
            <a:ext cx="2842789" cy="309380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4" name="21 Rectángulo"/>
          <p:cNvSpPr/>
          <p:nvPr/>
        </p:nvSpPr>
        <p:spPr bwMode="auto">
          <a:xfrm>
            <a:off x="7691913" y="2181973"/>
            <a:ext cx="1328995" cy="485300"/>
          </a:xfrm>
          <a:prstGeom prst="rect">
            <a:avLst/>
          </a:prstGeom>
          <a:solidFill>
            <a:schemeClr val="accent6">
              <a:lumMod val="40000"/>
              <a:lumOff val="60000"/>
            </a:schemeClr>
          </a:solidFill>
          <a:ln w="9525" cap="flat" cmpd="sng" algn="ctr">
            <a:solidFill>
              <a:schemeClr val="tx1"/>
            </a:solidFill>
            <a:prstDash val="solid"/>
            <a:headEnd type="none" w="med" len="med"/>
            <a:tailEnd type="none" w="med" len="med"/>
          </a:ln>
          <a:effectLst>
            <a:outerShdw blurRad="40000" dist="20000" dir="5400000" rotWithShape="0">
              <a:srgbClr val="000000">
                <a:alpha val="38000"/>
              </a:srgbClr>
            </a:outerShdw>
          </a:effectLst>
        </p:spPr>
        <p:txBody>
          <a:bodyPr anchor="ctr"/>
          <a:lstStyle/>
          <a:p>
            <a:pPr marL="0" marR="0" lvl="0" indent="0" algn="ctr" defTabSz="914364" rtl="0" eaLnBrk="0" fontAlgn="base" latinLnBrk="0" hangingPunct="0">
              <a:lnSpc>
                <a:spcPct val="100000"/>
              </a:lnSpc>
              <a:spcBef>
                <a:spcPct val="0"/>
              </a:spcBef>
              <a:spcAft>
                <a:spcPct val="0"/>
              </a:spcAft>
              <a:buClrTx/>
              <a:buSzTx/>
              <a:buFontTx/>
              <a:buNone/>
              <a:tabLst/>
              <a:defRPr/>
            </a:pPr>
            <a:r>
              <a:rPr kumimoji="0" lang="es-CO" sz="1800" b="1" i="0" u="none" strike="noStrike" kern="0" cap="none" spc="0" normalizeH="0" baseline="0" noProof="0" dirty="0">
                <a:ln>
                  <a:noFill/>
                </a:ln>
                <a:solidFill>
                  <a:srgbClr val="000000"/>
                </a:solidFill>
                <a:effectLst/>
                <a:uLnTx/>
                <a:uFillTx/>
                <a:latin typeface="Calibri"/>
                <a:ea typeface="+mn-ea"/>
                <a:cs typeface="+mn-cs"/>
              </a:rPr>
              <a:t>Calificación cualitativa  </a:t>
            </a:r>
          </a:p>
        </p:txBody>
      </p:sp>
      <p:sp>
        <p:nvSpPr>
          <p:cNvPr id="135" name="6 Rectángulo"/>
          <p:cNvSpPr/>
          <p:nvPr/>
        </p:nvSpPr>
        <p:spPr bwMode="auto">
          <a:xfrm>
            <a:off x="5943884" y="2157655"/>
            <a:ext cx="1591123" cy="480305"/>
          </a:xfrm>
          <a:prstGeom prst="rect">
            <a:avLst/>
          </a:prstGeom>
          <a:solidFill>
            <a:schemeClr val="accent6">
              <a:lumMod val="40000"/>
              <a:lumOff val="60000"/>
            </a:schemeClr>
          </a:solidFill>
          <a:ln w="9525" cap="flat" cmpd="sng" algn="ctr">
            <a:solidFill>
              <a:schemeClr val="tx1"/>
            </a:solidFill>
            <a:prstDash val="solid"/>
            <a:headEnd type="none" w="med" len="med"/>
            <a:tailEnd type="none" w="med" len="med"/>
          </a:ln>
          <a:effectLst>
            <a:outerShdw blurRad="40000" dist="20000" dir="5400000" rotWithShape="0">
              <a:srgbClr val="000000">
                <a:alpha val="38000"/>
              </a:srgbClr>
            </a:outerShdw>
          </a:effectLst>
        </p:spPr>
        <p:txBody>
          <a:bodyPr anchor="ctr"/>
          <a:lstStyle/>
          <a:p>
            <a:pPr marL="0" marR="0" lvl="0" indent="0" algn="ctr" defTabSz="914364" rtl="0" eaLnBrk="0" fontAlgn="base" latinLnBrk="0" hangingPunct="0">
              <a:lnSpc>
                <a:spcPct val="100000"/>
              </a:lnSpc>
              <a:spcBef>
                <a:spcPct val="0"/>
              </a:spcBef>
              <a:spcAft>
                <a:spcPct val="0"/>
              </a:spcAft>
              <a:buClrTx/>
              <a:buSzTx/>
              <a:buFontTx/>
              <a:buNone/>
              <a:tabLst/>
              <a:defRPr/>
            </a:pPr>
            <a:r>
              <a:rPr kumimoji="0" lang="es-CO" sz="1800" b="1" i="0" u="none" strike="noStrike" kern="0" cap="none" spc="0" normalizeH="0" baseline="0" noProof="0" dirty="0">
                <a:ln>
                  <a:noFill/>
                </a:ln>
                <a:solidFill>
                  <a:srgbClr val="000000"/>
                </a:solidFill>
                <a:effectLst/>
                <a:uLnTx/>
                <a:uFillTx/>
                <a:latin typeface="Calibri"/>
                <a:ea typeface="+mn-ea"/>
                <a:cs typeface="+mn-cs"/>
              </a:rPr>
              <a:t>Rango  de calificación </a:t>
            </a:r>
          </a:p>
        </p:txBody>
      </p:sp>
      <p:sp>
        <p:nvSpPr>
          <p:cNvPr id="136" name="7 Rectángulo"/>
          <p:cNvSpPr/>
          <p:nvPr/>
        </p:nvSpPr>
        <p:spPr bwMode="auto">
          <a:xfrm>
            <a:off x="5953682" y="4300739"/>
            <a:ext cx="1509336" cy="445818"/>
          </a:xfrm>
          <a:prstGeom prst="rect">
            <a:avLst/>
          </a:prstGeom>
          <a:solidFill>
            <a:schemeClr val="accent2">
              <a:lumMod val="40000"/>
              <a:lumOff val="60000"/>
            </a:schemeClr>
          </a:solidFill>
          <a:ln w="9525" cap="flat" cmpd="sng" algn="ctr">
            <a:solidFill>
              <a:srgbClr val="000000"/>
            </a:solidFill>
            <a:prstDash val="solid"/>
            <a:round/>
            <a:headEnd type="none" w="med" len="med"/>
            <a:tailEnd type="none" w="med" len="med"/>
          </a:ln>
          <a:effectLst/>
        </p:spPr>
        <p:txBody>
          <a:bodyPr anchor="ctr"/>
          <a:lstStyle/>
          <a:p>
            <a:pPr marL="0" marR="0" lvl="0" indent="0" algn="ctr" defTabSz="914364" rtl="0" eaLnBrk="0" fontAlgn="base" latinLnBrk="0" hangingPunct="0">
              <a:lnSpc>
                <a:spcPct val="100000"/>
              </a:lnSpc>
              <a:spcBef>
                <a:spcPct val="0"/>
              </a:spcBef>
              <a:spcAft>
                <a:spcPct val="0"/>
              </a:spcAft>
              <a:buClrTx/>
              <a:buSzTx/>
              <a:buFontTx/>
              <a:buNone/>
              <a:tabLst/>
              <a:defRPr/>
            </a:pPr>
            <a:r>
              <a:rPr kumimoji="0" lang="es-CO" sz="1600" b="1" i="0" u="none" strike="noStrike" kern="0" cap="none" spc="0" normalizeH="0" baseline="0" noProof="0" dirty="0">
                <a:ln>
                  <a:noFill/>
                </a:ln>
                <a:solidFill>
                  <a:srgbClr val="000000"/>
                </a:solidFill>
                <a:effectLst/>
                <a:uLnTx/>
                <a:uFillTx/>
                <a:latin typeface="Arial Narrow" panose="020B0606020202030204" pitchFamily="34" charset="0"/>
                <a:ea typeface="+mn-ea"/>
                <a:cs typeface="+mn-cs"/>
              </a:rPr>
              <a:t>1.0 &lt;calificación &lt; 3.0</a:t>
            </a:r>
          </a:p>
        </p:txBody>
      </p:sp>
      <p:sp>
        <p:nvSpPr>
          <p:cNvPr id="137" name="19 Rectángulo"/>
          <p:cNvSpPr/>
          <p:nvPr/>
        </p:nvSpPr>
        <p:spPr bwMode="auto">
          <a:xfrm>
            <a:off x="5943884" y="3188784"/>
            <a:ext cx="1517958" cy="412236"/>
          </a:xfrm>
          <a:prstGeom prst="rect">
            <a:avLst/>
          </a:prstGeom>
          <a:solidFill>
            <a:schemeClr val="accent4">
              <a:lumMod val="20000"/>
              <a:lumOff val="80000"/>
            </a:schemeClr>
          </a:solidFill>
          <a:ln w="9525" cap="flat" cmpd="sng" algn="ctr">
            <a:solidFill>
              <a:srgbClr val="000000"/>
            </a:solidFill>
            <a:prstDash val="solid"/>
            <a:round/>
            <a:headEnd type="none" w="med" len="med"/>
            <a:tailEnd type="none" w="med" len="med"/>
          </a:ln>
          <a:effectLst/>
        </p:spPr>
        <p:txBody>
          <a:bodyPr anchor="ctr"/>
          <a:lstStyle/>
          <a:p>
            <a:pPr marL="0" marR="0" lvl="0" indent="0" algn="ctr" defTabSz="914364" rtl="0" eaLnBrk="0" fontAlgn="base" latinLnBrk="0" hangingPunct="0">
              <a:lnSpc>
                <a:spcPct val="100000"/>
              </a:lnSpc>
              <a:spcBef>
                <a:spcPct val="0"/>
              </a:spcBef>
              <a:spcAft>
                <a:spcPct val="0"/>
              </a:spcAft>
              <a:buClrTx/>
              <a:buSzTx/>
              <a:buFontTx/>
              <a:buNone/>
              <a:tabLst/>
              <a:defRPr/>
            </a:pPr>
            <a:r>
              <a:rPr kumimoji="0" lang="es-CO" sz="1600" b="1" i="0" u="none" strike="noStrike" kern="0" cap="none" spc="0" normalizeH="0" baseline="0" noProof="0" dirty="0">
                <a:ln>
                  <a:noFill/>
                </a:ln>
                <a:solidFill>
                  <a:srgbClr val="000000"/>
                </a:solidFill>
                <a:effectLst/>
                <a:uLnTx/>
                <a:uFillTx/>
                <a:latin typeface="Arial Narrow" panose="020B0606020202030204" pitchFamily="34" charset="0"/>
                <a:ea typeface="+mn-ea"/>
                <a:cs typeface="+mn-cs"/>
              </a:rPr>
              <a:t>3.0 &lt;calificación &lt; 4.0</a:t>
            </a:r>
          </a:p>
        </p:txBody>
      </p:sp>
      <p:sp>
        <p:nvSpPr>
          <p:cNvPr id="138" name="20 Rectángulo"/>
          <p:cNvSpPr/>
          <p:nvPr/>
        </p:nvSpPr>
        <p:spPr bwMode="auto">
          <a:xfrm>
            <a:off x="5943884" y="3801507"/>
            <a:ext cx="1517958" cy="398340"/>
          </a:xfrm>
          <a:prstGeom prst="rect">
            <a:avLst/>
          </a:prstGeom>
          <a:solidFill>
            <a:schemeClr val="accent6">
              <a:lumMod val="40000"/>
              <a:lumOff val="60000"/>
            </a:schemeClr>
          </a:solidFill>
          <a:ln w="9525" cap="flat" cmpd="sng" algn="ctr">
            <a:solidFill>
              <a:srgbClr val="000000"/>
            </a:solidFill>
            <a:prstDash val="solid"/>
            <a:round/>
            <a:headEnd type="none" w="med" len="med"/>
            <a:tailEnd type="none" w="med" len="med"/>
          </a:ln>
          <a:effectLst/>
        </p:spPr>
        <p:txBody>
          <a:bodyPr anchor="ctr"/>
          <a:lstStyle/>
          <a:p>
            <a:pPr marL="0" marR="0" lvl="0" indent="0" algn="ctr" defTabSz="914364" rtl="0" eaLnBrk="0" fontAlgn="base" latinLnBrk="0" hangingPunct="0">
              <a:lnSpc>
                <a:spcPct val="100000"/>
              </a:lnSpc>
              <a:spcBef>
                <a:spcPct val="0"/>
              </a:spcBef>
              <a:spcAft>
                <a:spcPct val="0"/>
              </a:spcAft>
              <a:buClrTx/>
              <a:buSzTx/>
              <a:buFontTx/>
              <a:buNone/>
              <a:tabLst/>
              <a:defRPr/>
            </a:pPr>
            <a:r>
              <a:rPr kumimoji="0" lang="es-CO" sz="1600" b="1" i="0" u="none" strike="noStrike" kern="0" cap="none" spc="0" normalizeH="0" baseline="0" noProof="0" dirty="0">
                <a:ln>
                  <a:noFill/>
                </a:ln>
                <a:solidFill>
                  <a:srgbClr val="000000"/>
                </a:solidFill>
                <a:effectLst/>
                <a:uLnTx/>
                <a:uFillTx/>
                <a:latin typeface="Arial Narrow" panose="020B0606020202030204" pitchFamily="34" charset="0"/>
                <a:ea typeface="+mn-ea"/>
                <a:cs typeface="+mn-cs"/>
              </a:rPr>
              <a:t>4.0 &lt;calificación &lt; 5.0</a:t>
            </a:r>
          </a:p>
        </p:txBody>
      </p:sp>
      <p:sp>
        <p:nvSpPr>
          <p:cNvPr id="139" name="22 Rectángulo"/>
          <p:cNvSpPr/>
          <p:nvPr/>
        </p:nvSpPr>
        <p:spPr bwMode="auto">
          <a:xfrm>
            <a:off x="7894101" y="4300754"/>
            <a:ext cx="1126807" cy="445818"/>
          </a:xfrm>
          <a:prstGeom prst="rect">
            <a:avLst/>
          </a:prstGeom>
          <a:solidFill>
            <a:schemeClr val="accent2">
              <a:lumMod val="40000"/>
              <a:lumOff val="60000"/>
            </a:schemeClr>
          </a:solidFill>
          <a:ln w="9525" cap="flat" cmpd="sng" algn="ctr">
            <a:solidFill>
              <a:srgbClr val="000000"/>
            </a:solidFill>
            <a:prstDash val="solid"/>
            <a:round/>
            <a:headEnd type="none" w="med" len="med"/>
            <a:tailEnd type="none" w="med" len="med"/>
          </a:ln>
          <a:effectLst/>
        </p:spPr>
        <p:txBody>
          <a:bodyPr anchor="ctr"/>
          <a:lstStyle/>
          <a:p>
            <a:pPr marL="0" marR="0" lvl="0" indent="0" algn="ctr" defTabSz="914364" rtl="0" eaLnBrk="0" fontAlgn="base" latinLnBrk="0" hangingPunct="0">
              <a:lnSpc>
                <a:spcPct val="100000"/>
              </a:lnSpc>
              <a:spcBef>
                <a:spcPct val="0"/>
              </a:spcBef>
              <a:spcAft>
                <a:spcPct val="0"/>
              </a:spcAft>
              <a:buClrTx/>
              <a:buSzTx/>
              <a:buFontTx/>
              <a:buNone/>
              <a:tabLst/>
              <a:defRPr/>
            </a:pPr>
            <a:r>
              <a:rPr kumimoji="0" lang="es-CO" sz="1800" b="1" i="0" u="none" strike="noStrike" kern="0" cap="none" spc="0" normalizeH="0" baseline="0" noProof="0" dirty="0">
                <a:ln>
                  <a:noFill/>
                </a:ln>
                <a:solidFill>
                  <a:srgbClr val="000000"/>
                </a:solidFill>
                <a:effectLst/>
                <a:uLnTx/>
                <a:uFillTx/>
                <a:latin typeface="Arial Narrow" panose="020B0606020202030204" pitchFamily="34" charset="0"/>
                <a:ea typeface="+mn-ea"/>
                <a:cs typeface="+mn-cs"/>
              </a:rPr>
              <a:t>Deficiente</a:t>
            </a:r>
          </a:p>
        </p:txBody>
      </p:sp>
      <p:sp>
        <p:nvSpPr>
          <p:cNvPr id="140" name="23 Rectángulo"/>
          <p:cNvSpPr/>
          <p:nvPr/>
        </p:nvSpPr>
        <p:spPr bwMode="auto">
          <a:xfrm>
            <a:off x="7894101" y="3194222"/>
            <a:ext cx="1117162" cy="406445"/>
          </a:xfrm>
          <a:prstGeom prst="rect">
            <a:avLst/>
          </a:prstGeom>
          <a:solidFill>
            <a:schemeClr val="accent4">
              <a:lumMod val="20000"/>
              <a:lumOff val="80000"/>
            </a:schemeClr>
          </a:solidFill>
          <a:ln w="9525" cap="flat" cmpd="sng" algn="ctr">
            <a:solidFill>
              <a:srgbClr val="000000"/>
            </a:solidFill>
            <a:prstDash val="solid"/>
            <a:round/>
            <a:headEnd type="none" w="med" len="med"/>
            <a:tailEnd type="none" w="med" len="med"/>
          </a:ln>
          <a:effectLst/>
        </p:spPr>
        <p:txBody>
          <a:bodyPr anchor="ctr"/>
          <a:lstStyle/>
          <a:p>
            <a:pPr marL="0" marR="0" lvl="0" indent="0" algn="ctr" defTabSz="914364" rtl="0" eaLnBrk="0" fontAlgn="base" latinLnBrk="0" hangingPunct="0">
              <a:lnSpc>
                <a:spcPct val="100000"/>
              </a:lnSpc>
              <a:spcBef>
                <a:spcPct val="0"/>
              </a:spcBef>
              <a:spcAft>
                <a:spcPct val="0"/>
              </a:spcAft>
              <a:buClrTx/>
              <a:buSzTx/>
              <a:buFontTx/>
              <a:buNone/>
              <a:tabLst/>
              <a:defRPr/>
            </a:pPr>
            <a:r>
              <a:rPr kumimoji="0" lang="es-CO" sz="1800" b="1" i="0" u="none" strike="noStrike" kern="0" cap="none" spc="0" normalizeH="0" baseline="0" noProof="0" dirty="0">
                <a:ln>
                  <a:noFill/>
                </a:ln>
                <a:solidFill>
                  <a:srgbClr val="000000"/>
                </a:solidFill>
                <a:effectLst/>
                <a:uLnTx/>
                <a:uFillTx/>
                <a:latin typeface="Arial Narrow" panose="020B0606020202030204" pitchFamily="34" charset="0"/>
                <a:ea typeface="+mn-ea"/>
                <a:cs typeface="+mn-cs"/>
              </a:rPr>
              <a:t>Adecuado</a:t>
            </a:r>
          </a:p>
        </p:txBody>
      </p:sp>
      <p:sp>
        <p:nvSpPr>
          <p:cNvPr id="141" name="24 Rectángulo"/>
          <p:cNvSpPr/>
          <p:nvPr/>
        </p:nvSpPr>
        <p:spPr bwMode="auto">
          <a:xfrm>
            <a:off x="7894101" y="3753662"/>
            <a:ext cx="1126807" cy="415711"/>
          </a:xfrm>
          <a:prstGeom prst="rect">
            <a:avLst/>
          </a:prstGeom>
          <a:solidFill>
            <a:schemeClr val="accent6">
              <a:lumMod val="40000"/>
              <a:lumOff val="60000"/>
            </a:schemeClr>
          </a:solidFill>
          <a:ln w="9525" cap="flat" cmpd="sng" algn="ctr">
            <a:solidFill>
              <a:srgbClr val="000000"/>
            </a:solidFill>
            <a:prstDash val="solid"/>
            <a:round/>
            <a:headEnd type="none" w="med" len="med"/>
            <a:tailEnd type="none" w="med" len="med"/>
          </a:ln>
          <a:effectLst/>
        </p:spPr>
        <p:txBody>
          <a:bodyPr anchor="ctr"/>
          <a:lstStyle/>
          <a:p>
            <a:pPr marL="0" marR="0" lvl="0" indent="0" algn="ctr" defTabSz="914364" rtl="0" eaLnBrk="0" fontAlgn="base" latinLnBrk="0" hangingPunct="0">
              <a:lnSpc>
                <a:spcPct val="100000"/>
              </a:lnSpc>
              <a:spcBef>
                <a:spcPct val="0"/>
              </a:spcBef>
              <a:spcAft>
                <a:spcPct val="0"/>
              </a:spcAft>
              <a:buClrTx/>
              <a:buSzTx/>
              <a:buFontTx/>
              <a:buNone/>
              <a:tabLst/>
              <a:defRPr/>
            </a:pPr>
            <a:r>
              <a:rPr kumimoji="0" lang="es-CO" sz="1800" b="1" i="0" u="none" strike="noStrike" kern="0" cap="none" spc="0" normalizeH="0" baseline="0" noProof="0" dirty="0">
                <a:ln>
                  <a:noFill/>
                </a:ln>
                <a:solidFill>
                  <a:srgbClr val="000000"/>
                </a:solidFill>
                <a:effectLst/>
                <a:uLnTx/>
                <a:uFillTx/>
                <a:latin typeface="Arial Narrow" panose="020B0606020202030204" pitchFamily="34" charset="0"/>
                <a:ea typeface="+mn-ea"/>
                <a:cs typeface="+mn-cs"/>
              </a:rPr>
              <a:t>Eficiente</a:t>
            </a:r>
          </a:p>
        </p:txBody>
      </p:sp>
      <p:sp>
        <p:nvSpPr>
          <p:cNvPr id="142" name="Rectángulo redondeado 141"/>
          <p:cNvSpPr/>
          <p:nvPr/>
        </p:nvSpPr>
        <p:spPr>
          <a:xfrm>
            <a:off x="5873820" y="1868270"/>
            <a:ext cx="3217975" cy="326947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713232" rtl="0" eaLnBrk="1" fontAlgn="auto" latinLnBrk="0" hangingPunct="1">
              <a:lnSpc>
                <a:spcPct val="100000"/>
              </a:lnSpc>
              <a:spcBef>
                <a:spcPts val="0"/>
              </a:spcBef>
              <a:spcAft>
                <a:spcPts val="0"/>
              </a:spcAft>
              <a:buClrTx/>
              <a:buSzTx/>
              <a:buFontTx/>
              <a:buNone/>
              <a:tabLst/>
              <a:defRPr/>
            </a:pPr>
            <a:endParaRPr kumimoji="0" lang="es-ES" sz="1404"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3" name="Imagen 14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607229" y="2722754"/>
            <a:ext cx="237765" cy="347026"/>
          </a:xfrm>
          <a:prstGeom prst="rect">
            <a:avLst/>
          </a:prstGeom>
        </p:spPr>
      </p:pic>
      <p:pic>
        <p:nvPicPr>
          <p:cNvPr id="144" name="Imagen 143"/>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245526" y="2752066"/>
            <a:ext cx="237765" cy="347026"/>
          </a:xfrm>
          <a:prstGeom prst="rect">
            <a:avLst/>
          </a:prstGeom>
        </p:spPr>
      </p:pic>
    </p:spTree>
    <p:extLst>
      <p:ext uri="{BB962C8B-B14F-4D97-AF65-F5344CB8AC3E}">
        <p14:creationId xmlns:p14="http://schemas.microsoft.com/office/powerpoint/2010/main" val="32379329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txBox="1">
            <a:spLocks/>
          </p:cNvSpPr>
          <p:nvPr/>
        </p:nvSpPr>
        <p:spPr>
          <a:xfrm>
            <a:off x="308429" y="0"/>
            <a:ext cx="8728066" cy="971612"/>
          </a:xfrm>
          <a:prstGeom prst="rect">
            <a:avLst/>
          </a:prstGeom>
        </p:spPr>
        <p:txBody>
          <a:bodyPr>
            <a:noAutofit/>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 b="1" i="0" u="none" strike="noStrike" kern="1200" cap="none" spc="0" normalizeH="0" baseline="0" noProof="0" dirty="0">
                <a:ln>
                  <a:noFill/>
                </a:ln>
                <a:solidFill>
                  <a:schemeClr val="tx1"/>
                </a:solidFill>
                <a:effectLst/>
                <a:uLnTx/>
                <a:uFillTx/>
                <a:latin typeface="Calibri"/>
                <a:ea typeface="+mj-ea"/>
                <a:cs typeface="+mj-cs"/>
              </a:rPr>
              <a:t>CONTROL INTERNO CONTABLE - 2017 </a:t>
            </a:r>
            <a:br>
              <a:rPr kumimoji="0" lang="es-ES" b="1" i="0" u="none" strike="noStrike" kern="1200" cap="none" spc="0" normalizeH="0" baseline="0" noProof="0" dirty="0">
                <a:ln>
                  <a:noFill/>
                </a:ln>
                <a:solidFill>
                  <a:schemeClr val="tx1"/>
                </a:solidFill>
                <a:effectLst/>
                <a:uLnTx/>
                <a:uFillTx/>
                <a:latin typeface="Calibri"/>
                <a:ea typeface="+mj-ea"/>
                <a:cs typeface="+mj-cs"/>
              </a:rPr>
            </a:br>
            <a:r>
              <a:rPr kumimoji="0" lang="es-ES" b="1" i="0" u="none" strike="noStrike" kern="1200" cap="none" spc="0" normalizeH="0" baseline="0" noProof="0" dirty="0">
                <a:ln>
                  <a:noFill/>
                </a:ln>
                <a:solidFill>
                  <a:schemeClr val="tx1"/>
                </a:solidFill>
                <a:effectLst/>
                <a:uLnTx/>
                <a:uFillTx/>
                <a:latin typeface="Calibri"/>
                <a:ea typeface="+mj-ea"/>
                <a:cs typeface="+mj-cs"/>
              </a:rPr>
              <a:t>ENTIDADES REPORTANTES Y OMISAS</a:t>
            </a:r>
            <a:endParaRPr kumimoji="0" lang="es-ES" b="1" i="0" u="none" strike="noStrike" kern="0" cap="none" spc="0" normalizeH="0" baseline="0" noProof="0" dirty="0">
              <a:ln>
                <a:noFill/>
              </a:ln>
              <a:solidFill>
                <a:schemeClr val="tx1"/>
              </a:solidFill>
              <a:effectLst/>
              <a:uLnTx/>
              <a:uFillTx/>
              <a:latin typeface="Calibri"/>
              <a:ea typeface="+mj-ea"/>
              <a:cs typeface="+mj-cs"/>
            </a:endParaRPr>
          </a:p>
        </p:txBody>
      </p:sp>
      <p:graphicFrame>
        <p:nvGraphicFramePr>
          <p:cNvPr id="4" name="6 Tabla"/>
          <p:cNvGraphicFramePr>
            <a:graphicFrameLocks noGrp="1"/>
          </p:cNvGraphicFramePr>
          <p:nvPr/>
        </p:nvGraphicFramePr>
        <p:xfrm>
          <a:off x="107505" y="1129308"/>
          <a:ext cx="8928990" cy="4585692"/>
        </p:xfrm>
        <a:graphic>
          <a:graphicData uri="http://schemas.openxmlformats.org/drawingml/2006/table">
            <a:tbl>
              <a:tblPr>
                <a:effectLst>
                  <a:outerShdw blurRad="50800" dist="38100" dir="8100000" algn="tr" rotWithShape="0">
                    <a:prstClr val="black">
                      <a:alpha val="40000"/>
                    </a:prstClr>
                  </a:outerShdw>
                </a:effectLst>
              </a:tblPr>
              <a:tblGrid>
                <a:gridCol w="1378391">
                  <a:extLst>
                    <a:ext uri="{9D8B030D-6E8A-4147-A177-3AD203B41FA5}">
                      <a16:colId xmlns:a16="http://schemas.microsoft.com/office/drawing/2014/main" val="20000"/>
                    </a:ext>
                  </a:extLst>
                </a:gridCol>
                <a:gridCol w="1082354">
                  <a:extLst>
                    <a:ext uri="{9D8B030D-6E8A-4147-A177-3AD203B41FA5}">
                      <a16:colId xmlns:a16="http://schemas.microsoft.com/office/drawing/2014/main" val="20001"/>
                    </a:ext>
                  </a:extLst>
                </a:gridCol>
                <a:gridCol w="1571702">
                  <a:extLst>
                    <a:ext uri="{9D8B030D-6E8A-4147-A177-3AD203B41FA5}">
                      <a16:colId xmlns:a16="http://schemas.microsoft.com/office/drawing/2014/main" val="20002"/>
                    </a:ext>
                  </a:extLst>
                </a:gridCol>
                <a:gridCol w="774835">
                  <a:extLst>
                    <a:ext uri="{9D8B030D-6E8A-4147-A177-3AD203B41FA5}">
                      <a16:colId xmlns:a16="http://schemas.microsoft.com/office/drawing/2014/main" val="20003"/>
                    </a:ext>
                  </a:extLst>
                </a:gridCol>
                <a:gridCol w="957893">
                  <a:extLst>
                    <a:ext uri="{9D8B030D-6E8A-4147-A177-3AD203B41FA5}">
                      <a16:colId xmlns:a16="http://schemas.microsoft.com/office/drawing/2014/main" val="20004"/>
                    </a:ext>
                  </a:extLst>
                </a:gridCol>
                <a:gridCol w="843684">
                  <a:extLst>
                    <a:ext uri="{9D8B030D-6E8A-4147-A177-3AD203B41FA5}">
                      <a16:colId xmlns:a16="http://schemas.microsoft.com/office/drawing/2014/main" val="20005"/>
                    </a:ext>
                  </a:extLst>
                </a:gridCol>
                <a:gridCol w="1147588">
                  <a:extLst>
                    <a:ext uri="{9D8B030D-6E8A-4147-A177-3AD203B41FA5}">
                      <a16:colId xmlns:a16="http://schemas.microsoft.com/office/drawing/2014/main" val="20006"/>
                    </a:ext>
                  </a:extLst>
                </a:gridCol>
                <a:gridCol w="1172543">
                  <a:extLst>
                    <a:ext uri="{9D8B030D-6E8A-4147-A177-3AD203B41FA5}">
                      <a16:colId xmlns:a16="http://schemas.microsoft.com/office/drawing/2014/main" val="20007"/>
                    </a:ext>
                  </a:extLst>
                </a:gridCol>
              </a:tblGrid>
              <a:tr h="59182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Reportantes</a:t>
                      </a:r>
                    </a:p>
                  </a:txBody>
                  <a:tcPr marL="9525" marR="9525" marT="7144" marB="0" anchor="ctr">
                    <a:lnL>
                      <a:noFill/>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Omisas</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Universo</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extLst>
                  <a:ext uri="{0D108BD9-81ED-4DB2-BD59-A6C34878D82A}">
                    <a16:rowId xmlns:a16="http://schemas.microsoft.com/office/drawing/2014/main" val="10000"/>
                  </a:ext>
                </a:extLst>
              </a:tr>
              <a:tr h="358135">
                <a:tc rowSpan="4">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Resolución</a:t>
                      </a:r>
                    </a:p>
                    <a:p>
                      <a:pPr algn="ctr" fontAlgn="ctr"/>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 357 de 2008</a:t>
                      </a:r>
                    </a:p>
                  </a:txBody>
                  <a:tcPr marL="9525" marR="9525" marT="7144" marB="0" anchor="ctr">
                    <a:lnL>
                      <a:noFill/>
                    </a:lnL>
                    <a:lnR w="6350" cap="flat" cmpd="sng" algn="ctr">
                      <a:solidFill>
                        <a:srgbClr val="FFFFFF"/>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Nacional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234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12,9%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5</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4,1%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239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12,4%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1"/>
                  </a:ext>
                </a:extLst>
              </a:tr>
              <a:tr h="358135">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4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Territorial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1.573</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87,0%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118</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95,9%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1.691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87,6%</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2"/>
                  </a:ext>
                </a:extLst>
              </a:tr>
              <a:tr h="315765">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SGR</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3"/>
                  </a:ext>
                </a:extLst>
              </a:tr>
              <a:tr h="591820">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400" b="1" i="0" u="none" strike="noStrike" dirty="0">
                          <a:solidFill>
                            <a:schemeClr val="tx1"/>
                          </a:solidFill>
                          <a:effectLst>
                            <a:outerShdw blurRad="38100" dist="38100" dir="2700000" algn="tl">
                              <a:srgbClr val="000000">
                                <a:alpha val="43137"/>
                              </a:srgbClr>
                            </a:outerShdw>
                          </a:effectLst>
                          <a:latin typeface="Arial" pitchFamily="34" charset="0"/>
                          <a:cs typeface="Arial" pitchFamily="34" charset="0"/>
                        </a:rPr>
                        <a:t>TOTAL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1.808</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123</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1.931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4"/>
                  </a:ext>
                </a:extLst>
              </a:tr>
              <a:tr h="226777">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endParaRPr lang="es-ES" sz="1300" b="0" i="0" u="none" strike="noStrike">
                        <a:solidFill>
                          <a:schemeClr val="tx1"/>
                        </a:solidFill>
                        <a:latin typeface="Arial" pitchFamily="34" charset="0"/>
                        <a:cs typeface="Arial" pitchFamily="34" charset="0"/>
                      </a:endParaRPr>
                    </a:p>
                  </a:txBody>
                  <a:tcPr marL="9525" marR="9525" marT="7144" marB="0" anchor="ctr">
                    <a:lnL>
                      <a:noFill/>
                    </a:lnL>
                    <a:lnR>
                      <a:noFill/>
                    </a:lnR>
                    <a:lnT w="635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9182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endParaRPr lang="es-ES" sz="1300" b="0" i="0" u="none" strike="noStrike" dirty="0">
                        <a:solidFill>
                          <a:schemeClr val="tx1"/>
                        </a:solidFill>
                        <a:latin typeface="Arial" pitchFamily="34" charset="0"/>
                        <a:cs typeface="Arial" pitchFamily="34" charset="0"/>
                      </a:endParaRPr>
                    </a:p>
                  </a:txBody>
                  <a:tcPr marL="9525" marR="9525" marT="7144"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Reportantes</a:t>
                      </a:r>
                    </a:p>
                  </a:txBody>
                  <a:tcPr marL="9525" marR="9525" marT="7144" marB="0" anchor="ctr">
                    <a:lnL>
                      <a:noFill/>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Omisas</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a:solidFill>
                            <a:schemeClr val="tx1"/>
                          </a:solidFill>
                          <a:latin typeface="Arial" pitchFamily="34" charset="0"/>
                          <a:cs typeface="Arial" pitchFamily="34" charset="0"/>
                        </a:rPr>
                        <a:t>Universo</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b"/>
                      <a:r>
                        <a:rPr lang="es-ES" sz="1600" b="1" i="0" u="none" strike="noStrike" dirty="0" err="1">
                          <a:solidFill>
                            <a:schemeClr val="tx1"/>
                          </a:solidFill>
                          <a:latin typeface="Arial" pitchFamily="34" charset="0"/>
                          <a:cs typeface="Arial" pitchFamily="34" charset="0"/>
                        </a:rPr>
                        <a:t>Part</a:t>
                      </a:r>
                      <a:r>
                        <a:rPr lang="es-ES" sz="1600" b="1" i="0" u="none" strike="noStrike" dirty="0">
                          <a:solidFill>
                            <a:schemeClr val="tx1"/>
                          </a:solidFill>
                          <a:latin typeface="Arial" pitchFamily="34" charset="0"/>
                          <a:cs typeface="Arial" pitchFamily="34" charset="0"/>
                        </a:rPr>
                        <a:t>.</a:t>
                      </a:r>
                    </a:p>
                  </a:txBody>
                  <a:tcPr marL="9525" marR="9525" marT="7144" marB="0" anchor="ctr">
                    <a:lnL w="6350" cap="flat" cmpd="sng" algn="ctr">
                      <a:solidFill>
                        <a:srgbClr val="FFFFFF"/>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extLst>
                  <a:ext uri="{0D108BD9-81ED-4DB2-BD59-A6C34878D82A}">
                    <a16:rowId xmlns:a16="http://schemas.microsoft.com/office/drawing/2014/main" val="10006"/>
                  </a:ext>
                </a:extLst>
              </a:tr>
              <a:tr h="316474">
                <a:tc rowSpan="4">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Resolución</a:t>
                      </a:r>
                    </a:p>
                    <a:p>
                      <a:pPr marL="0" algn="ctr" defTabSz="914400" rtl="0" eaLnBrk="1" fontAlgn="b" latinLnBrk="0" hangingPunct="1"/>
                      <a:r>
                        <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 193 de 2016</a:t>
                      </a:r>
                    </a:p>
                  </a:txBody>
                  <a:tcPr marL="9525" marR="9525" marT="7144" marB="0" anchor="ctr">
                    <a:lnL>
                      <a:noFill/>
                    </a:lnL>
                    <a:lnR w="6350" cap="flat" cmpd="sng" algn="ctr">
                      <a:solidFill>
                        <a:srgbClr val="FFFFFF"/>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Nacional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114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7,0%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114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a:solidFill>
                            <a:schemeClr val="tx1"/>
                          </a:solidFill>
                          <a:latin typeface="Arial" pitchFamily="34" charset="0"/>
                          <a:cs typeface="Arial" pitchFamily="34" charset="0"/>
                        </a:rPr>
                        <a:t>6,3%</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7"/>
                  </a:ext>
                </a:extLst>
              </a:tr>
              <a:tr h="358135">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4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Territorial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1.504</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92,9%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191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1.695</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a:solidFill>
                            <a:schemeClr val="tx1"/>
                          </a:solidFill>
                          <a:latin typeface="Arial" pitchFamily="34" charset="0"/>
                          <a:cs typeface="Arial" pitchFamily="34" charset="0"/>
                        </a:rPr>
                        <a:t>93,6%</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8"/>
                  </a:ext>
                </a:extLst>
              </a:tr>
              <a:tr h="284991">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600" b="1" i="0" u="none" strike="noStrike" kern="1200" dirty="0" err="1">
                          <a:solidFill>
                            <a:schemeClr val="tx1"/>
                          </a:solidFill>
                          <a:effectLst>
                            <a:outerShdw blurRad="38100" dist="38100" dir="2700000" algn="tl">
                              <a:srgbClr val="000000">
                                <a:alpha val="43137"/>
                              </a:srgbClr>
                            </a:outerShdw>
                          </a:effectLst>
                          <a:latin typeface="Arial" pitchFamily="34" charset="0"/>
                          <a:ea typeface="+mn-ea"/>
                          <a:cs typeface="Arial" pitchFamily="34" charset="0"/>
                        </a:rPr>
                        <a:t>Banrep</a:t>
                      </a:r>
                      <a:endParaRPr lang="es-ES" sz="16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endParaRP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1" i="0" u="none" strike="noStrike" dirty="0">
                          <a:solidFill>
                            <a:schemeClr val="tx1"/>
                          </a:solidFill>
                          <a:latin typeface="Arial" pitchFamily="34" charset="0"/>
                          <a:cs typeface="Arial" pitchFamily="34" charset="0"/>
                        </a:rPr>
                        <a:t>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300" b="0" i="0" u="none" strike="noStrike" dirty="0">
                          <a:solidFill>
                            <a:schemeClr val="tx1"/>
                          </a:solidFill>
                          <a:latin typeface="Arial" pitchFamily="34" charset="0"/>
                          <a:cs typeface="Arial" pitchFamily="34" charset="0"/>
                        </a:rPr>
                        <a:t>0,1%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09"/>
                  </a:ext>
                </a:extLst>
              </a:tr>
              <a:tr h="591820">
                <a:tc vMerge="1">
                  <a:txBody>
                    <a:bodyPr/>
                    <a:lstStyle/>
                    <a:p>
                      <a:endParaRPr lang="es-ES"/>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algn="ctr" defTabSz="914400" rtl="0" eaLnBrk="1" fontAlgn="b" latinLnBrk="0" hangingPunct="1"/>
                      <a:r>
                        <a:rPr lang="es-ES" sz="1400" b="1" i="0" u="none" strike="noStrike" kern="1200" dirty="0">
                          <a:solidFill>
                            <a:schemeClr val="tx1"/>
                          </a:solidFill>
                          <a:effectLst>
                            <a:outerShdw blurRad="38100" dist="38100" dir="2700000" algn="tl">
                              <a:srgbClr val="000000">
                                <a:alpha val="43137"/>
                              </a:srgbClr>
                            </a:outerShdw>
                          </a:effectLst>
                          <a:latin typeface="Arial" pitchFamily="34" charset="0"/>
                          <a:ea typeface="+mn-ea"/>
                          <a:cs typeface="Arial" pitchFamily="34" charset="0"/>
                        </a:rPr>
                        <a:t>TOTAL</a:t>
                      </a:r>
                    </a:p>
                  </a:txBody>
                  <a:tcPr marL="9525" marR="9525" marT="7144" marB="0" anchor="ctr">
                    <a:lnL w="635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lnTlToBr w="12700" cmpd="sng">
                      <a:noFill/>
                      <a:prstDash val="solid"/>
                    </a:lnTlToBr>
                    <a:lnBlToTr w="12700" cmpd="sng">
                      <a:noFill/>
                      <a:prstDash val="solid"/>
                    </a:lnBlToTr>
                    <a:solidFill>
                      <a:srgbClr val="AAE2CA">
                        <a:lumMod val="75000"/>
                      </a:srgbClr>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1.619</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191</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1.810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gn="ctr" fontAlgn="ctr"/>
                      <a:r>
                        <a:rPr lang="es-ES" sz="1400" b="1" i="0" u="none" strike="noStrike" dirty="0">
                          <a:solidFill>
                            <a:schemeClr val="tx1"/>
                          </a:solidFill>
                          <a:latin typeface="Arial" pitchFamily="34" charset="0"/>
                          <a:cs typeface="Arial" pitchFamily="34" charset="0"/>
                        </a:rPr>
                        <a:t>100,0%</a:t>
                      </a:r>
                    </a:p>
                  </a:txBody>
                  <a:tcPr marL="9525" marR="9525"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FFCC66">
                            <a:tint val="66000"/>
                            <a:satMod val="160000"/>
                          </a:srgbClr>
                        </a:gs>
                        <a:gs pos="50000">
                          <a:srgbClr val="FFCC66">
                            <a:tint val="44500"/>
                            <a:satMod val="160000"/>
                          </a:srgbClr>
                        </a:gs>
                        <a:gs pos="100000">
                          <a:srgbClr val="FFFFFF">
                            <a:lumMod val="85000"/>
                          </a:srgbClr>
                        </a:gs>
                      </a:gsLst>
                      <a:lin ang="2700000" scaled="1"/>
                      <a:tileRect/>
                    </a:gra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1738664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txBox="1">
            <a:spLocks/>
          </p:cNvSpPr>
          <p:nvPr/>
        </p:nvSpPr>
        <p:spPr>
          <a:xfrm>
            <a:off x="125413" y="5388240"/>
            <a:ext cx="1905000" cy="269875"/>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a:defRPr/>
            </a:pPr>
            <a:fld id="{BD78BF63-D6E5-49D8-99EB-4D36175B83F1}" type="slidenum">
              <a:rPr lang="es-ES_tradnl" smtClean="0"/>
              <a:pPr>
                <a:defRPr/>
              </a:pPr>
              <a:t>5</a:t>
            </a:fld>
            <a:endParaRPr lang="es-ES_tradnl" dirty="0"/>
          </a:p>
        </p:txBody>
      </p:sp>
      <p:pic>
        <p:nvPicPr>
          <p:cNvPr id="5" name="Picture 2" descr="Resultado de imagen para mapa de colombi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985292"/>
            <a:ext cx="3135784" cy="4657700"/>
          </a:xfrm>
          <a:prstGeom prst="rect">
            <a:avLst/>
          </a:prstGeom>
          <a:noFill/>
        </p:spPr>
      </p:pic>
      <p:sp>
        <p:nvSpPr>
          <p:cNvPr id="6" name="Flecha abajo 9"/>
          <p:cNvSpPr/>
          <p:nvPr/>
        </p:nvSpPr>
        <p:spPr bwMode="auto">
          <a:xfrm>
            <a:off x="5068186" y="1057300"/>
            <a:ext cx="511926" cy="371741"/>
          </a:xfrm>
          <a:prstGeom prst="downArrow">
            <a:avLst/>
          </a:prstGeom>
          <a:solidFill>
            <a:schemeClr val="tx2">
              <a:lumMod val="95000"/>
              <a:lumOff val="5000"/>
            </a:schemeClr>
          </a:solidFill>
          <a:ln w="9525" cap="flat" cmpd="sng" algn="ctr">
            <a:solidFill>
              <a:srgbClr val="88BC64"/>
            </a:solidFill>
            <a:prstDash val="solid"/>
            <a:round/>
            <a:headEnd type="none" w="med" len="med"/>
            <a:tailEnd type="none" w="med" len="med"/>
          </a:ln>
          <a:effectLst>
            <a:glow rad="63500">
              <a:schemeClr val="accent6">
                <a:alpha val="40000"/>
              </a:schemeClr>
            </a:glow>
          </a:effectLst>
        </p:spPr>
        <p:txBody>
          <a:bodyPr vert="horz" wrap="square" lIns="91417" tIns="45708" rIns="91417" bIns="45708" numCol="1" rtlCol="0" anchor="t" anchorCtr="0" compatLnSpc="1">
            <a:prstTxWarp prst="textNoShape">
              <a:avLst/>
            </a:prstTxWarp>
          </a:bodyPr>
          <a:lstStyle/>
          <a:p>
            <a:pPr defTabSz="914182"/>
            <a:endParaRPr lang="es-CO" sz="2400" dirty="0">
              <a:latin typeface="Times New Roman" pitchFamily="18" charset="0"/>
            </a:endParaRPr>
          </a:p>
        </p:txBody>
      </p:sp>
      <p:sp>
        <p:nvSpPr>
          <p:cNvPr id="7" name="Rectángulo 6"/>
          <p:cNvSpPr/>
          <p:nvPr/>
        </p:nvSpPr>
        <p:spPr>
          <a:xfrm>
            <a:off x="3176498" y="1633364"/>
            <a:ext cx="5565388" cy="849112"/>
          </a:xfrm>
          <a:prstGeom prst="rect">
            <a:avLst/>
          </a:prstGeom>
          <a:ln>
            <a:noFill/>
          </a:ln>
          <a:effectLst>
            <a:glow rad="101600">
              <a:schemeClr val="accent2">
                <a:lumMod val="60000"/>
                <a:lumOff val="40000"/>
                <a:alpha val="60000"/>
              </a:schemeClr>
            </a:glow>
          </a:effectLst>
        </p:spPr>
        <p:style>
          <a:lnRef idx="2">
            <a:schemeClr val="accent6"/>
          </a:lnRef>
          <a:fillRef idx="1">
            <a:schemeClr val="lt1"/>
          </a:fillRef>
          <a:effectRef idx="0">
            <a:schemeClr val="accent6"/>
          </a:effectRef>
          <a:fontRef idx="minor">
            <a:schemeClr val="dk1"/>
          </a:fontRef>
        </p:style>
        <p:txBody>
          <a:bodyPr lIns="91417" tIns="45708" rIns="91417" bIns="45708" rtlCol="0" anchor="ctr"/>
          <a:lstStyle/>
          <a:p>
            <a:pPr algn="ctr" defTabSz="914182" eaLnBrk="1" fontAlgn="auto" hangingPunct="1">
              <a:spcBef>
                <a:spcPts val="0"/>
              </a:spcBef>
              <a:spcAft>
                <a:spcPts val="0"/>
              </a:spcAft>
              <a:defRPr/>
            </a:pPr>
            <a:r>
              <a:rPr lang="es-CO" sz="2800" b="1" kern="0" dirty="0">
                <a:solidFill>
                  <a:srgbClr val="000000"/>
                </a:solidFill>
                <a:latin typeface="Calibri"/>
              </a:rPr>
              <a:t>UN GRAN QUEHACER PARA </a:t>
            </a:r>
          </a:p>
          <a:p>
            <a:pPr algn="ctr" defTabSz="914182" eaLnBrk="1" fontAlgn="auto" hangingPunct="1">
              <a:spcBef>
                <a:spcPts val="0"/>
              </a:spcBef>
              <a:spcAft>
                <a:spcPts val="0"/>
              </a:spcAft>
              <a:defRPr/>
            </a:pPr>
            <a:r>
              <a:rPr lang="es-CO" sz="2800" b="1" kern="0" dirty="0">
                <a:solidFill>
                  <a:srgbClr val="000000"/>
                </a:solidFill>
                <a:latin typeface="Calibri"/>
              </a:rPr>
              <a:t>UN PAÍS CON PROSPERIDAD </a:t>
            </a:r>
          </a:p>
        </p:txBody>
      </p:sp>
      <p:sp>
        <p:nvSpPr>
          <p:cNvPr id="8" name="6 Rectángulo"/>
          <p:cNvSpPr/>
          <p:nvPr/>
        </p:nvSpPr>
        <p:spPr>
          <a:xfrm>
            <a:off x="3072988" y="2730341"/>
            <a:ext cx="5760640" cy="2246745"/>
          </a:xfrm>
          <a:prstGeom prst="rect">
            <a:avLst/>
          </a:prstGeom>
          <a:ln>
            <a:noFill/>
          </a:ln>
          <a:effectLst/>
        </p:spPr>
        <p:style>
          <a:lnRef idx="2">
            <a:schemeClr val="accent6"/>
          </a:lnRef>
          <a:fillRef idx="1">
            <a:schemeClr val="lt1"/>
          </a:fillRef>
          <a:effectRef idx="0">
            <a:schemeClr val="accent6"/>
          </a:effectRef>
          <a:fontRef idx="minor">
            <a:schemeClr val="dk1"/>
          </a:fontRef>
        </p:style>
        <p:txBody>
          <a:bodyPr wrap="square" lIns="91417" tIns="45708" rIns="91417" bIns="45708">
            <a:spAutoFit/>
          </a:bodyPr>
          <a:lstStyle/>
          <a:p>
            <a:pPr lvl="0" algn="just" eaLnBrk="1" hangingPunct="1">
              <a:spcAft>
                <a:spcPct val="25000"/>
              </a:spcAft>
            </a:pPr>
            <a:r>
              <a:rPr lang="en-GB" altLang="es-CO" sz="2800" b="1" dirty="0">
                <a:solidFill>
                  <a:srgbClr val="000000"/>
                </a:solidFill>
                <a:cs typeface="Arial" charset="0"/>
              </a:rPr>
              <a:t>Contabilidad para el </a:t>
            </a:r>
            <a:r>
              <a:rPr lang="en-GB" altLang="es-CO" sz="2800" b="1" u="sng" dirty="0">
                <a:solidFill>
                  <a:srgbClr val="000000"/>
                </a:solidFill>
                <a:cs typeface="Arial" charset="0"/>
              </a:rPr>
              <a:t>BUEN GOBIERNO</a:t>
            </a:r>
            <a:r>
              <a:rPr lang="en-GB" altLang="es-CO" sz="2800" b="1" dirty="0">
                <a:solidFill>
                  <a:srgbClr val="000000"/>
                </a:solidFill>
                <a:cs typeface="Arial" charset="0"/>
              </a:rPr>
              <a:t> de las organizaciones. Adecuación de la Contabilidad Pública a un nuevo concepto de RENDICIÓN DE CUENTAS </a:t>
            </a:r>
            <a:r>
              <a:rPr lang="en-GB" altLang="es-CO" sz="2800" b="1" i="1" dirty="0">
                <a:solidFill>
                  <a:srgbClr val="000000"/>
                </a:solidFill>
                <a:cs typeface="Arial" charset="0"/>
              </a:rPr>
              <a:t>(“Accountability”)</a:t>
            </a:r>
          </a:p>
        </p:txBody>
      </p:sp>
      <p:sp>
        <p:nvSpPr>
          <p:cNvPr id="9" name="10 Rectángulo"/>
          <p:cNvSpPr/>
          <p:nvPr/>
        </p:nvSpPr>
        <p:spPr>
          <a:xfrm>
            <a:off x="588948" y="0"/>
            <a:ext cx="8582296" cy="1077212"/>
          </a:xfrm>
          <a:prstGeom prst="rect">
            <a:avLst/>
          </a:prstGeom>
        </p:spPr>
        <p:txBody>
          <a:bodyPr wrap="square" lIns="91432" tIns="45717" rIns="91432" bIns="45717">
            <a:spAutoFit/>
          </a:bodyPr>
          <a:lstStyle/>
          <a:p>
            <a:pPr algn="ctr"/>
            <a:r>
              <a:rPr lang="es-CO" sz="3200" b="1" dirty="0">
                <a:latin typeface="Calibri" panose="020F0502020204030204" pitchFamily="34" charset="0"/>
                <a:cs typeface="Calibri" panose="020F0502020204030204" pitchFamily="34" charset="0"/>
              </a:rPr>
              <a:t>CONTABILIDAD PÚBLICA GENERADORA DE VALOR </a:t>
            </a:r>
          </a:p>
          <a:p>
            <a:pPr algn="ctr"/>
            <a:r>
              <a:rPr lang="es-CO" sz="3200" b="1" dirty="0">
                <a:latin typeface="Calibri" panose="020F0502020204030204" pitchFamily="34" charset="0"/>
                <a:cs typeface="Calibri" panose="020F0502020204030204" pitchFamily="34" charset="0"/>
              </a:rPr>
              <a:t>PARA UN PAÍS DE BUENAS PRÁCTICAS</a:t>
            </a:r>
            <a:endParaRPr lang="es-ES" sz="3200" b="1" dirty="0"/>
          </a:p>
        </p:txBody>
      </p:sp>
    </p:spTree>
    <p:extLst>
      <p:ext uri="{BB962C8B-B14F-4D97-AF65-F5344CB8AC3E}">
        <p14:creationId xmlns:p14="http://schemas.microsoft.com/office/powerpoint/2010/main" val="15418956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a:extLst>
              <a:ext uri="{FF2B5EF4-FFF2-40B4-BE49-F238E27FC236}">
                <a16:creationId xmlns:a16="http://schemas.microsoft.com/office/drawing/2014/main" id="{69FD7C12-D084-4117-8229-89BB154FA263}"/>
              </a:ext>
            </a:extLst>
          </p:cNvPr>
          <p:cNvSpPr/>
          <p:nvPr/>
        </p:nvSpPr>
        <p:spPr>
          <a:xfrm>
            <a:off x="1223941" y="4875778"/>
            <a:ext cx="1403843" cy="70323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Rectángulo 21">
            <a:extLst>
              <a:ext uri="{FF2B5EF4-FFF2-40B4-BE49-F238E27FC236}">
                <a16:creationId xmlns:a16="http://schemas.microsoft.com/office/drawing/2014/main" id="{7CA27FE2-5EF8-410B-A6F4-89FC2F8EA8BC}"/>
              </a:ext>
            </a:extLst>
          </p:cNvPr>
          <p:cNvSpPr/>
          <p:nvPr/>
        </p:nvSpPr>
        <p:spPr bwMode="auto">
          <a:xfrm>
            <a:off x="683568" y="1705372"/>
            <a:ext cx="1944216" cy="136815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6" name="4 Marcador de número de diapositiva"/>
          <p:cNvSpPr txBox="1">
            <a:spLocks/>
          </p:cNvSpPr>
          <p:nvPr/>
        </p:nvSpPr>
        <p:spPr>
          <a:xfrm>
            <a:off x="125413" y="5688182"/>
            <a:ext cx="1905000" cy="193654"/>
          </a:xfrm>
          <a:prstGeom prst="rect">
            <a:avLst/>
          </a:prstGeom>
        </p:spPr>
        <p:txBody>
          <a:bodyPr/>
          <a:lstStyle>
            <a:defPPr>
              <a:defRPr lang="es-CO"/>
            </a:defPPr>
            <a:lvl1pPr marL="0" algn="l" defTabSz="713232" rtl="0" eaLnBrk="1" latinLnBrk="0" hangingPunct="1">
              <a:defRPr sz="1404" kern="1200">
                <a:solidFill>
                  <a:schemeClr val="tx1"/>
                </a:solidFill>
                <a:latin typeface="+mn-lt"/>
                <a:ea typeface="+mn-ea"/>
                <a:cs typeface="+mn-cs"/>
              </a:defRPr>
            </a:lvl1pPr>
            <a:lvl2pPr marL="356616" algn="l" defTabSz="713232" rtl="0" eaLnBrk="1" latinLnBrk="0" hangingPunct="1">
              <a:defRPr sz="1404" kern="1200">
                <a:solidFill>
                  <a:schemeClr val="tx1"/>
                </a:solidFill>
                <a:latin typeface="+mn-lt"/>
                <a:ea typeface="+mn-ea"/>
                <a:cs typeface="+mn-cs"/>
              </a:defRPr>
            </a:lvl2pPr>
            <a:lvl3pPr marL="713232" algn="l" defTabSz="713232" rtl="0" eaLnBrk="1" latinLnBrk="0" hangingPunct="1">
              <a:defRPr sz="1404" kern="1200">
                <a:solidFill>
                  <a:schemeClr val="tx1"/>
                </a:solidFill>
                <a:latin typeface="+mn-lt"/>
                <a:ea typeface="+mn-ea"/>
                <a:cs typeface="+mn-cs"/>
              </a:defRPr>
            </a:lvl3pPr>
            <a:lvl4pPr marL="1069848" algn="l" defTabSz="713232" rtl="0" eaLnBrk="1" latinLnBrk="0" hangingPunct="1">
              <a:defRPr sz="1404" kern="1200">
                <a:solidFill>
                  <a:schemeClr val="tx1"/>
                </a:solidFill>
                <a:latin typeface="+mn-lt"/>
                <a:ea typeface="+mn-ea"/>
                <a:cs typeface="+mn-cs"/>
              </a:defRPr>
            </a:lvl4pPr>
            <a:lvl5pPr marL="1426464" algn="l" defTabSz="713232" rtl="0" eaLnBrk="1" latinLnBrk="0" hangingPunct="1">
              <a:defRPr sz="1404" kern="1200">
                <a:solidFill>
                  <a:schemeClr val="tx1"/>
                </a:solidFill>
                <a:latin typeface="+mn-lt"/>
                <a:ea typeface="+mn-ea"/>
                <a:cs typeface="+mn-cs"/>
              </a:defRPr>
            </a:lvl5pPr>
            <a:lvl6pPr marL="1783080" algn="l" defTabSz="713232" rtl="0" eaLnBrk="1" latinLnBrk="0" hangingPunct="1">
              <a:defRPr sz="1404" kern="1200">
                <a:solidFill>
                  <a:schemeClr val="tx1"/>
                </a:solidFill>
                <a:latin typeface="+mn-lt"/>
                <a:ea typeface="+mn-ea"/>
                <a:cs typeface="+mn-cs"/>
              </a:defRPr>
            </a:lvl6pPr>
            <a:lvl7pPr marL="2139696" algn="l" defTabSz="713232" rtl="0" eaLnBrk="1" latinLnBrk="0" hangingPunct="1">
              <a:defRPr sz="1404" kern="1200">
                <a:solidFill>
                  <a:schemeClr val="tx1"/>
                </a:solidFill>
                <a:latin typeface="+mn-lt"/>
                <a:ea typeface="+mn-ea"/>
                <a:cs typeface="+mn-cs"/>
              </a:defRPr>
            </a:lvl7pPr>
            <a:lvl8pPr marL="2496312" algn="l" defTabSz="713232" rtl="0" eaLnBrk="1" latinLnBrk="0" hangingPunct="1">
              <a:defRPr sz="1404" kern="1200">
                <a:solidFill>
                  <a:schemeClr val="tx1"/>
                </a:solidFill>
                <a:latin typeface="+mn-lt"/>
                <a:ea typeface="+mn-ea"/>
                <a:cs typeface="+mn-cs"/>
              </a:defRPr>
            </a:lvl8pPr>
            <a:lvl9pPr marL="2852928" algn="l" defTabSz="713232" rtl="0" eaLnBrk="1" latinLnBrk="0" hangingPunct="1">
              <a:defRPr sz="1404" kern="1200">
                <a:solidFill>
                  <a:schemeClr val="tx1"/>
                </a:solidFill>
                <a:latin typeface="+mn-lt"/>
                <a:ea typeface="+mn-ea"/>
                <a:cs typeface="+mn-cs"/>
              </a:defRPr>
            </a:lvl9pPr>
          </a:lstStyle>
          <a:p>
            <a:pPr marL="0" marR="0" lvl="0" indent="0" algn="l" defTabSz="713232" rtl="0" eaLnBrk="1" fontAlgn="auto" latinLnBrk="0" hangingPunct="1">
              <a:lnSpc>
                <a:spcPct val="100000"/>
              </a:lnSpc>
              <a:spcBef>
                <a:spcPts val="0"/>
              </a:spcBef>
              <a:spcAft>
                <a:spcPts val="0"/>
              </a:spcAft>
              <a:buClrTx/>
              <a:buSzTx/>
              <a:buFontTx/>
              <a:buNone/>
              <a:tabLst/>
              <a:defRPr/>
            </a:pPr>
            <a:fld id="{D3EF096B-0F77-4BEC-9362-32EE5F762735}" type="slidenum">
              <a:rPr kumimoji="0" lang="es-ES_tradnl" sz="1404"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713232" rtl="0" eaLnBrk="1" fontAlgn="auto" latinLnBrk="0" hangingPunct="1">
                <a:lnSpc>
                  <a:spcPct val="100000"/>
                </a:lnSpc>
                <a:spcBef>
                  <a:spcPts val="0"/>
                </a:spcBef>
                <a:spcAft>
                  <a:spcPts val="0"/>
                </a:spcAft>
                <a:buClrTx/>
                <a:buSzTx/>
                <a:buFontTx/>
                <a:buNone/>
                <a:tabLst/>
                <a:defRPr/>
              </a:pPr>
              <a:t>50</a:t>
            </a:fld>
            <a:endParaRPr kumimoji="0" lang="es-ES_tradnl" sz="1404"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23 CuadroTexto"/>
          <p:cNvSpPr txBox="1"/>
          <p:nvPr/>
        </p:nvSpPr>
        <p:spPr>
          <a:xfrm>
            <a:off x="1018991" y="-33097"/>
            <a:ext cx="7509548" cy="954107"/>
          </a:xfrm>
          <a:prstGeom prst="rect">
            <a:avLst/>
          </a:prstGeom>
          <a:noFill/>
        </p:spPr>
        <p:txBody>
          <a:bodyPr wrap="square" rtlCol="0">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prstClr val="black"/>
                </a:solidFill>
                <a:effectLst/>
                <a:uLnTx/>
                <a:uFillTx/>
                <a:latin typeface="Calibri" panose="020F0502020204030204"/>
                <a:ea typeface="+mn-ea"/>
                <a:cs typeface="+mn-cs"/>
              </a:rPr>
              <a:t>RENDICIÓN DE CUENTAS E INFORMACIÓN A PARTES INTERESADAS</a:t>
            </a:r>
          </a:p>
        </p:txBody>
      </p:sp>
      <p:sp>
        <p:nvSpPr>
          <p:cNvPr id="31" name="Rectangle 22"/>
          <p:cNvSpPr>
            <a:spLocks noChangeArrowheads="1"/>
          </p:cNvSpPr>
          <p:nvPr/>
        </p:nvSpPr>
        <p:spPr bwMode="auto">
          <a:xfrm>
            <a:off x="1545929" y="2142997"/>
            <a:ext cx="7181612" cy="3084398"/>
          </a:xfrm>
          <a:prstGeom prst="roundRect">
            <a:avLst/>
          </a:prstGeom>
          <a:solidFill>
            <a:schemeClr val="bg1"/>
          </a:solidFill>
          <a:ln w="38100">
            <a:solidFill>
              <a:srgbClr val="FF0000"/>
            </a:solidFill>
            <a:headEnd/>
            <a:tailEnd/>
          </a:ln>
          <a:effectLst>
            <a:glow rad="63500">
              <a:schemeClr val="accent6">
                <a:satMod val="175000"/>
                <a:alpha val="40000"/>
              </a:schemeClr>
            </a:glow>
            <a:outerShdw blurRad="44450" dist="27940" dir="5400000" algn="ctr">
              <a:srgbClr val="000000">
                <a:alpha val="32000"/>
              </a:srgbClr>
            </a:outerShdw>
          </a:effectLst>
          <a:scene3d>
            <a:camera prst="orthographicFront"/>
            <a:lightRig rig="threePt" dir="t"/>
          </a:scene3d>
          <a:sp3d>
            <a:bevelT prst="convex"/>
          </a:sp3d>
        </p:spPr>
        <p:style>
          <a:lnRef idx="3">
            <a:schemeClr val="lt1"/>
          </a:lnRef>
          <a:fillRef idx="1">
            <a:schemeClr val="accent6"/>
          </a:fillRef>
          <a:effectRef idx="1">
            <a:schemeClr val="accent6"/>
          </a:effectRef>
          <a:fontRef idx="minor">
            <a:schemeClr val="lt1"/>
          </a:fontRef>
        </p:style>
        <p:txBody>
          <a:bodyPr wrap="square" lIns="78620" tIns="39310" rIns="78620" bIns="39310">
            <a:spAutoFit/>
          </a:bodyPr>
          <a:lstStyle/>
          <a:p>
            <a:pPr marL="0" marR="0" lvl="0" indent="0" algn="just" defTabSz="713232"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rPr>
              <a:t>Todas las entidades y organismos de la administración pública deben </a:t>
            </a:r>
            <a:r>
              <a:rPr kumimoji="0" lang="es-CO" sz="22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desarrollar su gestión </a:t>
            </a:r>
            <a:r>
              <a:rPr kumimoji="0" lang="es-CO" sz="22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rPr>
              <a:t>acorde con los </a:t>
            </a:r>
            <a:r>
              <a:rPr kumimoji="0" lang="es-CO" sz="2200" b="1" i="0" u="none" strike="noStrike" kern="1200" cap="none" spc="0" normalizeH="0" baseline="0" noProof="0" dirty="0">
                <a:ln>
                  <a:noFill/>
                </a:ln>
                <a:solidFill>
                  <a:srgbClr val="7030A0"/>
                </a:solidFill>
                <a:effectLst/>
                <a:uLnTx/>
                <a:uFillTx/>
                <a:latin typeface="Calibri" panose="020F0502020204030204" pitchFamily="34" charset="0"/>
                <a:ea typeface="+mn-ea"/>
                <a:cs typeface="+mn-cs"/>
              </a:rPr>
              <a:t>principios de democracia participativa y democratización de la gestión pública</a:t>
            </a:r>
            <a:r>
              <a:rPr kumimoji="0" lang="es-CO" sz="2200" b="1" i="0" u="none" strike="noStrike" kern="1200" cap="none" spc="0" normalizeH="0" baseline="0" noProof="0" dirty="0">
                <a:ln>
                  <a:noFill/>
                </a:ln>
                <a:solidFill>
                  <a:srgbClr val="002060"/>
                </a:solidFill>
                <a:effectLst/>
                <a:uLnTx/>
                <a:uFillTx/>
                <a:latin typeface="Calibri" panose="020F0502020204030204" pitchFamily="34" charset="0"/>
                <a:ea typeface="+mn-ea"/>
                <a:cs typeface="+mn-cs"/>
              </a:rPr>
              <a:t>, para lo cual podrán realizar todas las acciones necesarias con el objeto de involucrar a los </a:t>
            </a:r>
            <a:r>
              <a:rPr kumimoji="0" lang="es-CO" sz="2200" b="1" i="0" u="none" strike="noStrike" kern="1200" cap="none" spc="0" normalizeH="0" baseline="0" noProof="0" dirty="0">
                <a:ln>
                  <a:noFill/>
                </a:ln>
                <a:solidFill>
                  <a:srgbClr val="00B050"/>
                </a:solidFill>
                <a:effectLst/>
                <a:uLnTx/>
                <a:uFillTx/>
                <a:latin typeface="Calibri" panose="020F0502020204030204" pitchFamily="34" charset="0"/>
                <a:ea typeface="+mn-ea"/>
                <a:cs typeface="+mn-cs"/>
              </a:rPr>
              <a:t>ciudadanos, y organizaciones de la sociedad civil en la </a:t>
            </a:r>
            <a:r>
              <a:rPr kumimoji="0" lang="es-CO" sz="2200" b="1" i="0" u="sng" strike="noStrike" kern="1200" cap="none" spc="0" normalizeH="0" baseline="0" noProof="0" dirty="0">
                <a:ln>
                  <a:noFill/>
                </a:ln>
                <a:solidFill>
                  <a:srgbClr val="C00000"/>
                </a:solidFill>
                <a:effectLst/>
                <a:uLnTx/>
                <a:uFillTx/>
                <a:latin typeface="Calibri" panose="020F0502020204030204" pitchFamily="34" charset="0"/>
                <a:ea typeface="+mn-ea"/>
                <a:cs typeface="+mn-cs"/>
              </a:rPr>
              <a:t>formulación, ejecución, control y evaluación de la gestión pública.</a:t>
            </a:r>
            <a:endParaRPr kumimoji="0" lang="es-ES" sz="2200" b="1" i="0" u="sng" strike="noStrike" kern="1200" cap="none" spc="0" normalizeH="0" baseline="0" noProof="0" dirty="0">
              <a:ln>
                <a:noFill/>
              </a:ln>
              <a:solidFill>
                <a:srgbClr val="C00000"/>
              </a:solidFill>
              <a:effectLst/>
              <a:uLnTx/>
              <a:uFillTx/>
              <a:latin typeface="Calibri" panose="020F0502020204030204" pitchFamily="34" charset="0"/>
              <a:ea typeface="+mn-ea"/>
              <a:cs typeface="+mn-cs"/>
            </a:endParaRPr>
          </a:p>
        </p:txBody>
      </p:sp>
      <p:pic>
        <p:nvPicPr>
          <p:cNvPr id="32" name="5 Imagen" descr="alerta.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6676" y="2423867"/>
            <a:ext cx="1180474" cy="640105"/>
          </a:xfrm>
          <a:prstGeom prst="rect">
            <a:avLst/>
          </a:prstGeom>
        </p:spPr>
      </p:pic>
      <p:sp>
        <p:nvSpPr>
          <p:cNvPr id="33" name="3 CuadroTexto"/>
          <p:cNvSpPr txBox="1"/>
          <p:nvPr/>
        </p:nvSpPr>
        <p:spPr>
          <a:xfrm>
            <a:off x="1934055" y="1273324"/>
            <a:ext cx="5806297" cy="52322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713232" rtl="0" eaLnBrk="1" fontAlgn="auto" latinLnBrk="0" hangingPunct="1">
              <a:lnSpc>
                <a:spcPct val="100000"/>
              </a:lnSpc>
              <a:spcBef>
                <a:spcPts val="0"/>
              </a:spcBef>
              <a:spcAft>
                <a:spcPts val="0"/>
              </a:spcAft>
              <a:buClrTx/>
              <a:buSzTx/>
              <a:buFontTx/>
              <a:buNone/>
              <a:tabLst/>
              <a:defRPr/>
            </a:pPr>
            <a:r>
              <a:rPr kumimoji="0" lang="es-ES" sz="2800" b="1" i="0" u="none" strike="noStrike" kern="1200" cap="none" spc="0" normalizeH="0" baseline="0" noProof="0" dirty="0">
                <a:ln>
                  <a:noFill/>
                </a:ln>
                <a:solidFill>
                  <a:srgbClr val="C00000"/>
                </a:solidFill>
                <a:effectLst/>
                <a:uLnTx/>
                <a:uFillTx/>
                <a:latin typeface="Calibri" panose="020F0502020204030204"/>
                <a:ea typeface="+mn-ea"/>
                <a:cs typeface="+mn-cs"/>
              </a:rPr>
              <a:t>Rendición de Cuentas</a:t>
            </a:r>
          </a:p>
        </p:txBody>
      </p:sp>
    </p:spTree>
    <p:extLst>
      <p:ext uri="{BB962C8B-B14F-4D97-AF65-F5344CB8AC3E}">
        <p14:creationId xmlns:p14="http://schemas.microsoft.com/office/powerpoint/2010/main" val="41231647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p:cNvSpPr/>
          <p:nvPr/>
        </p:nvSpPr>
        <p:spPr>
          <a:xfrm>
            <a:off x="0" y="0"/>
            <a:ext cx="9144000" cy="2065412"/>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4" name="object 3"/>
          <p:cNvSpPr/>
          <p:nvPr/>
        </p:nvSpPr>
        <p:spPr>
          <a:xfrm>
            <a:off x="4140067" y="4097793"/>
            <a:ext cx="913404" cy="8479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5" name="object 5"/>
          <p:cNvSpPr txBox="1"/>
          <p:nvPr/>
        </p:nvSpPr>
        <p:spPr>
          <a:xfrm>
            <a:off x="3685381" y="3593737"/>
            <a:ext cx="1772285" cy="42164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600" spc="-5" dirty="0">
                <a:solidFill>
                  <a:srgbClr val="800000"/>
                </a:solidFill>
                <a:latin typeface="Arial"/>
                <a:cs typeface="Arial"/>
              </a:rPr>
              <a:t>@</a:t>
            </a:r>
            <a:r>
              <a:rPr sz="2600" dirty="0">
                <a:solidFill>
                  <a:srgbClr val="800000"/>
                </a:solidFill>
                <a:latin typeface="Arial"/>
                <a:cs typeface="Arial"/>
              </a:rPr>
              <a:t>I</a:t>
            </a:r>
            <a:r>
              <a:rPr sz="2600" spc="-5" dirty="0">
                <a:solidFill>
                  <a:srgbClr val="800000"/>
                </a:solidFill>
                <a:latin typeface="Arial"/>
                <a:cs typeface="Arial"/>
              </a:rPr>
              <a:t>MF</a:t>
            </a:r>
            <a:r>
              <a:rPr sz="2600" dirty="0">
                <a:solidFill>
                  <a:srgbClr val="800000"/>
                </a:solidFill>
                <a:latin typeface="Arial"/>
                <a:cs typeface="Arial"/>
              </a:rPr>
              <a:t>.O</a:t>
            </a:r>
            <a:r>
              <a:rPr sz="2600" spc="-5" dirty="0">
                <a:solidFill>
                  <a:srgbClr val="800000"/>
                </a:solidFill>
                <a:latin typeface="Arial"/>
                <a:cs typeface="Arial"/>
              </a:rPr>
              <a:t>RG</a:t>
            </a:r>
            <a:endParaRPr sz="2600" dirty="0">
              <a:solidFill>
                <a:srgbClr val="000000"/>
              </a:solidFill>
              <a:latin typeface="Arial"/>
              <a:cs typeface="Arial"/>
            </a:endParaRPr>
          </a:p>
        </p:txBody>
      </p:sp>
      <p:sp>
        <p:nvSpPr>
          <p:cNvPr id="6" name="object 6"/>
          <p:cNvSpPr txBox="1"/>
          <p:nvPr/>
        </p:nvSpPr>
        <p:spPr>
          <a:xfrm>
            <a:off x="539552" y="2194570"/>
            <a:ext cx="7702752" cy="1166986"/>
          </a:xfrm>
          <a:prstGeom prst="rect">
            <a:avLst/>
          </a:prstGeom>
        </p:spPr>
        <p:txBody>
          <a:bodyPr vert="horz" wrap="square" lIns="0" tIns="25400" rIns="0" bIns="0" rtlCol="0">
            <a:spAutoFit/>
          </a:bodyPr>
          <a:lstStyle/>
          <a:p>
            <a:pPr marL="12700" marR="5080" indent="435609" defTabSz="914400" eaLnBrk="0" fontAlgn="base" hangingPunct="0">
              <a:lnSpc>
                <a:spcPts val="2870"/>
              </a:lnSpc>
              <a:spcBef>
                <a:spcPts val="200"/>
              </a:spcBef>
              <a:spcAft>
                <a:spcPct val="0"/>
              </a:spcAft>
            </a:pPr>
            <a:r>
              <a:rPr sz="2400" b="1" spc="-5" dirty="0">
                <a:solidFill>
                  <a:srgbClr val="800000"/>
                </a:solidFill>
                <a:latin typeface="Arial"/>
                <a:cs typeface="Arial"/>
              </a:rPr>
              <a:t>Página </a:t>
            </a:r>
            <a:r>
              <a:rPr sz="2400" b="1" spc="-20" dirty="0">
                <a:solidFill>
                  <a:srgbClr val="800000"/>
                </a:solidFill>
                <a:latin typeface="Arial"/>
                <a:cs typeface="Arial"/>
              </a:rPr>
              <a:t>Web </a:t>
            </a:r>
            <a:r>
              <a:rPr sz="2400" b="1" spc="-5" dirty="0">
                <a:solidFill>
                  <a:srgbClr val="800000"/>
                </a:solidFill>
                <a:latin typeface="Arial"/>
                <a:cs typeface="Arial"/>
              </a:rPr>
              <a:t>de </a:t>
            </a:r>
            <a:r>
              <a:rPr sz="2400" b="1" spc="-15" dirty="0">
                <a:solidFill>
                  <a:srgbClr val="800000"/>
                </a:solidFill>
                <a:latin typeface="Arial"/>
                <a:cs typeface="Arial"/>
              </a:rPr>
              <a:t>Transparencia </a:t>
            </a:r>
            <a:r>
              <a:rPr sz="2400" b="1" spc="-5" dirty="0">
                <a:solidFill>
                  <a:srgbClr val="800000"/>
                </a:solidFill>
                <a:latin typeface="Arial"/>
                <a:cs typeface="Arial"/>
              </a:rPr>
              <a:t>Fiscal del FMI </a:t>
            </a:r>
            <a:endParaRPr lang="es-CO" sz="2400" b="1" spc="-5" dirty="0">
              <a:solidFill>
                <a:srgbClr val="800000"/>
              </a:solidFill>
              <a:latin typeface="Arial"/>
              <a:cs typeface="Arial"/>
            </a:endParaRPr>
          </a:p>
          <a:p>
            <a:pPr marL="12700" marR="5080" indent="435609" defTabSz="914400" eaLnBrk="0" fontAlgn="base" hangingPunct="0">
              <a:lnSpc>
                <a:spcPts val="2870"/>
              </a:lnSpc>
              <a:spcBef>
                <a:spcPts val="200"/>
              </a:spcBef>
              <a:spcAft>
                <a:spcPct val="0"/>
              </a:spcAft>
            </a:pPr>
            <a:r>
              <a:rPr sz="2400" b="1" spc="-5" dirty="0">
                <a:solidFill>
                  <a:srgbClr val="800000"/>
                </a:solidFill>
                <a:latin typeface="Arial"/>
                <a:cs typeface="Arial"/>
              </a:rPr>
              <a:t> </a:t>
            </a:r>
            <a:r>
              <a:rPr lang="es-CO" sz="2400" b="1" spc="-5" dirty="0">
                <a:solidFill>
                  <a:srgbClr val="0033FF"/>
                </a:solidFill>
                <a:latin typeface="Arial"/>
                <a:cs typeface="Arial"/>
              </a:rPr>
              <a:t>http://www.imf.org/external/np/fad/trans/index.htm</a:t>
            </a:r>
          </a:p>
        </p:txBody>
      </p:sp>
    </p:spTree>
    <p:extLst>
      <p:ext uri="{BB962C8B-B14F-4D97-AF65-F5344CB8AC3E}">
        <p14:creationId xmlns:p14="http://schemas.microsoft.com/office/powerpoint/2010/main" val="25467147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12909" y="-17620"/>
            <a:ext cx="8431091" cy="1104636"/>
          </a:xfrm>
        </p:spPr>
        <p:txBody>
          <a:bodyPr/>
          <a:lstStyle/>
          <a:p>
            <a:r>
              <a:rPr lang="es-CO" b="1" dirty="0">
                <a:latin typeface="Times New Roman" panose="02020603050405020304" pitchFamily="18" charset="0"/>
                <a:cs typeface="Times New Roman" panose="02020603050405020304" pitchFamily="18" charset="0"/>
              </a:rPr>
              <a:t>Gestión Transparente de la Información Fiscal</a:t>
            </a:r>
          </a:p>
        </p:txBody>
      </p:sp>
      <p:sp>
        <p:nvSpPr>
          <p:cNvPr id="3" name="Marcador de número de diapositiva 4"/>
          <p:cNvSpPr txBox="1">
            <a:spLocks/>
          </p:cNvSpPr>
          <p:nvPr/>
        </p:nvSpPr>
        <p:spPr>
          <a:xfrm>
            <a:off x="125412" y="5502275"/>
            <a:ext cx="2358355"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s-ES_tradnl" sz="800" b="1" i="0" u="none" strike="noStrike" kern="1200" cap="none" spc="0" normalizeH="0" baseline="0" noProof="0">
                <a:ln>
                  <a:noFill/>
                </a:ln>
                <a:solidFill>
                  <a:srgbClr val="00918E"/>
                </a:solidFill>
                <a:effectLst/>
                <a:uLnTx/>
                <a:uFillTx/>
                <a:latin typeface="Calibri" pitchFamily="34" charset="0"/>
                <a:ea typeface="+mn-ea"/>
                <a:cs typeface="+mn-cs"/>
              </a:rPr>
              <a:t>Fuente: </a:t>
            </a:r>
            <a:r>
              <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rPr>
              <a:t>FMI: Ramón Hurtado Focal 2017 Panamá</a:t>
            </a:r>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4" name="Rectángulo 3"/>
          <p:cNvSpPr/>
          <p:nvPr/>
        </p:nvSpPr>
        <p:spPr>
          <a:xfrm>
            <a:off x="1160748" y="890070"/>
            <a:ext cx="6822504" cy="461665"/>
          </a:xfrm>
          <a:prstGeom prst="rect">
            <a:avLst/>
          </a:prstGeom>
          <a:ln>
            <a:solidFill>
              <a:srgbClr val="00947A"/>
            </a:solidFill>
          </a:ln>
        </p:spPr>
        <p:txBody>
          <a:bodyPr wrap="square">
            <a:spAutoFit/>
          </a:bodyPr>
          <a:lstStyle/>
          <a:p>
            <a:pPr algn="ctr" defTabSz="914400" eaLnBrk="0" fontAlgn="base" hangingPunct="0">
              <a:spcBef>
                <a:spcPct val="0"/>
              </a:spcBef>
              <a:spcAft>
                <a:spcPct val="0"/>
              </a:spcAft>
            </a:pPr>
            <a:r>
              <a:rPr lang="es-CO" sz="2400" b="1" dirty="0">
                <a:solidFill>
                  <a:srgbClr val="000066"/>
                </a:solidFill>
                <a:latin typeface="ArialMT"/>
              </a:rPr>
              <a:t>Esfuerzo Global por la Transparencia Fiscal</a:t>
            </a:r>
            <a:endParaRPr lang="es-CO" sz="2400" b="1" dirty="0">
              <a:solidFill>
                <a:srgbClr val="000000"/>
              </a:solidFill>
              <a:latin typeface="Arial Narrow" pitchFamily="34" charset="0"/>
            </a:endParaRPr>
          </a:p>
        </p:txBody>
      </p:sp>
      <p:sp>
        <p:nvSpPr>
          <p:cNvPr id="5" name="Rectángulo 4"/>
          <p:cNvSpPr/>
          <p:nvPr/>
        </p:nvSpPr>
        <p:spPr>
          <a:xfrm>
            <a:off x="35496" y="1531640"/>
            <a:ext cx="9073008" cy="4093428"/>
          </a:xfrm>
          <a:prstGeom prst="rect">
            <a:avLst/>
          </a:prstGeom>
        </p:spPr>
        <p:txBody>
          <a:bodyPr wrap="square">
            <a:spAutoFit/>
          </a:bodyPr>
          <a:lstStyle/>
          <a:p>
            <a:pPr algn="just" defTabSz="914400" eaLnBrk="0" fontAlgn="base" hangingPunct="0">
              <a:spcBef>
                <a:spcPct val="0"/>
              </a:spcBef>
              <a:spcAft>
                <a:spcPct val="0"/>
              </a:spcAft>
            </a:pPr>
            <a:r>
              <a:rPr lang="es-CO" sz="2000" dirty="0">
                <a:solidFill>
                  <a:srgbClr val="212165"/>
                </a:solidFill>
                <a:latin typeface="ArialMT"/>
              </a:rPr>
              <a:t>A finales de la década de los 90 se producen esfuerzos concertado para mejorar la transparencia fiscal: Crisis</a:t>
            </a:r>
          </a:p>
          <a:p>
            <a:pPr defTabSz="914400" eaLnBrk="0" fontAlgn="base" hangingPunct="0">
              <a:spcBef>
                <a:spcPct val="0"/>
              </a:spcBef>
              <a:spcAft>
                <a:spcPct val="0"/>
              </a:spcAft>
            </a:pPr>
            <a:endParaRPr lang="es-CO" sz="2000" dirty="0">
              <a:solidFill>
                <a:srgbClr val="212165"/>
              </a:solidFill>
              <a:latin typeface="ArialMT"/>
            </a:endParaRPr>
          </a:p>
          <a:p>
            <a:pPr defTabSz="914400" eaLnBrk="0" fontAlgn="base" hangingPunct="0">
              <a:spcBef>
                <a:spcPct val="0"/>
              </a:spcBef>
              <a:spcAft>
                <a:spcPct val="0"/>
              </a:spcAft>
            </a:pPr>
            <a:r>
              <a:rPr lang="es-CO" sz="2000" b="1" dirty="0">
                <a:solidFill>
                  <a:srgbClr val="212165"/>
                </a:solidFill>
                <a:latin typeface="ArialMT"/>
              </a:rPr>
              <a:t>• Desarrollo de nuevas normas para presentar los informes fiscales </a:t>
            </a:r>
            <a:endParaRPr lang="es-CO" sz="2000" dirty="0">
              <a:solidFill>
                <a:srgbClr val="212165"/>
              </a:solidFill>
              <a:latin typeface="ArialMT"/>
            </a:endParaRPr>
          </a:p>
          <a:p>
            <a:pPr defTabSz="914400" eaLnBrk="0" fontAlgn="base" hangingPunct="0">
              <a:spcBef>
                <a:spcPct val="0"/>
              </a:spcBef>
              <a:spcAft>
                <a:spcPct val="0"/>
              </a:spcAft>
            </a:pPr>
            <a:r>
              <a:rPr lang="es-CO" sz="2000" dirty="0">
                <a:solidFill>
                  <a:srgbClr val="9A0000"/>
                </a:solidFill>
                <a:latin typeface="ArialMT"/>
              </a:rPr>
              <a:t>   - General: Código y Manual del FMI sobre Transparencia Fiscal - FMI</a:t>
            </a:r>
          </a:p>
          <a:p>
            <a:pPr defTabSz="914400" eaLnBrk="0" fontAlgn="base" hangingPunct="0">
              <a:spcBef>
                <a:spcPct val="0"/>
              </a:spcBef>
              <a:spcAft>
                <a:spcPct val="0"/>
              </a:spcAft>
            </a:pPr>
            <a:r>
              <a:rPr lang="es-CO" sz="2000" dirty="0">
                <a:solidFill>
                  <a:srgbClr val="9A0000"/>
                </a:solidFill>
                <a:latin typeface="ArialMT"/>
              </a:rPr>
              <a:t>   - Elaboración de presupuesto: OCDE Mejores Prácticas para la Transparencia</a:t>
            </a:r>
          </a:p>
          <a:p>
            <a:pPr defTabSz="914400" eaLnBrk="0" fontAlgn="base" hangingPunct="0">
              <a:spcBef>
                <a:spcPct val="0"/>
              </a:spcBef>
              <a:spcAft>
                <a:spcPct val="0"/>
              </a:spcAft>
            </a:pPr>
            <a:r>
              <a:rPr lang="es-CO" sz="2000" dirty="0">
                <a:solidFill>
                  <a:srgbClr val="9A0000"/>
                </a:solidFill>
                <a:latin typeface="ArialMT"/>
              </a:rPr>
              <a:t>Presupuestaria</a:t>
            </a:r>
          </a:p>
          <a:p>
            <a:pPr defTabSz="914400" eaLnBrk="0" fontAlgn="base" hangingPunct="0">
              <a:spcBef>
                <a:spcPct val="0"/>
              </a:spcBef>
              <a:spcAft>
                <a:spcPct val="0"/>
              </a:spcAft>
            </a:pPr>
            <a:r>
              <a:rPr lang="es-CO" sz="2000" dirty="0">
                <a:solidFill>
                  <a:srgbClr val="9A0000"/>
                </a:solidFill>
                <a:latin typeface="ArialMT"/>
              </a:rPr>
              <a:t>   - Estadísticas: ESA 95 de la UE, MEFP 2001 del FMI, y SCN 08 de la ONU</a:t>
            </a:r>
          </a:p>
          <a:p>
            <a:pPr defTabSz="914400" eaLnBrk="0" fontAlgn="base" hangingPunct="0">
              <a:spcBef>
                <a:spcPct val="0"/>
              </a:spcBef>
              <a:spcAft>
                <a:spcPct val="0"/>
              </a:spcAft>
            </a:pPr>
            <a:r>
              <a:rPr lang="es-CO" sz="2000" dirty="0">
                <a:solidFill>
                  <a:srgbClr val="9A0000"/>
                </a:solidFill>
                <a:latin typeface="ArialMT"/>
              </a:rPr>
              <a:t>   - </a:t>
            </a:r>
            <a:r>
              <a:rPr lang="es-CO" sz="2000" dirty="0">
                <a:solidFill>
                  <a:srgbClr val="0033FF"/>
                </a:solidFill>
                <a:latin typeface="ArialMT"/>
              </a:rPr>
              <a:t>Contabilidad: IFAC – IPSAS: Normas Internacionales de Contabilidad para el Sector Público  (IPSAS)</a:t>
            </a:r>
          </a:p>
          <a:p>
            <a:pPr defTabSz="914400" eaLnBrk="0" fontAlgn="base" hangingPunct="0">
              <a:spcBef>
                <a:spcPct val="0"/>
              </a:spcBef>
              <a:spcAft>
                <a:spcPct val="0"/>
              </a:spcAft>
            </a:pPr>
            <a:r>
              <a:rPr lang="es-CO" sz="2000" dirty="0">
                <a:solidFill>
                  <a:srgbClr val="9A0000"/>
                </a:solidFill>
                <a:latin typeface="ArialMT"/>
              </a:rPr>
              <a:t>   - Recursos Naturales: Iniciativa de transparencia en la industria extractiva (EITI)</a:t>
            </a:r>
          </a:p>
        </p:txBody>
      </p:sp>
    </p:spTree>
    <p:extLst>
      <p:ext uri="{BB962C8B-B14F-4D97-AF65-F5344CB8AC3E}">
        <p14:creationId xmlns:p14="http://schemas.microsoft.com/office/powerpoint/2010/main" val="14336016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91762" y="-37422"/>
            <a:ext cx="8431599" cy="1104636"/>
          </a:xfrm>
        </p:spPr>
        <p:txBody>
          <a:bodyPr/>
          <a:lstStyle/>
          <a:p>
            <a:r>
              <a:rPr lang="es-CO" b="1" dirty="0">
                <a:latin typeface="Times New Roman" panose="02020603050405020304" pitchFamily="18" charset="0"/>
                <a:cs typeface="Times New Roman" panose="02020603050405020304" pitchFamily="18" charset="0"/>
              </a:rPr>
              <a:t>Gestión Transparente de la Información Fiscal</a:t>
            </a:r>
          </a:p>
        </p:txBody>
      </p:sp>
      <p:sp>
        <p:nvSpPr>
          <p:cNvPr id="3" name="Marcador de número de diapositiva 4"/>
          <p:cNvSpPr txBox="1">
            <a:spLocks/>
          </p:cNvSpPr>
          <p:nvPr/>
        </p:nvSpPr>
        <p:spPr>
          <a:xfrm>
            <a:off x="125412" y="5467945"/>
            <a:ext cx="2358355" cy="269875"/>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20000"/>
              </a:spcBef>
              <a:spcAft>
                <a:spcPct val="0"/>
              </a:spcAft>
              <a:defRPr sz="800" kern="1200">
                <a:solidFill>
                  <a:srgbClr val="00918E"/>
                </a:solidFill>
                <a:latin typeface="Calibri"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es-ES_tradnl" sz="800" b="1" i="0" u="none" strike="noStrike" kern="1200" cap="none" spc="0" normalizeH="0" baseline="0" noProof="0">
                <a:ln>
                  <a:noFill/>
                </a:ln>
                <a:solidFill>
                  <a:srgbClr val="00918E"/>
                </a:solidFill>
                <a:effectLst/>
                <a:uLnTx/>
                <a:uFillTx/>
                <a:latin typeface="Calibri" pitchFamily="34" charset="0"/>
                <a:ea typeface="+mn-ea"/>
                <a:cs typeface="+mn-cs"/>
              </a:rPr>
              <a:t>Fuente: </a:t>
            </a:r>
            <a:r>
              <a:rPr kumimoji="0" lang="es-ES_tradnl" sz="800" b="0" i="0" u="none" strike="noStrike" kern="1200" cap="none" spc="0" normalizeH="0" baseline="0" noProof="0">
                <a:ln>
                  <a:noFill/>
                </a:ln>
                <a:solidFill>
                  <a:srgbClr val="00918E"/>
                </a:solidFill>
                <a:effectLst/>
                <a:uLnTx/>
                <a:uFillTx/>
                <a:latin typeface="Calibri" pitchFamily="34" charset="0"/>
                <a:ea typeface="+mn-ea"/>
                <a:cs typeface="+mn-cs"/>
              </a:rPr>
              <a:t>FMI: Ramón Hurtado Focal 2017 Panamá</a:t>
            </a:r>
            <a:endParaRPr kumimoji="0" lang="es-ES_tradnl" sz="800" b="0" i="0" u="none" strike="noStrike" kern="1200" cap="none" spc="0" normalizeH="0" baseline="0" noProof="0" dirty="0">
              <a:ln>
                <a:noFill/>
              </a:ln>
              <a:solidFill>
                <a:srgbClr val="00918E"/>
              </a:solidFill>
              <a:effectLst/>
              <a:uLnTx/>
              <a:uFillTx/>
              <a:latin typeface="Calibri" pitchFamily="34" charset="0"/>
              <a:ea typeface="+mn-ea"/>
              <a:cs typeface="+mn-cs"/>
            </a:endParaRPr>
          </a:p>
        </p:txBody>
      </p:sp>
      <p:sp>
        <p:nvSpPr>
          <p:cNvPr id="4" name="Rectángulo 3"/>
          <p:cNvSpPr/>
          <p:nvPr/>
        </p:nvSpPr>
        <p:spPr>
          <a:xfrm>
            <a:off x="35496" y="913284"/>
            <a:ext cx="9145015" cy="4616648"/>
          </a:xfrm>
          <a:prstGeom prst="rect">
            <a:avLst/>
          </a:prstGeom>
        </p:spPr>
        <p:txBody>
          <a:bodyPr wrap="square">
            <a:spAutoFit/>
          </a:bodyPr>
          <a:lstStyle/>
          <a:p>
            <a:pPr marL="342900" indent="-342900" algn="just" defTabSz="914400" eaLnBrk="0" fontAlgn="base" hangingPunct="0">
              <a:spcBef>
                <a:spcPct val="0"/>
              </a:spcBef>
              <a:spcAft>
                <a:spcPct val="0"/>
              </a:spcAft>
              <a:buFont typeface="Arial" panose="020B0604020202020204" pitchFamily="34" charset="0"/>
              <a:buChar char="•"/>
            </a:pPr>
            <a:r>
              <a:rPr lang="es-CO" sz="2800" b="1" dirty="0">
                <a:solidFill>
                  <a:srgbClr val="212165"/>
                </a:solidFill>
                <a:latin typeface="ArialMT"/>
              </a:rPr>
              <a:t>Se introdujeron nuevas herramientas para monitorear el cumplimiento</a:t>
            </a:r>
          </a:p>
          <a:p>
            <a:pPr defTabSz="914400" eaLnBrk="0" fontAlgn="base" hangingPunct="0">
              <a:spcBef>
                <a:spcPct val="0"/>
              </a:spcBef>
              <a:spcAft>
                <a:spcPct val="0"/>
              </a:spcAft>
            </a:pPr>
            <a:endParaRPr lang="es-CO" sz="2200" dirty="0">
              <a:solidFill>
                <a:srgbClr val="212165"/>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 </a:t>
            </a:r>
            <a:r>
              <a:rPr lang="es-CO" sz="2400" b="1" dirty="0">
                <a:solidFill>
                  <a:srgbClr val="9A0000"/>
                </a:solidFill>
                <a:latin typeface="ArialMT"/>
              </a:rPr>
              <a:t>Multilateral:</a:t>
            </a:r>
            <a:r>
              <a:rPr lang="es-CO" sz="2400" dirty="0">
                <a:solidFill>
                  <a:srgbClr val="9A0000"/>
                </a:solidFill>
                <a:latin typeface="ArialMT"/>
              </a:rPr>
              <a:t> </a:t>
            </a:r>
            <a:r>
              <a:rPr lang="es-CO" sz="2400" dirty="0" err="1">
                <a:solidFill>
                  <a:srgbClr val="9A0000"/>
                </a:solidFill>
                <a:latin typeface="ArialMT"/>
              </a:rPr>
              <a:t>ROSCs</a:t>
            </a:r>
            <a:r>
              <a:rPr lang="es-CO" sz="2400" dirty="0">
                <a:solidFill>
                  <a:srgbClr val="9A0000"/>
                </a:solidFill>
                <a:latin typeface="ArialMT"/>
              </a:rPr>
              <a:t> - Informes sobre el Cumplimiento de  Normas y Códigos Fiscales y Datos, Gasto Público y Rendición de Cuentas (PEFA)</a:t>
            </a:r>
          </a:p>
          <a:p>
            <a:pPr algn="just" defTabSz="914400" eaLnBrk="0" fontAlgn="base" hangingPunct="0">
              <a:spcBef>
                <a:spcPct val="0"/>
              </a:spcBef>
              <a:spcAft>
                <a:spcPct val="0"/>
              </a:spcAft>
            </a:pPr>
            <a:endParaRPr lang="es-CO" sz="2400" dirty="0">
              <a:solidFill>
                <a:srgbClr val="9A0000"/>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a:t>
            </a:r>
            <a:r>
              <a:rPr lang="es-CO" sz="2400" b="1" dirty="0">
                <a:solidFill>
                  <a:srgbClr val="9A0000"/>
                </a:solidFill>
                <a:latin typeface="ArialMT"/>
              </a:rPr>
              <a:t>- Regional: </a:t>
            </a:r>
            <a:r>
              <a:rPr lang="es-CO" sz="2400" dirty="0" err="1">
                <a:solidFill>
                  <a:srgbClr val="9A0000"/>
                </a:solidFill>
                <a:latin typeface="ArialMT"/>
              </a:rPr>
              <a:t>Eurostat</a:t>
            </a:r>
            <a:r>
              <a:rPr lang="es-CO" sz="2400" dirty="0">
                <a:solidFill>
                  <a:srgbClr val="9A0000"/>
                </a:solidFill>
                <a:latin typeface="ArialMT"/>
              </a:rPr>
              <a:t>, WAEMU y CEMAC armonización de informes fiscales.</a:t>
            </a:r>
          </a:p>
          <a:p>
            <a:pPr algn="just" defTabSz="914400" eaLnBrk="0" fontAlgn="base" hangingPunct="0">
              <a:spcBef>
                <a:spcPct val="0"/>
              </a:spcBef>
              <a:spcAft>
                <a:spcPct val="0"/>
              </a:spcAft>
            </a:pPr>
            <a:endParaRPr lang="es-CO" sz="2400" dirty="0">
              <a:solidFill>
                <a:srgbClr val="9A0000"/>
              </a:solidFill>
              <a:latin typeface="ArialMT"/>
            </a:endParaRPr>
          </a:p>
          <a:p>
            <a:pPr algn="just" defTabSz="914400" eaLnBrk="0" fontAlgn="base" hangingPunct="0">
              <a:spcBef>
                <a:spcPct val="0"/>
              </a:spcBef>
              <a:spcAft>
                <a:spcPct val="0"/>
              </a:spcAft>
            </a:pPr>
            <a:r>
              <a:rPr lang="es-CO" sz="2400" dirty="0">
                <a:solidFill>
                  <a:srgbClr val="9A0000"/>
                </a:solidFill>
                <a:latin typeface="ArialMT"/>
              </a:rPr>
              <a:t>  </a:t>
            </a:r>
            <a:r>
              <a:rPr lang="es-CO" sz="2400" b="1" dirty="0">
                <a:solidFill>
                  <a:srgbClr val="9A0000"/>
                </a:solidFill>
                <a:latin typeface="ArialMT"/>
              </a:rPr>
              <a:t>- Sociedad Civil: </a:t>
            </a:r>
            <a:r>
              <a:rPr lang="es-CO" sz="2400" dirty="0">
                <a:solidFill>
                  <a:srgbClr val="9A0000"/>
                </a:solidFill>
                <a:latin typeface="ArialMT"/>
              </a:rPr>
              <a:t>Encuesta Presupuestaria Abierta e Índice, Principios GIFT, Informes EITI</a:t>
            </a:r>
            <a:endParaRPr lang="es-CO" sz="2400" dirty="0">
              <a:solidFill>
                <a:srgbClr val="000000"/>
              </a:solidFill>
              <a:latin typeface="Arial Narrow" pitchFamily="34" charset="0"/>
            </a:endParaRPr>
          </a:p>
        </p:txBody>
      </p:sp>
    </p:spTree>
    <p:extLst>
      <p:ext uri="{BB962C8B-B14F-4D97-AF65-F5344CB8AC3E}">
        <p14:creationId xmlns:p14="http://schemas.microsoft.com/office/powerpoint/2010/main" val="16539963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0469" y="0"/>
            <a:ext cx="7718181" cy="1104636"/>
          </a:xfrm>
        </p:spPr>
        <p:txBody>
          <a:bodyPr/>
          <a:lstStyle/>
          <a:p>
            <a:r>
              <a:rPr lang="es-CO" b="1" dirty="0">
                <a:latin typeface="Times New Roman" panose="02020603050405020304" pitchFamily="18" charset="0"/>
                <a:cs typeface="Times New Roman" panose="02020603050405020304" pitchFamily="18" charset="0"/>
              </a:rPr>
              <a:t>Lecciones de las Recientes Crisis</a:t>
            </a:r>
          </a:p>
        </p:txBody>
      </p:sp>
      <p:sp>
        <p:nvSpPr>
          <p:cNvPr id="3" name="Rectángulo 2"/>
          <p:cNvSpPr/>
          <p:nvPr/>
        </p:nvSpPr>
        <p:spPr>
          <a:xfrm>
            <a:off x="0" y="1067167"/>
            <a:ext cx="9144000" cy="4062651"/>
          </a:xfrm>
          <a:prstGeom prst="rect">
            <a:avLst/>
          </a:prstGeom>
        </p:spPr>
        <p:txBody>
          <a:bodyPr wrap="square">
            <a:spAutoFit/>
          </a:bodyPr>
          <a:lstStyle/>
          <a:p>
            <a:pPr defTabSz="914400" eaLnBrk="0" fontAlgn="base" hangingPunct="0">
              <a:spcBef>
                <a:spcPct val="0"/>
              </a:spcBef>
              <a:spcAft>
                <a:spcPct val="0"/>
              </a:spcAft>
            </a:pPr>
            <a:r>
              <a:rPr lang="es-CO" sz="2800" b="1" dirty="0">
                <a:solidFill>
                  <a:srgbClr val="212165"/>
                </a:solidFill>
                <a:latin typeface="ArialMT"/>
              </a:rPr>
              <a:t>Crisis asiática:</a:t>
            </a:r>
          </a:p>
          <a:p>
            <a:pPr algn="just" defTabSz="914400" eaLnBrk="0" fontAlgn="base" hangingPunct="0">
              <a:spcBef>
                <a:spcPct val="0"/>
              </a:spcBef>
              <a:spcAft>
                <a:spcPct val="0"/>
              </a:spcAft>
            </a:pPr>
            <a:r>
              <a:rPr lang="es-CO" sz="2400" dirty="0">
                <a:solidFill>
                  <a:srgbClr val="9A0000"/>
                </a:solidFill>
                <a:latin typeface="ArialMT"/>
              </a:rPr>
              <a:t>• </a:t>
            </a:r>
            <a:r>
              <a:rPr lang="es-CO" sz="2200" b="1" dirty="0">
                <a:solidFill>
                  <a:srgbClr val="9A0000"/>
                </a:solidFill>
                <a:latin typeface="ArialMT"/>
              </a:rPr>
              <a:t>Debilidad del sistema de presentación de informes financieros públicos  y privados</a:t>
            </a:r>
          </a:p>
          <a:p>
            <a:pPr algn="just" defTabSz="914400" eaLnBrk="0" fontAlgn="base" hangingPunct="0">
              <a:spcBef>
                <a:spcPct val="0"/>
              </a:spcBef>
              <a:spcAft>
                <a:spcPct val="0"/>
              </a:spcAft>
            </a:pPr>
            <a:r>
              <a:rPr lang="es-CO" sz="2200" b="1" dirty="0">
                <a:solidFill>
                  <a:srgbClr val="9A0000"/>
                </a:solidFill>
                <a:latin typeface="ArialMT"/>
              </a:rPr>
              <a:t>•  Riesgos asociados a los vínculos ocultos entre los dos</a:t>
            </a:r>
          </a:p>
          <a:p>
            <a:pPr defTabSz="914400" eaLnBrk="0" fontAlgn="base" hangingPunct="0">
              <a:spcBef>
                <a:spcPct val="0"/>
              </a:spcBef>
              <a:spcAft>
                <a:spcPct val="0"/>
              </a:spcAft>
            </a:pPr>
            <a:r>
              <a:rPr lang="es-CO" sz="2800" b="1" dirty="0">
                <a:solidFill>
                  <a:srgbClr val="212165"/>
                </a:solidFill>
                <a:latin typeface="ArialMT"/>
              </a:rPr>
              <a:t>Ultima crisis:</a:t>
            </a:r>
          </a:p>
          <a:p>
            <a:pPr algn="just" defTabSz="914400" eaLnBrk="0" fontAlgn="base" hangingPunct="0">
              <a:spcBef>
                <a:spcPct val="0"/>
              </a:spcBef>
              <a:spcAft>
                <a:spcPct val="0"/>
              </a:spcAft>
            </a:pPr>
            <a:r>
              <a:rPr lang="es-CO" sz="2400" dirty="0">
                <a:solidFill>
                  <a:srgbClr val="9A0000"/>
                </a:solidFill>
                <a:latin typeface="ArialMT"/>
              </a:rPr>
              <a:t>•  </a:t>
            </a:r>
            <a:r>
              <a:rPr lang="es-CO" sz="2200" b="1" dirty="0">
                <a:solidFill>
                  <a:srgbClr val="9A0000"/>
                </a:solidFill>
                <a:latin typeface="ArialMT"/>
              </a:rPr>
              <a:t>Conocimiento inadecuado de los gobiernos sobre su posición fiscal,</a:t>
            </a:r>
          </a:p>
          <a:p>
            <a:pPr algn="just" defTabSz="914400" eaLnBrk="0" fontAlgn="base" hangingPunct="0">
              <a:spcBef>
                <a:spcPct val="0"/>
              </a:spcBef>
              <a:spcAft>
                <a:spcPct val="0"/>
              </a:spcAft>
            </a:pPr>
            <a:r>
              <a:rPr lang="es-CO" sz="2200" b="1" dirty="0">
                <a:solidFill>
                  <a:srgbClr val="9A0000"/>
                </a:solidFill>
                <a:latin typeface="ArialMT"/>
              </a:rPr>
              <a:t>evidenciado por déficits y no reportados.</a:t>
            </a:r>
          </a:p>
          <a:p>
            <a:pPr algn="just" defTabSz="914400" eaLnBrk="0" fontAlgn="base" hangingPunct="0">
              <a:spcBef>
                <a:spcPct val="0"/>
              </a:spcBef>
              <a:spcAft>
                <a:spcPct val="0"/>
              </a:spcAft>
            </a:pPr>
            <a:r>
              <a:rPr lang="es-CO" sz="2200" b="1" dirty="0">
                <a:solidFill>
                  <a:srgbClr val="9A0000"/>
                </a:solidFill>
                <a:latin typeface="ArialMT"/>
              </a:rPr>
              <a:t>•  Subestimación considerable de los riesgos para sus proyecciones  fiscales, especialmente los que emanan del sector financiero.</a:t>
            </a:r>
          </a:p>
        </p:txBody>
      </p:sp>
      <p:sp>
        <p:nvSpPr>
          <p:cNvPr id="4" name="Rectángulo 3"/>
          <p:cNvSpPr/>
          <p:nvPr/>
        </p:nvSpPr>
        <p:spPr>
          <a:xfrm>
            <a:off x="53752" y="5234344"/>
            <a:ext cx="5958408" cy="215444"/>
          </a:xfrm>
          <a:prstGeom prst="rect">
            <a:avLst/>
          </a:prstGeom>
        </p:spPr>
        <p:txBody>
          <a:bodyPr wrap="square">
            <a:spAutoFit/>
          </a:bodyPr>
          <a:lstStyle/>
          <a:p>
            <a:pPr defTabSz="914400" eaLnBrk="0" fontAlgn="base" hangingPunct="0">
              <a:spcBef>
                <a:spcPct val="0"/>
              </a:spcBef>
              <a:spcAft>
                <a:spcPct val="0"/>
              </a:spcAft>
            </a:pPr>
            <a:r>
              <a:rPr lang="es-ES_tradnl" sz="800" b="1" dirty="0">
                <a:solidFill>
                  <a:srgbClr val="000000"/>
                </a:solidFill>
                <a:latin typeface="Arial Narrow" pitchFamily="34" charset="0"/>
              </a:rPr>
              <a:t>Fuente: </a:t>
            </a:r>
            <a:r>
              <a:rPr lang="es-ES_tradnl" sz="800" dirty="0">
                <a:solidFill>
                  <a:srgbClr val="000000"/>
                </a:solidFill>
                <a:latin typeface="Arial Narrow" pitchFamily="34" charset="0"/>
              </a:rPr>
              <a:t>FMI: Ramón Hurtado Focal 2017 Panamá</a:t>
            </a:r>
          </a:p>
        </p:txBody>
      </p:sp>
    </p:spTree>
    <p:extLst>
      <p:ext uri="{BB962C8B-B14F-4D97-AF65-F5344CB8AC3E}">
        <p14:creationId xmlns:p14="http://schemas.microsoft.com/office/powerpoint/2010/main" val="17672805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0"/>
            <a:ext cx="7718181" cy="867104"/>
          </a:xfrm>
        </p:spPr>
        <p:txBody>
          <a:bodyPr/>
          <a:lstStyle/>
          <a:p>
            <a:r>
              <a:rPr lang="es-CO" b="1" dirty="0">
                <a:latin typeface="Times New Roman" panose="02020603050405020304" pitchFamily="18" charset="0"/>
                <a:cs typeface="Times New Roman" panose="02020603050405020304" pitchFamily="18" charset="0"/>
              </a:rPr>
              <a:t>Mejoras con respecto al Código del 2007</a:t>
            </a:r>
          </a:p>
        </p:txBody>
      </p:sp>
      <p:graphicFrame>
        <p:nvGraphicFramePr>
          <p:cNvPr id="3" name="object 5"/>
          <p:cNvGraphicFramePr>
            <a:graphicFrameLocks noGrp="1"/>
          </p:cNvGraphicFramePr>
          <p:nvPr>
            <p:extLst>
              <p:ext uri="{D42A27DB-BD31-4B8C-83A1-F6EECF244321}">
                <p14:modId xmlns:p14="http://schemas.microsoft.com/office/powerpoint/2010/main" val="1853443610"/>
              </p:ext>
            </p:extLst>
          </p:nvPr>
        </p:nvGraphicFramePr>
        <p:xfrm>
          <a:off x="0" y="867103"/>
          <a:ext cx="9180511" cy="4865015"/>
        </p:xfrm>
        <a:graphic>
          <a:graphicData uri="http://schemas.openxmlformats.org/drawingml/2006/table">
            <a:tbl>
              <a:tblPr firstRow="1" bandRow="1"/>
              <a:tblGrid>
                <a:gridCol w="2499806">
                  <a:extLst>
                    <a:ext uri="{9D8B030D-6E8A-4147-A177-3AD203B41FA5}">
                      <a16:colId xmlns:a16="http://schemas.microsoft.com/office/drawing/2014/main" val="20000"/>
                    </a:ext>
                  </a:extLst>
                </a:gridCol>
                <a:gridCol w="3108707">
                  <a:extLst>
                    <a:ext uri="{9D8B030D-6E8A-4147-A177-3AD203B41FA5}">
                      <a16:colId xmlns:a16="http://schemas.microsoft.com/office/drawing/2014/main" val="20001"/>
                    </a:ext>
                  </a:extLst>
                </a:gridCol>
                <a:gridCol w="3571998">
                  <a:extLst>
                    <a:ext uri="{9D8B030D-6E8A-4147-A177-3AD203B41FA5}">
                      <a16:colId xmlns:a16="http://schemas.microsoft.com/office/drawing/2014/main" val="20002"/>
                    </a:ext>
                  </a:extLst>
                </a:gridCol>
              </a:tblGrid>
              <a:tr h="399832">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802005">
                        <a:lnSpc>
                          <a:spcPct val="100000"/>
                        </a:lnSpc>
                        <a:spcBef>
                          <a:spcPts val="700"/>
                        </a:spcBef>
                      </a:pPr>
                      <a:r>
                        <a:rPr sz="2000" b="1" spc="-5" dirty="0">
                          <a:solidFill>
                            <a:srgbClr val="FFFFFF"/>
                          </a:solidFill>
                          <a:latin typeface="Arial"/>
                          <a:cs typeface="Arial"/>
                        </a:rPr>
                        <a:t>Objetivo</a:t>
                      </a:r>
                      <a:endParaRPr sz="2000" dirty="0">
                        <a:latin typeface="Arial"/>
                        <a:cs typeface="Arial"/>
                      </a:endParaRPr>
                    </a:p>
                  </a:txBody>
                  <a:tcPr marL="0" marR="0" marT="8890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696595">
                        <a:lnSpc>
                          <a:spcPct val="100000"/>
                        </a:lnSpc>
                        <a:spcBef>
                          <a:spcPts val="325"/>
                        </a:spcBef>
                      </a:pPr>
                      <a:r>
                        <a:rPr sz="2000" b="1" spc="-5" dirty="0">
                          <a:solidFill>
                            <a:srgbClr val="FFFFFF"/>
                          </a:solidFill>
                          <a:latin typeface="Arial"/>
                          <a:cs typeface="Arial"/>
                        </a:rPr>
                        <a:t>Código</a:t>
                      </a:r>
                      <a:r>
                        <a:rPr sz="2000" b="1" spc="-10" dirty="0">
                          <a:solidFill>
                            <a:srgbClr val="FFFFFF"/>
                          </a:solidFill>
                          <a:latin typeface="Arial"/>
                          <a:cs typeface="Arial"/>
                        </a:rPr>
                        <a:t> </a:t>
                      </a:r>
                      <a:r>
                        <a:rPr sz="2000" b="1" spc="-5" dirty="0">
                          <a:solidFill>
                            <a:srgbClr val="FFFFFF"/>
                          </a:solidFill>
                          <a:latin typeface="Arial"/>
                          <a:cs typeface="Arial"/>
                        </a:rPr>
                        <a:t>2007</a:t>
                      </a:r>
                      <a:endParaRPr sz="2000" dirty="0">
                        <a:latin typeface="Arial"/>
                        <a:cs typeface="Arial"/>
                      </a:endParaRPr>
                    </a:p>
                  </a:txBody>
                  <a:tcPr marL="0" marR="0" marT="4127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31544">
                        <a:lnSpc>
                          <a:spcPct val="100000"/>
                        </a:lnSpc>
                        <a:spcBef>
                          <a:spcPts val="325"/>
                        </a:spcBef>
                      </a:pPr>
                      <a:r>
                        <a:rPr sz="2000" b="1" spc="-5" dirty="0">
                          <a:solidFill>
                            <a:srgbClr val="FFFFFF"/>
                          </a:solidFill>
                          <a:latin typeface="Arial"/>
                          <a:cs typeface="Arial"/>
                        </a:rPr>
                        <a:t>Código</a:t>
                      </a:r>
                      <a:r>
                        <a:rPr sz="2000" b="1" spc="-10" dirty="0">
                          <a:solidFill>
                            <a:srgbClr val="FFFFFF"/>
                          </a:solidFill>
                          <a:latin typeface="Arial"/>
                          <a:cs typeface="Arial"/>
                        </a:rPr>
                        <a:t> </a:t>
                      </a:r>
                      <a:r>
                        <a:rPr sz="2000" b="1" spc="-5" dirty="0">
                          <a:solidFill>
                            <a:srgbClr val="FFFFFF"/>
                          </a:solidFill>
                          <a:latin typeface="Arial"/>
                          <a:cs typeface="Arial"/>
                        </a:rPr>
                        <a:t>2014</a:t>
                      </a:r>
                      <a:endParaRPr sz="2000" dirty="0">
                        <a:latin typeface="Arial"/>
                        <a:cs typeface="Arial"/>
                      </a:endParaRPr>
                    </a:p>
                  </a:txBody>
                  <a:tcPr marL="0" marR="0" marT="41275"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lnTlToBr w="12700" cmpd="sng">
                      <a:noFill/>
                      <a:prstDash val="solid"/>
                    </a:lnTlToBr>
                    <a:lnBlToTr w="12700" cmpd="sng">
                      <a:noFill/>
                      <a:prstDash val="solid"/>
                    </a:lnBlToTr>
                    <a:solidFill>
                      <a:srgbClr val="920000"/>
                    </a:solidFill>
                  </a:tcPr>
                </a:tc>
                <a:extLst>
                  <a:ext uri="{0D108BD9-81ED-4DB2-BD59-A6C34878D82A}">
                    <a16:rowId xmlns:a16="http://schemas.microsoft.com/office/drawing/2014/main" val="10000"/>
                  </a:ext>
                </a:extLst>
              </a:tr>
              <a:tr h="921169">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86055" marR="166370" algn="ctr">
                        <a:lnSpc>
                          <a:spcPct val="99500"/>
                        </a:lnSpc>
                        <a:spcBef>
                          <a:spcPts val="1215"/>
                        </a:spcBef>
                      </a:pPr>
                      <a:r>
                        <a:rPr sz="1600" b="1" spc="-5" dirty="0">
                          <a:solidFill>
                            <a:srgbClr val="800000"/>
                          </a:solidFill>
                          <a:latin typeface="Arial"/>
                          <a:cs typeface="Arial"/>
                        </a:rPr>
                        <a:t>Enfocado en  resultados más</a:t>
                      </a:r>
                      <a:r>
                        <a:rPr sz="1600" b="1" spc="-95" dirty="0">
                          <a:solidFill>
                            <a:srgbClr val="800000"/>
                          </a:solidFill>
                          <a:latin typeface="Arial"/>
                          <a:cs typeface="Arial"/>
                        </a:rPr>
                        <a:t> </a:t>
                      </a:r>
                      <a:r>
                        <a:rPr sz="1600" b="1" dirty="0">
                          <a:solidFill>
                            <a:srgbClr val="800000"/>
                          </a:solidFill>
                          <a:latin typeface="Arial"/>
                          <a:cs typeface="Arial"/>
                        </a:rPr>
                        <a:t>que  </a:t>
                      </a:r>
                      <a:r>
                        <a:rPr sz="1600" b="1" spc="-5" dirty="0">
                          <a:solidFill>
                            <a:srgbClr val="800000"/>
                          </a:solidFill>
                          <a:latin typeface="Arial"/>
                          <a:cs typeface="Arial"/>
                        </a:rPr>
                        <a:t>en</a:t>
                      </a:r>
                      <a:r>
                        <a:rPr sz="1600" b="1" spc="-15" dirty="0">
                          <a:solidFill>
                            <a:srgbClr val="800000"/>
                          </a:solidFill>
                          <a:latin typeface="Arial"/>
                          <a:cs typeface="Arial"/>
                        </a:rPr>
                        <a:t> </a:t>
                      </a:r>
                      <a:r>
                        <a:rPr sz="1600" b="1" spc="-5" dirty="0">
                          <a:solidFill>
                            <a:srgbClr val="800000"/>
                          </a:solidFill>
                          <a:latin typeface="Arial"/>
                          <a:cs typeface="Arial"/>
                        </a:rPr>
                        <a:t>procesos</a:t>
                      </a:r>
                      <a:endParaRPr sz="16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417195" marR="397510" algn="ctr">
                        <a:lnSpc>
                          <a:spcPct val="99500"/>
                        </a:lnSpc>
                        <a:spcBef>
                          <a:spcPts val="1215"/>
                        </a:spcBef>
                      </a:pPr>
                      <a:r>
                        <a:rPr sz="1400" spc="-5" dirty="0">
                          <a:solidFill>
                            <a:srgbClr val="800000"/>
                          </a:solidFill>
                          <a:latin typeface="Arial"/>
                          <a:cs typeface="Arial"/>
                        </a:rPr>
                        <a:t>30 de 45</a:t>
                      </a:r>
                      <a:r>
                        <a:rPr sz="1400" spc="-60" dirty="0">
                          <a:solidFill>
                            <a:srgbClr val="800000"/>
                          </a:solidFill>
                          <a:latin typeface="Arial"/>
                          <a:cs typeface="Arial"/>
                        </a:rPr>
                        <a:t> </a:t>
                      </a:r>
                      <a:r>
                        <a:rPr sz="1400" spc="-5" dirty="0">
                          <a:solidFill>
                            <a:srgbClr val="800000"/>
                          </a:solidFill>
                          <a:latin typeface="Arial"/>
                          <a:cs typeface="Arial"/>
                        </a:rPr>
                        <a:t>principios  relativos </a:t>
                      </a:r>
                      <a:r>
                        <a:rPr sz="1400" dirty="0">
                          <a:solidFill>
                            <a:srgbClr val="800000"/>
                          </a:solidFill>
                          <a:latin typeface="Arial"/>
                          <a:cs typeface="Arial"/>
                        </a:rPr>
                        <a:t>a </a:t>
                      </a:r>
                      <a:r>
                        <a:rPr sz="1400" spc="-5" dirty="0">
                          <a:solidFill>
                            <a:srgbClr val="800000"/>
                          </a:solidFill>
                          <a:latin typeface="Arial"/>
                          <a:cs typeface="Arial"/>
                        </a:rPr>
                        <a:t>los  procedimientos</a:t>
                      </a:r>
                      <a:endParaRPr sz="14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9695" marR="80010" algn="ctr">
                        <a:lnSpc>
                          <a:spcPct val="99500"/>
                        </a:lnSpc>
                        <a:spcBef>
                          <a:spcPts val="1215"/>
                        </a:spcBef>
                      </a:pPr>
                      <a:r>
                        <a:rPr sz="1400" spc="-5" dirty="0">
                          <a:solidFill>
                            <a:srgbClr val="800000"/>
                          </a:solidFill>
                          <a:latin typeface="Arial"/>
                          <a:cs typeface="Arial"/>
                        </a:rPr>
                        <a:t>31 de 36 principios</a:t>
                      </a:r>
                      <a:r>
                        <a:rPr sz="1400" spc="-45" dirty="0">
                          <a:solidFill>
                            <a:srgbClr val="800000"/>
                          </a:solidFill>
                          <a:latin typeface="Arial"/>
                          <a:cs typeface="Arial"/>
                        </a:rPr>
                        <a:t> </a:t>
                      </a:r>
                      <a:r>
                        <a:rPr sz="1400" spc="-5" dirty="0">
                          <a:solidFill>
                            <a:srgbClr val="800000"/>
                          </a:solidFill>
                          <a:latin typeface="Arial"/>
                          <a:cs typeface="Arial"/>
                        </a:rPr>
                        <a:t>dedicados  </a:t>
                      </a:r>
                      <a:r>
                        <a:rPr sz="1400" dirty="0">
                          <a:solidFill>
                            <a:srgbClr val="800000"/>
                          </a:solidFill>
                          <a:latin typeface="Arial"/>
                          <a:cs typeface="Arial"/>
                        </a:rPr>
                        <a:t>a </a:t>
                      </a:r>
                      <a:r>
                        <a:rPr sz="1400" spc="-5" dirty="0">
                          <a:solidFill>
                            <a:srgbClr val="800000"/>
                          </a:solidFill>
                          <a:latin typeface="Arial"/>
                          <a:cs typeface="Arial"/>
                        </a:rPr>
                        <a:t>calidad </a:t>
                      </a:r>
                      <a:r>
                        <a:rPr sz="1400" dirty="0">
                          <a:solidFill>
                            <a:srgbClr val="800000"/>
                          </a:solidFill>
                          <a:latin typeface="Arial"/>
                          <a:cs typeface="Arial"/>
                        </a:rPr>
                        <a:t>o </a:t>
                      </a:r>
                      <a:r>
                        <a:rPr sz="1400" spc="-5" dirty="0">
                          <a:solidFill>
                            <a:srgbClr val="800000"/>
                          </a:solidFill>
                          <a:latin typeface="Arial"/>
                          <a:cs typeface="Arial"/>
                        </a:rPr>
                        <a:t>contenido de </a:t>
                      </a:r>
                      <a:r>
                        <a:rPr sz="1400" dirty="0">
                          <a:solidFill>
                            <a:srgbClr val="800000"/>
                          </a:solidFill>
                          <a:latin typeface="Arial"/>
                          <a:cs typeface="Arial"/>
                        </a:rPr>
                        <a:t>la  </a:t>
                      </a:r>
                      <a:r>
                        <a:rPr sz="1400" spc="-5" dirty="0">
                          <a:solidFill>
                            <a:srgbClr val="800000"/>
                          </a:solidFill>
                          <a:latin typeface="Arial"/>
                          <a:cs typeface="Arial"/>
                        </a:rPr>
                        <a:t>información</a:t>
                      </a:r>
                      <a:r>
                        <a:rPr sz="1400" spc="-10" dirty="0">
                          <a:solidFill>
                            <a:srgbClr val="800000"/>
                          </a:solidFill>
                          <a:latin typeface="Arial"/>
                          <a:cs typeface="Arial"/>
                        </a:rPr>
                        <a:t> </a:t>
                      </a:r>
                      <a:r>
                        <a:rPr sz="1400" spc="-5" dirty="0">
                          <a:solidFill>
                            <a:srgbClr val="800000"/>
                          </a:solidFill>
                          <a:latin typeface="Arial"/>
                          <a:cs typeface="Arial"/>
                        </a:rPr>
                        <a:t>fiscal</a:t>
                      </a:r>
                      <a:endParaRPr sz="1400" dirty="0">
                        <a:latin typeface="Arial"/>
                        <a:cs typeface="Arial"/>
                      </a:endParaRPr>
                    </a:p>
                  </a:txBody>
                  <a:tcPr marL="0" marR="0" marT="154305"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extLst>
                  <a:ext uri="{0D108BD9-81ED-4DB2-BD59-A6C34878D82A}">
                    <a16:rowId xmlns:a16="http://schemas.microsoft.com/office/drawing/2014/main" val="10001"/>
                  </a:ext>
                </a:extLst>
              </a:tr>
              <a:tr h="1073799">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28905" marR="108585" indent="-635" algn="ctr">
                        <a:lnSpc>
                          <a:spcPct val="99800"/>
                        </a:lnSpc>
                        <a:spcBef>
                          <a:spcPts val="330"/>
                        </a:spcBef>
                      </a:pPr>
                      <a:r>
                        <a:rPr sz="1600" b="1" spc="-35" dirty="0">
                          <a:solidFill>
                            <a:srgbClr val="800000"/>
                          </a:solidFill>
                          <a:latin typeface="Arial"/>
                          <a:cs typeface="Arial"/>
                        </a:rPr>
                        <a:t>Toma </a:t>
                      </a:r>
                      <a:r>
                        <a:rPr sz="1600" b="1" spc="-5" dirty="0">
                          <a:solidFill>
                            <a:srgbClr val="800000"/>
                          </a:solidFill>
                          <a:latin typeface="Arial"/>
                          <a:cs typeface="Arial"/>
                        </a:rPr>
                        <a:t>en  consideración los  diferentes niveles</a:t>
                      </a:r>
                      <a:r>
                        <a:rPr sz="1600" b="1" spc="-55" dirty="0">
                          <a:solidFill>
                            <a:srgbClr val="800000"/>
                          </a:solidFill>
                          <a:latin typeface="Arial"/>
                          <a:cs typeface="Arial"/>
                        </a:rPr>
                        <a:t> </a:t>
                      </a:r>
                      <a:r>
                        <a:rPr sz="1600" b="1" dirty="0">
                          <a:solidFill>
                            <a:srgbClr val="800000"/>
                          </a:solidFill>
                          <a:latin typeface="Arial"/>
                          <a:cs typeface="Arial"/>
                        </a:rPr>
                        <a:t>de  </a:t>
                      </a:r>
                      <a:r>
                        <a:rPr sz="1600" b="1" spc="-5" dirty="0">
                          <a:solidFill>
                            <a:srgbClr val="800000"/>
                          </a:solidFill>
                          <a:latin typeface="Arial"/>
                          <a:cs typeface="Arial"/>
                        </a:rPr>
                        <a:t>capacidad </a:t>
                      </a:r>
                      <a:r>
                        <a:rPr sz="1600" b="1" dirty="0">
                          <a:solidFill>
                            <a:srgbClr val="800000"/>
                          </a:solidFill>
                          <a:latin typeface="Arial"/>
                          <a:cs typeface="Arial"/>
                        </a:rPr>
                        <a:t>por</a:t>
                      </a:r>
                      <a:r>
                        <a:rPr sz="1600" b="1" spc="-45" dirty="0">
                          <a:solidFill>
                            <a:srgbClr val="800000"/>
                          </a:solidFill>
                          <a:latin typeface="Arial"/>
                          <a:cs typeface="Arial"/>
                        </a:rPr>
                        <a:t> </a:t>
                      </a:r>
                      <a:r>
                        <a:rPr sz="1600" b="1" spc="-5" dirty="0">
                          <a:solidFill>
                            <a:srgbClr val="800000"/>
                          </a:solidFill>
                          <a:latin typeface="Arial"/>
                          <a:cs typeface="Arial"/>
                        </a:rPr>
                        <a:t>país</a:t>
                      </a:r>
                      <a:endParaRPr sz="1600" dirty="0">
                        <a:latin typeface="Arial"/>
                        <a:cs typeface="Arial"/>
                      </a:endParaRPr>
                    </a:p>
                  </a:txBody>
                  <a:tcPr marL="0" marR="0" marT="419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1200" dirty="0">
                        <a:latin typeface="Times New Roman"/>
                        <a:cs typeface="Times New Roman"/>
                      </a:endParaRPr>
                    </a:p>
                    <a:p>
                      <a:pPr marL="868044" marR="378460" indent="-469900">
                        <a:lnSpc>
                          <a:spcPts val="2130"/>
                        </a:lnSpc>
                      </a:pPr>
                      <a:r>
                        <a:rPr sz="1400" spc="-5" dirty="0">
                          <a:solidFill>
                            <a:srgbClr val="800000"/>
                          </a:solidFill>
                          <a:latin typeface="Arial"/>
                          <a:cs typeface="Arial"/>
                        </a:rPr>
                        <a:t>“Código de</a:t>
                      </a:r>
                      <a:r>
                        <a:rPr sz="1400" spc="-75" dirty="0">
                          <a:solidFill>
                            <a:srgbClr val="800000"/>
                          </a:solidFill>
                          <a:latin typeface="Arial"/>
                          <a:cs typeface="Arial"/>
                        </a:rPr>
                        <a:t> </a:t>
                      </a:r>
                      <a:r>
                        <a:rPr sz="1400" spc="-5" dirty="0">
                          <a:solidFill>
                            <a:srgbClr val="800000"/>
                          </a:solidFill>
                          <a:latin typeface="Arial"/>
                          <a:cs typeface="Arial"/>
                        </a:rPr>
                        <a:t>Buenas  Prácticas”</a:t>
                      </a:r>
                      <a:endParaRPr sz="1400"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50"/>
                        </a:spcBef>
                      </a:pPr>
                      <a:endParaRPr sz="1200" dirty="0">
                        <a:latin typeface="Times New Roman"/>
                        <a:cs typeface="Times New Roman"/>
                      </a:endParaRPr>
                    </a:p>
                    <a:p>
                      <a:pPr marL="254000" marR="234315" indent="238760">
                        <a:lnSpc>
                          <a:spcPts val="2130"/>
                        </a:lnSpc>
                      </a:pPr>
                      <a:r>
                        <a:rPr sz="1400" spc="-5" dirty="0">
                          <a:solidFill>
                            <a:srgbClr val="800000"/>
                          </a:solidFill>
                          <a:latin typeface="Arial"/>
                          <a:cs typeface="Arial"/>
                        </a:rPr>
                        <a:t>Práctica escalonadas:  Básica, Buena </a:t>
                      </a:r>
                      <a:r>
                        <a:rPr sz="1400" dirty="0">
                          <a:solidFill>
                            <a:srgbClr val="800000"/>
                          </a:solidFill>
                          <a:latin typeface="Arial"/>
                          <a:cs typeface="Arial"/>
                        </a:rPr>
                        <a:t>y</a:t>
                      </a:r>
                      <a:r>
                        <a:rPr sz="1400" spc="-150" dirty="0">
                          <a:solidFill>
                            <a:srgbClr val="800000"/>
                          </a:solidFill>
                          <a:latin typeface="Arial"/>
                          <a:cs typeface="Arial"/>
                        </a:rPr>
                        <a:t> </a:t>
                      </a:r>
                      <a:r>
                        <a:rPr sz="1400" spc="-10" dirty="0">
                          <a:solidFill>
                            <a:srgbClr val="800000"/>
                          </a:solidFill>
                          <a:latin typeface="Arial"/>
                          <a:cs typeface="Arial"/>
                        </a:rPr>
                        <a:t>Avanzada</a:t>
                      </a:r>
                      <a:endParaRPr sz="1400" dirty="0">
                        <a:latin typeface="Arial"/>
                        <a:cs typeface="Arial"/>
                      </a:endParaRPr>
                    </a:p>
                  </a:txBody>
                  <a:tcPr marL="0" marR="0" marT="63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extLst>
                  <a:ext uri="{0D108BD9-81ED-4DB2-BD59-A6C34878D82A}">
                    <a16:rowId xmlns:a16="http://schemas.microsoft.com/office/drawing/2014/main" val="10002"/>
                  </a:ext>
                </a:extLst>
              </a:tr>
              <a:tr h="1209070">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205104" marR="185420" algn="ctr">
                        <a:lnSpc>
                          <a:spcPct val="99800"/>
                        </a:lnSpc>
                        <a:spcBef>
                          <a:spcPts val="459"/>
                        </a:spcBef>
                      </a:pPr>
                      <a:r>
                        <a:rPr sz="1600" b="1" spc="-5" dirty="0">
                          <a:solidFill>
                            <a:srgbClr val="800000"/>
                          </a:solidFill>
                          <a:latin typeface="Arial"/>
                          <a:cs typeface="Arial"/>
                        </a:rPr>
                        <a:t>Mayor </a:t>
                      </a:r>
                      <a:r>
                        <a:rPr lang="es-CO" sz="1600" b="1" spc="-5" noProof="0" dirty="0">
                          <a:solidFill>
                            <a:srgbClr val="800000"/>
                          </a:solidFill>
                          <a:latin typeface="Arial"/>
                          <a:cs typeface="Arial"/>
                        </a:rPr>
                        <a:t>énfasis</a:t>
                      </a:r>
                      <a:r>
                        <a:rPr sz="1600" b="1" spc="-5" dirty="0">
                          <a:solidFill>
                            <a:srgbClr val="800000"/>
                          </a:solidFill>
                          <a:latin typeface="Arial"/>
                          <a:cs typeface="Arial"/>
                        </a:rPr>
                        <a:t> </a:t>
                      </a:r>
                      <a:r>
                        <a:rPr lang="es-CO" sz="1600" b="1" spc="-5" noProof="0" dirty="0">
                          <a:solidFill>
                            <a:srgbClr val="800000"/>
                          </a:solidFill>
                          <a:latin typeface="Arial"/>
                          <a:cs typeface="Arial"/>
                        </a:rPr>
                        <a:t>en</a:t>
                      </a:r>
                      <a:r>
                        <a:rPr sz="1600" b="1" spc="-55" dirty="0">
                          <a:solidFill>
                            <a:srgbClr val="800000"/>
                          </a:solidFill>
                          <a:latin typeface="Arial"/>
                          <a:cs typeface="Arial"/>
                        </a:rPr>
                        <a:t> </a:t>
                      </a:r>
                      <a:endParaRPr lang="es-CO" sz="1600" b="1" spc="-55" dirty="0">
                        <a:solidFill>
                          <a:srgbClr val="800000"/>
                        </a:solidFill>
                        <a:latin typeface="Arial"/>
                        <a:cs typeface="Arial"/>
                      </a:endParaRPr>
                    </a:p>
                    <a:p>
                      <a:pPr marL="205104" marR="185420" algn="ctr">
                        <a:lnSpc>
                          <a:spcPct val="99800"/>
                        </a:lnSpc>
                        <a:spcBef>
                          <a:spcPts val="459"/>
                        </a:spcBef>
                      </a:pPr>
                      <a:r>
                        <a:rPr sz="1600" b="1" spc="-5" dirty="0">
                          <a:solidFill>
                            <a:srgbClr val="800000"/>
                          </a:solidFill>
                          <a:latin typeface="Arial"/>
                          <a:cs typeface="Arial"/>
                        </a:rPr>
                        <a:t>la  divulgación </a:t>
                      </a:r>
                      <a:r>
                        <a:rPr sz="1600" b="1" dirty="0">
                          <a:solidFill>
                            <a:srgbClr val="800000"/>
                          </a:solidFill>
                          <a:latin typeface="Arial"/>
                          <a:cs typeface="Arial"/>
                        </a:rPr>
                        <a:t>y  </a:t>
                      </a:r>
                      <a:r>
                        <a:rPr lang="es-CO" sz="1600" b="1" spc="-5" noProof="0" dirty="0">
                          <a:solidFill>
                            <a:srgbClr val="800000"/>
                          </a:solidFill>
                          <a:latin typeface="Arial"/>
                          <a:cs typeface="Arial"/>
                        </a:rPr>
                        <a:t>gestión</a:t>
                      </a:r>
                      <a:r>
                        <a:rPr sz="1600" b="1" spc="-5" dirty="0">
                          <a:solidFill>
                            <a:srgbClr val="800000"/>
                          </a:solidFill>
                          <a:latin typeface="Arial"/>
                          <a:cs typeface="Arial"/>
                        </a:rPr>
                        <a:t> del</a:t>
                      </a:r>
                      <a:endParaRPr lang="es-CO" sz="1600" b="1" spc="-5" dirty="0">
                        <a:solidFill>
                          <a:srgbClr val="800000"/>
                        </a:solidFill>
                        <a:latin typeface="Arial"/>
                        <a:cs typeface="Arial"/>
                      </a:endParaRPr>
                    </a:p>
                    <a:p>
                      <a:pPr marL="205104" marR="185420" algn="ctr">
                        <a:lnSpc>
                          <a:spcPct val="99800"/>
                        </a:lnSpc>
                        <a:spcBef>
                          <a:spcPts val="459"/>
                        </a:spcBef>
                      </a:pPr>
                      <a:r>
                        <a:rPr sz="1600" b="1" spc="-5" dirty="0">
                          <a:solidFill>
                            <a:srgbClr val="800000"/>
                          </a:solidFill>
                          <a:latin typeface="Arial"/>
                          <a:cs typeface="Arial"/>
                        </a:rPr>
                        <a:t> riesgo  fiscal</a:t>
                      </a:r>
                      <a:endParaRPr sz="1600" dirty="0">
                        <a:latin typeface="Arial"/>
                        <a:cs typeface="Arial"/>
                      </a:endParaRPr>
                    </a:p>
                  </a:txBody>
                  <a:tcPr marL="0" marR="0" marT="58419"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309245" marR="289560" algn="ctr">
                        <a:lnSpc>
                          <a:spcPts val="2130"/>
                        </a:lnSpc>
                        <a:spcBef>
                          <a:spcPts val="550"/>
                        </a:spcBef>
                      </a:pPr>
                      <a:r>
                        <a:rPr sz="1400" spc="-5" dirty="0">
                          <a:solidFill>
                            <a:srgbClr val="800000"/>
                          </a:solidFill>
                          <a:latin typeface="Arial"/>
                          <a:cs typeface="Arial"/>
                        </a:rPr>
                        <a:t>Solo1 principio</a:t>
                      </a:r>
                      <a:r>
                        <a:rPr sz="1400" spc="-50" dirty="0">
                          <a:solidFill>
                            <a:srgbClr val="800000"/>
                          </a:solidFill>
                          <a:latin typeface="Arial"/>
                          <a:cs typeface="Arial"/>
                        </a:rPr>
                        <a:t> </a:t>
                      </a:r>
                      <a:r>
                        <a:rPr sz="1400" spc="-5" dirty="0">
                          <a:solidFill>
                            <a:srgbClr val="800000"/>
                          </a:solidFill>
                          <a:latin typeface="Arial"/>
                          <a:cs typeface="Arial"/>
                        </a:rPr>
                        <a:t>sobre  riesgo fiscal</a:t>
                      </a:r>
                      <a:r>
                        <a:rPr sz="1400" spc="-20" dirty="0">
                          <a:solidFill>
                            <a:srgbClr val="800000"/>
                          </a:solidFill>
                          <a:latin typeface="Arial"/>
                          <a:cs typeface="Arial"/>
                        </a:rPr>
                        <a:t> </a:t>
                      </a:r>
                      <a:r>
                        <a:rPr sz="1400" dirty="0">
                          <a:solidFill>
                            <a:srgbClr val="800000"/>
                          </a:solidFill>
                          <a:latin typeface="Arial"/>
                          <a:cs typeface="Arial"/>
                        </a:rPr>
                        <a:t>y</a:t>
                      </a:r>
                      <a:r>
                        <a:rPr lang="es-CO" sz="1400" dirty="0">
                          <a:solidFill>
                            <a:srgbClr val="800000"/>
                          </a:solidFill>
                          <a:latin typeface="Arial"/>
                          <a:cs typeface="Arial"/>
                        </a:rPr>
                        <a:t> </a:t>
                      </a:r>
                      <a:r>
                        <a:rPr lang="es-CO" sz="1400" spc="-5" noProof="0" dirty="0">
                          <a:solidFill>
                            <a:srgbClr val="800000"/>
                          </a:solidFill>
                          <a:latin typeface="Arial"/>
                          <a:cs typeface="Arial"/>
                        </a:rPr>
                        <a:t>otros</a:t>
                      </a:r>
                      <a:r>
                        <a:rPr sz="1400" spc="-5" dirty="0">
                          <a:solidFill>
                            <a:srgbClr val="800000"/>
                          </a:solidFill>
                          <a:latin typeface="Arial"/>
                          <a:cs typeface="Arial"/>
                        </a:rPr>
                        <a:t> </a:t>
                      </a:r>
                      <a:r>
                        <a:rPr sz="1400" dirty="0">
                          <a:solidFill>
                            <a:srgbClr val="800000"/>
                          </a:solidFill>
                          <a:latin typeface="Arial"/>
                          <a:cs typeface="Arial"/>
                        </a:rPr>
                        <a:t>5 </a:t>
                      </a:r>
                      <a:r>
                        <a:rPr sz="1400" spc="-5" dirty="0">
                          <a:solidFill>
                            <a:srgbClr val="800000"/>
                          </a:solidFill>
                          <a:latin typeface="Arial"/>
                          <a:cs typeface="Arial"/>
                        </a:rPr>
                        <a:t>relacionados</a:t>
                      </a:r>
                      <a:r>
                        <a:rPr sz="1400" spc="-70" dirty="0">
                          <a:solidFill>
                            <a:srgbClr val="800000"/>
                          </a:solidFill>
                          <a:latin typeface="Arial"/>
                          <a:cs typeface="Arial"/>
                        </a:rPr>
                        <a:t> </a:t>
                      </a:r>
                      <a:r>
                        <a:rPr sz="1400" spc="-5" dirty="0">
                          <a:solidFill>
                            <a:srgbClr val="800000"/>
                          </a:solidFill>
                          <a:latin typeface="Arial"/>
                          <a:cs typeface="Arial"/>
                        </a:rPr>
                        <a:t>al  riesgo</a:t>
                      </a:r>
                      <a:endParaRPr sz="1400" dirty="0">
                        <a:latin typeface="Arial"/>
                        <a:cs typeface="Arial"/>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a:lnSpc>
                          <a:spcPct val="100000"/>
                        </a:lnSpc>
                        <a:spcBef>
                          <a:spcPts val="10"/>
                        </a:spcBef>
                      </a:pPr>
                      <a:endParaRPr sz="1200" dirty="0">
                        <a:latin typeface="Times New Roman"/>
                        <a:cs typeface="Times New Roman"/>
                      </a:endParaRPr>
                    </a:p>
                    <a:p>
                      <a:pPr marL="1007744" marR="271145" indent="-717550">
                        <a:lnSpc>
                          <a:spcPts val="2130"/>
                        </a:lnSpc>
                      </a:pPr>
                      <a:r>
                        <a:rPr sz="1400" spc="-5" dirty="0">
                          <a:solidFill>
                            <a:srgbClr val="800000"/>
                          </a:solidFill>
                          <a:latin typeface="Arial"/>
                          <a:cs typeface="Arial"/>
                        </a:rPr>
                        <a:t>12 principios enfocados al  riesgo</a:t>
                      </a:r>
                      <a:r>
                        <a:rPr sz="1400" spc="-10" dirty="0">
                          <a:solidFill>
                            <a:srgbClr val="800000"/>
                          </a:solidFill>
                          <a:latin typeface="Arial"/>
                          <a:cs typeface="Arial"/>
                        </a:rPr>
                        <a:t> </a:t>
                      </a:r>
                      <a:r>
                        <a:rPr sz="1400" spc="-5" dirty="0">
                          <a:solidFill>
                            <a:srgbClr val="800000"/>
                          </a:solidFill>
                          <a:latin typeface="Arial"/>
                          <a:cs typeface="Arial"/>
                        </a:rPr>
                        <a:t>fiscal</a:t>
                      </a:r>
                      <a:endParaRPr sz="1400" dirty="0">
                        <a:latin typeface="Arial"/>
                        <a:cs typeface="Arial"/>
                      </a:endParaRPr>
                    </a:p>
                  </a:txBody>
                  <a:tcPr marL="0" marR="0" marT="127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DCCBCB"/>
                    </a:solidFill>
                  </a:tcPr>
                </a:tc>
                <a:extLst>
                  <a:ext uri="{0D108BD9-81ED-4DB2-BD59-A6C34878D82A}">
                    <a16:rowId xmlns:a16="http://schemas.microsoft.com/office/drawing/2014/main" val="10003"/>
                  </a:ext>
                </a:extLst>
              </a:tr>
              <a:tr h="1261145">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109855" marR="90170" indent="635" algn="ctr">
                        <a:lnSpc>
                          <a:spcPct val="99500"/>
                        </a:lnSpc>
                        <a:spcBef>
                          <a:spcPts val="1545"/>
                        </a:spcBef>
                      </a:pPr>
                      <a:r>
                        <a:rPr lang="es-CO" sz="1600" b="1" spc="-5" noProof="0" dirty="0">
                          <a:solidFill>
                            <a:srgbClr val="800000"/>
                          </a:solidFill>
                          <a:latin typeface="Arial"/>
                          <a:cs typeface="Arial"/>
                        </a:rPr>
                        <a:t>Alineado</a:t>
                      </a:r>
                      <a:r>
                        <a:rPr sz="1600" b="1" spc="-5" dirty="0">
                          <a:solidFill>
                            <a:srgbClr val="800000"/>
                          </a:solidFill>
                          <a:latin typeface="Arial"/>
                          <a:cs typeface="Arial"/>
                        </a:rPr>
                        <a:t> con </a:t>
                      </a:r>
                      <a:r>
                        <a:rPr lang="es-CO" sz="1600" b="1" noProof="0" dirty="0">
                          <a:solidFill>
                            <a:srgbClr val="800000"/>
                          </a:solidFill>
                          <a:latin typeface="Arial"/>
                          <a:cs typeface="Arial"/>
                        </a:rPr>
                        <a:t>los</a:t>
                      </a:r>
                      <a:r>
                        <a:rPr sz="1600" b="1" dirty="0">
                          <a:solidFill>
                            <a:srgbClr val="800000"/>
                          </a:solidFill>
                          <a:latin typeface="Arial"/>
                          <a:cs typeface="Arial"/>
                        </a:rPr>
                        <a:t>  </a:t>
                      </a:r>
                      <a:r>
                        <a:rPr lang="es-CO" sz="1600" b="1" spc="-5" noProof="0" dirty="0">
                          <a:solidFill>
                            <a:srgbClr val="800000"/>
                          </a:solidFill>
                          <a:latin typeface="Arial"/>
                          <a:cs typeface="Arial"/>
                        </a:rPr>
                        <a:t>recientes</a:t>
                      </a:r>
                      <a:r>
                        <a:rPr sz="1600" b="1" spc="-5" dirty="0">
                          <a:solidFill>
                            <a:srgbClr val="800000"/>
                          </a:solidFill>
                          <a:latin typeface="Arial"/>
                          <a:cs typeface="Arial"/>
                        </a:rPr>
                        <a:t> </a:t>
                      </a:r>
                      <a:r>
                        <a:rPr lang="es-CO" sz="1600" b="1" spc="-5" noProof="0" dirty="0">
                          <a:solidFill>
                            <a:srgbClr val="800000"/>
                          </a:solidFill>
                          <a:latin typeface="Arial"/>
                          <a:cs typeface="Arial"/>
                        </a:rPr>
                        <a:t>avances</a:t>
                      </a:r>
                      <a:r>
                        <a:rPr sz="1600" b="1" spc="-90" dirty="0">
                          <a:solidFill>
                            <a:srgbClr val="800000"/>
                          </a:solidFill>
                          <a:latin typeface="Arial"/>
                          <a:cs typeface="Arial"/>
                        </a:rPr>
                        <a:t> </a:t>
                      </a:r>
                      <a:r>
                        <a:rPr lang="es-CO" sz="1600" b="1" spc="-5" noProof="0" dirty="0">
                          <a:solidFill>
                            <a:srgbClr val="800000"/>
                          </a:solidFill>
                          <a:latin typeface="Arial"/>
                          <a:cs typeface="Arial"/>
                        </a:rPr>
                        <a:t>en</a:t>
                      </a:r>
                      <a:r>
                        <a:rPr sz="1600" b="1" spc="-5" dirty="0">
                          <a:solidFill>
                            <a:srgbClr val="800000"/>
                          </a:solidFill>
                          <a:latin typeface="Arial"/>
                          <a:cs typeface="Arial"/>
                        </a:rPr>
                        <a:t>  </a:t>
                      </a:r>
                      <a:r>
                        <a:rPr lang="es-CO" sz="1600" b="1" spc="-5" noProof="0" dirty="0">
                          <a:solidFill>
                            <a:srgbClr val="800000"/>
                          </a:solidFill>
                          <a:latin typeface="Arial"/>
                          <a:cs typeface="Arial"/>
                        </a:rPr>
                        <a:t>normas</a:t>
                      </a:r>
                      <a:r>
                        <a:rPr sz="1600" b="1" spc="-5" dirty="0">
                          <a:solidFill>
                            <a:srgbClr val="800000"/>
                          </a:solidFill>
                          <a:latin typeface="Arial"/>
                          <a:cs typeface="Arial"/>
                        </a:rPr>
                        <a:t> </a:t>
                      </a:r>
                      <a:r>
                        <a:rPr sz="1600" b="1" dirty="0">
                          <a:solidFill>
                            <a:srgbClr val="800000"/>
                          </a:solidFill>
                          <a:latin typeface="Arial"/>
                          <a:cs typeface="Arial"/>
                        </a:rPr>
                        <a:t>y</a:t>
                      </a:r>
                      <a:r>
                        <a:rPr sz="1600" b="1" spc="-35" dirty="0">
                          <a:solidFill>
                            <a:srgbClr val="800000"/>
                          </a:solidFill>
                          <a:latin typeface="Arial"/>
                          <a:cs typeface="Arial"/>
                        </a:rPr>
                        <a:t> </a:t>
                      </a:r>
                      <a:r>
                        <a:rPr lang="es-CO" sz="1600" b="1" spc="-5" noProof="0" dirty="0">
                          <a:solidFill>
                            <a:srgbClr val="800000"/>
                          </a:solidFill>
                          <a:latin typeface="Arial"/>
                          <a:cs typeface="Arial"/>
                        </a:rPr>
                        <a:t>prácticas.</a:t>
                      </a:r>
                      <a:endParaRPr sz="1600" dirty="0">
                        <a:latin typeface="Arial"/>
                        <a:cs typeface="Arial"/>
                      </a:endParaRPr>
                    </a:p>
                  </a:txBody>
                  <a:tcPr marL="0" marR="0" marT="1962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7155" marR="394335" algn="ctr">
                        <a:lnSpc>
                          <a:spcPct val="100000"/>
                        </a:lnSpc>
                        <a:spcBef>
                          <a:spcPts val="455"/>
                        </a:spcBef>
                      </a:pPr>
                      <a:r>
                        <a:rPr sz="1200" b="1" spc="-5" dirty="0">
                          <a:solidFill>
                            <a:srgbClr val="800000"/>
                          </a:solidFill>
                          <a:latin typeface="Arial"/>
                          <a:cs typeface="Arial"/>
                        </a:rPr>
                        <a:t>Instituciones: </a:t>
                      </a:r>
                      <a:r>
                        <a:rPr sz="1200" spc="-5" dirty="0">
                          <a:solidFill>
                            <a:srgbClr val="800000"/>
                          </a:solidFill>
                          <a:latin typeface="Arial"/>
                          <a:cs typeface="Arial"/>
                        </a:rPr>
                        <a:t>Gobierno General  </a:t>
                      </a:r>
                      <a:r>
                        <a:rPr sz="1200" b="1" spc="-5" dirty="0">
                          <a:solidFill>
                            <a:srgbClr val="800000"/>
                          </a:solidFill>
                          <a:latin typeface="Arial"/>
                          <a:cs typeface="Arial"/>
                        </a:rPr>
                        <a:t>Saldos: </a:t>
                      </a:r>
                      <a:r>
                        <a:rPr sz="1200" spc="-5" dirty="0">
                          <a:solidFill>
                            <a:srgbClr val="800000"/>
                          </a:solidFill>
                          <a:latin typeface="Arial"/>
                          <a:cs typeface="Arial"/>
                        </a:rPr>
                        <a:t>Balance Financiero  </a:t>
                      </a:r>
                      <a:r>
                        <a:rPr sz="1200" b="1" spc="-5" dirty="0">
                          <a:solidFill>
                            <a:srgbClr val="800000"/>
                          </a:solidFill>
                          <a:latin typeface="Arial"/>
                          <a:cs typeface="Arial"/>
                        </a:rPr>
                        <a:t>Frecuencia: </a:t>
                      </a:r>
                      <a:r>
                        <a:rPr sz="1200" spc="-10" dirty="0">
                          <a:solidFill>
                            <a:srgbClr val="800000"/>
                          </a:solidFill>
                          <a:latin typeface="Arial"/>
                          <a:cs typeface="Arial"/>
                        </a:rPr>
                        <a:t>Trimestral  </a:t>
                      </a:r>
                      <a:r>
                        <a:rPr sz="1200" b="1" spc="-5" dirty="0">
                          <a:solidFill>
                            <a:srgbClr val="800000"/>
                          </a:solidFill>
                          <a:latin typeface="Arial"/>
                          <a:cs typeface="Arial"/>
                        </a:rPr>
                        <a:t>Clasificación: </a:t>
                      </a:r>
                      <a:r>
                        <a:rPr sz="1200" spc="-5" dirty="0">
                          <a:solidFill>
                            <a:srgbClr val="800000"/>
                          </a:solidFill>
                          <a:latin typeface="Arial"/>
                          <a:cs typeface="Arial"/>
                        </a:rPr>
                        <a:t>MEFP 2001  </a:t>
                      </a:r>
                      <a:r>
                        <a:rPr sz="1200" b="1" spc="-5" dirty="0">
                          <a:solidFill>
                            <a:srgbClr val="800000"/>
                          </a:solidFill>
                          <a:latin typeface="Arial"/>
                          <a:cs typeface="Arial"/>
                        </a:rPr>
                        <a:t>Contabilidad: </a:t>
                      </a:r>
                      <a:r>
                        <a:rPr sz="1200" spc="-5" dirty="0">
                          <a:solidFill>
                            <a:srgbClr val="800000"/>
                          </a:solidFill>
                          <a:latin typeface="Arial"/>
                          <a:cs typeface="Arial"/>
                        </a:rPr>
                        <a:t>GAAP  </a:t>
                      </a:r>
                      <a:r>
                        <a:rPr sz="1200" b="1" spc="-5" dirty="0">
                          <a:solidFill>
                            <a:srgbClr val="800000"/>
                          </a:solidFill>
                          <a:latin typeface="Arial"/>
                          <a:cs typeface="Arial"/>
                        </a:rPr>
                        <a:t>Presupuesto: </a:t>
                      </a:r>
                      <a:r>
                        <a:rPr sz="1200" spc="-5" dirty="0">
                          <a:solidFill>
                            <a:srgbClr val="800000"/>
                          </a:solidFill>
                          <a:latin typeface="Arial"/>
                          <a:cs typeface="Arial"/>
                        </a:rPr>
                        <a:t>N/A</a:t>
                      </a:r>
                      <a:endParaRPr sz="1200" dirty="0">
                        <a:latin typeface="Arial"/>
                        <a:cs typeface="Arial"/>
                      </a:endParaRPr>
                    </a:p>
                  </a:txBody>
                  <a:tcPr marL="0" marR="0" marT="5778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97155" marR="1080770" algn="just">
                        <a:lnSpc>
                          <a:spcPct val="100000"/>
                        </a:lnSpc>
                        <a:spcBef>
                          <a:spcPts val="455"/>
                        </a:spcBef>
                      </a:pPr>
                      <a:r>
                        <a:rPr sz="1200" b="1" spc="-5" dirty="0">
                          <a:solidFill>
                            <a:srgbClr val="800000"/>
                          </a:solidFill>
                          <a:latin typeface="Arial"/>
                          <a:cs typeface="Arial"/>
                        </a:rPr>
                        <a:t>Instituciones: </a:t>
                      </a:r>
                      <a:r>
                        <a:rPr sz="1200" spc="-5" dirty="0">
                          <a:solidFill>
                            <a:srgbClr val="800000"/>
                          </a:solidFill>
                          <a:latin typeface="Arial"/>
                          <a:cs typeface="Arial"/>
                        </a:rPr>
                        <a:t>Sector Púbico  </a:t>
                      </a:r>
                      <a:r>
                        <a:rPr sz="1200" b="1" spc="-5" dirty="0">
                          <a:solidFill>
                            <a:srgbClr val="800000"/>
                          </a:solidFill>
                          <a:latin typeface="Arial"/>
                          <a:cs typeface="Arial"/>
                        </a:rPr>
                        <a:t>Saldos: </a:t>
                      </a:r>
                      <a:r>
                        <a:rPr sz="1200" spc="-5" dirty="0">
                          <a:solidFill>
                            <a:srgbClr val="800000"/>
                          </a:solidFill>
                          <a:latin typeface="Arial"/>
                          <a:cs typeface="Arial"/>
                        </a:rPr>
                        <a:t>Balance completo  </a:t>
                      </a:r>
                      <a:r>
                        <a:rPr sz="1200" b="1" spc="-5" dirty="0">
                          <a:solidFill>
                            <a:srgbClr val="800000"/>
                          </a:solidFill>
                          <a:latin typeface="Arial"/>
                          <a:cs typeface="Arial"/>
                        </a:rPr>
                        <a:t>Frecuencia: </a:t>
                      </a:r>
                      <a:r>
                        <a:rPr sz="1200" spc="-5" dirty="0">
                          <a:solidFill>
                            <a:srgbClr val="800000"/>
                          </a:solidFill>
                          <a:latin typeface="Arial"/>
                          <a:cs typeface="Arial"/>
                        </a:rPr>
                        <a:t>Mensual  </a:t>
                      </a:r>
                      <a:r>
                        <a:rPr sz="1200" b="1" spc="-5" dirty="0">
                          <a:solidFill>
                            <a:srgbClr val="800000"/>
                          </a:solidFill>
                          <a:latin typeface="Arial"/>
                          <a:cs typeface="Arial"/>
                        </a:rPr>
                        <a:t>Clasificación: </a:t>
                      </a:r>
                      <a:r>
                        <a:rPr sz="1200" spc="-5" dirty="0">
                          <a:solidFill>
                            <a:srgbClr val="800000"/>
                          </a:solidFill>
                          <a:latin typeface="Arial"/>
                          <a:cs typeface="Arial"/>
                        </a:rPr>
                        <a:t>MEFP 2014  </a:t>
                      </a:r>
                      <a:r>
                        <a:rPr sz="1200" b="1" spc="-5" dirty="0">
                          <a:solidFill>
                            <a:srgbClr val="800000"/>
                          </a:solidFill>
                          <a:latin typeface="Arial"/>
                          <a:cs typeface="Arial"/>
                        </a:rPr>
                        <a:t>Contabilidad: </a:t>
                      </a:r>
                      <a:r>
                        <a:rPr sz="1200" spc="-5" dirty="0">
                          <a:solidFill>
                            <a:srgbClr val="800000"/>
                          </a:solidFill>
                          <a:latin typeface="Arial"/>
                          <a:cs typeface="Arial"/>
                        </a:rPr>
                        <a:t>IPSAS  </a:t>
                      </a:r>
                      <a:r>
                        <a:rPr sz="1200" b="1" spc="-5" dirty="0">
                          <a:solidFill>
                            <a:srgbClr val="800000"/>
                          </a:solidFill>
                          <a:latin typeface="Arial"/>
                          <a:cs typeface="Arial"/>
                        </a:rPr>
                        <a:t>Presupuesto: </a:t>
                      </a:r>
                      <a:r>
                        <a:rPr sz="1200" spc="-20" dirty="0">
                          <a:solidFill>
                            <a:srgbClr val="800000"/>
                          </a:solidFill>
                          <a:latin typeface="Arial"/>
                          <a:cs typeface="Arial"/>
                        </a:rPr>
                        <a:t>PEFA </a:t>
                      </a:r>
                      <a:r>
                        <a:rPr sz="1200" dirty="0">
                          <a:solidFill>
                            <a:srgbClr val="800000"/>
                          </a:solidFill>
                          <a:latin typeface="Arial"/>
                          <a:cs typeface="Arial"/>
                        </a:rPr>
                        <a:t>&amp;</a:t>
                      </a:r>
                      <a:r>
                        <a:rPr sz="1200" spc="-110" dirty="0">
                          <a:solidFill>
                            <a:srgbClr val="800000"/>
                          </a:solidFill>
                          <a:latin typeface="Arial"/>
                          <a:cs typeface="Arial"/>
                        </a:rPr>
                        <a:t> </a:t>
                      </a:r>
                      <a:r>
                        <a:rPr lang="es-CO" sz="1200" spc="-110" dirty="0">
                          <a:solidFill>
                            <a:srgbClr val="800000"/>
                          </a:solidFill>
                          <a:latin typeface="Arial"/>
                          <a:cs typeface="Arial"/>
                        </a:rPr>
                        <a:t> O</a:t>
                      </a:r>
                      <a:r>
                        <a:rPr sz="1200" spc="-5" dirty="0">
                          <a:solidFill>
                            <a:srgbClr val="800000"/>
                          </a:solidFill>
                          <a:latin typeface="Arial"/>
                          <a:cs typeface="Arial"/>
                        </a:rPr>
                        <a:t>CDE</a:t>
                      </a:r>
                      <a:endParaRPr sz="1200" dirty="0">
                        <a:latin typeface="Arial"/>
                        <a:cs typeface="Arial"/>
                      </a:endParaRPr>
                    </a:p>
                  </a:txBody>
                  <a:tcPr marL="0" marR="0" marT="5778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lnTlToBr w="12700" cmpd="sng">
                      <a:noFill/>
                      <a:prstDash val="solid"/>
                    </a:lnTlToBr>
                    <a:lnBlToTr w="12700" cmpd="sng">
                      <a:noFill/>
                      <a:prstDash val="solid"/>
                    </a:lnBlToTr>
                    <a:solidFill>
                      <a:srgbClr val="EEE7E7"/>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431038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0101" y="0"/>
            <a:ext cx="8343899" cy="1104636"/>
          </a:xfrm>
        </p:spPr>
        <p:txBody>
          <a:bodyPr>
            <a:normAutofit/>
          </a:bodyPr>
          <a:lstStyle/>
          <a:p>
            <a:pPr algn="l"/>
            <a:r>
              <a:rPr lang="es-CO" b="1" dirty="0">
                <a:latin typeface="Times New Roman" panose="02020603050405020304" pitchFamily="18" charset="0"/>
                <a:cs typeface="Times New Roman" panose="02020603050405020304" pitchFamily="18" charset="0"/>
              </a:rPr>
              <a:t>II. Importancia de la información en el CTF Referencias en otros pilares</a:t>
            </a:r>
          </a:p>
        </p:txBody>
      </p:sp>
      <p:sp>
        <p:nvSpPr>
          <p:cNvPr id="3" name="object 3"/>
          <p:cNvSpPr txBox="1"/>
          <p:nvPr/>
        </p:nvSpPr>
        <p:spPr>
          <a:xfrm>
            <a:off x="0" y="1085072"/>
            <a:ext cx="9144000" cy="4580740"/>
          </a:xfrm>
          <a:prstGeom prst="rect">
            <a:avLst/>
          </a:prstGeom>
        </p:spPr>
        <p:txBody>
          <a:bodyPr vert="horz" wrap="square" lIns="0" tIns="27939" rIns="0" bIns="0" rtlCol="0">
            <a:spAutoFit/>
          </a:bodyPr>
          <a:lstStyle/>
          <a:p>
            <a:pPr marL="355600" marR="968375" indent="-342900" algn="just" defTabSz="914400" eaLnBrk="0" fontAlgn="base" hangingPunct="0">
              <a:lnSpc>
                <a:spcPts val="3100"/>
              </a:lnSpc>
              <a:spcBef>
                <a:spcPts val="219"/>
              </a:spcBef>
              <a:spcAft>
                <a:spcPct val="0"/>
              </a:spcAft>
              <a:buFontTx/>
              <a:buChar char="•"/>
              <a:tabLst>
                <a:tab pos="354965" algn="l"/>
                <a:tab pos="355600" algn="l"/>
              </a:tabLst>
            </a:pPr>
            <a:r>
              <a:rPr sz="2600" b="1" spc="-5" dirty="0">
                <a:solidFill>
                  <a:srgbClr val="212165"/>
                </a:solidFill>
                <a:latin typeface="Times New Roman" panose="02020603050405020304" pitchFamily="18" charset="0"/>
                <a:cs typeface="Times New Roman" panose="02020603050405020304" pitchFamily="18" charset="0"/>
              </a:rPr>
              <a:t>Riesgos fiscales considerados como pasivos  contingentes</a:t>
            </a:r>
            <a:endParaRPr sz="2600" b="1" dirty="0">
              <a:solidFill>
                <a:srgbClr val="000000"/>
              </a:solidFill>
              <a:latin typeface="Times New Roman" panose="02020603050405020304" pitchFamily="18" charset="0"/>
              <a:cs typeface="Times New Roman" panose="02020603050405020304" pitchFamily="18" charset="0"/>
            </a:endParaRPr>
          </a:p>
          <a:p>
            <a:pPr marL="755650" marR="546735" lvl="1" indent="-285750" algn="just" defTabSz="914400" eaLnBrk="0" fontAlgn="base" hangingPunct="0">
              <a:lnSpc>
                <a:spcPts val="2870"/>
              </a:lnSpc>
              <a:spcBef>
                <a:spcPts val="615"/>
              </a:spcBef>
              <a:spcAft>
                <a:spcPct val="0"/>
              </a:spcAft>
              <a:buFontTx/>
              <a:buChar char="–"/>
              <a:tabLst>
                <a:tab pos="755650" algn="l"/>
              </a:tabLst>
            </a:pPr>
            <a:r>
              <a:rPr sz="2400" dirty="0">
                <a:solidFill>
                  <a:srgbClr val="990000"/>
                </a:solidFill>
                <a:latin typeface="Times New Roman" panose="02020603050405020304" pitchFamily="18" charset="0"/>
                <a:cs typeface="Times New Roman" panose="02020603050405020304" pitchFamily="18" charset="0"/>
              </a:rPr>
              <a:t>Riesgos macroeconómicos; Riesgos </a:t>
            </a:r>
            <a:r>
              <a:rPr sz="2400" spc="-5" dirty="0">
                <a:solidFill>
                  <a:srgbClr val="990000"/>
                </a:solidFill>
                <a:latin typeface="Times New Roman" panose="02020603050405020304" pitchFamily="18" charset="0"/>
                <a:cs typeface="Times New Roman" panose="02020603050405020304" pitchFamily="18" charset="0"/>
              </a:rPr>
              <a:t>fiscales  específicos; </a:t>
            </a:r>
            <a:r>
              <a:rPr sz="2400" dirty="0">
                <a:solidFill>
                  <a:srgbClr val="990000"/>
                </a:solidFill>
                <a:latin typeface="Times New Roman" panose="02020603050405020304" pitchFamily="18" charset="0"/>
                <a:cs typeface="Times New Roman" panose="02020603050405020304" pitchFamily="18" charset="0"/>
              </a:rPr>
              <a:t>análisis de </a:t>
            </a:r>
            <a:r>
              <a:rPr sz="2400" spc="-5" dirty="0">
                <a:solidFill>
                  <a:srgbClr val="990000"/>
                </a:solidFill>
                <a:latin typeface="Times New Roman" panose="02020603050405020304" pitchFamily="18" charset="0"/>
                <a:cs typeface="Times New Roman" panose="02020603050405020304" pitchFamily="18" charset="0"/>
              </a:rPr>
              <a:t>sostenibilidad </a:t>
            </a:r>
            <a:r>
              <a:rPr sz="2400" dirty="0">
                <a:solidFill>
                  <a:srgbClr val="990000"/>
                </a:solidFill>
                <a:latin typeface="Times New Roman" panose="02020603050405020304" pitchFamily="18" charset="0"/>
                <a:cs typeface="Times New Roman" panose="02020603050405020304" pitchFamily="18" charset="0"/>
              </a:rPr>
              <a:t>en el largo  plazo</a:t>
            </a:r>
            <a:endParaRPr sz="2400" dirty="0">
              <a:solidFill>
                <a:srgbClr val="000000"/>
              </a:solidFill>
              <a:latin typeface="Times New Roman" panose="02020603050405020304" pitchFamily="18" charset="0"/>
              <a:cs typeface="Times New Roman" panose="02020603050405020304" pitchFamily="18" charset="0"/>
            </a:endParaRPr>
          </a:p>
          <a:p>
            <a:pPr marL="755650" marR="5080" lvl="1" indent="-285750" algn="just" defTabSz="914400" eaLnBrk="0" fontAlgn="base" hangingPunct="0">
              <a:lnSpc>
                <a:spcPct val="100099"/>
              </a:lnSpc>
              <a:spcBef>
                <a:spcPts val="484"/>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Imprevistos presupuestarios; Gestión </a:t>
            </a:r>
            <a:r>
              <a:rPr sz="2400" dirty="0">
                <a:solidFill>
                  <a:srgbClr val="990000"/>
                </a:solidFill>
                <a:latin typeface="Times New Roman" panose="02020603050405020304" pitchFamily="18" charset="0"/>
                <a:cs typeface="Times New Roman" panose="02020603050405020304" pitchFamily="18" charset="0"/>
              </a:rPr>
              <a:t>de </a:t>
            </a:r>
            <a:r>
              <a:rPr sz="2400" spc="-5" dirty="0">
                <a:solidFill>
                  <a:srgbClr val="990000"/>
                </a:solidFill>
                <a:latin typeface="Times New Roman" panose="02020603050405020304" pitchFamily="18" charset="0"/>
                <a:cs typeface="Times New Roman" panose="02020603050405020304" pitchFamily="18" charset="0"/>
              </a:rPr>
              <a:t>activos </a:t>
            </a:r>
            <a:r>
              <a:rPr sz="2400" dirty="0">
                <a:solidFill>
                  <a:srgbClr val="990000"/>
                </a:solidFill>
                <a:latin typeface="Times New Roman" panose="02020603050405020304" pitchFamily="18" charset="0"/>
                <a:cs typeface="Times New Roman" panose="02020603050405020304" pitchFamily="18" charset="0"/>
              </a:rPr>
              <a:t>y  pasivos; </a:t>
            </a:r>
            <a:r>
              <a:rPr sz="2400" spc="-5" dirty="0">
                <a:solidFill>
                  <a:srgbClr val="990000"/>
                </a:solidFill>
                <a:latin typeface="Times New Roman" panose="02020603050405020304" pitchFamily="18" charset="0"/>
                <a:cs typeface="Times New Roman" panose="02020603050405020304" pitchFamily="18" charset="0"/>
              </a:rPr>
              <a:t>Garantías; APPs; Exposición </a:t>
            </a:r>
            <a:r>
              <a:rPr sz="2400" dirty="0">
                <a:solidFill>
                  <a:srgbClr val="990000"/>
                </a:solidFill>
                <a:latin typeface="Times New Roman" panose="02020603050405020304" pitchFamily="18" charset="0"/>
                <a:cs typeface="Times New Roman" panose="02020603050405020304" pitchFamily="18" charset="0"/>
              </a:rPr>
              <a:t>del </a:t>
            </a:r>
            <a:r>
              <a:rPr sz="2400" spc="-5" dirty="0">
                <a:solidFill>
                  <a:srgbClr val="990000"/>
                </a:solidFill>
                <a:latin typeface="Times New Roman" panose="02020603050405020304" pitchFamily="18" charset="0"/>
                <a:cs typeface="Times New Roman" panose="02020603050405020304" pitchFamily="18" charset="0"/>
              </a:rPr>
              <a:t>sector  financiero; </a:t>
            </a:r>
            <a:r>
              <a:rPr sz="2400" dirty="0">
                <a:solidFill>
                  <a:srgbClr val="990000"/>
                </a:solidFill>
                <a:latin typeface="Times New Roman" panose="02020603050405020304" pitchFamily="18" charset="0"/>
                <a:cs typeface="Times New Roman" panose="02020603050405020304" pitchFamily="18" charset="0"/>
              </a:rPr>
              <a:t>Recursos </a:t>
            </a:r>
            <a:r>
              <a:rPr sz="2400" spc="-5" dirty="0">
                <a:solidFill>
                  <a:srgbClr val="990000"/>
                </a:solidFill>
                <a:latin typeface="Times New Roman" panose="02020603050405020304" pitchFamily="18" charset="0"/>
                <a:cs typeface="Times New Roman" panose="02020603050405020304" pitchFamily="18" charset="0"/>
              </a:rPr>
              <a:t>naturales, </a:t>
            </a:r>
            <a:r>
              <a:rPr sz="2400" dirty="0">
                <a:solidFill>
                  <a:srgbClr val="990000"/>
                </a:solidFill>
                <a:latin typeface="Times New Roman" panose="02020603050405020304" pitchFamily="18" charset="0"/>
                <a:cs typeface="Times New Roman" panose="02020603050405020304" pitchFamily="18" charset="0"/>
              </a:rPr>
              <a:t>Riesgos</a:t>
            </a:r>
            <a:r>
              <a:rPr sz="2400" spc="15" dirty="0">
                <a:solidFill>
                  <a:srgbClr val="990000"/>
                </a:solidFill>
                <a:latin typeface="Times New Roman" panose="02020603050405020304" pitchFamily="18" charset="0"/>
                <a:cs typeface="Times New Roman" panose="02020603050405020304" pitchFamily="18" charset="0"/>
              </a:rPr>
              <a:t> </a:t>
            </a:r>
            <a:r>
              <a:rPr sz="2400" spc="-5" dirty="0">
                <a:solidFill>
                  <a:srgbClr val="990000"/>
                </a:solidFill>
                <a:latin typeface="Times New Roman" panose="02020603050405020304" pitchFamily="18" charset="0"/>
                <a:cs typeface="Times New Roman" panose="02020603050405020304" pitchFamily="18" charset="0"/>
              </a:rPr>
              <a:t>ambientales</a:t>
            </a:r>
            <a:endParaRPr sz="2400" dirty="0">
              <a:solidFill>
                <a:srgbClr val="000000"/>
              </a:solidFill>
              <a:latin typeface="Times New Roman" panose="02020603050405020304" pitchFamily="18" charset="0"/>
              <a:cs typeface="Times New Roman" panose="02020603050405020304" pitchFamily="18" charset="0"/>
            </a:endParaRPr>
          </a:p>
          <a:p>
            <a:pPr marL="355600" marR="673735" indent="-342900" algn="just" defTabSz="914400" eaLnBrk="0" fontAlgn="base" hangingPunct="0">
              <a:lnSpc>
                <a:spcPts val="3100"/>
              </a:lnSpc>
              <a:spcBef>
                <a:spcPts val="740"/>
              </a:spcBef>
              <a:spcAft>
                <a:spcPct val="0"/>
              </a:spcAft>
              <a:buFontTx/>
              <a:buChar char="•"/>
              <a:tabLst>
                <a:tab pos="354965" algn="l"/>
                <a:tab pos="355600" algn="l"/>
              </a:tabLst>
            </a:pPr>
            <a:r>
              <a:rPr sz="2600" b="1" spc="-5" dirty="0">
                <a:solidFill>
                  <a:srgbClr val="212165"/>
                </a:solidFill>
                <a:latin typeface="Times New Roman" panose="02020603050405020304" pitchFamily="18" charset="0"/>
                <a:cs typeface="Times New Roman" panose="02020603050405020304" pitchFamily="18" charset="0"/>
              </a:rPr>
              <a:t>Coordinación Fiscal: necesidad </a:t>
            </a:r>
            <a:r>
              <a:rPr sz="2600" b="1" dirty="0">
                <a:solidFill>
                  <a:srgbClr val="212165"/>
                </a:solidFill>
                <a:latin typeface="Times New Roman" panose="02020603050405020304" pitchFamily="18" charset="0"/>
                <a:cs typeface="Times New Roman" panose="02020603050405020304" pitchFamily="18" charset="0"/>
              </a:rPr>
              <a:t>de </a:t>
            </a:r>
            <a:r>
              <a:rPr sz="2600" b="1" spc="-5" dirty="0">
                <a:solidFill>
                  <a:srgbClr val="212165"/>
                </a:solidFill>
                <a:latin typeface="Times New Roman" panose="02020603050405020304" pitchFamily="18" charset="0"/>
                <a:cs typeface="Times New Roman" panose="02020603050405020304" pitchFamily="18" charset="0"/>
              </a:rPr>
              <a:t>información  consolidada</a:t>
            </a:r>
            <a:endParaRPr sz="2600" b="1" dirty="0">
              <a:solidFill>
                <a:srgbClr val="000000"/>
              </a:solidFill>
              <a:latin typeface="Times New Roman" panose="02020603050405020304" pitchFamily="18" charset="0"/>
              <a:cs typeface="Times New Roman" panose="02020603050405020304" pitchFamily="18" charset="0"/>
            </a:endParaRPr>
          </a:p>
          <a:p>
            <a:pPr marL="755650" lvl="1" indent="-285750" defTabSz="914400" eaLnBrk="0" fontAlgn="base" hangingPunct="0">
              <a:spcBef>
                <a:spcPts val="480"/>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Gobiernos Sub-nacionales</a:t>
            </a:r>
            <a:endParaRPr sz="2400" dirty="0">
              <a:solidFill>
                <a:srgbClr val="000000"/>
              </a:solidFill>
              <a:latin typeface="Times New Roman" panose="02020603050405020304" pitchFamily="18" charset="0"/>
              <a:cs typeface="Times New Roman" panose="02020603050405020304" pitchFamily="18" charset="0"/>
            </a:endParaRPr>
          </a:p>
          <a:p>
            <a:pPr marL="755650" lvl="1" indent="-285750" defTabSz="914400" eaLnBrk="0" fontAlgn="base" hangingPunct="0">
              <a:spcBef>
                <a:spcPts val="585"/>
              </a:spcBef>
              <a:spcAft>
                <a:spcPct val="0"/>
              </a:spcAft>
              <a:buFontTx/>
              <a:buChar char="–"/>
              <a:tabLst>
                <a:tab pos="755650" algn="l"/>
              </a:tabLst>
            </a:pPr>
            <a:r>
              <a:rPr sz="2400" spc="-5" dirty="0">
                <a:solidFill>
                  <a:srgbClr val="990000"/>
                </a:solidFill>
                <a:latin typeface="Times New Roman" panose="02020603050405020304" pitchFamily="18" charset="0"/>
                <a:cs typeface="Times New Roman" panose="02020603050405020304" pitchFamily="18" charset="0"/>
              </a:rPr>
              <a:t>Empresas </a:t>
            </a:r>
            <a:r>
              <a:rPr sz="2400" dirty="0">
                <a:solidFill>
                  <a:srgbClr val="990000"/>
                </a:solidFill>
                <a:latin typeface="Times New Roman" panose="02020603050405020304" pitchFamily="18" charset="0"/>
                <a:cs typeface="Times New Roman" panose="02020603050405020304" pitchFamily="18" charset="0"/>
              </a:rPr>
              <a:t>del</a:t>
            </a:r>
            <a:r>
              <a:rPr sz="2400" spc="-5" dirty="0">
                <a:solidFill>
                  <a:srgbClr val="990000"/>
                </a:solidFill>
                <a:latin typeface="Times New Roman" panose="02020603050405020304" pitchFamily="18" charset="0"/>
                <a:cs typeface="Times New Roman" panose="02020603050405020304" pitchFamily="18" charset="0"/>
              </a:rPr>
              <a:t> Estado</a:t>
            </a:r>
            <a:endParaRPr sz="24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50062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6369" y="0"/>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1. Cobertura</a:t>
            </a:r>
          </a:p>
        </p:txBody>
      </p:sp>
      <p:sp>
        <p:nvSpPr>
          <p:cNvPr id="3" name="object 3"/>
          <p:cNvSpPr txBox="1"/>
          <p:nvPr/>
        </p:nvSpPr>
        <p:spPr>
          <a:xfrm>
            <a:off x="0" y="1081050"/>
            <a:ext cx="9144000" cy="4134465"/>
          </a:xfrm>
          <a:prstGeom prst="rect">
            <a:avLst/>
          </a:prstGeom>
        </p:spPr>
        <p:txBody>
          <a:bodyPr vert="horz" wrap="square" lIns="0" tIns="12700" rIns="0" bIns="0" rtlCol="0">
            <a:spAutoFit/>
          </a:bodyPr>
          <a:lstStyle/>
          <a:p>
            <a:pPr marL="469900" marR="5080" defTabSz="914400" eaLnBrk="0" fontAlgn="base" hangingPunct="0">
              <a:spcBef>
                <a:spcPct val="0"/>
              </a:spcBef>
              <a:spcAft>
                <a:spcPct val="0"/>
              </a:spcAft>
            </a:pPr>
            <a:r>
              <a:rPr lang="es-CO" sz="1800" b="1" i="1" dirty="0">
                <a:solidFill>
                  <a:srgbClr val="800000"/>
                </a:solidFill>
                <a:latin typeface="Times New Roman" panose="02020603050405020304" pitchFamily="18" charset="0"/>
                <a:cs typeface="Times New Roman" panose="02020603050405020304" pitchFamily="18" charset="0"/>
              </a:rPr>
              <a:t>Los </a:t>
            </a:r>
            <a:r>
              <a:rPr lang="es-CO" sz="1800" b="1" i="1" spc="-5" dirty="0">
                <a:solidFill>
                  <a:srgbClr val="800000"/>
                </a:solidFill>
                <a:latin typeface="Times New Roman" panose="02020603050405020304" pitchFamily="18" charset="0"/>
                <a:cs typeface="Times New Roman" panose="02020603050405020304" pitchFamily="18" charset="0"/>
              </a:rPr>
              <a:t>informes fiscales </a:t>
            </a:r>
            <a:r>
              <a:rPr lang="es-CO" sz="1800" b="1" i="1" dirty="0">
                <a:solidFill>
                  <a:srgbClr val="800000"/>
                </a:solidFill>
                <a:latin typeface="Times New Roman" panose="02020603050405020304" pitchFamily="18" charset="0"/>
                <a:cs typeface="Times New Roman" panose="02020603050405020304" pitchFamily="18" charset="0"/>
              </a:rPr>
              <a:t>deben </a:t>
            </a:r>
            <a:r>
              <a:rPr lang="es-CO" sz="1800" b="1" i="1" spc="-5" dirty="0">
                <a:solidFill>
                  <a:srgbClr val="800000"/>
                </a:solidFill>
                <a:latin typeface="Times New Roman" panose="02020603050405020304" pitchFamily="18" charset="0"/>
                <a:cs typeface="Times New Roman" panose="02020603050405020304" pitchFamily="18" charset="0"/>
              </a:rPr>
              <a:t>ofrecer </a:t>
            </a:r>
            <a:r>
              <a:rPr lang="es-CO" sz="1800" b="1" i="1" dirty="0">
                <a:solidFill>
                  <a:srgbClr val="800000"/>
                </a:solidFill>
                <a:latin typeface="Times New Roman" panose="02020603050405020304" pitchFamily="18" charset="0"/>
                <a:cs typeface="Times New Roman" panose="02020603050405020304" pitchFamily="18" charset="0"/>
              </a:rPr>
              <a:t>una </a:t>
            </a:r>
            <a:r>
              <a:rPr lang="es-CO" sz="1800" b="1" i="1" spc="-5" dirty="0">
                <a:solidFill>
                  <a:srgbClr val="800000"/>
                </a:solidFill>
                <a:latin typeface="Times New Roman" panose="02020603050405020304" pitchFamily="18" charset="0"/>
                <a:cs typeface="Times New Roman" panose="02020603050405020304" pitchFamily="18" charset="0"/>
              </a:rPr>
              <a:t>reseña integral </a:t>
            </a:r>
            <a:r>
              <a:rPr lang="es-CO" sz="1800" b="1" i="1" dirty="0">
                <a:solidFill>
                  <a:srgbClr val="800000"/>
                </a:solidFill>
                <a:latin typeface="Times New Roman" panose="02020603050405020304" pitchFamily="18" charset="0"/>
                <a:cs typeface="Times New Roman" panose="02020603050405020304" pitchFamily="18" charset="0"/>
              </a:rPr>
              <a:t>de </a:t>
            </a:r>
            <a:r>
              <a:rPr lang="es-CO" sz="1800" b="1" i="1" spc="-5" dirty="0">
                <a:solidFill>
                  <a:srgbClr val="800000"/>
                </a:solidFill>
                <a:latin typeface="Times New Roman" panose="02020603050405020304" pitchFamily="18" charset="0"/>
                <a:cs typeface="Times New Roman" panose="02020603050405020304" pitchFamily="18" charset="0"/>
              </a:rPr>
              <a:t>las  actividades fiscales </a:t>
            </a:r>
            <a:r>
              <a:rPr lang="es-CO" sz="1800" b="1" i="1" dirty="0">
                <a:solidFill>
                  <a:srgbClr val="800000"/>
                </a:solidFill>
                <a:latin typeface="Times New Roman" panose="02020603050405020304" pitchFamily="18" charset="0"/>
                <a:cs typeface="Times New Roman" panose="02020603050405020304" pitchFamily="18" charset="0"/>
              </a:rPr>
              <a:t>del </a:t>
            </a:r>
            <a:r>
              <a:rPr lang="es-CO" sz="1800" b="1" i="1" spc="-5" dirty="0">
                <a:solidFill>
                  <a:srgbClr val="800000"/>
                </a:solidFill>
                <a:latin typeface="Times New Roman" panose="02020603050405020304" pitchFamily="18" charset="0"/>
                <a:cs typeface="Times New Roman" panose="02020603050405020304" pitchFamily="18" charset="0"/>
              </a:rPr>
              <a:t>sector público </a:t>
            </a:r>
            <a:r>
              <a:rPr lang="es-CO" sz="1800" b="1" i="1" dirty="0">
                <a:solidFill>
                  <a:srgbClr val="800000"/>
                </a:solidFill>
                <a:latin typeface="Times New Roman" panose="02020603050405020304" pitchFamily="18" charset="0"/>
                <a:cs typeface="Times New Roman" panose="02020603050405020304" pitchFamily="18" charset="0"/>
              </a:rPr>
              <a:t>y su </a:t>
            </a:r>
            <a:r>
              <a:rPr lang="es-CO" sz="1800" b="1" i="1" spc="-5" dirty="0">
                <a:solidFill>
                  <a:srgbClr val="800000"/>
                </a:solidFill>
                <a:latin typeface="Times New Roman" panose="02020603050405020304" pitchFamily="18" charset="0"/>
                <a:cs typeface="Times New Roman" panose="02020603050405020304" pitchFamily="18" charset="0"/>
              </a:rPr>
              <a:t>subsector, </a:t>
            </a:r>
            <a:r>
              <a:rPr lang="es-CO" sz="1800" b="1" i="1" dirty="0">
                <a:solidFill>
                  <a:srgbClr val="800000"/>
                </a:solidFill>
                <a:latin typeface="Times New Roman" panose="02020603050405020304" pitchFamily="18" charset="0"/>
                <a:cs typeface="Times New Roman" panose="02020603050405020304" pitchFamily="18" charset="0"/>
              </a:rPr>
              <a:t>de </a:t>
            </a:r>
            <a:r>
              <a:rPr lang="es-CO" sz="1800" b="1" i="1" spc="-5" dirty="0">
                <a:solidFill>
                  <a:srgbClr val="800000"/>
                </a:solidFill>
                <a:latin typeface="Times New Roman" panose="02020603050405020304" pitchFamily="18" charset="0"/>
                <a:cs typeface="Times New Roman" panose="02020603050405020304" pitchFamily="18" charset="0"/>
              </a:rPr>
              <a:t>acuerdo  </a:t>
            </a:r>
            <a:r>
              <a:rPr lang="es-CO" sz="1800" b="1" i="1" dirty="0">
                <a:solidFill>
                  <a:srgbClr val="800000"/>
                </a:solidFill>
                <a:latin typeface="Times New Roman" panose="02020603050405020304" pitchFamily="18" charset="0"/>
                <a:cs typeface="Times New Roman" panose="02020603050405020304" pitchFamily="18" charset="0"/>
              </a:rPr>
              <a:t>con </a:t>
            </a:r>
            <a:r>
              <a:rPr lang="es-CO" sz="1800" b="1" i="1" spc="-5" dirty="0">
                <a:solidFill>
                  <a:srgbClr val="800000"/>
                </a:solidFill>
                <a:latin typeface="Times New Roman" panose="02020603050405020304" pitchFamily="18" charset="0"/>
                <a:cs typeface="Times New Roman" panose="02020603050405020304" pitchFamily="18" charset="0"/>
              </a:rPr>
              <a:t>las normas</a:t>
            </a:r>
            <a:r>
              <a:rPr lang="es-CO" sz="1800" b="1" i="1" spc="-25" dirty="0">
                <a:solidFill>
                  <a:srgbClr val="800000"/>
                </a:solidFill>
                <a:latin typeface="Times New Roman" panose="02020603050405020304" pitchFamily="18" charset="0"/>
                <a:cs typeface="Times New Roman" panose="02020603050405020304" pitchFamily="18" charset="0"/>
              </a:rPr>
              <a:t> </a:t>
            </a:r>
            <a:r>
              <a:rPr lang="es-CO" sz="1800" b="1" i="1" spc="-5" dirty="0">
                <a:solidFill>
                  <a:srgbClr val="800000"/>
                </a:solidFill>
                <a:latin typeface="Times New Roman" panose="02020603050405020304" pitchFamily="18" charset="0"/>
                <a:cs typeface="Times New Roman" panose="02020603050405020304" pitchFamily="18" charset="0"/>
              </a:rPr>
              <a:t>internacionales.</a:t>
            </a:r>
            <a:endParaRPr lang="es-CO" sz="18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500"/>
              </a:spcBef>
              <a:spcAft>
                <a:spcPct val="0"/>
              </a:spcAft>
              <a:buFontTx/>
              <a:buChar char="•"/>
              <a:tabLst>
                <a:tab pos="812165" algn="l"/>
                <a:tab pos="812800" algn="l"/>
              </a:tabLst>
            </a:pPr>
            <a:r>
              <a:rPr lang="es-CO" sz="2000" b="1" spc="-5" dirty="0">
                <a:solidFill>
                  <a:srgbClr val="212165"/>
                </a:solidFill>
                <a:latin typeface="Times New Roman" panose="02020603050405020304" pitchFamily="18" charset="0"/>
                <a:cs typeface="Times New Roman" panose="02020603050405020304" pitchFamily="18" charset="0"/>
              </a:rPr>
              <a:t>Medido</a:t>
            </a:r>
            <a:r>
              <a:rPr lang="es-CO" sz="2000" b="1" spc="-15" dirty="0">
                <a:solidFill>
                  <a:srgbClr val="212165"/>
                </a:solidFill>
                <a:latin typeface="Times New Roman" panose="02020603050405020304" pitchFamily="18" charset="0"/>
                <a:cs typeface="Times New Roman" panose="02020603050405020304" pitchFamily="18" charset="0"/>
              </a:rPr>
              <a:t> </a:t>
            </a:r>
            <a:r>
              <a:rPr lang="es-CO" sz="2000" b="1" spc="-5" dirty="0">
                <a:solidFill>
                  <a:srgbClr val="212165"/>
                </a:solidFill>
                <a:latin typeface="Times New Roman" panose="02020603050405020304" pitchFamily="18" charset="0"/>
                <a:cs typeface="Times New Roman" panose="02020603050405020304" pitchFamily="18" charset="0"/>
              </a:rPr>
              <a:t>por:</a:t>
            </a:r>
            <a:endParaRPr lang="es-CO" sz="2000" b="1" dirty="0">
              <a:solidFill>
                <a:srgbClr val="000000"/>
              </a:solidFill>
              <a:latin typeface="Times New Roman" panose="02020603050405020304" pitchFamily="18" charset="0"/>
              <a:cs typeface="Times New Roman" panose="02020603050405020304" pitchFamily="18" charset="0"/>
            </a:endParaRPr>
          </a:p>
          <a:p>
            <a:pPr marL="927100" marR="346710" lvl="3" algn="just" defTabSz="914400" eaLnBrk="0" fontAlgn="base" hangingPunct="0">
              <a:lnSpc>
                <a:spcPct val="99500"/>
              </a:lnSpc>
              <a:spcBef>
                <a:spcPts val="445"/>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las instituciones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Consolidación de entidades  participantes en las actividades públicas de acuerdo con las normas  internacionales (</a:t>
            </a:r>
            <a:r>
              <a:rPr lang="es-CO" sz="1600" spc="-5" dirty="0">
                <a:solidFill>
                  <a:srgbClr val="0033FF"/>
                </a:solidFill>
                <a:latin typeface="Times New Roman" panose="02020603050405020304" pitchFamily="18" charset="0"/>
                <a:cs typeface="Times New Roman" panose="02020603050405020304" pitchFamily="18" charset="0"/>
              </a:rPr>
              <a:t>central, general, sector público)</a:t>
            </a:r>
            <a:endParaRPr lang="es-CO" sz="1600" dirty="0">
              <a:solidFill>
                <a:srgbClr val="0033FF"/>
              </a:solidFill>
              <a:latin typeface="Times New Roman" panose="02020603050405020304" pitchFamily="18" charset="0"/>
              <a:cs typeface="Times New Roman" panose="02020603050405020304" pitchFamily="18" charset="0"/>
            </a:endParaRPr>
          </a:p>
          <a:p>
            <a:pPr marL="927100" marR="29209" lvl="3" algn="just" defTabSz="914400" eaLnBrk="0" fontAlgn="base" hangingPunct="0">
              <a:spcBef>
                <a:spcPts val="440"/>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saldos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Los informes fiscales incluyen un balance de  efectivo </a:t>
            </a:r>
            <a:r>
              <a:rPr lang="es-CO" sz="1600" dirty="0">
                <a:solidFill>
                  <a:srgbClr val="10196A"/>
                </a:solidFill>
                <a:latin typeface="Times New Roman" panose="02020603050405020304" pitchFamily="18" charset="0"/>
                <a:cs typeface="Times New Roman" panose="02020603050405020304" pitchFamily="18" charset="0"/>
              </a:rPr>
              <a:t>y </a:t>
            </a:r>
            <a:r>
              <a:rPr lang="es-CO" sz="1600" spc="-5" dirty="0">
                <a:solidFill>
                  <a:srgbClr val="10196A"/>
                </a:solidFill>
                <a:latin typeface="Times New Roman" panose="02020603050405020304" pitchFamily="18" charset="0"/>
                <a:cs typeface="Times New Roman" panose="02020603050405020304" pitchFamily="18" charset="0"/>
              </a:rPr>
              <a:t>deuda/ </a:t>
            </a:r>
            <a:r>
              <a:rPr lang="es-CO" sz="1600" spc="-5" dirty="0">
                <a:solidFill>
                  <a:srgbClr val="0033FF"/>
                </a:solidFill>
                <a:latin typeface="Times New Roman" panose="02020603050405020304" pitchFamily="18" charset="0"/>
                <a:cs typeface="Times New Roman" panose="02020603050405020304" pitchFamily="18" charset="0"/>
              </a:rPr>
              <a:t>activos </a:t>
            </a:r>
          </a:p>
          <a:p>
            <a:pPr marL="927100" marR="29209" lvl="3" algn="just" defTabSz="914400" eaLnBrk="0" fontAlgn="base" hangingPunct="0">
              <a:spcBef>
                <a:spcPts val="440"/>
              </a:spcBef>
              <a:spcAft>
                <a:spcPct val="0"/>
              </a:spcAft>
              <a:tabLst>
                <a:tab pos="1212215" algn="l"/>
                <a:tab pos="1212850" algn="l"/>
              </a:tabLst>
            </a:pPr>
            <a:r>
              <a:rPr lang="es-CO" sz="1600" spc="-5" dirty="0">
                <a:solidFill>
                  <a:srgbClr val="0033FF"/>
                </a:solidFill>
                <a:latin typeface="Times New Roman" panose="02020603050405020304" pitchFamily="18" charset="0"/>
                <a:cs typeface="Times New Roman" panose="02020603050405020304" pitchFamily="18" charset="0"/>
              </a:rPr>
              <a:t>    </a:t>
            </a:r>
            <a:r>
              <a:rPr lang="es-CO" sz="1600" dirty="0">
                <a:solidFill>
                  <a:srgbClr val="0033FF"/>
                </a:solidFill>
                <a:latin typeface="Times New Roman" panose="02020603050405020304" pitchFamily="18" charset="0"/>
                <a:cs typeface="Times New Roman" panose="02020603050405020304" pitchFamily="18" charset="0"/>
              </a:rPr>
              <a:t>y </a:t>
            </a:r>
            <a:r>
              <a:rPr lang="es-CO" sz="1600" spc="-5" dirty="0">
                <a:solidFill>
                  <a:srgbClr val="0033FF"/>
                </a:solidFill>
                <a:latin typeface="Times New Roman" panose="02020603050405020304" pitchFamily="18" charset="0"/>
                <a:cs typeface="Times New Roman" panose="02020603050405020304" pitchFamily="18" charset="0"/>
              </a:rPr>
              <a:t>pasivos financieros</a:t>
            </a:r>
            <a:r>
              <a:rPr lang="es-CO" sz="1600" spc="-5" dirty="0">
                <a:solidFill>
                  <a:srgbClr val="10196A"/>
                </a:solidFill>
                <a:latin typeface="Times New Roman" panose="02020603050405020304" pitchFamily="18" charset="0"/>
                <a:cs typeface="Times New Roman" panose="02020603050405020304" pitchFamily="18" charset="0"/>
              </a:rPr>
              <a:t>, </a:t>
            </a:r>
            <a:r>
              <a:rPr lang="es-CO" sz="1600" dirty="0">
                <a:solidFill>
                  <a:srgbClr val="10196A"/>
                </a:solidFill>
                <a:latin typeface="Times New Roman" panose="02020603050405020304" pitchFamily="18" charset="0"/>
                <a:cs typeface="Times New Roman" panose="02020603050405020304" pitchFamily="18" charset="0"/>
              </a:rPr>
              <a:t>o </a:t>
            </a:r>
            <a:r>
              <a:rPr lang="es-CO" sz="1600" spc="-5" dirty="0">
                <a:solidFill>
                  <a:srgbClr val="00B050"/>
                </a:solidFill>
                <a:latin typeface="Times New Roman" panose="02020603050405020304" pitchFamily="18" charset="0"/>
                <a:cs typeface="Times New Roman" panose="02020603050405020304" pitchFamily="18" charset="0"/>
              </a:rPr>
              <a:t>A+P + Patrimonio</a:t>
            </a:r>
            <a:r>
              <a:rPr lang="es-CO" sz="1600" dirty="0">
                <a:solidFill>
                  <a:srgbClr val="00B050"/>
                </a:solidFill>
                <a:latin typeface="Times New Roman" panose="02020603050405020304" pitchFamily="18" charset="0"/>
                <a:cs typeface="Times New Roman" panose="02020603050405020304" pitchFamily="18" charset="0"/>
              </a:rPr>
              <a:t> </a:t>
            </a:r>
            <a:r>
              <a:rPr lang="es-CO" sz="1600" spc="-5" dirty="0">
                <a:solidFill>
                  <a:srgbClr val="00B050"/>
                </a:solidFill>
                <a:latin typeface="Times New Roman" panose="02020603050405020304" pitchFamily="18" charset="0"/>
                <a:cs typeface="Times New Roman" panose="02020603050405020304" pitchFamily="18" charset="0"/>
              </a:rPr>
              <a:t>Neto</a:t>
            </a:r>
            <a:endParaRPr lang="es-CO" sz="1600" dirty="0">
              <a:solidFill>
                <a:srgbClr val="000000"/>
              </a:solidFill>
              <a:latin typeface="Times New Roman" panose="02020603050405020304" pitchFamily="18" charset="0"/>
              <a:cs typeface="Times New Roman" panose="02020603050405020304" pitchFamily="18" charset="0"/>
            </a:endParaRPr>
          </a:p>
          <a:p>
            <a:pPr marL="927100" marR="359410" lvl="3" algn="just" defTabSz="914400" eaLnBrk="0" fontAlgn="base" hangingPunct="0">
              <a:lnSpc>
                <a:spcPct val="99500"/>
              </a:lnSpc>
              <a:spcBef>
                <a:spcPts val="455"/>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flujos </a:t>
            </a:r>
            <a:r>
              <a:rPr lang="es-CO" sz="1600" b="1" spc="-5" dirty="0">
                <a:solidFill>
                  <a:srgbClr val="990000"/>
                </a:solidFill>
                <a:latin typeface="Times New Roman" panose="02020603050405020304" pitchFamily="18" charset="0"/>
                <a:cs typeface="Times New Roman" panose="02020603050405020304" pitchFamily="18" charset="0"/>
              </a:rPr>
              <a:t>(incluyendo </a:t>
            </a:r>
            <a:r>
              <a:rPr lang="es-CO" sz="1600" b="1" dirty="0">
                <a:solidFill>
                  <a:srgbClr val="990000"/>
                </a:solidFill>
                <a:latin typeface="Times New Roman" panose="02020603050405020304" pitchFamily="18" charset="0"/>
                <a:cs typeface="Times New Roman" panose="02020603050405020304" pitchFamily="18" charset="0"/>
              </a:rPr>
              <a:t>otros flujos </a:t>
            </a:r>
            <a:r>
              <a:rPr lang="es-CO" sz="1600" b="1" spc="-5" dirty="0">
                <a:solidFill>
                  <a:srgbClr val="990000"/>
                </a:solidFill>
                <a:latin typeface="Times New Roman" panose="02020603050405020304" pitchFamily="18" charset="0"/>
                <a:cs typeface="Times New Roman" panose="02020603050405020304" pitchFamily="18" charset="0"/>
              </a:rPr>
              <a:t>económicos) </a:t>
            </a:r>
            <a:r>
              <a:rPr lang="es-CO" sz="1600" b="1" dirty="0">
                <a:solidFill>
                  <a:srgbClr val="990000"/>
                </a:solidFill>
                <a:latin typeface="Times New Roman" panose="02020603050405020304" pitchFamily="18" charset="0"/>
                <a:cs typeface="Times New Roman" panose="02020603050405020304" pitchFamily="18" charset="0"/>
              </a:rPr>
              <a:t>– </a:t>
            </a:r>
            <a:r>
              <a:rPr lang="es-CO" sz="1600" spc="-5" dirty="0">
                <a:solidFill>
                  <a:srgbClr val="10196A"/>
                </a:solidFill>
                <a:latin typeface="Times New Roman" panose="02020603050405020304" pitchFamily="18" charset="0"/>
                <a:cs typeface="Times New Roman" panose="02020603050405020304" pitchFamily="18" charset="0"/>
              </a:rPr>
              <a:t>los  informes fiscales cubren todos los </a:t>
            </a:r>
            <a:r>
              <a:rPr lang="es-CO" sz="1600" spc="-5" dirty="0">
                <a:solidFill>
                  <a:srgbClr val="0033FF"/>
                </a:solidFill>
                <a:latin typeface="Times New Roman" panose="02020603050405020304" pitchFamily="18" charset="0"/>
                <a:cs typeface="Times New Roman" panose="02020603050405020304" pitchFamily="18" charset="0"/>
              </a:rPr>
              <a:t>ingresos, gastos </a:t>
            </a:r>
            <a:r>
              <a:rPr lang="es-CO" sz="1600" dirty="0">
                <a:solidFill>
                  <a:srgbClr val="0033FF"/>
                </a:solidFill>
                <a:latin typeface="Times New Roman" panose="02020603050405020304" pitchFamily="18" charset="0"/>
                <a:cs typeface="Times New Roman" panose="02020603050405020304" pitchFamily="18" charset="0"/>
              </a:rPr>
              <a:t>y </a:t>
            </a:r>
            <a:r>
              <a:rPr lang="es-CO" sz="1600" spc="-5" dirty="0">
                <a:solidFill>
                  <a:srgbClr val="0033FF"/>
                </a:solidFill>
                <a:latin typeface="Times New Roman" panose="02020603050405020304" pitchFamily="18" charset="0"/>
                <a:cs typeface="Times New Roman" panose="02020603050405020304" pitchFamily="18" charset="0"/>
              </a:rPr>
              <a:t>financiamiento  públicos en efectivo </a:t>
            </a:r>
            <a:r>
              <a:rPr lang="es-CO" sz="1600" dirty="0">
                <a:solidFill>
                  <a:srgbClr val="10196A"/>
                </a:solidFill>
                <a:latin typeface="Times New Roman" panose="02020603050405020304" pitchFamily="18" charset="0"/>
                <a:cs typeface="Times New Roman" panose="02020603050405020304" pitchFamily="18" charset="0"/>
              </a:rPr>
              <a:t>o </a:t>
            </a:r>
            <a:r>
              <a:rPr lang="es-CO" sz="1600" spc="-5" dirty="0">
                <a:solidFill>
                  <a:srgbClr val="0033FF"/>
                </a:solidFill>
                <a:latin typeface="Times New Roman" panose="02020603050405020304" pitchFamily="18" charset="0"/>
                <a:cs typeface="Times New Roman" panose="02020603050405020304" pitchFamily="18" charset="0"/>
              </a:rPr>
              <a:t>devengado</a:t>
            </a:r>
            <a:r>
              <a:rPr lang="es-CO" sz="1600" spc="-5" dirty="0">
                <a:solidFill>
                  <a:srgbClr val="92D050"/>
                </a:solidFill>
                <a:latin typeface="Times New Roman" panose="02020603050405020304" pitchFamily="18" charset="0"/>
                <a:cs typeface="Times New Roman" panose="02020603050405020304" pitchFamily="18" charset="0"/>
              </a:rPr>
              <a:t> </a:t>
            </a:r>
            <a:r>
              <a:rPr lang="es-CO" sz="1600" dirty="0">
                <a:solidFill>
                  <a:srgbClr val="10196A"/>
                </a:solidFill>
                <a:latin typeface="Times New Roman" panose="02020603050405020304" pitchFamily="18" charset="0"/>
                <a:cs typeface="Times New Roman" panose="02020603050405020304" pitchFamily="18" charset="0"/>
              </a:rPr>
              <a:t>y </a:t>
            </a:r>
            <a:r>
              <a:rPr lang="es-CO" sz="1600" spc="-5" dirty="0">
                <a:solidFill>
                  <a:srgbClr val="00B050"/>
                </a:solidFill>
                <a:latin typeface="Times New Roman" panose="02020603050405020304" pitchFamily="18" charset="0"/>
                <a:cs typeface="Times New Roman" panose="02020603050405020304" pitchFamily="18" charset="0"/>
              </a:rPr>
              <a:t>otros flujos</a:t>
            </a:r>
            <a:r>
              <a:rPr lang="es-CO" sz="1600" spc="-15" dirty="0">
                <a:solidFill>
                  <a:srgbClr val="00B050"/>
                </a:solidFill>
                <a:latin typeface="Times New Roman" panose="02020603050405020304" pitchFamily="18" charset="0"/>
                <a:cs typeface="Times New Roman" panose="02020603050405020304" pitchFamily="18" charset="0"/>
              </a:rPr>
              <a:t> </a:t>
            </a:r>
          </a:p>
          <a:p>
            <a:pPr marL="927100" marR="359410" lvl="3" algn="just" defTabSz="914400" eaLnBrk="0" fontAlgn="base" hangingPunct="0">
              <a:lnSpc>
                <a:spcPct val="99500"/>
              </a:lnSpc>
              <a:spcBef>
                <a:spcPts val="455"/>
              </a:spcBef>
              <a:spcAft>
                <a:spcPct val="0"/>
              </a:spcAft>
              <a:tabLst>
                <a:tab pos="1212215" algn="l"/>
                <a:tab pos="1212850" algn="l"/>
              </a:tabLst>
            </a:pPr>
            <a:r>
              <a:rPr lang="es-CO" sz="1600" spc="-5" dirty="0">
                <a:solidFill>
                  <a:srgbClr val="00B050"/>
                </a:solidFill>
                <a:latin typeface="Times New Roman" panose="02020603050405020304" pitchFamily="18" charset="0"/>
                <a:cs typeface="Times New Roman" panose="02020603050405020304" pitchFamily="18" charset="0"/>
              </a:rPr>
              <a:t>económicos</a:t>
            </a:r>
            <a:endParaRPr lang="es-CO" sz="1600" dirty="0">
              <a:solidFill>
                <a:srgbClr val="000000"/>
              </a:solidFill>
              <a:latin typeface="Times New Roman" panose="02020603050405020304" pitchFamily="18" charset="0"/>
              <a:cs typeface="Times New Roman" panose="02020603050405020304" pitchFamily="18" charset="0"/>
            </a:endParaRPr>
          </a:p>
          <a:p>
            <a:pPr marL="927100" lvl="3" algn="just" defTabSz="914400" eaLnBrk="0" fontAlgn="base" hangingPunct="0">
              <a:spcBef>
                <a:spcPts val="440"/>
              </a:spcBef>
              <a:spcAft>
                <a:spcPct val="0"/>
              </a:spcAft>
              <a:tabLst>
                <a:tab pos="1212215" algn="l"/>
                <a:tab pos="1212850" algn="l"/>
              </a:tabLst>
            </a:pPr>
            <a:r>
              <a:rPr lang="es-CO" sz="1600" b="1" spc="-5" dirty="0">
                <a:solidFill>
                  <a:srgbClr val="990000"/>
                </a:solidFill>
                <a:latin typeface="Times New Roman" panose="02020603050405020304" pitchFamily="18" charset="0"/>
                <a:cs typeface="Times New Roman" panose="02020603050405020304" pitchFamily="18" charset="0"/>
              </a:rPr>
              <a:t>- Cobertura </a:t>
            </a:r>
            <a:r>
              <a:rPr lang="es-CO" sz="1600" b="1" dirty="0">
                <a:solidFill>
                  <a:srgbClr val="990000"/>
                </a:solidFill>
                <a:latin typeface="Times New Roman" panose="02020603050405020304" pitchFamily="18" charset="0"/>
                <a:cs typeface="Times New Roman" panose="02020603050405020304" pitchFamily="18" charset="0"/>
              </a:rPr>
              <a:t>de </a:t>
            </a:r>
            <a:r>
              <a:rPr lang="es-CO" sz="1600" b="1" spc="-5" dirty="0">
                <a:solidFill>
                  <a:srgbClr val="990000"/>
                </a:solidFill>
                <a:latin typeface="Times New Roman" panose="02020603050405020304" pitchFamily="18" charset="0"/>
                <a:cs typeface="Times New Roman" panose="02020603050405020304" pitchFamily="18" charset="0"/>
              </a:rPr>
              <a:t>gastos</a:t>
            </a:r>
            <a:r>
              <a:rPr lang="es-CO" sz="1600" b="1" spc="-10" dirty="0">
                <a:solidFill>
                  <a:srgbClr val="990000"/>
                </a:solidFill>
                <a:latin typeface="Times New Roman" panose="02020603050405020304" pitchFamily="18" charset="0"/>
                <a:cs typeface="Times New Roman" panose="02020603050405020304" pitchFamily="18" charset="0"/>
              </a:rPr>
              <a:t> </a:t>
            </a:r>
            <a:r>
              <a:rPr lang="es-CO" sz="1600" b="1" spc="-5" dirty="0">
                <a:solidFill>
                  <a:srgbClr val="990000"/>
                </a:solidFill>
                <a:latin typeface="Times New Roman" panose="02020603050405020304" pitchFamily="18" charset="0"/>
                <a:cs typeface="Times New Roman" panose="02020603050405020304" pitchFamily="18" charset="0"/>
              </a:rPr>
              <a:t>tributarios-</a:t>
            </a:r>
            <a:endParaRPr lang="es-CO" sz="1600" dirty="0">
              <a:solidFill>
                <a:srgbClr val="000000"/>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40"/>
              </a:spcBef>
              <a:spcAft>
                <a:spcPct val="0"/>
              </a:spcAft>
              <a:buFontTx/>
              <a:buChar char="•"/>
              <a:tabLst>
                <a:tab pos="1612265" algn="l"/>
                <a:tab pos="1612900" algn="l"/>
              </a:tabLst>
            </a:pPr>
            <a:r>
              <a:rPr lang="es-CO" sz="1600" spc="-5" dirty="0">
                <a:solidFill>
                  <a:srgbClr val="2D2DB9"/>
                </a:solidFill>
                <a:latin typeface="Times New Roman" panose="02020603050405020304" pitchFamily="18" charset="0"/>
                <a:cs typeface="Times New Roman" panose="02020603050405020304" pitchFamily="18" charset="0"/>
              </a:rPr>
              <a:t>Publicación anual de </a:t>
            </a:r>
            <a:r>
              <a:rPr lang="es-CO" sz="1600" dirty="0">
                <a:solidFill>
                  <a:srgbClr val="2D2DB9"/>
                </a:solidFill>
                <a:latin typeface="Times New Roman" panose="02020603050405020304" pitchFamily="18" charset="0"/>
                <a:cs typeface="Times New Roman" panose="02020603050405020304" pitchFamily="18" charset="0"/>
              </a:rPr>
              <a:t>la </a:t>
            </a:r>
            <a:r>
              <a:rPr lang="es-CO" sz="1600" spc="-5" dirty="0">
                <a:solidFill>
                  <a:srgbClr val="2D2DB9"/>
                </a:solidFill>
                <a:latin typeface="Times New Roman" panose="02020603050405020304" pitchFamily="18" charset="0"/>
                <a:cs typeface="Times New Roman" panose="02020603050405020304" pitchFamily="18" charset="0"/>
              </a:rPr>
              <a:t>pérdida de ingresos por gastos</a:t>
            </a:r>
            <a:r>
              <a:rPr lang="es-CO" sz="1600" spc="5" dirty="0">
                <a:solidFill>
                  <a:srgbClr val="2D2DB9"/>
                </a:solidFill>
                <a:latin typeface="Times New Roman" panose="02020603050405020304" pitchFamily="18" charset="0"/>
                <a:cs typeface="Times New Roman" panose="02020603050405020304" pitchFamily="18" charset="0"/>
              </a:rPr>
              <a:t> </a:t>
            </a:r>
            <a:r>
              <a:rPr lang="es-CO" sz="1600" spc="-5" dirty="0">
                <a:solidFill>
                  <a:srgbClr val="2D2DB9"/>
                </a:solidFill>
                <a:latin typeface="Times New Roman" panose="02020603050405020304" pitchFamily="18" charset="0"/>
                <a:cs typeface="Times New Roman" panose="02020603050405020304" pitchFamily="18" charset="0"/>
              </a:rPr>
              <a:t>tributarios</a:t>
            </a:r>
            <a:endParaRPr lang="es-CO" sz="1600" dirty="0">
              <a:solidFill>
                <a:srgbClr val="2D2DB9"/>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40"/>
              </a:spcBef>
              <a:spcAft>
                <a:spcPct val="0"/>
              </a:spcAft>
              <a:buFontTx/>
              <a:buChar char="•"/>
              <a:tabLst>
                <a:tab pos="1612265" algn="l"/>
                <a:tab pos="1612900" algn="l"/>
              </a:tabLst>
            </a:pPr>
            <a:r>
              <a:rPr lang="es-CO" sz="1600" spc="-5" dirty="0">
                <a:solidFill>
                  <a:srgbClr val="212165"/>
                </a:solidFill>
                <a:latin typeface="Times New Roman" panose="02020603050405020304" pitchFamily="18" charset="0"/>
                <a:cs typeface="Times New Roman" panose="02020603050405020304" pitchFamily="18" charset="0"/>
              </a:rPr>
              <a:t>Estimación </a:t>
            </a:r>
            <a:r>
              <a:rPr lang="es-CO" sz="1600" spc="-5" dirty="0">
                <a:solidFill>
                  <a:srgbClr val="0033FF"/>
                </a:solidFill>
                <a:latin typeface="Times New Roman" panose="02020603050405020304" pitchFamily="18" charset="0"/>
                <a:cs typeface="Times New Roman" panose="02020603050405020304" pitchFamily="18" charset="0"/>
              </a:rPr>
              <a:t>de gastos fiscales por sector </a:t>
            </a:r>
            <a:r>
              <a:rPr lang="es-CO" sz="1600" dirty="0">
                <a:solidFill>
                  <a:srgbClr val="0033FF"/>
                </a:solidFill>
                <a:latin typeface="Times New Roman" panose="02020603050405020304" pitchFamily="18" charset="0"/>
                <a:cs typeface="Times New Roman" panose="02020603050405020304" pitchFamily="18" charset="0"/>
              </a:rPr>
              <a:t>o </a:t>
            </a:r>
            <a:r>
              <a:rPr lang="es-CO" sz="1600" spc="-5" dirty="0">
                <a:solidFill>
                  <a:srgbClr val="0033FF"/>
                </a:solidFill>
                <a:latin typeface="Times New Roman" panose="02020603050405020304" pitchFamily="18" charset="0"/>
                <a:cs typeface="Times New Roman" panose="02020603050405020304" pitchFamily="18" charset="0"/>
              </a:rPr>
              <a:t>por área de</a:t>
            </a:r>
            <a:r>
              <a:rPr lang="es-CO" sz="1600" spc="15" dirty="0">
                <a:solidFill>
                  <a:srgbClr val="0033FF"/>
                </a:solidFill>
                <a:latin typeface="Times New Roman" panose="02020603050405020304" pitchFamily="18" charset="0"/>
                <a:cs typeface="Times New Roman" panose="02020603050405020304" pitchFamily="18" charset="0"/>
              </a:rPr>
              <a:t> </a:t>
            </a:r>
            <a:r>
              <a:rPr lang="es-CO" sz="1600" spc="-5" dirty="0">
                <a:solidFill>
                  <a:srgbClr val="0033FF"/>
                </a:solidFill>
                <a:latin typeface="Times New Roman" panose="02020603050405020304" pitchFamily="18" charset="0"/>
                <a:cs typeface="Times New Roman" panose="02020603050405020304" pitchFamily="18" charset="0"/>
              </a:rPr>
              <a:t>política</a:t>
            </a:r>
            <a:endParaRPr lang="es-CO" sz="1600" dirty="0">
              <a:solidFill>
                <a:srgbClr val="0033FF"/>
              </a:solidFill>
              <a:latin typeface="Times New Roman" panose="02020603050405020304" pitchFamily="18" charset="0"/>
              <a:cs typeface="Times New Roman" panose="02020603050405020304" pitchFamily="18" charset="0"/>
            </a:endParaRPr>
          </a:p>
          <a:p>
            <a:pPr marL="1612900" lvl="4" indent="-228600" algn="just" defTabSz="914400" eaLnBrk="0" fontAlgn="base" hangingPunct="0">
              <a:spcBef>
                <a:spcPts val="409"/>
              </a:spcBef>
              <a:spcAft>
                <a:spcPct val="0"/>
              </a:spcAft>
              <a:buFontTx/>
              <a:buChar char="•"/>
              <a:tabLst>
                <a:tab pos="1612265" algn="l"/>
                <a:tab pos="1612900" algn="l"/>
              </a:tabLst>
            </a:pPr>
            <a:r>
              <a:rPr lang="es-CO" sz="1600" spc="-5" dirty="0">
                <a:solidFill>
                  <a:srgbClr val="2D2DB9"/>
                </a:solidFill>
                <a:latin typeface="Times New Roman" panose="02020603050405020304" pitchFamily="18" charset="0"/>
                <a:cs typeface="Times New Roman" panose="02020603050405020304" pitchFamily="18" charset="0"/>
              </a:rPr>
              <a:t>Control del tamaño </a:t>
            </a:r>
            <a:r>
              <a:rPr lang="es-CO" sz="1600" dirty="0">
                <a:solidFill>
                  <a:srgbClr val="2D2DB9"/>
                </a:solidFill>
                <a:latin typeface="Times New Roman" panose="02020603050405020304" pitchFamily="18" charset="0"/>
                <a:cs typeface="Times New Roman" panose="02020603050405020304" pitchFamily="18" charset="0"/>
              </a:rPr>
              <a:t>u </a:t>
            </a:r>
            <a:r>
              <a:rPr lang="es-CO" sz="1600" spc="-5" dirty="0">
                <a:solidFill>
                  <a:srgbClr val="2D2DB9"/>
                </a:solidFill>
                <a:latin typeface="Times New Roman" panose="02020603050405020304" pitchFamily="18" charset="0"/>
                <a:cs typeface="Times New Roman" panose="02020603050405020304" pitchFamily="18" charset="0"/>
              </a:rPr>
              <a:t>objetivos presupuestarios del gasto</a:t>
            </a:r>
            <a:r>
              <a:rPr lang="es-CO" sz="1600" spc="15" dirty="0">
                <a:solidFill>
                  <a:srgbClr val="2D2DB9"/>
                </a:solidFill>
                <a:latin typeface="Times New Roman" panose="02020603050405020304" pitchFamily="18" charset="0"/>
                <a:cs typeface="Times New Roman" panose="02020603050405020304" pitchFamily="18" charset="0"/>
              </a:rPr>
              <a:t> </a:t>
            </a:r>
            <a:r>
              <a:rPr lang="es-CO" sz="1600" spc="-5" dirty="0">
                <a:solidFill>
                  <a:srgbClr val="2D2DB9"/>
                </a:solidFill>
                <a:latin typeface="Times New Roman" panose="02020603050405020304" pitchFamily="18" charset="0"/>
                <a:cs typeface="Times New Roman" panose="02020603050405020304" pitchFamily="18" charset="0"/>
              </a:rPr>
              <a:t>tributario</a:t>
            </a:r>
            <a:endParaRPr lang="es-CO" sz="1600" dirty="0">
              <a:solidFill>
                <a:srgbClr val="2D2DB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8058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84469" y="37571"/>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2. Frecuencia y Puntualidad</a:t>
            </a:r>
          </a:p>
        </p:txBody>
      </p:sp>
      <p:sp>
        <p:nvSpPr>
          <p:cNvPr id="3" name="object 3"/>
          <p:cNvSpPr txBox="1"/>
          <p:nvPr/>
        </p:nvSpPr>
        <p:spPr>
          <a:xfrm>
            <a:off x="-40828" y="1196955"/>
            <a:ext cx="9029765" cy="3831818"/>
          </a:xfrm>
          <a:prstGeom prst="rect">
            <a:avLst/>
          </a:prstGeom>
        </p:spPr>
        <p:txBody>
          <a:bodyPr vert="horz" wrap="square" lIns="0" tIns="12700" rIns="0" bIns="0" rtlCol="0">
            <a:spAutoFit/>
          </a:bodyPr>
          <a:lstStyle/>
          <a:p>
            <a:pPr marL="469900" marR="675640" algn="just" defTabSz="914400" eaLnBrk="0" fontAlgn="base" hangingPunct="0">
              <a:lnSpc>
                <a:spcPts val="2870"/>
              </a:lnSpc>
              <a:spcBef>
                <a:spcPct val="0"/>
              </a:spcBef>
              <a:spcAft>
                <a:spcPct val="0"/>
              </a:spcAft>
            </a:pPr>
            <a:r>
              <a:rPr sz="2400" b="1" i="1" spc="-5" dirty="0">
                <a:solidFill>
                  <a:srgbClr val="800000"/>
                </a:solidFill>
                <a:latin typeface="Times New Roman" panose="02020603050405020304" pitchFamily="18" charset="0"/>
                <a:cs typeface="Times New Roman" panose="02020603050405020304" pitchFamily="18" charset="0"/>
              </a:rPr>
              <a:t>Los informes fiscales deben publicarse de manera  frecuente, regular </a:t>
            </a:r>
            <a:r>
              <a:rPr sz="2400" b="1" i="1" dirty="0">
                <a:solidFill>
                  <a:srgbClr val="800000"/>
                </a:solidFill>
                <a:latin typeface="Times New Roman" panose="02020603050405020304" pitchFamily="18" charset="0"/>
                <a:cs typeface="Times New Roman" panose="02020603050405020304" pitchFamily="18" charset="0"/>
              </a:rPr>
              <a:t>y</a:t>
            </a:r>
            <a:r>
              <a:rPr sz="2400" b="1" i="1" spc="-15" dirty="0">
                <a:solidFill>
                  <a:srgbClr val="800000"/>
                </a:solidFill>
                <a:latin typeface="Times New Roman" panose="02020603050405020304" pitchFamily="18" charset="0"/>
                <a:cs typeface="Times New Roman" panose="02020603050405020304" pitchFamily="18" charset="0"/>
              </a:rPr>
              <a:t> </a:t>
            </a:r>
            <a:r>
              <a:rPr sz="2400" b="1" i="1" spc="-5" dirty="0">
                <a:solidFill>
                  <a:srgbClr val="800000"/>
                </a:solidFill>
                <a:latin typeface="Times New Roman" panose="02020603050405020304" pitchFamily="18" charset="0"/>
                <a:cs typeface="Times New Roman" panose="02020603050405020304" pitchFamily="18" charset="0"/>
              </a:rPr>
              <a:t>oportuna</a:t>
            </a:r>
            <a:endParaRPr sz="24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489"/>
              </a:spcBef>
              <a:spcAft>
                <a:spcPct val="0"/>
              </a:spcAft>
              <a:buFontTx/>
              <a:buChar char="•"/>
              <a:tabLst>
                <a:tab pos="812165" algn="l"/>
                <a:tab pos="812800" algn="l"/>
              </a:tabLst>
            </a:pPr>
            <a:r>
              <a:rPr sz="2400" b="1" dirty="0">
                <a:solidFill>
                  <a:srgbClr val="212165"/>
                </a:solidFill>
                <a:latin typeface="Times New Roman" panose="02020603050405020304" pitchFamily="18" charset="0"/>
                <a:cs typeface="Times New Roman" panose="02020603050405020304" pitchFamily="18" charset="0"/>
              </a:rPr>
              <a:t>Medido</a:t>
            </a:r>
            <a:r>
              <a:rPr sz="2400" b="1" spc="-10" dirty="0">
                <a:solidFill>
                  <a:srgbClr val="212165"/>
                </a:solidFill>
                <a:latin typeface="Times New Roman" panose="02020603050405020304" pitchFamily="18" charset="0"/>
                <a:cs typeface="Times New Roman" panose="02020603050405020304" pitchFamily="18" charset="0"/>
              </a:rPr>
              <a:t> </a:t>
            </a:r>
            <a:r>
              <a:rPr sz="2400" b="1" dirty="0">
                <a:solidFill>
                  <a:srgbClr val="212165"/>
                </a:solidFill>
                <a:latin typeface="Times New Roman" panose="02020603050405020304" pitchFamily="18" charset="0"/>
                <a:cs typeface="Times New Roman" panose="02020603050405020304" pitchFamily="18" charset="0"/>
              </a:rPr>
              <a:t>por:</a:t>
            </a:r>
            <a:endParaRPr sz="2400" b="1" dirty="0">
              <a:solidFill>
                <a:srgbClr val="000000"/>
              </a:solidFill>
              <a:latin typeface="Times New Roman" panose="02020603050405020304" pitchFamily="18" charset="0"/>
              <a:cs typeface="Times New Roman" panose="02020603050405020304" pitchFamily="18" charset="0"/>
            </a:endParaRPr>
          </a:p>
          <a:p>
            <a:pPr marL="927100" lvl="3" algn="just" defTabSz="914400" eaLnBrk="0" fontAlgn="base" hangingPunct="0">
              <a:spcBef>
                <a:spcPts val="484"/>
              </a:spcBef>
              <a:spcAft>
                <a:spcPct val="0"/>
              </a:spcAft>
              <a:tabLst>
                <a:tab pos="1212215" algn="l"/>
                <a:tab pos="1212850" algn="l"/>
              </a:tabLst>
            </a:pPr>
            <a:r>
              <a:rPr lang="es-CO" sz="2000" b="1" spc="-5" dirty="0">
                <a:solidFill>
                  <a:srgbClr val="990000"/>
                </a:solidFill>
                <a:latin typeface="Times New Roman" panose="02020603050405020304" pitchFamily="18" charset="0"/>
                <a:cs typeface="Times New Roman" panose="02020603050405020304" pitchFamily="18" charset="0"/>
              </a:rPr>
              <a:t>- Frecuencia</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y </a:t>
            </a:r>
            <a:r>
              <a:rPr sz="2000" b="1" spc="-5" dirty="0">
                <a:solidFill>
                  <a:srgbClr val="990000"/>
                </a:solidFill>
                <a:latin typeface="Times New Roman" panose="02020603050405020304" pitchFamily="18" charset="0"/>
                <a:cs typeface="Times New Roman" panose="02020603050405020304" pitchFamily="18" charset="0"/>
              </a:rPr>
              <a:t>publicación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los informes durante </a:t>
            </a:r>
            <a:r>
              <a:rPr sz="2000" b="1" dirty="0">
                <a:solidFill>
                  <a:srgbClr val="990000"/>
                </a:solidFill>
                <a:latin typeface="Times New Roman" panose="02020603050405020304" pitchFamily="18" charset="0"/>
                <a:cs typeface="Times New Roman" panose="02020603050405020304" pitchFamily="18" charset="0"/>
              </a:rPr>
              <a:t>el</a:t>
            </a:r>
            <a:r>
              <a:rPr sz="2000" b="1" spc="-5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año</a:t>
            </a:r>
            <a:endParaRPr sz="2000" dirty="0">
              <a:solidFill>
                <a:srgbClr val="000000"/>
              </a:solidFill>
              <a:latin typeface="Times New Roman" panose="02020603050405020304" pitchFamily="18" charset="0"/>
              <a:cs typeface="Times New Roman" panose="02020603050405020304" pitchFamily="18" charset="0"/>
            </a:endParaRPr>
          </a:p>
          <a:p>
            <a:pPr marL="1841500" lvl="4" algn="just" defTabSz="914400" eaLnBrk="0" fontAlgn="base" hangingPunct="0">
              <a:spcBef>
                <a:spcPts val="434"/>
              </a:spcBef>
              <a:spcAft>
                <a:spcPct val="0"/>
              </a:spcAft>
              <a:tabLst>
                <a:tab pos="2070100" algn="l"/>
              </a:tabLst>
            </a:pPr>
            <a:r>
              <a:rPr lang="es-CO" sz="1800" spc="-5" dirty="0">
                <a:solidFill>
                  <a:srgbClr val="0033FF"/>
                </a:solidFill>
                <a:latin typeface="Times New Roman" panose="02020603050405020304" pitchFamily="18" charset="0"/>
                <a:cs typeface="Times New Roman" panose="02020603050405020304" pitchFamily="18" charset="0"/>
              </a:rPr>
              <a:t>-</a:t>
            </a:r>
            <a:r>
              <a:rPr sz="1800" spc="-5" dirty="0">
                <a:solidFill>
                  <a:srgbClr val="0033FF"/>
                </a:solidFill>
                <a:latin typeface="Times New Roman" panose="02020603050405020304" pitchFamily="18" charset="0"/>
                <a:cs typeface="Times New Roman" panose="02020603050405020304" pitchFamily="18" charset="0"/>
              </a:rPr>
              <a:t>Trimestral, </a:t>
            </a:r>
            <a:r>
              <a:rPr sz="1800" dirty="0">
                <a:solidFill>
                  <a:srgbClr val="0033FF"/>
                </a:solidFill>
                <a:latin typeface="Times New Roman" panose="02020603050405020304" pitchFamily="18" charset="0"/>
                <a:cs typeface="Times New Roman" panose="02020603050405020304" pitchFamily="18" charset="0"/>
              </a:rPr>
              <a:t>y </a:t>
            </a:r>
            <a:r>
              <a:rPr sz="1800" spc="-5" dirty="0">
                <a:solidFill>
                  <a:srgbClr val="0033FF"/>
                </a:solidFill>
                <a:latin typeface="Times New Roman" panose="02020603050405020304" pitchFamily="18" charset="0"/>
                <a:cs typeface="Times New Roman" panose="02020603050405020304" pitchFamily="18" charset="0"/>
              </a:rPr>
              <a:t>publicación en el siguiente trimestre </a:t>
            </a:r>
            <a:r>
              <a:rPr sz="1800" dirty="0">
                <a:solidFill>
                  <a:srgbClr val="0033FF"/>
                </a:solidFill>
                <a:latin typeface="Times New Roman" panose="02020603050405020304" pitchFamily="18" charset="0"/>
                <a:cs typeface="Times New Roman" panose="02020603050405020304" pitchFamily="18" charset="0"/>
              </a:rPr>
              <a:t>o</a:t>
            </a:r>
            <a:r>
              <a:rPr sz="1800" spc="5"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mes</a:t>
            </a:r>
            <a:endParaRPr sz="1800" dirty="0">
              <a:solidFill>
                <a:srgbClr val="0033FF"/>
              </a:solidFill>
              <a:latin typeface="Times New Roman" panose="02020603050405020304" pitchFamily="18" charset="0"/>
              <a:cs typeface="Times New Roman" panose="02020603050405020304" pitchFamily="18" charset="0"/>
            </a:endParaRPr>
          </a:p>
          <a:p>
            <a:pPr marL="1841500" lvl="4" algn="just" defTabSz="914400" eaLnBrk="0" fontAlgn="base" hangingPunct="0">
              <a:spcBef>
                <a:spcPts val="439"/>
              </a:spcBef>
              <a:spcAft>
                <a:spcPct val="0"/>
              </a:spcAft>
              <a:tabLst>
                <a:tab pos="2070100" algn="l"/>
              </a:tabLst>
            </a:pPr>
            <a:r>
              <a:rPr lang="es-CO" sz="1800" spc="-5" dirty="0">
                <a:solidFill>
                  <a:srgbClr val="0033FF"/>
                </a:solidFill>
                <a:latin typeface="Times New Roman" panose="02020603050405020304" pitchFamily="18" charset="0"/>
                <a:cs typeface="Times New Roman" panose="02020603050405020304" pitchFamily="18" charset="0"/>
              </a:rPr>
              <a:t>- Mensualmente</a:t>
            </a:r>
            <a:r>
              <a:rPr sz="1800" spc="-5" dirty="0">
                <a:solidFill>
                  <a:srgbClr val="0033FF"/>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y </a:t>
            </a:r>
            <a:r>
              <a:rPr sz="1800" spc="-5" dirty="0">
                <a:solidFill>
                  <a:srgbClr val="0033FF"/>
                </a:solidFill>
                <a:latin typeface="Times New Roman" panose="02020603050405020304" pitchFamily="18" charset="0"/>
                <a:cs typeface="Times New Roman" panose="02020603050405020304" pitchFamily="18" charset="0"/>
              </a:rPr>
              <a:t>publicación en el mes</a:t>
            </a:r>
            <a:r>
              <a:rPr sz="1800" spc="-10"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siguiente</a:t>
            </a:r>
            <a:endParaRPr sz="1800" dirty="0">
              <a:solidFill>
                <a:srgbClr val="0033FF"/>
              </a:solidFill>
              <a:latin typeface="Times New Roman" panose="02020603050405020304" pitchFamily="18" charset="0"/>
              <a:cs typeface="Times New Roman" panose="02020603050405020304" pitchFamily="18" charset="0"/>
            </a:endParaRPr>
          </a:p>
          <a:p>
            <a:pPr marL="927100" marR="28575" lvl="3" algn="just" defTabSz="914400" eaLnBrk="0" fontAlgn="base" hangingPunct="0">
              <a:spcBef>
                <a:spcPts val="470"/>
              </a:spcBef>
              <a:spcAft>
                <a:spcPct val="0"/>
              </a:spcAft>
              <a:tabLst>
                <a:tab pos="1212215" algn="l"/>
                <a:tab pos="1212850" algn="l"/>
              </a:tabLst>
            </a:pPr>
            <a:r>
              <a:rPr lang="es-CO" sz="2000" b="1" spc="-5" dirty="0">
                <a:solidFill>
                  <a:srgbClr val="990000"/>
                </a:solidFill>
                <a:latin typeface="Times New Roman" panose="02020603050405020304" pitchFamily="18" charset="0"/>
                <a:cs typeface="Times New Roman" panose="02020603050405020304" pitchFamily="18" charset="0"/>
              </a:rPr>
              <a:t>- Puntualidad</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los estados financieros anuales auditados </a:t>
            </a:r>
            <a:r>
              <a:rPr sz="2000" b="1" dirty="0">
                <a:solidFill>
                  <a:srgbClr val="990000"/>
                </a:solidFill>
                <a:latin typeface="Times New Roman" panose="02020603050405020304" pitchFamily="18" charset="0"/>
                <a:cs typeface="Times New Roman" panose="02020603050405020304" pitchFamily="18" charset="0"/>
              </a:rPr>
              <a:t>o  no, se </a:t>
            </a:r>
            <a:r>
              <a:rPr sz="2000" b="1" spc="-5" dirty="0">
                <a:solidFill>
                  <a:srgbClr val="990000"/>
                </a:solidFill>
                <a:latin typeface="Times New Roman" panose="02020603050405020304" pitchFamily="18" charset="0"/>
                <a:cs typeface="Times New Roman" panose="02020603050405020304" pitchFamily="18" charset="0"/>
              </a:rPr>
              <a:t>publican</a:t>
            </a:r>
            <a:r>
              <a:rPr sz="2000" b="1" spc="-35" dirty="0">
                <a:solidFill>
                  <a:srgbClr val="990000"/>
                </a:solidFill>
                <a:latin typeface="Times New Roman" panose="02020603050405020304" pitchFamily="18" charset="0"/>
                <a:cs typeface="Times New Roman" panose="02020603050405020304" pitchFamily="18" charset="0"/>
              </a:rPr>
              <a:t> </a:t>
            </a:r>
            <a:r>
              <a:rPr sz="2000" b="1" spc="-5" dirty="0">
                <a:solidFill>
                  <a:srgbClr val="990000"/>
                </a:solidFill>
                <a:latin typeface="Times New Roman" panose="02020603050405020304" pitchFamily="18" charset="0"/>
                <a:cs typeface="Times New Roman" panose="02020603050405020304" pitchFamily="18" charset="0"/>
              </a:rPr>
              <a:t>puntualmente</a:t>
            </a:r>
            <a:endParaRPr sz="2000" dirty="0">
              <a:solidFill>
                <a:srgbClr val="000000"/>
              </a:solidFill>
              <a:latin typeface="Times New Roman" panose="02020603050405020304" pitchFamily="18" charset="0"/>
              <a:cs typeface="Times New Roman" panose="02020603050405020304" pitchFamily="18" charset="0"/>
            </a:endParaRPr>
          </a:p>
          <a:p>
            <a:pPr marL="1612900" marR="296545" indent="-228600" algn="just" defTabSz="914400" eaLnBrk="0" fontAlgn="base" hangingPunct="0">
              <a:spcBef>
                <a:spcPts val="434"/>
              </a:spcBef>
              <a:spcAft>
                <a:spcPct val="0"/>
              </a:spcAft>
              <a:buFontTx/>
              <a:buChar char="•"/>
              <a:tabLst>
                <a:tab pos="1612265" algn="l"/>
                <a:tab pos="1612900" algn="l"/>
              </a:tabLst>
            </a:pPr>
            <a:r>
              <a:rPr sz="1800" spc="-5" dirty="0">
                <a:solidFill>
                  <a:srgbClr val="10196A"/>
                </a:solidFill>
                <a:latin typeface="Times New Roman" panose="02020603050405020304" pitchFamily="18" charset="0"/>
                <a:cs typeface="Times New Roman" panose="02020603050405020304" pitchFamily="18" charset="0"/>
              </a:rPr>
              <a:t>Como mínimo, dentro de los </a:t>
            </a:r>
            <a:r>
              <a:rPr sz="1800" b="1" spc="-5" dirty="0">
                <a:solidFill>
                  <a:srgbClr val="0033FF"/>
                </a:solidFill>
                <a:latin typeface="Times New Roman" panose="02020603050405020304" pitchFamily="18" charset="0"/>
                <a:cs typeface="Times New Roman" panose="02020603050405020304" pitchFamily="18" charset="0"/>
              </a:rPr>
              <a:t>12</a:t>
            </a:r>
            <a:r>
              <a:rPr sz="1800" spc="-5" dirty="0">
                <a:solidFill>
                  <a:srgbClr val="FFFF00"/>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meses siguientes al final del año  financiero</a:t>
            </a:r>
            <a:endParaRPr sz="1800" dirty="0">
              <a:solidFill>
                <a:srgbClr val="000000"/>
              </a:solidFill>
              <a:latin typeface="Times New Roman" panose="02020603050405020304" pitchFamily="18" charset="0"/>
              <a:cs typeface="Times New Roman" panose="02020603050405020304" pitchFamily="18" charset="0"/>
            </a:endParaRPr>
          </a:p>
          <a:p>
            <a:pPr marL="1612900" marR="5080" indent="-228600" algn="just" defTabSz="914400" eaLnBrk="0" fontAlgn="base" hangingPunct="0">
              <a:spcBef>
                <a:spcPts val="445"/>
              </a:spcBef>
              <a:spcAft>
                <a:spcPct val="0"/>
              </a:spcAft>
              <a:buFontTx/>
              <a:buChar char="•"/>
              <a:tabLst>
                <a:tab pos="1612265" algn="l"/>
                <a:tab pos="1612900" algn="l"/>
              </a:tabLst>
            </a:pPr>
            <a:r>
              <a:rPr sz="1800" spc="-5" dirty="0">
                <a:solidFill>
                  <a:srgbClr val="10196A"/>
                </a:solidFill>
                <a:latin typeface="Times New Roman" panose="02020603050405020304" pitchFamily="18" charset="0"/>
                <a:cs typeface="Times New Roman" panose="02020603050405020304" pitchFamily="18" charset="0"/>
              </a:rPr>
              <a:t>La mejor </a:t>
            </a:r>
            <a:r>
              <a:rPr sz="1800" dirty="0">
                <a:solidFill>
                  <a:srgbClr val="10196A"/>
                </a:solidFill>
                <a:latin typeface="Times New Roman" panose="02020603050405020304" pitchFamily="18" charset="0"/>
                <a:cs typeface="Times New Roman" panose="02020603050405020304" pitchFamily="18" charset="0"/>
              </a:rPr>
              <a:t>y la </a:t>
            </a:r>
            <a:r>
              <a:rPr sz="1800" spc="-5" dirty="0">
                <a:solidFill>
                  <a:srgbClr val="10196A"/>
                </a:solidFill>
                <a:latin typeface="Times New Roman" panose="02020603050405020304" pitchFamily="18" charset="0"/>
                <a:cs typeface="Times New Roman" panose="02020603050405020304" pitchFamily="18" charset="0"/>
              </a:rPr>
              <a:t>avanzada práctica exigiría publicar dentro de los </a:t>
            </a:r>
            <a:r>
              <a:rPr sz="1800" b="1" dirty="0">
                <a:solidFill>
                  <a:srgbClr val="0033FF"/>
                </a:solidFill>
                <a:latin typeface="Times New Roman" panose="02020603050405020304" pitchFamily="18" charset="0"/>
                <a:cs typeface="Times New Roman" panose="02020603050405020304" pitchFamily="18" charset="0"/>
              </a:rPr>
              <a:t>9</a:t>
            </a:r>
            <a:r>
              <a:rPr sz="1800" dirty="0">
                <a:solidFill>
                  <a:srgbClr val="92D050"/>
                </a:solidFill>
                <a:latin typeface="Times New Roman" panose="02020603050405020304" pitchFamily="18" charset="0"/>
                <a:cs typeface="Times New Roman" panose="02020603050405020304" pitchFamily="18" charset="0"/>
              </a:rPr>
              <a:t> </a:t>
            </a:r>
            <a:r>
              <a:rPr sz="1800" dirty="0">
                <a:solidFill>
                  <a:srgbClr val="10196A"/>
                </a:solidFill>
                <a:latin typeface="Times New Roman" panose="02020603050405020304" pitchFamily="18" charset="0"/>
                <a:cs typeface="Times New Roman" panose="02020603050405020304" pitchFamily="18" charset="0"/>
              </a:rPr>
              <a:t>o </a:t>
            </a:r>
            <a:r>
              <a:rPr sz="1800" b="1" dirty="0">
                <a:solidFill>
                  <a:srgbClr val="0033FF"/>
                </a:solidFill>
                <a:latin typeface="Times New Roman" panose="02020603050405020304" pitchFamily="18" charset="0"/>
                <a:cs typeface="Times New Roman" panose="02020603050405020304" pitchFamily="18" charset="0"/>
              </a:rPr>
              <a:t>6</a:t>
            </a:r>
            <a:r>
              <a:rPr sz="1800" dirty="0">
                <a:solidFill>
                  <a:srgbClr val="00B050"/>
                </a:solidFill>
                <a:latin typeface="Times New Roman" panose="02020603050405020304" pitchFamily="18" charset="0"/>
                <a:cs typeface="Times New Roman" panose="02020603050405020304" pitchFamily="18" charset="0"/>
              </a:rPr>
              <a:t> </a:t>
            </a:r>
            <a:r>
              <a:rPr sz="1800" dirty="0">
                <a:solidFill>
                  <a:srgbClr val="10196A"/>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meses</a:t>
            </a:r>
            <a:r>
              <a:rPr sz="1800" spc="-10" dirty="0">
                <a:solidFill>
                  <a:srgbClr val="10196A"/>
                </a:solidFill>
                <a:latin typeface="Times New Roman" panose="02020603050405020304" pitchFamily="18" charset="0"/>
                <a:cs typeface="Times New Roman" panose="02020603050405020304" pitchFamily="18" charset="0"/>
              </a:rPr>
              <a:t> </a:t>
            </a:r>
            <a:r>
              <a:rPr sz="1800" spc="-5" dirty="0">
                <a:solidFill>
                  <a:srgbClr val="10196A"/>
                </a:solidFill>
                <a:latin typeface="Times New Roman" panose="02020603050405020304" pitchFamily="18" charset="0"/>
                <a:cs typeface="Times New Roman" panose="02020603050405020304" pitchFamily="18" charset="0"/>
              </a:rPr>
              <a:t>siguientes.</a:t>
            </a:r>
            <a:endParaRPr sz="18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89100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9069" y="0"/>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3. Calidad</a:t>
            </a:r>
          </a:p>
        </p:txBody>
      </p:sp>
      <p:sp>
        <p:nvSpPr>
          <p:cNvPr id="3" name="object 3"/>
          <p:cNvSpPr txBox="1"/>
          <p:nvPr/>
        </p:nvSpPr>
        <p:spPr>
          <a:xfrm>
            <a:off x="-2728" y="985292"/>
            <a:ext cx="9100172" cy="4593565"/>
          </a:xfrm>
          <a:prstGeom prst="rect">
            <a:avLst/>
          </a:prstGeom>
        </p:spPr>
        <p:txBody>
          <a:bodyPr vert="horz" wrap="square" lIns="0" tIns="12700" rIns="0" bIns="0" rtlCol="0">
            <a:spAutoFit/>
          </a:bodyPr>
          <a:lstStyle/>
          <a:p>
            <a:pPr marL="469900" marR="753745" algn="just" defTabSz="914400" eaLnBrk="0" fontAlgn="base" hangingPunct="0">
              <a:lnSpc>
                <a:spcPct val="100099"/>
              </a:lnSpc>
              <a:spcBef>
                <a:spcPct val="0"/>
              </a:spcBef>
              <a:spcAft>
                <a:spcPct val="0"/>
              </a:spcAft>
            </a:pPr>
            <a:r>
              <a:rPr sz="2400" b="1" i="1" spc="-5" dirty="0">
                <a:solidFill>
                  <a:srgbClr val="800000"/>
                </a:solidFill>
                <a:latin typeface="Arial"/>
                <a:cs typeface="Arial"/>
              </a:rPr>
              <a:t>La </a:t>
            </a:r>
            <a:r>
              <a:rPr sz="2400" b="1" i="1" spc="-5" dirty="0">
                <a:solidFill>
                  <a:srgbClr val="800000"/>
                </a:solidFill>
                <a:latin typeface="Times New Roman" panose="02020603050405020304" pitchFamily="18" charset="0"/>
                <a:cs typeface="Times New Roman" panose="02020603050405020304" pitchFamily="18" charset="0"/>
              </a:rPr>
              <a:t>información</a:t>
            </a:r>
            <a:r>
              <a:rPr sz="2400" b="1" i="1" spc="-5" dirty="0">
                <a:solidFill>
                  <a:srgbClr val="800000"/>
                </a:solidFill>
                <a:latin typeface="Arial"/>
                <a:cs typeface="Arial"/>
              </a:rPr>
              <a:t> de los informes fiscales debe </a:t>
            </a:r>
            <a:r>
              <a:rPr sz="2400" b="1" i="1" dirty="0">
                <a:solidFill>
                  <a:srgbClr val="800000"/>
                </a:solidFill>
                <a:latin typeface="Arial"/>
                <a:cs typeface="Arial"/>
              </a:rPr>
              <a:t>ser  </a:t>
            </a:r>
            <a:r>
              <a:rPr sz="2400" b="1" i="1" spc="-5" dirty="0">
                <a:solidFill>
                  <a:srgbClr val="800000"/>
                </a:solidFill>
                <a:latin typeface="Arial"/>
                <a:cs typeface="Arial"/>
              </a:rPr>
              <a:t>pertinente, comparable internacionalmente, </a:t>
            </a:r>
            <a:r>
              <a:rPr sz="2400" b="1" i="1" dirty="0">
                <a:solidFill>
                  <a:srgbClr val="800000"/>
                </a:solidFill>
                <a:latin typeface="Arial"/>
                <a:cs typeface="Arial"/>
              </a:rPr>
              <a:t>y  </a:t>
            </a:r>
            <a:r>
              <a:rPr sz="2400" b="1" i="1" spc="-5" dirty="0">
                <a:solidFill>
                  <a:srgbClr val="800000"/>
                </a:solidFill>
                <a:latin typeface="Arial"/>
                <a:cs typeface="Arial"/>
              </a:rPr>
              <a:t>consistente, tanto interna como</a:t>
            </a:r>
            <a:r>
              <a:rPr sz="2400" b="1" i="1" spc="5" dirty="0">
                <a:solidFill>
                  <a:srgbClr val="800000"/>
                </a:solidFill>
                <a:latin typeface="Arial"/>
                <a:cs typeface="Arial"/>
              </a:rPr>
              <a:t> </a:t>
            </a:r>
            <a:r>
              <a:rPr sz="2400" b="1" i="1" spc="-5" dirty="0">
                <a:solidFill>
                  <a:srgbClr val="800000"/>
                </a:solidFill>
                <a:latin typeface="Arial"/>
                <a:cs typeface="Arial"/>
              </a:rPr>
              <a:t>históricamente.</a:t>
            </a:r>
            <a:endParaRPr sz="2400" b="1" dirty="0">
              <a:solidFill>
                <a:srgbClr val="000000"/>
              </a:solidFill>
              <a:latin typeface="Arial"/>
              <a:cs typeface="Arial"/>
            </a:endParaRPr>
          </a:p>
          <a:p>
            <a:pPr marL="812800" lvl="2" indent="-342900" defTabSz="914400" eaLnBrk="0" fontAlgn="base" hangingPunct="0">
              <a:spcBef>
                <a:spcPts val="590"/>
              </a:spcBef>
              <a:spcAft>
                <a:spcPct val="0"/>
              </a:spcAft>
              <a:buFontTx/>
              <a:buChar char="•"/>
              <a:tabLst>
                <a:tab pos="812165" algn="l"/>
                <a:tab pos="812800" algn="l"/>
              </a:tabLst>
            </a:pPr>
            <a:r>
              <a:rPr sz="2400" b="1" dirty="0">
                <a:solidFill>
                  <a:srgbClr val="212165"/>
                </a:solidFill>
                <a:latin typeface="Arial"/>
                <a:cs typeface="Arial"/>
              </a:rPr>
              <a:t>Medida</a:t>
            </a:r>
            <a:r>
              <a:rPr sz="2400" b="1" spc="-10" dirty="0">
                <a:solidFill>
                  <a:srgbClr val="212165"/>
                </a:solidFill>
                <a:latin typeface="Arial"/>
                <a:cs typeface="Arial"/>
              </a:rPr>
              <a:t> </a:t>
            </a:r>
            <a:r>
              <a:rPr sz="2400" b="1" dirty="0">
                <a:solidFill>
                  <a:srgbClr val="212165"/>
                </a:solidFill>
                <a:latin typeface="Arial"/>
                <a:cs typeface="Arial"/>
              </a:rPr>
              <a:t>por:</a:t>
            </a:r>
            <a:endParaRPr sz="2400" b="1" dirty="0">
              <a:solidFill>
                <a:srgbClr val="000000"/>
              </a:solidFill>
              <a:latin typeface="Arial"/>
              <a:cs typeface="Arial"/>
            </a:endParaRPr>
          </a:p>
          <a:p>
            <a:pPr marL="927100" marR="5080" lvl="3" algn="just" defTabSz="914400" eaLnBrk="0" fontAlgn="base" hangingPunct="0">
              <a:spcBef>
                <a:spcPts val="484"/>
              </a:spcBef>
              <a:spcAft>
                <a:spcPct val="0"/>
              </a:spcAft>
              <a:tabLst>
                <a:tab pos="1212215" algn="l"/>
                <a:tab pos="1212850" algn="l"/>
              </a:tabLst>
            </a:pPr>
            <a:r>
              <a:rPr lang="es-CO" sz="2000" b="1" spc="-10" dirty="0">
                <a:solidFill>
                  <a:srgbClr val="990000"/>
                </a:solidFill>
                <a:latin typeface="Arial"/>
                <a:cs typeface="Arial"/>
              </a:rPr>
              <a:t>- Clasificación</a:t>
            </a:r>
            <a:r>
              <a:rPr sz="2000" b="1" spc="-10"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spc="-5" dirty="0">
                <a:solidFill>
                  <a:srgbClr val="212165"/>
                </a:solidFill>
                <a:latin typeface="Arial"/>
                <a:cs typeface="Arial"/>
              </a:rPr>
              <a:t>Especificar </a:t>
            </a:r>
            <a:r>
              <a:rPr sz="2000" dirty="0">
                <a:solidFill>
                  <a:srgbClr val="212165"/>
                </a:solidFill>
                <a:latin typeface="Arial"/>
                <a:cs typeface="Arial"/>
              </a:rPr>
              <a:t>con </a:t>
            </a:r>
            <a:r>
              <a:rPr sz="2000" spc="-5" dirty="0">
                <a:solidFill>
                  <a:srgbClr val="212165"/>
                </a:solidFill>
                <a:latin typeface="Arial"/>
                <a:cs typeface="Arial"/>
              </a:rPr>
              <a:t>claridad </a:t>
            </a:r>
            <a:r>
              <a:rPr sz="2000" dirty="0">
                <a:solidFill>
                  <a:srgbClr val="212165"/>
                </a:solidFill>
                <a:latin typeface="Arial"/>
                <a:cs typeface="Arial"/>
              </a:rPr>
              <a:t>el uso de los </a:t>
            </a:r>
            <a:r>
              <a:rPr sz="2000" spc="-5" dirty="0">
                <a:solidFill>
                  <a:srgbClr val="212165"/>
                </a:solidFill>
                <a:latin typeface="Arial"/>
                <a:cs typeface="Arial"/>
              </a:rPr>
              <a:t>recursos  </a:t>
            </a:r>
            <a:r>
              <a:rPr sz="2000" dirty="0">
                <a:solidFill>
                  <a:srgbClr val="212165"/>
                </a:solidFill>
                <a:latin typeface="Arial"/>
                <a:cs typeface="Arial"/>
              </a:rPr>
              <a:t>públicos y </a:t>
            </a:r>
            <a:r>
              <a:rPr sz="2000" spc="-5" dirty="0">
                <a:solidFill>
                  <a:srgbClr val="212165"/>
                </a:solidFill>
                <a:latin typeface="Arial"/>
                <a:cs typeface="Arial"/>
              </a:rPr>
              <a:t>facilitar </a:t>
            </a:r>
            <a:r>
              <a:rPr sz="2000" dirty="0">
                <a:solidFill>
                  <a:srgbClr val="212165"/>
                </a:solidFill>
                <a:latin typeface="Arial"/>
                <a:cs typeface="Arial"/>
              </a:rPr>
              <a:t>la </a:t>
            </a:r>
            <a:r>
              <a:rPr sz="2000" spc="-5" dirty="0">
                <a:solidFill>
                  <a:srgbClr val="212165"/>
                </a:solidFill>
                <a:latin typeface="Arial"/>
                <a:cs typeface="Arial"/>
              </a:rPr>
              <a:t>comparación</a:t>
            </a:r>
            <a:r>
              <a:rPr sz="2000" spc="-35" dirty="0">
                <a:solidFill>
                  <a:srgbClr val="212165"/>
                </a:solidFill>
                <a:latin typeface="Arial"/>
                <a:cs typeface="Arial"/>
              </a:rPr>
              <a:t> </a:t>
            </a:r>
            <a:r>
              <a:rPr sz="2000" spc="-5" dirty="0">
                <a:solidFill>
                  <a:srgbClr val="212165"/>
                </a:solidFill>
                <a:latin typeface="Arial"/>
                <a:cs typeface="Arial"/>
              </a:rPr>
              <a:t>internacional</a:t>
            </a:r>
            <a:endParaRPr sz="2000" dirty="0">
              <a:solidFill>
                <a:srgbClr val="000000"/>
              </a:solidFill>
              <a:latin typeface="Arial"/>
              <a:cs typeface="Arial"/>
            </a:endParaRPr>
          </a:p>
          <a:p>
            <a:pPr marL="1612900" marR="93980" lvl="4" indent="-228600" algn="just" defTabSz="914400" eaLnBrk="0" fontAlgn="base" hangingPunct="0">
              <a:spcBef>
                <a:spcPts val="465"/>
              </a:spcBef>
              <a:spcAft>
                <a:spcPct val="0"/>
              </a:spcAft>
              <a:buFontTx/>
              <a:buChar char="•"/>
              <a:tabLst>
                <a:tab pos="1612265" algn="l"/>
                <a:tab pos="1612900" algn="l"/>
              </a:tabLst>
            </a:pPr>
            <a:r>
              <a:rPr sz="2000" spc="-5" dirty="0">
                <a:solidFill>
                  <a:srgbClr val="0033FF"/>
                </a:solidFill>
                <a:latin typeface="Times New Roman" panose="02020603050405020304" pitchFamily="18" charset="0"/>
                <a:cs typeface="Times New Roman" panose="02020603050405020304" pitchFamily="18" charset="0"/>
              </a:rPr>
              <a:t>Clasificaciones</a:t>
            </a:r>
            <a:r>
              <a:rPr sz="2000" spc="-5" dirty="0">
                <a:solidFill>
                  <a:srgbClr val="0033FF"/>
                </a:solidFill>
                <a:latin typeface="Arial"/>
                <a:cs typeface="Arial"/>
              </a:rPr>
              <a:t> administrativas, económicas, funcionales </a:t>
            </a:r>
            <a:r>
              <a:rPr sz="2000" dirty="0">
                <a:solidFill>
                  <a:srgbClr val="0033FF"/>
                </a:solidFill>
                <a:latin typeface="Arial"/>
                <a:cs typeface="Arial"/>
              </a:rPr>
              <a:t>y  </a:t>
            </a:r>
            <a:r>
              <a:rPr sz="2000" spc="-5" dirty="0">
                <a:solidFill>
                  <a:srgbClr val="0033FF"/>
                </a:solidFill>
                <a:latin typeface="Arial"/>
                <a:cs typeface="Arial"/>
              </a:rPr>
              <a:t>programáticas,</a:t>
            </a:r>
            <a:r>
              <a:rPr sz="2000" spc="-5" dirty="0">
                <a:solidFill>
                  <a:srgbClr val="212165"/>
                </a:solidFill>
                <a:latin typeface="Arial"/>
                <a:cs typeface="Arial"/>
              </a:rPr>
              <a:t> conforme </a:t>
            </a:r>
            <a:r>
              <a:rPr sz="2000" dirty="0">
                <a:solidFill>
                  <a:srgbClr val="212165"/>
                </a:solidFill>
                <a:latin typeface="Arial"/>
                <a:cs typeface="Arial"/>
              </a:rPr>
              <a:t>a las </a:t>
            </a:r>
            <a:r>
              <a:rPr sz="2000" spc="-5" dirty="0">
                <a:solidFill>
                  <a:srgbClr val="212165"/>
                </a:solidFill>
                <a:latin typeface="Arial"/>
                <a:cs typeface="Arial"/>
              </a:rPr>
              <a:t>normas</a:t>
            </a:r>
            <a:r>
              <a:rPr sz="2000" spc="-20" dirty="0">
                <a:solidFill>
                  <a:srgbClr val="212165"/>
                </a:solidFill>
                <a:latin typeface="Arial"/>
                <a:cs typeface="Arial"/>
              </a:rPr>
              <a:t> </a:t>
            </a:r>
            <a:r>
              <a:rPr sz="2000" spc="-5" dirty="0">
                <a:solidFill>
                  <a:srgbClr val="212165"/>
                </a:solidFill>
                <a:latin typeface="Arial"/>
                <a:cs typeface="Arial"/>
              </a:rPr>
              <a:t>internacionales</a:t>
            </a:r>
            <a:endParaRPr sz="2000" dirty="0">
              <a:solidFill>
                <a:srgbClr val="000000"/>
              </a:solidFill>
              <a:latin typeface="Arial"/>
              <a:cs typeface="Arial"/>
            </a:endParaRPr>
          </a:p>
          <a:p>
            <a:pPr marL="927100" marR="103505" lvl="3" algn="just" defTabSz="914400" eaLnBrk="0" fontAlgn="base" hangingPunct="0">
              <a:spcBef>
                <a:spcPts val="470"/>
              </a:spcBef>
              <a:spcAft>
                <a:spcPct val="0"/>
              </a:spcAft>
              <a:tabLst>
                <a:tab pos="1212215" algn="l"/>
                <a:tab pos="1212850" algn="l"/>
              </a:tabLst>
            </a:pPr>
            <a:r>
              <a:rPr lang="es-CO" sz="2000" b="1" spc="-5" dirty="0">
                <a:solidFill>
                  <a:srgbClr val="990000"/>
                </a:solidFill>
                <a:latin typeface="Arial"/>
                <a:cs typeface="Arial"/>
              </a:rPr>
              <a:t>- Consistencia</a:t>
            </a:r>
            <a:r>
              <a:rPr sz="2000" b="1" spc="-5" dirty="0">
                <a:solidFill>
                  <a:srgbClr val="990000"/>
                </a:solidFill>
                <a:latin typeface="Arial"/>
                <a:cs typeface="Arial"/>
              </a:rPr>
              <a:t> </a:t>
            </a:r>
            <a:r>
              <a:rPr lang="es-CO" sz="2000" b="1" spc="-5" dirty="0">
                <a:solidFill>
                  <a:srgbClr val="990000"/>
                </a:solidFill>
                <a:latin typeface="Arial"/>
                <a:cs typeface="Arial"/>
              </a:rPr>
              <a:t>Interna</a:t>
            </a:r>
            <a:r>
              <a:rPr sz="2000" b="1" spc="-5"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spc="-5" dirty="0">
                <a:solidFill>
                  <a:srgbClr val="10196A"/>
                </a:solidFill>
                <a:latin typeface="Arial"/>
                <a:cs typeface="Arial"/>
              </a:rPr>
              <a:t>Incluir reconciliaciones entre </a:t>
            </a:r>
            <a:r>
              <a:rPr sz="2000" dirty="0">
                <a:solidFill>
                  <a:srgbClr val="10196A"/>
                </a:solidFill>
                <a:latin typeface="Arial"/>
                <a:cs typeface="Arial"/>
              </a:rPr>
              <a:t>las  </a:t>
            </a:r>
            <a:r>
              <a:rPr sz="2000" spc="-5" dirty="0">
                <a:solidFill>
                  <a:srgbClr val="10196A"/>
                </a:solidFill>
                <a:latin typeface="Arial"/>
                <a:cs typeface="Arial"/>
              </a:rPr>
              <a:t>medidas alternativas </a:t>
            </a:r>
            <a:r>
              <a:rPr sz="2000" dirty="0">
                <a:solidFill>
                  <a:srgbClr val="10196A"/>
                </a:solidFill>
                <a:latin typeface="Arial"/>
                <a:cs typeface="Arial"/>
              </a:rPr>
              <a:t>de 3 </a:t>
            </a:r>
            <a:r>
              <a:rPr lang="es-CO" sz="2000" spc="-5" dirty="0">
                <a:solidFill>
                  <a:srgbClr val="10196A"/>
                </a:solidFill>
                <a:latin typeface="Arial"/>
                <a:cs typeface="Arial"/>
              </a:rPr>
              <a:t>agregados</a:t>
            </a:r>
            <a:r>
              <a:rPr sz="2000" spc="-5" dirty="0">
                <a:solidFill>
                  <a:srgbClr val="10196A"/>
                </a:solidFill>
                <a:latin typeface="Arial"/>
                <a:cs typeface="Arial"/>
              </a:rPr>
              <a:t> </a:t>
            </a:r>
            <a:r>
              <a:rPr lang="es-CO" sz="2000" spc="-5" dirty="0">
                <a:solidFill>
                  <a:srgbClr val="10196A"/>
                </a:solidFill>
                <a:latin typeface="Arial"/>
                <a:cs typeface="Arial"/>
              </a:rPr>
              <a:t>fiscales</a:t>
            </a:r>
            <a:r>
              <a:rPr sz="2000" spc="-5" dirty="0">
                <a:solidFill>
                  <a:srgbClr val="10196A"/>
                </a:solidFill>
                <a:latin typeface="Arial"/>
                <a:cs typeface="Arial"/>
              </a:rPr>
              <a:t> </a:t>
            </a:r>
            <a:r>
              <a:rPr lang="es-CO" sz="2000" spc="-5" dirty="0">
                <a:solidFill>
                  <a:srgbClr val="10196A"/>
                </a:solidFill>
                <a:latin typeface="Arial"/>
                <a:cs typeface="Arial"/>
              </a:rPr>
              <a:t>resumidos </a:t>
            </a:r>
            <a:r>
              <a:rPr sz="2000" spc="-5" dirty="0">
                <a:solidFill>
                  <a:srgbClr val="10196A"/>
                </a:solidFill>
                <a:latin typeface="Arial"/>
                <a:cs typeface="Arial"/>
              </a:rPr>
              <a:t>(</a:t>
            </a:r>
            <a:r>
              <a:rPr sz="2000" b="1" spc="-5" dirty="0">
                <a:solidFill>
                  <a:srgbClr val="0033FF"/>
                </a:solidFill>
                <a:latin typeface="Arial"/>
                <a:cs typeface="Arial"/>
              </a:rPr>
              <a:t>1,2</a:t>
            </a:r>
            <a:r>
              <a:rPr sz="2000" spc="-5" dirty="0">
                <a:solidFill>
                  <a:srgbClr val="92D050"/>
                </a:solidFill>
                <a:latin typeface="Arial"/>
                <a:cs typeface="Arial"/>
              </a:rPr>
              <a:t> </a:t>
            </a:r>
            <a:r>
              <a:rPr lang="es-CO" sz="2000" b="1" spc="-5" dirty="0">
                <a:solidFill>
                  <a:srgbClr val="000000"/>
                </a:solidFill>
                <a:latin typeface="Arial"/>
                <a:cs typeface="Arial"/>
              </a:rPr>
              <a:t>ó</a:t>
            </a:r>
            <a:r>
              <a:rPr sz="2000" b="1" dirty="0">
                <a:solidFill>
                  <a:srgbClr val="000000"/>
                </a:solidFill>
                <a:latin typeface="Arial"/>
                <a:cs typeface="Arial"/>
              </a:rPr>
              <a:t> </a:t>
            </a:r>
            <a:r>
              <a:rPr sz="2000" b="1" spc="-5" dirty="0">
                <a:solidFill>
                  <a:srgbClr val="0033FF"/>
                </a:solidFill>
                <a:latin typeface="Arial"/>
                <a:cs typeface="Arial"/>
              </a:rPr>
              <a:t>3</a:t>
            </a:r>
            <a:r>
              <a:rPr sz="2000" spc="-5" dirty="0">
                <a:solidFill>
                  <a:srgbClr val="10196A"/>
                </a:solidFill>
                <a:latin typeface="Arial"/>
                <a:cs typeface="Arial"/>
              </a:rPr>
              <a:t>):</a:t>
            </a:r>
            <a:endParaRPr sz="2000" dirty="0">
              <a:solidFill>
                <a:srgbClr val="000000"/>
              </a:solidFill>
              <a:latin typeface="Arial"/>
              <a:cs typeface="Arial"/>
            </a:endParaRPr>
          </a:p>
          <a:p>
            <a:pPr marL="927100" marR="255904" lvl="3" algn="just" defTabSz="914400" eaLnBrk="0" fontAlgn="base" hangingPunct="0">
              <a:spcBef>
                <a:spcPts val="500"/>
              </a:spcBef>
              <a:spcAft>
                <a:spcPct val="0"/>
              </a:spcAft>
              <a:tabLst>
                <a:tab pos="1212215" algn="l"/>
                <a:tab pos="1212850" algn="l"/>
              </a:tabLst>
            </a:pPr>
            <a:r>
              <a:rPr lang="es-CO" sz="2000" b="1" spc="-5" dirty="0">
                <a:solidFill>
                  <a:srgbClr val="990000"/>
                </a:solidFill>
                <a:latin typeface="Arial"/>
                <a:cs typeface="Arial"/>
              </a:rPr>
              <a:t>- Revisiones</a:t>
            </a:r>
            <a:r>
              <a:rPr sz="2000" b="1" spc="-5" dirty="0">
                <a:solidFill>
                  <a:srgbClr val="990000"/>
                </a:solidFill>
                <a:latin typeface="Arial"/>
                <a:cs typeface="Arial"/>
              </a:rPr>
              <a:t> </a:t>
            </a:r>
            <a:r>
              <a:rPr lang="es-CO" sz="2000" b="1" spc="-5" dirty="0">
                <a:solidFill>
                  <a:srgbClr val="990000"/>
                </a:solidFill>
                <a:latin typeface="Arial"/>
                <a:cs typeface="Arial"/>
              </a:rPr>
              <a:t>Históricas</a:t>
            </a:r>
            <a:r>
              <a:rPr sz="2000" b="1" spc="-5" dirty="0">
                <a:solidFill>
                  <a:srgbClr val="990000"/>
                </a:solidFill>
                <a:latin typeface="Arial"/>
                <a:cs typeface="Arial"/>
              </a:rPr>
              <a:t> </a:t>
            </a:r>
            <a:r>
              <a:rPr lang="es-CO" sz="2000" b="1" dirty="0">
                <a:solidFill>
                  <a:srgbClr val="990000"/>
                </a:solidFill>
                <a:latin typeface="Arial"/>
                <a:cs typeface="Arial"/>
              </a:rPr>
              <a:t>-</a:t>
            </a:r>
            <a:r>
              <a:rPr sz="2000" b="1" dirty="0">
                <a:solidFill>
                  <a:srgbClr val="990000"/>
                </a:solidFill>
                <a:latin typeface="Arial"/>
                <a:cs typeface="Arial"/>
              </a:rPr>
              <a:t> </a:t>
            </a:r>
            <a:r>
              <a:rPr sz="2000" dirty="0">
                <a:solidFill>
                  <a:srgbClr val="10196A"/>
                </a:solidFill>
                <a:latin typeface="Arial"/>
                <a:cs typeface="Arial"/>
              </a:rPr>
              <a:t>Se </a:t>
            </a:r>
            <a:r>
              <a:rPr sz="2000" spc="-5" dirty="0">
                <a:solidFill>
                  <a:srgbClr val="0033FF"/>
                </a:solidFill>
                <a:latin typeface="Arial"/>
                <a:cs typeface="Arial"/>
              </a:rPr>
              <a:t>divulgan, </a:t>
            </a:r>
            <a:r>
              <a:rPr sz="2000" dirty="0">
                <a:solidFill>
                  <a:srgbClr val="0033FF"/>
                </a:solidFill>
                <a:latin typeface="Arial"/>
                <a:cs typeface="Arial"/>
              </a:rPr>
              <a:t>explican y </a:t>
            </a:r>
            <a:r>
              <a:rPr sz="2000" spc="-5" dirty="0">
                <a:solidFill>
                  <a:srgbClr val="0033FF"/>
                </a:solidFill>
                <a:latin typeface="Arial"/>
                <a:cs typeface="Arial"/>
              </a:rPr>
              <a:t>establecen  cuadros puente</a:t>
            </a:r>
            <a:r>
              <a:rPr sz="2000" spc="-5" dirty="0">
                <a:solidFill>
                  <a:srgbClr val="00B050"/>
                </a:solidFill>
                <a:latin typeface="Arial"/>
                <a:cs typeface="Arial"/>
              </a:rPr>
              <a:t> </a:t>
            </a:r>
            <a:r>
              <a:rPr sz="2000" spc="-5" dirty="0">
                <a:solidFill>
                  <a:srgbClr val="10196A"/>
                </a:solidFill>
                <a:latin typeface="Arial"/>
                <a:cs typeface="Arial"/>
              </a:rPr>
              <a:t>entre </a:t>
            </a:r>
            <a:r>
              <a:rPr sz="2000" dirty="0">
                <a:solidFill>
                  <a:srgbClr val="10196A"/>
                </a:solidFill>
                <a:latin typeface="Arial"/>
                <a:cs typeface="Arial"/>
              </a:rPr>
              <a:t>las </a:t>
            </a:r>
            <a:r>
              <a:rPr sz="2000" spc="-5" dirty="0">
                <a:solidFill>
                  <a:srgbClr val="10196A"/>
                </a:solidFill>
                <a:latin typeface="Arial"/>
                <a:cs typeface="Arial"/>
              </a:rPr>
              <a:t>principales revisiones </a:t>
            </a:r>
            <a:r>
              <a:rPr sz="2000" dirty="0">
                <a:solidFill>
                  <a:srgbClr val="10196A"/>
                </a:solidFill>
                <a:latin typeface="Arial"/>
                <a:cs typeface="Arial"/>
              </a:rPr>
              <a:t>de las  </a:t>
            </a:r>
            <a:r>
              <a:rPr sz="2000" spc="-5" dirty="0">
                <a:solidFill>
                  <a:srgbClr val="10196A"/>
                </a:solidFill>
                <a:latin typeface="Arial"/>
                <a:cs typeface="Arial"/>
              </a:rPr>
              <a:t>estadísticas fiscales</a:t>
            </a:r>
            <a:r>
              <a:rPr sz="2000" spc="-15" dirty="0">
                <a:solidFill>
                  <a:srgbClr val="10196A"/>
                </a:solidFill>
                <a:latin typeface="Arial"/>
                <a:cs typeface="Arial"/>
              </a:rPr>
              <a:t> </a:t>
            </a:r>
            <a:r>
              <a:rPr sz="2000" spc="-5" dirty="0">
                <a:solidFill>
                  <a:srgbClr val="10196A"/>
                </a:solidFill>
                <a:latin typeface="Arial"/>
                <a:cs typeface="Arial"/>
              </a:rPr>
              <a:t>históricas</a:t>
            </a:r>
            <a:endParaRPr sz="2000" dirty="0">
              <a:solidFill>
                <a:srgbClr val="000000"/>
              </a:solidFill>
              <a:latin typeface="Arial"/>
              <a:cs typeface="Arial"/>
            </a:endParaRPr>
          </a:p>
        </p:txBody>
      </p:sp>
    </p:spTree>
    <p:extLst>
      <p:ext uri="{BB962C8B-B14F-4D97-AF65-F5344CB8AC3E}">
        <p14:creationId xmlns:p14="http://schemas.microsoft.com/office/powerpoint/2010/main" val="7029028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6253" y="184196"/>
            <a:ext cx="7848052" cy="5104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64003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37571"/>
            <a:ext cx="7718181" cy="1104636"/>
          </a:xfrm>
        </p:spPr>
        <p:txBody>
          <a:bodyPr>
            <a:normAutofit/>
          </a:bodyPr>
          <a:lstStyle/>
          <a:p>
            <a:pPr algn="l"/>
            <a:r>
              <a:rPr lang="es-CO" b="1" dirty="0">
                <a:latin typeface="Times New Roman" panose="02020603050405020304" pitchFamily="18" charset="0"/>
                <a:cs typeface="Times New Roman" panose="02020603050405020304" pitchFamily="18" charset="0"/>
              </a:rPr>
              <a:t>Presentación de Informes Fiscales: Pilar 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4. Integridad</a:t>
            </a:r>
          </a:p>
        </p:txBody>
      </p:sp>
      <p:sp>
        <p:nvSpPr>
          <p:cNvPr id="3" name="object 3"/>
          <p:cNvSpPr txBox="1"/>
          <p:nvPr/>
        </p:nvSpPr>
        <p:spPr>
          <a:xfrm>
            <a:off x="118492" y="1161132"/>
            <a:ext cx="8892480" cy="4226798"/>
          </a:xfrm>
          <a:prstGeom prst="rect">
            <a:avLst/>
          </a:prstGeom>
        </p:spPr>
        <p:txBody>
          <a:bodyPr vert="horz" wrap="square" lIns="0" tIns="12700" rIns="0" bIns="0" rtlCol="0">
            <a:spAutoFit/>
          </a:bodyPr>
          <a:lstStyle/>
          <a:p>
            <a:pPr marL="469900" marR="742315" algn="just" defTabSz="914400" eaLnBrk="0" fontAlgn="base" hangingPunct="0">
              <a:lnSpc>
                <a:spcPct val="100099"/>
              </a:lnSpc>
              <a:spcBef>
                <a:spcPct val="0"/>
              </a:spcBef>
              <a:spcAft>
                <a:spcPct val="0"/>
              </a:spcAft>
            </a:pPr>
            <a:r>
              <a:rPr sz="2000" b="1" i="1" spc="-5" dirty="0">
                <a:solidFill>
                  <a:srgbClr val="800000"/>
                </a:solidFill>
                <a:latin typeface="Times New Roman" panose="02020603050405020304" pitchFamily="18" charset="0"/>
                <a:cs typeface="Times New Roman" panose="02020603050405020304" pitchFamily="18" charset="0"/>
              </a:rPr>
              <a:t>Las estadísticas fiscales </a:t>
            </a:r>
            <a:r>
              <a:rPr sz="2000" b="1" i="1" dirty="0">
                <a:solidFill>
                  <a:srgbClr val="800000"/>
                </a:solidFill>
                <a:latin typeface="Times New Roman" panose="02020603050405020304" pitchFamily="18" charset="0"/>
                <a:cs typeface="Times New Roman" panose="02020603050405020304" pitchFamily="18" charset="0"/>
              </a:rPr>
              <a:t>y </a:t>
            </a:r>
            <a:r>
              <a:rPr sz="2000" b="1" i="1" spc="-5" dirty="0">
                <a:solidFill>
                  <a:srgbClr val="800000"/>
                </a:solidFill>
                <a:latin typeface="Times New Roman" panose="02020603050405020304" pitchFamily="18" charset="0"/>
                <a:cs typeface="Times New Roman" panose="02020603050405020304" pitchFamily="18" charset="0"/>
              </a:rPr>
              <a:t>los estados financieros  deberán </a:t>
            </a:r>
            <a:r>
              <a:rPr sz="2000" b="1" i="1" dirty="0">
                <a:solidFill>
                  <a:srgbClr val="800000"/>
                </a:solidFill>
                <a:latin typeface="Times New Roman" panose="02020603050405020304" pitchFamily="18" charset="0"/>
                <a:cs typeface="Times New Roman" panose="02020603050405020304" pitchFamily="18" charset="0"/>
              </a:rPr>
              <a:t>ser </a:t>
            </a:r>
            <a:r>
              <a:rPr sz="2000" b="1" i="1" spc="-5" dirty="0">
                <a:solidFill>
                  <a:srgbClr val="800000"/>
                </a:solidFill>
                <a:latin typeface="Times New Roman" panose="02020603050405020304" pitchFamily="18" charset="0"/>
                <a:cs typeface="Times New Roman" panose="02020603050405020304" pitchFamily="18" charset="0"/>
              </a:rPr>
              <a:t>fiables, sujetos </a:t>
            </a:r>
            <a:r>
              <a:rPr sz="2000" b="1" i="1" dirty="0">
                <a:solidFill>
                  <a:srgbClr val="800000"/>
                </a:solidFill>
                <a:latin typeface="Times New Roman" panose="02020603050405020304" pitchFamily="18" charset="0"/>
                <a:cs typeface="Times New Roman" panose="02020603050405020304" pitchFamily="18" charset="0"/>
              </a:rPr>
              <a:t>a </a:t>
            </a:r>
            <a:r>
              <a:rPr sz="2000" b="1" i="1" spc="-5" dirty="0">
                <a:solidFill>
                  <a:srgbClr val="800000"/>
                </a:solidFill>
                <a:latin typeface="Times New Roman" panose="02020603050405020304" pitchFamily="18" charset="0"/>
                <a:cs typeface="Times New Roman" panose="02020603050405020304" pitchFamily="18" charset="0"/>
              </a:rPr>
              <a:t>escrutinio externo </a:t>
            </a:r>
            <a:r>
              <a:rPr sz="2000" b="1" i="1" dirty="0">
                <a:solidFill>
                  <a:srgbClr val="800000"/>
                </a:solidFill>
                <a:latin typeface="Times New Roman" panose="02020603050405020304" pitchFamily="18" charset="0"/>
                <a:cs typeface="Times New Roman" panose="02020603050405020304" pitchFamily="18" charset="0"/>
              </a:rPr>
              <a:t>y  </a:t>
            </a:r>
            <a:r>
              <a:rPr sz="2000" b="1" i="1" spc="-5" dirty="0">
                <a:solidFill>
                  <a:srgbClr val="800000"/>
                </a:solidFill>
                <a:latin typeface="Times New Roman" panose="02020603050405020304" pitchFamily="18" charset="0"/>
                <a:cs typeface="Times New Roman" panose="02020603050405020304" pitchFamily="18" charset="0"/>
              </a:rPr>
              <a:t>facilitar la rendición de</a:t>
            </a:r>
            <a:r>
              <a:rPr sz="2000" b="1" i="1" spc="-15" dirty="0">
                <a:solidFill>
                  <a:srgbClr val="800000"/>
                </a:solidFill>
                <a:latin typeface="Times New Roman" panose="02020603050405020304" pitchFamily="18" charset="0"/>
                <a:cs typeface="Times New Roman" panose="02020603050405020304" pitchFamily="18" charset="0"/>
              </a:rPr>
              <a:t> </a:t>
            </a:r>
            <a:r>
              <a:rPr sz="2000" b="1" i="1" spc="-5" dirty="0">
                <a:solidFill>
                  <a:srgbClr val="800000"/>
                </a:solidFill>
                <a:latin typeface="Times New Roman" panose="02020603050405020304" pitchFamily="18" charset="0"/>
                <a:cs typeface="Times New Roman" panose="02020603050405020304" pitchFamily="18" charset="0"/>
              </a:rPr>
              <a:t>cuentas.</a:t>
            </a:r>
            <a:endParaRPr sz="2000" dirty="0">
              <a:solidFill>
                <a:srgbClr val="000000"/>
              </a:solidFill>
              <a:latin typeface="Times New Roman" panose="02020603050405020304" pitchFamily="18" charset="0"/>
              <a:cs typeface="Times New Roman" panose="02020603050405020304" pitchFamily="18" charset="0"/>
            </a:endParaRPr>
          </a:p>
          <a:p>
            <a:pPr marL="812800" lvl="2" indent="-342900" defTabSz="914400" eaLnBrk="0" fontAlgn="base" hangingPunct="0">
              <a:spcBef>
                <a:spcPts val="590"/>
              </a:spcBef>
              <a:spcAft>
                <a:spcPct val="0"/>
              </a:spcAft>
              <a:buFontTx/>
              <a:buChar char="•"/>
              <a:tabLst>
                <a:tab pos="812165" algn="l"/>
                <a:tab pos="812800" algn="l"/>
              </a:tabLst>
            </a:pPr>
            <a:r>
              <a:rPr sz="2200" b="1" dirty="0">
                <a:solidFill>
                  <a:srgbClr val="212165"/>
                </a:solidFill>
                <a:latin typeface="Times New Roman" panose="02020603050405020304" pitchFamily="18" charset="0"/>
                <a:cs typeface="Times New Roman" panose="02020603050405020304" pitchFamily="18" charset="0"/>
              </a:rPr>
              <a:t>Medido</a:t>
            </a:r>
            <a:r>
              <a:rPr sz="2200" b="1" spc="-10" dirty="0">
                <a:solidFill>
                  <a:srgbClr val="212165"/>
                </a:solidFill>
                <a:latin typeface="Times New Roman" panose="02020603050405020304" pitchFamily="18" charset="0"/>
                <a:cs typeface="Times New Roman" panose="02020603050405020304" pitchFamily="18" charset="0"/>
              </a:rPr>
              <a:t> </a:t>
            </a:r>
            <a:r>
              <a:rPr sz="2200" b="1" dirty="0">
                <a:solidFill>
                  <a:srgbClr val="212165"/>
                </a:solidFill>
                <a:latin typeface="Times New Roman" panose="02020603050405020304" pitchFamily="18" charset="0"/>
                <a:cs typeface="Times New Roman" panose="02020603050405020304" pitchFamily="18" charset="0"/>
              </a:rPr>
              <a:t>por:</a:t>
            </a:r>
            <a:endParaRPr sz="2200" b="1" dirty="0">
              <a:solidFill>
                <a:srgbClr val="000000"/>
              </a:solidFill>
              <a:latin typeface="Times New Roman" panose="02020603050405020304" pitchFamily="18" charset="0"/>
              <a:cs typeface="Times New Roman" panose="02020603050405020304" pitchFamily="18" charset="0"/>
            </a:endParaRPr>
          </a:p>
          <a:p>
            <a:pPr marL="927100" marR="5080" lvl="3" algn="just" defTabSz="914400" eaLnBrk="0" fontAlgn="base" hangingPunct="0">
              <a:spcBef>
                <a:spcPts val="484"/>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Integridad</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Estadística</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a:t>
            </a:r>
            <a:r>
              <a:rPr sz="2000" b="1" dirty="0">
                <a:solidFill>
                  <a:srgbClr val="990000"/>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Divulgación de las </a:t>
            </a:r>
            <a:r>
              <a:rPr sz="1800" spc="-5" dirty="0">
                <a:solidFill>
                  <a:srgbClr val="0033FF"/>
                </a:solidFill>
                <a:latin typeface="Times New Roman" panose="02020603050405020304" pitchFamily="18" charset="0"/>
                <a:cs typeface="Times New Roman" panose="02020603050405020304" pitchFamily="18" charset="0"/>
              </a:rPr>
              <a:t>estadísticas fiscales  conforme </a:t>
            </a:r>
            <a:r>
              <a:rPr sz="1800" dirty="0">
                <a:solidFill>
                  <a:srgbClr val="0033FF"/>
                </a:solidFill>
                <a:latin typeface="Times New Roman" panose="02020603050405020304" pitchFamily="18" charset="0"/>
                <a:cs typeface="Times New Roman" panose="02020603050405020304" pitchFamily="18" charset="0"/>
              </a:rPr>
              <a:t>a las </a:t>
            </a:r>
            <a:r>
              <a:rPr sz="1800" spc="-5" dirty="0">
                <a:solidFill>
                  <a:srgbClr val="0033FF"/>
                </a:solidFill>
                <a:latin typeface="Times New Roman" panose="02020603050405020304" pitchFamily="18" charset="0"/>
                <a:cs typeface="Times New Roman" panose="02020603050405020304" pitchFamily="18" charset="0"/>
              </a:rPr>
              <a:t>normas internacionales</a:t>
            </a:r>
            <a:r>
              <a:rPr sz="1800" spc="-5" dirty="0">
                <a:solidFill>
                  <a:srgbClr val="212165"/>
                </a:solidFill>
                <a:latin typeface="Times New Roman" panose="02020603050405020304" pitchFamily="18" charset="0"/>
                <a:cs typeface="Times New Roman" panose="02020603050405020304" pitchFamily="18" charset="0"/>
              </a:rPr>
              <a:t>, </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compilación </a:t>
            </a:r>
            <a:r>
              <a:rPr sz="1800" dirty="0">
                <a:solidFill>
                  <a:srgbClr val="000000">
                    <a:lumMod val="95000"/>
                    <a:lumOff val="5000"/>
                  </a:srgbClr>
                </a:solidFill>
                <a:latin typeface="Times New Roman" panose="02020603050405020304" pitchFamily="18" charset="0"/>
                <a:cs typeface="Times New Roman" panose="02020603050405020304" pitchFamily="18" charset="0"/>
              </a:rPr>
              <a:t>por  </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organismo gubernamental especifico </a:t>
            </a:r>
            <a:r>
              <a:rPr sz="1800" dirty="0">
                <a:solidFill>
                  <a:srgbClr val="000000">
                    <a:lumMod val="95000"/>
                    <a:lumOff val="5000"/>
                  </a:srgbClr>
                </a:solidFill>
                <a:latin typeface="Times New Roman" panose="02020603050405020304" pitchFamily="18" charset="0"/>
                <a:cs typeface="Times New Roman" panose="02020603050405020304" pitchFamily="18" charset="0"/>
              </a:rPr>
              <a:t>o</a:t>
            </a:r>
            <a:r>
              <a:rPr sz="1800" spc="-5" dirty="0">
                <a:solidFill>
                  <a:srgbClr val="000000">
                    <a:lumMod val="95000"/>
                    <a:lumOff val="5000"/>
                  </a:srgbClr>
                </a:solidFill>
                <a:latin typeface="Times New Roman" panose="02020603050405020304" pitchFamily="18" charset="0"/>
                <a:cs typeface="Times New Roman" panose="02020603050405020304" pitchFamily="18" charset="0"/>
              </a:rPr>
              <a:t> independiente</a:t>
            </a:r>
            <a:endParaRPr sz="1800" dirty="0">
              <a:solidFill>
                <a:srgbClr val="000000">
                  <a:lumMod val="95000"/>
                  <a:lumOff val="5000"/>
                </a:srgbClr>
              </a:solidFill>
              <a:latin typeface="Times New Roman" panose="02020603050405020304" pitchFamily="18" charset="0"/>
              <a:cs typeface="Times New Roman" panose="02020603050405020304" pitchFamily="18" charset="0"/>
            </a:endParaRPr>
          </a:p>
          <a:p>
            <a:pPr marL="927100" marR="570230" lvl="3" algn="just" defTabSz="914400" eaLnBrk="0" fontAlgn="base" hangingPunct="0">
              <a:spcBef>
                <a:spcPts val="465"/>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Auditoría</a:t>
            </a:r>
            <a:r>
              <a:rPr sz="2000" b="1" spc="-5" dirty="0">
                <a:solidFill>
                  <a:srgbClr val="990000"/>
                </a:solidFill>
                <a:latin typeface="Times New Roman" panose="02020603050405020304" pitchFamily="18" charset="0"/>
                <a:cs typeface="Times New Roman" panose="02020603050405020304" pitchFamily="18" charset="0"/>
              </a:rPr>
              <a:t> Externa </a:t>
            </a:r>
            <a:r>
              <a:rPr lang="es-CO" sz="2000" b="1" spc="-5" dirty="0">
                <a:solidFill>
                  <a:srgbClr val="990000"/>
                </a:solidFill>
                <a:latin typeface="Times New Roman" panose="02020603050405020304" pitchFamily="18" charset="0"/>
                <a:cs typeface="Times New Roman" panose="02020603050405020304" pitchFamily="18" charset="0"/>
              </a:rPr>
              <a:t>-</a:t>
            </a:r>
            <a:r>
              <a:rPr sz="2000" b="1" dirty="0">
                <a:solidFill>
                  <a:srgbClr val="990000"/>
                </a:solidFill>
                <a:latin typeface="Times New Roman" panose="02020603050405020304" pitchFamily="18" charset="0"/>
                <a:cs typeface="Times New Roman" panose="02020603050405020304" pitchFamily="18" charset="0"/>
              </a:rPr>
              <a:t> </a:t>
            </a:r>
            <a:r>
              <a:rPr sz="1800" dirty="0">
                <a:solidFill>
                  <a:srgbClr val="0033FF"/>
                </a:solidFill>
                <a:latin typeface="Times New Roman" panose="02020603050405020304" pitchFamily="18" charset="0"/>
                <a:cs typeface="Times New Roman" panose="02020603050405020304" pitchFamily="18" charset="0"/>
              </a:rPr>
              <a:t>Los </a:t>
            </a:r>
            <a:r>
              <a:rPr sz="1800" spc="-5" dirty="0">
                <a:solidFill>
                  <a:srgbClr val="0033FF"/>
                </a:solidFill>
                <a:latin typeface="Times New Roman" panose="02020603050405020304" pitchFamily="18" charset="0"/>
                <a:cs typeface="Times New Roman" panose="02020603050405020304" pitchFamily="18" charset="0"/>
              </a:rPr>
              <a:t>estados financieros </a:t>
            </a:r>
            <a:r>
              <a:rPr sz="1800" dirty="0">
                <a:solidFill>
                  <a:srgbClr val="0033FF"/>
                </a:solidFill>
                <a:latin typeface="Times New Roman" panose="02020603050405020304" pitchFamily="18" charset="0"/>
                <a:cs typeface="Times New Roman" panose="02020603050405020304" pitchFamily="18" charset="0"/>
              </a:rPr>
              <a:t>anuales </a:t>
            </a:r>
            <a:r>
              <a:rPr sz="1800" spc="-5" dirty="0">
                <a:solidFill>
                  <a:srgbClr val="0033FF"/>
                </a:solidFill>
                <a:latin typeface="Times New Roman" panose="02020603050405020304" pitchFamily="18" charset="0"/>
                <a:cs typeface="Times New Roman" panose="02020603050405020304" pitchFamily="18" charset="0"/>
              </a:rPr>
              <a:t>están  sujetos </a:t>
            </a:r>
            <a:r>
              <a:rPr sz="1800" dirty="0">
                <a:solidFill>
                  <a:srgbClr val="0033FF"/>
                </a:solidFill>
                <a:latin typeface="Times New Roman" panose="02020603050405020304" pitchFamily="18" charset="0"/>
                <a:cs typeface="Times New Roman" panose="02020603050405020304" pitchFamily="18" charset="0"/>
              </a:rPr>
              <a:t>a una </a:t>
            </a:r>
            <a:r>
              <a:rPr sz="1800" spc="-5" dirty="0">
                <a:solidFill>
                  <a:srgbClr val="0033FF"/>
                </a:solidFill>
                <a:latin typeface="Times New Roman" panose="02020603050405020304" pitchFamily="18" charset="0"/>
                <a:cs typeface="Times New Roman" panose="02020603050405020304" pitchFamily="18" charset="0"/>
              </a:rPr>
              <a:t>auditoría </a:t>
            </a:r>
            <a:r>
              <a:rPr sz="1800" dirty="0">
                <a:solidFill>
                  <a:srgbClr val="0033FF"/>
                </a:solidFill>
                <a:latin typeface="Times New Roman" panose="02020603050405020304" pitchFamily="18" charset="0"/>
                <a:cs typeface="Times New Roman" panose="02020603050405020304" pitchFamily="18" charset="0"/>
              </a:rPr>
              <a:t>publicada por una </a:t>
            </a:r>
            <a:r>
              <a:rPr sz="1800" spc="-5" dirty="0">
                <a:solidFill>
                  <a:srgbClr val="0033FF"/>
                </a:solidFill>
                <a:latin typeface="Times New Roman" panose="02020603050405020304" pitchFamily="18" charset="0"/>
                <a:cs typeface="Times New Roman" panose="02020603050405020304" pitchFamily="18" charset="0"/>
              </a:rPr>
              <a:t>institución </a:t>
            </a:r>
            <a:r>
              <a:rPr sz="1800" dirty="0">
                <a:solidFill>
                  <a:srgbClr val="0033FF"/>
                </a:solidFill>
                <a:latin typeface="Times New Roman" panose="02020603050405020304" pitchFamily="18" charset="0"/>
                <a:cs typeface="Times New Roman" panose="02020603050405020304" pitchFamily="18" charset="0"/>
              </a:rPr>
              <a:t>de  </a:t>
            </a:r>
            <a:r>
              <a:rPr sz="1800" spc="-5" dirty="0">
                <a:solidFill>
                  <a:srgbClr val="0033FF"/>
                </a:solidFill>
                <a:latin typeface="Times New Roman" panose="02020603050405020304" pitchFamily="18" charset="0"/>
                <a:cs typeface="Times New Roman" panose="02020603050405020304" pitchFamily="18" charset="0"/>
              </a:rPr>
              <a:t>auditores independientes </a:t>
            </a:r>
            <a:r>
              <a:rPr sz="1800" dirty="0">
                <a:solidFill>
                  <a:srgbClr val="0033FF"/>
                </a:solidFill>
                <a:latin typeface="Times New Roman" panose="02020603050405020304" pitchFamily="18" charset="0"/>
                <a:cs typeface="Times New Roman" panose="02020603050405020304" pitchFamily="18" charset="0"/>
              </a:rPr>
              <a:t>que valide su</a:t>
            </a:r>
            <a:r>
              <a:rPr sz="1800" spc="-15" dirty="0">
                <a:solidFill>
                  <a:srgbClr val="0033FF"/>
                </a:solidFill>
                <a:latin typeface="Times New Roman" panose="02020603050405020304" pitchFamily="18" charset="0"/>
                <a:cs typeface="Times New Roman" panose="02020603050405020304" pitchFamily="18" charset="0"/>
              </a:rPr>
              <a:t> </a:t>
            </a:r>
            <a:r>
              <a:rPr sz="1800" spc="-5" dirty="0">
                <a:solidFill>
                  <a:srgbClr val="0033FF"/>
                </a:solidFill>
                <a:latin typeface="Times New Roman" panose="02020603050405020304" pitchFamily="18" charset="0"/>
                <a:cs typeface="Times New Roman" panose="02020603050405020304" pitchFamily="18" charset="0"/>
              </a:rPr>
              <a:t>confiabilidad</a:t>
            </a:r>
            <a:endParaRPr sz="1800" dirty="0">
              <a:solidFill>
                <a:srgbClr val="0033FF"/>
              </a:solidFill>
              <a:latin typeface="Times New Roman" panose="02020603050405020304" pitchFamily="18" charset="0"/>
              <a:cs typeface="Times New Roman" panose="02020603050405020304" pitchFamily="18" charset="0"/>
            </a:endParaRPr>
          </a:p>
          <a:p>
            <a:pPr marL="927100" lvl="3" defTabSz="914400" eaLnBrk="0" fontAlgn="base" hangingPunct="0">
              <a:spcBef>
                <a:spcPts val="470"/>
              </a:spcBef>
              <a:spcAft>
                <a:spcPct val="0"/>
              </a:spcAft>
              <a:tabLst>
                <a:tab pos="1212215" algn="l"/>
                <a:tab pos="1212850" algn="l"/>
              </a:tabLst>
            </a:pPr>
            <a:r>
              <a:rPr lang="es-CO" sz="1800" b="1" spc="-5" dirty="0">
                <a:solidFill>
                  <a:srgbClr val="990000"/>
                </a:solidFill>
                <a:latin typeface="Times New Roman" panose="02020603050405020304" pitchFamily="18" charset="0"/>
                <a:cs typeface="Times New Roman" panose="02020603050405020304" pitchFamily="18" charset="0"/>
              </a:rPr>
              <a:t>- </a:t>
            </a:r>
            <a:r>
              <a:rPr lang="es-CO" sz="2000" b="1" spc="-5" dirty="0">
                <a:solidFill>
                  <a:srgbClr val="990000"/>
                </a:solidFill>
                <a:latin typeface="Times New Roman" panose="02020603050405020304" pitchFamily="18" charset="0"/>
                <a:cs typeface="Times New Roman" panose="02020603050405020304" pitchFamily="18" charset="0"/>
              </a:rPr>
              <a:t>Comparabilidad</a:t>
            </a:r>
            <a:r>
              <a:rPr sz="2000" b="1" spc="-5" dirty="0">
                <a:solidFill>
                  <a:srgbClr val="990000"/>
                </a:solidFill>
                <a:latin typeface="Times New Roman" panose="02020603050405020304" pitchFamily="18" charset="0"/>
                <a:cs typeface="Times New Roman" panose="02020603050405020304" pitchFamily="18" charset="0"/>
              </a:rPr>
              <a:t> </a:t>
            </a:r>
            <a:r>
              <a:rPr sz="2000" b="1" dirty="0">
                <a:solidFill>
                  <a:srgbClr val="990000"/>
                </a:solidFill>
                <a:latin typeface="Times New Roman" panose="02020603050405020304" pitchFamily="18" charset="0"/>
                <a:cs typeface="Times New Roman" panose="02020603050405020304" pitchFamily="18" charset="0"/>
              </a:rPr>
              <a:t>de </a:t>
            </a:r>
            <a:r>
              <a:rPr sz="2000" b="1" spc="-5" dirty="0">
                <a:solidFill>
                  <a:srgbClr val="990000"/>
                </a:solidFill>
                <a:latin typeface="Times New Roman" panose="02020603050405020304" pitchFamily="18" charset="0"/>
                <a:cs typeface="Times New Roman" panose="02020603050405020304" pitchFamily="18" charset="0"/>
              </a:rPr>
              <a:t>la </a:t>
            </a:r>
            <a:r>
              <a:rPr lang="es-CO" sz="2000" b="1" spc="-5" dirty="0">
                <a:solidFill>
                  <a:srgbClr val="990000"/>
                </a:solidFill>
                <a:latin typeface="Times New Roman" panose="02020603050405020304" pitchFamily="18" charset="0"/>
                <a:cs typeface="Times New Roman" panose="02020603050405020304" pitchFamily="18" charset="0"/>
              </a:rPr>
              <a:t>Información</a:t>
            </a:r>
            <a:r>
              <a:rPr sz="2000" b="1" spc="-5" dirty="0">
                <a:solidFill>
                  <a:srgbClr val="990000"/>
                </a:solidFill>
                <a:latin typeface="Times New Roman" panose="02020603050405020304" pitchFamily="18" charset="0"/>
                <a:cs typeface="Times New Roman" panose="02020603050405020304" pitchFamily="18" charset="0"/>
              </a:rPr>
              <a:t> </a:t>
            </a:r>
            <a:r>
              <a:rPr lang="es-CO" sz="2000" b="1" spc="-10" dirty="0">
                <a:solidFill>
                  <a:srgbClr val="990000"/>
                </a:solidFill>
                <a:latin typeface="Times New Roman" panose="02020603050405020304" pitchFamily="18" charset="0"/>
                <a:cs typeface="Times New Roman" panose="02020603050405020304" pitchFamily="18" charset="0"/>
              </a:rPr>
              <a:t>Fiscal -</a:t>
            </a:r>
            <a:endParaRPr sz="2000" dirty="0">
              <a:solidFill>
                <a:srgbClr val="000000"/>
              </a:solidFill>
              <a:latin typeface="Times New Roman" panose="02020603050405020304" pitchFamily="18" charset="0"/>
              <a:cs typeface="Times New Roman" panose="02020603050405020304" pitchFamily="18" charset="0"/>
            </a:endParaRPr>
          </a:p>
          <a:p>
            <a:pPr marL="1612900" marR="171450" lvl="4" indent="-228600" algn="just" defTabSz="914400" eaLnBrk="0" fontAlgn="base" hangingPunct="0">
              <a:spcBef>
                <a:spcPts val="500"/>
              </a:spcBef>
              <a:spcAft>
                <a:spcPct val="0"/>
              </a:spcAft>
              <a:buFontTx/>
              <a:buChar char="•"/>
              <a:tabLst>
                <a:tab pos="1612265" algn="l"/>
                <a:tab pos="1612900" algn="l"/>
              </a:tabLst>
            </a:pPr>
            <a:r>
              <a:rPr sz="1800" dirty="0">
                <a:solidFill>
                  <a:srgbClr val="212165"/>
                </a:solidFill>
                <a:latin typeface="Times New Roman" panose="02020603050405020304" pitchFamily="18" charset="0"/>
                <a:cs typeface="Times New Roman" panose="02020603050405020304" pitchFamily="18" charset="0"/>
              </a:rPr>
              <a:t>Se </a:t>
            </a:r>
            <a:r>
              <a:rPr sz="1800" spc="-5" dirty="0">
                <a:solidFill>
                  <a:srgbClr val="212165"/>
                </a:solidFill>
                <a:latin typeface="Times New Roman" panose="02020603050405020304" pitchFamily="18" charset="0"/>
                <a:cs typeface="Times New Roman" panose="02020603050405020304" pitchFamily="18" charset="0"/>
              </a:rPr>
              <a:t>presentan pronósticos fiscales, presupuestos </a:t>
            </a:r>
            <a:r>
              <a:rPr sz="1800" dirty="0">
                <a:solidFill>
                  <a:srgbClr val="212165"/>
                </a:solidFill>
                <a:latin typeface="Times New Roman" panose="02020603050405020304" pitchFamily="18" charset="0"/>
                <a:cs typeface="Times New Roman" panose="02020603050405020304" pitchFamily="18" charset="0"/>
              </a:rPr>
              <a:t>e </a:t>
            </a:r>
            <a:r>
              <a:rPr sz="1800" spc="-5" dirty="0">
                <a:solidFill>
                  <a:srgbClr val="212165"/>
                </a:solidFill>
                <a:latin typeface="Times New Roman" panose="02020603050405020304" pitchFamily="18" charset="0"/>
                <a:cs typeface="Times New Roman" panose="02020603050405020304" pitchFamily="18" charset="0"/>
              </a:rPr>
              <a:t>informes  fiscales </a:t>
            </a:r>
            <a:r>
              <a:rPr sz="1800" dirty="0">
                <a:solidFill>
                  <a:srgbClr val="212165"/>
                </a:solidFill>
                <a:latin typeface="Times New Roman" panose="02020603050405020304" pitchFamily="18" charset="0"/>
                <a:cs typeface="Times New Roman" panose="02020603050405020304" pitchFamily="18" charset="0"/>
              </a:rPr>
              <a:t>de </a:t>
            </a:r>
            <a:r>
              <a:rPr lang="es-CO" sz="1800" spc="-5" dirty="0">
                <a:solidFill>
                  <a:srgbClr val="212165"/>
                </a:solidFill>
                <a:latin typeface="Times New Roman" panose="02020603050405020304" pitchFamily="18" charset="0"/>
                <a:cs typeface="Times New Roman" panose="02020603050405020304" pitchFamily="18" charset="0"/>
              </a:rPr>
              <a:t>manera</a:t>
            </a:r>
            <a:r>
              <a:rPr sz="1800" spc="-25" dirty="0">
                <a:solidFill>
                  <a:srgbClr val="212165"/>
                </a:solidFill>
                <a:latin typeface="Times New Roman" panose="02020603050405020304" pitchFamily="18" charset="0"/>
                <a:cs typeface="Times New Roman" panose="02020603050405020304" pitchFamily="18" charset="0"/>
              </a:rPr>
              <a:t> </a:t>
            </a:r>
            <a:r>
              <a:rPr sz="1800" spc="-5" dirty="0">
                <a:solidFill>
                  <a:srgbClr val="212165"/>
                </a:solidFill>
                <a:latin typeface="Times New Roman" panose="02020603050405020304" pitchFamily="18" charset="0"/>
                <a:cs typeface="Times New Roman" panose="02020603050405020304" pitchFamily="18" charset="0"/>
              </a:rPr>
              <a:t>comparable</a:t>
            </a:r>
            <a:endParaRPr lang="es-CO" sz="1800" spc="-5" dirty="0">
              <a:solidFill>
                <a:srgbClr val="212165"/>
              </a:solidFill>
              <a:latin typeface="Times New Roman" panose="02020603050405020304" pitchFamily="18" charset="0"/>
              <a:cs typeface="Times New Roman" panose="02020603050405020304" pitchFamily="18" charset="0"/>
            </a:endParaRPr>
          </a:p>
          <a:p>
            <a:pPr marL="1612900" marR="171450" lvl="4" indent="-228600" algn="just" defTabSz="914400" eaLnBrk="0" fontAlgn="base" hangingPunct="0">
              <a:spcBef>
                <a:spcPts val="500"/>
              </a:spcBef>
              <a:spcAft>
                <a:spcPct val="0"/>
              </a:spcAft>
              <a:buFontTx/>
              <a:buChar char="•"/>
              <a:tabLst>
                <a:tab pos="1612265" algn="l"/>
                <a:tab pos="1612900" algn="l"/>
              </a:tabLst>
            </a:pPr>
            <a:r>
              <a:rPr lang="es-CO" sz="1800" dirty="0">
                <a:solidFill>
                  <a:srgbClr val="10196A"/>
                </a:solidFill>
                <a:latin typeface="Times New Roman" panose="02020603050405020304" pitchFamily="18" charset="0"/>
                <a:cs typeface="Times New Roman" panose="02020603050405020304" pitchFamily="18" charset="0"/>
              </a:rPr>
              <a:t>Se explican las</a:t>
            </a:r>
            <a:r>
              <a:rPr lang="es-CO" sz="1800" spc="-100" dirty="0">
                <a:solidFill>
                  <a:srgbClr val="10196A"/>
                </a:solidFill>
                <a:latin typeface="Times New Roman" panose="02020603050405020304" pitchFamily="18" charset="0"/>
                <a:cs typeface="Times New Roman" panose="02020603050405020304" pitchFamily="18" charset="0"/>
              </a:rPr>
              <a:t> </a:t>
            </a:r>
            <a:r>
              <a:rPr lang="es-CO" sz="1800" dirty="0">
                <a:solidFill>
                  <a:srgbClr val="10196A"/>
                </a:solidFill>
                <a:latin typeface="Times New Roman" panose="02020603050405020304" pitchFamily="18" charset="0"/>
                <a:cs typeface="Times New Roman" panose="02020603050405020304" pitchFamily="18" charset="0"/>
              </a:rPr>
              <a:t>desviaciones</a:t>
            </a:r>
            <a:endParaRPr sz="18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05371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076700" y="2216360"/>
            <a:ext cx="4813300" cy="1104636"/>
          </a:xfrm>
        </p:spPr>
        <p:txBody>
          <a:bodyPr>
            <a:noAutofit/>
          </a:bodyPr>
          <a:lstStyle/>
          <a:p>
            <a:r>
              <a:rPr lang="es-CO" sz="3600" b="1" dirty="0">
                <a:solidFill>
                  <a:srgbClr val="00918E"/>
                </a:solidFill>
                <a:latin typeface="Times New Roman" panose="02020603050405020304" pitchFamily="18" charset="0"/>
                <a:ea typeface="+mn-ea"/>
                <a:cs typeface="Times New Roman" panose="02020603050405020304" pitchFamily="18" charset="0"/>
              </a:rPr>
              <a:t>Calificación</a:t>
            </a:r>
            <a:r>
              <a:rPr lang="es-CO" sz="3600" b="1" dirty="0">
                <a:latin typeface="Times New Roman" panose="02020603050405020304" pitchFamily="18" charset="0"/>
                <a:cs typeface="Times New Roman" panose="02020603050405020304" pitchFamily="18" charset="0"/>
              </a:rPr>
              <a:t> </a:t>
            </a:r>
            <a:r>
              <a:rPr lang="es-CO" sz="3600" b="1" dirty="0">
                <a:solidFill>
                  <a:srgbClr val="00918E"/>
                </a:solidFill>
                <a:latin typeface="Times New Roman" panose="02020603050405020304" pitchFamily="18" charset="0"/>
                <a:ea typeface="+mn-ea"/>
                <a:cs typeface="Times New Roman" panose="02020603050405020304" pitchFamily="18" charset="0"/>
              </a:rPr>
              <a:t>Soberana</a:t>
            </a:r>
          </a:p>
        </p:txBody>
      </p:sp>
      <p:sp>
        <p:nvSpPr>
          <p:cNvPr id="4" name="object 2"/>
          <p:cNvSpPr txBox="1"/>
          <p:nvPr/>
        </p:nvSpPr>
        <p:spPr>
          <a:xfrm>
            <a:off x="2656260" y="1013123"/>
            <a:ext cx="1226185" cy="378308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4500" dirty="0">
                <a:solidFill>
                  <a:srgbClr val="00918E"/>
                </a:solidFill>
                <a:latin typeface="Times New Roman" panose="02020603050405020304" pitchFamily="18" charset="0"/>
                <a:cs typeface="Times New Roman" panose="02020603050405020304" pitchFamily="18" charset="0"/>
              </a:rPr>
              <a:t>1</a:t>
            </a:r>
          </a:p>
        </p:txBody>
      </p:sp>
    </p:spTree>
    <p:extLst>
      <p:ext uri="{BB962C8B-B14F-4D97-AF65-F5344CB8AC3E}">
        <p14:creationId xmlns:p14="http://schemas.microsoft.com/office/powerpoint/2010/main" val="22028443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72852" y="-25400"/>
            <a:ext cx="7718181" cy="985292"/>
          </a:xfrm>
        </p:spPr>
        <p:txBody>
          <a:bodyPr/>
          <a:lstStyle/>
          <a:p>
            <a:r>
              <a:rPr lang="es-CO" b="1" dirty="0">
                <a:latin typeface="Times New Roman" panose="02020603050405020304" pitchFamily="18" charset="0"/>
                <a:cs typeface="Times New Roman" panose="02020603050405020304" pitchFamily="18" charset="0"/>
              </a:rPr>
              <a:t>¿Qué es una Calificación Soberana?</a:t>
            </a:r>
          </a:p>
        </p:txBody>
      </p:sp>
      <p:sp>
        <p:nvSpPr>
          <p:cNvPr id="3" name="object 4"/>
          <p:cNvSpPr txBox="1">
            <a:spLocks/>
          </p:cNvSpPr>
          <p:nvPr/>
        </p:nvSpPr>
        <p:spPr>
          <a:xfrm>
            <a:off x="272852" y="5275594"/>
            <a:ext cx="5256584" cy="170688"/>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
        <p:nvSpPr>
          <p:cNvPr id="4" name="object 5"/>
          <p:cNvSpPr txBox="1"/>
          <p:nvPr/>
        </p:nvSpPr>
        <p:spPr>
          <a:xfrm>
            <a:off x="8575706" y="6449971"/>
            <a:ext cx="135890" cy="359073"/>
          </a:xfrm>
          <a:prstGeom prst="rect">
            <a:avLst/>
          </a:prstGeom>
        </p:spPr>
        <p:txBody>
          <a:bodyPr vert="horz" wrap="square" lIns="0" tIns="0" rIns="0" bIns="0" rtlCol="0">
            <a:spAutoFit/>
          </a:bodyPr>
          <a:lstStyle/>
          <a:p>
            <a:pPr marL="25400" defTabSz="914400" eaLnBrk="0" fontAlgn="base" hangingPunct="0">
              <a:lnSpc>
                <a:spcPts val="1425"/>
              </a:lnSpc>
              <a:spcBef>
                <a:spcPct val="0"/>
              </a:spcBef>
              <a:spcAft>
                <a:spcPct val="0"/>
              </a:spcAft>
            </a:pPr>
            <a:fld id="{81D60167-4931-47E6-BA6A-407CBD079E47}" type="slidenum">
              <a:rPr sz="1200" b="1" dirty="0">
                <a:solidFill>
                  <a:srgbClr val="525252"/>
                </a:solidFill>
                <a:latin typeface="Times New Roman" panose="02020603050405020304" pitchFamily="18" charset="0"/>
                <a:cs typeface="Times New Roman" panose="02020603050405020304" pitchFamily="18" charset="0"/>
              </a:rPr>
              <a:pPr marL="25400" defTabSz="914400" eaLnBrk="0" fontAlgn="base" hangingPunct="0">
                <a:lnSpc>
                  <a:spcPts val="1425"/>
                </a:lnSpc>
                <a:spcBef>
                  <a:spcPct val="0"/>
                </a:spcBef>
                <a:spcAft>
                  <a:spcPct val="0"/>
                </a:spcAft>
              </a:pPr>
              <a:t>62</a:t>
            </a:fld>
            <a:endParaRPr sz="1200" b="1">
              <a:solidFill>
                <a:srgbClr val="000000"/>
              </a:solidFill>
              <a:latin typeface="Times New Roman" panose="02020603050405020304" pitchFamily="18" charset="0"/>
              <a:cs typeface="Times New Roman" panose="02020603050405020304" pitchFamily="18" charset="0"/>
            </a:endParaRPr>
          </a:p>
        </p:txBody>
      </p:sp>
      <p:sp>
        <p:nvSpPr>
          <p:cNvPr id="5" name="object 3"/>
          <p:cNvSpPr txBox="1"/>
          <p:nvPr/>
        </p:nvSpPr>
        <p:spPr>
          <a:xfrm>
            <a:off x="141561" y="985292"/>
            <a:ext cx="8875439" cy="4089581"/>
          </a:xfrm>
          <a:prstGeom prst="rect">
            <a:avLst/>
          </a:prstGeom>
        </p:spPr>
        <p:txBody>
          <a:bodyPr vert="horz" wrap="square" lIns="0" tIns="13970" rIns="0" bIns="0" rtlCol="0">
            <a:spAutoFit/>
          </a:bodyPr>
          <a:lstStyle/>
          <a:p>
            <a:pPr marL="12700" marR="102870" algn="just" defTabSz="914400" eaLnBrk="0" fontAlgn="base" hangingPunct="0">
              <a:lnSpc>
                <a:spcPct val="99500"/>
              </a:lnSpc>
              <a:spcBef>
                <a:spcPts val="110"/>
              </a:spcBef>
              <a:spcAft>
                <a:spcPct val="0"/>
              </a:spcAft>
            </a:pPr>
            <a:r>
              <a:rPr lang="es-CO" sz="2200" b="1" spc="-5" dirty="0">
                <a:solidFill>
                  <a:srgbClr val="000000"/>
                </a:solidFill>
                <a:latin typeface="Times New Roman" panose="02020603050405020304" pitchFamily="18" charset="0"/>
                <a:cs typeface="Times New Roman" panose="02020603050405020304" pitchFamily="18" charset="0"/>
              </a:rPr>
              <a:t>La calificación representa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opinión sobre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capacidad </a:t>
            </a:r>
            <a:r>
              <a:rPr lang="es-CO" sz="2200" b="1" dirty="0">
                <a:solidFill>
                  <a:srgbClr val="000000"/>
                </a:solidFill>
                <a:latin typeface="Times New Roman" panose="02020603050405020304" pitchFamily="18" charset="0"/>
                <a:cs typeface="Times New Roman" panose="02020603050405020304" pitchFamily="18" charset="0"/>
              </a:rPr>
              <a:t>y </a:t>
            </a:r>
            <a:r>
              <a:rPr lang="es-CO" sz="2200" b="1" spc="-5" dirty="0">
                <a:solidFill>
                  <a:srgbClr val="000000"/>
                </a:solidFill>
                <a:latin typeface="Times New Roman" panose="02020603050405020304" pitchFamily="18" charset="0"/>
                <a:cs typeface="Times New Roman" panose="02020603050405020304" pitchFamily="18" charset="0"/>
              </a:rPr>
              <a:t>voluntad  de pago de deuda de mercado por parte de un gobierno en el mediano plazo (3- </a:t>
            </a:r>
            <a:r>
              <a:rPr lang="es-CO" sz="2200" b="1" dirty="0">
                <a:solidFill>
                  <a:srgbClr val="000000"/>
                </a:solidFill>
                <a:latin typeface="Times New Roman" panose="02020603050405020304" pitchFamily="18" charset="0"/>
                <a:cs typeface="Times New Roman" panose="02020603050405020304" pitchFamily="18" charset="0"/>
              </a:rPr>
              <a:t>5</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años).</a:t>
            </a:r>
          </a:p>
          <a:p>
            <a:pPr marL="12700" marR="102870" algn="just" defTabSz="914400" eaLnBrk="0" fontAlgn="base" hangingPunct="0">
              <a:lnSpc>
                <a:spcPct val="99500"/>
              </a:lnSpc>
              <a:spcBef>
                <a:spcPts val="110"/>
              </a:spcBef>
              <a:spcAft>
                <a:spcPct val="0"/>
              </a:spcAft>
            </a:pPr>
            <a:endParaRPr lang="es-CO" sz="2200" b="1" dirty="0">
              <a:solidFill>
                <a:srgbClr val="000000"/>
              </a:solidFill>
              <a:latin typeface="Times New Roman" panose="02020603050405020304" pitchFamily="18" charset="0"/>
              <a:cs typeface="Times New Roman" panose="02020603050405020304" pitchFamily="18" charset="0"/>
            </a:endParaRPr>
          </a:p>
          <a:p>
            <a:pPr marL="12700" marR="5080" algn="just" defTabSz="914400" eaLnBrk="0" fontAlgn="base" hangingPunct="0">
              <a:spcBef>
                <a:spcPct val="0"/>
              </a:spcBef>
              <a:spcAft>
                <a:spcPct val="0"/>
              </a:spcAft>
            </a:pPr>
            <a:r>
              <a:rPr lang="es-CO" sz="2200" b="1" spc="-10" dirty="0">
                <a:solidFill>
                  <a:srgbClr val="000000"/>
                </a:solidFill>
                <a:latin typeface="Times New Roman" panose="02020603050405020304" pitchFamily="18" charset="0"/>
                <a:cs typeface="Times New Roman" panose="02020603050405020304" pitchFamily="18" charset="0"/>
              </a:rPr>
              <a:t>Una agencia </a:t>
            </a:r>
            <a:r>
              <a:rPr lang="es-CO" sz="2200" spc="-10" dirty="0">
                <a:solidFill>
                  <a:srgbClr val="000000"/>
                </a:solidFill>
                <a:latin typeface="Times New Roman" panose="02020603050405020304" pitchFamily="18" charset="0"/>
                <a:cs typeface="Times New Roman" panose="02020603050405020304" pitchFamily="18" charset="0"/>
              </a:rPr>
              <a:t>(</a:t>
            </a:r>
            <a:r>
              <a:rPr lang="es-CO" sz="2200" dirty="0">
                <a:solidFill>
                  <a:srgbClr val="000000"/>
                </a:solidFill>
                <a:latin typeface="Times New Roman" panose="02020603050405020304" pitchFamily="18" charset="0"/>
                <a:cs typeface="Times New Roman" panose="02020603050405020304" pitchFamily="18" charset="0"/>
              </a:rPr>
              <a:t>Standard &amp; </a:t>
            </a:r>
            <a:r>
              <a:rPr lang="es-CO" sz="2200" dirty="0" err="1">
                <a:solidFill>
                  <a:srgbClr val="000000"/>
                </a:solidFill>
                <a:latin typeface="Times New Roman" panose="02020603050405020304" pitchFamily="18" charset="0"/>
                <a:cs typeface="Times New Roman" panose="02020603050405020304" pitchFamily="18" charset="0"/>
              </a:rPr>
              <a:t>Poor's</a:t>
            </a:r>
            <a:r>
              <a:rPr lang="es-CO" sz="2200" dirty="0">
                <a:solidFill>
                  <a:srgbClr val="000000"/>
                </a:solidFill>
                <a:latin typeface="Times New Roman" panose="02020603050405020304" pitchFamily="18" charset="0"/>
                <a:cs typeface="Times New Roman" panose="02020603050405020304" pitchFamily="18" charset="0"/>
              </a:rPr>
              <a:t>, </a:t>
            </a:r>
            <a:r>
              <a:rPr lang="es-CO" sz="2200" dirty="0" err="1">
                <a:solidFill>
                  <a:srgbClr val="000000"/>
                </a:solidFill>
                <a:latin typeface="Times New Roman" panose="02020603050405020304" pitchFamily="18" charset="0"/>
                <a:cs typeface="Times New Roman" panose="02020603050405020304" pitchFamily="18" charset="0"/>
              </a:rPr>
              <a:t>Fitch</a:t>
            </a:r>
            <a:r>
              <a:rPr lang="es-CO" sz="2200" dirty="0">
                <a:solidFill>
                  <a:srgbClr val="000000"/>
                </a:solidFill>
                <a:latin typeface="Times New Roman" panose="02020603050405020304" pitchFamily="18" charset="0"/>
                <a:cs typeface="Times New Roman" panose="02020603050405020304" pitchFamily="18" charset="0"/>
              </a:rPr>
              <a:t> Ratings y </a:t>
            </a:r>
            <a:r>
              <a:rPr lang="es-CO" sz="2200" dirty="0" err="1">
                <a:solidFill>
                  <a:srgbClr val="000000"/>
                </a:solidFill>
                <a:latin typeface="Times New Roman" panose="02020603050405020304" pitchFamily="18" charset="0"/>
                <a:cs typeface="Times New Roman" panose="02020603050405020304" pitchFamily="18" charset="0"/>
              </a:rPr>
              <a:t>Moody’s</a:t>
            </a:r>
            <a:r>
              <a:rPr lang="es-CO" sz="2200" dirty="0">
                <a:solidFill>
                  <a:srgbClr val="000000"/>
                </a:solidFill>
                <a:latin typeface="Times New Roman" panose="02020603050405020304" pitchFamily="18" charset="0"/>
                <a:cs typeface="Times New Roman" panose="02020603050405020304" pitchFamily="18" charset="0"/>
              </a:rPr>
              <a:t>)</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u="sng" spc="-5" dirty="0">
                <a:solidFill>
                  <a:srgbClr val="000000"/>
                </a:solidFill>
                <a:uFill>
                  <a:solidFill>
                    <a:srgbClr val="000000"/>
                  </a:solidFill>
                </a:uFill>
                <a:latin typeface="Times New Roman" panose="02020603050405020304" pitchFamily="18" charset="0"/>
                <a:cs typeface="Times New Roman" panose="02020603050405020304" pitchFamily="18" charset="0"/>
              </a:rPr>
              <a:t>no califican las economías de los países</a:t>
            </a:r>
            <a:r>
              <a:rPr lang="es-CO" sz="2200" b="1" spc="-5" dirty="0">
                <a:solidFill>
                  <a:srgbClr val="000000"/>
                </a:solidFill>
                <a:latin typeface="Times New Roman" panose="02020603050405020304" pitchFamily="18" charset="0"/>
                <a:cs typeface="Times New Roman" panose="02020603050405020304" pitchFamily="18" charset="0"/>
              </a:rPr>
              <a:t>, aunque esto es un factor dentro  de sus</a:t>
            </a:r>
            <a:r>
              <a:rPr lang="es-CO" sz="2200" b="1" spc="-1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análisis. </a:t>
            </a:r>
            <a:r>
              <a:rPr lang="es-CO" sz="2200" i="1" spc="-5" dirty="0">
                <a:solidFill>
                  <a:srgbClr val="000000"/>
                </a:solidFill>
                <a:latin typeface="Times New Roman" panose="02020603050405020304" pitchFamily="18" charset="0"/>
                <a:cs typeface="Times New Roman" panose="02020603050405020304" pitchFamily="18" charset="0"/>
              </a:rPr>
              <a:t>E</a:t>
            </a:r>
            <a:r>
              <a:rPr lang="es-CO" sz="2200" i="1" dirty="0">
                <a:solidFill>
                  <a:srgbClr val="000000"/>
                </a:solidFill>
                <a:latin typeface="Times New Roman" panose="02020603050405020304" pitchFamily="18" charset="0"/>
                <a:cs typeface="Times New Roman" panose="02020603050405020304" pitchFamily="18" charset="0"/>
              </a:rPr>
              <a:t>l "riesgo soberano" se establece al analizar factores como </a:t>
            </a:r>
            <a:r>
              <a:rPr lang="es-CO" sz="2200" b="1" i="1" dirty="0">
                <a:solidFill>
                  <a:srgbClr val="0033FF"/>
                </a:solidFill>
                <a:latin typeface="Times New Roman" panose="02020603050405020304" pitchFamily="18" charset="0"/>
                <a:cs typeface="Times New Roman" panose="02020603050405020304" pitchFamily="18" charset="0"/>
              </a:rPr>
              <a:t>"</a:t>
            </a:r>
            <a:r>
              <a:rPr lang="es-CO" sz="2200" b="1" i="1" u="sng" dirty="0">
                <a:solidFill>
                  <a:srgbClr val="0033FF"/>
                </a:solidFill>
                <a:latin typeface="Times New Roman" panose="02020603050405020304" pitchFamily="18" charset="0"/>
                <a:cs typeface="Times New Roman" panose="02020603050405020304" pitchFamily="18" charset="0"/>
              </a:rPr>
              <a:t>el historial de pagos, la estabilidad política, las condiciones económicas y la voluntad de repagar deudas</a:t>
            </a:r>
            <a:r>
              <a:rPr lang="es-CO" sz="2200" b="1" i="1" dirty="0">
                <a:solidFill>
                  <a:srgbClr val="0033FF"/>
                </a:solidFill>
                <a:latin typeface="Times New Roman" panose="02020603050405020304" pitchFamily="18" charset="0"/>
                <a:cs typeface="Times New Roman" panose="02020603050405020304" pitchFamily="18" charset="0"/>
              </a:rPr>
              <a:t>" </a:t>
            </a:r>
            <a:r>
              <a:rPr lang="es-CO" sz="2200" i="1" dirty="0">
                <a:solidFill>
                  <a:srgbClr val="000000"/>
                </a:solidFill>
                <a:latin typeface="Times New Roman" panose="02020603050405020304" pitchFamily="18" charset="0"/>
                <a:cs typeface="Times New Roman" panose="02020603050405020304" pitchFamily="18" charset="0"/>
              </a:rPr>
              <a:t>de cada país o entidad analizada. </a:t>
            </a:r>
            <a:endParaRPr lang="es-CO" sz="2200" b="1" i="1" spc="-5" dirty="0">
              <a:solidFill>
                <a:srgbClr val="000000"/>
              </a:solidFill>
              <a:latin typeface="Times New Roman" panose="02020603050405020304" pitchFamily="18" charset="0"/>
              <a:cs typeface="Times New Roman" panose="02020603050405020304" pitchFamily="18" charset="0"/>
            </a:endParaRPr>
          </a:p>
          <a:p>
            <a:pPr marL="12700" marR="5080" defTabSz="914400" eaLnBrk="0" fontAlgn="base" hangingPunct="0">
              <a:spcBef>
                <a:spcPct val="0"/>
              </a:spcBef>
              <a:spcAft>
                <a:spcPct val="0"/>
              </a:spcAft>
            </a:pPr>
            <a:endParaRPr lang="es-CO" sz="2200" b="1" i="1" dirty="0">
              <a:solidFill>
                <a:srgbClr val="000000"/>
              </a:solidFill>
              <a:latin typeface="Times New Roman" panose="02020603050405020304" pitchFamily="18" charset="0"/>
              <a:cs typeface="Times New Roman" panose="02020603050405020304" pitchFamily="18" charset="0"/>
            </a:endParaRPr>
          </a:p>
          <a:p>
            <a:pPr marL="12700" algn="just" defTabSz="914400" eaLnBrk="0" fontAlgn="base" hangingPunct="0">
              <a:spcBef>
                <a:spcPct val="0"/>
              </a:spcBef>
              <a:spcAft>
                <a:spcPct val="0"/>
              </a:spcAft>
            </a:pPr>
            <a:r>
              <a:rPr lang="es-CO" sz="2200" b="1" spc="-55" dirty="0">
                <a:solidFill>
                  <a:srgbClr val="000000"/>
                </a:solidFill>
                <a:latin typeface="Times New Roman" panose="02020603050405020304" pitchFamily="18" charset="0"/>
                <a:cs typeface="Times New Roman" panose="02020603050405020304" pitchFamily="18" charset="0"/>
              </a:rPr>
              <a:t>Toda </a:t>
            </a:r>
            <a:r>
              <a:rPr lang="es-CO" sz="2200" b="1" spc="-5" dirty="0">
                <a:solidFill>
                  <a:srgbClr val="000000"/>
                </a:solidFill>
                <a:latin typeface="Times New Roman" panose="02020603050405020304" pitchFamily="18" charset="0"/>
                <a:cs typeface="Times New Roman" panose="02020603050405020304" pitchFamily="18" charset="0"/>
              </a:rPr>
              <a:t>calificación está asociada con una perspectiva (</a:t>
            </a:r>
            <a:r>
              <a:rPr lang="es-CO" sz="2200" b="1" i="1" spc="-5" dirty="0">
                <a:solidFill>
                  <a:srgbClr val="000000"/>
                </a:solidFill>
                <a:latin typeface="Times New Roman" panose="02020603050405020304" pitchFamily="18" charset="0"/>
                <a:cs typeface="Times New Roman" panose="02020603050405020304" pitchFamily="18" charset="0"/>
              </a:rPr>
              <a:t>estable, positiva</a:t>
            </a:r>
            <a:r>
              <a:rPr lang="es-CO" sz="2200" b="1" spc="-5" dirty="0">
                <a:solidFill>
                  <a:srgbClr val="000000"/>
                </a:solidFill>
                <a:latin typeface="Times New Roman" panose="02020603050405020304" pitchFamily="18" charset="0"/>
                <a:cs typeface="Times New Roman" panose="02020603050405020304" pitchFamily="18" charset="0"/>
              </a:rPr>
              <a:t>,</a:t>
            </a:r>
            <a:r>
              <a:rPr lang="es-CO" sz="2200" b="1" spc="114" dirty="0">
                <a:solidFill>
                  <a:srgbClr val="000000"/>
                </a:solidFill>
                <a:latin typeface="Times New Roman" panose="02020603050405020304" pitchFamily="18" charset="0"/>
                <a:cs typeface="Times New Roman" panose="02020603050405020304" pitchFamily="18" charset="0"/>
              </a:rPr>
              <a:t> </a:t>
            </a:r>
            <a:r>
              <a:rPr lang="es-CO" sz="2200" b="1" dirty="0">
                <a:solidFill>
                  <a:srgbClr val="000000"/>
                </a:solidFill>
                <a:latin typeface="Times New Roman" panose="02020603050405020304" pitchFamily="18" charset="0"/>
                <a:cs typeface="Times New Roman" panose="02020603050405020304" pitchFamily="18" charset="0"/>
              </a:rPr>
              <a:t>o </a:t>
            </a:r>
            <a:r>
              <a:rPr lang="es-CO" sz="2200" b="1" i="1" spc="-5" dirty="0">
                <a:solidFill>
                  <a:srgbClr val="000000"/>
                </a:solidFill>
                <a:latin typeface="Times New Roman" panose="02020603050405020304" pitchFamily="18" charset="0"/>
                <a:cs typeface="Times New Roman" panose="02020603050405020304" pitchFamily="18" charset="0"/>
              </a:rPr>
              <a:t>negativa</a:t>
            </a:r>
            <a:r>
              <a:rPr lang="es-CO" sz="2200" b="1" spc="-5" dirty="0">
                <a:solidFill>
                  <a:srgbClr val="000000"/>
                </a:solidFill>
                <a:latin typeface="Times New Roman" panose="02020603050405020304" pitchFamily="18" charset="0"/>
                <a:cs typeface="Times New Roman" panose="02020603050405020304" pitchFamily="18" charset="0"/>
              </a:rPr>
              <a:t>) que indica </a:t>
            </a:r>
            <a:r>
              <a:rPr lang="es-CO" sz="2200" b="1" dirty="0">
                <a:solidFill>
                  <a:srgbClr val="000000"/>
                </a:solidFill>
                <a:latin typeface="Times New Roman" panose="02020603050405020304" pitchFamily="18" charset="0"/>
                <a:cs typeface="Times New Roman" panose="02020603050405020304" pitchFamily="18" charset="0"/>
              </a:rPr>
              <a:t>la </a:t>
            </a:r>
            <a:r>
              <a:rPr lang="es-CO" sz="2200" b="1" spc="-5" dirty="0">
                <a:solidFill>
                  <a:srgbClr val="000000"/>
                </a:solidFill>
                <a:latin typeface="Times New Roman" panose="02020603050405020304" pitchFamily="18" charset="0"/>
                <a:cs typeface="Times New Roman" panose="02020603050405020304" pitchFamily="18" charset="0"/>
              </a:rPr>
              <a:t>posible trayectoria en los próximos 12-24</a:t>
            </a:r>
            <a:r>
              <a:rPr lang="es-CO" sz="2200" b="1" spc="50" dirty="0">
                <a:solidFill>
                  <a:srgbClr val="000000"/>
                </a:solidFill>
                <a:latin typeface="Times New Roman" panose="02020603050405020304" pitchFamily="18" charset="0"/>
                <a:cs typeface="Times New Roman" panose="02020603050405020304" pitchFamily="18" charset="0"/>
              </a:rPr>
              <a:t> </a:t>
            </a:r>
            <a:r>
              <a:rPr lang="es-CO" sz="2200" b="1" spc="-5" dirty="0">
                <a:solidFill>
                  <a:srgbClr val="000000"/>
                </a:solidFill>
                <a:latin typeface="Times New Roman" panose="02020603050405020304" pitchFamily="18" charset="0"/>
                <a:cs typeface="Times New Roman" panose="02020603050405020304" pitchFamily="18" charset="0"/>
              </a:rPr>
              <a:t>meses.</a:t>
            </a:r>
            <a:endParaRPr lang="es-CO" sz="22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94610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12909" y="0"/>
            <a:ext cx="7718181" cy="1104636"/>
          </a:xfrm>
        </p:spPr>
        <p:txBody>
          <a:bodyPr>
            <a:normAutofit/>
          </a:bodyPr>
          <a:lstStyle/>
          <a:p>
            <a:r>
              <a:rPr lang="es-CO" sz="3600" b="1" dirty="0">
                <a:latin typeface="Times New Roman" panose="02020603050405020304" pitchFamily="18" charset="0"/>
                <a:cs typeface="Times New Roman" panose="02020603050405020304" pitchFamily="18" charset="0"/>
              </a:rPr>
              <a:t>Escala de Calificaciones</a:t>
            </a:r>
          </a:p>
        </p:txBody>
      </p:sp>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103439"/>
            <a:ext cx="9180512" cy="4644933"/>
          </a:xfrm>
          <a:prstGeom prst="rect">
            <a:avLst/>
          </a:prstGeom>
        </p:spPr>
      </p:pic>
      <p:sp>
        <p:nvSpPr>
          <p:cNvPr id="4" name="Elipse 3"/>
          <p:cNvSpPr/>
          <p:nvPr/>
        </p:nvSpPr>
        <p:spPr bwMode="auto">
          <a:xfrm>
            <a:off x="2555776" y="3856892"/>
            <a:ext cx="821162" cy="306795"/>
          </a:xfrm>
          <a:prstGeom prst="ellipse">
            <a:avLst/>
          </a:prstGeom>
          <a:noFill/>
          <a:ln w="9525" cap="flat" cmpd="sng" algn="ctr">
            <a:solidFill>
              <a:srgbClr val="0033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5" name="CuadroTexto 4"/>
          <p:cNvSpPr txBox="1"/>
          <p:nvPr/>
        </p:nvSpPr>
        <p:spPr>
          <a:xfrm>
            <a:off x="3347864" y="3865612"/>
            <a:ext cx="1224136" cy="307777"/>
          </a:xfrm>
          <a:prstGeom prst="rect">
            <a:avLst/>
          </a:prstGeom>
          <a:noFill/>
        </p:spPr>
        <p:txBody>
          <a:bodyPr wrap="square" rtlCol="0">
            <a:spAutoFit/>
          </a:bodyPr>
          <a:lstStyle/>
          <a:p>
            <a:pPr defTabSz="914400" eaLnBrk="0" fontAlgn="base" hangingPunct="0">
              <a:spcBef>
                <a:spcPct val="0"/>
              </a:spcBef>
              <a:spcAft>
                <a:spcPct val="0"/>
              </a:spcAft>
            </a:pPr>
            <a:r>
              <a:rPr lang="es-CO" sz="1400" b="1" dirty="0">
                <a:solidFill>
                  <a:srgbClr val="2D2DB9">
                    <a:lumMod val="75000"/>
                  </a:srgbClr>
                </a:solidFill>
                <a:latin typeface="Arial Narrow" pitchFamily="34" charset="0"/>
              </a:rPr>
              <a:t>31-12-2017</a:t>
            </a:r>
          </a:p>
        </p:txBody>
      </p:sp>
      <p:sp>
        <p:nvSpPr>
          <p:cNvPr id="6" name="Rectángulo redondeado 5"/>
          <p:cNvSpPr/>
          <p:nvPr/>
        </p:nvSpPr>
        <p:spPr bwMode="auto">
          <a:xfrm>
            <a:off x="5580112" y="3603869"/>
            <a:ext cx="45719" cy="45719"/>
          </a:xfrm>
          <a:prstGeom prst="roundRect">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7" name="Elipse 6"/>
          <p:cNvSpPr/>
          <p:nvPr/>
        </p:nvSpPr>
        <p:spPr bwMode="auto">
          <a:xfrm>
            <a:off x="4788024" y="3649588"/>
            <a:ext cx="792088" cy="216024"/>
          </a:xfrm>
          <a:prstGeom prst="ellipse">
            <a:avLst/>
          </a:prstGeom>
          <a:noFill/>
          <a:ln w="9525" cap="flat" cmpd="sng" algn="ctr">
            <a:solidFill>
              <a:srgbClr val="0033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8" name="Flecha curvada hacia la derecha 7"/>
          <p:cNvSpPr/>
          <p:nvPr/>
        </p:nvSpPr>
        <p:spPr bwMode="auto">
          <a:xfrm>
            <a:off x="2915816" y="3865612"/>
            <a:ext cx="72008" cy="45719"/>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
        <p:nvSpPr>
          <p:cNvPr id="9" name="Flecha curvada hacia la derecha 8"/>
          <p:cNvSpPr/>
          <p:nvPr/>
        </p:nvSpPr>
        <p:spPr bwMode="auto">
          <a:xfrm>
            <a:off x="2267744" y="3793604"/>
            <a:ext cx="288032" cy="288032"/>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s-CO" sz="2400">
              <a:solidFill>
                <a:srgbClr val="000000"/>
              </a:solidFill>
              <a:latin typeface="Times New Roman" pitchFamily="18" charset="0"/>
            </a:endParaRPr>
          </a:p>
        </p:txBody>
      </p:sp>
    </p:spTree>
    <p:extLst>
      <p:ext uri="{BB962C8B-B14F-4D97-AF65-F5344CB8AC3E}">
        <p14:creationId xmlns:p14="http://schemas.microsoft.com/office/powerpoint/2010/main" val="42024570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203700" y="2190960"/>
            <a:ext cx="4940300" cy="1104636"/>
          </a:xfrm>
        </p:spPr>
        <p:txBody>
          <a:bodyPr>
            <a:noAutofit/>
          </a:bodyPr>
          <a:lstStyle/>
          <a:p>
            <a:pPr marL="12700">
              <a:spcBef>
                <a:spcPts val="100"/>
              </a:spcBef>
            </a:pPr>
            <a:r>
              <a:rPr lang="es-CO" sz="3600" b="1" kern="0" spc="-5" dirty="0">
                <a:solidFill>
                  <a:srgbClr val="00918E"/>
                </a:solidFill>
                <a:latin typeface="Times New Roman" panose="02020603050405020304" pitchFamily="18" charset="0"/>
                <a:cs typeface="Times New Roman" panose="02020603050405020304" pitchFamily="18" charset="0"/>
              </a:rPr>
              <a:t>Proceso de</a:t>
            </a:r>
            <a:r>
              <a:rPr lang="es-CO" sz="3600" b="1" kern="0" spc="-40" dirty="0">
                <a:solidFill>
                  <a:srgbClr val="00918E"/>
                </a:solidFill>
                <a:latin typeface="Times New Roman" panose="02020603050405020304" pitchFamily="18" charset="0"/>
                <a:cs typeface="Times New Roman" panose="02020603050405020304" pitchFamily="18" charset="0"/>
              </a:rPr>
              <a:t> </a:t>
            </a:r>
            <a:r>
              <a:rPr lang="es-CO" sz="3600" b="1" kern="0" spc="-5" dirty="0">
                <a:solidFill>
                  <a:srgbClr val="00918E"/>
                </a:solidFill>
                <a:latin typeface="Times New Roman" panose="02020603050405020304" pitchFamily="18" charset="0"/>
                <a:cs typeface="Times New Roman" panose="02020603050405020304" pitchFamily="18" charset="0"/>
              </a:rPr>
              <a:t>Calificación</a:t>
            </a:r>
          </a:p>
        </p:txBody>
      </p:sp>
      <p:sp>
        <p:nvSpPr>
          <p:cNvPr id="4" name="object 2"/>
          <p:cNvSpPr txBox="1"/>
          <p:nvPr/>
        </p:nvSpPr>
        <p:spPr>
          <a:xfrm>
            <a:off x="2656260" y="1013123"/>
            <a:ext cx="1226185" cy="378308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lang="es-CO" sz="24500" dirty="0">
                <a:solidFill>
                  <a:srgbClr val="00918E"/>
                </a:solidFill>
                <a:latin typeface="Times New Roman" panose="02020603050405020304" pitchFamily="18" charset="0"/>
                <a:cs typeface="Times New Roman" panose="02020603050405020304" pitchFamily="18" charset="0"/>
              </a:rPr>
              <a:t>2</a:t>
            </a:r>
            <a:endParaRPr sz="24500" dirty="0">
              <a:solidFill>
                <a:srgbClr val="00918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9776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3900" y="44789"/>
            <a:ext cx="8420100" cy="1104636"/>
          </a:xfrm>
        </p:spPr>
        <p:txBody>
          <a:bodyPr>
            <a:normAutofit/>
          </a:bodyPr>
          <a:lstStyle/>
          <a:p>
            <a:pPr algn="l"/>
            <a:r>
              <a:rPr lang="es-CO" b="1" dirty="0">
                <a:latin typeface="Times New Roman" panose="02020603050405020304" pitchFamily="18" charset="0"/>
                <a:cs typeface="Times New Roman" panose="02020603050405020304" pitchFamily="18" charset="0"/>
              </a:rPr>
              <a:t>Primero: Marco  Analítico  para  Calificaciones Soberanas</a:t>
            </a:r>
          </a:p>
        </p:txBody>
      </p:sp>
      <p:sp>
        <p:nvSpPr>
          <p:cNvPr id="3" name="object 3"/>
          <p:cNvSpPr txBox="1"/>
          <p:nvPr/>
        </p:nvSpPr>
        <p:spPr>
          <a:xfrm>
            <a:off x="903219" y="2104028"/>
            <a:ext cx="3391535" cy="545021"/>
          </a:xfrm>
          <a:prstGeom prst="rect">
            <a:avLst/>
          </a:prstGeom>
          <a:solidFill>
            <a:srgbClr val="D9D9D9"/>
          </a:solidFill>
          <a:ln>
            <a:solidFill>
              <a:srgbClr val="FFFF00"/>
            </a:solidFill>
          </a:ln>
        </p:spPr>
        <p:txBody>
          <a:bodyPr vert="horz" wrap="square" lIns="0" tIns="6350" rIns="0" bIns="0" rtlCol="0">
            <a:spAutoFit/>
          </a:bodyPr>
          <a:lstStyle/>
          <a:p>
            <a:pPr defTabSz="914400" eaLnBrk="0" fontAlgn="base" hangingPunct="0">
              <a:spcBef>
                <a:spcPts val="50"/>
              </a:spcBef>
              <a:spcAft>
                <a:spcPct val="0"/>
              </a:spcAft>
            </a:pPr>
            <a:endParaRPr sz="1500" dirty="0">
              <a:solidFill>
                <a:srgbClr val="000000"/>
              </a:solidFill>
              <a:cs typeface="Times New Roman"/>
            </a:endParaRPr>
          </a:p>
          <a:p>
            <a:pPr marL="824865" defTabSz="914400" eaLnBrk="0" fontAlgn="base" hangingPunct="0">
              <a:spcBef>
                <a:spcPct val="0"/>
              </a:spcBef>
              <a:spcAft>
                <a:spcPct val="0"/>
              </a:spcAft>
            </a:pPr>
            <a:r>
              <a:rPr sz="2000" b="1" spc="50" dirty="0">
                <a:solidFill>
                  <a:srgbClr val="000000"/>
                </a:solidFill>
                <a:cs typeface="Calibri"/>
              </a:rPr>
              <a:t>Resistencia</a:t>
            </a:r>
            <a:r>
              <a:rPr sz="2000" b="1" spc="-105" dirty="0">
                <a:solidFill>
                  <a:srgbClr val="000000"/>
                </a:solidFill>
                <a:cs typeface="Calibri"/>
              </a:rPr>
              <a:t> </a:t>
            </a:r>
            <a:r>
              <a:rPr sz="2000" b="1" spc="50" dirty="0">
                <a:solidFill>
                  <a:srgbClr val="000000"/>
                </a:solidFill>
                <a:cs typeface="Calibri"/>
              </a:rPr>
              <a:t>Econ</a:t>
            </a:r>
            <a:r>
              <a:rPr lang="es-CO" sz="2000" b="1" spc="50" dirty="0" err="1">
                <a:solidFill>
                  <a:srgbClr val="000000"/>
                </a:solidFill>
                <a:cs typeface="Calibri"/>
              </a:rPr>
              <a:t>ó</a:t>
            </a:r>
            <a:r>
              <a:rPr sz="2000" b="1" spc="50" dirty="0">
                <a:solidFill>
                  <a:srgbClr val="000000"/>
                </a:solidFill>
                <a:cs typeface="Calibri"/>
              </a:rPr>
              <a:t>mica</a:t>
            </a:r>
            <a:endParaRPr sz="2000" dirty="0">
              <a:solidFill>
                <a:srgbClr val="000000"/>
              </a:solidFill>
              <a:cs typeface="Calibri"/>
            </a:endParaRPr>
          </a:p>
        </p:txBody>
      </p:sp>
      <p:sp>
        <p:nvSpPr>
          <p:cNvPr id="4" name="object 4"/>
          <p:cNvSpPr txBox="1"/>
          <p:nvPr/>
        </p:nvSpPr>
        <p:spPr>
          <a:xfrm>
            <a:off x="903219" y="1129308"/>
            <a:ext cx="1587500" cy="784830"/>
          </a:xfrm>
          <a:prstGeom prst="rect">
            <a:avLst/>
          </a:prstGeom>
          <a:solidFill>
            <a:srgbClr val="C3D69B"/>
          </a:solidFill>
          <a:ln>
            <a:solidFill>
              <a:srgbClr val="000000"/>
            </a:solidFill>
          </a:ln>
        </p:spPr>
        <p:txBody>
          <a:bodyPr vert="horz" wrap="square" lIns="0" tIns="88900" rIns="0" bIns="0" rtlCol="0">
            <a:spAutoFit/>
          </a:bodyPr>
          <a:lstStyle/>
          <a:p>
            <a:pPr marL="429895" marR="0" lvl="0" indent="0"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Fortaleza</a:t>
            </a:r>
            <a:endParaRPr kumimoji="0" sz="1800" b="0" i="0" u="none" strike="noStrike" kern="0" cap="none" spc="0" normalizeH="0" baseline="0" noProof="0" dirty="0">
              <a:ln>
                <a:noFill/>
              </a:ln>
              <a:solidFill>
                <a:srgbClr val="000000"/>
              </a:solidFill>
              <a:effectLst/>
              <a:uLnTx/>
              <a:uFillTx/>
              <a:cs typeface="Calibri"/>
            </a:endParaRPr>
          </a:p>
          <a:p>
            <a:pPr marL="370840" marR="0" lvl="0" indent="0"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Economica</a:t>
            </a:r>
            <a:endParaRPr kumimoji="0" sz="1800" b="0" i="0" u="none" strike="noStrike" kern="0" cap="none" spc="0" normalizeH="0" baseline="0" noProof="0" dirty="0">
              <a:ln>
                <a:noFill/>
              </a:ln>
              <a:solidFill>
                <a:srgbClr val="000000"/>
              </a:solidFill>
              <a:effectLst/>
              <a:uLnTx/>
              <a:uFillTx/>
              <a:cs typeface="Calibri"/>
            </a:endParaRPr>
          </a:p>
        </p:txBody>
      </p:sp>
      <p:sp>
        <p:nvSpPr>
          <p:cNvPr id="5" name="object 5"/>
          <p:cNvSpPr txBox="1"/>
          <p:nvPr/>
        </p:nvSpPr>
        <p:spPr>
          <a:xfrm>
            <a:off x="903219" y="3937620"/>
            <a:ext cx="7068820" cy="563616"/>
          </a:xfrm>
          <a:prstGeom prst="rect">
            <a:avLst/>
          </a:prstGeom>
          <a:solidFill>
            <a:srgbClr val="1F497D"/>
          </a:solidFill>
          <a:ln>
            <a:solidFill>
              <a:srgbClr val="FFFF00"/>
            </a:solidFill>
          </a:ln>
        </p:spPr>
        <p:txBody>
          <a:bodyPr vert="horz" wrap="square" lIns="0" tIns="1905" rIns="0" bIns="0" rtlCol="0">
            <a:spAutoFit/>
          </a:bodyPr>
          <a:lstStyle/>
          <a:p>
            <a:pPr defTabSz="914400" eaLnBrk="0" fontAlgn="base" hangingPunct="0">
              <a:spcBef>
                <a:spcPts val="15"/>
              </a:spcBef>
              <a:spcAft>
                <a:spcPct val="0"/>
              </a:spcAft>
            </a:pPr>
            <a:endParaRPr sz="1650" dirty="0">
              <a:solidFill>
                <a:srgbClr val="000000"/>
              </a:solidFill>
              <a:cs typeface="Times New Roman"/>
            </a:endParaRPr>
          </a:p>
          <a:p>
            <a:pPr marL="1950085" defTabSz="914400" eaLnBrk="0" fontAlgn="base" hangingPunct="0">
              <a:spcBef>
                <a:spcPct val="0"/>
              </a:spcBef>
              <a:spcAft>
                <a:spcPct val="0"/>
              </a:spcAft>
            </a:pPr>
            <a:r>
              <a:rPr sz="2000" b="1" spc="50" dirty="0">
                <a:solidFill>
                  <a:srgbClr val="FFFFFF"/>
                </a:solidFill>
                <a:cs typeface="Calibri"/>
              </a:rPr>
              <a:t>Rango</a:t>
            </a:r>
            <a:r>
              <a:rPr sz="2000" b="1" spc="-20" dirty="0">
                <a:solidFill>
                  <a:srgbClr val="FFFFFF"/>
                </a:solidFill>
                <a:cs typeface="Calibri"/>
              </a:rPr>
              <a:t> </a:t>
            </a:r>
            <a:r>
              <a:rPr sz="2000" b="1" spc="50" dirty="0">
                <a:solidFill>
                  <a:srgbClr val="FFFFFF"/>
                </a:solidFill>
                <a:cs typeface="Calibri"/>
              </a:rPr>
              <a:t>de</a:t>
            </a:r>
            <a:r>
              <a:rPr sz="2000" b="1" spc="-45" dirty="0">
                <a:solidFill>
                  <a:srgbClr val="FFFFFF"/>
                </a:solidFill>
                <a:cs typeface="Calibri"/>
              </a:rPr>
              <a:t> </a:t>
            </a:r>
            <a:r>
              <a:rPr sz="2000" b="1" spc="40" dirty="0">
                <a:solidFill>
                  <a:srgbClr val="FFFFFF"/>
                </a:solidFill>
                <a:cs typeface="Calibri"/>
              </a:rPr>
              <a:t>Calificacion</a:t>
            </a:r>
            <a:r>
              <a:rPr sz="2000" b="1" spc="-90" dirty="0">
                <a:solidFill>
                  <a:srgbClr val="FFFFFF"/>
                </a:solidFill>
                <a:cs typeface="Calibri"/>
              </a:rPr>
              <a:t> </a:t>
            </a:r>
            <a:r>
              <a:rPr sz="2000" b="1" spc="40" dirty="0">
                <a:solidFill>
                  <a:srgbClr val="FFFFFF"/>
                </a:solidFill>
                <a:cs typeface="Calibri"/>
              </a:rPr>
              <a:t>Crediticia</a:t>
            </a:r>
            <a:r>
              <a:rPr sz="2000" b="1" spc="-105" dirty="0">
                <a:solidFill>
                  <a:srgbClr val="FFFFFF"/>
                </a:solidFill>
                <a:cs typeface="Calibri"/>
              </a:rPr>
              <a:t> </a:t>
            </a:r>
            <a:r>
              <a:rPr sz="2000" b="1" spc="50" dirty="0">
                <a:solidFill>
                  <a:srgbClr val="FFFFFF"/>
                </a:solidFill>
                <a:cs typeface="Calibri"/>
              </a:rPr>
              <a:t>Soberana</a:t>
            </a:r>
            <a:endParaRPr sz="2000" dirty="0">
              <a:solidFill>
                <a:srgbClr val="000000"/>
              </a:solidFill>
              <a:cs typeface="Calibri"/>
            </a:endParaRPr>
          </a:p>
        </p:txBody>
      </p:sp>
      <p:sp>
        <p:nvSpPr>
          <p:cNvPr id="6" name="object 6"/>
          <p:cNvSpPr txBox="1"/>
          <p:nvPr/>
        </p:nvSpPr>
        <p:spPr>
          <a:xfrm>
            <a:off x="903219" y="3051160"/>
            <a:ext cx="5195570" cy="560410"/>
          </a:xfrm>
          <a:prstGeom prst="rect">
            <a:avLst/>
          </a:prstGeom>
          <a:solidFill>
            <a:srgbClr val="5F5F5F"/>
          </a:solidFill>
          <a:ln>
            <a:solidFill>
              <a:srgbClr val="FFFF00"/>
            </a:solidFill>
          </a:ln>
        </p:spPr>
        <p:txBody>
          <a:bodyPr vert="horz" wrap="square" lIns="0" tIns="6350" rIns="0" bIns="0" rtlCol="0">
            <a:spAutoFit/>
          </a:bodyPr>
          <a:lstStyle/>
          <a:p>
            <a:pPr defTabSz="914400" eaLnBrk="0" fontAlgn="base" hangingPunct="0">
              <a:spcBef>
                <a:spcPts val="50"/>
              </a:spcBef>
              <a:spcAft>
                <a:spcPct val="0"/>
              </a:spcAft>
            </a:pPr>
            <a:endParaRPr sz="1600" dirty="0">
              <a:solidFill>
                <a:srgbClr val="000000"/>
              </a:solidFill>
              <a:cs typeface="Times New Roman"/>
            </a:endParaRPr>
          </a:p>
          <a:p>
            <a:pPr marL="1298575" defTabSz="914400" eaLnBrk="0" fontAlgn="base" hangingPunct="0">
              <a:spcBef>
                <a:spcPct val="0"/>
              </a:spcBef>
              <a:spcAft>
                <a:spcPct val="0"/>
              </a:spcAft>
            </a:pPr>
            <a:r>
              <a:rPr sz="2000" b="1" spc="50" dirty="0">
                <a:solidFill>
                  <a:srgbClr val="FFFFFF"/>
                </a:solidFill>
                <a:cs typeface="Calibri"/>
              </a:rPr>
              <a:t>Fortaleza</a:t>
            </a:r>
            <a:r>
              <a:rPr sz="2000" b="1" spc="-100" dirty="0">
                <a:solidFill>
                  <a:srgbClr val="FFFFFF"/>
                </a:solidFill>
                <a:cs typeface="Calibri"/>
              </a:rPr>
              <a:t> </a:t>
            </a:r>
            <a:r>
              <a:rPr sz="2000" b="1" spc="40" dirty="0">
                <a:solidFill>
                  <a:srgbClr val="FFFFFF"/>
                </a:solidFill>
                <a:cs typeface="Calibri"/>
              </a:rPr>
              <a:t>Financiera</a:t>
            </a:r>
            <a:r>
              <a:rPr sz="2000" b="1" spc="-105" dirty="0">
                <a:solidFill>
                  <a:srgbClr val="FFFFFF"/>
                </a:solidFill>
                <a:cs typeface="Calibri"/>
              </a:rPr>
              <a:t> </a:t>
            </a:r>
            <a:r>
              <a:rPr sz="2000" b="1" spc="50" dirty="0">
                <a:solidFill>
                  <a:srgbClr val="FFFFFF"/>
                </a:solidFill>
                <a:cs typeface="Calibri"/>
              </a:rPr>
              <a:t>del</a:t>
            </a:r>
            <a:r>
              <a:rPr sz="2000" b="1" spc="-50" dirty="0">
                <a:solidFill>
                  <a:srgbClr val="FFFFFF"/>
                </a:solidFill>
                <a:cs typeface="Calibri"/>
              </a:rPr>
              <a:t> </a:t>
            </a:r>
            <a:r>
              <a:rPr sz="2000" b="1" spc="50" dirty="0">
                <a:solidFill>
                  <a:srgbClr val="FFFFFF"/>
                </a:solidFill>
                <a:cs typeface="Calibri"/>
              </a:rPr>
              <a:t>Gobierno</a:t>
            </a:r>
            <a:endParaRPr sz="2000" dirty="0">
              <a:solidFill>
                <a:srgbClr val="000000"/>
              </a:solidFill>
              <a:cs typeface="Calibri"/>
            </a:endParaRPr>
          </a:p>
        </p:txBody>
      </p:sp>
      <p:sp>
        <p:nvSpPr>
          <p:cNvPr id="7" name="object 7"/>
          <p:cNvSpPr txBox="1"/>
          <p:nvPr/>
        </p:nvSpPr>
        <p:spPr>
          <a:xfrm>
            <a:off x="2677787" y="1129308"/>
            <a:ext cx="1626870" cy="784830"/>
          </a:xfrm>
          <a:prstGeom prst="rect">
            <a:avLst/>
          </a:prstGeom>
          <a:solidFill>
            <a:srgbClr val="FCD5B5"/>
          </a:solidFill>
          <a:ln>
            <a:solidFill>
              <a:srgbClr val="000000"/>
            </a:solidFill>
          </a:ln>
        </p:spPr>
        <p:txBody>
          <a:bodyPr vert="horz" wrap="square" lIns="0" tIns="88900" rIns="0" bIns="0" rtlCol="0">
            <a:spAutoFit/>
          </a:bodyPr>
          <a:lstStyle/>
          <a:p>
            <a:pPr marL="0" marR="0" lvl="0" indent="0" algn="ctr"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Fortaleza</a:t>
            </a:r>
            <a:endParaRPr kumimoji="0" sz="1800" b="0" i="0" u="none" strike="noStrike" kern="0" cap="none" spc="0" normalizeH="0" baseline="0" noProof="0" dirty="0">
              <a:ln>
                <a:noFill/>
              </a:ln>
              <a:solidFill>
                <a:srgbClr val="000000"/>
              </a:solidFill>
              <a:effectLst/>
              <a:uLnTx/>
              <a:uFillTx/>
              <a:cs typeface="Calibri"/>
            </a:endParaRPr>
          </a:p>
          <a:p>
            <a:pPr marL="0" marR="6350" lvl="0" indent="0" algn="ctr"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Institucional</a:t>
            </a:r>
            <a:endParaRPr kumimoji="0" sz="1800" b="0" i="0" u="none" strike="noStrike" kern="0" cap="none" spc="0" normalizeH="0" baseline="0" noProof="0" dirty="0">
              <a:ln>
                <a:noFill/>
              </a:ln>
              <a:solidFill>
                <a:srgbClr val="000000"/>
              </a:solidFill>
              <a:effectLst/>
              <a:uLnTx/>
              <a:uFillTx/>
              <a:cs typeface="Calibri"/>
            </a:endParaRPr>
          </a:p>
        </p:txBody>
      </p:sp>
      <p:sp>
        <p:nvSpPr>
          <p:cNvPr id="8" name="object 8"/>
          <p:cNvSpPr txBox="1"/>
          <p:nvPr/>
        </p:nvSpPr>
        <p:spPr>
          <a:xfrm>
            <a:off x="4541083" y="1129308"/>
            <a:ext cx="1548130" cy="777136"/>
          </a:xfrm>
          <a:prstGeom prst="rect">
            <a:avLst/>
          </a:prstGeom>
          <a:solidFill>
            <a:srgbClr val="8EB4E3"/>
          </a:solidFill>
          <a:ln>
            <a:solidFill>
              <a:srgbClr val="0033FF"/>
            </a:solidFill>
          </a:ln>
        </p:spPr>
        <p:txBody>
          <a:bodyPr vert="horz" wrap="square" lIns="0" tIns="81280" rIns="0" bIns="0" rtlCol="0">
            <a:spAutoFit/>
          </a:bodyPr>
          <a:lstStyle/>
          <a:p>
            <a:pPr marL="11430" algn="ctr" defTabSz="914400" eaLnBrk="0" fontAlgn="base" hangingPunct="0">
              <a:spcBef>
                <a:spcPts val="640"/>
              </a:spcBef>
              <a:spcAft>
                <a:spcPct val="0"/>
              </a:spcAft>
            </a:pPr>
            <a:r>
              <a:rPr sz="1800" b="1" spc="50" dirty="0">
                <a:solidFill>
                  <a:srgbClr val="0028A0"/>
                </a:solidFill>
                <a:cs typeface="Calibri"/>
              </a:rPr>
              <a:t>Fortaleza</a:t>
            </a:r>
            <a:endParaRPr sz="1800" dirty="0">
              <a:solidFill>
                <a:srgbClr val="000000"/>
              </a:solidFill>
              <a:cs typeface="Calibri"/>
            </a:endParaRPr>
          </a:p>
          <a:p>
            <a:pPr algn="ctr" defTabSz="914400" eaLnBrk="0" fontAlgn="base" hangingPunct="0">
              <a:spcBef>
                <a:spcPts val="1070"/>
              </a:spcBef>
              <a:spcAft>
                <a:spcPct val="0"/>
              </a:spcAft>
            </a:pPr>
            <a:r>
              <a:rPr sz="1800" b="1" spc="50" dirty="0">
                <a:solidFill>
                  <a:srgbClr val="0028A0"/>
                </a:solidFill>
                <a:cs typeface="Calibri"/>
              </a:rPr>
              <a:t>Fiscal</a:t>
            </a:r>
            <a:endParaRPr sz="1800" dirty="0">
              <a:solidFill>
                <a:srgbClr val="000000"/>
              </a:solidFill>
              <a:cs typeface="Calibri"/>
            </a:endParaRPr>
          </a:p>
        </p:txBody>
      </p:sp>
      <p:sp>
        <p:nvSpPr>
          <p:cNvPr id="9" name="object 9"/>
          <p:cNvSpPr txBox="1"/>
          <p:nvPr/>
        </p:nvSpPr>
        <p:spPr>
          <a:xfrm>
            <a:off x="6266358" y="1129308"/>
            <a:ext cx="1725295" cy="784830"/>
          </a:xfrm>
          <a:prstGeom prst="rect">
            <a:avLst/>
          </a:prstGeom>
          <a:solidFill>
            <a:srgbClr val="D99694"/>
          </a:solidFill>
          <a:ln>
            <a:solidFill>
              <a:srgbClr val="000000"/>
            </a:solidFill>
          </a:ln>
        </p:spPr>
        <p:txBody>
          <a:bodyPr vert="horz" wrap="square" lIns="0" tIns="88900" rIns="0" bIns="0" rtlCol="0">
            <a:spAutoFit/>
          </a:bodyPr>
          <a:lstStyle/>
          <a:p>
            <a:pPr marL="19685" marR="0" lvl="0" indent="0" algn="ctr" defTabSz="914400" eaLnBrk="0" fontAlgn="base" latinLnBrk="0" hangingPunct="0">
              <a:lnSpc>
                <a:spcPct val="100000"/>
              </a:lnSpc>
              <a:spcBef>
                <a:spcPts val="700"/>
              </a:spcBef>
              <a:spcAft>
                <a:spcPct val="0"/>
              </a:spcAft>
              <a:buClrTx/>
              <a:buSzTx/>
              <a:buFontTx/>
              <a:buNone/>
              <a:tabLst/>
              <a:defRPr/>
            </a:pPr>
            <a:r>
              <a:rPr kumimoji="0" sz="1800" b="1" i="0" u="none" strike="noStrike" kern="0" cap="none" spc="40" normalizeH="0" baseline="0" noProof="0" dirty="0">
                <a:ln>
                  <a:noFill/>
                </a:ln>
                <a:solidFill>
                  <a:srgbClr val="000000"/>
                </a:solidFill>
                <a:effectLst/>
                <a:uLnTx/>
                <a:uFillTx/>
                <a:cs typeface="Calibri"/>
              </a:rPr>
              <a:t>Susceptibilidad</a:t>
            </a:r>
            <a:endParaRPr kumimoji="0" sz="1800" b="0" i="0" u="none" strike="noStrike" kern="0" cap="none" spc="0" normalizeH="0" baseline="0" noProof="0" dirty="0">
              <a:ln>
                <a:noFill/>
              </a:ln>
              <a:solidFill>
                <a:srgbClr val="000000"/>
              </a:solidFill>
              <a:effectLst/>
              <a:uLnTx/>
              <a:uFillTx/>
              <a:cs typeface="Calibri"/>
            </a:endParaRPr>
          </a:p>
          <a:p>
            <a:pPr marL="10795" marR="0" lvl="0" indent="0" algn="ctr" defTabSz="914400" eaLnBrk="0" fontAlgn="base" latinLnBrk="0" hangingPunct="0">
              <a:lnSpc>
                <a:spcPct val="100000"/>
              </a:lnSpc>
              <a:spcBef>
                <a:spcPts val="1065"/>
              </a:spcBef>
              <a:spcAft>
                <a:spcPct val="0"/>
              </a:spcAft>
              <a:buClrTx/>
              <a:buSzTx/>
              <a:buFontTx/>
              <a:buNone/>
              <a:tabLst/>
              <a:defRPr/>
            </a:pPr>
            <a:r>
              <a:rPr kumimoji="0" sz="1800" b="1" i="0" u="none" strike="noStrike" kern="0" cap="none" spc="50" normalizeH="0" baseline="0" noProof="0" dirty="0">
                <a:ln>
                  <a:noFill/>
                </a:ln>
                <a:solidFill>
                  <a:srgbClr val="000000"/>
                </a:solidFill>
                <a:effectLst/>
                <a:uLnTx/>
                <a:uFillTx/>
                <a:cs typeface="Calibri"/>
              </a:rPr>
              <a:t>de</a:t>
            </a:r>
            <a:r>
              <a:rPr kumimoji="0" sz="1800" b="1" i="0" u="none" strike="noStrike" kern="0" cap="none" spc="25" normalizeH="0" baseline="0" noProof="0" dirty="0">
                <a:ln>
                  <a:noFill/>
                </a:ln>
                <a:solidFill>
                  <a:srgbClr val="000000"/>
                </a:solidFill>
                <a:effectLst/>
                <a:uLnTx/>
                <a:uFillTx/>
                <a:cs typeface="Calibri"/>
              </a:rPr>
              <a:t> </a:t>
            </a:r>
            <a:r>
              <a:rPr kumimoji="0" sz="1800" b="1" i="0" u="none" strike="noStrike" kern="0" cap="none" spc="60" normalizeH="0" baseline="0" noProof="0" dirty="0">
                <a:ln>
                  <a:noFill/>
                </a:ln>
                <a:solidFill>
                  <a:srgbClr val="000000"/>
                </a:solidFill>
                <a:effectLst/>
                <a:uLnTx/>
                <a:uFillTx/>
                <a:cs typeface="Calibri"/>
              </a:rPr>
              <a:t>Riesgo</a:t>
            </a:r>
            <a:endParaRPr kumimoji="0" sz="1800" b="0" i="0" u="none" strike="noStrike" kern="0" cap="none" spc="0" normalizeH="0" baseline="0" noProof="0" dirty="0">
              <a:ln>
                <a:noFill/>
              </a:ln>
              <a:solidFill>
                <a:srgbClr val="000000"/>
              </a:solidFill>
              <a:effectLst/>
              <a:uLnTx/>
              <a:uFillTx/>
              <a:cs typeface="Calibri"/>
            </a:endParaRPr>
          </a:p>
        </p:txBody>
      </p:sp>
      <p:sp>
        <p:nvSpPr>
          <p:cNvPr id="10" name="object 10"/>
          <p:cNvSpPr/>
          <p:nvPr/>
        </p:nvSpPr>
        <p:spPr>
          <a:xfrm>
            <a:off x="1653060" y="1925500"/>
            <a:ext cx="78869" cy="172397"/>
          </a:xfrm>
          <a:prstGeom prst="rect">
            <a:avLst/>
          </a:pr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3472211" y="1936653"/>
            <a:ext cx="64841" cy="183166"/>
          </a:xfrm>
          <a:prstGeom prst="rect">
            <a:avLst/>
          </a:pr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2" name="object 12"/>
          <p:cNvSpPr/>
          <p:nvPr/>
        </p:nvSpPr>
        <p:spPr>
          <a:xfrm>
            <a:off x="5310458" y="1936653"/>
            <a:ext cx="79375" cy="1108452"/>
          </a:xfrm>
          <a:custGeom>
            <a:avLst/>
            <a:gdLst/>
            <a:ahLst/>
            <a:cxnLst/>
            <a:rect l="l" t="t" r="r" b="b"/>
            <a:pathLst>
              <a:path w="79375" h="1189354">
                <a:moveTo>
                  <a:pt x="0" y="1115593"/>
                </a:moveTo>
                <a:lnTo>
                  <a:pt x="39039" y="1189280"/>
                </a:lnTo>
                <a:lnTo>
                  <a:pt x="65637" y="1140237"/>
                </a:lnTo>
                <a:lnTo>
                  <a:pt x="29443" y="1140237"/>
                </a:lnTo>
                <a:lnTo>
                  <a:pt x="29474" y="1134075"/>
                </a:lnTo>
                <a:lnTo>
                  <a:pt x="0" y="1115593"/>
                </a:lnTo>
                <a:close/>
              </a:path>
              <a:path w="79375" h="1189354">
                <a:moveTo>
                  <a:pt x="29474" y="1134075"/>
                </a:moveTo>
                <a:lnTo>
                  <a:pt x="29443" y="1140237"/>
                </a:lnTo>
                <a:lnTo>
                  <a:pt x="39302" y="1140237"/>
                </a:lnTo>
                <a:lnTo>
                  <a:pt x="29474" y="1134075"/>
                </a:lnTo>
                <a:close/>
              </a:path>
              <a:path w="79375" h="1189354">
                <a:moveTo>
                  <a:pt x="54945" y="0"/>
                </a:moveTo>
                <a:lnTo>
                  <a:pt x="35227" y="0"/>
                </a:lnTo>
                <a:lnTo>
                  <a:pt x="29568" y="1115593"/>
                </a:lnTo>
                <a:lnTo>
                  <a:pt x="29576" y="1134139"/>
                </a:lnTo>
                <a:lnTo>
                  <a:pt x="39302" y="1140237"/>
                </a:lnTo>
                <a:lnTo>
                  <a:pt x="49192" y="1134139"/>
                </a:lnTo>
                <a:lnTo>
                  <a:pt x="54945" y="0"/>
                </a:lnTo>
                <a:close/>
              </a:path>
              <a:path w="79375" h="1189354">
                <a:moveTo>
                  <a:pt x="49192" y="1134139"/>
                </a:moveTo>
                <a:lnTo>
                  <a:pt x="39302" y="1140237"/>
                </a:lnTo>
                <a:lnTo>
                  <a:pt x="49161" y="1140237"/>
                </a:lnTo>
                <a:lnTo>
                  <a:pt x="49192" y="1134139"/>
                </a:lnTo>
                <a:close/>
              </a:path>
              <a:path w="79375" h="1189354">
                <a:moveTo>
                  <a:pt x="78869" y="1115838"/>
                </a:moveTo>
                <a:lnTo>
                  <a:pt x="49192" y="1134139"/>
                </a:lnTo>
                <a:lnTo>
                  <a:pt x="49161" y="1140237"/>
                </a:lnTo>
                <a:lnTo>
                  <a:pt x="65637" y="1140237"/>
                </a:lnTo>
                <a:lnTo>
                  <a:pt x="78869" y="1115838"/>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33FF"/>
              </a:solidFill>
              <a:effectLst/>
              <a:uLnTx/>
              <a:uFillTx/>
            </a:endParaRPr>
          </a:p>
        </p:txBody>
      </p:sp>
      <p:sp>
        <p:nvSpPr>
          <p:cNvPr id="13" name="object 13"/>
          <p:cNvSpPr/>
          <p:nvPr/>
        </p:nvSpPr>
        <p:spPr>
          <a:xfrm>
            <a:off x="2511372" y="2713484"/>
            <a:ext cx="79375" cy="293370"/>
          </a:xfrm>
          <a:custGeom>
            <a:avLst/>
            <a:gdLst/>
            <a:ahLst/>
            <a:cxnLst/>
            <a:rect l="l" t="t" r="r" b="b"/>
            <a:pathLst>
              <a:path w="79375" h="293370">
                <a:moveTo>
                  <a:pt x="0" y="219097"/>
                </a:moveTo>
                <a:lnTo>
                  <a:pt x="38252" y="293273"/>
                </a:lnTo>
                <a:lnTo>
                  <a:pt x="65489" y="244354"/>
                </a:lnTo>
                <a:lnTo>
                  <a:pt x="48900" y="244354"/>
                </a:lnTo>
                <a:lnTo>
                  <a:pt x="29182" y="244109"/>
                </a:lnTo>
                <a:lnTo>
                  <a:pt x="29288" y="237952"/>
                </a:lnTo>
                <a:lnTo>
                  <a:pt x="0" y="219097"/>
                </a:lnTo>
                <a:close/>
              </a:path>
              <a:path w="79375" h="293370">
                <a:moveTo>
                  <a:pt x="49001" y="238251"/>
                </a:moveTo>
                <a:lnTo>
                  <a:pt x="39041" y="244231"/>
                </a:lnTo>
                <a:lnTo>
                  <a:pt x="48900" y="244354"/>
                </a:lnTo>
                <a:lnTo>
                  <a:pt x="49001" y="238251"/>
                </a:lnTo>
                <a:close/>
              </a:path>
              <a:path w="79375" h="293370">
                <a:moveTo>
                  <a:pt x="78869" y="220323"/>
                </a:moveTo>
                <a:lnTo>
                  <a:pt x="49001" y="238251"/>
                </a:lnTo>
                <a:lnTo>
                  <a:pt x="48900" y="244354"/>
                </a:lnTo>
                <a:lnTo>
                  <a:pt x="65489" y="244354"/>
                </a:lnTo>
                <a:lnTo>
                  <a:pt x="78869" y="220323"/>
                </a:lnTo>
                <a:close/>
              </a:path>
              <a:path w="79375" h="293370">
                <a:moveTo>
                  <a:pt x="29288" y="237952"/>
                </a:moveTo>
                <a:lnTo>
                  <a:pt x="29182" y="244109"/>
                </a:lnTo>
                <a:lnTo>
                  <a:pt x="38989" y="244231"/>
                </a:lnTo>
                <a:lnTo>
                  <a:pt x="29288" y="237952"/>
                </a:lnTo>
                <a:close/>
              </a:path>
              <a:path w="79375" h="293370">
                <a:moveTo>
                  <a:pt x="33388" y="0"/>
                </a:moveTo>
                <a:lnTo>
                  <a:pt x="29288" y="237952"/>
                </a:lnTo>
                <a:lnTo>
                  <a:pt x="39041" y="244231"/>
                </a:lnTo>
                <a:lnTo>
                  <a:pt x="49001" y="238251"/>
                </a:lnTo>
                <a:lnTo>
                  <a:pt x="52974" y="245"/>
                </a:lnTo>
                <a:lnTo>
                  <a:pt x="33388" y="0"/>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4" name="object 14"/>
          <p:cNvSpPr/>
          <p:nvPr/>
        </p:nvSpPr>
        <p:spPr>
          <a:xfrm>
            <a:off x="3457677" y="3649588"/>
            <a:ext cx="79375" cy="203866"/>
          </a:xfrm>
          <a:custGeom>
            <a:avLst/>
            <a:gdLst/>
            <a:ahLst/>
            <a:cxnLst/>
            <a:rect l="l" t="t" r="r" b="b"/>
            <a:pathLst>
              <a:path w="79375" h="297179">
                <a:moveTo>
                  <a:pt x="0" y="223314"/>
                </a:moveTo>
                <a:lnTo>
                  <a:pt x="39697" y="296718"/>
                </a:lnTo>
                <a:lnTo>
                  <a:pt x="65740" y="247713"/>
                </a:lnTo>
                <a:lnTo>
                  <a:pt x="29577" y="247713"/>
                </a:lnTo>
                <a:lnTo>
                  <a:pt x="29478" y="241525"/>
                </a:lnTo>
                <a:lnTo>
                  <a:pt x="0" y="223314"/>
                </a:lnTo>
                <a:close/>
              </a:path>
              <a:path w="79375" h="297179">
                <a:moveTo>
                  <a:pt x="29550" y="241570"/>
                </a:moveTo>
                <a:lnTo>
                  <a:pt x="29577" y="247713"/>
                </a:lnTo>
                <a:lnTo>
                  <a:pt x="39435" y="247676"/>
                </a:lnTo>
                <a:lnTo>
                  <a:pt x="29550" y="241570"/>
                </a:lnTo>
                <a:close/>
              </a:path>
              <a:path w="79375" h="297179">
                <a:moveTo>
                  <a:pt x="78869" y="223008"/>
                </a:moveTo>
                <a:lnTo>
                  <a:pt x="49267" y="241525"/>
                </a:lnTo>
                <a:lnTo>
                  <a:pt x="49293" y="247639"/>
                </a:lnTo>
                <a:lnTo>
                  <a:pt x="29577" y="247713"/>
                </a:lnTo>
                <a:lnTo>
                  <a:pt x="65740" y="247713"/>
                </a:lnTo>
                <a:lnTo>
                  <a:pt x="78869" y="223008"/>
                </a:lnTo>
                <a:close/>
              </a:path>
              <a:path w="79375" h="297179">
                <a:moveTo>
                  <a:pt x="48242" y="0"/>
                </a:moveTo>
                <a:lnTo>
                  <a:pt x="28525" y="73"/>
                </a:lnTo>
                <a:lnTo>
                  <a:pt x="29550" y="241570"/>
                </a:lnTo>
                <a:lnTo>
                  <a:pt x="39434" y="247676"/>
                </a:lnTo>
                <a:lnTo>
                  <a:pt x="49195" y="241570"/>
                </a:lnTo>
                <a:lnTo>
                  <a:pt x="49189" y="223008"/>
                </a:lnTo>
                <a:lnTo>
                  <a:pt x="48242" y="0"/>
                </a:lnTo>
                <a:close/>
              </a:path>
              <a:path w="79375" h="297179">
                <a:moveTo>
                  <a:pt x="49267" y="241525"/>
                </a:moveTo>
                <a:lnTo>
                  <a:pt x="39434" y="247676"/>
                </a:lnTo>
                <a:lnTo>
                  <a:pt x="49293" y="247639"/>
                </a:lnTo>
                <a:lnTo>
                  <a:pt x="49267" y="241525"/>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5" name="object 15"/>
          <p:cNvSpPr/>
          <p:nvPr/>
        </p:nvSpPr>
        <p:spPr>
          <a:xfrm>
            <a:off x="6948263" y="1936653"/>
            <a:ext cx="144017" cy="1989605"/>
          </a:xfrm>
          <a:custGeom>
            <a:avLst/>
            <a:gdLst/>
            <a:ahLst/>
            <a:cxnLst/>
            <a:rect l="l" t="t" r="r" b="b"/>
            <a:pathLst>
              <a:path w="79375" h="2173604">
                <a:moveTo>
                  <a:pt x="0" y="2099679"/>
                </a:moveTo>
                <a:lnTo>
                  <a:pt x="39566" y="2173194"/>
                </a:lnTo>
                <a:lnTo>
                  <a:pt x="65745" y="2124163"/>
                </a:lnTo>
                <a:lnTo>
                  <a:pt x="29577" y="2124163"/>
                </a:lnTo>
                <a:lnTo>
                  <a:pt x="29546" y="2118014"/>
                </a:lnTo>
                <a:lnTo>
                  <a:pt x="0" y="2099679"/>
                </a:lnTo>
                <a:close/>
              </a:path>
              <a:path w="79375" h="2173604">
                <a:moveTo>
                  <a:pt x="29568" y="2118028"/>
                </a:moveTo>
                <a:lnTo>
                  <a:pt x="29577" y="2124163"/>
                </a:lnTo>
                <a:lnTo>
                  <a:pt x="39436" y="2124151"/>
                </a:lnTo>
                <a:lnTo>
                  <a:pt x="29568" y="2118028"/>
                </a:lnTo>
                <a:close/>
              </a:path>
              <a:path w="79375" h="2173604">
                <a:moveTo>
                  <a:pt x="78870" y="2099581"/>
                </a:moveTo>
                <a:lnTo>
                  <a:pt x="49285" y="2118014"/>
                </a:lnTo>
                <a:lnTo>
                  <a:pt x="49293" y="2124151"/>
                </a:lnTo>
                <a:lnTo>
                  <a:pt x="29577" y="2124163"/>
                </a:lnTo>
                <a:lnTo>
                  <a:pt x="65752" y="2124151"/>
                </a:lnTo>
                <a:lnTo>
                  <a:pt x="78870" y="2099581"/>
                </a:lnTo>
                <a:close/>
              </a:path>
              <a:path w="79375" h="2173604">
                <a:moveTo>
                  <a:pt x="46401" y="0"/>
                </a:moveTo>
                <a:lnTo>
                  <a:pt x="26685" y="0"/>
                </a:lnTo>
                <a:lnTo>
                  <a:pt x="29568" y="2118028"/>
                </a:lnTo>
                <a:lnTo>
                  <a:pt x="39436" y="2124151"/>
                </a:lnTo>
                <a:lnTo>
                  <a:pt x="49263" y="2118028"/>
                </a:lnTo>
                <a:lnTo>
                  <a:pt x="49260" y="2099581"/>
                </a:lnTo>
                <a:lnTo>
                  <a:pt x="46401" y="0"/>
                </a:lnTo>
                <a:close/>
              </a:path>
              <a:path w="79375" h="2173604">
                <a:moveTo>
                  <a:pt x="49285" y="2118014"/>
                </a:moveTo>
                <a:lnTo>
                  <a:pt x="39436" y="2124151"/>
                </a:lnTo>
                <a:lnTo>
                  <a:pt x="49293" y="2124151"/>
                </a:lnTo>
                <a:lnTo>
                  <a:pt x="49285" y="2118014"/>
                </a:lnTo>
                <a:close/>
              </a:path>
            </a:pathLst>
          </a:custGeom>
          <a:solidFill>
            <a:srgbClr val="0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6" name="object 16"/>
          <p:cNvSpPr/>
          <p:nvPr/>
        </p:nvSpPr>
        <p:spPr>
          <a:xfrm>
            <a:off x="1324798" y="4778940"/>
            <a:ext cx="6346345" cy="29872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7" name="object 17"/>
          <p:cNvSpPr txBox="1"/>
          <p:nvPr/>
        </p:nvSpPr>
        <p:spPr>
          <a:xfrm>
            <a:off x="293051" y="4729708"/>
            <a:ext cx="859790" cy="33020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000" spc="-5" dirty="0">
                <a:solidFill>
                  <a:srgbClr val="0028A0"/>
                </a:solidFill>
                <a:cs typeface="Arial"/>
              </a:rPr>
              <a:t>Escala:</a:t>
            </a:r>
            <a:endParaRPr sz="2000" dirty="0">
              <a:solidFill>
                <a:srgbClr val="000000"/>
              </a:solidFill>
              <a:cs typeface="Arial"/>
            </a:endParaRPr>
          </a:p>
        </p:txBody>
      </p:sp>
      <p:sp>
        <p:nvSpPr>
          <p:cNvPr id="18" name="object 17"/>
          <p:cNvSpPr txBox="1">
            <a:spLocks/>
          </p:cNvSpPr>
          <p:nvPr/>
        </p:nvSpPr>
        <p:spPr>
          <a:xfrm>
            <a:off x="259680" y="5327998"/>
            <a:ext cx="6590241" cy="185307"/>
          </a:xfrm>
          <a:prstGeom prst="rect">
            <a:avLst/>
          </a:prstGeom>
        </p:spPr>
        <p:txBody>
          <a:bodyPr vert="horz" wrap="square" lIns="0" tIns="18415" rIns="0" bIns="0" rtlCol="0">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5063807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064000" y="101600"/>
            <a:ext cx="5080000" cy="5295900"/>
          </a:xfrm>
        </p:spPr>
        <p:txBody>
          <a:bodyPr>
            <a:noAutofit/>
          </a:bodyPr>
          <a:lstStyle/>
          <a:p>
            <a:pPr marL="12700" lvl="0" defTabSz="914400" eaLnBrk="0" fontAlgn="base" hangingPunct="0">
              <a:lnSpc>
                <a:spcPct val="100000"/>
              </a:lnSpc>
              <a:spcBef>
                <a:spcPts val="100"/>
              </a:spcBef>
              <a:spcAft>
                <a:spcPct val="0"/>
              </a:spcAft>
            </a:pPr>
            <a:r>
              <a:rPr lang="es-CO" sz="4400" b="1" dirty="0">
                <a:solidFill>
                  <a:srgbClr val="00918E"/>
                </a:solidFill>
                <a:latin typeface="Times New Roman" panose="02020603050405020304" pitchFamily="18" charset="0"/>
                <a:ea typeface="+mn-ea"/>
                <a:cs typeface="Times New Roman" panose="02020603050405020304" pitchFamily="18" charset="0"/>
              </a:rPr>
              <a:t>Reportes de Finanzas Públicas y Marco Analítico de  Riesgo Soberano</a:t>
            </a:r>
            <a:endParaRPr lang="es-CO" sz="4400" b="1" kern="0" spc="-5" dirty="0">
              <a:solidFill>
                <a:srgbClr val="00918E"/>
              </a:solidFill>
              <a:latin typeface="Times New Roman" panose="02020603050405020304" pitchFamily="18" charset="0"/>
              <a:ea typeface="+mn-ea"/>
              <a:cs typeface="Times New Roman" panose="02020603050405020304" pitchFamily="18" charset="0"/>
            </a:endParaRPr>
          </a:p>
        </p:txBody>
      </p:sp>
      <p:sp>
        <p:nvSpPr>
          <p:cNvPr id="4" name="object 2"/>
          <p:cNvSpPr txBox="1"/>
          <p:nvPr/>
        </p:nvSpPr>
        <p:spPr>
          <a:xfrm>
            <a:off x="2541960" y="1013123"/>
            <a:ext cx="1226185" cy="3783087"/>
          </a:xfrm>
          <a:prstGeom prst="rect">
            <a:avLst/>
          </a:prstGeom>
        </p:spPr>
        <p:txBody>
          <a:bodyPr vert="horz" wrap="square" lIns="0" tIns="12700" rIns="0" bIns="0" rtlCol="0">
            <a:spAutoFit/>
          </a:bodyPr>
          <a:lstStyle/>
          <a:p>
            <a:pPr marL="12700" marR="0" lvl="0" indent="0" algn="ctr" defTabSz="914400" rtl="0" eaLnBrk="0" fontAlgn="base" latinLnBrk="0" hangingPunct="0">
              <a:lnSpc>
                <a:spcPct val="100000"/>
              </a:lnSpc>
              <a:spcBef>
                <a:spcPts val="100"/>
              </a:spcBef>
              <a:spcAft>
                <a:spcPct val="0"/>
              </a:spcAft>
              <a:buClrTx/>
              <a:buSzTx/>
              <a:buFontTx/>
              <a:buNone/>
              <a:tabLst/>
              <a:defRPr/>
            </a:pPr>
            <a:r>
              <a:rPr lang="es-CO" sz="24500" dirty="0">
                <a:solidFill>
                  <a:srgbClr val="00918E"/>
                </a:solidFill>
                <a:latin typeface="Times New Roman" panose="02020603050405020304" pitchFamily="18" charset="0"/>
                <a:cs typeface="Times New Roman" panose="02020603050405020304" pitchFamily="18" charset="0"/>
              </a:rPr>
              <a:t>3</a:t>
            </a:r>
            <a:endParaRPr kumimoji="0" sz="24500" b="0" i="0" u="none" strike="noStrike" kern="1200" cap="none" spc="0" normalizeH="0" baseline="0" noProof="0" dirty="0">
              <a:ln>
                <a:noFill/>
              </a:ln>
              <a:solidFill>
                <a:srgbClr val="00918E"/>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27642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9869" y="0"/>
            <a:ext cx="7718181" cy="1104636"/>
          </a:xfrm>
        </p:spPr>
        <p:txBody>
          <a:bodyPr>
            <a:normAutofit/>
          </a:bodyPr>
          <a:lstStyle/>
          <a:p>
            <a:pPr algn="l"/>
            <a:r>
              <a:rPr lang="es-CO" sz="3600" b="1" dirty="0">
                <a:latin typeface="Times New Roman" panose="02020603050405020304" pitchFamily="18" charset="0"/>
                <a:cs typeface="Times New Roman" panose="02020603050405020304" pitchFamily="18" charset="0"/>
              </a:rPr>
              <a:t>Fortaleza Económica</a:t>
            </a:r>
          </a:p>
        </p:txBody>
      </p:sp>
      <p:sp>
        <p:nvSpPr>
          <p:cNvPr id="3" name="object 3"/>
          <p:cNvSpPr/>
          <p:nvPr/>
        </p:nvSpPr>
        <p:spPr>
          <a:xfrm>
            <a:off x="685800" y="2388060"/>
            <a:ext cx="3271520" cy="1590040"/>
          </a:xfrm>
          <a:custGeom>
            <a:avLst/>
            <a:gdLst/>
            <a:ahLst/>
            <a:cxnLst/>
            <a:rect l="l" t="t" r="r" b="b"/>
            <a:pathLst>
              <a:path w="3271520" h="1590039">
                <a:moveTo>
                  <a:pt x="3112283" y="0"/>
                </a:moveTo>
                <a:lnTo>
                  <a:pt x="158991" y="0"/>
                </a:lnTo>
                <a:lnTo>
                  <a:pt x="108738" y="8105"/>
                </a:lnTo>
                <a:lnTo>
                  <a:pt x="65093" y="30676"/>
                </a:lnTo>
                <a:lnTo>
                  <a:pt x="30676" y="65093"/>
                </a:lnTo>
                <a:lnTo>
                  <a:pt x="8105" y="108738"/>
                </a:lnTo>
                <a:lnTo>
                  <a:pt x="0" y="158992"/>
                </a:lnTo>
                <a:lnTo>
                  <a:pt x="0" y="1430935"/>
                </a:lnTo>
                <a:lnTo>
                  <a:pt x="8105" y="1481189"/>
                </a:lnTo>
                <a:lnTo>
                  <a:pt x="30676" y="1524834"/>
                </a:lnTo>
                <a:lnTo>
                  <a:pt x="65093" y="1559251"/>
                </a:lnTo>
                <a:lnTo>
                  <a:pt x="108738" y="1581821"/>
                </a:lnTo>
                <a:lnTo>
                  <a:pt x="158991" y="1589926"/>
                </a:lnTo>
                <a:lnTo>
                  <a:pt x="3112283" y="1589926"/>
                </a:lnTo>
                <a:lnTo>
                  <a:pt x="3162537" y="1581821"/>
                </a:lnTo>
                <a:lnTo>
                  <a:pt x="3206182" y="1559251"/>
                </a:lnTo>
                <a:lnTo>
                  <a:pt x="3240599" y="1524834"/>
                </a:lnTo>
                <a:lnTo>
                  <a:pt x="3263170" y="1481189"/>
                </a:lnTo>
                <a:lnTo>
                  <a:pt x="3271276" y="1430935"/>
                </a:lnTo>
                <a:lnTo>
                  <a:pt x="3271276" y="158992"/>
                </a:lnTo>
                <a:lnTo>
                  <a:pt x="3263170" y="108738"/>
                </a:lnTo>
                <a:lnTo>
                  <a:pt x="3240599" y="65093"/>
                </a:lnTo>
                <a:lnTo>
                  <a:pt x="3206182" y="30676"/>
                </a:lnTo>
                <a:lnTo>
                  <a:pt x="3162537" y="8105"/>
                </a:lnTo>
                <a:lnTo>
                  <a:pt x="3112283" y="0"/>
                </a:lnTo>
                <a:close/>
              </a:path>
            </a:pathLst>
          </a:custGeom>
          <a:solidFill>
            <a:srgbClr val="008869"/>
          </a:solidFill>
          <a:ln>
            <a:solidFill>
              <a:srgbClr val="FFFF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4" name="object 4"/>
          <p:cNvSpPr txBox="1"/>
          <p:nvPr/>
        </p:nvSpPr>
        <p:spPr>
          <a:xfrm>
            <a:off x="1177930" y="2616668"/>
            <a:ext cx="2287270" cy="1048385"/>
          </a:xfrm>
          <a:prstGeom prst="rect">
            <a:avLst/>
          </a:prstGeom>
        </p:spPr>
        <p:txBody>
          <a:bodyPr vert="horz" wrap="square" lIns="0" tIns="90805" rIns="0" bIns="0" rtlCol="0">
            <a:spAutoFit/>
          </a:bodyPr>
          <a:lstStyle/>
          <a:p>
            <a:pPr marL="12700" marR="5080" indent="177800" defTabSz="914400" eaLnBrk="0" fontAlgn="base" hangingPunct="0">
              <a:lnSpc>
                <a:spcPts val="3729"/>
              </a:lnSpc>
              <a:spcBef>
                <a:spcPts val="715"/>
              </a:spcBef>
              <a:spcAft>
                <a:spcPct val="0"/>
              </a:spcAft>
            </a:pPr>
            <a:r>
              <a:rPr sz="3600" b="1" spc="-5" dirty="0">
                <a:solidFill>
                  <a:srgbClr val="FFFFFF"/>
                </a:solidFill>
                <a:cs typeface="Arial"/>
              </a:rPr>
              <a:t>Fortaleza  E</a:t>
            </a:r>
            <a:r>
              <a:rPr sz="3600" b="1" dirty="0">
                <a:solidFill>
                  <a:srgbClr val="FFFFFF"/>
                </a:solidFill>
                <a:cs typeface="Arial"/>
              </a:rPr>
              <a:t>co</a:t>
            </a:r>
            <a:r>
              <a:rPr sz="3600" b="1" spc="-5" dirty="0">
                <a:solidFill>
                  <a:srgbClr val="FFFFFF"/>
                </a:solidFill>
                <a:cs typeface="Arial"/>
              </a:rPr>
              <a:t>nó</a:t>
            </a:r>
            <a:r>
              <a:rPr sz="3600" b="1" dirty="0">
                <a:solidFill>
                  <a:srgbClr val="FFFFFF"/>
                </a:solidFill>
                <a:cs typeface="Arial"/>
              </a:rPr>
              <a:t>mica</a:t>
            </a:r>
            <a:endParaRPr sz="3600" b="1" dirty="0">
              <a:solidFill>
                <a:srgbClr val="000000"/>
              </a:solidFill>
              <a:cs typeface="Arial"/>
            </a:endParaRPr>
          </a:p>
        </p:txBody>
      </p:sp>
      <p:sp>
        <p:nvSpPr>
          <p:cNvPr id="5" name="object 5"/>
          <p:cNvSpPr/>
          <p:nvPr/>
        </p:nvSpPr>
        <p:spPr>
          <a:xfrm>
            <a:off x="3957076" y="1813397"/>
            <a:ext cx="1623695" cy="1369695"/>
          </a:xfrm>
          <a:custGeom>
            <a:avLst/>
            <a:gdLst/>
            <a:ahLst/>
            <a:cxnLst/>
            <a:rect l="l" t="t" r="r" b="b"/>
            <a:pathLst>
              <a:path w="1623695" h="1369695">
                <a:moveTo>
                  <a:pt x="0" y="1369627"/>
                </a:moveTo>
                <a:lnTo>
                  <a:pt x="1623220" y="0"/>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6" name="object 6"/>
          <p:cNvSpPr/>
          <p:nvPr/>
        </p:nvSpPr>
        <p:spPr>
          <a:xfrm>
            <a:off x="5580297" y="1430238"/>
            <a:ext cx="2448560" cy="995358"/>
          </a:xfrm>
          <a:custGeom>
            <a:avLst/>
            <a:gdLst/>
            <a:ahLst/>
            <a:cxnLst/>
            <a:rect l="l" t="t" r="r" b="b"/>
            <a:pathLst>
              <a:path w="2448559" h="1224280">
                <a:moveTo>
                  <a:pt x="2325904" y="0"/>
                </a:moveTo>
                <a:lnTo>
                  <a:pt x="122415" y="0"/>
                </a:lnTo>
                <a:lnTo>
                  <a:pt x="74765" y="9620"/>
                </a:lnTo>
                <a:lnTo>
                  <a:pt x="35854" y="35855"/>
                </a:lnTo>
                <a:lnTo>
                  <a:pt x="9619" y="74766"/>
                </a:lnTo>
                <a:lnTo>
                  <a:pt x="0" y="122416"/>
                </a:lnTo>
                <a:lnTo>
                  <a:pt x="0" y="1101744"/>
                </a:lnTo>
                <a:lnTo>
                  <a:pt x="9619" y="1149393"/>
                </a:lnTo>
                <a:lnTo>
                  <a:pt x="35854" y="1188305"/>
                </a:lnTo>
                <a:lnTo>
                  <a:pt x="74765" y="1214540"/>
                </a:lnTo>
                <a:lnTo>
                  <a:pt x="122415" y="1224160"/>
                </a:lnTo>
                <a:lnTo>
                  <a:pt x="2325904" y="1224160"/>
                </a:lnTo>
                <a:lnTo>
                  <a:pt x="2373554" y="1214540"/>
                </a:lnTo>
                <a:lnTo>
                  <a:pt x="2412466" y="1188305"/>
                </a:lnTo>
                <a:lnTo>
                  <a:pt x="2438701" y="1149393"/>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7" name="object 7"/>
          <p:cNvSpPr/>
          <p:nvPr/>
        </p:nvSpPr>
        <p:spPr>
          <a:xfrm>
            <a:off x="5580297" y="1201316"/>
            <a:ext cx="2448560" cy="1224280"/>
          </a:xfrm>
          <a:custGeom>
            <a:avLst/>
            <a:gdLst/>
            <a:ahLst/>
            <a:cxnLst/>
            <a:rect l="l" t="t" r="r" b="b"/>
            <a:pathLst>
              <a:path w="2448559" h="1224280">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8" name="object 8"/>
          <p:cNvSpPr txBox="1"/>
          <p:nvPr/>
        </p:nvSpPr>
        <p:spPr>
          <a:xfrm>
            <a:off x="5944666" y="1572776"/>
            <a:ext cx="1719580" cy="708660"/>
          </a:xfrm>
          <a:prstGeom prst="rect">
            <a:avLst/>
          </a:prstGeom>
        </p:spPr>
        <p:txBody>
          <a:bodyPr vert="horz" wrap="square" lIns="0" tIns="63500" rIns="0" bIns="0" rtlCol="0">
            <a:spAutoFit/>
          </a:bodyPr>
          <a:lstStyle/>
          <a:p>
            <a:pPr marL="46355" marR="5080" indent="-34290" defTabSz="914400" eaLnBrk="0" fontAlgn="base" hangingPunct="0">
              <a:lnSpc>
                <a:spcPts val="2500"/>
              </a:lnSpc>
              <a:spcBef>
                <a:spcPts val="500"/>
              </a:spcBef>
              <a:spcAft>
                <a:spcPct val="0"/>
              </a:spcAft>
            </a:pPr>
            <a:r>
              <a:rPr sz="2600" b="1" spc="-5" dirty="0">
                <a:solidFill>
                  <a:srgbClr val="FFFFFF"/>
                </a:solidFill>
                <a:cs typeface="Arial"/>
              </a:rPr>
              <a:t>Dinámica</a:t>
            </a:r>
            <a:r>
              <a:rPr sz="2600" b="1" spc="-75" dirty="0">
                <a:solidFill>
                  <a:srgbClr val="FFFFFF"/>
                </a:solidFill>
                <a:cs typeface="Arial"/>
              </a:rPr>
              <a:t> </a:t>
            </a:r>
            <a:r>
              <a:rPr sz="2600" b="1" spc="-5" dirty="0">
                <a:solidFill>
                  <a:srgbClr val="FFFFFF"/>
                </a:solidFill>
                <a:cs typeface="Arial"/>
              </a:rPr>
              <a:t>de  Crecimiento</a:t>
            </a:r>
            <a:endParaRPr sz="2600" b="1" dirty="0">
              <a:solidFill>
                <a:srgbClr val="000000"/>
              </a:solidFill>
              <a:cs typeface="Arial"/>
            </a:endParaRPr>
          </a:p>
        </p:txBody>
      </p:sp>
      <p:sp>
        <p:nvSpPr>
          <p:cNvPr id="9" name="object 9"/>
          <p:cNvSpPr/>
          <p:nvPr/>
        </p:nvSpPr>
        <p:spPr>
          <a:xfrm>
            <a:off x="3957075" y="3183025"/>
            <a:ext cx="1623695" cy="38735"/>
          </a:xfrm>
          <a:custGeom>
            <a:avLst/>
            <a:gdLst/>
            <a:ahLst/>
            <a:cxnLst/>
            <a:rect l="l" t="t" r="r" b="b"/>
            <a:pathLst>
              <a:path w="1623695" h="38735">
                <a:moveTo>
                  <a:pt x="0" y="0"/>
                </a:moveTo>
                <a:lnTo>
                  <a:pt x="1623220" y="38156"/>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0" name="object 10"/>
          <p:cNvSpPr/>
          <p:nvPr/>
        </p:nvSpPr>
        <p:spPr>
          <a:xfrm>
            <a:off x="5580297" y="2609101"/>
            <a:ext cx="2448560" cy="1019600"/>
          </a:xfrm>
          <a:custGeom>
            <a:avLst/>
            <a:gdLst/>
            <a:ahLst/>
            <a:cxnLst/>
            <a:rect l="l" t="t" r="r" b="b"/>
            <a:pathLst>
              <a:path w="2448559" h="1224279">
                <a:moveTo>
                  <a:pt x="2325904" y="0"/>
                </a:moveTo>
                <a:lnTo>
                  <a:pt x="122415" y="0"/>
                </a:lnTo>
                <a:lnTo>
                  <a:pt x="74765" y="9620"/>
                </a:lnTo>
                <a:lnTo>
                  <a:pt x="35854" y="35855"/>
                </a:lnTo>
                <a:lnTo>
                  <a:pt x="9619" y="74766"/>
                </a:lnTo>
                <a:lnTo>
                  <a:pt x="0" y="122416"/>
                </a:lnTo>
                <a:lnTo>
                  <a:pt x="0" y="1101744"/>
                </a:lnTo>
                <a:lnTo>
                  <a:pt x="9619" y="1149393"/>
                </a:lnTo>
                <a:lnTo>
                  <a:pt x="35854" y="1188305"/>
                </a:lnTo>
                <a:lnTo>
                  <a:pt x="74765" y="1214540"/>
                </a:lnTo>
                <a:lnTo>
                  <a:pt x="122415" y="1224160"/>
                </a:lnTo>
                <a:lnTo>
                  <a:pt x="2325904" y="1224160"/>
                </a:lnTo>
                <a:lnTo>
                  <a:pt x="2373554" y="1214540"/>
                </a:lnTo>
                <a:lnTo>
                  <a:pt x="2412466" y="1188305"/>
                </a:lnTo>
                <a:lnTo>
                  <a:pt x="2438701" y="1149393"/>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5580297" y="2609100"/>
            <a:ext cx="2448560" cy="1237185"/>
          </a:xfrm>
          <a:custGeom>
            <a:avLst/>
            <a:gdLst/>
            <a:ahLst/>
            <a:cxnLst/>
            <a:rect l="l" t="t" r="r" b="b"/>
            <a:pathLst>
              <a:path w="2448559" h="1224279">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dirty="0">
              <a:ln>
                <a:noFill/>
              </a:ln>
              <a:solidFill>
                <a:srgbClr val="000000"/>
              </a:solidFill>
              <a:effectLst/>
              <a:uLnTx/>
              <a:uFillTx/>
            </a:endParaRPr>
          </a:p>
        </p:txBody>
      </p:sp>
      <p:sp>
        <p:nvSpPr>
          <p:cNvPr id="12" name="object 12"/>
          <p:cNvSpPr txBox="1"/>
          <p:nvPr/>
        </p:nvSpPr>
        <p:spPr>
          <a:xfrm>
            <a:off x="5961432" y="2785492"/>
            <a:ext cx="1686560" cy="708660"/>
          </a:xfrm>
          <a:prstGeom prst="rect">
            <a:avLst/>
          </a:prstGeom>
        </p:spPr>
        <p:txBody>
          <a:bodyPr vert="horz" wrap="square" lIns="0" tIns="63500" rIns="0" bIns="0" rtlCol="0">
            <a:spAutoFit/>
          </a:bodyPr>
          <a:lstStyle/>
          <a:p>
            <a:pPr marL="156210" marR="5080" indent="-144145" defTabSz="914400" eaLnBrk="0" fontAlgn="base" hangingPunct="0">
              <a:lnSpc>
                <a:spcPts val="2500"/>
              </a:lnSpc>
              <a:spcBef>
                <a:spcPts val="500"/>
              </a:spcBef>
              <a:spcAft>
                <a:spcPct val="0"/>
              </a:spcAft>
            </a:pPr>
            <a:r>
              <a:rPr sz="2600" b="1" spc="-5" dirty="0">
                <a:solidFill>
                  <a:srgbClr val="FFFFFF"/>
                </a:solidFill>
                <a:cs typeface="Arial"/>
              </a:rPr>
              <a:t>Escala de</a:t>
            </a:r>
            <a:r>
              <a:rPr sz="2600" b="1" spc="-65" dirty="0">
                <a:solidFill>
                  <a:srgbClr val="FFFFFF"/>
                </a:solidFill>
                <a:cs typeface="Arial"/>
              </a:rPr>
              <a:t> </a:t>
            </a:r>
            <a:r>
              <a:rPr sz="2600" b="1" spc="-5" dirty="0">
                <a:solidFill>
                  <a:srgbClr val="FFFFFF"/>
                </a:solidFill>
                <a:cs typeface="Arial"/>
              </a:rPr>
              <a:t>la  Economía</a:t>
            </a:r>
            <a:endParaRPr sz="2600" b="1" dirty="0">
              <a:solidFill>
                <a:srgbClr val="000000"/>
              </a:solidFill>
              <a:cs typeface="Arial"/>
            </a:endParaRPr>
          </a:p>
        </p:txBody>
      </p:sp>
      <p:sp>
        <p:nvSpPr>
          <p:cNvPr id="13" name="object 13"/>
          <p:cNvSpPr/>
          <p:nvPr/>
        </p:nvSpPr>
        <p:spPr>
          <a:xfrm>
            <a:off x="3957076" y="3183025"/>
            <a:ext cx="1623695" cy="1446530"/>
          </a:xfrm>
          <a:custGeom>
            <a:avLst/>
            <a:gdLst/>
            <a:ahLst/>
            <a:cxnLst/>
            <a:rect l="l" t="t" r="r" b="b"/>
            <a:pathLst>
              <a:path w="1623695" h="1446529">
                <a:moveTo>
                  <a:pt x="0" y="0"/>
                </a:moveTo>
                <a:lnTo>
                  <a:pt x="1623220" y="1445941"/>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4" name="object 14"/>
          <p:cNvSpPr/>
          <p:nvPr/>
        </p:nvSpPr>
        <p:spPr>
          <a:xfrm>
            <a:off x="5580297" y="4016886"/>
            <a:ext cx="2448560" cy="1000854"/>
          </a:xfrm>
          <a:custGeom>
            <a:avLst/>
            <a:gdLst/>
            <a:ahLst/>
            <a:cxnLst/>
            <a:rect l="l" t="t" r="r" b="b"/>
            <a:pathLst>
              <a:path w="2448559" h="1224279">
                <a:moveTo>
                  <a:pt x="2325904" y="0"/>
                </a:moveTo>
                <a:lnTo>
                  <a:pt x="122415" y="0"/>
                </a:lnTo>
                <a:lnTo>
                  <a:pt x="74765" y="9620"/>
                </a:lnTo>
                <a:lnTo>
                  <a:pt x="35854" y="35855"/>
                </a:lnTo>
                <a:lnTo>
                  <a:pt x="9619" y="74766"/>
                </a:lnTo>
                <a:lnTo>
                  <a:pt x="0" y="122416"/>
                </a:lnTo>
                <a:lnTo>
                  <a:pt x="0" y="1101744"/>
                </a:lnTo>
                <a:lnTo>
                  <a:pt x="9619" y="1149394"/>
                </a:lnTo>
                <a:lnTo>
                  <a:pt x="35854" y="1188305"/>
                </a:lnTo>
                <a:lnTo>
                  <a:pt x="74765" y="1214540"/>
                </a:lnTo>
                <a:lnTo>
                  <a:pt x="122415" y="1224160"/>
                </a:lnTo>
                <a:lnTo>
                  <a:pt x="2325904" y="1224160"/>
                </a:lnTo>
                <a:lnTo>
                  <a:pt x="2373554" y="1214540"/>
                </a:lnTo>
                <a:lnTo>
                  <a:pt x="2412466" y="1188305"/>
                </a:lnTo>
                <a:lnTo>
                  <a:pt x="2438701" y="1149394"/>
                </a:lnTo>
                <a:lnTo>
                  <a:pt x="2448321" y="1101744"/>
                </a:lnTo>
                <a:lnTo>
                  <a:pt x="2448321" y="122416"/>
                </a:lnTo>
                <a:lnTo>
                  <a:pt x="2438701" y="74766"/>
                </a:lnTo>
                <a:lnTo>
                  <a:pt x="2412466" y="35855"/>
                </a:lnTo>
                <a:lnTo>
                  <a:pt x="2373554" y="9620"/>
                </a:lnTo>
                <a:lnTo>
                  <a:pt x="2325904"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5" name="object 15"/>
          <p:cNvSpPr/>
          <p:nvPr/>
        </p:nvSpPr>
        <p:spPr>
          <a:xfrm>
            <a:off x="5580297" y="4016886"/>
            <a:ext cx="2448560" cy="1224280"/>
          </a:xfrm>
          <a:custGeom>
            <a:avLst/>
            <a:gdLst/>
            <a:ahLst/>
            <a:cxnLst/>
            <a:rect l="l" t="t" r="r" b="b"/>
            <a:pathLst>
              <a:path w="2448559" h="1224279">
                <a:moveTo>
                  <a:pt x="0" y="122416"/>
                </a:moveTo>
                <a:lnTo>
                  <a:pt x="9620" y="74766"/>
                </a:lnTo>
                <a:lnTo>
                  <a:pt x="35854" y="35854"/>
                </a:lnTo>
                <a:lnTo>
                  <a:pt x="74766" y="9620"/>
                </a:lnTo>
                <a:lnTo>
                  <a:pt x="122416" y="0"/>
                </a:lnTo>
                <a:lnTo>
                  <a:pt x="2325905" y="0"/>
                </a:lnTo>
                <a:lnTo>
                  <a:pt x="2373554" y="9620"/>
                </a:lnTo>
                <a:lnTo>
                  <a:pt x="2412466" y="35854"/>
                </a:lnTo>
                <a:lnTo>
                  <a:pt x="2438700" y="74766"/>
                </a:lnTo>
                <a:lnTo>
                  <a:pt x="2448321" y="122416"/>
                </a:lnTo>
                <a:lnTo>
                  <a:pt x="2448321" y="1101744"/>
                </a:lnTo>
                <a:lnTo>
                  <a:pt x="2438700" y="1149393"/>
                </a:lnTo>
                <a:lnTo>
                  <a:pt x="2412466" y="1188305"/>
                </a:lnTo>
                <a:lnTo>
                  <a:pt x="2373554" y="1214539"/>
                </a:lnTo>
                <a:lnTo>
                  <a:pt x="2325905" y="1224160"/>
                </a:lnTo>
                <a:lnTo>
                  <a:pt x="122416" y="1224160"/>
                </a:lnTo>
                <a:lnTo>
                  <a:pt x="74766" y="1214539"/>
                </a:lnTo>
                <a:lnTo>
                  <a:pt x="35854" y="1188305"/>
                </a:lnTo>
                <a:lnTo>
                  <a:pt x="9620" y="1149393"/>
                </a:lnTo>
                <a:lnTo>
                  <a:pt x="0" y="1101744"/>
                </a:lnTo>
                <a:lnTo>
                  <a:pt x="0" y="12241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6" name="object 16"/>
          <p:cNvSpPr txBox="1"/>
          <p:nvPr/>
        </p:nvSpPr>
        <p:spPr>
          <a:xfrm>
            <a:off x="5647994" y="4081636"/>
            <a:ext cx="2313305" cy="825867"/>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lang="es-CO" sz="2600" b="1" spc="-5" dirty="0">
                <a:solidFill>
                  <a:srgbClr val="FFFFFF"/>
                </a:solidFill>
                <a:cs typeface="Arial"/>
              </a:rPr>
              <a:t>Ingreso</a:t>
            </a:r>
          </a:p>
          <a:p>
            <a:pPr marL="12700" algn="ctr" defTabSz="914400" eaLnBrk="0" fontAlgn="base" hangingPunct="0">
              <a:spcBef>
                <a:spcPts val="100"/>
              </a:spcBef>
              <a:spcAft>
                <a:spcPct val="0"/>
              </a:spcAft>
            </a:pPr>
            <a:r>
              <a:rPr sz="2600" b="1" spc="-30" dirty="0">
                <a:solidFill>
                  <a:srgbClr val="FFFFFF"/>
                </a:solidFill>
                <a:cs typeface="Arial"/>
              </a:rPr>
              <a:t> </a:t>
            </a:r>
            <a:r>
              <a:rPr sz="2600" b="1" spc="-5" dirty="0">
                <a:solidFill>
                  <a:srgbClr val="FFFFFF"/>
                </a:solidFill>
                <a:cs typeface="Arial"/>
              </a:rPr>
              <a:t>Nacional</a:t>
            </a:r>
            <a:endParaRPr sz="2600" b="1" dirty="0">
              <a:solidFill>
                <a:srgbClr val="000000"/>
              </a:solidFill>
              <a:cs typeface="Arial"/>
            </a:endParaRPr>
          </a:p>
        </p:txBody>
      </p:sp>
      <p:sp>
        <p:nvSpPr>
          <p:cNvPr id="17" name="object 4"/>
          <p:cNvSpPr txBox="1">
            <a:spLocks/>
          </p:cNvSpPr>
          <p:nvPr/>
        </p:nvSpPr>
        <p:spPr>
          <a:xfrm>
            <a:off x="323713" y="5239213"/>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10169131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8436" y="-21863"/>
            <a:ext cx="7718181" cy="1104636"/>
          </a:xfrm>
        </p:spPr>
        <p:txBody>
          <a:bodyPr/>
          <a:lstStyle/>
          <a:p>
            <a:pPr algn="l"/>
            <a:r>
              <a:rPr lang="es-CO" b="1" dirty="0">
                <a:latin typeface="Times New Roman" panose="02020603050405020304" pitchFamily="18" charset="0"/>
                <a:cs typeface="Times New Roman" panose="02020603050405020304" pitchFamily="18" charset="0"/>
              </a:rPr>
              <a:t>Fortaleza Institucional (I)</a:t>
            </a:r>
          </a:p>
        </p:txBody>
      </p:sp>
      <p:sp>
        <p:nvSpPr>
          <p:cNvPr id="3" name="object 3"/>
          <p:cNvSpPr/>
          <p:nvPr/>
        </p:nvSpPr>
        <p:spPr>
          <a:xfrm>
            <a:off x="685800" y="2346924"/>
            <a:ext cx="3325495" cy="1663064"/>
          </a:xfrm>
          <a:custGeom>
            <a:avLst/>
            <a:gdLst/>
            <a:ahLst/>
            <a:cxnLst/>
            <a:rect l="l" t="t" r="r" b="b"/>
            <a:pathLst>
              <a:path w="3325495" h="1663064">
                <a:moveTo>
                  <a:pt x="3158730" y="0"/>
                </a:moveTo>
                <a:lnTo>
                  <a:pt x="166248" y="0"/>
                </a:lnTo>
                <a:lnTo>
                  <a:pt x="122053" y="5938"/>
                </a:lnTo>
                <a:lnTo>
                  <a:pt x="82339" y="22697"/>
                </a:lnTo>
                <a:lnTo>
                  <a:pt x="48693" y="48693"/>
                </a:lnTo>
                <a:lnTo>
                  <a:pt x="22697" y="82340"/>
                </a:lnTo>
                <a:lnTo>
                  <a:pt x="5938" y="122053"/>
                </a:lnTo>
                <a:lnTo>
                  <a:pt x="0" y="166249"/>
                </a:lnTo>
                <a:lnTo>
                  <a:pt x="0" y="1496240"/>
                </a:lnTo>
                <a:lnTo>
                  <a:pt x="5938" y="1540436"/>
                </a:lnTo>
                <a:lnTo>
                  <a:pt x="22697" y="1580149"/>
                </a:lnTo>
                <a:lnTo>
                  <a:pt x="48693" y="1613796"/>
                </a:lnTo>
                <a:lnTo>
                  <a:pt x="82339" y="1639791"/>
                </a:lnTo>
                <a:lnTo>
                  <a:pt x="122053" y="1656551"/>
                </a:lnTo>
                <a:lnTo>
                  <a:pt x="166248" y="1662489"/>
                </a:lnTo>
                <a:lnTo>
                  <a:pt x="3158730" y="1662489"/>
                </a:lnTo>
                <a:lnTo>
                  <a:pt x="3202925" y="1656551"/>
                </a:lnTo>
                <a:lnTo>
                  <a:pt x="3242639" y="1639791"/>
                </a:lnTo>
                <a:lnTo>
                  <a:pt x="3276286" y="1613796"/>
                </a:lnTo>
                <a:lnTo>
                  <a:pt x="3302281" y="1580149"/>
                </a:lnTo>
                <a:lnTo>
                  <a:pt x="3319040" y="1540436"/>
                </a:lnTo>
                <a:lnTo>
                  <a:pt x="3324979" y="1496240"/>
                </a:lnTo>
                <a:lnTo>
                  <a:pt x="3324979" y="166249"/>
                </a:lnTo>
                <a:lnTo>
                  <a:pt x="3319040" y="122053"/>
                </a:lnTo>
                <a:lnTo>
                  <a:pt x="3302281" y="82340"/>
                </a:lnTo>
                <a:lnTo>
                  <a:pt x="3276286" y="48693"/>
                </a:lnTo>
                <a:lnTo>
                  <a:pt x="3242639" y="22697"/>
                </a:lnTo>
                <a:lnTo>
                  <a:pt x="3202925" y="5938"/>
                </a:lnTo>
                <a:lnTo>
                  <a:pt x="3158730" y="0"/>
                </a:lnTo>
                <a:close/>
              </a:path>
            </a:pathLst>
          </a:custGeom>
          <a:solidFill>
            <a:srgbClr val="008869"/>
          </a:solidFill>
          <a:ln>
            <a:solidFill>
              <a:srgbClr val="FFFF00"/>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4" name="object 4"/>
          <p:cNvSpPr txBox="1"/>
          <p:nvPr/>
        </p:nvSpPr>
        <p:spPr>
          <a:xfrm>
            <a:off x="979060" y="2636180"/>
            <a:ext cx="2812548" cy="1040670"/>
          </a:xfrm>
          <a:prstGeom prst="rect">
            <a:avLst/>
          </a:prstGeom>
        </p:spPr>
        <p:txBody>
          <a:bodyPr vert="horz" wrap="square" lIns="0" tIns="90805" rIns="0" bIns="0" rtlCol="0">
            <a:spAutoFit/>
          </a:bodyPr>
          <a:lstStyle/>
          <a:p>
            <a:pPr marL="12700" marR="5080" indent="254000" defTabSz="914400" eaLnBrk="0" fontAlgn="base" hangingPunct="0">
              <a:lnSpc>
                <a:spcPts val="3729"/>
              </a:lnSpc>
              <a:spcBef>
                <a:spcPts val="715"/>
              </a:spcBef>
              <a:spcAft>
                <a:spcPct val="0"/>
              </a:spcAft>
            </a:pPr>
            <a:r>
              <a:rPr sz="3600" b="1" spc="-5" dirty="0">
                <a:solidFill>
                  <a:srgbClr val="FFFFFF"/>
                </a:solidFill>
                <a:latin typeface="Arial"/>
                <a:cs typeface="Arial"/>
              </a:rPr>
              <a:t>Fortaleza  In</a:t>
            </a:r>
            <a:r>
              <a:rPr sz="3600" b="1" dirty="0">
                <a:solidFill>
                  <a:srgbClr val="FFFFFF"/>
                </a:solidFill>
                <a:latin typeface="Arial"/>
                <a:cs typeface="Arial"/>
              </a:rPr>
              <a:t>s</a:t>
            </a:r>
            <a:r>
              <a:rPr sz="3600" b="1" spc="-5" dirty="0">
                <a:solidFill>
                  <a:srgbClr val="FFFFFF"/>
                </a:solidFill>
                <a:latin typeface="Arial"/>
                <a:cs typeface="Arial"/>
              </a:rPr>
              <a:t>t</a:t>
            </a:r>
            <a:r>
              <a:rPr sz="3600" b="1" dirty="0">
                <a:solidFill>
                  <a:srgbClr val="FFFFFF"/>
                </a:solidFill>
                <a:latin typeface="Arial"/>
                <a:cs typeface="Arial"/>
              </a:rPr>
              <a:t>i</a:t>
            </a:r>
            <a:r>
              <a:rPr sz="3600" b="1" spc="-5" dirty="0">
                <a:solidFill>
                  <a:srgbClr val="FFFFFF"/>
                </a:solidFill>
                <a:latin typeface="Arial"/>
                <a:cs typeface="Arial"/>
              </a:rPr>
              <a:t>tu</a:t>
            </a:r>
            <a:r>
              <a:rPr sz="3600" b="1" dirty="0">
                <a:solidFill>
                  <a:srgbClr val="FFFFFF"/>
                </a:solidFill>
                <a:latin typeface="Arial"/>
                <a:cs typeface="Arial"/>
              </a:rPr>
              <a:t>ci</a:t>
            </a:r>
            <a:r>
              <a:rPr sz="3600" b="1" spc="-5" dirty="0">
                <a:solidFill>
                  <a:srgbClr val="FFFFFF"/>
                </a:solidFill>
                <a:latin typeface="Arial"/>
                <a:cs typeface="Arial"/>
              </a:rPr>
              <a:t>ona</a:t>
            </a:r>
            <a:r>
              <a:rPr sz="3600" b="1" dirty="0">
                <a:solidFill>
                  <a:srgbClr val="FFFFFF"/>
                </a:solidFill>
                <a:latin typeface="Arial"/>
                <a:cs typeface="Arial"/>
              </a:rPr>
              <a:t>l</a:t>
            </a:r>
            <a:endParaRPr sz="3600" b="1" dirty="0">
              <a:solidFill>
                <a:srgbClr val="000000"/>
              </a:solidFill>
              <a:latin typeface="Arial"/>
              <a:cs typeface="Arial"/>
            </a:endParaRPr>
          </a:p>
        </p:txBody>
      </p:sp>
      <p:sp>
        <p:nvSpPr>
          <p:cNvPr id="5" name="object 5"/>
          <p:cNvSpPr/>
          <p:nvPr/>
        </p:nvSpPr>
        <p:spPr>
          <a:xfrm>
            <a:off x="4010777" y="2274057"/>
            <a:ext cx="1333500" cy="904240"/>
          </a:xfrm>
          <a:custGeom>
            <a:avLst/>
            <a:gdLst/>
            <a:ahLst/>
            <a:cxnLst/>
            <a:rect l="l" t="t" r="r" b="b"/>
            <a:pathLst>
              <a:path w="1333500" h="904239">
                <a:moveTo>
                  <a:pt x="0" y="904111"/>
                </a:moveTo>
                <a:lnTo>
                  <a:pt x="1333372" y="0"/>
                </a:lnTo>
              </a:path>
            </a:pathLst>
          </a:custGeom>
          <a:ln w="10794">
            <a:solidFill>
              <a:srgbClr val="199977"/>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6" name="object 6"/>
          <p:cNvSpPr/>
          <p:nvPr/>
        </p:nvSpPr>
        <p:spPr>
          <a:xfrm>
            <a:off x="5344150" y="1442813"/>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40"/>
                </a:lnTo>
                <a:lnTo>
                  <a:pt x="5938" y="1540435"/>
                </a:lnTo>
                <a:lnTo>
                  <a:pt x="22697" y="1580148"/>
                </a:lnTo>
                <a:lnTo>
                  <a:pt x="48693" y="1613795"/>
                </a:lnTo>
                <a:lnTo>
                  <a:pt x="82339" y="1639790"/>
                </a:lnTo>
                <a:lnTo>
                  <a:pt x="122052" y="1656549"/>
                </a:lnTo>
                <a:lnTo>
                  <a:pt x="166248" y="1662488"/>
                </a:lnTo>
                <a:lnTo>
                  <a:pt x="3158730" y="1662488"/>
                </a:lnTo>
                <a:lnTo>
                  <a:pt x="3202925" y="1656549"/>
                </a:lnTo>
                <a:lnTo>
                  <a:pt x="3242638" y="1639790"/>
                </a:lnTo>
                <a:lnTo>
                  <a:pt x="3276285" y="1613795"/>
                </a:lnTo>
                <a:lnTo>
                  <a:pt x="3302280" y="1580148"/>
                </a:lnTo>
                <a:lnTo>
                  <a:pt x="3319039" y="1540435"/>
                </a:lnTo>
                <a:lnTo>
                  <a:pt x="3324978" y="1496240"/>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7" name="object 7"/>
          <p:cNvSpPr/>
          <p:nvPr/>
        </p:nvSpPr>
        <p:spPr>
          <a:xfrm>
            <a:off x="5344150" y="1442813"/>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8" name="object 8"/>
          <p:cNvSpPr txBox="1"/>
          <p:nvPr/>
        </p:nvSpPr>
        <p:spPr>
          <a:xfrm>
            <a:off x="5723305" y="1849388"/>
            <a:ext cx="2566670" cy="782265"/>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400" b="1" spc="-5" dirty="0">
                <a:solidFill>
                  <a:srgbClr val="FFFFFF"/>
                </a:solidFill>
                <a:latin typeface="Arial"/>
                <a:cs typeface="Arial"/>
              </a:rPr>
              <a:t>Marco</a:t>
            </a:r>
            <a:r>
              <a:rPr sz="2400" b="1" spc="-30" dirty="0">
                <a:solidFill>
                  <a:srgbClr val="FFFFFF"/>
                </a:solidFill>
                <a:latin typeface="Arial"/>
                <a:cs typeface="Arial"/>
              </a:rPr>
              <a:t> </a:t>
            </a:r>
            <a:r>
              <a:rPr sz="2600" b="1" spc="-5" dirty="0">
                <a:solidFill>
                  <a:srgbClr val="FFFFFF"/>
                </a:solidFill>
                <a:latin typeface="Arial"/>
                <a:cs typeface="Arial"/>
              </a:rPr>
              <a:t>Institucional</a:t>
            </a:r>
            <a:endParaRPr sz="2600" b="1" dirty="0">
              <a:solidFill>
                <a:srgbClr val="000000"/>
              </a:solidFill>
              <a:latin typeface="Arial"/>
              <a:cs typeface="Arial"/>
            </a:endParaRPr>
          </a:p>
        </p:txBody>
      </p:sp>
      <p:sp>
        <p:nvSpPr>
          <p:cNvPr id="9" name="object 9"/>
          <p:cNvSpPr/>
          <p:nvPr/>
        </p:nvSpPr>
        <p:spPr>
          <a:xfrm>
            <a:off x="4010779" y="3178168"/>
            <a:ext cx="1333500" cy="1008380"/>
          </a:xfrm>
          <a:custGeom>
            <a:avLst/>
            <a:gdLst/>
            <a:ahLst/>
            <a:cxnLst/>
            <a:rect l="l" t="t" r="r" b="b"/>
            <a:pathLst>
              <a:path w="1333500" h="1008379">
                <a:moveTo>
                  <a:pt x="0" y="0"/>
                </a:moveTo>
                <a:lnTo>
                  <a:pt x="1333372" y="1007751"/>
                </a:lnTo>
              </a:path>
            </a:pathLst>
          </a:custGeom>
          <a:ln w="10795">
            <a:solidFill>
              <a:srgbClr val="199977"/>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0" name="object 10"/>
          <p:cNvSpPr/>
          <p:nvPr/>
        </p:nvSpPr>
        <p:spPr>
          <a:xfrm>
            <a:off x="5344150" y="3354676"/>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39"/>
                </a:lnTo>
                <a:lnTo>
                  <a:pt x="5938" y="1540435"/>
                </a:lnTo>
                <a:lnTo>
                  <a:pt x="22697" y="1580148"/>
                </a:lnTo>
                <a:lnTo>
                  <a:pt x="48693" y="1613795"/>
                </a:lnTo>
                <a:lnTo>
                  <a:pt x="82339" y="1639790"/>
                </a:lnTo>
                <a:lnTo>
                  <a:pt x="122052" y="1656550"/>
                </a:lnTo>
                <a:lnTo>
                  <a:pt x="166248" y="1662488"/>
                </a:lnTo>
                <a:lnTo>
                  <a:pt x="3158730" y="1662488"/>
                </a:lnTo>
                <a:lnTo>
                  <a:pt x="3202925" y="1656550"/>
                </a:lnTo>
                <a:lnTo>
                  <a:pt x="3242638" y="1639790"/>
                </a:lnTo>
                <a:lnTo>
                  <a:pt x="3276285" y="1613795"/>
                </a:lnTo>
                <a:lnTo>
                  <a:pt x="3302280" y="1580148"/>
                </a:lnTo>
                <a:lnTo>
                  <a:pt x="3319039" y="1540435"/>
                </a:lnTo>
                <a:lnTo>
                  <a:pt x="3324978" y="1496239"/>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1" name="object 11"/>
          <p:cNvSpPr/>
          <p:nvPr/>
        </p:nvSpPr>
        <p:spPr>
          <a:xfrm>
            <a:off x="5344150" y="3354676"/>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defTabSz="914400" eaLnBrk="0" fontAlgn="base" hangingPunct="0">
              <a:spcBef>
                <a:spcPct val="0"/>
              </a:spcBef>
              <a:spcAft>
                <a:spcPct val="0"/>
              </a:spcAft>
            </a:pPr>
            <a:endParaRPr sz="2300">
              <a:solidFill>
                <a:srgbClr val="000000"/>
              </a:solidFill>
              <a:latin typeface="Arial Narrow" pitchFamily="34" charset="0"/>
            </a:endParaRPr>
          </a:p>
        </p:txBody>
      </p:sp>
      <p:sp>
        <p:nvSpPr>
          <p:cNvPr id="12" name="object 12"/>
          <p:cNvSpPr txBox="1"/>
          <p:nvPr/>
        </p:nvSpPr>
        <p:spPr>
          <a:xfrm>
            <a:off x="5579224" y="3649588"/>
            <a:ext cx="2854960" cy="1090042"/>
          </a:xfrm>
          <a:prstGeom prst="rect">
            <a:avLst/>
          </a:prstGeom>
        </p:spPr>
        <p:txBody>
          <a:bodyPr vert="horz" wrap="square" lIns="0" tIns="63500" rIns="0" bIns="0" rtlCol="0">
            <a:spAutoFit/>
          </a:bodyPr>
          <a:lstStyle/>
          <a:p>
            <a:pPr marL="12700" marR="5080" indent="397510" algn="ctr" defTabSz="914400" eaLnBrk="0" fontAlgn="base" hangingPunct="0">
              <a:lnSpc>
                <a:spcPts val="2500"/>
              </a:lnSpc>
              <a:spcBef>
                <a:spcPts val="500"/>
              </a:spcBef>
              <a:spcAft>
                <a:spcPct val="0"/>
              </a:spcAft>
            </a:pPr>
            <a:r>
              <a:rPr sz="2600" b="1" spc="-5" dirty="0">
                <a:solidFill>
                  <a:srgbClr val="FFFFFF"/>
                </a:solidFill>
                <a:latin typeface="Arial"/>
                <a:cs typeface="Arial"/>
              </a:rPr>
              <a:t>Credibilidad de  </a:t>
            </a:r>
            <a:r>
              <a:rPr lang="es-CO" sz="2600" b="1" spc="-5" dirty="0">
                <a:solidFill>
                  <a:srgbClr val="FFFFFF"/>
                </a:solidFill>
                <a:latin typeface="Arial"/>
                <a:cs typeface="Arial"/>
              </a:rPr>
              <a:t>políticas</a:t>
            </a:r>
          </a:p>
          <a:p>
            <a:pPr marL="12700" marR="5080" indent="397510" algn="ctr" defTabSz="914400" eaLnBrk="0" fontAlgn="base" hangingPunct="0">
              <a:lnSpc>
                <a:spcPts val="2500"/>
              </a:lnSpc>
              <a:spcBef>
                <a:spcPts val="500"/>
              </a:spcBef>
              <a:spcAft>
                <a:spcPct val="0"/>
              </a:spcAft>
            </a:pPr>
            <a:r>
              <a:rPr sz="2600" b="1" spc="-25" dirty="0">
                <a:solidFill>
                  <a:srgbClr val="FFFFFF"/>
                </a:solidFill>
                <a:latin typeface="Arial"/>
                <a:cs typeface="Arial"/>
              </a:rPr>
              <a:t> </a:t>
            </a:r>
            <a:r>
              <a:rPr sz="2600" b="1" spc="-5" dirty="0">
                <a:solidFill>
                  <a:srgbClr val="FFFFFF"/>
                </a:solidFill>
                <a:latin typeface="Arial"/>
                <a:cs typeface="Arial"/>
              </a:rPr>
              <a:t>económicas</a:t>
            </a:r>
            <a:endParaRPr sz="2600" b="1" dirty="0">
              <a:solidFill>
                <a:srgbClr val="000000"/>
              </a:solidFill>
              <a:latin typeface="Arial"/>
              <a:cs typeface="Arial"/>
            </a:endParaRPr>
          </a:p>
        </p:txBody>
      </p:sp>
      <p:sp>
        <p:nvSpPr>
          <p:cNvPr id="13" name="object 4"/>
          <p:cNvSpPr txBox="1">
            <a:spLocks/>
          </p:cNvSpPr>
          <p:nvPr/>
        </p:nvSpPr>
        <p:spPr>
          <a:xfrm>
            <a:off x="222052" y="5274139"/>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37820250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95569" y="96680"/>
            <a:ext cx="8346831" cy="1104636"/>
          </a:xfrm>
        </p:spPr>
        <p:txBody>
          <a:bodyPr>
            <a:normAutofit fontScale="90000"/>
          </a:bodyPr>
          <a:lstStyle/>
          <a:p>
            <a:pPr algn="l"/>
            <a:r>
              <a:rPr lang="es-CO" b="1" dirty="0">
                <a:latin typeface="Times New Roman" panose="02020603050405020304" pitchFamily="18" charset="0"/>
                <a:cs typeface="Times New Roman" panose="02020603050405020304" pitchFamily="18" charset="0"/>
              </a:rPr>
              <a:t>Fortaleza Institucional (II)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br>
              <a:rPr lang="es-CO" b="1" dirty="0">
                <a:latin typeface="Times New Roman" panose="02020603050405020304" pitchFamily="18" charset="0"/>
                <a:cs typeface="Times New Roman" panose="02020603050405020304" pitchFamily="18" charset="0"/>
              </a:rPr>
            </a:br>
            <a:endParaRPr lang="es-CO" b="1" dirty="0">
              <a:latin typeface="Times New Roman" panose="02020603050405020304" pitchFamily="18" charset="0"/>
              <a:cs typeface="Times New Roman" panose="02020603050405020304" pitchFamily="18" charset="0"/>
            </a:endParaRPr>
          </a:p>
        </p:txBody>
      </p:sp>
      <p:sp>
        <p:nvSpPr>
          <p:cNvPr id="3" name="object 3"/>
          <p:cNvSpPr txBox="1"/>
          <p:nvPr/>
        </p:nvSpPr>
        <p:spPr>
          <a:xfrm>
            <a:off x="239366" y="1201316"/>
            <a:ext cx="8568952" cy="4168449"/>
          </a:xfrm>
          <a:prstGeom prst="rect">
            <a:avLst/>
          </a:prstGeom>
        </p:spPr>
        <p:txBody>
          <a:bodyPr vert="horz" wrap="square" lIns="0" tIns="107315" rIns="0" bIns="0" rtlCol="0">
            <a:spAutoFit/>
          </a:bodyPr>
          <a:lstStyle/>
          <a:p>
            <a:pPr marL="12700" defTabSz="914400" eaLnBrk="0" fontAlgn="base" hangingPunct="0">
              <a:spcBef>
                <a:spcPts val="845"/>
              </a:spcBef>
              <a:spcAft>
                <a:spcPct val="0"/>
              </a:spcAft>
            </a:pPr>
            <a:r>
              <a:rPr sz="2400" b="1" dirty="0">
                <a:solidFill>
                  <a:srgbClr val="000000"/>
                </a:solidFill>
                <a:cs typeface="Arial"/>
              </a:rPr>
              <a:t>Marco</a:t>
            </a:r>
            <a:r>
              <a:rPr sz="2400" b="1" spc="-15" dirty="0">
                <a:solidFill>
                  <a:srgbClr val="000000"/>
                </a:solidFill>
                <a:cs typeface="Arial"/>
              </a:rPr>
              <a:t> </a:t>
            </a:r>
            <a:r>
              <a:rPr sz="2400" b="1" spc="-5" dirty="0">
                <a:solidFill>
                  <a:srgbClr val="000000"/>
                </a:solidFill>
                <a:cs typeface="Arial"/>
              </a:rPr>
              <a:t>Institucional</a:t>
            </a:r>
            <a:endParaRPr sz="2400" dirty="0">
              <a:solidFill>
                <a:srgbClr val="000000"/>
              </a:solidFill>
              <a:cs typeface="Arial"/>
            </a:endParaRPr>
          </a:p>
          <a:p>
            <a:pPr marL="12700" defTabSz="914400" eaLnBrk="0" fontAlgn="base" hangingPunct="0">
              <a:spcBef>
                <a:spcPts val="620"/>
              </a:spcBef>
              <a:spcAft>
                <a:spcPct val="0"/>
              </a:spcAft>
              <a:tabLst>
                <a:tab pos="304165" algn="l"/>
              </a:tabLst>
            </a:pPr>
            <a:r>
              <a:rPr sz="2000" dirty="0">
                <a:solidFill>
                  <a:srgbClr val="009FDF"/>
                </a:solidFill>
                <a:cs typeface="Arial"/>
              </a:rPr>
              <a:t>»	</a:t>
            </a:r>
            <a:r>
              <a:rPr sz="2000" b="1" i="1" spc="-5" dirty="0">
                <a:solidFill>
                  <a:srgbClr val="000000"/>
                </a:solidFill>
                <a:cs typeface="Arial"/>
              </a:rPr>
              <a:t>Eficacia Gubernamental </a:t>
            </a:r>
            <a:r>
              <a:rPr sz="2000" i="1" spc="-5" dirty="0">
                <a:solidFill>
                  <a:srgbClr val="000000"/>
                </a:solidFill>
                <a:cs typeface="Arial"/>
              </a:rPr>
              <a:t>(</a:t>
            </a:r>
            <a:r>
              <a:rPr sz="1400" i="1" spc="-5" dirty="0">
                <a:solidFill>
                  <a:srgbClr val="000000"/>
                </a:solidFill>
                <a:cs typeface="Arial"/>
              </a:rPr>
              <a:t>Government</a:t>
            </a:r>
            <a:r>
              <a:rPr sz="1400" i="1" dirty="0">
                <a:solidFill>
                  <a:srgbClr val="000000"/>
                </a:solidFill>
                <a:cs typeface="Arial"/>
              </a:rPr>
              <a:t> </a:t>
            </a:r>
            <a:r>
              <a:rPr sz="1400" i="1" spc="-5" dirty="0">
                <a:solidFill>
                  <a:srgbClr val="000000"/>
                </a:solidFill>
                <a:cs typeface="Arial"/>
              </a:rPr>
              <a:t>Effectiveness</a:t>
            </a:r>
            <a:r>
              <a:rPr sz="2000" i="1" spc="-5" dirty="0">
                <a:solidFill>
                  <a:srgbClr val="000000"/>
                </a:solidFill>
                <a:cs typeface="Arial"/>
              </a:rPr>
              <a:t>):</a:t>
            </a:r>
            <a:endParaRPr sz="2000"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10" dirty="0">
                <a:solidFill>
                  <a:srgbClr val="000000"/>
                </a:solidFill>
                <a:cs typeface="Arial"/>
              </a:rPr>
              <a:t>Calidad </a:t>
            </a:r>
            <a:r>
              <a:rPr sz="1800" spc="-5" dirty="0">
                <a:solidFill>
                  <a:srgbClr val="000000"/>
                </a:solidFill>
                <a:cs typeface="Arial"/>
              </a:rPr>
              <a:t>de gestión </a:t>
            </a:r>
            <a:r>
              <a:rPr sz="1800" dirty="0">
                <a:solidFill>
                  <a:srgbClr val="000000"/>
                </a:solidFill>
                <a:cs typeface="Arial"/>
              </a:rPr>
              <a:t>y </a:t>
            </a:r>
            <a:r>
              <a:rPr sz="1800" spc="-5" dirty="0">
                <a:solidFill>
                  <a:srgbClr val="000000"/>
                </a:solidFill>
                <a:cs typeface="Arial"/>
              </a:rPr>
              <a:t>administración del</a:t>
            </a:r>
            <a:r>
              <a:rPr sz="1800" spc="15" dirty="0">
                <a:solidFill>
                  <a:srgbClr val="000000"/>
                </a:solidFill>
                <a:cs typeface="Arial"/>
              </a:rPr>
              <a:t> </a:t>
            </a:r>
            <a:r>
              <a:rPr sz="1800" spc="-5" dirty="0">
                <a:solidFill>
                  <a:srgbClr val="000000"/>
                </a:solidFill>
                <a:cs typeface="Arial"/>
              </a:rPr>
              <a:t>Estado.</a:t>
            </a:r>
            <a:endParaRPr sz="1800" dirty="0">
              <a:solidFill>
                <a:srgbClr val="000000"/>
              </a:solidFill>
              <a:cs typeface="Arial"/>
            </a:endParaRPr>
          </a:p>
          <a:p>
            <a:pPr marL="533400" marR="5080" indent="-292100" defTabSz="914400" eaLnBrk="0" fontAlgn="base" hangingPunct="0">
              <a:lnSpc>
                <a:spcPts val="1900"/>
              </a:lnSpc>
              <a:spcBef>
                <a:spcPts val="690"/>
              </a:spcBef>
              <a:spcAft>
                <a:spcPct val="0"/>
              </a:spcAft>
              <a:buClr>
                <a:srgbClr val="009FDF"/>
              </a:buClr>
              <a:buFontTx/>
              <a:buChar char="–"/>
              <a:tabLst>
                <a:tab pos="532765" algn="l"/>
                <a:tab pos="533400" algn="l"/>
              </a:tabLst>
            </a:pPr>
            <a:r>
              <a:rPr sz="1800" spc="-5" dirty="0">
                <a:solidFill>
                  <a:srgbClr val="000000"/>
                </a:solidFill>
                <a:cs typeface="Arial"/>
              </a:rPr>
              <a:t>Capacidad para planificar </a:t>
            </a:r>
            <a:r>
              <a:rPr sz="1800" dirty="0">
                <a:solidFill>
                  <a:srgbClr val="000000"/>
                </a:solidFill>
                <a:cs typeface="Arial"/>
              </a:rPr>
              <a:t>e </a:t>
            </a:r>
            <a:r>
              <a:rPr sz="1800" spc="-5" dirty="0">
                <a:solidFill>
                  <a:srgbClr val="000000"/>
                </a:solidFill>
                <a:cs typeface="Arial"/>
              </a:rPr>
              <a:t>implementar políticas; independencia del servicio público  de las interferencias</a:t>
            </a:r>
            <a:r>
              <a:rPr sz="1800" spc="10" dirty="0">
                <a:solidFill>
                  <a:srgbClr val="000000"/>
                </a:solidFill>
                <a:cs typeface="Arial"/>
              </a:rPr>
              <a:t> </a:t>
            </a:r>
            <a:r>
              <a:rPr sz="1800" spc="-5" dirty="0">
                <a:solidFill>
                  <a:srgbClr val="000000"/>
                </a:solidFill>
                <a:cs typeface="Arial"/>
              </a:rPr>
              <a:t>políticas.</a:t>
            </a:r>
            <a:endParaRPr sz="1800" dirty="0">
              <a:solidFill>
                <a:srgbClr val="000000"/>
              </a:solidFill>
              <a:cs typeface="Arial"/>
            </a:endParaRPr>
          </a:p>
          <a:p>
            <a:pPr marL="533400" indent="-292100" defTabSz="914400" eaLnBrk="0" fontAlgn="base" hangingPunct="0">
              <a:spcBef>
                <a:spcPts val="555"/>
              </a:spcBef>
              <a:spcAft>
                <a:spcPct val="0"/>
              </a:spcAft>
              <a:buClr>
                <a:srgbClr val="009FDF"/>
              </a:buClr>
              <a:buFont typeface="Arial"/>
              <a:buChar char="–"/>
              <a:tabLst>
                <a:tab pos="532765" algn="l"/>
                <a:tab pos="533400" algn="l"/>
              </a:tabLst>
            </a:pPr>
            <a:r>
              <a:rPr sz="1800" b="1" u="sng" spc="-5" dirty="0">
                <a:solidFill>
                  <a:srgbClr val="000000"/>
                </a:solidFill>
                <a:cs typeface="Arial"/>
              </a:rPr>
              <a:t>Medición de </a:t>
            </a:r>
            <a:r>
              <a:rPr sz="1800" b="1" u="sng" dirty="0">
                <a:solidFill>
                  <a:srgbClr val="000000"/>
                </a:solidFill>
                <a:cs typeface="Arial"/>
              </a:rPr>
              <a:t>la </a:t>
            </a:r>
            <a:r>
              <a:rPr sz="1800" b="1" u="sng" spc="-5" dirty="0">
                <a:solidFill>
                  <a:srgbClr val="000000"/>
                </a:solidFill>
                <a:cs typeface="Arial"/>
              </a:rPr>
              <a:t>Calidad de Gestión</a:t>
            </a:r>
            <a:r>
              <a:rPr sz="1800" b="1" u="sng" spc="15" dirty="0">
                <a:solidFill>
                  <a:srgbClr val="000000"/>
                </a:solidFill>
                <a:cs typeface="Arial"/>
              </a:rPr>
              <a:t> </a:t>
            </a:r>
            <a:r>
              <a:rPr sz="1800" b="1" u="sng" spc="-5" dirty="0">
                <a:solidFill>
                  <a:srgbClr val="000000"/>
                </a:solidFill>
                <a:cs typeface="Arial"/>
              </a:rPr>
              <a:t>Presupuestaria</a:t>
            </a:r>
            <a:r>
              <a:rPr sz="1800" b="1" spc="-5" dirty="0">
                <a:solidFill>
                  <a:srgbClr val="000000"/>
                </a:solidFill>
                <a:cs typeface="Arial"/>
              </a:rPr>
              <a:t>.</a:t>
            </a:r>
            <a:endParaRPr sz="1800" dirty="0">
              <a:solidFill>
                <a:srgbClr val="000000"/>
              </a:solidFill>
              <a:cs typeface="Arial"/>
            </a:endParaRPr>
          </a:p>
          <a:p>
            <a:pPr defTabSz="914400" eaLnBrk="0" fontAlgn="base" hangingPunct="0">
              <a:spcBef>
                <a:spcPct val="0"/>
              </a:spcBef>
              <a:spcAft>
                <a:spcPct val="0"/>
              </a:spcAft>
              <a:buClr>
                <a:srgbClr val="009FDF"/>
              </a:buClr>
              <a:buFont typeface="Arial"/>
              <a:buChar char="–"/>
            </a:pPr>
            <a:endParaRPr sz="1800" dirty="0">
              <a:solidFill>
                <a:srgbClr val="000000"/>
              </a:solidFill>
              <a:cs typeface="Times New Roman"/>
            </a:endParaRPr>
          </a:p>
          <a:p>
            <a:pPr marL="12700" defTabSz="914400" eaLnBrk="0" fontAlgn="base" hangingPunct="0">
              <a:spcBef>
                <a:spcPts val="1045"/>
              </a:spcBef>
              <a:spcAft>
                <a:spcPct val="0"/>
              </a:spcAft>
              <a:tabLst>
                <a:tab pos="304165" algn="l"/>
              </a:tabLst>
            </a:pPr>
            <a:r>
              <a:rPr sz="2000" dirty="0">
                <a:solidFill>
                  <a:srgbClr val="009FDF"/>
                </a:solidFill>
                <a:cs typeface="Arial"/>
              </a:rPr>
              <a:t>»	</a:t>
            </a:r>
            <a:r>
              <a:rPr sz="2000" b="1" i="1" spc="-5" dirty="0">
                <a:solidFill>
                  <a:srgbClr val="000000"/>
                </a:solidFill>
                <a:cs typeface="Arial"/>
              </a:rPr>
              <a:t>Control de Corrupción </a:t>
            </a:r>
            <a:r>
              <a:rPr sz="2000" i="1" spc="-5" dirty="0">
                <a:solidFill>
                  <a:srgbClr val="000000"/>
                </a:solidFill>
                <a:cs typeface="Arial"/>
              </a:rPr>
              <a:t>(</a:t>
            </a:r>
            <a:r>
              <a:rPr sz="1400" i="1" spc="-5" dirty="0">
                <a:solidFill>
                  <a:srgbClr val="000000"/>
                </a:solidFill>
                <a:cs typeface="Arial"/>
              </a:rPr>
              <a:t>Control of</a:t>
            </a:r>
            <a:r>
              <a:rPr sz="1400" i="1" spc="-10" dirty="0">
                <a:solidFill>
                  <a:srgbClr val="000000"/>
                </a:solidFill>
                <a:cs typeface="Arial"/>
              </a:rPr>
              <a:t> </a:t>
            </a:r>
            <a:r>
              <a:rPr sz="1400" i="1" spc="-5" dirty="0">
                <a:solidFill>
                  <a:srgbClr val="000000"/>
                </a:solidFill>
                <a:cs typeface="Arial"/>
              </a:rPr>
              <a:t>Corruption</a:t>
            </a:r>
            <a:r>
              <a:rPr sz="2000" i="1" spc="-5" dirty="0">
                <a:solidFill>
                  <a:srgbClr val="000000"/>
                </a:solidFill>
                <a:cs typeface="Arial"/>
              </a:rPr>
              <a:t>):</a:t>
            </a:r>
            <a:endParaRPr sz="2000"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5" dirty="0">
                <a:solidFill>
                  <a:srgbClr val="000000"/>
                </a:solidFill>
                <a:cs typeface="Arial"/>
              </a:rPr>
              <a:t>Grado en que el poder público </a:t>
            </a:r>
            <a:r>
              <a:rPr sz="1800" dirty="0">
                <a:solidFill>
                  <a:srgbClr val="000000"/>
                </a:solidFill>
                <a:cs typeface="Arial"/>
              </a:rPr>
              <a:t>se </a:t>
            </a:r>
            <a:r>
              <a:rPr sz="1800" spc="-5" dirty="0">
                <a:solidFill>
                  <a:srgbClr val="000000"/>
                </a:solidFill>
                <a:cs typeface="Arial"/>
              </a:rPr>
              <a:t>ejerce para beneficio</a:t>
            </a:r>
            <a:r>
              <a:rPr sz="1800" spc="35" dirty="0">
                <a:solidFill>
                  <a:srgbClr val="000000"/>
                </a:solidFill>
                <a:cs typeface="Arial"/>
              </a:rPr>
              <a:t> </a:t>
            </a:r>
            <a:r>
              <a:rPr sz="1800" spc="-5" dirty="0">
                <a:solidFill>
                  <a:srgbClr val="000000"/>
                </a:solidFill>
                <a:cs typeface="Arial"/>
              </a:rPr>
              <a:t>privado.</a:t>
            </a:r>
            <a:endParaRPr sz="1800" dirty="0">
              <a:solidFill>
                <a:srgbClr val="000000"/>
              </a:solidFill>
              <a:cs typeface="Arial"/>
            </a:endParaRPr>
          </a:p>
          <a:p>
            <a:pPr marL="533400" indent="-292100" defTabSz="914400" eaLnBrk="0" fontAlgn="base" hangingPunct="0">
              <a:spcBef>
                <a:spcPts val="610"/>
              </a:spcBef>
              <a:spcAft>
                <a:spcPct val="0"/>
              </a:spcAft>
              <a:buClr>
                <a:srgbClr val="009FDF"/>
              </a:buClr>
              <a:buFontTx/>
              <a:buChar char="–"/>
              <a:tabLst>
                <a:tab pos="532765" algn="l"/>
                <a:tab pos="533400" algn="l"/>
              </a:tabLst>
            </a:pPr>
            <a:r>
              <a:rPr sz="1800" spc="-5" dirty="0">
                <a:solidFill>
                  <a:srgbClr val="000000"/>
                </a:solidFill>
                <a:cs typeface="Arial"/>
              </a:rPr>
              <a:t>Captura de Estado por intereses especiales (elites</a:t>
            </a:r>
            <a:r>
              <a:rPr sz="1800" spc="50" dirty="0">
                <a:solidFill>
                  <a:srgbClr val="000000"/>
                </a:solidFill>
                <a:cs typeface="Arial"/>
              </a:rPr>
              <a:t> </a:t>
            </a:r>
            <a:r>
              <a:rPr sz="1800" spc="-5" dirty="0">
                <a:solidFill>
                  <a:srgbClr val="000000"/>
                </a:solidFill>
                <a:cs typeface="Arial"/>
              </a:rPr>
              <a:t>económicas/políticas).</a:t>
            </a:r>
            <a:endParaRPr sz="1800" dirty="0">
              <a:solidFill>
                <a:srgbClr val="000000"/>
              </a:solidFill>
              <a:cs typeface="Arial"/>
            </a:endParaRPr>
          </a:p>
          <a:p>
            <a:pPr marL="533400" indent="-292100" defTabSz="914400" eaLnBrk="0" fontAlgn="base" hangingPunct="0">
              <a:spcBef>
                <a:spcPts val="580"/>
              </a:spcBef>
              <a:spcAft>
                <a:spcPct val="0"/>
              </a:spcAft>
              <a:buClr>
                <a:srgbClr val="009FDF"/>
              </a:buClr>
              <a:buFont typeface="Arial"/>
              <a:buChar char="–"/>
              <a:tabLst>
                <a:tab pos="532765" algn="l"/>
                <a:tab pos="533400" algn="l"/>
              </a:tabLst>
            </a:pPr>
            <a:r>
              <a:rPr sz="1800" b="1" u="sng" spc="-15" dirty="0">
                <a:solidFill>
                  <a:srgbClr val="000000"/>
                </a:solidFill>
                <a:cs typeface="Arial"/>
              </a:rPr>
              <a:t>Transparencia </a:t>
            </a:r>
            <a:r>
              <a:rPr sz="1800" b="1" u="sng" spc="-5" dirty="0">
                <a:solidFill>
                  <a:srgbClr val="000000"/>
                </a:solidFill>
                <a:cs typeface="Arial"/>
              </a:rPr>
              <a:t>en Rendición de Cuentas del Sector</a:t>
            </a:r>
            <a:r>
              <a:rPr sz="1800" b="1" u="sng" spc="55" dirty="0">
                <a:solidFill>
                  <a:srgbClr val="000000"/>
                </a:solidFill>
                <a:cs typeface="Arial"/>
              </a:rPr>
              <a:t> </a:t>
            </a:r>
            <a:r>
              <a:rPr sz="1800" b="1" u="sng" spc="-5" dirty="0" err="1">
                <a:solidFill>
                  <a:srgbClr val="000000"/>
                </a:solidFill>
                <a:cs typeface="Arial"/>
              </a:rPr>
              <a:t>Público</a:t>
            </a:r>
            <a:r>
              <a:rPr sz="1800" b="1" spc="-5" dirty="0">
                <a:solidFill>
                  <a:srgbClr val="000000"/>
                </a:solidFill>
                <a:cs typeface="Arial"/>
              </a:rPr>
              <a:t>.</a:t>
            </a:r>
            <a:r>
              <a:rPr lang="es-CO" sz="1800" b="1" spc="-5" dirty="0">
                <a:solidFill>
                  <a:srgbClr val="000000"/>
                </a:solidFill>
                <a:cs typeface="Arial"/>
              </a:rPr>
              <a:t> </a:t>
            </a:r>
            <a:r>
              <a:rPr lang="en-GB" altLang="es-CO" sz="1800" b="1" dirty="0">
                <a:solidFill>
                  <a:srgbClr val="FFFFFF"/>
                </a:solidFill>
                <a:latin typeface="Arial Narrow" pitchFamily="34" charset="0"/>
              </a:rPr>
              <a:t>(“</a:t>
            </a:r>
            <a:r>
              <a:rPr lang="en-GB" altLang="es-CO" sz="1600" b="1" dirty="0">
                <a:solidFill>
                  <a:srgbClr val="FFFFFF"/>
                </a:solidFill>
                <a:latin typeface="Arial Narrow" pitchFamily="34" charset="0"/>
              </a:rPr>
              <a:t>Accountability”). (“Accountability”).</a:t>
            </a:r>
            <a:endParaRPr sz="1600" dirty="0">
              <a:solidFill>
                <a:srgbClr val="000000"/>
              </a:solidFill>
              <a:cs typeface="Arial"/>
            </a:endParaRPr>
          </a:p>
        </p:txBody>
      </p:sp>
      <p:sp>
        <p:nvSpPr>
          <p:cNvPr id="4" name="object 4"/>
          <p:cNvSpPr txBox="1">
            <a:spLocks/>
          </p:cNvSpPr>
          <p:nvPr/>
        </p:nvSpPr>
        <p:spPr>
          <a:xfrm>
            <a:off x="239366" y="5277111"/>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6351541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4"/>
          <p:cNvGrpSpPr/>
          <p:nvPr/>
        </p:nvGrpSpPr>
        <p:grpSpPr>
          <a:xfrm>
            <a:off x="4294549" y="765337"/>
            <a:ext cx="4669939" cy="2092163"/>
            <a:chOff x="3996943" y="1585576"/>
            <a:chExt cx="4669939" cy="2092163"/>
          </a:xfrm>
        </p:grpSpPr>
        <p:pic>
          <p:nvPicPr>
            <p:cNvPr id="19" name="Picture 2" descr="D:\BACKUP 03 MARZO 2016\Desktop\descarga.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0" name="8 CuadroTexto"/>
            <p:cNvSpPr txBox="1"/>
            <p:nvPr/>
          </p:nvSpPr>
          <p:spPr>
            <a:xfrm rot="854476">
              <a:off x="3996943" y="2401309"/>
              <a:ext cx="3137337" cy="400110"/>
            </a:xfrm>
            <a:prstGeom prst="rect">
              <a:avLst/>
            </a:prstGeom>
            <a:noFill/>
          </p:spPr>
          <p:txBody>
            <a:bodyPr wrap="square" rtlCol="0">
              <a:spAutoFit/>
            </a:bodyPr>
            <a:lstStyle/>
            <a:p>
              <a:pPr defTabSz="914400" eaLnBrk="0" fontAlgn="base" hangingPunct="0">
                <a:spcBef>
                  <a:spcPct val="0"/>
                </a:spcBef>
                <a:spcAft>
                  <a:spcPct val="0"/>
                </a:spcAft>
              </a:pPr>
              <a:r>
                <a:rPr lang="es-CO" sz="2000" b="1" dirty="0">
                  <a:solidFill>
                    <a:srgbClr val="000000"/>
                  </a:solidFill>
                  <a:latin typeface="Arial Narrow" pitchFamily="34" charset="0"/>
                </a:rPr>
                <a:t>      de las cuentas públicas </a:t>
              </a:r>
            </a:p>
          </p:txBody>
        </p:sp>
      </p:grpSp>
      <p:sp>
        <p:nvSpPr>
          <p:cNvPr id="21" name="10 CuadroTexto"/>
          <p:cNvSpPr txBox="1"/>
          <p:nvPr/>
        </p:nvSpPr>
        <p:spPr>
          <a:xfrm>
            <a:off x="568105" y="841276"/>
            <a:ext cx="3071736" cy="1077218"/>
          </a:xfrm>
          <a:prstGeom prst="rect">
            <a:avLst/>
          </a:prstGeom>
          <a:noFill/>
          <a:ln>
            <a:solidFill>
              <a:srgbClr val="3333CC">
                <a:lumMod val="75000"/>
              </a:srgbClr>
            </a:solidFill>
          </a:ln>
          <a:effectLst>
            <a:glow rad="63500">
              <a:srgbClr val="000000">
                <a:satMod val="175000"/>
                <a:alpha val="40000"/>
              </a:srgbClr>
            </a:glow>
          </a:effectLst>
          <a:scene3d>
            <a:camera prst="orthographicFront"/>
            <a:lightRig rig="threePt" dir="t"/>
          </a:scene3d>
          <a:sp3d>
            <a:bevelT w="139700" prst="cross"/>
          </a:sp3d>
        </p:spPr>
        <p:txBody>
          <a:bodyPr wrap="square" lIns="91432" tIns="45717" rIns="91432" bIns="45717"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3200" b="1" i="0" u="none" strike="noStrike" kern="0" cap="none" spc="0" normalizeH="0" baseline="0" noProof="0" dirty="0">
                <a:ln>
                  <a:noFill/>
                </a:ln>
                <a:solidFill>
                  <a:srgbClr val="000000"/>
                </a:solidFill>
                <a:effectLst/>
                <a:uLnTx/>
                <a:uFillTx/>
                <a:latin typeface="Arial Narrow" pitchFamily="34" charset="0"/>
              </a:rPr>
              <a:t>BUEN  GOBIERNO ES</a:t>
            </a:r>
            <a:r>
              <a:rPr kumimoji="0" lang="es-CO" sz="2300" b="1" i="0" u="none" strike="noStrike" kern="0" cap="none" spc="0" normalizeH="0" baseline="0" noProof="0" dirty="0">
                <a:ln>
                  <a:noFill/>
                </a:ln>
                <a:solidFill>
                  <a:srgbClr val="000000"/>
                </a:solidFill>
                <a:effectLst/>
                <a:uLnTx/>
                <a:uFillTx/>
                <a:latin typeface="Arial Narrow" pitchFamily="34" charset="0"/>
              </a:rPr>
              <a:t>: </a:t>
            </a:r>
          </a:p>
        </p:txBody>
      </p:sp>
      <p:sp>
        <p:nvSpPr>
          <p:cNvPr id="22" name="11 Flecha curvada hacia abajo"/>
          <p:cNvSpPr/>
          <p:nvPr/>
        </p:nvSpPr>
        <p:spPr bwMode="auto">
          <a:xfrm>
            <a:off x="2559720" y="49188"/>
            <a:ext cx="3960440" cy="717174"/>
          </a:xfrm>
          <a:prstGeom prst="curvedDownArrow">
            <a:avLst/>
          </a:prstGeom>
          <a:solidFill>
            <a:srgbClr val="FFFFFF">
              <a:lumMod val="50000"/>
            </a:srgbClr>
          </a:solidFill>
          <a:ln w="9525" cap="flat" cmpd="sng" algn="ctr">
            <a:noFill/>
            <a:prstDash val="solid"/>
            <a:round/>
            <a:headEnd type="none" w="med" len="med"/>
            <a:tailEnd type="none" w="med" len="med"/>
          </a:ln>
          <a:effectLst/>
        </p:spPr>
        <p:txBody>
          <a:bodyPr vert="horz" wrap="square" lIns="91432" tIns="45717" rIns="91432" bIns="45717"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0" i="0" u="none" strike="noStrike" kern="0" cap="none" spc="0" normalizeH="0" baseline="0" noProof="0" dirty="0">
              <a:ln>
                <a:noFill/>
              </a:ln>
              <a:solidFill>
                <a:srgbClr val="000000"/>
              </a:solidFill>
              <a:effectLst/>
              <a:uLnTx/>
              <a:uFillTx/>
              <a:latin typeface="Times New Roman" pitchFamily="18" charset="0"/>
            </a:endParaRPr>
          </a:p>
        </p:txBody>
      </p:sp>
      <p:sp>
        <p:nvSpPr>
          <p:cNvPr id="23" name="9 CuadroTexto"/>
          <p:cNvSpPr txBox="1"/>
          <p:nvPr/>
        </p:nvSpPr>
        <p:spPr>
          <a:xfrm>
            <a:off x="3851920" y="2785492"/>
            <a:ext cx="5473447" cy="2292929"/>
          </a:xfrm>
          <a:prstGeom prst="rect">
            <a:avLst/>
          </a:prstGeom>
          <a:noFill/>
        </p:spPr>
        <p:txBody>
          <a:bodyPr wrap="square" lIns="91432" tIns="45717" rIns="91432" bIns="45717" rtlCol="0">
            <a:spAutoFit/>
          </a:bodyPr>
          <a:lstStyle/>
          <a:p>
            <a:pPr marL="0" marR="0" lvl="0" indent="0" defTabSz="914400" eaLnBrk="0" fontAlgn="base" latinLnBrk="0" hangingPunct="0">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rPr>
              <a:t>      más que un PRINCIPIO…un      	</a:t>
            </a:r>
            <a:r>
              <a:rPr kumimoji="0" lang="es-CO" sz="2800" b="1" i="0" u="sng" strike="noStrike" kern="0" cap="none" spc="0" normalizeH="0" baseline="0" noProof="0" dirty="0">
                <a:ln>
                  <a:noFill/>
                </a:ln>
                <a:solidFill>
                  <a:srgbClr val="000000"/>
                </a:solidFill>
                <a:effectLst/>
                <a:uLnTx/>
                <a:uFillTx/>
              </a:rPr>
              <a:t>BENEFICIO</a:t>
            </a:r>
            <a:r>
              <a:rPr kumimoji="0" lang="es-CO" sz="2800" b="1" i="0" u="none" strike="noStrike" kern="0" cap="none" spc="0" normalizeH="0" baseline="0" noProof="0" dirty="0">
                <a:ln>
                  <a:noFill/>
                </a:ln>
                <a:solidFill>
                  <a:srgbClr val="000000"/>
                </a:solidFill>
                <a:effectLst/>
                <a:uLnTx/>
                <a:uFillTx/>
              </a:rPr>
              <a:t> en términos de:</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400" b="1" i="0" u="none" strike="noStrike" kern="0" cap="none" spc="0" normalizeH="0" baseline="0" noProof="0" dirty="0">
              <a:ln>
                <a:noFill/>
              </a:ln>
              <a:solidFill>
                <a:srgbClr val="000000"/>
              </a:solidFill>
              <a:effectLst/>
              <a:uLnTx/>
              <a:uFillTx/>
            </a:endParaRP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Calidad de información</a:t>
            </a: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Uso de la información</a:t>
            </a:r>
          </a:p>
          <a:p>
            <a:pPr marL="799909" marR="0" lvl="1" indent="-342872"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100" b="1" i="0" u="none" strike="noStrike" kern="0" cap="none" spc="0" normalizeH="0" baseline="0" noProof="0" dirty="0">
                <a:ln>
                  <a:noFill/>
                </a:ln>
                <a:solidFill>
                  <a:srgbClr val="000000"/>
                </a:solidFill>
                <a:effectLst/>
                <a:uLnTx/>
                <a:uFillTx/>
              </a:rPr>
              <a:t>Divulgación proactiva de la Información</a:t>
            </a:r>
            <a:endParaRPr kumimoji="0" lang="es-CO" sz="2800" b="1" i="0" u="none" strike="noStrike" kern="0" cap="none" spc="0" normalizeH="0" baseline="0" noProof="0" dirty="0">
              <a:ln>
                <a:noFill/>
              </a:ln>
              <a:solidFill>
                <a:srgbClr val="000000"/>
              </a:solidFill>
              <a:effectLst/>
              <a:uLnTx/>
              <a:uFillTx/>
            </a:endParaRPr>
          </a:p>
        </p:txBody>
      </p:sp>
      <p:pic>
        <p:nvPicPr>
          <p:cNvPr id="24" name="Picture 1" descr="C:\Users\jbejarano\Downloads\logo definitivo 2017Recurso 43-8.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496" y="2281436"/>
            <a:ext cx="4187177" cy="2750081"/>
          </a:xfrm>
          <a:prstGeom prst="rect">
            <a:avLst/>
          </a:prstGeom>
          <a:noFill/>
        </p:spPr>
      </p:pic>
    </p:spTree>
    <p:extLst>
      <p:ext uri="{BB962C8B-B14F-4D97-AF65-F5344CB8AC3E}">
        <p14:creationId xmlns:p14="http://schemas.microsoft.com/office/powerpoint/2010/main" val="1700431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0969" y="0"/>
            <a:ext cx="8169031" cy="1104636"/>
          </a:xfrm>
        </p:spPr>
        <p:txBody>
          <a:bodyPr>
            <a:normAutofit fontScale="90000"/>
          </a:bodyPr>
          <a:lstStyle/>
          <a:p>
            <a:pPr marL="17145" algn="l">
              <a:spcBef>
                <a:spcPts val="944"/>
              </a:spcBef>
            </a:pPr>
            <a:r>
              <a:rPr lang="es-CO" sz="4000" b="1" kern="0" spc="-5" dirty="0">
                <a:latin typeface="Times New Roman" panose="02020603050405020304" pitchFamily="18" charset="0"/>
                <a:cs typeface="Times New Roman" panose="02020603050405020304" pitchFamily="18" charset="0"/>
              </a:rPr>
              <a:t>Fortaleza Institucional</a:t>
            </a:r>
            <a:r>
              <a:rPr lang="es-CO" sz="4000" b="1" kern="0" spc="-10" dirty="0">
                <a:latin typeface="Times New Roman" panose="02020603050405020304" pitchFamily="18" charset="0"/>
                <a:cs typeface="Times New Roman" panose="02020603050405020304" pitchFamily="18" charset="0"/>
              </a:rPr>
              <a:t> </a:t>
            </a:r>
            <a:r>
              <a:rPr lang="es-CO" sz="4000" b="1" kern="0" spc="-5" dirty="0">
                <a:latin typeface="Times New Roman" panose="02020603050405020304" pitchFamily="18" charset="0"/>
                <a:cs typeface="Times New Roman" panose="02020603050405020304" pitchFamily="18" charset="0"/>
              </a:rPr>
              <a:t>(III)</a:t>
            </a:r>
            <a:br>
              <a:rPr lang="es-CO" sz="4000" b="1" kern="0" spc="-5" dirty="0">
                <a:latin typeface="Times New Roman" panose="02020603050405020304" pitchFamily="18" charset="0"/>
                <a:cs typeface="Times New Roman" panose="02020603050405020304" pitchFamily="18" charset="0"/>
              </a:rPr>
            </a:br>
            <a:r>
              <a:rPr lang="es-CO" b="1" kern="0" spc="-5" dirty="0">
                <a:latin typeface="Times New Roman" panose="02020603050405020304" pitchFamily="18" charset="0"/>
                <a:cs typeface="Times New Roman" panose="02020603050405020304" pitchFamily="18" charset="0"/>
              </a:rPr>
              <a:t>¿Cómo influyen </a:t>
            </a:r>
            <a:r>
              <a:rPr lang="es-CO" b="1" kern="0" dirty="0">
                <a:latin typeface="Times New Roman" panose="02020603050405020304" pitchFamily="18" charset="0"/>
                <a:cs typeface="Times New Roman" panose="02020603050405020304" pitchFamily="18" charset="0"/>
              </a:rPr>
              <a:t>los </a:t>
            </a:r>
            <a:r>
              <a:rPr lang="es-CO" b="1" kern="0" spc="-5" dirty="0">
                <a:latin typeface="Times New Roman" panose="02020603050405020304" pitchFamily="18" charset="0"/>
                <a:cs typeface="Times New Roman" panose="02020603050405020304" pitchFamily="18" charset="0"/>
              </a:rPr>
              <a:t>reportes </a:t>
            </a:r>
            <a:r>
              <a:rPr lang="es-CO" b="1" kern="0" dirty="0">
                <a:latin typeface="Times New Roman" panose="02020603050405020304" pitchFamily="18" charset="0"/>
                <a:cs typeface="Times New Roman" panose="02020603050405020304" pitchFamily="18" charset="0"/>
              </a:rPr>
              <a:t>de </a:t>
            </a:r>
            <a:r>
              <a:rPr lang="es-CO" b="1" kern="0" spc="-5" dirty="0">
                <a:latin typeface="Times New Roman" panose="02020603050405020304" pitchFamily="18" charset="0"/>
                <a:cs typeface="Times New Roman" panose="02020603050405020304" pitchFamily="18" charset="0"/>
              </a:rPr>
              <a:t>finanzas</a:t>
            </a:r>
            <a:r>
              <a:rPr lang="es-CO" b="1" kern="0" dirty="0">
                <a:latin typeface="Times New Roman" panose="02020603050405020304" pitchFamily="18" charset="0"/>
                <a:cs typeface="Times New Roman" panose="02020603050405020304" pitchFamily="18" charset="0"/>
              </a:rPr>
              <a:t> públicas?</a:t>
            </a:r>
          </a:p>
        </p:txBody>
      </p:sp>
      <p:sp>
        <p:nvSpPr>
          <p:cNvPr id="4" name="object 4"/>
          <p:cNvSpPr txBox="1">
            <a:spLocks/>
          </p:cNvSpPr>
          <p:nvPr/>
        </p:nvSpPr>
        <p:spPr>
          <a:xfrm>
            <a:off x="158552" y="52482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
        <p:nvSpPr>
          <p:cNvPr id="5" name="object 3"/>
          <p:cNvSpPr txBox="1"/>
          <p:nvPr/>
        </p:nvSpPr>
        <p:spPr>
          <a:xfrm>
            <a:off x="250826" y="1345332"/>
            <a:ext cx="8893174" cy="3328860"/>
          </a:xfrm>
          <a:prstGeom prst="rect">
            <a:avLst/>
          </a:prstGeom>
        </p:spPr>
        <p:txBody>
          <a:bodyPr vert="horz" wrap="square" lIns="0" tIns="88900" rIns="0" bIns="0" rtlCol="0">
            <a:spAutoFit/>
          </a:bodyPr>
          <a:lstStyle/>
          <a:p>
            <a:pPr marL="12700" defTabSz="914400" eaLnBrk="0" fontAlgn="base" hangingPunct="0">
              <a:spcBef>
                <a:spcPts val="700"/>
              </a:spcBef>
              <a:spcAft>
                <a:spcPct val="0"/>
              </a:spcAft>
            </a:pPr>
            <a:r>
              <a:rPr sz="2400" b="1" spc="-5" dirty="0">
                <a:solidFill>
                  <a:srgbClr val="000000"/>
                </a:solidFill>
                <a:cs typeface="Arial"/>
              </a:rPr>
              <a:t>Credibilidad </a:t>
            </a:r>
            <a:r>
              <a:rPr sz="2400" b="1" dirty="0">
                <a:solidFill>
                  <a:srgbClr val="000000"/>
                </a:solidFill>
                <a:cs typeface="Arial"/>
              </a:rPr>
              <a:t>y </a:t>
            </a:r>
            <a:r>
              <a:rPr sz="2400" b="1" spc="-10" dirty="0">
                <a:solidFill>
                  <a:srgbClr val="000000"/>
                </a:solidFill>
                <a:cs typeface="Arial"/>
              </a:rPr>
              <a:t>eficacia </a:t>
            </a:r>
            <a:r>
              <a:rPr sz="2400" b="1" dirty="0">
                <a:solidFill>
                  <a:srgbClr val="000000"/>
                </a:solidFill>
                <a:cs typeface="Arial"/>
              </a:rPr>
              <a:t>de </a:t>
            </a:r>
            <a:r>
              <a:rPr sz="2400" b="1" spc="-5" dirty="0">
                <a:solidFill>
                  <a:srgbClr val="000000"/>
                </a:solidFill>
                <a:cs typeface="Arial"/>
              </a:rPr>
              <a:t>Políticas</a:t>
            </a:r>
            <a:r>
              <a:rPr sz="2400" b="1" spc="-40" dirty="0">
                <a:solidFill>
                  <a:srgbClr val="000000"/>
                </a:solidFill>
                <a:cs typeface="Arial"/>
              </a:rPr>
              <a:t> </a:t>
            </a:r>
            <a:r>
              <a:rPr sz="2400" b="1" spc="-5" dirty="0">
                <a:solidFill>
                  <a:srgbClr val="000000"/>
                </a:solidFill>
                <a:cs typeface="Arial"/>
              </a:rPr>
              <a:t>Económicas</a:t>
            </a:r>
            <a:endParaRPr sz="2400" dirty="0">
              <a:solidFill>
                <a:srgbClr val="000000"/>
              </a:solidFill>
              <a:cs typeface="Arial"/>
            </a:endParaRPr>
          </a:p>
          <a:p>
            <a:pPr marL="12700" defTabSz="914400" eaLnBrk="0" fontAlgn="base" hangingPunct="0">
              <a:spcBef>
                <a:spcPts val="600"/>
              </a:spcBef>
              <a:spcAft>
                <a:spcPct val="0"/>
              </a:spcAft>
              <a:tabLst>
                <a:tab pos="304165" algn="l"/>
              </a:tabLst>
            </a:pPr>
            <a:r>
              <a:rPr sz="2400" dirty="0">
                <a:solidFill>
                  <a:srgbClr val="009FDF"/>
                </a:solidFill>
                <a:cs typeface="Arial"/>
              </a:rPr>
              <a:t>»	</a:t>
            </a:r>
            <a:r>
              <a:rPr sz="2400" b="1" i="1" spc="-5" dirty="0">
                <a:solidFill>
                  <a:srgbClr val="000000"/>
                </a:solidFill>
                <a:cs typeface="Arial"/>
              </a:rPr>
              <a:t>Enfoque</a:t>
            </a:r>
            <a:r>
              <a:rPr sz="2400" b="1" i="1" spc="-15" dirty="0">
                <a:solidFill>
                  <a:srgbClr val="000000"/>
                </a:solidFill>
                <a:cs typeface="Arial"/>
              </a:rPr>
              <a:t> </a:t>
            </a:r>
            <a:r>
              <a:rPr sz="2400" b="1" i="1" spc="-5" dirty="0">
                <a:solidFill>
                  <a:srgbClr val="000000"/>
                </a:solidFill>
                <a:cs typeface="Arial"/>
              </a:rPr>
              <a:t>analítico</a:t>
            </a:r>
            <a:endParaRPr sz="2400" b="1" dirty="0">
              <a:solidFill>
                <a:srgbClr val="000000"/>
              </a:solidFill>
              <a:cs typeface="Arial"/>
            </a:endParaRPr>
          </a:p>
          <a:p>
            <a:pPr marL="533400" marR="5080" indent="-292100" defTabSz="914400" eaLnBrk="0" fontAlgn="base" hangingPunct="0">
              <a:lnSpc>
                <a:spcPts val="1900"/>
              </a:lnSpc>
              <a:spcBef>
                <a:spcPts val="710"/>
              </a:spcBef>
              <a:spcAft>
                <a:spcPct val="0"/>
              </a:spcAft>
              <a:buClr>
                <a:srgbClr val="009FDF"/>
              </a:buClr>
              <a:buFontTx/>
              <a:buChar char="–"/>
              <a:tabLst>
                <a:tab pos="532765" algn="l"/>
                <a:tab pos="533400" algn="l"/>
              </a:tabLst>
            </a:pPr>
            <a:r>
              <a:rPr sz="2400" spc="-5" dirty="0">
                <a:solidFill>
                  <a:srgbClr val="000000"/>
                </a:solidFill>
                <a:cs typeface="Arial"/>
              </a:rPr>
              <a:t>Comparación global utilizando métricas de inflación para medir la </a:t>
            </a:r>
            <a:r>
              <a:rPr sz="2400" spc="-10" dirty="0">
                <a:solidFill>
                  <a:srgbClr val="000000"/>
                </a:solidFill>
                <a:cs typeface="Arial"/>
              </a:rPr>
              <a:t>credibilidad </a:t>
            </a:r>
            <a:r>
              <a:rPr sz="2400" dirty="0">
                <a:solidFill>
                  <a:srgbClr val="000000"/>
                </a:solidFill>
                <a:cs typeface="Arial"/>
              </a:rPr>
              <a:t>y  </a:t>
            </a:r>
            <a:r>
              <a:rPr sz="2400" spc="-5" dirty="0">
                <a:solidFill>
                  <a:srgbClr val="000000"/>
                </a:solidFill>
                <a:cs typeface="Arial"/>
              </a:rPr>
              <a:t>eficacia de política</a:t>
            </a:r>
            <a:r>
              <a:rPr sz="2400" dirty="0">
                <a:solidFill>
                  <a:srgbClr val="000000"/>
                </a:solidFill>
                <a:cs typeface="Arial"/>
              </a:rPr>
              <a:t> </a:t>
            </a:r>
            <a:r>
              <a:rPr sz="2400" spc="-5" dirty="0">
                <a:solidFill>
                  <a:srgbClr val="000000"/>
                </a:solidFill>
                <a:cs typeface="Arial"/>
              </a:rPr>
              <a:t>monetaria.</a:t>
            </a:r>
            <a:endParaRPr sz="2400" dirty="0">
              <a:solidFill>
                <a:srgbClr val="000000"/>
              </a:solidFill>
              <a:cs typeface="Arial"/>
            </a:endParaRPr>
          </a:p>
          <a:p>
            <a:pPr marL="533400" indent="-292100" defTabSz="914400" eaLnBrk="0" fontAlgn="base" hangingPunct="0">
              <a:spcBef>
                <a:spcPts val="555"/>
              </a:spcBef>
              <a:spcAft>
                <a:spcPct val="0"/>
              </a:spcAft>
              <a:buClr>
                <a:srgbClr val="009FDF"/>
              </a:buClr>
              <a:buFontTx/>
              <a:buChar char="–"/>
              <a:tabLst>
                <a:tab pos="532765" algn="l"/>
                <a:tab pos="533400" algn="l"/>
              </a:tabLst>
            </a:pPr>
            <a:r>
              <a:rPr sz="2400" spc="-5" dirty="0">
                <a:solidFill>
                  <a:srgbClr val="000000"/>
                </a:solidFill>
                <a:cs typeface="Arial"/>
              </a:rPr>
              <a:t>Métricas alternativa para evaluar efectividad de política</a:t>
            </a:r>
            <a:r>
              <a:rPr sz="2400" spc="50" dirty="0">
                <a:solidFill>
                  <a:srgbClr val="000000"/>
                </a:solidFill>
                <a:cs typeface="Arial"/>
              </a:rPr>
              <a:t> </a:t>
            </a:r>
            <a:r>
              <a:rPr sz="2400" spc="-5" dirty="0">
                <a:solidFill>
                  <a:srgbClr val="000000"/>
                </a:solidFill>
                <a:cs typeface="Arial"/>
              </a:rPr>
              <a:t>fiscal.</a:t>
            </a:r>
            <a:endParaRPr sz="2400" dirty="0">
              <a:solidFill>
                <a:srgbClr val="000000"/>
              </a:solidFill>
              <a:cs typeface="Arial"/>
            </a:endParaRPr>
          </a:p>
          <a:p>
            <a:pPr marL="762000" marR="552450" indent="-292100" defTabSz="914400" eaLnBrk="0" fontAlgn="base" hangingPunct="0">
              <a:lnSpc>
                <a:spcPct val="100699"/>
              </a:lnSpc>
              <a:spcBef>
                <a:spcPts val="565"/>
              </a:spcBef>
              <a:spcAft>
                <a:spcPct val="0"/>
              </a:spcAft>
              <a:tabLst>
                <a:tab pos="761365" algn="l"/>
              </a:tabLst>
            </a:pPr>
            <a:r>
              <a:rPr sz="2400" dirty="0">
                <a:solidFill>
                  <a:srgbClr val="009FDF"/>
                </a:solidFill>
                <a:cs typeface="Arial"/>
              </a:rPr>
              <a:t>›	</a:t>
            </a:r>
            <a:r>
              <a:rPr sz="2400" spc="-5" dirty="0">
                <a:solidFill>
                  <a:srgbClr val="000000"/>
                </a:solidFill>
                <a:cs typeface="Arial"/>
              </a:rPr>
              <a:t>“Calidad” de la implementación de la política fiscal asociada </a:t>
            </a:r>
            <a:r>
              <a:rPr sz="2400" dirty="0">
                <a:solidFill>
                  <a:srgbClr val="000000"/>
                </a:solidFill>
                <a:cs typeface="Arial"/>
              </a:rPr>
              <a:t>a </a:t>
            </a:r>
            <a:r>
              <a:rPr sz="2400" spc="-5" dirty="0">
                <a:solidFill>
                  <a:srgbClr val="000000"/>
                </a:solidFill>
                <a:cs typeface="Arial"/>
              </a:rPr>
              <a:t>apego </a:t>
            </a:r>
            <a:r>
              <a:rPr sz="2400" dirty="0">
                <a:solidFill>
                  <a:srgbClr val="000000"/>
                </a:solidFill>
                <a:cs typeface="Arial"/>
              </a:rPr>
              <a:t>y  </a:t>
            </a:r>
            <a:r>
              <a:rPr sz="2400" spc="-5" dirty="0">
                <a:solidFill>
                  <a:srgbClr val="000000"/>
                </a:solidFill>
                <a:cs typeface="Arial"/>
              </a:rPr>
              <a:t>cumplimiento del </a:t>
            </a:r>
            <a:r>
              <a:rPr sz="2400" u="sng" spc="-5" dirty="0">
                <a:solidFill>
                  <a:srgbClr val="000000"/>
                </a:solidFill>
                <a:uFill>
                  <a:solidFill>
                    <a:srgbClr val="000000"/>
                  </a:solidFill>
                </a:uFill>
                <a:cs typeface="Arial"/>
              </a:rPr>
              <a:t>reglas</a:t>
            </a:r>
            <a:r>
              <a:rPr sz="2400" u="sng" spc="5" dirty="0">
                <a:solidFill>
                  <a:srgbClr val="000000"/>
                </a:solidFill>
                <a:uFill>
                  <a:solidFill>
                    <a:srgbClr val="000000"/>
                  </a:solidFill>
                </a:uFill>
                <a:cs typeface="Arial"/>
              </a:rPr>
              <a:t> </a:t>
            </a:r>
            <a:r>
              <a:rPr sz="2400" u="sng" spc="-5" dirty="0">
                <a:solidFill>
                  <a:srgbClr val="000000"/>
                </a:solidFill>
                <a:uFill>
                  <a:solidFill>
                    <a:srgbClr val="000000"/>
                  </a:solidFill>
                </a:uFill>
                <a:cs typeface="Arial"/>
              </a:rPr>
              <a:t>fiscales.</a:t>
            </a:r>
            <a:endParaRPr sz="2400" dirty="0">
              <a:solidFill>
                <a:srgbClr val="000000"/>
              </a:solidFill>
              <a:cs typeface="Arial"/>
            </a:endParaRPr>
          </a:p>
          <a:p>
            <a:pPr marL="762000" marR="208915" indent="-292100" defTabSz="914400" eaLnBrk="0" fontAlgn="base" hangingPunct="0">
              <a:lnSpc>
                <a:spcPts val="1900"/>
              </a:lnSpc>
              <a:spcBef>
                <a:spcPts val="695"/>
              </a:spcBef>
              <a:spcAft>
                <a:spcPct val="0"/>
              </a:spcAft>
              <a:tabLst>
                <a:tab pos="761365" algn="l"/>
              </a:tabLst>
            </a:pPr>
            <a:r>
              <a:rPr sz="2400" dirty="0">
                <a:solidFill>
                  <a:srgbClr val="009FDF"/>
                </a:solidFill>
                <a:cs typeface="Arial"/>
              </a:rPr>
              <a:t>›	</a:t>
            </a:r>
            <a:r>
              <a:rPr sz="2400" b="1" spc="-5" dirty="0">
                <a:solidFill>
                  <a:srgbClr val="000000"/>
                </a:solidFill>
                <a:cs typeface="Arial"/>
              </a:rPr>
              <a:t>Fundamental poder efectuar monitoreo estrecho de cuentas fiscales;  frecuencia </a:t>
            </a:r>
            <a:r>
              <a:rPr sz="2400" b="1" dirty="0">
                <a:solidFill>
                  <a:srgbClr val="000000"/>
                </a:solidFill>
                <a:cs typeface="Arial"/>
              </a:rPr>
              <a:t>y </a:t>
            </a:r>
            <a:r>
              <a:rPr sz="2400" b="1" spc="-5" dirty="0">
                <a:solidFill>
                  <a:srgbClr val="000000"/>
                </a:solidFill>
                <a:cs typeface="Arial"/>
              </a:rPr>
              <a:t>transparencia de</a:t>
            </a:r>
            <a:r>
              <a:rPr sz="2400" b="1" dirty="0">
                <a:solidFill>
                  <a:srgbClr val="000000"/>
                </a:solidFill>
                <a:cs typeface="Arial"/>
              </a:rPr>
              <a:t> </a:t>
            </a:r>
            <a:r>
              <a:rPr sz="2400" b="1" spc="-5" dirty="0">
                <a:solidFill>
                  <a:srgbClr val="000000"/>
                </a:solidFill>
                <a:cs typeface="Arial"/>
              </a:rPr>
              <a:t>reportes.</a:t>
            </a:r>
            <a:endParaRPr sz="2400" dirty="0">
              <a:solidFill>
                <a:srgbClr val="000000"/>
              </a:solidFill>
              <a:cs typeface="Arial"/>
            </a:endParaRPr>
          </a:p>
        </p:txBody>
      </p:sp>
    </p:spTree>
    <p:extLst>
      <p:ext uri="{BB962C8B-B14F-4D97-AF65-F5344CB8AC3E}">
        <p14:creationId xmlns:p14="http://schemas.microsoft.com/office/powerpoint/2010/main" val="26556531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5463" y="-10085"/>
            <a:ext cx="7718181" cy="1104636"/>
          </a:xfrm>
        </p:spPr>
        <p:txBody>
          <a:bodyPr/>
          <a:lstStyle/>
          <a:p>
            <a:pPr algn="l"/>
            <a:r>
              <a:rPr lang="es-CO" b="1" dirty="0">
                <a:latin typeface="Times New Roman" panose="02020603050405020304" pitchFamily="18" charset="0"/>
                <a:cs typeface="Times New Roman" panose="02020603050405020304" pitchFamily="18" charset="0"/>
              </a:rPr>
              <a:t>Fortaleza Fiscal (I)</a:t>
            </a:r>
          </a:p>
        </p:txBody>
      </p:sp>
      <p:sp>
        <p:nvSpPr>
          <p:cNvPr id="3" name="object 3"/>
          <p:cNvSpPr/>
          <p:nvPr/>
        </p:nvSpPr>
        <p:spPr>
          <a:xfrm>
            <a:off x="559799" y="2321451"/>
            <a:ext cx="3325495" cy="1663064"/>
          </a:xfrm>
          <a:custGeom>
            <a:avLst/>
            <a:gdLst/>
            <a:ahLst/>
            <a:cxnLst/>
            <a:rect l="l" t="t" r="r" b="b"/>
            <a:pathLst>
              <a:path w="3325495" h="1663064">
                <a:moveTo>
                  <a:pt x="3158730" y="0"/>
                </a:moveTo>
                <a:lnTo>
                  <a:pt x="166248" y="0"/>
                </a:lnTo>
                <a:lnTo>
                  <a:pt x="122053" y="5938"/>
                </a:lnTo>
                <a:lnTo>
                  <a:pt x="82339" y="22697"/>
                </a:lnTo>
                <a:lnTo>
                  <a:pt x="48693" y="48693"/>
                </a:lnTo>
                <a:lnTo>
                  <a:pt x="22697" y="82340"/>
                </a:lnTo>
                <a:lnTo>
                  <a:pt x="5938" y="122053"/>
                </a:lnTo>
                <a:lnTo>
                  <a:pt x="0" y="166249"/>
                </a:lnTo>
                <a:lnTo>
                  <a:pt x="0" y="1496240"/>
                </a:lnTo>
                <a:lnTo>
                  <a:pt x="5938" y="1540436"/>
                </a:lnTo>
                <a:lnTo>
                  <a:pt x="22697" y="1580149"/>
                </a:lnTo>
                <a:lnTo>
                  <a:pt x="48693" y="1613796"/>
                </a:lnTo>
                <a:lnTo>
                  <a:pt x="82339" y="1639791"/>
                </a:lnTo>
                <a:lnTo>
                  <a:pt x="122053" y="1656551"/>
                </a:lnTo>
                <a:lnTo>
                  <a:pt x="166248" y="1662489"/>
                </a:lnTo>
                <a:lnTo>
                  <a:pt x="3158730" y="1662489"/>
                </a:lnTo>
                <a:lnTo>
                  <a:pt x="3202925" y="1656551"/>
                </a:lnTo>
                <a:lnTo>
                  <a:pt x="3242639" y="1639791"/>
                </a:lnTo>
                <a:lnTo>
                  <a:pt x="3276286" y="1613796"/>
                </a:lnTo>
                <a:lnTo>
                  <a:pt x="3302281" y="1580149"/>
                </a:lnTo>
                <a:lnTo>
                  <a:pt x="3319040" y="1540436"/>
                </a:lnTo>
                <a:lnTo>
                  <a:pt x="3324979" y="1496240"/>
                </a:lnTo>
                <a:lnTo>
                  <a:pt x="3324979" y="166249"/>
                </a:lnTo>
                <a:lnTo>
                  <a:pt x="3319040" y="122053"/>
                </a:lnTo>
                <a:lnTo>
                  <a:pt x="3302281" y="82340"/>
                </a:lnTo>
                <a:lnTo>
                  <a:pt x="3276286" y="48693"/>
                </a:lnTo>
                <a:lnTo>
                  <a:pt x="3242639" y="22697"/>
                </a:lnTo>
                <a:lnTo>
                  <a:pt x="3202925" y="5938"/>
                </a:lnTo>
                <a:lnTo>
                  <a:pt x="3158730" y="0"/>
                </a:lnTo>
                <a:close/>
              </a:path>
            </a:pathLst>
          </a:custGeom>
          <a:solidFill>
            <a:srgbClr val="008869"/>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4" name="object 4"/>
          <p:cNvSpPr txBox="1"/>
          <p:nvPr/>
        </p:nvSpPr>
        <p:spPr>
          <a:xfrm>
            <a:off x="1256707" y="2586340"/>
            <a:ext cx="1931670" cy="1048385"/>
          </a:xfrm>
          <a:prstGeom prst="rect">
            <a:avLst/>
          </a:prstGeom>
        </p:spPr>
        <p:txBody>
          <a:bodyPr vert="horz" wrap="square" lIns="0" tIns="90805" rIns="0" bIns="0" rtlCol="0">
            <a:spAutoFit/>
          </a:bodyPr>
          <a:lstStyle/>
          <a:p>
            <a:pPr marL="368300" marR="5080" indent="-356235" defTabSz="914400" eaLnBrk="0" fontAlgn="base" hangingPunct="0">
              <a:lnSpc>
                <a:spcPts val="3729"/>
              </a:lnSpc>
              <a:spcBef>
                <a:spcPts val="715"/>
              </a:spcBef>
              <a:spcAft>
                <a:spcPct val="0"/>
              </a:spcAft>
            </a:pPr>
            <a:r>
              <a:rPr sz="3600" b="1" spc="-5" dirty="0">
                <a:solidFill>
                  <a:srgbClr val="FFFFFF"/>
                </a:solidFill>
                <a:cs typeface="Arial"/>
              </a:rPr>
              <a:t>Fo</a:t>
            </a:r>
            <a:r>
              <a:rPr sz="3600" b="1" dirty="0">
                <a:solidFill>
                  <a:srgbClr val="FFFFFF"/>
                </a:solidFill>
                <a:cs typeface="Arial"/>
              </a:rPr>
              <a:t>r</a:t>
            </a:r>
            <a:r>
              <a:rPr sz="3600" b="1" spc="-5" dirty="0">
                <a:solidFill>
                  <a:srgbClr val="FFFFFF"/>
                </a:solidFill>
                <a:cs typeface="Arial"/>
              </a:rPr>
              <a:t>ta</a:t>
            </a:r>
            <a:r>
              <a:rPr sz="3600" b="1" dirty="0">
                <a:solidFill>
                  <a:srgbClr val="FFFFFF"/>
                </a:solidFill>
                <a:cs typeface="Arial"/>
              </a:rPr>
              <a:t>l</a:t>
            </a:r>
            <a:r>
              <a:rPr sz="3600" b="1" spc="-5" dirty="0">
                <a:solidFill>
                  <a:srgbClr val="FFFFFF"/>
                </a:solidFill>
                <a:cs typeface="Arial"/>
              </a:rPr>
              <a:t>e</a:t>
            </a:r>
            <a:r>
              <a:rPr sz="3600" b="1" dirty="0">
                <a:solidFill>
                  <a:srgbClr val="FFFFFF"/>
                </a:solidFill>
                <a:cs typeface="Arial"/>
              </a:rPr>
              <a:t>za  </a:t>
            </a:r>
            <a:r>
              <a:rPr sz="3600" b="1" spc="-5" dirty="0">
                <a:solidFill>
                  <a:srgbClr val="FFFFFF"/>
                </a:solidFill>
                <a:cs typeface="Arial"/>
              </a:rPr>
              <a:t>Fiscal</a:t>
            </a:r>
            <a:endParaRPr sz="3600" b="1" dirty="0">
              <a:solidFill>
                <a:srgbClr val="000000"/>
              </a:solidFill>
              <a:cs typeface="Arial"/>
            </a:endParaRPr>
          </a:p>
        </p:txBody>
      </p:sp>
      <p:sp>
        <p:nvSpPr>
          <p:cNvPr id="5" name="object 5"/>
          <p:cNvSpPr/>
          <p:nvPr/>
        </p:nvSpPr>
        <p:spPr>
          <a:xfrm>
            <a:off x="3884776" y="2248584"/>
            <a:ext cx="1333500" cy="904240"/>
          </a:xfrm>
          <a:custGeom>
            <a:avLst/>
            <a:gdLst/>
            <a:ahLst/>
            <a:cxnLst/>
            <a:rect l="l" t="t" r="r" b="b"/>
            <a:pathLst>
              <a:path w="1333500" h="904239">
                <a:moveTo>
                  <a:pt x="0" y="904111"/>
                </a:moveTo>
                <a:lnTo>
                  <a:pt x="1333372" y="0"/>
                </a:lnTo>
              </a:path>
            </a:pathLst>
          </a:custGeom>
          <a:ln w="10794">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6" name="object 6"/>
          <p:cNvSpPr/>
          <p:nvPr/>
        </p:nvSpPr>
        <p:spPr>
          <a:xfrm>
            <a:off x="5218149" y="1417340"/>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40"/>
                </a:lnTo>
                <a:lnTo>
                  <a:pt x="5938" y="1540435"/>
                </a:lnTo>
                <a:lnTo>
                  <a:pt x="22697" y="1580148"/>
                </a:lnTo>
                <a:lnTo>
                  <a:pt x="48693" y="1613795"/>
                </a:lnTo>
                <a:lnTo>
                  <a:pt x="82339" y="1639790"/>
                </a:lnTo>
                <a:lnTo>
                  <a:pt x="122052" y="1656549"/>
                </a:lnTo>
                <a:lnTo>
                  <a:pt x="166248" y="1662488"/>
                </a:lnTo>
                <a:lnTo>
                  <a:pt x="3158730" y="1662488"/>
                </a:lnTo>
                <a:lnTo>
                  <a:pt x="3202925" y="1656549"/>
                </a:lnTo>
                <a:lnTo>
                  <a:pt x="3242638" y="1639790"/>
                </a:lnTo>
                <a:lnTo>
                  <a:pt x="3276285" y="1613795"/>
                </a:lnTo>
                <a:lnTo>
                  <a:pt x="3302280" y="1580148"/>
                </a:lnTo>
                <a:lnTo>
                  <a:pt x="3319039" y="1540435"/>
                </a:lnTo>
                <a:lnTo>
                  <a:pt x="3324978" y="1496240"/>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7" name="object 7"/>
          <p:cNvSpPr/>
          <p:nvPr/>
        </p:nvSpPr>
        <p:spPr>
          <a:xfrm>
            <a:off x="5218149" y="1417340"/>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8" name="object 8"/>
          <p:cNvSpPr txBox="1"/>
          <p:nvPr/>
        </p:nvSpPr>
        <p:spPr>
          <a:xfrm>
            <a:off x="5588476" y="2023127"/>
            <a:ext cx="2584450" cy="39116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spc="-5" dirty="0">
                <a:solidFill>
                  <a:srgbClr val="FFFFFF"/>
                </a:solidFill>
                <a:cs typeface="Arial"/>
              </a:rPr>
              <a:t>Carga de la</a:t>
            </a:r>
            <a:r>
              <a:rPr sz="2400" spc="-70" dirty="0">
                <a:solidFill>
                  <a:srgbClr val="FFFFFF"/>
                </a:solidFill>
                <a:cs typeface="Arial"/>
              </a:rPr>
              <a:t> </a:t>
            </a:r>
            <a:r>
              <a:rPr sz="2400" spc="-5" dirty="0">
                <a:solidFill>
                  <a:srgbClr val="FFFFFF"/>
                </a:solidFill>
                <a:cs typeface="Arial"/>
              </a:rPr>
              <a:t>Deuda</a:t>
            </a:r>
            <a:endParaRPr sz="2400">
              <a:solidFill>
                <a:srgbClr val="000000"/>
              </a:solidFill>
              <a:cs typeface="Arial"/>
            </a:endParaRPr>
          </a:p>
        </p:txBody>
      </p:sp>
      <p:sp>
        <p:nvSpPr>
          <p:cNvPr id="9" name="object 9"/>
          <p:cNvSpPr/>
          <p:nvPr/>
        </p:nvSpPr>
        <p:spPr>
          <a:xfrm>
            <a:off x="3884778" y="3152695"/>
            <a:ext cx="1333500" cy="1008380"/>
          </a:xfrm>
          <a:custGeom>
            <a:avLst/>
            <a:gdLst/>
            <a:ahLst/>
            <a:cxnLst/>
            <a:rect l="l" t="t" r="r" b="b"/>
            <a:pathLst>
              <a:path w="1333500" h="1008379">
                <a:moveTo>
                  <a:pt x="0" y="0"/>
                </a:moveTo>
                <a:lnTo>
                  <a:pt x="1333372" y="1007751"/>
                </a:lnTo>
              </a:path>
            </a:pathLst>
          </a:custGeom>
          <a:ln w="10795">
            <a:solidFill>
              <a:srgbClr val="199977"/>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0" name="object 10"/>
          <p:cNvSpPr/>
          <p:nvPr/>
        </p:nvSpPr>
        <p:spPr>
          <a:xfrm>
            <a:off x="5218149" y="3329203"/>
            <a:ext cx="3325495" cy="1663064"/>
          </a:xfrm>
          <a:custGeom>
            <a:avLst/>
            <a:gdLst/>
            <a:ahLst/>
            <a:cxnLst/>
            <a:rect l="l" t="t" r="r" b="b"/>
            <a:pathLst>
              <a:path w="3325495" h="1663064">
                <a:moveTo>
                  <a:pt x="3158730" y="0"/>
                </a:moveTo>
                <a:lnTo>
                  <a:pt x="166248" y="0"/>
                </a:lnTo>
                <a:lnTo>
                  <a:pt x="122052" y="5938"/>
                </a:lnTo>
                <a:lnTo>
                  <a:pt x="82339" y="22697"/>
                </a:lnTo>
                <a:lnTo>
                  <a:pt x="48693" y="48693"/>
                </a:lnTo>
                <a:lnTo>
                  <a:pt x="22697" y="82340"/>
                </a:lnTo>
                <a:lnTo>
                  <a:pt x="5938" y="122053"/>
                </a:lnTo>
                <a:lnTo>
                  <a:pt x="0" y="166249"/>
                </a:lnTo>
                <a:lnTo>
                  <a:pt x="0" y="1496239"/>
                </a:lnTo>
                <a:lnTo>
                  <a:pt x="5938" y="1540435"/>
                </a:lnTo>
                <a:lnTo>
                  <a:pt x="22697" y="1580148"/>
                </a:lnTo>
                <a:lnTo>
                  <a:pt x="48693" y="1613795"/>
                </a:lnTo>
                <a:lnTo>
                  <a:pt x="82339" y="1639790"/>
                </a:lnTo>
                <a:lnTo>
                  <a:pt x="122052" y="1656550"/>
                </a:lnTo>
                <a:lnTo>
                  <a:pt x="166248" y="1662488"/>
                </a:lnTo>
                <a:lnTo>
                  <a:pt x="3158730" y="1662488"/>
                </a:lnTo>
                <a:lnTo>
                  <a:pt x="3202925" y="1656550"/>
                </a:lnTo>
                <a:lnTo>
                  <a:pt x="3242638" y="1639790"/>
                </a:lnTo>
                <a:lnTo>
                  <a:pt x="3276285" y="1613795"/>
                </a:lnTo>
                <a:lnTo>
                  <a:pt x="3302280" y="1580148"/>
                </a:lnTo>
                <a:lnTo>
                  <a:pt x="3319039" y="1540435"/>
                </a:lnTo>
                <a:lnTo>
                  <a:pt x="3324978" y="1496239"/>
                </a:lnTo>
                <a:lnTo>
                  <a:pt x="3324978" y="166249"/>
                </a:lnTo>
                <a:lnTo>
                  <a:pt x="3319039" y="122053"/>
                </a:lnTo>
                <a:lnTo>
                  <a:pt x="3302280" y="82340"/>
                </a:lnTo>
                <a:lnTo>
                  <a:pt x="3276285" y="48693"/>
                </a:lnTo>
                <a:lnTo>
                  <a:pt x="3242638" y="22697"/>
                </a:lnTo>
                <a:lnTo>
                  <a:pt x="3202925" y="5938"/>
                </a:lnTo>
                <a:lnTo>
                  <a:pt x="3158730" y="0"/>
                </a:lnTo>
                <a:close/>
              </a:path>
            </a:pathLst>
          </a:custGeom>
          <a:solidFill>
            <a:srgbClr val="199977"/>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1" name="object 11"/>
          <p:cNvSpPr/>
          <p:nvPr/>
        </p:nvSpPr>
        <p:spPr>
          <a:xfrm>
            <a:off x="5218149" y="3329203"/>
            <a:ext cx="3325495" cy="1663064"/>
          </a:xfrm>
          <a:custGeom>
            <a:avLst/>
            <a:gdLst/>
            <a:ahLst/>
            <a:cxnLst/>
            <a:rect l="l" t="t" r="r" b="b"/>
            <a:pathLst>
              <a:path w="3325495" h="1663064">
                <a:moveTo>
                  <a:pt x="0" y="166249"/>
                </a:moveTo>
                <a:lnTo>
                  <a:pt x="5938" y="122053"/>
                </a:lnTo>
                <a:lnTo>
                  <a:pt x="22697" y="82340"/>
                </a:lnTo>
                <a:lnTo>
                  <a:pt x="48693" y="48693"/>
                </a:lnTo>
                <a:lnTo>
                  <a:pt x="82339" y="22697"/>
                </a:lnTo>
                <a:lnTo>
                  <a:pt x="122053" y="5938"/>
                </a:lnTo>
                <a:lnTo>
                  <a:pt x="166248" y="0"/>
                </a:lnTo>
                <a:lnTo>
                  <a:pt x="3158730" y="0"/>
                </a:lnTo>
                <a:lnTo>
                  <a:pt x="3202925" y="5938"/>
                </a:lnTo>
                <a:lnTo>
                  <a:pt x="3242639" y="22697"/>
                </a:lnTo>
                <a:lnTo>
                  <a:pt x="3276285" y="48693"/>
                </a:lnTo>
                <a:lnTo>
                  <a:pt x="3302281" y="82340"/>
                </a:lnTo>
                <a:lnTo>
                  <a:pt x="3319040" y="122053"/>
                </a:lnTo>
                <a:lnTo>
                  <a:pt x="3324979" y="166249"/>
                </a:lnTo>
                <a:lnTo>
                  <a:pt x="3324979" y="1496240"/>
                </a:lnTo>
                <a:lnTo>
                  <a:pt x="3319040" y="1540435"/>
                </a:lnTo>
                <a:lnTo>
                  <a:pt x="3302281" y="1580149"/>
                </a:lnTo>
                <a:lnTo>
                  <a:pt x="3276285" y="1613795"/>
                </a:lnTo>
                <a:lnTo>
                  <a:pt x="3242639" y="1639791"/>
                </a:lnTo>
                <a:lnTo>
                  <a:pt x="3202925" y="1656550"/>
                </a:lnTo>
                <a:lnTo>
                  <a:pt x="3158730" y="1662489"/>
                </a:lnTo>
                <a:lnTo>
                  <a:pt x="166248" y="1662489"/>
                </a:lnTo>
                <a:lnTo>
                  <a:pt x="122053" y="1656550"/>
                </a:lnTo>
                <a:lnTo>
                  <a:pt x="82339" y="1639791"/>
                </a:lnTo>
                <a:lnTo>
                  <a:pt x="48693" y="1613795"/>
                </a:lnTo>
                <a:lnTo>
                  <a:pt x="22697" y="1580149"/>
                </a:lnTo>
                <a:lnTo>
                  <a:pt x="5938" y="1540435"/>
                </a:lnTo>
                <a:lnTo>
                  <a:pt x="0" y="1496240"/>
                </a:lnTo>
                <a:lnTo>
                  <a:pt x="0" y="166249"/>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0" i="0" u="none" strike="noStrike" kern="0" cap="none" spc="0" normalizeH="0" baseline="0" noProof="0">
              <a:ln>
                <a:noFill/>
              </a:ln>
              <a:solidFill>
                <a:srgbClr val="000000"/>
              </a:solidFill>
              <a:effectLst/>
              <a:uLnTx/>
              <a:uFillTx/>
            </a:endParaRPr>
          </a:p>
        </p:txBody>
      </p:sp>
      <p:sp>
        <p:nvSpPr>
          <p:cNvPr id="12" name="object 12"/>
          <p:cNvSpPr txBox="1"/>
          <p:nvPr/>
        </p:nvSpPr>
        <p:spPr>
          <a:xfrm>
            <a:off x="5605432" y="3934990"/>
            <a:ext cx="2550795" cy="391160"/>
          </a:xfrm>
          <a:prstGeom prst="rect">
            <a:avLst/>
          </a:prstGeom>
        </p:spPr>
        <p:txBody>
          <a:bodyPr vert="horz" wrap="square" lIns="0" tIns="12700" rIns="0" bIns="0" rtlCol="0">
            <a:spAutoFit/>
          </a:bodyPr>
          <a:lstStyle/>
          <a:p>
            <a:pPr marL="12700" defTabSz="914400" eaLnBrk="0" fontAlgn="base" hangingPunct="0">
              <a:spcBef>
                <a:spcPts val="100"/>
              </a:spcBef>
              <a:spcAft>
                <a:spcPct val="0"/>
              </a:spcAft>
            </a:pPr>
            <a:r>
              <a:rPr sz="2400" spc="-5" dirty="0">
                <a:solidFill>
                  <a:srgbClr val="FFFFFF"/>
                </a:solidFill>
                <a:cs typeface="Arial"/>
              </a:rPr>
              <a:t>Costo de la</a:t>
            </a:r>
            <a:r>
              <a:rPr sz="2400" spc="-60" dirty="0">
                <a:solidFill>
                  <a:srgbClr val="FFFFFF"/>
                </a:solidFill>
                <a:cs typeface="Arial"/>
              </a:rPr>
              <a:t> </a:t>
            </a:r>
            <a:r>
              <a:rPr sz="2400" spc="-5" dirty="0">
                <a:solidFill>
                  <a:srgbClr val="FFFFFF"/>
                </a:solidFill>
                <a:cs typeface="Arial"/>
              </a:rPr>
              <a:t>Deuda</a:t>
            </a:r>
            <a:endParaRPr sz="2400">
              <a:solidFill>
                <a:srgbClr val="000000"/>
              </a:solidFill>
              <a:cs typeface="Arial"/>
            </a:endParaRPr>
          </a:p>
        </p:txBody>
      </p:sp>
      <p:sp>
        <p:nvSpPr>
          <p:cNvPr id="13" name="object 4"/>
          <p:cNvSpPr txBox="1">
            <a:spLocks/>
          </p:cNvSpPr>
          <p:nvPr/>
        </p:nvSpPr>
        <p:spPr>
          <a:xfrm>
            <a:off x="539552" y="5387975"/>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16431573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0169" y="24871"/>
            <a:ext cx="8245231" cy="1104636"/>
          </a:xfrm>
        </p:spPr>
        <p:txBody>
          <a:bodyPr>
            <a:normAutofit fontScale="90000"/>
          </a:bodyPr>
          <a:lstStyle/>
          <a:p>
            <a:pPr algn="l"/>
            <a:r>
              <a:rPr lang="es-CO" b="1" dirty="0">
                <a:latin typeface="Times New Roman" panose="02020603050405020304" pitchFamily="18" charset="0"/>
                <a:cs typeface="Times New Roman" panose="02020603050405020304" pitchFamily="18" charset="0"/>
              </a:rPr>
              <a:t>Fortaleza Fiscal (II)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p>
        </p:txBody>
      </p:sp>
      <p:sp>
        <p:nvSpPr>
          <p:cNvPr id="3" name="object 3"/>
          <p:cNvSpPr txBox="1"/>
          <p:nvPr/>
        </p:nvSpPr>
        <p:spPr>
          <a:xfrm>
            <a:off x="125413" y="985292"/>
            <a:ext cx="8168640" cy="4326697"/>
          </a:xfrm>
          <a:prstGeom prst="rect">
            <a:avLst/>
          </a:prstGeom>
        </p:spPr>
        <p:txBody>
          <a:bodyPr vert="horz" wrap="square" lIns="0" tIns="113030" rIns="0" bIns="0" rtlCol="0">
            <a:spAutoFit/>
          </a:bodyPr>
          <a:lstStyle/>
          <a:p>
            <a:pPr marL="12700" defTabSz="914400" eaLnBrk="0" fontAlgn="base" hangingPunct="0">
              <a:spcBef>
                <a:spcPts val="890"/>
              </a:spcBef>
              <a:spcAft>
                <a:spcPct val="0"/>
              </a:spcAft>
              <a:tabLst>
                <a:tab pos="304165" algn="l"/>
              </a:tabLst>
            </a:pPr>
            <a:r>
              <a:rPr sz="2000" dirty="0">
                <a:solidFill>
                  <a:srgbClr val="009FDF"/>
                </a:solidFill>
                <a:cs typeface="Arial"/>
              </a:rPr>
              <a:t>»	</a:t>
            </a:r>
            <a:r>
              <a:rPr sz="2200" b="1" i="1" dirty="0">
                <a:solidFill>
                  <a:srgbClr val="000000"/>
                </a:solidFill>
                <a:cs typeface="Arial"/>
              </a:rPr>
              <a:t>Nivel de la</a:t>
            </a:r>
            <a:r>
              <a:rPr sz="2200" b="1" i="1" spc="-25" dirty="0">
                <a:solidFill>
                  <a:srgbClr val="000000"/>
                </a:solidFill>
                <a:cs typeface="Arial"/>
              </a:rPr>
              <a:t> </a:t>
            </a:r>
            <a:r>
              <a:rPr sz="2200" b="1" i="1" dirty="0">
                <a:solidFill>
                  <a:srgbClr val="000000"/>
                </a:solidFill>
                <a:cs typeface="Arial"/>
              </a:rPr>
              <a:t>deuda:</a:t>
            </a:r>
            <a:endParaRPr sz="2200" b="1" dirty="0">
              <a:solidFill>
                <a:srgbClr val="000000"/>
              </a:solidFill>
              <a:cs typeface="Arial"/>
            </a:endParaRPr>
          </a:p>
          <a:p>
            <a:pPr marL="533400" indent="-292100" defTabSz="914400" eaLnBrk="0" fontAlgn="base" hangingPunct="0">
              <a:spcBef>
                <a:spcPts val="635"/>
              </a:spcBef>
              <a:spcAft>
                <a:spcPct val="0"/>
              </a:spcAft>
              <a:buClr>
                <a:srgbClr val="009FDF"/>
              </a:buClr>
              <a:buFontTx/>
              <a:buChar char="–"/>
              <a:tabLst>
                <a:tab pos="532765" algn="l"/>
                <a:tab pos="533400" algn="l"/>
              </a:tabLst>
            </a:pPr>
            <a:r>
              <a:rPr sz="1800" spc="-5" dirty="0">
                <a:solidFill>
                  <a:srgbClr val="000000"/>
                </a:solidFill>
                <a:cs typeface="Arial"/>
              </a:rPr>
              <a:t>¿Se contabilizan </a:t>
            </a:r>
            <a:r>
              <a:rPr sz="1800" u="sng" spc="-5" dirty="0">
                <a:solidFill>
                  <a:srgbClr val="000000"/>
                </a:solidFill>
                <a:uFill>
                  <a:solidFill>
                    <a:srgbClr val="000000"/>
                  </a:solidFill>
                </a:uFill>
                <a:cs typeface="Arial"/>
              </a:rPr>
              <a:t>todos</a:t>
            </a:r>
            <a:r>
              <a:rPr sz="1800" spc="-5" dirty="0">
                <a:solidFill>
                  <a:srgbClr val="000000"/>
                </a:solidFill>
                <a:cs typeface="Arial"/>
              </a:rPr>
              <a:t> los pasivos del</a:t>
            </a:r>
            <a:r>
              <a:rPr sz="1800" spc="15" dirty="0">
                <a:solidFill>
                  <a:srgbClr val="000000"/>
                </a:solidFill>
                <a:cs typeface="Arial"/>
              </a:rPr>
              <a:t> </a:t>
            </a:r>
            <a:r>
              <a:rPr sz="1800" spc="-5" dirty="0">
                <a:solidFill>
                  <a:srgbClr val="000000"/>
                </a:solidFill>
                <a:cs typeface="Arial"/>
              </a:rPr>
              <a:t>gobierno?</a:t>
            </a:r>
            <a:endParaRPr sz="1800" dirty="0">
              <a:solidFill>
                <a:srgbClr val="000000"/>
              </a:solidFill>
              <a:cs typeface="Arial"/>
            </a:endParaRPr>
          </a:p>
          <a:p>
            <a:pPr marL="762000" marR="803910" indent="-292100" defTabSz="914400" eaLnBrk="0" fontAlgn="base" hangingPunct="0">
              <a:lnSpc>
                <a:spcPct val="100699"/>
              </a:lnSpc>
              <a:spcBef>
                <a:spcPts val="565"/>
              </a:spcBef>
              <a:spcAft>
                <a:spcPct val="0"/>
              </a:spcAft>
              <a:tabLst>
                <a:tab pos="761365" algn="l"/>
              </a:tabLst>
            </a:pPr>
            <a:r>
              <a:rPr sz="1800" dirty="0">
                <a:solidFill>
                  <a:srgbClr val="009FDF"/>
                </a:solidFill>
                <a:cs typeface="Arial"/>
              </a:rPr>
              <a:t>›	</a:t>
            </a:r>
            <a:r>
              <a:rPr sz="1800" spc="-5" dirty="0">
                <a:solidFill>
                  <a:srgbClr val="000000"/>
                </a:solidFill>
                <a:cs typeface="Arial"/>
              </a:rPr>
              <a:t>Diferencias asociadas </a:t>
            </a:r>
            <a:r>
              <a:rPr sz="1800" dirty="0">
                <a:solidFill>
                  <a:srgbClr val="000000"/>
                </a:solidFill>
                <a:cs typeface="Arial"/>
              </a:rPr>
              <a:t>a </a:t>
            </a:r>
            <a:r>
              <a:rPr sz="1800" spc="-5" dirty="0">
                <a:solidFill>
                  <a:srgbClr val="000000"/>
                </a:solidFill>
                <a:cs typeface="Arial"/>
              </a:rPr>
              <a:t>tipo de contabilidad empleado: caja (</a:t>
            </a:r>
            <a:r>
              <a:rPr sz="1800" i="1" spc="-5" dirty="0">
                <a:solidFill>
                  <a:srgbClr val="000000"/>
                </a:solidFill>
                <a:cs typeface="Arial"/>
              </a:rPr>
              <a:t>cash basis</a:t>
            </a:r>
            <a:r>
              <a:rPr sz="1800" spc="-5" dirty="0">
                <a:solidFill>
                  <a:srgbClr val="000000"/>
                </a:solidFill>
                <a:cs typeface="Arial"/>
              </a:rPr>
              <a:t>) </a:t>
            </a:r>
            <a:r>
              <a:rPr sz="1800" dirty="0">
                <a:solidFill>
                  <a:srgbClr val="000000"/>
                </a:solidFill>
                <a:cs typeface="Arial"/>
              </a:rPr>
              <a:t>o  </a:t>
            </a:r>
            <a:r>
              <a:rPr sz="1800" spc="-5" dirty="0">
                <a:solidFill>
                  <a:srgbClr val="000000"/>
                </a:solidFill>
                <a:cs typeface="Arial"/>
              </a:rPr>
              <a:t>devengado (</a:t>
            </a:r>
            <a:r>
              <a:rPr sz="1800" i="1" spc="-5" dirty="0">
                <a:solidFill>
                  <a:srgbClr val="000000"/>
                </a:solidFill>
                <a:cs typeface="Arial"/>
              </a:rPr>
              <a:t>accrual</a:t>
            </a:r>
            <a:r>
              <a:rPr sz="1800" spc="-5" dirty="0">
                <a:solidFill>
                  <a:srgbClr val="000000"/>
                </a:solidFill>
                <a:cs typeface="Arial"/>
              </a:rPr>
              <a:t>); relevancia de atrasos de pagos</a:t>
            </a:r>
            <a:r>
              <a:rPr sz="1800" spc="50" dirty="0">
                <a:solidFill>
                  <a:srgbClr val="000000"/>
                </a:solidFill>
                <a:cs typeface="Arial"/>
              </a:rPr>
              <a:t> </a:t>
            </a:r>
            <a:r>
              <a:rPr sz="1800" spc="-5" dirty="0">
                <a:solidFill>
                  <a:srgbClr val="000000"/>
                </a:solidFill>
                <a:cs typeface="Arial"/>
              </a:rPr>
              <a:t>(</a:t>
            </a:r>
            <a:r>
              <a:rPr sz="1800" i="1" spc="-5" dirty="0">
                <a:solidFill>
                  <a:srgbClr val="000000"/>
                </a:solidFill>
                <a:cs typeface="Arial"/>
              </a:rPr>
              <a:t>arrears</a:t>
            </a:r>
            <a:r>
              <a:rPr sz="1800" spc="-5" dirty="0">
                <a:solidFill>
                  <a:srgbClr val="000000"/>
                </a:solidFill>
                <a:cs typeface="Arial"/>
              </a:rPr>
              <a:t>).</a:t>
            </a:r>
            <a:endParaRPr sz="1800" dirty="0">
              <a:solidFill>
                <a:srgbClr val="000000"/>
              </a:solidFill>
              <a:cs typeface="Arial"/>
            </a:endParaRPr>
          </a:p>
          <a:p>
            <a:pPr marL="12700" defTabSz="914400" eaLnBrk="0" fontAlgn="base" hangingPunct="0">
              <a:spcBef>
                <a:spcPts val="1045"/>
              </a:spcBef>
              <a:spcAft>
                <a:spcPct val="0"/>
              </a:spcAft>
              <a:tabLst>
                <a:tab pos="304165" algn="l"/>
              </a:tabLst>
            </a:pPr>
            <a:r>
              <a:rPr sz="2000" dirty="0">
                <a:solidFill>
                  <a:srgbClr val="009FDF"/>
                </a:solidFill>
                <a:cs typeface="Arial"/>
              </a:rPr>
              <a:t>»	</a:t>
            </a:r>
            <a:r>
              <a:rPr sz="2200" b="1" i="1" spc="-5" dirty="0">
                <a:solidFill>
                  <a:srgbClr val="000000"/>
                </a:solidFill>
                <a:cs typeface="Arial"/>
              </a:rPr>
              <a:t>Dinámica </a:t>
            </a:r>
            <a:r>
              <a:rPr sz="2200" b="1" i="1" dirty="0">
                <a:solidFill>
                  <a:srgbClr val="000000"/>
                </a:solidFill>
                <a:cs typeface="Arial"/>
              </a:rPr>
              <a:t>de la</a:t>
            </a:r>
            <a:r>
              <a:rPr sz="2200" b="1" i="1" spc="-30" dirty="0">
                <a:solidFill>
                  <a:srgbClr val="000000"/>
                </a:solidFill>
                <a:cs typeface="Arial"/>
              </a:rPr>
              <a:t> </a:t>
            </a:r>
            <a:r>
              <a:rPr sz="2200" b="1" i="1" dirty="0">
                <a:solidFill>
                  <a:srgbClr val="000000"/>
                </a:solidFill>
                <a:cs typeface="Arial"/>
              </a:rPr>
              <a:t>Deuda:</a:t>
            </a:r>
            <a:endParaRPr sz="2200" b="1" dirty="0">
              <a:solidFill>
                <a:srgbClr val="000000"/>
              </a:solidFill>
              <a:cs typeface="Arial"/>
            </a:endParaRPr>
          </a:p>
          <a:p>
            <a:pPr marL="533400" indent="-292100" defTabSz="914400" eaLnBrk="0" fontAlgn="base" hangingPunct="0">
              <a:spcBef>
                <a:spcPts val="600"/>
              </a:spcBef>
              <a:spcAft>
                <a:spcPct val="0"/>
              </a:spcAft>
              <a:buClr>
                <a:srgbClr val="009FDF"/>
              </a:buClr>
              <a:buFontTx/>
              <a:buChar char="–"/>
              <a:tabLst>
                <a:tab pos="532765" algn="l"/>
                <a:tab pos="533400" algn="l"/>
              </a:tabLst>
            </a:pPr>
            <a:r>
              <a:rPr sz="1800" spc="-25" dirty="0">
                <a:solidFill>
                  <a:srgbClr val="000000"/>
                </a:solidFill>
                <a:cs typeface="Arial"/>
              </a:rPr>
              <a:t>Tendencias </a:t>
            </a:r>
            <a:r>
              <a:rPr sz="1800" spc="-5" dirty="0">
                <a:solidFill>
                  <a:srgbClr val="000000"/>
                </a:solidFill>
                <a:cs typeface="Arial"/>
              </a:rPr>
              <a:t>en ratios de</a:t>
            </a:r>
            <a:r>
              <a:rPr sz="1800" spc="35" dirty="0">
                <a:solidFill>
                  <a:srgbClr val="000000"/>
                </a:solidFill>
                <a:cs typeface="Arial"/>
              </a:rPr>
              <a:t> </a:t>
            </a:r>
            <a:r>
              <a:rPr sz="1800" spc="-5" dirty="0">
                <a:solidFill>
                  <a:srgbClr val="000000"/>
                </a:solidFill>
                <a:cs typeface="Arial"/>
              </a:rPr>
              <a:t>deuda.</a:t>
            </a:r>
            <a:endParaRPr sz="1800" dirty="0">
              <a:solidFill>
                <a:srgbClr val="000000"/>
              </a:solidFill>
              <a:cs typeface="Arial"/>
            </a:endParaRPr>
          </a:p>
          <a:p>
            <a:pPr marL="533400" indent="-292100" defTabSz="914400" eaLnBrk="0" fontAlgn="base" hangingPunct="0">
              <a:spcBef>
                <a:spcPts val="610"/>
              </a:spcBef>
              <a:spcAft>
                <a:spcPct val="0"/>
              </a:spcAft>
              <a:buClr>
                <a:srgbClr val="009FDF"/>
              </a:buClr>
              <a:buFontTx/>
              <a:buChar char="–"/>
              <a:tabLst>
                <a:tab pos="532765" algn="l"/>
                <a:tab pos="533400" algn="l"/>
              </a:tabLst>
            </a:pPr>
            <a:r>
              <a:rPr sz="1800" spc="-5" dirty="0">
                <a:solidFill>
                  <a:srgbClr val="000000"/>
                </a:solidFill>
                <a:cs typeface="Arial"/>
              </a:rPr>
              <a:t>Dinámica de la deuda afectada por decisiones de política</a:t>
            </a:r>
            <a:r>
              <a:rPr sz="1800" spc="50" dirty="0">
                <a:solidFill>
                  <a:srgbClr val="000000"/>
                </a:solidFill>
                <a:cs typeface="Arial"/>
              </a:rPr>
              <a:t> </a:t>
            </a:r>
            <a:r>
              <a:rPr sz="1800" spc="-5" dirty="0">
                <a:solidFill>
                  <a:srgbClr val="000000"/>
                </a:solidFill>
                <a:cs typeface="Arial"/>
              </a:rPr>
              <a:t>fiscal.</a:t>
            </a:r>
            <a:endParaRPr sz="1800" dirty="0">
              <a:solidFill>
                <a:srgbClr val="000000"/>
              </a:solidFill>
              <a:cs typeface="Arial"/>
            </a:endParaRPr>
          </a:p>
          <a:p>
            <a:pPr marL="533400" marR="5080" indent="-292100" defTabSz="914400" eaLnBrk="0" fontAlgn="base" hangingPunct="0">
              <a:lnSpc>
                <a:spcPct val="100699"/>
              </a:lnSpc>
              <a:spcBef>
                <a:spcPts val="565"/>
              </a:spcBef>
              <a:spcAft>
                <a:spcPct val="0"/>
              </a:spcAft>
              <a:buClr>
                <a:srgbClr val="009FDF"/>
              </a:buClr>
              <a:buFontTx/>
              <a:buChar char="–"/>
              <a:tabLst>
                <a:tab pos="532765" algn="l"/>
                <a:tab pos="533400" algn="l"/>
              </a:tabLst>
            </a:pPr>
            <a:r>
              <a:rPr sz="1800" spc="-5" dirty="0">
                <a:solidFill>
                  <a:srgbClr val="000000"/>
                </a:solidFill>
                <a:cs typeface="Arial"/>
              </a:rPr>
              <a:t>Referencia histórica </a:t>
            </a:r>
            <a:r>
              <a:rPr sz="1800" dirty="0">
                <a:solidFill>
                  <a:srgbClr val="000000"/>
                </a:solidFill>
                <a:cs typeface="Arial"/>
              </a:rPr>
              <a:t>a </a:t>
            </a:r>
            <a:r>
              <a:rPr sz="1800" spc="-5" dirty="0">
                <a:solidFill>
                  <a:srgbClr val="000000"/>
                </a:solidFill>
                <a:cs typeface="Arial"/>
              </a:rPr>
              <a:t>partir de tendencias observadas; comparación de anuncios de  política fiscal con lo realmente</a:t>
            </a:r>
            <a:r>
              <a:rPr sz="1800" spc="15" dirty="0">
                <a:solidFill>
                  <a:srgbClr val="000000"/>
                </a:solidFill>
                <a:cs typeface="Arial"/>
              </a:rPr>
              <a:t> </a:t>
            </a:r>
            <a:r>
              <a:rPr sz="1800" spc="-5" dirty="0">
                <a:solidFill>
                  <a:srgbClr val="000000"/>
                </a:solidFill>
                <a:cs typeface="Arial"/>
              </a:rPr>
              <a:t>ejecutado/reportado.</a:t>
            </a:r>
            <a:endParaRPr sz="1800" dirty="0">
              <a:solidFill>
                <a:srgbClr val="000000"/>
              </a:solidFill>
              <a:cs typeface="Arial"/>
            </a:endParaRPr>
          </a:p>
          <a:p>
            <a:pPr marL="533400" marR="198120" indent="-292100" defTabSz="914400" eaLnBrk="0" fontAlgn="base" hangingPunct="0">
              <a:lnSpc>
                <a:spcPct val="100699"/>
              </a:lnSpc>
              <a:spcBef>
                <a:spcPts val="570"/>
              </a:spcBef>
              <a:spcAft>
                <a:spcPct val="0"/>
              </a:spcAft>
              <a:buClr>
                <a:srgbClr val="009FDF"/>
              </a:buClr>
              <a:buFontTx/>
              <a:buChar char="–"/>
              <a:tabLst>
                <a:tab pos="532765" algn="l"/>
                <a:tab pos="533400" algn="l"/>
              </a:tabLst>
            </a:pPr>
            <a:r>
              <a:rPr sz="1800" spc="-5" dirty="0">
                <a:solidFill>
                  <a:srgbClr val="000000"/>
                </a:solidFill>
                <a:cs typeface="Arial"/>
              </a:rPr>
              <a:t>Pronósticos basados en (i) evaluación de política fiscal </a:t>
            </a:r>
            <a:r>
              <a:rPr sz="1800" dirty="0">
                <a:solidFill>
                  <a:srgbClr val="000000"/>
                </a:solidFill>
                <a:cs typeface="Arial"/>
              </a:rPr>
              <a:t>a </a:t>
            </a:r>
            <a:r>
              <a:rPr sz="1800" spc="-5" dirty="0">
                <a:solidFill>
                  <a:srgbClr val="000000"/>
                </a:solidFill>
                <a:cs typeface="Arial"/>
              </a:rPr>
              <a:t>futuro, (ii) </a:t>
            </a:r>
            <a:r>
              <a:rPr sz="1800" spc="-10" dirty="0">
                <a:solidFill>
                  <a:srgbClr val="000000"/>
                </a:solidFill>
                <a:cs typeface="Arial"/>
              </a:rPr>
              <a:t>credibilidad </a:t>
            </a:r>
            <a:r>
              <a:rPr sz="1800" spc="-5" dirty="0">
                <a:solidFill>
                  <a:srgbClr val="000000"/>
                </a:solidFill>
                <a:cs typeface="Arial"/>
              </a:rPr>
              <a:t>del  gobierno para ejecutar efectivamente esa</a:t>
            </a:r>
            <a:r>
              <a:rPr sz="1800" spc="25" dirty="0">
                <a:solidFill>
                  <a:srgbClr val="000000"/>
                </a:solidFill>
                <a:cs typeface="Arial"/>
              </a:rPr>
              <a:t> </a:t>
            </a:r>
            <a:r>
              <a:rPr sz="1800" spc="-5" dirty="0" err="1">
                <a:solidFill>
                  <a:srgbClr val="000000"/>
                </a:solidFill>
                <a:cs typeface="Arial"/>
              </a:rPr>
              <a:t>política</a:t>
            </a:r>
            <a:r>
              <a:rPr sz="1800" spc="-5" dirty="0">
                <a:solidFill>
                  <a:srgbClr val="000000"/>
                </a:solidFill>
                <a:cs typeface="Arial"/>
              </a:rPr>
              <a:t>.</a:t>
            </a:r>
            <a:endParaRPr sz="1800" dirty="0">
              <a:solidFill>
                <a:srgbClr val="000000"/>
              </a:solidFill>
              <a:cs typeface="Times New Roman"/>
            </a:endParaRPr>
          </a:p>
          <a:p>
            <a:pPr marL="12700" defTabSz="914400" eaLnBrk="0" fontAlgn="base" hangingPunct="0">
              <a:spcBef>
                <a:spcPts val="1040"/>
              </a:spcBef>
              <a:spcAft>
                <a:spcPct val="0"/>
              </a:spcAft>
              <a:tabLst>
                <a:tab pos="304165" algn="l"/>
              </a:tabLst>
            </a:pPr>
            <a:r>
              <a:rPr sz="2000" dirty="0">
                <a:solidFill>
                  <a:srgbClr val="009FDF"/>
                </a:solidFill>
                <a:cs typeface="Arial"/>
              </a:rPr>
              <a:t>»	</a:t>
            </a:r>
            <a:r>
              <a:rPr sz="2200" b="1" i="1" spc="-15" dirty="0">
                <a:solidFill>
                  <a:srgbClr val="000000"/>
                </a:solidFill>
                <a:cs typeface="Arial"/>
              </a:rPr>
              <a:t>Transparencia </a:t>
            </a:r>
            <a:r>
              <a:rPr sz="2200" b="1" i="1" dirty="0">
                <a:solidFill>
                  <a:srgbClr val="000000"/>
                </a:solidFill>
                <a:cs typeface="Arial"/>
              </a:rPr>
              <a:t>en </a:t>
            </a:r>
            <a:r>
              <a:rPr sz="2200" b="1" i="1" spc="-5" dirty="0">
                <a:solidFill>
                  <a:srgbClr val="000000"/>
                </a:solidFill>
                <a:cs typeface="Arial"/>
              </a:rPr>
              <a:t>reportes sobre </a:t>
            </a:r>
            <a:r>
              <a:rPr sz="2200" b="1" i="1" dirty="0">
                <a:solidFill>
                  <a:srgbClr val="000000"/>
                </a:solidFill>
                <a:cs typeface="Arial"/>
              </a:rPr>
              <a:t>Fondo</a:t>
            </a:r>
            <a:r>
              <a:rPr sz="2200" b="1" i="1" spc="-25" dirty="0">
                <a:solidFill>
                  <a:srgbClr val="000000"/>
                </a:solidFill>
                <a:cs typeface="Arial"/>
              </a:rPr>
              <a:t> </a:t>
            </a:r>
            <a:r>
              <a:rPr sz="2200" b="1" i="1" spc="-5" dirty="0">
                <a:solidFill>
                  <a:srgbClr val="000000"/>
                </a:solidFill>
                <a:cs typeface="Arial"/>
              </a:rPr>
              <a:t>Soberanos</a:t>
            </a:r>
            <a:endParaRPr sz="2200" b="1" dirty="0">
              <a:solidFill>
                <a:srgbClr val="000000"/>
              </a:solidFill>
              <a:cs typeface="Arial"/>
            </a:endParaRPr>
          </a:p>
        </p:txBody>
      </p:sp>
    </p:spTree>
    <p:extLst>
      <p:ext uri="{BB962C8B-B14F-4D97-AF65-F5344CB8AC3E}">
        <p14:creationId xmlns:p14="http://schemas.microsoft.com/office/powerpoint/2010/main" val="36621332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06362" y="0"/>
            <a:ext cx="7718181" cy="1104636"/>
          </a:xfrm>
        </p:spPr>
        <p:txBody>
          <a:bodyPr/>
          <a:lstStyle/>
          <a:p>
            <a:pPr algn="l"/>
            <a:r>
              <a:rPr lang="es-CO" b="1" dirty="0">
                <a:latin typeface="Times New Roman" panose="02020603050405020304" pitchFamily="18" charset="0"/>
                <a:cs typeface="Times New Roman" panose="02020603050405020304" pitchFamily="18" charset="0"/>
              </a:rPr>
              <a:t>Susceptibilidad a Eventos de Riesgo (I)</a:t>
            </a:r>
          </a:p>
        </p:txBody>
      </p:sp>
      <p:sp>
        <p:nvSpPr>
          <p:cNvPr id="3" name="object 3"/>
          <p:cNvSpPr/>
          <p:nvPr/>
        </p:nvSpPr>
        <p:spPr>
          <a:xfrm>
            <a:off x="595526" y="2200184"/>
            <a:ext cx="3533140" cy="1518285"/>
          </a:xfrm>
          <a:custGeom>
            <a:avLst/>
            <a:gdLst/>
            <a:ahLst/>
            <a:cxnLst/>
            <a:rect l="l" t="t" r="r" b="b"/>
            <a:pathLst>
              <a:path w="3533140" h="1518285">
                <a:moveTo>
                  <a:pt x="3381241" y="0"/>
                </a:moveTo>
                <a:lnTo>
                  <a:pt x="151824" y="0"/>
                </a:lnTo>
                <a:lnTo>
                  <a:pt x="103836" y="7740"/>
                </a:lnTo>
                <a:lnTo>
                  <a:pt x="62158" y="29293"/>
                </a:lnTo>
                <a:lnTo>
                  <a:pt x="29293" y="62158"/>
                </a:lnTo>
                <a:lnTo>
                  <a:pt x="7740" y="103836"/>
                </a:lnTo>
                <a:lnTo>
                  <a:pt x="0" y="151824"/>
                </a:lnTo>
                <a:lnTo>
                  <a:pt x="0" y="1366408"/>
                </a:lnTo>
                <a:lnTo>
                  <a:pt x="7740" y="1414396"/>
                </a:lnTo>
                <a:lnTo>
                  <a:pt x="29293" y="1456073"/>
                </a:lnTo>
                <a:lnTo>
                  <a:pt x="62158" y="1488939"/>
                </a:lnTo>
                <a:lnTo>
                  <a:pt x="103836" y="1510492"/>
                </a:lnTo>
                <a:lnTo>
                  <a:pt x="151824" y="1518232"/>
                </a:lnTo>
                <a:lnTo>
                  <a:pt x="3381241" y="1518232"/>
                </a:lnTo>
                <a:lnTo>
                  <a:pt x="3429228" y="1510492"/>
                </a:lnTo>
                <a:lnTo>
                  <a:pt x="3470905" y="1488939"/>
                </a:lnTo>
                <a:lnTo>
                  <a:pt x="3503771" y="1456073"/>
                </a:lnTo>
                <a:lnTo>
                  <a:pt x="3525324" y="1414396"/>
                </a:lnTo>
                <a:lnTo>
                  <a:pt x="3533064" y="1366408"/>
                </a:lnTo>
                <a:lnTo>
                  <a:pt x="3533064" y="151824"/>
                </a:lnTo>
                <a:lnTo>
                  <a:pt x="3525324" y="103836"/>
                </a:lnTo>
                <a:lnTo>
                  <a:pt x="3503771" y="62158"/>
                </a:lnTo>
                <a:lnTo>
                  <a:pt x="3470905" y="29293"/>
                </a:lnTo>
                <a:lnTo>
                  <a:pt x="3429228" y="7740"/>
                </a:lnTo>
                <a:lnTo>
                  <a:pt x="3381241"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4" name="object 4"/>
          <p:cNvSpPr txBox="1"/>
          <p:nvPr/>
        </p:nvSpPr>
        <p:spPr>
          <a:xfrm>
            <a:off x="804356" y="2252100"/>
            <a:ext cx="3098165" cy="1350050"/>
          </a:xfrm>
          <a:prstGeom prst="rect">
            <a:avLst/>
          </a:prstGeom>
        </p:spPr>
        <p:txBody>
          <a:bodyPr vert="horz" wrap="square" lIns="0" tIns="78740" rIns="0" bIns="0" rtlCol="0">
            <a:spAutoFit/>
          </a:bodyPr>
          <a:lstStyle/>
          <a:p>
            <a:pPr marL="12700" marR="5080" algn="ctr" defTabSz="914400" eaLnBrk="0" fontAlgn="base" hangingPunct="0">
              <a:lnSpc>
                <a:spcPct val="86400"/>
              </a:lnSpc>
              <a:spcBef>
                <a:spcPts val="620"/>
              </a:spcBef>
              <a:spcAft>
                <a:spcPct val="0"/>
              </a:spcAft>
            </a:pPr>
            <a:r>
              <a:rPr sz="3200" b="1" spc="-5" dirty="0">
                <a:solidFill>
                  <a:srgbClr val="FFFFFF"/>
                </a:solidFill>
                <a:latin typeface="Times New Roman" panose="02020603050405020304" pitchFamily="18" charset="0"/>
                <a:cs typeface="Times New Roman" panose="02020603050405020304" pitchFamily="18" charset="0"/>
              </a:rPr>
              <a:t>Susceptibilidad</a:t>
            </a:r>
            <a:r>
              <a:rPr sz="3200" b="1" spc="-55" dirty="0">
                <a:solidFill>
                  <a:srgbClr val="FFFFFF"/>
                </a:solidFill>
                <a:latin typeface="Times New Roman" panose="02020603050405020304" pitchFamily="18" charset="0"/>
                <a:cs typeface="Times New Roman" panose="02020603050405020304" pitchFamily="18" charset="0"/>
              </a:rPr>
              <a:t> </a:t>
            </a:r>
            <a:r>
              <a:rPr sz="3200" b="1" dirty="0">
                <a:solidFill>
                  <a:srgbClr val="FFFFFF"/>
                </a:solidFill>
                <a:latin typeface="Times New Roman" panose="02020603050405020304" pitchFamily="18" charset="0"/>
                <a:cs typeface="Times New Roman" panose="02020603050405020304" pitchFamily="18" charset="0"/>
              </a:rPr>
              <a:t>a  </a:t>
            </a:r>
            <a:r>
              <a:rPr sz="3200" b="1" spc="-5" dirty="0">
                <a:solidFill>
                  <a:srgbClr val="FFFFFF"/>
                </a:solidFill>
                <a:latin typeface="Times New Roman" panose="02020603050405020304" pitchFamily="18" charset="0"/>
                <a:cs typeface="Times New Roman" panose="02020603050405020304" pitchFamily="18" charset="0"/>
              </a:rPr>
              <a:t>Eventos de  Riesgo</a:t>
            </a:r>
            <a:endParaRPr sz="3200" b="1" dirty="0">
              <a:solidFill>
                <a:srgbClr val="000000"/>
              </a:solidFill>
              <a:latin typeface="Times New Roman" panose="02020603050405020304" pitchFamily="18" charset="0"/>
              <a:cs typeface="Times New Roman" panose="02020603050405020304" pitchFamily="18" charset="0"/>
            </a:endParaRPr>
          </a:p>
        </p:txBody>
      </p:sp>
      <p:sp>
        <p:nvSpPr>
          <p:cNvPr id="5" name="object 5"/>
          <p:cNvSpPr/>
          <p:nvPr/>
        </p:nvSpPr>
        <p:spPr>
          <a:xfrm>
            <a:off x="4121820" y="1515192"/>
            <a:ext cx="1271270" cy="1537335"/>
          </a:xfrm>
          <a:custGeom>
            <a:avLst/>
            <a:gdLst/>
            <a:ahLst/>
            <a:cxnLst/>
            <a:rect l="l" t="t" r="r" b="b"/>
            <a:pathLst>
              <a:path w="1271270" h="1537335">
                <a:moveTo>
                  <a:pt x="0" y="1536916"/>
                </a:moveTo>
                <a:lnTo>
                  <a:pt x="1270922" y="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6" name="object 6"/>
          <p:cNvSpPr/>
          <p:nvPr/>
        </p:nvSpPr>
        <p:spPr>
          <a:xfrm>
            <a:off x="5392743" y="1061513"/>
            <a:ext cx="2293620" cy="881122"/>
          </a:xfrm>
          <a:custGeom>
            <a:avLst/>
            <a:gdLst/>
            <a:ahLst/>
            <a:cxnLst/>
            <a:rect l="l" t="t" r="r" b="b"/>
            <a:pathLst>
              <a:path w="2293620" h="907414">
                <a:moveTo>
                  <a:pt x="2202564" y="0"/>
                </a:moveTo>
                <a:lnTo>
                  <a:pt x="90736" y="0"/>
                </a:lnTo>
                <a:lnTo>
                  <a:pt x="55417" y="7130"/>
                </a:lnTo>
                <a:lnTo>
                  <a:pt x="26575" y="26575"/>
                </a:lnTo>
                <a:lnTo>
                  <a:pt x="7130" y="55417"/>
                </a:lnTo>
                <a:lnTo>
                  <a:pt x="0" y="90736"/>
                </a:lnTo>
                <a:lnTo>
                  <a:pt x="0" y="816623"/>
                </a:lnTo>
                <a:lnTo>
                  <a:pt x="7130" y="851942"/>
                </a:lnTo>
                <a:lnTo>
                  <a:pt x="26575" y="880784"/>
                </a:lnTo>
                <a:lnTo>
                  <a:pt x="55417" y="900229"/>
                </a:lnTo>
                <a:lnTo>
                  <a:pt x="90736" y="907360"/>
                </a:lnTo>
                <a:lnTo>
                  <a:pt x="2202564" y="907360"/>
                </a:lnTo>
                <a:lnTo>
                  <a:pt x="2237883" y="900229"/>
                </a:lnTo>
                <a:lnTo>
                  <a:pt x="2266724" y="880784"/>
                </a:lnTo>
                <a:lnTo>
                  <a:pt x="2286170" y="851942"/>
                </a:lnTo>
                <a:lnTo>
                  <a:pt x="2293301" y="816623"/>
                </a:lnTo>
                <a:lnTo>
                  <a:pt x="2293301" y="90736"/>
                </a:lnTo>
                <a:lnTo>
                  <a:pt x="2286170" y="55417"/>
                </a:lnTo>
                <a:lnTo>
                  <a:pt x="2266724" y="26575"/>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7" name="object 7"/>
          <p:cNvSpPr/>
          <p:nvPr/>
        </p:nvSpPr>
        <p:spPr>
          <a:xfrm>
            <a:off x="5392743" y="1061512"/>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8" name="object 8"/>
          <p:cNvSpPr txBox="1"/>
          <p:nvPr/>
        </p:nvSpPr>
        <p:spPr>
          <a:xfrm>
            <a:off x="5510121" y="1289735"/>
            <a:ext cx="2058670" cy="351378"/>
          </a:xfrm>
          <a:prstGeom prst="rect">
            <a:avLst/>
          </a:prstGeom>
        </p:spPr>
        <p:txBody>
          <a:bodyPr vert="horz" wrap="square" lIns="0" tIns="12700" rIns="0" bIns="0" rtlCol="0">
            <a:spAutoFit/>
          </a:bodyPr>
          <a:lstStyle/>
          <a:p>
            <a:pPr marL="12700" algn="ctr" defTabSz="914400" eaLnBrk="0" fontAlgn="base" hangingPunct="0">
              <a:spcBef>
                <a:spcPts val="10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4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Político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9" name="object 9"/>
          <p:cNvSpPr/>
          <p:nvPr/>
        </p:nvSpPr>
        <p:spPr>
          <a:xfrm>
            <a:off x="4121819" y="2558658"/>
            <a:ext cx="1271270" cy="494030"/>
          </a:xfrm>
          <a:custGeom>
            <a:avLst/>
            <a:gdLst/>
            <a:ahLst/>
            <a:cxnLst/>
            <a:rect l="l" t="t" r="r" b="b"/>
            <a:pathLst>
              <a:path w="1271270" h="494029">
                <a:moveTo>
                  <a:pt x="0" y="493450"/>
                </a:moveTo>
                <a:lnTo>
                  <a:pt x="1270922" y="0"/>
                </a:lnTo>
              </a:path>
            </a:pathLst>
          </a:custGeom>
          <a:ln w="10794">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0" name="object 10"/>
          <p:cNvSpPr/>
          <p:nvPr/>
        </p:nvSpPr>
        <p:spPr>
          <a:xfrm>
            <a:off x="5392743" y="2104978"/>
            <a:ext cx="2293620" cy="881122"/>
          </a:xfrm>
          <a:custGeom>
            <a:avLst/>
            <a:gdLst/>
            <a:ahLst/>
            <a:cxnLst/>
            <a:rect l="l" t="t" r="r" b="b"/>
            <a:pathLst>
              <a:path w="2293620" h="907414">
                <a:moveTo>
                  <a:pt x="2202564" y="0"/>
                </a:moveTo>
                <a:lnTo>
                  <a:pt x="90736" y="0"/>
                </a:lnTo>
                <a:lnTo>
                  <a:pt x="55417" y="7130"/>
                </a:lnTo>
                <a:lnTo>
                  <a:pt x="26575" y="26576"/>
                </a:lnTo>
                <a:lnTo>
                  <a:pt x="7130" y="55418"/>
                </a:lnTo>
                <a:lnTo>
                  <a:pt x="0" y="90737"/>
                </a:lnTo>
                <a:lnTo>
                  <a:pt x="0" y="816625"/>
                </a:lnTo>
                <a:lnTo>
                  <a:pt x="7130" y="851943"/>
                </a:lnTo>
                <a:lnTo>
                  <a:pt x="26575" y="880785"/>
                </a:lnTo>
                <a:lnTo>
                  <a:pt x="55417" y="900231"/>
                </a:lnTo>
                <a:lnTo>
                  <a:pt x="90736" y="907361"/>
                </a:lnTo>
                <a:lnTo>
                  <a:pt x="2202564" y="907361"/>
                </a:lnTo>
                <a:lnTo>
                  <a:pt x="2237883" y="900231"/>
                </a:lnTo>
                <a:lnTo>
                  <a:pt x="2266724" y="880785"/>
                </a:lnTo>
                <a:lnTo>
                  <a:pt x="2286170" y="851943"/>
                </a:lnTo>
                <a:lnTo>
                  <a:pt x="2293301" y="816625"/>
                </a:lnTo>
                <a:lnTo>
                  <a:pt x="2293301" y="90737"/>
                </a:lnTo>
                <a:lnTo>
                  <a:pt x="2286170" y="55418"/>
                </a:lnTo>
                <a:lnTo>
                  <a:pt x="2266724" y="26576"/>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1" name="object 11"/>
          <p:cNvSpPr/>
          <p:nvPr/>
        </p:nvSpPr>
        <p:spPr>
          <a:xfrm>
            <a:off x="5392743" y="2104977"/>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2" name="object 12"/>
          <p:cNvSpPr/>
          <p:nvPr/>
        </p:nvSpPr>
        <p:spPr>
          <a:xfrm>
            <a:off x="4121820" y="3052110"/>
            <a:ext cx="1271270" cy="550545"/>
          </a:xfrm>
          <a:custGeom>
            <a:avLst/>
            <a:gdLst/>
            <a:ahLst/>
            <a:cxnLst/>
            <a:rect l="l" t="t" r="r" b="b"/>
            <a:pathLst>
              <a:path w="1271270" h="550545">
                <a:moveTo>
                  <a:pt x="0" y="0"/>
                </a:moveTo>
                <a:lnTo>
                  <a:pt x="1270922" y="550014"/>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3" name="object 13"/>
          <p:cNvSpPr/>
          <p:nvPr/>
        </p:nvSpPr>
        <p:spPr>
          <a:xfrm>
            <a:off x="5392743" y="3148444"/>
            <a:ext cx="2293620" cy="881122"/>
          </a:xfrm>
          <a:custGeom>
            <a:avLst/>
            <a:gdLst/>
            <a:ahLst/>
            <a:cxnLst/>
            <a:rect l="l" t="t" r="r" b="b"/>
            <a:pathLst>
              <a:path w="2293620" h="907414">
                <a:moveTo>
                  <a:pt x="2202564" y="0"/>
                </a:moveTo>
                <a:lnTo>
                  <a:pt x="90736" y="0"/>
                </a:lnTo>
                <a:lnTo>
                  <a:pt x="55417" y="7130"/>
                </a:lnTo>
                <a:lnTo>
                  <a:pt x="26575" y="26576"/>
                </a:lnTo>
                <a:lnTo>
                  <a:pt x="7130" y="55417"/>
                </a:lnTo>
                <a:lnTo>
                  <a:pt x="0" y="90736"/>
                </a:lnTo>
                <a:lnTo>
                  <a:pt x="0" y="816625"/>
                </a:lnTo>
                <a:lnTo>
                  <a:pt x="7130" y="851943"/>
                </a:lnTo>
                <a:lnTo>
                  <a:pt x="26575" y="880785"/>
                </a:lnTo>
                <a:lnTo>
                  <a:pt x="55417" y="900231"/>
                </a:lnTo>
                <a:lnTo>
                  <a:pt x="90736" y="907361"/>
                </a:lnTo>
                <a:lnTo>
                  <a:pt x="2202564" y="907361"/>
                </a:lnTo>
                <a:lnTo>
                  <a:pt x="2237883" y="900231"/>
                </a:lnTo>
                <a:lnTo>
                  <a:pt x="2266724" y="880785"/>
                </a:lnTo>
                <a:lnTo>
                  <a:pt x="2286170" y="851943"/>
                </a:lnTo>
                <a:lnTo>
                  <a:pt x="2293301" y="816625"/>
                </a:lnTo>
                <a:lnTo>
                  <a:pt x="2293301" y="90736"/>
                </a:lnTo>
                <a:lnTo>
                  <a:pt x="2286170" y="55417"/>
                </a:lnTo>
                <a:lnTo>
                  <a:pt x="2266724" y="26576"/>
                </a:lnTo>
                <a:lnTo>
                  <a:pt x="2237883" y="7130"/>
                </a:lnTo>
                <a:lnTo>
                  <a:pt x="2202564"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4" name="object 14"/>
          <p:cNvSpPr/>
          <p:nvPr/>
        </p:nvSpPr>
        <p:spPr>
          <a:xfrm>
            <a:off x="5392743" y="3148443"/>
            <a:ext cx="2293620" cy="907415"/>
          </a:xfrm>
          <a:custGeom>
            <a:avLst/>
            <a:gdLst/>
            <a:ahLst/>
            <a:cxnLst/>
            <a:rect l="l" t="t" r="r" b="b"/>
            <a:pathLst>
              <a:path w="2293620" h="907414">
                <a:moveTo>
                  <a:pt x="0" y="90736"/>
                </a:moveTo>
                <a:lnTo>
                  <a:pt x="7130" y="55417"/>
                </a:lnTo>
                <a:lnTo>
                  <a:pt x="26576" y="26576"/>
                </a:lnTo>
                <a:lnTo>
                  <a:pt x="55417" y="7130"/>
                </a:lnTo>
                <a:lnTo>
                  <a:pt x="90736" y="0"/>
                </a:lnTo>
                <a:lnTo>
                  <a:pt x="2202565" y="0"/>
                </a:lnTo>
                <a:lnTo>
                  <a:pt x="2237883" y="7130"/>
                </a:lnTo>
                <a:lnTo>
                  <a:pt x="2266725" y="26576"/>
                </a:lnTo>
                <a:lnTo>
                  <a:pt x="2286170" y="55417"/>
                </a:lnTo>
                <a:lnTo>
                  <a:pt x="2293301" y="90736"/>
                </a:lnTo>
                <a:lnTo>
                  <a:pt x="2293301" y="816624"/>
                </a:lnTo>
                <a:lnTo>
                  <a:pt x="2286170" y="851943"/>
                </a:lnTo>
                <a:lnTo>
                  <a:pt x="2266725" y="880784"/>
                </a:lnTo>
                <a:lnTo>
                  <a:pt x="2237883" y="900230"/>
                </a:lnTo>
                <a:lnTo>
                  <a:pt x="2202565" y="907361"/>
                </a:lnTo>
                <a:lnTo>
                  <a:pt x="90736" y="907361"/>
                </a:lnTo>
                <a:lnTo>
                  <a:pt x="55417" y="900230"/>
                </a:lnTo>
                <a:lnTo>
                  <a:pt x="26576" y="880784"/>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5" name="object 15"/>
          <p:cNvSpPr txBox="1"/>
          <p:nvPr/>
        </p:nvSpPr>
        <p:spPr>
          <a:xfrm>
            <a:off x="5569430" y="2065412"/>
            <a:ext cx="1939925" cy="1834669"/>
          </a:xfrm>
          <a:prstGeom prst="rect">
            <a:avLst/>
          </a:prstGeom>
        </p:spPr>
        <p:txBody>
          <a:bodyPr vert="horz" wrap="square" lIns="0" tIns="62865" rIns="0" bIns="0" rtlCol="0">
            <a:spAutoFit/>
          </a:bodyPr>
          <a:lstStyle/>
          <a:p>
            <a:pPr marL="189865" marR="182245" algn="ctr" defTabSz="914400" eaLnBrk="0" fontAlgn="base" hangingPunct="0">
              <a:lnSpc>
                <a:spcPct val="86200"/>
              </a:lnSpc>
              <a:spcBef>
                <a:spcPts val="495"/>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  </a:t>
            </a:r>
            <a:r>
              <a:rPr sz="2200" b="1" dirty="0">
                <a:solidFill>
                  <a:srgbClr val="FFFFFF"/>
                </a:solidFill>
                <a:latin typeface="Times New Roman" panose="02020603050405020304" pitchFamily="18" charset="0"/>
                <a:cs typeface="Times New Roman" panose="02020603050405020304" pitchFamily="18" charset="0"/>
              </a:rPr>
              <a:t>Liquidez</a:t>
            </a:r>
            <a:r>
              <a:rPr sz="2200" b="1" spc="-100"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de  </a:t>
            </a:r>
            <a:r>
              <a:rPr sz="2200" b="1" dirty="0">
                <a:solidFill>
                  <a:srgbClr val="FFFFFF"/>
                </a:solidFill>
                <a:latin typeface="Times New Roman" panose="02020603050405020304" pitchFamily="18" charset="0"/>
                <a:cs typeface="Times New Roman" panose="02020603050405020304" pitchFamily="18" charset="0"/>
              </a:rPr>
              <a:t>Gobierno</a:t>
            </a:r>
            <a:endParaRPr sz="2200" b="1" dirty="0">
              <a:solidFill>
                <a:srgbClr val="000000"/>
              </a:solidFill>
              <a:latin typeface="Times New Roman" panose="02020603050405020304" pitchFamily="18" charset="0"/>
              <a:cs typeface="Times New Roman" panose="02020603050405020304" pitchFamily="18" charset="0"/>
            </a:endParaRPr>
          </a:p>
          <a:p>
            <a:pPr marL="12700" marR="5080" algn="ctr" defTabSz="914400" eaLnBrk="0" fontAlgn="base" hangingPunct="0">
              <a:lnSpc>
                <a:spcPts val="2500"/>
              </a:lnSpc>
              <a:spcBef>
                <a:spcPts val="201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5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Sector  Bancario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6" name="object 16"/>
          <p:cNvSpPr/>
          <p:nvPr/>
        </p:nvSpPr>
        <p:spPr>
          <a:xfrm>
            <a:off x="4121818" y="3052108"/>
            <a:ext cx="1271270" cy="1593850"/>
          </a:xfrm>
          <a:custGeom>
            <a:avLst/>
            <a:gdLst/>
            <a:ahLst/>
            <a:cxnLst/>
            <a:rect l="l" t="t" r="r" b="b"/>
            <a:pathLst>
              <a:path w="1271270" h="1593850">
                <a:moveTo>
                  <a:pt x="0" y="0"/>
                </a:moveTo>
                <a:lnTo>
                  <a:pt x="1270922" y="159348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7" name="object 17"/>
          <p:cNvSpPr/>
          <p:nvPr/>
        </p:nvSpPr>
        <p:spPr>
          <a:xfrm>
            <a:off x="5392743" y="4191909"/>
            <a:ext cx="2315210" cy="881122"/>
          </a:xfrm>
          <a:custGeom>
            <a:avLst/>
            <a:gdLst/>
            <a:ahLst/>
            <a:cxnLst/>
            <a:rect l="l" t="t" r="r" b="b"/>
            <a:pathLst>
              <a:path w="2315209" h="907414">
                <a:moveTo>
                  <a:pt x="2223923" y="0"/>
                </a:moveTo>
                <a:lnTo>
                  <a:pt x="90736" y="0"/>
                </a:lnTo>
                <a:lnTo>
                  <a:pt x="55417" y="7130"/>
                </a:lnTo>
                <a:lnTo>
                  <a:pt x="26575" y="26576"/>
                </a:lnTo>
                <a:lnTo>
                  <a:pt x="7130" y="55417"/>
                </a:lnTo>
                <a:lnTo>
                  <a:pt x="0" y="90736"/>
                </a:lnTo>
                <a:lnTo>
                  <a:pt x="0" y="816625"/>
                </a:lnTo>
                <a:lnTo>
                  <a:pt x="7130" y="851943"/>
                </a:lnTo>
                <a:lnTo>
                  <a:pt x="26575" y="880785"/>
                </a:lnTo>
                <a:lnTo>
                  <a:pt x="55417" y="900230"/>
                </a:lnTo>
                <a:lnTo>
                  <a:pt x="90736" y="907361"/>
                </a:lnTo>
                <a:lnTo>
                  <a:pt x="2223923" y="907361"/>
                </a:lnTo>
                <a:lnTo>
                  <a:pt x="2259242" y="900230"/>
                </a:lnTo>
                <a:lnTo>
                  <a:pt x="2288084" y="880785"/>
                </a:lnTo>
                <a:lnTo>
                  <a:pt x="2307529" y="851943"/>
                </a:lnTo>
                <a:lnTo>
                  <a:pt x="2314660" y="816625"/>
                </a:lnTo>
                <a:lnTo>
                  <a:pt x="2314660" y="90736"/>
                </a:lnTo>
                <a:lnTo>
                  <a:pt x="2307529" y="55417"/>
                </a:lnTo>
                <a:lnTo>
                  <a:pt x="2288084" y="26576"/>
                </a:lnTo>
                <a:lnTo>
                  <a:pt x="2259242" y="7130"/>
                </a:lnTo>
                <a:lnTo>
                  <a:pt x="2223923"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8" name="object 18"/>
          <p:cNvSpPr/>
          <p:nvPr/>
        </p:nvSpPr>
        <p:spPr>
          <a:xfrm>
            <a:off x="5392743" y="4191908"/>
            <a:ext cx="2315210" cy="907415"/>
          </a:xfrm>
          <a:custGeom>
            <a:avLst/>
            <a:gdLst/>
            <a:ahLst/>
            <a:cxnLst/>
            <a:rect l="l" t="t" r="r" b="b"/>
            <a:pathLst>
              <a:path w="2315209" h="907414">
                <a:moveTo>
                  <a:pt x="0" y="90736"/>
                </a:moveTo>
                <a:lnTo>
                  <a:pt x="7130" y="55417"/>
                </a:lnTo>
                <a:lnTo>
                  <a:pt x="26575" y="26575"/>
                </a:lnTo>
                <a:lnTo>
                  <a:pt x="55417" y="7130"/>
                </a:lnTo>
                <a:lnTo>
                  <a:pt x="90735" y="0"/>
                </a:lnTo>
                <a:lnTo>
                  <a:pt x="2223924" y="0"/>
                </a:lnTo>
                <a:lnTo>
                  <a:pt x="2259242" y="7130"/>
                </a:lnTo>
                <a:lnTo>
                  <a:pt x="2288084" y="26575"/>
                </a:lnTo>
                <a:lnTo>
                  <a:pt x="2307529" y="55417"/>
                </a:lnTo>
                <a:lnTo>
                  <a:pt x="2314660" y="90736"/>
                </a:lnTo>
                <a:lnTo>
                  <a:pt x="2314660" y="816624"/>
                </a:lnTo>
                <a:lnTo>
                  <a:pt x="2307529" y="851943"/>
                </a:lnTo>
                <a:lnTo>
                  <a:pt x="2288084" y="880785"/>
                </a:lnTo>
                <a:lnTo>
                  <a:pt x="2259242" y="900230"/>
                </a:lnTo>
                <a:lnTo>
                  <a:pt x="2223924" y="907361"/>
                </a:lnTo>
                <a:lnTo>
                  <a:pt x="90735" y="907361"/>
                </a:lnTo>
                <a:lnTo>
                  <a:pt x="55417" y="900230"/>
                </a:lnTo>
                <a:lnTo>
                  <a:pt x="26575" y="880785"/>
                </a:lnTo>
                <a:lnTo>
                  <a:pt x="7130" y="851943"/>
                </a:lnTo>
                <a:lnTo>
                  <a:pt x="0" y="816624"/>
                </a:lnTo>
                <a:lnTo>
                  <a:pt x="0" y="90736"/>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0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9" name="object 19"/>
          <p:cNvSpPr txBox="1"/>
          <p:nvPr/>
        </p:nvSpPr>
        <p:spPr>
          <a:xfrm>
            <a:off x="5651455" y="4262430"/>
            <a:ext cx="2160905" cy="708660"/>
          </a:xfrm>
          <a:prstGeom prst="rect">
            <a:avLst/>
          </a:prstGeom>
        </p:spPr>
        <p:txBody>
          <a:bodyPr vert="horz" wrap="square" lIns="0" tIns="63500" rIns="0" bIns="0" rtlCol="0">
            <a:spAutoFit/>
          </a:bodyPr>
          <a:lstStyle/>
          <a:p>
            <a:pPr marL="478155" marR="5080" indent="-466090" defTabSz="914400" eaLnBrk="0" fontAlgn="base" hangingPunct="0">
              <a:lnSpc>
                <a:spcPts val="2500"/>
              </a:lnSpc>
              <a:spcBef>
                <a:spcPts val="50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Riesgo</a:t>
            </a:r>
            <a:r>
              <a:rPr sz="2200" b="1" spc="-80"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Eventos  </a:t>
            </a:r>
            <a:r>
              <a:rPr sz="2200" b="1" spc="-5" dirty="0">
                <a:solidFill>
                  <a:srgbClr val="FFFFFF"/>
                </a:solidFill>
                <a:latin typeface="Times New Roman" panose="02020603050405020304" pitchFamily="18" charset="0"/>
                <a:cs typeface="Times New Roman" panose="02020603050405020304" pitchFamily="18" charset="0"/>
              </a:rPr>
              <a:t>Externos</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20" name="object 4"/>
          <p:cNvSpPr txBox="1">
            <a:spLocks/>
          </p:cNvSpPr>
          <p:nvPr/>
        </p:nvSpPr>
        <p:spPr>
          <a:xfrm>
            <a:off x="291702" y="5327194"/>
            <a:ext cx="5256584" cy="170688"/>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Tree>
    <p:extLst>
      <p:ext uri="{BB962C8B-B14F-4D97-AF65-F5344CB8AC3E}">
        <p14:creationId xmlns:p14="http://schemas.microsoft.com/office/powerpoint/2010/main" val="21147234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97169" y="24871"/>
            <a:ext cx="8194431" cy="1104636"/>
          </a:xfrm>
        </p:spPr>
        <p:txBody>
          <a:bodyPr>
            <a:normAutofit fontScale="90000"/>
          </a:bodyPr>
          <a:lstStyle/>
          <a:p>
            <a:pPr algn="l"/>
            <a:r>
              <a:rPr lang="es-CO" sz="4000" b="1" kern="0" spc="-5" dirty="0">
                <a:latin typeface="Times New Roman" panose="02020603050405020304" pitchFamily="18" charset="0"/>
                <a:cs typeface="Times New Roman" panose="02020603050405020304" pitchFamily="18" charset="0"/>
              </a:rPr>
              <a:t>Susceptibilidad </a:t>
            </a:r>
            <a:r>
              <a:rPr lang="es-CO" sz="4000" b="1" kern="0" dirty="0">
                <a:latin typeface="Times New Roman" panose="02020603050405020304" pitchFamily="18" charset="0"/>
                <a:cs typeface="Times New Roman" panose="02020603050405020304" pitchFamily="18" charset="0"/>
              </a:rPr>
              <a:t>a </a:t>
            </a:r>
            <a:r>
              <a:rPr lang="es-CO" sz="4000" b="1" kern="0" spc="-5" dirty="0">
                <a:latin typeface="Times New Roman" panose="02020603050405020304" pitchFamily="18" charset="0"/>
                <a:cs typeface="Times New Roman" panose="02020603050405020304" pitchFamily="18" charset="0"/>
              </a:rPr>
              <a:t>Eventos de Riesgo</a:t>
            </a:r>
            <a:r>
              <a:rPr lang="es-CO" sz="4000" b="1" kern="0" spc="-30" dirty="0">
                <a:latin typeface="Times New Roman" panose="02020603050405020304" pitchFamily="18" charset="0"/>
                <a:cs typeface="Times New Roman" panose="02020603050405020304" pitchFamily="18" charset="0"/>
              </a:rPr>
              <a:t> </a:t>
            </a:r>
            <a:r>
              <a:rPr lang="es-CO" sz="4000" b="1" kern="0" spc="-5" dirty="0">
                <a:latin typeface="Times New Roman" panose="02020603050405020304" pitchFamily="18" charset="0"/>
                <a:cs typeface="Times New Roman" panose="02020603050405020304" pitchFamily="18" charset="0"/>
              </a:rPr>
              <a:t>(II)</a:t>
            </a:r>
            <a:endParaRPr lang="es-CO" b="1" dirty="0">
              <a:latin typeface="Times New Roman" panose="02020603050405020304" pitchFamily="18" charset="0"/>
              <a:cs typeface="Times New Roman" panose="02020603050405020304" pitchFamily="18" charset="0"/>
            </a:endParaRPr>
          </a:p>
        </p:txBody>
      </p:sp>
      <p:sp>
        <p:nvSpPr>
          <p:cNvPr id="3" name="object 3"/>
          <p:cNvSpPr/>
          <p:nvPr/>
        </p:nvSpPr>
        <p:spPr>
          <a:xfrm>
            <a:off x="516840" y="2206322"/>
            <a:ext cx="4301490" cy="1848485"/>
          </a:xfrm>
          <a:custGeom>
            <a:avLst/>
            <a:gdLst/>
            <a:ahLst/>
            <a:cxnLst/>
            <a:rect l="l" t="t" r="r" b="b"/>
            <a:pathLst>
              <a:path w="4301490" h="1848485">
                <a:moveTo>
                  <a:pt x="4116293" y="0"/>
                </a:moveTo>
                <a:lnTo>
                  <a:pt x="184829" y="0"/>
                </a:lnTo>
                <a:lnTo>
                  <a:pt x="135694" y="6602"/>
                </a:lnTo>
                <a:lnTo>
                  <a:pt x="91542" y="25234"/>
                </a:lnTo>
                <a:lnTo>
                  <a:pt x="54135" y="54135"/>
                </a:lnTo>
                <a:lnTo>
                  <a:pt x="25234" y="91542"/>
                </a:lnTo>
                <a:lnTo>
                  <a:pt x="6602" y="135694"/>
                </a:lnTo>
                <a:lnTo>
                  <a:pt x="0" y="184829"/>
                </a:lnTo>
                <a:lnTo>
                  <a:pt x="0" y="1663454"/>
                </a:lnTo>
                <a:lnTo>
                  <a:pt x="6602" y="1712589"/>
                </a:lnTo>
                <a:lnTo>
                  <a:pt x="25234" y="1756741"/>
                </a:lnTo>
                <a:lnTo>
                  <a:pt x="54135" y="1794148"/>
                </a:lnTo>
                <a:lnTo>
                  <a:pt x="91542" y="1823049"/>
                </a:lnTo>
                <a:lnTo>
                  <a:pt x="135694" y="1841681"/>
                </a:lnTo>
                <a:lnTo>
                  <a:pt x="184829" y="1848284"/>
                </a:lnTo>
                <a:lnTo>
                  <a:pt x="4116293" y="1848284"/>
                </a:lnTo>
                <a:lnTo>
                  <a:pt x="4165428" y="1841681"/>
                </a:lnTo>
                <a:lnTo>
                  <a:pt x="4209580" y="1823049"/>
                </a:lnTo>
                <a:lnTo>
                  <a:pt x="4246987" y="1794148"/>
                </a:lnTo>
                <a:lnTo>
                  <a:pt x="4275888" y="1756741"/>
                </a:lnTo>
                <a:lnTo>
                  <a:pt x="4294520" y="1712589"/>
                </a:lnTo>
                <a:lnTo>
                  <a:pt x="4301122" y="1663454"/>
                </a:lnTo>
                <a:lnTo>
                  <a:pt x="4301122" y="184829"/>
                </a:lnTo>
                <a:lnTo>
                  <a:pt x="4294520" y="135694"/>
                </a:lnTo>
                <a:lnTo>
                  <a:pt x="4275888" y="91542"/>
                </a:lnTo>
                <a:lnTo>
                  <a:pt x="4246987" y="54135"/>
                </a:lnTo>
                <a:lnTo>
                  <a:pt x="4209580" y="25234"/>
                </a:lnTo>
                <a:lnTo>
                  <a:pt x="4165428" y="6602"/>
                </a:lnTo>
                <a:lnTo>
                  <a:pt x="4116293" y="0"/>
                </a:lnTo>
                <a:close/>
              </a:path>
            </a:pathLst>
          </a:custGeom>
          <a:solidFill>
            <a:srgbClr val="C00000"/>
          </a:solidFill>
          <a:ln>
            <a:solidFill>
              <a:srgbClr val="FFFF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4" name="object 4"/>
          <p:cNvSpPr txBox="1"/>
          <p:nvPr/>
        </p:nvSpPr>
        <p:spPr>
          <a:xfrm>
            <a:off x="751860" y="2632561"/>
            <a:ext cx="3944328" cy="1258229"/>
          </a:xfrm>
          <a:prstGeom prst="rect">
            <a:avLst/>
          </a:prstGeom>
        </p:spPr>
        <p:txBody>
          <a:bodyPr vert="horz" wrap="square" lIns="0" tIns="58419" rIns="0" bIns="0" rtlCol="0">
            <a:spAutoFit/>
          </a:bodyPr>
          <a:lstStyle/>
          <a:p>
            <a:pPr marL="154940" marR="5080" indent="-142875" defTabSz="914400" eaLnBrk="0" fontAlgn="base" hangingPunct="0">
              <a:lnSpc>
                <a:spcPct val="87400"/>
              </a:lnSpc>
              <a:spcBef>
                <a:spcPts val="459"/>
              </a:spcBef>
              <a:spcAft>
                <a:spcPct val="0"/>
              </a:spcAft>
            </a:pPr>
            <a:r>
              <a:rPr lang="es-CO" sz="2800" b="1" spc="-5" dirty="0">
                <a:solidFill>
                  <a:srgbClr val="FFFFFF"/>
                </a:solidFill>
                <a:latin typeface="Times New Roman" panose="02020603050405020304" pitchFamily="18" charset="0"/>
                <a:cs typeface="Times New Roman" panose="02020603050405020304" pitchFamily="18" charset="0"/>
              </a:rPr>
              <a:t>Susceptibilidad</a:t>
            </a:r>
            <a:r>
              <a:rPr sz="2800" b="1" spc="-5" dirty="0">
                <a:solidFill>
                  <a:srgbClr val="FFFFFF"/>
                </a:solidFill>
                <a:latin typeface="Times New Roman" panose="02020603050405020304" pitchFamily="18" charset="0"/>
                <a:cs typeface="Times New Roman" panose="02020603050405020304" pitchFamily="18" charset="0"/>
              </a:rPr>
              <a:t> </a:t>
            </a:r>
            <a:r>
              <a:rPr sz="2800" b="1" dirty="0">
                <a:solidFill>
                  <a:srgbClr val="FFFFFF"/>
                </a:solidFill>
                <a:latin typeface="Times New Roman" panose="02020603050405020304" pitchFamily="18" charset="0"/>
                <a:cs typeface="Times New Roman" panose="02020603050405020304" pitchFamily="18" charset="0"/>
              </a:rPr>
              <a:t>a</a:t>
            </a:r>
            <a:endParaRPr lang="es-CO" sz="2800" b="1" spc="-40" dirty="0">
              <a:solidFill>
                <a:srgbClr val="FFFFFF"/>
              </a:solidFill>
              <a:latin typeface="Times New Roman" panose="02020603050405020304" pitchFamily="18" charset="0"/>
              <a:cs typeface="Times New Roman" panose="02020603050405020304" pitchFamily="18" charset="0"/>
            </a:endParaRPr>
          </a:p>
          <a:p>
            <a:pPr marL="154940" marR="5080" indent="-142875" defTabSz="914400" eaLnBrk="0" fontAlgn="base" hangingPunct="0">
              <a:lnSpc>
                <a:spcPct val="87400"/>
              </a:lnSpc>
              <a:spcBef>
                <a:spcPts val="459"/>
              </a:spcBef>
              <a:spcAft>
                <a:spcPct val="0"/>
              </a:spcAft>
            </a:pPr>
            <a:r>
              <a:rPr lang="es-CO" sz="2800" b="1" dirty="0">
                <a:solidFill>
                  <a:srgbClr val="FFFFFF"/>
                </a:solidFill>
                <a:latin typeface="Times New Roman" panose="02020603050405020304" pitchFamily="18" charset="0"/>
                <a:cs typeface="Times New Roman" panose="02020603050405020304" pitchFamily="18" charset="0"/>
              </a:rPr>
              <a:t>Eventos</a:t>
            </a:r>
            <a:r>
              <a:rPr sz="2400" b="1" dirty="0">
                <a:solidFill>
                  <a:srgbClr val="FFFFFF"/>
                </a:solidFill>
                <a:latin typeface="Times New Roman" panose="02020603050405020304" pitchFamily="18" charset="0"/>
                <a:cs typeface="Times New Roman" panose="02020603050405020304" pitchFamily="18" charset="0"/>
              </a:rPr>
              <a:t>:</a:t>
            </a:r>
            <a:endParaRPr lang="es-CO" sz="2400" b="1" dirty="0">
              <a:solidFill>
                <a:srgbClr val="FFFFFF"/>
              </a:solidFill>
              <a:latin typeface="Times New Roman" panose="02020603050405020304" pitchFamily="18" charset="0"/>
              <a:cs typeface="Times New Roman" panose="02020603050405020304" pitchFamily="18" charset="0"/>
            </a:endParaRPr>
          </a:p>
          <a:p>
            <a:pPr marL="154940" marR="5080" indent="-142875" defTabSz="914400" eaLnBrk="0" fontAlgn="base" hangingPunct="0">
              <a:lnSpc>
                <a:spcPct val="87400"/>
              </a:lnSpc>
              <a:spcBef>
                <a:spcPts val="459"/>
              </a:spcBef>
              <a:spcAft>
                <a:spcPct val="0"/>
              </a:spcAft>
            </a:pPr>
            <a:r>
              <a:rPr sz="2400" b="1" dirty="0">
                <a:solidFill>
                  <a:srgbClr val="FFFFFF"/>
                </a:solidFill>
                <a:latin typeface="Times New Roman" panose="02020603050405020304" pitchFamily="18" charset="0"/>
                <a:cs typeface="Times New Roman" panose="02020603050405020304" pitchFamily="18" charset="0"/>
              </a:rPr>
              <a:t>  </a:t>
            </a:r>
            <a:r>
              <a:rPr sz="2400" b="1" i="1" u="sng" dirty="0">
                <a:solidFill>
                  <a:srgbClr val="FFFFFF"/>
                </a:solidFill>
                <a:latin typeface="Times New Roman" panose="02020603050405020304" pitchFamily="18" charset="0"/>
                <a:cs typeface="Times New Roman" panose="02020603050405020304" pitchFamily="18" charset="0"/>
              </a:rPr>
              <a:t>Riesgo Liquidez de</a:t>
            </a:r>
            <a:r>
              <a:rPr sz="2400" b="1" i="1" u="sng" spc="-55" dirty="0">
                <a:solidFill>
                  <a:srgbClr val="FFFFFF"/>
                </a:solidFill>
                <a:latin typeface="Times New Roman" panose="02020603050405020304" pitchFamily="18" charset="0"/>
                <a:cs typeface="Times New Roman" panose="02020603050405020304" pitchFamily="18" charset="0"/>
              </a:rPr>
              <a:t> </a:t>
            </a:r>
            <a:r>
              <a:rPr sz="2400" b="1" i="1" u="sng" spc="-5" dirty="0">
                <a:solidFill>
                  <a:srgbClr val="FFFFFF"/>
                </a:solidFill>
                <a:latin typeface="Times New Roman" panose="02020603050405020304" pitchFamily="18" charset="0"/>
                <a:cs typeface="Times New Roman" panose="02020603050405020304" pitchFamily="18" charset="0"/>
              </a:rPr>
              <a:t>Gobierno</a:t>
            </a:r>
            <a:endParaRPr sz="2400" b="1" i="1" u="sng" dirty="0">
              <a:solidFill>
                <a:srgbClr val="000000"/>
              </a:solidFill>
              <a:latin typeface="Times New Roman" panose="02020603050405020304" pitchFamily="18" charset="0"/>
              <a:cs typeface="Times New Roman" panose="02020603050405020304" pitchFamily="18" charset="0"/>
            </a:endParaRPr>
          </a:p>
        </p:txBody>
      </p:sp>
      <p:sp>
        <p:nvSpPr>
          <p:cNvPr id="5" name="object 5"/>
          <p:cNvSpPr/>
          <p:nvPr/>
        </p:nvSpPr>
        <p:spPr>
          <a:xfrm>
            <a:off x="4823639" y="1969648"/>
            <a:ext cx="889000" cy="1236345"/>
          </a:xfrm>
          <a:custGeom>
            <a:avLst/>
            <a:gdLst/>
            <a:ahLst/>
            <a:cxnLst/>
            <a:rect l="l" t="t" r="r" b="b"/>
            <a:pathLst>
              <a:path w="889000" h="1236345">
                <a:moveTo>
                  <a:pt x="0" y="1235874"/>
                </a:moveTo>
                <a:lnTo>
                  <a:pt x="888716" y="0"/>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6" name="object 6"/>
          <p:cNvSpPr/>
          <p:nvPr/>
        </p:nvSpPr>
        <p:spPr>
          <a:xfrm>
            <a:off x="5712356" y="1417340"/>
            <a:ext cx="2792095" cy="1104900"/>
          </a:xfrm>
          <a:custGeom>
            <a:avLst/>
            <a:gdLst/>
            <a:ahLst/>
            <a:cxnLst/>
            <a:rect l="l" t="t" r="r" b="b"/>
            <a:pathLst>
              <a:path w="2792095" h="1104900">
                <a:moveTo>
                  <a:pt x="2681382" y="0"/>
                </a:moveTo>
                <a:lnTo>
                  <a:pt x="110462" y="0"/>
                </a:lnTo>
                <a:lnTo>
                  <a:pt x="67465" y="8680"/>
                </a:lnTo>
                <a:lnTo>
                  <a:pt x="32353" y="32353"/>
                </a:lnTo>
                <a:lnTo>
                  <a:pt x="8680" y="67465"/>
                </a:lnTo>
                <a:lnTo>
                  <a:pt x="0" y="110462"/>
                </a:lnTo>
                <a:lnTo>
                  <a:pt x="0" y="994150"/>
                </a:lnTo>
                <a:lnTo>
                  <a:pt x="8680" y="1037147"/>
                </a:lnTo>
                <a:lnTo>
                  <a:pt x="32353" y="1072259"/>
                </a:lnTo>
                <a:lnTo>
                  <a:pt x="67465" y="1095932"/>
                </a:lnTo>
                <a:lnTo>
                  <a:pt x="110462" y="1104612"/>
                </a:lnTo>
                <a:lnTo>
                  <a:pt x="2681382" y="1104612"/>
                </a:lnTo>
                <a:lnTo>
                  <a:pt x="2724379" y="1095932"/>
                </a:lnTo>
                <a:lnTo>
                  <a:pt x="2759491" y="1072259"/>
                </a:lnTo>
                <a:lnTo>
                  <a:pt x="2783164" y="1037147"/>
                </a:lnTo>
                <a:lnTo>
                  <a:pt x="2791844" y="994150"/>
                </a:lnTo>
                <a:lnTo>
                  <a:pt x="2791844" y="110462"/>
                </a:lnTo>
                <a:lnTo>
                  <a:pt x="2783164" y="67465"/>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7" name="object 7"/>
          <p:cNvSpPr/>
          <p:nvPr/>
        </p:nvSpPr>
        <p:spPr>
          <a:xfrm>
            <a:off x="5712356" y="1417340"/>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8" name="object 8"/>
          <p:cNvSpPr txBox="1"/>
          <p:nvPr/>
        </p:nvSpPr>
        <p:spPr>
          <a:xfrm>
            <a:off x="6029478" y="1647511"/>
            <a:ext cx="2157730" cy="864339"/>
          </a:xfrm>
          <a:prstGeom prst="rect">
            <a:avLst/>
          </a:prstGeom>
        </p:spPr>
        <p:txBody>
          <a:bodyPr vert="horz" wrap="square" lIns="0" tIns="55880" rIns="0" bIns="0" rtlCol="0">
            <a:spAutoFit/>
          </a:bodyPr>
          <a:lstStyle/>
          <a:p>
            <a:pPr marL="217170" marR="5080" indent="-205104" algn="ctr" defTabSz="914400" eaLnBrk="0" fontAlgn="base" hangingPunct="0">
              <a:lnSpc>
                <a:spcPts val="2070"/>
              </a:lnSpc>
              <a:spcBef>
                <a:spcPts val="44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Requerimientos</a:t>
            </a:r>
            <a:r>
              <a:rPr sz="2200" b="1" spc="-50"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de  </a:t>
            </a:r>
            <a:r>
              <a:rPr sz="2200" b="1" spc="-5" dirty="0">
                <a:solidFill>
                  <a:srgbClr val="FFFFFF"/>
                </a:solidFill>
                <a:latin typeface="Times New Roman" panose="02020603050405020304" pitchFamily="18" charset="0"/>
                <a:cs typeface="Times New Roman" panose="02020603050405020304" pitchFamily="18" charset="0"/>
              </a:rPr>
              <a:t>Financiamiento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9" name="object 9"/>
          <p:cNvSpPr/>
          <p:nvPr/>
        </p:nvSpPr>
        <p:spPr>
          <a:xfrm>
            <a:off x="4823640" y="3205522"/>
            <a:ext cx="889000" cy="34925"/>
          </a:xfrm>
          <a:custGeom>
            <a:avLst/>
            <a:gdLst/>
            <a:ahLst/>
            <a:cxnLst/>
            <a:rect l="l" t="t" r="r" b="b"/>
            <a:pathLst>
              <a:path w="889000" h="34925">
                <a:moveTo>
                  <a:pt x="0" y="0"/>
                </a:moveTo>
                <a:lnTo>
                  <a:pt x="888716" y="34430"/>
                </a:lnTo>
              </a:path>
            </a:pathLst>
          </a:custGeom>
          <a:ln w="10794">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0" name="object 10"/>
          <p:cNvSpPr/>
          <p:nvPr/>
        </p:nvSpPr>
        <p:spPr>
          <a:xfrm>
            <a:off x="5712356" y="2687647"/>
            <a:ext cx="2792095" cy="1104900"/>
          </a:xfrm>
          <a:custGeom>
            <a:avLst/>
            <a:gdLst/>
            <a:ahLst/>
            <a:cxnLst/>
            <a:rect l="l" t="t" r="r" b="b"/>
            <a:pathLst>
              <a:path w="2792095" h="1104900">
                <a:moveTo>
                  <a:pt x="2681382" y="0"/>
                </a:moveTo>
                <a:lnTo>
                  <a:pt x="110462" y="0"/>
                </a:lnTo>
                <a:lnTo>
                  <a:pt x="67465" y="8680"/>
                </a:lnTo>
                <a:lnTo>
                  <a:pt x="32353" y="32353"/>
                </a:lnTo>
                <a:lnTo>
                  <a:pt x="8680" y="67464"/>
                </a:lnTo>
                <a:lnTo>
                  <a:pt x="0" y="110460"/>
                </a:lnTo>
                <a:lnTo>
                  <a:pt x="0" y="994150"/>
                </a:lnTo>
                <a:lnTo>
                  <a:pt x="8680" y="1037147"/>
                </a:lnTo>
                <a:lnTo>
                  <a:pt x="32353" y="1072259"/>
                </a:lnTo>
                <a:lnTo>
                  <a:pt x="67465" y="1095932"/>
                </a:lnTo>
                <a:lnTo>
                  <a:pt x="110462" y="1104612"/>
                </a:lnTo>
                <a:lnTo>
                  <a:pt x="2681382" y="1104612"/>
                </a:lnTo>
                <a:lnTo>
                  <a:pt x="2724379" y="1095932"/>
                </a:lnTo>
                <a:lnTo>
                  <a:pt x="2759491" y="1072259"/>
                </a:lnTo>
                <a:lnTo>
                  <a:pt x="2783164" y="1037147"/>
                </a:lnTo>
                <a:lnTo>
                  <a:pt x="2791844" y="994150"/>
                </a:lnTo>
                <a:lnTo>
                  <a:pt x="2791844" y="110460"/>
                </a:lnTo>
                <a:lnTo>
                  <a:pt x="2783164" y="67464"/>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1" name="object 11"/>
          <p:cNvSpPr/>
          <p:nvPr/>
        </p:nvSpPr>
        <p:spPr>
          <a:xfrm>
            <a:off x="5712356" y="2687647"/>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2" name="object 12"/>
          <p:cNvSpPr txBox="1"/>
          <p:nvPr/>
        </p:nvSpPr>
        <p:spPr>
          <a:xfrm>
            <a:off x="5868144" y="2712665"/>
            <a:ext cx="2449283" cy="936923"/>
          </a:xfrm>
          <a:prstGeom prst="rect">
            <a:avLst/>
          </a:prstGeom>
        </p:spPr>
        <p:txBody>
          <a:bodyPr vert="horz" wrap="square" lIns="0" tIns="52705" rIns="0" bIns="0" rtlCol="0">
            <a:spAutoFit/>
          </a:bodyPr>
          <a:lstStyle/>
          <a:p>
            <a:pPr marL="12700" marR="5080" algn="ctr" defTabSz="914400" eaLnBrk="0" fontAlgn="base" hangingPunct="0">
              <a:lnSpc>
                <a:spcPct val="86800"/>
              </a:lnSpc>
              <a:spcBef>
                <a:spcPts val="415"/>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Proporción </a:t>
            </a:r>
            <a:r>
              <a:rPr sz="2200" b="1" dirty="0">
                <a:solidFill>
                  <a:srgbClr val="FFFFFF"/>
                </a:solidFill>
                <a:latin typeface="Times New Roman" panose="02020603050405020304" pitchFamily="18" charset="0"/>
                <a:cs typeface="Times New Roman" panose="02020603050405020304" pitchFamily="18" charset="0"/>
              </a:rPr>
              <a:t>de  </a:t>
            </a:r>
            <a:r>
              <a:rPr sz="2200" b="1" spc="-5" dirty="0">
                <a:solidFill>
                  <a:srgbClr val="FFFFFF"/>
                </a:solidFill>
                <a:latin typeface="Times New Roman" panose="02020603050405020304" pitchFamily="18" charset="0"/>
                <a:cs typeface="Times New Roman" panose="02020603050405020304" pitchFamily="18" charset="0"/>
              </a:rPr>
              <a:t>tenedores </a:t>
            </a:r>
            <a:r>
              <a:rPr sz="2200" b="1" dirty="0">
                <a:solidFill>
                  <a:srgbClr val="FFFFFF"/>
                </a:solidFill>
                <a:latin typeface="Times New Roman" panose="02020603050405020304" pitchFamily="18" charset="0"/>
                <a:cs typeface="Times New Roman" panose="02020603050405020304" pitchFamily="18" charset="0"/>
              </a:rPr>
              <a:t>de</a:t>
            </a:r>
            <a:r>
              <a:rPr sz="2200" b="1" spc="-65"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deuda  </a:t>
            </a:r>
            <a:r>
              <a:rPr sz="2200" b="1" spc="-5" dirty="0">
                <a:solidFill>
                  <a:srgbClr val="FFFFFF"/>
                </a:solidFill>
                <a:latin typeface="Times New Roman" panose="02020603050405020304" pitchFamily="18" charset="0"/>
                <a:cs typeface="Times New Roman" panose="02020603050405020304" pitchFamily="18" charset="0"/>
              </a:rPr>
              <a:t>No-Residentes</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3" name="object 13"/>
          <p:cNvSpPr/>
          <p:nvPr/>
        </p:nvSpPr>
        <p:spPr>
          <a:xfrm>
            <a:off x="4823640" y="3205522"/>
            <a:ext cx="889000" cy="1304925"/>
          </a:xfrm>
          <a:custGeom>
            <a:avLst/>
            <a:gdLst/>
            <a:ahLst/>
            <a:cxnLst/>
            <a:rect l="l" t="t" r="r" b="b"/>
            <a:pathLst>
              <a:path w="889000" h="1304925">
                <a:moveTo>
                  <a:pt x="0" y="0"/>
                </a:moveTo>
                <a:lnTo>
                  <a:pt x="888716" y="1304736"/>
                </a:lnTo>
              </a:path>
            </a:pathLst>
          </a:custGeom>
          <a:ln w="10795">
            <a:solidFill>
              <a:srgbClr val="C00000"/>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4" name="object 14"/>
          <p:cNvSpPr/>
          <p:nvPr/>
        </p:nvSpPr>
        <p:spPr>
          <a:xfrm>
            <a:off x="5712356" y="3957953"/>
            <a:ext cx="2792095" cy="1104900"/>
          </a:xfrm>
          <a:custGeom>
            <a:avLst/>
            <a:gdLst/>
            <a:ahLst/>
            <a:cxnLst/>
            <a:rect l="l" t="t" r="r" b="b"/>
            <a:pathLst>
              <a:path w="2792095" h="1104900">
                <a:moveTo>
                  <a:pt x="2681382" y="0"/>
                </a:moveTo>
                <a:lnTo>
                  <a:pt x="110462" y="0"/>
                </a:lnTo>
                <a:lnTo>
                  <a:pt x="67465" y="8680"/>
                </a:lnTo>
                <a:lnTo>
                  <a:pt x="32353" y="32353"/>
                </a:lnTo>
                <a:lnTo>
                  <a:pt x="8680" y="67464"/>
                </a:lnTo>
                <a:lnTo>
                  <a:pt x="0" y="110460"/>
                </a:lnTo>
                <a:lnTo>
                  <a:pt x="0" y="994150"/>
                </a:lnTo>
                <a:lnTo>
                  <a:pt x="8680" y="1037147"/>
                </a:lnTo>
                <a:lnTo>
                  <a:pt x="32353" y="1072258"/>
                </a:lnTo>
                <a:lnTo>
                  <a:pt x="67465" y="1095931"/>
                </a:lnTo>
                <a:lnTo>
                  <a:pt x="110462" y="1104612"/>
                </a:lnTo>
                <a:lnTo>
                  <a:pt x="2681382" y="1104612"/>
                </a:lnTo>
                <a:lnTo>
                  <a:pt x="2724379" y="1095931"/>
                </a:lnTo>
                <a:lnTo>
                  <a:pt x="2759491" y="1072258"/>
                </a:lnTo>
                <a:lnTo>
                  <a:pt x="2783164" y="1037147"/>
                </a:lnTo>
                <a:lnTo>
                  <a:pt x="2791844" y="994150"/>
                </a:lnTo>
                <a:lnTo>
                  <a:pt x="2791844" y="110460"/>
                </a:lnTo>
                <a:lnTo>
                  <a:pt x="2783164" y="67464"/>
                </a:lnTo>
                <a:lnTo>
                  <a:pt x="2759491" y="32353"/>
                </a:lnTo>
                <a:lnTo>
                  <a:pt x="2724379" y="8680"/>
                </a:lnTo>
                <a:lnTo>
                  <a:pt x="2681382" y="0"/>
                </a:lnTo>
                <a:close/>
              </a:path>
            </a:pathLst>
          </a:custGeom>
          <a:solidFill>
            <a:srgbClr val="C00000"/>
          </a:solidFill>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5" name="object 15"/>
          <p:cNvSpPr/>
          <p:nvPr/>
        </p:nvSpPr>
        <p:spPr>
          <a:xfrm>
            <a:off x="5712356" y="3957953"/>
            <a:ext cx="2792095" cy="1104900"/>
          </a:xfrm>
          <a:custGeom>
            <a:avLst/>
            <a:gdLst/>
            <a:ahLst/>
            <a:cxnLst/>
            <a:rect l="l" t="t" r="r" b="b"/>
            <a:pathLst>
              <a:path w="2792095" h="1104900">
                <a:moveTo>
                  <a:pt x="0" y="110461"/>
                </a:moveTo>
                <a:lnTo>
                  <a:pt x="8680" y="67465"/>
                </a:lnTo>
                <a:lnTo>
                  <a:pt x="32353" y="32353"/>
                </a:lnTo>
                <a:lnTo>
                  <a:pt x="67465" y="8680"/>
                </a:lnTo>
                <a:lnTo>
                  <a:pt x="110461" y="0"/>
                </a:lnTo>
                <a:lnTo>
                  <a:pt x="2681383" y="0"/>
                </a:lnTo>
                <a:lnTo>
                  <a:pt x="2724380" y="8680"/>
                </a:lnTo>
                <a:lnTo>
                  <a:pt x="2759491" y="32353"/>
                </a:lnTo>
                <a:lnTo>
                  <a:pt x="2783164" y="67465"/>
                </a:lnTo>
                <a:lnTo>
                  <a:pt x="2791845" y="110461"/>
                </a:lnTo>
                <a:lnTo>
                  <a:pt x="2791845" y="994151"/>
                </a:lnTo>
                <a:lnTo>
                  <a:pt x="2783164" y="1037148"/>
                </a:lnTo>
                <a:lnTo>
                  <a:pt x="2759491" y="1072259"/>
                </a:lnTo>
                <a:lnTo>
                  <a:pt x="2724380" y="1095932"/>
                </a:lnTo>
                <a:lnTo>
                  <a:pt x="2681383" y="1104613"/>
                </a:lnTo>
                <a:lnTo>
                  <a:pt x="110461" y="1104613"/>
                </a:lnTo>
                <a:lnTo>
                  <a:pt x="67465" y="1095932"/>
                </a:lnTo>
                <a:lnTo>
                  <a:pt x="32353" y="1072259"/>
                </a:lnTo>
                <a:lnTo>
                  <a:pt x="8680" y="1037148"/>
                </a:lnTo>
                <a:lnTo>
                  <a:pt x="0" y="994151"/>
                </a:lnTo>
                <a:lnTo>
                  <a:pt x="0" y="110461"/>
                </a:lnTo>
                <a:close/>
              </a:path>
            </a:pathLst>
          </a:custGeom>
          <a:ln w="10795">
            <a:solidFill>
              <a:srgbClr val="FFFFFF"/>
            </a:solidFill>
          </a:ln>
        </p:spPr>
        <p:txBody>
          <a:bodyPr wrap="square" lIns="0" tIns="0" rIns="0" bIns="0" rtlCol="0"/>
          <a:lstStyle/>
          <a:p>
            <a:pPr marL="0" marR="0" lvl="0" indent="0" defTabSz="914400" eaLnBrk="0" fontAlgn="base" latinLnBrk="0" hangingPunct="0">
              <a:lnSpc>
                <a:spcPct val="100000"/>
              </a:lnSpc>
              <a:spcBef>
                <a:spcPct val="0"/>
              </a:spcBef>
              <a:spcAft>
                <a:spcPct val="0"/>
              </a:spcAft>
              <a:buClrTx/>
              <a:buSzTx/>
              <a:buFontTx/>
              <a:buNone/>
              <a:tabLst/>
              <a:defRPr/>
            </a:pPr>
            <a:endParaRPr kumimoji="0" sz="2300"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endParaRPr>
          </a:p>
        </p:txBody>
      </p:sp>
      <p:sp>
        <p:nvSpPr>
          <p:cNvPr id="16" name="object 16"/>
          <p:cNvSpPr txBox="1"/>
          <p:nvPr/>
        </p:nvSpPr>
        <p:spPr>
          <a:xfrm>
            <a:off x="5838851" y="4188124"/>
            <a:ext cx="2539365" cy="602216"/>
          </a:xfrm>
          <a:prstGeom prst="rect">
            <a:avLst/>
          </a:prstGeom>
        </p:spPr>
        <p:txBody>
          <a:bodyPr vert="horz" wrap="square" lIns="0" tIns="55880" rIns="0" bIns="0" rtlCol="0">
            <a:spAutoFit/>
          </a:bodyPr>
          <a:lstStyle/>
          <a:p>
            <a:pPr marL="640715" marR="5080" indent="-628650" defTabSz="914400" eaLnBrk="0" fontAlgn="base" hangingPunct="0">
              <a:lnSpc>
                <a:spcPts val="2070"/>
              </a:lnSpc>
              <a:spcBef>
                <a:spcPts val="440"/>
              </a:spcBef>
              <a:spcAft>
                <a:spcPct val="0"/>
              </a:spcAft>
            </a:pPr>
            <a:r>
              <a:rPr sz="2200" b="1" spc="-5" dirty="0">
                <a:solidFill>
                  <a:srgbClr val="FFFFFF"/>
                </a:solidFill>
                <a:latin typeface="Times New Roman" panose="02020603050405020304" pitchFamily="18" charset="0"/>
                <a:cs typeface="Times New Roman" panose="02020603050405020304" pitchFamily="18" charset="0"/>
              </a:rPr>
              <a:t>Mediciones </a:t>
            </a:r>
            <a:r>
              <a:rPr sz="2200" b="1" dirty="0">
                <a:solidFill>
                  <a:srgbClr val="FFFFFF"/>
                </a:solidFill>
                <a:latin typeface="Times New Roman" panose="02020603050405020304" pitchFamily="18" charset="0"/>
                <a:cs typeface="Times New Roman" panose="02020603050405020304" pitchFamily="18" charset="0"/>
              </a:rPr>
              <a:t>de</a:t>
            </a:r>
            <a:r>
              <a:rPr sz="2200" b="1" spc="-55" dirty="0">
                <a:solidFill>
                  <a:srgbClr val="FFFFFF"/>
                </a:solidFill>
                <a:latin typeface="Times New Roman" panose="02020603050405020304" pitchFamily="18" charset="0"/>
                <a:cs typeface="Times New Roman" panose="02020603050405020304" pitchFamily="18" charset="0"/>
              </a:rPr>
              <a:t> </a:t>
            </a:r>
            <a:r>
              <a:rPr sz="2200" b="1" dirty="0">
                <a:solidFill>
                  <a:srgbClr val="FFFFFF"/>
                </a:solidFill>
                <a:latin typeface="Times New Roman" panose="02020603050405020304" pitchFamily="18" charset="0"/>
                <a:cs typeface="Times New Roman" panose="02020603050405020304" pitchFamily="18" charset="0"/>
              </a:rPr>
              <a:t>acceso  al</a:t>
            </a:r>
            <a:r>
              <a:rPr sz="2200" b="1" spc="-15" dirty="0">
                <a:solidFill>
                  <a:srgbClr val="FFFFFF"/>
                </a:solidFill>
                <a:latin typeface="Times New Roman" panose="02020603050405020304" pitchFamily="18" charset="0"/>
                <a:cs typeface="Times New Roman" panose="02020603050405020304" pitchFamily="18" charset="0"/>
              </a:rPr>
              <a:t> </a:t>
            </a:r>
            <a:r>
              <a:rPr sz="2200" b="1" spc="-5" dirty="0">
                <a:solidFill>
                  <a:srgbClr val="FFFFFF"/>
                </a:solidFill>
                <a:latin typeface="Times New Roman" panose="02020603050405020304" pitchFamily="18" charset="0"/>
                <a:cs typeface="Times New Roman" panose="02020603050405020304" pitchFamily="18" charset="0"/>
              </a:rPr>
              <a:t>mercado</a:t>
            </a:r>
            <a:endParaRPr sz="2200" b="1" dirty="0">
              <a:solidFill>
                <a:srgbClr val="000000"/>
              </a:solidFill>
              <a:latin typeface="Times New Roman" panose="02020603050405020304" pitchFamily="18" charset="0"/>
              <a:cs typeface="Times New Roman" panose="02020603050405020304" pitchFamily="18" charset="0"/>
            </a:endParaRPr>
          </a:p>
        </p:txBody>
      </p:sp>
      <p:sp>
        <p:nvSpPr>
          <p:cNvPr id="17" name="object 4"/>
          <p:cNvSpPr txBox="1">
            <a:spLocks/>
          </p:cNvSpPr>
          <p:nvPr/>
        </p:nvSpPr>
        <p:spPr>
          <a:xfrm>
            <a:off x="222052" y="5290681"/>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Times New Roman" panose="02020603050405020304" pitchFamily="18" charset="0"/>
                <a:cs typeface="Times New Roman" panose="02020603050405020304" pitchFamily="18" charset="0"/>
              </a:rPr>
              <a:t>Los </a:t>
            </a:r>
            <a:r>
              <a:rPr lang="es-CO" sz="900" b="1" spc="-5" dirty="0">
                <a:solidFill>
                  <a:srgbClr val="000000"/>
                </a:solidFill>
                <a:latin typeface="Times New Roman" panose="02020603050405020304" pitchFamily="18" charset="0"/>
                <a:cs typeface="Times New Roman" panose="02020603050405020304" pitchFamily="18" charset="0"/>
              </a:rPr>
              <a:t>Reportes </a:t>
            </a:r>
            <a:r>
              <a:rPr lang="es-CO" sz="900" b="1" dirty="0">
                <a:solidFill>
                  <a:srgbClr val="000000"/>
                </a:solidFill>
                <a:latin typeface="Times New Roman" panose="02020603050405020304" pitchFamily="18" charset="0"/>
                <a:cs typeface="Times New Roman" panose="02020603050405020304" pitchFamily="18" charset="0"/>
              </a:rPr>
              <a:t>de </a:t>
            </a:r>
            <a:r>
              <a:rPr lang="es-CO" sz="900" b="1" spc="-5" dirty="0">
                <a:solidFill>
                  <a:srgbClr val="000000"/>
                </a:solidFill>
                <a:latin typeface="Times New Roman" panose="02020603050405020304" pitchFamily="18" charset="0"/>
                <a:cs typeface="Times New Roman" panose="02020603050405020304" pitchFamily="18" charset="0"/>
              </a:rPr>
              <a:t>Finanzas Publicas </a:t>
            </a:r>
            <a:r>
              <a:rPr lang="es-CO" sz="900" b="1" dirty="0">
                <a:solidFill>
                  <a:srgbClr val="000000"/>
                </a:solidFill>
                <a:latin typeface="Times New Roman" panose="02020603050405020304" pitchFamily="18" charset="0"/>
                <a:cs typeface="Times New Roman" panose="02020603050405020304" pitchFamily="18" charset="0"/>
              </a:rPr>
              <a:t>y los </a:t>
            </a:r>
            <a:r>
              <a:rPr lang="es-CO" sz="900" b="1" spc="-5" dirty="0">
                <a:solidFill>
                  <a:srgbClr val="000000"/>
                </a:solidFill>
                <a:latin typeface="Times New Roman" panose="02020603050405020304" pitchFamily="18" charset="0"/>
                <a:cs typeface="Times New Roman" panose="02020603050405020304" pitchFamily="18" charset="0"/>
              </a:rPr>
              <a:t>Fundamentos  del Análisis del Riesgo Soberano, agosto</a:t>
            </a:r>
            <a:r>
              <a:rPr lang="es-CO" sz="900" b="1" spc="-35" dirty="0">
                <a:solidFill>
                  <a:srgbClr val="000000"/>
                </a:solidFill>
                <a:latin typeface="Times New Roman" panose="02020603050405020304" pitchFamily="18" charset="0"/>
                <a:cs typeface="Times New Roman" panose="02020603050405020304" pitchFamily="18" charset="0"/>
              </a:rPr>
              <a:t> </a:t>
            </a:r>
            <a:r>
              <a:rPr lang="es-CO" sz="900" b="1" spc="-10" dirty="0">
                <a:solidFill>
                  <a:srgbClr val="000000"/>
                </a:solidFill>
                <a:latin typeface="Times New Roman" panose="02020603050405020304" pitchFamily="18" charset="0"/>
                <a:cs typeface="Times New Roman" panose="02020603050405020304" pitchFamily="18" charset="0"/>
              </a:rPr>
              <a:t>2017</a:t>
            </a:r>
          </a:p>
        </p:txBody>
      </p:sp>
    </p:spTree>
    <p:extLst>
      <p:ext uri="{BB962C8B-B14F-4D97-AF65-F5344CB8AC3E}">
        <p14:creationId xmlns:p14="http://schemas.microsoft.com/office/powerpoint/2010/main" val="25586393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46369" y="12189"/>
            <a:ext cx="8346831" cy="1104636"/>
          </a:xfrm>
        </p:spPr>
        <p:txBody>
          <a:bodyPr>
            <a:normAutofit fontScale="90000"/>
          </a:bodyPr>
          <a:lstStyle/>
          <a:p>
            <a:r>
              <a:rPr lang="es-CO" sz="4000" b="1" dirty="0">
                <a:latin typeface="Times New Roman" panose="02020603050405020304" pitchFamily="18" charset="0"/>
                <a:cs typeface="Times New Roman" panose="02020603050405020304" pitchFamily="18" charset="0"/>
              </a:rPr>
              <a:t>Susceptibilidad a Eventos de Riesgo (III)</a:t>
            </a:r>
            <a:br>
              <a:rPr lang="es-CO" b="1" dirty="0">
                <a:latin typeface="Times New Roman" panose="02020603050405020304" pitchFamily="18" charset="0"/>
                <a:cs typeface="Times New Roman" panose="02020603050405020304" pitchFamily="18" charset="0"/>
              </a:rPr>
            </a:br>
            <a:r>
              <a:rPr lang="es-CO" b="1" dirty="0">
                <a:latin typeface="Times New Roman" panose="02020603050405020304" pitchFamily="18" charset="0"/>
                <a:cs typeface="Times New Roman" panose="02020603050405020304" pitchFamily="18" charset="0"/>
              </a:rPr>
              <a:t>¿Cómo influyen los reportes de finanzas públicas?</a:t>
            </a:r>
          </a:p>
        </p:txBody>
      </p:sp>
      <p:sp>
        <p:nvSpPr>
          <p:cNvPr id="3" name="object 3"/>
          <p:cNvSpPr txBox="1"/>
          <p:nvPr/>
        </p:nvSpPr>
        <p:spPr>
          <a:xfrm>
            <a:off x="70992" y="1335701"/>
            <a:ext cx="8461448" cy="3668953"/>
          </a:xfrm>
          <a:prstGeom prst="rect">
            <a:avLst/>
          </a:prstGeom>
        </p:spPr>
        <p:txBody>
          <a:bodyPr vert="horz" wrap="square" lIns="0" tIns="113030" rIns="0" bIns="0" rtlCol="0">
            <a:spAutoFit/>
          </a:bodyPr>
          <a:lstStyle/>
          <a:p>
            <a:pPr marL="12700" defTabSz="914400" eaLnBrk="0" fontAlgn="base" hangingPunct="0">
              <a:spcBef>
                <a:spcPts val="890"/>
              </a:spcBef>
              <a:spcAft>
                <a:spcPct val="0"/>
              </a:spcAft>
              <a:tabLst>
                <a:tab pos="304165" algn="l"/>
              </a:tabLst>
            </a:pPr>
            <a:r>
              <a:rPr sz="3200" dirty="0">
                <a:solidFill>
                  <a:srgbClr val="009FDF"/>
                </a:solidFill>
                <a:cs typeface="Arial"/>
              </a:rPr>
              <a:t>»	</a:t>
            </a:r>
            <a:r>
              <a:rPr sz="3200" b="1" i="1" spc="-5" dirty="0">
                <a:solidFill>
                  <a:srgbClr val="000000"/>
                </a:solidFill>
                <a:cs typeface="Arial"/>
              </a:rPr>
              <a:t>Requerimientos brutos </a:t>
            </a:r>
            <a:r>
              <a:rPr sz="3200" b="1" i="1" dirty="0">
                <a:solidFill>
                  <a:srgbClr val="000000"/>
                </a:solidFill>
                <a:cs typeface="Arial"/>
              </a:rPr>
              <a:t>de </a:t>
            </a:r>
            <a:r>
              <a:rPr sz="3200" b="1" i="1" spc="-5" dirty="0">
                <a:solidFill>
                  <a:srgbClr val="000000"/>
                </a:solidFill>
                <a:cs typeface="Arial"/>
              </a:rPr>
              <a:t>financiamiento </a:t>
            </a:r>
            <a:r>
              <a:rPr sz="3200" b="1" i="1" dirty="0">
                <a:solidFill>
                  <a:srgbClr val="000000"/>
                </a:solidFill>
                <a:cs typeface="Arial"/>
              </a:rPr>
              <a:t>del</a:t>
            </a:r>
            <a:r>
              <a:rPr lang="es-CO" sz="3200" b="1" i="1" spc="-10" dirty="0">
                <a:solidFill>
                  <a:srgbClr val="000000"/>
                </a:solidFill>
                <a:cs typeface="Arial"/>
              </a:rPr>
              <a:t> 	</a:t>
            </a:r>
            <a:r>
              <a:rPr lang="es-CO" sz="3200" b="1" i="1" spc="-5" dirty="0">
                <a:solidFill>
                  <a:srgbClr val="000000"/>
                </a:solidFill>
                <a:cs typeface="Arial"/>
              </a:rPr>
              <a:t>gobierno</a:t>
            </a:r>
            <a:r>
              <a:rPr sz="3200" b="1" i="1" spc="-5" dirty="0">
                <a:solidFill>
                  <a:srgbClr val="000000"/>
                </a:solidFill>
                <a:cs typeface="Arial"/>
              </a:rPr>
              <a:t>:</a:t>
            </a:r>
            <a:endParaRPr sz="3200" b="1" dirty="0">
              <a:solidFill>
                <a:srgbClr val="000000"/>
              </a:solidFill>
              <a:cs typeface="Arial"/>
            </a:endParaRPr>
          </a:p>
          <a:p>
            <a:pPr marL="533400" marR="5080" indent="-292100" algn="just" defTabSz="914400" eaLnBrk="0" fontAlgn="base" hangingPunct="0">
              <a:lnSpc>
                <a:spcPts val="1900"/>
              </a:lnSpc>
              <a:spcBef>
                <a:spcPts val="715"/>
              </a:spcBef>
              <a:spcAft>
                <a:spcPct val="0"/>
              </a:spcAft>
              <a:tabLst>
                <a:tab pos="532765" algn="l"/>
              </a:tabLst>
            </a:pPr>
            <a:r>
              <a:rPr sz="2400" dirty="0">
                <a:solidFill>
                  <a:srgbClr val="009FDF"/>
                </a:solidFill>
                <a:cs typeface="Arial"/>
              </a:rPr>
              <a:t>–	</a:t>
            </a:r>
            <a:r>
              <a:rPr sz="2400" spc="-5" dirty="0">
                <a:solidFill>
                  <a:srgbClr val="000000"/>
                </a:solidFill>
                <a:cs typeface="Arial"/>
              </a:rPr>
              <a:t>¿Se contabiliza </a:t>
            </a:r>
            <a:r>
              <a:rPr sz="2400" u="sng" spc="-5" dirty="0">
                <a:solidFill>
                  <a:srgbClr val="000000"/>
                </a:solidFill>
                <a:uFill>
                  <a:solidFill>
                    <a:srgbClr val="000000"/>
                  </a:solidFill>
                </a:uFill>
                <a:cs typeface="Arial"/>
              </a:rPr>
              <a:t>todos</a:t>
            </a:r>
            <a:r>
              <a:rPr sz="2400" spc="-5" dirty="0">
                <a:solidFill>
                  <a:srgbClr val="000000"/>
                </a:solidFill>
                <a:cs typeface="Arial"/>
              </a:rPr>
              <a:t> los pasivos del gobierno que </a:t>
            </a:r>
            <a:r>
              <a:rPr sz="2400" dirty="0">
                <a:solidFill>
                  <a:srgbClr val="000000"/>
                </a:solidFill>
                <a:cs typeface="Arial"/>
              </a:rPr>
              <a:t>se </a:t>
            </a:r>
            <a:r>
              <a:rPr sz="2400" spc="-5" dirty="0">
                <a:solidFill>
                  <a:srgbClr val="000000"/>
                </a:solidFill>
                <a:cs typeface="Arial"/>
              </a:rPr>
              <a:t>deben amortizar el próximo  año?</a:t>
            </a:r>
            <a:endParaRPr sz="2400" dirty="0">
              <a:solidFill>
                <a:srgbClr val="000000"/>
              </a:solidFill>
              <a:cs typeface="Arial"/>
            </a:endParaRPr>
          </a:p>
          <a:p>
            <a:pPr marL="762000" marR="541020" indent="-292100" algn="just" defTabSz="914400" eaLnBrk="0" fontAlgn="base" hangingPunct="0">
              <a:lnSpc>
                <a:spcPts val="1900"/>
              </a:lnSpc>
              <a:spcBef>
                <a:spcPts val="630"/>
              </a:spcBef>
              <a:spcAft>
                <a:spcPct val="0"/>
              </a:spcAft>
              <a:tabLst>
                <a:tab pos="761365" algn="l"/>
              </a:tabLst>
            </a:pPr>
            <a:r>
              <a:rPr sz="2400" dirty="0">
                <a:solidFill>
                  <a:srgbClr val="009FDF"/>
                </a:solidFill>
                <a:cs typeface="Arial"/>
              </a:rPr>
              <a:t>›	</a:t>
            </a:r>
            <a:r>
              <a:rPr sz="2400" spc="-10" dirty="0">
                <a:solidFill>
                  <a:srgbClr val="000000"/>
                </a:solidFill>
                <a:cs typeface="Arial"/>
              </a:rPr>
              <a:t>Calidad </a:t>
            </a:r>
            <a:r>
              <a:rPr sz="2400" dirty="0">
                <a:solidFill>
                  <a:srgbClr val="000000"/>
                </a:solidFill>
                <a:cs typeface="Arial"/>
              </a:rPr>
              <a:t>y </a:t>
            </a:r>
            <a:r>
              <a:rPr sz="2400" spc="-5" dirty="0">
                <a:solidFill>
                  <a:srgbClr val="000000"/>
                </a:solidFill>
                <a:cs typeface="Arial"/>
              </a:rPr>
              <a:t>transparencia de los reportes de finanzas públicas críticos para  determinar la </a:t>
            </a:r>
            <a:r>
              <a:rPr sz="2400" spc="-10" dirty="0">
                <a:solidFill>
                  <a:srgbClr val="000000"/>
                </a:solidFill>
                <a:cs typeface="Arial"/>
              </a:rPr>
              <a:t>probabilidad </a:t>
            </a:r>
            <a:r>
              <a:rPr sz="2400" spc="-5" dirty="0">
                <a:solidFill>
                  <a:srgbClr val="000000"/>
                </a:solidFill>
                <a:cs typeface="Arial"/>
              </a:rPr>
              <a:t>de que surjan presiones de</a:t>
            </a:r>
            <a:r>
              <a:rPr sz="2400" spc="65" dirty="0">
                <a:solidFill>
                  <a:srgbClr val="000000"/>
                </a:solidFill>
                <a:cs typeface="Arial"/>
              </a:rPr>
              <a:t> </a:t>
            </a:r>
            <a:r>
              <a:rPr sz="2400" spc="-10" dirty="0">
                <a:solidFill>
                  <a:srgbClr val="000000"/>
                </a:solidFill>
                <a:cs typeface="Arial"/>
              </a:rPr>
              <a:t>liquidez.</a:t>
            </a:r>
            <a:endParaRPr sz="2400" dirty="0">
              <a:solidFill>
                <a:srgbClr val="000000"/>
              </a:solidFill>
              <a:cs typeface="Arial"/>
            </a:endParaRPr>
          </a:p>
          <a:p>
            <a:pPr marL="762000" marR="238125" indent="-292100" algn="just" defTabSz="914400" eaLnBrk="0" fontAlgn="base" hangingPunct="0">
              <a:lnSpc>
                <a:spcPct val="99800"/>
              </a:lnSpc>
              <a:spcBef>
                <a:spcPts val="560"/>
              </a:spcBef>
              <a:spcAft>
                <a:spcPct val="0"/>
              </a:spcAft>
              <a:tabLst>
                <a:tab pos="761365" algn="l"/>
              </a:tabLst>
            </a:pPr>
            <a:r>
              <a:rPr sz="2400" dirty="0">
                <a:solidFill>
                  <a:srgbClr val="009FDF"/>
                </a:solidFill>
                <a:cs typeface="Arial"/>
              </a:rPr>
              <a:t>›	</a:t>
            </a:r>
            <a:r>
              <a:rPr sz="2400" spc="-5" dirty="0">
                <a:solidFill>
                  <a:srgbClr val="000000"/>
                </a:solidFill>
                <a:cs typeface="Arial"/>
              </a:rPr>
              <a:t>Situaciones en las que además de financiar déficit fiscal </a:t>
            </a:r>
            <a:r>
              <a:rPr sz="2400" dirty="0">
                <a:solidFill>
                  <a:srgbClr val="000000"/>
                </a:solidFill>
                <a:cs typeface="Arial"/>
              </a:rPr>
              <a:t>y </a:t>
            </a:r>
            <a:r>
              <a:rPr sz="2400" spc="-5" dirty="0">
                <a:solidFill>
                  <a:srgbClr val="000000"/>
                </a:solidFill>
                <a:cs typeface="Arial"/>
              </a:rPr>
              <a:t>amortizaciones de  deuda, </a:t>
            </a:r>
            <a:r>
              <a:rPr sz="2400" dirty="0">
                <a:solidFill>
                  <a:srgbClr val="000000"/>
                </a:solidFill>
                <a:cs typeface="Arial"/>
              </a:rPr>
              <a:t>se </a:t>
            </a:r>
            <a:r>
              <a:rPr sz="2400" spc="-5" dirty="0">
                <a:solidFill>
                  <a:srgbClr val="000000"/>
                </a:solidFill>
                <a:cs typeface="Arial"/>
              </a:rPr>
              <a:t>requieren recursos para cubrir otro tipo de pasivos, p. ej. atrasos  (</a:t>
            </a:r>
            <a:r>
              <a:rPr sz="2400" i="1" spc="-5" dirty="0">
                <a:solidFill>
                  <a:srgbClr val="000000"/>
                </a:solidFill>
                <a:cs typeface="Arial"/>
              </a:rPr>
              <a:t>arrears</a:t>
            </a:r>
            <a:r>
              <a:rPr sz="2400" spc="-5" dirty="0">
                <a:solidFill>
                  <a:srgbClr val="000000"/>
                </a:solidFill>
                <a:cs typeface="Arial"/>
              </a:rPr>
              <a:t>).</a:t>
            </a:r>
            <a:endParaRPr sz="2400" dirty="0">
              <a:solidFill>
                <a:srgbClr val="000000"/>
              </a:solidFill>
              <a:cs typeface="Arial"/>
            </a:endParaRPr>
          </a:p>
        </p:txBody>
      </p:sp>
      <p:sp>
        <p:nvSpPr>
          <p:cNvPr id="4" name="object 4"/>
          <p:cNvSpPr txBox="1">
            <a:spLocks/>
          </p:cNvSpPr>
          <p:nvPr/>
        </p:nvSpPr>
        <p:spPr>
          <a:xfrm>
            <a:off x="270131" y="5306332"/>
            <a:ext cx="5256584" cy="185307"/>
          </a:xfrm>
          <a:prstGeom prst="rect">
            <a:avLst/>
          </a:prstGeom>
        </p:spPr>
        <p:txBody>
          <a:bodyPr vert="horz" wrap="square" lIns="0" tIns="18415" rIns="0" bIns="0" rtlCol="0" anchor="b">
            <a:spAutoFit/>
          </a:bodyPr>
          <a:ls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a:lstStyle>
          <a:p>
            <a:pPr marL="636905" marR="5080" indent="-624840" defTabSz="914400">
              <a:lnSpc>
                <a:spcPts val="1300"/>
              </a:lnSpc>
              <a:spcBef>
                <a:spcPts val="145"/>
              </a:spcBef>
            </a:pPr>
            <a:r>
              <a:rPr lang="es-CO" sz="900" b="1" dirty="0">
                <a:solidFill>
                  <a:srgbClr val="000000"/>
                </a:solidFill>
                <a:latin typeface="Calibri"/>
              </a:rPr>
              <a:t>Los </a:t>
            </a:r>
            <a:r>
              <a:rPr lang="es-CO" sz="900" b="1" spc="-5" dirty="0">
                <a:solidFill>
                  <a:srgbClr val="000000"/>
                </a:solidFill>
                <a:latin typeface="Calibri"/>
              </a:rPr>
              <a:t>Reportes </a:t>
            </a:r>
            <a:r>
              <a:rPr lang="es-CO" sz="900" b="1" dirty="0">
                <a:solidFill>
                  <a:srgbClr val="000000"/>
                </a:solidFill>
                <a:latin typeface="Calibri"/>
              </a:rPr>
              <a:t>de </a:t>
            </a:r>
            <a:r>
              <a:rPr lang="es-CO" sz="900" b="1" spc="-5" dirty="0">
                <a:solidFill>
                  <a:srgbClr val="000000"/>
                </a:solidFill>
                <a:latin typeface="Calibri"/>
              </a:rPr>
              <a:t>Finanzas Publicas </a:t>
            </a:r>
            <a:r>
              <a:rPr lang="es-CO" sz="900" b="1" dirty="0">
                <a:solidFill>
                  <a:srgbClr val="000000"/>
                </a:solidFill>
                <a:latin typeface="Calibri"/>
              </a:rPr>
              <a:t>y los </a:t>
            </a:r>
            <a:r>
              <a:rPr lang="es-CO" sz="900" b="1" spc="-5" dirty="0">
                <a:solidFill>
                  <a:srgbClr val="000000"/>
                </a:solidFill>
                <a:latin typeface="Calibri"/>
              </a:rPr>
              <a:t>Fundamentos  del Análisis del Riesgo Soberano, agosto</a:t>
            </a:r>
            <a:r>
              <a:rPr lang="es-CO" sz="900" b="1" spc="-35" dirty="0">
                <a:solidFill>
                  <a:srgbClr val="000000"/>
                </a:solidFill>
                <a:latin typeface="Calibri"/>
              </a:rPr>
              <a:t> </a:t>
            </a:r>
            <a:r>
              <a:rPr lang="es-CO" sz="900" b="1" spc="-10" dirty="0">
                <a:solidFill>
                  <a:srgbClr val="000000"/>
                </a:solidFill>
                <a:latin typeface="Calibri"/>
              </a:rPr>
              <a:t>2017</a:t>
            </a:r>
          </a:p>
        </p:txBody>
      </p:sp>
    </p:spTree>
    <p:extLst>
      <p:ext uri="{BB962C8B-B14F-4D97-AF65-F5344CB8AC3E}">
        <p14:creationId xmlns:p14="http://schemas.microsoft.com/office/powerpoint/2010/main" val="29003868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7845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C9D8523B-79F9-4635-B6B8-E2466E563B6C}"/>
              </a:ext>
            </a:extLst>
          </p:cNvPr>
          <p:cNvSpPr/>
          <p:nvPr/>
        </p:nvSpPr>
        <p:spPr bwMode="auto">
          <a:xfrm>
            <a:off x="134938" y="3876675"/>
            <a:ext cx="903287" cy="427038"/>
          </a:xfrm>
          <a:prstGeom prst="rec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Res.033 de 2012</a:t>
            </a:r>
          </a:p>
        </p:txBody>
      </p:sp>
      <p:sp>
        <p:nvSpPr>
          <p:cNvPr id="4" name="Forma en L 3">
            <a:extLst>
              <a:ext uri="{FF2B5EF4-FFF2-40B4-BE49-F238E27FC236}">
                <a16:creationId xmlns:a16="http://schemas.microsoft.com/office/drawing/2014/main" id="{38BF2BBD-7624-418E-A963-BD42357F1F90}"/>
              </a:ext>
            </a:extLst>
          </p:cNvPr>
          <p:cNvSpPr/>
          <p:nvPr/>
        </p:nvSpPr>
        <p:spPr>
          <a:xfrm rot="5400000">
            <a:off x="303252" y="4221482"/>
            <a:ext cx="566818" cy="90421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txBody>
          <a:bodyPr/>
          <a:lstStyle/>
          <a:p>
            <a:pPr defTabSz="914400" eaLnBrk="1" fontAlgn="auto" hangingPunct="1">
              <a:spcBef>
                <a:spcPts val="0"/>
              </a:spcBef>
              <a:spcAft>
                <a:spcPts val="0"/>
              </a:spcAft>
              <a:defRPr/>
            </a:pPr>
            <a:endParaRPr lang="es-CO" sz="900" kern="0" dirty="0">
              <a:solidFill>
                <a:srgbClr val="FFFFFF"/>
              </a:solidFill>
              <a:latin typeface="Calibri" panose="020F0502020204030204"/>
              <a:ea typeface="+mn-ea"/>
              <a:cs typeface="+mn-cs"/>
            </a:endParaRPr>
          </a:p>
        </p:txBody>
      </p:sp>
      <p:sp>
        <p:nvSpPr>
          <p:cNvPr id="5" name="Forma en L 4">
            <a:extLst>
              <a:ext uri="{FF2B5EF4-FFF2-40B4-BE49-F238E27FC236}">
                <a16:creationId xmlns:a16="http://schemas.microsoft.com/office/drawing/2014/main" id="{A002FDA0-07BA-4FA6-A233-2AF2412FD4FB}"/>
              </a:ext>
            </a:extLst>
          </p:cNvPr>
          <p:cNvSpPr/>
          <p:nvPr/>
        </p:nvSpPr>
        <p:spPr>
          <a:xfrm rot="5400000">
            <a:off x="2798045" y="3517655"/>
            <a:ext cx="427846" cy="858280"/>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6" name="Forma en L 5">
            <a:extLst>
              <a:ext uri="{FF2B5EF4-FFF2-40B4-BE49-F238E27FC236}">
                <a16:creationId xmlns:a16="http://schemas.microsoft.com/office/drawing/2014/main" id="{7864B052-36C0-4ECA-B13D-31494EA5DB24}"/>
              </a:ext>
            </a:extLst>
          </p:cNvPr>
          <p:cNvSpPr/>
          <p:nvPr/>
        </p:nvSpPr>
        <p:spPr>
          <a:xfrm rot="5400000">
            <a:off x="3991571" y="3161652"/>
            <a:ext cx="470432" cy="839649"/>
          </a:xfrm>
          <a:prstGeom prst="corner">
            <a:avLst>
              <a:gd name="adj1" fmla="val 16120"/>
              <a:gd name="adj2" fmla="val 19589"/>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7" name="Forma en L 6">
            <a:extLst>
              <a:ext uri="{FF2B5EF4-FFF2-40B4-BE49-F238E27FC236}">
                <a16:creationId xmlns:a16="http://schemas.microsoft.com/office/drawing/2014/main" id="{B625DC95-77D6-4A72-B72C-52035B18CC5D}"/>
              </a:ext>
            </a:extLst>
          </p:cNvPr>
          <p:cNvSpPr/>
          <p:nvPr/>
        </p:nvSpPr>
        <p:spPr>
          <a:xfrm rot="5400000">
            <a:off x="5257450" y="2636510"/>
            <a:ext cx="541883" cy="877617"/>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8" name="Forma en L 7">
            <a:extLst>
              <a:ext uri="{FF2B5EF4-FFF2-40B4-BE49-F238E27FC236}">
                <a16:creationId xmlns:a16="http://schemas.microsoft.com/office/drawing/2014/main" id="{2228E8EC-97FE-457F-B386-459DFCA0B7E5}"/>
              </a:ext>
            </a:extLst>
          </p:cNvPr>
          <p:cNvSpPr/>
          <p:nvPr/>
        </p:nvSpPr>
        <p:spPr>
          <a:xfrm rot="5400000">
            <a:off x="6614660" y="2002943"/>
            <a:ext cx="546968" cy="90110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0" name="Rectángulo 9">
            <a:extLst>
              <a:ext uri="{FF2B5EF4-FFF2-40B4-BE49-F238E27FC236}">
                <a16:creationId xmlns:a16="http://schemas.microsoft.com/office/drawing/2014/main" id="{5969EE2D-C74A-4A1F-8948-2F57C63C0449}"/>
              </a:ext>
            </a:extLst>
          </p:cNvPr>
          <p:cNvSpPr/>
          <p:nvPr/>
        </p:nvSpPr>
        <p:spPr bwMode="auto">
          <a:xfrm>
            <a:off x="1438275" y="3651250"/>
            <a:ext cx="736600" cy="387351"/>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Año 2013</a:t>
            </a:r>
          </a:p>
        </p:txBody>
      </p:sp>
      <p:sp>
        <p:nvSpPr>
          <p:cNvPr id="11" name="Rectángulo 10">
            <a:extLst>
              <a:ext uri="{FF2B5EF4-FFF2-40B4-BE49-F238E27FC236}">
                <a16:creationId xmlns:a16="http://schemas.microsoft.com/office/drawing/2014/main" id="{4151D1F9-57E9-447A-8C73-FA30EB7825DC}"/>
              </a:ext>
            </a:extLst>
          </p:cNvPr>
          <p:cNvSpPr/>
          <p:nvPr/>
        </p:nvSpPr>
        <p:spPr bwMode="auto">
          <a:xfrm>
            <a:off x="2363104" y="3140769"/>
            <a:ext cx="1126912" cy="487910"/>
          </a:xfrm>
          <a:prstGeom prst="rect">
            <a:avLst/>
          </a:prstGeom>
          <a:solidFill>
            <a:srgbClr val="A5A5A5">
              <a:lumMod val="85000"/>
            </a:srgbClr>
          </a:solidFill>
          <a:ln w="1270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050" b="1" kern="0" dirty="0">
                <a:solidFill>
                  <a:srgbClr val="000000"/>
                </a:solidFill>
                <a:latin typeface="Tahoma" panose="020B0604030504040204" pitchFamily="34" charset="0"/>
                <a:ea typeface="Tahoma" panose="020B0604030504040204" pitchFamily="34" charset="0"/>
                <a:cs typeface="Tahoma" panose="020B0604030504040204" pitchFamily="34" charset="0"/>
              </a:rPr>
              <a:t>Res.743/2013 - 037/2017</a:t>
            </a:r>
          </a:p>
        </p:txBody>
      </p:sp>
      <p:sp>
        <p:nvSpPr>
          <p:cNvPr id="12" name="Rectángulo 11">
            <a:extLst>
              <a:ext uri="{FF2B5EF4-FFF2-40B4-BE49-F238E27FC236}">
                <a16:creationId xmlns:a16="http://schemas.microsoft.com/office/drawing/2014/main" id="{44345980-9AEA-4D14-AEFA-C5096CB490F2}"/>
              </a:ext>
            </a:extLst>
          </p:cNvPr>
          <p:cNvSpPr/>
          <p:nvPr/>
        </p:nvSpPr>
        <p:spPr bwMode="auto">
          <a:xfrm>
            <a:off x="3806825" y="2805113"/>
            <a:ext cx="893763" cy="468312"/>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414 de 2014</a:t>
            </a:r>
          </a:p>
        </p:txBody>
      </p:sp>
      <p:sp>
        <p:nvSpPr>
          <p:cNvPr id="13" name="Triángulo isósceles 12">
            <a:extLst>
              <a:ext uri="{FF2B5EF4-FFF2-40B4-BE49-F238E27FC236}">
                <a16:creationId xmlns:a16="http://schemas.microsoft.com/office/drawing/2014/main" id="{9D07E90B-C8F7-4241-A5E6-6C525B991B60}"/>
              </a:ext>
            </a:extLst>
          </p:cNvPr>
          <p:cNvSpPr/>
          <p:nvPr/>
        </p:nvSpPr>
        <p:spPr>
          <a:xfrm>
            <a:off x="7338696" y="1937044"/>
            <a:ext cx="284692" cy="178353"/>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4" name="Triángulo isósceles 13">
            <a:extLst>
              <a:ext uri="{FF2B5EF4-FFF2-40B4-BE49-F238E27FC236}">
                <a16:creationId xmlns:a16="http://schemas.microsoft.com/office/drawing/2014/main" id="{5BBAA672-5489-45A6-8877-E328C51D1E20}"/>
              </a:ext>
            </a:extLst>
          </p:cNvPr>
          <p:cNvSpPr/>
          <p:nvPr/>
        </p:nvSpPr>
        <p:spPr>
          <a:xfrm>
            <a:off x="6025671" y="2535005"/>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5" name="Triángulo isósceles 14">
            <a:extLst>
              <a:ext uri="{FF2B5EF4-FFF2-40B4-BE49-F238E27FC236}">
                <a16:creationId xmlns:a16="http://schemas.microsoft.com/office/drawing/2014/main" id="{7BD3FE4B-96ED-4D56-A11C-C7570C3BF0FD}"/>
              </a:ext>
            </a:extLst>
          </p:cNvPr>
          <p:cNvSpPr/>
          <p:nvPr/>
        </p:nvSpPr>
        <p:spPr>
          <a:xfrm>
            <a:off x="4729527" y="3164417"/>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6" name="Triángulo isósceles 15">
            <a:extLst>
              <a:ext uri="{FF2B5EF4-FFF2-40B4-BE49-F238E27FC236}">
                <a16:creationId xmlns:a16="http://schemas.microsoft.com/office/drawing/2014/main" id="{8E309FA4-B2E0-4426-BDEE-3B7B2BCCA701}"/>
              </a:ext>
            </a:extLst>
          </p:cNvPr>
          <p:cNvSpPr/>
          <p:nvPr/>
        </p:nvSpPr>
        <p:spPr>
          <a:xfrm>
            <a:off x="1057119" y="4117428"/>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17" name="Imagen 16"/>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38525" y="3478213"/>
            <a:ext cx="33655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7">
            <a:extLst>
              <a:ext uri="{FF2B5EF4-FFF2-40B4-BE49-F238E27FC236}">
                <a16:creationId xmlns:a16="http://schemas.microsoft.com/office/drawing/2014/main" id="{7AFB373F-C29C-437B-964C-BF43870BF856}"/>
              </a:ext>
            </a:extLst>
          </p:cNvPr>
          <p:cNvSpPr txBox="1"/>
          <p:nvPr/>
        </p:nvSpPr>
        <p:spPr>
          <a:xfrm>
            <a:off x="2657475" y="3816350"/>
            <a:ext cx="962025" cy="1285875"/>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Incorpora al RCP Marco Normativo dispuesto en el anexo Decreto 2784 de 2012. Empresas Cotizantes.</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Hoy Decreto 2420 de 2015</a:t>
            </a:r>
          </a:p>
        </p:txBody>
      </p:sp>
      <p:sp>
        <p:nvSpPr>
          <p:cNvPr id="19" name="CuadroTexto 18">
            <a:extLst>
              <a:ext uri="{FF2B5EF4-FFF2-40B4-BE49-F238E27FC236}">
                <a16:creationId xmlns:a16="http://schemas.microsoft.com/office/drawing/2014/main" id="{DA5A0A6A-A0BF-4E6C-8C84-9B7BB3BC91E4}"/>
              </a:ext>
            </a:extLst>
          </p:cNvPr>
          <p:cNvSpPr txBox="1"/>
          <p:nvPr/>
        </p:nvSpPr>
        <p:spPr>
          <a:xfrm>
            <a:off x="3878263" y="3405188"/>
            <a:ext cx="860425" cy="411162"/>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Marco normativo para </a:t>
            </a:r>
            <a:r>
              <a:rPr lang="es-ES" sz="1200" b="1" kern="0" dirty="0">
                <a:solidFill>
                  <a:srgbClr val="000000">
                    <a:hueOff val="0"/>
                    <a:satOff val="0"/>
                    <a:lumOff val="0"/>
                    <a:alphaOff val="0"/>
                  </a:srgbClr>
                </a:solidFill>
                <a:latin typeface="Calibri" panose="020F0502020204030204"/>
                <a:ea typeface="+mn-ea"/>
                <a:cs typeface="+mn-cs"/>
              </a:rPr>
              <a:t>Empresas que no Cotizan.</a:t>
            </a:r>
            <a:endParaRPr lang="es-CO" sz="1200" b="1" kern="0" dirty="0">
              <a:solidFill>
                <a:srgbClr val="000000">
                  <a:hueOff val="0"/>
                  <a:satOff val="0"/>
                  <a:lumOff val="0"/>
                  <a:alphaOff val="0"/>
                </a:srgbClr>
              </a:solidFill>
              <a:latin typeface="Calibri" panose="020F0502020204030204"/>
              <a:ea typeface="+mn-ea"/>
              <a:cs typeface="+mn-cs"/>
            </a:endParaRPr>
          </a:p>
        </p:txBody>
      </p:sp>
      <p:pic>
        <p:nvPicPr>
          <p:cNvPr id="20" name="Imagen 1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63763" y="3840163"/>
            <a:ext cx="357187"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ángulo 20">
            <a:extLst>
              <a:ext uri="{FF2B5EF4-FFF2-40B4-BE49-F238E27FC236}">
                <a16:creationId xmlns:a16="http://schemas.microsoft.com/office/drawing/2014/main" id="{54DFD6A6-290B-4FCD-8C1E-DE4379EA121B}"/>
              </a:ext>
            </a:extLst>
          </p:cNvPr>
          <p:cNvSpPr/>
          <p:nvPr/>
        </p:nvSpPr>
        <p:spPr bwMode="auto">
          <a:xfrm>
            <a:off x="5089525" y="2300288"/>
            <a:ext cx="877888" cy="427037"/>
          </a:xfrm>
          <a:prstGeom prst="rec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533 de 2015</a:t>
            </a:r>
          </a:p>
        </p:txBody>
      </p:sp>
      <p:sp>
        <p:nvSpPr>
          <p:cNvPr id="22" name="CuadroTexto 21">
            <a:extLst>
              <a:ext uri="{FF2B5EF4-FFF2-40B4-BE49-F238E27FC236}">
                <a16:creationId xmlns:a16="http://schemas.microsoft.com/office/drawing/2014/main" id="{94F933C1-2957-4413-9C7B-84BCD2422F6B}"/>
              </a:ext>
            </a:extLst>
          </p:cNvPr>
          <p:cNvSpPr txBox="1"/>
          <p:nvPr/>
        </p:nvSpPr>
        <p:spPr>
          <a:xfrm>
            <a:off x="5170488" y="2887663"/>
            <a:ext cx="1066800" cy="703262"/>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Incorpora al </a:t>
            </a:r>
          </a:p>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RCP el marco normativo aplicable para las Entidades </a:t>
            </a:r>
          </a:p>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de Gobierno</a:t>
            </a:r>
            <a:endParaRPr lang="es-CO" sz="1200" b="1" kern="0" dirty="0">
              <a:solidFill>
                <a:srgbClr val="000000">
                  <a:hueOff val="0"/>
                  <a:satOff val="0"/>
                  <a:lumOff val="0"/>
                  <a:alphaOff val="0"/>
                </a:srgbClr>
              </a:solidFill>
              <a:latin typeface="Calibri" panose="020F0502020204030204"/>
              <a:ea typeface="+mn-ea"/>
              <a:cs typeface="+mn-cs"/>
            </a:endParaRPr>
          </a:p>
        </p:txBody>
      </p:sp>
      <p:sp>
        <p:nvSpPr>
          <p:cNvPr id="24" name="Rectángulo 23">
            <a:extLst>
              <a:ext uri="{FF2B5EF4-FFF2-40B4-BE49-F238E27FC236}">
                <a16:creationId xmlns:a16="http://schemas.microsoft.com/office/drawing/2014/main" id="{C9D8523B-79F9-4635-B6B8-E2466E563B6C}"/>
              </a:ext>
            </a:extLst>
          </p:cNvPr>
          <p:cNvSpPr/>
          <p:nvPr/>
        </p:nvSpPr>
        <p:spPr bwMode="auto">
          <a:xfrm>
            <a:off x="6411913" y="1714500"/>
            <a:ext cx="887412" cy="427038"/>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Res.628 de 2015</a:t>
            </a:r>
          </a:p>
        </p:txBody>
      </p:sp>
      <p:grpSp>
        <p:nvGrpSpPr>
          <p:cNvPr id="25" name="Grupo 24"/>
          <p:cNvGrpSpPr>
            <a:grpSpLocks/>
          </p:cNvGrpSpPr>
          <p:nvPr/>
        </p:nvGrpSpPr>
        <p:grpSpPr bwMode="auto">
          <a:xfrm>
            <a:off x="6524625" y="2228850"/>
            <a:ext cx="1098550" cy="846138"/>
            <a:chOff x="-251230" y="1547017"/>
            <a:chExt cx="4391238" cy="5941918"/>
          </a:xfrm>
        </p:grpSpPr>
        <p:sp>
          <p:nvSpPr>
            <p:cNvPr id="26" name="Rectángulo 77"/>
            <p:cNvSpPr>
              <a:spLocks noChangeArrowheads="1"/>
            </p:cNvSpPr>
            <p:nvPr/>
          </p:nvSpPr>
          <p:spPr bwMode="auto">
            <a:xfrm>
              <a:off x="279006" y="2281630"/>
              <a:ext cx="2517883" cy="2207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Geneva"/>
                  <a:cs typeface="Geneva"/>
                </a:defRPr>
              </a:lvl1pPr>
              <a:lvl2pPr marL="742950" indent="-285750">
                <a:defRPr>
                  <a:solidFill>
                    <a:schemeClr val="tx1"/>
                  </a:solidFill>
                  <a:latin typeface="Calibri" panose="020F0502020204030204" pitchFamily="34" charset="0"/>
                  <a:ea typeface="Geneva"/>
                  <a:cs typeface="Geneva"/>
                </a:defRPr>
              </a:lvl2pPr>
              <a:lvl3pPr marL="1143000" indent="-228600">
                <a:defRPr>
                  <a:solidFill>
                    <a:schemeClr val="tx1"/>
                  </a:solidFill>
                  <a:latin typeface="Calibri" panose="020F0502020204030204" pitchFamily="34" charset="0"/>
                  <a:ea typeface="Geneva"/>
                  <a:cs typeface="Geneva"/>
                </a:defRPr>
              </a:lvl3pPr>
              <a:lvl4pPr marL="1600200" indent="-228600">
                <a:defRPr>
                  <a:solidFill>
                    <a:schemeClr val="tx1"/>
                  </a:solidFill>
                  <a:latin typeface="Calibri" panose="020F0502020204030204" pitchFamily="34" charset="0"/>
                  <a:ea typeface="Geneva"/>
                  <a:cs typeface="Geneva"/>
                </a:defRPr>
              </a:lvl4pPr>
              <a:lvl5pPr marL="2057400" indent="-228600">
                <a:defRPr>
                  <a:solidFill>
                    <a:schemeClr val="tx1"/>
                  </a:solidFill>
                  <a:latin typeface="Calibri" panose="020F0502020204030204" pitchFamily="34" charset="0"/>
                  <a:ea typeface="Geneva"/>
                  <a:cs typeface="Geneva"/>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9pPr>
            </a:lstStyle>
            <a:p>
              <a:endParaRPr lang="es-CO" altLang="es-CO" dirty="0"/>
            </a:p>
          </p:txBody>
        </p:sp>
        <p:sp>
          <p:nvSpPr>
            <p:cNvPr id="27" name="CuadroTexto 26">
              <a:extLst>
                <a:ext uri="{FF2B5EF4-FFF2-40B4-BE49-F238E27FC236}">
                  <a16:creationId xmlns:a16="http://schemas.microsoft.com/office/drawing/2014/main" id="{C009E52E-6E68-46D6-AEF6-ED1EF3113AC8}"/>
                </a:ext>
              </a:extLst>
            </p:cNvPr>
            <p:cNvSpPr txBox="1"/>
            <p:nvPr/>
          </p:nvSpPr>
          <p:spPr>
            <a:xfrm>
              <a:off x="-251230" y="1547017"/>
              <a:ext cx="4391238" cy="5941918"/>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100" b="1" kern="0" dirty="0">
                  <a:solidFill>
                    <a:srgbClr val="000000">
                      <a:hueOff val="0"/>
                      <a:satOff val="0"/>
                      <a:lumOff val="0"/>
                      <a:alphaOff val="0"/>
                    </a:srgbClr>
                  </a:solidFill>
                  <a:latin typeface="Calibri" panose="020F0502020204030204"/>
                  <a:ea typeface="+mn-ea"/>
                  <a:cs typeface="+mn-cs"/>
                </a:rPr>
                <a:t>Incorpora al RCP, el referente teórico y metodológico de la regulación contable pública y define el </a:t>
              </a:r>
              <a:r>
                <a:rPr lang="es-ES" sz="1200" b="1" kern="0" dirty="0">
                  <a:solidFill>
                    <a:srgbClr val="000000">
                      <a:hueOff val="0"/>
                      <a:satOff val="0"/>
                      <a:lumOff val="0"/>
                      <a:alphaOff val="0"/>
                    </a:srgbClr>
                  </a:solidFill>
                  <a:latin typeface="Calibri" panose="020F0502020204030204"/>
                  <a:ea typeface="+mn-ea"/>
                  <a:cs typeface="+mn-cs"/>
                </a:rPr>
                <a:t>alcance del RCP.</a:t>
              </a:r>
              <a:endParaRPr lang="es-CO" sz="1200" b="1" kern="0" dirty="0">
                <a:solidFill>
                  <a:srgbClr val="000000">
                    <a:hueOff val="0"/>
                    <a:satOff val="0"/>
                    <a:lumOff val="0"/>
                    <a:alphaOff val="0"/>
                  </a:srgbClr>
                </a:solidFill>
                <a:latin typeface="Calibri" panose="020F0502020204030204"/>
                <a:ea typeface="+mn-ea"/>
                <a:cs typeface="+mn-cs"/>
              </a:endParaRPr>
            </a:p>
          </p:txBody>
        </p:sp>
      </p:grpSp>
      <p:sp>
        <p:nvSpPr>
          <p:cNvPr id="28" name="Rectángulo 27">
            <a:extLst>
              <a:ext uri="{FF2B5EF4-FFF2-40B4-BE49-F238E27FC236}">
                <a16:creationId xmlns:a16="http://schemas.microsoft.com/office/drawing/2014/main" id="{5969EE2D-C74A-4A1F-8948-2F57C63C0449}"/>
              </a:ext>
            </a:extLst>
          </p:cNvPr>
          <p:cNvSpPr/>
          <p:nvPr/>
        </p:nvSpPr>
        <p:spPr bwMode="auto">
          <a:xfrm>
            <a:off x="1101725" y="931863"/>
            <a:ext cx="2033588" cy="442912"/>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354, 355 y 356</a:t>
            </a:r>
          </a:p>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de 2007</a:t>
            </a:r>
          </a:p>
          <a:p>
            <a:pPr algn="ctr" defTabSz="914400" eaLnBrk="1" fontAlgn="auto" hangingPunct="1">
              <a:spcBef>
                <a:spcPts val="0"/>
              </a:spcBef>
              <a:spcAft>
                <a:spcPts val="0"/>
              </a:spcAft>
              <a:defRPr/>
            </a:pPr>
            <a:endParaRPr lang="es-CO" sz="900" b="1" kern="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29" name="CuadroTexto 28">
            <a:extLst>
              <a:ext uri="{FF2B5EF4-FFF2-40B4-BE49-F238E27FC236}">
                <a16:creationId xmlns:a16="http://schemas.microsoft.com/office/drawing/2014/main" id="{C009E52E-6E68-46D6-AEF6-ED1EF3113AC8}"/>
              </a:ext>
            </a:extLst>
          </p:cNvPr>
          <p:cNvSpPr txBox="1"/>
          <p:nvPr/>
        </p:nvSpPr>
        <p:spPr>
          <a:xfrm>
            <a:off x="1158875" y="1535113"/>
            <a:ext cx="933450" cy="1055687"/>
          </a:xfrm>
          <a:prstGeom prst="rect">
            <a:avLst/>
          </a:prstGeom>
          <a:noFill/>
          <a:ln>
            <a:noFill/>
          </a:ln>
          <a:effectLst/>
        </p:spPr>
        <p:txBody>
          <a:bodyPr lIns="57150" tIns="57150" rIns="57150" bIns="57150" spcCol="1270"/>
          <a:lstStyle/>
          <a:p>
            <a:pPr algn="just"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Régimen de Contabilidad Pública - RCP</a:t>
            </a:r>
          </a:p>
          <a:p>
            <a:pPr defTabSz="666750" eaLnBrk="1" fontAlgn="auto" hangingPunct="1">
              <a:lnSpc>
                <a:spcPct val="90000"/>
              </a:lnSpc>
              <a:spcBef>
                <a:spcPts val="0"/>
              </a:spcBef>
              <a:spcAft>
                <a:spcPct val="35000"/>
              </a:spcAft>
              <a:defRPr/>
            </a:pPr>
            <a:r>
              <a:rPr lang="es-CO" sz="1200" b="1" i="1" kern="0" dirty="0">
                <a:solidFill>
                  <a:srgbClr val="000000">
                    <a:hueOff val="0"/>
                    <a:satOff val="0"/>
                    <a:lumOff val="0"/>
                    <a:alphaOff val="0"/>
                  </a:srgbClr>
                </a:solidFill>
                <a:latin typeface="Calibri Light" panose="020F0302020204030204"/>
                <a:ea typeface="+mn-ea"/>
                <a:cs typeface="+mn-cs"/>
              </a:rPr>
              <a:t> Principio de                                    devengo   causación</a:t>
            </a:r>
          </a:p>
          <a:p>
            <a:pPr algn="just" defTabSz="666750" eaLnBrk="1" fontAlgn="auto" hangingPunct="1">
              <a:lnSpc>
                <a:spcPct val="90000"/>
              </a:lnSpc>
              <a:spcBef>
                <a:spcPts val="0"/>
              </a:spcBef>
              <a:spcAft>
                <a:spcPct val="35000"/>
              </a:spcAft>
              <a:defRPr/>
            </a:pPr>
            <a:endParaRPr lang="es-CO" sz="900" b="1" kern="0" dirty="0">
              <a:solidFill>
                <a:srgbClr val="000000">
                  <a:hueOff val="0"/>
                  <a:satOff val="0"/>
                  <a:lumOff val="0"/>
                  <a:alphaOff val="0"/>
                </a:srgbClr>
              </a:solidFill>
              <a:latin typeface="Calibri" panose="020F0502020204030204"/>
              <a:ea typeface="+mn-ea"/>
              <a:cs typeface="+mn-cs"/>
            </a:endParaRPr>
          </a:p>
        </p:txBody>
      </p:sp>
      <p:sp>
        <p:nvSpPr>
          <p:cNvPr id="30" name="CuadroTexto 29">
            <a:extLst>
              <a:ext uri="{FF2B5EF4-FFF2-40B4-BE49-F238E27FC236}">
                <a16:creationId xmlns:a16="http://schemas.microsoft.com/office/drawing/2014/main" id="{7AFB373F-C29C-437B-964C-BF43870BF856}"/>
              </a:ext>
            </a:extLst>
          </p:cNvPr>
          <p:cNvSpPr txBox="1"/>
          <p:nvPr/>
        </p:nvSpPr>
        <p:spPr>
          <a:xfrm>
            <a:off x="2206625" y="1543050"/>
            <a:ext cx="1073150" cy="936625"/>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Plan General de Contabilidad Pública </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Manual de Procedimientos</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Doctrina Contable </a:t>
            </a:r>
          </a:p>
        </p:txBody>
      </p:sp>
      <p:sp>
        <p:nvSpPr>
          <p:cNvPr id="31" name="Forma en L 30">
            <a:extLst>
              <a:ext uri="{FF2B5EF4-FFF2-40B4-BE49-F238E27FC236}">
                <a16:creationId xmlns:a16="http://schemas.microsoft.com/office/drawing/2014/main" id="{CDAC5EE9-D01F-42F1-B39C-235D8C0C6307}"/>
              </a:ext>
            </a:extLst>
          </p:cNvPr>
          <p:cNvSpPr/>
          <p:nvPr/>
        </p:nvSpPr>
        <p:spPr>
          <a:xfrm rot="5400000">
            <a:off x="7956919" y="1212764"/>
            <a:ext cx="609935" cy="1171274"/>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32" name="Rectángulo 31">
            <a:extLst>
              <a:ext uri="{FF2B5EF4-FFF2-40B4-BE49-F238E27FC236}">
                <a16:creationId xmlns:a16="http://schemas.microsoft.com/office/drawing/2014/main" id="{C9D8523B-79F9-4635-B6B8-E2466E563B6C}"/>
              </a:ext>
            </a:extLst>
          </p:cNvPr>
          <p:cNvSpPr/>
          <p:nvPr/>
        </p:nvSpPr>
        <p:spPr bwMode="auto">
          <a:xfrm>
            <a:off x="7675563" y="984250"/>
            <a:ext cx="1169987" cy="444500"/>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461</a:t>
            </a:r>
          </a:p>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de 2017</a:t>
            </a:r>
          </a:p>
        </p:txBody>
      </p:sp>
      <p:sp>
        <p:nvSpPr>
          <p:cNvPr id="33" name="CuadroTexto 32">
            <a:extLst>
              <a:ext uri="{FF2B5EF4-FFF2-40B4-BE49-F238E27FC236}">
                <a16:creationId xmlns:a16="http://schemas.microsoft.com/office/drawing/2014/main" id="{94F933C1-2957-4413-9C7B-84BCD2422F6B}"/>
              </a:ext>
            </a:extLst>
          </p:cNvPr>
          <p:cNvSpPr txBox="1"/>
          <p:nvPr/>
        </p:nvSpPr>
        <p:spPr>
          <a:xfrm>
            <a:off x="7761288" y="1531938"/>
            <a:ext cx="1065212" cy="704850"/>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Incorpora al RCP el Marco Normativo para las Entidades en Liquidación</a:t>
            </a:r>
            <a:endParaRPr lang="es-CO" sz="1200" b="1" kern="0" dirty="0">
              <a:solidFill>
                <a:srgbClr val="000000">
                  <a:hueOff val="0"/>
                  <a:satOff val="0"/>
                  <a:lumOff val="0"/>
                  <a:alphaOff val="0"/>
                </a:srgbClr>
              </a:solidFill>
              <a:latin typeface="Calibri" panose="020F0502020204030204"/>
              <a:ea typeface="+mn-ea"/>
              <a:cs typeface="+mn-cs"/>
            </a:endParaRPr>
          </a:p>
        </p:txBody>
      </p:sp>
      <p:sp>
        <p:nvSpPr>
          <p:cNvPr id="34" name="Rectángulo 33">
            <a:extLst>
              <a:ext uri="{FF2B5EF4-FFF2-40B4-BE49-F238E27FC236}">
                <a16:creationId xmlns:a16="http://schemas.microsoft.com/office/drawing/2014/main" id="{5969EE2D-C74A-4A1F-8948-2F57C63C0449}"/>
              </a:ext>
            </a:extLst>
          </p:cNvPr>
          <p:cNvSpPr/>
          <p:nvPr/>
        </p:nvSpPr>
        <p:spPr bwMode="auto">
          <a:xfrm>
            <a:off x="3551238" y="933450"/>
            <a:ext cx="1065212" cy="446088"/>
          </a:xfrm>
          <a:prstGeom prst="rect">
            <a:avLst/>
          </a:prstGeom>
          <a:solidFill>
            <a:srgbClr val="ED7D31">
              <a:lumMod val="20000"/>
              <a:lumOff val="80000"/>
            </a:srgbClr>
          </a:soli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33FF"/>
                </a:solidFill>
                <a:latin typeface="Tahoma" panose="020B0604030504040204" pitchFamily="34" charset="0"/>
                <a:ea typeface="Tahoma" panose="020B0604030504040204" pitchFamily="34" charset="0"/>
                <a:cs typeface="Tahoma" panose="020B0604030504040204" pitchFamily="34" charset="0"/>
              </a:rPr>
              <a:t>Res. 357 de 2008</a:t>
            </a:r>
          </a:p>
        </p:txBody>
      </p:sp>
      <p:sp>
        <p:nvSpPr>
          <p:cNvPr id="35" name="CuadroTexto 34">
            <a:extLst>
              <a:ext uri="{FF2B5EF4-FFF2-40B4-BE49-F238E27FC236}">
                <a16:creationId xmlns:a16="http://schemas.microsoft.com/office/drawing/2014/main" id="{A49D649B-C3A0-4252-863F-61AC801893E7}"/>
              </a:ext>
            </a:extLst>
          </p:cNvPr>
          <p:cNvSpPr txBox="1"/>
          <p:nvPr/>
        </p:nvSpPr>
        <p:spPr>
          <a:xfrm>
            <a:off x="3605213" y="1476375"/>
            <a:ext cx="992187" cy="763588"/>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050" b="1" kern="0" dirty="0">
                <a:solidFill>
                  <a:srgbClr val="000000">
                    <a:hueOff val="0"/>
                    <a:satOff val="0"/>
                    <a:lumOff val="0"/>
                    <a:alphaOff val="0"/>
                  </a:srgbClr>
                </a:solidFill>
                <a:latin typeface="Calibri" panose="020F0502020204030204"/>
                <a:ea typeface="+mn-ea"/>
                <a:cs typeface="+mn-cs"/>
              </a:rPr>
              <a:t>Procedimiento para la evaluación del Control Interno Contable</a:t>
            </a:r>
          </a:p>
        </p:txBody>
      </p:sp>
      <p:sp>
        <p:nvSpPr>
          <p:cNvPr id="36" name="Forma en L 35">
            <a:extLst>
              <a:ext uri="{FF2B5EF4-FFF2-40B4-BE49-F238E27FC236}">
                <a16:creationId xmlns:a16="http://schemas.microsoft.com/office/drawing/2014/main" id="{CDAC5EE9-D01F-42F1-B39C-235D8C0C6307}"/>
              </a:ext>
            </a:extLst>
          </p:cNvPr>
          <p:cNvSpPr/>
          <p:nvPr/>
        </p:nvSpPr>
        <p:spPr>
          <a:xfrm rot="5400000">
            <a:off x="6826419" y="4091178"/>
            <a:ext cx="403487" cy="1008111"/>
          </a:xfrm>
          <a:prstGeom prst="corner">
            <a:avLst>
              <a:gd name="adj1" fmla="val 16120"/>
              <a:gd name="adj2" fmla="val 16110"/>
            </a:avLst>
          </a:prstGeom>
          <a:solidFill>
            <a:srgbClr val="4472C4">
              <a:hueOff val="0"/>
              <a:satOff val="0"/>
              <a:lumOff val="0"/>
              <a:alphaOff val="0"/>
            </a:srgbClr>
          </a:solidFill>
          <a:ln w="6350" cap="flat" cmpd="sng" algn="ctr">
            <a:solidFill>
              <a:sysClr val="windowText" lastClr="000000"/>
            </a:solidFill>
            <a:prstDash val="solid"/>
            <a:miter lim="800000"/>
          </a:ln>
          <a:effectLst/>
          <a:scene3d>
            <a:camera prst="orthographicFront"/>
            <a:lightRig rig="chilly" dir="t"/>
          </a:scene3d>
          <a:sp3d prstMaterial="translucentPowder">
            <a:bevelT w="127000" h="25400" prst="softRound"/>
          </a:sp3d>
        </p:spPr>
      </p:sp>
      <p:sp>
        <p:nvSpPr>
          <p:cNvPr id="37" name="Rectángulo 36">
            <a:extLst>
              <a:ext uri="{FF2B5EF4-FFF2-40B4-BE49-F238E27FC236}">
                <a16:creationId xmlns:a16="http://schemas.microsoft.com/office/drawing/2014/main" id="{5969EE2D-C74A-4A1F-8948-2F57C63C0449}"/>
              </a:ext>
            </a:extLst>
          </p:cNvPr>
          <p:cNvSpPr/>
          <p:nvPr/>
        </p:nvSpPr>
        <p:spPr bwMode="auto">
          <a:xfrm>
            <a:off x="6524625" y="3910013"/>
            <a:ext cx="1008063" cy="430212"/>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192 de 2016</a:t>
            </a:r>
          </a:p>
        </p:txBody>
      </p:sp>
      <p:sp>
        <p:nvSpPr>
          <p:cNvPr id="38" name="CuadroTexto 37">
            <a:extLst>
              <a:ext uri="{FF2B5EF4-FFF2-40B4-BE49-F238E27FC236}">
                <a16:creationId xmlns:a16="http://schemas.microsoft.com/office/drawing/2014/main" id="{A49D649B-C3A0-4252-863F-61AC801893E7}"/>
              </a:ext>
            </a:extLst>
          </p:cNvPr>
          <p:cNvSpPr txBox="1"/>
          <p:nvPr/>
        </p:nvSpPr>
        <p:spPr>
          <a:xfrm>
            <a:off x="6578600" y="4435475"/>
            <a:ext cx="1134464" cy="647700"/>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el elemento procedimientos transversales</a:t>
            </a:r>
          </a:p>
        </p:txBody>
      </p:sp>
      <p:sp>
        <p:nvSpPr>
          <p:cNvPr id="39" name="Forma en L 38">
            <a:extLst>
              <a:ext uri="{FF2B5EF4-FFF2-40B4-BE49-F238E27FC236}">
                <a16:creationId xmlns:a16="http://schemas.microsoft.com/office/drawing/2014/main" id="{CDAC5EE9-D01F-42F1-B39C-235D8C0C6307}"/>
              </a:ext>
            </a:extLst>
          </p:cNvPr>
          <p:cNvSpPr/>
          <p:nvPr/>
        </p:nvSpPr>
        <p:spPr>
          <a:xfrm rot="5400000">
            <a:off x="1327040" y="1207825"/>
            <a:ext cx="578478" cy="1021653"/>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40" name="Forma en L 39">
            <a:extLst>
              <a:ext uri="{FF2B5EF4-FFF2-40B4-BE49-F238E27FC236}">
                <a16:creationId xmlns:a16="http://schemas.microsoft.com/office/drawing/2014/main" id="{CDAC5EE9-D01F-42F1-B39C-235D8C0C6307}"/>
              </a:ext>
            </a:extLst>
          </p:cNvPr>
          <p:cNvSpPr/>
          <p:nvPr/>
        </p:nvSpPr>
        <p:spPr>
          <a:xfrm rot="5400000">
            <a:off x="3735035" y="1224459"/>
            <a:ext cx="693707" cy="1092637"/>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41" name="CuadroTexto 40">
            <a:extLst>
              <a:ext uri="{FF2B5EF4-FFF2-40B4-BE49-F238E27FC236}">
                <a16:creationId xmlns:a16="http://schemas.microsoft.com/office/drawing/2014/main" id="{C009E52E-6E68-46D6-AEF6-ED1EF3113AC8}"/>
              </a:ext>
            </a:extLst>
          </p:cNvPr>
          <p:cNvSpPr txBox="1"/>
          <p:nvPr/>
        </p:nvSpPr>
        <p:spPr>
          <a:xfrm>
            <a:off x="203200" y="4437063"/>
            <a:ext cx="1169988" cy="692150"/>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Aplicación voluntaria de las NIIF para las empresas sujetas al ámbito de aplicación del RCP.</a:t>
            </a:r>
          </a:p>
        </p:txBody>
      </p:sp>
      <p:sp>
        <p:nvSpPr>
          <p:cNvPr id="42" name="Forma en L 41">
            <a:extLst>
              <a:ext uri="{FF2B5EF4-FFF2-40B4-BE49-F238E27FC236}">
                <a16:creationId xmlns:a16="http://schemas.microsoft.com/office/drawing/2014/main" id="{6D24C93B-EB57-43EE-A28F-1B6E5F9F23F5}"/>
              </a:ext>
            </a:extLst>
          </p:cNvPr>
          <p:cNvSpPr/>
          <p:nvPr/>
        </p:nvSpPr>
        <p:spPr>
          <a:xfrm rot="5400000">
            <a:off x="1553657" y="3962619"/>
            <a:ext cx="491186" cy="73710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43" name="Imagen 94"/>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4450" y="903288"/>
            <a:ext cx="1057275" cy="149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Forma en L 43">
            <a:extLst>
              <a:ext uri="{FF2B5EF4-FFF2-40B4-BE49-F238E27FC236}">
                <a16:creationId xmlns:a16="http://schemas.microsoft.com/office/drawing/2014/main" id="{CDAC5EE9-D01F-42F1-B39C-235D8C0C6307}"/>
              </a:ext>
            </a:extLst>
          </p:cNvPr>
          <p:cNvSpPr/>
          <p:nvPr/>
        </p:nvSpPr>
        <p:spPr>
          <a:xfrm rot="5400000">
            <a:off x="2299247" y="1332364"/>
            <a:ext cx="681462" cy="1012215"/>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45" name="Imagen 4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35113" y="4192588"/>
            <a:ext cx="7048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Rectángulo 45">
            <a:extLst>
              <a:ext uri="{FF2B5EF4-FFF2-40B4-BE49-F238E27FC236}">
                <a16:creationId xmlns:a16="http://schemas.microsoft.com/office/drawing/2014/main" id="{44345980-9AEA-4D14-AEFA-C5096CB490F2}"/>
              </a:ext>
            </a:extLst>
          </p:cNvPr>
          <p:cNvSpPr/>
          <p:nvPr/>
        </p:nvSpPr>
        <p:spPr bwMode="auto">
          <a:xfrm>
            <a:off x="246888" y="96838"/>
            <a:ext cx="8652448" cy="662809"/>
          </a:xfrm>
          <a:prstGeom prst="rect">
            <a:avLst/>
          </a:prstGeom>
          <a:solidFill>
            <a:schemeClr val="accent3">
              <a:lumMod val="40000"/>
              <a:lumOff val="60000"/>
            </a:schemeClr>
          </a:solidFill>
          <a:ln w="6350" cap="flat" cmpd="sng" algn="ctr">
            <a:solidFill>
              <a:schemeClr val="accent3">
                <a:lumMod val="75000"/>
              </a:schemeClr>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2000" b="1" kern="0" dirty="0">
                <a:solidFill>
                  <a:prstClr val="black"/>
                </a:solidFill>
                <a:ea typeface="Tahoma" panose="020B0604030504040204" pitchFamily="34" charset="0"/>
                <a:cs typeface="Tahoma" panose="020B0604030504040204" pitchFamily="34" charset="0"/>
              </a:rPr>
              <a:t>RUTA DEL PROCESO DE IMPLEMENTACIÓN Y APLICACIÓN DE LA CONVERGENCIA CONTABLE PÚBLICA A PRÁCTICAS  INTERNACIONALES </a:t>
            </a:r>
            <a:r>
              <a:rPr lang="es-CO" sz="1800" b="1" kern="0" dirty="0">
                <a:solidFill>
                  <a:prstClr val="black"/>
                </a:solidFill>
                <a:ea typeface="Tahoma" panose="020B0604030504040204" pitchFamily="34" charset="0"/>
                <a:cs typeface="Tahoma" panose="020B0604030504040204" pitchFamily="34" charset="0"/>
              </a:rPr>
              <a:t>(NIIF - NICSP)</a:t>
            </a:r>
          </a:p>
        </p:txBody>
      </p:sp>
      <p:sp>
        <p:nvSpPr>
          <p:cNvPr id="47" name="Forma en L 38">
            <a:extLst>
              <a:ext uri="{FF2B5EF4-FFF2-40B4-BE49-F238E27FC236}">
                <a16:creationId xmlns:a16="http://schemas.microsoft.com/office/drawing/2014/main" id="{CDAC5EE9-D01F-42F1-B39C-235D8C0C6307}"/>
              </a:ext>
            </a:extLst>
          </p:cNvPr>
          <p:cNvSpPr/>
          <p:nvPr/>
        </p:nvSpPr>
        <p:spPr>
          <a:xfrm rot="5400000">
            <a:off x="5428918" y="3976981"/>
            <a:ext cx="403487" cy="1251745"/>
          </a:xfrm>
          <a:prstGeom prst="corner">
            <a:avLst>
              <a:gd name="adj1" fmla="val 16120"/>
              <a:gd name="adj2" fmla="val 16110"/>
            </a:avLst>
          </a:prstGeom>
          <a:solidFill>
            <a:srgbClr val="4472C4">
              <a:hueOff val="0"/>
              <a:satOff val="0"/>
              <a:lumOff val="0"/>
              <a:alphaOff val="0"/>
            </a:srgbClr>
          </a:solidFill>
          <a:ln w="6350" cap="flat" cmpd="sng" algn="ctr">
            <a:solidFill>
              <a:sysClr val="windowText" lastClr="000000"/>
            </a:solidFill>
            <a:prstDash val="solid"/>
            <a:miter lim="800000"/>
          </a:ln>
          <a:effectLst/>
          <a:scene3d>
            <a:camera prst="orthographicFront"/>
            <a:lightRig rig="chilly" dir="t"/>
          </a:scene3d>
          <a:sp3d prstMaterial="translucentPowder">
            <a:bevelT w="127000" h="25400" prst="softRound"/>
          </a:sp3d>
        </p:spPr>
      </p:sp>
      <p:sp>
        <p:nvSpPr>
          <p:cNvPr id="48" name="Rectángulo 39">
            <a:extLst>
              <a:ext uri="{FF2B5EF4-FFF2-40B4-BE49-F238E27FC236}">
                <a16:creationId xmlns:a16="http://schemas.microsoft.com/office/drawing/2014/main" id="{5969EE2D-C74A-4A1F-8948-2F57C63C0449}"/>
              </a:ext>
            </a:extLst>
          </p:cNvPr>
          <p:cNvSpPr/>
          <p:nvPr/>
        </p:nvSpPr>
        <p:spPr bwMode="auto">
          <a:xfrm>
            <a:off x="5032375" y="3916363"/>
            <a:ext cx="1173163" cy="414337"/>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525 de 2016</a:t>
            </a:r>
          </a:p>
        </p:txBody>
      </p:sp>
      <p:sp>
        <p:nvSpPr>
          <p:cNvPr id="49" name="CuadroTexto 40">
            <a:extLst>
              <a:ext uri="{FF2B5EF4-FFF2-40B4-BE49-F238E27FC236}">
                <a16:creationId xmlns:a16="http://schemas.microsoft.com/office/drawing/2014/main" id="{A49D649B-C3A0-4252-863F-61AC801893E7}"/>
              </a:ext>
            </a:extLst>
          </p:cNvPr>
          <p:cNvSpPr txBox="1"/>
          <p:nvPr/>
        </p:nvSpPr>
        <p:spPr>
          <a:xfrm>
            <a:off x="4997450" y="4416425"/>
            <a:ext cx="1330325" cy="649288"/>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la Norma de Proceso Contable y Sistema Documental Contable</a:t>
            </a:r>
          </a:p>
        </p:txBody>
      </p:sp>
      <p:sp>
        <p:nvSpPr>
          <p:cNvPr id="50" name="Rectángulo 49">
            <a:extLst>
              <a:ext uri="{FF2B5EF4-FFF2-40B4-BE49-F238E27FC236}">
                <a16:creationId xmlns:a16="http://schemas.microsoft.com/office/drawing/2014/main" id="{5969EE2D-C74A-4A1F-8948-2F57C63C0449}"/>
              </a:ext>
            </a:extLst>
          </p:cNvPr>
          <p:cNvSpPr/>
          <p:nvPr/>
        </p:nvSpPr>
        <p:spPr bwMode="auto">
          <a:xfrm>
            <a:off x="5676900" y="969963"/>
            <a:ext cx="1171575" cy="401637"/>
          </a:xfrm>
          <a:prstGeom prst="rect">
            <a:avLst/>
          </a:prstGeom>
          <a:solidFill>
            <a:srgbClr val="ED7D31">
              <a:lumMod val="20000"/>
              <a:lumOff val="80000"/>
            </a:srgbClr>
          </a:soli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2060"/>
                </a:solidFill>
                <a:latin typeface="Tahoma" panose="020B0604030504040204" pitchFamily="34" charset="0"/>
                <a:ea typeface="Tahoma" panose="020B0604030504040204" pitchFamily="34" charset="0"/>
                <a:cs typeface="Tahoma" panose="020B0604030504040204" pitchFamily="34" charset="0"/>
              </a:rPr>
              <a:t>Ley 1314 de 2009</a:t>
            </a:r>
          </a:p>
        </p:txBody>
      </p:sp>
      <p:cxnSp>
        <p:nvCxnSpPr>
          <p:cNvPr id="51" name="Conector recto de flecha 102"/>
          <p:cNvCxnSpPr>
            <a:cxnSpLocks noChangeShapeType="1"/>
          </p:cNvCxnSpPr>
          <p:nvPr/>
        </p:nvCxnSpPr>
        <p:spPr bwMode="auto">
          <a:xfrm flipH="1">
            <a:off x="468313" y="1428750"/>
            <a:ext cx="5795962" cy="2411413"/>
          </a:xfrm>
          <a:prstGeom prst="straightConnector1">
            <a:avLst/>
          </a:prstGeom>
          <a:noFill/>
          <a:ln w="34925" algn="ctr">
            <a:solidFill>
              <a:srgbClr val="4472C4"/>
            </a:solidFill>
            <a:miter lim="800000"/>
            <a:headEnd/>
            <a:tailEnd type="triangle" w="med" len="med"/>
          </a:ln>
          <a:extLst>
            <a:ext uri="{909E8E84-426E-40DD-AFC4-6F175D3DCCD1}">
              <a14:hiddenFill xmlns:a14="http://schemas.microsoft.com/office/drawing/2010/main">
                <a:noFill/>
              </a14:hiddenFill>
            </a:ext>
          </a:extLst>
        </p:spPr>
      </p:cxnSp>
      <p:sp>
        <p:nvSpPr>
          <p:cNvPr id="52" name="Forma en L 51">
            <a:extLst>
              <a:ext uri="{FF2B5EF4-FFF2-40B4-BE49-F238E27FC236}">
                <a16:creationId xmlns:a16="http://schemas.microsoft.com/office/drawing/2014/main" id="{CDAC5EE9-D01F-42F1-B39C-235D8C0C6307}"/>
              </a:ext>
            </a:extLst>
          </p:cNvPr>
          <p:cNvSpPr/>
          <p:nvPr/>
        </p:nvSpPr>
        <p:spPr>
          <a:xfrm rot="5400000">
            <a:off x="8235434" y="4127868"/>
            <a:ext cx="466379" cy="1025736"/>
          </a:xfrm>
          <a:prstGeom prst="corner">
            <a:avLst>
              <a:gd name="adj1" fmla="val 16120"/>
              <a:gd name="adj2" fmla="val 16110"/>
            </a:avLst>
          </a:prstGeom>
          <a:solidFill>
            <a:srgbClr val="00CC99">
              <a:hueOff val="0"/>
              <a:satOff val="0"/>
              <a:lumOff val="0"/>
              <a:alphaOff val="0"/>
            </a:srgbClr>
          </a:solidFill>
          <a:ln w="9525" cap="flat" cmpd="sng" algn="ctr">
            <a:solidFill>
              <a:srgbClr val="000000"/>
            </a:solidFill>
            <a:prstDash val="solid"/>
          </a:ln>
          <a:effectLst/>
          <a:scene3d>
            <a:camera prst="orthographicFront"/>
            <a:lightRig rig="chilly" dir="t"/>
          </a:scene3d>
          <a:sp3d prstMaterial="translucentPowder">
            <a:bevelT w="127000" h="25400" prst="softRound"/>
          </a:sp3d>
        </p:spPr>
      </p:sp>
      <p:sp>
        <p:nvSpPr>
          <p:cNvPr id="53" name="Rectángulo 52">
            <a:extLst>
              <a:ext uri="{FF2B5EF4-FFF2-40B4-BE49-F238E27FC236}">
                <a16:creationId xmlns:a16="http://schemas.microsoft.com/office/drawing/2014/main" id="{5969EE2D-C74A-4A1F-8948-2F57C63C0449}"/>
              </a:ext>
            </a:extLst>
          </p:cNvPr>
          <p:cNvSpPr/>
          <p:nvPr/>
        </p:nvSpPr>
        <p:spPr bwMode="auto">
          <a:xfrm>
            <a:off x="7966960" y="3873692"/>
            <a:ext cx="1025735" cy="445647"/>
          </a:xfrm>
          <a:prstGeom prst="rect">
            <a:avLst/>
          </a:prstGeom>
          <a:solidFill>
            <a:srgbClr val="3333CC">
              <a:lumMod val="20000"/>
              <a:lumOff val="80000"/>
            </a:srgbClr>
          </a:solidFill>
          <a:ln w="9525" cap="flat" cmpd="sng" algn="ctr">
            <a:solidFill>
              <a:srgbClr val="000000"/>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t"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1200" b="1" i="0" u="none" strike="noStrike" kern="0" cap="none" spc="0" normalizeH="0" baseline="0" noProof="0" dirty="0">
                <a:ln>
                  <a:noFill/>
                </a:ln>
                <a:solidFill>
                  <a:srgbClr val="0033FF"/>
                </a:solidFill>
                <a:effectLst/>
                <a:uLnTx/>
                <a:uFillTx/>
                <a:latin typeface="Tahoma" panose="020B0604030504040204" pitchFamily="34" charset="0"/>
                <a:ea typeface="Tahoma" panose="020B0604030504040204" pitchFamily="34" charset="0"/>
                <a:cs typeface="Tahoma" panose="020B0604030504040204" pitchFamily="34" charset="0"/>
              </a:rPr>
              <a:t>Res. 193 de 2016</a:t>
            </a:r>
          </a:p>
        </p:txBody>
      </p:sp>
      <p:sp>
        <p:nvSpPr>
          <p:cNvPr id="54" name="CuadroTexto 53">
            <a:extLst>
              <a:ext uri="{FF2B5EF4-FFF2-40B4-BE49-F238E27FC236}">
                <a16:creationId xmlns:a16="http://schemas.microsoft.com/office/drawing/2014/main" id="{A49D649B-C3A0-4252-863F-61AC801893E7}"/>
              </a:ext>
            </a:extLst>
          </p:cNvPr>
          <p:cNvSpPr txBox="1"/>
          <p:nvPr/>
        </p:nvSpPr>
        <p:spPr>
          <a:xfrm>
            <a:off x="8010761" y="4456069"/>
            <a:ext cx="1025735" cy="705885"/>
          </a:xfrm>
          <a:prstGeom prst="rect">
            <a:avLst/>
          </a:prstGeom>
          <a:noFill/>
          <a:ln>
            <a:noFill/>
          </a:ln>
          <a:effectLst/>
        </p:spPr>
        <p:txBody>
          <a:bodyPr spcFirstLastPara="0" vert="horz" wrap="square" lIns="57150" tIns="57150" rIns="57150" bIns="57150" numCol="1" spcCol="1270" anchor="t" anchorCtr="0">
            <a:noAutofit/>
          </a:bodyPr>
          <a:lstStyle/>
          <a:p>
            <a:pPr marL="0" marR="0" lvl="0" indent="0" algn="ctr" defTabSz="666750" eaLnBrk="0" fontAlgn="base" latinLnBrk="0" hangingPunct="0">
              <a:lnSpc>
                <a:spcPct val="90000"/>
              </a:lnSpc>
              <a:spcBef>
                <a:spcPct val="0"/>
              </a:spcBef>
              <a:spcAft>
                <a:spcPct val="35000"/>
              </a:spcAft>
              <a:buClrTx/>
              <a:buSzTx/>
              <a:buFontTx/>
              <a:buNone/>
              <a:tabLst/>
              <a:defRPr/>
            </a:pPr>
            <a:r>
              <a:rPr kumimoji="0" lang="es-CO" sz="1100" b="1" i="0" u="none" strike="noStrike" kern="0" cap="none" spc="0" normalizeH="0" baseline="0" noProof="0" dirty="0">
                <a:ln>
                  <a:noFill/>
                </a:ln>
                <a:solidFill>
                  <a:srgbClr val="000000">
                    <a:hueOff val="0"/>
                    <a:satOff val="0"/>
                    <a:lumOff val="0"/>
                    <a:alphaOff val="0"/>
                  </a:srgbClr>
                </a:solidFill>
                <a:effectLst/>
                <a:uLnTx/>
                <a:uFillTx/>
                <a:latin typeface="Calibri"/>
                <a:ea typeface="+mn-ea"/>
                <a:cs typeface="+mn-cs"/>
              </a:rPr>
              <a:t>Procedimiento para la evaluación del Control Interno Contable.</a:t>
            </a:r>
          </a:p>
        </p:txBody>
      </p:sp>
    </p:spTree>
    <p:extLst>
      <p:ext uri="{BB962C8B-B14F-4D97-AF65-F5344CB8AC3E}">
        <p14:creationId xmlns:p14="http://schemas.microsoft.com/office/powerpoint/2010/main" val="8998490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par>
                                <p:cTn id="29" presetID="10" presetClass="entr" presetSubtype="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par>
                                <p:cTn id="32" presetID="10" presetClass="entr" presetSubtype="0"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fade">
                                      <p:cBhvr>
                                        <p:cTn id="37" dur="500"/>
                                        <p:tgtEl>
                                          <p:spTgt spid="3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par>
                                <p:cTn id="41" presetID="10"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500"/>
                                        <p:tgtEl>
                                          <p:spTgt spid="3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500"/>
                                        <p:tgtEl>
                                          <p:spTgt spid="38"/>
                                        </p:tgtEl>
                                      </p:cBhvr>
                                    </p:animEffect>
                                  </p:childTnLst>
                                </p:cTn>
                              </p:par>
                              <p:par>
                                <p:cTn id="50" presetID="10" presetClass="entr" presetSubtype="0" fill="hold" nodeType="with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fade">
                                      <p:cBhvr>
                                        <p:cTn id="55" dur="500"/>
                                        <p:tgtEl>
                                          <p:spTgt spid="4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9"/>
                                        </p:tgtEl>
                                        <p:attrNameLst>
                                          <p:attrName>style.visibility</p:attrName>
                                        </p:attrNameLst>
                                      </p:cBhvr>
                                      <p:to>
                                        <p:strVal val="visible"/>
                                      </p:to>
                                    </p:set>
                                    <p:animEffect transition="in" filter="fade">
                                      <p:cBhvr>
                                        <p:cTn id="58" dur="500"/>
                                        <p:tgtEl>
                                          <p:spTgt spid="4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fade">
                                      <p:cBhvr>
                                        <p:cTn id="61" dur="500"/>
                                        <p:tgtEl>
                                          <p:spTgt spid="3"/>
                                        </p:tgtEl>
                                      </p:cBhvr>
                                    </p:animEffect>
                                  </p:childTnLst>
                                </p:cTn>
                              </p:par>
                              <p:par>
                                <p:cTn id="62" presetID="10" presetClass="entr" presetSubtype="0" fill="hold" nodeType="with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fade">
                                      <p:cBhvr>
                                        <p:cTn id="64" dur="500"/>
                                        <p:tgtEl>
                                          <p:spTgt spid="4"/>
                                        </p:tgtEl>
                                      </p:cBhvr>
                                    </p:animEffect>
                                  </p:childTnLst>
                                </p:cTn>
                              </p:par>
                              <p:par>
                                <p:cTn id="65" presetID="10" presetClass="entr" presetSubtype="0" fill="hold" nodeType="with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fade">
                                      <p:cBhvr>
                                        <p:cTn id="67" dur="500"/>
                                        <p:tgtEl>
                                          <p:spTgt spid="5"/>
                                        </p:tgtEl>
                                      </p:cBhvr>
                                    </p:animEffect>
                                  </p:childTnLst>
                                </p:cTn>
                              </p:par>
                              <p:par>
                                <p:cTn id="68" presetID="10" presetClass="entr" presetSubtype="0" fill="hold" nodeType="with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fade">
                                      <p:cBhvr>
                                        <p:cTn id="70" dur="500"/>
                                        <p:tgtEl>
                                          <p:spTgt spid="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0"/>
                                        </p:tgtEl>
                                        <p:attrNameLst>
                                          <p:attrName>style.visibility</p:attrName>
                                        </p:attrNameLst>
                                      </p:cBhvr>
                                      <p:to>
                                        <p:strVal val="visible"/>
                                      </p:to>
                                    </p:set>
                                    <p:animEffect transition="in" filter="fade">
                                      <p:cBhvr>
                                        <p:cTn id="73" dur="500"/>
                                        <p:tgtEl>
                                          <p:spTgt spid="10"/>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fade">
                                      <p:cBhvr>
                                        <p:cTn id="76" dur="500"/>
                                        <p:tgtEl>
                                          <p:spTgt spid="11"/>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fade">
                                      <p:cBhvr>
                                        <p:cTn id="79" dur="500"/>
                                        <p:tgtEl>
                                          <p:spTgt spid="12"/>
                                        </p:tgtEl>
                                      </p:cBhvr>
                                    </p:animEffect>
                                  </p:childTnLst>
                                </p:cTn>
                              </p:par>
                              <p:par>
                                <p:cTn id="80" presetID="10"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500"/>
                                        <p:tgtEl>
                                          <p:spTgt spid="16"/>
                                        </p:tgtEl>
                                      </p:cBhvr>
                                    </p:animEffect>
                                  </p:childTnLst>
                                </p:cTn>
                              </p:par>
                              <p:par>
                                <p:cTn id="83" presetID="10" presetClass="entr" presetSubtype="0" fill="hold" nodeType="with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fade">
                                      <p:cBhvr>
                                        <p:cTn id="85" dur="500"/>
                                        <p:tgtEl>
                                          <p:spTgt spid="17"/>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8"/>
                                        </p:tgtEl>
                                        <p:attrNameLst>
                                          <p:attrName>style.visibility</p:attrName>
                                        </p:attrNameLst>
                                      </p:cBhvr>
                                      <p:to>
                                        <p:strVal val="visible"/>
                                      </p:to>
                                    </p:set>
                                    <p:animEffect transition="in" filter="fade">
                                      <p:cBhvr>
                                        <p:cTn id="88" dur="500"/>
                                        <p:tgtEl>
                                          <p:spTgt spid="18"/>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19"/>
                                        </p:tgtEl>
                                        <p:attrNameLst>
                                          <p:attrName>style.visibility</p:attrName>
                                        </p:attrNameLst>
                                      </p:cBhvr>
                                      <p:to>
                                        <p:strVal val="visible"/>
                                      </p:to>
                                    </p:set>
                                    <p:animEffect transition="in" filter="fade">
                                      <p:cBhvr>
                                        <p:cTn id="91" dur="500"/>
                                        <p:tgtEl>
                                          <p:spTgt spid="19"/>
                                        </p:tgtEl>
                                      </p:cBhvr>
                                    </p:animEffect>
                                  </p:childTnLst>
                                </p:cTn>
                              </p:par>
                              <p:par>
                                <p:cTn id="92" presetID="10" presetClass="entr" presetSubtype="0" fill="hold" nodeType="with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500"/>
                                        <p:tgtEl>
                                          <p:spTgt spid="20"/>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1"/>
                                        </p:tgtEl>
                                        <p:attrNameLst>
                                          <p:attrName>style.visibility</p:attrName>
                                        </p:attrNameLst>
                                      </p:cBhvr>
                                      <p:to>
                                        <p:strVal val="visible"/>
                                      </p:to>
                                    </p:set>
                                    <p:animEffect transition="in" filter="fade">
                                      <p:cBhvr>
                                        <p:cTn id="97" dur="500"/>
                                        <p:tgtEl>
                                          <p:spTgt spid="41"/>
                                        </p:tgtEl>
                                      </p:cBhvr>
                                    </p:animEffect>
                                  </p:childTnLst>
                                </p:cTn>
                              </p:par>
                              <p:par>
                                <p:cTn id="98" presetID="10" presetClass="entr" presetSubtype="0" fill="hold" nodeType="withEffect">
                                  <p:stCondLst>
                                    <p:cond delay="0"/>
                                  </p:stCondLst>
                                  <p:childTnLst>
                                    <p:set>
                                      <p:cBhvr>
                                        <p:cTn id="99" dur="1" fill="hold">
                                          <p:stCondLst>
                                            <p:cond delay="0"/>
                                          </p:stCondLst>
                                        </p:cTn>
                                        <p:tgtEl>
                                          <p:spTgt spid="42"/>
                                        </p:tgtEl>
                                        <p:attrNameLst>
                                          <p:attrName>style.visibility</p:attrName>
                                        </p:attrNameLst>
                                      </p:cBhvr>
                                      <p:to>
                                        <p:strVal val="visible"/>
                                      </p:to>
                                    </p:set>
                                    <p:animEffect transition="in" filter="fade">
                                      <p:cBhvr>
                                        <p:cTn id="100" dur="500"/>
                                        <p:tgtEl>
                                          <p:spTgt spid="42"/>
                                        </p:tgtEl>
                                      </p:cBhvr>
                                    </p:animEffect>
                                  </p:childTnLst>
                                </p:cTn>
                              </p:par>
                              <p:par>
                                <p:cTn id="101" presetID="10" presetClass="entr" presetSubtype="0" fill="hold" nodeType="withEffect">
                                  <p:stCondLst>
                                    <p:cond delay="0"/>
                                  </p:stCondLst>
                                  <p:childTnLst>
                                    <p:set>
                                      <p:cBhvr>
                                        <p:cTn id="102" dur="1" fill="hold">
                                          <p:stCondLst>
                                            <p:cond delay="0"/>
                                          </p:stCondLst>
                                        </p:cTn>
                                        <p:tgtEl>
                                          <p:spTgt spid="45"/>
                                        </p:tgtEl>
                                        <p:attrNameLst>
                                          <p:attrName>style.visibility</p:attrName>
                                        </p:attrNameLst>
                                      </p:cBhvr>
                                      <p:to>
                                        <p:strVal val="visible"/>
                                      </p:to>
                                    </p:set>
                                    <p:animEffect transition="in" filter="fade">
                                      <p:cBhvr>
                                        <p:cTn id="103" dur="500"/>
                                        <p:tgtEl>
                                          <p:spTgt spid="45"/>
                                        </p:tgtEl>
                                      </p:cBhvr>
                                    </p:animEffect>
                                  </p:childTnLst>
                                </p:cTn>
                              </p:par>
                              <p:par>
                                <p:cTn id="104" presetID="10" presetClass="entr" presetSubtype="0" fill="hold" nodeType="withEffect">
                                  <p:stCondLst>
                                    <p:cond delay="0"/>
                                  </p:stCondLst>
                                  <p:childTnLst>
                                    <p:set>
                                      <p:cBhvr>
                                        <p:cTn id="105" dur="1" fill="hold">
                                          <p:stCondLst>
                                            <p:cond delay="0"/>
                                          </p:stCondLst>
                                        </p:cTn>
                                        <p:tgtEl>
                                          <p:spTgt spid="52"/>
                                        </p:tgtEl>
                                        <p:attrNameLst>
                                          <p:attrName>style.visibility</p:attrName>
                                        </p:attrNameLst>
                                      </p:cBhvr>
                                      <p:to>
                                        <p:strVal val="visible"/>
                                      </p:to>
                                    </p:set>
                                    <p:animEffect transition="in" filter="fade">
                                      <p:cBhvr>
                                        <p:cTn id="106" dur="500"/>
                                        <p:tgtEl>
                                          <p:spTgt spid="52"/>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53"/>
                                        </p:tgtEl>
                                        <p:attrNameLst>
                                          <p:attrName>style.visibility</p:attrName>
                                        </p:attrNameLst>
                                      </p:cBhvr>
                                      <p:to>
                                        <p:strVal val="visible"/>
                                      </p:to>
                                    </p:set>
                                    <p:animEffect transition="in" filter="fade">
                                      <p:cBhvr>
                                        <p:cTn id="109" dur="500"/>
                                        <p:tgtEl>
                                          <p:spTgt spid="53"/>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54"/>
                                        </p:tgtEl>
                                        <p:attrNameLst>
                                          <p:attrName>style.visibility</p:attrName>
                                        </p:attrNameLst>
                                      </p:cBhvr>
                                      <p:to>
                                        <p:strVal val="visible"/>
                                      </p:to>
                                    </p:set>
                                    <p:animEffect transition="in" filter="fade">
                                      <p:cBhvr>
                                        <p:cTn id="112"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P spid="18" grpId="0"/>
      <p:bldP spid="19" grpId="0"/>
      <p:bldP spid="21" grpId="0" animBg="1"/>
      <p:bldP spid="22" grpId="0"/>
      <p:bldP spid="24" grpId="0" animBg="1"/>
      <p:bldP spid="32" grpId="0" animBg="1"/>
      <p:bldP spid="33" grpId="0"/>
      <p:bldP spid="37" grpId="0" animBg="1"/>
      <p:bldP spid="38" grpId="0"/>
      <p:bldP spid="41" grpId="0"/>
      <p:bldP spid="48" grpId="0" animBg="1"/>
      <p:bldP spid="49" grpId="0"/>
      <p:bldP spid="53" grpId="0" animBg="1"/>
      <p:bldP spid="5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1683" y="-16489"/>
            <a:ext cx="7718181" cy="1054159"/>
          </a:xfrm>
        </p:spPr>
        <p:txBody>
          <a:bodyPr>
            <a:normAutofit/>
          </a:bodyPr>
          <a:lstStyle/>
          <a:p>
            <a:r>
              <a:rPr lang="es-ES" sz="3000" b="1" kern="0" dirty="0">
                <a:latin typeface="Times New Roman" panose="02020603050405020304" pitchFamily="18" charset="0"/>
                <a:cs typeface="Times New Roman" panose="02020603050405020304" pitchFamily="18" charset="0"/>
              </a:rPr>
              <a:t> CONTABILIDAD PÚBLICA</a:t>
            </a:r>
            <a:br>
              <a:rPr lang="es-ES" sz="3000" b="1" kern="0" dirty="0">
                <a:latin typeface="Times New Roman" panose="02020603050405020304" pitchFamily="18" charset="0"/>
                <a:cs typeface="Times New Roman" panose="02020603050405020304" pitchFamily="18" charset="0"/>
              </a:rPr>
            </a:br>
            <a:r>
              <a:rPr lang="es-ES" sz="3000" b="1" kern="0" dirty="0">
                <a:latin typeface="Times New Roman" panose="02020603050405020304" pitchFamily="18" charset="0"/>
                <a:cs typeface="Times New Roman" panose="02020603050405020304" pitchFamily="18" charset="0"/>
              </a:rPr>
              <a:t> </a:t>
            </a:r>
            <a:r>
              <a:rPr lang="es-ES" sz="2800" b="1" kern="0" dirty="0">
                <a:latin typeface="Times New Roman" panose="02020603050405020304" pitchFamily="18" charset="0"/>
                <a:cs typeface="Times New Roman" panose="02020603050405020304" pitchFamily="18" charset="0"/>
              </a:rPr>
              <a:t>CONVERGENCIA CONTABLE</a:t>
            </a:r>
            <a:endParaRPr lang="es-CO" sz="2800" b="1" dirty="0">
              <a:latin typeface="Times New Roman" panose="02020603050405020304" pitchFamily="18" charset="0"/>
              <a:cs typeface="Times New Roman" panose="02020603050405020304" pitchFamily="18" charset="0"/>
            </a:endParaRPr>
          </a:p>
        </p:txBody>
      </p:sp>
      <p:graphicFrame>
        <p:nvGraphicFramePr>
          <p:cNvPr id="6" name="17 Marcador de SmartArt"/>
          <p:cNvGraphicFramePr>
            <a:graphicFrameLocks/>
          </p:cNvGraphicFramePr>
          <p:nvPr>
            <p:extLst>
              <p:ext uri="{D42A27DB-BD31-4B8C-83A1-F6EECF244321}">
                <p14:modId xmlns:p14="http://schemas.microsoft.com/office/powerpoint/2010/main" val="2864165372"/>
              </p:ext>
            </p:extLst>
          </p:nvPr>
        </p:nvGraphicFramePr>
        <p:xfrm>
          <a:off x="0" y="1068150"/>
          <a:ext cx="8320031" cy="464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CuadroTexto"/>
          <p:cNvSpPr txBox="1"/>
          <p:nvPr/>
        </p:nvSpPr>
        <p:spPr>
          <a:xfrm>
            <a:off x="395536" y="2781426"/>
            <a:ext cx="2064229" cy="923330"/>
          </a:xfrm>
          <a:prstGeom prst="rect">
            <a:avLst/>
          </a:prstGeom>
          <a:noFill/>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MODELOS </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DE</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es-ES" sz="1800" b="1" i="0" u="none" strike="noStrike" kern="0" cap="none" spc="250" normalizeH="0" baseline="0" noProof="0" dirty="0">
                <a:ln>
                  <a:noFill/>
                </a:ln>
                <a:solidFill>
                  <a:srgbClr val="2D2DB9">
                    <a:lumMod val="75000"/>
                  </a:srgbClr>
                </a:solidFill>
                <a:effectLst>
                  <a:outerShdw blurRad="38100" dist="38100" dir="2700000" algn="tl">
                    <a:srgbClr val="000000">
                      <a:alpha val="43137"/>
                    </a:srgbClr>
                  </a:outerShdw>
                </a:effectLst>
                <a:uLnTx/>
                <a:uFillTx/>
              </a:rPr>
              <a:t>CONTABILIDAD</a:t>
            </a:r>
            <a:endParaRPr kumimoji="0" lang="es-CO" sz="1800" b="0" i="0" u="none" strike="noStrike" kern="0" cap="none" spc="0" normalizeH="0" baseline="0" noProof="0" dirty="0">
              <a:ln>
                <a:noFill/>
              </a:ln>
              <a:solidFill>
                <a:srgbClr val="2D2DB9">
                  <a:lumMod val="75000"/>
                </a:srgbClr>
              </a:solidFill>
              <a:effectLst/>
              <a:uLnTx/>
              <a:uFillTx/>
              <a:latin typeface="Arial Narrow" pitchFamily="34" charset="0"/>
            </a:endParaRPr>
          </a:p>
        </p:txBody>
      </p:sp>
      <p:sp>
        <p:nvSpPr>
          <p:cNvPr id="8" name="_s1030"/>
          <p:cNvSpPr>
            <a:spLocks noChangeArrowheads="1"/>
          </p:cNvSpPr>
          <p:nvPr/>
        </p:nvSpPr>
        <p:spPr bwMode="auto">
          <a:xfrm>
            <a:off x="7044966" y="1218627"/>
            <a:ext cx="1775506" cy="1098813"/>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63500">
              <a:schemeClr val="accent5">
                <a:satMod val="175000"/>
                <a:alpha val="40000"/>
              </a:scheme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67"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NIIF</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Resoluciones</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743/2013 (D)</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037/2017</a:t>
            </a:r>
          </a:p>
        </p:txBody>
      </p:sp>
      <p:sp>
        <p:nvSpPr>
          <p:cNvPr id="9" name="_s1030"/>
          <p:cNvSpPr>
            <a:spLocks noChangeArrowheads="1"/>
          </p:cNvSpPr>
          <p:nvPr/>
        </p:nvSpPr>
        <p:spPr bwMode="auto">
          <a:xfrm>
            <a:off x="7285710" y="2676440"/>
            <a:ext cx="1534762" cy="1081161"/>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63500">
              <a:schemeClr val="accent5">
                <a:satMod val="175000"/>
                <a:alpha val="40000"/>
              </a:scheme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67"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NIIF</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Resolución </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83"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414 / 2014</a:t>
            </a:r>
          </a:p>
        </p:txBody>
      </p:sp>
      <p:sp>
        <p:nvSpPr>
          <p:cNvPr id="10" name="_s1030"/>
          <p:cNvSpPr>
            <a:spLocks noChangeArrowheads="1"/>
          </p:cNvSpPr>
          <p:nvPr/>
        </p:nvSpPr>
        <p:spPr bwMode="auto">
          <a:xfrm>
            <a:off x="7243042" y="4116602"/>
            <a:ext cx="1505422" cy="877136"/>
          </a:xfrm>
          <a:prstGeom prst="roundRect">
            <a:avLst>
              <a:gd name="adj" fmla="val 16667"/>
            </a:avLst>
          </a:prstGeom>
          <a:gradFill>
            <a:gsLst>
              <a:gs pos="0">
                <a:srgbClr val="FFFFFF">
                  <a:lumMod val="65000"/>
                </a:srgbClr>
              </a:gs>
              <a:gs pos="50000">
                <a:srgbClr val="FFFFFF"/>
              </a:gs>
              <a:gs pos="100000">
                <a:srgbClr val="FFFFFF">
                  <a:lumMod val="85000"/>
                </a:srgbClr>
              </a:gs>
            </a:gsLst>
            <a:path path="rect">
              <a:fillToRect l="100000" t="100000"/>
            </a:path>
          </a:gradFill>
          <a:ln w="3175" algn="ctr">
            <a:solidFill>
              <a:srgbClr val="000000"/>
            </a:solidFill>
            <a:round/>
            <a:headEnd/>
            <a:tailEnd/>
          </a:ln>
          <a:effectLst>
            <a:glow rad="63500">
              <a:schemeClr val="accent5">
                <a:satMod val="175000"/>
                <a:alpha val="40000"/>
              </a:schemeClr>
            </a:glow>
          </a:effectLst>
        </p:spPr>
        <p:txBody>
          <a:bodyPr wrap="none" anchor="ct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26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NICSP</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Resolución</a:t>
            </a:r>
          </a:p>
          <a:p>
            <a:pPr marL="0" marR="0" lvl="0" indent="0" algn="ctr" defTabSz="914400" eaLnBrk="0" fontAlgn="auto" latinLnBrk="0" hangingPunct="0">
              <a:lnSpc>
                <a:spcPct val="100000"/>
              </a:lnSpc>
              <a:spcBef>
                <a:spcPts val="0"/>
              </a:spcBef>
              <a:spcAft>
                <a:spcPts val="0"/>
              </a:spcAft>
              <a:buClrTx/>
              <a:buSzTx/>
              <a:buFontTx/>
              <a:buNone/>
              <a:tabLst/>
              <a:defRPr/>
            </a:pPr>
            <a:r>
              <a:rPr kumimoji="0" lang="es-ES" sz="1500" b="1" i="0" u="none" strike="noStrike" kern="0" cap="none" spc="0" normalizeH="0" baseline="0" noProof="0" dirty="0">
                <a:ln>
                  <a:noFill/>
                </a:ln>
                <a:solidFill>
                  <a:srgbClr val="2D2DB9"/>
                </a:solidFill>
                <a:effectLst>
                  <a:outerShdw blurRad="38100" dist="38100" dir="2700000" algn="tl">
                    <a:srgbClr val="000000">
                      <a:alpha val="43137"/>
                    </a:srgbClr>
                  </a:outerShdw>
                </a:effectLst>
                <a:uLnTx/>
                <a:uFillTx/>
              </a:rPr>
              <a:t> 533 /2015</a:t>
            </a:r>
          </a:p>
        </p:txBody>
      </p:sp>
      <p:cxnSp>
        <p:nvCxnSpPr>
          <p:cNvPr id="11" name="Conector recto 3"/>
          <p:cNvCxnSpPr/>
          <p:nvPr/>
        </p:nvCxnSpPr>
        <p:spPr>
          <a:xfrm>
            <a:off x="6444208" y="1768033"/>
            <a:ext cx="523615" cy="9347"/>
          </a:xfrm>
          <a:prstGeom prst="line">
            <a:avLst/>
          </a:prstGeom>
          <a:noFill/>
          <a:ln w="28575" cap="flat" cmpd="sng" algn="ctr">
            <a:solidFill>
              <a:srgbClr val="FFC000"/>
            </a:solidFill>
            <a:prstDash val="solid"/>
          </a:ln>
          <a:effectLst/>
        </p:spPr>
      </p:cxnSp>
      <p:cxnSp>
        <p:nvCxnSpPr>
          <p:cNvPr id="12" name="Conector recto 17"/>
          <p:cNvCxnSpPr/>
          <p:nvPr/>
        </p:nvCxnSpPr>
        <p:spPr>
          <a:xfrm>
            <a:off x="6588224" y="3217540"/>
            <a:ext cx="625478" cy="0"/>
          </a:xfrm>
          <a:prstGeom prst="line">
            <a:avLst/>
          </a:prstGeom>
          <a:noFill/>
          <a:ln w="28575" cap="flat" cmpd="sng" algn="ctr">
            <a:solidFill>
              <a:srgbClr val="FFC000"/>
            </a:solidFill>
            <a:prstDash val="solid"/>
          </a:ln>
          <a:effectLst/>
        </p:spPr>
      </p:cxnSp>
      <p:cxnSp>
        <p:nvCxnSpPr>
          <p:cNvPr id="13" name="Conector recto 18"/>
          <p:cNvCxnSpPr/>
          <p:nvPr/>
        </p:nvCxnSpPr>
        <p:spPr>
          <a:xfrm>
            <a:off x="6625177" y="4657700"/>
            <a:ext cx="589156" cy="0"/>
          </a:xfrm>
          <a:prstGeom prst="line">
            <a:avLst/>
          </a:prstGeom>
          <a:noFill/>
          <a:ln w="28575" cap="flat" cmpd="sng" algn="ctr">
            <a:solidFill>
              <a:srgbClr val="FFC000"/>
            </a:solidFill>
            <a:prstDash val="solid"/>
          </a:ln>
          <a:effectLst/>
        </p:spPr>
      </p:cxnSp>
      <p:cxnSp>
        <p:nvCxnSpPr>
          <p:cNvPr id="14" name="Conector recto 17"/>
          <p:cNvCxnSpPr/>
          <p:nvPr/>
        </p:nvCxnSpPr>
        <p:spPr>
          <a:xfrm flipV="1">
            <a:off x="2339752" y="3338274"/>
            <a:ext cx="432048" cy="2"/>
          </a:xfrm>
          <a:prstGeom prst="line">
            <a:avLst/>
          </a:prstGeom>
          <a:noFill/>
          <a:ln w="28575" cap="flat" cmpd="sng" algn="ctr">
            <a:solidFill>
              <a:srgbClr val="FFC000"/>
            </a:solidFill>
            <a:prstDash val="solid"/>
          </a:ln>
          <a:effectLst/>
        </p:spPr>
      </p:cxnSp>
      <p:cxnSp>
        <p:nvCxnSpPr>
          <p:cNvPr id="15" name="Conector recto 17"/>
          <p:cNvCxnSpPr/>
          <p:nvPr/>
        </p:nvCxnSpPr>
        <p:spPr>
          <a:xfrm flipV="1">
            <a:off x="2003715" y="2065411"/>
            <a:ext cx="840093" cy="720081"/>
          </a:xfrm>
          <a:prstGeom prst="line">
            <a:avLst/>
          </a:prstGeom>
          <a:noFill/>
          <a:ln w="28575" cap="flat" cmpd="sng" algn="ctr">
            <a:solidFill>
              <a:srgbClr val="FFC000"/>
            </a:solidFill>
            <a:prstDash val="solid"/>
          </a:ln>
          <a:effectLst/>
        </p:spPr>
      </p:cxnSp>
      <p:cxnSp>
        <p:nvCxnSpPr>
          <p:cNvPr id="16" name="Conector recto 17"/>
          <p:cNvCxnSpPr/>
          <p:nvPr/>
        </p:nvCxnSpPr>
        <p:spPr>
          <a:xfrm>
            <a:off x="2174741" y="4116602"/>
            <a:ext cx="787398" cy="604746"/>
          </a:xfrm>
          <a:prstGeom prst="line">
            <a:avLst/>
          </a:prstGeom>
          <a:noFill/>
          <a:ln w="28575" cap="flat" cmpd="sng" algn="ctr">
            <a:solidFill>
              <a:srgbClr val="FFC000"/>
            </a:solidFill>
            <a:prstDash val="solid"/>
          </a:ln>
          <a:effectLst/>
        </p:spPr>
      </p:cxnSp>
    </p:spTree>
    <p:extLst>
      <p:ext uri="{BB962C8B-B14F-4D97-AF65-F5344CB8AC3E}">
        <p14:creationId xmlns:p14="http://schemas.microsoft.com/office/powerpoint/2010/main" val="3501075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acitaciones0109_2018_2.pptx" id="{9854745F-F716-477A-9E18-138129F5CEAC}" vid="{C377E727-B3EE-487F-8A21-EEABDC08482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1277</TotalTime>
  <Words>5879</Words>
  <Application>Microsoft Office PowerPoint</Application>
  <PresentationFormat>Presentación en pantalla (16:10)</PresentationFormat>
  <Paragraphs>797</Paragraphs>
  <Slides>76</Slides>
  <Notes>18</Notes>
  <HiddenSlides>0</HiddenSlides>
  <MMClips>0</MMClips>
  <ScaleCrop>false</ScaleCrop>
  <HeadingPairs>
    <vt:vector size="8" baseType="variant">
      <vt:variant>
        <vt:lpstr>Fuentes usadas</vt:lpstr>
      </vt:variant>
      <vt:variant>
        <vt:i4>9</vt:i4>
      </vt:variant>
      <vt:variant>
        <vt:lpstr>Tema</vt:lpstr>
      </vt:variant>
      <vt:variant>
        <vt:i4>1</vt:i4>
      </vt:variant>
      <vt:variant>
        <vt:lpstr>Servidores OLE incrustados</vt:lpstr>
      </vt:variant>
      <vt:variant>
        <vt:i4>1</vt:i4>
      </vt:variant>
      <vt:variant>
        <vt:lpstr>Títulos de diapositiva</vt:lpstr>
      </vt:variant>
      <vt:variant>
        <vt:i4>76</vt:i4>
      </vt:variant>
    </vt:vector>
  </HeadingPairs>
  <TitlesOfParts>
    <vt:vector size="87" baseType="lpstr">
      <vt:lpstr>Adobe Heiti Std R</vt:lpstr>
      <vt:lpstr>Arial</vt:lpstr>
      <vt:lpstr>Arial Narrow</vt:lpstr>
      <vt:lpstr>ArialMT</vt:lpstr>
      <vt:lpstr>Calibri</vt:lpstr>
      <vt:lpstr>Calibri Light</vt:lpstr>
      <vt:lpstr>Tahoma</vt:lpstr>
      <vt:lpstr>Times New Roman</vt:lpstr>
      <vt:lpstr>Wingdings</vt:lpstr>
      <vt:lpstr>Tema de Office</vt:lpstr>
      <vt:lpstr>Hoja de cálculo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CONTABILIDAD PÚBLICA  CONVERGENCIA CONTABLE</vt:lpstr>
      <vt:lpstr>¿POR QUÉ LAS CUENTAS PÚBLICAS SON Y DEBEN SER PÚBLICAS?</vt:lpstr>
      <vt:lpstr>Presentación de PowerPoint</vt:lpstr>
      <vt:lpstr>Presentación de PowerPoint</vt:lpstr>
      <vt:lpstr>RESOLUCIÓN 484 de 2017</vt:lpstr>
      <vt:lpstr>¿Por qué se dio la Modificación del cronograma de Implementación?</vt:lpstr>
      <vt:lpstr>Importancia del Saneamiento Contable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NIVEL GENERAL DE ARMONIZACIÓN  NICSP PAÍSES AMERICA LATINA Y CARIBE</vt:lpstr>
      <vt:lpstr>NIVEL GLOBAL DE ALINEACIÓN POR PAÍSES - AMÉRICA LATINA</vt:lpstr>
      <vt:lpstr>NIVEL GLOBAL DE ALINEACIÓN POR PAÍSES - AMÉRICA LATINA</vt:lpstr>
      <vt:lpstr>CRONOGRAMA DE CONVERSIÓN SEGÚN LOS PLANES DE REFORMA ACTUALES PAÍSES DE AMÉRICA LATINA</vt:lpstr>
      <vt:lpstr>Presentación de PowerPoint</vt:lpstr>
      <vt:lpstr>COBERTURA DE CAPACITACIONES</vt:lpstr>
      <vt:lpstr>Presentación de PowerPoint</vt:lpstr>
      <vt:lpstr>Presentación de PowerPoint</vt:lpstr>
      <vt:lpstr>Presentación de PowerPoint</vt:lpstr>
      <vt:lpstr>Presentación de PowerPoint</vt:lpstr>
      <vt:lpstr>Presentación de PowerPoint</vt:lpstr>
      <vt:lpstr>BALANCE GENERAL DE LA NACIÓN - 2017 (miles de millones)</vt:lpstr>
      <vt:lpstr>ESTADOS DE ACTIVIDAD FINANCIERA, ECONÓMICA, SOCIAL Y AMBIENTAL - 2017 </vt:lpstr>
      <vt:lpstr>BALANCE GENERAL SECTOR PÚBLICO- 2017</vt:lpstr>
      <vt:lpstr>EAFES SECTOR PÚBLICO- 2017</vt:lpstr>
      <vt:lpstr>TRANSPARENCIA, PARTICIPACIÓN Y SERVICIO AL CIUDADANO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INFORME ANUAL DE EVALUACION DEL CONTROL INTERNO CONTABLE.</vt:lpstr>
      <vt:lpstr>Presentación de PowerPoint</vt:lpstr>
      <vt:lpstr>Presentación de PowerPoint</vt:lpstr>
      <vt:lpstr>Presentación de PowerPoint</vt:lpstr>
      <vt:lpstr>Gestión Transparente de la Información Fiscal</vt:lpstr>
      <vt:lpstr>Gestión Transparente de la Información Fiscal</vt:lpstr>
      <vt:lpstr>Lecciones de las Recientes Crisis</vt:lpstr>
      <vt:lpstr>Mejoras con respecto al Código del 2007</vt:lpstr>
      <vt:lpstr>II. Importancia de la información en el CTF Referencias en otros pilares</vt:lpstr>
      <vt:lpstr>Presentación de Informes Fiscales: Pilar I 1. Cobertura</vt:lpstr>
      <vt:lpstr>Presentación de Informes Fiscales: Pilar I 2. Frecuencia y Puntualidad</vt:lpstr>
      <vt:lpstr>Presentación de Informes Fiscales: Pilar I 3. Calidad</vt:lpstr>
      <vt:lpstr>Presentación de Informes Fiscales: Pilar I 4. Integridad</vt:lpstr>
      <vt:lpstr>Calificación Soberana</vt:lpstr>
      <vt:lpstr>¿Qué es una Calificación Soberana?</vt:lpstr>
      <vt:lpstr>Escala de Calificaciones</vt:lpstr>
      <vt:lpstr>Proceso de Calificación</vt:lpstr>
      <vt:lpstr>Primero: Marco  Analítico  para  Calificaciones Soberanas</vt:lpstr>
      <vt:lpstr>Reportes de Finanzas Públicas y Marco Analítico de  Riesgo Soberano</vt:lpstr>
      <vt:lpstr>Fortaleza Económica</vt:lpstr>
      <vt:lpstr>Fortaleza Institucional (I)</vt:lpstr>
      <vt:lpstr>Fortaleza Institucional (II) ¿Cómo influyen los reportes de finanzas públicas? </vt:lpstr>
      <vt:lpstr>Fortaleza Institucional (III) ¿Cómo influyen los reportes de finanzas públicas?</vt:lpstr>
      <vt:lpstr>Fortaleza Fiscal (I)</vt:lpstr>
      <vt:lpstr>Fortaleza Fiscal (II) ¿Cómo influyen los reportes de finanzas públicas?</vt:lpstr>
      <vt:lpstr>Susceptibilidad a Eventos de Riesgo (I)</vt:lpstr>
      <vt:lpstr>Susceptibilidad a Eventos de Riesgo (II)</vt:lpstr>
      <vt:lpstr>Susceptibilidad a Eventos de Riesgo (III) ¿Cómo influyen los reportes de finanzas públicas?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Rosalvina Robles Hernandes</dc:creator>
  <cp:lastModifiedBy>Carlos Estrada</cp:lastModifiedBy>
  <cp:revision>200</cp:revision>
  <dcterms:created xsi:type="dcterms:W3CDTF">2018-09-03T12:58:49Z</dcterms:created>
  <dcterms:modified xsi:type="dcterms:W3CDTF">2021-05-27T17:08:13Z</dcterms:modified>
</cp:coreProperties>
</file>