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8" r:id="rId2"/>
    <p:sldId id="409" r:id="rId3"/>
    <p:sldId id="408" r:id="rId4"/>
    <p:sldId id="266" r:id="rId5"/>
    <p:sldId id="257" r:id="rId6"/>
    <p:sldId id="265" r:id="rId7"/>
    <p:sldId id="262" r:id="rId8"/>
    <p:sldId id="320" r:id="rId9"/>
    <p:sldId id="351" r:id="rId10"/>
    <p:sldId id="357" r:id="rId11"/>
    <p:sldId id="268" r:id="rId12"/>
    <p:sldId id="411" r:id="rId13"/>
    <p:sldId id="410" r:id="rId14"/>
    <p:sldId id="395" r:id="rId15"/>
    <p:sldId id="412" r:id="rId16"/>
    <p:sldId id="413" r:id="rId17"/>
    <p:sldId id="414" r:id="rId18"/>
    <p:sldId id="415" r:id="rId19"/>
    <p:sldId id="416" r:id="rId20"/>
    <p:sldId id="417" r:id="rId21"/>
    <p:sldId id="418" r:id="rId22"/>
    <p:sldId id="419" r:id="rId23"/>
    <p:sldId id="353" r:id="rId24"/>
    <p:sldId id="354" r:id="rId25"/>
    <p:sldId id="355" r:id="rId26"/>
    <p:sldId id="356" r:id="rId27"/>
    <p:sldId id="404" r:id="rId28"/>
    <p:sldId id="352" r:id="rId29"/>
    <p:sldId id="422" r:id="rId30"/>
    <p:sldId id="321" r:id="rId31"/>
    <p:sldId id="276" r:id="rId32"/>
    <p:sldId id="277" r:id="rId33"/>
    <p:sldId id="278" r:id="rId34"/>
    <p:sldId id="358" r:id="rId35"/>
    <p:sldId id="359" r:id="rId36"/>
    <p:sldId id="360" r:id="rId37"/>
    <p:sldId id="361" r:id="rId38"/>
    <p:sldId id="362" r:id="rId39"/>
    <p:sldId id="364" r:id="rId40"/>
    <p:sldId id="338" r:id="rId41"/>
    <p:sldId id="420" r:id="rId42"/>
    <p:sldId id="421" r:id="rId43"/>
    <p:sldId id="363" r:id="rId44"/>
    <p:sldId id="423" r:id="rId45"/>
    <p:sldId id="426" r:id="rId46"/>
    <p:sldId id="430" r:id="rId47"/>
    <p:sldId id="431" r:id="rId48"/>
    <p:sldId id="428" r:id="rId49"/>
    <p:sldId id="429" r:id="rId50"/>
    <p:sldId id="427" r:id="rId51"/>
    <p:sldId id="378" r:id="rId52"/>
    <p:sldId id="367" r:id="rId53"/>
    <p:sldId id="368" r:id="rId54"/>
    <p:sldId id="369" r:id="rId55"/>
    <p:sldId id="371" r:id="rId56"/>
    <p:sldId id="373" r:id="rId57"/>
    <p:sldId id="374" r:id="rId58"/>
    <p:sldId id="375" r:id="rId59"/>
    <p:sldId id="376" r:id="rId60"/>
    <p:sldId id="377" r:id="rId61"/>
    <p:sldId id="379" r:id="rId62"/>
    <p:sldId id="380" r:id="rId63"/>
    <p:sldId id="381" r:id="rId64"/>
    <p:sldId id="390" r:id="rId65"/>
    <p:sldId id="383" r:id="rId66"/>
    <p:sldId id="391" r:id="rId67"/>
    <p:sldId id="385" r:id="rId68"/>
    <p:sldId id="386" r:id="rId69"/>
    <p:sldId id="387" r:id="rId70"/>
    <p:sldId id="388" r:id="rId71"/>
    <p:sldId id="389" r:id="rId72"/>
    <p:sldId id="392" r:id="rId73"/>
    <p:sldId id="393" r:id="rId74"/>
    <p:sldId id="394" r:id="rId75"/>
    <p:sldId id="365" r:id="rId76"/>
    <p:sldId id="260" r:id="rId77"/>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126" y="66"/>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1164518272"/>
        <c:axId val="-1164525344"/>
        <c:axId val="0"/>
      </c:bar3DChart>
      <c:catAx>
        <c:axId val="-1164518272"/>
        <c:scaling>
          <c:orientation val="minMax"/>
        </c:scaling>
        <c:delete val="1"/>
        <c:axPos val="b"/>
        <c:numFmt formatCode="General" sourceLinked="1"/>
        <c:majorTickMark val="none"/>
        <c:minorTickMark val="none"/>
        <c:tickLblPos val="none"/>
        <c:crossAx val="-1164525344"/>
        <c:crosses val="autoZero"/>
        <c:auto val="1"/>
        <c:lblAlgn val="ctr"/>
        <c:lblOffset val="100"/>
        <c:noMultiLvlLbl val="0"/>
      </c:catAx>
      <c:valAx>
        <c:axId val="-1164525344"/>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1164518272"/>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1164519360"/>
        <c:axId val="-1164513376"/>
      </c:barChart>
      <c:catAx>
        <c:axId val="-1164519360"/>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1164513376"/>
        <c:crosses val="autoZero"/>
        <c:auto val="1"/>
        <c:lblAlgn val="ctr"/>
        <c:lblOffset val="100"/>
        <c:noMultiLvlLbl val="0"/>
      </c:catAx>
      <c:valAx>
        <c:axId val="-1164513376"/>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1164519360"/>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1164523712"/>
        <c:axId val="-1164528064"/>
      </c:barChart>
      <c:catAx>
        <c:axId val="-1164523712"/>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1164528064"/>
        <c:crosses val="autoZero"/>
        <c:auto val="1"/>
        <c:lblAlgn val="ctr"/>
        <c:lblOffset val="100"/>
        <c:noMultiLvlLbl val="0"/>
      </c:catAx>
      <c:valAx>
        <c:axId val="-1164528064"/>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1164523712"/>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1050067008"/>
        <c:axId val="-1050063200"/>
        <c:axId val="0"/>
      </c:bar3DChart>
      <c:catAx>
        <c:axId val="-10500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1050063200"/>
        <c:crosses val="autoZero"/>
        <c:auto val="1"/>
        <c:lblAlgn val="ctr"/>
        <c:lblOffset val="100"/>
        <c:noMultiLvlLbl val="0"/>
      </c:catAx>
      <c:valAx>
        <c:axId val="-1050063200"/>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10500670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1164515552"/>
        <c:axId val="-1164513920"/>
        <c:axId val="0"/>
      </c:bar3DChart>
      <c:catAx>
        <c:axId val="-1164515552"/>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1164513920"/>
        <c:crosses val="autoZero"/>
        <c:auto val="1"/>
        <c:lblAlgn val="ctr"/>
        <c:lblOffset val="100"/>
        <c:noMultiLvlLbl val="0"/>
      </c:catAx>
      <c:valAx>
        <c:axId val="-1164513920"/>
        <c:scaling>
          <c:orientation val="minMax"/>
        </c:scaling>
        <c:delete val="1"/>
        <c:axPos val="l"/>
        <c:numFmt formatCode="_(\ * #,##0.0,_);_(\ * \(#,##0.0,\)" sourceLinked="1"/>
        <c:majorTickMark val="none"/>
        <c:minorTickMark val="none"/>
        <c:tickLblPos val="none"/>
        <c:crossAx val="-1164515552"/>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solidFill>
          <a:srgbClr val="FFFFFF">
            <a:hueOff val="0"/>
            <a:satOff val="0"/>
            <a:lumOff val="0"/>
            <a:alphaOff val="0"/>
          </a:srgbClr>
        </a:solidFill>
        <a:ln w="25400" cap="flat" cmpd="sng" algn="ctr">
          <a:solidFill>
            <a:srgbClr val="000000"/>
          </a:solidFill>
          <a:prstDash val="solid"/>
        </a:ln>
        <a:effectLst/>
        <a:scene3d>
          <a:camera prst="orthographicFront"/>
          <a:lightRig rig="threePt" dir="t"/>
        </a:scene3d>
        <a:sp3d>
          <a:bevelT prst="angle"/>
        </a:sp3d>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a:xfrm>
          <a:off x="444810" y="1458139"/>
          <a:ext cx="3521868" cy="3159301"/>
        </a:xfrm>
        <a:prstGeom prst="roundRect">
          <a:avLst>
            <a:gd name="adj" fmla="val 10000"/>
          </a:avLst>
        </a:prstGeom>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solidFill>
          <a:schemeClr val="accent2"/>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800" b="1" dirty="0">
              <a:solidFill>
                <a:schemeClr val="tx1"/>
              </a:solidFill>
            </a:rPr>
            <a:t>Marco Normativo</a:t>
          </a:r>
        </a:p>
      </dgm:t>
    </dgm:pt>
    <dgm:pt modelId="{12835B7E-C269-4A17-A689-E7829CF4B305}" type="parTrans" cxnId="{66ADCFEC-FE26-4359-930C-4B69B61FADE6}">
      <dgm:prSet/>
      <dgm:spPr/>
      <dgm:t>
        <a:bodyPr/>
        <a:lstStyle/>
        <a:p>
          <a:endParaRPr lang="es-CO" sz="2400"/>
        </a:p>
      </dgm:t>
    </dgm:pt>
    <dgm:pt modelId="{8A8F27FB-526C-4779-9D88-00C11249C225}" type="sibTrans" cxnId="{66ADCFEC-FE26-4359-930C-4B69B61FADE6}">
      <dgm:prSet/>
      <dgm:spPr/>
      <dgm:t>
        <a:bodyPr/>
        <a:lstStyle/>
        <a:p>
          <a:endParaRPr lang="es-CO" sz="2400"/>
        </a:p>
      </dgm:t>
    </dgm:pt>
    <dgm:pt modelId="{7C67B067-F322-42FD-A971-33821B226AE0}">
      <dgm:prSet phldrT="[Texto]" custT="1"/>
      <dgm:spPr>
        <a:solidFill>
          <a:schemeClr val="accent4">
            <a:lumMod val="20000"/>
            <a:lumOff val="80000"/>
            <a:alpha val="90000"/>
          </a:schemeClr>
        </a:solidFill>
        <a:ln>
          <a:solidFill>
            <a:schemeClr val="accent3">
              <a:lumMod val="50000"/>
              <a:alpha val="90000"/>
            </a:schemeClr>
          </a:solidFill>
        </a:ln>
      </dgm:spPr>
      <dgm:t>
        <a:bodyPr/>
        <a:lstStyle/>
        <a:p>
          <a:pPr algn="ctr"/>
          <a:r>
            <a:rPr lang="es-CO" sz="2000" b="1" dirty="0">
              <a:solidFill>
                <a:schemeClr val="tx1"/>
              </a:solidFill>
            </a:rPr>
            <a:t>Delimita la regulación que le es aplicable a cada una de las etapas del </a:t>
          </a:r>
          <a:r>
            <a:rPr lang="es-CO" sz="2000" b="1" dirty="0">
              <a:solidFill>
                <a:srgbClr val="C00000"/>
              </a:solidFill>
            </a:rPr>
            <a:t>proceso contable</a:t>
          </a:r>
        </a:p>
      </dgm:t>
    </dgm:pt>
    <dgm:pt modelId="{BD03F524-1897-4A2F-BAAE-6B79FA6B917D}" type="parTrans" cxnId="{4BB31687-0D9E-4757-99A3-C26255ACE685}">
      <dgm:prSet/>
      <dgm:spPr/>
      <dgm:t>
        <a:bodyPr/>
        <a:lstStyle/>
        <a:p>
          <a:endParaRPr lang="es-CO" sz="2400"/>
        </a:p>
      </dgm:t>
    </dgm:pt>
    <dgm:pt modelId="{B591F3BE-B29B-4DA4-8771-B06AFBA77813}" type="sibTrans" cxnId="{4BB31687-0D9E-4757-99A3-C26255ACE685}">
      <dgm:prSet/>
      <dgm:spPr/>
      <dgm:t>
        <a:bodyPr/>
        <a:lstStyle/>
        <a:p>
          <a:endParaRPr lang="es-CO" sz="24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3997"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4939" custScaleY="123154" custLinFactNeighborY="10105">
        <dgm:presLayoutVars>
          <dgm:bulletEnabled val="1"/>
        </dgm:presLayoutVars>
      </dgm:prSet>
      <dgm:spPr/>
    </dgm:pt>
  </dgm:ptLst>
  <dgm:cxnLst>
    <dgm:cxn modelId="{64053C14-2767-4FD5-A5D7-94929DF9BF3A}" type="presOf" srcId="{7C67B067-F322-42FD-A971-33821B226AE0}" destId="{2ECE32B9-1D2A-457C-B23D-25AC3019780D}"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94E20F9A-806A-4E0D-B60A-857981B83E22}" type="presOf" srcId="{D68EE25B-C002-4070-8F15-C1CC6ED5E717}" destId="{A35012EA-EEDF-4016-8C7D-3243F74439BA}" srcOrd="0" destOrd="0" presId="urn:microsoft.com/office/officeart/2005/8/layout/lProcess3"/>
    <dgm:cxn modelId="{D18E82AB-6B18-4A1C-83E8-579CA14C0D02}" type="presOf" srcId="{D3655C85-34D8-44D2-A3A3-2D6FCCFC2AAB}" destId="{A9DCC891-8EC0-447D-99AA-52122098210E}"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C2994EF0-D681-43C3-9C9E-C935F12E98F0}" type="presParOf" srcId="{A35012EA-EEDF-4016-8C7D-3243F74439BA}" destId="{03EE7B59-0067-470B-91A9-D80608E25ED1}" srcOrd="0" destOrd="0" presId="urn:microsoft.com/office/officeart/2005/8/layout/lProcess3"/>
    <dgm:cxn modelId="{510B80E6-77C0-473A-BE67-F1AAE5F1A198}" type="presParOf" srcId="{03EE7B59-0067-470B-91A9-D80608E25ED1}" destId="{A9DCC891-8EC0-447D-99AA-52122098210E}" srcOrd="0" destOrd="0" presId="urn:microsoft.com/office/officeart/2005/8/layout/lProcess3"/>
    <dgm:cxn modelId="{4E11B955-A9A3-4730-9669-F611A906E7C1}" type="presParOf" srcId="{03EE7B59-0067-470B-91A9-D80608E25ED1}" destId="{60555CE8-6E1B-413C-A3EA-404106A7CE45}" srcOrd="1" destOrd="0" presId="urn:microsoft.com/office/officeart/2005/8/layout/lProcess3"/>
    <dgm:cxn modelId="{C8895EC6-FA07-421A-B51A-7A14A7BCF953}" type="presParOf" srcId="{03EE7B59-0067-470B-91A9-D80608E25ED1}" destId="{2ECE32B9-1D2A-457C-B23D-25AC3019780D}" srcOrd="2"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solidFill>
          <a:schemeClr val="accent3">
            <a:lumMod val="75000"/>
          </a:schemeClr>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800" b="1" dirty="0">
              <a:solidFill>
                <a:schemeClr val="tx1"/>
              </a:solidFill>
            </a:rPr>
            <a:t>Políticas Contables</a:t>
          </a:r>
        </a:p>
      </dgm:t>
    </dgm:pt>
    <dgm:pt modelId="{12835B7E-C269-4A17-A689-E7829CF4B305}" type="parTrans" cxnId="{66ADCFEC-FE26-4359-930C-4B69B61FADE6}">
      <dgm:prSet/>
      <dgm:spPr/>
      <dgm:t>
        <a:bodyPr/>
        <a:lstStyle/>
        <a:p>
          <a:endParaRPr lang="es-CO" sz="2400"/>
        </a:p>
      </dgm:t>
    </dgm:pt>
    <dgm:pt modelId="{8A8F27FB-526C-4779-9D88-00C11249C225}" type="sibTrans" cxnId="{66ADCFEC-FE26-4359-930C-4B69B61FADE6}">
      <dgm:prSet/>
      <dgm:spPr/>
      <dgm:t>
        <a:bodyPr/>
        <a:lstStyle/>
        <a:p>
          <a:endParaRPr lang="es-CO" sz="2400"/>
        </a:p>
      </dgm:t>
    </dgm:pt>
    <dgm:pt modelId="{7C67B067-F322-42FD-A971-33821B226AE0}">
      <dgm:prSet phldrT="[Texto]" custT="1"/>
      <dgm:spPr>
        <a:solidFill>
          <a:schemeClr val="accent4">
            <a:lumMod val="20000"/>
            <a:lumOff val="80000"/>
            <a:alpha val="90000"/>
          </a:schemeClr>
        </a:solidFill>
        <a:ln>
          <a:solidFill>
            <a:schemeClr val="accent3">
              <a:lumMod val="50000"/>
              <a:alpha val="90000"/>
            </a:schemeClr>
          </a:solidFill>
        </a:ln>
      </dgm:spPr>
      <dgm:t>
        <a:bodyPr/>
        <a:lstStyle/>
        <a:p>
          <a:pPr algn="ctr"/>
          <a:r>
            <a:rPr lang="es-CO" sz="1900" b="1" dirty="0">
              <a:solidFill>
                <a:schemeClr val="tx1"/>
              </a:solidFill>
            </a:rPr>
            <a:t>Direccionan el </a:t>
          </a:r>
          <a:r>
            <a:rPr lang="es-CO" sz="1900" b="1" dirty="0">
              <a:solidFill>
                <a:srgbClr val="C00000"/>
              </a:solidFill>
            </a:rPr>
            <a:t>proceso contable </a:t>
          </a:r>
          <a:r>
            <a:rPr lang="es-CO" sz="1900" b="1" dirty="0">
              <a:solidFill>
                <a:schemeClr val="tx1"/>
              </a:solidFill>
            </a:rPr>
            <a:t>(Formalizadas mediante documento emitido por representante legal o la máxima instancia administrativa)</a:t>
          </a:r>
        </a:p>
      </dgm:t>
    </dgm:pt>
    <dgm:pt modelId="{BD03F524-1897-4A2F-BAAE-6B79FA6B917D}" type="parTrans" cxnId="{4BB31687-0D9E-4757-99A3-C26255ACE685}">
      <dgm:prSet/>
      <dgm:spPr/>
      <dgm:t>
        <a:bodyPr/>
        <a:lstStyle/>
        <a:p>
          <a:endParaRPr lang="es-CO" sz="2400"/>
        </a:p>
      </dgm:t>
    </dgm:pt>
    <dgm:pt modelId="{B591F3BE-B29B-4DA4-8771-B06AFBA77813}" type="sibTrans" cxnId="{4BB31687-0D9E-4757-99A3-C26255ACE685}">
      <dgm:prSet/>
      <dgm:spPr/>
      <dgm:t>
        <a:bodyPr/>
        <a:lstStyle/>
        <a:p>
          <a:endParaRPr lang="es-CO" sz="24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3337"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5336" custScaleY="123154">
        <dgm:presLayoutVars>
          <dgm:bulletEnabled val="1"/>
        </dgm:presLayoutVars>
      </dgm:prSet>
      <dgm:spPr/>
    </dgm:pt>
  </dgm:ptLst>
  <dgm:cxnLst>
    <dgm:cxn modelId="{1A032A39-96B1-4D62-9B5E-2182A3D39E06}" type="presOf" srcId="{7C67B067-F322-42FD-A971-33821B226AE0}" destId="{2ECE32B9-1D2A-457C-B23D-25AC3019780D}"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82F851C7-8119-4F7A-A0C5-7E3CE973C3AB}" type="presOf" srcId="{D68EE25B-C002-4070-8F15-C1CC6ED5E717}" destId="{A35012EA-EEDF-4016-8C7D-3243F74439BA}" srcOrd="0" destOrd="0" presId="urn:microsoft.com/office/officeart/2005/8/layout/lProcess3"/>
    <dgm:cxn modelId="{FD84FCD4-836A-4800-B8D6-68A704407BB4}" type="presOf" srcId="{D3655C85-34D8-44D2-A3A3-2D6FCCFC2AAB}" destId="{A9DCC891-8EC0-447D-99AA-52122098210E}"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9382CA9A-7545-4EC5-AF8F-07CE33E2EF50}" type="presParOf" srcId="{A35012EA-EEDF-4016-8C7D-3243F74439BA}" destId="{03EE7B59-0067-470B-91A9-D80608E25ED1}" srcOrd="0" destOrd="0" presId="urn:microsoft.com/office/officeart/2005/8/layout/lProcess3"/>
    <dgm:cxn modelId="{05DAA6A6-3448-4207-BA7F-53082CF2A25D}" type="presParOf" srcId="{03EE7B59-0067-470B-91A9-D80608E25ED1}" destId="{A9DCC891-8EC0-447D-99AA-52122098210E}" srcOrd="0" destOrd="0" presId="urn:microsoft.com/office/officeart/2005/8/layout/lProcess3"/>
    <dgm:cxn modelId="{FDEF6B6B-258C-4BA7-936F-7300D2AEA776}" type="presParOf" srcId="{03EE7B59-0067-470B-91A9-D80608E25ED1}" destId="{60555CE8-6E1B-413C-A3EA-404106A7CE45}" srcOrd="1" destOrd="0" presId="urn:microsoft.com/office/officeart/2005/8/layout/lProcess3"/>
    <dgm:cxn modelId="{CFB57432-7C60-4A87-A05D-CAFD83DB04C3}" type="presParOf" srcId="{03EE7B59-0067-470B-91A9-D80608E25ED1}" destId="{2ECE32B9-1D2A-457C-B23D-25AC3019780D}" srcOrd="2" destOrd="0" presId="urn:microsoft.com/office/officeart/2005/8/layout/lProcess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solidFill>
          <a:schemeClr val="accent6">
            <a:lumMod val="60000"/>
            <a:lumOff val="40000"/>
          </a:schemeClr>
        </a:solidFill>
        <a:ln>
          <a:solidFill>
            <a:srgbClr val="00947A"/>
          </a:solid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800" b="1" dirty="0">
              <a:solidFill>
                <a:schemeClr val="tx1"/>
              </a:solidFill>
            </a:rPr>
            <a:t>Políticas de Operación</a:t>
          </a:r>
        </a:p>
      </dgm:t>
    </dgm:pt>
    <dgm:pt modelId="{12835B7E-C269-4A17-A689-E7829CF4B305}" type="parTrans" cxnId="{66ADCFEC-FE26-4359-930C-4B69B61FADE6}">
      <dgm:prSet/>
      <dgm:spPr/>
      <dgm:t>
        <a:bodyPr/>
        <a:lstStyle/>
        <a:p>
          <a:endParaRPr lang="es-CO" sz="2400"/>
        </a:p>
      </dgm:t>
    </dgm:pt>
    <dgm:pt modelId="{8A8F27FB-526C-4779-9D88-00C11249C225}" type="sibTrans" cxnId="{66ADCFEC-FE26-4359-930C-4B69B61FADE6}">
      <dgm:prSet/>
      <dgm:spPr/>
      <dgm:t>
        <a:bodyPr/>
        <a:lstStyle/>
        <a:p>
          <a:endParaRPr lang="es-CO" sz="2400"/>
        </a:p>
      </dgm:t>
    </dgm:pt>
    <dgm:pt modelId="{7C67B067-F322-42FD-A971-33821B226AE0}">
      <dgm:prSet phldrT="[Texto]" custT="1"/>
      <dgm:spPr>
        <a:solidFill>
          <a:schemeClr val="accent4">
            <a:lumMod val="20000"/>
            <a:lumOff val="80000"/>
            <a:alpha val="90000"/>
          </a:schemeClr>
        </a:solidFill>
        <a:ln>
          <a:solidFill>
            <a:schemeClr val="accent3">
              <a:lumMod val="50000"/>
              <a:alpha val="90000"/>
            </a:schemeClr>
          </a:solidFill>
        </a:ln>
      </dgm:spPr>
      <dgm:t>
        <a:bodyPr/>
        <a:lstStyle/>
        <a:p>
          <a:pPr algn="ctr"/>
          <a:r>
            <a:rPr lang="es-CO" sz="1800" b="1" dirty="0">
              <a:solidFill>
                <a:schemeClr val="tx1"/>
              </a:solidFill>
            </a:rPr>
            <a:t>Facilitan la ejecución del </a:t>
          </a:r>
          <a:r>
            <a:rPr lang="es-CO" sz="1800" b="1" dirty="0">
              <a:solidFill>
                <a:srgbClr val="C00000"/>
              </a:solidFill>
            </a:rPr>
            <a:t>proceso </a:t>
          </a:r>
          <a:r>
            <a:rPr lang="es-CO" sz="1800" b="1" dirty="0">
              <a:solidFill>
                <a:schemeClr val="tx1"/>
              </a:solidFill>
            </a:rPr>
            <a:t>contable (Flujo de información hacia el área contable, incorporación de todos los hechos económicos, presentación oportuna de los EE.FF)</a:t>
          </a:r>
        </a:p>
      </dgm:t>
    </dgm:pt>
    <dgm:pt modelId="{BD03F524-1897-4A2F-BAAE-6B79FA6B917D}" type="parTrans" cxnId="{4BB31687-0D9E-4757-99A3-C26255ACE685}">
      <dgm:prSet/>
      <dgm:spPr/>
      <dgm:t>
        <a:bodyPr/>
        <a:lstStyle/>
        <a:p>
          <a:endParaRPr lang="es-CO" sz="2400"/>
        </a:p>
      </dgm:t>
    </dgm:pt>
    <dgm:pt modelId="{B591F3BE-B29B-4DA4-8771-B06AFBA77813}" type="sibTrans" cxnId="{4BB31687-0D9E-4757-99A3-C26255ACE685}">
      <dgm:prSet/>
      <dgm:spPr/>
      <dgm:t>
        <a:bodyPr/>
        <a:lstStyle/>
        <a:p>
          <a:endParaRPr lang="es-CO" sz="24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19587"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7327" custScaleY="123154">
        <dgm:presLayoutVars>
          <dgm:bulletEnabled val="1"/>
        </dgm:presLayoutVars>
      </dgm:prSet>
      <dgm:spPr/>
    </dgm:pt>
  </dgm:ptLst>
  <dgm:cxnLst>
    <dgm:cxn modelId="{C2B27F4A-D371-4EE6-9F57-95FE2F7205C4}" type="presOf" srcId="{D3655C85-34D8-44D2-A3A3-2D6FCCFC2AAB}" destId="{A9DCC891-8EC0-447D-99AA-52122098210E}"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F8BEC68F-02B1-494F-8258-3BACF4D80E4D}" type="presOf" srcId="{7C67B067-F322-42FD-A971-33821B226AE0}" destId="{2ECE32B9-1D2A-457C-B23D-25AC3019780D}"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13871DF2-1EEF-439D-B978-446D13C414BD}" type="presOf" srcId="{D68EE25B-C002-4070-8F15-C1CC6ED5E717}" destId="{A35012EA-EEDF-4016-8C7D-3243F74439BA}" srcOrd="0" destOrd="0" presId="urn:microsoft.com/office/officeart/2005/8/layout/lProcess3"/>
    <dgm:cxn modelId="{9613AC14-B613-4D98-95F4-B66FE2A083E4}" type="presParOf" srcId="{A35012EA-EEDF-4016-8C7D-3243F74439BA}" destId="{03EE7B59-0067-470B-91A9-D80608E25ED1}" srcOrd="0" destOrd="0" presId="urn:microsoft.com/office/officeart/2005/8/layout/lProcess3"/>
    <dgm:cxn modelId="{615D7421-699A-4D5A-B4C4-0DDD1FFDD549}" type="presParOf" srcId="{03EE7B59-0067-470B-91A9-D80608E25ED1}" destId="{A9DCC891-8EC0-447D-99AA-52122098210E}" srcOrd="0" destOrd="0" presId="urn:microsoft.com/office/officeart/2005/8/layout/lProcess3"/>
    <dgm:cxn modelId="{BBB3B42A-6F9C-4AC7-815B-96447AD19565}" type="presParOf" srcId="{03EE7B59-0067-470B-91A9-D80608E25ED1}" destId="{60555CE8-6E1B-413C-A3EA-404106A7CE45}" srcOrd="1" destOrd="0" presId="urn:microsoft.com/office/officeart/2005/8/layout/lProcess3"/>
    <dgm:cxn modelId="{CBC32037-157E-4708-ACFD-E59E473E31F2}" type="presParOf" srcId="{03EE7B59-0067-470B-91A9-D80608E25ED1}" destId="{2ECE32B9-1D2A-457C-B23D-25AC3019780D}" srcOrd="2" destOrd="0" presId="urn:microsoft.com/office/officeart/2005/8/layout/lProcess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xfrm>
          <a:off x="348443" y="10198"/>
          <a:ext cx="2287118" cy="914847"/>
        </a:xfrm>
        <a:prstGeom prst="chevron">
          <a:avLst/>
        </a:prstGeom>
        <a:solidFill>
          <a:schemeClr val="accent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600" b="1" dirty="0">
              <a:solidFill>
                <a:schemeClr val="tx1"/>
              </a:solidFill>
              <a:latin typeface="Calibri"/>
              <a:ea typeface="+mn-ea"/>
              <a:cs typeface="+mn-cs"/>
            </a:rPr>
            <a:t>Proceso</a:t>
          </a:r>
          <a:r>
            <a:rPr lang="es-CO" sz="2600" b="1" dirty="0">
              <a:solidFill>
                <a:srgbClr val="FFFFFF"/>
              </a:solidFill>
              <a:latin typeface="Calibri"/>
              <a:ea typeface="+mn-ea"/>
              <a:cs typeface="+mn-cs"/>
            </a:rPr>
            <a:t> </a:t>
          </a:r>
          <a:r>
            <a:rPr lang="es-CO" sz="2600" b="1" dirty="0">
              <a:solidFill>
                <a:schemeClr val="tx1"/>
              </a:solidFill>
              <a:latin typeface="Calibri"/>
              <a:ea typeface="+mn-ea"/>
              <a:cs typeface="+mn-cs"/>
            </a:rPr>
            <a:t>Contable</a:t>
          </a:r>
        </a:p>
      </dgm:t>
    </dgm:pt>
    <dgm:pt modelId="{12835B7E-C269-4A17-A689-E7829CF4B305}" type="parTrans" cxnId="{66ADCFEC-FE26-4359-930C-4B69B61FADE6}">
      <dgm:prSet/>
      <dgm:spPr/>
      <dgm:t>
        <a:bodyPr/>
        <a:lstStyle/>
        <a:p>
          <a:endParaRPr lang="es-CO" sz="2000"/>
        </a:p>
      </dgm:t>
    </dgm:pt>
    <dgm:pt modelId="{8A8F27FB-526C-4779-9D88-00C11249C225}" type="sibTrans" cxnId="{66ADCFEC-FE26-4359-930C-4B69B61FADE6}">
      <dgm:prSet/>
      <dgm:spPr/>
      <dgm:t>
        <a:bodyPr/>
        <a:lstStyle/>
        <a:p>
          <a:endParaRPr lang="es-CO" sz="2000"/>
        </a:p>
      </dgm:t>
    </dgm:pt>
    <dgm:pt modelId="{7C67B067-F322-42FD-A971-33821B226AE0}">
      <dgm:prSet phldrT="[Texto]" custT="1"/>
      <dgm:spPr>
        <a:xfrm>
          <a:off x="2322430" y="54"/>
          <a:ext cx="5338137" cy="935136"/>
        </a:xfrm>
        <a:prstGeom prst="chevron">
          <a:avLst/>
        </a:prstGeom>
        <a:solidFill>
          <a:srgbClr val="FFFFFF">
            <a:lumMod val="75000"/>
            <a:alpha val="90000"/>
          </a:srgbClr>
        </a:solidFill>
        <a:ln w="25400" cap="flat" cmpd="sng" algn="ctr">
          <a:solidFill>
            <a:srgbClr val="FFFFFF">
              <a:lumMod val="50000"/>
              <a:alpha val="90000"/>
            </a:srgbClr>
          </a:solidFill>
          <a:prstDash val="solid"/>
        </a:ln>
        <a:effectLst/>
      </dgm:spPr>
      <dgm:t>
        <a:bodyPr/>
        <a:lstStyle/>
        <a:p>
          <a:r>
            <a:rPr lang="es-CO" sz="1800" b="1" dirty="0">
              <a:solidFill>
                <a:srgbClr val="0070C0"/>
              </a:solidFill>
              <a:latin typeface="Calibri"/>
              <a:ea typeface="+mn-ea"/>
              <a:cs typeface="+mn-cs"/>
            </a:rPr>
            <a:t>Conjunto ordenado de etapas </a:t>
          </a:r>
          <a:r>
            <a:rPr lang="es-CO" sz="1800" b="1" dirty="0">
              <a:solidFill>
                <a:srgbClr val="000000">
                  <a:hueOff val="0"/>
                  <a:satOff val="0"/>
                  <a:lumOff val="0"/>
                  <a:alphaOff val="0"/>
                </a:srgbClr>
              </a:solidFill>
              <a:latin typeface="Calibri"/>
              <a:ea typeface="+mn-ea"/>
              <a:cs typeface="+mn-cs"/>
            </a:rPr>
            <a:t>que tiene como propósito el </a:t>
          </a:r>
          <a:r>
            <a:rPr lang="es-CO" sz="1800" b="1" dirty="0">
              <a:solidFill>
                <a:srgbClr val="7030A0"/>
              </a:solidFill>
              <a:latin typeface="Calibri"/>
              <a:ea typeface="+mn-ea"/>
              <a:cs typeface="+mn-cs"/>
            </a:rPr>
            <a:t>registro de los hechos económicos</a:t>
          </a:r>
          <a:r>
            <a:rPr lang="es-CO" sz="1800" b="1" dirty="0">
              <a:solidFill>
                <a:srgbClr val="000000">
                  <a:hueOff val="0"/>
                  <a:satOff val="0"/>
                  <a:lumOff val="0"/>
                  <a:alphaOff val="0"/>
                </a:srgbClr>
              </a:solidFill>
              <a:latin typeface="Calibri"/>
              <a:ea typeface="+mn-ea"/>
              <a:cs typeface="+mn-cs"/>
            </a:rPr>
            <a:t> conforme a los </a:t>
          </a:r>
          <a:r>
            <a:rPr lang="es-CO" sz="1800" b="1" dirty="0">
              <a:solidFill>
                <a:srgbClr val="C00000"/>
              </a:solidFill>
              <a:latin typeface="Calibri"/>
              <a:ea typeface="+mn-ea"/>
              <a:cs typeface="+mn-cs"/>
            </a:rPr>
            <a:t>criterios de R.M.R.P </a:t>
          </a:r>
          <a:r>
            <a:rPr lang="es-CO" sz="1800" b="1" dirty="0">
              <a:solidFill>
                <a:srgbClr val="000000">
                  <a:hueOff val="0"/>
                  <a:satOff val="0"/>
                  <a:lumOff val="0"/>
                  <a:alphaOff val="0"/>
                </a:srgbClr>
              </a:solidFill>
              <a:latin typeface="Calibri"/>
              <a:ea typeface="+mn-ea"/>
              <a:cs typeface="+mn-cs"/>
            </a:rPr>
            <a:t>del marco normativo correspondiente </a:t>
          </a:r>
        </a:p>
      </dgm:t>
    </dgm:pt>
    <dgm:pt modelId="{BD03F524-1897-4A2F-BAAE-6B79FA6B917D}" type="parTrans" cxnId="{4BB31687-0D9E-4757-99A3-C26255ACE685}">
      <dgm:prSet/>
      <dgm:spPr/>
      <dgm:t>
        <a:bodyPr/>
        <a:lstStyle/>
        <a:p>
          <a:endParaRPr lang="es-CO" sz="2000"/>
        </a:p>
      </dgm:t>
    </dgm:pt>
    <dgm:pt modelId="{B591F3BE-B29B-4DA4-8771-B06AFBA77813}" type="sibTrans" cxnId="{4BB31687-0D9E-4757-99A3-C26255ACE685}">
      <dgm:prSet/>
      <dgm:spPr/>
      <dgm:t>
        <a:bodyPr/>
        <a:lstStyle/>
        <a:p>
          <a:endParaRPr lang="es-CO" sz="20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2538"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23104" custScaleY="123154">
        <dgm:presLayoutVars>
          <dgm:bulletEnabled val="1"/>
        </dgm:presLayoutVars>
      </dgm:prSet>
      <dgm:spPr/>
    </dgm:pt>
  </dgm:ptLst>
  <dgm:cxnLst>
    <dgm:cxn modelId="{594D9385-30E9-46C3-AF0D-15DD64FD8C02}" type="presOf" srcId="{D3655C85-34D8-44D2-A3A3-2D6FCCFC2AAB}" destId="{A9DCC891-8EC0-447D-99AA-52122098210E}"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B3C835BE-DE65-40A0-AF0E-D7D7BFEC9E36}" type="presOf" srcId="{D68EE25B-C002-4070-8F15-C1CC6ED5E717}" destId="{A35012EA-EEDF-4016-8C7D-3243F74439BA}" srcOrd="0" destOrd="0" presId="urn:microsoft.com/office/officeart/2005/8/layout/lProcess3"/>
    <dgm:cxn modelId="{442D22C4-99CC-470F-B9BA-8DE597F3EC4A}" type="presOf" srcId="{7C67B067-F322-42FD-A971-33821B226AE0}" destId="{2ECE32B9-1D2A-457C-B23D-25AC3019780D}"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D9D888C2-334F-471A-99AA-687D4A57E272}" type="presParOf" srcId="{A35012EA-EEDF-4016-8C7D-3243F74439BA}" destId="{03EE7B59-0067-470B-91A9-D80608E25ED1}" srcOrd="0" destOrd="0" presId="urn:microsoft.com/office/officeart/2005/8/layout/lProcess3"/>
    <dgm:cxn modelId="{2E1E57DB-7B76-4DE4-9387-F3E70B861A6C}" type="presParOf" srcId="{03EE7B59-0067-470B-91A9-D80608E25ED1}" destId="{A9DCC891-8EC0-447D-99AA-52122098210E}" srcOrd="0" destOrd="0" presId="urn:microsoft.com/office/officeart/2005/8/layout/lProcess3"/>
    <dgm:cxn modelId="{09B505EE-25C0-495A-854B-CAD750EC7866}" type="presParOf" srcId="{03EE7B59-0067-470B-91A9-D80608E25ED1}" destId="{60555CE8-6E1B-413C-A3EA-404106A7CE45}" srcOrd="1" destOrd="0" presId="urn:microsoft.com/office/officeart/2005/8/layout/lProcess3"/>
    <dgm:cxn modelId="{72A344E0-6B55-4452-BC4B-1D8E43873C4F}" type="presParOf" srcId="{03EE7B59-0067-470B-91A9-D80608E25ED1}" destId="{2ECE32B9-1D2A-457C-B23D-25AC3019780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xfrm>
          <a:off x="350018" y="10198"/>
          <a:ext cx="2287118" cy="914847"/>
        </a:xfrm>
        <a:prstGeom prst="chevron">
          <a:avLst/>
        </a:prstGeom>
        <a:solidFill>
          <a:schemeClr val="accent6">
            <a:lumMod val="20000"/>
            <a:lumOff val="80000"/>
          </a:schemeClr>
        </a:solidFill>
        <a:ln w="25400" cap="flat" cmpd="sng" algn="ctr">
          <a:solidFill>
            <a:schemeClr val="accent6">
              <a:lumMod val="20000"/>
              <a:lumOff val="8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600" b="1" dirty="0">
              <a:solidFill>
                <a:schemeClr val="tx1"/>
              </a:solidFill>
              <a:latin typeface="Calibri"/>
              <a:ea typeface="+mn-ea"/>
              <a:cs typeface="+mn-cs"/>
            </a:rPr>
            <a:t>Hecho económico</a:t>
          </a:r>
        </a:p>
      </dgm:t>
    </dgm:pt>
    <dgm:pt modelId="{12835B7E-C269-4A17-A689-E7829CF4B305}" type="parTrans" cxnId="{66ADCFEC-FE26-4359-930C-4B69B61FADE6}">
      <dgm:prSet/>
      <dgm:spPr/>
      <dgm:t>
        <a:bodyPr/>
        <a:lstStyle/>
        <a:p>
          <a:endParaRPr lang="es-CO" sz="2000"/>
        </a:p>
      </dgm:t>
    </dgm:pt>
    <dgm:pt modelId="{8A8F27FB-526C-4779-9D88-00C11249C225}" type="sibTrans" cxnId="{66ADCFEC-FE26-4359-930C-4B69B61FADE6}">
      <dgm:prSet/>
      <dgm:spPr/>
      <dgm:t>
        <a:bodyPr/>
        <a:lstStyle/>
        <a:p>
          <a:endParaRPr lang="es-CO" sz="2000"/>
        </a:p>
      </dgm:t>
    </dgm:pt>
    <dgm:pt modelId="{7C67B067-F322-42FD-A971-33821B226AE0}">
      <dgm:prSet phldrT="[Texto]" custT="1"/>
      <dgm:spPr>
        <a:xfrm>
          <a:off x="2324005" y="54"/>
          <a:ext cx="5334986" cy="935136"/>
        </a:xfrm>
        <a:prstGeom prst="chevron">
          <a:avLst/>
        </a:prstGeom>
        <a:solidFill>
          <a:srgbClr val="FFFFFF">
            <a:lumMod val="75000"/>
            <a:alpha val="90000"/>
          </a:srgbClr>
        </a:solidFill>
        <a:ln w="25400" cap="flat" cmpd="sng" algn="ctr">
          <a:solidFill>
            <a:srgbClr val="FFFFFF">
              <a:lumMod val="50000"/>
              <a:alpha val="90000"/>
            </a:srgbClr>
          </a:solidFill>
          <a:prstDash val="solid"/>
        </a:ln>
        <a:effectLst/>
      </dgm:spPr>
      <dgm:t>
        <a:bodyPr/>
        <a:lstStyle/>
        <a:p>
          <a:r>
            <a:rPr lang="es-CO" sz="1800" b="1" dirty="0">
              <a:solidFill>
                <a:srgbClr val="002060"/>
              </a:solidFill>
              <a:latin typeface="Calibri"/>
              <a:ea typeface="+mn-ea"/>
              <a:cs typeface="+mn-cs"/>
            </a:rPr>
            <a:t>Suceso derivado de las decisiones de gestión de los recursos</a:t>
          </a:r>
          <a:r>
            <a:rPr lang="es-CO" sz="1800" b="1" dirty="0">
              <a:solidFill>
                <a:srgbClr val="000000"/>
              </a:solidFill>
              <a:latin typeface="Calibri"/>
              <a:ea typeface="+mn-ea"/>
              <a:cs typeface="+mn-cs"/>
            </a:rPr>
            <a:t> de la entidad, que </a:t>
          </a:r>
          <a:r>
            <a:rPr lang="es-CO" sz="1800" b="1" dirty="0">
              <a:solidFill>
                <a:srgbClr val="C00000"/>
              </a:solidFill>
              <a:latin typeface="Calibri"/>
              <a:ea typeface="+mn-ea"/>
              <a:cs typeface="+mn-cs"/>
            </a:rPr>
            <a:t>da Origen, Modifica o Extingue </a:t>
          </a:r>
          <a:r>
            <a:rPr lang="es-CO" sz="1800" b="1" dirty="0">
              <a:solidFill>
                <a:srgbClr val="000000"/>
              </a:solidFill>
              <a:latin typeface="Calibri"/>
              <a:ea typeface="+mn-ea"/>
              <a:cs typeface="+mn-cs"/>
            </a:rPr>
            <a:t>los </a:t>
          </a:r>
          <a:r>
            <a:rPr lang="es-CO" sz="1800" b="1" dirty="0">
              <a:solidFill>
                <a:srgbClr val="7030A0"/>
              </a:solidFill>
              <a:latin typeface="Calibri"/>
              <a:ea typeface="+mn-ea"/>
              <a:cs typeface="+mn-cs"/>
            </a:rPr>
            <a:t>elementos de los EE.FF.</a:t>
          </a:r>
        </a:p>
      </dgm:t>
    </dgm:pt>
    <dgm:pt modelId="{BD03F524-1897-4A2F-BAAE-6B79FA6B917D}" type="parTrans" cxnId="{4BB31687-0D9E-4757-99A3-C26255ACE685}">
      <dgm:prSet/>
      <dgm:spPr/>
      <dgm:t>
        <a:bodyPr/>
        <a:lstStyle/>
        <a:p>
          <a:endParaRPr lang="es-CO" sz="2000"/>
        </a:p>
      </dgm:t>
    </dgm:pt>
    <dgm:pt modelId="{B591F3BE-B29B-4DA4-8771-B06AFBA77813}" type="sibTrans" cxnId="{4BB31687-0D9E-4757-99A3-C26255ACE685}">
      <dgm:prSet/>
      <dgm:spPr/>
      <dgm:t>
        <a:bodyPr/>
        <a:lstStyle/>
        <a:p>
          <a:endParaRPr lang="es-CO" sz="20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5104"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6214" custScaleY="123154">
        <dgm:presLayoutVars>
          <dgm:bulletEnabled val="1"/>
        </dgm:presLayoutVars>
      </dgm:prSet>
      <dgm:spPr/>
    </dgm:pt>
  </dgm:ptLst>
  <dgm:cxnLst>
    <dgm:cxn modelId="{44BCE03D-B2C0-4714-8AB7-CF0155408F66}" type="presOf" srcId="{D3655C85-34D8-44D2-A3A3-2D6FCCFC2AAB}" destId="{A9DCC891-8EC0-447D-99AA-52122098210E}" srcOrd="0" destOrd="0" presId="urn:microsoft.com/office/officeart/2005/8/layout/lProcess3"/>
    <dgm:cxn modelId="{6DB26365-E019-417A-BFA5-FC76DCC8DF31}" type="presOf" srcId="{7C67B067-F322-42FD-A971-33821B226AE0}" destId="{2ECE32B9-1D2A-457C-B23D-25AC3019780D}"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C802A2C0-5D8E-4371-9444-BBDE16BD6ED5}" type="presOf" srcId="{D68EE25B-C002-4070-8F15-C1CC6ED5E717}" destId="{A35012EA-EEDF-4016-8C7D-3243F74439BA}"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C6AA32FD-821C-47FD-95E9-E9097B40A827}" type="presParOf" srcId="{A35012EA-EEDF-4016-8C7D-3243F74439BA}" destId="{03EE7B59-0067-470B-91A9-D80608E25ED1}" srcOrd="0" destOrd="0" presId="urn:microsoft.com/office/officeart/2005/8/layout/lProcess3"/>
    <dgm:cxn modelId="{0B686BFF-4D58-4C1D-B92F-835D9B96977C}" type="presParOf" srcId="{03EE7B59-0067-470B-91A9-D80608E25ED1}" destId="{A9DCC891-8EC0-447D-99AA-52122098210E}" srcOrd="0" destOrd="0" presId="urn:microsoft.com/office/officeart/2005/8/layout/lProcess3"/>
    <dgm:cxn modelId="{5C39F633-7182-47AC-89F9-D9838EEBCC13}" type="presParOf" srcId="{03EE7B59-0067-470B-91A9-D80608E25ED1}" destId="{60555CE8-6E1B-413C-A3EA-404106A7CE45}" srcOrd="1" destOrd="0" presId="urn:microsoft.com/office/officeart/2005/8/layout/lProcess3"/>
    <dgm:cxn modelId="{FB1759E0-C5C7-44C8-9D2E-6FF1B099278D}" type="presParOf" srcId="{03EE7B59-0067-470B-91A9-D80608E25ED1}" destId="{2ECE32B9-1D2A-457C-B23D-25AC3019780D}"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41140" y="62305"/>
        <a:ext cx="4320055" cy="132234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6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78444" y="50168"/>
        <a:ext cx="4319621" cy="1329319"/>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46613" y="10332"/>
          <a:ext cx="2835130" cy="914580"/>
        </a:xfrm>
        <a:prstGeom prst="chevron">
          <a:avLst/>
        </a:prstGeom>
        <a:solidFill>
          <a:schemeClr val="accent2"/>
        </a:solidFill>
        <a:ln w="12700" cap="flat" cmpd="sng" algn="ctr">
          <a:noFill/>
          <a:prstDash val="solid"/>
          <a:miter lim="800000"/>
        </a:ln>
        <a:effectLst>
          <a:glow rad="101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tx1"/>
              </a:solidFill>
            </a:rPr>
            <a:t>Marco Normativo</a:t>
          </a:r>
        </a:p>
      </dsp:txBody>
      <dsp:txXfrm>
        <a:off x="503903" y="10332"/>
        <a:ext cx="1920550" cy="914580"/>
      </dsp:txXfrm>
    </dsp:sp>
    <dsp:sp modelId="{2ECE32B9-1D2A-457C-B23D-25AC3019780D}">
      <dsp:nvSpPr>
        <dsp:cNvPr id="0" name=""/>
        <dsp:cNvSpPr/>
      </dsp:nvSpPr>
      <dsp:spPr>
        <a:xfrm>
          <a:off x="2568703" y="380"/>
          <a:ext cx="5976767" cy="934864"/>
        </a:xfrm>
        <a:prstGeom prst="chevron">
          <a:avLst/>
        </a:prstGeom>
        <a:solidFill>
          <a:schemeClr val="accent4">
            <a:lumMod val="20000"/>
            <a:lumOff val="80000"/>
            <a:alpha val="9000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tx1"/>
              </a:solidFill>
            </a:rPr>
            <a:t>Delimita la regulación que le es aplicable a cada una de las etapas del </a:t>
          </a:r>
          <a:r>
            <a:rPr lang="es-CO" sz="2000" b="1" kern="1200" dirty="0">
              <a:solidFill>
                <a:srgbClr val="C00000"/>
              </a:solidFill>
            </a:rPr>
            <a:t>proceso contable</a:t>
          </a:r>
        </a:p>
      </dsp:txBody>
      <dsp:txXfrm>
        <a:off x="3036135" y="380"/>
        <a:ext cx="5041903" cy="934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50361" y="10603"/>
          <a:ext cx="2818368" cy="914038"/>
        </a:xfrm>
        <a:prstGeom prst="chevron">
          <a:avLst/>
        </a:prstGeom>
        <a:solidFill>
          <a:schemeClr val="accent3">
            <a:lumMod val="75000"/>
          </a:schemeClr>
        </a:solidFill>
        <a:ln w="12700" cap="flat" cmpd="sng" algn="ctr">
          <a:noFill/>
          <a:prstDash val="solid"/>
          <a:miter lim="800000"/>
        </a:ln>
        <a:effectLst>
          <a:glow rad="101600">
            <a:schemeClr val="accent3">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tx1"/>
              </a:solidFill>
            </a:rPr>
            <a:t>Políticas Contables</a:t>
          </a:r>
        </a:p>
      </dsp:txBody>
      <dsp:txXfrm>
        <a:off x="507380" y="10603"/>
        <a:ext cx="1904330" cy="914038"/>
      </dsp:txXfrm>
    </dsp:sp>
    <dsp:sp modelId="{2ECE32B9-1D2A-457C-B23D-25AC3019780D}">
      <dsp:nvSpPr>
        <dsp:cNvPr id="0" name=""/>
        <dsp:cNvSpPr/>
      </dsp:nvSpPr>
      <dsp:spPr>
        <a:xfrm>
          <a:off x="2555875" y="467"/>
          <a:ext cx="5980755" cy="934309"/>
        </a:xfrm>
        <a:prstGeom prst="chevron">
          <a:avLst/>
        </a:prstGeom>
        <a:solidFill>
          <a:schemeClr val="accent4">
            <a:lumMod val="20000"/>
            <a:lumOff val="80000"/>
            <a:alpha val="9000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s-CO" sz="1900" b="1" kern="1200" dirty="0">
              <a:solidFill>
                <a:schemeClr val="tx1"/>
              </a:solidFill>
            </a:rPr>
            <a:t>Direccionan el </a:t>
          </a:r>
          <a:r>
            <a:rPr lang="es-CO" sz="1900" b="1" kern="1200" dirty="0">
              <a:solidFill>
                <a:srgbClr val="C00000"/>
              </a:solidFill>
            </a:rPr>
            <a:t>proceso contable </a:t>
          </a:r>
          <a:r>
            <a:rPr lang="es-CO" sz="1900" b="1" kern="1200" dirty="0">
              <a:solidFill>
                <a:schemeClr val="tx1"/>
              </a:solidFill>
            </a:rPr>
            <a:t>(Formalizadas mediante documento emitido por representante legal o la máxima instancia administrativa)</a:t>
          </a:r>
        </a:p>
      </dsp:txBody>
      <dsp:txXfrm>
        <a:off x="3023030" y="467"/>
        <a:ext cx="5046446" cy="934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74326" y="10603"/>
          <a:ext cx="2732677" cy="914038"/>
        </a:xfrm>
        <a:prstGeom prst="chevron">
          <a:avLst/>
        </a:prstGeom>
        <a:solidFill>
          <a:schemeClr val="accent6">
            <a:lumMod val="60000"/>
            <a:lumOff val="40000"/>
          </a:schemeClr>
        </a:solidFill>
        <a:ln w="12700" cap="flat" cmpd="sng" algn="ctr">
          <a:solidFill>
            <a:srgbClr val="00947A"/>
          </a:solidFill>
          <a:prstDash val="solid"/>
          <a:miter lim="800000"/>
        </a:ln>
        <a:effectLst>
          <a:glow rad="101600">
            <a:schemeClr val="accent3">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tx1"/>
              </a:solidFill>
            </a:rPr>
            <a:t>Políticas de Operación</a:t>
          </a:r>
        </a:p>
      </dsp:txBody>
      <dsp:txXfrm>
        <a:off x="531345" y="10603"/>
        <a:ext cx="1818639" cy="914038"/>
      </dsp:txXfrm>
    </dsp:sp>
    <dsp:sp modelId="{2ECE32B9-1D2A-457C-B23D-25AC3019780D}">
      <dsp:nvSpPr>
        <dsp:cNvPr id="0" name=""/>
        <dsp:cNvSpPr/>
      </dsp:nvSpPr>
      <dsp:spPr>
        <a:xfrm>
          <a:off x="2494149" y="467"/>
          <a:ext cx="6018516" cy="934309"/>
        </a:xfrm>
        <a:prstGeom prst="chevron">
          <a:avLst/>
        </a:prstGeom>
        <a:solidFill>
          <a:schemeClr val="accent4">
            <a:lumMod val="20000"/>
            <a:lumOff val="80000"/>
            <a:alpha val="9000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tx1"/>
              </a:solidFill>
            </a:rPr>
            <a:t>Facilitan la ejecución del </a:t>
          </a:r>
          <a:r>
            <a:rPr lang="es-CO" sz="1800" b="1" kern="1200" dirty="0">
              <a:solidFill>
                <a:srgbClr val="C00000"/>
              </a:solidFill>
            </a:rPr>
            <a:t>proceso </a:t>
          </a:r>
          <a:r>
            <a:rPr lang="es-CO" sz="1800" b="1" kern="1200" dirty="0">
              <a:solidFill>
                <a:schemeClr val="tx1"/>
              </a:solidFill>
            </a:rPr>
            <a:t>contable (Flujo de información hacia el área contable, incorporación de todos los hechos económicos, presentación oportuna de los EE.FF)</a:t>
          </a:r>
        </a:p>
      </dsp:txBody>
      <dsp:txXfrm>
        <a:off x="2961304" y="467"/>
        <a:ext cx="5084207" cy="934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17396" y="12091"/>
          <a:ext cx="2790992" cy="911061"/>
        </a:xfrm>
        <a:prstGeom prst="chevron">
          <a:avLst/>
        </a:prstGeom>
        <a:solidFill>
          <a:schemeClr val="accent2"/>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s-CO" sz="2600" b="1" kern="1200" dirty="0">
              <a:solidFill>
                <a:schemeClr val="tx1"/>
              </a:solidFill>
              <a:latin typeface="Calibri"/>
              <a:ea typeface="+mn-ea"/>
              <a:cs typeface="+mn-cs"/>
            </a:rPr>
            <a:t>Proceso</a:t>
          </a:r>
          <a:r>
            <a:rPr lang="es-CO" sz="2600" b="1" kern="1200" dirty="0">
              <a:solidFill>
                <a:srgbClr val="FFFFFF"/>
              </a:solidFill>
              <a:latin typeface="Calibri"/>
              <a:ea typeface="+mn-ea"/>
              <a:cs typeface="+mn-cs"/>
            </a:rPr>
            <a:t> </a:t>
          </a:r>
          <a:r>
            <a:rPr lang="es-CO" sz="2600" b="1" kern="1200" dirty="0">
              <a:solidFill>
                <a:schemeClr val="tx1"/>
              </a:solidFill>
              <a:latin typeface="Calibri"/>
              <a:ea typeface="+mn-ea"/>
              <a:cs typeface="+mn-cs"/>
            </a:rPr>
            <a:t>Contable</a:t>
          </a:r>
        </a:p>
      </dsp:txBody>
      <dsp:txXfrm>
        <a:off x="472927" y="12091"/>
        <a:ext cx="1879931" cy="911061"/>
      </dsp:txXfrm>
    </dsp:sp>
    <dsp:sp modelId="{2ECE32B9-1D2A-457C-B23D-25AC3019780D}">
      <dsp:nvSpPr>
        <dsp:cNvPr id="0" name=""/>
        <dsp:cNvSpPr/>
      </dsp:nvSpPr>
      <dsp:spPr>
        <a:xfrm>
          <a:off x="2496553" y="1988"/>
          <a:ext cx="6108130" cy="931267"/>
        </a:xfrm>
        <a:prstGeom prst="chevron">
          <a:avLst/>
        </a:prstGeom>
        <a:solidFill>
          <a:srgbClr val="FFFFFF">
            <a:lumMod val="75000"/>
            <a:alpha val="90000"/>
          </a:srgbClr>
        </a:solidFill>
        <a:ln w="25400" cap="flat" cmpd="sng" algn="ctr">
          <a:solidFill>
            <a:srgbClr val="FFFFFF">
              <a:lumMod val="5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rgbClr val="0070C0"/>
              </a:solidFill>
              <a:latin typeface="Calibri"/>
              <a:ea typeface="+mn-ea"/>
              <a:cs typeface="+mn-cs"/>
            </a:rPr>
            <a:t>Conjunto ordenado de etapas </a:t>
          </a:r>
          <a:r>
            <a:rPr lang="es-CO" sz="1800" b="1" kern="1200" dirty="0">
              <a:solidFill>
                <a:srgbClr val="000000">
                  <a:hueOff val="0"/>
                  <a:satOff val="0"/>
                  <a:lumOff val="0"/>
                  <a:alphaOff val="0"/>
                </a:srgbClr>
              </a:solidFill>
              <a:latin typeface="Calibri"/>
              <a:ea typeface="+mn-ea"/>
              <a:cs typeface="+mn-cs"/>
            </a:rPr>
            <a:t>que tiene como propósito el </a:t>
          </a:r>
          <a:r>
            <a:rPr lang="es-CO" sz="1800" b="1" kern="1200" dirty="0">
              <a:solidFill>
                <a:srgbClr val="7030A0"/>
              </a:solidFill>
              <a:latin typeface="Calibri"/>
              <a:ea typeface="+mn-ea"/>
              <a:cs typeface="+mn-cs"/>
            </a:rPr>
            <a:t>registro de los hechos económicos</a:t>
          </a:r>
          <a:r>
            <a:rPr lang="es-CO" sz="1800" b="1" kern="1200" dirty="0">
              <a:solidFill>
                <a:srgbClr val="000000">
                  <a:hueOff val="0"/>
                  <a:satOff val="0"/>
                  <a:lumOff val="0"/>
                  <a:alphaOff val="0"/>
                </a:srgbClr>
              </a:solidFill>
              <a:latin typeface="Calibri"/>
              <a:ea typeface="+mn-ea"/>
              <a:cs typeface="+mn-cs"/>
            </a:rPr>
            <a:t> conforme a los </a:t>
          </a:r>
          <a:r>
            <a:rPr lang="es-CO" sz="1800" b="1" kern="1200" dirty="0">
              <a:solidFill>
                <a:srgbClr val="C00000"/>
              </a:solidFill>
              <a:latin typeface="Calibri"/>
              <a:ea typeface="+mn-ea"/>
              <a:cs typeface="+mn-cs"/>
            </a:rPr>
            <a:t>criterios de R.M.R.P </a:t>
          </a:r>
          <a:r>
            <a:rPr lang="es-CO" sz="1800" b="1" kern="1200" dirty="0">
              <a:solidFill>
                <a:srgbClr val="000000">
                  <a:hueOff val="0"/>
                  <a:satOff val="0"/>
                  <a:lumOff val="0"/>
                  <a:alphaOff val="0"/>
                </a:srgbClr>
              </a:solidFill>
              <a:latin typeface="Calibri"/>
              <a:ea typeface="+mn-ea"/>
              <a:cs typeface="+mn-cs"/>
            </a:rPr>
            <a:t>del marco normativo correspondiente </a:t>
          </a:r>
        </a:p>
      </dsp:txBody>
      <dsp:txXfrm>
        <a:off x="2962187" y="1988"/>
        <a:ext cx="5176863" cy="9312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21747" y="12672"/>
          <a:ext cx="2845805" cy="909900"/>
        </a:xfrm>
        <a:prstGeom prst="chevron">
          <a:avLst/>
        </a:prstGeom>
        <a:solidFill>
          <a:schemeClr val="accent6">
            <a:lumMod val="20000"/>
            <a:lumOff val="80000"/>
          </a:schemeClr>
        </a:solidFill>
        <a:ln w="25400" cap="flat" cmpd="sng" algn="ctr">
          <a:solidFill>
            <a:schemeClr val="accent6">
              <a:lumMod val="20000"/>
              <a:lumOff val="80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s-CO" sz="2600" b="1" kern="1200" dirty="0">
              <a:solidFill>
                <a:schemeClr val="tx1"/>
              </a:solidFill>
              <a:latin typeface="Calibri"/>
              <a:ea typeface="+mn-ea"/>
              <a:cs typeface="+mn-cs"/>
            </a:rPr>
            <a:t>Hecho económico</a:t>
          </a:r>
        </a:p>
      </dsp:txBody>
      <dsp:txXfrm>
        <a:off x="476697" y="12672"/>
        <a:ext cx="1935905" cy="909900"/>
      </dsp:txXfrm>
    </dsp:sp>
    <dsp:sp modelId="{2ECE32B9-1D2A-457C-B23D-25AC3019780D}">
      <dsp:nvSpPr>
        <dsp:cNvPr id="0" name=""/>
        <dsp:cNvSpPr/>
      </dsp:nvSpPr>
      <dsp:spPr>
        <a:xfrm>
          <a:off x="2556115" y="2582"/>
          <a:ext cx="5970259" cy="930080"/>
        </a:xfrm>
        <a:prstGeom prst="chevron">
          <a:avLst/>
        </a:prstGeom>
        <a:solidFill>
          <a:srgbClr val="FFFFFF">
            <a:lumMod val="75000"/>
            <a:alpha val="90000"/>
          </a:srgbClr>
        </a:solidFill>
        <a:ln w="25400" cap="flat" cmpd="sng" algn="ctr">
          <a:solidFill>
            <a:srgbClr val="FFFFFF">
              <a:lumMod val="5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rgbClr val="002060"/>
              </a:solidFill>
              <a:latin typeface="Calibri"/>
              <a:ea typeface="+mn-ea"/>
              <a:cs typeface="+mn-cs"/>
            </a:rPr>
            <a:t>Suceso derivado de las decisiones de gestión de los recursos</a:t>
          </a:r>
          <a:r>
            <a:rPr lang="es-CO" sz="1800" b="1" kern="1200" dirty="0">
              <a:solidFill>
                <a:srgbClr val="000000"/>
              </a:solidFill>
              <a:latin typeface="Calibri"/>
              <a:ea typeface="+mn-ea"/>
              <a:cs typeface="+mn-cs"/>
            </a:rPr>
            <a:t> de la entidad, que </a:t>
          </a:r>
          <a:r>
            <a:rPr lang="es-CO" sz="1800" b="1" kern="1200" dirty="0">
              <a:solidFill>
                <a:srgbClr val="C00000"/>
              </a:solidFill>
              <a:latin typeface="Calibri"/>
              <a:ea typeface="+mn-ea"/>
              <a:cs typeface="+mn-cs"/>
            </a:rPr>
            <a:t>da Origen, Modifica o Extingue </a:t>
          </a:r>
          <a:r>
            <a:rPr lang="es-CO" sz="1800" b="1" kern="1200" dirty="0">
              <a:solidFill>
                <a:srgbClr val="000000"/>
              </a:solidFill>
              <a:latin typeface="Calibri"/>
              <a:ea typeface="+mn-ea"/>
              <a:cs typeface="+mn-cs"/>
            </a:rPr>
            <a:t>los </a:t>
          </a:r>
          <a:r>
            <a:rPr lang="es-CO" sz="1800" b="1" kern="1200" dirty="0">
              <a:solidFill>
                <a:srgbClr val="7030A0"/>
              </a:solidFill>
              <a:latin typeface="Calibri"/>
              <a:ea typeface="+mn-ea"/>
              <a:cs typeface="+mn-cs"/>
            </a:rPr>
            <a:t>elementos de los EE.FF.</a:t>
          </a:r>
        </a:p>
      </dsp:txBody>
      <dsp:txXfrm>
        <a:off x="3021155" y="2582"/>
        <a:ext cx="5040179" cy="93008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35</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9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44</a:t>
            </a:fld>
            <a:endParaRPr lang="es-CO">
              <a:solidFill>
                <a:prstClr val="black"/>
              </a:solidFill>
              <a:latin typeface="Calibri" panose="020F0502020204030204"/>
            </a:endParaRPr>
          </a:p>
        </p:txBody>
      </p:sp>
    </p:spTree>
    <p:extLst>
      <p:ext uri="{BB962C8B-B14F-4D97-AF65-F5344CB8AC3E}">
        <p14:creationId xmlns:p14="http://schemas.microsoft.com/office/powerpoint/2010/main" val="316535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46</a:t>
            </a:fld>
            <a:endParaRPr lang="es-CO">
              <a:solidFill>
                <a:prstClr val="black"/>
              </a:solidFill>
              <a:latin typeface="Calibri" panose="020F0502020204030204"/>
            </a:endParaRPr>
          </a:p>
        </p:txBody>
      </p:sp>
    </p:spTree>
    <p:extLst>
      <p:ext uri="{BB962C8B-B14F-4D97-AF65-F5344CB8AC3E}">
        <p14:creationId xmlns:p14="http://schemas.microsoft.com/office/powerpoint/2010/main" val="302732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47</a:t>
            </a:fld>
            <a:endParaRPr lang="es-CO">
              <a:solidFill>
                <a:prstClr val="black"/>
              </a:solidFill>
              <a:latin typeface="Calibri" panose="020F0502020204030204"/>
            </a:endParaRPr>
          </a:p>
        </p:txBody>
      </p:sp>
    </p:spTree>
    <p:extLst>
      <p:ext uri="{BB962C8B-B14F-4D97-AF65-F5344CB8AC3E}">
        <p14:creationId xmlns:p14="http://schemas.microsoft.com/office/powerpoint/2010/main" val="279250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48</a:t>
            </a:fld>
            <a:endParaRPr lang="es-CO">
              <a:solidFill>
                <a:prstClr val="black"/>
              </a:solidFill>
              <a:latin typeface="Calibri" panose="020F0502020204030204"/>
            </a:endParaRPr>
          </a:p>
        </p:txBody>
      </p:sp>
    </p:spTree>
    <p:extLst>
      <p:ext uri="{BB962C8B-B14F-4D97-AF65-F5344CB8AC3E}">
        <p14:creationId xmlns:p14="http://schemas.microsoft.com/office/powerpoint/2010/main" val="250913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50</a:t>
            </a:fld>
            <a:endParaRPr lang="es-CO">
              <a:solidFill>
                <a:prstClr val="black"/>
              </a:solidFill>
              <a:latin typeface="Calibri" panose="020F0502020204030204"/>
            </a:endParaRPr>
          </a:p>
        </p:txBody>
      </p:sp>
    </p:spTree>
    <p:extLst>
      <p:ext uri="{BB962C8B-B14F-4D97-AF65-F5344CB8AC3E}">
        <p14:creationId xmlns:p14="http://schemas.microsoft.com/office/powerpoint/2010/main" val="1148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55</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76</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299844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a:p>
        </p:txBody>
      </p:sp>
    </p:spTree>
    <p:extLst>
      <p:ext uri="{BB962C8B-B14F-4D97-AF65-F5344CB8AC3E}">
        <p14:creationId xmlns:p14="http://schemas.microsoft.com/office/powerpoint/2010/main" val="144442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5</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6</a:t>
            </a:fld>
            <a:endParaRPr lang="es-CO" dirty="0"/>
          </a:p>
        </p:txBody>
      </p:sp>
    </p:spTree>
    <p:extLst>
      <p:ext uri="{BB962C8B-B14F-4D97-AF65-F5344CB8AC3E}">
        <p14:creationId xmlns:p14="http://schemas.microsoft.com/office/powerpoint/2010/main" val="394312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7</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11</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22</a:t>
            </a:fld>
            <a:endParaRPr lang="es-CO"/>
          </a:p>
        </p:txBody>
      </p:sp>
    </p:spTree>
    <p:extLst>
      <p:ext uri="{BB962C8B-B14F-4D97-AF65-F5344CB8AC3E}">
        <p14:creationId xmlns:p14="http://schemas.microsoft.com/office/powerpoint/2010/main" val="3192386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gif"/></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3.xml"/><Relationship Id="rId7" Type="http://schemas.openxmlformats.org/officeDocument/2006/relationships/image" Target="../media/image51.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3.jpe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hyperlink" Target="Videos/MapaContable14-08-2017.mp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3.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PÚBLICAS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4"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Paz</a:t>
            </a: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11</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12</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56066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596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869" y="-129540"/>
            <a:ext cx="8882771" cy="1119876"/>
          </a:xfrm>
        </p:spPr>
        <p:txBody>
          <a:bodyPr>
            <a:normAutofit/>
          </a:bodyPr>
          <a:lstStyle/>
          <a:p>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extLst>
              <p:ext uri="{D42A27DB-BD31-4B8C-83A1-F6EECF244321}">
                <p14:modId xmlns:p14="http://schemas.microsoft.com/office/powerpoint/2010/main" val="2102147296"/>
              </p:ext>
            </p:extLst>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6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4044605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25131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161528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3568009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4111392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2</a:t>
            </a:fld>
            <a:endParaRPr lang="es-ES_tradnl" dirty="0"/>
          </a:p>
        </p:txBody>
      </p:sp>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608" y="0"/>
            <a:ext cx="3619532" cy="2097089"/>
          </a:xfrm>
          <a:prstGeom prst="rect">
            <a:avLst/>
          </a:prstGeom>
        </p:spPr>
      </p:pic>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8480" y="100235"/>
            <a:ext cx="1897380" cy="1996854"/>
          </a:xfrm>
          <a:prstGeom prst="rect">
            <a:avLst/>
          </a:prstGeom>
        </p:spPr>
      </p:pic>
      <p:sp>
        <p:nvSpPr>
          <p:cNvPr id="15" name="Título 1"/>
          <p:cNvSpPr txBox="1">
            <a:spLocks/>
          </p:cNvSpPr>
          <p:nvPr/>
        </p:nvSpPr>
        <p:spPr>
          <a:xfrm>
            <a:off x="2156460" y="2324100"/>
            <a:ext cx="7032008" cy="1386839"/>
          </a:xfrm>
          <a:prstGeom prst="rect">
            <a:avLst/>
          </a:prstGeom>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000" kern="1200" baseline="0">
                <a:solidFill>
                  <a:schemeClr val="tx1"/>
                </a:solidFill>
                <a:latin typeface="Arial" panose="020B0604020202020204" pitchFamily="34" charset="0"/>
                <a:ea typeface="+mj-ea"/>
                <a:cs typeface="Arial" panose="020B0604020202020204" pitchFamily="34" charset="0"/>
              </a:defRPr>
            </a:lvl1pPr>
          </a:lstStyle>
          <a:p>
            <a:r>
              <a:rPr lang="es-CO" sz="3600" b="1" dirty="0">
                <a:latin typeface="+mn-lt"/>
              </a:rPr>
              <a:t>VIII SEMINARIO INTERNACIONAL DE CONTADURÍA PÚBLICA</a:t>
            </a:r>
          </a:p>
        </p:txBody>
      </p:sp>
      <p:pic>
        <p:nvPicPr>
          <p:cNvPr id="16" name="Imagen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02480" y="3848100"/>
            <a:ext cx="2141220" cy="1447800"/>
          </a:xfrm>
          <a:prstGeom prst="rect">
            <a:avLst/>
          </a:prstGeom>
        </p:spPr>
      </p:pic>
      <p:pic>
        <p:nvPicPr>
          <p:cNvPr id="17" name="Imagen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43700" y="3848100"/>
            <a:ext cx="2399048" cy="1447800"/>
          </a:xfrm>
          <a:prstGeom prst="rect">
            <a:avLst/>
          </a:prstGeom>
        </p:spPr>
      </p:pic>
      <p:pic>
        <p:nvPicPr>
          <p:cNvPr id="18" name="Imagen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7460" y="3848100"/>
            <a:ext cx="2065020" cy="1447800"/>
          </a:xfrm>
          <a:prstGeom prst="rect">
            <a:avLst/>
          </a:prstGeom>
        </p:spPr>
      </p:pic>
    </p:spTree>
    <p:extLst>
      <p:ext uri="{BB962C8B-B14F-4D97-AF65-F5344CB8AC3E}">
        <p14:creationId xmlns:p14="http://schemas.microsoft.com/office/powerpoint/2010/main" val="105688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972144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17440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380800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975" y="123296"/>
            <a:ext cx="8582025" cy="1104636"/>
          </a:xfrm>
        </p:spPr>
        <p:txBody>
          <a:bodyPr vert="horz" lIns="91440" tIns="45720" rIns="91440" bIns="45720" rtlCol="0" anchor="ctr">
            <a:normAutofit fontScale="90000"/>
          </a:bodyPr>
          <a:lstStyle/>
          <a:p>
            <a:r>
              <a:rPr lang="es-CO" b="1" dirty="0">
                <a:latin typeface="Times New Roman" panose="02020603050405020304" pitchFamily="18" charset="0"/>
                <a:ea typeface="Verdana" panose="020B0604030504040204" pitchFamily="34" charset="0"/>
                <a:cs typeface="Times New Roman" panose="02020603050405020304" pitchFamily="18" charset="0"/>
              </a:rPr>
              <a:t>NIVEL GENERAL DE ARMONIZACIÓN  NICSP PAÍSES AMERICA LATINA Y CARIBE</a:t>
            </a:r>
            <a:endParaRPr lang="es-CO" sz="3000" b="1" kern="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4" name="1 Rectángulo"/>
          <p:cNvSpPr/>
          <p:nvPr/>
        </p:nvSpPr>
        <p:spPr bwMode="auto">
          <a:xfrm>
            <a:off x="100303" y="5235833"/>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29397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158874" y="73152"/>
            <a:ext cx="6960997" cy="768096"/>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ALGUNAS LECCIONES EN LA APLICACIÓN DE NICSP EN  EL MARCO DE GOBIERNO</a:t>
            </a:r>
            <a:endParaRPr kumimoji="0" lang="es-ES"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4" name="Redondear rectángulo de esquina diagonal 3"/>
          <p:cNvSpPr/>
          <p:nvPr/>
        </p:nvSpPr>
        <p:spPr>
          <a:xfrm>
            <a:off x="50400" y="841248"/>
            <a:ext cx="9057088" cy="4873752"/>
          </a:xfrm>
          <a:prstGeom prst="round2DiagRect">
            <a:avLst/>
          </a:prstGeom>
          <a:solidFill>
            <a:srgbClr val="4472C4">
              <a:lumMod val="20000"/>
              <a:lumOff val="80000"/>
            </a:srgbClr>
          </a:solidFill>
          <a:ln w="19050" cap="flat" cmpd="sng" algn="ctr">
            <a:solidFill>
              <a:sysClr val="windowText" lastClr="000000"/>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es-MX" sz="1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es-MX" sz="1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Facilitar la comprensión de la norma contable internacional -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Expedición herramientas instrumentales (Guías-Procedimientos- Instructivos). Temas (</a:t>
            </a:r>
            <a:r>
              <a:rPr kumimoji="0" lang="es-MX" sz="1700" b="1" i="1" u="none" strike="noStrike" kern="0" cap="none" spc="0" normalizeH="0" baseline="0" noProof="0" dirty="0">
                <a:ln>
                  <a:noFill/>
                </a:ln>
                <a:solidFill>
                  <a:prstClr val="black"/>
                </a:solidFill>
                <a:effectLst/>
                <a:uLnTx/>
                <a:uFillTx/>
                <a:latin typeface="Calibri" panose="020F0502020204030204"/>
                <a:ea typeface="+mn-ea"/>
                <a:cs typeface="+mn-cs"/>
              </a:rPr>
              <a:t>deterioro, instrumentos financieros, políticas contables, componentes, </a:t>
            </a:r>
            <a:r>
              <a:rPr kumimoji="0" lang="es-MX" sz="1700" b="1" i="1" u="none" strike="noStrike" kern="0" cap="none" spc="0" normalizeH="0" baseline="0" noProof="0" dirty="0" err="1">
                <a:ln>
                  <a:noFill/>
                </a:ln>
                <a:solidFill>
                  <a:prstClr val="black"/>
                </a:solidFill>
                <a:effectLst/>
                <a:uLnTx/>
                <a:uFillTx/>
                <a:latin typeface="Calibri" panose="020F0502020204030204"/>
                <a:ea typeface="+mn-ea"/>
                <a:cs typeface="+mn-cs"/>
              </a:rPr>
              <a:t>etc</a:t>
            </a: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Expedición de doctrina contable - Interpretación y aplicación de la norma.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Capacitación normativa (Regulador y regulados)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Mayor compromiso Alta Dirección Pública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Academia - firmas consultoras y otros. Apoyo e impulso en procesos de aprendizaje y conocimiento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Depuración y saneamiento contable por aplicación de la nueva normatividad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Disposición y estructuración de políticas contables documentadas.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Interacción y responsabilidad de las diferentes áreas de las entidades con el proceso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 Mayor comprensión del papel de la contabilidad en la gestión integrada pública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 Profesión contable robustecida y un nuevo rol del contador público para el desarrollo económico del país.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La globalización contable. Escenario facilitador para negocios y comparabilidad entre gobiernos de la gestión pública.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13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766"/>
            <a:ext cx="9132803" cy="5730767"/>
          </a:xfrm>
          <a:prstGeom prst="rect">
            <a:avLst/>
          </a:prstGeom>
        </p:spPr>
      </p:pic>
    </p:spTree>
    <p:extLst>
      <p:ext uri="{BB962C8B-B14F-4D97-AF65-F5344CB8AC3E}">
        <p14:creationId xmlns:p14="http://schemas.microsoft.com/office/powerpoint/2010/main" val="1760933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31</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32</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33</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2726CD8E-2BE6-470A-9FB2-8B6638B65506}" type="slidenum">
              <a:rPr lang="es-ES_tradnl" smtClean="0"/>
              <a:pPr>
                <a:defRPr/>
              </a:pPr>
              <a:t>39</a:t>
            </a:fld>
            <a:endParaRPr lang="es-ES_tradnl" dirty="0"/>
          </a:p>
        </p:txBody>
      </p:sp>
      <p:pic>
        <p:nvPicPr>
          <p:cNvPr id="11"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70028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ángulo 3"/>
          <p:cNvSpPr/>
          <p:nvPr/>
        </p:nvSpPr>
        <p:spPr>
          <a:xfrm>
            <a:off x="789088" y="179807"/>
            <a:ext cx="5426301"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14" name="Cinta perforada 9"/>
          <p:cNvSpPr/>
          <p:nvPr/>
        </p:nvSpPr>
        <p:spPr>
          <a:xfrm>
            <a:off x="94274" y="1354421"/>
            <a:ext cx="5903913" cy="1592154"/>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5" name="Flecha abajo 4"/>
          <p:cNvSpPr/>
          <p:nvPr/>
        </p:nvSpPr>
        <p:spPr>
          <a:xfrm>
            <a:off x="3502238" y="844169"/>
            <a:ext cx="466911" cy="424291"/>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Flecha curvada hacia arriba 15"/>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86720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4</a:t>
            </a:fld>
            <a:endParaRPr lang="es-ES_tradnl" dirty="0"/>
          </a:p>
        </p:txBody>
      </p:sp>
      <p:sp>
        <p:nvSpPr>
          <p:cNvPr id="8" name="3 Rectángulo"/>
          <p:cNvSpPr/>
          <p:nvPr/>
        </p:nvSpPr>
        <p:spPr>
          <a:xfrm>
            <a:off x="2153688" y="2540600"/>
            <a:ext cx="7306056" cy="1077218"/>
          </a:xfrm>
          <a:prstGeom prst="rect">
            <a:avLst/>
          </a:prstGeom>
        </p:spPr>
        <p:txBody>
          <a:bodyPr wrap="square">
            <a:spAutoFit/>
          </a:bodyPr>
          <a:lstStyle/>
          <a:p>
            <a:pPr algn="ctr"/>
            <a:r>
              <a:rPr lang="es-CO" sz="3200" b="1" dirty="0"/>
              <a:t>CONVERGENCIA CONTABLE PÚBLICA   </a:t>
            </a:r>
          </a:p>
          <a:p>
            <a:pPr algn="ctr"/>
            <a:r>
              <a:rPr lang="es-CO" sz="3200" b="1" dirty="0"/>
              <a:t>CONTROL  INTERNO  CONTABLE</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743504" y="1036858"/>
            <a:ext cx="2737090" cy="809106"/>
          </a:xfrm>
          <a:prstGeom prst="rect">
            <a:avLst/>
          </a:prstGeom>
        </p:spPr>
      </p:pic>
      <p:pic>
        <p:nvPicPr>
          <p:cNvPr id="13" name="Picture 2" descr="Resultado de imagen para mapa de colomb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30916" y="72008"/>
            <a:ext cx="1296144" cy="1684582"/>
          </a:xfrm>
          <a:prstGeom prst="rect">
            <a:avLst/>
          </a:prstGeom>
          <a:noFill/>
          <a:ln>
            <a:solidFill>
              <a:schemeClr val="tx1"/>
            </a:solidFill>
          </a:ln>
          <a:scene3d>
            <a:camera prst="isometricOffAxis1Right"/>
            <a:lightRig rig="threePt" dir="t"/>
          </a:scene3d>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Título 32">
            <a:extLst>
              <a:ext uri="{FF2B5EF4-FFF2-40B4-BE49-F238E27FC236}">
                <a16:creationId xmlns:a16="http://schemas.microsoft.com/office/drawing/2014/main" id="{67701E43-2FFF-45EE-9898-CA16AB45CB19}"/>
              </a:ext>
            </a:extLst>
          </p:cNvPr>
          <p:cNvSpPr txBox="1">
            <a:spLocks/>
          </p:cNvSpPr>
          <p:nvPr/>
        </p:nvSpPr>
        <p:spPr>
          <a:xfrm>
            <a:off x="1064373" y="173199"/>
            <a:ext cx="7711862" cy="4608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CO" sz="3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CONTROL INTERNO CONTABLE</a:t>
            </a: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 name="Rectángulo 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ángulo 9">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2" name="294 Grupo">
            <a:extLst>
              <a:ext uri="{FF2B5EF4-FFF2-40B4-BE49-F238E27FC236}">
                <a16:creationId xmlns:a16="http://schemas.microsoft.com/office/drawing/2014/main" id="{7E42C483-5598-434E-BC7C-D25FA9CBAD97}"/>
              </a:ext>
            </a:extLst>
          </p:cNvPr>
          <p:cNvGrpSpPr>
            <a:grpSpLocks/>
          </p:cNvGrpSpPr>
          <p:nvPr/>
        </p:nvGrpSpPr>
        <p:grpSpPr bwMode="auto">
          <a:xfrm>
            <a:off x="1475657" y="1114088"/>
            <a:ext cx="5400600" cy="4288355"/>
            <a:chOff x="1618517" y="734892"/>
            <a:chExt cx="5400636" cy="5146039"/>
          </a:xfrm>
        </p:grpSpPr>
        <p:sp>
          <p:nvSpPr>
            <p:cNvPr id="13"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nvGrpSpPr>
            <p:cNvPr id="14" name="92 Grupo">
              <a:extLst>
                <a:ext uri="{FF2B5EF4-FFF2-40B4-BE49-F238E27FC236}">
                  <a16:creationId xmlns:a16="http://schemas.microsoft.com/office/drawing/2014/main" id="{6353DD25-4F89-4B0D-A7F6-CE0375802869}"/>
                </a:ext>
              </a:extLst>
            </p:cNvPr>
            <p:cNvGrpSpPr>
              <a:grpSpLocks/>
            </p:cNvGrpSpPr>
            <p:nvPr/>
          </p:nvGrpSpPr>
          <p:grpSpPr bwMode="auto">
            <a:xfrm>
              <a:off x="1618517" y="2466951"/>
              <a:ext cx="1558529" cy="1641787"/>
              <a:chOff x="4833227" y="2609827"/>
              <a:chExt cx="1558529" cy="1641787"/>
            </a:xfrm>
          </p:grpSpPr>
          <p:sp>
            <p:nvSpPr>
              <p:cNvPr id="29" name="25 Elipse">
                <a:extLst>
                  <a:ext uri="{FF2B5EF4-FFF2-40B4-BE49-F238E27FC236}">
                    <a16:creationId xmlns:a16="http://schemas.microsoft.com/office/drawing/2014/main" id="{6A39B62E-E2C3-45F1-9F8E-BF4202608005}"/>
                  </a:ext>
                </a:extLst>
              </p:cNvPr>
              <p:cNvSpPr/>
              <p:nvPr/>
            </p:nvSpPr>
            <p:spPr>
              <a:xfrm>
                <a:off x="4930893" y="2609827"/>
                <a:ext cx="1417637" cy="1641787"/>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26 CuadroTexto">
                <a:extLst>
                  <a:ext uri="{FF2B5EF4-FFF2-40B4-BE49-F238E27FC236}">
                    <a16:creationId xmlns:a16="http://schemas.microsoft.com/office/drawing/2014/main" id="{1262A5AF-369E-4801-8312-67EB4EDAAB75}"/>
                  </a:ext>
                </a:extLst>
              </p:cNvPr>
              <p:cNvSpPr txBox="1"/>
              <p:nvPr/>
            </p:nvSpPr>
            <p:spPr>
              <a:xfrm>
                <a:off x="4833227" y="3001830"/>
                <a:ext cx="1558529" cy="1144932"/>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 un riesgo contable</a:t>
                </a: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5"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426554"/>
              <a:chOff x="6644269" y="4883005"/>
              <a:chExt cx="1550197" cy="1426554"/>
            </a:xfrm>
          </p:grpSpPr>
          <p:sp>
            <p:nvSpPr>
              <p:cNvPr id="27" name="21 Elipse">
                <a:extLst>
                  <a:ext uri="{FF2B5EF4-FFF2-40B4-BE49-F238E27FC236}">
                    <a16:creationId xmlns:a16="http://schemas.microsoft.com/office/drawing/2014/main" id="{72FED1C6-6A2A-4174-BA8A-57328B0FA202}"/>
                  </a:ext>
                </a:extLst>
              </p:cNvPr>
              <p:cNvSpPr/>
              <p:nvPr/>
            </p:nvSpPr>
            <p:spPr>
              <a:xfrm>
                <a:off x="6644269" y="4883005"/>
                <a:ext cx="1550197" cy="1426554"/>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849465"/>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¿Para qué se evalúa?</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6"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2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04568" y="1866091"/>
                <a:ext cx="1156093" cy="480133"/>
              </a:xfrm>
              <a:prstGeom prst="rect">
                <a:avLst/>
              </a:prstGeom>
              <a:noFill/>
              <a:ln w="9525">
                <a:noFill/>
                <a:miter lim="800000"/>
                <a:headEnd/>
                <a:tailEnd/>
              </a:ln>
            </p:spPr>
            <p:txBody>
              <a:bodyPr wrap="non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7" name="91 Grupo">
              <a:extLst>
                <a:ext uri="{FF2B5EF4-FFF2-40B4-BE49-F238E27FC236}">
                  <a16:creationId xmlns:a16="http://schemas.microsoft.com/office/drawing/2014/main" id="{91BE2466-B72E-4746-9B0B-880160F37516}"/>
                </a:ext>
              </a:extLst>
            </p:cNvPr>
            <p:cNvGrpSpPr>
              <a:grpSpLocks/>
            </p:cNvGrpSpPr>
            <p:nvPr/>
          </p:nvGrpSpPr>
          <p:grpSpPr bwMode="auto">
            <a:xfrm>
              <a:off x="5500401" y="2553361"/>
              <a:ext cx="1518752" cy="1555376"/>
              <a:chOff x="7143475" y="3124865"/>
              <a:chExt cx="1518752" cy="1555376"/>
            </a:xfrm>
          </p:grpSpPr>
          <p:sp>
            <p:nvSpPr>
              <p:cNvPr id="23" name="17 Elipse">
                <a:extLst>
                  <a:ext uri="{FF2B5EF4-FFF2-40B4-BE49-F238E27FC236}">
                    <a16:creationId xmlns:a16="http://schemas.microsoft.com/office/drawing/2014/main" id="{A551323B-A5CB-44F9-856A-4FD1B991740B}"/>
                  </a:ext>
                </a:extLst>
              </p:cNvPr>
              <p:cNvSpPr/>
              <p:nvPr/>
            </p:nvSpPr>
            <p:spPr>
              <a:xfrm>
                <a:off x="7143475" y="3124865"/>
                <a:ext cx="1518752" cy="1555376"/>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239 CuadroTexto">
                <a:extLst>
                  <a:ext uri="{FF2B5EF4-FFF2-40B4-BE49-F238E27FC236}">
                    <a16:creationId xmlns:a16="http://schemas.microsoft.com/office/drawing/2014/main" id="{F7541C88-E194-44B9-A117-0CCFDC6D6D39}"/>
                  </a:ext>
                </a:extLst>
              </p:cNvPr>
              <p:cNvSpPr txBox="1">
                <a:spLocks noChangeArrowheads="1"/>
              </p:cNvSpPr>
              <p:nvPr/>
            </p:nvSpPr>
            <p:spPr bwMode="auto">
              <a:xfrm>
                <a:off x="7180948" y="3473855"/>
                <a:ext cx="1481279" cy="978732"/>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¿Cuál son sus objetivos?</a:t>
                </a:r>
                <a:endParaRPr kumimoji="0" lang="es-E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grpSp>
        <p:nvGrpSpPr>
          <p:cNvPr id="31" name="Grupo 30">
            <a:extLst>
              <a:ext uri="{FF2B5EF4-FFF2-40B4-BE49-F238E27FC236}">
                <a16:creationId xmlns:a16="http://schemas.microsoft.com/office/drawing/2014/main" id="{6A021650-0299-4995-BDDD-FE8BC00A4D0F}"/>
              </a:ext>
            </a:extLst>
          </p:cNvPr>
          <p:cNvGrpSpPr/>
          <p:nvPr/>
        </p:nvGrpSpPr>
        <p:grpSpPr>
          <a:xfrm>
            <a:off x="4840566" y="1182935"/>
            <a:ext cx="4160237" cy="1212514"/>
            <a:chOff x="4804251" y="1200938"/>
            <a:chExt cx="4160237" cy="1212514"/>
          </a:xfrm>
        </p:grpSpPr>
        <p:sp>
          <p:nvSpPr>
            <p:cNvPr id="32" name="29 CuadroTexto">
              <a:extLst>
                <a:ext uri="{FF2B5EF4-FFF2-40B4-BE49-F238E27FC236}">
                  <a16:creationId xmlns:a16="http://schemas.microsoft.com/office/drawing/2014/main" id="{0F1C6672-1AA1-40B0-A9D4-D48DE7D9113C}"/>
                </a:ext>
              </a:extLst>
            </p:cNvPr>
            <p:cNvSpPr txBox="1"/>
            <p:nvPr/>
          </p:nvSpPr>
          <p:spPr bwMode="auto">
            <a:xfrm>
              <a:off x="6669846" y="1200938"/>
              <a:ext cx="2294642" cy="12125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Proceso  desarrollado con el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fin</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de lograr la existencia y efectividad de procedimientos de control y verificación de actividades, para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garantizar</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información contable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30 Conector recto de flecha">
              <a:extLst>
                <a:ext uri="{FF2B5EF4-FFF2-40B4-BE49-F238E27FC236}">
                  <a16:creationId xmlns:a16="http://schemas.microsoft.com/office/drawing/2014/main" id="{CFFCB9E6-8DEF-4BAD-A722-0B6A7F0F022B}"/>
                </a:ext>
              </a:extLst>
            </p:cNvPr>
            <p:cNvCxnSpPr/>
            <p:nvPr/>
          </p:nvCxnSpPr>
          <p:spPr bwMode="auto">
            <a:xfrm>
              <a:off x="4804251" y="1470263"/>
              <a:ext cx="1739015" cy="193624"/>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sp>
        <p:nvSpPr>
          <p:cNvPr id="34" name="32 CuadroTexto">
            <a:extLst>
              <a:ext uri="{FF2B5EF4-FFF2-40B4-BE49-F238E27FC236}">
                <a16:creationId xmlns:a16="http://schemas.microsoft.com/office/drawing/2014/main" id="{3167252F-047B-43E7-BBC2-766E322A3C6E}"/>
              </a:ext>
            </a:extLst>
          </p:cNvPr>
          <p:cNvSpPr txBox="1"/>
          <p:nvPr/>
        </p:nvSpPr>
        <p:spPr bwMode="auto">
          <a:xfrm>
            <a:off x="109425" y="928121"/>
            <a:ext cx="2483133" cy="1230593"/>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Probabilidad de ocurrencia de eventos , internos o externos,  con capacidad para afectar negativamente el proceso contable, generando errores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70FD5EA6-5AC7-419D-BC1B-003625AFA380}"/>
              </a:ext>
            </a:extLst>
          </p:cNvPr>
          <p:cNvGrpSpPr/>
          <p:nvPr/>
        </p:nvGrpSpPr>
        <p:grpSpPr>
          <a:xfrm>
            <a:off x="251520" y="4171277"/>
            <a:ext cx="3223206" cy="1145588"/>
            <a:chOff x="251520" y="4213651"/>
            <a:chExt cx="3188267" cy="1103214"/>
          </a:xfrm>
        </p:grpSpPr>
        <p:sp>
          <p:nvSpPr>
            <p:cNvPr id="39" name="33 CuadroTexto">
              <a:extLst>
                <a:ext uri="{FF2B5EF4-FFF2-40B4-BE49-F238E27FC236}">
                  <a16:creationId xmlns:a16="http://schemas.microsoft.com/office/drawing/2014/main" id="{A3436A40-6766-4512-8DB9-17529F8A69B9}"/>
                </a:ext>
              </a:extLst>
            </p:cNvPr>
            <p:cNvSpPr txBox="1"/>
            <p:nvPr/>
          </p:nvSpPr>
          <p:spPr bwMode="auto">
            <a:xfrm>
              <a:off x="251520" y="4213651"/>
              <a:ext cx="2315662"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Determinar la existencia de controles y su efectividad en la  prevención y neutralización del riesgo asociado a la gestión contable.</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sp>
        <p:nvSpPr>
          <p:cNvPr id="41" name="1 Elipse">
            <a:extLst>
              <a:ext uri="{FF2B5EF4-FFF2-40B4-BE49-F238E27FC236}">
                <a16:creationId xmlns:a16="http://schemas.microsoft.com/office/drawing/2014/main" id="{CC551BE4-FEF9-46F7-A50D-871F75B540E3}"/>
              </a:ext>
            </a:extLst>
          </p:cNvPr>
          <p:cNvSpPr/>
          <p:nvPr/>
        </p:nvSpPr>
        <p:spPr bwMode="auto">
          <a:xfrm>
            <a:off x="3089335" y="2413451"/>
            <a:ext cx="2185896" cy="1646645"/>
          </a:xfrm>
          <a:prstGeom prst="ellipse">
            <a:avLst/>
          </a:prstGeom>
          <a:solidFill>
            <a:schemeClr val="accent6">
              <a:lumMod val="60000"/>
              <a:lumOff val="40000"/>
            </a:schemeClr>
          </a:solidFill>
          <a:ln w="9525" cap="flat" cmpd="sng" algn="ctr">
            <a:solidFill>
              <a:srgbClr val="00947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Control interno Contable</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Conector recto 41">
            <a:extLst>
              <a:ext uri="{FF2B5EF4-FFF2-40B4-BE49-F238E27FC236}">
                <a16:creationId xmlns:a16="http://schemas.microsoft.com/office/drawing/2014/main" id="{57C00F03-32AA-4ECE-AFA5-C6E7A30C51AB}"/>
              </a:ext>
            </a:extLst>
          </p:cNvPr>
          <p:cNvCxnSpPr/>
          <p:nvPr/>
        </p:nvCxnSpPr>
        <p:spPr bwMode="auto">
          <a:xfrm>
            <a:off x="4850897" y="1401925"/>
            <a:ext cx="1140126" cy="306254"/>
          </a:xfrm>
          <a:prstGeom prst="line">
            <a:avLst/>
          </a:prstGeom>
          <a:solidFill>
            <a:srgbClr val="1B369A"/>
          </a:solidFill>
          <a:ln w="9525" cap="flat" cmpd="sng" algn="ctr">
            <a:noFill/>
            <a:prstDash val="solid"/>
            <a:round/>
            <a:headEnd type="none" w="med" len="med"/>
            <a:tailEnd type="none" w="med" len="med"/>
          </a:ln>
          <a:effectLst/>
        </p:spPr>
      </p:cxnSp>
      <p:cxnSp>
        <p:nvCxnSpPr>
          <p:cNvPr id="43" name="Conector recto 42">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1C4185C9-A7D4-4B9A-87EA-AABA88856BAC}"/>
              </a:ext>
            </a:extLst>
          </p:cNvPr>
          <p:cNvCxnSpPr>
            <a:stCxn id="23"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cxnSp>
        <p:nvCxnSpPr>
          <p:cNvPr id="45" name="Conector recto de flecha 44">
            <a:extLst>
              <a:ext uri="{FF2B5EF4-FFF2-40B4-BE49-F238E27FC236}">
                <a16:creationId xmlns:a16="http://schemas.microsoft.com/office/drawing/2014/main" id="{61FAE774-B29A-4BA9-AC3C-CA2893079F6B}"/>
              </a:ext>
            </a:extLst>
          </p:cNvPr>
          <p:cNvCxnSpPr/>
          <p:nvPr/>
        </p:nvCxnSpPr>
        <p:spPr bwMode="auto">
          <a:xfrm>
            <a:off x="6910960" y="3165513"/>
            <a:ext cx="1045416" cy="397962"/>
          </a:xfrm>
          <a:prstGeom prst="straightConnector1">
            <a:avLst/>
          </a:prstGeom>
          <a:solidFill>
            <a:srgbClr val="1B369A"/>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A03FC09F-B454-4970-BEF5-9E19349BFFE9}"/>
              </a:ext>
            </a:extLst>
          </p:cNvPr>
          <p:cNvCxnSpPr/>
          <p:nvPr/>
        </p:nvCxnSpPr>
        <p:spPr bwMode="auto">
          <a:xfrm flipH="1">
            <a:off x="2654613" y="4930738"/>
            <a:ext cx="799248" cy="16020"/>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
        <p:nvSpPr>
          <p:cNvPr id="47" name="40 CuadroTexto">
            <a:extLst>
              <a:ext uri="{FF2B5EF4-FFF2-40B4-BE49-F238E27FC236}">
                <a16:creationId xmlns:a16="http://schemas.microsoft.com/office/drawing/2014/main" id="{5E7B1027-2E03-42C1-8659-19A133CA81C8}"/>
              </a:ext>
            </a:extLst>
          </p:cNvPr>
          <p:cNvSpPr txBox="1"/>
          <p:nvPr/>
        </p:nvSpPr>
        <p:spPr bwMode="auto">
          <a:xfrm>
            <a:off x="6769545" y="3634142"/>
            <a:ext cx="2304256" cy="1593060"/>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Promover la generación de Información Financiera </a:t>
            </a:r>
            <a:r>
              <a:rPr kumimoji="0" lang="es-ES"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p>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Garantizar que los hechos económicos se reconozcan, midan, revelen y se presenten.</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Verificación la efectividad de las políticas de operación en el proceso contable. </a:t>
            </a:r>
          </a:p>
        </p:txBody>
      </p:sp>
      <p:cxnSp>
        <p:nvCxnSpPr>
          <p:cNvPr id="51" name="Conector recto de flecha 50">
            <a:extLst>
              <a:ext uri="{FF2B5EF4-FFF2-40B4-BE49-F238E27FC236}">
                <a16:creationId xmlns:a16="http://schemas.microsoft.com/office/drawing/2014/main" id="{A03FC09F-B454-4970-BEF5-9E19349BFFE9}"/>
              </a:ext>
            </a:extLst>
          </p:cNvPr>
          <p:cNvCxnSpPr/>
          <p:nvPr/>
        </p:nvCxnSpPr>
        <p:spPr bwMode="auto">
          <a:xfrm flipH="1" flipV="1">
            <a:off x="1252659" y="2160981"/>
            <a:ext cx="425951" cy="625314"/>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189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427134"/>
            <a:ext cx="3312368" cy="4238678"/>
          </a:xfrm>
          <a:prstGeom prst="rect">
            <a:avLst/>
          </a:prstGeom>
        </p:spPr>
      </p:pic>
      <p:sp>
        <p:nvSpPr>
          <p:cNvPr id="4" name="6 Proceso"/>
          <p:cNvSpPr/>
          <p:nvPr/>
        </p:nvSpPr>
        <p:spPr bwMode="auto">
          <a:xfrm>
            <a:off x="611556" y="337220"/>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357 de 2008</a:t>
            </a:r>
          </a:p>
        </p:txBody>
      </p:sp>
      <p:sp>
        <p:nvSpPr>
          <p:cNvPr id="5" name="7 Flecha abajo"/>
          <p:cNvSpPr/>
          <p:nvPr/>
        </p:nvSpPr>
        <p:spPr bwMode="auto">
          <a:xfrm>
            <a:off x="1711105" y="985294"/>
            <a:ext cx="484632" cy="360038"/>
          </a:xfrm>
          <a:prstGeom prst="down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glow rad="63500">
              <a:schemeClr val="accent2">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6" name="8 Proceso"/>
          <p:cNvSpPr/>
          <p:nvPr/>
        </p:nvSpPr>
        <p:spPr bwMode="auto">
          <a:xfrm>
            <a:off x="5580108" y="49188"/>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193 de 2016</a:t>
            </a: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941339" y="1706976"/>
            <a:ext cx="4589910" cy="3312372"/>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 name="10 Flecha abajo"/>
          <p:cNvSpPr/>
          <p:nvPr/>
        </p:nvSpPr>
        <p:spPr bwMode="auto">
          <a:xfrm>
            <a:off x="6751664" y="652483"/>
            <a:ext cx="484632" cy="360038"/>
          </a:xfrm>
          <a:prstGeom prst="downArrow">
            <a:avLst/>
          </a:prstGeom>
          <a:solidFill>
            <a:srgbClr val="FF0000"/>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5 Flecha derecha"/>
          <p:cNvSpPr/>
          <p:nvPr/>
        </p:nvSpPr>
        <p:spPr bwMode="auto">
          <a:xfrm>
            <a:off x="3779912" y="2785492"/>
            <a:ext cx="1584176" cy="720080"/>
          </a:xfrm>
          <a:prstGeom prst="rightArrow">
            <a:avLst/>
          </a:prstGeom>
          <a:solidFill>
            <a:srgbClr val="92D050"/>
          </a:solidFill>
          <a:ln w="9525" cap="flat" cmpd="sng" algn="ctr">
            <a:solidFill>
              <a:schemeClr val="tx1"/>
            </a:solidFill>
            <a:prstDash val="solid"/>
            <a:round/>
            <a:headEnd type="none" w="med" len="med"/>
            <a:tailEnd type="none" w="med" len="med"/>
          </a:ln>
          <a:effectLst>
            <a:glow rad="63500">
              <a:schemeClr val="accent3">
                <a:satMod val="175000"/>
                <a:alpha val="40000"/>
              </a:scheme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600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4000"/>
                            </p:stCondLst>
                            <p:childTnLst>
                              <p:par>
                                <p:cTn id="42" presetID="31"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4"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5"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6"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7"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8"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9"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0"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1" name="18 Rectángulo"/>
          <p:cNvSpPr/>
          <p:nvPr/>
        </p:nvSpPr>
        <p:spPr bwMode="auto">
          <a:xfrm>
            <a:off x="1907704" y="2325799"/>
            <a:ext cx="1571712" cy="6757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a:p>
            <a:pPr algn="ctr" defTabSz="761970" eaLnBrk="0" hangingPunct="0"/>
            <a:r>
              <a:rPr lang="es-CO" sz="2000" b="1" dirty="0">
                <a:latin typeface="Times New Roman" pitchFamily="18" charset="0"/>
              </a:rPr>
              <a:t>037/2017</a:t>
            </a:r>
          </a:p>
        </p:txBody>
      </p:sp>
      <p:sp>
        <p:nvSpPr>
          <p:cNvPr id="12"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3"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4"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5"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6"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7"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18"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19"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0"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01/01/2018</a:t>
            </a:r>
          </a:p>
        </p:txBody>
      </p:sp>
      <p:sp>
        <p:nvSpPr>
          <p:cNvPr id="21"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31/12/2018</a:t>
            </a:r>
          </a:p>
        </p:txBody>
      </p:sp>
      <p:sp>
        <p:nvSpPr>
          <p:cNvPr id="22"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3"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4"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5"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6"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7"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28"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9"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0"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Tree>
    <p:extLst>
      <p:ext uri="{BB962C8B-B14F-4D97-AF65-F5344CB8AC3E}">
        <p14:creationId xmlns:p14="http://schemas.microsoft.com/office/powerpoint/2010/main" val="336486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4" name="Rectángulo 3">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cxnSp>
        <p:nvCxnSpPr>
          <p:cNvPr id="7" name="Conector recto 6">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8" name="Conector recto de flecha 7">
            <a:extLst>
              <a:ext uri="{FF2B5EF4-FFF2-40B4-BE49-F238E27FC236}">
                <a16:creationId xmlns:a16="http://schemas.microsoft.com/office/drawing/2014/main" id="{1C4185C9-A7D4-4B9A-87EA-AABA88856BAC}"/>
              </a:ext>
            </a:extLst>
          </p:cNvPr>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9" name="Rectángulo 8"/>
          <p:cNvSpPr/>
          <p:nvPr/>
        </p:nvSpPr>
        <p:spPr>
          <a:xfrm>
            <a:off x="797868" y="148294"/>
            <a:ext cx="7272808" cy="553992"/>
          </a:xfrm>
          <a:prstGeom prst="rect">
            <a:avLst/>
          </a:prstGeom>
          <a:noFill/>
        </p:spPr>
        <p:txBody>
          <a:bodyPr wrap="square" lIns="91432" tIns="45717" rIns="91432" bIns="45717">
            <a:spAutoFit/>
          </a:bodyPr>
          <a:lstStyle/>
          <a:p>
            <a:pPr algn="ctr" defTabSz="914400" eaLnBrk="0" fontAlgn="base" hangingPunct="0">
              <a:spcBef>
                <a:spcPct val="0"/>
              </a:spcBef>
              <a:spcAft>
                <a:spcPct val="0"/>
              </a:spcAft>
            </a:pPr>
            <a:r>
              <a:rPr lang="es-ES" sz="3000" b="1" dirty="0">
                <a:latin typeface="Times New Roman" panose="02020603050405020304" pitchFamily="18" charset="0"/>
                <a:cs typeface="Times New Roman" panose="02020603050405020304" pitchFamily="18" charset="0"/>
              </a:rPr>
              <a:t>CONTROL INTERNO CONTABLE - 2017</a:t>
            </a:r>
            <a:endParaRPr lang="es-CO" sz="3000" b="1" dirty="0">
              <a:latin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39" y="1189314"/>
            <a:ext cx="3244304" cy="4176465"/>
          </a:xfrm>
          <a:prstGeom prst="rect">
            <a:avLst/>
          </a:prstGeom>
          <a:noFill/>
          <a:ln w="9525">
            <a:noFill/>
            <a:miter lim="800000"/>
            <a:headEnd/>
            <a:tailEnd/>
          </a:ln>
          <a:effectLst/>
        </p:spPr>
      </p:pic>
      <p:sp>
        <p:nvSpPr>
          <p:cNvPr id="11" name="4 Rectángulo"/>
          <p:cNvSpPr/>
          <p:nvPr/>
        </p:nvSpPr>
        <p:spPr>
          <a:xfrm>
            <a:off x="3923928" y="1921396"/>
            <a:ext cx="5040560" cy="3293203"/>
          </a:xfrm>
          <a:prstGeom prst="rect">
            <a:avLst/>
          </a:prstGeom>
        </p:spPr>
        <p:txBody>
          <a:bodyPr wrap="square" lIns="91432" tIns="45717" rIns="91432" bIns="45717">
            <a:spAutoFit/>
          </a:bodyPr>
          <a:lstStyle/>
          <a:p>
            <a:pPr algn="just" defTabSz="914400" eaLnBrk="0" fontAlgn="base" hangingPunct="0">
              <a:spcBef>
                <a:spcPct val="0"/>
              </a:spcBef>
              <a:spcAft>
                <a:spcPct val="0"/>
              </a:spcAft>
            </a:pPr>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rgbClr val="AAE2CA">
                    <a:lumMod val="50000"/>
                  </a:srgbClr>
                </a:solidFill>
                <a:latin typeface="Arial" panose="020B0604020202020204" pitchFamily="34" charset="0"/>
              </a:rPr>
              <a:t> </a:t>
            </a:r>
            <a:r>
              <a:rPr lang="es-ES" altLang="es-CO" sz="2600" b="1" dirty="0">
                <a:solidFill>
                  <a:srgbClr val="000000"/>
                </a:solidFill>
                <a:latin typeface="Arial" panose="020B0604020202020204" pitchFamily="34" charset="0"/>
              </a:rPr>
              <a:t>relevancia y representación fiel.</a:t>
            </a:r>
            <a:r>
              <a:rPr lang="es-ES" altLang="es-CO" sz="2600" b="1" dirty="0">
                <a:solidFill>
                  <a:srgbClr val="000000"/>
                </a:solidFill>
                <a:latin typeface="Tahoma" panose="020B0604030504040204" pitchFamily="34" charset="0"/>
              </a:rPr>
              <a:t> </a:t>
            </a:r>
            <a:endParaRPr lang="es-CO" sz="2600" b="1" dirty="0">
              <a:solidFill>
                <a:srgbClr val="000000"/>
              </a:solidFill>
              <a:latin typeface="Arial Narrow" pitchFamily="34" charset="0"/>
            </a:endParaRPr>
          </a:p>
        </p:txBody>
      </p:sp>
      <p:sp>
        <p:nvSpPr>
          <p:cNvPr id="12" name="CuadroTexto 11"/>
          <p:cNvSpPr txBox="1"/>
          <p:nvPr/>
        </p:nvSpPr>
        <p:spPr>
          <a:xfrm>
            <a:off x="3419872" y="1273324"/>
            <a:ext cx="5400600" cy="584775"/>
          </a:xfrm>
          <a:prstGeom prst="rect">
            <a:avLst/>
          </a:prstGeom>
          <a:noFill/>
        </p:spPr>
        <p:txBody>
          <a:bodyPr wrap="square" rtlCol="0">
            <a:spAutoFit/>
          </a:bodyPr>
          <a:lstStyle/>
          <a:p>
            <a:pPr algn="ctr" defTabSz="914400" eaLnBrk="0" fontAlgn="base" hangingPunct="0">
              <a:spcBef>
                <a:spcPct val="0"/>
              </a:spcBef>
              <a:spcAft>
                <a:spcPct val="0"/>
              </a:spcAft>
            </a:pPr>
            <a:r>
              <a:rPr lang="es-CO" sz="3200" b="1" dirty="0">
                <a:solidFill>
                  <a:srgbClr val="000000"/>
                </a:solidFill>
                <a:effectLst>
                  <a:outerShdw blurRad="38100" dist="38100" dir="2700000" algn="tl">
                    <a:srgbClr val="000000">
                      <a:alpha val="43137"/>
                    </a:srgbClr>
                  </a:outerShdw>
                </a:effectLst>
                <a:latin typeface="Arial Narrow" pitchFamily="34" charset="0"/>
              </a:rPr>
              <a:t>Riesgo Contable</a:t>
            </a:r>
          </a:p>
        </p:txBody>
      </p:sp>
      <p:sp>
        <p:nvSpPr>
          <p:cNvPr id="13"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2942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5 Rectángulo"/>
          <p:cNvSpPr/>
          <p:nvPr/>
        </p:nvSpPr>
        <p:spPr>
          <a:xfrm>
            <a:off x="1018990" y="265991"/>
            <a:ext cx="7729474" cy="523220"/>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GESTIÓN DEL RIESGO CONTABLE</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9 Rectángulo"/>
          <p:cNvSpPr/>
          <p:nvPr/>
        </p:nvSpPr>
        <p:spPr>
          <a:xfrm>
            <a:off x="1978318" y="996889"/>
            <a:ext cx="2106863" cy="40011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prstClr val="black"/>
                </a:solidFill>
                <a:effectLst/>
                <a:uLnTx/>
                <a:uFillTx/>
                <a:latin typeface="Calibri" panose="020F0502020204030204"/>
                <a:ea typeface="+mn-ea"/>
                <a:cs typeface="Arial" charset="0"/>
              </a:rPr>
              <a:t>Proceso Contable</a:t>
            </a:r>
            <a:endParaRPr kumimoji="0" lang="es-ES" sz="2000" b="1"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9" name="17 Rectángulo"/>
          <p:cNvSpPr/>
          <p:nvPr/>
        </p:nvSpPr>
        <p:spPr>
          <a:xfrm>
            <a:off x="4375649" y="976228"/>
            <a:ext cx="1446238" cy="400110"/>
          </a:xfrm>
          <a:prstGeom prst="rect">
            <a:avLst/>
          </a:prstGeom>
          <a:solidFill>
            <a:srgbClr val="CCFFCC"/>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rgbClr val="FF0000"/>
                </a:solidFill>
                <a:effectLst/>
                <a:uLnTx/>
                <a:uFillTx/>
                <a:latin typeface="Calibri" panose="020F0502020204030204"/>
                <a:ea typeface="+mn-ea"/>
                <a:cs typeface="Arial" charset="0"/>
              </a:rPr>
              <a:t>Objetivo</a:t>
            </a:r>
          </a:p>
        </p:txBody>
      </p:sp>
      <p:sp>
        <p:nvSpPr>
          <p:cNvPr id="10" name="18 Rectángulo"/>
          <p:cNvSpPr/>
          <p:nvPr/>
        </p:nvSpPr>
        <p:spPr>
          <a:xfrm>
            <a:off x="6321866" y="995928"/>
            <a:ext cx="1038511" cy="400110"/>
          </a:xfrm>
          <a:prstGeom prst="rect">
            <a:avLst/>
          </a:prstGeom>
          <a:solidFill>
            <a:schemeClr val="bg2">
              <a:lumMod val="75000"/>
            </a:schemeClr>
          </a:solidFill>
          <a:ln>
            <a:solidFill>
              <a:srgbClr val="969789"/>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rgbClr val="002060"/>
                </a:solidFill>
                <a:effectLst/>
                <a:uLnTx/>
                <a:uFillTx/>
                <a:latin typeface="Calibri" panose="020F0502020204030204"/>
                <a:ea typeface="+mn-ea"/>
                <a:cs typeface="Arial" charset="0"/>
              </a:rPr>
              <a:t>Riesgo</a:t>
            </a:r>
            <a:r>
              <a:rPr kumimoji="0" lang="es-MX" sz="2000" b="1" i="0" u="none" strike="noStrike" kern="0" cap="none" spc="0" normalizeH="0" baseline="0" noProof="0" dirty="0">
                <a:ln>
                  <a:noFill/>
                </a:ln>
                <a:solidFill>
                  <a:prstClr val="black"/>
                </a:solidFill>
                <a:effectLst/>
                <a:uLnTx/>
                <a:uFillTx/>
                <a:latin typeface="Calibri" panose="020F0502020204030204"/>
                <a:ea typeface="+mn-ea"/>
                <a:cs typeface="Arial" charset="0"/>
              </a:rPr>
              <a:t> </a:t>
            </a:r>
          </a:p>
        </p:txBody>
      </p:sp>
      <p:sp>
        <p:nvSpPr>
          <p:cNvPr id="13" name="Rectángulo 12"/>
          <p:cNvSpPr/>
          <p:nvPr/>
        </p:nvSpPr>
        <p:spPr>
          <a:xfrm>
            <a:off x="0" y="-22820"/>
            <a:ext cx="8604448" cy="800219"/>
          </a:xfrm>
          <a:prstGeom prst="rect">
            <a:avLst/>
          </a:prstGeom>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1404" b="1" i="0" u="none" strike="noStrike" kern="1200" cap="none" spc="0" normalizeH="0" baseline="0" noProof="0" dirty="0">
                <a:ln>
                  <a:noFill/>
                </a:ln>
                <a:solidFill>
                  <a:prstClr val="white"/>
                </a:solidFill>
                <a:effectLst/>
                <a:uLnTx/>
                <a:uFillTx/>
                <a:latin typeface="Calibri" panose="020F0502020204030204"/>
                <a:ea typeface="+mn-ea"/>
                <a:cs typeface="+mn-cs"/>
              </a:rPr>
              <a:t>ASPECTOS CONCEPTUALES RELACIONADOS CON EL PROCESO CONTABLE</a:t>
            </a:r>
          </a:p>
        </p:txBody>
      </p:sp>
      <p:sp>
        <p:nvSpPr>
          <p:cNvPr id="14" name="Rectángulo 13">
            <a:extLst>
              <a:ext uri="{FF2B5EF4-FFF2-40B4-BE49-F238E27FC236}">
                <a16:creationId xmlns:a16="http://schemas.microsoft.com/office/drawing/2014/main" id="{B941657F-CF92-41C3-93E3-C68FD697E370}"/>
              </a:ext>
            </a:extLst>
          </p:cNvPr>
          <p:cNvSpPr/>
          <p:nvPr/>
        </p:nvSpPr>
        <p:spPr bwMode="auto">
          <a:xfrm>
            <a:off x="3441784" y="3253587"/>
            <a:ext cx="2354352" cy="6412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 name="Rectángulo 14">
            <a:extLst>
              <a:ext uri="{FF2B5EF4-FFF2-40B4-BE49-F238E27FC236}">
                <a16:creationId xmlns:a16="http://schemas.microsoft.com/office/drawing/2014/main" id="{69FD7C12-D084-4117-8229-89BB154FA263}"/>
              </a:ext>
            </a:extLst>
          </p:cNvPr>
          <p:cNvSpPr/>
          <p:nvPr/>
        </p:nvSpPr>
        <p:spPr>
          <a:xfrm>
            <a:off x="1223941" y="5631906"/>
            <a:ext cx="1403843" cy="3867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ángulo 15">
            <a:extLst>
              <a:ext uri="{FF2B5EF4-FFF2-40B4-BE49-F238E27FC236}">
                <a16:creationId xmlns:a16="http://schemas.microsoft.com/office/drawing/2014/main" id="{7CA27FE2-5EF8-410B-A6F4-89FC2F8EA8BC}"/>
              </a:ext>
            </a:extLst>
          </p:cNvPr>
          <p:cNvSpPr/>
          <p:nvPr/>
        </p:nvSpPr>
        <p:spPr bwMode="auto">
          <a:xfrm>
            <a:off x="683568" y="2461499"/>
            <a:ext cx="1944216" cy="7523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 name="5 Rectángulo"/>
          <p:cNvSpPr/>
          <p:nvPr/>
        </p:nvSpPr>
        <p:spPr>
          <a:xfrm>
            <a:off x="1649412" y="1453050"/>
            <a:ext cx="6132855" cy="52322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Identificación de los Factores de Riesgos</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endParaRPr>
          </a:p>
        </p:txBody>
      </p:sp>
      <p:cxnSp>
        <p:nvCxnSpPr>
          <p:cNvPr id="23" name="8 Conector recto"/>
          <p:cNvCxnSpPr/>
          <p:nvPr/>
        </p:nvCxnSpPr>
        <p:spPr>
          <a:xfrm flipH="1">
            <a:off x="7688263" y="2549477"/>
            <a:ext cx="411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9 Conector recto"/>
          <p:cNvCxnSpPr/>
          <p:nvPr/>
        </p:nvCxnSpPr>
        <p:spPr>
          <a:xfrm>
            <a:off x="1177925" y="2580100"/>
            <a:ext cx="0" cy="546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10 Conector recto"/>
          <p:cNvCxnSpPr/>
          <p:nvPr/>
        </p:nvCxnSpPr>
        <p:spPr>
          <a:xfrm>
            <a:off x="8099425" y="2580100"/>
            <a:ext cx="0" cy="5044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11 Rectángulo"/>
          <p:cNvSpPr/>
          <p:nvPr/>
        </p:nvSpPr>
        <p:spPr>
          <a:xfrm>
            <a:off x="1719943" y="2349267"/>
            <a:ext cx="5968093" cy="523220"/>
          </a:xfrm>
          <a:prstGeom prst="rect">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Riesgos Asociados con</a:t>
            </a:r>
            <a:r>
              <a:rPr kumimoji="0" lang="es-MX" sz="2400" b="1" i="0" u="none" strike="noStrike" kern="0" cap="none" spc="0" normalizeH="0" baseline="0" noProof="0" dirty="0">
                <a:ln>
                  <a:noFill/>
                </a:ln>
                <a:solidFill>
                  <a:prstClr val="black"/>
                </a:solidFill>
                <a:effectLst/>
                <a:uLnTx/>
                <a:uFillTx/>
                <a:latin typeface="Calibri" panose="020F0502020204030204"/>
                <a:ea typeface="+mn-ea"/>
                <a:cs typeface="Arial" charset="0"/>
              </a:rPr>
              <a:t>:</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14 Flecha abajo"/>
          <p:cNvSpPr/>
          <p:nvPr/>
        </p:nvSpPr>
        <p:spPr>
          <a:xfrm>
            <a:off x="4226380" y="1986724"/>
            <a:ext cx="562708" cy="313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15 Rectángulo"/>
          <p:cNvSpPr/>
          <p:nvPr/>
        </p:nvSpPr>
        <p:spPr>
          <a:xfrm>
            <a:off x="643918" y="4670367"/>
            <a:ext cx="7668971" cy="523220"/>
          </a:xfrm>
          <a:prstGeom prst="rect">
            <a:avLst/>
          </a:prstGeom>
          <a:solidFill>
            <a:schemeClr val="accent6">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Acciones  de  Control </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16 Conector recto"/>
          <p:cNvCxnSpPr>
            <a:stCxn id="26" idx="1"/>
          </p:cNvCxnSpPr>
          <p:nvPr/>
        </p:nvCxnSpPr>
        <p:spPr>
          <a:xfrm flipH="1" flipV="1">
            <a:off x="1177925" y="2580100"/>
            <a:ext cx="542018" cy="30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17 Flecha arriba y abajo"/>
          <p:cNvSpPr/>
          <p:nvPr/>
        </p:nvSpPr>
        <p:spPr>
          <a:xfrm>
            <a:off x="1449388"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18 Flecha arriba y abajo"/>
          <p:cNvSpPr/>
          <p:nvPr/>
        </p:nvSpPr>
        <p:spPr>
          <a:xfrm>
            <a:off x="3189288"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19 Flecha arriba y abajo"/>
          <p:cNvSpPr/>
          <p:nvPr/>
        </p:nvSpPr>
        <p:spPr>
          <a:xfrm>
            <a:off x="5243513"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20 Flecha arriba y abajo"/>
          <p:cNvSpPr/>
          <p:nvPr/>
        </p:nvSpPr>
        <p:spPr>
          <a:xfrm>
            <a:off x="7516813"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21 Conector recto de flecha"/>
          <p:cNvCxnSpPr/>
          <p:nvPr/>
        </p:nvCxnSpPr>
        <p:spPr>
          <a:xfrm>
            <a:off x="3389313" y="2811414"/>
            <a:ext cx="0" cy="3465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22 Conector recto de flecha"/>
          <p:cNvCxnSpPr/>
          <p:nvPr/>
        </p:nvCxnSpPr>
        <p:spPr>
          <a:xfrm>
            <a:off x="5441950" y="2811414"/>
            <a:ext cx="0" cy="3378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6 Rectángulo"/>
          <p:cNvSpPr/>
          <p:nvPr/>
        </p:nvSpPr>
        <p:spPr>
          <a:xfrm>
            <a:off x="4712217" y="3135038"/>
            <a:ext cx="1459983" cy="1261884"/>
          </a:xfrm>
          <a:prstGeom prst="rect">
            <a:avLst/>
          </a:prstGeom>
          <a:solidFill>
            <a:srgbClr val="FFFFCC"/>
          </a:solidFill>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prstClr val="black"/>
                </a:solidFill>
                <a:effectLst/>
                <a:uLnTx/>
                <a:uFillTx/>
                <a:latin typeface="Calibri" panose="020F0502020204030204"/>
                <a:ea typeface="+mn-ea"/>
                <a:cs typeface="Arial" charset="0"/>
              </a:rPr>
              <a:t>Rendición de cuentas</a:t>
            </a: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2400" b="1" i="0" u="none" strike="noStrike" kern="0" cap="none" spc="0" normalizeH="0" baseline="0" noProof="0" dirty="0">
              <a:ln>
                <a:noFill/>
              </a:ln>
              <a:solidFill>
                <a:prstClr val="black"/>
              </a:solidFill>
              <a:effectLst/>
              <a:uLnTx/>
              <a:uFillTx/>
              <a:latin typeface="Calibri" panose="020F0502020204030204"/>
              <a:ea typeface="+mn-ea"/>
              <a:cs typeface="Arial"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7 Rectángulo"/>
          <p:cNvSpPr/>
          <p:nvPr/>
        </p:nvSpPr>
        <p:spPr>
          <a:xfrm>
            <a:off x="643918" y="3126246"/>
            <a:ext cx="1674740" cy="1200329"/>
          </a:xfrm>
          <a:prstGeom prst="rect">
            <a:avLst/>
          </a:prstGeom>
          <a:solidFill>
            <a:srgbClr val="FFFFCC"/>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Arial" charset="0"/>
              </a:rPr>
              <a:t>Marco de referencia del proceso contable</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38" name="12 Rectángulo"/>
          <p:cNvSpPr/>
          <p:nvPr/>
        </p:nvSpPr>
        <p:spPr>
          <a:xfrm>
            <a:off x="2551640" y="3151869"/>
            <a:ext cx="1674740" cy="1169551"/>
          </a:xfrm>
          <a:prstGeom prst="rect">
            <a:avLst/>
          </a:prstGeom>
          <a:solidFill>
            <a:srgbClr val="FFFFCC"/>
          </a:solidFill>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Arial" charset="0"/>
              </a:rPr>
              <a:t>Etapas del proceso contable</a:t>
            </a: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13 Rectángulo"/>
          <p:cNvSpPr/>
          <p:nvPr/>
        </p:nvSpPr>
        <p:spPr>
          <a:xfrm>
            <a:off x="6638149" y="3084519"/>
            <a:ext cx="1674740" cy="1200329"/>
          </a:xfrm>
          <a:prstGeom prst="rect">
            <a:avLst/>
          </a:prstGeom>
          <a:solidFill>
            <a:srgbClr val="FFFFCC"/>
          </a:solidFill>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Arial" charset="0"/>
              </a:rPr>
              <a:t>Gestión del riesgo de índole contable</a:t>
            </a: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9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Título"/>
          <p:cNvSpPr txBox="1">
            <a:spLocks/>
          </p:cNvSpPr>
          <p:nvPr/>
        </p:nvSpPr>
        <p:spPr bwMode="auto">
          <a:xfrm>
            <a:off x="827584" y="124702"/>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4" name="1 Rectángulo"/>
          <p:cNvSpPr/>
          <p:nvPr/>
        </p:nvSpPr>
        <p:spPr bwMode="auto">
          <a:xfrm>
            <a:off x="683569" y="2554971"/>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Identificación</a:t>
            </a:r>
            <a:endParaRPr lang="es-CO" sz="2200" b="1" u="sng" dirty="0">
              <a:solidFill>
                <a:schemeClr val="tx1"/>
              </a:solidFill>
            </a:endParaRPr>
          </a:p>
        </p:txBody>
      </p:sp>
      <p:sp>
        <p:nvSpPr>
          <p:cNvPr id="5" name="6 CuadroTexto"/>
          <p:cNvSpPr txBox="1"/>
          <p:nvPr/>
        </p:nvSpPr>
        <p:spPr>
          <a:xfrm>
            <a:off x="683568" y="1785594"/>
            <a:ext cx="2520280" cy="45134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2333" b="1" dirty="0">
                <a:latin typeface="+mn-lt"/>
              </a:rPr>
              <a:t>RECONOCIMIENTO</a:t>
            </a:r>
          </a:p>
        </p:txBody>
      </p:sp>
      <p:sp>
        <p:nvSpPr>
          <p:cNvPr id="6" name="10 CuadroTexto"/>
          <p:cNvSpPr txBox="1"/>
          <p:nvPr/>
        </p:nvSpPr>
        <p:spPr>
          <a:xfrm>
            <a:off x="3511083" y="1618092"/>
            <a:ext cx="2141038" cy="810350"/>
          </a:xfrm>
          <a:prstGeom prst="rect">
            <a:avLst/>
          </a:prstGeom>
          <a:solidFill>
            <a:schemeClr val="tx2">
              <a:lumMod val="40000"/>
              <a:lumOff val="60000"/>
            </a:schemeClr>
          </a:solidFill>
          <a:ln>
            <a:solidFill>
              <a:schemeClr val="tx1"/>
            </a:solidFill>
          </a:ln>
        </p:spPr>
        <p:txBody>
          <a:bodyPr wrap="square" rtlCol="0">
            <a:spAutoFit/>
          </a:bodyPr>
          <a:lstStyle/>
          <a:p>
            <a:pPr algn="ctr"/>
            <a:r>
              <a:rPr lang="es-CO" sz="2333" b="1" dirty="0">
                <a:latin typeface="+mn-lt"/>
              </a:rPr>
              <a:t>MEDICIÓN POSTERIOR</a:t>
            </a:r>
          </a:p>
        </p:txBody>
      </p:sp>
      <p:sp>
        <p:nvSpPr>
          <p:cNvPr id="7" name="11 CuadroTexto"/>
          <p:cNvSpPr txBox="1"/>
          <p:nvPr/>
        </p:nvSpPr>
        <p:spPr>
          <a:xfrm>
            <a:off x="6000158" y="1785594"/>
            <a:ext cx="2100233" cy="451342"/>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CO" sz="2333" b="1" dirty="0">
                <a:latin typeface="+mn-lt"/>
              </a:rPr>
              <a:t>REVELACIÓN</a:t>
            </a:r>
          </a:p>
        </p:txBody>
      </p:sp>
      <p:sp>
        <p:nvSpPr>
          <p:cNvPr id="8"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Clasificación</a:t>
            </a:r>
            <a:endParaRPr lang="es-CO" sz="2200" b="1" u="sng" dirty="0">
              <a:solidFill>
                <a:schemeClr val="tx1"/>
              </a:solidFill>
            </a:endParaRPr>
          </a:p>
        </p:txBody>
      </p:sp>
      <p:sp>
        <p:nvSpPr>
          <p:cNvPr id="9" name="13 Rectángulo"/>
          <p:cNvSpPr/>
          <p:nvPr/>
        </p:nvSpPr>
        <p:spPr bwMode="auto">
          <a:xfrm>
            <a:off x="683568" y="3695543"/>
            <a:ext cx="252028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Medición Inicial</a:t>
            </a:r>
            <a:endParaRPr lang="es-CO" sz="2200" b="1" u="sng" dirty="0">
              <a:solidFill>
                <a:schemeClr val="tx1"/>
              </a:solidFill>
            </a:endParaRPr>
          </a:p>
        </p:txBody>
      </p:sp>
      <p:sp>
        <p:nvSpPr>
          <p:cNvPr id="10" name="14 Rectángulo"/>
          <p:cNvSpPr/>
          <p:nvPr/>
        </p:nvSpPr>
        <p:spPr bwMode="auto">
          <a:xfrm>
            <a:off x="683568" y="4535743"/>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Registro</a:t>
            </a:r>
            <a:endParaRPr lang="es-CO" sz="2200" b="1" u="sng" dirty="0">
              <a:solidFill>
                <a:schemeClr val="tx1"/>
              </a:solidFill>
            </a:endParaRPr>
          </a:p>
        </p:txBody>
      </p:sp>
      <p:sp>
        <p:nvSpPr>
          <p:cNvPr id="11" name="15 Rectángulo"/>
          <p:cNvSpPr/>
          <p:nvPr/>
        </p:nvSpPr>
        <p:spPr bwMode="auto">
          <a:xfrm>
            <a:off x="3511083" y="2594457"/>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Valuación</a:t>
            </a:r>
            <a:endParaRPr lang="es-CO" sz="2200" b="1" u="sng" dirty="0">
              <a:solidFill>
                <a:schemeClr val="tx1"/>
              </a:solidFill>
            </a:endParaRPr>
          </a:p>
        </p:txBody>
      </p:sp>
      <p:sp>
        <p:nvSpPr>
          <p:cNvPr id="12" name="16 Rectángulo"/>
          <p:cNvSpPr/>
          <p:nvPr/>
        </p:nvSpPr>
        <p:spPr bwMode="auto">
          <a:xfrm>
            <a:off x="3511083" y="3205539"/>
            <a:ext cx="2141038"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Registro Ajustes</a:t>
            </a:r>
            <a:endParaRPr lang="es-CO" sz="2200" b="1" u="sng" dirty="0">
              <a:solidFill>
                <a:schemeClr val="tx1"/>
              </a:solidFill>
            </a:endParaRPr>
          </a:p>
        </p:txBody>
      </p:sp>
      <p:sp>
        <p:nvSpPr>
          <p:cNvPr id="13" name="17 Rectángulo"/>
          <p:cNvSpPr/>
          <p:nvPr/>
        </p:nvSpPr>
        <p:spPr bwMode="auto">
          <a:xfrm>
            <a:off x="6000159" y="2557467"/>
            <a:ext cx="2100233"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Presentación Estados Financieros</a:t>
            </a:r>
            <a:endParaRPr lang="es-CO" sz="2200" b="1" u="sng" dirty="0">
              <a:solidFill>
                <a:schemeClr val="tx1"/>
              </a:solidFill>
            </a:endParaRPr>
          </a:p>
        </p:txBody>
      </p:sp>
      <p:sp>
        <p:nvSpPr>
          <p:cNvPr id="14" name="18 Rectángulo"/>
          <p:cNvSpPr/>
          <p:nvPr/>
        </p:nvSpPr>
        <p:spPr bwMode="auto">
          <a:xfrm>
            <a:off x="6012160" y="3865612"/>
            <a:ext cx="2100233" cy="112651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Presentación Notas Estados Financieros</a:t>
            </a:r>
            <a:endParaRPr lang="es-CO" sz="2200" b="1" u="sng" dirty="0">
              <a:solidFill>
                <a:schemeClr val="tx1"/>
              </a:solidFill>
            </a:endParaRPr>
          </a:p>
        </p:txBody>
      </p:sp>
      <p:sp>
        <p:nvSpPr>
          <p:cNvPr id="15" name="Flecha abajo 14"/>
          <p:cNvSpPr/>
          <p:nvPr/>
        </p:nvSpPr>
        <p:spPr bwMode="auto">
          <a:xfrm>
            <a:off x="4101547" y="696743"/>
            <a:ext cx="634286" cy="843365"/>
          </a:xfrm>
          <a:prstGeom prst="downArrow">
            <a:avLst/>
          </a:prstGeom>
          <a:solidFill>
            <a:schemeClr val="bg1">
              <a:lumMod val="50000"/>
            </a:schemeClr>
          </a:solidFill>
          <a:ln w="9525" cap="flat" cmpd="sng" algn="ctr">
            <a:solidFill>
              <a:schemeClr val="accent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
        <p:nvSpPr>
          <p:cNvPr id="16" name="Flecha abajo 15"/>
          <p:cNvSpPr/>
          <p:nvPr/>
        </p:nvSpPr>
        <p:spPr bwMode="auto">
          <a:xfrm>
            <a:off x="1619672" y="745499"/>
            <a:ext cx="634286" cy="762627"/>
          </a:xfrm>
          <a:prstGeom prst="downArrow">
            <a:avLst/>
          </a:prstGeom>
          <a:solidFill>
            <a:schemeClr val="bg2">
              <a:lumMod val="50000"/>
            </a:schemeClr>
          </a:solidFill>
          <a:ln w="9525" cap="flat" cmpd="sng" algn="ctr">
            <a:solidFill>
              <a:schemeClr val="accent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
        <p:nvSpPr>
          <p:cNvPr id="17" name="Flecha abajo 16"/>
          <p:cNvSpPr/>
          <p:nvPr/>
        </p:nvSpPr>
        <p:spPr bwMode="auto">
          <a:xfrm>
            <a:off x="6530002" y="664761"/>
            <a:ext cx="634286" cy="843365"/>
          </a:xfrm>
          <a:prstGeom prst="downArrow">
            <a:avLst/>
          </a:prstGeom>
          <a:solidFill>
            <a:schemeClr val="bg1">
              <a:lumMod val="50000"/>
            </a:schemeClr>
          </a:solidFill>
          <a:ln w="9525" cap="flat" cmpd="sng" algn="ctr">
            <a:solidFill>
              <a:schemeClr val="accent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Tree>
    <p:extLst>
      <p:ext uri="{BB962C8B-B14F-4D97-AF65-F5344CB8AC3E}">
        <p14:creationId xmlns:p14="http://schemas.microsoft.com/office/powerpoint/2010/main" val="418332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 name="23 CuadroTexto"/>
          <p:cNvSpPr txBox="1"/>
          <p:nvPr/>
        </p:nvSpPr>
        <p:spPr>
          <a:xfrm>
            <a:off x="1018989" y="74832"/>
            <a:ext cx="7421625" cy="8002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solidFill>
                  <a:prstClr val="black"/>
                </a:solidFill>
                <a:effectLst/>
                <a:uLnTx/>
                <a:uFillTx/>
                <a:latin typeface="Calibri" panose="020F0502020204030204"/>
                <a:ea typeface="+mn-ea"/>
                <a:cs typeface="+mn-cs"/>
              </a:rPr>
              <a:t>ASPECTOS CONCEPTUALES RELACIONADOS CON EL PROCESO CONTABLE</a:t>
            </a:r>
            <a:endParaRPr kumimoji="0" lang="es-ES" sz="2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23 Diagrama"/>
          <p:cNvGraphicFramePr/>
          <p:nvPr/>
        </p:nvGraphicFramePr>
        <p:xfrm>
          <a:off x="455883" y="1778239"/>
          <a:ext cx="8576284" cy="935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23 Diagrama"/>
          <p:cNvGraphicFramePr/>
          <p:nvPr/>
        </p:nvGraphicFramePr>
        <p:xfrm>
          <a:off x="460966" y="2920508"/>
          <a:ext cx="8571201" cy="935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23 Diagrama"/>
          <p:cNvGraphicFramePr/>
          <p:nvPr/>
        </p:nvGraphicFramePr>
        <p:xfrm>
          <a:off x="460966" y="4010487"/>
          <a:ext cx="8571201" cy="93524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3 CuadroTexto"/>
          <p:cNvSpPr txBox="1"/>
          <p:nvPr/>
        </p:nvSpPr>
        <p:spPr>
          <a:xfrm>
            <a:off x="1043608" y="1043192"/>
            <a:ext cx="7200800" cy="523220"/>
          </a:xfrm>
          <a:prstGeom prst="rect">
            <a:avLst/>
          </a:prstGeom>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rPr>
              <a:t>Marco de Referencia del Proceso Contable</a:t>
            </a:r>
          </a:p>
        </p:txBody>
      </p:sp>
    </p:spTree>
    <p:extLst>
      <p:ext uri="{BB962C8B-B14F-4D97-AF65-F5344CB8AC3E}">
        <p14:creationId xmlns:p14="http://schemas.microsoft.com/office/powerpoint/2010/main" val="38007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 name="23 CuadroTexto"/>
          <p:cNvSpPr txBox="1"/>
          <p:nvPr/>
        </p:nvSpPr>
        <p:spPr>
          <a:xfrm>
            <a:off x="908147" y="392484"/>
            <a:ext cx="7421625" cy="44627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solidFill>
                  <a:prstClr val="black"/>
                </a:solidFill>
                <a:effectLst/>
                <a:uLnTx/>
                <a:uFillTx/>
                <a:latin typeface="Calibri" panose="020F0502020204030204"/>
                <a:ea typeface="+mn-ea"/>
                <a:cs typeface="+mn-cs"/>
              </a:rPr>
              <a:t>PROCESO CONTABLE Y HECHO ECONÓMICO</a:t>
            </a:r>
            <a:endParaRPr kumimoji="0" lang="es-ES" sz="2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23 Diagrama"/>
          <p:cNvGraphicFramePr/>
          <p:nvPr/>
        </p:nvGraphicFramePr>
        <p:xfrm>
          <a:off x="537658" y="1223957"/>
          <a:ext cx="8606341" cy="935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23 Diagrama"/>
          <p:cNvGraphicFramePr/>
          <p:nvPr/>
        </p:nvGraphicFramePr>
        <p:xfrm>
          <a:off x="539235" y="2235548"/>
          <a:ext cx="8532402" cy="935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Operación manual 12"/>
          <p:cNvSpPr/>
          <p:nvPr/>
        </p:nvSpPr>
        <p:spPr>
          <a:xfrm>
            <a:off x="286729" y="3429777"/>
            <a:ext cx="8620447" cy="890348"/>
          </a:xfrm>
          <a:prstGeom prst="flowChartManualOperation">
            <a:avLst/>
          </a:prstGeom>
          <a:solidFill>
            <a:schemeClr val="accent6">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8620" tIns="39310" rIns="78620" bIns="3931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solidFill>
                  <a:prstClr val="black"/>
                </a:solidFill>
                <a:effectLst/>
                <a:uLnTx/>
                <a:uFillTx/>
                <a:latin typeface="Calibri"/>
                <a:ea typeface="+mn-ea"/>
                <a:cs typeface="+mn-cs"/>
              </a:rPr>
              <a:t>El proceso contable implica la observancia del marco normativo contenido en el RCP, aplicable a la entidad.</a:t>
            </a:r>
          </a:p>
        </p:txBody>
      </p:sp>
      <p:sp>
        <p:nvSpPr>
          <p:cNvPr id="23" name="Elipse 22"/>
          <p:cNvSpPr/>
          <p:nvPr/>
        </p:nvSpPr>
        <p:spPr>
          <a:xfrm>
            <a:off x="2224685" y="4412217"/>
            <a:ext cx="983074" cy="782429"/>
          </a:xfrm>
          <a:prstGeom prst="ellipse">
            <a:avLst/>
          </a:prstGeom>
          <a:solidFill>
            <a:schemeClr val="accent1">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8620" tIns="39310" rIns="78620" bIns="3931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FFFFFF"/>
              </a:solidFill>
              <a:effectLst/>
              <a:uLnTx/>
              <a:uFillTx/>
              <a:latin typeface="Calibri"/>
              <a:ea typeface="+mn-ea"/>
              <a:cs typeface="+mn-cs"/>
            </a:endParaRPr>
          </a:p>
        </p:txBody>
      </p:sp>
      <p:sp>
        <p:nvSpPr>
          <p:cNvPr id="24" name="Elipse 23"/>
          <p:cNvSpPr/>
          <p:nvPr/>
        </p:nvSpPr>
        <p:spPr>
          <a:xfrm>
            <a:off x="5575875" y="4379327"/>
            <a:ext cx="983074" cy="782429"/>
          </a:xfrm>
          <a:prstGeom prst="ellipse">
            <a:avLst/>
          </a:prstGeom>
          <a:solidFill>
            <a:schemeClr val="accent1">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8620" tIns="39310" rIns="78620" bIns="3931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4805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841" y="159555"/>
            <a:ext cx="7856447" cy="506151"/>
          </a:xfrm>
        </p:spPr>
        <p:txBody>
          <a:bodyPr>
            <a:noAutofit/>
          </a:bodyPr>
          <a:lstStyle/>
          <a:p>
            <a:pPr algn="ctr"/>
            <a:r>
              <a:rPr lang="es-CO" sz="2000" dirty="0">
                <a:solidFill>
                  <a:prstClr val="black"/>
                </a:solidFill>
              </a:rPr>
              <a:t>     </a:t>
            </a:r>
            <a:r>
              <a:rPr lang="es-CO" sz="2800" b="1" dirty="0">
                <a:solidFill>
                  <a:prstClr val="black"/>
                </a:solidFill>
              </a:rPr>
              <a:t>INFORME ANUAL DE EVALUACION DEL CONTROL INTERNO CONTABLE</a:t>
            </a:r>
            <a:r>
              <a:rPr lang="es-CO" sz="2000" dirty="0">
                <a:solidFill>
                  <a:prstClr val="black"/>
                </a:solidFill>
              </a:rPr>
              <a:t>.</a:t>
            </a:r>
            <a:endParaRPr lang="es-CO" sz="2000" dirty="0"/>
          </a:p>
        </p:txBody>
      </p:sp>
      <p:sp>
        <p:nvSpPr>
          <p:cNvPr id="33" name="2 CuadroTexto"/>
          <p:cNvSpPr txBox="1"/>
          <p:nvPr/>
        </p:nvSpPr>
        <p:spPr>
          <a:xfrm>
            <a:off x="79131" y="913010"/>
            <a:ext cx="8880231" cy="892552"/>
          </a:xfrm>
          <a:prstGeom prst="rect">
            <a:avLst/>
          </a:prstGeom>
          <a:solidFill>
            <a:schemeClr val="accent2">
              <a:lumMod val="60000"/>
              <a:lumOff val="40000"/>
            </a:schemeClr>
          </a:solidFill>
          <a:ln w="28575">
            <a:solidFill>
              <a:schemeClr val="tx2">
                <a:lumMod val="50000"/>
              </a:schemeClr>
            </a:solidFill>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prstClr val="black"/>
                </a:solidFill>
                <a:effectLst/>
                <a:uLnTx/>
                <a:uFillTx/>
                <a:latin typeface="Calibri Light" panose="020F0302020204030204"/>
                <a:ea typeface="+mn-ea"/>
                <a:cs typeface="+mn-cs"/>
              </a:rPr>
              <a:t>Valoración Cuantitativa: </a:t>
            </a:r>
            <a:r>
              <a:rPr kumimoji="0" lang="es-CO" sz="2400" i="0" u="none" strike="noStrike" kern="0" cap="none" spc="0" normalizeH="0" baseline="0" noProof="0" dirty="0">
                <a:ln>
                  <a:noFill/>
                </a:ln>
                <a:solidFill>
                  <a:prstClr val="black"/>
                </a:solidFill>
                <a:effectLst/>
                <a:uLnTx/>
                <a:uFillTx/>
                <a:latin typeface="Calibri Light" panose="020F0302020204030204"/>
                <a:ea typeface="+mn-ea"/>
                <a:cs typeface="+mn-cs"/>
              </a:rPr>
              <a:t>Existencia  y Efectividad de los controles</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CO" sz="2400" i="0" u="none" strike="noStrike" kern="0" cap="none" spc="0" normalizeH="0" baseline="0" noProof="0" dirty="0">
                <a:ln>
                  <a:noFill/>
                </a:ln>
                <a:solidFill>
                  <a:prstClr val="black"/>
                </a:solidFill>
                <a:effectLst/>
                <a:uLnTx/>
                <a:uFillTx/>
                <a:latin typeface="Calibri Light" panose="020F0302020204030204"/>
                <a:ea typeface="+mn-ea"/>
                <a:cs typeface="+mn-cs"/>
              </a:rPr>
              <a:t> 32 criterios Ex, 73 </a:t>
            </a:r>
            <a:r>
              <a:rPr kumimoji="0" lang="es-CO" sz="2400" i="0" u="none" strike="noStrike" kern="0" cap="none" spc="0" normalizeH="0" baseline="0" noProof="0" dirty="0" err="1">
                <a:ln>
                  <a:noFill/>
                </a:ln>
                <a:solidFill>
                  <a:prstClr val="black"/>
                </a:solidFill>
                <a:effectLst/>
                <a:uLnTx/>
                <a:uFillTx/>
                <a:latin typeface="Calibri Light" panose="020F0302020204030204"/>
                <a:ea typeface="+mn-ea"/>
                <a:cs typeface="+mn-cs"/>
              </a:rPr>
              <a:t>Ef</a:t>
            </a:r>
            <a:r>
              <a:rPr kumimoji="0" lang="es-CO" sz="2400" i="0" u="none" strike="noStrike" kern="0" cap="none" spc="0" normalizeH="0" baseline="0" noProof="0" dirty="0">
                <a:ln>
                  <a:noFill/>
                </a:ln>
                <a:solidFill>
                  <a:prstClr val="black"/>
                </a:solidFill>
                <a:effectLst/>
                <a:uLnTx/>
                <a:uFillTx/>
                <a:latin typeface="Calibri Light" panose="020F0302020204030204"/>
                <a:ea typeface="+mn-ea"/>
                <a:cs typeface="+mn-cs"/>
              </a:rPr>
              <a:t> </a:t>
            </a:r>
          </a:p>
        </p:txBody>
      </p:sp>
      <p:sp>
        <p:nvSpPr>
          <p:cNvPr id="34" name="3 Rectángulo"/>
          <p:cNvSpPr/>
          <p:nvPr/>
        </p:nvSpPr>
        <p:spPr bwMode="auto">
          <a:xfrm>
            <a:off x="338044" y="2124315"/>
            <a:ext cx="2280289" cy="384229"/>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black"/>
                </a:solidFill>
                <a:effectLst/>
                <a:uLnTx/>
                <a:uFillTx/>
                <a:latin typeface="Calibri" panose="020F0502020204030204"/>
                <a:ea typeface="+mn-ea"/>
                <a:cs typeface="+mn-cs"/>
              </a:rPr>
              <a:t>Existencia : </a:t>
            </a:r>
            <a:r>
              <a:rPr kumimoji="0" lang="es-CO" sz="2400" b="1"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35" name="6 Rectángulo"/>
          <p:cNvSpPr/>
          <p:nvPr/>
        </p:nvSpPr>
        <p:spPr bwMode="auto">
          <a:xfrm>
            <a:off x="79131" y="2791732"/>
            <a:ext cx="1399058" cy="41370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Respuesta</a:t>
            </a:r>
          </a:p>
        </p:txBody>
      </p:sp>
      <p:sp>
        <p:nvSpPr>
          <p:cNvPr id="36" name="9 Rectángulo"/>
          <p:cNvSpPr/>
          <p:nvPr/>
        </p:nvSpPr>
        <p:spPr bwMode="auto">
          <a:xfrm>
            <a:off x="1905932" y="2760319"/>
            <a:ext cx="897351" cy="41370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Valor</a:t>
            </a:r>
          </a:p>
        </p:txBody>
      </p:sp>
      <p:sp>
        <p:nvSpPr>
          <p:cNvPr id="37" name="4 Rectángulo"/>
          <p:cNvSpPr>
            <a:spLocks noChangeArrowheads="1"/>
          </p:cNvSpPr>
          <p:nvPr/>
        </p:nvSpPr>
        <p:spPr bwMode="auto">
          <a:xfrm>
            <a:off x="224324" y="3767332"/>
            <a:ext cx="934211" cy="1073946"/>
          </a:xfrm>
          <a:prstGeom prst="rect">
            <a:avLst/>
          </a:prstGeom>
          <a:solidFill>
            <a:schemeClr val="accent3">
              <a:lumMod val="20000"/>
              <a:lumOff val="80000"/>
            </a:schemeClr>
          </a:solidFill>
          <a:ln>
            <a:solidFill>
              <a:schemeClr val="tx1"/>
            </a:solidFill>
          </a:ln>
        </p:spPr>
        <p:txBody>
          <a:bodyPr/>
          <a:lstStyle>
            <a:lvl1pPr defTabSz="912813">
              <a:defRPr>
                <a:solidFill>
                  <a:schemeClr val="tx1"/>
                </a:solidFill>
                <a:latin typeface="Calibri" pitchFamily="34" charset="0"/>
                <a:cs typeface="Arial" charset="0"/>
              </a:defRPr>
            </a:lvl1pPr>
            <a:lvl2pPr marL="742950" indent="-285750" defTabSz="912813">
              <a:defRPr>
                <a:solidFill>
                  <a:schemeClr val="tx1"/>
                </a:solidFill>
                <a:latin typeface="Calibri" pitchFamily="34" charset="0"/>
                <a:cs typeface="Arial" charset="0"/>
              </a:defRPr>
            </a:lvl2pPr>
            <a:lvl3pPr marL="1143000" indent="-228600" defTabSz="912813">
              <a:defRPr>
                <a:solidFill>
                  <a:schemeClr val="tx1"/>
                </a:solidFill>
                <a:latin typeface="Calibri" pitchFamily="34" charset="0"/>
                <a:cs typeface="Arial" charset="0"/>
              </a:defRPr>
            </a:lvl3pPr>
            <a:lvl4pPr marL="1600200" indent="-228600" defTabSz="912813">
              <a:defRPr>
                <a:solidFill>
                  <a:schemeClr val="tx1"/>
                </a:solidFill>
                <a:latin typeface="Calibri" pitchFamily="34" charset="0"/>
                <a:cs typeface="Arial" charset="0"/>
              </a:defRPr>
            </a:lvl4pPr>
            <a:lvl5pPr marL="2057400" indent="-228600" defTabSz="912813">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Si Parcial</a:t>
            </a: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s-CO" altLang="es-CO" sz="2400" b="1" i="0" u="none" strike="noStrike" kern="1200" cap="none" spc="0" normalizeH="0" baseline="0" noProof="0" dirty="0">
                <a:ln>
                  <a:noFill/>
                </a:ln>
                <a:solidFill>
                  <a:prstClr val="black"/>
                </a:solidFill>
                <a:effectLst/>
                <a:uLnTx/>
                <a:uFillTx/>
                <a:latin typeface="Calibri" pitchFamily="34" charset="0"/>
                <a:ea typeface="+mn-ea"/>
                <a:cs typeface="Arial" charset="0"/>
              </a:rPr>
              <a:t>No</a:t>
            </a:r>
          </a:p>
        </p:txBody>
      </p:sp>
      <p:sp>
        <p:nvSpPr>
          <p:cNvPr id="38" name="9 Rectángulo"/>
          <p:cNvSpPr>
            <a:spLocks noChangeArrowheads="1"/>
          </p:cNvSpPr>
          <p:nvPr/>
        </p:nvSpPr>
        <p:spPr bwMode="auto">
          <a:xfrm>
            <a:off x="1843120" y="3744505"/>
            <a:ext cx="896865" cy="1085822"/>
          </a:xfrm>
          <a:prstGeom prst="rect">
            <a:avLst/>
          </a:prstGeom>
          <a:solidFill>
            <a:schemeClr val="accent3">
              <a:lumMod val="20000"/>
              <a:lumOff val="80000"/>
            </a:schemeClr>
          </a:solidFill>
          <a:ln>
            <a:solidFill>
              <a:schemeClr val="tx1"/>
            </a:solidFill>
          </a:ln>
        </p:spPr>
        <p:txBody>
          <a:bodyPr/>
          <a:lstStyle>
            <a:lvl1pPr defTabSz="912813">
              <a:defRPr>
                <a:solidFill>
                  <a:schemeClr val="tx1"/>
                </a:solidFill>
                <a:latin typeface="Calibri" pitchFamily="34" charset="0"/>
                <a:cs typeface="Arial" charset="0"/>
              </a:defRPr>
            </a:lvl1pPr>
            <a:lvl2pPr marL="742950" indent="-285750" defTabSz="912813">
              <a:defRPr>
                <a:solidFill>
                  <a:schemeClr val="tx1"/>
                </a:solidFill>
                <a:latin typeface="Calibri" pitchFamily="34" charset="0"/>
                <a:cs typeface="Arial" charset="0"/>
              </a:defRPr>
            </a:lvl2pPr>
            <a:lvl3pPr marL="1143000" indent="-228600" defTabSz="912813">
              <a:defRPr>
                <a:solidFill>
                  <a:schemeClr val="tx1"/>
                </a:solidFill>
                <a:latin typeface="Calibri" pitchFamily="34" charset="0"/>
                <a:cs typeface="Arial" charset="0"/>
              </a:defRPr>
            </a:lvl3pPr>
            <a:lvl4pPr marL="1600200" indent="-228600" defTabSz="912813">
              <a:defRPr>
                <a:solidFill>
                  <a:schemeClr val="tx1"/>
                </a:solidFill>
                <a:latin typeface="Calibri" pitchFamily="34" charset="0"/>
                <a:cs typeface="Arial" charset="0"/>
              </a:defRPr>
            </a:lvl4pPr>
            <a:lvl5pPr marL="2057400" indent="-228600" defTabSz="912813">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0,3</a:t>
            </a: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0,18</a:t>
            </a:r>
          </a:p>
          <a:p>
            <a:pPr marL="0" marR="0" lvl="0" indent="0" algn="ctr" defTabSz="912813" rtl="0" eaLnBrk="1" fontAlgn="auto" latinLnBrk="0" hangingPunct="1">
              <a:lnSpc>
                <a:spcPct val="100000"/>
              </a:lnSpc>
              <a:spcBef>
                <a:spcPts val="0"/>
              </a:spcBef>
              <a:spcAft>
                <a:spcPts val="0"/>
              </a:spcAft>
              <a:buClrTx/>
              <a:buSzTx/>
              <a:buFontTx/>
              <a:buNone/>
              <a:tabLst/>
              <a:defRPr/>
            </a:pPr>
            <a:endParaRPr kumimoji="0" lang="es-CO" altLang="es-CO" sz="5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0,06</a:t>
            </a:r>
          </a:p>
        </p:txBody>
      </p:sp>
      <p:sp>
        <p:nvSpPr>
          <p:cNvPr id="39" name="10 Rectángulo"/>
          <p:cNvSpPr/>
          <p:nvPr/>
        </p:nvSpPr>
        <p:spPr bwMode="auto">
          <a:xfrm>
            <a:off x="3336239" y="2056774"/>
            <a:ext cx="2202925" cy="415669"/>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black"/>
                </a:solidFill>
                <a:effectLst/>
                <a:uLnTx/>
                <a:uFillTx/>
                <a:latin typeface="Calibri" panose="020F0502020204030204"/>
                <a:ea typeface="+mn-ea"/>
                <a:cs typeface="+mn-cs"/>
              </a:rPr>
              <a:t>Efectividad: </a:t>
            </a:r>
            <a:r>
              <a:rPr kumimoji="0" lang="es-CO" sz="2400" b="1"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cxnSp>
        <p:nvCxnSpPr>
          <p:cNvPr id="44" name="18 Conector recto de flecha"/>
          <p:cNvCxnSpPr/>
          <p:nvPr/>
        </p:nvCxnSpPr>
        <p:spPr>
          <a:xfrm>
            <a:off x="1148134" y="3974403"/>
            <a:ext cx="6949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19 Conector recto de flecha"/>
          <p:cNvCxnSpPr/>
          <p:nvPr/>
        </p:nvCxnSpPr>
        <p:spPr>
          <a:xfrm>
            <a:off x="1156070" y="4341241"/>
            <a:ext cx="687050" cy="82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20 Conector recto de flecha"/>
          <p:cNvCxnSpPr/>
          <p:nvPr/>
        </p:nvCxnSpPr>
        <p:spPr>
          <a:xfrm flipV="1">
            <a:off x="1153982" y="4596777"/>
            <a:ext cx="719060" cy="11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28 Flecha abajo"/>
          <p:cNvSpPr/>
          <p:nvPr/>
        </p:nvSpPr>
        <p:spPr>
          <a:xfrm>
            <a:off x="587956" y="3213491"/>
            <a:ext cx="188440" cy="46179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28 Flecha abajo"/>
          <p:cNvSpPr/>
          <p:nvPr/>
        </p:nvSpPr>
        <p:spPr>
          <a:xfrm>
            <a:off x="2239626" y="3213491"/>
            <a:ext cx="179914" cy="46179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Flecha izquierda, derecha y arriba 94"/>
          <p:cNvSpPr/>
          <p:nvPr/>
        </p:nvSpPr>
        <p:spPr>
          <a:xfrm>
            <a:off x="1517329" y="2483393"/>
            <a:ext cx="318485" cy="532353"/>
          </a:xfrm>
          <a:prstGeom prst="leftRightUp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6 Rectángulo"/>
          <p:cNvSpPr/>
          <p:nvPr/>
        </p:nvSpPr>
        <p:spPr bwMode="auto">
          <a:xfrm>
            <a:off x="3045077" y="2783718"/>
            <a:ext cx="1303187" cy="41370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Respuesta</a:t>
            </a:r>
          </a:p>
        </p:txBody>
      </p:sp>
      <p:pic>
        <p:nvPicPr>
          <p:cNvPr id="115" name="Imagen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6142" y="2483394"/>
            <a:ext cx="341406" cy="688764"/>
          </a:xfrm>
          <a:prstGeom prst="rect">
            <a:avLst/>
          </a:prstGeom>
        </p:spPr>
      </p:pic>
      <p:pic>
        <p:nvPicPr>
          <p:cNvPr id="116" name="Imagen 1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066" y="2725657"/>
            <a:ext cx="917138" cy="551522"/>
          </a:xfrm>
          <a:prstGeom prst="rect">
            <a:avLst/>
          </a:prstGeom>
        </p:spPr>
      </p:pic>
      <p:pic>
        <p:nvPicPr>
          <p:cNvPr id="117" name="Imagen 1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9928" y="3716110"/>
            <a:ext cx="1012024" cy="1243692"/>
          </a:xfrm>
          <a:prstGeom prst="rect">
            <a:avLst/>
          </a:prstGeom>
        </p:spPr>
      </p:pic>
      <p:sp>
        <p:nvSpPr>
          <p:cNvPr id="119" name="14 Rectángulo"/>
          <p:cNvSpPr>
            <a:spLocks noChangeArrowheads="1"/>
          </p:cNvSpPr>
          <p:nvPr/>
        </p:nvSpPr>
        <p:spPr bwMode="auto">
          <a:xfrm>
            <a:off x="4607980" y="3703799"/>
            <a:ext cx="1045551" cy="1126527"/>
          </a:xfrm>
          <a:prstGeom prst="rect">
            <a:avLst/>
          </a:prstGeom>
          <a:solidFill>
            <a:schemeClr val="bg1">
              <a:lumMod val="95000"/>
            </a:schemeClr>
          </a:solidFill>
          <a:ln>
            <a:solidFill>
              <a:srgbClr val="000000"/>
            </a:solidFill>
          </a:ln>
        </p:spPr>
        <p:txBody>
          <a:bodyPr/>
          <a:lstStyle>
            <a:lvl1pPr defTabSz="912813">
              <a:defRPr>
                <a:solidFill>
                  <a:schemeClr val="tx1"/>
                </a:solidFill>
                <a:latin typeface="Calibri" pitchFamily="34" charset="0"/>
                <a:cs typeface="Arial" charset="0"/>
              </a:defRPr>
            </a:lvl1pPr>
            <a:lvl2pPr marL="742950" indent="-285750" defTabSz="912813">
              <a:defRPr>
                <a:solidFill>
                  <a:schemeClr val="tx1"/>
                </a:solidFill>
                <a:latin typeface="Calibri" pitchFamily="34" charset="0"/>
                <a:cs typeface="Arial" charset="0"/>
              </a:defRPr>
            </a:lvl2pPr>
            <a:lvl3pPr marL="1143000" indent="-228600" defTabSz="912813">
              <a:defRPr>
                <a:solidFill>
                  <a:schemeClr val="tx1"/>
                </a:solidFill>
                <a:latin typeface="Calibri" pitchFamily="34" charset="0"/>
                <a:cs typeface="Arial" charset="0"/>
              </a:defRPr>
            </a:lvl3pPr>
            <a:lvl4pPr marL="1600200" indent="-228600" defTabSz="912813">
              <a:defRPr>
                <a:solidFill>
                  <a:schemeClr val="tx1"/>
                </a:solidFill>
                <a:latin typeface="Calibri" pitchFamily="34" charset="0"/>
                <a:cs typeface="Arial" charset="0"/>
              </a:defRPr>
            </a:lvl4pPr>
            <a:lvl5pPr marL="2057400" indent="-228600" defTabSz="912813">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00"/>
                </a:solidFill>
                <a:effectLst/>
                <a:uLnTx/>
                <a:uFillTx/>
                <a:latin typeface="Calibri" pitchFamily="34" charset="0"/>
                <a:ea typeface="+mn-ea"/>
                <a:cs typeface="Arial" charset="0"/>
              </a:rPr>
              <a:t>0,7</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00"/>
                </a:solidFill>
                <a:effectLst/>
                <a:uLnTx/>
                <a:uFillTx/>
                <a:latin typeface="Calibri" pitchFamily="34" charset="0"/>
                <a:ea typeface="+mn-ea"/>
                <a:cs typeface="Arial" charset="0"/>
              </a:rPr>
              <a:t>  0,42</a:t>
            </a:r>
          </a:p>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s-CO" altLang="es-CO" sz="500" b="1" i="0" u="none" strike="noStrike" kern="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00"/>
                </a:solidFill>
                <a:effectLst/>
                <a:uLnTx/>
                <a:uFillTx/>
                <a:latin typeface="Calibri" pitchFamily="34" charset="0"/>
                <a:ea typeface="+mn-ea"/>
                <a:cs typeface="Arial" charset="0"/>
              </a:rPr>
              <a:t>  0,14</a:t>
            </a:r>
          </a:p>
        </p:txBody>
      </p:sp>
      <p:pic>
        <p:nvPicPr>
          <p:cNvPr id="120" name="Imagen 1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7858" y="3204112"/>
            <a:ext cx="237765" cy="518205"/>
          </a:xfrm>
          <a:prstGeom prst="rect">
            <a:avLst/>
          </a:prstGeom>
        </p:spPr>
      </p:pic>
      <p:pic>
        <p:nvPicPr>
          <p:cNvPr id="121" name="Imagen 1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3941" y="3204112"/>
            <a:ext cx="237765" cy="459594"/>
          </a:xfrm>
          <a:prstGeom prst="rect">
            <a:avLst/>
          </a:prstGeom>
        </p:spPr>
      </p:pic>
      <p:sp>
        <p:nvSpPr>
          <p:cNvPr id="122" name="Rectángulo redondeado 121"/>
          <p:cNvSpPr/>
          <p:nvPr/>
        </p:nvSpPr>
        <p:spPr>
          <a:xfrm>
            <a:off x="79132" y="2032731"/>
            <a:ext cx="2776238" cy="30523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ángulo redondeado 122"/>
          <p:cNvSpPr/>
          <p:nvPr/>
        </p:nvSpPr>
        <p:spPr>
          <a:xfrm>
            <a:off x="2978944" y="1991311"/>
            <a:ext cx="2842789" cy="3093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21 Rectángulo"/>
          <p:cNvSpPr/>
          <p:nvPr/>
        </p:nvSpPr>
        <p:spPr bwMode="auto">
          <a:xfrm>
            <a:off x="7691913" y="2181973"/>
            <a:ext cx="1328995" cy="485300"/>
          </a:xfrm>
          <a:prstGeom prst="rect">
            <a:avLst/>
          </a:prstGeom>
          <a:solidFill>
            <a:schemeClr val="accent6">
              <a:lumMod val="40000"/>
              <a:lumOff val="60000"/>
            </a:schemeClr>
          </a:soli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Calificación cualitativa  </a:t>
            </a:r>
          </a:p>
        </p:txBody>
      </p:sp>
      <p:sp>
        <p:nvSpPr>
          <p:cNvPr id="135" name="6 Rectángulo"/>
          <p:cNvSpPr/>
          <p:nvPr/>
        </p:nvSpPr>
        <p:spPr bwMode="auto">
          <a:xfrm>
            <a:off x="5943884" y="2157655"/>
            <a:ext cx="1591123" cy="480305"/>
          </a:xfrm>
          <a:prstGeom prst="rect">
            <a:avLst/>
          </a:prstGeom>
          <a:solidFill>
            <a:schemeClr val="accent6">
              <a:lumMod val="40000"/>
              <a:lumOff val="60000"/>
            </a:schemeClr>
          </a:soli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Rango  de calificación </a:t>
            </a:r>
          </a:p>
        </p:txBody>
      </p:sp>
      <p:sp>
        <p:nvSpPr>
          <p:cNvPr id="136" name="7 Rectángulo"/>
          <p:cNvSpPr/>
          <p:nvPr/>
        </p:nvSpPr>
        <p:spPr bwMode="auto">
          <a:xfrm>
            <a:off x="5953682" y="4300739"/>
            <a:ext cx="1509336" cy="445818"/>
          </a:xfrm>
          <a:prstGeom prst="rect">
            <a:avLst/>
          </a:prstGeom>
          <a:solidFill>
            <a:schemeClr val="accent2">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1.0 &lt;calificación &lt; 3.0</a:t>
            </a:r>
          </a:p>
        </p:txBody>
      </p:sp>
      <p:sp>
        <p:nvSpPr>
          <p:cNvPr id="137" name="19 Rectángulo"/>
          <p:cNvSpPr/>
          <p:nvPr/>
        </p:nvSpPr>
        <p:spPr bwMode="auto">
          <a:xfrm>
            <a:off x="5943884" y="3188784"/>
            <a:ext cx="1517958" cy="412236"/>
          </a:xfrm>
          <a:prstGeom prst="rect">
            <a:avLst/>
          </a:prstGeom>
          <a:solidFill>
            <a:schemeClr val="accent4">
              <a:lumMod val="20000"/>
              <a:lumOff val="8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3.0 &lt;calificación &lt; 4.0</a:t>
            </a:r>
          </a:p>
        </p:txBody>
      </p:sp>
      <p:sp>
        <p:nvSpPr>
          <p:cNvPr id="138" name="20 Rectángulo"/>
          <p:cNvSpPr/>
          <p:nvPr/>
        </p:nvSpPr>
        <p:spPr bwMode="auto">
          <a:xfrm>
            <a:off x="5943884" y="3801507"/>
            <a:ext cx="1517958" cy="398340"/>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4.0 &lt;calificación &lt; 5.0</a:t>
            </a:r>
          </a:p>
        </p:txBody>
      </p:sp>
      <p:sp>
        <p:nvSpPr>
          <p:cNvPr id="139" name="22 Rectángulo"/>
          <p:cNvSpPr/>
          <p:nvPr/>
        </p:nvSpPr>
        <p:spPr bwMode="auto">
          <a:xfrm>
            <a:off x="7894101" y="4300754"/>
            <a:ext cx="1126807" cy="445818"/>
          </a:xfrm>
          <a:prstGeom prst="rect">
            <a:avLst/>
          </a:prstGeom>
          <a:solidFill>
            <a:schemeClr val="accent2">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Deficiente</a:t>
            </a:r>
          </a:p>
        </p:txBody>
      </p:sp>
      <p:sp>
        <p:nvSpPr>
          <p:cNvPr id="140" name="23 Rectángulo"/>
          <p:cNvSpPr/>
          <p:nvPr/>
        </p:nvSpPr>
        <p:spPr bwMode="auto">
          <a:xfrm>
            <a:off x="7894101" y="3194222"/>
            <a:ext cx="1117162" cy="406445"/>
          </a:xfrm>
          <a:prstGeom prst="rect">
            <a:avLst/>
          </a:prstGeom>
          <a:solidFill>
            <a:schemeClr val="accent4">
              <a:lumMod val="20000"/>
              <a:lumOff val="8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Adecuado</a:t>
            </a:r>
          </a:p>
        </p:txBody>
      </p:sp>
      <p:sp>
        <p:nvSpPr>
          <p:cNvPr id="141" name="24 Rectángulo"/>
          <p:cNvSpPr/>
          <p:nvPr/>
        </p:nvSpPr>
        <p:spPr bwMode="auto">
          <a:xfrm>
            <a:off x="7894101" y="3753662"/>
            <a:ext cx="1126807" cy="415711"/>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Eficiente</a:t>
            </a:r>
          </a:p>
        </p:txBody>
      </p:sp>
      <p:sp>
        <p:nvSpPr>
          <p:cNvPr id="142" name="Rectángulo redondeado 141"/>
          <p:cNvSpPr/>
          <p:nvPr/>
        </p:nvSpPr>
        <p:spPr>
          <a:xfrm>
            <a:off x="5873820" y="1868270"/>
            <a:ext cx="3217975" cy="3269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 name="Imagen 14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07229" y="2722754"/>
            <a:ext cx="237765" cy="347026"/>
          </a:xfrm>
          <a:prstGeom prst="rect">
            <a:avLst/>
          </a:prstGeom>
        </p:spPr>
      </p:pic>
      <p:pic>
        <p:nvPicPr>
          <p:cNvPr id="144" name="Imagen 1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5526" y="2752066"/>
            <a:ext cx="237765" cy="347026"/>
          </a:xfrm>
          <a:prstGeom prst="rect">
            <a:avLst/>
          </a:prstGeom>
        </p:spPr>
      </p:pic>
    </p:spTree>
    <p:extLst>
      <p:ext uri="{BB962C8B-B14F-4D97-AF65-F5344CB8AC3E}">
        <p14:creationId xmlns:p14="http://schemas.microsoft.com/office/powerpoint/2010/main" val="3237932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08429" y="0"/>
            <a:ext cx="8728066" cy="971612"/>
          </a:xfrm>
          <a:prstGeom prst="rect">
            <a:avLst/>
          </a:prstGeom>
        </p:spPr>
        <p:txBody>
          <a:bodyPr>
            <a:no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b="1" i="0" u="none" strike="noStrike" kern="1200" cap="none" spc="0" normalizeH="0" baseline="0" noProof="0" dirty="0">
                <a:ln>
                  <a:noFill/>
                </a:ln>
                <a:solidFill>
                  <a:schemeClr val="tx1"/>
                </a:solidFill>
                <a:effectLst/>
                <a:uLnTx/>
                <a:uFillTx/>
                <a:latin typeface="Calibri"/>
                <a:ea typeface="+mj-ea"/>
                <a:cs typeface="+mj-cs"/>
              </a:rPr>
              <a:t>CONTROL INTERNO CONTABLE - 2017 </a:t>
            </a:r>
            <a:br>
              <a:rPr kumimoji="0" lang="es-ES" b="1" i="0" u="none" strike="noStrike" kern="1200" cap="none" spc="0" normalizeH="0" baseline="0" noProof="0" dirty="0">
                <a:ln>
                  <a:noFill/>
                </a:ln>
                <a:solidFill>
                  <a:schemeClr val="tx1"/>
                </a:solidFill>
                <a:effectLst/>
                <a:uLnTx/>
                <a:uFillTx/>
                <a:latin typeface="Calibri"/>
                <a:ea typeface="+mj-ea"/>
                <a:cs typeface="+mj-cs"/>
              </a:rPr>
            </a:br>
            <a:r>
              <a:rPr kumimoji="0" lang="es-ES" b="1" i="0" u="none" strike="noStrike" kern="1200" cap="none" spc="0" normalizeH="0" baseline="0" noProof="0" dirty="0">
                <a:ln>
                  <a:noFill/>
                </a:ln>
                <a:solidFill>
                  <a:schemeClr val="tx1"/>
                </a:solidFill>
                <a:effectLst/>
                <a:uLnTx/>
                <a:uFillTx/>
                <a:latin typeface="Calibri"/>
                <a:ea typeface="+mj-ea"/>
                <a:cs typeface="+mj-cs"/>
              </a:rPr>
              <a:t>ENTIDADES REPORTANTES Y OMISAS</a:t>
            </a:r>
            <a:endParaRPr kumimoji="0" lang="es-ES" b="1" i="0" u="none" strike="noStrike" kern="0" cap="none" spc="0" normalizeH="0" baseline="0" noProof="0" dirty="0">
              <a:ln>
                <a:noFill/>
              </a:ln>
              <a:solidFill>
                <a:schemeClr val="tx1"/>
              </a:solidFill>
              <a:effectLst/>
              <a:uLnTx/>
              <a:uFillTx/>
              <a:latin typeface="Calibri"/>
              <a:ea typeface="+mj-ea"/>
              <a:cs typeface="+mj-cs"/>
            </a:endParaRPr>
          </a:p>
        </p:txBody>
      </p:sp>
      <p:graphicFrame>
        <p:nvGraphicFramePr>
          <p:cNvPr id="4" name="6 Tabla"/>
          <p:cNvGraphicFramePr>
            <a:graphicFrameLocks noGrp="1"/>
          </p:cNvGraphicFramePr>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0"/>
                  </a:ext>
                </a:extLst>
              </a:tr>
              <a:tr h="358135">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4"/>
                  </a:ext>
                </a:extLst>
              </a:tr>
              <a:tr h="22677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6"/>
                  </a:ext>
                </a:extLst>
              </a:tr>
              <a:tr h="316474">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73866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5</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588948" y="0"/>
            <a:ext cx="8582296"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PÚBLICA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 name="4 Marcador de número de diapositiva"/>
          <p:cNvSpPr txBox="1">
            <a:spLocks/>
          </p:cNvSpPr>
          <p:nvPr/>
        </p:nvSpPr>
        <p:spPr>
          <a:xfrm>
            <a:off x="125413" y="5688182"/>
            <a:ext cx="1905000" cy="193654"/>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marL="0" marR="0" lvl="0" indent="0" algn="l" defTabSz="713232" rtl="0" eaLnBrk="1" fontAlgn="auto" latinLnBrk="0" hangingPunct="1">
              <a:lnSpc>
                <a:spcPct val="100000"/>
              </a:lnSpc>
              <a:spcBef>
                <a:spcPts val="0"/>
              </a:spcBef>
              <a:spcAft>
                <a:spcPts val="0"/>
              </a:spcAft>
              <a:buClrTx/>
              <a:buSzTx/>
              <a:buFontTx/>
              <a:buNone/>
              <a:tabLst/>
              <a:defRPr/>
            </a:pPr>
            <a:fld id="{D3EF096B-0F77-4BEC-9362-32EE5F762735}" type="slidenum">
              <a:rPr kumimoji="0" lang="es-ES_tradnl" sz="1404"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713232" rtl="0" eaLnBrk="1" fontAlgn="auto" latinLnBrk="0" hangingPunct="1">
                <a:lnSpc>
                  <a:spcPct val="100000"/>
                </a:lnSpc>
                <a:spcBef>
                  <a:spcPts val="0"/>
                </a:spcBef>
                <a:spcAft>
                  <a:spcPts val="0"/>
                </a:spcAft>
                <a:buClrTx/>
                <a:buSzTx/>
                <a:buFontTx/>
                <a:buNone/>
                <a:tabLst/>
                <a:defRPr/>
              </a:pPr>
              <a:t>50</a:t>
            </a:fld>
            <a:endParaRPr kumimoji="0" lang="es-ES_tradnl" sz="140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3 CuadroTexto"/>
          <p:cNvSpPr txBox="1"/>
          <p:nvPr/>
        </p:nvSpPr>
        <p:spPr>
          <a:xfrm>
            <a:off x="1018991" y="-33097"/>
            <a:ext cx="7509548" cy="954107"/>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rPr>
              <a:t>RENDICIÓN DE CUENTAS E INFORMACIÓN A PARTES INTERESADAS</a:t>
            </a:r>
          </a:p>
        </p:txBody>
      </p:sp>
      <p:sp>
        <p:nvSpPr>
          <p:cNvPr id="31" name="Rectangle 22"/>
          <p:cNvSpPr>
            <a:spLocks noChangeArrowheads="1"/>
          </p:cNvSpPr>
          <p:nvPr/>
        </p:nvSpPr>
        <p:spPr bwMode="auto">
          <a:xfrm>
            <a:off x="1545929" y="2142997"/>
            <a:ext cx="7181612" cy="3084398"/>
          </a:xfrm>
          <a:prstGeom prst="roundRect">
            <a:avLst/>
          </a:prstGeom>
          <a:solidFill>
            <a:schemeClr val="bg1"/>
          </a:solidFill>
          <a:ln w="38100">
            <a:solidFill>
              <a:srgbClr val="FF0000"/>
            </a:solidFill>
            <a:headEnd/>
            <a:tailEnd/>
          </a:ln>
          <a:effectLst>
            <a:glow rad="63500">
              <a:schemeClr val="accent6">
                <a:satMod val="175000"/>
                <a:alpha val="40000"/>
              </a:schemeClr>
            </a:glow>
            <a:outerShdw blurRad="44450" dist="27940" dir="5400000" algn="ctr">
              <a:srgbClr val="000000">
                <a:alpha val="32000"/>
              </a:srgbClr>
            </a:outerShdw>
          </a:effectLst>
          <a:scene3d>
            <a:camera prst="orthographicFront"/>
            <a:lightRig rig="threePt" dir="t"/>
          </a:scene3d>
          <a:sp3d>
            <a:bevelT prst="convex"/>
          </a:sp3d>
        </p:spPr>
        <p:style>
          <a:lnRef idx="3">
            <a:schemeClr val="lt1"/>
          </a:lnRef>
          <a:fillRef idx="1">
            <a:schemeClr val="accent6"/>
          </a:fillRef>
          <a:effectRef idx="1">
            <a:schemeClr val="accent6"/>
          </a:effectRef>
          <a:fontRef idx="minor">
            <a:schemeClr val="lt1"/>
          </a:fontRef>
        </p:style>
        <p:txBody>
          <a:bodyPr wrap="square" lIns="78620" tIns="39310" rIns="78620" bIns="39310">
            <a:spAutoFit/>
          </a:bodyPr>
          <a:lstStyle/>
          <a:p>
            <a:pPr marL="0" marR="0" lvl="0" indent="0" algn="just" defTabSz="713232"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Todas las entidades y organismos de la administración pública deben </a:t>
            </a:r>
            <a:r>
              <a:rPr kumimoji="0" lang="es-CO"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desarrollar su gestión </a:t>
            </a:r>
            <a:r>
              <a:rPr kumimoji="0" lang="es-CO" sz="22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acorde con los </a:t>
            </a:r>
            <a:r>
              <a:rPr kumimoji="0" lang="es-C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principios de democracia participativa y democratización de la gestión pública</a:t>
            </a:r>
            <a:r>
              <a:rPr kumimoji="0" lang="es-CO" sz="22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para lo cual podrán realizar todas las acciones necesarias con el objeto de involucrar a los </a:t>
            </a:r>
            <a:r>
              <a:rPr kumimoji="0" lang="es-CO"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ciudadanos, y organizaciones de la sociedad civil en la </a:t>
            </a:r>
            <a:r>
              <a:rPr kumimoji="0" lang="es-CO"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mn-cs"/>
              </a:rPr>
              <a:t>formulación, ejecución, control y evaluación de la gestión pública.</a:t>
            </a:r>
            <a:endParaRPr kumimoji="0" lang="es-ES"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pic>
        <p:nvPicPr>
          <p:cNvPr id="32" name="5 Imagen" descr="alert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676" y="2423867"/>
            <a:ext cx="1180474" cy="640105"/>
          </a:xfrm>
          <a:prstGeom prst="rect">
            <a:avLst/>
          </a:prstGeom>
        </p:spPr>
      </p:pic>
      <p:sp>
        <p:nvSpPr>
          <p:cNvPr id="33" name="3 CuadroTexto"/>
          <p:cNvSpPr txBox="1"/>
          <p:nvPr/>
        </p:nvSpPr>
        <p:spPr>
          <a:xfrm>
            <a:off x="1934055" y="1273324"/>
            <a:ext cx="5806297"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C00000"/>
                </a:solidFill>
                <a:effectLst/>
                <a:uLnTx/>
                <a:uFillTx/>
                <a:latin typeface="Calibri" panose="020F0502020204030204"/>
                <a:ea typeface="+mn-ea"/>
                <a:cs typeface="+mn-cs"/>
              </a:rPr>
              <a:t>Rendición de Cuentas</a:t>
            </a:r>
          </a:p>
        </p:txBody>
      </p:sp>
    </p:spTree>
    <p:extLst>
      <p:ext uri="{BB962C8B-B14F-4D97-AF65-F5344CB8AC3E}">
        <p14:creationId xmlns:p14="http://schemas.microsoft.com/office/powerpoint/2010/main" val="412316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53" y="184196"/>
            <a:ext cx="7848052" cy="51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62</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294549" y="765337"/>
            <a:ext cx="4669939" cy="2092163"/>
            <a:chOff x="3996943" y="1585576"/>
            <a:chExt cx="4669939"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3996943" y="2401309"/>
              <a:ext cx="3137337" cy="400110"/>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de las cuentas públicas </a:t>
              </a:r>
            </a:p>
          </p:txBody>
        </p:sp>
      </p:grpSp>
      <p:sp>
        <p:nvSpPr>
          <p:cNvPr id="21" name="10 CuadroTexto"/>
          <p:cNvSpPr txBox="1"/>
          <p:nvPr/>
        </p:nvSpPr>
        <p:spPr>
          <a:xfrm>
            <a:off x="568105" y="841276"/>
            <a:ext cx="3071736" cy="1077218"/>
          </a:xfrm>
          <a:prstGeom prst="rect">
            <a:avLst/>
          </a:prstGeom>
          <a:noFill/>
          <a:ln>
            <a:solidFill>
              <a:srgbClr val="3333CC">
                <a:lumMod val="75000"/>
              </a:srgbClr>
            </a:solidFill>
          </a:ln>
          <a:effectLst>
            <a:glow rad="63500">
              <a:srgbClr val="000000">
                <a:satMod val="175000"/>
                <a:alpha val="40000"/>
              </a:srgbClr>
            </a:glow>
          </a:effectLst>
          <a:scene3d>
            <a:camera prst="orthographicFront"/>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200" b="1" i="0" u="none" strike="noStrike" kern="0" cap="none" spc="0" normalizeH="0" baseline="0" noProof="0" dirty="0">
                <a:ln>
                  <a:noFill/>
                </a:ln>
                <a:solidFill>
                  <a:srgbClr val="000000"/>
                </a:solidFill>
                <a:effectLst/>
                <a:uLnTx/>
                <a:uFillTx/>
                <a:latin typeface="Arial Narrow" pitchFamily="34" charset="0"/>
              </a:rPr>
              <a:t>BUEN  GOBIERNO ES</a:t>
            </a:r>
            <a:r>
              <a:rPr kumimoji="0" lang="es-CO" sz="23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59720" y="49188"/>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851920" y="2785492"/>
            <a:ext cx="5473447"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281436"/>
            <a:ext cx="4187177" cy="2750081"/>
          </a:xfrm>
          <a:prstGeom prst="rect">
            <a:avLst/>
          </a:prstGeom>
          <a:noFill/>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6489"/>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 CONTABILIDAD PÚBLICA</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a:t>
            </a:r>
            <a:r>
              <a:rPr lang="es-ES" sz="2800" b="1" kern="0" dirty="0">
                <a:latin typeface="Times New Roman" panose="02020603050405020304" pitchFamily="18" charset="0"/>
                <a:cs typeface="Times New Roman" panose="02020603050405020304" pitchFamily="18" charset="0"/>
              </a:rPr>
              <a:t>CONVERGENCIA CONTABLE</a:t>
            </a:r>
            <a:endParaRPr lang="es-CO" sz="28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63500">
              <a:schemeClr val="accent5">
                <a:satMod val="175000"/>
                <a:alpha val="40000"/>
              </a:scheme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63500">
              <a:schemeClr val="accent5">
                <a:satMod val="175000"/>
                <a:alpha val="40000"/>
              </a:scheme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63500">
              <a:schemeClr val="accent5">
                <a:satMod val="175000"/>
                <a:alpha val="40000"/>
              </a:scheme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1277</TotalTime>
  <Words>5879</Words>
  <Application>Microsoft Office PowerPoint</Application>
  <PresentationFormat>Presentación en pantalla (16:10)</PresentationFormat>
  <Paragraphs>797</Paragraphs>
  <Slides>76</Slides>
  <Notes>18</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76</vt:i4>
      </vt:variant>
    </vt:vector>
  </HeadingPairs>
  <TitlesOfParts>
    <vt:vector size="87" baseType="lpstr">
      <vt:lpstr>Adobe Heiti Std R</vt:lpstr>
      <vt:lpstr>Arial</vt:lpstr>
      <vt:lpstr>Arial Narrow</vt:lpstr>
      <vt:lpstr>ArialMT</vt:lpstr>
      <vt:lpstr>Calibri</vt:lpstr>
      <vt:lpstr>Calibri Light</vt:lpstr>
      <vt:lpstr>Tahoma</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CONTABILIDAD PÚBLICA  CONVERGENCIA CONTABLE</vt:lpstr>
      <vt:lpstr>¿POR QUÉ LAS CUENTAS PÚBLICAS SON Y DEBEN SER PÚBLICAS?</vt:lpstr>
      <vt:lpstr>Presentación de PowerPoint</vt:lpstr>
      <vt:lpstr>Presentación de PowerPoint</vt:lpstr>
      <vt:lpstr>RESOLUCIÓN 484 de 2017</vt:lpstr>
      <vt:lpstr>¿Por qué se dio la Modificación del cronograma de Implementación?</vt:lpstr>
      <vt:lpstr>Importancia del Saneamiento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NIVEL GENERAL DE ARMONIZACIÓN  NICSP PAÍSES AMERICA LATINA Y CARIBE</vt:lpstr>
      <vt:lpstr>NIVEL GLOBAL DE ALINEACIÓN POR PAÍSES - AMÉRICA LATINA</vt:lpstr>
      <vt:lpstr>NIVEL GLOBAL DE ALINEACIÓN POR PAÍSES - AMÉRICA LATINA</vt:lpstr>
      <vt:lpstr>CRONOGRAMA DE CONVERSIÓN SEGÚN LOS PLANES DE REFORMA ACTUALES PAÍSES DE AMÉRICA LATINA</vt:lpstr>
      <vt:lpstr>Presentación de PowerPoint</vt:lpstr>
      <vt:lpstr>COBERTURA DE CAPACITACIONES</vt:lpstr>
      <vt:lpstr>Presentación de PowerPoint</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TRANSPARENCIA, PARTICIPACIÓN Y SERVICIO AL CIUDADANO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INFORME ANUAL DE EVALUACION DEL CONTROL INTERNO CONTABLE.</vt:lpstr>
      <vt:lpstr>Presentación de PowerPoint</vt:lpstr>
      <vt:lpstr>Presentación de PowerPoint</vt:lpstr>
      <vt:lpstr>Presentación de PowerPoint</vt:lpstr>
      <vt:lpstr>Gestión Transparente de la Información Fiscal</vt:lpstr>
      <vt:lpstr>Gestión Transparente de la Información Fiscal</vt:lpstr>
      <vt:lpstr>Lecciones de las Recientes Crisis</vt:lpstr>
      <vt:lpstr>Mejoras con respecto al Código del 2007</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Calificación Soberana</vt:lpstr>
      <vt:lpstr>¿Qué es una Calificación Soberana?</vt:lpstr>
      <vt:lpstr>Escala de Calificaciones</vt:lpstr>
      <vt:lpstr>Proceso de Calificación</vt:lpstr>
      <vt:lpstr>Primero: Marco  Analítico  para  Calificaciones Soberanas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200</cp:revision>
  <dcterms:created xsi:type="dcterms:W3CDTF">2018-09-03T12:58:49Z</dcterms:created>
  <dcterms:modified xsi:type="dcterms:W3CDTF">2021-05-27T17:08:13Z</dcterms:modified>
</cp:coreProperties>
</file>