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8.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4.xml" ContentType="application/vnd.openxmlformats-officedocument.themeOverride+xml"/>
  <Override PartName="/ppt/drawings/drawing1.xml" ContentType="application/vnd.openxmlformats-officedocument.drawingml.chartshapes+xml"/>
  <Override PartName="/ppt/charts/chart5.xml" ContentType="application/vnd.openxmlformats-officedocument.drawingml.chart+xml"/>
  <Override PartName="/ppt/theme/themeOverride5.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5"/>
  </p:notesMasterIdLst>
  <p:sldIdLst>
    <p:sldId id="258" r:id="rId2"/>
    <p:sldId id="256" r:id="rId3"/>
    <p:sldId id="266" r:id="rId4"/>
    <p:sldId id="257" r:id="rId5"/>
    <p:sldId id="265" r:id="rId6"/>
    <p:sldId id="262" r:id="rId7"/>
    <p:sldId id="320" r:id="rId8"/>
    <p:sldId id="351" r:id="rId9"/>
    <p:sldId id="268" r:id="rId10"/>
    <p:sldId id="352" r:id="rId11"/>
    <p:sldId id="353" r:id="rId12"/>
    <p:sldId id="354" r:id="rId13"/>
    <p:sldId id="355" r:id="rId14"/>
    <p:sldId id="356" r:id="rId15"/>
    <p:sldId id="357" r:id="rId16"/>
    <p:sldId id="321" r:id="rId17"/>
    <p:sldId id="276" r:id="rId18"/>
    <p:sldId id="277" r:id="rId19"/>
    <p:sldId id="278" r:id="rId20"/>
    <p:sldId id="358" r:id="rId21"/>
    <p:sldId id="359" r:id="rId22"/>
    <p:sldId id="360" r:id="rId23"/>
    <p:sldId id="361" r:id="rId24"/>
    <p:sldId id="362" r:id="rId25"/>
    <p:sldId id="364" r:id="rId26"/>
    <p:sldId id="338" r:id="rId27"/>
    <p:sldId id="363" r:id="rId28"/>
    <p:sldId id="286" r:id="rId29"/>
    <p:sldId id="367" r:id="rId30"/>
    <p:sldId id="368" r:id="rId31"/>
    <p:sldId id="369" r:id="rId32"/>
    <p:sldId id="370" r:id="rId33"/>
    <p:sldId id="371" r:id="rId34"/>
    <p:sldId id="372" r:id="rId35"/>
    <p:sldId id="373" r:id="rId36"/>
    <p:sldId id="374" r:id="rId37"/>
    <p:sldId id="375" r:id="rId38"/>
    <p:sldId id="376" r:id="rId39"/>
    <p:sldId id="377" r:id="rId40"/>
    <p:sldId id="378" r:id="rId41"/>
    <p:sldId id="379" r:id="rId42"/>
    <p:sldId id="380" r:id="rId43"/>
    <p:sldId id="381" r:id="rId44"/>
    <p:sldId id="382" r:id="rId45"/>
    <p:sldId id="390" r:id="rId46"/>
    <p:sldId id="383" r:id="rId47"/>
    <p:sldId id="384" r:id="rId48"/>
    <p:sldId id="391" r:id="rId49"/>
    <p:sldId id="385" r:id="rId50"/>
    <p:sldId id="386" r:id="rId51"/>
    <p:sldId id="387" r:id="rId52"/>
    <p:sldId id="388" r:id="rId53"/>
    <p:sldId id="389" r:id="rId54"/>
    <p:sldId id="392" r:id="rId55"/>
    <p:sldId id="393" r:id="rId56"/>
    <p:sldId id="394" r:id="rId57"/>
    <p:sldId id="365" r:id="rId58"/>
    <p:sldId id="366" r:id="rId59"/>
    <p:sldId id="317" r:id="rId60"/>
    <p:sldId id="395" r:id="rId61"/>
    <p:sldId id="396" r:id="rId62"/>
    <p:sldId id="403" r:id="rId63"/>
    <p:sldId id="397" r:id="rId64"/>
    <p:sldId id="398" r:id="rId65"/>
    <p:sldId id="399" r:id="rId66"/>
    <p:sldId id="400" r:id="rId67"/>
    <p:sldId id="401" r:id="rId68"/>
    <p:sldId id="402" r:id="rId69"/>
    <p:sldId id="404" r:id="rId70"/>
    <p:sldId id="405" r:id="rId71"/>
    <p:sldId id="406" r:id="rId72"/>
    <p:sldId id="407" r:id="rId73"/>
    <p:sldId id="260" r:id="rId74"/>
  </p:sldIdLst>
  <p:sldSz cx="9144000" cy="5715000" type="screen16x10"/>
  <p:notesSz cx="6858000" cy="9144000"/>
  <p:defaultTex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36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3A45"/>
    <a:srgbClr val="5B9BD5"/>
    <a:srgbClr val="403F4D"/>
    <a:srgbClr val="005DA2"/>
    <a:srgbClr val="0062AC"/>
    <a:srgbClr val="0094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04" autoAdjust="0"/>
    <p:restoredTop sz="94337" autoAdjust="0"/>
  </p:normalViewPr>
  <p:slideViewPr>
    <p:cSldViewPr snapToGrid="0" showGuides="1">
      <p:cViewPr varScale="1">
        <p:scale>
          <a:sx n="82" d="100"/>
          <a:sy n="82" d="100"/>
        </p:scale>
        <p:origin x="798" y="72"/>
      </p:cViewPr>
      <p:guideLst>
        <p:guide orient="horz" pos="3342"/>
        <p:guide pos="3628"/>
      </p:guideLst>
    </p:cSldViewPr>
  </p:slideViewPr>
  <p:notesTextViewPr>
    <p:cViewPr>
      <p:scale>
        <a:sx n="1" d="1"/>
        <a:sy n="1" d="1"/>
      </p:scale>
      <p:origin x="0" y="0"/>
    </p:cViewPr>
  </p:notesTextViewPr>
  <p:notesViewPr>
    <p:cSldViewPr snapToGrid="0" showGuides="1">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2" Type="http://schemas.openxmlformats.org/officeDocument/2006/relationships/oleObject" Target="file:///C:\Users\cgiraldo\Downloads\Tablas%20y%20Gr&#225;ficas%20Nacional%20(1).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cgiraldo\Downloads\Tablas%20y%20Gr&#225;ficas%20Nacional%20(1).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1"/>
    <c:view3D>
      <c:rotX val="15"/>
      <c:rotY val="340"/>
      <c:rAngAx val="0"/>
    </c:view3D>
    <c:floor>
      <c:thickness val="0"/>
      <c:spPr>
        <a:noFill/>
        <a:ln w="9525">
          <a:noFill/>
        </a:ln>
      </c:spPr>
    </c:floor>
    <c:sideWall>
      <c:thickness val="0"/>
    </c:sideWall>
    <c:backWall>
      <c:thickness val="0"/>
    </c:backWall>
    <c:plotArea>
      <c:layout>
        <c:manualLayout>
          <c:layoutTarget val="inner"/>
          <c:xMode val="edge"/>
          <c:yMode val="edge"/>
          <c:x val="4.2381332363260846E-2"/>
          <c:y val="0"/>
          <c:w val="0.94883403546240774"/>
          <c:h val="0.88513135120915298"/>
        </c:manualLayout>
      </c:layout>
      <c:bar3DChart>
        <c:barDir val="col"/>
        <c:grouping val="clustered"/>
        <c:varyColors val="0"/>
        <c:ser>
          <c:idx val="1"/>
          <c:order val="0"/>
          <c:tx>
            <c:strRef>
              <c:f>'G 2-1'!$C$1</c:f>
              <c:strCache>
                <c:ptCount val="1"/>
                <c:pt idx="0">
                  <c:v>2016</c:v>
                </c:pt>
              </c:strCache>
            </c:strRef>
          </c:tx>
          <c:spPr>
            <a:pattFill prst="pct50">
              <a:fgClr>
                <a:srgbClr val="2E9A69"/>
              </a:fgClr>
              <a:bgClr>
                <a:schemeClr val="bg1"/>
              </a:bgClr>
            </a:pattFill>
          </c:spPr>
          <c:invertIfNegative val="0"/>
          <c:dLbls>
            <c:dLbl>
              <c:idx val="0"/>
              <c:layout>
                <c:manualLayout>
                  <c:x val="-2.477217171887855E-2"/>
                  <c:y val="-3.21863218778578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81-4C77-B5CF-22DF248A33AE}"/>
                </c:ext>
              </c:extLst>
            </c:dLbl>
            <c:dLbl>
              <c:idx val="1"/>
              <c:layout>
                <c:manualLayout>
                  <c:x val="-2.6000473116826184E-2"/>
                  <c:y val="-1.19146083874034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81-4C77-B5CF-22DF248A33AE}"/>
                </c:ext>
              </c:extLst>
            </c:dLbl>
            <c:dLbl>
              <c:idx val="2"/>
              <c:layout>
                <c:manualLayout>
                  <c:x val="-2.5887263019161486E-2"/>
                  <c:y val="0.159490109679518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281-4C77-B5CF-22DF248A33AE}"/>
                </c:ext>
              </c:extLst>
            </c:dLbl>
            <c:dLbl>
              <c:idx val="3"/>
              <c:layout>
                <c:manualLayout>
                  <c:x val="-3.1794915120588484E-2"/>
                  <c:y val="3.10313920442261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281-4C77-B5CF-22DF248A33AE}"/>
                </c:ext>
              </c:extLst>
            </c:dLbl>
            <c:dLbl>
              <c:idx val="4"/>
              <c:layout>
                <c:manualLayout>
                  <c:x val="1.9978760106551509E-2"/>
                  <c:y val="6.28930895475044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281-4C77-B5CF-22DF248A33AE}"/>
                </c:ext>
              </c:extLst>
            </c:dLbl>
            <c:dLbl>
              <c:idx val="5"/>
              <c:layout>
                <c:manualLayout>
                  <c:x val="1.272871917263326E-2"/>
                  <c:y val="7.07555834127699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281-4C77-B5CF-22DF248A33AE}"/>
                </c:ext>
              </c:extLst>
            </c:dLbl>
            <c:spPr>
              <a:noFill/>
              <a:ln>
                <a:noFill/>
              </a:ln>
              <a:effectLst/>
            </c:spPr>
            <c:txPr>
              <a:bodyPr/>
              <a:lstStyle/>
              <a:p>
                <a:pPr>
                  <a:defRPr lang="es-CO" sz="1400" baseline="0">
                    <a:latin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2-1'!$C$2:$C$5</c:f>
              <c:numCache>
                <c:formatCode>_(\ * #,##0.0,,,_);_(\ * \(#,##0.0,,,\)</c:formatCode>
                <c:ptCount val="4"/>
                <c:pt idx="0">
                  <c:v>623119219858970</c:v>
                </c:pt>
                <c:pt idx="1">
                  <c:v>758913745926990</c:v>
                </c:pt>
                <c:pt idx="2">
                  <c:v>17087176290230</c:v>
                </c:pt>
                <c:pt idx="3">
                  <c:v>-152881702358270</c:v>
                </c:pt>
              </c:numCache>
            </c:numRef>
          </c:val>
          <c:shape val="cylinder"/>
          <c:extLst>
            <c:ext xmlns:c16="http://schemas.microsoft.com/office/drawing/2014/chart" uri="{C3380CC4-5D6E-409C-BE32-E72D297353CC}">
              <c16:uniqueId val="{00000006-7281-4C77-B5CF-22DF248A33AE}"/>
            </c:ext>
          </c:extLst>
        </c:ser>
        <c:ser>
          <c:idx val="0"/>
          <c:order val="1"/>
          <c:tx>
            <c:strRef>
              <c:f>'G 2-1'!$B$1</c:f>
              <c:strCache>
                <c:ptCount val="1"/>
                <c:pt idx="0">
                  <c:v>2017</c:v>
                </c:pt>
              </c:strCache>
            </c:strRef>
          </c:tx>
          <c:spPr>
            <a:pattFill prst="pct90">
              <a:fgClr>
                <a:srgbClr val="297799"/>
              </a:fgClr>
              <a:bgClr>
                <a:schemeClr val="bg1"/>
              </a:bgClr>
            </a:pattFill>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5148750183051165E-3"/>
                  <c:y val="-3.61461763660145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281-4C77-B5CF-22DF248A33AE}"/>
                </c:ext>
              </c:extLst>
            </c:dLbl>
            <c:dLbl>
              <c:idx val="1"/>
              <c:layout>
                <c:manualLayout>
                  <c:x val="1.5148750183051165E-3"/>
                  <c:y val="-1.87048949107009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281-4C77-B5CF-22DF248A33AE}"/>
                </c:ext>
              </c:extLst>
            </c:dLbl>
            <c:dLbl>
              <c:idx val="2"/>
              <c:layout>
                <c:manualLayout>
                  <c:x val="2.0764196320953447E-3"/>
                  <c:y val="0.154996152821594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281-4C77-B5CF-22DF248A33AE}"/>
                </c:ext>
              </c:extLst>
            </c:dLbl>
            <c:dLbl>
              <c:idx val="3"/>
              <c:layout>
                <c:manualLayout>
                  <c:x val="3.431178398837488E-2"/>
                  <c:y val="2.66476714312237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281-4C77-B5CF-22DF248A33AE}"/>
                </c:ext>
              </c:extLst>
            </c:dLbl>
            <c:dLbl>
              <c:idx val="4"/>
              <c:layout>
                <c:manualLayout>
                  <c:x val="1.2249433798420507E-2"/>
                  <c:y val="1.52280512093367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281-4C77-B5CF-22DF248A33AE}"/>
                </c:ext>
              </c:extLst>
            </c:dLbl>
            <c:dLbl>
              <c:idx val="5"/>
              <c:layout>
                <c:manualLayout>
                  <c:x val="7.9554494828960719E-3"/>
                  <c:y val="-1.19397761846933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281-4C77-B5CF-22DF248A33AE}"/>
                </c:ext>
              </c:extLst>
            </c:dLbl>
            <c:spPr>
              <a:noFill/>
              <a:ln>
                <a:noFill/>
              </a:ln>
              <a:effectLst/>
            </c:spPr>
            <c:txPr>
              <a:bodyPr/>
              <a:lstStyle/>
              <a:p>
                <a:pPr>
                  <a:defRPr lang="es-CO" sz="1400">
                    <a:latin typeface="Times New Roman" panose="02020603050405020304" pitchFamily="18" charset="0"/>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2-1'!$B$2:$B$5</c:f>
              <c:numCache>
                <c:formatCode>_(\ * #,##0.0,,,_);_(\ * \(#,##0.0,,,\)</c:formatCode>
                <c:ptCount val="4"/>
                <c:pt idx="0">
                  <c:v>657164859335630</c:v>
                </c:pt>
                <c:pt idx="1">
                  <c:v>811571870586724</c:v>
                </c:pt>
                <c:pt idx="2">
                  <c:v>18756822837946.25</c:v>
                </c:pt>
                <c:pt idx="3">
                  <c:v>-173163834089040</c:v>
                </c:pt>
              </c:numCache>
            </c:numRef>
          </c:val>
          <c:shape val="cylinder"/>
          <c:extLst>
            <c:ext xmlns:c16="http://schemas.microsoft.com/office/drawing/2014/chart" uri="{C3380CC4-5D6E-409C-BE32-E72D297353CC}">
              <c16:uniqueId val="{0000000D-7281-4C77-B5CF-22DF248A33AE}"/>
            </c:ext>
          </c:extLst>
        </c:ser>
        <c:dLbls>
          <c:showLegendKey val="0"/>
          <c:showVal val="1"/>
          <c:showCatName val="0"/>
          <c:showSerName val="0"/>
          <c:showPercent val="0"/>
          <c:showBubbleSize val="0"/>
        </c:dLbls>
        <c:gapWidth val="75"/>
        <c:shape val="box"/>
        <c:axId val="-90852544"/>
        <c:axId val="-90859072"/>
        <c:axId val="0"/>
      </c:bar3DChart>
      <c:catAx>
        <c:axId val="-90852544"/>
        <c:scaling>
          <c:orientation val="minMax"/>
        </c:scaling>
        <c:delete val="1"/>
        <c:axPos val="b"/>
        <c:numFmt formatCode="General" sourceLinked="1"/>
        <c:majorTickMark val="none"/>
        <c:minorTickMark val="none"/>
        <c:tickLblPos val="none"/>
        <c:crossAx val="-90859072"/>
        <c:crosses val="autoZero"/>
        <c:auto val="1"/>
        <c:lblAlgn val="ctr"/>
        <c:lblOffset val="100"/>
        <c:noMultiLvlLbl val="0"/>
      </c:catAx>
      <c:valAx>
        <c:axId val="-90859072"/>
        <c:scaling>
          <c:orientation val="minMax"/>
        </c:scaling>
        <c:delete val="1"/>
        <c:axPos val="l"/>
        <c:title>
          <c:tx>
            <c:rich>
              <a:bodyPr/>
              <a:lstStyle/>
              <a:p>
                <a:pPr>
                  <a:defRPr lang="es-CO" sz="1400" b="0" baseline="0">
                    <a:latin typeface="Times New Roman" panose="02020603050405020304" pitchFamily="18" charset="0"/>
                  </a:defRPr>
                </a:pPr>
                <a:r>
                  <a:rPr lang="es-CO" sz="1400" b="0" baseline="0">
                    <a:latin typeface="Times New Roman" panose="02020603050405020304" pitchFamily="18" charset="0"/>
                  </a:rPr>
                  <a:t>(Miles de millones de pesos)</a:t>
                </a:r>
              </a:p>
            </c:rich>
          </c:tx>
          <c:layout>
            <c:manualLayout>
              <c:xMode val="edge"/>
              <c:yMode val="edge"/>
              <c:x val="6.2184110033456128E-2"/>
              <c:y val="0.26534707005590991"/>
            </c:manualLayout>
          </c:layout>
          <c:overlay val="0"/>
        </c:title>
        <c:numFmt formatCode="_(\ * #,##0.0,,,_);_(\ * \(#,##0.0,,,\)" sourceLinked="1"/>
        <c:majorTickMark val="none"/>
        <c:minorTickMark val="none"/>
        <c:tickLblPos val="none"/>
        <c:crossAx val="-90852544"/>
        <c:crosses val="autoZero"/>
        <c:crossBetween val="between"/>
      </c:valAx>
    </c:plotArea>
    <c:legend>
      <c:legendPos val="b"/>
      <c:layout>
        <c:manualLayout>
          <c:xMode val="edge"/>
          <c:yMode val="edge"/>
          <c:x val="0.77810178770572103"/>
          <c:y val="0.23909043785969653"/>
          <c:w val="0.20576977234068916"/>
          <c:h val="7.8657664113932504E-2"/>
        </c:manualLayout>
      </c:layout>
      <c:overlay val="0"/>
      <c:txPr>
        <a:bodyPr/>
        <a:lstStyle/>
        <a:p>
          <a:pPr>
            <a:defRPr lang="es-CO" sz="2000" b="1" baseline="0">
              <a:latin typeface="Times New Roman" panose="02020603050405020304" pitchFamily="18" charset="0"/>
            </a:defRPr>
          </a:pPr>
          <a:endParaRPr lang="es-419"/>
        </a:p>
      </c:txPr>
    </c:legend>
    <c:plotVisOnly val="1"/>
    <c:dispBlanksAs val="gap"/>
    <c:showDLblsOverMax val="0"/>
  </c:chart>
  <c:spPr>
    <a:solidFill>
      <a:schemeClr val="bg1"/>
    </a:solidFill>
    <a:ln>
      <a:no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2381332363260846E-2"/>
          <c:y val="0"/>
          <c:w val="0.94883403546240774"/>
          <c:h val="0.88613769432667067"/>
        </c:manualLayout>
      </c:layout>
      <c:barChart>
        <c:barDir val="col"/>
        <c:grouping val="clustered"/>
        <c:varyColors val="0"/>
        <c:ser>
          <c:idx val="1"/>
          <c:order val="0"/>
          <c:tx>
            <c:strRef>
              <c:f>'G 2-1'!$C$1</c:f>
              <c:strCache>
                <c:ptCount val="1"/>
                <c:pt idx="0">
                  <c:v>2016</c:v>
                </c:pt>
              </c:strCache>
            </c:strRef>
          </c:tx>
          <c:spPr>
            <a:solidFill>
              <a:srgbClr val="FF99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2.4772171718878491E-2"/>
                  <c:y val="-3.2186321877857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29E-43DF-987E-1862E3C5C501}"/>
                </c:ext>
              </c:extLst>
            </c:dLbl>
            <c:dLbl>
              <c:idx val="1"/>
              <c:layout>
                <c:manualLayout>
                  <c:x val="-2.6000473116826163E-2"/>
                  <c:y val="-1.19146083874034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29E-43DF-987E-1862E3C5C501}"/>
                </c:ext>
              </c:extLst>
            </c:dLbl>
            <c:dLbl>
              <c:idx val="2"/>
              <c:layout>
                <c:manualLayout>
                  <c:x val="-2.5887263019161479E-2"/>
                  <c:y val="0.159490109679518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29E-43DF-987E-1862E3C5C501}"/>
                </c:ext>
              </c:extLst>
            </c:dLbl>
            <c:dLbl>
              <c:idx val="3"/>
              <c:layout>
                <c:manualLayout>
                  <c:x val="-2.4641839297984854E-2"/>
                  <c:y val="-1.694436646504302E-2"/>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29E-43DF-987E-1862E3C5C501}"/>
                </c:ext>
              </c:extLst>
            </c:dLbl>
            <c:dLbl>
              <c:idx val="4"/>
              <c:layout>
                <c:manualLayout>
                  <c:x val="1.9978760106551509E-2"/>
                  <c:y val="6.28930895475044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29E-43DF-987E-1862E3C5C501}"/>
                </c:ext>
              </c:extLst>
            </c:dLbl>
            <c:dLbl>
              <c:idx val="5"/>
              <c:layout>
                <c:manualLayout>
                  <c:x val="1.2728719172633254E-2"/>
                  <c:y val="7.07555834127699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29E-43DF-987E-1862E3C5C501}"/>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2-1'!$C$2:$C$5</c:f>
              <c:numCache>
                <c:formatCode>_(\ * #,##0.0,,,_);_(\ * \(#,##0.0,,,\)</c:formatCode>
                <c:ptCount val="4"/>
                <c:pt idx="0">
                  <c:v>623119219858970</c:v>
                </c:pt>
                <c:pt idx="1">
                  <c:v>758913745926990</c:v>
                </c:pt>
                <c:pt idx="2">
                  <c:v>17087176290230</c:v>
                </c:pt>
                <c:pt idx="3">
                  <c:v>-152881702358270</c:v>
                </c:pt>
              </c:numCache>
            </c:numRef>
          </c:val>
          <c:extLst>
            <c:ext xmlns:c16="http://schemas.microsoft.com/office/drawing/2014/chart" uri="{C3380CC4-5D6E-409C-BE32-E72D297353CC}">
              <c16:uniqueId val="{00000006-129E-43DF-987E-1862E3C5C501}"/>
            </c:ext>
          </c:extLst>
        </c:ser>
        <c:ser>
          <c:idx val="0"/>
          <c:order val="1"/>
          <c:tx>
            <c:strRef>
              <c:f>'G 2-1'!$B$1</c:f>
              <c:strCache>
                <c:ptCount val="1"/>
                <c:pt idx="0">
                  <c:v>2017</c:v>
                </c:pt>
              </c:strCache>
            </c:strRef>
          </c:tx>
          <c:spPr>
            <a:solidFill>
              <a:schemeClr val="accent1">
                <a:lumMod val="75000"/>
              </a:schemeClr>
            </a:solidFill>
            <a:ln>
              <a:noFill/>
            </a:ln>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514875018305116E-3"/>
                  <c:y val="-3.6146176366014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29E-43DF-987E-1862E3C5C501}"/>
                </c:ext>
              </c:extLst>
            </c:dLbl>
            <c:dLbl>
              <c:idx val="1"/>
              <c:layout>
                <c:manualLayout>
                  <c:x val="1.514875018305116E-3"/>
                  <c:y val="-1.87048949107008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29E-43DF-987E-1862E3C5C501}"/>
                </c:ext>
              </c:extLst>
            </c:dLbl>
            <c:dLbl>
              <c:idx val="2"/>
              <c:layout>
                <c:manualLayout>
                  <c:x val="2.0764196320953443E-3"/>
                  <c:y val="0.154996152821594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29E-43DF-987E-1862E3C5C501}"/>
                </c:ext>
              </c:extLst>
            </c:dLbl>
            <c:dLbl>
              <c:idx val="3"/>
              <c:layout>
                <c:manualLayout>
                  <c:x val="1.5361652754778941E-2"/>
                  <c:y val="-3.3370724095602437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29E-43DF-987E-1862E3C5C501}"/>
                </c:ext>
              </c:extLst>
            </c:dLbl>
            <c:dLbl>
              <c:idx val="4"/>
              <c:layout>
                <c:manualLayout>
                  <c:x val="1.2249433798420502E-2"/>
                  <c:y val="1.52280512093367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29E-43DF-987E-1862E3C5C501}"/>
                </c:ext>
              </c:extLst>
            </c:dLbl>
            <c:dLbl>
              <c:idx val="5"/>
              <c:layout>
                <c:manualLayout>
                  <c:x val="7.9554494828960685E-3"/>
                  <c:y val="-1.19397761846933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29E-43DF-987E-1862E3C5C501}"/>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2-1'!$B$2:$B$5</c:f>
              <c:numCache>
                <c:formatCode>_(\ * #,##0.0,,,_);_(\ * \(#,##0.0,,,\)</c:formatCode>
                <c:ptCount val="4"/>
                <c:pt idx="0">
                  <c:v>657164859335630</c:v>
                </c:pt>
                <c:pt idx="1">
                  <c:v>811571870586724</c:v>
                </c:pt>
                <c:pt idx="2">
                  <c:v>18756822837946.25</c:v>
                </c:pt>
                <c:pt idx="3">
                  <c:v>-173163834089040</c:v>
                </c:pt>
              </c:numCache>
            </c:numRef>
          </c:val>
          <c:extLst>
            <c:ext xmlns:c16="http://schemas.microsoft.com/office/drawing/2014/chart" uri="{C3380CC4-5D6E-409C-BE32-E72D297353CC}">
              <c16:uniqueId val="{0000000D-129E-43DF-987E-1862E3C5C501}"/>
            </c:ext>
          </c:extLst>
        </c:ser>
        <c:dLbls>
          <c:showLegendKey val="0"/>
          <c:showVal val="1"/>
          <c:showCatName val="0"/>
          <c:showSerName val="0"/>
          <c:showPercent val="0"/>
          <c:showBubbleSize val="0"/>
        </c:dLbls>
        <c:gapWidth val="75"/>
        <c:axId val="-90858528"/>
        <c:axId val="-90857440"/>
      </c:barChart>
      <c:catAx>
        <c:axId val="-90858528"/>
        <c:scaling>
          <c:orientation val="minMax"/>
        </c:scaling>
        <c:delete val="0"/>
        <c:axPos val="b"/>
        <c:numFmt formatCode="General" sourceLinked="1"/>
        <c:majorTickMark val="none"/>
        <c:minorTickMark val="none"/>
        <c:tickLblPos val="low"/>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Arial" pitchFamily="34" charset="0"/>
              </a:defRPr>
            </a:pPr>
            <a:endParaRPr lang="es-419"/>
          </a:p>
        </c:txPr>
        <c:crossAx val="-90857440"/>
        <c:crosses val="autoZero"/>
        <c:auto val="1"/>
        <c:lblAlgn val="ctr"/>
        <c:lblOffset val="100"/>
        <c:noMultiLvlLbl val="0"/>
      </c:catAx>
      <c:valAx>
        <c:axId val="-90857440"/>
        <c:scaling>
          <c:orientation val="minMax"/>
        </c:scaling>
        <c:delete val="1"/>
        <c:axPos val="l"/>
        <c:title>
          <c:tx>
            <c:rich>
              <a:bodyPr rot="-540000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mn-cs"/>
                  </a:defRPr>
                </a:pPr>
                <a:r>
                  <a:rPr lang="es-CO" sz="1600" b="1" baseline="0">
                    <a:latin typeface="Times New Roman" panose="02020603050405020304" pitchFamily="18" charset="0"/>
                  </a:rPr>
                  <a:t>(Miles de millones de pesos)</a:t>
                </a:r>
              </a:p>
            </c:rich>
          </c:tx>
          <c:layout>
            <c:manualLayout>
              <c:xMode val="edge"/>
              <c:yMode val="edge"/>
              <c:x val="1.3543194439750862E-2"/>
              <c:y val="0.18284019785988331"/>
            </c:manualLayout>
          </c:layout>
          <c:overlay val="0"/>
          <c:spPr>
            <a:noFill/>
            <a:ln>
              <a:noFill/>
            </a:ln>
            <a:effectLst/>
          </c:spPr>
        </c:title>
        <c:numFmt formatCode="_(\ * #,##0.0,,,_);_(\ * \(#,##0.0,,,\)" sourceLinked="1"/>
        <c:majorTickMark val="none"/>
        <c:minorTickMark val="none"/>
        <c:tickLblPos val="none"/>
        <c:crossAx val="-90858528"/>
        <c:crosses val="autoZero"/>
        <c:crossBetween val="between"/>
      </c:valAx>
      <c:spPr>
        <a:noFill/>
        <a:ln>
          <a:noFill/>
        </a:ln>
        <a:effectLst/>
      </c:spPr>
    </c:plotArea>
    <c:legend>
      <c:legendPos val="b"/>
      <c:layout>
        <c:manualLayout>
          <c:xMode val="edge"/>
          <c:yMode val="edge"/>
          <c:x val="0.62931781059556569"/>
          <c:y val="9.2163782399457536E-2"/>
          <c:w val="0.20576977234068916"/>
          <c:h val="8.9498283868362602E-2"/>
        </c:manualLayout>
      </c:layout>
      <c:overlay val="0"/>
      <c:spPr>
        <a:noFill/>
        <a:ln>
          <a:noFill/>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9525" cap="flat" cmpd="sng" algn="ctr">
      <a:noFill/>
      <a:prstDash val="solid"/>
    </a:ln>
    <a:effectLst/>
  </c:spPr>
  <c:txPr>
    <a:bodyPr/>
    <a:lstStyle/>
    <a:p>
      <a:pPr>
        <a:defRPr/>
      </a:pPr>
      <a:endParaRPr lang="es-419"/>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0020888013998272E-2"/>
          <c:y val="0"/>
          <c:w val="0.95728130024322877"/>
          <c:h val="0.89915811161765347"/>
        </c:manualLayout>
      </c:layout>
      <c:barChart>
        <c:barDir val="col"/>
        <c:grouping val="clustered"/>
        <c:varyColors val="0"/>
        <c:ser>
          <c:idx val="1"/>
          <c:order val="0"/>
          <c:tx>
            <c:strRef>
              <c:f>'G 2-8'!$C$1</c:f>
              <c:strCache>
                <c:ptCount val="1"/>
                <c:pt idx="0">
                  <c:v>2016</c:v>
                </c:pt>
              </c:strCache>
            </c:strRef>
          </c:tx>
          <c:spPr>
            <a:solidFill>
              <a:srgbClr val="71717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4.3871062992125967E-2"/>
                  <c:y val="9.541647066072222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4D6-42B2-9B60-87EFF03F2A95}"/>
                </c:ext>
              </c:extLst>
            </c:dLbl>
            <c:dLbl>
              <c:idx val="1"/>
              <c:layout>
                <c:manualLayout>
                  <c:x val="-2.9458880139982529E-2"/>
                  <c:y val="-1.84355371326294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4D6-42B2-9B60-87EFF03F2A95}"/>
                </c:ext>
              </c:extLst>
            </c:dLbl>
            <c:dLbl>
              <c:idx val="2"/>
              <c:layout>
                <c:manualLayout>
                  <c:x val="-3.8537510936132981E-2"/>
                  <c:y val="4.435595098368462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4D6-42B2-9B60-87EFF03F2A95}"/>
                </c:ext>
              </c:extLst>
            </c:dLbl>
            <c:dLbl>
              <c:idx val="3"/>
              <c:layout>
                <c:manualLayout>
                  <c:x val="-3.782163167104121E-2"/>
                  <c:y val="1.2418855565795181E-2"/>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4D6-42B2-9B60-87EFF03F2A95}"/>
                </c:ext>
              </c:extLst>
            </c:dLbl>
            <c:dLbl>
              <c:idx val="4"/>
              <c:layout>
                <c:manualLayout>
                  <c:x val="-2.5074365704287012E-2"/>
                  <c:y val="-2.5275899690086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4D6-42B2-9B60-87EFF03F2A95}"/>
                </c:ext>
              </c:extLst>
            </c:dLbl>
            <c:dLbl>
              <c:idx val="5"/>
              <c:layout>
                <c:manualLayout>
                  <c:x val="-3.9590113735783132E-2"/>
                  <c:y val="5.4828292712389304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4D6-42B2-9B60-87EFF03F2A95}"/>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2-8'!$A$2:$A$7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2-8'!$C$2:$C$7</c:f>
              <c:numCache>
                <c:formatCode>_(\ * #,##0.0,_);_(\ * \(#,##0.0,\)</c:formatCode>
                <c:ptCount val="6"/>
                <c:pt idx="0">
                  <c:v>317304484.51899999</c:v>
                </c:pt>
                <c:pt idx="1">
                  <c:v>57800000.346999995</c:v>
                </c:pt>
                <c:pt idx="2">
                  <c:v>298318406.18599999</c:v>
                </c:pt>
                <c:pt idx="3">
                  <c:v>-38813922.013999999</c:v>
                </c:pt>
                <c:pt idx="4">
                  <c:v>3045966.6970000002</c:v>
                </c:pt>
                <c:pt idx="5">
                  <c:v>-27807469.016618002</c:v>
                </c:pt>
              </c:numCache>
            </c:numRef>
          </c:val>
          <c:extLst>
            <c:ext xmlns:c16="http://schemas.microsoft.com/office/drawing/2014/chart" uri="{C3380CC4-5D6E-409C-BE32-E72D297353CC}">
              <c16:uniqueId val="{00000006-34D6-42B2-9B60-87EFF03F2A95}"/>
            </c:ext>
          </c:extLst>
        </c:ser>
        <c:ser>
          <c:idx val="0"/>
          <c:order val="1"/>
          <c:tx>
            <c:strRef>
              <c:f>'G 2-8'!$B$1</c:f>
              <c:strCache>
                <c:ptCount val="1"/>
                <c:pt idx="0">
                  <c:v>2017</c:v>
                </c:pt>
              </c:strCache>
            </c:strRef>
          </c:tx>
          <c:spPr>
            <a:solidFill>
              <a:srgbClr val="FF9900"/>
            </a:solidFill>
            <a:ln>
              <a:noFill/>
            </a:ln>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4793197725284339E-2"/>
                  <c:y val="-7.120057382028072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4D6-42B2-9B60-87EFF03F2A95}"/>
                </c:ext>
              </c:extLst>
            </c:dLbl>
            <c:dLbl>
              <c:idx val="1"/>
              <c:layout>
                <c:manualLayout>
                  <c:x val="1.9071303587051617E-2"/>
                  <c:y val="-4.16007542842457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4D6-42B2-9B60-87EFF03F2A95}"/>
                </c:ext>
              </c:extLst>
            </c:dLbl>
            <c:dLbl>
              <c:idx val="2"/>
              <c:layout>
                <c:manualLayout>
                  <c:x val="4.4455708661417306E-2"/>
                  <c:y val="2.07278186296616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4D6-42B2-9B60-87EFF03F2A95}"/>
                </c:ext>
              </c:extLst>
            </c:dLbl>
            <c:dLbl>
              <c:idx val="3"/>
              <c:layout>
                <c:manualLayout>
                  <c:x val="2.8838035870516154E-2"/>
                  <c:y val="9.1958794061309645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4D6-42B2-9B60-87EFF03F2A95}"/>
                </c:ext>
              </c:extLst>
            </c:dLbl>
            <c:dLbl>
              <c:idx val="4"/>
              <c:layout>
                <c:manualLayout>
                  <c:x val="1.5440398075240495E-2"/>
                  <c:y val="-1.16101727034472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4D6-42B2-9B60-87EFF03F2A95}"/>
                </c:ext>
              </c:extLst>
            </c:dLbl>
            <c:dLbl>
              <c:idx val="5"/>
              <c:layout>
                <c:manualLayout>
                  <c:x val="1.3217410323708521E-3"/>
                  <c:y val="3.7499374233499463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4D6-42B2-9B60-87EFF03F2A95}"/>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2-8'!$A$2:$A$7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2-8'!$B$2:$B$7</c:f>
              <c:numCache>
                <c:formatCode>_(\ * #,##0.0,_);_(\ * \(#,##0.0,\)</c:formatCode>
                <c:ptCount val="6"/>
                <c:pt idx="0">
                  <c:v>286452291.94266099</c:v>
                </c:pt>
                <c:pt idx="1">
                  <c:v>64902118.43869333</c:v>
                </c:pt>
                <c:pt idx="2">
                  <c:v>267427275.776476</c:v>
                </c:pt>
                <c:pt idx="3">
                  <c:v>-45877102.272508211</c:v>
                </c:pt>
                <c:pt idx="4">
                  <c:v>5901448.7238927195</c:v>
                </c:pt>
                <c:pt idx="5">
                  <c:v>-26870155.097838916</c:v>
                </c:pt>
              </c:numCache>
            </c:numRef>
          </c:val>
          <c:extLst>
            <c:ext xmlns:c16="http://schemas.microsoft.com/office/drawing/2014/chart" uri="{C3380CC4-5D6E-409C-BE32-E72D297353CC}">
              <c16:uniqueId val="{0000000D-34D6-42B2-9B60-87EFF03F2A95}"/>
            </c:ext>
          </c:extLst>
        </c:ser>
        <c:dLbls>
          <c:showLegendKey val="0"/>
          <c:showVal val="1"/>
          <c:showCatName val="0"/>
          <c:showSerName val="0"/>
          <c:showPercent val="0"/>
          <c:showBubbleSize val="0"/>
        </c:dLbls>
        <c:gapWidth val="75"/>
        <c:axId val="-43712896"/>
        <c:axId val="-43713440"/>
      </c:barChart>
      <c:catAx>
        <c:axId val="-43712896"/>
        <c:scaling>
          <c:orientation val="minMax"/>
        </c:scaling>
        <c:delete val="0"/>
        <c:axPos val="b"/>
        <c:numFmt formatCode="General" sourceLinked="1"/>
        <c:majorTickMark val="none"/>
        <c:minorTickMark val="none"/>
        <c:tickLblPos val="low"/>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Arial" pitchFamily="34" charset="0"/>
              </a:defRPr>
            </a:pPr>
            <a:endParaRPr lang="es-419"/>
          </a:p>
        </c:txPr>
        <c:crossAx val="-43713440"/>
        <c:crosses val="autoZero"/>
        <c:auto val="1"/>
        <c:lblAlgn val="ctr"/>
        <c:lblOffset val="100"/>
        <c:noMultiLvlLbl val="0"/>
      </c:catAx>
      <c:valAx>
        <c:axId val="-43713440"/>
        <c:scaling>
          <c:orientation val="minMax"/>
        </c:scaling>
        <c:delete val="1"/>
        <c:axPos val="l"/>
        <c:title>
          <c:tx>
            <c:rich>
              <a:bodyPr rot="-5400000" spcFirstLastPara="1" vertOverflow="ellipsis" vert="horz" wrap="square" anchor="ctr" anchorCtr="1"/>
              <a:lstStyle/>
              <a:p>
                <a:pPr>
                  <a:defRPr lang="es-CO" sz="1600" b="1" i="0" u="none" strike="noStrike" kern="1200" baseline="0">
                    <a:solidFill>
                      <a:schemeClr val="tx1"/>
                    </a:solidFill>
                    <a:latin typeface="+mn-lt"/>
                    <a:ea typeface="+mn-ea"/>
                    <a:cs typeface="+mn-cs"/>
                  </a:defRPr>
                </a:pPr>
                <a:r>
                  <a:rPr lang="es-CO" sz="1600" b="1" dirty="0"/>
                  <a:t>(Miles de millones de pesos)</a:t>
                </a:r>
              </a:p>
            </c:rich>
          </c:tx>
          <c:layout>
            <c:manualLayout>
              <c:xMode val="edge"/>
              <c:yMode val="edge"/>
              <c:x val="0"/>
              <c:y val="0.23786849033097077"/>
            </c:manualLayout>
          </c:layout>
          <c:overlay val="0"/>
          <c:spPr>
            <a:noFill/>
            <a:ln>
              <a:noFill/>
            </a:ln>
            <a:effectLst/>
          </c:spPr>
        </c:title>
        <c:numFmt formatCode="_(\ * #,##0.0,_);_(\ * \(#,##0.0,\)" sourceLinked="1"/>
        <c:majorTickMark val="none"/>
        <c:minorTickMark val="none"/>
        <c:tickLblPos val="none"/>
        <c:crossAx val="-43712896"/>
        <c:crosses val="autoZero"/>
        <c:crossBetween val="between"/>
      </c:valAx>
      <c:spPr>
        <a:noFill/>
        <a:ln>
          <a:noFill/>
        </a:ln>
        <a:effectLst/>
      </c:spPr>
    </c:plotArea>
    <c:legend>
      <c:legendPos val="b"/>
      <c:layout>
        <c:manualLayout>
          <c:xMode val="edge"/>
          <c:yMode val="edge"/>
          <c:x val="0.66535006561679944"/>
          <c:y val="0.1224039810707407"/>
          <c:w val="0.1997681539807524"/>
          <c:h val="7.1875084237798162E-2"/>
        </c:manualLayout>
      </c:layout>
      <c:overlay val="0"/>
      <c:spPr>
        <a:noFill/>
        <a:ln>
          <a:noFill/>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9525" cap="flat" cmpd="sng" algn="ctr">
      <a:noFill/>
      <a:prstDash val="solid"/>
    </a:ln>
    <a:effectLst/>
  </c:spPr>
  <c:txPr>
    <a:bodyPr/>
    <a:lstStyle/>
    <a:p>
      <a:pPr>
        <a:defRPr/>
      </a:pPr>
      <a:endParaRPr lang="es-419"/>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2784571227623014E-2"/>
          <c:y val="1.5336463286781196E-2"/>
          <c:w val="0.90284263640128137"/>
          <c:h val="0.92891126608139873"/>
        </c:manualLayout>
      </c:layout>
      <c:bar3DChart>
        <c:barDir val="col"/>
        <c:grouping val="clustered"/>
        <c:varyColors val="0"/>
        <c:ser>
          <c:idx val="1"/>
          <c:order val="0"/>
          <c:tx>
            <c:strRef>
              <c:f>SITFIN!$R$3:$R$4</c:f>
              <c:strCache>
                <c:ptCount val="2"/>
                <c:pt idx="0">
                  <c:v>SECTOR PÚBLICO</c:v>
                </c:pt>
                <c:pt idx="1">
                  <c:v>2017</c:v>
                </c:pt>
              </c:strCache>
            </c:strRef>
          </c:tx>
          <c:spPr>
            <a:solidFill>
              <a:srgbClr val="FDAE39"/>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a:sp3d contourW="9525">
              <a:contourClr>
                <a:schemeClr val="dk1">
                  <a:shade val="95000"/>
                  <a:satMod val="105000"/>
                </a:schemeClr>
              </a:contourClr>
            </a:sp3d>
          </c:spPr>
          <c:invertIfNegative val="0"/>
          <c:dLbls>
            <c:dLbl>
              <c:idx val="0"/>
              <c:layout>
                <c:manualLayout>
                  <c:x val="1.2750455373406194E-2"/>
                  <c:y val="-2.916964446706251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A62-4907-82EC-F5BFD678CD5D}"/>
                </c:ext>
              </c:extLst>
            </c:dLbl>
            <c:dLbl>
              <c:idx val="1"/>
              <c:layout>
                <c:manualLayout>
                  <c:x val="1.4571948998178506E-2"/>
                  <c:y val="-1.27287191726333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A62-4907-82EC-F5BFD678CD5D}"/>
                </c:ext>
              </c:extLst>
            </c:dLbl>
            <c:dLbl>
              <c:idx val="2"/>
              <c:layout>
                <c:manualLayout>
                  <c:x val="5.0986070418254717E-3"/>
                  <c:y val="-2.67613233717435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A62-4907-82EC-F5BFD678CD5D}"/>
                </c:ext>
              </c:extLst>
            </c:dLbl>
            <c:dLbl>
              <c:idx val="3"/>
              <c:layout>
                <c:manualLayout>
                  <c:x val="3.2770693063488812E-3"/>
                  <c:y val="-3.38034167305518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A62-4907-82EC-F5BFD678CD5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SITFIN!$L$5:$L$8</c:f>
              <c:strCache>
                <c:ptCount val="4"/>
                <c:pt idx="0">
                  <c:v>ACTIVOS </c:v>
                </c:pt>
                <c:pt idx="1">
                  <c:v>PASIVOS</c:v>
                </c:pt>
                <c:pt idx="2">
                  <c:v>INTERÉS MINORITARIO </c:v>
                </c:pt>
                <c:pt idx="3">
                  <c:v>PATRIMONIO</c:v>
                </c:pt>
              </c:strCache>
            </c:strRef>
          </c:cat>
          <c:val>
            <c:numRef>
              <c:f>SITFIN!$R$5:$R$8</c:f>
              <c:numCache>
                <c:formatCode>_(\ * #,##0.0,,,_);_(\ * \(#,##0.0,,,\)</c:formatCode>
                <c:ptCount val="4"/>
                <c:pt idx="0">
                  <c:v>1287476920806765</c:v>
                </c:pt>
                <c:pt idx="1">
                  <c:v>1019943933356988</c:v>
                </c:pt>
                <c:pt idx="2">
                  <c:v>21003561905202.699</c:v>
                </c:pt>
                <c:pt idx="3">
                  <c:v>246529425544575</c:v>
                </c:pt>
              </c:numCache>
            </c:numRef>
          </c:val>
          <c:shape val="cylinder"/>
          <c:extLst>
            <c:ext xmlns:c16="http://schemas.microsoft.com/office/drawing/2014/chart" uri="{C3380CC4-5D6E-409C-BE32-E72D297353CC}">
              <c16:uniqueId val="{00000004-5A62-4907-82EC-F5BFD678CD5D}"/>
            </c:ext>
          </c:extLst>
        </c:ser>
        <c:ser>
          <c:idx val="0"/>
          <c:order val="1"/>
          <c:tx>
            <c:strRef>
              <c:f>SITFIN!$Q$3:$Q$4</c:f>
              <c:strCache>
                <c:ptCount val="2"/>
                <c:pt idx="0">
                  <c:v>SECTOR PÚBLICO</c:v>
                </c:pt>
                <c:pt idx="1">
                  <c:v>2016</c:v>
                </c:pt>
              </c:strCache>
            </c:strRef>
          </c:tx>
          <c:spPr>
            <a:solidFill>
              <a:schemeClr val="accent5">
                <a:lumMod val="50000"/>
              </a:schemeClr>
            </a:solidFill>
            <a:ln w="25400" cap="flat" cmpd="sng" algn="ctr">
              <a:solidFill>
                <a:schemeClr val="accent5">
                  <a:lumMod val="50000"/>
                </a:schemeClr>
              </a:solidFill>
              <a:prstDash val="solid"/>
            </a:ln>
            <a:effectLst/>
            <a:sp3d contourW="25400">
              <a:contourClr>
                <a:schemeClr val="accent5">
                  <a:lumMod val="50000"/>
                </a:schemeClr>
              </a:contourClr>
            </a:sp3d>
          </c:spPr>
          <c:invertIfNegative val="0"/>
          <c:dLbls>
            <c:dLbl>
              <c:idx val="0"/>
              <c:layout>
                <c:manualLayout>
                  <c:x val="3.6801810818081739E-2"/>
                  <c:y val="-2.556077214463521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62-4907-82EC-F5BFD678CD5D}"/>
                </c:ext>
              </c:extLst>
            </c:dLbl>
            <c:dLbl>
              <c:idx val="1"/>
              <c:layout>
                <c:manualLayout>
                  <c:x val="2.8786057747486275E-2"/>
                  <c:y val="-1.27286607302612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A62-4907-82EC-F5BFD678CD5D}"/>
                </c:ext>
              </c:extLst>
            </c:dLbl>
            <c:dLbl>
              <c:idx val="2"/>
              <c:layout>
                <c:manualLayout>
                  <c:x val="1.6393495304929388E-2"/>
                  <c:y val="-1.78408151591882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A62-4907-82EC-F5BFD678CD5D}"/>
                </c:ext>
              </c:extLst>
            </c:dLbl>
            <c:dLbl>
              <c:idx val="3"/>
              <c:layout>
                <c:manualLayout>
                  <c:x val="2.2955667919358821E-2"/>
                  <c:y val="-2.35791078726976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A62-4907-82EC-F5BFD678CD5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SITFIN!$L$5:$L$8</c:f>
              <c:strCache>
                <c:ptCount val="4"/>
                <c:pt idx="0">
                  <c:v>ACTIVOS </c:v>
                </c:pt>
                <c:pt idx="1">
                  <c:v>PASIVOS</c:v>
                </c:pt>
                <c:pt idx="2">
                  <c:v>INTERÉS MINORITARIO </c:v>
                </c:pt>
                <c:pt idx="3">
                  <c:v>PATRIMONIO</c:v>
                </c:pt>
              </c:strCache>
            </c:strRef>
          </c:cat>
          <c:val>
            <c:numRef>
              <c:f>SITFIN!$Q$5:$Q$8</c:f>
              <c:numCache>
                <c:formatCode>_(\ * #,##0.0,,,_);_(\ * \(#,##0.0,,,\)</c:formatCode>
                <c:ptCount val="4"/>
                <c:pt idx="0">
                  <c:v>1207973460205860</c:v>
                </c:pt>
                <c:pt idx="1">
                  <c:v>953510581689000</c:v>
                </c:pt>
                <c:pt idx="2">
                  <c:v>19475696246600</c:v>
                </c:pt>
                <c:pt idx="3">
                  <c:v>234987182270250</c:v>
                </c:pt>
              </c:numCache>
            </c:numRef>
          </c:val>
          <c:shape val="cylinder"/>
          <c:extLst>
            <c:ext xmlns:c16="http://schemas.microsoft.com/office/drawing/2014/chart" uri="{C3380CC4-5D6E-409C-BE32-E72D297353CC}">
              <c16:uniqueId val="{00000009-5A62-4907-82EC-F5BFD678CD5D}"/>
            </c:ext>
          </c:extLst>
        </c:ser>
        <c:dLbls>
          <c:showLegendKey val="0"/>
          <c:showVal val="0"/>
          <c:showCatName val="0"/>
          <c:showSerName val="0"/>
          <c:showPercent val="0"/>
          <c:showBubbleSize val="0"/>
        </c:dLbls>
        <c:gapWidth val="109"/>
        <c:gapDepth val="106"/>
        <c:shape val="box"/>
        <c:axId val="-43704192"/>
        <c:axId val="-43708000"/>
        <c:axId val="0"/>
      </c:bar3DChart>
      <c:catAx>
        <c:axId val="-43704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43708000"/>
        <c:crosses val="autoZero"/>
        <c:auto val="1"/>
        <c:lblAlgn val="ctr"/>
        <c:lblOffset val="100"/>
        <c:noMultiLvlLbl val="0"/>
      </c:catAx>
      <c:valAx>
        <c:axId val="-43708000"/>
        <c:scaling>
          <c:orientation val="minMax"/>
        </c:scaling>
        <c:delete val="0"/>
        <c:axPos val="l"/>
        <c:numFmt formatCode="_(\ * #,##0.0,,,_);_(\ * \(#,##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4370419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s-419"/>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340"/>
      <c:rAngAx val="0"/>
    </c:view3D>
    <c:floor>
      <c:thickness val="0"/>
      <c:spPr>
        <a:noFill/>
        <a:ln w="6350" cap="flat" cmpd="sng" algn="ctr">
          <a:solidFill>
            <a:schemeClr val="tx1">
              <a:tint val="75000"/>
            </a:schemeClr>
          </a:solidFill>
          <a:prstDash val="solid"/>
          <a:round/>
        </a:ln>
        <a:effectLst/>
        <a:sp3d contourW="635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5190789591054147E-2"/>
          <c:y val="0"/>
          <c:w val="0.93792811350904115"/>
          <c:h val="0.85150895068924237"/>
        </c:manualLayout>
      </c:layout>
      <c:bar3DChart>
        <c:barDir val="col"/>
        <c:grouping val="clustered"/>
        <c:varyColors val="0"/>
        <c:ser>
          <c:idx val="1"/>
          <c:order val="0"/>
          <c:tx>
            <c:strRef>
              <c:f>'G 2-9'!$C$1</c:f>
              <c:strCache>
                <c:ptCount val="1"/>
                <c:pt idx="0">
                  <c:v>2016</c:v>
                </c:pt>
              </c:strCache>
            </c:strRef>
          </c:tx>
          <c:spPr>
            <a:solidFill>
              <a:schemeClr val="bg1">
                <a:lumMod val="50000"/>
              </a:schemeClr>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c:spPr>
          <c:invertIfNegative val="0"/>
          <c:dLbls>
            <c:dLbl>
              <c:idx val="0"/>
              <c:layout>
                <c:manualLayout>
                  <c:x val="-1.3988298337707787E-2"/>
                  <c:y val="-9.623802538256091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6D-4B7A-BB78-DD420CFD664E}"/>
                </c:ext>
              </c:extLst>
            </c:dLbl>
            <c:dLbl>
              <c:idx val="1"/>
              <c:layout>
                <c:manualLayout>
                  <c:x val="-2.6037510936132983E-2"/>
                  <c:y val="-2.22969922618903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6D-4B7A-BB78-DD420CFD664E}"/>
                </c:ext>
              </c:extLst>
            </c:dLbl>
            <c:dLbl>
              <c:idx val="2"/>
              <c:layout>
                <c:manualLayout>
                  <c:x val="-3.6797244094488236E-2"/>
                  <c:y val="-1.38505027870732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06D-4B7A-BB78-DD420CFD664E}"/>
                </c:ext>
              </c:extLst>
            </c:dLbl>
            <c:dLbl>
              <c:idx val="3"/>
              <c:layout>
                <c:manualLayout>
                  <c:x val="-2.3064195100612424E-2"/>
                  <c:y val="1.64331926669169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6D-4B7A-BB78-DD420CFD664E}"/>
                </c:ext>
              </c:extLst>
            </c:dLbl>
            <c:dLbl>
              <c:idx val="4"/>
              <c:layout>
                <c:manualLayout>
                  <c:x val="-2.664413823272091E-2"/>
                  <c:y val="9.06134691362867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6D-4B7A-BB78-DD420CFD664E}"/>
                </c:ext>
              </c:extLst>
            </c:dLbl>
            <c:dLbl>
              <c:idx val="5"/>
              <c:layout>
                <c:manualLayout>
                  <c:x val="-8.5288713910761163E-3"/>
                  <c:y val="7.50394792178429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6D-4B7A-BB78-DD420CFD664E}"/>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2-9'!$A$2:$A$7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2-9'!$C$2:$C$7</c:f>
              <c:numCache>
                <c:formatCode>_(\ * #,##0.0,_);_(\ * \(#,##0.0,\)</c:formatCode>
                <c:ptCount val="6"/>
                <c:pt idx="0">
                  <c:v>407863247.52200001</c:v>
                </c:pt>
                <c:pt idx="1">
                  <c:v>90880815.909999996</c:v>
                </c:pt>
                <c:pt idx="2">
                  <c:v>337595980.34100002</c:v>
                </c:pt>
                <c:pt idx="3">
                  <c:v>-20613548.729000032</c:v>
                </c:pt>
                <c:pt idx="4">
                  <c:v>5357225.5629999992</c:v>
                </c:pt>
                <c:pt idx="5">
                  <c:v>-4637941.8463600324</c:v>
                </c:pt>
              </c:numCache>
            </c:numRef>
          </c:val>
          <c:shape val="cylinder"/>
          <c:extLst>
            <c:ext xmlns:c16="http://schemas.microsoft.com/office/drawing/2014/chart" uri="{C3380CC4-5D6E-409C-BE32-E72D297353CC}">
              <c16:uniqueId val="{00000006-E06D-4B7A-BB78-DD420CFD664E}"/>
            </c:ext>
          </c:extLst>
        </c:ser>
        <c:ser>
          <c:idx val="0"/>
          <c:order val="1"/>
          <c:tx>
            <c:strRef>
              <c:f>'G 2-9'!$B$1</c:f>
              <c:strCache>
                <c:ptCount val="1"/>
                <c:pt idx="0">
                  <c:v>2017</c:v>
                </c:pt>
              </c:strCache>
            </c:strRef>
          </c:tx>
          <c:spPr>
            <a:solidFill>
              <a:srgbClr val="FF9933"/>
            </a:solidFill>
            <a:ln w="25400" cap="flat" cmpd="sng" algn="ctr">
              <a:solidFill>
                <a:schemeClr val="bg1"/>
              </a:solidFill>
              <a:prstDash val="solid"/>
            </a:ln>
            <a:effectLst/>
            <a:scene3d>
              <a:camera prst="orthographicFront"/>
              <a:lightRig rig="threePt" dir="t"/>
            </a:scene3d>
          </c:spPr>
          <c:invertIfNegative val="0"/>
          <c:dPt>
            <c:idx val="0"/>
            <c:invertIfNegative val="0"/>
            <c:bubble3D val="0"/>
            <c:spPr>
              <a:solidFill>
                <a:srgbClr val="FF9933"/>
              </a:solidFill>
              <a:ln w="25400" cap="flat" cmpd="sng" algn="ctr">
                <a:solidFill>
                  <a:schemeClr val="tx1"/>
                </a:solidFill>
                <a:prstDash val="solid"/>
              </a:ln>
              <a:effectLst/>
              <a:scene3d>
                <a:camera prst="orthographicFront"/>
                <a:lightRig rig="threePt" dir="t"/>
              </a:scene3d>
            </c:spPr>
            <c:extLst>
              <c:ext xmlns:c16="http://schemas.microsoft.com/office/drawing/2014/chart" uri="{C3380CC4-5D6E-409C-BE32-E72D297353CC}">
                <c16:uniqueId val="{00000008-E06D-4B7A-BB78-DD420CFD664E}"/>
              </c:ext>
            </c:extLst>
          </c:dPt>
          <c:dLbls>
            <c:dLbl>
              <c:idx val="0"/>
              <c:layout>
                <c:manualLayout>
                  <c:x val="1.1893372703412022E-2"/>
                  <c:y val="-1.1269032499491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6D-4B7A-BB78-DD420CFD664E}"/>
                </c:ext>
              </c:extLst>
            </c:dLbl>
            <c:dLbl>
              <c:idx val="1"/>
              <c:layout>
                <c:manualLayout>
                  <c:x val="-2.1910542432195977E-3"/>
                  <c:y val="-3.40410559473721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06D-4B7A-BB78-DD420CFD664E}"/>
                </c:ext>
              </c:extLst>
            </c:dLbl>
            <c:dLbl>
              <c:idx val="2"/>
              <c:layout>
                <c:manualLayout>
                  <c:x val="1.4084426946631671E-2"/>
                  <c:y val="-1.5261571034033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06D-4B7A-BB78-DD420CFD664E}"/>
                </c:ext>
              </c:extLst>
            </c:dLbl>
            <c:dLbl>
              <c:idx val="3"/>
              <c:layout>
                <c:manualLayout>
                  <c:x val="1.0915573053368328E-2"/>
                  <c:y val="1.54843498871978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06D-4B7A-BB78-DD420CFD664E}"/>
                </c:ext>
              </c:extLst>
            </c:dLbl>
            <c:dLbl>
              <c:idx val="4"/>
              <c:layout>
                <c:manualLayout>
                  <c:x val="-7.7466097987751534E-3"/>
                  <c:y val="-1.7574324493254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06D-4B7A-BB78-DD420CFD664E}"/>
                </c:ext>
              </c:extLst>
            </c:dLbl>
            <c:dLbl>
              <c:idx val="5"/>
              <c:layout>
                <c:manualLayout>
                  <c:x val="3.1632874015748033E-2"/>
                  <c:y val="1.4546076907081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06D-4B7A-BB78-DD420CFD664E}"/>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2-9'!$A$2:$A$7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2-9'!$B$2:$B$7</c:f>
              <c:numCache>
                <c:formatCode>_(\ * #,##0.0,_);_(\ * \(#,##0.0,\)</c:formatCode>
                <c:ptCount val="6"/>
                <c:pt idx="0">
                  <c:v>375829378.97425401</c:v>
                </c:pt>
                <c:pt idx="1">
                  <c:v>98495165.485336497</c:v>
                </c:pt>
                <c:pt idx="2">
                  <c:v>305987843.45372099</c:v>
                </c:pt>
                <c:pt idx="3">
                  <c:v>-28653629.964803457</c:v>
                </c:pt>
                <c:pt idx="4">
                  <c:v>8642474.0800035596</c:v>
                </c:pt>
                <c:pt idx="5">
                  <c:v>-4815543.4785382478</c:v>
                </c:pt>
              </c:numCache>
            </c:numRef>
          </c:val>
          <c:shape val="cylinder"/>
          <c:extLst>
            <c:ext xmlns:c16="http://schemas.microsoft.com/office/drawing/2014/chart" uri="{C3380CC4-5D6E-409C-BE32-E72D297353CC}">
              <c16:uniqueId val="{0000000E-E06D-4B7A-BB78-DD420CFD664E}"/>
            </c:ext>
          </c:extLst>
        </c:ser>
        <c:dLbls>
          <c:showLegendKey val="0"/>
          <c:showVal val="1"/>
          <c:showCatName val="0"/>
          <c:showSerName val="0"/>
          <c:showPercent val="0"/>
          <c:showBubbleSize val="0"/>
        </c:dLbls>
        <c:gapWidth val="75"/>
        <c:shape val="box"/>
        <c:axId val="-43703104"/>
        <c:axId val="-43707456"/>
        <c:axId val="0"/>
      </c:bar3DChart>
      <c:catAx>
        <c:axId val="-43703104"/>
        <c:scaling>
          <c:orientation val="minMax"/>
        </c:scaling>
        <c:delete val="0"/>
        <c:axPos val="b"/>
        <c:numFmt formatCode="General" sourceLinked="1"/>
        <c:majorTickMark val="none"/>
        <c:minorTickMark val="none"/>
        <c:tickLblPos val="low"/>
        <c:spPr>
          <a:noFill/>
          <a:ln w="6350" cap="flat" cmpd="sng" algn="ctr">
            <a:solidFill>
              <a:schemeClr val="tx1">
                <a:tint val="75000"/>
              </a:schemeClr>
            </a:solidFill>
            <a:prstDash val="solid"/>
            <a:round/>
          </a:ln>
          <a:effectLst/>
        </c:spPr>
        <c:txPr>
          <a:bodyPr rot="0" spcFirstLastPara="1" vertOverflow="ellipsis" wrap="square" anchor="ctr" anchorCtr="1"/>
          <a:lstStyle/>
          <a:p>
            <a:pPr>
              <a:defRPr lang="es-CO"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crossAx val="-43707456"/>
        <c:crosses val="autoZero"/>
        <c:auto val="1"/>
        <c:lblAlgn val="ctr"/>
        <c:lblOffset val="100"/>
        <c:noMultiLvlLbl val="0"/>
      </c:catAx>
      <c:valAx>
        <c:axId val="-43707456"/>
        <c:scaling>
          <c:orientation val="minMax"/>
        </c:scaling>
        <c:delete val="1"/>
        <c:axPos val="l"/>
        <c:numFmt formatCode="_(\ * #,##0.0,_);_(\ * \(#,##0.0,\)" sourceLinked="1"/>
        <c:majorTickMark val="none"/>
        <c:minorTickMark val="none"/>
        <c:tickLblPos val="none"/>
        <c:crossAx val="-43703104"/>
        <c:crosses val="autoZero"/>
        <c:crossBetween val="between"/>
      </c:valAx>
      <c:spPr>
        <a:noFill/>
        <a:ln>
          <a:noFill/>
        </a:ln>
        <a:effectLst/>
      </c:spPr>
    </c:plotArea>
    <c:legend>
      <c:legendPos val="b"/>
      <c:layout>
        <c:manualLayout>
          <c:xMode val="edge"/>
          <c:yMode val="edge"/>
          <c:x val="0.76574554725952504"/>
          <c:y val="7.1464244502230517E-2"/>
          <c:w val="0.10955055098906581"/>
          <c:h val="0.11498559763171444"/>
        </c:manualLayout>
      </c:layout>
      <c:overlay val="0"/>
      <c:spPr>
        <a:noFill/>
        <a:ln>
          <a:noFill/>
        </a:ln>
        <a:effectLst/>
      </c:spPr>
      <c:txPr>
        <a:bodyPr rot="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6350" cap="flat" cmpd="sng" algn="ctr">
      <a:noFill/>
      <a:prstDash val="solid"/>
      <a:round/>
    </a:ln>
    <a:effectLst/>
  </c:spPr>
  <c:txPr>
    <a:bodyPr/>
    <a:lstStyle/>
    <a:p>
      <a:pPr>
        <a:defRPr/>
      </a:pPr>
      <a:endParaRPr lang="es-419"/>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xfrm>
          <a:off x="2806279" y="49570"/>
          <a:ext cx="3624540" cy="1440801"/>
        </a:xfrm>
        <a:prstGeom prst="ellipse">
          <a:avLst/>
        </a:prstGeom>
        <a:gradFill rotWithShape="0">
          <a:gsLst>
            <a:gs pos="0">
              <a:srgbClr val="FFFFFF"/>
            </a:gs>
            <a:gs pos="50000">
              <a:srgbClr val="B4DE86"/>
            </a:gs>
            <a:gs pos="100000">
              <a:srgbClr val="76B53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MX" sz="1800" b="0" dirty="0">
              <a:solidFill>
                <a:sysClr val="windowText" lastClr="000000"/>
              </a:solidFill>
              <a:effectLst>
                <a:outerShdw blurRad="38100" dist="38100" dir="2700000" algn="tl">
                  <a:srgbClr val="C0C0C0"/>
                </a:outerShdw>
              </a:effectLst>
              <a:latin typeface="Calibri"/>
              <a:ea typeface="+mn-ea"/>
              <a:cs typeface="+mn-cs"/>
            </a:rPr>
            <a:t>1</a:t>
          </a:r>
          <a:r>
            <a:rPr lang="es-MX" sz="1800" b="1" dirty="0">
              <a:solidFill>
                <a:sysClr val="windowText" lastClr="000000"/>
              </a:solidFill>
              <a:effectLst>
                <a:outerShdw blurRad="38100" dist="38100" dir="2700000" algn="tl">
                  <a:srgbClr val="C0C0C0"/>
                </a:outerShdw>
              </a:effectLst>
              <a:latin typeface="Calibri"/>
              <a:ea typeface="+mn-ea"/>
              <a:cs typeface="+mn-cs"/>
            </a:rPr>
            <a:t>. Empresas que cotizan en el mercado de valores, o que captan o administran ahorro del público</a:t>
          </a:r>
          <a:endParaRPr lang="es-ES" sz="1800" b="1" dirty="0">
            <a:solidFill>
              <a:srgbClr val="FFFFFF"/>
            </a:solidFill>
            <a:latin typeface="Calibri"/>
            <a:ea typeface="+mn-ea"/>
            <a:cs typeface="+mn-cs"/>
          </a:endParaRPr>
        </a:p>
      </dgm:t>
    </dgm:pt>
    <dgm:pt modelId="{AF211E25-4738-4034-A58A-C2733435E09F}" type="parTrans" cxnId="{DCB1DAC2-858B-43AA-8FB7-E7047D956872}">
      <dgm:prSet/>
      <dgm:spPr>
        <a:xfrm rot="20011500">
          <a:off x="2038981" y="1649715"/>
          <a:ext cx="1529227" cy="48339"/>
        </a:xfrm>
        <a:custGeom>
          <a:avLst/>
          <a:gdLst/>
          <a:ahLst/>
          <a:cxnLst/>
          <a:rect l="0" t="0" r="0" b="0"/>
          <a:pathLst>
            <a:path>
              <a:moveTo>
                <a:pt x="0" y="24169"/>
              </a:moveTo>
              <a:lnTo>
                <a:pt x="1529227"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xfrm>
          <a:off x="2793796" y="1565660"/>
          <a:ext cx="3795819" cy="1547301"/>
        </a:xfrm>
        <a:prstGeom prst="ellipse">
          <a:avLst/>
        </a:prstGeom>
        <a:gradFill rotWithShape="0">
          <a:gsLst>
            <a:gs pos="0">
              <a:srgbClr val="FFFFFF"/>
            </a:gs>
            <a:gs pos="50000">
              <a:srgbClr val="2D2DB9">
                <a:lumMod val="20000"/>
                <a:lumOff val="80000"/>
              </a:srgbClr>
            </a:gs>
            <a:gs pos="100000">
              <a:srgbClr val="2D2DB9">
                <a:lumMod val="60000"/>
                <a:lumOff val="40000"/>
              </a:srgbClr>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MX" sz="1800" b="1" dirty="0">
              <a:solidFill>
                <a:sysClr val="windowText" lastClr="000000"/>
              </a:solidFill>
              <a:effectLst>
                <a:outerShdw blurRad="38100" dist="38100" dir="2700000" algn="tl">
                  <a:srgbClr val="C0C0C0"/>
                </a:outerShdw>
              </a:effectLst>
              <a:latin typeface="Calibri"/>
              <a:ea typeface="+mn-ea"/>
              <a:cs typeface="+mn-cs"/>
            </a:rPr>
            <a:t>2. Empresas que no cotizan en el mercado de valores, y que no captan ni administran ahorro del público</a:t>
          </a:r>
          <a:endParaRPr lang="es-ES" sz="1800" b="1" dirty="0">
            <a:solidFill>
              <a:srgbClr val="FFFFFF"/>
            </a:solidFill>
            <a:latin typeface="Calibri"/>
            <a:ea typeface="+mn-ea"/>
            <a:cs typeface="+mn-cs"/>
          </a:endParaRPr>
        </a:p>
      </dgm:t>
    </dgm:pt>
    <dgm:pt modelId="{A4EB43E1-84F9-4518-8458-6AE7597D75B1}" type="parTrans" cxnId="{468E45B2-CF59-4A03-B8F7-90D9F322BA3F}">
      <dgm:prSet/>
      <dgm:spPr>
        <a:xfrm rot="21533472">
          <a:off x="2119104" y="2358382"/>
          <a:ext cx="676891" cy="48339"/>
        </a:xfrm>
        <a:custGeom>
          <a:avLst/>
          <a:gdLst/>
          <a:ahLst/>
          <a:cxnLst/>
          <a:rect l="0" t="0" r="0" b="0"/>
          <a:pathLst>
            <a:path>
              <a:moveTo>
                <a:pt x="0" y="24169"/>
              </a:moveTo>
              <a:lnTo>
                <a:pt x="676891"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xfrm>
          <a:off x="2995928" y="3192084"/>
          <a:ext cx="3664303" cy="1117549"/>
        </a:xfrm>
        <a:prstGeom prst="ellipse">
          <a:avLst/>
        </a:prstGeom>
        <a:gradFill rotWithShape="0">
          <a:gsLst>
            <a:gs pos="0">
              <a:srgbClr val="FFFFFF"/>
            </a:gs>
            <a:gs pos="50000">
              <a:srgbClr val="FFB7B7"/>
            </a:gs>
            <a:gs pos="100000">
              <a:srgbClr val="FF818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ES" sz="2400" b="1" dirty="0">
              <a:solidFill>
                <a:srgbClr val="000000"/>
              </a:solidFill>
              <a:latin typeface="Calibri" panose="020F0502020204030204" pitchFamily="34" charset="0"/>
              <a:ea typeface="+mn-ea"/>
              <a:cs typeface="+mn-cs"/>
            </a:rPr>
            <a:t>3. Entidades de gobierno </a:t>
          </a:r>
        </a:p>
      </dgm:t>
    </dgm:pt>
    <dgm:pt modelId="{8D52007B-04F7-4809-9EFF-C41160ACC4F1}" type="parTrans" cxnId="{7D8EC62B-8834-42B9-BBC2-1AEAC48A37D5}">
      <dgm:prSet/>
      <dgm:spPr>
        <a:xfrm rot="1265637">
          <a:off x="2062694" y="2985049"/>
          <a:ext cx="1685553" cy="48339"/>
        </a:xfrm>
        <a:custGeom>
          <a:avLst/>
          <a:gdLst/>
          <a:ahLst/>
          <a:cxnLst/>
          <a:rect l="0" t="0" r="0" b="0"/>
          <a:pathLst>
            <a:path>
              <a:moveTo>
                <a:pt x="0" y="24169"/>
              </a:moveTo>
              <a:lnTo>
                <a:pt x="1685553"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xfrm>
          <a:off x="401016" y="878936"/>
          <a:ext cx="1872234" cy="2788510"/>
        </a:xfrm>
        <a:prstGeom prst="ellipse">
          <a:avLst/>
        </a:prstGeom>
        <a:gradFill rotWithShape="0">
          <a:gsLst>
            <a:gs pos="0">
              <a:srgbClr val="FFFFFF"/>
            </a:gs>
            <a:gs pos="50000">
              <a:srgbClr val="2D2DB9">
                <a:lumMod val="75000"/>
              </a:srgbClr>
            </a:gs>
            <a:gs pos="100000">
              <a:srgbClr val="2D2DB9">
                <a:lumMod val="50000"/>
              </a:srgb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ScaleY="103231" custLinFactX="32592" custLinFactNeighborX="100000" custLinFactNeighborY="134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15416" custLinFactX="6622" custLinFactNeighborX="100000" custLinFactNeighborY="-4843">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ScaleY="83360" custLinFactX="48592" custLinFactNeighborX="100000" custLinFactNeighborY="-22800">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0DC5521-136C-4F46-A737-4BA64EECA9D5}" type="presOf" srcId="{9DF46E10-A583-4C14-BB0E-F78E0980C81E}" destId="{1E02EFE4-F98A-4C9F-8D40-C3EDA9D04BF9}" srcOrd="0" destOrd="0" presId="urn:microsoft.com/office/officeart/2005/8/layout/radial2"/>
    <dgm:cxn modelId="{4C478725-9C5B-46F8-92CF-BCD61DC2F370}" type="presOf" srcId="{AF211E25-4738-4034-A58A-C2733435E09F}" destId="{F6CC1EB0-ABCB-44B4-8579-08A554B2F6CD}" srcOrd="0" destOrd="0" presId="urn:microsoft.com/office/officeart/2005/8/layout/radial2"/>
    <dgm:cxn modelId="{7D8EC62B-8834-42B9-BBC2-1AEAC48A37D5}" srcId="{C262232D-FAFA-4B8E-8C8C-19FC086DE6A3}" destId="{036FE566-7592-4280-B2AC-79B6C09B8864}" srcOrd="2" destOrd="0" parTransId="{8D52007B-04F7-4809-9EFF-C41160ACC4F1}" sibTransId="{7E1F5562-4D5D-4614-8649-2FB7583DF66B}"/>
    <dgm:cxn modelId="{DC76B370-571D-45A6-B4A2-7BB8A64A83A7}" type="presOf" srcId="{8D52007B-04F7-4809-9EFF-C41160ACC4F1}" destId="{245F6F13-71EA-44A2-A0FE-712885068A4F}" srcOrd="0" destOrd="0" presId="urn:microsoft.com/office/officeart/2005/8/layout/radial2"/>
    <dgm:cxn modelId="{97202190-943D-480F-911B-35FBCD257DC4}" type="presOf" srcId="{036FE566-7592-4280-B2AC-79B6C09B8864}" destId="{E43465F4-A339-482C-87DC-E675E3944F47}" srcOrd="0" destOrd="0" presId="urn:microsoft.com/office/officeart/2005/8/layout/radial2"/>
    <dgm:cxn modelId="{581BB794-CCDF-4A01-A41E-FE3151CEC776}" type="presOf" srcId="{CD02E64A-805D-41E6-9618-D62982B94046}" destId="{4CBEE7F2-FA8F-455D-899D-D2E2389A34C1}" srcOrd="0" destOrd="0" presId="urn:microsoft.com/office/officeart/2005/8/layout/radial2"/>
    <dgm:cxn modelId="{94A2B2A5-52A2-45FF-967F-24395FA5A8C6}" type="presOf" srcId="{C262232D-FAFA-4B8E-8C8C-19FC086DE6A3}" destId="{959930D8-02B3-4AB6-858E-0A8BCB48164F}" srcOrd="0" destOrd="0" presId="urn:microsoft.com/office/officeart/2005/8/layout/radial2"/>
    <dgm:cxn modelId="{8587E6A9-4C9A-4935-B082-2420ADC096D2}" type="presOf" srcId="{A4EB43E1-84F9-4518-8458-6AE7597D75B1}" destId="{FA9F25C7-5FCF-4FFD-86EA-D574DC3E22F3}"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1DAC2-858B-43AA-8FB7-E7047D956872}" srcId="{C262232D-FAFA-4B8E-8C8C-19FC086DE6A3}" destId="{9DF46E10-A583-4C14-BB0E-F78E0980C81E}" srcOrd="0" destOrd="0" parTransId="{AF211E25-4738-4034-A58A-C2733435E09F}" sibTransId="{12FCC170-E7E4-4CAF-941F-D50F94DAF2FB}"/>
    <dgm:cxn modelId="{16BBDEBC-75D3-49AD-B75F-23C9325698B5}" type="presParOf" srcId="{959930D8-02B3-4AB6-858E-0A8BCB48164F}" destId="{FCCB4666-85D5-43AB-A3F5-8FF69B0D82EF}" srcOrd="0" destOrd="0" presId="urn:microsoft.com/office/officeart/2005/8/layout/radial2"/>
    <dgm:cxn modelId="{BE1C7BFB-25A7-4097-A229-962E2E308AFA}" type="presParOf" srcId="{FCCB4666-85D5-43AB-A3F5-8FF69B0D82EF}" destId="{052B49CE-7C29-4ADB-8E02-1DEC9A1415EB}" srcOrd="0" destOrd="0" presId="urn:microsoft.com/office/officeart/2005/8/layout/radial2"/>
    <dgm:cxn modelId="{C1B7A4CC-DFEF-47A9-9C61-4A49B3DFA0AC}" type="presParOf" srcId="{052B49CE-7C29-4ADB-8E02-1DEC9A1415EB}" destId="{41CBC5EF-B56F-494A-8939-980D2B9D1EDF}" srcOrd="0" destOrd="0" presId="urn:microsoft.com/office/officeart/2005/8/layout/radial2"/>
    <dgm:cxn modelId="{2C8B4E02-6151-456C-BD16-01C4954ED70D}" type="presParOf" srcId="{052B49CE-7C29-4ADB-8E02-1DEC9A1415EB}" destId="{8CC992E8-A0C8-476F-9F40-4E8F09CEECCF}" srcOrd="1" destOrd="0" presId="urn:microsoft.com/office/officeart/2005/8/layout/radial2"/>
    <dgm:cxn modelId="{F643C85D-5DDC-4BDC-9AD6-AF625BEC2089}" type="presParOf" srcId="{FCCB4666-85D5-43AB-A3F5-8FF69B0D82EF}" destId="{F6CC1EB0-ABCB-44B4-8579-08A554B2F6CD}" srcOrd="1" destOrd="0" presId="urn:microsoft.com/office/officeart/2005/8/layout/radial2"/>
    <dgm:cxn modelId="{0396D123-A555-4B7E-92F9-917D78874223}" type="presParOf" srcId="{FCCB4666-85D5-43AB-A3F5-8FF69B0D82EF}" destId="{1356F96D-77F2-48B3-8353-640EDFF686F7}" srcOrd="2" destOrd="0" presId="urn:microsoft.com/office/officeart/2005/8/layout/radial2"/>
    <dgm:cxn modelId="{2DE7AB78-FE3C-43C6-A007-CAB2E5420BBF}" type="presParOf" srcId="{1356F96D-77F2-48B3-8353-640EDFF686F7}" destId="{1E02EFE4-F98A-4C9F-8D40-C3EDA9D04BF9}" srcOrd="0" destOrd="0" presId="urn:microsoft.com/office/officeart/2005/8/layout/radial2"/>
    <dgm:cxn modelId="{157CAD4D-8060-4072-904E-0E087497039C}" type="presParOf" srcId="{1356F96D-77F2-48B3-8353-640EDFF686F7}" destId="{68493437-8682-438F-97A3-4D236F9B846C}" srcOrd="1" destOrd="0" presId="urn:microsoft.com/office/officeart/2005/8/layout/radial2"/>
    <dgm:cxn modelId="{28C61912-9157-4B31-8633-9F58552001DC}" type="presParOf" srcId="{FCCB4666-85D5-43AB-A3F5-8FF69B0D82EF}" destId="{FA9F25C7-5FCF-4FFD-86EA-D574DC3E22F3}" srcOrd="3" destOrd="0" presId="urn:microsoft.com/office/officeart/2005/8/layout/radial2"/>
    <dgm:cxn modelId="{FE5EA872-6AEE-4F8B-9F04-B04DE44E2268}" type="presParOf" srcId="{FCCB4666-85D5-43AB-A3F5-8FF69B0D82EF}" destId="{19898688-C174-4E10-A236-D6989DE48053}" srcOrd="4" destOrd="0" presId="urn:microsoft.com/office/officeart/2005/8/layout/radial2"/>
    <dgm:cxn modelId="{B20A42EF-885E-4790-BEA5-A084E9131B3D}" type="presParOf" srcId="{19898688-C174-4E10-A236-D6989DE48053}" destId="{4CBEE7F2-FA8F-455D-899D-D2E2389A34C1}" srcOrd="0" destOrd="0" presId="urn:microsoft.com/office/officeart/2005/8/layout/radial2"/>
    <dgm:cxn modelId="{1AD144D6-D26A-400E-860F-8305E3A33D64}" type="presParOf" srcId="{19898688-C174-4E10-A236-D6989DE48053}" destId="{66445095-13CE-4215-A68E-3EADCCD396C6}" srcOrd="1" destOrd="0" presId="urn:microsoft.com/office/officeart/2005/8/layout/radial2"/>
    <dgm:cxn modelId="{5F63F93A-322C-4C08-B3AA-3C68A05CC651}" type="presParOf" srcId="{FCCB4666-85D5-43AB-A3F5-8FF69B0D82EF}" destId="{245F6F13-71EA-44A2-A0FE-712885068A4F}" srcOrd="5" destOrd="0" presId="urn:microsoft.com/office/officeart/2005/8/layout/radial2"/>
    <dgm:cxn modelId="{86160BA9-8B63-4AC4-AC41-F3C73D0171E0}" type="presParOf" srcId="{FCCB4666-85D5-43AB-A3F5-8FF69B0D82EF}" destId="{CD85E822-E639-44B9-A75E-28464151390E}" srcOrd="6" destOrd="0" presId="urn:microsoft.com/office/officeart/2005/8/layout/radial2"/>
    <dgm:cxn modelId="{665480D6-0302-4C9D-8ACB-2BF7C4BF48DD}" type="presParOf" srcId="{CD85E822-E639-44B9-A75E-28464151390E}" destId="{E43465F4-A339-482C-87DC-E675E3944F47}" srcOrd="0" destOrd="0" presId="urn:microsoft.com/office/officeart/2005/8/layout/radial2"/>
    <dgm:cxn modelId="{C9948D5E-1895-44EB-A681-BAC9BEA4DBA0}"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4A0A95-FD30-4D8D-BB75-527E0FA395FD}" type="doc">
      <dgm:prSet loTypeId="urn:microsoft.com/office/officeart/2005/8/layout/lProcess2" loCatId="relationship" qsTypeId="urn:microsoft.com/office/officeart/2005/8/quickstyle/simple1" qsCatId="simple" csTypeId="urn:microsoft.com/office/officeart/2005/8/colors/accent3_1" csCatId="accent3" phldr="1"/>
      <dgm:spPr/>
      <dgm:t>
        <a:bodyPr/>
        <a:lstStyle/>
        <a:p>
          <a:endParaRPr lang="es-ES"/>
        </a:p>
      </dgm:t>
    </dgm:pt>
    <dgm:pt modelId="{640C6E21-7801-4C02-A549-E046BEC2DC94}">
      <dgm:prSet phldrT="[Texto]"/>
      <dgm:spPr>
        <a:xfrm>
          <a:off x="0" y="0"/>
          <a:ext cx="4402335" cy="4860464"/>
        </a:xfrm>
        <a:prstGeom prst="roundRect">
          <a:avLst>
            <a:gd name="adj" fmla="val 10000"/>
          </a:avLst>
        </a:prstGeom>
        <a:solidFill>
          <a:srgbClr val="FFFFFF">
            <a:tint val="40000"/>
            <a:hueOff val="0"/>
            <a:satOff val="0"/>
            <a:lumOff val="0"/>
            <a:alphaOff val="0"/>
          </a:srgbClr>
        </a:solidFill>
        <a:ln>
          <a:noFill/>
        </a:ln>
        <a:effectLst/>
      </dgm:spPr>
      <dgm:t>
        <a:bodyPr/>
        <a:lstStyle/>
        <a:p>
          <a:r>
            <a:rPr lang="es-ES" b="1" dirty="0">
              <a:solidFill>
                <a:srgbClr val="000000">
                  <a:hueOff val="0"/>
                  <a:satOff val="0"/>
                  <a:lumOff val="0"/>
                  <a:alphaOff val="0"/>
                </a:srgbClr>
              </a:solidFill>
              <a:latin typeface="Calibri"/>
              <a:ea typeface="+mn-ea"/>
              <a:cs typeface="+mn-cs"/>
            </a:rPr>
            <a:t>Modificación del Cronograma para la implementación incorporado en la Resolución 693 de 2016</a:t>
          </a:r>
        </a:p>
      </dgm:t>
    </dgm:pt>
    <dgm:pt modelId="{FC473E0F-322D-4424-9068-6A6F72D5C828}" type="parTrans" cxnId="{97A60A31-E54C-4378-844F-3E4834517567}">
      <dgm:prSet/>
      <dgm:spPr/>
      <dgm:t>
        <a:bodyPr/>
        <a:lstStyle/>
        <a:p>
          <a:endParaRPr lang="es-ES"/>
        </a:p>
      </dgm:t>
    </dgm:pt>
    <dgm:pt modelId="{54781E23-FDA4-4A92-ACA3-14A27D32C892}" type="sibTrans" cxnId="{97A60A31-E54C-4378-844F-3E4834517567}">
      <dgm:prSet/>
      <dgm:spPr/>
      <dgm:t>
        <a:bodyPr/>
        <a:lstStyle/>
        <a:p>
          <a:endParaRPr lang="es-ES"/>
        </a:p>
      </dgm:t>
    </dgm:pt>
    <dgm:pt modelId="{F5942744-8568-41F5-8B52-A10664082429}">
      <dgm:prSet phldrT="[Texto]"/>
      <dgm:spPr>
        <a:xfrm>
          <a:off x="444810" y="1458139"/>
          <a:ext cx="3521868" cy="3159301"/>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b="1"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Oficios y reuniones de las entidades con la CGN solicitando la ampliación del plazo por </a:t>
          </a:r>
          <a:r>
            <a:rPr lang="es-ES" b="1" dirty="0">
              <a:solidFill>
                <a:srgbClr val="C00000"/>
              </a:solidFill>
              <a:latin typeface="Times New Roman" panose="02020603050405020304" pitchFamily="18" charset="0"/>
              <a:ea typeface="+mn-ea"/>
              <a:cs typeface="Times New Roman" panose="02020603050405020304" pitchFamily="18" charset="0"/>
            </a:rPr>
            <a:t>limitaciones de tipo técnico, operativo, administrativo y presupuestal</a:t>
          </a:r>
        </a:p>
      </dgm:t>
    </dgm:pt>
    <dgm:pt modelId="{9D82D280-ABA8-4C17-9562-3DC575CED335}" type="parTrans" cxnId="{19A049A0-8B2C-437C-A9F0-ECAC6D36CA53}">
      <dgm:prSet/>
      <dgm:spPr/>
      <dgm:t>
        <a:bodyPr/>
        <a:lstStyle/>
        <a:p>
          <a:endParaRPr lang="es-ES"/>
        </a:p>
      </dgm:t>
    </dgm:pt>
    <dgm:pt modelId="{7D3A207F-3FE2-47C8-9AC3-80D25B8D6EAC}" type="sibTrans" cxnId="{19A049A0-8B2C-437C-A9F0-ECAC6D36CA53}">
      <dgm:prSet/>
      <dgm:spPr/>
      <dgm:t>
        <a:bodyPr/>
        <a:lstStyle/>
        <a:p>
          <a:endParaRPr lang="es-ES"/>
        </a:p>
      </dgm:t>
    </dgm:pt>
    <dgm:pt modelId="{3CF6C971-2CA0-49EC-A42C-F955B4D3C4C3}">
      <dgm:prSet phldrT="[Texto]"/>
      <dgm:spPr>
        <a:xfrm>
          <a:off x="4737087" y="0"/>
          <a:ext cx="4402335" cy="4860464"/>
        </a:xfrm>
        <a:prstGeom prst="roundRect">
          <a:avLst>
            <a:gd name="adj" fmla="val 10000"/>
          </a:avLst>
        </a:prstGeom>
        <a:solidFill>
          <a:srgbClr val="FFFFFF">
            <a:tint val="40000"/>
            <a:hueOff val="0"/>
            <a:satOff val="0"/>
            <a:lumOff val="0"/>
            <a:alphaOff val="0"/>
          </a:srgbClr>
        </a:solidFill>
        <a:ln>
          <a:noFill/>
        </a:ln>
        <a:effectLst/>
      </dgm:spPr>
      <dgm:t>
        <a:bodyPr/>
        <a:lstStyle/>
        <a:p>
          <a:r>
            <a:rPr lang="es-ES"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Como resultado de las encuestas realizadas a las entidades, en donde se evidenciaron dificultades en:</a:t>
          </a:r>
        </a:p>
      </dgm:t>
    </dgm:pt>
    <dgm:pt modelId="{A1E983F1-BA58-4348-8EF0-4F99BB5C7489}" type="parTrans" cxnId="{AA1032A1-71BB-4D2E-8F8A-6E1F06B758A6}">
      <dgm:prSet/>
      <dgm:spPr/>
      <dgm:t>
        <a:bodyPr/>
        <a:lstStyle/>
        <a:p>
          <a:endParaRPr lang="es-ES"/>
        </a:p>
      </dgm:t>
    </dgm:pt>
    <dgm:pt modelId="{5A8481EF-2227-45A6-AF7A-1245EE7BB7A5}" type="sibTrans" cxnId="{AA1032A1-71BB-4D2E-8F8A-6E1F06B758A6}">
      <dgm:prSet/>
      <dgm:spPr/>
      <dgm:t>
        <a:bodyPr/>
        <a:lstStyle/>
        <a:p>
          <a:endParaRPr lang="es-ES"/>
        </a:p>
      </dgm:t>
    </dgm:pt>
    <dgm:pt modelId="{C72F816F-21E9-4EF0-BC5C-75C628768B2B}">
      <dgm:prSet phldrT="[Texto]" custT="1"/>
      <dgm:spPr>
        <a:xfrm>
          <a:off x="4865371" y="1321247"/>
          <a:ext cx="4145767" cy="656895"/>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Reconocimiento y medición</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propiedades, planta y equipo, bienes de uso público, CXC, intangibles e inventarios</a:t>
          </a:r>
        </a:p>
      </dgm:t>
    </dgm:pt>
    <dgm:pt modelId="{BBE34E2C-F9A9-461B-B8F7-CB704667688C}" type="parTrans" cxnId="{7E0DADAF-54FF-4BCF-A467-1CDC1D6722C5}">
      <dgm:prSet/>
      <dgm:spPr/>
      <dgm:t>
        <a:bodyPr/>
        <a:lstStyle/>
        <a:p>
          <a:endParaRPr lang="es-ES"/>
        </a:p>
      </dgm:t>
    </dgm:pt>
    <dgm:pt modelId="{E6A98814-C947-40C0-AE0E-B5F021EB3CB8}" type="sibTrans" cxnId="{7E0DADAF-54FF-4BCF-A467-1CDC1D6722C5}">
      <dgm:prSet/>
      <dgm:spPr/>
      <dgm:t>
        <a:bodyPr/>
        <a:lstStyle/>
        <a:p>
          <a:endParaRPr lang="es-ES"/>
        </a:p>
      </dgm:t>
    </dgm:pt>
    <dgm:pt modelId="{4F6B00D3-F5BE-4840-943D-4B221043270A}">
      <dgm:prSet phldrT="[Texto]" custT="1"/>
      <dgm:spPr>
        <a:xfrm>
          <a:off x="4874351" y="2103519"/>
          <a:ext cx="4127805" cy="635912"/>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Sistemas de información</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los aplicativos contables no están preparados para soportar cambios normativos</a:t>
          </a:r>
        </a:p>
      </dgm:t>
    </dgm:pt>
    <dgm:pt modelId="{CB689C97-170C-4255-8A35-835FB4AD9862}" type="parTrans" cxnId="{539A0069-1317-489F-B6D5-541D31F7A1DC}">
      <dgm:prSet/>
      <dgm:spPr/>
      <dgm:t>
        <a:bodyPr/>
        <a:lstStyle/>
        <a:p>
          <a:endParaRPr lang="es-ES"/>
        </a:p>
      </dgm:t>
    </dgm:pt>
    <dgm:pt modelId="{43796D0A-3156-4A49-8C7D-2D605B8007A8}" type="sibTrans" cxnId="{539A0069-1317-489F-B6D5-541D31F7A1DC}">
      <dgm:prSet/>
      <dgm:spPr/>
      <dgm:t>
        <a:bodyPr/>
        <a:lstStyle/>
        <a:p>
          <a:endParaRPr lang="es-ES"/>
        </a:p>
      </dgm:t>
    </dgm:pt>
    <dgm:pt modelId="{9A4A173E-9EAA-4398-87CD-234621DDDDEC}">
      <dgm:prSet phldrT="[Texto]" custT="1"/>
      <dgm:spPr>
        <a:xfrm>
          <a:off x="4892630" y="2832449"/>
          <a:ext cx="4073287" cy="392947"/>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Recursos humanos</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no se cuenta con personal suficiente y capacitado</a:t>
          </a:r>
        </a:p>
      </dgm:t>
    </dgm:pt>
    <dgm:pt modelId="{26E548F8-7056-4CBE-A698-4E1C07E3418A}" type="parTrans" cxnId="{714FC502-524C-4706-8CC3-CDAE61147DE6}">
      <dgm:prSet/>
      <dgm:spPr/>
      <dgm:t>
        <a:bodyPr/>
        <a:lstStyle/>
        <a:p>
          <a:endParaRPr lang="es-ES"/>
        </a:p>
      </dgm:t>
    </dgm:pt>
    <dgm:pt modelId="{74FD7035-A7B2-4F1D-BA56-82F2A3D10AA9}" type="sibTrans" cxnId="{714FC502-524C-4706-8CC3-CDAE61147DE6}">
      <dgm:prSet/>
      <dgm:spPr/>
      <dgm:t>
        <a:bodyPr/>
        <a:lstStyle/>
        <a:p>
          <a:endParaRPr lang="es-ES"/>
        </a:p>
      </dgm:t>
    </dgm:pt>
    <dgm:pt modelId="{D4DAFC40-4454-4FF7-A0F7-3FC162CFF86F}">
      <dgm:prSet phldrT="[Texto]" custT="1"/>
      <dgm:spPr>
        <a:xfrm>
          <a:off x="4910239" y="3323689"/>
          <a:ext cx="4056030" cy="66476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Depuración contable</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cuentas contables pendientes de depuración que requieren de un tiempo considerable</a:t>
          </a:r>
        </a:p>
      </dgm:t>
    </dgm:pt>
    <dgm:pt modelId="{6DBD313C-F138-4B9C-80B6-B61A365E6A98}" type="parTrans" cxnId="{144B2B81-A36C-4C39-973E-C9E79BFCF7B5}">
      <dgm:prSet/>
      <dgm:spPr/>
      <dgm:t>
        <a:bodyPr/>
        <a:lstStyle/>
        <a:p>
          <a:endParaRPr lang="es-ES"/>
        </a:p>
      </dgm:t>
    </dgm:pt>
    <dgm:pt modelId="{75E68202-8982-4742-AE5B-A8C911230DB3}" type="sibTrans" cxnId="{144B2B81-A36C-4C39-973E-C9E79BFCF7B5}">
      <dgm:prSet/>
      <dgm:spPr/>
      <dgm:t>
        <a:bodyPr/>
        <a:lstStyle/>
        <a:p>
          <a:endParaRPr lang="es-ES"/>
        </a:p>
      </dgm:t>
    </dgm:pt>
    <dgm:pt modelId="{851C2AE9-F7B4-47D7-9076-E5A328EE4FD1}">
      <dgm:prSet phldrT="[Texto]" custT="1"/>
      <dgm:spPr>
        <a:xfrm>
          <a:off x="4892295" y="4077394"/>
          <a:ext cx="4091917" cy="66236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Recursos económicos insuficientes:</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presupuestos insuficiente para adelantar el proceso de manera integral</a:t>
          </a:r>
        </a:p>
      </dgm:t>
    </dgm:pt>
    <dgm:pt modelId="{D951C45E-0A52-4B0E-A149-768B129138C1}" type="parTrans" cxnId="{BD8EE666-0633-46FD-BEDA-56DFFC729892}">
      <dgm:prSet/>
      <dgm:spPr/>
      <dgm:t>
        <a:bodyPr/>
        <a:lstStyle/>
        <a:p>
          <a:endParaRPr lang="es-ES"/>
        </a:p>
      </dgm:t>
    </dgm:pt>
    <dgm:pt modelId="{94BC1293-9E0B-4AFE-A332-2081606C8AC8}" type="sibTrans" cxnId="{BD8EE666-0633-46FD-BEDA-56DFFC729892}">
      <dgm:prSet/>
      <dgm:spPr/>
      <dgm:t>
        <a:bodyPr/>
        <a:lstStyle/>
        <a:p>
          <a:endParaRPr lang="es-ES"/>
        </a:p>
      </dgm:t>
    </dgm:pt>
    <dgm:pt modelId="{BE5DAFF1-C5B4-4335-B896-3F5F9FB1E907}" type="pres">
      <dgm:prSet presAssocID="{004A0A95-FD30-4D8D-BB75-527E0FA395FD}" presName="theList" presStyleCnt="0">
        <dgm:presLayoutVars>
          <dgm:dir/>
          <dgm:animLvl val="lvl"/>
          <dgm:resizeHandles val="exact"/>
        </dgm:presLayoutVars>
      </dgm:prSet>
      <dgm:spPr/>
    </dgm:pt>
    <dgm:pt modelId="{68E0CCD5-9641-49A5-AE13-A7ED7F51A5A8}" type="pres">
      <dgm:prSet presAssocID="{640C6E21-7801-4C02-A549-E046BEC2DC94}" presName="compNode" presStyleCnt="0"/>
      <dgm:spPr/>
    </dgm:pt>
    <dgm:pt modelId="{B16F359C-BEA9-4355-9006-A2CA58D89AE1}" type="pres">
      <dgm:prSet presAssocID="{640C6E21-7801-4C02-A549-E046BEC2DC94}" presName="aNode" presStyleLbl="bgShp" presStyleIdx="0" presStyleCnt="2" custScaleY="99104" custLinFactNeighborX="-1611"/>
      <dgm:spPr/>
    </dgm:pt>
    <dgm:pt modelId="{97759C2C-FCDF-496B-8038-3F10B1D703EB}" type="pres">
      <dgm:prSet presAssocID="{640C6E21-7801-4C02-A549-E046BEC2DC94}" presName="textNode" presStyleLbl="bgShp" presStyleIdx="0" presStyleCnt="2"/>
      <dgm:spPr/>
    </dgm:pt>
    <dgm:pt modelId="{A1CBC5B5-FC06-4109-8437-C9BB4307F0B4}" type="pres">
      <dgm:prSet presAssocID="{640C6E21-7801-4C02-A549-E046BEC2DC94}" presName="compChildNode" presStyleCnt="0"/>
      <dgm:spPr/>
    </dgm:pt>
    <dgm:pt modelId="{316B6D2B-2FA1-4CC6-8AB2-8FCA0F05AEF5}" type="pres">
      <dgm:prSet presAssocID="{640C6E21-7801-4C02-A549-E046BEC2DC94}" presName="theInnerList" presStyleCnt="0"/>
      <dgm:spPr/>
    </dgm:pt>
    <dgm:pt modelId="{8251F27B-80C6-4B56-A471-3744BA9295BB}" type="pres">
      <dgm:prSet presAssocID="{F5942744-8568-41F5-8B52-A10664082429}" presName="childNode" presStyleLbl="node1" presStyleIdx="0" presStyleCnt="6">
        <dgm:presLayoutVars>
          <dgm:bulletEnabled val="1"/>
        </dgm:presLayoutVars>
      </dgm:prSet>
      <dgm:spPr/>
    </dgm:pt>
    <dgm:pt modelId="{0CF8F672-A757-4B26-91D5-B3D76DD5829E}" type="pres">
      <dgm:prSet presAssocID="{640C6E21-7801-4C02-A549-E046BEC2DC94}" presName="aSpace" presStyleCnt="0"/>
      <dgm:spPr/>
    </dgm:pt>
    <dgm:pt modelId="{056B1466-7571-441F-921F-5DDC816D51A6}" type="pres">
      <dgm:prSet presAssocID="{3CF6C971-2CA0-49EC-A42C-F955B4D3C4C3}" presName="compNode" presStyleCnt="0"/>
      <dgm:spPr/>
    </dgm:pt>
    <dgm:pt modelId="{45B002B7-33A2-4249-A740-8E8A6C6DE8E5}" type="pres">
      <dgm:prSet presAssocID="{3CF6C971-2CA0-49EC-A42C-F955B4D3C4C3}" presName="aNode" presStyleLbl="bgShp" presStyleIdx="1" presStyleCnt="2" custScaleY="99627"/>
      <dgm:spPr/>
    </dgm:pt>
    <dgm:pt modelId="{B87207B6-25D0-4754-AEAE-F6D66195AE48}" type="pres">
      <dgm:prSet presAssocID="{3CF6C971-2CA0-49EC-A42C-F955B4D3C4C3}" presName="textNode" presStyleLbl="bgShp" presStyleIdx="1" presStyleCnt="2"/>
      <dgm:spPr/>
    </dgm:pt>
    <dgm:pt modelId="{464770AC-1F6C-489C-BA60-493FF628AFA7}" type="pres">
      <dgm:prSet presAssocID="{3CF6C971-2CA0-49EC-A42C-F955B4D3C4C3}" presName="compChildNode" presStyleCnt="0"/>
      <dgm:spPr/>
    </dgm:pt>
    <dgm:pt modelId="{9943C054-8668-4516-9E6C-E777B91B6F16}" type="pres">
      <dgm:prSet presAssocID="{3CF6C971-2CA0-49EC-A42C-F955B4D3C4C3}" presName="theInnerList" presStyleCnt="0"/>
      <dgm:spPr/>
    </dgm:pt>
    <dgm:pt modelId="{FF671B05-52A4-417B-B3AB-298F993DB2D5}" type="pres">
      <dgm:prSet presAssocID="{C72F816F-21E9-4EF0-BC5C-75C628768B2B}" presName="childNode" presStyleLbl="node1" presStyleIdx="1" presStyleCnt="6" custScaleX="117715" custScaleY="281075" custLinFactY="-43744" custLinFactNeighborY="-100000">
        <dgm:presLayoutVars>
          <dgm:bulletEnabled val="1"/>
        </dgm:presLayoutVars>
      </dgm:prSet>
      <dgm:spPr/>
    </dgm:pt>
    <dgm:pt modelId="{F5FC5AF5-08B6-472B-AF1B-9EE1821B2065}" type="pres">
      <dgm:prSet presAssocID="{C72F816F-21E9-4EF0-BC5C-75C628768B2B}" presName="aSpace2" presStyleCnt="0"/>
      <dgm:spPr/>
    </dgm:pt>
    <dgm:pt modelId="{BACBAB97-6D0E-4836-9CC6-0ABB60A855EE}" type="pres">
      <dgm:prSet presAssocID="{4F6B00D3-F5BE-4840-943D-4B221043270A}" presName="childNode" presStyleLbl="node1" presStyleIdx="2" presStyleCnt="6" custScaleX="117205" custScaleY="272097" custLinFactY="-5482" custLinFactNeighborY="-100000">
        <dgm:presLayoutVars>
          <dgm:bulletEnabled val="1"/>
        </dgm:presLayoutVars>
      </dgm:prSet>
      <dgm:spPr/>
    </dgm:pt>
    <dgm:pt modelId="{CB7B515D-9CC6-40D6-B8CD-93E8C13D8C42}" type="pres">
      <dgm:prSet presAssocID="{4F6B00D3-F5BE-4840-943D-4B221043270A}" presName="aSpace2" presStyleCnt="0"/>
      <dgm:spPr/>
    </dgm:pt>
    <dgm:pt modelId="{599628B4-ED51-443A-ADB7-CDDF050A989F}" type="pres">
      <dgm:prSet presAssocID="{9A4A173E-9EAA-4398-87CD-234621DDDDEC}" presName="childNode" presStyleLbl="node1" presStyleIdx="3" presStyleCnt="6" custScaleX="115657" custScaleY="168136" custLinFactNeighborX="-255" custLinFactNeighborY="23072">
        <dgm:presLayoutVars>
          <dgm:bulletEnabled val="1"/>
        </dgm:presLayoutVars>
      </dgm:prSet>
      <dgm:spPr/>
    </dgm:pt>
    <dgm:pt modelId="{7BD9A93E-E1D3-4333-A8EA-6EC6CD94A378}" type="pres">
      <dgm:prSet presAssocID="{9A4A173E-9EAA-4398-87CD-234621DDDDEC}" presName="aSpace2" presStyleCnt="0"/>
      <dgm:spPr/>
    </dgm:pt>
    <dgm:pt modelId="{307F0E6E-2BEB-4FD8-828D-F41F1128A3B9}" type="pres">
      <dgm:prSet presAssocID="{D4DAFC40-4454-4FF7-A0F7-3FC162CFF86F}" presName="childNode" presStyleLbl="node1" presStyleIdx="4" presStyleCnt="6" custScaleX="115167" custScaleY="284443" custLinFactY="14838" custLinFactNeighborY="100000">
        <dgm:presLayoutVars>
          <dgm:bulletEnabled val="1"/>
        </dgm:presLayoutVars>
      </dgm:prSet>
      <dgm:spPr/>
    </dgm:pt>
    <dgm:pt modelId="{31706E26-F28A-49C0-8BB1-BB17B42C0BCC}" type="pres">
      <dgm:prSet presAssocID="{D4DAFC40-4454-4FF7-A0F7-3FC162CFF86F}" presName="aSpace2" presStyleCnt="0"/>
      <dgm:spPr/>
    </dgm:pt>
    <dgm:pt modelId="{D49CDFCE-2219-4A34-9402-953EE3A4D3D3}" type="pres">
      <dgm:prSet presAssocID="{851C2AE9-F7B4-47D7-9076-E5A328EE4FD1}" presName="childNode" presStyleLbl="node1" presStyleIdx="5" presStyleCnt="6" custScaleX="116186" custScaleY="283416" custLinFactY="37509" custLinFactNeighborY="100000">
        <dgm:presLayoutVars>
          <dgm:bulletEnabled val="1"/>
        </dgm:presLayoutVars>
      </dgm:prSet>
      <dgm:spPr/>
    </dgm:pt>
  </dgm:ptLst>
  <dgm:cxnLst>
    <dgm:cxn modelId="{714FC502-524C-4706-8CC3-CDAE61147DE6}" srcId="{3CF6C971-2CA0-49EC-A42C-F955B4D3C4C3}" destId="{9A4A173E-9EAA-4398-87CD-234621DDDDEC}" srcOrd="2" destOrd="0" parTransId="{26E548F8-7056-4CBE-A698-4E1C07E3418A}" sibTransId="{74FD7035-A7B2-4F1D-BA56-82F2A3D10AA9}"/>
    <dgm:cxn modelId="{5FB7D71D-DB41-42D9-9B3A-ACAF0F87F64A}" type="presOf" srcId="{3CF6C971-2CA0-49EC-A42C-F955B4D3C4C3}" destId="{B87207B6-25D0-4754-AEAE-F6D66195AE48}" srcOrd="1" destOrd="0" presId="urn:microsoft.com/office/officeart/2005/8/layout/lProcess2"/>
    <dgm:cxn modelId="{93F3CA2F-B47F-40F6-8B19-B41C2293F893}" type="presOf" srcId="{4F6B00D3-F5BE-4840-943D-4B221043270A}" destId="{BACBAB97-6D0E-4836-9CC6-0ABB60A855EE}" srcOrd="0" destOrd="0" presId="urn:microsoft.com/office/officeart/2005/8/layout/lProcess2"/>
    <dgm:cxn modelId="{97A60A31-E54C-4378-844F-3E4834517567}" srcId="{004A0A95-FD30-4D8D-BB75-527E0FA395FD}" destId="{640C6E21-7801-4C02-A549-E046BEC2DC94}" srcOrd="0" destOrd="0" parTransId="{FC473E0F-322D-4424-9068-6A6F72D5C828}" sibTransId="{54781E23-FDA4-4A92-ACA3-14A27D32C892}"/>
    <dgm:cxn modelId="{6375A73A-73A2-418F-A848-110EDFB18CFC}" type="presOf" srcId="{3CF6C971-2CA0-49EC-A42C-F955B4D3C4C3}" destId="{45B002B7-33A2-4249-A740-8E8A6C6DE8E5}" srcOrd="0" destOrd="0" presId="urn:microsoft.com/office/officeart/2005/8/layout/lProcess2"/>
    <dgm:cxn modelId="{6668755D-14A0-4A97-AC04-B4FEF0AAF184}" type="presOf" srcId="{640C6E21-7801-4C02-A549-E046BEC2DC94}" destId="{97759C2C-FCDF-496B-8038-3F10B1D703EB}" srcOrd="1" destOrd="0" presId="urn:microsoft.com/office/officeart/2005/8/layout/lProcess2"/>
    <dgm:cxn modelId="{C21A4B60-39A4-4DF3-BC01-E35FF410FBD4}" type="presOf" srcId="{640C6E21-7801-4C02-A549-E046BEC2DC94}" destId="{B16F359C-BEA9-4355-9006-A2CA58D89AE1}" srcOrd="0" destOrd="0" presId="urn:microsoft.com/office/officeart/2005/8/layout/lProcess2"/>
    <dgm:cxn modelId="{BD8EE666-0633-46FD-BEDA-56DFFC729892}" srcId="{3CF6C971-2CA0-49EC-A42C-F955B4D3C4C3}" destId="{851C2AE9-F7B4-47D7-9076-E5A328EE4FD1}" srcOrd="4" destOrd="0" parTransId="{D951C45E-0A52-4B0E-A149-768B129138C1}" sibTransId="{94BC1293-9E0B-4AFE-A332-2081606C8AC8}"/>
    <dgm:cxn modelId="{539A0069-1317-489F-B6D5-541D31F7A1DC}" srcId="{3CF6C971-2CA0-49EC-A42C-F955B4D3C4C3}" destId="{4F6B00D3-F5BE-4840-943D-4B221043270A}" srcOrd="1" destOrd="0" parTransId="{CB689C97-170C-4255-8A35-835FB4AD9862}" sibTransId="{43796D0A-3156-4A49-8C7D-2D605B8007A8}"/>
    <dgm:cxn modelId="{144B2B81-A36C-4C39-973E-C9E79BFCF7B5}" srcId="{3CF6C971-2CA0-49EC-A42C-F955B4D3C4C3}" destId="{D4DAFC40-4454-4FF7-A0F7-3FC162CFF86F}" srcOrd="3" destOrd="0" parTransId="{6DBD313C-F138-4B9C-80B6-B61A365E6A98}" sibTransId="{75E68202-8982-4742-AE5B-A8C911230DB3}"/>
    <dgm:cxn modelId="{26F8C984-6B11-4E86-A91A-4A486050C9E3}" type="presOf" srcId="{C72F816F-21E9-4EF0-BC5C-75C628768B2B}" destId="{FF671B05-52A4-417B-B3AB-298F993DB2D5}" srcOrd="0" destOrd="0" presId="urn:microsoft.com/office/officeart/2005/8/layout/lProcess2"/>
    <dgm:cxn modelId="{425E7A9A-DE30-4F6B-8F59-1277CAC964ED}" type="presOf" srcId="{9A4A173E-9EAA-4398-87CD-234621DDDDEC}" destId="{599628B4-ED51-443A-ADB7-CDDF050A989F}" srcOrd="0" destOrd="0" presId="urn:microsoft.com/office/officeart/2005/8/layout/lProcess2"/>
    <dgm:cxn modelId="{B01E839E-DB7D-45BA-98DB-09001434835A}" type="presOf" srcId="{851C2AE9-F7B4-47D7-9076-E5A328EE4FD1}" destId="{D49CDFCE-2219-4A34-9402-953EE3A4D3D3}" srcOrd="0" destOrd="0" presId="urn:microsoft.com/office/officeart/2005/8/layout/lProcess2"/>
    <dgm:cxn modelId="{19A049A0-8B2C-437C-A9F0-ECAC6D36CA53}" srcId="{640C6E21-7801-4C02-A549-E046BEC2DC94}" destId="{F5942744-8568-41F5-8B52-A10664082429}" srcOrd="0" destOrd="0" parTransId="{9D82D280-ABA8-4C17-9562-3DC575CED335}" sibTransId="{7D3A207F-3FE2-47C8-9AC3-80D25B8D6EAC}"/>
    <dgm:cxn modelId="{AA1032A1-71BB-4D2E-8F8A-6E1F06B758A6}" srcId="{004A0A95-FD30-4D8D-BB75-527E0FA395FD}" destId="{3CF6C971-2CA0-49EC-A42C-F955B4D3C4C3}" srcOrd="1" destOrd="0" parTransId="{A1E983F1-BA58-4348-8EF0-4F99BB5C7489}" sibTransId="{5A8481EF-2227-45A6-AF7A-1245EE7BB7A5}"/>
    <dgm:cxn modelId="{7E0DADAF-54FF-4BCF-A467-1CDC1D6722C5}" srcId="{3CF6C971-2CA0-49EC-A42C-F955B4D3C4C3}" destId="{C72F816F-21E9-4EF0-BC5C-75C628768B2B}" srcOrd="0" destOrd="0" parTransId="{BBE34E2C-F9A9-461B-B8F7-CB704667688C}" sibTransId="{E6A98814-C947-40C0-AE0E-B5F021EB3CB8}"/>
    <dgm:cxn modelId="{FD10EBCC-8022-445A-BFC8-9F6636AB5C4C}" type="presOf" srcId="{004A0A95-FD30-4D8D-BB75-527E0FA395FD}" destId="{BE5DAFF1-C5B4-4335-B896-3F5F9FB1E907}" srcOrd="0" destOrd="0" presId="urn:microsoft.com/office/officeart/2005/8/layout/lProcess2"/>
    <dgm:cxn modelId="{D0B74ADC-4716-48BD-9CA5-858F01DD60B1}" type="presOf" srcId="{F5942744-8568-41F5-8B52-A10664082429}" destId="{8251F27B-80C6-4B56-A471-3744BA9295BB}" srcOrd="0" destOrd="0" presId="urn:microsoft.com/office/officeart/2005/8/layout/lProcess2"/>
    <dgm:cxn modelId="{FB1118FF-7CA3-4720-A993-2E73A1EA1E49}" type="presOf" srcId="{D4DAFC40-4454-4FF7-A0F7-3FC162CFF86F}" destId="{307F0E6E-2BEB-4FD8-828D-F41F1128A3B9}" srcOrd="0" destOrd="0" presId="urn:microsoft.com/office/officeart/2005/8/layout/lProcess2"/>
    <dgm:cxn modelId="{26ED6A6B-1348-4915-ADEA-AE85B7C4F0AF}" type="presParOf" srcId="{BE5DAFF1-C5B4-4335-B896-3F5F9FB1E907}" destId="{68E0CCD5-9641-49A5-AE13-A7ED7F51A5A8}" srcOrd="0" destOrd="0" presId="urn:microsoft.com/office/officeart/2005/8/layout/lProcess2"/>
    <dgm:cxn modelId="{9CE27838-C828-45C9-B657-DA5FD91A23A3}" type="presParOf" srcId="{68E0CCD5-9641-49A5-AE13-A7ED7F51A5A8}" destId="{B16F359C-BEA9-4355-9006-A2CA58D89AE1}" srcOrd="0" destOrd="0" presId="urn:microsoft.com/office/officeart/2005/8/layout/lProcess2"/>
    <dgm:cxn modelId="{F9B52573-B14D-4DFF-9D40-82287300F479}" type="presParOf" srcId="{68E0CCD5-9641-49A5-AE13-A7ED7F51A5A8}" destId="{97759C2C-FCDF-496B-8038-3F10B1D703EB}" srcOrd="1" destOrd="0" presId="urn:microsoft.com/office/officeart/2005/8/layout/lProcess2"/>
    <dgm:cxn modelId="{690806FF-90C0-4F72-A92F-B935A2C5B108}" type="presParOf" srcId="{68E0CCD5-9641-49A5-AE13-A7ED7F51A5A8}" destId="{A1CBC5B5-FC06-4109-8437-C9BB4307F0B4}" srcOrd="2" destOrd="0" presId="urn:microsoft.com/office/officeart/2005/8/layout/lProcess2"/>
    <dgm:cxn modelId="{788BA3C3-D610-47AB-9729-9C0110F571CD}" type="presParOf" srcId="{A1CBC5B5-FC06-4109-8437-C9BB4307F0B4}" destId="{316B6D2B-2FA1-4CC6-8AB2-8FCA0F05AEF5}" srcOrd="0" destOrd="0" presId="urn:microsoft.com/office/officeart/2005/8/layout/lProcess2"/>
    <dgm:cxn modelId="{20246A0F-37F4-4CBF-B18F-79495D3C441A}" type="presParOf" srcId="{316B6D2B-2FA1-4CC6-8AB2-8FCA0F05AEF5}" destId="{8251F27B-80C6-4B56-A471-3744BA9295BB}" srcOrd="0" destOrd="0" presId="urn:microsoft.com/office/officeart/2005/8/layout/lProcess2"/>
    <dgm:cxn modelId="{F5623129-B74D-420C-B748-261B8C7D8B37}" type="presParOf" srcId="{BE5DAFF1-C5B4-4335-B896-3F5F9FB1E907}" destId="{0CF8F672-A757-4B26-91D5-B3D76DD5829E}" srcOrd="1" destOrd="0" presId="urn:microsoft.com/office/officeart/2005/8/layout/lProcess2"/>
    <dgm:cxn modelId="{ED1F98EA-4D8E-4095-A0AE-C6F28F598466}" type="presParOf" srcId="{BE5DAFF1-C5B4-4335-B896-3F5F9FB1E907}" destId="{056B1466-7571-441F-921F-5DDC816D51A6}" srcOrd="2" destOrd="0" presId="urn:microsoft.com/office/officeart/2005/8/layout/lProcess2"/>
    <dgm:cxn modelId="{2B9EEC4F-F7EA-4D4E-8202-2FC2ED42EFF9}" type="presParOf" srcId="{056B1466-7571-441F-921F-5DDC816D51A6}" destId="{45B002B7-33A2-4249-A740-8E8A6C6DE8E5}" srcOrd="0" destOrd="0" presId="urn:microsoft.com/office/officeart/2005/8/layout/lProcess2"/>
    <dgm:cxn modelId="{DF525E9D-4B44-49FA-8C6D-CE660A01966D}" type="presParOf" srcId="{056B1466-7571-441F-921F-5DDC816D51A6}" destId="{B87207B6-25D0-4754-AEAE-F6D66195AE48}" srcOrd="1" destOrd="0" presId="urn:microsoft.com/office/officeart/2005/8/layout/lProcess2"/>
    <dgm:cxn modelId="{1301ABCD-3091-4827-89AC-16A1DE828B9A}" type="presParOf" srcId="{056B1466-7571-441F-921F-5DDC816D51A6}" destId="{464770AC-1F6C-489C-BA60-493FF628AFA7}" srcOrd="2" destOrd="0" presId="urn:microsoft.com/office/officeart/2005/8/layout/lProcess2"/>
    <dgm:cxn modelId="{C27F947D-84FC-4BD6-96BF-CA2A4EBEEA16}" type="presParOf" srcId="{464770AC-1F6C-489C-BA60-493FF628AFA7}" destId="{9943C054-8668-4516-9E6C-E777B91B6F16}" srcOrd="0" destOrd="0" presId="urn:microsoft.com/office/officeart/2005/8/layout/lProcess2"/>
    <dgm:cxn modelId="{7CA3BEE8-26D7-4929-9F11-BE3B1CAAFC76}" type="presParOf" srcId="{9943C054-8668-4516-9E6C-E777B91B6F16}" destId="{FF671B05-52A4-417B-B3AB-298F993DB2D5}" srcOrd="0" destOrd="0" presId="urn:microsoft.com/office/officeart/2005/8/layout/lProcess2"/>
    <dgm:cxn modelId="{3BB7E916-C52B-49A4-90B4-649D3EEE2894}" type="presParOf" srcId="{9943C054-8668-4516-9E6C-E777B91B6F16}" destId="{F5FC5AF5-08B6-472B-AF1B-9EE1821B2065}" srcOrd="1" destOrd="0" presId="urn:microsoft.com/office/officeart/2005/8/layout/lProcess2"/>
    <dgm:cxn modelId="{FDB2E0FC-7441-46A8-8E8B-7DC724E246D6}" type="presParOf" srcId="{9943C054-8668-4516-9E6C-E777B91B6F16}" destId="{BACBAB97-6D0E-4836-9CC6-0ABB60A855EE}" srcOrd="2" destOrd="0" presId="urn:microsoft.com/office/officeart/2005/8/layout/lProcess2"/>
    <dgm:cxn modelId="{97EC479A-0B4D-42CF-BD36-322F9D857893}" type="presParOf" srcId="{9943C054-8668-4516-9E6C-E777B91B6F16}" destId="{CB7B515D-9CC6-40D6-B8CD-93E8C13D8C42}" srcOrd="3" destOrd="0" presId="urn:microsoft.com/office/officeart/2005/8/layout/lProcess2"/>
    <dgm:cxn modelId="{01613BB3-C885-4BC5-8D1C-D176AC0D6661}" type="presParOf" srcId="{9943C054-8668-4516-9E6C-E777B91B6F16}" destId="{599628B4-ED51-443A-ADB7-CDDF050A989F}" srcOrd="4" destOrd="0" presId="urn:microsoft.com/office/officeart/2005/8/layout/lProcess2"/>
    <dgm:cxn modelId="{30A1A641-1560-4E23-84F2-F1F4483CC92D}" type="presParOf" srcId="{9943C054-8668-4516-9E6C-E777B91B6F16}" destId="{7BD9A93E-E1D3-4333-A8EA-6EC6CD94A378}" srcOrd="5" destOrd="0" presId="urn:microsoft.com/office/officeart/2005/8/layout/lProcess2"/>
    <dgm:cxn modelId="{DFE544AD-C92A-4069-A5A5-FCBD00D49965}" type="presParOf" srcId="{9943C054-8668-4516-9E6C-E777B91B6F16}" destId="{307F0E6E-2BEB-4FD8-828D-F41F1128A3B9}" srcOrd="6" destOrd="0" presId="urn:microsoft.com/office/officeart/2005/8/layout/lProcess2"/>
    <dgm:cxn modelId="{33C54741-2214-41B2-A6E6-FA66807F153B}" type="presParOf" srcId="{9943C054-8668-4516-9E6C-E777B91B6F16}" destId="{31706E26-F28A-49C0-8BB1-BB17B42C0BCC}" srcOrd="7" destOrd="0" presId="urn:microsoft.com/office/officeart/2005/8/layout/lProcess2"/>
    <dgm:cxn modelId="{A397EE6B-1BC8-404B-8D11-E7FE205CC7AE}" type="presParOf" srcId="{9943C054-8668-4516-9E6C-E777B91B6F16}" destId="{D49CDFCE-2219-4A34-9402-953EE3A4D3D3}" srcOrd="8"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914457-EEFC-45C5-95F2-314C01CDE9A8}" type="doc">
      <dgm:prSet loTypeId="urn:microsoft.com/office/officeart/2009/layout/CircleArrowProcess" loCatId="cycle" qsTypeId="urn:microsoft.com/office/officeart/2005/8/quickstyle/simple1" qsCatId="simple" csTypeId="urn:microsoft.com/office/officeart/2005/8/colors/accent1_3" csCatId="accent1" phldr="1"/>
      <dgm:spPr/>
      <dgm:t>
        <a:bodyPr/>
        <a:lstStyle/>
        <a:p>
          <a:endParaRPr lang="es-ES"/>
        </a:p>
      </dgm:t>
    </dgm:pt>
    <dgm:pt modelId="{FEBE1456-54D7-4382-9ED4-AFEE32BA5E06}">
      <dgm:prSet phldrT="[Texto]"/>
      <dgm:spPr>
        <a:xfrm>
          <a:off x="3137537" y="3103933"/>
          <a:ext cx="1136313" cy="568020"/>
        </a:xfrm>
        <a:prstGeom prst="rect">
          <a:avLst/>
        </a:prstGeom>
        <a:noFill/>
        <a:ln>
          <a:noFill/>
        </a:ln>
        <a:effectLst/>
      </dgm:spPr>
      <dgm:t>
        <a:bodyPr/>
        <a:lstStyle/>
        <a:p>
          <a:r>
            <a:rPr lang="es-ES" dirty="0">
              <a:solidFill>
                <a:srgbClr val="FFFFFF"/>
              </a:solidFill>
              <a:latin typeface="Calibri"/>
              <a:ea typeface="+mn-ea"/>
              <a:cs typeface="+mn-cs"/>
            </a:rPr>
            <a:t>.</a:t>
          </a:r>
        </a:p>
      </dgm:t>
    </dgm:pt>
    <dgm:pt modelId="{DCE7925F-874F-486E-811B-26D40F18B8CA}" type="parTrans" cxnId="{21484646-6BEC-4331-ACD8-59CC7BAEED83}">
      <dgm:prSet/>
      <dgm:spPr/>
      <dgm:t>
        <a:bodyPr/>
        <a:lstStyle/>
        <a:p>
          <a:endParaRPr lang="es-ES"/>
        </a:p>
      </dgm:t>
    </dgm:pt>
    <dgm:pt modelId="{41E7DB5F-BF2D-4286-BC7D-64636A3335F7}" type="sibTrans" cxnId="{21484646-6BEC-4331-ACD8-59CC7BAEED83}">
      <dgm:prSet/>
      <dgm:spPr/>
      <dgm:t>
        <a:bodyPr/>
        <a:lstStyle/>
        <a:p>
          <a:endParaRPr lang="es-ES"/>
        </a:p>
      </dgm:t>
    </dgm:pt>
    <dgm:pt modelId="{68622144-08C8-487E-BFBE-6EEBF3FC780C}">
      <dgm:prSet phldrT="[Texto]"/>
      <dgm:spPr>
        <a:xfrm>
          <a:off x="3134849" y="738384"/>
          <a:ext cx="1136313" cy="568020"/>
        </a:xfrm>
        <a:prstGeom prst="rect">
          <a:avLst/>
        </a:prstGeom>
        <a:noFill/>
        <a:ln>
          <a:noFill/>
        </a:ln>
        <a:effectLst/>
      </dgm:spPr>
      <dgm:t>
        <a:bodyPr/>
        <a:lstStyle/>
        <a:p>
          <a:endParaRPr lang="es-ES" dirty="0">
            <a:solidFill>
              <a:srgbClr val="000000">
                <a:hueOff val="0"/>
                <a:satOff val="0"/>
                <a:lumOff val="0"/>
                <a:alphaOff val="0"/>
              </a:srgbClr>
            </a:solidFill>
            <a:latin typeface="Calibri"/>
            <a:ea typeface="+mn-ea"/>
            <a:cs typeface="+mn-cs"/>
          </a:endParaRPr>
        </a:p>
      </dgm:t>
    </dgm:pt>
    <dgm:pt modelId="{895E0CE4-3E33-4F0B-8AD8-6FA739B2C63C}" type="sibTrans" cxnId="{F12A63B7-D08F-48D3-B211-4818A4DF7FE2}">
      <dgm:prSet/>
      <dgm:spPr/>
      <dgm:t>
        <a:bodyPr/>
        <a:lstStyle/>
        <a:p>
          <a:endParaRPr lang="es-ES"/>
        </a:p>
      </dgm:t>
    </dgm:pt>
    <dgm:pt modelId="{926B1E81-5081-4DE5-B291-98FDE9DBB247}" type="parTrans" cxnId="{F12A63B7-D08F-48D3-B211-4818A4DF7FE2}">
      <dgm:prSet/>
      <dgm:spPr/>
      <dgm:t>
        <a:bodyPr/>
        <a:lstStyle/>
        <a:p>
          <a:endParaRPr lang="es-ES"/>
        </a:p>
      </dgm:t>
    </dgm:pt>
    <dgm:pt modelId="{C8DD1432-358B-4CBE-B6E2-8ADB8D11CCFD}">
      <dgm:prSet phldrT="[Texto]"/>
      <dgm:spPr>
        <a:xfrm>
          <a:off x="2553541" y="1893084"/>
          <a:ext cx="1136313" cy="568020"/>
        </a:xfrm>
        <a:prstGeom prst="rect">
          <a:avLst/>
        </a:prstGeom>
        <a:noFill/>
        <a:ln>
          <a:noFill/>
        </a:ln>
        <a:effectLst/>
      </dgm:spPr>
      <dgm:t>
        <a:bodyPr/>
        <a:lstStyle/>
        <a:p>
          <a:r>
            <a:rPr lang="es-ES" dirty="0">
              <a:solidFill>
                <a:srgbClr val="FFFFFF"/>
              </a:solidFill>
              <a:latin typeface="Calibri"/>
              <a:ea typeface="+mn-ea"/>
              <a:cs typeface="+mn-cs"/>
            </a:rPr>
            <a:t>.</a:t>
          </a:r>
        </a:p>
      </dgm:t>
    </dgm:pt>
    <dgm:pt modelId="{AAE95BA3-9092-45E4-BD70-4CFF0873C884}" type="sibTrans" cxnId="{BB19C7C4-E70A-4E8E-BA41-EEA6831F2968}">
      <dgm:prSet/>
      <dgm:spPr/>
      <dgm:t>
        <a:bodyPr/>
        <a:lstStyle/>
        <a:p>
          <a:endParaRPr lang="es-ES"/>
        </a:p>
      </dgm:t>
    </dgm:pt>
    <dgm:pt modelId="{E119A585-766C-4F2D-AC96-3836CDA4FC09}" type="parTrans" cxnId="{BB19C7C4-E70A-4E8E-BA41-EEA6831F2968}">
      <dgm:prSet/>
      <dgm:spPr/>
      <dgm:t>
        <a:bodyPr/>
        <a:lstStyle/>
        <a:p>
          <a:endParaRPr lang="es-ES"/>
        </a:p>
      </dgm:t>
    </dgm:pt>
    <dgm:pt modelId="{7FBCAD2A-BB55-44A9-835F-D4C6AE968C99}" type="pres">
      <dgm:prSet presAssocID="{BE914457-EEFC-45C5-95F2-314C01CDE9A8}" presName="Name0" presStyleCnt="0">
        <dgm:presLayoutVars>
          <dgm:chMax val="7"/>
          <dgm:chPref val="7"/>
          <dgm:dir/>
          <dgm:animLvl val="lvl"/>
        </dgm:presLayoutVars>
      </dgm:prSet>
      <dgm:spPr/>
    </dgm:pt>
    <dgm:pt modelId="{C3859AC1-68D3-40DF-8D6E-D75FDF352159}" type="pres">
      <dgm:prSet presAssocID="{68622144-08C8-487E-BFBE-6EEBF3FC780C}" presName="Accent1" presStyleCnt="0"/>
      <dgm:spPr/>
    </dgm:pt>
    <dgm:pt modelId="{02CA23B9-6001-4DC6-9F10-E367DB1CE5F5}" type="pres">
      <dgm:prSet presAssocID="{68622144-08C8-487E-BFBE-6EEBF3FC780C}" presName="Accent" presStyleLbl="node1" presStyleIdx="0" presStyleCnt="3"/>
      <dgm:spPr>
        <a:xfrm>
          <a:off x="2682858" y="0"/>
          <a:ext cx="2044903" cy="2045214"/>
        </a:xfrm>
        <a:prstGeom prst="circularArrow">
          <a:avLst>
            <a:gd name="adj1" fmla="val 10980"/>
            <a:gd name="adj2" fmla="val 1142322"/>
            <a:gd name="adj3" fmla="val 4500000"/>
            <a:gd name="adj4" fmla="val 10800000"/>
            <a:gd name="adj5" fmla="val 12500"/>
          </a:avLst>
        </a:prstGeom>
        <a:solidFill>
          <a:srgbClr val="00CC99">
            <a:shade val="80000"/>
            <a:hueOff val="0"/>
            <a:satOff val="0"/>
            <a:lumOff val="0"/>
            <a:alphaOff val="0"/>
          </a:srgbClr>
        </a:solidFill>
        <a:ln w="25400" cap="flat" cmpd="sng" algn="ctr">
          <a:solidFill>
            <a:srgbClr val="000000"/>
          </a:solidFill>
          <a:prstDash val="solid"/>
        </a:ln>
        <a:effectLst/>
      </dgm:spPr>
    </dgm:pt>
    <dgm:pt modelId="{BA4ABBD6-2682-4777-8793-23324A09428F}" type="pres">
      <dgm:prSet presAssocID="{68622144-08C8-487E-BFBE-6EEBF3FC780C}" presName="Parent1" presStyleLbl="revTx" presStyleIdx="0" presStyleCnt="3">
        <dgm:presLayoutVars>
          <dgm:chMax val="1"/>
          <dgm:chPref val="1"/>
          <dgm:bulletEnabled val="1"/>
        </dgm:presLayoutVars>
      </dgm:prSet>
      <dgm:spPr/>
    </dgm:pt>
    <dgm:pt modelId="{B8DD3BB1-CD4C-4797-A388-F9BDA3CED6A8}" type="pres">
      <dgm:prSet presAssocID="{C8DD1432-358B-4CBE-B6E2-8ADB8D11CCFD}" presName="Accent2" presStyleCnt="0"/>
      <dgm:spPr/>
    </dgm:pt>
    <dgm:pt modelId="{39568629-B909-464D-A7B7-46FDDAFAAC5B}" type="pres">
      <dgm:prSet presAssocID="{C8DD1432-358B-4CBE-B6E2-8ADB8D11CCFD}" presName="Accent" presStyleLbl="node1" presStyleIdx="1" presStyleCnt="3"/>
      <dgm:spPr>
        <a:xfrm>
          <a:off x="2114894" y="1175127"/>
          <a:ext cx="2044903" cy="2045214"/>
        </a:xfrm>
        <a:prstGeom prst="leftCircularArrow">
          <a:avLst>
            <a:gd name="adj1" fmla="val 10980"/>
            <a:gd name="adj2" fmla="val 1142322"/>
            <a:gd name="adj3" fmla="val 6300000"/>
            <a:gd name="adj4" fmla="val 18900000"/>
            <a:gd name="adj5" fmla="val 12500"/>
          </a:avLst>
        </a:prstGeom>
        <a:solidFill>
          <a:srgbClr val="00CC99">
            <a:shade val="80000"/>
            <a:hueOff val="-286837"/>
            <a:satOff val="-24292"/>
            <a:lumOff val="18155"/>
            <a:alphaOff val="0"/>
          </a:srgbClr>
        </a:solidFill>
        <a:ln w="25400" cap="flat" cmpd="sng" algn="ctr">
          <a:solidFill>
            <a:srgbClr val="000000"/>
          </a:solidFill>
          <a:prstDash val="solid"/>
        </a:ln>
        <a:effectLst/>
      </dgm:spPr>
    </dgm:pt>
    <dgm:pt modelId="{823DD6C0-6574-4902-A96B-38433A5B01FB}" type="pres">
      <dgm:prSet presAssocID="{C8DD1432-358B-4CBE-B6E2-8ADB8D11CCFD}" presName="Parent2" presStyleLbl="revTx" presStyleIdx="1" presStyleCnt="3" custLinFactNeighborX="-1377" custLinFactNeighborY="-4793">
        <dgm:presLayoutVars>
          <dgm:chMax val="1"/>
          <dgm:chPref val="1"/>
          <dgm:bulletEnabled val="1"/>
        </dgm:presLayoutVars>
      </dgm:prSet>
      <dgm:spPr/>
    </dgm:pt>
    <dgm:pt modelId="{7C32DC57-BA9F-4EB6-A442-206B763542DB}" type="pres">
      <dgm:prSet presAssocID="{FEBE1456-54D7-4382-9ED4-AFEE32BA5E06}" presName="Accent3" presStyleCnt="0"/>
      <dgm:spPr/>
    </dgm:pt>
    <dgm:pt modelId="{219CA952-AFB6-43F7-BDB4-5BAB92B5C357}" type="pres">
      <dgm:prSet presAssocID="{FEBE1456-54D7-4382-9ED4-AFEE32BA5E06}" presName="Accent" presStyleLbl="node1" presStyleIdx="2" presStyleCnt="3"/>
      <dgm:spPr>
        <a:xfrm>
          <a:off x="2828402" y="2490879"/>
          <a:ext cx="1756888" cy="1757592"/>
        </a:xfrm>
        <a:prstGeom prst="blockArc">
          <a:avLst>
            <a:gd name="adj1" fmla="val 13500000"/>
            <a:gd name="adj2" fmla="val 10800000"/>
            <a:gd name="adj3" fmla="val 12740"/>
          </a:avLst>
        </a:prstGeom>
        <a:solidFill>
          <a:srgbClr val="00CC99">
            <a:shade val="80000"/>
            <a:hueOff val="-573673"/>
            <a:satOff val="-48584"/>
            <a:lumOff val="36311"/>
            <a:alphaOff val="0"/>
          </a:srgbClr>
        </a:solidFill>
        <a:ln w="25400" cap="flat" cmpd="sng" algn="ctr">
          <a:solidFill>
            <a:srgbClr val="000000"/>
          </a:solidFill>
          <a:prstDash val="solid"/>
        </a:ln>
        <a:effectLst/>
      </dgm:spPr>
    </dgm:pt>
    <dgm:pt modelId="{67C9FCFE-8515-40E8-B5E7-258B13709237}" type="pres">
      <dgm:prSet presAssocID="{FEBE1456-54D7-4382-9ED4-AFEE32BA5E06}" presName="Parent3" presStyleLbl="revTx" presStyleIdx="2" presStyleCnt="3">
        <dgm:presLayoutVars>
          <dgm:chMax val="1"/>
          <dgm:chPref val="1"/>
          <dgm:bulletEnabled val="1"/>
        </dgm:presLayoutVars>
      </dgm:prSet>
      <dgm:spPr/>
    </dgm:pt>
  </dgm:ptLst>
  <dgm:cxnLst>
    <dgm:cxn modelId="{CBB2EF0F-3595-458F-8400-439BA084BFB4}" type="presOf" srcId="{68622144-08C8-487E-BFBE-6EEBF3FC780C}" destId="{BA4ABBD6-2682-4777-8793-23324A09428F}" srcOrd="0" destOrd="0" presId="urn:microsoft.com/office/officeart/2009/layout/CircleArrowProcess"/>
    <dgm:cxn modelId="{21484646-6BEC-4331-ACD8-59CC7BAEED83}" srcId="{BE914457-EEFC-45C5-95F2-314C01CDE9A8}" destId="{FEBE1456-54D7-4382-9ED4-AFEE32BA5E06}" srcOrd="2" destOrd="0" parTransId="{DCE7925F-874F-486E-811B-26D40F18B8CA}" sibTransId="{41E7DB5F-BF2D-4286-BC7D-64636A3335F7}"/>
    <dgm:cxn modelId="{89368C7A-AF7E-44BC-82A1-C935B64C5950}" type="presOf" srcId="{C8DD1432-358B-4CBE-B6E2-8ADB8D11CCFD}" destId="{823DD6C0-6574-4902-A96B-38433A5B01FB}" srcOrd="0" destOrd="0" presId="urn:microsoft.com/office/officeart/2009/layout/CircleArrowProcess"/>
    <dgm:cxn modelId="{F12A63B7-D08F-48D3-B211-4818A4DF7FE2}" srcId="{BE914457-EEFC-45C5-95F2-314C01CDE9A8}" destId="{68622144-08C8-487E-BFBE-6EEBF3FC780C}" srcOrd="0" destOrd="0" parTransId="{926B1E81-5081-4DE5-B291-98FDE9DBB247}" sibTransId="{895E0CE4-3E33-4F0B-8AD8-6FA739B2C63C}"/>
    <dgm:cxn modelId="{BB19C7C4-E70A-4E8E-BA41-EEA6831F2968}" srcId="{BE914457-EEFC-45C5-95F2-314C01CDE9A8}" destId="{C8DD1432-358B-4CBE-B6E2-8ADB8D11CCFD}" srcOrd="1" destOrd="0" parTransId="{E119A585-766C-4F2D-AC96-3836CDA4FC09}" sibTransId="{AAE95BA3-9092-45E4-BD70-4CFF0873C884}"/>
    <dgm:cxn modelId="{FD26B7E0-9540-487A-B5AF-D49226F8C9DD}" type="presOf" srcId="{FEBE1456-54D7-4382-9ED4-AFEE32BA5E06}" destId="{67C9FCFE-8515-40E8-B5E7-258B13709237}" srcOrd="0" destOrd="0" presId="urn:microsoft.com/office/officeart/2009/layout/CircleArrowProcess"/>
    <dgm:cxn modelId="{1F58C3F9-D7D9-4351-BE58-97E2C9B61D75}" type="presOf" srcId="{BE914457-EEFC-45C5-95F2-314C01CDE9A8}" destId="{7FBCAD2A-BB55-44A9-835F-D4C6AE968C99}" srcOrd="0" destOrd="0" presId="urn:microsoft.com/office/officeart/2009/layout/CircleArrowProcess"/>
    <dgm:cxn modelId="{708EE171-0EE7-4F0E-8F9D-FB41C788C7BD}" type="presParOf" srcId="{7FBCAD2A-BB55-44A9-835F-D4C6AE968C99}" destId="{C3859AC1-68D3-40DF-8D6E-D75FDF352159}" srcOrd="0" destOrd="0" presId="urn:microsoft.com/office/officeart/2009/layout/CircleArrowProcess"/>
    <dgm:cxn modelId="{4B0277A8-C7D1-478C-B385-4E209D08B626}" type="presParOf" srcId="{C3859AC1-68D3-40DF-8D6E-D75FDF352159}" destId="{02CA23B9-6001-4DC6-9F10-E367DB1CE5F5}" srcOrd="0" destOrd="0" presId="urn:microsoft.com/office/officeart/2009/layout/CircleArrowProcess"/>
    <dgm:cxn modelId="{E53A97E4-916C-44AB-88AF-A00FF32D3D1B}" type="presParOf" srcId="{7FBCAD2A-BB55-44A9-835F-D4C6AE968C99}" destId="{BA4ABBD6-2682-4777-8793-23324A09428F}" srcOrd="1" destOrd="0" presId="urn:microsoft.com/office/officeart/2009/layout/CircleArrowProcess"/>
    <dgm:cxn modelId="{D659C0FA-332B-4199-9B38-C0E07C536C1B}" type="presParOf" srcId="{7FBCAD2A-BB55-44A9-835F-D4C6AE968C99}" destId="{B8DD3BB1-CD4C-4797-A388-F9BDA3CED6A8}" srcOrd="2" destOrd="0" presId="urn:microsoft.com/office/officeart/2009/layout/CircleArrowProcess"/>
    <dgm:cxn modelId="{A041F4DE-95BF-4EA4-858B-B7AAC4DE363F}" type="presParOf" srcId="{B8DD3BB1-CD4C-4797-A388-F9BDA3CED6A8}" destId="{39568629-B909-464D-A7B7-46FDDAFAAC5B}" srcOrd="0" destOrd="0" presId="urn:microsoft.com/office/officeart/2009/layout/CircleArrowProcess"/>
    <dgm:cxn modelId="{7C77469C-8873-4E1E-87E2-DD9DA6641A44}" type="presParOf" srcId="{7FBCAD2A-BB55-44A9-835F-D4C6AE968C99}" destId="{823DD6C0-6574-4902-A96B-38433A5B01FB}" srcOrd="3" destOrd="0" presId="urn:microsoft.com/office/officeart/2009/layout/CircleArrowProcess"/>
    <dgm:cxn modelId="{65A461F6-2E43-42EC-A49A-12BA105F14C9}" type="presParOf" srcId="{7FBCAD2A-BB55-44A9-835F-D4C6AE968C99}" destId="{7C32DC57-BA9F-4EB6-A442-206B763542DB}" srcOrd="4" destOrd="0" presId="urn:microsoft.com/office/officeart/2009/layout/CircleArrowProcess"/>
    <dgm:cxn modelId="{A27C8E4D-736A-4452-AB18-0209E050BD12}" type="presParOf" srcId="{7C32DC57-BA9F-4EB6-A442-206B763542DB}" destId="{219CA952-AFB6-43F7-BDB4-5BAB92B5C357}" srcOrd="0" destOrd="0" presId="urn:microsoft.com/office/officeart/2009/layout/CircleArrowProcess"/>
    <dgm:cxn modelId="{A94CC5FA-7F42-4B6D-8EE3-36067DC3D86C}" type="presParOf" srcId="{7FBCAD2A-BB55-44A9-835F-D4C6AE968C99}" destId="{67C9FCFE-8515-40E8-B5E7-258B13709237}"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265637">
          <a:off x="2062694" y="2970835"/>
          <a:ext cx="1685553" cy="48339"/>
        </a:xfrm>
        <a:custGeom>
          <a:avLst/>
          <a:gdLst/>
          <a:ahLst/>
          <a:cxnLst/>
          <a:rect l="0" t="0" r="0" b="0"/>
          <a:pathLst>
            <a:path>
              <a:moveTo>
                <a:pt x="0" y="24169"/>
              </a:moveTo>
              <a:lnTo>
                <a:pt x="1685553"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533472">
          <a:off x="2119104" y="2344168"/>
          <a:ext cx="676891" cy="48339"/>
        </a:xfrm>
        <a:custGeom>
          <a:avLst/>
          <a:gdLst/>
          <a:ahLst/>
          <a:cxnLst/>
          <a:rect l="0" t="0" r="0" b="0"/>
          <a:pathLst>
            <a:path>
              <a:moveTo>
                <a:pt x="0" y="24169"/>
              </a:moveTo>
              <a:lnTo>
                <a:pt x="676891"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20011500">
          <a:off x="2037348" y="1628557"/>
          <a:ext cx="1560381" cy="48339"/>
        </a:xfrm>
        <a:custGeom>
          <a:avLst/>
          <a:gdLst/>
          <a:ahLst/>
          <a:cxnLst/>
          <a:rect l="0" t="0" r="0" b="0"/>
          <a:pathLst>
            <a:path>
              <a:moveTo>
                <a:pt x="0" y="24169"/>
              </a:moveTo>
              <a:lnTo>
                <a:pt x="1529227"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401016" y="864722"/>
          <a:ext cx="1872234" cy="2788510"/>
        </a:xfrm>
        <a:prstGeom prst="ellipse">
          <a:avLst/>
        </a:prstGeom>
        <a:gradFill rotWithShape="0">
          <a:gsLst>
            <a:gs pos="0">
              <a:srgbClr val="FFFFFF"/>
            </a:gs>
            <a:gs pos="50000">
              <a:srgbClr val="2D2DB9">
                <a:lumMod val="75000"/>
              </a:srgbClr>
            </a:gs>
            <a:gs pos="100000">
              <a:srgbClr val="2D2DB9">
                <a:lumMod val="50000"/>
              </a:srgb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806279" y="63784"/>
          <a:ext cx="3624540" cy="1383945"/>
        </a:xfrm>
        <a:prstGeom prst="ellipse">
          <a:avLst/>
        </a:prstGeom>
        <a:gradFill rotWithShape="0">
          <a:gsLst>
            <a:gs pos="0">
              <a:srgbClr val="FFFFFF"/>
            </a:gs>
            <a:gs pos="50000">
              <a:srgbClr val="B4DE86"/>
            </a:gs>
            <a:gs pos="100000">
              <a:srgbClr val="76B53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0" kern="1200" dirty="0">
              <a:solidFill>
                <a:sysClr val="windowText" lastClr="000000"/>
              </a:solidFill>
              <a:effectLst>
                <a:outerShdw blurRad="38100" dist="38100" dir="2700000" algn="tl">
                  <a:srgbClr val="C0C0C0"/>
                </a:outerShdw>
              </a:effectLst>
              <a:latin typeface="Calibri"/>
              <a:ea typeface="+mn-ea"/>
              <a:cs typeface="+mn-cs"/>
            </a:rPr>
            <a:t>1</a:t>
          </a:r>
          <a:r>
            <a:rPr lang="es-MX" sz="1800" b="1" kern="1200" dirty="0">
              <a:solidFill>
                <a:sysClr val="windowText" lastClr="000000"/>
              </a:solidFill>
              <a:effectLst>
                <a:outerShdw blurRad="38100" dist="38100" dir="2700000" algn="tl">
                  <a:srgbClr val="C0C0C0"/>
                </a:outerShdw>
              </a:effectLst>
              <a:latin typeface="Calibri"/>
              <a:ea typeface="+mn-ea"/>
              <a:cs typeface="+mn-cs"/>
            </a:rPr>
            <a:t>. Empresas que cotizan en el mercado de valores, o que captan o administran ahorro del público</a:t>
          </a:r>
          <a:endParaRPr lang="es-ES" sz="1800" b="1" kern="1200" dirty="0">
            <a:solidFill>
              <a:srgbClr val="FFFFFF"/>
            </a:solidFill>
            <a:latin typeface="Calibri"/>
            <a:ea typeface="+mn-ea"/>
            <a:cs typeface="+mn-cs"/>
          </a:endParaRPr>
        </a:p>
      </dsp:txBody>
      <dsp:txXfrm>
        <a:off x="3337081" y="266458"/>
        <a:ext cx="2562936" cy="978597"/>
      </dsp:txXfrm>
    </dsp:sp>
    <dsp:sp modelId="{4CBEE7F2-FA8F-455D-899D-D2E2389A34C1}">
      <dsp:nvSpPr>
        <dsp:cNvPr id="0" name=""/>
        <dsp:cNvSpPr/>
      </dsp:nvSpPr>
      <dsp:spPr>
        <a:xfrm>
          <a:off x="2793796" y="1551446"/>
          <a:ext cx="3795819" cy="1547301"/>
        </a:xfrm>
        <a:prstGeom prst="ellipse">
          <a:avLst/>
        </a:prstGeom>
        <a:gradFill rotWithShape="0">
          <a:gsLst>
            <a:gs pos="0">
              <a:srgbClr val="FFFFFF"/>
            </a:gs>
            <a:gs pos="50000">
              <a:srgbClr val="2D2DB9">
                <a:lumMod val="20000"/>
                <a:lumOff val="80000"/>
              </a:srgbClr>
            </a:gs>
            <a:gs pos="100000">
              <a:srgbClr val="2D2DB9">
                <a:lumMod val="60000"/>
                <a:lumOff val="40000"/>
              </a:srgbClr>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1" kern="1200" dirty="0">
              <a:solidFill>
                <a:sysClr val="windowText" lastClr="000000"/>
              </a:solidFill>
              <a:effectLst>
                <a:outerShdw blurRad="38100" dist="38100" dir="2700000" algn="tl">
                  <a:srgbClr val="C0C0C0"/>
                </a:outerShdw>
              </a:effectLst>
              <a:latin typeface="Calibri"/>
              <a:ea typeface="+mn-ea"/>
              <a:cs typeface="+mn-cs"/>
            </a:rPr>
            <a:t>2. Empresas que no cotizan en el mercado de valores, y que no captan ni administran ahorro del público</a:t>
          </a:r>
          <a:endParaRPr lang="es-ES" sz="1800" b="1" kern="1200" dirty="0">
            <a:solidFill>
              <a:srgbClr val="FFFFFF"/>
            </a:solidFill>
            <a:latin typeface="Calibri"/>
            <a:ea typeface="+mn-ea"/>
            <a:cs typeface="+mn-cs"/>
          </a:endParaRPr>
        </a:p>
      </dsp:txBody>
      <dsp:txXfrm>
        <a:off x="3349681" y="1778043"/>
        <a:ext cx="2684049" cy="1094107"/>
      </dsp:txXfrm>
    </dsp:sp>
    <dsp:sp modelId="{E43465F4-A339-482C-87DC-E675E3944F47}">
      <dsp:nvSpPr>
        <dsp:cNvPr id="0" name=""/>
        <dsp:cNvSpPr/>
      </dsp:nvSpPr>
      <dsp:spPr>
        <a:xfrm>
          <a:off x="2995928" y="3177870"/>
          <a:ext cx="3664303" cy="1117549"/>
        </a:xfrm>
        <a:prstGeom prst="ellipse">
          <a:avLst/>
        </a:prstGeom>
        <a:gradFill rotWithShape="0">
          <a:gsLst>
            <a:gs pos="0">
              <a:srgbClr val="FFFFFF"/>
            </a:gs>
            <a:gs pos="50000">
              <a:srgbClr val="FFB7B7"/>
            </a:gs>
            <a:gs pos="100000">
              <a:srgbClr val="FF818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rgbClr val="000000"/>
              </a:solidFill>
              <a:latin typeface="Calibri" panose="020F0502020204030204" pitchFamily="34" charset="0"/>
              <a:ea typeface="+mn-ea"/>
              <a:cs typeface="+mn-cs"/>
            </a:rPr>
            <a:t>3. Entidades de gobierno </a:t>
          </a:r>
        </a:p>
      </dsp:txBody>
      <dsp:txXfrm>
        <a:off x="3532553" y="3341531"/>
        <a:ext cx="2591053" cy="7902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F359C-BEA9-4355-9006-A2CA58D89AE1}">
      <dsp:nvSpPr>
        <dsp:cNvPr id="0" name=""/>
        <dsp:cNvSpPr/>
      </dsp:nvSpPr>
      <dsp:spPr>
        <a:xfrm>
          <a:off x="0" y="21165"/>
          <a:ext cx="4402335" cy="4682069"/>
        </a:xfrm>
        <a:prstGeom prst="roundRect">
          <a:avLst>
            <a:gd name="adj" fmla="val 10000"/>
          </a:avLst>
        </a:prstGeom>
        <a:solidFill>
          <a:srgbClr val="FFFFFF">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kern="1200" dirty="0">
              <a:solidFill>
                <a:srgbClr val="000000">
                  <a:hueOff val="0"/>
                  <a:satOff val="0"/>
                  <a:lumOff val="0"/>
                  <a:alphaOff val="0"/>
                </a:srgbClr>
              </a:solidFill>
              <a:latin typeface="Calibri"/>
              <a:ea typeface="+mn-ea"/>
              <a:cs typeface="+mn-cs"/>
            </a:rPr>
            <a:t>Modificación del Cronograma para la implementación incorporado en la Resolución 693 de 2016</a:t>
          </a:r>
        </a:p>
      </dsp:txBody>
      <dsp:txXfrm>
        <a:off x="41140" y="62305"/>
        <a:ext cx="4320055" cy="1322340"/>
      </dsp:txXfrm>
    </dsp:sp>
    <dsp:sp modelId="{8251F27B-80C6-4B56-A471-3744BA9295BB}">
      <dsp:nvSpPr>
        <dsp:cNvPr id="0" name=""/>
        <dsp:cNvSpPr/>
      </dsp:nvSpPr>
      <dsp:spPr>
        <a:xfrm>
          <a:off x="444810" y="1417320"/>
          <a:ext cx="3521868" cy="3070860"/>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a:lnSpc>
              <a:spcPct val="90000"/>
            </a:lnSpc>
            <a:spcBef>
              <a:spcPct val="0"/>
            </a:spcBef>
            <a:spcAft>
              <a:spcPct val="35000"/>
            </a:spcAft>
            <a:buNone/>
          </a:pPr>
          <a:r>
            <a:rPr lang="es-ES" sz="2600" b="1"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Oficios y reuniones de las entidades con la CGN solicitando la ampliación del plazo por </a:t>
          </a:r>
          <a:r>
            <a:rPr lang="es-ES" sz="2600" b="1" kern="1200" dirty="0">
              <a:solidFill>
                <a:srgbClr val="C00000"/>
              </a:solidFill>
              <a:latin typeface="Times New Roman" panose="02020603050405020304" pitchFamily="18" charset="0"/>
              <a:ea typeface="+mn-ea"/>
              <a:cs typeface="Times New Roman" panose="02020603050405020304" pitchFamily="18" charset="0"/>
            </a:rPr>
            <a:t>limitaciones de tipo técnico, operativo, administrativo y presupuestal</a:t>
          </a:r>
        </a:p>
      </dsp:txBody>
      <dsp:txXfrm>
        <a:off x="534752" y="1507262"/>
        <a:ext cx="3341984" cy="2890976"/>
      </dsp:txXfrm>
    </dsp:sp>
    <dsp:sp modelId="{45B002B7-33A2-4249-A740-8E8A6C6DE8E5}">
      <dsp:nvSpPr>
        <dsp:cNvPr id="0" name=""/>
        <dsp:cNvSpPr/>
      </dsp:nvSpPr>
      <dsp:spPr>
        <a:xfrm>
          <a:off x="4737087" y="8811"/>
          <a:ext cx="4402335" cy="4706777"/>
        </a:xfrm>
        <a:prstGeom prst="roundRect">
          <a:avLst>
            <a:gd name="adj" fmla="val 10000"/>
          </a:avLst>
        </a:prstGeom>
        <a:solidFill>
          <a:srgbClr val="FFFFFF">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Como resultado de las encuestas realizadas a las entidades, en donde se evidenciaron dificultades en:</a:t>
          </a:r>
        </a:p>
      </dsp:txBody>
      <dsp:txXfrm>
        <a:off x="4778444" y="50168"/>
        <a:ext cx="4319621" cy="1329319"/>
      </dsp:txXfrm>
    </dsp:sp>
    <dsp:sp modelId="{FF671B05-52A4-417B-B3AB-298F993DB2D5}">
      <dsp:nvSpPr>
        <dsp:cNvPr id="0" name=""/>
        <dsp:cNvSpPr/>
      </dsp:nvSpPr>
      <dsp:spPr>
        <a:xfrm>
          <a:off x="4865371" y="1284260"/>
          <a:ext cx="4145767" cy="638505"/>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Reconocimiento y medición</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propiedades, planta y equipo, bienes de uso público, CXC, intangibles e inventarios</a:t>
          </a:r>
        </a:p>
      </dsp:txBody>
      <dsp:txXfrm>
        <a:off x="4884072" y="1302961"/>
        <a:ext cx="4108365" cy="601103"/>
      </dsp:txXfrm>
    </dsp:sp>
    <dsp:sp modelId="{BACBAB97-6D0E-4836-9CC6-0ABB60A855EE}">
      <dsp:nvSpPr>
        <dsp:cNvPr id="0" name=""/>
        <dsp:cNvSpPr/>
      </dsp:nvSpPr>
      <dsp:spPr>
        <a:xfrm>
          <a:off x="4874351" y="2044633"/>
          <a:ext cx="4127805" cy="618110"/>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Sistemas de información</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los aplicativos contables no están preparados para soportar cambios normativos</a:t>
          </a:r>
        </a:p>
      </dsp:txBody>
      <dsp:txXfrm>
        <a:off x="4892455" y="2062737"/>
        <a:ext cx="4091597" cy="581902"/>
      </dsp:txXfrm>
    </dsp:sp>
    <dsp:sp modelId="{599628B4-ED51-443A-ADB7-CDDF050A989F}">
      <dsp:nvSpPr>
        <dsp:cNvPr id="0" name=""/>
        <dsp:cNvSpPr/>
      </dsp:nvSpPr>
      <dsp:spPr>
        <a:xfrm>
          <a:off x="4892630" y="2753157"/>
          <a:ext cx="4073287" cy="381947"/>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Recursos humanos</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no se cuenta con personal suficiente y capacitado</a:t>
          </a:r>
        </a:p>
      </dsp:txBody>
      <dsp:txXfrm>
        <a:off x="4903817" y="2764344"/>
        <a:ext cx="4050913" cy="359573"/>
      </dsp:txXfrm>
    </dsp:sp>
    <dsp:sp modelId="{307F0E6E-2BEB-4FD8-828D-F41F1128A3B9}">
      <dsp:nvSpPr>
        <dsp:cNvPr id="0" name=""/>
        <dsp:cNvSpPr/>
      </dsp:nvSpPr>
      <dsp:spPr>
        <a:xfrm>
          <a:off x="4910239" y="3230645"/>
          <a:ext cx="4056030" cy="64615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Depuración contable</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cuentas contables pendientes de depuración que requieren de un tiempo considerable</a:t>
          </a:r>
        </a:p>
      </dsp:txBody>
      <dsp:txXfrm>
        <a:off x="4929164" y="3249570"/>
        <a:ext cx="4018180" cy="608306"/>
      </dsp:txXfrm>
    </dsp:sp>
    <dsp:sp modelId="{D49CDFCE-2219-4A34-9402-953EE3A4D3D3}">
      <dsp:nvSpPr>
        <dsp:cNvPr id="0" name=""/>
        <dsp:cNvSpPr/>
      </dsp:nvSpPr>
      <dsp:spPr>
        <a:xfrm>
          <a:off x="4892295" y="3963251"/>
          <a:ext cx="4091917" cy="643823"/>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Recursos económicos insuficientes:</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presupuestos insuficiente para adelantar el proceso de manera integral</a:t>
          </a:r>
        </a:p>
      </dsp:txBody>
      <dsp:txXfrm>
        <a:off x="4911152" y="3982108"/>
        <a:ext cx="4054203" cy="6061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A23B9-6001-4DC6-9F10-E367DB1CE5F5}">
      <dsp:nvSpPr>
        <dsp:cNvPr id="0" name=""/>
        <dsp:cNvSpPr/>
      </dsp:nvSpPr>
      <dsp:spPr>
        <a:xfrm>
          <a:off x="2682858" y="0"/>
          <a:ext cx="2044903" cy="2045214"/>
        </a:xfrm>
        <a:prstGeom prst="circularArrow">
          <a:avLst>
            <a:gd name="adj1" fmla="val 10980"/>
            <a:gd name="adj2" fmla="val 1142322"/>
            <a:gd name="adj3" fmla="val 4500000"/>
            <a:gd name="adj4" fmla="val 10800000"/>
            <a:gd name="adj5" fmla="val 12500"/>
          </a:avLst>
        </a:prstGeom>
        <a:solidFill>
          <a:srgbClr val="00CC99">
            <a:shade val="80000"/>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4ABBD6-2682-4777-8793-23324A09428F}">
      <dsp:nvSpPr>
        <dsp:cNvPr id="0" name=""/>
        <dsp:cNvSpPr/>
      </dsp:nvSpPr>
      <dsp:spPr>
        <a:xfrm>
          <a:off x="3134849" y="7383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endParaRPr lang="es-ES" sz="3700" kern="1200" dirty="0">
            <a:solidFill>
              <a:srgbClr val="000000">
                <a:hueOff val="0"/>
                <a:satOff val="0"/>
                <a:lumOff val="0"/>
                <a:alphaOff val="0"/>
              </a:srgbClr>
            </a:solidFill>
            <a:latin typeface="Calibri"/>
            <a:ea typeface="+mn-ea"/>
            <a:cs typeface="+mn-cs"/>
          </a:endParaRPr>
        </a:p>
      </dsp:txBody>
      <dsp:txXfrm>
        <a:off x="3134849" y="738384"/>
        <a:ext cx="1136313" cy="568020"/>
      </dsp:txXfrm>
    </dsp:sp>
    <dsp:sp modelId="{39568629-B909-464D-A7B7-46FDDAFAAC5B}">
      <dsp:nvSpPr>
        <dsp:cNvPr id="0" name=""/>
        <dsp:cNvSpPr/>
      </dsp:nvSpPr>
      <dsp:spPr>
        <a:xfrm>
          <a:off x="2114894" y="1175127"/>
          <a:ext cx="2044903" cy="2045214"/>
        </a:xfrm>
        <a:prstGeom prst="leftCircularArrow">
          <a:avLst>
            <a:gd name="adj1" fmla="val 10980"/>
            <a:gd name="adj2" fmla="val 1142322"/>
            <a:gd name="adj3" fmla="val 6300000"/>
            <a:gd name="adj4" fmla="val 18900000"/>
            <a:gd name="adj5" fmla="val 12500"/>
          </a:avLst>
        </a:prstGeom>
        <a:solidFill>
          <a:srgbClr val="00CC99">
            <a:shade val="80000"/>
            <a:hueOff val="-286837"/>
            <a:satOff val="-24292"/>
            <a:lumOff val="18155"/>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3DD6C0-6574-4902-A96B-38433A5B01FB}">
      <dsp:nvSpPr>
        <dsp:cNvPr id="0" name=""/>
        <dsp:cNvSpPr/>
      </dsp:nvSpPr>
      <dsp:spPr>
        <a:xfrm>
          <a:off x="2553541" y="18930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rgbClr val="FFFFFF"/>
              </a:solidFill>
              <a:latin typeface="Calibri"/>
              <a:ea typeface="+mn-ea"/>
              <a:cs typeface="+mn-cs"/>
            </a:rPr>
            <a:t>.</a:t>
          </a:r>
        </a:p>
      </dsp:txBody>
      <dsp:txXfrm>
        <a:off x="2553541" y="1893084"/>
        <a:ext cx="1136313" cy="568020"/>
      </dsp:txXfrm>
    </dsp:sp>
    <dsp:sp modelId="{219CA952-AFB6-43F7-BDB4-5BAB92B5C357}">
      <dsp:nvSpPr>
        <dsp:cNvPr id="0" name=""/>
        <dsp:cNvSpPr/>
      </dsp:nvSpPr>
      <dsp:spPr>
        <a:xfrm>
          <a:off x="2828402" y="2490879"/>
          <a:ext cx="1756888" cy="1757592"/>
        </a:xfrm>
        <a:prstGeom prst="blockArc">
          <a:avLst>
            <a:gd name="adj1" fmla="val 13500000"/>
            <a:gd name="adj2" fmla="val 10800000"/>
            <a:gd name="adj3" fmla="val 12740"/>
          </a:avLst>
        </a:prstGeom>
        <a:solidFill>
          <a:srgbClr val="00CC99">
            <a:shade val="80000"/>
            <a:hueOff val="-573673"/>
            <a:satOff val="-48584"/>
            <a:lumOff val="36311"/>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C9FCFE-8515-40E8-B5E7-258B13709237}">
      <dsp:nvSpPr>
        <dsp:cNvPr id="0" name=""/>
        <dsp:cNvSpPr/>
      </dsp:nvSpPr>
      <dsp:spPr>
        <a:xfrm>
          <a:off x="3137537" y="3103933"/>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rgbClr val="FFFFFF"/>
              </a:solidFill>
              <a:latin typeface="Calibri"/>
              <a:ea typeface="+mn-ea"/>
              <a:cs typeface="+mn-cs"/>
            </a:rPr>
            <a:t>.</a:t>
          </a:r>
        </a:p>
      </dsp:txBody>
      <dsp:txXfrm>
        <a:off x="3137537" y="3103933"/>
        <a:ext cx="1136313" cy="568020"/>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0.63636</cdr:x>
      <cdr:y>0.16579</cdr:y>
    </cdr:from>
    <cdr:to>
      <cdr:x>0.94215</cdr:x>
      <cdr:y>0.39653</cdr:y>
    </cdr:to>
    <cdr:sp macro="" textlink="">
      <cdr:nvSpPr>
        <cdr:cNvPr id="4" name="CuadroTexto 3"/>
        <cdr:cNvSpPr txBox="1"/>
      </cdr:nvSpPr>
      <cdr:spPr>
        <a:xfrm xmlns:a="http://schemas.openxmlformats.org/drawingml/2006/main">
          <a:off x="5544616" y="672621"/>
          <a:ext cx="2664296" cy="93610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CO" sz="1100" dirty="0"/>
        </a:p>
      </cdr:txBody>
    </cdr:sp>
  </cdr:relSizeAnchor>
  <cdr:relSizeAnchor xmlns:cdr="http://schemas.openxmlformats.org/drawingml/2006/chartDrawing">
    <cdr:from>
      <cdr:x>0.64463</cdr:x>
      <cdr:y>0.18354</cdr:y>
    </cdr:from>
    <cdr:to>
      <cdr:x>0.66116</cdr:x>
      <cdr:y>0.21904</cdr:y>
    </cdr:to>
    <cdr:sp macro="" textlink="">
      <cdr:nvSpPr>
        <cdr:cNvPr id="5" name="Rectángulo 4"/>
        <cdr:cNvSpPr/>
      </cdr:nvSpPr>
      <cdr:spPr bwMode="auto">
        <a:xfrm xmlns:a="http://schemas.openxmlformats.org/drawingml/2006/main">
          <a:off x="5616624" y="744629"/>
          <a:ext cx="144016" cy="144016"/>
        </a:xfrm>
        <a:prstGeom xmlns:a="http://schemas.openxmlformats.org/drawingml/2006/main" prst="rect">
          <a:avLst/>
        </a:prstGeom>
        <a:solidFill xmlns:a="http://schemas.openxmlformats.org/drawingml/2006/main">
          <a:srgbClr val="FF9900"/>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s-CO"/>
        </a:p>
      </cdr:txBody>
    </cdr:sp>
  </cdr:relSizeAnchor>
  <cdr:relSizeAnchor xmlns:cdr="http://schemas.openxmlformats.org/drawingml/2006/chartDrawing">
    <cdr:from>
      <cdr:x>0.66942</cdr:x>
      <cdr:y>0.1579</cdr:y>
    </cdr:from>
    <cdr:to>
      <cdr:x>0.74931</cdr:x>
      <cdr:y>0.21904</cdr:y>
    </cdr:to>
    <cdr:sp macro="" textlink="">
      <cdr:nvSpPr>
        <cdr:cNvPr id="6" name="CuadroTexto 5"/>
        <cdr:cNvSpPr txBox="1"/>
      </cdr:nvSpPr>
      <cdr:spPr>
        <a:xfrm xmlns:a="http://schemas.openxmlformats.org/drawingml/2006/main">
          <a:off x="5249371" y="576557"/>
          <a:ext cx="626482" cy="2232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s-CO" sz="1400" b="1" dirty="0"/>
            <a:t>2017</a:t>
          </a:r>
        </a:p>
      </cdr:txBody>
    </cdr:sp>
  </cdr:relSizeAnchor>
  <cdr:relSizeAnchor xmlns:cdr="http://schemas.openxmlformats.org/drawingml/2006/chartDrawing">
    <cdr:from>
      <cdr:x>0.64463</cdr:x>
      <cdr:y>0.23679</cdr:y>
    </cdr:from>
    <cdr:to>
      <cdr:x>0.66116</cdr:x>
      <cdr:y>0.27229</cdr:y>
    </cdr:to>
    <cdr:sp macro="" textlink="">
      <cdr:nvSpPr>
        <cdr:cNvPr id="7" name="Rectángulo 6"/>
        <cdr:cNvSpPr/>
      </cdr:nvSpPr>
      <cdr:spPr bwMode="auto">
        <a:xfrm xmlns:a="http://schemas.openxmlformats.org/drawingml/2006/main">
          <a:off x="5616624" y="960653"/>
          <a:ext cx="144016" cy="144016"/>
        </a:xfrm>
        <a:prstGeom xmlns:a="http://schemas.openxmlformats.org/drawingml/2006/main" prst="rect">
          <a:avLst/>
        </a:prstGeom>
        <a:solidFill xmlns:a="http://schemas.openxmlformats.org/drawingml/2006/main">
          <a:schemeClr val="accent1">
            <a:lumMod val="50000"/>
          </a:schemeClr>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s-CO"/>
        </a:p>
      </cdr:txBody>
    </cdr:sp>
  </cdr:relSizeAnchor>
  <cdr:relSizeAnchor xmlns:cdr="http://schemas.openxmlformats.org/drawingml/2006/chartDrawing">
    <cdr:from>
      <cdr:x>0.66942</cdr:x>
      <cdr:y>0.21707</cdr:y>
    </cdr:from>
    <cdr:to>
      <cdr:x>0.74931</cdr:x>
      <cdr:y>0.29595</cdr:y>
    </cdr:to>
    <cdr:sp macro="" textlink="">
      <cdr:nvSpPr>
        <cdr:cNvPr id="8" name="CuadroTexto 7"/>
        <cdr:cNvSpPr txBox="1"/>
      </cdr:nvSpPr>
      <cdr:spPr>
        <a:xfrm xmlns:a="http://schemas.openxmlformats.org/drawingml/2006/main">
          <a:off x="5249371" y="792580"/>
          <a:ext cx="626482"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CO" sz="1400" b="1" dirty="0"/>
            <a:t> 2016</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404A8F-697B-4CE5-B145-2E99F6B41120}" type="datetimeFigureOut">
              <a:rPr lang="es-CO" smtClean="0"/>
              <a:t>27/05/2021</a:t>
            </a:fld>
            <a:endParaRPr lang="es-CO"/>
          </a:p>
        </p:txBody>
      </p:sp>
      <p:sp>
        <p:nvSpPr>
          <p:cNvPr id="4" name="Marcador de imagen de diapositiva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21DE83-E57C-4E4D-8BC6-AE48AE1AC31A}" type="slidenum">
              <a:rPr lang="es-CO" smtClean="0"/>
              <a:t>‹Nº›</a:t>
            </a:fld>
            <a:endParaRPr lang="es-CO"/>
          </a:p>
        </p:txBody>
      </p:sp>
    </p:spTree>
    <p:extLst>
      <p:ext uri="{BB962C8B-B14F-4D97-AF65-F5344CB8AC3E}">
        <p14:creationId xmlns:p14="http://schemas.microsoft.com/office/powerpoint/2010/main" val="3256446417"/>
      </p:ext>
    </p:extLst>
  </p:cSld>
  <p:clrMap bg1="lt1" tx1="dk1" bg2="lt2" tx2="dk2" accent1="accent1" accent2="accent2" accent3="accent3" accent4="accent4" accent5="accent5" accent6="accent6" hlink="hlink" folHlink="folHlink"/>
  <p:notesStyle>
    <a:lvl1pPr marL="0" algn="l" defTabSz="713232" rtl="0" eaLnBrk="1" latinLnBrk="0" hangingPunct="1">
      <a:defRPr sz="936" kern="1200">
        <a:solidFill>
          <a:schemeClr val="tx1"/>
        </a:solidFill>
        <a:latin typeface="+mn-lt"/>
        <a:ea typeface="+mn-ea"/>
        <a:cs typeface="+mn-cs"/>
      </a:defRPr>
    </a:lvl1pPr>
    <a:lvl2pPr marL="356616" algn="l" defTabSz="713232" rtl="0" eaLnBrk="1" latinLnBrk="0" hangingPunct="1">
      <a:defRPr sz="936" kern="1200">
        <a:solidFill>
          <a:schemeClr val="tx1"/>
        </a:solidFill>
        <a:latin typeface="+mn-lt"/>
        <a:ea typeface="+mn-ea"/>
        <a:cs typeface="+mn-cs"/>
      </a:defRPr>
    </a:lvl2pPr>
    <a:lvl3pPr marL="713232" algn="l" defTabSz="713232" rtl="0" eaLnBrk="1" latinLnBrk="0" hangingPunct="1">
      <a:defRPr sz="936" kern="1200">
        <a:solidFill>
          <a:schemeClr val="tx1"/>
        </a:solidFill>
        <a:latin typeface="+mn-lt"/>
        <a:ea typeface="+mn-ea"/>
        <a:cs typeface="+mn-cs"/>
      </a:defRPr>
    </a:lvl3pPr>
    <a:lvl4pPr marL="1069848" algn="l" defTabSz="713232" rtl="0" eaLnBrk="1" latinLnBrk="0" hangingPunct="1">
      <a:defRPr sz="936" kern="1200">
        <a:solidFill>
          <a:schemeClr val="tx1"/>
        </a:solidFill>
        <a:latin typeface="+mn-lt"/>
        <a:ea typeface="+mn-ea"/>
        <a:cs typeface="+mn-cs"/>
      </a:defRPr>
    </a:lvl4pPr>
    <a:lvl5pPr marL="1426464" algn="l" defTabSz="713232" rtl="0" eaLnBrk="1" latinLnBrk="0" hangingPunct="1">
      <a:defRPr sz="936"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 plantilla se </a:t>
            </a:r>
            <a:r>
              <a:rPr lang="es-ES" altLang="es-ES" b="1" dirty="0"/>
              <a:t>debe usar </a:t>
            </a:r>
            <a:r>
              <a:rPr lang="es-ES" altLang="es-ES" dirty="0"/>
              <a:t>como archivo de inicio para presentaciones externas de la Contaduría General de la Nación. En formato presentación en pantalla 16:10</a:t>
            </a:r>
          </a:p>
          <a:p>
            <a:pPr eaLnBrk="1" hangingPunct="1"/>
            <a:endParaRPr lang="es-ES" altLang="es-ES" dirty="0"/>
          </a:p>
          <a:p>
            <a:pPr eaLnBrk="1" hangingPunct="1"/>
            <a:r>
              <a:rPr lang="es-ES" altLang="es-ES" b="1" dirty="0"/>
              <a:t>Nota</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a:t>
            </a:r>
            <a:r>
              <a:rPr lang="es-ES" altLang="es-ES" dirty="0"/>
              <a:t> 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pPr eaLnBrk="1" hangingPunct="1"/>
            <a:r>
              <a:rPr lang="es-ES" altLang="es-ES" b="1" dirty="0"/>
              <a:t>Colores coordinados </a:t>
            </a:r>
          </a:p>
          <a:p>
            <a:pPr eaLnBrk="1" hangingPunct="1"/>
            <a:r>
              <a:rPr lang="es-ES" altLang="es-ES" dirty="0"/>
              <a:t>Preste especial atención a los gráficos, diagramas y cuadros de texto. </a:t>
            </a:r>
          </a:p>
          <a:p>
            <a:pPr eaLnBrk="1" hangingPunct="1"/>
            <a:r>
              <a:rPr lang="es-ES" altLang="es-ES" dirty="0"/>
              <a:t>Tenga en cuenta que los asistentes imprimirán en blanco y negro o escala de grises. Ejecute una prueba de impresión para asegurarse de que los colores son los correctos cuando se imprime en blanco y negro puros o</a:t>
            </a:r>
            <a:r>
              <a:rPr lang="es-ES" altLang="es-ES" baseline="0" dirty="0"/>
              <a:t> </a:t>
            </a:r>
            <a:r>
              <a:rPr lang="es-ES" altLang="es-ES" dirty="0"/>
              <a:t>escala de grises.</a:t>
            </a:r>
          </a:p>
          <a:p>
            <a:pPr eaLnBrk="1" hangingPunct="1"/>
            <a:endParaRPr lang="es-ES" altLang="es-ES" dirty="0"/>
          </a:p>
          <a:p>
            <a:pPr eaLnBrk="1" hangingPunct="1"/>
            <a:r>
              <a:rPr lang="es-ES" altLang="es-ES" b="1" dirty="0"/>
              <a:t>Gráficos y tablas</a:t>
            </a:r>
          </a:p>
          <a:p>
            <a:pPr eaLnBrk="1" hangingPunct="1"/>
            <a:r>
              <a:rPr lang="es-ES" altLang="es-ES" dirty="0"/>
              <a:t>Use colores y estilos uniformes y que no distraigan la atención.</a:t>
            </a:r>
          </a:p>
          <a:p>
            <a:pPr eaLnBrk="1" hangingPunct="1"/>
            <a:r>
              <a:rPr lang="es-ES" altLang="es-ES" dirty="0"/>
              <a:t>Etiquete todos los gráficos y tablas.</a:t>
            </a:r>
            <a:r>
              <a:rPr lang="es-ES" altLang="es-ES" baseline="0" dirty="0"/>
              <a:t> </a:t>
            </a:r>
          </a:p>
          <a:p>
            <a:pPr eaLnBrk="1" hangingPunct="1"/>
            <a:r>
              <a:rPr lang="es-ES" altLang="es-ES" baseline="0" dirty="0"/>
              <a:t>N</a:t>
            </a:r>
            <a:r>
              <a:rPr lang="es-ES" altLang="es-ES" dirty="0"/>
              <a:t>o olvide citar la fuente de donde se toman las imágenes, gráficos o tablas (Derechos de autor)</a:t>
            </a:r>
          </a:p>
          <a:p>
            <a:pPr eaLnBrk="1" hangingPunct="1"/>
            <a:endParaRPr lang="es-ES" altLang="es-ES" dirty="0"/>
          </a:p>
          <a:p>
            <a:endParaRPr lang="es-CO"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1</a:t>
            </a:fld>
            <a:endParaRPr lang="es-CO" dirty="0"/>
          </a:p>
        </p:txBody>
      </p:sp>
    </p:spTree>
    <p:extLst>
      <p:ext uri="{BB962C8B-B14F-4D97-AF65-F5344CB8AC3E}">
        <p14:creationId xmlns:p14="http://schemas.microsoft.com/office/powerpoint/2010/main" val="2863724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33</a:t>
            </a:fld>
            <a:endParaRPr lang="es-CO" dirty="0"/>
          </a:p>
        </p:txBody>
      </p:sp>
    </p:spTree>
    <p:extLst>
      <p:ext uri="{BB962C8B-B14F-4D97-AF65-F5344CB8AC3E}">
        <p14:creationId xmlns:p14="http://schemas.microsoft.com/office/powerpoint/2010/main" val="2498206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68</a:t>
            </a:fld>
            <a:endParaRPr lang="es-CO"/>
          </a:p>
        </p:txBody>
      </p:sp>
    </p:spTree>
    <p:extLst>
      <p:ext uri="{BB962C8B-B14F-4D97-AF65-F5344CB8AC3E}">
        <p14:creationId xmlns:p14="http://schemas.microsoft.com/office/powerpoint/2010/main" val="4056145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lang="es-ES" altLang="es-ES" dirty="0"/>
              <a:t>Esta diapositiva finaliza la presentación. Si se requiere que el funcionario de la CGN deba ser contactado,</a:t>
            </a:r>
            <a:r>
              <a:rPr lang="es-ES" altLang="es-ES" baseline="0" dirty="0"/>
              <a:t>  d</a:t>
            </a:r>
            <a:r>
              <a:rPr lang="es-ES" altLang="es-ES" dirty="0"/>
              <a:t>igite el </a:t>
            </a:r>
            <a:r>
              <a:rPr lang="es-ES" altLang="es-ES" b="1" dirty="0"/>
              <a:t>correo electrónico institucional</a:t>
            </a:r>
            <a:r>
              <a:rPr lang="es-ES" altLang="es-ES" b="1" baseline="0" dirty="0"/>
              <a:t>.</a:t>
            </a:r>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73</a:t>
            </a:fld>
            <a:endParaRPr lang="es-CO"/>
          </a:p>
        </p:txBody>
      </p:sp>
    </p:spTree>
    <p:extLst>
      <p:ext uri="{BB962C8B-B14F-4D97-AF65-F5344CB8AC3E}">
        <p14:creationId xmlns:p14="http://schemas.microsoft.com/office/powerpoint/2010/main" val="63267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a:t>
            </a:r>
            <a:r>
              <a:rPr lang="es-ES" altLang="es-ES" baseline="0" dirty="0"/>
              <a:t> diapositiva</a:t>
            </a:r>
            <a:r>
              <a:rPr lang="es-ES" altLang="es-ES" dirty="0"/>
              <a:t> se </a:t>
            </a:r>
            <a:r>
              <a:rPr lang="es-ES" altLang="es-ES" b="1" dirty="0"/>
              <a:t>debe usar </a:t>
            </a:r>
            <a:r>
              <a:rPr lang="es-ES" altLang="es-ES" dirty="0"/>
              <a:t>para nombrar el </a:t>
            </a:r>
            <a:r>
              <a:rPr lang="es-ES" altLang="es-ES" b="1" dirty="0"/>
              <a:t>Nombre del Evento</a:t>
            </a:r>
            <a:r>
              <a:rPr lang="es-ES" altLang="es-ES" b="1" baseline="0" dirty="0"/>
              <a:t> </a:t>
            </a:r>
            <a:r>
              <a:rPr lang="es-ES" altLang="es-ES" b="0" baseline="0" dirty="0"/>
              <a:t>o dar la </a:t>
            </a:r>
            <a:r>
              <a:rPr lang="es-ES" altLang="es-ES" b="1" baseline="0" dirty="0"/>
              <a:t>Bienvenida </a:t>
            </a:r>
            <a:r>
              <a:rPr lang="es-ES" altLang="es-ES" dirty="0"/>
              <a:t>en presentaciones de varios temas o conferencistas.</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2</a:t>
            </a:fld>
            <a:endParaRPr lang="es-CO" dirty="0"/>
          </a:p>
        </p:txBody>
      </p:sp>
    </p:spTree>
    <p:extLst>
      <p:ext uri="{BB962C8B-B14F-4D97-AF65-F5344CB8AC3E}">
        <p14:creationId xmlns:p14="http://schemas.microsoft.com/office/powerpoint/2010/main" val="896216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a:t>
            </a:r>
            <a:r>
              <a:rPr lang="es-ES" altLang="es-ES" baseline="0" dirty="0"/>
              <a:t> diapositiva</a:t>
            </a:r>
            <a:r>
              <a:rPr lang="es-ES" altLang="es-ES" dirty="0"/>
              <a:t> se </a:t>
            </a:r>
            <a:r>
              <a:rPr lang="es-ES" altLang="es-ES" b="1" dirty="0"/>
              <a:t>debe usar </a:t>
            </a:r>
            <a:r>
              <a:rPr lang="es-ES" altLang="es-ES" dirty="0"/>
              <a:t>para nombrar el </a:t>
            </a:r>
            <a:r>
              <a:rPr lang="es-ES" altLang="es-ES" b="1" dirty="0"/>
              <a:t>Nombre del Evento</a:t>
            </a:r>
            <a:r>
              <a:rPr lang="es-ES" altLang="es-ES" b="1" baseline="0" dirty="0"/>
              <a:t> </a:t>
            </a:r>
            <a:r>
              <a:rPr lang="es-ES" altLang="es-ES" b="0" baseline="0" dirty="0"/>
              <a:t>o dar la </a:t>
            </a:r>
            <a:r>
              <a:rPr lang="es-ES" altLang="es-ES" b="1" baseline="0" dirty="0"/>
              <a:t>Bienvenida </a:t>
            </a:r>
            <a:r>
              <a:rPr lang="es-ES" altLang="es-ES" dirty="0"/>
              <a:t>en presentaciones de varios temas o conferencistas.</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3</a:t>
            </a:fld>
            <a:endParaRPr lang="es-CO" dirty="0"/>
          </a:p>
        </p:txBody>
      </p:sp>
    </p:spTree>
    <p:extLst>
      <p:ext uri="{BB962C8B-B14F-4D97-AF65-F5344CB8AC3E}">
        <p14:creationId xmlns:p14="http://schemas.microsoft.com/office/powerpoint/2010/main" val="2816255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 diapositiva se </a:t>
            </a:r>
            <a:r>
              <a:rPr lang="es-ES" altLang="es-ES" b="1" dirty="0"/>
              <a:t>debe usar </a:t>
            </a:r>
            <a:r>
              <a:rPr lang="es-ES" altLang="es-ES" dirty="0"/>
              <a:t>para </a:t>
            </a:r>
            <a:r>
              <a:rPr lang="es-ES" altLang="es-ES" b="1" dirty="0"/>
              <a:t>imagen y texto </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pPr eaLnBrk="1" hangingPunct="1"/>
            <a:r>
              <a:rPr lang="es-ES" altLang="es-ES" b="1" dirty="0"/>
              <a:t>Colores coordinados </a:t>
            </a:r>
          </a:p>
          <a:p>
            <a:pPr eaLnBrk="1" hangingPunct="1"/>
            <a:r>
              <a:rPr lang="es-ES" altLang="es-ES" dirty="0"/>
              <a:t>Preste especial atención a los gráficos, diagramas y cuadros de texto. </a:t>
            </a:r>
          </a:p>
          <a:p>
            <a:pPr eaLnBrk="1" hangingPunct="1"/>
            <a:r>
              <a:rPr lang="es-ES" altLang="es-ES" dirty="0"/>
              <a:t>Tenga en cuenta que los asistentes imprimirán en blanco y negro o escala de grises. Ejecute una prueba de impresión para asegurarse de que los colores son los correctos cuando se imprime en blanco y negro puros o escala de grises.</a:t>
            </a:r>
          </a:p>
          <a:p>
            <a:pPr eaLnBrk="1" hangingPunct="1"/>
            <a:endParaRPr lang="es-ES" altLang="es-ES" dirty="0"/>
          </a:p>
          <a:p>
            <a:pPr eaLnBrk="1" hangingPunct="1"/>
            <a:r>
              <a:rPr lang="es-ES" altLang="es-ES" b="1" dirty="0"/>
              <a:t>Gráficos y tablas</a:t>
            </a:r>
          </a:p>
          <a:p>
            <a:pPr eaLnBrk="1" hangingPunct="1"/>
            <a:r>
              <a:rPr lang="es-ES" altLang="es-ES" dirty="0"/>
              <a:t>Use colores y estilos uniformes y que no distraigan la atención.</a:t>
            </a:r>
          </a:p>
          <a:p>
            <a:pPr eaLnBrk="1" hangingPunct="1"/>
            <a:r>
              <a:rPr lang="es-ES" altLang="es-ES" dirty="0"/>
              <a:t>Etiquete todos los gráficos y tablas.</a:t>
            </a:r>
            <a:r>
              <a:rPr lang="es-ES" altLang="es-ES" baseline="0" dirty="0"/>
              <a:t> </a:t>
            </a:r>
          </a:p>
          <a:p>
            <a:pPr eaLnBrk="1" hangingPunct="1"/>
            <a:r>
              <a:rPr lang="es-ES" altLang="es-ES" baseline="0" dirty="0"/>
              <a:t>N</a:t>
            </a:r>
            <a:r>
              <a:rPr lang="es-ES" altLang="es-ES" dirty="0"/>
              <a:t>o olvide citar la fuente de donde se toman las imágenes o gráficos (Derechos de autor).</a:t>
            </a:r>
          </a:p>
          <a:p>
            <a:pPr eaLnBrk="1" hangingPunct="1"/>
            <a:endParaRPr lang="es-ES" altLang="es-ES"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4</a:t>
            </a:fld>
            <a:endParaRPr lang="es-CO" dirty="0"/>
          </a:p>
        </p:txBody>
      </p:sp>
    </p:spTree>
    <p:extLst>
      <p:ext uri="{BB962C8B-B14F-4D97-AF65-F5344CB8AC3E}">
        <p14:creationId xmlns:p14="http://schemas.microsoft.com/office/powerpoint/2010/main" val="236037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5</a:t>
            </a:fld>
            <a:endParaRPr lang="es-CO" dirty="0"/>
          </a:p>
        </p:txBody>
      </p:sp>
    </p:spTree>
    <p:extLst>
      <p:ext uri="{BB962C8B-B14F-4D97-AF65-F5344CB8AC3E}">
        <p14:creationId xmlns:p14="http://schemas.microsoft.com/office/powerpoint/2010/main" val="3943128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6</a:t>
            </a:fld>
            <a:endParaRPr lang="es-CO" dirty="0"/>
          </a:p>
        </p:txBody>
      </p:sp>
    </p:spTree>
    <p:extLst>
      <p:ext uri="{BB962C8B-B14F-4D97-AF65-F5344CB8AC3E}">
        <p14:creationId xmlns:p14="http://schemas.microsoft.com/office/powerpoint/2010/main" val="658725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9</a:t>
            </a:fld>
            <a:endParaRPr lang="es-CO" dirty="0"/>
          </a:p>
        </p:txBody>
      </p:sp>
    </p:spTree>
    <p:extLst>
      <p:ext uri="{BB962C8B-B14F-4D97-AF65-F5344CB8AC3E}">
        <p14:creationId xmlns:p14="http://schemas.microsoft.com/office/powerpoint/2010/main" val="3920635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ctr"/>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21</a:t>
            </a:fld>
            <a:endParaRPr lang="es-CO"/>
          </a:p>
        </p:txBody>
      </p:sp>
    </p:spTree>
    <p:extLst>
      <p:ext uri="{BB962C8B-B14F-4D97-AF65-F5344CB8AC3E}">
        <p14:creationId xmlns:p14="http://schemas.microsoft.com/office/powerpoint/2010/main" val="3204215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8421DE83-E57C-4E4D-8BC6-AE48AE1AC31A}"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26</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39142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GN">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755" y="-12481"/>
            <a:ext cx="9144000" cy="5715000"/>
          </a:xfrm>
          <a:prstGeom prst="rect">
            <a:avLst/>
          </a:prstGeom>
        </p:spPr>
      </p:pic>
      <p:pic>
        <p:nvPicPr>
          <p:cNvPr id="8" name="Imagen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510908" y="480626"/>
            <a:ext cx="1011483" cy="2364393"/>
          </a:xfrm>
          <a:prstGeom prst="rect">
            <a:avLst/>
          </a:prstGeom>
        </p:spPr>
      </p:pic>
      <p:pic>
        <p:nvPicPr>
          <p:cNvPr id="9" name="Imagen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212110" y="1236301"/>
            <a:ext cx="832233" cy="1643126"/>
          </a:xfrm>
          <a:prstGeom prst="rect">
            <a:avLst/>
          </a:prstGeom>
        </p:spPr>
      </p:pic>
      <p:pic>
        <p:nvPicPr>
          <p:cNvPr id="10" name="Imagen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602755" y="1573462"/>
            <a:ext cx="815161" cy="1305965"/>
          </a:xfrm>
          <a:prstGeom prst="rect">
            <a:avLst/>
          </a:prstGeom>
        </p:spPr>
      </p:pic>
      <p:pic>
        <p:nvPicPr>
          <p:cNvPr id="11" name="Imagen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92956" y="3219855"/>
            <a:ext cx="4401260" cy="678499"/>
          </a:xfrm>
          <a:prstGeom prst="rect">
            <a:avLst/>
          </a:prstGeom>
        </p:spPr>
      </p:pic>
      <p:pic>
        <p:nvPicPr>
          <p:cNvPr id="12" name="Imagen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383227" y="3844603"/>
            <a:ext cx="4400435" cy="395806"/>
          </a:xfrm>
          <a:prstGeom prst="rect">
            <a:avLst/>
          </a:prstGeom>
        </p:spPr>
      </p:pic>
      <p:pic>
        <p:nvPicPr>
          <p:cNvPr id="13" name="Imagen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04495" y="4312637"/>
            <a:ext cx="4379167" cy="259909"/>
          </a:xfrm>
          <a:prstGeom prst="rect">
            <a:avLst/>
          </a:prstGeom>
        </p:spPr>
      </p:pic>
      <p:cxnSp>
        <p:nvCxnSpPr>
          <p:cNvPr id="18" name="Conector recto 17"/>
          <p:cNvCxnSpPr/>
          <p:nvPr userDrawn="1"/>
        </p:nvCxnSpPr>
        <p:spPr>
          <a:xfrm>
            <a:off x="2392955" y="3130061"/>
            <a:ext cx="4390707" cy="0"/>
          </a:xfrm>
          <a:prstGeom prst="line">
            <a:avLst/>
          </a:prstGeom>
          <a:ln w="60325">
            <a:solidFill>
              <a:srgbClr val="00947A"/>
            </a:solidFill>
          </a:ln>
        </p:spPr>
        <p:style>
          <a:lnRef idx="1">
            <a:schemeClr val="accent1"/>
          </a:lnRef>
          <a:fillRef idx="0">
            <a:schemeClr val="accent1"/>
          </a:fillRef>
          <a:effectRef idx="0">
            <a:schemeClr val="accent1"/>
          </a:effectRef>
          <a:fontRef idx="minor">
            <a:schemeClr val="tx1"/>
          </a:fontRef>
        </p:style>
      </p:cxnSp>
      <p:sp>
        <p:nvSpPr>
          <p:cNvPr id="19" name="Elipse 18"/>
          <p:cNvSpPr/>
          <p:nvPr userDrawn="1"/>
        </p:nvSpPr>
        <p:spPr>
          <a:xfrm>
            <a:off x="7678615" y="4240409"/>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6759036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fmla="#ppt_w*sin(2.5*pi*$)">
                                          <p:val>
                                            <p:fltVal val="0"/>
                                          </p:val>
                                        </p:tav>
                                        <p:tav tm="100000">
                                          <p:val>
                                            <p:fltVal val="1"/>
                                          </p:val>
                                        </p:tav>
                                      </p:tavLst>
                                    </p:anim>
                                    <p:anim calcmode="lin" valueType="num">
                                      <p:cBhvr>
                                        <p:cTn id="8" dur="2000" fill="hold"/>
                                        <p:tgtEl>
                                          <p:spTgt spid="8"/>
                                        </p:tgtEl>
                                        <p:attrNameLst>
                                          <p:attrName>ppt_h</p:attrName>
                                        </p:attrNameLst>
                                      </p:cBhvr>
                                      <p:tavLst>
                                        <p:tav tm="0">
                                          <p:val>
                                            <p:strVal val="#ppt_h"/>
                                          </p:val>
                                        </p:tav>
                                        <p:tav tm="100000">
                                          <p:val>
                                            <p:strVal val="#ppt_h"/>
                                          </p:val>
                                        </p:tav>
                                      </p:tavLst>
                                    </p:anim>
                                  </p:childTnLst>
                                </p:cTn>
                              </p:par>
                              <p:par>
                                <p:cTn id="9" presetID="19" presetClass="entr" presetSubtype="1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2000" fill="hold"/>
                                        <p:tgtEl>
                                          <p:spTgt spid="9"/>
                                        </p:tgtEl>
                                        <p:attrNameLst>
                                          <p:attrName>ppt_w</p:attrName>
                                        </p:attrNameLst>
                                      </p:cBhvr>
                                      <p:tavLst>
                                        <p:tav tm="0" fmla="#ppt_w*sin(2.5*pi*$)">
                                          <p:val>
                                            <p:fltVal val="0"/>
                                          </p:val>
                                        </p:tav>
                                        <p:tav tm="100000">
                                          <p:val>
                                            <p:fltVal val="1"/>
                                          </p:val>
                                        </p:tav>
                                      </p:tavLst>
                                    </p:anim>
                                    <p:anim calcmode="lin" valueType="num">
                                      <p:cBhvr>
                                        <p:cTn id="12" dur="2000" fill="hold"/>
                                        <p:tgtEl>
                                          <p:spTgt spid="9"/>
                                        </p:tgtEl>
                                        <p:attrNameLst>
                                          <p:attrName>ppt_h</p:attrName>
                                        </p:attrNameLst>
                                      </p:cBhvr>
                                      <p:tavLst>
                                        <p:tav tm="0">
                                          <p:val>
                                            <p:strVal val="#ppt_h"/>
                                          </p:val>
                                        </p:tav>
                                        <p:tav tm="100000">
                                          <p:val>
                                            <p:strVal val="#ppt_h"/>
                                          </p:val>
                                        </p:tav>
                                      </p:tavLst>
                                    </p:anim>
                                  </p:childTnLst>
                                </p:cTn>
                              </p:par>
                              <p:par>
                                <p:cTn id="13" presetID="19"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2000" fill="hold"/>
                                        <p:tgtEl>
                                          <p:spTgt spid="10"/>
                                        </p:tgtEl>
                                        <p:attrNameLst>
                                          <p:attrName>ppt_w</p:attrName>
                                        </p:attrNameLst>
                                      </p:cBhvr>
                                      <p:tavLst>
                                        <p:tav tm="0" fmla="#ppt_w*sin(2.5*pi*$)">
                                          <p:val>
                                            <p:fltVal val="0"/>
                                          </p:val>
                                        </p:tav>
                                        <p:tav tm="100000">
                                          <p:val>
                                            <p:fltVal val="1"/>
                                          </p:val>
                                        </p:tav>
                                      </p:tavLst>
                                    </p:anim>
                                    <p:anim calcmode="lin" valueType="num">
                                      <p:cBhvr>
                                        <p:cTn id="16" dur="2000" fill="hold"/>
                                        <p:tgtEl>
                                          <p:spTgt spid="10"/>
                                        </p:tgtEl>
                                        <p:attrNameLst>
                                          <p:attrName>ppt_h</p:attrName>
                                        </p:attrNameLst>
                                      </p:cBhvr>
                                      <p:tavLst>
                                        <p:tav tm="0">
                                          <p:val>
                                            <p:strVal val="#ppt_h"/>
                                          </p:val>
                                        </p:tav>
                                        <p:tav tm="100000">
                                          <p:val>
                                            <p:strVal val="#ppt_h"/>
                                          </p:val>
                                        </p:tav>
                                      </p:tavLst>
                                    </p:anim>
                                  </p:childTnLst>
                                </p:cTn>
                              </p:par>
                            </p:childTnLst>
                          </p:cTn>
                        </p:par>
                        <p:par>
                          <p:cTn id="17" fill="hold">
                            <p:stCondLst>
                              <p:cond delay="2000"/>
                            </p:stCondLst>
                            <p:childTnLst>
                              <p:par>
                                <p:cTn id="18" presetID="13" presetClass="entr" presetSubtype="16"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plus(in)">
                                      <p:cBhvr>
                                        <p:cTn id="20" dur="1000"/>
                                        <p:tgtEl>
                                          <p:spTgt spid="18"/>
                                        </p:tgtEl>
                                      </p:cBhvr>
                                    </p:animEffect>
                                  </p:childTnLst>
                                </p:cTn>
                              </p:par>
                              <p:par>
                                <p:cTn id="21" presetID="55"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000" fill="hold"/>
                                        <p:tgtEl>
                                          <p:spTgt spid="11"/>
                                        </p:tgtEl>
                                        <p:attrNameLst>
                                          <p:attrName>ppt_w</p:attrName>
                                        </p:attrNameLst>
                                      </p:cBhvr>
                                      <p:tavLst>
                                        <p:tav tm="0">
                                          <p:val>
                                            <p:strVal val="#ppt_w*0.70"/>
                                          </p:val>
                                        </p:tav>
                                        <p:tav tm="100000">
                                          <p:val>
                                            <p:strVal val="#ppt_w"/>
                                          </p:val>
                                        </p:tav>
                                      </p:tavLst>
                                    </p:anim>
                                    <p:anim calcmode="lin" valueType="num">
                                      <p:cBhvr>
                                        <p:cTn id="24" dur="1000" fill="hold"/>
                                        <p:tgtEl>
                                          <p:spTgt spid="11"/>
                                        </p:tgtEl>
                                        <p:attrNameLst>
                                          <p:attrName>ppt_h</p:attrName>
                                        </p:attrNameLst>
                                      </p:cBhvr>
                                      <p:tavLst>
                                        <p:tav tm="0">
                                          <p:val>
                                            <p:strVal val="#ppt_h"/>
                                          </p:val>
                                        </p:tav>
                                        <p:tav tm="100000">
                                          <p:val>
                                            <p:strVal val="#ppt_h"/>
                                          </p:val>
                                        </p:tav>
                                      </p:tavLst>
                                    </p:anim>
                                    <p:animEffect transition="in" filter="fade">
                                      <p:cBhvr>
                                        <p:cTn id="25" dur="1000"/>
                                        <p:tgtEl>
                                          <p:spTgt spid="11"/>
                                        </p:tgtEl>
                                      </p:cBhvr>
                                    </p:animEffect>
                                  </p:childTnLst>
                                </p:cTn>
                              </p:par>
                              <p:par>
                                <p:cTn id="26" presetID="55"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000" fill="hold"/>
                                        <p:tgtEl>
                                          <p:spTgt spid="12"/>
                                        </p:tgtEl>
                                        <p:attrNameLst>
                                          <p:attrName>ppt_w</p:attrName>
                                        </p:attrNameLst>
                                      </p:cBhvr>
                                      <p:tavLst>
                                        <p:tav tm="0">
                                          <p:val>
                                            <p:strVal val="#ppt_w*0.70"/>
                                          </p:val>
                                        </p:tav>
                                        <p:tav tm="100000">
                                          <p:val>
                                            <p:strVal val="#ppt_w"/>
                                          </p:val>
                                        </p:tav>
                                      </p:tavLst>
                                    </p:anim>
                                    <p:anim calcmode="lin" valueType="num">
                                      <p:cBhvr>
                                        <p:cTn id="29" dur="1000" fill="hold"/>
                                        <p:tgtEl>
                                          <p:spTgt spid="12"/>
                                        </p:tgtEl>
                                        <p:attrNameLst>
                                          <p:attrName>ppt_h</p:attrName>
                                        </p:attrNameLst>
                                      </p:cBhvr>
                                      <p:tavLst>
                                        <p:tav tm="0">
                                          <p:val>
                                            <p:strVal val="#ppt_h"/>
                                          </p:val>
                                        </p:tav>
                                        <p:tav tm="100000">
                                          <p:val>
                                            <p:strVal val="#ppt_h"/>
                                          </p:val>
                                        </p:tav>
                                      </p:tavLst>
                                    </p:anim>
                                    <p:animEffect transition="in" filter="fade">
                                      <p:cBhvr>
                                        <p:cTn id="30" dur="1000"/>
                                        <p:tgtEl>
                                          <p:spTgt spid="12"/>
                                        </p:tgtEl>
                                      </p:cBhvr>
                                    </p:animEffect>
                                  </p:childTnLst>
                                </p:cTn>
                              </p:par>
                            </p:childTnLst>
                          </p:cTn>
                        </p:par>
                        <p:par>
                          <p:cTn id="31" fill="hold">
                            <p:stCondLst>
                              <p:cond delay="3000"/>
                            </p:stCondLst>
                            <p:childTnLst>
                              <p:par>
                                <p:cTn id="32" presetID="42" presetClass="entr" presetSubtype="0"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3000"/>
                                        <p:tgtEl>
                                          <p:spTgt spid="13"/>
                                        </p:tgtEl>
                                      </p:cBhvr>
                                    </p:animEffect>
                                    <p:anim calcmode="lin" valueType="num">
                                      <p:cBhvr>
                                        <p:cTn id="35" dur="3000" fill="hold"/>
                                        <p:tgtEl>
                                          <p:spTgt spid="13"/>
                                        </p:tgtEl>
                                        <p:attrNameLst>
                                          <p:attrName>ppt_x</p:attrName>
                                        </p:attrNameLst>
                                      </p:cBhvr>
                                      <p:tavLst>
                                        <p:tav tm="0">
                                          <p:val>
                                            <p:strVal val="#ppt_x"/>
                                          </p:val>
                                        </p:tav>
                                        <p:tav tm="100000">
                                          <p:val>
                                            <p:strVal val="#ppt_x"/>
                                          </p:val>
                                        </p:tav>
                                      </p:tavLst>
                                    </p:anim>
                                    <p:anim calcmode="lin" valueType="num">
                                      <p:cBhvr>
                                        <p:cTn id="36" dur="3000" fill="hold"/>
                                        <p:tgtEl>
                                          <p:spTgt spid="13"/>
                                        </p:tgtEl>
                                        <p:attrNameLst>
                                          <p:attrName>ppt_y</p:attrName>
                                        </p:attrNameLst>
                                      </p:cBhvr>
                                      <p:tavLst>
                                        <p:tav tm="0">
                                          <p:val>
                                            <p:strVal val="#ppt_y+.1"/>
                                          </p:val>
                                        </p:tav>
                                        <p:tav tm="100000">
                                          <p:val>
                                            <p:strVal val="#ppt_y"/>
                                          </p:val>
                                        </p:tav>
                                      </p:tavLst>
                                    </p:anim>
                                  </p:childTnLst>
                                </p:cTn>
                              </p:par>
                            </p:childTnLst>
                          </p:cTn>
                        </p:par>
                        <p:par>
                          <p:cTn id="37" fill="hold">
                            <p:stCondLst>
                              <p:cond delay="6000"/>
                            </p:stCondLst>
                            <p:childTnLst>
                              <p:par>
                                <p:cTn id="38" presetID="10" presetClass="entr" presetSubtype="0"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4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Tree>
    <p:extLst>
      <p:ext uri="{BB962C8B-B14F-4D97-AF65-F5344CB8AC3E}">
        <p14:creationId xmlns:p14="http://schemas.microsoft.com/office/powerpoint/2010/main" val="4123126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822855"/>
            <a:ext cx="4629150" cy="4061354"/>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Tree>
    <p:extLst>
      <p:ext uri="{BB962C8B-B14F-4D97-AF65-F5344CB8AC3E}">
        <p14:creationId xmlns:p14="http://schemas.microsoft.com/office/powerpoint/2010/main" val="80629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Date Placeholder 3"/>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5" name="Footer Placeholder 4"/>
          <p:cNvSpPr>
            <a:spLocks noGrp="1"/>
          </p:cNvSpPr>
          <p:nvPr>
            <p:ph type="ftr" sz="quarter" idx="11"/>
          </p:nvPr>
        </p:nvSpPr>
        <p:spPr>
          <a:xfrm>
            <a:off x="3028950" y="5296959"/>
            <a:ext cx="3086100" cy="304271"/>
          </a:xfrm>
          <a:prstGeom prst="rect">
            <a:avLst/>
          </a:prstGeom>
        </p:spPr>
        <p:txBody>
          <a:bodyPr/>
          <a:lstStyle/>
          <a:p>
            <a:endParaRPr lang="es-CO"/>
          </a:p>
        </p:txBody>
      </p:sp>
      <p:sp>
        <p:nvSpPr>
          <p:cNvPr id="6" name="Slide Number Placeholder 5"/>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38096748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pic>
        <p:nvPicPr>
          <p:cNvPr id="35" name="Imagen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pic>
        <p:nvPicPr>
          <p:cNvPr id="8" name="Imagen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38046" y="1597945"/>
            <a:ext cx="245480" cy="328711"/>
          </a:xfrm>
          <a:prstGeom prst="rect">
            <a:avLst/>
          </a:prstGeom>
        </p:spPr>
      </p:pic>
      <p:pic>
        <p:nvPicPr>
          <p:cNvPr id="10" name="Imagen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65639" y="2526958"/>
            <a:ext cx="8137933" cy="343856"/>
          </a:xfrm>
          <a:prstGeom prst="rect">
            <a:avLst/>
          </a:prstGeom>
        </p:spPr>
      </p:pic>
      <p:pic>
        <p:nvPicPr>
          <p:cNvPr id="11" name="Imagen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96904" y="3088849"/>
            <a:ext cx="4349974" cy="660434"/>
          </a:xfrm>
          <a:prstGeom prst="rect">
            <a:avLst/>
          </a:prstGeom>
        </p:spPr>
      </p:pic>
      <p:pic>
        <p:nvPicPr>
          <p:cNvPr id="14" name="Imagen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586" y="2367276"/>
            <a:ext cx="9144000" cy="83911"/>
          </a:xfrm>
          <a:prstGeom prst="rect">
            <a:avLst/>
          </a:prstGeom>
        </p:spPr>
      </p:pic>
      <p:pic>
        <p:nvPicPr>
          <p:cNvPr id="15" name="Imagen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23938" y="5312670"/>
            <a:ext cx="2843756" cy="237995"/>
          </a:xfrm>
          <a:prstGeom prst="rect">
            <a:avLst/>
          </a:prstGeom>
        </p:spPr>
      </p:pic>
      <p:pic>
        <p:nvPicPr>
          <p:cNvPr id="18" name="Imagen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3710857" y="3661891"/>
            <a:ext cx="2686188" cy="654084"/>
          </a:xfrm>
          <a:prstGeom prst="rect">
            <a:avLst/>
          </a:prstGeom>
        </p:spPr>
      </p:pic>
      <p:pic>
        <p:nvPicPr>
          <p:cNvPr id="20" name="Imagen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870670" y="4204079"/>
            <a:ext cx="2232140" cy="666784"/>
          </a:xfrm>
          <a:prstGeom prst="rect">
            <a:avLst/>
          </a:prstGeom>
        </p:spPr>
      </p:pic>
      <p:sp>
        <p:nvSpPr>
          <p:cNvPr id="3" name="CuadroTexto 2"/>
          <p:cNvSpPr txBox="1"/>
          <p:nvPr userDrawn="1"/>
        </p:nvSpPr>
        <p:spPr>
          <a:xfrm>
            <a:off x="635977" y="5183674"/>
            <a:ext cx="2540054" cy="369332"/>
          </a:xfrm>
          <a:prstGeom prst="rect">
            <a:avLst/>
          </a:prstGeom>
          <a:noFill/>
        </p:spPr>
        <p:txBody>
          <a:bodyPr wrap="none" rtlCol="0">
            <a:spAutoFit/>
          </a:bodyPr>
          <a:lstStyle/>
          <a:p>
            <a:r>
              <a:rPr lang="es-CO" sz="1800" i="1" dirty="0">
                <a:solidFill>
                  <a:schemeClr val="bg1">
                    <a:lumMod val="50000"/>
                  </a:schemeClr>
                </a:solidFill>
                <a:latin typeface="Arial" panose="020B0604020202020204" pitchFamily="34" charset="0"/>
                <a:ea typeface="Adobe Heiti Std R" panose="020B0400000000000000" pitchFamily="34" charset="-128"/>
                <a:cs typeface="Arial" panose="020B0604020202020204" pitchFamily="34" charset="0"/>
              </a:rPr>
              <a:t>www.contaduria.gov.co</a:t>
            </a:r>
          </a:p>
        </p:txBody>
      </p:sp>
      <p:sp>
        <p:nvSpPr>
          <p:cNvPr id="21" name="Elipse 20"/>
          <p:cNvSpPr/>
          <p:nvPr userDrawn="1"/>
        </p:nvSpPr>
        <p:spPr>
          <a:xfrm>
            <a:off x="8382000" y="4559243"/>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4" name="Picture 2" descr="http://www.cartagenacaribe.com/images/boton-contactenos.png"/>
          <p:cNvPicPr>
            <a:picLocks noChangeAspect="1" noChangeArrowheads="1"/>
          </p:cNvPicPr>
          <p:nvPr userDrawn="1"/>
        </p:nvPicPr>
        <p:blipFill>
          <a:blip r:embed="rId10" cstate="email">
            <a:extLst>
              <a:ext uri="{28A0092B-C50C-407E-A947-70E740481C1C}">
                <a14:useLocalDpi xmlns:a14="http://schemas.microsoft.com/office/drawing/2010/main"/>
              </a:ext>
            </a:extLst>
          </a:blip>
          <a:srcRect/>
          <a:stretch>
            <a:fillRect/>
          </a:stretch>
        </p:blipFill>
        <p:spPr bwMode="auto">
          <a:xfrm>
            <a:off x="568569" y="4086168"/>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uadroTexto 1"/>
          <p:cNvSpPr txBox="1"/>
          <p:nvPr userDrawn="1"/>
        </p:nvSpPr>
        <p:spPr>
          <a:xfrm>
            <a:off x="2245024" y="1162462"/>
            <a:ext cx="4511171" cy="1323439"/>
          </a:xfrm>
          <a:prstGeom prst="rect">
            <a:avLst/>
          </a:prstGeom>
          <a:noFill/>
        </p:spPr>
        <p:txBody>
          <a:bodyPr wrap="none" rtlCol="0">
            <a:spAutoFit/>
          </a:bodyPr>
          <a:lstStyle/>
          <a:p>
            <a:r>
              <a:rPr lang="es-CO" sz="8000" b="1" dirty="0">
                <a:effectLst>
                  <a:outerShdw blurRad="38100" dist="38100" dir="2700000" algn="tl">
                    <a:srgbClr val="000000">
                      <a:alpha val="43137"/>
                    </a:srgbClr>
                  </a:outerShdw>
                </a:effectLst>
                <a:latin typeface="Adobe Heiti Std R" panose="020B0400000000000000" pitchFamily="34" charset="-128"/>
                <a:ea typeface="Adobe Heiti Std R" panose="020B0400000000000000" pitchFamily="34" charset="-128"/>
                <a:cs typeface="Arial" panose="020B0604020202020204" pitchFamily="34" charset="0"/>
              </a:rPr>
              <a:t>GRACIAS</a:t>
            </a:r>
          </a:p>
        </p:txBody>
      </p:sp>
    </p:spTree>
    <p:extLst>
      <p:ext uri="{BB962C8B-B14F-4D97-AF65-F5344CB8AC3E}">
        <p14:creationId xmlns:p14="http://schemas.microsoft.com/office/powerpoint/2010/main" val="24410500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37"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7" fill="hold">
                            <p:stCondLst>
                              <p:cond delay="1500"/>
                            </p:stCondLst>
                            <p:childTnLst>
                              <p:par>
                                <p:cTn id="18" presetID="6" presetClass="entr" presetSubtype="16"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circle(in)">
                                      <p:cBhvr>
                                        <p:cTn id="20" dur="2000"/>
                                        <p:tgtEl>
                                          <p:spTgt spid="14"/>
                                        </p:tgtEl>
                                      </p:cBhvr>
                                    </p:animEffect>
                                  </p:childTnLst>
                                </p:cTn>
                              </p:par>
                            </p:childTnLst>
                          </p:cTn>
                        </p:par>
                        <p:par>
                          <p:cTn id="21" fill="hold">
                            <p:stCondLst>
                              <p:cond delay="3500"/>
                            </p:stCondLst>
                            <p:childTnLst>
                              <p:par>
                                <p:cTn id="22" presetID="50" presetClass="entr" presetSubtype="0" decel="100000" fill="hold" nodeType="afterEffect">
                                  <p:stCondLst>
                                    <p:cond delay="500"/>
                                  </p:stCondLst>
                                  <p:childTnLst>
                                    <p:set>
                                      <p:cBhvr>
                                        <p:cTn id="23" dur="1" fill="hold">
                                          <p:stCondLst>
                                            <p:cond delay="0"/>
                                          </p:stCondLst>
                                        </p:cTn>
                                        <p:tgtEl>
                                          <p:spTgt spid="10"/>
                                        </p:tgtEl>
                                        <p:attrNameLst>
                                          <p:attrName>style.visibility</p:attrName>
                                        </p:attrNameLst>
                                      </p:cBhvr>
                                      <p:to>
                                        <p:strVal val="visible"/>
                                      </p:to>
                                    </p:set>
                                    <p:anim calcmode="lin" valueType="num">
                                      <p:cBhvr>
                                        <p:cTn id="24" dur="3000" fill="hold"/>
                                        <p:tgtEl>
                                          <p:spTgt spid="10"/>
                                        </p:tgtEl>
                                        <p:attrNameLst>
                                          <p:attrName>ppt_w</p:attrName>
                                        </p:attrNameLst>
                                      </p:cBhvr>
                                      <p:tavLst>
                                        <p:tav tm="0">
                                          <p:val>
                                            <p:strVal val="#ppt_w+.3"/>
                                          </p:val>
                                        </p:tav>
                                        <p:tav tm="100000">
                                          <p:val>
                                            <p:strVal val="#ppt_w"/>
                                          </p:val>
                                        </p:tav>
                                      </p:tavLst>
                                    </p:anim>
                                    <p:anim calcmode="lin" valueType="num">
                                      <p:cBhvr>
                                        <p:cTn id="25" dur="3000" fill="hold"/>
                                        <p:tgtEl>
                                          <p:spTgt spid="10"/>
                                        </p:tgtEl>
                                        <p:attrNameLst>
                                          <p:attrName>ppt_h</p:attrName>
                                        </p:attrNameLst>
                                      </p:cBhvr>
                                      <p:tavLst>
                                        <p:tav tm="0">
                                          <p:val>
                                            <p:strVal val="#ppt_h"/>
                                          </p:val>
                                        </p:tav>
                                        <p:tav tm="100000">
                                          <p:val>
                                            <p:strVal val="#ppt_h"/>
                                          </p:val>
                                        </p:tav>
                                      </p:tavLst>
                                    </p:anim>
                                    <p:animEffect transition="in" filter="fade">
                                      <p:cBhvr>
                                        <p:cTn id="26" dur="3000"/>
                                        <p:tgtEl>
                                          <p:spTgt spid="10"/>
                                        </p:tgtEl>
                                      </p:cBhvr>
                                    </p:animEffect>
                                  </p:childTnLst>
                                </p:cTn>
                              </p:par>
                              <p:par>
                                <p:cTn id="27" presetID="9" presetClass="entr" presetSubtype="0" fill="hold" nodeType="withEffect">
                                  <p:stCondLst>
                                    <p:cond delay="3000"/>
                                  </p:stCondLst>
                                  <p:childTnLst>
                                    <p:set>
                                      <p:cBhvr>
                                        <p:cTn id="28" dur="1" fill="hold">
                                          <p:stCondLst>
                                            <p:cond delay="0"/>
                                          </p:stCondLst>
                                        </p:cTn>
                                        <p:tgtEl>
                                          <p:spTgt spid="34"/>
                                        </p:tgtEl>
                                        <p:attrNameLst>
                                          <p:attrName>style.visibility</p:attrName>
                                        </p:attrNameLst>
                                      </p:cBhvr>
                                      <p:to>
                                        <p:strVal val="visible"/>
                                      </p:to>
                                    </p:set>
                                    <p:animEffect transition="in" filter="dissolve">
                                      <p:cBhvr>
                                        <p:cTn id="29" dur="2000"/>
                                        <p:tgtEl>
                                          <p:spTgt spid="34"/>
                                        </p:tgtEl>
                                      </p:cBhvr>
                                    </p:animEffect>
                                  </p:childTnLst>
                                </p:cTn>
                              </p:par>
                            </p:childTnLst>
                          </p:cTn>
                        </p:par>
                        <p:par>
                          <p:cTn id="30" fill="hold">
                            <p:stCondLst>
                              <p:cond delay="8500"/>
                            </p:stCondLst>
                            <p:childTnLst>
                              <p:par>
                                <p:cTn id="31" presetID="47" presetClass="entr" presetSubtype="0" fill="hold" nodeType="afterEffect">
                                  <p:stCondLst>
                                    <p:cond delay="50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par>
                          <p:cTn id="36" fill="hold">
                            <p:stCondLst>
                              <p:cond delay="10000"/>
                            </p:stCondLst>
                            <p:childTnLst>
                              <p:par>
                                <p:cTn id="37" presetID="47" presetClass="entr" presetSubtype="0" fill="hold" nodeType="afterEffect">
                                  <p:stCondLst>
                                    <p:cond delay="50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childTnLst>
                          </p:cTn>
                        </p:par>
                        <p:par>
                          <p:cTn id="42" fill="hold">
                            <p:stCondLst>
                              <p:cond delay="11500"/>
                            </p:stCondLst>
                            <p:childTnLst>
                              <p:par>
                                <p:cTn id="43" presetID="47" presetClass="entr" presetSubtype="0" fill="hold" nodeType="afterEffect">
                                  <p:stCondLst>
                                    <p:cond delay="50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1000"/>
                                        <p:tgtEl>
                                          <p:spTgt spid="20"/>
                                        </p:tgtEl>
                                      </p:cBhvr>
                                    </p:animEffect>
                                    <p:anim calcmode="lin" valueType="num">
                                      <p:cBhvr>
                                        <p:cTn id="46" dur="1000" fill="hold"/>
                                        <p:tgtEl>
                                          <p:spTgt spid="20"/>
                                        </p:tgtEl>
                                        <p:attrNameLst>
                                          <p:attrName>ppt_x</p:attrName>
                                        </p:attrNameLst>
                                      </p:cBhvr>
                                      <p:tavLst>
                                        <p:tav tm="0">
                                          <p:val>
                                            <p:strVal val="#ppt_x"/>
                                          </p:val>
                                        </p:tav>
                                        <p:tav tm="100000">
                                          <p:val>
                                            <p:strVal val="#ppt_x"/>
                                          </p:val>
                                        </p:tav>
                                      </p:tavLst>
                                    </p:anim>
                                    <p:anim calcmode="lin" valueType="num">
                                      <p:cBhvr>
                                        <p:cTn id="47" dur="1000" fill="hold"/>
                                        <p:tgtEl>
                                          <p:spTgt spid="20"/>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fade">
                                      <p:cBhvr>
                                        <p:cTn id="50" dur="3000"/>
                                        <p:tgtEl>
                                          <p:spTgt spid="3"/>
                                        </p:tgtEl>
                                      </p:cBhvr>
                                    </p:animEffect>
                                    <p:anim calcmode="lin" valueType="num">
                                      <p:cBhvr>
                                        <p:cTn id="51" dur="3000" fill="hold"/>
                                        <p:tgtEl>
                                          <p:spTgt spid="3"/>
                                        </p:tgtEl>
                                        <p:attrNameLst>
                                          <p:attrName>ppt_x</p:attrName>
                                        </p:attrNameLst>
                                      </p:cBhvr>
                                      <p:tavLst>
                                        <p:tav tm="0">
                                          <p:val>
                                            <p:strVal val="#ppt_x"/>
                                          </p:val>
                                        </p:tav>
                                        <p:tav tm="100000">
                                          <p:val>
                                            <p:strVal val="#ppt_x"/>
                                          </p:val>
                                        </p:tav>
                                      </p:tavLst>
                                    </p:anim>
                                    <p:anim calcmode="lin" valueType="num">
                                      <p:cBhvr>
                                        <p:cTn id="52" dur="3000" fill="hold"/>
                                        <p:tgtEl>
                                          <p:spTgt spid="3"/>
                                        </p:tgtEl>
                                        <p:attrNameLst>
                                          <p:attrName>ppt_y</p:attrName>
                                        </p:attrNameLst>
                                      </p:cBhvr>
                                      <p:tavLst>
                                        <p:tav tm="0">
                                          <p:val>
                                            <p:strVal val="#ppt_y+.1"/>
                                          </p:val>
                                        </p:tav>
                                        <p:tav tm="100000">
                                          <p:val>
                                            <p:strVal val="#ppt_y"/>
                                          </p:val>
                                        </p:tav>
                                      </p:tavLst>
                                    </p:anim>
                                  </p:childTnLst>
                                </p:cTn>
                              </p:par>
                            </p:childTnLst>
                          </p:cTn>
                        </p:par>
                        <p:par>
                          <p:cTn id="53" fill="hold">
                            <p:stCondLst>
                              <p:cond delay="14500"/>
                            </p:stCondLst>
                            <p:childTnLst>
                              <p:par>
                                <p:cTn id="54" presetID="10" presetClass="entr" presetSubtype="0"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4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animBg="1"/>
      <p:bldP spid="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04271"/>
            <a:ext cx="1971675" cy="48431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5" name="Footer Placeholder 4"/>
          <p:cNvSpPr>
            <a:spLocks noGrp="1"/>
          </p:cNvSpPr>
          <p:nvPr>
            <p:ph type="ftr" sz="quarter" idx="11"/>
          </p:nvPr>
        </p:nvSpPr>
        <p:spPr>
          <a:xfrm>
            <a:off x="3028950" y="5296959"/>
            <a:ext cx="3086100" cy="304271"/>
          </a:xfrm>
          <a:prstGeom prst="rect">
            <a:avLst/>
          </a:prstGeom>
        </p:spPr>
        <p:txBody>
          <a:bodyPr/>
          <a:lstStyle/>
          <a:p>
            <a:endParaRPr lang="es-CO"/>
          </a:p>
        </p:txBody>
      </p:sp>
      <p:sp>
        <p:nvSpPr>
          <p:cNvPr id="6" name="Slide Number Placeholder 5"/>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1744276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Nombre Evento - Bienvenida">
    <p:spTree>
      <p:nvGrpSpPr>
        <p:cNvPr id="1" name=""/>
        <p:cNvGrpSpPr/>
        <p:nvPr/>
      </p:nvGrpSpPr>
      <p:grpSpPr>
        <a:xfrm>
          <a:off x="0" y="0"/>
          <a:ext cx="0" cy="0"/>
          <a:chOff x="0" y="0"/>
          <a:chExt cx="0" cy="0"/>
        </a:xfrm>
      </p:grpSpPr>
      <p:pic>
        <p:nvPicPr>
          <p:cNvPr id="20" name="Imagen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2" name="Title 1"/>
          <p:cNvSpPr>
            <a:spLocks noGrp="1"/>
          </p:cNvSpPr>
          <p:nvPr>
            <p:ph type="ctrTitle" hasCustomPrompt="1"/>
          </p:nvPr>
        </p:nvSpPr>
        <p:spPr>
          <a:xfrm>
            <a:off x="2868717" y="1236596"/>
            <a:ext cx="5079531" cy="1989667"/>
          </a:xfrm>
        </p:spPr>
        <p:txBody>
          <a:bodyPr anchor="b">
            <a:normAutofit/>
          </a:bodyPr>
          <a:lstStyle>
            <a:lvl1pPr algn="ctr">
              <a:defRPr sz="4000" baseline="0">
                <a:latin typeface="Arial" panose="020B0604020202020204" pitchFamily="34" charset="0"/>
                <a:cs typeface="Arial" panose="020B0604020202020204" pitchFamily="34" charset="0"/>
              </a:defRPr>
            </a:lvl1pPr>
          </a:lstStyle>
          <a:p>
            <a:r>
              <a:rPr lang="es-ES" dirty="0"/>
              <a:t>Haga clic para modificar el título o nombre del evento</a:t>
            </a:r>
            <a:endParaRPr lang="en-US" dirty="0"/>
          </a:p>
        </p:txBody>
      </p:sp>
      <p:sp>
        <p:nvSpPr>
          <p:cNvPr id="3" name="Subtitle 2"/>
          <p:cNvSpPr>
            <a:spLocks noGrp="1"/>
          </p:cNvSpPr>
          <p:nvPr>
            <p:ph type="subTitle" idx="1" hasCustomPrompt="1"/>
          </p:nvPr>
        </p:nvSpPr>
        <p:spPr>
          <a:xfrm>
            <a:off x="2868718" y="3389881"/>
            <a:ext cx="5079531" cy="1379802"/>
          </a:xfrm>
        </p:spPr>
        <p:txBody>
          <a:bodyPr>
            <a:normAutofit/>
          </a:bodyPr>
          <a:lstStyle>
            <a:lvl1pPr marL="0" indent="0" algn="ctr">
              <a:buNone/>
              <a:defRPr sz="2000">
                <a:solidFill>
                  <a:schemeClr val="bg1">
                    <a:lumMod val="50000"/>
                  </a:schemeClr>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a:t>Haga clic para modificar el estilo de subtítulo o descripción del expositor (Profesión – Cargos – títulos)</a:t>
            </a:r>
            <a:endParaRPr lang="en-US" dirty="0"/>
          </a:p>
        </p:txBody>
      </p:sp>
      <p:pic>
        <p:nvPicPr>
          <p:cNvPr id="19" name="Imagen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8606" y="1146487"/>
            <a:ext cx="2720111" cy="4168302"/>
          </a:xfrm>
          <a:prstGeom prst="rect">
            <a:avLst/>
          </a:prstGeom>
        </p:spPr>
      </p:pic>
      <p:pic>
        <p:nvPicPr>
          <p:cNvPr id="21" name="Imagen 2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
        <p:nvSpPr>
          <p:cNvPr id="22" name="CuadroTexto 21"/>
          <p:cNvSpPr txBox="1"/>
          <p:nvPr userDrawn="1"/>
        </p:nvSpPr>
        <p:spPr>
          <a:xfrm>
            <a:off x="1752600" y="1308100"/>
            <a:ext cx="684803" cy="923330"/>
          </a:xfrm>
          <a:prstGeom prst="rect">
            <a:avLst/>
          </a:prstGeom>
          <a:noFill/>
        </p:spPr>
        <p:txBody>
          <a:bodyPr wrap="none" rtlCol="0">
            <a:spAutoFit/>
          </a:bodyPr>
          <a:lstStyle/>
          <a:p>
            <a:r>
              <a:rPr lang="es-CO" sz="54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C</a:t>
            </a:r>
          </a:p>
        </p:txBody>
      </p:sp>
      <p:sp>
        <p:nvSpPr>
          <p:cNvPr id="23" name="CuadroTexto 22"/>
          <p:cNvSpPr txBox="1"/>
          <p:nvPr userDrawn="1"/>
        </p:nvSpPr>
        <p:spPr>
          <a:xfrm>
            <a:off x="557657" y="2794000"/>
            <a:ext cx="543739"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G</a:t>
            </a:r>
          </a:p>
        </p:txBody>
      </p:sp>
      <p:sp>
        <p:nvSpPr>
          <p:cNvPr id="24" name="CuadroTexto 23"/>
          <p:cNvSpPr txBox="1"/>
          <p:nvPr userDrawn="1"/>
        </p:nvSpPr>
        <p:spPr>
          <a:xfrm>
            <a:off x="1736148" y="4433817"/>
            <a:ext cx="518091"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N</a:t>
            </a:r>
          </a:p>
        </p:txBody>
      </p:sp>
      <p:sp>
        <p:nvSpPr>
          <p:cNvPr id="10" name="Elipse 9"/>
          <p:cNvSpPr/>
          <p:nvPr userDrawn="1"/>
        </p:nvSpPr>
        <p:spPr>
          <a:xfrm>
            <a:off x="8379358" y="392309"/>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1202725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xit" presetSubtype="0" fill="hold" grpId="0" nodeType="withEffect">
                                  <p:stCondLst>
                                    <p:cond delay="500"/>
                                  </p:stCondLst>
                                  <p:childTnLst>
                                    <p:anim calcmode="lin" valueType="num">
                                      <p:cBhvr>
                                        <p:cTn id="6" dur="1000"/>
                                        <p:tgtEl>
                                          <p:spTgt spid="22"/>
                                        </p:tgtEl>
                                        <p:attrNameLst>
                                          <p:attrName>ppt_w</p:attrName>
                                        </p:attrNameLst>
                                      </p:cBhvr>
                                      <p:tavLst>
                                        <p:tav tm="0">
                                          <p:val>
                                            <p:strVal val="ppt_w"/>
                                          </p:val>
                                        </p:tav>
                                        <p:tav tm="100000">
                                          <p:val>
                                            <p:strVal val="ppt_w*0.70"/>
                                          </p:val>
                                        </p:tav>
                                      </p:tavLst>
                                    </p:anim>
                                    <p:anim calcmode="lin" valueType="num">
                                      <p:cBhvr>
                                        <p:cTn id="7" dur="1000"/>
                                        <p:tgtEl>
                                          <p:spTgt spid="22"/>
                                        </p:tgtEl>
                                        <p:attrNameLst>
                                          <p:attrName>ppt_h</p:attrName>
                                        </p:attrNameLst>
                                      </p:cBhvr>
                                      <p:tavLst>
                                        <p:tav tm="0">
                                          <p:val>
                                            <p:strVal val="ppt_h"/>
                                          </p:val>
                                        </p:tav>
                                        <p:tav tm="100000">
                                          <p:val>
                                            <p:strVal val="ppt_h"/>
                                          </p:val>
                                        </p:tav>
                                      </p:tavLst>
                                    </p:anim>
                                    <p:animEffect transition="out" filter="fade">
                                      <p:cBhvr>
                                        <p:cTn id="8" dur="1000"/>
                                        <p:tgtEl>
                                          <p:spTgt spid="22"/>
                                        </p:tgtEl>
                                      </p:cBhvr>
                                    </p:animEffect>
                                    <p:set>
                                      <p:cBhvr>
                                        <p:cTn id="9" dur="1" fill="hold">
                                          <p:stCondLst>
                                            <p:cond delay="999"/>
                                          </p:stCondLst>
                                        </p:cTn>
                                        <p:tgtEl>
                                          <p:spTgt spid="22"/>
                                        </p:tgtEl>
                                        <p:attrNameLst>
                                          <p:attrName>style.visibility</p:attrName>
                                        </p:attrNameLst>
                                      </p:cBhvr>
                                      <p:to>
                                        <p:strVal val="hidden"/>
                                      </p:to>
                                    </p:set>
                                  </p:childTnLst>
                                </p:cTn>
                              </p:par>
                              <p:par>
                                <p:cTn id="10" presetID="55" presetClass="exit" presetSubtype="0" fill="hold" grpId="0" nodeType="withEffect">
                                  <p:stCondLst>
                                    <p:cond delay="1000"/>
                                  </p:stCondLst>
                                  <p:childTnLst>
                                    <p:anim calcmode="lin" valueType="num">
                                      <p:cBhvr>
                                        <p:cTn id="11" dur="1000"/>
                                        <p:tgtEl>
                                          <p:spTgt spid="23"/>
                                        </p:tgtEl>
                                        <p:attrNameLst>
                                          <p:attrName>ppt_w</p:attrName>
                                        </p:attrNameLst>
                                      </p:cBhvr>
                                      <p:tavLst>
                                        <p:tav tm="0">
                                          <p:val>
                                            <p:strVal val="ppt_w"/>
                                          </p:val>
                                        </p:tav>
                                        <p:tav tm="100000">
                                          <p:val>
                                            <p:strVal val="ppt_w*0.70"/>
                                          </p:val>
                                        </p:tav>
                                      </p:tavLst>
                                    </p:anim>
                                    <p:anim calcmode="lin" valueType="num">
                                      <p:cBhvr>
                                        <p:cTn id="12" dur="1000"/>
                                        <p:tgtEl>
                                          <p:spTgt spid="23"/>
                                        </p:tgtEl>
                                        <p:attrNameLst>
                                          <p:attrName>ppt_h</p:attrName>
                                        </p:attrNameLst>
                                      </p:cBhvr>
                                      <p:tavLst>
                                        <p:tav tm="0">
                                          <p:val>
                                            <p:strVal val="ppt_h"/>
                                          </p:val>
                                        </p:tav>
                                        <p:tav tm="100000">
                                          <p:val>
                                            <p:strVal val="ppt_h"/>
                                          </p:val>
                                        </p:tav>
                                      </p:tavLst>
                                    </p:anim>
                                    <p:animEffect transition="out" filter="fade">
                                      <p:cBhvr>
                                        <p:cTn id="13" dur="1000"/>
                                        <p:tgtEl>
                                          <p:spTgt spid="23"/>
                                        </p:tgtEl>
                                      </p:cBhvr>
                                    </p:animEffect>
                                    <p:set>
                                      <p:cBhvr>
                                        <p:cTn id="14" dur="1" fill="hold">
                                          <p:stCondLst>
                                            <p:cond delay="999"/>
                                          </p:stCondLst>
                                        </p:cTn>
                                        <p:tgtEl>
                                          <p:spTgt spid="23"/>
                                        </p:tgtEl>
                                        <p:attrNameLst>
                                          <p:attrName>style.visibility</p:attrName>
                                        </p:attrNameLst>
                                      </p:cBhvr>
                                      <p:to>
                                        <p:strVal val="hidden"/>
                                      </p:to>
                                    </p:set>
                                  </p:childTnLst>
                                </p:cTn>
                              </p:par>
                            </p:childTnLst>
                          </p:cTn>
                        </p:par>
                        <p:par>
                          <p:cTn id="15" fill="hold">
                            <p:stCondLst>
                              <p:cond delay="2000"/>
                            </p:stCondLst>
                            <p:childTnLst>
                              <p:par>
                                <p:cTn id="16" presetID="55" presetClass="exit" presetSubtype="0" fill="hold" grpId="0" nodeType="afterEffect">
                                  <p:stCondLst>
                                    <p:cond delay="0"/>
                                  </p:stCondLst>
                                  <p:childTnLst>
                                    <p:anim calcmode="lin" valueType="num">
                                      <p:cBhvr>
                                        <p:cTn id="17" dur="1000"/>
                                        <p:tgtEl>
                                          <p:spTgt spid="24"/>
                                        </p:tgtEl>
                                        <p:attrNameLst>
                                          <p:attrName>ppt_w</p:attrName>
                                        </p:attrNameLst>
                                      </p:cBhvr>
                                      <p:tavLst>
                                        <p:tav tm="0">
                                          <p:val>
                                            <p:strVal val="ppt_w"/>
                                          </p:val>
                                        </p:tav>
                                        <p:tav tm="100000">
                                          <p:val>
                                            <p:strVal val="ppt_w*0.70"/>
                                          </p:val>
                                        </p:tav>
                                      </p:tavLst>
                                    </p:anim>
                                    <p:anim calcmode="lin" valueType="num">
                                      <p:cBhvr>
                                        <p:cTn id="18" dur="1000"/>
                                        <p:tgtEl>
                                          <p:spTgt spid="24"/>
                                        </p:tgtEl>
                                        <p:attrNameLst>
                                          <p:attrName>ppt_h</p:attrName>
                                        </p:attrNameLst>
                                      </p:cBhvr>
                                      <p:tavLst>
                                        <p:tav tm="0">
                                          <p:val>
                                            <p:strVal val="ppt_h"/>
                                          </p:val>
                                        </p:tav>
                                        <p:tav tm="100000">
                                          <p:val>
                                            <p:strVal val="ppt_h"/>
                                          </p:val>
                                        </p:tav>
                                      </p:tavLst>
                                    </p:anim>
                                    <p:animEffect transition="out" filter="fade">
                                      <p:cBhvr>
                                        <p:cTn id="19" dur="1000"/>
                                        <p:tgtEl>
                                          <p:spTgt spid="24"/>
                                        </p:tgtEl>
                                      </p:cBhvr>
                                    </p:animEffect>
                                    <p:set>
                                      <p:cBhvr>
                                        <p:cTn id="20" dur="1" fill="hold">
                                          <p:stCondLst>
                                            <p:cond delay="999"/>
                                          </p:stCondLst>
                                        </p:cTn>
                                        <p:tgtEl>
                                          <p:spTgt spid="24"/>
                                        </p:tgtEl>
                                        <p:attrNameLst>
                                          <p:attrName>style.visibility</p:attrName>
                                        </p:attrNameLst>
                                      </p:cBhvr>
                                      <p:to>
                                        <p:strVal val="hidden"/>
                                      </p:to>
                                    </p:set>
                                  </p:childTnLst>
                                </p:cTn>
                              </p:par>
                              <p:par>
                                <p:cTn id="21" presetID="55"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3000" fill="hold"/>
                                        <p:tgtEl>
                                          <p:spTgt spid="2"/>
                                        </p:tgtEl>
                                        <p:attrNameLst>
                                          <p:attrName>ppt_w</p:attrName>
                                        </p:attrNameLst>
                                      </p:cBhvr>
                                      <p:tavLst>
                                        <p:tav tm="0">
                                          <p:val>
                                            <p:strVal val="#ppt_w*0.70"/>
                                          </p:val>
                                        </p:tav>
                                        <p:tav tm="100000">
                                          <p:val>
                                            <p:strVal val="#ppt_w"/>
                                          </p:val>
                                        </p:tav>
                                      </p:tavLst>
                                    </p:anim>
                                    <p:anim calcmode="lin" valueType="num">
                                      <p:cBhvr>
                                        <p:cTn id="24" dur="3000" fill="hold"/>
                                        <p:tgtEl>
                                          <p:spTgt spid="2"/>
                                        </p:tgtEl>
                                        <p:attrNameLst>
                                          <p:attrName>ppt_h</p:attrName>
                                        </p:attrNameLst>
                                      </p:cBhvr>
                                      <p:tavLst>
                                        <p:tav tm="0">
                                          <p:val>
                                            <p:strVal val="#ppt_h"/>
                                          </p:val>
                                        </p:tav>
                                        <p:tav tm="100000">
                                          <p:val>
                                            <p:strVal val="#ppt_h"/>
                                          </p:val>
                                        </p:tav>
                                      </p:tavLst>
                                    </p:anim>
                                    <p:animEffect transition="in" filter="fade">
                                      <p:cBhvr>
                                        <p:cTn id="25" dur="30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grpId="0"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 calcmode="lin" valueType="num">
                                      <p:cBhvr>
                                        <p:cTn id="30" dur="33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31" dur="33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32" dur="3300"/>
                                        <p:tgtEl>
                                          <p:spTgt spid="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4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50" presetClass="entr" presetSubtype="0" decel="10000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3300" fill="hold"/>
                        <p:tgtEl>
                          <p:spTgt spid="3"/>
                        </p:tgtEl>
                        <p:attrNameLst>
                          <p:attrName>ppt_w</p:attrName>
                        </p:attrNameLst>
                      </p:cBhvr>
                      <p:tavLst>
                        <p:tav tm="0">
                          <p:val>
                            <p:strVal val="#ppt_w+.3"/>
                          </p:val>
                        </p:tav>
                        <p:tav tm="100000">
                          <p:val>
                            <p:strVal val="#ppt_w"/>
                          </p:val>
                        </p:tav>
                      </p:tavLst>
                    </p:anim>
                    <p:anim calcmode="lin" valueType="num">
                      <p:cBhvr>
                        <p:cTn dur="3300" fill="hold"/>
                        <p:tgtEl>
                          <p:spTgt spid="3"/>
                        </p:tgtEl>
                        <p:attrNameLst>
                          <p:attrName>ppt_h</p:attrName>
                        </p:attrNameLst>
                      </p:cBhvr>
                      <p:tavLst>
                        <p:tav tm="0">
                          <p:val>
                            <p:strVal val="#ppt_h"/>
                          </p:val>
                        </p:tav>
                        <p:tav tm="100000">
                          <p:val>
                            <p:strVal val="#ppt_h"/>
                          </p:val>
                        </p:tav>
                      </p:tavLst>
                    </p:anim>
                    <p:animEffect transition="in" filter="fade">
                      <p:cBhvr>
                        <p:cTn dur="3300"/>
                        <p:tgtEl>
                          <p:spTgt spid="3"/>
                        </p:tgtEl>
                      </p:cBhvr>
                    </p:animEffect>
                  </p:childTnLst>
                </p:cTn>
              </p:par>
            </p:tnLst>
          </p:tmpl>
        </p:tmplLst>
      </p:bldP>
      <p:bldP spid="22" grpId="0"/>
      <p:bldP spid="23" grpId="0"/>
      <p:bldP spid="24" grpId="0"/>
      <p:bldP spid="10"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MAS">
    <p:spTree>
      <p:nvGrpSpPr>
        <p:cNvPr id="1" name=""/>
        <p:cNvGrpSpPr/>
        <p:nvPr/>
      </p:nvGrpSpPr>
      <p:grpSpPr>
        <a:xfrm>
          <a:off x="0" y="0"/>
          <a:ext cx="0" cy="0"/>
          <a:chOff x="0" y="0"/>
          <a:chExt cx="0" cy="0"/>
        </a:xfrm>
      </p:grpSpPr>
      <p:sp>
        <p:nvSpPr>
          <p:cNvPr id="2" name="Título 1"/>
          <p:cNvSpPr>
            <a:spLocks noGrp="1"/>
          </p:cNvSpPr>
          <p:nvPr>
            <p:ph type="title"/>
          </p:nvPr>
        </p:nvSpPr>
        <p:spPr>
          <a:xfrm>
            <a:off x="2367516" y="2444960"/>
            <a:ext cx="6322828" cy="1104636"/>
          </a:xfrm>
        </p:spPr>
        <p:txBody>
          <a:bodyPr/>
          <a:lstStyle/>
          <a:p>
            <a:r>
              <a:rPr lang="es-ES" dirty="0"/>
              <a:t>Haga clic para modificar el estilo de título del patrón</a:t>
            </a:r>
            <a:endParaRPr lang="es-CO" dirty="0"/>
          </a:p>
        </p:txBody>
      </p:sp>
      <p:sp>
        <p:nvSpPr>
          <p:cNvPr id="6" name="Elipse 5"/>
          <p:cNvSpPr/>
          <p:nvPr userDrawn="1"/>
        </p:nvSpPr>
        <p:spPr>
          <a:xfrm>
            <a:off x="31442" y="481311"/>
            <a:ext cx="317739" cy="476761"/>
          </a:xfrm>
          <a:custGeom>
            <a:avLst/>
            <a:gdLst>
              <a:gd name="connsiteX0" fmla="*/ 0 w 354419"/>
              <a:gd name="connsiteY0" fmla="*/ 237461 h 474921"/>
              <a:gd name="connsiteX1" fmla="*/ 177210 w 354419"/>
              <a:gd name="connsiteY1" fmla="*/ 0 h 474921"/>
              <a:gd name="connsiteX2" fmla="*/ 354420 w 354419"/>
              <a:gd name="connsiteY2" fmla="*/ 237461 h 474921"/>
              <a:gd name="connsiteX3" fmla="*/ 177210 w 354419"/>
              <a:gd name="connsiteY3" fmla="*/ 474922 h 474921"/>
              <a:gd name="connsiteX4" fmla="*/ 0 w 354419"/>
              <a:gd name="connsiteY4" fmla="*/ 237461 h 474921"/>
              <a:gd name="connsiteX0" fmla="*/ 0 w 317739"/>
              <a:gd name="connsiteY0" fmla="*/ 237667 h 475418"/>
              <a:gd name="connsiteX1" fmla="*/ 177210 w 317739"/>
              <a:gd name="connsiteY1" fmla="*/ 206 h 475418"/>
              <a:gd name="connsiteX2" fmla="*/ 317739 w 317739"/>
              <a:gd name="connsiteY2" fmla="*/ 271728 h 475418"/>
              <a:gd name="connsiteX3" fmla="*/ 177210 w 317739"/>
              <a:gd name="connsiteY3" fmla="*/ 475128 h 475418"/>
              <a:gd name="connsiteX4" fmla="*/ 0 w 317739"/>
              <a:gd name="connsiteY4" fmla="*/ 237667 h 475418"/>
              <a:gd name="connsiteX0" fmla="*/ 0 w 349180"/>
              <a:gd name="connsiteY0" fmla="*/ 237972 h 476338"/>
              <a:gd name="connsiteX1" fmla="*/ 177210 w 349180"/>
              <a:gd name="connsiteY1" fmla="*/ 511 h 476338"/>
              <a:gd name="connsiteX2" fmla="*/ 349180 w 349180"/>
              <a:gd name="connsiteY2" fmla="*/ 292994 h 476338"/>
              <a:gd name="connsiteX3" fmla="*/ 177210 w 349180"/>
              <a:gd name="connsiteY3" fmla="*/ 475433 h 476338"/>
              <a:gd name="connsiteX4" fmla="*/ 0 w 349180"/>
              <a:gd name="connsiteY4" fmla="*/ 237972 h 476338"/>
              <a:gd name="connsiteX0" fmla="*/ 0 w 317739"/>
              <a:gd name="connsiteY0" fmla="*/ 230299 h 476761"/>
              <a:gd name="connsiteX1" fmla="*/ 145769 w 317739"/>
              <a:gd name="connsiteY1" fmla="*/ 698 h 476761"/>
              <a:gd name="connsiteX2" fmla="*/ 317739 w 317739"/>
              <a:gd name="connsiteY2" fmla="*/ 293181 h 476761"/>
              <a:gd name="connsiteX3" fmla="*/ 145769 w 317739"/>
              <a:gd name="connsiteY3" fmla="*/ 475620 h 476761"/>
              <a:gd name="connsiteX4" fmla="*/ 0 w 317739"/>
              <a:gd name="connsiteY4" fmla="*/ 230299 h 476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39" h="476761">
                <a:moveTo>
                  <a:pt x="0" y="230299"/>
                </a:moveTo>
                <a:cubicBezTo>
                  <a:pt x="0" y="99153"/>
                  <a:pt x="92813" y="-9782"/>
                  <a:pt x="145769" y="698"/>
                </a:cubicBezTo>
                <a:cubicBezTo>
                  <a:pt x="198726" y="11178"/>
                  <a:pt x="317739" y="162035"/>
                  <a:pt x="317739" y="293181"/>
                </a:cubicBezTo>
                <a:cubicBezTo>
                  <a:pt x="317739" y="424327"/>
                  <a:pt x="198726" y="486100"/>
                  <a:pt x="145769" y="475620"/>
                </a:cubicBezTo>
                <a:cubicBezTo>
                  <a:pt x="92813" y="465140"/>
                  <a:pt x="0" y="361445"/>
                  <a:pt x="0" y="2302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926" y="2142045"/>
            <a:ext cx="2043346" cy="1710465"/>
          </a:xfrm>
          <a:prstGeom prst="rect">
            <a:avLst/>
          </a:prstGeom>
        </p:spPr>
      </p:pic>
      <p:sp>
        <p:nvSpPr>
          <p:cNvPr id="4" name="Elipse 3"/>
          <p:cNvSpPr/>
          <p:nvPr userDrawn="1"/>
        </p:nvSpPr>
        <p:spPr>
          <a:xfrm>
            <a:off x="8598195" y="184298"/>
            <a:ext cx="361507" cy="2970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p:cNvPicPr>
            <a:picLocks noChangeAspect="1"/>
          </p:cNvPicPr>
          <p:nvPr userDrawn="1"/>
        </p:nvPicPr>
        <p:blipFill>
          <a:blip r:embed="rId3" cstate="email">
            <a:extLst>
              <a:ext uri="{28A0092B-C50C-407E-A947-70E740481C1C}">
                <a14:useLocalDpi xmlns:a14="http://schemas.microsoft.com/office/drawing/2010/main"/>
              </a:ext>
            </a:extLst>
          </a:blip>
          <a:srcRect l="4448" t="5268" r="89261" b="85219"/>
          <a:stretch>
            <a:fillRect/>
          </a:stretch>
        </p:blipFill>
        <p:spPr>
          <a:xfrm>
            <a:off x="334386" y="237317"/>
            <a:ext cx="691860" cy="653902"/>
          </a:xfrm>
          <a:custGeom>
            <a:avLst/>
            <a:gdLst>
              <a:gd name="connsiteX0" fmla="*/ 345930 w 691860"/>
              <a:gd name="connsiteY0" fmla="*/ 0 h 653902"/>
              <a:gd name="connsiteX1" fmla="*/ 691860 w 691860"/>
              <a:gd name="connsiteY1" fmla="*/ 326951 h 653902"/>
              <a:gd name="connsiteX2" fmla="*/ 345930 w 691860"/>
              <a:gd name="connsiteY2" fmla="*/ 653902 h 653902"/>
              <a:gd name="connsiteX3" fmla="*/ 0 w 691860"/>
              <a:gd name="connsiteY3" fmla="*/ 326951 h 653902"/>
              <a:gd name="connsiteX4" fmla="*/ 345930 w 691860"/>
              <a:gd name="connsiteY4" fmla="*/ 0 h 653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860" h="653902">
                <a:moveTo>
                  <a:pt x="345930" y="0"/>
                </a:moveTo>
                <a:cubicBezTo>
                  <a:pt x="536982" y="0"/>
                  <a:pt x="691860" y="146381"/>
                  <a:pt x="691860" y="326951"/>
                </a:cubicBezTo>
                <a:cubicBezTo>
                  <a:pt x="691860" y="507521"/>
                  <a:pt x="536982" y="653902"/>
                  <a:pt x="345930" y="653902"/>
                </a:cubicBezTo>
                <a:cubicBezTo>
                  <a:pt x="154878" y="653902"/>
                  <a:pt x="0" y="507521"/>
                  <a:pt x="0" y="326951"/>
                </a:cubicBezTo>
                <a:cubicBezTo>
                  <a:pt x="0" y="146381"/>
                  <a:pt x="154878" y="0"/>
                  <a:pt x="345930" y="0"/>
                </a:cubicBezTo>
                <a:close/>
              </a:path>
            </a:pathLst>
          </a:custGeom>
        </p:spPr>
      </p:pic>
    </p:spTree>
    <p:extLst>
      <p:ext uri="{BB962C8B-B14F-4D97-AF65-F5344CB8AC3E}">
        <p14:creationId xmlns:p14="http://schemas.microsoft.com/office/powerpoint/2010/main" val="4291311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3200" b="0">
                <a:latin typeface="Arial" panose="020B0604020202020204" pitchFamily="34" charset="0"/>
                <a:cs typeface="Arial" panose="020B0604020202020204" pitchFamily="34" charset="0"/>
              </a:defRPr>
            </a:lvl1pPr>
          </a:lstStyle>
          <a:p>
            <a:r>
              <a:rPr lang="es-ES" dirty="0"/>
              <a:t>Haga clic para modificar el estilo de título</a:t>
            </a:r>
            <a:endParaRPr lang="en-US" dirty="0"/>
          </a:p>
        </p:txBody>
      </p:sp>
    </p:spTree>
    <p:extLst>
      <p:ext uri="{BB962C8B-B14F-4D97-AF65-F5344CB8AC3E}">
        <p14:creationId xmlns:p14="http://schemas.microsoft.com/office/powerpoint/2010/main" val="31203335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nes - panoramicas">
    <p:spTree>
      <p:nvGrpSpPr>
        <p:cNvPr id="1" name=""/>
        <p:cNvGrpSpPr/>
        <p:nvPr/>
      </p:nvGrpSpPr>
      <p:grpSpPr>
        <a:xfrm>
          <a:off x="0" y="0"/>
          <a:ext cx="0" cy="0"/>
          <a:chOff x="0" y="0"/>
          <a:chExt cx="0" cy="0"/>
        </a:xfrm>
      </p:grpSpPr>
      <p:sp>
        <p:nvSpPr>
          <p:cNvPr id="9" name="Rectángulo 8"/>
          <p:cNvSpPr/>
          <p:nvPr userDrawn="1"/>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65936" cy="623914"/>
          </a:xfrm>
          <a:prstGeom prst="rect">
            <a:avLst/>
          </a:prstGeom>
        </p:spPr>
      </p:pic>
    </p:spTree>
    <p:extLst>
      <p:ext uri="{BB962C8B-B14F-4D97-AF65-F5344CB8AC3E}">
        <p14:creationId xmlns:p14="http://schemas.microsoft.com/office/powerpoint/2010/main" val="17180595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s-ES" dirty="0"/>
              <a:t>Haga clic para modificar el estilo del título</a:t>
            </a:r>
            <a:endParaRPr lang="en-US" dirty="0"/>
          </a:p>
        </p:txBody>
      </p:sp>
      <p:sp>
        <p:nvSpPr>
          <p:cNvPr id="3" name="Content Placeholder 2"/>
          <p:cNvSpPr>
            <a:spLocks noGrp="1"/>
          </p:cNvSpPr>
          <p:nvPr>
            <p:ph idx="1"/>
          </p:nvPr>
        </p:nvSpPr>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6570353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1"/>
            <a:ext cx="7886700" cy="1104636"/>
          </a:xfrm>
        </p:spPr>
        <p:txBody>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dirty="0"/>
              <a:t>Haga clic para modificar el estilo de texto del patrón</a:t>
            </a:r>
          </a:p>
        </p:txBody>
      </p:sp>
      <p:sp>
        <p:nvSpPr>
          <p:cNvPr id="4" name="Content Placeholder 3"/>
          <p:cNvSpPr>
            <a:spLocks noGrp="1"/>
          </p:cNvSpPr>
          <p:nvPr>
            <p:ph sz="half" idx="2"/>
          </p:nvPr>
        </p:nvSpPr>
        <p:spPr>
          <a:xfrm>
            <a:off x="629842" y="2087563"/>
            <a:ext cx="3868340" cy="3070490"/>
          </a:xfrm>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087563"/>
            <a:ext cx="3887391" cy="307049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8" name="Footer Placeholder 7"/>
          <p:cNvSpPr>
            <a:spLocks noGrp="1"/>
          </p:cNvSpPr>
          <p:nvPr>
            <p:ph type="ftr" sz="quarter" idx="11"/>
          </p:nvPr>
        </p:nvSpPr>
        <p:spPr>
          <a:xfrm>
            <a:off x="3028950" y="5296959"/>
            <a:ext cx="3086100" cy="304271"/>
          </a:xfrm>
          <a:prstGeom prst="rect">
            <a:avLst/>
          </a:prstGeom>
        </p:spPr>
        <p:txBody>
          <a:bodyPr/>
          <a:lstStyle/>
          <a:p>
            <a:endParaRPr lang="es-CO"/>
          </a:p>
        </p:txBody>
      </p:sp>
      <p:sp>
        <p:nvSpPr>
          <p:cNvPr id="9" name="Slide Number Placeholder 8"/>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20773764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ton - blanco y log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132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ángulo 1"/>
          <p:cNvSpPr/>
          <p:nvPr userDrawn="1"/>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Tree>
    <p:extLst>
      <p:ext uri="{BB962C8B-B14F-4D97-AF65-F5344CB8AC3E}">
        <p14:creationId xmlns:p14="http://schemas.microsoft.com/office/powerpoint/2010/main" val="39756102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Imagen 1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2" name="Title Placeholder 1"/>
          <p:cNvSpPr>
            <a:spLocks noGrp="1"/>
          </p:cNvSpPr>
          <p:nvPr>
            <p:ph type="title"/>
          </p:nvPr>
        </p:nvSpPr>
        <p:spPr>
          <a:xfrm>
            <a:off x="797169" y="304271"/>
            <a:ext cx="7718181" cy="1104636"/>
          </a:xfrm>
          <a:prstGeom prst="rect">
            <a:avLst/>
          </a:prstGeom>
        </p:spPr>
        <p:txBody>
          <a:bodyPr vert="horz" lIns="91440" tIns="45720" rIns="91440" bIns="45720" rtlCol="0" anchor="ctr">
            <a:normAutofit/>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797169" y="1521354"/>
            <a:ext cx="7718181" cy="3626115"/>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pic>
        <p:nvPicPr>
          <p:cNvPr id="7" name="Imagen 6"/>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387575" y="304271"/>
            <a:ext cx="250386" cy="335281"/>
          </a:xfrm>
          <a:prstGeom prst="rect">
            <a:avLst/>
          </a:prstGeom>
        </p:spPr>
      </p:pic>
      <p:pic>
        <p:nvPicPr>
          <p:cNvPr id="13" name="Imagen 12"/>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Tree>
    <p:extLst>
      <p:ext uri="{BB962C8B-B14F-4D97-AF65-F5344CB8AC3E}">
        <p14:creationId xmlns:p14="http://schemas.microsoft.com/office/powerpoint/2010/main" val="926987039"/>
      </p:ext>
    </p:extLst>
  </p:cSld>
  <p:clrMap bg1="lt1" tx1="dk1" bg2="lt2" tx2="dk2" accent1="accent1" accent2="accent2" accent3="accent3" accent4="accent4" accent5="accent5" accent6="accent6" hlink="hlink" folHlink="folHlink"/>
  <p:sldLayoutIdLst>
    <p:sldLayoutId id="2147483663" r:id="rId1"/>
    <p:sldLayoutId id="2147483661" r:id="rId2"/>
    <p:sldLayoutId id="2147483674" r:id="rId3"/>
    <p:sldLayoutId id="2147483666" r:id="rId4"/>
    <p:sldLayoutId id="2147483664" r:id="rId5"/>
    <p:sldLayoutId id="2147483662" r:id="rId6"/>
    <p:sldLayoutId id="2147483665" r:id="rId7"/>
    <p:sldLayoutId id="2147483667" r:id="rId8"/>
    <p:sldLayoutId id="2147483673" r:id="rId9"/>
    <p:sldLayoutId id="2147483668" r:id="rId10"/>
    <p:sldLayoutId id="2147483669" r:id="rId11"/>
    <p:sldLayoutId id="2147483670" r:id="rId12"/>
    <p:sldLayoutId id="2147483672" r:id="rId13"/>
    <p:sldLayoutId id="2147483671" r:id="rId1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4.xml"/><Relationship Id="rId4" Type="http://schemas.openxmlformats.org/officeDocument/2006/relationships/image" Target="../media/image48.jpeg"/></Relationships>
</file>

<file path=ppt/slides/_rels/slide18.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package" Target="../embeddings/Microsoft_Excel_Worksheet.xlsx"/><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oleObject" Target="../embeddings/oleObject1.bin"/><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Videos/FechasReporteApp14-08-2017.mp4" TargetMode="External"/><Relationship Id="rId1" Type="http://schemas.openxmlformats.org/officeDocument/2006/relationships/slideLayout" Target="../slideLayouts/slideLayout4.xml"/><Relationship Id="rId5" Type="http://schemas.openxmlformats.org/officeDocument/2006/relationships/image" Target="../media/image52.png"/><Relationship Id="rId4" Type="http://schemas.openxmlformats.org/officeDocument/2006/relationships/hyperlink" Target="Videos/MapaContable14-08-2017.mp4"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xml"/><Relationship Id="rId5" Type="http://schemas.openxmlformats.org/officeDocument/2006/relationships/image" Target="../media/image59.png"/><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4.xml"/><Relationship Id="rId4" Type="http://schemas.openxmlformats.org/officeDocument/2006/relationships/image" Target="../media/image42.gif"/></Relationships>
</file>

<file path=ppt/slides/_rels/slide6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diagramLayout" Target="../diagrams/layout3.xml"/><Relationship Id="rId7" Type="http://schemas.openxmlformats.org/officeDocument/2006/relationships/image" Target="../media/image68.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70.jpe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image" Target="../media/image3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791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6216" y="36613"/>
            <a:ext cx="7718181" cy="1104636"/>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COBERTURA DE CAPACITACIONES</a:t>
            </a:r>
          </a:p>
        </p:txBody>
      </p:sp>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28996" y="1406910"/>
            <a:ext cx="3074332" cy="3551513"/>
          </a:xfrm>
          <a:prstGeom prst="rect">
            <a:avLst/>
          </a:prstGeom>
        </p:spPr>
      </p:pic>
      <p:sp>
        <p:nvSpPr>
          <p:cNvPr id="4" name="54 Rectángulo"/>
          <p:cNvSpPr/>
          <p:nvPr/>
        </p:nvSpPr>
        <p:spPr bwMode="auto">
          <a:xfrm>
            <a:off x="225592" y="4739543"/>
            <a:ext cx="1161248" cy="469234"/>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endPar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cxnSp>
        <p:nvCxnSpPr>
          <p:cNvPr id="5" name="74 Conector recto"/>
          <p:cNvCxnSpPr>
            <a:stCxn id="6" idx="3"/>
          </p:cNvCxnSpPr>
          <p:nvPr/>
        </p:nvCxnSpPr>
        <p:spPr>
          <a:xfrm>
            <a:off x="2534820" y="2141834"/>
            <a:ext cx="2225715" cy="2848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6" name="75 Rectángulo"/>
          <p:cNvSpPr/>
          <p:nvPr/>
        </p:nvSpPr>
        <p:spPr bwMode="auto">
          <a:xfrm>
            <a:off x="1875414" y="1934471"/>
            <a:ext cx="659406" cy="414725"/>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195</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166</a:t>
            </a:r>
          </a:p>
        </p:txBody>
      </p:sp>
      <p:cxnSp>
        <p:nvCxnSpPr>
          <p:cNvPr id="7" name="6 Conector recto"/>
          <p:cNvCxnSpPr>
            <a:stCxn id="8" idx="3"/>
          </p:cNvCxnSpPr>
          <p:nvPr/>
        </p:nvCxnSpPr>
        <p:spPr>
          <a:xfrm flipV="1">
            <a:off x="2555769" y="2887678"/>
            <a:ext cx="1975811" cy="288002"/>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8" name="13 Rectángulo"/>
          <p:cNvSpPr/>
          <p:nvPr/>
        </p:nvSpPr>
        <p:spPr bwMode="auto">
          <a:xfrm>
            <a:off x="1881588" y="2966932"/>
            <a:ext cx="674181" cy="417495"/>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167</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136</a:t>
            </a:r>
          </a:p>
        </p:txBody>
      </p:sp>
      <p:cxnSp>
        <p:nvCxnSpPr>
          <p:cNvPr id="9" name="19 Conector recto"/>
          <p:cNvCxnSpPr>
            <a:stCxn id="29" idx="3"/>
          </p:cNvCxnSpPr>
          <p:nvPr/>
        </p:nvCxnSpPr>
        <p:spPr>
          <a:xfrm flipV="1">
            <a:off x="2555769" y="3528546"/>
            <a:ext cx="1593719" cy="133840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cxnSp>
        <p:nvCxnSpPr>
          <p:cNvPr id="10" name="20 Conector recto"/>
          <p:cNvCxnSpPr>
            <a:stCxn id="11" idx="1"/>
          </p:cNvCxnSpPr>
          <p:nvPr/>
        </p:nvCxnSpPr>
        <p:spPr>
          <a:xfrm flipH="1" flipV="1">
            <a:off x="4760535" y="3056117"/>
            <a:ext cx="2259536" cy="1369122"/>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1" name="22 Rectángulo"/>
          <p:cNvSpPr/>
          <p:nvPr/>
        </p:nvSpPr>
        <p:spPr bwMode="auto">
          <a:xfrm>
            <a:off x="7020070" y="4186669"/>
            <a:ext cx="659293" cy="47714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911</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457</a:t>
            </a:r>
          </a:p>
        </p:txBody>
      </p:sp>
      <p:cxnSp>
        <p:nvCxnSpPr>
          <p:cNvPr id="12" name="23 Conector recto"/>
          <p:cNvCxnSpPr>
            <a:stCxn id="36" idx="1"/>
          </p:cNvCxnSpPr>
          <p:nvPr/>
        </p:nvCxnSpPr>
        <p:spPr>
          <a:xfrm flipH="1" flipV="1">
            <a:off x="4540639" y="2674688"/>
            <a:ext cx="2468105" cy="595888"/>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cxnSp>
        <p:nvCxnSpPr>
          <p:cNvPr id="13" name="29 Conector recto"/>
          <p:cNvCxnSpPr>
            <a:stCxn id="14" idx="3"/>
          </p:cNvCxnSpPr>
          <p:nvPr/>
        </p:nvCxnSpPr>
        <p:spPr>
          <a:xfrm flipV="1">
            <a:off x="2555769" y="3274826"/>
            <a:ext cx="1631935" cy="989746"/>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4" name="39 Rectángulo"/>
          <p:cNvSpPr/>
          <p:nvPr/>
        </p:nvSpPr>
        <p:spPr bwMode="auto">
          <a:xfrm>
            <a:off x="1881588" y="4025387"/>
            <a:ext cx="674181" cy="47836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347</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258</a:t>
            </a:r>
          </a:p>
        </p:txBody>
      </p:sp>
      <p:cxnSp>
        <p:nvCxnSpPr>
          <p:cNvPr id="15" name="41 Conector recto"/>
          <p:cNvCxnSpPr>
            <a:stCxn id="16" idx="1"/>
          </p:cNvCxnSpPr>
          <p:nvPr/>
        </p:nvCxnSpPr>
        <p:spPr>
          <a:xfrm flipH="1" flipV="1">
            <a:off x="4934524" y="2620987"/>
            <a:ext cx="2077207" cy="93200"/>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6" name="46 Rectángulo"/>
          <p:cNvSpPr/>
          <p:nvPr/>
        </p:nvSpPr>
        <p:spPr bwMode="auto">
          <a:xfrm>
            <a:off x="7011731" y="2475826"/>
            <a:ext cx="671015" cy="47671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319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199</a:t>
            </a:r>
          </a:p>
        </p:txBody>
      </p:sp>
      <p:cxnSp>
        <p:nvCxnSpPr>
          <p:cNvPr id="17" name="51 Conector recto"/>
          <p:cNvCxnSpPr>
            <a:stCxn id="18" idx="3"/>
          </p:cNvCxnSpPr>
          <p:nvPr/>
        </p:nvCxnSpPr>
        <p:spPr>
          <a:xfrm>
            <a:off x="2531263" y="1608634"/>
            <a:ext cx="2065915" cy="156125"/>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8" name="54 Rectángulo"/>
          <p:cNvSpPr/>
          <p:nvPr/>
        </p:nvSpPr>
        <p:spPr bwMode="auto">
          <a:xfrm>
            <a:off x="1871856" y="1395632"/>
            <a:ext cx="659407" cy="426003"/>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346</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282</a:t>
            </a:r>
          </a:p>
        </p:txBody>
      </p:sp>
      <p:cxnSp>
        <p:nvCxnSpPr>
          <p:cNvPr id="19" name="99 Conector recto"/>
          <p:cNvCxnSpPr>
            <a:endCxn id="20" idx="0"/>
          </p:cNvCxnSpPr>
          <p:nvPr/>
        </p:nvCxnSpPr>
        <p:spPr>
          <a:xfrm>
            <a:off x="4972750" y="3363871"/>
            <a:ext cx="226052" cy="1403299"/>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0" name="100 Rectángulo"/>
          <p:cNvSpPr/>
          <p:nvPr/>
        </p:nvSpPr>
        <p:spPr bwMode="auto">
          <a:xfrm>
            <a:off x="4866230" y="4767170"/>
            <a:ext cx="665143" cy="47714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195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157</a:t>
            </a:r>
          </a:p>
        </p:txBody>
      </p:sp>
      <p:cxnSp>
        <p:nvCxnSpPr>
          <p:cNvPr id="21" name="101 Conector recto"/>
          <p:cNvCxnSpPr>
            <a:endCxn id="22" idx="1"/>
          </p:cNvCxnSpPr>
          <p:nvPr/>
        </p:nvCxnSpPr>
        <p:spPr>
          <a:xfrm flipV="1">
            <a:off x="4760535" y="1557989"/>
            <a:ext cx="2251196" cy="24369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2" name="102 Rectángulo"/>
          <p:cNvSpPr/>
          <p:nvPr/>
        </p:nvSpPr>
        <p:spPr bwMode="auto">
          <a:xfrm>
            <a:off x="7011731" y="1320130"/>
            <a:ext cx="667633" cy="47571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178</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167</a:t>
            </a:r>
          </a:p>
        </p:txBody>
      </p:sp>
      <p:cxnSp>
        <p:nvCxnSpPr>
          <p:cNvPr id="23" name="103 Conector recto"/>
          <p:cNvCxnSpPr>
            <a:stCxn id="24" idx="0"/>
          </p:cNvCxnSpPr>
          <p:nvPr/>
        </p:nvCxnSpPr>
        <p:spPr>
          <a:xfrm flipV="1">
            <a:off x="3277706" y="3766373"/>
            <a:ext cx="708008" cy="100542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4" name="104 Rectángulo"/>
          <p:cNvSpPr/>
          <p:nvPr/>
        </p:nvSpPr>
        <p:spPr bwMode="auto">
          <a:xfrm>
            <a:off x="2944565" y="4771794"/>
            <a:ext cx="666281" cy="478347"/>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308</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284</a:t>
            </a:r>
          </a:p>
        </p:txBody>
      </p:sp>
      <p:cxnSp>
        <p:nvCxnSpPr>
          <p:cNvPr id="25" name="105 Conector recto"/>
          <p:cNvCxnSpPr>
            <a:stCxn id="26" idx="3"/>
          </p:cNvCxnSpPr>
          <p:nvPr/>
        </p:nvCxnSpPr>
        <p:spPr>
          <a:xfrm>
            <a:off x="2557859" y="2671758"/>
            <a:ext cx="1655739" cy="165230"/>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6" name="106 Rectángulo"/>
          <p:cNvSpPr/>
          <p:nvPr/>
        </p:nvSpPr>
        <p:spPr bwMode="auto">
          <a:xfrm>
            <a:off x="1881588" y="2462032"/>
            <a:ext cx="676272" cy="41945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196</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104</a:t>
            </a:r>
          </a:p>
        </p:txBody>
      </p:sp>
      <p:sp>
        <p:nvSpPr>
          <p:cNvPr id="27" name="107 Rectángulo"/>
          <p:cNvSpPr/>
          <p:nvPr/>
        </p:nvSpPr>
        <p:spPr bwMode="auto">
          <a:xfrm>
            <a:off x="7011731" y="1902984"/>
            <a:ext cx="667634" cy="47769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175</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158</a:t>
            </a:r>
          </a:p>
        </p:txBody>
      </p:sp>
      <p:cxnSp>
        <p:nvCxnSpPr>
          <p:cNvPr id="28" name="108 Conector recto"/>
          <p:cNvCxnSpPr>
            <a:endCxn id="27" idx="1"/>
          </p:cNvCxnSpPr>
          <p:nvPr/>
        </p:nvCxnSpPr>
        <p:spPr>
          <a:xfrm flipV="1">
            <a:off x="5060525" y="2141834"/>
            <a:ext cx="1951206" cy="24680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9" name="110 Rectángulo"/>
          <p:cNvSpPr/>
          <p:nvPr/>
        </p:nvSpPr>
        <p:spPr bwMode="auto">
          <a:xfrm>
            <a:off x="1889488" y="4627406"/>
            <a:ext cx="666281" cy="479094"/>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164</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147</a:t>
            </a:r>
          </a:p>
        </p:txBody>
      </p:sp>
      <p:cxnSp>
        <p:nvCxnSpPr>
          <p:cNvPr id="30" name="111 Conector recto"/>
          <p:cNvCxnSpPr>
            <a:endCxn id="31" idx="1"/>
          </p:cNvCxnSpPr>
          <p:nvPr/>
        </p:nvCxnSpPr>
        <p:spPr>
          <a:xfrm>
            <a:off x="4972748" y="2902587"/>
            <a:ext cx="2041473" cy="93943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1" name="112 Rectángulo"/>
          <p:cNvSpPr/>
          <p:nvPr/>
        </p:nvSpPr>
        <p:spPr bwMode="auto">
          <a:xfrm>
            <a:off x="7014220" y="3600938"/>
            <a:ext cx="668525" cy="48216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200</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184</a:t>
            </a:r>
          </a:p>
        </p:txBody>
      </p:sp>
      <p:cxnSp>
        <p:nvCxnSpPr>
          <p:cNvPr id="32" name="113 Conector recto"/>
          <p:cNvCxnSpPr>
            <a:stCxn id="33" idx="3"/>
          </p:cNvCxnSpPr>
          <p:nvPr/>
        </p:nvCxnSpPr>
        <p:spPr>
          <a:xfrm flipV="1">
            <a:off x="2557860" y="2980973"/>
            <a:ext cx="1878297" cy="722564"/>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3" name="115 Rectángulo"/>
          <p:cNvSpPr/>
          <p:nvPr/>
        </p:nvSpPr>
        <p:spPr bwMode="auto">
          <a:xfrm>
            <a:off x="1884971" y="3464756"/>
            <a:ext cx="672889" cy="477562"/>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213</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192</a:t>
            </a:r>
          </a:p>
        </p:txBody>
      </p:sp>
      <p:cxnSp>
        <p:nvCxnSpPr>
          <p:cNvPr id="34" name="119 Conector recto"/>
          <p:cNvCxnSpPr>
            <a:stCxn id="35" idx="0"/>
          </p:cNvCxnSpPr>
          <p:nvPr/>
        </p:nvCxnSpPr>
        <p:spPr>
          <a:xfrm flipV="1">
            <a:off x="4101578" y="3405179"/>
            <a:ext cx="448256" cy="1366615"/>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5" name="18 Rectángulo"/>
          <p:cNvSpPr/>
          <p:nvPr/>
        </p:nvSpPr>
        <p:spPr bwMode="auto">
          <a:xfrm>
            <a:off x="3766999" y="4771794"/>
            <a:ext cx="669158" cy="483573"/>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402</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369</a:t>
            </a:r>
          </a:p>
        </p:txBody>
      </p:sp>
      <p:sp>
        <p:nvSpPr>
          <p:cNvPr id="36" name="25 Rectángulo"/>
          <p:cNvSpPr/>
          <p:nvPr/>
        </p:nvSpPr>
        <p:spPr bwMode="auto">
          <a:xfrm>
            <a:off x="7008744" y="3030686"/>
            <a:ext cx="670620" cy="479780"/>
          </a:xfrm>
          <a:prstGeom prst="rect">
            <a:avLst/>
          </a:prstGeom>
          <a:solidFill>
            <a:schemeClr val="accent6">
              <a:lumMod val="60000"/>
              <a:lumOff val="40000"/>
            </a:schemeClr>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442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266</a:t>
            </a:r>
          </a:p>
        </p:txBody>
      </p:sp>
      <p:sp>
        <p:nvSpPr>
          <p:cNvPr id="37" name="CuadroTexto 36"/>
          <p:cNvSpPr txBox="1"/>
          <p:nvPr/>
        </p:nvSpPr>
        <p:spPr>
          <a:xfrm>
            <a:off x="185113" y="4718357"/>
            <a:ext cx="1327600" cy="480131"/>
          </a:xfrm>
          <a:prstGeom prst="rect">
            <a:avLst/>
          </a:prstGeom>
          <a:noFill/>
        </p:spPr>
        <p:txBody>
          <a:bodyPr wrap="square" rtlCol="0">
            <a:spAutoFit/>
          </a:bodyPr>
          <a:lstStyle/>
          <a:p>
            <a:pPr defTabSz="914400" eaLnBrk="0" fontAlgn="base" hangingPunct="0">
              <a:spcBef>
                <a:spcPct val="0"/>
              </a:spcBef>
              <a:spcAft>
                <a:spcPct val="0"/>
              </a:spcAft>
            </a:pPr>
            <a:r>
              <a:rPr lang="es-CO" sz="1260" b="1" dirty="0">
                <a:solidFill>
                  <a:srgbClr val="000000"/>
                </a:solidFill>
                <a:latin typeface="Arial Narrow" pitchFamily="34" charset="0"/>
              </a:rPr>
              <a:t>P: Participantes </a:t>
            </a:r>
          </a:p>
          <a:p>
            <a:pPr defTabSz="914400" eaLnBrk="0" fontAlgn="base" hangingPunct="0">
              <a:spcBef>
                <a:spcPct val="0"/>
              </a:spcBef>
              <a:spcAft>
                <a:spcPct val="0"/>
              </a:spcAft>
            </a:pPr>
            <a:r>
              <a:rPr lang="es-CO" sz="1260" b="1" dirty="0">
                <a:solidFill>
                  <a:srgbClr val="000000"/>
                </a:solidFill>
                <a:latin typeface="Arial Narrow" pitchFamily="34" charset="0"/>
              </a:rPr>
              <a:t>E: Entidades</a:t>
            </a:r>
          </a:p>
        </p:txBody>
      </p:sp>
    </p:spTree>
    <p:extLst>
      <p:ext uri="{BB962C8B-B14F-4D97-AF65-F5344CB8AC3E}">
        <p14:creationId xmlns:p14="http://schemas.microsoft.com/office/powerpoint/2010/main" val="7536908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down)">
                                      <p:cBhvr>
                                        <p:cTn id="31" dur="500"/>
                                        <p:tgtEl>
                                          <p:spTgt spid="28"/>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up)">
                                      <p:cBhvr>
                                        <p:cTn id="39" dur="500"/>
                                        <p:tgtEl>
                                          <p:spTgt spid="15"/>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par>
                          <p:cTn id="44" fill="hold">
                            <p:stCondLst>
                              <p:cond delay="5000"/>
                            </p:stCondLst>
                            <p:childTnLst>
                              <p:par>
                                <p:cTn id="45" presetID="22" presetClass="entr" presetSubtype="4" fill="hold"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down)">
                                      <p:cBhvr>
                                        <p:cTn id="47" dur="500"/>
                                        <p:tgtEl>
                                          <p:spTgt spid="2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par>
                          <p:cTn id="52" fill="hold">
                            <p:stCondLst>
                              <p:cond delay="6000"/>
                            </p:stCondLst>
                            <p:childTnLst>
                              <p:par>
                                <p:cTn id="53" presetID="31" presetClass="entr" presetSubtype="0" fill="hold" nodeType="after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1000" fill="hold"/>
                                        <p:tgtEl>
                                          <p:spTgt spid="12"/>
                                        </p:tgtEl>
                                        <p:attrNameLst>
                                          <p:attrName>ppt_w</p:attrName>
                                        </p:attrNameLst>
                                      </p:cBhvr>
                                      <p:tavLst>
                                        <p:tav tm="0">
                                          <p:val>
                                            <p:fltVal val="0"/>
                                          </p:val>
                                        </p:tav>
                                        <p:tav tm="100000">
                                          <p:val>
                                            <p:strVal val="#ppt_w"/>
                                          </p:val>
                                        </p:tav>
                                      </p:tavLst>
                                    </p:anim>
                                    <p:anim calcmode="lin" valueType="num">
                                      <p:cBhvr>
                                        <p:cTn id="56" dur="1000" fill="hold"/>
                                        <p:tgtEl>
                                          <p:spTgt spid="12"/>
                                        </p:tgtEl>
                                        <p:attrNameLst>
                                          <p:attrName>ppt_h</p:attrName>
                                        </p:attrNameLst>
                                      </p:cBhvr>
                                      <p:tavLst>
                                        <p:tav tm="0">
                                          <p:val>
                                            <p:fltVal val="0"/>
                                          </p:val>
                                        </p:tav>
                                        <p:tav tm="100000">
                                          <p:val>
                                            <p:strVal val="#ppt_h"/>
                                          </p:val>
                                        </p:tav>
                                      </p:tavLst>
                                    </p:anim>
                                    <p:anim calcmode="lin" valueType="num">
                                      <p:cBhvr>
                                        <p:cTn id="57" dur="1000" fill="hold"/>
                                        <p:tgtEl>
                                          <p:spTgt spid="12"/>
                                        </p:tgtEl>
                                        <p:attrNameLst>
                                          <p:attrName>style.rotation</p:attrName>
                                        </p:attrNameLst>
                                      </p:cBhvr>
                                      <p:tavLst>
                                        <p:tav tm="0">
                                          <p:val>
                                            <p:fltVal val="90"/>
                                          </p:val>
                                        </p:tav>
                                        <p:tav tm="100000">
                                          <p:val>
                                            <p:fltVal val="0"/>
                                          </p:val>
                                        </p:tav>
                                      </p:tavLst>
                                    </p:anim>
                                    <p:animEffect transition="in" filter="fade">
                                      <p:cBhvr>
                                        <p:cTn id="58" dur="1000"/>
                                        <p:tgtEl>
                                          <p:spTgt spid="12"/>
                                        </p:tgtEl>
                                      </p:cBhvr>
                                    </p:animEffect>
                                  </p:childTnLst>
                                </p:cTn>
                              </p:par>
                            </p:childTnLst>
                          </p:cTn>
                        </p:par>
                        <p:par>
                          <p:cTn id="59" fill="hold">
                            <p:stCondLst>
                              <p:cond delay="7000"/>
                            </p:stCondLst>
                            <p:childTnLst>
                              <p:par>
                                <p:cTn id="60" presetID="31" presetClass="entr" presetSubtype="0" fill="hold" grpId="0" nodeType="afterEffect">
                                  <p:stCondLst>
                                    <p:cond delay="0"/>
                                  </p:stCondLst>
                                  <p:childTnLst>
                                    <p:set>
                                      <p:cBhvr>
                                        <p:cTn id="61" dur="1" fill="hold">
                                          <p:stCondLst>
                                            <p:cond delay="0"/>
                                          </p:stCondLst>
                                        </p:cTn>
                                        <p:tgtEl>
                                          <p:spTgt spid="36"/>
                                        </p:tgtEl>
                                        <p:attrNameLst>
                                          <p:attrName>style.visibility</p:attrName>
                                        </p:attrNameLst>
                                      </p:cBhvr>
                                      <p:to>
                                        <p:strVal val="visible"/>
                                      </p:to>
                                    </p:set>
                                    <p:anim calcmode="lin" valueType="num">
                                      <p:cBhvr>
                                        <p:cTn id="62" dur="1000" fill="hold"/>
                                        <p:tgtEl>
                                          <p:spTgt spid="36"/>
                                        </p:tgtEl>
                                        <p:attrNameLst>
                                          <p:attrName>ppt_w</p:attrName>
                                        </p:attrNameLst>
                                      </p:cBhvr>
                                      <p:tavLst>
                                        <p:tav tm="0">
                                          <p:val>
                                            <p:fltVal val="0"/>
                                          </p:val>
                                        </p:tav>
                                        <p:tav tm="100000">
                                          <p:val>
                                            <p:strVal val="#ppt_w"/>
                                          </p:val>
                                        </p:tav>
                                      </p:tavLst>
                                    </p:anim>
                                    <p:anim calcmode="lin" valueType="num">
                                      <p:cBhvr>
                                        <p:cTn id="63" dur="1000" fill="hold"/>
                                        <p:tgtEl>
                                          <p:spTgt spid="36"/>
                                        </p:tgtEl>
                                        <p:attrNameLst>
                                          <p:attrName>ppt_h</p:attrName>
                                        </p:attrNameLst>
                                      </p:cBhvr>
                                      <p:tavLst>
                                        <p:tav tm="0">
                                          <p:val>
                                            <p:fltVal val="0"/>
                                          </p:val>
                                        </p:tav>
                                        <p:tav tm="100000">
                                          <p:val>
                                            <p:strVal val="#ppt_h"/>
                                          </p:val>
                                        </p:tav>
                                      </p:tavLst>
                                    </p:anim>
                                    <p:anim calcmode="lin" valueType="num">
                                      <p:cBhvr>
                                        <p:cTn id="64" dur="1000" fill="hold"/>
                                        <p:tgtEl>
                                          <p:spTgt spid="36"/>
                                        </p:tgtEl>
                                        <p:attrNameLst>
                                          <p:attrName>style.rotation</p:attrName>
                                        </p:attrNameLst>
                                      </p:cBhvr>
                                      <p:tavLst>
                                        <p:tav tm="0">
                                          <p:val>
                                            <p:fltVal val="90"/>
                                          </p:val>
                                        </p:tav>
                                        <p:tav tm="100000">
                                          <p:val>
                                            <p:fltVal val="0"/>
                                          </p:val>
                                        </p:tav>
                                      </p:tavLst>
                                    </p:anim>
                                    <p:animEffect transition="in" filter="fade">
                                      <p:cBhvr>
                                        <p:cTn id="65" dur="1000"/>
                                        <p:tgtEl>
                                          <p:spTgt spid="36"/>
                                        </p:tgtEl>
                                      </p:cBhvr>
                                    </p:animEffect>
                                  </p:childTnLst>
                                </p:cTn>
                              </p:par>
                            </p:childTnLst>
                          </p:cTn>
                        </p:par>
                        <p:par>
                          <p:cTn id="66" fill="hold">
                            <p:stCondLst>
                              <p:cond delay="8000"/>
                            </p:stCondLst>
                            <p:childTnLst>
                              <p:par>
                                <p:cTn id="67" presetID="22" presetClass="entr" presetSubtype="1" fill="hold" nodeType="afterEffect">
                                  <p:stCondLst>
                                    <p:cond delay="0"/>
                                  </p:stCondLst>
                                  <p:childTnLst>
                                    <p:set>
                                      <p:cBhvr>
                                        <p:cTn id="68" dur="1" fill="hold">
                                          <p:stCondLst>
                                            <p:cond delay="0"/>
                                          </p:stCondLst>
                                        </p:cTn>
                                        <p:tgtEl>
                                          <p:spTgt spid="7"/>
                                        </p:tgtEl>
                                        <p:attrNameLst>
                                          <p:attrName>style.visibility</p:attrName>
                                        </p:attrNameLst>
                                      </p:cBhvr>
                                      <p:to>
                                        <p:strVal val="visible"/>
                                      </p:to>
                                    </p:set>
                                    <p:animEffect transition="in" filter="wipe(up)">
                                      <p:cBhvr>
                                        <p:cTn id="69" dur="500"/>
                                        <p:tgtEl>
                                          <p:spTgt spid="7"/>
                                        </p:tgtEl>
                                      </p:cBhvr>
                                    </p:animEffect>
                                  </p:childTnLst>
                                </p:cTn>
                              </p:par>
                            </p:childTnLst>
                          </p:cTn>
                        </p:par>
                        <p:par>
                          <p:cTn id="70" fill="hold">
                            <p:stCondLst>
                              <p:cond delay="8500"/>
                            </p:stCondLst>
                            <p:childTnLst>
                              <p:par>
                                <p:cTn id="71" presetID="10" presetClass="entr" presetSubtype="0" fill="hold" grpId="0" nodeType="after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500"/>
                                        <p:tgtEl>
                                          <p:spTgt spid="8"/>
                                        </p:tgtEl>
                                      </p:cBhvr>
                                    </p:animEffect>
                                  </p:childTnLst>
                                </p:cTn>
                              </p:par>
                            </p:childTnLst>
                          </p:cTn>
                        </p:par>
                        <p:par>
                          <p:cTn id="74" fill="hold">
                            <p:stCondLst>
                              <p:cond delay="9000"/>
                            </p:stCondLst>
                            <p:childTnLst>
                              <p:par>
                                <p:cTn id="75" presetID="22" presetClass="entr" presetSubtype="1" fill="hold" nodeType="after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wipe(up)">
                                      <p:cBhvr>
                                        <p:cTn id="77" dur="500"/>
                                        <p:tgtEl>
                                          <p:spTgt spid="32"/>
                                        </p:tgtEl>
                                      </p:cBhvr>
                                    </p:animEffect>
                                  </p:childTnLst>
                                </p:cTn>
                              </p:par>
                            </p:childTnLst>
                          </p:cTn>
                        </p:par>
                        <p:par>
                          <p:cTn id="78" fill="hold">
                            <p:stCondLst>
                              <p:cond delay="9500"/>
                            </p:stCondLst>
                            <p:childTnLst>
                              <p:par>
                                <p:cTn id="79" presetID="10" presetClass="entr" presetSubtype="0" fill="hold" grpId="0" nodeType="afterEffect">
                                  <p:stCondLst>
                                    <p:cond delay="0"/>
                                  </p:stCondLst>
                                  <p:childTnLst>
                                    <p:set>
                                      <p:cBhvr>
                                        <p:cTn id="80" dur="1" fill="hold">
                                          <p:stCondLst>
                                            <p:cond delay="0"/>
                                          </p:stCondLst>
                                        </p:cTn>
                                        <p:tgtEl>
                                          <p:spTgt spid="33"/>
                                        </p:tgtEl>
                                        <p:attrNameLst>
                                          <p:attrName>style.visibility</p:attrName>
                                        </p:attrNameLst>
                                      </p:cBhvr>
                                      <p:to>
                                        <p:strVal val="visible"/>
                                      </p:to>
                                    </p:set>
                                    <p:animEffect transition="in" filter="fade">
                                      <p:cBhvr>
                                        <p:cTn id="81" dur="500"/>
                                        <p:tgtEl>
                                          <p:spTgt spid="33"/>
                                        </p:tgtEl>
                                      </p:cBhvr>
                                    </p:animEffect>
                                  </p:childTnLst>
                                </p:cTn>
                              </p:par>
                            </p:childTnLst>
                          </p:cTn>
                        </p:par>
                        <p:par>
                          <p:cTn id="82" fill="hold">
                            <p:stCondLst>
                              <p:cond delay="10000"/>
                            </p:stCondLst>
                            <p:childTnLst>
                              <p:par>
                                <p:cTn id="83" presetID="22" presetClass="entr" presetSubtype="1" fill="hold" nodeType="after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wipe(up)">
                                      <p:cBhvr>
                                        <p:cTn id="85" dur="500"/>
                                        <p:tgtEl>
                                          <p:spTgt spid="30"/>
                                        </p:tgtEl>
                                      </p:cBhvr>
                                    </p:animEffect>
                                  </p:childTnLst>
                                </p:cTn>
                              </p:par>
                            </p:childTnLst>
                          </p:cTn>
                        </p:par>
                        <p:par>
                          <p:cTn id="86" fill="hold">
                            <p:stCondLst>
                              <p:cond delay="10500"/>
                            </p:stCondLst>
                            <p:childTnLst>
                              <p:par>
                                <p:cTn id="87" presetID="10" presetClass="entr" presetSubtype="0" fill="hold" grpId="0" nodeType="after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500"/>
                                        <p:tgtEl>
                                          <p:spTgt spid="31"/>
                                        </p:tgtEl>
                                      </p:cBhvr>
                                    </p:animEffect>
                                  </p:childTnLst>
                                </p:cTn>
                              </p:par>
                            </p:childTnLst>
                          </p:cTn>
                        </p:par>
                        <p:par>
                          <p:cTn id="90" fill="hold">
                            <p:stCondLst>
                              <p:cond delay="11000"/>
                            </p:stCondLst>
                            <p:childTnLst>
                              <p:par>
                                <p:cTn id="91" presetID="22" presetClass="entr" presetSubtype="1" fill="hold" nodeType="afterEffect">
                                  <p:stCondLst>
                                    <p:cond delay="0"/>
                                  </p:stCondLst>
                                  <p:childTnLst>
                                    <p:set>
                                      <p:cBhvr>
                                        <p:cTn id="92" dur="1" fill="hold">
                                          <p:stCondLst>
                                            <p:cond delay="0"/>
                                          </p:stCondLst>
                                        </p:cTn>
                                        <p:tgtEl>
                                          <p:spTgt spid="13"/>
                                        </p:tgtEl>
                                        <p:attrNameLst>
                                          <p:attrName>style.visibility</p:attrName>
                                        </p:attrNameLst>
                                      </p:cBhvr>
                                      <p:to>
                                        <p:strVal val="visible"/>
                                      </p:to>
                                    </p:set>
                                    <p:animEffect transition="in" filter="wipe(up)">
                                      <p:cBhvr>
                                        <p:cTn id="93" dur="500"/>
                                        <p:tgtEl>
                                          <p:spTgt spid="13"/>
                                        </p:tgtEl>
                                      </p:cBhvr>
                                    </p:animEffect>
                                  </p:childTnLst>
                                </p:cTn>
                              </p:par>
                            </p:childTnLst>
                          </p:cTn>
                        </p:par>
                        <p:par>
                          <p:cTn id="94" fill="hold">
                            <p:stCondLst>
                              <p:cond delay="11500"/>
                            </p:stCondLst>
                            <p:childTnLst>
                              <p:par>
                                <p:cTn id="95" presetID="10" presetClass="entr" presetSubtype="0" fill="hold" grpId="0" nodeType="afterEffect">
                                  <p:stCondLst>
                                    <p:cond delay="0"/>
                                  </p:stCondLst>
                                  <p:childTnLst>
                                    <p:set>
                                      <p:cBhvr>
                                        <p:cTn id="96" dur="1" fill="hold">
                                          <p:stCondLst>
                                            <p:cond delay="0"/>
                                          </p:stCondLst>
                                        </p:cTn>
                                        <p:tgtEl>
                                          <p:spTgt spid="14"/>
                                        </p:tgtEl>
                                        <p:attrNameLst>
                                          <p:attrName>style.visibility</p:attrName>
                                        </p:attrNameLst>
                                      </p:cBhvr>
                                      <p:to>
                                        <p:strVal val="visible"/>
                                      </p:to>
                                    </p:set>
                                    <p:animEffect transition="in" filter="fade">
                                      <p:cBhvr>
                                        <p:cTn id="97" dur="500"/>
                                        <p:tgtEl>
                                          <p:spTgt spid="14"/>
                                        </p:tgtEl>
                                      </p:cBhvr>
                                    </p:animEffect>
                                  </p:childTnLst>
                                </p:cTn>
                              </p:par>
                            </p:childTnLst>
                          </p:cTn>
                        </p:par>
                        <p:par>
                          <p:cTn id="98" fill="hold">
                            <p:stCondLst>
                              <p:cond delay="12000"/>
                            </p:stCondLst>
                            <p:childTnLst>
                              <p:par>
                                <p:cTn id="99" presetID="22" presetClass="entr" presetSubtype="1" fill="hold" nodeType="afterEffect">
                                  <p:stCondLst>
                                    <p:cond delay="0"/>
                                  </p:stCondLst>
                                  <p:childTnLst>
                                    <p:set>
                                      <p:cBhvr>
                                        <p:cTn id="100" dur="1" fill="hold">
                                          <p:stCondLst>
                                            <p:cond delay="0"/>
                                          </p:stCondLst>
                                        </p:cTn>
                                        <p:tgtEl>
                                          <p:spTgt spid="9"/>
                                        </p:tgtEl>
                                        <p:attrNameLst>
                                          <p:attrName>style.visibility</p:attrName>
                                        </p:attrNameLst>
                                      </p:cBhvr>
                                      <p:to>
                                        <p:strVal val="visible"/>
                                      </p:to>
                                    </p:set>
                                    <p:animEffect transition="in" filter="wipe(up)">
                                      <p:cBhvr>
                                        <p:cTn id="101" dur="500"/>
                                        <p:tgtEl>
                                          <p:spTgt spid="9"/>
                                        </p:tgtEl>
                                      </p:cBhvr>
                                    </p:animEffect>
                                  </p:childTnLst>
                                </p:cTn>
                              </p:par>
                            </p:childTnLst>
                          </p:cTn>
                        </p:par>
                        <p:par>
                          <p:cTn id="102" fill="hold">
                            <p:stCondLst>
                              <p:cond delay="12500"/>
                            </p:stCondLst>
                            <p:childTnLst>
                              <p:par>
                                <p:cTn id="103" presetID="10" presetClass="entr" presetSubtype="0" fill="hold" grpId="0" nodeType="afterEffect">
                                  <p:stCondLst>
                                    <p:cond delay="0"/>
                                  </p:stCondLst>
                                  <p:childTnLst>
                                    <p:set>
                                      <p:cBhvr>
                                        <p:cTn id="104" dur="1" fill="hold">
                                          <p:stCondLst>
                                            <p:cond delay="0"/>
                                          </p:stCondLst>
                                        </p:cTn>
                                        <p:tgtEl>
                                          <p:spTgt spid="29"/>
                                        </p:tgtEl>
                                        <p:attrNameLst>
                                          <p:attrName>style.visibility</p:attrName>
                                        </p:attrNameLst>
                                      </p:cBhvr>
                                      <p:to>
                                        <p:strVal val="visible"/>
                                      </p:to>
                                    </p:set>
                                    <p:animEffect transition="in" filter="fade">
                                      <p:cBhvr>
                                        <p:cTn id="105" dur="500"/>
                                        <p:tgtEl>
                                          <p:spTgt spid="29"/>
                                        </p:tgtEl>
                                      </p:cBhvr>
                                    </p:animEffect>
                                  </p:childTnLst>
                                </p:cTn>
                              </p:par>
                            </p:childTnLst>
                          </p:cTn>
                        </p:par>
                        <p:par>
                          <p:cTn id="106" fill="hold">
                            <p:stCondLst>
                              <p:cond delay="13000"/>
                            </p:stCondLst>
                            <p:childTnLst>
                              <p:par>
                                <p:cTn id="107" presetID="22" presetClass="entr" presetSubtype="1" fill="hold" nodeType="afterEffect">
                                  <p:stCondLst>
                                    <p:cond delay="0"/>
                                  </p:stCondLst>
                                  <p:childTnLst>
                                    <p:set>
                                      <p:cBhvr>
                                        <p:cTn id="108" dur="1" fill="hold">
                                          <p:stCondLst>
                                            <p:cond delay="0"/>
                                          </p:stCondLst>
                                        </p:cTn>
                                        <p:tgtEl>
                                          <p:spTgt spid="10"/>
                                        </p:tgtEl>
                                        <p:attrNameLst>
                                          <p:attrName>style.visibility</p:attrName>
                                        </p:attrNameLst>
                                      </p:cBhvr>
                                      <p:to>
                                        <p:strVal val="visible"/>
                                      </p:to>
                                    </p:set>
                                    <p:animEffect transition="in" filter="wipe(up)">
                                      <p:cBhvr>
                                        <p:cTn id="109" dur="500"/>
                                        <p:tgtEl>
                                          <p:spTgt spid="10"/>
                                        </p:tgtEl>
                                      </p:cBhvr>
                                    </p:animEffect>
                                  </p:childTnLst>
                                </p:cTn>
                              </p:par>
                            </p:childTnLst>
                          </p:cTn>
                        </p:par>
                        <p:par>
                          <p:cTn id="110" fill="hold">
                            <p:stCondLst>
                              <p:cond delay="13500"/>
                            </p:stCondLst>
                            <p:childTnLst>
                              <p:par>
                                <p:cTn id="111" presetID="10" presetClass="entr" presetSubtype="0" fill="hold" grpId="0" nodeType="afterEffect">
                                  <p:stCondLst>
                                    <p:cond delay="0"/>
                                  </p:stCondLst>
                                  <p:childTnLst>
                                    <p:set>
                                      <p:cBhvr>
                                        <p:cTn id="112" dur="1" fill="hold">
                                          <p:stCondLst>
                                            <p:cond delay="0"/>
                                          </p:stCondLst>
                                        </p:cTn>
                                        <p:tgtEl>
                                          <p:spTgt spid="11"/>
                                        </p:tgtEl>
                                        <p:attrNameLst>
                                          <p:attrName>style.visibility</p:attrName>
                                        </p:attrNameLst>
                                      </p:cBhvr>
                                      <p:to>
                                        <p:strVal val="visible"/>
                                      </p:to>
                                    </p:set>
                                    <p:animEffect transition="in" filter="fade">
                                      <p:cBhvr>
                                        <p:cTn id="113" dur="500"/>
                                        <p:tgtEl>
                                          <p:spTgt spid="11"/>
                                        </p:tgtEl>
                                      </p:cBhvr>
                                    </p:animEffect>
                                  </p:childTnLst>
                                </p:cTn>
                              </p:par>
                            </p:childTnLst>
                          </p:cTn>
                        </p:par>
                        <p:par>
                          <p:cTn id="114" fill="hold">
                            <p:stCondLst>
                              <p:cond delay="14000"/>
                            </p:stCondLst>
                            <p:childTnLst>
                              <p:par>
                                <p:cTn id="115" presetID="22" presetClass="entr" presetSubtype="1" fill="hold" nodeType="afterEffect">
                                  <p:stCondLst>
                                    <p:cond delay="0"/>
                                  </p:stCondLst>
                                  <p:childTnLst>
                                    <p:set>
                                      <p:cBhvr>
                                        <p:cTn id="116" dur="1" fill="hold">
                                          <p:stCondLst>
                                            <p:cond delay="0"/>
                                          </p:stCondLst>
                                        </p:cTn>
                                        <p:tgtEl>
                                          <p:spTgt spid="23"/>
                                        </p:tgtEl>
                                        <p:attrNameLst>
                                          <p:attrName>style.visibility</p:attrName>
                                        </p:attrNameLst>
                                      </p:cBhvr>
                                      <p:to>
                                        <p:strVal val="visible"/>
                                      </p:to>
                                    </p:set>
                                    <p:animEffect transition="in" filter="wipe(up)">
                                      <p:cBhvr>
                                        <p:cTn id="117" dur="500"/>
                                        <p:tgtEl>
                                          <p:spTgt spid="23"/>
                                        </p:tgtEl>
                                      </p:cBhvr>
                                    </p:animEffect>
                                  </p:childTnLst>
                                </p:cTn>
                              </p:par>
                            </p:childTnLst>
                          </p:cTn>
                        </p:par>
                        <p:par>
                          <p:cTn id="118" fill="hold">
                            <p:stCondLst>
                              <p:cond delay="14500"/>
                            </p:stCondLst>
                            <p:childTnLst>
                              <p:par>
                                <p:cTn id="119" presetID="10" presetClass="entr" presetSubtype="0" fill="hold" grpId="0" nodeType="afterEffect">
                                  <p:stCondLst>
                                    <p:cond delay="0"/>
                                  </p:stCondLst>
                                  <p:childTnLst>
                                    <p:set>
                                      <p:cBhvr>
                                        <p:cTn id="120" dur="1" fill="hold">
                                          <p:stCondLst>
                                            <p:cond delay="0"/>
                                          </p:stCondLst>
                                        </p:cTn>
                                        <p:tgtEl>
                                          <p:spTgt spid="24"/>
                                        </p:tgtEl>
                                        <p:attrNameLst>
                                          <p:attrName>style.visibility</p:attrName>
                                        </p:attrNameLst>
                                      </p:cBhvr>
                                      <p:to>
                                        <p:strVal val="visible"/>
                                      </p:to>
                                    </p:set>
                                    <p:animEffect transition="in" filter="fade">
                                      <p:cBhvr>
                                        <p:cTn id="121" dur="500"/>
                                        <p:tgtEl>
                                          <p:spTgt spid="24"/>
                                        </p:tgtEl>
                                      </p:cBhvr>
                                    </p:animEffect>
                                  </p:childTnLst>
                                </p:cTn>
                              </p:par>
                            </p:childTnLst>
                          </p:cTn>
                        </p:par>
                        <p:par>
                          <p:cTn id="122" fill="hold">
                            <p:stCondLst>
                              <p:cond delay="15000"/>
                            </p:stCondLst>
                            <p:childTnLst>
                              <p:par>
                                <p:cTn id="123" presetID="22" presetClass="entr" presetSubtype="1" fill="hold" nodeType="afterEffect">
                                  <p:stCondLst>
                                    <p:cond delay="0"/>
                                  </p:stCondLst>
                                  <p:childTnLst>
                                    <p:set>
                                      <p:cBhvr>
                                        <p:cTn id="124" dur="1" fill="hold">
                                          <p:stCondLst>
                                            <p:cond delay="0"/>
                                          </p:stCondLst>
                                        </p:cTn>
                                        <p:tgtEl>
                                          <p:spTgt spid="19"/>
                                        </p:tgtEl>
                                        <p:attrNameLst>
                                          <p:attrName>style.visibility</p:attrName>
                                        </p:attrNameLst>
                                      </p:cBhvr>
                                      <p:to>
                                        <p:strVal val="visible"/>
                                      </p:to>
                                    </p:set>
                                    <p:animEffect transition="in" filter="wipe(up)">
                                      <p:cBhvr>
                                        <p:cTn id="125" dur="500"/>
                                        <p:tgtEl>
                                          <p:spTgt spid="19"/>
                                        </p:tgtEl>
                                      </p:cBhvr>
                                    </p:animEffect>
                                  </p:childTnLst>
                                </p:cTn>
                              </p:par>
                            </p:childTnLst>
                          </p:cTn>
                        </p:par>
                        <p:par>
                          <p:cTn id="126" fill="hold">
                            <p:stCondLst>
                              <p:cond delay="15500"/>
                            </p:stCondLst>
                            <p:childTnLst>
                              <p:par>
                                <p:cTn id="127" presetID="10" presetClass="entr" presetSubtype="0" fill="hold" grpId="0" nodeType="afterEffect">
                                  <p:stCondLst>
                                    <p:cond delay="0"/>
                                  </p:stCondLst>
                                  <p:childTnLst>
                                    <p:set>
                                      <p:cBhvr>
                                        <p:cTn id="128" dur="1" fill="hold">
                                          <p:stCondLst>
                                            <p:cond delay="0"/>
                                          </p:stCondLst>
                                        </p:cTn>
                                        <p:tgtEl>
                                          <p:spTgt spid="20"/>
                                        </p:tgtEl>
                                        <p:attrNameLst>
                                          <p:attrName>style.visibility</p:attrName>
                                        </p:attrNameLst>
                                      </p:cBhvr>
                                      <p:to>
                                        <p:strVal val="visible"/>
                                      </p:to>
                                    </p:set>
                                    <p:animEffect transition="in" filter="fade">
                                      <p:cBhvr>
                                        <p:cTn id="129" dur="500"/>
                                        <p:tgtEl>
                                          <p:spTgt spid="20"/>
                                        </p:tgtEl>
                                      </p:cBhvr>
                                    </p:animEffect>
                                  </p:childTnLst>
                                </p:cTn>
                              </p:par>
                            </p:childTnLst>
                          </p:cTn>
                        </p:par>
                        <p:par>
                          <p:cTn id="130" fill="hold">
                            <p:stCondLst>
                              <p:cond delay="16000"/>
                            </p:stCondLst>
                            <p:childTnLst>
                              <p:par>
                                <p:cTn id="131" presetID="22" presetClass="entr" presetSubtype="1" fill="hold" nodeType="afterEffect">
                                  <p:stCondLst>
                                    <p:cond delay="0"/>
                                  </p:stCondLst>
                                  <p:childTnLst>
                                    <p:set>
                                      <p:cBhvr>
                                        <p:cTn id="132" dur="1" fill="hold">
                                          <p:stCondLst>
                                            <p:cond delay="0"/>
                                          </p:stCondLst>
                                        </p:cTn>
                                        <p:tgtEl>
                                          <p:spTgt spid="34"/>
                                        </p:tgtEl>
                                        <p:attrNameLst>
                                          <p:attrName>style.visibility</p:attrName>
                                        </p:attrNameLst>
                                      </p:cBhvr>
                                      <p:to>
                                        <p:strVal val="visible"/>
                                      </p:to>
                                    </p:set>
                                    <p:animEffect transition="in" filter="wipe(up)">
                                      <p:cBhvr>
                                        <p:cTn id="133" dur="500"/>
                                        <p:tgtEl>
                                          <p:spTgt spid="34"/>
                                        </p:tgtEl>
                                      </p:cBhvr>
                                    </p:animEffect>
                                  </p:childTnLst>
                                </p:cTn>
                              </p:par>
                            </p:childTnLst>
                          </p:cTn>
                        </p:par>
                        <p:par>
                          <p:cTn id="134" fill="hold">
                            <p:stCondLst>
                              <p:cond delay="16500"/>
                            </p:stCondLst>
                            <p:childTnLst>
                              <p:par>
                                <p:cTn id="135" presetID="10" presetClass="entr" presetSubtype="0" fill="hold" grpId="0" nodeType="afterEffect">
                                  <p:stCondLst>
                                    <p:cond delay="0"/>
                                  </p:stCondLst>
                                  <p:childTnLst>
                                    <p:set>
                                      <p:cBhvr>
                                        <p:cTn id="136" dur="1" fill="hold">
                                          <p:stCondLst>
                                            <p:cond delay="0"/>
                                          </p:stCondLst>
                                        </p:cTn>
                                        <p:tgtEl>
                                          <p:spTgt spid="35"/>
                                        </p:tgtEl>
                                        <p:attrNameLst>
                                          <p:attrName>style.visibility</p:attrName>
                                        </p:attrNameLst>
                                      </p:cBhvr>
                                      <p:to>
                                        <p:strVal val="visible"/>
                                      </p:to>
                                    </p:set>
                                    <p:animEffect transition="in" filter="fade">
                                      <p:cBhvr>
                                        <p:cTn id="13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4" grpId="0" animBg="1"/>
      <p:bldP spid="16" grpId="0" animBg="1"/>
      <p:bldP spid="18" grpId="0" animBg="1"/>
      <p:bldP spid="20" grpId="0" animBg="1"/>
      <p:bldP spid="22" grpId="0" animBg="1"/>
      <p:bldP spid="24" grpId="0" animBg="1"/>
      <p:bldP spid="26" grpId="0" animBg="1"/>
      <p:bldP spid="27" grpId="0" animBg="1"/>
      <p:bldP spid="29" grpId="0" animBg="1"/>
      <p:bldP spid="31" grpId="0" animBg="1"/>
      <p:bldP spid="33" grpId="0" animBg="1"/>
      <p:bldP spid="35" grpId="0" animBg="1"/>
      <p:bldP spid="3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61975" y="123296"/>
            <a:ext cx="8582025" cy="1104636"/>
          </a:xfrm>
        </p:spPr>
        <p:txBody>
          <a:bodyPr vert="horz" lIns="91440" tIns="45720" rIns="91440" bIns="45720" rtlCol="0" anchor="ctr">
            <a:normAutofit fontScale="90000"/>
          </a:bodyPr>
          <a:lstStyle/>
          <a:p>
            <a:r>
              <a:rPr lang="es-CO" b="1" dirty="0">
                <a:latin typeface="Times New Roman" panose="02020603050405020304" pitchFamily="18" charset="0"/>
                <a:ea typeface="Verdana" panose="020B0604030504040204" pitchFamily="34" charset="0"/>
                <a:cs typeface="Times New Roman" panose="02020603050405020304" pitchFamily="18" charset="0"/>
              </a:rPr>
              <a:t>NIVEL GENERAL DE ARMONIZACIÓN  NICSP PAÍSES AMERICA LATINA Y CARIBE</a:t>
            </a:r>
            <a:endParaRPr lang="es-CO" sz="3000" b="1" kern="0" dirty="0">
              <a:latin typeface="Times New Roman" panose="02020603050405020304" pitchFamily="18" charset="0"/>
              <a:cs typeface="Times New Roman" panose="02020603050405020304" pitchFamily="18" charset="0"/>
            </a:endParaRPr>
          </a:p>
        </p:txBody>
      </p:sp>
      <p:pic>
        <p:nvPicPr>
          <p:cNvPr id="3" name="Imagen 2"/>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24339" y="1239574"/>
            <a:ext cx="8360129" cy="3599699"/>
          </a:xfrm>
          <a:prstGeom prst="rect">
            <a:avLst/>
          </a:prstGeom>
        </p:spPr>
      </p:pic>
      <p:sp>
        <p:nvSpPr>
          <p:cNvPr id="4" name="1 Rectángulo"/>
          <p:cNvSpPr/>
          <p:nvPr/>
        </p:nvSpPr>
        <p:spPr bwMode="auto">
          <a:xfrm>
            <a:off x="100303" y="5235833"/>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29397937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9869" y="151871"/>
            <a:ext cx="7718181" cy="1104636"/>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NIVEL GLOBAL DE ALINEACIÓN POR PAÍSES - AMÉRICA LATINA</a:t>
            </a:r>
          </a:p>
        </p:txBody>
      </p:sp>
      <p:sp>
        <p:nvSpPr>
          <p:cNvPr id="11" name="Rectángulo 10"/>
          <p:cNvSpPr/>
          <p:nvPr/>
        </p:nvSpPr>
        <p:spPr>
          <a:xfrm>
            <a:off x="6321794" y="1431742"/>
            <a:ext cx="2780643" cy="3393261"/>
          </a:xfrm>
          <a:prstGeom prst="rect">
            <a:avLst/>
          </a:prstGeom>
        </p:spPr>
        <p:txBody>
          <a:bodyPr wrap="square" lIns="68605" tIns="34302" rIns="68605" bIns="34302">
            <a:spAutoFit/>
          </a:bodyPr>
          <a:lstStyle/>
          <a:p>
            <a:pPr algn="just" defTabSz="914400" eaLnBrk="0" fontAlgn="base" hangingPunct="0">
              <a:spcBef>
                <a:spcPct val="0"/>
              </a:spcBef>
              <a:spcAft>
                <a:spcPct val="0"/>
              </a:spcAft>
            </a:pPr>
            <a:r>
              <a:rPr lang="es-CO" sz="1800" b="1" dirty="0">
                <a:solidFill>
                  <a:srgbClr val="002060"/>
                </a:solidFill>
                <a:latin typeface="Arial Narrow" pitchFamily="34" charset="0"/>
              </a:rPr>
              <a:t>Amplia gama de niveles globales de alineación: entre el 11% y el 84%. </a:t>
            </a:r>
          </a:p>
          <a:p>
            <a:pPr algn="just" defTabSz="914400" eaLnBrk="0" fontAlgn="base" hangingPunct="0">
              <a:spcBef>
                <a:spcPct val="0"/>
              </a:spcBef>
              <a:spcAft>
                <a:spcPct val="0"/>
              </a:spcAft>
            </a:pPr>
            <a:endParaRPr lang="es-CO" sz="1800" b="1" dirty="0">
              <a:solidFill>
                <a:srgbClr val="002060"/>
              </a:solidFill>
              <a:latin typeface="Arial Narrow" pitchFamily="34" charset="0"/>
            </a:endParaRPr>
          </a:p>
          <a:p>
            <a:pPr algn="just" defTabSz="914400" eaLnBrk="0" fontAlgn="base" hangingPunct="0">
              <a:spcBef>
                <a:spcPct val="0"/>
              </a:spcBef>
              <a:spcAft>
                <a:spcPct val="0"/>
              </a:spcAft>
            </a:pPr>
            <a:r>
              <a:rPr lang="es-CO" sz="1800" b="1" dirty="0">
                <a:solidFill>
                  <a:srgbClr val="000000"/>
                </a:solidFill>
                <a:latin typeface="Arial Narrow" pitchFamily="34" charset="0"/>
              </a:rPr>
              <a:t>Algunos países aún operan con sistema base de efectivo modificado, otros han logrado notables avances  en la implementación de las NICSP </a:t>
            </a:r>
            <a:r>
              <a:rPr lang="es-CO" sz="1800" b="1" i="1" dirty="0">
                <a:solidFill>
                  <a:srgbClr val="000000"/>
                </a:solidFill>
                <a:latin typeface="Arial Narrow" pitchFamily="34" charset="0"/>
              </a:rPr>
              <a:t>(</a:t>
            </a:r>
            <a:r>
              <a:rPr lang="es-CO" sz="1800" b="1" i="1" dirty="0">
                <a:solidFill>
                  <a:srgbClr val="002060"/>
                </a:solidFill>
                <a:latin typeface="Arial Narrow" pitchFamily="34" charset="0"/>
              </a:rPr>
              <a:t>Colombia, Perú, Chile</a:t>
            </a:r>
            <a:r>
              <a:rPr lang="es-CO" sz="1800" b="1" i="1" dirty="0">
                <a:solidFill>
                  <a:srgbClr val="000000"/>
                </a:solidFill>
                <a:latin typeface="Arial Narrow" pitchFamily="34" charset="0"/>
              </a:rPr>
              <a:t>) </a:t>
            </a:r>
            <a:r>
              <a:rPr lang="es-CO" sz="1800" b="1" dirty="0">
                <a:solidFill>
                  <a:srgbClr val="000000"/>
                </a:solidFill>
                <a:latin typeface="Arial Narrow" pitchFamily="34" charset="0"/>
              </a:rPr>
              <a:t>estando  en el período de aplicación. </a:t>
            </a:r>
          </a:p>
        </p:txBody>
      </p:sp>
      <p:pic>
        <p:nvPicPr>
          <p:cNvPr id="12" name="Imagen 1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68555" y="1262362"/>
            <a:ext cx="3888432" cy="3808766"/>
          </a:xfrm>
          <a:prstGeom prst="rect">
            <a:avLst/>
          </a:prstGeom>
        </p:spPr>
      </p:pic>
      <p:pic>
        <p:nvPicPr>
          <p:cNvPr id="13" name="Imagen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626163"/>
            <a:ext cx="2627786" cy="3444964"/>
          </a:xfrm>
          <a:prstGeom prst="rect">
            <a:avLst/>
          </a:prstGeom>
        </p:spPr>
      </p:pic>
      <p:sp>
        <p:nvSpPr>
          <p:cNvPr id="14" name="Elipse 13"/>
          <p:cNvSpPr/>
          <p:nvPr/>
        </p:nvSpPr>
        <p:spPr bwMode="auto">
          <a:xfrm>
            <a:off x="2692593" y="2015006"/>
            <a:ext cx="453650" cy="284231"/>
          </a:xfrm>
          <a:prstGeom prst="ellipse">
            <a:avLst/>
          </a:prstGeom>
          <a:noFill/>
          <a:ln w="28575" cap="flat" cmpd="sng" algn="ctr">
            <a:solidFill>
              <a:srgbClr val="FF0000"/>
            </a:solid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914400" eaLnBrk="0" fontAlgn="base" hangingPunct="0">
              <a:spcBef>
                <a:spcPct val="0"/>
              </a:spcBef>
              <a:spcAft>
                <a:spcPct val="0"/>
              </a:spcAft>
            </a:pPr>
            <a:endParaRPr lang="es-CO" sz="2160">
              <a:solidFill>
                <a:srgbClr val="000000"/>
              </a:solidFill>
              <a:latin typeface="Times New Roman" pitchFamily="18" charset="0"/>
            </a:endParaRPr>
          </a:p>
        </p:txBody>
      </p:sp>
      <p:sp>
        <p:nvSpPr>
          <p:cNvPr id="15" name="Elipse 14"/>
          <p:cNvSpPr/>
          <p:nvPr/>
        </p:nvSpPr>
        <p:spPr bwMode="auto">
          <a:xfrm>
            <a:off x="5538042" y="1950199"/>
            <a:ext cx="459719" cy="324036"/>
          </a:xfrm>
          <a:prstGeom prst="ellipse">
            <a:avLst/>
          </a:prstGeom>
          <a:noFill/>
          <a:ln w="28575" cap="flat" cmpd="sng" algn="ctr">
            <a:solidFill>
              <a:srgbClr val="FF0000"/>
            </a:solid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914400" eaLnBrk="0" fontAlgn="base" hangingPunct="0">
              <a:spcBef>
                <a:spcPct val="0"/>
              </a:spcBef>
              <a:spcAft>
                <a:spcPct val="0"/>
              </a:spcAft>
            </a:pPr>
            <a:endParaRPr lang="es-CO" sz="2160">
              <a:solidFill>
                <a:srgbClr val="000000"/>
              </a:solidFill>
              <a:latin typeface="Times New Roman" pitchFamily="18" charset="0"/>
            </a:endParaRPr>
          </a:p>
        </p:txBody>
      </p:sp>
      <p:sp>
        <p:nvSpPr>
          <p:cNvPr id="16" name="1 Rectángulo"/>
          <p:cNvSpPr/>
          <p:nvPr/>
        </p:nvSpPr>
        <p:spPr bwMode="auto">
          <a:xfrm>
            <a:off x="35496" y="5521796"/>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1083533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7718181" cy="1104636"/>
          </a:xfrm>
        </p:spPr>
        <p:txBody>
          <a:bodyPr vert="horz" lIns="91440" tIns="45720" rIns="91440" bIns="45720" rtlCol="0" anchor="ctr">
            <a:normAutofit/>
          </a:bodyPr>
          <a:lstStyle/>
          <a:p>
            <a:r>
              <a:rPr lang="es-CO" sz="2900" b="1" kern="0" dirty="0">
                <a:latin typeface="Times New Roman" panose="02020603050405020304" pitchFamily="18" charset="0"/>
                <a:cs typeface="Times New Roman" panose="02020603050405020304" pitchFamily="18" charset="0"/>
              </a:rPr>
              <a:t>NIVEL GLOBAL DE ALINEACIÓN POR PAÍSES - AMÉRICA LATINA</a:t>
            </a:r>
          </a:p>
        </p:txBody>
      </p:sp>
      <p:sp>
        <p:nvSpPr>
          <p:cNvPr id="3" name="Rectángulo 2"/>
          <p:cNvSpPr/>
          <p:nvPr/>
        </p:nvSpPr>
        <p:spPr>
          <a:xfrm>
            <a:off x="2411760" y="1073681"/>
            <a:ext cx="6732240" cy="4339650"/>
          </a:xfrm>
          <a:prstGeom prst="rect">
            <a:avLst/>
          </a:prstGeom>
        </p:spPr>
        <p:txBody>
          <a:bodyPr wrap="square">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srgbClr val="0070C0"/>
                </a:solidFill>
                <a:effectLst/>
                <a:uLnTx/>
                <a:uFillTx/>
              </a:rPr>
              <a:t>14 países de América Latina </a:t>
            </a:r>
            <a:r>
              <a:rPr kumimoji="0" lang="es-CO" sz="2300" b="1" i="0" u="none" strike="noStrike" kern="0" cap="none" spc="0" normalizeH="0" baseline="0" noProof="0" dirty="0">
                <a:ln>
                  <a:noFill/>
                </a:ln>
                <a:solidFill>
                  <a:prstClr val="black"/>
                </a:solidFill>
                <a:effectLst/>
                <a:uLnTx/>
                <a:uFillTx/>
              </a:rPr>
              <a:t>avanzan hacia las NICSP. La mayoría tiene como objetivo lograr la conversión total a </a:t>
            </a:r>
            <a:r>
              <a:rPr kumimoji="0" lang="es-CO" sz="2300" b="1" i="0" u="none" strike="noStrike" kern="0" cap="none" spc="0" normalizeH="0" baseline="0" noProof="0" dirty="0">
                <a:ln>
                  <a:noFill/>
                </a:ln>
                <a:solidFill>
                  <a:srgbClr val="0070C0"/>
                </a:solidFill>
                <a:effectLst/>
                <a:uLnTx/>
                <a:uFillTx/>
              </a:rPr>
              <a:t>nuevos marcos contables dentro de los próximos 5 años.</a:t>
            </a: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prstClr val="black"/>
                </a:solidFill>
                <a:effectLst/>
                <a:uLnTx/>
                <a:uFillTx/>
              </a:rPr>
              <a:t>Los avances y planes de reforma se deben considerar cuando se examinan los resultados del </a:t>
            </a:r>
            <a:r>
              <a:rPr kumimoji="0" lang="es-CO" sz="2300" b="1" i="0" u="none" strike="noStrike" kern="0" cap="none" spc="0" normalizeH="0" baseline="0" noProof="0" dirty="0">
                <a:ln>
                  <a:noFill/>
                </a:ln>
                <a:solidFill>
                  <a:srgbClr val="0070C0"/>
                </a:solidFill>
                <a:effectLst/>
                <a:uLnTx/>
                <a:uFillTx/>
              </a:rPr>
              <a:t>análisis de brechas</a:t>
            </a:r>
            <a:r>
              <a:rPr kumimoji="0" lang="es-CO" sz="2300" b="1" i="0" u="none" strike="noStrike" kern="0" cap="none" spc="0" normalizeH="0" baseline="0" noProof="0" dirty="0">
                <a:ln>
                  <a:noFill/>
                </a:ln>
                <a:solidFill>
                  <a:prstClr val="black"/>
                </a:solidFill>
                <a:effectLst/>
                <a:uLnTx/>
                <a:uFillTx/>
              </a:rPr>
              <a:t>. </a:t>
            </a: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prstClr val="black"/>
                </a:solidFill>
                <a:effectLst/>
                <a:uLnTx/>
                <a:uFillTx/>
              </a:rPr>
              <a:t>Los </a:t>
            </a:r>
            <a:r>
              <a:rPr kumimoji="0" lang="es-CO" sz="2300" b="1" i="0" u="none" strike="noStrike" kern="0" cap="none" spc="0" normalizeH="0" baseline="0" noProof="0" dirty="0">
                <a:ln>
                  <a:noFill/>
                </a:ln>
                <a:solidFill>
                  <a:srgbClr val="0070C0"/>
                </a:solidFill>
                <a:effectLst/>
                <a:uLnTx/>
                <a:uFillTx/>
              </a:rPr>
              <a:t>3 países más avanzados de América Latina y el Caribe</a:t>
            </a:r>
            <a:r>
              <a:rPr kumimoji="0" lang="es-CO" sz="2300" b="1" i="0" u="none" strike="noStrike" kern="0" cap="none" spc="0" normalizeH="0" baseline="0" noProof="0" dirty="0">
                <a:ln>
                  <a:noFill/>
                </a:ln>
                <a:solidFill>
                  <a:prstClr val="black"/>
                </a:solidFill>
                <a:effectLst/>
                <a:uLnTx/>
                <a:uFillTx/>
              </a:rPr>
              <a:t>, en  términos del siguiente cronograma,  aún no han completado sus reformas.</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633364"/>
            <a:ext cx="2483768" cy="3444539"/>
          </a:xfrm>
          <a:prstGeom prst="rect">
            <a:avLst/>
          </a:prstGeom>
        </p:spPr>
      </p:pic>
    </p:spTree>
    <p:extLst>
      <p:ext uri="{BB962C8B-B14F-4D97-AF65-F5344CB8AC3E}">
        <p14:creationId xmlns:p14="http://schemas.microsoft.com/office/powerpoint/2010/main" val="41489837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70" y="75671"/>
            <a:ext cx="8246530" cy="1104636"/>
          </a:xfrm>
        </p:spPr>
        <p:txBody>
          <a:bodyPr vert="horz" lIns="91440" tIns="45720" rIns="91440" bIns="45720" rtlCol="0" anchor="ctr">
            <a:normAutofit fontScale="90000"/>
          </a:bodyPr>
          <a:lstStyle/>
          <a:p>
            <a:r>
              <a:rPr lang="es-CO" sz="3000" b="1" kern="0" dirty="0">
                <a:latin typeface="Times New Roman" panose="02020603050405020304" pitchFamily="18" charset="0"/>
                <a:cs typeface="Times New Roman" panose="02020603050405020304" pitchFamily="18" charset="0"/>
              </a:rPr>
              <a:t>CRONOGRAMA DE CONVERSIÓN SEGÚN LOS PLANES DE REFORMA ACTUALES PAÍSES DE AMÉRICA LATINA</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218" y="1402799"/>
            <a:ext cx="2762725" cy="3917484"/>
          </a:xfrm>
          <a:prstGeom prst="rect">
            <a:avLst/>
          </a:prstGeom>
        </p:spPr>
      </p:pic>
      <p:sp>
        <p:nvSpPr>
          <p:cNvPr id="5" name="Flecha curvada hacia abajo 4"/>
          <p:cNvSpPr/>
          <p:nvPr/>
        </p:nvSpPr>
        <p:spPr bwMode="auto">
          <a:xfrm rot="504473">
            <a:off x="1227566" y="2502576"/>
            <a:ext cx="1973542" cy="295767"/>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cxnSp>
        <p:nvCxnSpPr>
          <p:cNvPr id="6" name="Conector recto 5"/>
          <p:cNvCxnSpPr/>
          <p:nvPr/>
        </p:nvCxnSpPr>
        <p:spPr bwMode="auto">
          <a:xfrm>
            <a:off x="4377578" y="4153644"/>
            <a:ext cx="45274" cy="1082189"/>
          </a:xfrm>
          <a:prstGeom prst="line">
            <a:avLst/>
          </a:prstGeom>
          <a:solidFill>
            <a:srgbClr val="1B369A"/>
          </a:solidFill>
          <a:ln w="9525" cap="flat" cmpd="sng" algn="ctr">
            <a:noFill/>
            <a:prstDash val="solid"/>
            <a:round/>
            <a:headEnd type="none" w="med" len="med"/>
            <a:tailEnd type="none" w="med" len="med"/>
          </a:ln>
          <a:effectLst/>
        </p:spPr>
      </p:cxnSp>
      <p:cxnSp>
        <p:nvCxnSpPr>
          <p:cNvPr id="7" name="Conector recto 6"/>
          <p:cNvCxnSpPr/>
          <p:nvPr/>
        </p:nvCxnSpPr>
        <p:spPr bwMode="auto">
          <a:xfrm>
            <a:off x="4838610" y="4137798"/>
            <a:ext cx="808088" cy="798172"/>
          </a:xfrm>
          <a:prstGeom prst="line">
            <a:avLst/>
          </a:prstGeom>
          <a:solidFill>
            <a:srgbClr val="1B369A"/>
          </a:solidFill>
          <a:ln w="9525" cap="flat" cmpd="sng" algn="ctr">
            <a:noFill/>
            <a:prstDash val="solid"/>
            <a:round/>
            <a:headEnd type="none" w="med" len="med"/>
            <a:tailEnd type="none" w="med" len="med"/>
          </a:ln>
          <a:effectLst/>
        </p:spPr>
      </p:cxnSp>
      <p:sp>
        <p:nvSpPr>
          <p:cNvPr id="8" name="Flecha izquierda y derecha 7"/>
          <p:cNvSpPr/>
          <p:nvPr/>
        </p:nvSpPr>
        <p:spPr bwMode="auto">
          <a:xfrm>
            <a:off x="2692593" y="3853350"/>
            <a:ext cx="6351106" cy="170681"/>
          </a:xfrm>
          <a:prstGeom prst="leftRightArrow">
            <a:avLst/>
          </a:prstGeom>
          <a:solidFill>
            <a:srgbClr val="1B369A"/>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9" name="Elipse 8"/>
          <p:cNvSpPr/>
          <p:nvPr/>
        </p:nvSpPr>
        <p:spPr bwMode="auto">
          <a:xfrm>
            <a:off x="2910333" y="3853350"/>
            <a:ext cx="30071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0" name="Elipse 9"/>
          <p:cNvSpPr/>
          <p:nvPr/>
        </p:nvSpPr>
        <p:spPr bwMode="auto">
          <a:xfrm>
            <a:off x="3664699" y="3853350"/>
            <a:ext cx="32579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1" name="Elipse 10"/>
          <p:cNvSpPr/>
          <p:nvPr/>
        </p:nvSpPr>
        <p:spPr bwMode="auto">
          <a:xfrm>
            <a:off x="4442386" y="3853350"/>
            <a:ext cx="33192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2" name="Elipse 11"/>
          <p:cNvSpPr/>
          <p:nvPr/>
        </p:nvSpPr>
        <p:spPr bwMode="auto">
          <a:xfrm>
            <a:off x="5397654" y="3853350"/>
            <a:ext cx="34087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3" name="Elipse 12"/>
          <p:cNvSpPr/>
          <p:nvPr/>
        </p:nvSpPr>
        <p:spPr bwMode="auto">
          <a:xfrm>
            <a:off x="6451409" y="3853350"/>
            <a:ext cx="31699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4" name="Elipse 13"/>
          <p:cNvSpPr/>
          <p:nvPr/>
        </p:nvSpPr>
        <p:spPr bwMode="auto">
          <a:xfrm>
            <a:off x="7358712" y="3853350"/>
            <a:ext cx="31487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5" name="Elipse 14"/>
          <p:cNvSpPr/>
          <p:nvPr/>
        </p:nvSpPr>
        <p:spPr bwMode="auto">
          <a:xfrm>
            <a:off x="8201206" y="3853350"/>
            <a:ext cx="31487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6" name="Rectángulo redondeado 15"/>
          <p:cNvSpPr/>
          <p:nvPr/>
        </p:nvSpPr>
        <p:spPr bwMode="auto">
          <a:xfrm>
            <a:off x="2757398"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2018</a:t>
            </a:r>
          </a:p>
        </p:txBody>
      </p:sp>
      <p:sp>
        <p:nvSpPr>
          <p:cNvPr id="17" name="Rectángulo redondeado 16"/>
          <p:cNvSpPr/>
          <p:nvPr/>
        </p:nvSpPr>
        <p:spPr bwMode="auto">
          <a:xfrm>
            <a:off x="3535086" y="3959222"/>
            <a:ext cx="82400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2019</a:t>
            </a:r>
          </a:p>
        </p:txBody>
      </p:sp>
      <p:sp>
        <p:nvSpPr>
          <p:cNvPr id="18" name="Rectángulo redondeado 17"/>
          <p:cNvSpPr/>
          <p:nvPr/>
        </p:nvSpPr>
        <p:spPr bwMode="auto">
          <a:xfrm>
            <a:off x="4312771" y="3959222"/>
            <a:ext cx="813071"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2020</a:t>
            </a:r>
          </a:p>
        </p:txBody>
      </p:sp>
      <p:sp>
        <p:nvSpPr>
          <p:cNvPr id="19" name="Rectángulo redondeado 18"/>
          <p:cNvSpPr/>
          <p:nvPr/>
        </p:nvSpPr>
        <p:spPr bwMode="auto">
          <a:xfrm>
            <a:off x="5284879" y="3959222"/>
            <a:ext cx="837983"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2021</a:t>
            </a:r>
          </a:p>
        </p:txBody>
      </p:sp>
      <p:sp>
        <p:nvSpPr>
          <p:cNvPr id="20" name="Rectángulo redondeado 19"/>
          <p:cNvSpPr/>
          <p:nvPr/>
        </p:nvSpPr>
        <p:spPr bwMode="auto">
          <a:xfrm>
            <a:off x="7183822"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2024</a:t>
            </a:r>
          </a:p>
        </p:txBody>
      </p:sp>
      <p:sp>
        <p:nvSpPr>
          <p:cNvPr id="21" name="Rectángulo redondeado 20"/>
          <p:cNvSpPr/>
          <p:nvPr/>
        </p:nvSpPr>
        <p:spPr bwMode="auto">
          <a:xfrm>
            <a:off x="6321794"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2022</a:t>
            </a:r>
          </a:p>
        </p:txBody>
      </p:sp>
      <p:sp>
        <p:nvSpPr>
          <p:cNvPr id="22" name="Rectángulo redondeado 21"/>
          <p:cNvSpPr/>
          <p:nvPr/>
        </p:nvSpPr>
        <p:spPr bwMode="auto">
          <a:xfrm>
            <a:off x="7747553" y="4024031"/>
            <a:ext cx="2194161"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440" dirty="0">
                <a:solidFill>
                  <a:srgbClr val="000000"/>
                </a:solidFill>
                <a:latin typeface="Times New Roman" pitchFamily="18" charset="0"/>
              </a:rPr>
              <a:t>No Determinado</a:t>
            </a:r>
          </a:p>
        </p:txBody>
      </p:sp>
      <p:sp>
        <p:nvSpPr>
          <p:cNvPr id="23" name="Rectángulo redondeado 22"/>
          <p:cNvSpPr/>
          <p:nvPr/>
        </p:nvSpPr>
        <p:spPr bwMode="auto">
          <a:xfrm>
            <a:off x="2498172"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Colombia </a:t>
            </a:r>
          </a:p>
          <a:p>
            <a:pPr algn="ctr" defTabSz="822894" eaLnBrk="0" fontAlgn="base" hangingPunct="0">
              <a:spcBef>
                <a:spcPct val="0"/>
              </a:spcBef>
              <a:spcAft>
                <a:spcPct val="0"/>
              </a:spcAft>
            </a:pPr>
            <a:r>
              <a:rPr lang="es-CO" sz="1440" dirty="0">
                <a:solidFill>
                  <a:srgbClr val="000000"/>
                </a:solidFill>
                <a:latin typeface="Times New Roman" pitchFamily="18" charset="0"/>
              </a:rPr>
              <a:t>Chile</a:t>
            </a:r>
          </a:p>
        </p:txBody>
      </p:sp>
      <p:sp>
        <p:nvSpPr>
          <p:cNvPr id="24" name="Rectángulo redondeado 23"/>
          <p:cNvSpPr/>
          <p:nvPr/>
        </p:nvSpPr>
        <p:spPr bwMode="auto">
          <a:xfrm>
            <a:off x="3211051" y="2987114"/>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Perú</a:t>
            </a:r>
          </a:p>
        </p:txBody>
      </p:sp>
      <p:sp>
        <p:nvSpPr>
          <p:cNvPr id="25" name="Rectángulo redondeado 24"/>
          <p:cNvSpPr/>
          <p:nvPr/>
        </p:nvSpPr>
        <p:spPr bwMode="auto">
          <a:xfrm>
            <a:off x="4053545"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Ecuador Salvador</a:t>
            </a:r>
          </a:p>
        </p:txBody>
      </p:sp>
      <p:sp>
        <p:nvSpPr>
          <p:cNvPr id="26" name="Rectángulo redondeado 25"/>
          <p:cNvSpPr/>
          <p:nvPr/>
        </p:nvSpPr>
        <p:spPr bwMode="auto">
          <a:xfrm>
            <a:off x="4960845" y="2598271"/>
            <a:ext cx="1321655"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Honduras</a:t>
            </a:r>
          </a:p>
          <a:p>
            <a:pPr algn="ctr" defTabSz="822894" eaLnBrk="0" fontAlgn="base" hangingPunct="0">
              <a:spcBef>
                <a:spcPct val="0"/>
              </a:spcBef>
              <a:spcAft>
                <a:spcPct val="0"/>
              </a:spcAft>
            </a:pPr>
            <a:r>
              <a:rPr lang="es-CO" sz="1440" dirty="0">
                <a:solidFill>
                  <a:srgbClr val="000000"/>
                </a:solidFill>
                <a:latin typeface="Times New Roman" pitchFamily="18" charset="0"/>
              </a:rPr>
              <a:t>República Dominicana</a:t>
            </a:r>
          </a:p>
        </p:txBody>
      </p:sp>
      <p:sp>
        <p:nvSpPr>
          <p:cNvPr id="27" name="Rectángulo redondeado 26"/>
          <p:cNvSpPr/>
          <p:nvPr/>
        </p:nvSpPr>
        <p:spPr bwMode="auto">
          <a:xfrm>
            <a:off x="6858815" y="2998984"/>
            <a:ext cx="1220740"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err="1">
                <a:solidFill>
                  <a:srgbClr val="000000"/>
                </a:solidFill>
                <a:latin typeface="Times New Roman" pitchFamily="18" charset="0"/>
              </a:rPr>
              <a:t>Brazil</a:t>
            </a:r>
            <a:endParaRPr lang="es-CO" sz="1440" dirty="0">
              <a:solidFill>
                <a:srgbClr val="000000"/>
              </a:solidFill>
              <a:latin typeface="Times New Roman" pitchFamily="18" charset="0"/>
            </a:endParaRPr>
          </a:p>
        </p:txBody>
      </p:sp>
      <p:sp>
        <p:nvSpPr>
          <p:cNvPr id="28" name="Rectángulo redondeado 27"/>
          <p:cNvSpPr/>
          <p:nvPr/>
        </p:nvSpPr>
        <p:spPr bwMode="auto">
          <a:xfrm>
            <a:off x="6062568"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Costa Rica </a:t>
            </a:r>
          </a:p>
          <a:p>
            <a:pPr algn="ctr" defTabSz="822894" eaLnBrk="0" fontAlgn="base" hangingPunct="0">
              <a:spcBef>
                <a:spcPct val="0"/>
              </a:spcBef>
              <a:spcAft>
                <a:spcPct val="0"/>
              </a:spcAft>
            </a:pPr>
            <a:r>
              <a:rPr lang="es-CO" sz="1440" dirty="0">
                <a:solidFill>
                  <a:srgbClr val="000000"/>
                </a:solidFill>
                <a:latin typeface="Times New Roman" pitchFamily="18" charset="0"/>
              </a:rPr>
              <a:t>Guatemala</a:t>
            </a:r>
          </a:p>
        </p:txBody>
      </p:sp>
      <p:sp>
        <p:nvSpPr>
          <p:cNvPr id="29" name="Rectángulo redondeado 28"/>
          <p:cNvSpPr/>
          <p:nvPr/>
        </p:nvSpPr>
        <p:spPr bwMode="auto">
          <a:xfrm>
            <a:off x="7747555" y="2339042"/>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Nicaragua</a:t>
            </a:r>
          </a:p>
          <a:p>
            <a:pPr algn="ctr" defTabSz="822894" eaLnBrk="0" fontAlgn="base" hangingPunct="0">
              <a:spcBef>
                <a:spcPct val="0"/>
              </a:spcBef>
              <a:spcAft>
                <a:spcPct val="0"/>
              </a:spcAft>
            </a:pPr>
            <a:r>
              <a:rPr lang="es-CO" sz="1440" dirty="0">
                <a:solidFill>
                  <a:srgbClr val="000000"/>
                </a:solidFill>
                <a:latin typeface="Times New Roman" pitchFamily="18" charset="0"/>
              </a:rPr>
              <a:t>Panamá</a:t>
            </a:r>
          </a:p>
          <a:p>
            <a:pPr algn="ctr" defTabSz="822894" eaLnBrk="0" fontAlgn="base" hangingPunct="0">
              <a:spcBef>
                <a:spcPct val="0"/>
              </a:spcBef>
              <a:spcAft>
                <a:spcPct val="0"/>
              </a:spcAft>
            </a:pPr>
            <a:r>
              <a:rPr lang="es-CO" sz="1440" dirty="0">
                <a:solidFill>
                  <a:srgbClr val="000000"/>
                </a:solidFill>
                <a:latin typeface="Times New Roman" pitchFamily="18" charset="0"/>
              </a:rPr>
              <a:t>Paraguay</a:t>
            </a:r>
          </a:p>
          <a:p>
            <a:pPr algn="ctr" defTabSz="822894" eaLnBrk="0" fontAlgn="base" hangingPunct="0">
              <a:spcBef>
                <a:spcPct val="0"/>
              </a:spcBef>
              <a:spcAft>
                <a:spcPct val="0"/>
              </a:spcAft>
            </a:pPr>
            <a:r>
              <a:rPr lang="es-CO" sz="1440" dirty="0">
                <a:solidFill>
                  <a:srgbClr val="000000"/>
                </a:solidFill>
                <a:latin typeface="Times New Roman" pitchFamily="18" charset="0"/>
              </a:rPr>
              <a:t>Uruguay</a:t>
            </a:r>
          </a:p>
        </p:txBody>
      </p:sp>
      <p:sp>
        <p:nvSpPr>
          <p:cNvPr id="30" name="Elipse 29"/>
          <p:cNvSpPr/>
          <p:nvPr/>
        </p:nvSpPr>
        <p:spPr bwMode="auto">
          <a:xfrm>
            <a:off x="2959199"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1" name="Elipse 30"/>
          <p:cNvSpPr/>
          <p:nvPr/>
        </p:nvSpPr>
        <p:spPr bwMode="auto">
          <a:xfrm>
            <a:off x="3729509"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2" name="Elipse 31"/>
          <p:cNvSpPr/>
          <p:nvPr/>
        </p:nvSpPr>
        <p:spPr bwMode="auto">
          <a:xfrm>
            <a:off x="451457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3" name="Elipse 32"/>
          <p:cNvSpPr/>
          <p:nvPr/>
        </p:nvSpPr>
        <p:spPr bwMode="auto">
          <a:xfrm>
            <a:off x="542187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4" name="Elipse 33"/>
          <p:cNvSpPr/>
          <p:nvPr/>
        </p:nvSpPr>
        <p:spPr bwMode="auto">
          <a:xfrm>
            <a:off x="6458790"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5" name="Elipse 34"/>
          <p:cNvSpPr/>
          <p:nvPr/>
        </p:nvSpPr>
        <p:spPr bwMode="auto">
          <a:xfrm>
            <a:off x="7366090"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6" name="Elipse 35"/>
          <p:cNvSpPr/>
          <p:nvPr/>
        </p:nvSpPr>
        <p:spPr bwMode="auto">
          <a:xfrm>
            <a:off x="820120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7" name="Flecha abajo 36"/>
          <p:cNvSpPr/>
          <p:nvPr/>
        </p:nvSpPr>
        <p:spPr bwMode="auto">
          <a:xfrm>
            <a:off x="3048132" y="3458608"/>
            <a:ext cx="41147" cy="39625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8" name="Flecha abajo 37"/>
          <p:cNvSpPr/>
          <p:nvPr/>
        </p:nvSpPr>
        <p:spPr bwMode="auto">
          <a:xfrm>
            <a:off x="3816653" y="3468308"/>
            <a:ext cx="54211"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9" name="Flecha abajo 38"/>
          <p:cNvSpPr/>
          <p:nvPr/>
        </p:nvSpPr>
        <p:spPr bwMode="auto">
          <a:xfrm>
            <a:off x="4607405"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0" name="Flecha abajo 39"/>
          <p:cNvSpPr/>
          <p:nvPr/>
        </p:nvSpPr>
        <p:spPr bwMode="auto">
          <a:xfrm flipH="1">
            <a:off x="5544109"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1" name="Flecha abajo 40"/>
          <p:cNvSpPr/>
          <p:nvPr/>
        </p:nvSpPr>
        <p:spPr bwMode="auto">
          <a:xfrm>
            <a:off x="6581026"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2" name="Flecha abajo 41"/>
          <p:cNvSpPr/>
          <p:nvPr/>
        </p:nvSpPr>
        <p:spPr bwMode="auto">
          <a:xfrm>
            <a:off x="7488325" y="3468308"/>
            <a:ext cx="54211"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3" name="Flecha abajo 42"/>
          <p:cNvSpPr/>
          <p:nvPr/>
        </p:nvSpPr>
        <p:spPr bwMode="auto">
          <a:xfrm flipH="1">
            <a:off x="8332227" y="3468308"/>
            <a:ext cx="63400"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4" name="1 Rectángulo"/>
          <p:cNvSpPr/>
          <p:nvPr/>
        </p:nvSpPr>
        <p:spPr bwMode="auto">
          <a:xfrm>
            <a:off x="82422" y="5414472"/>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19012481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500"/>
                                        <p:tgtEl>
                                          <p:spTgt spid="2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500"/>
                                        <p:tgtEl>
                                          <p:spTgt spid="2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fade">
                                      <p:cBhvr>
                                        <p:cTn id="69" dur="500"/>
                                        <p:tgtEl>
                                          <p:spTgt spid="27"/>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fade">
                                      <p:cBhvr>
                                        <p:cTn id="72" dur="500"/>
                                        <p:tgtEl>
                                          <p:spTgt spid="28"/>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4"/>
                                        </p:tgtEl>
                                        <p:attrNameLst>
                                          <p:attrName>style.visibility</p:attrName>
                                        </p:attrNameLst>
                                      </p:cBhvr>
                                      <p:to>
                                        <p:strVal val="visible"/>
                                      </p:to>
                                    </p:set>
                                    <p:animEffect transition="in" filter="fade">
                                      <p:cBhvr>
                                        <p:cTn id="90" dur="500"/>
                                        <p:tgtEl>
                                          <p:spTgt spid="34"/>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fade">
                                      <p:cBhvr>
                                        <p:cTn id="93" dur="500"/>
                                        <p:tgtEl>
                                          <p:spTgt spid="35"/>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36"/>
                                        </p:tgtEl>
                                        <p:attrNameLst>
                                          <p:attrName>style.visibility</p:attrName>
                                        </p:attrNameLst>
                                      </p:cBhvr>
                                      <p:to>
                                        <p:strVal val="visible"/>
                                      </p:to>
                                    </p:set>
                                    <p:animEffect transition="in" filter="fade">
                                      <p:cBhvr>
                                        <p:cTn id="96" dur="500"/>
                                        <p:tgtEl>
                                          <p:spTgt spid="36"/>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fade">
                                      <p:cBhvr>
                                        <p:cTn id="99" dur="500"/>
                                        <p:tgtEl>
                                          <p:spTgt spid="37"/>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38"/>
                                        </p:tgtEl>
                                        <p:attrNameLst>
                                          <p:attrName>style.visibility</p:attrName>
                                        </p:attrNameLst>
                                      </p:cBhvr>
                                      <p:to>
                                        <p:strVal val="visible"/>
                                      </p:to>
                                    </p:set>
                                    <p:animEffect transition="in" filter="fade">
                                      <p:cBhvr>
                                        <p:cTn id="102" dur="500"/>
                                        <p:tgtEl>
                                          <p:spTgt spid="38"/>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39"/>
                                        </p:tgtEl>
                                        <p:attrNameLst>
                                          <p:attrName>style.visibility</p:attrName>
                                        </p:attrNameLst>
                                      </p:cBhvr>
                                      <p:to>
                                        <p:strVal val="visible"/>
                                      </p:to>
                                    </p:set>
                                    <p:animEffect transition="in" filter="fade">
                                      <p:cBhvr>
                                        <p:cTn id="105" dur="500"/>
                                        <p:tgtEl>
                                          <p:spTgt spid="39"/>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40"/>
                                        </p:tgtEl>
                                        <p:attrNameLst>
                                          <p:attrName>style.visibility</p:attrName>
                                        </p:attrNameLst>
                                      </p:cBhvr>
                                      <p:to>
                                        <p:strVal val="visible"/>
                                      </p:to>
                                    </p:set>
                                    <p:animEffect transition="in" filter="fade">
                                      <p:cBhvr>
                                        <p:cTn id="108" dur="500"/>
                                        <p:tgtEl>
                                          <p:spTgt spid="40"/>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41"/>
                                        </p:tgtEl>
                                        <p:attrNameLst>
                                          <p:attrName>style.visibility</p:attrName>
                                        </p:attrNameLst>
                                      </p:cBhvr>
                                      <p:to>
                                        <p:strVal val="visible"/>
                                      </p:to>
                                    </p:set>
                                    <p:animEffect transition="in" filter="fade">
                                      <p:cBhvr>
                                        <p:cTn id="111" dur="500"/>
                                        <p:tgtEl>
                                          <p:spTgt spid="41"/>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42"/>
                                        </p:tgtEl>
                                        <p:attrNameLst>
                                          <p:attrName>style.visibility</p:attrName>
                                        </p:attrNameLst>
                                      </p:cBhvr>
                                      <p:to>
                                        <p:strVal val="visible"/>
                                      </p:to>
                                    </p:set>
                                    <p:animEffect transition="in" filter="fade">
                                      <p:cBhvr>
                                        <p:cTn id="114" dur="500"/>
                                        <p:tgtEl>
                                          <p:spTgt spid="42"/>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43"/>
                                        </p:tgtEl>
                                        <p:attrNameLst>
                                          <p:attrName>style.visibility</p:attrName>
                                        </p:attrNameLst>
                                      </p:cBhvr>
                                      <p:to>
                                        <p:strVal val="visible"/>
                                      </p:to>
                                    </p:set>
                                    <p:animEffect transition="in" filter="fade">
                                      <p:cBhvr>
                                        <p:cTn id="117" dur="500"/>
                                        <p:tgtEl>
                                          <p:spTgt spid="43"/>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5"/>
                                        </p:tgtEl>
                                        <p:attrNameLst>
                                          <p:attrName>style.visibility</p:attrName>
                                        </p:attrNameLst>
                                      </p:cBhvr>
                                      <p:to>
                                        <p:strVal val="visible"/>
                                      </p:to>
                                    </p:set>
                                    <p:animEffect transition="in" filter="fade">
                                      <p:cBhvr>
                                        <p:cTn id="1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P spid="13" grpId="0" animBg="1"/>
      <p:bldP spid="14" grpId="0" animBg="1"/>
      <p:bldP spid="15" grpId="0" animBg="1"/>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18739"/>
            <a:ext cx="7718181" cy="1054201"/>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¿POR QUÉ LAS CUENTAS PÚBLICAS SON Y DEBEN SER PÚBLICAS?</a:t>
            </a:r>
          </a:p>
        </p:txBody>
      </p:sp>
      <p:pic>
        <p:nvPicPr>
          <p:cNvPr id="3"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808" y="1072940"/>
            <a:ext cx="9171807" cy="4642060"/>
          </a:xfrm>
          <a:prstGeom prst="rect">
            <a:avLst/>
          </a:prstGeom>
        </p:spPr>
      </p:pic>
      <p:sp>
        <p:nvSpPr>
          <p:cNvPr id="4" name="CuadroTexto 5"/>
          <p:cNvSpPr txBox="1"/>
          <p:nvPr/>
        </p:nvSpPr>
        <p:spPr>
          <a:xfrm>
            <a:off x="5349687" y="1359669"/>
            <a:ext cx="2578687" cy="914090"/>
          </a:xfrm>
          <a:prstGeom prst="rect">
            <a:avLst/>
          </a:prstGeom>
          <a:noFill/>
        </p:spPr>
        <p:txBody>
          <a:bodyPr wrap="square" lIns="82289" tIns="41145" rIns="82289" bIns="41145" rtlCol="0">
            <a:spAutoFit/>
          </a:bodyPr>
          <a:lstStyle/>
          <a:p>
            <a:pPr algn="ctr" defTabSz="914400" eaLnBrk="0" fontAlgn="base" hangingPunct="0">
              <a:spcBef>
                <a:spcPct val="0"/>
              </a:spcBef>
              <a:spcAft>
                <a:spcPct val="0"/>
              </a:spcAft>
            </a:pPr>
            <a:r>
              <a:rPr lang="es-CO" sz="2700" b="1" dirty="0">
                <a:solidFill>
                  <a:srgbClr val="000000"/>
                </a:solidFill>
                <a:latin typeface="Arial Narrow" pitchFamily="34" charset="0"/>
              </a:rPr>
              <a:t>Contabilidad </a:t>
            </a:r>
          </a:p>
          <a:p>
            <a:pPr algn="ctr" defTabSz="914400" eaLnBrk="0" fontAlgn="base" hangingPunct="0">
              <a:spcBef>
                <a:spcPct val="0"/>
              </a:spcBef>
              <a:spcAft>
                <a:spcPct val="0"/>
              </a:spcAft>
            </a:pPr>
            <a:r>
              <a:rPr lang="es-CO" sz="2700" b="1" dirty="0">
                <a:solidFill>
                  <a:srgbClr val="000000"/>
                </a:solidFill>
                <a:latin typeface="Arial Narrow" pitchFamily="34" charset="0"/>
              </a:rPr>
              <a:t>Pública</a:t>
            </a:r>
          </a:p>
        </p:txBody>
      </p:sp>
      <p:sp>
        <p:nvSpPr>
          <p:cNvPr id="5" name="CuadroTexto 6"/>
          <p:cNvSpPr txBox="1"/>
          <p:nvPr/>
        </p:nvSpPr>
        <p:spPr>
          <a:xfrm>
            <a:off x="5025654" y="3634717"/>
            <a:ext cx="3074743" cy="969490"/>
          </a:xfrm>
          <a:prstGeom prst="rect">
            <a:avLst/>
          </a:prstGeom>
          <a:noFill/>
        </p:spPr>
        <p:txBody>
          <a:bodyPr wrap="square" lIns="82289" tIns="41145" rIns="82289" bIns="41145" rtlCol="0">
            <a:spAutoFit/>
          </a:bodyPr>
          <a:lstStyle/>
          <a:p>
            <a:pPr algn="ctr" defTabSz="914400" eaLnBrk="0" fontAlgn="base" hangingPunct="0">
              <a:spcBef>
                <a:spcPct val="0"/>
              </a:spcBef>
              <a:spcAft>
                <a:spcPct val="0"/>
              </a:spcAft>
            </a:pPr>
            <a:r>
              <a:rPr lang="es-CO" sz="2880" b="1" dirty="0">
                <a:solidFill>
                  <a:srgbClr val="000000"/>
                </a:solidFill>
                <a:latin typeface="Arial Narrow" pitchFamily="34" charset="0"/>
              </a:rPr>
              <a:t>Constructora </a:t>
            </a:r>
          </a:p>
          <a:p>
            <a:pPr algn="ctr" defTabSz="914400" eaLnBrk="0" fontAlgn="base" hangingPunct="0">
              <a:spcBef>
                <a:spcPct val="0"/>
              </a:spcBef>
              <a:spcAft>
                <a:spcPct val="0"/>
              </a:spcAft>
            </a:pPr>
            <a:r>
              <a:rPr lang="es-CO" sz="2880" b="1" dirty="0">
                <a:solidFill>
                  <a:srgbClr val="000000"/>
                </a:solidFill>
                <a:latin typeface="Arial Narrow" pitchFamily="34" charset="0"/>
              </a:rPr>
              <a:t>de Paz</a:t>
            </a:r>
          </a:p>
        </p:txBody>
      </p:sp>
      <p:sp>
        <p:nvSpPr>
          <p:cNvPr id="6" name="Flecha curvada hacia la izquierda 7"/>
          <p:cNvSpPr/>
          <p:nvPr/>
        </p:nvSpPr>
        <p:spPr bwMode="auto">
          <a:xfrm>
            <a:off x="7552901" y="1820585"/>
            <a:ext cx="972339" cy="2657095"/>
          </a:xfrm>
          <a:prstGeom prst="curvedLeftArrow">
            <a:avLst/>
          </a:prstGeom>
          <a:solidFill>
            <a:srgbClr val="FF66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Tree>
    <p:extLst>
      <p:ext uri="{BB962C8B-B14F-4D97-AF65-F5344CB8AC3E}">
        <p14:creationId xmlns:p14="http://schemas.microsoft.com/office/powerpoint/2010/main" val="33923004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09575" y="1180047"/>
            <a:ext cx="2409825" cy="569913"/>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354</a:t>
            </a:r>
          </a:p>
        </p:txBody>
      </p:sp>
      <p:sp>
        <p:nvSpPr>
          <p:cNvPr id="4" name="Rectángulo 3"/>
          <p:cNvSpPr/>
          <p:nvPr/>
        </p:nvSpPr>
        <p:spPr>
          <a:xfrm>
            <a:off x="623888" y="1472147"/>
            <a:ext cx="2470150" cy="738188"/>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NIVEL NACIONAL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354</a:t>
            </a:r>
          </a:p>
        </p:txBody>
      </p:sp>
      <p:sp>
        <p:nvSpPr>
          <p:cNvPr id="5" name="Rectángulo 4"/>
          <p:cNvSpPr/>
          <p:nvPr/>
        </p:nvSpPr>
        <p:spPr>
          <a:xfrm>
            <a:off x="222250" y="2956460"/>
            <a:ext cx="1485900"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79</a:t>
            </a:r>
          </a:p>
        </p:txBody>
      </p:sp>
      <p:sp>
        <p:nvSpPr>
          <p:cNvPr id="6" name="Rectángulo 5"/>
          <p:cNvSpPr/>
          <p:nvPr/>
        </p:nvSpPr>
        <p:spPr>
          <a:xfrm>
            <a:off x="1890713" y="2623085"/>
            <a:ext cx="1438275" cy="61595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277</a:t>
            </a:r>
          </a:p>
        </p:txBody>
      </p:sp>
      <p:sp>
        <p:nvSpPr>
          <p:cNvPr id="7" name="Rectángulo 6"/>
          <p:cNvSpPr/>
          <p:nvPr/>
        </p:nvSpPr>
        <p:spPr>
          <a:xfrm>
            <a:off x="2109788" y="2927885"/>
            <a:ext cx="1419225"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NO 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275</a:t>
            </a:r>
          </a:p>
        </p:txBody>
      </p:sp>
      <p:sp>
        <p:nvSpPr>
          <p:cNvPr id="8" name="Rectángulo 7"/>
          <p:cNvSpPr/>
          <p:nvPr/>
        </p:nvSpPr>
        <p:spPr>
          <a:xfrm>
            <a:off x="1592263" y="3993097"/>
            <a:ext cx="1076325" cy="509588"/>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57</a:t>
            </a:r>
          </a:p>
        </p:txBody>
      </p:sp>
      <p:sp>
        <p:nvSpPr>
          <p:cNvPr id="9" name="Rectángulo 8"/>
          <p:cNvSpPr/>
          <p:nvPr/>
        </p:nvSpPr>
        <p:spPr>
          <a:xfrm>
            <a:off x="1795463" y="4270910"/>
            <a:ext cx="1076325" cy="747712"/>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Empresas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56</a:t>
            </a:r>
          </a:p>
        </p:txBody>
      </p:sp>
      <p:sp>
        <p:nvSpPr>
          <p:cNvPr id="10" name="Rectángulo 9"/>
          <p:cNvSpPr/>
          <p:nvPr/>
        </p:nvSpPr>
        <p:spPr>
          <a:xfrm>
            <a:off x="3076575" y="3996272"/>
            <a:ext cx="1076325" cy="4794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220</a:t>
            </a:r>
          </a:p>
        </p:txBody>
      </p:sp>
      <p:sp>
        <p:nvSpPr>
          <p:cNvPr id="11" name="Rectángulo 10"/>
          <p:cNvSpPr/>
          <p:nvPr/>
        </p:nvSpPr>
        <p:spPr>
          <a:xfrm>
            <a:off x="3248025" y="4272497"/>
            <a:ext cx="1076325" cy="731838"/>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Gobierno</a:t>
            </a:r>
          </a:p>
          <a:p>
            <a:pPr algn="ctr">
              <a:defRPr/>
            </a:pPr>
            <a:r>
              <a:rPr lang="es-CO" sz="1600" b="1" dirty="0">
                <a:solidFill>
                  <a:schemeClr val="bg1"/>
                </a:solidFill>
                <a:latin typeface="Times New Roman" panose="02020603050405020304" pitchFamily="18" charset="0"/>
                <a:cs typeface="Times New Roman" panose="02020603050405020304" pitchFamily="18" charset="0"/>
              </a:rPr>
              <a:t>General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219</a:t>
            </a:r>
          </a:p>
        </p:txBody>
      </p:sp>
      <p:cxnSp>
        <p:nvCxnSpPr>
          <p:cNvPr id="12" name="Conector angular 11"/>
          <p:cNvCxnSpPr>
            <a:endCxn id="4" idx="2"/>
          </p:cNvCxnSpPr>
          <p:nvPr/>
        </p:nvCxnSpPr>
        <p:spPr>
          <a:xfrm rot="5400000" flipH="1" flipV="1">
            <a:off x="1103313" y="1867435"/>
            <a:ext cx="412750" cy="1098550"/>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13" name="Conector angular 12"/>
          <p:cNvCxnSpPr>
            <a:stCxn id="7" idx="2"/>
            <a:endCxn id="10" idx="0"/>
          </p:cNvCxnSpPr>
          <p:nvPr/>
        </p:nvCxnSpPr>
        <p:spPr>
          <a:xfrm rot="16200000" flipH="1">
            <a:off x="3068638" y="3450172"/>
            <a:ext cx="296862" cy="795338"/>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14" name="Conector angular 13"/>
          <p:cNvCxnSpPr>
            <a:stCxn id="8" idx="0"/>
            <a:endCxn id="7" idx="2"/>
          </p:cNvCxnSpPr>
          <p:nvPr/>
        </p:nvCxnSpPr>
        <p:spPr>
          <a:xfrm rot="5400000" flipH="1" flipV="1">
            <a:off x="2328069" y="3501766"/>
            <a:ext cx="293687" cy="688975"/>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15" name="Rectángulo 14"/>
          <p:cNvSpPr/>
          <p:nvPr/>
        </p:nvSpPr>
        <p:spPr>
          <a:xfrm>
            <a:off x="3554413" y="1181635"/>
            <a:ext cx="2312987" cy="5683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3.406</a:t>
            </a:r>
          </a:p>
        </p:txBody>
      </p:sp>
      <p:sp>
        <p:nvSpPr>
          <p:cNvPr id="16" name="Rectángulo 15"/>
          <p:cNvSpPr/>
          <p:nvPr/>
        </p:nvSpPr>
        <p:spPr>
          <a:xfrm>
            <a:off x="3706813" y="1468972"/>
            <a:ext cx="2371725" cy="74136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NIVEL TERRITORIAL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3.386 </a:t>
            </a:r>
          </a:p>
        </p:txBody>
      </p:sp>
      <p:sp>
        <p:nvSpPr>
          <p:cNvPr id="17" name="Rectángulo 16"/>
          <p:cNvSpPr/>
          <p:nvPr/>
        </p:nvSpPr>
        <p:spPr>
          <a:xfrm>
            <a:off x="3641725" y="2623085"/>
            <a:ext cx="1392238" cy="61595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69</a:t>
            </a:r>
          </a:p>
        </p:txBody>
      </p:sp>
      <p:sp>
        <p:nvSpPr>
          <p:cNvPr id="18" name="Rectángulo 17"/>
          <p:cNvSpPr/>
          <p:nvPr/>
        </p:nvSpPr>
        <p:spPr>
          <a:xfrm>
            <a:off x="3733800" y="2938997"/>
            <a:ext cx="1485900"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70</a:t>
            </a:r>
          </a:p>
        </p:txBody>
      </p:sp>
      <p:sp>
        <p:nvSpPr>
          <p:cNvPr id="19" name="Rectángulo 18"/>
          <p:cNvSpPr/>
          <p:nvPr/>
        </p:nvSpPr>
        <p:spPr>
          <a:xfrm>
            <a:off x="5497513" y="2623085"/>
            <a:ext cx="1289050" cy="6064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3.337</a:t>
            </a:r>
          </a:p>
        </p:txBody>
      </p:sp>
      <p:sp>
        <p:nvSpPr>
          <p:cNvPr id="20" name="Rectángulo 19"/>
          <p:cNvSpPr/>
          <p:nvPr/>
        </p:nvSpPr>
        <p:spPr>
          <a:xfrm>
            <a:off x="5624513" y="2927885"/>
            <a:ext cx="1419225"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NO 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3.316</a:t>
            </a:r>
          </a:p>
        </p:txBody>
      </p:sp>
      <p:sp>
        <p:nvSpPr>
          <p:cNvPr id="21" name="Rectángulo 20"/>
          <p:cNvSpPr/>
          <p:nvPr/>
        </p:nvSpPr>
        <p:spPr>
          <a:xfrm>
            <a:off x="5105400" y="3988335"/>
            <a:ext cx="1076325" cy="487362"/>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1.658</a:t>
            </a:r>
          </a:p>
        </p:txBody>
      </p:sp>
      <p:sp>
        <p:nvSpPr>
          <p:cNvPr id="22" name="Rectángulo 21"/>
          <p:cNvSpPr/>
          <p:nvPr/>
        </p:nvSpPr>
        <p:spPr>
          <a:xfrm>
            <a:off x="5276850" y="4264560"/>
            <a:ext cx="1076325" cy="73977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Empresas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1.633</a:t>
            </a:r>
          </a:p>
        </p:txBody>
      </p:sp>
      <p:sp>
        <p:nvSpPr>
          <p:cNvPr id="23" name="Rectángulo 22"/>
          <p:cNvSpPr/>
          <p:nvPr/>
        </p:nvSpPr>
        <p:spPr>
          <a:xfrm>
            <a:off x="6589713" y="3985160"/>
            <a:ext cx="1076325" cy="490537"/>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1.679</a:t>
            </a:r>
          </a:p>
        </p:txBody>
      </p:sp>
      <p:sp>
        <p:nvSpPr>
          <p:cNvPr id="24" name="Rectángulo 23"/>
          <p:cNvSpPr/>
          <p:nvPr/>
        </p:nvSpPr>
        <p:spPr>
          <a:xfrm>
            <a:off x="6761163" y="4261385"/>
            <a:ext cx="1076325" cy="742950"/>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Gobierno</a:t>
            </a:r>
          </a:p>
          <a:p>
            <a:pPr algn="ctr">
              <a:defRPr/>
            </a:pPr>
            <a:r>
              <a:rPr lang="es-CO" sz="1600" b="1" dirty="0">
                <a:solidFill>
                  <a:schemeClr val="bg1"/>
                </a:solidFill>
                <a:latin typeface="Times New Roman" panose="02020603050405020304" pitchFamily="18" charset="0"/>
                <a:cs typeface="Times New Roman" panose="02020603050405020304" pitchFamily="18" charset="0"/>
              </a:rPr>
              <a:t>General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1.683</a:t>
            </a:r>
          </a:p>
        </p:txBody>
      </p:sp>
      <p:cxnSp>
        <p:nvCxnSpPr>
          <p:cNvPr id="25" name="Conector angular 24"/>
          <p:cNvCxnSpPr>
            <a:stCxn id="20" idx="2"/>
            <a:endCxn id="23" idx="0"/>
          </p:cNvCxnSpPr>
          <p:nvPr/>
        </p:nvCxnSpPr>
        <p:spPr>
          <a:xfrm rot="16200000" flipH="1">
            <a:off x="6588125" y="3445410"/>
            <a:ext cx="285750" cy="793750"/>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26" name="Conector angular 25"/>
          <p:cNvCxnSpPr>
            <a:stCxn id="21" idx="0"/>
            <a:endCxn id="20" idx="2"/>
          </p:cNvCxnSpPr>
          <p:nvPr/>
        </p:nvCxnSpPr>
        <p:spPr>
          <a:xfrm rot="5400000" flipH="1" flipV="1">
            <a:off x="5844381" y="3498592"/>
            <a:ext cx="288925" cy="690562"/>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27" name="Rectángulo 26"/>
          <p:cNvSpPr/>
          <p:nvPr/>
        </p:nvSpPr>
        <p:spPr>
          <a:xfrm>
            <a:off x="2638425" y="94197"/>
            <a:ext cx="2581275" cy="4286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700" b="1" dirty="0">
                <a:solidFill>
                  <a:sysClr val="windowText" lastClr="000000"/>
                </a:solidFill>
                <a:latin typeface="Times New Roman" panose="02020603050405020304" pitchFamily="18" charset="0"/>
                <a:cs typeface="Times New Roman" panose="02020603050405020304" pitchFamily="18" charset="0"/>
              </a:rPr>
              <a:t>3.762</a:t>
            </a:r>
          </a:p>
        </p:txBody>
      </p:sp>
      <p:sp>
        <p:nvSpPr>
          <p:cNvPr id="28" name="Rectángulo 27"/>
          <p:cNvSpPr/>
          <p:nvPr/>
        </p:nvSpPr>
        <p:spPr>
          <a:xfrm>
            <a:off x="3319463" y="167222"/>
            <a:ext cx="2470150" cy="65246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800" b="1" dirty="0">
                <a:solidFill>
                  <a:schemeClr val="bg1"/>
                </a:solidFill>
                <a:latin typeface="Times New Roman" panose="02020603050405020304" pitchFamily="18" charset="0"/>
                <a:cs typeface="Times New Roman" panose="02020603050405020304" pitchFamily="18" charset="0"/>
              </a:rPr>
              <a:t>SECTOR PÚBLICO</a:t>
            </a:r>
          </a:p>
          <a:p>
            <a:pPr algn="ctr">
              <a:defRPr/>
            </a:pPr>
            <a:r>
              <a:rPr lang="es-CO" sz="1800" b="1" dirty="0">
                <a:solidFill>
                  <a:schemeClr val="bg1"/>
                </a:solidFill>
                <a:latin typeface="Times New Roman" panose="02020603050405020304" pitchFamily="18" charset="0"/>
                <a:cs typeface="Times New Roman" panose="02020603050405020304" pitchFamily="18" charset="0"/>
              </a:rPr>
              <a:t>3.742 Entidades</a:t>
            </a:r>
          </a:p>
        </p:txBody>
      </p:sp>
      <p:cxnSp>
        <p:nvCxnSpPr>
          <p:cNvPr id="29" name="Conector angular 28"/>
          <p:cNvCxnSpPr>
            <a:stCxn id="4" idx="2"/>
            <a:endCxn id="6" idx="0"/>
          </p:cNvCxnSpPr>
          <p:nvPr/>
        </p:nvCxnSpPr>
        <p:spPr>
          <a:xfrm rot="16200000" flipH="1">
            <a:off x="2028032" y="2041266"/>
            <a:ext cx="412750" cy="750887"/>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30" name="Rectángulo 29"/>
          <p:cNvSpPr/>
          <p:nvPr/>
        </p:nvSpPr>
        <p:spPr>
          <a:xfrm>
            <a:off x="6202363" y="1181635"/>
            <a:ext cx="1035050" cy="5683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1</a:t>
            </a:r>
          </a:p>
        </p:txBody>
      </p:sp>
      <p:sp>
        <p:nvSpPr>
          <p:cNvPr id="31" name="Rectángulo 30"/>
          <p:cNvSpPr/>
          <p:nvPr/>
        </p:nvSpPr>
        <p:spPr>
          <a:xfrm>
            <a:off x="7662863" y="1191160"/>
            <a:ext cx="979487" cy="55880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1</a:t>
            </a:r>
          </a:p>
        </p:txBody>
      </p:sp>
      <p:sp>
        <p:nvSpPr>
          <p:cNvPr id="32" name="Rectángulo 31"/>
          <p:cNvSpPr/>
          <p:nvPr/>
        </p:nvSpPr>
        <p:spPr>
          <a:xfrm>
            <a:off x="7720013" y="1483260"/>
            <a:ext cx="1296987" cy="730250"/>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Sistema G de Regalías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1</a:t>
            </a:r>
          </a:p>
        </p:txBody>
      </p:sp>
      <p:sp>
        <p:nvSpPr>
          <p:cNvPr id="33" name="Rectángulo 32"/>
          <p:cNvSpPr/>
          <p:nvPr/>
        </p:nvSpPr>
        <p:spPr>
          <a:xfrm>
            <a:off x="6292850" y="1475322"/>
            <a:ext cx="1320800" cy="73501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Banca Central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1</a:t>
            </a:r>
          </a:p>
        </p:txBody>
      </p:sp>
      <p:sp>
        <p:nvSpPr>
          <p:cNvPr id="34" name="Rectángulo 33"/>
          <p:cNvSpPr/>
          <p:nvPr/>
        </p:nvSpPr>
        <p:spPr>
          <a:xfrm>
            <a:off x="8229601" y="4835137"/>
            <a:ext cx="638106" cy="263136"/>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400" b="1" dirty="0">
                <a:latin typeface="Times New Roman" panose="02020603050405020304" pitchFamily="18" charset="0"/>
                <a:cs typeface="Times New Roman" panose="02020603050405020304" pitchFamily="18" charset="0"/>
              </a:rPr>
              <a:t>2017</a:t>
            </a:r>
          </a:p>
        </p:txBody>
      </p:sp>
      <p:sp>
        <p:nvSpPr>
          <p:cNvPr id="35" name="Rectángulo 34"/>
          <p:cNvSpPr/>
          <p:nvPr/>
        </p:nvSpPr>
        <p:spPr>
          <a:xfrm>
            <a:off x="8229600" y="4620159"/>
            <a:ext cx="638105" cy="214978"/>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ysClr val="windowText" lastClr="000000"/>
                </a:solidFill>
                <a:latin typeface="Times New Roman" panose="02020603050405020304" pitchFamily="18" charset="0"/>
                <a:cs typeface="Times New Roman" panose="02020603050405020304" pitchFamily="18" charset="0"/>
              </a:rPr>
              <a:t>2016</a:t>
            </a:r>
          </a:p>
        </p:txBody>
      </p:sp>
      <p:sp>
        <p:nvSpPr>
          <p:cNvPr id="36" name="Abrir llave 35"/>
          <p:cNvSpPr/>
          <p:nvPr/>
        </p:nvSpPr>
        <p:spPr>
          <a:xfrm rot="5400000">
            <a:off x="4766469" y="1487229"/>
            <a:ext cx="412750" cy="1858962"/>
          </a:xfrm>
          <a:prstGeom prst="leftBrace">
            <a:avLst>
              <a:gd name="adj1" fmla="val 8333"/>
              <a:gd name="adj2" fmla="val 49441"/>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sp>
        <p:nvSpPr>
          <p:cNvPr id="37" name="Abrir llave 36"/>
          <p:cNvSpPr/>
          <p:nvPr/>
        </p:nvSpPr>
        <p:spPr>
          <a:xfrm rot="5400000">
            <a:off x="3241676" y="-829728"/>
            <a:ext cx="328612" cy="3627437"/>
          </a:xfrm>
          <a:prstGeom prst="leftBrace">
            <a:avLst>
              <a:gd name="adj1" fmla="val 8333"/>
              <a:gd name="adj2" fmla="val 34175"/>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sp>
        <p:nvSpPr>
          <p:cNvPr id="38" name="Abrir llave 37"/>
          <p:cNvSpPr/>
          <p:nvPr/>
        </p:nvSpPr>
        <p:spPr>
          <a:xfrm rot="5400000">
            <a:off x="7336632" y="128328"/>
            <a:ext cx="242888" cy="1819275"/>
          </a:xfrm>
          <a:prstGeom prst="leftBrace">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cxnSp>
        <p:nvCxnSpPr>
          <p:cNvPr id="39" name="Conector angular 38"/>
          <p:cNvCxnSpPr>
            <a:stCxn id="28" idx="2"/>
            <a:endCxn id="38" idx="1"/>
          </p:cNvCxnSpPr>
          <p:nvPr/>
        </p:nvCxnSpPr>
        <p:spPr>
          <a:xfrm rot="16200000" flipH="1">
            <a:off x="5957888" y="-583665"/>
            <a:ext cx="96837" cy="2903537"/>
          </a:xfrm>
          <a:prstGeom prst="bentConnector5">
            <a:avLst>
              <a:gd name="adj1" fmla="val 81859"/>
              <a:gd name="adj2" fmla="val 69177"/>
              <a:gd name="adj3" fmla="val 83627"/>
            </a:avLst>
          </a:prstGeom>
        </p:spPr>
        <p:style>
          <a:lnRef idx="2">
            <a:schemeClr val="accent6"/>
          </a:lnRef>
          <a:fillRef idx="0">
            <a:schemeClr val="accent6"/>
          </a:fillRef>
          <a:effectRef idx="1">
            <a:schemeClr val="accent6"/>
          </a:effectRef>
          <a:fontRef idx="minor">
            <a:schemeClr val="tx1"/>
          </a:fontRef>
        </p:style>
      </p:cxnSp>
      <p:pic>
        <p:nvPicPr>
          <p:cNvPr id="40" name="Imagen 7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2624" y="-1"/>
            <a:ext cx="777785" cy="1124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15765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txBox="1">
            <a:spLocks/>
          </p:cNvSpPr>
          <p:nvPr/>
        </p:nvSpPr>
        <p:spPr>
          <a:xfrm>
            <a:off x="125417" y="5134931"/>
            <a:ext cx="1905000" cy="242888"/>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C7869FFF-0288-4B42-9B48-50D4626F0A8E}" type="slidenum">
              <a:rPr lang="es-ES_tradnl" smtClean="0"/>
              <a:pPr>
                <a:defRPr/>
              </a:pPr>
              <a:t>17</a:t>
            </a:fld>
            <a:endParaRPr lang="es-ES_tradnl" dirty="0"/>
          </a:p>
        </p:txBody>
      </p:sp>
      <p:pic>
        <p:nvPicPr>
          <p:cNvPr id="4" name="Picture 2" descr="C:\Users\itriana\Downloads\caratula sector públic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28" y="1074105"/>
            <a:ext cx="3136037" cy="458431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Picture 3" descr="C:\Users\itriana\Downloads\caratula nivel nacional.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50685" y="1074105"/>
            <a:ext cx="2982862" cy="458431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Picture 4" descr="C:\Users\itriana\Downloads\caratula nivel territorial.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34561" y="1057300"/>
            <a:ext cx="3009439" cy="46011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CuadroTexto 6"/>
          <p:cNvSpPr txBox="1"/>
          <p:nvPr/>
        </p:nvSpPr>
        <p:spPr>
          <a:xfrm>
            <a:off x="-29311" y="49188"/>
            <a:ext cx="9226814" cy="978729"/>
          </a:xfrm>
          <a:prstGeom prst="rect">
            <a:avLst/>
          </a:prstGeom>
          <a:noFill/>
        </p:spPr>
        <p:txBody>
          <a:bodyPr wrap="square" rtlCol="0">
            <a:spAutoFit/>
          </a:bodyPr>
          <a:lstStyle/>
          <a:p>
            <a:pPr algn="ctr"/>
            <a:r>
              <a:rPr lang="es-CO" sz="2880" b="1" dirty="0">
                <a:latin typeface="Times New Roman" panose="02020603050405020304" pitchFamily="18" charset="0"/>
                <a:cs typeface="Times New Roman" panose="02020603050405020304" pitchFamily="18" charset="0"/>
              </a:rPr>
              <a:t>Estados Contables Consolidados </a:t>
            </a:r>
          </a:p>
          <a:p>
            <a:pPr algn="ctr"/>
            <a:r>
              <a:rPr lang="es-CO" sz="2880" b="1" dirty="0">
                <a:latin typeface="Times New Roman" panose="02020603050405020304" pitchFamily="18" charset="0"/>
                <a:cs typeface="Times New Roman" panose="02020603050405020304" pitchFamily="18" charset="0"/>
              </a:rPr>
              <a:t>Sector Público – Niveles Nacional y Territorial</a:t>
            </a:r>
          </a:p>
        </p:txBody>
      </p:sp>
    </p:spTree>
    <p:extLst>
      <p:ext uri="{BB962C8B-B14F-4D97-AF65-F5344CB8AC3E}">
        <p14:creationId xmlns:p14="http://schemas.microsoft.com/office/powerpoint/2010/main" val="27030111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18</a:t>
            </a:fld>
            <a:endPar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endParaRPr>
          </a:p>
        </p:txBody>
      </p:sp>
      <p:sp>
        <p:nvSpPr>
          <p:cNvPr id="4" name="Rectángulo 3"/>
          <p:cNvSpPr/>
          <p:nvPr/>
        </p:nvSpPr>
        <p:spPr>
          <a:xfrm>
            <a:off x="378822" y="-22820"/>
            <a:ext cx="8765177" cy="1200329"/>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BALANCE GENERAL SECTOR PÚBLICO,  NIVELES NACIONAL Y TERRITORIAL - 2017</a:t>
            </a:r>
            <a:b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(miles de millones)</a:t>
            </a:r>
            <a:endParaRPr kumimoji="0" lang="es-CO"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3088181234"/>
              </p:ext>
            </p:extLst>
          </p:nvPr>
        </p:nvGraphicFramePr>
        <p:xfrm>
          <a:off x="34925" y="1177510"/>
          <a:ext cx="9109075" cy="4480340"/>
        </p:xfrm>
        <a:graphic>
          <a:graphicData uri="http://schemas.openxmlformats.org/presentationml/2006/ole">
            <mc:AlternateContent xmlns:mc="http://schemas.openxmlformats.org/markup-compatibility/2006">
              <mc:Choice xmlns:v="urn:schemas-microsoft-com:vml" Requires="v">
                <p:oleObj name="Hoja de cálculo" r:id="rId2" imgW="10182237" imgH="2352575" progId="Excel.Sheet.12">
                  <p:embed/>
                </p:oleObj>
              </mc:Choice>
              <mc:Fallback>
                <p:oleObj name="Hoja de cálculo" r:id="rId2" imgW="10182237" imgH="2352575" progId="Excel.Sheet.12">
                  <p:embed/>
                  <p:pic>
                    <p:nvPicPr>
                      <p:cNvPr id="0" name=""/>
                      <p:cNvPicPr/>
                      <p:nvPr/>
                    </p:nvPicPr>
                    <p:blipFill>
                      <a:blip r:embed="rId3"/>
                      <a:stretch>
                        <a:fillRect/>
                      </a:stretch>
                    </p:blipFill>
                    <p:spPr>
                      <a:xfrm>
                        <a:off x="34925" y="1177510"/>
                        <a:ext cx="9109075" cy="4480340"/>
                      </a:xfrm>
                      <a:prstGeom prst="rect">
                        <a:avLst/>
                      </a:prstGeom>
                    </p:spPr>
                  </p:pic>
                </p:oleObj>
              </mc:Fallback>
            </mc:AlternateContent>
          </a:graphicData>
        </a:graphic>
      </p:graphicFrame>
    </p:spTree>
    <p:extLst>
      <p:ext uri="{BB962C8B-B14F-4D97-AF65-F5344CB8AC3E}">
        <p14:creationId xmlns:p14="http://schemas.microsoft.com/office/powerpoint/2010/main" val="7328262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19</a:t>
            </a:fld>
            <a:endPar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endParaRPr>
          </a:p>
        </p:txBody>
      </p:sp>
      <p:sp>
        <p:nvSpPr>
          <p:cNvPr id="7" name="Rectángulo 6"/>
          <p:cNvSpPr/>
          <p:nvPr/>
        </p:nvSpPr>
        <p:spPr>
          <a:xfrm>
            <a:off x="606972" y="80720"/>
            <a:ext cx="8537028" cy="874085"/>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ESTADO DE ACTIVIDAD FINANCIERA,</a:t>
            </a:r>
            <a:b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ECONÓMICA, SOCIAL Y AMBIENTAL DEL SECTOR PÚBLICO 2017</a:t>
            </a:r>
            <a:b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s-CO" sz="105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(miles de millones)</a:t>
            </a:r>
            <a:endPar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aphicFrame>
        <p:nvGraphicFramePr>
          <p:cNvPr id="8" name="Objeto 7"/>
          <p:cNvGraphicFramePr>
            <a:graphicFrameLocks noChangeAspect="1"/>
          </p:cNvGraphicFramePr>
          <p:nvPr>
            <p:extLst>
              <p:ext uri="{D42A27DB-BD31-4B8C-83A1-F6EECF244321}">
                <p14:modId xmlns:p14="http://schemas.microsoft.com/office/powerpoint/2010/main" val="254237346"/>
              </p:ext>
            </p:extLst>
          </p:nvPr>
        </p:nvGraphicFramePr>
        <p:xfrm>
          <a:off x="64057" y="1081153"/>
          <a:ext cx="9020594" cy="4600550"/>
        </p:xfrm>
        <a:graphic>
          <a:graphicData uri="http://schemas.openxmlformats.org/presentationml/2006/ole">
            <mc:AlternateContent xmlns:mc="http://schemas.openxmlformats.org/markup-compatibility/2006">
              <mc:Choice xmlns:v="urn:schemas-microsoft-com:vml" Requires="v">
                <p:oleObj name="Hoja de cálculo" r:id="rId2" imgW="7950124" imgH="1352505" progId="Excel.Sheet.12">
                  <p:embed/>
                </p:oleObj>
              </mc:Choice>
              <mc:Fallback>
                <p:oleObj name="Hoja de cálculo" r:id="rId2" imgW="7950124" imgH="1352505" progId="Excel.Sheet.12">
                  <p:embed/>
                  <p:pic>
                    <p:nvPicPr>
                      <p:cNvPr id="0" name=""/>
                      <p:cNvPicPr/>
                      <p:nvPr/>
                    </p:nvPicPr>
                    <p:blipFill>
                      <a:blip r:embed="rId3"/>
                      <a:stretch>
                        <a:fillRect/>
                      </a:stretch>
                    </p:blipFill>
                    <p:spPr>
                      <a:xfrm>
                        <a:off x="64057" y="1081153"/>
                        <a:ext cx="9020594" cy="4600550"/>
                      </a:xfrm>
                      <a:prstGeom prst="rect">
                        <a:avLst/>
                      </a:prstGeom>
                    </p:spPr>
                  </p:pic>
                </p:oleObj>
              </mc:Fallback>
            </mc:AlternateContent>
          </a:graphicData>
        </a:graphic>
      </p:graphicFrame>
    </p:spTree>
    <p:extLst>
      <p:ext uri="{BB962C8B-B14F-4D97-AF65-F5344CB8AC3E}">
        <p14:creationId xmlns:p14="http://schemas.microsoft.com/office/powerpoint/2010/main" val="41674932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0" y="3909800"/>
            <a:ext cx="4572000" cy="1805199"/>
          </a:xfrm>
          <a:prstGeom prst="rect">
            <a:avLst/>
          </a:prstGeom>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59808" y="0"/>
            <a:ext cx="4584191" cy="2171569"/>
          </a:xfrm>
          <a:prstGeom prst="rect">
            <a:avLst/>
          </a:prstGeom>
        </p:spPr>
      </p:pic>
      <p:pic>
        <p:nvPicPr>
          <p:cNvPr id="5" name="Imagen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4572000" cy="5715000"/>
          </a:xfrm>
          <a:prstGeom prst="rect">
            <a:avLst/>
          </a:prstGeom>
          <a:solidFill>
            <a:srgbClr val="323A45"/>
          </a:solidFill>
        </p:spPr>
      </p:pic>
      <p:pic>
        <p:nvPicPr>
          <p:cNvPr id="6" name="Imagen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122943" y="2171569"/>
            <a:ext cx="1738231" cy="1738231"/>
          </a:xfrm>
          <a:prstGeom prst="rect">
            <a:avLst/>
          </a:prstGeom>
        </p:spPr>
      </p:pic>
      <p:sp>
        <p:nvSpPr>
          <p:cNvPr id="7" name="Rectángulo redondeado 6"/>
          <p:cNvSpPr/>
          <p:nvPr/>
        </p:nvSpPr>
        <p:spPr>
          <a:xfrm>
            <a:off x="3362325" y="2971800"/>
            <a:ext cx="1136524" cy="247650"/>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6992602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36869" y="50271"/>
            <a:ext cx="7718181" cy="1104636"/>
          </a:xfrm>
        </p:spPr>
        <p:txBody>
          <a:bodyPr>
            <a:normAutofit fontScale="90000"/>
          </a:bodyPr>
          <a:lstStyle/>
          <a:p>
            <a:r>
              <a:rPr lang="es-CO" b="1" dirty="0">
                <a:latin typeface="Times New Roman" panose="02020603050405020304" pitchFamily="18" charset="0"/>
                <a:cs typeface="Times New Roman" panose="02020603050405020304" pitchFamily="18" charset="0"/>
              </a:rPr>
              <a:t>BALANCE GENERAL DE LA NACIÓN - 2017</a:t>
            </a:r>
            <a:br>
              <a:rPr lang="es-CO" b="1" dirty="0">
                <a:latin typeface="Times New Roman" panose="02020603050405020304" pitchFamily="18" charset="0"/>
                <a:cs typeface="Times New Roman" panose="02020603050405020304" pitchFamily="18" charset="0"/>
              </a:rPr>
            </a:br>
            <a:r>
              <a:rPr lang="es-CO" sz="3000" b="1" dirty="0">
                <a:latin typeface="Times New Roman" panose="02020603050405020304" pitchFamily="18" charset="0"/>
                <a:cs typeface="Times New Roman" panose="02020603050405020304" pitchFamily="18" charset="0"/>
              </a:rPr>
              <a:t>(miles de millones)</a:t>
            </a:r>
          </a:p>
        </p:txBody>
      </p:sp>
      <p:graphicFrame>
        <p:nvGraphicFramePr>
          <p:cNvPr id="3" name="5 Marcador de posición de imagen"/>
          <p:cNvGraphicFramePr>
            <a:graphicFrameLocks/>
          </p:cNvGraphicFramePr>
          <p:nvPr/>
        </p:nvGraphicFramePr>
        <p:xfrm>
          <a:off x="0" y="1257362"/>
          <a:ext cx="9144000" cy="36718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6 Gráfico"/>
          <p:cNvGraphicFramePr>
            <a:graphicFrameLocks/>
          </p:cNvGraphicFramePr>
          <p:nvPr/>
        </p:nvGraphicFramePr>
        <p:xfrm>
          <a:off x="104664" y="1366934"/>
          <a:ext cx="8877300" cy="31662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79168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4501" y="24871"/>
            <a:ext cx="8699500" cy="1104636"/>
          </a:xfrm>
        </p:spPr>
        <p:txBody>
          <a:bodyPr>
            <a:normAutofit/>
          </a:bodyPr>
          <a:lstStyle/>
          <a:p>
            <a:r>
              <a:rPr lang="es-CO" sz="2800" b="1" dirty="0">
                <a:latin typeface="Times New Roman" panose="02020603050405020304" pitchFamily="18" charset="0"/>
                <a:cs typeface="Times New Roman" panose="02020603050405020304" pitchFamily="18" charset="0"/>
              </a:rPr>
              <a:t>ESTADOS DE ACTIVIDAD FINANCIERA, ECONÓMICA, SOCIAL Y AMBIENTAL - 2017 </a:t>
            </a:r>
          </a:p>
        </p:txBody>
      </p:sp>
      <p:graphicFrame>
        <p:nvGraphicFramePr>
          <p:cNvPr id="3" name="4 Gráfico"/>
          <p:cNvGraphicFramePr>
            <a:graphicFrameLocks/>
          </p:cNvGraphicFramePr>
          <p:nvPr>
            <p:extLst>
              <p:ext uri="{D42A27DB-BD31-4B8C-83A1-F6EECF244321}">
                <p14:modId xmlns:p14="http://schemas.microsoft.com/office/powerpoint/2010/main" val="2656868942"/>
              </p:ext>
            </p:extLst>
          </p:nvPr>
        </p:nvGraphicFramePr>
        <p:xfrm>
          <a:off x="0" y="1308100"/>
          <a:ext cx="9144000" cy="3886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15679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72510" y="0"/>
            <a:ext cx="8371490" cy="1104636"/>
          </a:xfrm>
        </p:spPr>
        <p:txBody>
          <a:bodyPr>
            <a:normAutofit/>
          </a:bodyPr>
          <a:lstStyle/>
          <a:p>
            <a:r>
              <a:rPr lang="es-CO" sz="2900" b="1" dirty="0">
                <a:latin typeface="Times New Roman" panose="02020603050405020304" pitchFamily="18" charset="0"/>
                <a:cs typeface="Times New Roman" panose="02020603050405020304" pitchFamily="18" charset="0"/>
              </a:rPr>
              <a:t>BALANCE GENERAL SECTOR PÚBLICO- 2017</a:t>
            </a:r>
          </a:p>
        </p:txBody>
      </p:sp>
      <p:graphicFrame>
        <p:nvGraphicFramePr>
          <p:cNvPr id="3" name="Gráfico 2"/>
          <p:cNvGraphicFramePr>
            <a:graphicFrameLocks/>
          </p:cNvGraphicFramePr>
          <p:nvPr>
            <p:extLst>
              <p:ext uri="{D42A27DB-BD31-4B8C-83A1-F6EECF244321}">
                <p14:modId xmlns:p14="http://schemas.microsoft.com/office/powerpoint/2010/main" val="1758438687"/>
              </p:ext>
            </p:extLst>
          </p:nvPr>
        </p:nvGraphicFramePr>
        <p:xfrm>
          <a:off x="251520" y="1176762"/>
          <a:ext cx="8568951" cy="39129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103787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7718181" cy="1104636"/>
          </a:xfrm>
        </p:spPr>
        <p:txBody>
          <a:bodyPr/>
          <a:lstStyle/>
          <a:p>
            <a:r>
              <a:rPr lang="es-CO" b="1" dirty="0">
                <a:latin typeface="Times New Roman" panose="02020603050405020304" pitchFamily="18" charset="0"/>
                <a:cs typeface="Times New Roman" panose="02020603050405020304" pitchFamily="18" charset="0"/>
              </a:rPr>
              <a:t>EAFES SECTOR PÚBLICO- 2017</a:t>
            </a:r>
          </a:p>
        </p:txBody>
      </p:sp>
      <p:graphicFrame>
        <p:nvGraphicFramePr>
          <p:cNvPr id="3" name="5 Gráfico"/>
          <p:cNvGraphicFramePr>
            <a:graphicFrameLocks/>
          </p:cNvGraphicFramePr>
          <p:nvPr>
            <p:extLst>
              <p:ext uri="{D42A27DB-BD31-4B8C-83A1-F6EECF244321}">
                <p14:modId xmlns:p14="http://schemas.microsoft.com/office/powerpoint/2010/main" val="2704136398"/>
              </p:ext>
            </p:extLst>
          </p:nvPr>
        </p:nvGraphicFramePr>
        <p:xfrm>
          <a:off x="107503" y="1129507"/>
          <a:ext cx="9036497" cy="41155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34104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101071"/>
            <a:ext cx="7718181" cy="1104636"/>
          </a:xfrm>
        </p:spPr>
        <p:txBody>
          <a:bodyPr/>
          <a:lstStyle/>
          <a:p>
            <a:r>
              <a:rPr lang="es-CO" b="1" dirty="0">
                <a:latin typeface="Times New Roman" panose="02020603050405020304" pitchFamily="18" charset="0"/>
                <a:cs typeface="Times New Roman" panose="02020603050405020304" pitchFamily="18" charset="0"/>
              </a:rPr>
              <a:t>TRANSPARENCIA, PARTICIPACIÓN Y SERVICIO AL CIUDADANO</a:t>
            </a:r>
          </a:p>
        </p:txBody>
      </p:sp>
      <p:pic>
        <p:nvPicPr>
          <p:cNvPr id="3" name="Picture 3">
            <a:hlinkClick r:id="rId2" action="ppaction://hlinkfile"/>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 y="1733648"/>
            <a:ext cx="4525796" cy="3924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a:hlinkClick r:id="rId4" action="ppaction://hlinkfile"/>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656259" y="1733648"/>
            <a:ext cx="4445909" cy="3456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66149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4 Marcador de número de diapositiva"/>
          <p:cNvSpPr txBox="1">
            <a:spLocks/>
          </p:cNvSpPr>
          <p:nvPr/>
        </p:nvSpPr>
        <p:spPr>
          <a:xfrm>
            <a:off x="125413" y="5387975"/>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2726CD8E-2BE6-470A-9FB2-8B6638B65506}" type="slidenum">
              <a:rPr lang="es-ES_tradnl" smtClean="0"/>
              <a:pPr>
                <a:defRPr/>
              </a:pPr>
              <a:t>25</a:t>
            </a:fld>
            <a:endParaRPr lang="es-ES_tradnl" dirty="0"/>
          </a:p>
        </p:txBody>
      </p:sp>
      <p:pic>
        <p:nvPicPr>
          <p:cNvPr id="11" name="Imagen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698850" y="3118496"/>
            <a:ext cx="4443601" cy="259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437" y="3118497"/>
            <a:ext cx="4700287" cy="259650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 name="Rectángulo 3"/>
          <p:cNvSpPr/>
          <p:nvPr/>
        </p:nvSpPr>
        <p:spPr>
          <a:xfrm>
            <a:off x="789088" y="179807"/>
            <a:ext cx="5426301" cy="576064"/>
          </a:xfrm>
          <a:prstGeom prst="rect">
            <a:avLst/>
          </a:prstGeom>
          <a:solidFill>
            <a:schemeClr val="accent3">
              <a:lumMod val="85000"/>
            </a:schemeClr>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4000" b="1" dirty="0">
                <a:solidFill>
                  <a:schemeClr val="tx1"/>
                </a:solidFill>
              </a:rPr>
              <a:t>   </a:t>
            </a:r>
            <a:r>
              <a:rPr lang="es-CO" sz="4800" b="1" dirty="0">
                <a:solidFill>
                  <a:schemeClr val="tx1"/>
                </a:solidFill>
              </a:rPr>
              <a:t>CONTROL INTERNO </a:t>
            </a:r>
          </a:p>
        </p:txBody>
      </p:sp>
      <p:sp>
        <p:nvSpPr>
          <p:cNvPr id="14" name="Cinta perforada 9"/>
          <p:cNvSpPr/>
          <p:nvPr/>
        </p:nvSpPr>
        <p:spPr>
          <a:xfrm>
            <a:off x="94274" y="1354421"/>
            <a:ext cx="5903913" cy="1592154"/>
          </a:xfrm>
          <a:prstGeom prst="flowChartPunchedTape">
            <a:avLst/>
          </a:prstGeom>
          <a:solidFill>
            <a:schemeClr val="bg1">
              <a:lumMod val="65000"/>
            </a:schemeClr>
          </a:solidFill>
          <a:ln>
            <a:solidFill>
              <a:schemeClr val="tx1"/>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800" b="1" i="1" dirty="0">
                <a:solidFill>
                  <a:schemeClr val="bg1"/>
                </a:solidFill>
              </a:rPr>
              <a:t>RESPONSABILIDAD Y COMPROMISO DE  TODOS  Y  PARA  …  </a:t>
            </a:r>
            <a:r>
              <a:rPr lang="es-CO" sz="3600" b="1" i="1" dirty="0">
                <a:solidFill>
                  <a:schemeClr val="bg1"/>
                </a:solidFill>
              </a:rPr>
              <a:t>T  O  D  O  S</a:t>
            </a:r>
          </a:p>
        </p:txBody>
      </p:sp>
      <p:sp>
        <p:nvSpPr>
          <p:cNvPr id="15" name="Flecha abajo 4"/>
          <p:cNvSpPr/>
          <p:nvPr/>
        </p:nvSpPr>
        <p:spPr>
          <a:xfrm>
            <a:off x="3502238" y="844169"/>
            <a:ext cx="466911" cy="424291"/>
          </a:xfrm>
          <a:prstGeom prst="downArrow">
            <a:avLst/>
          </a:prstGeom>
          <a:solidFill>
            <a:srgbClr val="FFC000"/>
          </a:solidFill>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16" name="Flecha curvada hacia arriba 15"/>
          <p:cNvSpPr/>
          <p:nvPr/>
        </p:nvSpPr>
        <p:spPr>
          <a:xfrm rot="16200000">
            <a:off x="6519600" y="57006"/>
            <a:ext cx="2353446" cy="2527461"/>
          </a:xfrm>
          <a:prstGeom prst="curvedUpArrow">
            <a:avLst/>
          </a:prstGeom>
          <a:solidFill>
            <a:srgbClr val="92D050"/>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Tree>
    <p:extLst>
      <p:ext uri="{BB962C8B-B14F-4D97-AF65-F5344CB8AC3E}">
        <p14:creationId xmlns:p14="http://schemas.microsoft.com/office/powerpoint/2010/main" val="8672096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53" presetClass="entr" presetSubtype="16"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childTnLst>
                          </p:cTn>
                        </p:par>
                        <p:par>
                          <p:cTn id="27" fill="hold">
                            <p:stCondLst>
                              <p:cond delay="2500"/>
                            </p:stCondLst>
                            <p:childTnLst>
                              <p:par>
                                <p:cTn id="28" presetID="53" presetClass="entr" presetSubtype="16"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par>
                          <p:cTn id="33" fill="hold">
                            <p:stCondLst>
                              <p:cond delay="3000"/>
                            </p:stCondLst>
                            <p:childTnLst>
                              <p:par>
                                <p:cTn id="34" presetID="35" presetClass="entr" presetSubtype="0"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2000"/>
                                        <p:tgtEl>
                                          <p:spTgt spid="12"/>
                                        </p:tgtEl>
                                      </p:cBhvr>
                                    </p:animEffect>
                                    <p:anim calcmode="lin" valueType="num">
                                      <p:cBhvr>
                                        <p:cTn id="37" dur="2000" fill="hold"/>
                                        <p:tgtEl>
                                          <p:spTgt spid="12"/>
                                        </p:tgtEl>
                                        <p:attrNameLst>
                                          <p:attrName>style.rotation</p:attrName>
                                        </p:attrNameLst>
                                      </p:cBhvr>
                                      <p:tavLst>
                                        <p:tav tm="0">
                                          <p:val>
                                            <p:fltVal val="720"/>
                                          </p:val>
                                        </p:tav>
                                        <p:tav tm="100000">
                                          <p:val>
                                            <p:fltVal val="0"/>
                                          </p:val>
                                        </p:tav>
                                      </p:tavLst>
                                    </p:anim>
                                    <p:anim calcmode="lin" valueType="num">
                                      <p:cBhvr>
                                        <p:cTn id="38" dur="2000" fill="hold"/>
                                        <p:tgtEl>
                                          <p:spTgt spid="12"/>
                                        </p:tgtEl>
                                        <p:attrNameLst>
                                          <p:attrName>ppt_h</p:attrName>
                                        </p:attrNameLst>
                                      </p:cBhvr>
                                      <p:tavLst>
                                        <p:tav tm="0">
                                          <p:val>
                                            <p:fltVal val="0"/>
                                          </p:val>
                                        </p:tav>
                                        <p:tav tm="100000">
                                          <p:val>
                                            <p:strVal val="#ppt_h"/>
                                          </p:val>
                                        </p:tav>
                                      </p:tavLst>
                                    </p:anim>
                                    <p:anim calcmode="lin" valueType="num">
                                      <p:cBhvr>
                                        <p:cTn id="39" dur="2000" fill="hold"/>
                                        <p:tgtEl>
                                          <p:spTgt spid="12"/>
                                        </p:tgtEl>
                                        <p:attrNameLst>
                                          <p:attrName>ppt_w</p:attrName>
                                        </p:attrNameLst>
                                      </p:cBhvr>
                                      <p:tavLst>
                                        <p:tav tm="0">
                                          <p:val>
                                            <p:fltVal val="0"/>
                                          </p:val>
                                        </p:tav>
                                        <p:tav tm="100000">
                                          <p:val>
                                            <p:strVal val="#ppt_w"/>
                                          </p:val>
                                        </p:tav>
                                      </p:tavLst>
                                    </p:anim>
                                  </p:childTnLst>
                                </p:cTn>
                              </p:par>
                            </p:childTnLst>
                          </p:cTn>
                        </p:par>
                        <p:par>
                          <p:cTn id="40" fill="hold">
                            <p:stCondLst>
                              <p:cond delay="5000"/>
                            </p:stCondLst>
                            <p:childTnLst>
                              <p:par>
                                <p:cTn id="41" presetID="35" presetClass="entr" presetSubtype="0"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2000"/>
                                        <p:tgtEl>
                                          <p:spTgt spid="11"/>
                                        </p:tgtEl>
                                      </p:cBhvr>
                                    </p:animEffect>
                                    <p:anim calcmode="lin" valueType="num">
                                      <p:cBhvr>
                                        <p:cTn id="44" dur="2000" fill="hold"/>
                                        <p:tgtEl>
                                          <p:spTgt spid="11"/>
                                        </p:tgtEl>
                                        <p:attrNameLst>
                                          <p:attrName>style.rotation</p:attrName>
                                        </p:attrNameLst>
                                      </p:cBhvr>
                                      <p:tavLst>
                                        <p:tav tm="0">
                                          <p:val>
                                            <p:fltVal val="720"/>
                                          </p:val>
                                        </p:tav>
                                        <p:tav tm="100000">
                                          <p:val>
                                            <p:fltVal val="0"/>
                                          </p:val>
                                        </p:tav>
                                      </p:tavLst>
                                    </p:anim>
                                    <p:anim calcmode="lin" valueType="num">
                                      <p:cBhvr>
                                        <p:cTn id="45" dur="2000" fill="hold"/>
                                        <p:tgtEl>
                                          <p:spTgt spid="11"/>
                                        </p:tgtEl>
                                        <p:attrNameLst>
                                          <p:attrName>ppt_h</p:attrName>
                                        </p:attrNameLst>
                                      </p:cBhvr>
                                      <p:tavLst>
                                        <p:tav tm="0">
                                          <p:val>
                                            <p:fltVal val="0"/>
                                          </p:val>
                                        </p:tav>
                                        <p:tav tm="100000">
                                          <p:val>
                                            <p:strVal val="#ppt_h"/>
                                          </p:val>
                                        </p:tav>
                                      </p:tavLst>
                                    </p:anim>
                                    <p:anim calcmode="lin" valueType="num">
                                      <p:cBhvr>
                                        <p:cTn id="46" dur="2000" fill="hold"/>
                                        <p:tgtEl>
                                          <p:spTgt spid="11"/>
                                        </p:tgtEl>
                                        <p:attrNameLst>
                                          <p:attrName>ppt_w</p:attrName>
                                        </p:attrNameLst>
                                      </p:cBhvr>
                                      <p:tavLst>
                                        <p:tav tm="0">
                                          <p:val>
                                            <p:fltVal val="0"/>
                                          </p:val>
                                        </p:tav>
                                        <p:tav tm="100000">
                                          <p:val>
                                            <p:strVal val="#ppt_w"/>
                                          </p:val>
                                        </p:tav>
                                      </p:tavLst>
                                    </p:anim>
                                  </p:childTnLst>
                                </p:cTn>
                              </p:par>
                            </p:childTnLst>
                          </p:cTn>
                        </p:par>
                        <p:par>
                          <p:cTn id="47" fill="hold">
                            <p:stCondLst>
                              <p:cond delay="7000"/>
                            </p:stCondLst>
                            <p:childTnLst>
                              <p:par>
                                <p:cTn id="48" presetID="53" presetClass="entr" presetSubtype="16" fill="hold" grpId="0" nodeType="after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500" fill="hold"/>
                                        <p:tgtEl>
                                          <p:spTgt spid="16"/>
                                        </p:tgtEl>
                                        <p:attrNameLst>
                                          <p:attrName>ppt_w</p:attrName>
                                        </p:attrNameLst>
                                      </p:cBhvr>
                                      <p:tavLst>
                                        <p:tav tm="0">
                                          <p:val>
                                            <p:fltVal val="0"/>
                                          </p:val>
                                        </p:tav>
                                        <p:tav tm="100000">
                                          <p:val>
                                            <p:strVal val="#ppt_w"/>
                                          </p:val>
                                        </p:tav>
                                      </p:tavLst>
                                    </p:anim>
                                    <p:anim calcmode="lin" valueType="num">
                                      <p:cBhvr>
                                        <p:cTn id="51" dur="500" fill="hold"/>
                                        <p:tgtEl>
                                          <p:spTgt spid="16"/>
                                        </p:tgtEl>
                                        <p:attrNameLst>
                                          <p:attrName>ppt_h</p:attrName>
                                        </p:attrNameLst>
                                      </p:cBhvr>
                                      <p:tavLst>
                                        <p:tav tm="0">
                                          <p:val>
                                            <p:fltVal val="0"/>
                                          </p:val>
                                        </p:tav>
                                        <p:tav tm="100000">
                                          <p:val>
                                            <p:strVal val="#ppt_h"/>
                                          </p:val>
                                        </p:tav>
                                      </p:tavLst>
                                    </p:anim>
                                    <p:animEffect transition="in" filter="fade">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B941657F-CF92-41C3-93E3-C68FD697E370}"/>
              </a:ext>
            </a:extLst>
          </p:cNvPr>
          <p:cNvSpPr/>
          <p:nvPr/>
        </p:nvSpPr>
        <p:spPr bwMode="auto">
          <a:xfrm>
            <a:off x="3441784" y="24974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21" name="Rectángulo 20">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ángulo 21">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7" name="Título 32">
            <a:extLst>
              <a:ext uri="{FF2B5EF4-FFF2-40B4-BE49-F238E27FC236}">
                <a16:creationId xmlns:a16="http://schemas.microsoft.com/office/drawing/2014/main" id="{67701E43-2FFF-45EE-9898-CA16AB45CB19}"/>
              </a:ext>
            </a:extLst>
          </p:cNvPr>
          <p:cNvSpPr txBox="1">
            <a:spLocks/>
          </p:cNvSpPr>
          <p:nvPr/>
        </p:nvSpPr>
        <p:spPr>
          <a:xfrm>
            <a:off x="1064373" y="173199"/>
            <a:ext cx="7711862" cy="460860"/>
          </a:xfrm>
          <a:prstGeom prst="rect">
            <a:avLst/>
          </a:prstGeom>
        </p:spPr>
        <p:txBody>
          <a:bodyPr vert="horz" lIns="91440" tIns="45720" rIns="91440" bIns="45720" rtlCol="0" anchor="ctr">
            <a:noAutofit/>
          </a:bodyPr>
          <a:lstStyle>
            <a:lvl1pPr algn="ctr" defTabSz="685800" rtl="0" eaLnBrk="1" latinLnBrk="0" hangingPunct="1">
              <a:lnSpc>
                <a:spcPct val="90000"/>
              </a:lnSpc>
              <a:spcBef>
                <a:spcPct val="0"/>
              </a:spcBef>
              <a:buNone/>
              <a:defRPr sz="3200" b="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s-CO" sz="3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CONTROL INTERNO CONTABLE</a:t>
            </a:r>
          </a:p>
        </p:txBody>
      </p:sp>
      <p:sp>
        <p:nvSpPr>
          <p:cNvPr id="8" name="Rectángulo 7">
            <a:extLst>
              <a:ext uri="{FF2B5EF4-FFF2-40B4-BE49-F238E27FC236}">
                <a16:creationId xmlns:a16="http://schemas.microsoft.com/office/drawing/2014/main" id="{78A8FD72-9270-42FA-9126-7B46023118DF}"/>
              </a:ext>
            </a:extLst>
          </p:cNvPr>
          <p:cNvSpPr/>
          <p:nvPr/>
        </p:nvSpPr>
        <p:spPr bwMode="auto">
          <a:xfrm>
            <a:off x="5220072" y="2497460"/>
            <a:ext cx="2880320" cy="57606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9" name="Rectángulo 8">
            <a:extLst>
              <a:ext uri="{FF2B5EF4-FFF2-40B4-BE49-F238E27FC236}">
                <a16:creationId xmlns:a16="http://schemas.microsoft.com/office/drawing/2014/main" id="{B941657F-CF92-41C3-93E3-C68FD697E370}"/>
              </a:ext>
            </a:extLst>
          </p:cNvPr>
          <p:cNvSpPr/>
          <p:nvPr/>
        </p:nvSpPr>
        <p:spPr bwMode="auto">
          <a:xfrm>
            <a:off x="3058739" y="15170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0" name="Rectángulo 9">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 name="Rectángulo 10">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grpSp>
        <p:nvGrpSpPr>
          <p:cNvPr id="12" name="294 Grupo">
            <a:extLst>
              <a:ext uri="{FF2B5EF4-FFF2-40B4-BE49-F238E27FC236}">
                <a16:creationId xmlns:a16="http://schemas.microsoft.com/office/drawing/2014/main" id="{7E42C483-5598-434E-BC7C-D25FA9CBAD97}"/>
              </a:ext>
            </a:extLst>
          </p:cNvPr>
          <p:cNvGrpSpPr>
            <a:grpSpLocks/>
          </p:cNvGrpSpPr>
          <p:nvPr/>
        </p:nvGrpSpPr>
        <p:grpSpPr bwMode="auto">
          <a:xfrm>
            <a:off x="1475657" y="1114088"/>
            <a:ext cx="5400600" cy="4288355"/>
            <a:chOff x="1618517" y="734892"/>
            <a:chExt cx="5400636" cy="5146039"/>
          </a:xfrm>
        </p:grpSpPr>
        <p:sp>
          <p:nvSpPr>
            <p:cNvPr id="13" name="6 Conector">
              <a:extLst>
                <a:ext uri="{FF2B5EF4-FFF2-40B4-BE49-F238E27FC236}">
                  <a16:creationId xmlns:a16="http://schemas.microsoft.com/office/drawing/2014/main" id="{7016E933-3B38-4C31-AFF4-591DE2796321}"/>
                </a:ext>
              </a:extLst>
            </p:cNvPr>
            <p:cNvSpPr/>
            <p:nvPr/>
          </p:nvSpPr>
          <p:spPr bwMode="auto">
            <a:xfrm>
              <a:off x="2500299" y="1285878"/>
              <a:ext cx="3633614" cy="3726869"/>
            </a:xfrm>
            <a:prstGeom prst="flowChartConnector">
              <a:avLst/>
            </a:prstGeom>
            <a:noFill/>
            <a:ln w="101600" cap="flat" cmpd="sng" algn="ctr">
              <a:solidFill>
                <a:schemeClr val="accent1">
                  <a:lumMod val="90000"/>
                </a:schemeClr>
              </a:solidFill>
              <a:prstDash val="solid"/>
              <a:round/>
              <a:headEnd type="none" w="sm" len="sm"/>
              <a:tailEnd type="none" w="sm" len="sm"/>
            </a:ln>
            <a:effectLst/>
          </p:spPr>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p:txBody>
        </p:sp>
        <p:grpSp>
          <p:nvGrpSpPr>
            <p:cNvPr id="14" name="92 Grupo">
              <a:extLst>
                <a:ext uri="{FF2B5EF4-FFF2-40B4-BE49-F238E27FC236}">
                  <a16:creationId xmlns:a16="http://schemas.microsoft.com/office/drawing/2014/main" id="{6353DD25-4F89-4B0D-A7F6-CE0375802869}"/>
                </a:ext>
              </a:extLst>
            </p:cNvPr>
            <p:cNvGrpSpPr>
              <a:grpSpLocks/>
            </p:cNvGrpSpPr>
            <p:nvPr/>
          </p:nvGrpSpPr>
          <p:grpSpPr bwMode="auto">
            <a:xfrm>
              <a:off x="1618517" y="2466951"/>
              <a:ext cx="1558529" cy="1641787"/>
              <a:chOff x="4833227" y="2609827"/>
              <a:chExt cx="1558529" cy="1641787"/>
            </a:xfrm>
          </p:grpSpPr>
          <p:sp>
            <p:nvSpPr>
              <p:cNvPr id="29" name="25 Elipse">
                <a:extLst>
                  <a:ext uri="{FF2B5EF4-FFF2-40B4-BE49-F238E27FC236}">
                    <a16:creationId xmlns:a16="http://schemas.microsoft.com/office/drawing/2014/main" id="{6A39B62E-E2C3-45F1-9F8E-BF4202608005}"/>
                  </a:ext>
                </a:extLst>
              </p:cNvPr>
              <p:cNvSpPr/>
              <p:nvPr/>
            </p:nvSpPr>
            <p:spPr>
              <a:xfrm>
                <a:off x="4930893" y="2609827"/>
                <a:ext cx="1417637" cy="1641787"/>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26 CuadroTexto">
                <a:extLst>
                  <a:ext uri="{FF2B5EF4-FFF2-40B4-BE49-F238E27FC236}">
                    <a16:creationId xmlns:a16="http://schemas.microsoft.com/office/drawing/2014/main" id="{1262A5AF-369E-4801-8312-67EB4EDAAB75}"/>
                  </a:ext>
                </a:extLst>
              </p:cNvPr>
              <p:cNvSpPr txBox="1"/>
              <p:nvPr/>
            </p:nvSpPr>
            <p:spPr>
              <a:xfrm>
                <a:off x="4833227" y="3001830"/>
                <a:ext cx="1558529" cy="1144932"/>
              </a:xfrm>
              <a:prstGeom prst="rect">
                <a:avLst/>
              </a:prstGeom>
              <a:noFill/>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Qué es un riesgo contable</a:t>
                </a:r>
                <a:r>
                  <a:rPr kumimoji="0" lang="es-MX"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a:t>
                </a:r>
                <a:endParaRPr kumimoji="0" lang="es-ES"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nvGrpSpPr>
            <p:cNvPr id="15" name="90 Grupo">
              <a:extLst>
                <a:ext uri="{FF2B5EF4-FFF2-40B4-BE49-F238E27FC236}">
                  <a16:creationId xmlns:a16="http://schemas.microsoft.com/office/drawing/2014/main" id="{E8F11BE4-4A32-4611-B81D-0A6F0E15914C}"/>
                </a:ext>
              </a:extLst>
            </p:cNvPr>
            <p:cNvGrpSpPr>
              <a:grpSpLocks/>
            </p:cNvGrpSpPr>
            <p:nvPr/>
          </p:nvGrpSpPr>
          <p:grpSpPr bwMode="auto">
            <a:xfrm>
              <a:off x="3596734" y="4454377"/>
              <a:ext cx="1550197" cy="1426554"/>
              <a:chOff x="6644269" y="4883005"/>
              <a:chExt cx="1550197" cy="1426554"/>
            </a:xfrm>
          </p:grpSpPr>
          <p:sp>
            <p:nvSpPr>
              <p:cNvPr id="27" name="21 Elipse">
                <a:extLst>
                  <a:ext uri="{FF2B5EF4-FFF2-40B4-BE49-F238E27FC236}">
                    <a16:creationId xmlns:a16="http://schemas.microsoft.com/office/drawing/2014/main" id="{72FED1C6-6A2A-4174-BA8A-57328B0FA202}"/>
                  </a:ext>
                </a:extLst>
              </p:cNvPr>
              <p:cNvSpPr/>
              <p:nvPr/>
            </p:nvSpPr>
            <p:spPr>
              <a:xfrm>
                <a:off x="6644269" y="4883005"/>
                <a:ext cx="1550197" cy="1426554"/>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221 CuadroTexto">
                <a:extLst>
                  <a:ext uri="{FF2B5EF4-FFF2-40B4-BE49-F238E27FC236}">
                    <a16:creationId xmlns:a16="http://schemas.microsoft.com/office/drawing/2014/main" id="{91DE9C5A-7283-4FD8-9585-EAC0007E8AE5}"/>
                  </a:ext>
                </a:extLst>
              </p:cNvPr>
              <p:cNvSpPr txBox="1">
                <a:spLocks noChangeArrowheads="1"/>
              </p:cNvSpPr>
              <p:nvPr/>
            </p:nvSpPr>
            <p:spPr bwMode="auto">
              <a:xfrm>
                <a:off x="6790998" y="5171549"/>
                <a:ext cx="1319724" cy="849465"/>
              </a:xfrm>
              <a:prstGeom prst="rect">
                <a:avLst/>
              </a:prstGeom>
              <a:noFill/>
              <a:ln w="9525">
                <a:noFill/>
                <a:miter lim="800000"/>
                <a:headEnd/>
                <a:tailEnd/>
              </a:ln>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¿Para qué se evalúa?</a:t>
                </a:r>
                <a:endParaRPr kumimoji="0" lang="es-ES"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nvGrpSpPr>
            <p:cNvPr id="16" name="93 Grupo">
              <a:extLst>
                <a:ext uri="{FF2B5EF4-FFF2-40B4-BE49-F238E27FC236}">
                  <a16:creationId xmlns:a16="http://schemas.microsoft.com/office/drawing/2014/main" id="{0349A9C5-B0E9-4B7F-8C53-FC679BC5C976}"/>
                </a:ext>
              </a:extLst>
            </p:cNvPr>
            <p:cNvGrpSpPr>
              <a:grpSpLocks/>
            </p:cNvGrpSpPr>
            <p:nvPr/>
          </p:nvGrpSpPr>
          <p:grpSpPr bwMode="auto">
            <a:xfrm>
              <a:off x="3596734" y="734892"/>
              <a:ext cx="1401325" cy="1425822"/>
              <a:chOff x="5954188" y="1520686"/>
              <a:chExt cx="1401325" cy="1425822"/>
            </a:xfrm>
          </p:grpSpPr>
          <p:sp>
            <p:nvSpPr>
              <p:cNvPr id="25" name="19 Elipse">
                <a:extLst>
                  <a:ext uri="{FF2B5EF4-FFF2-40B4-BE49-F238E27FC236}">
                    <a16:creationId xmlns:a16="http://schemas.microsoft.com/office/drawing/2014/main" id="{0B5D16C3-FBA5-4A2F-9B33-B89703FCE2E1}"/>
                  </a:ext>
                </a:extLst>
              </p:cNvPr>
              <p:cNvSpPr/>
              <p:nvPr/>
            </p:nvSpPr>
            <p:spPr>
              <a:xfrm>
                <a:off x="5954188" y="1520686"/>
                <a:ext cx="1401325" cy="1425822"/>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255 CuadroTexto">
                <a:extLst>
                  <a:ext uri="{FF2B5EF4-FFF2-40B4-BE49-F238E27FC236}">
                    <a16:creationId xmlns:a16="http://schemas.microsoft.com/office/drawing/2014/main" id="{607F005B-76C3-449C-8C7B-020C79B39F38}"/>
                  </a:ext>
                </a:extLst>
              </p:cNvPr>
              <p:cNvSpPr txBox="1">
                <a:spLocks noChangeArrowheads="1"/>
              </p:cNvSpPr>
              <p:nvPr/>
            </p:nvSpPr>
            <p:spPr bwMode="auto">
              <a:xfrm>
                <a:off x="6104568" y="1866091"/>
                <a:ext cx="1156093" cy="480133"/>
              </a:xfrm>
              <a:prstGeom prst="rect">
                <a:avLst/>
              </a:prstGeom>
              <a:noFill/>
              <a:ln w="9525">
                <a:noFill/>
                <a:miter lim="800000"/>
                <a:headEnd/>
                <a:tailEnd/>
              </a:ln>
            </p:spPr>
            <p:txBody>
              <a:bodyPr wrap="non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¿Qué es?</a:t>
                </a:r>
                <a:endParaRPr kumimoji="0" lang="es-ES"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nvGrpSpPr>
            <p:cNvPr id="17" name="91 Grupo">
              <a:extLst>
                <a:ext uri="{FF2B5EF4-FFF2-40B4-BE49-F238E27FC236}">
                  <a16:creationId xmlns:a16="http://schemas.microsoft.com/office/drawing/2014/main" id="{91BE2466-B72E-4746-9B0B-880160F37516}"/>
                </a:ext>
              </a:extLst>
            </p:cNvPr>
            <p:cNvGrpSpPr>
              <a:grpSpLocks/>
            </p:cNvGrpSpPr>
            <p:nvPr/>
          </p:nvGrpSpPr>
          <p:grpSpPr bwMode="auto">
            <a:xfrm>
              <a:off x="5500401" y="2553361"/>
              <a:ext cx="1518752" cy="1555376"/>
              <a:chOff x="7143475" y="3124865"/>
              <a:chExt cx="1518752" cy="1555376"/>
            </a:xfrm>
          </p:grpSpPr>
          <p:sp>
            <p:nvSpPr>
              <p:cNvPr id="23" name="17 Elipse">
                <a:extLst>
                  <a:ext uri="{FF2B5EF4-FFF2-40B4-BE49-F238E27FC236}">
                    <a16:creationId xmlns:a16="http://schemas.microsoft.com/office/drawing/2014/main" id="{A551323B-A5CB-44F9-856A-4FD1B991740B}"/>
                  </a:ext>
                </a:extLst>
              </p:cNvPr>
              <p:cNvSpPr/>
              <p:nvPr/>
            </p:nvSpPr>
            <p:spPr>
              <a:xfrm>
                <a:off x="7143475" y="3124865"/>
                <a:ext cx="1518752" cy="1555376"/>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239 CuadroTexto">
                <a:extLst>
                  <a:ext uri="{FF2B5EF4-FFF2-40B4-BE49-F238E27FC236}">
                    <a16:creationId xmlns:a16="http://schemas.microsoft.com/office/drawing/2014/main" id="{F7541C88-E194-44B9-A117-0CCFDC6D6D39}"/>
                  </a:ext>
                </a:extLst>
              </p:cNvPr>
              <p:cNvSpPr txBox="1">
                <a:spLocks noChangeArrowheads="1"/>
              </p:cNvSpPr>
              <p:nvPr/>
            </p:nvSpPr>
            <p:spPr bwMode="auto">
              <a:xfrm>
                <a:off x="7180948" y="3473855"/>
                <a:ext cx="1481279" cy="978732"/>
              </a:xfrm>
              <a:prstGeom prst="rect">
                <a:avLst/>
              </a:prstGeom>
              <a:noFill/>
              <a:ln w="9525">
                <a:noFill/>
                <a:miter lim="800000"/>
                <a:headEnd/>
                <a:tailEnd/>
              </a:ln>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¿Cuál son sus objetivos?</a:t>
                </a:r>
                <a:endParaRPr kumimoji="0" lang="es-ES" sz="16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5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grpSp>
        <p:nvGrpSpPr>
          <p:cNvPr id="31" name="Grupo 30">
            <a:extLst>
              <a:ext uri="{FF2B5EF4-FFF2-40B4-BE49-F238E27FC236}">
                <a16:creationId xmlns:a16="http://schemas.microsoft.com/office/drawing/2014/main" id="{6A021650-0299-4995-BDDD-FE8BC00A4D0F}"/>
              </a:ext>
            </a:extLst>
          </p:cNvPr>
          <p:cNvGrpSpPr/>
          <p:nvPr/>
        </p:nvGrpSpPr>
        <p:grpSpPr>
          <a:xfrm>
            <a:off x="4840566" y="1182935"/>
            <a:ext cx="4160237" cy="1212514"/>
            <a:chOff x="4804251" y="1200938"/>
            <a:chExt cx="4160237" cy="1212514"/>
          </a:xfrm>
        </p:grpSpPr>
        <p:sp>
          <p:nvSpPr>
            <p:cNvPr id="32" name="29 CuadroTexto">
              <a:extLst>
                <a:ext uri="{FF2B5EF4-FFF2-40B4-BE49-F238E27FC236}">
                  <a16:creationId xmlns:a16="http://schemas.microsoft.com/office/drawing/2014/main" id="{0F1C6672-1AA1-40B0-A9D4-D48DE7D9113C}"/>
                </a:ext>
              </a:extLst>
            </p:cNvPr>
            <p:cNvSpPr txBox="1"/>
            <p:nvPr/>
          </p:nvSpPr>
          <p:spPr bwMode="auto">
            <a:xfrm>
              <a:off x="6669846" y="1200938"/>
              <a:ext cx="2294642" cy="1212514"/>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defPPr>
                <a:defRPr lang="es-ES_tradnl"/>
              </a:defPPr>
              <a:lvl1pPr marL="171450" lvl="0" indent="-171450">
                <a:buFont typeface="Wingdings" panose="05000000000000000000" pitchFamily="2" charset="2"/>
                <a:buChar char="§"/>
                <a:defRPr sz="1200" b="1">
                  <a:solidFill>
                    <a:schemeClr val="tx1"/>
                  </a:solidFill>
                </a:defRPr>
              </a:lvl1p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Proceso  desarrollado con el </a:t>
              </a:r>
              <a:r>
                <a:rPr kumimoji="0" lang="es-MX" sz="1200" b="1" i="0" u="none" strike="noStrike" kern="1200" cap="none" spc="0" normalizeH="0" baseline="0" noProof="0" dirty="0">
                  <a:ln>
                    <a:noFill/>
                  </a:ln>
                  <a:solidFill>
                    <a:srgbClr val="FF0000"/>
                  </a:solidFill>
                  <a:effectLst/>
                  <a:uLnTx/>
                  <a:uFillTx/>
                  <a:latin typeface="Calibri" panose="020F0502020204030204"/>
                  <a:ea typeface="+mn-ea"/>
                  <a:cs typeface="+mn-cs"/>
                </a:rPr>
                <a:t>fin</a:t>
              </a: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 de lograr la existencia y efectividad de procedimientos de control y verificación de actividades, para </a:t>
              </a:r>
              <a:r>
                <a:rPr kumimoji="0" lang="es-MX" sz="1200" b="1" i="0" u="none" strike="noStrike" kern="1200" cap="none" spc="0" normalizeH="0" baseline="0" noProof="0" dirty="0">
                  <a:ln>
                    <a:noFill/>
                  </a:ln>
                  <a:solidFill>
                    <a:srgbClr val="FF0000"/>
                  </a:solidFill>
                  <a:effectLst/>
                  <a:uLnTx/>
                  <a:uFillTx/>
                  <a:latin typeface="Calibri" panose="020F0502020204030204"/>
                  <a:ea typeface="+mn-ea"/>
                  <a:cs typeface="+mn-cs"/>
                </a:rPr>
                <a:t>garantizar</a:t>
              </a: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 información contable </a:t>
              </a:r>
              <a:r>
                <a:rPr kumimoji="0" lang="es-MX" sz="1200" b="1" i="0" u="none" strike="noStrike" kern="1200" cap="none" spc="0" normalizeH="0" baseline="0" noProof="0" dirty="0">
                  <a:ln>
                    <a:noFill/>
                  </a:ln>
                  <a:solidFill>
                    <a:srgbClr val="FF0000"/>
                  </a:solidFill>
                  <a:effectLst/>
                  <a:uLnTx/>
                  <a:uFillTx/>
                  <a:latin typeface="Calibri" panose="020F0502020204030204"/>
                  <a:ea typeface="+mn-ea"/>
                  <a:cs typeface="+mn-cs"/>
                </a:rPr>
                <a:t>útil</a:t>
              </a: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33" name="30 Conector recto de flecha">
              <a:extLst>
                <a:ext uri="{FF2B5EF4-FFF2-40B4-BE49-F238E27FC236}">
                  <a16:creationId xmlns:a16="http://schemas.microsoft.com/office/drawing/2014/main" id="{CFFCB9E6-8DEF-4BAD-A722-0B6A7F0F022B}"/>
                </a:ext>
              </a:extLst>
            </p:cNvPr>
            <p:cNvCxnSpPr/>
            <p:nvPr/>
          </p:nvCxnSpPr>
          <p:spPr bwMode="auto">
            <a:xfrm>
              <a:off x="4804251" y="1470263"/>
              <a:ext cx="1739015" cy="193624"/>
            </a:xfrm>
            <a:prstGeom prst="straightConnector1">
              <a:avLst/>
            </a:prstGeom>
            <a:solidFill>
              <a:srgbClr val="1B369A"/>
            </a:solidFill>
            <a:ln w="19050" cap="flat" cmpd="sng" algn="ctr">
              <a:solidFill>
                <a:schemeClr val="tx1"/>
              </a:solidFill>
              <a:prstDash val="solid"/>
              <a:round/>
              <a:headEnd type="none" w="med" len="med"/>
              <a:tailEnd type="arrow"/>
            </a:ln>
            <a:effectLst/>
          </p:spPr>
        </p:cxnSp>
      </p:grpSp>
      <p:sp>
        <p:nvSpPr>
          <p:cNvPr id="34" name="32 CuadroTexto">
            <a:extLst>
              <a:ext uri="{FF2B5EF4-FFF2-40B4-BE49-F238E27FC236}">
                <a16:creationId xmlns:a16="http://schemas.microsoft.com/office/drawing/2014/main" id="{3167252F-047B-43E7-BBC2-766E322A3C6E}"/>
              </a:ext>
            </a:extLst>
          </p:cNvPr>
          <p:cNvSpPr txBox="1"/>
          <p:nvPr/>
        </p:nvSpPr>
        <p:spPr bwMode="auto">
          <a:xfrm>
            <a:off x="109425" y="928121"/>
            <a:ext cx="2483133" cy="1230593"/>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defPPr>
              <a:defRPr lang="es-ES_tradnl"/>
            </a:defPPr>
            <a:lvl1pPr marL="171450" lvl="0" indent="-171450">
              <a:buFont typeface="Wingdings" panose="05000000000000000000" pitchFamily="2" charset="2"/>
              <a:buChar char="§"/>
              <a:defRPr sz="1200" b="1">
                <a:solidFill>
                  <a:schemeClr val="tx1"/>
                </a:solidFill>
              </a:defRPr>
            </a:lvl1p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Probabilidad de ocurrencia de eventos , internos o externos,  con capacidad para afectar negativamente el proceso contable, generando errores .</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8" name="Grupo 37">
            <a:extLst>
              <a:ext uri="{FF2B5EF4-FFF2-40B4-BE49-F238E27FC236}">
                <a16:creationId xmlns:a16="http://schemas.microsoft.com/office/drawing/2014/main" id="{70FD5EA6-5AC7-419D-BC1B-003625AFA380}"/>
              </a:ext>
            </a:extLst>
          </p:cNvPr>
          <p:cNvGrpSpPr/>
          <p:nvPr/>
        </p:nvGrpSpPr>
        <p:grpSpPr>
          <a:xfrm>
            <a:off x="251520" y="4171277"/>
            <a:ext cx="3223206" cy="1145588"/>
            <a:chOff x="251520" y="4213651"/>
            <a:chExt cx="3188267" cy="1103214"/>
          </a:xfrm>
        </p:grpSpPr>
        <p:sp>
          <p:nvSpPr>
            <p:cNvPr id="39" name="33 CuadroTexto">
              <a:extLst>
                <a:ext uri="{FF2B5EF4-FFF2-40B4-BE49-F238E27FC236}">
                  <a16:creationId xmlns:a16="http://schemas.microsoft.com/office/drawing/2014/main" id="{A3436A40-6766-4512-8DB9-17529F8A69B9}"/>
                </a:ext>
              </a:extLst>
            </p:cNvPr>
            <p:cNvSpPr txBox="1"/>
            <p:nvPr/>
          </p:nvSpPr>
          <p:spPr bwMode="auto">
            <a:xfrm>
              <a:off x="251520" y="4213651"/>
              <a:ext cx="2315662" cy="1103214"/>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defPPr>
                <a:defRPr lang="es-ES_tradnl"/>
              </a:defPPr>
              <a:lvl1pPr marL="171450" lvl="0" indent="-171450">
                <a:buFont typeface="Wingdings" panose="05000000000000000000" pitchFamily="2" charset="2"/>
                <a:buChar char="§"/>
                <a:defRPr sz="1200" b="1">
                  <a:solidFill>
                    <a:schemeClr val="tx1"/>
                  </a:solidFill>
                </a:defRPr>
              </a:lvl1p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Determinar la existencia de controles y su efectividad en la  prevención y neutralización del riesgo asociado a la gestión contable.</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0" name="41 Conector recto de flecha">
              <a:extLst>
                <a:ext uri="{FF2B5EF4-FFF2-40B4-BE49-F238E27FC236}">
                  <a16:creationId xmlns:a16="http://schemas.microsoft.com/office/drawing/2014/main" id="{E9AA6A6E-E8CC-4808-AFA4-D989593827BD}"/>
                </a:ext>
              </a:extLst>
            </p:cNvPr>
            <p:cNvCxnSpPr/>
            <p:nvPr/>
          </p:nvCxnSpPr>
          <p:spPr bwMode="auto">
            <a:xfrm flipH="1">
              <a:off x="2628564" y="4945020"/>
              <a:ext cx="811223" cy="15427"/>
            </a:xfrm>
            <a:prstGeom prst="straightConnector1">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cxnSp>
      </p:grpSp>
      <p:sp>
        <p:nvSpPr>
          <p:cNvPr id="41" name="1 Elipse">
            <a:extLst>
              <a:ext uri="{FF2B5EF4-FFF2-40B4-BE49-F238E27FC236}">
                <a16:creationId xmlns:a16="http://schemas.microsoft.com/office/drawing/2014/main" id="{CC551BE4-FEF9-46F7-A50D-871F75B540E3}"/>
              </a:ext>
            </a:extLst>
          </p:cNvPr>
          <p:cNvSpPr/>
          <p:nvPr/>
        </p:nvSpPr>
        <p:spPr bwMode="auto">
          <a:xfrm>
            <a:off x="3089335" y="2413451"/>
            <a:ext cx="2185896" cy="1646645"/>
          </a:xfrm>
          <a:prstGeom prst="ellipse">
            <a:avLst/>
          </a:prstGeom>
          <a:solidFill>
            <a:schemeClr val="accent6">
              <a:lumMod val="60000"/>
              <a:lumOff val="40000"/>
            </a:schemeClr>
          </a:solidFill>
          <a:ln w="9525" cap="flat" cmpd="sng" algn="ctr">
            <a:solidFill>
              <a:srgbClr val="00947A"/>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white"/>
                </a:solidFill>
                <a:effectLst/>
                <a:uLnTx/>
                <a:uFillTx/>
                <a:latin typeface="Calibri" panose="020F0502020204030204"/>
                <a:ea typeface="+mn-ea"/>
                <a:cs typeface="+mn-cs"/>
              </a:rPr>
              <a:t>Control interno Contable</a:t>
            </a:r>
            <a:endParaRPr kumimoji="0" lang="es-E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42" name="Conector recto 41">
            <a:extLst>
              <a:ext uri="{FF2B5EF4-FFF2-40B4-BE49-F238E27FC236}">
                <a16:creationId xmlns:a16="http://schemas.microsoft.com/office/drawing/2014/main" id="{57C00F03-32AA-4ECE-AFA5-C6E7A30C51AB}"/>
              </a:ext>
            </a:extLst>
          </p:cNvPr>
          <p:cNvCxnSpPr/>
          <p:nvPr/>
        </p:nvCxnSpPr>
        <p:spPr bwMode="auto">
          <a:xfrm>
            <a:off x="4850897" y="1401925"/>
            <a:ext cx="1140126" cy="306254"/>
          </a:xfrm>
          <a:prstGeom prst="line">
            <a:avLst/>
          </a:prstGeom>
          <a:solidFill>
            <a:srgbClr val="1B369A"/>
          </a:solidFill>
          <a:ln w="9525" cap="flat" cmpd="sng" algn="ctr">
            <a:noFill/>
            <a:prstDash val="solid"/>
            <a:round/>
            <a:headEnd type="none" w="med" len="med"/>
            <a:tailEnd type="none" w="med" len="med"/>
          </a:ln>
          <a:effectLst/>
        </p:spPr>
      </p:cxnSp>
      <p:cxnSp>
        <p:nvCxnSpPr>
          <p:cNvPr id="43" name="Conector recto 42">
            <a:extLst>
              <a:ext uri="{FF2B5EF4-FFF2-40B4-BE49-F238E27FC236}">
                <a16:creationId xmlns:a16="http://schemas.microsoft.com/office/drawing/2014/main" id="{27D41317-415D-472F-8F90-84C1F46C3ABD}"/>
              </a:ext>
            </a:extLst>
          </p:cNvPr>
          <p:cNvCxnSpPr>
            <a:cxnSpLocks/>
          </p:cNvCxnSpPr>
          <p:nvPr/>
        </p:nvCxnSpPr>
        <p:spPr bwMode="auto">
          <a:xfrm flipH="1" flipV="1">
            <a:off x="6143423" y="1860579"/>
            <a:ext cx="1411657" cy="1809382"/>
          </a:xfrm>
          <a:prstGeom prst="line">
            <a:avLst/>
          </a:prstGeom>
          <a:solidFill>
            <a:srgbClr val="1B369A"/>
          </a:solidFill>
          <a:ln w="9525" cap="flat" cmpd="sng" algn="ctr">
            <a:noFill/>
            <a:prstDash val="solid"/>
            <a:round/>
            <a:headEnd type="none" w="med" len="med"/>
            <a:tailEnd type="none" w="med" len="med"/>
          </a:ln>
          <a:effectLst/>
        </p:spPr>
      </p:cxnSp>
      <p:cxnSp>
        <p:nvCxnSpPr>
          <p:cNvPr id="44" name="Conector recto de flecha 43">
            <a:extLst>
              <a:ext uri="{FF2B5EF4-FFF2-40B4-BE49-F238E27FC236}">
                <a16:creationId xmlns:a16="http://schemas.microsoft.com/office/drawing/2014/main" id="{1C4185C9-A7D4-4B9A-87EA-AABA88856BAC}"/>
              </a:ext>
            </a:extLst>
          </p:cNvPr>
          <p:cNvCxnSpPr>
            <a:stCxn id="23" idx="6"/>
          </p:cNvCxnSpPr>
          <p:nvPr/>
        </p:nvCxnSpPr>
        <p:spPr bwMode="auto">
          <a:xfrm>
            <a:off x="6876257" y="3277547"/>
            <a:ext cx="1080119" cy="648071"/>
          </a:xfrm>
          <a:prstGeom prst="straightConnector1">
            <a:avLst/>
          </a:prstGeom>
          <a:solidFill>
            <a:srgbClr val="1B369A"/>
          </a:solidFill>
          <a:ln w="9525" cap="flat" cmpd="sng" algn="ctr">
            <a:noFill/>
            <a:prstDash val="solid"/>
            <a:round/>
            <a:headEnd type="none" w="med" len="med"/>
            <a:tailEnd type="triangle"/>
          </a:ln>
          <a:effectLst/>
        </p:spPr>
      </p:cxnSp>
      <p:cxnSp>
        <p:nvCxnSpPr>
          <p:cNvPr id="45" name="Conector recto de flecha 44">
            <a:extLst>
              <a:ext uri="{FF2B5EF4-FFF2-40B4-BE49-F238E27FC236}">
                <a16:creationId xmlns:a16="http://schemas.microsoft.com/office/drawing/2014/main" id="{61FAE774-B29A-4BA9-AC3C-CA2893079F6B}"/>
              </a:ext>
            </a:extLst>
          </p:cNvPr>
          <p:cNvCxnSpPr/>
          <p:nvPr/>
        </p:nvCxnSpPr>
        <p:spPr bwMode="auto">
          <a:xfrm>
            <a:off x="6910960" y="3165513"/>
            <a:ext cx="1045416" cy="397962"/>
          </a:xfrm>
          <a:prstGeom prst="straightConnector1">
            <a:avLst/>
          </a:prstGeom>
          <a:solidFill>
            <a:srgbClr val="1B369A"/>
          </a:solidFill>
          <a:ln w="9525" cap="flat" cmpd="sng" algn="ctr">
            <a:solidFill>
              <a:schemeClr val="tx1"/>
            </a:solidFill>
            <a:prstDash val="solid"/>
            <a:round/>
            <a:headEnd type="none" w="med" len="med"/>
            <a:tailEnd type="triangle"/>
          </a:ln>
          <a:effectLst/>
        </p:spPr>
      </p:cxnSp>
      <p:cxnSp>
        <p:nvCxnSpPr>
          <p:cNvPr id="46" name="Conector recto de flecha 45">
            <a:extLst>
              <a:ext uri="{FF2B5EF4-FFF2-40B4-BE49-F238E27FC236}">
                <a16:creationId xmlns:a16="http://schemas.microsoft.com/office/drawing/2014/main" id="{A03FC09F-B454-4970-BEF5-9E19349BFFE9}"/>
              </a:ext>
            </a:extLst>
          </p:cNvPr>
          <p:cNvCxnSpPr/>
          <p:nvPr/>
        </p:nvCxnSpPr>
        <p:spPr bwMode="auto">
          <a:xfrm flipH="1">
            <a:off x="2654613" y="4930738"/>
            <a:ext cx="799248" cy="16020"/>
          </a:xfrm>
          <a:prstGeom prst="straightConnector1">
            <a:avLst/>
          </a:prstGeom>
          <a:solidFill>
            <a:srgbClr val="1B369A"/>
          </a:solidFill>
          <a:ln w="9525" cap="flat" cmpd="sng" algn="ctr">
            <a:solidFill>
              <a:schemeClr val="tx1"/>
            </a:solidFill>
            <a:prstDash val="solid"/>
            <a:round/>
            <a:headEnd type="none" w="med" len="med"/>
            <a:tailEnd type="triangle"/>
          </a:ln>
          <a:effectLst/>
        </p:spPr>
      </p:cxnSp>
      <p:sp>
        <p:nvSpPr>
          <p:cNvPr id="47" name="40 CuadroTexto">
            <a:extLst>
              <a:ext uri="{FF2B5EF4-FFF2-40B4-BE49-F238E27FC236}">
                <a16:creationId xmlns:a16="http://schemas.microsoft.com/office/drawing/2014/main" id="{5E7B1027-2E03-42C1-8659-19A133CA81C8}"/>
              </a:ext>
            </a:extLst>
          </p:cNvPr>
          <p:cNvSpPr txBox="1"/>
          <p:nvPr/>
        </p:nvSpPr>
        <p:spPr bwMode="auto">
          <a:xfrm>
            <a:off x="6769545" y="3634142"/>
            <a:ext cx="2304256" cy="1593060"/>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rPr>
              <a:t>Promover la generación de Información Financiera </a:t>
            </a:r>
            <a:r>
              <a:rPr kumimoji="0" lang="es-ES" sz="1200" b="1" i="0" u="none" strike="noStrike" kern="1200" cap="none" spc="0" normalizeH="0" baseline="0" noProof="0" dirty="0">
                <a:ln>
                  <a:noFill/>
                </a:ln>
                <a:solidFill>
                  <a:srgbClr val="FF0000"/>
                </a:solidFill>
                <a:effectLst/>
                <a:uLnTx/>
                <a:uFillTx/>
                <a:latin typeface="Calibri" panose="020F0502020204030204"/>
                <a:ea typeface="+mn-ea"/>
                <a:cs typeface="+mn-cs"/>
              </a:rPr>
              <a:t>útil.</a:t>
            </a:r>
          </a:p>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Garantizar que los hechos económicos se reconozcan, midan, revelen y se presenten.</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just"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rPr>
              <a:t>Verificación la efectividad de las políticas de operación en el proceso contable. </a:t>
            </a:r>
          </a:p>
        </p:txBody>
      </p:sp>
      <p:cxnSp>
        <p:nvCxnSpPr>
          <p:cNvPr id="51" name="Conector recto de flecha 50">
            <a:extLst>
              <a:ext uri="{FF2B5EF4-FFF2-40B4-BE49-F238E27FC236}">
                <a16:creationId xmlns:a16="http://schemas.microsoft.com/office/drawing/2014/main" id="{A03FC09F-B454-4970-BEF5-9E19349BFFE9}"/>
              </a:ext>
            </a:extLst>
          </p:cNvPr>
          <p:cNvCxnSpPr/>
          <p:nvPr/>
        </p:nvCxnSpPr>
        <p:spPr bwMode="auto">
          <a:xfrm flipH="1" flipV="1">
            <a:off x="1252659" y="2160981"/>
            <a:ext cx="425951" cy="625314"/>
          </a:xfrm>
          <a:prstGeom prst="straightConnector1">
            <a:avLst/>
          </a:prstGeom>
          <a:solidFill>
            <a:srgbClr val="1B369A"/>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6818945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1" grpId="0" animBg="1"/>
      <p:bldP spid="4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78A8FD72-9270-42FA-9126-7B46023118DF}"/>
              </a:ext>
            </a:extLst>
          </p:cNvPr>
          <p:cNvSpPr/>
          <p:nvPr/>
        </p:nvSpPr>
        <p:spPr bwMode="auto">
          <a:xfrm>
            <a:off x="5220072" y="2497460"/>
            <a:ext cx="2880320" cy="57606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4" name="Rectángulo 3">
            <a:extLst>
              <a:ext uri="{FF2B5EF4-FFF2-40B4-BE49-F238E27FC236}">
                <a16:creationId xmlns:a16="http://schemas.microsoft.com/office/drawing/2014/main" id="{B941657F-CF92-41C3-93E3-C68FD697E370}"/>
              </a:ext>
            </a:extLst>
          </p:cNvPr>
          <p:cNvSpPr/>
          <p:nvPr/>
        </p:nvSpPr>
        <p:spPr bwMode="auto">
          <a:xfrm>
            <a:off x="3058739" y="15170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cxnSp>
        <p:nvCxnSpPr>
          <p:cNvPr id="7" name="Conector recto 6">
            <a:extLst>
              <a:ext uri="{FF2B5EF4-FFF2-40B4-BE49-F238E27FC236}">
                <a16:creationId xmlns:a16="http://schemas.microsoft.com/office/drawing/2014/main" id="{27D41317-415D-472F-8F90-84C1F46C3ABD}"/>
              </a:ext>
            </a:extLst>
          </p:cNvPr>
          <p:cNvCxnSpPr>
            <a:cxnSpLocks/>
          </p:cNvCxnSpPr>
          <p:nvPr/>
        </p:nvCxnSpPr>
        <p:spPr bwMode="auto">
          <a:xfrm flipH="1" flipV="1">
            <a:off x="6143423" y="1860579"/>
            <a:ext cx="1411657" cy="1809382"/>
          </a:xfrm>
          <a:prstGeom prst="line">
            <a:avLst/>
          </a:prstGeom>
          <a:solidFill>
            <a:srgbClr val="1B369A"/>
          </a:solidFill>
          <a:ln w="9525" cap="flat" cmpd="sng" algn="ctr">
            <a:noFill/>
            <a:prstDash val="solid"/>
            <a:round/>
            <a:headEnd type="none" w="med" len="med"/>
            <a:tailEnd type="none" w="med" len="med"/>
          </a:ln>
          <a:effectLst/>
        </p:spPr>
      </p:cxnSp>
      <p:cxnSp>
        <p:nvCxnSpPr>
          <p:cNvPr id="8" name="Conector recto de flecha 7">
            <a:extLst>
              <a:ext uri="{FF2B5EF4-FFF2-40B4-BE49-F238E27FC236}">
                <a16:creationId xmlns:a16="http://schemas.microsoft.com/office/drawing/2014/main" id="{1C4185C9-A7D4-4B9A-87EA-AABA88856BAC}"/>
              </a:ext>
            </a:extLst>
          </p:cNvPr>
          <p:cNvCxnSpPr/>
          <p:nvPr/>
        </p:nvCxnSpPr>
        <p:spPr bwMode="auto">
          <a:xfrm>
            <a:off x="6876257" y="3277547"/>
            <a:ext cx="1080119" cy="648071"/>
          </a:xfrm>
          <a:prstGeom prst="straightConnector1">
            <a:avLst/>
          </a:prstGeom>
          <a:solidFill>
            <a:srgbClr val="1B369A"/>
          </a:solidFill>
          <a:ln w="9525" cap="flat" cmpd="sng" algn="ctr">
            <a:noFill/>
            <a:prstDash val="solid"/>
            <a:round/>
            <a:headEnd type="none" w="med" len="med"/>
            <a:tailEnd type="triangle"/>
          </a:ln>
          <a:effectLst/>
        </p:spPr>
      </p:cxnSp>
      <p:sp>
        <p:nvSpPr>
          <p:cNvPr id="9" name="Rectángulo 8"/>
          <p:cNvSpPr/>
          <p:nvPr/>
        </p:nvSpPr>
        <p:spPr>
          <a:xfrm>
            <a:off x="797868" y="148294"/>
            <a:ext cx="7272808" cy="553992"/>
          </a:xfrm>
          <a:prstGeom prst="rect">
            <a:avLst/>
          </a:prstGeom>
          <a:noFill/>
        </p:spPr>
        <p:txBody>
          <a:bodyPr wrap="square" lIns="91432" tIns="45717" rIns="91432" bIns="45717">
            <a:spAutoFit/>
          </a:bodyPr>
          <a:lstStyle/>
          <a:p>
            <a:pPr algn="ctr" defTabSz="914400" eaLnBrk="0" fontAlgn="base" hangingPunct="0">
              <a:spcBef>
                <a:spcPct val="0"/>
              </a:spcBef>
              <a:spcAft>
                <a:spcPct val="0"/>
              </a:spcAft>
            </a:pPr>
            <a:r>
              <a:rPr lang="es-ES" sz="3000" b="1" dirty="0">
                <a:latin typeface="Times New Roman" panose="02020603050405020304" pitchFamily="18" charset="0"/>
                <a:cs typeface="Times New Roman" panose="02020603050405020304" pitchFamily="18" charset="0"/>
              </a:rPr>
              <a:t>CONTROL INTERNO CONTABLE - 2017</a:t>
            </a:r>
            <a:endParaRPr lang="es-CO" sz="3000" b="1" dirty="0">
              <a:latin typeface="Times New Roman" panose="02020603050405020304" pitchFamily="18" charset="0"/>
              <a:cs typeface="Times New Roman" panose="02020603050405020304" pitchFamily="18" charset="0"/>
            </a:endParaRPr>
          </a:p>
        </p:txBody>
      </p:sp>
      <p:pic>
        <p:nvPicPr>
          <p:cNvPr id="10"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0539" y="1189314"/>
            <a:ext cx="3244304" cy="4176465"/>
          </a:xfrm>
          <a:prstGeom prst="rect">
            <a:avLst/>
          </a:prstGeom>
          <a:noFill/>
          <a:ln w="9525">
            <a:noFill/>
            <a:miter lim="800000"/>
            <a:headEnd/>
            <a:tailEnd/>
          </a:ln>
          <a:effectLst/>
        </p:spPr>
      </p:pic>
      <p:sp>
        <p:nvSpPr>
          <p:cNvPr id="11" name="4 Rectángulo"/>
          <p:cNvSpPr/>
          <p:nvPr/>
        </p:nvSpPr>
        <p:spPr>
          <a:xfrm>
            <a:off x="3923928" y="1921396"/>
            <a:ext cx="5040560" cy="3293203"/>
          </a:xfrm>
          <a:prstGeom prst="rect">
            <a:avLst/>
          </a:prstGeom>
        </p:spPr>
        <p:txBody>
          <a:bodyPr wrap="square" lIns="91432" tIns="45717" rIns="91432" bIns="45717">
            <a:spAutoFit/>
          </a:bodyPr>
          <a:lstStyle/>
          <a:p>
            <a:pPr algn="just" defTabSz="914400" eaLnBrk="0" fontAlgn="base" hangingPunct="0">
              <a:spcBef>
                <a:spcPct val="0"/>
              </a:spcBef>
              <a:spcAft>
                <a:spcPct val="0"/>
              </a:spcAft>
            </a:pPr>
            <a:r>
              <a:rPr lang="es-ES" altLang="es-CO" sz="2600" b="1" dirty="0">
                <a:solidFill>
                  <a:srgbClr val="000000"/>
                </a:solidFill>
                <a:latin typeface="Arial" panose="020B0604020202020204" pitchFamily="34" charset="0"/>
              </a:rPr>
              <a:t>Representa la posibilidad de ocurrencia de eventos, tanto internos como externos, </a:t>
            </a:r>
            <a:r>
              <a:rPr lang="es-ES" altLang="es-CO" sz="2600" b="1" i="1" u="sng" dirty="0">
                <a:solidFill>
                  <a:srgbClr val="002060"/>
                </a:solidFill>
                <a:latin typeface="Arial" panose="020B0604020202020204" pitchFamily="34" charset="0"/>
              </a:rPr>
              <a:t>que tienen la probabilidad de afectar o impedir el logro de información contable con las características de</a:t>
            </a:r>
            <a:r>
              <a:rPr lang="es-ES" altLang="es-CO" sz="2600" b="1" dirty="0">
                <a:solidFill>
                  <a:srgbClr val="AAE2CA">
                    <a:lumMod val="50000"/>
                  </a:srgbClr>
                </a:solidFill>
                <a:latin typeface="Arial" panose="020B0604020202020204" pitchFamily="34" charset="0"/>
              </a:rPr>
              <a:t> </a:t>
            </a:r>
            <a:r>
              <a:rPr lang="es-ES" altLang="es-CO" sz="2600" b="1" dirty="0">
                <a:solidFill>
                  <a:srgbClr val="000000"/>
                </a:solidFill>
                <a:latin typeface="Arial" panose="020B0604020202020204" pitchFamily="34" charset="0"/>
              </a:rPr>
              <a:t>relevancia y representación fiel.</a:t>
            </a:r>
            <a:r>
              <a:rPr lang="es-ES" altLang="es-CO" sz="2600" b="1" dirty="0">
                <a:solidFill>
                  <a:srgbClr val="000000"/>
                </a:solidFill>
                <a:latin typeface="Tahoma" panose="020B0604030504040204" pitchFamily="34" charset="0"/>
              </a:rPr>
              <a:t> </a:t>
            </a:r>
            <a:endParaRPr lang="es-CO" sz="2600" b="1" dirty="0">
              <a:solidFill>
                <a:srgbClr val="000000"/>
              </a:solidFill>
              <a:latin typeface="Arial Narrow" pitchFamily="34" charset="0"/>
            </a:endParaRPr>
          </a:p>
        </p:txBody>
      </p:sp>
      <p:sp>
        <p:nvSpPr>
          <p:cNvPr id="12" name="CuadroTexto 11"/>
          <p:cNvSpPr txBox="1"/>
          <p:nvPr/>
        </p:nvSpPr>
        <p:spPr>
          <a:xfrm>
            <a:off x="3419872" y="1273324"/>
            <a:ext cx="5400600" cy="584775"/>
          </a:xfrm>
          <a:prstGeom prst="rect">
            <a:avLst/>
          </a:prstGeom>
          <a:noFill/>
        </p:spPr>
        <p:txBody>
          <a:bodyPr wrap="square" rtlCol="0">
            <a:spAutoFit/>
          </a:bodyPr>
          <a:lstStyle/>
          <a:p>
            <a:pPr algn="ctr" defTabSz="914400" eaLnBrk="0" fontAlgn="base" hangingPunct="0">
              <a:spcBef>
                <a:spcPct val="0"/>
              </a:spcBef>
              <a:spcAft>
                <a:spcPct val="0"/>
              </a:spcAft>
            </a:pPr>
            <a:r>
              <a:rPr lang="es-CO" sz="3200" b="1" dirty="0">
                <a:solidFill>
                  <a:srgbClr val="000000"/>
                </a:solidFill>
                <a:effectLst>
                  <a:outerShdw blurRad="38100" dist="38100" dir="2700000" algn="tl">
                    <a:srgbClr val="000000">
                      <a:alpha val="43137"/>
                    </a:srgbClr>
                  </a:outerShdw>
                </a:effectLst>
                <a:latin typeface="Arial Narrow" pitchFamily="34" charset="0"/>
              </a:rPr>
              <a:t>Riesgo Contable</a:t>
            </a:r>
          </a:p>
        </p:txBody>
      </p:sp>
      <p:sp>
        <p:nvSpPr>
          <p:cNvPr id="13" name="10 Cerrar llave"/>
          <p:cNvSpPr/>
          <p:nvPr/>
        </p:nvSpPr>
        <p:spPr>
          <a:xfrm>
            <a:off x="3347864" y="1129309"/>
            <a:ext cx="556553" cy="4449704"/>
          </a:xfrm>
          <a:prstGeom prst="rightBrace">
            <a:avLst/>
          </a:prstGeom>
          <a:noFill/>
          <a:ln w="25400" cap="flat" cmpd="sng" algn="ctr">
            <a:solidFill>
              <a:srgbClr val="00B050"/>
            </a:solidFill>
            <a:prstDash val="solid"/>
          </a:ln>
          <a:effectLst>
            <a:outerShdw blurRad="40000" dist="20000" dir="5400000" rotWithShape="0">
              <a:srgbClr val="000000">
                <a:alpha val="38000"/>
              </a:srgbClr>
            </a:outerShdw>
          </a:effectLst>
        </p:spPr>
        <p:txBody>
          <a:bodyPr lIns="91432" tIns="45717" rIns="91432" bIns="45717"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029428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decel="50000" fill="hold">
                                          <p:stCondLst>
                                            <p:cond delay="0"/>
                                          </p:stCondLst>
                                        </p:cTn>
                                        <p:tgtEl>
                                          <p:spTgt spid="1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3"/>
                                        </p:tgtEl>
                                        <p:attrNameLst>
                                          <p:attrName>ppt_w</p:attrName>
                                        </p:attrNameLst>
                                      </p:cBhvr>
                                      <p:tavLst>
                                        <p:tav tm="0">
                                          <p:val>
                                            <p:strVal val="#ppt_w*.05"/>
                                          </p:val>
                                        </p:tav>
                                        <p:tav tm="100000">
                                          <p:val>
                                            <p:strVal val="#ppt_w"/>
                                          </p:val>
                                        </p:tav>
                                      </p:tavLst>
                                    </p:anim>
                                    <p:anim calcmode="lin" valueType="num">
                                      <p:cBhvr>
                                        <p:cTn id="10" dur="1000" fill="hold"/>
                                        <p:tgtEl>
                                          <p:spTgt spid="1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txBox="1">
            <a:spLocks/>
          </p:cNvSpPr>
          <p:nvPr/>
        </p:nvSpPr>
        <p:spPr>
          <a:xfrm>
            <a:off x="308429" y="0"/>
            <a:ext cx="8728066" cy="971612"/>
          </a:xfrm>
          <a:prstGeom prst="rect">
            <a:avLst/>
          </a:prstGeom>
        </p:spPr>
        <p:txBody>
          <a:bodyPr>
            <a:no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3060" b="1" i="0" u="none" strike="noStrike" kern="1200" cap="none" spc="0" normalizeH="0" baseline="0" noProof="0">
                <a:ln>
                  <a:noFill/>
                </a:ln>
                <a:solidFill>
                  <a:schemeClr val="tx1"/>
                </a:solidFill>
                <a:effectLst/>
                <a:uLnTx/>
                <a:uFillTx/>
                <a:latin typeface="Calibri"/>
                <a:ea typeface="+mj-ea"/>
                <a:cs typeface="+mj-cs"/>
              </a:rPr>
              <a:t>CONTROL INTERNO CONTABLE - 2017 </a:t>
            </a:r>
            <a:br>
              <a:rPr kumimoji="0" lang="es-ES" sz="3060" b="1" i="0" u="none" strike="noStrike" kern="1200" cap="none" spc="0" normalizeH="0" baseline="0" noProof="0">
                <a:ln>
                  <a:noFill/>
                </a:ln>
                <a:solidFill>
                  <a:schemeClr val="tx1"/>
                </a:solidFill>
                <a:effectLst/>
                <a:uLnTx/>
                <a:uFillTx/>
                <a:latin typeface="Calibri"/>
                <a:ea typeface="+mj-ea"/>
                <a:cs typeface="+mj-cs"/>
              </a:rPr>
            </a:br>
            <a:r>
              <a:rPr kumimoji="0" lang="es-ES" sz="3060" b="1" i="0" u="none" strike="noStrike" kern="1200" cap="none" spc="0" normalizeH="0" baseline="0" noProof="0">
                <a:ln>
                  <a:noFill/>
                </a:ln>
                <a:solidFill>
                  <a:schemeClr val="tx1"/>
                </a:solidFill>
                <a:effectLst/>
                <a:uLnTx/>
                <a:uFillTx/>
                <a:latin typeface="Calibri"/>
                <a:ea typeface="+mj-ea"/>
                <a:cs typeface="+mj-cs"/>
              </a:rPr>
              <a:t>ENTIDADES REPORTANTES Y OMISAS</a:t>
            </a:r>
            <a:endParaRPr kumimoji="0" lang="es-ES" sz="3060" b="1" i="0" u="none" strike="noStrike" kern="0" cap="none" spc="0" normalizeH="0" baseline="0" noProof="0" dirty="0">
              <a:ln>
                <a:noFill/>
              </a:ln>
              <a:solidFill>
                <a:schemeClr val="tx1"/>
              </a:solidFill>
              <a:effectLst/>
              <a:uLnTx/>
              <a:uFillTx/>
              <a:latin typeface="Calibri"/>
              <a:ea typeface="+mj-ea"/>
              <a:cs typeface="+mj-cs"/>
            </a:endParaRPr>
          </a:p>
        </p:txBody>
      </p:sp>
      <p:graphicFrame>
        <p:nvGraphicFramePr>
          <p:cNvPr id="4" name="6 Tabla"/>
          <p:cNvGraphicFramePr>
            <a:graphicFrameLocks noGrp="1"/>
          </p:cNvGraphicFramePr>
          <p:nvPr>
            <p:extLst>
              <p:ext uri="{D42A27DB-BD31-4B8C-83A1-F6EECF244321}">
                <p14:modId xmlns:p14="http://schemas.microsoft.com/office/powerpoint/2010/main" val="3560689926"/>
              </p:ext>
            </p:extLst>
          </p:nvPr>
        </p:nvGraphicFramePr>
        <p:xfrm>
          <a:off x="107505" y="1129308"/>
          <a:ext cx="8928990" cy="4585692"/>
        </p:xfrm>
        <a:graphic>
          <a:graphicData uri="http://schemas.openxmlformats.org/drawingml/2006/table">
            <a:tbl>
              <a:tblPr>
                <a:effectLst>
                  <a:outerShdw blurRad="50800" dist="38100" dir="8100000" algn="tr" rotWithShape="0">
                    <a:prstClr val="black">
                      <a:alpha val="40000"/>
                    </a:prstClr>
                  </a:outerShdw>
                </a:effectLst>
              </a:tblPr>
              <a:tblGrid>
                <a:gridCol w="1378391">
                  <a:extLst>
                    <a:ext uri="{9D8B030D-6E8A-4147-A177-3AD203B41FA5}">
                      <a16:colId xmlns:a16="http://schemas.microsoft.com/office/drawing/2014/main" val="20000"/>
                    </a:ext>
                  </a:extLst>
                </a:gridCol>
                <a:gridCol w="1082354">
                  <a:extLst>
                    <a:ext uri="{9D8B030D-6E8A-4147-A177-3AD203B41FA5}">
                      <a16:colId xmlns:a16="http://schemas.microsoft.com/office/drawing/2014/main" val="20001"/>
                    </a:ext>
                  </a:extLst>
                </a:gridCol>
                <a:gridCol w="1571702">
                  <a:extLst>
                    <a:ext uri="{9D8B030D-6E8A-4147-A177-3AD203B41FA5}">
                      <a16:colId xmlns:a16="http://schemas.microsoft.com/office/drawing/2014/main" val="20002"/>
                    </a:ext>
                  </a:extLst>
                </a:gridCol>
                <a:gridCol w="774835">
                  <a:extLst>
                    <a:ext uri="{9D8B030D-6E8A-4147-A177-3AD203B41FA5}">
                      <a16:colId xmlns:a16="http://schemas.microsoft.com/office/drawing/2014/main" val="20003"/>
                    </a:ext>
                  </a:extLst>
                </a:gridCol>
                <a:gridCol w="957893">
                  <a:extLst>
                    <a:ext uri="{9D8B030D-6E8A-4147-A177-3AD203B41FA5}">
                      <a16:colId xmlns:a16="http://schemas.microsoft.com/office/drawing/2014/main" val="20004"/>
                    </a:ext>
                  </a:extLst>
                </a:gridCol>
                <a:gridCol w="843684">
                  <a:extLst>
                    <a:ext uri="{9D8B030D-6E8A-4147-A177-3AD203B41FA5}">
                      <a16:colId xmlns:a16="http://schemas.microsoft.com/office/drawing/2014/main" val="20005"/>
                    </a:ext>
                  </a:extLst>
                </a:gridCol>
                <a:gridCol w="1147588">
                  <a:extLst>
                    <a:ext uri="{9D8B030D-6E8A-4147-A177-3AD203B41FA5}">
                      <a16:colId xmlns:a16="http://schemas.microsoft.com/office/drawing/2014/main" val="20006"/>
                    </a:ext>
                  </a:extLst>
                </a:gridCol>
                <a:gridCol w="1172543">
                  <a:extLst>
                    <a:ext uri="{9D8B030D-6E8A-4147-A177-3AD203B41FA5}">
                      <a16:colId xmlns:a16="http://schemas.microsoft.com/office/drawing/2014/main" val="20007"/>
                    </a:ext>
                  </a:extLst>
                </a:gridCol>
              </a:tblGrid>
              <a:tr h="59182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Reportantes</a:t>
                      </a:r>
                    </a:p>
                  </a:txBody>
                  <a:tcPr marL="9525" marR="9525" marT="7144" marB="0" anchor="ctr">
                    <a:lnL>
                      <a:noFill/>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Omisas</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Universo</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extLst>
                  <a:ext uri="{0D108BD9-81ED-4DB2-BD59-A6C34878D82A}">
                    <a16:rowId xmlns:a16="http://schemas.microsoft.com/office/drawing/2014/main" val="10000"/>
                  </a:ext>
                </a:extLst>
              </a:tr>
              <a:tr h="358135">
                <a:tc rowSpan="4">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Resolución</a:t>
                      </a:r>
                    </a:p>
                    <a:p>
                      <a:pPr algn="ctr" fontAlgn="ctr"/>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 357 de 2008</a:t>
                      </a:r>
                    </a:p>
                  </a:txBody>
                  <a:tcPr marL="9525" marR="9525" marT="7144" marB="0" anchor="ctr">
                    <a:lnL>
                      <a:noFill/>
                    </a:lnL>
                    <a:lnR w="6350" cap="flat" cmpd="sng" algn="ctr">
                      <a:solidFill>
                        <a:srgbClr val="FFFFFF"/>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Nacional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234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12,9%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5</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4,1%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239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12,4%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1"/>
                  </a:ext>
                </a:extLst>
              </a:tr>
              <a:tr h="358135">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4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Territorial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1.573</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87,0%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118</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95,9%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1.691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87,6%</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2"/>
                  </a:ext>
                </a:extLst>
              </a:tr>
              <a:tr h="315765">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SGR</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3"/>
                  </a:ext>
                </a:extLst>
              </a:tr>
              <a:tr h="591820">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4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TOTAL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1.808</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123</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1.931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4"/>
                  </a:ext>
                </a:extLst>
              </a:tr>
              <a:tr h="226777">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9182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Reportantes</a:t>
                      </a:r>
                    </a:p>
                  </a:txBody>
                  <a:tcPr marL="9525" marR="9525" marT="7144" marB="0" anchor="ctr">
                    <a:lnL>
                      <a:noFill/>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Omisas</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Universo</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extLst>
                  <a:ext uri="{0D108BD9-81ED-4DB2-BD59-A6C34878D82A}">
                    <a16:rowId xmlns:a16="http://schemas.microsoft.com/office/drawing/2014/main" val="10006"/>
                  </a:ext>
                </a:extLst>
              </a:tr>
              <a:tr h="316474">
                <a:tc rowSpan="4">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Resolución</a:t>
                      </a:r>
                    </a:p>
                    <a:p>
                      <a:pPr marL="0" algn="ctr" defTabSz="914400" rtl="0" eaLnBrk="1" fontAlgn="b" latinLnBrk="0" hangingPunct="1"/>
                      <a:r>
                        <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 193 de 2016</a:t>
                      </a:r>
                    </a:p>
                  </a:txBody>
                  <a:tcPr marL="9525" marR="9525" marT="7144" marB="0" anchor="ctr">
                    <a:lnL>
                      <a:noFill/>
                    </a:lnL>
                    <a:lnR w="6350" cap="flat" cmpd="sng" algn="ctr">
                      <a:solidFill>
                        <a:srgbClr val="FFFFFF"/>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Nacional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114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7,0%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114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a:solidFill>
                            <a:schemeClr val="tx1"/>
                          </a:solidFill>
                          <a:latin typeface="Arial" pitchFamily="34" charset="0"/>
                          <a:cs typeface="Arial" pitchFamily="34" charset="0"/>
                        </a:rPr>
                        <a:t>6,3%</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7"/>
                  </a:ext>
                </a:extLst>
              </a:tr>
              <a:tr h="358135">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4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Territorial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1.504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92,9%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191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1.695</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a:solidFill>
                            <a:schemeClr val="tx1"/>
                          </a:solidFill>
                          <a:latin typeface="Arial" pitchFamily="34" charset="0"/>
                          <a:cs typeface="Arial" pitchFamily="34" charset="0"/>
                        </a:rPr>
                        <a:t>93,6%</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8"/>
                  </a:ext>
                </a:extLst>
              </a:tr>
              <a:tr h="284991">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600" b="1" i="0" u="none" strike="noStrike" kern="1200" dirty="0" err="1">
                          <a:solidFill>
                            <a:schemeClr val="tx1"/>
                          </a:solidFill>
                          <a:effectLst>
                            <a:outerShdw blurRad="38100" dist="38100" dir="2700000" algn="tl">
                              <a:srgbClr val="000000">
                                <a:alpha val="43137"/>
                              </a:srgbClr>
                            </a:outerShdw>
                          </a:effectLst>
                          <a:latin typeface="Arial" pitchFamily="34" charset="0"/>
                          <a:ea typeface="+mn-ea"/>
                          <a:cs typeface="Arial" pitchFamily="34" charset="0"/>
                        </a:rPr>
                        <a:t>Banrep</a:t>
                      </a:r>
                      <a:endPar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endParaRP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9"/>
                  </a:ext>
                </a:extLst>
              </a:tr>
              <a:tr h="591820">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4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TOTAL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1.619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191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1.810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6156743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2909" y="-17620"/>
            <a:ext cx="8431091" cy="1104636"/>
          </a:xfrm>
        </p:spPr>
        <p:txBody>
          <a:bodyPr/>
          <a:lstStyle/>
          <a:p>
            <a:r>
              <a:rPr lang="es-CO" b="1" dirty="0">
                <a:latin typeface="Times New Roman" panose="02020603050405020304" pitchFamily="18" charset="0"/>
                <a:cs typeface="Times New Roman" panose="02020603050405020304" pitchFamily="18" charset="0"/>
              </a:rPr>
              <a:t>Gestión Transparente de la Información Fiscal</a:t>
            </a:r>
          </a:p>
        </p:txBody>
      </p:sp>
      <p:sp>
        <p:nvSpPr>
          <p:cNvPr id="3" name="Marcador de número de diapositiva 4"/>
          <p:cNvSpPr txBox="1">
            <a:spLocks/>
          </p:cNvSpPr>
          <p:nvPr/>
        </p:nvSpPr>
        <p:spPr>
          <a:xfrm>
            <a:off x="125412" y="5502275"/>
            <a:ext cx="2358355"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ES_tradnl" sz="800" b="1" i="0" u="none" strike="noStrike" kern="1200" cap="none" spc="0" normalizeH="0" baseline="0" noProof="0">
                <a:ln>
                  <a:noFill/>
                </a:ln>
                <a:solidFill>
                  <a:srgbClr val="00918E"/>
                </a:solidFill>
                <a:effectLst/>
                <a:uLnTx/>
                <a:uFillTx/>
                <a:latin typeface="Calibri" pitchFamily="34" charset="0"/>
                <a:ea typeface="+mn-ea"/>
                <a:cs typeface="+mn-cs"/>
              </a:rPr>
              <a:t>Fuente: </a:t>
            </a:r>
            <a:r>
              <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rPr>
              <a:t>FMI: Ramón Hurtado Focal 2017 Panamá</a:t>
            </a:r>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4" name="Rectángulo 3"/>
          <p:cNvSpPr/>
          <p:nvPr/>
        </p:nvSpPr>
        <p:spPr>
          <a:xfrm>
            <a:off x="1160748" y="890070"/>
            <a:ext cx="6822504" cy="461665"/>
          </a:xfrm>
          <a:prstGeom prst="rect">
            <a:avLst/>
          </a:prstGeom>
          <a:ln>
            <a:solidFill>
              <a:srgbClr val="00947A"/>
            </a:solidFill>
          </a:ln>
        </p:spPr>
        <p:txBody>
          <a:bodyPr wrap="square">
            <a:spAutoFit/>
          </a:bodyPr>
          <a:lstStyle/>
          <a:p>
            <a:pPr algn="ctr" defTabSz="914400" eaLnBrk="0" fontAlgn="base" hangingPunct="0">
              <a:spcBef>
                <a:spcPct val="0"/>
              </a:spcBef>
              <a:spcAft>
                <a:spcPct val="0"/>
              </a:spcAft>
            </a:pPr>
            <a:r>
              <a:rPr lang="es-CO" sz="2400" b="1" dirty="0">
                <a:solidFill>
                  <a:srgbClr val="000066"/>
                </a:solidFill>
                <a:latin typeface="ArialMT"/>
              </a:rPr>
              <a:t>Esfuerzo Global por la Transparencia Fiscal</a:t>
            </a:r>
            <a:endParaRPr lang="es-CO" sz="2400" b="1" dirty="0">
              <a:solidFill>
                <a:srgbClr val="000000"/>
              </a:solidFill>
              <a:latin typeface="Arial Narrow" pitchFamily="34" charset="0"/>
            </a:endParaRPr>
          </a:p>
        </p:txBody>
      </p:sp>
      <p:sp>
        <p:nvSpPr>
          <p:cNvPr id="5" name="Rectángulo 4"/>
          <p:cNvSpPr/>
          <p:nvPr/>
        </p:nvSpPr>
        <p:spPr>
          <a:xfrm>
            <a:off x="35496" y="1531640"/>
            <a:ext cx="9073008" cy="4093428"/>
          </a:xfrm>
          <a:prstGeom prst="rect">
            <a:avLst/>
          </a:prstGeom>
        </p:spPr>
        <p:txBody>
          <a:bodyPr wrap="square">
            <a:spAutoFit/>
          </a:bodyPr>
          <a:lstStyle/>
          <a:p>
            <a:pPr algn="just" defTabSz="914400" eaLnBrk="0" fontAlgn="base" hangingPunct="0">
              <a:spcBef>
                <a:spcPct val="0"/>
              </a:spcBef>
              <a:spcAft>
                <a:spcPct val="0"/>
              </a:spcAft>
            </a:pPr>
            <a:r>
              <a:rPr lang="es-CO" sz="2000" dirty="0">
                <a:solidFill>
                  <a:srgbClr val="212165"/>
                </a:solidFill>
                <a:latin typeface="ArialMT"/>
              </a:rPr>
              <a:t>A finales de la década de los 90 se producen esfuerzos concertado para mejorar la transparencia fiscal: Crisis</a:t>
            </a:r>
          </a:p>
          <a:p>
            <a:pPr defTabSz="914400" eaLnBrk="0" fontAlgn="base" hangingPunct="0">
              <a:spcBef>
                <a:spcPct val="0"/>
              </a:spcBef>
              <a:spcAft>
                <a:spcPct val="0"/>
              </a:spcAft>
            </a:pPr>
            <a:endParaRPr lang="es-CO" sz="2000" dirty="0">
              <a:solidFill>
                <a:srgbClr val="212165"/>
              </a:solidFill>
              <a:latin typeface="ArialMT"/>
            </a:endParaRPr>
          </a:p>
          <a:p>
            <a:pPr defTabSz="914400" eaLnBrk="0" fontAlgn="base" hangingPunct="0">
              <a:spcBef>
                <a:spcPct val="0"/>
              </a:spcBef>
              <a:spcAft>
                <a:spcPct val="0"/>
              </a:spcAft>
            </a:pPr>
            <a:r>
              <a:rPr lang="es-CO" sz="2000" b="1" dirty="0">
                <a:solidFill>
                  <a:srgbClr val="212165"/>
                </a:solidFill>
                <a:latin typeface="ArialMT"/>
              </a:rPr>
              <a:t>• Desarrollo de nuevas normas para presentar los informes fiscales </a:t>
            </a:r>
            <a:endParaRPr lang="es-CO" sz="2000" dirty="0">
              <a:solidFill>
                <a:srgbClr val="212165"/>
              </a:solidFill>
              <a:latin typeface="ArialMT"/>
            </a:endParaRPr>
          </a:p>
          <a:p>
            <a:pPr defTabSz="914400" eaLnBrk="0" fontAlgn="base" hangingPunct="0">
              <a:spcBef>
                <a:spcPct val="0"/>
              </a:spcBef>
              <a:spcAft>
                <a:spcPct val="0"/>
              </a:spcAft>
            </a:pPr>
            <a:r>
              <a:rPr lang="es-CO" sz="2000" dirty="0">
                <a:solidFill>
                  <a:srgbClr val="9A0000"/>
                </a:solidFill>
                <a:latin typeface="ArialMT"/>
              </a:rPr>
              <a:t>   - General: Código y Manual del FMI sobre Transparencia Fiscal - FMI</a:t>
            </a:r>
          </a:p>
          <a:p>
            <a:pPr defTabSz="914400" eaLnBrk="0" fontAlgn="base" hangingPunct="0">
              <a:spcBef>
                <a:spcPct val="0"/>
              </a:spcBef>
              <a:spcAft>
                <a:spcPct val="0"/>
              </a:spcAft>
            </a:pPr>
            <a:r>
              <a:rPr lang="es-CO" sz="2000" dirty="0">
                <a:solidFill>
                  <a:srgbClr val="9A0000"/>
                </a:solidFill>
                <a:latin typeface="ArialMT"/>
              </a:rPr>
              <a:t>   - Elaboración de presupuesto: OCDE Mejores Prácticas para la Transparencia</a:t>
            </a:r>
          </a:p>
          <a:p>
            <a:pPr defTabSz="914400" eaLnBrk="0" fontAlgn="base" hangingPunct="0">
              <a:spcBef>
                <a:spcPct val="0"/>
              </a:spcBef>
              <a:spcAft>
                <a:spcPct val="0"/>
              </a:spcAft>
            </a:pPr>
            <a:r>
              <a:rPr lang="es-CO" sz="2000" dirty="0">
                <a:solidFill>
                  <a:srgbClr val="9A0000"/>
                </a:solidFill>
                <a:latin typeface="ArialMT"/>
              </a:rPr>
              <a:t>Presupuestaria</a:t>
            </a:r>
          </a:p>
          <a:p>
            <a:pPr defTabSz="914400" eaLnBrk="0" fontAlgn="base" hangingPunct="0">
              <a:spcBef>
                <a:spcPct val="0"/>
              </a:spcBef>
              <a:spcAft>
                <a:spcPct val="0"/>
              </a:spcAft>
            </a:pPr>
            <a:r>
              <a:rPr lang="es-CO" sz="2000" dirty="0">
                <a:solidFill>
                  <a:srgbClr val="9A0000"/>
                </a:solidFill>
                <a:latin typeface="ArialMT"/>
              </a:rPr>
              <a:t>   - Estadísticas: ESA 95 de la UE, MEFP 2001 del FMI, y SCN 08 de la ONU</a:t>
            </a:r>
          </a:p>
          <a:p>
            <a:pPr defTabSz="914400" eaLnBrk="0" fontAlgn="base" hangingPunct="0">
              <a:spcBef>
                <a:spcPct val="0"/>
              </a:spcBef>
              <a:spcAft>
                <a:spcPct val="0"/>
              </a:spcAft>
            </a:pPr>
            <a:r>
              <a:rPr lang="es-CO" sz="2000" dirty="0">
                <a:solidFill>
                  <a:srgbClr val="9A0000"/>
                </a:solidFill>
                <a:latin typeface="ArialMT"/>
              </a:rPr>
              <a:t>   - </a:t>
            </a:r>
            <a:r>
              <a:rPr lang="es-CO" sz="2000" dirty="0">
                <a:solidFill>
                  <a:srgbClr val="0033FF"/>
                </a:solidFill>
                <a:latin typeface="ArialMT"/>
              </a:rPr>
              <a:t>Contabilidad: IFAC – IPSAS: Normas Internacionales de Contabilidad para el Sector Público  (IPSAS)</a:t>
            </a:r>
          </a:p>
          <a:p>
            <a:pPr defTabSz="914400" eaLnBrk="0" fontAlgn="base" hangingPunct="0">
              <a:spcBef>
                <a:spcPct val="0"/>
              </a:spcBef>
              <a:spcAft>
                <a:spcPct val="0"/>
              </a:spcAft>
            </a:pPr>
            <a:r>
              <a:rPr lang="es-CO" sz="2000" dirty="0">
                <a:solidFill>
                  <a:srgbClr val="9A0000"/>
                </a:solidFill>
                <a:latin typeface="ArialMT"/>
              </a:rPr>
              <a:t>   - Recursos Naturales: Iniciativa de transparencia en la industria extractiva (EITI)</a:t>
            </a:r>
          </a:p>
        </p:txBody>
      </p:sp>
    </p:spTree>
    <p:extLst>
      <p:ext uri="{BB962C8B-B14F-4D97-AF65-F5344CB8AC3E}">
        <p14:creationId xmlns:p14="http://schemas.microsoft.com/office/powerpoint/2010/main" val="14336016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Rectángulo"/>
          <p:cNvSpPr/>
          <p:nvPr/>
        </p:nvSpPr>
        <p:spPr>
          <a:xfrm>
            <a:off x="2153688" y="2540600"/>
            <a:ext cx="7306056" cy="1077218"/>
          </a:xfrm>
          <a:prstGeom prst="rect">
            <a:avLst/>
          </a:prstGeom>
        </p:spPr>
        <p:txBody>
          <a:bodyPr wrap="square">
            <a:spAutoFit/>
          </a:bodyPr>
          <a:lstStyle/>
          <a:p>
            <a:pPr algn="ctr"/>
            <a:r>
              <a:rPr lang="es-CO" sz="3200" b="1" dirty="0"/>
              <a:t>CONVERGENCIA CONTABLE PÚBLICA   </a:t>
            </a:r>
          </a:p>
          <a:p>
            <a:pPr algn="ctr"/>
            <a:r>
              <a:rPr lang="es-CO" sz="3200" b="1" dirty="0"/>
              <a:t>CONTROL  INTERNO  CONTABLE</a:t>
            </a:r>
          </a:p>
        </p:txBody>
      </p:sp>
      <p:pic>
        <p:nvPicPr>
          <p:cNvPr id="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80019" y="3486561"/>
            <a:ext cx="2555077" cy="2171289"/>
          </a:xfrm>
          <a:prstGeom prst="ellipse">
            <a:avLst/>
          </a:prstGeom>
          <a:noFill/>
          <a:ln>
            <a:noFill/>
          </a:ln>
          <a:effectLst/>
          <a:scene3d>
            <a:camera prst="isometricOffAxis1Right"/>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4 Imagen"/>
          <p:cNvPicPr/>
          <p:nvPr/>
        </p:nvPicPr>
        <p:blipFill>
          <a:blip r:embed="rId4">
            <a:extLst>
              <a:ext uri="{28A0092B-C50C-407E-A947-70E740481C1C}">
                <a14:useLocalDpi xmlns:a14="http://schemas.microsoft.com/office/drawing/2010/main"/>
              </a:ext>
            </a:extLst>
          </a:blip>
          <a:stretch>
            <a:fillRect/>
          </a:stretch>
        </p:blipFill>
        <p:spPr>
          <a:xfrm>
            <a:off x="3499719" y="91440"/>
            <a:ext cx="2370730" cy="2565281"/>
          </a:xfrm>
          <a:prstGeom prst="rect">
            <a:avLst/>
          </a:prstGeom>
        </p:spPr>
      </p:pic>
      <p:sp>
        <p:nvSpPr>
          <p:cNvPr id="11" name="Rectángulo 6"/>
          <p:cNvSpPr/>
          <p:nvPr/>
        </p:nvSpPr>
        <p:spPr>
          <a:xfrm>
            <a:off x="4607496" y="3939359"/>
            <a:ext cx="4536504" cy="646331"/>
          </a:xfrm>
          <a:prstGeom prst="rect">
            <a:avLst/>
          </a:prstGeom>
        </p:spPr>
        <p:txBody>
          <a:bodyPr wrap="square">
            <a:spAutoFit/>
          </a:bodyPr>
          <a:lstStyle/>
          <a:p>
            <a:pPr algn="ctr"/>
            <a:r>
              <a:rPr lang="es-CO" sz="3600" b="1" dirty="0"/>
              <a:t>… Una Realidad</a:t>
            </a:r>
            <a:endParaRPr lang="es-CO" sz="3600" dirty="0"/>
          </a:p>
        </p:txBody>
      </p:sp>
      <p:pic>
        <p:nvPicPr>
          <p:cNvPr id="12"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483940">
            <a:off x="4743504" y="1036858"/>
            <a:ext cx="2737090" cy="809106"/>
          </a:xfrm>
          <a:prstGeom prst="rect">
            <a:avLst/>
          </a:prstGeom>
        </p:spPr>
      </p:pic>
    </p:spTree>
    <p:extLst>
      <p:ext uri="{BB962C8B-B14F-4D97-AF65-F5344CB8AC3E}">
        <p14:creationId xmlns:p14="http://schemas.microsoft.com/office/powerpoint/2010/main" val="39050523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1762" y="-37422"/>
            <a:ext cx="8431599" cy="1104636"/>
          </a:xfrm>
        </p:spPr>
        <p:txBody>
          <a:bodyPr/>
          <a:lstStyle/>
          <a:p>
            <a:r>
              <a:rPr lang="es-CO" b="1" dirty="0">
                <a:latin typeface="Times New Roman" panose="02020603050405020304" pitchFamily="18" charset="0"/>
                <a:cs typeface="Times New Roman" panose="02020603050405020304" pitchFamily="18" charset="0"/>
              </a:rPr>
              <a:t>Gestión Transparente de la Información Fiscal</a:t>
            </a:r>
          </a:p>
        </p:txBody>
      </p:sp>
      <p:sp>
        <p:nvSpPr>
          <p:cNvPr id="3" name="Marcador de número de diapositiva 4"/>
          <p:cNvSpPr txBox="1">
            <a:spLocks/>
          </p:cNvSpPr>
          <p:nvPr/>
        </p:nvSpPr>
        <p:spPr>
          <a:xfrm>
            <a:off x="125412" y="5467945"/>
            <a:ext cx="2358355"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ES_tradnl" sz="800" b="1" i="0" u="none" strike="noStrike" kern="1200" cap="none" spc="0" normalizeH="0" baseline="0" noProof="0">
                <a:ln>
                  <a:noFill/>
                </a:ln>
                <a:solidFill>
                  <a:srgbClr val="00918E"/>
                </a:solidFill>
                <a:effectLst/>
                <a:uLnTx/>
                <a:uFillTx/>
                <a:latin typeface="Calibri" pitchFamily="34" charset="0"/>
                <a:ea typeface="+mn-ea"/>
                <a:cs typeface="+mn-cs"/>
              </a:rPr>
              <a:t>Fuente: </a:t>
            </a:r>
            <a:r>
              <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rPr>
              <a:t>FMI: Ramón Hurtado Focal 2017 Panamá</a:t>
            </a:r>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4" name="Rectángulo 3"/>
          <p:cNvSpPr/>
          <p:nvPr/>
        </p:nvSpPr>
        <p:spPr>
          <a:xfrm>
            <a:off x="35496" y="913284"/>
            <a:ext cx="9145015" cy="4616648"/>
          </a:xfrm>
          <a:prstGeom prst="rect">
            <a:avLst/>
          </a:prstGeom>
        </p:spPr>
        <p:txBody>
          <a:bodyPr wrap="square">
            <a:spAutoFit/>
          </a:bodyPr>
          <a:lstStyle/>
          <a:p>
            <a:pPr marL="342900" indent="-342900" algn="just" defTabSz="914400" eaLnBrk="0" fontAlgn="base" hangingPunct="0">
              <a:spcBef>
                <a:spcPct val="0"/>
              </a:spcBef>
              <a:spcAft>
                <a:spcPct val="0"/>
              </a:spcAft>
              <a:buFont typeface="Arial" panose="020B0604020202020204" pitchFamily="34" charset="0"/>
              <a:buChar char="•"/>
            </a:pPr>
            <a:r>
              <a:rPr lang="es-CO" sz="2800" b="1" dirty="0">
                <a:solidFill>
                  <a:srgbClr val="212165"/>
                </a:solidFill>
                <a:latin typeface="ArialMT"/>
              </a:rPr>
              <a:t>Se introdujeron nuevas herramientas para monitorear el cumplimiento</a:t>
            </a:r>
          </a:p>
          <a:p>
            <a:pPr defTabSz="914400" eaLnBrk="0" fontAlgn="base" hangingPunct="0">
              <a:spcBef>
                <a:spcPct val="0"/>
              </a:spcBef>
              <a:spcAft>
                <a:spcPct val="0"/>
              </a:spcAft>
            </a:pPr>
            <a:endParaRPr lang="es-CO" sz="2200" dirty="0">
              <a:solidFill>
                <a:srgbClr val="212165"/>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 </a:t>
            </a:r>
            <a:r>
              <a:rPr lang="es-CO" sz="2400" b="1" dirty="0">
                <a:solidFill>
                  <a:srgbClr val="9A0000"/>
                </a:solidFill>
                <a:latin typeface="ArialMT"/>
              </a:rPr>
              <a:t>Multilateral:</a:t>
            </a:r>
            <a:r>
              <a:rPr lang="es-CO" sz="2400" dirty="0">
                <a:solidFill>
                  <a:srgbClr val="9A0000"/>
                </a:solidFill>
                <a:latin typeface="ArialMT"/>
              </a:rPr>
              <a:t> </a:t>
            </a:r>
            <a:r>
              <a:rPr lang="es-CO" sz="2400" dirty="0" err="1">
                <a:solidFill>
                  <a:srgbClr val="9A0000"/>
                </a:solidFill>
                <a:latin typeface="ArialMT"/>
              </a:rPr>
              <a:t>ROSCs</a:t>
            </a:r>
            <a:r>
              <a:rPr lang="es-CO" sz="2400" dirty="0">
                <a:solidFill>
                  <a:srgbClr val="9A0000"/>
                </a:solidFill>
                <a:latin typeface="ArialMT"/>
              </a:rPr>
              <a:t> - Informes sobre el Cumplimiento de  Normas y Códigos Fiscales y Datos, Gasto Público y Rendición de Cuentas (PEFA)</a:t>
            </a:r>
          </a:p>
          <a:p>
            <a:pPr algn="just" defTabSz="914400" eaLnBrk="0" fontAlgn="base" hangingPunct="0">
              <a:spcBef>
                <a:spcPct val="0"/>
              </a:spcBef>
              <a:spcAft>
                <a:spcPct val="0"/>
              </a:spcAft>
            </a:pPr>
            <a:endParaRPr lang="es-CO" sz="2400" dirty="0">
              <a:solidFill>
                <a:srgbClr val="9A0000"/>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a:t>
            </a:r>
            <a:r>
              <a:rPr lang="es-CO" sz="2400" b="1" dirty="0">
                <a:solidFill>
                  <a:srgbClr val="9A0000"/>
                </a:solidFill>
                <a:latin typeface="ArialMT"/>
              </a:rPr>
              <a:t>- Regional: </a:t>
            </a:r>
            <a:r>
              <a:rPr lang="es-CO" sz="2400" dirty="0" err="1">
                <a:solidFill>
                  <a:srgbClr val="9A0000"/>
                </a:solidFill>
                <a:latin typeface="ArialMT"/>
              </a:rPr>
              <a:t>Eurostat</a:t>
            </a:r>
            <a:r>
              <a:rPr lang="es-CO" sz="2400" dirty="0">
                <a:solidFill>
                  <a:srgbClr val="9A0000"/>
                </a:solidFill>
                <a:latin typeface="ArialMT"/>
              </a:rPr>
              <a:t>, WAEMU y CEMAC armonización de informes fiscales.</a:t>
            </a:r>
          </a:p>
          <a:p>
            <a:pPr algn="just" defTabSz="914400" eaLnBrk="0" fontAlgn="base" hangingPunct="0">
              <a:spcBef>
                <a:spcPct val="0"/>
              </a:spcBef>
              <a:spcAft>
                <a:spcPct val="0"/>
              </a:spcAft>
            </a:pPr>
            <a:endParaRPr lang="es-CO" sz="2400" dirty="0">
              <a:solidFill>
                <a:srgbClr val="9A0000"/>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a:t>
            </a:r>
            <a:r>
              <a:rPr lang="es-CO" sz="2400" b="1" dirty="0">
                <a:solidFill>
                  <a:srgbClr val="9A0000"/>
                </a:solidFill>
                <a:latin typeface="ArialMT"/>
              </a:rPr>
              <a:t>- Sociedad Civil: </a:t>
            </a:r>
            <a:r>
              <a:rPr lang="es-CO" sz="2400" dirty="0">
                <a:solidFill>
                  <a:srgbClr val="9A0000"/>
                </a:solidFill>
                <a:latin typeface="ArialMT"/>
              </a:rPr>
              <a:t>Encuesta Presupuestaria Abierta e Índice, Principios GIFT, Informes EITI</a:t>
            </a:r>
            <a:endParaRPr lang="es-CO" sz="2400" dirty="0">
              <a:solidFill>
                <a:srgbClr val="000000"/>
              </a:solidFill>
              <a:latin typeface="Arial Narrow" pitchFamily="34" charset="0"/>
            </a:endParaRPr>
          </a:p>
        </p:txBody>
      </p:sp>
    </p:spTree>
    <p:extLst>
      <p:ext uri="{BB962C8B-B14F-4D97-AF65-F5344CB8AC3E}">
        <p14:creationId xmlns:p14="http://schemas.microsoft.com/office/powerpoint/2010/main" val="16539963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0469" y="0"/>
            <a:ext cx="7718181" cy="1104636"/>
          </a:xfrm>
        </p:spPr>
        <p:txBody>
          <a:bodyPr/>
          <a:lstStyle/>
          <a:p>
            <a:r>
              <a:rPr lang="es-CO" b="1" dirty="0">
                <a:latin typeface="Times New Roman" panose="02020603050405020304" pitchFamily="18" charset="0"/>
                <a:cs typeface="Times New Roman" panose="02020603050405020304" pitchFamily="18" charset="0"/>
              </a:rPr>
              <a:t>Lecciones de las Recientes Crisis</a:t>
            </a:r>
          </a:p>
        </p:txBody>
      </p:sp>
      <p:sp>
        <p:nvSpPr>
          <p:cNvPr id="3" name="Rectángulo 2"/>
          <p:cNvSpPr/>
          <p:nvPr/>
        </p:nvSpPr>
        <p:spPr>
          <a:xfrm>
            <a:off x="0" y="1067167"/>
            <a:ext cx="9144000" cy="4062651"/>
          </a:xfrm>
          <a:prstGeom prst="rect">
            <a:avLst/>
          </a:prstGeom>
        </p:spPr>
        <p:txBody>
          <a:bodyPr wrap="square">
            <a:spAutoFit/>
          </a:bodyPr>
          <a:lstStyle/>
          <a:p>
            <a:pPr defTabSz="914400" eaLnBrk="0" fontAlgn="base" hangingPunct="0">
              <a:spcBef>
                <a:spcPct val="0"/>
              </a:spcBef>
              <a:spcAft>
                <a:spcPct val="0"/>
              </a:spcAft>
            </a:pPr>
            <a:r>
              <a:rPr lang="es-CO" sz="2800" b="1" dirty="0">
                <a:solidFill>
                  <a:srgbClr val="212165"/>
                </a:solidFill>
                <a:latin typeface="ArialMT"/>
              </a:rPr>
              <a:t>Crisis asiática:</a:t>
            </a:r>
          </a:p>
          <a:p>
            <a:pPr algn="just" defTabSz="914400" eaLnBrk="0" fontAlgn="base" hangingPunct="0">
              <a:spcBef>
                <a:spcPct val="0"/>
              </a:spcBef>
              <a:spcAft>
                <a:spcPct val="0"/>
              </a:spcAft>
            </a:pPr>
            <a:r>
              <a:rPr lang="es-CO" sz="2400" dirty="0">
                <a:solidFill>
                  <a:srgbClr val="9A0000"/>
                </a:solidFill>
                <a:latin typeface="ArialMT"/>
              </a:rPr>
              <a:t>• </a:t>
            </a:r>
            <a:r>
              <a:rPr lang="es-CO" sz="2200" b="1" dirty="0">
                <a:solidFill>
                  <a:srgbClr val="9A0000"/>
                </a:solidFill>
                <a:latin typeface="ArialMT"/>
              </a:rPr>
              <a:t>Debilidad del sistema de presentación de informes financieros públicos  y privados</a:t>
            </a:r>
          </a:p>
          <a:p>
            <a:pPr algn="just" defTabSz="914400" eaLnBrk="0" fontAlgn="base" hangingPunct="0">
              <a:spcBef>
                <a:spcPct val="0"/>
              </a:spcBef>
              <a:spcAft>
                <a:spcPct val="0"/>
              </a:spcAft>
            </a:pPr>
            <a:r>
              <a:rPr lang="es-CO" sz="2200" b="1" dirty="0">
                <a:solidFill>
                  <a:srgbClr val="9A0000"/>
                </a:solidFill>
                <a:latin typeface="ArialMT"/>
              </a:rPr>
              <a:t>•  Riesgos asociados a los vínculos ocultos entre los dos</a:t>
            </a:r>
          </a:p>
          <a:p>
            <a:pPr defTabSz="914400" eaLnBrk="0" fontAlgn="base" hangingPunct="0">
              <a:spcBef>
                <a:spcPct val="0"/>
              </a:spcBef>
              <a:spcAft>
                <a:spcPct val="0"/>
              </a:spcAft>
            </a:pPr>
            <a:r>
              <a:rPr lang="es-CO" sz="2800" b="1" dirty="0">
                <a:solidFill>
                  <a:srgbClr val="212165"/>
                </a:solidFill>
                <a:latin typeface="ArialMT"/>
              </a:rPr>
              <a:t>Ultima crisis:</a:t>
            </a:r>
          </a:p>
          <a:p>
            <a:pPr algn="just" defTabSz="914400" eaLnBrk="0" fontAlgn="base" hangingPunct="0">
              <a:spcBef>
                <a:spcPct val="0"/>
              </a:spcBef>
              <a:spcAft>
                <a:spcPct val="0"/>
              </a:spcAft>
            </a:pPr>
            <a:r>
              <a:rPr lang="es-CO" sz="2400" dirty="0">
                <a:solidFill>
                  <a:srgbClr val="9A0000"/>
                </a:solidFill>
                <a:latin typeface="ArialMT"/>
              </a:rPr>
              <a:t>•  </a:t>
            </a:r>
            <a:r>
              <a:rPr lang="es-CO" sz="2200" b="1" dirty="0">
                <a:solidFill>
                  <a:srgbClr val="9A0000"/>
                </a:solidFill>
                <a:latin typeface="ArialMT"/>
              </a:rPr>
              <a:t>Conocimiento inadecuado de los gobiernos sobre su posición fiscal,</a:t>
            </a:r>
          </a:p>
          <a:p>
            <a:pPr algn="just" defTabSz="914400" eaLnBrk="0" fontAlgn="base" hangingPunct="0">
              <a:spcBef>
                <a:spcPct val="0"/>
              </a:spcBef>
              <a:spcAft>
                <a:spcPct val="0"/>
              </a:spcAft>
            </a:pPr>
            <a:r>
              <a:rPr lang="es-CO" sz="2200" b="1" dirty="0">
                <a:solidFill>
                  <a:srgbClr val="9A0000"/>
                </a:solidFill>
                <a:latin typeface="ArialMT"/>
              </a:rPr>
              <a:t>evidenciado por déficits y no reportados.</a:t>
            </a:r>
          </a:p>
          <a:p>
            <a:pPr algn="just" defTabSz="914400" eaLnBrk="0" fontAlgn="base" hangingPunct="0">
              <a:spcBef>
                <a:spcPct val="0"/>
              </a:spcBef>
              <a:spcAft>
                <a:spcPct val="0"/>
              </a:spcAft>
            </a:pPr>
            <a:r>
              <a:rPr lang="es-CO" sz="2200" b="1" dirty="0">
                <a:solidFill>
                  <a:srgbClr val="9A0000"/>
                </a:solidFill>
                <a:latin typeface="ArialMT"/>
              </a:rPr>
              <a:t>•  Subestimación considerable de los riesgos para sus proyecciones  fiscales, especialmente los que emanan del sector financiero.</a:t>
            </a:r>
          </a:p>
        </p:txBody>
      </p:sp>
      <p:sp>
        <p:nvSpPr>
          <p:cNvPr id="4" name="Rectángulo 3"/>
          <p:cNvSpPr/>
          <p:nvPr/>
        </p:nvSpPr>
        <p:spPr>
          <a:xfrm>
            <a:off x="53752" y="5234344"/>
            <a:ext cx="5958408" cy="215444"/>
          </a:xfrm>
          <a:prstGeom prst="rect">
            <a:avLst/>
          </a:prstGeom>
        </p:spPr>
        <p:txBody>
          <a:bodyPr wrap="square">
            <a:spAutoFit/>
          </a:bodyPr>
          <a:lstStyle/>
          <a:p>
            <a:pPr defTabSz="914400" eaLnBrk="0" fontAlgn="base" hangingPunct="0">
              <a:spcBef>
                <a:spcPct val="0"/>
              </a:spcBef>
              <a:spcAft>
                <a:spcPct val="0"/>
              </a:spcAft>
            </a:pPr>
            <a:r>
              <a:rPr lang="es-ES_tradnl" sz="800" b="1" dirty="0">
                <a:solidFill>
                  <a:srgbClr val="000000"/>
                </a:solidFill>
                <a:latin typeface="Arial Narrow" pitchFamily="34" charset="0"/>
              </a:rPr>
              <a:t>Fuente: </a:t>
            </a:r>
            <a:r>
              <a:rPr lang="es-ES_tradnl" sz="800" dirty="0">
                <a:solidFill>
                  <a:srgbClr val="000000"/>
                </a:solidFill>
                <a:latin typeface="Arial Narrow" pitchFamily="34" charset="0"/>
              </a:rPr>
              <a:t>FMI: Ramón Hurtado Focal 2017 Panamá</a:t>
            </a:r>
          </a:p>
        </p:txBody>
      </p:sp>
    </p:spTree>
    <p:extLst>
      <p:ext uri="{BB962C8B-B14F-4D97-AF65-F5344CB8AC3E}">
        <p14:creationId xmlns:p14="http://schemas.microsoft.com/office/powerpoint/2010/main" val="17672805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6219" y="-529"/>
            <a:ext cx="7718181" cy="1104636"/>
          </a:xfrm>
        </p:spPr>
        <p:txBody>
          <a:bodyPr>
            <a:normAutofit/>
          </a:bodyPr>
          <a:lstStyle/>
          <a:p>
            <a:r>
              <a:rPr lang="es-CO" sz="3600" b="1" dirty="0">
                <a:latin typeface="Times New Roman" panose="02020603050405020304" pitchFamily="18" charset="0"/>
                <a:cs typeface="Times New Roman" panose="02020603050405020304" pitchFamily="18" charset="0"/>
              </a:rPr>
              <a:t>Mejoras con respecto a ROSC</a:t>
            </a:r>
          </a:p>
        </p:txBody>
      </p:sp>
      <p:graphicFrame>
        <p:nvGraphicFramePr>
          <p:cNvPr id="3" name="object 4"/>
          <p:cNvGraphicFramePr>
            <a:graphicFrameLocks noGrp="1"/>
          </p:cNvGraphicFramePr>
          <p:nvPr>
            <p:extLst>
              <p:ext uri="{D42A27DB-BD31-4B8C-83A1-F6EECF244321}">
                <p14:modId xmlns:p14="http://schemas.microsoft.com/office/powerpoint/2010/main" val="3153721376"/>
              </p:ext>
            </p:extLst>
          </p:nvPr>
        </p:nvGraphicFramePr>
        <p:xfrm>
          <a:off x="0" y="863322"/>
          <a:ext cx="9144000" cy="4864488"/>
        </p:xfrm>
        <a:graphic>
          <a:graphicData uri="http://schemas.openxmlformats.org/drawingml/2006/table">
            <a:tbl>
              <a:tblPr firstRow="1" bandRow="1"/>
              <a:tblGrid>
                <a:gridCol w="2709496">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386504">
                  <a:extLst>
                    <a:ext uri="{9D8B030D-6E8A-4147-A177-3AD203B41FA5}">
                      <a16:colId xmlns:a16="http://schemas.microsoft.com/office/drawing/2014/main" val="20002"/>
                    </a:ext>
                  </a:extLst>
                </a:gridCol>
              </a:tblGrid>
              <a:tr h="572078">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716280" marR="409575" indent="-285750">
                        <a:lnSpc>
                          <a:spcPts val="2130"/>
                        </a:lnSpc>
                        <a:spcBef>
                          <a:spcPts val="420"/>
                        </a:spcBef>
                      </a:pPr>
                      <a:r>
                        <a:rPr sz="2000" b="1" spc="-5" dirty="0">
                          <a:solidFill>
                            <a:srgbClr val="FFFFFF"/>
                          </a:solidFill>
                          <a:latin typeface="Arial"/>
                          <a:cs typeface="Arial"/>
                        </a:rPr>
                        <a:t>Objetivo </a:t>
                      </a:r>
                      <a:r>
                        <a:rPr sz="2000" b="1" dirty="0">
                          <a:solidFill>
                            <a:srgbClr val="FFFFFF"/>
                          </a:solidFill>
                          <a:latin typeface="Arial"/>
                          <a:cs typeface="Arial"/>
                        </a:rPr>
                        <a:t>de</a:t>
                      </a:r>
                      <a:r>
                        <a:rPr sz="2000" b="1" spc="-75" dirty="0">
                          <a:solidFill>
                            <a:srgbClr val="FFFFFF"/>
                          </a:solidFill>
                          <a:latin typeface="Arial"/>
                          <a:cs typeface="Arial"/>
                        </a:rPr>
                        <a:t> </a:t>
                      </a:r>
                      <a:r>
                        <a:rPr sz="2000" b="1" dirty="0">
                          <a:solidFill>
                            <a:srgbClr val="FFFFFF"/>
                          </a:solidFill>
                          <a:latin typeface="Arial"/>
                          <a:cs typeface="Arial"/>
                        </a:rPr>
                        <a:t>la  </a:t>
                      </a:r>
                      <a:r>
                        <a:rPr sz="2000" b="1" spc="-5" dirty="0">
                          <a:solidFill>
                            <a:srgbClr val="FFFFFF"/>
                          </a:solidFill>
                          <a:latin typeface="Arial"/>
                          <a:cs typeface="Arial"/>
                        </a:rPr>
                        <a:t>Reforma</a:t>
                      </a:r>
                      <a:endParaRPr sz="2000" dirty="0">
                        <a:latin typeface="Arial"/>
                        <a:cs typeface="Arial"/>
                      </a:endParaRPr>
                    </a:p>
                  </a:txBody>
                  <a:tcPr marL="0" marR="0" marT="5334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2D2D8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640715">
                        <a:lnSpc>
                          <a:spcPct val="100000"/>
                        </a:lnSpc>
                        <a:spcBef>
                          <a:spcPts val="1405"/>
                        </a:spcBef>
                      </a:pPr>
                      <a:r>
                        <a:rPr sz="2000" b="1" spc="-5" dirty="0">
                          <a:solidFill>
                            <a:srgbClr val="FFFFFF"/>
                          </a:solidFill>
                          <a:latin typeface="Arial"/>
                          <a:cs typeface="Arial"/>
                        </a:rPr>
                        <a:t>ROSC</a:t>
                      </a:r>
                      <a:r>
                        <a:rPr sz="2000" b="1" spc="-10" dirty="0">
                          <a:solidFill>
                            <a:srgbClr val="FFFFFF"/>
                          </a:solidFill>
                          <a:latin typeface="Arial"/>
                          <a:cs typeface="Arial"/>
                        </a:rPr>
                        <a:t> </a:t>
                      </a:r>
                      <a:r>
                        <a:rPr sz="2000" b="1" spc="-5" dirty="0">
                          <a:solidFill>
                            <a:srgbClr val="FFFFFF"/>
                          </a:solidFill>
                          <a:latin typeface="Arial"/>
                          <a:cs typeface="Arial"/>
                        </a:rPr>
                        <a:t>Fiscal</a:t>
                      </a:r>
                      <a:endParaRPr sz="2000" dirty="0">
                        <a:latin typeface="Arial"/>
                        <a:cs typeface="Arial"/>
                      </a:endParaRPr>
                    </a:p>
                  </a:txBody>
                  <a:tcPr marL="0" marR="0" marT="17843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2D2D8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342900" marR="321310" indent="361950">
                        <a:lnSpc>
                          <a:spcPts val="2130"/>
                        </a:lnSpc>
                        <a:spcBef>
                          <a:spcPts val="420"/>
                        </a:spcBef>
                      </a:pPr>
                      <a:r>
                        <a:rPr sz="2000" b="1" spc="-5" dirty="0">
                          <a:solidFill>
                            <a:srgbClr val="FFFFFF"/>
                          </a:solidFill>
                          <a:latin typeface="Arial"/>
                          <a:cs typeface="Arial"/>
                        </a:rPr>
                        <a:t>Evaluación </a:t>
                      </a:r>
                      <a:r>
                        <a:rPr sz="2000" b="1" dirty="0">
                          <a:solidFill>
                            <a:srgbClr val="FFFFFF"/>
                          </a:solidFill>
                          <a:latin typeface="Arial"/>
                          <a:cs typeface="Arial"/>
                        </a:rPr>
                        <a:t>de  </a:t>
                      </a:r>
                      <a:r>
                        <a:rPr sz="2000" b="1" spc="-10" dirty="0">
                          <a:solidFill>
                            <a:srgbClr val="FFFFFF"/>
                          </a:solidFill>
                          <a:latin typeface="Arial"/>
                          <a:cs typeface="Arial"/>
                        </a:rPr>
                        <a:t>Transparencia</a:t>
                      </a:r>
                      <a:r>
                        <a:rPr sz="2000" b="1" spc="-75" dirty="0">
                          <a:solidFill>
                            <a:srgbClr val="FFFFFF"/>
                          </a:solidFill>
                          <a:latin typeface="Arial"/>
                          <a:cs typeface="Arial"/>
                        </a:rPr>
                        <a:t> </a:t>
                      </a:r>
                      <a:r>
                        <a:rPr sz="2000" b="1" spc="-5" dirty="0">
                          <a:solidFill>
                            <a:srgbClr val="FFFFFF"/>
                          </a:solidFill>
                          <a:latin typeface="Arial"/>
                          <a:cs typeface="Arial"/>
                        </a:rPr>
                        <a:t>Fiscal</a:t>
                      </a:r>
                      <a:endParaRPr sz="2000" dirty="0">
                        <a:latin typeface="Arial"/>
                        <a:cs typeface="Arial"/>
                      </a:endParaRPr>
                    </a:p>
                  </a:txBody>
                  <a:tcPr marL="0" marR="0" marT="5334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2D2D8A"/>
                    </a:solidFill>
                  </a:tcPr>
                </a:tc>
                <a:extLst>
                  <a:ext uri="{0D108BD9-81ED-4DB2-BD59-A6C34878D82A}">
                    <a16:rowId xmlns:a16="http://schemas.microsoft.com/office/drawing/2014/main" val="10000"/>
                  </a:ext>
                </a:extLst>
              </a:tr>
              <a:tr h="111072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27329" marR="207645" algn="ctr">
                        <a:lnSpc>
                          <a:spcPct val="99800"/>
                        </a:lnSpc>
                        <a:spcBef>
                          <a:spcPts val="330"/>
                        </a:spcBef>
                      </a:pPr>
                      <a:r>
                        <a:rPr sz="1800" b="1" spc="-5" dirty="0">
                          <a:solidFill>
                            <a:srgbClr val="0033FF"/>
                          </a:solidFill>
                          <a:latin typeface="Arial"/>
                          <a:cs typeface="Arial"/>
                        </a:rPr>
                        <a:t>Mayor análisis</a:t>
                      </a:r>
                      <a:r>
                        <a:rPr sz="1800" b="1" spc="-75" dirty="0">
                          <a:solidFill>
                            <a:srgbClr val="0033FF"/>
                          </a:solidFill>
                          <a:latin typeface="Arial"/>
                          <a:cs typeface="Arial"/>
                        </a:rPr>
                        <a:t> </a:t>
                      </a:r>
                      <a:r>
                        <a:rPr sz="1800" b="1" dirty="0">
                          <a:solidFill>
                            <a:srgbClr val="0033FF"/>
                          </a:solidFill>
                          <a:latin typeface="Arial"/>
                          <a:cs typeface="Arial"/>
                        </a:rPr>
                        <a:t>de  </a:t>
                      </a:r>
                      <a:r>
                        <a:rPr sz="1800" b="1" spc="-5" dirty="0">
                          <a:solidFill>
                            <a:srgbClr val="0033FF"/>
                          </a:solidFill>
                          <a:latin typeface="Arial"/>
                          <a:cs typeface="Arial"/>
                        </a:rPr>
                        <a:t>cobertura </a:t>
                      </a:r>
                      <a:r>
                        <a:rPr sz="1800" b="1" dirty="0">
                          <a:solidFill>
                            <a:srgbClr val="0033FF"/>
                          </a:solidFill>
                          <a:latin typeface="Arial"/>
                          <a:cs typeface="Arial"/>
                        </a:rPr>
                        <a:t>y  </a:t>
                      </a:r>
                      <a:r>
                        <a:rPr sz="1800" b="1" spc="-5" dirty="0">
                          <a:solidFill>
                            <a:srgbClr val="0033FF"/>
                          </a:solidFill>
                          <a:latin typeface="Arial"/>
                          <a:cs typeface="Arial"/>
                        </a:rPr>
                        <a:t>fiabilidad </a:t>
                      </a:r>
                      <a:r>
                        <a:rPr sz="1800" b="1" dirty="0">
                          <a:solidFill>
                            <a:srgbClr val="0033FF"/>
                          </a:solidFill>
                          <a:latin typeface="Arial"/>
                          <a:cs typeface="Arial"/>
                        </a:rPr>
                        <a:t>de </a:t>
                      </a:r>
                      <a:r>
                        <a:rPr sz="1800" b="1" spc="-5" dirty="0">
                          <a:solidFill>
                            <a:srgbClr val="0033FF"/>
                          </a:solidFill>
                          <a:latin typeface="Arial"/>
                          <a:cs typeface="Arial"/>
                        </a:rPr>
                        <a:t>los  datos</a:t>
                      </a:r>
                      <a:r>
                        <a:rPr sz="1800" b="1" spc="-20" dirty="0">
                          <a:solidFill>
                            <a:srgbClr val="0033FF"/>
                          </a:solidFill>
                          <a:latin typeface="Arial"/>
                          <a:cs typeface="Arial"/>
                        </a:rPr>
                        <a:t> </a:t>
                      </a:r>
                      <a:r>
                        <a:rPr sz="1800" b="1" spc="-5" dirty="0">
                          <a:solidFill>
                            <a:srgbClr val="0033FF"/>
                          </a:solidFill>
                          <a:latin typeface="Arial"/>
                          <a:cs typeface="Arial"/>
                        </a:rPr>
                        <a:t>fiscales</a:t>
                      </a:r>
                      <a:endParaRPr sz="1800" dirty="0">
                        <a:solidFill>
                          <a:srgbClr val="0033FF"/>
                        </a:solidFill>
                        <a:latin typeface="Arial"/>
                        <a:cs typeface="Arial"/>
                      </a:endParaRPr>
                    </a:p>
                  </a:txBody>
                  <a:tcPr marL="0" marR="0" marT="4191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58115" marR="137795" algn="ctr">
                        <a:lnSpc>
                          <a:spcPct val="99800"/>
                        </a:lnSpc>
                        <a:spcBef>
                          <a:spcPts val="330"/>
                        </a:spcBef>
                      </a:pPr>
                      <a:r>
                        <a:rPr sz="1600" b="1" spc="-5" dirty="0">
                          <a:solidFill>
                            <a:srgbClr val="16218E"/>
                          </a:solidFill>
                          <a:latin typeface="Arial"/>
                          <a:cs typeface="Arial"/>
                        </a:rPr>
                        <a:t>Enfoque en evaluar</a:t>
                      </a:r>
                      <a:r>
                        <a:rPr sz="1600" b="1" spc="-65" dirty="0">
                          <a:solidFill>
                            <a:srgbClr val="16218E"/>
                          </a:solidFill>
                          <a:latin typeface="Arial"/>
                          <a:cs typeface="Arial"/>
                        </a:rPr>
                        <a:t> </a:t>
                      </a:r>
                      <a:r>
                        <a:rPr sz="1600" b="1" spc="-5" dirty="0">
                          <a:solidFill>
                            <a:srgbClr val="16218E"/>
                          </a:solidFill>
                          <a:latin typeface="Arial"/>
                          <a:cs typeface="Arial"/>
                        </a:rPr>
                        <a:t>los  procedimientos de  presentación de  informes</a:t>
                      </a:r>
                      <a:endParaRPr sz="1600" b="1" dirty="0">
                        <a:latin typeface="Arial"/>
                        <a:cs typeface="Arial"/>
                      </a:endParaRPr>
                    </a:p>
                  </a:txBody>
                  <a:tcPr marL="0" marR="0" marT="4191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2000" b="1" dirty="0">
                        <a:latin typeface="Times New Roman"/>
                        <a:cs typeface="Times New Roman"/>
                      </a:endParaRPr>
                    </a:p>
                    <a:p>
                      <a:pPr marL="330200" marR="195580" indent="-114300">
                        <a:lnSpc>
                          <a:spcPts val="2130"/>
                        </a:lnSpc>
                      </a:pPr>
                      <a:r>
                        <a:rPr sz="1600" b="1" spc="-5" dirty="0">
                          <a:solidFill>
                            <a:srgbClr val="16218E"/>
                          </a:solidFill>
                          <a:latin typeface="Arial"/>
                          <a:cs typeface="Arial"/>
                        </a:rPr>
                        <a:t>Indicadores cuantitativos  de transparencia</a:t>
                      </a:r>
                      <a:r>
                        <a:rPr sz="1600" b="1" spc="-30" dirty="0">
                          <a:solidFill>
                            <a:srgbClr val="16218E"/>
                          </a:solidFill>
                          <a:latin typeface="Arial"/>
                          <a:cs typeface="Arial"/>
                        </a:rPr>
                        <a:t> </a:t>
                      </a:r>
                      <a:r>
                        <a:rPr sz="1600" b="1" spc="-5" dirty="0">
                          <a:solidFill>
                            <a:srgbClr val="16218E"/>
                          </a:solidFill>
                          <a:latin typeface="Arial"/>
                          <a:cs typeface="Arial"/>
                        </a:rPr>
                        <a:t>fiscal</a:t>
                      </a:r>
                      <a:endParaRPr sz="1600" b="1" dirty="0">
                        <a:latin typeface="Arial"/>
                        <a:cs typeface="Arial"/>
                      </a:endParaRPr>
                    </a:p>
                  </a:txBody>
                  <a:tcPr marL="0" marR="0" marT="635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extLst>
                  <a:ext uri="{0D108BD9-81ED-4DB2-BD59-A6C34878D82A}">
                    <a16:rowId xmlns:a16="http://schemas.microsoft.com/office/drawing/2014/main" val="10001"/>
                  </a:ext>
                </a:extLst>
              </a:tr>
              <a:tr h="111072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309880" marR="289560" algn="ctr">
                        <a:lnSpc>
                          <a:spcPct val="99800"/>
                        </a:lnSpc>
                        <a:spcBef>
                          <a:spcPts val="330"/>
                        </a:spcBef>
                      </a:pPr>
                      <a:r>
                        <a:rPr sz="1800" b="1" spc="-5" dirty="0">
                          <a:solidFill>
                            <a:srgbClr val="0033FF"/>
                          </a:solidFill>
                          <a:latin typeface="Arial"/>
                          <a:cs typeface="Arial"/>
                        </a:rPr>
                        <a:t>Resumen más  accesible </a:t>
                      </a:r>
                      <a:r>
                        <a:rPr sz="1800" b="1" dirty="0">
                          <a:solidFill>
                            <a:srgbClr val="0033FF"/>
                          </a:solidFill>
                          <a:latin typeface="Arial"/>
                          <a:cs typeface="Arial"/>
                        </a:rPr>
                        <a:t>de</a:t>
                      </a:r>
                      <a:r>
                        <a:rPr sz="1800" b="1" spc="-85" dirty="0">
                          <a:solidFill>
                            <a:srgbClr val="0033FF"/>
                          </a:solidFill>
                          <a:latin typeface="Arial"/>
                          <a:cs typeface="Arial"/>
                        </a:rPr>
                        <a:t> </a:t>
                      </a:r>
                      <a:r>
                        <a:rPr sz="1800" b="1" spc="-5" dirty="0">
                          <a:solidFill>
                            <a:srgbClr val="0033FF"/>
                          </a:solidFill>
                          <a:latin typeface="Arial"/>
                          <a:cs typeface="Arial"/>
                        </a:rPr>
                        <a:t>las  fortalezas </a:t>
                      </a:r>
                      <a:r>
                        <a:rPr sz="1800" b="1" dirty="0">
                          <a:solidFill>
                            <a:srgbClr val="0033FF"/>
                          </a:solidFill>
                          <a:latin typeface="Arial"/>
                          <a:cs typeface="Arial"/>
                        </a:rPr>
                        <a:t>y  </a:t>
                      </a:r>
                      <a:r>
                        <a:rPr sz="1800" b="1" spc="-5" dirty="0">
                          <a:solidFill>
                            <a:srgbClr val="0033FF"/>
                          </a:solidFill>
                          <a:latin typeface="Arial"/>
                          <a:cs typeface="Arial"/>
                        </a:rPr>
                        <a:t>debilidades</a:t>
                      </a:r>
                      <a:endParaRPr sz="1800" dirty="0">
                        <a:solidFill>
                          <a:srgbClr val="0033FF"/>
                        </a:solidFill>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32715" marR="113030" indent="-635" algn="ctr">
                        <a:lnSpc>
                          <a:spcPct val="99500"/>
                        </a:lnSpc>
                        <a:spcBef>
                          <a:spcPts val="1415"/>
                        </a:spcBef>
                      </a:pPr>
                      <a:r>
                        <a:rPr sz="1600" b="1" spc="-5" dirty="0">
                          <a:solidFill>
                            <a:srgbClr val="16218E"/>
                          </a:solidFill>
                          <a:latin typeface="Arial"/>
                          <a:cs typeface="Arial"/>
                        </a:rPr>
                        <a:t>Largas descripciones  narrativas de las  fortalezas </a:t>
                      </a:r>
                      <a:r>
                        <a:rPr sz="1600" b="1" dirty="0">
                          <a:solidFill>
                            <a:srgbClr val="16218E"/>
                          </a:solidFill>
                          <a:latin typeface="Arial"/>
                          <a:cs typeface="Arial"/>
                        </a:rPr>
                        <a:t>y</a:t>
                      </a:r>
                      <a:r>
                        <a:rPr sz="1600" b="1" spc="-65" dirty="0">
                          <a:solidFill>
                            <a:srgbClr val="16218E"/>
                          </a:solidFill>
                          <a:latin typeface="Arial"/>
                          <a:cs typeface="Arial"/>
                        </a:rPr>
                        <a:t> </a:t>
                      </a:r>
                      <a:r>
                        <a:rPr sz="1600" b="1" spc="-5" dirty="0">
                          <a:solidFill>
                            <a:srgbClr val="16218E"/>
                          </a:solidFill>
                          <a:latin typeface="Arial"/>
                          <a:cs typeface="Arial"/>
                        </a:rPr>
                        <a:t>debilidades</a:t>
                      </a:r>
                      <a:endParaRPr sz="1600" b="1" dirty="0">
                        <a:latin typeface="Arial"/>
                        <a:cs typeface="Arial"/>
                      </a:endParaRPr>
                    </a:p>
                  </a:txBody>
                  <a:tcPr marL="0" marR="0" marT="17970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92100" marR="271780" algn="ctr">
                        <a:lnSpc>
                          <a:spcPct val="99800"/>
                        </a:lnSpc>
                        <a:spcBef>
                          <a:spcPts val="330"/>
                        </a:spcBef>
                      </a:pPr>
                      <a:r>
                        <a:rPr sz="1600" b="1" spc="-5" dirty="0">
                          <a:solidFill>
                            <a:srgbClr val="16218E"/>
                          </a:solidFill>
                          <a:latin typeface="Arial"/>
                          <a:cs typeface="Arial"/>
                        </a:rPr>
                        <a:t>Los Mapas de Calor </a:t>
                      </a:r>
                      <a:r>
                        <a:rPr sz="1600" b="1" dirty="0">
                          <a:solidFill>
                            <a:srgbClr val="16218E"/>
                          </a:solidFill>
                          <a:latin typeface="Arial"/>
                          <a:cs typeface="Arial"/>
                        </a:rPr>
                        <a:t>a  </a:t>
                      </a:r>
                      <a:r>
                        <a:rPr sz="1600" b="1" spc="-5" dirty="0">
                          <a:solidFill>
                            <a:srgbClr val="16218E"/>
                          </a:solidFill>
                          <a:latin typeface="Arial"/>
                          <a:cs typeface="Arial"/>
                        </a:rPr>
                        <a:t>manera de Resumen  resaltan las</a:t>
                      </a:r>
                      <a:r>
                        <a:rPr sz="1600" b="1" spc="-50" dirty="0">
                          <a:solidFill>
                            <a:srgbClr val="16218E"/>
                          </a:solidFill>
                          <a:latin typeface="Arial"/>
                          <a:cs typeface="Arial"/>
                        </a:rPr>
                        <a:t> </a:t>
                      </a:r>
                      <a:r>
                        <a:rPr sz="1600" b="1" spc="-5" dirty="0">
                          <a:solidFill>
                            <a:srgbClr val="16218E"/>
                          </a:solidFill>
                          <a:latin typeface="Arial"/>
                          <a:cs typeface="Arial"/>
                        </a:rPr>
                        <a:t>prioridades  para </a:t>
                      </a:r>
                      <a:r>
                        <a:rPr sz="1600" b="1" dirty="0">
                          <a:solidFill>
                            <a:srgbClr val="16218E"/>
                          </a:solidFill>
                          <a:latin typeface="Arial"/>
                          <a:cs typeface="Arial"/>
                        </a:rPr>
                        <a:t>la</a:t>
                      </a:r>
                      <a:r>
                        <a:rPr sz="1600" b="1" spc="-25" dirty="0">
                          <a:solidFill>
                            <a:srgbClr val="16218E"/>
                          </a:solidFill>
                          <a:latin typeface="Arial"/>
                          <a:cs typeface="Arial"/>
                        </a:rPr>
                        <a:t> </a:t>
                      </a:r>
                      <a:r>
                        <a:rPr sz="1600" b="1" spc="-5" dirty="0">
                          <a:solidFill>
                            <a:srgbClr val="16218E"/>
                          </a:solidFill>
                          <a:latin typeface="Arial"/>
                          <a:cs typeface="Arial"/>
                        </a:rPr>
                        <a:t>reforma</a:t>
                      </a:r>
                      <a:endParaRPr sz="1600" b="1" dirty="0">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extLst>
                  <a:ext uri="{0D108BD9-81ED-4DB2-BD59-A6C34878D82A}">
                    <a16:rowId xmlns:a16="http://schemas.microsoft.com/office/drawing/2014/main" val="10002"/>
                  </a:ext>
                </a:extLst>
              </a:tr>
              <a:tr h="111072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57480" marR="137160" algn="ctr">
                        <a:lnSpc>
                          <a:spcPct val="99800"/>
                        </a:lnSpc>
                        <a:spcBef>
                          <a:spcPts val="330"/>
                        </a:spcBef>
                      </a:pPr>
                      <a:r>
                        <a:rPr sz="1800" b="1" spc="-5" dirty="0">
                          <a:solidFill>
                            <a:srgbClr val="0033FF"/>
                          </a:solidFill>
                          <a:latin typeface="Arial"/>
                          <a:cs typeface="Arial"/>
                        </a:rPr>
                        <a:t>Identifica</a:t>
                      </a:r>
                      <a:r>
                        <a:rPr sz="1800" b="1" spc="-70" dirty="0">
                          <a:solidFill>
                            <a:srgbClr val="0033FF"/>
                          </a:solidFill>
                          <a:latin typeface="Arial"/>
                          <a:cs typeface="Arial"/>
                        </a:rPr>
                        <a:t> </a:t>
                      </a:r>
                      <a:r>
                        <a:rPr sz="1800" b="1" spc="-5" dirty="0">
                          <a:solidFill>
                            <a:srgbClr val="0033FF"/>
                          </a:solidFill>
                          <a:latin typeface="Arial"/>
                          <a:cs typeface="Arial"/>
                        </a:rPr>
                        <a:t>acciones  concretas para  abordar las  debilidades</a:t>
                      </a:r>
                      <a:endParaRPr sz="1800" dirty="0">
                        <a:solidFill>
                          <a:srgbClr val="0033FF"/>
                        </a:solidFill>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47015" marR="226695" indent="-635" algn="ctr">
                        <a:lnSpc>
                          <a:spcPct val="99500"/>
                        </a:lnSpc>
                        <a:spcBef>
                          <a:spcPts val="1415"/>
                        </a:spcBef>
                      </a:pPr>
                      <a:r>
                        <a:rPr sz="1600" b="1" spc="-5" dirty="0">
                          <a:solidFill>
                            <a:srgbClr val="16218E"/>
                          </a:solidFill>
                          <a:latin typeface="Arial"/>
                          <a:cs typeface="Arial"/>
                        </a:rPr>
                        <a:t>Lista de  recomendaciones</a:t>
                      </a:r>
                      <a:r>
                        <a:rPr sz="1600" b="1" spc="-75" dirty="0">
                          <a:solidFill>
                            <a:srgbClr val="16218E"/>
                          </a:solidFill>
                          <a:latin typeface="Arial"/>
                          <a:cs typeface="Arial"/>
                        </a:rPr>
                        <a:t> </a:t>
                      </a:r>
                      <a:r>
                        <a:rPr sz="1600" b="1" dirty="0">
                          <a:solidFill>
                            <a:srgbClr val="16218E"/>
                          </a:solidFill>
                          <a:latin typeface="Arial"/>
                          <a:cs typeface="Arial"/>
                        </a:rPr>
                        <a:t>sin  </a:t>
                      </a:r>
                      <a:r>
                        <a:rPr sz="1600" b="1" spc="-5" dirty="0">
                          <a:solidFill>
                            <a:srgbClr val="16218E"/>
                          </a:solidFill>
                          <a:latin typeface="Arial"/>
                          <a:cs typeface="Arial"/>
                        </a:rPr>
                        <a:t>priorizar</a:t>
                      </a:r>
                      <a:endParaRPr sz="1600" b="1" dirty="0">
                        <a:latin typeface="Arial"/>
                        <a:cs typeface="Arial"/>
                      </a:endParaRPr>
                    </a:p>
                  </a:txBody>
                  <a:tcPr marL="0" marR="0" marT="17970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2000" b="1" dirty="0">
                        <a:latin typeface="Times New Roman"/>
                        <a:cs typeface="Times New Roman"/>
                      </a:endParaRPr>
                    </a:p>
                    <a:p>
                      <a:pPr marL="876300" marR="81280" indent="-775335">
                        <a:lnSpc>
                          <a:spcPts val="2130"/>
                        </a:lnSpc>
                      </a:pPr>
                      <a:r>
                        <a:rPr sz="1600" b="1" spc="-5" dirty="0">
                          <a:solidFill>
                            <a:srgbClr val="16218E"/>
                          </a:solidFill>
                          <a:latin typeface="Arial"/>
                          <a:cs typeface="Arial"/>
                        </a:rPr>
                        <a:t>Plan de Acción</a:t>
                      </a:r>
                      <a:r>
                        <a:rPr sz="1600" b="1" spc="-160" dirty="0">
                          <a:solidFill>
                            <a:srgbClr val="16218E"/>
                          </a:solidFill>
                          <a:latin typeface="Arial"/>
                          <a:cs typeface="Arial"/>
                        </a:rPr>
                        <a:t> </a:t>
                      </a:r>
                      <a:r>
                        <a:rPr sz="1600" b="1" spc="-5" dirty="0">
                          <a:solidFill>
                            <a:srgbClr val="16218E"/>
                          </a:solidFill>
                          <a:latin typeface="Arial"/>
                          <a:cs typeface="Arial"/>
                        </a:rPr>
                        <a:t>Quinquenal  Escalonado</a:t>
                      </a:r>
                      <a:endParaRPr sz="1600" b="1"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extLst>
                  <a:ext uri="{0D108BD9-81ED-4DB2-BD59-A6C34878D82A}">
                    <a16:rowId xmlns:a16="http://schemas.microsoft.com/office/drawing/2014/main" val="10003"/>
                  </a:ext>
                </a:extLst>
              </a:tr>
              <a:tr h="860178">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30"/>
                        </a:spcBef>
                      </a:pPr>
                      <a:endParaRPr sz="1600" dirty="0">
                        <a:solidFill>
                          <a:srgbClr val="0033FF"/>
                        </a:solidFill>
                        <a:latin typeface="Times New Roman"/>
                        <a:cs typeface="Times New Roman"/>
                      </a:endParaRPr>
                    </a:p>
                    <a:p>
                      <a:pPr marL="665480" marR="398145" indent="-247650">
                        <a:lnSpc>
                          <a:spcPts val="2130"/>
                        </a:lnSpc>
                      </a:pPr>
                      <a:r>
                        <a:rPr sz="1800" b="1" spc="-5" dirty="0">
                          <a:solidFill>
                            <a:srgbClr val="0033FF"/>
                          </a:solidFill>
                          <a:latin typeface="Arial"/>
                          <a:cs typeface="Arial"/>
                        </a:rPr>
                        <a:t>Producto</a:t>
                      </a:r>
                      <a:r>
                        <a:rPr sz="1800" b="1" spc="-85" dirty="0">
                          <a:solidFill>
                            <a:srgbClr val="0033FF"/>
                          </a:solidFill>
                          <a:latin typeface="Arial"/>
                          <a:cs typeface="Arial"/>
                        </a:rPr>
                        <a:t> </a:t>
                      </a:r>
                      <a:r>
                        <a:rPr sz="1800" b="1" spc="-5" dirty="0">
                          <a:solidFill>
                            <a:srgbClr val="0033FF"/>
                          </a:solidFill>
                          <a:latin typeface="Arial"/>
                          <a:cs typeface="Arial"/>
                        </a:rPr>
                        <a:t>más  escalable</a:t>
                      </a:r>
                      <a:endParaRPr sz="1800" dirty="0">
                        <a:solidFill>
                          <a:srgbClr val="0033FF"/>
                        </a:solidFill>
                        <a:latin typeface="Arial"/>
                        <a:cs typeface="Arial"/>
                      </a:endParaRPr>
                    </a:p>
                  </a:txBody>
                  <a:tcPr marL="0" marR="0" marT="38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30"/>
                        </a:spcBef>
                      </a:pPr>
                      <a:endParaRPr sz="1600" b="1">
                        <a:latin typeface="Times New Roman"/>
                        <a:cs typeface="Times New Roman"/>
                      </a:endParaRPr>
                    </a:p>
                    <a:p>
                      <a:pPr marL="882015" marR="169545" indent="-692150">
                        <a:lnSpc>
                          <a:spcPts val="2130"/>
                        </a:lnSpc>
                      </a:pPr>
                      <a:r>
                        <a:rPr sz="1600" b="1" spc="-5" dirty="0">
                          <a:solidFill>
                            <a:srgbClr val="16218E"/>
                          </a:solidFill>
                          <a:latin typeface="Arial"/>
                          <a:cs typeface="Arial"/>
                        </a:rPr>
                        <a:t>Evaluación exhaustiva  estándar</a:t>
                      </a:r>
                      <a:endParaRPr sz="1600" b="1">
                        <a:latin typeface="Arial"/>
                        <a:cs typeface="Arial"/>
                      </a:endParaRPr>
                    </a:p>
                  </a:txBody>
                  <a:tcPr marL="0" marR="0" marT="38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71450" marR="151130" algn="ctr">
                        <a:lnSpc>
                          <a:spcPct val="99500"/>
                        </a:lnSpc>
                        <a:spcBef>
                          <a:spcPts val="880"/>
                        </a:spcBef>
                      </a:pPr>
                      <a:r>
                        <a:rPr sz="1600" b="1" spc="-5" dirty="0">
                          <a:solidFill>
                            <a:srgbClr val="16218E"/>
                          </a:solidFill>
                          <a:latin typeface="Arial"/>
                          <a:cs typeface="Arial"/>
                        </a:rPr>
                        <a:t>Evaluaciones modulares  de los pilares</a:t>
                      </a:r>
                      <a:r>
                        <a:rPr sz="1600" b="1" spc="-40" dirty="0">
                          <a:solidFill>
                            <a:srgbClr val="16218E"/>
                          </a:solidFill>
                          <a:latin typeface="Arial"/>
                          <a:cs typeface="Arial"/>
                        </a:rPr>
                        <a:t> </a:t>
                      </a:r>
                      <a:r>
                        <a:rPr sz="1600" b="1" spc="-5" dirty="0">
                          <a:solidFill>
                            <a:srgbClr val="16218E"/>
                          </a:solidFill>
                          <a:latin typeface="Arial"/>
                          <a:cs typeface="Arial"/>
                        </a:rPr>
                        <a:t>individuales  del</a:t>
                      </a:r>
                      <a:r>
                        <a:rPr sz="1600" b="1" spc="-10" dirty="0">
                          <a:solidFill>
                            <a:srgbClr val="16218E"/>
                          </a:solidFill>
                          <a:latin typeface="Arial"/>
                          <a:cs typeface="Arial"/>
                        </a:rPr>
                        <a:t> </a:t>
                      </a:r>
                      <a:r>
                        <a:rPr sz="1600" b="1" spc="-5" dirty="0">
                          <a:solidFill>
                            <a:srgbClr val="16218E"/>
                          </a:solidFill>
                          <a:latin typeface="Arial"/>
                          <a:cs typeface="Arial"/>
                        </a:rPr>
                        <a:t>Código</a:t>
                      </a:r>
                      <a:endParaRPr sz="1600" b="1" dirty="0">
                        <a:latin typeface="Arial"/>
                        <a:cs typeface="Arial"/>
                      </a:endParaRPr>
                    </a:p>
                  </a:txBody>
                  <a:tcPr marL="0" marR="0" marT="11176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30308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0"/>
            <a:ext cx="7718181" cy="867104"/>
          </a:xfrm>
        </p:spPr>
        <p:txBody>
          <a:bodyPr/>
          <a:lstStyle/>
          <a:p>
            <a:r>
              <a:rPr lang="es-CO" b="1" dirty="0">
                <a:latin typeface="Times New Roman" panose="02020603050405020304" pitchFamily="18" charset="0"/>
                <a:cs typeface="Times New Roman" panose="02020603050405020304" pitchFamily="18" charset="0"/>
              </a:rPr>
              <a:t>Mejoras con respecto al Código del 2007</a:t>
            </a:r>
          </a:p>
        </p:txBody>
      </p:sp>
      <p:graphicFrame>
        <p:nvGraphicFramePr>
          <p:cNvPr id="3" name="object 5"/>
          <p:cNvGraphicFramePr>
            <a:graphicFrameLocks noGrp="1"/>
          </p:cNvGraphicFramePr>
          <p:nvPr>
            <p:extLst>
              <p:ext uri="{D42A27DB-BD31-4B8C-83A1-F6EECF244321}">
                <p14:modId xmlns:p14="http://schemas.microsoft.com/office/powerpoint/2010/main" val="1853443610"/>
              </p:ext>
            </p:extLst>
          </p:nvPr>
        </p:nvGraphicFramePr>
        <p:xfrm>
          <a:off x="0" y="867103"/>
          <a:ext cx="9180511" cy="4865015"/>
        </p:xfrm>
        <a:graphic>
          <a:graphicData uri="http://schemas.openxmlformats.org/drawingml/2006/table">
            <a:tbl>
              <a:tblPr firstRow="1" bandRow="1"/>
              <a:tblGrid>
                <a:gridCol w="2499806">
                  <a:extLst>
                    <a:ext uri="{9D8B030D-6E8A-4147-A177-3AD203B41FA5}">
                      <a16:colId xmlns:a16="http://schemas.microsoft.com/office/drawing/2014/main" val="20000"/>
                    </a:ext>
                  </a:extLst>
                </a:gridCol>
                <a:gridCol w="3108707">
                  <a:extLst>
                    <a:ext uri="{9D8B030D-6E8A-4147-A177-3AD203B41FA5}">
                      <a16:colId xmlns:a16="http://schemas.microsoft.com/office/drawing/2014/main" val="20001"/>
                    </a:ext>
                  </a:extLst>
                </a:gridCol>
                <a:gridCol w="3571998">
                  <a:extLst>
                    <a:ext uri="{9D8B030D-6E8A-4147-A177-3AD203B41FA5}">
                      <a16:colId xmlns:a16="http://schemas.microsoft.com/office/drawing/2014/main" val="20002"/>
                    </a:ext>
                  </a:extLst>
                </a:gridCol>
              </a:tblGrid>
              <a:tr h="399832">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802005">
                        <a:lnSpc>
                          <a:spcPct val="100000"/>
                        </a:lnSpc>
                        <a:spcBef>
                          <a:spcPts val="700"/>
                        </a:spcBef>
                      </a:pPr>
                      <a:r>
                        <a:rPr sz="2000" b="1" spc="-5" dirty="0">
                          <a:solidFill>
                            <a:srgbClr val="FFFFFF"/>
                          </a:solidFill>
                          <a:latin typeface="Arial"/>
                          <a:cs typeface="Arial"/>
                        </a:rPr>
                        <a:t>Objetivo</a:t>
                      </a:r>
                      <a:endParaRPr sz="2000" dirty="0">
                        <a:latin typeface="Arial"/>
                        <a:cs typeface="Arial"/>
                      </a:endParaRPr>
                    </a:p>
                  </a:txBody>
                  <a:tcPr marL="0" marR="0" marT="8890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696595">
                        <a:lnSpc>
                          <a:spcPct val="100000"/>
                        </a:lnSpc>
                        <a:spcBef>
                          <a:spcPts val="325"/>
                        </a:spcBef>
                      </a:pPr>
                      <a:r>
                        <a:rPr sz="2000" b="1" spc="-5" dirty="0">
                          <a:solidFill>
                            <a:srgbClr val="FFFFFF"/>
                          </a:solidFill>
                          <a:latin typeface="Arial"/>
                          <a:cs typeface="Arial"/>
                        </a:rPr>
                        <a:t>Código</a:t>
                      </a:r>
                      <a:r>
                        <a:rPr sz="2000" b="1" spc="-10" dirty="0">
                          <a:solidFill>
                            <a:srgbClr val="FFFFFF"/>
                          </a:solidFill>
                          <a:latin typeface="Arial"/>
                          <a:cs typeface="Arial"/>
                        </a:rPr>
                        <a:t> </a:t>
                      </a:r>
                      <a:r>
                        <a:rPr sz="2000" b="1" spc="-5" dirty="0">
                          <a:solidFill>
                            <a:srgbClr val="FFFFFF"/>
                          </a:solidFill>
                          <a:latin typeface="Arial"/>
                          <a:cs typeface="Arial"/>
                        </a:rPr>
                        <a:t>2007</a:t>
                      </a:r>
                      <a:endParaRPr sz="2000" dirty="0">
                        <a:latin typeface="Arial"/>
                        <a:cs typeface="Arial"/>
                      </a:endParaRPr>
                    </a:p>
                  </a:txBody>
                  <a:tcPr marL="0" marR="0" marT="4127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31544">
                        <a:lnSpc>
                          <a:spcPct val="100000"/>
                        </a:lnSpc>
                        <a:spcBef>
                          <a:spcPts val="325"/>
                        </a:spcBef>
                      </a:pPr>
                      <a:r>
                        <a:rPr sz="2000" b="1" spc="-5" dirty="0">
                          <a:solidFill>
                            <a:srgbClr val="FFFFFF"/>
                          </a:solidFill>
                          <a:latin typeface="Arial"/>
                          <a:cs typeface="Arial"/>
                        </a:rPr>
                        <a:t>Código</a:t>
                      </a:r>
                      <a:r>
                        <a:rPr sz="2000" b="1" spc="-10" dirty="0">
                          <a:solidFill>
                            <a:srgbClr val="FFFFFF"/>
                          </a:solidFill>
                          <a:latin typeface="Arial"/>
                          <a:cs typeface="Arial"/>
                        </a:rPr>
                        <a:t> </a:t>
                      </a:r>
                      <a:r>
                        <a:rPr sz="2000" b="1" spc="-5" dirty="0">
                          <a:solidFill>
                            <a:srgbClr val="FFFFFF"/>
                          </a:solidFill>
                          <a:latin typeface="Arial"/>
                          <a:cs typeface="Arial"/>
                        </a:rPr>
                        <a:t>2014</a:t>
                      </a:r>
                      <a:endParaRPr sz="2000" dirty="0">
                        <a:latin typeface="Arial"/>
                        <a:cs typeface="Arial"/>
                      </a:endParaRPr>
                    </a:p>
                  </a:txBody>
                  <a:tcPr marL="0" marR="0" marT="4127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extLst>
                  <a:ext uri="{0D108BD9-81ED-4DB2-BD59-A6C34878D82A}">
                    <a16:rowId xmlns:a16="http://schemas.microsoft.com/office/drawing/2014/main" val="10000"/>
                  </a:ext>
                </a:extLst>
              </a:tr>
              <a:tr h="92116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86055" marR="166370" algn="ctr">
                        <a:lnSpc>
                          <a:spcPct val="99500"/>
                        </a:lnSpc>
                        <a:spcBef>
                          <a:spcPts val="1215"/>
                        </a:spcBef>
                      </a:pPr>
                      <a:r>
                        <a:rPr sz="1600" b="1" spc="-5" dirty="0">
                          <a:solidFill>
                            <a:srgbClr val="800000"/>
                          </a:solidFill>
                          <a:latin typeface="Arial"/>
                          <a:cs typeface="Arial"/>
                        </a:rPr>
                        <a:t>Enfocado en  resultados más</a:t>
                      </a:r>
                      <a:r>
                        <a:rPr sz="1600" b="1" spc="-95" dirty="0">
                          <a:solidFill>
                            <a:srgbClr val="800000"/>
                          </a:solidFill>
                          <a:latin typeface="Arial"/>
                          <a:cs typeface="Arial"/>
                        </a:rPr>
                        <a:t> </a:t>
                      </a:r>
                      <a:r>
                        <a:rPr sz="1600" b="1" dirty="0">
                          <a:solidFill>
                            <a:srgbClr val="800000"/>
                          </a:solidFill>
                          <a:latin typeface="Arial"/>
                          <a:cs typeface="Arial"/>
                        </a:rPr>
                        <a:t>que  </a:t>
                      </a:r>
                      <a:r>
                        <a:rPr sz="1600" b="1" spc="-5" dirty="0">
                          <a:solidFill>
                            <a:srgbClr val="800000"/>
                          </a:solidFill>
                          <a:latin typeface="Arial"/>
                          <a:cs typeface="Arial"/>
                        </a:rPr>
                        <a:t>en</a:t>
                      </a:r>
                      <a:r>
                        <a:rPr sz="1600" b="1" spc="-15" dirty="0">
                          <a:solidFill>
                            <a:srgbClr val="800000"/>
                          </a:solidFill>
                          <a:latin typeface="Arial"/>
                          <a:cs typeface="Arial"/>
                        </a:rPr>
                        <a:t> </a:t>
                      </a:r>
                      <a:r>
                        <a:rPr sz="1600" b="1" spc="-5" dirty="0">
                          <a:solidFill>
                            <a:srgbClr val="800000"/>
                          </a:solidFill>
                          <a:latin typeface="Arial"/>
                          <a:cs typeface="Arial"/>
                        </a:rPr>
                        <a:t>procesos</a:t>
                      </a:r>
                      <a:endParaRPr sz="16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417195" marR="397510" algn="ctr">
                        <a:lnSpc>
                          <a:spcPct val="99500"/>
                        </a:lnSpc>
                        <a:spcBef>
                          <a:spcPts val="1215"/>
                        </a:spcBef>
                      </a:pPr>
                      <a:r>
                        <a:rPr sz="1400" spc="-5" dirty="0">
                          <a:solidFill>
                            <a:srgbClr val="800000"/>
                          </a:solidFill>
                          <a:latin typeface="Arial"/>
                          <a:cs typeface="Arial"/>
                        </a:rPr>
                        <a:t>30 de 45</a:t>
                      </a:r>
                      <a:r>
                        <a:rPr sz="1400" spc="-60" dirty="0">
                          <a:solidFill>
                            <a:srgbClr val="800000"/>
                          </a:solidFill>
                          <a:latin typeface="Arial"/>
                          <a:cs typeface="Arial"/>
                        </a:rPr>
                        <a:t> </a:t>
                      </a:r>
                      <a:r>
                        <a:rPr sz="1400" spc="-5" dirty="0">
                          <a:solidFill>
                            <a:srgbClr val="800000"/>
                          </a:solidFill>
                          <a:latin typeface="Arial"/>
                          <a:cs typeface="Arial"/>
                        </a:rPr>
                        <a:t>principios  relativos </a:t>
                      </a:r>
                      <a:r>
                        <a:rPr sz="1400" dirty="0">
                          <a:solidFill>
                            <a:srgbClr val="800000"/>
                          </a:solidFill>
                          <a:latin typeface="Arial"/>
                          <a:cs typeface="Arial"/>
                        </a:rPr>
                        <a:t>a </a:t>
                      </a:r>
                      <a:r>
                        <a:rPr sz="1400" spc="-5" dirty="0">
                          <a:solidFill>
                            <a:srgbClr val="800000"/>
                          </a:solidFill>
                          <a:latin typeface="Arial"/>
                          <a:cs typeface="Arial"/>
                        </a:rPr>
                        <a:t>los  procedimientos</a:t>
                      </a:r>
                      <a:endParaRPr sz="14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9695" marR="80010" algn="ctr">
                        <a:lnSpc>
                          <a:spcPct val="99500"/>
                        </a:lnSpc>
                        <a:spcBef>
                          <a:spcPts val="1215"/>
                        </a:spcBef>
                      </a:pPr>
                      <a:r>
                        <a:rPr sz="1400" spc="-5" dirty="0">
                          <a:solidFill>
                            <a:srgbClr val="800000"/>
                          </a:solidFill>
                          <a:latin typeface="Arial"/>
                          <a:cs typeface="Arial"/>
                        </a:rPr>
                        <a:t>31 de 36 principios</a:t>
                      </a:r>
                      <a:r>
                        <a:rPr sz="1400" spc="-45" dirty="0">
                          <a:solidFill>
                            <a:srgbClr val="800000"/>
                          </a:solidFill>
                          <a:latin typeface="Arial"/>
                          <a:cs typeface="Arial"/>
                        </a:rPr>
                        <a:t> </a:t>
                      </a:r>
                      <a:r>
                        <a:rPr sz="1400" spc="-5" dirty="0">
                          <a:solidFill>
                            <a:srgbClr val="800000"/>
                          </a:solidFill>
                          <a:latin typeface="Arial"/>
                          <a:cs typeface="Arial"/>
                        </a:rPr>
                        <a:t>dedicados  </a:t>
                      </a:r>
                      <a:r>
                        <a:rPr sz="1400" dirty="0">
                          <a:solidFill>
                            <a:srgbClr val="800000"/>
                          </a:solidFill>
                          <a:latin typeface="Arial"/>
                          <a:cs typeface="Arial"/>
                        </a:rPr>
                        <a:t>a </a:t>
                      </a:r>
                      <a:r>
                        <a:rPr sz="1400" spc="-5" dirty="0">
                          <a:solidFill>
                            <a:srgbClr val="800000"/>
                          </a:solidFill>
                          <a:latin typeface="Arial"/>
                          <a:cs typeface="Arial"/>
                        </a:rPr>
                        <a:t>calidad </a:t>
                      </a:r>
                      <a:r>
                        <a:rPr sz="1400" dirty="0">
                          <a:solidFill>
                            <a:srgbClr val="800000"/>
                          </a:solidFill>
                          <a:latin typeface="Arial"/>
                          <a:cs typeface="Arial"/>
                        </a:rPr>
                        <a:t>o </a:t>
                      </a:r>
                      <a:r>
                        <a:rPr sz="1400" spc="-5" dirty="0">
                          <a:solidFill>
                            <a:srgbClr val="800000"/>
                          </a:solidFill>
                          <a:latin typeface="Arial"/>
                          <a:cs typeface="Arial"/>
                        </a:rPr>
                        <a:t>contenido de </a:t>
                      </a:r>
                      <a:r>
                        <a:rPr sz="1400" dirty="0">
                          <a:solidFill>
                            <a:srgbClr val="800000"/>
                          </a:solidFill>
                          <a:latin typeface="Arial"/>
                          <a:cs typeface="Arial"/>
                        </a:rPr>
                        <a:t>la  </a:t>
                      </a:r>
                      <a:r>
                        <a:rPr sz="1400" spc="-5" dirty="0">
                          <a:solidFill>
                            <a:srgbClr val="800000"/>
                          </a:solidFill>
                          <a:latin typeface="Arial"/>
                          <a:cs typeface="Arial"/>
                        </a:rPr>
                        <a:t>información</a:t>
                      </a:r>
                      <a:r>
                        <a:rPr sz="1400" spc="-10" dirty="0">
                          <a:solidFill>
                            <a:srgbClr val="800000"/>
                          </a:solidFill>
                          <a:latin typeface="Arial"/>
                          <a:cs typeface="Arial"/>
                        </a:rPr>
                        <a:t> </a:t>
                      </a:r>
                      <a:r>
                        <a:rPr sz="1400" spc="-5" dirty="0">
                          <a:solidFill>
                            <a:srgbClr val="800000"/>
                          </a:solidFill>
                          <a:latin typeface="Arial"/>
                          <a:cs typeface="Arial"/>
                        </a:rPr>
                        <a:t>fiscal</a:t>
                      </a:r>
                      <a:endParaRPr sz="14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extLst>
                  <a:ext uri="{0D108BD9-81ED-4DB2-BD59-A6C34878D82A}">
                    <a16:rowId xmlns:a16="http://schemas.microsoft.com/office/drawing/2014/main" val="10001"/>
                  </a:ext>
                </a:extLst>
              </a:tr>
              <a:tr h="107379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28905" marR="108585" indent="-635" algn="ctr">
                        <a:lnSpc>
                          <a:spcPct val="99800"/>
                        </a:lnSpc>
                        <a:spcBef>
                          <a:spcPts val="330"/>
                        </a:spcBef>
                      </a:pPr>
                      <a:r>
                        <a:rPr sz="1600" b="1" spc="-35" dirty="0">
                          <a:solidFill>
                            <a:srgbClr val="800000"/>
                          </a:solidFill>
                          <a:latin typeface="Arial"/>
                          <a:cs typeface="Arial"/>
                        </a:rPr>
                        <a:t>Toma </a:t>
                      </a:r>
                      <a:r>
                        <a:rPr sz="1600" b="1" spc="-5" dirty="0">
                          <a:solidFill>
                            <a:srgbClr val="800000"/>
                          </a:solidFill>
                          <a:latin typeface="Arial"/>
                          <a:cs typeface="Arial"/>
                        </a:rPr>
                        <a:t>en  consideración los  diferentes niveles</a:t>
                      </a:r>
                      <a:r>
                        <a:rPr sz="1600" b="1" spc="-55" dirty="0">
                          <a:solidFill>
                            <a:srgbClr val="800000"/>
                          </a:solidFill>
                          <a:latin typeface="Arial"/>
                          <a:cs typeface="Arial"/>
                        </a:rPr>
                        <a:t> </a:t>
                      </a:r>
                      <a:r>
                        <a:rPr sz="1600" b="1" dirty="0">
                          <a:solidFill>
                            <a:srgbClr val="800000"/>
                          </a:solidFill>
                          <a:latin typeface="Arial"/>
                          <a:cs typeface="Arial"/>
                        </a:rPr>
                        <a:t>de  </a:t>
                      </a:r>
                      <a:r>
                        <a:rPr sz="1600" b="1" spc="-5" dirty="0">
                          <a:solidFill>
                            <a:srgbClr val="800000"/>
                          </a:solidFill>
                          <a:latin typeface="Arial"/>
                          <a:cs typeface="Arial"/>
                        </a:rPr>
                        <a:t>capacidad </a:t>
                      </a:r>
                      <a:r>
                        <a:rPr sz="1600" b="1" dirty="0">
                          <a:solidFill>
                            <a:srgbClr val="800000"/>
                          </a:solidFill>
                          <a:latin typeface="Arial"/>
                          <a:cs typeface="Arial"/>
                        </a:rPr>
                        <a:t>por</a:t>
                      </a:r>
                      <a:r>
                        <a:rPr sz="1600" b="1" spc="-45" dirty="0">
                          <a:solidFill>
                            <a:srgbClr val="800000"/>
                          </a:solidFill>
                          <a:latin typeface="Arial"/>
                          <a:cs typeface="Arial"/>
                        </a:rPr>
                        <a:t> </a:t>
                      </a:r>
                      <a:r>
                        <a:rPr sz="1600" b="1" spc="-5" dirty="0">
                          <a:solidFill>
                            <a:srgbClr val="800000"/>
                          </a:solidFill>
                          <a:latin typeface="Arial"/>
                          <a:cs typeface="Arial"/>
                        </a:rPr>
                        <a:t>país</a:t>
                      </a:r>
                      <a:endParaRPr sz="1600" dirty="0">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1200" dirty="0">
                        <a:latin typeface="Times New Roman"/>
                        <a:cs typeface="Times New Roman"/>
                      </a:endParaRPr>
                    </a:p>
                    <a:p>
                      <a:pPr marL="868044" marR="378460" indent="-469900">
                        <a:lnSpc>
                          <a:spcPts val="2130"/>
                        </a:lnSpc>
                      </a:pPr>
                      <a:r>
                        <a:rPr sz="1400" spc="-5" dirty="0">
                          <a:solidFill>
                            <a:srgbClr val="800000"/>
                          </a:solidFill>
                          <a:latin typeface="Arial"/>
                          <a:cs typeface="Arial"/>
                        </a:rPr>
                        <a:t>“Código de</a:t>
                      </a:r>
                      <a:r>
                        <a:rPr sz="1400" spc="-75" dirty="0">
                          <a:solidFill>
                            <a:srgbClr val="800000"/>
                          </a:solidFill>
                          <a:latin typeface="Arial"/>
                          <a:cs typeface="Arial"/>
                        </a:rPr>
                        <a:t> </a:t>
                      </a:r>
                      <a:r>
                        <a:rPr sz="1400" spc="-5" dirty="0">
                          <a:solidFill>
                            <a:srgbClr val="800000"/>
                          </a:solidFill>
                          <a:latin typeface="Arial"/>
                          <a:cs typeface="Arial"/>
                        </a:rPr>
                        <a:t>Buenas  Prácticas”</a:t>
                      </a:r>
                      <a:endParaRPr sz="1400"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1200" dirty="0">
                        <a:latin typeface="Times New Roman"/>
                        <a:cs typeface="Times New Roman"/>
                      </a:endParaRPr>
                    </a:p>
                    <a:p>
                      <a:pPr marL="254000" marR="234315" indent="238760">
                        <a:lnSpc>
                          <a:spcPts val="2130"/>
                        </a:lnSpc>
                      </a:pPr>
                      <a:r>
                        <a:rPr sz="1400" spc="-5" dirty="0">
                          <a:solidFill>
                            <a:srgbClr val="800000"/>
                          </a:solidFill>
                          <a:latin typeface="Arial"/>
                          <a:cs typeface="Arial"/>
                        </a:rPr>
                        <a:t>Práctica escalonadas:  Básica, Buena </a:t>
                      </a:r>
                      <a:r>
                        <a:rPr sz="1400" dirty="0">
                          <a:solidFill>
                            <a:srgbClr val="800000"/>
                          </a:solidFill>
                          <a:latin typeface="Arial"/>
                          <a:cs typeface="Arial"/>
                        </a:rPr>
                        <a:t>y</a:t>
                      </a:r>
                      <a:r>
                        <a:rPr sz="1400" spc="-150" dirty="0">
                          <a:solidFill>
                            <a:srgbClr val="800000"/>
                          </a:solidFill>
                          <a:latin typeface="Arial"/>
                          <a:cs typeface="Arial"/>
                        </a:rPr>
                        <a:t> </a:t>
                      </a:r>
                      <a:r>
                        <a:rPr sz="1400" spc="-10" dirty="0">
                          <a:solidFill>
                            <a:srgbClr val="800000"/>
                          </a:solidFill>
                          <a:latin typeface="Arial"/>
                          <a:cs typeface="Arial"/>
                        </a:rPr>
                        <a:t>Avanzada</a:t>
                      </a:r>
                      <a:endParaRPr sz="1400"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extLst>
                  <a:ext uri="{0D108BD9-81ED-4DB2-BD59-A6C34878D82A}">
                    <a16:rowId xmlns:a16="http://schemas.microsoft.com/office/drawing/2014/main" val="10002"/>
                  </a:ext>
                </a:extLst>
              </a:tr>
              <a:tr h="120907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05104" marR="185420" algn="ctr">
                        <a:lnSpc>
                          <a:spcPct val="99800"/>
                        </a:lnSpc>
                        <a:spcBef>
                          <a:spcPts val="459"/>
                        </a:spcBef>
                      </a:pPr>
                      <a:r>
                        <a:rPr sz="1600" b="1" spc="-5" dirty="0">
                          <a:solidFill>
                            <a:srgbClr val="800000"/>
                          </a:solidFill>
                          <a:latin typeface="Arial"/>
                          <a:cs typeface="Arial"/>
                        </a:rPr>
                        <a:t>Mayor </a:t>
                      </a:r>
                      <a:r>
                        <a:rPr lang="es-CO" sz="1600" b="1" spc="-5" noProof="0" dirty="0">
                          <a:solidFill>
                            <a:srgbClr val="800000"/>
                          </a:solidFill>
                          <a:latin typeface="Arial"/>
                          <a:cs typeface="Arial"/>
                        </a:rPr>
                        <a:t>énfasis</a:t>
                      </a:r>
                      <a:r>
                        <a:rPr sz="1600" b="1" spc="-5" dirty="0">
                          <a:solidFill>
                            <a:srgbClr val="800000"/>
                          </a:solidFill>
                          <a:latin typeface="Arial"/>
                          <a:cs typeface="Arial"/>
                        </a:rPr>
                        <a:t> </a:t>
                      </a:r>
                      <a:r>
                        <a:rPr lang="es-CO" sz="1600" b="1" spc="-5" noProof="0" dirty="0">
                          <a:solidFill>
                            <a:srgbClr val="800000"/>
                          </a:solidFill>
                          <a:latin typeface="Arial"/>
                          <a:cs typeface="Arial"/>
                        </a:rPr>
                        <a:t>en</a:t>
                      </a:r>
                      <a:r>
                        <a:rPr sz="1600" b="1" spc="-55" dirty="0">
                          <a:solidFill>
                            <a:srgbClr val="800000"/>
                          </a:solidFill>
                          <a:latin typeface="Arial"/>
                          <a:cs typeface="Arial"/>
                        </a:rPr>
                        <a:t> </a:t>
                      </a:r>
                      <a:endParaRPr lang="es-CO" sz="1600" b="1" spc="-55" dirty="0">
                        <a:solidFill>
                          <a:srgbClr val="800000"/>
                        </a:solidFill>
                        <a:latin typeface="Arial"/>
                        <a:cs typeface="Arial"/>
                      </a:endParaRPr>
                    </a:p>
                    <a:p>
                      <a:pPr marL="205104" marR="185420" algn="ctr">
                        <a:lnSpc>
                          <a:spcPct val="99800"/>
                        </a:lnSpc>
                        <a:spcBef>
                          <a:spcPts val="459"/>
                        </a:spcBef>
                      </a:pPr>
                      <a:r>
                        <a:rPr sz="1600" b="1" spc="-5" dirty="0">
                          <a:solidFill>
                            <a:srgbClr val="800000"/>
                          </a:solidFill>
                          <a:latin typeface="Arial"/>
                          <a:cs typeface="Arial"/>
                        </a:rPr>
                        <a:t>la  divulgación </a:t>
                      </a:r>
                      <a:r>
                        <a:rPr sz="1600" b="1" dirty="0">
                          <a:solidFill>
                            <a:srgbClr val="800000"/>
                          </a:solidFill>
                          <a:latin typeface="Arial"/>
                          <a:cs typeface="Arial"/>
                        </a:rPr>
                        <a:t>y  </a:t>
                      </a:r>
                      <a:r>
                        <a:rPr lang="es-CO" sz="1600" b="1" spc="-5" noProof="0" dirty="0">
                          <a:solidFill>
                            <a:srgbClr val="800000"/>
                          </a:solidFill>
                          <a:latin typeface="Arial"/>
                          <a:cs typeface="Arial"/>
                        </a:rPr>
                        <a:t>gestión</a:t>
                      </a:r>
                      <a:r>
                        <a:rPr sz="1600" b="1" spc="-5" dirty="0">
                          <a:solidFill>
                            <a:srgbClr val="800000"/>
                          </a:solidFill>
                          <a:latin typeface="Arial"/>
                          <a:cs typeface="Arial"/>
                        </a:rPr>
                        <a:t> del</a:t>
                      </a:r>
                      <a:endParaRPr lang="es-CO" sz="1600" b="1" spc="-5" dirty="0">
                        <a:solidFill>
                          <a:srgbClr val="800000"/>
                        </a:solidFill>
                        <a:latin typeface="Arial"/>
                        <a:cs typeface="Arial"/>
                      </a:endParaRPr>
                    </a:p>
                    <a:p>
                      <a:pPr marL="205104" marR="185420" algn="ctr">
                        <a:lnSpc>
                          <a:spcPct val="99800"/>
                        </a:lnSpc>
                        <a:spcBef>
                          <a:spcPts val="459"/>
                        </a:spcBef>
                      </a:pPr>
                      <a:r>
                        <a:rPr sz="1600" b="1" spc="-5" dirty="0">
                          <a:solidFill>
                            <a:srgbClr val="800000"/>
                          </a:solidFill>
                          <a:latin typeface="Arial"/>
                          <a:cs typeface="Arial"/>
                        </a:rPr>
                        <a:t> riesgo  fiscal</a:t>
                      </a:r>
                      <a:endParaRPr sz="1600" dirty="0">
                        <a:latin typeface="Arial"/>
                        <a:cs typeface="Arial"/>
                      </a:endParaRPr>
                    </a:p>
                  </a:txBody>
                  <a:tcPr marL="0" marR="0" marT="58419"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309245" marR="289560" algn="ctr">
                        <a:lnSpc>
                          <a:spcPts val="2130"/>
                        </a:lnSpc>
                        <a:spcBef>
                          <a:spcPts val="550"/>
                        </a:spcBef>
                      </a:pPr>
                      <a:r>
                        <a:rPr sz="1400" spc="-5" dirty="0">
                          <a:solidFill>
                            <a:srgbClr val="800000"/>
                          </a:solidFill>
                          <a:latin typeface="Arial"/>
                          <a:cs typeface="Arial"/>
                        </a:rPr>
                        <a:t>Solo1 principio</a:t>
                      </a:r>
                      <a:r>
                        <a:rPr sz="1400" spc="-50" dirty="0">
                          <a:solidFill>
                            <a:srgbClr val="800000"/>
                          </a:solidFill>
                          <a:latin typeface="Arial"/>
                          <a:cs typeface="Arial"/>
                        </a:rPr>
                        <a:t> </a:t>
                      </a:r>
                      <a:r>
                        <a:rPr sz="1400" spc="-5" dirty="0">
                          <a:solidFill>
                            <a:srgbClr val="800000"/>
                          </a:solidFill>
                          <a:latin typeface="Arial"/>
                          <a:cs typeface="Arial"/>
                        </a:rPr>
                        <a:t>sobre  riesgo fiscal</a:t>
                      </a:r>
                      <a:r>
                        <a:rPr sz="1400" spc="-20" dirty="0">
                          <a:solidFill>
                            <a:srgbClr val="800000"/>
                          </a:solidFill>
                          <a:latin typeface="Arial"/>
                          <a:cs typeface="Arial"/>
                        </a:rPr>
                        <a:t> </a:t>
                      </a:r>
                      <a:r>
                        <a:rPr sz="1400" dirty="0">
                          <a:solidFill>
                            <a:srgbClr val="800000"/>
                          </a:solidFill>
                          <a:latin typeface="Arial"/>
                          <a:cs typeface="Arial"/>
                        </a:rPr>
                        <a:t>y</a:t>
                      </a:r>
                      <a:r>
                        <a:rPr lang="es-CO" sz="1400" dirty="0">
                          <a:solidFill>
                            <a:srgbClr val="800000"/>
                          </a:solidFill>
                          <a:latin typeface="Arial"/>
                          <a:cs typeface="Arial"/>
                        </a:rPr>
                        <a:t> </a:t>
                      </a:r>
                      <a:r>
                        <a:rPr lang="es-CO" sz="1400" spc="-5" noProof="0" dirty="0">
                          <a:solidFill>
                            <a:srgbClr val="800000"/>
                          </a:solidFill>
                          <a:latin typeface="Arial"/>
                          <a:cs typeface="Arial"/>
                        </a:rPr>
                        <a:t>otros</a:t>
                      </a:r>
                      <a:r>
                        <a:rPr sz="1400" spc="-5" dirty="0">
                          <a:solidFill>
                            <a:srgbClr val="800000"/>
                          </a:solidFill>
                          <a:latin typeface="Arial"/>
                          <a:cs typeface="Arial"/>
                        </a:rPr>
                        <a:t> </a:t>
                      </a:r>
                      <a:r>
                        <a:rPr sz="1400" dirty="0">
                          <a:solidFill>
                            <a:srgbClr val="800000"/>
                          </a:solidFill>
                          <a:latin typeface="Arial"/>
                          <a:cs typeface="Arial"/>
                        </a:rPr>
                        <a:t>5 </a:t>
                      </a:r>
                      <a:r>
                        <a:rPr sz="1400" spc="-5" dirty="0">
                          <a:solidFill>
                            <a:srgbClr val="800000"/>
                          </a:solidFill>
                          <a:latin typeface="Arial"/>
                          <a:cs typeface="Arial"/>
                        </a:rPr>
                        <a:t>relacionados</a:t>
                      </a:r>
                      <a:r>
                        <a:rPr sz="1400" spc="-70" dirty="0">
                          <a:solidFill>
                            <a:srgbClr val="800000"/>
                          </a:solidFill>
                          <a:latin typeface="Arial"/>
                          <a:cs typeface="Arial"/>
                        </a:rPr>
                        <a:t> </a:t>
                      </a:r>
                      <a:r>
                        <a:rPr sz="1400" spc="-5" dirty="0">
                          <a:solidFill>
                            <a:srgbClr val="800000"/>
                          </a:solidFill>
                          <a:latin typeface="Arial"/>
                          <a:cs typeface="Arial"/>
                        </a:rPr>
                        <a:t>al  riesgo</a:t>
                      </a:r>
                      <a:endParaRPr sz="1400" dirty="0">
                        <a:latin typeface="Arial"/>
                        <a:cs typeface="Arial"/>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10"/>
                        </a:spcBef>
                      </a:pPr>
                      <a:endParaRPr sz="1200" dirty="0">
                        <a:latin typeface="Times New Roman"/>
                        <a:cs typeface="Times New Roman"/>
                      </a:endParaRPr>
                    </a:p>
                    <a:p>
                      <a:pPr marL="1007744" marR="271145" indent="-717550">
                        <a:lnSpc>
                          <a:spcPts val="2130"/>
                        </a:lnSpc>
                      </a:pPr>
                      <a:r>
                        <a:rPr sz="1400" spc="-5" dirty="0">
                          <a:solidFill>
                            <a:srgbClr val="800000"/>
                          </a:solidFill>
                          <a:latin typeface="Arial"/>
                          <a:cs typeface="Arial"/>
                        </a:rPr>
                        <a:t>12 principios enfocados al  riesgo</a:t>
                      </a:r>
                      <a:r>
                        <a:rPr sz="1400" spc="-10" dirty="0">
                          <a:solidFill>
                            <a:srgbClr val="800000"/>
                          </a:solidFill>
                          <a:latin typeface="Arial"/>
                          <a:cs typeface="Arial"/>
                        </a:rPr>
                        <a:t> </a:t>
                      </a:r>
                      <a:r>
                        <a:rPr sz="1400" spc="-5" dirty="0">
                          <a:solidFill>
                            <a:srgbClr val="800000"/>
                          </a:solidFill>
                          <a:latin typeface="Arial"/>
                          <a:cs typeface="Arial"/>
                        </a:rPr>
                        <a:t>fiscal</a:t>
                      </a:r>
                      <a:endParaRPr sz="1400" dirty="0">
                        <a:latin typeface="Arial"/>
                        <a:cs typeface="Arial"/>
                      </a:endParaRPr>
                    </a:p>
                  </a:txBody>
                  <a:tcPr marL="0" marR="0" marT="127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extLst>
                  <a:ext uri="{0D108BD9-81ED-4DB2-BD59-A6C34878D82A}">
                    <a16:rowId xmlns:a16="http://schemas.microsoft.com/office/drawing/2014/main" val="10003"/>
                  </a:ext>
                </a:extLst>
              </a:tr>
              <a:tr h="1261145">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09855" marR="90170" indent="635" algn="ctr">
                        <a:lnSpc>
                          <a:spcPct val="99500"/>
                        </a:lnSpc>
                        <a:spcBef>
                          <a:spcPts val="1545"/>
                        </a:spcBef>
                      </a:pPr>
                      <a:r>
                        <a:rPr lang="es-CO" sz="1600" b="1" spc="-5" noProof="0" dirty="0">
                          <a:solidFill>
                            <a:srgbClr val="800000"/>
                          </a:solidFill>
                          <a:latin typeface="Arial"/>
                          <a:cs typeface="Arial"/>
                        </a:rPr>
                        <a:t>Alineado</a:t>
                      </a:r>
                      <a:r>
                        <a:rPr sz="1600" b="1" spc="-5" dirty="0">
                          <a:solidFill>
                            <a:srgbClr val="800000"/>
                          </a:solidFill>
                          <a:latin typeface="Arial"/>
                          <a:cs typeface="Arial"/>
                        </a:rPr>
                        <a:t> con </a:t>
                      </a:r>
                      <a:r>
                        <a:rPr lang="es-CO" sz="1600" b="1" noProof="0" dirty="0">
                          <a:solidFill>
                            <a:srgbClr val="800000"/>
                          </a:solidFill>
                          <a:latin typeface="Arial"/>
                          <a:cs typeface="Arial"/>
                        </a:rPr>
                        <a:t>los</a:t>
                      </a:r>
                      <a:r>
                        <a:rPr sz="1600" b="1" dirty="0">
                          <a:solidFill>
                            <a:srgbClr val="800000"/>
                          </a:solidFill>
                          <a:latin typeface="Arial"/>
                          <a:cs typeface="Arial"/>
                        </a:rPr>
                        <a:t>  </a:t>
                      </a:r>
                      <a:r>
                        <a:rPr lang="es-CO" sz="1600" b="1" spc="-5" noProof="0" dirty="0">
                          <a:solidFill>
                            <a:srgbClr val="800000"/>
                          </a:solidFill>
                          <a:latin typeface="Arial"/>
                          <a:cs typeface="Arial"/>
                        </a:rPr>
                        <a:t>recientes</a:t>
                      </a:r>
                      <a:r>
                        <a:rPr sz="1600" b="1" spc="-5" dirty="0">
                          <a:solidFill>
                            <a:srgbClr val="800000"/>
                          </a:solidFill>
                          <a:latin typeface="Arial"/>
                          <a:cs typeface="Arial"/>
                        </a:rPr>
                        <a:t> </a:t>
                      </a:r>
                      <a:r>
                        <a:rPr lang="es-CO" sz="1600" b="1" spc="-5" noProof="0" dirty="0">
                          <a:solidFill>
                            <a:srgbClr val="800000"/>
                          </a:solidFill>
                          <a:latin typeface="Arial"/>
                          <a:cs typeface="Arial"/>
                        </a:rPr>
                        <a:t>avances</a:t>
                      </a:r>
                      <a:r>
                        <a:rPr sz="1600" b="1" spc="-90" dirty="0">
                          <a:solidFill>
                            <a:srgbClr val="800000"/>
                          </a:solidFill>
                          <a:latin typeface="Arial"/>
                          <a:cs typeface="Arial"/>
                        </a:rPr>
                        <a:t> </a:t>
                      </a:r>
                      <a:r>
                        <a:rPr lang="es-CO" sz="1600" b="1" spc="-5" noProof="0" dirty="0">
                          <a:solidFill>
                            <a:srgbClr val="800000"/>
                          </a:solidFill>
                          <a:latin typeface="Arial"/>
                          <a:cs typeface="Arial"/>
                        </a:rPr>
                        <a:t>en</a:t>
                      </a:r>
                      <a:r>
                        <a:rPr sz="1600" b="1" spc="-5" dirty="0">
                          <a:solidFill>
                            <a:srgbClr val="800000"/>
                          </a:solidFill>
                          <a:latin typeface="Arial"/>
                          <a:cs typeface="Arial"/>
                        </a:rPr>
                        <a:t>  </a:t>
                      </a:r>
                      <a:r>
                        <a:rPr lang="es-CO" sz="1600" b="1" spc="-5" noProof="0" dirty="0">
                          <a:solidFill>
                            <a:srgbClr val="800000"/>
                          </a:solidFill>
                          <a:latin typeface="Arial"/>
                          <a:cs typeface="Arial"/>
                        </a:rPr>
                        <a:t>normas</a:t>
                      </a:r>
                      <a:r>
                        <a:rPr sz="1600" b="1" spc="-5" dirty="0">
                          <a:solidFill>
                            <a:srgbClr val="800000"/>
                          </a:solidFill>
                          <a:latin typeface="Arial"/>
                          <a:cs typeface="Arial"/>
                        </a:rPr>
                        <a:t> </a:t>
                      </a:r>
                      <a:r>
                        <a:rPr sz="1600" b="1" dirty="0">
                          <a:solidFill>
                            <a:srgbClr val="800000"/>
                          </a:solidFill>
                          <a:latin typeface="Arial"/>
                          <a:cs typeface="Arial"/>
                        </a:rPr>
                        <a:t>y</a:t>
                      </a:r>
                      <a:r>
                        <a:rPr sz="1600" b="1" spc="-35" dirty="0">
                          <a:solidFill>
                            <a:srgbClr val="800000"/>
                          </a:solidFill>
                          <a:latin typeface="Arial"/>
                          <a:cs typeface="Arial"/>
                        </a:rPr>
                        <a:t> </a:t>
                      </a:r>
                      <a:r>
                        <a:rPr lang="es-CO" sz="1600" b="1" spc="-5" noProof="0" dirty="0">
                          <a:solidFill>
                            <a:srgbClr val="800000"/>
                          </a:solidFill>
                          <a:latin typeface="Arial"/>
                          <a:cs typeface="Arial"/>
                        </a:rPr>
                        <a:t>prácticas.</a:t>
                      </a:r>
                      <a:endParaRPr sz="1600" dirty="0">
                        <a:latin typeface="Arial"/>
                        <a:cs typeface="Arial"/>
                      </a:endParaRPr>
                    </a:p>
                  </a:txBody>
                  <a:tcPr marL="0" marR="0" marT="1962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7155" marR="394335" algn="ctr">
                        <a:lnSpc>
                          <a:spcPct val="100000"/>
                        </a:lnSpc>
                        <a:spcBef>
                          <a:spcPts val="455"/>
                        </a:spcBef>
                      </a:pPr>
                      <a:r>
                        <a:rPr sz="1200" b="1" spc="-5" dirty="0">
                          <a:solidFill>
                            <a:srgbClr val="800000"/>
                          </a:solidFill>
                          <a:latin typeface="Arial"/>
                          <a:cs typeface="Arial"/>
                        </a:rPr>
                        <a:t>Instituciones: </a:t>
                      </a:r>
                      <a:r>
                        <a:rPr sz="1200" spc="-5" dirty="0">
                          <a:solidFill>
                            <a:srgbClr val="800000"/>
                          </a:solidFill>
                          <a:latin typeface="Arial"/>
                          <a:cs typeface="Arial"/>
                        </a:rPr>
                        <a:t>Gobierno General  </a:t>
                      </a:r>
                      <a:r>
                        <a:rPr sz="1200" b="1" spc="-5" dirty="0">
                          <a:solidFill>
                            <a:srgbClr val="800000"/>
                          </a:solidFill>
                          <a:latin typeface="Arial"/>
                          <a:cs typeface="Arial"/>
                        </a:rPr>
                        <a:t>Saldos: </a:t>
                      </a:r>
                      <a:r>
                        <a:rPr sz="1200" spc="-5" dirty="0">
                          <a:solidFill>
                            <a:srgbClr val="800000"/>
                          </a:solidFill>
                          <a:latin typeface="Arial"/>
                          <a:cs typeface="Arial"/>
                        </a:rPr>
                        <a:t>Balance Financiero  </a:t>
                      </a:r>
                      <a:r>
                        <a:rPr sz="1200" b="1" spc="-5" dirty="0">
                          <a:solidFill>
                            <a:srgbClr val="800000"/>
                          </a:solidFill>
                          <a:latin typeface="Arial"/>
                          <a:cs typeface="Arial"/>
                        </a:rPr>
                        <a:t>Frecuencia: </a:t>
                      </a:r>
                      <a:r>
                        <a:rPr sz="1200" spc="-10" dirty="0">
                          <a:solidFill>
                            <a:srgbClr val="800000"/>
                          </a:solidFill>
                          <a:latin typeface="Arial"/>
                          <a:cs typeface="Arial"/>
                        </a:rPr>
                        <a:t>Trimestral  </a:t>
                      </a:r>
                      <a:r>
                        <a:rPr sz="1200" b="1" spc="-5" dirty="0">
                          <a:solidFill>
                            <a:srgbClr val="800000"/>
                          </a:solidFill>
                          <a:latin typeface="Arial"/>
                          <a:cs typeface="Arial"/>
                        </a:rPr>
                        <a:t>Clasificación: </a:t>
                      </a:r>
                      <a:r>
                        <a:rPr sz="1200" spc="-5" dirty="0">
                          <a:solidFill>
                            <a:srgbClr val="800000"/>
                          </a:solidFill>
                          <a:latin typeface="Arial"/>
                          <a:cs typeface="Arial"/>
                        </a:rPr>
                        <a:t>MEFP 2001  </a:t>
                      </a:r>
                      <a:r>
                        <a:rPr sz="1200" b="1" spc="-5" dirty="0">
                          <a:solidFill>
                            <a:srgbClr val="800000"/>
                          </a:solidFill>
                          <a:latin typeface="Arial"/>
                          <a:cs typeface="Arial"/>
                        </a:rPr>
                        <a:t>Contabilidad: </a:t>
                      </a:r>
                      <a:r>
                        <a:rPr sz="1200" spc="-5" dirty="0">
                          <a:solidFill>
                            <a:srgbClr val="800000"/>
                          </a:solidFill>
                          <a:latin typeface="Arial"/>
                          <a:cs typeface="Arial"/>
                        </a:rPr>
                        <a:t>GAAP  </a:t>
                      </a:r>
                      <a:r>
                        <a:rPr sz="1200" b="1" spc="-5" dirty="0">
                          <a:solidFill>
                            <a:srgbClr val="800000"/>
                          </a:solidFill>
                          <a:latin typeface="Arial"/>
                          <a:cs typeface="Arial"/>
                        </a:rPr>
                        <a:t>Presupuesto: </a:t>
                      </a:r>
                      <a:r>
                        <a:rPr sz="1200" spc="-5" dirty="0">
                          <a:solidFill>
                            <a:srgbClr val="800000"/>
                          </a:solidFill>
                          <a:latin typeface="Arial"/>
                          <a:cs typeface="Arial"/>
                        </a:rPr>
                        <a:t>N/A</a:t>
                      </a:r>
                      <a:endParaRPr sz="1200" dirty="0">
                        <a:latin typeface="Arial"/>
                        <a:cs typeface="Arial"/>
                      </a:endParaRPr>
                    </a:p>
                  </a:txBody>
                  <a:tcPr marL="0" marR="0" marT="577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7155" marR="1080770" algn="just">
                        <a:lnSpc>
                          <a:spcPct val="100000"/>
                        </a:lnSpc>
                        <a:spcBef>
                          <a:spcPts val="455"/>
                        </a:spcBef>
                      </a:pPr>
                      <a:r>
                        <a:rPr sz="1200" b="1" spc="-5" dirty="0">
                          <a:solidFill>
                            <a:srgbClr val="800000"/>
                          </a:solidFill>
                          <a:latin typeface="Arial"/>
                          <a:cs typeface="Arial"/>
                        </a:rPr>
                        <a:t>Instituciones: </a:t>
                      </a:r>
                      <a:r>
                        <a:rPr sz="1200" spc="-5" dirty="0">
                          <a:solidFill>
                            <a:srgbClr val="800000"/>
                          </a:solidFill>
                          <a:latin typeface="Arial"/>
                          <a:cs typeface="Arial"/>
                        </a:rPr>
                        <a:t>Sector Púbico  </a:t>
                      </a:r>
                      <a:r>
                        <a:rPr sz="1200" b="1" spc="-5" dirty="0">
                          <a:solidFill>
                            <a:srgbClr val="800000"/>
                          </a:solidFill>
                          <a:latin typeface="Arial"/>
                          <a:cs typeface="Arial"/>
                        </a:rPr>
                        <a:t>Saldos: </a:t>
                      </a:r>
                      <a:r>
                        <a:rPr sz="1200" spc="-5" dirty="0">
                          <a:solidFill>
                            <a:srgbClr val="800000"/>
                          </a:solidFill>
                          <a:latin typeface="Arial"/>
                          <a:cs typeface="Arial"/>
                        </a:rPr>
                        <a:t>Balance completo  </a:t>
                      </a:r>
                      <a:r>
                        <a:rPr sz="1200" b="1" spc="-5" dirty="0">
                          <a:solidFill>
                            <a:srgbClr val="800000"/>
                          </a:solidFill>
                          <a:latin typeface="Arial"/>
                          <a:cs typeface="Arial"/>
                        </a:rPr>
                        <a:t>Frecuencia: </a:t>
                      </a:r>
                      <a:r>
                        <a:rPr sz="1200" spc="-5" dirty="0">
                          <a:solidFill>
                            <a:srgbClr val="800000"/>
                          </a:solidFill>
                          <a:latin typeface="Arial"/>
                          <a:cs typeface="Arial"/>
                        </a:rPr>
                        <a:t>Mensual  </a:t>
                      </a:r>
                      <a:r>
                        <a:rPr sz="1200" b="1" spc="-5" dirty="0">
                          <a:solidFill>
                            <a:srgbClr val="800000"/>
                          </a:solidFill>
                          <a:latin typeface="Arial"/>
                          <a:cs typeface="Arial"/>
                        </a:rPr>
                        <a:t>Clasificación: </a:t>
                      </a:r>
                      <a:r>
                        <a:rPr sz="1200" spc="-5" dirty="0">
                          <a:solidFill>
                            <a:srgbClr val="800000"/>
                          </a:solidFill>
                          <a:latin typeface="Arial"/>
                          <a:cs typeface="Arial"/>
                        </a:rPr>
                        <a:t>MEFP 2014  </a:t>
                      </a:r>
                      <a:r>
                        <a:rPr sz="1200" b="1" spc="-5" dirty="0">
                          <a:solidFill>
                            <a:srgbClr val="800000"/>
                          </a:solidFill>
                          <a:latin typeface="Arial"/>
                          <a:cs typeface="Arial"/>
                        </a:rPr>
                        <a:t>Contabilidad: </a:t>
                      </a:r>
                      <a:r>
                        <a:rPr sz="1200" spc="-5" dirty="0">
                          <a:solidFill>
                            <a:srgbClr val="800000"/>
                          </a:solidFill>
                          <a:latin typeface="Arial"/>
                          <a:cs typeface="Arial"/>
                        </a:rPr>
                        <a:t>IPSAS  </a:t>
                      </a:r>
                      <a:r>
                        <a:rPr sz="1200" b="1" spc="-5" dirty="0">
                          <a:solidFill>
                            <a:srgbClr val="800000"/>
                          </a:solidFill>
                          <a:latin typeface="Arial"/>
                          <a:cs typeface="Arial"/>
                        </a:rPr>
                        <a:t>Presupuesto: </a:t>
                      </a:r>
                      <a:r>
                        <a:rPr sz="1200" spc="-20" dirty="0">
                          <a:solidFill>
                            <a:srgbClr val="800000"/>
                          </a:solidFill>
                          <a:latin typeface="Arial"/>
                          <a:cs typeface="Arial"/>
                        </a:rPr>
                        <a:t>PEFA </a:t>
                      </a:r>
                      <a:r>
                        <a:rPr sz="1200" dirty="0">
                          <a:solidFill>
                            <a:srgbClr val="800000"/>
                          </a:solidFill>
                          <a:latin typeface="Arial"/>
                          <a:cs typeface="Arial"/>
                        </a:rPr>
                        <a:t>&amp;</a:t>
                      </a:r>
                      <a:r>
                        <a:rPr sz="1200" spc="-110" dirty="0">
                          <a:solidFill>
                            <a:srgbClr val="800000"/>
                          </a:solidFill>
                          <a:latin typeface="Arial"/>
                          <a:cs typeface="Arial"/>
                        </a:rPr>
                        <a:t> </a:t>
                      </a:r>
                      <a:r>
                        <a:rPr lang="es-CO" sz="1200" spc="-110" dirty="0">
                          <a:solidFill>
                            <a:srgbClr val="800000"/>
                          </a:solidFill>
                          <a:latin typeface="Arial"/>
                          <a:cs typeface="Arial"/>
                        </a:rPr>
                        <a:t> O</a:t>
                      </a:r>
                      <a:r>
                        <a:rPr sz="1200" spc="-5" dirty="0">
                          <a:solidFill>
                            <a:srgbClr val="800000"/>
                          </a:solidFill>
                          <a:latin typeface="Arial"/>
                          <a:cs typeface="Arial"/>
                        </a:rPr>
                        <a:t>CDE</a:t>
                      </a:r>
                      <a:endParaRPr sz="1200" dirty="0">
                        <a:latin typeface="Arial"/>
                        <a:cs typeface="Arial"/>
                      </a:endParaRPr>
                    </a:p>
                  </a:txBody>
                  <a:tcPr marL="0" marR="0" marT="577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431038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0563" y="-27682"/>
            <a:ext cx="7718181" cy="1104636"/>
          </a:xfrm>
        </p:spPr>
        <p:txBody>
          <a:bodyPr>
            <a:normAutofit fontScale="90000"/>
          </a:bodyPr>
          <a:lstStyle/>
          <a:p>
            <a:r>
              <a:rPr lang="es-CO" b="1" dirty="0">
                <a:latin typeface="Times New Roman" panose="02020603050405020304" pitchFamily="18" charset="0"/>
                <a:cs typeface="Times New Roman" panose="02020603050405020304" pitchFamily="18" charset="0"/>
              </a:rPr>
              <a:t>II. Importancia de la información en el Nuevo  Código de Transparencia Fiscal (CTF):Pilar I</a:t>
            </a:r>
          </a:p>
        </p:txBody>
      </p:sp>
      <p:sp>
        <p:nvSpPr>
          <p:cNvPr id="3" name="object 3"/>
          <p:cNvSpPr txBox="1"/>
          <p:nvPr/>
        </p:nvSpPr>
        <p:spPr>
          <a:xfrm>
            <a:off x="482692" y="964077"/>
            <a:ext cx="7823726" cy="397545"/>
          </a:xfrm>
          <a:prstGeom prst="rect">
            <a:avLst/>
          </a:prstGeom>
        </p:spPr>
        <p:txBody>
          <a:bodyPr vert="horz" wrap="square" lIns="0" tIns="25400" rIns="0" bIns="0" rtlCol="0">
            <a:spAutoFit/>
          </a:bodyPr>
          <a:lstStyle/>
          <a:p>
            <a:pPr marL="2051050" marR="5080" indent="-2038350" defTabSz="914400" eaLnBrk="0" fontAlgn="base" hangingPunct="0">
              <a:lnSpc>
                <a:spcPts val="2870"/>
              </a:lnSpc>
              <a:spcBef>
                <a:spcPts val="200"/>
              </a:spcBef>
              <a:spcAft>
                <a:spcPct val="0"/>
              </a:spcAft>
            </a:pPr>
            <a:r>
              <a:rPr sz="2300" b="1" dirty="0">
                <a:solidFill>
                  <a:srgbClr val="000000"/>
                </a:solidFill>
                <a:latin typeface="Times New Roman" panose="02020603050405020304" pitchFamily="18" charset="0"/>
                <a:cs typeface="Times New Roman" panose="02020603050405020304" pitchFamily="18" charset="0"/>
              </a:rPr>
              <a:t>Un </a:t>
            </a:r>
            <a:r>
              <a:rPr sz="2300" b="1" spc="-5" dirty="0">
                <a:solidFill>
                  <a:srgbClr val="000000"/>
                </a:solidFill>
                <a:latin typeface="Times New Roman" panose="02020603050405020304" pitchFamily="18" charset="0"/>
                <a:cs typeface="Times New Roman" panose="02020603050405020304" pitchFamily="18" charset="0"/>
              </a:rPr>
              <a:t>Pilar entero dedicado </a:t>
            </a:r>
            <a:r>
              <a:rPr sz="2300" b="1" dirty="0">
                <a:solidFill>
                  <a:srgbClr val="000000"/>
                </a:solidFill>
                <a:latin typeface="Times New Roman" panose="02020603050405020304" pitchFamily="18" charset="0"/>
                <a:cs typeface="Times New Roman" panose="02020603050405020304" pitchFamily="18" charset="0"/>
              </a:rPr>
              <a:t>y </a:t>
            </a:r>
            <a:r>
              <a:rPr sz="2300" b="1" spc="-5" dirty="0">
                <a:solidFill>
                  <a:srgbClr val="000000"/>
                </a:solidFill>
                <a:latin typeface="Times New Roman" panose="02020603050405020304" pitchFamily="18" charset="0"/>
                <a:cs typeface="Times New Roman" panose="02020603050405020304" pitchFamily="18" charset="0"/>
              </a:rPr>
              <a:t>referencias </a:t>
            </a:r>
            <a:r>
              <a:rPr sz="2300" b="1" dirty="0">
                <a:solidFill>
                  <a:srgbClr val="000000"/>
                </a:solidFill>
                <a:latin typeface="Times New Roman" panose="02020603050405020304" pitchFamily="18" charset="0"/>
                <a:cs typeface="Times New Roman" panose="02020603050405020304" pitchFamily="18" charset="0"/>
              </a:rPr>
              <a:t>en </a:t>
            </a:r>
            <a:r>
              <a:rPr sz="2300" b="1" spc="-5" dirty="0">
                <a:solidFill>
                  <a:srgbClr val="000000"/>
                </a:solidFill>
                <a:latin typeface="Times New Roman" panose="02020603050405020304" pitchFamily="18" charset="0"/>
                <a:cs typeface="Times New Roman" panose="02020603050405020304" pitchFamily="18" charset="0"/>
              </a:rPr>
              <a:t>los  restantes</a:t>
            </a:r>
            <a:r>
              <a:rPr sz="2300" b="1" spc="-10" dirty="0">
                <a:solidFill>
                  <a:srgbClr val="000000"/>
                </a:solidFill>
                <a:latin typeface="Times New Roman" panose="02020603050405020304" pitchFamily="18" charset="0"/>
                <a:cs typeface="Times New Roman" panose="02020603050405020304" pitchFamily="18" charset="0"/>
              </a:rPr>
              <a:t> </a:t>
            </a:r>
            <a:r>
              <a:rPr sz="2300" b="1" spc="-5" dirty="0">
                <a:solidFill>
                  <a:srgbClr val="000000"/>
                </a:solidFill>
                <a:latin typeface="Times New Roman" panose="02020603050405020304" pitchFamily="18" charset="0"/>
                <a:cs typeface="Times New Roman" panose="02020603050405020304" pitchFamily="18" charset="0"/>
              </a:rPr>
              <a:t>Pilares</a:t>
            </a:r>
            <a:endParaRPr sz="2300" dirty="0">
              <a:solidFill>
                <a:srgbClr val="000000"/>
              </a:solidFill>
              <a:latin typeface="Times New Roman" panose="02020603050405020304" pitchFamily="18" charset="0"/>
              <a:cs typeface="Times New Roman" panose="02020603050405020304" pitchFamily="18" charset="0"/>
            </a:endParaRPr>
          </a:p>
        </p:txBody>
      </p:sp>
      <p:sp>
        <p:nvSpPr>
          <p:cNvPr id="4" name="object 4"/>
          <p:cNvSpPr/>
          <p:nvPr/>
        </p:nvSpPr>
        <p:spPr>
          <a:xfrm>
            <a:off x="2896590" y="1458098"/>
            <a:ext cx="1497965" cy="3753739"/>
          </a:xfrm>
          <a:custGeom>
            <a:avLst/>
            <a:gdLst/>
            <a:ahLst/>
            <a:cxnLst/>
            <a:rect l="l" t="t" r="r" b="b"/>
            <a:pathLst>
              <a:path w="1497964" h="3850004">
                <a:moveTo>
                  <a:pt x="1323146" y="0"/>
                </a:moveTo>
                <a:lnTo>
                  <a:pt x="174527" y="0"/>
                </a:lnTo>
                <a:lnTo>
                  <a:pt x="147257" y="2855"/>
                </a:lnTo>
                <a:lnTo>
                  <a:pt x="87263" y="22840"/>
                </a:lnTo>
                <a:lnTo>
                  <a:pt x="27269" y="77087"/>
                </a:lnTo>
                <a:lnTo>
                  <a:pt x="0" y="182726"/>
                </a:lnTo>
                <a:lnTo>
                  <a:pt x="0" y="3690439"/>
                </a:lnTo>
                <a:lnTo>
                  <a:pt x="2726" y="3718990"/>
                </a:lnTo>
                <a:lnTo>
                  <a:pt x="21815" y="3781801"/>
                </a:lnTo>
                <a:lnTo>
                  <a:pt x="73628" y="3844613"/>
                </a:lnTo>
                <a:lnTo>
                  <a:pt x="92057" y="3849828"/>
                </a:lnTo>
                <a:lnTo>
                  <a:pt x="1410958" y="3849828"/>
                </a:lnTo>
                <a:lnTo>
                  <a:pt x="1470404" y="3796077"/>
                </a:lnTo>
                <a:lnTo>
                  <a:pt x="1497674" y="3690439"/>
                </a:lnTo>
                <a:lnTo>
                  <a:pt x="1497674" y="182726"/>
                </a:lnTo>
                <a:lnTo>
                  <a:pt x="1494947" y="154175"/>
                </a:lnTo>
                <a:lnTo>
                  <a:pt x="1475858" y="91363"/>
                </a:lnTo>
                <a:lnTo>
                  <a:pt x="1424045" y="28550"/>
                </a:lnTo>
                <a:lnTo>
                  <a:pt x="1323146" y="0"/>
                </a:lnTo>
                <a:close/>
              </a:path>
            </a:pathLst>
          </a:custGeom>
          <a:solidFill>
            <a:srgbClr val="0050A3"/>
          </a:solidFill>
          <a:ln>
            <a:solidFill>
              <a:schemeClr val="tx1"/>
            </a:solidFill>
          </a:ln>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3022634" y="1468250"/>
            <a:ext cx="1221740" cy="779475"/>
          </a:xfrm>
          <a:custGeom>
            <a:avLst/>
            <a:gdLst/>
            <a:ahLst/>
            <a:cxnLst/>
            <a:rect l="l" t="t" r="r" b="b"/>
            <a:pathLst>
              <a:path w="1221739" h="799464">
                <a:moveTo>
                  <a:pt x="0" y="0"/>
                </a:moveTo>
                <a:lnTo>
                  <a:pt x="1221687" y="0"/>
                </a:lnTo>
                <a:lnTo>
                  <a:pt x="1221687" y="799279"/>
                </a:lnTo>
                <a:lnTo>
                  <a:pt x="0" y="799279"/>
                </a:lnTo>
                <a:lnTo>
                  <a:pt x="0" y="0"/>
                </a:lnTo>
                <a:close/>
              </a:path>
            </a:pathLst>
          </a:custGeom>
          <a:solidFill>
            <a:srgbClr val="0050A3"/>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 name="object 6"/>
          <p:cNvSpPr txBox="1"/>
          <p:nvPr/>
        </p:nvSpPr>
        <p:spPr>
          <a:xfrm>
            <a:off x="3113875" y="1491081"/>
            <a:ext cx="1039494" cy="905056"/>
          </a:xfrm>
          <a:prstGeom prst="rect">
            <a:avLst/>
          </a:prstGeom>
        </p:spPr>
        <p:txBody>
          <a:bodyPr vert="horz" wrap="square" lIns="0" tIns="64135" rIns="0" bIns="0" rtlCol="0">
            <a:spAutoFit/>
          </a:bodyPr>
          <a:lstStyle/>
          <a:p>
            <a:pPr marL="69215" marR="5080" indent="-57150" defTabSz="914400" eaLnBrk="0" fontAlgn="base" hangingPunct="0">
              <a:lnSpc>
                <a:spcPct val="78100"/>
              </a:lnSpc>
              <a:spcBef>
                <a:spcPts val="505"/>
              </a:spcBef>
              <a:spcAft>
                <a:spcPct val="0"/>
              </a:spcAft>
            </a:pPr>
            <a:r>
              <a:rPr sz="1400" b="1" dirty="0">
                <a:solidFill>
                  <a:srgbClr val="FFFFFF"/>
                </a:solidFill>
                <a:latin typeface="Times New Roman" panose="02020603050405020304" pitchFamily="18" charset="0"/>
                <a:cs typeface="Times New Roman" panose="02020603050405020304" pitchFamily="18" charset="0"/>
              </a:rPr>
              <a:t>II. </a:t>
            </a:r>
            <a:r>
              <a:rPr sz="1400" b="1" spc="10" dirty="0">
                <a:solidFill>
                  <a:srgbClr val="FFFFFF"/>
                </a:solidFill>
                <a:latin typeface="Times New Roman" panose="02020603050405020304" pitchFamily="18" charset="0"/>
                <a:cs typeface="Times New Roman" panose="02020603050405020304" pitchFamily="18" charset="0"/>
              </a:rPr>
              <a:t>Previsión</a:t>
            </a:r>
            <a:r>
              <a:rPr sz="1400" b="1" spc="-114" dirty="0">
                <a:solidFill>
                  <a:srgbClr val="FFFFFF"/>
                </a:solidFill>
                <a:latin typeface="Times New Roman" panose="02020603050405020304" pitchFamily="18" charset="0"/>
                <a:cs typeface="Times New Roman" panose="02020603050405020304" pitchFamily="18" charset="0"/>
              </a:rPr>
              <a:t> </a:t>
            </a:r>
            <a:r>
              <a:rPr sz="1400" b="1" spc="50" dirty="0">
                <a:solidFill>
                  <a:srgbClr val="FFFFFF"/>
                </a:solidFill>
                <a:latin typeface="Times New Roman" panose="02020603050405020304" pitchFamily="18" charset="0"/>
                <a:cs typeface="Times New Roman" panose="02020603050405020304" pitchFamily="18" charset="0"/>
              </a:rPr>
              <a:t>y  </a:t>
            </a:r>
            <a:r>
              <a:rPr sz="1400" b="1" spc="10" dirty="0">
                <a:solidFill>
                  <a:srgbClr val="FFFFFF"/>
                </a:solidFill>
                <a:latin typeface="Times New Roman" panose="02020603050405020304" pitchFamily="18" charset="0"/>
                <a:cs typeface="Times New Roman" panose="02020603050405020304" pitchFamily="18" charset="0"/>
              </a:rPr>
              <a:t>elaboración</a:t>
            </a:r>
            <a:endParaRPr sz="1400" dirty="0">
              <a:solidFill>
                <a:srgbClr val="000000"/>
              </a:solidFill>
              <a:latin typeface="Times New Roman" panose="02020603050405020304" pitchFamily="18" charset="0"/>
              <a:cs typeface="Times New Roman" panose="02020603050405020304" pitchFamily="18" charset="0"/>
            </a:endParaRPr>
          </a:p>
          <a:p>
            <a:pPr marL="46355" marR="40640" indent="353060" defTabSz="914400" eaLnBrk="0" fontAlgn="base" hangingPunct="0">
              <a:lnSpc>
                <a:spcPct val="78100"/>
              </a:lnSpc>
              <a:spcBef>
                <a:spcPct val="0"/>
              </a:spcBef>
              <a:spcAft>
                <a:spcPct val="0"/>
              </a:spcAft>
            </a:pPr>
            <a:r>
              <a:rPr sz="1400" b="1" spc="25" dirty="0">
                <a:solidFill>
                  <a:srgbClr val="FFFFFF"/>
                </a:solidFill>
                <a:latin typeface="Times New Roman" panose="02020603050405020304" pitchFamily="18" charset="0"/>
                <a:cs typeface="Times New Roman" panose="02020603050405020304" pitchFamily="18" charset="0"/>
              </a:rPr>
              <a:t>del  p</a:t>
            </a:r>
            <a:r>
              <a:rPr sz="1400" b="1" spc="-15" dirty="0">
                <a:solidFill>
                  <a:srgbClr val="FFFFFF"/>
                </a:solidFill>
                <a:latin typeface="Times New Roman" panose="02020603050405020304" pitchFamily="18" charset="0"/>
                <a:cs typeface="Times New Roman" panose="02020603050405020304" pitchFamily="18" charset="0"/>
              </a:rPr>
              <a:t>r</a:t>
            </a:r>
            <a:r>
              <a:rPr sz="1400" b="1" spc="10" dirty="0">
                <a:solidFill>
                  <a:srgbClr val="FFFFFF"/>
                </a:solidFill>
                <a:latin typeface="Times New Roman" panose="02020603050405020304" pitchFamily="18" charset="0"/>
                <a:cs typeface="Times New Roman" panose="02020603050405020304" pitchFamily="18" charset="0"/>
              </a:rPr>
              <a:t>esupuesto</a:t>
            </a:r>
            <a:endParaRPr sz="1400" dirty="0">
              <a:solidFill>
                <a:srgbClr val="000000"/>
              </a:solidFill>
              <a:latin typeface="Times New Roman" panose="02020603050405020304" pitchFamily="18" charset="0"/>
              <a:cs typeface="Times New Roman" panose="02020603050405020304" pitchFamily="18" charset="0"/>
            </a:endParaRPr>
          </a:p>
        </p:txBody>
      </p:sp>
      <p:graphicFrame>
        <p:nvGraphicFramePr>
          <p:cNvPr id="7" name="object 7"/>
          <p:cNvGraphicFramePr>
            <a:graphicFrameLocks noGrp="1"/>
          </p:cNvGraphicFramePr>
          <p:nvPr>
            <p:extLst>
              <p:ext uri="{D42A27DB-BD31-4B8C-83A1-F6EECF244321}">
                <p14:modId xmlns:p14="http://schemas.microsoft.com/office/powerpoint/2010/main" val="3264668910"/>
              </p:ext>
            </p:extLst>
          </p:nvPr>
        </p:nvGraphicFramePr>
        <p:xfrm>
          <a:off x="3017789" y="2262466"/>
          <a:ext cx="1221740" cy="2703708"/>
        </p:xfrm>
        <a:graphic>
          <a:graphicData uri="http://schemas.openxmlformats.org/drawingml/2006/table">
            <a:tbl>
              <a:tblPr firstRow="1" bandRow="1"/>
              <a:tblGrid>
                <a:gridCol w="1221740">
                  <a:extLst>
                    <a:ext uri="{9D8B030D-6E8A-4147-A177-3AD203B41FA5}">
                      <a16:colId xmlns:a16="http://schemas.microsoft.com/office/drawing/2014/main" val="20000"/>
                    </a:ext>
                  </a:extLst>
                </a:gridCol>
              </a:tblGrid>
              <a:tr h="66741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434340" marR="167005" indent="-250190">
                        <a:lnSpc>
                          <a:spcPts val="1600"/>
                        </a:lnSpc>
                        <a:spcBef>
                          <a:spcPts val="1120"/>
                        </a:spcBef>
                      </a:pPr>
                      <a:r>
                        <a:rPr sz="1400" spc="-45" dirty="0">
                          <a:solidFill>
                            <a:srgbClr val="231F20"/>
                          </a:solidFill>
                          <a:latin typeface="Calibri"/>
                          <a:cs typeface="Calibri"/>
                        </a:rPr>
                        <a:t>2.1</a:t>
                      </a:r>
                      <a:r>
                        <a:rPr sz="1400" spc="-60" dirty="0">
                          <a:solidFill>
                            <a:srgbClr val="231F20"/>
                          </a:solidFill>
                          <a:latin typeface="Calibri"/>
                          <a:cs typeface="Calibri"/>
                        </a:rPr>
                        <a:t> </a:t>
                      </a:r>
                      <a:r>
                        <a:rPr sz="1400" spc="-45" dirty="0">
                          <a:solidFill>
                            <a:srgbClr val="231F20"/>
                          </a:solidFill>
                          <a:latin typeface="Calibri"/>
                          <a:cs typeface="Calibri"/>
                        </a:rPr>
                        <a:t>Exhausti-  </a:t>
                      </a:r>
                      <a:r>
                        <a:rPr sz="1400" spc="-50" dirty="0">
                          <a:solidFill>
                            <a:srgbClr val="231F20"/>
                          </a:solidFill>
                          <a:latin typeface="Calibri"/>
                          <a:cs typeface="Calibri"/>
                        </a:rPr>
                        <a:t>vidad</a:t>
                      </a:r>
                      <a:endParaRPr sz="1400">
                        <a:latin typeface="Calibri"/>
                        <a:cs typeface="Calibri"/>
                      </a:endParaRPr>
                    </a:p>
                  </a:txBody>
                  <a:tcPr marL="0" marR="0" marT="1422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8492C9"/>
                    </a:solidFill>
                  </a:tcPr>
                </a:tc>
                <a:extLst>
                  <a:ext uri="{0D108BD9-81ED-4DB2-BD59-A6C34878D82A}">
                    <a16:rowId xmlns:a16="http://schemas.microsoft.com/office/drawing/2014/main" val="10000"/>
                  </a:ext>
                </a:extLst>
              </a:tr>
              <a:tr h="66741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15"/>
                        </a:spcBef>
                      </a:pPr>
                      <a:endParaRPr sz="1550">
                        <a:latin typeface="Times New Roman"/>
                        <a:cs typeface="Times New Roman"/>
                      </a:endParaRPr>
                    </a:p>
                    <a:p>
                      <a:pPr marL="171450">
                        <a:lnSpc>
                          <a:spcPct val="100000"/>
                        </a:lnSpc>
                      </a:pPr>
                      <a:r>
                        <a:rPr sz="1400" spc="-45" dirty="0">
                          <a:solidFill>
                            <a:srgbClr val="231F20"/>
                          </a:solidFill>
                          <a:latin typeface="Calibri"/>
                          <a:cs typeface="Calibri"/>
                        </a:rPr>
                        <a:t>2.2</a:t>
                      </a:r>
                      <a:r>
                        <a:rPr sz="1400" spc="-5" dirty="0">
                          <a:solidFill>
                            <a:srgbClr val="231F20"/>
                          </a:solidFill>
                          <a:latin typeface="Calibri"/>
                          <a:cs typeface="Calibri"/>
                        </a:rPr>
                        <a:t> </a:t>
                      </a:r>
                      <a:r>
                        <a:rPr sz="1400" spc="-45" dirty="0">
                          <a:solidFill>
                            <a:srgbClr val="231F20"/>
                          </a:solidFill>
                          <a:latin typeface="Calibri"/>
                          <a:cs typeface="Calibri"/>
                        </a:rPr>
                        <a:t>Disciplina</a:t>
                      </a:r>
                      <a:endParaRPr sz="1400">
                        <a:latin typeface="Calibri"/>
                        <a:cs typeface="Calibri"/>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8492C9"/>
                    </a:solidFill>
                  </a:tcPr>
                </a:tc>
                <a:extLst>
                  <a:ext uri="{0D108BD9-81ED-4DB2-BD59-A6C34878D82A}">
                    <a16:rowId xmlns:a16="http://schemas.microsoft.com/office/drawing/2014/main" val="10001"/>
                  </a:ext>
                </a:extLst>
              </a:tr>
              <a:tr h="70146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26364" marR="89535" indent="-19685">
                        <a:lnSpc>
                          <a:spcPts val="1600"/>
                        </a:lnSpc>
                        <a:spcBef>
                          <a:spcPts val="1255"/>
                        </a:spcBef>
                      </a:pPr>
                      <a:r>
                        <a:rPr sz="1400" spc="-45" dirty="0">
                          <a:solidFill>
                            <a:srgbClr val="231F20"/>
                          </a:solidFill>
                          <a:latin typeface="Calibri"/>
                          <a:cs typeface="Calibri"/>
                        </a:rPr>
                        <a:t>2.3 </a:t>
                      </a:r>
                      <a:r>
                        <a:rPr sz="1400" spc="-65" dirty="0">
                          <a:solidFill>
                            <a:srgbClr val="231F20"/>
                          </a:solidFill>
                          <a:latin typeface="Calibri"/>
                          <a:cs typeface="Calibri"/>
                        </a:rPr>
                        <a:t>Orientación  </a:t>
                      </a:r>
                      <a:r>
                        <a:rPr sz="1400" spc="-85" dirty="0">
                          <a:solidFill>
                            <a:srgbClr val="231F20"/>
                          </a:solidFill>
                          <a:latin typeface="Calibri"/>
                          <a:cs typeface="Calibri"/>
                        </a:rPr>
                        <a:t>de </a:t>
                      </a:r>
                      <a:r>
                        <a:rPr sz="1400" spc="-30" dirty="0">
                          <a:solidFill>
                            <a:srgbClr val="231F20"/>
                          </a:solidFill>
                          <a:latin typeface="Calibri"/>
                          <a:cs typeface="Calibri"/>
                        </a:rPr>
                        <a:t>las</a:t>
                      </a:r>
                      <a:r>
                        <a:rPr sz="1400" spc="35" dirty="0">
                          <a:solidFill>
                            <a:srgbClr val="231F20"/>
                          </a:solidFill>
                          <a:latin typeface="Calibri"/>
                          <a:cs typeface="Calibri"/>
                        </a:rPr>
                        <a:t> </a:t>
                      </a:r>
                      <a:r>
                        <a:rPr sz="1400" spc="-45" dirty="0">
                          <a:solidFill>
                            <a:srgbClr val="231F20"/>
                          </a:solidFill>
                          <a:latin typeface="Calibri"/>
                          <a:cs typeface="Calibri"/>
                        </a:rPr>
                        <a:t>políticas</a:t>
                      </a:r>
                      <a:endParaRPr sz="1400">
                        <a:latin typeface="Calibri"/>
                        <a:cs typeface="Calibri"/>
                      </a:endParaRPr>
                    </a:p>
                  </a:txBody>
                  <a:tcPr marL="0" marR="0" marT="1593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8492C9"/>
                    </a:solidFill>
                  </a:tcPr>
                </a:tc>
                <a:extLst>
                  <a:ext uri="{0D108BD9-81ED-4DB2-BD59-A6C34878D82A}">
                    <a16:rowId xmlns:a16="http://schemas.microsoft.com/office/drawing/2014/main" val="10002"/>
                  </a:ext>
                </a:extLst>
              </a:tr>
              <a:tr h="66741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15"/>
                        </a:spcBef>
                      </a:pPr>
                      <a:endParaRPr sz="1550" dirty="0">
                        <a:latin typeface="Times New Roman"/>
                        <a:cs typeface="Times New Roman"/>
                      </a:endParaRPr>
                    </a:p>
                    <a:p>
                      <a:pPr marL="92710">
                        <a:lnSpc>
                          <a:spcPct val="100000"/>
                        </a:lnSpc>
                      </a:pPr>
                      <a:r>
                        <a:rPr sz="1400" spc="-45" dirty="0">
                          <a:solidFill>
                            <a:srgbClr val="231F20"/>
                          </a:solidFill>
                          <a:latin typeface="Calibri"/>
                          <a:cs typeface="Calibri"/>
                        </a:rPr>
                        <a:t>2.4</a:t>
                      </a:r>
                      <a:r>
                        <a:rPr sz="1400" spc="-15" dirty="0">
                          <a:solidFill>
                            <a:srgbClr val="231F20"/>
                          </a:solidFill>
                          <a:latin typeface="Calibri"/>
                          <a:cs typeface="Calibri"/>
                        </a:rPr>
                        <a:t> </a:t>
                      </a:r>
                      <a:r>
                        <a:rPr sz="1400" spc="-50" dirty="0">
                          <a:solidFill>
                            <a:srgbClr val="231F20"/>
                          </a:solidFill>
                          <a:latin typeface="Calibri"/>
                          <a:cs typeface="Calibri"/>
                        </a:rPr>
                        <a:t>Credibilidad</a:t>
                      </a:r>
                      <a:endParaRPr sz="1400" dirty="0">
                        <a:latin typeface="Calibri"/>
                        <a:cs typeface="Calibri"/>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8492C9"/>
                    </a:solidFill>
                  </a:tcPr>
                </a:tc>
                <a:extLst>
                  <a:ext uri="{0D108BD9-81ED-4DB2-BD59-A6C34878D82A}">
                    <a16:rowId xmlns:a16="http://schemas.microsoft.com/office/drawing/2014/main" val="10003"/>
                  </a:ext>
                </a:extLst>
              </a:tr>
            </a:tbl>
          </a:graphicData>
        </a:graphic>
      </p:graphicFrame>
      <p:sp>
        <p:nvSpPr>
          <p:cNvPr id="8" name="object 8"/>
          <p:cNvSpPr/>
          <p:nvPr/>
        </p:nvSpPr>
        <p:spPr>
          <a:xfrm>
            <a:off x="2886894" y="1447948"/>
            <a:ext cx="1517650" cy="3763646"/>
          </a:xfrm>
          <a:custGeom>
            <a:avLst/>
            <a:gdLst/>
            <a:ahLst/>
            <a:cxnLst/>
            <a:rect l="l" t="t" r="r" b="b"/>
            <a:pathLst>
              <a:path w="1517650" h="3860165">
                <a:moveTo>
                  <a:pt x="184223" y="0"/>
                </a:moveTo>
                <a:lnTo>
                  <a:pt x="126211" y="10072"/>
                </a:lnTo>
                <a:lnTo>
                  <a:pt x="75441" y="34131"/>
                </a:lnTo>
                <a:lnTo>
                  <a:pt x="43003" y="62700"/>
                </a:lnTo>
                <a:lnTo>
                  <a:pt x="16997" y="103915"/>
                </a:lnTo>
                <a:lnTo>
                  <a:pt x="2047" y="159375"/>
                </a:lnTo>
                <a:lnTo>
                  <a:pt x="0" y="3700590"/>
                </a:lnTo>
                <a:lnTo>
                  <a:pt x="373" y="3709166"/>
                </a:lnTo>
                <a:lnTo>
                  <a:pt x="9621" y="3761326"/>
                </a:lnTo>
                <a:lnTo>
                  <a:pt x="32600" y="3814482"/>
                </a:lnTo>
                <a:lnTo>
                  <a:pt x="59887" y="3848443"/>
                </a:lnTo>
                <a:lnTo>
                  <a:pt x="73998" y="3859979"/>
                </a:lnTo>
                <a:lnTo>
                  <a:pt x="114452" y="3859979"/>
                </a:lnTo>
                <a:lnTo>
                  <a:pt x="107366" y="3857238"/>
                </a:lnTo>
                <a:lnTo>
                  <a:pt x="88699" y="3846323"/>
                </a:lnTo>
                <a:lnTo>
                  <a:pt x="48906" y="3803495"/>
                </a:lnTo>
                <a:lnTo>
                  <a:pt x="28196" y="3755489"/>
                </a:lnTo>
                <a:lnTo>
                  <a:pt x="20478" y="3716284"/>
                </a:lnTo>
                <a:lnTo>
                  <a:pt x="19392" y="3700590"/>
                </a:lnTo>
                <a:lnTo>
                  <a:pt x="19448" y="191963"/>
                </a:lnTo>
                <a:lnTo>
                  <a:pt x="26509" y="135348"/>
                </a:lnTo>
                <a:lnTo>
                  <a:pt x="45027" y="92864"/>
                </a:lnTo>
                <a:lnTo>
                  <a:pt x="85935" y="51201"/>
                </a:lnTo>
                <a:lnTo>
                  <a:pt x="131787" y="29500"/>
                </a:lnTo>
                <a:lnTo>
                  <a:pt x="169233" y="21440"/>
                </a:lnTo>
                <a:lnTo>
                  <a:pt x="184223" y="20303"/>
                </a:lnTo>
                <a:lnTo>
                  <a:pt x="184223" y="0"/>
                </a:lnTo>
                <a:close/>
              </a:path>
              <a:path w="1517650" h="3860165">
                <a:moveTo>
                  <a:pt x="1332843" y="0"/>
                </a:moveTo>
                <a:lnTo>
                  <a:pt x="184223" y="0"/>
                </a:lnTo>
                <a:lnTo>
                  <a:pt x="184223" y="20303"/>
                </a:lnTo>
                <a:lnTo>
                  <a:pt x="1332843" y="20303"/>
                </a:lnTo>
                <a:lnTo>
                  <a:pt x="1362287" y="22264"/>
                </a:lnTo>
                <a:lnTo>
                  <a:pt x="1409700" y="36228"/>
                </a:lnTo>
                <a:lnTo>
                  <a:pt x="1451030" y="67080"/>
                </a:lnTo>
                <a:lnTo>
                  <a:pt x="1480526" y="114157"/>
                </a:lnTo>
                <a:lnTo>
                  <a:pt x="1493982" y="159598"/>
                </a:lnTo>
                <a:lnTo>
                  <a:pt x="1497674" y="3700590"/>
                </a:lnTo>
                <a:lnTo>
                  <a:pt x="1495801" y="3731417"/>
                </a:lnTo>
                <a:lnTo>
                  <a:pt x="1482463" y="3781058"/>
                </a:lnTo>
                <a:lnTo>
                  <a:pt x="1452995" y="3824329"/>
                </a:lnTo>
                <a:lnTo>
                  <a:pt x="1408030" y="3855202"/>
                </a:lnTo>
                <a:lnTo>
                  <a:pt x="1395601" y="3859979"/>
                </a:lnTo>
                <a:lnTo>
                  <a:pt x="1440552" y="3859979"/>
                </a:lnTo>
                <a:lnTo>
                  <a:pt x="1474073" y="3830766"/>
                </a:lnTo>
                <a:lnTo>
                  <a:pt x="1500079" y="3789551"/>
                </a:lnTo>
                <a:lnTo>
                  <a:pt x="1515030" y="3734091"/>
                </a:lnTo>
                <a:lnTo>
                  <a:pt x="1517065" y="3700590"/>
                </a:lnTo>
                <a:lnTo>
                  <a:pt x="1517027" y="191963"/>
                </a:lnTo>
                <a:lnTo>
                  <a:pt x="1507464" y="132140"/>
                </a:lnTo>
                <a:lnTo>
                  <a:pt x="1484474" y="78985"/>
                </a:lnTo>
                <a:lnTo>
                  <a:pt x="1457187" y="45024"/>
                </a:lnTo>
                <a:lnTo>
                  <a:pt x="1417832" y="17795"/>
                </a:lnTo>
                <a:lnTo>
                  <a:pt x="1364852" y="2142"/>
                </a:lnTo>
                <a:lnTo>
                  <a:pt x="1332843"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488454" y="1458098"/>
            <a:ext cx="1497965" cy="3753739"/>
          </a:xfrm>
          <a:custGeom>
            <a:avLst/>
            <a:gdLst/>
            <a:ahLst/>
            <a:cxnLst/>
            <a:rect l="l" t="t" r="r" b="b"/>
            <a:pathLst>
              <a:path w="1497964" h="3850004">
                <a:moveTo>
                  <a:pt x="1323146" y="0"/>
                </a:moveTo>
                <a:lnTo>
                  <a:pt x="174527" y="0"/>
                </a:lnTo>
                <a:lnTo>
                  <a:pt x="147257" y="2855"/>
                </a:lnTo>
                <a:lnTo>
                  <a:pt x="87263" y="22840"/>
                </a:lnTo>
                <a:lnTo>
                  <a:pt x="27269" y="77087"/>
                </a:lnTo>
                <a:lnTo>
                  <a:pt x="0" y="182726"/>
                </a:lnTo>
                <a:lnTo>
                  <a:pt x="0" y="3690439"/>
                </a:lnTo>
                <a:lnTo>
                  <a:pt x="2726" y="3718990"/>
                </a:lnTo>
                <a:lnTo>
                  <a:pt x="21815" y="3781801"/>
                </a:lnTo>
                <a:lnTo>
                  <a:pt x="73628" y="3844613"/>
                </a:lnTo>
                <a:lnTo>
                  <a:pt x="92057" y="3849828"/>
                </a:lnTo>
                <a:lnTo>
                  <a:pt x="1410958" y="3849828"/>
                </a:lnTo>
                <a:lnTo>
                  <a:pt x="1470404" y="3796077"/>
                </a:lnTo>
                <a:lnTo>
                  <a:pt x="1497674" y="3690439"/>
                </a:lnTo>
                <a:lnTo>
                  <a:pt x="1497674" y="182726"/>
                </a:lnTo>
                <a:lnTo>
                  <a:pt x="1494947" y="154175"/>
                </a:lnTo>
                <a:lnTo>
                  <a:pt x="1475858" y="91363"/>
                </a:lnTo>
                <a:lnTo>
                  <a:pt x="1424045" y="28550"/>
                </a:lnTo>
                <a:lnTo>
                  <a:pt x="1323146" y="0"/>
                </a:lnTo>
                <a:close/>
              </a:path>
            </a:pathLst>
          </a:custGeom>
          <a:solidFill>
            <a:srgbClr val="38B54A"/>
          </a:solidFill>
          <a:ln>
            <a:solidFill>
              <a:schemeClr val="tx1"/>
            </a:solidFill>
          </a:ln>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 name="object 10"/>
          <p:cNvSpPr/>
          <p:nvPr/>
        </p:nvSpPr>
        <p:spPr>
          <a:xfrm>
            <a:off x="4614494" y="1468251"/>
            <a:ext cx="1221740" cy="694036"/>
          </a:xfrm>
          <a:custGeom>
            <a:avLst/>
            <a:gdLst/>
            <a:ahLst/>
            <a:cxnLst/>
            <a:rect l="l" t="t" r="r" b="b"/>
            <a:pathLst>
              <a:path w="1221739" h="711835">
                <a:moveTo>
                  <a:pt x="0" y="0"/>
                </a:moveTo>
                <a:lnTo>
                  <a:pt x="1221687" y="0"/>
                </a:lnTo>
                <a:lnTo>
                  <a:pt x="1221687" y="711307"/>
                </a:lnTo>
                <a:lnTo>
                  <a:pt x="0" y="711307"/>
                </a:lnTo>
                <a:lnTo>
                  <a:pt x="0" y="0"/>
                </a:lnTo>
                <a:close/>
              </a:path>
            </a:pathLst>
          </a:custGeom>
          <a:solidFill>
            <a:srgbClr val="38B54A"/>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 name="object 11"/>
          <p:cNvSpPr txBox="1"/>
          <p:nvPr/>
        </p:nvSpPr>
        <p:spPr>
          <a:xfrm>
            <a:off x="4770254" y="1530398"/>
            <a:ext cx="910590" cy="496803"/>
          </a:xfrm>
          <a:prstGeom prst="rect">
            <a:avLst/>
          </a:prstGeom>
        </p:spPr>
        <p:txBody>
          <a:bodyPr vert="horz" wrap="square" lIns="0" tIns="64135" rIns="0" bIns="0" rtlCol="0">
            <a:spAutoFit/>
          </a:bodyPr>
          <a:lstStyle/>
          <a:p>
            <a:pPr marL="12700" marR="5080" indent="76200" defTabSz="914400" eaLnBrk="0" fontAlgn="base" hangingPunct="0">
              <a:lnSpc>
                <a:spcPct val="78100"/>
              </a:lnSpc>
              <a:spcBef>
                <a:spcPts val="505"/>
              </a:spcBef>
              <a:spcAft>
                <a:spcPct val="0"/>
              </a:spcAft>
            </a:pPr>
            <a:r>
              <a:rPr sz="1200" b="1" spc="-30" dirty="0">
                <a:solidFill>
                  <a:srgbClr val="FFFFFF"/>
                </a:solidFill>
                <a:latin typeface="Times New Roman" panose="02020603050405020304" pitchFamily="18" charset="0"/>
                <a:cs typeface="Times New Roman" panose="02020603050405020304" pitchFamily="18" charset="0"/>
              </a:rPr>
              <a:t>III. </a:t>
            </a:r>
            <a:r>
              <a:rPr sz="1200" b="1" spc="-40" dirty="0">
                <a:solidFill>
                  <a:srgbClr val="FFFFFF"/>
                </a:solidFill>
                <a:latin typeface="Times New Roman" panose="02020603050405020304" pitchFamily="18" charset="0"/>
                <a:cs typeface="Times New Roman" panose="02020603050405020304" pitchFamily="18" charset="0"/>
              </a:rPr>
              <a:t>Análisis  y </a:t>
            </a:r>
            <a:r>
              <a:rPr sz="1200" b="1" spc="-35" dirty="0">
                <a:solidFill>
                  <a:srgbClr val="FFFFFF"/>
                </a:solidFill>
                <a:latin typeface="Times New Roman" panose="02020603050405020304" pitchFamily="18" charset="0"/>
                <a:cs typeface="Times New Roman" panose="02020603050405020304" pitchFamily="18" charset="0"/>
              </a:rPr>
              <a:t>gestión </a:t>
            </a:r>
            <a:r>
              <a:rPr sz="1200" b="1" spc="-45" dirty="0">
                <a:solidFill>
                  <a:srgbClr val="FFFFFF"/>
                </a:solidFill>
                <a:latin typeface="Times New Roman" panose="02020603050405020304" pitchFamily="18" charset="0"/>
                <a:cs typeface="Times New Roman" panose="02020603050405020304" pitchFamily="18" charset="0"/>
              </a:rPr>
              <a:t>del  </a:t>
            </a:r>
            <a:r>
              <a:rPr sz="1200" b="1" spc="-30" dirty="0">
                <a:solidFill>
                  <a:srgbClr val="FFFFFF"/>
                </a:solidFill>
                <a:latin typeface="Times New Roman" panose="02020603050405020304" pitchFamily="18" charset="0"/>
                <a:cs typeface="Times New Roman" panose="02020603050405020304" pitchFamily="18" charset="0"/>
              </a:rPr>
              <a:t>riesgo</a:t>
            </a:r>
            <a:r>
              <a:rPr sz="1200" b="1" spc="-35" dirty="0">
                <a:solidFill>
                  <a:srgbClr val="FFFFFF"/>
                </a:solidFill>
                <a:latin typeface="Times New Roman" panose="02020603050405020304" pitchFamily="18" charset="0"/>
                <a:cs typeface="Times New Roman" panose="02020603050405020304" pitchFamily="18" charset="0"/>
              </a:rPr>
              <a:t> </a:t>
            </a:r>
            <a:r>
              <a:rPr sz="1200" b="1" spc="-30" dirty="0">
                <a:solidFill>
                  <a:srgbClr val="FFFFFF"/>
                </a:solidFill>
                <a:latin typeface="Times New Roman" panose="02020603050405020304" pitchFamily="18" charset="0"/>
                <a:cs typeface="Times New Roman" panose="02020603050405020304" pitchFamily="18" charset="0"/>
              </a:rPr>
              <a:t>fiscal</a:t>
            </a:r>
            <a:endParaRPr sz="1200">
              <a:solidFill>
                <a:srgbClr val="000000"/>
              </a:solidFill>
              <a:latin typeface="Times New Roman" panose="02020603050405020304" pitchFamily="18" charset="0"/>
              <a:cs typeface="Times New Roman" panose="02020603050405020304" pitchFamily="18" charset="0"/>
            </a:endParaRPr>
          </a:p>
        </p:txBody>
      </p:sp>
      <p:graphicFrame>
        <p:nvGraphicFramePr>
          <p:cNvPr id="12" name="object 12"/>
          <p:cNvGraphicFramePr>
            <a:graphicFrameLocks noGrp="1"/>
          </p:cNvGraphicFramePr>
          <p:nvPr>
            <p:extLst>
              <p:ext uri="{D42A27DB-BD31-4B8C-83A1-F6EECF244321}">
                <p14:modId xmlns:p14="http://schemas.microsoft.com/office/powerpoint/2010/main" val="3507946947"/>
              </p:ext>
            </p:extLst>
          </p:nvPr>
        </p:nvGraphicFramePr>
        <p:xfrm>
          <a:off x="4609654" y="2174487"/>
          <a:ext cx="1221740" cy="1930424"/>
        </p:xfrm>
        <a:graphic>
          <a:graphicData uri="http://schemas.openxmlformats.org/drawingml/2006/table">
            <a:tbl>
              <a:tblPr firstRow="1" bandRow="1"/>
              <a:tblGrid>
                <a:gridCol w="1221740">
                  <a:extLst>
                    <a:ext uri="{9D8B030D-6E8A-4147-A177-3AD203B41FA5}">
                      <a16:colId xmlns:a16="http://schemas.microsoft.com/office/drawing/2014/main" val="20000"/>
                    </a:ext>
                  </a:extLst>
                </a:gridCol>
              </a:tblGrid>
              <a:tr h="66617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33985" marR="116839" indent="48260">
                        <a:lnSpc>
                          <a:spcPts val="1600"/>
                        </a:lnSpc>
                        <a:spcBef>
                          <a:spcPts val="315"/>
                        </a:spcBef>
                      </a:pPr>
                      <a:r>
                        <a:rPr sz="1400" spc="-45" dirty="0">
                          <a:solidFill>
                            <a:srgbClr val="231F20"/>
                          </a:solidFill>
                          <a:latin typeface="Calibri"/>
                          <a:cs typeface="Calibri"/>
                        </a:rPr>
                        <a:t>3.1 </a:t>
                      </a:r>
                      <a:r>
                        <a:rPr sz="1400" spc="-35" dirty="0">
                          <a:solidFill>
                            <a:srgbClr val="231F20"/>
                          </a:solidFill>
                          <a:latin typeface="Calibri"/>
                          <a:cs typeface="Calibri"/>
                        </a:rPr>
                        <a:t>Análisis </a:t>
                      </a:r>
                      <a:r>
                        <a:rPr sz="1400" spc="-75" dirty="0">
                          <a:solidFill>
                            <a:srgbClr val="231F20"/>
                          </a:solidFill>
                          <a:latin typeface="Calibri"/>
                          <a:cs typeface="Calibri"/>
                        </a:rPr>
                        <a:t>y  </a:t>
                      </a:r>
                      <a:r>
                        <a:rPr sz="1400" spc="-45" dirty="0">
                          <a:solidFill>
                            <a:srgbClr val="231F20"/>
                          </a:solidFill>
                          <a:latin typeface="Calibri"/>
                          <a:cs typeface="Calibri"/>
                        </a:rPr>
                        <a:t>divulgación</a:t>
                      </a:r>
                      <a:r>
                        <a:rPr sz="1400" spc="-65" dirty="0">
                          <a:solidFill>
                            <a:srgbClr val="231F20"/>
                          </a:solidFill>
                          <a:latin typeface="Calibri"/>
                          <a:cs typeface="Calibri"/>
                        </a:rPr>
                        <a:t> </a:t>
                      </a:r>
                      <a:r>
                        <a:rPr sz="1400" spc="-85" dirty="0">
                          <a:solidFill>
                            <a:srgbClr val="231F20"/>
                          </a:solidFill>
                          <a:latin typeface="Calibri"/>
                          <a:cs typeface="Calibri"/>
                        </a:rPr>
                        <a:t>de</a:t>
                      </a:r>
                      <a:endParaRPr sz="1400">
                        <a:latin typeface="Calibri"/>
                        <a:cs typeface="Calibri"/>
                      </a:endParaRPr>
                    </a:p>
                    <a:p>
                      <a:pPr marL="267970">
                        <a:lnSpc>
                          <a:spcPts val="1555"/>
                        </a:lnSpc>
                      </a:pPr>
                      <a:r>
                        <a:rPr sz="1400" spc="-45" dirty="0">
                          <a:solidFill>
                            <a:srgbClr val="231F20"/>
                          </a:solidFill>
                          <a:latin typeface="Calibri"/>
                          <a:cs typeface="Calibri"/>
                        </a:rPr>
                        <a:t>los</a:t>
                      </a:r>
                      <a:r>
                        <a:rPr sz="1400" spc="-5" dirty="0">
                          <a:solidFill>
                            <a:srgbClr val="231F20"/>
                          </a:solidFill>
                          <a:latin typeface="Calibri"/>
                          <a:cs typeface="Calibri"/>
                        </a:rPr>
                        <a:t> </a:t>
                      </a:r>
                      <a:r>
                        <a:rPr sz="1400" spc="-50" dirty="0">
                          <a:solidFill>
                            <a:srgbClr val="231F20"/>
                          </a:solidFill>
                          <a:latin typeface="Calibri"/>
                          <a:cs typeface="Calibri"/>
                        </a:rPr>
                        <a:t>riesgos</a:t>
                      </a:r>
                      <a:endParaRPr sz="14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A4D49C"/>
                    </a:solidFill>
                  </a:tcPr>
                </a:tc>
                <a:extLst>
                  <a:ext uri="{0D108BD9-81ED-4DB2-BD59-A6C34878D82A}">
                    <a16:rowId xmlns:a16="http://schemas.microsoft.com/office/drawing/2014/main" val="10000"/>
                  </a:ext>
                </a:extLst>
              </a:tr>
              <a:tr h="63212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66370" marR="149225" indent="69215">
                        <a:lnSpc>
                          <a:spcPts val="1600"/>
                        </a:lnSpc>
                        <a:spcBef>
                          <a:spcPts val="975"/>
                        </a:spcBef>
                      </a:pPr>
                      <a:r>
                        <a:rPr sz="1400" spc="-45" dirty="0">
                          <a:solidFill>
                            <a:srgbClr val="231F20"/>
                          </a:solidFill>
                          <a:latin typeface="Calibri"/>
                          <a:cs typeface="Calibri"/>
                        </a:rPr>
                        <a:t>3.2 </a:t>
                      </a:r>
                      <a:r>
                        <a:rPr sz="1400" spc="-60" dirty="0">
                          <a:solidFill>
                            <a:srgbClr val="231F20"/>
                          </a:solidFill>
                          <a:latin typeface="Calibri"/>
                          <a:cs typeface="Calibri"/>
                        </a:rPr>
                        <a:t>Gestión  </a:t>
                      </a:r>
                      <a:r>
                        <a:rPr sz="1400" spc="-85" dirty="0">
                          <a:solidFill>
                            <a:srgbClr val="231F20"/>
                          </a:solidFill>
                          <a:latin typeface="Calibri"/>
                          <a:cs typeface="Calibri"/>
                        </a:rPr>
                        <a:t>de </a:t>
                      </a:r>
                      <a:r>
                        <a:rPr sz="1400" spc="-45" dirty="0">
                          <a:solidFill>
                            <a:srgbClr val="231F20"/>
                          </a:solidFill>
                          <a:latin typeface="Calibri"/>
                          <a:cs typeface="Calibri"/>
                        </a:rPr>
                        <a:t>los</a:t>
                      </a:r>
                      <a:r>
                        <a:rPr sz="1400" spc="25" dirty="0">
                          <a:solidFill>
                            <a:srgbClr val="231F20"/>
                          </a:solidFill>
                          <a:latin typeface="Calibri"/>
                          <a:cs typeface="Calibri"/>
                        </a:rPr>
                        <a:t> </a:t>
                      </a:r>
                      <a:r>
                        <a:rPr sz="1400" spc="-50" dirty="0">
                          <a:solidFill>
                            <a:srgbClr val="231F20"/>
                          </a:solidFill>
                          <a:latin typeface="Calibri"/>
                          <a:cs typeface="Calibri"/>
                        </a:rPr>
                        <a:t>riesgos</a:t>
                      </a:r>
                      <a:endParaRPr sz="1400">
                        <a:latin typeface="Calibri"/>
                        <a:cs typeface="Calibri"/>
                      </a:endParaRPr>
                    </a:p>
                  </a:txBody>
                  <a:tcPr marL="0" marR="0" marT="1238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A4D49C"/>
                    </a:solidFill>
                  </a:tcPr>
                </a:tc>
                <a:extLst>
                  <a:ext uri="{0D108BD9-81ED-4DB2-BD59-A6C34878D82A}">
                    <a16:rowId xmlns:a16="http://schemas.microsoft.com/office/drawing/2014/main" val="10001"/>
                  </a:ext>
                </a:extLst>
              </a:tr>
              <a:tr h="63212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87020" marR="146050" indent="-124460">
                        <a:lnSpc>
                          <a:spcPts val="1600"/>
                        </a:lnSpc>
                        <a:spcBef>
                          <a:spcPts val="975"/>
                        </a:spcBef>
                      </a:pPr>
                      <a:r>
                        <a:rPr sz="1400" spc="-45" dirty="0">
                          <a:solidFill>
                            <a:srgbClr val="231F20"/>
                          </a:solidFill>
                          <a:latin typeface="Calibri"/>
                          <a:cs typeface="Calibri"/>
                        </a:rPr>
                        <a:t>3.3 </a:t>
                      </a:r>
                      <a:r>
                        <a:rPr sz="1400" spc="-55" dirty="0">
                          <a:solidFill>
                            <a:srgbClr val="231F20"/>
                          </a:solidFill>
                          <a:latin typeface="Calibri"/>
                          <a:cs typeface="Calibri"/>
                        </a:rPr>
                        <a:t>Coordina-  </a:t>
                      </a:r>
                      <a:r>
                        <a:rPr sz="1400" spc="-60" dirty="0">
                          <a:solidFill>
                            <a:srgbClr val="231F20"/>
                          </a:solidFill>
                          <a:latin typeface="Calibri"/>
                          <a:cs typeface="Calibri"/>
                        </a:rPr>
                        <a:t>ción</a:t>
                      </a:r>
                      <a:r>
                        <a:rPr sz="1400" spc="-5" dirty="0">
                          <a:solidFill>
                            <a:srgbClr val="231F20"/>
                          </a:solidFill>
                          <a:latin typeface="Calibri"/>
                          <a:cs typeface="Calibri"/>
                        </a:rPr>
                        <a:t> </a:t>
                      </a:r>
                      <a:r>
                        <a:rPr sz="1400" spc="-40" dirty="0">
                          <a:solidFill>
                            <a:srgbClr val="231F20"/>
                          </a:solidFill>
                          <a:latin typeface="Calibri"/>
                          <a:cs typeface="Calibri"/>
                        </a:rPr>
                        <a:t>fiscal</a:t>
                      </a:r>
                      <a:endParaRPr sz="1400">
                        <a:latin typeface="Calibri"/>
                        <a:cs typeface="Calibri"/>
                      </a:endParaRPr>
                    </a:p>
                  </a:txBody>
                  <a:tcPr marL="0" marR="0" marT="1238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A4D49C"/>
                    </a:solidFill>
                  </a:tcPr>
                </a:tc>
                <a:extLst>
                  <a:ext uri="{0D108BD9-81ED-4DB2-BD59-A6C34878D82A}">
                    <a16:rowId xmlns:a16="http://schemas.microsoft.com/office/drawing/2014/main" val="10002"/>
                  </a:ext>
                </a:extLst>
              </a:tr>
            </a:tbl>
          </a:graphicData>
        </a:graphic>
      </p:graphicFrame>
      <p:sp>
        <p:nvSpPr>
          <p:cNvPr id="13" name="object 13"/>
          <p:cNvSpPr/>
          <p:nvPr/>
        </p:nvSpPr>
        <p:spPr>
          <a:xfrm>
            <a:off x="4478759" y="1447948"/>
            <a:ext cx="1517650" cy="3763646"/>
          </a:xfrm>
          <a:custGeom>
            <a:avLst/>
            <a:gdLst/>
            <a:ahLst/>
            <a:cxnLst/>
            <a:rect l="l" t="t" r="r" b="b"/>
            <a:pathLst>
              <a:path w="1517650" h="3860165">
                <a:moveTo>
                  <a:pt x="184222" y="0"/>
                </a:moveTo>
                <a:lnTo>
                  <a:pt x="126211" y="10072"/>
                </a:lnTo>
                <a:lnTo>
                  <a:pt x="75440" y="34131"/>
                </a:lnTo>
                <a:lnTo>
                  <a:pt x="43003" y="62700"/>
                </a:lnTo>
                <a:lnTo>
                  <a:pt x="16996" y="103915"/>
                </a:lnTo>
                <a:lnTo>
                  <a:pt x="2046" y="159375"/>
                </a:lnTo>
                <a:lnTo>
                  <a:pt x="0" y="3700590"/>
                </a:lnTo>
                <a:lnTo>
                  <a:pt x="372" y="3709166"/>
                </a:lnTo>
                <a:lnTo>
                  <a:pt x="9620" y="3761326"/>
                </a:lnTo>
                <a:lnTo>
                  <a:pt x="32600" y="3814482"/>
                </a:lnTo>
                <a:lnTo>
                  <a:pt x="59886" y="3848443"/>
                </a:lnTo>
                <a:lnTo>
                  <a:pt x="73996" y="3859979"/>
                </a:lnTo>
                <a:lnTo>
                  <a:pt x="114451" y="3859979"/>
                </a:lnTo>
                <a:lnTo>
                  <a:pt x="107365" y="3857238"/>
                </a:lnTo>
                <a:lnTo>
                  <a:pt x="88698" y="3846323"/>
                </a:lnTo>
                <a:lnTo>
                  <a:pt x="48905" y="3803495"/>
                </a:lnTo>
                <a:lnTo>
                  <a:pt x="28195" y="3755489"/>
                </a:lnTo>
                <a:lnTo>
                  <a:pt x="20477" y="3716284"/>
                </a:lnTo>
                <a:lnTo>
                  <a:pt x="19391" y="3700590"/>
                </a:lnTo>
                <a:lnTo>
                  <a:pt x="19447" y="191963"/>
                </a:lnTo>
                <a:lnTo>
                  <a:pt x="26508" y="135348"/>
                </a:lnTo>
                <a:lnTo>
                  <a:pt x="45027" y="92864"/>
                </a:lnTo>
                <a:lnTo>
                  <a:pt x="85934" y="51201"/>
                </a:lnTo>
                <a:lnTo>
                  <a:pt x="131786" y="29500"/>
                </a:lnTo>
                <a:lnTo>
                  <a:pt x="169232" y="21440"/>
                </a:lnTo>
                <a:lnTo>
                  <a:pt x="184222" y="20303"/>
                </a:lnTo>
                <a:lnTo>
                  <a:pt x="184222" y="0"/>
                </a:lnTo>
                <a:close/>
              </a:path>
              <a:path w="1517650" h="3860165">
                <a:moveTo>
                  <a:pt x="1332842" y="0"/>
                </a:moveTo>
                <a:lnTo>
                  <a:pt x="184222" y="0"/>
                </a:lnTo>
                <a:lnTo>
                  <a:pt x="184222" y="20303"/>
                </a:lnTo>
                <a:lnTo>
                  <a:pt x="1332842" y="20303"/>
                </a:lnTo>
                <a:lnTo>
                  <a:pt x="1362286" y="22264"/>
                </a:lnTo>
                <a:lnTo>
                  <a:pt x="1409699" y="36228"/>
                </a:lnTo>
                <a:lnTo>
                  <a:pt x="1451030" y="67080"/>
                </a:lnTo>
                <a:lnTo>
                  <a:pt x="1480525" y="114157"/>
                </a:lnTo>
                <a:lnTo>
                  <a:pt x="1493981" y="159598"/>
                </a:lnTo>
                <a:lnTo>
                  <a:pt x="1497672" y="3700590"/>
                </a:lnTo>
                <a:lnTo>
                  <a:pt x="1495800" y="3731417"/>
                </a:lnTo>
                <a:lnTo>
                  <a:pt x="1482462" y="3781058"/>
                </a:lnTo>
                <a:lnTo>
                  <a:pt x="1452994" y="3824329"/>
                </a:lnTo>
                <a:lnTo>
                  <a:pt x="1408029" y="3855202"/>
                </a:lnTo>
                <a:lnTo>
                  <a:pt x="1395600" y="3859979"/>
                </a:lnTo>
                <a:lnTo>
                  <a:pt x="1440551" y="3859979"/>
                </a:lnTo>
                <a:lnTo>
                  <a:pt x="1474072" y="3830766"/>
                </a:lnTo>
                <a:lnTo>
                  <a:pt x="1500078" y="3789551"/>
                </a:lnTo>
                <a:lnTo>
                  <a:pt x="1515029" y="3734091"/>
                </a:lnTo>
                <a:lnTo>
                  <a:pt x="1517065" y="3700590"/>
                </a:lnTo>
                <a:lnTo>
                  <a:pt x="1517027" y="191963"/>
                </a:lnTo>
                <a:lnTo>
                  <a:pt x="1507463" y="132140"/>
                </a:lnTo>
                <a:lnTo>
                  <a:pt x="1484473" y="78985"/>
                </a:lnTo>
                <a:lnTo>
                  <a:pt x="1457187" y="45024"/>
                </a:lnTo>
                <a:lnTo>
                  <a:pt x="1417831" y="17795"/>
                </a:lnTo>
                <a:lnTo>
                  <a:pt x="1364851" y="2142"/>
                </a:lnTo>
                <a:lnTo>
                  <a:pt x="1332842"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4" name="object 14"/>
          <p:cNvSpPr/>
          <p:nvPr/>
        </p:nvSpPr>
        <p:spPr>
          <a:xfrm>
            <a:off x="6088665" y="1502548"/>
            <a:ext cx="1497965" cy="3753739"/>
          </a:xfrm>
          <a:custGeom>
            <a:avLst/>
            <a:gdLst/>
            <a:ahLst/>
            <a:cxnLst/>
            <a:rect l="l" t="t" r="r" b="b"/>
            <a:pathLst>
              <a:path w="1497965" h="3850004">
                <a:moveTo>
                  <a:pt x="1323146" y="0"/>
                </a:moveTo>
                <a:lnTo>
                  <a:pt x="174525" y="0"/>
                </a:lnTo>
                <a:lnTo>
                  <a:pt x="147256" y="2855"/>
                </a:lnTo>
                <a:lnTo>
                  <a:pt x="87262" y="22840"/>
                </a:lnTo>
                <a:lnTo>
                  <a:pt x="27269" y="77087"/>
                </a:lnTo>
                <a:lnTo>
                  <a:pt x="0" y="182726"/>
                </a:lnTo>
                <a:lnTo>
                  <a:pt x="0" y="3690439"/>
                </a:lnTo>
                <a:lnTo>
                  <a:pt x="2726" y="3718990"/>
                </a:lnTo>
                <a:lnTo>
                  <a:pt x="21815" y="3781801"/>
                </a:lnTo>
                <a:lnTo>
                  <a:pt x="73628" y="3844613"/>
                </a:lnTo>
                <a:lnTo>
                  <a:pt x="92057" y="3849828"/>
                </a:lnTo>
                <a:lnTo>
                  <a:pt x="1410957" y="3849828"/>
                </a:lnTo>
                <a:lnTo>
                  <a:pt x="1470403" y="3796077"/>
                </a:lnTo>
                <a:lnTo>
                  <a:pt x="1497672" y="3690439"/>
                </a:lnTo>
                <a:lnTo>
                  <a:pt x="1497672" y="182726"/>
                </a:lnTo>
                <a:lnTo>
                  <a:pt x="1494945" y="154175"/>
                </a:lnTo>
                <a:lnTo>
                  <a:pt x="1475857" y="91363"/>
                </a:lnTo>
                <a:lnTo>
                  <a:pt x="1424044" y="28550"/>
                </a:lnTo>
                <a:lnTo>
                  <a:pt x="1323146" y="0"/>
                </a:lnTo>
                <a:close/>
              </a:path>
            </a:pathLst>
          </a:custGeom>
          <a:solidFill>
            <a:srgbClr val="808285"/>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5" name="object 15"/>
          <p:cNvSpPr/>
          <p:nvPr/>
        </p:nvSpPr>
        <p:spPr>
          <a:xfrm>
            <a:off x="6214719" y="1519359"/>
            <a:ext cx="1221740" cy="664866"/>
          </a:xfrm>
          <a:custGeom>
            <a:avLst/>
            <a:gdLst/>
            <a:ahLst/>
            <a:cxnLst/>
            <a:rect l="l" t="t" r="r" b="b"/>
            <a:pathLst>
              <a:path w="1221740" h="799464">
                <a:moveTo>
                  <a:pt x="0" y="0"/>
                </a:moveTo>
                <a:lnTo>
                  <a:pt x="1221689" y="0"/>
                </a:lnTo>
                <a:lnTo>
                  <a:pt x="1221689" y="799279"/>
                </a:lnTo>
                <a:lnTo>
                  <a:pt x="0" y="799279"/>
                </a:lnTo>
                <a:lnTo>
                  <a:pt x="0" y="0"/>
                </a:lnTo>
                <a:close/>
              </a:path>
            </a:pathLst>
          </a:custGeom>
          <a:solidFill>
            <a:srgbClr val="808285"/>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6" name="object 16"/>
          <p:cNvSpPr txBox="1"/>
          <p:nvPr/>
        </p:nvSpPr>
        <p:spPr>
          <a:xfrm>
            <a:off x="6280612" y="1530398"/>
            <a:ext cx="1135380" cy="645498"/>
          </a:xfrm>
          <a:prstGeom prst="rect">
            <a:avLst/>
          </a:prstGeom>
        </p:spPr>
        <p:txBody>
          <a:bodyPr vert="horz" wrap="square" lIns="0" tIns="64135" rIns="0" bIns="0" rtlCol="0">
            <a:spAutoFit/>
          </a:bodyPr>
          <a:lstStyle/>
          <a:p>
            <a:pPr marL="161925" marR="90170" indent="-64135" defTabSz="914400" eaLnBrk="0" fontAlgn="base" hangingPunct="0">
              <a:lnSpc>
                <a:spcPct val="78100"/>
              </a:lnSpc>
              <a:spcBef>
                <a:spcPts val="505"/>
              </a:spcBef>
              <a:spcAft>
                <a:spcPct val="0"/>
              </a:spcAft>
            </a:pPr>
            <a:r>
              <a:rPr sz="1200" b="1" spc="-90" dirty="0">
                <a:solidFill>
                  <a:srgbClr val="FFFFFF"/>
                </a:solidFill>
                <a:latin typeface="Times New Roman" panose="02020603050405020304" pitchFamily="18" charset="0"/>
                <a:cs typeface="Times New Roman" panose="02020603050405020304" pitchFamily="18" charset="0"/>
              </a:rPr>
              <a:t>IV. </a:t>
            </a:r>
            <a:r>
              <a:rPr sz="1200" b="1" spc="-50" dirty="0">
                <a:solidFill>
                  <a:srgbClr val="FFFFFF"/>
                </a:solidFill>
                <a:latin typeface="Times New Roman" panose="02020603050405020304" pitchFamily="18" charset="0"/>
                <a:cs typeface="Times New Roman" panose="02020603050405020304" pitchFamily="18" charset="0"/>
              </a:rPr>
              <a:t>Gestión </a:t>
            </a:r>
            <a:r>
              <a:rPr sz="1200" b="1" spc="-60" dirty="0">
                <a:solidFill>
                  <a:srgbClr val="FFFFFF"/>
                </a:solidFill>
                <a:latin typeface="Times New Roman" panose="02020603050405020304" pitchFamily="18" charset="0"/>
                <a:cs typeface="Times New Roman" panose="02020603050405020304" pitchFamily="18" charset="0"/>
              </a:rPr>
              <a:t>de  </a:t>
            </a:r>
            <a:r>
              <a:rPr sz="1200" b="1" spc="-40" dirty="0">
                <a:solidFill>
                  <a:srgbClr val="FFFFFF"/>
                </a:solidFill>
                <a:latin typeface="Times New Roman" panose="02020603050405020304" pitchFamily="18" charset="0"/>
                <a:cs typeface="Times New Roman" panose="02020603050405020304" pitchFamily="18" charset="0"/>
              </a:rPr>
              <a:t>los</a:t>
            </a:r>
            <a:r>
              <a:rPr sz="1200" b="1" spc="-35" dirty="0">
                <a:solidFill>
                  <a:srgbClr val="FFFFFF"/>
                </a:solidFill>
                <a:latin typeface="Times New Roman" panose="02020603050405020304" pitchFamily="18" charset="0"/>
                <a:cs typeface="Times New Roman" panose="02020603050405020304" pitchFamily="18" charset="0"/>
              </a:rPr>
              <a:t> </a:t>
            </a:r>
            <a:r>
              <a:rPr sz="1200" b="1" spc="-40" dirty="0">
                <a:solidFill>
                  <a:srgbClr val="FFFFFF"/>
                </a:solidFill>
                <a:latin typeface="Times New Roman" panose="02020603050405020304" pitchFamily="18" charset="0"/>
                <a:cs typeface="Times New Roman" panose="02020603050405020304" pitchFamily="18" charset="0"/>
              </a:rPr>
              <a:t>ingresos</a:t>
            </a:r>
            <a:endParaRPr sz="1200" dirty="0">
              <a:solidFill>
                <a:srgbClr val="000000"/>
              </a:solidFill>
              <a:latin typeface="Times New Roman" panose="02020603050405020304" pitchFamily="18" charset="0"/>
              <a:cs typeface="Times New Roman" panose="02020603050405020304" pitchFamily="18" charset="0"/>
            </a:endParaRPr>
          </a:p>
          <a:p>
            <a:pPr marL="163830" marR="5080" indent="-151765" defTabSz="914400" eaLnBrk="0" fontAlgn="base" hangingPunct="0">
              <a:lnSpc>
                <a:spcPct val="78100"/>
              </a:lnSpc>
              <a:spcBef>
                <a:spcPct val="0"/>
              </a:spcBef>
              <a:spcAft>
                <a:spcPct val="0"/>
              </a:spcAft>
            </a:pPr>
            <a:r>
              <a:rPr sz="1200" b="1" spc="-50" dirty="0">
                <a:solidFill>
                  <a:srgbClr val="FFFFFF"/>
                </a:solidFill>
                <a:latin typeface="Times New Roman" panose="02020603050405020304" pitchFamily="18" charset="0"/>
                <a:cs typeface="Times New Roman" panose="02020603050405020304" pitchFamily="18" charset="0"/>
              </a:rPr>
              <a:t>provenientes</a:t>
            </a:r>
            <a:r>
              <a:rPr sz="1200" b="1" spc="-85" dirty="0">
                <a:solidFill>
                  <a:srgbClr val="FFFFFF"/>
                </a:solidFill>
                <a:latin typeface="Times New Roman" panose="02020603050405020304" pitchFamily="18" charset="0"/>
                <a:cs typeface="Times New Roman" panose="02020603050405020304" pitchFamily="18" charset="0"/>
              </a:rPr>
              <a:t> </a:t>
            </a:r>
            <a:r>
              <a:rPr sz="1200" b="1" spc="-60" dirty="0">
                <a:solidFill>
                  <a:srgbClr val="FFFFFF"/>
                </a:solidFill>
                <a:latin typeface="Times New Roman" panose="02020603050405020304" pitchFamily="18" charset="0"/>
                <a:cs typeface="Times New Roman" panose="02020603050405020304" pitchFamily="18" charset="0"/>
              </a:rPr>
              <a:t>de  </a:t>
            </a:r>
            <a:r>
              <a:rPr sz="1200" b="1" spc="-40" dirty="0">
                <a:solidFill>
                  <a:srgbClr val="FFFFFF"/>
                </a:solidFill>
                <a:latin typeface="Times New Roman" panose="02020603050405020304" pitchFamily="18" charset="0"/>
                <a:cs typeface="Times New Roman" panose="02020603050405020304" pitchFamily="18" charset="0"/>
              </a:rPr>
              <a:t>los</a:t>
            </a:r>
            <a:r>
              <a:rPr sz="1200" b="1" spc="-20" dirty="0">
                <a:solidFill>
                  <a:srgbClr val="FFFFFF"/>
                </a:solidFill>
                <a:latin typeface="Times New Roman" panose="02020603050405020304" pitchFamily="18" charset="0"/>
                <a:cs typeface="Times New Roman" panose="02020603050405020304" pitchFamily="18" charset="0"/>
              </a:rPr>
              <a:t> </a:t>
            </a:r>
            <a:r>
              <a:rPr sz="1200" b="1" spc="-55" dirty="0">
                <a:solidFill>
                  <a:srgbClr val="FFFFFF"/>
                </a:solidFill>
                <a:latin typeface="Times New Roman" panose="02020603050405020304" pitchFamily="18" charset="0"/>
                <a:cs typeface="Times New Roman" panose="02020603050405020304" pitchFamily="18" charset="0"/>
              </a:rPr>
              <a:t>recursos</a:t>
            </a:r>
            <a:endParaRPr sz="1200" dirty="0">
              <a:solidFill>
                <a:srgbClr val="000000"/>
              </a:solidFill>
              <a:latin typeface="Times New Roman" panose="02020603050405020304" pitchFamily="18" charset="0"/>
              <a:cs typeface="Times New Roman" panose="02020603050405020304" pitchFamily="18" charset="0"/>
            </a:endParaRPr>
          </a:p>
        </p:txBody>
      </p:sp>
      <p:graphicFrame>
        <p:nvGraphicFramePr>
          <p:cNvPr id="17" name="object 17"/>
          <p:cNvGraphicFramePr>
            <a:graphicFrameLocks noGrp="1"/>
          </p:cNvGraphicFramePr>
          <p:nvPr>
            <p:extLst>
              <p:ext uri="{D42A27DB-BD31-4B8C-83A1-F6EECF244321}">
                <p14:modId xmlns:p14="http://schemas.microsoft.com/office/powerpoint/2010/main" val="496609525"/>
              </p:ext>
            </p:extLst>
          </p:nvPr>
        </p:nvGraphicFramePr>
        <p:xfrm>
          <a:off x="6209864" y="2262465"/>
          <a:ext cx="1221740" cy="2862823"/>
        </p:xfrm>
        <a:graphic>
          <a:graphicData uri="http://schemas.openxmlformats.org/drawingml/2006/table">
            <a:tbl>
              <a:tblPr firstRow="1" bandRow="1"/>
              <a:tblGrid>
                <a:gridCol w="1221740">
                  <a:extLst>
                    <a:ext uri="{9D8B030D-6E8A-4147-A177-3AD203B41FA5}">
                      <a16:colId xmlns:a16="http://schemas.microsoft.com/office/drawing/2014/main" val="20000"/>
                    </a:ext>
                  </a:extLst>
                </a:gridCol>
              </a:tblGrid>
              <a:tr h="864295">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45415" marR="127635" indent="55244" algn="just">
                        <a:lnSpc>
                          <a:spcPts val="1600"/>
                        </a:lnSpc>
                        <a:spcBef>
                          <a:spcPts val="315"/>
                        </a:spcBef>
                      </a:pPr>
                      <a:r>
                        <a:rPr sz="1400" spc="-45" dirty="0">
                          <a:solidFill>
                            <a:srgbClr val="231F20"/>
                          </a:solidFill>
                          <a:latin typeface="Calibri"/>
                          <a:cs typeface="Calibri"/>
                        </a:rPr>
                        <a:t>4.1 </a:t>
                      </a:r>
                      <a:r>
                        <a:rPr sz="1400" spc="-65" dirty="0">
                          <a:solidFill>
                            <a:srgbClr val="231F20"/>
                          </a:solidFill>
                          <a:latin typeface="Calibri"/>
                          <a:cs typeface="Calibri"/>
                        </a:rPr>
                        <a:t>Régimen  </a:t>
                      </a:r>
                      <a:r>
                        <a:rPr sz="1400" spc="-85" dirty="0">
                          <a:solidFill>
                            <a:srgbClr val="231F20"/>
                          </a:solidFill>
                          <a:latin typeface="Calibri"/>
                          <a:cs typeface="Calibri"/>
                        </a:rPr>
                        <a:t>de </a:t>
                      </a:r>
                      <a:r>
                        <a:rPr sz="1400" spc="-65" dirty="0">
                          <a:solidFill>
                            <a:srgbClr val="231F20"/>
                          </a:solidFill>
                          <a:latin typeface="Calibri"/>
                          <a:cs typeface="Calibri"/>
                        </a:rPr>
                        <a:t>propiedad,  </a:t>
                      </a:r>
                      <a:r>
                        <a:rPr sz="1400" spc="-60" dirty="0">
                          <a:solidFill>
                            <a:srgbClr val="231F20"/>
                          </a:solidFill>
                          <a:latin typeface="Calibri"/>
                          <a:cs typeface="Calibri"/>
                        </a:rPr>
                        <a:t>contratación</a:t>
                      </a:r>
                      <a:r>
                        <a:rPr sz="1400" spc="-70" dirty="0">
                          <a:solidFill>
                            <a:srgbClr val="231F20"/>
                          </a:solidFill>
                          <a:latin typeface="Calibri"/>
                          <a:cs typeface="Calibri"/>
                        </a:rPr>
                        <a:t> </a:t>
                      </a:r>
                      <a:r>
                        <a:rPr sz="1400" spc="-75" dirty="0">
                          <a:solidFill>
                            <a:srgbClr val="231F20"/>
                          </a:solidFill>
                          <a:latin typeface="Calibri"/>
                          <a:cs typeface="Calibri"/>
                        </a:rPr>
                        <a:t>y</a:t>
                      </a:r>
                      <a:endParaRPr sz="1400">
                        <a:latin typeface="Calibri"/>
                        <a:cs typeface="Calibri"/>
                      </a:endParaRPr>
                    </a:p>
                    <a:p>
                      <a:pPr marL="302260">
                        <a:lnSpc>
                          <a:spcPts val="1555"/>
                        </a:lnSpc>
                      </a:pPr>
                      <a:r>
                        <a:rPr sz="1400" spc="-45" dirty="0">
                          <a:solidFill>
                            <a:srgbClr val="231F20"/>
                          </a:solidFill>
                          <a:latin typeface="Calibri"/>
                          <a:cs typeface="Calibri"/>
                        </a:rPr>
                        <a:t>fiscalidad</a:t>
                      </a:r>
                      <a:endParaRPr sz="14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D1D3D4"/>
                    </a:solidFill>
                  </a:tcPr>
                </a:tc>
                <a:extLst>
                  <a:ext uri="{0D108BD9-81ED-4DB2-BD59-A6C34878D82A}">
                    <a16:rowId xmlns:a16="http://schemas.microsoft.com/office/drawing/2014/main" val="10000"/>
                  </a:ext>
                </a:extLst>
              </a:tr>
              <a:tr h="66617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23825" marR="62230" indent="-44450">
                        <a:lnSpc>
                          <a:spcPts val="1600"/>
                        </a:lnSpc>
                        <a:spcBef>
                          <a:spcPts val="315"/>
                        </a:spcBef>
                      </a:pPr>
                      <a:r>
                        <a:rPr sz="1400" spc="-55" dirty="0">
                          <a:solidFill>
                            <a:srgbClr val="FFFFFF"/>
                          </a:solidFill>
                          <a:latin typeface="Calibri"/>
                          <a:cs typeface="Calibri"/>
                        </a:rPr>
                        <a:t>4.2 </a:t>
                      </a:r>
                      <a:r>
                        <a:rPr sz="1400" spc="-80" dirty="0">
                          <a:solidFill>
                            <a:srgbClr val="FFFFFF"/>
                          </a:solidFill>
                          <a:latin typeface="Calibri"/>
                          <a:cs typeface="Calibri"/>
                        </a:rPr>
                        <a:t>Presentación  </a:t>
                      </a:r>
                      <a:r>
                        <a:rPr sz="1400" spc="-90" dirty="0">
                          <a:solidFill>
                            <a:srgbClr val="FFFFFF"/>
                          </a:solidFill>
                          <a:latin typeface="Calibri"/>
                          <a:cs typeface="Calibri"/>
                        </a:rPr>
                        <a:t>de </a:t>
                      </a:r>
                      <a:r>
                        <a:rPr sz="1400" spc="-55" dirty="0">
                          <a:solidFill>
                            <a:srgbClr val="FFFFFF"/>
                          </a:solidFill>
                          <a:latin typeface="Calibri"/>
                          <a:cs typeface="Calibri"/>
                        </a:rPr>
                        <a:t>los</a:t>
                      </a:r>
                      <a:r>
                        <a:rPr sz="1400" spc="15" dirty="0">
                          <a:solidFill>
                            <a:srgbClr val="FFFFFF"/>
                          </a:solidFill>
                          <a:latin typeface="Calibri"/>
                          <a:cs typeface="Calibri"/>
                        </a:rPr>
                        <a:t> </a:t>
                      </a:r>
                      <a:r>
                        <a:rPr sz="1400" spc="-85" dirty="0">
                          <a:solidFill>
                            <a:srgbClr val="FFFFFF"/>
                          </a:solidFill>
                          <a:latin typeface="Calibri"/>
                          <a:cs typeface="Calibri"/>
                        </a:rPr>
                        <a:t>informes</a:t>
                      </a:r>
                      <a:endParaRPr sz="1400">
                        <a:latin typeface="Calibri"/>
                        <a:cs typeface="Calibri"/>
                      </a:endParaRPr>
                    </a:p>
                    <a:p>
                      <a:pPr marL="379730">
                        <a:lnSpc>
                          <a:spcPts val="1555"/>
                        </a:lnSpc>
                      </a:pPr>
                      <a:r>
                        <a:rPr sz="1400" spc="-55" dirty="0">
                          <a:solidFill>
                            <a:srgbClr val="FFFFFF"/>
                          </a:solidFill>
                          <a:latin typeface="Calibri"/>
                          <a:cs typeface="Calibri"/>
                        </a:rPr>
                        <a:t>fiscales</a:t>
                      </a:r>
                      <a:endParaRPr sz="14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CE171E"/>
                    </a:solidFill>
                  </a:tcPr>
                </a:tc>
                <a:extLst>
                  <a:ext uri="{0D108BD9-81ED-4DB2-BD59-A6C34878D82A}">
                    <a16:rowId xmlns:a16="http://schemas.microsoft.com/office/drawing/2014/main" val="10001"/>
                  </a:ext>
                </a:extLst>
              </a:tr>
              <a:tr h="66617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07950" marR="90805" indent="26034" algn="just">
                        <a:lnSpc>
                          <a:spcPts val="1600"/>
                        </a:lnSpc>
                        <a:spcBef>
                          <a:spcPts val="315"/>
                        </a:spcBef>
                      </a:pPr>
                      <a:r>
                        <a:rPr sz="1400" spc="-45" dirty="0">
                          <a:solidFill>
                            <a:srgbClr val="FFFFFF"/>
                          </a:solidFill>
                          <a:latin typeface="Calibri"/>
                          <a:cs typeface="Calibri"/>
                        </a:rPr>
                        <a:t>4.3 </a:t>
                      </a:r>
                      <a:r>
                        <a:rPr sz="1400" spc="-60" dirty="0">
                          <a:solidFill>
                            <a:srgbClr val="FFFFFF"/>
                          </a:solidFill>
                          <a:latin typeface="Calibri"/>
                          <a:cs typeface="Calibri"/>
                        </a:rPr>
                        <a:t>Previsión </a:t>
                      </a:r>
                      <a:r>
                        <a:rPr sz="1400" spc="-75" dirty="0">
                          <a:solidFill>
                            <a:srgbClr val="FFFFFF"/>
                          </a:solidFill>
                          <a:latin typeface="Calibri"/>
                          <a:cs typeface="Calibri"/>
                        </a:rPr>
                        <a:t>y  </a:t>
                      </a:r>
                      <a:r>
                        <a:rPr sz="1400" spc="-60" dirty="0">
                          <a:solidFill>
                            <a:srgbClr val="FFFFFF"/>
                          </a:solidFill>
                          <a:latin typeface="Calibri"/>
                          <a:cs typeface="Calibri"/>
                        </a:rPr>
                        <a:t>elaboración del  </a:t>
                      </a:r>
                      <a:r>
                        <a:rPr sz="1400" spc="-70" dirty="0">
                          <a:solidFill>
                            <a:srgbClr val="FFFFFF"/>
                          </a:solidFill>
                          <a:latin typeface="Calibri"/>
                          <a:cs typeface="Calibri"/>
                        </a:rPr>
                        <a:t>presupuesto</a:t>
                      </a:r>
                      <a:endParaRPr sz="14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0050A3"/>
                    </a:solidFill>
                  </a:tcPr>
                </a:tc>
                <a:extLst>
                  <a:ext uri="{0D108BD9-81ED-4DB2-BD59-A6C34878D82A}">
                    <a16:rowId xmlns:a16="http://schemas.microsoft.com/office/drawing/2014/main" val="10002"/>
                  </a:ext>
                </a:extLst>
              </a:tr>
              <a:tr h="66617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95580" marR="178435" indent="43180" algn="just">
                        <a:lnSpc>
                          <a:spcPts val="1600"/>
                        </a:lnSpc>
                        <a:spcBef>
                          <a:spcPts val="315"/>
                        </a:spcBef>
                      </a:pPr>
                      <a:r>
                        <a:rPr sz="1400" spc="-45" dirty="0">
                          <a:solidFill>
                            <a:srgbClr val="FFFFFF"/>
                          </a:solidFill>
                          <a:latin typeface="Calibri"/>
                          <a:cs typeface="Calibri"/>
                        </a:rPr>
                        <a:t>4.4 </a:t>
                      </a:r>
                      <a:r>
                        <a:rPr sz="1400" spc="-35" dirty="0">
                          <a:solidFill>
                            <a:srgbClr val="FFFFFF"/>
                          </a:solidFill>
                          <a:latin typeface="Calibri"/>
                          <a:cs typeface="Calibri"/>
                        </a:rPr>
                        <a:t>Análisis  </a:t>
                      </a:r>
                      <a:r>
                        <a:rPr sz="1400" spc="-75" dirty="0">
                          <a:solidFill>
                            <a:srgbClr val="FFFFFF"/>
                          </a:solidFill>
                          <a:latin typeface="Calibri"/>
                          <a:cs typeface="Calibri"/>
                        </a:rPr>
                        <a:t>y </a:t>
                      </a:r>
                      <a:r>
                        <a:rPr sz="1400" spc="-55" dirty="0">
                          <a:solidFill>
                            <a:srgbClr val="FFFFFF"/>
                          </a:solidFill>
                          <a:latin typeface="Calibri"/>
                          <a:cs typeface="Calibri"/>
                        </a:rPr>
                        <a:t>gestión </a:t>
                      </a:r>
                      <a:r>
                        <a:rPr sz="1400" spc="-60" dirty="0">
                          <a:solidFill>
                            <a:srgbClr val="FFFFFF"/>
                          </a:solidFill>
                          <a:latin typeface="Calibri"/>
                          <a:cs typeface="Calibri"/>
                        </a:rPr>
                        <a:t>del  </a:t>
                      </a:r>
                      <a:r>
                        <a:rPr sz="1400" spc="-50" dirty="0">
                          <a:solidFill>
                            <a:srgbClr val="FFFFFF"/>
                          </a:solidFill>
                          <a:latin typeface="Calibri"/>
                          <a:cs typeface="Calibri"/>
                        </a:rPr>
                        <a:t>riesgo</a:t>
                      </a:r>
                      <a:r>
                        <a:rPr sz="1400" spc="-20" dirty="0">
                          <a:solidFill>
                            <a:srgbClr val="FFFFFF"/>
                          </a:solidFill>
                          <a:latin typeface="Calibri"/>
                          <a:cs typeface="Calibri"/>
                        </a:rPr>
                        <a:t> </a:t>
                      </a:r>
                      <a:r>
                        <a:rPr sz="1400" spc="-40" dirty="0">
                          <a:solidFill>
                            <a:srgbClr val="FFFFFF"/>
                          </a:solidFill>
                          <a:latin typeface="Calibri"/>
                          <a:cs typeface="Calibri"/>
                        </a:rPr>
                        <a:t>fiscal</a:t>
                      </a:r>
                      <a:endParaRPr sz="1400" dirty="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38B54A"/>
                    </a:solidFill>
                  </a:tcPr>
                </a:tc>
                <a:extLst>
                  <a:ext uri="{0D108BD9-81ED-4DB2-BD59-A6C34878D82A}">
                    <a16:rowId xmlns:a16="http://schemas.microsoft.com/office/drawing/2014/main" val="10003"/>
                  </a:ext>
                </a:extLst>
              </a:tr>
            </a:tbl>
          </a:graphicData>
        </a:graphic>
      </p:graphicFrame>
      <p:sp>
        <p:nvSpPr>
          <p:cNvPr id="18" name="object 18"/>
          <p:cNvSpPr/>
          <p:nvPr/>
        </p:nvSpPr>
        <p:spPr>
          <a:xfrm>
            <a:off x="6080384" y="1460764"/>
            <a:ext cx="114548" cy="11384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9" name="object 19"/>
          <p:cNvSpPr/>
          <p:nvPr/>
        </p:nvSpPr>
        <p:spPr>
          <a:xfrm>
            <a:off x="6070630" y="171090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0" name="object 20"/>
          <p:cNvSpPr/>
          <p:nvPr/>
        </p:nvSpPr>
        <p:spPr>
          <a:xfrm>
            <a:off x="6070630" y="181114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1" name="object 21"/>
          <p:cNvSpPr/>
          <p:nvPr/>
        </p:nvSpPr>
        <p:spPr>
          <a:xfrm>
            <a:off x="6070630" y="191135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2" name="object 22"/>
          <p:cNvSpPr/>
          <p:nvPr/>
        </p:nvSpPr>
        <p:spPr>
          <a:xfrm>
            <a:off x="6070630" y="201157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3" name="object 23"/>
          <p:cNvSpPr/>
          <p:nvPr/>
        </p:nvSpPr>
        <p:spPr>
          <a:xfrm>
            <a:off x="6070630" y="211180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4" name="object 24"/>
          <p:cNvSpPr/>
          <p:nvPr/>
        </p:nvSpPr>
        <p:spPr>
          <a:xfrm>
            <a:off x="6070630" y="2212022"/>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5" name="object 25"/>
          <p:cNvSpPr/>
          <p:nvPr/>
        </p:nvSpPr>
        <p:spPr>
          <a:xfrm>
            <a:off x="6070630" y="2312236"/>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6" name="object 26"/>
          <p:cNvSpPr/>
          <p:nvPr/>
        </p:nvSpPr>
        <p:spPr>
          <a:xfrm>
            <a:off x="6070630" y="2412452"/>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7" name="object 27"/>
          <p:cNvSpPr/>
          <p:nvPr/>
        </p:nvSpPr>
        <p:spPr>
          <a:xfrm>
            <a:off x="6070630" y="2512687"/>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8" name="object 28"/>
          <p:cNvSpPr/>
          <p:nvPr/>
        </p:nvSpPr>
        <p:spPr>
          <a:xfrm>
            <a:off x="6070630" y="2612901"/>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9" name="object 29"/>
          <p:cNvSpPr/>
          <p:nvPr/>
        </p:nvSpPr>
        <p:spPr>
          <a:xfrm>
            <a:off x="6070630" y="2713116"/>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0" name="object 30"/>
          <p:cNvSpPr/>
          <p:nvPr/>
        </p:nvSpPr>
        <p:spPr>
          <a:xfrm>
            <a:off x="6070630" y="2813350"/>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1" name="object 31"/>
          <p:cNvSpPr/>
          <p:nvPr/>
        </p:nvSpPr>
        <p:spPr>
          <a:xfrm>
            <a:off x="6070630" y="2913565"/>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2" name="object 32"/>
          <p:cNvSpPr/>
          <p:nvPr/>
        </p:nvSpPr>
        <p:spPr>
          <a:xfrm>
            <a:off x="6070630" y="301377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3" name="object 33"/>
          <p:cNvSpPr/>
          <p:nvPr/>
        </p:nvSpPr>
        <p:spPr>
          <a:xfrm>
            <a:off x="6070630" y="311399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4" name="object 34"/>
          <p:cNvSpPr/>
          <p:nvPr/>
        </p:nvSpPr>
        <p:spPr>
          <a:xfrm>
            <a:off x="6070630" y="3214230"/>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5" name="object 35"/>
          <p:cNvSpPr/>
          <p:nvPr/>
        </p:nvSpPr>
        <p:spPr>
          <a:xfrm>
            <a:off x="6070630" y="3314444"/>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6" name="object 36"/>
          <p:cNvSpPr/>
          <p:nvPr/>
        </p:nvSpPr>
        <p:spPr>
          <a:xfrm>
            <a:off x="6070630" y="341465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7" name="object 37"/>
          <p:cNvSpPr/>
          <p:nvPr/>
        </p:nvSpPr>
        <p:spPr>
          <a:xfrm>
            <a:off x="6070630" y="351487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8" name="object 38"/>
          <p:cNvSpPr/>
          <p:nvPr/>
        </p:nvSpPr>
        <p:spPr>
          <a:xfrm>
            <a:off x="6070630" y="361510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9" name="object 39"/>
          <p:cNvSpPr/>
          <p:nvPr/>
        </p:nvSpPr>
        <p:spPr>
          <a:xfrm>
            <a:off x="6070630" y="371532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0" name="object 40"/>
          <p:cNvSpPr/>
          <p:nvPr/>
        </p:nvSpPr>
        <p:spPr>
          <a:xfrm>
            <a:off x="6070630" y="3815537"/>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1" name="object 41"/>
          <p:cNvSpPr/>
          <p:nvPr/>
        </p:nvSpPr>
        <p:spPr>
          <a:xfrm>
            <a:off x="6070630" y="3915772"/>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2" name="object 42"/>
          <p:cNvSpPr/>
          <p:nvPr/>
        </p:nvSpPr>
        <p:spPr>
          <a:xfrm>
            <a:off x="6070630" y="4015987"/>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3" name="object 43"/>
          <p:cNvSpPr/>
          <p:nvPr/>
        </p:nvSpPr>
        <p:spPr>
          <a:xfrm>
            <a:off x="6070630" y="4116202"/>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4" name="object 44"/>
          <p:cNvSpPr/>
          <p:nvPr/>
        </p:nvSpPr>
        <p:spPr>
          <a:xfrm>
            <a:off x="6070630" y="4216416"/>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5" name="object 45"/>
          <p:cNvSpPr/>
          <p:nvPr/>
        </p:nvSpPr>
        <p:spPr>
          <a:xfrm>
            <a:off x="6070630" y="4316651"/>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6" name="object 46"/>
          <p:cNvSpPr/>
          <p:nvPr/>
        </p:nvSpPr>
        <p:spPr>
          <a:xfrm>
            <a:off x="6070630" y="4416865"/>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7" name="object 47"/>
          <p:cNvSpPr/>
          <p:nvPr/>
        </p:nvSpPr>
        <p:spPr>
          <a:xfrm>
            <a:off x="6070630" y="4517080"/>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8" name="object 48"/>
          <p:cNvSpPr/>
          <p:nvPr/>
        </p:nvSpPr>
        <p:spPr>
          <a:xfrm>
            <a:off x="6070630" y="461729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9" name="object 49"/>
          <p:cNvSpPr/>
          <p:nvPr/>
        </p:nvSpPr>
        <p:spPr>
          <a:xfrm>
            <a:off x="6070630" y="471752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0" name="object 50"/>
          <p:cNvSpPr/>
          <p:nvPr/>
        </p:nvSpPr>
        <p:spPr>
          <a:xfrm>
            <a:off x="6070630" y="481774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1" name="object 51"/>
          <p:cNvSpPr/>
          <p:nvPr/>
        </p:nvSpPr>
        <p:spPr>
          <a:xfrm>
            <a:off x="6070630" y="491795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2" name="object 52"/>
          <p:cNvSpPr/>
          <p:nvPr/>
        </p:nvSpPr>
        <p:spPr>
          <a:xfrm>
            <a:off x="6070630" y="501819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3" name="object 53"/>
          <p:cNvSpPr/>
          <p:nvPr/>
        </p:nvSpPr>
        <p:spPr>
          <a:xfrm>
            <a:off x="6072159" y="5135066"/>
            <a:ext cx="101489" cy="9424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4" name="object 54"/>
          <p:cNvSpPr/>
          <p:nvPr/>
        </p:nvSpPr>
        <p:spPr>
          <a:xfrm>
            <a:off x="7481782" y="5135638"/>
            <a:ext cx="110846" cy="93686"/>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5" name="object 55"/>
          <p:cNvSpPr/>
          <p:nvPr/>
        </p:nvSpPr>
        <p:spPr>
          <a:xfrm>
            <a:off x="7576651" y="501819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6" name="object 56"/>
          <p:cNvSpPr/>
          <p:nvPr/>
        </p:nvSpPr>
        <p:spPr>
          <a:xfrm>
            <a:off x="7576651" y="491795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7" name="object 57"/>
          <p:cNvSpPr/>
          <p:nvPr/>
        </p:nvSpPr>
        <p:spPr>
          <a:xfrm>
            <a:off x="7576651" y="481774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8" name="object 58"/>
          <p:cNvSpPr/>
          <p:nvPr/>
        </p:nvSpPr>
        <p:spPr>
          <a:xfrm>
            <a:off x="7576651" y="471752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9" name="object 59"/>
          <p:cNvSpPr/>
          <p:nvPr/>
        </p:nvSpPr>
        <p:spPr>
          <a:xfrm>
            <a:off x="7576651" y="461729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0" name="object 60"/>
          <p:cNvSpPr/>
          <p:nvPr/>
        </p:nvSpPr>
        <p:spPr>
          <a:xfrm>
            <a:off x="7576651" y="4517080"/>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1" name="object 61"/>
          <p:cNvSpPr/>
          <p:nvPr/>
        </p:nvSpPr>
        <p:spPr>
          <a:xfrm>
            <a:off x="7576651" y="4416865"/>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2" name="object 62"/>
          <p:cNvSpPr/>
          <p:nvPr/>
        </p:nvSpPr>
        <p:spPr>
          <a:xfrm>
            <a:off x="7576651" y="4316651"/>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3" name="object 63"/>
          <p:cNvSpPr/>
          <p:nvPr/>
        </p:nvSpPr>
        <p:spPr>
          <a:xfrm>
            <a:off x="7576651" y="4216416"/>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4" name="object 64"/>
          <p:cNvSpPr/>
          <p:nvPr/>
        </p:nvSpPr>
        <p:spPr>
          <a:xfrm>
            <a:off x="7576651" y="4116202"/>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5" name="object 65"/>
          <p:cNvSpPr/>
          <p:nvPr/>
        </p:nvSpPr>
        <p:spPr>
          <a:xfrm>
            <a:off x="7576651" y="4015987"/>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6" name="object 66"/>
          <p:cNvSpPr/>
          <p:nvPr/>
        </p:nvSpPr>
        <p:spPr>
          <a:xfrm>
            <a:off x="7576651" y="3915772"/>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7" name="object 67"/>
          <p:cNvSpPr/>
          <p:nvPr/>
        </p:nvSpPr>
        <p:spPr>
          <a:xfrm>
            <a:off x="7576651" y="3815537"/>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8" name="object 68"/>
          <p:cNvSpPr/>
          <p:nvPr/>
        </p:nvSpPr>
        <p:spPr>
          <a:xfrm>
            <a:off x="7576651" y="371532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9" name="object 69"/>
          <p:cNvSpPr/>
          <p:nvPr/>
        </p:nvSpPr>
        <p:spPr>
          <a:xfrm>
            <a:off x="7576651" y="361510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0" name="object 70"/>
          <p:cNvSpPr/>
          <p:nvPr/>
        </p:nvSpPr>
        <p:spPr>
          <a:xfrm>
            <a:off x="7576651" y="351487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1" name="object 71"/>
          <p:cNvSpPr/>
          <p:nvPr/>
        </p:nvSpPr>
        <p:spPr>
          <a:xfrm>
            <a:off x="7576651" y="341465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2" name="object 72"/>
          <p:cNvSpPr/>
          <p:nvPr/>
        </p:nvSpPr>
        <p:spPr>
          <a:xfrm>
            <a:off x="7576651" y="3314444"/>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3" name="object 73"/>
          <p:cNvSpPr/>
          <p:nvPr/>
        </p:nvSpPr>
        <p:spPr>
          <a:xfrm>
            <a:off x="7576651" y="3214230"/>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4" name="object 74"/>
          <p:cNvSpPr/>
          <p:nvPr/>
        </p:nvSpPr>
        <p:spPr>
          <a:xfrm>
            <a:off x="7576651" y="311399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5" name="object 75"/>
          <p:cNvSpPr/>
          <p:nvPr/>
        </p:nvSpPr>
        <p:spPr>
          <a:xfrm>
            <a:off x="7576651" y="301377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6" name="object 76"/>
          <p:cNvSpPr/>
          <p:nvPr/>
        </p:nvSpPr>
        <p:spPr>
          <a:xfrm>
            <a:off x="7576651" y="2913565"/>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7" name="object 77"/>
          <p:cNvSpPr/>
          <p:nvPr/>
        </p:nvSpPr>
        <p:spPr>
          <a:xfrm>
            <a:off x="7576651" y="2813330"/>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8" name="object 78"/>
          <p:cNvSpPr/>
          <p:nvPr/>
        </p:nvSpPr>
        <p:spPr>
          <a:xfrm>
            <a:off x="7576651" y="2713116"/>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9" name="object 79"/>
          <p:cNvSpPr/>
          <p:nvPr/>
        </p:nvSpPr>
        <p:spPr>
          <a:xfrm>
            <a:off x="7576651" y="2612901"/>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0" name="object 80"/>
          <p:cNvSpPr/>
          <p:nvPr/>
        </p:nvSpPr>
        <p:spPr>
          <a:xfrm>
            <a:off x="7576651" y="2512687"/>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1" name="object 81"/>
          <p:cNvSpPr/>
          <p:nvPr/>
        </p:nvSpPr>
        <p:spPr>
          <a:xfrm>
            <a:off x="7576651" y="2412452"/>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2" name="object 82"/>
          <p:cNvSpPr/>
          <p:nvPr/>
        </p:nvSpPr>
        <p:spPr>
          <a:xfrm>
            <a:off x="7576651" y="2312236"/>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3" name="object 83"/>
          <p:cNvSpPr/>
          <p:nvPr/>
        </p:nvSpPr>
        <p:spPr>
          <a:xfrm>
            <a:off x="7576651" y="2212022"/>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4" name="object 84"/>
          <p:cNvSpPr/>
          <p:nvPr/>
        </p:nvSpPr>
        <p:spPr>
          <a:xfrm>
            <a:off x="7576651" y="211180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5" name="object 85"/>
          <p:cNvSpPr/>
          <p:nvPr/>
        </p:nvSpPr>
        <p:spPr>
          <a:xfrm>
            <a:off x="7576651" y="201157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6" name="object 86"/>
          <p:cNvSpPr/>
          <p:nvPr/>
        </p:nvSpPr>
        <p:spPr>
          <a:xfrm>
            <a:off x="7576651" y="191135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7" name="object 87"/>
          <p:cNvSpPr/>
          <p:nvPr/>
        </p:nvSpPr>
        <p:spPr>
          <a:xfrm>
            <a:off x="7576651" y="181114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8" name="object 88"/>
          <p:cNvSpPr/>
          <p:nvPr/>
        </p:nvSpPr>
        <p:spPr>
          <a:xfrm>
            <a:off x="7576651" y="171090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9" name="object 89"/>
          <p:cNvSpPr/>
          <p:nvPr/>
        </p:nvSpPr>
        <p:spPr>
          <a:xfrm>
            <a:off x="7472279" y="1458169"/>
            <a:ext cx="111522" cy="116929"/>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0" name="object 90"/>
          <p:cNvSpPr/>
          <p:nvPr/>
        </p:nvSpPr>
        <p:spPr>
          <a:xfrm>
            <a:off x="7287323"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1" name="object 91"/>
          <p:cNvSpPr/>
          <p:nvPr/>
        </p:nvSpPr>
        <p:spPr>
          <a:xfrm>
            <a:off x="7191605"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2" name="object 92"/>
          <p:cNvSpPr/>
          <p:nvPr/>
        </p:nvSpPr>
        <p:spPr>
          <a:xfrm>
            <a:off x="7095887"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3" name="object 93"/>
          <p:cNvSpPr/>
          <p:nvPr/>
        </p:nvSpPr>
        <p:spPr>
          <a:xfrm>
            <a:off x="7000168"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4" name="object 94"/>
          <p:cNvSpPr/>
          <p:nvPr/>
        </p:nvSpPr>
        <p:spPr>
          <a:xfrm>
            <a:off x="6904450"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5" name="object 95"/>
          <p:cNvSpPr/>
          <p:nvPr/>
        </p:nvSpPr>
        <p:spPr>
          <a:xfrm>
            <a:off x="6808732"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6" name="object 96"/>
          <p:cNvSpPr/>
          <p:nvPr/>
        </p:nvSpPr>
        <p:spPr>
          <a:xfrm>
            <a:off x="6713013"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7" name="object 97"/>
          <p:cNvSpPr/>
          <p:nvPr/>
        </p:nvSpPr>
        <p:spPr>
          <a:xfrm>
            <a:off x="6617295"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8" name="object 98"/>
          <p:cNvSpPr/>
          <p:nvPr/>
        </p:nvSpPr>
        <p:spPr>
          <a:xfrm>
            <a:off x="6521576"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9" name="object 99"/>
          <p:cNvSpPr/>
          <p:nvPr/>
        </p:nvSpPr>
        <p:spPr>
          <a:xfrm>
            <a:off x="6425857"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0" name="object 100"/>
          <p:cNvSpPr/>
          <p:nvPr/>
        </p:nvSpPr>
        <p:spPr>
          <a:xfrm>
            <a:off x="6330140" y="1447946"/>
            <a:ext cx="57785" cy="45719"/>
          </a:xfrm>
          <a:custGeom>
            <a:avLst/>
            <a:gdLst/>
            <a:ahLst/>
            <a:cxnLst/>
            <a:rect l="l" t="t" r="r" b="b"/>
            <a:pathLst>
              <a:path w="57785"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1" name="object 101"/>
          <p:cNvSpPr/>
          <p:nvPr/>
        </p:nvSpPr>
        <p:spPr>
          <a:xfrm>
            <a:off x="6064740" y="1458753"/>
            <a:ext cx="1517650" cy="3595452"/>
          </a:xfrm>
          <a:custGeom>
            <a:avLst/>
            <a:gdLst/>
            <a:ahLst/>
            <a:cxnLst/>
            <a:rect l="l" t="t" r="r" b="b"/>
            <a:pathLst>
              <a:path w="1517650" h="3731895">
                <a:moveTo>
                  <a:pt x="1667" y="162502"/>
                </a:moveTo>
                <a:lnTo>
                  <a:pt x="948" y="169789"/>
                </a:lnTo>
                <a:lnTo>
                  <a:pt x="426" y="177278"/>
                </a:lnTo>
                <a:lnTo>
                  <a:pt x="107" y="184972"/>
                </a:lnTo>
                <a:lnTo>
                  <a:pt x="0" y="223005"/>
                </a:lnTo>
                <a:lnTo>
                  <a:pt x="19391" y="223005"/>
                </a:lnTo>
                <a:lnTo>
                  <a:pt x="19512" y="184972"/>
                </a:lnTo>
                <a:lnTo>
                  <a:pt x="19779" y="178456"/>
                </a:lnTo>
                <a:lnTo>
                  <a:pt x="20258" y="171577"/>
                </a:lnTo>
                <a:lnTo>
                  <a:pt x="20923" y="164919"/>
                </a:lnTo>
                <a:lnTo>
                  <a:pt x="1667" y="162502"/>
                </a:lnTo>
                <a:close/>
              </a:path>
              <a:path w="1517650" h="3731895">
                <a:moveTo>
                  <a:pt x="19391" y="3670460"/>
                </a:moveTo>
                <a:lnTo>
                  <a:pt x="0" y="3670460"/>
                </a:lnTo>
                <a:lnTo>
                  <a:pt x="48" y="3703023"/>
                </a:lnTo>
                <a:lnTo>
                  <a:pt x="375" y="3709320"/>
                </a:lnTo>
                <a:lnTo>
                  <a:pt x="1251" y="3718936"/>
                </a:lnTo>
                <a:lnTo>
                  <a:pt x="2947" y="3731328"/>
                </a:lnTo>
                <a:lnTo>
                  <a:pt x="22067" y="3727958"/>
                </a:lnTo>
                <a:lnTo>
                  <a:pt x="20709" y="3719613"/>
                </a:lnTo>
                <a:lnTo>
                  <a:pt x="20050" y="3712670"/>
                </a:lnTo>
                <a:lnTo>
                  <a:pt x="19546" y="3705442"/>
                </a:lnTo>
                <a:lnTo>
                  <a:pt x="19431" y="3702336"/>
                </a:lnTo>
                <a:lnTo>
                  <a:pt x="19391" y="3670460"/>
                </a:lnTo>
                <a:close/>
              </a:path>
              <a:path w="1517650" h="3731895">
                <a:moveTo>
                  <a:pt x="1517065" y="3670460"/>
                </a:moveTo>
                <a:lnTo>
                  <a:pt x="1497674" y="3670460"/>
                </a:lnTo>
                <a:lnTo>
                  <a:pt x="1497552" y="3708493"/>
                </a:lnTo>
                <a:lnTo>
                  <a:pt x="1497288" y="3715002"/>
                </a:lnTo>
                <a:lnTo>
                  <a:pt x="1496814" y="3721880"/>
                </a:lnTo>
                <a:lnTo>
                  <a:pt x="1496161" y="3728546"/>
                </a:lnTo>
                <a:lnTo>
                  <a:pt x="1515398" y="3730962"/>
                </a:lnTo>
                <a:lnTo>
                  <a:pt x="1516124" y="3723676"/>
                </a:lnTo>
                <a:lnTo>
                  <a:pt x="1516646" y="3716187"/>
                </a:lnTo>
                <a:lnTo>
                  <a:pt x="1516960" y="3708493"/>
                </a:lnTo>
                <a:lnTo>
                  <a:pt x="1517065" y="3670460"/>
                </a:lnTo>
                <a:close/>
              </a:path>
              <a:path w="1517650" h="3731895">
                <a:moveTo>
                  <a:pt x="1514137" y="162118"/>
                </a:moveTo>
                <a:lnTo>
                  <a:pt x="1495017" y="165507"/>
                </a:lnTo>
                <a:lnTo>
                  <a:pt x="1496354" y="173852"/>
                </a:lnTo>
                <a:lnTo>
                  <a:pt x="1497015" y="180795"/>
                </a:lnTo>
                <a:lnTo>
                  <a:pt x="1497519" y="188003"/>
                </a:lnTo>
                <a:lnTo>
                  <a:pt x="1497609" y="190442"/>
                </a:lnTo>
                <a:lnTo>
                  <a:pt x="1497674" y="223005"/>
                </a:lnTo>
                <a:lnTo>
                  <a:pt x="1517065" y="223005"/>
                </a:lnTo>
                <a:lnTo>
                  <a:pt x="1517017" y="190442"/>
                </a:lnTo>
                <a:lnTo>
                  <a:pt x="1516692" y="184143"/>
                </a:lnTo>
                <a:lnTo>
                  <a:pt x="1515822" y="174521"/>
                </a:lnTo>
                <a:lnTo>
                  <a:pt x="1514137" y="162118"/>
                </a:lnTo>
                <a:close/>
              </a:path>
              <a:path w="1517650" h="3731895">
                <a:moveTo>
                  <a:pt x="1332843" y="0"/>
                </a:moveTo>
                <a:lnTo>
                  <a:pt x="1304065" y="0"/>
                </a:lnTo>
                <a:lnTo>
                  <a:pt x="1304065" y="20302"/>
                </a:lnTo>
                <a:lnTo>
                  <a:pt x="1332843" y="20302"/>
                </a:lnTo>
                <a:lnTo>
                  <a:pt x="1339843" y="20404"/>
                </a:lnTo>
                <a:lnTo>
                  <a:pt x="1346625" y="20708"/>
                </a:lnTo>
                <a:lnTo>
                  <a:pt x="1353196" y="21210"/>
                </a:lnTo>
                <a:lnTo>
                  <a:pt x="1359564" y="21906"/>
                </a:lnTo>
                <a:lnTo>
                  <a:pt x="1361852" y="1746"/>
                </a:lnTo>
                <a:lnTo>
                  <a:pt x="1354892" y="984"/>
                </a:lnTo>
                <a:lnTo>
                  <a:pt x="1347740" y="438"/>
                </a:lnTo>
                <a:lnTo>
                  <a:pt x="1340391" y="109"/>
                </a:lnTo>
                <a:lnTo>
                  <a:pt x="1332843" y="0"/>
                </a:lnTo>
                <a:close/>
              </a:path>
              <a:path w="1517650" h="3731895">
                <a:moveTo>
                  <a:pt x="213000" y="0"/>
                </a:moveTo>
                <a:lnTo>
                  <a:pt x="184222" y="0"/>
                </a:lnTo>
                <a:lnTo>
                  <a:pt x="181898" y="51"/>
                </a:lnTo>
                <a:lnTo>
                  <a:pt x="175884" y="393"/>
                </a:lnTo>
                <a:lnTo>
                  <a:pt x="166699" y="1310"/>
                </a:lnTo>
                <a:lnTo>
                  <a:pt x="154863" y="3086"/>
                </a:lnTo>
                <a:lnTo>
                  <a:pt x="158081" y="23103"/>
                </a:lnTo>
                <a:lnTo>
                  <a:pt x="166052" y="21682"/>
                </a:lnTo>
                <a:lnTo>
                  <a:pt x="172684" y="20993"/>
                </a:lnTo>
                <a:lnTo>
                  <a:pt x="179569" y="20464"/>
                </a:lnTo>
                <a:lnTo>
                  <a:pt x="182554" y="20342"/>
                </a:lnTo>
                <a:lnTo>
                  <a:pt x="184222" y="20302"/>
                </a:lnTo>
                <a:lnTo>
                  <a:pt x="213000" y="20302"/>
                </a:lnTo>
                <a:lnTo>
                  <a:pt x="213000"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2" name="object 102"/>
          <p:cNvSpPr/>
          <p:nvPr/>
        </p:nvSpPr>
        <p:spPr>
          <a:xfrm>
            <a:off x="1304727" y="1458098"/>
            <a:ext cx="1497965" cy="3753739"/>
          </a:xfrm>
          <a:custGeom>
            <a:avLst/>
            <a:gdLst/>
            <a:ahLst/>
            <a:cxnLst/>
            <a:rect l="l" t="t" r="r" b="b"/>
            <a:pathLst>
              <a:path w="1497964" h="3850004">
                <a:moveTo>
                  <a:pt x="1323146" y="0"/>
                </a:moveTo>
                <a:lnTo>
                  <a:pt x="174525" y="0"/>
                </a:lnTo>
                <a:lnTo>
                  <a:pt x="147256" y="2855"/>
                </a:lnTo>
                <a:lnTo>
                  <a:pt x="87262" y="22840"/>
                </a:lnTo>
                <a:lnTo>
                  <a:pt x="27269" y="77087"/>
                </a:lnTo>
                <a:lnTo>
                  <a:pt x="0" y="182726"/>
                </a:lnTo>
                <a:lnTo>
                  <a:pt x="0" y="3690439"/>
                </a:lnTo>
                <a:lnTo>
                  <a:pt x="2726" y="3718990"/>
                </a:lnTo>
                <a:lnTo>
                  <a:pt x="21815" y="3781801"/>
                </a:lnTo>
                <a:lnTo>
                  <a:pt x="73628" y="3844613"/>
                </a:lnTo>
                <a:lnTo>
                  <a:pt x="92057" y="3849828"/>
                </a:lnTo>
                <a:lnTo>
                  <a:pt x="1410957" y="3849828"/>
                </a:lnTo>
                <a:lnTo>
                  <a:pt x="1470403" y="3796077"/>
                </a:lnTo>
                <a:lnTo>
                  <a:pt x="1497672" y="3690439"/>
                </a:lnTo>
                <a:lnTo>
                  <a:pt x="1497672" y="182726"/>
                </a:lnTo>
                <a:lnTo>
                  <a:pt x="1494945" y="154175"/>
                </a:lnTo>
                <a:lnTo>
                  <a:pt x="1475857" y="91363"/>
                </a:lnTo>
                <a:lnTo>
                  <a:pt x="1424044" y="28550"/>
                </a:lnTo>
                <a:lnTo>
                  <a:pt x="1323146" y="0"/>
                </a:lnTo>
                <a:close/>
              </a:path>
            </a:pathLst>
          </a:custGeom>
          <a:solidFill>
            <a:srgbClr val="CE171E"/>
          </a:solidFill>
          <a:ln>
            <a:solidFill>
              <a:schemeClr val="tx1"/>
            </a:solidFill>
          </a:ln>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3" name="object 103"/>
          <p:cNvSpPr/>
          <p:nvPr/>
        </p:nvSpPr>
        <p:spPr>
          <a:xfrm>
            <a:off x="1430548" y="1551028"/>
            <a:ext cx="1221740" cy="779475"/>
          </a:xfrm>
          <a:custGeom>
            <a:avLst/>
            <a:gdLst/>
            <a:ahLst/>
            <a:cxnLst/>
            <a:rect l="l" t="t" r="r" b="b"/>
            <a:pathLst>
              <a:path w="1221739" h="799464">
                <a:moveTo>
                  <a:pt x="0" y="0"/>
                </a:moveTo>
                <a:lnTo>
                  <a:pt x="1221689" y="0"/>
                </a:lnTo>
                <a:lnTo>
                  <a:pt x="1221689" y="799279"/>
                </a:lnTo>
                <a:lnTo>
                  <a:pt x="0" y="799279"/>
                </a:lnTo>
                <a:lnTo>
                  <a:pt x="0" y="0"/>
                </a:lnTo>
                <a:close/>
              </a:path>
            </a:pathLst>
          </a:custGeom>
          <a:solidFill>
            <a:srgbClr val="CE171E"/>
          </a:solidFill>
        </p:spPr>
        <p:txBody>
          <a:bodyPr wrap="square" lIns="0" tIns="0" rIns="0" bIns="0" rtlCol="0"/>
          <a:lstStyle/>
          <a:p>
            <a:pPr algn="ctr" defTabSz="914400" eaLnBrk="0" fontAlgn="base" hangingPunct="0">
              <a:spcBef>
                <a:spcPct val="0"/>
              </a:spcBef>
              <a:spcAft>
                <a:spcPct val="0"/>
              </a:spcAft>
            </a:pPr>
            <a:endParaRPr lang="es-CO" sz="2000" dirty="0">
              <a:solidFill>
                <a:srgbClr val="000000"/>
              </a:solidFill>
              <a:latin typeface="Times New Roman" panose="02020603050405020304" pitchFamily="18" charset="0"/>
              <a:cs typeface="Times New Roman" panose="02020603050405020304" pitchFamily="18" charset="0"/>
            </a:endParaRPr>
          </a:p>
        </p:txBody>
      </p:sp>
      <p:sp>
        <p:nvSpPr>
          <p:cNvPr id="104" name="object 104"/>
          <p:cNvSpPr txBox="1"/>
          <p:nvPr/>
        </p:nvSpPr>
        <p:spPr>
          <a:xfrm>
            <a:off x="1427943" y="1491081"/>
            <a:ext cx="1237721" cy="736997"/>
          </a:xfrm>
          <a:prstGeom prst="rect">
            <a:avLst/>
          </a:prstGeom>
        </p:spPr>
        <p:txBody>
          <a:bodyPr vert="horz" wrap="square" lIns="0" tIns="64135" rIns="0" bIns="0" rtlCol="0">
            <a:spAutoFit/>
          </a:bodyPr>
          <a:lstStyle/>
          <a:p>
            <a:pPr marL="33020" marR="5080" indent="-20955" defTabSz="914400" eaLnBrk="0" fontAlgn="base" hangingPunct="0">
              <a:lnSpc>
                <a:spcPct val="78100"/>
              </a:lnSpc>
              <a:spcBef>
                <a:spcPts val="505"/>
              </a:spcBef>
              <a:spcAft>
                <a:spcPct val="0"/>
              </a:spcAft>
            </a:pPr>
            <a:r>
              <a:rPr sz="1400" b="1" spc="-10" dirty="0">
                <a:solidFill>
                  <a:srgbClr val="FFFFFF"/>
                </a:solidFill>
                <a:latin typeface="Times New Roman" panose="02020603050405020304" pitchFamily="18" charset="0"/>
                <a:cs typeface="Times New Roman" panose="02020603050405020304" pitchFamily="18" charset="0"/>
              </a:rPr>
              <a:t>I.</a:t>
            </a:r>
            <a:r>
              <a:rPr lang="es-CO" sz="1400" b="1" spc="-10" dirty="0">
                <a:solidFill>
                  <a:srgbClr val="FFFFFF"/>
                </a:solidFill>
                <a:latin typeface="Times New Roman" panose="02020603050405020304" pitchFamily="18" charset="0"/>
                <a:cs typeface="Times New Roman" panose="02020603050405020304" pitchFamily="18" charset="0"/>
              </a:rPr>
              <a:t> </a:t>
            </a:r>
            <a:r>
              <a:rPr lang="es-CO" sz="1400" b="1" spc="-5" dirty="0">
                <a:solidFill>
                  <a:srgbClr val="FFFFFF"/>
                </a:solidFill>
                <a:latin typeface="Times New Roman" panose="02020603050405020304" pitchFamily="18" charset="0"/>
                <a:cs typeface="Times New Roman" panose="02020603050405020304" pitchFamily="18" charset="0"/>
              </a:rPr>
              <a:t>Presenta</a:t>
            </a:r>
            <a:r>
              <a:rPr lang="es-CO" sz="1400" b="1" dirty="0">
                <a:solidFill>
                  <a:srgbClr val="FFFFFF"/>
                </a:solidFill>
                <a:latin typeface="Times New Roman" panose="02020603050405020304" pitchFamily="18" charset="0"/>
                <a:cs typeface="Times New Roman" panose="02020603050405020304" pitchFamily="18" charset="0"/>
              </a:rPr>
              <a:t>ción </a:t>
            </a:r>
            <a:r>
              <a:rPr sz="1400" b="1" spc="15" dirty="0">
                <a:solidFill>
                  <a:srgbClr val="FFFFFF"/>
                </a:solidFill>
                <a:latin typeface="Times New Roman" panose="02020603050405020304" pitchFamily="18" charset="0"/>
                <a:cs typeface="Times New Roman" panose="02020603050405020304" pitchFamily="18" charset="0"/>
              </a:rPr>
              <a:t>de </a:t>
            </a:r>
            <a:r>
              <a:rPr lang="es-CO" sz="1400" b="1" spc="5" dirty="0">
                <a:solidFill>
                  <a:srgbClr val="FFFFFF"/>
                </a:solidFill>
                <a:latin typeface="Times New Roman" panose="02020603050405020304" pitchFamily="18" charset="0"/>
                <a:cs typeface="Times New Roman" panose="02020603050405020304" pitchFamily="18" charset="0"/>
              </a:rPr>
              <a:t>los</a:t>
            </a:r>
            <a:r>
              <a:rPr sz="1400" b="1" spc="5" dirty="0">
                <a:solidFill>
                  <a:srgbClr val="FFFFFF"/>
                </a:solidFill>
                <a:latin typeface="Times New Roman" panose="02020603050405020304" pitchFamily="18" charset="0"/>
                <a:cs typeface="Times New Roman" panose="02020603050405020304" pitchFamily="18" charset="0"/>
              </a:rPr>
              <a:t>  </a:t>
            </a:r>
            <a:r>
              <a:rPr lang="es-CO" sz="1400" b="1" dirty="0">
                <a:solidFill>
                  <a:srgbClr val="FFFFFF"/>
                </a:solidFill>
                <a:latin typeface="Times New Roman" panose="02020603050405020304" pitchFamily="18" charset="0"/>
                <a:cs typeface="Times New Roman" panose="02020603050405020304" pitchFamily="18" charset="0"/>
              </a:rPr>
              <a:t>informes</a:t>
            </a:r>
            <a:r>
              <a:rPr lang="es-CO" sz="1400" dirty="0">
                <a:solidFill>
                  <a:srgbClr val="000000"/>
                </a:solidFill>
                <a:latin typeface="Times New Roman" panose="02020603050405020304" pitchFamily="18" charset="0"/>
                <a:cs typeface="Times New Roman" panose="02020603050405020304" pitchFamily="18" charset="0"/>
              </a:rPr>
              <a:t> </a:t>
            </a:r>
            <a:r>
              <a:rPr lang="es-CO" sz="1400" b="1" spc="5" dirty="0">
                <a:solidFill>
                  <a:srgbClr val="FFFFFF"/>
                </a:solidFill>
                <a:latin typeface="Times New Roman" panose="02020603050405020304" pitchFamily="18" charset="0"/>
                <a:cs typeface="Times New Roman" panose="02020603050405020304" pitchFamily="18" charset="0"/>
              </a:rPr>
              <a:t>fiscales</a:t>
            </a:r>
            <a:endParaRPr lang="es-CO" sz="1400" dirty="0">
              <a:solidFill>
                <a:srgbClr val="000000"/>
              </a:solidFill>
              <a:latin typeface="Times New Roman" panose="02020603050405020304" pitchFamily="18" charset="0"/>
              <a:cs typeface="Times New Roman" panose="02020603050405020304" pitchFamily="18" charset="0"/>
            </a:endParaRPr>
          </a:p>
        </p:txBody>
      </p:sp>
      <p:graphicFrame>
        <p:nvGraphicFramePr>
          <p:cNvPr id="105" name="object 105"/>
          <p:cNvGraphicFramePr>
            <a:graphicFrameLocks noGrp="1"/>
          </p:cNvGraphicFramePr>
          <p:nvPr>
            <p:extLst>
              <p:ext uri="{D42A27DB-BD31-4B8C-83A1-F6EECF244321}">
                <p14:modId xmlns:p14="http://schemas.microsoft.com/office/powerpoint/2010/main" val="536860961"/>
              </p:ext>
            </p:extLst>
          </p:nvPr>
        </p:nvGraphicFramePr>
        <p:xfrm>
          <a:off x="1425925" y="2262466"/>
          <a:ext cx="1221740" cy="2691325"/>
        </p:xfrm>
        <a:graphic>
          <a:graphicData uri="http://schemas.openxmlformats.org/drawingml/2006/table">
            <a:tbl>
              <a:tblPr firstRow="1" bandRow="1"/>
              <a:tblGrid>
                <a:gridCol w="1221740">
                  <a:extLst>
                    <a:ext uri="{9D8B030D-6E8A-4147-A177-3AD203B41FA5}">
                      <a16:colId xmlns:a16="http://schemas.microsoft.com/office/drawing/2014/main" val="20000"/>
                    </a:ext>
                  </a:extLst>
                </a:gridCol>
              </a:tblGrid>
              <a:tr h="63212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45"/>
                        </a:spcBef>
                      </a:pPr>
                      <a:endParaRPr sz="1400" dirty="0">
                        <a:latin typeface="Times New Roman"/>
                        <a:cs typeface="Times New Roman"/>
                      </a:endParaRPr>
                    </a:p>
                    <a:p>
                      <a:pPr marL="160020">
                        <a:lnSpc>
                          <a:spcPct val="100000"/>
                        </a:lnSpc>
                      </a:pPr>
                      <a:r>
                        <a:rPr sz="1400" spc="-45" dirty="0">
                          <a:solidFill>
                            <a:srgbClr val="231F20"/>
                          </a:solidFill>
                          <a:latin typeface="Calibri"/>
                          <a:cs typeface="Calibri"/>
                        </a:rPr>
                        <a:t>1.1</a:t>
                      </a:r>
                      <a:r>
                        <a:rPr sz="1400" spc="-10" dirty="0">
                          <a:solidFill>
                            <a:srgbClr val="231F20"/>
                          </a:solidFill>
                          <a:latin typeface="Calibri"/>
                          <a:cs typeface="Calibri"/>
                        </a:rPr>
                        <a:t> </a:t>
                      </a:r>
                      <a:r>
                        <a:rPr sz="1400" spc="-65" dirty="0">
                          <a:solidFill>
                            <a:srgbClr val="231F20"/>
                          </a:solidFill>
                          <a:latin typeface="Calibri"/>
                          <a:cs typeface="Calibri"/>
                        </a:rPr>
                        <a:t>Cobertura</a:t>
                      </a:r>
                      <a:endParaRPr sz="1400" dirty="0">
                        <a:latin typeface="Calibri"/>
                        <a:cs typeface="Calibri"/>
                      </a:endParaRPr>
                    </a:p>
                  </a:txBody>
                  <a:tcPr marL="0" marR="0" marT="57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48C71"/>
                    </a:solidFill>
                  </a:tcPr>
                </a:tc>
                <a:extLst>
                  <a:ext uri="{0D108BD9-81ED-4DB2-BD59-A6C34878D82A}">
                    <a16:rowId xmlns:a16="http://schemas.microsoft.com/office/drawing/2014/main" val="10000"/>
                  </a:ext>
                </a:extLst>
              </a:tr>
              <a:tr h="63212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53035" marR="124460" indent="-12065">
                        <a:lnSpc>
                          <a:spcPts val="1600"/>
                        </a:lnSpc>
                        <a:spcBef>
                          <a:spcPts val="975"/>
                        </a:spcBef>
                      </a:pPr>
                      <a:r>
                        <a:rPr sz="1400" spc="-45" dirty="0">
                          <a:solidFill>
                            <a:srgbClr val="231F20"/>
                          </a:solidFill>
                          <a:latin typeface="Calibri"/>
                          <a:cs typeface="Calibri"/>
                        </a:rPr>
                        <a:t>1.2</a:t>
                      </a:r>
                      <a:r>
                        <a:rPr sz="1400" spc="-65" dirty="0">
                          <a:solidFill>
                            <a:srgbClr val="231F20"/>
                          </a:solidFill>
                          <a:latin typeface="Calibri"/>
                          <a:cs typeface="Calibri"/>
                        </a:rPr>
                        <a:t> </a:t>
                      </a:r>
                      <a:r>
                        <a:rPr sz="1400" spc="-70" dirty="0">
                          <a:solidFill>
                            <a:srgbClr val="231F20"/>
                          </a:solidFill>
                          <a:latin typeface="Calibri"/>
                          <a:cs typeface="Calibri"/>
                        </a:rPr>
                        <a:t>Frecuencia  </a:t>
                      </a:r>
                      <a:r>
                        <a:rPr sz="1400" spc="-75" dirty="0">
                          <a:solidFill>
                            <a:srgbClr val="231F20"/>
                          </a:solidFill>
                          <a:latin typeface="Calibri"/>
                          <a:cs typeface="Calibri"/>
                        </a:rPr>
                        <a:t>y</a:t>
                      </a:r>
                      <a:r>
                        <a:rPr sz="1400" spc="-25" dirty="0">
                          <a:solidFill>
                            <a:srgbClr val="231F20"/>
                          </a:solidFill>
                          <a:latin typeface="Calibri"/>
                          <a:cs typeface="Calibri"/>
                        </a:rPr>
                        <a:t> </a:t>
                      </a:r>
                      <a:r>
                        <a:rPr sz="1400" spc="-70" dirty="0">
                          <a:solidFill>
                            <a:srgbClr val="231F20"/>
                          </a:solidFill>
                          <a:latin typeface="Calibri"/>
                          <a:cs typeface="Calibri"/>
                        </a:rPr>
                        <a:t>oportunidad</a:t>
                      </a:r>
                      <a:endParaRPr sz="1400">
                        <a:latin typeface="Calibri"/>
                        <a:cs typeface="Calibri"/>
                      </a:endParaRPr>
                    </a:p>
                  </a:txBody>
                  <a:tcPr marL="0" marR="0" marT="1238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48C71"/>
                    </a:solidFill>
                  </a:tcPr>
                </a:tc>
                <a:extLst>
                  <a:ext uri="{0D108BD9-81ED-4DB2-BD59-A6C34878D82A}">
                    <a16:rowId xmlns:a16="http://schemas.microsoft.com/office/drawing/2014/main" val="10001"/>
                  </a:ext>
                </a:extLst>
              </a:tr>
              <a:tr h="63212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45"/>
                        </a:spcBef>
                      </a:pPr>
                      <a:endParaRPr sz="1400">
                        <a:latin typeface="Times New Roman"/>
                        <a:cs typeface="Times New Roman"/>
                      </a:endParaRPr>
                    </a:p>
                    <a:p>
                      <a:pPr marL="239395">
                        <a:lnSpc>
                          <a:spcPct val="100000"/>
                        </a:lnSpc>
                      </a:pPr>
                      <a:r>
                        <a:rPr sz="1400" spc="-45" dirty="0">
                          <a:solidFill>
                            <a:srgbClr val="231F20"/>
                          </a:solidFill>
                          <a:latin typeface="Calibri"/>
                          <a:cs typeface="Calibri"/>
                        </a:rPr>
                        <a:t>1.3</a:t>
                      </a:r>
                      <a:r>
                        <a:rPr sz="1400" spc="-5" dirty="0">
                          <a:solidFill>
                            <a:srgbClr val="231F20"/>
                          </a:solidFill>
                          <a:latin typeface="Calibri"/>
                          <a:cs typeface="Calibri"/>
                        </a:rPr>
                        <a:t> </a:t>
                      </a:r>
                      <a:r>
                        <a:rPr sz="1400" spc="-40" dirty="0">
                          <a:solidFill>
                            <a:srgbClr val="231F20"/>
                          </a:solidFill>
                          <a:latin typeface="Calibri"/>
                          <a:cs typeface="Calibri"/>
                        </a:rPr>
                        <a:t>Calidad</a:t>
                      </a:r>
                      <a:endParaRPr sz="1400">
                        <a:latin typeface="Calibri"/>
                        <a:cs typeface="Calibri"/>
                      </a:endParaRPr>
                    </a:p>
                  </a:txBody>
                  <a:tcPr marL="0" marR="0" marT="57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48C71"/>
                    </a:solidFill>
                  </a:tcPr>
                </a:tc>
                <a:extLst>
                  <a:ext uri="{0D108BD9-81ED-4DB2-BD59-A6C34878D82A}">
                    <a16:rowId xmlns:a16="http://schemas.microsoft.com/office/drawing/2014/main" val="10002"/>
                  </a:ext>
                </a:extLst>
              </a:tr>
              <a:tr h="79495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10"/>
                        </a:spcBef>
                      </a:pPr>
                      <a:endParaRPr sz="2000" dirty="0">
                        <a:latin typeface="Times New Roman"/>
                        <a:cs typeface="Times New Roman"/>
                      </a:endParaRPr>
                    </a:p>
                    <a:p>
                      <a:pPr marL="150495">
                        <a:lnSpc>
                          <a:spcPct val="100000"/>
                        </a:lnSpc>
                      </a:pPr>
                      <a:r>
                        <a:rPr sz="1400" spc="-45" dirty="0">
                          <a:solidFill>
                            <a:srgbClr val="231F20"/>
                          </a:solidFill>
                          <a:latin typeface="Calibri"/>
                          <a:cs typeface="Calibri"/>
                        </a:rPr>
                        <a:t>1.4</a:t>
                      </a:r>
                      <a:r>
                        <a:rPr sz="1400" spc="-5" dirty="0">
                          <a:solidFill>
                            <a:srgbClr val="231F20"/>
                          </a:solidFill>
                          <a:latin typeface="Calibri"/>
                          <a:cs typeface="Calibri"/>
                        </a:rPr>
                        <a:t> </a:t>
                      </a:r>
                      <a:r>
                        <a:rPr sz="1400" spc="-55" dirty="0">
                          <a:solidFill>
                            <a:srgbClr val="231F20"/>
                          </a:solidFill>
                          <a:latin typeface="Calibri"/>
                          <a:cs typeface="Calibri"/>
                        </a:rPr>
                        <a:t>Integridad</a:t>
                      </a:r>
                      <a:endParaRPr sz="1400" dirty="0">
                        <a:latin typeface="Calibri"/>
                        <a:cs typeface="Calibri"/>
                      </a:endParaRPr>
                    </a:p>
                  </a:txBody>
                  <a:tcPr marL="0" marR="0" marT="12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48C71"/>
                    </a:solidFill>
                  </a:tcPr>
                </a:tc>
                <a:extLst>
                  <a:ext uri="{0D108BD9-81ED-4DB2-BD59-A6C34878D82A}">
                    <a16:rowId xmlns:a16="http://schemas.microsoft.com/office/drawing/2014/main" val="10003"/>
                  </a:ext>
                </a:extLst>
              </a:tr>
            </a:tbl>
          </a:graphicData>
        </a:graphic>
      </p:graphicFrame>
      <p:sp>
        <p:nvSpPr>
          <p:cNvPr id="106" name="object 106"/>
          <p:cNvSpPr/>
          <p:nvPr/>
        </p:nvSpPr>
        <p:spPr>
          <a:xfrm>
            <a:off x="1295030" y="1447948"/>
            <a:ext cx="1517650" cy="3763646"/>
          </a:xfrm>
          <a:custGeom>
            <a:avLst/>
            <a:gdLst/>
            <a:ahLst/>
            <a:cxnLst/>
            <a:rect l="l" t="t" r="r" b="b"/>
            <a:pathLst>
              <a:path w="1517650" h="3860165">
                <a:moveTo>
                  <a:pt x="184222" y="0"/>
                </a:moveTo>
                <a:lnTo>
                  <a:pt x="126211" y="10072"/>
                </a:lnTo>
                <a:lnTo>
                  <a:pt x="75440" y="34131"/>
                </a:lnTo>
                <a:lnTo>
                  <a:pt x="43003" y="62700"/>
                </a:lnTo>
                <a:lnTo>
                  <a:pt x="16997" y="103915"/>
                </a:lnTo>
                <a:lnTo>
                  <a:pt x="2046" y="159375"/>
                </a:lnTo>
                <a:lnTo>
                  <a:pt x="0" y="3700590"/>
                </a:lnTo>
                <a:lnTo>
                  <a:pt x="373" y="3709166"/>
                </a:lnTo>
                <a:lnTo>
                  <a:pt x="9620" y="3761326"/>
                </a:lnTo>
                <a:lnTo>
                  <a:pt x="32600" y="3814482"/>
                </a:lnTo>
                <a:lnTo>
                  <a:pt x="59886" y="3848443"/>
                </a:lnTo>
                <a:lnTo>
                  <a:pt x="73996" y="3859979"/>
                </a:lnTo>
                <a:lnTo>
                  <a:pt x="114452" y="3859979"/>
                </a:lnTo>
                <a:lnTo>
                  <a:pt x="107365" y="3857238"/>
                </a:lnTo>
                <a:lnTo>
                  <a:pt x="88698" y="3846323"/>
                </a:lnTo>
                <a:lnTo>
                  <a:pt x="48906" y="3803495"/>
                </a:lnTo>
                <a:lnTo>
                  <a:pt x="28195" y="3755489"/>
                </a:lnTo>
                <a:lnTo>
                  <a:pt x="20477" y="3716284"/>
                </a:lnTo>
                <a:lnTo>
                  <a:pt x="19391" y="3700590"/>
                </a:lnTo>
                <a:lnTo>
                  <a:pt x="19447" y="191963"/>
                </a:lnTo>
                <a:lnTo>
                  <a:pt x="26509" y="135348"/>
                </a:lnTo>
                <a:lnTo>
                  <a:pt x="45027" y="92864"/>
                </a:lnTo>
                <a:lnTo>
                  <a:pt x="85935" y="51201"/>
                </a:lnTo>
                <a:lnTo>
                  <a:pt x="131787" y="29500"/>
                </a:lnTo>
                <a:lnTo>
                  <a:pt x="169232" y="21440"/>
                </a:lnTo>
                <a:lnTo>
                  <a:pt x="184222" y="20303"/>
                </a:lnTo>
                <a:lnTo>
                  <a:pt x="184222" y="0"/>
                </a:lnTo>
                <a:close/>
              </a:path>
              <a:path w="1517650" h="3860165">
                <a:moveTo>
                  <a:pt x="1332843" y="0"/>
                </a:moveTo>
                <a:lnTo>
                  <a:pt x="184222" y="0"/>
                </a:lnTo>
                <a:lnTo>
                  <a:pt x="184222" y="20303"/>
                </a:lnTo>
                <a:lnTo>
                  <a:pt x="1332843" y="20303"/>
                </a:lnTo>
                <a:lnTo>
                  <a:pt x="1362287" y="22264"/>
                </a:lnTo>
                <a:lnTo>
                  <a:pt x="1409700" y="36228"/>
                </a:lnTo>
                <a:lnTo>
                  <a:pt x="1451030" y="67080"/>
                </a:lnTo>
                <a:lnTo>
                  <a:pt x="1480526" y="114157"/>
                </a:lnTo>
                <a:lnTo>
                  <a:pt x="1493982" y="159598"/>
                </a:lnTo>
                <a:lnTo>
                  <a:pt x="1497674" y="3700590"/>
                </a:lnTo>
                <a:lnTo>
                  <a:pt x="1495801" y="3731417"/>
                </a:lnTo>
                <a:lnTo>
                  <a:pt x="1482462" y="3781058"/>
                </a:lnTo>
                <a:lnTo>
                  <a:pt x="1452994" y="3824329"/>
                </a:lnTo>
                <a:lnTo>
                  <a:pt x="1408030" y="3855202"/>
                </a:lnTo>
                <a:lnTo>
                  <a:pt x="1395601" y="3859979"/>
                </a:lnTo>
                <a:lnTo>
                  <a:pt x="1440551" y="3859979"/>
                </a:lnTo>
                <a:lnTo>
                  <a:pt x="1474072" y="3830766"/>
                </a:lnTo>
                <a:lnTo>
                  <a:pt x="1500079" y="3789551"/>
                </a:lnTo>
                <a:lnTo>
                  <a:pt x="1515030" y="3734091"/>
                </a:lnTo>
                <a:lnTo>
                  <a:pt x="1517065" y="3700590"/>
                </a:lnTo>
                <a:lnTo>
                  <a:pt x="1517027" y="191963"/>
                </a:lnTo>
                <a:lnTo>
                  <a:pt x="1507463" y="132140"/>
                </a:lnTo>
                <a:lnTo>
                  <a:pt x="1484474" y="78985"/>
                </a:lnTo>
                <a:lnTo>
                  <a:pt x="1457187" y="45024"/>
                </a:lnTo>
                <a:lnTo>
                  <a:pt x="1417831" y="17795"/>
                </a:lnTo>
                <a:lnTo>
                  <a:pt x="1364852" y="2142"/>
                </a:lnTo>
                <a:lnTo>
                  <a:pt x="1332843"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7" name="object 90"/>
          <p:cNvSpPr/>
          <p:nvPr/>
        </p:nvSpPr>
        <p:spPr>
          <a:xfrm>
            <a:off x="7395273"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8" name="object 91"/>
          <p:cNvSpPr/>
          <p:nvPr/>
        </p:nvSpPr>
        <p:spPr>
          <a:xfrm>
            <a:off x="7299555"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9" name="object 92"/>
          <p:cNvSpPr/>
          <p:nvPr/>
        </p:nvSpPr>
        <p:spPr>
          <a:xfrm>
            <a:off x="7203837"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0" name="object 93"/>
          <p:cNvSpPr/>
          <p:nvPr/>
        </p:nvSpPr>
        <p:spPr>
          <a:xfrm>
            <a:off x="7108118"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1" name="object 94"/>
          <p:cNvSpPr/>
          <p:nvPr/>
        </p:nvSpPr>
        <p:spPr>
          <a:xfrm>
            <a:off x="7012400"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2" name="object 95"/>
          <p:cNvSpPr/>
          <p:nvPr/>
        </p:nvSpPr>
        <p:spPr>
          <a:xfrm>
            <a:off x="6916682"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3" name="object 96"/>
          <p:cNvSpPr/>
          <p:nvPr/>
        </p:nvSpPr>
        <p:spPr>
          <a:xfrm>
            <a:off x="6820963"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4" name="object 97"/>
          <p:cNvSpPr/>
          <p:nvPr/>
        </p:nvSpPr>
        <p:spPr>
          <a:xfrm>
            <a:off x="6725245"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5" name="object 98"/>
          <p:cNvSpPr/>
          <p:nvPr/>
        </p:nvSpPr>
        <p:spPr>
          <a:xfrm>
            <a:off x="6629526"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6" name="object 99"/>
          <p:cNvSpPr/>
          <p:nvPr/>
        </p:nvSpPr>
        <p:spPr>
          <a:xfrm>
            <a:off x="6533807"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7" name="object 100"/>
          <p:cNvSpPr/>
          <p:nvPr/>
        </p:nvSpPr>
        <p:spPr>
          <a:xfrm>
            <a:off x="6438090" y="5213496"/>
            <a:ext cx="57785" cy="45719"/>
          </a:xfrm>
          <a:custGeom>
            <a:avLst/>
            <a:gdLst/>
            <a:ahLst/>
            <a:cxnLst/>
            <a:rect l="l" t="t" r="r" b="b"/>
            <a:pathLst>
              <a:path w="57785"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8" name="object 98"/>
          <p:cNvSpPr/>
          <p:nvPr/>
        </p:nvSpPr>
        <p:spPr>
          <a:xfrm>
            <a:off x="6337426"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9" name="object 99"/>
          <p:cNvSpPr/>
          <p:nvPr/>
        </p:nvSpPr>
        <p:spPr>
          <a:xfrm>
            <a:off x="6241707"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20" name="object 100"/>
          <p:cNvSpPr/>
          <p:nvPr/>
        </p:nvSpPr>
        <p:spPr>
          <a:xfrm>
            <a:off x="6145990" y="5213496"/>
            <a:ext cx="57785" cy="45719"/>
          </a:xfrm>
          <a:custGeom>
            <a:avLst/>
            <a:gdLst/>
            <a:ahLst/>
            <a:cxnLst/>
            <a:rect l="l" t="t" r="r" b="b"/>
            <a:pathLst>
              <a:path w="57785"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89469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0101" y="0"/>
            <a:ext cx="8343899" cy="1104636"/>
          </a:xfrm>
        </p:spPr>
        <p:txBody>
          <a:bodyPr>
            <a:normAutofit/>
          </a:bodyPr>
          <a:lstStyle/>
          <a:p>
            <a:pPr algn="l"/>
            <a:r>
              <a:rPr lang="es-CO" b="1" dirty="0">
                <a:latin typeface="Times New Roman" panose="02020603050405020304" pitchFamily="18" charset="0"/>
                <a:cs typeface="Times New Roman" panose="02020603050405020304" pitchFamily="18" charset="0"/>
              </a:rPr>
              <a:t>II. Importancia de la información en el CTF Referencias en otros pilares</a:t>
            </a:r>
          </a:p>
        </p:txBody>
      </p:sp>
      <p:sp>
        <p:nvSpPr>
          <p:cNvPr id="3" name="object 3"/>
          <p:cNvSpPr txBox="1"/>
          <p:nvPr/>
        </p:nvSpPr>
        <p:spPr>
          <a:xfrm>
            <a:off x="0" y="1085072"/>
            <a:ext cx="9144000" cy="4580740"/>
          </a:xfrm>
          <a:prstGeom prst="rect">
            <a:avLst/>
          </a:prstGeom>
        </p:spPr>
        <p:txBody>
          <a:bodyPr vert="horz" wrap="square" lIns="0" tIns="27939" rIns="0" bIns="0" rtlCol="0">
            <a:spAutoFit/>
          </a:bodyPr>
          <a:lstStyle/>
          <a:p>
            <a:pPr marL="355600" marR="968375" indent="-342900" algn="just" defTabSz="914400" eaLnBrk="0" fontAlgn="base" hangingPunct="0">
              <a:lnSpc>
                <a:spcPts val="3100"/>
              </a:lnSpc>
              <a:spcBef>
                <a:spcPts val="219"/>
              </a:spcBef>
              <a:spcAft>
                <a:spcPct val="0"/>
              </a:spcAft>
              <a:buFontTx/>
              <a:buChar char="•"/>
              <a:tabLst>
                <a:tab pos="354965" algn="l"/>
                <a:tab pos="355600" algn="l"/>
              </a:tabLst>
            </a:pPr>
            <a:r>
              <a:rPr sz="2600" b="1" spc="-5" dirty="0">
                <a:solidFill>
                  <a:srgbClr val="212165"/>
                </a:solidFill>
                <a:latin typeface="Times New Roman" panose="02020603050405020304" pitchFamily="18" charset="0"/>
                <a:cs typeface="Times New Roman" panose="02020603050405020304" pitchFamily="18" charset="0"/>
              </a:rPr>
              <a:t>Riesgos fiscales considerados como pasivos  contingentes</a:t>
            </a:r>
            <a:endParaRPr sz="2600" b="1" dirty="0">
              <a:solidFill>
                <a:srgbClr val="000000"/>
              </a:solidFill>
              <a:latin typeface="Times New Roman" panose="02020603050405020304" pitchFamily="18" charset="0"/>
              <a:cs typeface="Times New Roman" panose="02020603050405020304" pitchFamily="18" charset="0"/>
            </a:endParaRPr>
          </a:p>
          <a:p>
            <a:pPr marL="755650" marR="546735" lvl="1" indent="-285750" algn="just" defTabSz="914400" eaLnBrk="0" fontAlgn="base" hangingPunct="0">
              <a:lnSpc>
                <a:spcPts val="2870"/>
              </a:lnSpc>
              <a:spcBef>
                <a:spcPts val="615"/>
              </a:spcBef>
              <a:spcAft>
                <a:spcPct val="0"/>
              </a:spcAft>
              <a:buFontTx/>
              <a:buChar char="–"/>
              <a:tabLst>
                <a:tab pos="755650" algn="l"/>
              </a:tabLst>
            </a:pPr>
            <a:r>
              <a:rPr sz="2400" dirty="0">
                <a:solidFill>
                  <a:srgbClr val="990000"/>
                </a:solidFill>
                <a:latin typeface="Times New Roman" panose="02020603050405020304" pitchFamily="18" charset="0"/>
                <a:cs typeface="Times New Roman" panose="02020603050405020304" pitchFamily="18" charset="0"/>
              </a:rPr>
              <a:t>Riesgos macroeconómicos; Riesgos </a:t>
            </a:r>
            <a:r>
              <a:rPr sz="2400" spc="-5" dirty="0">
                <a:solidFill>
                  <a:srgbClr val="990000"/>
                </a:solidFill>
                <a:latin typeface="Times New Roman" panose="02020603050405020304" pitchFamily="18" charset="0"/>
                <a:cs typeface="Times New Roman" panose="02020603050405020304" pitchFamily="18" charset="0"/>
              </a:rPr>
              <a:t>fiscales  específicos; </a:t>
            </a:r>
            <a:r>
              <a:rPr sz="2400" dirty="0">
                <a:solidFill>
                  <a:srgbClr val="990000"/>
                </a:solidFill>
                <a:latin typeface="Times New Roman" panose="02020603050405020304" pitchFamily="18" charset="0"/>
                <a:cs typeface="Times New Roman" panose="02020603050405020304" pitchFamily="18" charset="0"/>
              </a:rPr>
              <a:t>análisis de </a:t>
            </a:r>
            <a:r>
              <a:rPr sz="2400" spc="-5" dirty="0">
                <a:solidFill>
                  <a:srgbClr val="990000"/>
                </a:solidFill>
                <a:latin typeface="Times New Roman" panose="02020603050405020304" pitchFamily="18" charset="0"/>
                <a:cs typeface="Times New Roman" panose="02020603050405020304" pitchFamily="18" charset="0"/>
              </a:rPr>
              <a:t>sostenibilidad </a:t>
            </a:r>
            <a:r>
              <a:rPr sz="2400" dirty="0">
                <a:solidFill>
                  <a:srgbClr val="990000"/>
                </a:solidFill>
                <a:latin typeface="Times New Roman" panose="02020603050405020304" pitchFamily="18" charset="0"/>
                <a:cs typeface="Times New Roman" panose="02020603050405020304" pitchFamily="18" charset="0"/>
              </a:rPr>
              <a:t>en el largo  plazo</a:t>
            </a:r>
            <a:endParaRPr sz="2400" dirty="0">
              <a:solidFill>
                <a:srgbClr val="000000"/>
              </a:solidFill>
              <a:latin typeface="Times New Roman" panose="02020603050405020304" pitchFamily="18" charset="0"/>
              <a:cs typeface="Times New Roman" panose="02020603050405020304" pitchFamily="18" charset="0"/>
            </a:endParaRPr>
          </a:p>
          <a:p>
            <a:pPr marL="755650" marR="5080" lvl="1" indent="-285750" algn="just" defTabSz="914400" eaLnBrk="0" fontAlgn="base" hangingPunct="0">
              <a:lnSpc>
                <a:spcPct val="100099"/>
              </a:lnSpc>
              <a:spcBef>
                <a:spcPts val="484"/>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Imprevistos presupuestarios; Gestión </a:t>
            </a:r>
            <a:r>
              <a:rPr sz="2400" dirty="0">
                <a:solidFill>
                  <a:srgbClr val="990000"/>
                </a:solidFill>
                <a:latin typeface="Times New Roman" panose="02020603050405020304" pitchFamily="18" charset="0"/>
                <a:cs typeface="Times New Roman" panose="02020603050405020304" pitchFamily="18" charset="0"/>
              </a:rPr>
              <a:t>de </a:t>
            </a:r>
            <a:r>
              <a:rPr sz="2400" spc="-5" dirty="0">
                <a:solidFill>
                  <a:srgbClr val="990000"/>
                </a:solidFill>
                <a:latin typeface="Times New Roman" panose="02020603050405020304" pitchFamily="18" charset="0"/>
                <a:cs typeface="Times New Roman" panose="02020603050405020304" pitchFamily="18" charset="0"/>
              </a:rPr>
              <a:t>activos </a:t>
            </a:r>
            <a:r>
              <a:rPr sz="2400" dirty="0">
                <a:solidFill>
                  <a:srgbClr val="990000"/>
                </a:solidFill>
                <a:latin typeface="Times New Roman" panose="02020603050405020304" pitchFamily="18" charset="0"/>
                <a:cs typeface="Times New Roman" panose="02020603050405020304" pitchFamily="18" charset="0"/>
              </a:rPr>
              <a:t>y  pasivos; </a:t>
            </a:r>
            <a:r>
              <a:rPr sz="2400" spc="-5" dirty="0">
                <a:solidFill>
                  <a:srgbClr val="990000"/>
                </a:solidFill>
                <a:latin typeface="Times New Roman" panose="02020603050405020304" pitchFamily="18" charset="0"/>
                <a:cs typeface="Times New Roman" panose="02020603050405020304" pitchFamily="18" charset="0"/>
              </a:rPr>
              <a:t>Garantías; APPs; Exposición </a:t>
            </a:r>
            <a:r>
              <a:rPr sz="2400" dirty="0">
                <a:solidFill>
                  <a:srgbClr val="990000"/>
                </a:solidFill>
                <a:latin typeface="Times New Roman" panose="02020603050405020304" pitchFamily="18" charset="0"/>
                <a:cs typeface="Times New Roman" panose="02020603050405020304" pitchFamily="18" charset="0"/>
              </a:rPr>
              <a:t>del </a:t>
            </a:r>
            <a:r>
              <a:rPr sz="2400" spc="-5" dirty="0">
                <a:solidFill>
                  <a:srgbClr val="990000"/>
                </a:solidFill>
                <a:latin typeface="Times New Roman" panose="02020603050405020304" pitchFamily="18" charset="0"/>
                <a:cs typeface="Times New Roman" panose="02020603050405020304" pitchFamily="18" charset="0"/>
              </a:rPr>
              <a:t>sector  financiero; </a:t>
            </a:r>
            <a:r>
              <a:rPr sz="2400" dirty="0">
                <a:solidFill>
                  <a:srgbClr val="990000"/>
                </a:solidFill>
                <a:latin typeface="Times New Roman" panose="02020603050405020304" pitchFamily="18" charset="0"/>
                <a:cs typeface="Times New Roman" panose="02020603050405020304" pitchFamily="18" charset="0"/>
              </a:rPr>
              <a:t>Recursos </a:t>
            </a:r>
            <a:r>
              <a:rPr sz="2400" spc="-5" dirty="0">
                <a:solidFill>
                  <a:srgbClr val="990000"/>
                </a:solidFill>
                <a:latin typeface="Times New Roman" panose="02020603050405020304" pitchFamily="18" charset="0"/>
                <a:cs typeface="Times New Roman" panose="02020603050405020304" pitchFamily="18" charset="0"/>
              </a:rPr>
              <a:t>naturales, </a:t>
            </a:r>
            <a:r>
              <a:rPr sz="2400" dirty="0">
                <a:solidFill>
                  <a:srgbClr val="990000"/>
                </a:solidFill>
                <a:latin typeface="Times New Roman" panose="02020603050405020304" pitchFamily="18" charset="0"/>
                <a:cs typeface="Times New Roman" panose="02020603050405020304" pitchFamily="18" charset="0"/>
              </a:rPr>
              <a:t>Riesgos</a:t>
            </a:r>
            <a:r>
              <a:rPr sz="2400" spc="15" dirty="0">
                <a:solidFill>
                  <a:srgbClr val="990000"/>
                </a:solidFill>
                <a:latin typeface="Times New Roman" panose="02020603050405020304" pitchFamily="18" charset="0"/>
                <a:cs typeface="Times New Roman" panose="02020603050405020304" pitchFamily="18" charset="0"/>
              </a:rPr>
              <a:t> </a:t>
            </a:r>
            <a:r>
              <a:rPr sz="2400" spc="-5" dirty="0">
                <a:solidFill>
                  <a:srgbClr val="990000"/>
                </a:solidFill>
                <a:latin typeface="Times New Roman" panose="02020603050405020304" pitchFamily="18" charset="0"/>
                <a:cs typeface="Times New Roman" panose="02020603050405020304" pitchFamily="18" charset="0"/>
              </a:rPr>
              <a:t>ambientales</a:t>
            </a:r>
            <a:endParaRPr sz="2400" dirty="0">
              <a:solidFill>
                <a:srgbClr val="000000"/>
              </a:solidFill>
              <a:latin typeface="Times New Roman" panose="02020603050405020304" pitchFamily="18" charset="0"/>
              <a:cs typeface="Times New Roman" panose="02020603050405020304" pitchFamily="18" charset="0"/>
            </a:endParaRPr>
          </a:p>
          <a:p>
            <a:pPr marL="355600" marR="673735" indent="-342900" algn="just" defTabSz="914400" eaLnBrk="0" fontAlgn="base" hangingPunct="0">
              <a:lnSpc>
                <a:spcPts val="3100"/>
              </a:lnSpc>
              <a:spcBef>
                <a:spcPts val="740"/>
              </a:spcBef>
              <a:spcAft>
                <a:spcPct val="0"/>
              </a:spcAft>
              <a:buFontTx/>
              <a:buChar char="•"/>
              <a:tabLst>
                <a:tab pos="354965" algn="l"/>
                <a:tab pos="355600" algn="l"/>
              </a:tabLst>
            </a:pPr>
            <a:r>
              <a:rPr sz="2600" b="1" spc="-5" dirty="0">
                <a:solidFill>
                  <a:srgbClr val="212165"/>
                </a:solidFill>
                <a:latin typeface="Times New Roman" panose="02020603050405020304" pitchFamily="18" charset="0"/>
                <a:cs typeface="Times New Roman" panose="02020603050405020304" pitchFamily="18" charset="0"/>
              </a:rPr>
              <a:t>Coordinación Fiscal: necesidad </a:t>
            </a:r>
            <a:r>
              <a:rPr sz="2600" b="1" dirty="0">
                <a:solidFill>
                  <a:srgbClr val="212165"/>
                </a:solidFill>
                <a:latin typeface="Times New Roman" panose="02020603050405020304" pitchFamily="18" charset="0"/>
                <a:cs typeface="Times New Roman" panose="02020603050405020304" pitchFamily="18" charset="0"/>
              </a:rPr>
              <a:t>de </a:t>
            </a:r>
            <a:r>
              <a:rPr sz="2600" b="1" spc="-5" dirty="0">
                <a:solidFill>
                  <a:srgbClr val="212165"/>
                </a:solidFill>
                <a:latin typeface="Times New Roman" panose="02020603050405020304" pitchFamily="18" charset="0"/>
                <a:cs typeface="Times New Roman" panose="02020603050405020304" pitchFamily="18" charset="0"/>
              </a:rPr>
              <a:t>información  consolidada</a:t>
            </a:r>
            <a:endParaRPr sz="2600" b="1" dirty="0">
              <a:solidFill>
                <a:srgbClr val="000000"/>
              </a:solidFill>
              <a:latin typeface="Times New Roman" panose="02020603050405020304" pitchFamily="18" charset="0"/>
              <a:cs typeface="Times New Roman" panose="02020603050405020304" pitchFamily="18" charset="0"/>
            </a:endParaRPr>
          </a:p>
          <a:p>
            <a:pPr marL="755650" lvl="1" indent="-285750" defTabSz="914400" eaLnBrk="0" fontAlgn="base" hangingPunct="0">
              <a:spcBef>
                <a:spcPts val="480"/>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Gobiernos Sub-nacionales</a:t>
            </a:r>
            <a:endParaRPr sz="2400" dirty="0">
              <a:solidFill>
                <a:srgbClr val="000000"/>
              </a:solidFill>
              <a:latin typeface="Times New Roman" panose="02020603050405020304" pitchFamily="18" charset="0"/>
              <a:cs typeface="Times New Roman" panose="02020603050405020304" pitchFamily="18" charset="0"/>
            </a:endParaRPr>
          </a:p>
          <a:p>
            <a:pPr marL="755650" lvl="1" indent="-285750" defTabSz="914400" eaLnBrk="0" fontAlgn="base" hangingPunct="0">
              <a:spcBef>
                <a:spcPts val="585"/>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Empresas </a:t>
            </a:r>
            <a:r>
              <a:rPr sz="2400" dirty="0">
                <a:solidFill>
                  <a:srgbClr val="990000"/>
                </a:solidFill>
                <a:latin typeface="Times New Roman" panose="02020603050405020304" pitchFamily="18" charset="0"/>
                <a:cs typeface="Times New Roman" panose="02020603050405020304" pitchFamily="18" charset="0"/>
              </a:rPr>
              <a:t>del</a:t>
            </a:r>
            <a:r>
              <a:rPr sz="2400" spc="-5" dirty="0">
                <a:solidFill>
                  <a:srgbClr val="990000"/>
                </a:solidFill>
                <a:latin typeface="Times New Roman" panose="02020603050405020304" pitchFamily="18" charset="0"/>
                <a:cs typeface="Times New Roman" panose="02020603050405020304" pitchFamily="18" charset="0"/>
              </a:rPr>
              <a:t> Estado</a:t>
            </a:r>
            <a:endParaRPr sz="24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50062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6369" y="0"/>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1. Cobertura</a:t>
            </a:r>
          </a:p>
        </p:txBody>
      </p:sp>
      <p:sp>
        <p:nvSpPr>
          <p:cNvPr id="3" name="object 3"/>
          <p:cNvSpPr txBox="1"/>
          <p:nvPr/>
        </p:nvSpPr>
        <p:spPr>
          <a:xfrm>
            <a:off x="0" y="1081050"/>
            <a:ext cx="9144000" cy="4134465"/>
          </a:xfrm>
          <a:prstGeom prst="rect">
            <a:avLst/>
          </a:prstGeom>
        </p:spPr>
        <p:txBody>
          <a:bodyPr vert="horz" wrap="square" lIns="0" tIns="12700" rIns="0" bIns="0" rtlCol="0">
            <a:spAutoFit/>
          </a:bodyPr>
          <a:lstStyle/>
          <a:p>
            <a:pPr marL="469900" marR="5080" defTabSz="914400" eaLnBrk="0" fontAlgn="base" hangingPunct="0">
              <a:spcBef>
                <a:spcPct val="0"/>
              </a:spcBef>
              <a:spcAft>
                <a:spcPct val="0"/>
              </a:spcAft>
            </a:pPr>
            <a:r>
              <a:rPr lang="es-CO" sz="1800" b="1" i="1" dirty="0">
                <a:solidFill>
                  <a:srgbClr val="800000"/>
                </a:solidFill>
                <a:latin typeface="Times New Roman" panose="02020603050405020304" pitchFamily="18" charset="0"/>
                <a:cs typeface="Times New Roman" panose="02020603050405020304" pitchFamily="18" charset="0"/>
              </a:rPr>
              <a:t>Los </a:t>
            </a:r>
            <a:r>
              <a:rPr lang="es-CO" sz="1800" b="1" i="1" spc="-5" dirty="0">
                <a:solidFill>
                  <a:srgbClr val="800000"/>
                </a:solidFill>
                <a:latin typeface="Times New Roman" panose="02020603050405020304" pitchFamily="18" charset="0"/>
                <a:cs typeface="Times New Roman" panose="02020603050405020304" pitchFamily="18" charset="0"/>
              </a:rPr>
              <a:t>informes fiscales </a:t>
            </a:r>
            <a:r>
              <a:rPr lang="es-CO" sz="1800" b="1" i="1" dirty="0">
                <a:solidFill>
                  <a:srgbClr val="800000"/>
                </a:solidFill>
                <a:latin typeface="Times New Roman" panose="02020603050405020304" pitchFamily="18" charset="0"/>
                <a:cs typeface="Times New Roman" panose="02020603050405020304" pitchFamily="18" charset="0"/>
              </a:rPr>
              <a:t>deben </a:t>
            </a:r>
            <a:r>
              <a:rPr lang="es-CO" sz="1800" b="1" i="1" spc="-5" dirty="0">
                <a:solidFill>
                  <a:srgbClr val="800000"/>
                </a:solidFill>
                <a:latin typeface="Times New Roman" panose="02020603050405020304" pitchFamily="18" charset="0"/>
                <a:cs typeface="Times New Roman" panose="02020603050405020304" pitchFamily="18" charset="0"/>
              </a:rPr>
              <a:t>ofrecer </a:t>
            </a:r>
            <a:r>
              <a:rPr lang="es-CO" sz="1800" b="1" i="1" dirty="0">
                <a:solidFill>
                  <a:srgbClr val="800000"/>
                </a:solidFill>
                <a:latin typeface="Times New Roman" panose="02020603050405020304" pitchFamily="18" charset="0"/>
                <a:cs typeface="Times New Roman" panose="02020603050405020304" pitchFamily="18" charset="0"/>
              </a:rPr>
              <a:t>una </a:t>
            </a:r>
            <a:r>
              <a:rPr lang="es-CO" sz="1800" b="1" i="1" spc="-5" dirty="0">
                <a:solidFill>
                  <a:srgbClr val="800000"/>
                </a:solidFill>
                <a:latin typeface="Times New Roman" panose="02020603050405020304" pitchFamily="18" charset="0"/>
                <a:cs typeface="Times New Roman" panose="02020603050405020304" pitchFamily="18" charset="0"/>
              </a:rPr>
              <a:t>reseña integral </a:t>
            </a:r>
            <a:r>
              <a:rPr lang="es-CO" sz="1800" b="1" i="1" dirty="0">
                <a:solidFill>
                  <a:srgbClr val="800000"/>
                </a:solidFill>
                <a:latin typeface="Times New Roman" panose="02020603050405020304" pitchFamily="18" charset="0"/>
                <a:cs typeface="Times New Roman" panose="02020603050405020304" pitchFamily="18" charset="0"/>
              </a:rPr>
              <a:t>de </a:t>
            </a:r>
            <a:r>
              <a:rPr lang="es-CO" sz="1800" b="1" i="1" spc="-5" dirty="0">
                <a:solidFill>
                  <a:srgbClr val="800000"/>
                </a:solidFill>
                <a:latin typeface="Times New Roman" panose="02020603050405020304" pitchFamily="18" charset="0"/>
                <a:cs typeface="Times New Roman" panose="02020603050405020304" pitchFamily="18" charset="0"/>
              </a:rPr>
              <a:t>las  actividades fiscales </a:t>
            </a:r>
            <a:r>
              <a:rPr lang="es-CO" sz="1800" b="1" i="1" dirty="0">
                <a:solidFill>
                  <a:srgbClr val="800000"/>
                </a:solidFill>
                <a:latin typeface="Times New Roman" panose="02020603050405020304" pitchFamily="18" charset="0"/>
                <a:cs typeface="Times New Roman" panose="02020603050405020304" pitchFamily="18" charset="0"/>
              </a:rPr>
              <a:t>del </a:t>
            </a:r>
            <a:r>
              <a:rPr lang="es-CO" sz="1800" b="1" i="1" spc="-5" dirty="0">
                <a:solidFill>
                  <a:srgbClr val="800000"/>
                </a:solidFill>
                <a:latin typeface="Times New Roman" panose="02020603050405020304" pitchFamily="18" charset="0"/>
                <a:cs typeface="Times New Roman" panose="02020603050405020304" pitchFamily="18" charset="0"/>
              </a:rPr>
              <a:t>sector público </a:t>
            </a:r>
            <a:r>
              <a:rPr lang="es-CO" sz="1800" b="1" i="1" dirty="0">
                <a:solidFill>
                  <a:srgbClr val="800000"/>
                </a:solidFill>
                <a:latin typeface="Times New Roman" panose="02020603050405020304" pitchFamily="18" charset="0"/>
                <a:cs typeface="Times New Roman" panose="02020603050405020304" pitchFamily="18" charset="0"/>
              </a:rPr>
              <a:t>y su </a:t>
            </a:r>
            <a:r>
              <a:rPr lang="es-CO" sz="1800" b="1" i="1" spc="-5" dirty="0">
                <a:solidFill>
                  <a:srgbClr val="800000"/>
                </a:solidFill>
                <a:latin typeface="Times New Roman" panose="02020603050405020304" pitchFamily="18" charset="0"/>
                <a:cs typeface="Times New Roman" panose="02020603050405020304" pitchFamily="18" charset="0"/>
              </a:rPr>
              <a:t>subsector, </a:t>
            </a:r>
            <a:r>
              <a:rPr lang="es-CO" sz="1800" b="1" i="1" dirty="0">
                <a:solidFill>
                  <a:srgbClr val="800000"/>
                </a:solidFill>
                <a:latin typeface="Times New Roman" panose="02020603050405020304" pitchFamily="18" charset="0"/>
                <a:cs typeface="Times New Roman" panose="02020603050405020304" pitchFamily="18" charset="0"/>
              </a:rPr>
              <a:t>de </a:t>
            </a:r>
            <a:r>
              <a:rPr lang="es-CO" sz="1800" b="1" i="1" spc="-5" dirty="0">
                <a:solidFill>
                  <a:srgbClr val="800000"/>
                </a:solidFill>
                <a:latin typeface="Times New Roman" panose="02020603050405020304" pitchFamily="18" charset="0"/>
                <a:cs typeface="Times New Roman" panose="02020603050405020304" pitchFamily="18" charset="0"/>
              </a:rPr>
              <a:t>acuerdo  </a:t>
            </a:r>
            <a:r>
              <a:rPr lang="es-CO" sz="1800" b="1" i="1" dirty="0">
                <a:solidFill>
                  <a:srgbClr val="800000"/>
                </a:solidFill>
                <a:latin typeface="Times New Roman" panose="02020603050405020304" pitchFamily="18" charset="0"/>
                <a:cs typeface="Times New Roman" panose="02020603050405020304" pitchFamily="18" charset="0"/>
              </a:rPr>
              <a:t>con </a:t>
            </a:r>
            <a:r>
              <a:rPr lang="es-CO" sz="1800" b="1" i="1" spc="-5" dirty="0">
                <a:solidFill>
                  <a:srgbClr val="800000"/>
                </a:solidFill>
                <a:latin typeface="Times New Roman" panose="02020603050405020304" pitchFamily="18" charset="0"/>
                <a:cs typeface="Times New Roman" panose="02020603050405020304" pitchFamily="18" charset="0"/>
              </a:rPr>
              <a:t>las normas</a:t>
            </a:r>
            <a:r>
              <a:rPr lang="es-CO" sz="1800" b="1" i="1" spc="-25" dirty="0">
                <a:solidFill>
                  <a:srgbClr val="800000"/>
                </a:solidFill>
                <a:latin typeface="Times New Roman" panose="02020603050405020304" pitchFamily="18" charset="0"/>
                <a:cs typeface="Times New Roman" panose="02020603050405020304" pitchFamily="18" charset="0"/>
              </a:rPr>
              <a:t> </a:t>
            </a:r>
            <a:r>
              <a:rPr lang="es-CO" sz="1800" b="1" i="1" spc="-5" dirty="0">
                <a:solidFill>
                  <a:srgbClr val="800000"/>
                </a:solidFill>
                <a:latin typeface="Times New Roman" panose="02020603050405020304" pitchFamily="18" charset="0"/>
                <a:cs typeface="Times New Roman" panose="02020603050405020304" pitchFamily="18" charset="0"/>
              </a:rPr>
              <a:t>internacionales.</a:t>
            </a:r>
            <a:endParaRPr lang="es-CO" sz="18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500"/>
              </a:spcBef>
              <a:spcAft>
                <a:spcPct val="0"/>
              </a:spcAft>
              <a:buFontTx/>
              <a:buChar char="•"/>
              <a:tabLst>
                <a:tab pos="812165" algn="l"/>
                <a:tab pos="812800" algn="l"/>
              </a:tabLst>
            </a:pPr>
            <a:r>
              <a:rPr lang="es-CO" sz="2000" b="1" spc="-5" dirty="0">
                <a:solidFill>
                  <a:srgbClr val="212165"/>
                </a:solidFill>
                <a:latin typeface="Times New Roman" panose="02020603050405020304" pitchFamily="18" charset="0"/>
                <a:cs typeface="Times New Roman" panose="02020603050405020304" pitchFamily="18" charset="0"/>
              </a:rPr>
              <a:t>Medido</a:t>
            </a:r>
            <a:r>
              <a:rPr lang="es-CO" sz="2000" b="1" spc="-15" dirty="0">
                <a:solidFill>
                  <a:srgbClr val="212165"/>
                </a:solidFill>
                <a:latin typeface="Times New Roman" panose="02020603050405020304" pitchFamily="18" charset="0"/>
                <a:cs typeface="Times New Roman" panose="02020603050405020304" pitchFamily="18" charset="0"/>
              </a:rPr>
              <a:t> </a:t>
            </a:r>
            <a:r>
              <a:rPr lang="es-CO" sz="2000" b="1" spc="-5" dirty="0">
                <a:solidFill>
                  <a:srgbClr val="212165"/>
                </a:solidFill>
                <a:latin typeface="Times New Roman" panose="02020603050405020304" pitchFamily="18" charset="0"/>
                <a:cs typeface="Times New Roman" panose="02020603050405020304" pitchFamily="18" charset="0"/>
              </a:rPr>
              <a:t>por:</a:t>
            </a:r>
            <a:endParaRPr lang="es-CO" sz="2000" b="1" dirty="0">
              <a:solidFill>
                <a:srgbClr val="000000"/>
              </a:solidFill>
              <a:latin typeface="Times New Roman" panose="02020603050405020304" pitchFamily="18" charset="0"/>
              <a:cs typeface="Times New Roman" panose="02020603050405020304" pitchFamily="18" charset="0"/>
            </a:endParaRPr>
          </a:p>
          <a:p>
            <a:pPr marL="927100" marR="346710" lvl="3" algn="just" defTabSz="914400" eaLnBrk="0" fontAlgn="base" hangingPunct="0">
              <a:lnSpc>
                <a:spcPct val="99500"/>
              </a:lnSpc>
              <a:spcBef>
                <a:spcPts val="445"/>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las instituciones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Consolidación de entidades  participantes en las actividades públicas de acuerdo con las normas  internacionales (</a:t>
            </a:r>
            <a:r>
              <a:rPr lang="es-CO" sz="1600" spc="-5" dirty="0">
                <a:solidFill>
                  <a:srgbClr val="0033FF"/>
                </a:solidFill>
                <a:latin typeface="Times New Roman" panose="02020603050405020304" pitchFamily="18" charset="0"/>
                <a:cs typeface="Times New Roman" panose="02020603050405020304" pitchFamily="18" charset="0"/>
              </a:rPr>
              <a:t>central, general, sector público)</a:t>
            </a:r>
            <a:endParaRPr lang="es-CO" sz="1600" dirty="0">
              <a:solidFill>
                <a:srgbClr val="0033FF"/>
              </a:solidFill>
              <a:latin typeface="Times New Roman" panose="02020603050405020304" pitchFamily="18" charset="0"/>
              <a:cs typeface="Times New Roman" panose="02020603050405020304" pitchFamily="18" charset="0"/>
            </a:endParaRPr>
          </a:p>
          <a:p>
            <a:pPr marL="927100" marR="29209" lvl="3" algn="just" defTabSz="914400" eaLnBrk="0" fontAlgn="base" hangingPunct="0">
              <a:spcBef>
                <a:spcPts val="440"/>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saldos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Los informes fiscales incluyen un balance de  efectivo </a:t>
            </a:r>
            <a:r>
              <a:rPr lang="es-CO" sz="1600" dirty="0">
                <a:solidFill>
                  <a:srgbClr val="10196A"/>
                </a:solidFill>
                <a:latin typeface="Times New Roman" panose="02020603050405020304" pitchFamily="18" charset="0"/>
                <a:cs typeface="Times New Roman" panose="02020603050405020304" pitchFamily="18" charset="0"/>
              </a:rPr>
              <a:t>y </a:t>
            </a:r>
            <a:r>
              <a:rPr lang="es-CO" sz="1600" spc="-5" dirty="0">
                <a:solidFill>
                  <a:srgbClr val="10196A"/>
                </a:solidFill>
                <a:latin typeface="Times New Roman" panose="02020603050405020304" pitchFamily="18" charset="0"/>
                <a:cs typeface="Times New Roman" panose="02020603050405020304" pitchFamily="18" charset="0"/>
              </a:rPr>
              <a:t>deuda/ </a:t>
            </a:r>
            <a:r>
              <a:rPr lang="es-CO" sz="1600" spc="-5" dirty="0">
                <a:solidFill>
                  <a:srgbClr val="0033FF"/>
                </a:solidFill>
                <a:latin typeface="Times New Roman" panose="02020603050405020304" pitchFamily="18" charset="0"/>
                <a:cs typeface="Times New Roman" panose="02020603050405020304" pitchFamily="18" charset="0"/>
              </a:rPr>
              <a:t>activos </a:t>
            </a:r>
          </a:p>
          <a:p>
            <a:pPr marL="927100" marR="29209" lvl="3" algn="just" defTabSz="914400" eaLnBrk="0" fontAlgn="base" hangingPunct="0">
              <a:spcBef>
                <a:spcPts val="440"/>
              </a:spcBef>
              <a:spcAft>
                <a:spcPct val="0"/>
              </a:spcAft>
              <a:tabLst>
                <a:tab pos="1212215" algn="l"/>
                <a:tab pos="1212850" algn="l"/>
              </a:tabLst>
            </a:pPr>
            <a:r>
              <a:rPr lang="es-CO" sz="1600" spc="-5" dirty="0">
                <a:solidFill>
                  <a:srgbClr val="0033FF"/>
                </a:solidFill>
                <a:latin typeface="Times New Roman" panose="02020603050405020304" pitchFamily="18" charset="0"/>
                <a:cs typeface="Times New Roman" panose="02020603050405020304" pitchFamily="18" charset="0"/>
              </a:rPr>
              <a:t>    </a:t>
            </a:r>
            <a:r>
              <a:rPr lang="es-CO" sz="1600" dirty="0">
                <a:solidFill>
                  <a:srgbClr val="0033FF"/>
                </a:solidFill>
                <a:latin typeface="Times New Roman" panose="02020603050405020304" pitchFamily="18" charset="0"/>
                <a:cs typeface="Times New Roman" panose="02020603050405020304" pitchFamily="18" charset="0"/>
              </a:rPr>
              <a:t>y </a:t>
            </a:r>
            <a:r>
              <a:rPr lang="es-CO" sz="1600" spc="-5" dirty="0">
                <a:solidFill>
                  <a:srgbClr val="0033FF"/>
                </a:solidFill>
                <a:latin typeface="Times New Roman" panose="02020603050405020304" pitchFamily="18" charset="0"/>
                <a:cs typeface="Times New Roman" panose="02020603050405020304" pitchFamily="18" charset="0"/>
              </a:rPr>
              <a:t>pasivos financieros</a:t>
            </a:r>
            <a:r>
              <a:rPr lang="es-CO" sz="1600" spc="-5" dirty="0">
                <a:solidFill>
                  <a:srgbClr val="10196A"/>
                </a:solidFill>
                <a:latin typeface="Times New Roman" panose="02020603050405020304" pitchFamily="18" charset="0"/>
                <a:cs typeface="Times New Roman" panose="02020603050405020304" pitchFamily="18" charset="0"/>
              </a:rPr>
              <a:t>, </a:t>
            </a:r>
            <a:r>
              <a:rPr lang="es-CO" sz="1600" dirty="0">
                <a:solidFill>
                  <a:srgbClr val="10196A"/>
                </a:solidFill>
                <a:latin typeface="Times New Roman" panose="02020603050405020304" pitchFamily="18" charset="0"/>
                <a:cs typeface="Times New Roman" panose="02020603050405020304" pitchFamily="18" charset="0"/>
              </a:rPr>
              <a:t>o </a:t>
            </a:r>
            <a:r>
              <a:rPr lang="es-CO" sz="1600" spc="-5" dirty="0">
                <a:solidFill>
                  <a:srgbClr val="00B050"/>
                </a:solidFill>
                <a:latin typeface="Times New Roman" panose="02020603050405020304" pitchFamily="18" charset="0"/>
                <a:cs typeface="Times New Roman" panose="02020603050405020304" pitchFamily="18" charset="0"/>
              </a:rPr>
              <a:t>A+P + Patrimonio</a:t>
            </a:r>
            <a:r>
              <a:rPr lang="es-CO" sz="1600" dirty="0">
                <a:solidFill>
                  <a:srgbClr val="00B050"/>
                </a:solidFill>
                <a:latin typeface="Times New Roman" panose="02020603050405020304" pitchFamily="18" charset="0"/>
                <a:cs typeface="Times New Roman" panose="02020603050405020304" pitchFamily="18" charset="0"/>
              </a:rPr>
              <a:t> </a:t>
            </a:r>
            <a:r>
              <a:rPr lang="es-CO" sz="1600" spc="-5" dirty="0">
                <a:solidFill>
                  <a:srgbClr val="00B050"/>
                </a:solidFill>
                <a:latin typeface="Times New Roman" panose="02020603050405020304" pitchFamily="18" charset="0"/>
                <a:cs typeface="Times New Roman" panose="02020603050405020304" pitchFamily="18" charset="0"/>
              </a:rPr>
              <a:t>Neto</a:t>
            </a:r>
            <a:endParaRPr lang="es-CO" sz="1600" dirty="0">
              <a:solidFill>
                <a:srgbClr val="000000"/>
              </a:solidFill>
              <a:latin typeface="Times New Roman" panose="02020603050405020304" pitchFamily="18" charset="0"/>
              <a:cs typeface="Times New Roman" panose="02020603050405020304" pitchFamily="18" charset="0"/>
            </a:endParaRPr>
          </a:p>
          <a:p>
            <a:pPr marL="927100" marR="359410" lvl="3" algn="just" defTabSz="914400" eaLnBrk="0" fontAlgn="base" hangingPunct="0">
              <a:lnSpc>
                <a:spcPct val="99500"/>
              </a:lnSpc>
              <a:spcBef>
                <a:spcPts val="455"/>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flujos </a:t>
            </a:r>
            <a:r>
              <a:rPr lang="es-CO" sz="1600" b="1" spc="-5" dirty="0">
                <a:solidFill>
                  <a:srgbClr val="990000"/>
                </a:solidFill>
                <a:latin typeface="Times New Roman" panose="02020603050405020304" pitchFamily="18" charset="0"/>
                <a:cs typeface="Times New Roman" panose="02020603050405020304" pitchFamily="18" charset="0"/>
              </a:rPr>
              <a:t>(incluyendo </a:t>
            </a:r>
            <a:r>
              <a:rPr lang="es-CO" sz="1600" b="1" dirty="0">
                <a:solidFill>
                  <a:srgbClr val="990000"/>
                </a:solidFill>
                <a:latin typeface="Times New Roman" panose="02020603050405020304" pitchFamily="18" charset="0"/>
                <a:cs typeface="Times New Roman" panose="02020603050405020304" pitchFamily="18" charset="0"/>
              </a:rPr>
              <a:t>otros flujos </a:t>
            </a:r>
            <a:r>
              <a:rPr lang="es-CO" sz="1600" b="1" spc="-5" dirty="0">
                <a:solidFill>
                  <a:srgbClr val="990000"/>
                </a:solidFill>
                <a:latin typeface="Times New Roman" panose="02020603050405020304" pitchFamily="18" charset="0"/>
                <a:cs typeface="Times New Roman" panose="02020603050405020304" pitchFamily="18" charset="0"/>
              </a:rPr>
              <a:t>económicos)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los  informes fiscales cubren todos los </a:t>
            </a:r>
            <a:r>
              <a:rPr lang="es-CO" sz="1600" spc="-5" dirty="0">
                <a:solidFill>
                  <a:srgbClr val="0033FF"/>
                </a:solidFill>
                <a:latin typeface="Times New Roman" panose="02020603050405020304" pitchFamily="18" charset="0"/>
                <a:cs typeface="Times New Roman" panose="02020603050405020304" pitchFamily="18" charset="0"/>
              </a:rPr>
              <a:t>ingresos, gastos </a:t>
            </a:r>
            <a:r>
              <a:rPr lang="es-CO" sz="1600" dirty="0">
                <a:solidFill>
                  <a:srgbClr val="0033FF"/>
                </a:solidFill>
                <a:latin typeface="Times New Roman" panose="02020603050405020304" pitchFamily="18" charset="0"/>
                <a:cs typeface="Times New Roman" panose="02020603050405020304" pitchFamily="18" charset="0"/>
              </a:rPr>
              <a:t>y </a:t>
            </a:r>
            <a:r>
              <a:rPr lang="es-CO" sz="1600" spc="-5" dirty="0">
                <a:solidFill>
                  <a:srgbClr val="0033FF"/>
                </a:solidFill>
                <a:latin typeface="Times New Roman" panose="02020603050405020304" pitchFamily="18" charset="0"/>
                <a:cs typeface="Times New Roman" panose="02020603050405020304" pitchFamily="18" charset="0"/>
              </a:rPr>
              <a:t>financiamiento  públicos en efectivo </a:t>
            </a:r>
            <a:r>
              <a:rPr lang="es-CO" sz="1600" dirty="0">
                <a:solidFill>
                  <a:srgbClr val="10196A"/>
                </a:solidFill>
                <a:latin typeface="Times New Roman" panose="02020603050405020304" pitchFamily="18" charset="0"/>
                <a:cs typeface="Times New Roman" panose="02020603050405020304" pitchFamily="18" charset="0"/>
              </a:rPr>
              <a:t>o </a:t>
            </a:r>
            <a:r>
              <a:rPr lang="es-CO" sz="1600" spc="-5" dirty="0">
                <a:solidFill>
                  <a:srgbClr val="0033FF"/>
                </a:solidFill>
                <a:latin typeface="Times New Roman" panose="02020603050405020304" pitchFamily="18" charset="0"/>
                <a:cs typeface="Times New Roman" panose="02020603050405020304" pitchFamily="18" charset="0"/>
              </a:rPr>
              <a:t>devengado</a:t>
            </a:r>
            <a:r>
              <a:rPr lang="es-CO" sz="1600" spc="-5" dirty="0">
                <a:solidFill>
                  <a:srgbClr val="92D050"/>
                </a:solidFill>
                <a:latin typeface="Times New Roman" panose="02020603050405020304" pitchFamily="18" charset="0"/>
                <a:cs typeface="Times New Roman" panose="02020603050405020304" pitchFamily="18" charset="0"/>
              </a:rPr>
              <a:t> </a:t>
            </a:r>
            <a:r>
              <a:rPr lang="es-CO" sz="1600" dirty="0">
                <a:solidFill>
                  <a:srgbClr val="10196A"/>
                </a:solidFill>
                <a:latin typeface="Times New Roman" panose="02020603050405020304" pitchFamily="18" charset="0"/>
                <a:cs typeface="Times New Roman" panose="02020603050405020304" pitchFamily="18" charset="0"/>
              </a:rPr>
              <a:t>y </a:t>
            </a:r>
            <a:r>
              <a:rPr lang="es-CO" sz="1600" spc="-5" dirty="0">
                <a:solidFill>
                  <a:srgbClr val="00B050"/>
                </a:solidFill>
                <a:latin typeface="Times New Roman" panose="02020603050405020304" pitchFamily="18" charset="0"/>
                <a:cs typeface="Times New Roman" panose="02020603050405020304" pitchFamily="18" charset="0"/>
              </a:rPr>
              <a:t>otros flujos</a:t>
            </a:r>
            <a:r>
              <a:rPr lang="es-CO" sz="1600" spc="-15" dirty="0">
                <a:solidFill>
                  <a:srgbClr val="00B050"/>
                </a:solidFill>
                <a:latin typeface="Times New Roman" panose="02020603050405020304" pitchFamily="18" charset="0"/>
                <a:cs typeface="Times New Roman" panose="02020603050405020304" pitchFamily="18" charset="0"/>
              </a:rPr>
              <a:t> </a:t>
            </a:r>
          </a:p>
          <a:p>
            <a:pPr marL="927100" marR="359410" lvl="3" algn="just" defTabSz="914400" eaLnBrk="0" fontAlgn="base" hangingPunct="0">
              <a:lnSpc>
                <a:spcPct val="99500"/>
              </a:lnSpc>
              <a:spcBef>
                <a:spcPts val="455"/>
              </a:spcBef>
              <a:spcAft>
                <a:spcPct val="0"/>
              </a:spcAft>
              <a:tabLst>
                <a:tab pos="1212215" algn="l"/>
                <a:tab pos="1212850" algn="l"/>
              </a:tabLst>
            </a:pPr>
            <a:r>
              <a:rPr lang="es-CO" sz="1600" spc="-5" dirty="0">
                <a:solidFill>
                  <a:srgbClr val="00B050"/>
                </a:solidFill>
                <a:latin typeface="Times New Roman" panose="02020603050405020304" pitchFamily="18" charset="0"/>
                <a:cs typeface="Times New Roman" panose="02020603050405020304" pitchFamily="18" charset="0"/>
              </a:rPr>
              <a:t>económicos</a:t>
            </a:r>
            <a:endParaRPr lang="es-CO" sz="1600" dirty="0">
              <a:solidFill>
                <a:srgbClr val="000000"/>
              </a:solidFill>
              <a:latin typeface="Times New Roman" panose="02020603050405020304" pitchFamily="18" charset="0"/>
              <a:cs typeface="Times New Roman" panose="02020603050405020304" pitchFamily="18" charset="0"/>
            </a:endParaRPr>
          </a:p>
          <a:p>
            <a:pPr marL="927100" lvl="3" algn="just" defTabSz="914400" eaLnBrk="0" fontAlgn="base" hangingPunct="0">
              <a:spcBef>
                <a:spcPts val="440"/>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gastos</a:t>
            </a:r>
            <a:r>
              <a:rPr lang="es-CO" sz="1600" b="1" spc="-10" dirty="0">
                <a:solidFill>
                  <a:srgbClr val="990000"/>
                </a:solidFill>
                <a:latin typeface="Times New Roman" panose="02020603050405020304" pitchFamily="18" charset="0"/>
                <a:cs typeface="Times New Roman" panose="02020603050405020304" pitchFamily="18" charset="0"/>
              </a:rPr>
              <a:t> </a:t>
            </a:r>
            <a:r>
              <a:rPr lang="es-CO" sz="1600" b="1" spc="-5" dirty="0">
                <a:solidFill>
                  <a:srgbClr val="990000"/>
                </a:solidFill>
                <a:latin typeface="Times New Roman" panose="02020603050405020304" pitchFamily="18" charset="0"/>
                <a:cs typeface="Times New Roman" panose="02020603050405020304" pitchFamily="18" charset="0"/>
              </a:rPr>
              <a:t>tributarios-</a:t>
            </a:r>
            <a:endParaRPr lang="es-CO" sz="1600" dirty="0">
              <a:solidFill>
                <a:srgbClr val="000000"/>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40"/>
              </a:spcBef>
              <a:spcAft>
                <a:spcPct val="0"/>
              </a:spcAft>
              <a:buFontTx/>
              <a:buChar char="•"/>
              <a:tabLst>
                <a:tab pos="1612265" algn="l"/>
                <a:tab pos="1612900" algn="l"/>
              </a:tabLst>
            </a:pPr>
            <a:r>
              <a:rPr lang="es-CO" sz="1600" spc="-5" dirty="0">
                <a:solidFill>
                  <a:srgbClr val="2D2DB9"/>
                </a:solidFill>
                <a:latin typeface="Times New Roman" panose="02020603050405020304" pitchFamily="18" charset="0"/>
                <a:cs typeface="Times New Roman" panose="02020603050405020304" pitchFamily="18" charset="0"/>
              </a:rPr>
              <a:t>Publicación anual de </a:t>
            </a:r>
            <a:r>
              <a:rPr lang="es-CO" sz="1600" dirty="0">
                <a:solidFill>
                  <a:srgbClr val="2D2DB9"/>
                </a:solidFill>
                <a:latin typeface="Times New Roman" panose="02020603050405020304" pitchFamily="18" charset="0"/>
                <a:cs typeface="Times New Roman" panose="02020603050405020304" pitchFamily="18" charset="0"/>
              </a:rPr>
              <a:t>la </a:t>
            </a:r>
            <a:r>
              <a:rPr lang="es-CO" sz="1600" spc="-5" dirty="0">
                <a:solidFill>
                  <a:srgbClr val="2D2DB9"/>
                </a:solidFill>
                <a:latin typeface="Times New Roman" panose="02020603050405020304" pitchFamily="18" charset="0"/>
                <a:cs typeface="Times New Roman" panose="02020603050405020304" pitchFamily="18" charset="0"/>
              </a:rPr>
              <a:t>pérdida de ingresos por gastos</a:t>
            </a:r>
            <a:r>
              <a:rPr lang="es-CO" sz="1600" spc="5" dirty="0">
                <a:solidFill>
                  <a:srgbClr val="2D2DB9"/>
                </a:solidFill>
                <a:latin typeface="Times New Roman" panose="02020603050405020304" pitchFamily="18" charset="0"/>
                <a:cs typeface="Times New Roman" panose="02020603050405020304" pitchFamily="18" charset="0"/>
              </a:rPr>
              <a:t> </a:t>
            </a:r>
            <a:r>
              <a:rPr lang="es-CO" sz="1600" spc="-5" dirty="0">
                <a:solidFill>
                  <a:srgbClr val="2D2DB9"/>
                </a:solidFill>
                <a:latin typeface="Times New Roman" panose="02020603050405020304" pitchFamily="18" charset="0"/>
                <a:cs typeface="Times New Roman" panose="02020603050405020304" pitchFamily="18" charset="0"/>
              </a:rPr>
              <a:t>tributarios</a:t>
            </a:r>
            <a:endParaRPr lang="es-CO" sz="1600" dirty="0">
              <a:solidFill>
                <a:srgbClr val="2D2DB9"/>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40"/>
              </a:spcBef>
              <a:spcAft>
                <a:spcPct val="0"/>
              </a:spcAft>
              <a:buFontTx/>
              <a:buChar char="•"/>
              <a:tabLst>
                <a:tab pos="1612265" algn="l"/>
                <a:tab pos="1612900" algn="l"/>
              </a:tabLst>
            </a:pPr>
            <a:r>
              <a:rPr lang="es-CO" sz="1600" spc="-5" dirty="0">
                <a:solidFill>
                  <a:srgbClr val="212165"/>
                </a:solidFill>
                <a:latin typeface="Times New Roman" panose="02020603050405020304" pitchFamily="18" charset="0"/>
                <a:cs typeface="Times New Roman" panose="02020603050405020304" pitchFamily="18" charset="0"/>
              </a:rPr>
              <a:t>Estimación </a:t>
            </a:r>
            <a:r>
              <a:rPr lang="es-CO" sz="1600" spc="-5" dirty="0">
                <a:solidFill>
                  <a:srgbClr val="0033FF"/>
                </a:solidFill>
                <a:latin typeface="Times New Roman" panose="02020603050405020304" pitchFamily="18" charset="0"/>
                <a:cs typeface="Times New Roman" panose="02020603050405020304" pitchFamily="18" charset="0"/>
              </a:rPr>
              <a:t>de gastos fiscales por sector </a:t>
            </a:r>
            <a:r>
              <a:rPr lang="es-CO" sz="1600" dirty="0">
                <a:solidFill>
                  <a:srgbClr val="0033FF"/>
                </a:solidFill>
                <a:latin typeface="Times New Roman" panose="02020603050405020304" pitchFamily="18" charset="0"/>
                <a:cs typeface="Times New Roman" panose="02020603050405020304" pitchFamily="18" charset="0"/>
              </a:rPr>
              <a:t>o </a:t>
            </a:r>
            <a:r>
              <a:rPr lang="es-CO" sz="1600" spc="-5" dirty="0">
                <a:solidFill>
                  <a:srgbClr val="0033FF"/>
                </a:solidFill>
                <a:latin typeface="Times New Roman" panose="02020603050405020304" pitchFamily="18" charset="0"/>
                <a:cs typeface="Times New Roman" panose="02020603050405020304" pitchFamily="18" charset="0"/>
              </a:rPr>
              <a:t>por área de</a:t>
            </a:r>
            <a:r>
              <a:rPr lang="es-CO" sz="1600" spc="15" dirty="0">
                <a:solidFill>
                  <a:srgbClr val="0033FF"/>
                </a:solidFill>
                <a:latin typeface="Times New Roman" panose="02020603050405020304" pitchFamily="18" charset="0"/>
                <a:cs typeface="Times New Roman" panose="02020603050405020304" pitchFamily="18" charset="0"/>
              </a:rPr>
              <a:t> </a:t>
            </a:r>
            <a:r>
              <a:rPr lang="es-CO" sz="1600" spc="-5" dirty="0">
                <a:solidFill>
                  <a:srgbClr val="0033FF"/>
                </a:solidFill>
                <a:latin typeface="Times New Roman" panose="02020603050405020304" pitchFamily="18" charset="0"/>
                <a:cs typeface="Times New Roman" panose="02020603050405020304" pitchFamily="18" charset="0"/>
              </a:rPr>
              <a:t>política</a:t>
            </a:r>
            <a:endParaRPr lang="es-CO" sz="1600" dirty="0">
              <a:solidFill>
                <a:srgbClr val="0033FF"/>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09"/>
              </a:spcBef>
              <a:spcAft>
                <a:spcPct val="0"/>
              </a:spcAft>
              <a:buFontTx/>
              <a:buChar char="•"/>
              <a:tabLst>
                <a:tab pos="1612265" algn="l"/>
                <a:tab pos="1612900" algn="l"/>
              </a:tabLst>
            </a:pPr>
            <a:r>
              <a:rPr lang="es-CO" sz="1600" spc="-5" dirty="0">
                <a:solidFill>
                  <a:srgbClr val="2D2DB9"/>
                </a:solidFill>
                <a:latin typeface="Times New Roman" panose="02020603050405020304" pitchFamily="18" charset="0"/>
                <a:cs typeface="Times New Roman" panose="02020603050405020304" pitchFamily="18" charset="0"/>
              </a:rPr>
              <a:t>Control del tamaño </a:t>
            </a:r>
            <a:r>
              <a:rPr lang="es-CO" sz="1600" dirty="0">
                <a:solidFill>
                  <a:srgbClr val="2D2DB9"/>
                </a:solidFill>
                <a:latin typeface="Times New Roman" panose="02020603050405020304" pitchFamily="18" charset="0"/>
                <a:cs typeface="Times New Roman" panose="02020603050405020304" pitchFamily="18" charset="0"/>
              </a:rPr>
              <a:t>u </a:t>
            </a:r>
            <a:r>
              <a:rPr lang="es-CO" sz="1600" spc="-5" dirty="0">
                <a:solidFill>
                  <a:srgbClr val="2D2DB9"/>
                </a:solidFill>
                <a:latin typeface="Times New Roman" panose="02020603050405020304" pitchFamily="18" charset="0"/>
                <a:cs typeface="Times New Roman" panose="02020603050405020304" pitchFamily="18" charset="0"/>
              </a:rPr>
              <a:t>objetivos presupuestarios del gasto</a:t>
            </a:r>
            <a:r>
              <a:rPr lang="es-CO" sz="1600" spc="15" dirty="0">
                <a:solidFill>
                  <a:srgbClr val="2D2DB9"/>
                </a:solidFill>
                <a:latin typeface="Times New Roman" panose="02020603050405020304" pitchFamily="18" charset="0"/>
                <a:cs typeface="Times New Roman" panose="02020603050405020304" pitchFamily="18" charset="0"/>
              </a:rPr>
              <a:t> </a:t>
            </a:r>
            <a:r>
              <a:rPr lang="es-CO" sz="1600" spc="-5" dirty="0">
                <a:solidFill>
                  <a:srgbClr val="2D2DB9"/>
                </a:solidFill>
                <a:latin typeface="Times New Roman" panose="02020603050405020304" pitchFamily="18" charset="0"/>
                <a:cs typeface="Times New Roman" panose="02020603050405020304" pitchFamily="18" charset="0"/>
              </a:rPr>
              <a:t>tributario</a:t>
            </a:r>
            <a:endParaRPr lang="es-CO" sz="1600" dirty="0">
              <a:solidFill>
                <a:srgbClr val="2D2DB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8058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84469" y="37571"/>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2. Frecuencia y Puntualidad</a:t>
            </a:r>
          </a:p>
        </p:txBody>
      </p:sp>
      <p:sp>
        <p:nvSpPr>
          <p:cNvPr id="3" name="object 3"/>
          <p:cNvSpPr txBox="1"/>
          <p:nvPr/>
        </p:nvSpPr>
        <p:spPr>
          <a:xfrm>
            <a:off x="-40828" y="1196955"/>
            <a:ext cx="9029765" cy="3831818"/>
          </a:xfrm>
          <a:prstGeom prst="rect">
            <a:avLst/>
          </a:prstGeom>
        </p:spPr>
        <p:txBody>
          <a:bodyPr vert="horz" wrap="square" lIns="0" tIns="12700" rIns="0" bIns="0" rtlCol="0">
            <a:spAutoFit/>
          </a:bodyPr>
          <a:lstStyle/>
          <a:p>
            <a:pPr marL="469900" marR="675640" algn="just" defTabSz="914400" eaLnBrk="0" fontAlgn="base" hangingPunct="0">
              <a:lnSpc>
                <a:spcPts val="2870"/>
              </a:lnSpc>
              <a:spcBef>
                <a:spcPct val="0"/>
              </a:spcBef>
              <a:spcAft>
                <a:spcPct val="0"/>
              </a:spcAft>
            </a:pPr>
            <a:r>
              <a:rPr sz="2400" b="1" i="1" spc="-5" dirty="0">
                <a:solidFill>
                  <a:srgbClr val="800000"/>
                </a:solidFill>
                <a:latin typeface="Times New Roman" panose="02020603050405020304" pitchFamily="18" charset="0"/>
                <a:cs typeface="Times New Roman" panose="02020603050405020304" pitchFamily="18" charset="0"/>
              </a:rPr>
              <a:t>Los informes fiscales deben publicarse de manera  frecuente, regular </a:t>
            </a:r>
            <a:r>
              <a:rPr sz="2400" b="1" i="1" dirty="0">
                <a:solidFill>
                  <a:srgbClr val="800000"/>
                </a:solidFill>
                <a:latin typeface="Times New Roman" panose="02020603050405020304" pitchFamily="18" charset="0"/>
                <a:cs typeface="Times New Roman" panose="02020603050405020304" pitchFamily="18" charset="0"/>
              </a:rPr>
              <a:t>y</a:t>
            </a:r>
            <a:r>
              <a:rPr sz="2400" b="1" i="1" spc="-15" dirty="0">
                <a:solidFill>
                  <a:srgbClr val="800000"/>
                </a:solidFill>
                <a:latin typeface="Times New Roman" panose="02020603050405020304" pitchFamily="18" charset="0"/>
                <a:cs typeface="Times New Roman" panose="02020603050405020304" pitchFamily="18" charset="0"/>
              </a:rPr>
              <a:t> </a:t>
            </a:r>
            <a:r>
              <a:rPr sz="2400" b="1" i="1" spc="-5" dirty="0">
                <a:solidFill>
                  <a:srgbClr val="800000"/>
                </a:solidFill>
                <a:latin typeface="Times New Roman" panose="02020603050405020304" pitchFamily="18" charset="0"/>
                <a:cs typeface="Times New Roman" panose="02020603050405020304" pitchFamily="18" charset="0"/>
              </a:rPr>
              <a:t>oportuna</a:t>
            </a:r>
            <a:endParaRPr sz="24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489"/>
              </a:spcBef>
              <a:spcAft>
                <a:spcPct val="0"/>
              </a:spcAft>
              <a:buFontTx/>
              <a:buChar char="•"/>
              <a:tabLst>
                <a:tab pos="812165" algn="l"/>
                <a:tab pos="812800" algn="l"/>
              </a:tabLst>
            </a:pPr>
            <a:r>
              <a:rPr sz="2400" b="1" dirty="0">
                <a:solidFill>
                  <a:srgbClr val="212165"/>
                </a:solidFill>
                <a:latin typeface="Times New Roman" panose="02020603050405020304" pitchFamily="18" charset="0"/>
                <a:cs typeface="Times New Roman" panose="02020603050405020304" pitchFamily="18" charset="0"/>
              </a:rPr>
              <a:t>Medido</a:t>
            </a:r>
            <a:r>
              <a:rPr sz="2400" b="1" spc="-10" dirty="0">
                <a:solidFill>
                  <a:srgbClr val="212165"/>
                </a:solidFill>
                <a:latin typeface="Times New Roman" panose="02020603050405020304" pitchFamily="18" charset="0"/>
                <a:cs typeface="Times New Roman" panose="02020603050405020304" pitchFamily="18" charset="0"/>
              </a:rPr>
              <a:t> </a:t>
            </a:r>
            <a:r>
              <a:rPr sz="2400" b="1" dirty="0">
                <a:solidFill>
                  <a:srgbClr val="212165"/>
                </a:solidFill>
                <a:latin typeface="Times New Roman" panose="02020603050405020304" pitchFamily="18" charset="0"/>
                <a:cs typeface="Times New Roman" panose="02020603050405020304" pitchFamily="18" charset="0"/>
              </a:rPr>
              <a:t>por:</a:t>
            </a:r>
            <a:endParaRPr sz="2400" b="1" dirty="0">
              <a:solidFill>
                <a:srgbClr val="000000"/>
              </a:solidFill>
              <a:latin typeface="Times New Roman" panose="02020603050405020304" pitchFamily="18" charset="0"/>
              <a:cs typeface="Times New Roman" panose="02020603050405020304" pitchFamily="18" charset="0"/>
            </a:endParaRPr>
          </a:p>
          <a:p>
            <a:pPr marL="927100" lvl="3" algn="just" defTabSz="914400" eaLnBrk="0" fontAlgn="base" hangingPunct="0">
              <a:spcBef>
                <a:spcPts val="484"/>
              </a:spcBef>
              <a:spcAft>
                <a:spcPct val="0"/>
              </a:spcAft>
              <a:tabLst>
                <a:tab pos="1212215" algn="l"/>
                <a:tab pos="1212850" algn="l"/>
              </a:tabLst>
            </a:pPr>
            <a:r>
              <a:rPr lang="es-CO" sz="2000" b="1" spc="-5" dirty="0">
                <a:solidFill>
                  <a:srgbClr val="990000"/>
                </a:solidFill>
                <a:latin typeface="Times New Roman" panose="02020603050405020304" pitchFamily="18" charset="0"/>
                <a:cs typeface="Times New Roman" panose="02020603050405020304" pitchFamily="18" charset="0"/>
              </a:rPr>
              <a:t>- Frecuencia</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y </a:t>
            </a:r>
            <a:r>
              <a:rPr sz="2000" b="1" spc="-5" dirty="0">
                <a:solidFill>
                  <a:srgbClr val="990000"/>
                </a:solidFill>
                <a:latin typeface="Times New Roman" panose="02020603050405020304" pitchFamily="18" charset="0"/>
                <a:cs typeface="Times New Roman" panose="02020603050405020304" pitchFamily="18" charset="0"/>
              </a:rPr>
              <a:t>publicación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los informes durante </a:t>
            </a:r>
            <a:r>
              <a:rPr sz="2000" b="1" dirty="0">
                <a:solidFill>
                  <a:srgbClr val="990000"/>
                </a:solidFill>
                <a:latin typeface="Times New Roman" panose="02020603050405020304" pitchFamily="18" charset="0"/>
                <a:cs typeface="Times New Roman" panose="02020603050405020304" pitchFamily="18" charset="0"/>
              </a:rPr>
              <a:t>el</a:t>
            </a:r>
            <a:r>
              <a:rPr sz="2000" b="1" spc="-5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año</a:t>
            </a:r>
            <a:endParaRPr sz="2000" dirty="0">
              <a:solidFill>
                <a:srgbClr val="000000"/>
              </a:solidFill>
              <a:latin typeface="Times New Roman" panose="02020603050405020304" pitchFamily="18" charset="0"/>
              <a:cs typeface="Times New Roman" panose="02020603050405020304" pitchFamily="18" charset="0"/>
            </a:endParaRPr>
          </a:p>
          <a:p>
            <a:pPr marL="1841500" lvl="4" algn="just" defTabSz="914400" eaLnBrk="0" fontAlgn="base" hangingPunct="0">
              <a:spcBef>
                <a:spcPts val="434"/>
              </a:spcBef>
              <a:spcAft>
                <a:spcPct val="0"/>
              </a:spcAft>
              <a:tabLst>
                <a:tab pos="2070100" algn="l"/>
              </a:tabLst>
            </a:pPr>
            <a:r>
              <a:rPr lang="es-CO" sz="1800" spc="-5" dirty="0">
                <a:solidFill>
                  <a:srgbClr val="0033FF"/>
                </a:solidFill>
                <a:latin typeface="Times New Roman" panose="02020603050405020304" pitchFamily="18" charset="0"/>
                <a:cs typeface="Times New Roman" panose="02020603050405020304" pitchFamily="18" charset="0"/>
              </a:rPr>
              <a:t>-</a:t>
            </a:r>
            <a:r>
              <a:rPr sz="1800" spc="-5" dirty="0">
                <a:solidFill>
                  <a:srgbClr val="0033FF"/>
                </a:solidFill>
                <a:latin typeface="Times New Roman" panose="02020603050405020304" pitchFamily="18" charset="0"/>
                <a:cs typeface="Times New Roman" panose="02020603050405020304" pitchFamily="18" charset="0"/>
              </a:rPr>
              <a:t>Trimestral, </a:t>
            </a:r>
            <a:r>
              <a:rPr sz="1800" dirty="0">
                <a:solidFill>
                  <a:srgbClr val="0033FF"/>
                </a:solidFill>
                <a:latin typeface="Times New Roman" panose="02020603050405020304" pitchFamily="18" charset="0"/>
                <a:cs typeface="Times New Roman" panose="02020603050405020304" pitchFamily="18" charset="0"/>
              </a:rPr>
              <a:t>y </a:t>
            </a:r>
            <a:r>
              <a:rPr sz="1800" spc="-5" dirty="0">
                <a:solidFill>
                  <a:srgbClr val="0033FF"/>
                </a:solidFill>
                <a:latin typeface="Times New Roman" panose="02020603050405020304" pitchFamily="18" charset="0"/>
                <a:cs typeface="Times New Roman" panose="02020603050405020304" pitchFamily="18" charset="0"/>
              </a:rPr>
              <a:t>publicación en el siguiente trimestre </a:t>
            </a:r>
            <a:r>
              <a:rPr sz="1800" dirty="0">
                <a:solidFill>
                  <a:srgbClr val="0033FF"/>
                </a:solidFill>
                <a:latin typeface="Times New Roman" panose="02020603050405020304" pitchFamily="18" charset="0"/>
                <a:cs typeface="Times New Roman" panose="02020603050405020304" pitchFamily="18" charset="0"/>
              </a:rPr>
              <a:t>o</a:t>
            </a:r>
            <a:r>
              <a:rPr sz="1800" spc="5"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mes</a:t>
            </a:r>
            <a:endParaRPr sz="1800" dirty="0">
              <a:solidFill>
                <a:srgbClr val="0033FF"/>
              </a:solidFill>
              <a:latin typeface="Times New Roman" panose="02020603050405020304" pitchFamily="18" charset="0"/>
              <a:cs typeface="Times New Roman" panose="02020603050405020304" pitchFamily="18" charset="0"/>
            </a:endParaRPr>
          </a:p>
          <a:p>
            <a:pPr marL="1841500" lvl="4" algn="just" defTabSz="914400" eaLnBrk="0" fontAlgn="base" hangingPunct="0">
              <a:spcBef>
                <a:spcPts val="439"/>
              </a:spcBef>
              <a:spcAft>
                <a:spcPct val="0"/>
              </a:spcAft>
              <a:tabLst>
                <a:tab pos="2070100" algn="l"/>
              </a:tabLst>
            </a:pPr>
            <a:r>
              <a:rPr lang="es-CO" sz="1800" spc="-5" dirty="0">
                <a:solidFill>
                  <a:srgbClr val="0033FF"/>
                </a:solidFill>
                <a:latin typeface="Times New Roman" panose="02020603050405020304" pitchFamily="18" charset="0"/>
                <a:cs typeface="Times New Roman" panose="02020603050405020304" pitchFamily="18" charset="0"/>
              </a:rPr>
              <a:t>- Mensualmente</a:t>
            </a:r>
            <a:r>
              <a:rPr sz="1800" spc="-5" dirty="0">
                <a:solidFill>
                  <a:srgbClr val="0033FF"/>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y </a:t>
            </a:r>
            <a:r>
              <a:rPr sz="1800" spc="-5" dirty="0">
                <a:solidFill>
                  <a:srgbClr val="0033FF"/>
                </a:solidFill>
                <a:latin typeface="Times New Roman" panose="02020603050405020304" pitchFamily="18" charset="0"/>
                <a:cs typeface="Times New Roman" panose="02020603050405020304" pitchFamily="18" charset="0"/>
              </a:rPr>
              <a:t>publicación en el mes</a:t>
            </a:r>
            <a:r>
              <a:rPr sz="1800" spc="-10"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siguiente</a:t>
            </a:r>
            <a:endParaRPr sz="1800" dirty="0">
              <a:solidFill>
                <a:srgbClr val="0033FF"/>
              </a:solidFill>
              <a:latin typeface="Times New Roman" panose="02020603050405020304" pitchFamily="18" charset="0"/>
              <a:cs typeface="Times New Roman" panose="02020603050405020304" pitchFamily="18" charset="0"/>
            </a:endParaRPr>
          </a:p>
          <a:p>
            <a:pPr marL="927100" marR="28575" lvl="3" algn="just" defTabSz="914400" eaLnBrk="0" fontAlgn="base" hangingPunct="0">
              <a:spcBef>
                <a:spcPts val="470"/>
              </a:spcBef>
              <a:spcAft>
                <a:spcPct val="0"/>
              </a:spcAft>
              <a:tabLst>
                <a:tab pos="1212215" algn="l"/>
                <a:tab pos="1212850" algn="l"/>
              </a:tabLst>
            </a:pPr>
            <a:r>
              <a:rPr lang="es-CO" sz="2000" b="1" spc="-5" dirty="0">
                <a:solidFill>
                  <a:srgbClr val="990000"/>
                </a:solidFill>
                <a:latin typeface="Times New Roman" panose="02020603050405020304" pitchFamily="18" charset="0"/>
                <a:cs typeface="Times New Roman" panose="02020603050405020304" pitchFamily="18" charset="0"/>
              </a:rPr>
              <a:t>- Puntualidad</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los estados financieros anuales auditados </a:t>
            </a:r>
            <a:r>
              <a:rPr sz="2000" b="1" dirty="0">
                <a:solidFill>
                  <a:srgbClr val="990000"/>
                </a:solidFill>
                <a:latin typeface="Times New Roman" panose="02020603050405020304" pitchFamily="18" charset="0"/>
                <a:cs typeface="Times New Roman" panose="02020603050405020304" pitchFamily="18" charset="0"/>
              </a:rPr>
              <a:t>o  no, se </a:t>
            </a:r>
            <a:r>
              <a:rPr sz="2000" b="1" spc="-5" dirty="0">
                <a:solidFill>
                  <a:srgbClr val="990000"/>
                </a:solidFill>
                <a:latin typeface="Times New Roman" panose="02020603050405020304" pitchFamily="18" charset="0"/>
                <a:cs typeface="Times New Roman" panose="02020603050405020304" pitchFamily="18" charset="0"/>
              </a:rPr>
              <a:t>publican</a:t>
            </a:r>
            <a:r>
              <a:rPr sz="2000" b="1" spc="-35" dirty="0">
                <a:solidFill>
                  <a:srgbClr val="990000"/>
                </a:solidFill>
                <a:latin typeface="Times New Roman" panose="02020603050405020304" pitchFamily="18" charset="0"/>
                <a:cs typeface="Times New Roman" panose="02020603050405020304" pitchFamily="18" charset="0"/>
              </a:rPr>
              <a:t> </a:t>
            </a:r>
            <a:r>
              <a:rPr sz="2000" b="1" spc="-5" dirty="0">
                <a:solidFill>
                  <a:srgbClr val="990000"/>
                </a:solidFill>
                <a:latin typeface="Times New Roman" panose="02020603050405020304" pitchFamily="18" charset="0"/>
                <a:cs typeface="Times New Roman" panose="02020603050405020304" pitchFamily="18" charset="0"/>
              </a:rPr>
              <a:t>puntualmente</a:t>
            </a:r>
            <a:endParaRPr sz="2000" dirty="0">
              <a:solidFill>
                <a:srgbClr val="000000"/>
              </a:solidFill>
              <a:latin typeface="Times New Roman" panose="02020603050405020304" pitchFamily="18" charset="0"/>
              <a:cs typeface="Times New Roman" panose="02020603050405020304" pitchFamily="18" charset="0"/>
            </a:endParaRPr>
          </a:p>
          <a:p>
            <a:pPr marL="1612900" marR="296545" indent="-228600" algn="just" defTabSz="914400" eaLnBrk="0" fontAlgn="base" hangingPunct="0">
              <a:spcBef>
                <a:spcPts val="434"/>
              </a:spcBef>
              <a:spcAft>
                <a:spcPct val="0"/>
              </a:spcAft>
              <a:buFontTx/>
              <a:buChar char="•"/>
              <a:tabLst>
                <a:tab pos="1612265" algn="l"/>
                <a:tab pos="1612900" algn="l"/>
              </a:tabLst>
            </a:pPr>
            <a:r>
              <a:rPr sz="1800" spc="-5" dirty="0">
                <a:solidFill>
                  <a:srgbClr val="10196A"/>
                </a:solidFill>
                <a:latin typeface="Times New Roman" panose="02020603050405020304" pitchFamily="18" charset="0"/>
                <a:cs typeface="Times New Roman" panose="02020603050405020304" pitchFamily="18" charset="0"/>
              </a:rPr>
              <a:t>Como mínimo, dentro de los </a:t>
            </a:r>
            <a:r>
              <a:rPr sz="1800" b="1" spc="-5" dirty="0">
                <a:solidFill>
                  <a:srgbClr val="0033FF"/>
                </a:solidFill>
                <a:latin typeface="Times New Roman" panose="02020603050405020304" pitchFamily="18" charset="0"/>
                <a:cs typeface="Times New Roman" panose="02020603050405020304" pitchFamily="18" charset="0"/>
              </a:rPr>
              <a:t>12</a:t>
            </a:r>
            <a:r>
              <a:rPr sz="1800" spc="-5" dirty="0">
                <a:solidFill>
                  <a:srgbClr val="FFFF00"/>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meses siguientes al final del año  financiero</a:t>
            </a:r>
            <a:endParaRPr sz="1800" dirty="0">
              <a:solidFill>
                <a:srgbClr val="000000"/>
              </a:solidFill>
              <a:latin typeface="Times New Roman" panose="02020603050405020304" pitchFamily="18" charset="0"/>
              <a:cs typeface="Times New Roman" panose="02020603050405020304" pitchFamily="18" charset="0"/>
            </a:endParaRPr>
          </a:p>
          <a:p>
            <a:pPr marL="1612900" marR="5080" indent="-228600" algn="just" defTabSz="914400" eaLnBrk="0" fontAlgn="base" hangingPunct="0">
              <a:spcBef>
                <a:spcPts val="445"/>
              </a:spcBef>
              <a:spcAft>
                <a:spcPct val="0"/>
              </a:spcAft>
              <a:buFontTx/>
              <a:buChar char="•"/>
              <a:tabLst>
                <a:tab pos="1612265" algn="l"/>
                <a:tab pos="1612900" algn="l"/>
              </a:tabLst>
            </a:pPr>
            <a:r>
              <a:rPr sz="1800" spc="-5" dirty="0">
                <a:solidFill>
                  <a:srgbClr val="10196A"/>
                </a:solidFill>
                <a:latin typeface="Times New Roman" panose="02020603050405020304" pitchFamily="18" charset="0"/>
                <a:cs typeface="Times New Roman" panose="02020603050405020304" pitchFamily="18" charset="0"/>
              </a:rPr>
              <a:t>La mejor </a:t>
            </a:r>
            <a:r>
              <a:rPr sz="1800" dirty="0">
                <a:solidFill>
                  <a:srgbClr val="10196A"/>
                </a:solidFill>
                <a:latin typeface="Times New Roman" panose="02020603050405020304" pitchFamily="18" charset="0"/>
                <a:cs typeface="Times New Roman" panose="02020603050405020304" pitchFamily="18" charset="0"/>
              </a:rPr>
              <a:t>y la </a:t>
            </a:r>
            <a:r>
              <a:rPr sz="1800" spc="-5" dirty="0">
                <a:solidFill>
                  <a:srgbClr val="10196A"/>
                </a:solidFill>
                <a:latin typeface="Times New Roman" panose="02020603050405020304" pitchFamily="18" charset="0"/>
                <a:cs typeface="Times New Roman" panose="02020603050405020304" pitchFamily="18" charset="0"/>
              </a:rPr>
              <a:t>avanzada práctica exigiría publicar dentro de los </a:t>
            </a:r>
            <a:r>
              <a:rPr sz="1800" b="1" dirty="0">
                <a:solidFill>
                  <a:srgbClr val="0033FF"/>
                </a:solidFill>
                <a:latin typeface="Times New Roman" panose="02020603050405020304" pitchFamily="18" charset="0"/>
                <a:cs typeface="Times New Roman" panose="02020603050405020304" pitchFamily="18" charset="0"/>
              </a:rPr>
              <a:t>9</a:t>
            </a:r>
            <a:r>
              <a:rPr sz="1800" dirty="0">
                <a:solidFill>
                  <a:srgbClr val="92D050"/>
                </a:solidFill>
                <a:latin typeface="Times New Roman" panose="02020603050405020304" pitchFamily="18" charset="0"/>
                <a:cs typeface="Times New Roman" panose="02020603050405020304" pitchFamily="18" charset="0"/>
              </a:rPr>
              <a:t> </a:t>
            </a:r>
            <a:r>
              <a:rPr sz="1800" dirty="0">
                <a:solidFill>
                  <a:srgbClr val="10196A"/>
                </a:solidFill>
                <a:latin typeface="Times New Roman" panose="02020603050405020304" pitchFamily="18" charset="0"/>
                <a:cs typeface="Times New Roman" panose="02020603050405020304" pitchFamily="18" charset="0"/>
              </a:rPr>
              <a:t>o </a:t>
            </a:r>
            <a:r>
              <a:rPr sz="1800" b="1" dirty="0">
                <a:solidFill>
                  <a:srgbClr val="0033FF"/>
                </a:solidFill>
                <a:latin typeface="Times New Roman" panose="02020603050405020304" pitchFamily="18" charset="0"/>
                <a:cs typeface="Times New Roman" panose="02020603050405020304" pitchFamily="18" charset="0"/>
              </a:rPr>
              <a:t>6</a:t>
            </a:r>
            <a:r>
              <a:rPr sz="1800" dirty="0">
                <a:solidFill>
                  <a:srgbClr val="00B050"/>
                </a:solidFill>
                <a:latin typeface="Times New Roman" panose="02020603050405020304" pitchFamily="18" charset="0"/>
                <a:cs typeface="Times New Roman" panose="02020603050405020304" pitchFamily="18" charset="0"/>
              </a:rPr>
              <a:t> </a:t>
            </a:r>
            <a:r>
              <a:rPr sz="1800" dirty="0">
                <a:solidFill>
                  <a:srgbClr val="10196A"/>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meses</a:t>
            </a:r>
            <a:r>
              <a:rPr sz="1800" spc="-10" dirty="0">
                <a:solidFill>
                  <a:srgbClr val="10196A"/>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siguientes.</a:t>
            </a:r>
            <a:endParaRPr sz="18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89100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9069" y="0"/>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3. Calidad</a:t>
            </a:r>
          </a:p>
        </p:txBody>
      </p:sp>
      <p:sp>
        <p:nvSpPr>
          <p:cNvPr id="3" name="object 3"/>
          <p:cNvSpPr txBox="1"/>
          <p:nvPr/>
        </p:nvSpPr>
        <p:spPr>
          <a:xfrm>
            <a:off x="-2728" y="985292"/>
            <a:ext cx="9100172" cy="4593565"/>
          </a:xfrm>
          <a:prstGeom prst="rect">
            <a:avLst/>
          </a:prstGeom>
        </p:spPr>
        <p:txBody>
          <a:bodyPr vert="horz" wrap="square" lIns="0" tIns="12700" rIns="0" bIns="0" rtlCol="0">
            <a:spAutoFit/>
          </a:bodyPr>
          <a:lstStyle/>
          <a:p>
            <a:pPr marL="469900" marR="753745" algn="just" defTabSz="914400" eaLnBrk="0" fontAlgn="base" hangingPunct="0">
              <a:lnSpc>
                <a:spcPct val="100099"/>
              </a:lnSpc>
              <a:spcBef>
                <a:spcPct val="0"/>
              </a:spcBef>
              <a:spcAft>
                <a:spcPct val="0"/>
              </a:spcAft>
            </a:pPr>
            <a:r>
              <a:rPr sz="2400" b="1" i="1" spc="-5" dirty="0">
                <a:solidFill>
                  <a:srgbClr val="800000"/>
                </a:solidFill>
                <a:latin typeface="Arial"/>
                <a:cs typeface="Arial"/>
              </a:rPr>
              <a:t>La </a:t>
            </a:r>
            <a:r>
              <a:rPr sz="2400" b="1" i="1" spc="-5" dirty="0">
                <a:solidFill>
                  <a:srgbClr val="800000"/>
                </a:solidFill>
                <a:latin typeface="Times New Roman" panose="02020603050405020304" pitchFamily="18" charset="0"/>
                <a:cs typeface="Times New Roman" panose="02020603050405020304" pitchFamily="18" charset="0"/>
              </a:rPr>
              <a:t>información</a:t>
            </a:r>
            <a:r>
              <a:rPr sz="2400" b="1" i="1" spc="-5" dirty="0">
                <a:solidFill>
                  <a:srgbClr val="800000"/>
                </a:solidFill>
                <a:latin typeface="Arial"/>
                <a:cs typeface="Arial"/>
              </a:rPr>
              <a:t> de los informes fiscales debe </a:t>
            </a:r>
            <a:r>
              <a:rPr sz="2400" b="1" i="1" dirty="0">
                <a:solidFill>
                  <a:srgbClr val="800000"/>
                </a:solidFill>
                <a:latin typeface="Arial"/>
                <a:cs typeface="Arial"/>
              </a:rPr>
              <a:t>ser  </a:t>
            </a:r>
            <a:r>
              <a:rPr sz="2400" b="1" i="1" spc="-5" dirty="0">
                <a:solidFill>
                  <a:srgbClr val="800000"/>
                </a:solidFill>
                <a:latin typeface="Arial"/>
                <a:cs typeface="Arial"/>
              </a:rPr>
              <a:t>pertinente, comparable internacionalmente, </a:t>
            </a:r>
            <a:r>
              <a:rPr sz="2400" b="1" i="1" dirty="0">
                <a:solidFill>
                  <a:srgbClr val="800000"/>
                </a:solidFill>
                <a:latin typeface="Arial"/>
                <a:cs typeface="Arial"/>
              </a:rPr>
              <a:t>y  </a:t>
            </a:r>
            <a:r>
              <a:rPr sz="2400" b="1" i="1" spc="-5" dirty="0">
                <a:solidFill>
                  <a:srgbClr val="800000"/>
                </a:solidFill>
                <a:latin typeface="Arial"/>
                <a:cs typeface="Arial"/>
              </a:rPr>
              <a:t>consistente, tanto interna como</a:t>
            </a:r>
            <a:r>
              <a:rPr sz="2400" b="1" i="1" spc="5" dirty="0">
                <a:solidFill>
                  <a:srgbClr val="800000"/>
                </a:solidFill>
                <a:latin typeface="Arial"/>
                <a:cs typeface="Arial"/>
              </a:rPr>
              <a:t> </a:t>
            </a:r>
            <a:r>
              <a:rPr sz="2400" b="1" i="1" spc="-5" dirty="0">
                <a:solidFill>
                  <a:srgbClr val="800000"/>
                </a:solidFill>
                <a:latin typeface="Arial"/>
                <a:cs typeface="Arial"/>
              </a:rPr>
              <a:t>históricamente.</a:t>
            </a:r>
            <a:endParaRPr sz="2400" b="1" dirty="0">
              <a:solidFill>
                <a:srgbClr val="000000"/>
              </a:solidFill>
              <a:latin typeface="Arial"/>
              <a:cs typeface="Arial"/>
            </a:endParaRPr>
          </a:p>
          <a:p>
            <a:pPr marL="812800" lvl="2" indent="-342900" defTabSz="914400" eaLnBrk="0" fontAlgn="base" hangingPunct="0">
              <a:spcBef>
                <a:spcPts val="590"/>
              </a:spcBef>
              <a:spcAft>
                <a:spcPct val="0"/>
              </a:spcAft>
              <a:buFontTx/>
              <a:buChar char="•"/>
              <a:tabLst>
                <a:tab pos="812165" algn="l"/>
                <a:tab pos="812800" algn="l"/>
              </a:tabLst>
            </a:pPr>
            <a:r>
              <a:rPr sz="2400" b="1" dirty="0">
                <a:solidFill>
                  <a:srgbClr val="212165"/>
                </a:solidFill>
                <a:latin typeface="Arial"/>
                <a:cs typeface="Arial"/>
              </a:rPr>
              <a:t>Medida</a:t>
            </a:r>
            <a:r>
              <a:rPr sz="2400" b="1" spc="-10" dirty="0">
                <a:solidFill>
                  <a:srgbClr val="212165"/>
                </a:solidFill>
                <a:latin typeface="Arial"/>
                <a:cs typeface="Arial"/>
              </a:rPr>
              <a:t> </a:t>
            </a:r>
            <a:r>
              <a:rPr sz="2400" b="1" dirty="0">
                <a:solidFill>
                  <a:srgbClr val="212165"/>
                </a:solidFill>
                <a:latin typeface="Arial"/>
                <a:cs typeface="Arial"/>
              </a:rPr>
              <a:t>por:</a:t>
            </a:r>
            <a:endParaRPr sz="2400" b="1" dirty="0">
              <a:solidFill>
                <a:srgbClr val="000000"/>
              </a:solidFill>
              <a:latin typeface="Arial"/>
              <a:cs typeface="Arial"/>
            </a:endParaRPr>
          </a:p>
          <a:p>
            <a:pPr marL="927100" marR="5080" lvl="3" algn="just" defTabSz="914400" eaLnBrk="0" fontAlgn="base" hangingPunct="0">
              <a:spcBef>
                <a:spcPts val="484"/>
              </a:spcBef>
              <a:spcAft>
                <a:spcPct val="0"/>
              </a:spcAft>
              <a:tabLst>
                <a:tab pos="1212215" algn="l"/>
                <a:tab pos="1212850" algn="l"/>
              </a:tabLst>
            </a:pPr>
            <a:r>
              <a:rPr lang="es-CO" sz="2000" b="1" spc="-10" dirty="0">
                <a:solidFill>
                  <a:srgbClr val="990000"/>
                </a:solidFill>
                <a:latin typeface="Arial"/>
                <a:cs typeface="Arial"/>
              </a:rPr>
              <a:t>- Clasificación</a:t>
            </a:r>
            <a:r>
              <a:rPr sz="2000" b="1" spc="-10"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spc="-5" dirty="0">
                <a:solidFill>
                  <a:srgbClr val="212165"/>
                </a:solidFill>
                <a:latin typeface="Arial"/>
                <a:cs typeface="Arial"/>
              </a:rPr>
              <a:t>Especificar </a:t>
            </a:r>
            <a:r>
              <a:rPr sz="2000" dirty="0">
                <a:solidFill>
                  <a:srgbClr val="212165"/>
                </a:solidFill>
                <a:latin typeface="Arial"/>
                <a:cs typeface="Arial"/>
              </a:rPr>
              <a:t>con </a:t>
            </a:r>
            <a:r>
              <a:rPr sz="2000" spc="-5" dirty="0">
                <a:solidFill>
                  <a:srgbClr val="212165"/>
                </a:solidFill>
                <a:latin typeface="Arial"/>
                <a:cs typeface="Arial"/>
              </a:rPr>
              <a:t>claridad </a:t>
            </a:r>
            <a:r>
              <a:rPr sz="2000" dirty="0">
                <a:solidFill>
                  <a:srgbClr val="212165"/>
                </a:solidFill>
                <a:latin typeface="Arial"/>
                <a:cs typeface="Arial"/>
              </a:rPr>
              <a:t>el uso de los </a:t>
            </a:r>
            <a:r>
              <a:rPr sz="2000" spc="-5" dirty="0">
                <a:solidFill>
                  <a:srgbClr val="212165"/>
                </a:solidFill>
                <a:latin typeface="Arial"/>
                <a:cs typeface="Arial"/>
              </a:rPr>
              <a:t>recursos  </a:t>
            </a:r>
            <a:r>
              <a:rPr sz="2000" dirty="0">
                <a:solidFill>
                  <a:srgbClr val="212165"/>
                </a:solidFill>
                <a:latin typeface="Arial"/>
                <a:cs typeface="Arial"/>
              </a:rPr>
              <a:t>públicos y </a:t>
            </a:r>
            <a:r>
              <a:rPr sz="2000" spc="-5" dirty="0">
                <a:solidFill>
                  <a:srgbClr val="212165"/>
                </a:solidFill>
                <a:latin typeface="Arial"/>
                <a:cs typeface="Arial"/>
              </a:rPr>
              <a:t>facilitar </a:t>
            </a:r>
            <a:r>
              <a:rPr sz="2000" dirty="0">
                <a:solidFill>
                  <a:srgbClr val="212165"/>
                </a:solidFill>
                <a:latin typeface="Arial"/>
                <a:cs typeface="Arial"/>
              </a:rPr>
              <a:t>la </a:t>
            </a:r>
            <a:r>
              <a:rPr sz="2000" spc="-5" dirty="0">
                <a:solidFill>
                  <a:srgbClr val="212165"/>
                </a:solidFill>
                <a:latin typeface="Arial"/>
                <a:cs typeface="Arial"/>
              </a:rPr>
              <a:t>comparación</a:t>
            </a:r>
            <a:r>
              <a:rPr sz="2000" spc="-35" dirty="0">
                <a:solidFill>
                  <a:srgbClr val="212165"/>
                </a:solidFill>
                <a:latin typeface="Arial"/>
                <a:cs typeface="Arial"/>
              </a:rPr>
              <a:t> </a:t>
            </a:r>
            <a:r>
              <a:rPr sz="2000" spc="-5" dirty="0">
                <a:solidFill>
                  <a:srgbClr val="212165"/>
                </a:solidFill>
                <a:latin typeface="Arial"/>
                <a:cs typeface="Arial"/>
              </a:rPr>
              <a:t>internacional</a:t>
            </a:r>
            <a:endParaRPr sz="2000" dirty="0">
              <a:solidFill>
                <a:srgbClr val="000000"/>
              </a:solidFill>
              <a:latin typeface="Arial"/>
              <a:cs typeface="Arial"/>
            </a:endParaRPr>
          </a:p>
          <a:p>
            <a:pPr marL="1612900" marR="93980" lvl="4" indent="-228600" algn="just" defTabSz="914400" eaLnBrk="0" fontAlgn="base" hangingPunct="0">
              <a:spcBef>
                <a:spcPts val="465"/>
              </a:spcBef>
              <a:spcAft>
                <a:spcPct val="0"/>
              </a:spcAft>
              <a:buFontTx/>
              <a:buChar char="•"/>
              <a:tabLst>
                <a:tab pos="1612265" algn="l"/>
                <a:tab pos="1612900" algn="l"/>
              </a:tabLst>
            </a:pPr>
            <a:r>
              <a:rPr sz="2000" spc="-5" dirty="0">
                <a:solidFill>
                  <a:srgbClr val="0033FF"/>
                </a:solidFill>
                <a:latin typeface="Times New Roman" panose="02020603050405020304" pitchFamily="18" charset="0"/>
                <a:cs typeface="Times New Roman" panose="02020603050405020304" pitchFamily="18" charset="0"/>
              </a:rPr>
              <a:t>Clasificaciones</a:t>
            </a:r>
            <a:r>
              <a:rPr sz="2000" spc="-5" dirty="0">
                <a:solidFill>
                  <a:srgbClr val="0033FF"/>
                </a:solidFill>
                <a:latin typeface="Arial"/>
                <a:cs typeface="Arial"/>
              </a:rPr>
              <a:t> administrativas, económicas, funcionales </a:t>
            </a:r>
            <a:r>
              <a:rPr sz="2000" dirty="0">
                <a:solidFill>
                  <a:srgbClr val="0033FF"/>
                </a:solidFill>
                <a:latin typeface="Arial"/>
                <a:cs typeface="Arial"/>
              </a:rPr>
              <a:t>y  </a:t>
            </a:r>
            <a:r>
              <a:rPr sz="2000" spc="-5" dirty="0">
                <a:solidFill>
                  <a:srgbClr val="0033FF"/>
                </a:solidFill>
                <a:latin typeface="Arial"/>
                <a:cs typeface="Arial"/>
              </a:rPr>
              <a:t>programáticas,</a:t>
            </a:r>
            <a:r>
              <a:rPr sz="2000" spc="-5" dirty="0">
                <a:solidFill>
                  <a:srgbClr val="212165"/>
                </a:solidFill>
                <a:latin typeface="Arial"/>
                <a:cs typeface="Arial"/>
              </a:rPr>
              <a:t> conforme </a:t>
            </a:r>
            <a:r>
              <a:rPr sz="2000" dirty="0">
                <a:solidFill>
                  <a:srgbClr val="212165"/>
                </a:solidFill>
                <a:latin typeface="Arial"/>
                <a:cs typeface="Arial"/>
              </a:rPr>
              <a:t>a las </a:t>
            </a:r>
            <a:r>
              <a:rPr sz="2000" spc="-5" dirty="0">
                <a:solidFill>
                  <a:srgbClr val="212165"/>
                </a:solidFill>
                <a:latin typeface="Arial"/>
                <a:cs typeface="Arial"/>
              </a:rPr>
              <a:t>normas</a:t>
            </a:r>
            <a:r>
              <a:rPr sz="2000" spc="-20" dirty="0">
                <a:solidFill>
                  <a:srgbClr val="212165"/>
                </a:solidFill>
                <a:latin typeface="Arial"/>
                <a:cs typeface="Arial"/>
              </a:rPr>
              <a:t> </a:t>
            </a:r>
            <a:r>
              <a:rPr sz="2000" spc="-5" dirty="0">
                <a:solidFill>
                  <a:srgbClr val="212165"/>
                </a:solidFill>
                <a:latin typeface="Arial"/>
                <a:cs typeface="Arial"/>
              </a:rPr>
              <a:t>internacionales</a:t>
            </a:r>
            <a:endParaRPr sz="2000" dirty="0">
              <a:solidFill>
                <a:srgbClr val="000000"/>
              </a:solidFill>
              <a:latin typeface="Arial"/>
              <a:cs typeface="Arial"/>
            </a:endParaRPr>
          </a:p>
          <a:p>
            <a:pPr marL="927100" marR="103505" lvl="3" algn="just" defTabSz="914400" eaLnBrk="0" fontAlgn="base" hangingPunct="0">
              <a:spcBef>
                <a:spcPts val="470"/>
              </a:spcBef>
              <a:spcAft>
                <a:spcPct val="0"/>
              </a:spcAft>
              <a:tabLst>
                <a:tab pos="1212215" algn="l"/>
                <a:tab pos="1212850" algn="l"/>
              </a:tabLst>
            </a:pPr>
            <a:r>
              <a:rPr lang="es-CO" sz="2000" b="1" spc="-5" dirty="0">
                <a:solidFill>
                  <a:srgbClr val="990000"/>
                </a:solidFill>
                <a:latin typeface="Arial"/>
                <a:cs typeface="Arial"/>
              </a:rPr>
              <a:t>- Consistencia</a:t>
            </a:r>
            <a:r>
              <a:rPr sz="2000" b="1" spc="-5" dirty="0">
                <a:solidFill>
                  <a:srgbClr val="990000"/>
                </a:solidFill>
                <a:latin typeface="Arial"/>
                <a:cs typeface="Arial"/>
              </a:rPr>
              <a:t> </a:t>
            </a:r>
            <a:r>
              <a:rPr lang="es-CO" sz="2000" b="1" spc="-5" dirty="0">
                <a:solidFill>
                  <a:srgbClr val="990000"/>
                </a:solidFill>
                <a:latin typeface="Arial"/>
                <a:cs typeface="Arial"/>
              </a:rPr>
              <a:t>Interna</a:t>
            </a:r>
            <a:r>
              <a:rPr sz="2000" b="1" spc="-5"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spc="-5" dirty="0">
                <a:solidFill>
                  <a:srgbClr val="10196A"/>
                </a:solidFill>
                <a:latin typeface="Arial"/>
                <a:cs typeface="Arial"/>
              </a:rPr>
              <a:t>Incluir reconciliaciones entre </a:t>
            </a:r>
            <a:r>
              <a:rPr sz="2000" dirty="0">
                <a:solidFill>
                  <a:srgbClr val="10196A"/>
                </a:solidFill>
                <a:latin typeface="Arial"/>
                <a:cs typeface="Arial"/>
              </a:rPr>
              <a:t>las  </a:t>
            </a:r>
            <a:r>
              <a:rPr sz="2000" spc="-5" dirty="0">
                <a:solidFill>
                  <a:srgbClr val="10196A"/>
                </a:solidFill>
                <a:latin typeface="Arial"/>
                <a:cs typeface="Arial"/>
              </a:rPr>
              <a:t>medidas alternativas </a:t>
            </a:r>
            <a:r>
              <a:rPr sz="2000" dirty="0">
                <a:solidFill>
                  <a:srgbClr val="10196A"/>
                </a:solidFill>
                <a:latin typeface="Arial"/>
                <a:cs typeface="Arial"/>
              </a:rPr>
              <a:t>de 3 </a:t>
            </a:r>
            <a:r>
              <a:rPr lang="es-CO" sz="2000" spc="-5" dirty="0">
                <a:solidFill>
                  <a:srgbClr val="10196A"/>
                </a:solidFill>
                <a:latin typeface="Arial"/>
                <a:cs typeface="Arial"/>
              </a:rPr>
              <a:t>agregados</a:t>
            </a:r>
            <a:r>
              <a:rPr sz="2000" spc="-5" dirty="0">
                <a:solidFill>
                  <a:srgbClr val="10196A"/>
                </a:solidFill>
                <a:latin typeface="Arial"/>
                <a:cs typeface="Arial"/>
              </a:rPr>
              <a:t> </a:t>
            </a:r>
            <a:r>
              <a:rPr lang="es-CO" sz="2000" spc="-5" dirty="0">
                <a:solidFill>
                  <a:srgbClr val="10196A"/>
                </a:solidFill>
                <a:latin typeface="Arial"/>
                <a:cs typeface="Arial"/>
              </a:rPr>
              <a:t>fiscales</a:t>
            </a:r>
            <a:r>
              <a:rPr sz="2000" spc="-5" dirty="0">
                <a:solidFill>
                  <a:srgbClr val="10196A"/>
                </a:solidFill>
                <a:latin typeface="Arial"/>
                <a:cs typeface="Arial"/>
              </a:rPr>
              <a:t> </a:t>
            </a:r>
            <a:r>
              <a:rPr lang="es-CO" sz="2000" spc="-5" dirty="0">
                <a:solidFill>
                  <a:srgbClr val="10196A"/>
                </a:solidFill>
                <a:latin typeface="Arial"/>
                <a:cs typeface="Arial"/>
              </a:rPr>
              <a:t>resumidos </a:t>
            </a:r>
            <a:r>
              <a:rPr sz="2000" spc="-5" dirty="0">
                <a:solidFill>
                  <a:srgbClr val="10196A"/>
                </a:solidFill>
                <a:latin typeface="Arial"/>
                <a:cs typeface="Arial"/>
              </a:rPr>
              <a:t>(</a:t>
            </a:r>
            <a:r>
              <a:rPr sz="2000" b="1" spc="-5" dirty="0">
                <a:solidFill>
                  <a:srgbClr val="0033FF"/>
                </a:solidFill>
                <a:latin typeface="Arial"/>
                <a:cs typeface="Arial"/>
              </a:rPr>
              <a:t>1,2</a:t>
            </a:r>
            <a:r>
              <a:rPr sz="2000" spc="-5" dirty="0">
                <a:solidFill>
                  <a:srgbClr val="92D050"/>
                </a:solidFill>
                <a:latin typeface="Arial"/>
                <a:cs typeface="Arial"/>
              </a:rPr>
              <a:t> </a:t>
            </a:r>
            <a:r>
              <a:rPr lang="es-CO" sz="2000" b="1" spc="-5" dirty="0">
                <a:solidFill>
                  <a:srgbClr val="000000"/>
                </a:solidFill>
                <a:latin typeface="Arial"/>
                <a:cs typeface="Arial"/>
              </a:rPr>
              <a:t>ó</a:t>
            </a:r>
            <a:r>
              <a:rPr sz="2000" b="1" dirty="0">
                <a:solidFill>
                  <a:srgbClr val="000000"/>
                </a:solidFill>
                <a:latin typeface="Arial"/>
                <a:cs typeface="Arial"/>
              </a:rPr>
              <a:t> </a:t>
            </a:r>
            <a:r>
              <a:rPr sz="2000" b="1" spc="-5" dirty="0">
                <a:solidFill>
                  <a:srgbClr val="0033FF"/>
                </a:solidFill>
                <a:latin typeface="Arial"/>
                <a:cs typeface="Arial"/>
              </a:rPr>
              <a:t>3</a:t>
            </a:r>
            <a:r>
              <a:rPr sz="2000" spc="-5" dirty="0">
                <a:solidFill>
                  <a:srgbClr val="10196A"/>
                </a:solidFill>
                <a:latin typeface="Arial"/>
                <a:cs typeface="Arial"/>
              </a:rPr>
              <a:t>):</a:t>
            </a:r>
            <a:endParaRPr sz="2000" dirty="0">
              <a:solidFill>
                <a:srgbClr val="000000"/>
              </a:solidFill>
              <a:latin typeface="Arial"/>
              <a:cs typeface="Arial"/>
            </a:endParaRPr>
          </a:p>
          <a:p>
            <a:pPr marL="927100" marR="255904" lvl="3" algn="just" defTabSz="914400" eaLnBrk="0" fontAlgn="base" hangingPunct="0">
              <a:spcBef>
                <a:spcPts val="500"/>
              </a:spcBef>
              <a:spcAft>
                <a:spcPct val="0"/>
              </a:spcAft>
              <a:tabLst>
                <a:tab pos="1212215" algn="l"/>
                <a:tab pos="1212850" algn="l"/>
              </a:tabLst>
            </a:pPr>
            <a:r>
              <a:rPr lang="es-CO" sz="2000" b="1" spc="-5" dirty="0">
                <a:solidFill>
                  <a:srgbClr val="990000"/>
                </a:solidFill>
                <a:latin typeface="Arial"/>
                <a:cs typeface="Arial"/>
              </a:rPr>
              <a:t>- Revisiones</a:t>
            </a:r>
            <a:r>
              <a:rPr sz="2000" b="1" spc="-5" dirty="0">
                <a:solidFill>
                  <a:srgbClr val="990000"/>
                </a:solidFill>
                <a:latin typeface="Arial"/>
                <a:cs typeface="Arial"/>
              </a:rPr>
              <a:t> </a:t>
            </a:r>
            <a:r>
              <a:rPr lang="es-CO" sz="2000" b="1" spc="-5" dirty="0">
                <a:solidFill>
                  <a:srgbClr val="990000"/>
                </a:solidFill>
                <a:latin typeface="Arial"/>
                <a:cs typeface="Arial"/>
              </a:rPr>
              <a:t>Históricas</a:t>
            </a:r>
            <a:r>
              <a:rPr sz="2000" b="1" spc="-5"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dirty="0">
                <a:solidFill>
                  <a:srgbClr val="10196A"/>
                </a:solidFill>
                <a:latin typeface="Arial"/>
                <a:cs typeface="Arial"/>
              </a:rPr>
              <a:t>Se </a:t>
            </a:r>
            <a:r>
              <a:rPr sz="2000" spc="-5" dirty="0">
                <a:solidFill>
                  <a:srgbClr val="0033FF"/>
                </a:solidFill>
                <a:latin typeface="Arial"/>
                <a:cs typeface="Arial"/>
              </a:rPr>
              <a:t>divulgan, </a:t>
            </a:r>
            <a:r>
              <a:rPr sz="2000" dirty="0">
                <a:solidFill>
                  <a:srgbClr val="0033FF"/>
                </a:solidFill>
                <a:latin typeface="Arial"/>
                <a:cs typeface="Arial"/>
              </a:rPr>
              <a:t>explican y </a:t>
            </a:r>
            <a:r>
              <a:rPr sz="2000" spc="-5" dirty="0">
                <a:solidFill>
                  <a:srgbClr val="0033FF"/>
                </a:solidFill>
                <a:latin typeface="Arial"/>
                <a:cs typeface="Arial"/>
              </a:rPr>
              <a:t>establecen  cuadros puente</a:t>
            </a:r>
            <a:r>
              <a:rPr sz="2000" spc="-5" dirty="0">
                <a:solidFill>
                  <a:srgbClr val="00B050"/>
                </a:solidFill>
                <a:latin typeface="Arial"/>
                <a:cs typeface="Arial"/>
              </a:rPr>
              <a:t> </a:t>
            </a:r>
            <a:r>
              <a:rPr sz="2000" spc="-5" dirty="0">
                <a:solidFill>
                  <a:srgbClr val="10196A"/>
                </a:solidFill>
                <a:latin typeface="Arial"/>
                <a:cs typeface="Arial"/>
              </a:rPr>
              <a:t>entre </a:t>
            </a:r>
            <a:r>
              <a:rPr sz="2000" dirty="0">
                <a:solidFill>
                  <a:srgbClr val="10196A"/>
                </a:solidFill>
                <a:latin typeface="Arial"/>
                <a:cs typeface="Arial"/>
              </a:rPr>
              <a:t>las </a:t>
            </a:r>
            <a:r>
              <a:rPr sz="2000" spc="-5" dirty="0">
                <a:solidFill>
                  <a:srgbClr val="10196A"/>
                </a:solidFill>
                <a:latin typeface="Arial"/>
                <a:cs typeface="Arial"/>
              </a:rPr>
              <a:t>principales revisiones </a:t>
            </a:r>
            <a:r>
              <a:rPr sz="2000" dirty="0">
                <a:solidFill>
                  <a:srgbClr val="10196A"/>
                </a:solidFill>
                <a:latin typeface="Arial"/>
                <a:cs typeface="Arial"/>
              </a:rPr>
              <a:t>de las  </a:t>
            </a:r>
            <a:r>
              <a:rPr sz="2000" spc="-5" dirty="0">
                <a:solidFill>
                  <a:srgbClr val="10196A"/>
                </a:solidFill>
                <a:latin typeface="Arial"/>
                <a:cs typeface="Arial"/>
              </a:rPr>
              <a:t>estadísticas fiscales</a:t>
            </a:r>
            <a:r>
              <a:rPr sz="2000" spc="-15" dirty="0">
                <a:solidFill>
                  <a:srgbClr val="10196A"/>
                </a:solidFill>
                <a:latin typeface="Arial"/>
                <a:cs typeface="Arial"/>
              </a:rPr>
              <a:t> </a:t>
            </a:r>
            <a:r>
              <a:rPr sz="2000" spc="-5" dirty="0">
                <a:solidFill>
                  <a:srgbClr val="10196A"/>
                </a:solidFill>
                <a:latin typeface="Arial"/>
                <a:cs typeface="Arial"/>
              </a:rPr>
              <a:t>históricas</a:t>
            </a:r>
            <a:endParaRPr sz="2000" dirty="0">
              <a:solidFill>
                <a:srgbClr val="000000"/>
              </a:solidFill>
              <a:latin typeface="Arial"/>
              <a:cs typeface="Arial"/>
            </a:endParaRPr>
          </a:p>
        </p:txBody>
      </p:sp>
    </p:spTree>
    <p:extLst>
      <p:ext uri="{BB962C8B-B14F-4D97-AF65-F5344CB8AC3E}">
        <p14:creationId xmlns:p14="http://schemas.microsoft.com/office/powerpoint/2010/main" val="702902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37571"/>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4. Integridad</a:t>
            </a:r>
          </a:p>
        </p:txBody>
      </p:sp>
      <p:sp>
        <p:nvSpPr>
          <p:cNvPr id="3" name="object 3"/>
          <p:cNvSpPr txBox="1"/>
          <p:nvPr/>
        </p:nvSpPr>
        <p:spPr>
          <a:xfrm>
            <a:off x="118492" y="1161132"/>
            <a:ext cx="8892480" cy="4226798"/>
          </a:xfrm>
          <a:prstGeom prst="rect">
            <a:avLst/>
          </a:prstGeom>
        </p:spPr>
        <p:txBody>
          <a:bodyPr vert="horz" wrap="square" lIns="0" tIns="12700" rIns="0" bIns="0" rtlCol="0">
            <a:spAutoFit/>
          </a:bodyPr>
          <a:lstStyle/>
          <a:p>
            <a:pPr marL="469900" marR="742315" algn="just" defTabSz="914400" eaLnBrk="0" fontAlgn="base" hangingPunct="0">
              <a:lnSpc>
                <a:spcPct val="100099"/>
              </a:lnSpc>
              <a:spcBef>
                <a:spcPct val="0"/>
              </a:spcBef>
              <a:spcAft>
                <a:spcPct val="0"/>
              </a:spcAft>
            </a:pPr>
            <a:r>
              <a:rPr sz="2000" b="1" i="1" spc="-5" dirty="0">
                <a:solidFill>
                  <a:srgbClr val="800000"/>
                </a:solidFill>
                <a:latin typeface="Times New Roman" panose="02020603050405020304" pitchFamily="18" charset="0"/>
                <a:cs typeface="Times New Roman" panose="02020603050405020304" pitchFamily="18" charset="0"/>
              </a:rPr>
              <a:t>Las estadísticas fiscales </a:t>
            </a:r>
            <a:r>
              <a:rPr sz="2000" b="1" i="1" dirty="0">
                <a:solidFill>
                  <a:srgbClr val="800000"/>
                </a:solidFill>
                <a:latin typeface="Times New Roman" panose="02020603050405020304" pitchFamily="18" charset="0"/>
                <a:cs typeface="Times New Roman" panose="02020603050405020304" pitchFamily="18" charset="0"/>
              </a:rPr>
              <a:t>y </a:t>
            </a:r>
            <a:r>
              <a:rPr sz="2000" b="1" i="1" spc="-5" dirty="0">
                <a:solidFill>
                  <a:srgbClr val="800000"/>
                </a:solidFill>
                <a:latin typeface="Times New Roman" panose="02020603050405020304" pitchFamily="18" charset="0"/>
                <a:cs typeface="Times New Roman" panose="02020603050405020304" pitchFamily="18" charset="0"/>
              </a:rPr>
              <a:t>los estados financieros  deberán </a:t>
            </a:r>
            <a:r>
              <a:rPr sz="2000" b="1" i="1" dirty="0">
                <a:solidFill>
                  <a:srgbClr val="800000"/>
                </a:solidFill>
                <a:latin typeface="Times New Roman" panose="02020603050405020304" pitchFamily="18" charset="0"/>
                <a:cs typeface="Times New Roman" panose="02020603050405020304" pitchFamily="18" charset="0"/>
              </a:rPr>
              <a:t>ser </a:t>
            </a:r>
            <a:r>
              <a:rPr sz="2000" b="1" i="1" spc="-5" dirty="0">
                <a:solidFill>
                  <a:srgbClr val="800000"/>
                </a:solidFill>
                <a:latin typeface="Times New Roman" panose="02020603050405020304" pitchFamily="18" charset="0"/>
                <a:cs typeface="Times New Roman" panose="02020603050405020304" pitchFamily="18" charset="0"/>
              </a:rPr>
              <a:t>fiables, sujetos </a:t>
            </a:r>
            <a:r>
              <a:rPr sz="2000" b="1" i="1" dirty="0">
                <a:solidFill>
                  <a:srgbClr val="800000"/>
                </a:solidFill>
                <a:latin typeface="Times New Roman" panose="02020603050405020304" pitchFamily="18" charset="0"/>
                <a:cs typeface="Times New Roman" panose="02020603050405020304" pitchFamily="18" charset="0"/>
              </a:rPr>
              <a:t>a </a:t>
            </a:r>
            <a:r>
              <a:rPr sz="2000" b="1" i="1" spc="-5" dirty="0">
                <a:solidFill>
                  <a:srgbClr val="800000"/>
                </a:solidFill>
                <a:latin typeface="Times New Roman" panose="02020603050405020304" pitchFamily="18" charset="0"/>
                <a:cs typeface="Times New Roman" panose="02020603050405020304" pitchFamily="18" charset="0"/>
              </a:rPr>
              <a:t>escrutinio externo </a:t>
            </a:r>
            <a:r>
              <a:rPr sz="2000" b="1" i="1" dirty="0">
                <a:solidFill>
                  <a:srgbClr val="800000"/>
                </a:solidFill>
                <a:latin typeface="Times New Roman" panose="02020603050405020304" pitchFamily="18" charset="0"/>
                <a:cs typeface="Times New Roman" panose="02020603050405020304" pitchFamily="18" charset="0"/>
              </a:rPr>
              <a:t>y  </a:t>
            </a:r>
            <a:r>
              <a:rPr sz="2000" b="1" i="1" spc="-5" dirty="0">
                <a:solidFill>
                  <a:srgbClr val="800000"/>
                </a:solidFill>
                <a:latin typeface="Times New Roman" panose="02020603050405020304" pitchFamily="18" charset="0"/>
                <a:cs typeface="Times New Roman" panose="02020603050405020304" pitchFamily="18" charset="0"/>
              </a:rPr>
              <a:t>facilitar la rendición de</a:t>
            </a:r>
            <a:r>
              <a:rPr sz="2000" b="1" i="1" spc="-15" dirty="0">
                <a:solidFill>
                  <a:srgbClr val="800000"/>
                </a:solidFill>
                <a:latin typeface="Times New Roman" panose="02020603050405020304" pitchFamily="18" charset="0"/>
                <a:cs typeface="Times New Roman" panose="02020603050405020304" pitchFamily="18" charset="0"/>
              </a:rPr>
              <a:t> </a:t>
            </a:r>
            <a:r>
              <a:rPr sz="2000" b="1" i="1" spc="-5" dirty="0">
                <a:solidFill>
                  <a:srgbClr val="800000"/>
                </a:solidFill>
                <a:latin typeface="Times New Roman" panose="02020603050405020304" pitchFamily="18" charset="0"/>
                <a:cs typeface="Times New Roman" panose="02020603050405020304" pitchFamily="18" charset="0"/>
              </a:rPr>
              <a:t>cuentas.</a:t>
            </a:r>
            <a:endParaRPr sz="20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590"/>
              </a:spcBef>
              <a:spcAft>
                <a:spcPct val="0"/>
              </a:spcAft>
              <a:buFontTx/>
              <a:buChar char="•"/>
              <a:tabLst>
                <a:tab pos="812165" algn="l"/>
                <a:tab pos="812800" algn="l"/>
              </a:tabLst>
            </a:pPr>
            <a:r>
              <a:rPr sz="2200" b="1" dirty="0">
                <a:solidFill>
                  <a:srgbClr val="212165"/>
                </a:solidFill>
                <a:latin typeface="Times New Roman" panose="02020603050405020304" pitchFamily="18" charset="0"/>
                <a:cs typeface="Times New Roman" panose="02020603050405020304" pitchFamily="18" charset="0"/>
              </a:rPr>
              <a:t>Medido</a:t>
            </a:r>
            <a:r>
              <a:rPr sz="2200" b="1" spc="-10" dirty="0">
                <a:solidFill>
                  <a:srgbClr val="212165"/>
                </a:solidFill>
                <a:latin typeface="Times New Roman" panose="02020603050405020304" pitchFamily="18" charset="0"/>
                <a:cs typeface="Times New Roman" panose="02020603050405020304" pitchFamily="18" charset="0"/>
              </a:rPr>
              <a:t> </a:t>
            </a:r>
            <a:r>
              <a:rPr sz="2200" b="1" dirty="0">
                <a:solidFill>
                  <a:srgbClr val="212165"/>
                </a:solidFill>
                <a:latin typeface="Times New Roman" panose="02020603050405020304" pitchFamily="18" charset="0"/>
                <a:cs typeface="Times New Roman" panose="02020603050405020304" pitchFamily="18" charset="0"/>
              </a:rPr>
              <a:t>por:</a:t>
            </a:r>
            <a:endParaRPr sz="2200" b="1" dirty="0">
              <a:solidFill>
                <a:srgbClr val="000000"/>
              </a:solidFill>
              <a:latin typeface="Times New Roman" panose="02020603050405020304" pitchFamily="18" charset="0"/>
              <a:cs typeface="Times New Roman" panose="02020603050405020304" pitchFamily="18" charset="0"/>
            </a:endParaRPr>
          </a:p>
          <a:p>
            <a:pPr marL="927100" marR="5080" lvl="3" algn="just" defTabSz="914400" eaLnBrk="0" fontAlgn="base" hangingPunct="0">
              <a:spcBef>
                <a:spcPts val="484"/>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Integridad</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Estadística</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a:t>
            </a:r>
            <a:r>
              <a:rPr sz="2000" b="1" dirty="0">
                <a:solidFill>
                  <a:srgbClr val="990000"/>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Divulgación de las </a:t>
            </a:r>
            <a:r>
              <a:rPr sz="1800" spc="-5" dirty="0">
                <a:solidFill>
                  <a:srgbClr val="0033FF"/>
                </a:solidFill>
                <a:latin typeface="Times New Roman" panose="02020603050405020304" pitchFamily="18" charset="0"/>
                <a:cs typeface="Times New Roman" panose="02020603050405020304" pitchFamily="18" charset="0"/>
              </a:rPr>
              <a:t>estadísticas fiscales  conforme </a:t>
            </a:r>
            <a:r>
              <a:rPr sz="1800" dirty="0">
                <a:solidFill>
                  <a:srgbClr val="0033FF"/>
                </a:solidFill>
                <a:latin typeface="Times New Roman" panose="02020603050405020304" pitchFamily="18" charset="0"/>
                <a:cs typeface="Times New Roman" panose="02020603050405020304" pitchFamily="18" charset="0"/>
              </a:rPr>
              <a:t>a las </a:t>
            </a:r>
            <a:r>
              <a:rPr sz="1800" spc="-5" dirty="0">
                <a:solidFill>
                  <a:srgbClr val="0033FF"/>
                </a:solidFill>
                <a:latin typeface="Times New Roman" panose="02020603050405020304" pitchFamily="18" charset="0"/>
                <a:cs typeface="Times New Roman" panose="02020603050405020304" pitchFamily="18" charset="0"/>
              </a:rPr>
              <a:t>normas internacionales</a:t>
            </a:r>
            <a:r>
              <a:rPr sz="1800" spc="-5" dirty="0">
                <a:solidFill>
                  <a:srgbClr val="212165"/>
                </a:solidFill>
                <a:latin typeface="Times New Roman" panose="02020603050405020304" pitchFamily="18" charset="0"/>
                <a:cs typeface="Times New Roman" panose="02020603050405020304" pitchFamily="18" charset="0"/>
              </a:rPr>
              <a:t>, </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compilación </a:t>
            </a:r>
            <a:r>
              <a:rPr sz="1800" dirty="0">
                <a:solidFill>
                  <a:srgbClr val="000000">
                    <a:lumMod val="95000"/>
                    <a:lumOff val="5000"/>
                  </a:srgbClr>
                </a:solidFill>
                <a:latin typeface="Times New Roman" panose="02020603050405020304" pitchFamily="18" charset="0"/>
                <a:cs typeface="Times New Roman" panose="02020603050405020304" pitchFamily="18" charset="0"/>
              </a:rPr>
              <a:t>por  </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organismo gubernamental especifico </a:t>
            </a:r>
            <a:r>
              <a:rPr sz="1800" dirty="0">
                <a:solidFill>
                  <a:srgbClr val="000000">
                    <a:lumMod val="95000"/>
                    <a:lumOff val="5000"/>
                  </a:srgbClr>
                </a:solidFill>
                <a:latin typeface="Times New Roman" panose="02020603050405020304" pitchFamily="18" charset="0"/>
                <a:cs typeface="Times New Roman" panose="02020603050405020304" pitchFamily="18" charset="0"/>
              </a:rPr>
              <a:t>o</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 independiente</a:t>
            </a:r>
            <a:endParaRPr sz="1800" dirty="0">
              <a:solidFill>
                <a:srgbClr val="000000">
                  <a:lumMod val="95000"/>
                  <a:lumOff val="5000"/>
                </a:srgbClr>
              </a:solidFill>
              <a:latin typeface="Times New Roman" panose="02020603050405020304" pitchFamily="18" charset="0"/>
              <a:cs typeface="Times New Roman" panose="02020603050405020304" pitchFamily="18" charset="0"/>
            </a:endParaRPr>
          </a:p>
          <a:p>
            <a:pPr marL="927100" marR="570230" lvl="3" algn="just" defTabSz="914400" eaLnBrk="0" fontAlgn="base" hangingPunct="0">
              <a:spcBef>
                <a:spcPts val="465"/>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Auditoría</a:t>
            </a:r>
            <a:r>
              <a:rPr sz="2000" b="1" spc="-5" dirty="0">
                <a:solidFill>
                  <a:srgbClr val="990000"/>
                </a:solidFill>
                <a:latin typeface="Times New Roman" panose="02020603050405020304" pitchFamily="18" charset="0"/>
                <a:cs typeface="Times New Roman" panose="02020603050405020304" pitchFamily="18" charset="0"/>
              </a:rPr>
              <a:t> Externa </a:t>
            </a:r>
            <a:r>
              <a:rPr lang="es-CO" sz="2000" b="1" spc="-5" dirty="0">
                <a:solidFill>
                  <a:srgbClr val="990000"/>
                </a:solidFill>
                <a:latin typeface="Times New Roman" panose="02020603050405020304" pitchFamily="18" charset="0"/>
                <a:cs typeface="Times New Roman" panose="02020603050405020304" pitchFamily="18" charset="0"/>
              </a:rPr>
              <a:t>-</a:t>
            </a:r>
            <a:r>
              <a:rPr sz="2000" b="1" dirty="0">
                <a:solidFill>
                  <a:srgbClr val="990000"/>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Los </a:t>
            </a:r>
            <a:r>
              <a:rPr sz="1800" spc="-5" dirty="0">
                <a:solidFill>
                  <a:srgbClr val="0033FF"/>
                </a:solidFill>
                <a:latin typeface="Times New Roman" panose="02020603050405020304" pitchFamily="18" charset="0"/>
                <a:cs typeface="Times New Roman" panose="02020603050405020304" pitchFamily="18" charset="0"/>
              </a:rPr>
              <a:t>estados financieros </a:t>
            </a:r>
            <a:r>
              <a:rPr sz="1800" dirty="0">
                <a:solidFill>
                  <a:srgbClr val="0033FF"/>
                </a:solidFill>
                <a:latin typeface="Times New Roman" panose="02020603050405020304" pitchFamily="18" charset="0"/>
                <a:cs typeface="Times New Roman" panose="02020603050405020304" pitchFamily="18" charset="0"/>
              </a:rPr>
              <a:t>anuales </a:t>
            </a:r>
            <a:r>
              <a:rPr sz="1800" spc="-5" dirty="0">
                <a:solidFill>
                  <a:srgbClr val="0033FF"/>
                </a:solidFill>
                <a:latin typeface="Times New Roman" panose="02020603050405020304" pitchFamily="18" charset="0"/>
                <a:cs typeface="Times New Roman" panose="02020603050405020304" pitchFamily="18" charset="0"/>
              </a:rPr>
              <a:t>están  sujetos </a:t>
            </a:r>
            <a:r>
              <a:rPr sz="1800" dirty="0">
                <a:solidFill>
                  <a:srgbClr val="0033FF"/>
                </a:solidFill>
                <a:latin typeface="Times New Roman" panose="02020603050405020304" pitchFamily="18" charset="0"/>
                <a:cs typeface="Times New Roman" panose="02020603050405020304" pitchFamily="18" charset="0"/>
              </a:rPr>
              <a:t>a una </a:t>
            </a:r>
            <a:r>
              <a:rPr sz="1800" spc="-5" dirty="0">
                <a:solidFill>
                  <a:srgbClr val="0033FF"/>
                </a:solidFill>
                <a:latin typeface="Times New Roman" panose="02020603050405020304" pitchFamily="18" charset="0"/>
                <a:cs typeface="Times New Roman" panose="02020603050405020304" pitchFamily="18" charset="0"/>
              </a:rPr>
              <a:t>auditoría </a:t>
            </a:r>
            <a:r>
              <a:rPr sz="1800" dirty="0">
                <a:solidFill>
                  <a:srgbClr val="0033FF"/>
                </a:solidFill>
                <a:latin typeface="Times New Roman" panose="02020603050405020304" pitchFamily="18" charset="0"/>
                <a:cs typeface="Times New Roman" panose="02020603050405020304" pitchFamily="18" charset="0"/>
              </a:rPr>
              <a:t>publicada por una </a:t>
            </a:r>
            <a:r>
              <a:rPr sz="1800" spc="-5" dirty="0">
                <a:solidFill>
                  <a:srgbClr val="0033FF"/>
                </a:solidFill>
                <a:latin typeface="Times New Roman" panose="02020603050405020304" pitchFamily="18" charset="0"/>
                <a:cs typeface="Times New Roman" panose="02020603050405020304" pitchFamily="18" charset="0"/>
              </a:rPr>
              <a:t>institución </a:t>
            </a:r>
            <a:r>
              <a:rPr sz="1800" dirty="0">
                <a:solidFill>
                  <a:srgbClr val="0033FF"/>
                </a:solidFill>
                <a:latin typeface="Times New Roman" panose="02020603050405020304" pitchFamily="18" charset="0"/>
                <a:cs typeface="Times New Roman" panose="02020603050405020304" pitchFamily="18" charset="0"/>
              </a:rPr>
              <a:t>de  </a:t>
            </a:r>
            <a:r>
              <a:rPr sz="1800" spc="-5" dirty="0">
                <a:solidFill>
                  <a:srgbClr val="0033FF"/>
                </a:solidFill>
                <a:latin typeface="Times New Roman" panose="02020603050405020304" pitchFamily="18" charset="0"/>
                <a:cs typeface="Times New Roman" panose="02020603050405020304" pitchFamily="18" charset="0"/>
              </a:rPr>
              <a:t>auditores independientes </a:t>
            </a:r>
            <a:r>
              <a:rPr sz="1800" dirty="0">
                <a:solidFill>
                  <a:srgbClr val="0033FF"/>
                </a:solidFill>
                <a:latin typeface="Times New Roman" panose="02020603050405020304" pitchFamily="18" charset="0"/>
                <a:cs typeface="Times New Roman" panose="02020603050405020304" pitchFamily="18" charset="0"/>
              </a:rPr>
              <a:t>que valide su</a:t>
            </a:r>
            <a:r>
              <a:rPr sz="1800" spc="-15"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confiabilidad</a:t>
            </a:r>
            <a:endParaRPr sz="1800" dirty="0">
              <a:solidFill>
                <a:srgbClr val="0033FF"/>
              </a:solidFill>
              <a:latin typeface="Times New Roman" panose="02020603050405020304" pitchFamily="18" charset="0"/>
              <a:cs typeface="Times New Roman" panose="02020603050405020304" pitchFamily="18" charset="0"/>
            </a:endParaRPr>
          </a:p>
          <a:p>
            <a:pPr marL="927100" lvl="3" defTabSz="914400" eaLnBrk="0" fontAlgn="base" hangingPunct="0">
              <a:spcBef>
                <a:spcPts val="470"/>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Comparabilidad</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la </a:t>
            </a:r>
            <a:r>
              <a:rPr lang="es-CO" sz="2000" b="1" spc="-5" dirty="0">
                <a:solidFill>
                  <a:srgbClr val="990000"/>
                </a:solidFill>
                <a:latin typeface="Times New Roman" panose="02020603050405020304" pitchFamily="18" charset="0"/>
                <a:cs typeface="Times New Roman" panose="02020603050405020304" pitchFamily="18" charset="0"/>
              </a:rPr>
              <a:t>Información</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10" dirty="0">
                <a:solidFill>
                  <a:srgbClr val="990000"/>
                </a:solidFill>
                <a:latin typeface="Times New Roman" panose="02020603050405020304" pitchFamily="18" charset="0"/>
                <a:cs typeface="Times New Roman" panose="02020603050405020304" pitchFamily="18" charset="0"/>
              </a:rPr>
              <a:t>Fiscal -</a:t>
            </a:r>
            <a:endParaRPr sz="2000" dirty="0">
              <a:solidFill>
                <a:srgbClr val="000000"/>
              </a:solidFill>
              <a:latin typeface="Times New Roman" panose="02020603050405020304" pitchFamily="18" charset="0"/>
              <a:cs typeface="Times New Roman" panose="02020603050405020304" pitchFamily="18" charset="0"/>
            </a:endParaRPr>
          </a:p>
          <a:p>
            <a:pPr marL="1612900" marR="171450" lvl="4" indent="-228600" algn="just" defTabSz="914400" eaLnBrk="0" fontAlgn="base" hangingPunct="0">
              <a:spcBef>
                <a:spcPts val="500"/>
              </a:spcBef>
              <a:spcAft>
                <a:spcPct val="0"/>
              </a:spcAft>
              <a:buFontTx/>
              <a:buChar char="•"/>
              <a:tabLst>
                <a:tab pos="1612265" algn="l"/>
                <a:tab pos="1612900" algn="l"/>
              </a:tabLst>
            </a:pPr>
            <a:r>
              <a:rPr sz="1800" dirty="0">
                <a:solidFill>
                  <a:srgbClr val="212165"/>
                </a:solidFill>
                <a:latin typeface="Times New Roman" panose="02020603050405020304" pitchFamily="18" charset="0"/>
                <a:cs typeface="Times New Roman" panose="02020603050405020304" pitchFamily="18" charset="0"/>
              </a:rPr>
              <a:t>Se </a:t>
            </a:r>
            <a:r>
              <a:rPr sz="1800" spc="-5" dirty="0">
                <a:solidFill>
                  <a:srgbClr val="212165"/>
                </a:solidFill>
                <a:latin typeface="Times New Roman" panose="02020603050405020304" pitchFamily="18" charset="0"/>
                <a:cs typeface="Times New Roman" panose="02020603050405020304" pitchFamily="18" charset="0"/>
              </a:rPr>
              <a:t>presentan pronósticos fiscales, presupuestos </a:t>
            </a:r>
            <a:r>
              <a:rPr sz="1800" dirty="0">
                <a:solidFill>
                  <a:srgbClr val="212165"/>
                </a:solidFill>
                <a:latin typeface="Times New Roman" panose="02020603050405020304" pitchFamily="18" charset="0"/>
                <a:cs typeface="Times New Roman" panose="02020603050405020304" pitchFamily="18" charset="0"/>
              </a:rPr>
              <a:t>e </a:t>
            </a:r>
            <a:r>
              <a:rPr sz="1800" spc="-5" dirty="0">
                <a:solidFill>
                  <a:srgbClr val="212165"/>
                </a:solidFill>
                <a:latin typeface="Times New Roman" panose="02020603050405020304" pitchFamily="18" charset="0"/>
                <a:cs typeface="Times New Roman" panose="02020603050405020304" pitchFamily="18" charset="0"/>
              </a:rPr>
              <a:t>informes  fiscales </a:t>
            </a:r>
            <a:r>
              <a:rPr sz="1800" dirty="0">
                <a:solidFill>
                  <a:srgbClr val="212165"/>
                </a:solidFill>
                <a:latin typeface="Times New Roman" panose="02020603050405020304" pitchFamily="18" charset="0"/>
                <a:cs typeface="Times New Roman" panose="02020603050405020304" pitchFamily="18" charset="0"/>
              </a:rPr>
              <a:t>de </a:t>
            </a:r>
            <a:r>
              <a:rPr lang="es-CO" sz="1800" spc="-5" dirty="0">
                <a:solidFill>
                  <a:srgbClr val="212165"/>
                </a:solidFill>
                <a:latin typeface="Times New Roman" panose="02020603050405020304" pitchFamily="18" charset="0"/>
                <a:cs typeface="Times New Roman" panose="02020603050405020304" pitchFamily="18" charset="0"/>
              </a:rPr>
              <a:t>manera</a:t>
            </a:r>
            <a:r>
              <a:rPr sz="1800" spc="-25" dirty="0">
                <a:solidFill>
                  <a:srgbClr val="212165"/>
                </a:solidFill>
                <a:latin typeface="Times New Roman" panose="02020603050405020304" pitchFamily="18" charset="0"/>
                <a:cs typeface="Times New Roman" panose="02020603050405020304" pitchFamily="18" charset="0"/>
              </a:rPr>
              <a:t> </a:t>
            </a:r>
            <a:r>
              <a:rPr sz="1800" spc="-5" dirty="0">
                <a:solidFill>
                  <a:srgbClr val="212165"/>
                </a:solidFill>
                <a:latin typeface="Times New Roman" panose="02020603050405020304" pitchFamily="18" charset="0"/>
                <a:cs typeface="Times New Roman" panose="02020603050405020304" pitchFamily="18" charset="0"/>
              </a:rPr>
              <a:t>comparable</a:t>
            </a:r>
            <a:endParaRPr lang="es-CO" sz="1800" spc="-5" dirty="0">
              <a:solidFill>
                <a:srgbClr val="212165"/>
              </a:solidFill>
              <a:latin typeface="Times New Roman" panose="02020603050405020304" pitchFamily="18" charset="0"/>
              <a:cs typeface="Times New Roman" panose="02020603050405020304" pitchFamily="18" charset="0"/>
            </a:endParaRPr>
          </a:p>
          <a:p>
            <a:pPr marL="1612900" marR="171450" lvl="4" indent="-228600" algn="just" defTabSz="914400" eaLnBrk="0" fontAlgn="base" hangingPunct="0">
              <a:spcBef>
                <a:spcPts val="500"/>
              </a:spcBef>
              <a:spcAft>
                <a:spcPct val="0"/>
              </a:spcAft>
              <a:buFontTx/>
              <a:buChar char="•"/>
              <a:tabLst>
                <a:tab pos="1612265" algn="l"/>
                <a:tab pos="1612900" algn="l"/>
              </a:tabLst>
            </a:pPr>
            <a:r>
              <a:rPr lang="es-CO" sz="1800" dirty="0">
                <a:solidFill>
                  <a:srgbClr val="10196A"/>
                </a:solidFill>
                <a:latin typeface="Times New Roman" panose="02020603050405020304" pitchFamily="18" charset="0"/>
                <a:cs typeface="Times New Roman" panose="02020603050405020304" pitchFamily="18" charset="0"/>
              </a:rPr>
              <a:t>Se explican las</a:t>
            </a:r>
            <a:r>
              <a:rPr lang="es-CO" sz="1800" spc="-100" dirty="0">
                <a:solidFill>
                  <a:srgbClr val="10196A"/>
                </a:solidFill>
                <a:latin typeface="Times New Roman" panose="02020603050405020304" pitchFamily="18" charset="0"/>
                <a:cs typeface="Times New Roman" panose="02020603050405020304" pitchFamily="18" charset="0"/>
              </a:rPr>
              <a:t> </a:t>
            </a:r>
            <a:r>
              <a:rPr lang="es-CO" sz="1800" dirty="0">
                <a:solidFill>
                  <a:srgbClr val="10196A"/>
                </a:solidFill>
                <a:latin typeface="Times New Roman" panose="02020603050405020304" pitchFamily="18" charset="0"/>
                <a:cs typeface="Times New Roman" panose="02020603050405020304" pitchFamily="18" charset="0"/>
              </a:rPr>
              <a:t>desviaciones</a:t>
            </a:r>
            <a:endParaRPr sz="18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05371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txBox="1">
            <a:spLocks/>
          </p:cNvSpPr>
          <p:nvPr/>
        </p:nvSpPr>
        <p:spPr>
          <a:xfrm>
            <a:off x="125413" y="5388240"/>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BD78BF63-D6E5-49D8-99EB-4D36175B83F1}" type="slidenum">
              <a:rPr lang="es-ES_tradnl" smtClean="0"/>
              <a:pPr>
                <a:defRPr/>
              </a:pPr>
              <a:t>4</a:t>
            </a:fld>
            <a:endParaRPr lang="es-ES_tradnl" dirty="0"/>
          </a:p>
        </p:txBody>
      </p:sp>
      <p:pic>
        <p:nvPicPr>
          <p:cNvPr id="5" name="Picture 2" descr="Resultado de imagen para mapa de colombi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985292"/>
            <a:ext cx="3135784" cy="4657700"/>
          </a:xfrm>
          <a:prstGeom prst="rect">
            <a:avLst/>
          </a:prstGeom>
          <a:noFill/>
        </p:spPr>
      </p:pic>
      <p:sp>
        <p:nvSpPr>
          <p:cNvPr id="6" name="Flecha abajo 9"/>
          <p:cNvSpPr/>
          <p:nvPr/>
        </p:nvSpPr>
        <p:spPr bwMode="auto">
          <a:xfrm>
            <a:off x="5068186" y="1057300"/>
            <a:ext cx="511926" cy="371741"/>
          </a:xfrm>
          <a:prstGeom prst="downArrow">
            <a:avLst/>
          </a:prstGeom>
          <a:solidFill>
            <a:schemeClr val="tx2">
              <a:lumMod val="95000"/>
              <a:lumOff val="5000"/>
            </a:schemeClr>
          </a:solidFill>
          <a:ln w="9525" cap="flat" cmpd="sng" algn="ctr">
            <a:solidFill>
              <a:srgbClr val="88BC64"/>
            </a:solidFill>
            <a:prstDash val="solid"/>
            <a:round/>
            <a:headEnd type="none" w="med" len="med"/>
            <a:tailEnd type="none" w="med" len="med"/>
          </a:ln>
          <a:effectLst>
            <a:glow rad="63500">
              <a:schemeClr val="accent6">
                <a:alpha val="40000"/>
              </a:schemeClr>
            </a:glow>
          </a:effectLst>
        </p:spPr>
        <p:txBody>
          <a:bodyPr vert="horz" wrap="square" lIns="91417" tIns="45708" rIns="91417" bIns="45708" numCol="1" rtlCol="0" anchor="t" anchorCtr="0" compatLnSpc="1">
            <a:prstTxWarp prst="textNoShape">
              <a:avLst/>
            </a:prstTxWarp>
          </a:bodyPr>
          <a:lstStyle/>
          <a:p>
            <a:pPr defTabSz="914182"/>
            <a:endParaRPr lang="es-CO" sz="2400" dirty="0">
              <a:latin typeface="Times New Roman" pitchFamily="18" charset="0"/>
            </a:endParaRPr>
          </a:p>
        </p:txBody>
      </p:sp>
      <p:sp>
        <p:nvSpPr>
          <p:cNvPr id="7" name="Rectángulo 6"/>
          <p:cNvSpPr/>
          <p:nvPr/>
        </p:nvSpPr>
        <p:spPr>
          <a:xfrm>
            <a:off x="3176498" y="1633364"/>
            <a:ext cx="5565388" cy="849112"/>
          </a:xfrm>
          <a:prstGeom prst="rect">
            <a:avLst/>
          </a:prstGeom>
          <a:ln>
            <a:noFill/>
          </a:ln>
          <a:effectLst>
            <a:glow rad="101600">
              <a:schemeClr val="accent2">
                <a:lumMod val="60000"/>
                <a:lumOff val="40000"/>
                <a:alpha val="60000"/>
              </a:schemeClr>
            </a:glow>
          </a:effectLst>
        </p:spPr>
        <p:style>
          <a:lnRef idx="2">
            <a:schemeClr val="accent6"/>
          </a:lnRef>
          <a:fillRef idx="1">
            <a:schemeClr val="lt1"/>
          </a:fillRef>
          <a:effectRef idx="0">
            <a:schemeClr val="accent6"/>
          </a:effectRef>
          <a:fontRef idx="minor">
            <a:schemeClr val="dk1"/>
          </a:fontRef>
        </p:style>
        <p:txBody>
          <a:bodyPr lIns="91417" tIns="45708" rIns="91417" bIns="45708" rtlCol="0" anchor="ctr"/>
          <a:lstStyle/>
          <a:p>
            <a:pPr algn="ctr" defTabSz="914182" eaLnBrk="1" fontAlgn="auto" hangingPunct="1">
              <a:spcBef>
                <a:spcPts val="0"/>
              </a:spcBef>
              <a:spcAft>
                <a:spcPts val="0"/>
              </a:spcAft>
              <a:defRPr/>
            </a:pPr>
            <a:r>
              <a:rPr lang="es-CO" sz="2800" b="1" kern="0" dirty="0">
                <a:solidFill>
                  <a:srgbClr val="000000"/>
                </a:solidFill>
                <a:latin typeface="Calibri"/>
              </a:rPr>
              <a:t>UN GRAN QUEHACER PARA </a:t>
            </a:r>
          </a:p>
          <a:p>
            <a:pPr algn="ctr" defTabSz="914182" eaLnBrk="1" fontAlgn="auto" hangingPunct="1">
              <a:spcBef>
                <a:spcPts val="0"/>
              </a:spcBef>
              <a:spcAft>
                <a:spcPts val="0"/>
              </a:spcAft>
              <a:defRPr/>
            </a:pPr>
            <a:r>
              <a:rPr lang="es-CO" sz="2800" b="1" kern="0" dirty="0">
                <a:solidFill>
                  <a:srgbClr val="000000"/>
                </a:solidFill>
                <a:latin typeface="Calibri"/>
              </a:rPr>
              <a:t>UN PAÍS CON PROSPERIDAD </a:t>
            </a:r>
          </a:p>
        </p:txBody>
      </p:sp>
      <p:sp>
        <p:nvSpPr>
          <p:cNvPr id="8" name="6 Rectángulo"/>
          <p:cNvSpPr/>
          <p:nvPr/>
        </p:nvSpPr>
        <p:spPr>
          <a:xfrm>
            <a:off x="3072988" y="2730341"/>
            <a:ext cx="5760640" cy="2246745"/>
          </a:xfrm>
          <a:prstGeom prst="rect">
            <a:avLst/>
          </a:prstGeom>
          <a:ln>
            <a:noFill/>
          </a:ln>
          <a:effectLst/>
        </p:spPr>
        <p:style>
          <a:lnRef idx="2">
            <a:schemeClr val="accent6"/>
          </a:lnRef>
          <a:fillRef idx="1">
            <a:schemeClr val="lt1"/>
          </a:fillRef>
          <a:effectRef idx="0">
            <a:schemeClr val="accent6"/>
          </a:effectRef>
          <a:fontRef idx="minor">
            <a:schemeClr val="dk1"/>
          </a:fontRef>
        </p:style>
        <p:txBody>
          <a:bodyPr wrap="square" lIns="91417" tIns="45708" rIns="91417" bIns="45708">
            <a:spAutoFit/>
          </a:bodyPr>
          <a:lstStyle/>
          <a:p>
            <a:pPr lvl="0" algn="just" eaLnBrk="1" hangingPunct="1">
              <a:spcAft>
                <a:spcPct val="25000"/>
              </a:spcAft>
            </a:pPr>
            <a:r>
              <a:rPr lang="en-GB" altLang="es-CO" sz="2800" b="1" dirty="0">
                <a:solidFill>
                  <a:srgbClr val="000000"/>
                </a:solidFill>
                <a:cs typeface="Arial" charset="0"/>
              </a:rPr>
              <a:t>Contabilidad para el </a:t>
            </a:r>
            <a:r>
              <a:rPr lang="en-GB" altLang="es-CO" sz="2800" b="1" u="sng" dirty="0">
                <a:solidFill>
                  <a:srgbClr val="000000"/>
                </a:solidFill>
                <a:cs typeface="Arial" charset="0"/>
              </a:rPr>
              <a:t>BUEN GOBIERNO</a:t>
            </a:r>
            <a:r>
              <a:rPr lang="en-GB" altLang="es-CO" sz="2800" b="1" dirty="0">
                <a:solidFill>
                  <a:srgbClr val="000000"/>
                </a:solidFill>
                <a:cs typeface="Arial" charset="0"/>
              </a:rPr>
              <a:t> de las organizaciones. Adecuación de la Contabilidad Pública a un nuevo concepto de RENDICIÓN DE CUENTAS </a:t>
            </a:r>
            <a:r>
              <a:rPr lang="en-GB" altLang="es-CO" sz="2800" b="1" i="1" dirty="0">
                <a:solidFill>
                  <a:srgbClr val="000000"/>
                </a:solidFill>
                <a:cs typeface="Arial" charset="0"/>
              </a:rPr>
              <a:t>(“Accountability”)</a:t>
            </a:r>
          </a:p>
        </p:txBody>
      </p:sp>
      <p:sp>
        <p:nvSpPr>
          <p:cNvPr id="9" name="10 Rectángulo"/>
          <p:cNvSpPr/>
          <p:nvPr/>
        </p:nvSpPr>
        <p:spPr>
          <a:xfrm>
            <a:off x="588948" y="0"/>
            <a:ext cx="8582296" cy="1077212"/>
          </a:xfrm>
          <a:prstGeom prst="rect">
            <a:avLst/>
          </a:prstGeom>
        </p:spPr>
        <p:txBody>
          <a:bodyPr wrap="square" lIns="91432" tIns="45717" rIns="91432" bIns="45717">
            <a:spAutoFit/>
          </a:bodyPr>
          <a:lstStyle/>
          <a:p>
            <a:pPr algn="ctr"/>
            <a:r>
              <a:rPr lang="es-CO" sz="3200" b="1" dirty="0">
                <a:latin typeface="Calibri" panose="020F0502020204030204" pitchFamily="34" charset="0"/>
                <a:cs typeface="Calibri" panose="020F0502020204030204" pitchFamily="34" charset="0"/>
              </a:rPr>
              <a:t>CONTABILIDAD PÚBLICA GENERADORA DE VALOR </a:t>
            </a:r>
          </a:p>
          <a:p>
            <a:pPr algn="ctr"/>
            <a:r>
              <a:rPr lang="es-CO" sz="3200" b="1" dirty="0">
                <a:latin typeface="Calibri" panose="020F0502020204030204" pitchFamily="34" charset="0"/>
                <a:cs typeface="Calibri" panose="020F0502020204030204" pitchFamily="34" charset="0"/>
              </a:rPr>
              <a:t>PARA UN PAÍS DE BUENAS PRÁCTICAS</a:t>
            </a:r>
            <a:endParaRPr lang="es-ES" sz="3200" b="1" dirty="0"/>
          </a:p>
        </p:txBody>
      </p:sp>
    </p:spTree>
    <p:extLst>
      <p:ext uri="{BB962C8B-B14F-4D97-AF65-F5344CB8AC3E}">
        <p14:creationId xmlns:p14="http://schemas.microsoft.com/office/powerpoint/2010/main" val="15418956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0" y="0"/>
            <a:ext cx="9144000" cy="206541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4" name="object 3"/>
          <p:cNvSpPr/>
          <p:nvPr/>
        </p:nvSpPr>
        <p:spPr>
          <a:xfrm>
            <a:off x="4140067" y="4097793"/>
            <a:ext cx="913404" cy="8479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5" name="object 5"/>
          <p:cNvSpPr txBox="1"/>
          <p:nvPr/>
        </p:nvSpPr>
        <p:spPr>
          <a:xfrm>
            <a:off x="3685381" y="3593737"/>
            <a:ext cx="1772285" cy="42164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600" spc="-5" dirty="0">
                <a:solidFill>
                  <a:srgbClr val="800000"/>
                </a:solidFill>
                <a:latin typeface="Arial"/>
                <a:cs typeface="Arial"/>
              </a:rPr>
              <a:t>@</a:t>
            </a:r>
            <a:r>
              <a:rPr sz="2600" dirty="0">
                <a:solidFill>
                  <a:srgbClr val="800000"/>
                </a:solidFill>
                <a:latin typeface="Arial"/>
                <a:cs typeface="Arial"/>
              </a:rPr>
              <a:t>I</a:t>
            </a:r>
            <a:r>
              <a:rPr sz="2600" spc="-5" dirty="0">
                <a:solidFill>
                  <a:srgbClr val="800000"/>
                </a:solidFill>
                <a:latin typeface="Arial"/>
                <a:cs typeface="Arial"/>
              </a:rPr>
              <a:t>MF</a:t>
            </a:r>
            <a:r>
              <a:rPr sz="2600" dirty="0">
                <a:solidFill>
                  <a:srgbClr val="800000"/>
                </a:solidFill>
                <a:latin typeface="Arial"/>
                <a:cs typeface="Arial"/>
              </a:rPr>
              <a:t>.O</a:t>
            </a:r>
            <a:r>
              <a:rPr sz="2600" spc="-5" dirty="0">
                <a:solidFill>
                  <a:srgbClr val="800000"/>
                </a:solidFill>
                <a:latin typeface="Arial"/>
                <a:cs typeface="Arial"/>
              </a:rPr>
              <a:t>RG</a:t>
            </a:r>
            <a:endParaRPr sz="2600" dirty="0">
              <a:solidFill>
                <a:srgbClr val="000000"/>
              </a:solidFill>
              <a:latin typeface="Arial"/>
              <a:cs typeface="Arial"/>
            </a:endParaRPr>
          </a:p>
        </p:txBody>
      </p:sp>
      <p:sp>
        <p:nvSpPr>
          <p:cNvPr id="6" name="object 6"/>
          <p:cNvSpPr txBox="1"/>
          <p:nvPr/>
        </p:nvSpPr>
        <p:spPr>
          <a:xfrm>
            <a:off x="539552" y="2194570"/>
            <a:ext cx="7702752" cy="1166986"/>
          </a:xfrm>
          <a:prstGeom prst="rect">
            <a:avLst/>
          </a:prstGeom>
        </p:spPr>
        <p:txBody>
          <a:bodyPr vert="horz" wrap="square" lIns="0" tIns="25400" rIns="0" bIns="0" rtlCol="0">
            <a:spAutoFit/>
          </a:bodyPr>
          <a:lstStyle/>
          <a:p>
            <a:pPr marL="12700" marR="5080" indent="435609" defTabSz="914400" eaLnBrk="0" fontAlgn="base" hangingPunct="0">
              <a:lnSpc>
                <a:spcPts val="2870"/>
              </a:lnSpc>
              <a:spcBef>
                <a:spcPts val="200"/>
              </a:spcBef>
              <a:spcAft>
                <a:spcPct val="0"/>
              </a:spcAft>
            </a:pPr>
            <a:r>
              <a:rPr sz="2400" b="1" spc="-5" dirty="0">
                <a:solidFill>
                  <a:srgbClr val="800000"/>
                </a:solidFill>
                <a:latin typeface="Arial"/>
                <a:cs typeface="Arial"/>
              </a:rPr>
              <a:t>Página </a:t>
            </a:r>
            <a:r>
              <a:rPr sz="2400" b="1" spc="-20" dirty="0">
                <a:solidFill>
                  <a:srgbClr val="800000"/>
                </a:solidFill>
                <a:latin typeface="Arial"/>
                <a:cs typeface="Arial"/>
              </a:rPr>
              <a:t>Web </a:t>
            </a:r>
            <a:r>
              <a:rPr sz="2400" b="1" spc="-5" dirty="0">
                <a:solidFill>
                  <a:srgbClr val="800000"/>
                </a:solidFill>
                <a:latin typeface="Arial"/>
                <a:cs typeface="Arial"/>
              </a:rPr>
              <a:t>de </a:t>
            </a:r>
            <a:r>
              <a:rPr sz="2400" b="1" spc="-15" dirty="0">
                <a:solidFill>
                  <a:srgbClr val="800000"/>
                </a:solidFill>
                <a:latin typeface="Arial"/>
                <a:cs typeface="Arial"/>
              </a:rPr>
              <a:t>Transparencia </a:t>
            </a:r>
            <a:r>
              <a:rPr sz="2400" b="1" spc="-5" dirty="0">
                <a:solidFill>
                  <a:srgbClr val="800000"/>
                </a:solidFill>
                <a:latin typeface="Arial"/>
                <a:cs typeface="Arial"/>
              </a:rPr>
              <a:t>Fiscal del FMI </a:t>
            </a:r>
            <a:endParaRPr lang="es-CO" sz="2400" b="1" spc="-5" dirty="0">
              <a:solidFill>
                <a:srgbClr val="800000"/>
              </a:solidFill>
              <a:latin typeface="Arial"/>
              <a:cs typeface="Arial"/>
            </a:endParaRPr>
          </a:p>
          <a:p>
            <a:pPr marL="12700" marR="5080" indent="435609" defTabSz="914400" eaLnBrk="0" fontAlgn="base" hangingPunct="0">
              <a:lnSpc>
                <a:spcPts val="2870"/>
              </a:lnSpc>
              <a:spcBef>
                <a:spcPts val="200"/>
              </a:spcBef>
              <a:spcAft>
                <a:spcPct val="0"/>
              </a:spcAft>
            </a:pPr>
            <a:r>
              <a:rPr sz="2400" b="1" spc="-5" dirty="0">
                <a:solidFill>
                  <a:srgbClr val="800000"/>
                </a:solidFill>
                <a:latin typeface="Arial"/>
                <a:cs typeface="Arial"/>
              </a:rPr>
              <a:t> </a:t>
            </a:r>
            <a:r>
              <a:rPr lang="es-CO" sz="2400" b="1" spc="-5" dirty="0">
                <a:solidFill>
                  <a:srgbClr val="0033FF"/>
                </a:solidFill>
                <a:latin typeface="Arial"/>
                <a:cs typeface="Arial"/>
              </a:rPr>
              <a:t>http://www.imf.org/external/np/fad/trans/index.htm</a:t>
            </a:r>
          </a:p>
        </p:txBody>
      </p:sp>
    </p:spTree>
    <p:extLst>
      <p:ext uri="{BB962C8B-B14F-4D97-AF65-F5344CB8AC3E}">
        <p14:creationId xmlns:p14="http://schemas.microsoft.com/office/powerpoint/2010/main" val="25467147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076700" y="2216360"/>
            <a:ext cx="4813300" cy="1104636"/>
          </a:xfrm>
        </p:spPr>
        <p:txBody>
          <a:bodyPr>
            <a:noAutofit/>
          </a:bodyPr>
          <a:lstStyle/>
          <a:p>
            <a:r>
              <a:rPr lang="es-CO" sz="3600" b="1" dirty="0">
                <a:solidFill>
                  <a:srgbClr val="00918E"/>
                </a:solidFill>
                <a:latin typeface="Times New Roman" panose="02020603050405020304" pitchFamily="18" charset="0"/>
                <a:ea typeface="+mn-ea"/>
                <a:cs typeface="Times New Roman" panose="02020603050405020304" pitchFamily="18" charset="0"/>
              </a:rPr>
              <a:t>Calificación</a:t>
            </a:r>
            <a:r>
              <a:rPr lang="es-CO" sz="3600" b="1" dirty="0">
                <a:latin typeface="Times New Roman" panose="02020603050405020304" pitchFamily="18" charset="0"/>
                <a:cs typeface="Times New Roman" panose="02020603050405020304" pitchFamily="18" charset="0"/>
              </a:rPr>
              <a:t> </a:t>
            </a:r>
            <a:r>
              <a:rPr lang="es-CO" sz="3600" b="1" dirty="0">
                <a:solidFill>
                  <a:srgbClr val="00918E"/>
                </a:solidFill>
                <a:latin typeface="Times New Roman" panose="02020603050405020304" pitchFamily="18" charset="0"/>
                <a:ea typeface="+mn-ea"/>
                <a:cs typeface="Times New Roman" panose="02020603050405020304" pitchFamily="18" charset="0"/>
              </a:rPr>
              <a:t>Soberana</a:t>
            </a:r>
          </a:p>
        </p:txBody>
      </p:sp>
      <p:sp>
        <p:nvSpPr>
          <p:cNvPr id="4" name="object 2"/>
          <p:cNvSpPr txBox="1"/>
          <p:nvPr/>
        </p:nvSpPr>
        <p:spPr>
          <a:xfrm>
            <a:off x="2656260" y="1013123"/>
            <a:ext cx="1226185" cy="378308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4500" dirty="0">
                <a:solidFill>
                  <a:srgbClr val="00918E"/>
                </a:solidFill>
                <a:latin typeface="Times New Roman" panose="02020603050405020304" pitchFamily="18" charset="0"/>
                <a:cs typeface="Times New Roman" panose="02020603050405020304" pitchFamily="18" charset="0"/>
              </a:rPr>
              <a:t>1</a:t>
            </a:r>
          </a:p>
        </p:txBody>
      </p:sp>
    </p:spTree>
    <p:extLst>
      <p:ext uri="{BB962C8B-B14F-4D97-AF65-F5344CB8AC3E}">
        <p14:creationId xmlns:p14="http://schemas.microsoft.com/office/powerpoint/2010/main" val="2202844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72852" y="-25400"/>
            <a:ext cx="7718181" cy="985292"/>
          </a:xfrm>
        </p:spPr>
        <p:txBody>
          <a:bodyPr/>
          <a:lstStyle/>
          <a:p>
            <a:r>
              <a:rPr lang="es-CO" b="1" dirty="0">
                <a:latin typeface="Times New Roman" panose="02020603050405020304" pitchFamily="18" charset="0"/>
                <a:cs typeface="Times New Roman" panose="02020603050405020304" pitchFamily="18" charset="0"/>
              </a:rPr>
              <a:t>¿Qué es una Calificación Soberana?</a:t>
            </a:r>
          </a:p>
        </p:txBody>
      </p:sp>
      <p:sp>
        <p:nvSpPr>
          <p:cNvPr id="3" name="object 4"/>
          <p:cNvSpPr txBox="1">
            <a:spLocks/>
          </p:cNvSpPr>
          <p:nvPr/>
        </p:nvSpPr>
        <p:spPr>
          <a:xfrm>
            <a:off x="272852" y="5275594"/>
            <a:ext cx="5256584" cy="170688"/>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
        <p:nvSpPr>
          <p:cNvPr id="4" name="object 5"/>
          <p:cNvSpPr txBox="1"/>
          <p:nvPr/>
        </p:nvSpPr>
        <p:spPr>
          <a:xfrm>
            <a:off x="8575706" y="6449971"/>
            <a:ext cx="135890" cy="359073"/>
          </a:xfrm>
          <a:prstGeom prst="rect">
            <a:avLst/>
          </a:prstGeom>
        </p:spPr>
        <p:txBody>
          <a:bodyPr vert="horz" wrap="square" lIns="0" tIns="0" rIns="0" bIns="0" rtlCol="0">
            <a:spAutoFit/>
          </a:bodyPr>
          <a:lstStyle/>
          <a:p>
            <a:pPr marL="25400" defTabSz="914400" eaLnBrk="0" fontAlgn="base" hangingPunct="0">
              <a:lnSpc>
                <a:spcPts val="1425"/>
              </a:lnSpc>
              <a:spcBef>
                <a:spcPct val="0"/>
              </a:spcBef>
              <a:spcAft>
                <a:spcPct val="0"/>
              </a:spcAft>
            </a:pPr>
            <a:fld id="{81D60167-4931-47E6-BA6A-407CBD079E47}" type="slidenum">
              <a:rPr sz="1200" b="1" dirty="0">
                <a:solidFill>
                  <a:srgbClr val="525252"/>
                </a:solidFill>
                <a:latin typeface="Times New Roman" panose="02020603050405020304" pitchFamily="18" charset="0"/>
                <a:cs typeface="Times New Roman" panose="02020603050405020304" pitchFamily="18" charset="0"/>
              </a:rPr>
              <a:pPr marL="25400" defTabSz="914400" eaLnBrk="0" fontAlgn="base" hangingPunct="0">
                <a:lnSpc>
                  <a:spcPts val="1425"/>
                </a:lnSpc>
                <a:spcBef>
                  <a:spcPct val="0"/>
                </a:spcBef>
                <a:spcAft>
                  <a:spcPct val="0"/>
                </a:spcAft>
              </a:pPr>
              <a:t>42</a:t>
            </a:fld>
            <a:endParaRPr sz="1200" b="1">
              <a:solidFill>
                <a:srgbClr val="000000"/>
              </a:solidFill>
              <a:latin typeface="Times New Roman" panose="02020603050405020304" pitchFamily="18" charset="0"/>
              <a:cs typeface="Times New Roman" panose="02020603050405020304" pitchFamily="18" charset="0"/>
            </a:endParaRPr>
          </a:p>
        </p:txBody>
      </p:sp>
      <p:sp>
        <p:nvSpPr>
          <p:cNvPr id="5" name="object 3"/>
          <p:cNvSpPr txBox="1"/>
          <p:nvPr/>
        </p:nvSpPr>
        <p:spPr>
          <a:xfrm>
            <a:off x="141561" y="985292"/>
            <a:ext cx="8875439" cy="4089581"/>
          </a:xfrm>
          <a:prstGeom prst="rect">
            <a:avLst/>
          </a:prstGeom>
        </p:spPr>
        <p:txBody>
          <a:bodyPr vert="horz" wrap="square" lIns="0" tIns="13970" rIns="0" bIns="0" rtlCol="0">
            <a:spAutoFit/>
          </a:bodyPr>
          <a:lstStyle/>
          <a:p>
            <a:pPr marL="12700" marR="102870" algn="just" defTabSz="914400" eaLnBrk="0" fontAlgn="base" hangingPunct="0">
              <a:lnSpc>
                <a:spcPct val="99500"/>
              </a:lnSpc>
              <a:spcBef>
                <a:spcPts val="110"/>
              </a:spcBef>
              <a:spcAft>
                <a:spcPct val="0"/>
              </a:spcAft>
            </a:pPr>
            <a:r>
              <a:rPr lang="es-CO" sz="2200" b="1" spc="-5" dirty="0">
                <a:solidFill>
                  <a:srgbClr val="000000"/>
                </a:solidFill>
                <a:latin typeface="Times New Roman" panose="02020603050405020304" pitchFamily="18" charset="0"/>
                <a:cs typeface="Times New Roman" panose="02020603050405020304" pitchFamily="18" charset="0"/>
              </a:rPr>
              <a:t>La calificación representa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opinión sobre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capacidad </a:t>
            </a:r>
            <a:r>
              <a:rPr lang="es-CO" sz="2200" b="1" dirty="0">
                <a:solidFill>
                  <a:srgbClr val="000000"/>
                </a:solidFill>
                <a:latin typeface="Times New Roman" panose="02020603050405020304" pitchFamily="18" charset="0"/>
                <a:cs typeface="Times New Roman" panose="02020603050405020304" pitchFamily="18" charset="0"/>
              </a:rPr>
              <a:t>y </a:t>
            </a:r>
            <a:r>
              <a:rPr lang="es-CO" sz="2200" b="1" spc="-5" dirty="0">
                <a:solidFill>
                  <a:srgbClr val="000000"/>
                </a:solidFill>
                <a:latin typeface="Times New Roman" panose="02020603050405020304" pitchFamily="18" charset="0"/>
                <a:cs typeface="Times New Roman" panose="02020603050405020304" pitchFamily="18" charset="0"/>
              </a:rPr>
              <a:t>voluntad  de pago de deuda de mercado por parte de un gobierno en el mediano plazo (3- </a:t>
            </a:r>
            <a:r>
              <a:rPr lang="es-CO" sz="2200" b="1" dirty="0">
                <a:solidFill>
                  <a:srgbClr val="000000"/>
                </a:solidFill>
                <a:latin typeface="Times New Roman" panose="02020603050405020304" pitchFamily="18" charset="0"/>
                <a:cs typeface="Times New Roman" panose="02020603050405020304" pitchFamily="18" charset="0"/>
              </a:rPr>
              <a:t>5</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años).</a:t>
            </a:r>
          </a:p>
          <a:p>
            <a:pPr marL="12700" marR="102870" algn="just" defTabSz="914400" eaLnBrk="0" fontAlgn="base" hangingPunct="0">
              <a:lnSpc>
                <a:spcPct val="99500"/>
              </a:lnSpc>
              <a:spcBef>
                <a:spcPts val="110"/>
              </a:spcBef>
              <a:spcAft>
                <a:spcPct val="0"/>
              </a:spcAft>
            </a:pPr>
            <a:endParaRPr lang="es-CO" sz="2200" b="1" dirty="0">
              <a:solidFill>
                <a:srgbClr val="000000"/>
              </a:solidFill>
              <a:latin typeface="Times New Roman" panose="02020603050405020304" pitchFamily="18" charset="0"/>
              <a:cs typeface="Times New Roman" panose="02020603050405020304" pitchFamily="18" charset="0"/>
            </a:endParaRPr>
          </a:p>
          <a:p>
            <a:pPr marL="12700" marR="5080" algn="just" defTabSz="914400" eaLnBrk="0" fontAlgn="base" hangingPunct="0">
              <a:spcBef>
                <a:spcPct val="0"/>
              </a:spcBef>
              <a:spcAft>
                <a:spcPct val="0"/>
              </a:spcAft>
            </a:pPr>
            <a:r>
              <a:rPr lang="es-CO" sz="2200" b="1" spc="-10" dirty="0">
                <a:solidFill>
                  <a:srgbClr val="000000"/>
                </a:solidFill>
                <a:latin typeface="Times New Roman" panose="02020603050405020304" pitchFamily="18" charset="0"/>
                <a:cs typeface="Times New Roman" panose="02020603050405020304" pitchFamily="18" charset="0"/>
              </a:rPr>
              <a:t>Una agencia </a:t>
            </a:r>
            <a:r>
              <a:rPr lang="es-CO" sz="2200" spc="-10" dirty="0">
                <a:solidFill>
                  <a:srgbClr val="000000"/>
                </a:solidFill>
                <a:latin typeface="Times New Roman" panose="02020603050405020304" pitchFamily="18" charset="0"/>
                <a:cs typeface="Times New Roman" panose="02020603050405020304" pitchFamily="18" charset="0"/>
              </a:rPr>
              <a:t>(</a:t>
            </a:r>
            <a:r>
              <a:rPr lang="es-CO" sz="2200" dirty="0">
                <a:solidFill>
                  <a:srgbClr val="000000"/>
                </a:solidFill>
                <a:latin typeface="Times New Roman" panose="02020603050405020304" pitchFamily="18" charset="0"/>
                <a:cs typeface="Times New Roman" panose="02020603050405020304" pitchFamily="18" charset="0"/>
              </a:rPr>
              <a:t>Standard &amp; </a:t>
            </a:r>
            <a:r>
              <a:rPr lang="es-CO" sz="2200" dirty="0" err="1">
                <a:solidFill>
                  <a:srgbClr val="000000"/>
                </a:solidFill>
                <a:latin typeface="Times New Roman" panose="02020603050405020304" pitchFamily="18" charset="0"/>
                <a:cs typeface="Times New Roman" panose="02020603050405020304" pitchFamily="18" charset="0"/>
              </a:rPr>
              <a:t>Poor's</a:t>
            </a:r>
            <a:r>
              <a:rPr lang="es-CO" sz="2200" dirty="0">
                <a:solidFill>
                  <a:srgbClr val="000000"/>
                </a:solidFill>
                <a:latin typeface="Times New Roman" panose="02020603050405020304" pitchFamily="18" charset="0"/>
                <a:cs typeface="Times New Roman" panose="02020603050405020304" pitchFamily="18" charset="0"/>
              </a:rPr>
              <a:t>, </a:t>
            </a:r>
            <a:r>
              <a:rPr lang="es-CO" sz="2200" dirty="0" err="1">
                <a:solidFill>
                  <a:srgbClr val="000000"/>
                </a:solidFill>
                <a:latin typeface="Times New Roman" panose="02020603050405020304" pitchFamily="18" charset="0"/>
                <a:cs typeface="Times New Roman" panose="02020603050405020304" pitchFamily="18" charset="0"/>
              </a:rPr>
              <a:t>Fitch</a:t>
            </a:r>
            <a:r>
              <a:rPr lang="es-CO" sz="2200" dirty="0">
                <a:solidFill>
                  <a:srgbClr val="000000"/>
                </a:solidFill>
                <a:latin typeface="Times New Roman" panose="02020603050405020304" pitchFamily="18" charset="0"/>
                <a:cs typeface="Times New Roman" panose="02020603050405020304" pitchFamily="18" charset="0"/>
              </a:rPr>
              <a:t> Ratings y </a:t>
            </a:r>
            <a:r>
              <a:rPr lang="es-CO" sz="2200" dirty="0" err="1">
                <a:solidFill>
                  <a:srgbClr val="000000"/>
                </a:solidFill>
                <a:latin typeface="Times New Roman" panose="02020603050405020304" pitchFamily="18" charset="0"/>
                <a:cs typeface="Times New Roman" panose="02020603050405020304" pitchFamily="18" charset="0"/>
              </a:rPr>
              <a:t>Moody’s</a:t>
            </a:r>
            <a:r>
              <a:rPr lang="es-CO" sz="2200" dirty="0">
                <a:solidFill>
                  <a:srgbClr val="000000"/>
                </a:solidFill>
                <a:latin typeface="Times New Roman" panose="02020603050405020304" pitchFamily="18" charset="0"/>
                <a:cs typeface="Times New Roman" panose="02020603050405020304" pitchFamily="18" charset="0"/>
              </a:rPr>
              <a:t>)</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u="sng" spc="-5" dirty="0">
                <a:solidFill>
                  <a:srgbClr val="000000"/>
                </a:solidFill>
                <a:uFill>
                  <a:solidFill>
                    <a:srgbClr val="000000"/>
                  </a:solidFill>
                </a:uFill>
                <a:latin typeface="Times New Roman" panose="02020603050405020304" pitchFamily="18" charset="0"/>
                <a:cs typeface="Times New Roman" panose="02020603050405020304" pitchFamily="18" charset="0"/>
              </a:rPr>
              <a:t>no califican las economías de los países</a:t>
            </a:r>
            <a:r>
              <a:rPr lang="es-CO" sz="2200" b="1" spc="-5" dirty="0">
                <a:solidFill>
                  <a:srgbClr val="000000"/>
                </a:solidFill>
                <a:latin typeface="Times New Roman" panose="02020603050405020304" pitchFamily="18" charset="0"/>
                <a:cs typeface="Times New Roman" panose="02020603050405020304" pitchFamily="18" charset="0"/>
              </a:rPr>
              <a:t>, aunque esto es un factor dentro  de sus</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análisis. </a:t>
            </a:r>
            <a:r>
              <a:rPr lang="es-CO" sz="2200" i="1" spc="-5" dirty="0">
                <a:solidFill>
                  <a:srgbClr val="000000"/>
                </a:solidFill>
                <a:latin typeface="Times New Roman" panose="02020603050405020304" pitchFamily="18" charset="0"/>
                <a:cs typeface="Times New Roman" panose="02020603050405020304" pitchFamily="18" charset="0"/>
              </a:rPr>
              <a:t>E</a:t>
            </a:r>
            <a:r>
              <a:rPr lang="es-CO" sz="2200" i="1" dirty="0">
                <a:solidFill>
                  <a:srgbClr val="000000"/>
                </a:solidFill>
                <a:latin typeface="Times New Roman" panose="02020603050405020304" pitchFamily="18" charset="0"/>
                <a:cs typeface="Times New Roman" panose="02020603050405020304" pitchFamily="18" charset="0"/>
              </a:rPr>
              <a:t>l "riesgo soberano" se establece al analizar factores como </a:t>
            </a:r>
            <a:r>
              <a:rPr lang="es-CO" sz="2200" b="1" i="1" dirty="0">
                <a:solidFill>
                  <a:srgbClr val="0033FF"/>
                </a:solidFill>
                <a:latin typeface="Times New Roman" panose="02020603050405020304" pitchFamily="18" charset="0"/>
                <a:cs typeface="Times New Roman" panose="02020603050405020304" pitchFamily="18" charset="0"/>
              </a:rPr>
              <a:t>"</a:t>
            </a:r>
            <a:r>
              <a:rPr lang="es-CO" sz="2200" b="1" i="1" u="sng" dirty="0">
                <a:solidFill>
                  <a:srgbClr val="0033FF"/>
                </a:solidFill>
                <a:latin typeface="Times New Roman" panose="02020603050405020304" pitchFamily="18" charset="0"/>
                <a:cs typeface="Times New Roman" panose="02020603050405020304" pitchFamily="18" charset="0"/>
              </a:rPr>
              <a:t>el historial de pagos, la estabilidad política, las condiciones económicas y la voluntad de repagar deudas</a:t>
            </a:r>
            <a:r>
              <a:rPr lang="es-CO" sz="2200" b="1" i="1" dirty="0">
                <a:solidFill>
                  <a:srgbClr val="0033FF"/>
                </a:solidFill>
                <a:latin typeface="Times New Roman" panose="02020603050405020304" pitchFamily="18" charset="0"/>
                <a:cs typeface="Times New Roman" panose="02020603050405020304" pitchFamily="18" charset="0"/>
              </a:rPr>
              <a:t>" </a:t>
            </a:r>
            <a:r>
              <a:rPr lang="es-CO" sz="2200" i="1" dirty="0">
                <a:solidFill>
                  <a:srgbClr val="000000"/>
                </a:solidFill>
                <a:latin typeface="Times New Roman" panose="02020603050405020304" pitchFamily="18" charset="0"/>
                <a:cs typeface="Times New Roman" panose="02020603050405020304" pitchFamily="18" charset="0"/>
              </a:rPr>
              <a:t>de cada país o entidad analizada. </a:t>
            </a:r>
            <a:endParaRPr lang="es-CO" sz="2200" b="1" i="1" spc="-5" dirty="0">
              <a:solidFill>
                <a:srgbClr val="000000"/>
              </a:solidFill>
              <a:latin typeface="Times New Roman" panose="02020603050405020304" pitchFamily="18" charset="0"/>
              <a:cs typeface="Times New Roman" panose="02020603050405020304" pitchFamily="18" charset="0"/>
            </a:endParaRPr>
          </a:p>
          <a:p>
            <a:pPr marL="12700" marR="5080" defTabSz="914400" eaLnBrk="0" fontAlgn="base" hangingPunct="0">
              <a:spcBef>
                <a:spcPct val="0"/>
              </a:spcBef>
              <a:spcAft>
                <a:spcPct val="0"/>
              </a:spcAft>
            </a:pPr>
            <a:endParaRPr lang="es-CO" sz="2200" b="1" i="1" dirty="0">
              <a:solidFill>
                <a:srgbClr val="000000"/>
              </a:solidFill>
              <a:latin typeface="Times New Roman" panose="02020603050405020304" pitchFamily="18" charset="0"/>
              <a:cs typeface="Times New Roman" panose="02020603050405020304" pitchFamily="18" charset="0"/>
            </a:endParaRPr>
          </a:p>
          <a:p>
            <a:pPr marL="12700" algn="just" defTabSz="914400" eaLnBrk="0" fontAlgn="base" hangingPunct="0">
              <a:spcBef>
                <a:spcPct val="0"/>
              </a:spcBef>
              <a:spcAft>
                <a:spcPct val="0"/>
              </a:spcAft>
            </a:pPr>
            <a:r>
              <a:rPr lang="es-CO" sz="2200" b="1" spc="-55" dirty="0">
                <a:solidFill>
                  <a:srgbClr val="000000"/>
                </a:solidFill>
                <a:latin typeface="Times New Roman" panose="02020603050405020304" pitchFamily="18" charset="0"/>
                <a:cs typeface="Times New Roman" panose="02020603050405020304" pitchFamily="18" charset="0"/>
              </a:rPr>
              <a:t>Toda </a:t>
            </a:r>
            <a:r>
              <a:rPr lang="es-CO" sz="2200" b="1" spc="-5" dirty="0">
                <a:solidFill>
                  <a:srgbClr val="000000"/>
                </a:solidFill>
                <a:latin typeface="Times New Roman" panose="02020603050405020304" pitchFamily="18" charset="0"/>
                <a:cs typeface="Times New Roman" panose="02020603050405020304" pitchFamily="18" charset="0"/>
              </a:rPr>
              <a:t>calificación está asociada con una perspectiva (</a:t>
            </a:r>
            <a:r>
              <a:rPr lang="es-CO" sz="2200" b="1" i="1" spc="-5" dirty="0">
                <a:solidFill>
                  <a:srgbClr val="000000"/>
                </a:solidFill>
                <a:latin typeface="Times New Roman" panose="02020603050405020304" pitchFamily="18" charset="0"/>
                <a:cs typeface="Times New Roman" panose="02020603050405020304" pitchFamily="18" charset="0"/>
              </a:rPr>
              <a:t>estable, positiva</a:t>
            </a:r>
            <a:r>
              <a:rPr lang="es-CO" sz="2200" b="1" spc="-5" dirty="0">
                <a:solidFill>
                  <a:srgbClr val="000000"/>
                </a:solidFill>
                <a:latin typeface="Times New Roman" panose="02020603050405020304" pitchFamily="18" charset="0"/>
                <a:cs typeface="Times New Roman" panose="02020603050405020304" pitchFamily="18" charset="0"/>
              </a:rPr>
              <a:t>,</a:t>
            </a:r>
            <a:r>
              <a:rPr lang="es-CO" sz="2200" b="1" spc="114" dirty="0">
                <a:solidFill>
                  <a:srgbClr val="000000"/>
                </a:solidFill>
                <a:latin typeface="Times New Roman" panose="02020603050405020304" pitchFamily="18" charset="0"/>
                <a:cs typeface="Times New Roman" panose="02020603050405020304" pitchFamily="18" charset="0"/>
              </a:rPr>
              <a:t> </a:t>
            </a:r>
            <a:r>
              <a:rPr lang="es-CO" sz="2200" b="1" dirty="0">
                <a:solidFill>
                  <a:srgbClr val="000000"/>
                </a:solidFill>
                <a:latin typeface="Times New Roman" panose="02020603050405020304" pitchFamily="18" charset="0"/>
                <a:cs typeface="Times New Roman" panose="02020603050405020304" pitchFamily="18" charset="0"/>
              </a:rPr>
              <a:t>o </a:t>
            </a:r>
            <a:r>
              <a:rPr lang="es-CO" sz="2200" b="1" i="1" spc="-5" dirty="0">
                <a:solidFill>
                  <a:srgbClr val="000000"/>
                </a:solidFill>
                <a:latin typeface="Times New Roman" panose="02020603050405020304" pitchFamily="18" charset="0"/>
                <a:cs typeface="Times New Roman" panose="02020603050405020304" pitchFamily="18" charset="0"/>
              </a:rPr>
              <a:t>negativa</a:t>
            </a:r>
            <a:r>
              <a:rPr lang="es-CO" sz="2200" b="1" spc="-5" dirty="0">
                <a:solidFill>
                  <a:srgbClr val="000000"/>
                </a:solidFill>
                <a:latin typeface="Times New Roman" panose="02020603050405020304" pitchFamily="18" charset="0"/>
                <a:cs typeface="Times New Roman" panose="02020603050405020304" pitchFamily="18" charset="0"/>
              </a:rPr>
              <a:t>) que indica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posible trayectoria en los próximos 12-24</a:t>
            </a:r>
            <a:r>
              <a:rPr lang="es-CO" sz="2200" b="1" spc="5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meses.</a:t>
            </a:r>
            <a:endParaRPr lang="es-CO" sz="22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94610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2909" y="0"/>
            <a:ext cx="7718181" cy="1104636"/>
          </a:xfrm>
        </p:spPr>
        <p:txBody>
          <a:bodyPr>
            <a:normAutofit/>
          </a:bodyPr>
          <a:lstStyle/>
          <a:p>
            <a:r>
              <a:rPr lang="es-CO" sz="3600" b="1" dirty="0">
                <a:latin typeface="Times New Roman" panose="02020603050405020304" pitchFamily="18" charset="0"/>
                <a:cs typeface="Times New Roman" panose="02020603050405020304" pitchFamily="18" charset="0"/>
              </a:rPr>
              <a:t>Escala de Calificaciones</a:t>
            </a:r>
          </a:p>
        </p:txBody>
      </p:sp>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103439"/>
            <a:ext cx="9180512" cy="4644933"/>
          </a:xfrm>
          <a:prstGeom prst="rect">
            <a:avLst/>
          </a:prstGeom>
        </p:spPr>
      </p:pic>
      <p:sp>
        <p:nvSpPr>
          <p:cNvPr id="4" name="Elipse 3"/>
          <p:cNvSpPr/>
          <p:nvPr/>
        </p:nvSpPr>
        <p:spPr bwMode="auto">
          <a:xfrm>
            <a:off x="2555776" y="3856892"/>
            <a:ext cx="821162" cy="306795"/>
          </a:xfrm>
          <a:prstGeom prst="ellipse">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5" name="CuadroTexto 4"/>
          <p:cNvSpPr txBox="1"/>
          <p:nvPr/>
        </p:nvSpPr>
        <p:spPr>
          <a:xfrm>
            <a:off x="3347864" y="3865612"/>
            <a:ext cx="1224136" cy="307777"/>
          </a:xfrm>
          <a:prstGeom prst="rect">
            <a:avLst/>
          </a:prstGeom>
          <a:noFill/>
        </p:spPr>
        <p:txBody>
          <a:bodyPr wrap="square" rtlCol="0">
            <a:spAutoFit/>
          </a:bodyPr>
          <a:lstStyle/>
          <a:p>
            <a:pPr defTabSz="914400" eaLnBrk="0" fontAlgn="base" hangingPunct="0">
              <a:spcBef>
                <a:spcPct val="0"/>
              </a:spcBef>
              <a:spcAft>
                <a:spcPct val="0"/>
              </a:spcAft>
            </a:pPr>
            <a:r>
              <a:rPr lang="es-CO" sz="1400" b="1" dirty="0">
                <a:solidFill>
                  <a:srgbClr val="2D2DB9">
                    <a:lumMod val="75000"/>
                  </a:srgbClr>
                </a:solidFill>
                <a:latin typeface="Arial Narrow" pitchFamily="34" charset="0"/>
              </a:rPr>
              <a:t>31-12-2017</a:t>
            </a:r>
          </a:p>
        </p:txBody>
      </p:sp>
      <p:sp>
        <p:nvSpPr>
          <p:cNvPr id="6" name="Rectángulo redondeado 5"/>
          <p:cNvSpPr/>
          <p:nvPr/>
        </p:nvSpPr>
        <p:spPr bwMode="auto">
          <a:xfrm>
            <a:off x="5580112" y="3603869"/>
            <a:ext cx="45719" cy="45719"/>
          </a:xfrm>
          <a:prstGeom prst="roundRect">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7" name="Elipse 6"/>
          <p:cNvSpPr/>
          <p:nvPr/>
        </p:nvSpPr>
        <p:spPr bwMode="auto">
          <a:xfrm>
            <a:off x="4788024" y="3649588"/>
            <a:ext cx="792088" cy="216024"/>
          </a:xfrm>
          <a:prstGeom prst="ellipse">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8" name="Flecha curvada hacia la derecha 7"/>
          <p:cNvSpPr/>
          <p:nvPr/>
        </p:nvSpPr>
        <p:spPr bwMode="auto">
          <a:xfrm>
            <a:off x="2915816" y="3865612"/>
            <a:ext cx="72008" cy="45719"/>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9" name="Flecha curvada hacia la derecha 8"/>
          <p:cNvSpPr/>
          <p:nvPr/>
        </p:nvSpPr>
        <p:spPr bwMode="auto">
          <a:xfrm>
            <a:off x="2267744" y="3793604"/>
            <a:ext cx="288032" cy="288032"/>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Tree>
    <p:extLst>
      <p:ext uri="{BB962C8B-B14F-4D97-AF65-F5344CB8AC3E}">
        <p14:creationId xmlns:p14="http://schemas.microsoft.com/office/powerpoint/2010/main" val="42024570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9236" y="51235"/>
            <a:ext cx="7718181" cy="1104636"/>
          </a:xfrm>
        </p:spPr>
        <p:txBody>
          <a:bodyPr/>
          <a:lstStyle/>
          <a:p>
            <a:r>
              <a:rPr lang="es-CO" b="1" dirty="0">
                <a:latin typeface="Times New Roman" panose="02020603050405020304" pitchFamily="18" charset="0"/>
                <a:cs typeface="Times New Roman" panose="02020603050405020304" pitchFamily="18" charset="0"/>
              </a:rPr>
              <a:t>Escala de Calificaciones</a:t>
            </a:r>
          </a:p>
        </p:txBody>
      </p:sp>
      <p:sp>
        <p:nvSpPr>
          <p:cNvPr id="3" name="object 3"/>
          <p:cNvSpPr txBox="1"/>
          <p:nvPr/>
        </p:nvSpPr>
        <p:spPr>
          <a:xfrm>
            <a:off x="149796" y="1089793"/>
            <a:ext cx="748665" cy="2214068"/>
          </a:xfrm>
          <a:prstGeom prst="rect">
            <a:avLst/>
          </a:prstGeom>
        </p:spPr>
        <p:txBody>
          <a:bodyPr vert="horz" wrap="square" lIns="0" tIns="10795" rIns="0" bIns="0" rtlCol="0">
            <a:spAutoFit/>
          </a:bodyPr>
          <a:lstStyle/>
          <a:p>
            <a:pPr marL="12700" marR="5080" lvl="0" indent="0" defTabSz="914400" eaLnBrk="0" fontAlgn="base" latinLnBrk="0" hangingPunct="0">
              <a:lnSpc>
                <a:spcPct val="149700"/>
              </a:lnSpc>
              <a:spcBef>
                <a:spcPts val="85"/>
              </a:spcBef>
              <a:spcAft>
                <a:spcPct val="0"/>
              </a:spcAft>
              <a:buClrTx/>
              <a:buSzTx/>
              <a:buFontTx/>
              <a:buNone/>
              <a:tabLst/>
              <a:defRPr/>
            </a:pPr>
            <a:r>
              <a:rPr lang="es-CO" sz="2300" b="1" kern="0" dirty="0" err="1">
                <a:solidFill>
                  <a:srgbClr val="000000"/>
                </a:solidFill>
              </a:rPr>
              <a:t>Aaa</a:t>
            </a:r>
            <a:r>
              <a:rPr kumimoji="0" lang="es-CO" sz="2300" b="1" i="0" u="none" strike="noStrike" kern="0" cap="none" spc="0" normalizeH="0" baseline="0" dirty="0">
                <a:ln>
                  <a:noFill/>
                </a:ln>
                <a:solidFill>
                  <a:srgbClr val="000000"/>
                </a:solidFill>
                <a:effectLst/>
                <a:uLnTx/>
                <a:uFillTx/>
              </a:rPr>
              <a:t>  </a:t>
            </a:r>
            <a:r>
              <a:rPr kumimoji="0" sz="2300" b="1" i="0" u="none" strike="noStrike" kern="0" cap="none" spc="0" normalizeH="0" baseline="0" noProof="0" dirty="0">
                <a:ln>
                  <a:noFill/>
                </a:ln>
                <a:solidFill>
                  <a:srgbClr val="000000"/>
                </a:solidFill>
                <a:effectLst/>
                <a:uLnTx/>
                <a:uFillTx/>
              </a:rPr>
              <a:t>Aa</a:t>
            </a:r>
            <a:endParaRPr kumimoji="0" lang="es-CO" sz="2300" b="1" i="0" u="none" strike="noStrike" kern="0" cap="none" spc="0" normalizeH="0" baseline="0" noProof="0" dirty="0">
              <a:ln>
                <a:noFill/>
              </a:ln>
              <a:solidFill>
                <a:srgbClr val="000000"/>
              </a:solidFill>
              <a:effectLst/>
              <a:uLnTx/>
              <a:uFillTx/>
            </a:endParaRPr>
          </a:p>
          <a:p>
            <a:pPr marL="12700" marR="5080" lvl="0" indent="0" defTabSz="914400" eaLnBrk="0" fontAlgn="base" latinLnBrk="0" hangingPunct="0">
              <a:lnSpc>
                <a:spcPct val="149700"/>
              </a:lnSpc>
              <a:spcBef>
                <a:spcPts val="85"/>
              </a:spcBef>
              <a:spcAft>
                <a:spcPct val="0"/>
              </a:spcAft>
              <a:buClrTx/>
              <a:buSzTx/>
              <a:buFontTx/>
              <a:buNone/>
              <a:tabLst/>
              <a:defRPr/>
            </a:pPr>
            <a:r>
              <a:rPr kumimoji="0" sz="2300" b="1" i="0" u="none" strike="noStrike" kern="0" cap="none" spc="0" normalizeH="0" baseline="0" noProof="0" dirty="0">
                <a:ln>
                  <a:noFill/>
                </a:ln>
                <a:solidFill>
                  <a:srgbClr val="000000"/>
                </a:solidFill>
                <a:effectLst/>
                <a:uLnTx/>
                <a:uFillTx/>
              </a:rPr>
              <a:t>A</a:t>
            </a:r>
          </a:p>
          <a:p>
            <a:pPr marL="12700" marR="0" lvl="0" indent="0" defTabSz="914400" eaLnBrk="0" fontAlgn="base" latinLnBrk="0" hangingPunct="0">
              <a:lnSpc>
                <a:spcPct val="100000"/>
              </a:lnSpc>
              <a:spcBef>
                <a:spcPts val="1925"/>
              </a:spcBef>
              <a:spcAft>
                <a:spcPct val="0"/>
              </a:spcAft>
              <a:buClrTx/>
              <a:buSzTx/>
              <a:buFontTx/>
              <a:buNone/>
              <a:tabLst/>
              <a:defRPr/>
            </a:pPr>
            <a:r>
              <a:rPr kumimoji="0" sz="2300" b="1" i="0" u="none" strike="noStrike" kern="0" cap="none" spc="0" normalizeH="0" baseline="0" noProof="0" dirty="0">
                <a:ln>
                  <a:noFill/>
                </a:ln>
                <a:solidFill>
                  <a:srgbClr val="000000"/>
                </a:solidFill>
                <a:effectLst/>
                <a:uLnTx/>
                <a:uFillTx/>
              </a:rPr>
              <a:t>Baa</a:t>
            </a:r>
          </a:p>
        </p:txBody>
      </p:sp>
      <p:sp>
        <p:nvSpPr>
          <p:cNvPr id="4" name="object 4"/>
          <p:cNvSpPr txBox="1"/>
          <p:nvPr/>
        </p:nvSpPr>
        <p:spPr>
          <a:xfrm>
            <a:off x="149796" y="3610222"/>
            <a:ext cx="1198880" cy="1672253"/>
          </a:xfrm>
          <a:prstGeom prst="rect">
            <a:avLst/>
          </a:prstGeom>
        </p:spPr>
        <p:txBody>
          <a:bodyPr vert="horz" wrap="square" lIns="0" tIns="12700" rIns="0" bIns="0" rtlCol="0">
            <a:spAutoFit/>
          </a:bodyPr>
          <a:lstStyle/>
          <a:p>
            <a:pPr marL="12700" marR="680085" defTabSz="914400" eaLnBrk="0" fontAlgn="base" hangingPunct="0">
              <a:lnSpc>
                <a:spcPct val="150200"/>
              </a:lnSpc>
              <a:spcBef>
                <a:spcPts val="100"/>
              </a:spcBef>
              <a:spcAft>
                <a:spcPct val="0"/>
              </a:spcAft>
            </a:pPr>
            <a:r>
              <a:rPr sz="2300" b="1" dirty="0">
                <a:solidFill>
                  <a:srgbClr val="000000"/>
                </a:solidFill>
                <a:cs typeface="Arial"/>
              </a:rPr>
              <a:t>Ba  B</a:t>
            </a:r>
          </a:p>
          <a:p>
            <a:pPr marL="12700" defTabSz="914400" eaLnBrk="0" fontAlgn="base" hangingPunct="0">
              <a:spcBef>
                <a:spcPts val="1889"/>
              </a:spcBef>
              <a:spcAft>
                <a:spcPct val="0"/>
              </a:spcAft>
            </a:pPr>
            <a:r>
              <a:rPr sz="2300" b="1" dirty="0">
                <a:solidFill>
                  <a:srgbClr val="000000"/>
                </a:solidFill>
                <a:cs typeface="Arial"/>
              </a:rPr>
              <a:t>C</a:t>
            </a:r>
            <a:r>
              <a:rPr sz="2300" b="1" spc="-5" dirty="0">
                <a:solidFill>
                  <a:srgbClr val="000000"/>
                </a:solidFill>
                <a:cs typeface="Arial"/>
              </a:rPr>
              <a:t>aa-</a:t>
            </a:r>
            <a:r>
              <a:rPr sz="2300" b="1" dirty="0">
                <a:solidFill>
                  <a:srgbClr val="000000"/>
                </a:solidFill>
                <a:cs typeface="Arial"/>
              </a:rPr>
              <a:t>C</a:t>
            </a:r>
          </a:p>
        </p:txBody>
      </p:sp>
      <p:sp>
        <p:nvSpPr>
          <p:cNvPr id="5" name="object 5"/>
          <p:cNvSpPr/>
          <p:nvPr/>
        </p:nvSpPr>
        <p:spPr>
          <a:xfrm>
            <a:off x="149797" y="3570883"/>
            <a:ext cx="2528872" cy="61812"/>
          </a:xfrm>
          <a:custGeom>
            <a:avLst/>
            <a:gdLst/>
            <a:ahLst/>
            <a:cxnLst/>
            <a:rect l="l" t="t" r="r" b="b"/>
            <a:pathLst>
              <a:path w="5095875">
                <a:moveTo>
                  <a:pt x="0" y="0"/>
                </a:moveTo>
                <a:lnTo>
                  <a:pt x="5095427" y="1"/>
                </a:lnTo>
              </a:path>
            </a:pathLst>
          </a:custGeom>
          <a:ln w="38100">
            <a:solidFill>
              <a:srgbClr val="0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2895759" y="1328440"/>
            <a:ext cx="494397" cy="2015439"/>
          </a:xfrm>
          <a:custGeom>
            <a:avLst/>
            <a:gdLst/>
            <a:ahLst/>
            <a:cxnLst/>
            <a:rect l="l" t="t" r="r" b="b"/>
            <a:pathLst>
              <a:path w="1067434" h="2590800">
                <a:moveTo>
                  <a:pt x="0" y="0"/>
                </a:moveTo>
                <a:lnTo>
                  <a:pt x="72379" y="811"/>
                </a:lnTo>
                <a:lnTo>
                  <a:pt x="141799" y="3175"/>
                </a:lnTo>
                <a:lnTo>
                  <a:pt x="207623" y="6985"/>
                </a:lnTo>
                <a:lnTo>
                  <a:pt x="269217" y="12136"/>
                </a:lnTo>
                <a:lnTo>
                  <a:pt x="325945" y="18522"/>
                </a:lnTo>
                <a:lnTo>
                  <a:pt x="377171" y="26036"/>
                </a:lnTo>
                <a:lnTo>
                  <a:pt x="422260" y="34574"/>
                </a:lnTo>
                <a:lnTo>
                  <a:pt x="460576" y="44028"/>
                </a:lnTo>
                <a:lnTo>
                  <a:pt x="514347" y="65263"/>
                </a:lnTo>
                <a:lnTo>
                  <a:pt x="533401" y="88895"/>
                </a:lnTo>
                <a:lnTo>
                  <a:pt x="533401" y="1206504"/>
                </a:lnTo>
                <a:lnTo>
                  <a:pt x="538270" y="1218566"/>
                </a:lnTo>
                <a:lnTo>
                  <a:pt x="575318" y="1241106"/>
                </a:lnTo>
                <a:lnTo>
                  <a:pt x="644542" y="1260825"/>
                </a:lnTo>
                <a:lnTo>
                  <a:pt x="689631" y="1269363"/>
                </a:lnTo>
                <a:lnTo>
                  <a:pt x="740857" y="1276877"/>
                </a:lnTo>
                <a:lnTo>
                  <a:pt x="797584" y="1283263"/>
                </a:lnTo>
                <a:lnTo>
                  <a:pt x="859179" y="1288414"/>
                </a:lnTo>
                <a:lnTo>
                  <a:pt x="925003" y="1292224"/>
                </a:lnTo>
                <a:lnTo>
                  <a:pt x="994423" y="1294588"/>
                </a:lnTo>
                <a:lnTo>
                  <a:pt x="1066803" y="1295400"/>
                </a:lnTo>
                <a:lnTo>
                  <a:pt x="994423" y="1296211"/>
                </a:lnTo>
                <a:lnTo>
                  <a:pt x="925003" y="1298575"/>
                </a:lnTo>
                <a:lnTo>
                  <a:pt x="859179" y="1302385"/>
                </a:lnTo>
                <a:lnTo>
                  <a:pt x="797584" y="1307536"/>
                </a:lnTo>
                <a:lnTo>
                  <a:pt x="740857" y="1313922"/>
                </a:lnTo>
                <a:lnTo>
                  <a:pt x="689631" y="1321437"/>
                </a:lnTo>
                <a:lnTo>
                  <a:pt x="644542" y="1329974"/>
                </a:lnTo>
                <a:lnTo>
                  <a:pt x="606226" y="1339428"/>
                </a:lnTo>
                <a:lnTo>
                  <a:pt x="552455" y="1360663"/>
                </a:lnTo>
                <a:lnTo>
                  <a:pt x="533401" y="1384296"/>
                </a:lnTo>
                <a:lnTo>
                  <a:pt x="533401" y="2501904"/>
                </a:lnTo>
                <a:lnTo>
                  <a:pt x="528532" y="2513966"/>
                </a:lnTo>
                <a:lnTo>
                  <a:pt x="491484" y="2536506"/>
                </a:lnTo>
                <a:lnTo>
                  <a:pt x="422260" y="2556225"/>
                </a:lnTo>
                <a:lnTo>
                  <a:pt x="377171" y="2564763"/>
                </a:lnTo>
                <a:lnTo>
                  <a:pt x="325945" y="2572277"/>
                </a:lnTo>
                <a:lnTo>
                  <a:pt x="269217" y="2578663"/>
                </a:lnTo>
                <a:lnTo>
                  <a:pt x="207623" y="2583814"/>
                </a:lnTo>
                <a:lnTo>
                  <a:pt x="141799" y="2587624"/>
                </a:lnTo>
                <a:lnTo>
                  <a:pt x="72379" y="2589988"/>
                </a:lnTo>
                <a:lnTo>
                  <a:pt x="0" y="2590800"/>
                </a:lnTo>
              </a:path>
            </a:pathLst>
          </a:custGeom>
          <a:ln w="22225">
            <a:solidFill>
              <a:srgbClr val="009BE1"/>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0" i="0" u="none" strike="noStrike" kern="0" cap="none" spc="0" normalizeH="0" baseline="0" noProof="0">
              <a:ln>
                <a:noFill/>
              </a:ln>
              <a:solidFill>
                <a:srgbClr val="000000"/>
              </a:solidFill>
              <a:effectLst/>
              <a:uLnTx/>
              <a:uFillTx/>
            </a:endParaRPr>
          </a:p>
        </p:txBody>
      </p:sp>
      <p:sp>
        <p:nvSpPr>
          <p:cNvPr id="7" name="object 7"/>
          <p:cNvSpPr/>
          <p:nvPr/>
        </p:nvSpPr>
        <p:spPr>
          <a:xfrm>
            <a:off x="2886100" y="3736438"/>
            <a:ext cx="481688" cy="1480434"/>
          </a:xfrm>
          <a:custGeom>
            <a:avLst/>
            <a:gdLst/>
            <a:ahLst/>
            <a:cxnLst/>
            <a:rect l="l" t="t" r="r" b="b"/>
            <a:pathLst>
              <a:path w="1066800" h="1828800">
                <a:moveTo>
                  <a:pt x="0" y="0"/>
                </a:moveTo>
                <a:lnTo>
                  <a:pt x="72379" y="811"/>
                </a:lnTo>
                <a:lnTo>
                  <a:pt x="141798" y="3175"/>
                </a:lnTo>
                <a:lnTo>
                  <a:pt x="207623" y="6985"/>
                </a:lnTo>
                <a:lnTo>
                  <a:pt x="269217" y="12136"/>
                </a:lnTo>
                <a:lnTo>
                  <a:pt x="325944" y="18522"/>
                </a:lnTo>
                <a:lnTo>
                  <a:pt x="377170" y="26037"/>
                </a:lnTo>
                <a:lnTo>
                  <a:pt x="422259" y="34574"/>
                </a:lnTo>
                <a:lnTo>
                  <a:pt x="460575" y="44028"/>
                </a:lnTo>
                <a:lnTo>
                  <a:pt x="514346" y="65263"/>
                </a:lnTo>
                <a:lnTo>
                  <a:pt x="533400" y="88896"/>
                </a:lnTo>
                <a:lnTo>
                  <a:pt x="533400" y="825504"/>
                </a:lnTo>
                <a:lnTo>
                  <a:pt x="538269" y="837566"/>
                </a:lnTo>
                <a:lnTo>
                  <a:pt x="575317" y="860106"/>
                </a:lnTo>
                <a:lnTo>
                  <a:pt x="644540" y="879825"/>
                </a:lnTo>
                <a:lnTo>
                  <a:pt x="689629" y="888362"/>
                </a:lnTo>
                <a:lnTo>
                  <a:pt x="740855" y="895877"/>
                </a:lnTo>
                <a:lnTo>
                  <a:pt x="797582" y="902263"/>
                </a:lnTo>
                <a:lnTo>
                  <a:pt x="859176" y="907414"/>
                </a:lnTo>
                <a:lnTo>
                  <a:pt x="925001" y="911224"/>
                </a:lnTo>
                <a:lnTo>
                  <a:pt x="994420" y="913588"/>
                </a:lnTo>
                <a:lnTo>
                  <a:pt x="1066800" y="914400"/>
                </a:lnTo>
                <a:lnTo>
                  <a:pt x="994420" y="915211"/>
                </a:lnTo>
                <a:lnTo>
                  <a:pt x="925001" y="917575"/>
                </a:lnTo>
                <a:lnTo>
                  <a:pt x="859176" y="921385"/>
                </a:lnTo>
                <a:lnTo>
                  <a:pt x="797582" y="926536"/>
                </a:lnTo>
                <a:lnTo>
                  <a:pt x="740855" y="932922"/>
                </a:lnTo>
                <a:lnTo>
                  <a:pt x="689629" y="940437"/>
                </a:lnTo>
                <a:lnTo>
                  <a:pt x="644540" y="948974"/>
                </a:lnTo>
                <a:lnTo>
                  <a:pt x="606224" y="958428"/>
                </a:lnTo>
                <a:lnTo>
                  <a:pt x="552453" y="979663"/>
                </a:lnTo>
                <a:lnTo>
                  <a:pt x="533400" y="1003296"/>
                </a:lnTo>
                <a:lnTo>
                  <a:pt x="533400" y="1739904"/>
                </a:lnTo>
                <a:lnTo>
                  <a:pt x="528530" y="1751966"/>
                </a:lnTo>
                <a:lnTo>
                  <a:pt x="491482" y="1774506"/>
                </a:lnTo>
                <a:lnTo>
                  <a:pt x="422259" y="1794225"/>
                </a:lnTo>
                <a:lnTo>
                  <a:pt x="377170" y="1802763"/>
                </a:lnTo>
                <a:lnTo>
                  <a:pt x="325944" y="1810277"/>
                </a:lnTo>
                <a:lnTo>
                  <a:pt x="269217" y="1816663"/>
                </a:lnTo>
                <a:lnTo>
                  <a:pt x="207623" y="1821814"/>
                </a:lnTo>
                <a:lnTo>
                  <a:pt x="141798" y="1825624"/>
                </a:lnTo>
                <a:lnTo>
                  <a:pt x="72379" y="1827988"/>
                </a:lnTo>
                <a:lnTo>
                  <a:pt x="0" y="1828800"/>
                </a:lnTo>
              </a:path>
            </a:pathLst>
          </a:custGeom>
          <a:ln w="22225">
            <a:solidFill>
              <a:srgbClr val="009BE1"/>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3340472" y="2048520"/>
            <a:ext cx="2137916" cy="653384"/>
          </a:xfrm>
          <a:prstGeom prst="rect">
            <a:avLst/>
          </a:prstGeom>
        </p:spPr>
        <p:txBody>
          <a:bodyPr vert="horz" wrap="square" lIns="0" tIns="24765" rIns="0" bIns="0" rtlCol="0">
            <a:spAutoFit/>
          </a:bodyPr>
          <a:lstStyle/>
          <a:p>
            <a:pPr marL="12700" marR="5080" algn="ctr" defTabSz="914400" eaLnBrk="0" fontAlgn="base" hangingPunct="0">
              <a:spcBef>
                <a:spcPts val="100"/>
              </a:spcBef>
              <a:spcAft>
                <a:spcPct val="0"/>
              </a:spcAft>
            </a:pPr>
            <a:r>
              <a:rPr sz="2000" b="1" spc="-5" dirty="0">
                <a:solidFill>
                  <a:srgbClr val="0028A0"/>
                </a:solidFill>
                <a:cs typeface="Arial"/>
              </a:rPr>
              <a:t>“Investment Grade”  </a:t>
            </a:r>
            <a:endParaRPr lang="es-CO" sz="2000" b="1" spc="-5" dirty="0">
              <a:solidFill>
                <a:srgbClr val="0028A0"/>
              </a:solidFill>
              <a:cs typeface="Arial"/>
            </a:endParaRPr>
          </a:p>
          <a:p>
            <a:pPr marL="12700" marR="5080" algn="ctr" defTabSz="914400" eaLnBrk="0" fontAlgn="base" hangingPunct="0">
              <a:spcBef>
                <a:spcPts val="100"/>
              </a:spcBef>
              <a:spcAft>
                <a:spcPct val="0"/>
              </a:spcAft>
            </a:pPr>
            <a:r>
              <a:rPr lang="es-CO" sz="2000" b="1" spc="-5" dirty="0">
                <a:solidFill>
                  <a:srgbClr val="0028A0"/>
                </a:solidFill>
                <a:cs typeface="Arial"/>
              </a:rPr>
              <a:t>Grado </a:t>
            </a:r>
            <a:r>
              <a:rPr sz="2000" b="1" spc="-5" dirty="0">
                <a:solidFill>
                  <a:srgbClr val="0028A0"/>
                </a:solidFill>
                <a:cs typeface="Arial"/>
              </a:rPr>
              <a:t> de Inversión</a:t>
            </a:r>
          </a:p>
        </p:txBody>
      </p:sp>
      <p:sp>
        <p:nvSpPr>
          <p:cNvPr id="9" name="object 17"/>
          <p:cNvSpPr txBox="1">
            <a:spLocks/>
          </p:cNvSpPr>
          <p:nvPr/>
        </p:nvSpPr>
        <p:spPr>
          <a:xfrm>
            <a:off x="187946" y="5428815"/>
            <a:ext cx="6590241" cy="174087"/>
          </a:xfrm>
          <a:prstGeom prst="rect">
            <a:avLst/>
          </a:prstGeom>
        </p:spPr>
        <p:txBody>
          <a:bodyPr vert="horz" wrap="square" lIns="0" tIns="18415" rIns="0" bIns="0" rtlCol="0">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
        <p:nvSpPr>
          <p:cNvPr id="10" name="object 9"/>
          <p:cNvSpPr txBox="1"/>
          <p:nvPr/>
        </p:nvSpPr>
        <p:spPr>
          <a:xfrm>
            <a:off x="3390156" y="4208760"/>
            <a:ext cx="1836305" cy="62837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000" b="1" spc="-5" dirty="0">
                <a:solidFill>
                  <a:srgbClr val="0028A0"/>
                </a:solidFill>
                <a:cs typeface="Arial"/>
              </a:rPr>
              <a:t>Grado</a:t>
            </a:r>
            <a:r>
              <a:rPr sz="2000" b="1" spc="-55" dirty="0">
                <a:solidFill>
                  <a:srgbClr val="0028A0"/>
                </a:solidFill>
                <a:cs typeface="Arial"/>
              </a:rPr>
              <a:t> </a:t>
            </a:r>
            <a:r>
              <a:rPr sz="2000" b="1" spc="-5" dirty="0">
                <a:solidFill>
                  <a:srgbClr val="0028A0"/>
                </a:solidFill>
                <a:cs typeface="Arial"/>
              </a:rPr>
              <a:t>Especulativo</a:t>
            </a:r>
            <a:endParaRPr sz="2000" b="1" dirty="0">
              <a:solidFill>
                <a:srgbClr val="000000"/>
              </a:solidFill>
              <a:cs typeface="Arial"/>
            </a:endParaRPr>
          </a:p>
        </p:txBody>
      </p:sp>
      <p:sp>
        <p:nvSpPr>
          <p:cNvPr id="11" name="object 10"/>
          <p:cNvSpPr txBox="1"/>
          <p:nvPr/>
        </p:nvSpPr>
        <p:spPr>
          <a:xfrm>
            <a:off x="660616" y="1327229"/>
            <a:ext cx="2153476" cy="505267"/>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1600" b="1" spc="-5" dirty="0">
                <a:solidFill>
                  <a:srgbClr val="0028A0"/>
                </a:solidFill>
                <a:cs typeface="Arial"/>
              </a:rPr>
              <a:t>Riesgo crediticio</a:t>
            </a:r>
            <a:r>
              <a:rPr sz="1600" b="1" spc="-55" dirty="0">
                <a:solidFill>
                  <a:srgbClr val="0028A0"/>
                </a:solidFill>
                <a:cs typeface="Arial"/>
              </a:rPr>
              <a:t> </a:t>
            </a:r>
            <a:r>
              <a:rPr sz="1600" b="1" spc="-5" dirty="0">
                <a:solidFill>
                  <a:srgbClr val="0028A0"/>
                </a:solidFill>
                <a:cs typeface="Arial"/>
              </a:rPr>
              <a:t>mínimo</a:t>
            </a:r>
            <a:endParaRPr sz="1600" b="1" dirty="0">
              <a:solidFill>
                <a:srgbClr val="000000"/>
              </a:solidFill>
              <a:cs typeface="Arial"/>
            </a:endParaRPr>
          </a:p>
        </p:txBody>
      </p:sp>
      <p:sp>
        <p:nvSpPr>
          <p:cNvPr id="12" name="object 11"/>
          <p:cNvSpPr txBox="1"/>
          <p:nvPr/>
        </p:nvSpPr>
        <p:spPr>
          <a:xfrm>
            <a:off x="569870" y="1904504"/>
            <a:ext cx="2536324" cy="505267"/>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1600" b="1" spc="-5" dirty="0">
                <a:solidFill>
                  <a:srgbClr val="0028A0"/>
                </a:solidFill>
                <a:cs typeface="Arial"/>
              </a:rPr>
              <a:t>Riesgo crediticio muy</a:t>
            </a:r>
            <a:r>
              <a:rPr sz="1600" b="1" spc="-50" dirty="0">
                <a:solidFill>
                  <a:srgbClr val="0028A0"/>
                </a:solidFill>
                <a:cs typeface="Arial"/>
              </a:rPr>
              <a:t> </a:t>
            </a:r>
            <a:r>
              <a:rPr sz="1600" b="1" spc="-5" dirty="0">
                <a:solidFill>
                  <a:srgbClr val="0028A0"/>
                </a:solidFill>
                <a:cs typeface="Arial"/>
              </a:rPr>
              <a:t>bajo</a:t>
            </a:r>
            <a:endParaRPr sz="1600" b="1" dirty="0">
              <a:solidFill>
                <a:srgbClr val="000000"/>
              </a:solidFill>
              <a:cs typeface="Arial"/>
            </a:endParaRPr>
          </a:p>
        </p:txBody>
      </p:sp>
      <p:sp>
        <p:nvSpPr>
          <p:cNvPr id="13" name="object 12"/>
          <p:cNvSpPr txBox="1"/>
          <p:nvPr/>
        </p:nvSpPr>
        <p:spPr>
          <a:xfrm>
            <a:off x="530739" y="2449270"/>
            <a:ext cx="2071472" cy="505267"/>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1600" b="1" spc="-5" dirty="0">
                <a:solidFill>
                  <a:srgbClr val="0028A0"/>
                </a:solidFill>
                <a:cs typeface="Arial"/>
              </a:rPr>
              <a:t>Riesgo crediticio</a:t>
            </a:r>
            <a:r>
              <a:rPr sz="1600" b="1" spc="-50" dirty="0">
                <a:solidFill>
                  <a:srgbClr val="0028A0"/>
                </a:solidFill>
                <a:cs typeface="Arial"/>
              </a:rPr>
              <a:t> </a:t>
            </a:r>
            <a:r>
              <a:rPr sz="1600" b="1" spc="-5" dirty="0">
                <a:solidFill>
                  <a:srgbClr val="0028A0"/>
                </a:solidFill>
                <a:cs typeface="Arial"/>
              </a:rPr>
              <a:t>bajo</a:t>
            </a:r>
            <a:endParaRPr sz="1600" b="1" dirty="0">
              <a:solidFill>
                <a:srgbClr val="000000"/>
              </a:solidFill>
              <a:cs typeface="Arial"/>
            </a:endParaRPr>
          </a:p>
        </p:txBody>
      </p:sp>
      <p:sp>
        <p:nvSpPr>
          <p:cNvPr id="14" name="object 13"/>
          <p:cNvSpPr txBox="1"/>
          <p:nvPr/>
        </p:nvSpPr>
        <p:spPr>
          <a:xfrm>
            <a:off x="603814" y="3056632"/>
            <a:ext cx="2390966" cy="259045"/>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lang="es-CO" sz="1400" b="1" spc="-5" dirty="0">
                <a:solidFill>
                  <a:srgbClr val="0028A0"/>
                </a:solidFill>
                <a:cs typeface="Arial"/>
              </a:rPr>
              <a:t> </a:t>
            </a:r>
            <a:r>
              <a:rPr lang="es-CO" sz="1600" b="1" spc="-5" dirty="0">
                <a:solidFill>
                  <a:srgbClr val="0028A0"/>
                </a:solidFill>
                <a:cs typeface="Arial"/>
              </a:rPr>
              <a:t>Riesgo</a:t>
            </a:r>
            <a:r>
              <a:rPr sz="1600" b="1" spc="-5" dirty="0">
                <a:solidFill>
                  <a:srgbClr val="0028A0"/>
                </a:solidFill>
                <a:cs typeface="Arial"/>
              </a:rPr>
              <a:t> crediticio</a:t>
            </a:r>
            <a:r>
              <a:rPr sz="1600" b="1" spc="-60" dirty="0">
                <a:solidFill>
                  <a:srgbClr val="0028A0"/>
                </a:solidFill>
                <a:cs typeface="Arial"/>
              </a:rPr>
              <a:t> </a:t>
            </a:r>
            <a:r>
              <a:rPr sz="1600" b="1" spc="-5" dirty="0">
                <a:solidFill>
                  <a:srgbClr val="0028A0"/>
                </a:solidFill>
                <a:cs typeface="Arial"/>
              </a:rPr>
              <a:t>moderado</a:t>
            </a:r>
            <a:endParaRPr sz="1600" b="1" dirty="0">
              <a:solidFill>
                <a:srgbClr val="000000"/>
              </a:solidFill>
              <a:cs typeface="Arial"/>
            </a:endParaRPr>
          </a:p>
        </p:txBody>
      </p:sp>
      <p:sp>
        <p:nvSpPr>
          <p:cNvPr id="15" name="object 14"/>
          <p:cNvSpPr txBox="1"/>
          <p:nvPr/>
        </p:nvSpPr>
        <p:spPr>
          <a:xfrm>
            <a:off x="653852" y="3848720"/>
            <a:ext cx="2165350" cy="228268"/>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1400" b="1" spc="-5" dirty="0">
                <a:solidFill>
                  <a:srgbClr val="0028A0"/>
                </a:solidFill>
                <a:cs typeface="Arial"/>
              </a:rPr>
              <a:t>Riesgo crediticio</a:t>
            </a:r>
            <a:r>
              <a:rPr sz="1400" b="1" spc="-40" dirty="0">
                <a:solidFill>
                  <a:srgbClr val="0028A0"/>
                </a:solidFill>
                <a:cs typeface="Arial"/>
              </a:rPr>
              <a:t> </a:t>
            </a:r>
            <a:r>
              <a:rPr sz="1400" b="1" spc="-5" dirty="0">
                <a:solidFill>
                  <a:srgbClr val="0028A0"/>
                </a:solidFill>
                <a:cs typeface="Arial"/>
              </a:rPr>
              <a:t>sustancial</a:t>
            </a:r>
            <a:endParaRPr sz="1400" b="1" dirty="0">
              <a:solidFill>
                <a:srgbClr val="000000"/>
              </a:solidFill>
              <a:cs typeface="Arial"/>
            </a:endParaRPr>
          </a:p>
        </p:txBody>
      </p:sp>
      <p:sp>
        <p:nvSpPr>
          <p:cNvPr id="16" name="object 15"/>
          <p:cNvSpPr txBox="1"/>
          <p:nvPr/>
        </p:nvSpPr>
        <p:spPr>
          <a:xfrm>
            <a:off x="688619" y="4406721"/>
            <a:ext cx="2197481" cy="259045"/>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lang="es-CO" sz="1600" b="1" spc="-5" dirty="0">
                <a:solidFill>
                  <a:srgbClr val="0028A0"/>
                </a:solidFill>
                <a:cs typeface="Arial"/>
              </a:rPr>
              <a:t>Riesgo crediticio</a:t>
            </a:r>
            <a:r>
              <a:rPr lang="es-CO" sz="1600" b="1" spc="-45" dirty="0">
                <a:solidFill>
                  <a:srgbClr val="0028A0"/>
                </a:solidFill>
                <a:cs typeface="Arial"/>
              </a:rPr>
              <a:t> </a:t>
            </a:r>
            <a:r>
              <a:rPr lang="es-CO" sz="1600" b="1" spc="-5" dirty="0">
                <a:solidFill>
                  <a:srgbClr val="0028A0"/>
                </a:solidFill>
                <a:cs typeface="Arial"/>
              </a:rPr>
              <a:t>elevado</a:t>
            </a:r>
            <a:endParaRPr lang="es-CO" sz="1600" b="1" dirty="0">
              <a:solidFill>
                <a:srgbClr val="000000"/>
              </a:solidFill>
              <a:cs typeface="Arial"/>
            </a:endParaRPr>
          </a:p>
        </p:txBody>
      </p:sp>
      <p:sp>
        <p:nvSpPr>
          <p:cNvPr id="17" name="object 16"/>
          <p:cNvSpPr txBox="1"/>
          <p:nvPr/>
        </p:nvSpPr>
        <p:spPr>
          <a:xfrm>
            <a:off x="936263" y="4856832"/>
            <a:ext cx="2381885" cy="518091"/>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lang="es-CO" sz="1600" b="1" spc="-5" dirty="0">
                <a:solidFill>
                  <a:srgbClr val="0028A0"/>
                </a:solidFill>
                <a:cs typeface="Arial"/>
              </a:rPr>
              <a:t>Riesgo</a:t>
            </a:r>
            <a:r>
              <a:rPr sz="1600" b="1" spc="-5" dirty="0">
                <a:solidFill>
                  <a:srgbClr val="0028A0"/>
                </a:solidFill>
                <a:cs typeface="Arial"/>
              </a:rPr>
              <a:t> </a:t>
            </a:r>
            <a:r>
              <a:rPr lang="es-CO" sz="1600" b="1" spc="-5" dirty="0">
                <a:solidFill>
                  <a:srgbClr val="0028A0"/>
                </a:solidFill>
                <a:cs typeface="Arial"/>
              </a:rPr>
              <a:t>crediticio</a:t>
            </a:r>
          </a:p>
          <a:p>
            <a:pPr marL="12700" defTabSz="914400" eaLnBrk="0" fontAlgn="base" hangingPunct="0">
              <a:spcBef>
                <a:spcPts val="100"/>
              </a:spcBef>
              <a:spcAft>
                <a:spcPct val="0"/>
              </a:spcAft>
            </a:pPr>
            <a:r>
              <a:rPr sz="1600" b="1" spc="-5" dirty="0">
                <a:solidFill>
                  <a:srgbClr val="0028A0"/>
                </a:solidFill>
                <a:cs typeface="Arial"/>
              </a:rPr>
              <a:t> </a:t>
            </a:r>
            <a:r>
              <a:rPr lang="es-CO" sz="1600" b="1" spc="-5" dirty="0">
                <a:solidFill>
                  <a:srgbClr val="0028A0"/>
                </a:solidFill>
                <a:cs typeface="Arial"/>
              </a:rPr>
              <a:t>muy</a:t>
            </a:r>
            <a:r>
              <a:rPr sz="1600" b="1" spc="-45" dirty="0">
                <a:solidFill>
                  <a:srgbClr val="0028A0"/>
                </a:solidFill>
                <a:cs typeface="Arial"/>
              </a:rPr>
              <a:t> </a:t>
            </a:r>
            <a:r>
              <a:rPr lang="es-CO" sz="1600" b="1" spc="-5" dirty="0">
                <a:solidFill>
                  <a:srgbClr val="0028A0"/>
                </a:solidFill>
                <a:cs typeface="Arial"/>
              </a:rPr>
              <a:t>elevado</a:t>
            </a:r>
            <a:endParaRPr lang="es-CO" sz="1600" b="1" dirty="0">
              <a:solidFill>
                <a:srgbClr val="000000"/>
              </a:solidFill>
              <a:cs typeface="Arial"/>
            </a:endParaRPr>
          </a:p>
        </p:txBody>
      </p:sp>
      <p:sp>
        <p:nvSpPr>
          <p:cNvPr id="18" name="object 6"/>
          <p:cNvSpPr/>
          <p:nvPr/>
        </p:nvSpPr>
        <p:spPr>
          <a:xfrm flipH="1">
            <a:off x="5469708" y="1297743"/>
            <a:ext cx="368720" cy="2007729"/>
          </a:xfrm>
          <a:custGeom>
            <a:avLst/>
            <a:gdLst/>
            <a:ahLst/>
            <a:cxnLst/>
            <a:rect l="l" t="t" r="r" b="b"/>
            <a:pathLst>
              <a:path w="1067434" h="2590800">
                <a:moveTo>
                  <a:pt x="0" y="0"/>
                </a:moveTo>
                <a:lnTo>
                  <a:pt x="72379" y="811"/>
                </a:lnTo>
                <a:lnTo>
                  <a:pt x="141799" y="3175"/>
                </a:lnTo>
                <a:lnTo>
                  <a:pt x="207623" y="6985"/>
                </a:lnTo>
                <a:lnTo>
                  <a:pt x="269217" y="12136"/>
                </a:lnTo>
                <a:lnTo>
                  <a:pt x="325945" y="18522"/>
                </a:lnTo>
                <a:lnTo>
                  <a:pt x="377171" y="26036"/>
                </a:lnTo>
                <a:lnTo>
                  <a:pt x="422260" y="34574"/>
                </a:lnTo>
                <a:lnTo>
                  <a:pt x="460576" y="44028"/>
                </a:lnTo>
                <a:lnTo>
                  <a:pt x="514347" y="65263"/>
                </a:lnTo>
                <a:lnTo>
                  <a:pt x="533401" y="88895"/>
                </a:lnTo>
                <a:lnTo>
                  <a:pt x="533401" y="1206504"/>
                </a:lnTo>
                <a:lnTo>
                  <a:pt x="538270" y="1218566"/>
                </a:lnTo>
                <a:lnTo>
                  <a:pt x="575318" y="1241106"/>
                </a:lnTo>
                <a:lnTo>
                  <a:pt x="644542" y="1260825"/>
                </a:lnTo>
                <a:lnTo>
                  <a:pt x="689631" y="1269363"/>
                </a:lnTo>
                <a:lnTo>
                  <a:pt x="740857" y="1276877"/>
                </a:lnTo>
                <a:lnTo>
                  <a:pt x="797584" y="1283263"/>
                </a:lnTo>
                <a:lnTo>
                  <a:pt x="859179" y="1288414"/>
                </a:lnTo>
                <a:lnTo>
                  <a:pt x="925003" y="1292224"/>
                </a:lnTo>
                <a:lnTo>
                  <a:pt x="994423" y="1294588"/>
                </a:lnTo>
                <a:lnTo>
                  <a:pt x="1066803" y="1295400"/>
                </a:lnTo>
                <a:lnTo>
                  <a:pt x="994423" y="1296211"/>
                </a:lnTo>
                <a:lnTo>
                  <a:pt x="925003" y="1298575"/>
                </a:lnTo>
                <a:lnTo>
                  <a:pt x="859179" y="1302385"/>
                </a:lnTo>
                <a:lnTo>
                  <a:pt x="797584" y="1307536"/>
                </a:lnTo>
                <a:lnTo>
                  <a:pt x="740857" y="1313922"/>
                </a:lnTo>
                <a:lnTo>
                  <a:pt x="689631" y="1321437"/>
                </a:lnTo>
                <a:lnTo>
                  <a:pt x="644542" y="1329974"/>
                </a:lnTo>
                <a:lnTo>
                  <a:pt x="606226" y="1339428"/>
                </a:lnTo>
                <a:lnTo>
                  <a:pt x="552455" y="1360663"/>
                </a:lnTo>
                <a:lnTo>
                  <a:pt x="533401" y="1384296"/>
                </a:lnTo>
                <a:lnTo>
                  <a:pt x="533401" y="2501904"/>
                </a:lnTo>
                <a:lnTo>
                  <a:pt x="528532" y="2513966"/>
                </a:lnTo>
                <a:lnTo>
                  <a:pt x="491484" y="2536506"/>
                </a:lnTo>
                <a:lnTo>
                  <a:pt x="422260" y="2556225"/>
                </a:lnTo>
                <a:lnTo>
                  <a:pt x="377171" y="2564763"/>
                </a:lnTo>
                <a:lnTo>
                  <a:pt x="325945" y="2572277"/>
                </a:lnTo>
                <a:lnTo>
                  <a:pt x="269217" y="2578663"/>
                </a:lnTo>
                <a:lnTo>
                  <a:pt x="207623" y="2583814"/>
                </a:lnTo>
                <a:lnTo>
                  <a:pt x="141799" y="2587624"/>
                </a:lnTo>
                <a:lnTo>
                  <a:pt x="72379" y="2589988"/>
                </a:lnTo>
                <a:lnTo>
                  <a:pt x="0" y="2590800"/>
                </a:lnTo>
              </a:path>
            </a:pathLst>
          </a:custGeom>
          <a:ln w="22225">
            <a:solidFill>
              <a:srgbClr val="009BE1"/>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endParaRPr>
          </a:p>
        </p:txBody>
      </p:sp>
      <p:sp>
        <p:nvSpPr>
          <p:cNvPr id="19" name="object 7"/>
          <p:cNvSpPr/>
          <p:nvPr/>
        </p:nvSpPr>
        <p:spPr>
          <a:xfrm flipH="1">
            <a:off x="5541935" y="3717193"/>
            <a:ext cx="368501" cy="1488043"/>
          </a:xfrm>
          <a:custGeom>
            <a:avLst/>
            <a:gdLst/>
            <a:ahLst/>
            <a:cxnLst/>
            <a:rect l="l" t="t" r="r" b="b"/>
            <a:pathLst>
              <a:path w="1066800" h="1828800">
                <a:moveTo>
                  <a:pt x="0" y="0"/>
                </a:moveTo>
                <a:lnTo>
                  <a:pt x="72379" y="811"/>
                </a:lnTo>
                <a:lnTo>
                  <a:pt x="141798" y="3175"/>
                </a:lnTo>
                <a:lnTo>
                  <a:pt x="207623" y="6985"/>
                </a:lnTo>
                <a:lnTo>
                  <a:pt x="269217" y="12136"/>
                </a:lnTo>
                <a:lnTo>
                  <a:pt x="325944" y="18522"/>
                </a:lnTo>
                <a:lnTo>
                  <a:pt x="377170" y="26037"/>
                </a:lnTo>
                <a:lnTo>
                  <a:pt x="422259" y="34574"/>
                </a:lnTo>
                <a:lnTo>
                  <a:pt x="460575" y="44028"/>
                </a:lnTo>
                <a:lnTo>
                  <a:pt x="514346" y="65263"/>
                </a:lnTo>
                <a:lnTo>
                  <a:pt x="533400" y="88896"/>
                </a:lnTo>
                <a:lnTo>
                  <a:pt x="533400" y="825504"/>
                </a:lnTo>
                <a:lnTo>
                  <a:pt x="538269" y="837566"/>
                </a:lnTo>
                <a:lnTo>
                  <a:pt x="575317" y="860106"/>
                </a:lnTo>
                <a:lnTo>
                  <a:pt x="644540" y="879825"/>
                </a:lnTo>
                <a:lnTo>
                  <a:pt x="689629" y="888362"/>
                </a:lnTo>
                <a:lnTo>
                  <a:pt x="740855" y="895877"/>
                </a:lnTo>
                <a:lnTo>
                  <a:pt x="797582" y="902263"/>
                </a:lnTo>
                <a:lnTo>
                  <a:pt x="859176" y="907414"/>
                </a:lnTo>
                <a:lnTo>
                  <a:pt x="925001" y="911224"/>
                </a:lnTo>
                <a:lnTo>
                  <a:pt x="994420" y="913588"/>
                </a:lnTo>
                <a:lnTo>
                  <a:pt x="1066800" y="914400"/>
                </a:lnTo>
                <a:lnTo>
                  <a:pt x="994420" y="915211"/>
                </a:lnTo>
                <a:lnTo>
                  <a:pt x="925001" y="917575"/>
                </a:lnTo>
                <a:lnTo>
                  <a:pt x="859176" y="921385"/>
                </a:lnTo>
                <a:lnTo>
                  <a:pt x="797582" y="926536"/>
                </a:lnTo>
                <a:lnTo>
                  <a:pt x="740855" y="932922"/>
                </a:lnTo>
                <a:lnTo>
                  <a:pt x="689629" y="940437"/>
                </a:lnTo>
                <a:lnTo>
                  <a:pt x="644540" y="948974"/>
                </a:lnTo>
                <a:lnTo>
                  <a:pt x="606224" y="958428"/>
                </a:lnTo>
                <a:lnTo>
                  <a:pt x="552453" y="979663"/>
                </a:lnTo>
                <a:lnTo>
                  <a:pt x="533400" y="1003296"/>
                </a:lnTo>
                <a:lnTo>
                  <a:pt x="533400" y="1739904"/>
                </a:lnTo>
                <a:lnTo>
                  <a:pt x="528530" y="1751966"/>
                </a:lnTo>
                <a:lnTo>
                  <a:pt x="491482" y="1774506"/>
                </a:lnTo>
                <a:lnTo>
                  <a:pt x="422259" y="1794225"/>
                </a:lnTo>
                <a:lnTo>
                  <a:pt x="377170" y="1802763"/>
                </a:lnTo>
                <a:lnTo>
                  <a:pt x="325944" y="1810277"/>
                </a:lnTo>
                <a:lnTo>
                  <a:pt x="269217" y="1816663"/>
                </a:lnTo>
                <a:lnTo>
                  <a:pt x="207623" y="1821814"/>
                </a:lnTo>
                <a:lnTo>
                  <a:pt x="141798" y="1825624"/>
                </a:lnTo>
                <a:lnTo>
                  <a:pt x="72379" y="1827988"/>
                </a:lnTo>
                <a:lnTo>
                  <a:pt x="0" y="1828800"/>
                </a:lnTo>
              </a:path>
            </a:pathLst>
          </a:custGeom>
          <a:ln w="22225">
            <a:solidFill>
              <a:srgbClr val="009BE1"/>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endParaRPr>
          </a:p>
        </p:txBody>
      </p:sp>
      <p:sp>
        <p:nvSpPr>
          <p:cNvPr id="20" name="object 17"/>
          <p:cNvSpPr txBox="1"/>
          <p:nvPr/>
        </p:nvSpPr>
        <p:spPr>
          <a:xfrm>
            <a:off x="5969376" y="4856832"/>
            <a:ext cx="2720629" cy="205184"/>
          </a:xfrm>
          <a:prstGeom prst="rect">
            <a:avLst/>
          </a:prstGeom>
        </p:spPr>
        <p:txBody>
          <a:bodyPr vert="horz" wrap="square" lIns="0" tIns="0" rIns="0" bIns="0" rtlCol="0">
            <a:spAutoFit/>
          </a:bodyPr>
          <a:lstStyle/>
          <a:p>
            <a:pPr marL="12700" defTabSz="914400" eaLnBrk="0" fontAlgn="base" hangingPunct="0">
              <a:lnSpc>
                <a:spcPts val="1645"/>
              </a:lnSpc>
              <a:spcBef>
                <a:spcPct val="0"/>
              </a:spcBef>
              <a:spcAft>
                <a:spcPct val="0"/>
              </a:spcAft>
            </a:pPr>
            <a:r>
              <a:rPr sz="2000" b="1" dirty="0">
                <a:solidFill>
                  <a:srgbClr val="0028A0"/>
                </a:solidFill>
                <a:cs typeface="Arial"/>
              </a:rPr>
              <a:t>El </a:t>
            </a:r>
            <a:r>
              <a:rPr sz="2000" b="1" spc="-15" dirty="0">
                <a:solidFill>
                  <a:srgbClr val="0028A0"/>
                </a:solidFill>
                <a:cs typeface="Arial"/>
              </a:rPr>
              <a:t>Salvador,</a:t>
            </a:r>
            <a:r>
              <a:rPr sz="2000" b="1" spc="-35" dirty="0">
                <a:solidFill>
                  <a:srgbClr val="0028A0"/>
                </a:solidFill>
                <a:cs typeface="Arial"/>
              </a:rPr>
              <a:t> </a:t>
            </a:r>
            <a:r>
              <a:rPr sz="2000" b="1" spc="-15" dirty="0">
                <a:solidFill>
                  <a:srgbClr val="0028A0"/>
                </a:solidFill>
                <a:cs typeface="Arial"/>
              </a:rPr>
              <a:t>Venezuela</a:t>
            </a:r>
            <a:endParaRPr sz="2000" b="1" dirty="0">
              <a:solidFill>
                <a:srgbClr val="000000"/>
              </a:solidFill>
              <a:cs typeface="Arial"/>
            </a:endParaRPr>
          </a:p>
        </p:txBody>
      </p:sp>
      <p:sp>
        <p:nvSpPr>
          <p:cNvPr id="21" name="object 10"/>
          <p:cNvSpPr txBox="1"/>
          <p:nvPr/>
        </p:nvSpPr>
        <p:spPr>
          <a:xfrm>
            <a:off x="5973436" y="1312639"/>
            <a:ext cx="3237317" cy="382156"/>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b="1" spc="-5" dirty="0">
                <a:solidFill>
                  <a:srgbClr val="0028A0"/>
                </a:solidFill>
                <a:cs typeface="Arial"/>
              </a:rPr>
              <a:t>Canadá, Estados</a:t>
            </a:r>
            <a:r>
              <a:rPr sz="2400" b="1" spc="-60" dirty="0">
                <a:solidFill>
                  <a:srgbClr val="0028A0"/>
                </a:solidFill>
                <a:cs typeface="Arial"/>
              </a:rPr>
              <a:t> </a:t>
            </a:r>
            <a:r>
              <a:rPr sz="2400" b="1" spc="-5" dirty="0">
                <a:solidFill>
                  <a:srgbClr val="0028A0"/>
                </a:solidFill>
                <a:cs typeface="Arial"/>
              </a:rPr>
              <a:t>Unidos</a:t>
            </a:r>
            <a:endParaRPr sz="2400" b="1" dirty="0">
              <a:solidFill>
                <a:srgbClr val="000000"/>
              </a:solidFill>
              <a:cs typeface="Arial"/>
            </a:endParaRPr>
          </a:p>
        </p:txBody>
      </p:sp>
      <p:sp>
        <p:nvSpPr>
          <p:cNvPr id="22" name="object 11"/>
          <p:cNvSpPr txBox="1"/>
          <p:nvPr/>
        </p:nvSpPr>
        <p:spPr>
          <a:xfrm>
            <a:off x="5969377" y="1892088"/>
            <a:ext cx="1509125" cy="382156"/>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b="1" dirty="0">
                <a:solidFill>
                  <a:srgbClr val="0028A0"/>
                </a:solidFill>
                <a:cs typeface="Arial"/>
              </a:rPr>
              <a:t>C</a:t>
            </a:r>
            <a:r>
              <a:rPr sz="2400" b="1" spc="-5" dirty="0">
                <a:solidFill>
                  <a:srgbClr val="0028A0"/>
                </a:solidFill>
                <a:cs typeface="Arial"/>
              </a:rPr>
              <a:t>h</a:t>
            </a:r>
            <a:r>
              <a:rPr sz="2400" b="1" dirty="0">
                <a:solidFill>
                  <a:srgbClr val="0028A0"/>
                </a:solidFill>
                <a:cs typeface="Arial"/>
              </a:rPr>
              <a:t>ile</a:t>
            </a:r>
            <a:endParaRPr sz="2400" b="1" dirty="0">
              <a:solidFill>
                <a:srgbClr val="000000"/>
              </a:solidFill>
              <a:cs typeface="Arial"/>
            </a:endParaRPr>
          </a:p>
        </p:txBody>
      </p:sp>
      <p:sp>
        <p:nvSpPr>
          <p:cNvPr id="23" name="object 12"/>
          <p:cNvSpPr txBox="1"/>
          <p:nvPr/>
        </p:nvSpPr>
        <p:spPr>
          <a:xfrm>
            <a:off x="5969377" y="2409929"/>
            <a:ext cx="2157197" cy="382156"/>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b="1" spc="-5" dirty="0">
                <a:solidFill>
                  <a:srgbClr val="0028A0"/>
                </a:solidFill>
                <a:cs typeface="Arial"/>
              </a:rPr>
              <a:t>México,</a:t>
            </a:r>
            <a:r>
              <a:rPr sz="2400" b="1" spc="-60" dirty="0">
                <a:solidFill>
                  <a:srgbClr val="0028A0"/>
                </a:solidFill>
                <a:cs typeface="Arial"/>
              </a:rPr>
              <a:t> </a:t>
            </a:r>
            <a:r>
              <a:rPr sz="2400" b="1" spc="-5" dirty="0">
                <a:solidFill>
                  <a:srgbClr val="0028A0"/>
                </a:solidFill>
                <a:cs typeface="Arial"/>
              </a:rPr>
              <a:t>Perú</a:t>
            </a:r>
            <a:endParaRPr sz="2400" b="1" dirty="0">
              <a:solidFill>
                <a:srgbClr val="000000"/>
              </a:solidFill>
              <a:cs typeface="Arial"/>
            </a:endParaRPr>
          </a:p>
        </p:txBody>
      </p:sp>
      <p:sp>
        <p:nvSpPr>
          <p:cNvPr id="24" name="object 13"/>
          <p:cNvSpPr txBox="1"/>
          <p:nvPr/>
        </p:nvSpPr>
        <p:spPr>
          <a:xfrm>
            <a:off x="5973435" y="3024063"/>
            <a:ext cx="3042083" cy="320601"/>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000" b="1" u="sng" spc="-5" dirty="0">
                <a:solidFill>
                  <a:srgbClr val="0028A0"/>
                </a:solidFill>
                <a:cs typeface="Arial"/>
              </a:rPr>
              <a:t>Colombia</a:t>
            </a:r>
            <a:r>
              <a:rPr sz="2000" b="1" spc="-5" dirty="0">
                <a:solidFill>
                  <a:srgbClr val="0028A0"/>
                </a:solidFill>
                <a:cs typeface="Arial"/>
              </a:rPr>
              <a:t>, Panamá,</a:t>
            </a:r>
            <a:r>
              <a:rPr sz="2000" b="1" spc="-60" dirty="0">
                <a:solidFill>
                  <a:srgbClr val="0028A0"/>
                </a:solidFill>
                <a:cs typeface="Arial"/>
              </a:rPr>
              <a:t> </a:t>
            </a:r>
            <a:r>
              <a:rPr sz="2000" b="1" spc="-5" dirty="0">
                <a:solidFill>
                  <a:srgbClr val="0028A0"/>
                </a:solidFill>
                <a:cs typeface="Arial"/>
              </a:rPr>
              <a:t>Uruguay</a:t>
            </a:r>
            <a:endParaRPr sz="2000" b="1" dirty="0">
              <a:solidFill>
                <a:srgbClr val="000000"/>
              </a:solidFill>
              <a:cs typeface="Arial"/>
            </a:endParaRPr>
          </a:p>
        </p:txBody>
      </p:sp>
      <p:sp>
        <p:nvSpPr>
          <p:cNvPr id="25" name="object 14"/>
          <p:cNvSpPr txBox="1"/>
          <p:nvPr/>
        </p:nvSpPr>
        <p:spPr>
          <a:xfrm>
            <a:off x="5941484" y="3704704"/>
            <a:ext cx="3074035" cy="469744"/>
          </a:xfrm>
          <a:prstGeom prst="rect">
            <a:avLst/>
          </a:prstGeom>
        </p:spPr>
        <p:txBody>
          <a:bodyPr vert="horz" wrap="square" lIns="0" tIns="20320" rIns="0" bIns="0" rtlCol="0">
            <a:spAutoFit/>
          </a:bodyPr>
          <a:lstStyle/>
          <a:p>
            <a:pPr marL="12700" marR="5080" defTabSz="914400" eaLnBrk="0" fontAlgn="base" hangingPunct="0">
              <a:lnSpc>
                <a:spcPts val="1670"/>
              </a:lnSpc>
              <a:spcBef>
                <a:spcPts val="160"/>
              </a:spcBef>
              <a:spcAft>
                <a:spcPct val="0"/>
              </a:spcAft>
            </a:pPr>
            <a:r>
              <a:rPr sz="2000" b="1" spc="-5" dirty="0">
                <a:solidFill>
                  <a:srgbClr val="0028A0"/>
                </a:solidFill>
                <a:cs typeface="Arial"/>
              </a:rPr>
              <a:t>Bolivia, Brasil, Costa Rica, Guatemala,  Paraguay</a:t>
            </a:r>
            <a:endParaRPr sz="2000" b="1" dirty="0">
              <a:solidFill>
                <a:srgbClr val="000000"/>
              </a:solidFill>
              <a:cs typeface="Arial"/>
            </a:endParaRPr>
          </a:p>
        </p:txBody>
      </p:sp>
      <p:sp>
        <p:nvSpPr>
          <p:cNvPr id="26" name="object 15"/>
          <p:cNvSpPr txBox="1"/>
          <p:nvPr/>
        </p:nvSpPr>
        <p:spPr>
          <a:xfrm>
            <a:off x="5957188" y="4280768"/>
            <a:ext cx="2449830" cy="469744"/>
          </a:xfrm>
          <a:prstGeom prst="rect">
            <a:avLst/>
          </a:prstGeom>
        </p:spPr>
        <p:txBody>
          <a:bodyPr vert="horz" wrap="square" lIns="0" tIns="20320" rIns="0" bIns="0" rtlCol="0">
            <a:spAutoFit/>
          </a:bodyPr>
          <a:lstStyle/>
          <a:p>
            <a:pPr marL="12700" marR="5080" defTabSz="914400" eaLnBrk="0" fontAlgn="base" hangingPunct="0">
              <a:lnSpc>
                <a:spcPts val="1670"/>
              </a:lnSpc>
              <a:spcBef>
                <a:spcPts val="160"/>
              </a:spcBef>
              <a:spcAft>
                <a:spcPct val="0"/>
              </a:spcAft>
            </a:pPr>
            <a:r>
              <a:rPr sz="2000" b="1" spc="-5" dirty="0">
                <a:solidFill>
                  <a:srgbClr val="0028A0"/>
                </a:solidFill>
                <a:cs typeface="Arial"/>
              </a:rPr>
              <a:t>Argentina, </a:t>
            </a:r>
            <a:r>
              <a:rPr sz="2000" b="1" spc="-15" dirty="0">
                <a:solidFill>
                  <a:srgbClr val="0028A0"/>
                </a:solidFill>
                <a:cs typeface="Arial"/>
              </a:rPr>
              <a:t>Ecuador, </a:t>
            </a:r>
            <a:r>
              <a:rPr sz="2000" b="1" spc="-5" dirty="0">
                <a:solidFill>
                  <a:srgbClr val="0028A0"/>
                </a:solidFill>
                <a:cs typeface="Arial"/>
              </a:rPr>
              <a:t>Honduras,  Nicaragua</a:t>
            </a:r>
            <a:endParaRPr sz="2000" b="1" dirty="0">
              <a:solidFill>
                <a:srgbClr val="000000"/>
              </a:solidFill>
              <a:cs typeface="Arial"/>
            </a:endParaRPr>
          </a:p>
        </p:txBody>
      </p:sp>
    </p:spTree>
    <p:extLst>
      <p:ext uri="{BB962C8B-B14F-4D97-AF65-F5344CB8AC3E}">
        <p14:creationId xmlns:p14="http://schemas.microsoft.com/office/powerpoint/2010/main" val="37376273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203700" y="2190960"/>
            <a:ext cx="4940300" cy="1104636"/>
          </a:xfrm>
        </p:spPr>
        <p:txBody>
          <a:bodyPr>
            <a:noAutofit/>
          </a:bodyPr>
          <a:lstStyle/>
          <a:p>
            <a:pPr marL="12700">
              <a:spcBef>
                <a:spcPts val="100"/>
              </a:spcBef>
            </a:pPr>
            <a:r>
              <a:rPr lang="es-CO" sz="3600" b="1" kern="0" spc="-5" dirty="0">
                <a:solidFill>
                  <a:srgbClr val="00918E"/>
                </a:solidFill>
                <a:latin typeface="Times New Roman" panose="02020603050405020304" pitchFamily="18" charset="0"/>
                <a:cs typeface="Times New Roman" panose="02020603050405020304" pitchFamily="18" charset="0"/>
              </a:rPr>
              <a:t>Proceso de</a:t>
            </a:r>
            <a:r>
              <a:rPr lang="es-CO" sz="3600" b="1" kern="0" spc="-40" dirty="0">
                <a:solidFill>
                  <a:srgbClr val="00918E"/>
                </a:solidFill>
                <a:latin typeface="Times New Roman" panose="02020603050405020304" pitchFamily="18" charset="0"/>
                <a:cs typeface="Times New Roman" panose="02020603050405020304" pitchFamily="18" charset="0"/>
              </a:rPr>
              <a:t> </a:t>
            </a:r>
            <a:r>
              <a:rPr lang="es-CO" sz="3600" b="1" kern="0" spc="-5" dirty="0">
                <a:solidFill>
                  <a:srgbClr val="00918E"/>
                </a:solidFill>
                <a:latin typeface="Times New Roman" panose="02020603050405020304" pitchFamily="18" charset="0"/>
                <a:cs typeface="Times New Roman" panose="02020603050405020304" pitchFamily="18" charset="0"/>
              </a:rPr>
              <a:t>Calificación</a:t>
            </a:r>
          </a:p>
        </p:txBody>
      </p:sp>
      <p:sp>
        <p:nvSpPr>
          <p:cNvPr id="4" name="object 2"/>
          <p:cNvSpPr txBox="1"/>
          <p:nvPr/>
        </p:nvSpPr>
        <p:spPr>
          <a:xfrm>
            <a:off x="2656260" y="1013123"/>
            <a:ext cx="1226185" cy="378308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lang="es-CO" sz="24500" dirty="0">
                <a:solidFill>
                  <a:srgbClr val="00918E"/>
                </a:solidFill>
                <a:latin typeface="Times New Roman" panose="02020603050405020304" pitchFamily="18" charset="0"/>
                <a:cs typeface="Times New Roman" panose="02020603050405020304" pitchFamily="18" charset="0"/>
              </a:rPr>
              <a:t>2</a:t>
            </a:r>
            <a:endParaRPr sz="24500" dirty="0">
              <a:solidFill>
                <a:srgbClr val="00918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9776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3900" y="44789"/>
            <a:ext cx="8420100" cy="1104636"/>
          </a:xfrm>
        </p:spPr>
        <p:txBody>
          <a:bodyPr>
            <a:normAutofit/>
          </a:bodyPr>
          <a:lstStyle/>
          <a:p>
            <a:pPr algn="l"/>
            <a:r>
              <a:rPr lang="es-CO" b="1" dirty="0">
                <a:latin typeface="Times New Roman" panose="02020603050405020304" pitchFamily="18" charset="0"/>
                <a:cs typeface="Times New Roman" panose="02020603050405020304" pitchFamily="18" charset="0"/>
              </a:rPr>
              <a:t>Primero: Marco  Analítico  para  Calificaciones Soberanas</a:t>
            </a:r>
          </a:p>
        </p:txBody>
      </p:sp>
      <p:sp>
        <p:nvSpPr>
          <p:cNvPr id="3" name="object 3"/>
          <p:cNvSpPr txBox="1"/>
          <p:nvPr/>
        </p:nvSpPr>
        <p:spPr>
          <a:xfrm>
            <a:off x="903219" y="2104028"/>
            <a:ext cx="3391535" cy="545021"/>
          </a:xfrm>
          <a:prstGeom prst="rect">
            <a:avLst/>
          </a:prstGeom>
          <a:solidFill>
            <a:srgbClr val="D9D9D9"/>
          </a:solidFill>
          <a:ln>
            <a:solidFill>
              <a:srgbClr val="FFFF00"/>
            </a:solidFill>
          </a:ln>
        </p:spPr>
        <p:txBody>
          <a:bodyPr vert="horz" wrap="square" lIns="0" tIns="6350" rIns="0" bIns="0" rtlCol="0">
            <a:spAutoFit/>
          </a:bodyPr>
          <a:lstStyle/>
          <a:p>
            <a:pPr defTabSz="914400" eaLnBrk="0" fontAlgn="base" hangingPunct="0">
              <a:spcBef>
                <a:spcPts val="50"/>
              </a:spcBef>
              <a:spcAft>
                <a:spcPct val="0"/>
              </a:spcAft>
            </a:pPr>
            <a:endParaRPr sz="1500" dirty="0">
              <a:solidFill>
                <a:srgbClr val="000000"/>
              </a:solidFill>
              <a:cs typeface="Times New Roman"/>
            </a:endParaRPr>
          </a:p>
          <a:p>
            <a:pPr marL="824865" defTabSz="914400" eaLnBrk="0" fontAlgn="base" hangingPunct="0">
              <a:spcBef>
                <a:spcPct val="0"/>
              </a:spcBef>
              <a:spcAft>
                <a:spcPct val="0"/>
              </a:spcAft>
            </a:pPr>
            <a:r>
              <a:rPr sz="2000" b="1" spc="50" dirty="0">
                <a:solidFill>
                  <a:srgbClr val="000000"/>
                </a:solidFill>
                <a:cs typeface="Calibri"/>
              </a:rPr>
              <a:t>Resistencia</a:t>
            </a:r>
            <a:r>
              <a:rPr sz="2000" b="1" spc="-105" dirty="0">
                <a:solidFill>
                  <a:srgbClr val="000000"/>
                </a:solidFill>
                <a:cs typeface="Calibri"/>
              </a:rPr>
              <a:t> </a:t>
            </a:r>
            <a:r>
              <a:rPr sz="2000" b="1" spc="50" dirty="0">
                <a:solidFill>
                  <a:srgbClr val="000000"/>
                </a:solidFill>
                <a:cs typeface="Calibri"/>
              </a:rPr>
              <a:t>Econ</a:t>
            </a:r>
            <a:r>
              <a:rPr lang="es-CO" sz="2000" b="1" spc="50" dirty="0" err="1">
                <a:solidFill>
                  <a:srgbClr val="000000"/>
                </a:solidFill>
                <a:cs typeface="Calibri"/>
              </a:rPr>
              <a:t>ó</a:t>
            </a:r>
            <a:r>
              <a:rPr sz="2000" b="1" spc="50" dirty="0">
                <a:solidFill>
                  <a:srgbClr val="000000"/>
                </a:solidFill>
                <a:cs typeface="Calibri"/>
              </a:rPr>
              <a:t>mica</a:t>
            </a:r>
            <a:endParaRPr sz="2000" dirty="0">
              <a:solidFill>
                <a:srgbClr val="000000"/>
              </a:solidFill>
              <a:cs typeface="Calibri"/>
            </a:endParaRPr>
          </a:p>
        </p:txBody>
      </p:sp>
      <p:sp>
        <p:nvSpPr>
          <p:cNvPr id="4" name="object 4"/>
          <p:cNvSpPr txBox="1"/>
          <p:nvPr/>
        </p:nvSpPr>
        <p:spPr>
          <a:xfrm>
            <a:off x="903219" y="1129308"/>
            <a:ext cx="1587500" cy="784830"/>
          </a:xfrm>
          <a:prstGeom prst="rect">
            <a:avLst/>
          </a:prstGeom>
          <a:solidFill>
            <a:srgbClr val="C3D69B"/>
          </a:solidFill>
          <a:ln>
            <a:solidFill>
              <a:srgbClr val="000000"/>
            </a:solidFill>
          </a:ln>
        </p:spPr>
        <p:txBody>
          <a:bodyPr vert="horz" wrap="square" lIns="0" tIns="88900" rIns="0" bIns="0" rtlCol="0">
            <a:spAutoFit/>
          </a:bodyPr>
          <a:lstStyle/>
          <a:p>
            <a:pPr marL="429895" marR="0" lvl="0" indent="0"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Fortaleza</a:t>
            </a:r>
            <a:endParaRPr kumimoji="0" sz="1800" b="0" i="0" u="none" strike="noStrike" kern="0" cap="none" spc="0" normalizeH="0" baseline="0" noProof="0" dirty="0">
              <a:ln>
                <a:noFill/>
              </a:ln>
              <a:solidFill>
                <a:srgbClr val="000000"/>
              </a:solidFill>
              <a:effectLst/>
              <a:uLnTx/>
              <a:uFillTx/>
              <a:cs typeface="Calibri"/>
            </a:endParaRPr>
          </a:p>
          <a:p>
            <a:pPr marL="370840" marR="0" lvl="0" indent="0"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Economica</a:t>
            </a:r>
            <a:endParaRPr kumimoji="0" sz="1800" b="0" i="0" u="none" strike="noStrike" kern="0" cap="none" spc="0" normalizeH="0" baseline="0" noProof="0" dirty="0">
              <a:ln>
                <a:noFill/>
              </a:ln>
              <a:solidFill>
                <a:srgbClr val="000000"/>
              </a:solidFill>
              <a:effectLst/>
              <a:uLnTx/>
              <a:uFillTx/>
              <a:cs typeface="Calibri"/>
            </a:endParaRPr>
          </a:p>
        </p:txBody>
      </p:sp>
      <p:sp>
        <p:nvSpPr>
          <p:cNvPr id="5" name="object 5"/>
          <p:cNvSpPr txBox="1"/>
          <p:nvPr/>
        </p:nvSpPr>
        <p:spPr>
          <a:xfrm>
            <a:off x="903219" y="3937620"/>
            <a:ext cx="7068820" cy="563616"/>
          </a:xfrm>
          <a:prstGeom prst="rect">
            <a:avLst/>
          </a:prstGeom>
          <a:solidFill>
            <a:srgbClr val="1F497D"/>
          </a:solidFill>
          <a:ln>
            <a:solidFill>
              <a:srgbClr val="FFFF00"/>
            </a:solidFill>
          </a:ln>
        </p:spPr>
        <p:txBody>
          <a:bodyPr vert="horz" wrap="square" lIns="0" tIns="1905" rIns="0" bIns="0" rtlCol="0">
            <a:spAutoFit/>
          </a:bodyPr>
          <a:lstStyle/>
          <a:p>
            <a:pPr defTabSz="914400" eaLnBrk="0" fontAlgn="base" hangingPunct="0">
              <a:spcBef>
                <a:spcPts val="15"/>
              </a:spcBef>
              <a:spcAft>
                <a:spcPct val="0"/>
              </a:spcAft>
            </a:pPr>
            <a:endParaRPr sz="1650" dirty="0">
              <a:solidFill>
                <a:srgbClr val="000000"/>
              </a:solidFill>
              <a:cs typeface="Times New Roman"/>
            </a:endParaRPr>
          </a:p>
          <a:p>
            <a:pPr marL="1950085" defTabSz="914400" eaLnBrk="0" fontAlgn="base" hangingPunct="0">
              <a:spcBef>
                <a:spcPct val="0"/>
              </a:spcBef>
              <a:spcAft>
                <a:spcPct val="0"/>
              </a:spcAft>
            </a:pPr>
            <a:r>
              <a:rPr sz="2000" b="1" spc="50" dirty="0">
                <a:solidFill>
                  <a:srgbClr val="FFFFFF"/>
                </a:solidFill>
                <a:cs typeface="Calibri"/>
              </a:rPr>
              <a:t>Rango</a:t>
            </a:r>
            <a:r>
              <a:rPr sz="2000" b="1" spc="-20" dirty="0">
                <a:solidFill>
                  <a:srgbClr val="FFFFFF"/>
                </a:solidFill>
                <a:cs typeface="Calibri"/>
              </a:rPr>
              <a:t> </a:t>
            </a:r>
            <a:r>
              <a:rPr sz="2000" b="1" spc="50" dirty="0">
                <a:solidFill>
                  <a:srgbClr val="FFFFFF"/>
                </a:solidFill>
                <a:cs typeface="Calibri"/>
              </a:rPr>
              <a:t>de</a:t>
            </a:r>
            <a:r>
              <a:rPr sz="2000" b="1" spc="-45" dirty="0">
                <a:solidFill>
                  <a:srgbClr val="FFFFFF"/>
                </a:solidFill>
                <a:cs typeface="Calibri"/>
              </a:rPr>
              <a:t> </a:t>
            </a:r>
            <a:r>
              <a:rPr sz="2000" b="1" spc="40" dirty="0">
                <a:solidFill>
                  <a:srgbClr val="FFFFFF"/>
                </a:solidFill>
                <a:cs typeface="Calibri"/>
              </a:rPr>
              <a:t>Calificacion</a:t>
            </a:r>
            <a:r>
              <a:rPr sz="2000" b="1" spc="-90" dirty="0">
                <a:solidFill>
                  <a:srgbClr val="FFFFFF"/>
                </a:solidFill>
                <a:cs typeface="Calibri"/>
              </a:rPr>
              <a:t> </a:t>
            </a:r>
            <a:r>
              <a:rPr sz="2000" b="1" spc="40" dirty="0">
                <a:solidFill>
                  <a:srgbClr val="FFFFFF"/>
                </a:solidFill>
                <a:cs typeface="Calibri"/>
              </a:rPr>
              <a:t>Crediticia</a:t>
            </a:r>
            <a:r>
              <a:rPr sz="2000" b="1" spc="-105" dirty="0">
                <a:solidFill>
                  <a:srgbClr val="FFFFFF"/>
                </a:solidFill>
                <a:cs typeface="Calibri"/>
              </a:rPr>
              <a:t> </a:t>
            </a:r>
            <a:r>
              <a:rPr sz="2000" b="1" spc="50" dirty="0">
                <a:solidFill>
                  <a:srgbClr val="FFFFFF"/>
                </a:solidFill>
                <a:cs typeface="Calibri"/>
              </a:rPr>
              <a:t>Soberana</a:t>
            </a:r>
            <a:endParaRPr sz="2000" dirty="0">
              <a:solidFill>
                <a:srgbClr val="000000"/>
              </a:solidFill>
              <a:cs typeface="Calibri"/>
            </a:endParaRPr>
          </a:p>
        </p:txBody>
      </p:sp>
      <p:sp>
        <p:nvSpPr>
          <p:cNvPr id="6" name="object 6"/>
          <p:cNvSpPr txBox="1"/>
          <p:nvPr/>
        </p:nvSpPr>
        <p:spPr>
          <a:xfrm>
            <a:off x="903219" y="3051160"/>
            <a:ext cx="5195570" cy="560410"/>
          </a:xfrm>
          <a:prstGeom prst="rect">
            <a:avLst/>
          </a:prstGeom>
          <a:solidFill>
            <a:srgbClr val="5F5F5F"/>
          </a:solidFill>
          <a:ln>
            <a:solidFill>
              <a:srgbClr val="FFFF00"/>
            </a:solidFill>
          </a:ln>
        </p:spPr>
        <p:txBody>
          <a:bodyPr vert="horz" wrap="square" lIns="0" tIns="6350" rIns="0" bIns="0" rtlCol="0">
            <a:spAutoFit/>
          </a:bodyPr>
          <a:lstStyle/>
          <a:p>
            <a:pPr defTabSz="914400" eaLnBrk="0" fontAlgn="base" hangingPunct="0">
              <a:spcBef>
                <a:spcPts val="50"/>
              </a:spcBef>
              <a:spcAft>
                <a:spcPct val="0"/>
              </a:spcAft>
            </a:pPr>
            <a:endParaRPr sz="1600" dirty="0">
              <a:solidFill>
                <a:srgbClr val="000000"/>
              </a:solidFill>
              <a:cs typeface="Times New Roman"/>
            </a:endParaRPr>
          </a:p>
          <a:p>
            <a:pPr marL="1298575" defTabSz="914400" eaLnBrk="0" fontAlgn="base" hangingPunct="0">
              <a:spcBef>
                <a:spcPct val="0"/>
              </a:spcBef>
              <a:spcAft>
                <a:spcPct val="0"/>
              </a:spcAft>
            </a:pPr>
            <a:r>
              <a:rPr sz="2000" b="1" spc="50" dirty="0">
                <a:solidFill>
                  <a:srgbClr val="FFFFFF"/>
                </a:solidFill>
                <a:cs typeface="Calibri"/>
              </a:rPr>
              <a:t>Fortaleza</a:t>
            </a:r>
            <a:r>
              <a:rPr sz="2000" b="1" spc="-100" dirty="0">
                <a:solidFill>
                  <a:srgbClr val="FFFFFF"/>
                </a:solidFill>
                <a:cs typeface="Calibri"/>
              </a:rPr>
              <a:t> </a:t>
            </a:r>
            <a:r>
              <a:rPr sz="2000" b="1" spc="40" dirty="0">
                <a:solidFill>
                  <a:srgbClr val="FFFFFF"/>
                </a:solidFill>
                <a:cs typeface="Calibri"/>
              </a:rPr>
              <a:t>Financiera</a:t>
            </a:r>
            <a:r>
              <a:rPr sz="2000" b="1" spc="-105" dirty="0">
                <a:solidFill>
                  <a:srgbClr val="FFFFFF"/>
                </a:solidFill>
                <a:cs typeface="Calibri"/>
              </a:rPr>
              <a:t> </a:t>
            </a:r>
            <a:r>
              <a:rPr sz="2000" b="1" spc="50" dirty="0">
                <a:solidFill>
                  <a:srgbClr val="FFFFFF"/>
                </a:solidFill>
                <a:cs typeface="Calibri"/>
              </a:rPr>
              <a:t>del</a:t>
            </a:r>
            <a:r>
              <a:rPr sz="2000" b="1" spc="-50" dirty="0">
                <a:solidFill>
                  <a:srgbClr val="FFFFFF"/>
                </a:solidFill>
                <a:cs typeface="Calibri"/>
              </a:rPr>
              <a:t> </a:t>
            </a:r>
            <a:r>
              <a:rPr sz="2000" b="1" spc="50" dirty="0">
                <a:solidFill>
                  <a:srgbClr val="FFFFFF"/>
                </a:solidFill>
                <a:cs typeface="Calibri"/>
              </a:rPr>
              <a:t>Gobierno</a:t>
            </a:r>
            <a:endParaRPr sz="2000" dirty="0">
              <a:solidFill>
                <a:srgbClr val="000000"/>
              </a:solidFill>
              <a:cs typeface="Calibri"/>
            </a:endParaRPr>
          </a:p>
        </p:txBody>
      </p:sp>
      <p:sp>
        <p:nvSpPr>
          <p:cNvPr id="7" name="object 7"/>
          <p:cNvSpPr txBox="1"/>
          <p:nvPr/>
        </p:nvSpPr>
        <p:spPr>
          <a:xfrm>
            <a:off x="2677787" y="1129308"/>
            <a:ext cx="1626870" cy="784830"/>
          </a:xfrm>
          <a:prstGeom prst="rect">
            <a:avLst/>
          </a:prstGeom>
          <a:solidFill>
            <a:srgbClr val="FCD5B5"/>
          </a:solidFill>
          <a:ln>
            <a:solidFill>
              <a:srgbClr val="000000"/>
            </a:solidFill>
          </a:ln>
        </p:spPr>
        <p:txBody>
          <a:bodyPr vert="horz" wrap="square" lIns="0" tIns="88900" rIns="0" bIns="0" rtlCol="0">
            <a:spAutoFit/>
          </a:bodyPr>
          <a:lstStyle/>
          <a:p>
            <a:pPr marL="0" marR="0" lvl="0" indent="0" algn="ctr"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Fortaleza</a:t>
            </a:r>
            <a:endParaRPr kumimoji="0" sz="1800" b="0" i="0" u="none" strike="noStrike" kern="0" cap="none" spc="0" normalizeH="0" baseline="0" noProof="0" dirty="0">
              <a:ln>
                <a:noFill/>
              </a:ln>
              <a:solidFill>
                <a:srgbClr val="000000"/>
              </a:solidFill>
              <a:effectLst/>
              <a:uLnTx/>
              <a:uFillTx/>
              <a:cs typeface="Calibri"/>
            </a:endParaRPr>
          </a:p>
          <a:p>
            <a:pPr marL="0" marR="6350" lvl="0" indent="0" algn="ctr"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Institucional</a:t>
            </a:r>
            <a:endParaRPr kumimoji="0" sz="1800" b="0" i="0" u="none" strike="noStrike" kern="0" cap="none" spc="0" normalizeH="0" baseline="0" noProof="0" dirty="0">
              <a:ln>
                <a:noFill/>
              </a:ln>
              <a:solidFill>
                <a:srgbClr val="000000"/>
              </a:solidFill>
              <a:effectLst/>
              <a:uLnTx/>
              <a:uFillTx/>
              <a:cs typeface="Calibri"/>
            </a:endParaRPr>
          </a:p>
        </p:txBody>
      </p:sp>
      <p:sp>
        <p:nvSpPr>
          <p:cNvPr id="8" name="object 8"/>
          <p:cNvSpPr txBox="1"/>
          <p:nvPr/>
        </p:nvSpPr>
        <p:spPr>
          <a:xfrm>
            <a:off x="4541083" y="1129308"/>
            <a:ext cx="1548130" cy="777136"/>
          </a:xfrm>
          <a:prstGeom prst="rect">
            <a:avLst/>
          </a:prstGeom>
          <a:solidFill>
            <a:srgbClr val="8EB4E3"/>
          </a:solidFill>
          <a:ln>
            <a:solidFill>
              <a:srgbClr val="0033FF"/>
            </a:solidFill>
          </a:ln>
        </p:spPr>
        <p:txBody>
          <a:bodyPr vert="horz" wrap="square" lIns="0" tIns="81280" rIns="0" bIns="0" rtlCol="0">
            <a:spAutoFit/>
          </a:bodyPr>
          <a:lstStyle/>
          <a:p>
            <a:pPr marL="11430" algn="ctr" defTabSz="914400" eaLnBrk="0" fontAlgn="base" hangingPunct="0">
              <a:spcBef>
                <a:spcPts val="640"/>
              </a:spcBef>
              <a:spcAft>
                <a:spcPct val="0"/>
              </a:spcAft>
            </a:pPr>
            <a:r>
              <a:rPr sz="1800" b="1" spc="50" dirty="0">
                <a:solidFill>
                  <a:srgbClr val="0028A0"/>
                </a:solidFill>
                <a:cs typeface="Calibri"/>
              </a:rPr>
              <a:t>Fortaleza</a:t>
            </a:r>
            <a:endParaRPr sz="1800" dirty="0">
              <a:solidFill>
                <a:srgbClr val="000000"/>
              </a:solidFill>
              <a:cs typeface="Calibri"/>
            </a:endParaRPr>
          </a:p>
          <a:p>
            <a:pPr algn="ctr" defTabSz="914400" eaLnBrk="0" fontAlgn="base" hangingPunct="0">
              <a:spcBef>
                <a:spcPts val="1070"/>
              </a:spcBef>
              <a:spcAft>
                <a:spcPct val="0"/>
              </a:spcAft>
            </a:pPr>
            <a:r>
              <a:rPr sz="1800" b="1" spc="50" dirty="0">
                <a:solidFill>
                  <a:srgbClr val="0028A0"/>
                </a:solidFill>
                <a:cs typeface="Calibri"/>
              </a:rPr>
              <a:t>Fiscal</a:t>
            </a:r>
            <a:endParaRPr sz="1800" dirty="0">
              <a:solidFill>
                <a:srgbClr val="000000"/>
              </a:solidFill>
              <a:cs typeface="Calibri"/>
            </a:endParaRPr>
          </a:p>
        </p:txBody>
      </p:sp>
      <p:sp>
        <p:nvSpPr>
          <p:cNvPr id="9" name="object 9"/>
          <p:cNvSpPr txBox="1"/>
          <p:nvPr/>
        </p:nvSpPr>
        <p:spPr>
          <a:xfrm>
            <a:off x="6266358" y="1129308"/>
            <a:ext cx="1725295" cy="784830"/>
          </a:xfrm>
          <a:prstGeom prst="rect">
            <a:avLst/>
          </a:prstGeom>
          <a:solidFill>
            <a:srgbClr val="D99694"/>
          </a:solidFill>
          <a:ln>
            <a:solidFill>
              <a:srgbClr val="000000"/>
            </a:solidFill>
          </a:ln>
        </p:spPr>
        <p:txBody>
          <a:bodyPr vert="horz" wrap="square" lIns="0" tIns="88900" rIns="0" bIns="0" rtlCol="0">
            <a:spAutoFit/>
          </a:bodyPr>
          <a:lstStyle/>
          <a:p>
            <a:pPr marL="19685" marR="0" lvl="0" indent="0" algn="ctr"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Susceptibilidad</a:t>
            </a:r>
            <a:endParaRPr kumimoji="0" sz="1800" b="0" i="0" u="none" strike="noStrike" kern="0" cap="none" spc="0" normalizeH="0" baseline="0" noProof="0" dirty="0">
              <a:ln>
                <a:noFill/>
              </a:ln>
              <a:solidFill>
                <a:srgbClr val="000000"/>
              </a:solidFill>
              <a:effectLst/>
              <a:uLnTx/>
              <a:uFillTx/>
              <a:cs typeface="Calibri"/>
            </a:endParaRPr>
          </a:p>
          <a:p>
            <a:pPr marL="10795" marR="0" lvl="0" indent="0" algn="ctr"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de</a:t>
            </a:r>
            <a:r>
              <a:rPr kumimoji="0" sz="1800" b="1" i="0" u="none" strike="noStrike" kern="0" cap="none" spc="25" normalizeH="0" baseline="0" noProof="0" dirty="0">
                <a:ln>
                  <a:noFill/>
                </a:ln>
                <a:solidFill>
                  <a:srgbClr val="000000"/>
                </a:solidFill>
                <a:effectLst/>
                <a:uLnTx/>
                <a:uFillTx/>
                <a:cs typeface="Calibri"/>
              </a:rPr>
              <a:t> </a:t>
            </a:r>
            <a:r>
              <a:rPr kumimoji="0" sz="1800" b="1" i="0" u="none" strike="noStrike" kern="0" cap="none" spc="60" normalizeH="0" baseline="0" noProof="0" dirty="0">
                <a:ln>
                  <a:noFill/>
                </a:ln>
                <a:solidFill>
                  <a:srgbClr val="000000"/>
                </a:solidFill>
                <a:effectLst/>
                <a:uLnTx/>
                <a:uFillTx/>
                <a:cs typeface="Calibri"/>
              </a:rPr>
              <a:t>Riesgo</a:t>
            </a:r>
            <a:endParaRPr kumimoji="0" sz="1800" b="0" i="0" u="none" strike="noStrike" kern="0" cap="none" spc="0" normalizeH="0" baseline="0" noProof="0" dirty="0">
              <a:ln>
                <a:noFill/>
              </a:ln>
              <a:solidFill>
                <a:srgbClr val="000000"/>
              </a:solidFill>
              <a:effectLst/>
              <a:uLnTx/>
              <a:uFillTx/>
              <a:cs typeface="Calibri"/>
            </a:endParaRPr>
          </a:p>
        </p:txBody>
      </p:sp>
      <p:sp>
        <p:nvSpPr>
          <p:cNvPr id="10" name="object 10"/>
          <p:cNvSpPr/>
          <p:nvPr/>
        </p:nvSpPr>
        <p:spPr>
          <a:xfrm>
            <a:off x="1653060" y="1925500"/>
            <a:ext cx="78869" cy="172397"/>
          </a:xfrm>
          <a:prstGeom prst="rect">
            <a:avLst/>
          </a:pr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3472211" y="1936653"/>
            <a:ext cx="64841" cy="183166"/>
          </a:xfrm>
          <a:prstGeom prst="rect">
            <a:avLst/>
          </a:pr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2" name="object 12"/>
          <p:cNvSpPr/>
          <p:nvPr/>
        </p:nvSpPr>
        <p:spPr>
          <a:xfrm>
            <a:off x="5310458" y="1936653"/>
            <a:ext cx="79375" cy="1108452"/>
          </a:xfrm>
          <a:custGeom>
            <a:avLst/>
            <a:gdLst/>
            <a:ahLst/>
            <a:cxnLst/>
            <a:rect l="l" t="t" r="r" b="b"/>
            <a:pathLst>
              <a:path w="79375" h="1189354">
                <a:moveTo>
                  <a:pt x="0" y="1115593"/>
                </a:moveTo>
                <a:lnTo>
                  <a:pt x="39039" y="1189280"/>
                </a:lnTo>
                <a:lnTo>
                  <a:pt x="65637" y="1140237"/>
                </a:lnTo>
                <a:lnTo>
                  <a:pt x="29443" y="1140237"/>
                </a:lnTo>
                <a:lnTo>
                  <a:pt x="29474" y="1134075"/>
                </a:lnTo>
                <a:lnTo>
                  <a:pt x="0" y="1115593"/>
                </a:lnTo>
                <a:close/>
              </a:path>
              <a:path w="79375" h="1189354">
                <a:moveTo>
                  <a:pt x="29474" y="1134075"/>
                </a:moveTo>
                <a:lnTo>
                  <a:pt x="29443" y="1140237"/>
                </a:lnTo>
                <a:lnTo>
                  <a:pt x="39302" y="1140237"/>
                </a:lnTo>
                <a:lnTo>
                  <a:pt x="29474" y="1134075"/>
                </a:lnTo>
                <a:close/>
              </a:path>
              <a:path w="79375" h="1189354">
                <a:moveTo>
                  <a:pt x="54945" y="0"/>
                </a:moveTo>
                <a:lnTo>
                  <a:pt x="35227" y="0"/>
                </a:lnTo>
                <a:lnTo>
                  <a:pt x="29568" y="1115593"/>
                </a:lnTo>
                <a:lnTo>
                  <a:pt x="29576" y="1134139"/>
                </a:lnTo>
                <a:lnTo>
                  <a:pt x="39302" y="1140237"/>
                </a:lnTo>
                <a:lnTo>
                  <a:pt x="49192" y="1134139"/>
                </a:lnTo>
                <a:lnTo>
                  <a:pt x="54945" y="0"/>
                </a:lnTo>
                <a:close/>
              </a:path>
              <a:path w="79375" h="1189354">
                <a:moveTo>
                  <a:pt x="49192" y="1134139"/>
                </a:moveTo>
                <a:lnTo>
                  <a:pt x="39302" y="1140237"/>
                </a:lnTo>
                <a:lnTo>
                  <a:pt x="49161" y="1140237"/>
                </a:lnTo>
                <a:lnTo>
                  <a:pt x="49192" y="1134139"/>
                </a:lnTo>
                <a:close/>
              </a:path>
              <a:path w="79375" h="1189354">
                <a:moveTo>
                  <a:pt x="78869" y="1115838"/>
                </a:moveTo>
                <a:lnTo>
                  <a:pt x="49192" y="1134139"/>
                </a:lnTo>
                <a:lnTo>
                  <a:pt x="49161" y="1140237"/>
                </a:lnTo>
                <a:lnTo>
                  <a:pt x="65637" y="1140237"/>
                </a:lnTo>
                <a:lnTo>
                  <a:pt x="78869" y="1115838"/>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33FF"/>
              </a:solidFill>
              <a:effectLst/>
              <a:uLnTx/>
              <a:uFillTx/>
            </a:endParaRPr>
          </a:p>
        </p:txBody>
      </p:sp>
      <p:sp>
        <p:nvSpPr>
          <p:cNvPr id="13" name="object 13"/>
          <p:cNvSpPr/>
          <p:nvPr/>
        </p:nvSpPr>
        <p:spPr>
          <a:xfrm>
            <a:off x="2511372" y="2713484"/>
            <a:ext cx="79375" cy="293370"/>
          </a:xfrm>
          <a:custGeom>
            <a:avLst/>
            <a:gdLst/>
            <a:ahLst/>
            <a:cxnLst/>
            <a:rect l="l" t="t" r="r" b="b"/>
            <a:pathLst>
              <a:path w="79375" h="293370">
                <a:moveTo>
                  <a:pt x="0" y="219097"/>
                </a:moveTo>
                <a:lnTo>
                  <a:pt x="38252" y="293273"/>
                </a:lnTo>
                <a:lnTo>
                  <a:pt x="65489" y="244354"/>
                </a:lnTo>
                <a:lnTo>
                  <a:pt x="48900" y="244354"/>
                </a:lnTo>
                <a:lnTo>
                  <a:pt x="29182" y="244109"/>
                </a:lnTo>
                <a:lnTo>
                  <a:pt x="29288" y="237952"/>
                </a:lnTo>
                <a:lnTo>
                  <a:pt x="0" y="219097"/>
                </a:lnTo>
                <a:close/>
              </a:path>
              <a:path w="79375" h="293370">
                <a:moveTo>
                  <a:pt x="49001" y="238251"/>
                </a:moveTo>
                <a:lnTo>
                  <a:pt x="39041" y="244231"/>
                </a:lnTo>
                <a:lnTo>
                  <a:pt x="48900" y="244354"/>
                </a:lnTo>
                <a:lnTo>
                  <a:pt x="49001" y="238251"/>
                </a:lnTo>
                <a:close/>
              </a:path>
              <a:path w="79375" h="293370">
                <a:moveTo>
                  <a:pt x="78869" y="220323"/>
                </a:moveTo>
                <a:lnTo>
                  <a:pt x="49001" y="238251"/>
                </a:lnTo>
                <a:lnTo>
                  <a:pt x="48900" y="244354"/>
                </a:lnTo>
                <a:lnTo>
                  <a:pt x="65489" y="244354"/>
                </a:lnTo>
                <a:lnTo>
                  <a:pt x="78869" y="220323"/>
                </a:lnTo>
                <a:close/>
              </a:path>
              <a:path w="79375" h="293370">
                <a:moveTo>
                  <a:pt x="29288" y="237952"/>
                </a:moveTo>
                <a:lnTo>
                  <a:pt x="29182" y="244109"/>
                </a:lnTo>
                <a:lnTo>
                  <a:pt x="38989" y="244231"/>
                </a:lnTo>
                <a:lnTo>
                  <a:pt x="29288" y="237952"/>
                </a:lnTo>
                <a:close/>
              </a:path>
              <a:path w="79375" h="293370">
                <a:moveTo>
                  <a:pt x="33388" y="0"/>
                </a:moveTo>
                <a:lnTo>
                  <a:pt x="29288" y="237952"/>
                </a:lnTo>
                <a:lnTo>
                  <a:pt x="39041" y="244231"/>
                </a:lnTo>
                <a:lnTo>
                  <a:pt x="49001" y="238251"/>
                </a:lnTo>
                <a:lnTo>
                  <a:pt x="52974" y="245"/>
                </a:lnTo>
                <a:lnTo>
                  <a:pt x="33388" y="0"/>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4" name="object 14"/>
          <p:cNvSpPr/>
          <p:nvPr/>
        </p:nvSpPr>
        <p:spPr>
          <a:xfrm>
            <a:off x="3457677" y="3649588"/>
            <a:ext cx="79375" cy="203866"/>
          </a:xfrm>
          <a:custGeom>
            <a:avLst/>
            <a:gdLst/>
            <a:ahLst/>
            <a:cxnLst/>
            <a:rect l="l" t="t" r="r" b="b"/>
            <a:pathLst>
              <a:path w="79375" h="297179">
                <a:moveTo>
                  <a:pt x="0" y="223314"/>
                </a:moveTo>
                <a:lnTo>
                  <a:pt x="39697" y="296718"/>
                </a:lnTo>
                <a:lnTo>
                  <a:pt x="65740" y="247713"/>
                </a:lnTo>
                <a:lnTo>
                  <a:pt x="29577" y="247713"/>
                </a:lnTo>
                <a:lnTo>
                  <a:pt x="29478" y="241525"/>
                </a:lnTo>
                <a:lnTo>
                  <a:pt x="0" y="223314"/>
                </a:lnTo>
                <a:close/>
              </a:path>
              <a:path w="79375" h="297179">
                <a:moveTo>
                  <a:pt x="29550" y="241570"/>
                </a:moveTo>
                <a:lnTo>
                  <a:pt x="29577" y="247713"/>
                </a:lnTo>
                <a:lnTo>
                  <a:pt x="39435" y="247676"/>
                </a:lnTo>
                <a:lnTo>
                  <a:pt x="29550" y="241570"/>
                </a:lnTo>
                <a:close/>
              </a:path>
              <a:path w="79375" h="297179">
                <a:moveTo>
                  <a:pt x="78869" y="223008"/>
                </a:moveTo>
                <a:lnTo>
                  <a:pt x="49267" y="241525"/>
                </a:lnTo>
                <a:lnTo>
                  <a:pt x="49293" y="247639"/>
                </a:lnTo>
                <a:lnTo>
                  <a:pt x="29577" y="247713"/>
                </a:lnTo>
                <a:lnTo>
                  <a:pt x="65740" y="247713"/>
                </a:lnTo>
                <a:lnTo>
                  <a:pt x="78869" y="223008"/>
                </a:lnTo>
                <a:close/>
              </a:path>
              <a:path w="79375" h="297179">
                <a:moveTo>
                  <a:pt x="48242" y="0"/>
                </a:moveTo>
                <a:lnTo>
                  <a:pt x="28525" y="73"/>
                </a:lnTo>
                <a:lnTo>
                  <a:pt x="29550" y="241570"/>
                </a:lnTo>
                <a:lnTo>
                  <a:pt x="39434" y="247676"/>
                </a:lnTo>
                <a:lnTo>
                  <a:pt x="49195" y="241570"/>
                </a:lnTo>
                <a:lnTo>
                  <a:pt x="49189" y="223008"/>
                </a:lnTo>
                <a:lnTo>
                  <a:pt x="48242" y="0"/>
                </a:lnTo>
                <a:close/>
              </a:path>
              <a:path w="79375" h="297179">
                <a:moveTo>
                  <a:pt x="49267" y="241525"/>
                </a:moveTo>
                <a:lnTo>
                  <a:pt x="39434" y="247676"/>
                </a:lnTo>
                <a:lnTo>
                  <a:pt x="49293" y="247639"/>
                </a:lnTo>
                <a:lnTo>
                  <a:pt x="49267" y="241525"/>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5" name="object 15"/>
          <p:cNvSpPr/>
          <p:nvPr/>
        </p:nvSpPr>
        <p:spPr>
          <a:xfrm>
            <a:off x="6948263" y="1936653"/>
            <a:ext cx="144017" cy="1989605"/>
          </a:xfrm>
          <a:custGeom>
            <a:avLst/>
            <a:gdLst/>
            <a:ahLst/>
            <a:cxnLst/>
            <a:rect l="l" t="t" r="r" b="b"/>
            <a:pathLst>
              <a:path w="79375" h="2173604">
                <a:moveTo>
                  <a:pt x="0" y="2099679"/>
                </a:moveTo>
                <a:lnTo>
                  <a:pt x="39566" y="2173194"/>
                </a:lnTo>
                <a:lnTo>
                  <a:pt x="65745" y="2124163"/>
                </a:lnTo>
                <a:lnTo>
                  <a:pt x="29577" y="2124163"/>
                </a:lnTo>
                <a:lnTo>
                  <a:pt x="29546" y="2118014"/>
                </a:lnTo>
                <a:lnTo>
                  <a:pt x="0" y="2099679"/>
                </a:lnTo>
                <a:close/>
              </a:path>
              <a:path w="79375" h="2173604">
                <a:moveTo>
                  <a:pt x="29568" y="2118028"/>
                </a:moveTo>
                <a:lnTo>
                  <a:pt x="29577" y="2124163"/>
                </a:lnTo>
                <a:lnTo>
                  <a:pt x="39436" y="2124151"/>
                </a:lnTo>
                <a:lnTo>
                  <a:pt x="29568" y="2118028"/>
                </a:lnTo>
                <a:close/>
              </a:path>
              <a:path w="79375" h="2173604">
                <a:moveTo>
                  <a:pt x="78870" y="2099581"/>
                </a:moveTo>
                <a:lnTo>
                  <a:pt x="49285" y="2118014"/>
                </a:lnTo>
                <a:lnTo>
                  <a:pt x="49293" y="2124151"/>
                </a:lnTo>
                <a:lnTo>
                  <a:pt x="29577" y="2124163"/>
                </a:lnTo>
                <a:lnTo>
                  <a:pt x="65752" y="2124151"/>
                </a:lnTo>
                <a:lnTo>
                  <a:pt x="78870" y="2099581"/>
                </a:lnTo>
                <a:close/>
              </a:path>
              <a:path w="79375" h="2173604">
                <a:moveTo>
                  <a:pt x="46401" y="0"/>
                </a:moveTo>
                <a:lnTo>
                  <a:pt x="26685" y="0"/>
                </a:lnTo>
                <a:lnTo>
                  <a:pt x="29568" y="2118028"/>
                </a:lnTo>
                <a:lnTo>
                  <a:pt x="39436" y="2124151"/>
                </a:lnTo>
                <a:lnTo>
                  <a:pt x="49263" y="2118028"/>
                </a:lnTo>
                <a:lnTo>
                  <a:pt x="49260" y="2099581"/>
                </a:lnTo>
                <a:lnTo>
                  <a:pt x="46401" y="0"/>
                </a:lnTo>
                <a:close/>
              </a:path>
              <a:path w="79375" h="2173604">
                <a:moveTo>
                  <a:pt x="49285" y="2118014"/>
                </a:moveTo>
                <a:lnTo>
                  <a:pt x="39436" y="2124151"/>
                </a:lnTo>
                <a:lnTo>
                  <a:pt x="49293" y="2124151"/>
                </a:lnTo>
                <a:lnTo>
                  <a:pt x="49285" y="2118014"/>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6" name="object 16"/>
          <p:cNvSpPr/>
          <p:nvPr/>
        </p:nvSpPr>
        <p:spPr>
          <a:xfrm>
            <a:off x="1324798" y="4778940"/>
            <a:ext cx="6346345" cy="2987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7" name="object 17"/>
          <p:cNvSpPr txBox="1"/>
          <p:nvPr/>
        </p:nvSpPr>
        <p:spPr>
          <a:xfrm>
            <a:off x="293051" y="4729708"/>
            <a:ext cx="859790" cy="33020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000" spc="-5" dirty="0">
                <a:solidFill>
                  <a:srgbClr val="0028A0"/>
                </a:solidFill>
                <a:cs typeface="Arial"/>
              </a:rPr>
              <a:t>Escala:</a:t>
            </a:r>
            <a:endParaRPr sz="2000" dirty="0">
              <a:solidFill>
                <a:srgbClr val="000000"/>
              </a:solidFill>
              <a:cs typeface="Arial"/>
            </a:endParaRPr>
          </a:p>
        </p:txBody>
      </p:sp>
      <p:sp>
        <p:nvSpPr>
          <p:cNvPr id="18" name="object 17"/>
          <p:cNvSpPr txBox="1">
            <a:spLocks/>
          </p:cNvSpPr>
          <p:nvPr/>
        </p:nvSpPr>
        <p:spPr>
          <a:xfrm>
            <a:off x="259680" y="5327998"/>
            <a:ext cx="6590241" cy="185307"/>
          </a:xfrm>
          <a:prstGeom prst="rect">
            <a:avLst/>
          </a:prstGeom>
        </p:spPr>
        <p:txBody>
          <a:bodyPr vert="horz" wrap="square" lIns="0" tIns="18415" rIns="0" bIns="0" rtlCol="0">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5063807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62308" y="-8265"/>
            <a:ext cx="7718181" cy="1104636"/>
          </a:xfrm>
        </p:spPr>
        <p:txBody>
          <a:bodyPr/>
          <a:lstStyle/>
          <a:p>
            <a:pPr algn="l"/>
            <a:r>
              <a:rPr lang="es-CO" b="1" dirty="0">
                <a:latin typeface="Times New Roman" panose="02020603050405020304" pitchFamily="18" charset="0"/>
                <a:cs typeface="Times New Roman" panose="02020603050405020304" pitchFamily="18" charset="0"/>
              </a:rPr>
              <a:t>Segundo: Comparación con Pares</a:t>
            </a:r>
          </a:p>
        </p:txBody>
      </p:sp>
      <p:sp>
        <p:nvSpPr>
          <p:cNvPr id="3" name="object 3"/>
          <p:cNvSpPr txBox="1"/>
          <p:nvPr/>
        </p:nvSpPr>
        <p:spPr>
          <a:xfrm>
            <a:off x="762308" y="1849389"/>
            <a:ext cx="1066596" cy="50526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3200" b="1" spc="-5" dirty="0">
                <a:solidFill>
                  <a:srgbClr val="000000"/>
                </a:solidFill>
                <a:cs typeface="Arial"/>
              </a:rPr>
              <a:t>B</a:t>
            </a:r>
            <a:r>
              <a:rPr sz="3200" b="1" dirty="0">
                <a:solidFill>
                  <a:srgbClr val="000000"/>
                </a:solidFill>
                <a:cs typeface="Arial"/>
              </a:rPr>
              <a:t>aa1</a:t>
            </a:r>
          </a:p>
        </p:txBody>
      </p:sp>
      <p:sp>
        <p:nvSpPr>
          <p:cNvPr id="4" name="object 4"/>
          <p:cNvSpPr txBox="1"/>
          <p:nvPr/>
        </p:nvSpPr>
        <p:spPr>
          <a:xfrm>
            <a:off x="762308" y="2949992"/>
            <a:ext cx="1066596" cy="505267"/>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3200" b="1" spc="-5" dirty="0">
                <a:solidFill>
                  <a:srgbClr val="000000"/>
                </a:solidFill>
                <a:cs typeface="Arial"/>
              </a:rPr>
              <a:t>B</a:t>
            </a:r>
            <a:r>
              <a:rPr sz="3200" b="1" dirty="0">
                <a:solidFill>
                  <a:srgbClr val="000000"/>
                </a:solidFill>
                <a:cs typeface="Arial"/>
              </a:rPr>
              <a:t>aa2</a:t>
            </a:r>
            <a:endParaRPr sz="3200" b="1">
              <a:solidFill>
                <a:srgbClr val="000000"/>
              </a:solidFill>
              <a:cs typeface="Arial"/>
            </a:endParaRPr>
          </a:p>
        </p:txBody>
      </p:sp>
      <p:sp>
        <p:nvSpPr>
          <p:cNvPr id="5" name="object 5"/>
          <p:cNvSpPr txBox="1"/>
          <p:nvPr/>
        </p:nvSpPr>
        <p:spPr>
          <a:xfrm>
            <a:off x="762308" y="4046489"/>
            <a:ext cx="1066596" cy="505267"/>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3200" b="1" spc="-5" dirty="0">
                <a:solidFill>
                  <a:srgbClr val="000000"/>
                </a:solidFill>
                <a:cs typeface="Arial"/>
              </a:rPr>
              <a:t>B</a:t>
            </a:r>
            <a:r>
              <a:rPr sz="3200" b="1" dirty="0">
                <a:solidFill>
                  <a:srgbClr val="000000"/>
                </a:solidFill>
                <a:cs typeface="Arial"/>
              </a:rPr>
              <a:t>aa3</a:t>
            </a:r>
            <a:endParaRPr sz="3200" b="1">
              <a:solidFill>
                <a:srgbClr val="000000"/>
              </a:solidFill>
              <a:cs typeface="Arial"/>
            </a:endParaRPr>
          </a:p>
        </p:txBody>
      </p:sp>
      <p:sp>
        <p:nvSpPr>
          <p:cNvPr id="6" name="object 6"/>
          <p:cNvSpPr txBox="1"/>
          <p:nvPr/>
        </p:nvSpPr>
        <p:spPr>
          <a:xfrm>
            <a:off x="2252896" y="1856390"/>
            <a:ext cx="3743633" cy="443711"/>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800" b="1" spc="-5" dirty="0">
                <a:solidFill>
                  <a:srgbClr val="0028A0"/>
                </a:solidFill>
                <a:cs typeface="Arial"/>
              </a:rPr>
              <a:t>Isla Mauricio,</a:t>
            </a:r>
            <a:r>
              <a:rPr sz="2800" b="1" spc="-75" dirty="0">
                <a:solidFill>
                  <a:srgbClr val="0028A0"/>
                </a:solidFill>
                <a:cs typeface="Arial"/>
              </a:rPr>
              <a:t> </a:t>
            </a:r>
            <a:r>
              <a:rPr sz="2800" b="1" spc="-25" dirty="0">
                <a:solidFill>
                  <a:srgbClr val="0028A0"/>
                </a:solidFill>
                <a:cs typeface="Arial"/>
              </a:rPr>
              <a:t>Tailandia</a:t>
            </a:r>
            <a:endParaRPr sz="2800" b="1">
              <a:solidFill>
                <a:srgbClr val="000000"/>
              </a:solidFill>
              <a:cs typeface="Arial"/>
            </a:endParaRPr>
          </a:p>
        </p:txBody>
      </p:sp>
      <p:sp>
        <p:nvSpPr>
          <p:cNvPr id="7" name="object 7"/>
          <p:cNvSpPr txBox="1"/>
          <p:nvPr/>
        </p:nvSpPr>
        <p:spPr>
          <a:xfrm>
            <a:off x="2252896" y="2727815"/>
            <a:ext cx="6560070" cy="874598"/>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800" b="1" u="heavy" spc="-5" dirty="0">
                <a:solidFill>
                  <a:srgbClr val="0028A0"/>
                </a:solidFill>
                <a:uFill>
                  <a:solidFill>
                    <a:srgbClr val="0028A0"/>
                  </a:solidFill>
                </a:uFill>
                <a:cs typeface="Arial"/>
              </a:rPr>
              <a:t>Colombia</a:t>
            </a:r>
            <a:r>
              <a:rPr sz="2800" b="1" spc="-5" dirty="0">
                <a:solidFill>
                  <a:srgbClr val="0028A0"/>
                </a:solidFill>
                <a:cs typeface="Arial"/>
              </a:rPr>
              <a:t>, </a:t>
            </a:r>
            <a:r>
              <a:rPr sz="2800" b="1" u="heavy" spc="-5" dirty="0">
                <a:solidFill>
                  <a:srgbClr val="0028A0"/>
                </a:solidFill>
                <a:uFill>
                  <a:solidFill>
                    <a:srgbClr val="0028A0"/>
                  </a:solidFill>
                </a:uFill>
                <a:cs typeface="Arial"/>
              </a:rPr>
              <a:t>Panamá</a:t>
            </a:r>
            <a:r>
              <a:rPr sz="2800" b="1" spc="-5" dirty="0">
                <a:solidFill>
                  <a:srgbClr val="0028A0"/>
                </a:solidFill>
                <a:cs typeface="Arial"/>
              </a:rPr>
              <a:t>,</a:t>
            </a:r>
            <a:r>
              <a:rPr sz="2800" b="1" spc="-30" dirty="0">
                <a:solidFill>
                  <a:srgbClr val="0028A0"/>
                </a:solidFill>
                <a:cs typeface="Arial"/>
              </a:rPr>
              <a:t> </a:t>
            </a:r>
            <a:r>
              <a:rPr sz="2800" b="1" u="heavy" spc="-5" dirty="0">
                <a:solidFill>
                  <a:srgbClr val="0028A0"/>
                </a:solidFill>
                <a:uFill>
                  <a:solidFill>
                    <a:srgbClr val="0028A0"/>
                  </a:solidFill>
                </a:uFill>
                <a:cs typeface="Arial"/>
              </a:rPr>
              <a:t>Uruguay</a:t>
            </a:r>
            <a:endParaRPr sz="2800" b="1" dirty="0">
              <a:solidFill>
                <a:srgbClr val="000000"/>
              </a:solidFill>
              <a:cs typeface="Arial"/>
            </a:endParaRPr>
          </a:p>
          <a:p>
            <a:pPr marL="12700" defTabSz="914400" eaLnBrk="0" fontAlgn="base" hangingPunct="0">
              <a:spcBef>
                <a:spcPct val="0"/>
              </a:spcBef>
              <a:spcAft>
                <a:spcPct val="0"/>
              </a:spcAft>
            </a:pPr>
            <a:r>
              <a:rPr sz="2800" b="1" spc="-5" dirty="0">
                <a:solidFill>
                  <a:srgbClr val="0028A0"/>
                </a:solidFill>
                <a:cs typeface="Arial"/>
              </a:rPr>
              <a:t>Bulgaria, </a:t>
            </a:r>
            <a:r>
              <a:rPr sz="2800" b="1" dirty="0">
                <a:solidFill>
                  <a:srgbClr val="0028A0"/>
                </a:solidFill>
                <a:cs typeface="Arial"/>
              </a:rPr>
              <a:t>España, Filipinas, </a:t>
            </a:r>
            <a:r>
              <a:rPr sz="2800" b="1" spc="-5" dirty="0">
                <a:solidFill>
                  <a:srgbClr val="0028A0"/>
                </a:solidFill>
                <a:cs typeface="Arial"/>
              </a:rPr>
              <a:t>Italia,</a:t>
            </a:r>
            <a:r>
              <a:rPr sz="2800" b="1" spc="-75" dirty="0">
                <a:solidFill>
                  <a:srgbClr val="0028A0"/>
                </a:solidFill>
                <a:cs typeface="Arial"/>
              </a:rPr>
              <a:t> </a:t>
            </a:r>
            <a:r>
              <a:rPr sz="2800" b="1" spc="-5" dirty="0">
                <a:solidFill>
                  <a:srgbClr val="0028A0"/>
                </a:solidFill>
                <a:cs typeface="Arial"/>
              </a:rPr>
              <a:t>Omán</a:t>
            </a:r>
            <a:endParaRPr sz="2800" b="1" dirty="0">
              <a:solidFill>
                <a:srgbClr val="000000"/>
              </a:solidFill>
              <a:cs typeface="Arial"/>
            </a:endParaRPr>
          </a:p>
        </p:txBody>
      </p:sp>
      <p:sp>
        <p:nvSpPr>
          <p:cNvPr id="8" name="object 8"/>
          <p:cNvSpPr txBox="1"/>
          <p:nvPr/>
        </p:nvSpPr>
        <p:spPr>
          <a:xfrm>
            <a:off x="2252895" y="4012392"/>
            <a:ext cx="5884161" cy="443711"/>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800" b="1" spc="-5" dirty="0">
                <a:solidFill>
                  <a:srgbClr val="0028A0"/>
                </a:solidFill>
                <a:cs typeface="Arial"/>
              </a:rPr>
              <a:t>Hungría, India, Indonesia,</a:t>
            </a:r>
            <a:r>
              <a:rPr sz="2800" b="1" spc="-35" dirty="0">
                <a:solidFill>
                  <a:srgbClr val="0028A0"/>
                </a:solidFill>
                <a:cs typeface="Arial"/>
              </a:rPr>
              <a:t> </a:t>
            </a:r>
            <a:r>
              <a:rPr sz="2800" b="1" spc="-5" dirty="0">
                <a:solidFill>
                  <a:srgbClr val="0028A0"/>
                </a:solidFill>
                <a:cs typeface="Arial"/>
              </a:rPr>
              <a:t>Sudáfrica</a:t>
            </a:r>
            <a:endParaRPr sz="2800" b="1">
              <a:solidFill>
                <a:srgbClr val="000000"/>
              </a:solidFill>
              <a:cs typeface="Arial"/>
            </a:endParaRPr>
          </a:p>
        </p:txBody>
      </p:sp>
      <p:sp>
        <p:nvSpPr>
          <p:cNvPr id="9" name="object 4"/>
          <p:cNvSpPr txBox="1">
            <a:spLocks/>
          </p:cNvSpPr>
          <p:nvPr/>
        </p:nvSpPr>
        <p:spPr>
          <a:xfrm>
            <a:off x="276347" y="5314704"/>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256250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064000" y="101600"/>
            <a:ext cx="5080000" cy="5295900"/>
          </a:xfrm>
        </p:spPr>
        <p:txBody>
          <a:bodyPr>
            <a:noAutofit/>
          </a:bodyPr>
          <a:lstStyle/>
          <a:p>
            <a:pPr marL="12700" lvl="0" defTabSz="914400" eaLnBrk="0" fontAlgn="base" hangingPunct="0">
              <a:lnSpc>
                <a:spcPct val="100000"/>
              </a:lnSpc>
              <a:spcBef>
                <a:spcPts val="100"/>
              </a:spcBef>
              <a:spcAft>
                <a:spcPct val="0"/>
              </a:spcAft>
            </a:pPr>
            <a:r>
              <a:rPr lang="es-CO" sz="4400" b="1" dirty="0">
                <a:solidFill>
                  <a:srgbClr val="00918E"/>
                </a:solidFill>
                <a:latin typeface="Times New Roman" panose="02020603050405020304" pitchFamily="18" charset="0"/>
                <a:ea typeface="+mn-ea"/>
                <a:cs typeface="Times New Roman" panose="02020603050405020304" pitchFamily="18" charset="0"/>
              </a:rPr>
              <a:t>Reportes de Finanzas Públicas y Marco Analítico de  Riesgo Soberano</a:t>
            </a:r>
            <a:endParaRPr lang="es-CO" sz="4400" b="1" kern="0" spc="-5" dirty="0">
              <a:solidFill>
                <a:srgbClr val="00918E"/>
              </a:solidFill>
              <a:latin typeface="Times New Roman" panose="02020603050405020304" pitchFamily="18" charset="0"/>
              <a:ea typeface="+mn-ea"/>
              <a:cs typeface="Times New Roman" panose="02020603050405020304" pitchFamily="18" charset="0"/>
            </a:endParaRPr>
          </a:p>
        </p:txBody>
      </p:sp>
      <p:sp>
        <p:nvSpPr>
          <p:cNvPr id="4" name="object 2"/>
          <p:cNvSpPr txBox="1"/>
          <p:nvPr/>
        </p:nvSpPr>
        <p:spPr>
          <a:xfrm>
            <a:off x="2541960" y="1013123"/>
            <a:ext cx="1226185" cy="3783087"/>
          </a:xfrm>
          <a:prstGeom prst="rect">
            <a:avLst/>
          </a:prstGeom>
        </p:spPr>
        <p:txBody>
          <a:bodyPr vert="horz" wrap="square" lIns="0" tIns="12700" rIns="0" bIns="0" rtlCol="0">
            <a:spAutoFit/>
          </a:bodyPr>
          <a:lstStyle/>
          <a:p>
            <a:pPr marL="12700" marR="0" lvl="0" indent="0" algn="ctr" defTabSz="914400" rtl="0" eaLnBrk="0" fontAlgn="base" latinLnBrk="0" hangingPunct="0">
              <a:lnSpc>
                <a:spcPct val="100000"/>
              </a:lnSpc>
              <a:spcBef>
                <a:spcPts val="100"/>
              </a:spcBef>
              <a:spcAft>
                <a:spcPct val="0"/>
              </a:spcAft>
              <a:buClrTx/>
              <a:buSzTx/>
              <a:buFontTx/>
              <a:buNone/>
              <a:tabLst/>
              <a:defRPr/>
            </a:pPr>
            <a:r>
              <a:rPr lang="es-CO" sz="24500" dirty="0">
                <a:solidFill>
                  <a:srgbClr val="00918E"/>
                </a:solidFill>
                <a:latin typeface="Times New Roman" panose="02020603050405020304" pitchFamily="18" charset="0"/>
                <a:cs typeface="Times New Roman" panose="02020603050405020304" pitchFamily="18" charset="0"/>
              </a:rPr>
              <a:t>3</a:t>
            </a:r>
            <a:endParaRPr kumimoji="0" sz="24500" b="0" i="0" u="none" strike="noStrike" kern="1200" cap="none" spc="0" normalizeH="0" baseline="0" noProof="0" dirty="0">
              <a:ln>
                <a:noFill/>
              </a:ln>
              <a:solidFill>
                <a:srgbClr val="00918E"/>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27642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9869" y="0"/>
            <a:ext cx="7718181" cy="1104636"/>
          </a:xfrm>
        </p:spPr>
        <p:txBody>
          <a:bodyPr>
            <a:normAutofit/>
          </a:bodyPr>
          <a:lstStyle/>
          <a:p>
            <a:pPr algn="l"/>
            <a:r>
              <a:rPr lang="es-CO" sz="3600" b="1" dirty="0">
                <a:latin typeface="Times New Roman" panose="02020603050405020304" pitchFamily="18" charset="0"/>
                <a:cs typeface="Times New Roman" panose="02020603050405020304" pitchFamily="18" charset="0"/>
              </a:rPr>
              <a:t>Fortaleza Económica</a:t>
            </a:r>
          </a:p>
        </p:txBody>
      </p:sp>
      <p:sp>
        <p:nvSpPr>
          <p:cNvPr id="3" name="object 3"/>
          <p:cNvSpPr/>
          <p:nvPr/>
        </p:nvSpPr>
        <p:spPr>
          <a:xfrm>
            <a:off x="685800" y="2388060"/>
            <a:ext cx="3271520" cy="1590040"/>
          </a:xfrm>
          <a:custGeom>
            <a:avLst/>
            <a:gdLst/>
            <a:ahLst/>
            <a:cxnLst/>
            <a:rect l="l" t="t" r="r" b="b"/>
            <a:pathLst>
              <a:path w="3271520" h="1590039">
                <a:moveTo>
                  <a:pt x="3112283" y="0"/>
                </a:moveTo>
                <a:lnTo>
                  <a:pt x="158991" y="0"/>
                </a:lnTo>
                <a:lnTo>
                  <a:pt x="108738" y="8105"/>
                </a:lnTo>
                <a:lnTo>
                  <a:pt x="65093" y="30676"/>
                </a:lnTo>
                <a:lnTo>
                  <a:pt x="30676" y="65093"/>
                </a:lnTo>
                <a:lnTo>
                  <a:pt x="8105" y="108738"/>
                </a:lnTo>
                <a:lnTo>
                  <a:pt x="0" y="158992"/>
                </a:lnTo>
                <a:lnTo>
                  <a:pt x="0" y="1430935"/>
                </a:lnTo>
                <a:lnTo>
                  <a:pt x="8105" y="1481189"/>
                </a:lnTo>
                <a:lnTo>
                  <a:pt x="30676" y="1524834"/>
                </a:lnTo>
                <a:lnTo>
                  <a:pt x="65093" y="1559251"/>
                </a:lnTo>
                <a:lnTo>
                  <a:pt x="108738" y="1581821"/>
                </a:lnTo>
                <a:lnTo>
                  <a:pt x="158991" y="1589926"/>
                </a:lnTo>
                <a:lnTo>
                  <a:pt x="3112283" y="1589926"/>
                </a:lnTo>
                <a:lnTo>
                  <a:pt x="3162537" y="1581821"/>
                </a:lnTo>
                <a:lnTo>
                  <a:pt x="3206182" y="1559251"/>
                </a:lnTo>
                <a:lnTo>
                  <a:pt x="3240599" y="1524834"/>
                </a:lnTo>
                <a:lnTo>
                  <a:pt x="3263170" y="1481189"/>
                </a:lnTo>
                <a:lnTo>
                  <a:pt x="3271276" y="1430935"/>
                </a:lnTo>
                <a:lnTo>
                  <a:pt x="3271276" y="158992"/>
                </a:lnTo>
                <a:lnTo>
                  <a:pt x="3263170" y="108738"/>
                </a:lnTo>
                <a:lnTo>
                  <a:pt x="3240599" y="65093"/>
                </a:lnTo>
                <a:lnTo>
                  <a:pt x="3206182" y="30676"/>
                </a:lnTo>
                <a:lnTo>
                  <a:pt x="3162537" y="8105"/>
                </a:lnTo>
                <a:lnTo>
                  <a:pt x="3112283" y="0"/>
                </a:lnTo>
                <a:close/>
              </a:path>
            </a:pathLst>
          </a:custGeom>
          <a:solidFill>
            <a:srgbClr val="008869"/>
          </a:solidFill>
          <a:ln>
            <a:solidFill>
              <a:srgbClr val="FFFF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4" name="object 4"/>
          <p:cNvSpPr txBox="1"/>
          <p:nvPr/>
        </p:nvSpPr>
        <p:spPr>
          <a:xfrm>
            <a:off x="1177930" y="2616668"/>
            <a:ext cx="2287270" cy="1048385"/>
          </a:xfrm>
          <a:prstGeom prst="rect">
            <a:avLst/>
          </a:prstGeom>
        </p:spPr>
        <p:txBody>
          <a:bodyPr vert="horz" wrap="square" lIns="0" tIns="90805" rIns="0" bIns="0" rtlCol="0">
            <a:spAutoFit/>
          </a:bodyPr>
          <a:lstStyle/>
          <a:p>
            <a:pPr marL="12700" marR="5080" indent="177800" defTabSz="914400" eaLnBrk="0" fontAlgn="base" hangingPunct="0">
              <a:lnSpc>
                <a:spcPts val="3729"/>
              </a:lnSpc>
              <a:spcBef>
                <a:spcPts val="715"/>
              </a:spcBef>
              <a:spcAft>
                <a:spcPct val="0"/>
              </a:spcAft>
            </a:pPr>
            <a:r>
              <a:rPr sz="3600" b="1" spc="-5" dirty="0">
                <a:solidFill>
                  <a:srgbClr val="FFFFFF"/>
                </a:solidFill>
                <a:cs typeface="Arial"/>
              </a:rPr>
              <a:t>Fortaleza  E</a:t>
            </a:r>
            <a:r>
              <a:rPr sz="3600" b="1" dirty="0">
                <a:solidFill>
                  <a:srgbClr val="FFFFFF"/>
                </a:solidFill>
                <a:cs typeface="Arial"/>
              </a:rPr>
              <a:t>co</a:t>
            </a:r>
            <a:r>
              <a:rPr sz="3600" b="1" spc="-5" dirty="0">
                <a:solidFill>
                  <a:srgbClr val="FFFFFF"/>
                </a:solidFill>
                <a:cs typeface="Arial"/>
              </a:rPr>
              <a:t>nó</a:t>
            </a:r>
            <a:r>
              <a:rPr sz="3600" b="1" dirty="0">
                <a:solidFill>
                  <a:srgbClr val="FFFFFF"/>
                </a:solidFill>
                <a:cs typeface="Arial"/>
              </a:rPr>
              <a:t>mica</a:t>
            </a:r>
            <a:endParaRPr sz="3600" b="1" dirty="0">
              <a:solidFill>
                <a:srgbClr val="000000"/>
              </a:solidFill>
              <a:cs typeface="Arial"/>
            </a:endParaRPr>
          </a:p>
        </p:txBody>
      </p:sp>
      <p:sp>
        <p:nvSpPr>
          <p:cNvPr id="5" name="object 5"/>
          <p:cNvSpPr/>
          <p:nvPr/>
        </p:nvSpPr>
        <p:spPr>
          <a:xfrm>
            <a:off x="3957076" y="1813397"/>
            <a:ext cx="1623695" cy="1369695"/>
          </a:xfrm>
          <a:custGeom>
            <a:avLst/>
            <a:gdLst/>
            <a:ahLst/>
            <a:cxnLst/>
            <a:rect l="l" t="t" r="r" b="b"/>
            <a:pathLst>
              <a:path w="1623695" h="1369695">
                <a:moveTo>
                  <a:pt x="0" y="1369627"/>
                </a:moveTo>
                <a:lnTo>
                  <a:pt x="1623220" y="0"/>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5580297" y="1430238"/>
            <a:ext cx="2448560" cy="995358"/>
          </a:xfrm>
          <a:custGeom>
            <a:avLst/>
            <a:gdLst/>
            <a:ahLst/>
            <a:cxnLst/>
            <a:rect l="l" t="t" r="r" b="b"/>
            <a:pathLst>
              <a:path w="2448559" h="1224280">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7" name="object 7"/>
          <p:cNvSpPr/>
          <p:nvPr/>
        </p:nvSpPr>
        <p:spPr>
          <a:xfrm>
            <a:off x="5580297" y="1201316"/>
            <a:ext cx="2448560" cy="1224280"/>
          </a:xfrm>
          <a:custGeom>
            <a:avLst/>
            <a:gdLst/>
            <a:ahLst/>
            <a:cxnLst/>
            <a:rect l="l" t="t" r="r" b="b"/>
            <a:pathLst>
              <a:path w="2448559" h="1224280">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5944666" y="1572776"/>
            <a:ext cx="1719580" cy="708660"/>
          </a:xfrm>
          <a:prstGeom prst="rect">
            <a:avLst/>
          </a:prstGeom>
        </p:spPr>
        <p:txBody>
          <a:bodyPr vert="horz" wrap="square" lIns="0" tIns="63500" rIns="0" bIns="0" rtlCol="0">
            <a:spAutoFit/>
          </a:bodyPr>
          <a:lstStyle/>
          <a:p>
            <a:pPr marL="46355" marR="5080" indent="-34290" defTabSz="914400" eaLnBrk="0" fontAlgn="base" hangingPunct="0">
              <a:lnSpc>
                <a:spcPts val="2500"/>
              </a:lnSpc>
              <a:spcBef>
                <a:spcPts val="500"/>
              </a:spcBef>
              <a:spcAft>
                <a:spcPct val="0"/>
              </a:spcAft>
            </a:pPr>
            <a:r>
              <a:rPr sz="2600" b="1" spc="-5" dirty="0">
                <a:solidFill>
                  <a:srgbClr val="FFFFFF"/>
                </a:solidFill>
                <a:cs typeface="Arial"/>
              </a:rPr>
              <a:t>Dinámica</a:t>
            </a:r>
            <a:r>
              <a:rPr sz="2600" b="1" spc="-75" dirty="0">
                <a:solidFill>
                  <a:srgbClr val="FFFFFF"/>
                </a:solidFill>
                <a:cs typeface="Arial"/>
              </a:rPr>
              <a:t> </a:t>
            </a:r>
            <a:r>
              <a:rPr sz="2600" b="1" spc="-5" dirty="0">
                <a:solidFill>
                  <a:srgbClr val="FFFFFF"/>
                </a:solidFill>
                <a:cs typeface="Arial"/>
              </a:rPr>
              <a:t>de  Crecimiento</a:t>
            </a:r>
            <a:endParaRPr sz="2600" b="1" dirty="0">
              <a:solidFill>
                <a:srgbClr val="000000"/>
              </a:solidFill>
              <a:cs typeface="Arial"/>
            </a:endParaRPr>
          </a:p>
        </p:txBody>
      </p:sp>
      <p:sp>
        <p:nvSpPr>
          <p:cNvPr id="9" name="object 9"/>
          <p:cNvSpPr/>
          <p:nvPr/>
        </p:nvSpPr>
        <p:spPr>
          <a:xfrm>
            <a:off x="3957075" y="3183025"/>
            <a:ext cx="1623695" cy="38735"/>
          </a:xfrm>
          <a:custGeom>
            <a:avLst/>
            <a:gdLst/>
            <a:ahLst/>
            <a:cxnLst/>
            <a:rect l="l" t="t" r="r" b="b"/>
            <a:pathLst>
              <a:path w="1623695" h="38735">
                <a:moveTo>
                  <a:pt x="0" y="0"/>
                </a:moveTo>
                <a:lnTo>
                  <a:pt x="1623220" y="38156"/>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0" name="object 10"/>
          <p:cNvSpPr/>
          <p:nvPr/>
        </p:nvSpPr>
        <p:spPr>
          <a:xfrm>
            <a:off x="5580297" y="2609101"/>
            <a:ext cx="2448560" cy="1019600"/>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5580297" y="2609100"/>
            <a:ext cx="2448560" cy="1237185"/>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dirty="0">
              <a:ln>
                <a:noFill/>
              </a:ln>
              <a:solidFill>
                <a:srgbClr val="000000"/>
              </a:solidFill>
              <a:effectLst/>
              <a:uLnTx/>
              <a:uFillTx/>
            </a:endParaRPr>
          </a:p>
        </p:txBody>
      </p:sp>
      <p:sp>
        <p:nvSpPr>
          <p:cNvPr id="12" name="object 12"/>
          <p:cNvSpPr txBox="1"/>
          <p:nvPr/>
        </p:nvSpPr>
        <p:spPr>
          <a:xfrm>
            <a:off x="5961432" y="2785492"/>
            <a:ext cx="1686560" cy="708660"/>
          </a:xfrm>
          <a:prstGeom prst="rect">
            <a:avLst/>
          </a:prstGeom>
        </p:spPr>
        <p:txBody>
          <a:bodyPr vert="horz" wrap="square" lIns="0" tIns="63500" rIns="0" bIns="0" rtlCol="0">
            <a:spAutoFit/>
          </a:bodyPr>
          <a:lstStyle/>
          <a:p>
            <a:pPr marL="156210" marR="5080" indent="-144145" defTabSz="914400" eaLnBrk="0" fontAlgn="base" hangingPunct="0">
              <a:lnSpc>
                <a:spcPts val="2500"/>
              </a:lnSpc>
              <a:spcBef>
                <a:spcPts val="500"/>
              </a:spcBef>
              <a:spcAft>
                <a:spcPct val="0"/>
              </a:spcAft>
            </a:pPr>
            <a:r>
              <a:rPr sz="2600" b="1" spc="-5" dirty="0">
                <a:solidFill>
                  <a:srgbClr val="FFFFFF"/>
                </a:solidFill>
                <a:cs typeface="Arial"/>
              </a:rPr>
              <a:t>Escala de</a:t>
            </a:r>
            <a:r>
              <a:rPr sz="2600" b="1" spc="-65" dirty="0">
                <a:solidFill>
                  <a:srgbClr val="FFFFFF"/>
                </a:solidFill>
                <a:cs typeface="Arial"/>
              </a:rPr>
              <a:t> </a:t>
            </a:r>
            <a:r>
              <a:rPr sz="2600" b="1" spc="-5" dirty="0">
                <a:solidFill>
                  <a:srgbClr val="FFFFFF"/>
                </a:solidFill>
                <a:cs typeface="Arial"/>
              </a:rPr>
              <a:t>la  Economía</a:t>
            </a:r>
            <a:endParaRPr sz="2600" b="1" dirty="0">
              <a:solidFill>
                <a:srgbClr val="000000"/>
              </a:solidFill>
              <a:cs typeface="Arial"/>
            </a:endParaRPr>
          </a:p>
        </p:txBody>
      </p:sp>
      <p:sp>
        <p:nvSpPr>
          <p:cNvPr id="13" name="object 13"/>
          <p:cNvSpPr/>
          <p:nvPr/>
        </p:nvSpPr>
        <p:spPr>
          <a:xfrm>
            <a:off x="3957076" y="3183025"/>
            <a:ext cx="1623695" cy="1446530"/>
          </a:xfrm>
          <a:custGeom>
            <a:avLst/>
            <a:gdLst/>
            <a:ahLst/>
            <a:cxnLst/>
            <a:rect l="l" t="t" r="r" b="b"/>
            <a:pathLst>
              <a:path w="1623695" h="1446529">
                <a:moveTo>
                  <a:pt x="0" y="0"/>
                </a:moveTo>
                <a:lnTo>
                  <a:pt x="1623220" y="1445941"/>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4" name="object 14"/>
          <p:cNvSpPr/>
          <p:nvPr/>
        </p:nvSpPr>
        <p:spPr>
          <a:xfrm>
            <a:off x="5580297" y="4016886"/>
            <a:ext cx="2448560" cy="1000854"/>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4"/>
                </a:lnTo>
                <a:lnTo>
                  <a:pt x="35854" y="1188305"/>
                </a:lnTo>
                <a:lnTo>
                  <a:pt x="74765" y="1214540"/>
                </a:lnTo>
                <a:lnTo>
                  <a:pt x="122415" y="1224160"/>
                </a:lnTo>
                <a:lnTo>
                  <a:pt x="2325904" y="1224160"/>
                </a:lnTo>
                <a:lnTo>
                  <a:pt x="2373554" y="1214540"/>
                </a:lnTo>
                <a:lnTo>
                  <a:pt x="2412466" y="1188305"/>
                </a:lnTo>
                <a:lnTo>
                  <a:pt x="2438701" y="1149394"/>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5" name="object 15"/>
          <p:cNvSpPr/>
          <p:nvPr/>
        </p:nvSpPr>
        <p:spPr>
          <a:xfrm>
            <a:off x="5580297" y="4016886"/>
            <a:ext cx="2448560" cy="1224280"/>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6" name="object 16"/>
          <p:cNvSpPr txBox="1"/>
          <p:nvPr/>
        </p:nvSpPr>
        <p:spPr>
          <a:xfrm>
            <a:off x="5647994" y="4081636"/>
            <a:ext cx="2313305" cy="82586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lang="es-CO" sz="2600" b="1" spc="-5" dirty="0">
                <a:solidFill>
                  <a:srgbClr val="FFFFFF"/>
                </a:solidFill>
                <a:cs typeface="Arial"/>
              </a:rPr>
              <a:t>Ingreso</a:t>
            </a:r>
          </a:p>
          <a:p>
            <a:pPr marL="12700" algn="ctr" defTabSz="914400" eaLnBrk="0" fontAlgn="base" hangingPunct="0">
              <a:spcBef>
                <a:spcPts val="100"/>
              </a:spcBef>
              <a:spcAft>
                <a:spcPct val="0"/>
              </a:spcAft>
            </a:pPr>
            <a:r>
              <a:rPr sz="2600" b="1" spc="-30" dirty="0">
                <a:solidFill>
                  <a:srgbClr val="FFFFFF"/>
                </a:solidFill>
                <a:cs typeface="Arial"/>
              </a:rPr>
              <a:t> </a:t>
            </a:r>
            <a:r>
              <a:rPr sz="2600" b="1" spc="-5" dirty="0">
                <a:solidFill>
                  <a:srgbClr val="FFFFFF"/>
                </a:solidFill>
                <a:cs typeface="Arial"/>
              </a:rPr>
              <a:t>Nacional</a:t>
            </a:r>
            <a:endParaRPr sz="2600" b="1" dirty="0">
              <a:solidFill>
                <a:srgbClr val="000000"/>
              </a:solidFill>
              <a:cs typeface="Arial"/>
            </a:endParaRPr>
          </a:p>
        </p:txBody>
      </p:sp>
      <p:sp>
        <p:nvSpPr>
          <p:cNvPr id="17" name="object 4"/>
          <p:cNvSpPr txBox="1">
            <a:spLocks/>
          </p:cNvSpPr>
          <p:nvPr/>
        </p:nvSpPr>
        <p:spPr>
          <a:xfrm>
            <a:off x="323713" y="5239213"/>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0169131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6253" y="184196"/>
            <a:ext cx="7848052" cy="5104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64003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8436" y="-21863"/>
            <a:ext cx="7718181" cy="1104636"/>
          </a:xfrm>
        </p:spPr>
        <p:txBody>
          <a:bodyPr/>
          <a:lstStyle/>
          <a:p>
            <a:pPr algn="l"/>
            <a:r>
              <a:rPr lang="es-CO" b="1" dirty="0">
                <a:latin typeface="Times New Roman" panose="02020603050405020304" pitchFamily="18" charset="0"/>
                <a:cs typeface="Times New Roman" panose="02020603050405020304" pitchFamily="18" charset="0"/>
              </a:rPr>
              <a:t>Fortaleza Institucional (I)</a:t>
            </a:r>
          </a:p>
        </p:txBody>
      </p:sp>
      <p:sp>
        <p:nvSpPr>
          <p:cNvPr id="3" name="object 3"/>
          <p:cNvSpPr/>
          <p:nvPr/>
        </p:nvSpPr>
        <p:spPr>
          <a:xfrm>
            <a:off x="685800" y="2346924"/>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a:ln>
            <a:solidFill>
              <a:srgbClr val="FFFF00"/>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4" name="object 4"/>
          <p:cNvSpPr txBox="1"/>
          <p:nvPr/>
        </p:nvSpPr>
        <p:spPr>
          <a:xfrm>
            <a:off x="979060" y="2636180"/>
            <a:ext cx="2812548" cy="1040670"/>
          </a:xfrm>
          <a:prstGeom prst="rect">
            <a:avLst/>
          </a:prstGeom>
        </p:spPr>
        <p:txBody>
          <a:bodyPr vert="horz" wrap="square" lIns="0" tIns="90805" rIns="0" bIns="0" rtlCol="0">
            <a:spAutoFit/>
          </a:bodyPr>
          <a:lstStyle/>
          <a:p>
            <a:pPr marL="12700" marR="5080" indent="254000" defTabSz="914400" eaLnBrk="0" fontAlgn="base" hangingPunct="0">
              <a:lnSpc>
                <a:spcPts val="3729"/>
              </a:lnSpc>
              <a:spcBef>
                <a:spcPts val="715"/>
              </a:spcBef>
              <a:spcAft>
                <a:spcPct val="0"/>
              </a:spcAft>
            </a:pPr>
            <a:r>
              <a:rPr sz="3600" b="1" spc="-5" dirty="0">
                <a:solidFill>
                  <a:srgbClr val="FFFFFF"/>
                </a:solidFill>
                <a:latin typeface="Arial"/>
                <a:cs typeface="Arial"/>
              </a:rPr>
              <a:t>Fortaleza  In</a:t>
            </a:r>
            <a:r>
              <a:rPr sz="3600" b="1" dirty="0">
                <a:solidFill>
                  <a:srgbClr val="FFFFFF"/>
                </a:solidFill>
                <a:latin typeface="Arial"/>
                <a:cs typeface="Arial"/>
              </a:rPr>
              <a:t>s</a:t>
            </a:r>
            <a:r>
              <a:rPr sz="3600" b="1" spc="-5" dirty="0">
                <a:solidFill>
                  <a:srgbClr val="FFFFFF"/>
                </a:solidFill>
                <a:latin typeface="Arial"/>
                <a:cs typeface="Arial"/>
              </a:rPr>
              <a:t>t</a:t>
            </a:r>
            <a:r>
              <a:rPr sz="3600" b="1" dirty="0">
                <a:solidFill>
                  <a:srgbClr val="FFFFFF"/>
                </a:solidFill>
                <a:latin typeface="Arial"/>
                <a:cs typeface="Arial"/>
              </a:rPr>
              <a:t>i</a:t>
            </a:r>
            <a:r>
              <a:rPr sz="3600" b="1" spc="-5" dirty="0">
                <a:solidFill>
                  <a:srgbClr val="FFFFFF"/>
                </a:solidFill>
                <a:latin typeface="Arial"/>
                <a:cs typeface="Arial"/>
              </a:rPr>
              <a:t>tu</a:t>
            </a:r>
            <a:r>
              <a:rPr sz="3600" b="1" dirty="0">
                <a:solidFill>
                  <a:srgbClr val="FFFFFF"/>
                </a:solidFill>
                <a:latin typeface="Arial"/>
                <a:cs typeface="Arial"/>
              </a:rPr>
              <a:t>ci</a:t>
            </a:r>
            <a:r>
              <a:rPr sz="3600" b="1" spc="-5" dirty="0">
                <a:solidFill>
                  <a:srgbClr val="FFFFFF"/>
                </a:solidFill>
                <a:latin typeface="Arial"/>
                <a:cs typeface="Arial"/>
              </a:rPr>
              <a:t>ona</a:t>
            </a:r>
            <a:r>
              <a:rPr sz="3600" b="1" dirty="0">
                <a:solidFill>
                  <a:srgbClr val="FFFFFF"/>
                </a:solidFill>
                <a:latin typeface="Arial"/>
                <a:cs typeface="Arial"/>
              </a:rPr>
              <a:t>l</a:t>
            </a:r>
            <a:endParaRPr sz="3600" b="1" dirty="0">
              <a:solidFill>
                <a:srgbClr val="000000"/>
              </a:solidFill>
              <a:latin typeface="Arial"/>
              <a:cs typeface="Arial"/>
            </a:endParaRPr>
          </a:p>
        </p:txBody>
      </p:sp>
      <p:sp>
        <p:nvSpPr>
          <p:cNvPr id="5" name="object 5"/>
          <p:cNvSpPr/>
          <p:nvPr/>
        </p:nvSpPr>
        <p:spPr>
          <a:xfrm>
            <a:off x="4010777" y="2274057"/>
            <a:ext cx="1333500" cy="904240"/>
          </a:xfrm>
          <a:custGeom>
            <a:avLst/>
            <a:gdLst/>
            <a:ahLst/>
            <a:cxnLst/>
            <a:rect l="l" t="t" r="r" b="b"/>
            <a:pathLst>
              <a:path w="1333500" h="904239">
                <a:moveTo>
                  <a:pt x="0" y="904111"/>
                </a:moveTo>
                <a:lnTo>
                  <a:pt x="1333372" y="0"/>
                </a:lnTo>
              </a:path>
            </a:pathLst>
          </a:custGeom>
          <a:ln w="10794">
            <a:solidFill>
              <a:srgbClr val="199977"/>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6" name="object 6"/>
          <p:cNvSpPr/>
          <p:nvPr/>
        </p:nvSpPr>
        <p:spPr>
          <a:xfrm>
            <a:off x="5344150" y="144281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7" name="object 7"/>
          <p:cNvSpPr/>
          <p:nvPr/>
        </p:nvSpPr>
        <p:spPr>
          <a:xfrm>
            <a:off x="5344150" y="144281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8" name="object 8"/>
          <p:cNvSpPr txBox="1"/>
          <p:nvPr/>
        </p:nvSpPr>
        <p:spPr>
          <a:xfrm>
            <a:off x="5723305" y="1849388"/>
            <a:ext cx="2566670" cy="782265"/>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400" b="1" spc="-5" dirty="0">
                <a:solidFill>
                  <a:srgbClr val="FFFFFF"/>
                </a:solidFill>
                <a:latin typeface="Arial"/>
                <a:cs typeface="Arial"/>
              </a:rPr>
              <a:t>Marco</a:t>
            </a:r>
            <a:r>
              <a:rPr sz="2400" b="1" spc="-30" dirty="0">
                <a:solidFill>
                  <a:srgbClr val="FFFFFF"/>
                </a:solidFill>
                <a:latin typeface="Arial"/>
                <a:cs typeface="Arial"/>
              </a:rPr>
              <a:t> </a:t>
            </a:r>
            <a:r>
              <a:rPr sz="2600" b="1" spc="-5" dirty="0">
                <a:solidFill>
                  <a:srgbClr val="FFFFFF"/>
                </a:solidFill>
                <a:latin typeface="Arial"/>
                <a:cs typeface="Arial"/>
              </a:rPr>
              <a:t>Institucional</a:t>
            </a:r>
            <a:endParaRPr sz="2600" b="1" dirty="0">
              <a:solidFill>
                <a:srgbClr val="000000"/>
              </a:solidFill>
              <a:latin typeface="Arial"/>
              <a:cs typeface="Arial"/>
            </a:endParaRPr>
          </a:p>
        </p:txBody>
      </p:sp>
      <p:sp>
        <p:nvSpPr>
          <p:cNvPr id="9" name="object 9"/>
          <p:cNvSpPr/>
          <p:nvPr/>
        </p:nvSpPr>
        <p:spPr>
          <a:xfrm>
            <a:off x="4010779" y="3178168"/>
            <a:ext cx="1333500" cy="1008380"/>
          </a:xfrm>
          <a:custGeom>
            <a:avLst/>
            <a:gdLst/>
            <a:ahLst/>
            <a:cxnLst/>
            <a:rect l="l" t="t" r="r" b="b"/>
            <a:pathLst>
              <a:path w="1333500" h="1008379">
                <a:moveTo>
                  <a:pt x="0" y="0"/>
                </a:moveTo>
                <a:lnTo>
                  <a:pt x="1333372" y="1007751"/>
                </a:lnTo>
              </a:path>
            </a:pathLst>
          </a:custGeom>
          <a:ln w="10795">
            <a:solidFill>
              <a:srgbClr val="199977"/>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0" name="object 10"/>
          <p:cNvSpPr/>
          <p:nvPr/>
        </p:nvSpPr>
        <p:spPr>
          <a:xfrm>
            <a:off x="5344150" y="3354676"/>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1" name="object 11"/>
          <p:cNvSpPr/>
          <p:nvPr/>
        </p:nvSpPr>
        <p:spPr>
          <a:xfrm>
            <a:off x="5344150" y="3354676"/>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2" name="object 12"/>
          <p:cNvSpPr txBox="1"/>
          <p:nvPr/>
        </p:nvSpPr>
        <p:spPr>
          <a:xfrm>
            <a:off x="5579224" y="3649588"/>
            <a:ext cx="2854960" cy="1090042"/>
          </a:xfrm>
          <a:prstGeom prst="rect">
            <a:avLst/>
          </a:prstGeom>
        </p:spPr>
        <p:txBody>
          <a:bodyPr vert="horz" wrap="square" lIns="0" tIns="63500" rIns="0" bIns="0" rtlCol="0">
            <a:spAutoFit/>
          </a:bodyPr>
          <a:lstStyle/>
          <a:p>
            <a:pPr marL="12700" marR="5080" indent="397510" algn="ctr" defTabSz="914400" eaLnBrk="0" fontAlgn="base" hangingPunct="0">
              <a:lnSpc>
                <a:spcPts val="2500"/>
              </a:lnSpc>
              <a:spcBef>
                <a:spcPts val="500"/>
              </a:spcBef>
              <a:spcAft>
                <a:spcPct val="0"/>
              </a:spcAft>
            </a:pPr>
            <a:r>
              <a:rPr sz="2600" b="1" spc="-5" dirty="0">
                <a:solidFill>
                  <a:srgbClr val="FFFFFF"/>
                </a:solidFill>
                <a:latin typeface="Arial"/>
                <a:cs typeface="Arial"/>
              </a:rPr>
              <a:t>Credibilidad de  </a:t>
            </a:r>
            <a:r>
              <a:rPr lang="es-CO" sz="2600" b="1" spc="-5" dirty="0">
                <a:solidFill>
                  <a:srgbClr val="FFFFFF"/>
                </a:solidFill>
                <a:latin typeface="Arial"/>
                <a:cs typeface="Arial"/>
              </a:rPr>
              <a:t>políticas</a:t>
            </a:r>
          </a:p>
          <a:p>
            <a:pPr marL="12700" marR="5080" indent="397510" algn="ctr" defTabSz="914400" eaLnBrk="0" fontAlgn="base" hangingPunct="0">
              <a:lnSpc>
                <a:spcPts val="2500"/>
              </a:lnSpc>
              <a:spcBef>
                <a:spcPts val="500"/>
              </a:spcBef>
              <a:spcAft>
                <a:spcPct val="0"/>
              </a:spcAft>
            </a:pPr>
            <a:r>
              <a:rPr sz="2600" b="1" spc="-25" dirty="0">
                <a:solidFill>
                  <a:srgbClr val="FFFFFF"/>
                </a:solidFill>
                <a:latin typeface="Arial"/>
                <a:cs typeface="Arial"/>
              </a:rPr>
              <a:t> </a:t>
            </a:r>
            <a:r>
              <a:rPr sz="2600" b="1" spc="-5" dirty="0">
                <a:solidFill>
                  <a:srgbClr val="FFFFFF"/>
                </a:solidFill>
                <a:latin typeface="Arial"/>
                <a:cs typeface="Arial"/>
              </a:rPr>
              <a:t>económicas</a:t>
            </a:r>
            <a:endParaRPr sz="2600" b="1" dirty="0">
              <a:solidFill>
                <a:srgbClr val="000000"/>
              </a:solidFill>
              <a:latin typeface="Arial"/>
              <a:cs typeface="Arial"/>
            </a:endParaRPr>
          </a:p>
        </p:txBody>
      </p:sp>
      <p:sp>
        <p:nvSpPr>
          <p:cNvPr id="13" name="object 4"/>
          <p:cNvSpPr txBox="1">
            <a:spLocks/>
          </p:cNvSpPr>
          <p:nvPr/>
        </p:nvSpPr>
        <p:spPr>
          <a:xfrm>
            <a:off x="222052" y="5274139"/>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37820250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5569" y="96680"/>
            <a:ext cx="8346831" cy="1104636"/>
          </a:xfrm>
        </p:spPr>
        <p:txBody>
          <a:bodyPr>
            <a:normAutofit fontScale="90000"/>
          </a:bodyPr>
          <a:lstStyle/>
          <a:p>
            <a:pPr algn="l"/>
            <a:r>
              <a:rPr lang="es-CO" b="1" dirty="0">
                <a:latin typeface="Times New Roman" panose="02020603050405020304" pitchFamily="18" charset="0"/>
                <a:cs typeface="Times New Roman" panose="02020603050405020304" pitchFamily="18" charset="0"/>
              </a:rPr>
              <a:t>Fortaleza Institucional (II)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br>
              <a:rPr lang="es-CO" b="1" dirty="0">
                <a:latin typeface="Times New Roman" panose="02020603050405020304" pitchFamily="18" charset="0"/>
                <a:cs typeface="Times New Roman" panose="02020603050405020304" pitchFamily="18" charset="0"/>
              </a:rPr>
            </a:br>
            <a:endParaRPr lang="es-CO" b="1" dirty="0">
              <a:latin typeface="Times New Roman" panose="02020603050405020304" pitchFamily="18" charset="0"/>
              <a:cs typeface="Times New Roman" panose="02020603050405020304" pitchFamily="18" charset="0"/>
            </a:endParaRPr>
          </a:p>
        </p:txBody>
      </p:sp>
      <p:sp>
        <p:nvSpPr>
          <p:cNvPr id="3" name="object 3"/>
          <p:cNvSpPr txBox="1"/>
          <p:nvPr/>
        </p:nvSpPr>
        <p:spPr>
          <a:xfrm>
            <a:off x="239366" y="1201316"/>
            <a:ext cx="8568952" cy="4168449"/>
          </a:xfrm>
          <a:prstGeom prst="rect">
            <a:avLst/>
          </a:prstGeom>
        </p:spPr>
        <p:txBody>
          <a:bodyPr vert="horz" wrap="square" lIns="0" tIns="107315" rIns="0" bIns="0" rtlCol="0">
            <a:spAutoFit/>
          </a:bodyPr>
          <a:lstStyle/>
          <a:p>
            <a:pPr marL="12700" defTabSz="914400" eaLnBrk="0" fontAlgn="base" hangingPunct="0">
              <a:spcBef>
                <a:spcPts val="845"/>
              </a:spcBef>
              <a:spcAft>
                <a:spcPct val="0"/>
              </a:spcAft>
            </a:pPr>
            <a:r>
              <a:rPr sz="2400" b="1" dirty="0">
                <a:solidFill>
                  <a:srgbClr val="000000"/>
                </a:solidFill>
                <a:cs typeface="Arial"/>
              </a:rPr>
              <a:t>Marco</a:t>
            </a:r>
            <a:r>
              <a:rPr sz="2400" b="1" spc="-15" dirty="0">
                <a:solidFill>
                  <a:srgbClr val="000000"/>
                </a:solidFill>
                <a:cs typeface="Arial"/>
              </a:rPr>
              <a:t> </a:t>
            </a:r>
            <a:r>
              <a:rPr sz="2400" b="1" spc="-5" dirty="0">
                <a:solidFill>
                  <a:srgbClr val="000000"/>
                </a:solidFill>
                <a:cs typeface="Arial"/>
              </a:rPr>
              <a:t>Institucional</a:t>
            </a:r>
            <a:endParaRPr sz="2400" dirty="0">
              <a:solidFill>
                <a:srgbClr val="000000"/>
              </a:solidFill>
              <a:cs typeface="Arial"/>
            </a:endParaRPr>
          </a:p>
          <a:p>
            <a:pPr marL="12700" defTabSz="914400" eaLnBrk="0" fontAlgn="base" hangingPunct="0">
              <a:spcBef>
                <a:spcPts val="620"/>
              </a:spcBef>
              <a:spcAft>
                <a:spcPct val="0"/>
              </a:spcAft>
              <a:tabLst>
                <a:tab pos="304165" algn="l"/>
              </a:tabLst>
            </a:pPr>
            <a:r>
              <a:rPr sz="2000" dirty="0">
                <a:solidFill>
                  <a:srgbClr val="009FDF"/>
                </a:solidFill>
                <a:cs typeface="Arial"/>
              </a:rPr>
              <a:t>»	</a:t>
            </a:r>
            <a:r>
              <a:rPr sz="2000" b="1" i="1" spc="-5" dirty="0">
                <a:solidFill>
                  <a:srgbClr val="000000"/>
                </a:solidFill>
                <a:cs typeface="Arial"/>
              </a:rPr>
              <a:t>Eficacia Gubernamental </a:t>
            </a:r>
            <a:r>
              <a:rPr sz="2000" i="1" spc="-5" dirty="0">
                <a:solidFill>
                  <a:srgbClr val="000000"/>
                </a:solidFill>
                <a:cs typeface="Arial"/>
              </a:rPr>
              <a:t>(</a:t>
            </a:r>
            <a:r>
              <a:rPr sz="1400" i="1" spc="-5" dirty="0">
                <a:solidFill>
                  <a:srgbClr val="000000"/>
                </a:solidFill>
                <a:cs typeface="Arial"/>
              </a:rPr>
              <a:t>Government</a:t>
            </a:r>
            <a:r>
              <a:rPr sz="1400" i="1" dirty="0">
                <a:solidFill>
                  <a:srgbClr val="000000"/>
                </a:solidFill>
                <a:cs typeface="Arial"/>
              </a:rPr>
              <a:t> </a:t>
            </a:r>
            <a:r>
              <a:rPr sz="1400" i="1" spc="-5" dirty="0">
                <a:solidFill>
                  <a:srgbClr val="000000"/>
                </a:solidFill>
                <a:cs typeface="Arial"/>
              </a:rPr>
              <a:t>Effectiveness</a:t>
            </a:r>
            <a:r>
              <a:rPr sz="2000" i="1" spc="-5" dirty="0">
                <a:solidFill>
                  <a:srgbClr val="000000"/>
                </a:solidFill>
                <a:cs typeface="Arial"/>
              </a:rPr>
              <a:t>):</a:t>
            </a:r>
            <a:endParaRPr sz="2000"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10" dirty="0">
                <a:solidFill>
                  <a:srgbClr val="000000"/>
                </a:solidFill>
                <a:cs typeface="Arial"/>
              </a:rPr>
              <a:t>Calidad </a:t>
            </a:r>
            <a:r>
              <a:rPr sz="1800" spc="-5" dirty="0">
                <a:solidFill>
                  <a:srgbClr val="000000"/>
                </a:solidFill>
                <a:cs typeface="Arial"/>
              </a:rPr>
              <a:t>de gestión </a:t>
            </a:r>
            <a:r>
              <a:rPr sz="1800" dirty="0">
                <a:solidFill>
                  <a:srgbClr val="000000"/>
                </a:solidFill>
                <a:cs typeface="Arial"/>
              </a:rPr>
              <a:t>y </a:t>
            </a:r>
            <a:r>
              <a:rPr sz="1800" spc="-5" dirty="0">
                <a:solidFill>
                  <a:srgbClr val="000000"/>
                </a:solidFill>
                <a:cs typeface="Arial"/>
              </a:rPr>
              <a:t>administración del</a:t>
            </a:r>
            <a:r>
              <a:rPr sz="1800" spc="15" dirty="0">
                <a:solidFill>
                  <a:srgbClr val="000000"/>
                </a:solidFill>
                <a:cs typeface="Arial"/>
              </a:rPr>
              <a:t> </a:t>
            </a:r>
            <a:r>
              <a:rPr sz="1800" spc="-5" dirty="0">
                <a:solidFill>
                  <a:srgbClr val="000000"/>
                </a:solidFill>
                <a:cs typeface="Arial"/>
              </a:rPr>
              <a:t>Estado.</a:t>
            </a:r>
            <a:endParaRPr sz="1800" dirty="0">
              <a:solidFill>
                <a:srgbClr val="000000"/>
              </a:solidFill>
              <a:cs typeface="Arial"/>
            </a:endParaRPr>
          </a:p>
          <a:p>
            <a:pPr marL="533400" marR="5080" indent="-292100" defTabSz="914400" eaLnBrk="0" fontAlgn="base" hangingPunct="0">
              <a:lnSpc>
                <a:spcPts val="1900"/>
              </a:lnSpc>
              <a:spcBef>
                <a:spcPts val="690"/>
              </a:spcBef>
              <a:spcAft>
                <a:spcPct val="0"/>
              </a:spcAft>
              <a:buClr>
                <a:srgbClr val="009FDF"/>
              </a:buClr>
              <a:buFontTx/>
              <a:buChar char="–"/>
              <a:tabLst>
                <a:tab pos="532765" algn="l"/>
                <a:tab pos="533400" algn="l"/>
              </a:tabLst>
            </a:pPr>
            <a:r>
              <a:rPr sz="1800" spc="-5" dirty="0">
                <a:solidFill>
                  <a:srgbClr val="000000"/>
                </a:solidFill>
                <a:cs typeface="Arial"/>
              </a:rPr>
              <a:t>Capacidad para planificar </a:t>
            </a:r>
            <a:r>
              <a:rPr sz="1800" dirty="0">
                <a:solidFill>
                  <a:srgbClr val="000000"/>
                </a:solidFill>
                <a:cs typeface="Arial"/>
              </a:rPr>
              <a:t>e </a:t>
            </a:r>
            <a:r>
              <a:rPr sz="1800" spc="-5" dirty="0">
                <a:solidFill>
                  <a:srgbClr val="000000"/>
                </a:solidFill>
                <a:cs typeface="Arial"/>
              </a:rPr>
              <a:t>implementar políticas; independencia del servicio público  de las interferencias</a:t>
            </a:r>
            <a:r>
              <a:rPr sz="1800" spc="10" dirty="0">
                <a:solidFill>
                  <a:srgbClr val="000000"/>
                </a:solidFill>
                <a:cs typeface="Arial"/>
              </a:rPr>
              <a:t> </a:t>
            </a:r>
            <a:r>
              <a:rPr sz="1800" spc="-5" dirty="0">
                <a:solidFill>
                  <a:srgbClr val="000000"/>
                </a:solidFill>
                <a:cs typeface="Arial"/>
              </a:rPr>
              <a:t>políticas.</a:t>
            </a:r>
            <a:endParaRPr sz="1800" dirty="0">
              <a:solidFill>
                <a:srgbClr val="000000"/>
              </a:solidFill>
              <a:cs typeface="Arial"/>
            </a:endParaRPr>
          </a:p>
          <a:p>
            <a:pPr marL="533400" indent="-292100" defTabSz="914400" eaLnBrk="0" fontAlgn="base" hangingPunct="0">
              <a:spcBef>
                <a:spcPts val="555"/>
              </a:spcBef>
              <a:spcAft>
                <a:spcPct val="0"/>
              </a:spcAft>
              <a:buClr>
                <a:srgbClr val="009FDF"/>
              </a:buClr>
              <a:buFont typeface="Arial"/>
              <a:buChar char="–"/>
              <a:tabLst>
                <a:tab pos="532765" algn="l"/>
                <a:tab pos="533400" algn="l"/>
              </a:tabLst>
            </a:pPr>
            <a:r>
              <a:rPr sz="1800" b="1" u="sng" spc="-5" dirty="0">
                <a:solidFill>
                  <a:srgbClr val="000000"/>
                </a:solidFill>
                <a:cs typeface="Arial"/>
              </a:rPr>
              <a:t>Medición de </a:t>
            </a:r>
            <a:r>
              <a:rPr sz="1800" b="1" u="sng" dirty="0">
                <a:solidFill>
                  <a:srgbClr val="000000"/>
                </a:solidFill>
                <a:cs typeface="Arial"/>
              </a:rPr>
              <a:t>la </a:t>
            </a:r>
            <a:r>
              <a:rPr sz="1800" b="1" u="sng" spc="-5" dirty="0">
                <a:solidFill>
                  <a:srgbClr val="000000"/>
                </a:solidFill>
                <a:cs typeface="Arial"/>
              </a:rPr>
              <a:t>Calidad de Gestión</a:t>
            </a:r>
            <a:r>
              <a:rPr sz="1800" b="1" u="sng" spc="15" dirty="0">
                <a:solidFill>
                  <a:srgbClr val="000000"/>
                </a:solidFill>
                <a:cs typeface="Arial"/>
              </a:rPr>
              <a:t> </a:t>
            </a:r>
            <a:r>
              <a:rPr sz="1800" b="1" u="sng" spc="-5" dirty="0">
                <a:solidFill>
                  <a:srgbClr val="000000"/>
                </a:solidFill>
                <a:cs typeface="Arial"/>
              </a:rPr>
              <a:t>Presupuestaria</a:t>
            </a:r>
            <a:r>
              <a:rPr sz="1800" b="1" spc="-5" dirty="0">
                <a:solidFill>
                  <a:srgbClr val="000000"/>
                </a:solidFill>
                <a:cs typeface="Arial"/>
              </a:rPr>
              <a:t>.</a:t>
            </a:r>
            <a:endParaRPr sz="1800" dirty="0">
              <a:solidFill>
                <a:srgbClr val="000000"/>
              </a:solidFill>
              <a:cs typeface="Arial"/>
            </a:endParaRPr>
          </a:p>
          <a:p>
            <a:pPr defTabSz="914400" eaLnBrk="0" fontAlgn="base" hangingPunct="0">
              <a:spcBef>
                <a:spcPct val="0"/>
              </a:spcBef>
              <a:spcAft>
                <a:spcPct val="0"/>
              </a:spcAft>
              <a:buClr>
                <a:srgbClr val="009FDF"/>
              </a:buClr>
              <a:buFont typeface="Arial"/>
              <a:buChar char="–"/>
            </a:pPr>
            <a:endParaRPr sz="1800" dirty="0">
              <a:solidFill>
                <a:srgbClr val="000000"/>
              </a:solidFill>
              <a:cs typeface="Times New Roman"/>
            </a:endParaRPr>
          </a:p>
          <a:p>
            <a:pPr marL="12700" defTabSz="914400" eaLnBrk="0" fontAlgn="base" hangingPunct="0">
              <a:spcBef>
                <a:spcPts val="1045"/>
              </a:spcBef>
              <a:spcAft>
                <a:spcPct val="0"/>
              </a:spcAft>
              <a:tabLst>
                <a:tab pos="304165" algn="l"/>
              </a:tabLst>
            </a:pPr>
            <a:r>
              <a:rPr sz="2000" dirty="0">
                <a:solidFill>
                  <a:srgbClr val="009FDF"/>
                </a:solidFill>
                <a:cs typeface="Arial"/>
              </a:rPr>
              <a:t>»	</a:t>
            </a:r>
            <a:r>
              <a:rPr sz="2000" b="1" i="1" spc="-5" dirty="0">
                <a:solidFill>
                  <a:srgbClr val="000000"/>
                </a:solidFill>
                <a:cs typeface="Arial"/>
              </a:rPr>
              <a:t>Control de Corrupción </a:t>
            </a:r>
            <a:r>
              <a:rPr sz="2000" i="1" spc="-5" dirty="0">
                <a:solidFill>
                  <a:srgbClr val="000000"/>
                </a:solidFill>
                <a:cs typeface="Arial"/>
              </a:rPr>
              <a:t>(</a:t>
            </a:r>
            <a:r>
              <a:rPr sz="1400" i="1" spc="-5" dirty="0">
                <a:solidFill>
                  <a:srgbClr val="000000"/>
                </a:solidFill>
                <a:cs typeface="Arial"/>
              </a:rPr>
              <a:t>Control of</a:t>
            </a:r>
            <a:r>
              <a:rPr sz="1400" i="1" spc="-10" dirty="0">
                <a:solidFill>
                  <a:srgbClr val="000000"/>
                </a:solidFill>
                <a:cs typeface="Arial"/>
              </a:rPr>
              <a:t> </a:t>
            </a:r>
            <a:r>
              <a:rPr sz="1400" i="1" spc="-5" dirty="0">
                <a:solidFill>
                  <a:srgbClr val="000000"/>
                </a:solidFill>
                <a:cs typeface="Arial"/>
              </a:rPr>
              <a:t>Corruption</a:t>
            </a:r>
            <a:r>
              <a:rPr sz="2000" i="1" spc="-5" dirty="0">
                <a:solidFill>
                  <a:srgbClr val="000000"/>
                </a:solidFill>
                <a:cs typeface="Arial"/>
              </a:rPr>
              <a:t>):</a:t>
            </a:r>
            <a:endParaRPr sz="2000"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5" dirty="0">
                <a:solidFill>
                  <a:srgbClr val="000000"/>
                </a:solidFill>
                <a:cs typeface="Arial"/>
              </a:rPr>
              <a:t>Grado en que el poder público </a:t>
            </a:r>
            <a:r>
              <a:rPr sz="1800" dirty="0">
                <a:solidFill>
                  <a:srgbClr val="000000"/>
                </a:solidFill>
                <a:cs typeface="Arial"/>
              </a:rPr>
              <a:t>se </a:t>
            </a:r>
            <a:r>
              <a:rPr sz="1800" spc="-5" dirty="0">
                <a:solidFill>
                  <a:srgbClr val="000000"/>
                </a:solidFill>
                <a:cs typeface="Arial"/>
              </a:rPr>
              <a:t>ejerce para beneficio</a:t>
            </a:r>
            <a:r>
              <a:rPr sz="1800" spc="35" dirty="0">
                <a:solidFill>
                  <a:srgbClr val="000000"/>
                </a:solidFill>
                <a:cs typeface="Arial"/>
              </a:rPr>
              <a:t> </a:t>
            </a:r>
            <a:r>
              <a:rPr sz="1800" spc="-5" dirty="0">
                <a:solidFill>
                  <a:srgbClr val="000000"/>
                </a:solidFill>
                <a:cs typeface="Arial"/>
              </a:rPr>
              <a:t>privado.</a:t>
            </a:r>
            <a:endParaRPr sz="1800" dirty="0">
              <a:solidFill>
                <a:srgbClr val="000000"/>
              </a:solidFill>
              <a:cs typeface="Arial"/>
            </a:endParaRPr>
          </a:p>
          <a:p>
            <a:pPr marL="533400" indent="-292100" defTabSz="914400" eaLnBrk="0" fontAlgn="base" hangingPunct="0">
              <a:spcBef>
                <a:spcPts val="610"/>
              </a:spcBef>
              <a:spcAft>
                <a:spcPct val="0"/>
              </a:spcAft>
              <a:buClr>
                <a:srgbClr val="009FDF"/>
              </a:buClr>
              <a:buFontTx/>
              <a:buChar char="–"/>
              <a:tabLst>
                <a:tab pos="532765" algn="l"/>
                <a:tab pos="533400" algn="l"/>
              </a:tabLst>
            </a:pPr>
            <a:r>
              <a:rPr sz="1800" spc="-5" dirty="0">
                <a:solidFill>
                  <a:srgbClr val="000000"/>
                </a:solidFill>
                <a:cs typeface="Arial"/>
              </a:rPr>
              <a:t>Captura de Estado por intereses especiales (elites</a:t>
            </a:r>
            <a:r>
              <a:rPr sz="1800" spc="50" dirty="0">
                <a:solidFill>
                  <a:srgbClr val="000000"/>
                </a:solidFill>
                <a:cs typeface="Arial"/>
              </a:rPr>
              <a:t> </a:t>
            </a:r>
            <a:r>
              <a:rPr sz="1800" spc="-5" dirty="0">
                <a:solidFill>
                  <a:srgbClr val="000000"/>
                </a:solidFill>
                <a:cs typeface="Arial"/>
              </a:rPr>
              <a:t>económicas/políticas).</a:t>
            </a:r>
            <a:endParaRPr sz="1800" dirty="0">
              <a:solidFill>
                <a:srgbClr val="000000"/>
              </a:solidFill>
              <a:cs typeface="Arial"/>
            </a:endParaRPr>
          </a:p>
          <a:p>
            <a:pPr marL="533400" indent="-292100" defTabSz="914400" eaLnBrk="0" fontAlgn="base" hangingPunct="0">
              <a:spcBef>
                <a:spcPts val="580"/>
              </a:spcBef>
              <a:spcAft>
                <a:spcPct val="0"/>
              </a:spcAft>
              <a:buClr>
                <a:srgbClr val="009FDF"/>
              </a:buClr>
              <a:buFont typeface="Arial"/>
              <a:buChar char="–"/>
              <a:tabLst>
                <a:tab pos="532765" algn="l"/>
                <a:tab pos="533400" algn="l"/>
              </a:tabLst>
            </a:pPr>
            <a:r>
              <a:rPr sz="1800" b="1" u="sng" spc="-15" dirty="0">
                <a:solidFill>
                  <a:srgbClr val="000000"/>
                </a:solidFill>
                <a:cs typeface="Arial"/>
              </a:rPr>
              <a:t>Transparencia </a:t>
            </a:r>
            <a:r>
              <a:rPr sz="1800" b="1" u="sng" spc="-5" dirty="0">
                <a:solidFill>
                  <a:srgbClr val="000000"/>
                </a:solidFill>
                <a:cs typeface="Arial"/>
              </a:rPr>
              <a:t>en Rendición de Cuentas del Sector</a:t>
            </a:r>
            <a:r>
              <a:rPr sz="1800" b="1" u="sng" spc="55" dirty="0">
                <a:solidFill>
                  <a:srgbClr val="000000"/>
                </a:solidFill>
                <a:cs typeface="Arial"/>
              </a:rPr>
              <a:t> </a:t>
            </a:r>
            <a:r>
              <a:rPr sz="1800" b="1" u="sng" spc="-5" dirty="0" err="1">
                <a:solidFill>
                  <a:srgbClr val="000000"/>
                </a:solidFill>
                <a:cs typeface="Arial"/>
              </a:rPr>
              <a:t>Público</a:t>
            </a:r>
            <a:r>
              <a:rPr sz="1800" b="1" spc="-5" dirty="0">
                <a:solidFill>
                  <a:srgbClr val="000000"/>
                </a:solidFill>
                <a:cs typeface="Arial"/>
              </a:rPr>
              <a:t>.</a:t>
            </a:r>
            <a:r>
              <a:rPr lang="es-CO" sz="1800" b="1" spc="-5" dirty="0">
                <a:solidFill>
                  <a:srgbClr val="000000"/>
                </a:solidFill>
                <a:cs typeface="Arial"/>
              </a:rPr>
              <a:t> </a:t>
            </a:r>
            <a:r>
              <a:rPr lang="en-GB" altLang="es-CO" sz="1800" b="1" dirty="0">
                <a:solidFill>
                  <a:srgbClr val="FFFFFF"/>
                </a:solidFill>
                <a:latin typeface="Arial Narrow" pitchFamily="34" charset="0"/>
              </a:rPr>
              <a:t>(“</a:t>
            </a:r>
            <a:r>
              <a:rPr lang="en-GB" altLang="es-CO" sz="1600" b="1" dirty="0">
                <a:solidFill>
                  <a:srgbClr val="FFFFFF"/>
                </a:solidFill>
                <a:latin typeface="Arial Narrow" pitchFamily="34" charset="0"/>
              </a:rPr>
              <a:t>Accountability”). (“Accountability”).</a:t>
            </a:r>
            <a:endParaRPr sz="1600" dirty="0">
              <a:solidFill>
                <a:srgbClr val="000000"/>
              </a:solidFill>
              <a:cs typeface="Arial"/>
            </a:endParaRPr>
          </a:p>
        </p:txBody>
      </p:sp>
      <p:sp>
        <p:nvSpPr>
          <p:cNvPr id="4" name="object 4"/>
          <p:cNvSpPr txBox="1">
            <a:spLocks/>
          </p:cNvSpPr>
          <p:nvPr/>
        </p:nvSpPr>
        <p:spPr>
          <a:xfrm>
            <a:off x="239366" y="5277111"/>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6351541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0969" y="0"/>
            <a:ext cx="8169031" cy="1104636"/>
          </a:xfrm>
        </p:spPr>
        <p:txBody>
          <a:bodyPr>
            <a:normAutofit fontScale="90000"/>
          </a:bodyPr>
          <a:lstStyle/>
          <a:p>
            <a:pPr marL="17145" algn="l">
              <a:spcBef>
                <a:spcPts val="944"/>
              </a:spcBef>
            </a:pPr>
            <a:r>
              <a:rPr lang="es-CO" sz="4000" b="1" kern="0" spc="-5" dirty="0">
                <a:latin typeface="Times New Roman" panose="02020603050405020304" pitchFamily="18" charset="0"/>
                <a:cs typeface="Times New Roman" panose="02020603050405020304" pitchFamily="18" charset="0"/>
              </a:rPr>
              <a:t>Fortaleza Institucional</a:t>
            </a:r>
            <a:r>
              <a:rPr lang="es-CO" sz="4000" b="1" kern="0" spc="-10" dirty="0">
                <a:latin typeface="Times New Roman" panose="02020603050405020304" pitchFamily="18" charset="0"/>
                <a:cs typeface="Times New Roman" panose="02020603050405020304" pitchFamily="18" charset="0"/>
              </a:rPr>
              <a:t> </a:t>
            </a:r>
            <a:r>
              <a:rPr lang="es-CO" sz="4000" b="1" kern="0" spc="-5" dirty="0">
                <a:latin typeface="Times New Roman" panose="02020603050405020304" pitchFamily="18" charset="0"/>
                <a:cs typeface="Times New Roman" panose="02020603050405020304" pitchFamily="18" charset="0"/>
              </a:rPr>
              <a:t>(III)</a:t>
            </a:r>
            <a:br>
              <a:rPr lang="es-CO" sz="4000" b="1" kern="0" spc="-5" dirty="0">
                <a:latin typeface="Times New Roman" panose="02020603050405020304" pitchFamily="18" charset="0"/>
                <a:cs typeface="Times New Roman" panose="02020603050405020304" pitchFamily="18" charset="0"/>
              </a:rPr>
            </a:br>
            <a:r>
              <a:rPr lang="es-CO" b="1" kern="0" spc="-5" dirty="0">
                <a:latin typeface="Times New Roman" panose="02020603050405020304" pitchFamily="18" charset="0"/>
                <a:cs typeface="Times New Roman" panose="02020603050405020304" pitchFamily="18" charset="0"/>
              </a:rPr>
              <a:t>¿Cómo influyen </a:t>
            </a:r>
            <a:r>
              <a:rPr lang="es-CO" b="1" kern="0" dirty="0">
                <a:latin typeface="Times New Roman" panose="02020603050405020304" pitchFamily="18" charset="0"/>
                <a:cs typeface="Times New Roman" panose="02020603050405020304" pitchFamily="18" charset="0"/>
              </a:rPr>
              <a:t>los </a:t>
            </a:r>
            <a:r>
              <a:rPr lang="es-CO" b="1" kern="0" spc="-5" dirty="0">
                <a:latin typeface="Times New Roman" panose="02020603050405020304" pitchFamily="18" charset="0"/>
                <a:cs typeface="Times New Roman" panose="02020603050405020304" pitchFamily="18" charset="0"/>
              </a:rPr>
              <a:t>reportes </a:t>
            </a:r>
            <a:r>
              <a:rPr lang="es-CO" b="1" kern="0" dirty="0">
                <a:latin typeface="Times New Roman" panose="02020603050405020304" pitchFamily="18" charset="0"/>
                <a:cs typeface="Times New Roman" panose="02020603050405020304" pitchFamily="18" charset="0"/>
              </a:rPr>
              <a:t>de </a:t>
            </a:r>
            <a:r>
              <a:rPr lang="es-CO" b="1" kern="0" spc="-5" dirty="0">
                <a:latin typeface="Times New Roman" panose="02020603050405020304" pitchFamily="18" charset="0"/>
                <a:cs typeface="Times New Roman" panose="02020603050405020304" pitchFamily="18" charset="0"/>
              </a:rPr>
              <a:t>finanzas</a:t>
            </a:r>
            <a:r>
              <a:rPr lang="es-CO" b="1" kern="0" dirty="0">
                <a:latin typeface="Times New Roman" panose="02020603050405020304" pitchFamily="18" charset="0"/>
                <a:cs typeface="Times New Roman" panose="02020603050405020304" pitchFamily="18" charset="0"/>
              </a:rPr>
              <a:t> públicas?</a:t>
            </a:r>
          </a:p>
        </p:txBody>
      </p:sp>
      <p:sp>
        <p:nvSpPr>
          <p:cNvPr id="4" name="object 4"/>
          <p:cNvSpPr txBox="1">
            <a:spLocks/>
          </p:cNvSpPr>
          <p:nvPr/>
        </p:nvSpPr>
        <p:spPr>
          <a:xfrm>
            <a:off x="158552" y="52482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
        <p:nvSpPr>
          <p:cNvPr id="5" name="object 3"/>
          <p:cNvSpPr txBox="1"/>
          <p:nvPr/>
        </p:nvSpPr>
        <p:spPr>
          <a:xfrm>
            <a:off x="250826" y="1345332"/>
            <a:ext cx="8893174" cy="3328860"/>
          </a:xfrm>
          <a:prstGeom prst="rect">
            <a:avLst/>
          </a:prstGeom>
        </p:spPr>
        <p:txBody>
          <a:bodyPr vert="horz" wrap="square" lIns="0" tIns="88900" rIns="0" bIns="0" rtlCol="0">
            <a:spAutoFit/>
          </a:bodyPr>
          <a:lstStyle/>
          <a:p>
            <a:pPr marL="12700" defTabSz="914400" eaLnBrk="0" fontAlgn="base" hangingPunct="0">
              <a:spcBef>
                <a:spcPts val="700"/>
              </a:spcBef>
              <a:spcAft>
                <a:spcPct val="0"/>
              </a:spcAft>
            </a:pPr>
            <a:r>
              <a:rPr sz="2400" b="1" spc="-5" dirty="0">
                <a:solidFill>
                  <a:srgbClr val="000000"/>
                </a:solidFill>
                <a:cs typeface="Arial"/>
              </a:rPr>
              <a:t>Credibilidad </a:t>
            </a:r>
            <a:r>
              <a:rPr sz="2400" b="1" dirty="0">
                <a:solidFill>
                  <a:srgbClr val="000000"/>
                </a:solidFill>
                <a:cs typeface="Arial"/>
              </a:rPr>
              <a:t>y </a:t>
            </a:r>
            <a:r>
              <a:rPr sz="2400" b="1" spc="-10" dirty="0">
                <a:solidFill>
                  <a:srgbClr val="000000"/>
                </a:solidFill>
                <a:cs typeface="Arial"/>
              </a:rPr>
              <a:t>eficacia </a:t>
            </a:r>
            <a:r>
              <a:rPr sz="2400" b="1" dirty="0">
                <a:solidFill>
                  <a:srgbClr val="000000"/>
                </a:solidFill>
                <a:cs typeface="Arial"/>
              </a:rPr>
              <a:t>de </a:t>
            </a:r>
            <a:r>
              <a:rPr sz="2400" b="1" spc="-5" dirty="0">
                <a:solidFill>
                  <a:srgbClr val="000000"/>
                </a:solidFill>
                <a:cs typeface="Arial"/>
              </a:rPr>
              <a:t>Políticas</a:t>
            </a:r>
            <a:r>
              <a:rPr sz="2400" b="1" spc="-40" dirty="0">
                <a:solidFill>
                  <a:srgbClr val="000000"/>
                </a:solidFill>
                <a:cs typeface="Arial"/>
              </a:rPr>
              <a:t> </a:t>
            </a:r>
            <a:r>
              <a:rPr sz="2400" b="1" spc="-5" dirty="0">
                <a:solidFill>
                  <a:srgbClr val="000000"/>
                </a:solidFill>
                <a:cs typeface="Arial"/>
              </a:rPr>
              <a:t>Económicas</a:t>
            </a:r>
            <a:endParaRPr sz="2400" dirty="0">
              <a:solidFill>
                <a:srgbClr val="000000"/>
              </a:solidFill>
              <a:cs typeface="Arial"/>
            </a:endParaRPr>
          </a:p>
          <a:p>
            <a:pPr marL="12700" defTabSz="914400" eaLnBrk="0" fontAlgn="base" hangingPunct="0">
              <a:spcBef>
                <a:spcPts val="600"/>
              </a:spcBef>
              <a:spcAft>
                <a:spcPct val="0"/>
              </a:spcAft>
              <a:tabLst>
                <a:tab pos="304165" algn="l"/>
              </a:tabLst>
            </a:pPr>
            <a:r>
              <a:rPr sz="2400" dirty="0">
                <a:solidFill>
                  <a:srgbClr val="009FDF"/>
                </a:solidFill>
                <a:cs typeface="Arial"/>
              </a:rPr>
              <a:t>»	</a:t>
            </a:r>
            <a:r>
              <a:rPr sz="2400" b="1" i="1" spc="-5" dirty="0">
                <a:solidFill>
                  <a:srgbClr val="000000"/>
                </a:solidFill>
                <a:cs typeface="Arial"/>
              </a:rPr>
              <a:t>Enfoque</a:t>
            </a:r>
            <a:r>
              <a:rPr sz="2400" b="1" i="1" spc="-15" dirty="0">
                <a:solidFill>
                  <a:srgbClr val="000000"/>
                </a:solidFill>
                <a:cs typeface="Arial"/>
              </a:rPr>
              <a:t> </a:t>
            </a:r>
            <a:r>
              <a:rPr sz="2400" b="1" i="1" spc="-5" dirty="0">
                <a:solidFill>
                  <a:srgbClr val="000000"/>
                </a:solidFill>
                <a:cs typeface="Arial"/>
              </a:rPr>
              <a:t>analítico</a:t>
            </a:r>
            <a:endParaRPr sz="2400" b="1" dirty="0">
              <a:solidFill>
                <a:srgbClr val="000000"/>
              </a:solidFill>
              <a:cs typeface="Arial"/>
            </a:endParaRPr>
          </a:p>
          <a:p>
            <a:pPr marL="533400" marR="5080" indent="-292100" defTabSz="914400" eaLnBrk="0" fontAlgn="base" hangingPunct="0">
              <a:lnSpc>
                <a:spcPts val="1900"/>
              </a:lnSpc>
              <a:spcBef>
                <a:spcPts val="710"/>
              </a:spcBef>
              <a:spcAft>
                <a:spcPct val="0"/>
              </a:spcAft>
              <a:buClr>
                <a:srgbClr val="009FDF"/>
              </a:buClr>
              <a:buFontTx/>
              <a:buChar char="–"/>
              <a:tabLst>
                <a:tab pos="532765" algn="l"/>
                <a:tab pos="533400" algn="l"/>
              </a:tabLst>
            </a:pPr>
            <a:r>
              <a:rPr sz="2400" spc="-5" dirty="0">
                <a:solidFill>
                  <a:srgbClr val="000000"/>
                </a:solidFill>
                <a:cs typeface="Arial"/>
              </a:rPr>
              <a:t>Comparación global utilizando métricas de inflación para medir la </a:t>
            </a:r>
            <a:r>
              <a:rPr sz="2400" spc="-10" dirty="0">
                <a:solidFill>
                  <a:srgbClr val="000000"/>
                </a:solidFill>
                <a:cs typeface="Arial"/>
              </a:rPr>
              <a:t>credibilidad </a:t>
            </a:r>
            <a:r>
              <a:rPr sz="2400" dirty="0">
                <a:solidFill>
                  <a:srgbClr val="000000"/>
                </a:solidFill>
                <a:cs typeface="Arial"/>
              </a:rPr>
              <a:t>y  </a:t>
            </a:r>
            <a:r>
              <a:rPr sz="2400" spc="-5" dirty="0">
                <a:solidFill>
                  <a:srgbClr val="000000"/>
                </a:solidFill>
                <a:cs typeface="Arial"/>
              </a:rPr>
              <a:t>eficacia de política</a:t>
            </a:r>
            <a:r>
              <a:rPr sz="2400" dirty="0">
                <a:solidFill>
                  <a:srgbClr val="000000"/>
                </a:solidFill>
                <a:cs typeface="Arial"/>
              </a:rPr>
              <a:t> </a:t>
            </a:r>
            <a:r>
              <a:rPr sz="2400" spc="-5" dirty="0">
                <a:solidFill>
                  <a:srgbClr val="000000"/>
                </a:solidFill>
                <a:cs typeface="Arial"/>
              </a:rPr>
              <a:t>monetaria.</a:t>
            </a:r>
            <a:endParaRPr sz="2400" dirty="0">
              <a:solidFill>
                <a:srgbClr val="000000"/>
              </a:solidFill>
              <a:cs typeface="Arial"/>
            </a:endParaRPr>
          </a:p>
          <a:p>
            <a:pPr marL="533400" indent="-292100" defTabSz="914400" eaLnBrk="0" fontAlgn="base" hangingPunct="0">
              <a:spcBef>
                <a:spcPts val="555"/>
              </a:spcBef>
              <a:spcAft>
                <a:spcPct val="0"/>
              </a:spcAft>
              <a:buClr>
                <a:srgbClr val="009FDF"/>
              </a:buClr>
              <a:buFontTx/>
              <a:buChar char="–"/>
              <a:tabLst>
                <a:tab pos="532765" algn="l"/>
                <a:tab pos="533400" algn="l"/>
              </a:tabLst>
            </a:pPr>
            <a:r>
              <a:rPr sz="2400" spc="-5" dirty="0">
                <a:solidFill>
                  <a:srgbClr val="000000"/>
                </a:solidFill>
                <a:cs typeface="Arial"/>
              </a:rPr>
              <a:t>Métricas alternativa para evaluar efectividad de política</a:t>
            </a:r>
            <a:r>
              <a:rPr sz="2400" spc="50" dirty="0">
                <a:solidFill>
                  <a:srgbClr val="000000"/>
                </a:solidFill>
                <a:cs typeface="Arial"/>
              </a:rPr>
              <a:t> </a:t>
            </a:r>
            <a:r>
              <a:rPr sz="2400" spc="-5" dirty="0">
                <a:solidFill>
                  <a:srgbClr val="000000"/>
                </a:solidFill>
                <a:cs typeface="Arial"/>
              </a:rPr>
              <a:t>fiscal.</a:t>
            </a:r>
            <a:endParaRPr sz="2400" dirty="0">
              <a:solidFill>
                <a:srgbClr val="000000"/>
              </a:solidFill>
              <a:cs typeface="Arial"/>
            </a:endParaRPr>
          </a:p>
          <a:p>
            <a:pPr marL="762000" marR="552450" indent="-292100" defTabSz="914400" eaLnBrk="0" fontAlgn="base" hangingPunct="0">
              <a:lnSpc>
                <a:spcPct val="100699"/>
              </a:lnSpc>
              <a:spcBef>
                <a:spcPts val="565"/>
              </a:spcBef>
              <a:spcAft>
                <a:spcPct val="0"/>
              </a:spcAft>
              <a:tabLst>
                <a:tab pos="761365" algn="l"/>
              </a:tabLst>
            </a:pPr>
            <a:r>
              <a:rPr sz="2400" dirty="0">
                <a:solidFill>
                  <a:srgbClr val="009FDF"/>
                </a:solidFill>
                <a:cs typeface="Arial"/>
              </a:rPr>
              <a:t>›	</a:t>
            </a:r>
            <a:r>
              <a:rPr sz="2400" spc="-5" dirty="0">
                <a:solidFill>
                  <a:srgbClr val="000000"/>
                </a:solidFill>
                <a:cs typeface="Arial"/>
              </a:rPr>
              <a:t>“Calidad” de la implementación de la política fiscal asociada </a:t>
            </a:r>
            <a:r>
              <a:rPr sz="2400" dirty="0">
                <a:solidFill>
                  <a:srgbClr val="000000"/>
                </a:solidFill>
                <a:cs typeface="Arial"/>
              </a:rPr>
              <a:t>a </a:t>
            </a:r>
            <a:r>
              <a:rPr sz="2400" spc="-5" dirty="0">
                <a:solidFill>
                  <a:srgbClr val="000000"/>
                </a:solidFill>
                <a:cs typeface="Arial"/>
              </a:rPr>
              <a:t>apego </a:t>
            </a:r>
            <a:r>
              <a:rPr sz="2400" dirty="0">
                <a:solidFill>
                  <a:srgbClr val="000000"/>
                </a:solidFill>
                <a:cs typeface="Arial"/>
              </a:rPr>
              <a:t>y  </a:t>
            </a:r>
            <a:r>
              <a:rPr sz="2400" spc="-5" dirty="0">
                <a:solidFill>
                  <a:srgbClr val="000000"/>
                </a:solidFill>
                <a:cs typeface="Arial"/>
              </a:rPr>
              <a:t>cumplimiento del </a:t>
            </a:r>
            <a:r>
              <a:rPr sz="2400" u="sng" spc="-5" dirty="0">
                <a:solidFill>
                  <a:srgbClr val="000000"/>
                </a:solidFill>
                <a:uFill>
                  <a:solidFill>
                    <a:srgbClr val="000000"/>
                  </a:solidFill>
                </a:uFill>
                <a:cs typeface="Arial"/>
              </a:rPr>
              <a:t>reglas</a:t>
            </a:r>
            <a:r>
              <a:rPr sz="2400" u="sng" spc="5" dirty="0">
                <a:solidFill>
                  <a:srgbClr val="000000"/>
                </a:solidFill>
                <a:uFill>
                  <a:solidFill>
                    <a:srgbClr val="000000"/>
                  </a:solidFill>
                </a:uFill>
                <a:cs typeface="Arial"/>
              </a:rPr>
              <a:t> </a:t>
            </a:r>
            <a:r>
              <a:rPr sz="2400" u="sng" spc="-5" dirty="0">
                <a:solidFill>
                  <a:srgbClr val="000000"/>
                </a:solidFill>
                <a:uFill>
                  <a:solidFill>
                    <a:srgbClr val="000000"/>
                  </a:solidFill>
                </a:uFill>
                <a:cs typeface="Arial"/>
              </a:rPr>
              <a:t>fiscales.</a:t>
            </a:r>
            <a:endParaRPr sz="2400" dirty="0">
              <a:solidFill>
                <a:srgbClr val="000000"/>
              </a:solidFill>
              <a:cs typeface="Arial"/>
            </a:endParaRPr>
          </a:p>
          <a:p>
            <a:pPr marL="762000" marR="208915" indent="-292100" defTabSz="914400" eaLnBrk="0" fontAlgn="base" hangingPunct="0">
              <a:lnSpc>
                <a:spcPts val="1900"/>
              </a:lnSpc>
              <a:spcBef>
                <a:spcPts val="695"/>
              </a:spcBef>
              <a:spcAft>
                <a:spcPct val="0"/>
              </a:spcAft>
              <a:tabLst>
                <a:tab pos="761365" algn="l"/>
              </a:tabLst>
            </a:pPr>
            <a:r>
              <a:rPr sz="2400" dirty="0">
                <a:solidFill>
                  <a:srgbClr val="009FDF"/>
                </a:solidFill>
                <a:cs typeface="Arial"/>
              </a:rPr>
              <a:t>›	</a:t>
            </a:r>
            <a:r>
              <a:rPr sz="2400" b="1" spc="-5" dirty="0">
                <a:solidFill>
                  <a:srgbClr val="000000"/>
                </a:solidFill>
                <a:cs typeface="Arial"/>
              </a:rPr>
              <a:t>Fundamental poder efectuar monitoreo estrecho de cuentas fiscales;  frecuencia </a:t>
            </a:r>
            <a:r>
              <a:rPr sz="2400" b="1" dirty="0">
                <a:solidFill>
                  <a:srgbClr val="000000"/>
                </a:solidFill>
                <a:cs typeface="Arial"/>
              </a:rPr>
              <a:t>y </a:t>
            </a:r>
            <a:r>
              <a:rPr sz="2400" b="1" spc="-5" dirty="0">
                <a:solidFill>
                  <a:srgbClr val="000000"/>
                </a:solidFill>
                <a:cs typeface="Arial"/>
              </a:rPr>
              <a:t>transparencia de</a:t>
            </a:r>
            <a:r>
              <a:rPr sz="2400" b="1" dirty="0">
                <a:solidFill>
                  <a:srgbClr val="000000"/>
                </a:solidFill>
                <a:cs typeface="Arial"/>
              </a:rPr>
              <a:t> </a:t>
            </a:r>
            <a:r>
              <a:rPr sz="2400" b="1" spc="-5" dirty="0">
                <a:solidFill>
                  <a:srgbClr val="000000"/>
                </a:solidFill>
                <a:cs typeface="Arial"/>
              </a:rPr>
              <a:t>reportes.</a:t>
            </a:r>
            <a:endParaRPr sz="2400" dirty="0">
              <a:solidFill>
                <a:srgbClr val="000000"/>
              </a:solidFill>
              <a:cs typeface="Arial"/>
            </a:endParaRPr>
          </a:p>
        </p:txBody>
      </p:sp>
    </p:spTree>
    <p:extLst>
      <p:ext uri="{BB962C8B-B14F-4D97-AF65-F5344CB8AC3E}">
        <p14:creationId xmlns:p14="http://schemas.microsoft.com/office/powerpoint/2010/main" val="26556531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5463" y="-10085"/>
            <a:ext cx="7718181" cy="1104636"/>
          </a:xfrm>
        </p:spPr>
        <p:txBody>
          <a:bodyPr/>
          <a:lstStyle/>
          <a:p>
            <a:pPr algn="l"/>
            <a:r>
              <a:rPr lang="es-CO" b="1" dirty="0">
                <a:latin typeface="Times New Roman" panose="02020603050405020304" pitchFamily="18" charset="0"/>
                <a:cs typeface="Times New Roman" panose="02020603050405020304" pitchFamily="18" charset="0"/>
              </a:rPr>
              <a:t>Fortaleza Fiscal (I)</a:t>
            </a:r>
          </a:p>
        </p:txBody>
      </p:sp>
      <p:sp>
        <p:nvSpPr>
          <p:cNvPr id="3" name="object 3"/>
          <p:cNvSpPr/>
          <p:nvPr/>
        </p:nvSpPr>
        <p:spPr>
          <a:xfrm>
            <a:off x="559799" y="2321451"/>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4" name="object 4"/>
          <p:cNvSpPr txBox="1"/>
          <p:nvPr/>
        </p:nvSpPr>
        <p:spPr>
          <a:xfrm>
            <a:off x="1256707" y="2586340"/>
            <a:ext cx="1931670" cy="1048385"/>
          </a:xfrm>
          <a:prstGeom prst="rect">
            <a:avLst/>
          </a:prstGeom>
        </p:spPr>
        <p:txBody>
          <a:bodyPr vert="horz" wrap="square" lIns="0" tIns="90805" rIns="0" bIns="0" rtlCol="0">
            <a:spAutoFit/>
          </a:bodyPr>
          <a:lstStyle/>
          <a:p>
            <a:pPr marL="368300" marR="5080" indent="-356235" defTabSz="914400" eaLnBrk="0" fontAlgn="base" hangingPunct="0">
              <a:lnSpc>
                <a:spcPts val="3729"/>
              </a:lnSpc>
              <a:spcBef>
                <a:spcPts val="715"/>
              </a:spcBef>
              <a:spcAft>
                <a:spcPct val="0"/>
              </a:spcAft>
            </a:pPr>
            <a:r>
              <a:rPr sz="3600" b="1" spc="-5" dirty="0">
                <a:solidFill>
                  <a:srgbClr val="FFFFFF"/>
                </a:solidFill>
                <a:cs typeface="Arial"/>
              </a:rPr>
              <a:t>Fo</a:t>
            </a:r>
            <a:r>
              <a:rPr sz="3600" b="1" dirty="0">
                <a:solidFill>
                  <a:srgbClr val="FFFFFF"/>
                </a:solidFill>
                <a:cs typeface="Arial"/>
              </a:rPr>
              <a:t>r</a:t>
            </a:r>
            <a:r>
              <a:rPr sz="3600" b="1" spc="-5" dirty="0">
                <a:solidFill>
                  <a:srgbClr val="FFFFFF"/>
                </a:solidFill>
                <a:cs typeface="Arial"/>
              </a:rPr>
              <a:t>ta</a:t>
            </a:r>
            <a:r>
              <a:rPr sz="3600" b="1" dirty="0">
                <a:solidFill>
                  <a:srgbClr val="FFFFFF"/>
                </a:solidFill>
                <a:cs typeface="Arial"/>
              </a:rPr>
              <a:t>l</a:t>
            </a:r>
            <a:r>
              <a:rPr sz="3600" b="1" spc="-5" dirty="0">
                <a:solidFill>
                  <a:srgbClr val="FFFFFF"/>
                </a:solidFill>
                <a:cs typeface="Arial"/>
              </a:rPr>
              <a:t>e</a:t>
            </a:r>
            <a:r>
              <a:rPr sz="3600" b="1" dirty="0">
                <a:solidFill>
                  <a:srgbClr val="FFFFFF"/>
                </a:solidFill>
                <a:cs typeface="Arial"/>
              </a:rPr>
              <a:t>za  </a:t>
            </a:r>
            <a:r>
              <a:rPr sz="3600" b="1" spc="-5" dirty="0">
                <a:solidFill>
                  <a:srgbClr val="FFFFFF"/>
                </a:solidFill>
                <a:cs typeface="Arial"/>
              </a:rPr>
              <a:t>Fiscal</a:t>
            </a:r>
            <a:endParaRPr sz="3600" b="1" dirty="0">
              <a:solidFill>
                <a:srgbClr val="000000"/>
              </a:solidFill>
              <a:cs typeface="Arial"/>
            </a:endParaRPr>
          </a:p>
        </p:txBody>
      </p:sp>
      <p:sp>
        <p:nvSpPr>
          <p:cNvPr id="5" name="object 5"/>
          <p:cNvSpPr/>
          <p:nvPr/>
        </p:nvSpPr>
        <p:spPr>
          <a:xfrm>
            <a:off x="3884776" y="2248584"/>
            <a:ext cx="1333500" cy="904240"/>
          </a:xfrm>
          <a:custGeom>
            <a:avLst/>
            <a:gdLst/>
            <a:ahLst/>
            <a:cxnLst/>
            <a:rect l="l" t="t" r="r" b="b"/>
            <a:pathLst>
              <a:path w="1333500" h="904239">
                <a:moveTo>
                  <a:pt x="0" y="904111"/>
                </a:moveTo>
                <a:lnTo>
                  <a:pt x="1333372" y="0"/>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5218149" y="1417340"/>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7" name="object 7"/>
          <p:cNvSpPr/>
          <p:nvPr/>
        </p:nvSpPr>
        <p:spPr>
          <a:xfrm>
            <a:off x="5218149" y="1417340"/>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5588476" y="2023127"/>
            <a:ext cx="2584450" cy="39116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spc="-5" dirty="0">
                <a:solidFill>
                  <a:srgbClr val="FFFFFF"/>
                </a:solidFill>
                <a:cs typeface="Arial"/>
              </a:rPr>
              <a:t>Carga de la</a:t>
            </a:r>
            <a:r>
              <a:rPr sz="2400" spc="-70" dirty="0">
                <a:solidFill>
                  <a:srgbClr val="FFFFFF"/>
                </a:solidFill>
                <a:cs typeface="Arial"/>
              </a:rPr>
              <a:t> </a:t>
            </a:r>
            <a:r>
              <a:rPr sz="2400" spc="-5" dirty="0">
                <a:solidFill>
                  <a:srgbClr val="FFFFFF"/>
                </a:solidFill>
                <a:cs typeface="Arial"/>
              </a:rPr>
              <a:t>Deuda</a:t>
            </a:r>
            <a:endParaRPr sz="2400">
              <a:solidFill>
                <a:srgbClr val="000000"/>
              </a:solidFill>
              <a:cs typeface="Arial"/>
            </a:endParaRPr>
          </a:p>
        </p:txBody>
      </p:sp>
      <p:sp>
        <p:nvSpPr>
          <p:cNvPr id="9" name="object 9"/>
          <p:cNvSpPr/>
          <p:nvPr/>
        </p:nvSpPr>
        <p:spPr>
          <a:xfrm>
            <a:off x="3884778" y="3152695"/>
            <a:ext cx="1333500" cy="1008380"/>
          </a:xfrm>
          <a:custGeom>
            <a:avLst/>
            <a:gdLst/>
            <a:ahLst/>
            <a:cxnLst/>
            <a:rect l="l" t="t" r="r" b="b"/>
            <a:pathLst>
              <a:path w="1333500" h="1008379">
                <a:moveTo>
                  <a:pt x="0" y="0"/>
                </a:moveTo>
                <a:lnTo>
                  <a:pt x="1333372" y="1007751"/>
                </a:lnTo>
              </a:path>
            </a:pathLst>
          </a:custGeom>
          <a:ln w="10795">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0" name="object 10"/>
          <p:cNvSpPr/>
          <p:nvPr/>
        </p:nvSpPr>
        <p:spPr>
          <a:xfrm>
            <a:off x="5218149" y="332920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5218149" y="332920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2" name="object 12"/>
          <p:cNvSpPr txBox="1"/>
          <p:nvPr/>
        </p:nvSpPr>
        <p:spPr>
          <a:xfrm>
            <a:off x="5605432" y="3934990"/>
            <a:ext cx="2550795" cy="39116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spc="-5" dirty="0">
                <a:solidFill>
                  <a:srgbClr val="FFFFFF"/>
                </a:solidFill>
                <a:cs typeface="Arial"/>
              </a:rPr>
              <a:t>Costo de la</a:t>
            </a:r>
            <a:r>
              <a:rPr sz="2400" spc="-60" dirty="0">
                <a:solidFill>
                  <a:srgbClr val="FFFFFF"/>
                </a:solidFill>
                <a:cs typeface="Arial"/>
              </a:rPr>
              <a:t> </a:t>
            </a:r>
            <a:r>
              <a:rPr sz="2400" spc="-5" dirty="0">
                <a:solidFill>
                  <a:srgbClr val="FFFFFF"/>
                </a:solidFill>
                <a:cs typeface="Arial"/>
              </a:rPr>
              <a:t>Deuda</a:t>
            </a:r>
            <a:endParaRPr sz="2400">
              <a:solidFill>
                <a:srgbClr val="000000"/>
              </a:solidFill>
              <a:cs typeface="Arial"/>
            </a:endParaRPr>
          </a:p>
        </p:txBody>
      </p:sp>
      <p:sp>
        <p:nvSpPr>
          <p:cNvPr id="13"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6431573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0169" y="24871"/>
            <a:ext cx="8245231" cy="1104636"/>
          </a:xfrm>
        </p:spPr>
        <p:txBody>
          <a:bodyPr>
            <a:normAutofit fontScale="90000"/>
          </a:bodyPr>
          <a:lstStyle/>
          <a:p>
            <a:pPr algn="l"/>
            <a:r>
              <a:rPr lang="es-CO" b="1" dirty="0">
                <a:latin typeface="Times New Roman" panose="02020603050405020304" pitchFamily="18" charset="0"/>
                <a:cs typeface="Times New Roman" panose="02020603050405020304" pitchFamily="18" charset="0"/>
              </a:rPr>
              <a:t>Fortaleza Fiscal (II)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p>
        </p:txBody>
      </p:sp>
      <p:sp>
        <p:nvSpPr>
          <p:cNvPr id="3" name="object 3"/>
          <p:cNvSpPr txBox="1"/>
          <p:nvPr/>
        </p:nvSpPr>
        <p:spPr>
          <a:xfrm>
            <a:off x="125413" y="985292"/>
            <a:ext cx="8168640" cy="4326697"/>
          </a:xfrm>
          <a:prstGeom prst="rect">
            <a:avLst/>
          </a:prstGeom>
        </p:spPr>
        <p:txBody>
          <a:bodyPr vert="horz" wrap="square" lIns="0" tIns="113030" rIns="0" bIns="0" rtlCol="0">
            <a:spAutoFit/>
          </a:bodyPr>
          <a:lstStyle/>
          <a:p>
            <a:pPr marL="12700" defTabSz="914400" eaLnBrk="0" fontAlgn="base" hangingPunct="0">
              <a:spcBef>
                <a:spcPts val="890"/>
              </a:spcBef>
              <a:spcAft>
                <a:spcPct val="0"/>
              </a:spcAft>
              <a:tabLst>
                <a:tab pos="304165" algn="l"/>
              </a:tabLst>
            </a:pPr>
            <a:r>
              <a:rPr sz="2000" dirty="0">
                <a:solidFill>
                  <a:srgbClr val="009FDF"/>
                </a:solidFill>
                <a:cs typeface="Arial"/>
              </a:rPr>
              <a:t>»	</a:t>
            </a:r>
            <a:r>
              <a:rPr sz="2200" b="1" i="1" dirty="0">
                <a:solidFill>
                  <a:srgbClr val="000000"/>
                </a:solidFill>
                <a:cs typeface="Arial"/>
              </a:rPr>
              <a:t>Nivel de la</a:t>
            </a:r>
            <a:r>
              <a:rPr sz="2200" b="1" i="1" spc="-25" dirty="0">
                <a:solidFill>
                  <a:srgbClr val="000000"/>
                </a:solidFill>
                <a:cs typeface="Arial"/>
              </a:rPr>
              <a:t> </a:t>
            </a:r>
            <a:r>
              <a:rPr sz="2200" b="1" i="1" dirty="0">
                <a:solidFill>
                  <a:srgbClr val="000000"/>
                </a:solidFill>
                <a:cs typeface="Arial"/>
              </a:rPr>
              <a:t>deuda:</a:t>
            </a:r>
            <a:endParaRPr sz="2200" b="1" dirty="0">
              <a:solidFill>
                <a:srgbClr val="000000"/>
              </a:solidFill>
              <a:cs typeface="Arial"/>
            </a:endParaRPr>
          </a:p>
          <a:p>
            <a:pPr marL="533400" indent="-292100" defTabSz="914400" eaLnBrk="0" fontAlgn="base" hangingPunct="0">
              <a:spcBef>
                <a:spcPts val="635"/>
              </a:spcBef>
              <a:spcAft>
                <a:spcPct val="0"/>
              </a:spcAft>
              <a:buClr>
                <a:srgbClr val="009FDF"/>
              </a:buClr>
              <a:buFontTx/>
              <a:buChar char="–"/>
              <a:tabLst>
                <a:tab pos="532765" algn="l"/>
                <a:tab pos="533400" algn="l"/>
              </a:tabLst>
            </a:pPr>
            <a:r>
              <a:rPr sz="1800" spc="-5" dirty="0">
                <a:solidFill>
                  <a:srgbClr val="000000"/>
                </a:solidFill>
                <a:cs typeface="Arial"/>
              </a:rPr>
              <a:t>¿Se contabilizan </a:t>
            </a:r>
            <a:r>
              <a:rPr sz="1800" u="sng" spc="-5" dirty="0">
                <a:solidFill>
                  <a:srgbClr val="000000"/>
                </a:solidFill>
                <a:uFill>
                  <a:solidFill>
                    <a:srgbClr val="000000"/>
                  </a:solidFill>
                </a:uFill>
                <a:cs typeface="Arial"/>
              </a:rPr>
              <a:t>todos</a:t>
            </a:r>
            <a:r>
              <a:rPr sz="1800" spc="-5" dirty="0">
                <a:solidFill>
                  <a:srgbClr val="000000"/>
                </a:solidFill>
                <a:cs typeface="Arial"/>
              </a:rPr>
              <a:t> los pasivos del</a:t>
            </a:r>
            <a:r>
              <a:rPr sz="1800" spc="15" dirty="0">
                <a:solidFill>
                  <a:srgbClr val="000000"/>
                </a:solidFill>
                <a:cs typeface="Arial"/>
              </a:rPr>
              <a:t> </a:t>
            </a:r>
            <a:r>
              <a:rPr sz="1800" spc="-5" dirty="0">
                <a:solidFill>
                  <a:srgbClr val="000000"/>
                </a:solidFill>
                <a:cs typeface="Arial"/>
              </a:rPr>
              <a:t>gobierno?</a:t>
            </a:r>
            <a:endParaRPr sz="1800" dirty="0">
              <a:solidFill>
                <a:srgbClr val="000000"/>
              </a:solidFill>
              <a:cs typeface="Arial"/>
            </a:endParaRPr>
          </a:p>
          <a:p>
            <a:pPr marL="762000" marR="803910" indent="-292100" defTabSz="914400" eaLnBrk="0" fontAlgn="base" hangingPunct="0">
              <a:lnSpc>
                <a:spcPct val="100699"/>
              </a:lnSpc>
              <a:spcBef>
                <a:spcPts val="565"/>
              </a:spcBef>
              <a:spcAft>
                <a:spcPct val="0"/>
              </a:spcAft>
              <a:tabLst>
                <a:tab pos="761365" algn="l"/>
              </a:tabLst>
            </a:pPr>
            <a:r>
              <a:rPr sz="1800" dirty="0">
                <a:solidFill>
                  <a:srgbClr val="009FDF"/>
                </a:solidFill>
                <a:cs typeface="Arial"/>
              </a:rPr>
              <a:t>›	</a:t>
            </a:r>
            <a:r>
              <a:rPr sz="1800" spc="-5" dirty="0">
                <a:solidFill>
                  <a:srgbClr val="000000"/>
                </a:solidFill>
                <a:cs typeface="Arial"/>
              </a:rPr>
              <a:t>Diferencias asociadas </a:t>
            </a:r>
            <a:r>
              <a:rPr sz="1800" dirty="0">
                <a:solidFill>
                  <a:srgbClr val="000000"/>
                </a:solidFill>
                <a:cs typeface="Arial"/>
              </a:rPr>
              <a:t>a </a:t>
            </a:r>
            <a:r>
              <a:rPr sz="1800" spc="-5" dirty="0">
                <a:solidFill>
                  <a:srgbClr val="000000"/>
                </a:solidFill>
                <a:cs typeface="Arial"/>
              </a:rPr>
              <a:t>tipo de contabilidad empleado: caja (</a:t>
            </a:r>
            <a:r>
              <a:rPr sz="1800" i="1" spc="-5" dirty="0">
                <a:solidFill>
                  <a:srgbClr val="000000"/>
                </a:solidFill>
                <a:cs typeface="Arial"/>
              </a:rPr>
              <a:t>cash basis</a:t>
            </a:r>
            <a:r>
              <a:rPr sz="1800" spc="-5" dirty="0">
                <a:solidFill>
                  <a:srgbClr val="000000"/>
                </a:solidFill>
                <a:cs typeface="Arial"/>
              </a:rPr>
              <a:t>) </a:t>
            </a:r>
            <a:r>
              <a:rPr sz="1800" dirty="0">
                <a:solidFill>
                  <a:srgbClr val="000000"/>
                </a:solidFill>
                <a:cs typeface="Arial"/>
              </a:rPr>
              <a:t>o  </a:t>
            </a:r>
            <a:r>
              <a:rPr sz="1800" spc="-5" dirty="0">
                <a:solidFill>
                  <a:srgbClr val="000000"/>
                </a:solidFill>
                <a:cs typeface="Arial"/>
              </a:rPr>
              <a:t>devengado (</a:t>
            </a:r>
            <a:r>
              <a:rPr sz="1800" i="1" spc="-5" dirty="0">
                <a:solidFill>
                  <a:srgbClr val="000000"/>
                </a:solidFill>
                <a:cs typeface="Arial"/>
              </a:rPr>
              <a:t>accrual</a:t>
            </a:r>
            <a:r>
              <a:rPr sz="1800" spc="-5" dirty="0">
                <a:solidFill>
                  <a:srgbClr val="000000"/>
                </a:solidFill>
                <a:cs typeface="Arial"/>
              </a:rPr>
              <a:t>); relevancia de atrasos de pagos</a:t>
            </a:r>
            <a:r>
              <a:rPr sz="1800" spc="50" dirty="0">
                <a:solidFill>
                  <a:srgbClr val="000000"/>
                </a:solidFill>
                <a:cs typeface="Arial"/>
              </a:rPr>
              <a:t> </a:t>
            </a:r>
            <a:r>
              <a:rPr sz="1800" spc="-5" dirty="0">
                <a:solidFill>
                  <a:srgbClr val="000000"/>
                </a:solidFill>
                <a:cs typeface="Arial"/>
              </a:rPr>
              <a:t>(</a:t>
            </a:r>
            <a:r>
              <a:rPr sz="1800" i="1" spc="-5" dirty="0">
                <a:solidFill>
                  <a:srgbClr val="000000"/>
                </a:solidFill>
                <a:cs typeface="Arial"/>
              </a:rPr>
              <a:t>arrears</a:t>
            </a:r>
            <a:r>
              <a:rPr sz="1800" spc="-5" dirty="0">
                <a:solidFill>
                  <a:srgbClr val="000000"/>
                </a:solidFill>
                <a:cs typeface="Arial"/>
              </a:rPr>
              <a:t>).</a:t>
            </a:r>
            <a:endParaRPr sz="1800" dirty="0">
              <a:solidFill>
                <a:srgbClr val="000000"/>
              </a:solidFill>
              <a:cs typeface="Arial"/>
            </a:endParaRPr>
          </a:p>
          <a:p>
            <a:pPr marL="12700" defTabSz="914400" eaLnBrk="0" fontAlgn="base" hangingPunct="0">
              <a:spcBef>
                <a:spcPts val="1045"/>
              </a:spcBef>
              <a:spcAft>
                <a:spcPct val="0"/>
              </a:spcAft>
              <a:tabLst>
                <a:tab pos="304165" algn="l"/>
              </a:tabLst>
            </a:pPr>
            <a:r>
              <a:rPr sz="2000" dirty="0">
                <a:solidFill>
                  <a:srgbClr val="009FDF"/>
                </a:solidFill>
                <a:cs typeface="Arial"/>
              </a:rPr>
              <a:t>»	</a:t>
            </a:r>
            <a:r>
              <a:rPr sz="2200" b="1" i="1" spc="-5" dirty="0">
                <a:solidFill>
                  <a:srgbClr val="000000"/>
                </a:solidFill>
                <a:cs typeface="Arial"/>
              </a:rPr>
              <a:t>Dinámica </a:t>
            </a:r>
            <a:r>
              <a:rPr sz="2200" b="1" i="1" dirty="0">
                <a:solidFill>
                  <a:srgbClr val="000000"/>
                </a:solidFill>
                <a:cs typeface="Arial"/>
              </a:rPr>
              <a:t>de la</a:t>
            </a:r>
            <a:r>
              <a:rPr sz="2200" b="1" i="1" spc="-30" dirty="0">
                <a:solidFill>
                  <a:srgbClr val="000000"/>
                </a:solidFill>
                <a:cs typeface="Arial"/>
              </a:rPr>
              <a:t> </a:t>
            </a:r>
            <a:r>
              <a:rPr sz="2200" b="1" i="1" dirty="0">
                <a:solidFill>
                  <a:srgbClr val="000000"/>
                </a:solidFill>
                <a:cs typeface="Arial"/>
              </a:rPr>
              <a:t>Deuda:</a:t>
            </a:r>
            <a:endParaRPr sz="2200" b="1"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25" dirty="0">
                <a:solidFill>
                  <a:srgbClr val="000000"/>
                </a:solidFill>
                <a:cs typeface="Arial"/>
              </a:rPr>
              <a:t>Tendencias </a:t>
            </a:r>
            <a:r>
              <a:rPr sz="1800" spc="-5" dirty="0">
                <a:solidFill>
                  <a:srgbClr val="000000"/>
                </a:solidFill>
                <a:cs typeface="Arial"/>
              </a:rPr>
              <a:t>en ratios de</a:t>
            </a:r>
            <a:r>
              <a:rPr sz="1800" spc="35" dirty="0">
                <a:solidFill>
                  <a:srgbClr val="000000"/>
                </a:solidFill>
                <a:cs typeface="Arial"/>
              </a:rPr>
              <a:t> </a:t>
            </a:r>
            <a:r>
              <a:rPr sz="1800" spc="-5" dirty="0">
                <a:solidFill>
                  <a:srgbClr val="000000"/>
                </a:solidFill>
                <a:cs typeface="Arial"/>
              </a:rPr>
              <a:t>deuda.</a:t>
            </a:r>
            <a:endParaRPr sz="1800" dirty="0">
              <a:solidFill>
                <a:srgbClr val="000000"/>
              </a:solidFill>
              <a:cs typeface="Arial"/>
            </a:endParaRPr>
          </a:p>
          <a:p>
            <a:pPr marL="533400" indent="-292100" defTabSz="914400" eaLnBrk="0" fontAlgn="base" hangingPunct="0">
              <a:spcBef>
                <a:spcPts val="610"/>
              </a:spcBef>
              <a:spcAft>
                <a:spcPct val="0"/>
              </a:spcAft>
              <a:buClr>
                <a:srgbClr val="009FDF"/>
              </a:buClr>
              <a:buFontTx/>
              <a:buChar char="–"/>
              <a:tabLst>
                <a:tab pos="532765" algn="l"/>
                <a:tab pos="533400" algn="l"/>
              </a:tabLst>
            </a:pPr>
            <a:r>
              <a:rPr sz="1800" spc="-5" dirty="0">
                <a:solidFill>
                  <a:srgbClr val="000000"/>
                </a:solidFill>
                <a:cs typeface="Arial"/>
              </a:rPr>
              <a:t>Dinámica de la deuda afectada por decisiones de política</a:t>
            </a:r>
            <a:r>
              <a:rPr sz="1800" spc="50" dirty="0">
                <a:solidFill>
                  <a:srgbClr val="000000"/>
                </a:solidFill>
                <a:cs typeface="Arial"/>
              </a:rPr>
              <a:t> </a:t>
            </a:r>
            <a:r>
              <a:rPr sz="1800" spc="-5" dirty="0">
                <a:solidFill>
                  <a:srgbClr val="000000"/>
                </a:solidFill>
                <a:cs typeface="Arial"/>
              </a:rPr>
              <a:t>fiscal.</a:t>
            </a:r>
            <a:endParaRPr sz="1800" dirty="0">
              <a:solidFill>
                <a:srgbClr val="000000"/>
              </a:solidFill>
              <a:cs typeface="Arial"/>
            </a:endParaRPr>
          </a:p>
          <a:p>
            <a:pPr marL="533400" marR="5080" indent="-292100" defTabSz="914400" eaLnBrk="0" fontAlgn="base" hangingPunct="0">
              <a:lnSpc>
                <a:spcPct val="100699"/>
              </a:lnSpc>
              <a:spcBef>
                <a:spcPts val="565"/>
              </a:spcBef>
              <a:spcAft>
                <a:spcPct val="0"/>
              </a:spcAft>
              <a:buClr>
                <a:srgbClr val="009FDF"/>
              </a:buClr>
              <a:buFontTx/>
              <a:buChar char="–"/>
              <a:tabLst>
                <a:tab pos="532765" algn="l"/>
                <a:tab pos="533400" algn="l"/>
              </a:tabLst>
            </a:pPr>
            <a:r>
              <a:rPr sz="1800" spc="-5" dirty="0">
                <a:solidFill>
                  <a:srgbClr val="000000"/>
                </a:solidFill>
                <a:cs typeface="Arial"/>
              </a:rPr>
              <a:t>Referencia histórica </a:t>
            </a:r>
            <a:r>
              <a:rPr sz="1800" dirty="0">
                <a:solidFill>
                  <a:srgbClr val="000000"/>
                </a:solidFill>
                <a:cs typeface="Arial"/>
              </a:rPr>
              <a:t>a </a:t>
            </a:r>
            <a:r>
              <a:rPr sz="1800" spc="-5" dirty="0">
                <a:solidFill>
                  <a:srgbClr val="000000"/>
                </a:solidFill>
                <a:cs typeface="Arial"/>
              </a:rPr>
              <a:t>partir de tendencias observadas; comparación de anuncios de  política fiscal con lo realmente</a:t>
            </a:r>
            <a:r>
              <a:rPr sz="1800" spc="15" dirty="0">
                <a:solidFill>
                  <a:srgbClr val="000000"/>
                </a:solidFill>
                <a:cs typeface="Arial"/>
              </a:rPr>
              <a:t> </a:t>
            </a:r>
            <a:r>
              <a:rPr sz="1800" spc="-5" dirty="0">
                <a:solidFill>
                  <a:srgbClr val="000000"/>
                </a:solidFill>
                <a:cs typeface="Arial"/>
              </a:rPr>
              <a:t>ejecutado/reportado.</a:t>
            </a:r>
            <a:endParaRPr sz="1800" dirty="0">
              <a:solidFill>
                <a:srgbClr val="000000"/>
              </a:solidFill>
              <a:cs typeface="Arial"/>
            </a:endParaRPr>
          </a:p>
          <a:p>
            <a:pPr marL="533400" marR="198120" indent="-292100" defTabSz="914400" eaLnBrk="0" fontAlgn="base" hangingPunct="0">
              <a:lnSpc>
                <a:spcPct val="100699"/>
              </a:lnSpc>
              <a:spcBef>
                <a:spcPts val="570"/>
              </a:spcBef>
              <a:spcAft>
                <a:spcPct val="0"/>
              </a:spcAft>
              <a:buClr>
                <a:srgbClr val="009FDF"/>
              </a:buClr>
              <a:buFontTx/>
              <a:buChar char="–"/>
              <a:tabLst>
                <a:tab pos="532765" algn="l"/>
                <a:tab pos="533400" algn="l"/>
              </a:tabLst>
            </a:pPr>
            <a:r>
              <a:rPr sz="1800" spc="-5" dirty="0">
                <a:solidFill>
                  <a:srgbClr val="000000"/>
                </a:solidFill>
                <a:cs typeface="Arial"/>
              </a:rPr>
              <a:t>Pronósticos basados en (i) evaluación de política fiscal </a:t>
            </a:r>
            <a:r>
              <a:rPr sz="1800" dirty="0">
                <a:solidFill>
                  <a:srgbClr val="000000"/>
                </a:solidFill>
                <a:cs typeface="Arial"/>
              </a:rPr>
              <a:t>a </a:t>
            </a:r>
            <a:r>
              <a:rPr sz="1800" spc="-5" dirty="0">
                <a:solidFill>
                  <a:srgbClr val="000000"/>
                </a:solidFill>
                <a:cs typeface="Arial"/>
              </a:rPr>
              <a:t>futuro, (ii) </a:t>
            </a:r>
            <a:r>
              <a:rPr sz="1800" spc="-10" dirty="0">
                <a:solidFill>
                  <a:srgbClr val="000000"/>
                </a:solidFill>
                <a:cs typeface="Arial"/>
              </a:rPr>
              <a:t>credibilidad </a:t>
            </a:r>
            <a:r>
              <a:rPr sz="1800" spc="-5" dirty="0">
                <a:solidFill>
                  <a:srgbClr val="000000"/>
                </a:solidFill>
                <a:cs typeface="Arial"/>
              </a:rPr>
              <a:t>del  gobierno para ejecutar efectivamente esa</a:t>
            </a:r>
            <a:r>
              <a:rPr sz="1800" spc="25" dirty="0">
                <a:solidFill>
                  <a:srgbClr val="000000"/>
                </a:solidFill>
                <a:cs typeface="Arial"/>
              </a:rPr>
              <a:t> </a:t>
            </a:r>
            <a:r>
              <a:rPr sz="1800" spc="-5" dirty="0" err="1">
                <a:solidFill>
                  <a:srgbClr val="000000"/>
                </a:solidFill>
                <a:cs typeface="Arial"/>
              </a:rPr>
              <a:t>política</a:t>
            </a:r>
            <a:r>
              <a:rPr sz="1800" spc="-5" dirty="0">
                <a:solidFill>
                  <a:srgbClr val="000000"/>
                </a:solidFill>
                <a:cs typeface="Arial"/>
              </a:rPr>
              <a:t>.</a:t>
            </a:r>
            <a:endParaRPr sz="1800" dirty="0">
              <a:solidFill>
                <a:srgbClr val="000000"/>
              </a:solidFill>
              <a:cs typeface="Times New Roman"/>
            </a:endParaRPr>
          </a:p>
          <a:p>
            <a:pPr marL="12700" defTabSz="914400" eaLnBrk="0" fontAlgn="base" hangingPunct="0">
              <a:spcBef>
                <a:spcPts val="1040"/>
              </a:spcBef>
              <a:spcAft>
                <a:spcPct val="0"/>
              </a:spcAft>
              <a:tabLst>
                <a:tab pos="304165" algn="l"/>
              </a:tabLst>
            </a:pPr>
            <a:r>
              <a:rPr sz="2000" dirty="0">
                <a:solidFill>
                  <a:srgbClr val="009FDF"/>
                </a:solidFill>
                <a:cs typeface="Arial"/>
              </a:rPr>
              <a:t>»	</a:t>
            </a:r>
            <a:r>
              <a:rPr sz="2200" b="1" i="1" spc="-15" dirty="0">
                <a:solidFill>
                  <a:srgbClr val="000000"/>
                </a:solidFill>
                <a:cs typeface="Arial"/>
              </a:rPr>
              <a:t>Transparencia </a:t>
            </a:r>
            <a:r>
              <a:rPr sz="2200" b="1" i="1" dirty="0">
                <a:solidFill>
                  <a:srgbClr val="000000"/>
                </a:solidFill>
                <a:cs typeface="Arial"/>
              </a:rPr>
              <a:t>en </a:t>
            </a:r>
            <a:r>
              <a:rPr sz="2200" b="1" i="1" spc="-5" dirty="0">
                <a:solidFill>
                  <a:srgbClr val="000000"/>
                </a:solidFill>
                <a:cs typeface="Arial"/>
              </a:rPr>
              <a:t>reportes sobre </a:t>
            </a:r>
            <a:r>
              <a:rPr sz="2200" b="1" i="1" dirty="0">
                <a:solidFill>
                  <a:srgbClr val="000000"/>
                </a:solidFill>
                <a:cs typeface="Arial"/>
              </a:rPr>
              <a:t>Fondo</a:t>
            </a:r>
            <a:r>
              <a:rPr sz="2200" b="1" i="1" spc="-25" dirty="0">
                <a:solidFill>
                  <a:srgbClr val="000000"/>
                </a:solidFill>
                <a:cs typeface="Arial"/>
              </a:rPr>
              <a:t> </a:t>
            </a:r>
            <a:r>
              <a:rPr sz="2200" b="1" i="1" spc="-5" dirty="0">
                <a:solidFill>
                  <a:srgbClr val="000000"/>
                </a:solidFill>
                <a:cs typeface="Arial"/>
              </a:rPr>
              <a:t>Soberanos</a:t>
            </a:r>
            <a:endParaRPr sz="2200" b="1" dirty="0">
              <a:solidFill>
                <a:srgbClr val="000000"/>
              </a:solidFill>
              <a:cs typeface="Arial"/>
            </a:endParaRPr>
          </a:p>
        </p:txBody>
      </p:sp>
    </p:spTree>
    <p:extLst>
      <p:ext uri="{BB962C8B-B14F-4D97-AF65-F5344CB8AC3E}">
        <p14:creationId xmlns:p14="http://schemas.microsoft.com/office/powerpoint/2010/main" val="36621332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6362" y="0"/>
            <a:ext cx="7718181" cy="1104636"/>
          </a:xfrm>
        </p:spPr>
        <p:txBody>
          <a:bodyPr/>
          <a:lstStyle/>
          <a:p>
            <a:pPr algn="l"/>
            <a:r>
              <a:rPr lang="es-CO" b="1" dirty="0">
                <a:latin typeface="Times New Roman" panose="02020603050405020304" pitchFamily="18" charset="0"/>
                <a:cs typeface="Times New Roman" panose="02020603050405020304" pitchFamily="18" charset="0"/>
              </a:rPr>
              <a:t>Susceptibilidad a Eventos de Riesgo (I)</a:t>
            </a:r>
          </a:p>
        </p:txBody>
      </p:sp>
      <p:sp>
        <p:nvSpPr>
          <p:cNvPr id="3" name="object 3"/>
          <p:cNvSpPr/>
          <p:nvPr/>
        </p:nvSpPr>
        <p:spPr>
          <a:xfrm>
            <a:off x="595526" y="2200184"/>
            <a:ext cx="3533140" cy="1518285"/>
          </a:xfrm>
          <a:custGeom>
            <a:avLst/>
            <a:gdLst/>
            <a:ahLst/>
            <a:cxnLst/>
            <a:rect l="l" t="t" r="r" b="b"/>
            <a:pathLst>
              <a:path w="3533140" h="1518285">
                <a:moveTo>
                  <a:pt x="3381241" y="0"/>
                </a:moveTo>
                <a:lnTo>
                  <a:pt x="151824" y="0"/>
                </a:lnTo>
                <a:lnTo>
                  <a:pt x="103836" y="7740"/>
                </a:lnTo>
                <a:lnTo>
                  <a:pt x="62158" y="29293"/>
                </a:lnTo>
                <a:lnTo>
                  <a:pt x="29293" y="62158"/>
                </a:lnTo>
                <a:lnTo>
                  <a:pt x="7740" y="103836"/>
                </a:lnTo>
                <a:lnTo>
                  <a:pt x="0" y="151824"/>
                </a:lnTo>
                <a:lnTo>
                  <a:pt x="0" y="1366408"/>
                </a:lnTo>
                <a:lnTo>
                  <a:pt x="7740" y="1414396"/>
                </a:lnTo>
                <a:lnTo>
                  <a:pt x="29293" y="1456073"/>
                </a:lnTo>
                <a:lnTo>
                  <a:pt x="62158" y="1488939"/>
                </a:lnTo>
                <a:lnTo>
                  <a:pt x="103836" y="1510492"/>
                </a:lnTo>
                <a:lnTo>
                  <a:pt x="151824" y="1518232"/>
                </a:lnTo>
                <a:lnTo>
                  <a:pt x="3381241" y="1518232"/>
                </a:lnTo>
                <a:lnTo>
                  <a:pt x="3429228" y="1510492"/>
                </a:lnTo>
                <a:lnTo>
                  <a:pt x="3470905" y="1488939"/>
                </a:lnTo>
                <a:lnTo>
                  <a:pt x="3503771" y="1456073"/>
                </a:lnTo>
                <a:lnTo>
                  <a:pt x="3525324" y="1414396"/>
                </a:lnTo>
                <a:lnTo>
                  <a:pt x="3533064" y="1366408"/>
                </a:lnTo>
                <a:lnTo>
                  <a:pt x="3533064" y="151824"/>
                </a:lnTo>
                <a:lnTo>
                  <a:pt x="3525324" y="103836"/>
                </a:lnTo>
                <a:lnTo>
                  <a:pt x="3503771" y="62158"/>
                </a:lnTo>
                <a:lnTo>
                  <a:pt x="3470905" y="29293"/>
                </a:lnTo>
                <a:lnTo>
                  <a:pt x="3429228" y="7740"/>
                </a:lnTo>
                <a:lnTo>
                  <a:pt x="3381241"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4" name="object 4"/>
          <p:cNvSpPr txBox="1"/>
          <p:nvPr/>
        </p:nvSpPr>
        <p:spPr>
          <a:xfrm>
            <a:off x="804356" y="2252100"/>
            <a:ext cx="3098165" cy="1350050"/>
          </a:xfrm>
          <a:prstGeom prst="rect">
            <a:avLst/>
          </a:prstGeom>
        </p:spPr>
        <p:txBody>
          <a:bodyPr vert="horz" wrap="square" lIns="0" tIns="78740" rIns="0" bIns="0" rtlCol="0">
            <a:spAutoFit/>
          </a:bodyPr>
          <a:lstStyle/>
          <a:p>
            <a:pPr marL="12700" marR="5080" algn="ctr" defTabSz="914400" eaLnBrk="0" fontAlgn="base" hangingPunct="0">
              <a:lnSpc>
                <a:spcPct val="86400"/>
              </a:lnSpc>
              <a:spcBef>
                <a:spcPts val="620"/>
              </a:spcBef>
              <a:spcAft>
                <a:spcPct val="0"/>
              </a:spcAft>
            </a:pPr>
            <a:r>
              <a:rPr sz="3200" b="1" spc="-5" dirty="0">
                <a:solidFill>
                  <a:srgbClr val="FFFFFF"/>
                </a:solidFill>
                <a:latin typeface="Times New Roman" panose="02020603050405020304" pitchFamily="18" charset="0"/>
                <a:cs typeface="Times New Roman" panose="02020603050405020304" pitchFamily="18" charset="0"/>
              </a:rPr>
              <a:t>Susceptibilidad</a:t>
            </a:r>
            <a:r>
              <a:rPr sz="3200" b="1" spc="-55" dirty="0">
                <a:solidFill>
                  <a:srgbClr val="FFFFFF"/>
                </a:solidFill>
                <a:latin typeface="Times New Roman" panose="02020603050405020304" pitchFamily="18" charset="0"/>
                <a:cs typeface="Times New Roman" panose="02020603050405020304" pitchFamily="18" charset="0"/>
              </a:rPr>
              <a:t> </a:t>
            </a:r>
            <a:r>
              <a:rPr sz="3200" b="1" dirty="0">
                <a:solidFill>
                  <a:srgbClr val="FFFFFF"/>
                </a:solidFill>
                <a:latin typeface="Times New Roman" panose="02020603050405020304" pitchFamily="18" charset="0"/>
                <a:cs typeface="Times New Roman" panose="02020603050405020304" pitchFamily="18" charset="0"/>
              </a:rPr>
              <a:t>a  </a:t>
            </a:r>
            <a:r>
              <a:rPr sz="3200" b="1" spc="-5" dirty="0">
                <a:solidFill>
                  <a:srgbClr val="FFFFFF"/>
                </a:solidFill>
                <a:latin typeface="Times New Roman" panose="02020603050405020304" pitchFamily="18" charset="0"/>
                <a:cs typeface="Times New Roman" panose="02020603050405020304" pitchFamily="18" charset="0"/>
              </a:rPr>
              <a:t>Eventos de  Riesgo</a:t>
            </a:r>
            <a:endParaRPr sz="3200" b="1" dirty="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4121820" y="1515192"/>
            <a:ext cx="1271270" cy="1537335"/>
          </a:xfrm>
          <a:custGeom>
            <a:avLst/>
            <a:gdLst/>
            <a:ahLst/>
            <a:cxnLst/>
            <a:rect l="l" t="t" r="r" b="b"/>
            <a:pathLst>
              <a:path w="1271270" h="1537335">
                <a:moveTo>
                  <a:pt x="0" y="1536916"/>
                </a:moveTo>
                <a:lnTo>
                  <a:pt x="1270922" y="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object 6"/>
          <p:cNvSpPr/>
          <p:nvPr/>
        </p:nvSpPr>
        <p:spPr>
          <a:xfrm>
            <a:off x="5392743" y="1061513"/>
            <a:ext cx="2293620" cy="881122"/>
          </a:xfrm>
          <a:custGeom>
            <a:avLst/>
            <a:gdLst/>
            <a:ahLst/>
            <a:cxnLst/>
            <a:rect l="l" t="t" r="r" b="b"/>
            <a:pathLst>
              <a:path w="2293620" h="907414">
                <a:moveTo>
                  <a:pt x="2202564" y="0"/>
                </a:moveTo>
                <a:lnTo>
                  <a:pt x="90736" y="0"/>
                </a:lnTo>
                <a:lnTo>
                  <a:pt x="55417" y="7130"/>
                </a:lnTo>
                <a:lnTo>
                  <a:pt x="26575" y="26575"/>
                </a:lnTo>
                <a:lnTo>
                  <a:pt x="7130" y="55417"/>
                </a:lnTo>
                <a:lnTo>
                  <a:pt x="0" y="90736"/>
                </a:lnTo>
                <a:lnTo>
                  <a:pt x="0" y="816623"/>
                </a:lnTo>
                <a:lnTo>
                  <a:pt x="7130" y="851942"/>
                </a:lnTo>
                <a:lnTo>
                  <a:pt x="26575" y="880784"/>
                </a:lnTo>
                <a:lnTo>
                  <a:pt x="55417" y="900229"/>
                </a:lnTo>
                <a:lnTo>
                  <a:pt x="90736" y="907360"/>
                </a:lnTo>
                <a:lnTo>
                  <a:pt x="2202564" y="907360"/>
                </a:lnTo>
                <a:lnTo>
                  <a:pt x="2237883" y="900229"/>
                </a:lnTo>
                <a:lnTo>
                  <a:pt x="2266724" y="880784"/>
                </a:lnTo>
                <a:lnTo>
                  <a:pt x="2286170" y="851942"/>
                </a:lnTo>
                <a:lnTo>
                  <a:pt x="2293301" y="816623"/>
                </a:lnTo>
                <a:lnTo>
                  <a:pt x="2293301" y="90736"/>
                </a:lnTo>
                <a:lnTo>
                  <a:pt x="2286170" y="55417"/>
                </a:lnTo>
                <a:lnTo>
                  <a:pt x="2266724" y="26575"/>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7" name="object 7"/>
          <p:cNvSpPr/>
          <p:nvPr/>
        </p:nvSpPr>
        <p:spPr>
          <a:xfrm>
            <a:off x="5392743" y="1061512"/>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8" name="object 8"/>
          <p:cNvSpPr txBox="1"/>
          <p:nvPr/>
        </p:nvSpPr>
        <p:spPr>
          <a:xfrm>
            <a:off x="5510121" y="1289735"/>
            <a:ext cx="2058670" cy="351378"/>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4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Político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121819" y="2558658"/>
            <a:ext cx="1271270" cy="494030"/>
          </a:xfrm>
          <a:custGeom>
            <a:avLst/>
            <a:gdLst/>
            <a:ahLst/>
            <a:cxnLst/>
            <a:rect l="l" t="t" r="r" b="b"/>
            <a:pathLst>
              <a:path w="1271270" h="494029">
                <a:moveTo>
                  <a:pt x="0" y="493450"/>
                </a:moveTo>
                <a:lnTo>
                  <a:pt x="1270922" y="0"/>
                </a:lnTo>
              </a:path>
            </a:pathLst>
          </a:custGeom>
          <a:ln w="10794">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0" name="object 10"/>
          <p:cNvSpPr/>
          <p:nvPr/>
        </p:nvSpPr>
        <p:spPr>
          <a:xfrm>
            <a:off x="5392743" y="2104978"/>
            <a:ext cx="2293620" cy="881122"/>
          </a:xfrm>
          <a:custGeom>
            <a:avLst/>
            <a:gdLst/>
            <a:ahLst/>
            <a:cxnLst/>
            <a:rect l="l" t="t" r="r" b="b"/>
            <a:pathLst>
              <a:path w="2293620" h="907414">
                <a:moveTo>
                  <a:pt x="2202564" y="0"/>
                </a:moveTo>
                <a:lnTo>
                  <a:pt x="90736" y="0"/>
                </a:lnTo>
                <a:lnTo>
                  <a:pt x="55417" y="7130"/>
                </a:lnTo>
                <a:lnTo>
                  <a:pt x="26575" y="26576"/>
                </a:lnTo>
                <a:lnTo>
                  <a:pt x="7130" y="55418"/>
                </a:lnTo>
                <a:lnTo>
                  <a:pt x="0" y="90737"/>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7"/>
                </a:lnTo>
                <a:lnTo>
                  <a:pt x="2286170" y="55418"/>
                </a:lnTo>
                <a:lnTo>
                  <a:pt x="2266724" y="26576"/>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1" name="object 11"/>
          <p:cNvSpPr/>
          <p:nvPr/>
        </p:nvSpPr>
        <p:spPr>
          <a:xfrm>
            <a:off x="5392743" y="2104977"/>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2" name="object 12"/>
          <p:cNvSpPr/>
          <p:nvPr/>
        </p:nvSpPr>
        <p:spPr>
          <a:xfrm>
            <a:off x="4121820" y="3052110"/>
            <a:ext cx="1271270" cy="550545"/>
          </a:xfrm>
          <a:custGeom>
            <a:avLst/>
            <a:gdLst/>
            <a:ahLst/>
            <a:cxnLst/>
            <a:rect l="l" t="t" r="r" b="b"/>
            <a:pathLst>
              <a:path w="1271270" h="550545">
                <a:moveTo>
                  <a:pt x="0" y="0"/>
                </a:moveTo>
                <a:lnTo>
                  <a:pt x="1270922" y="550014"/>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3" name="object 13"/>
          <p:cNvSpPr/>
          <p:nvPr/>
        </p:nvSpPr>
        <p:spPr>
          <a:xfrm>
            <a:off x="5392743" y="3148444"/>
            <a:ext cx="2293620" cy="881122"/>
          </a:xfrm>
          <a:custGeom>
            <a:avLst/>
            <a:gdLst/>
            <a:ahLst/>
            <a:cxnLst/>
            <a:rect l="l" t="t" r="r" b="b"/>
            <a:pathLst>
              <a:path w="2293620" h="907414">
                <a:moveTo>
                  <a:pt x="2202564" y="0"/>
                </a:moveTo>
                <a:lnTo>
                  <a:pt x="90736" y="0"/>
                </a:lnTo>
                <a:lnTo>
                  <a:pt x="55417" y="7130"/>
                </a:lnTo>
                <a:lnTo>
                  <a:pt x="26575" y="26576"/>
                </a:lnTo>
                <a:lnTo>
                  <a:pt x="7130" y="55417"/>
                </a:lnTo>
                <a:lnTo>
                  <a:pt x="0" y="90736"/>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6"/>
                </a:lnTo>
                <a:lnTo>
                  <a:pt x="2286170" y="55417"/>
                </a:lnTo>
                <a:lnTo>
                  <a:pt x="2266724" y="26576"/>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4" name="object 14"/>
          <p:cNvSpPr/>
          <p:nvPr/>
        </p:nvSpPr>
        <p:spPr>
          <a:xfrm>
            <a:off x="5392743" y="3148443"/>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5" name="object 15"/>
          <p:cNvSpPr txBox="1"/>
          <p:nvPr/>
        </p:nvSpPr>
        <p:spPr>
          <a:xfrm>
            <a:off x="5569430" y="2065412"/>
            <a:ext cx="1939925" cy="1834669"/>
          </a:xfrm>
          <a:prstGeom prst="rect">
            <a:avLst/>
          </a:prstGeom>
        </p:spPr>
        <p:txBody>
          <a:bodyPr vert="horz" wrap="square" lIns="0" tIns="62865" rIns="0" bIns="0" rtlCol="0">
            <a:spAutoFit/>
          </a:bodyPr>
          <a:lstStyle/>
          <a:p>
            <a:pPr marL="189865" marR="182245" algn="ctr" defTabSz="914400" eaLnBrk="0" fontAlgn="base" hangingPunct="0">
              <a:lnSpc>
                <a:spcPct val="86200"/>
              </a:lnSpc>
              <a:spcBef>
                <a:spcPts val="495"/>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  </a:t>
            </a:r>
            <a:r>
              <a:rPr sz="2200" b="1" dirty="0">
                <a:solidFill>
                  <a:srgbClr val="FFFFFF"/>
                </a:solidFill>
                <a:latin typeface="Times New Roman" panose="02020603050405020304" pitchFamily="18" charset="0"/>
                <a:cs typeface="Times New Roman" panose="02020603050405020304" pitchFamily="18" charset="0"/>
              </a:rPr>
              <a:t>Liquidez</a:t>
            </a:r>
            <a:r>
              <a:rPr sz="2200" b="1" spc="-100"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de  </a:t>
            </a:r>
            <a:r>
              <a:rPr sz="2200" b="1" dirty="0">
                <a:solidFill>
                  <a:srgbClr val="FFFFFF"/>
                </a:solidFill>
                <a:latin typeface="Times New Roman" panose="02020603050405020304" pitchFamily="18" charset="0"/>
                <a:cs typeface="Times New Roman" panose="02020603050405020304" pitchFamily="18" charset="0"/>
              </a:rPr>
              <a:t>Gobierno</a:t>
            </a:r>
            <a:endParaRPr sz="2200" b="1" dirty="0">
              <a:solidFill>
                <a:srgbClr val="000000"/>
              </a:solidFill>
              <a:latin typeface="Times New Roman" panose="02020603050405020304" pitchFamily="18" charset="0"/>
              <a:cs typeface="Times New Roman" panose="02020603050405020304" pitchFamily="18" charset="0"/>
            </a:endParaRPr>
          </a:p>
          <a:p>
            <a:pPr marL="12700" marR="5080" algn="ctr" defTabSz="914400" eaLnBrk="0" fontAlgn="base" hangingPunct="0">
              <a:lnSpc>
                <a:spcPts val="2500"/>
              </a:lnSpc>
              <a:spcBef>
                <a:spcPts val="201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5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Sector  Bancario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6" name="object 16"/>
          <p:cNvSpPr/>
          <p:nvPr/>
        </p:nvSpPr>
        <p:spPr>
          <a:xfrm>
            <a:off x="4121818" y="3052108"/>
            <a:ext cx="1271270" cy="1593850"/>
          </a:xfrm>
          <a:custGeom>
            <a:avLst/>
            <a:gdLst/>
            <a:ahLst/>
            <a:cxnLst/>
            <a:rect l="l" t="t" r="r" b="b"/>
            <a:pathLst>
              <a:path w="1271270" h="1593850">
                <a:moveTo>
                  <a:pt x="0" y="0"/>
                </a:moveTo>
                <a:lnTo>
                  <a:pt x="1270922" y="159348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7" name="object 17"/>
          <p:cNvSpPr/>
          <p:nvPr/>
        </p:nvSpPr>
        <p:spPr>
          <a:xfrm>
            <a:off x="5392743" y="4191909"/>
            <a:ext cx="2315210" cy="881122"/>
          </a:xfrm>
          <a:custGeom>
            <a:avLst/>
            <a:gdLst/>
            <a:ahLst/>
            <a:cxnLst/>
            <a:rect l="l" t="t" r="r" b="b"/>
            <a:pathLst>
              <a:path w="2315209" h="907414">
                <a:moveTo>
                  <a:pt x="2223923" y="0"/>
                </a:moveTo>
                <a:lnTo>
                  <a:pt x="90736" y="0"/>
                </a:lnTo>
                <a:lnTo>
                  <a:pt x="55417" y="7130"/>
                </a:lnTo>
                <a:lnTo>
                  <a:pt x="26575" y="26576"/>
                </a:lnTo>
                <a:lnTo>
                  <a:pt x="7130" y="55417"/>
                </a:lnTo>
                <a:lnTo>
                  <a:pt x="0" y="90736"/>
                </a:lnTo>
                <a:lnTo>
                  <a:pt x="0" y="816625"/>
                </a:lnTo>
                <a:lnTo>
                  <a:pt x="7130" y="851943"/>
                </a:lnTo>
                <a:lnTo>
                  <a:pt x="26575" y="880785"/>
                </a:lnTo>
                <a:lnTo>
                  <a:pt x="55417" y="900230"/>
                </a:lnTo>
                <a:lnTo>
                  <a:pt x="90736" y="907361"/>
                </a:lnTo>
                <a:lnTo>
                  <a:pt x="2223923" y="907361"/>
                </a:lnTo>
                <a:lnTo>
                  <a:pt x="2259242" y="900230"/>
                </a:lnTo>
                <a:lnTo>
                  <a:pt x="2288084" y="880785"/>
                </a:lnTo>
                <a:lnTo>
                  <a:pt x="2307529" y="851943"/>
                </a:lnTo>
                <a:lnTo>
                  <a:pt x="2314660" y="816625"/>
                </a:lnTo>
                <a:lnTo>
                  <a:pt x="2314660" y="90736"/>
                </a:lnTo>
                <a:lnTo>
                  <a:pt x="2307529" y="55417"/>
                </a:lnTo>
                <a:lnTo>
                  <a:pt x="2288084" y="26576"/>
                </a:lnTo>
                <a:lnTo>
                  <a:pt x="2259242" y="7130"/>
                </a:lnTo>
                <a:lnTo>
                  <a:pt x="2223923"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8" name="object 18"/>
          <p:cNvSpPr/>
          <p:nvPr/>
        </p:nvSpPr>
        <p:spPr>
          <a:xfrm>
            <a:off x="5392743" y="4191908"/>
            <a:ext cx="2315210" cy="907415"/>
          </a:xfrm>
          <a:custGeom>
            <a:avLst/>
            <a:gdLst/>
            <a:ahLst/>
            <a:cxnLst/>
            <a:rect l="l" t="t" r="r" b="b"/>
            <a:pathLst>
              <a:path w="2315209" h="907414">
                <a:moveTo>
                  <a:pt x="0" y="90736"/>
                </a:moveTo>
                <a:lnTo>
                  <a:pt x="7130" y="55417"/>
                </a:lnTo>
                <a:lnTo>
                  <a:pt x="26575" y="26575"/>
                </a:lnTo>
                <a:lnTo>
                  <a:pt x="55417" y="7130"/>
                </a:lnTo>
                <a:lnTo>
                  <a:pt x="90735" y="0"/>
                </a:lnTo>
                <a:lnTo>
                  <a:pt x="2223924" y="0"/>
                </a:lnTo>
                <a:lnTo>
                  <a:pt x="2259242" y="7130"/>
                </a:lnTo>
                <a:lnTo>
                  <a:pt x="2288084" y="26575"/>
                </a:lnTo>
                <a:lnTo>
                  <a:pt x="2307529" y="55417"/>
                </a:lnTo>
                <a:lnTo>
                  <a:pt x="2314660" y="90736"/>
                </a:lnTo>
                <a:lnTo>
                  <a:pt x="2314660" y="816624"/>
                </a:lnTo>
                <a:lnTo>
                  <a:pt x="2307529" y="851943"/>
                </a:lnTo>
                <a:lnTo>
                  <a:pt x="2288084" y="880785"/>
                </a:lnTo>
                <a:lnTo>
                  <a:pt x="2259242" y="900230"/>
                </a:lnTo>
                <a:lnTo>
                  <a:pt x="2223924" y="907361"/>
                </a:lnTo>
                <a:lnTo>
                  <a:pt x="90735" y="907361"/>
                </a:lnTo>
                <a:lnTo>
                  <a:pt x="55417" y="900230"/>
                </a:lnTo>
                <a:lnTo>
                  <a:pt x="26575" y="880785"/>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9" name="object 19"/>
          <p:cNvSpPr txBox="1"/>
          <p:nvPr/>
        </p:nvSpPr>
        <p:spPr>
          <a:xfrm>
            <a:off x="5651455" y="4262430"/>
            <a:ext cx="2160905" cy="708660"/>
          </a:xfrm>
          <a:prstGeom prst="rect">
            <a:avLst/>
          </a:prstGeom>
        </p:spPr>
        <p:txBody>
          <a:bodyPr vert="horz" wrap="square" lIns="0" tIns="63500" rIns="0" bIns="0" rtlCol="0">
            <a:spAutoFit/>
          </a:bodyPr>
          <a:lstStyle/>
          <a:p>
            <a:pPr marL="478155" marR="5080" indent="-466090" defTabSz="914400" eaLnBrk="0" fontAlgn="base" hangingPunct="0">
              <a:lnSpc>
                <a:spcPts val="2500"/>
              </a:lnSpc>
              <a:spcBef>
                <a:spcPts val="50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80"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Eventos  </a:t>
            </a:r>
            <a:r>
              <a:rPr sz="2200" b="1" spc="-5" dirty="0">
                <a:solidFill>
                  <a:srgbClr val="FFFFFF"/>
                </a:solidFill>
                <a:latin typeface="Times New Roman" panose="02020603050405020304" pitchFamily="18" charset="0"/>
                <a:cs typeface="Times New Roman" panose="02020603050405020304" pitchFamily="18" charset="0"/>
              </a:rPr>
              <a:t>Externos</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20" name="object 4"/>
          <p:cNvSpPr txBox="1">
            <a:spLocks/>
          </p:cNvSpPr>
          <p:nvPr/>
        </p:nvSpPr>
        <p:spPr>
          <a:xfrm>
            <a:off x="291702" y="5327194"/>
            <a:ext cx="5256584" cy="170688"/>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Tree>
    <p:extLst>
      <p:ext uri="{BB962C8B-B14F-4D97-AF65-F5344CB8AC3E}">
        <p14:creationId xmlns:p14="http://schemas.microsoft.com/office/powerpoint/2010/main" val="21147234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8194431" cy="1104636"/>
          </a:xfrm>
        </p:spPr>
        <p:txBody>
          <a:bodyPr>
            <a:normAutofit fontScale="90000"/>
          </a:bodyPr>
          <a:lstStyle/>
          <a:p>
            <a:pPr algn="l"/>
            <a:r>
              <a:rPr lang="es-CO" sz="4000" b="1" kern="0" spc="-5" dirty="0">
                <a:latin typeface="Times New Roman" panose="02020603050405020304" pitchFamily="18" charset="0"/>
                <a:cs typeface="Times New Roman" panose="02020603050405020304" pitchFamily="18" charset="0"/>
              </a:rPr>
              <a:t>Susceptibilidad </a:t>
            </a:r>
            <a:r>
              <a:rPr lang="es-CO" sz="4000" b="1" kern="0" dirty="0">
                <a:latin typeface="Times New Roman" panose="02020603050405020304" pitchFamily="18" charset="0"/>
                <a:cs typeface="Times New Roman" panose="02020603050405020304" pitchFamily="18" charset="0"/>
              </a:rPr>
              <a:t>a </a:t>
            </a:r>
            <a:r>
              <a:rPr lang="es-CO" sz="4000" b="1" kern="0" spc="-5" dirty="0">
                <a:latin typeface="Times New Roman" panose="02020603050405020304" pitchFamily="18" charset="0"/>
                <a:cs typeface="Times New Roman" panose="02020603050405020304" pitchFamily="18" charset="0"/>
              </a:rPr>
              <a:t>Eventos de Riesgo</a:t>
            </a:r>
            <a:r>
              <a:rPr lang="es-CO" sz="4000" b="1" kern="0" spc="-30" dirty="0">
                <a:latin typeface="Times New Roman" panose="02020603050405020304" pitchFamily="18" charset="0"/>
                <a:cs typeface="Times New Roman" panose="02020603050405020304" pitchFamily="18" charset="0"/>
              </a:rPr>
              <a:t> </a:t>
            </a:r>
            <a:r>
              <a:rPr lang="es-CO" sz="4000" b="1" kern="0" spc="-5" dirty="0">
                <a:latin typeface="Times New Roman" panose="02020603050405020304" pitchFamily="18" charset="0"/>
                <a:cs typeface="Times New Roman" panose="02020603050405020304" pitchFamily="18" charset="0"/>
              </a:rPr>
              <a:t>(II)</a:t>
            </a:r>
            <a:endParaRPr lang="es-CO" b="1" dirty="0">
              <a:latin typeface="Times New Roman" panose="02020603050405020304" pitchFamily="18" charset="0"/>
              <a:cs typeface="Times New Roman" panose="02020603050405020304" pitchFamily="18" charset="0"/>
            </a:endParaRPr>
          </a:p>
        </p:txBody>
      </p:sp>
      <p:sp>
        <p:nvSpPr>
          <p:cNvPr id="3" name="object 3"/>
          <p:cNvSpPr/>
          <p:nvPr/>
        </p:nvSpPr>
        <p:spPr>
          <a:xfrm>
            <a:off x="516840" y="2206322"/>
            <a:ext cx="4301490" cy="1848485"/>
          </a:xfrm>
          <a:custGeom>
            <a:avLst/>
            <a:gdLst/>
            <a:ahLst/>
            <a:cxnLst/>
            <a:rect l="l" t="t" r="r" b="b"/>
            <a:pathLst>
              <a:path w="4301490" h="1848485">
                <a:moveTo>
                  <a:pt x="4116293" y="0"/>
                </a:moveTo>
                <a:lnTo>
                  <a:pt x="184829" y="0"/>
                </a:lnTo>
                <a:lnTo>
                  <a:pt x="135694" y="6602"/>
                </a:lnTo>
                <a:lnTo>
                  <a:pt x="91542" y="25234"/>
                </a:lnTo>
                <a:lnTo>
                  <a:pt x="54135" y="54135"/>
                </a:lnTo>
                <a:lnTo>
                  <a:pt x="25234" y="91542"/>
                </a:lnTo>
                <a:lnTo>
                  <a:pt x="6602" y="135694"/>
                </a:lnTo>
                <a:lnTo>
                  <a:pt x="0" y="184829"/>
                </a:lnTo>
                <a:lnTo>
                  <a:pt x="0" y="1663454"/>
                </a:lnTo>
                <a:lnTo>
                  <a:pt x="6602" y="1712589"/>
                </a:lnTo>
                <a:lnTo>
                  <a:pt x="25234" y="1756741"/>
                </a:lnTo>
                <a:lnTo>
                  <a:pt x="54135" y="1794148"/>
                </a:lnTo>
                <a:lnTo>
                  <a:pt x="91542" y="1823049"/>
                </a:lnTo>
                <a:lnTo>
                  <a:pt x="135694" y="1841681"/>
                </a:lnTo>
                <a:lnTo>
                  <a:pt x="184829" y="1848284"/>
                </a:lnTo>
                <a:lnTo>
                  <a:pt x="4116293" y="1848284"/>
                </a:lnTo>
                <a:lnTo>
                  <a:pt x="4165428" y="1841681"/>
                </a:lnTo>
                <a:lnTo>
                  <a:pt x="4209580" y="1823049"/>
                </a:lnTo>
                <a:lnTo>
                  <a:pt x="4246987" y="1794148"/>
                </a:lnTo>
                <a:lnTo>
                  <a:pt x="4275888" y="1756741"/>
                </a:lnTo>
                <a:lnTo>
                  <a:pt x="4294520" y="1712589"/>
                </a:lnTo>
                <a:lnTo>
                  <a:pt x="4301122" y="1663454"/>
                </a:lnTo>
                <a:lnTo>
                  <a:pt x="4301122" y="184829"/>
                </a:lnTo>
                <a:lnTo>
                  <a:pt x="4294520" y="135694"/>
                </a:lnTo>
                <a:lnTo>
                  <a:pt x="4275888" y="91542"/>
                </a:lnTo>
                <a:lnTo>
                  <a:pt x="4246987" y="54135"/>
                </a:lnTo>
                <a:lnTo>
                  <a:pt x="4209580" y="25234"/>
                </a:lnTo>
                <a:lnTo>
                  <a:pt x="4165428" y="6602"/>
                </a:lnTo>
                <a:lnTo>
                  <a:pt x="4116293" y="0"/>
                </a:lnTo>
                <a:close/>
              </a:path>
            </a:pathLst>
          </a:custGeom>
          <a:solidFill>
            <a:srgbClr val="C00000"/>
          </a:solidFill>
          <a:ln>
            <a:solidFill>
              <a:srgbClr val="FFFF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4" name="object 4"/>
          <p:cNvSpPr txBox="1"/>
          <p:nvPr/>
        </p:nvSpPr>
        <p:spPr>
          <a:xfrm>
            <a:off x="751860" y="2632561"/>
            <a:ext cx="3944328" cy="1258229"/>
          </a:xfrm>
          <a:prstGeom prst="rect">
            <a:avLst/>
          </a:prstGeom>
        </p:spPr>
        <p:txBody>
          <a:bodyPr vert="horz" wrap="square" lIns="0" tIns="58419" rIns="0" bIns="0" rtlCol="0">
            <a:spAutoFit/>
          </a:bodyPr>
          <a:lstStyle/>
          <a:p>
            <a:pPr marL="154940" marR="5080" indent="-142875" defTabSz="914400" eaLnBrk="0" fontAlgn="base" hangingPunct="0">
              <a:lnSpc>
                <a:spcPct val="87400"/>
              </a:lnSpc>
              <a:spcBef>
                <a:spcPts val="459"/>
              </a:spcBef>
              <a:spcAft>
                <a:spcPct val="0"/>
              </a:spcAft>
            </a:pPr>
            <a:r>
              <a:rPr lang="es-CO" sz="2800" b="1" spc="-5" dirty="0">
                <a:solidFill>
                  <a:srgbClr val="FFFFFF"/>
                </a:solidFill>
                <a:latin typeface="Times New Roman" panose="02020603050405020304" pitchFamily="18" charset="0"/>
                <a:cs typeface="Times New Roman" panose="02020603050405020304" pitchFamily="18" charset="0"/>
              </a:rPr>
              <a:t>Susceptibilidad</a:t>
            </a:r>
            <a:r>
              <a:rPr sz="2800" b="1" spc="-5" dirty="0">
                <a:solidFill>
                  <a:srgbClr val="FFFFFF"/>
                </a:solidFill>
                <a:latin typeface="Times New Roman" panose="02020603050405020304" pitchFamily="18" charset="0"/>
                <a:cs typeface="Times New Roman" panose="02020603050405020304" pitchFamily="18" charset="0"/>
              </a:rPr>
              <a:t> </a:t>
            </a:r>
            <a:r>
              <a:rPr sz="2800" b="1" dirty="0">
                <a:solidFill>
                  <a:srgbClr val="FFFFFF"/>
                </a:solidFill>
                <a:latin typeface="Times New Roman" panose="02020603050405020304" pitchFamily="18" charset="0"/>
                <a:cs typeface="Times New Roman" panose="02020603050405020304" pitchFamily="18" charset="0"/>
              </a:rPr>
              <a:t>a</a:t>
            </a:r>
            <a:endParaRPr lang="es-CO" sz="2800" b="1" spc="-40" dirty="0">
              <a:solidFill>
                <a:srgbClr val="FFFFFF"/>
              </a:solidFill>
              <a:latin typeface="Times New Roman" panose="02020603050405020304" pitchFamily="18" charset="0"/>
              <a:cs typeface="Times New Roman" panose="02020603050405020304" pitchFamily="18" charset="0"/>
            </a:endParaRPr>
          </a:p>
          <a:p>
            <a:pPr marL="154940" marR="5080" indent="-142875" defTabSz="914400" eaLnBrk="0" fontAlgn="base" hangingPunct="0">
              <a:lnSpc>
                <a:spcPct val="87400"/>
              </a:lnSpc>
              <a:spcBef>
                <a:spcPts val="459"/>
              </a:spcBef>
              <a:spcAft>
                <a:spcPct val="0"/>
              </a:spcAft>
            </a:pPr>
            <a:r>
              <a:rPr lang="es-CO" sz="2800" b="1" dirty="0">
                <a:solidFill>
                  <a:srgbClr val="FFFFFF"/>
                </a:solidFill>
                <a:latin typeface="Times New Roman" panose="02020603050405020304" pitchFamily="18" charset="0"/>
                <a:cs typeface="Times New Roman" panose="02020603050405020304" pitchFamily="18" charset="0"/>
              </a:rPr>
              <a:t>Eventos</a:t>
            </a:r>
            <a:r>
              <a:rPr sz="2400" b="1" dirty="0">
                <a:solidFill>
                  <a:srgbClr val="FFFFFF"/>
                </a:solidFill>
                <a:latin typeface="Times New Roman" panose="02020603050405020304" pitchFamily="18" charset="0"/>
                <a:cs typeface="Times New Roman" panose="02020603050405020304" pitchFamily="18" charset="0"/>
              </a:rPr>
              <a:t>:</a:t>
            </a:r>
            <a:endParaRPr lang="es-CO" sz="2400" b="1" dirty="0">
              <a:solidFill>
                <a:srgbClr val="FFFFFF"/>
              </a:solidFill>
              <a:latin typeface="Times New Roman" panose="02020603050405020304" pitchFamily="18" charset="0"/>
              <a:cs typeface="Times New Roman" panose="02020603050405020304" pitchFamily="18" charset="0"/>
            </a:endParaRPr>
          </a:p>
          <a:p>
            <a:pPr marL="154940" marR="5080" indent="-142875" defTabSz="914400" eaLnBrk="0" fontAlgn="base" hangingPunct="0">
              <a:lnSpc>
                <a:spcPct val="87400"/>
              </a:lnSpc>
              <a:spcBef>
                <a:spcPts val="459"/>
              </a:spcBef>
              <a:spcAft>
                <a:spcPct val="0"/>
              </a:spcAft>
            </a:pPr>
            <a:r>
              <a:rPr sz="2400" b="1" dirty="0">
                <a:solidFill>
                  <a:srgbClr val="FFFFFF"/>
                </a:solidFill>
                <a:latin typeface="Times New Roman" panose="02020603050405020304" pitchFamily="18" charset="0"/>
                <a:cs typeface="Times New Roman" panose="02020603050405020304" pitchFamily="18" charset="0"/>
              </a:rPr>
              <a:t>  </a:t>
            </a:r>
            <a:r>
              <a:rPr sz="2400" b="1" i="1" u="sng" dirty="0">
                <a:solidFill>
                  <a:srgbClr val="FFFFFF"/>
                </a:solidFill>
                <a:latin typeface="Times New Roman" panose="02020603050405020304" pitchFamily="18" charset="0"/>
                <a:cs typeface="Times New Roman" panose="02020603050405020304" pitchFamily="18" charset="0"/>
              </a:rPr>
              <a:t>Riesgo Liquidez de</a:t>
            </a:r>
            <a:r>
              <a:rPr sz="2400" b="1" i="1" u="sng" spc="-55" dirty="0">
                <a:solidFill>
                  <a:srgbClr val="FFFFFF"/>
                </a:solidFill>
                <a:latin typeface="Times New Roman" panose="02020603050405020304" pitchFamily="18" charset="0"/>
                <a:cs typeface="Times New Roman" panose="02020603050405020304" pitchFamily="18" charset="0"/>
              </a:rPr>
              <a:t> </a:t>
            </a:r>
            <a:r>
              <a:rPr sz="2400" b="1" i="1" u="sng" spc="-5" dirty="0">
                <a:solidFill>
                  <a:srgbClr val="FFFFFF"/>
                </a:solidFill>
                <a:latin typeface="Times New Roman" panose="02020603050405020304" pitchFamily="18" charset="0"/>
                <a:cs typeface="Times New Roman" panose="02020603050405020304" pitchFamily="18" charset="0"/>
              </a:rPr>
              <a:t>Gobierno</a:t>
            </a:r>
            <a:endParaRPr sz="2400" b="1" i="1" u="sng" dirty="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4823639" y="1969648"/>
            <a:ext cx="889000" cy="1236345"/>
          </a:xfrm>
          <a:custGeom>
            <a:avLst/>
            <a:gdLst/>
            <a:ahLst/>
            <a:cxnLst/>
            <a:rect l="l" t="t" r="r" b="b"/>
            <a:pathLst>
              <a:path w="889000" h="1236345">
                <a:moveTo>
                  <a:pt x="0" y="1235874"/>
                </a:moveTo>
                <a:lnTo>
                  <a:pt x="888716" y="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object 6"/>
          <p:cNvSpPr/>
          <p:nvPr/>
        </p:nvSpPr>
        <p:spPr>
          <a:xfrm>
            <a:off x="5712356" y="1417340"/>
            <a:ext cx="2792095" cy="1104900"/>
          </a:xfrm>
          <a:custGeom>
            <a:avLst/>
            <a:gdLst/>
            <a:ahLst/>
            <a:cxnLst/>
            <a:rect l="l" t="t" r="r" b="b"/>
            <a:pathLst>
              <a:path w="2792095" h="1104900">
                <a:moveTo>
                  <a:pt x="2681382" y="0"/>
                </a:moveTo>
                <a:lnTo>
                  <a:pt x="110462" y="0"/>
                </a:lnTo>
                <a:lnTo>
                  <a:pt x="67465" y="8680"/>
                </a:lnTo>
                <a:lnTo>
                  <a:pt x="32353" y="32353"/>
                </a:lnTo>
                <a:lnTo>
                  <a:pt x="8680" y="67465"/>
                </a:lnTo>
                <a:lnTo>
                  <a:pt x="0" y="110462"/>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2"/>
                </a:lnTo>
                <a:lnTo>
                  <a:pt x="2783164" y="67465"/>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7" name="object 7"/>
          <p:cNvSpPr/>
          <p:nvPr/>
        </p:nvSpPr>
        <p:spPr>
          <a:xfrm>
            <a:off x="5712356" y="1417340"/>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8" name="object 8"/>
          <p:cNvSpPr txBox="1"/>
          <p:nvPr/>
        </p:nvSpPr>
        <p:spPr>
          <a:xfrm>
            <a:off x="6029478" y="1647511"/>
            <a:ext cx="2157730" cy="864339"/>
          </a:xfrm>
          <a:prstGeom prst="rect">
            <a:avLst/>
          </a:prstGeom>
        </p:spPr>
        <p:txBody>
          <a:bodyPr vert="horz" wrap="square" lIns="0" tIns="55880" rIns="0" bIns="0" rtlCol="0">
            <a:spAutoFit/>
          </a:bodyPr>
          <a:lstStyle/>
          <a:p>
            <a:pPr marL="217170" marR="5080" indent="-205104" algn="ctr" defTabSz="914400" eaLnBrk="0" fontAlgn="base" hangingPunct="0">
              <a:lnSpc>
                <a:spcPts val="2070"/>
              </a:lnSpc>
              <a:spcBef>
                <a:spcPts val="44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Requerimientos</a:t>
            </a:r>
            <a:r>
              <a:rPr sz="2200" b="1" spc="-50"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de  </a:t>
            </a:r>
            <a:r>
              <a:rPr sz="2200" b="1" spc="-5" dirty="0">
                <a:solidFill>
                  <a:srgbClr val="FFFFFF"/>
                </a:solidFill>
                <a:latin typeface="Times New Roman" panose="02020603050405020304" pitchFamily="18" charset="0"/>
                <a:cs typeface="Times New Roman" panose="02020603050405020304" pitchFamily="18" charset="0"/>
              </a:rPr>
              <a:t>Financiamiento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823640" y="3205522"/>
            <a:ext cx="889000" cy="34925"/>
          </a:xfrm>
          <a:custGeom>
            <a:avLst/>
            <a:gdLst/>
            <a:ahLst/>
            <a:cxnLst/>
            <a:rect l="l" t="t" r="r" b="b"/>
            <a:pathLst>
              <a:path w="889000" h="34925">
                <a:moveTo>
                  <a:pt x="0" y="0"/>
                </a:moveTo>
                <a:lnTo>
                  <a:pt x="888716" y="34430"/>
                </a:lnTo>
              </a:path>
            </a:pathLst>
          </a:custGeom>
          <a:ln w="10794">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0" name="object 10"/>
          <p:cNvSpPr/>
          <p:nvPr/>
        </p:nvSpPr>
        <p:spPr>
          <a:xfrm>
            <a:off x="5712356" y="2687647"/>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1" name="object 11"/>
          <p:cNvSpPr/>
          <p:nvPr/>
        </p:nvSpPr>
        <p:spPr>
          <a:xfrm>
            <a:off x="5712356" y="2687647"/>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2" name="object 12"/>
          <p:cNvSpPr txBox="1"/>
          <p:nvPr/>
        </p:nvSpPr>
        <p:spPr>
          <a:xfrm>
            <a:off x="5868144" y="2712665"/>
            <a:ext cx="2449283" cy="936923"/>
          </a:xfrm>
          <a:prstGeom prst="rect">
            <a:avLst/>
          </a:prstGeom>
        </p:spPr>
        <p:txBody>
          <a:bodyPr vert="horz" wrap="square" lIns="0" tIns="52705" rIns="0" bIns="0" rtlCol="0">
            <a:spAutoFit/>
          </a:bodyPr>
          <a:lstStyle/>
          <a:p>
            <a:pPr marL="12700" marR="5080" algn="ctr" defTabSz="914400" eaLnBrk="0" fontAlgn="base" hangingPunct="0">
              <a:lnSpc>
                <a:spcPct val="86800"/>
              </a:lnSpc>
              <a:spcBef>
                <a:spcPts val="415"/>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Proporción </a:t>
            </a:r>
            <a:r>
              <a:rPr sz="2200" b="1" dirty="0">
                <a:solidFill>
                  <a:srgbClr val="FFFFFF"/>
                </a:solidFill>
                <a:latin typeface="Times New Roman" panose="02020603050405020304" pitchFamily="18" charset="0"/>
                <a:cs typeface="Times New Roman" panose="02020603050405020304" pitchFamily="18" charset="0"/>
              </a:rPr>
              <a:t>de  </a:t>
            </a:r>
            <a:r>
              <a:rPr sz="2200" b="1" spc="-5" dirty="0">
                <a:solidFill>
                  <a:srgbClr val="FFFFFF"/>
                </a:solidFill>
                <a:latin typeface="Times New Roman" panose="02020603050405020304" pitchFamily="18" charset="0"/>
                <a:cs typeface="Times New Roman" panose="02020603050405020304" pitchFamily="18" charset="0"/>
              </a:rPr>
              <a:t>tenedores </a:t>
            </a:r>
            <a:r>
              <a:rPr sz="2200" b="1" dirty="0">
                <a:solidFill>
                  <a:srgbClr val="FFFFFF"/>
                </a:solidFill>
                <a:latin typeface="Times New Roman" panose="02020603050405020304" pitchFamily="18" charset="0"/>
                <a:cs typeface="Times New Roman" panose="02020603050405020304" pitchFamily="18" charset="0"/>
              </a:rPr>
              <a:t>de</a:t>
            </a:r>
            <a:r>
              <a:rPr sz="2200" b="1" spc="-65"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deuda  </a:t>
            </a:r>
            <a:r>
              <a:rPr sz="2200" b="1" spc="-5" dirty="0">
                <a:solidFill>
                  <a:srgbClr val="FFFFFF"/>
                </a:solidFill>
                <a:latin typeface="Times New Roman" panose="02020603050405020304" pitchFamily="18" charset="0"/>
                <a:cs typeface="Times New Roman" panose="02020603050405020304" pitchFamily="18" charset="0"/>
              </a:rPr>
              <a:t>No-Residentes</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3" name="object 13"/>
          <p:cNvSpPr/>
          <p:nvPr/>
        </p:nvSpPr>
        <p:spPr>
          <a:xfrm>
            <a:off x="4823640" y="3205522"/>
            <a:ext cx="889000" cy="1304925"/>
          </a:xfrm>
          <a:custGeom>
            <a:avLst/>
            <a:gdLst/>
            <a:ahLst/>
            <a:cxnLst/>
            <a:rect l="l" t="t" r="r" b="b"/>
            <a:pathLst>
              <a:path w="889000" h="1304925">
                <a:moveTo>
                  <a:pt x="0" y="0"/>
                </a:moveTo>
                <a:lnTo>
                  <a:pt x="888716" y="1304736"/>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4" name="object 14"/>
          <p:cNvSpPr/>
          <p:nvPr/>
        </p:nvSpPr>
        <p:spPr>
          <a:xfrm>
            <a:off x="5712356" y="3957953"/>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8"/>
                </a:lnTo>
                <a:lnTo>
                  <a:pt x="67465" y="1095931"/>
                </a:lnTo>
                <a:lnTo>
                  <a:pt x="110462" y="1104612"/>
                </a:lnTo>
                <a:lnTo>
                  <a:pt x="2681382" y="1104612"/>
                </a:lnTo>
                <a:lnTo>
                  <a:pt x="2724379" y="1095931"/>
                </a:lnTo>
                <a:lnTo>
                  <a:pt x="2759491" y="1072258"/>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5" name="object 15"/>
          <p:cNvSpPr/>
          <p:nvPr/>
        </p:nvSpPr>
        <p:spPr>
          <a:xfrm>
            <a:off x="5712356" y="3957953"/>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6" name="object 16"/>
          <p:cNvSpPr txBox="1"/>
          <p:nvPr/>
        </p:nvSpPr>
        <p:spPr>
          <a:xfrm>
            <a:off x="5838851" y="4188124"/>
            <a:ext cx="2539365" cy="602216"/>
          </a:xfrm>
          <a:prstGeom prst="rect">
            <a:avLst/>
          </a:prstGeom>
        </p:spPr>
        <p:txBody>
          <a:bodyPr vert="horz" wrap="square" lIns="0" tIns="55880" rIns="0" bIns="0" rtlCol="0">
            <a:spAutoFit/>
          </a:bodyPr>
          <a:lstStyle/>
          <a:p>
            <a:pPr marL="640715" marR="5080" indent="-628650" defTabSz="914400" eaLnBrk="0" fontAlgn="base" hangingPunct="0">
              <a:lnSpc>
                <a:spcPts val="2070"/>
              </a:lnSpc>
              <a:spcBef>
                <a:spcPts val="44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Mediciones </a:t>
            </a:r>
            <a:r>
              <a:rPr sz="2200" b="1" dirty="0">
                <a:solidFill>
                  <a:srgbClr val="FFFFFF"/>
                </a:solidFill>
                <a:latin typeface="Times New Roman" panose="02020603050405020304" pitchFamily="18" charset="0"/>
                <a:cs typeface="Times New Roman" panose="02020603050405020304" pitchFamily="18" charset="0"/>
              </a:rPr>
              <a:t>de</a:t>
            </a:r>
            <a:r>
              <a:rPr sz="2200" b="1" spc="-55"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acceso  al</a:t>
            </a:r>
            <a:r>
              <a:rPr sz="2200" b="1" spc="-1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mercado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7" name="object 4"/>
          <p:cNvSpPr txBox="1">
            <a:spLocks/>
          </p:cNvSpPr>
          <p:nvPr/>
        </p:nvSpPr>
        <p:spPr>
          <a:xfrm>
            <a:off x="222052" y="5290681"/>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Tree>
    <p:extLst>
      <p:ext uri="{BB962C8B-B14F-4D97-AF65-F5344CB8AC3E}">
        <p14:creationId xmlns:p14="http://schemas.microsoft.com/office/powerpoint/2010/main" val="25586393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6369" y="12189"/>
            <a:ext cx="8346831" cy="1104636"/>
          </a:xfrm>
        </p:spPr>
        <p:txBody>
          <a:bodyPr>
            <a:normAutofit fontScale="90000"/>
          </a:bodyPr>
          <a:lstStyle/>
          <a:p>
            <a:r>
              <a:rPr lang="es-CO" sz="4000" b="1" dirty="0">
                <a:latin typeface="Times New Roman" panose="02020603050405020304" pitchFamily="18" charset="0"/>
                <a:cs typeface="Times New Roman" panose="02020603050405020304" pitchFamily="18" charset="0"/>
              </a:rPr>
              <a:t>Susceptibilidad a Eventos de Riesgo (III)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p>
        </p:txBody>
      </p:sp>
      <p:sp>
        <p:nvSpPr>
          <p:cNvPr id="3" name="object 3"/>
          <p:cNvSpPr txBox="1"/>
          <p:nvPr/>
        </p:nvSpPr>
        <p:spPr>
          <a:xfrm>
            <a:off x="70992" y="1335701"/>
            <a:ext cx="8461448" cy="3668953"/>
          </a:xfrm>
          <a:prstGeom prst="rect">
            <a:avLst/>
          </a:prstGeom>
        </p:spPr>
        <p:txBody>
          <a:bodyPr vert="horz" wrap="square" lIns="0" tIns="113030" rIns="0" bIns="0" rtlCol="0">
            <a:spAutoFit/>
          </a:bodyPr>
          <a:lstStyle/>
          <a:p>
            <a:pPr marL="12700" defTabSz="914400" eaLnBrk="0" fontAlgn="base" hangingPunct="0">
              <a:spcBef>
                <a:spcPts val="890"/>
              </a:spcBef>
              <a:spcAft>
                <a:spcPct val="0"/>
              </a:spcAft>
              <a:tabLst>
                <a:tab pos="304165" algn="l"/>
              </a:tabLst>
            </a:pPr>
            <a:r>
              <a:rPr sz="3200" dirty="0">
                <a:solidFill>
                  <a:srgbClr val="009FDF"/>
                </a:solidFill>
                <a:cs typeface="Arial"/>
              </a:rPr>
              <a:t>»	</a:t>
            </a:r>
            <a:r>
              <a:rPr sz="3200" b="1" i="1" spc="-5" dirty="0">
                <a:solidFill>
                  <a:srgbClr val="000000"/>
                </a:solidFill>
                <a:cs typeface="Arial"/>
              </a:rPr>
              <a:t>Requerimientos brutos </a:t>
            </a:r>
            <a:r>
              <a:rPr sz="3200" b="1" i="1" dirty="0">
                <a:solidFill>
                  <a:srgbClr val="000000"/>
                </a:solidFill>
                <a:cs typeface="Arial"/>
              </a:rPr>
              <a:t>de </a:t>
            </a:r>
            <a:r>
              <a:rPr sz="3200" b="1" i="1" spc="-5" dirty="0">
                <a:solidFill>
                  <a:srgbClr val="000000"/>
                </a:solidFill>
                <a:cs typeface="Arial"/>
              </a:rPr>
              <a:t>financiamiento </a:t>
            </a:r>
            <a:r>
              <a:rPr sz="3200" b="1" i="1" dirty="0">
                <a:solidFill>
                  <a:srgbClr val="000000"/>
                </a:solidFill>
                <a:cs typeface="Arial"/>
              </a:rPr>
              <a:t>del</a:t>
            </a:r>
            <a:r>
              <a:rPr lang="es-CO" sz="3200" b="1" i="1" spc="-10" dirty="0">
                <a:solidFill>
                  <a:srgbClr val="000000"/>
                </a:solidFill>
                <a:cs typeface="Arial"/>
              </a:rPr>
              <a:t> 	</a:t>
            </a:r>
            <a:r>
              <a:rPr lang="es-CO" sz="3200" b="1" i="1" spc="-5" dirty="0">
                <a:solidFill>
                  <a:srgbClr val="000000"/>
                </a:solidFill>
                <a:cs typeface="Arial"/>
              </a:rPr>
              <a:t>gobierno</a:t>
            </a:r>
            <a:r>
              <a:rPr sz="3200" b="1" i="1" spc="-5" dirty="0">
                <a:solidFill>
                  <a:srgbClr val="000000"/>
                </a:solidFill>
                <a:cs typeface="Arial"/>
              </a:rPr>
              <a:t>:</a:t>
            </a:r>
            <a:endParaRPr sz="3200" b="1" dirty="0">
              <a:solidFill>
                <a:srgbClr val="000000"/>
              </a:solidFill>
              <a:cs typeface="Arial"/>
            </a:endParaRPr>
          </a:p>
          <a:p>
            <a:pPr marL="533400" marR="5080" indent="-292100" algn="just" defTabSz="914400" eaLnBrk="0" fontAlgn="base" hangingPunct="0">
              <a:lnSpc>
                <a:spcPts val="1900"/>
              </a:lnSpc>
              <a:spcBef>
                <a:spcPts val="715"/>
              </a:spcBef>
              <a:spcAft>
                <a:spcPct val="0"/>
              </a:spcAft>
              <a:tabLst>
                <a:tab pos="532765" algn="l"/>
              </a:tabLst>
            </a:pPr>
            <a:r>
              <a:rPr sz="2400" dirty="0">
                <a:solidFill>
                  <a:srgbClr val="009FDF"/>
                </a:solidFill>
                <a:cs typeface="Arial"/>
              </a:rPr>
              <a:t>–	</a:t>
            </a:r>
            <a:r>
              <a:rPr sz="2400" spc="-5" dirty="0">
                <a:solidFill>
                  <a:srgbClr val="000000"/>
                </a:solidFill>
                <a:cs typeface="Arial"/>
              </a:rPr>
              <a:t>¿Se contabiliza </a:t>
            </a:r>
            <a:r>
              <a:rPr sz="2400" u="sng" spc="-5" dirty="0">
                <a:solidFill>
                  <a:srgbClr val="000000"/>
                </a:solidFill>
                <a:uFill>
                  <a:solidFill>
                    <a:srgbClr val="000000"/>
                  </a:solidFill>
                </a:uFill>
                <a:cs typeface="Arial"/>
              </a:rPr>
              <a:t>todos</a:t>
            </a:r>
            <a:r>
              <a:rPr sz="2400" spc="-5" dirty="0">
                <a:solidFill>
                  <a:srgbClr val="000000"/>
                </a:solidFill>
                <a:cs typeface="Arial"/>
              </a:rPr>
              <a:t> los pasivos del gobierno que </a:t>
            </a:r>
            <a:r>
              <a:rPr sz="2400" dirty="0">
                <a:solidFill>
                  <a:srgbClr val="000000"/>
                </a:solidFill>
                <a:cs typeface="Arial"/>
              </a:rPr>
              <a:t>se </a:t>
            </a:r>
            <a:r>
              <a:rPr sz="2400" spc="-5" dirty="0">
                <a:solidFill>
                  <a:srgbClr val="000000"/>
                </a:solidFill>
                <a:cs typeface="Arial"/>
              </a:rPr>
              <a:t>deben amortizar el próximo  año?</a:t>
            </a:r>
            <a:endParaRPr sz="2400" dirty="0">
              <a:solidFill>
                <a:srgbClr val="000000"/>
              </a:solidFill>
              <a:cs typeface="Arial"/>
            </a:endParaRPr>
          </a:p>
          <a:p>
            <a:pPr marL="762000" marR="541020" indent="-292100" algn="just" defTabSz="914400" eaLnBrk="0" fontAlgn="base" hangingPunct="0">
              <a:lnSpc>
                <a:spcPts val="1900"/>
              </a:lnSpc>
              <a:spcBef>
                <a:spcPts val="630"/>
              </a:spcBef>
              <a:spcAft>
                <a:spcPct val="0"/>
              </a:spcAft>
              <a:tabLst>
                <a:tab pos="761365" algn="l"/>
              </a:tabLst>
            </a:pPr>
            <a:r>
              <a:rPr sz="2400" dirty="0">
                <a:solidFill>
                  <a:srgbClr val="009FDF"/>
                </a:solidFill>
                <a:cs typeface="Arial"/>
              </a:rPr>
              <a:t>›	</a:t>
            </a:r>
            <a:r>
              <a:rPr sz="2400" spc="-10" dirty="0">
                <a:solidFill>
                  <a:srgbClr val="000000"/>
                </a:solidFill>
                <a:cs typeface="Arial"/>
              </a:rPr>
              <a:t>Calidad </a:t>
            </a:r>
            <a:r>
              <a:rPr sz="2400" dirty="0">
                <a:solidFill>
                  <a:srgbClr val="000000"/>
                </a:solidFill>
                <a:cs typeface="Arial"/>
              </a:rPr>
              <a:t>y </a:t>
            </a:r>
            <a:r>
              <a:rPr sz="2400" spc="-5" dirty="0">
                <a:solidFill>
                  <a:srgbClr val="000000"/>
                </a:solidFill>
                <a:cs typeface="Arial"/>
              </a:rPr>
              <a:t>transparencia de los reportes de finanzas públicas críticos para  determinar la </a:t>
            </a:r>
            <a:r>
              <a:rPr sz="2400" spc="-10" dirty="0">
                <a:solidFill>
                  <a:srgbClr val="000000"/>
                </a:solidFill>
                <a:cs typeface="Arial"/>
              </a:rPr>
              <a:t>probabilidad </a:t>
            </a:r>
            <a:r>
              <a:rPr sz="2400" spc="-5" dirty="0">
                <a:solidFill>
                  <a:srgbClr val="000000"/>
                </a:solidFill>
                <a:cs typeface="Arial"/>
              </a:rPr>
              <a:t>de que surjan presiones de</a:t>
            </a:r>
            <a:r>
              <a:rPr sz="2400" spc="65" dirty="0">
                <a:solidFill>
                  <a:srgbClr val="000000"/>
                </a:solidFill>
                <a:cs typeface="Arial"/>
              </a:rPr>
              <a:t> </a:t>
            </a:r>
            <a:r>
              <a:rPr sz="2400" spc="-10" dirty="0">
                <a:solidFill>
                  <a:srgbClr val="000000"/>
                </a:solidFill>
                <a:cs typeface="Arial"/>
              </a:rPr>
              <a:t>liquidez.</a:t>
            </a:r>
            <a:endParaRPr sz="2400" dirty="0">
              <a:solidFill>
                <a:srgbClr val="000000"/>
              </a:solidFill>
              <a:cs typeface="Arial"/>
            </a:endParaRPr>
          </a:p>
          <a:p>
            <a:pPr marL="762000" marR="238125" indent="-292100" algn="just" defTabSz="914400" eaLnBrk="0" fontAlgn="base" hangingPunct="0">
              <a:lnSpc>
                <a:spcPct val="99800"/>
              </a:lnSpc>
              <a:spcBef>
                <a:spcPts val="560"/>
              </a:spcBef>
              <a:spcAft>
                <a:spcPct val="0"/>
              </a:spcAft>
              <a:tabLst>
                <a:tab pos="761365" algn="l"/>
              </a:tabLst>
            </a:pPr>
            <a:r>
              <a:rPr sz="2400" dirty="0">
                <a:solidFill>
                  <a:srgbClr val="009FDF"/>
                </a:solidFill>
                <a:cs typeface="Arial"/>
              </a:rPr>
              <a:t>›	</a:t>
            </a:r>
            <a:r>
              <a:rPr sz="2400" spc="-5" dirty="0">
                <a:solidFill>
                  <a:srgbClr val="000000"/>
                </a:solidFill>
                <a:cs typeface="Arial"/>
              </a:rPr>
              <a:t>Situaciones en las que además de financiar déficit fiscal </a:t>
            </a:r>
            <a:r>
              <a:rPr sz="2400" dirty="0">
                <a:solidFill>
                  <a:srgbClr val="000000"/>
                </a:solidFill>
                <a:cs typeface="Arial"/>
              </a:rPr>
              <a:t>y </a:t>
            </a:r>
            <a:r>
              <a:rPr sz="2400" spc="-5" dirty="0">
                <a:solidFill>
                  <a:srgbClr val="000000"/>
                </a:solidFill>
                <a:cs typeface="Arial"/>
              </a:rPr>
              <a:t>amortizaciones de  deuda, </a:t>
            </a:r>
            <a:r>
              <a:rPr sz="2400" dirty="0">
                <a:solidFill>
                  <a:srgbClr val="000000"/>
                </a:solidFill>
                <a:cs typeface="Arial"/>
              </a:rPr>
              <a:t>se </a:t>
            </a:r>
            <a:r>
              <a:rPr sz="2400" spc="-5" dirty="0">
                <a:solidFill>
                  <a:srgbClr val="000000"/>
                </a:solidFill>
                <a:cs typeface="Arial"/>
              </a:rPr>
              <a:t>requieren recursos para cubrir otro tipo de pasivos, p. ej. atrasos  (</a:t>
            </a:r>
            <a:r>
              <a:rPr sz="2400" i="1" spc="-5" dirty="0">
                <a:solidFill>
                  <a:srgbClr val="000000"/>
                </a:solidFill>
                <a:cs typeface="Arial"/>
              </a:rPr>
              <a:t>arrears</a:t>
            </a:r>
            <a:r>
              <a:rPr sz="2400" spc="-5" dirty="0">
                <a:solidFill>
                  <a:srgbClr val="000000"/>
                </a:solidFill>
                <a:cs typeface="Arial"/>
              </a:rPr>
              <a:t>).</a:t>
            </a:r>
            <a:endParaRPr sz="2400" dirty="0">
              <a:solidFill>
                <a:srgbClr val="000000"/>
              </a:solidFill>
              <a:cs typeface="Arial"/>
            </a:endParaRPr>
          </a:p>
        </p:txBody>
      </p:sp>
      <p:sp>
        <p:nvSpPr>
          <p:cNvPr id="4" name="object 4"/>
          <p:cNvSpPr txBox="1">
            <a:spLocks/>
          </p:cNvSpPr>
          <p:nvPr/>
        </p:nvSpPr>
        <p:spPr>
          <a:xfrm>
            <a:off x="270131" y="5306332"/>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29003868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51004" y="183420"/>
            <a:ext cx="5210509" cy="762512"/>
          </a:xfrm>
          <a:ln>
            <a:noFill/>
          </a:ln>
          <a:effectLst/>
          <a:scene3d>
            <a:camera prst="orthographicFront">
              <a:rot lat="0" lon="0" rev="0"/>
            </a:camera>
            <a:lightRig rig="contrasting" dir="t">
              <a:rot lat="0" lon="0" rev="7800000"/>
            </a:lightRig>
          </a:scene3d>
          <a:sp3d>
            <a:bevelT w="139700" h="139700"/>
          </a:sp3d>
        </p:spPr>
        <p:txBody>
          <a:bodyPr/>
          <a:lstStyle/>
          <a:p>
            <a:r>
              <a:rPr lang="es-CO" b="1" dirty="0">
                <a:latin typeface="Times New Roman" panose="02020603050405020304" pitchFamily="18" charset="0"/>
                <a:cs typeface="Times New Roman" panose="02020603050405020304" pitchFamily="18" charset="0"/>
              </a:rPr>
              <a:t>RESOLUCIÓN 484 de 2017</a:t>
            </a:r>
          </a:p>
        </p:txBody>
      </p:sp>
      <p:sp>
        <p:nvSpPr>
          <p:cNvPr id="3" name="Cinta perforada 2"/>
          <p:cNvSpPr/>
          <p:nvPr/>
        </p:nvSpPr>
        <p:spPr bwMode="auto">
          <a:xfrm rot="10800000" flipV="1">
            <a:off x="683427" y="1302771"/>
            <a:ext cx="7945664" cy="3783580"/>
          </a:xfrm>
          <a:prstGeom prst="flowChartPunchedTape">
            <a:avLst/>
          </a:prstGeom>
          <a:solidFill>
            <a:srgbClr val="3333CC">
              <a:lumMod val="20000"/>
              <a:lumOff val="80000"/>
            </a:srgbClr>
          </a:solidFill>
          <a:ln w="9525" cap="flat" cmpd="sng" algn="ctr">
            <a:solidFill>
              <a:srgbClr val="000000"/>
            </a:solidFill>
            <a:prstDash val="solid"/>
            <a:round/>
            <a:headEnd type="none" w="med" len="med"/>
            <a:tailEnd type="none" w="med" len="med"/>
          </a:ln>
          <a:effectLst>
            <a:glow rad="63500">
              <a:srgbClr val="2D2DB9">
                <a:satMod val="175000"/>
                <a:alpha val="40000"/>
              </a:srgbClr>
            </a:glow>
          </a:effectLst>
        </p:spPr>
        <p:txBody>
          <a:bodyPr vert="horz" wrap="square" lIns="91440" tIns="45720" rIns="91440" bIns="45720" numCol="1" rtlCol="0" anchor="t" anchorCtr="0" compatLnSpc="1">
            <a:prstTxWarp prst="textNoShape">
              <a:avLst/>
            </a:prstTxWarp>
          </a:bodyPr>
          <a:lstStyle/>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Por la cual se modifican el anexo de la Resolución 533 de 2015 en lo relacionado con las Normas para el Reconocimiento, Medición, Revelación y Presentación de los Hechos Económicos del Marco Normativo para Entidades de Gobierno y el artículo 4° de la Resolución 533 de 2015, y se dictan otras disposiciones</a:t>
            </a:r>
            <a:endParaRPr kumimoji="0" lang="es-CO" sz="20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0697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8A025F99-1DAF-4D1C-906F-3757E7DA4970}" type="slidenum">
              <a:rPr kumimoji="0" lang="es-ES_tradnl" sz="800" b="1" i="0" u="none" strike="noStrike" kern="1200" cap="none" spc="0" normalizeH="0" baseline="0" noProof="0" smtClean="0">
                <a:ln>
                  <a:noFill/>
                </a:ln>
                <a:solidFill>
                  <a:srgbClr val="00918E"/>
                </a:solidFill>
                <a:effectLst/>
                <a:uLnTx/>
                <a:uFillTx/>
                <a:latin typeface="Times New Roman" panose="02020603050405020304" pitchFamily="18" charset="0"/>
                <a:cs typeface="Times New Roman" panose="02020603050405020304" pitchFamily="18" charset="0"/>
              </a:rPr>
              <a:pPr marL="0" marR="0" lvl="0" indent="0" algn="l" defTabSz="914400" rtl="0" eaLnBrk="0" fontAlgn="base" latinLnBrk="0" hangingPunct="0">
                <a:lnSpc>
                  <a:spcPct val="100000"/>
                </a:lnSpc>
                <a:spcBef>
                  <a:spcPct val="20000"/>
                </a:spcBef>
                <a:spcAft>
                  <a:spcPct val="0"/>
                </a:spcAft>
                <a:buClrTx/>
                <a:buSzTx/>
                <a:buFontTx/>
                <a:buNone/>
                <a:tabLst/>
                <a:defRPr/>
              </a:pPr>
              <a:t>59</a:t>
            </a:fld>
            <a:endParaRPr kumimoji="0" lang="es-ES_tradnl" sz="800" b="1" i="0" u="none" strike="noStrike" kern="1200" cap="none" spc="0" normalizeH="0" baseline="0" noProof="0" dirty="0">
              <a:ln>
                <a:noFill/>
              </a:ln>
              <a:solidFill>
                <a:srgbClr val="00918E"/>
              </a:solidFill>
              <a:effectLst/>
              <a:uLnTx/>
              <a:uFillTx/>
              <a:latin typeface="Times New Roman" panose="02020603050405020304" pitchFamily="18" charset="0"/>
              <a:cs typeface="Times New Roman" panose="02020603050405020304" pitchFamily="18" charset="0"/>
            </a:endParaRPr>
          </a:p>
        </p:txBody>
      </p:sp>
      <p:sp>
        <p:nvSpPr>
          <p:cNvPr id="4" name="2 Rectángulo"/>
          <p:cNvSpPr/>
          <p:nvPr/>
        </p:nvSpPr>
        <p:spPr>
          <a:xfrm>
            <a:off x="683568" y="2261680"/>
            <a:ext cx="3293832" cy="1025090"/>
          </a:xfrm>
          <a:prstGeom prst="rect">
            <a:avLst/>
          </a:prstGeom>
          <a:solidFill>
            <a:srgbClr val="C0504D">
              <a:hueOff val="0"/>
              <a:satOff val="0"/>
              <a:lumOff val="0"/>
              <a:alphaOff val="0"/>
            </a:srgbClr>
          </a:solidFill>
          <a:ln w="25400" cap="flat" cmpd="sng" algn="ctr">
            <a:solidFill>
              <a:srgbClr val="000000"/>
            </a:solidFill>
            <a:prstDash val="solid"/>
          </a:ln>
          <a:effectLst>
            <a:glow rad="139700">
              <a:srgbClr val="000000">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r>
              <a:rPr kumimoji="0" lang="es-CO" sz="2333"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rPr>
              <a:t>PERÍODO DE PREPARACIÓN OBLIGATORIA</a:t>
            </a:r>
          </a:p>
        </p:txBody>
      </p:sp>
      <p:sp>
        <p:nvSpPr>
          <p:cNvPr id="5" name="3 Rectángulo"/>
          <p:cNvSpPr/>
          <p:nvPr/>
        </p:nvSpPr>
        <p:spPr>
          <a:xfrm>
            <a:off x="5052054" y="2238617"/>
            <a:ext cx="3984442" cy="1103183"/>
          </a:xfrm>
          <a:prstGeom prst="rect">
            <a:avLst/>
          </a:prstGeom>
          <a:solidFill>
            <a:srgbClr val="C0504D">
              <a:hueOff val="2340759"/>
              <a:satOff val="-2919"/>
              <a:lumOff val="686"/>
              <a:alphaOff val="0"/>
            </a:srgbClr>
          </a:solidFill>
          <a:ln w="25400" cap="flat" cmpd="sng" algn="ctr">
            <a:solidFill>
              <a:srgbClr val="000000"/>
            </a:solidFill>
            <a:prstDash val="solid"/>
          </a:ln>
          <a:effectLst>
            <a:glow rad="101600">
              <a:srgbClr val="000000">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r>
              <a:rPr kumimoji="0" lang="es-CO" sz="2333"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rPr>
              <a:t>PERÍODO DE APLICACION </a:t>
            </a:r>
          </a:p>
        </p:txBody>
      </p:sp>
      <p:sp>
        <p:nvSpPr>
          <p:cNvPr id="6" name="8 CuadroTexto"/>
          <p:cNvSpPr txBox="1">
            <a:spLocks noChangeArrowheads="1"/>
          </p:cNvSpPr>
          <p:nvPr/>
        </p:nvSpPr>
        <p:spPr bwMode="auto">
          <a:xfrm>
            <a:off x="1429608" y="1641024"/>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defTabSz="914400" eaLnBrk="1" fontAlgn="base" hangingPunct="1">
              <a:spcBef>
                <a:spcPct val="0"/>
              </a:spcBef>
              <a:spcAft>
                <a:spcPct val="0"/>
              </a:spcAft>
              <a:buFontTx/>
              <a:buNone/>
            </a:pPr>
            <a:r>
              <a:rPr lang="es-CO" altLang="es-CO" sz="2667"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2015  y  2017</a:t>
            </a:r>
          </a:p>
        </p:txBody>
      </p:sp>
      <p:sp>
        <p:nvSpPr>
          <p:cNvPr id="7" name="9 CuadroTexto"/>
          <p:cNvSpPr txBox="1">
            <a:spLocks noChangeArrowheads="1"/>
          </p:cNvSpPr>
          <p:nvPr/>
        </p:nvSpPr>
        <p:spPr bwMode="auto">
          <a:xfrm>
            <a:off x="6458517" y="1641024"/>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defTabSz="914400" eaLnBrk="1" fontAlgn="base" hangingPunct="1">
              <a:spcBef>
                <a:spcPct val="0"/>
              </a:spcBef>
              <a:spcAft>
                <a:spcPct val="0"/>
              </a:spcAft>
              <a:buFontTx/>
              <a:buNone/>
            </a:pPr>
            <a:r>
              <a:rPr lang="es-CO" altLang="es-CO" sz="2667"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2 0 1 8</a:t>
            </a:r>
          </a:p>
        </p:txBody>
      </p:sp>
      <p:sp>
        <p:nvSpPr>
          <p:cNvPr id="8" name="12 Rectángulo"/>
          <p:cNvSpPr>
            <a:spLocks noChangeArrowheads="1"/>
          </p:cNvSpPr>
          <p:nvPr/>
        </p:nvSpPr>
        <p:spPr bwMode="auto">
          <a:xfrm>
            <a:off x="5016050" y="3906035"/>
            <a:ext cx="402044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rgbClr val="2D2DB9">
                <a:satMod val="175000"/>
                <a:alpha val="40000"/>
              </a:srgbClr>
            </a:glow>
            <a:outerShdw blurRad="40000" dist="20000" dir="5400000" rotWithShape="0">
              <a:srgbClr val="000000">
                <a:alpha val="38000"/>
              </a:srgbClr>
            </a:outerShdw>
          </a:effectLst>
        </p:spPr>
        <p:txBody>
          <a:bodyPr wrap="square">
            <a:spAutoFit/>
          </a:bodyPr>
          <a:lstStyle/>
          <a:p>
            <a:pPr marL="380985" marR="0" lvl="0" indent="-380985" defTabSz="914400" eaLnBrk="0" fontAlgn="auto" latinLnBrk="0" hangingPunct="0">
              <a:lnSpc>
                <a:spcPct val="100000"/>
              </a:lnSpc>
              <a:spcBef>
                <a:spcPts val="0"/>
              </a:spcBef>
              <a:spcAft>
                <a:spcPts val="0"/>
              </a:spcAft>
              <a:buClrTx/>
              <a:buSzTx/>
              <a:buFontTx/>
              <a:buAutoNum type="arabicPeriod"/>
              <a:tabLst/>
              <a:defRPr/>
            </a:pPr>
            <a:r>
              <a:rPr kumimoji="0" lang="es-ES"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Enero 1: Preparación del estado de situación financiera de apertura</a:t>
            </a:r>
            <a:r>
              <a:rPr kumimoji="0" lang="es-CO"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t>
            </a:r>
          </a:p>
          <a:p>
            <a:pPr marL="380985" marR="0" lvl="0" indent="-380985" defTabSz="914400" eaLnBrk="0" fontAlgn="auto" latinLnBrk="0" hangingPunct="0">
              <a:lnSpc>
                <a:spcPct val="100000"/>
              </a:lnSpc>
              <a:spcBef>
                <a:spcPts val="0"/>
              </a:spcBef>
              <a:spcAft>
                <a:spcPts val="0"/>
              </a:spcAft>
              <a:buClrTx/>
              <a:buSzTx/>
              <a:buFontTx/>
              <a:buAutoNum type="arabicPeriod"/>
              <a:tabLst/>
              <a:defRPr/>
            </a:pPr>
            <a:r>
              <a:rPr kumimoji="0" lang="es-CO"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Aplicación del marco normativo.</a:t>
            </a:r>
            <a:endParaRPr kumimoji="0" lang="es-ES" sz="2333"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9" name="20 CuadroTexto"/>
          <p:cNvSpPr txBox="1">
            <a:spLocks noChangeArrowheads="1"/>
          </p:cNvSpPr>
          <p:nvPr/>
        </p:nvSpPr>
        <p:spPr bwMode="auto">
          <a:xfrm>
            <a:off x="683568" y="3906035"/>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rgbClr val="2D2DB9">
                <a:satMod val="175000"/>
                <a:alpha val="40000"/>
              </a:srgb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2167"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Actividades de preparación para la elaboración del balance de apertura y para la a aplicación del nuevo marco normativo.</a:t>
            </a:r>
          </a:p>
        </p:txBody>
      </p:sp>
      <p:sp>
        <p:nvSpPr>
          <p:cNvPr id="10" name="8 Flecha derecha"/>
          <p:cNvSpPr/>
          <p:nvPr/>
        </p:nvSpPr>
        <p:spPr>
          <a:xfrm>
            <a:off x="4151953" y="2282950"/>
            <a:ext cx="720080" cy="338770"/>
          </a:xfrm>
          <a:prstGeom prst="rightArrow">
            <a:avLst/>
          </a:prstGeom>
          <a:solidFill>
            <a:srgbClr val="000000"/>
          </a:solidFill>
          <a:ln>
            <a:solidFill>
              <a:srgbClr val="FFFF00"/>
            </a:solidFill>
          </a:ln>
          <a:effectLst>
            <a:glow rad="63500">
              <a:srgbClr val="2D2DB9">
                <a:satMod val="175000"/>
                <a:alpha val="40000"/>
              </a:srgb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s-CO" sz="191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1" name="9 Flecha izquierda y derecha"/>
          <p:cNvSpPr/>
          <p:nvPr/>
        </p:nvSpPr>
        <p:spPr>
          <a:xfrm>
            <a:off x="1073610" y="3406645"/>
            <a:ext cx="2760307" cy="413085"/>
          </a:xfrm>
          <a:prstGeom prst="leftRightArrow">
            <a:avLst/>
          </a:prstGeom>
          <a:solidFill>
            <a:srgbClr val="C0504D">
              <a:hueOff val="0"/>
              <a:satOff val="0"/>
              <a:lumOff val="0"/>
              <a:alphaOff val="0"/>
            </a:srgbClr>
          </a:solidFill>
          <a:ln w="25400" cap="flat" cmpd="sng" algn="ctr">
            <a:solidFill>
              <a:srgbClr val="000000"/>
            </a:solidFill>
            <a:prstDash val="solid"/>
          </a:ln>
          <a:effectLst>
            <a:glow rad="63500">
              <a:srgbClr val="2D2DB9">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endParaRPr kumimoji="0" lang="es-CO" sz="266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2" name="10 Flecha izquierda y derecha"/>
          <p:cNvSpPr/>
          <p:nvPr/>
        </p:nvSpPr>
        <p:spPr>
          <a:xfrm>
            <a:off x="5628117" y="3459897"/>
            <a:ext cx="2760307" cy="359833"/>
          </a:xfrm>
          <a:prstGeom prst="leftRightArrow">
            <a:avLst/>
          </a:prstGeom>
          <a:solidFill>
            <a:srgbClr val="C0504D">
              <a:hueOff val="2340759"/>
              <a:satOff val="-2919"/>
              <a:lumOff val="686"/>
              <a:alphaOff val="0"/>
            </a:srgbClr>
          </a:solidFill>
          <a:ln w="25400" cap="flat" cmpd="sng" algn="ctr">
            <a:solidFill>
              <a:srgbClr val="000000"/>
            </a:solidFill>
            <a:prstDash val="solid"/>
          </a:ln>
          <a:effectLst>
            <a:glow rad="63500">
              <a:srgbClr val="2D2DB9">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endParaRPr kumimoji="0" lang="es-CO" sz="266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3" name="Rectángulo 12"/>
          <p:cNvSpPr/>
          <p:nvPr/>
        </p:nvSpPr>
        <p:spPr>
          <a:xfrm>
            <a:off x="416371" y="173619"/>
            <a:ext cx="7811116" cy="461665"/>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23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CRONOGRAMA PARA ENTIDADES DE GOBIERNO</a:t>
            </a:r>
            <a:endParaRPr kumimoji="0" lang="es-CO" sz="23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4" name="15 Flecha derecha"/>
          <p:cNvSpPr/>
          <p:nvPr/>
        </p:nvSpPr>
        <p:spPr>
          <a:xfrm>
            <a:off x="228601" y="185374"/>
            <a:ext cx="8915400" cy="1946799"/>
          </a:xfrm>
          <a:prstGeom prst="rightArrow">
            <a:avLst/>
          </a:prstGeom>
          <a:solidFill>
            <a:srgbClr val="FFFFFF">
              <a:hueOff val="0"/>
              <a:satOff val="0"/>
              <a:lumOff val="0"/>
              <a:alphaOff val="0"/>
            </a:srgbClr>
          </a:solidFill>
          <a:ln w="25400" cap="flat" cmpd="sng" algn="ctr">
            <a:solidFill>
              <a:srgbClr val="000000"/>
            </a:solidFill>
            <a:prstDash val="solid"/>
          </a:ln>
          <a:effectLst>
            <a:glow rad="63500">
              <a:srgbClr val="000000">
                <a:satMod val="175000"/>
                <a:alpha val="40000"/>
              </a:srgbClr>
            </a:glow>
          </a:effectLst>
        </p:spPr>
      </p:sp>
      <p:grpSp>
        <p:nvGrpSpPr>
          <p:cNvPr id="15" name="16 Grupo"/>
          <p:cNvGrpSpPr/>
          <p:nvPr/>
        </p:nvGrpSpPr>
        <p:grpSpPr>
          <a:xfrm>
            <a:off x="3851920" y="70909"/>
            <a:ext cx="4140460" cy="2838843"/>
            <a:chOff x="3343920" y="647312"/>
            <a:chExt cx="4140460" cy="2725359"/>
          </a:xfrm>
        </p:grpSpPr>
        <p:sp>
          <p:nvSpPr>
            <p:cNvPr id="16" name="17 Rectángulo"/>
            <p:cNvSpPr/>
            <p:nvPr/>
          </p:nvSpPr>
          <p:spPr>
            <a:xfrm>
              <a:off x="4287043" y="2045996"/>
              <a:ext cx="3028156" cy="1326675"/>
            </a:xfrm>
            <a:prstGeom prst="rect">
              <a:avLst/>
            </a:prstGeom>
            <a:noFill/>
            <a:ln>
              <a:noFill/>
            </a:ln>
            <a:effectLst/>
          </p:spPr>
        </p:sp>
        <p:sp>
          <p:nvSpPr>
            <p:cNvPr id="17" name="18 Rectángulo"/>
            <p:cNvSpPr/>
            <p:nvPr/>
          </p:nvSpPr>
          <p:spPr>
            <a:xfrm>
              <a:off x="3343920" y="647312"/>
              <a:ext cx="4140460" cy="1273641"/>
            </a:xfrm>
            <a:prstGeom prst="rect">
              <a:avLst/>
            </a:prstGeom>
            <a:noFill/>
            <a:ln>
              <a:noFill/>
            </a:ln>
            <a:effectLst/>
          </p:spPr>
          <p:txBody>
            <a:bodyPr spcFirstLastPara="0" vert="horz" wrap="square" lIns="0" tIns="213360" rIns="0" bIns="213360" numCol="1" spcCol="1270" anchor="ctr" anchorCtr="0">
              <a:noAutofit/>
            </a:bodyPr>
            <a:lstStyle/>
            <a:p>
              <a:pPr marL="0" marR="0" lvl="0" indent="0" algn="ctr" defTabSz="933450" eaLnBrk="0" fontAlgn="base" latinLnBrk="0" hangingPunct="0">
                <a:lnSpc>
                  <a:spcPct val="90000"/>
                </a:lnSpc>
                <a:spcBef>
                  <a:spcPct val="0"/>
                </a:spcBef>
                <a:spcAft>
                  <a:spcPct val="35000"/>
                </a:spcAft>
                <a:buClrTx/>
                <a:buSzTx/>
                <a:buFontTx/>
                <a:buNone/>
                <a:tabLst/>
                <a:defRPr/>
              </a:pPr>
              <a:endPar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endParaRPr>
            </a:p>
            <a:p>
              <a:pPr marL="0" marR="0" lvl="0" indent="0" algn="ctr" defTabSz="933450" eaLnBrk="0" fontAlgn="base" latinLnBrk="0" hangingPunct="0">
                <a:lnSpc>
                  <a:spcPct val="90000"/>
                </a:lnSpc>
                <a:spcBef>
                  <a:spcPct val="0"/>
                </a:spcBef>
                <a:spcAft>
                  <a:spcPct val="35000"/>
                </a:spcAft>
                <a:buClrTx/>
                <a:buSzTx/>
                <a:buFontTx/>
                <a:buNone/>
                <a:tabLst/>
                <a:defRPr/>
              </a:pPr>
              <a:endPar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endParaRPr>
            </a:p>
            <a:p>
              <a:pPr marL="0" marR="0" lvl="0" indent="0" algn="ctr" defTabSz="933450" eaLnBrk="0" fontAlgn="base" latinLnBrk="0" hangingPunct="0">
                <a:lnSpc>
                  <a:spcPct val="90000"/>
                </a:lnSpc>
                <a:spcBef>
                  <a:spcPct val="0"/>
                </a:spcBef>
                <a:spcAft>
                  <a:spcPct val="35000"/>
                </a:spcAft>
                <a:buClrTx/>
                <a:buSzTx/>
                <a:buFontTx/>
                <a:buNone/>
                <a:tabLst/>
                <a:defRPr/>
              </a:pPr>
              <a:r>
                <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rPr>
                <a:t>Este proceso  involucra  a todas las entidades de Gobierno del Sector Público </a:t>
              </a:r>
            </a:p>
          </p:txBody>
        </p:sp>
      </p:grpSp>
      <p:grpSp>
        <p:nvGrpSpPr>
          <p:cNvPr id="18" name="19 Grupo"/>
          <p:cNvGrpSpPr/>
          <p:nvPr/>
        </p:nvGrpSpPr>
        <p:grpSpPr>
          <a:xfrm>
            <a:off x="338389" y="70909"/>
            <a:ext cx="4168359" cy="1429846"/>
            <a:chOff x="-619671" y="2045996"/>
            <a:chExt cx="4168359" cy="1429846"/>
          </a:xfrm>
        </p:grpSpPr>
        <p:sp>
          <p:nvSpPr>
            <p:cNvPr id="19" name="20 Rectángulo"/>
            <p:cNvSpPr/>
            <p:nvPr/>
          </p:nvSpPr>
          <p:spPr>
            <a:xfrm>
              <a:off x="520532" y="2045996"/>
              <a:ext cx="3028156" cy="1326675"/>
            </a:xfrm>
            <a:prstGeom prst="rect">
              <a:avLst/>
            </a:prstGeom>
            <a:noFill/>
            <a:ln>
              <a:noFill/>
            </a:ln>
            <a:effectLst/>
          </p:spPr>
        </p:sp>
        <p:sp>
          <p:nvSpPr>
            <p:cNvPr id="20" name="21 Rectángulo"/>
            <p:cNvSpPr/>
            <p:nvPr/>
          </p:nvSpPr>
          <p:spPr>
            <a:xfrm>
              <a:off x="-619671" y="2691327"/>
              <a:ext cx="3456385" cy="784515"/>
            </a:xfrm>
            <a:prstGeom prst="rect">
              <a:avLst/>
            </a:prstGeom>
            <a:noFill/>
            <a:ln>
              <a:noFill/>
            </a:ln>
            <a:effectLst/>
          </p:spPr>
          <p:txBody>
            <a:bodyPr spcFirstLastPara="0" vert="horz" wrap="square" lIns="0" tIns="213360" rIns="0" bIns="213360" numCol="1" spcCol="1270" anchor="ctr" anchorCtr="0">
              <a:noAutofit/>
            </a:bodyPr>
            <a:lstStyle/>
            <a:p>
              <a:pPr marL="0" marR="0" lvl="0" indent="0" algn="ctr" defTabSz="933450" eaLnBrk="0" fontAlgn="base" latinLnBrk="0" hangingPunct="0">
                <a:lnSpc>
                  <a:spcPct val="90000"/>
                </a:lnSpc>
                <a:spcBef>
                  <a:spcPct val="0"/>
                </a:spcBef>
                <a:spcAft>
                  <a:spcPct val="35000"/>
                </a:spcAft>
                <a:buClrTx/>
                <a:buSzTx/>
                <a:buFontTx/>
                <a:buNone/>
                <a:tabLst/>
                <a:defRPr/>
              </a:pPr>
              <a:r>
                <a:rPr kumimoji="0" lang="es-ES" sz="25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Su entidad no es la única!</a:t>
              </a:r>
            </a:p>
          </p:txBody>
        </p:sp>
      </p:grpSp>
    </p:spTree>
    <p:extLst>
      <p:ext uri="{BB962C8B-B14F-4D97-AF65-F5344CB8AC3E}">
        <p14:creationId xmlns:p14="http://schemas.microsoft.com/office/powerpoint/2010/main" val="23307829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heel(1)">
                                      <p:cBhvr>
                                        <p:cTn id="21" dur="2000"/>
                                        <p:tgtEl>
                                          <p:spTgt spid="5"/>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2000"/>
                                        <p:tgtEl>
                                          <p:spTgt spid="8"/>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heel(1)">
                                      <p:cBhvr>
                                        <p:cTn id="30" dur="2000"/>
                                        <p:tgtEl>
                                          <p:spTgt spid="10"/>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heel(1)">
                                      <p:cBhvr>
                                        <p:cTn id="3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animBg="1"/>
      <p:bldP spid="9"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4"/>
          <p:cNvGrpSpPr/>
          <p:nvPr/>
        </p:nvGrpSpPr>
        <p:grpSpPr>
          <a:xfrm>
            <a:off x="4294549" y="765337"/>
            <a:ext cx="4669939" cy="2092163"/>
            <a:chOff x="3996943" y="1585576"/>
            <a:chExt cx="4669939" cy="2092163"/>
          </a:xfrm>
        </p:grpSpPr>
        <p:pic>
          <p:nvPicPr>
            <p:cNvPr id="19" name="Picture 2" descr="D:\BACKUP 03 MARZO 2016\Desktop\descarga.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0" name="8 CuadroTexto"/>
            <p:cNvSpPr txBox="1"/>
            <p:nvPr/>
          </p:nvSpPr>
          <p:spPr>
            <a:xfrm rot="854476">
              <a:off x="3996943" y="2401309"/>
              <a:ext cx="3137337" cy="400110"/>
            </a:xfrm>
            <a:prstGeom prst="rect">
              <a:avLst/>
            </a:prstGeom>
            <a:noFill/>
          </p:spPr>
          <p:txBody>
            <a:bodyPr wrap="square" rtlCol="0">
              <a:spAutoFit/>
            </a:bodyPr>
            <a:lstStyle/>
            <a:p>
              <a:pPr defTabSz="914400" eaLnBrk="0" fontAlgn="base" hangingPunct="0">
                <a:spcBef>
                  <a:spcPct val="0"/>
                </a:spcBef>
                <a:spcAft>
                  <a:spcPct val="0"/>
                </a:spcAft>
              </a:pPr>
              <a:r>
                <a:rPr lang="es-CO" sz="2000" b="1" dirty="0">
                  <a:solidFill>
                    <a:srgbClr val="000000"/>
                  </a:solidFill>
                  <a:latin typeface="Arial Narrow" pitchFamily="34" charset="0"/>
                </a:rPr>
                <a:t>      de las cuentas públicas </a:t>
              </a:r>
            </a:p>
          </p:txBody>
        </p:sp>
      </p:grpSp>
      <p:sp>
        <p:nvSpPr>
          <p:cNvPr id="21" name="10 CuadroTexto"/>
          <p:cNvSpPr txBox="1"/>
          <p:nvPr/>
        </p:nvSpPr>
        <p:spPr>
          <a:xfrm>
            <a:off x="568105" y="841276"/>
            <a:ext cx="3071736" cy="1077218"/>
          </a:xfrm>
          <a:prstGeom prst="rect">
            <a:avLst/>
          </a:prstGeom>
          <a:noFill/>
          <a:ln>
            <a:solidFill>
              <a:srgbClr val="3333CC">
                <a:lumMod val="75000"/>
              </a:srgbClr>
            </a:solidFill>
          </a:ln>
          <a:effectLst>
            <a:glow rad="63500">
              <a:srgbClr val="000000">
                <a:satMod val="175000"/>
                <a:alpha val="40000"/>
              </a:srgbClr>
            </a:glow>
          </a:effectLst>
          <a:scene3d>
            <a:camera prst="orthographicFront"/>
            <a:lightRig rig="threePt" dir="t"/>
          </a:scene3d>
          <a:sp3d>
            <a:bevelT w="139700" prst="cross"/>
          </a:sp3d>
        </p:spPr>
        <p:txBody>
          <a:bodyPr wrap="square" lIns="91432" tIns="45717" rIns="91432" bIns="45717"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3200" b="1" i="0" u="none" strike="noStrike" kern="0" cap="none" spc="0" normalizeH="0" baseline="0" noProof="0" dirty="0">
                <a:ln>
                  <a:noFill/>
                </a:ln>
                <a:solidFill>
                  <a:srgbClr val="000000"/>
                </a:solidFill>
                <a:effectLst/>
                <a:uLnTx/>
                <a:uFillTx/>
                <a:latin typeface="Arial Narrow" pitchFamily="34" charset="0"/>
              </a:rPr>
              <a:t>BUEN  GOBIERNO ES</a:t>
            </a:r>
            <a:r>
              <a:rPr kumimoji="0" lang="es-CO" sz="2300" b="1" i="0" u="none" strike="noStrike" kern="0" cap="none" spc="0" normalizeH="0" baseline="0" noProof="0" dirty="0">
                <a:ln>
                  <a:noFill/>
                </a:ln>
                <a:solidFill>
                  <a:srgbClr val="000000"/>
                </a:solidFill>
                <a:effectLst/>
                <a:uLnTx/>
                <a:uFillTx/>
                <a:latin typeface="Arial Narrow" pitchFamily="34" charset="0"/>
              </a:rPr>
              <a:t>: </a:t>
            </a:r>
          </a:p>
        </p:txBody>
      </p:sp>
      <p:sp>
        <p:nvSpPr>
          <p:cNvPr id="22" name="11 Flecha curvada hacia abajo"/>
          <p:cNvSpPr/>
          <p:nvPr/>
        </p:nvSpPr>
        <p:spPr bwMode="auto">
          <a:xfrm>
            <a:off x="2559720" y="49188"/>
            <a:ext cx="3960440" cy="717174"/>
          </a:xfrm>
          <a:prstGeom prst="curvedDownArrow">
            <a:avLst/>
          </a:prstGeom>
          <a:solidFill>
            <a:srgbClr val="FFFFFF">
              <a:lumMod val="50000"/>
            </a:srgbClr>
          </a:solidFill>
          <a:ln w="9525" cap="flat" cmpd="sng" algn="ctr">
            <a:noFill/>
            <a:prstDash val="solid"/>
            <a:round/>
            <a:headEnd type="none" w="med" len="med"/>
            <a:tailEnd type="none" w="med" len="med"/>
          </a:ln>
          <a:effectLst/>
        </p:spPr>
        <p:txBody>
          <a:bodyPr vert="horz" wrap="square" lIns="91432" tIns="45717" rIns="91432" bIns="45717"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0" i="0" u="none" strike="noStrike" kern="0" cap="none" spc="0" normalizeH="0" baseline="0" noProof="0" dirty="0">
              <a:ln>
                <a:noFill/>
              </a:ln>
              <a:solidFill>
                <a:srgbClr val="000000"/>
              </a:solidFill>
              <a:effectLst/>
              <a:uLnTx/>
              <a:uFillTx/>
              <a:latin typeface="Times New Roman" pitchFamily="18" charset="0"/>
            </a:endParaRPr>
          </a:p>
        </p:txBody>
      </p:sp>
      <p:sp>
        <p:nvSpPr>
          <p:cNvPr id="23" name="9 CuadroTexto"/>
          <p:cNvSpPr txBox="1"/>
          <p:nvPr/>
        </p:nvSpPr>
        <p:spPr>
          <a:xfrm>
            <a:off x="3851920" y="2785492"/>
            <a:ext cx="5473447" cy="2292929"/>
          </a:xfrm>
          <a:prstGeom prst="rect">
            <a:avLst/>
          </a:prstGeom>
          <a:noFill/>
        </p:spPr>
        <p:txBody>
          <a:bodyPr wrap="square" lIns="91432" tIns="45717" rIns="91432" bIns="45717"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rPr>
              <a:t>      más que un PRINCIPIO…un      	</a:t>
            </a:r>
            <a:r>
              <a:rPr kumimoji="0" lang="es-CO" sz="2800" b="1" i="0" u="sng" strike="noStrike" kern="0" cap="none" spc="0" normalizeH="0" baseline="0" noProof="0" dirty="0">
                <a:ln>
                  <a:noFill/>
                </a:ln>
                <a:solidFill>
                  <a:srgbClr val="000000"/>
                </a:solidFill>
                <a:effectLst/>
                <a:uLnTx/>
                <a:uFillTx/>
              </a:rPr>
              <a:t>BENEFICIO</a:t>
            </a:r>
            <a:r>
              <a:rPr kumimoji="0" lang="es-CO" sz="2800" b="1" i="0" u="none" strike="noStrike" kern="0" cap="none" spc="0" normalizeH="0" baseline="0" noProof="0" dirty="0">
                <a:ln>
                  <a:noFill/>
                </a:ln>
                <a:solidFill>
                  <a:srgbClr val="000000"/>
                </a:solidFill>
                <a:effectLst/>
                <a:uLnTx/>
                <a:uFillTx/>
              </a:rPr>
              <a:t> en términos de:</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1" i="0" u="none" strike="noStrike" kern="0" cap="none" spc="0" normalizeH="0" baseline="0" noProof="0" dirty="0">
              <a:ln>
                <a:noFill/>
              </a:ln>
              <a:solidFill>
                <a:srgbClr val="000000"/>
              </a:solidFill>
              <a:effectLst/>
              <a:uLnTx/>
              <a:uFillTx/>
            </a:endParaRP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Calidad de información</a:t>
            </a: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Uso de la información</a:t>
            </a: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Divulgación proactiva de la Información</a:t>
            </a:r>
            <a:endParaRPr kumimoji="0" lang="es-CO" sz="2800" b="1" i="0" u="none" strike="noStrike" kern="0" cap="none" spc="0" normalizeH="0" baseline="0" noProof="0" dirty="0">
              <a:ln>
                <a:noFill/>
              </a:ln>
              <a:solidFill>
                <a:srgbClr val="000000"/>
              </a:solidFill>
              <a:effectLst/>
              <a:uLnTx/>
              <a:uFillTx/>
            </a:endParaRPr>
          </a:p>
        </p:txBody>
      </p:sp>
      <p:pic>
        <p:nvPicPr>
          <p:cNvPr id="24" name="Picture 1" descr="C:\Users\jbejarano\Downloads\logo definitivo 2017Recurso 43-8.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496" y="2281436"/>
            <a:ext cx="4187177" cy="2750081"/>
          </a:xfrm>
          <a:prstGeom prst="rect">
            <a:avLst/>
          </a:prstGeom>
          <a:noFill/>
        </p:spPr>
      </p:pic>
    </p:spTree>
    <p:extLst>
      <p:ext uri="{BB962C8B-B14F-4D97-AF65-F5344CB8AC3E}">
        <p14:creationId xmlns:p14="http://schemas.microsoft.com/office/powerpoint/2010/main" val="1700431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5569" y="0"/>
            <a:ext cx="8448431" cy="1104636"/>
          </a:xfrm>
        </p:spPr>
        <p:txBody>
          <a:bodyPr>
            <a:normAutofit/>
          </a:bodyPr>
          <a:lstStyle/>
          <a:p>
            <a:pPr algn="l"/>
            <a:r>
              <a:rPr lang="es-CO" b="1" dirty="0">
                <a:latin typeface="Times New Roman" panose="02020603050405020304" pitchFamily="18" charset="0"/>
                <a:cs typeface="Times New Roman" panose="02020603050405020304" pitchFamily="18" charset="0"/>
              </a:rPr>
              <a:t>¿Por qué se dio la Modificación del Cronograma de Implementación?</a:t>
            </a:r>
          </a:p>
        </p:txBody>
      </p:sp>
      <p:graphicFrame>
        <p:nvGraphicFramePr>
          <p:cNvPr id="3" name="Diagrama 11"/>
          <p:cNvGraphicFramePr/>
          <p:nvPr>
            <p:extLst>
              <p:ext uri="{D42A27DB-BD31-4B8C-83A1-F6EECF244321}">
                <p14:modId xmlns:p14="http://schemas.microsoft.com/office/powerpoint/2010/main" val="1213943394"/>
              </p:ext>
            </p:extLst>
          </p:nvPr>
        </p:nvGraphicFramePr>
        <p:xfrm>
          <a:off x="1" y="990600"/>
          <a:ext cx="9143999"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0605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9281" y="870573"/>
            <a:ext cx="7769394" cy="4553971"/>
          </a:xfrm>
          <a:prstGeom prst="rect">
            <a:avLst/>
          </a:prstGeom>
        </p:spPr>
      </p:pic>
      <p:sp>
        <p:nvSpPr>
          <p:cNvPr id="24" name="Título 1"/>
          <p:cNvSpPr>
            <a:spLocks noGrp="1"/>
          </p:cNvSpPr>
          <p:nvPr>
            <p:ph type="title"/>
          </p:nvPr>
        </p:nvSpPr>
        <p:spPr>
          <a:xfrm>
            <a:off x="704887" y="0"/>
            <a:ext cx="7718181" cy="870573"/>
          </a:xfrm>
        </p:spPr>
        <p:txBody>
          <a:bodyPr/>
          <a:lstStyle/>
          <a:p>
            <a:pPr algn="l"/>
            <a:r>
              <a:rPr lang="es-CO" b="1" dirty="0">
                <a:latin typeface="Times New Roman" panose="02020603050405020304" pitchFamily="18" charset="0"/>
                <a:cs typeface="Times New Roman" panose="02020603050405020304" pitchFamily="18" charset="0"/>
              </a:rPr>
              <a:t>Importancia del Saneamiento Contable</a:t>
            </a:r>
          </a:p>
        </p:txBody>
      </p:sp>
    </p:spTree>
    <p:extLst>
      <p:ext uri="{BB962C8B-B14F-4D97-AF65-F5344CB8AC3E}">
        <p14:creationId xmlns:p14="http://schemas.microsoft.com/office/powerpoint/2010/main" val="24047036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4 Rectángulo"/>
          <p:cNvSpPr/>
          <p:nvPr/>
        </p:nvSpPr>
        <p:spPr>
          <a:xfrm>
            <a:off x="35496" y="49188"/>
            <a:ext cx="3024336" cy="4493538"/>
          </a:xfrm>
          <a:prstGeom prst="rect">
            <a:avLst/>
          </a:prstGeom>
          <a:solidFill>
            <a:srgbClr val="FFFFFF">
              <a:lumMod val="65000"/>
            </a:srgbClr>
          </a:solidFill>
          <a:ln>
            <a:solidFill>
              <a:srgbClr val="000000"/>
            </a:solidFill>
          </a:ln>
          <a:effectLst>
            <a:glow rad="63500">
              <a:srgbClr val="2D2DB9">
                <a:satMod val="175000"/>
                <a:alpha val="40000"/>
              </a:srgbClr>
            </a:glow>
          </a:effectLst>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LEY 1819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(29-12-16)</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dirty="0">
              <a:ln>
                <a:noFill/>
              </a:ln>
              <a:solidFill>
                <a:srgbClr val="000000"/>
              </a:solidFill>
              <a:effectLst/>
              <a:uLnTx/>
              <a:uFillTx/>
              <a:latin typeface="Arial Narrow" pitchFamily="34" charset="0"/>
            </a:endParaRPr>
          </a:p>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300" b="1" i="0" u="none" strike="noStrike" kern="0" cap="none" spc="0" normalizeH="0" baseline="0" noProof="0" dirty="0">
                <a:ln>
                  <a:noFill/>
                </a:ln>
                <a:solidFill>
                  <a:srgbClr val="000000"/>
                </a:solidFill>
                <a:effectLst/>
                <a:uLnTx/>
                <a:uFillTx/>
                <a:latin typeface="Arial Narrow" pitchFamily="34" charset="0"/>
              </a:rPr>
              <a:t>Por medio de la cual se adopta una reforma tributaria estructural, se fortalecen los mecanismos para la lucha contra la evasión y la elusión fiscal, y se dictan otras disposiciones.</a:t>
            </a:r>
          </a:p>
        </p:txBody>
      </p:sp>
      <p:sp>
        <p:nvSpPr>
          <p:cNvPr id="4" name="5 CuadroTexto"/>
          <p:cNvSpPr txBox="1"/>
          <p:nvPr/>
        </p:nvSpPr>
        <p:spPr>
          <a:xfrm>
            <a:off x="3635896" y="239946"/>
            <a:ext cx="5400600" cy="4647426"/>
          </a:xfrm>
          <a:prstGeom prst="rect">
            <a:avLst/>
          </a:prstGeom>
          <a:solidFill>
            <a:srgbClr val="808080">
              <a:lumMod val="60000"/>
              <a:lumOff val="40000"/>
            </a:srgbClr>
          </a:solidFill>
          <a:ln>
            <a:solidFill>
              <a:srgbClr val="000000"/>
            </a:solidFill>
          </a:ln>
          <a:effectLst>
            <a:glow rad="63500">
              <a:srgbClr val="2D2DB9">
                <a:satMod val="175000"/>
                <a:alpha val="40000"/>
              </a:srgbClr>
            </a:glow>
          </a:effectLst>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ARTÍCULO 355. SANEAMIENTO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  CONTABLE. </a:t>
            </a:r>
          </a:p>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srgbClr val="000000"/>
                </a:solidFill>
                <a:effectLst/>
                <a:uLnTx/>
                <a:uFillTx/>
                <a:latin typeface="Arial Narrow" pitchFamily="34" charset="0"/>
              </a:rPr>
              <a:t>Las entidades territoriales deberán adelantar el proceso de depuración contable a que se refiere el artículo 59 de la Ley 17 39 de 2014, modificado por el artículo 261 de la Ley  1753 de 2015. El término para adelantar dicho proceso será de dos (2) años contados a partir de la vigencia de la presente ley. El cumplimiento de esta obligación deberá ser verificado por las contralorías territoriales.</a:t>
            </a:r>
          </a:p>
        </p:txBody>
      </p:sp>
      <p:sp>
        <p:nvSpPr>
          <p:cNvPr id="5" name="1 Flecha curvada hacia arriba"/>
          <p:cNvSpPr/>
          <p:nvPr/>
        </p:nvSpPr>
        <p:spPr bwMode="auto">
          <a:xfrm rot="316080">
            <a:off x="1499411" y="4745297"/>
            <a:ext cx="4451564" cy="846323"/>
          </a:xfrm>
          <a:prstGeom prst="curvedUpArrow">
            <a:avLst/>
          </a:prstGeom>
          <a:solidFill>
            <a:srgbClr val="000000">
              <a:lumMod val="95000"/>
              <a:lumOff val="5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0" i="0" u="none" strike="noStrike" kern="0" cap="none" spc="0" normalizeH="0" baseline="0" noProof="0">
              <a:ln>
                <a:noFill/>
              </a:ln>
              <a:solidFill>
                <a:srgbClr val="000000"/>
              </a:solidFill>
              <a:effectLst/>
              <a:uLnTx/>
              <a:uFillTx/>
              <a:latin typeface="Times New Roman" pitchFamily="18" charset="0"/>
            </a:endParaRPr>
          </a:p>
        </p:txBody>
      </p:sp>
    </p:spTree>
    <p:extLst>
      <p:ext uri="{BB962C8B-B14F-4D97-AF65-F5344CB8AC3E}">
        <p14:creationId xmlns:p14="http://schemas.microsoft.com/office/powerpoint/2010/main" val="37854965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1443184" cy="871804"/>
          </a:xfrm>
          <a:prstGeom prst="rect">
            <a:avLst/>
          </a:prstGeom>
        </p:spPr>
      </p:pic>
      <p:pic>
        <p:nvPicPr>
          <p:cNvPr id="4" name="Imagen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08305" y="2641476"/>
            <a:ext cx="1835696" cy="1944216"/>
          </a:xfrm>
          <a:prstGeom prst="ellipse">
            <a:avLst/>
          </a:prstGeom>
        </p:spPr>
      </p:pic>
      <p:sp>
        <p:nvSpPr>
          <p:cNvPr id="5" name="Rectángulo 4"/>
          <p:cNvSpPr/>
          <p:nvPr/>
        </p:nvSpPr>
        <p:spPr>
          <a:xfrm>
            <a:off x="25055" y="1345332"/>
            <a:ext cx="7283249" cy="3770297"/>
          </a:xfrm>
          <a:prstGeom prst="rect">
            <a:avLst/>
          </a:prstGeom>
        </p:spPr>
        <p:txBody>
          <a:bodyPr wrap="square" lIns="76234" tIns="38117" rIns="76234" bIns="38117">
            <a:spAutoFit/>
          </a:bodyPr>
          <a:lstStyle/>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000000"/>
                </a:solidFill>
                <a:latin typeface="Arial Narrow" pitchFamily="34" charset="0"/>
              </a:rPr>
              <a:t>Determinar la importancia  de normalizar; </a:t>
            </a:r>
            <a:r>
              <a:rPr lang="es-CO" sz="2400" b="1" dirty="0">
                <a:solidFill>
                  <a:srgbClr val="2D2DB9"/>
                </a:solidFill>
                <a:latin typeface="Arial Narrow" pitchFamily="34" charset="0"/>
              </a:rPr>
              <a:t>línea del tiempo de la conversión total esperada con las nuevas normas contables en el nivel de gobiernos centrales latinoamericanos</a:t>
            </a:r>
          </a:p>
          <a:p>
            <a:pPr algn="just" defTabSz="914400" eaLnBrk="0" fontAlgn="base" hangingPunct="0">
              <a:spcBef>
                <a:spcPct val="0"/>
              </a:spcBef>
              <a:spcAft>
                <a:spcPct val="0"/>
              </a:spcAft>
            </a:pPr>
            <a:endParaRPr lang="es-CO" sz="2400" b="1" dirty="0">
              <a:solidFill>
                <a:srgbClr val="0070C0"/>
              </a:solidFill>
              <a:latin typeface="Arial Narrow" pitchFamily="34" charset="0"/>
            </a:endParaRPr>
          </a:p>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000000"/>
                </a:solidFill>
                <a:latin typeface="Arial Narrow" pitchFamily="34" charset="0"/>
              </a:rPr>
              <a:t>En la </a:t>
            </a:r>
            <a:r>
              <a:rPr lang="es-CO" sz="2400" b="1" dirty="0">
                <a:solidFill>
                  <a:srgbClr val="2D2DB9"/>
                </a:solidFill>
                <a:latin typeface="Arial Narrow" pitchFamily="34" charset="0"/>
              </a:rPr>
              <a:t>legislación</a:t>
            </a:r>
            <a:r>
              <a:rPr lang="es-CO" sz="2400" b="1" dirty="0">
                <a:solidFill>
                  <a:srgbClr val="000000"/>
                </a:solidFill>
                <a:latin typeface="Arial Narrow" pitchFamily="34" charset="0"/>
              </a:rPr>
              <a:t> y adopción en los respectivos países y en la agenda</a:t>
            </a:r>
          </a:p>
          <a:p>
            <a:pPr algn="just" defTabSz="914400" eaLnBrk="0" fontAlgn="base" hangingPunct="0">
              <a:spcBef>
                <a:spcPct val="0"/>
              </a:spcBef>
              <a:spcAft>
                <a:spcPct val="0"/>
              </a:spcAft>
            </a:pPr>
            <a:endParaRPr lang="es-CO" sz="2400" b="1" dirty="0">
              <a:solidFill>
                <a:srgbClr val="000000"/>
              </a:solidFill>
              <a:latin typeface="Arial Narrow" pitchFamily="34" charset="0"/>
            </a:endParaRPr>
          </a:p>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2D2DB9"/>
                </a:solidFill>
                <a:latin typeface="Arial Narrow" pitchFamily="34" charset="0"/>
              </a:rPr>
              <a:t>Comparación</a:t>
            </a:r>
            <a:r>
              <a:rPr lang="es-CO" sz="2400" b="1" dirty="0">
                <a:solidFill>
                  <a:srgbClr val="000000"/>
                </a:solidFill>
                <a:latin typeface="Arial Narrow" pitchFamily="34" charset="0"/>
              </a:rPr>
              <a:t> a nivel mundial y especialmente a nivel Latinoamericano </a:t>
            </a:r>
          </a:p>
        </p:txBody>
      </p:sp>
      <p:sp>
        <p:nvSpPr>
          <p:cNvPr id="9" name="CuadroTexto 4"/>
          <p:cNvSpPr txBox="1"/>
          <p:nvPr/>
        </p:nvSpPr>
        <p:spPr>
          <a:xfrm>
            <a:off x="1259632" y="125388"/>
            <a:ext cx="5832648" cy="858160"/>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400" b="1" kern="0">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defRPr>
            </a:lvl6pPr>
            <a:lvl7pPr marL="914400" algn="ctr" fontAlgn="base">
              <a:spcBef>
                <a:spcPct val="0"/>
              </a:spcBef>
              <a:spcAft>
                <a:spcPct val="0"/>
              </a:spcAft>
              <a:defRPr sz="3200" b="1">
                <a:solidFill>
                  <a:schemeClr val="tx2"/>
                </a:solidFill>
              </a:defRPr>
            </a:lvl7pPr>
            <a:lvl8pPr marL="1371600" algn="ctr" fontAlgn="base">
              <a:spcBef>
                <a:spcPct val="0"/>
              </a:spcBef>
              <a:spcAft>
                <a:spcPct val="0"/>
              </a:spcAft>
              <a:defRPr sz="3200" b="1">
                <a:solidFill>
                  <a:schemeClr val="tx2"/>
                </a:solidFill>
              </a:defRPr>
            </a:lvl8pPr>
            <a:lvl9pPr marL="1828800" algn="ctr" fontAlgn="base">
              <a:spcBef>
                <a:spcPct val="0"/>
              </a:spcBef>
              <a:spcAft>
                <a:spcPct val="0"/>
              </a:spcAft>
              <a:defRPr sz="3200" b="1">
                <a:solidFill>
                  <a:schemeClr val="tx2"/>
                </a:solidFill>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Desafíos</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Normalizadores &amp; Reguladores</a:t>
            </a:r>
          </a:p>
        </p:txBody>
      </p:sp>
      <p:pic>
        <p:nvPicPr>
          <p:cNvPr id="10" name="Imagen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36296" y="125389"/>
            <a:ext cx="864096" cy="936103"/>
          </a:xfrm>
          <a:prstGeom prst="rect">
            <a:avLst/>
          </a:prstGeom>
        </p:spPr>
      </p:pic>
    </p:spTree>
    <p:extLst>
      <p:ext uri="{BB962C8B-B14F-4D97-AF65-F5344CB8AC3E}">
        <p14:creationId xmlns:p14="http://schemas.microsoft.com/office/powerpoint/2010/main" val="40496503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07504" y="1129308"/>
            <a:ext cx="8751257" cy="4139629"/>
          </a:xfrm>
          <a:prstGeom prst="rect">
            <a:avLst/>
          </a:prstGeom>
        </p:spPr>
        <p:txBody>
          <a:bodyPr wrap="square" lIns="76234" tIns="38117" rIns="76234" bIns="38117">
            <a:spAutoFit/>
          </a:bodyPr>
          <a:lstStyle/>
          <a:p>
            <a:pPr algn="just" defTabSz="914400" eaLnBrk="0" fontAlgn="base" hangingPunct="0">
              <a:spcBef>
                <a:spcPct val="0"/>
              </a:spcBef>
              <a:spcAft>
                <a:spcPct val="0"/>
              </a:spcAft>
            </a:pPr>
            <a:r>
              <a:rPr lang="es-CO" sz="2200" b="1" dirty="0">
                <a:solidFill>
                  <a:srgbClr val="0070C0"/>
                </a:solidFill>
                <a:latin typeface="Arial Narrow" pitchFamily="34" charset="0"/>
              </a:rPr>
              <a:t>La conversión completa no significa necesariamente un 100% de armonización con las NICSP de devengo</a:t>
            </a:r>
            <a:r>
              <a:rPr lang="es-CO" sz="2200" b="1" dirty="0">
                <a:solidFill>
                  <a:srgbClr val="000000"/>
                </a:solidFill>
                <a:latin typeface="Arial Narrow" pitchFamily="34" charset="0"/>
              </a:rPr>
              <a:t>. A nivel mundial, la mayoría de los países no solo planifican un enfoque gradual, sino que también permiten una cierta adaptación nacional de las NICSP de devengo, por ejemplo, elección de políticas, simplificación de criterios y metodologías pragmáticas para la determinación de bases de medición.</a:t>
            </a:r>
          </a:p>
          <a:p>
            <a:pPr algn="just" defTabSz="914400" eaLnBrk="0" fontAlgn="base" hangingPunct="0">
              <a:spcBef>
                <a:spcPct val="0"/>
              </a:spcBef>
              <a:spcAft>
                <a:spcPct val="0"/>
              </a:spcAft>
            </a:pPr>
            <a:endParaRPr lang="es-CO" sz="2200" b="1" dirty="0">
              <a:solidFill>
                <a:srgbClr val="000000"/>
              </a:solidFill>
              <a:latin typeface="Arial Narrow" pitchFamily="34" charset="0"/>
            </a:endParaRPr>
          </a:p>
          <a:p>
            <a:pPr algn="just" defTabSz="914400" eaLnBrk="0" fontAlgn="base" hangingPunct="0">
              <a:spcBef>
                <a:spcPct val="0"/>
              </a:spcBef>
              <a:spcAft>
                <a:spcPct val="0"/>
              </a:spcAft>
            </a:pPr>
            <a:r>
              <a:rPr lang="es-CO" sz="2200" b="1" dirty="0">
                <a:solidFill>
                  <a:srgbClr val="0070C0"/>
                </a:solidFill>
                <a:latin typeface="Arial Narrow" pitchFamily="34" charset="0"/>
              </a:rPr>
              <a:t>Gradualismo</a:t>
            </a:r>
            <a:r>
              <a:rPr lang="es-CO" sz="2200" b="1" dirty="0">
                <a:solidFill>
                  <a:srgbClr val="000000"/>
                </a:solidFill>
                <a:latin typeface="Arial Narrow" pitchFamily="34" charset="0"/>
              </a:rPr>
              <a:t>: En América Latina, algunos países como Chile han dividido el calendario de la reforma en etapas posteriores para los diferentes niveles de gobierno. Otros países, como Brasil, han priorizado las áreas de contabilidad y han implementado estándares seleccionados antes que otros. Otro enfoque es el uso de entidades piloto de diferentes niveles de gobierno. </a:t>
            </a:r>
          </a:p>
        </p:txBody>
      </p:sp>
      <p:sp>
        <p:nvSpPr>
          <p:cNvPr id="5" name="Rectángulo 4"/>
          <p:cNvSpPr/>
          <p:nvPr/>
        </p:nvSpPr>
        <p:spPr>
          <a:xfrm>
            <a:off x="0" y="5293609"/>
            <a:ext cx="2593006" cy="264477"/>
          </a:xfrm>
          <a:prstGeom prst="rect">
            <a:avLst/>
          </a:prstGeom>
          <a:solidFill>
            <a:srgbClr val="FFFFFF"/>
          </a:solidFill>
          <a:ln w="25400" cap="flat" cmpd="sng" algn="ctr">
            <a:solidFill>
              <a:srgbClr val="FFFFFF"/>
            </a:solid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7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0" i="0" u="none" strike="noStrike" kern="0" cap="none" spc="0" normalizeH="0" baseline="0" noProof="0" dirty="0">
                <a:ln>
                  <a:noFill/>
                </a:ln>
                <a:solidFill>
                  <a:srgbClr val="000000"/>
                </a:solidFill>
                <a:effectLst/>
                <a:uLnTx/>
                <a:uFillTx/>
                <a:latin typeface="Calibri"/>
                <a:ea typeface="+mn-ea"/>
                <a:cs typeface="+mn-cs"/>
              </a:rPr>
              <a:t>Encuesta BID- E&amp;Y.  IV FOCAL Panamá 2017</a:t>
            </a:r>
          </a:p>
        </p:txBody>
      </p:sp>
      <p:pic>
        <p:nvPicPr>
          <p:cNvPr id="6" name="Imagen 5"/>
          <p:cNvPicPr>
            <a:picLocks noChangeAspect="1"/>
          </p:cNvPicPr>
          <p:nvPr/>
        </p:nvPicPr>
        <p:blipFill>
          <a:blip r:embed="rId2"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782638" y="19050"/>
            <a:ext cx="3168352" cy="1057300"/>
          </a:xfrm>
          <a:prstGeom prst="rect">
            <a:avLst/>
          </a:prstGeom>
        </p:spPr>
      </p:pic>
      <p:sp>
        <p:nvSpPr>
          <p:cNvPr id="7" name="CuadroTexto 4"/>
          <p:cNvSpPr txBox="1"/>
          <p:nvPr/>
        </p:nvSpPr>
        <p:spPr>
          <a:xfrm>
            <a:off x="4095006" y="212254"/>
            <a:ext cx="4896544" cy="576064"/>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latin typeface="+mn-lt"/>
              </a:defRPr>
            </a:lvl6pPr>
            <a:lvl7pPr marL="914400" algn="ctr" fontAlgn="base">
              <a:spcBef>
                <a:spcPct val="0"/>
              </a:spcBef>
              <a:spcAft>
                <a:spcPct val="0"/>
              </a:spcAft>
              <a:defRPr sz="3200" b="1">
                <a:solidFill>
                  <a:schemeClr val="tx2"/>
                </a:solidFill>
                <a:latin typeface="+mn-lt"/>
              </a:defRPr>
            </a:lvl7pPr>
            <a:lvl8pPr marL="1371600" algn="ctr" fontAlgn="base">
              <a:spcBef>
                <a:spcPct val="0"/>
              </a:spcBef>
              <a:spcAft>
                <a:spcPct val="0"/>
              </a:spcAft>
              <a:defRPr sz="3200" b="1">
                <a:solidFill>
                  <a:schemeClr val="tx2"/>
                </a:solidFill>
                <a:latin typeface="+mn-lt"/>
              </a:defRPr>
            </a:lvl8pPr>
            <a:lvl9pPr marL="1828800" algn="ctr" fontAlgn="base">
              <a:spcBef>
                <a:spcPct val="0"/>
              </a:spcBef>
              <a:spcAft>
                <a:spcPct val="0"/>
              </a:spcAft>
              <a:defRPr sz="3200" b="1">
                <a:solidFill>
                  <a:schemeClr val="tx2"/>
                </a:solidFill>
                <a:latin typeface="+mn-lt"/>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Prácticas de Transición a NICSP</a:t>
            </a:r>
          </a:p>
        </p:txBody>
      </p:sp>
    </p:spTree>
    <p:extLst>
      <p:ext uri="{BB962C8B-B14F-4D97-AF65-F5344CB8AC3E}">
        <p14:creationId xmlns:p14="http://schemas.microsoft.com/office/powerpoint/2010/main" val="1919869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114908"/>
            <a:ext cx="9001000" cy="3924186"/>
          </a:xfrm>
          <a:prstGeom prst="rect">
            <a:avLst/>
          </a:prstGeom>
        </p:spPr>
        <p:txBody>
          <a:bodyPr wrap="square" lIns="76234" tIns="38117" rIns="76234" bIns="38117">
            <a:spAutoFit/>
          </a:bodyPr>
          <a:lstStyle/>
          <a:p>
            <a:pPr defTabSz="914400" eaLnBrk="0" fontAlgn="base" hangingPunct="0">
              <a:spcBef>
                <a:spcPct val="0"/>
              </a:spcBef>
              <a:spcAft>
                <a:spcPts val="1200"/>
              </a:spcAft>
            </a:pPr>
            <a:r>
              <a:rPr lang="es-CO" sz="1800" b="1" dirty="0">
                <a:solidFill>
                  <a:srgbClr val="000000"/>
                </a:solidFill>
                <a:latin typeface="Arial Narrow" pitchFamily="34" charset="0"/>
              </a:rPr>
              <a:t>1.    </a:t>
            </a:r>
            <a:r>
              <a:rPr lang="es-CO" sz="1800" b="1" dirty="0">
                <a:solidFill>
                  <a:srgbClr val="0070C0"/>
                </a:solidFill>
                <a:latin typeface="Arial Narrow" pitchFamily="34" charset="0"/>
              </a:rPr>
              <a:t>Cambio de gobierno</a:t>
            </a:r>
            <a:r>
              <a:rPr lang="es-CO" sz="1800" b="1" dirty="0">
                <a:solidFill>
                  <a:srgbClr val="000000"/>
                </a:solidFill>
                <a:latin typeface="Arial Narrow" pitchFamily="34" charset="0"/>
              </a:rPr>
              <a:t>: Más un potencial de retraso, toda vez que el tema no es partidista</a:t>
            </a:r>
          </a:p>
          <a:p>
            <a:pPr defTabSz="914400" eaLnBrk="0" fontAlgn="base" hangingPunct="0">
              <a:spcBef>
                <a:spcPct val="0"/>
              </a:spcBef>
              <a:spcAft>
                <a:spcPts val="1200"/>
              </a:spcAft>
            </a:pPr>
            <a:r>
              <a:rPr lang="es-CO" sz="1800" b="1" dirty="0">
                <a:solidFill>
                  <a:srgbClr val="000000"/>
                </a:solidFill>
                <a:latin typeface="Arial Narrow" pitchFamily="34" charset="0"/>
              </a:rPr>
              <a:t>2.   </a:t>
            </a:r>
            <a:r>
              <a:rPr lang="es-CO" sz="1800" b="1" dirty="0">
                <a:solidFill>
                  <a:srgbClr val="0070C0"/>
                </a:solidFill>
                <a:latin typeface="Arial Narrow" pitchFamily="34" charset="0"/>
              </a:rPr>
              <a:t>Duración y Complejidad</a:t>
            </a:r>
            <a:r>
              <a:rPr lang="es-CO" sz="1800" b="1" dirty="0">
                <a:solidFill>
                  <a:srgbClr val="000000"/>
                </a:solidFill>
                <a:latin typeface="Arial Narrow" pitchFamily="34" charset="0"/>
              </a:rPr>
              <a:t>: 5-8 años</a:t>
            </a:r>
          </a:p>
          <a:p>
            <a:pPr defTabSz="914400" eaLnBrk="0" fontAlgn="base" hangingPunct="0">
              <a:spcBef>
                <a:spcPct val="0"/>
              </a:spcBef>
              <a:spcAft>
                <a:spcPts val="1200"/>
              </a:spcAft>
            </a:pPr>
            <a:r>
              <a:rPr lang="es-CO" sz="1800" b="1" dirty="0">
                <a:solidFill>
                  <a:srgbClr val="000000"/>
                </a:solidFill>
                <a:latin typeface="Arial Narrow" pitchFamily="34" charset="0"/>
              </a:rPr>
              <a:t>3.    </a:t>
            </a:r>
            <a:r>
              <a:rPr lang="es-CO" sz="1800" b="1" dirty="0">
                <a:solidFill>
                  <a:srgbClr val="0070C0"/>
                </a:solidFill>
                <a:latin typeface="Arial Narrow" pitchFamily="34" charset="0"/>
              </a:rPr>
              <a:t>Costos</a:t>
            </a:r>
            <a:r>
              <a:rPr lang="es-CO" sz="1800" b="1" dirty="0">
                <a:solidFill>
                  <a:srgbClr val="000000"/>
                </a:solidFill>
                <a:latin typeface="Arial Narrow" pitchFamily="34" charset="0"/>
              </a:rPr>
              <a:t>: Costos del proyecto, para herramientas y capacitación</a:t>
            </a:r>
          </a:p>
          <a:p>
            <a:pPr defTabSz="914400" eaLnBrk="0" fontAlgn="base" hangingPunct="0">
              <a:spcBef>
                <a:spcPct val="0"/>
              </a:spcBef>
              <a:spcAft>
                <a:spcPts val="1200"/>
              </a:spcAft>
            </a:pPr>
            <a:r>
              <a:rPr lang="es-CO" sz="1800" b="1" dirty="0">
                <a:solidFill>
                  <a:srgbClr val="000000"/>
                </a:solidFill>
                <a:latin typeface="Arial Narrow" pitchFamily="34" charset="0"/>
              </a:rPr>
              <a:t>4.    </a:t>
            </a:r>
            <a:r>
              <a:rPr lang="es-CO" sz="1800" b="1" dirty="0">
                <a:solidFill>
                  <a:srgbClr val="0070C0"/>
                </a:solidFill>
                <a:latin typeface="Arial Narrow" pitchFamily="34" charset="0"/>
              </a:rPr>
              <a:t>Resistencia al Cambio</a:t>
            </a:r>
            <a:r>
              <a:rPr lang="es-CO" sz="1800" b="1" dirty="0">
                <a:solidFill>
                  <a:srgbClr val="000000"/>
                </a:solidFill>
                <a:latin typeface="Arial Narrow" pitchFamily="34" charset="0"/>
              </a:rPr>
              <a:t>: Normalmente aislada, caso  algunos ministerios </a:t>
            </a:r>
          </a:p>
          <a:p>
            <a:pPr defTabSz="914400" eaLnBrk="0" fontAlgn="base" hangingPunct="0">
              <a:spcBef>
                <a:spcPct val="0"/>
              </a:spcBef>
              <a:spcAft>
                <a:spcPts val="1200"/>
              </a:spcAft>
            </a:pPr>
            <a:r>
              <a:rPr lang="es-CO" sz="1800" b="1" dirty="0">
                <a:solidFill>
                  <a:srgbClr val="000000"/>
                </a:solidFill>
                <a:latin typeface="Arial Narrow" pitchFamily="34" charset="0"/>
              </a:rPr>
              <a:t>5.    </a:t>
            </a:r>
            <a:r>
              <a:rPr lang="es-CO" sz="1800" b="1" dirty="0">
                <a:solidFill>
                  <a:srgbClr val="0070C0"/>
                </a:solidFill>
                <a:latin typeface="Arial Narrow" pitchFamily="34" charset="0"/>
              </a:rPr>
              <a:t>EEFF</a:t>
            </a:r>
            <a:r>
              <a:rPr lang="es-CO" sz="1800" b="1" dirty="0">
                <a:solidFill>
                  <a:srgbClr val="000000"/>
                </a:solidFill>
                <a:latin typeface="Arial Narrow" pitchFamily="34" charset="0"/>
              </a:rPr>
              <a:t>: En algunos países todavía base efectivo (MEFP86) </a:t>
            </a:r>
          </a:p>
          <a:p>
            <a:pPr marL="381168" indent="-381168" defTabSz="914400" eaLnBrk="0" fontAlgn="base" hangingPunct="0">
              <a:spcBef>
                <a:spcPct val="0"/>
              </a:spcBef>
              <a:spcAft>
                <a:spcPts val="1200"/>
              </a:spcAft>
              <a:buFontTx/>
              <a:buAutoNum type="arabicPeriod" startAt="6"/>
            </a:pPr>
            <a:r>
              <a:rPr lang="es-CO" sz="1800" b="1" dirty="0">
                <a:solidFill>
                  <a:srgbClr val="0070C0"/>
                </a:solidFill>
                <a:latin typeface="Arial Narrow" pitchFamily="34" charset="0"/>
              </a:rPr>
              <a:t>Presupuesto</a:t>
            </a:r>
            <a:r>
              <a:rPr lang="es-CO" sz="1800" b="1" dirty="0">
                <a:solidFill>
                  <a:srgbClr val="000000"/>
                </a:solidFill>
                <a:latin typeface="Arial Narrow" pitchFamily="34" charset="0"/>
              </a:rPr>
              <a:t>: Base Efectivo -  Contabilidad Base Devengo </a:t>
            </a:r>
          </a:p>
          <a:p>
            <a:pPr marL="268288" defTabSz="914400" eaLnBrk="0" fontAlgn="base" hangingPunct="0">
              <a:spcBef>
                <a:spcPct val="0"/>
              </a:spcBef>
              <a:spcAft>
                <a:spcPts val="1200"/>
              </a:spcAft>
            </a:pPr>
            <a:r>
              <a:rPr lang="es-CO" sz="1800" b="1" dirty="0">
                <a:solidFill>
                  <a:srgbClr val="000000"/>
                </a:solidFill>
                <a:latin typeface="Arial Narrow" pitchFamily="34" charset="0"/>
              </a:rPr>
              <a:t>• Alrededor de 90 países tienen un sistema devengado, incluyendo casi 50  que siguen las NICSP  o tienen un plan de implementación </a:t>
            </a:r>
          </a:p>
          <a:p>
            <a:pPr marL="268288" defTabSz="914400" eaLnBrk="0" fontAlgn="base" hangingPunct="0">
              <a:spcBef>
                <a:spcPct val="0"/>
              </a:spcBef>
              <a:spcAft>
                <a:spcPts val="1200"/>
              </a:spcAft>
            </a:pPr>
            <a:r>
              <a:rPr lang="es-CO" sz="1800" b="1" dirty="0">
                <a:solidFill>
                  <a:srgbClr val="000000"/>
                </a:solidFill>
                <a:latin typeface="Arial Narrow" pitchFamily="34" charset="0"/>
              </a:rPr>
              <a:t>• Solo 7 países tienen el sistema presupuestario de base devengado completo (AUS, NZ,CDN, </a:t>
            </a:r>
            <a:r>
              <a:rPr lang="es-CO" sz="1800" b="1" dirty="0" err="1">
                <a:solidFill>
                  <a:srgbClr val="000000"/>
                </a:solidFill>
                <a:latin typeface="Arial Narrow" pitchFamily="34" charset="0"/>
              </a:rPr>
              <a:t>UK,CH</a:t>
            </a:r>
            <a:r>
              <a:rPr lang="es-CO" sz="1800" b="1" dirty="0">
                <a:solidFill>
                  <a:srgbClr val="000000"/>
                </a:solidFill>
                <a:latin typeface="Arial Narrow" pitchFamily="34" charset="0"/>
              </a:rPr>
              <a:t>, A, EE), en tanto que algunos tienen una forma mixta (Escandinavia, USA, Chile) </a:t>
            </a:r>
          </a:p>
        </p:txBody>
      </p:sp>
      <p:sp>
        <p:nvSpPr>
          <p:cNvPr id="4" name="Rectángulo 3"/>
          <p:cNvSpPr/>
          <p:nvPr/>
        </p:nvSpPr>
        <p:spPr>
          <a:xfrm>
            <a:off x="0" y="52167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4"/>
          <p:cNvSpPr/>
          <p:nvPr/>
        </p:nvSpPr>
        <p:spPr>
          <a:xfrm>
            <a:off x="742950" y="250812"/>
            <a:ext cx="8293546"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POLÍTICO</a:t>
            </a:r>
          </a:p>
        </p:txBody>
      </p:sp>
    </p:spTree>
    <p:extLst>
      <p:ext uri="{BB962C8B-B14F-4D97-AF65-F5344CB8AC3E}">
        <p14:creationId xmlns:p14="http://schemas.microsoft.com/office/powerpoint/2010/main" val="36822725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057300"/>
            <a:ext cx="8928992" cy="3954963"/>
          </a:xfrm>
          <a:prstGeom prst="rect">
            <a:avLst/>
          </a:prstGeom>
        </p:spPr>
        <p:txBody>
          <a:bodyPr wrap="square" lIns="76234" tIns="38117" rIns="76234" bIns="38117">
            <a:spAutoFit/>
          </a:bodyPr>
          <a:lstStyle/>
          <a:p>
            <a:pPr marL="285876" indent="-285876" defTabSz="914400" eaLnBrk="0" fontAlgn="base" hangingPunct="0">
              <a:spcBef>
                <a:spcPct val="0"/>
              </a:spcBef>
              <a:spcAft>
                <a:spcPct val="0"/>
              </a:spcAft>
              <a:buFont typeface="Arial" panose="020B0604020202020204" pitchFamily="34" charset="0"/>
              <a:buChar char="•"/>
            </a:pPr>
            <a:r>
              <a:rPr lang="es-CO" sz="1800" b="1" dirty="0">
                <a:solidFill>
                  <a:srgbClr val="0070C0"/>
                </a:solidFill>
                <a:latin typeface="Arial Narrow" pitchFamily="34" charset="0"/>
              </a:rPr>
              <a:t>Materialidad</a:t>
            </a:r>
            <a:r>
              <a:rPr lang="es-CO" sz="1800" b="1" dirty="0">
                <a:solidFill>
                  <a:srgbClr val="000000"/>
                </a:solidFill>
                <a:latin typeface="Arial Narrow" pitchFamily="34" charset="0"/>
              </a:rPr>
              <a:t>: </a:t>
            </a:r>
            <a:r>
              <a:rPr lang="es-CO" sz="1800" b="1" i="1" dirty="0">
                <a:solidFill>
                  <a:srgbClr val="000000"/>
                </a:solidFill>
                <a:latin typeface="Arial Narrow" pitchFamily="34" charset="0"/>
              </a:rPr>
              <a:t>¿Cómo definirla? ¿Quién decide? </a:t>
            </a:r>
          </a:p>
          <a:p>
            <a:pPr marL="457200" lvl="1" defTabSz="914400" eaLnBrk="0" fontAlgn="base" hangingPunct="0">
              <a:spcBef>
                <a:spcPct val="0"/>
              </a:spcBef>
              <a:spcAft>
                <a:spcPct val="0"/>
              </a:spcAft>
            </a:pPr>
            <a:r>
              <a:rPr lang="es-CO" sz="1800" dirty="0">
                <a:solidFill>
                  <a:srgbClr val="000000"/>
                </a:solidFill>
                <a:latin typeface="Arial Narrow" pitchFamily="34" charset="0"/>
              </a:rPr>
              <a:t>Existencia de </a:t>
            </a:r>
            <a:r>
              <a:rPr lang="es-CO" sz="1800" b="1" dirty="0">
                <a:solidFill>
                  <a:srgbClr val="002060"/>
                </a:solidFill>
                <a:latin typeface="Arial Narrow" pitchFamily="34" charset="0"/>
              </a:rPr>
              <a:t>nuevo documento del IPSASB* </a:t>
            </a:r>
            <a:r>
              <a:rPr lang="es-CO" sz="1800" dirty="0">
                <a:solidFill>
                  <a:srgbClr val="000000"/>
                </a:solidFill>
                <a:latin typeface="Arial Narrow" pitchFamily="34" charset="0"/>
              </a:rPr>
              <a:t>para clarificar y orientar  este  tema:</a:t>
            </a:r>
          </a:p>
          <a:p>
            <a:pPr marL="457200" lvl="1" defTabSz="914400" eaLnBrk="0" fontAlgn="base" hangingPunct="0">
              <a:spcBef>
                <a:spcPct val="0"/>
              </a:spcBef>
              <a:spcAft>
                <a:spcPct val="0"/>
              </a:spcAft>
            </a:pPr>
            <a:r>
              <a:rPr lang="es-CO" sz="1800" dirty="0">
                <a:solidFill>
                  <a:srgbClr val="000000"/>
                </a:solidFill>
                <a:latin typeface="Arial Narrow" pitchFamily="34" charset="0"/>
              </a:rPr>
              <a:t>La inquietud mas importante: ¿Debo o tengo que seguir los requisitos de Reconocimiento,	Medición y Revelación, si NO son materiales? </a:t>
            </a:r>
          </a:p>
          <a:p>
            <a:pPr marL="457200" lvl="1" defTabSz="914400" eaLnBrk="0" fontAlgn="base" hangingPunct="0">
              <a:spcBef>
                <a:spcPct val="0"/>
              </a:spcBef>
              <a:spcAft>
                <a:spcPct val="0"/>
              </a:spcAft>
            </a:pPr>
            <a:r>
              <a:rPr lang="es-CO" sz="1800" b="1" i="1" dirty="0">
                <a:solidFill>
                  <a:srgbClr val="002060"/>
                </a:solidFill>
                <a:latin typeface="Arial Narrow" pitchFamily="34" charset="0"/>
              </a:rPr>
              <a:t>Respuesta</a:t>
            </a:r>
            <a:r>
              <a:rPr lang="es-CO" sz="1800" dirty="0">
                <a:solidFill>
                  <a:srgbClr val="000000"/>
                </a:solidFill>
                <a:latin typeface="Arial Narrow" pitchFamily="34" charset="0"/>
              </a:rPr>
              <a:t>: No, el principio de materialidad es predominante (</a:t>
            </a:r>
            <a:r>
              <a:rPr lang="es-CO" sz="1800" dirty="0" err="1">
                <a:solidFill>
                  <a:srgbClr val="000000"/>
                </a:solidFill>
                <a:latin typeface="Arial Narrow" pitchFamily="34" charset="0"/>
              </a:rPr>
              <a:t>overarching</a:t>
            </a:r>
            <a:r>
              <a:rPr lang="es-CO" sz="1800" dirty="0">
                <a:solidFill>
                  <a:srgbClr val="000000"/>
                </a:solidFill>
                <a:latin typeface="Arial Narrow" pitchFamily="34" charset="0"/>
              </a:rPr>
              <a:t>)</a:t>
            </a:r>
          </a:p>
          <a:p>
            <a:pPr defTabSz="914400" eaLnBrk="0" fontAlgn="base" hangingPunct="0">
              <a:spcBef>
                <a:spcPct val="0"/>
              </a:spcBef>
              <a:spcAft>
                <a:spcPct val="0"/>
              </a:spcAft>
            </a:pPr>
            <a:endParaRPr lang="es-CO" sz="1800" dirty="0">
              <a:solidFill>
                <a:srgbClr val="000000"/>
              </a:solidFill>
              <a:latin typeface="Arial Narrow" pitchFamily="34" charset="0"/>
            </a:endParaRPr>
          </a:p>
          <a:p>
            <a:pPr algn="just" defTabSz="914400" eaLnBrk="0" fontAlgn="base" hangingPunct="0">
              <a:spcBef>
                <a:spcPct val="0"/>
              </a:spcBef>
              <a:spcAft>
                <a:spcPct val="0"/>
              </a:spcAft>
            </a:pPr>
            <a:r>
              <a:rPr lang="es-CO" sz="1800" dirty="0">
                <a:solidFill>
                  <a:srgbClr val="000000"/>
                </a:solidFill>
                <a:latin typeface="Arial Narrow" pitchFamily="34" charset="0"/>
              </a:rPr>
              <a:t>• </a:t>
            </a:r>
            <a:r>
              <a:rPr lang="es-CO" sz="1800" b="1" dirty="0">
                <a:solidFill>
                  <a:srgbClr val="0070C0"/>
                </a:solidFill>
                <a:latin typeface="Arial Narrow" pitchFamily="34" charset="0"/>
              </a:rPr>
              <a:t>Juicio profesional vs Base Legal</a:t>
            </a:r>
            <a:r>
              <a:rPr lang="es-CO" sz="1800" dirty="0">
                <a:solidFill>
                  <a:srgbClr val="000000"/>
                </a:solidFill>
                <a:latin typeface="Arial Narrow" pitchFamily="34" charset="0"/>
              </a:rPr>
              <a:t>:	</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Principio  de legalidad y de codificación muy  arraigado y firme en América Latina.</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Estimaciones y Juicios Profesionales en la aplicación de </a:t>
            </a:r>
            <a:r>
              <a:rPr lang="es-CO" sz="1800" dirty="0" err="1">
                <a:solidFill>
                  <a:srgbClr val="000000"/>
                </a:solidFill>
                <a:latin typeface="Arial Narrow" pitchFamily="34" charset="0"/>
              </a:rPr>
              <a:t>NICSP</a:t>
            </a:r>
            <a:r>
              <a:rPr lang="es-CO" sz="1800" dirty="0">
                <a:solidFill>
                  <a:srgbClr val="000000"/>
                </a:solidFill>
                <a:latin typeface="Arial Narrow" pitchFamily="34" charset="0"/>
              </a:rPr>
              <a:t>.</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Estimación </a:t>
            </a:r>
            <a:r>
              <a:rPr lang="es-CO" sz="1800" b="1" dirty="0">
                <a:solidFill>
                  <a:srgbClr val="000000"/>
                </a:solidFill>
                <a:latin typeface="Arial Narrow" pitchFamily="34" charset="0"/>
              </a:rPr>
              <a:t>≠</a:t>
            </a:r>
            <a:r>
              <a:rPr lang="es-CO" sz="1800" dirty="0">
                <a:solidFill>
                  <a:srgbClr val="000000"/>
                </a:solidFill>
                <a:latin typeface="Arial Narrow" pitchFamily="34" charset="0"/>
              </a:rPr>
              <a:t> determinación de valores exactos (preparador y auditor).</a:t>
            </a:r>
          </a:p>
          <a:p>
            <a:pPr algn="just" defTabSz="914400" eaLnBrk="0" fontAlgn="base" hangingPunct="0">
              <a:spcBef>
                <a:spcPct val="0"/>
              </a:spcBef>
              <a:spcAft>
                <a:spcPct val="0"/>
              </a:spcAft>
            </a:pPr>
            <a:endParaRPr lang="es-CO" sz="1800" dirty="0">
              <a:solidFill>
                <a:srgbClr val="000000"/>
              </a:solidFill>
              <a:latin typeface="Arial Narrow" pitchFamily="34" charset="0"/>
            </a:endParaRPr>
          </a:p>
          <a:p>
            <a:pPr algn="just" defTabSz="914400" eaLnBrk="0" fontAlgn="base" hangingPunct="0">
              <a:spcBef>
                <a:spcPct val="0"/>
              </a:spcBef>
              <a:spcAft>
                <a:spcPct val="0"/>
              </a:spcAft>
            </a:pPr>
            <a:r>
              <a:rPr lang="es-CO" sz="1800" dirty="0">
                <a:solidFill>
                  <a:srgbClr val="000000"/>
                </a:solidFill>
                <a:latin typeface="Arial Narrow" pitchFamily="34" charset="0"/>
              </a:rPr>
              <a:t>• </a:t>
            </a:r>
            <a:r>
              <a:rPr lang="es-CO" sz="1800" b="1" dirty="0">
                <a:solidFill>
                  <a:srgbClr val="0070C0"/>
                </a:solidFill>
                <a:latin typeface="Arial Narrow" pitchFamily="34" charset="0"/>
              </a:rPr>
              <a:t>Necesidad de una base legal</a:t>
            </a:r>
            <a:r>
              <a:rPr lang="es-CO" sz="1800" dirty="0">
                <a:solidFill>
                  <a:srgbClr val="000000"/>
                </a:solidFill>
                <a:latin typeface="Arial Narrow" pitchFamily="34" charset="0"/>
              </a:rPr>
              <a:t>:</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Con el propósito de poder  justificar el juicio profesional (de preferencia en una Ley o  en la propia Regulación Contable)</a:t>
            </a:r>
          </a:p>
        </p:txBody>
      </p:sp>
      <p:sp>
        <p:nvSpPr>
          <p:cNvPr id="4" name="Rectángulo 3"/>
          <p:cNvSpPr/>
          <p:nvPr/>
        </p:nvSpPr>
        <p:spPr>
          <a:xfrm>
            <a:off x="179512" y="5017740"/>
            <a:ext cx="8282153" cy="384755"/>
          </a:xfrm>
          <a:prstGeom prst="rect">
            <a:avLst/>
          </a:prstGeom>
        </p:spPr>
        <p:txBody>
          <a:bodyPr wrap="square" lIns="76234" tIns="38117" rIns="76234" bIns="38117">
            <a:spAutoFit/>
          </a:bodyPr>
          <a:lstStyle/>
          <a:p>
            <a:pPr defTabSz="914400" eaLnBrk="0" fontAlgn="base" hangingPunct="0">
              <a:spcBef>
                <a:spcPct val="0"/>
              </a:spcBef>
              <a:spcAft>
                <a:spcPct val="0"/>
              </a:spcAft>
            </a:pPr>
            <a:r>
              <a:rPr lang="es-CO" sz="1000" b="1" dirty="0">
                <a:solidFill>
                  <a:srgbClr val="002060"/>
                </a:solidFill>
                <a:latin typeface="Arial Narrow" pitchFamily="34" charset="0"/>
              </a:rPr>
              <a:t>*Documento Disponible en:</a:t>
            </a:r>
          </a:p>
          <a:p>
            <a:pPr defTabSz="914400" eaLnBrk="0" fontAlgn="base" hangingPunct="0">
              <a:spcBef>
                <a:spcPct val="0"/>
              </a:spcBef>
              <a:spcAft>
                <a:spcPct val="0"/>
              </a:spcAft>
            </a:pPr>
            <a:r>
              <a:rPr lang="es-CO" sz="1000" b="1" dirty="0">
                <a:solidFill>
                  <a:srgbClr val="002060"/>
                </a:solidFill>
                <a:latin typeface="Arial Narrow" pitchFamily="34" charset="0"/>
              </a:rPr>
              <a:t>http://www.ifac.org/publications-resources/ipsasb - </a:t>
            </a:r>
            <a:r>
              <a:rPr lang="es-CO" sz="1000" b="1" u="sng" dirty="0">
                <a:solidFill>
                  <a:srgbClr val="002060"/>
                </a:solidFill>
                <a:latin typeface="Arial Narrow" pitchFamily="34" charset="0"/>
              </a:rPr>
              <a:t>staff-</a:t>
            </a:r>
            <a:r>
              <a:rPr lang="es-CO" sz="1000" b="1" u="sng" dirty="0" err="1">
                <a:solidFill>
                  <a:srgbClr val="002060"/>
                </a:solidFill>
                <a:latin typeface="Arial Narrow" pitchFamily="34" charset="0"/>
              </a:rPr>
              <a:t>questions</a:t>
            </a:r>
            <a:r>
              <a:rPr lang="es-CO" sz="1000" b="1" u="sng" dirty="0">
                <a:solidFill>
                  <a:srgbClr val="002060"/>
                </a:solidFill>
                <a:latin typeface="Arial Narrow" pitchFamily="34" charset="0"/>
              </a:rPr>
              <a:t>-and-</a:t>
            </a:r>
            <a:r>
              <a:rPr lang="es-CO" sz="1000" b="1" u="sng" dirty="0" err="1">
                <a:solidFill>
                  <a:srgbClr val="002060"/>
                </a:solidFill>
                <a:latin typeface="Arial Narrow" pitchFamily="34" charset="0"/>
              </a:rPr>
              <a:t>answersmateriality</a:t>
            </a:r>
            <a:r>
              <a:rPr lang="es-CO" sz="1000" b="1" dirty="0">
                <a:solidFill>
                  <a:srgbClr val="002060"/>
                </a:solidFill>
                <a:latin typeface="Arial Narrow" pitchFamily="34" charset="0"/>
              </a:rPr>
              <a:t> </a:t>
            </a:r>
          </a:p>
        </p:txBody>
      </p:sp>
      <p:sp>
        <p:nvSpPr>
          <p:cNvPr id="5" name="Rectángulo 4"/>
          <p:cNvSpPr/>
          <p:nvPr/>
        </p:nvSpPr>
        <p:spPr>
          <a:xfrm>
            <a:off x="424800" y="54072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6" name="Rectángulo 5"/>
          <p:cNvSpPr/>
          <p:nvPr/>
        </p:nvSpPr>
        <p:spPr>
          <a:xfrm>
            <a:off x="733424" y="174154"/>
            <a:ext cx="8334375"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PRINCIPIOS</a:t>
            </a:r>
          </a:p>
        </p:txBody>
      </p:sp>
    </p:spTree>
    <p:extLst>
      <p:ext uri="{BB962C8B-B14F-4D97-AF65-F5344CB8AC3E}">
        <p14:creationId xmlns:p14="http://schemas.microsoft.com/office/powerpoint/2010/main" val="1594683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496" y="913284"/>
            <a:ext cx="9069008" cy="4185796"/>
          </a:xfrm>
          <a:prstGeom prst="rect">
            <a:avLst/>
          </a:prstGeom>
        </p:spPr>
        <p:txBody>
          <a:bodyPr wrap="square" lIns="76234" tIns="38117" rIns="76234" bIns="38117">
            <a:spAutoFit/>
          </a:bodyPr>
          <a:lstStyle/>
          <a:p>
            <a:pPr defTabSz="914400" eaLnBrk="0" fontAlgn="base" hangingPunct="0">
              <a:spcBef>
                <a:spcPct val="0"/>
              </a:spcBef>
              <a:spcAft>
                <a:spcPct val="0"/>
              </a:spcAft>
            </a:pPr>
            <a:endParaRPr lang="es-CO" sz="700" b="1" dirty="0">
              <a:solidFill>
                <a:srgbClr val="000000"/>
              </a:solidFill>
              <a:latin typeface="Arial Narrow" pitchFamily="34" charset="0"/>
            </a:endParaRPr>
          </a:p>
          <a:p>
            <a:pPr marL="238230" indent="-238230"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Magnitud de objetos: </a:t>
            </a:r>
            <a:r>
              <a:rPr lang="es-CO" sz="2000" dirty="0">
                <a:solidFill>
                  <a:srgbClr val="000000"/>
                </a:solidFill>
                <a:latin typeface="Arial Narrow" pitchFamily="34" charset="0"/>
              </a:rPr>
              <a:t>Bienes en un amplio sentido (NICSP 12, 17 y 31)</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Deterioro del valor de los activos (</a:t>
            </a:r>
            <a:r>
              <a:rPr lang="es-CO" sz="2000" i="1" dirty="0" err="1">
                <a:solidFill>
                  <a:srgbClr val="2D2DB9"/>
                </a:solidFill>
                <a:latin typeface="Arial Narrow" pitchFamily="34" charset="0"/>
              </a:rPr>
              <a:t>NICSP</a:t>
            </a:r>
            <a:r>
              <a:rPr lang="es-CO" sz="2000" i="1" dirty="0">
                <a:solidFill>
                  <a:srgbClr val="2D2DB9"/>
                </a:solidFill>
                <a:latin typeface="Arial Narrow" pitchFamily="34" charset="0"/>
              </a:rPr>
              <a:t> 21 y 26): </a:t>
            </a:r>
            <a:r>
              <a:rPr lang="es-CO" sz="2000" i="1" dirty="0">
                <a:solidFill>
                  <a:srgbClr val="000000"/>
                </a:solidFill>
                <a:latin typeface="Arial Narrow" pitchFamily="34" charset="0"/>
              </a:rPr>
              <a:t>D</a:t>
            </a:r>
            <a:r>
              <a:rPr lang="es-CO" sz="2000" dirty="0">
                <a:solidFill>
                  <a:srgbClr val="000000"/>
                </a:solidFill>
                <a:latin typeface="Arial Narrow" pitchFamily="34" charset="0"/>
              </a:rPr>
              <a:t>istinción entre activo generador y no generador de efectivo para el deterioro, y complejidad en la aplicación de las normas (flujos de efectivo futuros, tasa de descuento, valor de mercado o costo de reposición para activos únicos)</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de los contratos/objetos:  </a:t>
            </a:r>
            <a:r>
              <a:rPr lang="es-CO" sz="2000" dirty="0">
                <a:solidFill>
                  <a:srgbClr val="000000"/>
                </a:solidFill>
                <a:latin typeface="Arial Narrow" pitchFamily="34" charset="0"/>
              </a:rPr>
              <a:t>Concesiones/APP (NICSP 32)</a:t>
            </a:r>
          </a:p>
          <a:p>
            <a:pPr defTabSz="914400" eaLnBrk="0" fontAlgn="base" hangingPunct="0">
              <a:spcBef>
                <a:spcPct val="0"/>
              </a:spcBef>
              <a:spcAft>
                <a:spcPct val="0"/>
              </a:spcAft>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institucional y conflicto de norma: </a:t>
            </a:r>
            <a:r>
              <a:rPr lang="es-CO" sz="2000" dirty="0">
                <a:solidFill>
                  <a:srgbClr val="000000"/>
                </a:solidFill>
                <a:latin typeface="Arial Narrow" pitchFamily="34" charset="0"/>
              </a:rPr>
              <a:t>Consolidación, asociadas, acuerdos conjuntos (NICSP 34-38)</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de la norma y en parte materialidad: </a:t>
            </a:r>
            <a:r>
              <a:rPr lang="es-CO" sz="2000" dirty="0">
                <a:solidFill>
                  <a:srgbClr val="000000"/>
                </a:solidFill>
                <a:latin typeface="Arial Narrow" pitchFamily="34" charset="0"/>
              </a:rPr>
              <a:t>Instrumentos financieros (</a:t>
            </a:r>
            <a:r>
              <a:rPr lang="es-CO" sz="2000" dirty="0" err="1">
                <a:solidFill>
                  <a:srgbClr val="000000"/>
                </a:solidFill>
                <a:latin typeface="Arial Narrow" pitchFamily="34" charset="0"/>
              </a:rPr>
              <a:t>NICSP</a:t>
            </a:r>
            <a:r>
              <a:rPr lang="es-CO" sz="2000" dirty="0">
                <a:solidFill>
                  <a:srgbClr val="000000"/>
                </a:solidFill>
                <a:latin typeface="Arial Narrow" pitchFamily="34" charset="0"/>
              </a:rPr>
              <a:t> 28-30)</a:t>
            </a:r>
          </a:p>
        </p:txBody>
      </p:sp>
      <p:sp>
        <p:nvSpPr>
          <p:cNvPr id="4" name="Rectángulo 3"/>
          <p:cNvSpPr/>
          <p:nvPr/>
        </p:nvSpPr>
        <p:spPr>
          <a:xfrm>
            <a:off x="139050" y="52548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5"/>
          <p:cNvSpPr/>
          <p:nvPr/>
        </p:nvSpPr>
        <p:spPr>
          <a:xfrm>
            <a:off x="730052" y="205883"/>
            <a:ext cx="8208912"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NORMAS </a:t>
            </a:r>
          </a:p>
        </p:txBody>
      </p:sp>
    </p:spTree>
    <p:extLst>
      <p:ext uri="{BB962C8B-B14F-4D97-AF65-F5344CB8AC3E}">
        <p14:creationId xmlns:p14="http://schemas.microsoft.com/office/powerpoint/2010/main" val="3010432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496" y="794792"/>
            <a:ext cx="9069008" cy="4616683"/>
          </a:xfrm>
          <a:prstGeom prst="rect">
            <a:avLst/>
          </a:prstGeom>
        </p:spPr>
        <p:txBody>
          <a:bodyPr wrap="square" lIns="76234" tIns="38117" rIns="76234" bIns="38117">
            <a:sp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700" b="1" i="0" u="none" strike="noStrike" kern="0" cap="none" spc="0" normalizeH="0" baseline="0" noProof="0" dirty="0">
              <a:ln>
                <a:noFill/>
              </a:ln>
              <a:solidFill>
                <a:srgbClr val="00000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Perspectiva sistemática y dimensión del pasivo</a:t>
            </a:r>
            <a:r>
              <a:rPr kumimoji="0" lang="es-CO" sz="2000" b="0" i="1" u="none" strike="noStrike" kern="0" cap="none" spc="0" normalizeH="0" baseline="0" noProof="0" dirty="0">
                <a:ln>
                  <a:noFill/>
                </a:ln>
                <a:solidFill>
                  <a:srgbClr val="2D2DB9"/>
                </a:solidFill>
                <a:effectLst/>
                <a:uLnTx/>
                <a:uFillTx/>
              </a:rPr>
              <a:t>: </a:t>
            </a:r>
            <a:r>
              <a:rPr kumimoji="0" lang="es-CO" sz="2000" b="0" i="0" u="none" strike="noStrike" kern="0" cap="none" spc="0" normalizeH="0" baseline="0" noProof="0" dirty="0">
                <a:ln>
                  <a:noFill/>
                </a:ln>
                <a:solidFill>
                  <a:srgbClr val="000000"/>
                </a:solidFill>
                <a:effectLst/>
                <a:uLnTx/>
                <a:uFillTx/>
              </a:rPr>
              <a:t>Beneficios a empleados (en particular reconocimiento pleno de beneficios post-empleo, NICSP 25)</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00B0F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Utilidad y disponibilidad de información Costo  / Beneficio: </a:t>
            </a:r>
            <a:r>
              <a:rPr kumimoji="0" lang="es-CO" sz="2000" b="0" i="0" u="none" strike="noStrike" kern="0" cap="none" spc="0" normalizeH="0" baseline="0" noProof="0" dirty="0">
                <a:ln>
                  <a:noFill/>
                </a:ln>
                <a:solidFill>
                  <a:srgbClr val="000000"/>
                </a:solidFill>
                <a:effectLst/>
                <a:uLnTx/>
                <a:uFillTx/>
              </a:rPr>
              <a:t>Información	de segmentos (NICSP 18), estimación de ingresos por impuestos desde el hecho imponible (NICSP 23), deterioro del valor de los activos no generadores de efectivo (NICSP 21)</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00B0F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Prioridad, materialidad y gerencia de proyecto: </a:t>
            </a:r>
            <a:r>
              <a:rPr kumimoji="0" lang="es-CO" sz="2000" b="0" i="0" u="none" strike="noStrike" kern="0" cap="none" spc="0" normalizeH="0" baseline="0" noProof="0" dirty="0">
                <a:ln>
                  <a:noFill/>
                </a:ln>
                <a:solidFill>
                  <a:srgbClr val="000000"/>
                </a:solidFill>
                <a:effectLst/>
                <a:uLnTx/>
                <a:uFillTx/>
              </a:rPr>
              <a:t>Normas que frecuentemente no se aplican, pero que distraen la atención y demandan demasiados recursos (</a:t>
            </a:r>
            <a:r>
              <a:rPr kumimoji="0" lang="es-CO" sz="2000" b="0" i="0" u="none" strike="noStrike" kern="0" cap="none" spc="0" normalizeH="0" baseline="0" noProof="0" dirty="0" err="1">
                <a:ln>
                  <a:noFill/>
                </a:ln>
                <a:solidFill>
                  <a:srgbClr val="000000"/>
                </a:solidFill>
                <a:effectLst/>
                <a:uLnTx/>
                <a:uFillTx/>
              </a:rPr>
              <a:t>NICSP</a:t>
            </a:r>
            <a:r>
              <a:rPr kumimoji="0" lang="es-CO" sz="2000" b="0" i="0" u="none" strike="noStrike" kern="0" cap="none" spc="0" normalizeH="0" baseline="0" noProof="0" dirty="0">
                <a:ln>
                  <a:noFill/>
                </a:ln>
                <a:solidFill>
                  <a:srgbClr val="000000"/>
                </a:solidFill>
                <a:effectLst/>
                <a:uLnTx/>
                <a:uFillTx/>
              </a:rPr>
              <a:t> 5, 10, 11, 16, 22, 27)</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FF000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Las NICSP no abordan el detalle: </a:t>
            </a:r>
            <a:r>
              <a:rPr kumimoji="0" lang="es-CO" sz="2000" b="0" i="0" u="none" strike="noStrike" kern="0" cap="none" spc="0" normalizeH="0" baseline="0" noProof="0" dirty="0">
                <a:ln>
                  <a:noFill/>
                </a:ln>
                <a:solidFill>
                  <a:srgbClr val="000000"/>
                </a:solidFill>
                <a:effectLst/>
                <a:uLnTx/>
                <a:uFillTx/>
              </a:rPr>
              <a:t>Estructura compleja del sector público en los distintos países, necesidad de registros uniformes</a:t>
            </a:r>
          </a:p>
        </p:txBody>
      </p:sp>
      <p:sp>
        <p:nvSpPr>
          <p:cNvPr id="4" name="Rectángulo 3"/>
          <p:cNvSpPr/>
          <p:nvPr/>
        </p:nvSpPr>
        <p:spPr>
          <a:xfrm>
            <a:off x="35496" y="5400174"/>
            <a:ext cx="4219208" cy="165600"/>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5"/>
          <p:cNvSpPr/>
          <p:nvPr/>
        </p:nvSpPr>
        <p:spPr>
          <a:xfrm>
            <a:off x="781050" y="208062"/>
            <a:ext cx="7986464"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NORMAS </a:t>
            </a:r>
          </a:p>
        </p:txBody>
      </p:sp>
    </p:spTree>
    <p:extLst>
      <p:ext uri="{BB962C8B-B14F-4D97-AF65-F5344CB8AC3E}">
        <p14:creationId xmlns:p14="http://schemas.microsoft.com/office/powerpoint/2010/main" val="14012201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3107772148"/>
              </p:ext>
            </p:extLst>
          </p:nvPr>
        </p:nvGraphicFramePr>
        <p:xfrm>
          <a:off x="1115617" y="974208"/>
          <a:ext cx="6842656"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3"/>
          <p:cNvSpPr txBox="1"/>
          <p:nvPr/>
        </p:nvSpPr>
        <p:spPr>
          <a:xfrm>
            <a:off x="5148064" y="1406255"/>
            <a:ext cx="3488914" cy="784865"/>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Implementación y Capacitación</a:t>
            </a:r>
          </a:p>
        </p:txBody>
      </p:sp>
      <p:sp>
        <p:nvSpPr>
          <p:cNvPr id="5" name="CuadroTexto 4"/>
          <p:cNvSpPr txBox="1"/>
          <p:nvPr/>
        </p:nvSpPr>
        <p:spPr>
          <a:xfrm>
            <a:off x="236303" y="2527524"/>
            <a:ext cx="3488914" cy="1138808"/>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Mantenimiento y Cualificación en la Capacidad Regulatoria</a:t>
            </a:r>
          </a:p>
        </p:txBody>
      </p:sp>
      <p:sp>
        <p:nvSpPr>
          <p:cNvPr id="6" name="CuadroTexto 5"/>
          <p:cNvSpPr txBox="1"/>
          <p:nvPr/>
        </p:nvSpPr>
        <p:spPr>
          <a:xfrm>
            <a:off x="5724128" y="3933758"/>
            <a:ext cx="3271267" cy="784865"/>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Desarrollo y Práctica de juicio profesional</a:t>
            </a:r>
          </a:p>
        </p:txBody>
      </p:sp>
      <p:pic>
        <p:nvPicPr>
          <p:cNvPr id="7" name="Imagen 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83968" y="1605536"/>
            <a:ext cx="1110382" cy="592808"/>
          </a:xfrm>
          <a:prstGeom prst="rect">
            <a:avLst/>
          </a:prstGeom>
        </p:spPr>
      </p:pic>
      <p:pic>
        <p:nvPicPr>
          <p:cNvPr id="8" name="Imagen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635896" y="2576568"/>
            <a:ext cx="1174704" cy="972670"/>
          </a:xfrm>
          <a:prstGeom prst="rect">
            <a:avLst/>
          </a:prstGeom>
        </p:spPr>
      </p:pic>
      <p:pic>
        <p:nvPicPr>
          <p:cNvPr id="9" name="Imagen 8"/>
          <p:cNvPicPr>
            <a:picLocks noChangeAspect="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499992" y="3861487"/>
            <a:ext cx="789808" cy="857137"/>
          </a:xfrm>
          <a:prstGeom prst="rect">
            <a:avLst/>
          </a:prstGeom>
        </p:spPr>
      </p:pic>
      <p:sp>
        <p:nvSpPr>
          <p:cNvPr id="10" name="2 Rectángulo"/>
          <p:cNvSpPr/>
          <p:nvPr/>
        </p:nvSpPr>
        <p:spPr>
          <a:xfrm>
            <a:off x="107504" y="4067035"/>
            <a:ext cx="3313463" cy="1443677"/>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Calibri"/>
                <a:ea typeface="+mn-ea"/>
                <a:cs typeface="+mn-cs"/>
              </a:rPr>
              <a:t>Necesidad de complementar las NICSP con regulación nacional (Procedimientos Contables, Guías  de Aplicación y Catálogos Generales de Cuentas y Doctrina)</a:t>
            </a:r>
          </a:p>
        </p:txBody>
      </p:sp>
      <p:sp>
        <p:nvSpPr>
          <p:cNvPr id="11" name="3 Flecha arriba"/>
          <p:cNvSpPr/>
          <p:nvPr/>
        </p:nvSpPr>
        <p:spPr>
          <a:xfrm>
            <a:off x="1518832" y="3638504"/>
            <a:ext cx="316864" cy="356523"/>
          </a:xfrm>
          <a:prstGeom prst="upArrow">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000000"/>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000000"/>
              </a:solidFill>
              <a:effectLst/>
              <a:uLnTx/>
              <a:uFillTx/>
              <a:latin typeface="Calibri"/>
              <a:ea typeface="+mn-ea"/>
              <a:cs typeface="+mn-cs"/>
            </a:endParaRPr>
          </a:p>
        </p:txBody>
      </p:sp>
      <p:sp>
        <p:nvSpPr>
          <p:cNvPr id="12" name="15 Flecha arriba"/>
          <p:cNvSpPr/>
          <p:nvPr/>
        </p:nvSpPr>
        <p:spPr>
          <a:xfrm rot="5400000">
            <a:off x="3538416" y="4477128"/>
            <a:ext cx="333000" cy="438023"/>
          </a:xfrm>
          <a:prstGeom prst="upArrow">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000000"/>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000000"/>
              </a:solidFill>
              <a:effectLst/>
              <a:uLnTx/>
              <a:uFillTx/>
              <a:latin typeface="Calibri"/>
              <a:ea typeface="+mn-ea"/>
              <a:cs typeface="+mn-cs"/>
            </a:endParaRPr>
          </a:p>
        </p:txBody>
      </p:sp>
      <p:sp>
        <p:nvSpPr>
          <p:cNvPr id="13" name="CuadroTexto 12"/>
          <p:cNvSpPr txBox="1"/>
          <p:nvPr/>
        </p:nvSpPr>
        <p:spPr>
          <a:xfrm>
            <a:off x="733424" y="161830"/>
            <a:ext cx="8276867" cy="612771"/>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Dimensiones del Desarrollo y Aplicación de las NICSP</a:t>
            </a:r>
          </a:p>
        </p:txBody>
      </p:sp>
    </p:spTree>
    <p:extLst>
      <p:ext uri="{BB962C8B-B14F-4D97-AF65-F5344CB8AC3E}">
        <p14:creationId xmlns:p14="http://schemas.microsoft.com/office/powerpoint/2010/main" val="3608317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C9D8523B-79F9-4635-B6B8-E2466E563B6C}"/>
              </a:ext>
            </a:extLst>
          </p:cNvPr>
          <p:cNvSpPr/>
          <p:nvPr/>
        </p:nvSpPr>
        <p:spPr bwMode="auto">
          <a:xfrm>
            <a:off x="134938" y="3876675"/>
            <a:ext cx="903287" cy="427038"/>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Res.033 de 2012</a:t>
            </a:r>
          </a:p>
        </p:txBody>
      </p:sp>
      <p:sp>
        <p:nvSpPr>
          <p:cNvPr id="4" name="Forma en L 3">
            <a:extLst>
              <a:ext uri="{FF2B5EF4-FFF2-40B4-BE49-F238E27FC236}">
                <a16:creationId xmlns:a16="http://schemas.microsoft.com/office/drawing/2014/main" id="{38BF2BBD-7624-418E-A963-BD42357F1F90}"/>
              </a:ext>
            </a:extLst>
          </p:cNvPr>
          <p:cNvSpPr/>
          <p:nvPr/>
        </p:nvSpPr>
        <p:spPr>
          <a:xfrm rot="5400000">
            <a:off x="303252" y="4221482"/>
            <a:ext cx="566818" cy="90421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txBody>
          <a:bodyPr/>
          <a:lstStyle/>
          <a:p>
            <a:pPr defTabSz="914400" eaLnBrk="1" fontAlgn="auto" hangingPunct="1">
              <a:spcBef>
                <a:spcPts val="0"/>
              </a:spcBef>
              <a:spcAft>
                <a:spcPts val="0"/>
              </a:spcAft>
              <a:defRPr/>
            </a:pPr>
            <a:endParaRPr lang="es-CO" sz="900" kern="0" dirty="0">
              <a:solidFill>
                <a:srgbClr val="FFFFFF"/>
              </a:solidFill>
              <a:latin typeface="Calibri" panose="020F0502020204030204"/>
              <a:ea typeface="+mn-ea"/>
              <a:cs typeface="+mn-cs"/>
            </a:endParaRPr>
          </a:p>
        </p:txBody>
      </p:sp>
      <p:sp>
        <p:nvSpPr>
          <p:cNvPr id="5" name="Forma en L 4">
            <a:extLst>
              <a:ext uri="{FF2B5EF4-FFF2-40B4-BE49-F238E27FC236}">
                <a16:creationId xmlns:a16="http://schemas.microsoft.com/office/drawing/2014/main" id="{A002FDA0-07BA-4FA6-A233-2AF2412FD4FB}"/>
              </a:ext>
            </a:extLst>
          </p:cNvPr>
          <p:cNvSpPr/>
          <p:nvPr/>
        </p:nvSpPr>
        <p:spPr>
          <a:xfrm rot="5400000">
            <a:off x="2798045" y="3517655"/>
            <a:ext cx="427846" cy="858280"/>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6" name="Forma en L 5">
            <a:extLst>
              <a:ext uri="{FF2B5EF4-FFF2-40B4-BE49-F238E27FC236}">
                <a16:creationId xmlns:a16="http://schemas.microsoft.com/office/drawing/2014/main" id="{7864B052-36C0-4ECA-B13D-31494EA5DB24}"/>
              </a:ext>
            </a:extLst>
          </p:cNvPr>
          <p:cNvSpPr/>
          <p:nvPr/>
        </p:nvSpPr>
        <p:spPr>
          <a:xfrm rot="5400000">
            <a:off x="3991571" y="3161652"/>
            <a:ext cx="470432" cy="839649"/>
          </a:xfrm>
          <a:prstGeom prst="corner">
            <a:avLst>
              <a:gd name="adj1" fmla="val 16120"/>
              <a:gd name="adj2" fmla="val 19589"/>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7" name="Forma en L 6">
            <a:extLst>
              <a:ext uri="{FF2B5EF4-FFF2-40B4-BE49-F238E27FC236}">
                <a16:creationId xmlns:a16="http://schemas.microsoft.com/office/drawing/2014/main" id="{B625DC95-77D6-4A72-B72C-52035B18CC5D}"/>
              </a:ext>
            </a:extLst>
          </p:cNvPr>
          <p:cNvSpPr/>
          <p:nvPr/>
        </p:nvSpPr>
        <p:spPr>
          <a:xfrm rot="5400000">
            <a:off x="5257450" y="2636510"/>
            <a:ext cx="541883" cy="877617"/>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8" name="Forma en L 7">
            <a:extLst>
              <a:ext uri="{FF2B5EF4-FFF2-40B4-BE49-F238E27FC236}">
                <a16:creationId xmlns:a16="http://schemas.microsoft.com/office/drawing/2014/main" id="{2228E8EC-97FE-457F-B386-459DFCA0B7E5}"/>
              </a:ext>
            </a:extLst>
          </p:cNvPr>
          <p:cNvSpPr/>
          <p:nvPr/>
        </p:nvSpPr>
        <p:spPr>
          <a:xfrm rot="5400000">
            <a:off x="6614660" y="2002943"/>
            <a:ext cx="546968" cy="90110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0" name="Rectángulo 9">
            <a:extLst>
              <a:ext uri="{FF2B5EF4-FFF2-40B4-BE49-F238E27FC236}">
                <a16:creationId xmlns:a16="http://schemas.microsoft.com/office/drawing/2014/main" id="{5969EE2D-C74A-4A1F-8948-2F57C63C0449}"/>
              </a:ext>
            </a:extLst>
          </p:cNvPr>
          <p:cNvSpPr/>
          <p:nvPr/>
        </p:nvSpPr>
        <p:spPr bwMode="auto">
          <a:xfrm>
            <a:off x="1438275" y="3651250"/>
            <a:ext cx="736600" cy="387351"/>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Año 2013</a:t>
            </a:r>
          </a:p>
        </p:txBody>
      </p:sp>
      <p:sp>
        <p:nvSpPr>
          <p:cNvPr id="11" name="Rectángulo 10">
            <a:extLst>
              <a:ext uri="{FF2B5EF4-FFF2-40B4-BE49-F238E27FC236}">
                <a16:creationId xmlns:a16="http://schemas.microsoft.com/office/drawing/2014/main" id="{4151D1F9-57E9-447A-8C73-FA30EB7825DC}"/>
              </a:ext>
            </a:extLst>
          </p:cNvPr>
          <p:cNvSpPr/>
          <p:nvPr/>
        </p:nvSpPr>
        <p:spPr bwMode="auto">
          <a:xfrm>
            <a:off x="2363104" y="3140769"/>
            <a:ext cx="1126912" cy="487910"/>
          </a:xfrm>
          <a:prstGeom prst="rect">
            <a:avLst/>
          </a:prstGeom>
          <a:solidFill>
            <a:srgbClr val="A5A5A5">
              <a:lumMod val="85000"/>
            </a:srgbClr>
          </a:solidFill>
          <a:ln w="1270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050" b="1" kern="0" dirty="0">
                <a:solidFill>
                  <a:srgbClr val="000000"/>
                </a:solidFill>
                <a:latin typeface="Tahoma" panose="020B0604030504040204" pitchFamily="34" charset="0"/>
                <a:ea typeface="Tahoma" panose="020B0604030504040204" pitchFamily="34" charset="0"/>
                <a:cs typeface="Tahoma" panose="020B0604030504040204" pitchFamily="34" charset="0"/>
              </a:rPr>
              <a:t>Res.743/2013 - 037/2017</a:t>
            </a:r>
          </a:p>
        </p:txBody>
      </p:sp>
      <p:sp>
        <p:nvSpPr>
          <p:cNvPr id="12" name="Rectángulo 11">
            <a:extLst>
              <a:ext uri="{FF2B5EF4-FFF2-40B4-BE49-F238E27FC236}">
                <a16:creationId xmlns:a16="http://schemas.microsoft.com/office/drawing/2014/main" id="{44345980-9AEA-4D14-AEFA-C5096CB490F2}"/>
              </a:ext>
            </a:extLst>
          </p:cNvPr>
          <p:cNvSpPr/>
          <p:nvPr/>
        </p:nvSpPr>
        <p:spPr bwMode="auto">
          <a:xfrm>
            <a:off x="3806825" y="2805113"/>
            <a:ext cx="893763" cy="468312"/>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414 de 2014</a:t>
            </a:r>
          </a:p>
        </p:txBody>
      </p:sp>
      <p:sp>
        <p:nvSpPr>
          <p:cNvPr id="13" name="Triángulo isósceles 12">
            <a:extLst>
              <a:ext uri="{FF2B5EF4-FFF2-40B4-BE49-F238E27FC236}">
                <a16:creationId xmlns:a16="http://schemas.microsoft.com/office/drawing/2014/main" id="{9D07E90B-C8F7-4241-A5E6-6C525B991B60}"/>
              </a:ext>
            </a:extLst>
          </p:cNvPr>
          <p:cNvSpPr/>
          <p:nvPr/>
        </p:nvSpPr>
        <p:spPr>
          <a:xfrm>
            <a:off x="7338696" y="1937044"/>
            <a:ext cx="284692" cy="178353"/>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4" name="Triángulo isósceles 13">
            <a:extLst>
              <a:ext uri="{FF2B5EF4-FFF2-40B4-BE49-F238E27FC236}">
                <a16:creationId xmlns:a16="http://schemas.microsoft.com/office/drawing/2014/main" id="{5BBAA672-5489-45A6-8877-E328C51D1E20}"/>
              </a:ext>
            </a:extLst>
          </p:cNvPr>
          <p:cNvSpPr/>
          <p:nvPr/>
        </p:nvSpPr>
        <p:spPr>
          <a:xfrm>
            <a:off x="6025671" y="2535005"/>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5" name="Triángulo isósceles 14">
            <a:extLst>
              <a:ext uri="{FF2B5EF4-FFF2-40B4-BE49-F238E27FC236}">
                <a16:creationId xmlns:a16="http://schemas.microsoft.com/office/drawing/2014/main" id="{7BD3FE4B-96ED-4D56-A11C-C7570C3BF0FD}"/>
              </a:ext>
            </a:extLst>
          </p:cNvPr>
          <p:cNvSpPr/>
          <p:nvPr/>
        </p:nvSpPr>
        <p:spPr>
          <a:xfrm>
            <a:off x="4729527" y="3164417"/>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6" name="Triángulo isósceles 15">
            <a:extLst>
              <a:ext uri="{FF2B5EF4-FFF2-40B4-BE49-F238E27FC236}">
                <a16:creationId xmlns:a16="http://schemas.microsoft.com/office/drawing/2014/main" id="{8E309FA4-B2E0-4426-BDEE-3B7B2BCCA701}"/>
              </a:ext>
            </a:extLst>
          </p:cNvPr>
          <p:cNvSpPr/>
          <p:nvPr/>
        </p:nvSpPr>
        <p:spPr>
          <a:xfrm>
            <a:off x="1057119" y="4117428"/>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17" name="Imagen 16"/>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38525" y="3478213"/>
            <a:ext cx="33655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7">
            <a:extLst>
              <a:ext uri="{FF2B5EF4-FFF2-40B4-BE49-F238E27FC236}">
                <a16:creationId xmlns:a16="http://schemas.microsoft.com/office/drawing/2014/main" id="{7AFB373F-C29C-437B-964C-BF43870BF856}"/>
              </a:ext>
            </a:extLst>
          </p:cNvPr>
          <p:cNvSpPr txBox="1"/>
          <p:nvPr/>
        </p:nvSpPr>
        <p:spPr>
          <a:xfrm>
            <a:off x="2657475" y="3816350"/>
            <a:ext cx="962025" cy="1285875"/>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Incorpora al RCP Marco Normativo dispuesto en el anexo Decreto 2784 de 2012. Empresas Cotizantes.</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Hoy Decreto 2420 de 2015</a:t>
            </a:r>
          </a:p>
        </p:txBody>
      </p:sp>
      <p:sp>
        <p:nvSpPr>
          <p:cNvPr id="19" name="CuadroTexto 18">
            <a:extLst>
              <a:ext uri="{FF2B5EF4-FFF2-40B4-BE49-F238E27FC236}">
                <a16:creationId xmlns:a16="http://schemas.microsoft.com/office/drawing/2014/main" id="{DA5A0A6A-A0BF-4E6C-8C84-9B7BB3BC91E4}"/>
              </a:ext>
            </a:extLst>
          </p:cNvPr>
          <p:cNvSpPr txBox="1"/>
          <p:nvPr/>
        </p:nvSpPr>
        <p:spPr>
          <a:xfrm>
            <a:off x="3878263" y="3405188"/>
            <a:ext cx="860425" cy="411162"/>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Marco normativo para </a:t>
            </a:r>
            <a:r>
              <a:rPr lang="es-ES" sz="1200" b="1" kern="0" dirty="0">
                <a:solidFill>
                  <a:srgbClr val="000000">
                    <a:hueOff val="0"/>
                    <a:satOff val="0"/>
                    <a:lumOff val="0"/>
                    <a:alphaOff val="0"/>
                  </a:srgbClr>
                </a:solidFill>
                <a:latin typeface="Calibri" panose="020F0502020204030204"/>
                <a:ea typeface="+mn-ea"/>
                <a:cs typeface="+mn-cs"/>
              </a:rPr>
              <a:t>Empresas que no Cotizan.</a:t>
            </a:r>
            <a:endParaRPr lang="es-CO" sz="1200" b="1" kern="0" dirty="0">
              <a:solidFill>
                <a:srgbClr val="000000">
                  <a:hueOff val="0"/>
                  <a:satOff val="0"/>
                  <a:lumOff val="0"/>
                  <a:alphaOff val="0"/>
                </a:srgbClr>
              </a:solidFill>
              <a:latin typeface="Calibri" panose="020F0502020204030204"/>
              <a:ea typeface="+mn-ea"/>
              <a:cs typeface="+mn-cs"/>
            </a:endParaRPr>
          </a:p>
        </p:txBody>
      </p:sp>
      <p:pic>
        <p:nvPicPr>
          <p:cNvPr id="20" name="Imagen 1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63763" y="3840163"/>
            <a:ext cx="357187"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ángulo 20">
            <a:extLst>
              <a:ext uri="{FF2B5EF4-FFF2-40B4-BE49-F238E27FC236}">
                <a16:creationId xmlns:a16="http://schemas.microsoft.com/office/drawing/2014/main" id="{54DFD6A6-290B-4FCD-8C1E-DE4379EA121B}"/>
              </a:ext>
            </a:extLst>
          </p:cNvPr>
          <p:cNvSpPr/>
          <p:nvPr/>
        </p:nvSpPr>
        <p:spPr bwMode="auto">
          <a:xfrm>
            <a:off x="5089525" y="2300288"/>
            <a:ext cx="877888" cy="427037"/>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533 de 2015</a:t>
            </a:r>
          </a:p>
        </p:txBody>
      </p:sp>
      <p:sp>
        <p:nvSpPr>
          <p:cNvPr id="22" name="CuadroTexto 21">
            <a:extLst>
              <a:ext uri="{FF2B5EF4-FFF2-40B4-BE49-F238E27FC236}">
                <a16:creationId xmlns:a16="http://schemas.microsoft.com/office/drawing/2014/main" id="{94F933C1-2957-4413-9C7B-84BCD2422F6B}"/>
              </a:ext>
            </a:extLst>
          </p:cNvPr>
          <p:cNvSpPr txBox="1"/>
          <p:nvPr/>
        </p:nvSpPr>
        <p:spPr>
          <a:xfrm>
            <a:off x="5170488" y="2887663"/>
            <a:ext cx="1066800" cy="703262"/>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Incorpora al </a:t>
            </a:r>
          </a:p>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RCP el marco normativo aplicable para las Entidades </a:t>
            </a:r>
          </a:p>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de Gobierno</a:t>
            </a:r>
            <a:endParaRPr lang="es-CO" sz="1200" b="1" kern="0" dirty="0">
              <a:solidFill>
                <a:srgbClr val="000000">
                  <a:hueOff val="0"/>
                  <a:satOff val="0"/>
                  <a:lumOff val="0"/>
                  <a:alphaOff val="0"/>
                </a:srgbClr>
              </a:solidFill>
              <a:latin typeface="Calibri" panose="020F0502020204030204"/>
              <a:ea typeface="+mn-ea"/>
              <a:cs typeface="+mn-cs"/>
            </a:endParaRPr>
          </a:p>
        </p:txBody>
      </p:sp>
      <p:sp>
        <p:nvSpPr>
          <p:cNvPr id="24" name="Rectángulo 23">
            <a:extLst>
              <a:ext uri="{FF2B5EF4-FFF2-40B4-BE49-F238E27FC236}">
                <a16:creationId xmlns:a16="http://schemas.microsoft.com/office/drawing/2014/main" id="{C9D8523B-79F9-4635-B6B8-E2466E563B6C}"/>
              </a:ext>
            </a:extLst>
          </p:cNvPr>
          <p:cNvSpPr/>
          <p:nvPr/>
        </p:nvSpPr>
        <p:spPr bwMode="auto">
          <a:xfrm>
            <a:off x="6411913" y="1714500"/>
            <a:ext cx="887412" cy="427038"/>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Res.628 de 2015</a:t>
            </a:r>
          </a:p>
        </p:txBody>
      </p:sp>
      <p:grpSp>
        <p:nvGrpSpPr>
          <p:cNvPr id="25" name="Grupo 24"/>
          <p:cNvGrpSpPr>
            <a:grpSpLocks/>
          </p:cNvGrpSpPr>
          <p:nvPr/>
        </p:nvGrpSpPr>
        <p:grpSpPr bwMode="auto">
          <a:xfrm>
            <a:off x="6524625" y="2228850"/>
            <a:ext cx="1098550" cy="846138"/>
            <a:chOff x="-251230" y="1547017"/>
            <a:chExt cx="4391238" cy="5941918"/>
          </a:xfrm>
        </p:grpSpPr>
        <p:sp>
          <p:nvSpPr>
            <p:cNvPr id="26" name="Rectángulo 77"/>
            <p:cNvSpPr>
              <a:spLocks noChangeArrowheads="1"/>
            </p:cNvSpPr>
            <p:nvPr/>
          </p:nvSpPr>
          <p:spPr bwMode="auto">
            <a:xfrm>
              <a:off x="279006" y="2281630"/>
              <a:ext cx="2517883" cy="2207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Geneva"/>
                  <a:cs typeface="Geneva"/>
                </a:defRPr>
              </a:lvl1pPr>
              <a:lvl2pPr marL="742950" indent="-285750">
                <a:defRPr>
                  <a:solidFill>
                    <a:schemeClr val="tx1"/>
                  </a:solidFill>
                  <a:latin typeface="Calibri" panose="020F0502020204030204" pitchFamily="34" charset="0"/>
                  <a:ea typeface="Geneva"/>
                  <a:cs typeface="Geneva"/>
                </a:defRPr>
              </a:lvl2pPr>
              <a:lvl3pPr marL="1143000" indent="-228600">
                <a:defRPr>
                  <a:solidFill>
                    <a:schemeClr val="tx1"/>
                  </a:solidFill>
                  <a:latin typeface="Calibri" panose="020F0502020204030204" pitchFamily="34" charset="0"/>
                  <a:ea typeface="Geneva"/>
                  <a:cs typeface="Geneva"/>
                </a:defRPr>
              </a:lvl3pPr>
              <a:lvl4pPr marL="1600200" indent="-228600">
                <a:defRPr>
                  <a:solidFill>
                    <a:schemeClr val="tx1"/>
                  </a:solidFill>
                  <a:latin typeface="Calibri" panose="020F0502020204030204" pitchFamily="34" charset="0"/>
                  <a:ea typeface="Geneva"/>
                  <a:cs typeface="Geneva"/>
                </a:defRPr>
              </a:lvl4pPr>
              <a:lvl5pPr marL="2057400" indent="-228600">
                <a:defRPr>
                  <a:solidFill>
                    <a:schemeClr val="tx1"/>
                  </a:solidFill>
                  <a:latin typeface="Calibri" panose="020F0502020204030204" pitchFamily="34" charset="0"/>
                  <a:ea typeface="Geneva"/>
                  <a:cs typeface="Geneva"/>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9pPr>
            </a:lstStyle>
            <a:p>
              <a:endParaRPr lang="es-CO" altLang="es-CO" dirty="0"/>
            </a:p>
          </p:txBody>
        </p:sp>
        <p:sp>
          <p:nvSpPr>
            <p:cNvPr id="27" name="CuadroTexto 26">
              <a:extLst>
                <a:ext uri="{FF2B5EF4-FFF2-40B4-BE49-F238E27FC236}">
                  <a16:creationId xmlns:a16="http://schemas.microsoft.com/office/drawing/2014/main" id="{C009E52E-6E68-46D6-AEF6-ED1EF3113AC8}"/>
                </a:ext>
              </a:extLst>
            </p:cNvPr>
            <p:cNvSpPr txBox="1"/>
            <p:nvPr/>
          </p:nvSpPr>
          <p:spPr>
            <a:xfrm>
              <a:off x="-251230" y="1547017"/>
              <a:ext cx="4391238" cy="5941918"/>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100" b="1" kern="0" dirty="0">
                  <a:solidFill>
                    <a:srgbClr val="000000">
                      <a:hueOff val="0"/>
                      <a:satOff val="0"/>
                      <a:lumOff val="0"/>
                      <a:alphaOff val="0"/>
                    </a:srgbClr>
                  </a:solidFill>
                  <a:latin typeface="Calibri" panose="020F0502020204030204"/>
                  <a:ea typeface="+mn-ea"/>
                  <a:cs typeface="+mn-cs"/>
                </a:rPr>
                <a:t>Incorpora al RCP, el referente teórico y metodológico de la regulación contable pública y define el </a:t>
              </a:r>
              <a:r>
                <a:rPr lang="es-ES" sz="1200" b="1" kern="0" dirty="0">
                  <a:solidFill>
                    <a:srgbClr val="000000">
                      <a:hueOff val="0"/>
                      <a:satOff val="0"/>
                      <a:lumOff val="0"/>
                      <a:alphaOff val="0"/>
                    </a:srgbClr>
                  </a:solidFill>
                  <a:latin typeface="Calibri" panose="020F0502020204030204"/>
                  <a:ea typeface="+mn-ea"/>
                  <a:cs typeface="+mn-cs"/>
                </a:rPr>
                <a:t>alcance del RCP.</a:t>
              </a:r>
              <a:endParaRPr lang="es-CO" sz="1200" b="1" kern="0" dirty="0">
                <a:solidFill>
                  <a:srgbClr val="000000">
                    <a:hueOff val="0"/>
                    <a:satOff val="0"/>
                    <a:lumOff val="0"/>
                    <a:alphaOff val="0"/>
                  </a:srgbClr>
                </a:solidFill>
                <a:latin typeface="Calibri" panose="020F0502020204030204"/>
                <a:ea typeface="+mn-ea"/>
                <a:cs typeface="+mn-cs"/>
              </a:endParaRPr>
            </a:p>
          </p:txBody>
        </p:sp>
      </p:grpSp>
      <p:sp>
        <p:nvSpPr>
          <p:cNvPr id="28" name="Rectángulo 27">
            <a:extLst>
              <a:ext uri="{FF2B5EF4-FFF2-40B4-BE49-F238E27FC236}">
                <a16:creationId xmlns:a16="http://schemas.microsoft.com/office/drawing/2014/main" id="{5969EE2D-C74A-4A1F-8948-2F57C63C0449}"/>
              </a:ext>
            </a:extLst>
          </p:cNvPr>
          <p:cNvSpPr/>
          <p:nvPr/>
        </p:nvSpPr>
        <p:spPr bwMode="auto">
          <a:xfrm>
            <a:off x="1101725" y="931863"/>
            <a:ext cx="2033588" cy="442912"/>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354, 355 y 356</a:t>
            </a:r>
          </a:p>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de 2007</a:t>
            </a:r>
          </a:p>
          <a:p>
            <a:pPr algn="ctr" defTabSz="914400" eaLnBrk="1" fontAlgn="auto" hangingPunct="1">
              <a:spcBef>
                <a:spcPts val="0"/>
              </a:spcBef>
              <a:spcAft>
                <a:spcPts val="0"/>
              </a:spcAft>
              <a:defRPr/>
            </a:pPr>
            <a:endParaRPr lang="es-CO" sz="900" b="1" kern="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29" name="CuadroTexto 28">
            <a:extLst>
              <a:ext uri="{FF2B5EF4-FFF2-40B4-BE49-F238E27FC236}">
                <a16:creationId xmlns:a16="http://schemas.microsoft.com/office/drawing/2014/main" id="{C009E52E-6E68-46D6-AEF6-ED1EF3113AC8}"/>
              </a:ext>
            </a:extLst>
          </p:cNvPr>
          <p:cNvSpPr txBox="1"/>
          <p:nvPr/>
        </p:nvSpPr>
        <p:spPr>
          <a:xfrm>
            <a:off x="1158875" y="1535113"/>
            <a:ext cx="933450" cy="1055687"/>
          </a:xfrm>
          <a:prstGeom prst="rect">
            <a:avLst/>
          </a:prstGeom>
          <a:noFill/>
          <a:ln>
            <a:noFill/>
          </a:ln>
          <a:effectLst/>
        </p:spPr>
        <p:txBody>
          <a:bodyPr lIns="57150" tIns="57150" rIns="57150" bIns="57150" spcCol="1270"/>
          <a:lstStyle/>
          <a:p>
            <a:pPr algn="just"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Régimen de Contabilidad Pública - RCP</a:t>
            </a:r>
          </a:p>
          <a:p>
            <a:pPr defTabSz="666750" eaLnBrk="1" fontAlgn="auto" hangingPunct="1">
              <a:lnSpc>
                <a:spcPct val="90000"/>
              </a:lnSpc>
              <a:spcBef>
                <a:spcPts val="0"/>
              </a:spcBef>
              <a:spcAft>
                <a:spcPct val="35000"/>
              </a:spcAft>
              <a:defRPr/>
            </a:pPr>
            <a:r>
              <a:rPr lang="es-CO" sz="1200" b="1" i="1" kern="0" dirty="0">
                <a:solidFill>
                  <a:srgbClr val="000000">
                    <a:hueOff val="0"/>
                    <a:satOff val="0"/>
                    <a:lumOff val="0"/>
                    <a:alphaOff val="0"/>
                  </a:srgbClr>
                </a:solidFill>
                <a:latin typeface="Calibri Light" panose="020F0302020204030204"/>
                <a:ea typeface="+mn-ea"/>
                <a:cs typeface="+mn-cs"/>
              </a:rPr>
              <a:t> Principio de                                    devengo   causación</a:t>
            </a:r>
          </a:p>
          <a:p>
            <a:pPr algn="just" defTabSz="666750" eaLnBrk="1" fontAlgn="auto" hangingPunct="1">
              <a:lnSpc>
                <a:spcPct val="90000"/>
              </a:lnSpc>
              <a:spcBef>
                <a:spcPts val="0"/>
              </a:spcBef>
              <a:spcAft>
                <a:spcPct val="35000"/>
              </a:spcAft>
              <a:defRPr/>
            </a:pPr>
            <a:endParaRPr lang="es-CO" sz="900" b="1" kern="0" dirty="0">
              <a:solidFill>
                <a:srgbClr val="000000">
                  <a:hueOff val="0"/>
                  <a:satOff val="0"/>
                  <a:lumOff val="0"/>
                  <a:alphaOff val="0"/>
                </a:srgbClr>
              </a:solidFill>
              <a:latin typeface="Calibri" panose="020F0502020204030204"/>
              <a:ea typeface="+mn-ea"/>
              <a:cs typeface="+mn-cs"/>
            </a:endParaRPr>
          </a:p>
        </p:txBody>
      </p:sp>
      <p:sp>
        <p:nvSpPr>
          <p:cNvPr id="30" name="CuadroTexto 29">
            <a:extLst>
              <a:ext uri="{FF2B5EF4-FFF2-40B4-BE49-F238E27FC236}">
                <a16:creationId xmlns:a16="http://schemas.microsoft.com/office/drawing/2014/main" id="{7AFB373F-C29C-437B-964C-BF43870BF856}"/>
              </a:ext>
            </a:extLst>
          </p:cNvPr>
          <p:cNvSpPr txBox="1"/>
          <p:nvPr/>
        </p:nvSpPr>
        <p:spPr>
          <a:xfrm>
            <a:off x="2206625" y="1543050"/>
            <a:ext cx="1073150" cy="936625"/>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Plan General de Contabilidad Pública </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Manual de Procedimientos</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Doctrina Contable </a:t>
            </a:r>
          </a:p>
        </p:txBody>
      </p:sp>
      <p:sp>
        <p:nvSpPr>
          <p:cNvPr id="31" name="Forma en L 30">
            <a:extLst>
              <a:ext uri="{FF2B5EF4-FFF2-40B4-BE49-F238E27FC236}">
                <a16:creationId xmlns:a16="http://schemas.microsoft.com/office/drawing/2014/main" id="{CDAC5EE9-D01F-42F1-B39C-235D8C0C6307}"/>
              </a:ext>
            </a:extLst>
          </p:cNvPr>
          <p:cNvSpPr/>
          <p:nvPr/>
        </p:nvSpPr>
        <p:spPr>
          <a:xfrm rot="5400000">
            <a:off x="7956919" y="1212764"/>
            <a:ext cx="609935" cy="1171274"/>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32" name="Rectángulo 31">
            <a:extLst>
              <a:ext uri="{FF2B5EF4-FFF2-40B4-BE49-F238E27FC236}">
                <a16:creationId xmlns:a16="http://schemas.microsoft.com/office/drawing/2014/main" id="{C9D8523B-79F9-4635-B6B8-E2466E563B6C}"/>
              </a:ext>
            </a:extLst>
          </p:cNvPr>
          <p:cNvSpPr/>
          <p:nvPr/>
        </p:nvSpPr>
        <p:spPr bwMode="auto">
          <a:xfrm>
            <a:off x="7675563" y="984250"/>
            <a:ext cx="1169987" cy="444500"/>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461</a:t>
            </a:r>
          </a:p>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de 2017</a:t>
            </a:r>
          </a:p>
        </p:txBody>
      </p:sp>
      <p:sp>
        <p:nvSpPr>
          <p:cNvPr id="33" name="CuadroTexto 32">
            <a:extLst>
              <a:ext uri="{FF2B5EF4-FFF2-40B4-BE49-F238E27FC236}">
                <a16:creationId xmlns:a16="http://schemas.microsoft.com/office/drawing/2014/main" id="{94F933C1-2957-4413-9C7B-84BCD2422F6B}"/>
              </a:ext>
            </a:extLst>
          </p:cNvPr>
          <p:cNvSpPr txBox="1"/>
          <p:nvPr/>
        </p:nvSpPr>
        <p:spPr>
          <a:xfrm>
            <a:off x="7761288" y="1531938"/>
            <a:ext cx="1065212" cy="704850"/>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Incorpora al RCP el Marco Normativo para las Entidades en Liquidación</a:t>
            </a:r>
            <a:endParaRPr lang="es-CO" sz="1200" b="1" kern="0" dirty="0">
              <a:solidFill>
                <a:srgbClr val="000000">
                  <a:hueOff val="0"/>
                  <a:satOff val="0"/>
                  <a:lumOff val="0"/>
                  <a:alphaOff val="0"/>
                </a:srgbClr>
              </a:solidFill>
              <a:latin typeface="Calibri" panose="020F0502020204030204"/>
              <a:ea typeface="+mn-ea"/>
              <a:cs typeface="+mn-cs"/>
            </a:endParaRPr>
          </a:p>
        </p:txBody>
      </p:sp>
      <p:sp>
        <p:nvSpPr>
          <p:cNvPr id="34" name="Rectángulo 33">
            <a:extLst>
              <a:ext uri="{FF2B5EF4-FFF2-40B4-BE49-F238E27FC236}">
                <a16:creationId xmlns:a16="http://schemas.microsoft.com/office/drawing/2014/main" id="{5969EE2D-C74A-4A1F-8948-2F57C63C0449}"/>
              </a:ext>
            </a:extLst>
          </p:cNvPr>
          <p:cNvSpPr/>
          <p:nvPr/>
        </p:nvSpPr>
        <p:spPr bwMode="auto">
          <a:xfrm>
            <a:off x="3551238" y="933450"/>
            <a:ext cx="1065212" cy="446088"/>
          </a:xfrm>
          <a:prstGeom prst="rect">
            <a:avLst/>
          </a:prstGeom>
          <a:solidFill>
            <a:srgbClr val="ED7D31">
              <a:lumMod val="20000"/>
              <a:lumOff val="80000"/>
            </a:srgbClr>
          </a:soli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33FF"/>
                </a:solidFill>
                <a:latin typeface="Tahoma" panose="020B0604030504040204" pitchFamily="34" charset="0"/>
                <a:ea typeface="Tahoma" panose="020B0604030504040204" pitchFamily="34" charset="0"/>
                <a:cs typeface="Tahoma" panose="020B0604030504040204" pitchFamily="34" charset="0"/>
              </a:rPr>
              <a:t>Res. 357 de 2008</a:t>
            </a:r>
          </a:p>
        </p:txBody>
      </p:sp>
      <p:sp>
        <p:nvSpPr>
          <p:cNvPr id="35" name="CuadroTexto 34">
            <a:extLst>
              <a:ext uri="{FF2B5EF4-FFF2-40B4-BE49-F238E27FC236}">
                <a16:creationId xmlns:a16="http://schemas.microsoft.com/office/drawing/2014/main" id="{A49D649B-C3A0-4252-863F-61AC801893E7}"/>
              </a:ext>
            </a:extLst>
          </p:cNvPr>
          <p:cNvSpPr txBox="1"/>
          <p:nvPr/>
        </p:nvSpPr>
        <p:spPr>
          <a:xfrm>
            <a:off x="3605213" y="1476375"/>
            <a:ext cx="992187" cy="763588"/>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050" b="1" kern="0" dirty="0">
                <a:solidFill>
                  <a:srgbClr val="000000">
                    <a:hueOff val="0"/>
                    <a:satOff val="0"/>
                    <a:lumOff val="0"/>
                    <a:alphaOff val="0"/>
                  </a:srgbClr>
                </a:solidFill>
                <a:latin typeface="Calibri" panose="020F0502020204030204"/>
                <a:ea typeface="+mn-ea"/>
                <a:cs typeface="+mn-cs"/>
              </a:rPr>
              <a:t>Procedimiento para la evaluación del Control Interno Contable</a:t>
            </a:r>
          </a:p>
        </p:txBody>
      </p:sp>
      <p:sp>
        <p:nvSpPr>
          <p:cNvPr id="36" name="Forma en L 35">
            <a:extLst>
              <a:ext uri="{FF2B5EF4-FFF2-40B4-BE49-F238E27FC236}">
                <a16:creationId xmlns:a16="http://schemas.microsoft.com/office/drawing/2014/main" id="{CDAC5EE9-D01F-42F1-B39C-235D8C0C6307}"/>
              </a:ext>
            </a:extLst>
          </p:cNvPr>
          <p:cNvSpPr/>
          <p:nvPr/>
        </p:nvSpPr>
        <p:spPr>
          <a:xfrm rot="5400000">
            <a:off x="6826419" y="4091178"/>
            <a:ext cx="403487" cy="1008111"/>
          </a:xfrm>
          <a:prstGeom prst="corner">
            <a:avLst>
              <a:gd name="adj1" fmla="val 16120"/>
              <a:gd name="adj2" fmla="val 16110"/>
            </a:avLst>
          </a:prstGeom>
          <a:solidFill>
            <a:srgbClr val="4472C4">
              <a:hueOff val="0"/>
              <a:satOff val="0"/>
              <a:lumOff val="0"/>
              <a:alphaOff val="0"/>
            </a:srgbClr>
          </a:solidFill>
          <a:ln w="6350" cap="flat" cmpd="sng" algn="ctr">
            <a:solidFill>
              <a:sysClr val="windowText" lastClr="000000"/>
            </a:solidFill>
            <a:prstDash val="solid"/>
            <a:miter lim="800000"/>
          </a:ln>
          <a:effectLst/>
          <a:scene3d>
            <a:camera prst="orthographicFront"/>
            <a:lightRig rig="chilly" dir="t"/>
          </a:scene3d>
          <a:sp3d prstMaterial="translucentPowder">
            <a:bevelT w="127000" h="25400" prst="softRound"/>
          </a:sp3d>
        </p:spPr>
      </p:sp>
      <p:sp>
        <p:nvSpPr>
          <p:cNvPr id="37" name="Rectángulo 36">
            <a:extLst>
              <a:ext uri="{FF2B5EF4-FFF2-40B4-BE49-F238E27FC236}">
                <a16:creationId xmlns:a16="http://schemas.microsoft.com/office/drawing/2014/main" id="{5969EE2D-C74A-4A1F-8948-2F57C63C0449}"/>
              </a:ext>
            </a:extLst>
          </p:cNvPr>
          <p:cNvSpPr/>
          <p:nvPr/>
        </p:nvSpPr>
        <p:spPr bwMode="auto">
          <a:xfrm>
            <a:off x="6524625" y="3910013"/>
            <a:ext cx="1008063" cy="430212"/>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192 de 2016</a:t>
            </a:r>
          </a:p>
        </p:txBody>
      </p:sp>
      <p:sp>
        <p:nvSpPr>
          <p:cNvPr id="38" name="CuadroTexto 37">
            <a:extLst>
              <a:ext uri="{FF2B5EF4-FFF2-40B4-BE49-F238E27FC236}">
                <a16:creationId xmlns:a16="http://schemas.microsoft.com/office/drawing/2014/main" id="{A49D649B-C3A0-4252-863F-61AC801893E7}"/>
              </a:ext>
            </a:extLst>
          </p:cNvPr>
          <p:cNvSpPr txBox="1"/>
          <p:nvPr/>
        </p:nvSpPr>
        <p:spPr>
          <a:xfrm>
            <a:off x="6578600" y="4435475"/>
            <a:ext cx="1134464" cy="647700"/>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el elemento procedimientos transversales</a:t>
            </a:r>
          </a:p>
        </p:txBody>
      </p:sp>
      <p:sp>
        <p:nvSpPr>
          <p:cNvPr id="39" name="Forma en L 38">
            <a:extLst>
              <a:ext uri="{FF2B5EF4-FFF2-40B4-BE49-F238E27FC236}">
                <a16:creationId xmlns:a16="http://schemas.microsoft.com/office/drawing/2014/main" id="{CDAC5EE9-D01F-42F1-B39C-235D8C0C6307}"/>
              </a:ext>
            </a:extLst>
          </p:cNvPr>
          <p:cNvSpPr/>
          <p:nvPr/>
        </p:nvSpPr>
        <p:spPr>
          <a:xfrm rot="5400000">
            <a:off x="1327040" y="1207825"/>
            <a:ext cx="578478" cy="1021653"/>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40" name="Forma en L 39">
            <a:extLst>
              <a:ext uri="{FF2B5EF4-FFF2-40B4-BE49-F238E27FC236}">
                <a16:creationId xmlns:a16="http://schemas.microsoft.com/office/drawing/2014/main" id="{CDAC5EE9-D01F-42F1-B39C-235D8C0C6307}"/>
              </a:ext>
            </a:extLst>
          </p:cNvPr>
          <p:cNvSpPr/>
          <p:nvPr/>
        </p:nvSpPr>
        <p:spPr>
          <a:xfrm rot="5400000">
            <a:off x="3735035" y="1224459"/>
            <a:ext cx="693707" cy="1092637"/>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41" name="CuadroTexto 40">
            <a:extLst>
              <a:ext uri="{FF2B5EF4-FFF2-40B4-BE49-F238E27FC236}">
                <a16:creationId xmlns:a16="http://schemas.microsoft.com/office/drawing/2014/main" id="{C009E52E-6E68-46D6-AEF6-ED1EF3113AC8}"/>
              </a:ext>
            </a:extLst>
          </p:cNvPr>
          <p:cNvSpPr txBox="1"/>
          <p:nvPr/>
        </p:nvSpPr>
        <p:spPr>
          <a:xfrm>
            <a:off x="203200" y="4437063"/>
            <a:ext cx="1169988" cy="692150"/>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Aplicación voluntaria de las NIIF para las empresas sujetas al ámbito de aplicación del RCP.</a:t>
            </a:r>
          </a:p>
        </p:txBody>
      </p:sp>
      <p:sp>
        <p:nvSpPr>
          <p:cNvPr id="42" name="Forma en L 41">
            <a:extLst>
              <a:ext uri="{FF2B5EF4-FFF2-40B4-BE49-F238E27FC236}">
                <a16:creationId xmlns:a16="http://schemas.microsoft.com/office/drawing/2014/main" id="{6D24C93B-EB57-43EE-A28F-1B6E5F9F23F5}"/>
              </a:ext>
            </a:extLst>
          </p:cNvPr>
          <p:cNvSpPr/>
          <p:nvPr/>
        </p:nvSpPr>
        <p:spPr>
          <a:xfrm rot="5400000">
            <a:off x="1553657" y="3962619"/>
            <a:ext cx="491186" cy="73710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43" name="Imagen 94"/>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4450" y="903288"/>
            <a:ext cx="1057275"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Forma en L 43">
            <a:extLst>
              <a:ext uri="{FF2B5EF4-FFF2-40B4-BE49-F238E27FC236}">
                <a16:creationId xmlns:a16="http://schemas.microsoft.com/office/drawing/2014/main" id="{CDAC5EE9-D01F-42F1-B39C-235D8C0C6307}"/>
              </a:ext>
            </a:extLst>
          </p:cNvPr>
          <p:cNvSpPr/>
          <p:nvPr/>
        </p:nvSpPr>
        <p:spPr>
          <a:xfrm rot="5400000">
            <a:off x="2299247" y="1332364"/>
            <a:ext cx="681462" cy="1012215"/>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45" name="Imagen 4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35113" y="4192588"/>
            <a:ext cx="7048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Rectángulo 45">
            <a:extLst>
              <a:ext uri="{FF2B5EF4-FFF2-40B4-BE49-F238E27FC236}">
                <a16:creationId xmlns:a16="http://schemas.microsoft.com/office/drawing/2014/main" id="{44345980-9AEA-4D14-AEFA-C5096CB490F2}"/>
              </a:ext>
            </a:extLst>
          </p:cNvPr>
          <p:cNvSpPr/>
          <p:nvPr/>
        </p:nvSpPr>
        <p:spPr bwMode="auto">
          <a:xfrm>
            <a:off x="246888" y="96838"/>
            <a:ext cx="8652448" cy="662809"/>
          </a:xfrm>
          <a:prstGeom prst="rect">
            <a:avLst/>
          </a:prstGeom>
          <a:solidFill>
            <a:schemeClr val="accent3">
              <a:lumMod val="40000"/>
              <a:lumOff val="60000"/>
            </a:schemeClr>
          </a:solidFill>
          <a:ln w="6350" cap="flat" cmpd="sng" algn="ctr">
            <a:solidFill>
              <a:schemeClr val="accent3">
                <a:lumMod val="75000"/>
              </a:schemeClr>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2000" b="1" kern="0" dirty="0">
                <a:solidFill>
                  <a:prstClr val="black"/>
                </a:solidFill>
                <a:ea typeface="Tahoma" panose="020B0604030504040204" pitchFamily="34" charset="0"/>
                <a:cs typeface="Tahoma" panose="020B0604030504040204" pitchFamily="34" charset="0"/>
              </a:rPr>
              <a:t>RUTA DEL PROCESO DE IMPLEMENTACIÓN Y APLICACIÓN DE LA CONVERGENCIA CONTABLE PÚBLICA A PRÁCTICAS  INTERNACIONALES </a:t>
            </a:r>
            <a:r>
              <a:rPr lang="es-CO" sz="1800" b="1" kern="0" dirty="0">
                <a:solidFill>
                  <a:prstClr val="black"/>
                </a:solidFill>
                <a:ea typeface="Tahoma" panose="020B0604030504040204" pitchFamily="34" charset="0"/>
                <a:cs typeface="Tahoma" panose="020B0604030504040204" pitchFamily="34" charset="0"/>
              </a:rPr>
              <a:t>(NIIF - NICSP)</a:t>
            </a:r>
          </a:p>
        </p:txBody>
      </p:sp>
      <p:sp>
        <p:nvSpPr>
          <p:cNvPr id="47" name="Forma en L 38">
            <a:extLst>
              <a:ext uri="{FF2B5EF4-FFF2-40B4-BE49-F238E27FC236}">
                <a16:creationId xmlns:a16="http://schemas.microsoft.com/office/drawing/2014/main" id="{CDAC5EE9-D01F-42F1-B39C-235D8C0C6307}"/>
              </a:ext>
            </a:extLst>
          </p:cNvPr>
          <p:cNvSpPr/>
          <p:nvPr/>
        </p:nvSpPr>
        <p:spPr>
          <a:xfrm rot="5400000">
            <a:off x="5428918" y="3976981"/>
            <a:ext cx="403487" cy="1251745"/>
          </a:xfrm>
          <a:prstGeom prst="corner">
            <a:avLst>
              <a:gd name="adj1" fmla="val 16120"/>
              <a:gd name="adj2" fmla="val 16110"/>
            </a:avLst>
          </a:prstGeom>
          <a:solidFill>
            <a:srgbClr val="4472C4">
              <a:hueOff val="0"/>
              <a:satOff val="0"/>
              <a:lumOff val="0"/>
              <a:alphaOff val="0"/>
            </a:srgbClr>
          </a:solidFill>
          <a:ln w="6350" cap="flat" cmpd="sng" algn="ctr">
            <a:solidFill>
              <a:sysClr val="windowText" lastClr="000000"/>
            </a:solidFill>
            <a:prstDash val="solid"/>
            <a:miter lim="800000"/>
          </a:ln>
          <a:effectLst/>
          <a:scene3d>
            <a:camera prst="orthographicFront"/>
            <a:lightRig rig="chilly" dir="t"/>
          </a:scene3d>
          <a:sp3d prstMaterial="translucentPowder">
            <a:bevelT w="127000" h="25400" prst="softRound"/>
          </a:sp3d>
        </p:spPr>
      </p:sp>
      <p:sp>
        <p:nvSpPr>
          <p:cNvPr id="48" name="Rectángulo 39">
            <a:extLst>
              <a:ext uri="{FF2B5EF4-FFF2-40B4-BE49-F238E27FC236}">
                <a16:creationId xmlns:a16="http://schemas.microsoft.com/office/drawing/2014/main" id="{5969EE2D-C74A-4A1F-8948-2F57C63C0449}"/>
              </a:ext>
            </a:extLst>
          </p:cNvPr>
          <p:cNvSpPr/>
          <p:nvPr/>
        </p:nvSpPr>
        <p:spPr bwMode="auto">
          <a:xfrm>
            <a:off x="5032375" y="3916363"/>
            <a:ext cx="1173163" cy="414337"/>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525 de 2016</a:t>
            </a:r>
          </a:p>
        </p:txBody>
      </p:sp>
      <p:sp>
        <p:nvSpPr>
          <p:cNvPr id="49" name="CuadroTexto 40">
            <a:extLst>
              <a:ext uri="{FF2B5EF4-FFF2-40B4-BE49-F238E27FC236}">
                <a16:creationId xmlns:a16="http://schemas.microsoft.com/office/drawing/2014/main" id="{A49D649B-C3A0-4252-863F-61AC801893E7}"/>
              </a:ext>
            </a:extLst>
          </p:cNvPr>
          <p:cNvSpPr txBox="1"/>
          <p:nvPr/>
        </p:nvSpPr>
        <p:spPr>
          <a:xfrm>
            <a:off x="4997450" y="4416425"/>
            <a:ext cx="1330325" cy="649288"/>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la Norma de Proceso Contable y Sistema Documental Contable</a:t>
            </a:r>
          </a:p>
        </p:txBody>
      </p:sp>
      <p:sp>
        <p:nvSpPr>
          <p:cNvPr id="50" name="Rectángulo 49">
            <a:extLst>
              <a:ext uri="{FF2B5EF4-FFF2-40B4-BE49-F238E27FC236}">
                <a16:creationId xmlns:a16="http://schemas.microsoft.com/office/drawing/2014/main" id="{5969EE2D-C74A-4A1F-8948-2F57C63C0449}"/>
              </a:ext>
            </a:extLst>
          </p:cNvPr>
          <p:cNvSpPr/>
          <p:nvPr/>
        </p:nvSpPr>
        <p:spPr bwMode="auto">
          <a:xfrm>
            <a:off x="5676900" y="969963"/>
            <a:ext cx="1171575" cy="401637"/>
          </a:xfrm>
          <a:prstGeom prst="rect">
            <a:avLst/>
          </a:prstGeom>
          <a:solidFill>
            <a:srgbClr val="ED7D31">
              <a:lumMod val="20000"/>
              <a:lumOff val="80000"/>
            </a:srgbClr>
          </a:soli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2060"/>
                </a:solidFill>
                <a:latin typeface="Tahoma" panose="020B0604030504040204" pitchFamily="34" charset="0"/>
                <a:ea typeface="Tahoma" panose="020B0604030504040204" pitchFamily="34" charset="0"/>
                <a:cs typeface="Tahoma" panose="020B0604030504040204" pitchFamily="34" charset="0"/>
              </a:rPr>
              <a:t>Ley 1314 de 2009</a:t>
            </a:r>
          </a:p>
        </p:txBody>
      </p:sp>
      <p:cxnSp>
        <p:nvCxnSpPr>
          <p:cNvPr id="51" name="Conector recto de flecha 102"/>
          <p:cNvCxnSpPr>
            <a:cxnSpLocks noChangeShapeType="1"/>
          </p:cNvCxnSpPr>
          <p:nvPr/>
        </p:nvCxnSpPr>
        <p:spPr bwMode="auto">
          <a:xfrm flipH="1">
            <a:off x="468313" y="1428750"/>
            <a:ext cx="5795962" cy="2411413"/>
          </a:xfrm>
          <a:prstGeom prst="straightConnector1">
            <a:avLst/>
          </a:prstGeom>
          <a:noFill/>
          <a:ln w="34925" algn="ctr">
            <a:solidFill>
              <a:srgbClr val="4472C4"/>
            </a:solidFill>
            <a:miter lim="800000"/>
            <a:headEnd/>
            <a:tailEnd type="triangle" w="med" len="med"/>
          </a:ln>
          <a:extLst>
            <a:ext uri="{909E8E84-426E-40DD-AFC4-6F175D3DCCD1}">
              <a14:hiddenFill xmlns:a14="http://schemas.microsoft.com/office/drawing/2010/main">
                <a:noFill/>
              </a14:hiddenFill>
            </a:ext>
          </a:extLst>
        </p:spPr>
      </p:cxnSp>
      <p:sp>
        <p:nvSpPr>
          <p:cNvPr id="52" name="Forma en L 51">
            <a:extLst>
              <a:ext uri="{FF2B5EF4-FFF2-40B4-BE49-F238E27FC236}">
                <a16:creationId xmlns:a16="http://schemas.microsoft.com/office/drawing/2014/main" id="{CDAC5EE9-D01F-42F1-B39C-235D8C0C6307}"/>
              </a:ext>
            </a:extLst>
          </p:cNvPr>
          <p:cNvSpPr/>
          <p:nvPr/>
        </p:nvSpPr>
        <p:spPr>
          <a:xfrm rot="5400000">
            <a:off x="8235434" y="4127868"/>
            <a:ext cx="466379" cy="1025736"/>
          </a:xfrm>
          <a:prstGeom prst="corner">
            <a:avLst>
              <a:gd name="adj1" fmla="val 16120"/>
              <a:gd name="adj2" fmla="val 16110"/>
            </a:avLst>
          </a:prstGeom>
          <a:solidFill>
            <a:srgbClr val="00CC99">
              <a:hueOff val="0"/>
              <a:satOff val="0"/>
              <a:lumOff val="0"/>
              <a:alphaOff val="0"/>
            </a:srgbClr>
          </a:solidFill>
          <a:ln w="9525" cap="flat" cmpd="sng" algn="ctr">
            <a:solidFill>
              <a:srgbClr val="000000"/>
            </a:solidFill>
            <a:prstDash val="solid"/>
          </a:ln>
          <a:effectLst/>
          <a:scene3d>
            <a:camera prst="orthographicFront"/>
            <a:lightRig rig="chilly" dir="t"/>
          </a:scene3d>
          <a:sp3d prstMaterial="translucentPowder">
            <a:bevelT w="127000" h="25400" prst="softRound"/>
          </a:sp3d>
        </p:spPr>
      </p:sp>
      <p:sp>
        <p:nvSpPr>
          <p:cNvPr id="53" name="Rectángulo 52">
            <a:extLst>
              <a:ext uri="{FF2B5EF4-FFF2-40B4-BE49-F238E27FC236}">
                <a16:creationId xmlns:a16="http://schemas.microsoft.com/office/drawing/2014/main" id="{5969EE2D-C74A-4A1F-8948-2F57C63C0449}"/>
              </a:ext>
            </a:extLst>
          </p:cNvPr>
          <p:cNvSpPr/>
          <p:nvPr/>
        </p:nvSpPr>
        <p:spPr bwMode="auto">
          <a:xfrm>
            <a:off x="7966960" y="3873692"/>
            <a:ext cx="1025735" cy="445647"/>
          </a:xfrm>
          <a:prstGeom prst="rect">
            <a:avLst/>
          </a:prstGeom>
          <a:solidFill>
            <a:srgbClr val="3333CC">
              <a:lumMod val="20000"/>
              <a:lumOff val="80000"/>
            </a:srgbClr>
          </a:solidFill>
          <a:ln w="9525" cap="flat" cmpd="sng" algn="ctr">
            <a:solidFill>
              <a:srgbClr val="000000"/>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t"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1200" b="1" i="0" u="none" strike="noStrike" kern="0" cap="none" spc="0" normalizeH="0" baseline="0" noProof="0" dirty="0">
                <a:ln>
                  <a:noFill/>
                </a:ln>
                <a:solidFill>
                  <a:srgbClr val="0033FF"/>
                </a:solidFill>
                <a:effectLst/>
                <a:uLnTx/>
                <a:uFillTx/>
                <a:latin typeface="Tahoma" panose="020B0604030504040204" pitchFamily="34" charset="0"/>
                <a:ea typeface="Tahoma" panose="020B0604030504040204" pitchFamily="34" charset="0"/>
                <a:cs typeface="Tahoma" panose="020B0604030504040204" pitchFamily="34" charset="0"/>
              </a:rPr>
              <a:t>Res. 193 de 2016</a:t>
            </a:r>
          </a:p>
        </p:txBody>
      </p:sp>
      <p:sp>
        <p:nvSpPr>
          <p:cNvPr id="54" name="CuadroTexto 53">
            <a:extLst>
              <a:ext uri="{FF2B5EF4-FFF2-40B4-BE49-F238E27FC236}">
                <a16:creationId xmlns:a16="http://schemas.microsoft.com/office/drawing/2014/main" id="{A49D649B-C3A0-4252-863F-61AC801893E7}"/>
              </a:ext>
            </a:extLst>
          </p:cNvPr>
          <p:cNvSpPr txBox="1"/>
          <p:nvPr/>
        </p:nvSpPr>
        <p:spPr>
          <a:xfrm>
            <a:off x="8010761" y="4456069"/>
            <a:ext cx="1025735" cy="705885"/>
          </a:xfrm>
          <a:prstGeom prst="rect">
            <a:avLst/>
          </a:prstGeom>
          <a:noFill/>
          <a:ln>
            <a:noFill/>
          </a:ln>
          <a:effectLst/>
        </p:spPr>
        <p:txBody>
          <a:bodyPr spcFirstLastPara="0" vert="horz" wrap="square" lIns="57150" tIns="57150" rIns="57150" bIns="57150" numCol="1" spcCol="1270" anchor="t" anchorCtr="0">
            <a:noAutofit/>
          </a:bodyPr>
          <a:lstStyle/>
          <a:p>
            <a:pPr marL="0" marR="0" lvl="0" indent="0" algn="ctr" defTabSz="666750" eaLnBrk="0" fontAlgn="base" latinLnBrk="0" hangingPunct="0">
              <a:lnSpc>
                <a:spcPct val="90000"/>
              </a:lnSpc>
              <a:spcBef>
                <a:spcPct val="0"/>
              </a:spcBef>
              <a:spcAft>
                <a:spcPct val="35000"/>
              </a:spcAft>
              <a:buClrTx/>
              <a:buSzTx/>
              <a:buFontTx/>
              <a:buNone/>
              <a:tabLst/>
              <a:defRPr/>
            </a:pPr>
            <a:r>
              <a:rPr kumimoji="0" lang="es-CO" sz="1100" b="1" i="0" u="none" strike="noStrike" kern="0" cap="none" spc="0" normalizeH="0" baseline="0" noProof="0" dirty="0">
                <a:ln>
                  <a:noFill/>
                </a:ln>
                <a:solidFill>
                  <a:srgbClr val="000000">
                    <a:hueOff val="0"/>
                    <a:satOff val="0"/>
                    <a:lumOff val="0"/>
                    <a:alphaOff val="0"/>
                  </a:srgbClr>
                </a:solidFill>
                <a:effectLst/>
                <a:uLnTx/>
                <a:uFillTx/>
                <a:latin typeface="Calibri"/>
                <a:ea typeface="+mn-ea"/>
                <a:cs typeface="+mn-cs"/>
              </a:rPr>
              <a:t>Procedimiento para la evaluación del Control Interno Contable.</a:t>
            </a:r>
          </a:p>
        </p:txBody>
      </p:sp>
    </p:spTree>
    <p:extLst>
      <p:ext uri="{BB962C8B-B14F-4D97-AF65-F5344CB8AC3E}">
        <p14:creationId xmlns:p14="http://schemas.microsoft.com/office/powerpoint/2010/main" val="8998490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par>
                                <p:cTn id="32" presetID="10"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par>
                                <p:cTn id="41" presetID="10"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500"/>
                                        <p:tgtEl>
                                          <p:spTgt spid="3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500"/>
                                        <p:tgtEl>
                                          <p:spTgt spid="38"/>
                                        </p:tgtEl>
                                      </p:cBhvr>
                                    </p:animEffect>
                                  </p:childTnLst>
                                </p:cTn>
                              </p:par>
                              <p:par>
                                <p:cTn id="50" presetID="10" presetClass="entr" presetSubtype="0" fill="hold"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fade">
                                      <p:cBhvr>
                                        <p:cTn id="55" dur="500"/>
                                        <p:tgtEl>
                                          <p:spTgt spid="4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9"/>
                                        </p:tgtEl>
                                        <p:attrNameLst>
                                          <p:attrName>style.visibility</p:attrName>
                                        </p:attrNameLst>
                                      </p:cBhvr>
                                      <p:to>
                                        <p:strVal val="visible"/>
                                      </p:to>
                                    </p:set>
                                    <p:animEffect transition="in" filter="fade">
                                      <p:cBhvr>
                                        <p:cTn id="58" dur="500"/>
                                        <p:tgtEl>
                                          <p:spTgt spid="4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fade">
                                      <p:cBhvr>
                                        <p:cTn id="61" dur="500"/>
                                        <p:tgtEl>
                                          <p:spTgt spid="3"/>
                                        </p:tgtEl>
                                      </p:cBhvr>
                                    </p:animEffect>
                                  </p:childTnLst>
                                </p:cTn>
                              </p:par>
                              <p:par>
                                <p:cTn id="62" presetID="10" presetClass="entr" presetSubtype="0" fill="hold" nodeType="with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500"/>
                                        <p:tgtEl>
                                          <p:spTgt spid="4"/>
                                        </p:tgtEl>
                                      </p:cBhvr>
                                    </p:animEffect>
                                  </p:childTnLst>
                                </p:cTn>
                              </p:par>
                              <p:par>
                                <p:cTn id="65" presetID="10" presetClass="entr" presetSubtype="0" fill="hold" nodeType="with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fade">
                                      <p:cBhvr>
                                        <p:cTn id="67" dur="500"/>
                                        <p:tgtEl>
                                          <p:spTgt spid="5"/>
                                        </p:tgtEl>
                                      </p:cBhvr>
                                    </p:animEffect>
                                  </p:childTnLst>
                                </p:cTn>
                              </p:par>
                              <p:par>
                                <p:cTn id="68" presetID="10" presetClass="entr" presetSubtype="0" fill="hold" nodeType="with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fade">
                                      <p:cBhvr>
                                        <p:cTn id="70" dur="500"/>
                                        <p:tgtEl>
                                          <p:spTgt spid="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fade">
                                      <p:cBhvr>
                                        <p:cTn id="73" dur="500"/>
                                        <p:tgtEl>
                                          <p:spTgt spid="10"/>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fade">
                                      <p:cBhvr>
                                        <p:cTn id="76" dur="500"/>
                                        <p:tgtEl>
                                          <p:spTgt spid="11"/>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500"/>
                                        <p:tgtEl>
                                          <p:spTgt spid="12"/>
                                        </p:tgtEl>
                                      </p:cBhvr>
                                    </p:animEffec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500"/>
                                        <p:tgtEl>
                                          <p:spTgt spid="16"/>
                                        </p:tgtEl>
                                      </p:cBhvr>
                                    </p:animEffect>
                                  </p:childTnLst>
                                </p:cTn>
                              </p:par>
                              <p:par>
                                <p:cTn id="83" presetID="10" presetClass="entr" presetSubtype="0" fill="hold" nodeType="with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500"/>
                                        <p:tgtEl>
                                          <p:spTgt spid="17"/>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fade">
                                      <p:cBhvr>
                                        <p:cTn id="88" dur="500"/>
                                        <p:tgtEl>
                                          <p:spTgt spid="18"/>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fade">
                                      <p:cBhvr>
                                        <p:cTn id="91" dur="500"/>
                                        <p:tgtEl>
                                          <p:spTgt spid="19"/>
                                        </p:tgtEl>
                                      </p:cBhvr>
                                    </p:animEffect>
                                  </p:childTnLst>
                                </p:cTn>
                              </p:par>
                              <p:par>
                                <p:cTn id="92" presetID="10" presetClass="entr" presetSubtype="0" fill="hold" nodeType="with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500"/>
                                        <p:tgtEl>
                                          <p:spTgt spid="20"/>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1"/>
                                        </p:tgtEl>
                                        <p:attrNameLst>
                                          <p:attrName>style.visibility</p:attrName>
                                        </p:attrNameLst>
                                      </p:cBhvr>
                                      <p:to>
                                        <p:strVal val="visible"/>
                                      </p:to>
                                    </p:set>
                                    <p:animEffect transition="in" filter="fade">
                                      <p:cBhvr>
                                        <p:cTn id="97" dur="500"/>
                                        <p:tgtEl>
                                          <p:spTgt spid="41"/>
                                        </p:tgtEl>
                                      </p:cBhvr>
                                    </p:animEffect>
                                  </p:childTnLst>
                                </p:cTn>
                              </p:par>
                              <p:par>
                                <p:cTn id="98" presetID="10" presetClass="entr" presetSubtype="0" fill="hold" nodeType="withEffect">
                                  <p:stCondLst>
                                    <p:cond delay="0"/>
                                  </p:stCondLst>
                                  <p:childTnLst>
                                    <p:set>
                                      <p:cBhvr>
                                        <p:cTn id="99" dur="1" fill="hold">
                                          <p:stCondLst>
                                            <p:cond delay="0"/>
                                          </p:stCondLst>
                                        </p:cTn>
                                        <p:tgtEl>
                                          <p:spTgt spid="42"/>
                                        </p:tgtEl>
                                        <p:attrNameLst>
                                          <p:attrName>style.visibility</p:attrName>
                                        </p:attrNameLst>
                                      </p:cBhvr>
                                      <p:to>
                                        <p:strVal val="visible"/>
                                      </p:to>
                                    </p:set>
                                    <p:animEffect transition="in" filter="fade">
                                      <p:cBhvr>
                                        <p:cTn id="100" dur="500"/>
                                        <p:tgtEl>
                                          <p:spTgt spid="42"/>
                                        </p:tgtEl>
                                      </p:cBhvr>
                                    </p:animEffect>
                                  </p:childTnLst>
                                </p:cTn>
                              </p:par>
                              <p:par>
                                <p:cTn id="101" presetID="10" presetClass="entr" presetSubtype="0" fill="hold" nodeType="withEffect">
                                  <p:stCondLst>
                                    <p:cond delay="0"/>
                                  </p:stCondLst>
                                  <p:childTnLst>
                                    <p:set>
                                      <p:cBhvr>
                                        <p:cTn id="102" dur="1" fill="hold">
                                          <p:stCondLst>
                                            <p:cond delay="0"/>
                                          </p:stCondLst>
                                        </p:cTn>
                                        <p:tgtEl>
                                          <p:spTgt spid="45"/>
                                        </p:tgtEl>
                                        <p:attrNameLst>
                                          <p:attrName>style.visibility</p:attrName>
                                        </p:attrNameLst>
                                      </p:cBhvr>
                                      <p:to>
                                        <p:strVal val="visible"/>
                                      </p:to>
                                    </p:set>
                                    <p:animEffect transition="in" filter="fade">
                                      <p:cBhvr>
                                        <p:cTn id="103" dur="500"/>
                                        <p:tgtEl>
                                          <p:spTgt spid="45"/>
                                        </p:tgtEl>
                                      </p:cBhvr>
                                    </p:animEffect>
                                  </p:childTnLst>
                                </p:cTn>
                              </p:par>
                              <p:par>
                                <p:cTn id="104" presetID="10" presetClass="entr" presetSubtype="0" fill="hold" nodeType="withEffect">
                                  <p:stCondLst>
                                    <p:cond delay="0"/>
                                  </p:stCondLst>
                                  <p:childTnLst>
                                    <p:set>
                                      <p:cBhvr>
                                        <p:cTn id="105" dur="1" fill="hold">
                                          <p:stCondLst>
                                            <p:cond delay="0"/>
                                          </p:stCondLst>
                                        </p:cTn>
                                        <p:tgtEl>
                                          <p:spTgt spid="52"/>
                                        </p:tgtEl>
                                        <p:attrNameLst>
                                          <p:attrName>style.visibility</p:attrName>
                                        </p:attrNameLst>
                                      </p:cBhvr>
                                      <p:to>
                                        <p:strVal val="visible"/>
                                      </p:to>
                                    </p:set>
                                    <p:animEffect transition="in" filter="fade">
                                      <p:cBhvr>
                                        <p:cTn id="106" dur="500"/>
                                        <p:tgtEl>
                                          <p:spTgt spid="52"/>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fade">
                                      <p:cBhvr>
                                        <p:cTn id="109" dur="500"/>
                                        <p:tgtEl>
                                          <p:spTgt spid="53"/>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54"/>
                                        </p:tgtEl>
                                        <p:attrNameLst>
                                          <p:attrName>style.visibility</p:attrName>
                                        </p:attrNameLst>
                                      </p:cBhvr>
                                      <p:to>
                                        <p:strVal val="visible"/>
                                      </p:to>
                                    </p:set>
                                    <p:animEffect transition="in" filter="fade">
                                      <p:cBhvr>
                                        <p:cTn id="11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P spid="18" grpId="0"/>
      <p:bldP spid="19" grpId="0"/>
      <p:bldP spid="21" grpId="0" animBg="1"/>
      <p:bldP spid="22" grpId="0"/>
      <p:bldP spid="24" grpId="0" animBg="1"/>
      <p:bldP spid="32" grpId="0" animBg="1"/>
      <p:bldP spid="33" grpId="0"/>
      <p:bldP spid="37" grpId="0" animBg="1"/>
      <p:bldP spid="38" grpId="0"/>
      <p:bldP spid="41" grpId="0"/>
      <p:bldP spid="48" grpId="0" animBg="1"/>
      <p:bldP spid="49" grpId="0"/>
      <p:bldP spid="53" grpId="0" animBg="1"/>
      <p:bldP spid="54"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057300"/>
            <a:ext cx="8997000" cy="4447406"/>
          </a:xfrm>
          <a:prstGeom prst="rect">
            <a:avLst/>
          </a:prstGeom>
        </p:spPr>
        <p:txBody>
          <a:bodyPr wrap="square" lIns="76234" tIns="38117" rIns="76234" bIns="38117">
            <a:spAutoFit/>
          </a:bodyPr>
          <a:lstStyle/>
          <a:p>
            <a:pPr marL="0" marR="0" lvl="0" indent="0" algn="ctr" defTabSz="914400" eaLnBrk="0" fontAlgn="base" latinLnBrk="0" hangingPunct="0">
              <a:lnSpc>
                <a:spcPct val="100000"/>
              </a:lnSpc>
              <a:spcBef>
                <a:spcPct val="0"/>
              </a:spcBef>
              <a:spcAft>
                <a:spcPts val="1200"/>
              </a:spcAft>
              <a:buClrTx/>
              <a:buSzTx/>
              <a:buFontTx/>
              <a:buNone/>
              <a:tabLst/>
              <a:defRPr/>
            </a:pPr>
            <a:r>
              <a:rPr kumimoji="0" lang="es-CO" sz="2400" b="1" i="0" u="none" strike="noStrike" kern="0" cap="none" spc="0" normalizeH="0" baseline="0" noProof="0" dirty="0">
                <a:ln>
                  <a:noFill/>
                </a:ln>
                <a:solidFill>
                  <a:srgbClr val="2D2DB9"/>
                </a:solidFill>
                <a:effectLst/>
                <a:uLnTx/>
                <a:uFillTx/>
              </a:rPr>
              <a:t>Bienes históricos y culturales</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Exigencia de un acto administrativo que lo declare como tal y que tenga medición fiable,</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Solo activos tangibles, no los intangibles:</a:t>
            </a:r>
          </a:p>
          <a:p>
            <a:pPr marL="743076" marR="0" lvl="1"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El conocimiento en acción no puede ser controlado por la entidad.</a:t>
            </a:r>
          </a:p>
          <a:p>
            <a:pPr marL="743076" marR="0" lvl="1"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La propiedad intelectual aplicaría la NICSP  31 - Activos intangibles.</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Prima su uso como </a:t>
            </a:r>
            <a:r>
              <a:rPr kumimoji="0" lang="es-CO" sz="1800" b="1" i="0" u="none" strike="noStrike" kern="0" cap="none" spc="0" normalizeH="0" baseline="0" noProof="0" dirty="0" err="1">
                <a:ln>
                  <a:noFill/>
                </a:ln>
                <a:solidFill>
                  <a:srgbClr val="000000"/>
                </a:solidFill>
                <a:effectLst/>
                <a:uLnTx/>
                <a:uFillTx/>
              </a:rPr>
              <a:t>PPyE</a:t>
            </a:r>
            <a:r>
              <a:rPr kumimoji="0" lang="es-CO" sz="1800" b="1" i="0" u="none" strike="noStrike" kern="0" cap="none" spc="0" normalizeH="0" baseline="0" noProof="0" dirty="0">
                <a:ln>
                  <a:noFill/>
                </a:ln>
                <a:solidFill>
                  <a:srgbClr val="000000"/>
                </a:solidFill>
                <a:effectLst/>
                <a:uLnTx/>
                <a:uFillTx/>
              </a:rPr>
              <a:t>, Propiedad de Inversión o Bien de Uso Público sobre su condición de histórico y cultural.</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Su valor se aprecia con el paso del tiempo y este no se pierde incluso si hay un daño físico parcial, por ello, no son objeto de depreciación ni deterioro.</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No se exige la actualización dado su costo/beneficio.</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Si no es posible su medición son objeto de revelación.</a:t>
            </a:r>
          </a:p>
        </p:txBody>
      </p:sp>
      <p:sp>
        <p:nvSpPr>
          <p:cNvPr id="4" name="Rectángulo 5"/>
          <p:cNvSpPr/>
          <p:nvPr/>
        </p:nvSpPr>
        <p:spPr>
          <a:xfrm>
            <a:off x="809624" y="115864"/>
            <a:ext cx="7981951" cy="86409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Aportes de Colombia a la regulación contable</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 del sector público</a:t>
            </a:r>
          </a:p>
        </p:txBody>
      </p:sp>
    </p:spTree>
    <p:extLst>
      <p:ext uri="{BB962C8B-B14F-4D97-AF65-F5344CB8AC3E}">
        <p14:creationId xmlns:p14="http://schemas.microsoft.com/office/powerpoint/2010/main" val="27455233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496" y="1201316"/>
            <a:ext cx="5398376" cy="4078074"/>
          </a:xfrm>
          <a:prstGeom prst="rect">
            <a:avLst/>
          </a:prstGeom>
        </p:spPr>
        <p:txBody>
          <a:bodyPr wrap="square" lIns="76234" tIns="38117" rIns="76234" bIns="38117">
            <a:spAutoFit/>
          </a:bodyPr>
          <a:lstStyle/>
          <a:p>
            <a:pPr marL="0" marR="0" lvl="0" indent="0" algn="just" defTabSz="914400" eaLnBrk="0" fontAlgn="base" latinLnBrk="0" hangingPunct="0">
              <a:lnSpc>
                <a:spcPct val="100000"/>
              </a:lnSpc>
              <a:spcBef>
                <a:spcPct val="0"/>
              </a:spcBef>
              <a:spcAft>
                <a:spcPts val="1200"/>
              </a:spcAft>
              <a:buClrTx/>
              <a:buSzTx/>
              <a:buFontTx/>
              <a:buNone/>
              <a:tabLst/>
              <a:defRPr/>
            </a:pPr>
            <a:r>
              <a:rPr kumimoji="0" lang="es-CO" sz="2200" b="1" i="0" u="none" strike="noStrike" kern="0" cap="none" spc="0" normalizeH="0" baseline="0" noProof="0" dirty="0">
                <a:ln>
                  <a:noFill/>
                </a:ln>
                <a:solidFill>
                  <a:srgbClr val="2D2DB9"/>
                </a:solidFill>
                <a:effectLst/>
                <a:uLnTx/>
                <a:uFillTx/>
              </a:rPr>
              <a:t>Recursos naturales no renovables</a:t>
            </a:r>
          </a:p>
          <a:p>
            <a:pPr marL="285876" marR="0" lvl="0" indent="-285876" algn="just"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2200" b="1" i="0" u="none" strike="noStrike" kern="0" cap="none" spc="0" normalizeH="0" baseline="0" noProof="0" dirty="0">
                <a:ln>
                  <a:noFill/>
                </a:ln>
                <a:solidFill>
                  <a:srgbClr val="000000"/>
                </a:solidFill>
                <a:effectLst/>
                <a:uLnTx/>
                <a:uFillTx/>
              </a:rPr>
              <a:t>Reservas probadas de estos recursos (comercialmente recuperables).</a:t>
            </a:r>
          </a:p>
          <a:p>
            <a:pPr marL="285876" marR="0" lvl="0" indent="-285876" algn="just"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2200" b="1" i="0" u="none" strike="noStrike" kern="0" cap="none" spc="0" normalizeH="0" baseline="0" noProof="0" dirty="0">
                <a:ln>
                  <a:noFill/>
                </a:ln>
                <a:solidFill>
                  <a:srgbClr val="000000"/>
                </a:solidFill>
                <a:effectLst/>
                <a:uLnTx/>
                <a:uFillTx/>
              </a:rPr>
              <a:t>Se miden por el valor presente neto de los beneficios económicos futuros que se esperan percibir por la explotación del recurso (regalías).</a:t>
            </a:r>
          </a:p>
          <a:p>
            <a:pPr marL="285876" marR="0" lvl="0" indent="-285876" algn="just"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2200" b="1" i="0" u="none" strike="noStrike" kern="0" cap="none" spc="0" normalizeH="0" baseline="0" noProof="0" dirty="0">
                <a:ln>
                  <a:noFill/>
                </a:ln>
                <a:solidFill>
                  <a:srgbClr val="000000"/>
                </a:solidFill>
                <a:effectLst/>
                <a:uLnTx/>
                <a:uFillTx/>
              </a:rPr>
              <a:t>Son objeto de agotamiento.</a:t>
            </a:r>
          </a:p>
          <a:p>
            <a:pPr marL="285876" marR="0" lvl="0" indent="-285876" algn="just"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2200" b="1" i="0" u="none" strike="noStrike" kern="0" cap="none" spc="0" normalizeH="0" baseline="0" noProof="0" dirty="0">
                <a:ln>
                  <a:noFill/>
                </a:ln>
                <a:solidFill>
                  <a:srgbClr val="000000"/>
                </a:solidFill>
                <a:effectLst/>
                <a:uLnTx/>
                <a:uFillTx/>
              </a:rPr>
              <a:t>Afectación del reconocimiento, variación y agotamiento en el patrimonio.</a:t>
            </a:r>
          </a:p>
        </p:txBody>
      </p:sp>
      <p:pic>
        <p:nvPicPr>
          <p:cNvPr id="4" name="Imagen 3"/>
          <p:cNvPicPr>
            <a:picLocks noChangeAspect="1"/>
          </p:cNvPicPr>
          <p:nvPr/>
        </p:nvPicPr>
        <p:blipFill>
          <a:blip r:embed="rId2"/>
          <a:stretch>
            <a:fillRect/>
          </a:stretch>
        </p:blipFill>
        <p:spPr>
          <a:xfrm>
            <a:off x="5652120" y="1921396"/>
            <a:ext cx="3441712" cy="2160240"/>
          </a:xfrm>
          <a:prstGeom prst="rect">
            <a:avLst/>
          </a:prstGeom>
        </p:spPr>
      </p:pic>
      <p:sp>
        <p:nvSpPr>
          <p:cNvPr id="5" name="Rectángulo 5"/>
          <p:cNvSpPr/>
          <p:nvPr/>
        </p:nvSpPr>
        <p:spPr>
          <a:xfrm>
            <a:off x="779130" y="121196"/>
            <a:ext cx="7312506" cy="86409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700" b="1" i="0" u="none" strike="noStrike" kern="0" cap="none" spc="0" normalizeH="0" baseline="0" noProof="0" dirty="0">
                <a:ln>
                  <a:noFill/>
                </a:ln>
                <a:solidFill>
                  <a:srgbClr val="000000"/>
                </a:solidFill>
                <a:effectLst/>
                <a:uLnTx/>
                <a:uFillTx/>
                <a:latin typeface="Calibri"/>
                <a:ea typeface="+mn-ea"/>
                <a:cs typeface="+mn-cs"/>
              </a:rPr>
              <a:t>Aportes desde Colombia a la regulación contable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700" b="1" i="0" u="none" strike="noStrike" kern="0" cap="none" spc="0" normalizeH="0" baseline="0" noProof="0" dirty="0">
                <a:ln>
                  <a:noFill/>
                </a:ln>
                <a:solidFill>
                  <a:srgbClr val="000000"/>
                </a:solidFill>
                <a:effectLst/>
                <a:uLnTx/>
                <a:uFillTx/>
                <a:latin typeface="Calibri"/>
                <a:ea typeface="+mn-ea"/>
                <a:cs typeface="+mn-cs"/>
              </a:rPr>
              <a:t>del sector público</a:t>
            </a:r>
          </a:p>
        </p:txBody>
      </p:sp>
      <p:pic>
        <p:nvPicPr>
          <p:cNvPr id="6" name="Picture 2" descr="Resultado de imagen para mapa de colombi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91636" y="121196"/>
            <a:ext cx="864096" cy="864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8556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6512" y="985292"/>
            <a:ext cx="8997000" cy="4508961"/>
          </a:xfrm>
          <a:prstGeom prst="rect">
            <a:avLst/>
          </a:prstGeom>
        </p:spPr>
        <p:txBody>
          <a:bodyPr wrap="square" lIns="76234" tIns="38117" rIns="76234" bIns="38117">
            <a:spAutoFit/>
          </a:bodyPr>
          <a:lstStyle/>
          <a:p>
            <a:pPr marL="0" marR="0" lvl="0" indent="0" defTabSz="914400" eaLnBrk="0" fontAlgn="base" latinLnBrk="0" hangingPunct="0">
              <a:lnSpc>
                <a:spcPct val="100000"/>
              </a:lnSpc>
              <a:spcBef>
                <a:spcPct val="0"/>
              </a:spcBef>
              <a:spcAft>
                <a:spcPts val="1200"/>
              </a:spcAft>
              <a:buClrTx/>
              <a:buSzTx/>
              <a:buFontTx/>
              <a:buNone/>
              <a:tabLst/>
              <a:defRPr/>
            </a:pPr>
            <a:r>
              <a:rPr kumimoji="0" lang="es-CO" sz="2000" b="1" i="0" u="none" strike="noStrike" kern="0" cap="none" spc="0" normalizeH="0" baseline="0" noProof="0" dirty="0">
                <a:ln>
                  <a:noFill/>
                </a:ln>
                <a:solidFill>
                  <a:srgbClr val="2D2DB9"/>
                </a:solidFill>
                <a:effectLst/>
                <a:uLnTx/>
                <a:uFillTx/>
              </a:rPr>
              <a:t>Marco Normativo para Entidades en Liquidación</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Principio de Entidad en Liquidación</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Principio de Legalidad.</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Algunas entidades en liquidación deben continuar desarrollando la función de cometido estatal hasta tanto esta sea asumida por otra entidad pública.</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No todos los activos y pasivos se liquidan, algunos son objeto de traslado a otra entidad pública (distinción entre activos y pasivos para liquidar y para trasladar).</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Valor neto de liquidación como base de medición para los activos para liquidar, pasivos para liquidar y pasivos para trasladar.</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Los activos para trasladar se miden al valor neto en libros (costo/beneficio).</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Estados financieros: estado de situación financiera y el estado de la gestión de la liquidación.</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44208" y="1057300"/>
            <a:ext cx="2699792" cy="1296145"/>
          </a:xfrm>
          <a:prstGeom prst="rect">
            <a:avLst/>
          </a:prstGeom>
        </p:spPr>
      </p:pic>
      <p:sp>
        <p:nvSpPr>
          <p:cNvPr id="5" name="Rectángulo 5"/>
          <p:cNvSpPr/>
          <p:nvPr/>
        </p:nvSpPr>
        <p:spPr>
          <a:xfrm>
            <a:off x="933128" y="96813"/>
            <a:ext cx="7128792" cy="86409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700" b="1" i="0" u="none" strike="noStrike" kern="0" cap="none" spc="0" normalizeH="0" baseline="0" noProof="0" dirty="0">
                <a:ln>
                  <a:noFill/>
                </a:ln>
                <a:solidFill>
                  <a:srgbClr val="000000"/>
                </a:solidFill>
                <a:effectLst/>
                <a:uLnTx/>
                <a:uFillTx/>
                <a:latin typeface="Calibri"/>
                <a:ea typeface="+mn-ea"/>
                <a:cs typeface="+mn-cs"/>
              </a:rPr>
              <a:t>Aportes desde Colombia a la regulación contable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700" b="1" i="0" u="none" strike="noStrike" kern="0" cap="none" spc="0" normalizeH="0" baseline="0" noProof="0" dirty="0">
                <a:ln>
                  <a:noFill/>
                </a:ln>
                <a:solidFill>
                  <a:srgbClr val="000000"/>
                </a:solidFill>
                <a:effectLst/>
                <a:uLnTx/>
                <a:uFillTx/>
                <a:latin typeface="Calibri"/>
                <a:ea typeface="+mn-ea"/>
                <a:cs typeface="+mn-cs"/>
              </a:rPr>
              <a:t>del sector público</a:t>
            </a:r>
          </a:p>
        </p:txBody>
      </p:sp>
      <p:pic>
        <p:nvPicPr>
          <p:cNvPr id="6" name="Imagen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61920" y="96813"/>
            <a:ext cx="864096" cy="864096"/>
          </a:xfrm>
          <a:prstGeom prst="rect">
            <a:avLst/>
          </a:prstGeom>
        </p:spPr>
      </p:pic>
    </p:spTree>
    <p:extLst>
      <p:ext uri="{BB962C8B-B14F-4D97-AF65-F5344CB8AC3E}">
        <p14:creationId xmlns:p14="http://schemas.microsoft.com/office/powerpoint/2010/main" val="2308275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7845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1683" y="13991"/>
            <a:ext cx="7718181" cy="1054159"/>
          </a:xfrm>
        </p:spPr>
        <p:txBody>
          <a:bodyPr>
            <a:normAutofit/>
          </a:bodyPr>
          <a:lstStyle/>
          <a:p>
            <a:r>
              <a:rPr lang="es-ES" sz="3000" b="1" kern="0" dirty="0">
                <a:latin typeface="Times New Roman" panose="02020603050405020304" pitchFamily="18" charset="0"/>
                <a:cs typeface="Times New Roman" panose="02020603050405020304" pitchFamily="18" charset="0"/>
              </a:rPr>
              <a:t>MODELOS DE CONTABILIDAD</a:t>
            </a:r>
            <a:br>
              <a:rPr lang="es-ES" sz="3000" b="1" kern="0" dirty="0">
                <a:latin typeface="Times New Roman" panose="02020603050405020304" pitchFamily="18" charset="0"/>
                <a:cs typeface="Times New Roman" panose="02020603050405020304" pitchFamily="18" charset="0"/>
              </a:rPr>
            </a:br>
            <a:r>
              <a:rPr lang="es-ES" sz="3000" b="1" kern="0" dirty="0">
                <a:latin typeface="Times New Roman" panose="02020603050405020304" pitchFamily="18" charset="0"/>
                <a:cs typeface="Times New Roman" panose="02020603050405020304" pitchFamily="18" charset="0"/>
              </a:rPr>
              <a:t> - CONVERGENCIA -</a:t>
            </a:r>
            <a:endParaRPr lang="es-CO" sz="3000" b="1" dirty="0">
              <a:latin typeface="Times New Roman" panose="02020603050405020304" pitchFamily="18" charset="0"/>
              <a:cs typeface="Times New Roman" panose="02020603050405020304" pitchFamily="18" charset="0"/>
            </a:endParaRPr>
          </a:p>
        </p:txBody>
      </p:sp>
      <p:graphicFrame>
        <p:nvGraphicFramePr>
          <p:cNvPr id="6" name="17 Marcador de SmartArt"/>
          <p:cNvGraphicFramePr>
            <a:graphicFrameLocks/>
          </p:cNvGraphicFramePr>
          <p:nvPr>
            <p:extLst>
              <p:ext uri="{D42A27DB-BD31-4B8C-83A1-F6EECF244321}">
                <p14:modId xmlns:p14="http://schemas.microsoft.com/office/powerpoint/2010/main" val="2864165372"/>
              </p:ext>
            </p:extLst>
          </p:nvPr>
        </p:nvGraphicFramePr>
        <p:xfrm>
          <a:off x="0" y="1068150"/>
          <a:ext cx="8320031" cy="464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CuadroTexto"/>
          <p:cNvSpPr txBox="1"/>
          <p:nvPr/>
        </p:nvSpPr>
        <p:spPr>
          <a:xfrm>
            <a:off x="395536" y="2781426"/>
            <a:ext cx="2064229" cy="923330"/>
          </a:xfrm>
          <a:prstGeom prst="rect">
            <a:avLst/>
          </a:prstGeom>
          <a:noFill/>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MODELOS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DE</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CONTABILIDAD</a:t>
            </a:r>
            <a:endParaRPr kumimoji="0" lang="es-CO" sz="1800" b="0" i="0" u="none" strike="noStrike" kern="0" cap="none" spc="0" normalizeH="0" baseline="0" noProof="0" dirty="0">
              <a:ln>
                <a:noFill/>
              </a:ln>
              <a:solidFill>
                <a:srgbClr val="2D2DB9">
                  <a:lumMod val="75000"/>
                </a:srgbClr>
              </a:solidFill>
              <a:effectLst/>
              <a:uLnTx/>
              <a:uFillTx/>
              <a:latin typeface="Arial Narrow" pitchFamily="34" charset="0"/>
            </a:endParaRPr>
          </a:p>
        </p:txBody>
      </p:sp>
      <p:sp>
        <p:nvSpPr>
          <p:cNvPr id="8" name="_s1030"/>
          <p:cNvSpPr>
            <a:spLocks noChangeArrowheads="1"/>
          </p:cNvSpPr>
          <p:nvPr/>
        </p:nvSpPr>
        <p:spPr bwMode="auto">
          <a:xfrm>
            <a:off x="7044966" y="1218627"/>
            <a:ext cx="1775506" cy="1098813"/>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228600">
              <a:srgbClr val="2D2DB9">
                <a:satMod val="175000"/>
                <a:alpha val="40000"/>
              </a:srgb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67"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NIIF</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Resoluciones</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743/2013 (D)</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037/2017</a:t>
            </a:r>
          </a:p>
        </p:txBody>
      </p:sp>
      <p:sp>
        <p:nvSpPr>
          <p:cNvPr id="9" name="_s1030"/>
          <p:cNvSpPr>
            <a:spLocks noChangeArrowheads="1"/>
          </p:cNvSpPr>
          <p:nvPr/>
        </p:nvSpPr>
        <p:spPr bwMode="auto">
          <a:xfrm>
            <a:off x="7285710" y="2676440"/>
            <a:ext cx="1534762" cy="1081161"/>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228600">
              <a:srgbClr val="2D2DB9">
                <a:satMod val="175000"/>
                <a:alpha val="40000"/>
              </a:srgb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67"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NIIF</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Resolución </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414 / 2014</a:t>
            </a:r>
          </a:p>
        </p:txBody>
      </p:sp>
      <p:sp>
        <p:nvSpPr>
          <p:cNvPr id="10" name="_s1030"/>
          <p:cNvSpPr>
            <a:spLocks noChangeArrowheads="1"/>
          </p:cNvSpPr>
          <p:nvPr/>
        </p:nvSpPr>
        <p:spPr bwMode="auto">
          <a:xfrm>
            <a:off x="7243042" y="4116602"/>
            <a:ext cx="1505422" cy="877136"/>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228600">
              <a:srgbClr val="2D2DB9">
                <a:satMod val="175000"/>
                <a:alpha val="40000"/>
              </a:srgb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NICSP</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Resolución</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 533 /2015</a:t>
            </a:r>
          </a:p>
        </p:txBody>
      </p:sp>
      <p:cxnSp>
        <p:nvCxnSpPr>
          <p:cNvPr id="11" name="Conector recto 3"/>
          <p:cNvCxnSpPr/>
          <p:nvPr/>
        </p:nvCxnSpPr>
        <p:spPr>
          <a:xfrm>
            <a:off x="6444208" y="1768033"/>
            <a:ext cx="523615" cy="9347"/>
          </a:xfrm>
          <a:prstGeom prst="line">
            <a:avLst/>
          </a:prstGeom>
          <a:noFill/>
          <a:ln w="28575" cap="flat" cmpd="sng" algn="ctr">
            <a:solidFill>
              <a:srgbClr val="FFC000"/>
            </a:solidFill>
            <a:prstDash val="solid"/>
          </a:ln>
          <a:effectLst/>
        </p:spPr>
      </p:cxnSp>
      <p:cxnSp>
        <p:nvCxnSpPr>
          <p:cNvPr id="12" name="Conector recto 17"/>
          <p:cNvCxnSpPr/>
          <p:nvPr/>
        </p:nvCxnSpPr>
        <p:spPr>
          <a:xfrm>
            <a:off x="6588224" y="3217540"/>
            <a:ext cx="625478" cy="0"/>
          </a:xfrm>
          <a:prstGeom prst="line">
            <a:avLst/>
          </a:prstGeom>
          <a:noFill/>
          <a:ln w="28575" cap="flat" cmpd="sng" algn="ctr">
            <a:solidFill>
              <a:srgbClr val="FFC000"/>
            </a:solidFill>
            <a:prstDash val="solid"/>
          </a:ln>
          <a:effectLst/>
        </p:spPr>
      </p:cxnSp>
      <p:cxnSp>
        <p:nvCxnSpPr>
          <p:cNvPr id="13" name="Conector recto 18"/>
          <p:cNvCxnSpPr/>
          <p:nvPr/>
        </p:nvCxnSpPr>
        <p:spPr>
          <a:xfrm>
            <a:off x="6625177" y="4657700"/>
            <a:ext cx="589156" cy="0"/>
          </a:xfrm>
          <a:prstGeom prst="line">
            <a:avLst/>
          </a:prstGeom>
          <a:noFill/>
          <a:ln w="28575" cap="flat" cmpd="sng" algn="ctr">
            <a:solidFill>
              <a:srgbClr val="FFC000"/>
            </a:solidFill>
            <a:prstDash val="solid"/>
          </a:ln>
          <a:effectLst/>
        </p:spPr>
      </p:cxnSp>
      <p:cxnSp>
        <p:nvCxnSpPr>
          <p:cNvPr id="14" name="Conector recto 17"/>
          <p:cNvCxnSpPr/>
          <p:nvPr/>
        </p:nvCxnSpPr>
        <p:spPr>
          <a:xfrm flipV="1">
            <a:off x="2339752" y="3338274"/>
            <a:ext cx="432048" cy="2"/>
          </a:xfrm>
          <a:prstGeom prst="line">
            <a:avLst/>
          </a:prstGeom>
          <a:noFill/>
          <a:ln w="28575" cap="flat" cmpd="sng" algn="ctr">
            <a:solidFill>
              <a:srgbClr val="FFC000"/>
            </a:solidFill>
            <a:prstDash val="solid"/>
          </a:ln>
          <a:effectLst/>
        </p:spPr>
      </p:cxnSp>
      <p:cxnSp>
        <p:nvCxnSpPr>
          <p:cNvPr id="15" name="Conector recto 17"/>
          <p:cNvCxnSpPr/>
          <p:nvPr/>
        </p:nvCxnSpPr>
        <p:spPr>
          <a:xfrm flipV="1">
            <a:off x="2003715" y="2065411"/>
            <a:ext cx="840093" cy="720081"/>
          </a:xfrm>
          <a:prstGeom prst="line">
            <a:avLst/>
          </a:prstGeom>
          <a:noFill/>
          <a:ln w="28575" cap="flat" cmpd="sng" algn="ctr">
            <a:solidFill>
              <a:srgbClr val="FFC000"/>
            </a:solidFill>
            <a:prstDash val="solid"/>
          </a:ln>
          <a:effectLst/>
        </p:spPr>
      </p:cxnSp>
      <p:cxnSp>
        <p:nvCxnSpPr>
          <p:cNvPr id="16" name="Conector recto 17"/>
          <p:cNvCxnSpPr/>
          <p:nvPr/>
        </p:nvCxnSpPr>
        <p:spPr>
          <a:xfrm>
            <a:off x="2174741" y="4116602"/>
            <a:ext cx="787398" cy="604746"/>
          </a:xfrm>
          <a:prstGeom prst="line">
            <a:avLst/>
          </a:prstGeom>
          <a:noFill/>
          <a:ln w="28575" cap="flat" cmpd="sng" algn="ctr">
            <a:solidFill>
              <a:srgbClr val="FFC000"/>
            </a:solidFill>
            <a:prstDash val="solid"/>
          </a:ln>
          <a:effectLst/>
        </p:spPr>
      </p:cxnSp>
    </p:spTree>
    <p:extLst>
      <p:ext uri="{BB962C8B-B14F-4D97-AF65-F5344CB8AC3E}">
        <p14:creationId xmlns:p14="http://schemas.microsoft.com/office/powerpoint/2010/main" val="3501075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9</a:t>
            </a:fld>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16" name="Rectángulo 15"/>
          <p:cNvSpPr/>
          <p:nvPr/>
        </p:nvSpPr>
        <p:spPr bwMode="auto">
          <a:xfrm>
            <a:off x="265414" y="89641"/>
            <a:ext cx="8878586" cy="648072"/>
          </a:xfrm>
          <a:prstGeom prst="rect">
            <a:avLst/>
          </a:prstGeom>
          <a:noFill/>
          <a:ln w="9525" cap="flat" cmpd="sng" algn="ctr">
            <a:noFill/>
            <a:prstDash val="solid"/>
            <a:round/>
            <a:headEnd type="none" w="med" len="med"/>
            <a:tailEnd type="none" w="med" len="med"/>
          </a:ln>
          <a:effectLst/>
        </p:spPr>
        <p:txBody>
          <a:bodyPr vert="horz" wrap="square" lIns="82296" tIns="41148" rIns="82296" bIns="41148" numCol="1" rtlCol="0" anchor="t" anchorCtr="0" compatLnSpc="1">
            <a:prstTxWarp prst="textNoShape">
              <a:avLst/>
            </a:prstTxWarp>
          </a:bodyPr>
          <a:lstStyle/>
          <a:p>
            <a:pPr algn="ctr" defTabSz="822960" eaLnBrk="0" fontAlgn="base" hangingPunct="0">
              <a:spcBef>
                <a:spcPct val="0"/>
              </a:spcBef>
              <a:spcAft>
                <a:spcPct val="0"/>
              </a:spcAft>
            </a:pPr>
            <a:r>
              <a:rPr lang="es-CO" sz="2160" b="1" dirty="0">
                <a:latin typeface="Times New Roman" pitchFamily="18" charset="0"/>
              </a:rPr>
              <a:t>ESTRUCTURA DEL RÉGIMEN DE CONTABILIDAD PÚBLICA </a:t>
            </a:r>
          </a:p>
          <a:p>
            <a:pPr algn="ctr" defTabSz="822960" eaLnBrk="0" fontAlgn="base" hangingPunct="0">
              <a:spcBef>
                <a:spcPct val="0"/>
              </a:spcBef>
              <a:spcAft>
                <a:spcPct val="0"/>
              </a:spcAft>
            </a:pPr>
            <a:r>
              <a:rPr lang="es-CO" sz="2160" b="1" dirty="0">
                <a:latin typeface="Times New Roman" pitchFamily="18" charset="0"/>
              </a:rPr>
              <a:t>EN CONVERGENCIA CON NICSP / NIIF</a:t>
            </a:r>
          </a:p>
        </p:txBody>
      </p:sp>
      <p:pic>
        <p:nvPicPr>
          <p:cNvPr id="17" name="Imagen 1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413" y="861356"/>
            <a:ext cx="8879602" cy="4402976"/>
          </a:xfrm>
          <a:prstGeom prst="rect">
            <a:avLst/>
          </a:prstGeom>
        </p:spPr>
      </p:pic>
    </p:spTree>
    <p:extLst>
      <p:ext uri="{BB962C8B-B14F-4D97-AF65-F5344CB8AC3E}">
        <p14:creationId xmlns:p14="http://schemas.microsoft.com/office/powerpoint/2010/main" val="178615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acitaciones0109_2018_2.pptx" id="{9854745F-F716-477A-9E18-138129F5CEAC}" vid="{C377E727-B3EE-487F-8A21-EEABDC08482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1327</TotalTime>
  <Words>5759</Words>
  <Application>Microsoft Office PowerPoint</Application>
  <PresentationFormat>Presentación en pantalla (16:10)</PresentationFormat>
  <Paragraphs>767</Paragraphs>
  <Slides>73</Slides>
  <Notes>12</Notes>
  <HiddenSlides>0</HiddenSlides>
  <MMClips>0</MMClips>
  <ScaleCrop>false</ScaleCrop>
  <HeadingPairs>
    <vt:vector size="8" baseType="variant">
      <vt:variant>
        <vt:lpstr>Fuentes usadas</vt:lpstr>
      </vt:variant>
      <vt:variant>
        <vt:i4>9</vt:i4>
      </vt:variant>
      <vt:variant>
        <vt:lpstr>Tema</vt:lpstr>
      </vt:variant>
      <vt:variant>
        <vt:i4>1</vt:i4>
      </vt:variant>
      <vt:variant>
        <vt:lpstr>Servidores OLE incrustados</vt:lpstr>
      </vt:variant>
      <vt:variant>
        <vt:i4>1</vt:i4>
      </vt:variant>
      <vt:variant>
        <vt:lpstr>Títulos de diapositiva</vt:lpstr>
      </vt:variant>
      <vt:variant>
        <vt:i4>73</vt:i4>
      </vt:variant>
    </vt:vector>
  </HeadingPairs>
  <TitlesOfParts>
    <vt:vector size="84" baseType="lpstr">
      <vt:lpstr>Adobe Heiti Std R</vt:lpstr>
      <vt:lpstr>Arial</vt:lpstr>
      <vt:lpstr>Arial Narrow</vt:lpstr>
      <vt:lpstr>ArialMT</vt:lpstr>
      <vt:lpstr>Calibri</vt:lpstr>
      <vt:lpstr>Calibri Light</vt:lpstr>
      <vt:lpstr>Tahoma</vt:lpstr>
      <vt:lpstr>Times New Roman</vt:lpstr>
      <vt:lpstr>Wingdings</vt:lpstr>
      <vt:lpstr>Tema de Office</vt:lpstr>
      <vt:lpstr>Hoja de cálculo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MODELOS DE CONTABILIDAD  - CONVERGENCIA -</vt:lpstr>
      <vt:lpstr>Presentación de PowerPoint</vt:lpstr>
      <vt:lpstr>COBERTURA DE CAPACITACIONES</vt:lpstr>
      <vt:lpstr>NIVEL GENERAL DE ARMONIZACIÓN  NICSP PAÍSES AMERICA LATINA Y CARIBE</vt:lpstr>
      <vt:lpstr>NIVEL GLOBAL DE ALINEACIÓN POR PAÍSES - AMÉRICA LATINA</vt:lpstr>
      <vt:lpstr>NIVEL GLOBAL DE ALINEACIÓN POR PAÍSES - AMÉRICA LATINA</vt:lpstr>
      <vt:lpstr>CRONOGRAMA DE CONVERSIÓN SEGÚN LOS PLANES DE REFORMA ACTUALES PAÍSES DE AMÉRICA LATINA</vt:lpstr>
      <vt:lpstr>¿POR QUÉ LAS CUENTAS PÚBLICAS SON Y DEBEN SER PÚBLICAS?</vt:lpstr>
      <vt:lpstr>Presentación de PowerPoint</vt:lpstr>
      <vt:lpstr>Presentación de PowerPoint</vt:lpstr>
      <vt:lpstr>Presentación de PowerPoint</vt:lpstr>
      <vt:lpstr>Presentación de PowerPoint</vt:lpstr>
      <vt:lpstr>BALANCE GENERAL DE LA NACIÓN - 2017 (miles de millones)</vt:lpstr>
      <vt:lpstr>ESTADOS DE ACTIVIDAD FINANCIERA, ECONÓMICA, SOCIAL Y AMBIENTAL - 2017 </vt:lpstr>
      <vt:lpstr>BALANCE GENERAL SECTOR PÚBLICO- 2017</vt:lpstr>
      <vt:lpstr>EAFES SECTOR PÚBLICO- 2017</vt:lpstr>
      <vt:lpstr>TRANSPARENCIA, PARTICIPACIÓN Y SERVICIO AL CIUDADANO</vt:lpstr>
      <vt:lpstr>Presentación de PowerPoint</vt:lpstr>
      <vt:lpstr>Presentación de PowerPoint</vt:lpstr>
      <vt:lpstr>Presentación de PowerPoint</vt:lpstr>
      <vt:lpstr>Presentación de PowerPoint</vt:lpstr>
      <vt:lpstr>Gestión Transparente de la Información Fiscal</vt:lpstr>
      <vt:lpstr>Gestión Transparente de la Información Fiscal</vt:lpstr>
      <vt:lpstr>Lecciones de las Recientes Crisis</vt:lpstr>
      <vt:lpstr>Mejoras con respecto a ROSC</vt:lpstr>
      <vt:lpstr>Mejoras con respecto al Código del 2007</vt:lpstr>
      <vt:lpstr>II. Importancia de la información en el Nuevo  Código de Transparencia Fiscal (CTF):Pilar I</vt:lpstr>
      <vt:lpstr>II. Importancia de la información en el CTF Referencias en otros pilares</vt:lpstr>
      <vt:lpstr>Presentación de Informes Fiscales: Pilar I 1. Cobertura</vt:lpstr>
      <vt:lpstr>Presentación de Informes Fiscales: Pilar I 2. Frecuencia y Puntualidad</vt:lpstr>
      <vt:lpstr>Presentación de Informes Fiscales: Pilar I 3. Calidad</vt:lpstr>
      <vt:lpstr>Presentación de Informes Fiscales: Pilar I 4. Integridad</vt:lpstr>
      <vt:lpstr>Presentación de PowerPoint</vt:lpstr>
      <vt:lpstr>Calificación Soberana</vt:lpstr>
      <vt:lpstr>¿Qué es una Calificación Soberana?</vt:lpstr>
      <vt:lpstr>Escala de Calificaciones</vt:lpstr>
      <vt:lpstr>Escala de Calificaciones</vt:lpstr>
      <vt:lpstr>Proceso de Calificación</vt:lpstr>
      <vt:lpstr>Primero: Marco  Analítico  para  Calificaciones Soberanas</vt:lpstr>
      <vt:lpstr>Segundo: Comparación con Pares</vt:lpstr>
      <vt:lpstr>Reportes de Finanzas Públicas y Marco Analítico de  Riesgo Soberano</vt:lpstr>
      <vt:lpstr>Fortaleza Económica</vt:lpstr>
      <vt:lpstr>Fortaleza Institucional (I)</vt:lpstr>
      <vt:lpstr>Fortaleza Institucional (II) ¿Cómo influyen los reportes de finanzas públicas? </vt:lpstr>
      <vt:lpstr>Fortaleza Institucional (III) ¿Cómo influyen los reportes de finanzas públicas?</vt:lpstr>
      <vt:lpstr>Fortaleza Fiscal (I)</vt:lpstr>
      <vt:lpstr>Fortaleza Fiscal (II) ¿Cómo influyen los reportes de finanzas públicas?</vt:lpstr>
      <vt:lpstr>Susceptibilidad a Eventos de Riesgo (I)</vt:lpstr>
      <vt:lpstr>Susceptibilidad a Eventos de Riesgo (II)</vt:lpstr>
      <vt:lpstr>Susceptibilidad a Eventos de Riesgo (III) ¿Cómo influyen los reportes de finanzas públicas?</vt:lpstr>
      <vt:lpstr>RESOLUCIÓN 484 de 2017</vt:lpstr>
      <vt:lpstr>Presentación de PowerPoint</vt:lpstr>
      <vt:lpstr>¿Por qué se dio la Modificación del Cronograma de Implementación?</vt:lpstr>
      <vt:lpstr>Importancia del Saneamiento Contable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Rosalvina Robles Hernandes</dc:creator>
  <cp:lastModifiedBy>Carlos Estrada</cp:lastModifiedBy>
  <cp:revision>210</cp:revision>
  <dcterms:created xsi:type="dcterms:W3CDTF">2018-09-03T12:58:49Z</dcterms:created>
  <dcterms:modified xsi:type="dcterms:W3CDTF">2021-05-27T17:05:14Z</dcterms:modified>
</cp:coreProperties>
</file>