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8" r:id="rId2"/>
    <p:sldId id="256" r:id="rId3"/>
    <p:sldId id="266" r:id="rId4"/>
    <p:sldId id="257" r:id="rId5"/>
    <p:sldId id="265" r:id="rId6"/>
    <p:sldId id="262" r:id="rId7"/>
    <p:sldId id="320" r:id="rId8"/>
    <p:sldId id="351" r:id="rId9"/>
    <p:sldId id="268" r:id="rId10"/>
    <p:sldId id="352" r:id="rId11"/>
    <p:sldId id="353" r:id="rId12"/>
    <p:sldId id="354" r:id="rId13"/>
    <p:sldId id="355" r:id="rId14"/>
    <p:sldId id="356" r:id="rId15"/>
    <p:sldId id="357" r:id="rId16"/>
    <p:sldId id="321" r:id="rId17"/>
    <p:sldId id="276" r:id="rId18"/>
    <p:sldId id="277" r:id="rId19"/>
    <p:sldId id="278" r:id="rId20"/>
    <p:sldId id="358" r:id="rId21"/>
    <p:sldId id="359" r:id="rId22"/>
    <p:sldId id="360" r:id="rId23"/>
    <p:sldId id="361" r:id="rId24"/>
    <p:sldId id="362" r:id="rId25"/>
    <p:sldId id="364" r:id="rId26"/>
    <p:sldId id="338" r:id="rId27"/>
    <p:sldId id="363" r:id="rId28"/>
    <p:sldId id="28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380" r:id="rId43"/>
    <p:sldId id="381" r:id="rId44"/>
    <p:sldId id="382" r:id="rId45"/>
    <p:sldId id="390" r:id="rId46"/>
    <p:sldId id="383" r:id="rId47"/>
    <p:sldId id="384" r:id="rId48"/>
    <p:sldId id="391" r:id="rId49"/>
    <p:sldId id="385" r:id="rId50"/>
    <p:sldId id="386" r:id="rId51"/>
    <p:sldId id="387" r:id="rId52"/>
    <p:sldId id="388" r:id="rId53"/>
    <p:sldId id="389" r:id="rId54"/>
    <p:sldId id="392" r:id="rId55"/>
    <p:sldId id="393" r:id="rId56"/>
    <p:sldId id="394" r:id="rId57"/>
    <p:sldId id="365" r:id="rId58"/>
    <p:sldId id="366" r:id="rId59"/>
    <p:sldId id="317" r:id="rId60"/>
    <p:sldId id="395" r:id="rId61"/>
    <p:sldId id="396" r:id="rId62"/>
    <p:sldId id="403" r:id="rId63"/>
    <p:sldId id="397" r:id="rId64"/>
    <p:sldId id="398" r:id="rId65"/>
    <p:sldId id="399" r:id="rId66"/>
    <p:sldId id="400" r:id="rId67"/>
    <p:sldId id="401" r:id="rId68"/>
    <p:sldId id="402" r:id="rId69"/>
    <p:sldId id="404" r:id="rId70"/>
    <p:sldId id="405" r:id="rId71"/>
    <p:sldId id="406" r:id="rId72"/>
    <p:sldId id="407" r:id="rId73"/>
    <p:sldId id="260" r:id="rId74"/>
  </p:sldIdLst>
  <p:sldSz cx="9144000" cy="5715000" type="screen16x10"/>
  <p:notesSz cx="6858000" cy="9144000"/>
  <p:defaultTex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36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A45"/>
    <a:srgbClr val="5B9BD5"/>
    <a:srgbClr val="403F4D"/>
    <a:srgbClr val="005DA2"/>
    <a:srgbClr val="0062AC"/>
    <a:srgbClr val="009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4" autoAdjust="0"/>
    <p:restoredTop sz="94337" autoAdjust="0"/>
  </p:normalViewPr>
  <p:slideViewPr>
    <p:cSldViewPr snapToGrid="0" showGuides="1">
      <p:cViewPr varScale="1">
        <p:scale>
          <a:sx n="82" d="100"/>
          <a:sy n="82" d="100"/>
        </p:scale>
        <p:origin x="798" y="72"/>
      </p:cViewPr>
      <p:guideLst>
        <p:guide orient="horz" pos="3342"/>
        <p:guide pos="3628"/>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giraldo\Downloads\Tablas%20y%20Gr&#225;ficas%20Nacional%20(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giraldo\Downloads\Tablas%20y%20Gr&#225;ficas%20Nacional%20(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15"/>
      <c:rotY val="340"/>
      <c:rAngAx val="0"/>
    </c:view3D>
    <c:floor>
      <c:thickness val="0"/>
      <c:spPr>
        <a:noFill/>
        <a:ln w="9525">
          <a:noFill/>
        </a:ln>
      </c:spPr>
    </c:floor>
    <c:sideWall>
      <c:thickness val="0"/>
    </c:sideWall>
    <c:backWall>
      <c:thickness val="0"/>
    </c:backWall>
    <c:plotArea>
      <c:layout>
        <c:manualLayout>
          <c:layoutTarget val="inner"/>
          <c:xMode val="edge"/>
          <c:yMode val="edge"/>
          <c:x val="4.2381332363260846E-2"/>
          <c:y val="0"/>
          <c:w val="0.94883403546240774"/>
          <c:h val="0.88513135120915298"/>
        </c:manualLayout>
      </c:layout>
      <c:bar3DChart>
        <c:barDir val="col"/>
        <c:grouping val="clustered"/>
        <c:varyColors val="0"/>
        <c:ser>
          <c:idx val="1"/>
          <c:order val="0"/>
          <c:tx>
            <c:strRef>
              <c:f>'G 2-1'!$C$1</c:f>
              <c:strCache>
                <c:ptCount val="1"/>
                <c:pt idx="0">
                  <c:v>2016</c:v>
                </c:pt>
              </c:strCache>
            </c:strRef>
          </c:tx>
          <c:spPr>
            <a:pattFill prst="pct50">
              <a:fgClr>
                <a:srgbClr val="2E9A69"/>
              </a:fgClr>
              <a:bgClr>
                <a:schemeClr val="bg1"/>
              </a:bgClr>
            </a:pattFill>
          </c:spPr>
          <c:invertIfNegative val="0"/>
          <c:dLbls>
            <c:dLbl>
              <c:idx val="0"/>
              <c:layout>
                <c:manualLayout>
                  <c:x val="-2.477217171887855E-2"/>
                  <c:y val="-3.2186321877857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81-4C77-B5CF-22DF248A33AE}"/>
                </c:ext>
              </c:extLst>
            </c:dLbl>
            <c:dLbl>
              <c:idx val="1"/>
              <c:layout>
                <c:manualLayout>
                  <c:x val="-2.6000473116826184E-2"/>
                  <c:y val="-1.1914608387403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81-4C77-B5CF-22DF248A33AE}"/>
                </c:ext>
              </c:extLst>
            </c:dLbl>
            <c:dLbl>
              <c:idx val="2"/>
              <c:layout>
                <c:manualLayout>
                  <c:x val="-2.5887263019161486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81-4C77-B5CF-22DF248A33AE}"/>
                </c:ext>
              </c:extLst>
            </c:dLbl>
            <c:dLbl>
              <c:idx val="3"/>
              <c:layout>
                <c:manualLayout>
                  <c:x val="-3.1794915120588484E-2"/>
                  <c:y val="3.1031392044226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81-4C77-B5CF-22DF248A33AE}"/>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81-4C77-B5CF-22DF248A33AE}"/>
                </c:ext>
              </c:extLst>
            </c:dLbl>
            <c:dLbl>
              <c:idx val="5"/>
              <c:layout>
                <c:manualLayout>
                  <c:x val="1.272871917263326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81-4C77-B5CF-22DF248A33AE}"/>
                </c:ext>
              </c:extLst>
            </c:dLbl>
            <c:spPr>
              <a:noFill/>
              <a:ln>
                <a:noFill/>
              </a:ln>
              <a:effectLst/>
            </c:spPr>
            <c:txPr>
              <a:bodyPr/>
              <a:lstStyle/>
              <a:p>
                <a:pPr>
                  <a:defRPr lang="es-CO" sz="1400" baseline="0">
                    <a:latin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shape val="cylinder"/>
          <c:extLst>
            <c:ext xmlns:c16="http://schemas.microsoft.com/office/drawing/2014/chart" uri="{C3380CC4-5D6E-409C-BE32-E72D297353CC}">
              <c16:uniqueId val="{00000006-7281-4C77-B5CF-22DF248A33AE}"/>
            </c:ext>
          </c:extLst>
        </c:ser>
        <c:ser>
          <c:idx val="0"/>
          <c:order val="1"/>
          <c:tx>
            <c:strRef>
              <c:f>'G 2-1'!$B$1</c:f>
              <c:strCache>
                <c:ptCount val="1"/>
                <c:pt idx="0">
                  <c:v>2017</c:v>
                </c:pt>
              </c:strCache>
            </c:strRef>
          </c:tx>
          <c:spPr>
            <a:pattFill prst="pct90">
              <a:fgClr>
                <a:srgbClr val="297799"/>
              </a:fgClr>
              <a:bgClr>
                <a:schemeClr val="bg1"/>
              </a:bgClr>
            </a:pattFill>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5E-3"/>
                  <c:y val="-3.6146176366014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81-4C77-B5CF-22DF248A33AE}"/>
                </c:ext>
              </c:extLst>
            </c:dLbl>
            <c:dLbl>
              <c:idx val="1"/>
              <c:layout>
                <c:manualLayout>
                  <c:x val="1.5148750183051165E-3"/>
                  <c:y val="-1.8704894910700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81-4C77-B5CF-22DF248A33AE}"/>
                </c:ext>
              </c:extLst>
            </c:dLbl>
            <c:dLbl>
              <c:idx val="2"/>
              <c:layout>
                <c:manualLayout>
                  <c:x val="2.0764196320953447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81-4C77-B5CF-22DF248A33AE}"/>
                </c:ext>
              </c:extLst>
            </c:dLbl>
            <c:dLbl>
              <c:idx val="3"/>
              <c:layout>
                <c:manualLayout>
                  <c:x val="3.431178398837488E-2"/>
                  <c:y val="2.6647671431223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81-4C77-B5CF-22DF248A33AE}"/>
                </c:ext>
              </c:extLst>
            </c:dLbl>
            <c:dLbl>
              <c:idx val="4"/>
              <c:layout>
                <c:manualLayout>
                  <c:x val="1.2249433798420507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81-4C77-B5CF-22DF248A33AE}"/>
                </c:ext>
              </c:extLst>
            </c:dLbl>
            <c:dLbl>
              <c:idx val="5"/>
              <c:layout>
                <c:manualLayout>
                  <c:x val="7.9554494828960719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81-4C77-B5CF-22DF248A33AE}"/>
                </c:ext>
              </c:extLst>
            </c:dLbl>
            <c:spPr>
              <a:noFill/>
              <a:ln>
                <a:noFill/>
              </a:ln>
              <a:effectLst/>
            </c:spPr>
            <c:txPr>
              <a:bodyPr/>
              <a:lstStyle/>
              <a:p>
                <a:pPr>
                  <a:defRPr lang="es-CO" sz="1400">
                    <a:latin typeface="Times New Roman" panose="02020603050405020304" pitchFamily="18" charset="0"/>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shape val="cylinder"/>
          <c:extLst>
            <c:ext xmlns:c16="http://schemas.microsoft.com/office/drawing/2014/chart" uri="{C3380CC4-5D6E-409C-BE32-E72D297353CC}">
              <c16:uniqueId val="{0000000D-7281-4C77-B5CF-22DF248A33AE}"/>
            </c:ext>
          </c:extLst>
        </c:ser>
        <c:dLbls>
          <c:showLegendKey val="0"/>
          <c:showVal val="1"/>
          <c:showCatName val="0"/>
          <c:showSerName val="0"/>
          <c:showPercent val="0"/>
          <c:showBubbleSize val="0"/>
        </c:dLbls>
        <c:gapWidth val="75"/>
        <c:shape val="box"/>
        <c:axId val="-90852544"/>
        <c:axId val="-90859072"/>
        <c:axId val="0"/>
      </c:bar3DChart>
      <c:catAx>
        <c:axId val="-90852544"/>
        <c:scaling>
          <c:orientation val="minMax"/>
        </c:scaling>
        <c:delete val="1"/>
        <c:axPos val="b"/>
        <c:numFmt formatCode="General" sourceLinked="1"/>
        <c:majorTickMark val="none"/>
        <c:minorTickMark val="none"/>
        <c:tickLblPos val="none"/>
        <c:crossAx val="-90859072"/>
        <c:crosses val="autoZero"/>
        <c:auto val="1"/>
        <c:lblAlgn val="ctr"/>
        <c:lblOffset val="100"/>
        <c:noMultiLvlLbl val="0"/>
      </c:catAx>
      <c:valAx>
        <c:axId val="-90859072"/>
        <c:scaling>
          <c:orientation val="minMax"/>
        </c:scaling>
        <c:delete val="1"/>
        <c:axPos val="l"/>
        <c:title>
          <c:tx>
            <c:rich>
              <a:bodyPr/>
              <a:lstStyle/>
              <a:p>
                <a:pPr>
                  <a:defRPr lang="es-CO" sz="1400" b="0" baseline="0">
                    <a:latin typeface="Times New Roman" panose="02020603050405020304" pitchFamily="18" charset="0"/>
                  </a:defRPr>
                </a:pPr>
                <a:r>
                  <a:rPr lang="es-CO" sz="1400" b="0" baseline="0">
                    <a:latin typeface="Times New Roman" panose="02020603050405020304" pitchFamily="18" charset="0"/>
                  </a:rPr>
                  <a:t>(Miles de millones de pesos)</a:t>
                </a:r>
              </a:p>
            </c:rich>
          </c:tx>
          <c:layout>
            <c:manualLayout>
              <c:xMode val="edge"/>
              <c:yMode val="edge"/>
              <c:x val="6.2184110033456128E-2"/>
              <c:y val="0.26534707005590991"/>
            </c:manualLayout>
          </c:layout>
          <c:overlay val="0"/>
        </c:title>
        <c:numFmt formatCode="_(\ * #,##0.0,,,_);_(\ * \(#,##0.0,,,\)" sourceLinked="1"/>
        <c:majorTickMark val="none"/>
        <c:minorTickMark val="none"/>
        <c:tickLblPos val="none"/>
        <c:crossAx val="-90852544"/>
        <c:crosses val="autoZero"/>
        <c:crossBetween val="between"/>
      </c:valAx>
    </c:plotArea>
    <c:legend>
      <c:legendPos val="b"/>
      <c:layout>
        <c:manualLayout>
          <c:xMode val="edge"/>
          <c:yMode val="edge"/>
          <c:x val="0.77810178770572103"/>
          <c:y val="0.23909043785969653"/>
          <c:w val="0.20576977234068916"/>
          <c:h val="7.8657664113932504E-2"/>
        </c:manualLayout>
      </c:layout>
      <c:overlay val="0"/>
      <c:txPr>
        <a:bodyPr/>
        <a:lstStyle/>
        <a:p>
          <a:pPr>
            <a:defRPr lang="es-CO" sz="2000" b="1" baseline="0">
              <a:latin typeface="Times New Roman" panose="02020603050405020304" pitchFamily="18" charset="0"/>
            </a:defRPr>
          </a:pPr>
          <a:endParaRPr lang="es-419"/>
        </a:p>
      </c:txPr>
    </c:legend>
    <c:plotVisOnly val="1"/>
    <c:dispBlanksAs val="gap"/>
    <c:showDLblsOverMax val="0"/>
  </c:chart>
  <c:spPr>
    <a:solidFill>
      <a:schemeClr val="bg1"/>
    </a:solid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81332363260846E-2"/>
          <c:y val="0"/>
          <c:w val="0.94883403546240774"/>
          <c:h val="0.88613769432667067"/>
        </c:manualLayout>
      </c:layout>
      <c:barChart>
        <c:barDir val="col"/>
        <c:grouping val="clustered"/>
        <c:varyColors val="0"/>
        <c:ser>
          <c:idx val="1"/>
          <c:order val="0"/>
          <c:tx>
            <c:strRef>
              <c:f>'G 2-1'!$C$1</c:f>
              <c:strCache>
                <c:ptCount val="1"/>
                <c:pt idx="0">
                  <c:v>2016</c:v>
                </c:pt>
              </c:strCache>
            </c:strRef>
          </c:tx>
          <c:spPr>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4772171718878491E-2"/>
                  <c:y val="-3.2186321877857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9E-43DF-987E-1862E3C5C501}"/>
                </c:ext>
              </c:extLst>
            </c:dLbl>
            <c:dLbl>
              <c:idx val="1"/>
              <c:layout>
                <c:manualLayout>
                  <c:x val="-2.6000473116826163E-2"/>
                  <c:y val="-1.1914608387403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9E-43DF-987E-1862E3C5C501}"/>
                </c:ext>
              </c:extLst>
            </c:dLbl>
            <c:dLbl>
              <c:idx val="2"/>
              <c:layout>
                <c:manualLayout>
                  <c:x val="-2.5887263019161479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9E-43DF-987E-1862E3C5C501}"/>
                </c:ext>
              </c:extLst>
            </c:dLbl>
            <c:dLbl>
              <c:idx val="3"/>
              <c:layout>
                <c:manualLayout>
                  <c:x val="-2.4641839297984854E-2"/>
                  <c:y val="-1.694436646504302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9E-43DF-987E-1862E3C5C501}"/>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9E-43DF-987E-1862E3C5C501}"/>
                </c:ext>
              </c:extLst>
            </c:dLbl>
            <c:dLbl>
              <c:idx val="5"/>
              <c:layout>
                <c:manualLayout>
                  <c:x val="1.2728719172633254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9E-43DF-987E-1862E3C5C501}"/>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extLst>
            <c:ext xmlns:c16="http://schemas.microsoft.com/office/drawing/2014/chart" uri="{C3380CC4-5D6E-409C-BE32-E72D297353CC}">
              <c16:uniqueId val="{00000006-129E-43DF-987E-1862E3C5C501}"/>
            </c:ext>
          </c:extLst>
        </c:ser>
        <c:ser>
          <c:idx val="0"/>
          <c:order val="1"/>
          <c:tx>
            <c:strRef>
              <c:f>'G 2-1'!$B$1</c:f>
              <c:strCache>
                <c:ptCount val="1"/>
                <c:pt idx="0">
                  <c:v>2017</c:v>
                </c:pt>
              </c:strCache>
            </c:strRef>
          </c:tx>
          <c:spPr>
            <a:solidFill>
              <a:schemeClr val="accent1">
                <a:lumMod val="75000"/>
              </a:schemeClr>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E-3"/>
                  <c:y val="-3.6146176366014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9E-43DF-987E-1862E3C5C501}"/>
                </c:ext>
              </c:extLst>
            </c:dLbl>
            <c:dLbl>
              <c:idx val="1"/>
              <c:layout>
                <c:manualLayout>
                  <c:x val="1.514875018305116E-3"/>
                  <c:y val="-1.8704894910700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9E-43DF-987E-1862E3C5C501}"/>
                </c:ext>
              </c:extLst>
            </c:dLbl>
            <c:dLbl>
              <c:idx val="2"/>
              <c:layout>
                <c:manualLayout>
                  <c:x val="2.0764196320953443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9E-43DF-987E-1862E3C5C501}"/>
                </c:ext>
              </c:extLst>
            </c:dLbl>
            <c:dLbl>
              <c:idx val="3"/>
              <c:layout>
                <c:manualLayout>
                  <c:x val="1.5361652754778941E-2"/>
                  <c:y val="-3.3370724095602437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9E-43DF-987E-1862E3C5C501}"/>
                </c:ext>
              </c:extLst>
            </c:dLbl>
            <c:dLbl>
              <c:idx val="4"/>
              <c:layout>
                <c:manualLayout>
                  <c:x val="1.2249433798420502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9E-43DF-987E-1862E3C5C501}"/>
                </c:ext>
              </c:extLst>
            </c:dLbl>
            <c:dLbl>
              <c:idx val="5"/>
              <c:layout>
                <c:manualLayout>
                  <c:x val="7.9554494828960685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9E-43DF-987E-1862E3C5C501}"/>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extLst>
            <c:ext xmlns:c16="http://schemas.microsoft.com/office/drawing/2014/chart" uri="{C3380CC4-5D6E-409C-BE32-E72D297353CC}">
              <c16:uniqueId val="{0000000D-129E-43DF-987E-1862E3C5C501}"/>
            </c:ext>
          </c:extLst>
        </c:ser>
        <c:dLbls>
          <c:showLegendKey val="0"/>
          <c:showVal val="1"/>
          <c:showCatName val="0"/>
          <c:showSerName val="0"/>
          <c:showPercent val="0"/>
          <c:showBubbleSize val="0"/>
        </c:dLbls>
        <c:gapWidth val="75"/>
        <c:axId val="-90858528"/>
        <c:axId val="-90857440"/>
      </c:barChart>
      <c:catAx>
        <c:axId val="-90858528"/>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90857440"/>
        <c:crosses val="autoZero"/>
        <c:auto val="1"/>
        <c:lblAlgn val="ctr"/>
        <c:lblOffset val="100"/>
        <c:noMultiLvlLbl val="0"/>
      </c:catAx>
      <c:valAx>
        <c:axId val="-90857440"/>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r>
                  <a:rPr lang="es-CO" sz="1600" b="1" baseline="0">
                    <a:latin typeface="Times New Roman" panose="02020603050405020304" pitchFamily="18" charset="0"/>
                  </a:rPr>
                  <a:t>(Miles de millones de pesos)</a:t>
                </a:r>
              </a:p>
            </c:rich>
          </c:tx>
          <c:layout>
            <c:manualLayout>
              <c:xMode val="edge"/>
              <c:yMode val="edge"/>
              <c:x val="1.3543194439750862E-2"/>
              <c:y val="0.18284019785988331"/>
            </c:manualLayout>
          </c:layout>
          <c:overlay val="0"/>
          <c:spPr>
            <a:noFill/>
            <a:ln>
              <a:noFill/>
            </a:ln>
            <a:effectLst/>
          </c:spPr>
        </c:title>
        <c:numFmt formatCode="_(\ * #,##0.0,,,_);_(\ * \(#,##0.0,,,\)" sourceLinked="1"/>
        <c:majorTickMark val="none"/>
        <c:minorTickMark val="none"/>
        <c:tickLblPos val="none"/>
        <c:crossAx val="-90858528"/>
        <c:crosses val="autoZero"/>
        <c:crossBetween val="between"/>
      </c:valAx>
      <c:spPr>
        <a:noFill/>
        <a:ln>
          <a:noFill/>
        </a:ln>
        <a:effectLst/>
      </c:spPr>
    </c:plotArea>
    <c:legend>
      <c:legendPos val="b"/>
      <c:layout>
        <c:manualLayout>
          <c:xMode val="edge"/>
          <c:yMode val="edge"/>
          <c:x val="0.62931781059556569"/>
          <c:y val="9.2163782399457536E-2"/>
          <c:w val="0.20576977234068916"/>
          <c:h val="8.949828386836260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020888013998272E-2"/>
          <c:y val="0"/>
          <c:w val="0.95728130024322877"/>
          <c:h val="0.89915811161765347"/>
        </c:manualLayout>
      </c:layout>
      <c:barChart>
        <c:barDir val="col"/>
        <c:grouping val="clustered"/>
        <c:varyColors val="0"/>
        <c:ser>
          <c:idx val="1"/>
          <c:order val="0"/>
          <c:tx>
            <c:strRef>
              <c:f>'G 2-8'!$C$1</c:f>
              <c:strCache>
                <c:ptCount val="1"/>
                <c:pt idx="0">
                  <c:v>2016</c:v>
                </c:pt>
              </c:strCache>
            </c:strRef>
          </c:tx>
          <c:spPr>
            <a:solidFill>
              <a:srgbClr val="71717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3871062992125967E-2"/>
                  <c:y val="9.54164706607222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D6-42B2-9B60-87EFF03F2A95}"/>
                </c:ext>
              </c:extLst>
            </c:dLbl>
            <c:dLbl>
              <c:idx val="1"/>
              <c:layout>
                <c:manualLayout>
                  <c:x val="-2.9458880139982529E-2"/>
                  <c:y val="-1.8435537132629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D6-42B2-9B60-87EFF03F2A95}"/>
                </c:ext>
              </c:extLst>
            </c:dLbl>
            <c:dLbl>
              <c:idx val="2"/>
              <c:layout>
                <c:manualLayout>
                  <c:x val="-3.8537510936132981E-2"/>
                  <c:y val="4.4355950983684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D6-42B2-9B60-87EFF03F2A95}"/>
                </c:ext>
              </c:extLst>
            </c:dLbl>
            <c:dLbl>
              <c:idx val="3"/>
              <c:layout>
                <c:manualLayout>
                  <c:x val="-3.782163167104121E-2"/>
                  <c:y val="1.2418855565795181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D6-42B2-9B60-87EFF03F2A95}"/>
                </c:ext>
              </c:extLst>
            </c:dLbl>
            <c:dLbl>
              <c:idx val="4"/>
              <c:layout>
                <c:manualLayout>
                  <c:x val="-2.5074365704287012E-2"/>
                  <c:y val="-2.527589969008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D6-42B2-9B60-87EFF03F2A95}"/>
                </c:ext>
              </c:extLst>
            </c:dLbl>
            <c:dLbl>
              <c:idx val="5"/>
              <c:layout>
                <c:manualLayout>
                  <c:x val="-3.9590113735783132E-2"/>
                  <c:y val="5.4828292712389304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D6-42B2-9B60-87EFF03F2A95}"/>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2-8'!$C$2:$C$7</c:f>
              <c:numCache>
                <c:formatCode>_(\ * #,##0.0,_);_(\ * \(#,##0.0,\)</c:formatCode>
                <c:ptCount val="6"/>
                <c:pt idx="0">
                  <c:v>317304484.51899999</c:v>
                </c:pt>
                <c:pt idx="1">
                  <c:v>57800000.346999995</c:v>
                </c:pt>
                <c:pt idx="2">
                  <c:v>298318406.18599999</c:v>
                </c:pt>
                <c:pt idx="3">
                  <c:v>-38813922.013999999</c:v>
                </c:pt>
                <c:pt idx="4">
                  <c:v>3045966.6970000002</c:v>
                </c:pt>
                <c:pt idx="5">
                  <c:v>-27807469.016618002</c:v>
                </c:pt>
              </c:numCache>
            </c:numRef>
          </c:val>
          <c:extLst>
            <c:ext xmlns:c16="http://schemas.microsoft.com/office/drawing/2014/chart" uri="{C3380CC4-5D6E-409C-BE32-E72D297353CC}">
              <c16:uniqueId val="{00000006-34D6-42B2-9B60-87EFF03F2A95}"/>
            </c:ext>
          </c:extLst>
        </c:ser>
        <c:ser>
          <c:idx val="0"/>
          <c:order val="1"/>
          <c:tx>
            <c:strRef>
              <c:f>'G 2-8'!$B$1</c:f>
              <c:strCache>
                <c:ptCount val="1"/>
                <c:pt idx="0">
                  <c:v>2017</c:v>
                </c:pt>
              </c:strCache>
            </c:strRef>
          </c:tx>
          <c:spPr>
            <a:solidFill>
              <a:srgbClr val="FF9900"/>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4793197725284339E-2"/>
                  <c:y val="-7.1200573820280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D6-42B2-9B60-87EFF03F2A95}"/>
                </c:ext>
              </c:extLst>
            </c:dLbl>
            <c:dLbl>
              <c:idx val="1"/>
              <c:layout>
                <c:manualLayout>
                  <c:x val="1.9071303587051617E-2"/>
                  <c:y val="-4.1600754284245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D6-42B2-9B60-87EFF03F2A95}"/>
                </c:ext>
              </c:extLst>
            </c:dLbl>
            <c:dLbl>
              <c:idx val="2"/>
              <c:layout>
                <c:manualLayout>
                  <c:x val="4.4455708661417306E-2"/>
                  <c:y val="2.0727818629661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D6-42B2-9B60-87EFF03F2A95}"/>
                </c:ext>
              </c:extLst>
            </c:dLbl>
            <c:dLbl>
              <c:idx val="3"/>
              <c:layout>
                <c:manualLayout>
                  <c:x val="2.8838035870516154E-2"/>
                  <c:y val="9.1958794061309645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D6-42B2-9B60-87EFF03F2A95}"/>
                </c:ext>
              </c:extLst>
            </c:dLbl>
            <c:dLbl>
              <c:idx val="4"/>
              <c:layout>
                <c:manualLayout>
                  <c:x val="1.5440398075240495E-2"/>
                  <c:y val="-1.1610172703447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D6-42B2-9B60-87EFF03F2A95}"/>
                </c:ext>
              </c:extLst>
            </c:dLbl>
            <c:dLbl>
              <c:idx val="5"/>
              <c:layout>
                <c:manualLayout>
                  <c:x val="1.3217410323708521E-3"/>
                  <c:y val="3.7499374233499463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D6-42B2-9B60-87EFF03F2A95}"/>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2-8'!$B$2:$B$7</c:f>
              <c:numCache>
                <c:formatCode>_(\ * #,##0.0,_);_(\ * \(#,##0.0,\)</c:formatCode>
                <c:ptCount val="6"/>
                <c:pt idx="0">
                  <c:v>286452291.94266099</c:v>
                </c:pt>
                <c:pt idx="1">
                  <c:v>64902118.43869333</c:v>
                </c:pt>
                <c:pt idx="2">
                  <c:v>267427275.776476</c:v>
                </c:pt>
                <c:pt idx="3">
                  <c:v>-45877102.272508211</c:v>
                </c:pt>
                <c:pt idx="4">
                  <c:v>5901448.7238927195</c:v>
                </c:pt>
                <c:pt idx="5">
                  <c:v>-26870155.097838916</c:v>
                </c:pt>
              </c:numCache>
            </c:numRef>
          </c:val>
          <c:extLst>
            <c:ext xmlns:c16="http://schemas.microsoft.com/office/drawing/2014/chart" uri="{C3380CC4-5D6E-409C-BE32-E72D297353CC}">
              <c16:uniqueId val="{0000000D-34D6-42B2-9B60-87EFF03F2A95}"/>
            </c:ext>
          </c:extLst>
        </c:ser>
        <c:dLbls>
          <c:showLegendKey val="0"/>
          <c:showVal val="1"/>
          <c:showCatName val="0"/>
          <c:showSerName val="0"/>
          <c:showPercent val="0"/>
          <c:showBubbleSize val="0"/>
        </c:dLbls>
        <c:gapWidth val="75"/>
        <c:axId val="-43712896"/>
        <c:axId val="-43713440"/>
      </c:barChart>
      <c:catAx>
        <c:axId val="-43712896"/>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43713440"/>
        <c:crosses val="autoZero"/>
        <c:auto val="1"/>
        <c:lblAlgn val="ctr"/>
        <c:lblOffset val="100"/>
        <c:noMultiLvlLbl val="0"/>
      </c:catAx>
      <c:valAx>
        <c:axId val="-43713440"/>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mn-lt"/>
                    <a:ea typeface="+mn-ea"/>
                    <a:cs typeface="+mn-cs"/>
                  </a:defRPr>
                </a:pPr>
                <a:r>
                  <a:rPr lang="es-CO" sz="1600" b="1" dirty="0"/>
                  <a:t>(Miles de millones de pesos)</a:t>
                </a:r>
              </a:p>
            </c:rich>
          </c:tx>
          <c:layout>
            <c:manualLayout>
              <c:xMode val="edge"/>
              <c:yMode val="edge"/>
              <c:x val="0"/>
              <c:y val="0.23786849033097077"/>
            </c:manualLayout>
          </c:layout>
          <c:overlay val="0"/>
          <c:spPr>
            <a:noFill/>
            <a:ln>
              <a:noFill/>
            </a:ln>
            <a:effectLst/>
          </c:spPr>
        </c:title>
        <c:numFmt formatCode="_(\ * #,##0.0,_);_(\ * \(#,##0.0,\)" sourceLinked="1"/>
        <c:majorTickMark val="none"/>
        <c:minorTickMark val="none"/>
        <c:tickLblPos val="none"/>
        <c:crossAx val="-43712896"/>
        <c:crosses val="autoZero"/>
        <c:crossBetween val="between"/>
      </c:valAx>
      <c:spPr>
        <a:noFill/>
        <a:ln>
          <a:noFill/>
        </a:ln>
        <a:effectLst/>
      </c:spPr>
    </c:plotArea>
    <c:legend>
      <c:legendPos val="b"/>
      <c:layout>
        <c:manualLayout>
          <c:xMode val="edge"/>
          <c:yMode val="edge"/>
          <c:x val="0.66535006561679944"/>
          <c:y val="0.1224039810707407"/>
          <c:w val="0.1997681539807524"/>
          <c:h val="7.187508423779816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784571227623014E-2"/>
          <c:y val="1.5336463286781196E-2"/>
          <c:w val="0.90284263640128137"/>
          <c:h val="0.92891126608139873"/>
        </c:manualLayout>
      </c:layout>
      <c:bar3DChart>
        <c:barDir val="col"/>
        <c:grouping val="clustered"/>
        <c:varyColors val="0"/>
        <c:ser>
          <c:idx val="1"/>
          <c:order val="0"/>
          <c:tx>
            <c:strRef>
              <c:f>SITFIN!$R$3:$R$4</c:f>
              <c:strCache>
                <c:ptCount val="2"/>
                <c:pt idx="0">
                  <c:v>SECTOR PÚBLICO</c:v>
                </c:pt>
                <c:pt idx="1">
                  <c:v>2017</c:v>
                </c:pt>
              </c:strCache>
            </c:strRef>
          </c:tx>
          <c:spPr>
            <a:solidFill>
              <a:srgbClr val="FDAE39"/>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p3d contourW="9525">
              <a:contourClr>
                <a:schemeClr val="dk1">
                  <a:shade val="95000"/>
                  <a:satMod val="105000"/>
                </a:schemeClr>
              </a:contourClr>
            </a:sp3d>
          </c:spPr>
          <c:invertIfNegative val="0"/>
          <c:dLbls>
            <c:dLbl>
              <c:idx val="0"/>
              <c:layout>
                <c:manualLayout>
                  <c:x val="1.2750455373406194E-2"/>
                  <c:y val="-2.91696444670625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62-4907-82EC-F5BFD678CD5D}"/>
                </c:ext>
              </c:extLst>
            </c:dLbl>
            <c:dLbl>
              <c:idx val="1"/>
              <c:layout>
                <c:manualLayout>
                  <c:x val="1.4571948998178506E-2"/>
                  <c:y val="-1.2728719172633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62-4907-82EC-F5BFD678CD5D}"/>
                </c:ext>
              </c:extLst>
            </c:dLbl>
            <c:dLbl>
              <c:idx val="2"/>
              <c:layout>
                <c:manualLayout>
                  <c:x val="5.0986070418254717E-3"/>
                  <c:y val="-2.6761323371743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62-4907-82EC-F5BFD678CD5D}"/>
                </c:ext>
              </c:extLst>
            </c:dLbl>
            <c:dLbl>
              <c:idx val="3"/>
              <c:layout>
                <c:manualLayout>
                  <c:x val="3.2770693063488812E-3"/>
                  <c:y val="-3.3803416730551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62-4907-82EC-F5BFD678C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SITFIN!$R$5:$R$8</c:f>
              <c:numCache>
                <c:formatCode>_(\ * #,##0.0,,,_);_(\ * \(#,##0.0,,,\)</c:formatCode>
                <c:ptCount val="4"/>
                <c:pt idx="0">
                  <c:v>1287476920806765</c:v>
                </c:pt>
                <c:pt idx="1">
                  <c:v>1019943933356988</c:v>
                </c:pt>
                <c:pt idx="2">
                  <c:v>21003561905202.699</c:v>
                </c:pt>
                <c:pt idx="3">
                  <c:v>246529425544575</c:v>
                </c:pt>
              </c:numCache>
            </c:numRef>
          </c:val>
          <c:shape val="cylinder"/>
          <c:extLst>
            <c:ext xmlns:c16="http://schemas.microsoft.com/office/drawing/2014/chart" uri="{C3380CC4-5D6E-409C-BE32-E72D297353CC}">
              <c16:uniqueId val="{00000004-5A62-4907-82EC-F5BFD678CD5D}"/>
            </c:ext>
          </c:extLst>
        </c:ser>
        <c:ser>
          <c:idx val="0"/>
          <c:order val="1"/>
          <c:tx>
            <c:strRef>
              <c:f>SITFIN!$Q$3:$Q$4</c:f>
              <c:strCache>
                <c:ptCount val="2"/>
                <c:pt idx="0">
                  <c:v>SECTOR PÚBLICO</c:v>
                </c:pt>
                <c:pt idx="1">
                  <c:v>2016</c:v>
                </c:pt>
              </c:strCache>
            </c:strRef>
          </c:tx>
          <c:spPr>
            <a:solidFill>
              <a:schemeClr val="accent5">
                <a:lumMod val="50000"/>
              </a:schemeClr>
            </a:solidFill>
            <a:ln w="25400" cap="flat" cmpd="sng" algn="ctr">
              <a:solidFill>
                <a:schemeClr val="accent5">
                  <a:lumMod val="50000"/>
                </a:schemeClr>
              </a:solidFill>
              <a:prstDash val="solid"/>
            </a:ln>
            <a:effectLst/>
            <a:sp3d contourW="25400">
              <a:contourClr>
                <a:schemeClr val="accent5">
                  <a:lumMod val="50000"/>
                </a:schemeClr>
              </a:contourClr>
            </a:sp3d>
          </c:spPr>
          <c:invertIfNegative val="0"/>
          <c:dLbls>
            <c:dLbl>
              <c:idx val="0"/>
              <c:layout>
                <c:manualLayout>
                  <c:x val="3.6801810818081739E-2"/>
                  <c:y val="-2.55607721446352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62-4907-82EC-F5BFD678CD5D}"/>
                </c:ext>
              </c:extLst>
            </c:dLbl>
            <c:dLbl>
              <c:idx val="1"/>
              <c:layout>
                <c:manualLayout>
                  <c:x val="2.8786057747486275E-2"/>
                  <c:y val="-1.2728660730261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62-4907-82EC-F5BFD678CD5D}"/>
                </c:ext>
              </c:extLst>
            </c:dLbl>
            <c:dLbl>
              <c:idx val="2"/>
              <c:layout>
                <c:manualLayout>
                  <c:x val="1.6393495304929388E-2"/>
                  <c:y val="-1.7840815159188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62-4907-82EC-F5BFD678CD5D}"/>
                </c:ext>
              </c:extLst>
            </c:dLbl>
            <c:dLbl>
              <c:idx val="3"/>
              <c:layout>
                <c:manualLayout>
                  <c:x val="2.2955667919358821E-2"/>
                  <c:y val="-2.3579107872697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62-4907-82EC-F5BFD678C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SITFIN!$Q$5:$Q$8</c:f>
              <c:numCache>
                <c:formatCode>_(\ * #,##0.0,,,_);_(\ * \(#,##0.0,,,\)</c:formatCode>
                <c:ptCount val="4"/>
                <c:pt idx="0">
                  <c:v>1207973460205860</c:v>
                </c:pt>
                <c:pt idx="1">
                  <c:v>953510581689000</c:v>
                </c:pt>
                <c:pt idx="2">
                  <c:v>19475696246600</c:v>
                </c:pt>
                <c:pt idx="3">
                  <c:v>234987182270250</c:v>
                </c:pt>
              </c:numCache>
            </c:numRef>
          </c:val>
          <c:shape val="cylinder"/>
          <c:extLst>
            <c:ext xmlns:c16="http://schemas.microsoft.com/office/drawing/2014/chart" uri="{C3380CC4-5D6E-409C-BE32-E72D297353CC}">
              <c16:uniqueId val="{00000009-5A62-4907-82EC-F5BFD678CD5D}"/>
            </c:ext>
          </c:extLst>
        </c:ser>
        <c:dLbls>
          <c:showLegendKey val="0"/>
          <c:showVal val="0"/>
          <c:showCatName val="0"/>
          <c:showSerName val="0"/>
          <c:showPercent val="0"/>
          <c:showBubbleSize val="0"/>
        </c:dLbls>
        <c:gapWidth val="109"/>
        <c:gapDepth val="106"/>
        <c:shape val="box"/>
        <c:axId val="-43704192"/>
        <c:axId val="-43708000"/>
        <c:axId val="0"/>
      </c:bar3DChart>
      <c:catAx>
        <c:axId val="-4370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43708000"/>
        <c:crosses val="autoZero"/>
        <c:auto val="1"/>
        <c:lblAlgn val="ctr"/>
        <c:lblOffset val="100"/>
        <c:noMultiLvlLbl val="0"/>
      </c:catAx>
      <c:valAx>
        <c:axId val="-43708000"/>
        <c:scaling>
          <c:orientation val="minMax"/>
        </c:scaling>
        <c:delete val="0"/>
        <c:axPos val="l"/>
        <c:numFmt formatCode="_(\ * #,##0.0,,,_);_(\ *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437041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34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190789591054147E-2"/>
          <c:y val="0"/>
          <c:w val="0.93792811350904115"/>
          <c:h val="0.85150895068924237"/>
        </c:manualLayout>
      </c:layout>
      <c:bar3DChart>
        <c:barDir val="col"/>
        <c:grouping val="clustered"/>
        <c:varyColors val="0"/>
        <c:ser>
          <c:idx val="1"/>
          <c:order val="0"/>
          <c:tx>
            <c:strRef>
              <c:f>'G 2-9'!$C$1</c:f>
              <c:strCache>
                <c:ptCount val="1"/>
                <c:pt idx="0">
                  <c:v>2016</c:v>
                </c:pt>
              </c:strCache>
            </c:strRef>
          </c:tx>
          <c:spPr>
            <a:solidFill>
              <a:schemeClr val="bg1">
                <a:lumMod val="5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3988298337707787E-2"/>
                  <c:y val="-9.6238025382560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6D-4B7A-BB78-DD420CFD664E}"/>
                </c:ext>
              </c:extLst>
            </c:dLbl>
            <c:dLbl>
              <c:idx val="1"/>
              <c:layout>
                <c:manualLayout>
                  <c:x val="-2.6037510936132983E-2"/>
                  <c:y val="-2.2296992261890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6D-4B7A-BB78-DD420CFD664E}"/>
                </c:ext>
              </c:extLst>
            </c:dLbl>
            <c:dLbl>
              <c:idx val="2"/>
              <c:layout>
                <c:manualLayout>
                  <c:x val="-3.6797244094488236E-2"/>
                  <c:y val="-1.385050278707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6D-4B7A-BB78-DD420CFD664E}"/>
                </c:ext>
              </c:extLst>
            </c:dLbl>
            <c:dLbl>
              <c:idx val="3"/>
              <c:layout>
                <c:manualLayout>
                  <c:x val="-2.3064195100612424E-2"/>
                  <c:y val="1.6433192666916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6D-4B7A-BB78-DD420CFD664E}"/>
                </c:ext>
              </c:extLst>
            </c:dLbl>
            <c:dLbl>
              <c:idx val="4"/>
              <c:layout>
                <c:manualLayout>
                  <c:x val="-2.664413823272091E-2"/>
                  <c:y val="9.0613469136286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6D-4B7A-BB78-DD420CFD664E}"/>
                </c:ext>
              </c:extLst>
            </c:dLbl>
            <c:dLbl>
              <c:idx val="5"/>
              <c:layout>
                <c:manualLayout>
                  <c:x val="-8.5288713910761163E-3"/>
                  <c:y val="7.5039479217842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6D-4B7A-BB78-DD420CFD664E}"/>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2-9'!$C$2:$C$7</c:f>
              <c:numCache>
                <c:formatCode>_(\ * #,##0.0,_);_(\ * \(#,##0.0,\)</c:formatCode>
                <c:ptCount val="6"/>
                <c:pt idx="0">
                  <c:v>407863247.52200001</c:v>
                </c:pt>
                <c:pt idx="1">
                  <c:v>90880815.909999996</c:v>
                </c:pt>
                <c:pt idx="2">
                  <c:v>337595980.34100002</c:v>
                </c:pt>
                <c:pt idx="3">
                  <c:v>-20613548.729000032</c:v>
                </c:pt>
                <c:pt idx="4">
                  <c:v>5357225.5629999992</c:v>
                </c:pt>
                <c:pt idx="5">
                  <c:v>-4637941.8463600324</c:v>
                </c:pt>
              </c:numCache>
            </c:numRef>
          </c:val>
          <c:shape val="cylinder"/>
          <c:extLst>
            <c:ext xmlns:c16="http://schemas.microsoft.com/office/drawing/2014/chart" uri="{C3380CC4-5D6E-409C-BE32-E72D297353CC}">
              <c16:uniqueId val="{00000006-E06D-4B7A-BB78-DD420CFD664E}"/>
            </c:ext>
          </c:extLst>
        </c:ser>
        <c:ser>
          <c:idx val="0"/>
          <c:order val="1"/>
          <c:tx>
            <c:strRef>
              <c:f>'G 2-9'!$B$1</c:f>
              <c:strCache>
                <c:ptCount val="1"/>
                <c:pt idx="0">
                  <c:v>2017</c:v>
                </c:pt>
              </c:strCache>
            </c:strRef>
          </c:tx>
          <c:spPr>
            <a:solidFill>
              <a:srgbClr val="FF9933"/>
            </a:solidFill>
            <a:ln w="25400" cap="flat" cmpd="sng" algn="ctr">
              <a:solidFill>
                <a:schemeClr val="bg1"/>
              </a:solidFill>
              <a:prstDash val="solid"/>
            </a:ln>
            <a:effectLst/>
            <a:scene3d>
              <a:camera prst="orthographicFront"/>
              <a:lightRig rig="threePt" dir="t"/>
            </a:scene3d>
          </c:spPr>
          <c:invertIfNegative val="0"/>
          <c:dPt>
            <c:idx val="0"/>
            <c:invertIfNegative val="0"/>
            <c:bubble3D val="0"/>
            <c:spPr>
              <a:solidFill>
                <a:srgbClr val="FF9933"/>
              </a:solidFill>
              <a:ln w="25400" cap="flat" cmpd="sng" algn="ctr">
                <a:solidFill>
                  <a:schemeClr val="tx1"/>
                </a:solidFill>
                <a:prstDash val="solid"/>
              </a:ln>
              <a:effectLst/>
              <a:scene3d>
                <a:camera prst="orthographicFront"/>
                <a:lightRig rig="threePt" dir="t"/>
              </a:scene3d>
            </c:spPr>
            <c:extLst>
              <c:ext xmlns:c16="http://schemas.microsoft.com/office/drawing/2014/chart" uri="{C3380CC4-5D6E-409C-BE32-E72D297353CC}">
                <c16:uniqueId val="{00000008-E06D-4B7A-BB78-DD420CFD664E}"/>
              </c:ext>
            </c:extLst>
          </c:dPt>
          <c:dLbls>
            <c:dLbl>
              <c:idx val="0"/>
              <c:layout>
                <c:manualLayout>
                  <c:x val="1.1893372703412022E-2"/>
                  <c:y val="-1.1269032499491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6D-4B7A-BB78-DD420CFD664E}"/>
                </c:ext>
              </c:extLst>
            </c:dLbl>
            <c:dLbl>
              <c:idx val="1"/>
              <c:layout>
                <c:manualLayout>
                  <c:x val="-2.1910542432195977E-3"/>
                  <c:y val="-3.4041055947372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6D-4B7A-BB78-DD420CFD664E}"/>
                </c:ext>
              </c:extLst>
            </c:dLbl>
            <c:dLbl>
              <c:idx val="2"/>
              <c:layout>
                <c:manualLayout>
                  <c:x val="1.4084426946631671E-2"/>
                  <c:y val="-1.526157103403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6D-4B7A-BB78-DD420CFD664E}"/>
                </c:ext>
              </c:extLst>
            </c:dLbl>
            <c:dLbl>
              <c:idx val="3"/>
              <c:layout>
                <c:manualLayout>
                  <c:x val="1.0915573053368328E-2"/>
                  <c:y val="1.5484349887197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6D-4B7A-BB78-DD420CFD664E}"/>
                </c:ext>
              </c:extLst>
            </c:dLbl>
            <c:dLbl>
              <c:idx val="4"/>
              <c:layout>
                <c:manualLayout>
                  <c:x val="-7.7466097987751534E-3"/>
                  <c:y val="-1.7574324493254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6D-4B7A-BB78-DD420CFD664E}"/>
                </c:ext>
              </c:extLst>
            </c:dLbl>
            <c:dLbl>
              <c:idx val="5"/>
              <c:layout>
                <c:manualLayout>
                  <c:x val="3.1632874015748033E-2"/>
                  <c:y val="1.4546076907081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6D-4B7A-BB78-DD420CFD664E}"/>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2-9'!$B$2:$B$7</c:f>
              <c:numCache>
                <c:formatCode>_(\ * #,##0.0,_);_(\ * \(#,##0.0,\)</c:formatCode>
                <c:ptCount val="6"/>
                <c:pt idx="0">
                  <c:v>375829378.97425401</c:v>
                </c:pt>
                <c:pt idx="1">
                  <c:v>98495165.485336497</c:v>
                </c:pt>
                <c:pt idx="2">
                  <c:v>305987843.45372099</c:v>
                </c:pt>
                <c:pt idx="3">
                  <c:v>-28653629.964803457</c:v>
                </c:pt>
                <c:pt idx="4">
                  <c:v>8642474.0800035596</c:v>
                </c:pt>
                <c:pt idx="5">
                  <c:v>-4815543.4785382478</c:v>
                </c:pt>
              </c:numCache>
            </c:numRef>
          </c:val>
          <c:shape val="cylinder"/>
          <c:extLst>
            <c:ext xmlns:c16="http://schemas.microsoft.com/office/drawing/2014/chart" uri="{C3380CC4-5D6E-409C-BE32-E72D297353CC}">
              <c16:uniqueId val="{0000000E-E06D-4B7A-BB78-DD420CFD664E}"/>
            </c:ext>
          </c:extLst>
        </c:ser>
        <c:dLbls>
          <c:showLegendKey val="0"/>
          <c:showVal val="1"/>
          <c:showCatName val="0"/>
          <c:showSerName val="0"/>
          <c:showPercent val="0"/>
          <c:showBubbleSize val="0"/>
        </c:dLbls>
        <c:gapWidth val="75"/>
        <c:shape val="box"/>
        <c:axId val="-43703104"/>
        <c:axId val="-43707456"/>
        <c:axId val="0"/>
      </c:bar3DChart>
      <c:catAx>
        <c:axId val="-43703104"/>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s-CO"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crossAx val="-43707456"/>
        <c:crosses val="autoZero"/>
        <c:auto val="1"/>
        <c:lblAlgn val="ctr"/>
        <c:lblOffset val="100"/>
        <c:noMultiLvlLbl val="0"/>
      </c:catAx>
      <c:valAx>
        <c:axId val="-43707456"/>
        <c:scaling>
          <c:orientation val="minMax"/>
        </c:scaling>
        <c:delete val="1"/>
        <c:axPos val="l"/>
        <c:numFmt formatCode="_(\ * #,##0.0,_);_(\ * \(#,##0.0,\)" sourceLinked="1"/>
        <c:majorTickMark val="none"/>
        <c:minorTickMark val="none"/>
        <c:tickLblPos val="none"/>
        <c:crossAx val="-43703104"/>
        <c:crosses val="autoZero"/>
        <c:crossBetween val="between"/>
      </c:valAx>
      <c:spPr>
        <a:noFill/>
        <a:ln>
          <a:noFill/>
        </a:ln>
        <a:effectLst/>
      </c:spPr>
    </c:plotArea>
    <c:legend>
      <c:legendPos val="b"/>
      <c:layout>
        <c:manualLayout>
          <c:xMode val="edge"/>
          <c:yMode val="edge"/>
          <c:x val="0.76574554725952504"/>
          <c:y val="7.1464244502230517E-2"/>
          <c:w val="0.10955055098906581"/>
          <c:h val="0.11498559763171444"/>
        </c:manualLayout>
      </c:layout>
      <c:overlay val="0"/>
      <c:spPr>
        <a:noFill/>
        <a:ln>
          <a:noFill/>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6350" cap="flat" cmpd="sng" algn="ctr">
      <a:noFill/>
      <a:prstDash val="solid"/>
      <a:round/>
    </a:ln>
    <a:effectLst/>
  </c:spPr>
  <c:txPr>
    <a:bodyPr/>
    <a:lstStyle/>
    <a:p>
      <a:pPr>
        <a:defRPr/>
      </a:pPr>
      <a:endParaRPr lang="es-419"/>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xfrm>
          <a:off x="2806279" y="49570"/>
          <a:ext cx="3624540" cy="1440801"/>
        </a:xfrm>
        <a:prstGeom prst="ellipse">
          <a:avLst/>
        </a:prstGeom>
        <a:gradFill rotWithShape="0">
          <a:gsLst>
            <a:gs pos="0">
              <a:srgbClr val="FFFFFF"/>
            </a:gs>
            <a:gs pos="50000">
              <a:srgbClr val="B4DE86"/>
            </a:gs>
            <a:gs pos="100000">
              <a:srgbClr val="76B53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MX" sz="1800" b="0" dirty="0">
              <a:solidFill>
                <a:sysClr val="windowText" lastClr="000000"/>
              </a:solidFill>
              <a:effectLst>
                <a:outerShdw blurRad="38100" dist="38100" dir="2700000" algn="tl">
                  <a:srgbClr val="C0C0C0"/>
                </a:outerShdw>
              </a:effectLst>
              <a:latin typeface="Calibri"/>
              <a:ea typeface="+mn-ea"/>
              <a:cs typeface="+mn-cs"/>
            </a:rPr>
            <a:t>1</a:t>
          </a:r>
          <a:r>
            <a:rPr lang="es-MX" sz="1800" b="1" dirty="0">
              <a:solidFill>
                <a:sysClr val="windowText" lastClr="000000"/>
              </a:solidFill>
              <a:effectLst>
                <a:outerShdw blurRad="38100" dist="38100" dir="2700000" algn="tl">
                  <a:srgbClr val="C0C0C0"/>
                </a:outerShdw>
              </a:effectLst>
              <a:latin typeface="Calibri"/>
              <a:ea typeface="+mn-ea"/>
              <a:cs typeface="+mn-cs"/>
            </a:rPr>
            <a:t>. Empresas que cotizan en el mercado de valores, o que captan o administran ahorro del público</a:t>
          </a:r>
          <a:endParaRPr lang="es-ES" sz="1800" b="1" dirty="0">
            <a:solidFill>
              <a:srgbClr val="FFFFFF"/>
            </a:solidFill>
            <a:latin typeface="Calibri"/>
            <a:ea typeface="+mn-ea"/>
            <a:cs typeface="+mn-cs"/>
          </a:endParaRPr>
        </a:p>
      </dgm:t>
    </dgm:pt>
    <dgm:pt modelId="{AF211E25-4738-4034-A58A-C2733435E09F}" type="parTrans" cxnId="{DCB1DAC2-858B-43AA-8FB7-E7047D956872}">
      <dgm:prSet/>
      <dgm:spPr>
        <a:xfrm rot="20011500">
          <a:off x="2038981" y="1649715"/>
          <a:ext cx="1529227" cy="48339"/>
        </a:xfrm>
        <a:custGeom>
          <a:avLst/>
          <a:gdLst/>
          <a:ahLst/>
          <a:cxnLst/>
          <a:rect l="0" t="0" r="0" b="0"/>
          <a:pathLst>
            <a:path>
              <a:moveTo>
                <a:pt x="0" y="24169"/>
              </a:moveTo>
              <a:lnTo>
                <a:pt x="1529227"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xfrm>
          <a:off x="2793796" y="1565660"/>
          <a:ext cx="3795819" cy="1547301"/>
        </a:xfrm>
        <a:prstGeom prst="ellipse">
          <a:avLst/>
        </a:prstGeom>
        <a:gradFill rotWithShape="0">
          <a:gsLst>
            <a:gs pos="0">
              <a:srgbClr val="FFFFFF"/>
            </a:gs>
            <a:gs pos="50000">
              <a:srgbClr val="2D2DB9">
                <a:lumMod val="20000"/>
                <a:lumOff val="80000"/>
              </a:srgbClr>
            </a:gs>
            <a:gs pos="100000">
              <a:srgbClr val="2D2DB9">
                <a:lumMod val="60000"/>
                <a:lumOff val="40000"/>
              </a:srgbClr>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MX" sz="1800" b="1" dirty="0">
              <a:solidFill>
                <a:sysClr val="windowText" lastClr="000000"/>
              </a:solidFill>
              <a:effectLst>
                <a:outerShdw blurRad="38100" dist="38100" dir="2700000" algn="tl">
                  <a:srgbClr val="C0C0C0"/>
                </a:outerShdw>
              </a:effectLst>
              <a:latin typeface="Calibri"/>
              <a:ea typeface="+mn-ea"/>
              <a:cs typeface="+mn-cs"/>
            </a:rPr>
            <a:t>2. Empresas que no cotizan en el mercado de valores, y que no captan ni administran ahorro del público</a:t>
          </a:r>
          <a:endParaRPr lang="es-ES" sz="1800" b="1" dirty="0">
            <a:solidFill>
              <a:srgbClr val="FFFFFF"/>
            </a:solidFill>
            <a:latin typeface="Calibri"/>
            <a:ea typeface="+mn-ea"/>
            <a:cs typeface="+mn-cs"/>
          </a:endParaRPr>
        </a:p>
      </dgm:t>
    </dgm:pt>
    <dgm:pt modelId="{A4EB43E1-84F9-4518-8458-6AE7597D75B1}" type="parTrans" cxnId="{468E45B2-CF59-4A03-B8F7-90D9F322BA3F}">
      <dgm:prSet/>
      <dgm:spPr>
        <a:xfrm rot="21533472">
          <a:off x="2119104" y="2358382"/>
          <a:ext cx="676891" cy="48339"/>
        </a:xfrm>
        <a:custGeom>
          <a:avLst/>
          <a:gdLst/>
          <a:ahLst/>
          <a:cxnLst/>
          <a:rect l="0" t="0" r="0" b="0"/>
          <a:pathLst>
            <a:path>
              <a:moveTo>
                <a:pt x="0" y="24169"/>
              </a:moveTo>
              <a:lnTo>
                <a:pt x="676891"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xfrm>
          <a:off x="2995928" y="3192084"/>
          <a:ext cx="3664303" cy="1117549"/>
        </a:xfrm>
        <a:prstGeom prst="ellipse">
          <a:avLst/>
        </a:prstGeom>
        <a:gradFill rotWithShape="0">
          <a:gsLst>
            <a:gs pos="0">
              <a:srgbClr val="FFFFFF"/>
            </a:gs>
            <a:gs pos="50000">
              <a:srgbClr val="FFB7B7"/>
            </a:gs>
            <a:gs pos="100000">
              <a:srgbClr val="FF818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ES" sz="2400" b="1" dirty="0">
              <a:solidFill>
                <a:srgbClr val="000000"/>
              </a:solidFill>
              <a:latin typeface="Calibri" panose="020F0502020204030204" pitchFamily="34" charset="0"/>
              <a:ea typeface="+mn-ea"/>
              <a:cs typeface="+mn-cs"/>
            </a:rPr>
            <a:t>3. Entidades de gobierno </a:t>
          </a:r>
        </a:p>
      </dgm:t>
    </dgm:pt>
    <dgm:pt modelId="{8D52007B-04F7-4809-9EFF-C41160ACC4F1}" type="parTrans" cxnId="{7D8EC62B-8834-42B9-BBC2-1AEAC48A37D5}">
      <dgm:prSet/>
      <dgm:spPr>
        <a:xfrm rot="1265637">
          <a:off x="2062694" y="2985049"/>
          <a:ext cx="1685553" cy="48339"/>
        </a:xfrm>
        <a:custGeom>
          <a:avLst/>
          <a:gdLst/>
          <a:ahLst/>
          <a:cxnLst/>
          <a:rect l="0" t="0" r="0" b="0"/>
          <a:pathLst>
            <a:path>
              <a:moveTo>
                <a:pt x="0" y="24169"/>
              </a:moveTo>
              <a:lnTo>
                <a:pt x="1685553"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xfrm>
          <a:off x="401016" y="878936"/>
          <a:ext cx="1872234" cy="2788510"/>
        </a:xfrm>
        <a:prstGeom prst="ellipse">
          <a:avLst/>
        </a:prstGeom>
        <a:gradFill rotWithShape="0">
          <a:gsLst>
            <a:gs pos="0">
              <a:srgbClr val="FFFFFF"/>
            </a:gs>
            <a:gs pos="50000">
              <a:srgbClr val="2D2DB9">
                <a:lumMod val="75000"/>
              </a:srgbClr>
            </a:gs>
            <a:gs pos="100000">
              <a:srgbClr val="2D2DB9">
                <a:lumMod val="50000"/>
              </a:srgb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103231" custLinFactX="32592" custLinFactNeighborX="100000" custLinFactNeighborY="134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15416" custLinFactX="6622" custLinFactNeighborX="100000" custLinFactNeighborY="-4843">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ScaleY="83360" custLinFactX="48592" custLinFactNeighborX="100000" custLinFactNeighborY="-22800">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0DC5521-136C-4F46-A737-4BA64EECA9D5}" type="presOf" srcId="{9DF46E10-A583-4C14-BB0E-F78E0980C81E}" destId="{1E02EFE4-F98A-4C9F-8D40-C3EDA9D04BF9}" srcOrd="0" destOrd="0" presId="urn:microsoft.com/office/officeart/2005/8/layout/radial2"/>
    <dgm:cxn modelId="{4C478725-9C5B-46F8-92CF-BCD61DC2F370}" type="presOf" srcId="{AF211E25-4738-4034-A58A-C2733435E09F}" destId="{F6CC1EB0-ABCB-44B4-8579-08A554B2F6CD}" srcOrd="0" destOrd="0" presId="urn:microsoft.com/office/officeart/2005/8/layout/radial2"/>
    <dgm:cxn modelId="{7D8EC62B-8834-42B9-BBC2-1AEAC48A37D5}" srcId="{C262232D-FAFA-4B8E-8C8C-19FC086DE6A3}" destId="{036FE566-7592-4280-B2AC-79B6C09B8864}" srcOrd="2" destOrd="0" parTransId="{8D52007B-04F7-4809-9EFF-C41160ACC4F1}" sibTransId="{7E1F5562-4D5D-4614-8649-2FB7583DF66B}"/>
    <dgm:cxn modelId="{DC76B370-571D-45A6-B4A2-7BB8A64A83A7}" type="presOf" srcId="{8D52007B-04F7-4809-9EFF-C41160ACC4F1}" destId="{245F6F13-71EA-44A2-A0FE-712885068A4F}" srcOrd="0" destOrd="0" presId="urn:microsoft.com/office/officeart/2005/8/layout/radial2"/>
    <dgm:cxn modelId="{97202190-943D-480F-911B-35FBCD257DC4}" type="presOf" srcId="{036FE566-7592-4280-B2AC-79B6C09B8864}" destId="{E43465F4-A339-482C-87DC-E675E3944F47}" srcOrd="0" destOrd="0" presId="urn:microsoft.com/office/officeart/2005/8/layout/radial2"/>
    <dgm:cxn modelId="{581BB794-CCDF-4A01-A41E-FE3151CEC776}" type="presOf" srcId="{CD02E64A-805D-41E6-9618-D62982B94046}" destId="{4CBEE7F2-FA8F-455D-899D-D2E2389A34C1}" srcOrd="0" destOrd="0" presId="urn:microsoft.com/office/officeart/2005/8/layout/radial2"/>
    <dgm:cxn modelId="{94A2B2A5-52A2-45FF-967F-24395FA5A8C6}" type="presOf" srcId="{C262232D-FAFA-4B8E-8C8C-19FC086DE6A3}" destId="{959930D8-02B3-4AB6-858E-0A8BCB48164F}" srcOrd="0" destOrd="0" presId="urn:microsoft.com/office/officeart/2005/8/layout/radial2"/>
    <dgm:cxn modelId="{8587E6A9-4C9A-4935-B082-2420ADC096D2}" type="presOf" srcId="{A4EB43E1-84F9-4518-8458-6AE7597D75B1}" destId="{FA9F25C7-5FCF-4FFD-86EA-D574DC3E22F3}"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1DAC2-858B-43AA-8FB7-E7047D956872}" srcId="{C262232D-FAFA-4B8E-8C8C-19FC086DE6A3}" destId="{9DF46E10-A583-4C14-BB0E-F78E0980C81E}" srcOrd="0" destOrd="0" parTransId="{AF211E25-4738-4034-A58A-C2733435E09F}" sibTransId="{12FCC170-E7E4-4CAF-941F-D50F94DAF2FB}"/>
    <dgm:cxn modelId="{16BBDEBC-75D3-49AD-B75F-23C9325698B5}" type="presParOf" srcId="{959930D8-02B3-4AB6-858E-0A8BCB48164F}" destId="{FCCB4666-85D5-43AB-A3F5-8FF69B0D82EF}" srcOrd="0" destOrd="0" presId="urn:microsoft.com/office/officeart/2005/8/layout/radial2"/>
    <dgm:cxn modelId="{BE1C7BFB-25A7-4097-A229-962E2E308AFA}" type="presParOf" srcId="{FCCB4666-85D5-43AB-A3F5-8FF69B0D82EF}" destId="{052B49CE-7C29-4ADB-8E02-1DEC9A1415EB}" srcOrd="0" destOrd="0" presId="urn:microsoft.com/office/officeart/2005/8/layout/radial2"/>
    <dgm:cxn modelId="{C1B7A4CC-DFEF-47A9-9C61-4A49B3DFA0AC}" type="presParOf" srcId="{052B49CE-7C29-4ADB-8E02-1DEC9A1415EB}" destId="{41CBC5EF-B56F-494A-8939-980D2B9D1EDF}" srcOrd="0" destOrd="0" presId="urn:microsoft.com/office/officeart/2005/8/layout/radial2"/>
    <dgm:cxn modelId="{2C8B4E02-6151-456C-BD16-01C4954ED70D}" type="presParOf" srcId="{052B49CE-7C29-4ADB-8E02-1DEC9A1415EB}" destId="{8CC992E8-A0C8-476F-9F40-4E8F09CEECCF}" srcOrd="1" destOrd="0" presId="urn:microsoft.com/office/officeart/2005/8/layout/radial2"/>
    <dgm:cxn modelId="{F643C85D-5DDC-4BDC-9AD6-AF625BEC2089}" type="presParOf" srcId="{FCCB4666-85D5-43AB-A3F5-8FF69B0D82EF}" destId="{F6CC1EB0-ABCB-44B4-8579-08A554B2F6CD}" srcOrd="1" destOrd="0" presId="urn:microsoft.com/office/officeart/2005/8/layout/radial2"/>
    <dgm:cxn modelId="{0396D123-A555-4B7E-92F9-917D78874223}" type="presParOf" srcId="{FCCB4666-85D5-43AB-A3F5-8FF69B0D82EF}" destId="{1356F96D-77F2-48B3-8353-640EDFF686F7}" srcOrd="2" destOrd="0" presId="urn:microsoft.com/office/officeart/2005/8/layout/radial2"/>
    <dgm:cxn modelId="{2DE7AB78-FE3C-43C6-A007-CAB2E5420BBF}" type="presParOf" srcId="{1356F96D-77F2-48B3-8353-640EDFF686F7}" destId="{1E02EFE4-F98A-4C9F-8D40-C3EDA9D04BF9}" srcOrd="0" destOrd="0" presId="urn:microsoft.com/office/officeart/2005/8/layout/radial2"/>
    <dgm:cxn modelId="{157CAD4D-8060-4072-904E-0E087497039C}" type="presParOf" srcId="{1356F96D-77F2-48B3-8353-640EDFF686F7}" destId="{68493437-8682-438F-97A3-4D236F9B846C}" srcOrd="1" destOrd="0" presId="urn:microsoft.com/office/officeart/2005/8/layout/radial2"/>
    <dgm:cxn modelId="{28C61912-9157-4B31-8633-9F58552001DC}" type="presParOf" srcId="{FCCB4666-85D5-43AB-A3F5-8FF69B0D82EF}" destId="{FA9F25C7-5FCF-4FFD-86EA-D574DC3E22F3}" srcOrd="3" destOrd="0" presId="urn:microsoft.com/office/officeart/2005/8/layout/radial2"/>
    <dgm:cxn modelId="{FE5EA872-6AEE-4F8B-9F04-B04DE44E2268}" type="presParOf" srcId="{FCCB4666-85D5-43AB-A3F5-8FF69B0D82EF}" destId="{19898688-C174-4E10-A236-D6989DE48053}" srcOrd="4" destOrd="0" presId="urn:microsoft.com/office/officeart/2005/8/layout/radial2"/>
    <dgm:cxn modelId="{B20A42EF-885E-4790-BEA5-A084E9131B3D}" type="presParOf" srcId="{19898688-C174-4E10-A236-D6989DE48053}" destId="{4CBEE7F2-FA8F-455D-899D-D2E2389A34C1}" srcOrd="0" destOrd="0" presId="urn:microsoft.com/office/officeart/2005/8/layout/radial2"/>
    <dgm:cxn modelId="{1AD144D6-D26A-400E-860F-8305E3A33D64}" type="presParOf" srcId="{19898688-C174-4E10-A236-D6989DE48053}" destId="{66445095-13CE-4215-A68E-3EADCCD396C6}" srcOrd="1" destOrd="0" presId="urn:microsoft.com/office/officeart/2005/8/layout/radial2"/>
    <dgm:cxn modelId="{5F63F93A-322C-4C08-B3AA-3C68A05CC651}" type="presParOf" srcId="{FCCB4666-85D5-43AB-A3F5-8FF69B0D82EF}" destId="{245F6F13-71EA-44A2-A0FE-712885068A4F}" srcOrd="5" destOrd="0" presId="urn:microsoft.com/office/officeart/2005/8/layout/radial2"/>
    <dgm:cxn modelId="{86160BA9-8B63-4AC4-AC41-F3C73D0171E0}" type="presParOf" srcId="{FCCB4666-85D5-43AB-A3F5-8FF69B0D82EF}" destId="{CD85E822-E639-44B9-A75E-28464151390E}" srcOrd="6" destOrd="0" presId="urn:microsoft.com/office/officeart/2005/8/layout/radial2"/>
    <dgm:cxn modelId="{665480D6-0302-4C9D-8ACB-2BF7C4BF48DD}" type="presParOf" srcId="{CD85E822-E639-44B9-A75E-28464151390E}" destId="{E43465F4-A339-482C-87DC-E675E3944F47}" srcOrd="0" destOrd="0" presId="urn:microsoft.com/office/officeart/2005/8/layout/radial2"/>
    <dgm:cxn modelId="{C9948D5E-1895-44EB-A681-BAC9BEA4DBA0}"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a:xfrm>
          <a:off x="0" y="0"/>
          <a:ext cx="4402335" cy="4860464"/>
        </a:xfrm>
        <a:prstGeom prst="roundRect">
          <a:avLst>
            <a:gd name="adj" fmla="val 10000"/>
          </a:avLst>
        </a:prstGeom>
        <a:solidFill>
          <a:srgbClr val="FFFFFF">
            <a:tint val="40000"/>
            <a:hueOff val="0"/>
            <a:satOff val="0"/>
            <a:lumOff val="0"/>
            <a:alphaOff val="0"/>
          </a:srgbClr>
        </a:solidFill>
        <a:ln>
          <a:noFill/>
        </a:ln>
        <a:effectLst/>
      </dgm:spPr>
      <dgm:t>
        <a:bodyPr/>
        <a:lstStyle/>
        <a:p>
          <a:r>
            <a:rPr lang="es-ES" b="1" dirty="0">
              <a:solidFill>
                <a:srgbClr val="000000">
                  <a:hueOff val="0"/>
                  <a:satOff val="0"/>
                  <a:lumOff val="0"/>
                  <a:alphaOff val="0"/>
                </a:srgbClr>
              </a:solidFill>
              <a:latin typeface="Calibri"/>
              <a:ea typeface="+mn-ea"/>
              <a:cs typeface="+mn-cs"/>
            </a:rPr>
            <a:t>Modificación del Cronograma para la implementación incorporado en la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dgm:spPr>
        <a:xfrm>
          <a:off x="444810" y="1458139"/>
          <a:ext cx="3521868" cy="3159301"/>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b="1"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Oficios y reuniones de las entidades con la CGN solicitando la ampliación del plazo por </a:t>
          </a:r>
          <a:r>
            <a:rPr lang="es-ES" b="1" dirty="0">
              <a:solidFill>
                <a:srgbClr val="C00000"/>
              </a:solidFill>
              <a:latin typeface="Times New Roman" panose="02020603050405020304" pitchFamily="18" charset="0"/>
              <a:ea typeface="+mn-ea"/>
              <a:cs typeface="Times New Roman" panose="02020603050405020304" pitchFamily="18" charset="0"/>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a:xfrm>
          <a:off x="4737087" y="0"/>
          <a:ext cx="4402335" cy="4860464"/>
        </a:xfrm>
        <a:prstGeom prst="roundRect">
          <a:avLst>
            <a:gd name="adj" fmla="val 10000"/>
          </a:avLst>
        </a:prstGeom>
        <a:solidFill>
          <a:srgbClr val="FFFFFF">
            <a:tint val="40000"/>
            <a:hueOff val="0"/>
            <a:satOff val="0"/>
            <a:lumOff val="0"/>
            <a:alphaOff val="0"/>
          </a:srgbClr>
        </a:solidFill>
        <a:ln>
          <a:noFill/>
        </a:ln>
        <a:effectLst/>
      </dgm:spPr>
      <dgm:t>
        <a:bodyPr/>
        <a:lstStyle/>
        <a:p>
          <a:r>
            <a:rPr lang="es-ES"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Como resultado de las encuestas realizadas a las entidades, en donde se evidenciaron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xfrm>
          <a:off x="4865371" y="1321247"/>
          <a:ext cx="4145767" cy="656895"/>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Reconocimiento y medición</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xfrm>
          <a:off x="4874351" y="2103519"/>
          <a:ext cx="4127805" cy="635912"/>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Sistemas de información</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xfrm>
          <a:off x="4892630" y="2832449"/>
          <a:ext cx="4073287" cy="392947"/>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Recursos humanos</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xfrm>
          <a:off x="4910239" y="3323689"/>
          <a:ext cx="4056030" cy="66476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Depuración contable</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xfrm>
          <a:off x="4892295" y="4077394"/>
          <a:ext cx="4091917" cy="66236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Recursos económicos insuficientes:</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ScaleY="99104" custLinFactNeighborX="-1611"/>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dgm:presLayoutVars>
          <dgm:bulletEnabled val="1"/>
        </dgm:presLayoutVars>
      </dgm:prSet>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custScaleY="99627"/>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17715" custScaleY="281075" custLinFactY="-43744" custLinFactNeighborY="-100000">
        <dgm:presLayoutVars>
          <dgm:bulletEnabled val="1"/>
        </dgm:presLayoutVars>
      </dgm:prSet>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17205" custScaleY="272097" custLinFactY="-5482" custLinFactNeighborY="-100000">
        <dgm:presLayoutVars>
          <dgm:bulletEnabled val="1"/>
        </dgm:presLayoutVars>
      </dgm:prSet>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15657" custScaleY="168136" custLinFactNeighborX="-255" custLinFactNeighborY="23072">
        <dgm:presLayoutVars>
          <dgm:bulletEnabled val="1"/>
        </dgm:presLayoutVars>
      </dgm:prSet>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15167" custScaleY="284443" custLinFactY="14838" custLinFactNeighborY="100000">
        <dgm:presLayoutVars>
          <dgm:bulletEnabled val="1"/>
        </dgm:presLayoutVars>
      </dgm:prSet>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16186" custScaleY="283416" custLinFactY="37509" custLinFactNeighborY="100000">
        <dgm:presLayoutVars>
          <dgm:bulletEnabled val="1"/>
        </dgm:presLayoutVars>
      </dgm:prSet>
      <dgm:spPr/>
    </dgm:pt>
  </dgm:ptLst>
  <dgm:cxnLst>
    <dgm:cxn modelId="{714FC502-524C-4706-8CC3-CDAE61147DE6}" srcId="{3CF6C971-2CA0-49EC-A42C-F955B4D3C4C3}" destId="{9A4A173E-9EAA-4398-87CD-234621DDDDEC}" srcOrd="2" destOrd="0" parTransId="{26E548F8-7056-4CBE-A698-4E1C07E3418A}" sibTransId="{74FD7035-A7B2-4F1D-BA56-82F2A3D10AA9}"/>
    <dgm:cxn modelId="{5FB7D71D-DB41-42D9-9B3A-ACAF0F87F64A}" type="presOf" srcId="{3CF6C971-2CA0-49EC-A42C-F955B4D3C4C3}" destId="{B87207B6-25D0-4754-AEAE-F6D66195AE48}" srcOrd="1" destOrd="0" presId="urn:microsoft.com/office/officeart/2005/8/layout/lProcess2"/>
    <dgm:cxn modelId="{93F3CA2F-B47F-40F6-8B19-B41C2293F893}" type="presOf" srcId="{4F6B00D3-F5BE-4840-943D-4B221043270A}" destId="{BACBAB97-6D0E-4836-9CC6-0ABB60A855EE}" srcOrd="0" destOrd="0" presId="urn:microsoft.com/office/officeart/2005/8/layout/lProcess2"/>
    <dgm:cxn modelId="{97A60A31-E54C-4378-844F-3E4834517567}" srcId="{004A0A95-FD30-4D8D-BB75-527E0FA395FD}" destId="{640C6E21-7801-4C02-A549-E046BEC2DC94}" srcOrd="0" destOrd="0" parTransId="{FC473E0F-322D-4424-9068-6A6F72D5C828}" sibTransId="{54781E23-FDA4-4A92-ACA3-14A27D32C892}"/>
    <dgm:cxn modelId="{6375A73A-73A2-418F-A848-110EDFB18CFC}" type="presOf" srcId="{3CF6C971-2CA0-49EC-A42C-F955B4D3C4C3}" destId="{45B002B7-33A2-4249-A740-8E8A6C6DE8E5}" srcOrd="0" destOrd="0" presId="urn:microsoft.com/office/officeart/2005/8/layout/lProcess2"/>
    <dgm:cxn modelId="{6668755D-14A0-4A97-AC04-B4FEF0AAF184}" type="presOf" srcId="{640C6E21-7801-4C02-A549-E046BEC2DC94}" destId="{97759C2C-FCDF-496B-8038-3F10B1D703EB}" srcOrd="1" destOrd="0" presId="urn:microsoft.com/office/officeart/2005/8/layout/lProcess2"/>
    <dgm:cxn modelId="{C21A4B60-39A4-4DF3-BC01-E35FF410FBD4}" type="presOf" srcId="{640C6E21-7801-4C02-A549-E046BEC2DC94}" destId="{B16F359C-BEA9-4355-9006-A2CA58D89AE1}" srcOrd="0" destOrd="0" presId="urn:microsoft.com/office/officeart/2005/8/layout/lProcess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144B2B81-A36C-4C39-973E-C9E79BFCF7B5}" srcId="{3CF6C971-2CA0-49EC-A42C-F955B4D3C4C3}" destId="{D4DAFC40-4454-4FF7-A0F7-3FC162CFF86F}" srcOrd="3" destOrd="0" parTransId="{6DBD313C-F138-4B9C-80B6-B61A365E6A98}" sibTransId="{75E68202-8982-4742-AE5B-A8C911230DB3}"/>
    <dgm:cxn modelId="{26F8C984-6B11-4E86-A91A-4A486050C9E3}" type="presOf" srcId="{C72F816F-21E9-4EF0-BC5C-75C628768B2B}" destId="{FF671B05-52A4-417B-B3AB-298F993DB2D5}" srcOrd="0" destOrd="0" presId="urn:microsoft.com/office/officeart/2005/8/layout/lProcess2"/>
    <dgm:cxn modelId="{425E7A9A-DE30-4F6B-8F59-1277CAC964ED}" type="presOf" srcId="{9A4A173E-9EAA-4398-87CD-234621DDDDEC}" destId="{599628B4-ED51-443A-ADB7-CDDF050A989F}" srcOrd="0" destOrd="0" presId="urn:microsoft.com/office/officeart/2005/8/layout/lProcess2"/>
    <dgm:cxn modelId="{B01E839E-DB7D-45BA-98DB-09001434835A}" type="presOf" srcId="{851C2AE9-F7B4-47D7-9076-E5A328EE4FD1}" destId="{D49CDFCE-2219-4A34-9402-953EE3A4D3D3}" srcOrd="0"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7E0DADAF-54FF-4BCF-A467-1CDC1D6722C5}" srcId="{3CF6C971-2CA0-49EC-A42C-F955B4D3C4C3}" destId="{C72F816F-21E9-4EF0-BC5C-75C628768B2B}" srcOrd="0" destOrd="0" parTransId="{BBE34E2C-F9A9-461B-B8F7-CB704667688C}" sibTransId="{E6A98814-C947-40C0-AE0E-B5F021EB3CB8}"/>
    <dgm:cxn modelId="{FD10EBCC-8022-445A-BFC8-9F6636AB5C4C}" type="presOf" srcId="{004A0A95-FD30-4D8D-BB75-527E0FA395FD}" destId="{BE5DAFF1-C5B4-4335-B896-3F5F9FB1E907}" srcOrd="0" destOrd="0" presId="urn:microsoft.com/office/officeart/2005/8/layout/lProcess2"/>
    <dgm:cxn modelId="{D0B74ADC-4716-48BD-9CA5-858F01DD60B1}" type="presOf" srcId="{F5942744-8568-41F5-8B52-A10664082429}" destId="{8251F27B-80C6-4B56-A471-3744BA9295BB}" srcOrd="0" destOrd="0" presId="urn:microsoft.com/office/officeart/2005/8/layout/lProcess2"/>
    <dgm:cxn modelId="{FB1118FF-7CA3-4720-A993-2E73A1EA1E49}" type="presOf" srcId="{D4DAFC40-4454-4FF7-A0F7-3FC162CFF86F}" destId="{307F0E6E-2BEB-4FD8-828D-F41F1128A3B9}" srcOrd="0" destOrd="0" presId="urn:microsoft.com/office/officeart/2005/8/layout/lProcess2"/>
    <dgm:cxn modelId="{26ED6A6B-1348-4915-ADEA-AE85B7C4F0AF}" type="presParOf" srcId="{BE5DAFF1-C5B4-4335-B896-3F5F9FB1E907}" destId="{68E0CCD5-9641-49A5-AE13-A7ED7F51A5A8}" srcOrd="0" destOrd="0" presId="urn:microsoft.com/office/officeart/2005/8/layout/lProcess2"/>
    <dgm:cxn modelId="{9CE27838-C828-45C9-B657-DA5FD91A23A3}" type="presParOf" srcId="{68E0CCD5-9641-49A5-AE13-A7ED7F51A5A8}" destId="{B16F359C-BEA9-4355-9006-A2CA58D89AE1}" srcOrd="0" destOrd="0" presId="urn:microsoft.com/office/officeart/2005/8/layout/lProcess2"/>
    <dgm:cxn modelId="{F9B52573-B14D-4DFF-9D40-82287300F479}" type="presParOf" srcId="{68E0CCD5-9641-49A5-AE13-A7ED7F51A5A8}" destId="{97759C2C-FCDF-496B-8038-3F10B1D703EB}" srcOrd="1" destOrd="0" presId="urn:microsoft.com/office/officeart/2005/8/layout/lProcess2"/>
    <dgm:cxn modelId="{690806FF-90C0-4F72-A92F-B935A2C5B108}" type="presParOf" srcId="{68E0CCD5-9641-49A5-AE13-A7ED7F51A5A8}" destId="{A1CBC5B5-FC06-4109-8437-C9BB4307F0B4}" srcOrd="2" destOrd="0" presId="urn:microsoft.com/office/officeart/2005/8/layout/lProcess2"/>
    <dgm:cxn modelId="{788BA3C3-D610-47AB-9729-9C0110F571CD}" type="presParOf" srcId="{A1CBC5B5-FC06-4109-8437-C9BB4307F0B4}" destId="{316B6D2B-2FA1-4CC6-8AB2-8FCA0F05AEF5}" srcOrd="0" destOrd="0" presId="urn:microsoft.com/office/officeart/2005/8/layout/lProcess2"/>
    <dgm:cxn modelId="{20246A0F-37F4-4CBF-B18F-79495D3C441A}" type="presParOf" srcId="{316B6D2B-2FA1-4CC6-8AB2-8FCA0F05AEF5}" destId="{8251F27B-80C6-4B56-A471-3744BA9295BB}" srcOrd="0" destOrd="0" presId="urn:microsoft.com/office/officeart/2005/8/layout/lProcess2"/>
    <dgm:cxn modelId="{F5623129-B74D-420C-B748-261B8C7D8B37}" type="presParOf" srcId="{BE5DAFF1-C5B4-4335-B896-3F5F9FB1E907}" destId="{0CF8F672-A757-4B26-91D5-B3D76DD5829E}" srcOrd="1" destOrd="0" presId="urn:microsoft.com/office/officeart/2005/8/layout/lProcess2"/>
    <dgm:cxn modelId="{ED1F98EA-4D8E-4095-A0AE-C6F28F598466}" type="presParOf" srcId="{BE5DAFF1-C5B4-4335-B896-3F5F9FB1E907}" destId="{056B1466-7571-441F-921F-5DDC816D51A6}" srcOrd="2" destOrd="0" presId="urn:microsoft.com/office/officeart/2005/8/layout/lProcess2"/>
    <dgm:cxn modelId="{2B9EEC4F-F7EA-4D4E-8202-2FC2ED42EFF9}" type="presParOf" srcId="{056B1466-7571-441F-921F-5DDC816D51A6}" destId="{45B002B7-33A2-4249-A740-8E8A6C6DE8E5}" srcOrd="0" destOrd="0" presId="urn:microsoft.com/office/officeart/2005/8/layout/lProcess2"/>
    <dgm:cxn modelId="{DF525E9D-4B44-49FA-8C6D-CE660A01966D}" type="presParOf" srcId="{056B1466-7571-441F-921F-5DDC816D51A6}" destId="{B87207B6-25D0-4754-AEAE-F6D66195AE48}" srcOrd="1" destOrd="0" presId="urn:microsoft.com/office/officeart/2005/8/layout/lProcess2"/>
    <dgm:cxn modelId="{1301ABCD-3091-4827-89AC-16A1DE828B9A}" type="presParOf" srcId="{056B1466-7571-441F-921F-5DDC816D51A6}" destId="{464770AC-1F6C-489C-BA60-493FF628AFA7}" srcOrd="2" destOrd="0" presId="urn:microsoft.com/office/officeart/2005/8/layout/lProcess2"/>
    <dgm:cxn modelId="{C27F947D-84FC-4BD6-96BF-CA2A4EBEEA16}" type="presParOf" srcId="{464770AC-1F6C-489C-BA60-493FF628AFA7}" destId="{9943C054-8668-4516-9E6C-E777B91B6F16}" srcOrd="0" destOrd="0" presId="urn:microsoft.com/office/officeart/2005/8/layout/lProcess2"/>
    <dgm:cxn modelId="{7CA3BEE8-26D7-4929-9F11-BE3B1CAAFC76}" type="presParOf" srcId="{9943C054-8668-4516-9E6C-E777B91B6F16}" destId="{FF671B05-52A4-417B-B3AB-298F993DB2D5}" srcOrd="0" destOrd="0" presId="urn:microsoft.com/office/officeart/2005/8/layout/lProcess2"/>
    <dgm:cxn modelId="{3BB7E916-C52B-49A4-90B4-649D3EEE2894}" type="presParOf" srcId="{9943C054-8668-4516-9E6C-E777B91B6F16}" destId="{F5FC5AF5-08B6-472B-AF1B-9EE1821B2065}" srcOrd="1" destOrd="0" presId="urn:microsoft.com/office/officeart/2005/8/layout/lProcess2"/>
    <dgm:cxn modelId="{FDB2E0FC-7441-46A8-8E8B-7DC724E246D6}" type="presParOf" srcId="{9943C054-8668-4516-9E6C-E777B91B6F16}" destId="{BACBAB97-6D0E-4836-9CC6-0ABB60A855EE}" srcOrd="2" destOrd="0" presId="urn:microsoft.com/office/officeart/2005/8/layout/lProcess2"/>
    <dgm:cxn modelId="{97EC479A-0B4D-42CF-BD36-322F9D857893}" type="presParOf" srcId="{9943C054-8668-4516-9E6C-E777B91B6F16}" destId="{CB7B515D-9CC6-40D6-B8CD-93E8C13D8C42}" srcOrd="3" destOrd="0" presId="urn:microsoft.com/office/officeart/2005/8/layout/lProcess2"/>
    <dgm:cxn modelId="{01613BB3-C885-4BC5-8D1C-D176AC0D6661}" type="presParOf" srcId="{9943C054-8668-4516-9E6C-E777B91B6F16}" destId="{599628B4-ED51-443A-ADB7-CDDF050A989F}" srcOrd="4" destOrd="0" presId="urn:microsoft.com/office/officeart/2005/8/layout/lProcess2"/>
    <dgm:cxn modelId="{30A1A641-1560-4E23-84F2-F1F4483CC92D}" type="presParOf" srcId="{9943C054-8668-4516-9E6C-E777B91B6F16}" destId="{7BD9A93E-E1D3-4333-A8EA-6EC6CD94A378}" srcOrd="5" destOrd="0" presId="urn:microsoft.com/office/officeart/2005/8/layout/lProcess2"/>
    <dgm:cxn modelId="{DFE544AD-C92A-4069-A5A5-FCBD00D49965}" type="presParOf" srcId="{9943C054-8668-4516-9E6C-E777B91B6F16}" destId="{307F0E6E-2BEB-4FD8-828D-F41F1128A3B9}" srcOrd="6" destOrd="0" presId="urn:microsoft.com/office/officeart/2005/8/layout/lProcess2"/>
    <dgm:cxn modelId="{33C54741-2214-41B2-A6E6-FA66807F153B}" type="presParOf" srcId="{9943C054-8668-4516-9E6C-E777B91B6F16}" destId="{31706E26-F28A-49C0-8BB1-BB17B42C0BCC}" srcOrd="7" destOrd="0" presId="urn:microsoft.com/office/officeart/2005/8/layout/lProcess2"/>
    <dgm:cxn modelId="{A397EE6B-1BC8-404B-8D11-E7FE205CC7AE}"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14457-EEFC-45C5-95F2-314C01CDE9A8}" type="doc">
      <dgm:prSet loTypeId="urn:microsoft.com/office/officeart/2009/layout/CircleArrowProcess" loCatId="cycle" qsTypeId="urn:microsoft.com/office/officeart/2005/8/quickstyle/simple1" qsCatId="simple" csTypeId="urn:microsoft.com/office/officeart/2005/8/colors/accent1_3" csCatId="accent1" phldr="1"/>
      <dgm:spPr/>
      <dgm:t>
        <a:bodyPr/>
        <a:lstStyle/>
        <a:p>
          <a:endParaRPr lang="es-ES"/>
        </a:p>
      </dgm:t>
    </dgm:pt>
    <dgm:pt modelId="{FEBE1456-54D7-4382-9ED4-AFEE32BA5E06}">
      <dgm:prSet phldrT="[Texto]"/>
      <dgm:spPr>
        <a:xfrm>
          <a:off x="3137537" y="3103933"/>
          <a:ext cx="1136313" cy="568020"/>
        </a:xfrm>
        <a:prstGeom prst="rect">
          <a:avLst/>
        </a:prstGeom>
        <a:noFill/>
        <a:ln>
          <a:noFill/>
        </a:ln>
        <a:effectLst/>
      </dgm:spPr>
      <dgm:t>
        <a:bodyPr/>
        <a:lstStyle/>
        <a:p>
          <a:r>
            <a:rPr lang="es-ES" dirty="0">
              <a:solidFill>
                <a:srgbClr val="FFFFFF"/>
              </a:solidFill>
              <a:latin typeface="Calibri"/>
              <a:ea typeface="+mn-ea"/>
              <a:cs typeface="+mn-cs"/>
            </a:rPr>
            <a:t>.</a:t>
          </a:r>
        </a:p>
      </dgm:t>
    </dgm:pt>
    <dgm:pt modelId="{DCE7925F-874F-486E-811B-26D40F18B8CA}" type="parTrans" cxnId="{21484646-6BEC-4331-ACD8-59CC7BAEED83}">
      <dgm:prSet/>
      <dgm:spPr/>
      <dgm:t>
        <a:bodyPr/>
        <a:lstStyle/>
        <a:p>
          <a:endParaRPr lang="es-ES"/>
        </a:p>
      </dgm:t>
    </dgm:pt>
    <dgm:pt modelId="{41E7DB5F-BF2D-4286-BC7D-64636A3335F7}" type="sibTrans" cxnId="{21484646-6BEC-4331-ACD8-59CC7BAEED83}">
      <dgm:prSet/>
      <dgm:spPr/>
      <dgm:t>
        <a:bodyPr/>
        <a:lstStyle/>
        <a:p>
          <a:endParaRPr lang="es-ES"/>
        </a:p>
      </dgm:t>
    </dgm:pt>
    <dgm:pt modelId="{68622144-08C8-487E-BFBE-6EEBF3FC780C}">
      <dgm:prSet phldrT="[Texto]"/>
      <dgm:spPr>
        <a:xfrm>
          <a:off x="3134849" y="738384"/>
          <a:ext cx="1136313" cy="568020"/>
        </a:xfrm>
        <a:prstGeom prst="rect">
          <a:avLst/>
        </a:prstGeom>
        <a:noFill/>
        <a:ln>
          <a:noFill/>
        </a:ln>
        <a:effectLst/>
      </dgm:spPr>
      <dgm:t>
        <a:bodyPr/>
        <a:lstStyle/>
        <a:p>
          <a:endParaRPr lang="es-ES" dirty="0">
            <a:solidFill>
              <a:srgbClr val="000000">
                <a:hueOff val="0"/>
                <a:satOff val="0"/>
                <a:lumOff val="0"/>
                <a:alphaOff val="0"/>
              </a:srgbClr>
            </a:solidFill>
            <a:latin typeface="Calibri"/>
            <a:ea typeface="+mn-ea"/>
            <a:cs typeface="+mn-cs"/>
          </a:endParaRPr>
        </a:p>
      </dgm:t>
    </dgm:pt>
    <dgm:pt modelId="{895E0CE4-3E33-4F0B-8AD8-6FA739B2C63C}" type="sibTrans" cxnId="{F12A63B7-D08F-48D3-B211-4818A4DF7FE2}">
      <dgm:prSet/>
      <dgm:spPr/>
      <dgm:t>
        <a:bodyPr/>
        <a:lstStyle/>
        <a:p>
          <a:endParaRPr lang="es-ES"/>
        </a:p>
      </dgm:t>
    </dgm:pt>
    <dgm:pt modelId="{926B1E81-5081-4DE5-B291-98FDE9DBB247}" type="parTrans" cxnId="{F12A63B7-D08F-48D3-B211-4818A4DF7FE2}">
      <dgm:prSet/>
      <dgm:spPr/>
      <dgm:t>
        <a:bodyPr/>
        <a:lstStyle/>
        <a:p>
          <a:endParaRPr lang="es-ES"/>
        </a:p>
      </dgm:t>
    </dgm:pt>
    <dgm:pt modelId="{C8DD1432-358B-4CBE-B6E2-8ADB8D11CCFD}">
      <dgm:prSet phldrT="[Texto]"/>
      <dgm:spPr>
        <a:xfrm>
          <a:off x="2553541" y="1893084"/>
          <a:ext cx="1136313" cy="568020"/>
        </a:xfrm>
        <a:prstGeom prst="rect">
          <a:avLst/>
        </a:prstGeom>
        <a:noFill/>
        <a:ln>
          <a:noFill/>
        </a:ln>
        <a:effectLst/>
      </dgm:spPr>
      <dgm:t>
        <a:bodyPr/>
        <a:lstStyle/>
        <a:p>
          <a:r>
            <a:rPr lang="es-ES" dirty="0">
              <a:solidFill>
                <a:srgbClr val="FFFFFF"/>
              </a:solidFill>
              <a:latin typeface="Calibri"/>
              <a:ea typeface="+mn-ea"/>
              <a:cs typeface="+mn-cs"/>
            </a:rPr>
            <a:t>.</a:t>
          </a:r>
        </a:p>
      </dgm:t>
    </dgm:pt>
    <dgm:pt modelId="{AAE95BA3-9092-45E4-BD70-4CFF0873C884}" type="sibTrans" cxnId="{BB19C7C4-E70A-4E8E-BA41-EEA6831F2968}">
      <dgm:prSet/>
      <dgm:spPr/>
      <dgm:t>
        <a:bodyPr/>
        <a:lstStyle/>
        <a:p>
          <a:endParaRPr lang="es-ES"/>
        </a:p>
      </dgm:t>
    </dgm:pt>
    <dgm:pt modelId="{E119A585-766C-4F2D-AC96-3836CDA4FC09}" type="parTrans" cxnId="{BB19C7C4-E70A-4E8E-BA41-EEA6831F2968}">
      <dgm:prSet/>
      <dgm:spPr/>
      <dgm:t>
        <a:bodyPr/>
        <a:lstStyle/>
        <a:p>
          <a:endParaRPr lang="es-ES"/>
        </a:p>
      </dgm:t>
    </dgm:pt>
    <dgm:pt modelId="{7FBCAD2A-BB55-44A9-835F-D4C6AE968C99}" type="pres">
      <dgm:prSet presAssocID="{BE914457-EEFC-45C5-95F2-314C01CDE9A8}" presName="Name0" presStyleCnt="0">
        <dgm:presLayoutVars>
          <dgm:chMax val="7"/>
          <dgm:chPref val="7"/>
          <dgm:dir/>
          <dgm:animLvl val="lvl"/>
        </dgm:presLayoutVars>
      </dgm:prSet>
      <dgm:spPr/>
    </dgm:pt>
    <dgm:pt modelId="{C3859AC1-68D3-40DF-8D6E-D75FDF352159}" type="pres">
      <dgm:prSet presAssocID="{68622144-08C8-487E-BFBE-6EEBF3FC780C}" presName="Accent1" presStyleCnt="0"/>
      <dgm:spPr/>
    </dgm:pt>
    <dgm:pt modelId="{02CA23B9-6001-4DC6-9F10-E367DB1CE5F5}" type="pres">
      <dgm:prSet presAssocID="{68622144-08C8-487E-BFBE-6EEBF3FC780C}" presName="Accent" presStyleLbl="node1" presStyleIdx="0" presStyleCnt="3"/>
      <dgm:spPr>
        <a:xfrm>
          <a:off x="2682858" y="0"/>
          <a:ext cx="2044903" cy="2045214"/>
        </a:xfrm>
        <a:prstGeom prst="circularArrow">
          <a:avLst>
            <a:gd name="adj1" fmla="val 10980"/>
            <a:gd name="adj2" fmla="val 1142322"/>
            <a:gd name="adj3" fmla="val 4500000"/>
            <a:gd name="adj4" fmla="val 10800000"/>
            <a:gd name="adj5" fmla="val 12500"/>
          </a:avLst>
        </a:prstGeom>
        <a:solidFill>
          <a:srgbClr val="00CC99">
            <a:shade val="80000"/>
            <a:hueOff val="0"/>
            <a:satOff val="0"/>
            <a:lumOff val="0"/>
            <a:alphaOff val="0"/>
          </a:srgbClr>
        </a:solidFill>
        <a:ln w="25400" cap="flat" cmpd="sng" algn="ctr">
          <a:solidFill>
            <a:srgbClr val="000000"/>
          </a:solidFill>
          <a:prstDash val="solid"/>
        </a:ln>
        <a:effectLst/>
      </dgm:spPr>
    </dgm:pt>
    <dgm:pt modelId="{BA4ABBD6-2682-4777-8793-23324A09428F}" type="pres">
      <dgm:prSet presAssocID="{68622144-08C8-487E-BFBE-6EEBF3FC780C}" presName="Parent1" presStyleLbl="revTx" presStyleIdx="0" presStyleCnt="3">
        <dgm:presLayoutVars>
          <dgm:chMax val="1"/>
          <dgm:chPref val="1"/>
          <dgm:bulletEnabled val="1"/>
        </dgm:presLayoutVars>
      </dgm:prSet>
      <dgm:spPr/>
    </dgm:pt>
    <dgm:pt modelId="{B8DD3BB1-CD4C-4797-A388-F9BDA3CED6A8}" type="pres">
      <dgm:prSet presAssocID="{C8DD1432-358B-4CBE-B6E2-8ADB8D11CCFD}" presName="Accent2" presStyleCnt="0"/>
      <dgm:spPr/>
    </dgm:pt>
    <dgm:pt modelId="{39568629-B909-464D-A7B7-46FDDAFAAC5B}" type="pres">
      <dgm:prSet presAssocID="{C8DD1432-358B-4CBE-B6E2-8ADB8D11CCFD}" presName="Accent" presStyleLbl="node1" presStyleIdx="1" presStyleCnt="3"/>
      <dgm:spPr>
        <a:xfrm>
          <a:off x="2114894" y="1175127"/>
          <a:ext cx="2044903" cy="2045214"/>
        </a:xfrm>
        <a:prstGeom prst="leftCircularArrow">
          <a:avLst>
            <a:gd name="adj1" fmla="val 10980"/>
            <a:gd name="adj2" fmla="val 1142322"/>
            <a:gd name="adj3" fmla="val 6300000"/>
            <a:gd name="adj4" fmla="val 18900000"/>
            <a:gd name="adj5" fmla="val 12500"/>
          </a:avLst>
        </a:prstGeom>
        <a:solidFill>
          <a:srgbClr val="00CC99">
            <a:shade val="80000"/>
            <a:hueOff val="-286837"/>
            <a:satOff val="-24292"/>
            <a:lumOff val="18155"/>
            <a:alphaOff val="0"/>
          </a:srgbClr>
        </a:solidFill>
        <a:ln w="25400" cap="flat" cmpd="sng" algn="ctr">
          <a:solidFill>
            <a:srgbClr val="000000"/>
          </a:solidFill>
          <a:prstDash val="solid"/>
        </a:ln>
        <a:effectLst/>
      </dgm:spPr>
    </dgm:pt>
    <dgm:pt modelId="{823DD6C0-6574-4902-A96B-38433A5B01FB}" type="pres">
      <dgm:prSet presAssocID="{C8DD1432-358B-4CBE-B6E2-8ADB8D11CCFD}" presName="Parent2" presStyleLbl="revTx" presStyleIdx="1" presStyleCnt="3" custLinFactNeighborX="-1377" custLinFactNeighborY="-4793">
        <dgm:presLayoutVars>
          <dgm:chMax val="1"/>
          <dgm:chPref val="1"/>
          <dgm:bulletEnabled val="1"/>
        </dgm:presLayoutVars>
      </dgm:prSet>
      <dgm:spPr/>
    </dgm:pt>
    <dgm:pt modelId="{7C32DC57-BA9F-4EB6-A442-206B763542DB}" type="pres">
      <dgm:prSet presAssocID="{FEBE1456-54D7-4382-9ED4-AFEE32BA5E06}" presName="Accent3" presStyleCnt="0"/>
      <dgm:spPr/>
    </dgm:pt>
    <dgm:pt modelId="{219CA952-AFB6-43F7-BDB4-5BAB92B5C357}" type="pres">
      <dgm:prSet presAssocID="{FEBE1456-54D7-4382-9ED4-AFEE32BA5E06}" presName="Accent" presStyleLbl="node1" presStyleIdx="2" presStyleCnt="3"/>
      <dgm:spPr>
        <a:xfrm>
          <a:off x="2828402" y="2490879"/>
          <a:ext cx="1756888" cy="1757592"/>
        </a:xfrm>
        <a:prstGeom prst="blockArc">
          <a:avLst>
            <a:gd name="adj1" fmla="val 13500000"/>
            <a:gd name="adj2" fmla="val 10800000"/>
            <a:gd name="adj3" fmla="val 12740"/>
          </a:avLst>
        </a:prstGeom>
        <a:solidFill>
          <a:srgbClr val="00CC99">
            <a:shade val="80000"/>
            <a:hueOff val="-573673"/>
            <a:satOff val="-48584"/>
            <a:lumOff val="36311"/>
            <a:alphaOff val="0"/>
          </a:srgbClr>
        </a:solidFill>
        <a:ln w="25400" cap="flat" cmpd="sng" algn="ctr">
          <a:solidFill>
            <a:srgbClr val="000000"/>
          </a:solidFill>
          <a:prstDash val="solid"/>
        </a:ln>
        <a:effectLst/>
      </dgm:spPr>
    </dgm:pt>
    <dgm:pt modelId="{67C9FCFE-8515-40E8-B5E7-258B13709237}" type="pres">
      <dgm:prSet presAssocID="{FEBE1456-54D7-4382-9ED4-AFEE32BA5E06}" presName="Parent3" presStyleLbl="revTx" presStyleIdx="2" presStyleCnt="3">
        <dgm:presLayoutVars>
          <dgm:chMax val="1"/>
          <dgm:chPref val="1"/>
          <dgm:bulletEnabled val="1"/>
        </dgm:presLayoutVars>
      </dgm:prSet>
      <dgm:spPr/>
    </dgm:pt>
  </dgm:ptLst>
  <dgm:cxnLst>
    <dgm:cxn modelId="{CBB2EF0F-3595-458F-8400-439BA084BFB4}" type="presOf" srcId="{68622144-08C8-487E-BFBE-6EEBF3FC780C}" destId="{BA4ABBD6-2682-4777-8793-23324A09428F}" srcOrd="0" destOrd="0" presId="urn:microsoft.com/office/officeart/2009/layout/CircleArrowProcess"/>
    <dgm:cxn modelId="{21484646-6BEC-4331-ACD8-59CC7BAEED83}" srcId="{BE914457-EEFC-45C5-95F2-314C01CDE9A8}" destId="{FEBE1456-54D7-4382-9ED4-AFEE32BA5E06}" srcOrd="2" destOrd="0" parTransId="{DCE7925F-874F-486E-811B-26D40F18B8CA}" sibTransId="{41E7DB5F-BF2D-4286-BC7D-64636A3335F7}"/>
    <dgm:cxn modelId="{89368C7A-AF7E-44BC-82A1-C935B64C5950}" type="presOf" srcId="{C8DD1432-358B-4CBE-B6E2-8ADB8D11CCFD}" destId="{823DD6C0-6574-4902-A96B-38433A5B01FB}" srcOrd="0" destOrd="0" presId="urn:microsoft.com/office/officeart/2009/layout/CircleArrowProcess"/>
    <dgm:cxn modelId="{F12A63B7-D08F-48D3-B211-4818A4DF7FE2}" srcId="{BE914457-EEFC-45C5-95F2-314C01CDE9A8}" destId="{68622144-08C8-487E-BFBE-6EEBF3FC780C}" srcOrd="0" destOrd="0" parTransId="{926B1E81-5081-4DE5-B291-98FDE9DBB247}" sibTransId="{895E0CE4-3E33-4F0B-8AD8-6FA739B2C63C}"/>
    <dgm:cxn modelId="{BB19C7C4-E70A-4E8E-BA41-EEA6831F2968}" srcId="{BE914457-EEFC-45C5-95F2-314C01CDE9A8}" destId="{C8DD1432-358B-4CBE-B6E2-8ADB8D11CCFD}" srcOrd="1" destOrd="0" parTransId="{E119A585-766C-4F2D-AC96-3836CDA4FC09}" sibTransId="{AAE95BA3-9092-45E4-BD70-4CFF0873C884}"/>
    <dgm:cxn modelId="{FD26B7E0-9540-487A-B5AF-D49226F8C9DD}" type="presOf" srcId="{FEBE1456-54D7-4382-9ED4-AFEE32BA5E06}" destId="{67C9FCFE-8515-40E8-B5E7-258B13709237}" srcOrd="0" destOrd="0" presId="urn:microsoft.com/office/officeart/2009/layout/CircleArrowProcess"/>
    <dgm:cxn modelId="{1F58C3F9-D7D9-4351-BE58-97E2C9B61D75}" type="presOf" srcId="{BE914457-EEFC-45C5-95F2-314C01CDE9A8}" destId="{7FBCAD2A-BB55-44A9-835F-D4C6AE968C99}" srcOrd="0" destOrd="0" presId="urn:microsoft.com/office/officeart/2009/layout/CircleArrowProcess"/>
    <dgm:cxn modelId="{708EE171-0EE7-4F0E-8F9D-FB41C788C7BD}" type="presParOf" srcId="{7FBCAD2A-BB55-44A9-835F-D4C6AE968C99}" destId="{C3859AC1-68D3-40DF-8D6E-D75FDF352159}" srcOrd="0" destOrd="0" presId="urn:microsoft.com/office/officeart/2009/layout/CircleArrowProcess"/>
    <dgm:cxn modelId="{4B0277A8-C7D1-478C-B385-4E209D08B626}" type="presParOf" srcId="{C3859AC1-68D3-40DF-8D6E-D75FDF352159}" destId="{02CA23B9-6001-4DC6-9F10-E367DB1CE5F5}" srcOrd="0" destOrd="0" presId="urn:microsoft.com/office/officeart/2009/layout/CircleArrowProcess"/>
    <dgm:cxn modelId="{E53A97E4-916C-44AB-88AF-A00FF32D3D1B}" type="presParOf" srcId="{7FBCAD2A-BB55-44A9-835F-D4C6AE968C99}" destId="{BA4ABBD6-2682-4777-8793-23324A09428F}" srcOrd="1" destOrd="0" presId="urn:microsoft.com/office/officeart/2009/layout/CircleArrowProcess"/>
    <dgm:cxn modelId="{D659C0FA-332B-4199-9B38-C0E07C536C1B}" type="presParOf" srcId="{7FBCAD2A-BB55-44A9-835F-D4C6AE968C99}" destId="{B8DD3BB1-CD4C-4797-A388-F9BDA3CED6A8}" srcOrd="2" destOrd="0" presId="urn:microsoft.com/office/officeart/2009/layout/CircleArrowProcess"/>
    <dgm:cxn modelId="{A041F4DE-95BF-4EA4-858B-B7AAC4DE363F}" type="presParOf" srcId="{B8DD3BB1-CD4C-4797-A388-F9BDA3CED6A8}" destId="{39568629-B909-464D-A7B7-46FDDAFAAC5B}" srcOrd="0" destOrd="0" presId="urn:microsoft.com/office/officeart/2009/layout/CircleArrowProcess"/>
    <dgm:cxn modelId="{7C77469C-8873-4E1E-87E2-DD9DA6641A44}" type="presParOf" srcId="{7FBCAD2A-BB55-44A9-835F-D4C6AE968C99}" destId="{823DD6C0-6574-4902-A96B-38433A5B01FB}" srcOrd="3" destOrd="0" presId="urn:microsoft.com/office/officeart/2009/layout/CircleArrowProcess"/>
    <dgm:cxn modelId="{65A461F6-2E43-42EC-A49A-12BA105F14C9}" type="presParOf" srcId="{7FBCAD2A-BB55-44A9-835F-D4C6AE968C99}" destId="{7C32DC57-BA9F-4EB6-A442-206B763542DB}" srcOrd="4" destOrd="0" presId="urn:microsoft.com/office/officeart/2009/layout/CircleArrowProcess"/>
    <dgm:cxn modelId="{A27C8E4D-736A-4452-AB18-0209E050BD12}" type="presParOf" srcId="{7C32DC57-BA9F-4EB6-A442-206B763542DB}" destId="{219CA952-AFB6-43F7-BDB4-5BAB92B5C357}" srcOrd="0" destOrd="0" presId="urn:microsoft.com/office/officeart/2009/layout/CircleArrowProcess"/>
    <dgm:cxn modelId="{A94CC5FA-7F42-4B6D-8EE3-36067DC3D86C}" type="presParOf" srcId="{7FBCAD2A-BB55-44A9-835F-D4C6AE968C99}" destId="{67C9FCFE-8515-40E8-B5E7-258B1370923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265637">
          <a:off x="2062694" y="2970835"/>
          <a:ext cx="1685553" cy="48339"/>
        </a:xfrm>
        <a:custGeom>
          <a:avLst/>
          <a:gdLst/>
          <a:ahLst/>
          <a:cxnLst/>
          <a:rect l="0" t="0" r="0" b="0"/>
          <a:pathLst>
            <a:path>
              <a:moveTo>
                <a:pt x="0" y="24169"/>
              </a:moveTo>
              <a:lnTo>
                <a:pt x="1685553"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533472">
          <a:off x="2119104" y="2344168"/>
          <a:ext cx="676891" cy="48339"/>
        </a:xfrm>
        <a:custGeom>
          <a:avLst/>
          <a:gdLst/>
          <a:ahLst/>
          <a:cxnLst/>
          <a:rect l="0" t="0" r="0" b="0"/>
          <a:pathLst>
            <a:path>
              <a:moveTo>
                <a:pt x="0" y="24169"/>
              </a:moveTo>
              <a:lnTo>
                <a:pt x="676891"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20011500">
          <a:off x="2037348" y="1628557"/>
          <a:ext cx="1560381" cy="48339"/>
        </a:xfrm>
        <a:custGeom>
          <a:avLst/>
          <a:gdLst/>
          <a:ahLst/>
          <a:cxnLst/>
          <a:rect l="0" t="0" r="0" b="0"/>
          <a:pathLst>
            <a:path>
              <a:moveTo>
                <a:pt x="0" y="24169"/>
              </a:moveTo>
              <a:lnTo>
                <a:pt x="1529227"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401016" y="864722"/>
          <a:ext cx="1872234" cy="2788510"/>
        </a:xfrm>
        <a:prstGeom prst="ellipse">
          <a:avLst/>
        </a:prstGeom>
        <a:gradFill rotWithShape="0">
          <a:gsLst>
            <a:gs pos="0">
              <a:srgbClr val="FFFFFF"/>
            </a:gs>
            <a:gs pos="50000">
              <a:srgbClr val="2D2DB9">
                <a:lumMod val="75000"/>
              </a:srgbClr>
            </a:gs>
            <a:gs pos="100000">
              <a:srgbClr val="2D2DB9">
                <a:lumMod val="50000"/>
              </a:srgb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806279" y="63784"/>
          <a:ext cx="3624540" cy="1383945"/>
        </a:xfrm>
        <a:prstGeom prst="ellipse">
          <a:avLst/>
        </a:prstGeom>
        <a:gradFill rotWithShape="0">
          <a:gsLst>
            <a:gs pos="0">
              <a:srgbClr val="FFFFFF"/>
            </a:gs>
            <a:gs pos="50000">
              <a:srgbClr val="B4DE86"/>
            </a:gs>
            <a:gs pos="100000">
              <a:srgbClr val="76B53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kern="1200" dirty="0">
              <a:solidFill>
                <a:sysClr val="windowText" lastClr="000000"/>
              </a:solidFill>
              <a:effectLst>
                <a:outerShdw blurRad="38100" dist="38100" dir="2700000" algn="tl">
                  <a:srgbClr val="C0C0C0"/>
                </a:outerShdw>
              </a:effectLst>
              <a:latin typeface="Calibri"/>
              <a:ea typeface="+mn-ea"/>
              <a:cs typeface="+mn-cs"/>
            </a:rPr>
            <a:t>1</a:t>
          </a:r>
          <a:r>
            <a:rPr lang="es-MX" sz="1800" b="1" kern="1200" dirty="0">
              <a:solidFill>
                <a:sysClr val="windowText" lastClr="000000"/>
              </a:solidFill>
              <a:effectLst>
                <a:outerShdw blurRad="38100" dist="38100" dir="2700000" algn="tl">
                  <a:srgbClr val="C0C0C0"/>
                </a:outerShdw>
              </a:effectLst>
              <a:latin typeface="Calibri"/>
              <a:ea typeface="+mn-ea"/>
              <a:cs typeface="+mn-cs"/>
            </a:rPr>
            <a:t>. Empresas que cotizan en el mercado de valores, o que captan o administran ahorro del público</a:t>
          </a:r>
          <a:endParaRPr lang="es-ES" sz="1800" b="1" kern="1200" dirty="0">
            <a:solidFill>
              <a:srgbClr val="FFFFFF"/>
            </a:solidFill>
            <a:latin typeface="Calibri"/>
            <a:ea typeface="+mn-ea"/>
            <a:cs typeface="+mn-cs"/>
          </a:endParaRPr>
        </a:p>
      </dsp:txBody>
      <dsp:txXfrm>
        <a:off x="3337081" y="266458"/>
        <a:ext cx="2562936" cy="978597"/>
      </dsp:txXfrm>
    </dsp:sp>
    <dsp:sp modelId="{4CBEE7F2-FA8F-455D-899D-D2E2389A34C1}">
      <dsp:nvSpPr>
        <dsp:cNvPr id="0" name=""/>
        <dsp:cNvSpPr/>
      </dsp:nvSpPr>
      <dsp:spPr>
        <a:xfrm>
          <a:off x="2793796" y="1551446"/>
          <a:ext cx="3795819" cy="1547301"/>
        </a:xfrm>
        <a:prstGeom prst="ellipse">
          <a:avLst/>
        </a:prstGeom>
        <a:gradFill rotWithShape="0">
          <a:gsLst>
            <a:gs pos="0">
              <a:srgbClr val="FFFFFF"/>
            </a:gs>
            <a:gs pos="50000">
              <a:srgbClr val="2D2DB9">
                <a:lumMod val="20000"/>
                <a:lumOff val="80000"/>
              </a:srgbClr>
            </a:gs>
            <a:gs pos="100000">
              <a:srgbClr val="2D2DB9">
                <a:lumMod val="60000"/>
                <a:lumOff val="40000"/>
              </a:srgbClr>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ysClr val="windowText" lastClr="000000"/>
              </a:solidFill>
              <a:effectLst>
                <a:outerShdw blurRad="38100" dist="38100" dir="2700000" algn="tl">
                  <a:srgbClr val="C0C0C0"/>
                </a:outerShdw>
              </a:effectLst>
              <a:latin typeface="Calibri"/>
              <a:ea typeface="+mn-ea"/>
              <a:cs typeface="+mn-cs"/>
            </a:rPr>
            <a:t>2. Empresas que no cotizan en el mercado de valores, y que no captan ni administran ahorro del público</a:t>
          </a:r>
          <a:endParaRPr lang="es-ES" sz="1800" b="1" kern="1200" dirty="0">
            <a:solidFill>
              <a:srgbClr val="FFFFFF"/>
            </a:solidFill>
            <a:latin typeface="Calibri"/>
            <a:ea typeface="+mn-ea"/>
            <a:cs typeface="+mn-cs"/>
          </a:endParaRPr>
        </a:p>
      </dsp:txBody>
      <dsp:txXfrm>
        <a:off x="3349681" y="1778043"/>
        <a:ext cx="2684049" cy="1094107"/>
      </dsp:txXfrm>
    </dsp:sp>
    <dsp:sp modelId="{E43465F4-A339-482C-87DC-E675E3944F47}">
      <dsp:nvSpPr>
        <dsp:cNvPr id="0" name=""/>
        <dsp:cNvSpPr/>
      </dsp:nvSpPr>
      <dsp:spPr>
        <a:xfrm>
          <a:off x="2995928" y="3177870"/>
          <a:ext cx="3664303" cy="1117549"/>
        </a:xfrm>
        <a:prstGeom prst="ellipse">
          <a:avLst/>
        </a:prstGeom>
        <a:gradFill rotWithShape="0">
          <a:gsLst>
            <a:gs pos="0">
              <a:srgbClr val="FFFFFF"/>
            </a:gs>
            <a:gs pos="50000">
              <a:srgbClr val="FFB7B7"/>
            </a:gs>
            <a:gs pos="100000">
              <a:srgbClr val="FF818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000000"/>
              </a:solidFill>
              <a:latin typeface="Calibri" panose="020F0502020204030204" pitchFamily="34" charset="0"/>
              <a:ea typeface="+mn-ea"/>
              <a:cs typeface="+mn-cs"/>
            </a:rPr>
            <a:t>3. Entidades de gobierno </a:t>
          </a:r>
        </a:p>
      </dsp:txBody>
      <dsp:txXfrm>
        <a:off x="3532553" y="3341531"/>
        <a:ext cx="2591053" cy="790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21165"/>
          <a:ext cx="4402335" cy="4682069"/>
        </a:xfrm>
        <a:prstGeom prst="roundRect">
          <a:avLst>
            <a:gd name="adj" fmla="val 10000"/>
          </a:avLst>
        </a:prstGeom>
        <a:solidFill>
          <a:srgbClr val="FFFF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solidFill>
                <a:srgbClr val="000000">
                  <a:hueOff val="0"/>
                  <a:satOff val="0"/>
                  <a:lumOff val="0"/>
                  <a:alphaOff val="0"/>
                </a:srgbClr>
              </a:solidFill>
              <a:latin typeface="Calibri"/>
              <a:ea typeface="+mn-ea"/>
              <a:cs typeface="+mn-cs"/>
            </a:rPr>
            <a:t>Modificación del Cronograma para la implementación incorporado en la Resolución 693 de 2016</a:t>
          </a:r>
        </a:p>
      </dsp:txBody>
      <dsp:txXfrm>
        <a:off x="41140" y="62305"/>
        <a:ext cx="4320055" cy="1322340"/>
      </dsp:txXfrm>
    </dsp:sp>
    <dsp:sp modelId="{8251F27B-80C6-4B56-A471-3744BA9295BB}">
      <dsp:nvSpPr>
        <dsp:cNvPr id="0" name=""/>
        <dsp:cNvSpPr/>
      </dsp:nvSpPr>
      <dsp:spPr>
        <a:xfrm>
          <a:off x="444810" y="1417320"/>
          <a:ext cx="3521868" cy="3070860"/>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s-ES" sz="2600" b="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Oficios y reuniones de las entidades con la CGN solicitando la ampliación del plazo por </a:t>
          </a:r>
          <a:r>
            <a:rPr lang="es-ES" sz="2600" b="1" kern="1200" dirty="0">
              <a:solidFill>
                <a:srgbClr val="C00000"/>
              </a:solidFill>
              <a:latin typeface="Times New Roman" panose="02020603050405020304" pitchFamily="18" charset="0"/>
              <a:ea typeface="+mn-ea"/>
              <a:cs typeface="Times New Roman" panose="02020603050405020304" pitchFamily="18" charset="0"/>
            </a:rPr>
            <a:t>limitaciones de tipo técnico, operativo, administrativo y presupuestal</a:t>
          </a:r>
        </a:p>
      </dsp:txBody>
      <dsp:txXfrm>
        <a:off x="534752" y="1507262"/>
        <a:ext cx="3341984" cy="2890976"/>
      </dsp:txXfrm>
    </dsp:sp>
    <dsp:sp modelId="{45B002B7-33A2-4249-A740-8E8A6C6DE8E5}">
      <dsp:nvSpPr>
        <dsp:cNvPr id="0" name=""/>
        <dsp:cNvSpPr/>
      </dsp:nvSpPr>
      <dsp:spPr>
        <a:xfrm>
          <a:off x="4737087" y="8811"/>
          <a:ext cx="4402335" cy="4706777"/>
        </a:xfrm>
        <a:prstGeom prst="roundRect">
          <a:avLst>
            <a:gd name="adj" fmla="val 10000"/>
          </a:avLst>
        </a:prstGeom>
        <a:solidFill>
          <a:srgbClr val="FFFF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Como resultado de las encuestas realizadas a las entidades, en donde se evidenciaron dificultades en:</a:t>
          </a:r>
        </a:p>
      </dsp:txBody>
      <dsp:txXfrm>
        <a:off x="4778444" y="50168"/>
        <a:ext cx="4319621" cy="1329319"/>
      </dsp:txXfrm>
    </dsp:sp>
    <dsp:sp modelId="{FF671B05-52A4-417B-B3AB-298F993DB2D5}">
      <dsp:nvSpPr>
        <dsp:cNvPr id="0" name=""/>
        <dsp:cNvSpPr/>
      </dsp:nvSpPr>
      <dsp:spPr>
        <a:xfrm>
          <a:off x="4865371" y="1284260"/>
          <a:ext cx="4145767" cy="638505"/>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Reconocimiento y medición</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propiedades, planta y equipo, bienes de uso público, CXC, intangibles e inventarios</a:t>
          </a:r>
        </a:p>
      </dsp:txBody>
      <dsp:txXfrm>
        <a:off x="4884072" y="1302961"/>
        <a:ext cx="4108365" cy="601103"/>
      </dsp:txXfrm>
    </dsp:sp>
    <dsp:sp modelId="{BACBAB97-6D0E-4836-9CC6-0ABB60A855EE}">
      <dsp:nvSpPr>
        <dsp:cNvPr id="0" name=""/>
        <dsp:cNvSpPr/>
      </dsp:nvSpPr>
      <dsp:spPr>
        <a:xfrm>
          <a:off x="4874351" y="2044633"/>
          <a:ext cx="4127805" cy="618110"/>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Sistemas de información</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los aplicativos contables no están preparados para soportar cambios normativos</a:t>
          </a:r>
        </a:p>
      </dsp:txBody>
      <dsp:txXfrm>
        <a:off x="4892455" y="2062737"/>
        <a:ext cx="4091597" cy="581902"/>
      </dsp:txXfrm>
    </dsp:sp>
    <dsp:sp modelId="{599628B4-ED51-443A-ADB7-CDDF050A989F}">
      <dsp:nvSpPr>
        <dsp:cNvPr id="0" name=""/>
        <dsp:cNvSpPr/>
      </dsp:nvSpPr>
      <dsp:spPr>
        <a:xfrm>
          <a:off x="4892630" y="2753157"/>
          <a:ext cx="4073287" cy="381947"/>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Recursos humanos</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no se cuenta con personal suficiente y capacitado</a:t>
          </a:r>
        </a:p>
      </dsp:txBody>
      <dsp:txXfrm>
        <a:off x="4903817" y="2764344"/>
        <a:ext cx="4050913" cy="359573"/>
      </dsp:txXfrm>
    </dsp:sp>
    <dsp:sp modelId="{307F0E6E-2BEB-4FD8-828D-F41F1128A3B9}">
      <dsp:nvSpPr>
        <dsp:cNvPr id="0" name=""/>
        <dsp:cNvSpPr/>
      </dsp:nvSpPr>
      <dsp:spPr>
        <a:xfrm>
          <a:off x="4910239" y="3230645"/>
          <a:ext cx="4056030" cy="64615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Depuración contable</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cuentas contables pendientes de depuración que requieren de un tiempo considerable</a:t>
          </a:r>
        </a:p>
      </dsp:txBody>
      <dsp:txXfrm>
        <a:off x="4929164" y="3249570"/>
        <a:ext cx="4018180" cy="608306"/>
      </dsp:txXfrm>
    </dsp:sp>
    <dsp:sp modelId="{D49CDFCE-2219-4A34-9402-953EE3A4D3D3}">
      <dsp:nvSpPr>
        <dsp:cNvPr id="0" name=""/>
        <dsp:cNvSpPr/>
      </dsp:nvSpPr>
      <dsp:spPr>
        <a:xfrm>
          <a:off x="4892295" y="3963251"/>
          <a:ext cx="4091917" cy="643823"/>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Recursos económicos insuficientes:</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presupuestos insuficiente para adelantar el proceso de manera integral</a:t>
          </a:r>
        </a:p>
      </dsp:txBody>
      <dsp:txXfrm>
        <a:off x="4911152" y="3982108"/>
        <a:ext cx="4054203" cy="606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23B9-6001-4DC6-9F10-E367DB1CE5F5}">
      <dsp:nvSpPr>
        <dsp:cNvPr id="0" name=""/>
        <dsp:cNvSpPr/>
      </dsp:nvSpPr>
      <dsp:spPr>
        <a:xfrm>
          <a:off x="2682858" y="0"/>
          <a:ext cx="2044903" cy="2045214"/>
        </a:xfrm>
        <a:prstGeom prst="circularArrow">
          <a:avLst>
            <a:gd name="adj1" fmla="val 10980"/>
            <a:gd name="adj2" fmla="val 1142322"/>
            <a:gd name="adj3" fmla="val 4500000"/>
            <a:gd name="adj4" fmla="val 10800000"/>
            <a:gd name="adj5" fmla="val 12500"/>
          </a:avLst>
        </a:prstGeom>
        <a:solidFill>
          <a:srgbClr val="00CC99">
            <a:shade val="80000"/>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ABBD6-2682-4777-8793-23324A09428F}">
      <dsp:nvSpPr>
        <dsp:cNvPr id="0" name=""/>
        <dsp:cNvSpPr/>
      </dsp:nvSpPr>
      <dsp:spPr>
        <a:xfrm>
          <a:off x="3134849" y="7383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s-ES" sz="3700" kern="1200" dirty="0">
            <a:solidFill>
              <a:srgbClr val="000000">
                <a:hueOff val="0"/>
                <a:satOff val="0"/>
                <a:lumOff val="0"/>
                <a:alphaOff val="0"/>
              </a:srgbClr>
            </a:solidFill>
            <a:latin typeface="Calibri"/>
            <a:ea typeface="+mn-ea"/>
            <a:cs typeface="+mn-cs"/>
          </a:endParaRPr>
        </a:p>
      </dsp:txBody>
      <dsp:txXfrm>
        <a:off x="3134849" y="738384"/>
        <a:ext cx="1136313" cy="568020"/>
      </dsp:txXfrm>
    </dsp:sp>
    <dsp:sp modelId="{39568629-B909-464D-A7B7-46FDDAFAAC5B}">
      <dsp:nvSpPr>
        <dsp:cNvPr id="0" name=""/>
        <dsp:cNvSpPr/>
      </dsp:nvSpPr>
      <dsp:spPr>
        <a:xfrm>
          <a:off x="2114894" y="1175127"/>
          <a:ext cx="2044903" cy="2045214"/>
        </a:xfrm>
        <a:prstGeom prst="leftCircularArrow">
          <a:avLst>
            <a:gd name="adj1" fmla="val 10980"/>
            <a:gd name="adj2" fmla="val 1142322"/>
            <a:gd name="adj3" fmla="val 6300000"/>
            <a:gd name="adj4" fmla="val 18900000"/>
            <a:gd name="adj5" fmla="val 12500"/>
          </a:avLst>
        </a:prstGeom>
        <a:solidFill>
          <a:srgbClr val="00CC99">
            <a:shade val="80000"/>
            <a:hueOff val="-286837"/>
            <a:satOff val="-24292"/>
            <a:lumOff val="18155"/>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DD6C0-6574-4902-A96B-38433A5B01FB}">
      <dsp:nvSpPr>
        <dsp:cNvPr id="0" name=""/>
        <dsp:cNvSpPr/>
      </dsp:nvSpPr>
      <dsp:spPr>
        <a:xfrm>
          <a:off x="2553541" y="18930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rgbClr val="FFFFFF"/>
              </a:solidFill>
              <a:latin typeface="Calibri"/>
              <a:ea typeface="+mn-ea"/>
              <a:cs typeface="+mn-cs"/>
            </a:rPr>
            <a:t>.</a:t>
          </a:r>
        </a:p>
      </dsp:txBody>
      <dsp:txXfrm>
        <a:off x="2553541" y="1893084"/>
        <a:ext cx="1136313" cy="568020"/>
      </dsp:txXfrm>
    </dsp:sp>
    <dsp:sp modelId="{219CA952-AFB6-43F7-BDB4-5BAB92B5C357}">
      <dsp:nvSpPr>
        <dsp:cNvPr id="0" name=""/>
        <dsp:cNvSpPr/>
      </dsp:nvSpPr>
      <dsp:spPr>
        <a:xfrm>
          <a:off x="2828402" y="2490879"/>
          <a:ext cx="1756888" cy="1757592"/>
        </a:xfrm>
        <a:prstGeom prst="blockArc">
          <a:avLst>
            <a:gd name="adj1" fmla="val 13500000"/>
            <a:gd name="adj2" fmla="val 10800000"/>
            <a:gd name="adj3" fmla="val 12740"/>
          </a:avLst>
        </a:prstGeom>
        <a:solidFill>
          <a:srgbClr val="00CC99">
            <a:shade val="80000"/>
            <a:hueOff val="-573673"/>
            <a:satOff val="-48584"/>
            <a:lumOff val="36311"/>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9FCFE-8515-40E8-B5E7-258B13709237}">
      <dsp:nvSpPr>
        <dsp:cNvPr id="0" name=""/>
        <dsp:cNvSpPr/>
      </dsp:nvSpPr>
      <dsp:spPr>
        <a:xfrm>
          <a:off x="3137537" y="3103933"/>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rgbClr val="FFFFFF"/>
              </a:solidFill>
              <a:latin typeface="Calibri"/>
              <a:ea typeface="+mn-ea"/>
              <a:cs typeface="+mn-cs"/>
            </a:rPr>
            <a:t>.</a:t>
          </a:r>
        </a:p>
      </dsp:txBody>
      <dsp:txXfrm>
        <a:off x="3137537" y="3103933"/>
        <a:ext cx="1136313" cy="56802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0.63636</cdr:x>
      <cdr:y>0.16579</cdr:y>
    </cdr:from>
    <cdr:to>
      <cdr:x>0.94215</cdr:x>
      <cdr:y>0.39653</cdr:y>
    </cdr:to>
    <cdr:sp macro="" textlink="">
      <cdr:nvSpPr>
        <cdr:cNvPr id="4" name="CuadroTexto 3"/>
        <cdr:cNvSpPr txBox="1"/>
      </cdr:nvSpPr>
      <cdr:spPr>
        <a:xfrm xmlns:a="http://schemas.openxmlformats.org/drawingml/2006/main">
          <a:off x="5544616" y="672621"/>
          <a:ext cx="2664296"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0.64463</cdr:x>
      <cdr:y>0.18354</cdr:y>
    </cdr:from>
    <cdr:to>
      <cdr:x>0.66116</cdr:x>
      <cdr:y>0.21904</cdr:y>
    </cdr:to>
    <cdr:sp macro="" textlink="">
      <cdr:nvSpPr>
        <cdr:cNvPr id="5" name="Rectángulo 4"/>
        <cdr:cNvSpPr/>
      </cdr:nvSpPr>
      <cdr:spPr bwMode="auto">
        <a:xfrm xmlns:a="http://schemas.openxmlformats.org/drawingml/2006/main">
          <a:off x="5616624" y="744629"/>
          <a:ext cx="144016" cy="144016"/>
        </a:xfrm>
        <a:prstGeom xmlns:a="http://schemas.openxmlformats.org/drawingml/2006/main" prst="rect">
          <a:avLst/>
        </a:prstGeom>
        <a:solidFill xmlns:a="http://schemas.openxmlformats.org/drawingml/2006/main">
          <a:srgbClr val="FF9900"/>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0.1579</cdr:y>
    </cdr:from>
    <cdr:to>
      <cdr:x>0.74931</cdr:x>
      <cdr:y>0.21904</cdr:y>
    </cdr:to>
    <cdr:sp macro="" textlink="">
      <cdr:nvSpPr>
        <cdr:cNvPr id="6" name="CuadroTexto 5"/>
        <cdr:cNvSpPr txBox="1"/>
      </cdr:nvSpPr>
      <cdr:spPr>
        <a:xfrm xmlns:a="http://schemas.openxmlformats.org/drawingml/2006/main">
          <a:off x="5249371" y="576557"/>
          <a:ext cx="626482" cy="223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400" b="1" dirty="0"/>
            <a:t>2017</a:t>
          </a:r>
        </a:p>
      </cdr:txBody>
    </cdr:sp>
  </cdr:relSizeAnchor>
  <cdr:relSizeAnchor xmlns:cdr="http://schemas.openxmlformats.org/drawingml/2006/chartDrawing">
    <cdr:from>
      <cdr:x>0.64463</cdr:x>
      <cdr:y>0.23679</cdr:y>
    </cdr:from>
    <cdr:to>
      <cdr:x>0.66116</cdr:x>
      <cdr:y>0.27229</cdr:y>
    </cdr:to>
    <cdr:sp macro="" textlink="">
      <cdr:nvSpPr>
        <cdr:cNvPr id="7" name="Rectángulo 6"/>
        <cdr:cNvSpPr/>
      </cdr:nvSpPr>
      <cdr:spPr bwMode="auto">
        <a:xfrm xmlns:a="http://schemas.openxmlformats.org/drawingml/2006/main">
          <a:off x="5616624" y="960653"/>
          <a:ext cx="144016" cy="144016"/>
        </a:xfrm>
        <a:prstGeom xmlns:a="http://schemas.openxmlformats.org/drawingml/2006/main" prst="rect">
          <a:avLst/>
        </a:prstGeom>
        <a:solidFill xmlns:a="http://schemas.openxmlformats.org/drawingml/2006/main">
          <a:schemeClr val="accent1">
            <a:lumMod val="50000"/>
          </a:schemeClr>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0.21707</cdr:y>
    </cdr:from>
    <cdr:to>
      <cdr:x>0.74931</cdr:x>
      <cdr:y>0.29595</cdr:y>
    </cdr:to>
    <cdr:sp macro="" textlink="">
      <cdr:nvSpPr>
        <cdr:cNvPr id="8" name="CuadroTexto 7"/>
        <cdr:cNvSpPr txBox="1"/>
      </cdr:nvSpPr>
      <cdr:spPr>
        <a:xfrm xmlns:a="http://schemas.openxmlformats.org/drawingml/2006/main">
          <a:off x="5249371" y="792580"/>
          <a:ext cx="62648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400" b="1" dirty="0"/>
            <a:t> 2016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04A8F-697B-4CE5-B145-2E99F6B41120}" type="datetimeFigureOut">
              <a:rPr lang="es-CO" smtClean="0"/>
              <a:t>27/05/2021</a:t>
            </a:fld>
            <a:endParaRPr lang="es-CO"/>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1DE83-E57C-4E4D-8BC6-AE48AE1AC31A}" type="slidenum">
              <a:rPr lang="es-CO" smtClean="0"/>
              <a:t>‹Nº›</a:t>
            </a:fld>
            <a:endParaRPr lang="es-CO"/>
          </a:p>
        </p:txBody>
      </p:sp>
    </p:spTree>
    <p:extLst>
      <p:ext uri="{BB962C8B-B14F-4D97-AF65-F5344CB8AC3E}">
        <p14:creationId xmlns:p14="http://schemas.microsoft.com/office/powerpoint/2010/main" val="325644641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plantilla se </a:t>
            </a:r>
            <a:r>
              <a:rPr lang="es-ES" altLang="es-ES" b="1" dirty="0"/>
              <a:t>debe usar </a:t>
            </a:r>
            <a:r>
              <a:rPr lang="es-ES" altLang="es-ES" dirty="0"/>
              <a:t>como archivo de inicio para presentaciones externas de la Contaduría General de la Nación. En formato presentación en pantalla 16:10</a:t>
            </a:r>
          </a:p>
          <a:p>
            <a:pPr eaLnBrk="1" hangingPunct="1"/>
            <a:endParaRPr lang="es-ES" altLang="es-ES" dirty="0"/>
          </a:p>
          <a:p>
            <a:pPr eaLnBrk="1" hangingPunct="1"/>
            <a:r>
              <a:rPr lang="es-ES" altLang="es-ES" b="1" dirty="0"/>
              <a:t>Nota</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a:t>
            </a:r>
            <a:r>
              <a:rPr lang="es-ES" altLang="es-ES" dirty="0"/>
              <a:t> 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a:t>
            </a:r>
            <a:r>
              <a:rPr lang="es-ES" altLang="es-ES" baseline="0" dirty="0"/>
              <a:t> </a:t>
            </a:r>
            <a:r>
              <a:rPr lang="es-ES" altLang="es-ES" dirty="0"/>
              <a:t>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gráficos o tablas (Derechos de autor)</a:t>
            </a:r>
          </a:p>
          <a:p>
            <a:pPr eaLnBrk="1" hangingPunct="1"/>
            <a:endParaRPr lang="es-ES" altLang="es-ES" dirty="0"/>
          </a:p>
          <a:p>
            <a:endParaRPr lang="es-CO"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1</a:t>
            </a:fld>
            <a:endParaRPr lang="es-CO" dirty="0"/>
          </a:p>
        </p:txBody>
      </p:sp>
    </p:spTree>
    <p:extLst>
      <p:ext uri="{BB962C8B-B14F-4D97-AF65-F5344CB8AC3E}">
        <p14:creationId xmlns:p14="http://schemas.microsoft.com/office/powerpoint/2010/main" val="286372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33</a:t>
            </a:fld>
            <a:endParaRPr lang="es-CO" dirty="0"/>
          </a:p>
        </p:txBody>
      </p:sp>
    </p:spTree>
    <p:extLst>
      <p:ext uri="{BB962C8B-B14F-4D97-AF65-F5344CB8AC3E}">
        <p14:creationId xmlns:p14="http://schemas.microsoft.com/office/powerpoint/2010/main" val="249820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68</a:t>
            </a:fld>
            <a:endParaRPr lang="es-CO"/>
          </a:p>
        </p:txBody>
      </p:sp>
    </p:spTree>
    <p:extLst>
      <p:ext uri="{BB962C8B-B14F-4D97-AF65-F5344CB8AC3E}">
        <p14:creationId xmlns:p14="http://schemas.microsoft.com/office/powerpoint/2010/main" val="405614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s-ES" altLang="es-ES" dirty="0"/>
              <a:t>Esta diapositiva finaliza la presentación. Si se requiere que el funcionario de la CGN deba ser contactado,</a:t>
            </a:r>
            <a:r>
              <a:rPr lang="es-ES" altLang="es-ES" baseline="0" dirty="0"/>
              <a:t>  d</a:t>
            </a:r>
            <a:r>
              <a:rPr lang="es-ES" altLang="es-ES" dirty="0"/>
              <a:t>igite el </a:t>
            </a:r>
            <a:r>
              <a:rPr lang="es-ES" altLang="es-ES" b="1" dirty="0"/>
              <a:t>correo electrónico institucional</a:t>
            </a:r>
            <a:r>
              <a:rPr lang="es-ES" altLang="es-ES" b="1" baseline="0" dirty="0"/>
              <a:t>.</a:t>
            </a: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73</a:t>
            </a:fld>
            <a:endParaRPr lang="es-CO"/>
          </a:p>
        </p:txBody>
      </p:sp>
    </p:spTree>
    <p:extLst>
      <p:ext uri="{BB962C8B-B14F-4D97-AF65-F5344CB8AC3E}">
        <p14:creationId xmlns:p14="http://schemas.microsoft.com/office/powerpoint/2010/main" val="6326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2</a:t>
            </a:fld>
            <a:endParaRPr lang="es-CO" dirty="0"/>
          </a:p>
        </p:txBody>
      </p:sp>
    </p:spTree>
    <p:extLst>
      <p:ext uri="{BB962C8B-B14F-4D97-AF65-F5344CB8AC3E}">
        <p14:creationId xmlns:p14="http://schemas.microsoft.com/office/powerpoint/2010/main" val="89621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3</a:t>
            </a:fld>
            <a:endParaRPr lang="es-CO" dirty="0"/>
          </a:p>
        </p:txBody>
      </p:sp>
    </p:spTree>
    <p:extLst>
      <p:ext uri="{BB962C8B-B14F-4D97-AF65-F5344CB8AC3E}">
        <p14:creationId xmlns:p14="http://schemas.microsoft.com/office/powerpoint/2010/main" val="281625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diapositiva se </a:t>
            </a:r>
            <a:r>
              <a:rPr lang="es-ES" altLang="es-ES" b="1" dirty="0"/>
              <a:t>debe usar </a:t>
            </a:r>
            <a:r>
              <a:rPr lang="es-ES" altLang="es-ES" dirty="0"/>
              <a:t>para </a:t>
            </a:r>
            <a:r>
              <a:rPr lang="es-ES" altLang="es-ES" b="1" dirty="0"/>
              <a:t>imagen y texto </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 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o gráficos (Derechos de autor).</a:t>
            </a:r>
          </a:p>
          <a:p>
            <a:pPr eaLnBrk="1" hangingPunct="1"/>
            <a:endParaRPr lang="es-ES" altLang="es-ES"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4</a:t>
            </a:fld>
            <a:endParaRPr lang="es-CO" dirty="0"/>
          </a:p>
        </p:txBody>
      </p:sp>
    </p:spTree>
    <p:extLst>
      <p:ext uri="{BB962C8B-B14F-4D97-AF65-F5344CB8AC3E}">
        <p14:creationId xmlns:p14="http://schemas.microsoft.com/office/powerpoint/2010/main" val="23603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5</a:t>
            </a:fld>
            <a:endParaRPr lang="es-CO" dirty="0"/>
          </a:p>
        </p:txBody>
      </p:sp>
    </p:spTree>
    <p:extLst>
      <p:ext uri="{BB962C8B-B14F-4D97-AF65-F5344CB8AC3E}">
        <p14:creationId xmlns:p14="http://schemas.microsoft.com/office/powerpoint/2010/main" val="394312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6</a:t>
            </a:fld>
            <a:endParaRPr lang="es-CO" dirty="0"/>
          </a:p>
        </p:txBody>
      </p:sp>
    </p:spTree>
    <p:extLst>
      <p:ext uri="{BB962C8B-B14F-4D97-AF65-F5344CB8AC3E}">
        <p14:creationId xmlns:p14="http://schemas.microsoft.com/office/powerpoint/2010/main" val="65872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9</a:t>
            </a:fld>
            <a:endParaRPr lang="es-CO" dirty="0"/>
          </a:p>
        </p:txBody>
      </p:sp>
    </p:spTree>
    <p:extLst>
      <p:ext uri="{BB962C8B-B14F-4D97-AF65-F5344CB8AC3E}">
        <p14:creationId xmlns:p14="http://schemas.microsoft.com/office/powerpoint/2010/main" val="392063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21</a:t>
            </a:fld>
            <a:endParaRPr lang="es-CO"/>
          </a:p>
        </p:txBody>
      </p:sp>
    </p:spTree>
    <p:extLst>
      <p:ext uri="{BB962C8B-B14F-4D97-AF65-F5344CB8AC3E}">
        <p14:creationId xmlns:p14="http://schemas.microsoft.com/office/powerpoint/2010/main" val="320421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8421DE83-E57C-4E4D-8BC6-AE48AE1AC31A}"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3914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G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755" y="-12481"/>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10908" y="480626"/>
            <a:ext cx="1011483" cy="2364393"/>
          </a:xfrm>
          <a:prstGeom prst="rect">
            <a:avLst/>
          </a:prstGeom>
        </p:spPr>
      </p:pic>
      <p:pic>
        <p:nvPicPr>
          <p:cNvPr id="9" name="Imagen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12110" y="1236301"/>
            <a:ext cx="832233" cy="1643126"/>
          </a:xfrm>
          <a:prstGeom prst="rect">
            <a:avLst/>
          </a:prstGeom>
        </p:spPr>
      </p:pic>
      <p:pic>
        <p:nvPicPr>
          <p:cNvPr id="10" name="Imagen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02755" y="1573462"/>
            <a:ext cx="815161" cy="1305965"/>
          </a:xfrm>
          <a:prstGeom prst="rect">
            <a:avLst/>
          </a:prstGeom>
        </p:spPr>
      </p:pic>
      <p:pic>
        <p:nvPicPr>
          <p:cNvPr id="11" name="Imagen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392956" y="3219855"/>
            <a:ext cx="4401260" cy="678499"/>
          </a:xfrm>
          <a:prstGeom prst="rect">
            <a:avLst/>
          </a:prstGeom>
        </p:spPr>
      </p:pic>
      <p:pic>
        <p:nvPicPr>
          <p:cNvPr id="12" name="Imagen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383227" y="3844603"/>
            <a:ext cx="4400435" cy="395806"/>
          </a:xfrm>
          <a:prstGeom prst="rect">
            <a:avLst/>
          </a:prstGeom>
        </p:spPr>
      </p:pic>
      <p:pic>
        <p:nvPicPr>
          <p:cNvPr id="13" name="Imagen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04495" y="4312637"/>
            <a:ext cx="4379167" cy="259909"/>
          </a:xfrm>
          <a:prstGeom prst="rect">
            <a:avLst/>
          </a:prstGeom>
        </p:spPr>
      </p:pic>
      <p:cxnSp>
        <p:nvCxnSpPr>
          <p:cNvPr id="18" name="Conector recto 17"/>
          <p:cNvCxnSpPr/>
          <p:nvPr userDrawn="1"/>
        </p:nvCxnSpPr>
        <p:spPr>
          <a:xfrm>
            <a:off x="2392955" y="3130061"/>
            <a:ext cx="4390707" cy="0"/>
          </a:xfrm>
          <a:prstGeom prst="line">
            <a:avLst/>
          </a:prstGeom>
          <a:ln w="60325">
            <a:solidFill>
              <a:srgbClr val="00947A"/>
            </a:solidFill>
          </a:ln>
        </p:spPr>
        <p:style>
          <a:lnRef idx="1">
            <a:schemeClr val="accent1"/>
          </a:lnRef>
          <a:fillRef idx="0">
            <a:schemeClr val="accent1"/>
          </a:fillRef>
          <a:effectRef idx="0">
            <a:schemeClr val="accent1"/>
          </a:effectRef>
          <a:fontRef idx="minor">
            <a:schemeClr val="tx1"/>
          </a:fontRef>
        </p:style>
      </p:cxnSp>
      <p:sp>
        <p:nvSpPr>
          <p:cNvPr id="19" name="Elipse 18"/>
          <p:cNvSpPr/>
          <p:nvPr userDrawn="1"/>
        </p:nvSpPr>
        <p:spPr>
          <a:xfrm>
            <a:off x="7678615" y="42404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75903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fmla="#ppt_w*sin(2.5*pi*$)">
                                          <p:val>
                                            <p:fltVal val="0"/>
                                          </p:val>
                                        </p:tav>
                                        <p:tav tm="100000">
                                          <p:val>
                                            <p:fltVal val="1"/>
                                          </p:val>
                                        </p:tav>
                                      </p:tavLst>
                                    </p:anim>
                                    <p:anim calcmode="lin" valueType="num">
                                      <p:cBhvr>
                                        <p:cTn id="12" dur="2000" fill="hold"/>
                                        <p:tgtEl>
                                          <p:spTgt spid="9"/>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1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plus(in)">
                                      <p:cBhvr>
                                        <p:cTn id="20" dur="1000"/>
                                        <p:tgtEl>
                                          <p:spTgt spid="18"/>
                                        </p:tgtEl>
                                      </p:cBhvr>
                                    </p:animEffect>
                                  </p:childTnLst>
                                </p:cTn>
                              </p:par>
                              <p:par>
                                <p:cTn id="21" presetID="55"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par>
                                <p:cTn id="26" presetID="55"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3000"/>
                                        <p:tgtEl>
                                          <p:spTgt spid="13"/>
                                        </p:tgtEl>
                                      </p:cBhvr>
                                    </p:animEffect>
                                    <p:anim calcmode="lin" valueType="num">
                                      <p:cBhvr>
                                        <p:cTn id="35" dur="3000" fill="hold"/>
                                        <p:tgtEl>
                                          <p:spTgt spid="13"/>
                                        </p:tgtEl>
                                        <p:attrNameLst>
                                          <p:attrName>ppt_x</p:attrName>
                                        </p:attrNameLst>
                                      </p:cBhvr>
                                      <p:tavLst>
                                        <p:tav tm="0">
                                          <p:val>
                                            <p:strVal val="#ppt_x"/>
                                          </p:val>
                                        </p:tav>
                                        <p:tav tm="100000">
                                          <p:val>
                                            <p:strVal val="#ppt_x"/>
                                          </p:val>
                                        </p:tav>
                                      </p:tavLst>
                                    </p:anim>
                                    <p:anim calcmode="lin" valueType="num">
                                      <p:cBhvr>
                                        <p:cTn id="36" dur="3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4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412312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8062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3809674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pic>
        <p:nvPicPr>
          <p:cNvPr id="35" name="Imagen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8046" y="1597945"/>
            <a:ext cx="245480" cy="328711"/>
          </a:xfrm>
          <a:prstGeom prst="rect">
            <a:avLst/>
          </a:prstGeom>
        </p:spPr>
      </p:pic>
      <p:pic>
        <p:nvPicPr>
          <p:cNvPr id="10" name="Imagen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5639" y="2526958"/>
            <a:ext cx="8137933" cy="343856"/>
          </a:xfrm>
          <a:prstGeom prst="rect">
            <a:avLst/>
          </a:prstGeom>
        </p:spPr>
      </p:pic>
      <p:pic>
        <p:nvPicPr>
          <p:cNvPr id="11" name="Imagen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96904" y="3088849"/>
            <a:ext cx="4349974" cy="660434"/>
          </a:xfrm>
          <a:prstGeom prst="rect">
            <a:avLst/>
          </a:prstGeom>
        </p:spPr>
      </p:pic>
      <p:pic>
        <p:nvPicPr>
          <p:cNvPr id="14" name="Imagen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2586" y="2367276"/>
            <a:ext cx="9144000" cy="83911"/>
          </a:xfrm>
          <a:prstGeom prst="rect">
            <a:avLst/>
          </a:prstGeom>
        </p:spPr>
      </p:pic>
      <p:pic>
        <p:nvPicPr>
          <p:cNvPr id="15" name="Imagen 1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023938" y="5312670"/>
            <a:ext cx="2843756" cy="237995"/>
          </a:xfrm>
          <a:prstGeom prst="rect">
            <a:avLst/>
          </a:prstGeom>
        </p:spPr>
      </p:pic>
      <p:pic>
        <p:nvPicPr>
          <p:cNvPr id="18" name="Imagen 1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710857" y="3661891"/>
            <a:ext cx="2686188" cy="654084"/>
          </a:xfrm>
          <a:prstGeom prst="rect">
            <a:avLst/>
          </a:prstGeom>
        </p:spPr>
      </p:pic>
      <p:pic>
        <p:nvPicPr>
          <p:cNvPr id="20" name="Imagen 1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70670" y="4204079"/>
            <a:ext cx="2232140" cy="666784"/>
          </a:xfrm>
          <a:prstGeom prst="rect">
            <a:avLst/>
          </a:prstGeom>
        </p:spPr>
      </p:pic>
      <p:sp>
        <p:nvSpPr>
          <p:cNvPr id="3" name="CuadroTexto 2"/>
          <p:cNvSpPr txBox="1"/>
          <p:nvPr userDrawn="1"/>
        </p:nvSpPr>
        <p:spPr>
          <a:xfrm>
            <a:off x="635977" y="5183674"/>
            <a:ext cx="2540054" cy="369332"/>
          </a:xfrm>
          <a:prstGeom prst="rect">
            <a:avLst/>
          </a:prstGeom>
          <a:noFill/>
        </p:spPr>
        <p:txBody>
          <a:bodyPr wrap="none" rtlCol="0">
            <a:spAutoFit/>
          </a:bodyPr>
          <a:lstStyle/>
          <a:p>
            <a:r>
              <a:rPr lang="es-CO" sz="1800" i="1" dirty="0">
                <a:solidFill>
                  <a:schemeClr val="bg1">
                    <a:lumMod val="50000"/>
                  </a:schemeClr>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sp>
        <p:nvSpPr>
          <p:cNvPr id="21" name="Elipse 20"/>
          <p:cNvSpPr/>
          <p:nvPr userDrawn="1"/>
        </p:nvSpPr>
        <p:spPr>
          <a:xfrm>
            <a:off x="8382000" y="4559243"/>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4" name="Picture 2" descr="http://www.cartagenacaribe.com/images/boton-contactenos.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568569" y="4086168"/>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userDrawn="1"/>
        </p:nvSpPr>
        <p:spPr>
          <a:xfrm>
            <a:off x="2245024" y="1162462"/>
            <a:ext cx="4511171" cy="1323439"/>
          </a:xfrm>
          <a:prstGeom prst="rect">
            <a:avLst/>
          </a:prstGeom>
          <a:noFill/>
        </p:spPr>
        <p:txBody>
          <a:bodyPr wrap="none" rtlCol="0">
            <a:spAutoFit/>
          </a:bodyPr>
          <a:lstStyle/>
          <a:p>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spTree>
    <p:extLst>
      <p:ext uri="{BB962C8B-B14F-4D97-AF65-F5344CB8AC3E}">
        <p14:creationId xmlns:p14="http://schemas.microsoft.com/office/powerpoint/2010/main" val="2441050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3000" fill="hold"/>
                                        <p:tgtEl>
                                          <p:spTgt spid="10"/>
                                        </p:tgtEl>
                                        <p:attrNameLst>
                                          <p:attrName>ppt_w</p:attrName>
                                        </p:attrNameLst>
                                      </p:cBhvr>
                                      <p:tavLst>
                                        <p:tav tm="0">
                                          <p:val>
                                            <p:strVal val="#ppt_w+.3"/>
                                          </p:val>
                                        </p:tav>
                                        <p:tav tm="100000">
                                          <p:val>
                                            <p:strVal val="#ppt_w"/>
                                          </p:val>
                                        </p:tav>
                                      </p:tavLst>
                                    </p:anim>
                                    <p:anim calcmode="lin" valueType="num">
                                      <p:cBhvr>
                                        <p:cTn id="25" dur="3000" fill="hold"/>
                                        <p:tgtEl>
                                          <p:spTgt spid="10"/>
                                        </p:tgtEl>
                                        <p:attrNameLst>
                                          <p:attrName>ppt_h</p:attrName>
                                        </p:attrNameLst>
                                      </p:cBhvr>
                                      <p:tavLst>
                                        <p:tav tm="0">
                                          <p:val>
                                            <p:strVal val="#ppt_h"/>
                                          </p:val>
                                        </p:tav>
                                        <p:tav tm="100000">
                                          <p:val>
                                            <p:strVal val="#ppt_h"/>
                                          </p:val>
                                        </p:tav>
                                      </p:tavLst>
                                    </p:anim>
                                    <p:animEffect transition="in" filter="fade">
                                      <p:cBhvr>
                                        <p:cTn id="26" dur="3000"/>
                                        <p:tgtEl>
                                          <p:spTgt spid="10"/>
                                        </p:tgtEl>
                                      </p:cBhvr>
                                    </p:animEffect>
                                  </p:childTnLst>
                                </p:cTn>
                              </p:par>
                              <p:par>
                                <p:cTn id="27" presetID="9" presetClass="entr" presetSubtype="0" fill="hold" nodeType="withEffect">
                                  <p:stCondLst>
                                    <p:cond delay="300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2000"/>
                                        <p:tgtEl>
                                          <p:spTgt spid="34"/>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3000"/>
                                        <p:tgtEl>
                                          <p:spTgt spid="3"/>
                                        </p:tgtEl>
                                      </p:cBhvr>
                                    </p:animEffect>
                                    <p:anim calcmode="lin" valueType="num">
                                      <p:cBhvr>
                                        <p:cTn id="51" dur="3000" fill="hold"/>
                                        <p:tgtEl>
                                          <p:spTgt spid="3"/>
                                        </p:tgtEl>
                                        <p:attrNameLst>
                                          <p:attrName>ppt_x</p:attrName>
                                        </p:attrNameLst>
                                      </p:cBhvr>
                                      <p:tavLst>
                                        <p:tav tm="0">
                                          <p:val>
                                            <p:strVal val="#ppt_x"/>
                                          </p:val>
                                        </p:tav>
                                        <p:tav tm="100000">
                                          <p:val>
                                            <p:strVal val="#ppt_x"/>
                                          </p:val>
                                        </p:tav>
                                      </p:tavLst>
                                    </p:anim>
                                    <p:anim calcmode="lin" valueType="num">
                                      <p:cBhvr>
                                        <p:cTn id="52" dur="300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4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1744276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ombre Evento - Bienvenida">
    <p:spTree>
      <p:nvGrpSpPr>
        <p:cNvPr id="1" name=""/>
        <p:cNvGrpSpPr/>
        <p:nvPr/>
      </p:nvGrpSpPr>
      <p:grpSpPr>
        <a:xfrm>
          <a:off x="0" y="0"/>
          <a:ext cx="0" cy="0"/>
          <a:chOff x="0" y="0"/>
          <a:chExt cx="0" cy="0"/>
        </a:xfrm>
      </p:grpSpPr>
      <p:pic>
        <p:nvPicPr>
          <p:cNvPr id="20" name="Imagen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1"/>
          <p:cNvSpPr>
            <a:spLocks noGrp="1"/>
          </p:cNvSpPr>
          <p:nvPr>
            <p:ph type="ctrTitle" hasCustomPrompt="1"/>
          </p:nvPr>
        </p:nvSpPr>
        <p:spPr>
          <a:xfrm>
            <a:off x="2868717" y="1236596"/>
            <a:ext cx="5079531" cy="1989667"/>
          </a:xfrm>
        </p:spPr>
        <p:txBody>
          <a:bodyPr anchor="b">
            <a:normAutofit/>
          </a:bodyPr>
          <a:lstStyle>
            <a:lvl1pPr algn="ctr">
              <a:defRPr sz="4000" baseline="0">
                <a:latin typeface="Arial" panose="020B0604020202020204" pitchFamily="34" charset="0"/>
                <a:cs typeface="Arial" panose="020B0604020202020204" pitchFamily="34" charset="0"/>
              </a:defRPr>
            </a:lvl1pPr>
          </a:lstStyle>
          <a:p>
            <a:r>
              <a:rPr lang="es-ES" dirty="0"/>
              <a:t>Haga clic para modificar el título o nombre del evento</a:t>
            </a:r>
            <a:endParaRPr lang="en-US" dirty="0"/>
          </a:p>
        </p:txBody>
      </p:sp>
      <p:sp>
        <p:nvSpPr>
          <p:cNvPr id="3" name="Subtitle 2"/>
          <p:cNvSpPr>
            <a:spLocks noGrp="1"/>
          </p:cNvSpPr>
          <p:nvPr>
            <p:ph type="subTitle" idx="1" hasCustomPrompt="1"/>
          </p:nvPr>
        </p:nvSpPr>
        <p:spPr>
          <a:xfrm>
            <a:off x="2868718" y="3389881"/>
            <a:ext cx="5079531" cy="1379802"/>
          </a:xfrm>
        </p:spPr>
        <p:txBody>
          <a:bodyPr>
            <a:normAutofit/>
          </a:bodyPr>
          <a:lstStyle>
            <a:lvl1pPr marL="0" indent="0" algn="ctr">
              <a:buNone/>
              <a:defRPr sz="2000">
                <a:solidFill>
                  <a:schemeClr val="bg1">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o descripción del expositor (Profesión – Cargos – títulos)</a:t>
            </a:r>
            <a:endParaRPr lang="en-US" dirty="0"/>
          </a:p>
        </p:txBody>
      </p:sp>
      <p:pic>
        <p:nvPicPr>
          <p:cNvPr id="19" name="Imagen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606" y="1146487"/>
            <a:ext cx="2720111" cy="4168302"/>
          </a:xfrm>
          <a:prstGeom prst="rect">
            <a:avLst/>
          </a:prstGeom>
        </p:spPr>
      </p:pic>
      <p:pic>
        <p:nvPicPr>
          <p:cNvPr id="21" name="Imagen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
        <p:nvSpPr>
          <p:cNvPr id="22" name="CuadroTexto 21"/>
          <p:cNvSpPr txBox="1"/>
          <p:nvPr userDrawn="1"/>
        </p:nvSpPr>
        <p:spPr>
          <a:xfrm>
            <a:off x="1752600" y="1308100"/>
            <a:ext cx="684803" cy="923330"/>
          </a:xfrm>
          <a:prstGeom prst="rect">
            <a:avLst/>
          </a:prstGeom>
          <a:noFill/>
        </p:spPr>
        <p:txBody>
          <a:bodyPr wrap="none" rtlCol="0">
            <a:spAutoFit/>
          </a:bodyPr>
          <a:lstStyle/>
          <a:p>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23" name="CuadroTexto 22"/>
          <p:cNvSpPr txBox="1"/>
          <p:nvPr userDrawn="1"/>
        </p:nvSpPr>
        <p:spPr>
          <a:xfrm>
            <a:off x="557657" y="2794000"/>
            <a:ext cx="543739"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24" name="CuadroTexto 23"/>
          <p:cNvSpPr txBox="1"/>
          <p:nvPr userDrawn="1"/>
        </p:nvSpPr>
        <p:spPr>
          <a:xfrm>
            <a:off x="1736148" y="4433817"/>
            <a:ext cx="518091"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10" name="Elipse 9"/>
          <p:cNvSpPr/>
          <p:nvPr userDrawn="1"/>
        </p:nvSpPr>
        <p:spPr>
          <a:xfrm>
            <a:off x="8379358" y="3923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2027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500"/>
                                  </p:stCondLst>
                                  <p:childTnLst>
                                    <p:anim calcmode="lin" valueType="num">
                                      <p:cBhvr>
                                        <p:cTn id="6" dur="1000"/>
                                        <p:tgtEl>
                                          <p:spTgt spid="22"/>
                                        </p:tgtEl>
                                        <p:attrNameLst>
                                          <p:attrName>ppt_w</p:attrName>
                                        </p:attrNameLst>
                                      </p:cBhvr>
                                      <p:tavLst>
                                        <p:tav tm="0">
                                          <p:val>
                                            <p:strVal val="ppt_w"/>
                                          </p:val>
                                        </p:tav>
                                        <p:tav tm="100000">
                                          <p:val>
                                            <p:strVal val="ppt_w*0.70"/>
                                          </p:val>
                                        </p:tav>
                                      </p:tavLst>
                                    </p:anim>
                                    <p:anim calcmode="lin" valueType="num">
                                      <p:cBhvr>
                                        <p:cTn id="7" dur="1000"/>
                                        <p:tgtEl>
                                          <p:spTgt spid="22"/>
                                        </p:tgtEl>
                                        <p:attrNameLst>
                                          <p:attrName>ppt_h</p:attrName>
                                        </p:attrNameLst>
                                      </p:cBhvr>
                                      <p:tavLst>
                                        <p:tav tm="0">
                                          <p:val>
                                            <p:strVal val="ppt_h"/>
                                          </p:val>
                                        </p:tav>
                                        <p:tav tm="100000">
                                          <p:val>
                                            <p:strVal val="ppt_h"/>
                                          </p:val>
                                        </p:tav>
                                      </p:tavLst>
                                    </p:anim>
                                    <p:animEffect transition="out" filter="fade">
                                      <p:cBhvr>
                                        <p:cTn id="8" dur="1000"/>
                                        <p:tgtEl>
                                          <p:spTgt spid="22"/>
                                        </p:tgtEl>
                                      </p:cBhvr>
                                    </p:animEffect>
                                    <p:set>
                                      <p:cBhvr>
                                        <p:cTn id="9" dur="1" fill="hold">
                                          <p:stCondLst>
                                            <p:cond delay="999"/>
                                          </p:stCondLst>
                                        </p:cTn>
                                        <p:tgtEl>
                                          <p:spTgt spid="22"/>
                                        </p:tgtEl>
                                        <p:attrNameLst>
                                          <p:attrName>style.visibility</p:attrName>
                                        </p:attrNameLst>
                                      </p:cBhvr>
                                      <p:to>
                                        <p:strVal val="hidden"/>
                                      </p:to>
                                    </p:set>
                                  </p:childTnLst>
                                </p:cTn>
                              </p:par>
                              <p:par>
                                <p:cTn id="10" presetID="55" presetClass="exit" presetSubtype="0" fill="hold" grpId="0" nodeType="withEffect">
                                  <p:stCondLst>
                                    <p:cond delay="1000"/>
                                  </p:stCondLst>
                                  <p:childTnLst>
                                    <p:anim calcmode="lin" valueType="num">
                                      <p:cBhvr>
                                        <p:cTn id="11" dur="1000"/>
                                        <p:tgtEl>
                                          <p:spTgt spid="23"/>
                                        </p:tgtEl>
                                        <p:attrNameLst>
                                          <p:attrName>ppt_w</p:attrName>
                                        </p:attrNameLst>
                                      </p:cBhvr>
                                      <p:tavLst>
                                        <p:tav tm="0">
                                          <p:val>
                                            <p:strVal val="ppt_w"/>
                                          </p:val>
                                        </p:tav>
                                        <p:tav tm="100000">
                                          <p:val>
                                            <p:strVal val="ppt_w*0.70"/>
                                          </p:val>
                                        </p:tav>
                                      </p:tavLst>
                                    </p:anim>
                                    <p:anim calcmode="lin" valueType="num">
                                      <p:cBhvr>
                                        <p:cTn id="12" dur="1000"/>
                                        <p:tgtEl>
                                          <p:spTgt spid="23"/>
                                        </p:tgtEl>
                                        <p:attrNameLst>
                                          <p:attrName>ppt_h</p:attrName>
                                        </p:attrNameLst>
                                      </p:cBhvr>
                                      <p:tavLst>
                                        <p:tav tm="0">
                                          <p:val>
                                            <p:strVal val="ppt_h"/>
                                          </p:val>
                                        </p:tav>
                                        <p:tav tm="100000">
                                          <p:val>
                                            <p:strVal val="ppt_h"/>
                                          </p:val>
                                        </p:tav>
                                      </p:tavLst>
                                    </p:anim>
                                    <p:animEffect transition="out" filter="fade">
                                      <p:cBhvr>
                                        <p:cTn id="13" dur="1000"/>
                                        <p:tgtEl>
                                          <p:spTgt spid="23"/>
                                        </p:tgtEl>
                                      </p:cBhvr>
                                    </p:animEffect>
                                    <p:set>
                                      <p:cBhvr>
                                        <p:cTn id="14" dur="1" fill="hold">
                                          <p:stCondLst>
                                            <p:cond delay="999"/>
                                          </p:stCondLst>
                                        </p:cTn>
                                        <p:tgtEl>
                                          <p:spTgt spid="23"/>
                                        </p:tgtEl>
                                        <p:attrNameLst>
                                          <p:attrName>style.visibility</p:attrName>
                                        </p:attrNameLst>
                                      </p:cBhvr>
                                      <p:to>
                                        <p:strVal val="hidden"/>
                                      </p:to>
                                    </p:set>
                                  </p:childTnLst>
                                </p:cTn>
                              </p:par>
                            </p:childTnLst>
                          </p:cTn>
                        </p:par>
                        <p:par>
                          <p:cTn id="15" fill="hold">
                            <p:stCondLst>
                              <p:cond delay="2000"/>
                            </p:stCondLst>
                            <p:childTnLst>
                              <p:par>
                                <p:cTn id="16" presetID="55" presetClass="exit" presetSubtype="0" fill="hold" grpId="0" nodeType="afterEffect">
                                  <p:stCondLst>
                                    <p:cond delay="0"/>
                                  </p:stCondLst>
                                  <p:childTnLst>
                                    <p:anim calcmode="lin" valueType="num">
                                      <p:cBhvr>
                                        <p:cTn id="17" dur="1000"/>
                                        <p:tgtEl>
                                          <p:spTgt spid="24"/>
                                        </p:tgtEl>
                                        <p:attrNameLst>
                                          <p:attrName>ppt_w</p:attrName>
                                        </p:attrNameLst>
                                      </p:cBhvr>
                                      <p:tavLst>
                                        <p:tav tm="0">
                                          <p:val>
                                            <p:strVal val="ppt_w"/>
                                          </p:val>
                                        </p:tav>
                                        <p:tav tm="100000">
                                          <p:val>
                                            <p:strVal val="ppt_w*0.70"/>
                                          </p:val>
                                        </p:tav>
                                      </p:tavLst>
                                    </p:anim>
                                    <p:anim calcmode="lin" valueType="num">
                                      <p:cBhvr>
                                        <p:cTn id="18" dur="1000"/>
                                        <p:tgtEl>
                                          <p:spTgt spid="24"/>
                                        </p:tgtEl>
                                        <p:attrNameLst>
                                          <p:attrName>ppt_h</p:attrName>
                                        </p:attrNameLst>
                                      </p:cBhvr>
                                      <p:tavLst>
                                        <p:tav tm="0">
                                          <p:val>
                                            <p:strVal val="ppt_h"/>
                                          </p:val>
                                        </p:tav>
                                        <p:tav tm="100000">
                                          <p:val>
                                            <p:strVal val="ppt_h"/>
                                          </p:val>
                                        </p:tav>
                                      </p:tavLst>
                                    </p:anim>
                                    <p:animEffect transition="out" filter="fade">
                                      <p:cBhvr>
                                        <p:cTn id="19" dur="1000"/>
                                        <p:tgtEl>
                                          <p:spTgt spid="24"/>
                                        </p:tgtEl>
                                      </p:cBhvr>
                                    </p:animEffect>
                                    <p:set>
                                      <p:cBhvr>
                                        <p:cTn id="20" dur="1" fill="hold">
                                          <p:stCondLst>
                                            <p:cond delay="999"/>
                                          </p:stCondLst>
                                        </p:cTn>
                                        <p:tgtEl>
                                          <p:spTgt spid="24"/>
                                        </p:tgtEl>
                                        <p:attrNameLst>
                                          <p:attrName>style.visibility</p:attrName>
                                        </p:attrNameLst>
                                      </p:cBhvr>
                                      <p:to>
                                        <p:strVal val="hidden"/>
                                      </p:to>
                                    </p:set>
                                  </p:childTnLst>
                                </p:cTn>
                              </p:par>
                              <p:par>
                                <p:cTn id="21" presetID="55"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3000" fill="hold"/>
                                        <p:tgtEl>
                                          <p:spTgt spid="2"/>
                                        </p:tgtEl>
                                        <p:attrNameLst>
                                          <p:attrName>ppt_w</p:attrName>
                                        </p:attrNameLst>
                                      </p:cBhvr>
                                      <p:tavLst>
                                        <p:tav tm="0">
                                          <p:val>
                                            <p:strVal val="#ppt_w*0.70"/>
                                          </p:val>
                                        </p:tav>
                                        <p:tav tm="100000">
                                          <p:val>
                                            <p:strVal val="#ppt_w"/>
                                          </p:val>
                                        </p:tav>
                                      </p:tavLst>
                                    </p:anim>
                                    <p:anim calcmode="lin" valueType="num">
                                      <p:cBhvr>
                                        <p:cTn id="24" dur="3000" fill="hold"/>
                                        <p:tgtEl>
                                          <p:spTgt spid="2"/>
                                        </p:tgtEl>
                                        <p:attrNameLst>
                                          <p:attrName>ppt_h</p:attrName>
                                        </p:attrNameLst>
                                      </p:cBhvr>
                                      <p:tavLst>
                                        <p:tav tm="0">
                                          <p:val>
                                            <p:strVal val="#ppt_h"/>
                                          </p:val>
                                        </p:tav>
                                        <p:tav tm="100000">
                                          <p:val>
                                            <p:strVal val="#ppt_h"/>
                                          </p:val>
                                        </p:tav>
                                      </p:tavLst>
                                    </p:anim>
                                    <p:animEffect transition="in" filter="fade">
                                      <p:cBhvr>
                                        <p:cTn id="25" dur="3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33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1" dur="33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2" dur="33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0" presetClass="entr" presetSubtype="0" de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3300" fill="hold"/>
                        <p:tgtEl>
                          <p:spTgt spid="3"/>
                        </p:tgtEl>
                        <p:attrNameLst>
                          <p:attrName>ppt_w</p:attrName>
                        </p:attrNameLst>
                      </p:cBhvr>
                      <p:tavLst>
                        <p:tav tm="0">
                          <p:val>
                            <p:strVal val="#ppt_w+.3"/>
                          </p:val>
                        </p:tav>
                        <p:tav tm="100000">
                          <p:val>
                            <p:strVal val="#ppt_w"/>
                          </p:val>
                        </p:tav>
                      </p:tavLst>
                    </p:anim>
                    <p:anim calcmode="lin" valueType="num">
                      <p:cBhvr>
                        <p:cTn dur="3300" fill="hold"/>
                        <p:tgtEl>
                          <p:spTgt spid="3"/>
                        </p:tgtEl>
                        <p:attrNameLst>
                          <p:attrName>ppt_h</p:attrName>
                        </p:attrNameLst>
                      </p:cBhvr>
                      <p:tavLst>
                        <p:tav tm="0">
                          <p:val>
                            <p:strVal val="#ppt_h"/>
                          </p:val>
                        </p:tav>
                        <p:tav tm="100000">
                          <p:val>
                            <p:strVal val="#ppt_h"/>
                          </p:val>
                        </p:tav>
                      </p:tavLst>
                    </p:anim>
                    <p:animEffect transition="in" filter="fade">
                      <p:cBhvr>
                        <p:cTn dur="3300"/>
                        <p:tgtEl>
                          <p:spTgt spid="3"/>
                        </p:tgtEl>
                      </p:cBhvr>
                    </p:animEffect>
                  </p:childTnLst>
                </p:cTn>
              </p:par>
            </p:tnLst>
          </p:tmpl>
        </p:tmplLst>
      </p:bldP>
      <p:bldP spid="22" grpId="0"/>
      <p:bldP spid="23" grpId="0"/>
      <p:bldP spid="24" grpId="0"/>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AS">
    <p:spTree>
      <p:nvGrpSpPr>
        <p:cNvPr id="1" name=""/>
        <p:cNvGrpSpPr/>
        <p:nvPr/>
      </p:nvGrpSpPr>
      <p:grpSpPr>
        <a:xfrm>
          <a:off x="0" y="0"/>
          <a:ext cx="0" cy="0"/>
          <a:chOff x="0" y="0"/>
          <a:chExt cx="0" cy="0"/>
        </a:xfrm>
      </p:grpSpPr>
      <p:sp>
        <p:nvSpPr>
          <p:cNvPr id="2" name="Título 1"/>
          <p:cNvSpPr>
            <a:spLocks noGrp="1"/>
          </p:cNvSpPr>
          <p:nvPr>
            <p:ph type="title"/>
          </p:nvPr>
        </p:nvSpPr>
        <p:spPr>
          <a:xfrm>
            <a:off x="2367516" y="2444960"/>
            <a:ext cx="6322828" cy="1104636"/>
          </a:xfrm>
        </p:spPr>
        <p:txBody>
          <a:bodyPr/>
          <a:lstStyle/>
          <a:p>
            <a:r>
              <a:rPr lang="es-ES" dirty="0"/>
              <a:t>Haga clic para modificar el estilo de título del patrón</a:t>
            </a:r>
            <a:endParaRPr lang="es-CO" dirty="0"/>
          </a:p>
        </p:txBody>
      </p:sp>
      <p:sp>
        <p:nvSpPr>
          <p:cNvPr id="6" name="Elipse 5"/>
          <p:cNvSpPr/>
          <p:nvPr userDrawn="1"/>
        </p:nvSpPr>
        <p:spPr>
          <a:xfrm>
            <a:off x="31442" y="481311"/>
            <a:ext cx="317739" cy="476761"/>
          </a:xfrm>
          <a:custGeom>
            <a:avLst/>
            <a:gdLst>
              <a:gd name="connsiteX0" fmla="*/ 0 w 354419"/>
              <a:gd name="connsiteY0" fmla="*/ 237461 h 474921"/>
              <a:gd name="connsiteX1" fmla="*/ 177210 w 354419"/>
              <a:gd name="connsiteY1" fmla="*/ 0 h 474921"/>
              <a:gd name="connsiteX2" fmla="*/ 354420 w 354419"/>
              <a:gd name="connsiteY2" fmla="*/ 237461 h 474921"/>
              <a:gd name="connsiteX3" fmla="*/ 177210 w 354419"/>
              <a:gd name="connsiteY3" fmla="*/ 474922 h 474921"/>
              <a:gd name="connsiteX4" fmla="*/ 0 w 354419"/>
              <a:gd name="connsiteY4" fmla="*/ 237461 h 474921"/>
              <a:gd name="connsiteX0" fmla="*/ 0 w 317739"/>
              <a:gd name="connsiteY0" fmla="*/ 237667 h 475418"/>
              <a:gd name="connsiteX1" fmla="*/ 177210 w 317739"/>
              <a:gd name="connsiteY1" fmla="*/ 206 h 475418"/>
              <a:gd name="connsiteX2" fmla="*/ 317739 w 317739"/>
              <a:gd name="connsiteY2" fmla="*/ 271728 h 475418"/>
              <a:gd name="connsiteX3" fmla="*/ 177210 w 317739"/>
              <a:gd name="connsiteY3" fmla="*/ 475128 h 475418"/>
              <a:gd name="connsiteX4" fmla="*/ 0 w 317739"/>
              <a:gd name="connsiteY4" fmla="*/ 237667 h 475418"/>
              <a:gd name="connsiteX0" fmla="*/ 0 w 349180"/>
              <a:gd name="connsiteY0" fmla="*/ 237972 h 476338"/>
              <a:gd name="connsiteX1" fmla="*/ 177210 w 349180"/>
              <a:gd name="connsiteY1" fmla="*/ 511 h 476338"/>
              <a:gd name="connsiteX2" fmla="*/ 349180 w 349180"/>
              <a:gd name="connsiteY2" fmla="*/ 292994 h 476338"/>
              <a:gd name="connsiteX3" fmla="*/ 177210 w 349180"/>
              <a:gd name="connsiteY3" fmla="*/ 475433 h 476338"/>
              <a:gd name="connsiteX4" fmla="*/ 0 w 349180"/>
              <a:gd name="connsiteY4" fmla="*/ 237972 h 476338"/>
              <a:gd name="connsiteX0" fmla="*/ 0 w 317739"/>
              <a:gd name="connsiteY0" fmla="*/ 230299 h 476761"/>
              <a:gd name="connsiteX1" fmla="*/ 145769 w 317739"/>
              <a:gd name="connsiteY1" fmla="*/ 698 h 476761"/>
              <a:gd name="connsiteX2" fmla="*/ 317739 w 317739"/>
              <a:gd name="connsiteY2" fmla="*/ 293181 h 476761"/>
              <a:gd name="connsiteX3" fmla="*/ 145769 w 317739"/>
              <a:gd name="connsiteY3" fmla="*/ 475620 h 476761"/>
              <a:gd name="connsiteX4" fmla="*/ 0 w 317739"/>
              <a:gd name="connsiteY4" fmla="*/ 230299 h 47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9" h="476761">
                <a:moveTo>
                  <a:pt x="0" y="230299"/>
                </a:moveTo>
                <a:cubicBezTo>
                  <a:pt x="0" y="99153"/>
                  <a:pt x="92813" y="-9782"/>
                  <a:pt x="145769" y="698"/>
                </a:cubicBezTo>
                <a:cubicBezTo>
                  <a:pt x="198726" y="11178"/>
                  <a:pt x="317739" y="162035"/>
                  <a:pt x="317739" y="293181"/>
                </a:cubicBezTo>
                <a:cubicBezTo>
                  <a:pt x="317739" y="424327"/>
                  <a:pt x="198726" y="486100"/>
                  <a:pt x="145769" y="475620"/>
                </a:cubicBezTo>
                <a:cubicBezTo>
                  <a:pt x="92813" y="465140"/>
                  <a:pt x="0" y="361445"/>
                  <a:pt x="0" y="2302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26" y="2142045"/>
            <a:ext cx="2043346" cy="1710465"/>
          </a:xfrm>
          <a:prstGeom prst="rect">
            <a:avLst/>
          </a:prstGeom>
        </p:spPr>
      </p:pic>
      <p:sp>
        <p:nvSpPr>
          <p:cNvPr id="4" name="Elipse 3"/>
          <p:cNvSpPr/>
          <p:nvPr userDrawn="1"/>
        </p:nvSpPr>
        <p:spPr>
          <a:xfrm>
            <a:off x="8598195" y="184298"/>
            <a:ext cx="361507" cy="297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userDrawn="1"/>
        </p:nvPicPr>
        <p:blipFill>
          <a:blip r:embed="rId3" cstate="email">
            <a:extLst>
              <a:ext uri="{28A0092B-C50C-407E-A947-70E740481C1C}">
                <a14:useLocalDpi xmlns:a14="http://schemas.microsoft.com/office/drawing/2010/main"/>
              </a:ext>
            </a:extLst>
          </a:blip>
          <a:srcRect l="4448" t="5268" r="89261" b="85219"/>
          <a:stretch>
            <a:fillRect/>
          </a:stretch>
        </p:blipFill>
        <p:spPr>
          <a:xfrm>
            <a:off x="334386" y="237317"/>
            <a:ext cx="691860" cy="653902"/>
          </a:xfrm>
          <a:custGeom>
            <a:avLst/>
            <a:gdLst>
              <a:gd name="connsiteX0" fmla="*/ 345930 w 691860"/>
              <a:gd name="connsiteY0" fmla="*/ 0 h 653902"/>
              <a:gd name="connsiteX1" fmla="*/ 691860 w 691860"/>
              <a:gd name="connsiteY1" fmla="*/ 326951 h 653902"/>
              <a:gd name="connsiteX2" fmla="*/ 345930 w 691860"/>
              <a:gd name="connsiteY2" fmla="*/ 653902 h 653902"/>
              <a:gd name="connsiteX3" fmla="*/ 0 w 691860"/>
              <a:gd name="connsiteY3" fmla="*/ 326951 h 653902"/>
              <a:gd name="connsiteX4" fmla="*/ 345930 w 691860"/>
              <a:gd name="connsiteY4" fmla="*/ 0 h 653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860" h="653902">
                <a:moveTo>
                  <a:pt x="345930" y="0"/>
                </a:moveTo>
                <a:cubicBezTo>
                  <a:pt x="536982" y="0"/>
                  <a:pt x="691860" y="146381"/>
                  <a:pt x="691860" y="326951"/>
                </a:cubicBezTo>
                <a:cubicBezTo>
                  <a:pt x="691860" y="507521"/>
                  <a:pt x="536982" y="653902"/>
                  <a:pt x="345930" y="653902"/>
                </a:cubicBezTo>
                <a:cubicBezTo>
                  <a:pt x="154878" y="653902"/>
                  <a:pt x="0" y="507521"/>
                  <a:pt x="0" y="326951"/>
                </a:cubicBezTo>
                <a:cubicBezTo>
                  <a:pt x="0" y="146381"/>
                  <a:pt x="154878" y="0"/>
                  <a:pt x="345930" y="0"/>
                </a:cubicBezTo>
                <a:close/>
              </a:path>
            </a:pathLst>
          </a:custGeom>
        </p:spPr>
      </p:pic>
    </p:spTree>
    <p:extLst>
      <p:ext uri="{BB962C8B-B14F-4D97-AF65-F5344CB8AC3E}">
        <p14:creationId xmlns:p14="http://schemas.microsoft.com/office/powerpoint/2010/main" val="4291311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b="0">
                <a:latin typeface="Arial" panose="020B0604020202020204" pitchFamily="34" charset="0"/>
                <a:cs typeface="Arial" panose="020B0604020202020204" pitchFamily="34" charset="0"/>
              </a:defRPr>
            </a:lvl1pPr>
          </a:lstStyle>
          <a:p>
            <a:r>
              <a:rPr lang="es-ES" dirty="0"/>
              <a:t>Haga clic para modificar el estilo de título</a:t>
            </a:r>
            <a:endParaRPr lang="en-US" dirty="0"/>
          </a:p>
        </p:txBody>
      </p:sp>
    </p:spTree>
    <p:extLst>
      <p:ext uri="{BB962C8B-B14F-4D97-AF65-F5344CB8AC3E}">
        <p14:creationId xmlns:p14="http://schemas.microsoft.com/office/powerpoint/2010/main" val="3120333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nes - panoramicas">
    <p:spTree>
      <p:nvGrpSpPr>
        <p:cNvPr id="1" name=""/>
        <p:cNvGrpSpPr/>
        <p:nvPr/>
      </p:nvGrpSpPr>
      <p:grpSpPr>
        <a:xfrm>
          <a:off x="0" y="0"/>
          <a:ext cx="0" cy="0"/>
          <a:chOff x="0" y="0"/>
          <a:chExt cx="0" cy="0"/>
        </a:xfrm>
      </p:grpSpPr>
      <p:sp>
        <p:nvSpPr>
          <p:cNvPr id="9" name="Rectángulo 8"/>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65936" cy="623914"/>
          </a:xfrm>
          <a:prstGeom prst="rect">
            <a:avLst/>
          </a:prstGeom>
        </p:spPr>
      </p:pic>
    </p:spTree>
    <p:extLst>
      <p:ext uri="{BB962C8B-B14F-4D97-AF65-F5344CB8AC3E}">
        <p14:creationId xmlns:p14="http://schemas.microsoft.com/office/powerpoint/2010/main" val="1718059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s-ES" dirty="0"/>
              <a:t>Haga clic para modificar el estilo del título</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65703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endParaRPr lang="es-CO"/>
          </a:p>
        </p:txBody>
      </p:sp>
      <p:sp>
        <p:nvSpPr>
          <p:cNvPr id="9" name="Slide Number Placeholder 8"/>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2077376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ton - blanco y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32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1"/>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3975610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Placeholder 1"/>
          <p:cNvSpPr>
            <a:spLocks noGrp="1"/>
          </p:cNvSpPr>
          <p:nvPr>
            <p:ph type="title"/>
          </p:nvPr>
        </p:nvSpPr>
        <p:spPr>
          <a:xfrm>
            <a:off x="797169" y="304271"/>
            <a:ext cx="7718181" cy="1104636"/>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797169" y="1521354"/>
            <a:ext cx="7718181" cy="362611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7" name="Imagen 6"/>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87575" y="304271"/>
            <a:ext cx="250386" cy="335281"/>
          </a:xfrm>
          <a:prstGeom prst="rect">
            <a:avLst/>
          </a:prstGeom>
        </p:spPr>
      </p:pic>
      <p:pic>
        <p:nvPicPr>
          <p:cNvPr id="13" name="Imagen 12"/>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92698703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74" r:id="rId3"/>
    <p:sldLayoutId id="2147483666" r:id="rId4"/>
    <p:sldLayoutId id="2147483664" r:id="rId5"/>
    <p:sldLayoutId id="2147483662" r:id="rId6"/>
    <p:sldLayoutId id="2147483665" r:id="rId7"/>
    <p:sldLayoutId id="2147483667" r:id="rId8"/>
    <p:sldLayoutId id="2147483673" r:id="rId9"/>
    <p:sldLayoutId id="2147483668" r:id="rId10"/>
    <p:sldLayoutId id="2147483669" r:id="rId11"/>
    <p:sldLayoutId id="2147483670" r:id="rId12"/>
    <p:sldLayoutId id="2147483672" r:id="rId13"/>
    <p:sldLayoutId id="2147483671"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Videos/FechasReporteApp14-08-2017.mp4" TargetMode="Externa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hyperlink" Target="Videos/MapaContable14-08-2017.mp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4" Type="http://schemas.openxmlformats.org/officeDocument/2006/relationships/image" Target="../media/image42.gif"/></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Layout" Target="../diagrams/layout3.xml"/><Relationship Id="rId7" Type="http://schemas.openxmlformats.org/officeDocument/2006/relationships/image" Target="../media/image68.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0.jpe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91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216" y="36613"/>
            <a:ext cx="7718181" cy="1104636"/>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COBERTURA DE CAPACITACIONES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8996" y="1406910"/>
            <a:ext cx="3074332" cy="3551513"/>
          </a:xfrm>
          <a:prstGeom prst="rect">
            <a:avLst/>
          </a:prstGeom>
        </p:spPr>
      </p:pic>
      <p:sp>
        <p:nvSpPr>
          <p:cNvPr id="4" name="54 Rectángulo"/>
          <p:cNvSpPr/>
          <p:nvPr/>
        </p:nvSpPr>
        <p:spPr bwMode="auto">
          <a:xfrm>
            <a:off x="225592" y="4739543"/>
            <a:ext cx="1161248" cy="469234"/>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endPar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cxnSp>
        <p:nvCxnSpPr>
          <p:cNvPr id="5" name="74 Conector recto"/>
          <p:cNvCxnSpPr>
            <a:stCxn id="6" idx="3"/>
          </p:cNvCxnSpPr>
          <p:nvPr/>
        </p:nvCxnSpPr>
        <p:spPr>
          <a:xfrm>
            <a:off x="2534820" y="2141834"/>
            <a:ext cx="2225715" cy="2848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6" name="75 Rectángulo"/>
          <p:cNvSpPr/>
          <p:nvPr/>
        </p:nvSpPr>
        <p:spPr bwMode="auto">
          <a:xfrm>
            <a:off x="1875414" y="1934471"/>
            <a:ext cx="659406" cy="414725"/>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195</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166</a:t>
            </a:r>
          </a:p>
        </p:txBody>
      </p:sp>
      <p:cxnSp>
        <p:nvCxnSpPr>
          <p:cNvPr id="7" name="6 Conector recto"/>
          <p:cNvCxnSpPr>
            <a:stCxn id="8" idx="3"/>
          </p:cNvCxnSpPr>
          <p:nvPr/>
        </p:nvCxnSpPr>
        <p:spPr>
          <a:xfrm flipV="1">
            <a:off x="2555769" y="2887678"/>
            <a:ext cx="1975811" cy="288002"/>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8" name="13 Rectángulo"/>
          <p:cNvSpPr/>
          <p:nvPr/>
        </p:nvSpPr>
        <p:spPr bwMode="auto">
          <a:xfrm>
            <a:off x="1881588" y="2966932"/>
            <a:ext cx="674181" cy="417495"/>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167</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136</a:t>
            </a:r>
          </a:p>
        </p:txBody>
      </p:sp>
      <p:cxnSp>
        <p:nvCxnSpPr>
          <p:cNvPr id="9" name="19 Conector recto"/>
          <p:cNvCxnSpPr>
            <a:stCxn id="29" idx="3"/>
          </p:cNvCxnSpPr>
          <p:nvPr/>
        </p:nvCxnSpPr>
        <p:spPr>
          <a:xfrm flipV="1">
            <a:off x="2555769" y="3528546"/>
            <a:ext cx="1593719" cy="133840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cxnSp>
        <p:nvCxnSpPr>
          <p:cNvPr id="10" name="20 Conector recto"/>
          <p:cNvCxnSpPr>
            <a:stCxn id="11" idx="1"/>
          </p:cNvCxnSpPr>
          <p:nvPr/>
        </p:nvCxnSpPr>
        <p:spPr>
          <a:xfrm flipH="1" flipV="1">
            <a:off x="4760535" y="3056117"/>
            <a:ext cx="2259536" cy="1369122"/>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1" name="22 Rectángulo"/>
          <p:cNvSpPr/>
          <p:nvPr/>
        </p:nvSpPr>
        <p:spPr bwMode="auto">
          <a:xfrm>
            <a:off x="7020070" y="4186669"/>
            <a:ext cx="659293" cy="47714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911</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457</a:t>
            </a:r>
          </a:p>
        </p:txBody>
      </p:sp>
      <p:cxnSp>
        <p:nvCxnSpPr>
          <p:cNvPr id="12" name="23 Conector recto"/>
          <p:cNvCxnSpPr>
            <a:stCxn id="36" idx="1"/>
          </p:cNvCxnSpPr>
          <p:nvPr/>
        </p:nvCxnSpPr>
        <p:spPr>
          <a:xfrm flipH="1" flipV="1">
            <a:off x="4540639" y="2674688"/>
            <a:ext cx="2468105" cy="595888"/>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cxnSp>
        <p:nvCxnSpPr>
          <p:cNvPr id="13" name="29 Conector recto"/>
          <p:cNvCxnSpPr>
            <a:stCxn id="14" idx="3"/>
          </p:cNvCxnSpPr>
          <p:nvPr/>
        </p:nvCxnSpPr>
        <p:spPr>
          <a:xfrm flipV="1">
            <a:off x="2555769" y="3274826"/>
            <a:ext cx="1631935" cy="989746"/>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4" name="39 Rectángulo"/>
          <p:cNvSpPr/>
          <p:nvPr/>
        </p:nvSpPr>
        <p:spPr bwMode="auto">
          <a:xfrm>
            <a:off x="1881588" y="4025387"/>
            <a:ext cx="674181" cy="47836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347</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258</a:t>
            </a:r>
          </a:p>
        </p:txBody>
      </p:sp>
      <p:cxnSp>
        <p:nvCxnSpPr>
          <p:cNvPr id="15" name="41 Conector recto"/>
          <p:cNvCxnSpPr>
            <a:stCxn id="16" idx="1"/>
          </p:cNvCxnSpPr>
          <p:nvPr/>
        </p:nvCxnSpPr>
        <p:spPr>
          <a:xfrm flipH="1" flipV="1">
            <a:off x="4934524" y="2620987"/>
            <a:ext cx="2077207" cy="93200"/>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6" name="46 Rectángulo"/>
          <p:cNvSpPr/>
          <p:nvPr/>
        </p:nvSpPr>
        <p:spPr bwMode="auto">
          <a:xfrm>
            <a:off x="7011731" y="2475826"/>
            <a:ext cx="671015" cy="47671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319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199</a:t>
            </a:r>
          </a:p>
        </p:txBody>
      </p:sp>
      <p:cxnSp>
        <p:nvCxnSpPr>
          <p:cNvPr id="17" name="51 Conector recto"/>
          <p:cNvCxnSpPr>
            <a:stCxn id="18" idx="3"/>
          </p:cNvCxnSpPr>
          <p:nvPr/>
        </p:nvCxnSpPr>
        <p:spPr>
          <a:xfrm>
            <a:off x="2531263" y="1608634"/>
            <a:ext cx="2065915" cy="156125"/>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8" name="54 Rectángulo"/>
          <p:cNvSpPr/>
          <p:nvPr/>
        </p:nvSpPr>
        <p:spPr bwMode="auto">
          <a:xfrm>
            <a:off x="1871856" y="1395632"/>
            <a:ext cx="659407" cy="426003"/>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346</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282</a:t>
            </a:r>
          </a:p>
        </p:txBody>
      </p:sp>
      <p:cxnSp>
        <p:nvCxnSpPr>
          <p:cNvPr id="19" name="99 Conector recto"/>
          <p:cNvCxnSpPr>
            <a:endCxn id="20" idx="0"/>
          </p:cNvCxnSpPr>
          <p:nvPr/>
        </p:nvCxnSpPr>
        <p:spPr>
          <a:xfrm>
            <a:off x="4972750" y="3363871"/>
            <a:ext cx="226052" cy="1403299"/>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0" name="100 Rectángulo"/>
          <p:cNvSpPr/>
          <p:nvPr/>
        </p:nvSpPr>
        <p:spPr bwMode="auto">
          <a:xfrm>
            <a:off x="4866230" y="4767170"/>
            <a:ext cx="665143" cy="47714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195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157</a:t>
            </a:r>
          </a:p>
        </p:txBody>
      </p:sp>
      <p:cxnSp>
        <p:nvCxnSpPr>
          <p:cNvPr id="21" name="101 Conector recto"/>
          <p:cNvCxnSpPr>
            <a:endCxn id="22" idx="1"/>
          </p:cNvCxnSpPr>
          <p:nvPr/>
        </p:nvCxnSpPr>
        <p:spPr>
          <a:xfrm flipV="1">
            <a:off x="4760535" y="1557989"/>
            <a:ext cx="2251196" cy="24369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2" name="102 Rectángulo"/>
          <p:cNvSpPr/>
          <p:nvPr/>
        </p:nvSpPr>
        <p:spPr bwMode="auto">
          <a:xfrm>
            <a:off x="7011731" y="1320130"/>
            <a:ext cx="667633" cy="47571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178</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167</a:t>
            </a:r>
          </a:p>
        </p:txBody>
      </p:sp>
      <p:cxnSp>
        <p:nvCxnSpPr>
          <p:cNvPr id="23" name="103 Conector recto"/>
          <p:cNvCxnSpPr>
            <a:stCxn id="24" idx="0"/>
          </p:cNvCxnSpPr>
          <p:nvPr/>
        </p:nvCxnSpPr>
        <p:spPr>
          <a:xfrm flipV="1">
            <a:off x="3277706" y="3766373"/>
            <a:ext cx="708008" cy="100542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4" name="104 Rectángulo"/>
          <p:cNvSpPr/>
          <p:nvPr/>
        </p:nvSpPr>
        <p:spPr bwMode="auto">
          <a:xfrm>
            <a:off x="2944565" y="4771794"/>
            <a:ext cx="666281" cy="478347"/>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308</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284</a:t>
            </a:r>
          </a:p>
        </p:txBody>
      </p:sp>
      <p:cxnSp>
        <p:nvCxnSpPr>
          <p:cNvPr id="25" name="105 Conector recto"/>
          <p:cNvCxnSpPr>
            <a:stCxn id="26" idx="3"/>
          </p:cNvCxnSpPr>
          <p:nvPr/>
        </p:nvCxnSpPr>
        <p:spPr>
          <a:xfrm>
            <a:off x="2557859" y="2671758"/>
            <a:ext cx="1655739" cy="165230"/>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6" name="106 Rectángulo"/>
          <p:cNvSpPr/>
          <p:nvPr/>
        </p:nvSpPr>
        <p:spPr bwMode="auto">
          <a:xfrm>
            <a:off x="1881588" y="2462032"/>
            <a:ext cx="676272" cy="41945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196</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104</a:t>
            </a:r>
          </a:p>
        </p:txBody>
      </p:sp>
      <p:sp>
        <p:nvSpPr>
          <p:cNvPr id="27" name="107 Rectángulo"/>
          <p:cNvSpPr/>
          <p:nvPr/>
        </p:nvSpPr>
        <p:spPr bwMode="auto">
          <a:xfrm>
            <a:off x="7011731" y="1902984"/>
            <a:ext cx="667634" cy="47769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175</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158</a:t>
            </a:r>
          </a:p>
        </p:txBody>
      </p:sp>
      <p:cxnSp>
        <p:nvCxnSpPr>
          <p:cNvPr id="28" name="108 Conector recto"/>
          <p:cNvCxnSpPr>
            <a:endCxn id="27" idx="1"/>
          </p:cNvCxnSpPr>
          <p:nvPr/>
        </p:nvCxnSpPr>
        <p:spPr>
          <a:xfrm flipV="1">
            <a:off x="5060525" y="2141834"/>
            <a:ext cx="1951206" cy="24680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9" name="110 Rectángulo"/>
          <p:cNvSpPr/>
          <p:nvPr/>
        </p:nvSpPr>
        <p:spPr bwMode="auto">
          <a:xfrm>
            <a:off x="1889488" y="4627406"/>
            <a:ext cx="666281" cy="479094"/>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164</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147</a:t>
            </a:r>
          </a:p>
        </p:txBody>
      </p:sp>
      <p:cxnSp>
        <p:nvCxnSpPr>
          <p:cNvPr id="30" name="111 Conector recto"/>
          <p:cNvCxnSpPr>
            <a:endCxn id="31" idx="1"/>
          </p:cNvCxnSpPr>
          <p:nvPr/>
        </p:nvCxnSpPr>
        <p:spPr>
          <a:xfrm>
            <a:off x="4972748" y="2902587"/>
            <a:ext cx="2041473" cy="93943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1" name="112 Rectángulo"/>
          <p:cNvSpPr/>
          <p:nvPr/>
        </p:nvSpPr>
        <p:spPr bwMode="auto">
          <a:xfrm>
            <a:off x="7014220" y="3600938"/>
            <a:ext cx="668525" cy="48216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200</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184</a:t>
            </a:r>
          </a:p>
        </p:txBody>
      </p:sp>
      <p:cxnSp>
        <p:nvCxnSpPr>
          <p:cNvPr id="32" name="113 Conector recto"/>
          <p:cNvCxnSpPr>
            <a:stCxn id="33" idx="3"/>
          </p:cNvCxnSpPr>
          <p:nvPr/>
        </p:nvCxnSpPr>
        <p:spPr>
          <a:xfrm flipV="1">
            <a:off x="2557860" y="2980973"/>
            <a:ext cx="1878297" cy="722564"/>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3" name="115 Rectángulo"/>
          <p:cNvSpPr/>
          <p:nvPr/>
        </p:nvSpPr>
        <p:spPr bwMode="auto">
          <a:xfrm>
            <a:off x="1884971" y="3464756"/>
            <a:ext cx="672889" cy="477562"/>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213</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192</a:t>
            </a:r>
          </a:p>
        </p:txBody>
      </p:sp>
      <p:cxnSp>
        <p:nvCxnSpPr>
          <p:cNvPr id="34" name="119 Conector recto"/>
          <p:cNvCxnSpPr>
            <a:stCxn id="35" idx="0"/>
          </p:cNvCxnSpPr>
          <p:nvPr/>
        </p:nvCxnSpPr>
        <p:spPr>
          <a:xfrm flipV="1">
            <a:off x="4101578" y="3405179"/>
            <a:ext cx="448256" cy="1366615"/>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5" name="18 Rectángulo"/>
          <p:cNvSpPr/>
          <p:nvPr/>
        </p:nvSpPr>
        <p:spPr bwMode="auto">
          <a:xfrm>
            <a:off x="3766999" y="4771794"/>
            <a:ext cx="669158" cy="483573"/>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402</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369</a:t>
            </a:r>
          </a:p>
        </p:txBody>
      </p:sp>
      <p:sp>
        <p:nvSpPr>
          <p:cNvPr id="36" name="25 Rectángulo"/>
          <p:cNvSpPr/>
          <p:nvPr/>
        </p:nvSpPr>
        <p:spPr bwMode="auto">
          <a:xfrm>
            <a:off x="7008744" y="3030686"/>
            <a:ext cx="670620" cy="479780"/>
          </a:xfrm>
          <a:prstGeom prst="rect">
            <a:avLst/>
          </a:prstGeom>
          <a:solidFill>
            <a:schemeClr val="accent6">
              <a:lumMod val="60000"/>
              <a:lumOff val="40000"/>
            </a:schemeClr>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442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266</a:t>
            </a:r>
          </a:p>
        </p:txBody>
      </p:sp>
      <p:sp>
        <p:nvSpPr>
          <p:cNvPr id="37" name="CuadroTexto 36"/>
          <p:cNvSpPr txBox="1"/>
          <p:nvPr/>
        </p:nvSpPr>
        <p:spPr>
          <a:xfrm>
            <a:off x="185113" y="4718357"/>
            <a:ext cx="1327600" cy="480131"/>
          </a:xfrm>
          <a:prstGeom prst="rect">
            <a:avLst/>
          </a:prstGeom>
          <a:noFill/>
        </p:spPr>
        <p:txBody>
          <a:bodyPr wrap="square" rtlCol="0">
            <a:spAutoFit/>
          </a:bodyPr>
          <a:lstStyle/>
          <a:p>
            <a:pPr defTabSz="914400" eaLnBrk="0" fontAlgn="base" hangingPunct="0">
              <a:spcBef>
                <a:spcPct val="0"/>
              </a:spcBef>
              <a:spcAft>
                <a:spcPct val="0"/>
              </a:spcAft>
            </a:pPr>
            <a:r>
              <a:rPr lang="es-CO" sz="1260" b="1" dirty="0">
                <a:solidFill>
                  <a:srgbClr val="000000"/>
                </a:solidFill>
                <a:latin typeface="Arial Narrow" pitchFamily="34" charset="0"/>
              </a:rPr>
              <a:t>P: Participantes </a:t>
            </a:r>
          </a:p>
          <a:p>
            <a:pPr defTabSz="914400" eaLnBrk="0" fontAlgn="base" hangingPunct="0">
              <a:spcBef>
                <a:spcPct val="0"/>
              </a:spcBef>
              <a:spcAft>
                <a:spcPct val="0"/>
              </a:spcAft>
            </a:pPr>
            <a:r>
              <a:rPr lang="es-CO" sz="1260" b="1" dirty="0">
                <a:solidFill>
                  <a:srgbClr val="000000"/>
                </a:solidFill>
                <a:latin typeface="Arial Narrow" pitchFamily="34" charset="0"/>
              </a:rPr>
              <a:t>E: Entidades</a:t>
            </a:r>
          </a:p>
        </p:txBody>
      </p:sp>
    </p:spTree>
    <p:extLst>
      <p:ext uri="{BB962C8B-B14F-4D97-AF65-F5344CB8AC3E}">
        <p14:creationId xmlns:p14="http://schemas.microsoft.com/office/powerpoint/2010/main" val="753690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7000"/>
                            </p:stCondLst>
                            <p:childTnLst>
                              <p:par>
                                <p:cTn id="60" presetID="31"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ppt_w</p:attrName>
                                        </p:attrNameLst>
                                      </p:cBhvr>
                                      <p:tavLst>
                                        <p:tav tm="0">
                                          <p:val>
                                            <p:fltVal val="0"/>
                                          </p:val>
                                        </p:tav>
                                        <p:tav tm="100000">
                                          <p:val>
                                            <p:strVal val="#ppt_w"/>
                                          </p:val>
                                        </p:tav>
                                      </p:tavLst>
                                    </p:anim>
                                    <p:anim calcmode="lin" valueType="num">
                                      <p:cBhvr>
                                        <p:cTn id="63" dur="1000" fill="hold"/>
                                        <p:tgtEl>
                                          <p:spTgt spid="36"/>
                                        </p:tgtEl>
                                        <p:attrNameLst>
                                          <p:attrName>ppt_h</p:attrName>
                                        </p:attrNameLst>
                                      </p:cBhvr>
                                      <p:tavLst>
                                        <p:tav tm="0">
                                          <p:val>
                                            <p:fltVal val="0"/>
                                          </p:val>
                                        </p:tav>
                                        <p:tav tm="100000">
                                          <p:val>
                                            <p:strVal val="#ppt_h"/>
                                          </p:val>
                                        </p:tav>
                                      </p:tavLst>
                                    </p:anim>
                                    <p:anim calcmode="lin" valueType="num">
                                      <p:cBhvr>
                                        <p:cTn id="64" dur="1000" fill="hold"/>
                                        <p:tgtEl>
                                          <p:spTgt spid="36"/>
                                        </p:tgtEl>
                                        <p:attrNameLst>
                                          <p:attrName>style.rotation</p:attrName>
                                        </p:attrNameLst>
                                      </p:cBhvr>
                                      <p:tavLst>
                                        <p:tav tm="0">
                                          <p:val>
                                            <p:fltVal val="90"/>
                                          </p:val>
                                        </p:tav>
                                        <p:tav tm="100000">
                                          <p:val>
                                            <p:fltVal val="0"/>
                                          </p:val>
                                        </p:tav>
                                      </p:tavLst>
                                    </p:anim>
                                    <p:animEffect transition="in" filter="fade">
                                      <p:cBhvr>
                                        <p:cTn id="65" dur="1000"/>
                                        <p:tgtEl>
                                          <p:spTgt spid="36"/>
                                        </p:tgtEl>
                                      </p:cBhvr>
                                    </p:animEffect>
                                  </p:childTnLst>
                                </p:cTn>
                              </p:par>
                            </p:childTnLst>
                          </p:cTn>
                        </p:par>
                        <p:par>
                          <p:cTn id="66" fill="hold">
                            <p:stCondLst>
                              <p:cond delay="8000"/>
                            </p:stCondLst>
                            <p:childTnLst>
                              <p:par>
                                <p:cTn id="67" presetID="22" presetClass="entr" presetSubtype="1"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up)">
                                      <p:cBhvr>
                                        <p:cTn id="69" dur="500"/>
                                        <p:tgtEl>
                                          <p:spTgt spid="7"/>
                                        </p:tgtEl>
                                      </p:cBhvr>
                                    </p:animEffect>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childTnLst>
                          </p:cTn>
                        </p:par>
                        <p:par>
                          <p:cTn id="74" fill="hold">
                            <p:stCondLst>
                              <p:cond delay="9000"/>
                            </p:stCondLst>
                            <p:childTnLst>
                              <p:par>
                                <p:cTn id="75" presetID="22" presetClass="entr" presetSubtype="1" fill="hold"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500"/>
                                        <p:tgtEl>
                                          <p:spTgt spid="32"/>
                                        </p:tgtEl>
                                      </p:cBhvr>
                                    </p:animEffect>
                                  </p:childTnLst>
                                </p:cTn>
                              </p:par>
                            </p:childTnLst>
                          </p:cTn>
                        </p:par>
                        <p:par>
                          <p:cTn id="78" fill="hold">
                            <p:stCondLst>
                              <p:cond delay="95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par>
                          <p:cTn id="82" fill="hold">
                            <p:stCondLst>
                              <p:cond delay="10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10500"/>
                            </p:stCondLst>
                            <p:childTnLst>
                              <p:par>
                                <p:cTn id="87" presetID="10" presetClass="entr" presetSubtype="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par>
                          <p:cTn id="90" fill="hold">
                            <p:stCondLst>
                              <p:cond delay="11000"/>
                            </p:stCondLst>
                            <p:childTnLst>
                              <p:par>
                                <p:cTn id="91" presetID="22" presetClass="entr" presetSubtype="1"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up)">
                                      <p:cBhvr>
                                        <p:cTn id="93" dur="500"/>
                                        <p:tgtEl>
                                          <p:spTgt spid="13"/>
                                        </p:tgtEl>
                                      </p:cBhvr>
                                    </p:animEffect>
                                  </p:childTnLst>
                                </p:cTn>
                              </p:par>
                            </p:childTnLst>
                          </p:cTn>
                        </p:par>
                        <p:par>
                          <p:cTn id="94" fill="hold">
                            <p:stCondLst>
                              <p:cond delay="11500"/>
                            </p:stCondLst>
                            <p:childTnLst>
                              <p:par>
                                <p:cTn id="95" presetID="10" presetClass="entr" presetSubtype="0"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up)">
                                      <p:cBhvr>
                                        <p:cTn id="101" dur="500"/>
                                        <p:tgtEl>
                                          <p:spTgt spid="9"/>
                                        </p:tgtEl>
                                      </p:cBhvr>
                                    </p:animEffect>
                                  </p:childTnLst>
                                </p:cTn>
                              </p:par>
                            </p:childTnLst>
                          </p:cTn>
                        </p:par>
                        <p:par>
                          <p:cTn id="102" fill="hold">
                            <p:stCondLst>
                              <p:cond delay="12500"/>
                            </p:stCondLst>
                            <p:childTnLst>
                              <p:par>
                                <p:cTn id="103" presetID="10" presetClass="entr" presetSubtype="0"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childTnLst>
                                </p:cTn>
                              </p:par>
                            </p:childTnLst>
                          </p:cTn>
                        </p:par>
                        <p:par>
                          <p:cTn id="106" fill="hold">
                            <p:stCondLst>
                              <p:cond delay="13000"/>
                            </p:stCondLst>
                            <p:childTnLst>
                              <p:par>
                                <p:cTn id="107" presetID="22" presetClass="entr" presetSubtype="1" fill="hold" nodeType="after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wipe(up)">
                                      <p:cBhvr>
                                        <p:cTn id="109" dur="500"/>
                                        <p:tgtEl>
                                          <p:spTgt spid="10"/>
                                        </p:tgtEl>
                                      </p:cBhvr>
                                    </p:animEffect>
                                  </p:childTnLst>
                                </p:cTn>
                              </p:par>
                            </p:childTnLst>
                          </p:cTn>
                        </p:par>
                        <p:par>
                          <p:cTn id="110" fill="hold">
                            <p:stCondLst>
                              <p:cond delay="13500"/>
                            </p:stCondLst>
                            <p:childTnLst>
                              <p:par>
                                <p:cTn id="111" presetID="10" presetClass="entr" presetSubtype="0" fill="hold" grpId="0"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00"/>
                                        <p:tgtEl>
                                          <p:spTgt spid="11"/>
                                        </p:tgtEl>
                                      </p:cBhvr>
                                    </p:animEffect>
                                  </p:childTnLst>
                                </p:cTn>
                              </p:par>
                            </p:childTnLst>
                          </p:cTn>
                        </p:par>
                        <p:par>
                          <p:cTn id="114" fill="hold">
                            <p:stCondLst>
                              <p:cond delay="14000"/>
                            </p:stCondLst>
                            <p:childTnLst>
                              <p:par>
                                <p:cTn id="115" presetID="22" presetClass="entr" presetSubtype="1" fill="hold" nodeType="after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up)">
                                      <p:cBhvr>
                                        <p:cTn id="117" dur="500"/>
                                        <p:tgtEl>
                                          <p:spTgt spid="23"/>
                                        </p:tgtEl>
                                      </p:cBhvr>
                                    </p:animEffect>
                                  </p:childTnLst>
                                </p:cTn>
                              </p:par>
                            </p:childTnLst>
                          </p:cTn>
                        </p:par>
                        <p:par>
                          <p:cTn id="118" fill="hold">
                            <p:stCondLst>
                              <p:cond delay="14500"/>
                            </p:stCondLst>
                            <p:childTnLst>
                              <p:par>
                                <p:cTn id="119" presetID="10" presetClass="entr" presetSubtype="0"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500"/>
                                        <p:tgtEl>
                                          <p:spTgt spid="24"/>
                                        </p:tgtEl>
                                      </p:cBhvr>
                                    </p:animEffect>
                                  </p:childTnLst>
                                </p:cTn>
                              </p:par>
                            </p:childTnLst>
                          </p:cTn>
                        </p:par>
                        <p:par>
                          <p:cTn id="122" fill="hold">
                            <p:stCondLst>
                              <p:cond delay="15000"/>
                            </p:stCondLst>
                            <p:childTnLst>
                              <p:par>
                                <p:cTn id="123" presetID="22" presetClass="entr" presetSubtype="1" fill="hold" nodeType="after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up)">
                                      <p:cBhvr>
                                        <p:cTn id="125" dur="500"/>
                                        <p:tgtEl>
                                          <p:spTgt spid="19"/>
                                        </p:tgtEl>
                                      </p:cBhvr>
                                    </p:animEffect>
                                  </p:childTnLst>
                                </p:cTn>
                              </p:par>
                            </p:childTnLst>
                          </p:cTn>
                        </p:par>
                        <p:par>
                          <p:cTn id="126" fill="hold">
                            <p:stCondLst>
                              <p:cond delay="15500"/>
                            </p:stCondLst>
                            <p:childTnLst>
                              <p:par>
                                <p:cTn id="127" presetID="10" presetClass="entr" presetSubtype="0" fill="hold" grpId="0"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0"/>
                                        <p:tgtEl>
                                          <p:spTgt spid="20"/>
                                        </p:tgtEl>
                                      </p:cBhvr>
                                    </p:animEffect>
                                  </p:childTnLst>
                                </p:cTn>
                              </p:par>
                            </p:childTnLst>
                          </p:cTn>
                        </p:par>
                        <p:par>
                          <p:cTn id="130" fill="hold">
                            <p:stCondLst>
                              <p:cond delay="160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6500"/>
                            </p:stCondLst>
                            <p:childTnLst>
                              <p:par>
                                <p:cTn id="135" presetID="10" presetClass="entr" presetSubtype="0"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6" grpId="0" animBg="1"/>
      <p:bldP spid="18" grpId="0" animBg="1"/>
      <p:bldP spid="20" grpId="0" animBg="1"/>
      <p:bldP spid="22" grpId="0" animBg="1"/>
      <p:bldP spid="24" grpId="0" animBg="1"/>
      <p:bldP spid="26" grpId="0" animBg="1"/>
      <p:bldP spid="27" grpId="0" animBg="1"/>
      <p:bldP spid="29" grpId="0" animBg="1"/>
      <p:bldP spid="31" grpId="0" animBg="1"/>
      <p:bldP spid="33"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975" y="123296"/>
            <a:ext cx="8582025" cy="1104636"/>
          </a:xfrm>
        </p:spPr>
        <p:txBody>
          <a:bodyPr vert="horz" lIns="91440" tIns="45720" rIns="91440" bIns="45720" rtlCol="0" anchor="ctr">
            <a:normAutofit fontScale="90000"/>
          </a:bodyPr>
          <a:lstStyle/>
          <a:p>
            <a:r>
              <a:rPr lang="es-CO" b="1" dirty="0">
                <a:latin typeface="Times New Roman" panose="02020603050405020304" pitchFamily="18" charset="0"/>
                <a:ea typeface="Verdana" panose="020B0604030504040204" pitchFamily="34" charset="0"/>
                <a:cs typeface="Times New Roman" panose="02020603050405020304" pitchFamily="18" charset="0"/>
              </a:rPr>
              <a:t>NIVEL GENERAL DE ARMONIZACIÓN  NICSP PAÍSES AMERICA LATINA Y CARIBE</a:t>
            </a:r>
            <a:endParaRPr lang="es-CO" sz="3000" b="1" kern="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4339" y="1239574"/>
            <a:ext cx="8360129" cy="3599699"/>
          </a:xfrm>
          <a:prstGeom prst="rect">
            <a:avLst/>
          </a:prstGeom>
        </p:spPr>
      </p:pic>
      <p:sp>
        <p:nvSpPr>
          <p:cNvPr id="4" name="1 Rectángulo"/>
          <p:cNvSpPr/>
          <p:nvPr/>
        </p:nvSpPr>
        <p:spPr bwMode="auto">
          <a:xfrm>
            <a:off x="100303" y="5235833"/>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2939793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151871"/>
            <a:ext cx="7718181" cy="1104636"/>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NIVEL GLOBAL DE ALINEACIÓN POR PAÍSES - AMÉRICA LATINA</a:t>
            </a:r>
          </a:p>
        </p:txBody>
      </p:sp>
      <p:sp>
        <p:nvSpPr>
          <p:cNvPr id="11" name="Rectángulo 10"/>
          <p:cNvSpPr/>
          <p:nvPr/>
        </p:nvSpPr>
        <p:spPr>
          <a:xfrm>
            <a:off x="6321794" y="1431742"/>
            <a:ext cx="2780643" cy="3393261"/>
          </a:xfrm>
          <a:prstGeom prst="rect">
            <a:avLst/>
          </a:prstGeom>
        </p:spPr>
        <p:txBody>
          <a:bodyPr wrap="square" lIns="68605" tIns="34302" rIns="68605" bIns="34302">
            <a:spAutoFit/>
          </a:bodyPr>
          <a:lstStyle/>
          <a:p>
            <a:pPr algn="just" defTabSz="914400" eaLnBrk="0" fontAlgn="base" hangingPunct="0">
              <a:spcBef>
                <a:spcPct val="0"/>
              </a:spcBef>
              <a:spcAft>
                <a:spcPct val="0"/>
              </a:spcAft>
            </a:pPr>
            <a:r>
              <a:rPr lang="es-CO" sz="1800" b="1" dirty="0">
                <a:solidFill>
                  <a:srgbClr val="002060"/>
                </a:solidFill>
                <a:latin typeface="Arial Narrow" pitchFamily="34" charset="0"/>
              </a:rPr>
              <a:t>Amplia gama de niveles globales de alineación: entre el 11% y el 84%. </a:t>
            </a:r>
          </a:p>
          <a:p>
            <a:pPr algn="just" defTabSz="914400" eaLnBrk="0" fontAlgn="base" hangingPunct="0">
              <a:spcBef>
                <a:spcPct val="0"/>
              </a:spcBef>
              <a:spcAft>
                <a:spcPct val="0"/>
              </a:spcAft>
            </a:pPr>
            <a:endParaRPr lang="es-CO" sz="1800" b="1" dirty="0">
              <a:solidFill>
                <a:srgbClr val="002060"/>
              </a:solidFill>
              <a:latin typeface="Arial Narrow" pitchFamily="34" charset="0"/>
            </a:endParaRPr>
          </a:p>
          <a:p>
            <a:pPr algn="just" defTabSz="914400" eaLnBrk="0" fontAlgn="base" hangingPunct="0">
              <a:spcBef>
                <a:spcPct val="0"/>
              </a:spcBef>
              <a:spcAft>
                <a:spcPct val="0"/>
              </a:spcAft>
            </a:pPr>
            <a:r>
              <a:rPr lang="es-CO" sz="1800" b="1" dirty="0">
                <a:solidFill>
                  <a:srgbClr val="000000"/>
                </a:solidFill>
                <a:latin typeface="Arial Narrow" pitchFamily="34" charset="0"/>
              </a:rPr>
              <a:t>Algunos países aún operan con sistema base de efectivo modificado, otros han logrado notables avances  en la implementación de las NICSP </a:t>
            </a:r>
            <a:r>
              <a:rPr lang="es-CO" sz="1800" b="1" i="1" dirty="0">
                <a:solidFill>
                  <a:srgbClr val="000000"/>
                </a:solidFill>
                <a:latin typeface="Arial Narrow" pitchFamily="34" charset="0"/>
              </a:rPr>
              <a:t>(</a:t>
            </a:r>
            <a:r>
              <a:rPr lang="es-CO" sz="1800" b="1" i="1" dirty="0">
                <a:solidFill>
                  <a:srgbClr val="002060"/>
                </a:solidFill>
                <a:latin typeface="Arial Narrow" pitchFamily="34" charset="0"/>
              </a:rPr>
              <a:t>Colombia, Perú, Chile</a:t>
            </a:r>
            <a:r>
              <a:rPr lang="es-CO" sz="1800" b="1" i="1" dirty="0">
                <a:solidFill>
                  <a:srgbClr val="000000"/>
                </a:solidFill>
                <a:latin typeface="Arial Narrow" pitchFamily="34" charset="0"/>
              </a:rPr>
              <a:t>) </a:t>
            </a:r>
            <a:r>
              <a:rPr lang="es-CO" sz="1800" b="1" dirty="0">
                <a:solidFill>
                  <a:srgbClr val="000000"/>
                </a:solidFill>
                <a:latin typeface="Arial Narrow" pitchFamily="34" charset="0"/>
              </a:rPr>
              <a:t>estando  en el período de aplicación. </a:t>
            </a:r>
          </a:p>
        </p:txBody>
      </p:sp>
      <p:pic>
        <p:nvPicPr>
          <p:cNvPr id="12" name="Imagen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8555" y="1262362"/>
            <a:ext cx="3888432" cy="3808766"/>
          </a:xfrm>
          <a:prstGeom prst="rect">
            <a:avLst/>
          </a:prstGeom>
        </p:spPr>
      </p:pic>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626163"/>
            <a:ext cx="2627786" cy="3444964"/>
          </a:xfrm>
          <a:prstGeom prst="rect">
            <a:avLst/>
          </a:prstGeom>
        </p:spPr>
      </p:pic>
      <p:sp>
        <p:nvSpPr>
          <p:cNvPr id="14" name="Elipse 13"/>
          <p:cNvSpPr/>
          <p:nvPr/>
        </p:nvSpPr>
        <p:spPr bwMode="auto">
          <a:xfrm>
            <a:off x="2692593" y="2015006"/>
            <a:ext cx="453650" cy="284231"/>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914400" eaLnBrk="0" fontAlgn="base" hangingPunct="0">
              <a:spcBef>
                <a:spcPct val="0"/>
              </a:spcBef>
              <a:spcAft>
                <a:spcPct val="0"/>
              </a:spcAft>
            </a:pPr>
            <a:endParaRPr lang="es-CO" sz="2160">
              <a:solidFill>
                <a:srgbClr val="000000"/>
              </a:solidFill>
              <a:latin typeface="Times New Roman" pitchFamily="18" charset="0"/>
            </a:endParaRPr>
          </a:p>
        </p:txBody>
      </p:sp>
      <p:sp>
        <p:nvSpPr>
          <p:cNvPr id="15" name="Elipse 14"/>
          <p:cNvSpPr/>
          <p:nvPr/>
        </p:nvSpPr>
        <p:spPr bwMode="auto">
          <a:xfrm>
            <a:off x="5538042" y="1950199"/>
            <a:ext cx="459719" cy="324036"/>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914400" eaLnBrk="0" fontAlgn="base" hangingPunct="0">
              <a:spcBef>
                <a:spcPct val="0"/>
              </a:spcBef>
              <a:spcAft>
                <a:spcPct val="0"/>
              </a:spcAft>
            </a:pPr>
            <a:endParaRPr lang="es-CO" sz="2160">
              <a:solidFill>
                <a:srgbClr val="000000"/>
              </a:solidFill>
              <a:latin typeface="Times New Roman" pitchFamily="18" charset="0"/>
            </a:endParaRPr>
          </a:p>
        </p:txBody>
      </p:sp>
      <p:sp>
        <p:nvSpPr>
          <p:cNvPr id="16" name="1 Rectángulo"/>
          <p:cNvSpPr/>
          <p:nvPr/>
        </p:nvSpPr>
        <p:spPr bwMode="auto">
          <a:xfrm>
            <a:off x="35496" y="5521796"/>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1083533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7718181" cy="1104636"/>
          </a:xfrm>
        </p:spPr>
        <p:txBody>
          <a:bodyPr vert="horz" lIns="91440" tIns="45720" rIns="91440" bIns="45720" rtlCol="0" anchor="ctr">
            <a:normAutofit/>
          </a:bodyPr>
          <a:lstStyle/>
          <a:p>
            <a:r>
              <a:rPr lang="es-CO" sz="2900" b="1" kern="0" dirty="0">
                <a:latin typeface="Times New Roman" panose="02020603050405020304" pitchFamily="18" charset="0"/>
                <a:cs typeface="Times New Roman" panose="02020603050405020304" pitchFamily="18" charset="0"/>
              </a:rPr>
              <a:t>NIVEL GLOBAL DE ALINEACIÓN POR PAÍSES - AMÉRICA LATINA</a:t>
            </a:r>
          </a:p>
        </p:txBody>
      </p:sp>
      <p:sp>
        <p:nvSpPr>
          <p:cNvPr id="3" name="Rectángulo 2"/>
          <p:cNvSpPr/>
          <p:nvPr/>
        </p:nvSpPr>
        <p:spPr>
          <a:xfrm>
            <a:off x="2411760" y="1073681"/>
            <a:ext cx="6732240" cy="4339650"/>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srgbClr val="0070C0"/>
                </a:solidFill>
                <a:effectLst/>
                <a:uLnTx/>
                <a:uFillTx/>
              </a:rPr>
              <a:t>14 países de América Latina </a:t>
            </a:r>
            <a:r>
              <a:rPr kumimoji="0" lang="es-CO" sz="2300" b="1" i="0" u="none" strike="noStrike" kern="0" cap="none" spc="0" normalizeH="0" baseline="0" noProof="0" dirty="0">
                <a:ln>
                  <a:noFill/>
                </a:ln>
                <a:solidFill>
                  <a:prstClr val="black"/>
                </a:solidFill>
                <a:effectLst/>
                <a:uLnTx/>
                <a:uFillTx/>
              </a:rPr>
              <a:t>avanzan hacia las NICSP. La mayoría tiene como objetivo lograr la conversión total a </a:t>
            </a:r>
            <a:r>
              <a:rPr kumimoji="0" lang="es-CO" sz="2300" b="1" i="0" u="none" strike="noStrike" kern="0" cap="none" spc="0" normalizeH="0" baseline="0" noProof="0" dirty="0">
                <a:ln>
                  <a:noFill/>
                </a:ln>
                <a:solidFill>
                  <a:srgbClr val="0070C0"/>
                </a:solidFill>
                <a:effectLst/>
                <a:uLnTx/>
                <a:uFillTx/>
              </a:rPr>
              <a:t>nuevos marcos contables dentro de los próximos 5 años.</a:t>
            </a: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prstClr val="black"/>
                </a:solidFill>
                <a:effectLst/>
                <a:uLnTx/>
                <a:uFillTx/>
              </a:rPr>
              <a:t>Los avances y planes de reforma se deben considerar cuando se examinan los resultados del </a:t>
            </a:r>
            <a:r>
              <a:rPr kumimoji="0" lang="es-CO" sz="2300" b="1" i="0" u="none" strike="noStrike" kern="0" cap="none" spc="0" normalizeH="0" baseline="0" noProof="0" dirty="0">
                <a:ln>
                  <a:noFill/>
                </a:ln>
                <a:solidFill>
                  <a:srgbClr val="0070C0"/>
                </a:solidFill>
                <a:effectLst/>
                <a:uLnTx/>
                <a:uFillTx/>
              </a:rPr>
              <a:t>análisis de brechas</a:t>
            </a:r>
            <a:r>
              <a:rPr kumimoji="0" lang="es-CO" sz="2300" b="1"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prstClr val="black"/>
                </a:solidFill>
                <a:effectLst/>
                <a:uLnTx/>
                <a:uFillTx/>
              </a:rPr>
              <a:t>Los </a:t>
            </a:r>
            <a:r>
              <a:rPr kumimoji="0" lang="es-CO" sz="2300" b="1" i="0" u="none" strike="noStrike" kern="0" cap="none" spc="0" normalizeH="0" baseline="0" noProof="0" dirty="0">
                <a:ln>
                  <a:noFill/>
                </a:ln>
                <a:solidFill>
                  <a:srgbClr val="0070C0"/>
                </a:solidFill>
                <a:effectLst/>
                <a:uLnTx/>
                <a:uFillTx/>
              </a:rPr>
              <a:t>3 países más avanzados de América Latina y el Caribe</a:t>
            </a:r>
            <a:r>
              <a:rPr kumimoji="0" lang="es-CO" sz="2300" b="1" i="0" u="none" strike="noStrike" kern="0" cap="none" spc="0" normalizeH="0" baseline="0" noProof="0" dirty="0">
                <a:ln>
                  <a:noFill/>
                </a:ln>
                <a:solidFill>
                  <a:prstClr val="black"/>
                </a:solidFill>
                <a:effectLst/>
                <a:uLnTx/>
                <a:uFillTx/>
              </a:rPr>
              <a:t>, en  términos del siguiente cronograma,  aún no han completado sus reformas.</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33364"/>
            <a:ext cx="2483768" cy="3444539"/>
          </a:xfrm>
          <a:prstGeom prst="rect">
            <a:avLst/>
          </a:prstGeom>
        </p:spPr>
      </p:pic>
    </p:spTree>
    <p:extLst>
      <p:ext uri="{BB962C8B-B14F-4D97-AF65-F5344CB8AC3E}">
        <p14:creationId xmlns:p14="http://schemas.microsoft.com/office/powerpoint/2010/main" val="4148983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70" y="75671"/>
            <a:ext cx="8246530" cy="1104636"/>
          </a:xfrm>
        </p:spPr>
        <p:txBody>
          <a:bodyPr vert="horz" lIns="91440" tIns="45720" rIns="91440" bIns="45720" rtlCol="0" anchor="ctr">
            <a:normAutofit fontScale="90000"/>
          </a:bodyPr>
          <a:lstStyle/>
          <a:p>
            <a:r>
              <a:rPr lang="es-CO" sz="3000" b="1" kern="0" dirty="0">
                <a:latin typeface="Times New Roman" panose="02020603050405020304" pitchFamily="18" charset="0"/>
                <a:cs typeface="Times New Roman" panose="02020603050405020304" pitchFamily="18" charset="0"/>
              </a:rPr>
              <a:t>CRONOGRAMA DE CONVERSIÓN SEGÚN LOS PLANES DE REFORMA ACTUALES PAÍSES DE AMÉRICA LATINA</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18" y="1402799"/>
            <a:ext cx="2762725" cy="3917484"/>
          </a:xfrm>
          <a:prstGeom prst="rect">
            <a:avLst/>
          </a:prstGeom>
        </p:spPr>
      </p:pic>
      <p:sp>
        <p:nvSpPr>
          <p:cNvPr id="5" name="Flecha curvada hacia abajo 4"/>
          <p:cNvSpPr/>
          <p:nvPr/>
        </p:nvSpPr>
        <p:spPr bwMode="auto">
          <a:xfrm rot="504473">
            <a:off x="1227566" y="2502576"/>
            <a:ext cx="1973542" cy="295767"/>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cxnSp>
        <p:nvCxnSpPr>
          <p:cNvPr id="6" name="Conector recto 5"/>
          <p:cNvCxnSpPr/>
          <p:nvPr/>
        </p:nvCxnSpPr>
        <p:spPr bwMode="auto">
          <a:xfrm>
            <a:off x="4377578" y="4153644"/>
            <a:ext cx="45274" cy="1082189"/>
          </a:xfrm>
          <a:prstGeom prst="line">
            <a:avLst/>
          </a:prstGeom>
          <a:solidFill>
            <a:srgbClr val="1B369A"/>
          </a:solidFill>
          <a:ln w="9525" cap="flat" cmpd="sng" algn="ctr">
            <a:noFill/>
            <a:prstDash val="solid"/>
            <a:round/>
            <a:headEnd type="none" w="med" len="med"/>
            <a:tailEnd type="none" w="med" len="med"/>
          </a:ln>
          <a:effectLst/>
        </p:spPr>
      </p:cxnSp>
      <p:cxnSp>
        <p:nvCxnSpPr>
          <p:cNvPr id="7" name="Conector recto 6"/>
          <p:cNvCxnSpPr/>
          <p:nvPr/>
        </p:nvCxnSpPr>
        <p:spPr bwMode="auto">
          <a:xfrm>
            <a:off x="4838610" y="4137798"/>
            <a:ext cx="808088" cy="798172"/>
          </a:xfrm>
          <a:prstGeom prst="line">
            <a:avLst/>
          </a:prstGeom>
          <a:solidFill>
            <a:srgbClr val="1B369A"/>
          </a:solidFill>
          <a:ln w="9525" cap="flat" cmpd="sng" algn="ctr">
            <a:noFill/>
            <a:prstDash val="solid"/>
            <a:round/>
            <a:headEnd type="none" w="med" len="med"/>
            <a:tailEnd type="none" w="med" len="med"/>
          </a:ln>
          <a:effectLst/>
        </p:spPr>
      </p:cxnSp>
      <p:sp>
        <p:nvSpPr>
          <p:cNvPr id="8" name="Flecha izquierda y derecha 7"/>
          <p:cNvSpPr/>
          <p:nvPr/>
        </p:nvSpPr>
        <p:spPr bwMode="auto">
          <a:xfrm>
            <a:off x="2692593" y="3853350"/>
            <a:ext cx="6351106" cy="170681"/>
          </a:xfrm>
          <a:prstGeom prst="leftRight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9" name="Elipse 8"/>
          <p:cNvSpPr/>
          <p:nvPr/>
        </p:nvSpPr>
        <p:spPr bwMode="auto">
          <a:xfrm>
            <a:off x="2910333" y="3853350"/>
            <a:ext cx="30071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0" name="Elipse 9"/>
          <p:cNvSpPr/>
          <p:nvPr/>
        </p:nvSpPr>
        <p:spPr bwMode="auto">
          <a:xfrm>
            <a:off x="3664699" y="3853350"/>
            <a:ext cx="32579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1" name="Elipse 10"/>
          <p:cNvSpPr/>
          <p:nvPr/>
        </p:nvSpPr>
        <p:spPr bwMode="auto">
          <a:xfrm>
            <a:off x="4442386" y="3853350"/>
            <a:ext cx="33192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2" name="Elipse 11"/>
          <p:cNvSpPr/>
          <p:nvPr/>
        </p:nvSpPr>
        <p:spPr bwMode="auto">
          <a:xfrm>
            <a:off x="5397654" y="3853350"/>
            <a:ext cx="34087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3" name="Elipse 12"/>
          <p:cNvSpPr/>
          <p:nvPr/>
        </p:nvSpPr>
        <p:spPr bwMode="auto">
          <a:xfrm>
            <a:off x="6451409" y="3853350"/>
            <a:ext cx="31699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4" name="Elipse 13"/>
          <p:cNvSpPr/>
          <p:nvPr/>
        </p:nvSpPr>
        <p:spPr bwMode="auto">
          <a:xfrm>
            <a:off x="7358712"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5" name="Elipse 14"/>
          <p:cNvSpPr/>
          <p:nvPr/>
        </p:nvSpPr>
        <p:spPr bwMode="auto">
          <a:xfrm>
            <a:off x="8201206"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6" name="Rectángulo redondeado 15"/>
          <p:cNvSpPr/>
          <p:nvPr/>
        </p:nvSpPr>
        <p:spPr bwMode="auto">
          <a:xfrm>
            <a:off x="2757398"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2018</a:t>
            </a:r>
          </a:p>
        </p:txBody>
      </p:sp>
      <p:sp>
        <p:nvSpPr>
          <p:cNvPr id="17" name="Rectángulo redondeado 16"/>
          <p:cNvSpPr/>
          <p:nvPr/>
        </p:nvSpPr>
        <p:spPr bwMode="auto">
          <a:xfrm>
            <a:off x="3535086" y="3959222"/>
            <a:ext cx="82400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2019</a:t>
            </a:r>
          </a:p>
        </p:txBody>
      </p:sp>
      <p:sp>
        <p:nvSpPr>
          <p:cNvPr id="18" name="Rectángulo redondeado 17"/>
          <p:cNvSpPr/>
          <p:nvPr/>
        </p:nvSpPr>
        <p:spPr bwMode="auto">
          <a:xfrm>
            <a:off x="4312771" y="3959222"/>
            <a:ext cx="81307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2020</a:t>
            </a:r>
          </a:p>
        </p:txBody>
      </p:sp>
      <p:sp>
        <p:nvSpPr>
          <p:cNvPr id="19" name="Rectángulo redondeado 18"/>
          <p:cNvSpPr/>
          <p:nvPr/>
        </p:nvSpPr>
        <p:spPr bwMode="auto">
          <a:xfrm>
            <a:off x="5284879" y="3959222"/>
            <a:ext cx="837983"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2021</a:t>
            </a:r>
          </a:p>
        </p:txBody>
      </p:sp>
      <p:sp>
        <p:nvSpPr>
          <p:cNvPr id="20" name="Rectángulo redondeado 19"/>
          <p:cNvSpPr/>
          <p:nvPr/>
        </p:nvSpPr>
        <p:spPr bwMode="auto">
          <a:xfrm>
            <a:off x="7183822"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2024</a:t>
            </a:r>
          </a:p>
        </p:txBody>
      </p:sp>
      <p:sp>
        <p:nvSpPr>
          <p:cNvPr id="21" name="Rectángulo redondeado 20"/>
          <p:cNvSpPr/>
          <p:nvPr/>
        </p:nvSpPr>
        <p:spPr bwMode="auto">
          <a:xfrm>
            <a:off x="6321794"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2022</a:t>
            </a:r>
          </a:p>
        </p:txBody>
      </p:sp>
      <p:sp>
        <p:nvSpPr>
          <p:cNvPr id="22" name="Rectángulo redondeado 21"/>
          <p:cNvSpPr/>
          <p:nvPr/>
        </p:nvSpPr>
        <p:spPr bwMode="auto">
          <a:xfrm>
            <a:off x="7747553" y="4024031"/>
            <a:ext cx="219416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440" dirty="0">
                <a:solidFill>
                  <a:srgbClr val="000000"/>
                </a:solidFill>
                <a:latin typeface="Times New Roman" pitchFamily="18" charset="0"/>
              </a:rPr>
              <a:t>No Determinado</a:t>
            </a:r>
          </a:p>
        </p:txBody>
      </p:sp>
      <p:sp>
        <p:nvSpPr>
          <p:cNvPr id="23" name="Rectángulo redondeado 22"/>
          <p:cNvSpPr/>
          <p:nvPr/>
        </p:nvSpPr>
        <p:spPr bwMode="auto">
          <a:xfrm>
            <a:off x="2498172"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Colombia </a:t>
            </a:r>
          </a:p>
          <a:p>
            <a:pPr algn="ctr" defTabSz="822894" eaLnBrk="0" fontAlgn="base" hangingPunct="0">
              <a:spcBef>
                <a:spcPct val="0"/>
              </a:spcBef>
              <a:spcAft>
                <a:spcPct val="0"/>
              </a:spcAft>
            </a:pPr>
            <a:r>
              <a:rPr lang="es-CO" sz="1440" dirty="0">
                <a:solidFill>
                  <a:srgbClr val="000000"/>
                </a:solidFill>
                <a:latin typeface="Times New Roman" pitchFamily="18" charset="0"/>
              </a:rPr>
              <a:t>Chile</a:t>
            </a:r>
          </a:p>
        </p:txBody>
      </p:sp>
      <p:sp>
        <p:nvSpPr>
          <p:cNvPr id="24" name="Rectángulo redondeado 23"/>
          <p:cNvSpPr/>
          <p:nvPr/>
        </p:nvSpPr>
        <p:spPr bwMode="auto">
          <a:xfrm>
            <a:off x="3211051" y="2987114"/>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Perú</a:t>
            </a:r>
          </a:p>
        </p:txBody>
      </p:sp>
      <p:sp>
        <p:nvSpPr>
          <p:cNvPr id="25" name="Rectángulo redondeado 24"/>
          <p:cNvSpPr/>
          <p:nvPr/>
        </p:nvSpPr>
        <p:spPr bwMode="auto">
          <a:xfrm>
            <a:off x="4053545"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Ecuador Salvador</a:t>
            </a:r>
          </a:p>
        </p:txBody>
      </p:sp>
      <p:sp>
        <p:nvSpPr>
          <p:cNvPr id="26" name="Rectángulo redondeado 25"/>
          <p:cNvSpPr/>
          <p:nvPr/>
        </p:nvSpPr>
        <p:spPr bwMode="auto">
          <a:xfrm>
            <a:off x="4960845" y="2598271"/>
            <a:ext cx="1321655"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Honduras</a:t>
            </a:r>
          </a:p>
          <a:p>
            <a:pPr algn="ctr" defTabSz="822894" eaLnBrk="0" fontAlgn="base" hangingPunct="0">
              <a:spcBef>
                <a:spcPct val="0"/>
              </a:spcBef>
              <a:spcAft>
                <a:spcPct val="0"/>
              </a:spcAft>
            </a:pPr>
            <a:r>
              <a:rPr lang="es-CO" sz="1440" dirty="0">
                <a:solidFill>
                  <a:srgbClr val="000000"/>
                </a:solidFill>
                <a:latin typeface="Times New Roman" pitchFamily="18" charset="0"/>
              </a:rPr>
              <a:t>República Dominicana</a:t>
            </a:r>
          </a:p>
        </p:txBody>
      </p:sp>
      <p:sp>
        <p:nvSpPr>
          <p:cNvPr id="27" name="Rectángulo redondeado 26"/>
          <p:cNvSpPr/>
          <p:nvPr/>
        </p:nvSpPr>
        <p:spPr bwMode="auto">
          <a:xfrm>
            <a:off x="6858815" y="2998984"/>
            <a:ext cx="1220740"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err="1">
                <a:solidFill>
                  <a:srgbClr val="000000"/>
                </a:solidFill>
                <a:latin typeface="Times New Roman" pitchFamily="18" charset="0"/>
              </a:rPr>
              <a:t>Brazil</a:t>
            </a:r>
            <a:endParaRPr lang="es-CO" sz="1440" dirty="0">
              <a:solidFill>
                <a:srgbClr val="000000"/>
              </a:solidFill>
              <a:latin typeface="Times New Roman" pitchFamily="18" charset="0"/>
            </a:endParaRPr>
          </a:p>
        </p:txBody>
      </p:sp>
      <p:sp>
        <p:nvSpPr>
          <p:cNvPr id="28" name="Rectángulo redondeado 27"/>
          <p:cNvSpPr/>
          <p:nvPr/>
        </p:nvSpPr>
        <p:spPr bwMode="auto">
          <a:xfrm>
            <a:off x="6062568"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Costa Rica </a:t>
            </a:r>
          </a:p>
          <a:p>
            <a:pPr algn="ctr" defTabSz="822894" eaLnBrk="0" fontAlgn="base" hangingPunct="0">
              <a:spcBef>
                <a:spcPct val="0"/>
              </a:spcBef>
              <a:spcAft>
                <a:spcPct val="0"/>
              </a:spcAft>
            </a:pPr>
            <a:r>
              <a:rPr lang="es-CO" sz="1440" dirty="0">
                <a:solidFill>
                  <a:srgbClr val="000000"/>
                </a:solidFill>
                <a:latin typeface="Times New Roman" pitchFamily="18" charset="0"/>
              </a:rPr>
              <a:t>Guatemala</a:t>
            </a:r>
          </a:p>
        </p:txBody>
      </p:sp>
      <p:sp>
        <p:nvSpPr>
          <p:cNvPr id="29" name="Rectángulo redondeado 28"/>
          <p:cNvSpPr/>
          <p:nvPr/>
        </p:nvSpPr>
        <p:spPr bwMode="auto">
          <a:xfrm>
            <a:off x="7747555" y="2339042"/>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Nicaragua</a:t>
            </a:r>
          </a:p>
          <a:p>
            <a:pPr algn="ctr" defTabSz="822894" eaLnBrk="0" fontAlgn="base" hangingPunct="0">
              <a:spcBef>
                <a:spcPct val="0"/>
              </a:spcBef>
              <a:spcAft>
                <a:spcPct val="0"/>
              </a:spcAft>
            </a:pPr>
            <a:r>
              <a:rPr lang="es-CO" sz="1440" dirty="0">
                <a:solidFill>
                  <a:srgbClr val="000000"/>
                </a:solidFill>
                <a:latin typeface="Times New Roman" pitchFamily="18" charset="0"/>
              </a:rPr>
              <a:t>Panamá</a:t>
            </a:r>
          </a:p>
          <a:p>
            <a:pPr algn="ctr" defTabSz="822894" eaLnBrk="0" fontAlgn="base" hangingPunct="0">
              <a:spcBef>
                <a:spcPct val="0"/>
              </a:spcBef>
              <a:spcAft>
                <a:spcPct val="0"/>
              </a:spcAft>
            </a:pPr>
            <a:r>
              <a:rPr lang="es-CO" sz="1440" dirty="0">
                <a:solidFill>
                  <a:srgbClr val="000000"/>
                </a:solidFill>
                <a:latin typeface="Times New Roman" pitchFamily="18" charset="0"/>
              </a:rPr>
              <a:t>Paraguay</a:t>
            </a:r>
          </a:p>
          <a:p>
            <a:pPr algn="ctr" defTabSz="822894" eaLnBrk="0" fontAlgn="base" hangingPunct="0">
              <a:spcBef>
                <a:spcPct val="0"/>
              </a:spcBef>
              <a:spcAft>
                <a:spcPct val="0"/>
              </a:spcAft>
            </a:pPr>
            <a:r>
              <a:rPr lang="es-CO" sz="1440" dirty="0">
                <a:solidFill>
                  <a:srgbClr val="000000"/>
                </a:solidFill>
                <a:latin typeface="Times New Roman" pitchFamily="18" charset="0"/>
              </a:rPr>
              <a:t>Uruguay</a:t>
            </a:r>
          </a:p>
        </p:txBody>
      </p:sp>
      <p:sp>
        <p:nvSpPr>
          <p:cNvPr id="30" name="Elipse 29"/>
          <p:cNvSpPr/>
          <p:nvPr/>
        </p:nvSpPr>
        <p:spPr bwMode="auto">
          <a:xfrm>
            <a:off x="295919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1" name="Elipse 30"/>
          <p:cNvSpPr/>
          <p:nvPr/>
        </p:nvSpPr>
        <p:spPr bwMode="auto">
          <a:xfrm>
            <a:off x="372950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2" name="Elipse 31"/>
          <p:cNvSpPr/>
          <p:nvPr/>
        </p:nvSpPr>
        <p:spPr bwMode="auto">
          <a:xfrm>
            <a:off x="45145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3" name="Elipse 32"/>
          <p:cNvSpPr/>
          <p:nvPr/>
        </p:nvSpPr>
        <p:spPr bwMode="auto">
          <a:xfrm>
            <a:off x="54218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4" name="Elipse 33"/>
          <p:cNvSpPr/>
          <p:nvPr/>
        </p:nvSpPr>
        <p:spPr bwMode="auto">
          <a:xfrm>
            <a:off x="64587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5" name="Elipse 34"/>
          <p:cNvSpPr/>
          <p:nvPr/>
        </p:nvSpPr>
        <p:spPr bwMode="auto">
          <a:xfrm>
            <a:off x="73660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6" name="Elipse 35"/>
          <p:cNvSpPr/>
          <p:nvPr/>
        </p:nvSpPr>
        <p:spPr bwMode="auto">
          <a:xfrm>
            <a:off x="820120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7" name="Flecha abajo 36"/>
          <p:cNvSpPr/>
          <p:nvPr/>
        </p:nvSpPr>
        <p:spPr bwMode="auto">
          <a:xfrm>
            <a:off x="3048132" y="3458608"/>
            <a:ext cx="41147" cy="39625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8" name="Flecha abajo 37"/>
          <p:cNvSpPr/>
          <p:nvPr/>
        </p:nvSpPr>
        <p:spPr bwMode="auto">
          <a:xfrm>
            <a:off x="3816653"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9" name="Flecha abajo 38"/>
          <p:cNvSpPr/>
          <p:nvPr/>
        </p:nvSpPr>
        <p:spPr bwMode="auto">
          <a:xfrm>
            <a:off x="4607405"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0" name="Flecha abajo 39"/>
          <p:cNvSpPr/>
          <p:nvPr/>
        </p:nvSpPr>
        <p:spPr bwMode="auto">
          <a:xfrm flipH="1">
            <a:off x="5544109"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1" name="Flecha abajo 40"/>
          <p:cNvSpPr/>
          <p:nvPr/>
        </p:nvSpPr>
        <p:spPr bwMode="auto">
          <a:xfrm>
            <a:off x="6581026"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2" name="Flecha abajo 41"/>
          <p:cNvSpPr/>
          <p:nvPr/>
        </p:nvSpPr>
        <p:spPr bwMode="auto">
          <a:xfrm>
            <a:off x="7488325"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3" name="Flecha abajo 42"/>
          <p:cNvSpPr/>
          <p:nvPr/>
        </p:nvSpPr>
        <p:spPr bwMode="auto">
          <a:xfrm flipH="1">
            <a:off x="8332227" y="3468308"/>
            <a:ext cx="63400"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4" name="1 Rectángulo"/>
          <p:cNvSpPr/>
          <p:nvPr/>
        </p:nvSpPr>
        <p:spPr bwMode="auto">
          <a:xfrm>
            <a:off x="82422" y="5414472"/>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1901248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500"/>
                                        <p:tgtEl>
                                          <p:spTgt spid="4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fade">
                                      <p:cBhvr>
                                        <p:cTn id="1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8739"/>
            <a:ext cx="7718181" cy="1054201"/>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¿POR QUÉ LAS CUENTAS PÚBLICAS SON Y DEBEN SER PÚBLICAS?</a:t>
            </a:r>
          </a:p>
        </p:txBody>
      </p:sp>
      <p:pic>
        <p:nvPicPr>
          <p:cNvPr id="3"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08" y="1072940"/>
            <a:ext cx="9171807" cy="4642060"/>
          </a:xfrm>
          <a:prstGeom prst="rect">
            <a:avLst/>
          </a:prstGeom>
        </p:spPr>
      </p:pic>
      <p:sp>
        <p:nvSpPr>
          <p:cNvPr id="4" name="CuadroTexto 5"/>
          <p:cNvSpPr txBox="1"/>
          <p:nvPr/>
        </p:nvSpPr>
        <p:spPr>
          <a:xfrm>
            <a:off x="5349687" y="1359669"/>
            <a:ext cx="2578687" cy="914090"/>
          </a:xfrm>
          <a:prstGeom prst="rect">
            <a:avLst/>
          </a:prstGeom>
          <a:noFill/>
        </p:spPr>
        <p:txBody>
          <a:bodyPr wrap="square" lIns="82289" tIns="41145" rIns="82289" bIns="41145" rtlCol="0">
            <a:spAutoFit/>
          </a:bodyPr>
          <a:lstStyle/>
          <a:p>
            <a:pPr algn="ctr" defTabSz="914400" eaLnBrk="0" fontAlgn="base" hangingPunct="0">
              <a:spcBef>
                <a:spcPct val="0"/>
              </a:spcBef>
              <a:spcAft>
                <a:spcPct val="0"/>
              </a:spcAft>
            </a:pPr>
            <a:r>
              <a:rPr lang="es-CO" sz="2700" b="1" dirty="0">
                <a:solidFill>
                  <a:srgbClr val="000000"/>
                </a:solidFill>
                <a:latin typeface="Arial Narrow" pitchFamily="34" charset="0"/>
              </a:rPr>
              <a:t>Contabilidad </a:t>
            </a:r>
          </a:p>
          <a:p>
            <a:pPr algn="ctr" defTabSz="914400" eaLnBrk="0" fontAlgn="base" hangingPunct="0">
              <a:spcBef>
                <a:spcPct val="0"/>
              </a:spcBef>
              <a:spcAft>
                <a:spcPct val="0"/>
              </a:spcAft>
            </a:pPr>
            <a:r>
              <a:rPr lang="es-CO" sz="2700" b="1" dirty="0">
                <a:solidFill>
                  <a:srgbClr val="000000"/>
                </a:solidFill>
                <a:latin typeface="Arial Narrow" pitchFamily="34" charset="0"/>
              </a:rPr>
              <a:t>Pública</a:t>
            </a:r>
          </a:p>
        </p:txBody>
      </p:sp>
      <p:sp>
        <p:nvSpPr>
          <p:cNvPr id="5" name="CuadroTexto 6"/>
          <p:cNvSpPr txBox="1"/>
          <p:nvPr/>
        </p:nvSpPr>
        <p:spPr>
          <a:xfrm>
            <a:off x="5025654" y="3634717"/>
            <a:ext cx="3074743" cy="969490"/>
          </a:xfrm>
          <a:prstGeom prst="rect">
            <a:avLst/>
          </a:prstGeom>
          <a:noFill/>
        </p:spPr>
        <p:txBody>
          <a:bodyPr wrap="square" lIns="82289" tIns="41145" rIns="82289" bIns="41145" rtlCol="0">
            <a:spAutoFit/>
          </a:bodyPr>
          <a:lstStyle/>
          <a:p>
            <a:pPr algn="ctr" defTabSz="914400" eaLnBrk="0" fontAlgn="base" hangingPunct="0">
              <a:spcBef>
                <a:spcPct val="0"/>
              </a:spcBef>
              <a:spcAft>
                <a:spcPct val="0"/>
              </a:spcAft>
            </a:pPr>
            <a:r>
              <a:rPr lang="es-CO" sz="2880" b="1" dirty="0">
                <a:solidFill>
                  <a:srgbClr val="000000"/>
                </a:solidFill>
                <a:latin typeface="Arial Narrow" pitchFamily="34" charset="0"/>
              </a:rPr>
              <a:t>Constructora </a:t>
            </a:r>
          </a:p>
          <a:p>
            <a:pPr algn="ctr" defTabSz="914400" eaLnBrk="0" fontAlgn="base" hangingPunct="0">
              <a:spcBef>
                <a:spcPct val="0"/>
              </a:spcBef>
              <a:spcAft>
                <a:spcPct val="0"/>
              </a:spcAft>
            </a:pPr>
            <a:r>
              <a:rPr lang="es-CO" sz="2880" b="1" dirty="0">
                <a:solidFill>
                  <a:srgbClr val="000000"/>
                </a:solidFill>
                <a:latin typeface="Arial Narrow" pitchFamily="34" charset="0"/>
              </a:rPr>
              <a:t>de Paz</a:t>
            </a:r>
          </a:p>
        </p:txBody>
      </p:sp>
      <p:sp>
        <p:nvSpPr>
          <p:cNvPr id="6" name="Flecha curvada hacia la izquierda 7"/>
          <p:cNvSpPr/>
          <p:nvPr/>
        </p:nvSpPr>
        <p:spPr bwMode="auto">
          <a:xfrm>
            <a:off x="7552901" y="1820585"/>
            <a:ext cx="972339" cy="2657095"/>
          </a:xfrm>
          <a:prstGeom prst="curvedLeftArrow">
            <a:avLst/>
          </a:prstGeom>
          <a:solidFill>
            <a:srgbClr val="FF66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Tree>
    <p:extLst>
      <p:ext uri="{BB962C8B-B14F-4D97-AF65-F5344CB8AC3E}">
        <p14:creationId xmlns:p14="http://schemas.microsoft.com/office/powerpoint/2010/main" val="339230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9575" y="1180047"/>
            <a:ext cx="2409825" cy="569913"/>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354</a:t>
            </a:r>
          </a:p>
        </p:txBody>
      </p:sp>
      <p:sp>
        <p:nvSpPr>
          <p:cNvPr id="4" name="Rectángulo 3"/>
          <p:cNvSpPr/>
          <p:nvPr/>
        </p:nvSpPr>
        <p:spPr>
          <a:xfrm>
            <a:off x="623888" y="1472147"/>
            <a:ext cx="2470150" cy="738188"/>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NIVEL NACIONAL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354</a:t>
            </a:r>
          </a:p>
        </p:txBody>
      </p:sp>
      <p:sp>
        <p:nvSpPr>
          <p:cNvPr id="5" name="Rectángulo 4"/>
          <p:cNvSpPr/>
          <p:nvPr/>
        </p:nvSpPr>
        <p:spPr>
          <a:xfrm>
            <a:off x="222250" y="2956460"/>
            <a:ext cx="1485900"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79</a:t>
            </a:r>
          </a:p>
        </p:txBody>
      </p:sp>
      <p:sp>
        <p:nvSpPr>
          <p:cNvPr id="6" name="Rectángulo 5"/>
          <p:cNvSpPr/>
          <p:nvPr/>
        </p:nvSpPr>
        <p:spPr>
          <a:xfrm>
            <a:off x="1890713" y="2623085"/>
            <a:ext cx="1438275" cy="61595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277</a:t>
            </a:r>
          </a:p>
        </p:txBody>
      </p:sp>
      <p:sp>
        <p:nvSpPr>
          <p:cNvPr id="7" name="Rectángulo 6"/>
          <p:cNvSpPr/>
          <p:nvPr/>
        </p:nvSpPr>
        <p:spPr>
          <a:xfrm>
            <a:off x="2109788" y="2927885"/>
            <a:ext cx="1419225"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NO 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275</a:t>
            </a:r>
          </a:p>
        </p:txBody>
      </p:sp>
      <p:sp>
        <p:nvSpPr>
          <p:cNvPr id="8" name="Rectángulo 7"/>
          <p:cNvSpPr/>
          <p:nvPr/>
        </p:nvSpPr>
        <p:spPr>
          <a:xfrm>
            <a:off x="1592263" y="3993097"/>
            <a:ext cx="1076325" cy="509588"/>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57</a:t>
            </a:r>
          </a:p>
        </p:txBody>
      </p:sp>
      <p:sp>
        <p:nvSpPr>
          <p:cNvPr id="9" name="Rectángulo 8"/>
          <p:cNvSpPr/>
          <p:nvPr/>
        </p:nvSpPr>
        <p:spPr>
          <a:xfrm>
            <a:off x="1795463" y="4270910"/>
            <a:ext cx="1076325" cy="747712"/>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Empresas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56</a:t>
            </a:r>
          </a:p>
        </p:txBody>
      </p:sp>
      <p:sp>
        <p:nvSpPr>
          <p:cNvPr id="10" name="Rectángulo 9"/>
          <p:cNvSpPr/>
          <p:nvPr/>
        </p:nvSpPr>
        <p:spPr>
          <a:xfrm>
            <a:off x="3076575" y="3996272"/>
            <a:ext cx="1076325" cy="4794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220</a:t>
            </a:r>
          </a:p>
        </p:txBody>
      </p:sp>
      <p:sp>
        <p:nvSpPr>
          <p:cNvPr id="11" name="Rectángulo 10"/>
          <p:cNvSpPr/>
          <p:nvPr/>
        </p:nvSpPr>
        <p:spPr>
          <a:xfrm>
            <a:off x="3248025" y="4272497"/>
            <a:ext cx="1076325" cy="731838"/>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Gobierno</a:t>
            </a:r>
          </a:p>
          <a:p>
            <a:pPr algn="ctr">
              <a:defRPr/>
            </a:pPr>
            <a:r>
              <a:rPr lang="es-CO" sz="1600" b="1" dirty="0">
                <a:solidFill>
                  <a:schemeClr val="bg1"/>
                </a:solidFill>
                <a:latin typeface="Times New Roman" panose="02020603050405020304" pitchFamily="18" charset="0"/>
                <a:cs typeface="Times New Roman" panose="02020603050405020304" pitchFamily="18" charset="0"/>
              </a:rPr>
              <a:t>General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219</a:t>
            </a:r>
          </a:p>
        </p:txBody>
      </p:sp>
      <p:cxnSp>
        <p:nvCxnSpPr>
          <p:cNvPr id="12" name="Conector angular 11"/>
          <p:cNvCxnSpPr>
            <a:endCxn id="4" idx="2"/>
          </p:cNvCxnSpPr>
          <p:nvPr/>
        </p:nvCxnSpPr>
        <p:spPr>
          <a:xfrm rot="5400000" flipH="1" flipV="1">
            <a:off x="1103313" y="1867435"/>
            <a:ext cx="412750" cy="1098550"/>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13" name="Conector angular 12"/>
          <p:cNvCxnSpPr>
            <a:stCxn id="7" idx="2"/>
            <a:endCxn id="10" idx="0"/>
          </p:cNvCxnSpPr>
          <p:nvPr/>
        </p:nvCxnSpPr>
        <p:spPr>
          <a:xfrm rot="16200000" flipH="1">
            <a:off x="3068638" y="3450172"/>
            <a:ext cx="296862" cy="795338"/>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14" name="Conector angular 13"/>
          <p:cNvCxnSpPr>
            <a:stCxn id="8" idx="0"/>
            <a:endCxn id="7" idx="2"/>
          </p:cNvCxnSpPr>
          <p:nvPr/>
        </p:nvCxnSpPr>
        <p:spPr>
          <a:xfrm rot="5400000" flipH="1" flipV="1">
            <a:off x="2328069" y="3501766"/>
            <a:ext cx="293687" cy="688975"/>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15" name="Rectángulo 14"/>
          <p:cNvSpPr/>
          <p:nvPr/>
        </p:nvSpPr>
        <p:spPr>
          <a:xfrm>
            <a:off x="3554413" y="1181635"/>
            <a:ext cx="2312987" cy="5683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3.406</a:t>
            </a:r>
          </a:p>
        </p:txBody>
      </p:sp>
      <p:sp>
        <p:nvSpPr>
          <p:cNvPr id="16" name="Rectángulo 15"/>
          <p:cNvSpPr/>
          <p:nvPr/>
        </p:nvSpPr>
        <p:spPr>
          <a:xfrm>
            <a:off x="3706813" y="1468972"/>
            <a:ext cx="2371725" cy="74136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NIVEL TERRITORIAL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3.386 </a:t>
            </a:r>
          </a:p>
        </p:txBody>
      </p:sp>
      <p:sp>
        <p:nvSpPr>
          <p:cNvPr id="17" name="Rectángulo 16"/>
          <p:cNvSpPr/>
          <p:nvPr/>
        </p:nvSpPr>
        <p:spPr>
          <a:xfrm>
            <a:off x="3641725" y="2623085"/>
            <a:ext cx="1392238" cy="61595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69</a:t>
            </a:r>
          </a:p>
        </p:txBody>
      </p:sp>
      <p:sp>
        <p:nvSpPr>
          <p:cNvPr id="18" name="Rectángulo 17"/>
          <p:cNvSpPr/>
          <p:nvPr/>
        </p:nvSpPr>
        <p:spPr>
          <a:xfrm>
            <a:off x="3733800" y="2938997"/>
            <a:ext cx="1485900"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70</a:t>
            </a:r>
          </a:p>
        </p:txBody>
      </p:sp>
      <p:sp>
        <p:nvSpPr>
          <p:cNvPr id="19" name="Rectángulo 18"/>
          <p:cNvSpPr/>
          <p:nvPr/>
        </p:nvSpPr>
        <p:spPr>
          <a:xfrm>
            <a:off x="5497513" y="2623085"/>
            <a:ext cx="1289050" cy="6064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3.337</a:t>
            </a:r>
          </a:p>
        </p:txBody>
      </p:sp>
      <p:sp>
        <p:nvSpPr>
          <p:cNvPr id="20" name="Rectángulo 19"/>
          <p:cNvSpPr/>
          <p:nvPr/>
        </p:nvSpPr>
        <p:spPr>
          <a:xfrm>
            <a:off x="5624513" y="2927885"/>
            <a:ext cx="1419225"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NO 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3.316</a:t>
            </a:r>
          </a:p>
        </p:txBody>
      </p:sp>
      <p:sp>
        <p:nvSpPr>
          <p:cNvPr id="21" name="Rectángulo 20"/>
          <p:cNvSpPr/>
          <p:nvPr/>
        </p:nvSpPr>
        <p:spPr>
          <a:xfrm>
            <a:off x="5105400" y="3988335"/>
            <a:ext cx="1076325" cy="487362"/>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1.658</a:t>
            </a:r>
          </a:p>
        </p:txBody>
      </p:sp>
      <p:sp>
        <p:nvSpPr>
          <p:cNvPr id="22" name="Rectángulo 21"/>
          <p:cNvSpPr/>
          <p:nvPr/>
        </p:nvSpPr>
        <p:spPr>
          <a:xfrm>
            <a:off x="5276850" y="4264560"/>
            <a:ext cx="1076325" cy="73977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Empresas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1.633</a:t>
            </a:r>
          </a:p>
        </p:txBody>
      </p:sp>
      <p:sp>
        <p:nvSpPr>
          <p:cNvPr id="23" name="Rectángulo 22"/>
          <p:cNvSpPr/>
          <p:nvPr/>
        </p:nvSpPr>
        <p:spPr>
          <a:xfrm>
            <a:off x="6589713" y="3985160"/>
            <a:ext cx="1076325" cy="490537"/>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1.679</a:t>
            </a:r>
          </a:p>
        </p:txBody>
      </p:sp>
      <p:sp>
        <p:nvSpPr>
          <p:cNvPr id="24" name="Rectángulo 23"/>
          <p:cNvSpPr/>
          <p:nvPr/>
        </p:nvSpPr>
        <p:spPr>
          <a:xfrm>
            <a:off x="6761163" y="4261385"/>
            <a:ext cx="1076325" cy="742950"/>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Gobierno</a:t>
            </a:r>
          </a:p>
          <a:p>
            <a:pPr algn="ctr">
              <a:defRPr/>
            </a:pPr>
            <a:r>
              <a:rPr lang="es-CO" sz="1600" b="1" dirty="0">
                <a:solidFill>
                  <a:schemeClr val="bg1"/>
                </a:solidFill>
                <a:latin typeface="Times New Roman" panose="02020603050405020304" pitchFamily="18" charset="0"/>
                <a:cs typeface="Times New Roman" panose="02020603050405020304" pitchFamily="18" charset="0"/>
              </a:rPr>
              <a:t>General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1.683</a:t>
            </a:r>
          </a:p>
        </p:txBody>
      </p:sp>
      <p:cxnSp>
        <p:nvCxnSpPr>
          <p:cNvPr id="25" name="Conector angular 24"/>
          <p:cNvCxnSpPr>
            <a:stCxn id="20" idx="2"/>
            <a:endCxn id="23" idx="0"/>
          </p:cNvCxnSpPr>
          <p:nvPr/>
        </p:nvCxnSpPr>
        <p:spPr>
          <a:xfrm rot="16200000" flipH="1">
            <a:off x="6588125" y="3445410"/>
            <a:ext cx="285750" cy="793750"/>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26" name="Conector angular 25"/>
          <p:cNvCxnSpPr>
            <a:stCxn id="21" idx="0"/>
            <a:endCxn id="20" idx="2"/>
          </p:cNvCxnSpPr>
          <p:nvPr/>
        </p:nvCxnSpPr>
        <p:spPr>
          <a:xfrm rot="5400000" flipH="1" flipV="1">
            <a:off x="5844381" y="3498592"/>
            <a:ext cx="288925" cy="690562"/>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27" name="Rectángulo 26"/>
          <p:cNvSpPr/>
          <p:nvPr/>
        </p:nvSpPr>
        <p:spPr>
          <a:xfrm>
            <a:off x="2638425" y="94197"/>
            <a:ext cx="2581275" cy="4286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700" b="1" dirty="0">
                <a:solidFill>
                  <a:sysClr val="windowText" lastClr="000000"/>
                </a:solidFill>
                <a:latin typeface="Times New Roman" panose="02020603050405020304" pitchFamily="18" charset="0"/>
                <a:cs typeface="Times New Roman" panose="02020603050405020304" pitchFamily="18" charset="0"/>
              </a:rPr>
              <a:t>3.762</a:t>
            </a:r>
          </a:p>
        </p:txBody>
      </p:sp>
      <p:sp>
        <p:nvSpPr>
          <p:cNvPr id="28" name="Rectángulo 27"/>
          <p:cNvSpPr/>
          <p:nvPr/>
        </p:nvSpPr>
        <p:spPr>
          <a:xfrm>
            <a:off x="3319463" y="167222"/>
            <a:ext cx="2470150" cy="65246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800" b="1" dirty="0">
                <a:solidFill>
                  <a:schemeClr val="bg1"/>
                </a:solidFill>
                <a:latin typeface="Times New Roman" panose="02020603050405020304" pitchFamily="18" charset="0"/>
                <a:cs typeface="Times New Roman" panose="02020603050405020304" pitchFamily="18" charset="0"/>
              </a:rPr>
              <a:t>SECTOR PÚBLICO</a:t>
            </a:r>
          </a:p>
          <a:p>
            <a:pPr algn="ctr">
              <a:defRPr/>
            </a:pPr>
            <a:r>
              <a:rPr lang="es-CO" sz="1800" b="1" dirty="0">
                <a:solidFill>
                  <a:schemeClr val="bg1"/>
                </a:solidFill>
                <a:latin typeface="Times New Roman" panose="02020603050405020304" pitchFamily="18" charset="0"/>
                <a:cs typeface="Times New Roman" panose="02020603050405020304" pitchFamily="18" charset="0"/>
              </a:rPr>
              <a:t>3.742 Entidades</a:t>
            </a:r>
          </a:p>
        </p:txBody>
      </p:sp>
      <p:cxnSp>
        <p:nvCxnSpPr>
          <p:cNvPr id="29" name="Conector angular 28"/>
          <p:cNvCxnSpPr>
            <a:stCxn id="4" idx="2"/>
            <a:endCxn id="6" idx="0"/>
          </p:cNvCxnSpPr>
          <p:nvPr/>
        </p:nvCxnSpPr>
        <p:spPr>
          <a:xfrm rot="16200000" flipH="1">
            <a:off x="2028032" y="2041266"/>
            <a:ext cx="412750" cy="750887"/>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30" name="Rectángulo 29"/>
          <p:cNvSpPr/>
          <p:nvPr/>
        </p:nvSpPr>
        <p:spPr>
          <a:xfrm>
            <a:off x="6202363" y="1181635"/>
            <a:ext cx="1035050" cy="5683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1</a:t>
            </a:r>
          </a:p>
        </p:txBody>
      </p:sp>
      <p:sp>
        <p:nvSpPr>
          <p:cNvPr id="31" name="Rectángulo 30"/>
          <p:cNvSpPr/>
          <p:nvPr/>
        </p:nvSpPr>
        <p:spPr>
          <a:xfrm>
            <a:off x="7662863" y="1191160"/>
            <a:ext cx="979487" cy="55880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1</a:t>
            </a:r>
          </a:p>
        </p:txBody>
      </p:sp>
      <p:sp>
        <p:nvSpPr>
          <p:cNvPr id="32" name="Rectángulo 31"/>
          <p:cNvSpPr/>
          <p:nvPr/>
        </p:nvSpPr>
        <p:spPr>
          <a:xfrm>
            <a:off x="7720013" y="1483260"/>
            <a:ext cx="1296987" cy="730250"/>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Sistema G de Regalías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1</a:t>
            </a:r>
          </a:p>
        </p:txBody>
      </p:sp>
      <p:sp>
        <p:nvSpPr>
          <p:cNvPr id="33" name="Rectángulo 32"/>
          <p:cNvSpPr/>
          <p:nvPr/>
        </p:nvSpPr>
        <p:spPr>
          <a:xfrm>
            <a:off x="6292850" y="1475322"/>
            <a:ext cx="1320800" cy="73501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Banca Central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1</a:t>
            </a:r>
          </a:p>
        </p:txBody>
      </p:sp>
      <p:sp>
        <p:nvSpPr>
          <p:cNvPr id="34" name="Rectángulo 33"/>
          <p:cNvSpPr/>
          <p:nvPr/>
        </p:nvSpPr>
        <p:spPr>
          <a:xfrm>
            <a:off x="8229601" y="4835137"/>
            <a:ext cx="638106" cy="263136"/>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400" b="1" dirty="0">
                <a:latin typeface="Times New Roman" panose="02020603050405020304" pitchFamily="18" charset="0"/>
                <a:cs typeface="Times New Roman" panose="02020603050405020304" pitchFamily="18" charset="0"/>
              </a:rPr>
              <a:t>2017</a:t>
            </a:r>
          </a:p>
        </p:txBody>
      </p:sp>
      <p:sp>
        <p:nvSpPr>
          <p:cNvPr id="35" name="Rectángulo 34"/>
          <p:cNvSpPr/>
          <p:nvPr/>
        </p:nvSpPr>
        <p:spPr>
          <a:xfrm>
            <a:off x="8229600" y="4620159"/>
            <a:ext cx="638105" cy="214978"/>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ysClr val="windowText" lastClr="000000"/>
                </a:solidFill>
                <a:latin typeface="Times New Roman" panose="02020603050405020304" pitchFamily="18" charset="0"/>
                <a:cs typeface="Times New Roman" panose="02020603050405020304" pitchFamily="18" charset="0"/>
              </a:rPr>
              <a:t>2016</a:t>
            </a:r>
          </a:p>
        </p:txBody>
      </p:sp>
      <p:sp>
        <p:nvSpPr>
          <p:cNvPr id="36" name="Abrir llave 35"/>
          <p:cNvSpPr/>
          <p:nvPr/>
        </p:nvSpPr>
        <p:spPr>
          <a:xfrm rot="5400000">
            <a:off x="4766469" y="1487229"/>
            <a:ext cx="412750" cy="1858962"/>
          </a:xfrm>
          <a:prstGeom prst="leftBrace">
            <a:avLst>
              <a:gd name="adj1" fmla="val 8333"/>
              <a:gd name="adj2" fmla="val 49441"/>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sp>
        <p:nvSpPr>
          <p:cNvPr id="37" name="Abrir llave 36"/>
          <p:cNvSpPr/>
          <p:nvPr/>
        </p:nvSpPr>
        <p:spPr>
          <a:xfrm rot="5400000">
            <a:off x="3241676" y="-829728"/>
            <a:ext cx="328612" cy="3627437"/>
          </a:xfrm>
          <a:prstGeom prst="leftBrace">
            <a:avLst>
              <a:gd name="adj1" fmla="val 8333"/>
              <a:gd name="adj2" fmla="val 34175"/>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sp>
        <p:nvSpPr>
          <p:cNvPr id="38" name="Abrir llave 37"/>
          <p:cNvSpPr/>
          <p:nvPr/>
        </p:nvSpPr>
        <p:spPr>
          <a:xfrm rot="5400000">
            <a:off x="7336632" y="128328"/>
            <a:ext cx="242888" cy="1819275"/>
          </a:xfrm>
          <a:prstGeom prst="leftBrace">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cxnSp>
        <p:nvCxnSpPr>
          <p:cNvPr id="39" name="Conector angular 38"/>
          <p:cNvCxnSpPr>
            <a:stCxn id="28" idx="2"/>
            <a:endCxn id="38" idx="1"/>
          </p:cNvCxnSpPr>
          <p:nvPr/>
        </p:nvCxnSpPr>
        <p:spPr>
          <a:xfrm rot="16200000" flipH="1">
            <a:off x="5957888" y="-583665"/>
            <a:ext cx="96837" cy="2903537"/>
          </a:xfrm>
          <a:prstGeom prst="bentConnector5">
            <a:avLst>
              <a:gd name="adj1" fmla="val 81859"/>
              <a:gd name="adj2" fmla="val 69177"/>
              <a:gd name="adj3" fmla="val 83627"/>
            </a:avLst>
          </a:prstGeom>
        </p:spPr>
        <p:style>
          <a:lnRef idx="2">
            <a:schemeClr val="accent6"/>
          </a:lnRef>
          <a:fillRef idx="0">
            <a:schemeClr val="accent6"/>
          </a:fillRef>
          <a:effectRef idx="1">
            <a:schemeClr val="accent6"/>
          </a:effectRef>
          <a:fontRef idx="minor">
            <a:schemeClr val="tx1"/>
          </a:fontRef>
        </p:style>
      </p:cxnSp>
      <p:pic>
        <p:nvPicPr>
          <p:cNvPr id="40" name="Imagen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624" y="-1"/>
            <a:ext cx="777785" cy="112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57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p:cNvSpPr>
          <p:nvPr/>
        </p:nvSpPr>
        <p:spPr>
          <a:xfrm>
            <a:off x="125417" y="5134931"/>
            <a:ext cx="1905000" cy="242888"/>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17</a:t>
            </a:fld>
            <a:endParaRPr lang="es-ES_tradnl" dirty="0"/>
          </a:p>
        </p:txBody>
      </p:sp>
      <p:pic>
        <p:nvPicPr>
          <p:cNvPr id="4" name="Picture 2" descr="C:\Users\itriana\Downloads\caratula sector públic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28" y="1074105"/>
            <a:ext cx="3136037" cy="4584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3" descr="C:\Users\itriana\Downloads\caratula nivel nacio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0685" y="1074105"/>
            <a:ext cx="2982862" cy="45843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C:\Users\itriana\Downloads\caratula nivel territori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4561" y="1057300"/>
            <a:ext cx="3009439" cy="4601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9311" y="49188"/>
            <a:ext cx="9226814" cy="978729"/>
          </a:xfrm>
          <a:prstGeom prst="rect">
            <a:avLst/>
          </a:prstGeom>
          <a:noFill/>
        </p:spPr>
        <p:txBody>
          <a:bodyPr wrap="square" rtlCol="0">
            <a:spAutoFit/>
          </a:bodyPr>
          <a:lstStyle/>
          <a:p>
            <a:pPr algn="ctr"/>
            <a:r>
              <a:rPr lang="es-CO" sz="2880" b="1" dirty="0">
                <a:latin typeface="Times New Roman" panose="02020603050405020304" pitchFamily="18" charset="0"/>
                <a:cs typeface="Times New Roman" panose="02020603050405020304" pitchFamily="18" charset="0"/>
              </a:rPr>
              <a:t>Estados Contables Consolidados </a:t>
            </a:r>
          </a:p>
          <a:p>
            <a:pPr algn="ctr"/>
            <a:r>
              <a:rPr lang="es-CO" sz="2880" b="1" dirty="0">
                <a:latin typeface="Times New Roman" panose="02020603050405020304" pitchFamily="18" charset="0"/>
                <a:cs typeface="Times New Roman" panose="02020603050405020304" pitchFamily="18" charset="0"/>
              </a:rPr>
              <a:t>Sector Público – Niveles Nacional y Territorial</a:t>
            </a:r>
          </a:p>
        </p:txBody>
      </p:sp>
    </p:spTree>
    <p:extLst>
      <p:ext uri="{BB962C8B-B14F-4D97-AF65-F5344CB8AC3E}">
        <p14:creationId xmlns:p14="http://schemas.microsoft.com/office/powerpoint/2010/main" val="2703011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18</a:t>
            </a:fld>
            <a:endPar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endParaRPr>
          </a:p>
        </p:txBody>
      </p:sp>
      <p:sp>
        <p:nvSpPr>
          <p:cNvPr id="4" name="Rectángulo 3"/>
          <p:cNvSpPr/>
          <p:nvPr/>
        </p:nvSpPr>
        <p:spPr>
          <a:xfrm>
            <a:off x="378822" y="-22820"/>
            <a:ext cx="8765177" cy="1200329"/>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BALANCE GENERAL SECTOR PÚBLICO,  NIVELES NACIONAL Y TERRITORIAL - 2017</a:t>
            </a:r>
            <a:b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(miles de millones)</a:t>
            </a:r>
            <a:endParaRPr kumimoji="0" lang="es-CO"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088181234"/>
              </p:ext>
            </p:extLst>
          </p:nvPr>
        </p:nvGraphicFramePr>
        <p:xfrm>
          <a:off x="34925" y="1177510"/>
          <a:ext cx="9109075" cy="4480340"/>
        </p:xfrm>
        <a:graphic>
          <a:graphicData uri="http://schemas.openxmlformats.org/presentationml/2006/ole">
            <mc:AlternateContent xmlns:mc="http://schemas.openxmlformats.org/markup-compatibility/2006">
              <mc:Choice xmlns:v="urn:schemas-microsoft-com:vml" Requires="v">
                <p:oleObj name="Hoja de cálculo" r:id="rId2" imgW="10182237" imgH="2352575" progId="Excel.Sheet.12">
                  <p:embed/>
                </p:oleObj>
              </mc:Choice>
              <mc:Fallback>
                <p:oleObj name="Hoja de cálculo" r:id="rId2" imgW="10182237" imgH="2352575" progId="Excel.Sheet.12">
                  <p:embed/>
                  <p:pic>
                    <p:nvPicPr>
                      <p:cNvPr id="0" name=""/>
                      <p:cNvPicPr/>
                      <p:nvPr/>
                    </p:nvPicPr>
                    <p:blipFill>
                      <a:blip r:embed="rId3"/>
                      <a:stretch>
                        <a:fillRect/>
                      </a:stretch>
                    </p:blipFill>
                    <p:spPr>
                      <a:xfrm>
                        <a:off x="34925" y="1177510"/>
                        <a:ext cx="9109075" cy="4480340"/>
                      </a:xfrm>
                      <a:prstGeom prst="rect">
                        <a:avLst/>
                      </a:prstGeom>
                    </p:spPr>
                  </p:pic>
                </p:oleObj>
              </mc:Fallback>
            </mc:AlternateContent>
          </a:graphicData>
        </a:graphic>
      </p:graphicFrame>
    </p:spTree>
    <p:extLst>
      <p:ext uri="{BB962C8B-B14F-4D97-AF65-F5344CB8AC3E}">
        <p14:creationId xmlns:p14="http://schemas.microsoft.com/office/powerpoint/2010/main" val="732826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19</a:t>
            </a:fld>
            <a:endPar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endParaRPr>
          </a:p>
        </p:txBody>
      </p:sp>
      <p:sp>
        <p:nvSpPr>
          <p:cNvPr id="7" name="Rectángulo 6"/>
          <p:cNvSpPr/>
          <p:nvPr/>
        </p:nvSpPr>
        <p:spPr>
          <a:xfrm>
            <a:off x="606972" y="80720"/>
            <a:ext cx="8537028" cy="874085"/>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ESTADO DE ACTIVIDAD FINANCIERA,</a:t>
            </a:r>
            <a:b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ECONÓMICA, SOCIAL Y AMBIENTAL DEL SECTOR PÚBLICO 2017</a:t>
            </a:r>
            <a:b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s-CO" sz="105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(miles de millones)</a:t>
            </a:r>
            <a:endPar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254237346"/>
              </p:ext>
            </p:extLst>
          </p:nvPr>
        </p:nvGraphicFramePr>
        <p:xfrm>
          <a:off x="64057" y="1081153"/>
          <a:ext cx="9020594" cy="4600550"/>
        </p:xfrm>
        <a:graphic>
          <a:graphicData uri="http://schemas.openxmlformats.org/presentationml/2006/ole">
            <mc:AlternateContent xmlns:mc="http://schemas.openxmlformats.org/markup-compatibility/2006">
              <mc:Choice xmlns:v="urn:schemas-microsoft-com:vml" Requires="v">
                <p:oleObj name="Hoja de cálculo" r:id="rId2" imgW="7950124" imgH="1352505" progId="Excel.Sheet.12">
                  <p:embed/>
                </p:oleObj>
              </mc:Choice>
              <mc:Fallback>
                <p:oleObj name="Hoja de cálculo" r:id="rId2" imgW="7950124" imgH="1352505" progId="Excel.Sheet.12">
                  <p:embed/>
                  <p:pic>
                    <p:nvPicPr>
                      <p:cNvPr id="0" name=""/>
                      <p:cNvPicPr/>
                      <p:nvPr/>
                    </p:nvPicPr>
                    <p:blipFill>
                      <a:blip r:embed="rId3"/>
                      <a:stretch>
                        <a:fillRect/>
                      </a:stretch>
                    </p:blipFill>
                    <p:spPr>
                      <a:xfrm>
                        <a:off x="64057" y="1081153"/>
                        <a:ext cx="9020594" cy="4600550"/>
                      </a:xfrm>
                      <a:prstGeom prst="rect">
                        <a:avLst/>
                      </a:prstGeom>
                    </p:spPr>
                  </p:pic>
                </p:oleObj>
              </mc:Fallback>
            </mc:AlternateContent>
          </a:graphicData>
        </a:graphic>
      </p:graphicFrame>
    </p:spTree>
    <p:extLst>
      <p:ext uri="{BB962C8B-B14F-4D97-AF65-F5344CB8AC3E}">
        <p14:creationId xmlns:p14="http://schemas.microsoft.com/office/powerpoint/2010/main" val="4167493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909800"/>
            <a:ext cx="4572000" cy="1805199"/>
          </a:xfrm>
          <a:prstGeom prst="rect">
            <a:avLst/>
          </a:prstGeom>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9808" y="0"/>
            <a:ext cx="4584191" cy="2171569"/>
          </a:xfrm>
          <a:prstGeom prst="rect">
            <a:avLst/>
          </a:prstGeom>
        </p:spPr>
      </p:pic>
      <p:pic>
        <p:nvPicPr>
          <p:cNvPr id="5" name="Imagen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4572000" cy="5715000"/>
          </a:xfrm>
          <a:prstGeom prst="rect">
            <a:avLst/>
          </a:prstGeom>
          <a:solidFill>
            <a:srgbClr val="323A45"/>
          </a:solidFill>
        </p:spPr>
      </p:pic>
      <p:pic>
        <p:nvPicPr>
          <p:cNvPr id="6" name="Imagen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22943" y="2171569"/>
            <a:ext cx="1738231" cy="1738231"/>
          </a:xfrm>
          <a:prstGeom prst="rect">
            <a:avLst/>
          </a:prstGeom>
        </p:spPr>
      </p:pic>
      <p:sp>
        <p:nvSpPr>
          <p:cNvPr id="7" name="Rectángulo redondeado 6"/>
          <p:cNvSpPr/>
          <p:nvPr/>
        </p:nvSpPr>
        <p:spPr>
          <a:xfrm>
            <a:off x="3362325" y="2971800"/>
            <a:ext cx="1136524" cy="24765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99260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6869" y="50271"/>
            <a:ext cx="7718181" cy="1104636"/>
          </a:xfrm>
        </p:spPr>
        <p:txBody>
          <a:bodyPr>
            <a:normAutofit fontScale="90000"/>
          </a:bodyPr>
          <a:lstStyle/>
          <a:p>
            <a:r>
              <a:rPr lang="es-CO" b="1" dirty="0">
                <a:latin typeface="Times New Roman" panose="02020603050405020304" pitchFamily="18" charset="0"/>
                <a:cs typeface="Times New Roman" panose="02020603050405020304" pitchFamily="18" charset="0"/>
              </a:rPr>
              <a:t>BALANCE GENERAL DE LA NACIÓN - 2017</a:t>
            </a:r>
            <a:br>
              <a:rPr lang="es-CO" b="1" dirty="0">
                <a:latin typeface="Times New Roman" panose="02020603050405020304" pitchFamily="18" charset="0"/>
                <a:cs typeface="Times New Roman" panose="02020603050405020304" pitchFamily="18" charset="0"/>
              </a:rPr>
            </a:br>
            <a:r>
              <a:rPr lang="es-CO" sz="3000" b="1" dirty="0">
                <a:latin typeface="Times New Roman" panose="02020603050405020304" pitchFamily="18" charset="0"/>
                <a:cs typeface="Times New Roman" panose="02020603050405020304" pitchFamily="18" charset="0"/>
              </a:rPr>
              <a:t>(miles de millones)</a:t>
            </a:r>
          </a:p>
        </p:txBody>
      </p:sp>
      <p:graphicFrame>
        <p:nvGraphicFramePr>
          <p:cNvPr id="3" name="5 Marcador de posición de imagen"/>
          <p:cNvGraphicFramePr>
            <a:graphicFrameLocks/>
          </p:cNvGraphicFramePr>
          <p:nvPr/>
        </p:nvGraphicFramePr>
        <p:xfrm>
          <a:off x="0" y="1257362"/>
          <a:ext cx="9144000" cy="3671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6 Gráfico"/>
          <p:cNvGraphicFramePr>
            <a:graphicFrameLocks/>
          </p:cNvGraphicFramePr>
          <p:nvPr/>
        </p:nvGraphicFramePr>
        <p:xfrm>
          <a:off x="104664" y="1366934"/>
          <a:ext cx="8877300" cy="3166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9168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501" y="24871"/>
            <a:ext cx="8699500" cy="1104636"/>
          </a:xfrm>
        </p:spPr>
        <p:txBody>
          <a:bodyPr>
            <a:normAutofit/>
          </a:bodyPr>
          <a:lstStyle/>
          <a:p>
            <a:r>
              <a:rPr lang="es-CO" sz="2800" b="1" dirty="0">
                <a:latin typeface="Times New Roman" panose="02020603050405020304" pitchFamily="18" charset="0"/>
                <a:cs typeface="Times New Roman" panose="02020603050405020304" pitchFamily="18" charset="0"/>
              </a:rPr>
              <a:t>ESTADOS DE ACTIVIDAD FINANCIERA, ECONÓMICA, SOCIAL Y AMBIENTAL - 2017 </a:t>
            </a:r>
          </a:p>
        </p:txBody>
      </p:sp>
      <p:graphicFrame>
        <p:nvGraphicFramePr>
          <p:cNvPr id="3" name="4 Gráfico"/>
          <p:cNvGraphicFramePr>
            <a:graphicFrameLocks/>
          </p:cNvGraphicFramePr>
          <p:nvPr>
            <p:extLst>
              <p:ext uri="{D42A27DB-BD31-4B8C-83A1-F6EECF244321}">
                <p14:modId xmlns:p14="http://schemas.microsoft.com/office/powerpoint/2010/main" val="2656868942"/>
              </p:ext>
            </p:extLst>
          </p:nvPr>
        </p:nvGraphicFramePr>
        <p:xfrm>
          <a:off x="0" y="1308100"/>
          <a:ext cx="91440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5679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2510" y="0"/>
            <a:ext cx="8371490" cy="1104636"/>
          </a:xfrm>
        </p:spPr>
        <p:txBody>
          <a:bodyPr>
            <a:normAutofit/>
          </a:bodyPr>
          <a:lstStyle/>
          <a:p>
            <a:r>
              <a:rPr lang="es-CO" sz="2900" b="1" dirty="0">
                <a:latin typeface="Times New Roman" panose="02020603050405020304" pitchFamily="18" charset="0"/>
                <a:cs typeface="Times New Roman" panose="02020603050405020304" pitchFamily="18" charset="0"/>
              </a:rPr>
              <a:t>BALANCE GENERAL SECTOR PÚBLICO- 2017</a:t>
            </a:r>
          </a:p>
        </p:txBody>
      </p:sp>
      <p:graphicFrame>
        <p:nvGraphicFramePr>
          <p:cNvPr id="3" name="Gráfico 2"/>
          <p:cNvGraphicFramePr>
            <a:graphicFrameLocks/>
          </p:cNvGraphicFramePr>
          <p:nvPr>
            <p:extLst>
              <p:ext uri="{D42A27DB-BD31-4B8C-83A1-F6EECF244321}">
                <p14:modId xmlns:p14="http://schemas.microsoft.com/office/powerpoint/2010/main" val="1758438687"/>
              </p:ext>
            </p:extLst>
          </p:nvPr>
        </p:nvGraphicFramePr>
        <p:xfrm>
          <a:off x="251520" y="1176762"/>
          <a:ext cx="8568951" cy="3912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0378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7718181" cy="1104636"/>
          </a:xfrm>
        </p:spPr>
        <p:txBody>
          <a:bodyPr/>
          <a:lstStyle/>
          <a:p>
            <a:r>
              <a:rPr lang="es-CO" b="1" dirty="0">
                <a:latin typeface="Times New Roman" panose="02020603050405020304" pitchFamily="18" charset="0"/>
                <a:cs typeface="Times New Roman" panose="02020603050405020304" pitchFamily="18" charset="0"/>
              </a:rPr>
              <a:t>EAFES SECTOR PÚBLICO- 2017</a:t>
            </a:r>
          </a:p>
        </p:txBody>
      </p:sp>
      <p:graphicFrame>
        <p:nvGraphicFramePr>
          <p:cNvPr id="3" name="5 Gráfico"/>
          <p:cNvGraphicFramePr>
            <a:graphicFrameLocks/>
          </p:cNvGraphicFramePr>
          <p:nvPr>
            <p:extLst>
              <p:ext uri="{D42A27DB-BD31-4B8C-83A1-F6EECF244321}">
                <p14:modId xmlns:p14="http://schemas.microsoft.com/office/powerpoint/2010/main" val="2704136398"/>
              </p:ext>
            </p:extLst>
          </p:nvPr>
        </p:nvGraphicFramePr>
        <p:xfrm>
          <a:off x="107503" y="1129507"/>
          <a:ext cx="9036497" cy="41155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341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01071"/>
            <a:ext cx="7718181" cy="1104636"/>
          </a:xfrm>
        </p:spPr>
        <p:txBody>
          <a:bodyPr/>
          <a:lstStyle/>
          <a:p>
            <a:r>
              <a:rPr lang="es-CO" b="1" dirty="0">
                <a:latin typeface="Times New Roman" panose="02020603050405020304" pitchFamily="18" charset="0"/>
                <a:cs typeface="Times New Roman" panose="02020603050405020304" pitchFamily="18" charset="0"/>
              </a:rPr>
              <a:t>TRANSPARENCIA, PARTICIPACIÓN Y SERVICIO AL CIUDADANO</a:t>
            </a:r>
          </a:p>
        </p:txBody>
      </p:sp>
      <p:pic>
        <p:nvPicPr>
          <p:cNvPr id="3" name="Picture 3">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1733648"/>
            <a:ext cx="4525796" cy="392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a:hlinkClick r:id="rId4" action="ppaction://hlinkfile"/>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56259" y="1733648"/>
            <a:ext cx="4445909" cy="345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614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Marcador de número de diapositiva"/>
          <p:cNvSpPr txBox="1">
            <a:spLocks/>
          </p:cNvSpPr>
          <p:nvPr/>
        </p:nvSpPr>
        <p:spPr>
          <a:xfrm>
            <a:off x="125413" y="5387975"/>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2726CD8E-2BE6-470A-9FB2-8B6638B65506}" type="slidenum">
              <a:rPr lang="es-ES_tradnl" smtClean="0"/>
              <a:pPr>
                <a:defRPr/>
              </a:pPr>
              <a:t>25</a:t>
            </a:fld>
            <a:endParaRPr lang="es-ES_tradnl" dirty="0"/>
          </a:p>
        </p:txBody>
      </p:sp>
      <p:pic>
        <p:nvPicPr>
          <p:cNvPr id="11"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98850" y="3118496"/>
            <a:ext cx="4443601" cy="2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7" y="3118497"/>
            <a:ext cx="4700287" cy="25965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 name="Rectángulo 3"/>
          <p:cNvSpPr/>
          <p:nvPr/>
        </p:nvSpPr>
        <p:spPr>
          <a:xfrm>
            <a:off x="789088" y="179807"/>
            <a:ext cx="5426301"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4000" b="1" dirty="0">
                <a:solidFill>
                  <a:schemeClr val="tx1"/>
                </a:solidFill>
              </a:rPr>
              <a:t>   </a:t>
            </a:r>
            <a:r>
              <a:rPr lang="es-CO" sz="4800" b="1" dirty="0">
                <a:solidFill>
                  <a:schemeClr val="tx1"/>
                </a:solidFill>
              </a:rPr>
              <a:t>CONTROL INTERNO </a:t>
            </a:r>
          </a:p>
        </p:txBody>
      </p:sp>
      <p:sp>
        <p:nvSpPr>
          <p:cNvPr id="14" name="Cinta perforada 9"/>
          <p:cNvSpPr/>
          <p:nvPr/>
        </p:nvSpPr>
        <p:spPr>
          <a:xfrm>
            <a:off x="94274" y="1354421"/>
            <a:ext cx="5903913" cy="1592154"/>
          </a:xfrm>
          <a:prstGeom prst="flowChartPunchedTape">
            <a:avLst/>
          </a:prstGeom>
          <a:solidFill>
            <a:schemeClr val="bg1">
              <a:lumMod val="65000"/>
            </a:schemeClr>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a:t>
            </a:r>
            <a:r>
              <a:rPr lang="es-CO" sz="3600" b="1" i="1" dirty="0">
                <a:solidFill>
                  <a:schemeClr val="bg1"/>
                </a:solidFill>
              </a:rPr>
              <a:t>T  O  D  O  S</a:t>
            </a:r>
          </a:p>
        </p:txBody>
      </p:sp>
      <p:sp>
        <p:nvSpPr>
          <p:cNvPr id="15" name="Flecha abajo 4"/>
          <p:cNvSpPr/>
          <p:nvPr/>
        </p:nvSpPr>
        <p:spPr>
          <a:xfrm>
            <a:off x="3502238" y="844169"/>
            <a:ext cx="466911" cy="424291"/>
          </a:xfrm>
          <a:prstGeom prst="downArrow">
            <a:avLst/>
          </a:prstGeom>
          <a:solidFill>
            <a:srgbClr val="FFC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6" name="Flecha curvada hacia arriba 15"/>
          <p:cNvSpPr/>
          <p:nvPr/>
        </p:nvSpPr>
        <p:spPr>
          <a:xfrm rot="16200000">
            <a:off x="6519600" y="57006"/>
            <a:ext cx="2353446" cy="2527461"/>
          </a:xfrm>
          <a:prstGeom prst="curvedUpArrow">
            <a:avLst/>
          </a:prstGeom>
          <a:solidFill>
            <a:srgbClr val="92D050"/>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867209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3000"/>
                            </p:stCondLst>
                            <p:childTnLst>
                              <p:par>
                                <p:cTn id="34" presetID="35"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anim calcmode="lin" valueType="num">
                                      <p:cBhvr>
                                        <p:cTn id="37" dur="2000" fill="hold"/>
                                        <p:tgtEl>
                                          <p:spTgt spid="12"/>
                                        </p:tgtEl>
                                        <p:attrNameLst>
                                          <p:attrName>style.rotation</p:attrName>
                                        </p:attrNameLst>
                                      </p:cBhvr>
                                      <p:tavLst>
                                        <p:tav tm="0">
                                          <p:val>
                                            <p:fltVal val="720"/>
                                          </p:val>
                                        </p:tav>
                                        <p:tav tm="100000">
                                          <p:val>
                                            <p:fltVal val="0"/>
                                          </p:val>
                                        </p:tav>
                                      </p:tavLst>
                                    </p:anim>
                                    <p:anim calcmode="lin" valueType="num">
                                      <p:cBhvr>
                                        <p:cTn id="38" dur="2000" fill="hold"/>
                                        <p:tgtEl>
                                          <p:spTgt spid="12"/>
                                        </p:tgtEl>
                                        <p:attrNameLst>
                                          <p:attrName>ppt_h</p:attrName>
                                        </p:attrNameLst>
                                      </p:cBhvr>
                                      <p:tavLst>
                                        <p:tav tm="0">
                                          <p:val>
                                            <p:fltVal val="0"/>
                                          </p:val>
                                        </p:tav>
                                        <p:tav tm="100000">
                                          <p:val>
                                            <p:strVal val="#ppt_h"/>
                                          </p:val>
                                        </p:tav>
                                      </p:tavLst>
                                    </p:anim>
                                    <p:anim calcmode="lin" valueType="num">
                                      <p:cBhvr>
                                        <p:cTn id="39" dur="2000" fill="hold"/>
                                        <p:tgtEl>
                                          <p:spTgt spid="12"/>
                                        </p:tgtEl>
                                        <p:attrNameLst>
                                          <p:attrName>ppt_w</p:attrName>
                                        </p:attrNameLst>
                                      </p:cBhvr>
                                      <p:tavLst>
                                        <p:tav tm="0">
                                          <p:val>
                                            <p:fltVal val="0"/>
                                          </p:val>
                                        </p:tav>
                                        <p:tav tm="100000">
                                          <p:val>
                                            <p:strVal val="#ppt_w"/>
                                          </p:val>
                                        </p:tav>
                                      </p:tavLst>
                                    </p:anim>
                                  </p:childTnLst>
                                </p:cTn>
                              </p:par>
                            </p:childTnLst>
                          </p:cTn>
                        </p:par>
                        <p:par>
                          <p:cTn id="40" fill="hold">
                            <p:stCondLst>
                              <p:cond delay="5000"/>
                            </p:stCondLst>
                            <p:childTnLst>
                              <p:par>
                                <p:cTn id="41" presetID="35"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anim calcmode="lin" valueType="num">
                                      <p:cBhvr>
                                        <p:cTn id="44" dur="2000" fill="hold"/>
                                        <p:tgtEl>
                                          <p:spTgt spid="11"/>
                                        </p:tgtEl>
                                        <p:attrNameLst>
                                          <p:attrName>style.rotation</p:attrName>
                                        </p:attrNameLst>
                                      </p:cBhvr>
                                      <p:tavLst>
                                        <p:tav tm="0">
                                          <p:val>
                                            <p:fltVal val="720"/>
                                          </p:val>
                                        </p:tav>
                                        <p:tav tm="100000">
                                          <p:val>
                                            <p:fltVal val="0"/>
                                          </p:val>
                                        </p:tav>
                                      </p:tavLst>
                                    </p:anim>
                                    <p:anim calcmode="lin" valueType="num">
                                      <p:cBhvr>
                                        <p:cTn id="45" dur="2000" fill="hold"/>
                                        <p:tgtEl>
                                          <p:spTgt spid="11"/>
                                        </p:tgtEl>
                                        <p:attrNameLst>
                                          <p:attrName>ppt_h</p:attrName>
                                        </p:attrNameLst>
                                      </p:cBhvr>
                                      <p:tavLst>
                                        <p:tav tm="0">
                                          <p:val>
                                            <p:fltVal val="0"/>
                                          </p:val>
                                        </p:tav>
                                        <p:tav tm="100000">
                                          <p:val>
                                            <p:strVal val="#ppt_h"/>
                                          </p:val>
                                        </p:tav>
                                      </p:tavLst>
                                    </p:anim>
                                    <p:anim calcmode="lin" valueType="num">
                                      <p:cBhvr>
                                        <p:cTn id="46" dur="2000" fill="hold"/>
                                        <p:tgtEl>
                                          <p:spTgt spid="11"/>
                                        </p:tgtEl>
                                        <p:attrNameLst>
                                          <p:attrName>ppt_w</p:attrName>
                                        </p:attrNameLst>
                                      </p:cBhvr>
                                      <p:tavLst>
                                        <p:tav tm="0">
                                          <p:val>
                                            <p:fltVal val="0"/>
                                          </p:val>
                                        </p:tav>
                                        <p:tav tm="100000">
                                          <p:val>
                                            <p:strVal val="#ppt_w"/>
                                          </p:val>
                                        </p:tav>
                                      </p:tavLst>
                                    </p:anim>
                                  </p:childTnLst>
                                </p:cTn>
                              </p:par>
                            </p:childTnLst>
                          </p:cTn>
                        </p:par>
                        <p:par>
                          <p:cTn id="47" fill="hold">
                            <p:stCondLst>
                              <p:cond delay="70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B941657F-CF92-41C3-93E3-C68FD697E370}"/>
              </a:ext>
            </a:extLst>
          </p:cNvPr>
          <p:cNvSpPr/>
          <p:nvPr/>
        </p:nvSpPr>
        <p:spPr bwMode="auto">
          <a:xfrm>
            <a:off x="3441784" y="24974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1" name="Rectángulo 2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ángulo 21">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 name="Título 32">
            <a:extLst>
              <a:ext uri="{FF2B5EF4-FFF2-40B4-BE49-F238E27FC236}">
                <a16:creationId xmlns:a16="http://schemas.microsoft.com/office/drawing/2014/main" id="{67701E43-2FFF-45EE-9898-CA16AB45CB19}"/>
              </a:ext>
            </a:extLst>
          </p:cNvPr>
          <p:cNvSpPr txBox="1">
            <a:spLocks/>
          </p:cNvSpPr>
          <p:nvPr/>
        </p:nvSpPr>
        <p:spPr>
          <a:xfrm>
            <a:off x="1064373" y="173199"/>
            <a:ext cx="7711862" cy="46086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s-CO" sz="3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CONTROL INTERNO CONTABLE</a:t>
            </a:r>
          </a:p>
        </p:txBody>
      </p:sp>
      <p:sp>
        <p:nvSpPr>
          <p:cNvPr id="8" name="Rectángulo 7">
            <a:extLst>
              <a:ext uri="{FF2B5EF4-FFF2-40B4-BE49-F238E27FC236}">
                <a16:creationId xmlns:a16="http://schemas.microsoft.com/office/drawing/2014/main" id="{78A8FD72-9270-42FA-9126-7B46023118DF}"/>
              </a:ext>
            </a:extLst>
          </p:cNvPr>
          <p:cNvSpPr/>
          <p:nvPr/>
        </p:nvSpPr>
        <p:spPr bwMode="auto">
          <a:xfrm>
            <a:off x="5220072" y="2497460"/>
            <a:ext cx="2880320"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 name="Rectángulo 8">
            <a:extLst>
              <a:ext uri="{FF2B5EF4-FFF2-40B4-BE49-F238E27FC236}">
                <a16:creationId xmlns:a16="http://schemas.microsoft.com/office/drawing/2014/main" id="{B941657F-CF92-41C3-93E3-C68FD697E370}"/>
              </a:ext>
            </a:extLst>
          </p:cNvPr>
          <p:cNvSpPr/>
          <p:nvPr/>
        </p:nvSpPr>
        <p:spPr bwMode="auto">
          <a:xfrm>
            <a:off x="3058739" y="15170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 name="Rectángulo 9">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ángulo 10">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nvGrpSpPr>
          <p:cNvPr id="12" name="294 Grupo">
            <a:extLst>
              <a:ext uri="{FF2B5EF4-FFF2-40B4-BE49-F238E27FC236}">
                <a16:creationId xmlns:a16="http://schemas.microsoft.com/office/drawing/2014/main" id="{7E42C483-5598-434E-BC7C-D25FA9CBAD97}"/>
              </a:ext>
            </a:extLst>
          </p:cNvPr>
          <p:cNvGrpSpPr>
            <a:grpSpLocks/>
          </p:cNvGrpSpPr>
          <p:nvPr/>
        </p:nvGrpSpPr>
        <p:grpSpPr bwMode="auto">
          <a:xfrm>
            <a:off x="1475657" y="1114088"/>
            <a:ext cx="5400600" cy="4288355"/>
            <a:chOff x="1618517" y="734892"/>
            <a:chExt cx="5400636" cy="5146039"/>
          </a:xfrm>
        </p:grpSpPr>
        <p:sp>
          <p:nvSpPr>
            <p:cNvPr id="13" name="6 Conector">
              <a:extLst>
                <a:ext uri="{FF2B5EF4-FFF2-40B4-BE49-F238E27FC236}">
                  <a16:creationId xmlns:a16="http://schemas.microsoft.com/office/drawing/2014/main" id="{7016E933-3B38-4C31-AFF4-591DE2796321}"/>
                </a:ext>
              </a:extLst>
            </p:cNvPr>
            <p:cNvSpPr/>
            <p:nvPr/>
          </p:nvSpPr>
          <p:spPr bwMode="auto">
            <a:xfrm>
              <a:off x="2500299" y="1285878"/>
              <a:ext cx="3633614" cy="3726869"/>
            </a:xfrm>
            <a:prstGeom prst="flowChartConnector">
              <a:avLst/>
            </a:prstGeom>
            <a:noFill/>
            <a:ln w="101600" cap="flat" cmpd="sng" algn="ctr">
              <a:solidFill>
                <a:schemeClr val="accent1">
                  <a:lumMod val="90000"/>
                </a:schemeClr>
              </a:solidFill>
              <a:prstDash val="solid"/>
              <a:round/>
              <a:headEnd type="none" w="sm" len="sm"/>
              <a:tailEnd type="none" w="sm" len="sm"/>
            </a:ln>
            <a:effectLst/>
          </p:spPr>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grpSp>
          <p:nvGrpSpPr>
            <p:cNvPr id="14" name="92 Grupo">
              <a:extLst>
                <a:ext uri="{FF2B5EF4-FFF2-40B4-BE49-F238E27FC236}">
                  <a16:creationId xmlns:a16="http://schemas.microsoft.com/office/drawing/2014/main" id="{6353DD25-4F89-4B0D-A7F6-CE0375802869}"/>
                </a:ext>
              </a:extLst>
            </p:cNvPr>
            <p:cNvGrpSpPr>
              <a:grpSpLocks/>
            </p:cNvGrpSpPr>
            <p:nvPr/>
          </p:nvGrpSpPr>
          <p:grpSpPr bwMode="auto">
            <a:xfrm>
              <a:off x="1618517" y="2466951"/>
              <a:ext cx="1558529" cy="1641787"/>
              <a:chOff x="4833227" y="2609827"/>
              <a:chExt cx="1558529" cy="1641787"/>
            </a:xfrm>
          </p:grpSpPr>
          <p:sp>
            <p:nvSpPr>
              <p:cNvPr id="29" name="25 Elipse">
                <a:extLst>
                  <a:ext uri="{FF2B5EF4-FFF2-40B4-BE49-F238E27FC236}">
                    <a16:creationId xmlns:a16="http://schemas.microsoft.com/office/drawing/2014/main" id="{6A39B62E-E2C3-45F1-9F8E-BF4202608005}"/>
                  </a:ext>
                </a:extLst>
              </p:cNvPr>
              <p:cNvSpPr/>
              <p:nvPr/>
            </p:nvSpPr>
            <p:spPr>
              <a:xfrm>
                <a:off x="4930893" y="2609827"/>
                <a:ext cx="1417637" cy="1641787"/>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26 CuadroTexto">
                <a:extLst>
                  <a:ext uri="{FF2B5EF4-FFF2-40B4-BE49-F238E27FC236}">
                    <a16:creationId xmlns:a16="http://schemas.microsoft.com/office/drawing/2014/main" id="{1262A5AF-369E-4801-8312-67EB4EDAAB75}"/>
                  </a:ext>
                </a:extLst>
              </p:cNvPr>
              <p:cNvSpPr txBox="1"/>
              <p:nvPr/>
            </p:nvSpPr>
            <p:spPr>
              <a:xfrm>
                <a:off x="4833227" y="3001830"/>
                <a:ext cx="1558529" cy="1144932"/>
              </a:xfrm>
              <a:prstGeom prst="rect">
                <a:avLst/>
              </a:prstGeom>
              <a:noFill/>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Qué es un riesgo contable</a:t>
                </a: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5" name="90 Grupo">
              <a:extLst>
                <a:ext uri="{FF2B5EF4-FFF2-40B4-BE49-F238E27FC236}">
                  <a16:creationId xmlns:a16="http://schemas.microsoft.com/office/drawing/2014/main" id="{E8F11BE4-4A32-4611-B81D-0A6F0E15914C}"/>
                </a:ext>
              </a:extLst>
            </p:cNvPr>
            <p:cNvGrpSpPr>
              <a:grpSpLocks/>
            </p:cNvGrpSpPr>
            <p:nvPr/>
          </p:nvGrpSpPr>
          <p:grpSpPr bwMode="auto">
            <a:xfrm>
              <a:off x="3596734" y="4454377"/>
              <a:ext cx="1550197" cy="1426554"/>
              <a:chOff x="6644269" y="4883005"/>
              <a:chExt cx="1550197" cy="1426554"/>
            </a:xfrm>
          </p:grpSpPr>
          <p:sp>
            <p:nvSpPr>
              <p:cNvPr id="27" name="21 Elipse">
                <a:extLst>
                  <a:ext uri="{FF2B5EF4-FFF2-40B4-BE49-F238E27FC236}">
                    <a16:creationId xmlns:a16="http://schemas.microsoft.com/office/drawing/2014/main" id="{72FED1C6-6A2A-4174-BA8A-57328B0FA202}"/>
                  </a:ext>
                </a:extLst>
              </p:cNvPr>
              <p:cNvSpPr/>
              <p:nvPr/>
            </p:nvSpPr>
            <p:spPr>
              <a:xfrm>
                <a:off x="6644269" y="4883005"/>
                <a:ext cx="1550197" cy="1426554"/>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221 CuadroTexto">
                <a:extLst>
                  <a:ext uri="{FF2B5EF4-FFF2-40B4-BE49-F238E27FC236}">
                    <a16:creationId xmlns:a16="http://schemas.microsoft.com/office/drawing/2014/main" id="{91DE9C5A-7283-4FD8-9585-EAC0007E8AE5}"/>
                  </a:ext>
                </a:extLst>
              </p:cNvPr>
              <p:cNvSpPr txBox="1">
                <a:spLocks noChangeArrowheads="1"/>
              </p:cNvSpPr>
              <p:nvPr/>
            </p:nvSpPr>
            <p:spPr bwMode="auto">
              <a:xfrm>
                <a:off x="6790998" y="5171549"/>
                <a:ext cx="1319724" cy="849465"/>
              </a:xfrm>
              <a:prstGeom prst="rect">
                <a:avLst/>
              </a:prstGeom>
              <a:noFill/>
              <a:ln w="9525">
                <a:noFill/>
                <a:miter lim="800000"/>
                <a:headEnd/>
                <a:tailEnd/>
              </a:ln>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¿Para qué se evalúa?</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6" name="93 Grupo">
              <a:extLst>
                <a:ext uri="{FF2B5EF4-FFF2-40B4-BE49-F238E27FC236}">
                  <a16:creationId xmlns:a16="http://schemas.microsoft.com/office/drawing/2014/main" id="{0349A9C5-B0E9-4B7F-8C53-FC679BC5C976}"/>
                </a:ext>
              </a:extLst>
            </p:cNvPr>
            <p:cNvGrpSpPr>
              <a:grpSpLocks/>
            </p:cNvGrpSpPr>
            <p:nvPr/>
          </p:nvGrpSpPr>
          <p:grpSpPr bwMode="auto">
            <a:xfrm>
              <a:off x="3596734" y="734892"/>
              <a:ext cx="1401325" cy="1425822"/>
              <a:chOff x="5954188" y="1520686"/>
              <a:chExt cx="1401325" cy="1425822"/>
            </a:xfrm>
          </p:grpSpPr>
          <p:sp>
            <p:nvSpPr>
              <p:cNvPr id="25" name="19 Elipse">
                <a:extLst>
                  <a:ext uri="{FF2B5EF4-FFF2-40B4-BE49-F238E27FC236}">
                    <a16:creationId xmlns:a16="http://schemas.microsoft.com/office/drawing/2014/main" id="{0B5D16C3-FBA5-4A2F-9B33-B89703FCE2E1}"/>
                  </a:ext>
                </a:extLst>
              </p:cNvPr>
              <p:cNvSpPr/>
              <p:nvPr/>
            </p:nvSpPr>
            <p:spPr>
              <a:xfrm>
                <a:off x="5954188" y="1520686"/>
                <a:ext cx="1401325" cy="1425822"/>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255 CuadroTexto">
                <a:extLst>
                  <a:ext uri="{FF2B5EF4-FFF2-40B4-BE49-F238E27FC236}">
                    <a16:creationId xmlns:a16="http://schemas.microsoft.com/office/drawing/2014/main" id="{607F005B-76C3-449C-8C7B-020C79B39F38}"/>
                  </a:ext>
                </a:extLst>
              </p:cNvPr>
              <p:cNvSpPr txBox="1">
                <a:spLocks noChangeArrowheads="1"/>
              </p:cNvSpPr>
              <p:nvPr/>
            </p:nvSpPr>
            <p:spPr bwMode="auto">
              <a:xfrm>
                <a:off x="6104568" y="1866091"/>
                <a:ext cx="1156093" cy="480133"/>
              </a:xfrm>
              <a:prstGeom prst="rect">
                <a:avLst/>
              </a:prstGeom>
              <a:noFill/>
              <a:ln w="9525">
                <a:noFill/>
                <a:miter lim="800000"/>
                <a:headEnd/>
                <a:tailEnd/>
              </a:ln>
            </p:spPr>
            <p:txBody>
              <a:bodyPr wrap="non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¿Qué es?</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7" name="91 Grupo">
              <a:extLst>
                <a:ext uri="{FF2B5EF4-FFF2-40B4-BE49-F238E27FC236}">
                  <a16:creationId xmlns:a16="http://schemas.microsoft.com/office/drawing/2014/main" id="{91BE2466-B72E-4746-9B0B-880160F37516}"/>
                </a:ext>
              </a:extLst>
            </p:cNvPr>
            <p:cNvGrpSpPr>
              <a:grpSpLocks/>
            </p:cNvGrpSpPr>
            <p:nvPr/>
          </p:nvGrpSpPr>
          <p:grpSpPr bwMode="auto">
            <a:xfrm>
              <a:off x="5500401" y="2553361"/>
              <a:ext cx="1518752" cy="1555376"/>
              <a:chOff x="7143475" y="3124865"/>
              <a:chExt cx="1518752" cy="1555376"/>
            </a:xfrm>
          </p:grpSpPr>
          <p:sp>
            <p:nvSpPr>
              <p:cNvPr id="23" name="17 Elipse">
                <a:extLst>
                  <a:ext uri="{FF2B5EF4-FFF2-40B4-BE49-F238E27FC236}">
                    <a16:creationId xmlns:a16="http://schemas.microsoft.com/office/drawing/2014/main" id="{A551323B-A5CB-44F9-856A-4FD1B991740B}"/>
                  </a:ext>
                </a:extLst>
              </p:cNvPr>
              <p:cNvSpPr/>
              <p:nvPr/>
            </p:nvSpPr>
            <p:spPr>
              <a:xfrm>
                <a:off x="7143475" y="3124865"/>
                <a:ext cx="1518752" cy="1555376"/>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239 CuadroTexto">
                <a:extLst>
                  <a:ext uri="{FF2B5EF4-FFF2-40B4-BE49-F238E27FC236}">
                    <a16:creationId xmlns:a16="http://schemas.microsoft.com/office/drawing/2014/main" id="{F7541C88-E194-44B9-A117-0CCFDC6D6D39}"/>
                  </a:ext>
                </a:extLst>
              </p:cNvPr>
              <p:cNvSpPr txBox="1">
                <a:spLocks noChangeArrowheads="1"/>
              </p:cNvSpPr>
              <p:nvPr/>
            </p:nvSpPr>
            <p:spPr bwMode="auto">
              <a:xfrm>
                <a:off x="7180948" y="3473855"/>
                <a:ext cx="1481279" cy="978732"/>
              </a:xfrm>
              <a:prstGeom prst="rect">
                <a:avLst/>
              </a:prstGeom>
              <a:noFill/>
              <a:ln w="9525">
                <a:noFill/>
                <a:miter lim="800000"/>
                <a:headEnd/>
                <a:tailEnd/>
              </a:ln>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¿Cuál son sus objetivos?</a:t>
                </a:r>
                <a:endParaRPr kumimoji="0" lang="es-ES"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grpSp>
        <p:nvGrpSpPr>
          <p:cNvPr id="31" name="Grupo 30">
            <a:extLst>
              <a:ext uri="{FF2B5EF4-FFF2-40B4-BE49-F238E27FC236}">
                <a16:creationId xmlns:a16="http://schemas.microsoft.com/office/drawing/2014/main" id="{6A021650-0299-4995-BDDD-FE8BC00A4D0F}"/>
              </a:ext>
            </a:extLst>
          </p:cNvPr>
          <p:cNvGrpSpPr/>
          <p:nvPr/>
        </p:nvGrpSpPr>
        <p:grpSpPr>
          <a:xfrm>
            <a:off x="4840566" y="1182935"/>
            <a:ext cx="4160237" cy="1212514"/>
            <a:chOff x="4804251" y="1200938"/>
            <a:chExt cx="4160237" cy="1212514"/>
          </a:xfrm>
        </p:grpSpPr>
        <p:sp>
          <p:nvSpPr>
            <p:cNvPr id="32" name="29 CuadroTexto">
              <a:extLst>
                <a:ext uri="{FF2B5EF4-FFF2-40B4-BE49-F238E27FC236}">
                  <a16:creationId xmlns:a16="http://schemas.microsoft.com/office/drawing/2014/main" id="{0F1C6672-1AA1-40B0-A9D4-D48DE7D9113C}"/>
                </a:ext>
              </a:extLst>
            </p:cNvPr>
            <p:cNvSpPr txBox="1"/>
            <p:nvPr/>
          </p:nvSpPr>
          <p:spPr bwMode="auto">
            <a:xfrm>
              <a:off x="6669846" y="1200938"/>
              <a:ext cx="2294642" cy="1212514"/>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Proceso  desarrollado con el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fin</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de lograr la existencia y efectividad de procedimientos de control y verificación de actividades, para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garantizar</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información contable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útil</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3" name="30 Conector recto de flecha">
              <a:extLst>
                <a:ext uri="{FF2B5EF4-FFF2-40B4-BE49-F238E27FC236}">
                  <a16:creationId xmlns:a16="http://schemas.microsoft.com/office/drawing/2014/main" id="{CFFCB9E6-8DEF-4BAD-A722-0B6A7F0F022B}"/>
                </a:ext>
              </a:extLst>
            </p:cNvPr>
            <p:cNvCxnSpPr/>
            <p:nvPr/>
          </p:nvCxnSpPr>
          <p:spPr bwMode="auto">
            <a:xfrm>
              <a:off x="4804251" y="1470263"/>
              <a:ext cx="1739015" cy="193624"/>
            </a:xfrm>
            <a:prstGeom prst="straightConnector1">
              <a:avLst/>
            </a:prstGeom>
            <a:solidFill>
              <a:srgbClr val="1B369A"/>
            </a:solidFill>
            <a:ln w="19050" cap="flat" cmpd="sng" algn="ctr">
              <a:solidFill>
                <a:schemeClr val="tx1"/>
              </a:solidFill>
              <a:prstDash val="solid"/>
              <a:round/>
              <a:headEnd type="none" w="med" len="med"/>
              <a:tailEnd type="arrow"/>
            </a:ln>
            <a:effectLst/>
          </p:spPr>
        </p:cxnSp>
      </p:grpSp>
      <p:sp>
        <p:nvSpPr>
          <p:cNvPr id="34" name="32 CuadroTexto">
            <a:extLst>
              <a:ext uri="{FF2B5EF4-FFF2-40B4-BE49-F238E27FC236}">
                <a16:creationId xmlns:a16="http://schemas.microsoft.com/office/drawing/2014/main" id="{3167252F-047B-43E7-BBC2-766E322A3C6E}"/>
              </a:ext>
            </a:extLst>
          </p:cNvPr>
          <p:cNvSpPr txBox="1"/>
          <p:nvPr/>
        </p:nvSpPr>
        <p:spPr bwMode="auto">
          <a:xfrm>
            <a:off x="109425" y="928121"/>
            <a:ext cx="2483133" cy="1230593"/>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Probabilidad de ocurrencia de eventos , internos o externos,  con capacidad para afectar negativamente el proceso contable, generando errores .</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 name="Grupo 37">
            <a:extLst>
              <a:ext uri="{FF2B5EF4-FFF2-40B4-BE49-F238E27FC236}">
                <a16:creationId xmlns:a16="http://schemas.microsoft.com/office/drawing/2014/main" id="{70FD5EA6-5AC7-419D-BC1B-003625AFA380}"/>
              </a:ext>
            </a:extLst>
          </p:cNvPr>
          <p:cNvGrpSpPr/>
          <p:nvPr/>
        </p:nvGrpSpPr>
        <p:grpSpPr>
          <a:xfrm>
            <a:off x="251520" y="4171277"/>
            <a:ext cx="3223206" cy="1145588"/>
            <a:chOff x="251520" y="4213651"/>
            <a:chExt cx="3188267" cy="1103214"/>
          </a:xfrm>
        </p:grpSpPr>
        <p:sp>
          <p:nvSpPr>
            <p:cNvPr id="39" name="33 CuadroTexto">
              <a:extLst>
                <a:ext uri="{FF2B5EF4-FFF2-40B4-BE49-F238E27FC236}">
                  <a16:creationId xmlns:a16="http://schemas.microsoft.com/office/drawing/2014/main" id="{A3436A40-6766-4512-8DB9-17529F8A69B9}"/>
                </a:ext>
              </a:extLst>
            </p:cNvPr>
            <p:cNvSpPr txBox="1"/>
            <p:nvPr/>
          </p:nvSpPr>
          <p:spPr bwMode="auto">
            <a:xfrm>
              <a:off x="251520" y="4213651"/>
              <a:ext cx="2315662" cy="1103214"/>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CO" sz="1200" b="1" i="0" u="none" strike="noStrike" kern="1200" cap="none" spc="0" normalizeH="0" baseline="0" noProof="0" dirty="0">
                  <a:ln>
                    <a:noFill/>
                  </a:ln>
                  <a:solidFill>
                    <a:prstClr val="black"/>
                  </a:solidFill>
                  <a:effectLst/>
                  <a:uLnTx/>
                  <a:uFillTx/>
                  <a:latin typeface="Calibri" panose="020F0502020204030204"/>
                  <a:ea typeface="+mn-ea"/>
                  <a:cs typeface="+mn-cs"/>
                </a:rPr>
                <a:t>Determinar la existencia de controles y su efectividad en la  prevención y neutralización del riesgo asociado a la gestión contable.</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0" name="41 Conector recto de flecha">
              <a:extLst>
                <a:ext uri="{FF2B5EF4-FFF2-40B4-BE49-F238E27FC236}">
                  <a16:creationId xmlns:a16="http://schemas.microsoft.com/office/drawing/2014/main" id="{E9AA6A6E-E8CC-4808-AFA4-D989593827BD}"/>
                </a:ext>
              </a:extLst>
            </p:cNvPr>
            <p:cNvCxnSpPr/>
            <p:nvPr/>
          </p:nvCxnSpPr>
          <p:spPr bwMode="auto">
            <a:xfrm flipH="1">
              <a:off x="2628564" y="4945020"/>
              <a:ext cx="811223" cy="15427"/>
            </a:xfrm>
            <a:prstGeom prst="straightConnector1">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cxnSp>
      </p:grpSp>
      <p:sp>
        <p:nvSpPr>
          <p:cNvPr id="41" name="1 Elipse">
            <a:extLst>
              <a:ext uri="{FF2B5EF4-FFF2-40B4-BE49-F238E27FC236}">
                <a16:creationId xmlns:a16="http://schemas.microsoft.com/office/drawing/2014/main" id="{CC551BE4-FEF9-46F7-A50D-871F75B540E3}"/>
              </a:ext>
            </a:extLst>
          </p:cNvPr>
          <p:cNvSpPr/>
          <p:nvPr/>
        </p:nvSpPr>
        <p:spPr bwMode="auto">
          <a:xfrm>
            <a:off x="3089335" y="2413451"/>
            <a:ext cx="2185896" cy="1646645"/>
          </a:xfrm>
          <a:prstGeom prst="ellipse">
            <a:avLst/>
          </a:prstGeom>
          <a:solidFill>
            <a:schemeClr val="accent6">
              <a:lumMod val="60000"/>
              <a:lumOff val="40000"/>
            </a:schemeClr>
          </a:solidFill>
          <a:ln w="9525" cap="flat" cmpd="sng" algn="ctr">
            <a:solidFill>
              <a:srgbClr val="00947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white"/>
                </a:solidFill>
                <a:effectLst/>
                <a:uLnTx/>
                <a:uFillTx/>
                <a:latin typeface="Calibri" panose="020F0502020204030204"/>
                <a:ea typeface="+mn-ea"/>
                <a:cs typeface="+mn-cs"/>
              </a:rPr>
              <a:t>Control interno Contable</a:t>
            </a:r>
            <a:endParaRPr kumimoji="0" lang="es-E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2" name="Conector recto 41">
            <a:extLst>
              <a:ext uri="{FF2B5EF4-FFF2-40B4-BE49-F238E27FC236}">
                <a16:creationId xmlns:a16="http://schemas.microsoft.com/office/drawing/2014/main" id="{57C00F03-32AA-4ECE-AFA5-C6E7A30C51AB}"/>
              </a:ext>
            </a:extLst>
          </p:cNvPr>
          <p:cNvCxnSpPr/>
          <p:nvPr/>
        </p:nvCxnSpPr>
        <p:spPr bwMode="auto">
          <a:xfrm>
            <a:off x="4850897" y="1401925"/>
            <a:ext cx="1140126" cy="306254"/>
          </a:xfrm>
          <a:prstGeom prst="line">
            <a:avLst/>
          </a:prstGeom>
          <a:solidFill>
            <a:srgbClr val="1B369A"/>
          </a:solidFill>
          <a:ln w="9525" cap="flat" cmpd="sng" algn="ctr">
            <a:noFill/>
            <a:prstDash val="solid"/>
            <a:round/>
            <a:headEnd type="none" w="med" len="med"/>
            <a:tailEnd type="none" w="med" len="med"/>
          </a:ln>
          <a:effectLst/>
        </p:spPr>
      </p:cxnSp>
      <p:cxnSp>
        <p:nvCxnSpPr>
          <p:cNvPr id="43" name="Conector recto 42">
            <a:extLst>
              <a:ext uri="{FF2B5EF4-FFF2-40B4-BE49-F238E27FC236}">
                <a16:creationId xmlns:a16="http://schemas.microsoft.com/office/drawing/2014/main" id="{27D41317-415D-472F-8F90-84C1F46C3ABD}"/>
              </a:ext>
            </a:extLst>
          </p:cNvPr>
          <p:cNvCxnSpPr>
            <a:cxnSpLocks/>
          </p:cNvCxnSpPr>
          <p:nvPr/>
        </p:nvCxnSpPr>
        <p:spPr bwMode="auto">
          <a:xfrm flipH="1" flipV="1">
            <a:off x="6143423" y="1860579"/>
            <a:ext cx="1411657" cy="1809382"/>
          </a:xfrm>
          <a:prstGeom prst="line">
            <a:avLst/>
          </a:prstGeom>
          <a:solidFill>
            <a:srgbClr val="1B369A"/>
          </a:solidFill>
          <a:ln w="9525" cap="flat" cmpd="sng" algn="ctr">
            <a:noFill/>
            <a:prstDash val="solid"/>
            <a:round/>
            <a:headEnd type="none" w="med" len="med"/>
            <a:tailEnd type="none" w="med" len="med"/>
          </a:ln>
          <a:effectLst/>
        </p:spPr>
      </p:cxnSp>
      <p:cxnSp>
        <p:nvCxnSpPr>
          <p:cNvPr id="44" name="Conector recto de flecha 43">
            <a:extLst>
              <a:ext uri="{FF2B5EF4-FFF2-40B4-BE49-F238E27FC236}">
                <a16:creationId xmlns:a16="http://schemas.microsoft.com/office/drawing/2014/main" id="{1C4185C9-A7D4-4B9A-87EA-AABA88856BAC}"/>
              </a:ext>
            </a:extLst>
          </p:cNvPr>
          <p:cNvCxnSpPr>
            <a:stCxn id="23" idx="6"/>
          </p:cNvCxnSpPr>
          <p:nvPr/>
        </p:nvCxnSpPr>
        <p:spPr bwMode="auto">
          <a:xfrm>
            <a:off x="6876257" y="3277547"/>
            <a:ext cx="1080119" cy="648071"/>
          </a:xfrm>
          <a:prstGeom prst="straightConnector1">
            <a:avLst/>
          </a:prstGeom>
          <a:solidFill>
            <a:srgbClr val="1B369A"/>
          </a:solidFill>
          <a:ln w="9525" cap="flat" cmpd="sng" algn="ctr">
            <a:noFill/>
            <a:prstDash val="solid"/>
            <a:round/>
            <a:headEnd type="none" w="med" len="med"/>
            <a:tailEnd type="triangle"/>
          </a:ln>
          <a:effectLst/>
        </p:spPr>
      </p:cxnSp>
      <p:cxnSp>
        <p:nvCxnSpPr>
          <p:cNvPr id="45" name="Conector recto de flecha 44">
            <a:extLst>
              <a:ext uri="{FF2B5EF4-FFF2-40B4-BE49-F238E27FC236}">
                <a16:creationId xmlns:a16="http://schemas.microsoft.com/office/drawing/2014/main" id="{61FAE774-B29A-4BA9-AC3C-CA2893079F6B}"/>
              </a:ext>
            </a:extLst>
          </p:cNvPr>
          <p:cNvCxnSpPr/>
          <p:nvPr/>
        </p:nvCxnSpPr>
        <p:spPr bwMode="auto">
          <a:xfrm>
            <a:off x="6910960" y="3165513"/>
            <a:ext cx="1045416" cy="397962"/>
          </a:xfrm>
          <a:prstGeom prst="straightConnector1">
            <a:avLst/>
          </a:prstGeom>
          <a:solidFill>
            <a:srgbClr val="1B369A"/>
          </a:solidFill>
          <a:ln w="9525" cap="flat" cmpd="sng" algn="ctr">
            <a:solidFill>
              <a:schemeClr val="tx1"/>
            </a:solidFill>
            <a:prstDash val="solid"/>
            <a:round/>
            <a:headEnd type="none" w="med" len="med"/>
            <a:tailEnd type="triangle"/>
          </a:ln>
          <a:effectLst/>
        </p:spPr>
      </p:cxnSp>
      <p:cxnSp>
        <p:nvCxnSpPr>
          <p:cNvPr id="46" name="Conector recto de flecha 45">
            <a:extLst>
              <a:ext uri="{FF2B5EF4-FFF2-40B4-BE49-F238E27FC236}">
                <a16:creationId xmlns:a16="http://schemas.microsoft.com/office/drawing/2014/main" id="{A03FC09F-B454-4970-BEF5-9E19349BFFE9}"/>
              </a:ext>
            </a:extLst>
          </p:cNvPr>
          <p:cNvCxnSpPr/>
          <p:nvPr/>
        </p:nvCxnSpPr>
        <p:spPr bwMode="auto">
          <a:xfrm flipH="1">
            <a:off x="2654613" y="4930738"/>
            <a:ext cx="799248" cy="16020"/>
          </a:xfrm>
          <a:prstGeom prst="straightConnector1">
            <a:avLst/>
          </a:prstGeom>
          <a:solidFill>
            <a:srgbClr val="1B369A"/>
          </a:solidFill>
          <a:ln w="9525" cap="flat" cmpd="sng" algn="ctr">
            <a:solidFill>
              <a:schemeClr val="tx1"/>
            </a:solidFill>
            <a:prstDash val="solid"/>
            <a:round/>
            <a:headEnd type="none" w="med" len="med"/>
            <a:tailEnd type="triangle"/>
          </a:ln>
          <a:effectLst/>
        </p:spPr>
      </p:cxnSp>
      <p:sp>
        <p:nvSpPr>
          <p:cNvPr id="47" name="40 CuadroTexto">
            <a:extLst>
              <a:ext uri="{FF2B5EF4-FFF2-40B4-BE49-F238E27FC236}">
                <a16:creationId xmlns:a16="http://schemas.microsoft.com/office/drawing/2014/main" id="{5E7B1027-2E03-42C1-8659-19A133CA81C8}"/>
              </a:ext>
            </a:extLst>
          </p:cNvPr>
          <p:cNvSpPr txBox="1"/>
          <p:nvPr/>
        </p:nvSpPr>
        <p:spPr bwMode="auto">
          <a:xfrm>
            <a:off x="6769545" y="3634142"/>
            <a:ext cx="2304256" cy="1593060"/>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Promover la generación de Información Financiera </a:t>
            </a:r>
            <a:r>
              <a:rPr kumimoji="0" lang="es-ES" sz="1200" b="1" i="0" u="none" strike="noStrike" kern="1200" cap="none" spc="0" normalizeH="0" baseline="0" noProof="0" dirty="0">
                <a:ln>
                  <a:noFill/>
                </a:ln>
                <a:solidFill>
                  <a:srgbClr val="FF0000"/>
                </a:solidFill>
                <a:effectLst/>
                <a:uLnTx/>
                <a:uFillTx/>
                <a:latin typeface="Calibri" panose="020F0502020204030204"/>
                <a:ea typeface="+mn-ea"/>
                <a:cs typeface="+mn-cs"/>
              </a:rPr>
              <a:t>útil.</a:t>
            </a:r>
          </a:p>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Garantizar que los hechos económicos se reconozcan, midan, revelen y se presenten.</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Verificación la efectividad de las políticas de operación en el proceso contable. </a:t>
            </a:r>
          </a:p>
        </p:txBody>
      </p:sp>
      <p:cxnSp>
        <p:nvCxnSpPr>
          <p:cNvPr id="51" name="Conector recto de flecha 50">
            <a:extLst>
              <a:ext uri="{FF2B5EF4-FFF2-40B4-BE49-F238E27FC236}">
                <a16:creationId xmlns:a16="http://schemas.microsoft.com/office/drawing/2014/main" id="{A03FC09F-B454-4970-BEF5-9E19349BFFE9}"/>
              </a:ext>
            </a:extLst>
          </p:cNvPr>
          <p:cNvCxnSpPr/>
          <p:nvPr/>
        </p:nvCxnSpPr>
        <p:spPr bwMode="auto">
          <a:xfrm flipH="1" flipV="1">
            <a:off x="1252659" y="2160981"/>
            <a:ext cx="425951" cy="625314"/>
          </a:xfrm>
          <a:prstGeom prst="straightConnector1">
            <a:avLst/>
          </a:prstGeom>
          <a:solidFill>
            <a:srgbClr val="1B369A"/>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681894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8A8FD72-9270-42FA-9126-7B46023118DF}"/>
              </a:ext>
            </a:extLst>
          </p:cNvPr>
          <p:cNvSpPr/>
          <p:nvPr/>
        </p:nvSpPr>
        <p:spPr bwMode="auto">
          <a:xfrm>
            <a:off x="5220072" y="2497460"/>
            <a:ext cx="2880320"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4" name="Rectángulo 3">
            <a:extLst>
              <a:ext uri="{FF2B5EF4-FFF2-40B4-BE49-F238E27FC236}">
                <a16:creationId xmlns:a16="http://schemas.microsoft.com/office/drawing/2014/main" id="{B941657F-CF92-41C3-93E3-C68FD697E370}"/>
              </a:ext>
            </a:extLst>
          </p:cNvPr>
          <p:cNvSpPr/>
          <p:nvPr/>
        </p:nvSpPr>
        <p:spPr bwMode="auto">
          <a:xfrm>
            <a:off x="3058739" y="15170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cxnSp>
        <p:nvCxnSpPr>
          <p:cNvPr id="7" name="Conector recto 6">
            <a:extLst>
              <a:ext uri="{FF2B5EF4-FFF2-40B4-BE49-F238E27FC236}">
                <a16:creationId xmlns:a16="http://schemas.microsoft.com/office/drawing/2014/main" id="{27D41317-415D-472F-8F90-84C1F46C3ABD}"/>
              </a:ext>
            </a:extLst>
          </p:cNvPr>
          <p:cNvCxnSpPr>
            <a:cxnSpLocks/>
          </p:cNvCxnSpPr>
          <p:nvPr/>
        </p:nvCxnSpPr>
        <p:spPr bwMode="auto">
          <a:xfrm flipH="1" flipV="1">
            <a:off x="6143423" y="1860579"/>
            <a:ext cx="1411657" cy="1809382"/>
          </a:xfrm>
          <a:prstGeom prst="line">
            <a:avLst/>
          </a:prstGeom>
          <a:solidFill>
            <a:srgbClr val="1B369A"/>
          </a:solidFill>
          <a:ln w="9525" cap="flat" cmpd="sng" algn="ctr">
            <a:noFill/>
            <a:prstDash val="solid"/>
            <a:round/>
            <a:headEnd type="none" w="med" len="med"/>
            <a:tailEnd type="none" w="med" len="med"/>
          </a:ln>
          <a:effectLst/>
        </p:spPr>
      </p:cxnSp>
      <p:cxnSp>
        <p:nvCxnSpPr>
          <p:cNvPr id="8" name="Conector recto de flecha 7">
            <a:extLst>
              <a:ext uri="{FF2B5EF4-FFF2-40B4-BE49-F238E27FC236}">
                <a16:creationId xmlns:a16="http://schemas.microsoft.com/office/drawing/2014/main" id="{1C4185C9-A7D4-4B9A-87EA-AABA88856BAC}"/>
              </a:ext>
            </a:extLst>
          </p:cNvPr>
          <p:cNvCxnSpPr/>
          <p:nvPr/>
        </p:nvCxnSpPr>
        <p:spPr bwMode="auto">
          <a:xfrm>
            <a:off x="6876257" y="3277547"/>
            <a:ext cx="1080119" cy="648071"/>
          </a:xfrm>
          <a:prstGeom prst="straightConnector1">
            <a:avLst/>
          </a:prstGeom>
          <a:solidFill>
            <a:srgbClr val="1B369A"/>
          </a:solidFill>
          <a:ln w="9525" cap="flat" cmpd="sng" algn="ctr">
            <a:noFill/>
            <a:prstDash val="solid"/>
            <a:round/>
            <a:headEnd type="none" w="med" len="med"/>
            <a:tailEnd type="triangle"/>
          </a:ln>
          <a:effectLst/>
        </p:spPr>
      </p:cxnSp>
      <p:sp>
        <p:nvSpPr>
          <p:cNvPr id="9" name="Rectángulo 8"/>
          <p:cNvSpPr/>
          <p:nvPr/>
        </p:nvSpPr>
        <p:spPr>
          <a:xfrm>
            <a:off x="797868" y="148294"/>
            <a:ext cx="7272808" cy="553992"/>
          </a:xfrm>
          <a:prstGeom prst="rect">
            <a:avLst/>
          </a:prstGeom>
          <a:noFill/>
        </p:spPr>
        <p:txBody>
          <a:bodyPr wrap="square" lIns="91432" tIns="45717" rIns="91432" bIns="45717">
            <a:spAutoFit/>
          </a:bodyPr>
          <a:lstStyle/>
          <a:p>
            <a:pPr algn="ctr" defTabSz="914400" eaLnBrk="0" fontAlgn="base" hangingPunct="0">
              <a:spcBef>
                <a:spcPct val="0"/>
              </a:spcBef>
              <a:spcAft>
                <a:spcPct val="0"/>
              </a:spcAft>
            </a:pPr>
            <a:r>
              <a:rPr lang="es-ES" sz="3000" b="1" dirty="0">
                <a:latin typeface="Times New Roman" panose="02020603050405020304" pitchFamily="18" charset="0"/>
                <a:cs typeface="Times New Roman" panose="02020603050405020304" pitchFamily="18" charset="0"/>
              </a:rPr>
              <a:t>CONTROL INTERNO CONTABLE - 2017</a:t>
            </a:r>
            <a:endParaRPr lang="es-CO" sz="3000" b="1" dirty="0">
              <a:latin typeface="Times New Roman" panose="02020603050405020304" pitchFamily="18" charset="0"/>
              <a:cs typeface="Times New Roman" panose="02020603050405020304" pitchFamily="18" charset="0"/>
            </a:endParaRPr>
          </a:p>
        </p:txBody>
      </p:sp>
      <p:pic>
        <p:nvPicPr>
          <p:cNvPr id="1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39" y="1189314"/>
            <a:ext cx="3244304" cy="4176465"/>
          </a:xfrm>
          <a:prstGeom prst="rect">
            <a:avLst/>
          </a:prstGeom>
          <a:noFill/>
          <a:ln w="9525">
            <a:noFill/>
            <a:miter lim="800000"/>
            <a:headEnd/>
            <a:tailEnd/>
          </a:ln>
          <a:effectLst/>
        </p:spPr>
      </p:pic>
      <p:sp>
        <p:nvSpPr>
          <p:cNvPr id="11" name="4 Rectángulo"/>
          <p:cNvSpPr/>
          <p:nvPr/>
        </p:nvSpPr>
        <p:spPr>
          <a:xfrm>
            <a:off x="3923928" y="1921396"/>
            <a:ext cx="5040560" cy="3293203"/>
          </a:xfrm>
          <a:prstGeom prst="rect">
            <a:avLst/>
          </a:prstGeom>
        </p:spPr>
        <p:txBody>
          <a:bodyPr wrap="square" lIns="91432" tIns="45717" rIns="91432" bIns="45717">
            <a:spAutoFit/>
          </a:bodyPr>
          <a:lstStyle/>
          <a:p>
            <a:pPr algn="just" defTabSz="914400" eaLnBrk="0" fontAlgn="base" hangingPunct="0">
              <a:spcBef>
                <a:spcPct val="0"/>
              </a:spcBef>
              <a:spcAft>
                <a:spcPct val="0"/>
              </a:spcAft>
            </a:pPr>
            <a:r>
              <a:rPr lang="es-ES" altLang="es-CO" sz="2600" b="1" dirty="0">
                <a:solidFill>
                  <a:srgbClr val="000000"/>
                </a:solidFill>
                <a:latin typeface="Arial" panose="020B0604020202020204" pitchFamily="34" charset="0"/>
              </a:rPr>
              <a:t>Representa la posibilidad de ocurrencia de eventos, tanto internos como externos, </a:t>
            </a:r>
            <a:r>
              <a:rPr lang="es-ES" altLang="es-CO" sz="2600" b="1" i="1" u="sng" dirty="0">
                <a:solidFill>
                  <a:srgbClr val="002060"/>
                </a:solidFill>
                <a:latin typeface="Arial" panose="020B0604020202020204" pitchFamily="34" charset="0"/>
              </a:rPr>
              <a:t>que tienen la probabilidad de afectar o impedir el logro de información contable con las características de</a:t>
            </a:r>
            <a:r>
              <a:rPr lang="es-ES" altLang="es-CO" sz="2600" b="1" dirty="0">
                <a:solidFill>
                  <a:srgbClr val="AAE2CA">
                    <a:lumMod val="50000"/>
                  </a:srgbClr>
                </a:solidFill>
                <a:latin typeface="Arial" panose="020B0604020202020204" pitchFamily="34" charset="0"/>
              </a:rPr>
              <a:t> </a:t>
            </a:r>
            <a:r>
              <a:rPr lang="es-ES" altLang="es-CO" sz="2600" b="1" dirty="0">
                <a:solidFill>
                  <a:srgbClr val="000000"/>
                </a:solidFill>
                <a:latin typeface="Arial" panose="020B0604020202020204" pitchFamily="34" charset="0"/>
              </a:rPr>
              <a:t>relevancia y representación fiel.</a:t>
            </a:r>
            <a:r>
              <a:rPr lang="es-ES" altLang="es-CO" sz="2600" b="1" dirty="0">
                <a:solidFill>
                  <a:srgbClr val="000000"/>
                </a:solidFill>
                <a:latin typeface="Tahoma" panose="020B0604030504040204" pitchFamily="34" charset="0"/>
              </a:rPr>
              <a:t> </a:t>
            </a:r>
            <a:endParaRPr lang="es-CO" sz="2600" b="1" dirty="0">
              <a:solidFill>
                <a:srgbClr val="000000"/>
              </a:solidFill>
              <a:latin typeface="Arial Narrow" pitchFamily="34" charset="0"/>
            </a:endParaRPr>
          </a:p>
        </p:txBody>
      </p:sp>
      <p:sp>
        <p:nvSpPr>
          <p:cNvPr id="12" name="CuadroTexto 11"/>
          <p:cNvSpPr txBox="1"/>
          <p:nvPr/>
        </p:nvSpPr>
        <p:spPr>
          <a:xfrm>
            <a:off x="3419872" y="1273324"/>
            <a:ext cx="5400600" cy="584775"/>
          </a:xfrm>
          <a:prstGeom prst="rect">
            <a:avLst/>
          </a:prstGeom>
          <a:noFill/>
        </p:spPr>
        <p:txBody>
          <a:bodyPr wrap="square" rtlCol="0">
            <a:spAutoFit/>
          </a:bodyPr>
          <a:lstStyle/>
          <a:p>
            <a:pPr algn="ctr" defTabSz="914400" eaLnBrk="0" fontAlgn="base" hangingPunct="0">
              <a:spcBef>
                <a:spcPct val="0"/>
              </a:spcBef>
              <a:spcAft>
                <a:spcPct val="0"/>
              </a:spcAft>
            </a:pPr>
            <a:r>
              <a:rPr lang="es-CO" sz="3200" b="1" dirty="0">
                <a:solidFill>
                  <a:srgbClr val="000000"/>
                </a:solidFill>
                <a:effectLst>
                  <a:outerShdw blurRad="38100" dist="38100" dir="2700000" algn="tl">
                    <a:srgbClr val="000000">
                      <a:alpha val="43137"/>
                    </a:srgbClr>
                  </a:outerShdw>
                </a:effectLst>
                <a:latin typeface="Arial Narrow" pitchFamily="34" charset="0"/>
              </a:rPr>
              <a:t>Riesgo Contable</a:t>
            </a:r>
          </a:p>
        </p:txBody>
      </p:sp>
      <p:sp>
        <p:nvSpPr>
          <p:cNvPr id="13" name="10 Cerrar llave"/>
          <p:cNvSpPr/>
          <p:nvPr/>
        </p:nvSpPr>
        <p:spPr>
          <a:xfrm>
            <a:off x="3347864" y="1129309"/>
            <a:ext cx="556553" cy="4449704"/>
          </a:xfrm>
          <a:prstGeom prst="rightBrace">
            <a:avLst/>
          </a:prstGeom>
          <a:noFill/>
          <a:ln w="25400" cap="flat" cmpd="sng" algn="ctr">
            <a:solidFill>
              <a:srgbClr val="00B050"/>
            </a:solidFill>
            <a:prstDash val="solid"/>
          </a:ln>
          <a:effectLst>
            <a:outerShdw blurRad="40000" dist="20000" dir="5400000" rotWithShape="0">
              <a:srgbClr val="000000">
                <a:alpha val="38000"/>
              </a:srgbClr>
            </a:outerShdw>
          </a:effectLst>
        </p:spPr>
        <p:txBody>
          <a:bodyPr lIns="91432" tIns="45717" rIns="91432" bIns="4571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029428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p:cNvSpPr>
          <p:nvPr/>
        </p:nvSpPr>
        <p:spPr>
          <a:xfrm>
            <a:off x="308429" y="0"/>
            <a:ext cx="8728066" cy="971612"/>
          </a:xfrm>
          <a:prstGeom prst="rect">
            <a:avLst/>
          </a:prstGeom>
        </p:spPr>
        <p:txBody>
          <a:bodyPr>
            <a:no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060" b="1" i="0" u="none" strike="noStrike" kern="1200" cap="none" spc="0" normalizeH="0" baseline="0" noProof="0">
                <a:ln>
                  <a:noFill/>
                </a:ln>
                <a:solidFill>
                  <a:schemeClr val="tx1"/>
                </a:solidFill>
                <a:effectLst/>
                <a:uLnTx/>
                <a:uFillTx/>
                <a:latin typeface="Calibri"/>
                <a:ea typeface="+mj-ea"/>
                <a:cs typeface="+mj-cs"/>
              </a:rPr>
              <a:t>CONTROL INTERNO CONTABLE - 2017 </a:t>
            </a:r>
            <a:br>
              <a:rPr kumimoji="0" lang="es-ES" sz="3060" b="1" i="0" u="none" strike="noStrike" kern="1200" cap="none" spc="0" normalizeH="0" baseline="0" noProof="0">
                <a:ln>
                  <a:noFill/>
                </a:ln>
                <a:solidFill>
                  <a:schemeClr val="tx1"/>
                </a:solidFill>
                <a:effectLst/>
                <a:uLnTx/>
                <a:uFillTx/>
                <a:latin typeface="Calibri"/>
                <a:ea typeface="+mj-ea"/>
                <a:cs typeface="+mj-cs"/>
              </a:rPr>
            </a:br>
            <a:r>
              <a:rPr kumimoji="0" lang="es-ES" sz="3060" b="1" i="0" u="none" strike="noStrike" kern="1200" cap="none" spc="0" normalizeH="0" baseline="0" noProof="0">
                <a:ln>
                  <a:noFill/>
                </a:ln>
                <a:solidFill>
                  <a:schemeClr val="tx1"/>
                </a:solidFill>
                <a:effectLst/>
                <a:uLnTx/>
                <a:uFillTx/>
                <a:latin typeface="Calibri"/>
                <a:ea typeface="+mj-ea"/>
                <a:cs typeface="+mj-cs"/>
              </a:rPr>
              <a:t>ENTIDADES REPORTANTES Y OMISAS</a:t>
            </a:r>
            <a:endParaRPr kumimoji="0" lang="es-ES" sz="3060" b="1" i="0" u="none" strike="noStrike" kern="0" cap="none" spc="0" normalizeH="0" baseline="0" noProof="0" dirty="0">
              <a:ln>
                <a:noFill/>
              </a:ln>
              <a:solidFill>
                <a:schemeClr val="tx1"/>
              </a:solidFill>
              <a:effectLst/>
              <a:uLnTx/>
              <a:uFillTx/>
              <a:latin typeface="Calibri"/>
              <a:ea typeface="+mj-ea"/>
              <a:cs typeface="+mj-cs"/>
            </a:endParaRPr>
          </a:p>
        </p:txBody>
      </p:sp>
      <p:graphicFrame>
        <p:nvGraphicFramePr>
          <p:cNvPr id="4" name="6 Tabla"/>
          <p:cNvGraphicFramePr>
            <a:graphicFrameLocks noGrp="1"/>
          </p:cNvGraphicFramePr>
          <p:nvPr>
            <p:extLst>
              <p:ext uri="{D42A27DB-BD31-4B8C-83A1-F6EECF244321}">
                <p14:modId xmlns:p14="http://schemas.microsoft.com/office/powerpoint/2010/main" val="3560689926"/>
              </p:ext>
            </p:extLst>
          </p:nvPr>
        </p:nvGraphicFramePr>
        <p:xfrm>
          <a:off x="107505" y="1129308"/>
          <a:ext cx="8928990" cy="4585692"/>
        </p:xfrm>
        <a:graphic>
          <a:graphicData uri="http://schemas.openxmlformats.org/drawingml/2006/table">
            <a:tbl>
              <a:tblPr>
                <a:effectLst>
                  <a:outerShdw blurRad="50800" dist="38100" dir="8100000" algn="tr" rotWithShape="0">
                    <a:prstClr val="black">
                      <a:alpha val="40000"/>
                    </a:prstClr>
                  </a:outerShdw>
                </a:effectLst>
              </a:tblPr>
              <a:tblGrid>
                <a:gridCol w="1378391">
                  <a:extLst>
                    <a:ext uri="{9D8B030D-6E8A-4147-A177-3AD203B41FA5}">
                      <a16:colId xmlns:a16="http://schemas.microsoft.com/office/drawing/2014/main" val="20000"/>
                    </a:ext>
                  </a:extLst>
                </a:gridCol>
                <a:gridCol w="1082354">
                  <a:extLst>
                    <a:ext uri="{9D8B030D-6E8A-4147-A177-3AD203B41FA5}">
                      <a16:colId xmlns:a16="http://schemas.microsoft.com/office/drawing/2014/main" val="20001"/>
                    </a:ext>
                  </a:extLst>
                </a:gridCol>
                <a:gridCol w="1571702">
                  <a:extLst>
                    <a:ext uri="{9D8B030D-6E8A-4147-A177-3AD203B41FA5}">
                      <a16:colId xmlns:a16="http://schemas.microsoft.com/office/drawing/2014/main" val="20002"/>
                    </a:ext>
                  </a:extLst>
                </a:gridCol>
                <a:gridCol w="774835">
                  <a:extLst>
                    <a:ext uri="{9D8B030D-6E8A-4147-A177-3AD203B41FA5}">
                      <a16:colId xmlns:a16="http://schemas.microsoft.com/office/drawing/2014/main" val="20003"/>
                    </a:ext>
                  </a:extLst>
                </a:gridCol>
                <a:gridCol w="957893">
                  <a:extLst>
                    <a:ext uri="{9D8B030D-6E8A-4147-A177-3AD203B41FA5}">
                      <a16:colId xmlns:a16="http://schemas.microsoft.com/office/drawing/2014/main" val="20004"/>
                    </a:ext>
                  </a:extLst>
                </a:gridCol>
                <a:gridCol w="843684">
                  <a:extLst>
                    <a:ext uri="{9D8B030D-6E8A-4147-A177-3AD203B41FA5}">
                      <a16:colId xmlns:a16="http://schemas.microsoft.com/office/drawing/2014/main" val="20005"/>
                    </a:ext>
                  </a:extLst>
                </a:gridCol>
                <a:gridCol w="1147588">
                  <a:extLst>
                    <a:ext uri="{9D8B030D-6E8A-4147-A177-3AD203B41FA5}">
                      <a16:colId xmlns:a16="http://schemas.microsoft.com/office/drawing/2014/main" val="20006"/>
                    </a:ext>
                  </a:extLst>
                </a:gridCol>
                <a:gridCol w="1172543">
                  <a:extLst>
                    <a:ext uri="{9D8B030D-6E8A-4147-A177-3AD203B41FA5}">
                      <a16:colId xmlns:a16="http://schemas.microsoft.com/office/drawing/2014/main" val="20007"/>
                    </a:ext>
                  </a:extLst>
                </a:gridCol>
              </a:tblGrid>
              <a:tr h="5918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Reportantes</a:t>
                      </a:r>
                    </a:p>
                  </a:txBody>
                  <a:tcPr marL="9525" marR="9525" marT="7144"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Omisas</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Universo</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extLst>
                  <a:ext uri="{0D108BD9-81ED-4DB2-BD59-A6C34878D82A}">
                    <a16:rowId xmlns:a16="http://schemas.microsoft.com/office/drawing/2014/main" val="10000"/>
                  </a:ext>
                </a:extLst>
              </a:tr>
              <a:tr h="358135">
                <a:tc row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Resolución</a:t>
                      </a:r>
                    </a:p>
                    <a:p>
                      <a:pPr algn="ctr" fontAlgn="ctr"/>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 357 de 2008</a:t>
                      </a:r>
                    </a:p>
                  </a:txBody>
                  <a:tcPr marL="9525" marR="9525" marT="7144" marB="0" anchor="ctr">
                    <a:lnL>
                      <a:noFill/>
                    </a:lnL>
                    <a:lnR w="635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Nacional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234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12,9%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4,1%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239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12,4%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1"/>
                  </a:ext>
                </a:extLst>
              </a:tr>
              <a:tr h="35813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4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Territorial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1.573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87,0%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118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95,9%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1.691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87,6%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2"/>
                  </a:ext>
                </a:extLst>
              </a:tr>
              <a:tr h="31576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SGR</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3"/>
                  </a:ext>
                </a:extLst>
              </a:tr>
              <a:tr h="591820">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4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TOTAL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1.808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123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1.931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4"/>
                  </a:ext>
                </a:extLst>
              </a:tr>
              <a:tr h="22677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18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Reportantes</a:t>
                      </a:r>
                    </a:p>
                  </a:txBody>
                  <a:tcPr marL="9525" marR="9525" marT="7144"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Omisas</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Universo</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extLst>
                  <a:ext uri="{0D108BD9-81ED-4DB2-BD59-A6C34878D82A}">
                    <a16:rowId xmlns:a16="http://schemas.microsoft.com/office/drawing/2014/main" val="10006"/>
                  </a:ext>
                </a:extLst>
              </a:tr>
              <a:tr h="316474">
                <a:tc row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Resolución</a:t>
                      </a:r>
                    </a:p>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193 de 2016</a:t>
                      </a:r>
                    </a:p>
                  </a:txBody>
                  <a:tcPr marL="9525" marR="9525" marT="7144" marB="0" anchor="ctr">
                    <a:lnL>
                      <a:noFill/>
                    </a:lnL>
                    <a:lnR w="635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Nacional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7,0%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6,3%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7"/>
                  </a:ext>
                </a:extLst>
              </a:tr>
              <a:tr h="35813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4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Territorial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1.504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92,9%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1.695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93,6%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8"/>
                  </a:ext>
                </a:extLst>
              </a:tr>
              <a:tr h="284991">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err="1">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Banrep</a:t>
                      </a:r>
                      <a:endPar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9"/>
                  </a:ext>
                </a:extLst>
              </a:tr>
              <a:tr h="591820">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4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TOTAL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1.619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1.810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15674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909" y="-17620"/>
            <a:ext cx="8431091" cy="1104636"/>
          </a:xfrm>
        </p:spPr>
        <p:txBody>
          <a:bodyPr/>
          <a:lstStyle/>
          <a:p>
            <a:r>
              <a:rPr lang="es-CO" b="1" dirty="0">
                <a:latin typeface="Times New Roman" panose="02020603050405020304" pitchFamily="18" charset="0"/>
                <a:cs typeface="Times New Roman" panose="02020603050405020304" pitchFamily="18" charset="0"/>
              </a:rPr>
              <a:t>Gestión Transparente de la Información Fiscal</a:t>
            </a:r>
          </a:p>
        </p:txBody>
      </p:sp>
      <p:sp>
        <p:nvSpPr>
          <p:cNvPr id="3" name="Marcador de número de diapositiva 4"/>
          <p:cNvSpPr txBox="1">
            <a:spLocks/>
          </p:cNvSpPr>
          <p:nvPr/>
        </p:nvSpPr>
        <p:spPr>
          <a:xfrm>
            <a:off x="125412" y="5502275"/>
            <a:ext cx="2358355"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S_tradnl" sz="800" b="1" i="0" u="none" strike="noStrike" kern="1200" cap="none" spc="0" normalizeH="0" baseline="0" noProof="0">
                <a:ln>
                  <a:noFill/>
                </a:ln>
                <a:solidFill>
                  <a:srgbClr val="00918E"/>
                </a:solidFill>
                <a:effectLst/>
                <a:uLnTx/>
                <a:uFillTx/>
                <a:latin typeface="Calibri" pitchFamily="34" charset="0"/>
                <a:ea typeface="+mn-ea"/>
                <a:cs typeface="+mn-cs"/>
              </a:rPr>
              <a:t>Fuente: </a:t>
            </a:r>
            <a:r>
              <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rPr>
              <a:t>FMI: Ramón Hurtado Focal 2017 Panamá</a:t>
            </a:r>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4" name="Rectángulo 3"/>
          <p:cNvSpPr/>
          <p:nvPr/>
        </p:nvSpPr>
        <p:spPr>
          <a:xfrm>
            <a:off x="1160748" y="890070"/>
            <a:ext cx="6822504" cy="461665"/>
          </a:xfrm>
          <a:prstGeom prst="rect">
            <a:avLst/>
          </a:prstGeom>
          <a:ln>
            <a:solidFill>
              <a:srgbClr val="00947A"/>
            </a:solidFill>
          </a:ln>
        </p:spPr>
        <p:txBody>
          <a:bodyPr wrap="square">
            <a:spAutoFit/>
          </a:bodyPr>
          <a:lstStyle/>
          <a:p>
            <a:pPr algn="ctr" defTabSz="914400" eaLnBrk="0" fontAlgn="base" hangingPunct="0">
              <a:spcBef>
                <a:spcPct val="0"/>
              </a:spcBef>
              <a:spcAft>
                <a:spcPct val="0"/>
              </a:spcAft>
            </a:pPr>
            <a:r>
              <a:rPr lang="es-CO" sz="2400" b="1" dirty="0">
                <a:solidFill>
                  <a:srgbClr val="000066"/>
                </a:solidFill>
                <a:latin typeface="ArialMT"/>
              </a:rPr>
              <a:t>Esfuerzo Global por la Transparencia Fiscal</a:t>
            </a:r>
            <a:endParaRPr lang="es-CO" sz="2400" b="1" dirty="0">
              <a:solidFill>
                <a:srgbClr val="000000"/>
              </a:solidFill>
              <a:latin typeface="Arial Narrow" pitchFamily="34" charset="0"/>
            </a:endParaRPr>
          </a:p>
        </p:txBody>
      </p:sp>
      <p:sp>
        <p:nvSpPr>
          <p:cNvPr id="5" name="Rectángulo 4"/>
          <p:cNvSpPr/>
          <p:nvPr/>
        </p:nvSpPr>
        <p:spPr>
          <a:xfrm>
            <a:off x="35496" y="1531640"/>
            <a:ext cx="9073008" cy="4093428"/>
          </a:xfrm>
          <a:prstGeom prst="rect">
            <a:avLst/>
          </a:prstGeom>
        </p:spPr>
        <p:txBody>
          <a:bodyPr wrap="square">
            <a:spAutoFit/>
          </a:bodyPr>
          <a:lstStyle/>
          <a:p>
            <a:pPr algn="just" defTabSz="914400" eaLnBrk="0" fontAlgn="base" hangingPunct="0">
              <a:spcBef>
                <a:spcPct val="0"/>
              </a:spcBef>
              <a:spcAft>
                <a:spcPct val="0"/>
              </a:spcAft>
            </a:pPr>
            <a:r>
              <a:rPr lang="es-CO" sz="2000" dirty="0">
                <a:solidFill>
                  <a:srgbClr val="212165"/>
                </a:solidFill>
                <a:latin typeface="ArialMT"/>
              </a:rPr>
              <a:t>A finales de la década de los 90 se producen esfuerzos concertado para mejorar la transparencia fiscal: Crisis</a:t>
            </a:r>
          </a:p>
          <a:p>
            <a:pPr defTabSz="914400" eaLnBrk="0" fontAlgn="base" hangingPunct="0">
              <a:spcBef>
                <a:spcPct val="0"/>
              </a:spcBef>
              <a:spcAft>
                <a:spcPct val="0"/>
              </a:spcAft>
            </a:pPr>
            <a:endParaRPr lang="es-CO" sz="2000" dirty="0">
              <a:solidFill>
                <a:srgbClr val="212165"/>
              </a:solidFill>
              <a:latin typeface="ArialMT"/>
            </a:endParaRPr>
          </a:p>
          <a:p>
            <a:pPr defTabSz="914400" eaLnBrk="0" fontAlgn="base" hangingPunct="0">
              <a:spcBef>
                <a:spcPct val="0"/>
              </a:spcBef>
              <a:spcAft>
                <a:spcPct val="0"/>
              </a:spcAft>
            </a:pPr>
            <a:r>
              <a:rPr lang="es-CO" sz="2000" b="1" dirty="0">
                <a:solidFill>
                  <a:srgbClr val="212165"/>
                </a:solidFill>
                <a:latin typeface="ArialMT"/>
              </a:rPr>
              <a:t>• Desarrollo de nuevas normas para presentar los informes fiscales </a:t>
            </a:r>
            <a:endParaRPr lang="es-CO" sz="2000" dirty="0">
              <a:solidFill>
                <a:srgbClr val="212165"/>
              </a:solidFill>
              <a:latin typeface="ArialMT"/>
            </a:endParaRPr>
          </a:p>
          <a:p>
            <a:pPr defTabSz="914400" eaLnBrk="0" fontAlgn="base" hangingPunct="0">
              <a:spcBef>
                <a:spcPct val="0"/>
              </a:spcBef>
              <a:spcAft>
                <a:spcPct val="0"/>
              </a:spcAft>
            </a:pPr>
            <a:r>
              <a:rPr lang="es-CO" sz="2000" dirty="0">
                <a:solidFill>
                  <a:srgbClr val="9A0000"/>
                </a:solidFill>
                <a:latin typeface="ArialMT"/>
              </a:rPr>
              <a:t>   - General: Código y Manual del FMI sobre Transparencia Fiscal - FMI</a:t>
            </a:r>
          </a:p>
          <a:p>
            <a:pPr defTabSz="914400" eaLnBrk="0" fontAlgn="base" hangingPunct="0">
              <a:spcBef>
                <a:spcPct val="0"/>
              </a:spcBef>
              <a:spcAft>
                <a:spcPct val="0"/>
              </a:spcAft>
            </a:pPr>
            <a:r>
              <a:rPr lang="es-CO" sz="2000" dirty="0">
                <a:solidFill>
                  <a:srgbClr val="9A0000"/>
                </a:solidFill>
                <a:latin typeface="ArialMT"/>
              </a:rPr>
              <a:t>   - Elaboración de presupuesto: OCDE Mejores Prácticas para la Transparencia</a:t>
            </a:r>
          </a:p>
          <a:p>
            <a:pPr defTabSz="914400" eaLnBrk="0" fontAlgn="base" hangingPunct="0">
              <a:spcBef>
                <a:spcPct val="0"/>
              </a:spcBef>
              <a:spcAft>
                <a:spcPct val="0"/>
              </a:spcAft>
            </a:pPr>
            <a:r>
              <a:rPr lang="es-CO" sz="2000" dirty="0">
                <a:solidFill>
                  <a:srgbClr val="9A0000"/>
                </a:solidFill>
                <a:latin typeface="ArialMT"/>
              </a:rPr>
              <a:t>Presupuestaria</a:t>
            </a:r>
          </a:p>
          <a:p>
            <a:pPr defTabSz="914400" eaLnBrk="0" fontAlgn="base" hangingPunct="0">
              <a:spcBef>
                <a:spcPct val="0"/>
              </a:spcBef>
              <a:spcAft>
                <a:spcPct val="0"/>
              </a:spcAft>
            </a:pPr>
            <a:r>
              <a:rPr lang="es-CO" sz="2000" dirty="0">
                <a:solidFill>
                  <a:srgbClr val="9A0000"/>
                </a:solidFill>
                <a:latin typeface="ArialMT"/>
              </a:rPr>
              <a:t>   - Estadísticas: ESA 95 de la UE, MEFP 2001 del FMI, y SCN 08 de la ONU</a:t>
            </a:r>
          </a:p>
          <a:p>
            <a:pPr defTabSz="914400" eaLnBrk="0" fontAlgn="base" hangingPunct="0">
              <a:spcBef>
                <a:spcPct val="0"/>
              </a:spcBef>
              <a:spcAft>
                <a:spcPct val="0"/>
              </a:spcAft>
            </a:pPr>
            <a:r>
              <a:rPr lang="es-CO" sz="2000" dirty="0">
                <a:solidFill>
                  <a:srgbClr val="9A0000"/>
                </a:solidFill>
                <a:latin typeface="ArialMT"/>
              </a:rPr>
              <a:t>   - </a:t>
            </a:r>
            <a:r>
              <a:rPr lang="es-CO" sz="2000" dirty="0">
                <a:solidFill>
                  <a:srgbClr val="0033FF"/>
                </a:solidFill>
                <a:latin typeface="ArialMT"/>
              </a:rPr>
              <a:t>Contabilidad: IFAC – IPSAS: Normas Internacionales de Contabilidad para el Sector Público  (IPSAS)</a:t>
            </a:r>
          </a:p>
          <a:p>
            <a:pPr defTabSz="914400" eaLnBrk="0" fontAlgn="base" hangingPunct="0">
              <a:spcBef>
                <a:spcPct val="0"/>
              </a:spcBef>
              <a:spcAft>
                <a:spcPct val="0"/>
              </a:spcAft>
            </a:pPr>
            <a:r>
              <a:rPr lang="es-CO" sz="2000" dirty="0">
                <a:solidFill>
                  <a:srgbClr val="9A0000"/>
                </a:solidFill>
                <a:latin typeface="ArialMT"/>
              </a:rPr>
              <a:t>   - Recursos Naturales: Iniciativa de transparencia en la industria extractiva (EITI)</a:t>
            </a:r>
          </a:p>
        </p:txBody>
      </p:sp>
    </p:spTree>
    <p:extLst>
      <p:ext uri="{BB962C8B-B14F-4D97-AF65-F5344CB8AC3E}">
        <p14:creationId xmlns:p14="http://schemas.microsoft.com/office/powerpoint/2010/main" val="1433601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p:nvPr/>
        </p:nvSpPr>
        <p:spPr>
          <a:xfrm>
            <a:off x="2153688" y="2540600"/>
            <a:ext cx="7306056" cy="1077218"/>
          </a:xfrm>
          <a:prstGeom prst="rect">
            <a:avLst/>
          </a:prstGeom>
        </p:spPr>
        <p:txBody>
          <a:bodyPr wrap="square">
            <a:spAutoFit/>
          </a:bodyPr>
          <a:lstStyle/>
          <a:p>
            <a:pPr algn="ctr"/>
            <a:r>
              <a:rPr lang="es-CO" sz="3200" b="1" dirty="0"/>
              <a:t>CONVERGENCIA CONTABLE PÚBLICA   </a:t>
            </a:r>
          </a:p>
          <a:p>
            <a:pPr algn="ctr"/>
            <a:r>
              <a:rPr lang="es-CO" sz="3200" b="1" dirty="0"/>
              <a:t>CONTROL  INTERNO  CONTABLE</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0019" y="3486561"/>
            <a:ext cx="2555077" cy="2171289"/>
          </a:xfrm>
          <a:prstGeom prst="ellipse">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4 Imagen"/>
          <p:cNvPicPr/>
          <p:nvPr/>
        </p:nvPicPr>
        <p:blipFill>
          <a:blip r:embed="rId4">
            <a:extLst>
              <a:ext uri="{28A0092B-C50C-407E-A947-70E740481C1C}">
                <a14:useLocalDpi xmlns:a14="http://schemas.microsoft.com/office/drawing/2010/main"/>
              </a:ext>
            </a:extLst>
          </a:blip>
          <a:stretch>
            <a:fillRect/>
          </a:stretch>
        </p:blipFill>
        <p:spPr>
          <a:xfrm>
            <a:off x="3499719" y="91440"/>
            <a:ext cx="2370730" cy="2565281"/>
          </a:xfrm>
          <a:prstGeom prst="rect">
            <a:avLst/>
          </a:prstGeom>
        </p:spPr>
      </p:pic>
      <p:sp>
        <p:nvSpPr>
          <p:cNvPr id="11" name="Rectángulo 6"/>
          <p:cNvSpPr/>
          <p:nvPr/>
        </p:nvSpPr>
        <p:spPr>
          <a:xfrm>
            <a:off x="4607496" y="3939359"/>
            <a:ext cx="4536504" cy="646331"/>
          </a:xfrm>
          <a:prstGeom prst="rect">
            <a:avLst/>
          </a:prstGeom>
        </p:spPr>
        <p:txBody>
          <a:bodyPr wrap="square">
            <a:spAutoFit/>
          </a:bodyPr>
          <a:lstStyle/>
          <a:p>
            <a:pPr algn="ctr"/>
            <a:r>
              <a:rPr lang="es-CO" sz="3600" b="1" dirty="0"/>
              <a:t>… Una Realidad</a:t>
            </a:r>
            <a:endParaRPr lang="es-CO" sz="3600" dirty="0"/>
          </a:p>
        </p:txBody>
      </p:sp>
      <p:pic>
        <p:nvPicPr>
          <p:cNvPr id="12"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483940">
            <a:off x="4743504" y="1036858"/>
            <a:ext cx="2737090" cy="809106"/>
          </a:xfrm>
          <a:prstGeom prst="rect">
            <a:avLst/>
          </a:prstGeom>
        </p:spPr>
      </p:pic>
    </p:spTree>
    <p:extLst>
      <p:ext uri="{BB962C8B-B14F-4D97-AF65-F5344CB8AC3E}">
        <p14:creationId xmlns:p14="http://schemas.microsoft.com/office/powerpoint/2010/main" val="390505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762" y="-37422"/>
            <a:ext cx="8431599" cy="1104636"/>
          </a:xfrm>
        </p:spPr>
        <p:txBody>
          <a:bodyPr/>
          <a:lstStyle/>
          <a:p>
            <a:r>
              <a:rPr lang="es-CO" b="1" dirty="0">
                <a:latin typeface="Times New Roman" panose="02020603050405020304" pitchFamily="18" charset="0"/>
                <a:cs typeface="Times New Roman" panose="02020603050405020304" pitchFamily="18" charset="0"/>
              </a:rPr>
              <a:t>Gestión Transparente de la Información Fiscal</a:t>
            </a:r>
          </a:p>
        </p:txBody>
      </p:sp>
      <p:sp>
        <p:nvSpPr>
          <p:cNvPr id="3" name="Marcador de número de diapositiva 4"/>
          <p:cNvSpPr txBox="1">
            <a:spLocks/>
          </p:cNvSpPr>
          <p:nvPr/>
        </p:nvSpPr>
        <p:spPr>
          <a:xfrm>
            <a:off x="125412" y="5467945"/>
            <a:ext cx="2358355"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S_tradnl" sz="800" b="1" i="0" u="none" strike="noStrike" kern="1200" cap="none" spc="0" normalizeH="0" baseline="0" noProof="0">
                <a:ln>
                  <a:noFill/>
                </a:ln>
                <a:solidFill>
                  <a:srgbClr val="00918E"/>
                </a:solidFill>
                <a:effectLst/>
                <a:uLnTx/>
                <a:uFillTx/>
                <a:latin typeface="Calibri" pitchFamily="34" charset="0"/>
                <a:ea typeface="+mn-ea"/>
                <a:cs typeface="+mn-cs"/>
              </a:rPr>
              <a:t>Fuente: </a:t>
            </a:r>
            <a:r>
              <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rPr>
              <a:t>FMI: Ramón Hurtado Focal 2017 Panamá</a:t>
            </a:r>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4" name="Rectángulo 3"/>
          <p:cNvSpPr/>
          <p:nvPr/>
        </p:nvSpPr>
        <p:spPr>
          <a:xfrm>
            <a:off x="35496" y="913284"/>
            <a:ext cx="9145015" cy="4616648"/>
          </a:xfrm>
          <a:prstGeom prst="rect">
            <a:avLst/>
          </a:prstGeom>
        </p:spPr>
        <p:txBody>
          <a:bodyPr wrap="square">
            <a:spAutoFit/>
          </a:bodyPr>
          <a:lstStyle/>
          <a:p>
            <a:pPr marL="342900" indent="-342900" algn="just" defTabSz="914400" eaLnBrk="0" fontAlgn="base" hangingPunct="0">
              <a:spcBef>
                <a:spcPct val="0"/>
              </a:spcBef>
              <a:spcAft>
                <a:spcPct val="0"/>
              </a:spcAft>
              <a:buFont typeface="Arial" panose="020B0604020202020204" pitchFamily="34" charset="0"/>
              <a:buChar char="•"/>
            </a:pPr>
            <a:r>
              <a:rPr lang="es-CO" sz="2800" b="1" dirty="0">
                <a:solidFill>
                  <a:srgbClr val="212165"/>
                </a:solidFill>
                <a:latin typeface="ArialMT"/>
              </a:rPr>
              <a:t>Se introdujeron nuevas herramientas para monitorear el cumplimiento</a:t>
            </a:r>
          </a:p>
          <a:p>
            <a:pPr defTabSz="914400" eaLnBrk="0" fontAlgn="base" hangingPunct="0">
              <a:spcBef>
                <a:spcPct val="0"/>
              </a:spcBef>
              <a:spcAft>
                <a:spcPct val="0"/>
              </a:spcAft>
            </a:pPr>
            <a:endParaRPr lang="es-CO" sz="2200" dirty="0">
              <a:solidFill>
                <a:srgbClr val="212165"/>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 </a:t>
            </a:r>
            <a:r>
              <a:rPr lang="es-CO" sz="2400" b="1" dirty="0">
                <a:solidFill>
                  <a:srgbClr val="9A0000"/>
                </a:solidFill>
                <a:latin typeface="ArialMT"/>
              </a:rPr>
              <a:t>Multilateral:</a:t>
            </a:r>
            <a:r>
              <a:rPr lang="es-CO" sz="2400" dirty="0">
                <a:solidFill>
                  <a:srgbClr val="9A0000"/>
                </a:solidFill>
                <a:latin typeface="ArialMT"/>
              </a:rPr>
              <a:t> </a:t>
            </a:r>
            <a:r>
              <a:rPr lang="es-CO" sz="2400" dirty="0" err="1">
                <a:solidFill>
                  <a:srgbClr val="9A0000"/>
                </a:solidFill>
                <a:latin typeface="ArialMT"/>
              </a:rPr>
              <a:t>ROSCs</a:t>
            </a:r>
            <a:r>
              <a:rPr lang="es-CO" sz="2400" dirty="0">
                <a:solidFill>
                  <a:srgbClr val="9A0000"/>
                </a:solidFill>
                <a:latin typeface="ArialMT"/>
              </a:rPr>
              <a:t> - Informes sobre el Cumplimiento de  Normas y Códigos Fiscales y Datos, Gasto Público y Rendición de Cuentas (PEFA)</a:t>
            </a:r>
          </a:p>
          <a:p>
            <a:pPr algn="just" defTabSz="914400" eaLnBrk="0" fontAlgn="base" hangingPunct="0">
              <a:spcBef>
                <a:spcPct val="0"/>
              </a:spcBef>
              <a:spcAft>
                <a:spcPct val="0"/>
              </a:spcAft>
            </a:pPr>
            <a:endParaRPr lang="es-CO" sz="2400" dirty="0">
              <a:solidFill>
                <a:srgbClr val="9A0000"/>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a:t>
            </a:r>
            <a:r>
              <a:rPr lang="es-CO" sz="2400" b="1" dirty="0">
                <a:solidFill>
                  <a:srgbClr val="9A0000"/>
                </a:solidFill>
                <a:latin typeface="ArialMT"/>
              </a:rPr>
              <a:t>- Regional: </a:t>
            </a:r>
            <a:r>
              <a:rPr lang="es-CO" sz="2400" dirty="0" err="1">
                <a:solidFill>
                  <a:srgbClr val="9A0000"/>
                </a:solidFill>
                <a:latin typeface="ArialMT"/>
              </a:rPr>
              <a:t>Eurostat</a:t>
            </a:r>
            <a:r>
              <a:rPr lang="es-CO" sz="2400" dirty="0">
                <a:solidFill>
                  <a:srgbClr val="9A0000"/>
                </a:solidFill>
                <a:latin typeface="ArialMT"/>
              </a:rPr>
              <a:t>, WAEMU y CEMAC armonización de informes fiscales.</a:t>
            </a:r>
          </a:p>
          <a:p>
            <a:pPr algn="just" defTabSz="914400" eaLnBrk="0" fontAlgn="base" hangingPunct="0">
              <a:spcBef>
                <a:spcPct val="0"/>
              </a:spcBef>
              <a:spcAft>
                <a:spcPct val="0"/>
              </a:spcAft>
            </a:pPr>
            <a:endParaRPr lang="es-CO" sz="2400" dirty="0">
              <a:solidFill>
                <a:srgbClr val="9A0000"/>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a:t>
            </a:r>
            <a:r>
              <a:rPr lang="es-CO" sz="2400" b="1" dirty="0">
                <a:solidFill>
                  <a:srgbClr val="9A0000"/>
                </a:solidFill>
                <a:latin typeface="ArialMT"/>
              </a:rPr>
              <a:t>- Sociedad Civil: </a:t>
            </a:r>
            <a:r>
              <a:rPr lang="es-CO" sz="2400" dirty="0">
                <a:solidFill>
                  <a:srgbClr val="9A0000"/>
                </a:solidFill>
                <a:latin typeface="ArialMT"/>
              </a:rPr>
              <a:t>Encuesta Presupuestaria Abierta e Índice, Principios GIFT, Informes EITI</a:t>
            </a:r>
            <a:endParaRPr lang="es-CO" sz="2400" dirty="0">
              <a:solidFill>
                <a:srgbClr val="000000"/>
              </a:solidFill>
              <a:latin typeface="Arial Narrow" pitchFamily="34" charset="0"/>
            </a:endParaRPr>
          </a:p>
        </p:txBody>
      </p:sp>
    </p:spTree>
    <p:extLst>
      <p:ext uri="{BB962C8B-B14F-4D97-AF65-F5344CB8AC3E}">
        <p14:creationId xmlns:p14="http://schemas.microsoft.com/office/powerpoint/2010/main" val="1653996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0469" y="0"/>
            <a:ext cx="7718181" cy="1104636"/>
          </a:xfrm>
        </p:spPr>
        <p:txBody>
          <a:bodyPr/>
          <a:lstStyle/>
          <a:p>
            <a:r>
              <a:rPr lang="es-CO" b="1" dirty="0">
                <a:latin typeface="Times New Roman" panose="02020603050405020304" pitchFamily="18" charset="0"/>
                <a:cs typeface="Times New Roman" panose="02020603050405020304" pitchFamily="18" charset="0"/>
              </a:rPr>
              <a:t>Lecciones de las Recientes Crisis</a:t>
            </a:r>
          </a:p>
        </p:txBody>
      </p:sp>
      <p:sp>
        <p:nvSpPr>
          <p:cNvPr id="3" name="Rectángulo 2"/>
          <p:cNvSpPr/>
          <p:nvPr/>
        </p:nvSpPr>
        <p:spPr>
          <a:xfrm>
            <a:off x="0" y="1067167"/>
            <a:ext cx="9144000" cy="4062651"/>
          </a:xfrm>
          <a:prstGeom prst="rect">
            <a:avLst/>
          </a:prstGeom>
        </p:spPr>
        <p:txBody>
          <a:bodyPr wrap="square">
            <a:spAutoFit/>
          </a:bodyPr>
          <a:lstStyle/>
          <a:p>
            <a:pPr defTabSz="914400" eaLnBrk="0" fontAlgn="base" hangingPunct="0">
              <a:spcBef>
                <a:spcPct val="0"/>
              </a:spcBef>
              <a:spcAft>
                <a:spcPct val="0"/>
              </a:spcAft>
            </a:pPr>
            <a:r>
              <a:rPr lang="es-CO" sz="2800" b="1" dirty="0">
                <a:solidFill>
                  <a:srgbClr val="212165"/>
                </a:solidFill>
                <a:latin typeface="ArialMT"/>
              </a:rPr>
              <a:t>Crisis asiática:</a:t>
            </a:r>
          </a:p>
          <a:p>
            <a:pPr algn="just" defTabSz="914400" eaLnBrk="0" fontAlgn="base" hangingPunct="0">
              <a:spcBef>
                <a:spcPct val="0"/>
              </a:spcBef>
              <a:spcAft>
                <a:spcPct val="0"/>
              </a:spcAft>
            </a:pPr>
            <a:r>
              <a:rPr lang="es-CO" sz="2400" dirty="0">
                <a:solidFill>
                  <a:srgbClr val="9A0000"/>
                </a:solidFill>
                <a:latin typeface="ArialMT"/>
              </a:rPr>
              <a:t>• </a:t>
            </a:r>
            <a:r>
              <a:rPr lang="es-CO" sz="2200" b="1" dirty="0">
                <a:solidFill>
                  <a:srgbClr val="9A0000"/>
                </a:solidFill>
                <a:latin typeface="ArialMT"/>
              </a:rPr>
              <a:t>Debilidad del sistema de presentación de informes financieros públicos  y privados</a:t>
            </a:r>
          </a:p>
          <a:p>
            <a:pPr algn="just" defTabSz="914400" eaLnBrk="0" fontAlgn="base" hangingPunct="0">
              <a:spcBef>
                <a:spcPct val="0"/>
              </a:spcBef>
              <a:spcAft>
                <a:spcPct val="0"/>
              </a:spcAft>
            </a:pPr>
            <a:r>
              <a:rPr lang="es-CO" sz="2200" b="1" dirty="0">
                <a:solidFill>
                  <a:srgbClr val="9A0000"/>
                </a:solidFill>
                <a:latin typeface="ArialMT"/>
              </a:rPr>
              <a:t>•  Riesgos asociados a los vínculos ocultos entre los dos</a:t>
            </a:r>
          </a:p>
          <a:p>
            <a:pPr defTabSz="914400" eaLnBrk="0" fontAlgn="base" hangingPunct="0">
              <a:spcBef>
                <a:spcPct val="0"/>
              </a:spcBef>
              <a:spcAft>
                <a:spcPct val="0"/>
              </a:spcAft>
            </a:pPr>
            <a:r>
              <a:rPr lang="es-CO" sz="2800" b="1" dirty="0">
                <a:solidFill>
                  <a:srgbClr val="212165"/>
                </a:solidFill>
                <a:latin typeface="ArialMT"/>
              </a:rPr>
              <a:t>Ultima crisis:</a:t>
            </a:r>
          </a:p>
          <a:p>
            <a:pPr algn="just" defTabSz="914400" eaLnBrk="0" fontAlgn="base" hangingPunct="0">
              <a:spcBef>
                <a:spcPct val="0"/>
              </a:spcBef>
              <a:spcAft>
                <a:spcPct val="0"/>
              </a:spcAft>
            </a:pPr>
            <a:r>
              <a:rPr lang="es-CO" sz="2400" dirty="0">
                <a:solidFill>
                  <a:srgbClr val="9A0000"/>
                </a:solidFill>
                <a:latin typeface="ArialMT"/>
              </a:rPr>
              <a:t>•  </a:t>
            </a:r>
            <a:r>
              <a:rPr lang="es-CO" sz="2200" b="1" dirty="0">
                <a:solidFill>
                  <a:srgbClr val="9A0000"/>
                </a:solidFill>
                <a:latin typeface="ArialMT"/>
              </a:rPr>
              <a:t>Conocimiento inadecuado de los gobiernos sobre su posición fiscal,</a:t>
            </a:r>
          </a:p>
          <a:p>
            <a:pPr algn="just" defTabSz="914400" eaLnBrk="0" fontAlgn="base" hangingPunct="0">
              <a:spcBef>
                <a:spcPct val="0"/>
              </a:spcBef>
              <a:spcAft>
                <a:spcPct val="0"/>
              </a:spcAft>
            </a:pPr>
            <a:r>
              <a:rPr lang="es-CO" sz="2200" b="1" dirty="0">
                <a:solidFill>
                  <a:srgbClr val="9A0000"/>
                </a:solidFill>
                <a:latin typeface="ArialMT"/>
              </a:rPr>
              <a:t>evidenciado por déficits y no reportados.</a:t>
            </a:r>
          </a:p>
          <a:p>
            <a:pPr algn="just" defTabSz="914400" eaLnBrk="0" fontAlgn="base" hangingPunct="0">
              <a:spcBef>
                <a:spcPct val="0"/>
              </a:spcBef>
              <a:spcAft>
                <a:spcPct val="0"/>
              </a:spcAft>
            </a:pPr>
            <a:r>
              <a:rPr lang="es-CO" sz="2200" b="1" dirty="0">
                <a:solidFill>
                  <a:srgbClr val="9A0000"/>
                </a:solidFill>
                <a:latin typeface="ArialMT"/>
              </a:rPr>
              <a:t>•  Subestimación considerable de los riesgos para sus proyecciones  fiscales, especialmente los que emanan del sector financiero.</a:t>
            </a:r>
          </a:p>
        </p:txBody>
      </p:sp>
      <p:sp>
        <p:nvSpPr>
          <p:cNvPr id="4" name="Rectángulo 3"/>
          <p:cNvSpPr/>
          <p:nvPr/>
        </p:nvSpPr>
        <p:spPr>
          <a:xfrm>
            <a:off x="53752" y="5234344"/>
            <a:ext cx="5958408" cy="215444"/>
          </a:xfrm>
          <a:prstGeom prst="rect">
            <a:avLst/>
          </a:prstGeom>
        </p:spPr>
        <p:txBody>
          <a:bodyPr wrap="square">
            <a:spAutoFit/>
          </a:bodyPr>
          <a:lstStyle/>
          <a:p>
            <a:pPr defTabSz="914400" eaLnBrk="0" fontAlgn="base" hangingPunct="0">
              <a:spcBef>
                <a:spcPct val="0"/>
              </a:spcBef>
              <a:spcAft>
                <a:spcPct val="0"/>
              </a:spcAft>
            </a:pPr>
            <a:r>
              <a:rPr lang="es-ES_tradnl" sz="800" b="1" dirty="0">
                <a:solidFill>
                  <a:srgbClr val="000000"/>
                </a:solidFill>
                <a:latin typeface="Arial Narrow" pitchFamily="34" charset="0"/>
              </a:rPr>
              <a:t>Fuente: </a:t>
            </a:r>
            <a:r>
              <a:rPr lang="es-ES_tradnl" sz="800" dirty="0">
                <a:solidFill>
                  <a:srgbClr val="000000"/>
                </a:solidFill>
                <a:latin typeface="Arial Narrow" pitchFamily="34" charset="0"/>
              </a:rPr>
              <a:t>FMI: Ramón Hurtado Focal 2017 Panamá</a:t>
            </a:r>
          </a:p>
        </p:txBody>
      </p:sp>
    </p:spTree>
    <p:extLst>
      <p:ext uri="{BB962C8B-B14F-4D97-AF65-F5344CB8AC3E}">
        <p14:creationId xmlns:p14="http://schemas.microsoft.com/office/powerpoint/2010/main" val="17672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6219" y="-529"/>
            <a:ext cx="7718181" cy="1104636"/>
          </a:xfrm>
        </p:spPr>
        <p:txBody>
          <a:bodyPr>
            <a:normAutofit/>
          </a:bodyPr>
          <a:lstStyle/>
          <a:p>
            <a:r>
              <a:rPr lang="es-CO" sz="3600" b="1" dirty="0">
                <a:latin typeface="Times New Roman" panose="02020603050405020304" pitchFamily="18" charset="0"/>
                <a:cs typeface="Times New Roman" panose="02020603050405020304" pitchFamily="18" charset="0"/>
              </a:rPr>
              <a:t>Mejoras con respecto a ROSC</a:t>
            </a:r>
          </a:p>
        </p:txBody>
      </p:sp>
      <p:graphicFrame>
        <p:nvGraphicFramePr>
          <p:cNvPr id="3" name="object 4"/>
          <p:cNvGraphicFramePr>
            <a:graphicFrameLocks noGrp="1"/>
          </p:cNvGraphicFramePr>
          <p:nvPr>
            <p:extLst>
              <p:ext uri="{D42A27DB-BD31-4B8C-83A1-F6EECF244321}">
                <p14:modId xmlns:p14="http://schemas.microsoft.com/office/powerpoint/2010/main" val="3153721376"/>
              </p:ext>
            </p:extLst>
          </p:nvPr>
        </p:nvGraphicFramePr>
        <p:xfrm>
          <a:off x="0" y="863322"/>
          <a:ext cx="9144000" cy="4864488"/>
        </p:xfrm>
        <a:graphic>
          <a:graphicData uri="http://schemas.openxmlformats.org/drawingml/2006/table">
            <a:tbl>
              <a:tblPr firstRow="1" bandRow="1"/>
              <a:tblGrid>
                <a:gridCol w="2709496">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386504">
                  <a:extLst>
                    <a:ext uri="{9D8B030D-6E8A-4147-A177-3AD203B41FA5}">
                      <a16:colId xmlns:a16="http://schemas.microsoft.com/office/drawing/2014/main" val="20002"/>
                    </a:ext>
                  </a:extLst>
                </a:gridCol>
              </a:tblGrid>
              <a:tr h="57207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716280" marR="409575" indent="-285750">
                        <a:lnSpc>
                          <a:spcPts val="2130"/>
                        </a:lnSpc>
                        <a:spcBef>
                          <a:spcPts val="420"/>
                        </a:spcBef>
                      </a:pPr>
                      <a:r>
                        <a:rPr sz="2000" b="1" spc="-5" dirty="0">
                          <a:solidFill>
                            <a:srgbClr val="FFFFFF"/>
                          </a:solidFill>
                          <a:latin typeface="Arial"/>
                          <a:cs typeface="Arial"/>
                        </a:rPr>
                        <a:t>Objetivo </a:t>
                      </a:r>
                      <a:r>
                        <a:rPr sz="2000" b="1" dirty="0">
                          <a:solidFill>
                            <a:srgbClr val="FFFFFF"/>
                          </a:solidFill>
                          <a:latin typeface="Arial"/>
                          <a:cs typeface="Arial"/>
                        </a:rPr>
                        <a:t>de</a:t>
                      </a:r>
                      <a:r>
                        <a:rPr sz="2000" b="1" spc="-75" dirty="0">
                          <a:solidFill>
                            <a:srgbClr val="FFFFFF"/>
                          </a:solidFill>
                          <a:latin typeface="Arial"/>
                          <a:cs typeface="Arial"/>
                        </a:rPr>
                        <a:t> </a:t>
                      </a:r>
                      <a:r>
                        <a:rPr sz="2000" b="1" dirty="0">
                          <a:solidFill>
                            <a:srgbClr val="FFFFFF"/>
                          </a:solidFill>
                          <a:latin typeface="Arial"/>
                          <a:cs typeface="Arial"/>
                        </a:rPr>
                        <a:t>la  </a:t>
                      </a:r>
                      <a:r>
                        <a:rPr sz="2000" b="1" spc="-5" dirty="0">
                          <a:solidFill>
                            <a:srgbClr val="FFFFFF"/>
                          </a:solidFill>
                          <a:latin typeface="Arial"/>
                          <a:cs typeface="Arial"/>
                        </a:rPr>
                        <a:t>Reforma</a:t>
                      </a:r>
                      <a:endParaRPr sz="2000" dirty="0">
                        <a:latin typeface="Arial"/>
                        <a:cs typeface="Arial"/>
                      </a:endParaRPr>
                    </a:p>
                  </a:txBody>
                  <a:tcPr marL="0" marR="0" marT="5334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2D2D8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640715">
                        <a:lnSpc>
                          <a:spcPct val="100000"/>
                        </a:lnSpc>
                        <a:spcBef>
                          <a:spcPts val="1405"/>
                        </a:spcBef>
                      </a:pPr>
                      <a:r>
                        <a:rPr sz="2000" b="1" spc="-5" dirty="0">
                          <a:solidFill>
                            <a:srgbClr val="FFFFFF"/>
                          </a:solidFill>
                          <a:latin typeface="Arial"/>
                          <a:cs typeface="Arial"/>
                        </a:rPr>
                        <a:t>ROSC</a:t>
                      </a:r>
                      <a:r>
                        <a:rPr sz="2000" b="1" spc="-10" dirty="0">
                          <a:solidFill>
                            <a:srgbClr val="FFFFFF"/>
                          </a:solidFill>
                          <a:latin typeface="Arial"/>
                          <a:cs typeface="Arial"/>
                        </a:rPr>
                        <a:t> </a:t>
                      </a:r>
                      <a:r>
                        <a:rPr sz="2000" b="1" spc="-5" dirty="0">
                          <a:solidFill>
                            <a:srgbClr val="FFFFFF"/>
                          </a:solidFill>
                          <a:latin typeface="Arial"/>
                          <a:cs typeface="Arial"/>
                        </a:rPr>
                        <a:t>Fiscal</a:t>
                      </a:r>
                      <a:endParaRPr sz="2000" dirty="0">
                        <a:latin typeface="Arial"/>
                        <a:cs typeface="Arial"/>
                      </a:endParaRPr>
                    </a:p>
                  </a:txBody>
                  <a:tcPr marL="0" marR="0" marT="17843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2D2D8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42900" marR="321310" indent="361950">
                        <a:lnSpc>
                          <a:spcPts val="2130"/>
                        </a:lnSpc>
                        <a:spcBef>
                          <a:spcPts val="420"/>
                        </a:spcBef>
                      </a:pPr>
                      <a:r>
                        <a:rPr sz="2000" b="1" spc="-5" dirty="0">
                          <a:solidFill>
                            <a:srgbClr val="FFFFFF"/>
                          </a:solidFill>
                          <a:latin typeface="Arial"/>
                          <a:cs typeface="Arial"/>
                        </a:rPr>
                        <a:t>Evaluación </a:t>
                      </a:r>
                      <a:r>
                        <a:rPr sz="2000" b="1" dirty="0">
                          <a:solidFill>
                            <a:srgbClr val="FFFFFF"/>
                          </a:solidFill>
                          <a:latin typeface="Arial"/>
                          <a:cs typeface="Arial"/>
                        </a:rPr>
                        <a:t>de  </a:t>
                      </a:r>
                      <a:r>
                        <a:rPr sz="2000" b="1" spc="-10" dirty="0">
                          <a:solidFill>
                            <a:srgbClr val="FFFFFF"/>
                          </a:solidFill>
                          <a:latin typeface="Arial"/>
                          <a:cs typeface="Arial"/>
                        </a:rPr>
                        <a:t>Transparencia</a:t>
                      </a:r>
                      <a:r>
                        <a:rPr sz="2000" b="1" spc="-75" dirty="0">
                          <a:solidFill>
                            <a:srgbClr val="FFFFFF"/>
                          </a:solidFill>
                          <a:latin typeface="Arial"/>
                          <a:cs typeface="Arial"/>
                        </a:rPr>
                        <a:t> </a:t>
                      </a:r>
                      <a:r>
                        <a:rPr sz="2000" b="1" spc="-5" dirty="0">
                          <a:solidFill>
                            <a:srgbClr val="FFFFFF"/>
                          </a:solidFill>
                          <a:latin typeface="Arial"/>
                          <a:cs typeface="Arial"/>
                        </a:rPr>
                        <a:t>Fiscal</a:t>
                      </a:r>
                      <a:endParaRPr sz="2000" dirty="0">
                        <a:latin typeface="Arial"/>
                        <a:cs typeface="Arial"/>
                      </a:endParaRPr>
                    </a:p>
                  </a:txBody>
                  <a:tcPr marL="0" marR="0" marT="5334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2D2D8A"/>
                    </a:solidFill>
                  </a:tcPr>
                </a:tc>
                <a:extLst>
                  <a:ext uri="{0D108BD9-81ED-4DB2-BD59-A6C34878D82A}">
                    <a16:rowId xmlns:a16="http://schemas.microsoft.com/office/drawing/2014/main" val="10000"/>
                  </a:ext>
                </a:extLst>
              </a:tr>
              <a:tr h="111072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27329" marR="207645" algn="ctr">
                        <a:lnSpc>
                          <a:spcPct val="99800"/>
                        </a:lnSpc>
                        <a:spcBef>
                          <a:spcPts val="330"/>
                        </a:spcBef>
                      </a:pPr>
                      <a:r>
                        <a:rPr sz="1800" b="1" spc="-5" dirty="0">
                          <a:solidFill>
                            <a:srgbClr val="0033FF"/>
                          </a:solidFill>
                          <a:latin typeface="Arial"/>
                          <a:cs typeface="Arial"/>
                        </a:rPr>
                        <a:t>Mayor análisis</a:t>
                      </a:r>
                      <a:r>
                        <a:rPr sz="1800" b="1" spc="-75" dirty="0">
                          <a:solidFill>
                            <a:srgbClr val="0033FF"/>
                          </a:solidFill>
                          <a:latin typeface="Arial"/>
                          <a:cs typeface="Arial"/>
                        </a:rPr>
                        <a:t> </a:t>
                      </a:r>
                      <a:r>
                        <a:rPr sz="1800" b="1" dirty="0">
                          <a:solidFill>
                            <a:srgbClr val="0033FF"/>
                          </a:solidFill>
                          <a:latin typeface="Arial"/>
                          <a:cs typeface="Arial"/>
                        </a:rPr>
                        <a:t>de  </a:t>
                      </a:r>
                      <a:r>
                        <a:rPr sz="1800" b="1" spc="-5" dirty="0">
                          <a:solidFill>
                            <a:srgbClr val="0033FF"/>
                          </a:solidFill>
                          <a:latin typeface="Arial"/>
                          <a:cs typeface="Arial"/>
                        </a:rPr>
                        <a:t>cobertura </a:t>
                      </a:r>
                      <a:r>
                        <a:rPr sz="1800" b="1" dirty="0">
                          <a:solidFill>
                            <a:srgbClr val="0033FF"/>
                          </a:solidFill>
                          <a:latin typeface="Arial"/>
                          <a:cs typeface="Arial"/>
                        </a:rPr>
                        <a:t>y  </a:t>
                      </a:r>
                      <a:r>
                        <a:rPr sz="1800" b="1" spc="-5" dirty="0">
                          <a:solidFill>
                            <a:srgbClr val="0033FF"/>
                          </a:solidFill>
                          <a:latin typeface="Arial"/>
                          <a:cs typeface="Arial"/>
                        </a:rPr>
                        <a:t>fiabilidad </a:t>
                      </a:r>
                      <a:r>
                        <a:rPr sz="1800" b="1" dirty="0">
                          <a:solidFill>
                            <a:srgbClr val="0033FF"/>
                          </a:solidFill>
                          <a:latin typeface="Arial"/>
                          <a:cs typeface="Arial"/>
                        </a:rPr>
                        <a:t>de </a:t>
                      </a:r>
                      <a:r>
                        <a:rPr sz="1800" b="1" spc="-5" dirty="0">
                          <a:solidFill>
                            <a:srgbClr val="0033FF"/>
                          </a:solidFill>
                          <a:latin typeface="Arial"/>
                          <a:cs typeface="Arial"/>
                        </a:rPr>
                        <a:t>los  datos</a:t>
                      </a:r>
                      <a:r>
                        <a:rPr sz="1800" b="1" spc="-20" dirty="0">
                          <a:solidFill>
                            <a:srgbClr val="0033FF"/>
                          </a:solidFill>
                          <a:latin typeface="Arial"/>
                          <a:cs typeface="Arial"/>
                        </a:rPr>
                        <a:t> </a:t>
                      </a:r>
                      <a:r>
                        <a:rPr sz="1800" b="1" spc="-5" dirty="0">
                          <a:solidFill>
                            <a:srgbClr val="0033FF"/>
                          </a:solidFill>
                          <a:latin typeface="Arial"/>
                          <a:cs typeface="Arial"/>
                        </a:rPr>
                        <a:t>fiscales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58115" marR="137795" algn="ctr">
                        <a:lnSpc>
                          <a:spcPct val="99800"/>
                        </a:lnSpc>
                        <a:spcBef>
                          <a:spcPts val="330"/>
                        </a:spcBef>
                      </a:pPr>
                      <a:r>
                        <a:rPr sz="1600" b="1" spc="-5" dirty="0">
                          <a:solidFill>
                            <a:srgbClr val="16218E"/>
                          </a:solidFill>
                          <a:latin typeface="Arial"/>
                          <a:cs typeface="Arial"/>
                        </a:rPr>
                        <a:t>Enfoque en evaluar</a:t>
                      </a:r>
                      <a:r>
                        <a:rPr sz="1600" b="1" spc="-65" dirty="0">
                          <a:solidFill>
                            <a:srgbClr val="16218E"/>
                          </a:solidFill>
                          <a:latin typeface="Arial"/>
                          <a:cs typeface="Arial"/>
                        </a:rPr>
                        <a:t> </a:t>
                      </a:r>
                      <a:r>
                        <a:rPr sz="1600" b="1" spc="-5" dirty="0">
                          <a:solidFill>
                            <a:srgbClr val="16218E"/>
                          </a:solidFill>
                          <a:latin typeface="Arial"/>
                          <a:cs typeface="Arial"/>
                        </a:rPr>
                        <a:t>los  procedimientos de  presentación de  informes</a:t>
                      </a:r>
                      <a:endParaRPr sz="1600" b="1" dirty="0">
                        <a:latin typeface="Arial"/>
                        <a:cs typeface="Arial"/>
                      </a:endParaRPr>
                    </a:p>
                  </a:txBody>
                  <a:tcPr marL="0" marR="0" marT="4191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2000" b="1" dirty="0">
                        <a:latin typeface="Times New Roman"/>
                        <a:cs typeface="Times New Roman"/>
                      </a:endParaRPr>
                    </a:p>
                    <a:p>
                      <a:pPr marL="330200" marR="195580" indent="-114300">
                        <a:lnSpc>
                          <a:spcPts val="2130"/>
                        </a:lnSpc>
                      </a:pPr>
                      <a:r>
                        <a:rPr sz="1600" b="1" spc="-5" dirty="0">
                          <a:solidFill>
                            <a:srgbClr val="16218E"/>
                          </a:solidFill>
                          <a:latin typeface="Arial"/>
                          <a:cs typeface="Arial"/>
                        </a:rPr>
                        <a:t>Indicadores cuantitativos  de transparencia</a:t>
                      </a:r>
                      <a:r>
                        <a:rPr sz="1600" b="1" spc="-30" dirty="0">
                          <a:solidFill>
                            <a:srgbClr val="16218E"/>
                          </a:solidFill>
                          <a:latin typeface="Arial"/>
                          <a:cs typeface="Arial"/>
                        </a:rPr>
                        <a:t> </a:t>
                      </a:r>
                      <a:r>
                        <a:rPr sz="1600" b="1" spc="-5" dirty="0">
                          <a:solidFill>
                            <a:srgbClr val="16218E"/>
                          </a:solidFill>
                          <a:latin typeface="Arial"/>
                          <a:cs typeface="Arial"/>
                        </a:rPr>
                        <a:t>fiscal</a:t>
                      </a:r>
                      <a:endParaRPr sz="1600" b="1" dirty="0">
                        <a:latin typeface="Arial"/>
                        <a:cs typeface="Arial"/>
                      </a:endParaRPr>
                    </a:p>
                  </a:txBody>
                  <a:tcPr marL="0" marR="0" marT="635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extLst>
                  <a:ext uri="{0D108BD9-81ED-4DB2-BD59-A6C34878D82A}">
                    <a16:rowId xmlns:a16="http://schemas.microsoft.com/office/drawing/2014/main" val="10001"/>
                  </a:ext>
                </a:extLst>
              </a:tr>
              <a:tr h="111072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09880" marR="289560" algn="ctr">
                        <a:lnSpc>
                          <a:spcPct val="99800"/>
                        </a:lnSpc>
                        <a:spcBef>
                          <a:spcPts val="330"/>
                        </a:spcBef>
                      </a:pPr>
                      <a:r>
                        <a:rPr sz="1800" b="1" spc="-5" dirty="0">
                          <a:solidFill>
                            <a:srgbClr val="0033FF"/>
                          </a:solidFill>
                          <a:latin typeface="Arial"/>
                          <a:cs typeface="Arial"/>
                        </a:rPr>
                        <a:t>Resumen más  accesible </a:t>
                      </a:r>
                      <a:r>
                        <a:rPr sz="1800" b="1" dirty="0">
                          <a:solidFill>
                            <a:srgbClr val="0033FF"/>
                          </a:solidFill>
                          <a:latin typeface="Arial"/>
                          <a:cs typeface="Arial"/>
                        </a:rPr>
                        <a:t>de</a:t>
                      </a:r>
                      <a:r>
                        <a:rPr sz="1800" b="1" spc="-85" dirty="0">
                          <a:solidFill>
                            <a:srgbClr val="0033FF"/>
                          </a:solidFill>
                          <a:latin typeface="Arial"/>
                          <a:cs typeface="Arial"/>
                        </a:rPr>
                        <a:t> </a:t>
                      </a:r>
                      <a:r>
                        <a:rPr sz="1800" b="1" spc="-5" dirty="0">
                          <a:solidFill>
                            <a:srgbClr val="0033FF"/>
                          </a:solidFill>
                          <a:latin typeface="Arial"/>
                          <a:cs typeface="Arial"/>
                        </a:rPr>
                        <a:t>las  fortalezas </a:t>
                      </a:r>
                      <a:r>
                        <a:rPr sz="1800" b="1" dirty="0">
                          <a:solidFill>
                            <a:srgbClr val="0033FF"/>
                          </a:solidFill>
                          <a:latin typeface="Arial"/>
                          <a:cs typeface="Arial"/>
                        </a:rPr>
                        <a:t>y  </a:t>
                      </a:r>
                      <a:r>
                        <a:rPr sz="1800" b="1" spc="-5" dirty="0">
                          <a:solidFill>
                            <a:srgbClr val="0033FF"/>
                          </a:solidFill>
                          <a:latin typeface="Arial"/>
                          <a:cs typeface="Arial"/>
                        </a:rPr>
                        <a:t>debilidades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32715" marR="113030" indent="-635" algn="ctr">
                        <a:lnSpc>
                          <a:spcPct val="99500"/>
                        </a:lnSpc>
                        <a:spcBef>
                          <a:spcPts val="1415"/>
                        </a:spcBef>
                      </a:pPr>
                      <a:r>
                        <a:rPr sz="1600" b="1" spc="-5" dirty="0">
                          <a:solidFill>
                            <a:srgbClr val="16218E"/>
                          </a:solidFill>
                          <a:latin typeface="Arial"/>
                          <a:cs typeface="Arial"/>
                        </a:rPr>
                        <a:t>Largas descripciones  narrativas de las  fortalezas </a:t>
                      </a:r>
                      <a:r>
                        <a:rPr sz="1600" b="1" dirty="0">
                          <a:solidFill>
                            <a:srgbClr val="16218E"/>
                          </a:solidFill>
                          <a:latin typeface="Arial"/>
                          <a:cs typeface="Arial"/>
                        </a:rPr>
                        <a:t>y</a:t>
                      </a:r>
                      <a:r>
                        <a:rPr sz="1600" b="1" spc="-65" dirty="0">
                          <a:solidFill>
                            <a:srgbClr val="16218E"/>
                          </a:solidFill>
                          <a:latin typeface="Arial"/>
                          <a:cs typeface="Arial"/>
                        </a:rPr>
                        <a:t> </a:t>
                      </a:r>
                      <a:r>
                        <a:rPr sz="1600" b="1" spc="-5" dirty="0">
                          <a:solidFill>
                            <a:srgbClr val="16218E"/>
                          </a:solidFill>
                          <a:latin typeface="Arial"/>
                          <a:cs typeface="Arial"/>
                        </a:rPr>
                        <a:t>debilidades</a:t>
                      </a:r>
                      <a:endParaRPr sz="1600" b="1" dirty="0">
                        <a:latin typeface="Arial"/>
                        <a:cs typeface="Arial"/>
                      </a:endParaRPr>
                    </a:p>
                  </a:txBody>
                  <a:tcPr marL="0" marR="0" marT="17970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92100" marR="271780" algn="ctr">
                        <a:lnSpc>
                          <a:spcPct val="99800"/>
                        </a:lnSpc>
                        <a:spcBef>
                          <a:spcPts val="330"/>
                        </a:spcBef>
                      </a:pPr>
                      <a:r>
                        <a:rPr sz="1600" b="1" spc="-5" dirty="0">
                          <a:solidFill>
                            <a:srgbClr val="16218E"/>
                          </a:solidFill>
                          <a:latin typeface="Arial"/>
                          <a:cs typeface="Arial"/>
                        </a:rPr>
                        <a:t>Los Mapas de Calor </a:t>
                      </a:r>
                      <a:r>
                        <a:rPr sz="1600" b="1" dirty="0">
                          <a:solidFill>
                            <a:srgbClr val="16218E"/>
                          </a:solidFill>
                          <a:latin typeface="Arial"/>
                          <a:cs typeface="Arial"/>
                        </a:rPr>
                        <a:t>a  </a:t>
                      </a:r>
                      <a:r>
                        <a:rPr sz="1600" b="1" spc="-5" dirty="0">
                          <a:solidFill>
                            <a:srgbClr val="16218E"/>
                          </a:solidFill>
                          <a:latin typeface="Arial"/>
                          <a:cs typeface="Arial"/>
                        </a:rPr>
                        <a:t>manera de Resumen  resaltan las</a:t>
                      </a:r>
                      <a:r>
                        <a:rPr sz="1600" b="1" spc="-50" dirty="0">
                          <a:solidFill>
                            <a:srgbClr val="16218E"/>
                          </a:solidFill>
                          <a:latin typeface="Arial"/>
                          <a:cs typeface="Arial"/>
                        </a:rPr>
                        <a:t> </a:t>
                      </a:r>
                      <a:r>
                        <a:rPr sz="1600" b="1" spc="-5" dirty="0">
                          <a:solidFill>
                            <a:srgbClr val="16218E"/>
                          </a:solidFill>
                          <a:latin typeface="Arial"/>
                          <a:cs typeface="Arial"/>
                        </a:rPr>
                        <a:t>prioridades  para </a:t>
                      </a:r>
                      <a:r>
                        <a:rPr sz="1600" b="1" dirty="0">
                          <a:solidFill>
                            <a:srgbClr val="16218E"/>
                          </a:solidFill>
                          <a:latin typeface="Arial"/>
                          <a:cs typeface="Arial"/>
                        </a:rPr>
                        <a:t>la</a:t>
                      </a:r>
                      <a:r>
                        <a:rPr sz="1600" b="1" spc="-25" dirty="0">
                          <a:solidFill>
                            <a:srgbClr val="16218E"/>
                          </a:solidFill>
                          <a:latin typeface="Arial"/>
                          <a:cs typeface="Arial"/>
                        </a:rPr>
                        <a:t> </a:t>
                      </a:r>
                      <a:r>
                        <a:rPr sz="1600" b="1" spc="-5" dirty="0">
                          <a:solidFill>
                            <a:srgbClr val="16218E"/>
                          </a:solidFill>
                          <a:latin typeface="Arial"/>
                          <a:cs typeface="Arial"/>
                        </a:rPr>
                        <a:t>reforma</a:t>
                      </a:r>
                      <a:endParaRPr sz="1600" b="1"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extLst>
                  <a:ext uri="{0D108BD9-81ED-4DB2-BD59-A6C34878D82A}">
                    <a16:rowId xmlns:a16="http://schemas.microsoft.com/office/drawing/2014/main" val="10002"/>
                  </a:ext>
                </a:extLst>
              </a:tr>
              <a:tr h="111072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57480" marR="137160" algn="ctr">
                        <a:lnSpc>
                          <a:spcPct val="99800"/>
                        </a:lnSpc>
                        <a:spcBef>
                          <a:spcPts val="330"/>
                        </a:spcBef>
                      </a:pPr>
                      <a:r>
                        <a:rPr sz="1800" b="1" spc="-5" dirty="0">
                          <a:solidFill>
                            <a:srgbClr val="0033FF"/>
                          </a:solidFill>
                          <a:latin typeface="Arial"/>
                          <a:cs typeface="Arial"/>
                        </a:rPr>
                        <a:t>Identifica</a:t>
                      </a:r>
                      <a:r>
                        <a:rPr sz="1800" b="1" spc="-70" dirty="0">
                          <a:solidFill>
                            <a:srgbClr val="0033FF"/>
                          </a:solidFill>
                          <a:latin typeface="Arial"/>
                          <a:cs typeface="Arial"/>
                        </a:rPr>
                        <a:t> </a:t>
                      </a:r>
                      <a:r>
                        <a:rPr sz="1800" b="1" spc="-5" dirty="0">
                          <a:solidFill>
                            <a:srgbClr val="0033FF"/>
                          </a:solidFill>
                          <a:latin typeface="Arial"/>
                          <a:cs typeface="Arial"/>
                        </a:rPr>
                        <a:t>acciones  concretas para  abordar las  debilidades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47015" marR="226695" indent="-635" algn="ctr">
                        <a:lnSpc>
                          <a:spcPct val="99500"/>
                        </a:lnSpc>
                        <a:spcBef>
                          <a:spcPts val="1415"/>
                        </a:spcBef>
                      </a:pPr>
                      <a:r>
                        <a:rPr sz="1600" b="1" spc="-5" dirty="0">
                          <a:solidFill>
                            <a:srgbClr val="16218E"/>
                          </a:solidFill>
                          <a:latin typeface="Arial"/>
                          <a:cs typeface="Arial"/>
                        </a:rPr>
                        <a:t>Lista de  recomendaciones</a:t>
                      </a:r>
                      <a:r>
                        <a:rPr sz="1600" b="1" spc="-75" dirty="0">
                          <a:solidFill>
                            <a:srgbClr val="16218E"/>
                          </a:solidFill>
                          <a:latin typeface="Arial"/>
                          <a:cs typeface="Arial"/>
                        </a:rPr>
                        <a:t> </a:t>
                      </a:r>
                      <a:r>
                        <a:rPr sz="1600" b="1" dirty="0">
                          <a:solidFill>
                            <a:srgbClr val="16218E"/>
                          </a:solidFill>
                          <a:latin typeface="Arial"/>
                          <a:cs typeface="Arial"/>
                        </a:rPr>
                        <a:t>sin  </a:t>
                      </a:r>
                      <a:r>
                        <a:rPr sz="1600" b="1" spc="-5" dirty="0">
                          <a:solidFill>
                            <a:srgbClr val="16218E"/>
                          </a:solidFill>
                          <a:latin typeface="Arial"/>
                          <a:cs typeface="Arial"/>
                        </a:rPr>
                        <a:t>priorizar</a:t>
                      </a:r>
                      <a:endParaRPr sz="1600" b="1" dirty="0">
                        <a:latin typeface="Arial"/>
                        <a:cs typeface="Arial"/>
                      </a:endParaRPr>
                    </a:p>
                  </a:txBody>
                  <a:tcPr marL="0" marR="0" marT="17970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2000" b="1" dirty="0">
                        <a:latin typeface="Times New Roman"/>
                        <a:cs typeface="Times New Roman"/>
                      </a:endParaRPr>
                    </a:p>
                    <a:p>
                      <a:pPr marL="876300" marR="81280" indent="-775335">
                        <a:lnSpc>
                          <a:spcPts val="2130"/>
                        </a:lnSpc>
                      </a:pPr>
                      <a:r>
                        <a:rPr sz="1600" b="1" spc="-5" dirty="0">
                          <a:solidFill>
                            <a:srgbClr val="16218E"/>
                          </a:solidFill>
                          <a:latin typeface="Arial"/>
                          <a:cs typeface="Arial"/>
                        </a:rPr>
                        <a:t>Plan de Acción</a:t>
                      </a:r>
                      <a:r>
                        <a:rPr sz="1600" b="1" spc="-160" dirty="0">
                          <a:solidFill>
                            <a:srgbClr val="16218E"/>
                          </a:solidFill>
                          <a:latin typeface="Arial"/>
                          <a:cs typeface="Arial"/>
                        </a:rPr>
                        <a:t> </a:t>
                      </a:r>
                      <a:r>
                        <a:rPr sz="1600" b="1" spc="-5" dirty="0">
                          <a:solidFill>
                            <a:srgbClr val="16218E"/>
                          </a:solidFill>
                          <a:latin typeface="Arial"/>
                          <a:cs typeface="Arial"/>
                        </a:rPr>
                        <a:t>Quinquenal  Escalonado</a:t>
                      </a:r>
                      <a:endParaRPr sz="1600" b="1"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extLst>
                  <a:ext uri="{0D108BD9-81ED-4DB2-BD59-A6C34878D82A}">
                    <a16:rowId xmlns:a16="http://schemas.microsoft.com/office/drawing/2014/main" val="10003"/>
                  </a:ext>
                </a:extLst>
              </a:tr>
              <a:tr h="86017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30"/>
                        </a:spcBef>
                      </a:pPr>
                      <a:endParaRPr sz="1600" dirty="0">
                        <a:solidFill>
                          <a:srgbClr val="0033FF"/>
                        </a:solidFill>
                        <a:latin typeface="Times New Roman"/>
                        <a:cs typeface="Times New Roman"/>
                      </a:endParaRPr>
                    </a:p>
                    <a:p>
                      <a:pPr marL="665480" marR="398145" indent="-247650">
                        <a:lnSpc>
                          <a:spcPts val="2130"/>
                        </a:lnSpc>
                      </a:pPr>
                      <a:r>
                        <a:rPr sz="1800" b="1" spc="-5" dirty="0">
                          <a:solidFill>
                            <a:srgbClr val="0033FF"/>
                          </a:solidFill>
                          <a:latin typeface="Arial"/>
                          <a:cs typeface="Arial"/>
                        </a:rPr>
                        <a:t>Producto</a:t>
                      </a:r>
                      <a:r>
                        <a:rPr sz="1800" b="1" spc="-85" dirty="0">
                          <a:solidFill>
                            <a:srgbClr val="0033FF"/>
                          </a:solidFill>
                          <a:latin typeface="Arial"/>
                          <a:cs typeface="Arial"/>
                        </a:rPr>
                        <a:t> </a:t>
                      </a:r>
                      <a:r>
                        <a:rPr sz="1800" b="1" spc="-5" dirty="0">
                          <a:solidFill>
                            <a:srgbClr val="0033FF"/>
                          </a:solidFill>
                          <a:latin typeface="Arial"/>
                          <a:cs typeface="Arial"/>
                        </a:rPr>
                        <a:t>más  escalable</a:t>
                      </a:r>
                      <a:endParaRPr sz="1800" dirty="0">
                        <a:solidFill>
                          <a:srgbClr val="0033FF"/>
                        </a:solidFill>
                        <a:latin typeface="Arial"/>
                        <a:cs typeface="Arial"/>
                      </a:endParaRPr>
                    </a:p>
                  </a:txBody>
                  <a:tcPr marL="0" marR="0" marT="38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30"/>
                        </a:spcBef>
                      </a:pPr>
                      <a:endParaRPr sz="1600" b="1">
                        <a:latin typeface="Times New Roman"/>
                        <a:cs typeface="Times New Roman"/>
                      </a:endParaRPr>
                    </a:p>
                    <a:p>
                      <a:pPr marL="882015" marR="169545" indent="-692150">
                        <a:lnSpc>
                          <a:spcPts val="2130"/>
                        </a:lnSpc>
                      </a:pPr>
                      <a:r>
                        <a:rPr sz="1600" b="1" spc="-5" dirty="0">
                          <a:solidFill>
                            <a:srgbClr val="16218E"/>
                          </a:solidFill>
                          <a:latin typeface="Arial"/>
                          <a:cs typeface="Arial"/>
                        </a:rPr>
                        <a:t>Evaluación exhaustiva  estándar</a:t>
                      </a:r>
                      <a:endParaRPr sz="1600" b="1">
                        <a:latin typeface="Arial"/>
                        <a:cs typeface="Arial"/>
                      </a:endParaRPr>
                    </a:p>
                  </a:txBody>
                  <a:tcPr marL="0" marR="0" marT="38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71450" marR="151130" algn="ctr">
                        <a:lnSpc>
                          <a:spcPct val="99500"/>
                        </a:lnSpc>
                        <a:spcBef>
                          <a:spcPts val="880"/>
                        </a:spcBef>
                      </a:pPr>
                      <a:r>
                        <a:rPr sz="1600" b="1" spc="-5" dirty="0">
                          <a:solidFill>
                            <a:srgbClr val="16218E"/>
                          </a:solidFill>
                          <a:latin typeface="Arial"/>
                          <a:cs typeface="Arial"/>
                        </a:rPr>
                        <a:t>Evaluaciones modulares  de los pilares</a:t>
                      </a:r>
                      <a:r>
                        <a:rPr sz="1600" b="1" spc="-40" dirty="0">
                          <a:solidFill>
                            <a:srgbClr val="16218E"/>
                          </a:solidFill>
                          <a:latin typeface="Arial"/>
                          <a:cs typeface="Arial"/>
                        </a:rPr>
                        <a:t> </a:t>
                      </a:r>
                      <a:r>
                        <a:rPr sz="1600" b="1" spc="-5" dirty="0">
                          <a:solidFill>
                            <a:srgbClr val="16218E"/>
                          </a:solidFill>
                          <a:latin typeface="Arial"/>
                          <a:cs typeface="Arial"/>
                        </a:rPr>
                        <a:t>individuales  del</a:t>
                      </a:r>
                      <a:r>
                        <a:rPr sz="1600" b="1" spc="-10" dirty="0">
                          <a:solidFill>
                            <a:srgbClr val="16218E"/>
                          </a:solidFill>
                          <a:latin typeface="Arial"/>
                          <a:cs typeface="Arial"/>
                        </a:rPr>
                        <a:t> </a:t>
                      </a:r>
                      <a:r>
                        <a:rPr sz="1600" b="1" spc="-5" dirty="0">
                          <a:solidFill>
                            <a:srgbClr val="16218E"/>
                          </a:solidFill>
                          <a:latin typeface="Arial"/>
                          <a:cs typeface="Arial"/>
                        </a:rPr>
                        <a:t>Código</a:t>
                      </a:r>
                      <a:endParaRPr sz="1600" b="1" dirty="0">
                        <a:latin typeface="Arial"/>
                        <a:cs typeface="Arial"/>
                      </a:endParaRPr>
                    </a:p>
                  </a:txBody>
                  <a:tcPr marL="0" marR="0" marT="11176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0308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0"/>
            <a:ext cx="7718181" cy="867104"/>
          </a:xfrm>
        </p:spPr>
        <p:txBody>
          <a:bodyPr/>
          <a:lstStyle/>
          <a:p>
            <a:r>
              <a:rPr lang="es-CO" b="1" dirty="0">
                <a:latin typeface="Times New Roman" panose="02020603050405020304" pitchFamily="18" charset="0"/>
                <a:cs typeface="Times New Roman" panose="02020603050405020304" pitchFamily="18" charset="0"/>
              </a:rPr>
              <a:t>Mejoras con respecto al Código del 2007</a:t>
            </a:r>
          </a:p>
        </p:txBody>
      </p:sp>
      <p:graphicFrame>
        <p:nvGraphicFramePr>
          <p:cNvPr id="3" name="object 5"/>
          <p:cNvGraphicFramePr>
            <a:graphicFrameLocks noGrp="1"/>
          </p:cNvGraphicFramePr>
          <p:nvPr>
            <p:extLst>
              <p:ext uri="{D42A27DB-BD31-4B8C-83A1-F6EECF244321}">
                <p14:modId xmlns:p14="http://schemas.microsoft.com/office/powerpoint/2010/main" val="1853443610"/>
              </p:ext>
            </p:extLst>
          </p:nvPr>
        </p:nvGraphicFramePr>
        <p:xfrm>
          <a:off x="0" y="867103"/>
          <a:ext cx="9180511" cy="4865015"/>
        </p:xfrm>
        <a:graphic>
          <a:graphicData uri="http://schemas.openxmlformats.org/drawingml/2006/table">
            <a:tbl>
              <a:tblPr firstRow="1" bandRow="1"/>
              <a:tblGrid>
                <a:gridCol w="2499806">
                  <a:extLst>
                    <a:ext uri="{9D8B030D-6E8A-4147-A177-3AD203B41FA5}">
                      <a16:colId xmlns:a16="http://schemas.microsoft.com/office/drawing/2014/main" val="20000"/>
                    </a:ext>
                  </a:extLst>
                </a:gridCol>
                <a:gridCol w="3108707">
                  <a:extLst>
                    <a:ext uri="{9D8B030D-6E8A-4147-A177-3AD203B41FA5}">
                      <a16:colId xmlns:a16="http://schemas.microsoft.com/office/drawing/2014/main" val="20001"/>
                    </a:ext>
                  </a:extLst>
                </a:gridCol>
                <a:gridCol w="3571998">
                  <a:extLst>
                    <a:ext uri="{9D8B030D-6E8A-4147-A177-3AD203B41FA5}">
                      <a16:colId xmlns:a16="http://schemas.microsoft.com/office/drawing/2014/main" val="20002"/>
                    </a:ext>
                  </a:extLst>
                </a:gridCol>
              </a:tblGrid>
              <a:tr h="399832">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802005">
                        <a:lnSpc>
                          <a:spcPct val="100000"/>
                        </a:lnSpc>
                        <a:spcBef>
                          <a:spcPts val="700"/>
                        </a:spcBef>
                      </a:pPr>
                      <a:r>
                        <a:rPr sz="2000" b="1" spc="-5" dirty="0">
                          <a:solidFill>
                            <a:srgbClr val="FFFFFF"/>
                          </a:solidFill>
                          <a:latin typeface="Arial"/>
                          <a:cs typeface="Arial"/>
                        </a:rPr>
                        <a:t>Objetivo</a:t>
                      </a:r>
                      <a:endParaRPr sz="2000" dirty="0">
                        <a:latin typeface="Arial"/>
                        <a:cs typeface="Arial"/>
                      </a:endParaRPr>
                    </a:p>
                  </a:txBody>
                  <a:tcPr marL="0" marR="0" marT="8890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696595">
                        <a:lnSpc>
                          <a:spcPct val="100000"/>
                        </a:lnSpc>
                        <a:spcBef>
                          <a:spcPts val="325"/>
                        </a:spcBef>
                      </a:pPr>
                      <a:r>
                        <a:rPr sz="2000" b="1" spc="-5" dirty="0">
                          <a:solidFill>
                            <a:srgbClr val="FFFFFF"/>
                          </a:solidFill>
                          <a:latin typeface="Arial"/>
                          <a:cs typeface="Arial"/>
                        </a:rPr>
                        <a:t>Código</a:t>
                      </a:r>
                      <a:r>
                        <a:rPr sz="2000" b="1" spc="-10" dirty="0">
                          <a:solidFill>
                            <a:srgbClr val="FFFFFF"/>
                          </a:solidFill>
                          <a:latin typeface="Arial"/>
                          <a:cs typeface="Arial"/>
                        </a:rPr>
                        <a:t> </a:t>
                      </a:r>
                      <a:r>
                        <a:rPr sz="2000" b="1" spc="-5" dirty="0">
                          <a:solidFill>
                            <a:srgbClr val="FFFFFF"/>
                          </a:solidFill>
                          <a:latin typeface="Arial"/>
                          <a:cs typeface="Arial"/>
                        </a:rPr>
                        <a:t>2007</a:t>
                      </a:r>
                      <a:endParaRPr sz="20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31544">
                        <a:lnSpc>
                          <a:spcPct val="100000"/>
                        </a:lnSpc>
                        <a:spcBef>
                          <a:spcPts val="325"/>
                        </a:spcBef>
                      </a:pPr>
                      <a:r>
                        <a:rPr sz="2000" b="1" spc="-5" dirty="0">
                          <a:solidFill>
                            <a:srgbClr val="FFFFFF"/>
                          </a:solidFill>
                          <a:latin typeface="Arial"/>
                          <a:cs typeface="Arial"/>
                        </a:rPr>
                        <a:t>Código</a:t>
                      </a:r>
                      <a:r>
                        <a:rPr sz="2000" b="1" spc="-10" dirty="0">
                          <a:solidFill>
                            <a:srgbClr val="FFFFFF"/>
                          </a:solidFill>
                          <a:latin typeface="Arial"/>
                          <a:cs typeface="Arial"/>
                        </a:rPr>
                        <a:t> </a:t>
                      </a:r>
                      <a:r>
                        <a:rPr sz="2000" b="1" spc="-5" dirty="0">
                          <a:solidFill>
                            <a:srgbClr val="FFFFFF"/>
                          </a:solidFill>
                          <a:latin typeface="Arial"/>
                          <a:cs typeface="Arial"/>
                        </a:rPr>
                        <a:t>2014</a:t>
                      </a:r>
                      <a:endParaRPr sz="20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extLst>
                  <a:ext uri="{0D108BD9-81ED-4DB2-BD59-A6C34878D82A}">
                    <a16:rowId xmlns:a16="http://schemas.microsoft.com/office/drawing/2014/main" val="10000"/>
                  </a:ext>
                </a:extLst>
              </a:tr>
              <a:tr h="92116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86055" marR="166370" algn="ctr">
                        <a:lnSpc>
                          <a:spcPct val="99500"/>
                        </a:lnSpc>
                        <a:spcBef>
                          <a:spcPts val="1215"/>
                        </a:spcBef>
                      </a:pPr>
                      <a:r>
                        <a:rPr sz="1600" b="1" spc="-5" dirty="0">
                          <a:solidFill>
                            <a:srgbClr val="800000"/>
                          </a:solidFill>
                          <a:latin typeface="Arial"/>
                          <a:cs typeface="Arial"/>
                        </a:rPr>
                        <a:t>Enfocado en  resultados más</a:t>
                      </a:r>
                      <a:r>
                        <a:rPr sz="1600" b="1" spc="-95" dirty="0">
                          <a:solidFill>
                            <a:srgbClr val="800000"/>
                          </a:solidFill>
                          <a:latin typeface="Arial"/>
                          <a:cs typeface="Arial"/>
                        </a:rPr>
                        <a:t> </a:t>
                      </a:r>
                      <a:r>
                        <a:rPr sz="1600" b="1" dirty="0">
                          <a:solidFill>
                            <a:srgbClr val="800000"/>
                          </a:solidFill>
                          <a:latin typeface="Arial"/>
                          <a:cs typeface="Arial"/>
                        </a:rPr>
                        <a:t>que  </a:t>
                      </a:r>
                      <a:r>
                        <a:rPr sz="1600" b="1" spc="-5" dirty="0">
                          <a:solidFill>
                            <a:srgbClr val="800000"/>
                          </a:solidFill>
                          <a:latin typeface="Arial"/>
                          <a:cs typeface="Arial"/>
                        </a:rPr>
                        <a:t>en</a:t>
                      </a:r>
                      <a:r>
                        <a:rPr sz="1600" b="1" spc="-15" dirty="0">
                          <a:solidFill>
                            <a:srgbClr val="800000"/>
                          </a:solidFill>
                          <a:latin typeface="Arial"/>
                          <a:cs typeface="Arial"/>
                        </a:rPr>
                        <a:t> </a:t>
                      </a:r>
                      <a:r>
                        <a:rPr sz="1600" b="1" spc="-5" dirty="0">
                          <a:solidFill>
                            <a:srgbClr val="800000"/>
                          </a:solidFill>
                          <a:latin typeface="Arial"/>
                          <a:cs typeface="Arial"/>
                        </a:rPr>
                        <a:t>procesos</a:t>
                      </a:r>
                      <a:endParaRPr sz="16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417195" marR="397510" algn="ctr">
                        <a:lnSpc>
                          <a:spcPct val="99500"/>
                        </a:lnSpc>
                        <a:spcBef>
                          <a:spcPts val="1215"/>
                        </a:spcBef>
                      </a:pPr>
                      <a:r>
                        <a:rPr sz="1400" spc="-5" dirty="0">
                          <a:solidFill>
                            <a:srgbClr val="800000"/>
                          </a:solidFill>
                          <a:latin typeface="Arial"/>
                          <a:cs typeface="Arial"/>
                        </a:rPr>
                        <a:t>30 de 45</a:t>
                      </a:r>
                      <a:r>
                        <a:rPr sz="1400" spc="-60" dirty="0">
                          <a:solidFill>
                            <a:srgbClr val="800000"/>
                          </a:solidFill>
                          <a:latin typeface="Arial"/>
                          <a:cs typeface="Arial"/>
                        </a:rPr>
                        <a:t> </a:t>
                      </a:r>
                      <a:r>
                        <a:rPr sz="1400" spc="-5" dirty="0">
                          <a:solidFill>
                            <a:srgbClr val="800000"/>
                          </a:solidFill>
                          <a:latin typeface="Arial"/>
                          <a:cs typeface="Arial"/>
                        </a:rPr>
                        <a:t>principios  relativos </a:t>
                      </a:r>
                      <a:r>
                        <a:rPr sz="1400" dirty="0">
                          <a:solidFill>
                            <a:srgbClr val="800000"/>
                          </a:solidFill>
                          <a:latin typeface="Arial"/>
                          <a:cs typeface="Arial"/>
                        </a:rPr>
                        <a:t>a </a:t>
                      </a:r>
                      <a:r>
                        <a:rPr sz="1400" spc="-5" dirty="0">
                          <a:solidFill>
                            <a:srgbClr val="800000"/>
                          </a:solidFill>
                          <a:latin typeface="Arial"/>
                          <a:cs typeface="Arial"/>
                        </a:rPr>
                        <a:t>los  procedimientos</a:t>
                      </a:r>
                      <a:endParaRPr sz="14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9695" marR="80010" algn="ctr">
                        <a:lnSpc>
                          <a:spcPct val="99500"/>
                        </a:lnSpc>
                        <a:spcBef>
                          <a:spcPts val="1215"/>
                        </a:spcBef>
                      </a:pPr>
                      <a:r>
                        <a:rPr sz="1400" spc="-5" dirty="0">
                          <a:solidFill>
                            <a:srgbClr val="800000"/>
                          </a:solidFill>
                          <a:latin typeface="Arial"/>
                          <a:cs typeface="Arial"/>
                        </a:rPr>
                        <a:t>31 de 36 principios</a:t>
                      </a:r>
                      <a:r>
                        <a:rPr sz="1400" spc="-45" dirty="0">
                          <a:solidFill>
                            <a:srgbClr val="800000"/>
                          </a:solidFill>
                          <a:latin typeface="Arial"/>
                          <a:cs typeface="Arial"/>
                        </a:rPr>
                        <a:t> </a:t>
                      </a:r>
                      <a:r>
                        <a:rPr sz="1400" spc="-5" dirty="0">
                          <a:solidFill>
                            <a:srgbClr val="800000"/>
                          </a:solidFill>
                          <a:latin typeface="Arial"/>
                          <a:cs typeface="Arial"/>
                        </a:rPr>
                        <a:t>dedicados  </a:t>
                      </a:r>
                      <a:r>
                        <a:rPr sz="1400" dirty="0">
                          <a:solidFill>
                            <a:srgbClr val="800000"/>
                          </a:solidFill>
                          <a:latin typeface="Arial"/>
                          <a:cs typeface="Arial"/>
                        </a:rPr>
                        <a:t>a </a:t>
                      </a:r>
                      <a:r>
                        <a:rPr sz="1400" spc="-5" dirty="0">
                          <a:solidFill>
                            <a:srgbClr val="800000"/>
                          </a:solidFill>
                          <a:latin typeface="Arial"/>
                          <a:cs typeface="Arial"/>
                        </a:rPr>
                        <a:t>calidad </a:t>
                      </a:r>
                      <a:r>
                        <a:rPr sz="1400" dirty="0">
                          <a:solidFill>
                            <a:srgbClr val="800000"/>
                          </a:solidFill>
                          <a:latin typeface="Arial"/>
                          <a:cs typeface="Arial"/>
                        </a:rPr>
                        <a:t>o </a:t>
                      </a:r>
                      <a:r>
                        <a:rPr sz="1400" spc="-5" dirty="0">
                          <a:solidFill>
                            <a:srgbClr val="800000"/>
                          </a:solidFill>
                          <a:latin typeface="Arial"/>
                          <a:cs typeface="Arial"/>
                        </a:rPr>
                        <a:t>contenido de </a:t>
                      </a:r>
                      <a:r>
                        <a:rPr sz="1400" dirty="0">
                          <a:solidFill>
                            <a:srgbClr val="800000"/>
                          </a:solidFill>
                          <a:latin typeface="Arial"/>
                          <a:cs typeface="Arial"/>
                        </a:rPr>
                        <a:t>la  </a:t>
                      </a:r>
                      <a:r>
                        <a:rPr sz="1400" spc="-5" dirty="0">
                          <a:solidFill>
                            <a:srgbClr val="800000"/>
                          </a:solidFill>
                          <a:latin typeface="Arial"/>
                          <a:cs typeface="Arial"/>
                        </a:rPr>
                        <a:t>información</a:t>
                      </a:r>
                      <a:r>
                        <a:rPr sz="1400" spc="-10" dirty="0">
                          <a:solidFill>
                            <a:srgbClr val="800000"/>
                          </a:solidFill>
                          <a:latin typeface="Arial"/>
                          <a:cs typeface="Arial"/>
                        </a:rPr>
                        <a:t> </a:t>
                      </a:r>
                      <a:r>
                        <a:rPr sz="1400" spc="-5" dirty="0">
                          <a:solidFill>
                            <a:srgbClr val="800000"/>
                          </a:solidFill>
                          <a:latin typeface="Arial"/>
                          <a:cs typeface="Arial"/>
                        </a:rPr>
                        <a:t>fiscal</a:t>
                      </a:r>
                      <a:endParaRPr sz="14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extLst>
                  <a:ext uri="{0D108BD9-81ED-4DB2-BD59-A6C34878D82A}">
                    <a16:rowId xmlns:a16="http://schemas.microsoft.com/office/drawing/2014/main" val="10001"/>
                  </a:ext>
                </a:extLst>
              </a:tr>
              <a:tr h="107379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8905" marR="108585" indent="-635" algn="ctr">
                        <a:lnSpc>
                          <a:spcPct val="99800"/>
                        </a:lnSpc>
                        <a:spcBef>
                          <a:spcPts val="330"/>
                        </a:spcBef>
                      </a:pPr>
                      <a:r>
                        <a:rPr sz="1600" b="1" spc="-35" dirty="0">
                          <a:solidFill>
                            <a:srgbClr val="800000"/>
                          </a:solidFill>
                          <a:latin typeface="Arial"/>
                          <a:cs typeface="Arial"/>
                        </a:rPr>
                        <a:t>Toma </a:t>
                      </a:r>
                      <a:r>
                        <a:rPr sz="1600" b="1" spc="-5" dirty="0">
                          <a:solidFill>
                            <a:srgbClr val="800000"/>
                          </a:solidFill>
                          <a:latin typeface="Arial"/>
                          <a:cs typeface="Arial"/>
                        </a:rPr>
                        <a:t>en  consideración los  diferentes niveles</a:t>
                      </a:r>
                      <a:r>
                        <a:rPr sz="1600" b="1" spc="-55" dirty="0">
                          <a:solidFill>
                            <a:srgbClr val="800000"/>
                          </a:solidFill>
                          <a:latin typeface="Arial"/>
                          <a:cs typeface="Arial"/>
                        </a:rPr>
                        <a:t> </a:t>
                      </a:r>
                      <a:r>
                        <a:rPr sz="1600" b="1" dirty="0">
                          <a:solidFill>
                            <a:srgbClr val="800000"/>
                          </a:solidFill>
                          <a:latin typeface="Arial"/>
                          <a:cs typeface="Arial"/>
                        </a:rPr>
                        <a:t>de  </a:t>
                      </a:r>
                      <a:r>
                        <a:rPr sz="1600" b="1" spc="-5" dirty="0">
                          <a:solidFill>
                            <a:srgbClr val="800000"/>
                          </a:solidFill>
                          <a:latin typeface="Arial"/>
                          <a:cs typeface="Arial"/>
                        </a:rPr>
                        <a:t>capacidad </a:t>
                      </a:r>
                      <a:r>
                        <a:rPr sz="1600" b="1" dirty="0">
                          <a:solidFill>
                            <a:srgbClr val="800000"/>
                          </a:solidFill>
                          <a:latin typeface="Arial"/>
                          <a:cs typeface="Arial"/>
                        </a:rPr>
                        <a:t>por</a:t>
                      </a:r>
                      <a:r>
                        <a:rPr sz="1600" b="1" spc="-45" dirty="0">
                          <a:solidFill>
                            <a:srgbClr val="800000"/>
                          </a:solidFill>
                          <a:latin typeface="Arial"/>
                          <a:cs typeface="Arial"/>
                        </a:rPr>
                        <a:t> </a:t>
                      </a:r>
                      <a:r>
                        <a:rPr sz="1600" b="1" spc="-5" dirty="0">
                          <a:solidFill>
                            <a:srgbClr val="800000"/>
                          </a:solidFill>
                          <a:latin typeface="Arial"/>
                          <a:cs typeface="Arial"/>
                        </a:rPr>
                        <a:t>país</a:t>
                      </a:r>
                      <a:endParaRPr sz="1600"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1200" dirty="0">
                        <a:latin typeface="Times New Roman"/>
                        <a:cs typeface="Times New Roman"/>
                      </a:endParaRPr>
                    </a:p>
                    <a:p>
                      <a:pPr marL="868044" marR="378460" indent="-469900">
                        <a:lnSpc>
                          <a:spcPts val="2130"/>
                        </a:lnSpc>
                      </a:pPr>
                      <a:r>
                        <a:rPr sz="1400" spc="-5" dirty="0">
                          <a:solidFill>
                            <a:srgbClr val="800000"/>
                          </a:solidFill>
                          <a:latin typeface="Arial"/>
                          <a:cs typeface="Arial"/>
                        </a:rPr>
                        <a:t>“Código de</a:t>
                      </a:r>
                      <a:r>
                        <a:rPr sz="1400" spc="-75" dirty="0">
                          <a:solidFill>
                            <a:srgbClr val="800000"/>
                          </a:solidFill>
                          <a:latin typeface="Arial"/>
                          <a:cs typeface="Arial"/>
                        </a:rPr>
                        <a:t> </a:t>
                      </a:r>
                      <a:r>
                        <a:rPr sz="1400" spc="-5" dirty="0">
                          <a:solidFill>
                            <a:srgbClr val="800000"/>
                          </a:solidFill>
                          <a:latin typeface="Arial"/>
                          <a:cs typeface="Arial"/>
                        </a:rPr>
                        <a:t>Buenas  Prácticas”</a:t>
                      </a:r>
                      <a:endParaRPr sz="14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1200" dirty="0">
                        <a:latin typeface="Times New Roman"/>
                        <a:cs typeface="Times New Roman"/>
                      </a:endParaRPr>
                    </a:p>
                    <a:p>
                      <a:pPr marL="254000" marR="234315" indent="238760">
                        <a:lnSpc>
                          <a:spcPts val="2130"/>
                        </a:lnSpc>
                      </a:pPr>
                      <a:r>
                        <a:rPr sz="1400" spc="-5" dirty="0">
                          <a:solidFill>
                            <a:srgbClr val="800000"/>
                          </a:solidFill>
                          <a:latin typeface="Arial"/>
                          <a:cs typeface="Arial"/>
                        </a:rPr>
                        <a:t>Práctica escalonadas:  Básica, Buena </a:t>
                      </a:r>
                      <a:r>
                        <a:rPr sz="1400" dirty="0">
                          <a:solidFill>
                            <a:srgbClr val="800000"/>
                          </a:solidFill>
                          <a:latin typeface="Arial"/>
                          <a:cs typeface="Arial"/>
                        </a:rPr>
                        <a:t>y</a:t>
                      </a:r>
                      <a:r>
                        <a:rPr sz="1400" spc="-150" dirty="0">
                          <a:solidFill>
                            <a:srgbClr val="800000"/>
                          </a:solidFill>
                          <a:latin typeface="Arial"/>
                          <a:cs typeface="Arial"/>
                        </a:rPr>
                        <a:t> </a:t>
                      </a:r>
                      <a:r>
                        <a:rPr sz="1400" spc="-10" dirty="0">
                          <a:solidFill>
                            <a:srgbClr val="800000"/>
                          </a:solidFill>
                          <a:latin typeface="Arial"/>
                          <a:cs typeface="Arial"/>
                        </a:rPr>
                        <a:t>Avanzada</a:t>
                      </a:r>
                      <a:endParaRPr sz="14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2"/>
                  </a:ext>
                </a:extLst>
              </a:tr>
              <a:tr h="12090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05104" marR="185420" algn="ctr">
                        <a:lnSpc>
                          <a:spcPct val="99800"/>
                        </a:lnSpc>
                        <a:spcBef>
                          <a:spcPts val="459"/>
                        </a:spcBef>
                      </a:pPr>
                      <a:r>
                        <a:rPr sz="1600" b="1" spc="-5" dirty="0">
                          <a:solidFill>
                            <a:srgbClr val="800000"/>
                          </a:solidFill>
                          <a:latin typeface="Arial"/>
                          <a:cs typeface="Arial"/>
                        </a:rPr>
                        <a:t>Mayor </a:t>
                      </a:r>
                      <a:r>
                        <a:rPr lang="es-CO" sz="1600" b="1" spc="-5" noProof="0" dirty="0">
                          <a:solidFill>
                            <a:srgbClr val="800000"/>
                          </a:solidFill>
                          <a:latin typeface="Arial"/>
                          <a:cs typeface="Arial"/>
                        </a:rPr>
                        <a:t>énfasis</a:t>
                      </a:r>
                      <a:r>
                        <a:rPr sz="1600" b="1" spc="-5" dirty="0">
                          <a:solidFill>
                            <a:srgbClr val="800000"/>
                          </a:solidFill>
                          <a:latin typeface="Arial"/>
                          <a:cs typeface="Arial"/>
                        </a:rPr>
                        <a:t> </a:t>
                      </a:r>
                      <a:r>
                        <a:rPr lang="es-CO" sz="1600" b="1" spc="-5" noProof="0" dirty="0">
                          <a:solidFill>
                            <a:srgbClr val="800000"/>
                          </a:solidFill>
                          <a:latin typeface="Arial"/>
                          <a:cs typeface="Arial"/>
                        </a:rPr>
                        <a:t>en</a:t>
                      </a:r>
                      <a:r>
                        <a:rPr sz="1600" b="1" spc="-55" dirty="0">
                          <a:solidFill>
                            <a:srgbClr val="800000"/>
                          </a:solidFill>
                          <a:latin typeface="Arial"/>
                          <a:cs typeface="Arial"/>
                        </a:rPr>
                        <a:t> </a:t>
                      </a:r>
                      <a:endParaRPr lang="es-CO" sz="1600" b="1" spc="-55" dirty="0">
                        <a:solidFill>
                          <a:srgbClr val="800000"/>
                        </a:solidFill>
                        <a:latin typeface="Arial"/>
                        <a:cs typeface="Arial"/>
                      </a:endParaRPr>
                    </a:p>
                    <a:p>
                      <a:pPr marL="205104" marR="185420" algn="ctr">
                        <a:lnSpc>
                          <a:spcPct val="99800"/>
                        </a:lnSpc>
                        <a:spcBef>
                          <a:spcPts val="459"/>
                        </a:spcBef>
                      </a:pPr>
                      <a:r>
                        <a:rPr sz="1600" b="1" spc="-5" dirty="0">
                          <a:solidFill>
                            <a:srgbClr val="800000"/>
                          </a:solidFill>
                          <a:latin typeface="Arial"/>
                          <a:cs typeface="Arial"/>
                        </a:rPr>
                        <a:t>la  divulgación </a:t>
                      </a:r>
                      <a:r>
                        <a:rPr sz="1600" b="1" dirty="0">
                          <a:solidFill>
                            <a:srgbClr val="800000"/>
                          </a:solidFill>
                          <a:latin typeface="Arial"/>
                          <a:cs typeface="Arial"/>
                        </a:rPr>
                        <a:t>y  </a:t>
                      </a:r>
                      <a:r>
                        <a:rPr lang="es-CO" sz="1600" b="1" spc="-5" noProof="0" dirty="0">
                          <a:solidFill>
                            <a:srgbClr val="800000"/>
                          </a:solidFill>
                          <a:latin typeface="Arial"/>
                          <a:cs typeface="Arial"/>
                        </a:rPr>
                        <a:t>gestión</a:t>
                      </a:r>
                      <a:r>
                        <a:rPr sz="1600" b="1" spc="-5" dirty="0">
                          <a:solidFill>
                            <a:srgbClr val="800000"/>
                          </a:solidFill>
                          <a:latin typeface="Arial"/>
                          <a:cs typeface="Arial"/>
                        </a:rPr>
                        <a:t> del</a:t>
                      </a:r>
                      <a:endParaRPr lang="es-CO" sz="1600" b="1" spc="-5" dirty="0">
                        <a:solidFill>
                          <a:srgbClr val="800000"/>
                        </a:solidFill>
                        <a:latin typeface="Arial"/>
                        <a:cs typeface="Arial"/>
                      </a:endParaRPr>
                    </a:p>
                    <a:p>
                      <a:pPr marL="205104" marR="185420" algn="ctr">
                        <a:lnSpc>
                          <a:spcPct val="99800"/>
                        </a:lnSpc>
                        <a:spcBef>
                          <a:spcPts val="459"/>
                        </a:spcBef>
                      </a:pPr>
                      <a:r>
                        <a:rPr sz="1600" b="1" spc="-5" dirty="0">
                          <a:solidFill>
                            <a:srgbClr val="800000"/>
                          </a:solidFill>
                          <a:latin typeface="Arial"/>
                          <a:cs typeface="Arial"/>
                        </a:rPr>
                        <a:t> riesgo  fiscal</a:t>
                      </a:r>
                      <a:endParaRPr sz="1600" dirty="0">
                        <a:latin typeface="Arial"/>
                        <a:cs typeface="Arial"/>
                      </a:endParaRPr>
                    </a:p>
                  </a:txBody>
                  <a:tcPr marL="0" marR="0" marT="5841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09245" marR="289560" algn="ctr">
                        <a:lnSpc>
                          <a:spcPts val="2130"/>
                        </a:lnSpc>
                        <a:spcBef>
                          <a:spcPts val="550"/>
                        </a:spcBef>
                      </a:pPr>
                      <a:r>
                        <a:rPr sz="1400" spc="-5" dirty="0">
                          <a:solidFill>
                            <a:srgbClr val="800000"/>
                          </a:solidFill>
                          <a:latin typeface="Arial"/>
                          <a:cs typeface="Arial"/>
                        </a:rPr>
                        <a:t>Solo1 principio</a:t>
                      </a:r>
                      <a:r>
                        <a:rPr sz="1400" spc="-50" dirty="0">
                          <a:solidFill>
                            <a:srgbClr val="800000"/>
                          </a:solidFill>
                          <a:latin typeface="Arial"/>
                          <a:cs typeface="Arial"/>
                        </a:rPr>
                        <a:t> </a:t>
                      </a:r>
                      <a:r>
                        <a:rPr sz="1400" spc="-5" dirty="0">
                          <a:solidFill>
                            <a:srgbClr val="800000"/>
                          </a:solidFill>
                          <a:latin typeface="Arial"/>
                          <a:cs typeface="Arial"/>
                        </a:rPr>
                        <a:t>sobre  riesgo fiscal</a:t>
                      </a:r>
                      <a:r>
                        <a:rPr sz="1400" spc="-20" dirty="0">
                          <a:solidFill>
                            <a:srgbClr val="800000"/>
                          </a:solidFill>
                          <a:latin typeface="Arial"/>
                          <a:cs typeface="Arial"/>
                        </a:rPr>
                        <a:t> </a:t>
                      </a:r>
                      <a:r>
                        <a:rPr sz="1400" dirty="0">
                          <a:solidFill>
                            <a:srgbClr val="800000"/>
                          </a:solidFill>
                          <a:latin typeface="Arial"/>
                          <a:cs typeface="Arial"/>
                        </a:rPr>
                        <a:t>y</a:t>
                      </a:r>
                      <a:r>
                        <a:rPr lang="es-CO" sz="1400" dirty="0">
                          <a:solidFill>
                            <a:srgbClr val="800000"/>
                          </a:solidFill>
                          <a:latin typeface="Arial"/>
                          <a:cs typeface="Arial"/>
                        </a:rPr>
                        <a:t> </a:t>
                      </a:r>
                      <a:r>
                        <a:rPr lang="es-CO" sz="1400" spc="-5" noProof="0" dirty="0">
                          <a:solidFill>
                            <a:srgbClr val="800000"/>
                          </a:solidFill>
                          <a:latin typeface="Arial"/>
                          <a:cs typeface="Arial"/>
                        </a:rPr>
                        <a:t>otros</a:t>
                      </a:r>
                      <a:r>
                        <a:rPr sz="1400" spc="-5" dirty="0">
                          <a:solidFill>
                            <a:srgbClr val="800000"/>
                          </a:solidFill>
                          <a:latin typeface="Arial"/>
                          <a:cs typeface="Arial"/>
                        </a:rPr>
                        <a:t> </a:t>
                      </a:r>
                      <a:r>
                        <a:rPr sz="1400" dirty="0">
                          <a:solidFill>
                            <a:srgbClr val="800000"/>
                          </a:solidFill>
                          <a:latin typeface="Arial"/>
                          <a:cs typeface="Arial"/>
                        </a:rPr>
                        <a:t>5 </a:t>
                      </a:r>
                      <a:r>
                        <a:rPr sz="1400" spc="-5" dirty="0">
                          <a:solidFill>
                            <a:srgbClr val="800000"/>
                          </a:solidFill>
                          <a:latin typeface="Arial"/>
                          <a:cs typeface="Arial"/>
                        </a:rPr>
                        <a:t>relacionados</a:t>
                      </a:r>
                      <a:r>
                        <a:rPr sz="1400" spc="-70" dirty="0">
                          <a:solidFill>
                            <a:srgbClr val="800000"/>
                          </a:solidFill>
                          <a:latin typeface="Arial"/>
                          <a:cs typeface="Arial"/>
                        </a:rPr>
                        <a:t> </a:t>
                      </a:r>
                      <a:r>
                        <a:rPr sz="1400" spc="-5" dirty="0">
                          <a:solidFill>
                            <a:srgbClr val="800000"/>
                          </a:solidFill>
                          <a:latin typeface="Arial"/>
                          <a:cs typeface="Arial"/>
                        </a:rPr>
                        <a:t>al  riesgo</a:t>
                      </a:r>
                      <a:endParaRPr sz="1400" dirty="0">
                        <a:latin typeface="Arial"/>
                        <a:cs typeface="Arial"/>
                      </a:endParaRPr>
                    </a:p>
                  </a:txBody>
                  <a:tcPr marL="0" marR="0" marT="698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0"/>
                        </a:spcBef>
                      </a:pPr>
                      <a:endParaRPr sz="1200" dirty="0">
                        <a:latin typeface="Times New Roman"/>
                        <a:cs typeface="Times New Roman"/>
                      </a:endParaRPr>
                    </a:p>
                    <a:p>
                      <a:pPr marL="1007744" marR="271145" indent="-717550">
                        <a:lnSpc>
                          <a:spcPts val="2130"/>
                        </a:lnSpc>
                      </a:pPr>
                      <a:r>
                        <a:rPr sz="1400" spc="-5" dirty="0">
                          <a:solidFill>
                            <a:srgbClr val="800000"/>
                          </a:solidFill>
                          <a:latin typeface="Arial"/>
                          <a:cs typeface="Arial"/>
                        </a:rPr>
                        <a:t>12 principios enfocados al  riesgo</a:t>
                      </a:r>
                      <a:r>
                        <a:rPr sz="1400" spc="-10" dirty="0">
                          <a:solidFill>
                            <a:srgbClr val="800000"/>
                          </a:solidFill>
                          <a:latin typeface="Arial"/>
                          <a:cs typeface="Arial"/>
                        </a:rPr>
                        <a:t> </a:t>
                      </a:r>
                      <a:r>
                        <a:rPr sz="1400" spc="-5" dirty="0">
                          <a:solidFill>
                            <a:srgbClr val="800000"/>
                          </a:solidFill>
                          <a:latin typeface="Arial"/>
                          <a:cs typeface="Arial"/>
                        </a:rPr>
                        <a:t>fiscal</a:t>
                      </a:r>
                      <a:endParaRPr sz="1400" dirty="0">
                        <a:latin typeface="Arial"/>
                        <a:cs typeface="Arial"/>
                      </a:endParaRPr>
                    </a:p>
                  </a:txBody>
                  <a:tcPr marL="0" marR="0" marT="12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extLst>
                  <a:ext uri="{0D108BD9-81ED-4DB2-BD59-A6C34878D82A}">
                    <a16:rowId xmlns:a16="http://schemas.microsoft.com/office/drawing/2014/main" val="10003"/>
                  </a:ext>
                </a:extLst>
              </a:tr>
              <a:tr h="126114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09855" marR="90170" indent="635" algn="ctr">
                        <a:lnSpc>
                          <a:spcPct val="99500"/>
                        </a:lnSpc>
                        <a:spcBef>
                          <a:spcPts val="1545"/>
                        </a:spcBef>
                      </a:pPr>
                      <a:r>
                        <a:rPr lang="es-CO" sz="1600" b="1" spc="-5" noProof="0" dirty="0">
                          <a:solidFill>
                            <a:srgbClr val="800000"/>
                          </a:solidFill>
                          <a:latin typeface="Arial"/>
                          <a:cs typeface="Arial"/>
                        </a:rPr>
                        <a:t>Alineado</a:t>
                      </a:r>
                      <a:r>
                        <a:rPr sz="1600" b="1" spc="-5" dirty="0">
                          <a:solidFill>
                            <a:srgbClr val="800000"/>
                          </a:solidFill>
                          <a:latin typeface="Arial"/>
                          <a:cs typeface="Arial"/>
                        </a:rPr>
                        <a:t> con </a:t>
                      </a:r>
                      <a:r>
                        <a:rPr lang="es-CO" sz="1600" b="1" noProof="0" dirty="0">
                          <a:solidFill>
                            <a:srgbClr val="800000"/>
                          </a:solidFill>
                          <a:latin typeface="Arial"/>
                          <a:cs typeface="Arial"/>
                        </a:rPr>
                        <a:t>los</a:t>
                      </a:r>
                      <a:r>
                        <a:rPr sz="1600" b="1" dirty="0">
                          <a:solidFill>
                            <a:srgbClr val="800000"/>
                          </a:solidFill>
                          <a:latin typeface="Arial"/>
                          <a:cs typeface="Arial"/>
                        </a:rPr>
                        <a:t>  </a:t>
                      </a:r>
                      <a:r>
                        <a:rPr lang="es-CO" sz="1600" b="1" spc="-5" noProof="0" dirty="0">
                          <a:solidFill>
                            <a:srgbClr val="800000"/>
                          </a:solidFill>
                          <a:latin typeface="Arial"/>
                          <a:cs typeface="Arial"/>
                        </a:rPr>
                        <a:t>recientes</a:t>
                      </a:r>
                      <a:r>
                        <a:rPr sz="1600" b="1" spc="-5" dirty="0">
                          <a:solidFill>
                            <a:srgbClr val="800000"/>
                          </a:solidFill>
                          <a:latin typeface="Arial"/>
                          <a:cs typeface="Arial"/>
                        </a:rPr>
                        <a:t> </a:t>
                      </a:r>
                      <a:r>
                        <a:rPr lang="es-CO" sz="1600" b="1" spc="-5" noProof="0" dirty="0">
                          <a:solidFill>
                            <a:srgbClr val="800000"/>
                          </a:solidFill>
                          <a:latin typeface="Arial"/>
                          <a:cs typeface="Arial"/>
                        </a:rPr>
                        <a:t>avances</a:t>
                      </a:r>
                      <a:r>
                        <a:rPr sz="1600" b="1" spc="-90" dirty="0">
                          <a:solidFill>
                            <a:srgbClr val="800000"/>
                          </a:solidFill>
                          <a:latin typeface="Arial"/>
                          <a:cs typeface="Arial"/>
                        </a:rPr>
                        <a:t> </a:t>
                      </a:r>
                      <a:r>
                        <a:rPr lang="es-CO" sz="1600" b="1" spc="-5" noProof="0" dirty="0">
                          <a:solidFill>
                            <a:srgbClr val="800000"/>
                          </a:solidFill>
                          <a:latin typeface="Arial"/>
                          <a:cs typeface="Arial"/>
                        </a:rPr>
                        <a:t>en</a:t>
                      </a:r>
                      <a:r>
                        <a:rPr sz="1600" b="1" spc="-5" dirty="0">
                          <a:solidFill>
                            <a:srgbClr val="800000"/>
                          </a:solidFill>
                          <a:latin typeface="Arial"/>
                          <a:cs typeface="Arial"/>
                        </a:rPr>
                        <a:t>  </a:t>
                      </a:r>
                      <a:r>
                        <a:rPr lang="es-CO" sz="1600" b="1" spc="-5" noProof="0" dirty="0">
                          <a:solidFill>
                            <a:srgbClr val="800000"/>
                          </a:solidFill>
                          <a:latin typeface="Arial"/>
                          <a:cs typeface="Arial"/>
                        </a:rPr>
                        <a:t>normas</a:t>
                      </a:r>
                      <a:r>
                        <a:rPr sz="1600" b="1" spc="-5" dirty="0">
                          <a:solidFill>
                            <a:srgbClr val="800000"/>
                          </a:solidFill>
                          <a:latin typeface="Arial"/>
                          <a:cs typeface="Arial"/>
                        </a:rPr>
                        <a:t> </a:t>
                      </a:r>
                      <a:r>
                        <a:rPr sz="1600" b="1" dirty="0">
                          <a:solidFill>
                            <a:srgbClr val="800000"/>
                          </a:solidFill>
                          <a:latin typeface="Arial"/>
                          <a:cs typeface="Arial"/>
                        </a:rPr>
                        <a:t>y</a:t>
                      </a:r>
                      <a:r>
                        <a:rPr sz="1600" b="1" spc="-35" dirty="0">
                          <a:solidFill>
                            <a:srgbClr val="800000"/>
                          </a:solidFill>
                          <a:latin typeface="Arial"/>
                          <a:cs typeface="Arial"/>
                        </a:rPr>
                        <a:t> </a:t>
                      </a:r>
                      <a:r>
                        <a:rPr lang="es-CO" sz="1600" b="1" spc="-5" noProof="0" dirty="0">
                          <a:solidFill>
                            <a:srgbClr val="800000"/>
                          </a:solidFill>
                          <a:latin typeface="Arial"/>
                          <a:cs typeface="Arial"/>
                        </a:rPr>
                        <a:t>prácticas.</a:t>
                      </a:r>
                      <a:endParaRPr sz="1600" dirty="0">
                        <a:latin typeface="Arial"/>
                        <a:cs typeface="Arial"/>
                      </a:endParaRPr>
                    </a:p>
                  </a:txBody>
                  <a:tcPr marL="0" marR="0" marT="19621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7155" marR="394335" algn="ctr">
                        <a:lnSpc>
                          <a:spcPct val="100000"/>
                        </a:lnSpc>
                        <a:spcBef>
                          <a:spcPts val="455"/>
                        </a:spcBef>
                      </a:pPr>
                      <a:r>
                        <a:rPr sz="1200" b="1" spc="-5" dirty="0">
                          <a:solidFill>
                            <a:srgbClr val="800000"/>
                          </a:solidFill>
                          <a:latin typeface="Arial"/>
                          <a:cs typeface="Arial"/>
                        </a:rPr>
                        <a:t>Instituciones: </a:t>
                      </a:r>
                      <a:r>
                        <a:rPr sz="1200" spc="-5" dirty="0">
                          <a:solidFill>
                            <a:srgbClr val="800000"/>
                          </a:solidFill>
                          <a:latin typeface="Arial"/>
                          <a:cs typeface="Arial"/>
                        </a:rPr>
                        <a:t>Gobierno General  </a:t>
                      </a:r>
                      <a:r>
                        <a:rPr sz="1200" b="1" spc="-5" dirty="0">
                          <a:solidFill>
                            <a:srgbClr val="800000"/>
                          </a:solidFill>
                          <a:latin typeface="Arial"/>
                          <a:cs typeface="Arial"/>
                        </a:rPr>
                        <a:t>Saldos: </a:t>
                      </a:r>
                      <a:r>
                        <a:rPr sz="1200" spc="-5" dirty="0">
                          <a:solidFill>
                            <a:srgbClr val="800000"/>
                          </a:solidFill>
                          <a:latin typeface="Arial"/>
                          <a:cs typeface="Arial"/>
                        </a:rPr>
                        <a:t>Balance Financiero  </a:t>
                      </a:r>
                      <a:r>
                        <a:rPr sz="1200" b="1" spc="-5" dirty="0">
                          <a:solidFill>
                            <a:srgbClr val="800000"/>
                          </a:solidFill>
                          <a:latin typeface="Arial"/>
                          <a:cs typeface="Arial"/>
                        </a:rPr>
                        <a:t>Frecuencia: </a:t>
                      </a:r>
                      <a:r>
                        <a:rPr sz="1200" spc="-10" dirty="0">
                          <a:solidFill>
                            <a:srgbClr val="800000"/>
                          </a:solidFill>
                          <a:latin typeface="Arial"/>
                          <a:cs typeface="Arial"/>
                        </a:rPr>
                        <a:t>Trimestral  </a:t>
                      </a:r>
                      <a:r>
                        <a:rPr sz="1200" b="1" spc="-5" dirty="0">
                          <a:solidFill>
                            <a:srgbClr val="800000"/>
                          </a:solidFill>
                          <a:latin typeface="Arial"/>
                          <a:cs typeface="Arial"/>
                        </a:rPr>
                        <a:t>Clasificación: </a:t>
                      </a:r>
                      <a:r>
                        <a:rPr sz="1200" spc="-5" dirty="0">
                          <a:solidFill>
                            <a:srgbClr val="800000"/>
                          </a:solidFill>
                          <a:latin typeface="Arial"/>
                          <a:cs typeface="Arial"/>
                        </a:rPr>
                        <a:t>MEFP 2001  </a:t>
                      </a:r>
                      <a:r>
                        <a:rPr sz="1200" b="1" spc="-5" dirty="0">
                          <a:solidFill>
                            <a:srgbClr val="800000"/>
                          </a:solidFill>
                          <a:latin typeface="Arial"/>
                          <a:cs typeface="Arial"/>
                        </a:rPr>
                        <a:t>Contabilidad: </a:t>
                      </a:r>
                      <a:r>
                        <a:rPr sz="1200" spc="-5" dirty="0">
                          <a:solidFill>
                            <a:srgbClr val="800000"/>
                          </a:solidFill>
                          <a:latin typeface="Arial"/>
                          <a:cs typeface="Arial"/>
                        </a:rPr>
                        <a:t>GAAP  </a:t>
                      </a:r>
                      <a:r>
                        <a:rPr sz="1200" b="1" spc="-5" dirty="0">
                          <a:solidFill>
                            <a:srgbClr val="800000"/>
                          </a:solidFill>
                          <a:latin typeface="Arial"/>
                          <a:cs typeface="Arial"/>
                        </a:rPr>
                        <a:t>Presupuesto: </a:t>
                      </a:r>
                      <a:r>
                        <a:rPr sz="1200" spc="-5" dirty="0">
                          <a:solidFill>
                            <a:srgbClr val="800000"/>
                          </a:solidFill>
                          <a:latin typeface="Arial"/>
                          <a:cs typeface="Arial"/>
                        </a:rPr>
                        <a:t>N/A</a:t>
                      </a:r>
                      <a:endParaRPr sz="12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7155" marR="1080770" algn="just">
                        <a:lnSpc>
                          <a:spcPct val="100000"/>
                        </a:lnSpc>
                        <a:spcBef>
                          <a:spcPts val="455"/>
                        </a:spcBef>
                      </a:pPr>
                      <a:r>
                        <a:rPr sz="1200" b="1" spc="-5" dirty="0">
                          <a:solidFill>
                            <a:srgbClr val="800000"/>
                          </a:solidFill>
                          <a:latin typeface="Arial"/>
                          <a:cs typeface="Arial"/>
                        </a:rPr>
                        <a:t>Instituciones: </a:t>
                      </a:r>
                      <a:r>
                        <a:rPr sz="1200" spc="-5" dirty="0">
                          <a:solidFill>
                            <a:srgbClr val="800000"/>
                          </a:solidFill>
                          <a:latin typeface="Arial"/>
                          <a:cs typeface="Arial"/>
                        </a:rPr>
                        <a:t>Sector Púbico  </a:t>
                      </a:r>
                      <a:r>
                        <a:rPr sz="1200" b="1" spc="-5" dirty="0">
                          <a:solidFill>
                            <a:srgbClr val="800000"/>
                          </a:solidFill>
                          <a:latin typeface="Arial"/>
                          <a:cs typeface="Arial"/>
                        </a:rPr>
                        <a:t>Saldos: </a:t>
                      </a:r>
                      <a:r>
                        <a:rPr sz="1200" spc="-5" dirty="0">
                          <a:solidFill>
                            <a:srgbClr val="800000"/>
                          </a:solidFill>
                          <a:latin typeface="Arial"/>
                          <a:cs typeface="Arial"/>
                        </a:rPr>
                        <a:t>Balance completo  </a:t>
                      </a:r>
                      <a:r>
                        <a:rPr sz="1200" b="1" spc="-5" dirty="0">
                          <a:solidFill>
                            <a:srgbClr val="800000"/>
                          </a:solidFill>
                          <a:latin typeface="Arial"/>
                          <a:cs typeface="Arial"/>
                        </a:rPr>
                        <a:t>Frecuencia: </a:t>
                      </a:r>
                      <a:r>
                        <a:rPr sz="1200" spc="-5" dirty="0">
                          <a:solidFill>
                            <a:srgbClr val="800000"/>
                          </a:solidFill>
                          <a:latin typeface="Arial"/>
                          <a:cs typeface="Arial"/>
                        </a:rPr>
                        <a:t>Mensual  </a:t>
                      </a:r>
                      <a:r>
                        <a:rPr sz="1200" b="1" spc="-5" dirty="0">
                          <a:solidFill>
                            <a:srgbClr val="800000"/>
                          </a:solidFill>
                          <a:latin typeface="Arial"/>
                          <a:cs typeface="Arial"/>
                        </a:rPr>
                        <a:t>Clasificación: </a:t>
                      </a:r>
                      <a:r>
                        <a:rPr sz="1200" spc="-5" dirty="0">
                          <a:solidFill>
                            <a:srgbClr val="800000"/>
                          </a:solidFill>
                          <a:latin typeface="Arial"/>
                          <a:cs typeface="Arial"/>
                        </a:rPr>
                        <a:t>MEFP 2014  </a:t>
                      </a:r>
                      <a:r>
                        <a:rPr sz="1200" b="1" spc="-5" dirty="0">
                          <a:solidFill>
                            <a:srgbClr val="800000"/>
                          </a:solidFill>
                          <a:latin typeface="Arial"/>
                          <a:cs typeface="Arial"/>
                        </a:rPr>
                        <a:t>Contabilidad: </a:t>
                      </a:r>
                      <a:r>
                        <a:rPr sz="1200" spc="-5" dirty="0">
                          <a:solidFill>
                            <a:srgbClr val="800000"/>
                          </a:solidFill>
                          <a:latin typeface="Arial"/>
                          <a:cs typeface="Arial"/>
                        </a:rPr>
                        <a:t>IPSAS  </a:t>
                      </a:r>
                      <a:r>
                        <a:rPr sz="1200" b="1" spc="-5" dirty="0">
                          <a:solidFill>
                            <a:srgbClr val="800000"/>
                          </a:solidFill>
                          <a:latin typeface="Arial"/>
                          <a:cs typeface="Arial"/>
                        </a:rPr>
                        <a:t>Presupuesto: </a:t>
                      </a:r>
                      <a:r>
                        <a:rPr sz="1200" spc="-20" dirty="0">
                          <a:solidFill>
                            <a:srgbClr val="800000"/>
                          </a:solidFill>
                          <a:latin typeface="Arial"/>
                          <a:cs typeface="Arial"/>
                        </a:rPr>
                        <a:t>PEFA </a:t>
                      </a:r>
                      <a:r>
                        <a:rPr sz="1200" dirty="0">
                          <a:solidFill>
                            <a:srgbClr val="800000"/>
                          </a:solidFill>
                          <a:latin typeface="Arial"/>
                          <a:cs typeface="Arial"/>
                        </a:rPr>
                        <a:t>&amp;</a:t>
                      </a:r>
                      <a:r>
                        <a:rPr sz="1200" spc="-110" dirty="0">
                          <a:solidFill>
                            <a:srgbClr val="800000"/>
                          </a:solidFill>
                          <a:latin typeface="Arial"/>
                          <a:cs typeface="Arial"/>
                        </a:rPr>
                        <a:t> </a:t>
                      </a:r>
                      <a:r>
                        <a:rPr lang="es-CO" sz="1200" spc="-110" dirty="0">
                          <a:solidFill>
                            <a:srgbClr val="800000"/>
                          </a:solidFill>
                          <a:latin typeface="Arial"/>
                          <a:cs typeface="Arial"/>
                        </a:rPr>
                        <a:t> O</a:t>
                      </a:r>
                      <a:r>
                        <a:rPr sz="1200" spc="-5" dirty="0">
                          <a:solidFill>
                            <a:srgbClr val="800000"/>
                          </a:solidFill>
                          <a:latin typeface="Arial"/>
                          <a:cs typeface="Arial"/>
                        </a:rPr>
                        <a:t>CDE</a:t>
                      </a:r>
                      <a:endParaRPr sz="12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3103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0563" y="-27682"/>
            <a:ext cx="7718181" cy="1104636"/>
          </a:xfrm>
        </p:spPr>
        <p:txBody>
          <a:bodyPr>
            <a:normAutofit fontScale="90000"/>
          </a:bodyPr>
          <a:lstStyle/>
          <a:p>
            <a:r>
              <a:rPr lang="es-CO" b="1" dirty="0">
                <a:latin typeface="Times New Roman" panose="02020603050405020304" pitchFamily="18" charset="0"/>
                <a:cs typeface="Times New Roman" panose="02020603050405020304" pitchFamily="18" charset="0"/>
              </a:rPr>
              <a:t>II. Importancia de la información en el Nuevo  Código de Transparencia Fiscal (CTF):Pilar I</a:t>
            </a:r>
          </a:p>
        </p:txBody>
      </p:sp>
      <p:sp>
        <p:nvSpPr>
          <p:cNvPr id="3" name="object 3"/>
          <p:cNvSpPr txBox="1"/>
          <p:nvPr/>
        </p:nvSpPr>
        <p:spPr>
          <a:xfrm>
            <a:off x="482692" y="964077"/>
            <a:ext cx="7823726" cy="397545"/>
          </a:xfrm>
          <a:prstGeom prst="rect">
            <a:avLst/>
          </a:prstGeom>
        </p:spPr>
        <p:txBody>
          <a:bodyPr vert="horz" wrap="square" lIns="0" tIns="25400" rIns="0" bIns="0" rtlCol="0">
            <a:spAutoFit/>
          </a:bodyPr>
          <a:lstStyle/>
          <a:p>
            <a:pPr marL="2051050" marR="5080" indent="-2038350" defTabSz="914400" eaLnBrk="0" fontAlgn="base" hangingPunct="0">
              <a:lnSpc>
                <a:spcPts val="2870"/>
              </a:lnSpc>
              <a:spcBef>
                <a:spcPts val="200"/>
              </a:spcBef>
              <a:spcAft>
                <a:spcPct val="0"/>
              </a:spcAft>
            </a:pPr>
            <a:r>
              <a:rPr sz="2300" b="1" dirty="0">
                <a:solidFill>
                  <a:srgbClr val="000000"/>
                </a:solidFill>
                <a:latin typeface="Times New Roman" panose="02020603050405020304" pitchFamily="18" charset="0"/>
                <a:cs typeface="Times New Roman" panose="02020603050405020304" pitchFamily="18" charset="0"/>
              </a:rPr>
              <a:t>Un </a:t>
            </a:r>
            <a:r>
              <a:rPr sz="2300" b="1" spc="-5" dirty="0">
                <a:solidFill>
                  <a:srgbClr val="000000"/>
                </a:solidFill>
                <a:latin typeface="Times New Roman" panose="02020603050405020304" pitchFamily="18" charset="0"/>
                <a:cs typeface="Times New Roman" panose="02020603050405020304" pitchFamily="18" charset="0"/>
              </a:rPr>
              <a:t>Pilar entero dedicado </a:t>
            </a:r>
            <a:r>
              <a:rPr sz="2300" b="1" dirty="0">
                <a:solidFill>
                  <a:srgbClr val="000000"/>
                </a:solidFill>
                <a:latin typeface="Times New Roman" panose="02020603050405020304" pitchFamily="18" charset="0"/>
                <a:cs typeface="Times New Roman" panose="02020603050405020304" pitchFamily="18" charset="0"/>
              </a:rPr>
              <a:t>y </a:t>
            </a:r>
            <a:r>
              <a:rPr sz="2300" b="1" spc="-5" dirty="0">
                <a:solidFill>
                  <a:srgbClr val="000000"/>
                </a:solidFill>
                <a:latin typeface="Times New Roman" panose="02020603050405020304" pitchFamily="18" charset="0"/>
                <a:cs typeface="Times New Roman" panose="02020603050405020304" pitchFamily="18" charset="0"/>
              </a:rPr>
              <a:t>referencias </a:t>
            </a:r>
            <a:r>
              <a:rPr sz="2300" b="1" dirty="0">
                <a:solidFill>
                  <a:srgbClr val="000000"/>
                </a:solidFill>
                <a:latin typeface="Times New Roman" panose="02020603050405020304" pitchFamily="18" charset="0"/>
                <a:cs typeface="Times New Roman" panose="02020603050405020304" pitchFamily="18" charset="0"/>
              </a:rPr>
              <a:t>en </a:t>
            </a:r>
            <a:r>
              <a:rPr sz="2300" b="1" spc="-5" dirty="0">
                <a:solidFill>
                  <a:srgbClr val="000000"/>
                </a:solidFill>
                <a:latin typeface="Times New Roman" panose="02020603050405020304" pitchFamily="18" charset="0"/>
                <a:cs typeface="Times New Roman" panose="02020603050405020304" pitchFamily="18" charset="0"/>
              </a:rPr>
              <a:t>los  restantes</a:t>
            </a:r>
            <a:r>
              <a:rPr sz="2300" b="1" spc="-10" dirty="0">
                <a:solidFill>
                  <a:srgbClr val="000000"/>
                </a:solidFill>
                <a:latin typeface="Times New Roman" panose="02020603050405020304" pitchFamily="18" charset="0"/>
                <a:cs typeface="Times New Roman" panose="02020603050405020304" pitchFamily="18" charset="0"/>
              </a:rPr>
              <a:t> </a:t>
            </a:r>
            <a:r>
              <a:rPr sz="2300" b="1" spc="-5" dirty="0">
                <a:solidFill>
                  <a:srgbClr val="000000"/>
                </a:solidFill>
                <a:latin typeface="Times New Roman" panose="02020603050405020304" pitchFamily="18" charset="0"/>
                <a:cs typeface="Times New Roman" panose="02020603050405020304" pitchFamily="18" charset="0"/>
              </a:rPr>
              <a:t>Pilares</a:t>
            </a:r>
            <a:endParaRPr sz="2300" dirty="0">
              <a:solidFill>
                <a:srgbClr val="000000"/>
              </a:solidFill>
              <a:latin typeface="Times New Roman" panose="02020603050405020304" pitchFamily="18" charset="0"/>
              <a:cs typeface="Times New Roman" panose="02020603050405020304" pitchFamily="18" charset="0"/>
            </a:endParaRPr>
          </a:p>
        </p:txBody>
      </p:sp>
      <p:sp>
        <p:nvSpPr>
          <p:cNvPr id="4" name="object 4"/>
          <p:cNvSpPr/>
          <p:nvPr/>
        </p:nvSpPr>
        <p:spPr>
          <a:xfrm>
            <a:off x="2896590" y="1458098"/>
            <a:ext cx="1497965" cy="3753739"/>
          </a:xfrm>
          <a:custGeom>
            <a:avLst/>
            <a:gdLst/>
            <a:ahLst/>
            <a:cxnLst/>
            <a:rect l="l" t="t" r="r" b="b"/>
            <a:pathLst>
              <a:path w="1497964" h="3850004">
                <a:moveTo>
                  <a:pt x="1323146" y="0"/>
                </a:moveTo>
                <a:lnTo>
                  <a:pt x="174527" y="0"/>
                </a:lnTo>
                <a:lnTo>
                  <a:pt x="147257" y="2855"/>
                </a:lnTo>
                <a:lnTo>
                  <a:pt x="87263" y="22840"/>
                </a:lnTo>
                <a:lnTo>
                  <a:pt x="27269" y="77087"/>
                </a:lnTo>
                <a:lnTo>
                  <a:pt x="0" y="182726"/>
                </a:lnTo>
                <a:lnTo>
                  <a:pt x="0" y="3690439"/>
                </a:lnTo>
                <a:lnTo>
                  <a:pt x="2726" y="3718990"/>
                </a:lnTo>
                <a:lnTo>
                  <a:pt x="21815" y="3781801"/>
                </a:lnTo>
                <a:lnTo>
                  <a:pt x="73628" y="3844613"/>
                </a:lnTo>
                <a:lnTo>
                  <a:pt x="92057" y="3849828"/>
                </a:lnTo>
                <a:lnTo>
                  <a:pt x="1410958" y="3849828"/>
                </a:lnTo>
                <a:lnTo>
                  <a:pt x="1470404" y="3796077"/>
                </a:lnTo>
                <a:lnTo>
                  <a:pt x="1497674" y="3690439"/>
                </a:lnTo>
                <a:lnTo>
                  <a:pt x="1497674" y="182726"/>
                </a:lnTo>
                <a:lnTo>
                  <a:pt x="1494947" y="154175"/>
                </a:lnTo>
                <a:lnTo>
                  <a:pt x="1475858" y="91363"/>
                </a:lnTo>
                <a:lnTo>
                  <a:pt x="1424045" y="28550"/>
                </a:lnTo>
                <a:lnTo>
                  <a:pt x="1323146" y="0"/>
                </a:lnTo>
                <a:close/>
              </a:path>
            </a:pathLst>
          </a:custGeom>
          <a:solidFill>
            <a:srgbClr val="0050A3"/>
          </a:solidFill>
          <a:ln>
            <a:solidFill>
              <a:schemeClr val="tx1"/>
            </a:solidFill>
          </a:ln>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3022634" y="1468250"/>
            <a:ext cx="1221740" cy="779475"/>
          </a:xfrm>
          <a:custGeom>
            <a:avLst/>
            <a:gdLst/>
            <a:ahLst/>
            <a:cxnLst/>
            <a:rect l="l" t="t" r="r" b="b"/>
            <a:pathLst>
              <a:path w="1221739" h="799464">
                <a:moveTo>
                  <a:pt x="0" y="0"/>
                </a:moveTo>
                <a:lnTo>
                  <a:pt x="1221687" y="0"/>
                </a:lnTo>
                <a:lnTo>
                  <a:pt x="1221687" y="799279"/>
                </a:lnTo>
                <a:lnTo>
                  <a:pt x="0" y="799279"/>
                </a:lnTo>
                <a:lnTo>
                  <a:pt x="0" y="0"/>
                </a:lnTo>
                <a:close/>
              </a:path>
            </a:pathLst>
          </a:custGeom>
          <a:solidFill>
            <a:srgbClr val="0050A3"/>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 name="object 6"/>
          <p:cNvSpPr txBox="1"/>
          <p:nvPr/>
        </p:nvSpPr>
        <p:spPr>
          <a:xfrm>
            <a:off x="3113875" y="1491081"/>
            <a:ext cx="1039494" cy="905056"/>
          </a:xfrm>
          <a:prstGeom prst="rect">
            <a:avLst/>
          </a:prstGeom>
        </p:spPr>
        <p:txBody>
          <a:bodyPr vert="horz" wrap="square" lIns="0" tIns="64135" rIns="0" bIns="0" rtlCol="0">
            <a:spAutoFit/>
          </a:bodyPr>
          <a:lstStyle/>
          <a:p>
            <a:pPr marL="69215" marR="5080" indent="-57150" defTabSz="914400" eaLnBrk="0" fontAlgn="base" hangingPunct="0">
              <a:lnSpc>
                <a:spcPct val="78100"/>
              </a:lnSpc>
              <a:spcBef>
                <a:spcPts val="505"/>
              </a:spcBef>
              <a:spcAft>
                <a:spcPct val="0"/>
              </a:spcAft>
            </a:pPr>
            <a:r>
              <a:rPr sz="1400" b="1" dirty="0">
                <a:solidFill>
                  <a:srgbClr val="FFFFFF"/>
                </a:solidFill>
                <a:latin typeface="Times New Roman" panose="02020603050405020304" pitchFamily="18" charset="0"/>
                <a:cs typeface="Times New Roman" panose="02020603050405020304" pitchFamily="18" charset="0"/>
              </a:rPr>
              <a:t>II. </a:t>
            </a:r>
            <a:r>
              <a:rPr sz="1400" b="1" spc="10" dirty="0">
                <a:solidFill>
                  <a:srgbClr val="FFFFFF"/>
                </a:solidFill>
                <a:latin typeface="Times New Roman" panose="02020603050405020304" pitchFamily="18" charset="0"/>
                <a:cs typeface="Times New Roman" panose="02020603050405020304" pitchFamily="18" charset="0"/>
              </a:rPr>
              <a:t>Previsión</a:t>
            </a:r>
            <a:r>
              <a:rPr sz="1400" b="1" spc="-114" dirty="0">
                <a:solidFill>
                  <a:srgbClr val="FFFFFF"/>
                </a:solidFill>
                <a:latin typeface="Times New Roman" panose="02020603050405020304" pitchFamily="18" charset="0"/>
                <a:cs typeface="Times New Roman" panose="02020603050405020304" pitchFamily="18" charset="0"/>
              </a:rPr>
              <a:t> </a:t>
            </a:r>
            <a:r>
              <a:rPr sz="1400" b="1" spc="50" dirty="0">
                <a:solidFill>
                  <a:srgbClr val="FFFFFF"/>
                </a:solidFill>
                <a:latin typeface="Times New Roman" panose="02020603050405020304" pitchFamily="18" charset="0"/>
                <a:cs typeface="Times New Roman" panose="02020603050405020304" pitchFamily="18" charset="0"/>
              </a:rPr>
              <a:t>y  </a:t>
            </a:r>
            <a:r>
              <a:rPr sz="1400" b="1" spc="10" dirty="0">
                <a:solidFill>
                  <a:srgbClr val="FFFFFF"/>
                </a:solidFill>
                <a:latin typeface="Times New Roman" panose="02020603050405020304" pitchFamily="18" charset="0"/>
                <a:cs typeface="Times New Roman" panose="02020603050405020304" pitchFamily="18" charset="0"/>
              </a:rPr>
              <a:t>elaboración</a:t>
            </a:r>
            <a:endParaRPr sz="1400" dirty="0">
              <a:solidFill>
                <a:srgbClr val="000000"/>
              </a:solidFill>
              <a:latin typeface="Times New Roman" panose="02020603050405020304" pitchFamily="18" charset="0"/>
              <a:cs typeface="Times New Roman" panose="02020603050405020304" pitchFamily="18" charset="0"/>
            </a:endParaRPr>
          </a:p>
          <a:p>
            <a:pPr marL="46355" marR="40640" indent="353060" defTabSz="914400" eaLnBrk="0" fontAlgn="base" hangingPunct="0">
              <a:lnSpc>
                <a:spcPct val="78100"/>
              </a:lnSpc>
              <a:spcBef>
                <a:spcPct val="0"/>
              </a:spcBef>
              <a:spcAft>
                <a:spcPct val="0"/>
              </a:spcAft>
            </a:pPr>
            <a:r>
              <a:rPr sz="1400" b="1" spc="25" dirty="0">
                <a:solidFill>
                  <a:srgbClr val="FFFFFF"/>
                </a:solidFill>
                <a:latin typeface="Times New Roman" panose="02020603050405020304" pitchFamily="18" charset="0"/>
                <a:cs typeface="Times New Roman" panose="02020603050405020304" pitchFamily="18" charset="0"/>
              </a:rPr>
              <a:t>del  p</a:t>
            </a:r>
            <a:r>
              <a:rPr sz="1400" b="1" spc="-15" dirty="0">
                <a:solidFill>
                  <a:srgbClr val="FFFFFF"/>
                </a:solidFill>
                <a:latin typeface="Times New Roman" panose="02020603050405020304" pitchFamily="18" charset="0"/>
                <a:cs typeface="Times New Roman" panose="02020603050405020304" pitchFamily="18" charset="0"/>
              </a:rPr>
              <a:t>r</a:t>
            </a:r>
            <a:r>
              <a:rPr sz="1400" b="1" spc="10" dirty="0">
                <a:solidFill>
                  <a:srgbClr val="FFFFFF"/>
                </a:solidFill>
                <a:latin typeface="Times New Roman" panose="02020603050405020304" pitchFamily="18" charset="0"/>
                <a:cs typeface="Times New Roman" panose="02020603050405020304" pitchFamily="18" charset="0"/>
              </a:rPr>
              <a:t>esupuesto</a:t>
            </a:r>
            <a:endParaRPr sz="1400" dirty="0">
              <a:solidFill>
                <a:srgbClr val="000000"/>
              </a:solidFill>
              <a:latin typeface="Times New Roman" panose="02020603050405020304" pitchFamily="18" charset="0"/>
              <a:cs typeface="Times New Roman" panose="02020603050405020304" pitchFamily="18" charset="0"/>
            </a:endParaRPr>
          </a:p>
        </p:txBody>
      </p:sp>
      <p:graphicFrame>
        <p:nvGraphicFramePr>
          <p:cNvPr id="7" name="object 7"/>
          <p:cNvGraphicFramePr>
            <a:graphicFrameLocks noGrp="1"/>
          </p:cNvGraphicFramePr>
          <p:nvPr>
            <p:extLst>
              <p:ext uri="{D42A27DB-BD31-4B8C-83A1-F6EECF244321}">
                <p14:modId xmlns:p14="http://schemas.microsoft.com/office/powerpoint/2010/main" val="3264668910"/>
              </p:ext>
            </p:extLst>
          </p:nvPr>
        </p:nvGraphicFramePr>
        <p:xfrm>
          <a:off x="3017789" y="2262466"/>
          <a:ext cx="1221740" cy="2703708"/>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66741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434340" marR="167005" indent="-250190">
                        <a:lnSpc>
                          <a:spcPts val="1600"/>
                        </a:lnSpc>
                        <a:spcBef>
                          <a:spcPts val="1120"/>
                        </a:spcBef>
                      </a:pPr>
                      <a:r>
                        <a:rPr sz="1400" spc="-45" dirty="0">
                          <a:solidFill>
                            <a:srgbClr val="231F20"/>
                          </a:solidFill>
                          <a:latin typeface="Calibri"/>
                          <a:cs typeface="Calibri"/>
                        </a:rPr>
                        <a:t>2.1</a:t>
                      </a:r>
                      <a:r>
                        <a:rPr sz="1400" spc="-60" dirty="0">
                          <a:solidFill>
                            <a:srgbClr val="231F20"/>
                          </a:solidFill>
                          <a:latin typeface="Calibri"/>
                          <a:cs typeface="Calibri"/>
                        </a:rPr>
                        <a:t> </a:t>
                      </a:r>
                      <a:r>
                        <a:rPr sz="1400" spc="-45" dirty="0">
                          <a:solidFill>
                            <a:srgbClr val="231F20"/>
                          </a:solidFill>
                          <a:latin typeface="Calibri"/>
                          <a:cs typeface="Calibri"/>
                        </a:rPr>
                        <a:t>Exhausti-  </a:t>
                      </a:r>
                      <a:r>
                        <a:rPr sz="1400" spc="-50" dirty="0">
                          <a:solidFill>
                            <a:srgbClr val="231F20"/>
                          </a:solidFill>
                          <a:latin typeface="Calibri"/>
                          <a:cs typeface="Calibri"/>
                        </a:rPr>
                        <a:t>vidad</a:t>
                      </a:r>
                      <a:endParaRPr sz="1400">
                        <a:latin typeface="Calibri"/>
                        <a:cs typeface="Calibri"/>
                      </a:endParaRPr>
                    </a:p>
                  </a:txBody>
                  <a:tcPr marL="0" marR="0" marT="1422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0"/>
                  </a:ext>
                </a:extLst>
              </a:tr>
              <a:tr h="66741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5"/>
                        </a:spcBef>
                      </a:pPr>
                      <a:endParaRPr sz="1550">
                        <a:latin typeface="Times New Roman"/>
                        <a:cs typeface="Times New Roman"/>
                      </a:endParaRPr>
                    </a:p>
                    <a:p>
                      <a:pPr marL="171450">
                        <a:lnSpc>
                          <a:spcPct val="100000"/>
                        </a:lnSpc>
                      </a:pPr>
                      <a:r>
                        <a:rPr sz="1400" spc="-45" dirty="0">
                          <a:solidFill>
                            <a:srgbClr val="231F20"/>
                          </a:solidFill>
                          <a:latin typeface="Calibri"/>
                          <a:cs typeface="Calibri"/>
                        </a:rPr>
                        <a:t>2.2</a:t>
                      </a:r>
                      <a:r>
                        <a:rPr sz="1400" spc="-5" dirty="0">
                          <a:solidFill>
                            <a:srgbClr val="231F20"/>
                          </a:solidFill>
                          <a:latin typeface="Calibri"/>
                          <a:cs typeface="Calibri"/>
                        </a:rPr>
                        <a:t> </a:t>
                      </a:r>
                      <a:r>
                        <a:rPr sz="1400" spc="-45" dirty="0">
                          <a:solidFill>
                            <a:srgbClr val="231F20"/>
                          </a:solidFill>
                          <a:latin typeface="Calibri"/>
                          <a:cs typeface="Calibri"/>
                        </a:rPr>
                        <a:t>Disciplina</a:t>
                      </a:r>
                      <a:endParaRPr sz="14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1"/>
                  </a:ext>
                </a:extLst>
              </a:tr>
              <a:tr h="70146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6364" marR="89535" indent="-19685">
                        <a:lnSpc>
                          <a:spcPts val="1600"/>
                        </a:lnSpc>
                        <a:spcBef>
                          <a:spcPts val="1255"/>
                        </a:spcBef>
                      </a:pPr>
                      <a:r>
                        <a:rPr sz="1400" spc="-45" dirty="0">
                          <a:solidFill>
                            <a:srgbClr val="231F20"/>
                          </a:solidFill>
                          <a:latin typeface="Calibri"/>
                          <a:cs typeface="Calibri"/>
                        </a:rPr>
                        <a:t>2.3 </a:t>
                      </a:r>
                      <a:r>
                        <a:rPr sz="1400" spc="-65" dirty="0">
                          <a:solidFill>
                            <a:srgbClr val="231F20"/>
                          </a:solidFill>
                          <a:latin typeface="Calibri"/>
                          <a:cs typeface="Calibri"/>
                        </a:rPr>
                        <a:t>Orientación  </a:t>
                      </a:r>
                      <a:r>
                        <a:rPr sz="1400" spc="-85" dirty="0">
                          <a:solidFill>
                            <a:srgbClr val="231F20"/>
                          </a:solidFill>
                          <a:latin typeface="Calibri"/>
                          <a:cs typeface="Calibri"/>
                        </a:rPr>
                        <a:t>de </a:t>
                      </a:r>
                      <a:r>
                        <a:rPr sz="1400" spc="-30" dirty="0">
                          <a:solidFill>
                            <a:srgbClr val="231F20"/>
                          </a:solidFill>
                          <a:latin typeface="Calibri"/>
                          <a:cs typeface="Calibri"/>
                        </a:rPr>
                        <a:t>las</a:t>
                      </a:r>
                      <a:r>
                        <a:rPr sz="1400" spc="35" dirty="0">
                          <a:solidFill>
                            <a:srgbClr val="231F20"/>
                          </a:solidFill>
                          <a:latin typeface="Calibri"/>
                          <a:cs typeface="Calibri"/>
                        </a:rPr>
                        <a:t> </a:t>
                      </a:r>
                      <a:r>
                        <a:rPr sz="1400" spc="-45" dirty="0">
                          <a:solidFill>
                            <a:srgbClr val="231F20"/>
                          </a:solidFill>
                          <a:latin typeface="Calibri"/>
                          <a:cs typeface="Calibri"/>
                        </a:rPr>
                        <a:t>políticas</a:t>
                      </a:r>
                      <a:endParaRPr sz="1400">
                        <a:latin typeface="Calibri"/>
                        <a:cs typeface="Calibri"/>
                      </a:endParaRPr>
                    </a:p>
                  </a:txBody>
                  <a:tcPr marL="0" marR="0" marT="1593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2"/>
                  </a:ext>
                </a:extLst>
              </a:tr>
              <a:tr h="66741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5"/>
                        </a:spcBef>
                      </a:pPr>
                      <a:endParaRPr sz="1550" dirty="0">
                        <a:latin typeface="Times New Roman"/>
                        <a:cs typeface="Times New Roman"/>
                      </a:endParaRPr>
                    </a:p>
                    <a:p>
                      <a:pPr marL="92710">
                        <a:lnSpc>
                          <a:spcPct val="100000"/>
                        </a:lnSpc>
                      </a:pPr>
                      <a:r>
                        <a:rPr sz="1400" spc="-45" dirty="0">
                          <a:solidFill>
                            <a:srgbClr val="231F20"/>
                          </a:solidFill>
                          <a:latin typeface="Calibri"/>
                          <a:cs typeface="Calibri"/>
                        </a:rPr>
                        <a:t>2.4</a:t>
                      </a:r>
                      <a:r>
                        <a:rPr sz="1400" spc="-15" dirty="0">
                          <a:solidFill>
                            <a:srgbClr val="231F20"/>
                          </a:solidFill>
                          <a:latin typeface="Calibri"/>
                          <a:cs typeface="Calibri"/>
                        </a:rPr>
                        <a:t> </a:t>
                      </a:r>
                      <a:r>
                        <a:rPr sz="1400" spc="-50" dirty="0">
                          <a:solidFill>
                            <a:srgbClr val="231F20"/>
                          </a:solidFill>
                          <a:latin typeface="Calibri"/>
                          <a:cs typeface="Calibri"/>
                        </a:rPr>
                        <a:t>Credibilidad</a:t>
                      </a:r>
                      <a:endParaRPr sz="1400" dirty="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3"/>
                  </a:ext>
                </a:extLst>
              </a:tr>
            </a:tbl>
          </a:graphicData>
        </a:graphic>
      </p:graphicFrame>
      <p:sp>
        <p:nvSpPr>
          <p:cNvPr id="8" name="object 8"/>
          <p:cNvSpPr/>
          <p:nvPr/>
        </p:nvSpPr>
        <p:spPr>
          <a:xfrm>
            <a:off x="2886894" y="1447948"/>
            <a:ext cx="1517650" cy="3763646"/>
          </a:xfrm>
          <a:custGeom>
            <a:avLst/>
            <a:gdLst/>
            <a:ahLst/>
            <a:cxnLst/>
            <a:rect l="l" t="t" r="r" b="b"/>
            <a:pathLst>
              <a:path w="1517650" h="3860165">
                <a:moveTo>
                  <a:pt x="184223" y="0"/>
                </a:moveTo>
                <a:lnTo>
                  <a:pt x="126211" y="10072"/>
                </a:lnTo>
                <a:lnTo>
                  <a:pt x="75441" y="34131"/>
                </a:lnTo>
                <a:lnTo>
                  <a:pt x="43003" y="62700"/>
                </a:lnTo>
                <a:lnTo>
                  <a:pt x="16997" y="103915"/>
                </a:lnTo>
                <a:lnTo>
                  <a:pt x="2047" y="159375"/>
                </a:lnTo>
                <a:lnTo>
                  <a:pt x="0" y="3700590"/>
                </a:lnTo>
                <a:lnTo>
                  <a:pt x="373" y="3709166"/>
                </a:lnTo>
                <a:lnTo>
                  <a:pt x="9621" y="3761326"/>
                </a:lnTo>
                <a:lnTo>
                  <a:pt x="32600" y="3814482"/>
                </a:lnTo>
                <a:lnTo>
                  <a:pt x="59887" y="3848443"/>
                </a:lnTo>
                <a:lnTo>
                  <a:pt x="73998" y="3859979"/>
                </a:lnTo>
                <a:lnTo>
                  <a:pt x="114452" y="3859979"/>
                </a:lnTo>
                <a:lnTo>
                  <a:pt x="107366" y="3857238"/>
                </a:lnTo>
                <a:lnTo>
                  <a:pt x="88699" y="3846323"/>
                </a:lnTo>
                <a:lnTo>
                  <a:pt x="48906" y="3803495"/>
                </a:lnTo>
                <a:lnTo>
                  <a:pt x="28196" y="3755489"/>
                </a:lnTo>
                <a:lnTo>
                  <a:pt x="20478" y="3716284"/>
                </a:lnTo>
                <a:lnTo>
                  <a:pt x="19392" y="3700590"/>
                </a:lnTo>
                <a:lnTo>
                  <a:pt x="19448" y="191963"/>
                </a:lnTo>
                <a:lnTo>
                  <a:pt x="26509" y="135348"/>
                </a:lnTo>
                <a:lnTo>
                  <a:pt x="45027" y="92864"/>
                </a:lnTo>
                <a:lnTo>
                  <a:pt x="85935" y="51201"/>
                </a:lnTo>
                <a:lnTo>
                  <a:pt x="131787" y="29500"/>
                </a:lnTo>
                <a:lnTo>
                  <a:pt x="169233" y="21440"/>
                </a:lnTo>
                <a:lnTo>
                  <a:pt x="184223" y="20303"/>
                </a:lnTo>
                <a:lnTo>
                  <a:pt x="184223" y="0"/>
                </a:lnTo>
                <a:close/>
              </a:path>
              <a:path w="1517650" h="3860165">
                <a:moveTo>
                  <a:pt x="1332843" y="0"/>
                </a:moveTo>
                <a:lnTo>
                  <a:pt x="184223" y="0"/>
                </a:lnTo>
                <a:lnTo>
                  <a:pt x="184223" y="20303"/>
                </a:lnTo>
                <a:lnTo>
                  <a:pt x="1332843" y="20303"/>
                </a:lnTo>
                <a:lnTo>
                  <a:pt x="1362287" y="22264"/>
                </a:lnTo>
                <a:lnTo>
                  <a:pt x="1409700" y="36228"/>
                </a:lnTo>
                <a:lnTo>
                  <a:pt x="1451030" y="67080"/>
                </a:lnTo>
                <a:lnTo>
                  <a:pt x="1480526" y="114157"/>
                </a:lnTo>
                <a:lnTo>
                  <a:pt x="1493982" y="159598"/>
                </a:lnTo>
                <a:lnTo>
                  <a:pt x="1497674" y="3700590"/>
                </a:lnTo>
                <a:lnTo>
                  <a:pt x="1495801" y="3731417"/>
                </a:lnTo>
                <a:lnTo>
                  <a:pt x="1482463" y="3781058"/>
                </a:lnTo>
                <a:lnTo>
                  <a:pt x="1452995" y="3824329"/>
                </a:lnTo>
                <a:lnTo>
                  <a:pt x="1408030" y="3855202"/>
                </a:lnTo>
                <a:lnTo>
                  <a:pt x="1395601" y="3859979"/>
                </a:lnTo>
                <a:lnTo>
                  <a:pt x="1440552" y="3859979"/>
                </a:lnTo>
                <a:lnTo>
                  <a:pt x="1474073" y="3830766"/>
                </a:lnTo>
                <a:lnTo>
                  <a:pt x="1500079" y="3789551"/>
                </a:lnTo>
                <a:lnTo>
                  <a:pt x="1515030" y="3734091"/>
                </a:lnTo>
                <a:lnTo>
                  <a:pt x="1517065" y="3700590"/>
                </a:lnTo>
                <a:lnTo>
                  <a:pt x="1517027" y="191963"/>
                </a:lnTo>
                <a:lnTo>
                  <a:pt x="1507464" y="132140"/>
                </a:lnTo>
                <a:lnTo>
                  <a:pt x="1484474" y="78985"/>
                </a:lnTo>
                <a:lnTo>
                  <a:pt x="1457187" y="45024"/>
                </a:lnTo>
                <a:lnTo>
                  <a:pt x="1417832" y="17795"/>
                </a:lnTo>
                <a:lnTo>
                  <a:pt x="1364852" y="2142"/>
                </a:lnTo>
                <a:lnTo>
                  <a:pt x="1332843"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488454" y="1458098"/>
            <a:ext cx="1497965" cy="3753739"/>
          </a:xfrm>
          <a:custGeom>
            <a:avLst/>
            <a:gdLst/>
            <a:ahLst/>
            <a:cxnLst/>
            <a:rect l="l" t="t" r="r" b="b"/>
            <a:pathLst>
              <a:path w="1497964" h="3850004">
                <a:moveTo>
                  <a:pt x="1323146" y="0"/>
                </a:moveTo>
                <a:lnTo>
                  <a:pt x="174527" y="0"/>
                </a:lnTo>
                <a:lnTo>
                  <a:pt x="147257" y="2855"/>
                </a:lnTo>
                <a:lnTo>
                  <a:pt x="87263" y="22840"/>
                </a:lnTo>
                <a:lnTo>
                  <a:pt x="27269" y="77087"/>
                </a:lnTo>
                <a:lnTo>
                  <a:pt x="0" y="182726"/>
                </a:lnTo>
                <a:lnTo>
                  <a:pt x="0" y="3690439"/>
                </a:lnTo>
                <a:lnTo>
                  <a:pt x="2726" y="3718990"/>
                </a:lnTo>
                <a:lnTo>
                  <a:pt x="21815" y="3781801"/>
                </a:lnTo>
                <a:lnTo>
                  <a:pt x="73628" y="3844613"/>
                </a:lnTo>
                <a:lnTo>
                  <a:pt x="92057" y="3849828"/>
                </a:lnTo>
                <a:lnTo>
                  <a:pt x="1410958" y="3849828"/>
                </a:lnTo>
                <a:lnTo>
                  <a:pt x="1470404" y="3796077"/>
                </a:lnTo>
                <a:lnTo>
                  <a:pt x="1497674" y="3690439"/>
                </a:lnTo>
                <a:lnTo>
                  <a:pt x="1497674" y="182726"/>
                </a:lnTo>
                <a:lnTo>
                  <a:pt x="1494947" y="154175"/>
                </a:lnTo>
                <a:lnTo>
                  <a:pt x="1475858" y="91363"/>
                </a:lnTo>
                <a:lnTo>
                  <a:pt x="1424045" y="28550"/>
                </a:lnTo>
                <a:lnTo>
                  <a:pt x="1323146" y="0"/>
                </a:lnTo>
                <a:close/>
              </a:path>
            </a:pathLst>
          </a:custGeom>
          <a:solidFill>
            <a:srgbClr val="38B54A"/>
          </a:solidFill>
          <a:ln>
            <a:solidFill>
              <a:schemeClr val="tx1"/>
            </a:solidFill>
          </a:ln>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 name="object 10"/>
          <p:cNvSpPr/>
          <p:nvPr/>
        </p:nvSpPr>
        <p:spPr>
          <a:xfrm>
            <a:off x="4614494" y="1468251"/>
            <a:ext cx="1221740" cy="694036"/>
          </a:xfrm>
          <a:custGeom>
            <a:avLst/>
            <a:gdLst/>
            <a:ahLst/>
            <a:cxnLst/>
            <a:rect l="l" t="t" r="r" b="b"/>
            <a:pathLst>
              <a:path w="1221739" h="711835">
                <a:moveTo>
                  <a:pt x="0" y="0"/>
                </a:moveTo>
                <a:lnTo>
                  <a:pt x="1221687" y="0"/>
                </a:lnTo>
                <a:lnTo>
                  <a:pt x="1221687" y="711307"/>
                </a:lnTo>
                <a:lnTo>
                  <a:pt x="0" y="711307"/>
                </a:lnTo>
                <a:lnTo>
                  <a:pt x="0" y="0"/>
                </a:lnTo>
                <a:close/>
              </a:path>
            </a:pathLst>
          </a:custGeom>
          <a:solidFill>
            <a:srgbClr val="38B54A"/>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770254" y="1530398"/>
            <a:ext cx="910590" cy="496803"/>
          </a:xfrm>
          <a:prstGeom prst="rect">
            <a:avLst/>
          </a:prstGeom>
        </p:spPr>
        <p:txBody>
          <a:bodyPr vert="horz" wrap="square" lIns="0" tIns="64135" rIns="0" bIns="0" rtlCol="0">
            <a:spAutoFit/>
          </a:bodyPr>
          <a:lstStyle/>
          <a:p>
            <a:pPr marL="12700" marR="5080" indent="76200" defTabSz="914400" eaLnBrk="0" fontAlgn="base" hangingPunct="0">
              <a:lnSpc>
                <a:spcPct val="78100"/>
              </a:lnSpc>
              <a:spcBef>
                <a:spcPts val="505"/>
              </a:spcBef>
              <a:spcAft>
                <a:spcPct val="0"/>
              </a:spcAft>
            </a:pPr>
            <a:r>
              <a:rPr sz="1200" b="1" spc="-30" dirty="0">
                <a:solidFill>
                  <a:srgbClr val="FFFFFF"/>
                </a:solidFill>
                <a:latin typeface="Times New Roman" panose="02020603050405020304" pitchFamily="18" charset="0"/>
                <a:cs typeface="Times New Roman" panose="02020603050405020304" pitchFamily="18" charset="0"/>
              </a:rPr>
              <a:t>III. </a:t>
            </a:r>
            <a:r>
              <a:rPr sz="1200" b="1" spc="-40" dirty="0">
                <a:solidFill>
                  <a:srgbClr val="FFFFFF"/>
                </a:solidFill>
                <a:latin typeface="Times New Roman" panose="02020603050405020304" pitchFamily="18" charset="0"/>
                <a:cs typeface="Times New Roman" panose="02020603050405020304" pitchFamily="18" charset="0"/>
              </a:rPr>
              <a:t>Análisis  y </a:t>
            </a:r>
            <a:r>
              <a:rPr sz="1200" b="1" spc="-35" dirty="0">
                <a:solidFill>
                  <a:srgbClr val="FFFFFF"/>
                </a:solidFill>
                <a:latin typeface="Times New Roman" panose="02020603050405020304" pitchFamily="18" charset="0"/>
                <a:cs typeface="Times New Roman" panose="02020603050405020304" pitchFamily="18" charset="0"/>
              </a:rPr>
              <a:t>gestión </a:t>
            </a:r>
            <a:r>
              <a:rPr sz="1200" b="1" spc="-45" dirty="0">
                <a:solidFill>
                  <a:srgbClr val="FFFFFF"/>
                </a:solidFill>
                <a:latin typeface="Times New Roman" panose="02020603050405020304" pitchFamily="18" charset="0"/>
                <a:cs typeface="Times New Roman" panose="02020603050405020304" pitchFamily="18" charset="0"/>
              </a:rPr>
              <a:t>del  </a:t>
            </a:r>
            <a:r>
              <a:rPr sz="1200" b="1" spc="-30" dirty="0">
                <a:solidFill>
                  <a:srgbClr val="FFFFFF"/>
                </a:solidFill>
                <a:latin typeface="Times New Roman" panose="02020603050405020304" pitchFamily="18" charset="0"/>
                <a:cs typeface="Times New Roman" panose="02020603050405020304" pitchFamily="18" charset="0"/>
              </a:rPr>
              <a:t>riesgo</a:t>
            </a:r>
            <a:r>
              <a:rPr sz="1200" b="1" spc="-35" dirty="0">
                <a:solidFill>
                  <a:srgbClr val="FFFFFF"/>
                </a:solidFill>
                <a:latin typeface="Times New Roman" panose="02020603050405020304" pitchFamily="18" charset="0"/>
                <a:cs typeface="Times New Roman" panose="02020603050405020304" pitchFamily="18" charset="0"/>
              </a:rPr>
              <a:t> </a:t>
            </a:r>
            <a:r>
              <a:rPr sz="1200" b="1" spc="-30" dirty="0">
                <a:solidFill>
                  <a:srgbClr val="FFFFFF"/>
                </a:solidFill>
                <a:latin typeface="Times New Roman" panose="02020603050405020304" pitchFamily="18" charset="0"/>
                <a:cs typeface="Times New Roman" panose="02020603050405020304" pitchFamily="18" charset="0"/>
              </a:rPr>
              <a:t>fiscal</a:t>
            </a:r>
            <a:endParaRPr sz="1200">
              <a:solidFill>
                <a:srgbClr val="000000"/>
              </a:solidFill>
              <a:latin typeface="Times New Roman" panose="02020603050405020304" pitchFamily="18" charset="0"/>
              <a:cs typeface="Times New Roman" panose="02020603050405020304" pitchFamily="18" charset="0"/>
            </a:endParaRPr>
          </a:p>
        </p:txBody>
      </p:sp>
      <p:graphicFrame>
        <p:nvGraphicFramePr>
          <p:cNvPr id="12" name="object 12"/>
          <p:cNvGraphicFramePr>
            <a:graphicFrameLocks noGrp="1"/>
          </p:cNvGraphicFramePr>
          <p:nvPr>
            <p:extLst>
              <p:ext uri="{D42A27DB-BD31-4B8C-83A1-F6EECF244321}">
                <p14:modId xmlns:p14="http://schemas.microsoft.com/office/powerpoint/2010/main" val="3507946947"/>
              </p:ext>
            </p:extLst>
          </p:nvPr>
        </p:nvGraphicFramePr>
        <p:xfrm>
          <a:off x="4609654" y="2174487"/>
          <a:ext cx="1221740" cy="1930424"/>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33985" marR="116839" indent="48260">
                        <a:lnSpc>
                          <a:spcPts val="1600"/>
                        </a:lnSpc>
                        <a:spcBef>
                          <a:spcPts val="315"/>
                        </a:spcBef>
                      </a:pPr>
                      <a:r>
                        <a:rPr sz="1400" spc="-45" dirty="0">
                          <a:solidFill>
                            <a:srgbClr val="231F20"/>
                          </a:solidFill>
                          <a:latin typeface="Calibri"/>
                          <a:cs typeface="Calibri"/>
                        </a:rPr>
                        <a:t>3.1 </a:t>
                      </a:r>
                      <a:r>
                        <a:rPr sz="1400" spc="-35" dirty="0">
                          <a:solidFill>
                            <a:srgbClr val="231F20"/>
                          </a:solidFill>
                          <a:latin typeface="Calibri"/>
                          <a:cs typeface="Calibri"/>
                        </a:rPr>
                        <a:t>Análisis </a:t>
                      </a:r>
                      <a:r>
                        <a:rPr sz="1400" spc="-75" dirty="0">
                          <a:solidFill>
                            <a:srgbClr val="231F20"/>
                          </a:solidFill>
                          <a:latin typeface="Calibri"/>
                          <a:cs typeface="Calibri"/>
                        </a:rPr>
                        <a:t>y  </a:t>
                      </a:r>
                      <a:r>
                        <a:rPr sz="1400" spc="-45" dirty="0">
                          <a:solidFill>
                            <a:srgbClr val="231F20"/>
                          </a:solidFill>
                          <a:latin typeface="Calibri"/>
                          <a:cs typeface="Calibri"/>
                        </a:rPr>
                        <a:t>divulgación</a:t>
                      </a:r>
                      <a:r>
                        <a:rPr sz="1400" spc="-65" dirty="0">
                          <a:solidFill>
                            <a:srgbClr val="231F20"/>
                          </a:solidFill>
                          <a:latin typeface="Calibri"/>
                          <a:cs typeface="Calibri"/>
                        </a:rPr>
                        <a:t> </a:t>
                      </a:r>
                      <a:r>
                        <a:rPr sz="1400" spc="-85" dirty="0">
                          <a:solidFill>
                            <a:srgbClr val="231F20"/>
                          </a:solidFill>
                          <a:latin typeface="Calibri"/>
                          <a:cs typeface="Calibri"/>
                        </a:rPr>
                        <a:t>de</a:t>
                      </a:r>
                      <a:endParaRPr sz="1400">
                        <a:latin typeface="Calibri"/>
                        <a:cs typeface="Calibri"/>
                      </a:endParaRPr>
                    </a:p>
                    <a:p>
                      <a:pPr marL="267970">
                        <a:lnSpc>
                          <a:spcPts val="1555"/>
                        </a:lnSpc>
                      </a:pPr>
                      <a:r>
                        <a:rPr sz="1400" spc="-45" dirty="0">
                          <a:solidFill>
                            <a:srgbClr val="231F20"/>
                          </a:solidFill>
                          <a:latin typeface="Calibri"/>
                          <a:cs typeface="Calibri"/>
                        </a:rPr>
                        <a:t>los</a:t>
                      </a:r>
                      <a:r>
                        <a:rPr sz="1400" spc="-5" dirty="0">
                          <a:solidFill>
                            <a:srgbClr val="231F20"/>
                          </a:solidFill>
                          <a:latin typeface="Calibri"/>
                          <a:cs typeface="Calibri"/>
                        </a:rPr>
                        <a:t> </a:t>
                      </a:r>
                      <a:r>
                        <a:rPr sz="1400" spc="-50" dirty="0">
                          <a:solidFill>
                            <a:srgbClr val="231F20"/>
                          </a:solidFill>
                          <a:latin typeface="Calibri"/>
                          <a:cs typeface="Calibri"/>
                        </a:rPr>
                        <a:t>riesgos</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A4D49C"/>
                    </a:solidFill>
                  </a:tcPr>
                </a:tc>
                <a:extLst>
                  <a:ext uri="{0D108BD9-81ED-4DB2-BD59-A6C34878D82A}">
                    <a16:rowId xmlns:a16="http://schemas.microsoft.com/office/drawing/2014/main" val="10000"/>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66370" marR="149225" indent="69215">
                        <a:lnSpc>
                          <a:spcPts val="1600"/>
                        </a:lnSpc>
                        <a:spcBef>
                          <a:spcPts val="975"/>
                        </a:spcBef>
                      </a:pPr>
                      <a:r>
                        <a:rPr sz="1400" spc="-45" dirty="0">
                          <a:solidFill>
                            <a:srgbClr val="231F20"/>
                          </a:solidFill>
                          <a:latin typeface="Calibri"/>
                          <a:cs typeface="Calibri"/>
                        </a:rPr>
                        <a:t>3.2 </a:t>
                      </a:r>
                      <a:r>
                        <a:rPr sz="1400" spc="-60" dirty="0">
                          <a:solidFill>
                            <a:srgbClr val="231F20"/>
                          </a:solidFill>
                          <a:latin typeface="Calibri"/>
                          <a:cs typeface="Calibri"/>
                        </a:rPr>
                        <a:t>Gestión  </a:t>
                      </a:r>
                      <a:r>
                        <a:rPr sz="1400" spc="-85" dirty="0">
                          <a:solidFill>
                            <a:srgbClr val="231F20"/>
                          </a:solidFill>
                          <a:latin typeface="Calibri"/>
                          <a:cs typeface="Calibri"/>
                        </a:rPr>
                        <a:t>de </a:t>
                      </a:r>
                      <a:r>
                        <a:rPr sz="1400" spc="-45" dirty="0">
                          <a:solidFill>
                            <a:srgbClr val="231F20"/>
                          </a:solidFill>
                          <a:latin typeface="Calibri"/>
                          <a:cs typeface="Calibri"/>
                        </a:rPr>
                        <a:t>los</a:t>
                      </a:r>
                      <a:r>
                        <a:rPr sz="1400" spc="25" dirty="0">
                          <a:solidFill>
                            <a:srgbClr val="231F20"/>
                          </a:solidFill>
                          <a:latin typeface="Calibri"/>
                          <a:cs typeface="Calibri"/>
                        </a:rPr>
                        <a:t> </a:t>
                      </a:r>
                      <a:r>
                        <a:rPr sz="1400" spc="-50" dirty="0">
                          <a:solidFill>
                            <a:srgbClr val="231F20"/>
                          </a:solidFill>
                          <a:latin typeface="Calibri"/>
                          <a:cs typeface="Calibri"/>
                        </a:rPr>
                        <a:t>riesgos</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A4D49C"/>
                    </a:solidFill>
                  </a:tcPr>
                </a:tc>
                <a:extLst>
                  <a:ext uri="{0D108BD9-81ED-4DB2-BD59-A6C34878D82A}">
                    <a16:rowId xmlns:a16="http://schemas.microsoft.com/office/drawing/2014/main" val="10001"/>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87020" marR="146050" indent="-124460">
                        <a:lnSpc>
                          <a:spcPts val="1600"/>
                        </a:lnSpc>
                        <a:spcBef>
                          <a:spcPts val="975"/>
                        </a:spcBef>
                      </a:pPr>
                      <a:r>
                        <a:rPr sz="1400" spc="-45" dirty="0">
                          <a:solidFill>
                            <a:srgbClr val="231F20"/>
                          </a:solidFill>
                          <a:latin typeface="Calibri"/>
                          <a:cs typeface="Calibri"/>
                        </a:rPr>
                        <a:t>3.3 </a:t>
                      </a:r>
                      <a:r>
                        <a:rPr sz="1400" spc="-55" dirty="0">
                          <a:solidFill>
                            <a:srgbClr val="231F20"/>
                          </a:solidFill>
                          <a:latin typeface="Calibri"/>
                          <a:cs typeface="Calibri"/>
                        </a:rPr>
                        <a:t>Coordina-  </a:t>
                      </a:r>
                      <a:r>
                        <a:rPr sz="1400" spc="-60" dirty="0">
                          <a:solidFill>
                            <a:srgbClr val="231F20"/>
                          </a:solidFill>
                          <a:latin typeface="Calibri"/>
                          <a:cs typeface="Calibri"/>
                        </a:rPr>
                        <a:t>ción</a:t>
                      </a:r>
                      <a:r>
                        <a:rPr sz="1400" spc="-5" dirty="0">
                          <a:solidFill>
                            <a:srgbClr val="231F20"/>
                          </a:solidFill>
                          <a:latin typeface="Calibri"/>
                          <a:cs typeface="Calibri"/>
                        </a:rPr>
                        <a:t> </a:t>
                      </a:r>
                      <a:r>
                        <a:rPr sz="1400" spc="-40" dirty="0">
                          <a:solidFill>
                            <a:srgbClr val="231F20"/>
                          </a:solidFill>
                          <a:latin typeface="Calibri"/>
                          <a:cs typeface="Calibri"/>
                        </a:rPr>
                        <a:t>fiscal</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A4D49C"/>
                    </a:solidFill>
                  </a:tcPr>
                </a:tc>
                <a:extLst>
                  <a:ext uri="{0D108BD9-81ED-4DB2-BD59-A6C34878D82A}">
                    <a16:rowId xmlns:a16="http://schemas.microsoft.com/office/drawing/2014/main" val="10002"/>
                  </a:ext>
                </a:extLst>
              </a:tr>
            </a:tbl>
          </a:graphicData>
        </a:graphic>
      </p:graphicFrame>
      <p:sp>
        <p:nvSpPr>
          <p:cNvPr id="13" name="object 13"/>
          <p:cNvSpPr/>
          <p:nvPr/>
        </p:nvSpPr>
        <p:spPr>
          <a:xfrm>
            <a:off x="4478759" y="1447948"/>
            <a:ext cx="1517650" cy="3763646"/>
          </a:xfrm>
          <a:custGeom>
            <a:avLst/>
            <a:gdLst/>
            <a:ahLst/>
            <a:cxnLst/>
            <a:rect l="l" t="t" r="r" b="b"/>
            <a:pathLst>
              <a:path w="1517650" h="3860165">
                <a:moveTo>
                  <a:pt x="184222" y="0"/>
                </a:moveTo>
                <a:lnTo>
                  <a:pt x="126211" y="10072"/>
                </a:lnTo>
                <a:lnTo>
                  <a:pt x="75440" y="34131"/>
                </a:lnTo>
                <a:lnTo>
                  <a:pt x="43003" y="62700"/>
                </a:lnTo>
                <a:lnTo>
                  <a:pt x="16996" y="103915"/>
                </a:lnTo>
                <a:lnTo>
                  <a:pt x="2046" y="159375"/>
                </a:lnTo>
                <a:lnTo>
                  <a:pt x="0" y="3700590"/>
                </a:lnTo>
                <a:lnTo>
                  <a:pt x="372" y="3709166"/>
                </a:lnTo>
                <a:lnTo>
                  <a:pt x="9620" y="3761326"/>
                </a:lnTo>
                <a:lnTo>
                  <a:pt x="32600" y="3814482"/>
                </a:lnTo>
                <a:lnTo>
                  <a:pt x="59886" y="3848443"/>
                </a:lnTo>
                <a:lnTo>
                  <a:pt x="73996" y="3859979"/>
                </a:lnTo>
                <a:lnTo>
                  <a:pt x="114451" y="3859979"/>
                </a:lnTo>
                <a:lnTo>
                  <a:pt x="107365" y="3857238"/>
                </a:lnTo>
                <a:lnTo>
                  <a:pt x="88698" y="3846323"/>
                </a:lnTo>
                <a:lnTo>
                  <a:pt x="48905" y="3803495"/>
                </a:lnTo>
                <a:lnTo>
                  <a:pt x="28195" y="3755489"/>
                </a:lnTo>
                <a:lnTo>
                  <a:pt x="20477" y="3716284"/>
                </a:lnTo>
                <a:lnTo>
                  <a:pt x="19391" y="3700590"/>
                </a:lnTo>
                <a:lnTo>
                  <a:pt x="19447" y="191963"/>
                </a:lnTo>
                <a:lnTo>
                  <a:pt x="26508" y="135348"/>
                </a:lnTo>
                <a:lnTo>
                  <a:pt x="45027" y="92864"/>
                </a:lnTo>
                <a:lnTo>
                  <a:pt x="85934" y="51201"/>
                </a:lnTo>
                <a:lnTo>
                  <a:pt x="131786" y="29500"/>
                </a:lnTo>
                <a:lnTo>
                  <a:pt x="169232" y="21440"/>
                </a:lnTo>
                <a:lnTo>
                  <a:pt x="184222" y="20303"/>
                </a:lnTo>
                <a:lnTo>
                  <a:pt x="184222" y="0"/>
                </a:lnTo>
                <a:close/>
              </a:path>
              <a:path w="1517650" h="3860165">
                <a:moveTo>
                  <a:pt x="1332842" y="0"/>
                </a:moveTo>
                <a:lnTo>
                  <a:pt x="184222" y="0"/>
                </a:lnTo>
                <a:lnTo>
                  <a:pt x="184222" y="20303"/>
                </a:lnTo>
                <a:lnTo>
                  <a:pt x="1332842" y="20303"/>
                </a:lnTo>
                <a:lnTo>
                  <a:pt x="1362286" y="22264"/>
                </a:lnTo>
                <a:lnTo>
                  <a:pt x="1409699" y="36228"/>
                </a:lnTo>
                <a:lnTo>
                  <a:pt x="1451030" y="67080"/>
                </a:lnTo>
                <a:lnTo>
                  <a:pt x="1480525" y="114157"/>
                </a:lnTo>
                <a:lnTo>
                  <a:pt x="1493981" y="159598"/>
                </a:lnTo>
                <a:lnTo>
                  <a:pt x="1497672" y="3700590"/>
                </a:lnTo>
                <a:lnTo>
                  <a:pt x="1495800" y="3731417"/>
                </a:lnTo>
                <a:lnTo>
                  <a:pt x="1482462" y="3781058"/>
                </a:lnTo>
                <a:lnTo>
                  <a:pt x="1452994" y="3824329"/>
                </a:lnTo>
                <a:lnTo>
                  <a:pt x="1408029" y="3855202"/>
                </a:lnTo>
                <a:lnTo>
                  <a:pt x="1395600" y="3859979"/>
                </a:lnTo>
                <a:lnTo>
                  <a:pt x="1440551" y="3859979"/>
                </a:lnTo>
                <a:lnTo>
                  <a:pt x="1474072" y="3830766"/>
                </a:lnTo>
                <a:lnTo>
                  <a:pt x="1500078" y="3789551"/>
                </a:lnTo>
                <a:lnTo>
                  <a:pt x="1515029" y="3734091"/>
                </a:lnTo>
                <a:lnTo>
                  <a:pt x="1517065" y="3700590"/>
                </a:lnTo>
                <a:lnTo>
                  <a:pt x="1517027" y="191963"/>
                </a:lnTo>
                <a:lnTo>
                  <a:pt x="1507463" y="132140"/>
                </a:lnTo>
                <a:lnTo>
                  <a:pt x="1484473" y="78985"/>
                </a:lnTo>
                <a:lnTo>
                  <a:pt x="1457187" y="45024"/>
                </a:lnTo>
                <a:lnTo>
                  <a:pt x="1417831" y="17795"/>
                </a:lnTo>
                <a:lnTo>
                  <a:pt x="1364851" y="2142"/>
                </a:lnTo>
                <a:lnTo>
                  <a:pt x="1332842"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4" name="object 14"/>
          <p:cNvSpPr/>
          <p:nvPr/>
        </p:nvSpPr>
        <p:spPr>
          <a:xfrm>
            <a:off x="6088665" y="1502548"/>
            <a:ext cx="1497965" cy="3753739"/>
          </a:xfrm>
          <a:custGeom>
            <a:avLst/>
            <a:gdLst/>
            <a:ahLst/>
            <a:cxnLst/>
            <a:rect l="l" t="t" r="r" b="b"/>
            <a:pathLst>
              <a:path w="1497965" h="3850004">
                <a:moveTo>
                  <a:pt x="1323146" y="0"/>
                </a:moveTo>
                <a:lnTo>
                  <a:pt x="174525" y="0"/>
                </a:lnTo>
                <a:lnTo>
                  <a:pt x="147256" y="2855"/>
                </a:lnTo>
                <a:lnTo>
                  <a:pt x="87262" y="22840"/>
                </a:lnTo>
                <a:lnTo>
                  <a:pt x="27269" y="77087"/>
                </a:lnTo>
                <a:lnTo>
                  <a:pt x="0" y="182726"/>
                </a:lnTo>
                <a:lnTo>
                  <a:pt x="0" y="3690439"/>
                </a:lnTo>
                <a:lnTo>
                  <a:pt x="2726" y="3718990"/>
                </a:lnTo>
                <a:lnTo>
                  <a:pt x="21815" y="3781801"/>
                </a:lnTo>
                <a:lnTo>
                  <a:pt x="73628" y="3844613"/>
                </a:lnTo>
                <a:lnTo>
                  <a:pt x="92057" y="3849828"/>
                </a:lnTo>
                <a:lnTo>
                  <a:pt x="1410957" y="3849828"/>
                </a:lnTo>
                <a:lnTo>
                  <a:pt x="1470403" y="3796077"/>
                </a:lnTo>
                <a:lnTo>
                  <a:pt x="1497672" y="3690439"/>
                </a:lnTo>
                <a:lnTo>
                  <a:pt x="1497672" y="182726"/>
                </a:lnTo>
                <a:lnTo>
                  <a:pt x="1494945" y="154175"/>
                </a:lnTo>
                <a:lnTo>
                  <a:pt x="1475857" y="91363"/>
                </a:lnTo>
                <a:lnTo>
                  <a:pt x="1424044" y="28550"/>
                </a:lnTo>
                <a:lnTo>
                  <a:pt x="1323146" y="0"/>
                </a:lnTo>
                <a:close/>
              </a:path>
            </a:pathLst>
          </a:custGeom>
          <a:solidFill>
            <a:srgbClr val="808285"/>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5" name="object 15"/>
          <p:cNvSpPr/>
          <p:nvPr/>
        </p:nvSpPr>
        <p:spPr>
          <a:xfrm>
            <a:off x="6214719" y="1519359"/>
            <a:ext cx="1221740" cy="664866"/>
          </a:xfrm>
          <a:custGeom>
            <a:avLst/>
            <a:gdLst/>
            <a:ahLst/>
            <a:cxnLst/>
            <a:rect l="l" t="t" r="r" b="b"/>
            <a:pathLst>
              <a:path w="1221740" h="799464">
                <a:moveTo>
                  <a:pt x="0" y="0"/>
                </a:moveTo>
                <a:lnTo>
                  <a:pt x="1221689" y="0"/>
                </a:lnTo>
                <a:lnTo>
                  <a:pt x="1221689" y="799279"/>
                </a:lnTo>
                <a:lnTo>
                  <a:pt x="0" y="799279"/>
                </a:lnTo>
                <a:lnTo>
                  <a:pt x="0" y="0"/>
                </a:lnTo>
                <a:close/>
              </a:path>
            </a:pathLst>
          </a:custGeom>
          <a:solidFill>
            <a:srgbClr val="808285"/>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6" name="object 16"/>
          <p:cNvSpPr txBox="1"/>
          <p:nvPr/>
        </p:nvSpPr>
        <p:spPr>
          <a:xfrm>
            <a:off x="6280612" y="1530398"/>
            <a:ext cx="1135380" cy="645498"/>
          </a:xfrm>
          <a:prstGeom prst="rect">
            <a:avLst/>
          </a:prstGeom>
        </p:spPr>
        <p:txBody>
          <a:bodyPr vert="horz" wrap="square" lIns="0" tIns="64135" rIns="0" bIns="0" rtlCol="0">
            <a:spAutoFit/>
          </a:bodyPr>
          <a:lstStyle/>
          <a:p>
            <a:pPr marL="161925" marR="90170" indent="-64135" defTabSz="914400" eaLnBrk="0" fontAlgn="base" hangingPunct="0">
              <a:lnSpc>
                <a:spcPct val="78100"/>
              </a:lnSpc>
              <a:spcBef>
                <a:spcPts val="505"/>
              </a:spcBef>
              <a:spcAft>
                <a:spcPct val="0"/>
              </a:spcAft>
            </a:pPr>
            <a:r>
              <a:rPr sz="1200" b="1" spc="-90" dirty="0">
                <a:solidFill>
                  <a:srgbClr val="FFFFFF"/>
                </a:solidFill>
                <a:latin typeface="Times New Roman" panose="02020603050405020304" pitchFamily="18" charset="0"/>
                <a:cs typeface="Times New Roman" panose="02020603050405020304" pitchFamily="18" charset="0"/>
              </a:rPr>
              <a:t>IV. </a:t>
            </a:r>
            <a:r>
              <a:rPr sz="1200" b="1" spc="-50" dirty="0">
                <a:solidFill>
                  <a:srgbClr val="FFFFFF"/>
                </a:solidFill>
                <a:latin typeface="Times New Roman" panose="02020603050405020304" pitchFamily="18" charset="0"/>
                <a:cs typeface="Times New Roman" panose="02020603050405020304" pitchFamily="18" charset="0"/>
              </a:rPr>
              <a:t>Gestión </a:t>
            </a:r>
            <a:r>
              <a:rPr sz="1200" b="1" spc="-60" dirty="0">
                <a:solidFill>
                  <a:srgbClr val="FFFFFF"/>
                </a:solidFill>
                <a:latin typeface="Times New Roman" panose="02020603050405020304" pitchFamily="18" charset="0"/>
                <a:cs typeface="Times New Roman" panose="02020603050405020304" pitchFamily="18" charset="0"/>
              </a:rPr>
              <a:t>de  </a:t>
            </a:r>
            <a:r>
              <a:rPr sz="1200" b="1" spc="-40" dirty="0">
                <a:solidFill>
                  <a:srgbClr val="FFFFFF"/>
                </a:solidFill>
                <a:latin typeface="Times New Roman" panose="02020603050405020304" pitchFamily="18" charset="0"/>
                <a:cs typeface="Times New Roman" panose="02020603050405020304" pitchFamily="18" charset="0"/>
              </a:rPr>
              <a:t>los</a:t>
            </a:r>
            <a:r>
              <a:rPr sz="1200" b="1" spc="-35" dirty="0">
                <a:solidFill>
                  <a:srgbClr val="FFFFFF"/>
                </a:solidFill>
                <a:latin typeface="Times New Roman" panose="02020603050405020304" pitchFamily="18" charset="0"/>
                <a:cs typeface="Times New Roman" panose="02020603050405020304" pitchFamily="18" charset="0"/>
              </a:rPr>
              <a:t> </a:t>
            </a:r>
            <a:r>
              <a:rPr sz="1200" b="1" spc="-40" dirty="0">
                <a:solidFill>
                  <a:srgbClr val="FFFFFF"/>
                </a:solidFill>
                <a:latin typeface="Times New Roman" panose="02020603050405020304" pitchFamily="18" charset="0"/>
                <a:cs typeface="Times New Roman" panose="02020603050405020304" pitchFamily="18" charset="0"/>
              </a:rPr>
              <a:t>ingresos</a:t>
            </a:r>
            <a:endParaRPr sz="1200" dirty="0">
              <a:solidFill>
                <a:srgbClr val="000000"/>
              </a:solidFill>
              <a:latin typeface="Times New Roman" panose="02020603050405020304" pitchFamily="18" charset="0"/>
              <a:cs typeface="Times New Roman" panose="02020603050405020304" pitchFamily="18" charset="0"/>
            </a:endParaRPr>
          </a:p>
          <a:p>
            <a:pPr marL="163830" marR="5080" indent="-151765" defTabSz="914400" eaLnBrk="0" fontAlgn="base" hangingPunct="0">
              <a:lnSpc>
                <a:spcPct val="78100"/>
              </a:lnSpc>
              <a:spcBef>
                <a:spcPct val="0"/>
              </a:spcBef>
              <a:spcAft>
                <a:spcPct val="0"/>
              </a:spcAft>
            </a:pPr>
            <a:r>
              <a:rPr sz="1200" b="1" spc="-50" dirty="0">
                <a:solidFill>
                  <a:srgbClr val="FFFFFF"/>
                </a:solidFill>
                <a:latin typeface="Times New Roman" panose="02020603050405020304" pitchFamily="18" charset="0"/>
                <a:cs typeface="Times New Roman" panose="02020603050405020304" pitchFamily="18" charset="0"/>
              </a:rPr>
              <a:t>provenientes</a:t>
            </a:r>
            <a:r>
              <a:rPr sz="1200" b="1" spc="-85" dirty="0">
                <a:solidFill>
                  <a:srgbClr val="FFFFFF"/>
                </a:solidFill>
                <a:latin typeface="Times New Roman" panose="02020603050405020304" pitchFamily="18" charset="0"/>
                <a:cs typeface="Times New Roman" panose="02020603050405020304" pitchFamily="18" charset="0"/>
              </a:rPr>
              <a:t> </a:t>
            </a:r>
            <a:r>
              <a:rPr sz="1200" b="1" spc="-60" dirty="0">
                <a:solidFill>
                  <a:srgbClr val="FFFFFF"/>
                </a:solidFill>
                <a:latin typeface="Times New Roman" panose="02020603050405020304" pitchFamily="18" charset="0"/>
                <a:cs typeface="Times New Roman" panose="02020603050405020304" pitchFamily="18" charset="0"/>
              </a:rPr>
              <a:t>de  </a:t>
            </a:r>
            <a:r>
              <a:rPr sz="1200" b="1" spc="-40" dirty="0">
                <a:solidFill>
                  <a:srgbClr val="FFFFFF"/>
                </a:solidFill>
                <a:latin typeface="Times New Roman" panose="02020603050405020304" pitchFamily="18" charset="0"/>
                <a:cs typeface="Times New Roman" panose="02020603050405020304" pitchFamily="18" charset="0"/>
              </a:rPr>
              <a:t>los</a:t>
            </a:r>
            <a:r>
              <a:rPr sz="1200" b="1" spc="-20" dirty="0">
                <a:solidFill>
                  <a:srgbClr val="FFFFFF"/>
                </a:solidFill>
                <a:latin typeface="Times New Roman" panose="02020603050405020304" pitchFamily="18" charset="0"/>
                <a:cs typeface="Times New Roman" panose="02020603050405020304" pitchFamily="18" charset="0"/>
              </a:rPr>
              <a:t> </a:t>
            </a:r>
            <a:r>
              <a:rPr sz="1200" b="1" spc="-55" dirty="0">
                <a:solidFill>
                  <a:srgbClr val="FFFFFF"/>
                </a:solidFill>
                <a:latin typeface="Times New Roman" panose="02020603050405020304" pitchFamily="18" charset="0"/>
                <a:cs typeface="Times New Roman" panose="02020603050405020304" pitchFamily="18" charset="0"/>
              </a:rPr>
              <a:t>recursos</a:t>
            </a:r>
            <a:endParaRPr sz="1200" dirty="0">
              <a:solidFill>
                <a:srgbClr val="000000"/>
              </a:solidFill>
              <a:latin typeface="Times New Roman" panose="02020603050405020304" pitchFamily="18" charset="0"/>
              <a:cs typeface="Times New Roman" panose="02020603050405020304" pitchFamily="18" charset="0"/>
            </a:endParaRPr>
          </a:p>
        </p:txBody>
      </p:sp>
      <p:graphicFrame>
        <p:nvGraphicFramePr>
          <p:cNvPr id="17" name="object 17"/>
          <p:cNvGraphicFramePr>
            <a:graphicFrameLocks noGrp="1"/>
          </p:cNvGraphicFramePr>
          <p:nvPr>
            <p:extLst>
              <p:ext uri="{D42A27DB-BD31-4B8C-83A1-F6EECF244321}">
                <p14:modId xmlns:p14="http://schemas.microsoft.com/office/powerpoint/2010/main" val="496609525"/>
              </p:ext>
            </p:extLst>
          </p:nvPr>
        </p:nvGraphicFramePr>
        <p:xfrm>
          <a:off x="6209864" y="2262465"/>
          <a:ext cx="1221740" cy="2862823"/>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86429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45415" marR="127635" indent="55244" algn="just">
                        <a:lnSpc>
                          <a:spcPts val="1600"/>
                        </a:lnSpc>
                        <a:spcBef>
                          <a:spcPts val="315"/>
                        </a:spcBef>
                      </a:pPr>
                      <a:r>
                        <a:rPr sz="1400" spc="-45" dirty="0">
                          <a:solidFill>
                            <a:srgbClr val="231F20"/>
                          </a:solidFill>
                          <a:latin typeface="Calibri"/>
                          <a:cs typeface="Calibri"/>
                        </a:rPr>
                        <a:t>4.1 </a:t>
                      </a:r>
                      <a:r>
                        <a:rPr sz="1400" spc="-65" dirty="0">
                          <a:solidFill>
                            <a:srgbClr val="231F20"/>
                          </a:solidFill>
                          <a:latin typeface="Calibri"/>
                          <a:cs typeface="Calibri"/>
                        </a:rPr>
                        <a:t>Régimen  </a:t>
                      </a:r>
                      <a:r>
                        <a:rPr sz="1400" spc="-85" dirty="0">
                          <a:solidFill>
                            <a:srgbClr val="231F20"/>
                          </a:solidFill>
                          <a:latin typeface="Calibri"/>
                          <a:cs typeface="Calibri"/>
                        </a:rPr>
                        <a:t>de </a:t>
                      </a:r>
                      <a:r>
                        <a:rPr sz="1400" spc="-65" dirty="0">
                          <a:solidFill>
                            <a:srgbClr val="231F20"/>
                          </a:solidFill>
                          <a:latin typeface="Calibri"/>
                          <a:cs typeface="Calibri"/>
                        </a:rPr>
                        <a:t>propiedad,  </a:t>
                      </a:r>
                      <a:r>
                        <a:rPr sz="1400" spc="-60" dirty="0">
                          <a:solidFill>
                            <a:srgbClr val="231F20"/>
                          </a:solidFill>
                          <a:latin typeface="Calibri"/>
                          <a:cs typeface="Calibri"/>
                        </a:rPr>
                        <a:t>contratación</a:t>
                      </a:r>
                      <a:r>
                        <a:rPr sz="1400" spc="-70" dirty="0">
                          <a:solidFill>
                            <a:srgbClr val="231F20"/>
                          </a:solidFill>
                          <a:latin typeface="Calibri"/>
                          <a:cs typeface="Calibri"/>
                        </a:rPr>
                        <a:t> </a:t>
                      </a:r>
                      <a:r>
                        <a:rPr sz="1400" spc="-75" dirty="0">
                          <a:solidFill>
                            <a:srgbClr val="231F20"/>
                          </a:solidFill>
                          <a:latin typeface="Calibri"/>
                          <a:cs typeface="Calibri"/>
                        </a:rPr>
                        <a:t>y</a:t>
                      </a:r>
                      <a:endParaRPr sz="1400">
                        <a:latin typeface="Calibri"/>
                        <a:cs typeface="Calibri"/>
                      </a:endParaRPr>
                    </a:p>
                    <a:p>
                      <a:pPr marL="302260">
                        <a:lnSpc>
                          <a:spcPts val="1555"/>
                        </a:lnSpc>
                      </a:pPr>
                      <a:r>
                        <a:rPr sz="1400" spc="-45" dirty="0">
                          <a:solidFill>
                            <a:srgbClr val="231F20"/>
                          </a:solidFill>
                          <a:latin typeface="Calibri"/>
                          <a:cs typeface="Calibri"/>
                        </a:rPr>
                        <a:t>fiscalidad</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1D3D4"/>
                    </a:solidFill>
                  </a:tcPr>
                </a:tc>
                <a:extLst>
                  <a:ext uri="{0D108BD9-81ED-4DB2-BD59-A6C34878D82A}">
                    <a16:rowId xmlns:a16="http://schemas.microsoft.com/office/drawing/2014/main" val="10000"/>
                  </a:ext>
                </a:extLst>
              </a:tr>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3825" marR="62230" indent="-44450">
                        <a:lnSpc>
                          <a:spcPts val="1600"/>
                        </a:lnSpc>
                        <a:spcBef>
                          <a:spcPts val="315"/>
                        </a:spcBef>
                      </a:pPr>
                      <a:r>
                        <a:rPr sz="1400" spc="-55" dirty="0">
                          <a:solidFill>
                            <a:srgbClr val="FFFFFF"/>
                          </a:solidFill>
                          <a:latin typeface="Calibri"/>
                          <a:cs typeface="Calibri"/>
                        </a:rPr>
                        <a:t>4.2 </a:t>
                      </a:r>
                      <a:r>
                        <a:rPr sz="1400" spc="-80" dirty="0">
                          <a:solidFill>
                            <a:srgbClr val="FFFFFF"/>
                          </a:solidFill>
                          <a:latin typeface="Calibri"/>
                          <a:cs typeface="Calibri"/>
                        </a:rPr>
                        <a:t>Presentación  </a:t>
                      </a:r>
                      <a:r>
                        <a:rPr sz="1400" spc="-90" dirty="0">
                          <a:solidFill>
                            <a:srgbClr val="FFFFFF"/>
                          </a:solidFill>
                          <a:latin typeface="Calibri"/>
                          <a:cs typeface="Calibri"/>
                        </a:rPr>
                        <a:t>de </a:t>
                      </a:r>
                      <a:r>
                        <a:rPr sz="1400" spc="-55" dirty="0">
                          <a:solidFill>
                            <a:srgbClr val="FFFFFF"/>
                          </a:solidFill>
                          <a:latin typeface="Calibri"/>
                          <a:cs typeface="Calibri"/>
                        </a:rPr>
                        <a:t>los</a:t>
                      </a:r>
                      <a:r>
                        <a:rPr sz="1400" spc="15" dirty="0">
                          <a:solidFill>
                            <a:srgbClr val="FFFFFF"/>
                          </a:solidFill>
                          <a:latin typeface="Calibri"/>
                          <a:cs typeface="Calibri"/>
                        </a:rPr>
                        <a:t> </a:t>
                      </a:r>
                      <a:r>
                        <a:rPr sz="1400" spc="-85" dirty="0">
                          <a:solidFill>
                            <a:srgbClr val="FFFFFF"/>
                          </a:solidFill>
                          <a:latin typeface="Calibri"/>
                          <a:cs typeface="Calibri"/>
                        </a:rPr>
                        <a:t>informes</a:t>
                      </a:r>
                      <a:endParaRPr sz="1400">
                        <a:latin typeface="Calibri"/>
                        <a:cs typeface="Calibri"/>
                      </a:endParaRPr>
                    </a:p>
                    <a:p>
                      <a:pPr marL="379730">
                        <a:lnSpc>
                          <a:spcPts val="1555"/>
                        </a:lnSpc>
                      </a:pPr>
                      <a:r>
                        <a:rPr sz="1400" spc="-55" dirty="0">
                          <a:solidFill>
                            <a:srgbClr val="FFFFFF"/>
                          </a:solidFill>
                          <a:latin typeface="Calibri"/>
                          <a:cs typeface="Calibri"/>
                        </a:rPr>
                        <a:t>fiscales</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CE171E"/>
                    </a:solidFill>
                  </a:tcPr>
                </a:tc>
                <a:extLst>
                  <a:ext uri="{0D108BD9-81ED-4DB2-BD59-A6C34878D82A}">
                    <a16:rowId xmlns:a16="http://schemas.microsoft.com/office/drawing/2014/main" val="10001"/>
                  </a:ext>
                </a:extLst>
              </a:tr>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07950" marR="90805" indent="26034" algn="just">
                        <a:lnSpc>
                          <a:spcPts val="1600"/>
                        </a:lnSpc>
                        <a:spcBef>
                          <a:spcPts val="315"/>
                        </a:spcBef>
                      </a:pPr>
                      <a:r>
                        <a:rPr sz="1400" spc="-45" dirty="0">
                          <a:solidFill>
                            <a:srgbClr val="FFFFFF"/>
                          </a:solidFill>
                          <a:latin typeface="Calibri"/>
                          <a:cs typeface="Calibri"/>
                        </a:rPr>
                        <a:t>4.3 </a:t>
                      </a:r>
                      <a:r>
                        <a:rPr sz="1400" spc="-60" dirty="0">
                          <a:solidFill>
                            <a:srgbClr val="FFFFFF"/>
                          </a:solidFill>
                          <a:latin typeface="Calibri"/>
                          <a:cs typeface="Calibri"/>
                        </a:rPr>
                        <a:t>Previsión </a:t>
                      </a:r>
                      <a:r>
                        <a:rPr sz="1400" spc="-75" dirty="0">
                          <a:solidFill>
                            <a:srgbClr val="FFFFFF"/>
                          </a:solidFill>
                          <a:latin typeface="Calibri"/>
                          <a:cs typeface="Calibri"/>
                        </a:rPr>
                        <a:t>y  </a:t>
                      </a:r>
                      <a:r>
                        <a:rPr sz="1400" spc="-60" dirty="0">
                          <a:solidFill>
                            <a:srgbClr val="FFFFFF"/>
                          </a:solidFill>
                          <a:latin typeface="Calibri"/>
                          <a:cs typeface="Calibri"/>
                        </a:rPr>
                        <a:t>elaboración del  </a:t>
                      </a:r>
                      <a:r>
                        <a:rPr sz="1400" spc="-70" dirty="0">
                          <a:solidFill>
                            <a:srgbClr val="FFFFFF"/>
                          </a:solidFill>
                          <a:latin typeface="Calibri"/>
                          <a:cs typeface="Calibri"/>
                        </a:rPr>
                        <a:t>presupuesto</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0050A3"/>
                    </a:solidFill>
                  </a:tcPr>
                </a:tc>
                <a:extLst>
                  <a:ext uri="{0D108BD9-81ED-4DB2-BD59-A6C34878D82A}">
                    <a16:rowId xmlns:a16="http://schemas.microsoft.com/office/drawing/2014/main" val="10002"/>
                  </a:ext>
                </a:extLst>
              </a:tr>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95580" marR="178435" indent="43180" algn="just">
                        <a:lnSpc>
                          <a:spcPts val="1600"/>
                        </a:lnSpc>
                        <a:spcBef>
                          <a:spcPts val="315"/>
                        </a:spcBef>
                      </a:pPr>
                      <a:r>
                        <a:rPr sz="1400" spc="-45" dirty="0">
                          <a:solidFill>
                            <a:srgbClr val="FFFFFF"/>
                          </a:solidFill>
                          <a:latin typeface="Calibri"/>
                          <a:cs typeface="Calibri"/>
                        </a:rPr>
                        <a:t>4.4 </a:t>
                      </a:r>
                      <a:r>
                        <a:rPr sz="1400" spc="-35" dirty="0">
                          <a:solidFill>
                            <a:srgbClr val="FFFFFF"/>
                          </a:solidFill>
                          <a:latin typeface="Calibri"/>
                          <a:cs typeface="Calibri"/>
                        </a:rPr>
                        <a:t>Análisis  </a:t>
                      </a:r>
                      <a:r>
                        <a:rPr sz="1400" spc="-75" dirty="0">
                          <a:solidFill>
                            <a:srgbClr val="FFFFFF"/>
                          </a:solidFill>
                          <a:latin typeface="Calibri"/>
                          <a:cs typeface="Calibri"/>
                        </a:rPr>
                        <a:t>y </a:t>
                      </a:r>
                      <a:r>
                        <a:rPr sz="1400" spc="-55" dirty="0">
                          <a:solidFill>
                            <a:srgbClr val="FFFFFF"/>
                          </a:solidFill>
                          <a:latin typeface="Calibri"/>
                          <a:cs typeface="Calibri"/>
                        </a:rPr>
                        <a:t>gestión </a:t>
                      </a:r>
                      <a:r>
                        <a:rPr sz="1400" spc="-60" dirty="0">
                          <a:solidFill>
                            <a:srgbClr val="FFFFFF"/>
                          </a:solidFill>
                          <a:latin typeface="Calibri"/>
                          <a:cs typeface="Calibri"/>
                        </a:rPr>
                        <a:t>del  </a:t>
                      </a:r>
                      <a:r>
                        <a:rPr sz="1400" spc="-50" dirty="0">
                          <a:solidFill>
                            <a:srgbClr val="FFFFFF"/>
                          </a:solidFill>
                          <a:latin typeface="Calibri"/>
                          <a:cs typeface="Calibri"/>
                        </a:rPr>
                        <a:t>riesgo</a:t>
                      </a:r>
                      <a:r>
                        <a:rPr sz="1400" spc="-20" dirty="0">
                          <a:solidFill>
                            <a:srgbClr val="FFFFFF"/>
                          </a:solidFill>
                          <a:latin typeface="Calibri"/>
                          <a:cs typeface="Calibri"/>
                        </a:rPr>
                        <a:t> </a:t>
                      </a:r>
                      <a:r>
                        <a:rPr sz="1400" spc="-40" dirty="0">
                          <a:solidFill>
                            <a:srgbClr val="FFFFFF"/>
                          </a:solidFill>
                          <a:latin typeface="Calibri"/>
                          <a:cs typeface="Calibri"/>
                        </a:rPr>
                        <a:t>fiscal</a:t>
                      </a:r>
                      <a:endParaRPr sz="1400" dirty="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38B54A"/>
                    </a:solidFill>
                  </a:tcPr>
                </a:tc>
                <a:extLst>
                  <a:ext uri="{0D108BD9-81ED-4DB2-BD59-A6C34878D82A}">
                    <a16:rowId xmlns:a16="http://schemas.microsoft.com/office/drawing/2014/main" val="10003"/>
                  </a:ext>
                </a:extLst>
              </a:tr>
            </a:tbl>
          </a:graphicData>
        </a:graphic>
      </p:graphicFrame>
      <p:sp>
        <p:nvSpPr>
          <p:cNvPr id="18" name="object 18"/>
          <p:cNvSpPr/>
          <p:nvPr/>
        </p:nvSpPr>
        <p:spPr>
          <a:xfrm>
            <a:off x="6080384" y="1460764"/>
            <a:ext cx="114548" cy="11384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9" name="object 19"/>
          <p:cNvSpPr/>
          <p:nvPr/>
        </p:nvSpPr>
        <p:spPr>
          <a:xfrm>
            <a:off x="6070630" y="171090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0" name="object 20"/>
          <p:cNvSpPr/>
          <p:nvPr/>
        </p:nvSpPr>
        <p:spPr>
          <a:xfrm>
            <a:off x="6070630" y="181114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1" name="object 21"/>
          <p:cNvSpPr/>
          <p:nvPr/>
        </p:nvSpPr>
        <p:spPr>
          <a:xfrm>
            <a:off x="6070630" y="191135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2" name="object 22"/>
          <p:cNvSpPr/>
          <p:nvPr/>
        </p:nvSpPr>
        <p:spPr>
          <a:xfrm>
            <a:off x="6070630" y="201157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3" name="object 23"/>
          <p:cNvSpPr/>
          <p:nvPr/>
        </p:nvSpPr>
        <p:spPr>
          <a:xfrm>
            <a:off x="6070630" y="211180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4" name="object 24"/>
          <p:cNvSpPr/>
          <p:nvPr/>
        </p:nvSpPr>
        <p:spPr>
          <a:xfrm>
            <a:off x="6070630" y="2212022"/>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5" name="object 25"/>
          <p:cNvSpPr/>
          <p:nvPr/>
        </p:nvSpPr>
        <p:spPr>
          <a:xfrm>
            <a:off x="6070630" y="231223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6" name="object 26"/>
          <p:cNvSpPr/>
          <p:nvPr/>
        </p:nvSpPr>
        <p:spPr>
          <a:xfrm>
            <a:off x="6070630" y="2412452"/>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7" name="object 27"/>
          <p:cNvSpPr/>
          <p:nvPr/>
        </p:nvSpPr>
        <p:spPr>
          <a:xfrm>
            <a:off x="6070630" y="2512687"/>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8" name="object 28"/>
          <p:cNvSpPr/>
          <p:nvPr/>
        </p:nvSpPr>
        <p:spPr>
          <a:xfrm>
            <a:off x="6070630" y="2612901"/>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9" name="object 29"/>
          <p:cNvSpPr/>
          <p:nvPr/>
        </p:nvSpPr>
        <p:spPr>
          <a:xfrm>
            <a:off x="6070630" y="271311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0" name="object 30"/>
          <p:cNvSpPr/>
          <p:nvPr/>
        </p:nvSpPr>
        <p:spPr>
          <a:xfrm>
            <a:off x="6070630" y="2813350"/>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1" name="object 31"/>
          <p:cNvSpPr/>
          <p:nvPr/>
        </p:nvSpPr>
        <p:spPr>
          <a:xfrm>
            <a:off x="6070630" y="2913565"/>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2" name="object 32"/>
          <p:cNvSpPr/>
          <p:nvPr/>
        </p:nvSpPr>
        <p:spPr>
          <a:xfrm>
            <a:off x="6070630" y="301377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3" name="object 33"/>
          <p:cNvSpPr/>
          <p:nvPr/>
        </p:nvSpPr>
        <p:spPr>
          <a:xfrm>
            <a:off x="6070630" y="311399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4" name="object 34"/>
          <p:cNvSpPr/>
          <p:nvPr/>
        </p:nvSpPr>
        <p:spPr>
          <a:xfrm>
            <a:off x="6070630" y="3214230"/>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5" name="object 35"/>
          <p:cNvSpPr/>
          <p:nvPr/>
        </p:nvSpPr>
        <p:spPr>
          <a:xfrm>
            <a:off x="6070630" y="3314444"/>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6" name="object 36"/>
          <p:cNvSpPr/>
          <p:nvPr/>
        </p:nvSpPr>
        <p:spPr>
          <a:xfrm>
            <a:off x="6070630" y="341465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7" name="object 37"/>
          <p:cNvSpPr/>
          <p:nvPr/>
        </p:nvSpPr>
        <p:spPr>
          <a:xfrm>
            <a:off x="6070630" y="351487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8" name="object 38"/>
          <p:cNvSpPr/>
          <p:nvPr/>
        </p:nvSpPr>
        <p:spPr>
          <a:xfrm>
            <a:off x="6070630" y="361510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9" name="object 39"/>
          <p:cNvSpPr/>
          <p:nvPr/>
        </p:nvSpPr>
        <p:spPr>
          <a:xfrm>
            <a:off x="6070630" y="371532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0" name="object 40"/>
          <p:cNvSpPr/>
          <p:nvPr/>
        </p:nvSpPr>
        <p:spPr>
          <a:xfrm>
            <a:off x="6070630" y="3815537"/>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1" name="object 41"/>
          <p:cNvSpPr/>
          <p:nvPr/>
        </p:nvSpPr>
        <p:spPr>
          <a:xfrm>
            <a:off x="6070630" y="3915772"/>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2" name="object 42"/>
          <p:cNvSpPr/>
          <p:nvPr/>
        </p:nvSpPr>
        <p:spPr>
          <a:xfrm>
            <a:off x="6070630" y="4015987"/>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3" name="object 43"/>
          <p:cNvSpPr/>
          <p:nvPr/>
        </p:nvSpPr>
        <p:spPr>
          <a:xfrm>
            <a:off x="6070630" y="4116202"/>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4" name="object 44"/>
          <p:cNvSpPr/>
          <p:nvPr/>
        </p:nvSpPr>
        <p:spPr>
          <a:xfrm>
            <a:off x="6070630" y="421641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5" name="object 45"/>
          <p:cNvSpPr/>
          <p:nvPr/>
        </p:nvSpPr>
        <p:spPr>
          <a:xfrm>
            <a:off x="6070630" y="4316651"/>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6" name="object 46"/>
          <p:cNvSpPr/>
          <p:nvPr/>
        </p:nvSpPr>
        <p:spPr>
          <a:xfrm>
            <a:off x="6070630" y="4416865"/>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7" name="object 47"/>
          <p:cNvSpPr/>
          <p:nvPr/>
        </p:nvSpPr>
        <p:spPr>
          <a:xfrm>
            <a:off x="6070630" y="4517080"/>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8" name="object 48"/>
          <p:cNvSpPr/>
          <p:nvPr/>
        </p:nvSpPr>
        <p:spPr>
          <a:xfrm>
            <a:off x="6070630" y="461729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9" name="object 49"/>
          <p:cNvSpPr/>
          <p:nvPr/>
        </p:nvSpPr>
        <p:spPr>
          <a:xfrm>
            <a:off x="6070630" y="471752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0" name="object 50"/>
          <p:cNvSpPr/>
          <p:nvPr/>
        </p:nvSpPr>
        <p:spPr>
          <a:xfrm>
            <a:off x="6070630" y="481774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1" name="object 51"/>
          <p:cNvSpPr/>
          <p:nvPr/>
        </p:nvSpPr>
        <p:spPr>
          <a:xfrm>
            <a:off x="6070630" y="491795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2" name="object 52"/>
          <p:cNvSpPr/>
          <p:nvPr/>
        </p:nvSpPr>
        <p:spPr>
          <a:xfrm>
            <a:off x="6070630" y="501819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3" name="object 53"/>
          <p:cNvSpPr/>
          <p:nvPr/>
        </p:nvSpPr>
        <p:spPr>
          <a:xfrm>
            <a:off x="6072159" y="5135066"/>
            <a:ext cx="101489" cy="942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4" name="object 54"/>
          <p:cNvSpPr/>
          <p:nvPr/>
        </p:nvSpPr>
        <p:spPr>
          <a:xfrm>
            <a:off x="7481782" y="5135638"/>
            <a:ext cx="110846" cy="9368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5" name="object 55"/>
          <p:cNvSpPr/>
          <p:nvPr/>
        </p:nvSpPr>
        <p:spPr>
          <a:xfrm>
            <a:off x="7576651" y="501819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6" name="object 56"/>
          <p:cNvSpPr/>
          <p:nvPr/>
        </p:nvSpPr>
        <p:spPr>
          <a:xfrm>
            <a:off x="7576651" y="491795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7" name="object 57"/>
          <p:cNvSpPr/>
          <p:nvPr/>
        </p:nvSpPr>
        <p:spPr>
          <a:xfrm>
            <a:off x="7576651" y="481774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8" name="object 58"/>
          <p:cNvSpPr/>
          <p:nvPr/>
        </p:nvSpPr>
        <p:spPr>
          <a:xfrm>
            <a:off x="7576651" y="471752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9" name="object 59"/>
          <p:cNvSpPr/>
          <p:nvPr/>
        </p:nvSpPr>
        <p:spPr>
          <a:xfrm>
            <a:off x="7576651" y="461729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0" name="object 60"/>
          <p:cNvSpPr/>
          <p:nvPr/>
        </p:nvSpPr>
        <p:spPr>
          <a:xfrm>
            <a:off x="7576651" y="4517080"/>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1" name="object 61"/>
          <p:cNvSpPr/>
          <p:nvPr/>
        </p:nvSpPr>
        <p:spPr>
          <a:xfrm>
            <a:off x="7576651" y="4416865"/>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2" name="object 62"/>
          <p:cNvSpPr/>
          <p:nvPr/>
        </p:nvSpPr>
        <p:spPr>
          <a:xfrm>
            <a:off x="7576651" y="4316651"/>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3" name="object 63"/>
          <p:cNvSpPr/>
          <p:nvPr/>
        </p:nvSpPr>
        <p:spPr>
          <a:xfrm>
            <a:off x="7576651" y="421641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4" name="object 64"/>
          <p:cNvSpPr/>
          <p:nvPr/>
        </p:nvSpPr>
        <p:spPr>
          <a:xfrm>
            <a:off x="7576651" y="4116202"/>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5" name="object 65"/>
          <p:cNvSpPr/>
          <p:nvPr/>
        </p:nvSpPr>
        <p:spPr>
          <a:xfrm>
            <a:off x="7576651" y="4015987"/>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6" name="object 66"/>
          <p:cNvSpPr/>
          <p:nvPr/>
        </p:nvSpPr>
        <p:spPr>
          <a:xfrm>
            <a:off x="7576651" y="3915772"/>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7" name="object 67"/>
          <p:cNvSpPr/>
          <p:nvPr/>
        </p:nvSpPr>
        <p:spPr>
          <a:xfrm>
            <a:off x="7576651" y="3815537"/>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8" name="object 68"/>
          <p:cNvSpPr/>
          <p:nvPr/>
        </p:nvSpPr>
        <p:spPr>
          <a:xfrm>
            <a:off x="7576651" y="371532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9" name="object 69"/>
          <p:cNvSpPr/>
          <p:nvPr/>
        </p:nvSpPr>
        <p:spPr>
          <a:xfrm>
            <a:off x="7576651" y="361510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0" name="object 70"/>
          <p:cNvSpPr/>
          <p:nvPr/>
        </p:nvSpPr>
        <p:spPr>
          <a:xfrm>
            <a:off x="7576651" y="351487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1" name="object 71"/>
          <p:cNvSpPr/>
          <p:nvPr/>
        </p:nvSpPr>
        <p:spPr>
          <a:xfrm>
            <a:off x="7576651" y="341465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2" name="object 72"/>
          <p:cNvSpPr/>
          <p:nvPr/>
        </p:nvSpPr>
        <p:spPr>
          <a:xfrm>
            <a:off x="7576651" y="3314444"/>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3" name="object 73"/>
          <p:cNvSpPr/>
          <p:nvPr/>
        </p:nvSpPr>
        <p:spPr>
          <a:xfrm>
            <a:off x="7576651" y="3214230"/>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4" name="object 74"/>
          <p:cNvSpPr/>
          <p:nvPr/>
        </p:nvSpPr>
        <p:spPr>
          <a:xfrm>
            <a:off x="7576651" y="311399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5" name="object 75"/>
          <p:cNvSpPr/>
          <p:nvPr/>
        </p:nvSpPr>
        <p:spPr>
          <a:xfrm>
            <a:off x="7576651" y="301377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6" name="object 76"/>
          <p:cNvSpPr/>
          <p:nvPr/>
        </p:nvSpPr>
        <p:spPr>
          <a:xfrm>
            <a:off x="7576651" y="2913565"/>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7" name="object 77"/>
          <p:cNvSpPr/>
          <p:nvPr/>
        </p:nvSpPr>
        <p:spPr>
          <a:xfrm>
            <a:off x="7576651" y="2813330"/>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8" name="object 78"/>
          <p:cNvSpPr/>
          <p:nvPr/>
        </p:nvSpPr>
        <p:spPr>
          <a:xfrm>
            <a:off x="7576651" y="271311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9" name="object 79"/>
          <p:cNvSpPr/>
          <p:nvPr/>
        </p:nvSpPr>
        <p:spPr>
          <a:xfrm>
            <a:off x="7576651" y="2612901"/>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0" name="object 80"/>
          <p:cNvSpPr/>
          <p:nvPr/>
        </p:nvSpPr>
        <p:spPr>
          <a:xfrm>
            <a:off x="7576651" y="2512687"/>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1" name="object 81"/>
          <p:cNvSpPr/>
          <p:nvPr/>
        </p:nvSpPr>
        <p:spPr>
          <a:xfrm>
            <a:off x="7576651" y="2412452"/>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2" name="object 82"/>
          <p:cNvSpPr/>
          <p:nvPr/>
        </p:nvSpPr>
        <p:spPr>
          <a:xfrm>
            <a:off x="7576651" y="231223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3" name="object 83"/>
          <p:cNvSpPr/>
          <p:nvPr/>
        </p:nvSpPr>
        <p:spPr>
          <a:xfrm>
            <a:off x="7576651" y="2212022"/>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4" name="object 84"/>
          <p:cNvSpPr/>
          <p:nvPr/>
        </p:nvSpPr>
        <p:spPr>
          <a:xfrm>
            <a:off x="7576651" y="211180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5" name="object 85"/>
          <p:cNvSpPr/>
          <p:nvPr/>
        </p:nvSpPr>
        <p:spPr>
          <a:xfrm>
            <a:off x="7576651" y="201157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6" name="object 86"/>
          <p:cNvSpPr/>
          <p:nvPr/>
        </p:nvSpPr>
        <p:spPr>
          <a:xfrm>
            <a:off x="7576651" y="191135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7" name="object 87"/>
          <p:cNvSpPr/>
          <p:nvPr/>
        </p:nvSpPr>
        <p:spPr>
          <a:xfrm>
            <a:off x="7576651" y="181114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8" name="object 88"/>
          <p:cNvSpPr/>
          <p:nvPr/>
        </p:nvSpPr>
        <p:spPr>
          <a:xfrm>
            <a:off x="7576651" y="171090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9" name="object 89"/>
          <p:cNvSpPr/>
          <p:nvPr/>
        </p:nvSpPr>
        <p:spPr>
          <a:xfrm>
            <a:off x="7472279" y="1458169"/>
            <a:ext cx="111522" cy="11692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0" name="object 90"/>
          <p:cNvSpPr/>
          <p:nvPr/>
        </p:nvSpPr>
        <p:spPr>
          <a:xfrm>
            <a:off x="7287323"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1" name="object 91"/>
          <p:cNvSpPr/>
          <p:nvPr/>
        </p:nvSpPr>
        <p:spPr>
          <a:xfrm>
            <a:off x="7191605"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2" name="object 92"/>
          <p:cNvSpPr/>
          <p:nvPr/>
        </p:nvSpPr>
        <p:spPr>
          <a:xfrm>
            <a:off x="7095887"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3" name="object 93"/>
          <p:cNvSpPr/>
          <p:nvPr/>
        </p:nvSpPr>
        <p:spPr>
          <a:xfrm>
            <a:off x="7000168"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4" name="object 94"/>
          <p:cNvSpPr/>
          <p:nvPr/>
        </p:nvSpPr>
        <p:spPr>
          <a:xfrm>
            <a:off x="6904450"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5" name="object 95"/>
          <p:cNvSpPr/>
          <p:nvPr/>
        </p:nvSpPr>
        <p:spPr>
          <a:xfrm>
            <a:off x="6808732"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6" name="object 96"/>
          <p:cNvSpPr/>
          <p:nvPr/>
        </p:nvSpPr>
        <p:spPr>
          <a:xfrm>
            <a:off x="6713013"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7" name="object 97"/>
          <p:cNvSpPr/>
          <p:nvPr/>
        </p:nvSpPr>
        <p:spPr>
          <a:xfrm>
            <a:off x="6617295"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8" name="object 98"/>
          <p:cNvSpPr/>
          <p:nvPr/>
        </p:nvSpPr>
        <p:spPr>
          <a:xfrm>
            <a:off x="6521576"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9" name="object 99"/>
          <p:cNvSpPr/>
          <p:nvPr/>
        </p:nvSpPr>
        <p:spPr>
          <a:xfrm>
            <a:off x="6425857"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0" name="object 100"/>
          <p:cNvSpPr/>
          <p:nvPr/>
        </p:nvSpPr>
        <p:spPr>
          <a:xfrm>
            <a:off x="6330140" y="1447946"/>
            <a:ext cx="57785" cy="45719"/>
          </a:xfrm>
          <a:custGeom>
            <a:avLst/>
            <a:gdLst/>
            <a:ahLst/>
            <a:cxnLst/>
            <a:rect l="l" t="t" r="r" b="b"/>
            <a:pathLst>
              <a:path w="57785"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1" name="object 101"/>
          <p:cNvSpPr/>
          <p:nvPr/>
        </p:nvSpPr>
        <p:spPr>
          <a:xfrm>
            <a:off x="6064740" y="1458753"/>
            <a:ext cx="1517650" cy="3595452"/>
          </a:xfrm>
          <a:custGeom>
            <a:avLst/>
            <a:gdLst/>
            <a:ahLst/>
            <a:cxnLst/>
            <a:rect l="l" t="t" r="r" b="b"/>
            <a:pathLst>
              <a:path w="1517650" h="3731895">
                <a:moveTo>
                  <a:pt x="1667" y="162502"/>
                </a:moveTo>
                <a:lnTo>
                  <a:pt x="948" y="169789"/>
                </a:lnTo>
                <a:lnTo>
                  <a:pt x="426" y="177278"/>
                </a:lnTo>
                <a:lnTo>
                  <a:pt x="107" y="184972"/>
                </a:lnTo>
                <a:lnTo>
                  <a:pt x="0" y="223005"/>
                </a:lnTo>
                <a:lnTo>
                  <a:pt x="19391" y="223005"/>
                </a:lnTo>
                <a:lnTo>
                  <a:pt x="19512" y="184972"/>
                </a:lnTo>
                <a:lnTo>
                  <a:pt x="19779" y="178456"/>
                </a:lnTo>
                <a:lnTo>
                  <a:pt x="20258" y="171577"/>
                </a:lnTo>
                <a:lnTo>
                  <a:pt x="20923" y="164919"/>
                </a:lnTo>
                <a:lnTo>
                  <a:pt x="1667" y="162502"/>
                </a:lnTo>
                <a:close/>
              </a:path>
              <a:path w="1517650" h="3731895">
                <a:moveTo>
                  <a:pt x="19391" y="3670460"/>
                </a:moveTo>
                <a:lnTo>
                  <a:pt x="0" y="3670460"/>
                </a:lnTo>
                <a:lnTo>
                  <a:pt x="48" y="3703023"/>
                </a:lnTo>
                <a:lnTo>
                  <a:pt x="375" y="3709320"/>
                </a:lnTo>
                <a:lnTo>
                  <a:pt x="1251" y="3718936"/>
                </a:lnTo>
                <a:lnTo>
                  <a:pt x="2947" y="3731328"/>
                </a:lnTo>
                <a:lnTo>
                  <a:pt x="22067" y="3727958"/>
                </a:lnTo>
                <a:lnTo>
                  <a:pt x="20709" y="3719613"/>
                </a:lnTo>
                <a:lnTo>
                  <a:pt x="20050" y="3712670"/>
                </a:lnTo>
                <a:lnTo>
                  <a:pt x="19546" y="3705442"/>
                </a:lnTo>
                <a:lnTo>
                  <a:pt x="19431" y="3702336"/>
                </a:lnTo>
                <a:lnTo>
                  <a:pt x="19391" y="3670460"/>
                </a:lnTo>
                <a:close/>
              </a:path>
              <a:path w="1517650" h="3731895">
                <a:moveTo>
                  <a:pt x="1517065" y="3670460"/>
                </a:moveTo>
                <a:lnTo>
                  <a:pt x="1497674" y="3670460"/>
                </a:lnTo>
                <a:lnTo>
                  <a:pt x="1497552" y="3708493"/>
                </a:lnTo>
                <a:lnTo>
                  <a:pt x="1497288" y="3715002"/>
                </a:lnTo>
                <a:lnTo>
                  <a:pt x="1496814" y="3721880"/>
                </a:lnTo>
                <a:lnTo>
                  <a:pt x="1496161" y="3728546"/>
                </a:lnTo>
                <a:lnTo>
                  <a:pt x="1515398" y="3730962"/>
                </a:lnTo>
                <a:lnTo>
                  <a:pt x="1516124" y="3723676"/>
                </a:lnTo>
                <a:lnTo>
                  <a:pt x="1516646" y="3716187"/>
                </a:lnTo>
                <a:lnTo>
                  <a:pt x="1516960" y="3708493"/>
                </a:lnTo>
                <a:lnTo>
                  <a:pt x="1517065" y="3670460"/>
                </a:lnTo>
                <a:close/>
              </a:path>
              <a:path w="1517650" h="3731895">
                <a:moveTo>
                  <a:pt x="1514137" y="162118"/>
                </a:moveTo>
                <a:lnTo>
                  <a:pt x="1495017" y="165507"/>
                </a:lnTo>
                <a:lnTo>
                  <a:pt x="1496354" y="173852"/>
                </a:lnTo>
                <a:lnTo>
                  <a:pt x="1497015" y="180795"/>
                </a:lnTo>
                <a:lnTo>
                  <a:pt x="1497519" y="188003"/>
                </a:lnTo>
                <a:lnTo>
                  <a:pt x="1497609" y="190442"/>
                </a:lnTo>
                <a:lnTo>
                  <a:pt x="1497674" y="223005"/>
                </a:lnTo>
                <a:lnTo>
                  <a:pt x="1517065" y="223005"/>
                </a:lnTo>
                <a:lnTo>
                  <a:pt x="1517017" y="190442"/>
                </a:lnTo>
                <a:lnTo>
                  <a:pt x="1516692" y="184143"/>
                </a:lnTo>
                <a:lnTo>
                  <a:pt x="1515822" y="174521"/>
                </a:lnTo>
                <a:lnTo>
                  <a:pt x="1514137" y="162118"/>
                </a:lnTo>
                <a:close/>
              </a:path>
              <a:path w="1517650" h="3731895">
                <a:moveTo>
                  <a:pt x="1332843" y="0"/>
                </a:moveTo>
                <a:lnTo>
                  <a:pt x="1304065" y="0"/>
                </a:lnTo>
                <a:lnTo>
                  <a:pt x="1304065" y="20302"/>
                </a:lnTo>
                <a:lnTo>
                  <a:pt x="1332843" y="20302"/>
                </a:lnTo>
                <a:lnTo>
                  <a:pt x="1339843" y="20404"/>
                </a:lnTo>
                <a:lnTo>
                  <a:pt x="1346625" y="20708"/>
                </a:lnTo>
                <a:lnTo>
                  <a:pt x="1353196" y="21210"/>
                </a:lnTo>
                <a:lnTo>
                  <a:pt x="1359564" y="21906"/>
                </a:lnTo>
                <a:lnTo>
                  <a:pt x="1361852" y="1746"/>
                </a:lnTo>
                <a:lnTo>
                  <a:pt x="1354892" y="984"/>
                </a:lnTo>
                <a:lnTo>
                  <a:pt x="1347740" y="438"/>
                </a:lnTo>
                <a:lnTo>
                  <a:pt x="1340391" y="109"/>
                </a:lnTo>
                <a:lnTo>
                  <a:pt x="1332843" y="0"/>
                </a:lnTo>
                <a:close/>
              </a:path>
              <a:path w="1517650" h="3731895">
                <a:moveTo>
                  <a:pt x="213000" y="0"/>
                </a:moveTo>
                <a:lnTo>
                  <a:pt x="184222" y="0"/>
                </a:lnTo>
                <a:lnTo>
                  <a:pt x="181898" y="51"/>
                </a:lnTo>
                <a:lnTo>
                  <a:pt x="175884" y="393"/>
                </a:lnTo>
                <a:lnTo>
                  <a:pt x="166699" y="1310"/>
                </a:lnTo>
                <a:lnTo>
                  <a:pt x="154863" y="3086"/>
                </a:lnTo>
                <a:lnTo>
                  <a:pt x="158081" y="23103"/>
                </a:lnTo>
                <a:lnTo>
                  <a:pt x="166052" y="21682"/>
                </a:lnTo>
                <a:lnTo>
                  <a:pt x="172684" y="20993"/>
                </a:lnTo>
                <a:lnTo>
                  <a:pt x="179569" y="20464"/>
                </a:lnTo>
                <a:lnTo>
                  <a:pt x="182554" y="20342"/>
                </a:lnTo>
                <a:lnTo>
                  <a:pt x="184222" y="20302"/>
                </a:lnTo>
                <a:lnTo>
                  <a:pt x="213000" y="20302"/>
                </a:lnTo>
                <a:lnTo>
                  <a:pt x="213000"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2" name="object 102"/>
          <p:cNvSpPr/>
          <p:nvPr/>
        </p:nvSpPr>
        <p:spPr>
          <a:xfrm>
            <a:off x="1304727" y="1458098"/>
            <a:ext cx="1497965" cy="3753739"/>
          </a:xfrm>
          <a:custGeom>
            <a:avLst/>
            <a:gdLst/>
            <a:ahLst/>
            <a:cxnLst/>
            <a:rect l="l" t="t" r="r" b="b"/>
            <a:pathLst>
              <a:path w="1497964" h="3850004">
                <a:moveTo>
                  <a:pt x="1323146" y="0"/>
                </a:moveTo>
                <a:lnTo>
                  <a:pt x="174525" y="0"/>
                </a:lnTo>
                <a:lnTo>
                  <a:pt x="147256" y="2855"/>
                </a:lnTo>
                <a:lnTo>
                  <a:pt x="87262" y="22840"/>
                </a:lnTo>
                <a:lnTo>
                  <a:pt x="27269" y="77087"/>
                </a:lnTo>
                <a:lnTo>
                  <a:pt x="0" y="182726"/>
                </a:lnTo>
                <a:lnTo>
                  <a:pt x="0" y="3690439"/>
                </a:lnTo>
                <a:lnTo>
                  <a:pt x="2726" y="3718990"/>
                </a:lnTo>
                <a:lnTo>
                  <a:pt x="21815" y="3781801"/>
                </a:lnTo>
                <a:lnTo>
                  <a:pt x="73628" y="3844613"/>
                </a:lnTo>
                <a:lnTo>
                  <a:pt x="92057" y="3849828"/>
                </a:lnTo>
                <a:lnTo>
                  <a:pt x="1410957" y="3849828"/>
                </a:lnTo>
                <a:lnTo>
                  <a:pt x="1470403" y="3796077"/>
                </a:lnTo>
                <a:lnTo>
                  <a:pt x="1497672" y="3690439"/>
                </a:lnTo>
                <a:lnTo>
                  <a:pt x="1497672" y="182726"/>
                </a:lnTo>
                <a:lnTo>
                  <a:pt x="1494945" y="154175"/>
                </a:lnTo>
                <a:lnTo>
                  <a:pt x="1475857" y="91363"/>
                </a:lnTo>
                <a:lnTo>
                  <a:pt x="1424044" y="28550"/>
                </a:lnTo>
                <a:lnTo>
                  <a:pt x="1323146" y="0"/>
                </a:lnTo>
                <a:close/>
              </a:path>
            </a:pathLst>
          </a:custGeom>
          <a:solidFill>
            <a:srgbClr val="CE171E"/>
          </a:solidFill>
          <a:ln>
            <a:solidFill>
              <a:schemeClr val="tx1"/>
            </a:solidFill>
          </a:ln>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3" name="object 103"/>
          <p:cNvSpPr/>
          <p:nvPr/>
        </p:nvSpPr>
        <p:spPr>
          <a:xfrm>
            <a:off x="1430548" y="1551028"/>
            <a:ext cx="1221740" cy="779475"/>
          </a:xfrm>
          <a:custGeom>
            <a:avLst/>
            <a:gdLst/>
            <a:ahLst/>
            <a:cxnLst/>
            <a:rect l="l" t="t" r="r" b="b"/>
            <a:pathLst>
              <a:path w="1221739" h="799464">
                <a:moveTo>
                  <a:pt x="0" y="0"/>
                </a:moveTo>
                <a:lnTo>
                  <a:pt x="1221689" y="0"/>
                </a:lnTo>
                <a:lnTo>
                  <a:pt x="1221689" y="799279"/>
                </a:lnTo>
                <a:lnTo>
                  <a:pt x="0" y="799279"/>
                </a:lnTo>
                <a:lnTo>
                  <a:pt x="0" y="0"/>
                </a:lnTo>
                <a:close/>
              </a:path>
            </a:pathLst>
          </a:custGeom>
          <a:solidFill>
            <a:srgbClr val="CE171E"/>
          </a:solidFill>
        </p:spPr>
        <p:txBody>
          <a:bodyPr wrap="square" lIns="0" tIns="0" rIns="0" bIns="0" rtlCol="0"/>
          <a:lstStyle/>
          <a:p>
            <a:pPr algn="ctr" defTabSz="914400" eaLnBrk="0" fontAlgn="base" hangingPunct="0">
              <a:spcBef>
                <a:spcPct val="0"/>
              </a:spcBef>
              <a:spcAft>
                <a:spcPct val="0"/>
              </a:spcAft>
            </a:pPr>
            <a:endParaRPr lang="es-CO" sz="2000" dirty="0">
              <a:solidFill>
                <a:srgbClr val="000000"/>
              </a:solidFill>
              <a:latin typeface="Times New Roman" panose="02020603050405020304" pitchFamily="18" charset="0"/>
              <a:cs typeface="Times New Roman" panose="02020603050405020304" pitchFamily="18" charset="0"/>
            </a:endParaRPr>
          </a:p>
        </p:txBody>
      </p:sp>
      <p:sp>
        <p:nvSpPr>
          <p:cNvPr id="104" name="object 104"/>
          <p:cNvSpPr txBox="1"/>
          <p:nvPr/>
        </p:nvSpPr>
        <p:spPr>
          <a:xfrm>
            <a:off x="1427943" y="1491081"/>
            <a:ext cx="1237721" cy="736997"/>
          </a:xfrm>
          <a:prstGeom prst="rect">
            <a:avLst/>
          </a:prstGeom>
        </p:spPr>
        <p:txBody>
          <a:bodyPr vert="horz" wrap="square" lIns="0" tIns="64135" rIns="0" bIns="0" rtlCol="0">
            <a:spAutoFit/>
          </a:bodyPr>
          <a:lstStyle/>
          <a:p>
            <a:pPr marL="33020" marR="5080" indent="-20955" defTabSz="914400" eaLnBrk="0" fontAlgn="base" hangingPunct="0">
              <a:lnSpc>
                <a:spcPct val="78100"/>
              </a:lnSpc>
              <a:spcBef>
                <a:spcPts val="505"/>
              </a:spcBef>
              <a:spcAft>
                <a:spcPct val="0"/>
              </a:spcAft>
            </a:pPr>
            <a:r>
              <a:rPr sz="1400" b="1" spc="-10" dirty="0">
                <a:solidFill>
                  <a:srgbClr val="FFFFFF"/>
                </a:solidFill>
                <a:latin typeface="Times New Roman" panose="02020603050405020304" pitchFamily="18" charset="0"/>
                <a:cs typeface="Times New Roman" panose="02020603050405020304" pitchFamily="18" charset="0"/>
              </a:rPr>
              <a:t>I.</a:t>
            </a:r>
            <a:r>
              <a:rPr lang="es-CO" sz="1400" b="1" spc="-10" dirty="0">
                <a:solidFill>
                  <a:srgbClr val="FFFFFF"/>
                </a:solidFill>
                <a:latin typeface="Times New Roman" panose="02020603050405020304" pitchFamily="18" charset="0"/>
                <a:cs typeface="Times New Roman" panose="02020603050405020304" pitchFamily="18" charset="0"/>
              </a:rPr>
              <a:t> </a:t>
            </a:r>
            <a:r>
              <a:rPr lang="es-CO" sz="1400" b="1" spc="-5" dirty="0">
                <a:solidFill>
                  <a:srgbClr val="FFFFFF"/>
                </a:solidFill>
                <a:latin typeface="Times New Roman" panose="02020603050405020304" pitchFamily="18" charset="0"/>
                <a:cs typeface="Times New Roman" panose="02020603050405020304" pitchFamily="18" charset="0"/>
              </a:rPr>
              <a:t>Presenta</a:t>
            </a:r>
            <a:r>
              <a:rPr lang="es-CO" sz="1400" b="1" dirty="0">
                <a:solidFill>
                  <a:srgbClr val="FFFFFF"/>
                </a:solidFill>
                <a:latin typeface="Times New Roman" panose="02020603050405020304" pitchFamily="18" charset="0"/>
                <a:cs typeface="Times New Roman" panose="02020603050405020304" pitchFamily="18" charset="0"/>
              </a:rPr>
              <a:t>ción </a:t>
            </a:r>
            <a:r>
              <a:rPr sz="1400" b="1" spc="15" dirty="0">
                <a:solidFill>
                  <a:srgbClr val="FFFFFF"/>
                </a:solidFill>
                <a:latin typeface="Times New Roman" panose="02020603050405020304" pitchFamily="18" charset="0"/>
                <a:cs typeface="Times New Roman" panose="02020603050405020304" pitchFamily="18" charset="0"/>
              </a:rPr>
              <a:t>de </a:t>
            </a:r>
            <a:r>
              <a:rPr lang="es-CO" sz="1400" b="1" spc="5" dirty="0">
                <a:solidFill>
                  <a:srgbClr val="FFFFFF"/>
                </a:solidFill>
                <a:latin typeface="Times New Roman" panose="02020603050405020304" pitchFamily="18" charset="0"/>
                <a:cs typeface="Times New Roman" panose="02020603050405020304" pitchFamily="18" charset="0"/>
              </a:rPr>
              <a:t>los</a:t>
            </a:r>
            <a:r>
              <a:rPr sz="1400" b="1" spc="5" dirty="0">
                <a:solidFill>
                  <a:srgbClr val="FFFFFF"/>
                </a:solidFill>
                <a:latin typeface="Times New Roman" panose="02020603050405020304" pitchFamily="18" charset="0"/>
                <a:cs typeface="Times New Roman" panose="02020603050405020304" pitchFamily="18" charset="0"/>
              </a:rPr>
              <a:t>  </a:t>
            </a:r>
            <a:r>
              <a:rPr lang="es-CO" sz="1400" b="1" dirty="0">
                <a:solidFill>
                  <a:srgbClr val="FFFFFF"/>
                </a:solidFill>
                <a:latin typeface="Times New Roman" panose="02020603050405020304" pitchFamily="18" charset="0"/>
                <a:cs typeface="Times New Roman" panose="02020603050405020304" pitchFamily="18" charset="0"/>
              </a:rPr>
              <a:t>informes</a:t>
            </a:r>
            <a:r>
              <a:rPr lang="es-CO" sz="1400" dirty="0">
                <a:solidFill>
                  <a:srgbClr val="000000"/>
                </a:solidFill>
                <a:latin typeface="Times New Roman" panose="02020603050405020304" pitchFamily="18" charset="0"/>
                <a:cs typeface="Times New Roman" panose="02020603050405020304" pitchFamily="18" charset="0"/>
              </a:rPr>
              <a:t> </a:t>
            </a:r>
            <a:r>
              <a:rPr lang="es-CO" sz="1400" b="1" spc="5" dirty="0">
                <a:solidFill>
                  <a:srgbClr val="FFFFFF"/>
                </a:solidFill>
                <a:latin typeface="Times New Roman" panose="02020603050405020304" pitchFamily="18" charset="0"/>
                <a:cs typeface="Times New Roman" panose="02020603050405020304" pitchFamily="18" charset="0"/>
              </a:rPr>
              <a:t>fiscales</a:t>
            </a:r>
            <a:endParaRPr lang="es-CO" sz="1400" dirty="0">
              <a:solidFill>
                <a:srgbClr val="000000"/>
              </a:solidFill>
              <a:latin typeface="Times New Roman" panose="02020603050405020304" pitchFamily="18" charset="0"/>
              <a:cs typeface="Times New Roman" panose="02020603050405020304" pitchFamily="18" charset="0"/>
            </a:endParaRPr>
          </a:p>
        </p:txBody>
      </p:sp>
      <p:graphicFrame>
        <p:nvGraphicFramePr>
          <p:cNvPr id="105" name="object 105"/>
          <p:cNvGraphicFramePr>
            <a:graphicFrameLocks noGrp="1"/>
          </p:cNvGraphicFramePr>
          <p:nvPr>
            <p:extLst>
              <p:ext uri="{D42A27DB-BD31-4B8C-83A1-F6EECF244321}">
                <p14:modId xmlns:p14="http://schemas.microsoft.com/office/powerpoint/2010/main" val="536860961"/>
              </p:ext>
            </p:extLst>
          </p:nvPr>
        </p:nvGraphicFramePr>
        <p:xfrm>
          <a:off x="1425925" y="2262466"/>
          <a:ext cx="1221740" cy="2691325"/>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45"/>
                        </a:spcBef>
                      </a:pPr>
                      <a:endParaRPr sz="1400" dirty="0">
                        <a:latin typeface="Times New Roman"/>
                        <a:cs typeface="Times New Roman"/>
                      </a:endParaRPr>
                    </a:p>
                    <a:p>
                      <a:pPr marL="160020">
                        <a:lnSpc>
                          <a:spcPct val="100000"/>
                        </a:lnSpc>
                      </a:pPr>
                      <a:r>
                        <a:rPr sz="1400" spc="-45" dirty="0">
                          <a:solidFill>
                            <a:srgbClr val="231F20"/>
                          </a:solidFill>
                          <a:latin typeface="Calibri"/>
                          <a:cs typeface="Calibri"/>
                        </a:rPr>
                        <a:t>1.1</a:t>
                      </a:r>
                      <a:r>
                        <a:rPr sz="1400" spc="-10" dirty="0">
                          <a:solidFill>
                            <a:srgbClr val="231F20"/>
                          </a:solidFill>
                          <a:latin typeface="Calibri"/>
                          <a:cs typeface="Calibri"/>
                        </a:rPr>
                        <a:t> </a:t>
                      </a:r>
                      <a:r>
                        <a:rPr sz="1400" spc="-65" dirty="0">
                          <a:solidFill>
                            <a:srgbClr val="231F20"/>
                          </a:solidFill>
                          <a:latin typeface="Calibri"/>
                          <a:cs typeface="Calibri"/>
                        </a:rPr>
                        <a:t>Cobertura</a:t>
                      </a:r>
                      <a:endParaRPr sz="1400" dirty="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0"/>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53035" marR="124460" indent="-12065">
                        <a:lnSpc>
                          <a:spcPts val="1600"/>
                        </a:lnSpc>
                        <a:spcBef>
                          <a:spcPts val="975"/>
                        </a:spcBef>
                      </a:pPr>
                      <a:r>
                        <a:rPr sz="1400" spc="-45" dirty="0">
                          <a:solidFill>
                            <a:srgbClr val="231F20"/>
                          </a:solidFill>
                          <a:latin typeface="Calibri"/>
                          <a:cs typeface="Calibri"/>
                        </a:rPr>
                        <a:t>1.2</a:t>
                      </a:r>
                      <a:r>
                        <a:rPr sz="1400" spc="-65" dirty="0">
                          <a:solidFill>
                            <a:srgbClr val="231F20"/>
                          </a:solidFill>
                          <a:latin typeface="Calibri"/>
                          <a:cs typeface="Calibri"/>
                        </a:rPr>
                        <a:t> </a:t>
                      </a:r>
                      <a:r>
                        <a:rPr sz="1400" spc="-70" dirty="0">
                          <a:solidFill>
                            <a:srgbClr val="231F20"/>
                          </a:solidFill>
                          <a:latin typeface="Calibri"/>
                          <a:cs typeface="Calibri"/>
                        </a:rPr>
                        <a:t>Frecuencia  </a:t>
                      </a:r>
                      <a:r>
                        <a:rPr sz="1400" spc="-75" dirty="0">
                          <a:solidFill>
                            <a:srgbClr val="231F20"/>
                          </a:solidFill>
                          <a:latin typeface="Calibri"/>
                          <a:cs typeface="Calibri"/>
                        </a:rPr>
                        <a:t>y</a:t>
                      </a:r>
                      <a:r>
                        <a:rPr sz="1400" spc="-25" dirty="0">
                          <a:solidFill>
                            <a:srgbClr val="231F20"/>
                          </a:solidFill>
                          <a:latin typeface="Calibri"/>
                          <a:cs typeface="Calibri"/>
                        </a:rPr>
                        <a:t> </a:t>
                      </a:r>
                      <a:r>
                        <a:rPr sz="1400" spc="-70" dirty="0">
                          <a:solidFill>
                            <a:srgbClr val="231F20"/>
                          </a:solidFill>
                          <a:latin typeface="Calibri"/>
                          <a:cs typeface="Calibri"/>
                        </a:rPr>
                        <a:t>oportunidad</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1"/>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45"/>
                        </a:spcBef>
                      </a:pPr>
                      <a:endParaRPr sz="1400">
                        <a:latin typeface="Times New Roman"/>
                        <a:cs typeface="Times New Roman"/>
                      </a:endParaRPr>
                    </a:p>
                    <a:p>
                      <a:pPr marL="239395">
                        <a:lnSpc>
                          <a:spcPct val="100000"/>
                        </a:lnSpc>
                      </a:pPr>
                      <a:r>
                        <a:rPr sz="1400" spc="-45" dirty="0">
                          <a:solidFill>
                            <a:srgbClr val="231F20"/>
                          </a:solidFill>
                          <a:latin typeface="Calibri"/>
                          <a:cs typeface="Calibri"/>
                        </a:rPr>
                        <a:t>1.3</a:t>
                      </a:r>
                      <a:r>
                        <a:rPr sz="1400" spc="-5" dirty="0">
                          <a:solidFill>
                            <a:srgbClr val="231F20"/>
                          </a:solidFill>
                          <a:latin typeface="Calibri"/>
                          <a:cs typeface="Calibri"/>
                        </a:rPr>
                        <a:t> </a:t>
                      </a:r>
                      <a:r>
                        <a:rPr sz="1400" spc="-40" dirty="0">
                          <a:solidFill>
                            <a:srgbClr val="231F20"/>
                          </a:solidFill>
                          <a:latin typeface="Calibri"/>
                          <a:cs typeface="Calibri"/>
                        </a:rPr>
                        <a:t>Calidad</a:t>
                      </a:r>
                      <a:endParaRPr sz="140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2"/>
                  </a:ext>
                </a:extLst>
              </a:tr>
              <a:tr h="79495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0"/>
                        </a:spcBef>
                      </a:pPr>
                      <a:endParaRPr sz="2000" dirty="0">
                        <a:latin typeface="Times New Roman"/>
                        <a:cs typeface="Times New Roman"/>
                      </a:endParaRPr>
                    </a:p>
                    <a:p>
                      <a:pPr marL="150495">
                        <a:lnSpc>
                          <a:spcPct val="100000"/>
                        </a:lnSpc>
                      </a:pPr>
                      <a:r>
                        <a:rPr sz="1400" spc="-45" dirty="0">
                          <a:solidFill>
                            <a:srgbClr val="231F20"/>
                          </a:solidFill>
                          <a:latin typeface="Calibri"/>
                          <a:cs typeface="Calibri"/>
                        </a:rPr>
                        <a:t>1.4</a:t>
                      </a:r>
                      <a:r>
                        <a:rPr sz="1400" spc="-5" dirty="0">
                          <a:solidFill>
                            <a:srgbClr val="231F20"/>
                          </a:solidFill>
                          <a:latin typeface="Calibri"/>
                          <a:cs typeface="Calibri"/>
                        </a:rPr>
                        <a:t> </a:t>
                      </a:r>
                      <a:r>
                        <a:rPr sz="1400" spc="-55" dirty="0">
                          <a:solidFill>
                            <a:srgbClr val="231F20"/>
                          </a:solidFill>
                          <a:latin typeface="Calibri"/>
                          <a:cs typeface="Calibri"/>
                        </a:rPr>
                        <a:t>Integridad</a:t>
                      </a:r>
                      <a:endParaRPr sz="1400" dirty="0">
                        <a:latin typeface="Calibri"/>
                        <a:cs typeface="Calibri"/>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3"/>
                  </a:ext>
                </a:extLst>
              </a:tr>
            </a:tbl>
          </a:graphicData>
        </a:graphic>
      </p:graphicFrame>
      <p:sp>
        <p:nvSpPr>
          <p:cNvPr id="106" name="object 106"/>
          <p:cNvSpPr/>
          <p:nvPr/>
        </p:nvSpPr>
        <p:spPr>
          <a:xfrm>
            <a:off x="1295030" y="1447948"/>
            <a:ext cx="1517650" cy="3763646"/>
          </a:xfrm>
          <a:custGeom>
            <a:avLst/>
            <a:gdLst/>
            <a:ahLst/>
            <a:cxnLst/>
            <a:rect l="l" t="t" r="r" b="b"/>
            <a:pathLst>
              <a:path w="1517650" h="3860165">
                <a:moveTo>
                  <a:pt x="184222" y="0"/>
                </a:moveTo>
                <a:lnTo>
                  <a:pt x="126211" y="10072"/>
                </a:lnTo>
                <a:lnTo>
                  <a:pt x="75440" y="34131"/>
                </a:lnTo>
                <a:lnTo>
                  <a:pt x="43003" y="62700"/>
                </a:lnTo>
                <a:lnTo>
                  <a:pt x="16997" y="103915"/>
                </a:lnTo>
                <a:lnTo>
                  <a:pt x="2046" y="159375"/>
                </a:lnTo>
                <a:lnTo>
                  <a:pt x="0" y="3700590"/>
                </a:lnTo>
                <a:lnTo>
                  <a:pt x="373" y="3709166"/>
                </a:lnTo>
                <a:lnTo>
                  <a:pt x="9620" y="3761326"/>
                </a:lnTo>
                <a:lnTo>
                  <a:pt x="32600" y="3814482"/>
                </a:lnTo>
                <a:lnTo>
                  <a:pt x="59886" y="3848443"/>
                </a:lnTo>
                <a:lnTo>
                  <a:pt x="73996" y="3859979"/>
                </a:lnTo>
                <a:lnTo>
                  <a:pt x="114452" y="3859979"/>
                </a:lnTo>
                <a:lnTo>
                  <a:pt x="107365" y="3857238"/>
                </a:lnTo>
                <a:lnTo>
                  <a:pt x="88698" y="3846323"/>
                </a:lnTo>
                <a:lnTo>
                  <a:pt x="48906" y="3803495"/>
                </a:lnTo>
                <a:lnTo>
                  <a:pt x="28195" y="3755489"/>
                </a:lnTo>
                <a:lnTo>
                  <a:pt x="20477" y="3716284"/>
                </a:lnTo>
                <a:lnTo>
                  <a:pt x="19391" y="3700590"/>
                </a:lnTo>
                <a:lnTo>
                  <a:pt x="19447" y="191963"/>
                </a:lnTo>
                <a:lnTo>
                  <a:pt x="26509" y="135348"/>
                </a:lnTo>
                <a:lnTo>
                  <a:pt x="45027" y="92864"/>
                </a:lnTo>
                <a:lnTo>
                  <a:pt x="85935" y="51201"/>
                </a:lnTo>
                <a:lnTo>
                  <a:pt x="131787" y="29500"/>
                </a:lnTo>
                <a:lnTo>
                  <a:pt x="169232" y="21440"/>
                </a:lnTo>
                <a:lnTo>
                  <a:pt x="184222" y="20303"/>
                </a:lnTo>
                <a:lnTo>
                  <a:pt x="184222" y="0"/>
                </a:lnTo>
                <a:close/>
              </a:path>
              <a:path w="1517650" h="3860165">
                <a:moveTo>
                  <a:pt x="1332843" y="0"/>
                </a:moveTo>
                <a:lnTo>
                  <a:pt x="184222" y="0"/>
                </a:lnTo>
                <a:lnTo>
                  <a:pt x="184222" y="20303"/>
                </a:lnTo>
                <a:lnTo>
                  <a:pt x="1332843" y="20303"/>
                </a:lnTo>
                <a:lnTo>
                  <a:pt x="1362287" y="22264"/>
                </a:lnTo>
                <a:lnTo>
                  <a:pt x="1409700" y="36228"/>
                </a:lnTo>
                <a:lnTo>
                  <a:pt x="1451030" y="67080"/>
                </a:lnTo>
                <a:lnTo>
                  <a:pt x="1480526" y="114157"/>
                </a:lnTo>
                <a:lnTo>
                  <a:pt x="1493982" y="159598"/>
                </a:lnTo>
                <a:lnTo>
                  <a:pt x="1497674" y="3700590"/>
                </a:lnTo>
                <a:lnTo>
                  <a:pt x="1495801" y="3731417"/>
                </a:lnTo>
                <a:lnTo>
                  <a:pt x="1482462" y="3781058"/>
                </a:lnTo>
                <a:lnTo>
                  <a:pt x="1452994" y="3824329"/>
                </a:lnTo>
                <a:lnTo>
                  <a:pt x="1408030" y="3855202"/>
                </a:lnTo>
                <a:lnTo>
                  <a:pt x="1395601" y="3859979"/>
                </a:lnTo>
                <a:lnTo>
                  <a:pt x="1440551" y="3859979"/>
                </a:lnTo>
                <a:lnTo>
                  <a:pt x="1474072" y="3830766"/>
                </a:lnTo>
                <a:lnTo>
                  <a:pt x="1500079" y="3789551"/>
                </a:lnTo>
                <a:lnTo>
                  <a:pt x="1515030" y="3734091"/>
                </a:lnTo>
                <a:lnTo>
                  <a:pt x="1517065" y="3700590"/>
                </a:lnTo>
                <a:lnTo>
                  <a:pt x="1517027" y="191963"/>
                </a:lnTo>
                <a:lnTo>
                  <a:pt x="1507463" y="132140"/>
                </a:lnTo>
                <a:lnTo>
                  <a:pt x="1484474" y="78985"/>
                </a:lnTo>
                <a:lnTo>
                  <a:pt x="1457187" y="45024"/>
                </a:lnTo>
                <a:lnTo>
                  <a:pt x="1417831" y="17795"/>
                </a:lnTo>
                <a:lnTo>
                  <a:pt x="1364852" y="2142"/>
                </a:lnTo>
                <a:lnTo>
                  <a:pt x="1332843"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7" name="object 90"/>
          <p:cNvSpPr/>
          <p:nvPr/>
        </p:nvSpPr>
        <p:spPr>
          <a:xfrm>
            <a:off x="7395273"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8" name="object 91"/>
          <p:cNvSpPr/>
          <p:nvPr/>
        </p:nvSpPr>
        <p:spPr>
          <a:xfrm>
            <a:off x="7299555"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9" name="object 92"/>
          <p:cNvSpPr/>
          <p:nvPr/>
        </p:nvSpPr>
        <p:spPr>
          <a:xfrm>
            <a:off x="7203837"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0" name="object 93"/>
          <p:cNvSpPr/>
          <p:nvPr/>
        </p:nvSpPr>
        <p:spPr>
          <a:xfrm>
            <a:off x="7108118"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1" name="object 94"/>
          <p:cNvSpPr/>
          <p:nvPr/>
        </p:nvSpPr>
        <p:spPr>
          <a:xfrm>
            <a:off x="7012400"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2" name="object 95"/>
          <p:cNvSpPr/>
          <p:nvPr/>
        </p:nvSpPr>
        <p:spPr>
          <a:xfrm>
            <a:off x="6916682"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3" name="object 96"/>
          <p:cNvSpPr/>
          <p:nvPr/>
        </p:nvSpPr>
        <p:spPr>
          <a:xfrm>
            <a:off x="6820963"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4" name="object 97"/>
          <p:cNvSpPr/>
          <p:nvPr/>
        </p:nvSpPr>
        <p:spPr>
          <a:xfrm>
            <a:off x="6725245"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5" name="object 98"/>
          <p:cNvSpPr/>
          <p:nvPr/>
        </p:nvSpPr>
        <p:spPr>
          <a:xfrm>
            <a:off x="6629526"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6" name="object 99"/>
          <p:cNvSpPr/>
          <p:nvPr/>
        </p:nvSpPr>
        <p:spPr>
          <a:xfrm>
            <a:off x="6533807"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7" name="object 100"/>
          <p:cNvSpPr/>
          <p:nvPr/>
        </p:nvSpPr>
        <p:spPr>
          <a:xfrm>
            <a:off x="6438090" y="5213496"/>
            <a:ext cx="57785" cy="45719"/>
          </a:xfrm>
          <a:custGeom>
            <a:avLst/>
            <a:gdLst/>
            <a:ahLst/>
            <a:cxnLst/>
            <a:rect l="l" t="t" r="r" b="b"/>
            <a:pathLst>
              <a:path w="57785"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8" name="object 98"/>
          <p:cNvSpPr/>
          <p:nvPr/>
        </p:nvSpPr>
        <p:spPr>
          <a:xfrm>
            <a:off x="6337426"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9" name="object 99"/>
          <p:cNvSpPr/>
          <p:nvPr/>
        </p:nvSpPr>
        <p:spPr>
          <a:xfrm>
            <a:off x="6241707"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20" name="object 100"/>
          <p:cNvSpPr/>
          <p:nvPr/>
        </p:nvSpPr>
        <p:spPr>
          <a:xfrm>
            <a:off x="6145990" y="5213496"/>
            <a:ext cx="57785" cy="45719"/>
          </a:xfrm>
          <a:custGeom>
            <a:avLst/>
            <a:gdLst/>
            <a:ahLst/>
            <a:cxnLst/>
            <a:rect l="l" t="t" r="r" b="b"/>
            <a:pathLst>
              <a:path w="57785"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94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01" y="0"/>
            <a:ext cx="8343899" cy="1104636"/>
          </a:xfrm>
        </p:spPr>
        <p:txBody>
          <a:bodyPr>
            <a:normAutofit/>
          </a:bodyPr>
          <a:lstStyle/>
          <a:p>
            <a:pPr algn="l"/>
            <a:r>
              <a:rPr lang="es-CO" b="1" dirty="0">
                <a:latin typeface="Times New Roman" panose="02020603050405020304" pitchFamily="18" charset="0"/>
                <a:cs typeface="Times New Roman" panose="02020603050405020304" pitchFamily="18" charset="0"/>
              </a:rPr>
              <a:t>II. Importancia de la información en el CTF Referencias en otros pilares</a:t>
            </a:r>
          </a:p>
        </p:txBody>
      </p:sp>
      <p:sp>
        <p:nvSpPr>
          <p:cNvPr id="3" name="object 3"/>
          <p:cNvSpPr txBox="1"/>
          <p:nvPr/>
        </p:nvSpPr>
        <p:spPr>
          <a:xfrm>
            <a:off x="0" y="1085072"/>
            <a:ext cx="9144000" cy="4580740"/>
          </a:xfrm>
          <a:prstGeom prst="rect">
            <a:avLst/>
          </a:prstGeom>
        </p:spPr>
        <p:txBody>
          <a:bodyPr vert="horz" wrap="square" lIns="0" tIns="27939" rIns="0" bIns="0" rtlCol="0">
            <a:spAutoFit/>
          </a:bodyPr>
          <a:lstStyle/>
          <a:p>
            <a:pPr marL="355600" marR="968375" indent="-342900" algn="just" defTabSz="914400" eaLnBrk="0" fontAlgn="base" hangingPunct="0">
              <a:lnSpc>
                <a:spcPts val="3100"/>
              </a:lnSpc>
              <a:spcBef>
                <a:spcPts val="219"/>
              </a:spcBef>
              <a:spcAft>
                <a:spcPct val="0"/>
              </a:spcAft>
              <a:buFontTx/>
              <a:buChar char="•"/>
              <a:tabLst>
                <a:tab pos="354965" algn="l"/>
                <a:tab pos="355600" algn="l"/>
              </a:tabLst>
            </a:pPr>
            <a:r>
              <a:rPr sz="2600" b="1" spc="-5" dirty="0">
                <a:solidFill>
                  <a:srgbClr val="212165"/>
                </a:solidFill>
                <a:latin typeface="Times New Roman" panose="02020603050405020304" pitchFamily="18" charset="0"/>
                <a:cs typeface="Times New Roman" panose="02020603050405020304" pitchFamily="18" charset="0"/>
              </a:rPr>
              <a:t>Riesgos fiscales considerados como pasivos  contingentes</a:t>
            </a:r>
            <a:endParaRPr sz="2600" b="1" dirty="0">
              <a:solidFill>
                <a:srgbClr val="000000"/>
              </a:solidFill>
              <a:latin typeface="Times New Roman" panose="02020603050405020304" pitchFamily="18" charset="0"/>
              <a:cs typeface="Times New Roman" panose="02020603050405020304" pitchFamily="18" charset="0"/>
            </a:endParaRPr>
          </a:p>
          <a:p>
            <a:pPr marL="755650" marR="546735" lvl="1" indent="-285750" algn="just" defTabSz="914400" eaLnBrk="0" fontAlgn="base" hangingPunct="0">
              <a:lnSpc>
                <a:spcPts val="2870"/>
              </a:lnSpc>
              <a:spcBef>
                <a:spcPts val="615"/>
              </a:spcBef>
              <a:spcAft>
                <a:spcPct val="0"/>
              </a:spcAft>
              <a:buFontTx/>
              <a:buChar char="–"/>
              <a:tabLst>
                <a:tab pos="755650" algn="l"/>
              </a:tabLst>
            </a:pPr>
            <a:r>
              <a:rPr sz="2400" dirty="0">
                <a:solidFill>
                  <a:srgbClr val="990000"/>
                </a:solidFill>
                <a:latin typeface="Times New Roman" panose="02020603050405020304" pitchFamily="18" charset="0"/>
                <a:cs typeface="Times New Roman" panose="02020603050405020304" pitchFamily="18" charset="0"/>
              </a:rPr>
              <a:t>Riesgos macroeconómicos; Riesgos </a:t>
            </a:r>
            <a:r>
              <a:rPr sz="2400" spc="-5" dirty="0">
                <a:solidFill>
                  <a:srgbClr val="990000"/>
                </a:solidFill>
                <a:latin typeface="Times New Roman" panose="02020603050405020304" pitchFamily="18" charset="0"/>
                <a:cs typeface="Times New Roman" panose="02020603050405020304" pitchFamily="18" charset="0"/>
              </a:rPr>
              <a:t>fiscales  específicos; </a:t>
            </a:r>
            <a:r>
              <a:rPr sz="2400" dirty="0">
                <a:solidFill>
                  <a:srgbClr val="990000"/>
                </a:solidFill>
                <a:latin typeface="Times New Roman" panose="02020603050405020304" pitchFamily="18" charset="0"/>
                <a:cs typeface="Times New Roman" panose="02020603050405020304" pitchFamily="18" charset="0"/>
              </a:rPr>
              <a:t>análisis de </a:t>
            </a:r>
            <a:r>
              <a:rPr sz="2400" spc="-5" dirty="0">
                <a:solidFill>
                  <a:srgbClr val="990000"/>
                </a:solidFill>
                <a:latin typeface="Times New Roman" panose="02020603050405020304" pitchFamily="18" charset="0"/>
                <a:cs typeface="Times New Roman" panose="02020603050405020304" pitchFamily="18" charset="0"/>
              </a:rPr>
              <a:t>sostenibilidad </a:t>
            </a:r>
            <a:r>
              <a:rPr sz="2400" dirty="0">
                <a:solidFill>
                  <a:srgbClr val="990000"/>
                </a:solidFill>
                <a:latin typeface="Times New Roman" panose="02020603050405020304" pitchFamily="18" charset="0"/>
                <a:cs typeface="Times New Roman" panose="02020603050405020304" pitchFamily="18" charset="0"/>
              </a:rPr>
              <a:t>en el largo  plazo</a:t>
            </a:r>
            <a:endParaRPr sz="2400" dirty="0">
              <a:solidFill>
                <a:srgbClr val="000000"/>
              </a:solidFill>
              <a:latin typeface="Times New Roman" panose="02020603050405020304" pitchFamily="18" charset="0"/>
              <a:cs typeface="Times New Roman" panose="02020603050405020304" pitchFamily="18" charset="0"/>
            </a:endParaRPr>
          </a:p>
          <a:p>
            <a:pPr marL="755650" marR="5080" lvl="1" indent="-285750" algn="just" defTabSz="914400" eaLnBrk="0" fontAlgn="base" hangingPunct="0">
              <a:lnSpc>
                <a:spcPct val="100099"/>
              </a:lnSpc>
              <a:spcBef>
                <a:spcPts val="484"/>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Imprevistos presupuestarios; Gestión </a:t>
            </a:r>
            <a:r>
              <a:rPr sz="2400" dirty="0">
                <a:solidFill>
                  <a:srgbClr val="990000"/>
                </a:solidFill>
                <a:latin typeface="Times New Roman" panose="02020603050405020304" pitchFamily="18" charset="0"/>
                <a:cs typeface="Times New Roman" panose="02020603050405020304" pitchFamily="18" charset="0"/>
              </a:rPr>
              <a:t>de </a:t>
            </a:r>
            <a:r>
              <a:rPr sz="2400" spc="-5" dirty="0">
                <a:solidFill>
                  <a:srgbClr val="990000"/>
                </a:solidFill>
                <a:latin typeface="Times New Roman" panose="02020603050405020304" pitchFamily="18" charset="0"/>
                <a:cs typeface="Times New Roman" panose="02020603050405020304" pitchFamily="18" charset="0"/>
              </a:rPr>
              <a:t>activos </a:t>
            </a:r>
            <a:r>
              <a:rPr sz="2400" dirty="0">
                <a:solidFill>
                  <a:srgbClr val="990000"/>
                </a:solidFill>
                <a:latin typeface="Times New Roman" panose="02020603050405020304" pitchFamily="18" charset="0"/>
                <a:cs typeface="Times New Roman" panose="02020603050405020304" pitchFamily="18" charset="0"/>
              </a:rPr>
              <a:t>y  pasivos; </a:t>
            </a:r>
            <a:r>
              <a:rPr sz="2400" spc="-5" dirty="0">
                <a:solidFill>
                  <a:srgbClr val="990000"/>
                </a:solidFill>
                <a:latin typeface="Times New Roman" panose="02020603050405020304" pitchFamily="18" charset="0"/>
                <a:cs typeface="Times New Roman" panose="02020603050405020304" pitchFamily="18" charset="0"/>
              </a:rPr>
              <a:t>Garantías; APPs; Exposición </a:t>
            </a:r>
            <a:r>
              <a:rPr sz="2400" dirty="0">
                <a:solidFill>
                  <a:srgbClr val="990000"/>
                </a:solidFill>
                <a:latin typeface="Times New Roman" panose="02020603050405020304" pitchFamily="18" charset="0"/>
                <a:cs typeface="Times New Roman" panose="02020603050405020304" pitchFamily="18" charset="0"/>
              </a:rPr>
              <a:t>del </a:t>
            </a:r>
            <a:r>
              <a:rPr sz="2400" spc="-5" dirty="0">
                <a:solidFill>
                  <a:srgbClr val="990000"/>
                </a:solidFill>
                <a:latin typeface="Times New Roman" panose="02020603050405020304" pitchFamily="18" charset="0"/>
                <a:cs typeface="Times New Roman" panose="02020603050405020304" pitchFamily="18" charset="0"/>
              </a:rPr>
              <a:t>sector  financiero; </a:t>
            </a:r>
            <a:r>
              <a:rPr sz="2400" dirty="0">
                <a:solidFill>
                  <a:srgbClr val="990000"/>
                </a:solidFill>
                <a:latin typeface="Times New Roman" panose="02020603050405020304" pitchFamily="18" charset="0"/>
                <a:cs typeface="Times New Roman" panose="02020603050405020304" pitchFamily="18" charset="0"/>
              </a:rPr>
              <a:t>Recursos </a:t>
            </a:r>
            <a:r>
              <a:rPr sz="2400" spc="-5" dirty="0">
                <a:solidFill>
                  <a:srgbClr val="990000"/>
                </a:solidFill>
                <a:latin typeface="Times New Roman" panose="02020603050405020304" pitchFamily="18" charset="0"/>
                <a:cs typeface="Times New Roman" panose="02020603050405020304" pitchFamily="18" charset="0"/>
              </a:rPr>
              <a:t>naturales, </a:t>
            </a:r>
            <a:r>
              <a:rPr sz="2400" dirty="0">
                <a:solidFill>
                  <a:srgbClr val="990000"/>
                </a:solidFill>
                <a:latin typeface="Times New Roman" panose="02020603050405020304" pitchFamily="18" charset="0"/>
                <a:cs typeface="Times New Roman" panose="02020603050405020304" pitchFamily="18" charset="0"/>
              </a:rPr>
              <a:t>Riesgos</a:t>
            </a:r>
            <a:r>
              <a:rPr sz="2400" spc="15" dirty="0">
                <a:solidFill>
                  <a:srgbClr val="990000"/>
                </a:solidFill>
                <a:latin typeface="Times New Roman" panose="02020603050405020304" pitchFamily="18" charset="0"/>
                <a:cs typeface="Times New Roman" panose="02020603050405020304" pitchFamily="18" charset="0"/>
              </a:rPr>
              <a:t> </a:t>
            </a:r>
            <a:r>
              <a:rPr sz="2400" spc="-5" dirty="0">
                <a:solidFill>
                  <a:srgbClr val="990000"/>
                </a:solidFill>
                <a:latin typeface="Times New Roman" panose="02020603050405020304" pitchFamily="18" charset="0"/>
                <a:cs typeface="Times New Roman" panose="02020603050405020304" pitchFamily="18" charset="0"/>
              </a:rPr>
              <a:t>ambientales</a:t>
            </a:r>
            <a:endParaRPr sz="2400" dirty="0">
              <a:solidFill>
                <a:srgbClr val="000000"/>
              </a:solidFill>
              <a:latin typeface="Times New Roman" panose="02020603050405020304" pitchFamily="18" charset="0"/>
              <a:cs typeface="Times New Roman" panose="02020603050405020304" pitchFamily="18" charset="0"/>
            </a:endParaRPr>
          </a:p>
          <a:p>
            <a:pPr marL="355600" marR="673735" indent="-342900" algn="just" defTabSz="914400" eaLnBrk="0" fontAlgn="base" hangingPunct="0">
              <a:lnSpc>
                <a:spcPts val="3100"/>
              </a:lnSpc>
              <a:spcBef>
                <a:spcPts val="740"/>
              </a:spcBef>
              <a:spcAft>
                <a:spcPct val="0"/>
              </a:spcAft>
              <a:buFontTx/>
              <a:buChar char="•"/>
              <a:tabLst>
                <a:tab pos="354965" algn="l"/>
                <a:tab pos="355600" algn="l"/>
              </a:tabLst>
            </a:pPr>
            <a:r>
              <a:rPr sz="2600" b="1" spc="-5" dirty="0">
                <a:solidFill>
                  <a:srgbClr val="212165"/>
                </a:solidFill>
                <a:latin typeface="Times New Roman" panose="02020603050405020304" pitchFamily="18" charset="0"/>
                <a:cs typeface="Times New Roman" panose="02020603050405020304" pitchFamily="18" charset="0"/>
              </a:rPr>
              <a:t>Coordinación Fiscal: necesidad </a:t>
            </a:r>
            <a:r>
              <a:rPr sz="2600" b="1" dirty="0">
                <a:solidFill>
                  <a:srgbClr val="212165"/>
                </a:solidFill>
                <a:latin typeface="Times New Roman" panose="02020603050405020304" pitchFamily="18" charset="0"/>
                <a:cs typeface="Times New Roman" panose="02020603050405020304" pitchFamily="18" charset="0"/>
              </a:rPr>
              <a:t>de </a:t>
            </a:r>
            <a:r>
              <a:rPr sz="2600" b="1" spc="-5" dirty="0">
                <a:solidFill>
                  <a:srgbClr val="212165"/>
                </a:solidFill>
                <a:latin typeface="Times New Roman" panose="02020603050405020304" pitchFamily="18" charset="0"/>
                <a:cs typeface="Times New Roman" panose="02020603050405020304" pitchFamily="18" charset="0"/>
              </a:rPr>
              <a:t>información  consolidada</a:t>
            </a:r>
            <a:endParaRPr sz="2600" b="1" dirty="0">
              <a:solidFill>
                <a:srgbClr val="000000"/>
              </a:solidFill>
              <a:latin typeface="Times New Roman" panose="02020603050405020304" pitchFamily="18" charset="0"/>
              <a:cs typeface="Times New Roman" panose="02020603050405020304" pitchFamily="18" charset="0"/>
            </a:endParaRPr>
          </a:p>
          <a:p>
            <a:pPr marL="755650" lvl="1" indent="-285750" defTabSz="914400" eaLnBrk="0" fontAlgn="base" hangingPunct="0">
              <a:spcBef>
                <a:spcPts val="480"/>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Gobiernos Sub-nacionales</a:t>
            </a:r>
            <a:endParaRPr sz="2400" dirty="0">
              <a:solidFill>
                <a:srgbClr val="000000"/>
              </a:solidFill>
              <a:latin typeface="Times New Roman" panose="02020603050405020304" pitchFamily="18" charset="0"/>
              <a:cs typeface="Times New Roman" panose="02020603050405020304" pitchFamily="18" charset="0"/>
            </a:endParaRPr>
          </a:p>
          <a:p>
            <a:pPr marL="755650" lvl="1" indent="-285750" defTabSz="914400" eaLnBrk="0" fontAlgn="base" hangingPunct="0">
              <a:spcBef>
                <a:spcPts val="585"/>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Empresas </a:t>
            </a:r>
            <a:r>
              <a:rPr sz="2400" dirty="0">
                <a:solidFill>
                  <a:srgbClr val="990000"/>
                </a:solidFill>
                <a:latin typeface="Times New Roman" panose="02020603050405020304" pitchFamily="18" charset="0"/>
                <a:cs typeface="Times New Roman" panose="02020603050405020304" pitchFamily="18" charset="0"/>
              </a:rPr>
              <a:t>del</a:t>
            </a:r>
            <a:r>
              <a:rPr sz="2400" spc="-5" dirty="0">
                <a:solidFill>
                  <a:srgbClr val="990000"/>
                </a:solidFill>
                <a:latin typeface="Times New Roman" panose="02020603050405020304" pitchFamily="18" charset="0"/>
                <a:cs typeface="Times New Roman" panose="02020603050405020304" pitchFamily="18" charset="0"/>
              </a:rPr>
              <a:t> Estado</a:t>
            </a:r>
            <a:endParaRP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00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0"/>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1. Cobertura</a:t>
            </a:r>
          </a:p>
        </p:txBody>
      </p:sp>
      <p:sp>
        <p:nvSpPr>
          <p:cNvPr id="3" name="object 3"/>
          <p:cNvSpPr txBox="1"/>
          <p:nvPr/>
        </p:nvSpPr>
        <p:spPr>
          <a:xfrm>
            <a:off x="0" y="1081050"/>
            <a:ext cx="9144000" cy="4134465"/>
          </a:xfrm>
          <a:prstGeom prst="rect">
            <a:avLst/>
          </a:prstGeom>
        </p:spPr>
        <p:txBody>
          <a:bodyPr vert="horz" wrap="square" lIns="0" tIns="12700" rIns="0" bIns="0" rtlCol="0">
            <a:spAutoFit/>
          </a:bodyPr>
          <a:lstStyle/>
          <a:p>
            <a:pPr marL="469900" marR="5080" defTabSz="914400" eaLnBrk="0" fontAlgn="base" hangingPunct="0">
              <a:spcBef>
                <a:spcPct val="0"/>
              </a:spcBef>
              <a:spcAft>
                <a:spcPct val="0"/>
              </a:spcAft>
            </a:pPr>
            <a:r>
              <a:rPr lang="es-CO" sz="1800" b="1" i="1" dirty="0">
                <a:solidFill>
                  <a:srgbClr val="800000"/>
                </a:solidFill>
                <a:latin typeface="Times New Roman" panose="02020603050405020304" pitchFamily="18" charset="0"/>
                <a:cs typeface="Times New Roman" panose="02020603050405020304" pitchFamily="18" charset="0"/>
              </a:rPr>
              <a:t>Los </a:t>
            </a:r>
            <a:r>
              <a:rPr lang="es-CO" sz="1800" b="1" i="1" spc="-5" dirty="0">
                <a:solidFill>
                  <a:srgbClr val="800000"/>
                </a:solidFill>
                <a:latin typeface="Times New Roman" panose="02020603050405020304" pitchFamily="18" charset="0"/>
                <a:cs typeface="Times New Roman" panose="02020603050405020304" pitchFamily="18" charset="0"/>
              </a:rPr>
              <a:t>informes fiscales </a:t>
            </a:r>
            <a:r>
              <a:rPr lang="es-CO" sz="1800" b="1" i="1" dirty="0">
                <a:solidFill>
                  <a:srgbClr val="800000"/>
                </a:solidFill>
                <a:latin typeface="Times New Roman" panose="02020603050405020304" pitchFamily="18" charset="0"/>
                <a:cs typeface="Times New Roman" panose="02020603050405020304" pitchFamily="18" charset="0"/>
              </a:rPr>
              <a:t>deben </a:t>
            </a:r>
            <a:r>
              <a:rPr lang="es-CO" sz="1800" b="1" i="1" spc="-5" dirty="0">
                <a:solidFill>
                  <a:srgbClr val="800000"/>
                </a:solidFill>
                <a:latin typeface="Times New Roman" panose="02020603050405020304" pitchFamily="18" charset="0"/>
                <a:cs typeface="Times New Roman" panose="02020603050405020304" pitchFamily="18" charset="0"/>
              </a:rPr>
              <a:t>ofrecer </a:t>
            </a:r>
            <a:r>
              <a:rPr lang="es-CO" sz="1800" b="1" i="1" dirty="0">
                <a:solidFill>
                  <a:srgbClr val="800000"/>
                </a:solidFill>
                <a:latin typeface="Times New Roman" panose="02020603050405020304" pitchFamily="18" charset="0"/>
                <a:cs typeface="Times New Roman" panose="02020603050405020304" pitchFamily="18" charset="0"/>
              </a:rPr>
              <a:t>una </a:t>
            </a:r>
            <a:r>
              <a:rPr lang="es-CO" sz="1800" b="1" i="1" spc="-5" dirty="0">
                <a:solidFill>
                  <a:srgbClr val="800000"/>
                </a:solidFill>
                <a:latin typeface="Times New Roman" panose="02020603050405020304" pitchFamily="18" charset="0"/>
                <a:cs typeface="Times New Roman" panose="02020603050405020304" pitchFamily="18" charset="0"/>
              </a:rPr>
              <a:t>reseña integral </a:t>
            </a:r>
            <a:r>
              <a:rPr lang="es-CO" sz="1800" b="1" i="1" dirty="0">
                <a:solidFill>
                  <a:srgbClr val="800000"/>
                </a:solidFill>
                <a:latin typeface="Times New Roman" panose="02020603050405020304" pitchFamily="18" charset="0"/>
                <a:cs typeface="Times New Roman" panose="02020603050405020304" pitchFamily="18" charset="0"/>
              </a:rPr>
              <a:t>de </a:t>
            </a:r>
            <a:r>
              <a:rPr lang="es-CO" sz="1800" b="1" i="1" spc="-5" dirty="0">
                <a:solidFill>
                  <a:srgbClr val="800000"/>
                </a:solidFill>
                <a:latin typeface="Times New Roman" panose="02020603050405020304" pitchFamily="18" charset="0"/>
                <a:cs typeface="Times New Roman" panose="02020603050405020304" pitchFamily="18" charset="0"/>
              </a:rPr>
              <a:t>las  actividades fiscales </a:t>
            </a:r>
            <a:r>
              <a:rPr lang="es-CO" sz="1800" b="1" i="1" dirty="0">
                <a:solidFill>
                  <a:srgbClr val="800000"/>
                </a:solidFill>
                <a:latin typeface="Times New Roman" panose="02020603050405020304" pitchFamily="18" charset="0"/>
                <a:cs typeface="Times New Roman" panose="02020603050405020304" pitchFamily="18" charset="0"/>
              </a:rPr>
              <a:t>del </a:t>
            </a:r>
            <a:r>
              <a:rPr lang="es-CO" sz="1800" b="1" i="1" spc="-5" dirty="0">
                <a:solidFill>
                  <a:srgbClr val="800000"/>
                </a:solidFill>
                <a:latin typeface="Times New Roman" panose="02020603050405020304" pitchFamily="18" charset="0"/>
                <a:cs typeface="Times New Roman" panose="02020603050405020304" pitchFamily="18" charset="0"/>
              </a:rPr>
              <a:t>sector público </a:t>
            </a:r>
            <a:r>
              <a:rPr lang="es-CO" sz="1800" b="1" i="1" dirty="0">
                <a:solidFill>
                  <a:srgbClr val="800000"/>
                </a:solidFill>
                <a:latin typeface="Times New Roman" panose="02020603050405020304" pitchFamily="18" charset="0"/>
                <a:cs typeface="Times New Roman" panose="02020603050405020304" pitchFamily="18" charset="0"/>
              </a:rPr>
              <a:t>y su </a:t>
            </a:r>
            <a:r>
              <a:rPr lang="es-CO" sz="1800" b="1" i="1" spc="-5" dirty="0">
                <a:solidFill>
                  <a:srgbClr val="800000"/>
                </a:solidFill>
                <a:latin typeface="Times New Roman" panose="02020603050405020304" pitchFamily="18" charset="0"/>
                <a:cs typeface="Times New Roman" panose="02020603050405020304" pitchFamily="18" charset="0"/>
              </a:rPr>
              <a:t>subsector, </a:t>
            </a:r>
            <a:r>
              <a:rPr lang="es-CO" sz="1800" b="1" i="1" dirty="0">
                <a:solidFill>
                  <a:srgbClr val="800000"/>
                </a:solidFill>
                <a:latin typeface="Times New Roman" panose="02020603050405020304" pitchFamily="18" charset="0"/>
                <a:cs typeface="Times New Roman" panose="02020603050405020304" pitchFamily="18" charset="0"/>
              </a:rPr>
              <a:t>de </a:t>
            </a:r>
            <a:r>
              <a:rPr lang="es-CO" sz="1800" b="1" i="1" spc="-5" dirty="0">
                <a:solidFill>
                  <a:srgbClr val="800000"/>
                </a:solidFill>
                <a:latin typeface="Times New Roman" panose="02020603050405020304" pitchFamily="18" charset="0"/>
                <a:cs typeface="Times New Roman" panose="02020603050405020304" pitchFamily="18" charset="0"/>
              </a:rPr>
              <a:t>acuerdo  </a:t>
            </a:r>
            <a:r>
              <a:rPr lang="es-CO" sz="1800" b="1" i="1" dirty="0">
                <a:solidFill>
                  <a:srgbClr val="800000"/>
                </a:solidFill>
                <a:latin typeface="Times New Roman" panose="02020603050405020304" pitchFamily="18" charset="0"/>
                <a:cs typeface="Times New Roman" panose="02020603050405020304" pitchFamily="18" charset="0"/>
              </a:rPr>
              <a:t>con </a:t>
            </a:r>
            <a:r>
              <a:rPr lang="es-CO" sz="1800" b="1" i="1" spc="-5" dirty="0">
                <a:solidFill>
                  <a:srgbClr val="800000"/>
                </a:solidFill>
                <a:latin typeface="Times New Roman" panose="02020603050405020304" pitchFamily="18" charset="0"/>
                <a:cs typeface="Times New Roman" panose="02020603050405020304" pitchFamily="18" charset="0"/>
              </a:rPr>
              <a:t>las normas</a:t>
            </a:r>
            <a:r>
              <a:rPr lang="es-CO" sz="1800" b="1" i="1" spc="-25" dirty="0">
                <a:solidFill>
                  <a:srgbClr val="800000"/>
                </a:solidFill>
                <a:latin typeface="Times New Roman" panose="02020603050405020304" pitchFamily="18" charset="0"/>
                <a:cs typeface="Times New Roman" panose="02020603050405020304" pitchFamily="18" charset="0"/>
              </a:rPr>
              <a:t> </a:t>
            </a:r>
            <a:r>
              <a:rPr lang="es-CO" sz="1800" b="1" i="1" spc="-5" dirty="0">
                <a:solidFill>
                  <a:srgbClr val="800000"/>
                </a:solidFill>
                <a:latin typeface="Times New Roman" panose="02020603050405020304" pitchFamily="18" charset="0"/>
                <a:cs typeface="Times New Roman" panose="02020603050405020304" pitchFamily="18" charset="0"/>
              </a:rPr>
              <a:t>internacionales.</a:t>
            </a:r>
            <a:endParaRPr lang="es-CO" sz="18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500"/>
              </a:spcBef>
              <a:spcAft>
                <a:spcPct val="0"/>
              </a:spcAft>
              <a:buFontTx/>
              <a:buChar char="•"/>
              <a:tabLst>
                <a:tab pos="812165" algn="l"/>
                <a:tab pos="812800" algn="l"/>
              </a:tabLst>
            </a:pPr>
            <a:r>
              <a:rPr lang="es-CO" sz="2000" b="1" spc="-5" dirty="0">
                <a:solidFill>
                  <a:srgbClr val="212165"/>
                </a:solidFill>
                <a:latin typeface="Times New Roman" panose="02020603050405020304" pitchFamily="18" charset="0"/>
                <a:cs typeface="Times New Roman" panose="02020603050405020304" pitchFamily="18" charset="0"/>
              </a:rPr>
              <a:t>Medido</a:t>
            </a:r>
            <a:r>
              <a:rPr lang="es-CO" sz="2000" b="1" spc="-15" dirty="0">
                <a:solidFill>
                  <a:srgbClr val="212165"/>
                </a:solidFill>
                <a:latin typeface="Times New Roman" panose="02020603050405020304" pitchFamily="18" charset="0"/>
                <a:cs typeface="Times New Roman" panose="02020603050405020304" pitchFamily="18" charset="0"/>
              </a:rPr>
              <a:t> </a:t>
            </a:r>
            <a:r>
              <a:rPr lang="es-CO" sz="2000" b="1" spc="-5" dirty="0">
                <a:solidFill>
                  <a:srgbClr val="212165"/>
                </a:solidFill>
                <a:latin typeface="Times New Roman" panose="02020603050405020304" pitchFamily="18" charset="0"/>
                <a:cs typeface="Times New Roman" panose="02020603050405020304" pitchFamily="18" charset="0"/>
              </a:rPr>
              <a:t>por:</a:t>
            </a:r>
            <a:endParaRPr lang="es-CO" sz="2000" b="1" dirty="0">
              <a:solidFill>
                <a:srgbClr val="000000"/>
              </a:solidFill>
              <a:latin typeface="Times New Roman" panose="02020603050405020304" pitchFamily="18" charset="0"/>
              <a:cs typeface="Times New Roman" panose="02020603050405020304" pitchFamily="18" charset="0"/>
            </a:endParaRPr>
          </a:p>
          <a:p>
            <a:pPr marL="927100" marR="346710" lvl="3" algn="just" defTabSz="914400" eaLnBrk="0" fontAlgn="base" hangingPunct="0">
              <a:lnSpc>
                <a:spcPct val="99500"/>
              </a:lnSpc>
              <a:spcBef>
                <a:spcPts val="445"/>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las instituciones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Consolidación de entidades  participantes en las actividades públicas de acuerdo con las normas  internacionales (</a:t>
            </a:r>
            <a:r>
              <a:rPr lang="es-CO" sz="1600" spc="-5" dirty="0">
                <a:solidFill>
                  <a:srgbClr val="0033FF"/>
                </a:solidFill>
                <a:latin typeface="Times New Roman" panose="02020603050405020304" pitchFamily="18" charset="0"/>
                <a:cs typeface="Times New Roman" panose="02020603050405020304" pitchFamily="18" charset="0"/>
              </a:rPr>
              <a:t>central, general, sector público)</a:t>
            </a:r>
            <a:endParaRPr lang="es-CO" sz="1600" dirty="0">
              <a:solidFill>
                <a:srgbClr val="0033FF"/>
              </a:solidFill>
              <a:latin typeface="Times New Roman" panose="02020603050405020304" pitchFamily="18" charset="0"/>
              <a:cs typeface="Times New Roman" panose="02020603050405020304" pitchFamily="18" charset="0"/>
            </a:endParaRPr>
          </a:p>
          <a:p>
            <a:pPr marL="927100" marR="29209" lvl="3" algn="just" defTabSz="914400" eaLnBrk="0" fontAlgn="base" hangingPunct="0">
              <a:spcBef>
                <a:spcPts val="440"/>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saldos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Los informes fiscales incluyen un balance de  efectivo </a:t>
            </a:r>
            <a:r>
              <a:rPr lang="es-CO" sz="1600" dirty="0">
                <a:solidFill>
                  <a:srgbClr val="10196A"/>
                </a:solidFill>
                <a:latin typeface="Times New Roman" panose="02020603050405020304" pitchFamily="18" charset="0"/>
                <a:cs typeface="Times New Roman" panose="02020603050405020304" pitchFamily="18" charset="0"/>
              </a:rPr>
              <a:t>y </a:t>
            </a:r>
            <a:r>
              <a:rPr lang="es-CO" sz="1600" spc="-5" dirty="0">
                <a:solidFill>
                  <a:srgbClr val="10196A"/>
                </a:solidFill>
                <a:latin typeface="Times New Roman" panose="02020603050405020304" pitchFamily="18" charset="0"/>
                <a:cs typeface="Times New Roman" panose="02020603050405020304" pitchFamily="18" charset="0"/>
              </a:rPr>
              <a:t>deuda/ </a:t>
            </a:r>
            <a:r>
              <a:rPr lang="es-CO" sz="1600" spc="-5" dirty="0">
                <a:solidFill>
                  <a:srgbClr val="0033FF"/>
                </a:solidFill>
                <a:latin typeface="Times New Roman" panose="02020603050405020304" pitchFamily="18" charset="0"/>
                <a:cs typeface="Times New Roman" panose="02020603050405020304" pitchFamily="18" charset="0"/>
              </a:rPr>
              <a:t>activos </a:t>
            </a:r>
          </a:p>
          <a:p>
            <a:pPr marL="927100" marR="29209" lvl="3" algn="just" defTabSz="914400" eaLnBrk="0" fontAlgn="base" hangingPunct="0">
              <a:spcBef>
                <a:spcPts val="440"/>
              </a:spcBef>
              <a:spcAft>
                <a:spcPct val="0"/>
              </a:spcAft>
              <a:tabLst>
                <a:tab pos="1212215" algn="l"/>
                <a:tab pos="1212850" algn="l"/>
              </a:tabLst>
            </a:pPr>
            <a:r>
              <a:rPr lang="es-CO" sz="1600" spc="-5" dirty="0">
                <a:solidFill>
                  <a:srgbClr val="0033FF"/>
                </a:solidFill>
                <a:latin typeface="Times New Roman" panose="02020603050405020304" pitchFamily="18" charset="0"/>
                <a:cs typeface="Times New Roman" panose="02020603050405020304" pitchFamily="18" charset="0"/>
              </a:rPr>
              <a:t>    </a:t>
            </a:r>
            <a:r>
              <a:rPr lang="es-CO" sz="1600" dirty="0">
                <a:solidFill>
                  <a:srgbClr val="0033FF"/>
                </a:solidFill>
                <a:latin typeface="Times New Roman" panose="02020603050405020304" pitchFamily="18" charset="0"/>
                <a:cs typeface="Times New Roman" panose="02020603050405020304" pitchFamily="18" charset="0"/>
              </a:rPr>
              <a:t>y </a:t>
            </a:r>
            <a:r>
              <a:rPr lang="es-CO" sz="1600" spc="-5" dirty="0">
                <a:solidFill>
                  <a:srgbClr val="0033FF"/>
                </a:solidFill>
                <a:latin typeface="Times New Roman" panose="02020603050405020304" pitchFamily="18" charset="0"/>
                <a:cs typeface="Times New Roman" panose="02020603050405020304" pitchFamily="18" charset="0"/>
              </a:rPr>
              <a:t>pasivos financieros</a:t>
            </a:r>
            <a:r>
              <a:rPr lang="es-CO" sz="1600" spc="-5" dirty="0">
                <a:solidFill>
                  <a:srgbClr val="10196A"/>
                </a:solidFill>
                <a:latin typeface="Times New Roman" panose="02020603050405020304" pitchFamily="18" charset="0"/>
                <a:cs typeface="Times New Roman" panose="02020603050405020304" pitchFamily="18" charset="0"/>
              </a:rPr>
              <a:t>, </a:t>
            </a:r>
            <a:r>
              <a:rPr lang="es-CO" sz="1600" dirty="0">
                <a:solidFill>
                  <a:srgbClr val="10196A"/>
                </a:solidFill>
                <a:latin typeface="Times New Roman" panose="02020603050405020304" pitchFamily="18" charset="0"/>
                <a:cs typeface="Times New Roman" panose="02020603050405020304" pitchFamily="18" charset="0"/>
              </a:rPr>
              <a:t>o </a:t>
            </a:r>
            <a:r>
              <a:rPr lang="es-CO" sz="1600" spc="-5" dirty="0">
                <a:solidFill>
                  <a:srgbClr val="00B050"/>
                </a:solidFill>
                <a:latin typeface="Times New Roman" panose="02020603050405020304" pitchFamily="18" charset="0"/>
                <a:cs typeface="Times New Roman" panose="02020603050405020304" pitchFamily="18" charset="0"/>
              </a:rPr>
              <a:t>A+P + Patrimonio</a:t>
            </a:r>
            <a:r>
              <a:rPr lang="es-CO" sz="1600" dirty="0">
                <a:solidFill>
                  <a:srgbClr val="00B050"/>
                </a:solidFill>
                <a:latin typeface="Times New Roman" panose="02020603050405020304" pitchFamily="18" charset="0"/>
                <a:cs typeface="Times New Roman" panose="02020603050405020304" pitchFamily="18" charset="0"/>
              </a:rPr>
              <a:t> </a:t>
            </a:r>
            <a:r>
              <a:rPr lang="es-CO" sz="1600" spc="-5" dirty="0">
                <a:solidFill>
                  <a:srgbClr val="00B050"/>
                </a:solidFill>
                <a:latin typeface="Times New Roman" panose="02020603050405020304" pitchFamily="18" charset="0"/>
                <a:cs typeface="Times New Roman" panose="02020603050405020304" pitchFamily="18" charset="0"/>
              </a:rPr>
              <a:t>Neto</a:t>
            </a:r>
            <a:endParaRPr lang="es-CO" sz="1600" dirty="0">
              <a:solidFill>
                <a:srgbClr val="000000"/>
              </a:solidFill>
              <a:latin typeface="Times New Roman" panose="02020603050405020304" pitchFamily="18" charset="0"/>
              <a:cs typeface="Times New Roman" panose="02020603050405020304" pitchFamily="18" charset="0"/>
            </a:endParaRPr>
          </a:p>
          <a:p>
            <a:pPr marL="927100" marR="359410" lvl="3" algn="just" defTabSz="914400" eaLnBrk="0" fontAlgn="base" hangingPunct="0">
              <a:lnSpc>
                <a:spcPct val="99500"/>
              </a:lnSpc>
              <a:spcBef>
                <a:spcPts val="455"/>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flujos </a:t>
            </a:r>
            <a:r>
              <a:rPr lang="es-CO" sz="1600" b="1" spc="-5" dirty="0">
                <a:solidFill>
                  <a:srgbClr val="990000"/>
                </a:solidFill>
                <a:latin typeface="Times New Roman" panose="02020603050405020304" pitchFamily="18" charset="0"/>
                <a:cs typeface="Times New Roman" panose="02020603050405020304" pitchFamily="18" charset="0"/>
              </a:rPr>
              <a:t>(incluyendo </a:t>
            </a:r>
            <a:r>
              <a:rPr lang="es-CO" sz="1600" b="1" dirty="0">
                <a:solidFill>
                  <a:srgbClr val="990000"/>
                </a:solidFill>
                <a:latin typeface="Times New Roman" panose="02020603050405020304" pitchFamily="18" charset="0"/>
                <a:cs typeface="Times New Roman" panose="02020603050405020304" pitchFamily="18" charset="0"/>
              </a:rPr>
              <a:t>otros flujos </a:t>
            </a:r>
            <a:r>
              <a:rPr lang="es-CO" sz="1600" b="1" spc="-5" dirty="0">
                <a:solidFill>
                  <a:srgbClr val="990000"/>
                </a:solidFill>
                <a:latin typeface="Times New Roman" panose="02020603050405020304" pitchFamily="18" charset="0"/>
                <a:cs typeface="Times New Roman" panose="02020603050405020304" pitchFamily="18" charset="0"/>
              </a:rPr>
              <a:t>económicos)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los  informes fiscales cubren todos los </a:t>
            </a:r>
            <a:r>
              <a:rPr lang="es-CO" sz="1600" spc="-5" dirty="0">
                <a:solidFill>
                  <a:srgbClr val="0033FF"/>
                </a:solidFill>
                <a:latin typeface="Times New Roman" panose="02020603050405020304" pitchFamily="18" charset="0"/>
                <a:cs typeface="Times New Roman" panose="02020603050405020304" pitchFamily="18" charset="0"/>
              </a:rPr>
              <a:t>ingresos, gastos </a:t>
            </a:r>
            <a:r>
              <a:rPr lang="es-CO" sz="1600" dirty="0">
                <a:solidFill>
                  <a:srgbClr val="0033FF"/>
                </a:solidFill>
                <a:latin typeface="Times New Roman" panose="02020603050405020304" pitchFamily="18" charset="0"/>
                <a:cs typeface="Times New Roman" panose="02020603050405020304" pitchFamily="18" charset="0"/>
              </a:rPr>
              <a:t>y </a:t>
            </a:r>
            <a:r>
              <a:rPr lang="es-CO" sz="1600" spc="-5" dirty="0">
                <a:solidFill>
                  <a:srgbClr val="0033FF"/>
                </a:solidFill>
                <a:latin typeface="Times New Roman" panose="02020603050405020304" pitchFamily="18" charset="0"/>
                <a:cs typeface="Times New Roman" panose="02020603050405020304" pitchFamily="18" charset="0"/>
              </a:rPr>
              <a:t>financiamiento  públicos en efectivo </a:t>
            </a:r>
            <a:r>
              <a:rPr lang="es-CO" sz="1600" dirty="0">
                <a:solidFill>
                  <a:srgbClr val="10196A"/>
                </a:solidFill>
                <a:latin typeface="Times New Roman" panose="02020603050405020304" pitchFamily="18" charset="0"/>
                <a:cs typeface="Times New Roman" panose="02020603050405020304" pitchFamily="18" charset="0"/>
              </a:rPr>
              <a:t>o </a:t>
            </a:r>
            <a:r>
              <a:rPr lang="es-CO" sz="1600" spc="-5" dirty="0">
                <a:solidFill>
                  <a:srgbClr val="0033FF"/>
                </a:solidFill>
                <a:latin typeface="Times New Roman" panose="02020603050405020304" pitchFamily="18" charset="0"/>
                <a:cs typeface="Times New Roman" panose="02020603050405020304" pitchFamily="18" charset="0"/>
              </a:rPr>
              <a:t>devengado</a:t>
            </a:r>
            <a:r>
              <a:rPr lang="es-CO" sz="1600" spc="-5" dirty="0">
                <a:solidFill>
                  <a:srgbClr val="92D050"/>
                </a:solidFill>
                <a:latin typeface="Times New Roman" panose="02020603050405020304" pitchFamily="18" charset="0"/>
                <a:cs typeface="Times New Roman" panose="02020603050405020304" pitchFamily="18" charset="0"/>
              </a:rPr>
              <a:t> </a:t>
            </a:r>
            <a:r>
              <a:rPr lang="es-CO" sz="1600" dirty="0">
                <a:solidFill>
                  <a:srgbClr val="10196A"/>
                </a:solidFill>
                <a:latin typeface="Times New Roman" panose="02020603050405020304" pitchFamily="18" charset="0"/>
                <a:cs typeface="Times New Roman" panose="02020603050405020304" pitchFamily="18" charset="0"/>
              </a:rPr>
              <a:t>y </a:t>
            </a:r>
            <a:r>
              <a:rPr lang="es-CO" sz="1600" spc="-5" dirty="0">
                <a:solidFill>
                  <a:srgbClr val="00B050"/>
                </a:solidFill>
                <a:latin typeface="Times New Roman" panose="02020603050405020304" pitchFamily="18" charset="0"/>
                <a:cs typeface="Times New Roman" panose="02020603050405020304" pitchFamily="18" charset="0"/>
              </a:rPr>
              <a:t>otros flujos</a:t>
            </a:r>
            <a:r>
              <a:rPr lang="es-CO" sz="1600" spc="-15" dirty="0">
                <a:solidFill>
                  <a:srgbClr val="00B050"/>
                </a:solidFill>
                <a:latin typeface="Times New Roman" panose="02020603050405020304" pitchFamily="18" charset="0"/>
                <a:cs typeface="Times New Roman" panose="02020603050405020304" pitchFamily="18" charset="0"/>
              </a:rPr>
              <a:t> </a:t>
            </a:r>
          </a:p>
          <a:p>
            <a:pPr marL="927100" marR="359410" lvl="3" algn="just" defTabSz="914400" eaLnBrk="0" fontAlgn="base" hangingPunct="0">
              <a:lnSpc>
                <a:spcPct val="99500"/>
              </a:lnSpc>
              <a:spcBef>
                <a:spcPts val="455"/>
              </a:spcBef>
              <a:spcAft>
                <a:spcPct val="0"/>
              </a:spcAft>
              <a:tabLst>
                <a:tab pos="1212215" algn="l"/>
                <a:tab pos="1212850" algn="l"/>
              </a:tabLst>
            </a:pPr>
            <a:r>
              <a:rPr lang="es-CO" sz="1600" spc="-5" dirty="0">
                <a:solidFill>
                  <a:srgbClr val="00B050"/>
                </a:solidFill>
                <a:latin typeface="Times New Roman" panose="02020603050405020304" pitchFamily="18" charset="0"/>
                <a:cs typeface="Times New Roman" panose="02020603050405020304" pitchFamily="18" charset="0"/>
              </a:rPr>
              <a:t>económicos</a:t>
            </a:r>
            <a:endParaRPr lang="es-CO" sz="1600" dirty="0">
              <a:solidFill>
                <a:srgbClr val="000000"/>
              </a:solidFill>
              <a:latin typeface="Times New Roman" panose="02020603050405020304" pitchFamily="18" charset="0"/>
              <a:cs typeface="Times New Roman" panose="02020603050405020304" pitchFamily="18" charset="0"/>
            </a:endParaRPr>
          </a:p>
          <a:p>
            <a:pPr marL="927100" lvl="3" algn="just" defTabSz="914400" eaLnBrk="0" fontAlgn="base" hangingPunct="0">
              <a:spcBef>
                <a:spcPts val="440"/>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gastos</a:t>
            </a:r>
            <a:r>
              <a:rPr lang="es-CO" sz="1600" b="1" spc="-10" dirty="0">
                <a:solidFill>
                  <a:srgbClr val="990000"/>
                </a:solidFill>
                <a:latin typeface="Times New Roman" panose="02020603050405020304" pitchFamily="18" charset="0"/>
                <a:cs typeface="Times New Roman" panose="02020603050405020304" pitchFamily="18" charset="0"/>
              </a:rPr>
              <a:t> </a:t>
            </a:r>
            <a:r>
              <a:rPr lang="es-CO" sz="1600" b="1" spc="-5" dirty="0">
                <a:solidFill>
                  <a:srgbClr val="990000"/>
                </a:solidFill>
                <a:latin typeface="Times New Roman" panose="02020603050405020304" pitchFamily="18" charset="0"/>
                <a:cs typeface="Times New Roman" panose="02020603050405020304" pitchFamily="18" charset="0"/>
              </a:rPr>
              <a:t>tributarios-</a:t>
            </a:r>
            <a:endParaRPr lang="es-CO" sz="1600" dirty="0">
              <a:solidFill>
                <a:srgbClr val="000000"/>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40"/>
              </a:spcBef>
              <a:spcAft>
                <a:spcPct val="0"/>
              </a:spcAft>
              <a:buFontTx/>
              <a:buChar char="•"/>
              <a:tabLst>
                <a:tab pos="1612265" algn="l"/>
                <a:tab pos="1612900" algn="l"/>
              </a:tabLst>
            </a:pPr>
            <a:r>
              <a:rPr lang="es-CO" sz="1600" spc="-5" dirty="0">
                <a:solidFill>
                  <a:srgbClr val="2D2DB9"/>
                </a:solidFill>
                <a:latin typeface="Times New Roman" panose="02020603050405020304" pitchFamily="18" charset="0"/>
                <a:cs typeface="Times New Roman" panose="02020603050405020304" pitchFamily="18" charset="0"/>
              </a:rPr>
              <a:t>Publicación anual de </a:t>
            </a:r>
            <a:r>
              <a:rPr lang="es-CO" sz="1600" dirty="0">
                <a:solidFill>
                  <a:srgbClr val="2D2DB9"/>
                </a:solidFill>
                <a:latin typeface="Times New Roman" panose="02020603050405020304" pitchFamily="18" charset="0"/>
                <a:cs typeface="Times New Roman" panose="02020603050405020304" pitchFamily="18" charset="0"/>
              </a:rPr>
              <a:t>la </a:t>
            </a:r>
            <a:r>
              <a:rPr lang="es-CO" sz="1600" spc="-5" dirty="0">
                <a:solidFill>
                  <a:srgbClr val="2D2DB9"/>
                </a:solidFill>
                <a:latin typeface="Times New Roman" panose="02020603050405020304" pitchFamily="18" charset="0"/>
                <a:cs typeface="Times New Roman" panose="02020603050405020304" pitchFamily="18" charset="0"/>
              </a:rPr>
              <a:t>pérdida de ingresos por gastos</a:t>
            </a:r>
            <a:r>
              <a:rPr lang="es-CO" sz="1600" spc="5" dirty="0">
                <a:solidFill>
                  <a:srgbClr val="2D2DB9"/>
                </a:solidFill>
                <a:latin typeface="Times New Roman" panose="02020603050405020304" pitchFamily="18" charset="0"/>
                <a:cs typeface="Times New Roman" panose="02020603050405020304" pitchFamily="18" charset="0"/>
              </a:rPr>
              <a:t> </a:t>
            </a:r>
            <a:r>
              <a:rPr lang="es-CO" sz="1600" spc="-5" dirty="0">
                <a:solidFill>
                  <a:srgbClr val="2D2DB9"/>
                </a:solidFill>
                <a:latin typeface="Times New Roman" panose="02020603050405020304" pitchFamily="18" charset="0"/>
                <a:cs typeface="Times New Roman" panose="02020603050405020304" pitchFamily="18" charset="0"/>
              </a:rPr>
              <a:t>tributarios</a:t>
            </a:r>
            <a:endParaRPr lang="es-CO" sz="1600" dirty="0">
              <a:solidFill>
                <a:srgbClr val="2D2DB9"/>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40"/>
              </a:spcBef>
              <a:spcAft>
                <a:spcPct val="0"/>
              </a:spcAft>
              <a:buFontTx/>
              <a:buChar char="•"/>
              <a:tabLst>
                <a:tab pos="1612265" algn="l"/>
                <a:tab pos="1612900" algn="l"/>
              </a:tabLst>
            </a:pPr>
            <a:r>
              <a:rPr lang="es-CO" sz="1600" spc="-5" dirty="0">
                <a:solidFill>
                  <a:srgbClr val="212165"/>
                </a:solidFill>
                <a:latin typeface="Times New Roman" panose="02020603050405020304" pitchFamily="18" charset="0"/>
                <a:cs typeface="Times New Roman" panose="02020603050405020304" pitchFamily="18" charset="0"/>
              </a:rPr>
              <a:t>Estimación </a:t>
            </a:r>
            <a:r>
              <a:rPr lang="es-CO" sz="1600" spc="-5" dirty="0">
                <a:solidFill>
                  <a:srgbClr val="0033FF"/>
                </a:solidFill>
                <a:latin typeface="Times New Roman" panose="02020603050405020304" pitchFamily="18" charset="0"/>
                <a:cs typeface="Times New Roman" panose="02020603050405020304" pitchFamily="18" charset="0"/>
              </a:rPr>
              <a:t>de gastos fiscales por sector </a:t>
            </a:r>
            <a:r>
              <a:rPr lang="es-CO" sz="1600" dirty="0">
                <a:solidFill>
                  <a:srgbClr val="0033FF"/>
                </a:solidFill>
                <a:latin typeface="Times New Roman" panose="02020603050405020304" pitchFamily="18" charset="0"/>
                <a:cs typeface="Times New Roman" panose="02020603050405020304" pitchFamily="18" charset="0"/>
              </a:rPr>
              <a:t>o </a:t>
            </a:r>
            <a:r>
              <a:rPr lang="es-CO" sz="1600" spc="-5" dirty="0">
                <a:solidFill>
                  <a:srgbClr val="0033FF"/>
                </a:solidFill>
                <a:latin typeface="Times New Roman" panose="02020603050405020304" pitchFamily="18" charset="0"/>
                <a:cs typeface="Times New Roman" panose="02020603050405020304" pitchFamily="18" charset="0"/>
              </a:rPr>
              <a:t>por área de</a:t>
            </a:r>
            <a:r>
              <a:rPr lang="es-CO" sz="1600" spc="15" dirty="0">
                <a:solidFill>
                  <a:srgbClr val="0033FF"/>
                </a:solidFill>
                <a:latin typeface="Times New Roman" panose="02020603050405020304" pitchFamily="18" charset="0"/>
                <a:cs typeface="Times New Roman" panose="02020603050405020304" pitchFamily="18" charset="0"/>
              </a:rPr>
              <a:t> </a:t>
            </a:r>
            <a:r>
              <a:rPr lang="es-CO" sz="1600" spc="-5" dirty="0">
                <a:solidFill>
                  <a:srgbClr val="0033FF"/>
                </a:solidFill>
                <a:latin typeface="Times New Roman" panose="02020603050405020304" pitchFamily="18" charset="0"/>
                <a:cs typeface="Times New Roman" panose="02020603050405020304" pitchFamily="18" charset="0"/>
              </a:rPr>
              <a:t>política</a:t>
            </a:r>
            <a:endParaRPr lang="es-CO" sz="1600" dirty="0">
              <a:solidFill>
                <a:srgbClr val="0033FF"/>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09"/>
              </a:spcBef>
              <a:spcAft>
                <a:spcPct val="0"/>
              </a:spcAft>
              <a:buFontTx/>
              <a:buChar char="•"/>
              <a:tabLst>
                <a:tab pos="1612265" algn="l"/>
                <a:tab pos="1612900" algn="l"/>
              </a:tabLst>
            </a:pPr>
            <a:r>
              <a:rPr lang="es-CO" sz="1600" spc="-5" dirty="0">
                <a:solidFill>
                  <a:srgbClr val="2D2DB9"/>
                </a:solidFill>
                <a:latin typeface="Times New Roman" panose="02020603050405020304" pitchFamily="18" charset="0"/>
                <a:cs typeface="Times New Roman" panose="02020603050405020304" pitchFamily="18" charset="0"/>
              </a:rPr>
              <a:t>Control del tamaño </a:t>
            </a:r>
            <a:r>
              <a:rPr lang="es-CO" sz="1600" dirty="0">
                <a:solidFill>
                  <a:srgbClr val="2D2DB9"/>
                </a:solidFill>
                <a:latin typeface="Times New Roman" panose="02020603050405020304" pitchFamily="18" charset="0"/>
                <a:cs typeface="Times New Roman" panose="02020603050405020304" pitchFamily="18" charset="0"/>
              </a:rPr>
              <a:t>u </a:t>
            </a:r>
            <a:r>
              <a:rPr lang="es-CO" sz="1600" spc="-5" dirty="0">
                <a:solidFill>
                  <a:srgbClr val="2D2DB9"/>
                </a:solidFill>
                <a:latin typeface="Times New Roman" panose="02020603050405020304" pitchFamily="18" charset="0"/>
                <a:cs typeface="Times New Roman" panose="02020603050405020304" pitchFamily="18" charset="0"/>
              </a:rPr>
              <a:t>objetivos presupuestarios del gasto</a:t>
            </a:r>
            <a:r>
              <a:rPr lang="es-CO" sz="1600" spc="15" dirty="0">
                <a:solidFill>
                  <a:srgbClr val="2D2DB9"/>
                </a:solidFill>
                <a:latin typeface="Times New Roman" panose="02020603050405020304" pitchFamily="18" charset="0"/>
                <a:cs typeface="Times New Roman" panose="02020603050405020304" pitchFamily="18" charset="0"/>
              </a:rPr>
              <a:t> </a:t>
            </a:r>
            <a:r>
              <a:rPr lang="es-CO" sz="1600" spc="-5" dirty="0">
                <a:solidFill>
                  <a:srgbClr val="2D2DB9"/>
                </a:solidFill>
                <a:latin typeface="Times New Roman" panose="02020603050405020304" pitchFamily="18" charset="0"/>
                <a:cs typeface="Times New Roman" panose="02020603050405020304" pitchFamily="18" charset="0"/>
              </a:rPr>
              <a:t>tributario</a:t>
            </a:r>
            <a:endParaRPr lang="es-CO" sz="1600" dirty="0">
              <a:solidFill>
                <a:srgbClr val="2D2DB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05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469" y="37571"/>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2. Frecuencia y Puntualidad</a:t>
            </a:r>
          </a:p>
        </p:txBody>
      </p:sp>
      <p:sp>
        <p:nvSpPr>
          <p:cNvPr id="3" name="object 3"/>
          <p:cNvSpPr txBox="1"/>
          <p:nvPr/>
        </p:nvSpPr>
        <p:spPr>
          <a:xfrm>
            <a:off x="-40828" y="1196955"/>
            <a:ext cx="9029765" cy="3831818"/>
          </a:xfrm>
          <a:prstGeom prst="rect">
            <a:avLst/>
          </a:prstGeom>
        </p:spPr>
        <p:txBody>
          <a:bodyPr vert="horz" wrap="square" lIns="0" tIns="12700" rIns="0" bIns="0" rtlCol="0">
            <a:spAutoFit/>
          </a:bodyPr>
          <a:lstStyle/>
          <a:p>
            <a:pPr marL="469900" marR="675640" algn="just" defTabSz="914400" eaLnBrk="0" fontAlgn="base" hangingPunct="0">
              <a:lnSpc>
                <a:spcPts val="2870"/>
              </a:lnSpc>
              <a:spcBef>
                <a:spcPct val="0"/>
              </a:spcBef>
              <a:spcAft>
                <a:spcPct val="0"/>
              </a:spcAft>
            </a:pPr>
            <a:r>
              <a:rPr sz="2400" b="1" i="1" spc="-5" dirty="0">
                <a:solidFill>
                  <a:srgbClr val="800000"/>
                </a:solidFill>
                <a:latin typeface="Times New Roman" panose="02020603050405020304" pitchFamily="18" charset="0"/>
                <a:cs typeface="Times New Roman" panose="02020603050405020304" pitchFamily="18" charset="0"/>
              </a:rPr>
              <a:t>Los informes fiscales deben publicarse de manera  frecuente, regular </a:t>
            </a:r>
            <a:r>
              <a:rPr sz="2400" b="1" i="1" dirty="0">
                <a:solidFill>
                  <a:srgbClr val="800000"/>
                </a:solidFill>
                <a:latin typeface="Times New Roman" panose="02020603050405020304" pitchFamily="18" charset="0"/>
                <a:cs typeface="Times New Roman" panose="02020603050405020304" pitchFamily="18" charset="0"/>
              </a:rPr>
              <a:t>y</a:t>
            </a:r>
            <a:r>
              <a:rPr sz="2400" b="1" i="1" spc="-15" dirty="0">
                <a:solidFill>
                  <a:srgbClr val="800000"/>
                </a:solidFill>
                <a:latin typeface="Times New Roman" panose="02020603050405020304" pitchFamily="18" charset="0"/>
                <a:cs typeface="Times New Roman" panose="02020603050405020304" pitchFamily="18" charset="0"/>
              </a:rPr>
              <a:t> </a:t>
            </a:r>
            <a:r>
              <a:rPr sz="2400" b="1" i="1" spc="-5" dirty="0">
                <a:solidFill>
                  <a:srgbClr val="800000"/>
                </a:solidFill>
                <a:latin typeface="Times New Roman" panose="02020603050405020304" pitchFamily="18" charset="0"/>
                <a:cs typeface="Times New Roman" panose="02020603050405020304" pitchFamily="18" charset="0"/>
              </a:rPr>
              <a:t>oportuna</a:t>
            </a:r>
            <a:endParaRPr sz="24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489"/>
              </a:spcBef>
              <a:spcAft>
                <a:spcPct val="0"/>
              </a:spcAft>
              <a:buFontTx/>
              <a:buChar char="•"/>
              <a:tabLst>
                <a:tab pos="812165" algn="l"/>
                <a:tab pos="812800" algn="l"/>
              </a:tabLst>
            </a:pPr>
            <a:r>
              <a:rPr sz="2400" b="1" dirty="0">
                <a:solidFill>
                  <a:srgbClr val="212165"/>
                </a:solidFill>
                <a:latin typeface="Times New Roman" panose="02020603050405020304" pitchFamily="18" charset="0"/>
                <a:cs typeface="Times New Roman" panose="02020603050405020304" pitchFamily="18" charset="0"/>
              </a:rPr>
              <a:t>Medido</a:t>
            </a:r>
            <a:r>
              <a:rPr sz="2400" b="1" spc="-10" dirty="0">
                <a:solidFill>
                  <a:srgbClr val="212165"/>
                </a:solidFill>
                <a:latin typeface="Times New Roman" panose="02020603050405020304" pitchFamily="18" charset="0"/>
                <a:cs typeface="Times New Roman" panose="02020603050405020304" pitchFamily="18" charset="0"/>
              </a:rPr>
              <a:t> </a:t>
            </a:r>
            <a:r>
              <a:rPr sz="2400" b="1" dirty="0">
                <a:solidFill>
                  <a:srgbClr val="212165"/>
                </a:solidFill>
                <a:latin typeface="Times New Roman" panose="02020603050405020304" pitchFamily="18" charset="0"/>
                <a:cs typeface="Times New Roman" panose="02020603050405020304" pitchFamily="18" charset="0"/>
              </a:rPr>
              <a:t>por:</a:t>
            </a:r>
            <a:endParaRPr sz="2400" b="1" dirty="0">
              <a:solidFill>
                <a:srgbClr val="000000"/>
              </a:solidFill>
              <a:latin typeface="Times New Roman" panose="02020603050405020304" pitchFamily="18" charset="0"/>
              <a:cs typeface="Times New Roman" panose="02020603050405020304" pitchFamily="18" charset="0"/>
            </a:endParaRPr>
          </a:p>
          <a:p>
            <a:pPr marL="927100" lvl="3" algn="just" defTabSz="914400" eaLnBrk="0" fontAlgn="base" hangingPunct="0">
              <a:spcBef>
                <a:spcPts val="484"/>
              </a:spcBef>
              <a:spcAft>
                <a:spcPct val="0"/>
              </a:spcAft>
              <a:tabLst>
                <a:tab pos="1212215" algn="l"/>
                <a:tab pos="1212850" algn="l"/>
              </a:tabLst>
            </a:pPr>
            <a:r>
              <a:rPr lang="es-CO" sz="2000" b="1" spc="-5" dirty="0">
                <a:solidFill>
                  <a:srgbClr val="990000"/>
                </a:solidFill>
                <a:latin typeface="Times New Roman" panose="02020603050405020304" pitchFamily="18" charset="0"/>
                <a:cs typeface="Times New Roman" panose="02020603050405020304" pitchFamily="18" charset="0"/>
              </a:rPr>
              <a:t>- Frecuencia</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y </a:t>
            </a:r>
            <a:r>
              <a:rPr sz="2000" b="1" spc="-5" dirty="0">
                <a:solidFill>
                  <a:srgbClr val="990000"/>
                </a:solidFill>
                <a:latin typeface="Times New Roman" panose="02020603050405020304" pitchFamily="18" charset="0"/>
                <a:cs typeface="Times New Roman" panose="02020603050405020304" pitchFamily="18" charset="0"/>
              </a:rPr>
              <a:t>publicación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los informes durante </a:t>
            </a:r>
            <a:r>
              <a:rPr sz="2000" b="1" dirty="0">
                <a:solidFill>
                  <a:srgbClr val="990000"/>
                </a:solidFill>
                <a:latin typeface="Times New Roman" panose="02020603050405020304" pitchFamily="18" charset="0"/>
                <a:cs typeface="Times New Roman" panose="02020603050405020304" pitchFamily="18" charset="0"/>
              </a:rPr>
              <a:t>el</a:t>
            </a:r>
            <a:r>
              <a:rPr sz="2000" b="1" spc="-5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año</a:t>
            </a:r>
            <a:endParaRPr sz="2000" dirty="0">
              <a:solidFill>
                <a:srgbClr val="000000"/>
              </a:solidFill>
              <a:latin typeface="Times New Roman" panose="02020603050405020304" pitchFamily="18" charset="0"/>
              <a:cs typeface="Times New Roman" panose="02020603050405020304" pitchFamily="18" charset="0"/>
            </a:endParaRPr>
          </a:p>
          <a:p>
            <a:pPr marL="1841500" lvl="4" algn="just" defTabSz="914400" eaLnBrk="0" fontAlgn="base" hangingPunct="0">
              <a:spcBef>
                <a:spcPts val="434"/>
              </a:spcBef>
              <a:spcAft>
                <a:spcPct val="0"/>
              </a:spcAft>
              <a:tabLst>
                <a:tab pos="2070100" algn="l"/>
              </a:tabLst>
            </a:pPr>
            <a:r>
              <a:rPr lang="es-CO" sz="1800" spc="-5" dirty="0">
                <a:solidFill>
                  <a:srgbClr val="0033FF"/>
                </a:solidFill>
                <a:latin typeface="Times New Roman" panose="02020603050405020304" pitchFamily="18" charset="0"/>
                <a:cs typeface="Times New Roman" panose="02020603050405020304" pitchFamily="18" charset="0"/>
              </a:rPr>
              <a:t>-</a:t>
            </a:r>
            <a:r>
              <a:rPr sz="1800" spc="-5" dirty="0">
                <a:solidFill>
                  <a:srgbClr val="0033FF"/>
                </a:solidFill>
                <a:latin typeface="Times New Roman" panose="02020603050405020304" pitchFamily="18" charset="0"/>
                <a:cs typeface="Times New Roman" panose="02020603050405020304" pitchFamily="18" charset="0"/>
              </a:rPr>
              <a:t>Trimestral, </a:t>
            </a:r>
            <a:r>
              <a:rPr sz="1800" dirty="0">
                <a:solidFill>
                  <a:srgbClr val="0033FF"/>
                </a:solidFill>
                <a:latin typeface="Times New Roman" panose="02020603050405020304" pitchFamily="18" charset="0"/>
                <a:cs typeface="Times New Roman" panose="02020603050405020304" pitchFamily="18" charset="0"/>
              </a:rPr>
              <a:t>y </a:t>
            </a:r>
            <a:r>
              <a:rPr sz="1800" spc="-5" dirty="0">
                <a:solidFill>
                  <a:srgbClr val="0033FF"/>
                </a:solidFill>
                <a:latin typeface="Times New Roman" panose="02020603050405020304" pitchFamily="18" charset="0"/>
                <a:cs typeface="Times New Roman" panose="02020603050405020304" pitchFamily="18" charset="0"/>
              </a:rPr>
              <a:t>publicación en el siguiente trimestre </a:t>
            </a:r>
            <a:r>
              <a:rPr sz="1800" dirty="0">
                <a:solidFill>
                  <a:srgbClr val="0033FF"/>
                </a:solidFill>
                <a:latin typeface="Times New Roman" panose="02020603050405020304" pitchFamily="18" charset="0"/>
                <a:cs typeface="Times New Roman" panose="02020603050405020304" pitchFamily="18" charset="0"/>
              </a:rPr>
              <a:t>o</a:t>
            </a:r>
            <a:r>
              <a:rPr sz="1800" spc="5"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mes</a:t>
            </a:r>
            <a:endParaRPr sz="1800" dirty="0">
              <a:solidFill>
                <a:srgbClr val="0033FF"/>
              </a:solidFill>
              <a:latin typeface="Times New Roman" panose="02020603050405020304" pitchFamily="18" charset="0"/>
              <a:cs typeface="Times New Roman" panose="02020603050405020304" pitchFamily="18" charset="0"/>
            </a:endParaRPr>
          </a:p>
          <a:p>
            <a:pPr marL="1841500" lvl="4" algn="just" defTabSz="914400" eaLnBrk="0" fontAlgn="base" hangingPunct="0">
              <a:spcBef>
                <a:spcPts val="439"/>
              </a:spcBef>
              <a:spcAft>
                <a:spcPct val="0"/>
              </a:spcAft>
              <a:tabLst>
                <a:tab pos="2070100" algn="l"/>
              </a:tabLst>
            </a:pPr>
            <a:r>
              <a:rPr lang="es-CO" sz="1800" spc="-5" dirty="0">
                <a:solidFill>
                  <a:srgbClr val="0033FF"/>
                </a:solidFill>
                <a:latin typeface="Times New Roman" panose="02020603050405020304" pitchFamily="18" charset="0"/>
                <a:cs typeface="Times New Roman" panose="02020603050405020304" pitchFamily="18" charset="0"/>
              </a:rPr>
              <a:t>- Mensualmente</a:t>
            </a:r>
            <a:r>
              <a:rPr sz="1800" spc="-5" dirty="0">
                <a:solidFill>
                  <a:srgbClr val="0033FF"/>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y </a:t>
            </a:r>
            <a:r>
              <a:rPr sz="1800" spc="-5" dirty="0">
                <a:solidFill>
                  <a:srgbClr val="0033FF"/>
                </a:solidFill>
                <a:latin typeface="Times New Roman" panose="02020603050405020304" pitchFamily="18" charset="0"/>
                <a:cs typeface="Times New Roman" panose="02020603050405020304" pitchFamily="18" charset="0"/>
              </a:rPr>
              <a:t>publicación en el mes</a:t>
            </a:r>
            <a:r>
              <a:rPr sz="1800" spc="-10"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siguiente</a:t>
            </a:r>
            <a:endParaRPr sz="1800" dirty="0">
              <a:solidFill>
                <a:srgbClr val="0033FF"/>
              </a:solidFill>
              <a:latin typeface="Times New Roman" panose="02020603050405020304" pitchFamily="18" charset="0"/>
              <a:cs typeface="Times New Roman" panose="02020603050405020304" pitchFamily="18" charset="0"/>
            </a:endParaRPr>
          </a:p>
          <a:p>
            <a:pPr marL="927100" marR="28575" lvl="3" algn="just" defTabSz="914400" eaLnBrk="0" fontAlgn="base" hangingPunct="0">
              <a:spcBef>
                <a:spcPts val="470"/>
              </a:spcBef>
              <a:spcAft>
                <a:spcPct val="0"/>
              </a:spcAft>
              <a:tabLst>
                <a:tab pos="1212215" algn="l"/>
                <a:tab pos="1212850" algn="l"/>
              </a:tabLst>
            </a:pPr>
            <a:r>
              <a:rPr lang="es-CO" sz="2000" b="1" spc="-5" dirty="0">
                <a:solidFill>
                  <a:srgbClr val="990000"/>
                </a:solidFill>
                <a:latin typeface="Times New Roman" panose="02020603050405020304" pitchFamily="18" charset="0"/>
                <a:cs typeface="Times New Roman" panose="02020603050405020304" pitchFamily="18" charset="0"/>
              </a:rPr>
              <a:t>- Puntualidad</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los estados financieros anuales auditados </a:t>
            </a:r>
            <a:r>
              <a:rPr sz="2000" b="1" dirty="0">
                <a:solidFill>
                  <a:srgbClr val="990000"/>
                </a:solidFill>
                <a:latin typeface="Times New Roman" panose="02020603050405020304" pitchFamily="18" charset="0"/>
                <a:cs typeface="Times New Roman" panose="02020603050405020304" pitchFamily="18" charset="0"/>
              </a:rPr>
              <a:t>o  no, se </a:t>
            </a:r>
            <a:r>
              <a:rPr sz="2000" b="1" spc="-5" dirty="0">
                <a:solidFill>
                  <a:srgbClr val="990000"/>
                </a:solidFill>
                <a:latin typeface="Times New Roman" panose="02020603050405020304" pitchFamily="18" charset="0"/>
                <a:cs typeface="Times New Roman" panose="02020603050405020304" pitchFamily="18" charset="0"/>
              </a:rPr>
              <a:t>publican</a:t>
            </a:r>
            <a:r>
              <a:rPr sz="2000" b="1" spc="-35" dirty="0">
                <a:solidFill>
                  <a:srgbClr val="990000"/>
                </a:solidFill>
                <a:latin typeface="Times New Roman" panose="02020603050405020304" pitchFamily="18" charset="0"/>
                <a:cs typeface="Times New Roman" panose="02020603050405020304" pitchFamily="18" charset="0"/>
              </a:rPr>
              <a:t> </a:t>
            </a:r>
            <a:r>
              <a:rPr sz="2000" b="1" spc="-5" dirty="0">
                <a:solidFill>
                  <a:srgbClr val="990000"/>
                </a:solidFill>
                <a:latin typeface="Times New Roman" panose="02020603050405020304" pitchFamily="18" charset="0"/>
                <a:cs typeface="Times New Roman" panose="02020603050405020304" pitchFamily="18" charset="0"/>
              </a:rPr>
              <a:t>puntualmente</a:t>
            </a:r>
            <a:endParaRPr sz="2000" dirty="0">
              <a:solidFill>
                <a:srgbClr val="000000"/>
              </a:solidFill>
              <a:latin typeface="Times New Roman" panose="02020603050405020304" pitchFamily="18" charset="0"/>
              <a:cs typeface="Times New Roman" panose="02020603050405020304" pitchFamily="18" charset="0"/>
            </a:endParaRPr>
          </a:p>
          <a:p>
            <a:pPr marL="1612900" marR="296545" indent="-228600" algn="just" defTabSz="914400" eaLnBrk="0" fontAlgn="base" hangingPunct="0">
              <a:spcBef>
                <a:spcPts val="434"/>
              </a:spcBef>
              <a:spcAft>
                <a:spcPct val="0"/>
              </a:spcAft>
              <a:buFontTx/>
              <a:buChar char="•"/>
              <a:tabLst>
                <a:tab pos="1612265" algn="l"/>
                <a:tab pos="1612900" algn="l"/>
              </a:tabLst>
            </a:pPr>
            <a:r>
              <a:rPr sz="1800" spc="-5" dirty="0">
                <a:solidFill>
                  <a:srgbClr val="10196A"/>
                </a:solidFill>
                <a:latin typeface="Times New Roman" panose="02020603050405020304" pitchFamily="18" charset="0"/>
                <a:cs typeface="Times New Roman" panose="02020603050405020304" pitchFamily="18" charset="0"/>
              </a:rPr>
              <a:t>Como mínimo, dentro de los </a:t>
            </a:r>
            <a:r>
              <a:rPr sz="1800" b="1" spc="-5" dirty="0">
                <a:solidFill>
                  <a:srgbClr val="0033FF"/>
                </a:solidFill>
                <a:latin typeface="Times New Roman" panose="02020603050405020304" pitchFamily="18" charset="0"/>
                <a:cs typeface="Times New Roman" panose="02020603050405020304" pitchFamily="18" charset="0"/>
              </a:rPr>
              <a:t>12</a:t>
            </a:r>
            <a:r>
              <a:rPr sz="1800" spc="-5" dirty="0">
                <a:solidFill>
                  <a:srgbClr val="FFFF00"/>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meses siguientes al final del año  financiero</a:t>
            </a:r>
            <a:endParaRPr sz="1800" dirty="0">
              <a:solidFill>
                <a:srgbClr val="000000"/>
              </a:solidFill>
              <a:latin typeface="Times New Roman" panose="02020603050405020304" pitchFamily="18" charset="0"/>
              <a:cs typeface="Times New Roman" panose="02020603050405020304" pitchFamily="18" charset="0"/>
            </a:endParaRPr>
          </a:p>
          <a:p>
            <a:pPr marL="1612900" marR="5080" indent="-228600" algn="just" defTabSz="914400" eaLnBrk="0" fontAlgn="base" hangingPunct="0">
              <a:spcBef>
                <a:spcPts val="445"/>
              </a:spcBef>
              <a:spcAft>
                <a:spcPct val="0"/>
              </a:spcAft>
              <a:buFontTx/>
              <a:buChar char="•"/>
              <a:tabLst>
                <a:tab pos="1612265" algn="l"/>
                <a:tab pos="1612900" algn="l"/>
              </a:tabLst>
            </a:pPr>
            <a:r>
              <a:rPr sz="1800" spc="-5" dirty="0">
                <a:solidFill>
                  <a:srgbClr val="10196A"/>
                </a:solidFill>
                <a:latin typeface="Times New Roman" panose="02020603050405020304" pitchFamily="18" charset="0"/>
                <a:cs typeface="Times New Roman" panose="02020603050405020304" pitchFamily="18" charset="0"/>
              </a:rPr>
              <a:t>La mejor </a:t>
            </a:r>
            <a:r>
              <a:rPr sz="1800" dirty="0">
                <a:solidFill>
                  <a:srgbClr val="10196A"/>
                </a:solidFill>
                <a:latin typeface="Times New Roman" panose="02020603050405020304" pitchFamily="18" charset="0"/>
                <a:cs typeface="Times New Roman" panose="02020603050405020304" pitchFamily="18" charset="0"/>
              </a:rPr>
              <a:t>y la </a:t>
            </a:r>
            <a:r>
              <a:rPr sz="1800" spc="-5" dirty="0">
                <a:solidFill>
                  <a:srgbClr val="10196A"/>
                </a:solidFill>
                <a:latin typeface="Times New Roman" panose="02020603050405020304" pitchFamily="18" charset="0"/>
                <a:cs typeface="Times New Roman" panose="02020603050405020304" pitchFamily="18" charset="0"/>
              </a:rPr>
              <a:t>avanzada práctica exigiría publicar dentro de los </a:t>
            </a:r>
            <a:r>
              <a:rPr sz="1800" b="1" dirty="0">
                <a:solidFill>
                  <a:srgbClr val="0033FF"/>
                </a:solidFill>
                <a:latin typeface="Times New Roman" panose="02020603050405020304" pitchFamily="18" charset="0"/>
                <a:cs typeface="Times New Roman" panose="02020603050405020304" pitchFamily="18" charset="0"/>
              </a:rPr>
              <a:t>9</a:t>
            </a:r>
            <a:r>
              <a:rPr sz="1800" dirty="0">
                <a:solidFill>
                  <a:srgbClr val="92D050"/>
                </a:solidFill>
                <a:latin typeface="Times New Roman" panose="02020603050405020304" pitchFamily="18" charset="0"/>
                <a:cs typeface="Times New Roman" panose="02020603050405020304" pitchFamily="18" charset="0"/>
              </a:rPr>
              <a:t> </a:t>
            </a:r>
            <a:r>
              <a:rPr sz="1800" dirty="0">
                <a:solidFill>
                  <a:srgbClr val="10196A"/>
                </a:solidFill>
                <a:latin typeface="Times New Roman" panose="02020603050405020304" pitchFamily="18" charset="0"/>
                <a:cs typeface="Times New Roman" panose="02020603050405020304" pitchFamily="18" charset="0"/>
              </a:rPr>
              <a:t>o </a:t>
            </a:r>
            <a:r>
              <a:rPr sz="1800" b="1" dirty="0">
                <a:solidFill>
                  <a:srgbClr val="0033FF"/>
                </a:solidFill>
                <a:latin typeface="Times New Roman" panose="02020603050405020304" pitchFamily="18" charset="0"/>
                <a:cs typeface="Times New Roman" panose="02020603050405020304" pitchFamily="18" charset="0"/>
              </a:rPr>
              <a:t>6</a:t>
            </a:r>
            <a:r>
              <a:rPr sz="1800" dirty="0">
                <a:solidFill>
                  <a:srgbClr val="00B050"/>
                </a:solidFill>
                <a:latin typeface="Times New Roman" panose="02020603050405020304" pitchFamily="18" charset="0"/>
                <a:cs typeface="Times New Roman" panose="02020603050405020304" pitchFamily="18" charset="0"/>
              </a:rPr>
              <a:t> </a:t>
            </a:r>
            <a:r>
              <a:rPr sz="1800" dirty="0">
                <a:solidFill>
                  <a:srgbClr val="10196A"/>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meses</a:t>
            </a:r>
            <a:r>
              <a:rPr sz="1800" spc="-10" dirty="0">
                <a:solidFill>
                  <a:srgbClr val="10196A"/>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siguientes.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910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069" y="0"/>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3. Calidad</a:t>
            </a:r>
          </a:p>
        </p:txBody>
      </p:sp>
      <p:sp>
        <p:nvSpPr>
          <p:cNvPr id="3" name="object 3"/>
          <p:cNvSpPr txBox="1"/>
          <p:nvPr/>
        </p:nvSpPr>
        <p:spPr>
          <a:xfrm>
            <a:off x="-2728" y="985292"/>
            <a:ext cx="9100172" cy="4593565"/>
          </a:xfrm>
          <a:prstGeom prst="rect">
            <a:avLst/>
          </a:prstGeom>
        </p:spPr>
        <p:txBody>
          <a:bodyPr vert="horz" wrap="square" lIns="0" tIns="12700" rIns="0" bIns="0" rtlCol="0">
            <a:spAutoFit/>
          </a:bodyPr>
          <a:lstStyle/>
          <a:p>
            <a:pPr marL="469900" marR="753745" algn="just" defTabSz="914400" eaLnBrk="0" fontAlgn="base" hangingPunct="0">
              <a:lnSpc>
                <a:spcPct val="100099"/>
              </a:lnSpc>
              <a:spcBef>
                <a:spcPct val="0"/>
              </a:spcBef>
              <a:spcAft>
                <a:spcPct val="0"/>
              </a:spcAft>
            </a:pPr>
            <a:r>
              <a:rPr sz="2400" b="1" i="1" spc="-5" dirty="0">
                <a:solidFill>
                  <a:srgbClr val="800000"/>
                </a:solidFill>
                <a:latin typeface="Arial"/>
                <a:cs typeface="Arial"/>
              </a:rPr>
              <a:t>La </a:t>
            </a:r>
            <a:r>
              <a:rPr sz="2400" b="1" i="1" spc="-5" dirty="0">
                <a:solidFill>
                  <a:srgbClr val="800000"/>
                </a:solidFill>
                <a:latin typeface="Times New Roman" panose="02020603050405020304" pitchFamily="18" charset="0"/>
                <a:cs typeface="Times New Roman" panose="02020603050405020304" pitchFamily="18" charset="0"/>
              </a:rPr>
              <a:t>información</a:t>
            </a:r>
            <a:r>
              <a:rPr sz="2400" b="1" i="1" spc="-5" dirty="0">
                <a:solidFill>
                  <a:srgbClr val="800000"/>
                </a:solidFill>
                <a:latin typeface="Arial"/>
                <a:cs typeface="Arial"/>
              </a:rPr>
              <a:t> de los informes fiscales debe </a:t>
            </a:r>
            <a:r>
              <a:rPr sz="2400" b="1" i="1" dirty="0">
                <a:solidFill>
                  <a:srgbClr val="800000"/>
                </a:solidFill>
                <a:latin typeface="Arial"/>
                <a:cs typeface="Arial"/>
              </a:rPr>
              <a:t>ser  </a:t>
            </a:r>
            <a:r>
              <a:rPr sz="2400" b="1" i="1" spc="-5" dirty="0">
                <a:solidFill>
                  <a:srgbClr val="800000"/>
                </a:solidFill>
                <a:latin typeface="Arial"/>
                <a:cs typeface="Arial"/>
              </a:rPr>
              <a:t>pertinente, comparable internacionalmente, </a:t>
            </a:r>
            <a:r>
              <a:rPr sz="2400" b="1" i="1" dirty="0">
                <a:solidFill>
                  <a:srgbClr val="800000"/>
                </a:solidFill>
                <a:latin typeface="Arial"/>
                <a:cs typeface="Arial"/>
              </a:rPr>
              <a:t>y  </a:t>
            </a:r>
            <a:r>
              <a:rPr sz="2400" b="1" i="1" spc="-5" dirty="0">
                <a:solidFill>
                  <a:srgbClr val="800000"/>
                </a:solidFill>
                <a:latin typeface="Arial"/>
                <a:cs typeface="Arial"/>
              </a:rPr>
              <a:t>consistente, tanto interna como</a:t>
            </a:r>
            <a:r>
              <a:rPr sz="2400" b="1" i="1" spc="5" dirty="0">
                <a:solidFill>
                  <a:srgbClr val="800000"/>
                </a:solidFill>
                <a:latin typeface="Arial"/>
                <a:cs typeface="Arial"/>
              </a:rPr>
              <a:t> </a:t>
            </a:r>
            <a:r>
              <a:rPr sz="2400" b="1" i="1" spc="-5" dirty="0">
                <a:solidFill>
                  <a:srgbClr val="800000"/>
                </a:solidFill>
                <a:latin typeface="Arial"/>
                <a:cs typeface="Arial"/>
              </a:rPr>
              <a:t>históricamente.</a:t>
            </a:r>
            <a:endParaRPr sz="2400" b="1" dirty="0">
              <a:solidFill>
                <a:srgbClr val="000000"/>
              </a:solidFill>
              <a:latin typeface="Arial"/>
              <a:cs typeface="Arial"/>
            </a:endParaRPr>
          </a:p>
          <a:p>
            <a:pPr marL="812800" lvl="2" indent="-342900" defTabSz="914400" eaLnBrk="0" fontAlgn="base" hangingPunct="0">
              <a:spcBef>
                <a:spcPts val="590"/>
              </a:spcBef>
              <a:spcAft>
                <a:spcPct val="0"/>
              </a:spcAft>
              <a:buFontTx/>
              <a:buChar char="•"/>
              <a:tabLst>
                <a:tab pos="812165" algn="l"/>
                <a:tab pos="812800" algn="l"/>
              </a:tabLst>
            </a:pPr>
            <a:r>
              <a:rPr sz="2400" b="1" dirty="0">
                <a:solidFill>
                  <a:srgbClr val="212165"/>
                </a:solidFill>
                <a:latin typeface="Arial"/>
                <a:cs typeface="Arial"/>
              </a:rPr>
              <a:t>Medida</a:t>
            </a:r>
            <a:r>
              <a:rPr sz="2400" b="1" spc="-10" dirty="0">
                <a:solidFill>
                  <a:srgbClr val="212165"/>
                </a:solidFill>
                <a:latin typeface="Arial"/>
                <a:cs typeface="Arial"/>
              </a:rPr>
              <a:t> </a:t>
            </a:r>
            <a:r>
              <a:rPr sz="2400" b="1" dirty="0">
                <a:solidFill>
                  <a:srgbClr val="212165"/>
                </a:solidFill>
                <a:latin typeface="Arial"/>
                <a:cs typeface="Arial"/>
              </a:rPr>
              <a:t>por:</a:t>
            </a:r>
            <a:endParaRPr sz="2400" b="1" dirty="0">
              <a:solidFill>
                <a:srgbClr val="000000"/>
              </a:solidFill>
              <a:latin typeface="Arial"/>
              <a:cs typeface="Arial"/>
            </a:endParaRPr>
          </a:p>
          <a:p>
            <a:pPr marL="927100" marR="5080" lvl="3" algn="just" defTabSz="914400" eaLnBrk="0" fontAlgn="base" hangingPunct="0">
              <a:spcBef>
                <a:spcPts val="484"/>
              </a:spcBef>
              <a:spcAft>
                <a:spcPct val="0"/>
              </a:spcAft>
              <a:tabLst>
                <a:tab pos="1212215" algn="l"/>
                <a:tab pos="1212850" algn="l"/>
              </a:tabLst>
            </a:pPr>
            <a:r>
              <a:rPr lang="es-CO" sz="2000" b="1" spc="-10" dirty="0">
                <a:solidFill>
                  <a:srgbClr val="990000"/>
                </a:solidFill>
                <a:latin typeface="Arial"/>
                <a:cs typeface="Arial"/>
              </a:rPr>
              <a:t>- Clasificación</a:t>
            </a:r>
            <a:r>
              <a:rPr sz="2000" b="1" spc="-10"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212165"/>
                </a:solidFill>
                <a:latin typeface="Arial"/>
                <a:cs typeface="Arial"/>
              </a:rPr>
              <a:t>Especificar </a:t>
            </a:r>
            <a:r>
              <a:rPr sz="2000" dirty="0">
                <a:solidFill>
                  <a:srgbClr val="212165"/>
                </a:solidFill>
                <a:latin typeface="Arial"/>
                <a:cs typeface="Arial"/>
              </a:rPr>
              <a:t>con </a:t>
            </a:r>
            <a:r>
              <a:rPr sz="2000" spc="-5" dirty="0">
                <a:solidFill>
                  <a:srgbClr val="212165"/>
                </a:solidFill>
                <a:latin typeface="Arial"/>
                <a:cs typeface="Arial"/>
              </a:rPr>
              <a:t>claridad </a:t>
            </a:r>
            <a:r>
              <a:rPr sz="2000" dirty="0">
                <a:solidFill>
                  <a:srgbClr val="212165"/>
                </a:solidFill>
                <a:latin typeface="Arial"/>
                <a:cs typeface="Arial"/>
              </a:rPr>
              <a:t>el uso de los </a:t>
            </a:r>
            <a:r>
              <a:rPr sz="2000" spc="-5" dirty="0">
                <a:solidFill>
                  <a:srgbClr val="212165"/>
                </a:solidFill>
                <a:latin typeface="Arial"/>
                <a:cs typeface="Arial"/>
              </a:rPr>
              <a:t>recursos  </a:t>
            </a:r>
            <a:r>
              <a:rPr sz="2000" dirty="0">
                <a:solidFill>
                  <a:srgbClr val="212165"/>
                </a:solidFill>
                <a:latin typeface="Arial"/>
                <a:cs typeface="Arial"/>
              </a:rPr>
              <a:t>públicos y </a:t>
            </a:r>
            <a:r>
              <a:rPr sz="2000" spc="-5" dirty="0">
                <a:solidFill>
                  <a:srgbClr val="212165"/>
                </a:solidFill>
                <a:latin typeface="Arial"/>
                <a:cs typeface="Arial"/>
              </a:rPr>
              <a:t>facilitar </a:t>
            </a:r>
            <a:r>
              <a:rPr sz="2000" dirty="0">
                <a:solidFill>
                  <a:srgbClr val="212165"/>
                </a:solidFill>
                <a:latin typeface="Arial"/>
                <a:cs typeface="Arial"/>
              </a:rPr>
              <a:t>la </a:t>
            </a:r>
            <a:r>
              <a:rPr sz="2000" spc="-5" dirty="0">
                <a:solidFill>
                  <a:srgbClr val="212165"/>
                </a:solidFill>
                <a:latin typeface="Arial"/>
                <a:cs typeface="Arial"/>
              </a:rPr>
              <a:t>comparación</a:t>
            </a:r>
            <a:r>
              <a:rPr sz="2000" spc="-35" dirty="0">
                <a:solidFill>
                  <a:srgbClr val="212165"/>
                </a:solidFill>
                <a:latin typeface="Arial"/>
                <a:cs typeface="Arial"/>
              </a:rPr>
              <a:t> </a:t>
            </a:r>
            <a:r>
              <a:rPr sz="2000" spc="-5" dirty="0">
                <a:solidFill>
                  <a:srgbClr val="212165"/>
                </a:solidFill>
                <a:latin typeface="Arial"/>
                <a:cs typeface="Arial"/>
              </a:rPr>
              <a:t>internacional</a:t>
            </a:r>
            <a:endParaRPr sz="2000" dirty="0">
              <a:solidFill>
                <a:srgbClr val="000000"/>
              </a:solidFill>
              <a:latin typeface="Arial"/>
              <a:cs typeface="Arial"/>
            </a:endParaRPr>
          </a:p>
          <a:p>
            <a:pPr marL="1612900" marR="93980" lvl="4" indent="-228600" algn="just" defTabSz="914400" eaLnBrk="0" fontAlgn="base" hangingPunct="0">
              <a:spcBef>
                <a:spcPts val="465"/>
              </a:spcBef>
              <a:spcAft>
                <a:spcPct val="0"/>
              </a:spcAft>
              <a:buFontTx/>
              <a:buChar char="•"/>
              <a:tabLst>
                <a:tab pos="1612265" algn="l"/>
                <a:tab pos="1612900" algn="l"/>
              </a:tabLst>
            </a:pPr>
            <a:r>
              <a:rPr sz="2000" spc="-5" dirty="0">
                <a:solidFill>
                  <a:srgbClr val="0033FF"/>
                </a:solidFill>
                <a:latin typeface="Times New Roman" panose="02020603050405020304" pitchFamily="18" charset="0"/>
                <a:cs typeface="Times New Roman" panose="02020603050405020304" pitchFamily="18" charset="0"/>
              </a:rPr>
              <a:t>Clasificaciones</a:t>
            </a:r>
            <a:r>
              <a:rPr sz="2000" spc="-5" dirty="0">
                <a:solidFill>
                  <a:srgbClr val="0033FF"/>
                </a:solidFill>
                <a:latin typeface="Arial"/>
                <a:cs typeface="Arial"/>
              </a:rPr>
              <a:t> administrativas, económicas, funcionales </a:t>
            </a:r>
            <a:r>
              <a:rPr sz="2000" dirty="0">
                <a:solidFill>
                  <a:srgbClr val="0033FF"/>
                </a:solidFill>
                <a:latin typeface="Arial"/>
                <a:cs typeface="Arial"/>
              </a:rPr>
              <a:t>y  </a:t>
            </a:r>
            <a:r>
              <a:rPr sz="2000" spc="-5" dirty="0">
                <a:solidFill>
                  <a:srgbClr val="0033FF"/>
                </a:solidFill>
                <a:latin typeface="Arial"/>
                <a:cs typeface="Arial"/>
              </a:rPr>
              <a:t>programáticas,</a:t>
            </a:r>
            <a:r>
              <a:rPr sz="2000" spc="-5" dirty="0">
                <a:solidFill>
                  <a:srgbClr val="212165"/>
                </a:solidFill>
                <a:latin typeface="Arial"/>
                <a:cs typeface="Arial"/>
              </a:rPr>
              <a:t> conforme </a:t>
            </a:r>
            <a:r>
              <a:rPr sz="2000" dirty="0">
                <a:solidFill>
                  <a:srgbClr val="212165"/>
                </a:solidFill>
                <a:latin typeface="Arial"/>
                <a:cs typeface="Arial"/>
              </a:rPr>
              <a:t>a las </a:t>
            </a:r>
            <a:r>
              <a:rPr sz="2000" spc="-5" dirty="0">
                <a:solidFill>
                  <a:srgbClr val="212165"/>
                </a:solidFill>
                <a:latin typeface="Arial"/>
                <a:cs typeface="Arial"/>
              </a:rPr>
              <a:t>normas</a:t>
            </a:r>
            <a:r>
              <a:rPr sz="2000" spc="-20" dirty="0">
                <a:solidFill>
                  <a:srgbClr val="212165"/>
                </a:solidFill>
                <a:latin typeface="Arial"/>
                <a:cs typeface="Arial"/>
              </a:rPr>
              <a:t> </a:t>
            </a:r>
            <a:r>
              <a:rPr sz="2000" spc="-5" dirty="0">
                <a:solidFill>
                  <a:srgbClr val="212165"/>
                </a:solidFill>
                <a:latin typeface="Arial"/>
                <a:cs typeface="Arial"/>
              </a:rPr>
              <a:t>internacionales</a:t>
            </a:r>
            <a:endParaRPr sz="2000" dirty="0">
              <a:solidFill>
                <a:srgbClr val="000000"/>
              </a:solidFill>
              <a:latin typeface="Arial"/>
              <a:cs typeface="Arial"/>
            </a:endParaRPr>
          </a:p>
          <a:p>
            <a:pPr marL="927100" marR="103505" lvl="3" algn="just" defTabSz="914400" eaLnBrk="0" fontAlgn="base" hangingPunct="0">
              <a:spcBef>
                <a:spcPts val="470"/>
              </a:spcBef>
              <a:spcAft>
                <a:spcPct val="0"/>
              </a:spcAft>
              <a:tabLst>
                <a:tab pos="1212215" algn="l"/>
                <a:tab pos="1212850" algn="l"/>
              </a:tabLst>
            </a:pPr>
            <a:r>
              <a:rPr lang="es-CO" sz="2000" b="1" spc="-5" dirty="0">
                <a:solidFill>
                  <a:srgbClr val="990000"/>
                </a:solidFill>
                <a:latin typeface="Arial"/>
                <a:cs typeface="Arial"/>
              </a:rPr>
              <a:t>- Consistencia</a:t>
            </a:r>
            <a:r>
              <a:rPr sz="2000" b="1" spc="-5" dirty="0">
                <a:solidFill>
                  <a:srgbClr val="990000"/>
                </a:solidFill>
                <a:latin typeface="Arial"/>
                <a:cs typeface="Arial"/>
              </a:rPr>
              <a:t> </a:t>
            </a:r>
            <a:r>
              <a:rPr lang="es-CO" sz="2000" b="1" spc="-5" dirty="0">
                <a:solidFill>
                  <a:srgbClr val="990000"/>
                </a:solidFill>
                <a:latin typeface="Arial"/>
                <a:cs typeface="Arial"/>
              </a:rPr>
              <a:t>Interna</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10196A"/>
                </a:solidFill>
                <a:latin typeface="Arial"/>
                <a:cs typeface="Arial"/>
              </a:rPr>
              <a:t>Incluir reconciliaciones entre </a:t>
            </a:r>
            <a:r>
              <a:rPr sz="2000" dirty="0">
                <a:solidFill>
                  <a:srgbClr val="10196A"/>
                </a:solidFill>
                <a:latin typeface="Arial"/>
                <a:cs typeface="Arial"/>
              </a:rPr>
              <a:t>las  </a:t>
            </a:r>
            <a:r>
              <a:rPr sz="2000" spc="-5" dirty="0">
                <a:solidFill>
                  <a:srgbClr val="10196A"/>
                </a:solidFill>
                <a:latin typeface="Arial"/>
                <a:cs typeface="Arial"/>
              </a:rPr>
              <a:t>medidas alternativas </a:t>
            </a:r>
            <a:r>
              <a:rPr sz="2000" dirty="0">
                <a:solidFill>
                  <a:srgbClr val="10196A"/>
                </a:solidFill>
                <a:latin typeface="Arial"/>
                <a:cs typeface="Arial"/>
              </a:rPr>
              <a:t>de 3 </a:t>
            </a:r>
            <a:r>
              <a:rPr lang="es-CO" sz="2000" spc="-5" dirty="0">
                <a:solidFill>
                  <a:srgbClr val="10196A"/>
                </a:solidFill>
                <a:latin typeface="Arial"/>
                <a:cs typeface="Arial"/>
              </a:rPr>
              <a:t>agregados</a:t>
            </a:r>
            <a:r>
              <a:rPr sz="2000" spc="-5" dirty="0">
                <a:solidFill>
                  <a:srgbClr val="10196A"/>
                </a:solidFill>
                <a:latin typeface="Arial"/>
                <a:cs typeface="Arial"/>
              </a:rPr>
              <a:t> </a:t>
            </a:r>
            <a:r>
              <a:rPr lang="es-CO" sz="2000" spc="-5" dirty="0">
                <a:solidFill>
                  <a:srgbClr val="10196A"/>
                </a:solidFill>
                <a:latin typeface="Arial"/>
                <a:cs typeface="Arial"/>
              </a:rPr>
              <a:t>fiscales</a:t>
            </a:r>
            <a:r>
              <a:rPr sz="2000" spc="-5" dirty="0">
                <a:solidFill>
                  <a:srgbClr val="10196A"/>
                </a:solidFill>
                <a:latin typeface="Arial"/>
                <a:cs typeface="Arial"/>
              </a:rPr>
              <a:t> </a:t>
            </a:r>
            <a:r>
              <a:rPr lang="es-CO" sz="2000" spc="-5" dirty="0">
                <a:solidFill>
                  <a:srgbClr val="10196A"/>
                </a:solidFill>
                <a:latin typeface="Arial"/>
                <a:cs typeface="Arial"/>
              </a:rPr>
              <a:t>resumidos </a:t>
            </a:r>
            <a:r>
              <a:rPr sz="2000" spc="-5" dirty="0">
                <a:solidFill>
                  <a:srgbClr val="10196A"/>
                </a:solidFill>
                <a:latin typeface="Arial"/>
                <a:cs typeface="Arial"/>
              </a:rPr>
              <a:t>(</a:t>
            </a:r>
            <a:r>
              <a:rPr sz="2000" b="1" spc="-5" dirty="0">
                <a:solidFill>
                  <a:srgbClr val="0033FF"/>
                </a:solidFill>
                <a:latin typeface="Arial"/>
                <a:cs typeface="Arial"/>
              </a:rPr>
              <a:t>1,2</a:t>
            </a:r>
            <a:r>
              <a:rPr sz="2000" spc="-5" dirty="0">
                <a:solidFill>
                  <a:srgbClr val="92D050"/>
                </a:solidFill>
                <a:latin typeface="Arial"/>
                <a:cs typeface="Arial"/>
              </a:rPr>
              <a:t> </a:t>
            </a:r>
            <a:r>
              <a:rPr lang="es-CO" sz="2000" b="1" spc="-5" dirty="0">
                <a:solidFill>
                  <a:srgbClr val="000000"/>
                </a:solidFill>
                <a:latin typeface="Arial"/>
                <a:cs typeface="Arial"/>
              </a:rPr>
              <a:t>ó</a:t>
            </a:r>
            <a:r>
              <a:rPr sz="2000" b="1" dirty="0">
                <a:solidFill>
                  <a:srgbClr val="000000"/>
                </a:solidFill>
                <a:latin typeface="Arial"/>
                <a:cs typeface="Arial"/>
              </a:rPr>
              <a:t> </a:t>
            </a:r>
            <a:r>
              <a:rPr sz="2000" b="1" spc="-5" dirty="0">
                <a:solidFill>
                  <a:srgbClr val="0033FF"/>
                </a:solidFill>
                <a:latin typeface="Arial"/>
                <a:cs typeface="Arial"/>
              </a:rPr>
              <a:t>3</a:t>
            </a:r>
            <a:r>
              <a:rPr sz="2000" spc="-5" dirty="0">
                <a:solidFill>
                  <a:srgbClr val="10196A"/>
                </a:solidFill>
                <a:latin typeface="Arial"/>
                <a:cs typeface="Arial"/>
              </a:rPr>
              <a:t>):</a:t>
            </a:r>
            <a:endParaRPr sz="2000" dirty="0">
              <a:solidFill>
                <a:srgbClr val="000000"/>
              </a:solidFill>
              <a:latin typeface="Arial"/>
              <a:cs typeface="Arial"/>
            </a:endParaRPr>
          </a:p>
          <a:p>
            <a:pPr marL="927100" marR="255904" lvl="3" algn="just" defTabSz="914400" eaLnBrk="0" fontAlgn="base" hangingPunct="0">
              <a:spcBef>
                <a:spcPts val="500"/>
              </a:spcBef>
              <a:spcAft>
                <a:spcPct val="0"/>
              </a:spcAft>
              <a:tabLst>
                <a:tab pos="1212215" algn="l"/>
                <a:tab pos="1212850" algn="l"/>
              </a:tabLst>
            </a:pPr>
            <a:r>
              <a:rPr lang="es-CO" sz="2000" b="1" spc="-5" dirty="0">
                <a:solidFill>
                  <a:srgbClr val="990000"/>
                </a:solidFill>
                <a:latin typeface="Arial"/>
                <a:cs typeface="Arial"/>
              </a:rPr>
              <a:t>- Revisiones</a:t>
            </a:r>
            <a:r>
              <a:rPr sz="2000" b="1" spc="-5" dirty="0">
                <a:solidFill>
                  <a:srgbClr val="990000"/>
                </a:solidFill>
                <a:latin typeface="Arial"/>
                <a:cs typeface="Arial"/>
              </a:rPr>
              <a:t> </a:t>
            </a:r>
            <a:r>
              <a:rPr lang="es-CO" sz="2000" b="1" spc="-5" dirty="0">
                <a:solidFill>
                  <a:srgbClr val="990000"/>
                </a:solidFill>
                <a:latin typeface="Arial"/>
                <a:cs typeface="Arial"/>
              </a:rPr>
              <a:t>Históricas</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dirty="0">
                <a:solidFill>
                  <a:srgbClr val="10196A"/>
                </a:solidFill>
                <a:latin typeface="Arial"/>
                <a:cs typeface="Arial"/>
              </a:rPr>
              <a:t>Se </a:t>
            </a:r>
            <a:r>
              <a:rPr sz="2000" spc="-5" dirty="0">
                <a:solidFill>
                  <a:srgbClr val="0033FF"/>
                </a:solidFill>
                <a:latin typeface="Arial"/>
                <a:cs typeface="Arial"/>
              </a:rPr>
              <a:t>divulgan, </a:t>
            </a:r>
            <a:r>
              <a:rPr sz="2000" dirty="0">
                <a:solidFill>
                  <a:srgbClr val="0033FF"/>
                </a:solidFill>
                <a:latin typeface="Arial"/>
                <a:cs typeface="Arial"/>
              </a:rPr>
              <a:t>explican y </a:t>
            </a:r>
            <a:r>
              <a:rPr sz="2000" spc="-5" dirty="0">
                <a:solidFill>
                  <a:srgbClr val="0033FF"/>
                </a:solidFill>
                <a:latin typeface="Arial"/>
                <a:cs typeface="Arial"/>
              </a:rPr>
              <a:t>establecen  cuadros puente</a:t>
            </a:r>
            <a:r>
              <a:rPr sz="2000" spc="-5" dirty="0">
                <a:solidFill>
                  <a:srgbClr val="00B050"/>
                </a:solidFill>
                <a:latin typeface="Arial"/>
                <a:cs typeface="Arial"/>
              </a:rPr>
              <a:t> </a:t>
            </a:r>
            <a:r>
              <a:rPr sz="2000" spc="-5" dirty="0">
                <a:solidFill>
                  <a:srgbClr val="10196A"/>
                </a:solidFill>
                <a:latin typeface="Arial"/>
                <a:cs typeface="Arial"/>
              </a:rPr>
              <a:t>entre </a:t>
            </a:r>
            <a:r>
              <a:rPr sz="2000" dirty="0">
                <a:solidFill>
                  <a:srgbClr val="10196A"/>
                </a:solidFill>
                <a:latin typeface="Arial"/>
                <a:cs typeface="Arial"/>
              </a:rPr>
              <a:t>las </a:t>
            </a:r>
            <a:r>
              <a:rPr sz="2000" spc="-5" dirty="0">
                <a:solidFill>
                  <a:srgbClr val="10196A"/>
                </a:solidFill>
                <a:latin typeface="Arial"/>
                <a:cs typeface="Arial"/>
              </a:rPr>
              <a:t>principales revisiones </a:t>
            </a:r>
            <a:r>
              <a:rPr sz="2000" dirty="0">
                <a:solidFill>
                  <a:srgbClr val="10196A"/>
                </a:solidFill>
                <a:latin typeface="Arial"/>
                <a:cs typeface="Arial"/>
              </a:rPr>
              <a:t>de las  </a:t>
            </a:r>
            <a:r>
              <a:rPr sz="2000" spc="-5" dirty="0">
                <a:solidFill>
                  <a:srgbClr val="10196A"/>
                </a:solidFill>
                <a:latin typeface="Arial"/>
                <a:cs typeface="Arial"/>
              </a:rPr>
              <a:t>estadísticas fiscales</a:t>
            </a:r>
            <a:r>
              <a:rPr sz="2000" spc="-15" dirty="0">
                <a:solidFill>
                  <a:srgbClr val="10196A"/>
                </a:solidFill>
                <a:latin typeface="Arial"/>
                <a:cs typeface="Arial"/>
              </a:rPr>
              <a:t> </a:t>
            </a:r>
            <a:r>
              <a:rPr sz="2000" spc="-5" dirty="0">
                <a:solidFill>
                  <a:srgbClr val="10196A"/>
                </a:solidFill>
                <a:latin typeface="Arial"/>
                <a:cs typeface="Arial"/>
              </a:rPr>
              <a:t>históricas</a:t>
            </a:r>
            <a:endParaRPr sz="2000" dirty="0">
              <a:solidFill>
                <a:srgbClr val="000000"/>
              </a:solidFill>
              <a:latin typeface="Arial"/>
              <a:cs typeface="Arial"/>
            </a:endParaRPr>
          </a:p>
        </p:txBody>
      </p:sp>
    </p:spTree>
    <p:extLst>
      <p:ext uri="{BB962C8B-B14F-4D97-AF65-F5344CB8AC3E}">
        <p14:creationId xmlns:p14="http://schemas.microsoft.com/office/powerpoint/2010/main" val="702902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37571"/>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4. Integridad</a:t>
            </a:r>
          </a:p>
        </p:txBody>
      </p:sp>
      <p:sp>
        <p:nvSpPr>
          <p:cNvPr id="3" name="object 3"/>
          <p:cNvSpPr txBox="1"/>
          <p:nvPr/>
        </p:nvSpPr>
        <p:spPr>
          <a:xfrm>
            <a:off x="118492" y="1161132"/>
            <a:ext cx="8892480" cy="4226798"/>
          </a:xfrm>
          <a:prstGeom prst="rect">
            <a:avLst/>
          </a:prstGeom>
        </p:spPr>
        <p:txBody>
          <a:bodyPr vert="horz" wrap="square" lIns="0" tIns="12700" rIns="0" bIns="0" rtlCol="0">
            <a:spAutoFit/>
          </a:bodyPr>
          <a:lstStyle/>
          <a:p>
            <a:pPr marL="469900" marR="742315" algn="just" defTabSz="914400" eaLnBrk="0" fontAlgn="base" hangingPunct="0">
              <a:lnSpc>
                <a:spcPct val="100099"/>
              </a:lnSpc>
              <a:spcBef>
                <a:spcPct val="0"/>
              </a:spcBef>
              <a:spcAft>
                <a:spcPct val="0"/>
              </a:spcAft>
            </a:pPr>
            <a:r>
              <a:rPr sz="2000" b="1" i="1" spc="-5" dirty="0">
                <a:solidFill>
                  <a:srgbClr val="800000"/>
                </a:solidFill>
                <a:latin typeface="Times New Roman" panose="02020603050405020304" pitchFamily="18" charset="0"/>
                <a:cs typeface="Times New Roman" panose="02020603050405020304" pitchFamily="18" charset="0"/>
              </a:rPr>
              <a:t>Las estadísticas fiscales </a:t>
            </a:r>
            <a:r>
              <a:rPr sz="2000" b="1" i="1" dirty="0">
                <a:solidFill>
                  <a:srgbClr val="800000"/>
                </a:solidFill>
                <a:latin typeface="Times New Roman" panose="02020603050405020304" pitchFamily="18" charset="0"/>
                <a:cs typeface="Times New Roman" panose="02020603050405020304" pitchFamily="18" charset="0"/>
              </a:rPr>
              <a:t>y </a:t>
            </a:r>
            <a:r>
              <a:rPr sz="2000" b="1" i="1" spc="-5" dirty="0">
                <a:solidFill>
                  <a:srgbClr val="800000"/>
                </a:solidFill>
                <a:latin typeface="Times New Roman" panose="02020603050405020304" pitchFamily="18" charset="0"/>
                <a:cs typeface="Times New Roman" panose="02020603050405020304" pitchFamily="18" charset="0"/>
              </a:rPr>
              <a:t>los estados financieros  deberán </a:t>
            </a:r>
            <a:r>
              <a:rPr sz="2000" b="1" i="1" dirty="0">
                <a:solidFill>
                  <a:srgbClr val="800000"/>
                </a:solidFill>
                <a:latin typeface="Times New Roman" panose="02020603050405020304" pitchFamily="18" charset="0"/>
                <a:cs typeface="Times New Roman" panose="02020603050405020304" pitchFamily="18" charset="0"/>
              </a:rPr>
              <a:t>ser </a:t>
            </a:r>
            <a:r>
              <a:rPr sz="2000" b="1" i="1" spc="-5" dirty="0">
                <a:solidFill>
                  <a:srgbClr val="800000"/>
                </a:solidFill>
                <a:latin typeface="Times New Roman" panose="02020603050405020304" pitchFamily="18" charset="0"/>
                <a:cs typeface="Times New Roman" panose="02020603050405020304" pitchFamily="18" charset="0"/>
              </a:rPr>
              <a:t>fiables, sujetos </a:t>
            </a:r>
            <a:r>
              <a:rPr sz="2000" b="1" i="1" dirty="0">
                <a:solidFill>
                  <a:srgbClr val="800000"/>
                </a:solidFill>
                <a:latin typeface="Times New Roman" panose="02020603050405020304" pitchFamily="18" charset="0"/>
                <a:cs typeface="Times New Roman" panose="02020603050405020304" pitchFamily="18" charset="0"/>
              </a:rPr>
              <a:t>a </a:t>
            </a:r>
            <a:r>
              <a:rPr sz="2000" b="1" i="1" spc="-5" dirty="0">
                <a:solidFill>
                  <a:srgbClr val="800000"/>
                </a:solidFill>
                <a:latin typeface="Times New Roman" panose="02020603050405020304" pitchFamily="18" charset="0"/>
                <a:cs typeface="Times New Roman" panose="02020603050405020304" pitchFamily="18" charset="0"/>
              </a:rPr>
              <a:t>escrutinio externo </a:t>
            </a:r>
            <a:r>
              <a:rPr sz="2000" b="1" i="1" dirty="0">
                <a:solidFill>
                  <a:srgbClr val="800000"/>
                </a:solidFill>
                <a:latin typeface="Times New Roman" panose="02020603050405020304" pitchFamily="18" charset="0"/>
                <a:cs typeface="Times New Roman" panose="02020603050405020304" pitchFamily="18" charset="0"/>
              </a:rPr>
              <a:t>y  </a:t>
            </a:r>
            <a:r>
              <a:rPr sz="2000" b="1" i="1" spc="-5" dirty="0">
                <a:solidFill>
                  <a:srgbClr val="800000"/>
                </a:solidFill>
                <a:latin typeface="Times New Roman" panose="02020603050405020304" pitchFamily="18" charset="0"/>
                <a:cs typeface="Times New Roman" panose="02020603050405020304" pitchFamily="18" charset="0"/>
              </a:rPr>
              <a:t>facilitar la rendición de</a:t>
            </a:r>
            <a:r>
              <a:rPr sz="2000" b="1" i="1" spc="-15" dirty="0">
                <a:solidFill>
                  <a:srgbClr val="800000"/>
                </a:solidFill>
                <a:latin typeface="Times New Roman" panose="02020603050405020304" pitchFamily="18" charset="0"/>
                <a:cs typeface="Times New Roman" panose="02020603050405020304" pitchFamily="18" charset="0"/>
              </a:rPr>
              <a:t> </a:t>
            </a:r>
            <a:r>
              <a:rPr sz="2000" b="1" i="1" spc="-5" dirty="0">
                <a:solidFill>
                  <a:srgbClr val="800000"/>
                </a:solidFill>
                <a:latin typeface="Times New Roman" panose="02020603050405020304" pitchFamily="18" charset="0"/>
                <a:cs typeface="Times New Roman" panose="02020603050405020304" pitchFamily="18" charset="0"/>
              </a:rPr>
              <a:t>cuentas.</a:t>
            </a:r>
            <a:endParaRPr sz="20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590"/>
              </a:spcBef>
              <a:spcAft>
                <a:spcPct val="0"/>
              </a:spcAft>
              <a:buFontTx/>
              <a:buChar char="•"/>
              <a:tabLst>
                <a:tab pos="812165" algn="l"/>
                <a:tab pos="812800" algn="l"/>
              </a:tabLst>
            </a:pPr>
            <a:r>
              <a:rPr sz="2200" b="1" dirty="0">
                <a:solidFill>
                  <a:srgbClr val="212165"/>
                </a:solidFill>
                <a:latin typeface="Times New Roman" panose="02020603050405020304" pitchFamily="18" charset="0"/>
                <a:cs typeface="Times New Roman" panose="02020603050405020304" pitchFamily="18" charset="0"/>
              </a:rPr>
              <a:t>Medido</a:t>
            </a:r>
            <a:r>
              <a:rPr sz="2200" b="1" spc="-10" dirty="0">
                <a:solidFill>
                  <a:srgbClr val="212165"/>
                </a:solidFill>
                <a:latin typeface="Times New Roman" panose="02020603050405020304" pitchFamily="18" charset="0"/>
                <a:cs typeface="Times New Roman" panose="02020603050405020304" pitchFamily="18" charset="0"/>
              </a:rPr>
              <a:t> </a:t>
            </a:r>
            <a:r>
              <a:rPr sz="2200" b="1" dirty="0">
                <a:solidFill>
                  <a:srgbClr val="212165"/>
                </a:solidFill>
                <a:latin typeface="Times New Roman" panose="02020603050405020304" pitchFamily="18" charset="0"/>
                <a:cs typeface="Times New Roman" panose="02020603050405020304" pitchFamily="18" charset="0"/>
              </a:rPr>
              <a:t>por:</a:t>
            </a:r>
            <a:endParaRPr sz="2200" b="1" dirty="0">
              <a:solidFill>
                <a:srgbClr val="000000"/>
              </a:solidFill>
              <a:latin typeface="Times New Roman" panose="02020603050405020304" pitchFamily="18" charset="0"/>
              <a:cs typeface="Times New Roman" panose="02020603050405020304" pitchFamily="18" charset="0"/>
            </a:endParaRPr>
          </a:p>
          <a:p>
            <a:pPr marL="927100" marR="5080" lvl="3" algn="just" defTabSz="914400" eaLnBrk="0" fontAlgn="base" hangingPunct="0">
              <a:spcBef>
                <a:spcPts val="484"/>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Integridad</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Estadística</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a:t>
            </a:r>
            <a:r>
              <a:rPr sz="2000" b="1" dirty="0">
                <a:solidFill>
                  <a:srgbClr val="990000"/>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Divulgación de las </a:t>
            </a:r>
            <a:r>
              <a:rPr sz="1800" spc="-5" dirty="0">
                <a:solidFill>
                  <a:srgbClr val="0033FF"/>
                </a:solidFill>
                <a:latin typeface="Times New Roman" panose="02020603050405020304" pitchFamily="18" charset="0"/>
                <a:cs typeface="Times New Roman" panose="02020603050405020304" pitchFamily="18" charset="0"/>
              </a:rPr>
              <a:t>estadísticas fiscales  conforme </a:t>
            </a:r>
            <a:r>
              <a:rPr sz="1800" dirty="0">
                <a:solidFill>
                  <a:srgbClr val="0033FF"/>
                </a:solidFill>
                <a:latin typeface="Times New Roman" panose="02020603050405020304" pitchFamily="18" charset="0"/>
                <a:cs typeface="Times New Roman" panose="02020603050405020304" pitchFamily="18" charset="0"/>
              </a:rPr>
              <a:t>a las </a:t>
            </a:r>
            <a:r>
              <a:rPr sz="1800" spc="-5" dirty="0">
                <a:solidFill>
                  <a:srgbClr val="0033FF"/>
                </a:solidFill>
                <a:latin typeface="Times New Roman" panose="02020603050405020304" pitchFamily="18" charset="0"/>
                <a:cs typeface="Times New Roman" panose="02020603050405020304" pitchFamily="18" charset="0"/>
              </a:rPr>
              <a:t>normas internacionales</a:t>
            </a:r>
            <a:r>
              <a:rPr sz="1800" spc="-5" dirty="0">
                <a:solidFill>
                  <a:srgbClr val="212165"/>
                </a:solidFill>
                <a:latin typeface="Times New Roman" panose="02020603050405020304" pitchFamily="18" charset="0"/>
                <a:cs typeface="Times New Roman" panose="02020603050405020304" pitchFamily="18" charset="0"/>
              </a:rPr>
              <a:t>, </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compilación </a:t>
            </a:r>
            <a:r>
              <a:rPr sz="1800" dirty="0">
                <a:solidFill>
                  <a:srgbClr val="000000">
                    <a:lumMod val="95000"/>
                    <a:lumOff val="5000"/>
                  </a:srgbClr>
                </a:solidFill>
                <a:latin typeface="Times New Roman" panose="02020603050405020304" pitchFamily="18" charset="0"/>
                <a:cs typeface="Times New Roman" panose="02020603050405020304" pitchFamily="18" charset="0"/>
              </a:rPr>
              <a:t>por  </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organismo gubernamental especifico </a:t>
            </a:r>
            <a:r>
              <a:rPr sz="1800" dirty="0">
                <a:solidFill>
                  <a:srgbClr val="000000">
                    <a:lumMod val="95000"/>
                    <a:lumOff val="5000"/>
                  </a:srgbClr>
                </a:solidFill>
                <a:latin typeface="Times New Roman" panose="02020603050405020304" pitchFamily="18" charset="0"/>
                <a:cs typeface="Times New Roman" panose="02020603050405020304" pitchFamily="18" charset="0"/>
              </a:rPr>
              <a:t>o</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 independiente</a:t>
            </a:r>
            <a:endParaRPr sz="1800" dirty="0">
              <a:solidFill>
                <a:srgbClr val="000000">
                  <a:lumMod val="95000"/>
                  <a:lumOff val="5000"/>
                </a:srgbClr>
              </a:solidFill>
              <a:latin typeface="Times New Roman" panose="02020603050405020304" pitchFamily="18" charset="0"/>
              <a:cs typeface="Times New Roman" panose="02020603050405020304" pitchFamily="18" charset="0"/>
            </a:endParaRPr>
          </a:p>
          <a:p>
            <a:pPr marL="927100" marR="570230" lvl="3" algn="just" defTabSz="914400" eaLnBrk="0" fontAlgn="base" hangingPunct="0">
              <a:spcBef>
                <a:spcPts val="465"/>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Auditoría</a:t>
            </a:r>
            <a:r>
              <a:rPr sz="2000" b="1" spc="-5" dirty="0">
                <a:solidFill>
                  <a:srgbClr val="990000"/>
                </a:solidFill>
                <a:latin typeface="Times New Roman" panose="02020603050405020304" pitchFamily="18" charset="0"/>
                <a:cs typeface="Times New Roman" panose="02020603050405020304" pitchFamily="18" charset="0"/>
              </a:rPr>
              <a:t> Externa </a:t>
            </a:r>
            <a:r>
              <a:rPr lang="es-CO" sz="2000" b="1" spc="-5" dirty="0">
                <a:solidFill>
                  <a:srgbClr val="990000"/>
                </a:solidFill>
                <a:latin typeface="Times New Roman" panose="02020603050405020304" pitchFamily="18" charset="0"/>
                <a:cs typeface="Times New Roman" panose="02020603050405020304" pitchFamily="18" charset="0"/>
              </a:rPr>
              <a:t>-</a:t>
            </a:r>
            <a:r>
              <a:rPr sz="2000" b="1" dirty="0">
                <a:solidFill>
                  <a:srgbClr val="990000"/>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Los </a:t>
            </a:r>
            <a:r>
              <a:rPr sz="1800" spc="-5" dirty="0">
                <a:solidFill>
                  <a:srgbClr val="0033FF"/>
                </a:solidFill>
                <a:latin typeface="Times New Roman" panose="02020603050405020304" pitchFamily="18" charset="0"/>
                <a:cs typeface="Times New Roman" panose="02020603050405020304" pitchFamily="18" charset="0"/>
              </a:rPr>
              <a:t>estados financieros </a:t>
            </a:r>
            <a:r>
              <a:rPr sz="1800" dirty="0">
                <a:solidFill>
                  <a:srgbClr val="0033FF"/>
                </a:solidFill>
                <a:latin typeface="Times New Roman" panose="02020603050405020304" pitchFamily="18" charset="0"/>
                <a:cs typeface="Times New Roman" panose="02020603050405020304" pitchFamily="18" charset="0"/>
              </a:rPr>
              <a:t>anuales </a:t>
            </a:r>
            <a:r>
              <a:rPr sz="1800" spc="-5" dirty="0">
                <a:solidFill>
                  <a:srgbClr val="0033FF"/>
                </a:solidFill>
                <a:latin typeface="Times New Roman" panose="02020603050405020304" pitchFamily="18" charset="0"/>
                <a:cs typeface="Times New Roman" panose="02020603050405020304" pitchFamily="18" charset="0"/>
              </a:rPr>
              <a:t>están  sujetos </a:t>
            </a:r>
            <a:r>
              <a:rPr sz="1800" dirty="0">
                <a:solidFill>
                  <a:srgbClr val="0033FF"/>
                </a:solidFill>
                <a:latin typeface="Times New Roman" panose="02020603050405020304" pitchFamily="18" charset="0"/>
                <a:cs typeface="Times New Roman" panose="02020603050405020304" pitchFamily="18" charset="0"/>
              </a:rPr>
              <a:t>a una </a:t>
            </a:r>
            <a:r>
              <a:rPr sz="1800" spc="-5" dirty="0">
                <a:solidFill>
                  <a:srgbClr val="0033FF"/>
                </a:solidFill>
                <a:latin typeface="Times New Roman" panose="02020603050405020304" pitchFamily="18" charset="0"/>
                <a:cs typeface="Times New Roman" panose="02020603050405020304" pitchFamily="18" charset="0"/>
              </a:rPr>
              <a:t>auditoría </a:t>
            </a:r>
            <a:r>
              <a:rPr sz="1800" dirty="0">
                <a:solidFill>
                  <a:srgbClr val="0033FF"/>
                </a:solidFill>
                <a:latin typeface="Times New Roman" panose="02020603050405020304" pitchFamily="18" charset="0"/>
                <a:cs typeface="Times New Roman" panose="02020603050405020304" pitchFamily="18" charset="0"/>
              </a:rPr>
              <a:t>publicada por una </a:t>
            </a:r>
            <a:r>
              <a:rPr sz="1800" spc="-5" dirty="0">
                <a:solidFill>
                  <a:srgbClr val="0033FF"/>
                </a:solidFill>
                <a:latin typeface="Times New Roman" panose="02020603050405020304" pitchFamily="18" charset="0"/>
                <a:cs typeface="Times New Roman" panose="02020603050405020304" pitchFamily="18" charset="0"/>
              </a:rPr>
              <a:t>institución </a:t>
            </a:r>
            <a:r>
              <a:rPr sz="1800" dirty="0">
                <a:solidFill>
                  <a:srgbClr val="0033FF"/>
                </a:solidFill>
                <a:latin typeface="Times New Roman" panose="02020603050405020304" pitchFamily="18" charset="0"/>
                <a:cs typeface="Times New Roman" panose="02020603050405020304" pitchFamily="18" charset="0"/>
              </a:rPr>
              <a:t>de  </a:t>
            </a:r>
            <a:r>
              <a:rPr sz="1800" spc="-5" dirty="0">
                <a:solidFill>
                  <a:srgbClr val="0033FF"/>
                </a:solidFill>
                <a:latin typeface="Times New Roman" panose="02020603050405020304" pitchFamily="18" charset="0"/>
                <a:cs typeface="Times New Roman" panose="02020603050405020304" pitchFamily="18" charset="0"/>
              </a:rPr>
              <a:t>auditores independientes </a:t>
            </a:r>
            <a:r>
              <a:rPr sz="1800" dirty="0">
                <a:solidFill>
                  <a:srgbClr val="0033FF"/>
                </a:solidFill>
                <a:latin typeface="Times New Roman" panose="02020603050405020304" pitchFamily="18" charset="0"/>
                <a:cs typeface="Times New Roman" panose="02020603050405020304" pitchFamily="18" charset="0"/>
              </a:rPr>
              <a:t>que valide su</a:t>
            </a:r>
            <a:r>
              <a:rPr sz="1800" spc="-15"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confiabilidad</a:t>
            </a:r>
            <a:endParaRPr sz="1800" dirty="0">
              <a:solidFill>
                <a:srgbClr val="0033FF"/>
              </a:solidFill>
              <a:latin typeface="Times New Roman" panose="02020603050405020304" pitchFamily="18" charset="0"/>
              <a:cs typeface="Times New Roman" panose="02020603050405020304" pitchFamily="18" charset="0"/>
            </a:endParaRPr>
          </a:p>
          <a:p>
            <a:pPr marL="927100" lvl="3" defTabSz="914400" eaLnBrk="0" fontAlgn="base" hangingPunct="0">
              <a:spcBef>
                <a:spcPts val="470"/>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Comparabilidad</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la </a:t>
            </a:r>
            <a:r>
              <a:rPr lang="es-CO" sz="2000" b="1" spc="-5" dirty="0">
                <a:solidFill>
                  <a:srgbClr val="990000"/>
                </a:solidFill>
                <a:latin typeface="Times New Roman" panose="02020603050405020304" pitchFamily="18" charset="0"/>
                <a:cs typeface="Times New Roman" panose="02020603050405020304" pitchFamily="18" charset="0"/>
              </a:rPr>
              <a:t>Información</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10" dirty="0">
                <a:solidFill>
                  <a:srgbClr val="990000"/>
                </a:solidFill>
                <a:latin typeface="Times New Roman" panose="02020603050405020304" pitchFamily="18" charset="0"/>
                <a:cs typeface="Times New Roman" panose="02020603050405020304" pitchFamily="18" charset="0"/>
              </a:rPr>
              <a:t>Fiscal -</a:t>
            </a:r>
            <a:endParaRPr sz="2000" dirty="0">
              <a:solidFill>
                <a:srgbClr val="000000"/>
              </a:solidFill>
              <a:latin typeface="Times New Roman" panose="02020603050405020304" pitchFamily="18" charset="0"/>
              <a:cs typeface="Times New Roman" panose="02020603050405020304" pitchFamily="18" charset="0"/>
            </a:endParaRPr>
          </a:p>
          <a:p>
            <a:pPr marL="1612900" marR="171450" lvl="4" indent="-228600" algn="just" defTabSz="914400" eaLnBrk="0" fontAlgn="base" hangingPunct="0">
              <a:spcBef>
                <a:spcPts val="500"/>
              </a:spcBef>
              <a:spcAft>
                <a:spcPct val="0"/>
              </a:spcAft>
              <a:buFontTx/>
              <a:buChar char="•"/>
              <a:tabLst>
                <a:tab pos="1612265" algn="l"/>
                <a:tab pos="1612900" algn="l"/>
              </a:tabLst>
            </a:pPr>
            <a:r>
              <a:rPr sz="1800" dirty="0">
                <a:solidFill>
                  <a:srgbClr val="212165"/>
                </a:solidFill>
                <a:latin typeface="Times New Roman" panose="02020603050405020304" pitchFamily="18" charset="0"/>
                <a:cs typeface="Times New Roman" panose="02020603050405020304" pitchFamily="18" charset="0"/>
              </a:rPr>
              <a:t>Se </a:t>
            </a:r>
            <a:r>
              <a:rPr sz="1800" spc="-5" dirty="0">
                <a:solidFill>
                  <a:srgbClr val="212165"/>
                </a:solidFill>
                <a:latin typeface="Times New Roman" panose="02020603050405020304" pitchFamily="18" charset="0"/>
                <a:cs typeface="Times New Roman" panose="02020603050405020304" pitchFamily="18" charset="0"/>
              </a:rPr>
              <a:t>presentan pronósticos fiscales, presupuestos </a:t>
            </a:r>
            <a:r>
              <a:rPr sz="1800" dirty="0">
                <a:solidFill>
                  <a:srgbClr val="212165"/>
                </a:solidFill>
                <a:latin typeface="Times New Roman" panose="02020603050405020304" pitchFamily="18" charset="0"/>
                <a:cs typeface="Times New Roman" panose="02020603050405020304" pitchFamily="18" charset="0"/>
              </a:rPr>
              <a:t>e </a:t>
            </a:r>
            <a:r>
              <a:rPr sz="1800" spc="-5" dirty="0">
                <a:solidFill>
                  <a:srgbClr val="212165"/>
                </a:solidFill>
                <a:latin typeface="Times New Roman" panose="02020603050405020304" pitchFamily="18" charset="0"/>
                <a:cs typeface="Times New Roman" panose="02020603050405020304" pitchFamily="18" charset="0"/>
              </a:rPr>
              <a:t>informes  fiscales </a:t>
            </a:r>
            <a:r>
              <a:rPr sz="1800" dirty="0">
                <a:solidFill>
                  <a:srgbClr val="212165"/>
                </a:solidFill>
                <a:latin typeface="Times New Roman" panose="02020603050405020304" pitchFamily="18" charset="0"/>
                <a:cs typeface="Times New Roman" panose="02020603050405020304" pitchFamily="18" charset="0"/>
              </a:rPr>
              <a:t>de </a:t>
            </a:r>
            <a:r>
              <a:rPr lang="es-CO" sz="1800" spc="-5" dirty="0">
                <a:solidFill>
                  <a:srgbClr val="212165"/>
                </a:solidFill>
                <a:latin typeface="Times New Roman" panose="02020603050405020304" pitchFamily="18" charset="0"/>
                <a:cs typeface="Times New Roman" panose="02020603050405020304" pitchFamily="18" charset="0"/>
              </a:rPr>
              <a:t>manera</a:t>
            </a:r>
            <a:r>
              <a:rPr sz="1800" spc="-25" dirty="0">
                <a:solidFill>
                  <a:srgbClr val="212165"/>
                </a:solidFill>
                <a:latin typeface="Times New Roman" panose="02020603050405020304" pitchFamily="18" charset="0"/>
                <a:cs typeface="Times New Roman" panose="02020603050405020304" pitchFamily="18" charset="0"/>
              </a:rPr>
              <a:t> </a:t>
            </a:r>
            <a:r>
              <a:rPr sz="1800" spc="-5" dirty="0">
                <a:solidFill>
                  <a:srgbClr val="212165"/>
                </a:solidFill>
                <a:latin typeface="Times New Roman" panose="02020603050405020304" pitchFamily="18" charset="0"/>
                <a:cs typeface="Times New Roman" panose="02020603050405020304" pitchFamily="18" charset="0"/>
              </a:rPr>
              <a:t>comparable</a:t>
            </a:r>
            <a:endParaRPr lang="es-CO" sz="1800" spc="-5" dirty="0">
              <a:solidFill>
                <a:srgbClr val="212165"/>
              </a:solidFill>
              <a:latin typeface="Times New Roman" panose="02020603050405020304" pitchFamily="18" charset="0"/>
              <a:cs typeface="Times New Roman" panose="02020603050405020304" pitchFamily="18" charset="0"/>
            </a:endParaRPr>
          </a:p>
          <a:p>
            <a:pPr marL="1612900" marR="171450" lvl="4" indent="-228600" algn="just" defTabSz="914400" eaLnBrk="0" fontAlgn="base" hangingPunct="0">
              <a:spcBef>
                <a:spcPts val="500"/>
              </a:spcBef>
              <a:spcAft>
                <a:spcPct val="0"/>
              </a:spcAft>
              <a:buFontTx/>
              <a:buChar char="•"/>
              <a:tabLst>
                <a:tab pos="1612265" algn="l"/>
                <a:tab pos="1612900" algn="l"/>
              </a:tabLst>
            </a:pPr>
            <a:r>
              <a:rPr lang="es-CO" sz="1800" dirty="0">
                <a:solidFill>
                  <a:srgbClr val="10196A"/>
                </a:solidFill>
                <a:latin typeface="Times New Roman" panose="02020603050405020304" pitchFamily="18" charset="0"/>
                <a:cs typeface="Times New Roman" panose="02020603050405020304" pitchFamily="18" charset="0"/>
              </a:rPr>
              <a:t>Se explican las</a:t>
            </a:r>
            <a:r>
              <a:rPr lang="es-CO" sz="1800" spc="-100" dirty="0">
                <a:solidFill>
                  <a:srgbClr val="10196A"/>
                </a:solidFill>
                <a:latin typeface="Times New Roman" panose="02020603050405020304" pitchFamily="18" charset="0"/>
                <a:cs typeface="Times New Roman" panose="02020603050405020304" pitchFamily="18" charset="0"/>
              </a:rPr>
              <a:t> </a:t>
            </a:r>
            <a:r>
              <a:rPr lang="es-CO" sz="1800" dirty="0">
                <a:solidFill>
                  <a:srgbClr val="10196A"/>
                </a:solidFill>
                <a:latin typeface="Times New Roman" panose="02020603050405020304" pitchFamily="18" charset="0"/>
                <a:cs typeface="Times New Roman" panose="02020603050405020304" pitchFamily="18" charset="0"/>
              </a:rPr>
              <a:t>desviaciones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37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txBox="1">
            <a:spLocks/>
          </p:cNvSpPr>
          <p:nvPr/>
        </p:nvSpPr>
        <p:spPr>
          <a:xfrm>
            <a:off x="125413" y="5388240"/>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BD78BF63-D6E5-49D8-99EB-4D36175B83F1}" type="slidenum">
              <a:rPr lang="es-ES_tradnl" smtClean="0"/>
              <a:pPr>
                <a:defRPr/>
              </a:pPr>
              <a:t>4</a:t>
            </a:fld>
            <a:endParaRPr lang="es-ES_tradnl" dirty="0"/>
          </a:p>
        </p:txBody>
      </p:sp>
      <p:pic>
        <p:nvPicPr>
          <p:cNvPr id="5" name="Picture 2" descr="Resultado de imagen para mapa de colomb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985292"/>
            <a:ext cx="3135784" cy="4657700"/>
          </a:xfrm>
          <a:prstGeom prst="rect">
            <a:avLst/>
          </a:prstGeom>
          <a:noFill/>
        </p:spPr>
      </p:pic>
      <p:sp>
        <p:nvSpPr>
          <p:cNvPr id="6" name="Flecha abajo 9"/>
          <p:cNvSpPr/>
          <p:nvPr/>
        </p:nvSpPr>
        <p:spPr bwMode="auto">
          <a:xfrm>
            <a:off x="5068186" y="1057300"/>
            <a:ext cx="511926" cy="371741"/>
          </a:xfrm>
          <a:prstGeom prst="downArrow">
            <a:avLst/>
          </a:prstGeom>
          <a:solidFill>
            <a:schemeClr val="tx2">
              <a:lumMod val="95000"/>
              <a:lumOff val="5000"/>
            </a:schemeClr>
          </a:solidFill>
          <a:ln w="9525" cap="flat" cmpd="sng" algn="ctr">
            <a:solidFill>
              <a:srgbClr val="88BC64"/>
            </a:solidFill>
            <a:prstDash val="solid"/>
            <a:round/>
            <a:headEnd type="none" w="med" len="med"/>
            <a:tailEnd type="none" w="med" len="med"/>
          </a:ln>
          <a:effectLst>
            <a:glow rad="63500">
              <a:schemeClr val="accent6">
                <a:alpha val="40000"/>
              </a:schemeClr>
            </a:glow>
          </a:effectLst>
        </p:spPr>
        <p:txBody>
          <a:bodyPr vert="horz" wrap="square" lIns="91417" tIns="45708" rIns="91417" bIns="45708" numCol="1" rtlCol="0" anchor="t" anchorCtr="0" compatLnSpc="1">
            <a:prstTxWarp prst="textNoShape">
              <a:avLst/>
            </a:prstTxWarp>
          </a:bodyPr>
          <a:lstStyle/>
          <a:p>
            <a:pPr defTabSz="914182"/>
            <a:endParaRPr lang="es-CO" sz="2400" dirty="0">
              <a:latin typeface="Times New Roman" pitchFamily="18" charset="0"/>
            </a:endParaRPr>
          </a:p>
        </p:txBody>
      </p:sp>
      <p:sp>
        <p:nvSpPr>
          <p:cNvPr id="7" name="Rectángulo 6"/>
          <p:cNvSpPr/>
          <p:nvPr/>
        </p:nvSpPr>
        <p:spPr>
          <a:xfrm>
            <a:off x="3176498" y="1633364"/>
            <a:ext cx="5565388" cy="849112"/>
          </a:xfrm>
          <a:prstGeom prst="rect">
            <a:avLst/>
          </a:prstGeom>
          <a:ln>
            <a:noFill/>
          </a:ln>
          <a:effectLst>
            <a:glow rad="101600">
              <a:schemeClr val="accent2">
                <a:lumMod val="60000"/>
                <a:lumOff val="40000"/>
                <a:alpha val="60000"/>
              </a:schemeClr>
            </a:glow>
          </a:effectLst>
        </p:spPr>
        <p:style>
          <a:lnRef idx="2">
            <a:schemeClr val="accent6"/>
          </a:lnRef>
          <a:fillRef idx="1">
            <a:schemeClr val="lt1"/>
          </a:fillRef>
          <a:effectRef idx="0">
            <a:schemeClr val="accent6"/>
          </a:effectRef>
          <a:fontRef idx="minor">
            <a:schemeClr val="dk1"/>
          </a:fontRef>
        </p:style>
        <p:txBody>
          <a:bodyPr lIns="91417" tIns="45708" rIns="91417" bIns="45708" rtlCol="0" anchor="ctr"/>
          <a:lstStyle/>
          <a:p>
            <a:pPr algn="ctr" defTabSz="914182" eaLnBrk="1" fontAlgn="auto" hangingPunct="1">
              <a:spcBef>
                <a:spcPts val="0"/>
              </a:spcBef>
              <a:spcAft>
                <a:spcPts val="0"/>
              </a:spcAft>
              <a:defRPr/>
            </a:pPr>
            <a:r>
              <a:rPr lang="es-CO" sz="2800" b="1" kern="0" dirty="0">
                <a:solidFill>
                  <a:srgbClr val="000000"/>
                </a:solidFill>
                <a:latin typeface="Calibri"/>
              </a:rPr>
              <a:t>UN GRAN QUEHACER PARA </a:t>
            </a:r>
          </a:p>
          <a:p>
            <a:pPr algn="ctr" defTabSz="914182" eaLnBrk="1" fontAlgn="auto" hangingPunct="1">
              <a:spcBef>
                <a:spcPts val="0"/>
              </a:spcBef>
              <a:spcAft>
                <a:spcPts val="0"/>
              </a:spcAft>
              <a:defRPr/>
            </a:pPr>
            <a:r>
              <a:rPr lang="es-CO" sz="2800" b="1" kern="0" dirty="0">
                <a:solidFill>
                  <a:srgbClr val="000000"/>
                </a:solidFill>
                <a:latin typeface="Calibri"/>
              </a:rPr>
              <a:t>UN PAÍS CON PROSPERIDAD </a:t>
            </a:r>
          </a:p>
        </p:txBody>
      </p:sp>
      <p:sp>
        <p:nvSpPr>
          <p:cNvPr id="8" name="6 Rectángulo"/>
          <p:cNvSpPr/>
          <p:nvPr/>
        </p:nvSpPr>
        <p:spPr>
          <a:xfrm>
            <a:off x="3072988" y="2730341"/>
            <a:ext cx="5760640" cy="2246745"/>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lIns="91417" tIns="45708" rIns="91417" bIns="45708">
            <a:spAutoFit/>
          </a:bodyPr>
          <a:lstStyle/>
          <a:p>
            <a:pPr lvl="0" algn="just" eaLnBrk="1" hangingPunct="1">
              <a:spcAft>
                <a:spcPct val="25000"/>
              </a:spcAft>
            </a:pPr>
            <a:r>
              <a:rPr lang="en-GB" altLang="es-CO" sz="2800" b="1" dirty="0">
                <a:solidFill>
                  <a:srgbClr val="000000"/>
                </a:solidFill>
                <a:cs typeface="Arial" charset="0"/>
              </a:rPr>
              <a:t>Contabilidad para el </a:t>
            </a:r>
            <a:r>
              <a:rPr lang="en-GB" altLang="es-CO" sz="2800" b="1" u="sng" dirty="0">
                <a:solidFill>
                  <a:srgbClr val="000000"/>
                </a:solidFill>
                <a:cs typeface="Arial" charset="0"/>
              </a:rPr>
              <a:t>BUEN GOBIERNO</a:t>
            </a:r>
            <a:r>
              <a:rPr lang="en-GB" altLang="es-CO" sz="2800" b="1" dirty="0">
                <a:solidFill>
                  <a:srgbClr val="000000"/>
                </a:solidFill>
                <a:cs typeface="Arial" charset="0"/>
              </a:rPr>
              <a:t> de las organizaciones. Adecuación de la Contabilidad Pública a un nuevo concepto de RENDICIÓN DE CUENTAS </a:t>
            </a:r>
            <a:r>
              <a:rPr lang="en-GB" altLang="es-CO" sz="2800" b="1" i="1" dirty="0">
                <a:solidFill>
                  <a:srgbClr val="000000"/>
                </a:solidFill>
                <a:cs typeface="Arial" charset="0"/>
              </a:rPr>
              <a:t>(“Accountability”)</a:t>
            </a:r>
          </a:p>
        </p:txBody>
      </p:sp>
      <p:sp>
        <p:nvSpPr>
          <p:cNvPr id="9" name="10 Rectángulo"/>
          <p:cNvSpPr/>
          <p:nvPr/>
        </p:nvSpPr>
        <p:spPr>
          <a:xfrm>
            <a:off x="588948" y="0"/>
            <a:ext cx="8582296" cy="1077212"/>
          </a:xfrm>
          <a:prstGeom prst="rect">
            <a:avLst/>
          </a:prstGeom>
        </p:spPr>
        <p:txBody>
          <a:bodyPr wrap="square" lIns="91432" tIns="45717" rIns="91432" bIns="45717">
            <a:spAutoFit/>
          </a:bodyPr>
          <a:lstStyle/>
          <a:p>
            <a:pPr algn="ctr"/>
            <a:r>
              <a:rPr lang="es-CO" sz="3200" b="1" dirty="0">
                <a:latin typeface="Calibri" panose="020F0502020204030204" pitchFamily="34" charset="0"/>
                <a:cs typeface="Calibri" panose="020F0502020204030204" pitchFamily="34" charset="0"/>
              </a:rPr>
              <a:t>CONTABILIDAD PÚBLICA GENERADORA DE VALOR </a:t>
            </a:r>
          </a:p>
          <a:p>
            <a:pPr algn="ctr"/>
            <a:r>
              <a:rPr lang="es-CO" sz="3200" b="1" dirty="0">
                <a:latin typeface="Calibri" panose="020F0502020204030204" pitchFamily="34" charset="0"/>
                <a:cs typeface="Calibri" panose="020F0502020204030204" pitchFamily="34" charset="0"/>
              </a:rPr>
              <a:t>PARA UN PAÍS DE BUENAS PRÁCTICAS</a:t>
            </a:r>
            <a:endParaRPr lang="es-ES" sz="3200" b="1" dirty="0"/>
          </a:p>
        </p:txBody>
      </p:sp>
    </p:spTree>
    <p:extLst>
      <p:ext uri="{BB962C8B-B14F-4D97-AF65-F5344CB8AC3E}">
        <p14:creationId xmlns:p14="http://schemas.microsoft.com/office/powerpoint/2010/main" val="1541895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0"/>
            <a:ext cx="9144000" cy="206541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3"/>
          <p:cNvSpPr/>
          <p:nvPr/>
        </p:nvSpPr>
        <p:spPr>
          <a:xfrm>
            <a:off x="4140067" y="4097793"/>
            <a:ext cx="913404" cy="8479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5" name="object 5"/>
          <p:cNvSpPr txBox="1"/>
          <p:nvPr/>
        </p:nvSpPr>
        <p:spPr>
          <a:xfrm>
            <a:off x="3685381" y="3593737"/>
            <a:ext cx="1772285" cy="42164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600" spc="-5" dirty="0">
                <a:solidFill>
                  <a:srgbClr val="800000"/>
                </a:solidFill>
                <a:latin typeface="Arial"/>
                <a:cs typeface="Arial"/>
              </a:rPr>
              <a:t>@</a:t>
            </a:r>
            <a:r>
              <a:rPr sz="2600" dirty="0">
                <a:solidFill>
                  <a:srgbClr val="800000"/>
                </a:solidFill>
                <a:latin typeface="Arial"/>
                <a:cs typeface="Arial"/>
              </a:rPr>
              <a:t>I</a:t>
            </a:r>
            <a:r>
              <a:rPr sz="2600" spc="-5" dirty="0">
                <a:solidFill>
                  <a:srgbClr val="800000"/>
                </a:solidFill>
                <a:latin typeface="Arial"/>
                <a:cs typeface="Arial"/>
              </a:rPr>
              <a:t>MF</a:t>
            </a:r>
            <a:r>
              <a:rPr sz="2600" dirty="0">
                <a:solidFill>
                  <a:srgbClr val="800000"/>
                </a:solidFill>
                <a:latin typeface="Arial"/>
                <a:cs typeface="Arial"/>
              </a:rPr>
              <a:t>.O</a:t>
            </a:r>
            <a:r>
              <a:rPr sz="2600" spc="-5" dirty="0">
                <a:solidFill>
                  <a:srgbClr val="800000"/>
                </a:solidFill>
                <a:latin typeface="Arial"/>
                <a:cs typeface="Arial"/>
              </a:rPr>
              <a:t>RG</a:t>
            </a:r>
            <a:endParaRPr sz="2600" dirty="0">
              <a:solidFill>
                <a:srgbClr val="000000"/>
              </a:solidFill>
              <a:latin typeface="Arial"/>
              <a:cs typeface="Arial"/>
            </a:endParaRPr>
          </a:p>
        </p:txBody>
      </p:sp>
      <p:sp>
        <p:nvSpPr>
          <p:cNvPr id="6" name="object 6"/>
          <p:cNvSpPr txBox="1"/>
          <p:nvPr/>
        </p:nvSpPr>
        <p:spPr>
          <a:xfrm>
            <a:off x="539552" y="2194570"/>
            <a:ext cx="7702752" cy="1166986"/>
          </a:xfrm>
          <a:prstGeom prst="rect">
            <a:avLst/>
          </a:prstGeom>
        </p:spPr>
        <p:txBody>
          <a:bodyPr vert="horz" wrap="square" lIns="0" tIns="25400" rIns="0" bIns="0" rtlCol="0">
            <a:spAutoFit/>
          </a:bodyPr>
          <a:lstStyle/>
          <a:p>
            <a:pPr marL="12700" marR="5080" indent="435609" defTabSz="914400" eaLnBrk="0" fontAlgn="base" hangingPunct="0">
              <a:lnSpc>
                <a:spcPts val="2870"/>
              </a:lnSpc>
              <a:spcBef>
                <a:spcPts val="200"/>
              </a:spcBef>
              <a:spcAft>
                <a:spcPct val="0"/>
              </a:spcAft>
            </a:pPr>
            <a:r>
              <a:rPr sz="2400" b="1" spc="-5" dirty="0">
                <a:solidFill>
                  <a:srgbClr val="800000"/>
                </a:solidFill>
                <a:latin typeface="Arial"/>
                <a:cs typeface="Arial"/>
              </a:rPr>
              <a:t>Página </a:t>
            </a:r>
            <a:r>
              <a:rPr sz="2400" b="1" spc="-20" dirty="0">
                <a:solidFill>
                  <a:srgbClr val="800000"/>
                </a:solidFill>
                <a:latin typeface="Arial"/>
                <a:cs typeface="Arial"/>
              </a:rPr>
              <a:t>Web </a:t>
            </a:r>
            <a:r>
              <a:rPr sz="2400" b="1" spc="-5" dirty="0">
                <a:solidFill>
                  <a:srgbClr val="800000"/>
                </a:solidFill>
                <a:latin typeface="Arial"/>
                <a:cs typeface="Arial"/>
              </a:rPr>
              <a:t>de </a:t>
            </a:r>
            <a:r>
              <a:rPr sz="2400" b="1" spc="-15" dirty="0">
                <a:solidFill>
                  <a:srgbClr val="800000"/>
                </a:solidFill>
                <a:latin typeface="Arial"/>
                <a:cs typeface="Arial"/>
              </a:rPr>
              <a:t>Transparencia </a:t>
            </a:r>
            <a:r>
              <a:rPr sz="2400" b="1" spc="-5" dirty="0">
                <a:solidFill>
                  <a:srgbClr val="800000"/>
                </a:solidFill>
                <a:latin typeface="Arial"/>
                <a:cs typeface="Arial"/>
              </a:rPr>
              <a:t>Fiscal del FMI </a:t>
            </a:r>
            <a:endParaRPr lang="es-CO" sz="2400" b="1" spc="-5" dirty="0">
              <a:solidFill>
                <a:srgbClr val="800000"/>
              </a:solidFill>
              <a:latin typeface="Arial"/>
              <a:cs typeface="Arial"/>
            </a:endParaRPr>
          </a:p>
          <a:p>
            <a:pPr marL="12700" marR="5080" indent="435609" defTabSz="914400" eaLnBrk="0" fontAlgn="base" hangingPunct="0">
              <a:lnSpc>
                <a:spcPts val="2870"/>
              </a:lnSpc>
              <a:spcBef>
                <a:spcPts val="200"/>
              </a:spcBef>
              <a:spcAft>
                <a:spcPct val="0"/>
              </a:spcAft>
            </a:pPr>
            <a:r>
              <a:rPr sz="2400" b="1" spc="-5" dirty="0">
                <a:solidFill>
                  <a:srgbClr val="800000"/>
                </a:solidFill>
                <a:latin typeface="Arial"/>
                <a:cs typeface="Arial"/>
              </a:rPr>
              <a:t> </a:t>
            </a:r>
            <a:r>
              <a:rPr lang="es-CO" sz="2400" b="1" spc="-5" dirty="0">
                <a:solidFill>
                  <a:srgbClr val="0033FF"/>
                </a:solidFill>
                <a:latin typeface="Arial"/>
                <a:cs typeface="Arial"/>
              </a:rPr>
              <a:t>http://www.imf.org/external/np/fad/trans/index.htm</a:t>
            </a:r>
          </a:p>
        </p:txBody>
      </p:sp>
    </p:spTree>
    <p:extLst>
      <p:ext uri="{BB962C8B-B14F-4D97-AF65-F5344CB8AC3E}">
        <p14:creationId xmlns:p14="http://schemas.microsoft.com/office/powerpoint/2010/main" val="2546714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76700" y="2216360"/>
            <a:ext cx="4813300" cy="1104636"/>
          </a:xfrm>
        </p:spPr>
        <p:txBody>
          <a:bodyPr>
            <a:noAutofit/>
          </a:bodyPr>
          <a:lstStyle/>
          <a:p>
            <a:r>
              <a:rPr lang="es-CO" sz="3600" b="1" dirty="0">
                <a:solidFill>
                  <a:srgbClr val="00918E"/>
                </a:solidFill>
                <a:latin typeface="Times New Roman" panose="02020603050405020304" pitchFamily="18" charset="0"/>
                <a:ea typeface="+mn-ea"/>
                <a:cs typeface="Times New Roman" panose="02020603050405020304" pitchFamily="18" charset="0"/>
              </a:rPr>
              <a:t>Calificación</a:t>
            </a:r>
            <a:r>
              <a:rPr lang="es-CO" sz="3600" b="1" dirty="0">
                <a:latin typeface="Times New Roman" panose="02020603050405020304" pitchFamily="18" charset="0"/>
                <a:cs typeface="Times New Roman" panose="02020603050405020304" pitchFamily="18" charset="0"/>
              </a:rPr>
              <a:t> </a:t>
            </a:r>
            <a:r>
              <a:rPr lang="es-CO" sz="3600" b="1" dirty="0">
                <a:solidFill>
                  <a:srgbClr val="00918E"/>
                </a:solidFill>
                <a:latin typeface="Times New Roman" panose="02020603050405020304" pitchFamily="18" charset="0"/>
                <a:ea typeface="+mn-ea"/>
                <a:cs typeface="Times New Roman" panose="02020603050405020304" pitchFamily="18" charset="0"/>
              </a:rPr>
              <a:t>Soberana</a:t>
            </a:r>
          </a:p>
        </p:txBody>
      </p:sp>
      <p:sp>
        <p:nvSpPr>
          <p:cNvPr id="4" name="object 2"/>
          <p:cNvSpPr txBox="1"/>
          <p:nvPr/>
        </p:nvSpPr>
        <p:spPr>
          <a:xfrm>
            <a:off x="2656260" y="1013123"/>
            <a:ext cx="1226185" cy="378308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500" dirty="0">
                <a:solidFill>
                  <a:srgbClr val="00918E"/>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202844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852" y="-25400"/>
            <a:ext cx="7718181" cy="985292"/>
          </a:xfrm>
        </p:spPr>
        <p:txBody>
          <a:bodyPr/>
          <a:lstStyle/>
          <a:p>
            <a:r>
              <a:rPr lang="es-CO" b="1" dirty="0">
                <a:latin typeface="Times New Roman" panose="02020603050405020304" pitchFamily="18" charset="0"/>
                <a:cs typeface="Times New Roman" panose="02020603050405020304" pitchFamily="18" charset="0"/>
              </a:rPr>
              <a:t>¿Qué es una Calificación Soberana?</a:t>
            </a:r>
          </a:p>
        </p:txBody>
      </p:sp>
      <p:sp>
        <p:nvSpPr>
          <p:cNvPr id="3" name="object 4"/>
          <p:cNvSpPr txBox="1">
            <a:spLocks/>
          </p:cNvSpPr>
          <p:nvPr/>
        </p:nvSpPr>
        <p:spPr>
          <a:xfrm>
            <a:off x="272852" y="52755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
        <p:nvSpPr>
          <p:cNvPr id="4" name="object 5"/>
          <p:cNvSpPr txBox="1"/>
          <p:nvPr/>
        </p:nvSpPr>
        <p:spPr>
          <a:xfrm>
            <a:off x="8575706" y="6449971"/>
            <a:ext cx="135890" cy="359073"/>
          </a:xfrm>
          <a:prstGeom prst="rect">
            <a:avLst/>
          </a:prstGeom>
        </p:spPr>
        <p:txBody>
          <a:bodyPr vert="horz" wrap="square" lIns="0" tIns="0" rIns="0" bIns="0" rtlCol="0">
            <a:spAutoFit/>
          </a:bodyPr>
          <a:lstStyle/>
          <a:p>
            <a:pPr marL="25400" defTabSz="914400" eaLnBrk="0" fontAlgn="base" hangingPunct="0">
              <a:lnSpc>
                <a:spcPts val="1425"/>
              </a:lnSpc>
              <a:spcBef>
                <a:spcPct val="0"/>
              </a:spcBef>
              <a:spcAft>
                <a:spcPct val="0"/>
              </a:spcAft>
            </a:pPr>
            <a:fld id="{81D60167-4931-47E6-BA6A-407CBD079E47}" type="slidenum">
              <a:rPr sz="1200" b="1" dirty="0">
                <a:solidFill>
                  <a:srgbClr val="525252"/>
                </a:solidFill>
                <a:latin typeface="Times New Roman" panose="02020603050405020304" pitchFamily="18" charset="0"/>
                <a:cs typeface="Times New Roman" panose="02020603050405020304" pitchFamily="18" charset="0"/>
              </a:rPr>
              <a:pPr marL="25400" defTabSz="914400" eaLnBrk="0" fontAlgn="base" hangingPunct="0">
                <a:lnSpc>
                  <a:spcPts val="1425"/>
                </a:lnSpc>
                <a:spcBef>
                  <a:spcPct val="0"/>
                </a:spcBef>
                <a:spcAft>
                  <a:spcPct val="0"/>
                </a:spcAft>
              </a:pPr>
              <a:t>42</a:t>
            </a:fld>
            <a:endParaRPr sz="1200" b="1">
              <a:solidFill>
                <a:srgbClr val="000000"/>
              </a:solidFill>
              <a:latin typeface="Times New Roman" panose="02020603050405020304" pitchFamily="18" charset="0"/>
              <a:cs typeface="Times New Roman" panose="02020603050405020304" pitchFamily="18" charset="0"/>
            </a:endParaRPr>
          </a:p>
        </p:txBody>
      </p:sp>
      <p:sp>
        <p:nvSpPr>
          <p:cNvPr id="5" name="object 3"/>
          <p:cNvSpPr txBox="1"/>
          <p:nvPr/>
        </p:nvSpPr>
        <p:spPr>
          <a:xfrm>
            <a:off x="141561" y="985292"/>
            <a:ext cx="8875439" cy="4089581"/>
          </a:xfrm>
          <a:prstGeom prst="rect">
            <a:avLst/>
          </a:prstGeom>
        </p:spPr>
        <p:txBody>
          <a:bodyPr vert="horz" wrap="square" lIns="0" tIns="13970" rIns="0" bIns="0" rtlCol="0">
            <a:spAutoFit/>
          </a:bodyPr>
          <a:lstStyle/>
          <a:p>
            <a:pPr marL="12700" marR="102870" algn="just" defTabSz="914400" eaLnBrk="0" fontAlgn="base" hangingPunct="0">
              <a:lnSpc>
                <a:spcPct val="99500"/>
              </a:lnSpc>
              <a:spcBef>
                <a:spcPts val="110"/>
              </a:spcBef>
              <a:spcAft>
                <a:spcPct val="0"/>
              </a:spcAft>
            </a:pPr>
            <a:r>
              <a:rPr lang="es-CO" sz="2200" b="1" spc="-5" dirty="0">
                <a:solidFill>
                  <a:srgbClr val="000000"/>
                </a:solidFill>
                <a:latin typeface="Times New Roman" panose="02020603050405020304" pitchFamily="18" charset="0"/>
                <a:cs typeface="Times New Roman" panose="02020603050405020304" pitchFamily="18" charset="0"/>
              </a:rPr>
              <a:t>La calificación representa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opinión sobre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capacidad </a:t>
            </a:r>
            <a:r>
              <a:rPr lang="es-CO" sz="2200" b="1" dirty="0">
                <a:solidFill>
                  <a:srgbClr val="000000"/>
                </a:solidFill>
                <a:latin typeface="Times New Roman" panose="02020603050405020304" pitchFamily="18" charset="0"/>
                <a:cs typeface="Times New Roman" panose="02020603050405020304" pitchFamily="18" charset="0"/>
              </a:rPr>
              <a:t>y </a:t>
            </a:r>
            <a:r>
              <a:rPr lang="es-CO" sz="2200" b="1" spc="-5" dirty="0">
                <a:solidFill>
                  <a:srgbClr val="000000"/>
                </a:solidFill>
                <a:latin typeface="Times New Roman" panose="02020603050405020304" pitchFamily="18" charset="0"/>
                <a:cs typeface="Times New Roman" panose="02020603050405020304" pitchFamily="18" charset="0"/>
              </a:rPr>
              <a:t>voluntad  de pago de deuda de mercado por parte de un gobierno en el mediano plazo (3- </a:t>
            </a:r>
            <a:r>
              <a:rPr lang="es-CO" sz="2200" b="1" dirty="0">
                <a:solidFill>
                  <a:srgbClr val="000000"/>
                </a:solidFill>
                <a:latin typeface="Times New Roman" panose="02020603050405020304" pitchFamily="18" charset="0"/>
                <a:cs typeface="Times New Roman" panose="02020603050405020304" pitchFamily="18" charset="0"/>
              </a:rPr>
              <a:t>5</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años).</a:t>
            </a:r>
          </a:p>
          <a:p>
            <a:pPr marL="12700" marR="102870" algn="just" defTabSz="914400" eaLnBrk="0" fontAlgn="base" hangingPunct="0">
              <a:lnSpc>
                <a:spcPct val="99500"/>
              </a:lnSpc>
              <a:spcBef>
                <a:spcPts val="110"/>
              </a:spcBef>
              <a:spcAft>
                <a:spcPct val="0"/>
              </a:spcAft>
            </a:pPr>
            <a:endParaRPr lang="es-CO" sz="2200" b="1" dirty="0">
              <a:solidFill>
                <a:srgbClr val="000000"/>
              </a:solidFill>
              <a:latin typeface="Times New Roman" panose="02020603050405020304" pitchFamily="18" charset="0"/>
              <a:cs typeface="Times New Roman" panose="02020603050405020304" pitchFamily="18" charset="0"/>
            </a:endParaRPr>
          </a:p>
          <a:p>
            <a:pPr marL="12700" marR="5080" algn="just" defTabSz="914400" eaLnBrk="0" fontAlgn="base" hangingPunct="0">
              <a:spcBef>
                <a:spcPct val="0"/>
              </a:spcBef>
              <a:spcAft>
                <a:spcPct val="0"/>
              </a:spcAft>
            </a:pPr>
            <a:r>
              <a:rPr lang="es-CO" sz="2200" b="1" spc="-10" dirty="0">
                <a:solidFill>
                  <a:srgbClr val="000000"/>
                </a:solidFill>
                <a:latin typeface="Times New Roman" panose="02020603050405020304" pitchFamily="18" charset="0"/>
                <a:cs typeface="Times New Roman" panose="02020603050405020304" pitchFamily="18" charset="0"/>
              </a:rPr>
              <a:t>Una agencia </a:t>
            </a:r>
            <a:r>
              <a:rPr lang="es-CO" sz="2200" spc="-10" dirty="0">
                <a:solidFill>
                  <a:srgbClr val="000000"/>
                </a:solidFill>
                <a:latin typeface="Times New Roman" panose="02020603050405020304" pitchFamily="18" charset="0"/>
                <a:cs typeface="Times New Roman" panose="02020603050405020304" pitchFamily="18" charset="0"/>
              </a:rPr>
              <a:t>(</a:t>
            </a:r>
            <a:r>
              <a:rPr lang="es-CO" sz="2200" dirty="0">
                <a:solidFill>
                  <a:srgbClr val="000000"/>
                </a:solidFill>
                <a:latin typeface="Times New Roman" panose="02020603050405020304" pitchFamily="18" charset="0"/>
                <a:cs typeface="Times New Roman" panose="02020603050405020304" pitchFamily="18" charset="0"/>
              </a:rPr>
              <a:t>Standard &amp; </a:t>
            </a:r>
            <a:r>
              <a:rPr lang="es-CO" sz="2200" dirty="0" err="1">
                <a:solidFill>
                  <a:srgbClr val="000000"/>
                </a:solidFill>
                <a:latin typeface="Times New Roman" panose="02020603050405020304" pitchFamily="18" charset="0"/>
                <a:cs typeface="Times New Roman" panose="02020603050405020304" pitchFamily="18" charset="0"/>
              </a:rPr>
              <a:t>Poor's</a:t>
            </a:r>
            <a:r>
              <a:rPr lang="es-CO" sz="2200" dirty="0">
                <a:solidFill>
                  <a:srgbClr val="000000"/>
                </a:solidFill>
                <a:latin typeface="Times New Roman" panose="02020603050405020304" pitchFamily="18" charset="0"/>
                <a:cs typeface="Times New Roman" panose="02020603050405020304" pitchFamily="18" charset="0"/>
              </a:rPr>
              <a:t>, </a:t>
            </a:r>
            <a:r>
              <a:rPr lang="es-CO" sz="2200" dirty="0" err="1">
                <a:solidFill>
                  <a:srgbClr val="000000"/>
                </a:solidFill>
                <a:latin typeface="Times New Roman" panose="02020603050405020304" pitchFamily="18" charset="0"/>
                <a:cs typeface="Times New Roman" panose="02020603050405020304" pitchFamily="18" charset="0"/>
              </a:rPr>
              <a:t>Fitch</a:t>
            </a:r>
            <a:r>
              <a:rPr lang="es-CO" sz="2200" dirty="0">
                <a:solidFill>
                  <a:srgbClr val="000000"/>
                </a:solidFill>
                <a:latin typeface="Times New Roman" panose="02020603050405020304" pitchFamily="18" charset="0"/>
                <a:cs typeface="Times New Roman" panose="02020603050405020304" pitchFamily="18" charset="0"/>
              </a:rPr>
              <a:t> Ratings y </a:t>
            </a:r>
            <a:r>
              <a:rPr lang="es-CO" sz="2200" dirty="0" err="1">
                <a:solidFill>
                  <a:srgbClr val="000000"/>
                </a:solidFill>
                <a:latin typeface="Times New Roman" panose="02020603050405020304" pitchFamily="18" charset="0"/>
                <a:cs typeface="Times New Roman" panose="02020603050405020304" pitchFamily="18" charset="0"/>
              </a:rPr>
              <a:t>Moody’s</a:t>
            </a:r>
            <a:r>
              <a:rPr lang="es-CO" sz="2200" dirty="0">
                <a:solidFill>
                  <a:srgbClr val="000000"/>
                </a:solidFill>
                <a:latin typeface="Times New Roman" panose="02020603050405020304" pitchFamily="18" charset="0"/>
                <a:cs typeface="Times New Roman" panose="02020603050405020304" pitchFamily="18" charset="0"/>
              </a:rPr>
              <a:t>)</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u="sng" spc="-5" dirty="0">
                <a:solidFill>
                  <a:srgbClr val="000000"/>
                </a:solidFill>
                <a:uFill>
                  <a:solidFill>
                    <a:srgbClr val="000000"/>
                  </a:solidFill>
                </a:uFill>
                <a:latin typeface="Times New Roman" panose="02020603050405020304" pitchFamily="18" charset="0"/>
                <a:cs typeface="Times New Roman" panose="02020603050405020304" pitchFamily="18" charset="0"/>
              </a:rPr>
              <a:t>no califican las economías de los países</a:t>
            </a:r>
            <a:r>
              <a:rPr lang="es-CO" sz="2200" b="1" spc="-5" dirty="0">
                <a:solidFill>
                  <a:srgbClr val="000000"/>
                </a:solidFill>
                <a:latin typeface="Times New Roman" panose="02020603050405020304" pitchFamily="18" charset="0"/>
                <a:cs typeface="Times New Roman" panose="02020603050405020304" pitchFamily="18" charset="0"/>
              </a:rPr>
              <a:t>, aunque esto es un factor dentro  de sus</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análisis. </a:t>
            </a:r>
            <a:r>
              <a:rPr lang="es-CO" sz="2200" i="1" spc="-5" dirty="0">
                <a:solidFill>
                  <a:srgbClr val="000000"/>
                </a:solidFill>
                <a:latin typeface="Times New Roman" panose="02020603050405020304" pitchFamily="18" charset="0"/>
                <a:cs typeface="Times New Roman" panose="02020603050405020304" pitchFamily="18" charset="0"/>
              </a:rPr>
              <a:t>E</a:t>
            </a:r>
            <a:r>
              <a:rPr lang="es-CO" sz="2200" i="1" dirty="0">
                <a:solidFill>
                  <a:srgbClr val="000000"/>
                </a:solidFill>
                <a:latin typeface="Times New Roman" panose="02020603050405020304" pitchFamily="18" charset="0"/>
                <a:cs typeface="Times New Roman" panose="02020603050405020304" pitchFamily="18" charset="0"/>
              </a:rPr>
              <a:t>l "riesgo soberano" se establece al analizar factores como </a:t>
            </a:r>
            <a:r>
              <a:rPr lang="es-CO" sz="2200" b="1" i="1" dirty="0">
                <a:solidFill>
                  <a:srgbClr val="0033FF"/>
                </a:solidFill>
                <a:latin typeface="Times New Roman" panose="02020603050405020304" pitchFamily="18" charset="0"/>
                <a:cs typeface="Times New Roman" panose="02020603050405020304" pitchFamily="18" charset="0"/>
              </a:rPr>
              <a:t>"</a:t>
            </a:r>
            <a:r>
              <a:rPr lang="es-CO" sz="2200" b="1" i="1" u="sng" dirty="0">
                <a:solidFill>
                  <a:srgbClr val="0033FF"/>
                </a:solidFill>
                <a:latin typeface="Times New Roman" panose="02020603050405020304" pitchFamily="18" charset="0"/>
                <a:cs typeface="Times New Roman" panose="02020603050405020304" pitchFamily="18" charset="0"/>
              </a:rPr>
              <a:t>el historial de pagos, la estabilidad política, las condiciones económicas y la voluntad de repagar deudas</a:t>
            </a:r>
            <a:r>
              <a:rPr lang="es-CO" sz="2200" b="1" i="1" dirty="0">
                <a:solidFill>
                  <a:srgbClr val="0033FF"/>
                </a:solidFill>
                <a:latin typeface="Times New Roman" panose="02020603050405020304" pitchFamily="18" charset="0"/>
                <a:cs typeface="Times New Roman" panose="02020603050405020304" pitchFamily="18" charset="0"/>
              </a:rPr>
              <a:t>" </a:t>
            </a:r>
            <a:r>
              <a:rPr lang="es-CO" sz="2200" i="1" dirty="0">
                <a:solidFill>
                  <a:srgbClr val="000000"/>
                </a:solidFill>
                <a:latin typeface="Times New Roman" panose="02020603050405020304" pitchFamily="18" charset="0"/>
                <a:cs typeface="Times New Roman" panose="02020603050405020304" pitchFamily="18" charset="0"/>
              </a:rPr>
              <a:t>de cada país o entidad analizada. </a:t>
            </a:r>
            <a:endParaRPr lang="es-CO" sz="2200" b="1" i="1" spc="-5" dirty="0">
              <a:solidFill>
                <a:srgbClr val="000000"/>
              </a:solidFill>
              <a:latin typeface="Times New Roman" panose="02020603050405020304" pitchFamily="18" charset="0"/>
              <a:cs typeface="Times New Roman" panose="02020603050405020304" pitchFamily="18" charset="0"/>
            </a:endParaRPr>
          </a:p>
          <a:p>
            <a:pPr marL="12700" marR="5080" defTabSz="914400" eaLnBrk="0" fontAlgn="base" hangingPunct="0">
              <a:spcBef>
                <a:spcPct val="0"/>
              </a:spcBef>
              <a:spcAft>
                <a:spcPct val="0"/>
              </a:spcAft>
            </a:pPr>
            <a:endParaRPr lang="es-CO" sz="2200" b="1" i="1" dirty="0">
              <a:solidFill>
                <a:srgbClr val="000000"/>
              </a:solidFill>
              <a:latin typeface="Times New Roman" panose="02020603050405020304" pitchFamily="18" charset="0"/>
              <a:cs typeface="Times New Roman" panose="02020603050405020304" pitchFamily="18" charset="0"/>
            </a:endParaRPr>
          </a:p>
          <a:p>
            <a:pPr marL="12700" algn="just" defTabSz="914400" eaLnBrk="0" fontAlgn="base" hangingPunct="0">
              <a:spcBef>
                <a:spcPct val="0"/>
              </a:spcBef>
              <a:spcAft>
                <a:spcPct val="0"/>
              </a:spcAft>
            </a:pPr>
            <a:r>
              <a:rPr lang="es-CO" sz="2200" b="1" spc="-55" dirty="0">
                <a:solidFill>
                  <a:srgbClr val="000000"/>
                </a:solidFill>
                <a:latin typeface="Times New Roman" panose="02020603050405020304" pitchFamily="18" charset="0"/>
                <a:cs typeface="Times New Roman" panose="02020603050405020304" pitchFamily="18" charset="0"/>
              </a:rPr>
              <a:t>Toda </a:t>
            </a:r>
            <a:r>
              <a:rPr lang="es-CO" sz="2200" b="1" spc="-5" dirty="0">
                <a:solidFill>
                  <a:srgbClr val="000000"/>
                </a:solidFill>
                <a:latin typeface="Times New Roman" panose="02020603050405020304" pitchFamily="18" charset="0"/>
                <a:cs typeface="Times New Roman" panose="02020603050405020304" pitchFamily="18" charset="0"/>
              </a:rPr>
              <a:t>calificación está asociada con una perspectiva (</a:t>
            </a:r>
            <a:r>
              <a:rPr lang="es-CO" sz="2200" b="1" i="1" spc="-5" dirty="0">
                <a:solidFill>
                  <a:srgbClr val="000000"/>
                </a:solidFill>
                <a:latin typeface="Times New Roman" panose="02020603050405020304" pitchFamily="18" charset="0"/>
                <a:cs typeface="Times New Roman" panose="02020603050405020304" pitchFamily="18" charset="0"/>
              </a:rPr>
              <a:t>estable, positiva</a:t>
            </a:r>
            <a:r>
              <a:rPr lang="es-CO" sz="2200" b="1" spc="-5" dirty="0">
                <a:solidFill>
                  <a:srgbClr val="000000"/>
                </a:solidFill>
                <a:latin typeface="Times New Roman" panose="02020603050405020304" pitchFamily="18" charset="0"/>
                <a:cs typeface="Times New Roman" panose="02020603050405020304" pitchFamily="18" charset="0"/>
              </a:rPr>
              <a:t>,</a:t>
            </a:r>
            <a:r>
              <a:rPr lang="es-CO" sz="2200" b="1" spc="114" dirty="0">
                <a:solidFill>
                  <a:srgbClr val="000000"/>
                </a:solidFill>
                <a:latin typeface="Times New Roman" panose="02020603050405020304" pitchFamily="18" charset="0"/>
                <a:cs typeface="Times New Roman" panose="02020603050405020304" pitchFamily="18" charset="0"/>
              </a:rPr>
              <a:t> </a:t>
            </a:r>
            <a:r>
              <a:rPr lang="es-CO" sz="2200" b="1" dirty="0">
                <a:solidFill>
                  <a:srgbClr val="000000"/>
                </a:solidFill>
                <a:latin typeface="Times New Roman" panose="02020603050405020304" pitchFamily="18" charset="0"/>
                <a:cs typeface="Times New Roman" panose="02020603050405020304" pitchFamily="18" charset="0"/>
              </a:rPr>
              <a:t>o </a:t>
            </a:r>
            <a:r>
              <a:rPr lang="es-CO" sz="2200" b="1" i="1" spc="-5" dirty="0">
                <a:solidFill>
                  <a:srgbClr val="000000"/>
                </a:solidFill>
                <a:latin typeface="Times New Roman" panose="02020603050405020304" pitchFamily="18" charset="0"/>
                <a:cs typeface="Times New Roman" panose="02020603050405020304" pitchFamily="18" charset="0"/>
              </a:rPr>
              <a:t>negativa</a:t>
            </a:r>
            <a:r>
              <a:rPr lang="es-CO" sz="2200" b="1" spc="-5" dirty="0">
                <a:solidFill>
                  <a:srgbClr val="000000"/>
                </a:solidFill>
                <a:latin typeface="Times New Roman" panose="02020603050405020304" pitchFamily="18" charset="0"/>
                <a:cs typeface="Times New Roman" panose="02020603050405020304" pitchFamily="18" charset="0"/>
              </a:rPr>
              <a:t>) que indica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posible trayectoria en los próximos 12-24</a:t>
            </a:r>
            <a:r>
              <a:rPr lang="es-CO" sz="2200" b="1" spc="5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meses.</a:t>
            </a:r>
            <a:endParaRPr lang="es-CO" sz="22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46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909" y="0"/>
            <a:ext cx="7718181" cy="1104636"/>
          </a:xfrm>
        </p:spPr>
        <p:txBody>
          <a:bodyPr>
            <a:normAutofit/>
          </a:bodyPr>
          <a:lstStyle/>
          <a:p>
            <a:r>
              <a:rPr lang="es-CO" sz="3600" b="1" dirty="0">
                <a:latin typeface="Times New Roman" panose="02020603050405020304" pitchFamily="18" charset="0"/>
                <a:cs typeface="Times New Roman" panose="02020603050405020304" pitchFamily="18" charset="0"/>
              </a:rPr>
              <a:t>Escala de Calificaciones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103439"/>
            <a:ext cx="9180512" cy="4644933"/>
          </a:xfrm>
          <a:prstGeom prst="rect">
            <a:avLst/>
          </a:prstGeom>
        </p:spPr>
      </p:pic>
      <p:sp>
        <p:nvSpPr>
          <p:cNvPr id="4" name="Elipse 3"/>
          <p:cNvSpPr/>
          <p:nvPr/>
        </p:nvSpPr>
        <p:spPr bwMode="auto">
          <a:xfrm>
            <a:off x="2555776" y="3856892"/>
            <a:ext cx="821162" cy="306795"/>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5" name="CuadroTexto 4"/>
          <p:cNvSpPr txBox="1"/>
          <p:nvPr/>
        </p:nvSpPr>
        <p:spPr>
          <a:xfrm>
            <a:off x="3347864" y="3865612"/>
            <a:ext cx="1224136" cy="307777"/>
          </a:xfrm>
          <a:prstGeom prst="rect">
            <a:avLst/>
          </a:prstGeom>
          <a:noFill/>
        </p:spPr>
        <p:txBody>
          <a:bodyPr wrap="square" rtlCol="0">
            <a:spAutoFit/>
          </a:bodyPr>
          <a:lstStyle/>
          <a:p>
            <a:pPr defTabSz="914400" eaLnBrk="0" fontAlgn="base" hangingPunct="0">
              <a:spcBef>
                <a:spcPct val="0"/>
              </a:spcBef>
              <a:spcAft>
                <a:spcPct val="0"/>
              </a:spcAft>
            </a:pPr>
            <a:r>
              <a:rPr lang="es-CO" sz="1400" b="1" dirty="0">
                <a:solidFill>
                  <a:srgbClr val="2D2DB9">
                    <a:lumMod val="75000"/>
                  </a:srgbClr>
                </a:solidFill>
                <a:latin typeface="Arial Narrow" pitchFamily="34" charset="0"/>
              </a:rPr>
              <a:t>31-12-2017</a:t>
            </a:r>
          </a:p>
        </p:txBody>
      </p:sp>
      <p:sp>
        <p:nvSpPr>
          <p:cNvPr id="6" name="Rectángulo redondeado 5"/>
          <p:cNvSpPr/>
          <p:nvPr/>
        </p:nvSpPr>
        <p:spPr bwMode="auto">
          <a:xfrm>
            <a:off x="5580112" y="3603869"/>
            <a:ext cx="45719" cy="45719"/>
          </a:xfrm>
          <a:prstGeom prst="roundRect">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7" name="Elipse 6"/>
          <p:cNvSpPr/>
          <p:nvPr/>
        </p:nvSpPr>
        <p:spPr bwMode="auto">
          <a:xfrm>
            <a:off x="4788024" y="3649588"/>
            <a:ext cx="792088" cy="216024"/>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8" name="Flecha curvada hacia la derecha 7"/>
          <p:cNvSpPr/>
          <p:nvPr/>
        </p:nvSpPr>
        <p:spPr bwMode="auto">
          <a:xfrm>
            <a:off x="2915816" y="3865612"/>
            <a:ext cx="72008" cy="45719"/>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9" name="Flecha curvada hacia la derecha 8"/>
          <p:cNvSpPr/>
          <p:nvPr/>
        </p:nvSpPr>
        <p:spPr bwMode="auto">
          <a:xfrm>
            <a:off x="2267744" y="3793604"/>
            <a:ext cx="288032" cy="288032"/>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Tree>
    <p:extLst>
      <p:ext uri="{BB962C8B-B14F-4D97-AF65-F5344CB8AC3E}">
        <p14:creationId xmlns:p14="http://schemas.microsoft.com/office/powerpoint/2010/main" val="4202457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236" y="51235"/>
            <a:ext cx="7718181" cy="1104636"/>
          </a:xfrm>
        </p:spPr>
        <p:txBody>
          <a:bodyPr/>
          <a:lstStyle/>
          <a:p>
            <a:r>
              <a:rPr lang="es-CO" b="1" dirty="0">
                <a:latin typeface="Times New Roman" panose="02020603050405020304" pitchFamily="18" charset="0"/>
                <a:cs typeface="Times New Roman" panose="02020603050405020304" pitchFamily="18" charset="0"/>
              </a:rPr>
              <a:t>Escala de Calificaciones</a:t>
            </a:r>
          </a:p>
        </p:txBody>
      </p:sp>
      <p:sp>
        <p:nvSpPr>
          <p:cNvPr id="3" name="object 3"/>
          <p:cNvSpPr txBox="1"/>
          <p:nvPr/>
        </p:nvSpPr>
        <p:spPr>
          <a:xfrm>
            <a:off x="149796" y="1089793"/>
            <a:ext cx="748665" cy="2214068"/>
          </a:xfrm>
          <a:prstGeom prst="rect">
            <a:avLst/>
          </a:prstGeom>
        </p:spPr>
        <p:txBody>
          <a:bodyPr vert="horz" wrap="square" lIns="0" tIns="10795" rIns="0" bIns="0" rtlCol="0">
            <a:spAutoFit/>
          </a:bodyPr>
          <a:lstStyle/>
          <a:p>
            <a:pPr marL="12700" marR="5080" lvl="0" indent="0" defTabSz="914400" eaLnBrk="0" fontAlgn="base" latinLnBrk="0" hangingPunct="0">
              <a:lnSpc>
                <a:spcPct val="149700"/>
              </a:lnSpc>
              <a:spcBef>
                <a:spcPts val="85"/>
              </a:spcBef>
              <a:spcAft>
                <a:spcPct val="0"/>
              </a:spcAft>
              <a:buClrTx/>
              <a:buSzTx/>
              <a:buFontTx/>
              <a:buNone/>
              <a:tabLst/>
              <a:defRPr/>
            </a:pPr>
            <a:r>
              <a:rPr lang="es-CO" sz="2300" b="1" kern="0" dirty="0" err="1">
                <a:solidFill>
                  <a:srgbClr val="000000"/>
                </a:solidFill>
              </a:rPr>
              <a:t>Aaa</a:t>
            </a:r>
            <a:r>
              <a:rPr kumimoji="0" lang="es-CO" sz="2300" b="1" i="0" u="none" strike="noStrike" kern="0" cap="none" spc="0" normalizeH="0" baseline="0" dirty="0">
                <a:ln>
                  <a:noFill/>
                </a:ln>
                <a:solidFill>
                  <a:srgbClr val="000000"/>
                </a:solidFill>
                <a:effectLst/>
                <a:uLnTx/>
                <a:uFillTx/>
              </a:rPr>
              <a:t>  </a:t>
            </a:r>
            <a:r>
              <a:rPr kumimoji="0" sz="2300" b="1" i="0" u="none" strike="noStrike" kern="0" cap="none" spc="0" normalizeH="0" baseline="0" noProof="0" dirty="0">
                <a:ln>
                  <a:noFill/>
                </a:ln>
                <a:solidFill>
                  <a:srgbClr val="000000"/>
                </a:solidFill>
                <a:effectLst/>
                <a:uLnTx/>
                <a:uFillTx/>
              </a:rPr>
              <a:t>Aa</a:t>
            </a:r>
            <a:endParaRPr kumimoji="0" lang="es-CO" sz="2300" b="1" i="0" u="none" strike="noStrike" kern="0" cap="none" spc="0" normalizeH="0" baseline="0" noProof="0" dirty="0">
              <a:ln>
                <a:noFill/>
              </a:ln>
              <a:solidFill>
                <a:srgbClr val="000000"/>
              </a:solidFill>
              <a:effectLst/>
              <a:uLnTx/>
              <a:uFillTx/>
            </a:endParaRPr>
          </a:p>
          <a:p>
            <a:pPr marL="12700" marR="5080" lvl="0" indent="0" defTabSz="914400" eaLnBrk="0" fontAlgn="base" latinLnBrk="0" hangingPunct="0">
              <a:lnSpc>
                <a:spcPct val="149700"/>
              </a:lnSpc>
              <a:spcBef>
                <a:spcPts val="85"/>
              </a:spcBef>
              <a:spcAft>
                <a:spcPct val="0"/>
              </a:spcAft>
              <a:buClrTx/>
              <a:buSzTx/>
              <a:buFontTx/>
              <a:buNone/>
              <a:tabLst/>
              <a:defRPr/>
            </a:pPr>
            <a:r>
              <a:rPr kumimoji="0" sz="2300" b="1" i="0" u="none" strike="noStrike" kern="0" cap="none" spc="0" normalizeH="0" baseline="0" noProof="0" dirty="0">
                <a:ln>
                  <a:noFill/>
                </a:ln>
                <a:solidFill>
                  <a:srgbClr val="000000"/>
                </a:solidFill>
                <a:effectLst/>
                <a:uLnTx/>
                <a:uFillTx/>
              </a:rPr>
              <a:t>A</a:t>
            </a:r>
          </a:p>
          <a:p>
            <a:pPr marL="12700" marR="0" lvl="0" indent="0" defTabSz="914400" eaLnBrk="0" fontAlgn="base" latinLnBrk="0" hangingPunct="0">
              <a:lnSpc>
                <a:spcPct val="100000"/>
              </a:lnSpc>
              <a:spcBef>
                <a:spcPts val="1925"/>
              </a:spcBef>
              <a:spcAft>
                <a:spcPct val="0"/>
              </a:spcAft>
              <a:buClrTx/>
              <a:buSzTx/>
              <a:buFontTx/>
              <a:buNone/>
              <a:tabLst/>
              <a:defRPr/>
            </a:pPr>
            <a:r>
              <a:rPr kumimoji="0" sz="2300" b="1" i="0" u="none" strike="noStrike" kern="0" cap="none" spc="0" normalizeH="0" baseline="0" noProof="0" dirty="0">
                <a:ln>
                  <a:noFill/>
                </a:ln>
                <a:solidFill>
                  <a:srgbClr val="000000"/>
                </a:solidFill>
                <a:effectLst/>
                <a:uLnTx/>
                <a:uFillTx/>
              </a:rPr>
              <a:t>Baa</a:t>
            </a:r>
          </a:p>
        </p:txBody>
      </p:sp>
      <p:sp>
        <p:nvSpPr>
          <p:cNvPr id="4" name="object 4"/>
          <p:cNvSpPr txBox="1"/>
          <p:nvPr/>
        </p:nvSpPr>
        <p:spPr>
          <a:xfrm>
            <a:off x="149796" y="3610222"/>
            <a:ext cx="1198880" cy="1672253"/>
          </a:xfrm>
          <a:prstGeom prst="rect">
            <a:avLst/>
          </a:prstGeom>
        </p:spPr>
        <p:txBody>
          <a:bodyPr vert="horz" wrap="square" lIns="0" tIns="12700" rIns="0" bIns="0" rtlCol="0">
            <a:spAutoFit/>
          </a:bodyPr>
          <a:lstStyle/>
          <a:p>
            <a:pPr marL="12700" marR="680085" defTabSz="914400" eaLnBrk="0" fontAlgn="base" hangingPunct="0">
              <a:lnSpc>
                <a:spcPct val="150200"/>
              </a:lnSpc>
              <a:spcBef>
                <a:spcPts val="100"/>
              </a:spcBef>
              <a:spcAft>
                <a:spcPct val="0"/>
              </a:spcAft>
            </a:pPr>
            <a:r>
              <a:rPr sz="2300" b="1" dirty="0">
                <a:solidFill>
                  <a:srgbClr val="000000"/>
                </a:solidFill>
                <a:cs typeface="Arial"/>
              </a:rPr>
              <a:t>Ba  B</a:t>
            </a:r>
          </a:p>
          <a:p>
            <a:pPr marL="12700" defTabSz="914400" eaLnBrk="0" fontAlgn="base" hangingPunct="0">
              <a:spcBef>
                <a:spcPts val="1889"/>
              </a:spcBef>
              <a:spcAft>
                <a:spcPct val="0"/>
              </a:spcAft>
            </a:pPr>
            <a:r>
              <a:rPr sz="2300" b="1" dirty="0">
                <a:solidFill>
                  <a:srgbClr val="000000"/>
                </a:solidFill>
                <a:cs typeface="Arial"/>
              </a:rPr>
              <a:t>C</a:t>
            </a:r>
            <a:r>
              <a:rPr sz="2300" b="1" spc="-5" dirty="0">
                <a:solidFill>
                  <a:srgbClr val="000000"/>
                </a:solidFill>
                <a:cs typeface="Arial"/>
              </a:rPr>
              <a:t>aa-</a:t>
            </a:r>
            <a:r>
              <a:rPr sz="2300" b="1" dirty="0">
                <a:solidFill>
                  <a:srgbClr val="000000"/>
                </a:solidFill>
                <a:cs typeface="Arial"/>
              </a:rPr>
              <a:t>C</a:t>
            </a:r>
          </a:p>
        </p:txBody>
      </p:sp>
      <p:sp>
        <p:nvSpPr>
          <p:cNvPr id="5" name="object 5"/>
          <p:cNvSpPr/>
          <p:nvPr/>
        </p:nvSpPr>
        <p:spPr>
          <a:xfrm>
            <a:off x="149797" y="3570883"/>
            <a:ext cx="2528872" cy="61812"/>
          </a:xfrm>
          <a:custGeom>
            <a:avLst/>
            <a:gdLst/>
            <a:ahLst/>
            <a:cxnLst/>
            <a:rect l="l" t="t" r="r" b="b"/>
            <a:pathLst>
              <a:path w="5095875">
                <a:moveTo>
                  <a:pt x="0" y="0"/>
                </a:moveTo>
                <a:lnTo>
                  <a:pt x="5095427" y="1"/>
                </a:lnTo>
              </a:path>
            </a:pathLst>
          </a:custGeom>
          <a:ln w="38100">
            <a:solidFill>
              <a:srgbClr val="0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2895759" y="1328440"/>
            <a:ext cx="494397" cy="2015439"/>
          </a:xfrm>
          <a:custGeom>
            <a:avLst/>
            <a:gdLst/>
            <a:ahLst/>
            <a:cxnLst/>
            <a:rect l="l" t="t" r="r" b="b"/>
            <a:pathLst>
              <a:path w="1067434" h="2590800">
                <a:moveTo>
                  <a:pt x="0" y="0"/>
                </a:moveTo>
                <a:lnTo>
                  <a:pt x="72379" y="811"/>
                </a:lnTo>
                <a:lnTo>
                  <a:pt x="141799" y="3175"/>
                </a:lnTo>
                <a:lnTo>
                  <a:pt x="207623" y="6985"/>
                </a:lnTo>
                <a:lnTo>
                  <a:pt x="269217" y="12136"/>
                </a:lnTo>
                <a:lnTo>
                  <a:pt x="325945" y="18522"/>
                </a:lnTo>
                <a:lnTo>
                  <a:pt x="377171" y="26036"/>
                </a:lnTo>
                <a:lnTo>
                  <a:pt x="422260" y="34574"/>
                </a:lnTo>
                <a:lnTo>
                  <a:pt x="460576" y="44028"/>
                </a:lnTo>
                <a:lnTo>
                  <a:pt x="514347" y="65263"/>
                </a:lnTo>
                <a:lnTo>
                  <a:pt x="533401" y="88895"/>
                </a:lnTo>
                <a:lnTo>
                  <a:pt x="533401" y="1206504"/>
                </a:lnTo>
                <a:lnTo>
                  <a:pt x="538270" y="1218566"/>
                </a:lnTo>
                <a:lnTo>
                  <a:pt x="575318" y="1241106"/>
                </a:lnTo>
                <a:lnTo>
                  <a:pt x="644542" y="1260825"/>
                </a:lnTo>
                <a:lnTo>
                  <a:pt x="689631" y="1269363"/>
                </a:lnTo>
                <a:lnTo>
                  <a:pt x="740857" y="1276877"/>
                </a:lnTo>
                <a:lnTo>
                  <a:pt x="797584" y="1283263"/>
                </a:lnTo>
                <a:lnTo>
                  <a:pt x="859179" y="1288414"/>
                </a:lnTo>
                <a:lnTo>
                  <a:pt x="925003" y="1292224"/>
                </a:lnTo>
                <a:lnTo>
                  <a:pt x="994423" y="1294588"/>
                </a:lnTo>
                <a:lnTo>
                  <a:pt x="1066803" y="1295400"/>
                </a:lnTo>
                <a:lnTo>
                  <a:pt x="994423" y="1296211"/>
                </a:lnTo>
                <a:lnTo>
                  <a:pt x="925003" y="1298575"/>
                </a:lnTo>
                <a:lnTo>
                  <a:pt x="859179" y="1302385"/>
                </a:lnTo>
                <a:lnTo>
                  <a:pt x="797584" y="1307536"/>
                </a:lnTo>
                <a:lnTo>
                  <a:pt x="740857" y="1313922"/>
                </a:lnTo>
                <a:lnTo>
                  <a:pt x="689631" y="1321437"/>
                </a:lnTo>
                <a:lnTo>
                  <a:pt x="644542" y="1329974"/>
                </a:lnTo>
                <a:lnTo>
                  <a:pt x="606226" y="1339428"/>
                </a:lnTo>
                <a:lnTo>
                  <a:pt x="552455" y="1360663"/>
                </a:lnTo>
                <a:lnTo>
                  <a:pt x="533401" y="1384296"/>
                </a:lnTo>
                <a:lnTo>
                  <a:pt x="533401" y="2501904"/>
                </a:lnTo>
                <a:lnTo>
                  <a:pt x="528532" y="2513966"/>
                </a:lnTo>
                <a:lnTo>
                  <a:pt x="491484" y="2536506"/>
                </a:lnTo>
                <a:lnTo>
                  <a:pt x="422260" y="2556225"/>
                </a:lnTo>
                <a:lnTo>
                  <a:pt x="377171" y="2564763"/>
                </a:lnTo>
                <a:lnTo>
                  <a:pt x="325945" y="2572277"/>
                </a:lnTo>
                <a:lnTo>
                  <a:pt x="269217" y="2578663"/>
                </a:lnTo>
                <a:lnTo>
                  <a:pt x="207623" y="2583814"/>
                </a:lnTo>
                <a:lnTo>
                  <a:pt x="141799" y="2587624"/>
                </a:lnTo>
                <a:lnTo>
                  <a:pt x="72379" y="2589988"/>
                </a:lnTo>
                <a:lnTo>
                  <a:pt x="0" y="2590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0" i="0" u="none" strike="noStrike" kern="0" cap="none" spc="0" normalizeH="0" baseline="0" noProof="0">
              <a:ln>
                <a:noFill/>
              </a:ln>
              <a:solidFill>
                <a:srgbClr val="000000"/>
              </a:solidFill>
              <a:effectLst/>
              <a:uLnTx/>
              <a:uFillTx/>
            </a:endParaRPr>
          </a:p>
        </p:txBody>
      </p:sp>
      <p:sp>
        <p:nvSpPr>
          <p:cNvPr id="7" name="object 7"/>
          <p:cNvSpPr/>
          <p:nvPr/>
        </p:nvSpPr>
        <p:spPr>
          <a:xfrm>
            <a:off x="2886100" y="3736438"/>
            <a:ext cx="481688" cy="1480434"/>
          </a:xfrm>
          <a:custGeom>
            <a:avLst/>
            <a:gdLst/>
            <a:ahLst/>
            <a:cxnLst/>
            <a:rect l="l" t="t" r="r" b="b"/>
            <a:pathLst>
              <a:path w="1066800" h="1828800">
                <a:moveTo>
                  <a:pt x="0" y="0"/>
                </a:moveTo>
                <a:lnTo>
                  <a:pt x="72379" y="811"/>
                </a:lnTo>
                <a:lnTo>
                  <a:pt x="141798" y="3175"/>
                </a:lnTo>
                <a:lnTo>
                  <a:pt x="207623" y="6985"/>
                </a:lnTo>
                <a:lnTo>
                  <a:pt x="269217" y="12136"/>
                </a:lnTo>
                <a:lnTo>
                  <a:pt x="325944" y="18522"/>
                </a:lnTo>
                <a:lnTo>
                  <a:pt x="377170" y="26037"/>
                </a:lnTo>
                <a:lnTo>
                  <a:pt x="422259" y="34574"/>
                </a:lnTo>
                <a:lnTo>
                  <a:pt x="460575" y="44028"/>
                </a:lnTo>
                <a:lnTo>
                  <a:pt x="514346" y="65263"/>
                </a:lnTo>
                <a:lnTo>
                  <a:pt x="533400" y="88896"/>
                </a:lnTo>
                <a:lnTo>
                  <a:pt x="533400" y="825504"/>
                </a:lnTo>
                <a:lnTo>
                  <a:pt x="538269" y="837566"/>
                </a:lnTo>
                <a:lnTo>
                  <a:pt x="575317" y="860106"/>
                </a:lnTo>
                <a:lnTo>
                  <a:pt x="644540" y="879825"/>
                </a:lnTo>
                <a:lnTo>
                  <a:pt x="689629" y="888362"/>
                </a:lnTo>
                <a:lnTo>
                  <a:pt x="740855" y="895877"/>
                </a:lnTo>
                <a:lnTo>
                  <a:pt x="797582" y="902263"/>
                </a:lnTo>
                <a:lnTo>
                  <a:pt x="859176" y="907414"/>
                </a:lnTo>
                <a:lnTo>
                  <a:pt x="925001" y="911224"/>
                </a:lnTo>
                <a:lnTo>
                  <a:pt x="994420" y="913588"/>
                </a:lnTo>
                <a:lnTo>
                  <a:pt x="1066800" y="914400"/>
                </a:lnTo>
                <a:lnTo>
                  <a:pt x="994420" y="915211"/>
                </a:lnTo>
                <a:lnTo>
                  <a:pt x="925001" y="917575"/>
                </a:lnTo>
                <a:lnTo>
                  <a:pt x="859176" y="921385"/>
                </a:lnTo>
                <a:lnTo>
                  <a:pt x="797582" y="926536"/>
                </a:lnTo>
                <a:lnTo>
                  <a:pt x="740855" y="932922"/>
                </a:lnTo>
                <a:lnTo>
                  <a:pt x="689629" y="940437"/>
                </a:lnTo>
                <a:lnTo>
                  <a:pt x="644540" y="948974"/>
                </a:lnTo>
                <a:lnTo>
                  <a:pt x="606224" y="958428"/>
                </a:lnTo>
                <a:lnTo>
                  <a:pt x="552453" y="979663"/>
                </a:lnTo>
                <a:lnTo>
                  <a:pt x="533400" y="1003296"/>
                </a:lnTo>
                <a:lnTo>
                  <a:pt x="533400" y="1739904"/>
                </a:lnTo>
                <a:lnTo>
                  <a:pt x="528530" y="1751966"/>
                </a:lnTo>
                <a:lnTo>
                  <a:pt x="491482" y="1774506"/>
                </a:lnTo>
                <a:lnTo>
                  <a:pt x="422259" y="1794225"/>
                </a:lnTo>
                <a:lnTo>
                  <a:pt x="377170" y="1802763"/>
                </a:lnTo>
                <a:lnTo>
                  <a:pt x="325944" y="1810277"/>
                </a:lnTo>
                <a:lnTo>
                  <a:pt x="269217" y="1816663"/>
                </a:lnTo>
                <a:lnTo>
                  <a:pt x="207623" y="1821814"/>
                </a:lnTo>
                <a:lnTo>
                  <a:pt x="141798" y="1825624"/>
                </a:lnTo>
                <a:lnTo>
                  <a:pt x="72379" y="1827988"/>
                </a:lnTo>
                <a:lnTo>
                  <a:pt x="0" y="1828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3340472" y="2048520"/>
            <a:ext cx="2137916" cy="653384"/>
          </a:xfrm>
          <a:prstGeom prst="rect">
            <a:avLst/>
          </a:prstGeom>
        </p:spPr>
        <p:txBody>
          <a:bodyPr vert="horz" wrap="square" lIns="0" tIns="24765" rIns="0" bIns="0" rtlCol="0">
            <a:spAutoFit/>
          </a:bodyPr>
          <a:lstStyle/>
          <a:p>
            <a:pPr marL="12700" marR="5080" algn="ctr" defTabSz="914400" eaLnBrk="0" fontAlgn="base" hangingPunct="0">
              <a:spcBef>
                <a:spcPts val="100"/>
              </a:spcBef>
              <a:spcAft>
                <a:spcPct val="0"/>
              </a:spcAft>
            </a:pPr>
            <a:r>
              <a:rPr sz="2000" b="1" spc="-5" dirty="0">
                <a:solidFill>
                  <a:srgbClr val="0028A0"/>
                </a:solidFill>
                <a:cs typeface="Arial"/>
              </a:rPr>
              <a:t>“Investment Grade”  </a:t>
            </a:r>
            <a:endParaRPr lang="es-CO" sz="2000" b="1" spc="-5" dirty="0">
              <a:solidFill>
                <a:srgbClr val="0028A0"/>
              </a:solidFill>
              <a:cs typeface="Arial"/>
            </a:endParaRPr>
          </a:p>
          <a:p>
            <a:pPr marL="12700" marR="5080" algn="ctr" defTabSz="914400" eaLnBrk="0" fontAlgn="base" hangingPunct="0">
              <a:spcBef>
                <a:spcPts val="100"/>
              </a:spcBef>
              <a:spcAft>
                <a:spcPct val="0"/>
              </a:spcAft>
            </a:pPr>
            <a:r>
              <a:rPr lang="es-CO" sz="2000" b="1" spc="-5" dirty="0">
                <a:solidFill>
                  <a:srgbClr val="0028A0"/>
                </a:solidFill>
                <a:cs typeface="Arial"/>
              </a:rPr>
              <a:t>Grado </a:t>
            </a:r>
            <a:r>
              <a:rPr sz="2000" b="1" spc="-5" dirty="0">
                <a:solidFill>
                  <a:srgbClr val="0028A0"/>
                </a:solidFill>
                <a:cs typeface="Arial"/>
              </a:rPr>
              <a:t> de Inversión</a:t>
            </a:r>
          </a:p>
        </p:txBody>
      </p:sp>
      <p:sp>
        <p:nvSpPr>
          <p:cNvPr id="9" name="object 17"/>
          <p:cNvSpPr txBox="1">
            <a:spLocks/>
          </p:cNvSpPr>
          <p:nvPr/>
        </p:nvSpPr>
        <p:spPr>
          <a:xfrm>
            <a:off x="187946" y="5428815"/>
            <a:ext cx="6590241" cy="174087"/>
          </a:xfrm>
          <a:prstGeom prst="rect">
            <a:avLst/>
          </a:prstGeom>
        </p:spPr>
        <p:txBody>
          <a:bodyPr vert="horz" wrap="square" lIns="0" tIns="18415" rIns="0" bIns="0" rtlCol="0">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
        <p:nvSpPr>
          <p:cNvPr id="10" name="object 9"/>
          <p:cNvSpPr txBox="1"/>
          <p:nvPr/>
        </p:nvSpPr>
        <p:spPr>
          <a:xfrm>
            <a:off x="3390156" y="4208760"/>
            <a:ext cx="1836305" cy="62837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000" b="1" spc="-5" dirty="0">
                <a:solidFill>
                  <a:srgbClr val="0028A0"/>
                </a:solidFill>
                <a:cs typeface="Arial"/>
              </a:rPr>
              <a:t>Grado</a:t>
            </a:r>
            <a:r>
              <a:rPr sz="2000" b="1" spc="-55" dirty="0">
                <a:solidFill>
                  <a:srgbClr val="0028A0"/>
                </a:solidFill>
                <a:cs typeface="Arial"/>
              </a:rPr>
              <a:t> </a:t>
            </a:r>
            <a:r>
              <a:rPr sz="2000" b="1" spc="-5" dirty="0">
                <a:solidFill>
                  <a:srgbClr val="0028A0"/>
                </a:solidFill>
                <a:cs typeface="Arial"/>
              </a:rPr>
              <a:t>Especulativo</a:t>
            </a:r>
            <a:endParaRPr sz="2000" b="1" dirty="0">
              <a:solidFill>
                <a:srgbClr val="000000"/>
              </a:solidFill>
              <a:cs typeface="Arial"/>
            </a:endParaRPr>
          </a:p>
        </p:txBody>
      </p:sp>
      <p:sp>
        <p:nvSpPr>
          <p:cNvPr id="11" name="object 10"/>
          <p:cNvSpPr txBox="1"/>
          <p:nvPr/>
        </p:nvSpPr>
        <p:spPr>
          <a:xfrm>
            <a:off x="660616" y="1327229"/>
            <a:ext cx="2153476"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600" b="1" spc="-5" dirty="0">
                <a:solidFill>
                  <a:srgbClr val="0028A0"/>
                </a:solidFill>
                <a:cs typeface="Arial"/>
              </a:rPr>
              <a:t>Riesgo crediticio</a:t>
            </a:r>
            <a:r>
              <a:rPr sz="1600" b="1" spc="-55" dirty="0">
                <a:solidFill>
                  <a:srgbClr val="0028A0"/>
                </a:solidFill>
                <a:cs typeface="Arial"/>
              </a:rPr>
              <a:t> </a:t>
            </a:r>
            <a:r>
              <a:rPr sz="1600" b="1" spc="-5" dirty="0">
                <a:solidFill>
                  <a:srgbClr val="0028A0"/>
                </a:solidFill>
                <a:cs typeface="Arial"/>
              </a:rPr>
              <a:t>mínimo</a:t>
            </a:r>
            <a:endParaRPr sz="1600" b="1" dirty="0">
              <a:solidFill>
                <a:srgbClr val="000000"/>
              </a:solidFill>
              <a:cs typeface="Arial"/>
            </a:endParaRPr>
          </a:p>
        </p:txBody>
      </p:sp>
      <p:sp>
        <p:nvSpPr>
          <p:cNvPr id="12" name="object 11"/>
          <p:cNvSpPr txBox="1"/>
          <p:nvPr/>
        </p:nvSpPr>
        <p:spPr>
          <a:xfrm>
            <a:off x="569870" y="1904504"/>
            <a:ext cx="2536324"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600" b="1" spc="-5" dirty="0">
                <a:solidFill>
                  <a:srgbClr val="0028A0"/>
                </a:solidFill>
                <a:cs typeface="Arial"/>
              </a:rPr>
              <a:t>Riesgo crediticio muy</a:t>
            </a:r>
            <a:r>
              <a:rPr sz="1600" b="1" spc="-50" dirty="0">
                <a:solidFill>
                  <a:srgbClr val="0028A0"/>
                </a:solidFill>
                <a:cs typeface="Arial"/>
              </a:rPr>
              <a:t> </a:t>
            </a:r>
            <a:r>
              <a:rPr sz="1600" b="1" spc="-5" dirty="0">
                <a:solidFill>
                  <a:srgbClr val="0028A0"/>
                </a:solidFill>
                <a:cs typeface="Arial"/>
              </a:rPr>
              <a:t>bajo</a:t>
            </a:r>
            <a:endParaRPr sz="1600" b="1" dirty="0">
              <a:solidFill>
                <a:srgbClr val="000000"/>
              </a:solidFill>
              <a:cs typeface="Arial"/>
            </a:endParaRPr>
          </a:p>
        </p:txBody>
      </p:sp>
      <p:sp>
        <p:nvSpPr>
          <p:cNvPr id="13" name="object 12"/>
          <p:cNvSpPr txBox="1"/>
          <p:nvPr/>
        </p:nvSpPr>
        <p:spPr>
          <a:xfrm>
            <a:off x="530739" y="2449270"/>
            <a:ext cx="2071472"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600" b="1" spc="-5" dirty="0">
                <a:solidFill>
                  <a:srgbClr val="0028A0"/>
                </a:solidFill>
                <a:cs typeface="Arial"/>
              </a:rPr>
              <a:t>Riesgo crediticio</a:t>
            </a:r>
            <a:r>
              <a:rPr sz="1600" b="1" spc="-50" dirty="0">
                <a:solidFill>
                  <a:srgbClr val="0028A0"/>
                </a:solidFill>
                <a:cs typeface="Arial"/>
              </a:rPr>
              <a:t> </a:t>
            </a:r>
            <a:r>
              <a:rPr sz="1600" b="1" spc="-5" dirty="0">
                <a:solidFill>
                  <a:srgbClr val="0028A0"/>
                </a:solidFill>
                <a:cs typeface="Arial"/>
              </a:rPr>
              <a:t>bajo</a:t>
            </a:r>
            <a:endParaRPr sz="1600" b="1" dirty="0">
              <a:solidFill>
                <a:srgbClr val="000000"/>
              </a:solidFill>
              <a:cs typeface="Arial"/>
            </a:endParaRPr>
          </a:p>
        </p:txBody>
      </p:sp>
      <p:sp>
        <p:nvSpPr>
          <p:cNvPr id="14" name="object 13"/>
          <p:cNvSpPr txBox="1"/>
          <p:nvPr/>
        </p:nvSpPr>
        <p:spPr>
          <a:xfrm>
            <a:off x="603814" y="3056632"/>
            <a:ext cx="2390966" cy="259045"/>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lang="es-CO" sz="1400" b="1" spc="-5" dirty="0">
                <a:solidFill>
                  <a:srgbClr val="0028A0"/>
                </a:solidFill>
                <a:cs typeface="Arial"/>
              </a:rPr>
              <a:t> </a:t>
            </a:r>
            <a:r>
              <a:rPr lang="es-CO" sz="1600" b="1" spc="-5" dirty="0">
                <a:solidFill>
                  <a:srgbClr val="0028A0"/>
                </a:solidFill>
                <a:cs typeface="Arial"/>
              </a:rPr>
              <a:t>Riesgo</a:t>
            </a:r>
            <a:r>
              <a:rPr sz="1600" b="1" spc="-5" dirty="0">
                <a:solidFill>
                  <a:srgbClr val="0028A0"/>
                </a:solidFill>
                <a:cs typeface="Arial"/>
              </a:rPr>
              <a:t> crediticio</a:t>
            </a:r>
            <a:r>
              <a:rPr sz="1600" b="1" spc="-60" dirty="0">
                <a:solidFill>
                  <a:srgbClr val="0028A0"/>
                </a:solidFill>
                <a:cs typeface="Arial"/>
              </a:rPr>
              <a:t> </a:t>
            </a:r>
            <a:r>
              <a:rPr sz="1600" b="1" spc="-5" dirty="0">
                <a:solidFill>
                  <a:srgbClr val="0028A0"/>
                </a:solidFill>
                <a:cs typeface="Arial"/>
              </a:rPr>
              <a:t>moderado</a:t>
            </a:r>
            <a:endParaRPr sz="1600" b="1" dirty="0">
              <a:solidFill>
                <a:srgbClr val="000000"/>
              </a:solidFill>
              <a:cs typeface="Arial"/>
            </a:endParaRPr>
          </a:p>
        </p:txBody>
      </p:sp>
      <p:sp>
        <p:nvSpPr>
          <p:cNvPr id="15" name="object 14"/>
          <p:cNvSpPr txBox="1"/>
          <p:nvPr/>
        </p:nvSpPr>
        <p:spPr>
          <a:xfrm>
            <a:off x="653852" y="3848720"/>
            <a:ext cx="2165350" cy="228268"/>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400" b="1" spc="-5" dirty="0">
                <a:solidFill>
                  <a:srgbClr val="0028A0"/>
                </a:solidFill>
                <a:cs typeface="Arial"/>
              </a:rPr>
              <a:t>Riesgo crediticio</a:t>
            </a:r>
            <a:r>
              <a:rPr sz="1400" b="1" spc="-40" dirty="0">
                <a:solidFill>
                  <a:srgbClr val="0028A0"/>
                </a:solidFill>
                <a:cs typeface="Arial"/>
              </a:rPr>
              <a:t> </a:t>
            </a:r>
            <a:r>
              <a:rPr sz="1400" b="1" spc="-5" dirty="0">
                <a:solidFill>
                  <a:srgbClr val="0028A0"/>
                </a:solidFill>
                <a:cs typeface="Arial"/>
              </a:rPr>
              <a:t>sustancial</a:t>
            </a:r>
            <a:endParaRPr sz="1400" b="1" dirty="0">
              <a:solidFill>
                <a:srgbClr val="000000"/>
              </a:solidFill>
              <a:cs typeface="Arial"/>
            </a:endParaRPr>
          </a:p>
        </p:txBody>
      </p:sp>
      <p:sp>
        <p:nvSpPr>
          <p:cNvPr id="16" name="object 15"/>
          <p:cNvSpPr txBox="1"/>
          <p:nvPr/>
        </p:nvSpPr>
        <p:spPr>
          <a:xfrm>
            <a:off x="688619" y="4406721"/>
            <a:ext cx="2197481" cy="259045"/>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lang="es-CO" sz="1600" b="1" spc="-5" dirty="0">
                <a:solidFill>
                  <a:srgbClr val="0028A0"/>
                </a:solidFill>
                <a:cs typeface="Arial"/>
              </a:rPr>
              <a:t>Riesgo crediticio</a:t>
            </a:r>
            <a:r>
              <a:rPr lang="es-CO" sz="1600" b="1" spc="-45" dirty="0">
                <a:solidFill>
                  <a:srgbClr val="0028A0"/>
                </a:solidFill>
                <a:cs typeface="Arial"/>
              </a:rPr>
              <a:t> </a:t>
            </a:r>
            <a:r>
              <a:rPr lang="es-CO" sz="1600" b="1" spc="-5" dirty="0">
                <a:solidFill>
                  <a:srgbClr val="0028A0"/>
                </a:solidFill>
                <a:cs typeface="Arial"/>
              </a:rPr>
              <a:t>elevado</a:t>
            </a:r>
            <a:endParaRPr lang="es-CO" sz="1600" b="1" dirty="0">
              <a:solidFill>
                <a:srgbClr val="000000"/>
              </a:solidFill>
              <a:cs typeface="Arial"/>
            </a:endParaRPr>
          </a:p>
        </p:txBody>
      </p:sp>
      <p:sp>
        <p:nvSpPr>
          <p:cNvPr id="17" name="object 16"/>
          <p:cNvSpPr txBox="1"/>
          <p:nvPr/>
        </p:nvSpPr>
        <p:spPr>
          <a:xfrm>
            <a:off x="936263" y="4856832"/>
            <a:ext cx="2381885" cy="51809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lang="es-CO" sz="1600" b="1" spc="-5" dirty="0">
                <a:solidFill>
                  <a:srgbClr val="0028A0"/>
                </a:solidFill>
                <a:cs typeface="Arial"/>
              </a:rPr>
              <a:t>Riesgo</a:t>
            </a:r>
            <a:r>
              <a:rPr sz="1600" b="1" spc="-5" dirty="0">
                <a:solidFill>
                  <a:srgbClr val="0028A0"/>
                </a:solidFill>
                <a:cs typeface="Arial"/>
              </a:rPr>
              <a:t> </a:t>
            </a:r>
            <a:r>
              <a:rPr lang="es-CO" sz="1600" b="1" spc="-5" dirty="0">
                <a:solidFill>
                  <a:srgbClr val="0028A0"/>
                </a:solidFill>
                <a:cs typeface="Arial"/>
              </a:rPr>
              <a:t>crediticio</a:t>
            </a:r>
          </a:p>
          <a:p>
            <a:pPr marL="12700" defTabSz="914400" eaLnBrk="0" fontAlgn="base" hangingPunct="0">
              <a:spcBef>
                <a:spcPts val="100"/>
              </a:spcBef>
              <a:spcAft>
                <a:spcPct val="0"/>
              </a:spcAft>
            </a:pPr>
            <a:r>
              <a:rPr sz="1600" b="1" spc="-5" dirty="0">
                <a:solidFill>
                  <a:srgbClr val="0028A0"/>
                </a:solidFill>
                <a:cs typeface="Arial"/>
              </a:rPr>
              <a:t> </a:t>
            </a:r>
            <a:r>
              <a:rPr lang="es-CO" sz="1600" b="1" spc="-5" dirty="0">
                <a:solidFill>
                  <a:srgbClr val="0028A0"/>
                </a:solidFill>
                <a:cs typeface="Arial"/>
              </a:rPr>
              <a:t>muy</a:t>
            </a:r>
            <a:r>
              <a:rPr sz="1600" b="1" spc="-45" dirty="0">
                <a:solidFill>
                  <a:srgbClr val="0028A0"/>
                </a:solidFill>
                <a:cs typeface="Arial"/>
              </a:rPr>
              <a:t> </a:t>
            </a:r>
            <a:r>
              <a:rPr lang="es-CO" sz="1600" b="1" spc="-5" dirty="0">
                <a:solidFill>
                  <a:srgbClr val="0028A0"/>
                </a:solidFill>
                <a:cs typeface="Arial"/>
              </a:rPr>
              <a:t>elevado</a:t>
            </a:r>
            <a:endParaRPr lang="es-CO" sz="1600" b="1" dirty="0">
              <a:solidFill>
                <a:srgbClr val="000000"/>
              </a:solidFill>
              <a:cs typeface="Arial"/>
            </a:endParaRPr>
          </a:p>
        </p:txBody>
      </p:sp>
      <p:sp>
        <p:nvSpPr>
          <p:cNvPr id="18" name="object 6"/>
          <p:cNvSpPr/>
          <p:nvPr/>
        </p:nvSpPr>
        <p:spPr>
          <a:xfrm flipH="1">
            <a:off x="5469708" y="1297743"/>
            <a:ext cx="368720" cy="2007729"/>
          </a:xfrm>
          <a:custGeom>
            <a:avLst/>
            <a:gdLst/>
            <a:ahLst/>
            <a:cxnLst/>
            <a:rect l="l" t="t" r="r" b="b"/>
            <a:pathLst>
              <a:path w="1067434" h="2590800">
                <a:moveTo>
                  <a:pt x="0" y="0"/>
                </a:moveTo>
                <a:lnTo>
                  <a:pt x="72379" y="811"/>
                </a:lnTo>
                <a:lnTo>
                  <a:pt x="141799" y="3175"/>
                </a:lnTo>
                <a:lnTo>
                  <a:pt x="207623" y="6985"/>
                </a:lnTo>
                <a:lnTo>
                  <a:pt x="269217" y="12136"/>
                </a:lnTo>
                <a:lnTo>
                  <a:pt x="325945" y="18522"/>
                </a:lnTo>
                <a:lnTo>
                  <a:pt x="377171" y="26036"/>
                </a:lnTo>
                <a:lnTo>
                  <a:pt x="422260" y="34574"/>
                </a:lnTo>
                <a:lnTo>
                  <a:pt x="460576" y="44028"/>
                </a:lnTo>
                <a:lnTo>
                  <a:pt x="514347" y="65263"/>
                </a:lnTo>
                <a:lnTo>
                  <a:pt x="533401" y="88895"/>
                </a:lnTo>
                <a:lnTo>
                  <a:pt x="533401" y="1206504"/>
                </a:lnTo>
                <a:lnTo>
                  <a:pt x="538270" y="1218566"/>
                </a:lnTo>
                <a:lnTo>
                  <a:pt x="575318" y="1241106"/>
                </a:lnTo>
                <a:lnTo>
                  <a:pt x="644542" y="1260825"/>
                </a:lnTo>
                <a:lnTo>
                  <a:pt x="689631" y="1269363"/>
                </a:lnTo>
                <a:lnTo>
                  <a:pt x="740857" y="1276877"/>
                </a:lnTo>
                <a:lnTo>
                  <a:pt x="797584" y="1283263"/>
                </a:lnTo>
                <a:lnTo>
                  <a:pt x="859179" y="1288414"/>
                </a:lnTo>
                <a:lnTo>
                  <a:pt x="925003" y="1292224"/>
                </a:lnTo>
                <a:lnTo>
                  <a:pt x="994423" y="1294588"/>
                </a:lnTo>
                <a:lnTo>
                  <a:pt x="1066803" y="1295400"/>
                </a:lnTo>
                <a:lnTo>
                  <a:pt x="994423" y="1296211"/>
                </a:lnTo>
                <a:lnTo>
                  <a:pt x="925003" y="1298575"/>
                </a:lnTo>
                <a:lnTo>
                  <a:pt x="859179" y="1302385"/>
                </a:lnTo>
                <a:lnTo>
                  <a:pt x="797584" y="1307536"/>
                </a:lnTo>
                <a:lnTo>
                  <a:pt x="740857" y="1313922"/>
                </a:lnTo>
                <a:lnTo>
                  <a:pt x="689631" y="1321437"/>
                </a:lnTo>
                <a:lnTo>
                  <a:pt x="644542" y="1329974"/>
                </a:lnTo>
                <a:lnTo>
                  <a:pt x="606226" y="1339428"/>
                </a:lnTo>
                <a:lnTo>
                  <a:pt x="552455" y="1360663"/>
                </a:lnTo>
                <a:lnTo>
                  <a:pt x="533401" y="1384296"/>
                </a:lnTo>
                <a:lnTo>
                  <a:pt x="533401" y="2501904"/>
                </a:lnTo>
                <a:lnTo>
                  <a:pt x="528532" y="2513966"/>
                </a:lnTo>
                <a:lnTo>
                  <a:pt x="491484" y="2536506"/>
                </a:lnTo>
                <a:lnTo>
                  <a:pt x="422260" y="2556225"/>
                </a:lnTo>
                <a:lnTo>
                  <a:pt x="377171" y="2564763"/>
                </a:lnTo>
                <a:lnTo>
                  <a:pt x="325945" y="2572277"/>
                </a:lnTo>
                <a:lnTo>
                  <a:pt x="269217" y="2578663"/>
                </a:lnTo>
                <a:lnTo>
                  <a:pt x="207623" y="2583814"/>
                </a:lnTo>
                <a:lnTo>
                  <a:pt x="141799" y="2587624"/>
                </a:lnTo>
                <a:lnTo>
                  <a:pt x="72379" y="2589988"/>
                </a:lnTo>
                <a:lnTo>
                  <a:pt x="0" y="2590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endParaRPr>
          </a:p>
        </p:txBody>
      </p:sp>
      <p:sp>
        <p:nvSpPr>
          <p:cNvPr id="19" name="object 7"/>
          <p:cNvSpPr/>
          <p:nvPr/>
        </p:nvSpPr>
        <p:spPr>
          <a:xfrm flipH="1">
            <a:off x="5541935" y="3717193"/>
            <a:ext cx="368501" cy="1488043"/>
          </a:xfrm>
          <a:custGeom>
            <a:avLst/>
            <a:gdLst/>
            <a:ahLst/>
            <a:cxnLst/>
            <a:rect l="l" t="t" r="r" b="b"/>
            <a:pathLst>
              <a:path w="1066800" h="1828800">
                <a:moveTo>
                  <a:pt x="0" y="0"/>
                </a:moveTo>
                <a:lnTo>
                  <a:pt x="72379" y="811"/>
                </a:lnTo>
                <a:lnTo>
                  <a:pt x="141798" y="3175"/>
                </a:lnTo>
                <a:lnTo>
                  <a:pt x="207623" y="6985"/>
                </a:lnTo>
                <a:lnTo>
                  <a:pt x="269217" y="12136"/>
                </a:lnTo>
                <a:lnTo>
                  <a:pt x="325944" y="18522"/>
                </a:lnTo>
                <a:lnTo>
                  <a:pt x="377170" y="26037"/>
                </a:lnTo>
                <a:lnTo>
                  <a:pt x="422259" y="34574"/>
                </a:lnTo>
                <a:lnTo>
                  <a:pt x="460575" y="44028"/>
                </a:lnTo>
                <a:lnTo>
                  <a:pt x="514346" y="65263"/>
                </a:lnTo>
                <a:lnTo>
                  <a:pt x="533400" y="88896"/>
                </a:lnTo>
                <a:lnTo>
                  <a:pt x="533400" y="825504"/>
                </a:lnTo>
                <a:lnTo>
                  <a:pt x="538269" y="837566"/>
                </a:lnTo>
                <a:lnTo>
                  <a:pt x="575317" y="860106"/>
                </a:lnTo>
                <a:lnTo>
                  <a:pt x="644540" y="879825"/>
                </a:lnTo>
                <a:lnTo>
                  <a:pt x="689629" y="888362"/>
                </a:lnTo>
                <a:lnTo>
                  <a:pt x="740855" y="895877"/>
                </a:lnTo>
                <a:lnTo>
                  <a:pt x="797582" y="902263"/>
                </a:lnTo>
                <a:lnTo>
                  <a:pt x="859176" y="907414"/>
                </a:lnTo>
                <a:lnTo>
                  <a:pt x="925001" y="911224"/>
                </a:lnTo>
                <a:lnTo>
                  <a:pt x="994420" y="913588"/>
                </a:lnTo>
                <a:lnTo>
                  <a:pt x="1066800" y="914400"/>
                </a:lnTo>
                <a:lnTo>
                  <a:pt x="994420" y="915211"/>
                </a:lnTo>
                <a:lnTo>
                  <a:pt x="925001" y="917575"/>
                </a:lnTo>
                <a:lnTo>
                  <a:pt x="859176" y="921385"/>
                </a:lnTo>
                <a:lnTo>
                  <a:pt x="797582" y="926536"/>
                </a:lnTo>
                <a:lnTo>
                  <a:pt x="740855" y="932922"/>
                </a:lnTo>
                <a:lnTo>
                  <a:pt x="689629" y="940437"/>
                </a:lnTo>
                <a:lnTo>
                  <a:pt x="644540" y="948974"/>
                </a:lnTo>
                <a:lnTo>
                  <a:pt x="606224" y="958428"/>
                </a:lnTo>
                <a:lnTo>
                  <a:pt x="552453" y="979663"/>
                </a:lnTo>
                <a:lnTo>
                  <a:pt x="533400" y="1003296"/>
                </a:lnTo>
                <a:lnTo>
                  <a:pt x="533400" y="1739904"/>
                </a:lnTo>
                <a:lnTo>
                  <a:pt x="528530" y="1751966"/>
                </a:lnTo>
                <a:lnTo>
                  <a:pt x="491482" y="1774506"/>
                </a:lnTo>
                <a:lnTo>
                  <a:pt x="422259" y="1794225"/>
                </a:lnTo>
                <a:lnTo>
                  <a:pt x="377170" y="1802763"/>
                </a:lnTo>
                <a:lnTo>
                  <a:pt x="325944" y="1810277"/>
                </a:lnTo>
                <a:lnTo>
                  <a:pt x="269217" y="1816663"/>
                </a:lnTo>
                <a:lnTo>
                  <a:pt x="207623" y="1821814"/>
                </a:lnTo>
                <a:lnTo>
                  <a:pt x="141798" y="1825624"/>
                </a:lnTo>
                <a:lnTo>
                  <a:pt x="72379" y="1827988"/>
                </a:lnTo>
                <a:lnTo>
                  <a:pt x="0" y="1828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endParaRPr>
          </a:p>
        </p:txBody>
      </p:sp>
      <p:sp>
        <p:nvSpPr>
          <p:cNvPr id="20" name="object 17"/>
          <p:cNvSpPr txBox="1"/>
          <p:nvPr/>
        </p:nvSpPr>
        <p:spPr>
          <a:xfrm>
            <a:off x="5969376" y="4856832"/>
            <a:ext cx="2720629" cy="205184"/>
          </a:xfrm>
          <a:prstGeom prst="rect">
            <a:avLst/>
          </a:prstGeom>
        </p:spPr>
        <p:txBody>
          <a:bodyPr vert="horz" wrap="square" lIns="0" tIns="0" rIns="0" bIns="0" rtlCol="0">
            <a:spAutoFit/>
          </a:bodyPr>
          <a:lstStyle/>
          <a:p>
            <a:pPr marL="12700" defTabSz="914400" eaLnBrk="0" fontAlgn="base" hangingPunct="0">
              <a:lnSpc>
                <a:spcPts val="1645"/>
              </a:lnSpc>
              <a:spcBef>
                <a:spcPct val="0"/>
              </a:spcBef>
              <a:spcAft>
                <a:spcPct val="0"/>
              </a:spcAft>
            </a:pPr>
            <a:r>
              <a:rPr sz="2000" b="1" dirty="0">
                <a:solidFill>
                  <a:srgbClr val="0028A0"/>
                </a:solidFill>
                <a:cs typeface="Arial"/>
              </a:rPr>
              <a:t>El </a:t>
            </a:r>
            <a:r>
              <a:rPr sz="2000" b="1" spc="-15" dirty="0">
                <a:solidFill>
                  <a:srgbClr val="0028A0"/>
                </a:solidFill>
                <a:cs typeface="Arial"/>
              </a:rPr>
              <a:t>Salvador,</a:t>
            </a:r>
            <a:r>
              <a:rPr sz="2000" b="1" spc="-35" dirty="0">
                <a:solidFill>
                  <a:srgbClr val="0028A0"/>
                </a:solidFill>
                <a:cs typeface="Arial"/>
              </a:rPr>
              <a:t> </a:t>
            </a:r>
            <a:r>
              <a:rPr sz="2000" b="1" spc="-15" dirty="0">
                <a:solidFill>
                  <a:srgbClr val="0028A0"/>
                </a:solidFill>
                <a:cs typeface="Arial"/>
              </a:rPr>
              <a:t>Venezuela</a:t>
            </a:r>
            <a:endParaRPr sz="2000" b="1" dirty="0">
              <a:solidFill>
                <a:srgbClr val="000000"/>
              </a:solidFill>
              <a:cs typeface="Arial"/>
            </a:endParaRPr>
          </a:p>
        </p:txBody>
      </p:sp>
      <p:sp>
        <p:nvSpPr>
          <p:cNvPr id="21" name="object 10"/>
          <p:cNvSpPr txBox="1"/>
          <p:nvPr/>
        </p:nvSpPr>
        <p:spPr>
          <a:xfrm>
            <a:off x="5973436" y="1312639"/>
            <a:ext cx="3237317" cy="382156"/>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b="1" spc="-5" dirty="0">
                <a:solidFill>
                  <a:srgbClr val="0028A0"/>
                </a:solidFill>
                <a:cs typeface="Arial"/>
              </a:rPr>
              <a:t>Canadá, Estados</a:t>
            </a:r>
            <a:r>
              <a:rPr sz="2400" b="1" spc="-60" dirty="0">
                <a:solidFill>
                  <a:srgbClr val="0028A0"/>
                </a:solidFill>
                <a:cs typeface="Arial"/>
              </a:rPr>
              <a:t> </a:t>
            </a:r>
            <a:r>
              <a:rPr sz="2400" b="1" spc="-5" dirty="0">
                <a:solidFill>
                  <a:srgbClr val="0028A0"/>
                </a:solidFill>
                <a:cs typeface="Arial"/>
              </a:rPr>
              <a:t>Unidos</a:t>
            </a:r>
            <a:endParaRPr sz="2400" b="1" dirty="0">
              <a:solidFill>
                <a:srgbClr val="000000"/>
              </a:solidFill>
              <a:cs typeface="Arial"/>
            </a:endParaRPr>
          </a:p>
        </p:txBody>
      </p:sp>
      <p:sp>
        <p:nvSpPr>
          <p:cNvPr id="22" name="object 11"/>
          <p:cNvSpPr txBox="1"/>
          <p:nvPr/>
        </p:nvSpPr>
        <p:spPr>
          <a:xfrm>
            <a:off x="5969377" y="1892088"/>
            <a:ext cx="1509125" cy="382156"/>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b="1" dirty="0">
                <a:solidFill>
                  <a:srgbClr val="0028A0"/>
                </a:solidFill>
                <a:cs typeface="Arial"/>
              </a:rPr>
              <a:t>C</a:t>
            </a:r>
            <a:r>
              <a:rPr sz="2400" b="1" spc="-5" dirty="0">
                <a:solidFill>
                  <a:srgbClr val="0028A0"/>
                </a:solidFill>
                <a:cs typeface="Arial"/>
              </a:rPr>
              <a:t>h</a:t>
            </a:r>
            <a:r>
              <a:rPr sz="2400" b="1" dirty="0">
                <a:solidFill>
                  <a:srgbClr val="0028A0"/>
                </a:solidFill>
                <a:cs typeface="Arial"/>
              </a:rPr>
              <a:t>ile</a:t>
            </a:r>
            <a:endParaRPr sz="2400" b="1" dirty="0">
              <a:solidFill>
                <a:srgbClr val="000000"/>
              </a:solidFill>
              <a:cs typeface="Arial"/>
            </a:endParaRPr>
          </a:p>
        </p:txBody>
      </p:sp>
      <p:sp>
        <p:nvSpPr>
          <p:cNvPr id="23" name="object 12"/>
          <p:cNvSpPr txBox="1"/>
          <p:nvPr/>
        </p:nvSpPr>
        <p:spPr>
          <a:xfrm>
            <a:off x="5969377" y="2409929"/>
            <a:ext cx="2157197" cy="382156"/>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b="1" spc="-5" dirty="0">
                <a:solidFill>
                  <a:srgbClr val="0028A0"/>
                </a:solidFill>
                <a:cs typeface="Arial"/>
              </a:rPr>
              <a:t>México,</a:t>
            </a:r>
            <a:r>
              <a:rPr sz="2400" b="1" spc="-60" dirty="0">
                <a:solidFill>
                  <a:srgbClr val="0028A0"/>
                </a:solidFill>
                <a:cs typeface="Arial"/>
              </a:rPr>
              <a:t> </a:t>
            </a:r>
            <a:r>
              <a:rPr sz="2400" b="1" spc="-5" dirty="0">
                <a:solidFill>
                  <a:srgbClr val="0028A0"/>
                </a:solidFill>
                <a:cs typeface="Arial"/>
              </a:rPr>
              <a:t>Perú</a:t>
            </a:r>
            <a:endParaRPr sz="2400" b="1" dirty="0">
              <a:solidFill>
                <a:srgbClr val="000000"/>
              </a:solidFill>
              <a:cs typeface="Arial"/>
            </a:endParaRPr>
          </a:p>
        </p:txBody>
      </p:sp>
      <p:sp>
        <p:nvSpPr>
          <p:cNvPr id="24" name="object 13"/>
          <p:cNvSpPr txBox="1"/>
          <p:nvPr/>
        </p:nvSpPr>
        <p:spPr>
          <a:xfrm>
            <a:off x="5973435" y="3024063"/>
            <a:ext cx="3042083" cy="32060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000" b="1" u="sng" spc="-5" dirty="0">
                <a:solidFill>
                  <a:srgbClr val="0028A0"/>
                </a:solidFill>
                <a:cs typeface="Arial"/>
              </a:rPr>
              <a:t>Colombia</a:t>
            </a:r>
            <a:r>
              <a:rPr sz="2000" b="1" spc="-5" dirty="0">
                <a:solidFill>
                  <a:srgbClr val="0028A0"/>
                </a:solidFill>
                <a:cs typeface="Arial"/>
              </a:rPr>
              <a:t>, Panamá,</a:t>
            </a:r>
            <a:r>
              <a:rPr sz="2000" b="1" spc="-60" dirty="0">
                <a:solidFill>
                  <a:srgbClr val="0028A0"/>
                </a:solidFill>
                <a:cs typeface="Arial"/>
              </a:rPr>
              <a:t> </a:t>
            </a:r>
            <a:r>
              <a:rPr sz="2000" b="1" spc="-5" dirty="0">
                <a:solidFill>
                  <a:srgbClr val="0028A0"/>
                </a:solidFill>
                <a:cs typeface="Arial"/>
              </a:rPr>
              <a:t>Uruguay</a:t>
            </a:r>
            <a:endParaRPr sz="2000" b="1" dirty="0">
              <a:solidFill>
                <a:srgbClr val="000000"/>
              </a:solidFill>
              <a:cs typeface="Arial"/>
            </a:endParaRPr>
          </a:p>
        </p:txBody>
      </p:sp>
      <p:sp>
        <p:nvSpPr>
          <p:cNvPr id="25" name="object 14"/>
          <p:cNvSpPr txBox="1"/>
          <p:nvPr/>
        </p:nvSpPr>
        <p:spPr>
          <a:xfrm>
            <a:off x="5941484" y="3704704"/>
            <a:ext cx="3074035" cy="469744"/>
          </a:xfrm>
          <a:prstGeom prst="rect">
            <a:avLst/>
          </a:prstGeom>
        </p:spPr>
        <p:txBody>
          <a:bodyPr vert="horz" wrap="square" lIns="0" tIns="20320" rIns="0" bIns="0" rtlCol="0">
            <a:spAutoFit/>
          </a:bodyPr>
          <a:lstStyle/>
          <a:p>
            <a:pPr marL="12700" marR="5080" defTabSz="914400" eaLnBrk="0" fontAlgn="base" hangingPunct="0">
              <a:lnSpc>
                <a:spcPts val="1670"/>
              </a:lnSpc>
              <a:spcBef>
                <a:spcPts val="160"/>
              </a:spcBef>
              <a:spcAft>
                <a:spcPct val="0"/>
              </a:spcAft>
            </a:pPr>
            <a:r>
              <a:rPr sz="2000" b="1" spc="-5" dirty="0">
                <a:solidFill>
                  <a:srgbClr val="0028A0"/>
                </a:solidFill>
                <a:cs typeface="Arial"/>
              </a:rPr>
              <a:t>Bolivia, Brasil, Costa Rica, Guatemala,  Paraguay</a:t>
            </a:r>
            <a:endParaRPr sz="2000" b="1" dirty="0">
              <a:solidFill>
                <a:srgbClr val="000000"/>
              </a:solidFill>
              <a:cs typeface="Arial"/>
            </a:endParaRPr>
          </a:p>
        </p:txBody>
      </p:sp>
      <p:sp>
        <p:nvSpPr>
          <p:cNvPr id="26" name="object 15"/>
          <p:cNvSpPr txBox="1"/>
          <p:nvPr/>
        </p:nvSpPr>
        <p:spPr>
          <a:xfrm>
            <a:off x="5957188" y="4280768"/>
            <a:ext cx="2449830" cy="469744"/>
          </a:xfrm>
          <a:prstGeom prst="rect">
            <a:avLst/>
          </a:prstGeom>
        </p:spPr>
        <p:txBody>
          <a:bodyPr vert="horz" wrap="square" lIns="0" tIns="20320" rIns="0" bIns="0" rtlCol="0">
            <a:spAutoFit/>
          </a:bodyPr>
          <a:lstStyle/>
          <a:p>
            <a:pPr marL="12700" marR="5080" defTabSz="914400" eaLnBrk="0" fontAlgn="base" hangingPunct="0">
              <a:lnSpc>
                <a:spcPts val="1670"/>
              </a:lnSpc>
              <a:spcBef>
                <a:spcPts val="160"/>
              </a:spcBef>
              <a:spcAft>
                <a:spcPct val="0"/>
              </a:spcAft>
            </a:pPr>
            <a:r>
              <a:rPr sz="2000" b="1" spc="-5" dirty="0">
                <a:solidFill>
                  <a:srgbClr val="0028A0"/>
                </a:solidFill>
                <a:cs typeface="Arial"/>
              </a:rPr>
              <a:t>Argentina, </a:t>
            </a:r>
            <a:r>
              <a:rPr sz="2000" b="1" spc="-15" dirty="0">
                <a:solidFill>
                  <a:srgbClr val="0028A0"/>
                </a:solidFill>
                <a:cs typeface="Arial"/>
              </a:rPr>
              <a:t>Ecuador, </a:t>
            </a:r>
            <a:r>
              <a:rPr sz="2000" b="1" spc="-5" dirty="0">
                <a:solidFill>
                  <a:srgbClr val="0028A0"/>
                </a:solidFill>
                <a:cs typeface="Arial"/>
              </a:rPr>
              <a:t>Honduras,  Nicaragua</a:t>
            </a:r>
            <a:endParaRPr sz="2000" b="1" dirty="0">
              <a:solidFill>
                <a:srgbClr val="000000"/>
              </a:solidFill>
              <a:cs typeface="Arial"/>
            </a:endParaRPr>
          </a:p>
        </p:txBody>
      </p:sp>
    </p:spTree>
    <p:extLst>
      <p:ext uri="{BB962C8B-B14F-4D97-AF65-F5344CB8AC3E}">
        <p14:creationId xmlns:p14="http://schemas.microsoft.com/office/powerpoint/2010/main" val="3737627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03700" y="2190960"/>
            <a:ext cx="4940300" cy="1104636"/>
          </a:xfrm>
        </p:spPr>
        <p:txBody>
          <a:bodyPr>
            <a:noAutofit/>
          </a:bodyPr>
          <a:lstStyle/>
          <a:p>
            <a:pPr marL="12700">
              <a:spcBef>
                <a:spcPts val="100"/>
              </a:spcBef>
            </a:pPr>
            <a:r>
              <a:rPr lang="es-CO" sz="3600" b="1" kern="0" spc="-5" dirty="0">
                <a:solidFill>
                  <a:srgbClr val="00918E"/>
                </a:solidFill>
                <a:latin typeface="Times New Roman" panose="02020603050405020304" pitchFamily="18" charset="0"/>
                <a:cs typeface="Times New Roman" panose="02020603050405020304" pitchFamily="18" charset="0"/>
              </a:rPr>
              <a:t>Proceso de</a:t>
            </a:r>
            <a:r>
              <a:rPr lang="es-CO" sz="3600" b="1" kern="0" spc="-40" dirty="0">
                <a:solidFill>
                  <a:srgbClr val="00918E"/>
                </a:solidFill>
                <a:latin typeface="Times New Roman" panose="02020603050405020304" pitchFamily="18" charset="0"/>
                <a:cs typeface="Times New Roman" panose="02020603050405020304" pitchFamily="18" charset="0"/>
              </a:rPr>
              <a:t> </a:t>
            </a:r>
            <a:r>
              <a:rPr lang="es-CO" sz="3600" b="1" kern="0" spc="-5" dirty="0">
                <a:solidFill>
                  <a:srgbClr val="00918E"/>
                </a:solidFill>
                <a:latin typeface="Times New Roman" panose="02020603050405020304" pitchFamily="18" charset="0"/>
                <a:cs typeface="Times New Roman" panose="02020603050405020304" pitchFamily="18" charset="0"/>
              </a:rPr>
              <a:t>Calificación</a:t>
            </a:r>
          </a:p>
        </p:txBody>
      </p:sp>
      <p:sp>
        <p:nvSpPr>
          <p:cNvPr id="4" name="object 2"/>
          <p:cNvSpPr txBox="1"/>
          <p:nvPr/>
        </p:nvSpPr>
        <p:spPr>
          <a:xfrm>
            <a:off x="2656260" y="1013123"/>
            <a:ext cx="1226185" cy="378308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4500" dirty="0">
                <a:solidFill>
                  <a:srgbClr val="00918E"/>
                </a:solidFill>
                <a:latin typeface="Times New Roman" panose="02020603050405020304" pitchFamily="18" charset="0"/>
                <a:cs typeface="Times New Roman" panose="02020603050405020304" pitchFamily="18" charset="0"/>
              </a:rPr>
              <a:t>2</a:t>
            </a:r>
            <a:endParaRPr sz="24500" dirty="0">
              <a:solidFill>
                <a:srgbClr val="0091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776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900" y="44789"/>
            <a:ext cx="8420100" cy="1104636"/>
          </a:xfrm>
        </p:spPr>
        <p:txBody>
          <a:bodyPr>
            <a:normAutofit/>
          </a:bodyPr>
          <a:lstStyle/>
          <a:p>
            <a:pPr algn="l"/>
            <a:r>
              <a:rPr lang="es-CO" b="1" dirty="0">
                <a:latin typeface="Times New Roman" panose="02020603050405020304" pitchFamily="18" charset="0"/>
                <a:cs typeface="Times New Roman" panose="02020603050405020304" pitchFamily="18" charset="0"/>
              </a:rPr>
              <a:t>Primero: Marco  Analítico  para  Calificaciones Soberanas</a:t>
            </a:r>
          </a:p>
        </p:txBody>
      </p:sp>
      <p:sp>
        <p:nvSpPr>
          <p:cNvPr id="3" name="object 3"/>
          <p:cNvSpPr txBox="1"/>
          <p:nvPr/>
        </p:nvSpPr>
        <p:spPr>
          <a:xfrm>
            <a:off x="903219" y="2104028"/>
            <a:ext cx="3391535" cy="545021"/>
          </a:xfrm>
          <a:prstGeom prst="rect">
            <a:avLst/>
          </a:prstGeom>
          <a:solidFill>
            <a:srgbClr val="D9D9D9"/>
          </a:solidFill>
          <a:ln>
            <a:solidFill>
              <a:srgbClr val="FFFF00"/>
            </a:solidFill>
          </a:ln>
        </p:spPr>
        <p:txBody>
          <a:bodyPr vert="horz" wrap="square" lIns="0" tIns="6350" rIns="0" bIns="0" rtlCol="0">
            <a:spAutoFit/>
          </a:bodyPr>
          <a:lstStyle/>
          <a:p>
            <a:pPr defTabSz="914400" eaLnBrk="0" fontAlgn="base" hangingPunct="0">
              <a:spcBef>
                <a:spcPts val="50"/>
              </a:spcBef>
              <a:spcAft>
                <a:spcPct val="0"/>
              </a:spcAft>
            </a:pPr>
            <a:endParaRPr sz="1500" dirty="0">
              <a:solidFill>
                <a:srgbClr val="000000"/>
              </a:solidFill>
              <a:cs typeface="Times New Roman"/>
            </a:endParaRPr>
          </a:p>
          <a:p>
            <a:pPr marL="824865" defTabSz="914400" eaLnBrk="0" fontAlgn="base" hangingPunct="0">
              <a:spcBef>
                <a:spcPct val="0"/>
              </a:spcBef>
              <a:spcAft>
                <a:spcPct val="0"/>
              </a:spcAft>
            </a:pPr>
            <a:r>
              <a:rPr sz="2000" b="1" spc="50" dirty="0">
                <a:solidFill>
                  <a:srgbClr val="000000"/>
                </a:solidFill>
                <a:cs typeface="Calibri"/>
              </a:rPr>
              <a:t>Resistencia</a:t>
            </a:r>
            <a:r>
              <a:rPr sz="2000" b="1" spc="-105" dirty="0">
                <a:solidFill>
                  <a:srgbClr val="000000"/>
                </a:solidFill>
                <a:cs typeface="Calibri"/>
              </a:rPr>
              <a:t> </a:t>
            </a:r>
            <a:r>
              <a:rPr sz="2000" b="1" spc="50" dirty="0">
                <a:solidFill>
                  <a:srgbClr val="000000"/>
                </a:solidFill>
                <a:cs typeface="Calibri"/>
              </a:rPr>
              <a:t>Econ</a:t>
            </a:r>
            <a:r>
              <a:rPr lang="es-CO" sz="2000" b="1" spc="50" dirty="0" err="1">
                <a:solidFill>
                  <a:srgbClr val="000000"/>
                </a:solidFill>
                <a:cs typeface="Calibri"/>
              </a:rPr>
              <a:t>ó</a:t>
            </a:r>
            <a:r>
              <a:rPr sz="2000" b="1" spc="50" dirty="0">
                <a:solidFill>
                  <a:srgbClr val="000000"/>
                </a:solidFill>
                <a:cs typeface="Calibri"/>
              </a:rPr>
              <a:t>mica</a:t>
            </a:r>
            <a:endParaRPr sz="2000" dirty="0">
              <a:solidFill>
                <a:srgbClr val="000000"/>
              </a:solidFill>
              <a:cs typeface="Calibri"/>
            </a:endParaRPr>
          </a:p>
        </p:txBody>
      </p:sp>
      <p:sp>
        <p:nvSpPr>
          <p:cNvPr id="4" name="object 4"/>
          <p:cNvSpPr txBox="1"/>
          <p:nvPr/>
        </p:nvSpPr>
        <p:spPr>
          <a:xfrm>
            <a:off x="903219" y="1129308"/>
            <a:ext cx="1587500" cy="784830"/>
          </a:xfrm>
          <a:prstGeom prst="rect">
            <a:avLst/>
          </a:prstGeom>
          <a:solidFill>
            <a:srgbClr val="C3D69B"/>
          </a:solidFill>
          <a:ln>
            <a:solidFill>
              <a:srgbClr val="000000"/>
            </a:solidFill>
          </a:ln>
        </p:spPr>
        <p:txBody>
          <a:bodyPr vert="horz" wrap="square" lIns="0" tIns="88900" rIns="0" bIns="0" rtlCol="0">
            <a:spAutoFit/>
          </a:bodyPr>
          <a:lstStyle/>
          <a:p>
            <a:pPr marL="429895" marR="0" lvl="0" indent="0"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Fortaleza</a:t>
            </a:r>
            <a:endParaRPr kumimoji="0" sz="1800" b="0" i="0" u="none" strike="noStrike" kern="0" cap="none" spc="0" normalizeH="0" baseline="0" noProof="0" dirty="0">
              <a:ln>
                <a:noFill/>
              </a:ln>
              <a:solidFill>
                <a:srgbClr val="000000"/>
              </a:solidFill>
              <a:effectLst/>
              <a:uLnTx/>
              <a:uFillTx/>
              <a:cs typeface="Calibri"/>
            </a:endParaRPr>
          </a:p>
          <a:p>
            <a:pPr marL="370840" marR="0" lvl="0" indent="0"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Economica</a:t>
            </a:r>
            <a:endParaRPr kumimoji="0" sz="1800" b="0" i="0" u="none" strike="noStrike" kern="0" cap="none" spc="0" normalizeH="0" baseline="0" noProof="0" dirty="0">
              <a:ln>
                <a:noFill/>
              </a:ln>
              <a:solidFill>
                <a:srgbClr val="000000"/>
              </a:solidFill>
              <a:effectLst/>
              <a:uLnTx/>
              <a:uFillTx/>
              <a:cs typeface="Calibri"/>
            </a:endParaRPr>
          </a:p>
        </p:txBody>
      </p:sp>
      <p:sp>
        <p:nvSpPr>
          <p:cNvPr id="5" name="object 5"/>
          <p:cNvSpPr txBox="1"/>
          <p:nvPr/>
        </p:nvSpPr>
        <p:spPr>
          <a:xfrm>
            <a:off x="903219" y="3937620"/>
            <a:ext cx="7068820" cy="563616"/>
          </a:xfrm>
          <a:prstGeom prst="rect">
            <a:avLst/>
          </a:prstGeom>
          <a:solidFill>
            <a:srgbClr val="1F497D"/>
          </a:solidFill>
          <a:ln>
            <a:solidFill>
              <a:srgbClr val="FFFF00"/>
            </a:solidFill>
          </a:ln>
        </p:spPr>
        <p:txBody>
          <a:bodyPr vert="horz" wrap="square" lIns="0" tIns="1905" rIns="0" bIns="0" rtlCol="0">
            <a:spAutoFit/>
          </a:bodyPr>
          <a:lstStyle/>
          <a:p>
            <a:pPr defTabSz="914400" eaLnBrk="0" fontAlgn="base" hangingPunct="0">
              <a:spcBef>
                <a:spcPts val="15"/>
              </a:spcBef>
              <a:spcAft>
                <a:spcPct val="0"/>
              </a:spcAft>
            </a:pPr>
            <a:endParaRPr sz="1650" dirty="0">
              <a:solidFill>
                <a:srgbClr val="000000"/>
              </a:solidFill>
              <a:cs typeface="Times New Roman"/>
            </a:endParaRPr>
          </a:p>
          <a:p>
            <a:pPr marL="1950085" defTabSz="914400" eaLnBrk="0" fontAlgn="base" hangingPunct="0">
              <a:spcBef>
                <a:spcPct val="0"/>
              </a:spcBef>
              <a:spcAft>
                <a:spcPct val="0"/>
              </a:spcAft>
            </a:pPr>
            <a:r>
              <a:rPr sz="2000" b="1" spc="50" dirty="0">
                <a:solidFill>
                  <a:srgbClr val="FFFFFF"/>
                </a:solidFill>
                <a:cs typeface="Calibri"/>
              </a:rPr>
              <a:t>Rango</a:t>
            </a:r>
            <a:r>
              <a:rPr sz="2000" b="1" spc="-20" dirty="0">
                <a:solidFill>
                  <a:srgbClr val="FFFFFF"/>
                </a:solidFill>
                <a:cs typeface="Calibri"/>
              </a:rPr>
              <a:t> </a:t>
            </a:r>
            <a:r>
              <a:rPr sz="2000" b="1" spc="50" dirty="0">
                <a:solidFill>
                  <a:srgbClr val="FFFFFF"/>
                </a:solidFill>
                <a:cs typeface="Calibri"/>
              </a:rPr>
              <a:t>de</a:t>
            </a:r>
            <a:r>
              <a:rPr sz="2000" b="1" spc="-45" dirty="0">
                <a:solidFill>
                  <a:srgbClr val="FFFFFF"/>
                </a:solidFill>
                <a:cs typeface="Calibri"/>
              </a:rPr>
              <a:t> </a:t>
            </a:r>
            <a:r>
              <a:rPr sz="2000" b="1" spc="40" dirty="0">
                <a:solidFill>
                  <a:srgbClr val="FFFFFF"/>
                </a:solidFill>
                <a:cs typeface="Calibri"/>
              </a:rPr>
              <a:t>Calificacion</a:t>
            </a:r>
            <a:r>
              <a:rPr sz="2000" b="1" spc="-90" dirty="0">
                <a:solidFill>
                  <a:srgbClr val="FFFFFF"/>
                </a:solidFill>
                <a:cs typeface="Calibri"/>
              </a:rPr>
              <a:t> </a:t>
            </a:r>
            <a:r>
              <a:rPr sz="2000" b="1" spc="40" dirty="0">
                <a:solidFill>
                  <a:srgbClr val="FFFFFF"/>
                </a:solidFill>
                <a:cs typeface="Calibri"/>
              </a:rPr>
              <a:t>Crediticia</a:t>
            </a:r>
            <a:r>
              <a:rPr sz="2000" b="1" spc="-105" dirty="0">
                <a:solidFill>
                  <a:srgbClr val="FFFFFF"/>
                </a:solidFill>
                <a:cs typeface="Calibri"/>
              </a:rPr>
              <a:t> </a:t>
            </a:r>
            <a:r>
              <a:rPr sz="2000" b="1" spc="50" dirty="0">
                <a:solidFill>
                  <a:srgbClr val="FFFFFF"/>
                </a:solidFill>
                <a:cs typeface="Calibri"/>
              </a:rPr>
              <a:t>Soberana</a:t>
            </a:r>
            <a:endParaRPr sz="2000" dirty="0">
              <a:solidFill>
                <a:srgbClr val="000000"/>
              </a:solidFill>
              <a:cs typeface="Calibri"/>
            </a:endParaRPr>
          </a:p>
        </p:txBody>
      </p:sp>
      <p:sp>
        <p:nvSpPr>
          <p:cNvPr id="6" name="object 6"/>
          <p:cNvSpPr txBox="1"/>
          <p:nvPr/>
        </p:nvSpPr>
        <p:spPr>
          <a:xfrm>
            <a:off x="903219" y="3051160"/>
            <a:ext cx="5195570" cy="560410"/>
          </a:xfrm>
          <a:prstGeom prst="rect">
            <a:avLst/>
          </a:prstGeom>
          <a:solidFill>
            <a:srgbClr val="5F5F5F"/>
          </a:solidFill>
          <a:ln>
            <a:solidFill>
              <a:srgbClr val="FFFF00"/>
            </a:solidFill>
          </a:ln>
        </p:spPr>
        <p:txBody>
          <a:bodyPr vert="horz" wrap="square" lIns="0" tIns="6350" rIns="0" bIns="0" rtlCol="0">
            <a:spAutoFit/>
          </a:bodyPr>
          <a:lstStyle/>
          <a:p>
            <a:pPr defTabSz="914400" eaLnBrk="0" fontAlgn="base" hangingPunct="0">
              <a:spcBef>
                <a:spcPts val="50"/>
              </a:spcBef>
              <a:spcAft>
                <a:spcPct val="0"/>
              </a:spcAft>
            </a:pPr>
            <a:endParaRPr sz="1600" dirty="0">
              <a:solidFill>
                <a:srgbClr val="000000"/>
              </a:solidFill>
              <a:cs typeface="Times New Roman"/>
            </a:endParaRPr>
          </a:p>
          <a:p>
            <a:pPr marL="1298575" defTabSz="914400" eaLnBrk="0" fontAlgn="base" hangingPunct="0">
              <a:spcBef>
                <a:spcPct val="0"/>
              </a:spcBef>
              <a:spcAft>
                <a:spcPct val="0"/>
              </a:spcAft>
            </a:pPr>
            <a:r>
              <a:rPr sz="2000" b="1" spc="50" dirty="0">
                <a:solidFill>
                  <a:srgbClr val="FFFFFF"/>
                </a:solidFill>
                <a:cs typeface="Calibri"/>
              </a:rPr>
              <a:t>Fortaleza</a:t>
            </a:r>
            <a:r>
              <a:rPr sz="2000" b="1" spc="-100" dirty="0">
                <a:solidFill>
                  <a:srgbClr val="FFFFFF"/>
                </a:solidFill>
                <a:cs typeface="Calibri"/>
              </a:rPr>
              <a:t> </a:t>
            </a:r>
            <a:r>
              <a:rPr sz="2000" b="1" spc="40" dirty="0">
                <a:solidFill>
                  <a:srgbClr val="FFFFFF"/>
                </a:solidFill>
                <a:cs typeface="Calibri"/>
              </a:rPr>
              <a:t>Financiera</a:t>
            </a:r>
            <a:r>
              <a:rPr sz="2000" b="1" spc="-105" dirty="0">
                <a:solidFill>
                  <a:srgbClr val="FFFFFF"/>
                </a:solidFill>
                <a:cs typeface="Calibri"/>
              </a:rPr>
              <a:t> </a:t>
            </a:r>
            <a:r>
              <a:rPr sz="2000" b="1" spc="50" dirty="0">
                <a:solidFill>
                  <a:srgbClr val="FFFFFF"/>
                </a:solidFill>
                <a:cs typeface="Calibri"/>
              </a:rPr>
              <a:t>del</a:t>
            </a:r>
            <a:r>
              <a:rPr sz="2000" b="1" spc="-50" dirty="0">
                <a:solidFill>
                  <a:srgbClr val="FFFFFF"/>
                </a:solidFill>
                <a:cs typeface="Calibri"/>
              </a:rPr>
              <a:t> </a:t>
            </a:r>
            <a:r>
              <a:rPr sz="2000" b="1" spc="50" dirty="0">
                <a:solidFill>
                  <a:srgbClr val="FFFFFF"/>
                </a:solidFill>
                <a:cs typeface="Calibri"/>
              </a:rPr>
              <a:t>Gobierno</a:t>
            </a:r>
            <a:endParaRPr sz="2000" dirty="0">
              <a:solidFill>
                <a:srgbClr val="000000"/>
              </a:solidFill>
              <a:cs typeface="Calibri"/>
            </a:endParaRPr>
          </a:p>
        </p:txBody>
      </p:sp>
      <p:sp>
        <p:nvSpPr>
          <p:cNvPr id="7" name="object 7"/>
          <p:cNvSpPr txBox="1"/>
          <p:nvPr/>
        </p:nvSpPr>
        <p:spPr>
          <a:xfrm>
            <a:off x="2677787" y="1129308"/>
            <a:ext cx="1626870" cy="784830"/>
          </a:xfrm>
          <a:prstGeom prst="rect">
            <a:avLst/>
          </a:prstGeom>
          <a:solidFill>
            <a:srgbClr val="FCD5B5"/>
          </a:solidFill>
          <a:ln>
            <a:solidFill>
              <a:srgbClr val="000000"/>
            </a:solidFill>
          </a:ln>
        </p:spPr>
        <p:txBody>
          <a:bodyPr vert="horz" wrap="square" lIns="0" tIns="88900" rIns="0" bIns="0" rtlCol="0">
            <a:spAutoFit/>
          </a:bodyPr>
          <a:lstStyle/>
          <a:p>
            <a:pPr marL="0" marR="0" lvl="0" indent="0" algn="ctr"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Fortaleza</a:t>
            </a:r>
            <a:endParaRPr kumimoji="0" sz="1800" b="0" i="0" u="none" strike="noStrike" kern="0" cap="none" spc="0" normalizeH="0" baseline="0" noProof="0" dirty="0">
              <a:ln>
                <a:noFill/>
              </a:ln>
              <a:solidFill>
                <a:srgbClr val="000000"/>
              </a:solidFill>
              <a:effectLst/>
              <a:uLnTx/>
              <a:uFillTx/>
              <a:cs typeface="Calibri"/>
            </a:endParaRPr>
          </a:p>
          <a:p>
            <a:pPr marL="0" marR="6350" lvl="0" indent="0" algn="ctr"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Institucional</a:t>
            </a:r>
            <a:endParaRPr kumimoji="0" sz="1800" b="0" i="0" u="none" strike="noStrike" kern="0" cap="none" spc="0" normalizeH="0" baseline="0" noProof="0" dirty="0">
              <a:ln>
                <a:noFill/>
              </a:ln>
              <a:solidFill>
                <a:srgbClr val="000000"/>
              </a:solidFill>
              <a:effectLst/>
              <a:uLnTx/>
              <a:uFillTx/>
              <a:cs typeface="Calibri"/>
            </a:endParaRPr>
          </a:p>
        </p:txBody>
      </p:sp>
      <p:sp>
        <p:nvSpPr>
          <p:cNvPr id="8" name="object 8"/>
          <p:cNvSpPr txBox="1"/>
          <p:nvPr/>
        </p:nvSpPr>
        <p:spPr>
          <a:xfrm>
            <a:off x="4541083" y="1129308"/>
            <a:ext cx="1548130" cy="777136"/>
          </a:xfrm>
          <a:prstGeom prst="rect">
            <a:avLst/>
          </a:prstGeom>
          <a:solidFill>
            <a:srgbClr val="8EB4E3"/>
          </a:solidFill>
          <a:ln>
            <a:solidFill>
              <a:srgbClr val="0033FF"/>
            </a:solidFill>
          </a:ln>
        </p:spPr>
        <p:txBody>
          <a:bodyPr vert="horz" wrap="square" lIns="0" tIns="81280" rIns="0" bIns="0" rtlCol="0">
            <a:spAutoFit/>
          </a:bodyPr>
          <a:lstStyle/>
          <a:p>
            <a:pPr marL="11430" algn="ctr" defTabSz="914400" eaLnBrk="0" fontAlgn="base" hangingPunct="0">
              <a:spcBef>
                <a:spcPts val="640"/>
              </a:spcBef>
              <a:spcAft>
                <a:spcPct val="0"/>
              </a:spcAft>
            </a:pPr>
            <a:r>
              <a:rPr sz="1800" b="1" spc="50" dirty="0">
                <a:solidFill>
                  <a:srgbClr val="0028A0"/>
                </a:solidFill>
                <a:cs typeface="Calibri"/>
              </a:rPr>
              <a:t>Fortaleza</a:t>
            </a:r>
            <a:endParaRPr sz="1800" dirty="0">
              <a:solidFill>
                <a:srgbClr val="000000"/>
              </a:solidFill>
              <a:cs typeface="Calibri"/>
            </a:endParaRPr>
          </a:p>
          <a:p>
            <a:pPr algn="ctr" defTabSz="914400" eaLnBrk="0" fontAlgn="base" hangingPunct="0">
              <a:spcBef>
                <a:spcPts val="1070"/>
              </a:spcBef>
              <a:spcAft>
                <a:spcPct val="0"/>
              </a:spcAft>
            </a:pPr>
            <a:r>
              <a:rPr sz="1800" b="1" spc="50" dirty="0">
                <a:solidFill>
                  <a:srgbClr val="0028A0"/>
                </a:solidFill>
                <a:cs typeface="Calibri"/>
              </a:rPr>
              <a:t>Fiscal</a:t>
            </a:r>
            <a:endParaRPr sz="1800" dirty="0">
              <a:solidFill>
                <a:srgbClr val="000000"/>
              </a:solidFill>
              <a:cs typeface="Calibri"/>
            </a:endParaRPr>
          </a:p>
        </p:txBody>
      </p:sp>
      <p:sp>
        <p:nvSpPr>
          <p:cNvPr id="9" name="object 9"/>
          <p:cNvSpPr txBox="1"/>
          <p:nvPr/>
        </p:nvSpPr>
        <p:spPr>
          <a:xfrm>
            <a:off x="6266358" y="1129308"/>
            <a:ext cx="1725295" cy="784830"/>
          </a:xfrm>
          <a:prstGeom prst="rect">
            <a:avLst/>
          </a:prstGeom>
          <a:solidFill>
            <a:srgbClr val="D99694"/>
          </a:solidFill>
          <a:ln>
            <a:solidFill>
              <a:srgbClr val="000000"/>
            </a:solidFill>
          </a:ln>
        </p:spPr>
        <p:txBody>
          <a:bodyPr vert="horz" wrap="square" lIns="0" tIns="88900" rIns="0" bIns="0" rtlCol="0">
            <a:spAutoFit/>
          </a:bodyPr>
          <a:lstStyle/>
          <a:p>
            <a:pPr marL="19685" marR="0" lvl="0" indent="0" algn="ctr"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Susceptibilidad</a:t>
            </a:r>
            <a:endParaRPr kumimoji="0" sz="1800" b="0" i="0" u="none" strike="noStrike" kern="0" cap="none" spc="0" normalizeH="0" baseline="0" noProof="0" dirty="0">
              <a:ln>
                <a:noFill/>
              </a:ln>
              <a:solidFill>
                <a:srgbClr val="000000"/>
              </a:solidFill>
              <a:effectLst/>
              <a:uLnTx/>
              <a:uFillTx/>
              <a:cs typeface="Calibri"/>
            </a:endParaRPr>
          </a:p>
          <a:p>
            <a:pPr marL="10795" marR="0" lvl="0" indent="0" algn="ctr"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de</a:t>
            </a:r>
            <a:r>
              <a:rPr kumimoji="0" sz="1800" b="1" i="0" u="none" strike="noStrike" kern="0" cap="none" spc="25" normalizeH="0" baseline="0" noProof="0" dirty="0">
                <a:ln>
                  <a:noFill/>
                </a:ln>
                <a:solidFill>
                  <a:srgbClr val="000000"/>
                </a:solidFill>
                <a:effectLst/>
                <a:uLnTx/>
                <a:uFillTx/>
                <a:cs typeface="Calibri"/>
              </a:rPr>
              <a:t> </a:t>
            </a:r>
            <a:r>
              <a:rPr kumimoji="0" sz="1800" b="1" i="0" u="none" strike="noStrike" kern="0" cap="none" spc="60" normalizeH="0" baseline="0" noProof="0" dirty="0">
                <a:ln>
                  <a:noFill/>
                </a:ln>
                <a:solidFill>
                  <a:srgbClr val="000000"/>
                </a:solidFill>
                <a:effectLst/>
                <a:uLnTx/>
                <a:uFillTx/>
                <a:cs typeface="Calibri"/>
              </a:rPr>
              <a:t>Riesgo</a:t>
            </a:r>
            <a:endParaRPr kumimoji="0" sz="1800" b="0" i="0" u="none" strike="noStrike" kern="0" cap="none" spc="0" normalizeH="0" baseline="0" noProof="0" dirty="0">
              <a:ln>
                <a:noFill/>
              </a:ln>
              <a:solidFill>
                <a:srgbClr val="000000"/>
              </a:solidFill>
              <a:effectLst/>
              <a:uLnTx/>
              <a:uFillTx/>
              <a:cs typeface="Calibri"/>
            </a:endParaRPr>
          </a:p>
        </p:txBody>
      </p:sp>
      <p:sp>
        <p:nvSpPr>
          <p:cNvPr id="10" name="object 10"/>
          <p:cNvSpPr/>
          <p:nvPr/>
        </p:nvSpPr>
        <p:spPr>
          <a:xfrm>
            <a:off x="1653060" y="1925500"/>
            <a:ext cx="78869" cy="172397"/>
          </a:xfrm>
          <a:prstGeom prst="rect">
            <a:avLst/>
          </a:pr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3472211" y="1936653"/>
            <a:ext cx="64841" cy="183166"/>
          </a:xfrm>
          <a:prstGeom prst="rect">
            <a:avLst/>
          </a:pr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p:nvPr/>
        </p:nvSpPr>
        <p:spPr>
          <a:xfrm>
            <a:off x="5310458" y="1936653"/>
            <a:ext cx="79375" cy="1108452"/>
          </a:xfrm>
          <a:custGeom>
            <a:avLst/>
            <a:gdLst/>
            <a:ahLst/>
            <a:cxnLst/>
            <a:rect l="l" t="t" r="r" b="b"/>
            <a:pathLst>
              <a:path w="79375" h="1189354">
                <a:moveTo>
                  <a:pt x="0" y="1115593"/>
                </a:moveTo>
                <a:lnTo>
                  <a:pt x="39039" y="1189280"/>
                </a:lnTo>
                <a:lnTo>
                  <a:pt x="65637" y="1140237"/>
                </a:lnTo>
                <a:lnTo>
                  <a:pt x="29443" y="1140237"/>
                </a:lnTo>
                <a:lnTo>
                  <a:pt x="29474" y="1134075"/>
                </a:lnTo>
                <a:lnTo>
                  <a:pt x="0" y="1115593"/>
                </a:lnTo>
                <a:close/>
              </a:path>
              <a:path w="79375" h="1189354">
                <a:moveTo>
                  <a:pt x="29474" y="1134075"/>
                </a:moveTo>
                <a:lnTo>
                  <a:pt x="29443" y="1140237"/>
                </a:lnTo>
                <a:lnTo>
                  <a:pt x="39302" y="1140237"/>
                </a:lnTo>
                <a:lnTo>
                  <a:pt x="29474" y="1134075"/>
                </a:lnTo>
                <a:close/>
              </a:path>
              <a:path w="79375" h="1189354">
                <a:moveTo>
                  <a:pt x="54945" y="0"/>
                </a:moveTo>
                <a:lnTo>
                  <a:pt x="35227" y="0"/>
                </a:lnTo>
                <a:lnTo>
                  <a:pt x="29568" y="1115593"/>
                </a:lnTo>
                <a:lnTo>
                  <a:pt x="29576" y="1134139"/>
                </a:lnTo>
                <a:lnTo>
                  <a:pt x="39302" y="1140237"/>
                </a:lnTo>
                <a:lnTo>
                  <a:pt x="49192" y="1134139"/>
                </a:lnTo>
                <a:lnTo>
                  <a:pt x="54945" y="0"/>
                </a:lnTo>
                <a:close/>
              </a:path>
              <a:path w="79375" h="1189354">
                <a:moveTo>
                  <a:pt x="49192" y="1134139"/>
                </a:moveTo>
                <a:lnTo>
                  <a:pt x="39302" y="1140237"/>
                </a:lnTo>
                <a:lnTo>
                  <a:pt x="49161" y="1140237"/>
                </a:lnTo>
                <a:lnTo>
                  <a:pt x="49192" y="1134139"/>
                </a:lnTo>
                <a:close/>
              </a:path>
              <a:path w="79375" h="1189354">
                <a:moveTo>
                  <a:pt x="78869" y="1115838"/>
                </a:moveTo>
                <a:lnTo>
                  <a:pt x="49192" y="1134139"/>
                </a:lnTo>
                <a:lnTo>
                  <a:pt x="49161" y="1140237"/>
                </a:lnTo>
                <a:lnTo>
                  <a:pt x="65637" y="1140237"/>
                </a:lnTo>
                <a:lnTo>
                  <a:pt x="78869" y="1115838"/>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33FF"/>
              </a:solidFill>
              <a:effectLst/>
              <a:uLnTx/>
              <a:uFillTx/>
            </a:endParaRPr>
          </a:p>
        </p:txBody>
      </p:sp>
      <p:sp>
        <p:nvSpPr>
          <p:cNvPr id="13" name="object 13"/>
          <p:cNvSpPr/>
          <p:nvPr/>
        </p:nvSpPr>
        <p:spPr>
          <a:xfrm>
            <a:off x="2511372" y="2713484"/>
            <a:ext cx="79375" cy="293370"/>
          </a:xfrm>
          <a:custGeom>
            <a:avLst/>
            <a:gdLst/>
            <a:ahLst/>
            <a:cxnLst/>
            <a:rect l="l" t="t" r="r" b="b"/>
            <a:pathLst>
              <a:path w="79375" h="293370">
                <a:moveTo>
                  <a:pt x="0" y="219097"/>
                </a:moveTo>
                <a:lnTo>
                  <a:pt x="38252" y="293273"/>
                </a:lnTo>
                <a:lnTo>
                  <a:pt x="65489" y="244354"/>
                </a:lnTo>
                <a:lnTo>
                  <a:pt x="48900" y="244354"/>
                </a:lnTo>
                <a:lnTo>
                  <a:pt x="29182" y="244109"/>
                </a:lnTo>
                <a:lnTo>
                  <a:pt x="29288" y="237952"/>
                </a:lnTo>
                <a:lnTo>
                  <a:pt x="0" y="219097"/>
                </a:lnTo>
                <a:close/>
              </a:path>
              <a:path w="79375" h="293370">
                <a:moveTo>
                  <a:pt x="49001" y="238251"/>
                </a:moveTo>
                <a:lnTo>
                  <a:pt x="39041" y="244231"/>
                </a:lnTo>
                <a:lnTo>
                  <a:pt x="48900" y="244354"/>
                </a:lnTo>
                <a:lnTo>
                  <a:pt x="49001" y="238251"/>
                </a:lnTo>
                <a:close/>
              </a:path>
              <a:path w="79375" h="293370">
                <a:moveTo>
                  <a:pt x="78869" y="220323"/>
                </a:moveTo>
                <a:lnTo>
                  <a:pt x="49001" y="238251"/>
                </a:lnTo>
                <a:lnTo>
                  <a:pt x="48900" y="244354"/>
                </a:lnTo>
                <a:lnTo>
                  <a:pt x="65489" y="244354"/>
                </a:lnTo>
                <a:lnTo>
                  <a:pt x="78869" y="220323"/>
                </a:lnTo>
                <a:close/>
              </a:path>
              <a:path w="79375" h="293370">
                <a:moveTo>
                  <a:pt x="29288" y="237952"/>
                </a:moveTo>
                <a:lnTo>
                  <a:pt x="29182" y="244109"/>
                </a:lnTo>
                <a:lnTo>
                  <a:pt x="38989" y="244231"/>
                </a:lnTo>
                <a:lnTo>
                  <a:pt x="29288" y="237952"/>
                </a:lnTo>
                <a:close/>
              </a:path>
              <a:path w="79375" h="293370">
                <a:moveTo>
                  <a:pt x="33388" y="0"/>
                </a:moveTo>
                <a:lnTo>
                  <a:pt x="29288" y="237952"/>
                </a:lnTo>
                <a:lnTo>
                  <a:pt x="39041" y="244231"/>
                </a:lnTo>
                <a:lnTo>
                  <a:pt x="49001" y="238251"/>
                </a:lnTo>
                <a:lnTo>
                  <a:pt x="52974" y="245"/>
                </a:lnTo>
                <a:lnTo>
                  <a:pt x="33388" y="0"/>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3457677" y="3649588"/>
            <a:ext cx="79375" cy="203866"/>
          </a:xfrm>
          <a:custGeom>
            <a:avLst/>
            <a:gdLst/>
            <a:ahLst/>
            <a:cxnLst/>
            <a:rect l="l" t="t" r="r" b="b"/>
            <a:pathLst>
              <a:path w="79375" h="297179">
                <a:moveTo>
                  <a:pt x="0" y="223314"/>
                </a:moveTo>
                <a:lnTo>
                  <a:pt x="39697" y="296718"/>
                </a:lnTo>
                <a:lnTo>
                  <a:pt x="65740" y="247713"/>
                </a:lnTo>
                <a:lnTo>
                  <a:pt x="29577" y="247713"/>
                </a:lnTo>
                <a:lnTo>
                  <a:pt x="29478" y="241525"/>
                </a:lnTo>
                <a:lnTo>
                  <a:pt x="0" y="223314"/>
                </a:lnTo>
                <a:close/>
              </a:path>
              <a:path w="79375" h="297179">
                <a:moveTo>
                  <a:pt x="29550" y="241570"/>
                </a:moveTo>
                <a:lnTo>
                  <a:pt x="29577" y="247713"/>
                </a:lnTo>
                <a:lnTo>
                  <a:pt x="39435" y="247676"/>
                </a:lnTo>
                <a:lnTo>
                  <a:pt x="29550" y="241570"/>
                </a:lnTo>
                <a:close/>
              </a:path>
              <a:path w="79375" h="297179">
                <a:moveTo>
                  <a:pt x="78869" y="223008"/>
                </a:moveTo>
                <a:lnTo>
                  <a:pt x="49267" y="241525"/>
                </a:lnTo>
                <a:lnTo>
                  <a:pt x="49293" y="247639"/>
                </a:lnTo>
                <a:lnTo>
                  <a:pt x="29577" y="247713"/>
                </a:lnTo>
                <a:lnTo>
                  <a:pt x="65740" y="247713"/>
                </a:lnTo>
                <a:lnTo>
                  <a:pt x="78869" y="223008"/>
                </a:lnTo>
                <a:close/>
              </a:path>
              <a:path w="79375" h="297179">
                <a:moveTo>
                  <a:pt x="48242" y="0"/>
                </a:moveTo>
                <a:lnTo>
                  <a:pt x="28525" y="73"/>
                </a:lnTo>
                <a:lnTo>
                  <a:pt x="29550" y="241570"/>
                </a:lnTo>
                <a:lnTo>
                  <a:pt x="39434" y="247676"/>
                </a:lnTo>
                <a:lnTo>
                  <a:pt x="49195" y="241570"/>
                </a:lnTo>
                <a:lnTo>
                  <a:pt x="49189" y="223008"/>
                </a:lnTo>
                <a:lnTo>
                  <a:pt x="48242" y="0"/>
                </a:lnTo>
                <a:close/>
              </a:path>
              <a:path w="79375" h="297179">
                <a:moveTo>
                  <a:pt x="49267" y="241525"/>
                </a:moveTo>
                <a:lnTo>
                  <a:pt x="39434" y="247676"/>
                </a:lnTo>
                <a:lnTo>
                  <a:pt x="49293" y="247639"/>
                </a:lnTo>
                <a:lnTo>
                  <a:pt x="49267" y="241525"/>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6948263" y="1936653"/>
            <a:ext cx="144017" cy="1989605"/>
          </a:xfrm>
          <a:custGeom>
            <a:avLst/>
            <a:gdLst/>
            <a:ahLst/>
            <a:cxnLst/>
            <a:rect l="l" t="t" r="r" b="b"/>
            <a:pathLst>
              <a:path w="79375" h="2173604">
                <a:moveTo>
                  <a:pt x="0" y="2099679"/>
                </a:moveTo>
                <a:lnTo>
                  <a:pt x="39566" y="2173194"/>
                </a:lnTo>
                <a:lnTo>
                  <a:pt x="65745" y="2124163"/>
                </a:lnTo>
                <a:lnTo>
                  <a:pt x="29577" y="2124163"/>
                </a:lnTo>
                <a:lnTo>
                  <a:pt x="29546" y="2118014"/>
                </a:lnTo>
                <a:lnTo>
                  <a:pt x="0" y="2099679"/>
                </a:lnTo>
                <a:close/>
              </a:path>
              <a:path w="79375" h="2173604">
                <a:moveTo>
                  <a:pt x="29568" y="2118028"/>
                </a:moveTo>
                <a:lnTo>
                  <a:pt x="29577" y="2124163"/>
                </a:lnTo>
                <a:lnTo>
                  <a:pt x="39436" y="2124151"/>
                </a:lnTo>
                <a:lnTo>
                  <a:pt x="29568" y="2118028"/>
                </a:lnTo>
                <a:close/>
              </a:path>
              <a:path w="79375" h="2173604">
                <a:moveTo>
                  <a:pt x="78870" y="2099581"/>
                </a:moveTo>
                <a:lnTo>
                  <a:pt x="49285" y="2118014"/>
                </a:lnTo>
                <a:lnTo>
                  <a:pt x="49293" y="2124151"/>
                </a:lnTo>
                <a:lnTo>
                  <a:pt x="29577" y="2124163"/>
                </a:lnTo>
                <a:lnTo>
                  <a:pt x="65752" y="2124151"/>
                </a:lnTo>
                <a:lnTo>
                  <a:pt x="78870" y="2099581"/>
                </a:lnTo>
                <a:close/>
              </a:path>
              <a:path w="79375" h="2173604">
                <a:moveTo>
                  <a:pt x="46401" y="0"/>
                </a:moveTo>
                <a:lnTo>
                  <a:pt x="26685" y="0"/>
                </a:lnTo>
                <a:lnTo>
                  <a:pt x="29568" y="2118028"/>
                </a:lnTo>
                <a:lnTo>
                  <a:pt x="39436" y="2124151"/>
                </a:lnTo>
                <a:lnTo>
                  <a:pt x="49263" y="2118028"/>
                </a:lnTo>
                <a:lnTo>
                  <a:pt x="49260" y="2099581"/>
                </a:lnTo>
                <a:lnTo>
                  <a:pt x="46401" y="0"/>
                </a:lnTo>
                <a:close/>
              </a:path>
              <a:path w="79375" h="2173604">
                <a:moveTo>
                  <a:pt x="49285" y="2118014"/>
                </a:moveTo>
                <a:lnTo>
                  <a:pt x="39436" y="2124151"/>
                </a:lnTo>
                <a:lnTo>
                  <a:pt x="49293" y="2124151"/>
                </a:lnTo>
                <a:lnTo>
                  <a:pt x="49285" y="2118014"/>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p:nvPr/>
        </p:nvSpPr>
        <p:spPr>
          <a:xfrm>
            <a:off x="1324798" y="4778940"/>
            <a:ext cx="6346345" cy="298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7" name="object 17"/>
          <p:cNvSpPr txBox="1"/>
          <p:nvPr/>
        </p:nvSpPr>
        <p:spPr>
          <a:xfrm>
            <a:off x="293051" y="4729708"/>
            <a:ext cx="859790" cy="33020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000" spc="-5" dirty="0">
                <a:solidFill>
                  <a:srgbClr val="0028A0"/>
                </a:solidFill>
                <a:cs typeface="Arial"/>
              </a:rPr>
              <a:t>Escala:</a:t>
            </a:r>
            <a:endParaRPr sz="2000" dirty="0">
              <a:solidFill>
                <a:srgbClr val="000000"/>
              </a:solidFill>
              <a:cs typeface="Arial"/>
            </a:endParaRPr>
          </a:p>
        </p:txBody>
      </p:sp>
      <p:sp>
        <p:nvSpPr>
          <p:cNvPr id="18" name="object 17"/>
          <p:cNvSpPr txBox="1">
            <a:spLocks/>
          </p:cNvSpPr>
          <p:nvPr/>
        </p:nvSpPr>
        <p:spPr>
          <a:xfrm>
            <a:off x="259680" y="5327998"/>
            <a:ext cx="6590241" cy="185307"/>
          </a:xfrm>
          <a:prstGeom prst="rect">
            <a:avLst/>
          </a:prstGeom>
        </p:spPr>
        <p:txBody>
          <a:bodyPr vert="horz" wrap="square" lIns="0" tIns="18415" rIns="0" bIns="0" rtlCol="0">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506380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308" y="-8265"/>
            <a:ext cx="7718181" cy="1104636"/>
          </a:xfrm>
        </p:spPr>
        <p:txBody>
          <a:bodyPr/>
          <a:lstStyle/>
          <a:p>
            <a:pPr algn="l"/>
            <a:r>
              <a:rPr lang="es-CO" b="1" dirty="0">
                <a:latin typeface="Times New Roman" panose="02020603050405020304" pitchFamily="18" charset="0"/>
                <a:cs typeface="Times New Roman" panose="02020603050405020304" pitchFamily="18" charset="0"/>
              </a:rPr>
              <a:t>Segundo: Comparación con Pares</a:t>
            </a:r>
          </a:p>
        </p:txBody>
      </p:sp>
      <p:sp>
        <p:nvSpPr>
          <p:cNvPr id="3" name="object 3"/>
          <p:cNvSpPr txBox="1"/>
          <p:nvPr/>
        </p:nvSpPr>
        <p:spPr>
          <a:xfrm>
            <a:off x="762308" y="1849389"/>
            <a:ext cx="1066596" cy="50526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3200" b="1" spc="-5" dirty="0">
                <a:solidFill>
                  <a:srgbClr val="000000"/>
                </a:solidFill>
                <a:cs typeface="Arial"/>
              </a:rPr>
              <a:t>B</a:t>
            </a:r>
            <a:r>
              <a:rPr sz="3200" b="1" dirty="0">
                <a:solidFill>
                  <a:srgbClr val="000000"/>
                </a:solidFill>
                <a:cs typeface="Arial"/>
              </a:rPr>
              <a:t>aa1</a:t>
            </a:r>
          </a:p>
        </p:txBody>
      </p:sp>
      <p:sp>
        <p:nvSpPr>
          <p:cNvPr id="4" name="object 4"/>
          <p:cNvSpPr txBox="1"/>
          <p:nvPr/>
        </p:nvSpPr>
        <p:spPr>
          <a:xfrm>
            <a:off x="762308" y="2949992"/>
            <a:ext cx="1066596"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3200" b="1" spc="-5" dirty="0">
                <a:solidFill>
                  <a:srgbClr val="000000"/>
                </a:solidFill>
                <a:cs typeface="Arial"/>
              </a:rPr>
              <a:t>B</a:t>
            </a:r>
            <a:r>
              <a:rPr sz="3200" b="1" dirty="0">
                <a:solidFill>
                  <a:srgbClr val="000000"/>
                </a:solidFill>
                <a:cs typeface="Arial"/>
              </a:rPr>
              <a:t>aa2</a:t>
            </a:r>
            <a:endParaRPr sz="3200" b="1">
              <a:solidFill>
                <a:srgbClr val="000000"/>
              </a:solidFill>
              <a:cs typeface="Arial"/>
            </a:endParaRPr>
          </a:p>
        </p:txBody>
      </p:sp>
      <p:sp>
        <p:nvSpPr>
          <p:cNvPr id="5" name="object 5"/>
          <p:cNvSpPr txBox="1"/>
          <p:nvPr/>
        </p:nvSpPr>
        <p:spPr>
          <a:xfrm>
            <a:off x="762308" y="4046489"/>
            <a:ext cx="1066596"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3200" b="1" spc="-5" dirty="0">
                <a:solidFill>
                  <a:srgbClr val="000000"/>
                </a:solidFill>
                <a:cs typeface="Arial"/>
              </a:rPr>
              <a:t>B</a:t>
            </a:r>
            <a:r>
              <a:rPr sz="3200" b="1" dirty="0">
                <a:solidFill>
                  <a:srgbClr val="000000"/>
                </a:solidFill>
                <a:cs typeface="Arial"/>
              </a:rPr>
              <a:t>aa3</a:t>
            </a:r>
            <a:endParaRPr sz="3200" b="1">
              <a:solidFill>
                <a:srgbClr val="000000"/>
              </a:solidFill>
              <a:cs typeface="Arial"/>
            </a:endParaRPr>
          </a:p>
        </p:txBody>
      </p:sp>
      <p:sp>
        <p:nvSpPr>
          <p:cNvPr id="6" name="object 6"/>
          <p:cNvSpPr txBox="1"/>
          <p:nvPr/>
        </p:nvSpPr>
        <p:spPr>
          <a:xfrm>
            <a:off x="2252896" y="1856390"/>
            <a:ext cx="3743633" cy="44371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800" b="1" spc="-5" dirty="0">
                <a:solidFill>
                  <a:srgbClr val="0028A0"/>
                </a:solidFill>
                <a:cs typeface="Arial"/>
              </a:rPr>
              <a:t>Isla Mauricio,</a:t>
            </a:r>
            <a:r>
              <a:rPr sz="2800" b="1" spc="-75" dirty="0">
                <a:solidFill>
                  <a:srgbClr val="0028A0"/>
                </a:solidFill>
                <a:cs typeface="Arial"/>
              </a:rPr>
              <a:t> </a:t>
            </a:r>
            <a:r>
              <a:rPr sz="2800" b="1" spc="-25" dirty="0">
                <a:solidFill>
                  <a:srgbClr val="0028A0"/>
                </a:solidFill>
                <a:cs typeface="Arial"/>
              </a:rPr>
              <a:t>Tailandia</a:t>
            </a:r>
            <a:endParaRPr sz="2800" b="1">
              <a:solidFill>
                <a:srgbClr val="000000"/>
              </a:solidFill>
              <a:cs typeface="Arial"/>
            </a:endParaRPr>
          </a:p>
        </p:txBody>
      </p:sp>
      <p:sp>
        <p:nvSpPr>
          <p:cNvPr id="7" name="object 7"/>
          <p:cNvSpPr txBox="1"/>
          <p:nvPr/>
        </p:nvSpPr>
        <p:spPr>
          <a:xfrm>
            <a:off x="2252896" y="2727815"/>
            <a:ext cx="6560070" cy="874598"/>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800" b="1" u="heavy" spc="-5" dirty="0">
                <a:solidFill>
                  <a:srgbClr val="0028A0"/>
                </a:solidFill>
                <a:uFill>
                  <a:solidFill>
                    <a:srgbClr val="0028A0"/>
                  </a:solidFill>
                </a:uFill>
                <a:cs typeface="Arial"/>
              </a:rPr>
              <a:t>Colombia</a:t>
            </a:r>
            <a:r>
              <a:rPr sz="2800" b="1" spc="-5" dirty="0">
                <a:solidFill>
                  <a:srgbClr val="0028A0"/>
                </a:solidFill>
                <a:cs typeface="Arial"/>
              </a:rPr>
              <a:t>, </a:t>
            </a:r>
            <a:r>
              <a:rPr sz="2800" b="1" u="heavy" spc="-5" dirty="0">
                <a:solidFill>
                  <a:srgbClr val="0028A0"/>
                </a:solidFill>
                <a:uFill>
                  <a:solidFill>
                    <a:srgbClr val="0028A0"/>
                  </a:solidFill>
                </a:uFill>
                <a:cs typeface="Arial"/>
              </a:rPr>
              <a:t>Panamá</a:t>
            </a:r>
            <a:r>
              <a:rPr sz="2800" b="1" spc="-5" dirty="0">
                <a:solidFill>
                  <a:srgbClr val="0028A0"/>
                </a:solidFill>
                <a:cs typeface="Arial"/>
              </a:rPr>
              <a:t>,</a:t>
            </a:r>
            <a:r>
              <a:rPr sz="2800" b="1" spc="-30" dirty="0">
                <a:solidFill>
                  <a:srgbClr val="0028A0"/>
                </a:solidFill>
                <a:cs typeface="Arial"/>
              </a:rPr>
              <a:t> </a:t>
            </a:r>
            <a:r>
              <a:rPr sz="2800" b="1" u="heavy" spc="-5" dirty="0">
                <a:solidFill>
                  <a:srgbClr val="0028A0"/>
                </a:solidFill>
                <a:uFill>
                  <a:solidFill>
                    <a:srgbClr val="0028A0"/>
                  </a:solidFill>
                </a:uFill>
                <a:cs typeface="Arial"/>
              </a:rPr>
              <a:t>Uruguay</a:t>
            </a:r>
            <a:endParaRPr sz="2800" b="1" dirty="0">
              <a:solidFill>
                <a:srgbClr val="000000"/>
              </a:solidFill>
              <a:cs typeface="Arial"/>
            </a:endParaRPr>
          </a:p>
          <a:p>
            <a:pPr marL="12700" defTabSz="914400" eaLnBrk="0" fontAlgn="base" hangingPunct="0">
              <a:spcBef>
                <a:spcPct val="0"/>
              </a:spcBef>
              <a:spcAft>
                <a:spcPct val="0"/>
              </a:spcAft>
            </a:pPr>
            <a:r>
              <a:rPr sz="2800" b="1" spc="-5" dirty="0">
                <a:solidFill>
                  <a:srgbClr val="0028A0"/>
                </a:solidFill>
                <a:cs typeface="Arial"/>
              </a:rPr>
              <a:t>Bulgaria, </a:t>
            </a:r>
            <a:r>
              <a:rPr sz="2800" b="1" dirty="0">
                <a:solidFill>
                  <a:srgbClr val="0028A0"/>
                </a:solidFill>
                <a:cs typeface="Arial"/>
              </a:rPr>
              <a:t>España, Filipinas, </a:t>
            </a:r>
            <a:r>
              <a:rPr sz="2800" b="1" spc="-5" dirty="0">
                <a:solidFill>
                  <a:srgbClr val="0028A0"/>
                </a:solidFill>
                <a:cs typeface="Arial"/>
              </a:rPr>
              <a:t>Italia,</a:t>
            </a:r>
            <a:r>
              <a:rPr sz="2800" b="1" spc="-75" dirty="0">
                <a:solidFill>
                  <a:srgbClr val="0028A0"/>
                </a:solidFill>
                <a:cs typeface="Arial"/>
              </a:rPr>
              <a:t> </a:t>
            </a:r>
            <a:r>
              <a:rPr sz="2800" b="1" spc="-5" dirty="0">
                <a:solidFill>
                  <a:srgbClr val="0028A0"/>
                </a:solidFill>
                <a:cs typeface="Arial"/>
              </a:rPr>
              <a:t>Omán</a:t>
            </a:r>
            <a:endParaRPr sz="2800" b="1" dirty="0">
              <a:solidFill>
                <a:srgbClr val="000000"/>
              </a:solidFill>
              <a:cs typeface="Arial"/>
            </a:endParaRPr>
          </a:p>
        </p:txBody>
      </p:sp>
      <p:sp>
        <p:nvSpPr>
          <p:cNvPr id="8" name="object 8"/>
          <p:cNvSpPr txBox="1"/>
          <p:nvPr/>
        </p:nvSpPr>
        <p:spPr>
          <a:xfrm>
            <a:off x="2252895" y="4012392"/>
            <a:ext cx="5884161" cy="44371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800" b="1" spc="-5" dirty="0">
                <a:solidFill>
                  <a:srgbClr val="0028A0"/>
                </a:solidFill>
                <a:cs typeface="Arial"/>
              </a:rPr>
              <a:t>Hungría, India, Indonesia,</a:t>
            </a:r>
            <a:r>
              <a:rPr sz="2800" b="1" spc="-35" dirty="0">
                <a:solidFill>
                  <a:srgbClr val="0028A0"/>
                </a:solidFill>
                <a:cs typeface="Arial"/>
              </a:rPr>
              <a:t> </a:t>
            </a:r>
            <a:r>
              <a:rPr sz="2800" b="1" spc="-5" dirty="0">
                <a:solidFill>
                  <a:srgbClr val="0028A0"/>
                </a:solidFill>
                <a:cs typeface="Arial"/>
              </a:rPr>
              <a:t>Sudáfrica</a:t>
            </a:r>
            <a:endParaRPr sz="2800" b="1">
              <a:solidFill>
                <a:srgbClr val="000000"/>
              </a:solidFill>
              <a:cs typeface="Arial"/>
            </a:endParaRPr>
          </a:p>
        </p:txBody>
      </p:sp>
      <p:sp>
        <p:nvSpPr>
          <p:cNvPr id="9" name="object 4"/>
          <p:cNvSpPr txBox="1">
            <a:spLocks/>
          </p:cNvSpPr>
          <p:nvPr/>
        </p:nvSpPr>
        <p:spPr>
          <a:xfrm>
            <a:off x="276347" y="5314704"/>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256250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64000" y="101600"/>
            <a:ext cx="5080000" cy="5295900"/>
          </a:xfrm>
        </p:spPr>
        <p:txBody>
          <a:bodyPr>
            <a:noAutofit/>
          </a:bodyPr>
          <a:lstStyle/>
          <a:p>
            <a:pPr marL="12700" lvl="0" defTabSz="914400" eaLnBrk="0" fontAlgn="base" hangingPunct="0">
              <a:lnSpc>
                <a:spcPct val="100000"/>
              </a:lnSpc>
              <a:spcBef>
                <a:spcPts val="100"/>
              </a:spcBef>
              <a:spcAft>
                <a:spcPct val="0"/>
              </a:spcAft>
            </a:pPr>
            <a:r>
              <a:rPr lang="es-CO" sz="4400" b="1" dirty="0">
                <a:solidFill>
                  <a:srgbClr val="00918E"/>
                </a:solidFill>
                <a:latin typeface="Times New Roman" panose="02020603050405020304" pitchFamily="18" charset="0"/>
                <a:ea typeface="+mn-ea"/>
                <a:cs typeface="Times New Roman" panose="02020603050405020304" pitchFamily="18" charset="0"/>
              </a:rPr>
              <a:t>Reportes de Finanzas Públicas y Marco Analítico de  Riesgo Soberano</a:t>
            </a:r>
            <a:endParaRPr lang="es-CO" sz="4400" b="1" kern="0" spc="-5" dirty="0">
              <a:solidFill>
                <a:srgbClr val="00918E"/>
              </a:solidFill>
              <a:latin typeface="Times New Roman" panose="02020603050405020304" pitchFamily="18" charset="0"/>
              <a:ea typeface="+mn-ea"/>
              <a:cs typeface="Times New Roman" panose="02020603050405020304" pitchFamily="18" charset="0"/>
            </a:endParaRPr>
          </a:p>
        </p:txBody>
      </p:sp>
      <p:sp>
        <p:nvSpPr>
          <p:cNvPr id="4" name="object 2"/>
          <p:cNvSpPr txBox="1"/>
          <p:nvPr/>
        </p:nvSpPr>
        <p:spPr>
          <a:xfrm>
            <a:off x="2541960" y="1013123"/>
            <a:ext cx="1226185" cy="3783087"/>
          </a:xfrm>
          <a:prstGeom prst="rect">
            <a:avLst/>
          </a:prstGeom>
        </p:spPr>
        <p:txBody>
          <a:bodyPr vert="horz" wrap="square" lIns="0" tIns="12700" rIns="0" bIns="0" rtlCol="0">
            <a:spAutoFit/>
          </a:bodyPr>
          <a:lstStyle/>
          <a:p>
            <a:pPr marL="12700" marR="0" lvl="0" indent="0" algn="ctr" defTabSz="914400" rtl="0" eaLnBrk="0" fontAlgn="base" latinLnBrk="0" hangingPunct="0">
              <a:lnSpc>
                <a:spcPct val="100000"/>
              </a:lnSpc>
              <a:spcBef>
                <a:spcPts val="100"/>
              </a:spcBef>
              <a:spcAft>
                <a:spcPct val="0"/>
              </a:spcAft>
              <a:buClrTx/>
              <a:buSzTx/>
              <a:buFontTx/>
              <a:buNone/>
              <a:tabLst/>
              <a:defRPr/>
            </a:pPr>
            <a:r>
              <a:rPr lang="es-CO" sz="24500" dirty="0">
                <a:solidFill>
                  <a:srgbClr val="00918E"/>
                </a:solidFill>
                <a:latin typeface="Times New Roman" panose="02020603050405020304" pitchFamily="18" charset="0"/>
                <a:cs typeface="Times New Roman" panose="02020603050405020304" pitchFamily="18" charset="0"/>
              </a:rPr>
              <a:t>3</a:t>
            </a:r>
            <a:endParaRPr kumimoji="0" sz="24500" b="0"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764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0"/>
            <a:ext cx="7718181" cy="1104636"/>
          </a:xfrm>
        </p:spPr>
        <p:txBody>
          <a:bodyPr>
            <a:normAutofit/>
          </a:bodyPr>
          <a:lstStyle/>
          <a:p>
            <a:pPr algn="l"/>
            <a:r>
              <a:rPr lang="es-CO" sz="3600" b="1" dirty="0">
                <a:latin typeface="Times New Roman" panose="02020603050405020304" pitchFamily="18" charset="0"/>
                <a:cs typeface="Times New Roman" panose="02020603050405020304" pitchFamily="18" charset="0"/>
              </a:rPr>
              <a:t>Fortaleza Económica</a:t>
            </a:r>
          </a:p>
        </p:txBody>
      </p:sp>
      <p:sp>
        <p:nvSpPr>
          <p:cNvPr id="3" name="object 3"/>
          <p:cNvSpPr/>
          <p:nvPr/>
        </p:nvSpPr>
        <p:spPr>
          <a:xfrm>
            <a:off x="685800" y="2388060"/>
            <a:ext cx="3271520" cy="1590040"/>
          </a:xfrm>
          <a:custGeom>
            <a:avLst/>
            <a:gdLst/>
            <a:ahLst/>
            <a:cxnLst/>
            <a:rect l="l" t="t" r="r" b="b"/>
            <a:pathLst>
              <a:path w="3271520" h="1590039">
                <a:moveTo>
                  <a:pt x="3112283" y="0"/>
                </a:moveTo>
                <a:lnTo>
                  <a:pt x="158991" y="0"/>
                </a:lnTo>
                <a:lnTo>
                  <a:pt x="108738" y="8105"/>
                </a:lnTo>
                <a:lnTo>
                  <a:pt x="65093" y="30676"/>
                </a:lnTo>
                <a:lnTo>
                  <a:pt x="30676" y="65093"/>
                </a:lnTo>
                <a:lnTo>
                  <a:pt x="8105" y="108738"/>
                </a:lnTo>
                <a:lnTo>
                  <a:pt x="0" y="158992"/>
                </a:lnTo>
                <a:lnTo>
                  <a:pt x="0" y="1430935"/>
                </a:lnTo>
                <a:lnTo>
                  <a:pt x="8105" y="1481189"/>
                </a:lnTo>
                <a:lnTo>
                  <a:pt x="30676" y="1524834"/>
                </a:lnTo>
                <a:lnTo>
                  <a:pt x="65093" y="1559251"/>
                </a:lnTo>
                <a:lnTo>
                  <a:pt x="108738" y="1581821"/>
                </a:lnTo>
                <a:lnTo>
                  <a:pt x="158991" y="1589926"/>
                </a:lnTo>
                <a:lnTo>
                  <a:pt x="3112283" y="1589926"/>
                </a:lnTo>
                <a:lnTo>
                  <a:pt x="3162537" y="1581821"/>
                </a:lnTo>
                <a:lnTo>
                  <a:pt x="3206182" y="1559251"/>
                </a:lnTo>
                <a:lnTo>
                  <a:pt x="3240599" y="1524834"/>
                </a:lnTo>
                <a:lnTo>
                  <a:pt x="3263170" y="1481189"/>
                </a:lnTo>
                <a:lnTo>
                  <a:pt x="3271276" y="1430935"/>
                </a:lnTo>
                <a:lnTo>
                  <a:pt x="3271276" y="158992"/>
                </a:lnTo>
                <a:lnTo>
                  <a:pt x="3263170" y="108738"/>
                </a:lnTo>
                <a:lnTo>
                  <a:pt x="3240599" y="65093"/>
                </a:lnTo>
                <a:lnTo>
                  <a:pt x="3206182" y="30676"/>
                </a:lnTo>
                <a:lnTo>
                  <a:pt x="3162537" y="8105"/>
                </a:lnTo>
                <a:lnTo>
                  <a:pt x="3112283" y="0"/>
                </a:lnTo>
                <a:close/>
              </a:path>
            </a:pathLst>
          </a:custGeom>
          <a:solidFill>
            <a:srgbClr val="008869"/>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177930" y="2616668"/>
            <a:ext cx="2287270" cy="1048385"/>
          </a:xfrm>
          <a:prstGeom prst="rect">
            <a:avLst/>
          </a:prstGeom>
        </p:spPr>
        <p:txBody>
          <a:bodyPr vert="horz" wrap="square" lIns="0" tIns="90805" rIns="0" bIns="0" rtlCol="0">
            <a:spAutoFit/>
          </a:bodyPr>
          <a:lstStyle/>
          <a:p>
            <a:pPr marL="12700" marR="5080" indent="177800" defTabSz="914400" eaLnBrk="0" fontAlgn="base" hangingPunct="0">
              <a:lnSpc>
                <a:spcPts val="3729"/>
              </a:lnSpc>
              <a:spcBef>
                <a:spcPts val="715"/>
              </a:spcBef>
              <a:spcAft>
                <a:spcPct val="0"/>
              </a:spcAft>
            </a:pPr>
            <a:r>
              <a:rPr sz="3600" b="1" spc="-5" dirty="0">
                <a:solidFill>
                  <a:srgbClr val="FFFFFF"/>
                </a:solidFill>
                <a:cs typeface="Arial"/>
              </a:rPr>
              <a:t>Fortaleza  E</a:t>
            </a:r>
            <a:r>
              <a:rPr sz="3600" b="1" dirty="0">
                <a:solidFill>
                  <a:srgbClr val="FFFFFF"/>
                </a:solidFill>
                <a:cs typeface="Arial"/>
              </a:rPr>
              <a:t>co</a:t>
            </a:r>
            <a:r>
              <a:rPr sz="3600" b="1" spc="-5" dirty="0">
                <a:solidFill>
                  <a:srgbClr val="FFFFFF"/>
                </a:solidFill>
                <a:cs typeface="Arial"/>
              </a:rPr>
              <a:t>nó</a:t>
            </a:r>
            <a:r>
              <a:rPr sz="3600" b="1" dirty="0">
                <a:solidFill>
                  <a:srgbClr val="FFFFFF"/>
                </a:solidFill>
                <a:cs typeface="Arial"/>
              </a:rPr>
              <a:t>mica</a:t>
            </a:r>
            <a:endParaRPr sz="3600" b="1" dirty="0">
              <a:solidFill>
                <a:srgbClr val="000000"/>
              </a:solidFill>
              <a:cs typeface="Arial"/>
            </a:endParaRPr>
          </a:p>
        </p:txBody>
      </p:sp>
      <p:sp>
        <p:nvSpPr>
          <p:cNvPr id="5" name="object 5"/>
          <p:cNvSpPr/>
          <p:nvPr/>
        </p:nvSpPr>
        <p:spPr>
          <a:xfrm>
            <a:off x="3957076" y="1813397"/>
            <a:ext cx="1623695" cy="1369695"/>
          </a:xfrm>
          <a:custGeom>
            <a:avLst/>
            <a:gdLst/>
            <a:ahLst/>
            <a:cxnLst/>
            <a:rect l="l" t="t" r="r" b="b"/>
            <a:pathLst>
              <a:path w="1623695" h="1369695">
                <a:moveTo>
                  <a:pt x="0" y="1369627"/>
                </a:moveTo>
                <a:lnTo>
                  <a:pt x="1623220"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580297" y="1430238"/>
            <a:ext cx="2448560" cy="995358"/>
          </a:xfrm>
          <a:custGeom>
            <a:avLst/>
            <a:gdLst/>
            <a:ahLst/>
            <a:cxnLst/>
            <a:rect l="l" t="t" r="r" b="b"/>
            <a:pathLst>
              <a:path w="2448559" h="1224280">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580297" y="1201316"/>
            <a:ext cx="2448560" cy="1224280"/>
          </a:xfrm>
          <a:custGeom>
            <a:avLst/>
            <a:gdLst/>
            <a:ahLst/>
            <a:cxnLst/>
            <a:rect l="l" t="t" r="r" b="b"/>
            <a:pathLst>
              <a:path w="2448559" h="1224280">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944666" y="1572776"/>
            <a:ext cx="1719580" cy="708660"/>
          </a:xfrm>
          <a:prstGeom prst="rect">
            <a:avLst/>
          </a:prstGeom>
        </p:spPr>
        <p:txBody>
          <a:bodyPr vert="horz" wrap="square" lIns="0" tIns="63500" rIns="0" bIns="0" rtlCol="0">
            <a:spAutoFit/>
          </a:bodyPr>
          <a:lstStyle/>
          <a:p>
            <a:pPr marL="46355" marR="5080" indent="-34290" defTabSz="914400" eaLnBrk="0" fontAlgn="base" hangingPunct="0">
              <a:lnSpc>
                <a:spcPts val="2500"/>
              </a:lnSpc>
              <a:spcBef>
                <a:spcPts val="500"/>
              </a:spcBef>
              <a:spcAft>
                <a:spcPct val="0"/>
              </a:spcAft>
            </a:pPr>
            <a:r>
              <a:rPr sz="2600" b="1" spc="-5" dirty="0">
                <a:solidFill>
                  <a:srgbClr val="FFFFFF"/>
                </a:solidFill>
                <a:cs typeface="Arial"/>
              </a:rPr>
              <a:t>Dinámica</a:t>
            </a:r>
            <a:r>
              <a:rPr sz="2600" b="1" spc="-75" dirty="0">
                <a:solidFill>
                  <a:srgbClr val="FFFFFF"/>
                </a:solidFill>
                <a:cs typeface="Arial"/>
              </a:rPr>
              <a:t> </a:t>
            </a:r>
            <a:r>
              <a:rPr sz="2600" b="1" spc="-5" dirty="0">
                <a:solidFill>
                  <a:srgbClr val="FFFFFF"/>
                </a:solidFill>
                <a:cs typeface="Arial"/>
              </a:rPr>
              <a:t>de  Crecimiento</a:t>
            </a:r>
            <a:endParaRPr sz="2600" b="1" dirty="0">
              <a:solidFill>
                <a:srgbClr val="000000"/>
              </a:solidFill>
              <a:cs typeface="Arial"/>
            </a:endParaRPr>
          </a:p>
        </p:txBody>
      </p:sp>
      <p:sp>
        <p:nvSpPr>
          <p:cNvPr id="9" name="object 9"/>
          <p:cNvSpPr/>
          <p:nvPr/>
        </p:nvSpPr>
        <p:spPr>
          <a:xfrm>
            <a:off x="3957075" y="3183025"/>
            <a:ext cx="1623695" cy="38735"/>
          </a:xfrm>
          <a:custGeom>
            <a:avLst/>
            <a:gdLst/>
            <a:ahLst/>
            <a:cxnLst/>
            <a:rect l="l" t="t" r="r" b="b"/>
            <a:pathLst>
              <a:path w="1623695" h="38735">
                <a:moveTo>
                  <a:pt x="0" y="0"/>
                </a:moveTo>
                <a:lnTo>
                  <a:pt x="1623220" y="38156"/>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580297" y="2609101"/>
            <a:ext cx="2448560" cy="1019600"/>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580297" y="2609100"/>
            <a:ext cx="2448560" cy="1237185"/>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dirty="0">
              <a:ln>
                <a:noFill/>
              </a:ln>
              <a:solidFill>
                <a:srgbClr val="000000"/>
              </a:solidFill>
              <a:effectLst/>
              <a:uLnTx/>
              <a:uFillTx/>
            </a:endParaRPr>
          </a:p>
        </p:txBody>
      </p:sp>
      <p:sp>
        <p:nvSpPr>
          <p:cNvPr id="12" name="object 12"/>
          <p:cNvSpPr txBox="1"/>
          <p:nvPr/>
        </p:nvSpPr>
        <p:spPr>
          <a:xfrm>
            <a:off x="5961432" y="2785492"/>
            <a:ext cx="1686560" cy="708660"/>
          </a:xfrm>
          <a:prstGeom prst="rect">
            <a:avLst/>
          </a:prstGeom>
        </p:spPr>
        <p:txBody>
          <a:bodyPr vert="horz" wrap="square" lIns="0" tIns="63500" rIns="0" bIns="0" rtlCol="0">
            <a:spAutoFit/>
          </a:bodyPr>
          <a:lstStyle/>
          <a:p>
            <a:pPr marL="156210" marR="5080" indent="-144145" defTabSz="914400" eaLnBrk="0" fontAlgn="base" hangingPunct="0">
              <a:lnSpc>
                <a:spcPts val="2500"/>
              </a:lnSpc>
              <a:spcBef>
                <a:spcPts val="500"/>
              </a:spcBef>
              <a:spcAft>
                <a:spcPct val="0"/>
              </a:spcAft>
            </a:pPr>
            <a:r>
              <a:rPr sz="2600" b="1" spc="-5" dirty="0">
                <a:solidFill>
                  <a:srgbClr val="FFFFFF"/>
                </a:solidFill>
                <a:cs typeface="Arial"/>
              </a:rPr>
              <a:t>Escala de</a:t>
            </a:r>
            <a:r>
              <a:rPr sz="2600" b="1" spc="-65" dirty="0">
                <a:solidFill>
                  <a:srgbClr val="FFFFFF"/>
                </a:solidFill>
                <a:cs typeface="Arial"/>
              </a:rPr>
              <a:t> </a:t>
            </a:r>
            <a:r>
              <a:rPr sz="2600" b="1" spc="-5" dirty="0">
                <a:solidFill>
                  <a:srgbClr val="FFFFFF"/>
                </a:solidFill>
                <a:cs typeface="Arial"/>
              </a:rPr>
              <a:t>la  Economía</a:t>
            </a:r>
            <a:endParaRPr sz="2600" b="1" dirty="0">
              <a:solidFill>
                <a:srgbClr val="000000"/>
              </a:solidFill>
              <a:cs typeface="Arial"/>
            </a:endParaRPr>
          </a:p>
        </p:txBody>
      </p:sp>
      <p:sp>
        <p:nvSpPr>
          <p:cNvPr id="13" name="object 13"/>
          <p:cNvSpPr/>
          <p:nvPr/>
        </p:nvSpPr>
        <p:spPr>
          <a:xfrm>
            <a:off x="3957076" y="3183025"/>
            <a:ext cx="1623695" cy="1446530"/>
          </a:xfrm>
          <a:custGeom>
            <a:avLst/>
            <a:gdLst/>
            <a:ahLst/>
            <a:cxnLst/>
            <a:rect l="l" t="t" r="r" b="b"/>
            <a:pathLst>
              <a:path w="1623695" h="1446529">
                <a:moveTo>
                  <a:pt x="0" y="0"/>
                </a:moveTo>
                <a:lnTo>
                  <a:pt x="1623220" y="1445941"/>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5580297" y="4016886"/>
            <a:ext cx="2448560" cy="1000854"/>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4"/>
                </a:lnTo>
                <a:lnTo>
                  <a:pt x="35854" y="1188305"/>
                </a:lnTo>
                <a:lnTo>
                  <a:pt x="74765" y="1214540"/>
                </a:lnTo>
                <a:lnTo>
                  <a:pt x="122415" y="1224160"/>
                </a:lnTo>
                <a:lnTo>
                  <a:pt x="2325904" y="1224160"/>
                </a:lnTo>
                <a:lnTo>
                  <a:pt x="2373554" y="1214540"/>
                </a:lnTo>
                <a:lnTo>
                  <a:pt x="2412466" y="1188305"/>
                </a:lnTo>
                <a:lnTo>
                  <a:pt x="2438701" y="1149394"/>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5580297" y="4016886"/>
            <a:ext cx="2448560" cy="1224280"/>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txBox="1"/>
          <p:nvPr/>
        </p:nvSpPr>
        <p:spPr>
          <a:xfrm>
            <a:off x="5647994" y="4081636"/>
            <a:ext cx="2313305" cy="82586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600" b="1" spc="-5" dirty="0">
                <a:solidFill>
                  <a:srgbClr val="FFFFFF"/>
                </a:solidFill>
                <a:cs typeface="Arial"/>
              </a:rPr>
              <a:t>Ingreso</a:t>
            </a:r>
          </a:p>
          <a:p>
            <a:pPr marL="12700" algn="ctr" defTabSz="914400" eaLnBrk="0" fontAlgn="base" hangingPunct="0">
              <a:spcBef>
                <a:spcPts val="100"/>
              </a:spcBef>
              <a:spcAft>
                <a:spcPct val="0"/>
              </a:spcAft>
            </a:pPr>
            <a:r>
              <a:rPr sz="2600" b="1" spc="-30" dirty="0">
                <a:solidFill>
                  <a:srgbClr val="FFFFFF"/>
                </a:solidFill>
                <a:cs typeface="Arial"/>
              </a:rPr>
              <a:t> </a:t>
            </a:r>
            <a:r>
              <a:rPr sz="2600" b="1" spc="-5" dirty="0">
                <a:solidFill>
                  <a:srgbClr val="FFFFFF"/>
                </a:solidFill>
                <a:cs typeface="Arial"/>
              </a:rPr>
              <a:t>Nacional</a:t>
            </a:r>
            <a:endParaRPr sz="2600" b="1" dirty="0">
              <a:solidFill>
                <a:srgbClr val="000000"/>
              </a:solidFill>
              <a:cs typeface="Arial"/>
            </a:endParaRPr>
          </a:p>
        </p:txBody>
      </p:sp>
      <p:sp>
        <p:nvSpPr>
          <p:cNvPr id="17" name="object 4"/>
          <p:cNvSpPr txBox="1">
            <a:spLocks/>
          </p:cNvSpPr>
          <p:nvPr/>
        </p:nvSpPr>
        <p:spPr>
          <a:xfrm>
            <a:off x="323713" y="5239213"/>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016913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253" y="184196"/>
            <a:ext cx="7848052" cy="510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400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436" y="-21863"/>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Institucional (I)</a:t>
            </a:r>
          </a:p>
        </p:txBody>
      </p:sp>
      <p:sp>
        <p:nvSpPr>
          <p:cNvPr id="3" name="object 3"/>
          <p:cNvSpPr/>
          <p:nvPr/>
        </p:nvSpPr>
        <p:spPr>
          <a:xfrm>
            <a:off x="685800" y="2346924"/>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a:ln>
            <a:solidFill>
              <a:srgbClr val="FFFF00"/>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4"/>
          <p:cNvSpPr txBox="1"/>
          <p:nvPr/>
        </p:nvSpPr>
        <p:spPr>
          <a:xfrm>
            <a:off x="979060" y="2636180"/>
            <a:ext cx="2812548" cy="1040670"/>
          </a:xfrm>
          <a:prstGeom prst="rect">
            <a:avLst/>
          </a:prstGeom>
        </p:spPr>
        <p:txBody>
          <a:bodyPr vert="horz" wrap="square" lIns="0" tIns="90805" rIns="0" bIns="0" rtlCol="0">
            <a:spAutoFit/>
          </a:bodyPr>
          <a:lstStyle/>
          <a:p>
            <a:pPr marL="12700" marR="5080" indent="254000" defTabSz="914400" eaLnBrk="0" fontAlgn="base" hangingPunct="0">
              <a:lnSpc>
                <a:spcPts val="3729"/>
              </a:lnSpc>
              <a:spcBef>
                <a:spcPts val="715"/>
              </a:spcBef>
              <a:spcAft>
                <a:spcPct val="0"/>
              </a:spcAft>
            </a:pPr>
            <a:r>
              <a:rPr sz="3600" b="1" spc="-5" dirty="0">
                <a:solidFill>
                  <a:srgbClr val="FFFFFF"/>
                </a:solidFill>
                <a:latin typeface="Arial"/>
                <a:cs typeface="Arial"/>
              </a:rPr>
              <a:t>Fortaleza  In</a:t>
            </a:r>
            <a:r>
              <a:rPr sz="3600" b="1" dirty="0">
                <a:solidFill>
                  <a:srgbClr val="FFFFFF"/>
                </a:solidFill>
                <a:latin typeface="Arial"/>
                <a:cs typeface="Arial"/>
              </a:rPr>
              <a:t>s</a:t>
            </a:r>
            <a:r>
              <a:rPr sz="3600" b="1" spc="-5" dirty="0">
                <a:solidFill>
                  <a:srgbClr val="FFFFFF"/>
                </a:solidFill>
                <a:latin typeface="Arial"/>
                <a:cs typeface="Arial"/>
              </a:rPr>
              <a:t>t</a:t>
            </a:r>
            <a:r>
              <a:rPr sz="3600" b="1" dirty="0">
                <a:solidFill>
                  <a:srgbClr val="FFFFFF"/>
                </a:solidFill>
                <a:latin typeface="Arial"/>
                <a:cs typeface="Arial"/>
              </a:rPr>
              <a:t>i</a:t>
            </a:r>
            <a:r>
              <a:rPr sz="3600" b="1" spc="-5" dirty="0">
                <a:solidFill>
                  <a:srgbClr val="FFFFFF"/>
                </a:solidFill>
                <a:latin typeface="Arial"/>
                <a:cs typeface="Arial"/>
              </a:rPr>
              <a:t>tu</a:t>
            </a:r>
            <a:r>
              <a:rPr sz="3600" b="1" dirty="0">
                <a:solidFill>
                  <a:srgbClr val="FFFFFF"/>
                </a:solidFill>
                <a:latin typeface="Arial"/>
                <a:cs typeface="Arial"/>
              </a:rPr>
              <a:t>ci</a:t>
            </a:r>
            <a:r>
              <a:rPr sz="3600" b="1" spc="-5" dirty="0">
                <a:solidFill>
                  <a:srgbClr val="FFFFFF"/>
                </a:solidFill>
                <a:latin typeface="Arial"/>
                <a:cs typeface="Arial"/>
              </a:rPr>
              <a:t>ona</a:t>
            </a:r>
            <a:r>
              <a:rPr sz="3600" b="1" dirty="0">
                <a:solidFill>
                  <a:srgbClr val="FFFFFF"/>
                </a:solidFill>
                <a:latin typeface="Arial"/>
                <a:cs typeface="Arial"/>
              </a:rPr>
              <a:t>l</a:t>
            </a:r>
            <a:endParaRPr sz="3600" b="1" dirty="0">
              <a:solidFill>
                <a:srgbClr val="000000"/>
              </a:solidFill>
              <a:latin typeface="Arial"/>
              <a:cs typeface="Arial"/>
            </a:endParaRPr>
          </a:p>
        </p:txBody>
      </p:sp>
      <p:sp>
        <p:nvSpPr>
          <p:cNvPr id="5" name="object 5"/>
          <p:cNvSpPr/>
          <p:nvPr/>
        </p:nvSpPr>
        <p:spPr>
          <a:xfrm>
            <a:off x="4010777" y="2274057"/>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6" name="object 6"/>
          <p:cNvSpPr/>
          <p:nvPr/>
        </p:nvSpPr>
        <p:spPr>
          <a:xfrm>
            <a:off x="5344150" y="144281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7" name="object 7"/>
          <p:cNvSpPr/>
          <p:nvPr/>
        </p:nvSpPr>
        <p:spPr>
          <a:xfrm>
            <a:off x="5344150" y="144281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8" name="object 8"/>
          <p:cNvSpPr txBox="1"/>
          <p:nvPr/>
        </p:nvSpPr>
        <p:spPr>
          <a:xfrm>
            <a:off x="5723305" y="1849388"/>
            <a:ext cx="2566670" cy="782265"/>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00" b="1" spc="-5" dirty="0">
                <a:solidFill>
                  <a:srgbClr val="FFFFFF"/>
                </a:solidFill>
                <a:latin typeface="Arial"/>
                <a:cs typeface="Arial"/>
              </a:rPr>
              <a:t>Marco</a:t>
            </a:r>
            <a:r>
              <a:rPr sz="2400" b="1" spc="-30" dirty="0">
                <a:solidFill>
                  <a:srgbClr val="FFFFFF"/>
                </a:solidFill>
                <a:latin typeface="Arial"/>
                <a:cs typeface="Arial"/>
              </a:rPr>
              <a:t> </a:t>
            </a:r>
            <a:r>
              <a:rPr sz="2600" b="1" spc="-5" dirty="0">
                <a:solidFill>
                  <a:srgbClr val="FFFFFF"/>
                </a:solidFill>
                <a:latin typeface="Arial"/>
                <a:cs typeface="Arial"/>
              </a:rPr>
              <a:t>Institucional</a:t>
            </a:r>
            <a:endParaRPr sz="2600" b="1" dirty="0">
              <a:solidFill>
                <a:srgbClr val="000000"/>
              </a:solidFill>
              <a:latin typeface="Arial"/>
              <a:cs typeface="Arial"/>
            </a:endParaRPr>
          </a:p>
        </p:txBody>
      </p:sp>
      <p:sp>
        <p:nvSpPr>
          <p:cNvPr id="9" name="object 9"/>
          <p:cNvSpPr/>
          <p:nvPr/>
        </p:nvSpPr>
        <p:spPr>
          <a:xfrm>
            <a:off x="4010779" y="3178168"/>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0" name="object 10"/>
          <p:cNvSpPr/>
          <p:nvPr/>
        </p:nvSpPr>
        <p:spPr>
          <a:xfrm>
            <a:off x="5344150" y="3354676"/>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1" name="object 11"/>
          <p:cNvSpPr/>
          <p:nvPr/>
        </p:nvSpPr>
        <p:spPr>
          <a:xfrm>
            <a:off x="5344150" y="3354676"/>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2" name="object 12"/>
          <p:cNvSpPr txBox="1"/>
          <p:nvPr/>
        </p:nvSpPr>
        <p:spPr>
          <a:xfrm>
            <a:off x="5579224" y="3649588"/>
            <a:ext cx="2854960" cy="1090042"/>
          </a:xfrm>
          <a:prstGeom prst="rect">
            <a:avLst/>
          </a:prstGeom>
        </p:spPr>
        <p:txBody>
          <a:bodyPr vert="horz" wrap="square" lIns="0" tIns="63500" rIns="0" bIns="0" rtlCol="0">
            <a:spAutoFit/>
          </a:bodyPr>
          <a:lstStyle/>
          <a:p>
            <a:pPr marL="12700" marR="5080" indent="397510" algn="ctr" defTabSz="914400" eaLnBrk="0" fontAlgn="base" hangingPunct="0">
              <a:lnSpc>
                <a:spcPts val="2500"/>
              </a:lnSpc>
              <a:spcBef>
                <a:spcPts val="500"/>
              </a:spcBef>
              <a:spcAft>
                <a:spcPct val="0"/>
              </a:spcAft>
            </a:pPr>
            <a:r>
              <a:rPr sz="2600" b="1" spc="-5" dirty="0">
                <a:solidFill>
                  <a:srgbClr val="FFFFFF"/>
                </a:solidFill>
                <a:latin typeface="Arial"/>
                <a:cs typeface="Arial"/>
              </a:rPr>
              <a:t>Credibilidad de  </a:t>
            </a:r>
            <a:r>
              <a:rPr lang="es-CO" sz="2600" b="1" spc="-5" dirty="0">
                <a:solidFill>
                  <a:srgbClr val="FFFFFF"/>
                </a:solidFill>
                <a:latin typeface="Arial"/>
                <a:cs typeface="Arial"/>
              </a:rPr>
              <a:t>políticas</a:t>
            </a:r>
          </a:p>
          <a:p>
            <a:pPr marL="12700" marR="5080" indent="397510" algn="ctr" defTabSz="914400" eaLnBrk="0" fontAlgn="base" hangingPunct="0">
              <a:lnSpc>
                <a:spcPts val="2500"/>
              </a:lnSpc>
              <a:spcBef>
                <a:spcPts val="500"/>
              </a:spcBef>
              <a:spcAft>
                <a:spcPct val="0"/>
              </a:spcAft>
            </a:pPr>
            <a:r>
              <a:rPr sz="2600" b="1" spc="-25" dirty="0">
                <a:solidFill>
                  <a:srgbClr val="FFFFFF"/>
                </a:solidFill>
                <a:latin typeface="Arial"/>
                <a:cs typeface="Arial"/>
              </a:rPr>
              <a:t> </a:t>
            </a:r>
            <a:r>
              <a:rPr sz="2600" b="1" spc="-5" dirty="0">
                <a:solidFill>
                  <a:srgbClr val="FFFFFF"/>
                </a:solidFill>
                <a:latin typeface="Arial"/>
                <a:cs typeface="Arial"/>
              </a:rPr>
              <a:t>económicas</a:t>
            </a:r>
            <a:endParaRPr sz="2600" b="1" dirty="0">
              <a:solidFill>
                <a:srgbClr val="000000"/>
              </a:solidFill>
              <a:latin typeface="Arial"/>
              <a:cs typeface="Arial"/>
            </a:endParaRPr>
          </a:p>
        </p:txBody>
      </p:sp>
      <p:sp>
        <p:nvSpPr>
          <p:cNvPr id="13" name="object 4"/>
          <p:cNvSpPr txBox="1">
            <a:spLocks/>
          </p:cNvSpPr>
          <p:nvPr/>
        </p:nvSpPr>
        <p:spPr>
          <a:xfrm>
            <a:off x="222052" y="5274139"/>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3782025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569" y="96680"/>
            <a:ext cx="83468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Institucional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br>
              <a:rPr lang="es-CO" b="1" dirty="0">
                <a:latin typeface="Times New Roman" panose="02020603050405020304" pitchFamily="18" charset="0"/>
                <a:cs typeface="Times New Roman" panose="02020603050405020304" pitchFamily="18" charset="0"/>
              </a:rPr>
            </a:br>
            <a:endParaRPr lang="es-CO" b="1" dirty="0">
              <a:latin typeface="Times New Roman" panose="02020603050405020304" pitchFamily="18" charset="0"/>
              <a:cs typeface="Times New Roman" panose="02020603050405020304" pitchFamily="18" charset="0"/>
            </a:endParaRPr>
          </a:p>
        </p:txBody>
      </p:sp>
      <p:sp>
        <p:nvSpPr>
          <p:cNvPr id="3" name="object 3"/>
          <p:cNvSpPr txBox="1"/>
          <p:nvPr/>
        </p:nvSpPr>
        <p:spPr>
          <a:xfrm>
            <a:off x="239366" y="1201316"/>
            <a:ext cx="8568952" cy="4168449"/>
          </a:xfrm>
          <a:prstGeom prst="rect">
            <a:avLst/>
          </a:prstGeom>
        </p:spPr>
        <p:txBody>
          <a:bodyPr vert="horz" wrap="square" lIns="0" tIns="107315" rIns="0" bIns="0" rtlCol="0">
            <a:spAutoFit/>
          </a:bodyPr>
          <a:lstStyle/>
          <a:p>
            <a:pPr marL="12700" defTabSz="914400" eaLnBrk="0" fontAlgn="base" hangingPunct="0">
              <a:spcBef>
                <a:spcPts val="845"/>
              </a:spcBef>
              <a:spcAft>
                <a:spcPct val="0"/>
              </a:spcAft>
            </a:pPr>
            <a:r>
              <a:rPr sz="2400" b="1" dirty="0">
                <a:solidFill>
                  <a:srgbClr val="000000"/>
                </a:solidFill>
                <a:cs typeface="Arial"/>
              </a:rPr>
              <a:t>Marco</a:t>
            </a:r>
            <a:r>
              <a:rPr sz="2400" b="1" spc="-15" dirty="0">
                <a:solidFill>
                  <a:srgbClr val="000000"/>
                </a:solidFill>
                <a:cs typeface="Arial"/>
              </a:rPr>
              <a:t> </a:t>
            </a:r>
            <a:r>
              <a:rPr sz="2400" b="1" spc="-5" dirty="0">
                <a:solidFill>
                  <a:srgbClr val="000000"/>
                </a:solidFill>
                <a:cs typeface="Arial"/>
              </a:rPr>
              <a:t>Institucional</a:t>
            </a:r>
            <a:endParaRPr sz="2400" dirty="0">
              <a:solidFill>
                <a:srgbClr val="000000"/>
              </a:solidFill>
              <a:cs typeface="Arial"/>
            </a:endParaRPr>
          </a:p>
          <a:p>
            <a:pPr marL="12700" defTabSz="914400" eaLnBrk="0" fontAlgn="base" hangingPunct="0">
              <a:spcBef>
                <a:spcPts val="620"/>
              </a:spcBef>
              <a:spcAft>
                <a:spcPct val="0"/>
              </a:spcAft>
              <a:tabLst>
                <a:tab pos="304165" algn="l"/>
              </a:tabLst>
            </a:pPr>
            <a:r>
              <a:rPr sz="2000" dirty="0">
                <a:solidFill>
                  <a:srgbClr val="009FDF"/>
                </a:solidFill>
                <a:cs typeface="Arial"/>
              </a:rPr>
              <a:t>»	</a:t>
            </a:r>
            <a:r>
              <a:rPr sz="2000" b="1" i="1" spc="-5" dirty="0">
                <a:solidFill>
                  <a:srgbClr val="000000"/>
                </a:solidFill>
                <a:cs typeface="Arial"/>
              </a:rPr>
              <a:t>Eficacia Gubernamental </a:t>
            </a:r>
            <a:r>
              <a:rPr sz="2000" i="1" spc="-5" dirty="0">
                <a:solidFill>
                  <a:srgbClr val="000000"/>
                </a:solidFill>
                <a:cs typeface="Arial"/>
              </a:rPr>
              <a:t>(</a:t>
            </a:r>
            <a:r>
              <a:rPr sz="1400" i="1" spc="-5" dirty="0">
                <a:solidFill>
                  <a:srgbClr val="000000"/>
                </a:solidFill>
                <a:cs typeface="Arial"/>
              </a:rPr>
              <a:t>Government</a:t>
            </a:r>
            <a:r>
              <a:rPr sz="1400" i="1" dirty="0">
                <a:solidFill>
                  <a:srgbClr val="000000"/>
                </a:solidFill>
                <a:cs typeface="Arial"/>
              </a:rPr>
              <a:t> </a:t>
            </a:r>
            <a:r>
              <a:rPr sz="1400" i="1" spc="-5" dirty="0">
                <a:solidFill>
                  <a:srgbClr val="000000"/>
                </a:solidFill>
                <a:cs typeface="Arial"/>
              </a:rPr>
              <a:t>Effectiveness</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10" dirty="0">
                <a:solidFill>
                  <a:srgbClr val="000000"/>
                </a:solidFill>
                <a:cs typeface="Arial"/>
              </a:rPr>
              <a:t>Calidad </a:t>
            </a:r>
            <a:r>
              <a:rPr sz="1800" spc="-5" dirty="0">
                <a:solidFill>
                  <a:srgbClr val="000000"/>
                </a:solidFill>
                <a:cs typeface="Arial"/>
              </a:rPr>
              <a:t>de gestión </a:t>
            </a:r>
            <a:r>
              <a:rPr sz="1800" dirty="0">
                <a:solidFill>
                  <a:srgbClr val="000000"/>
                </a:solidFill>
                <a:cs typeface="Arial"/>
              </a:rPr>
              <a:t>y </a:t>
            </a:r>
            <a:r>
              <a:rPr sz="1800" spc="-5" dirty="0">
                <a:solidFill>
                  <a:srgbClr val="000000"/>
                </a:solidFill>
                <a:cs typeface="Arial"/>
              </a:rPr>
              <a:t>administración del</a:t>
            </a:r>
            <a:r>
              <a:rPr sz="1800" spc="15" dirty="0">
                <a:solidFill>
                  <a:srgbClr val="000000"/>
                </a:solidFill>
                <a:cs typeface="Arial"/>
              </a:rPr>
              <a:t> </a:t>
            </a:r>
            <a:r>
              <a:rPr sz="1800" spc="-5" dirty="0">
                <a:solidFill>
                  <a:srgbClr val="000000"/>
                </a:solidFill>
                <a:cs typeface="Arial"/>
              </a:rPr>
              <a:t>Estado.</a:t>
            </a:r>
            <a:endParaRPr sz="1800" dirty="0">
              <a:solidFill>
                <a:srgbClr val="000000"/>
              </a:solidFill>
              <a:cs typeface="Arial"/>
            </a:endParaRPr>
          </a:p>
          <a:p>
            <a:pPr marL="533400" marR="5080" indent="-292100" defTabSz="914400" eaLnBrk="0" fontAlgn="base" hangingPunct="0">
              <a:lnSpc>
                <a:spcPts val="1900"/>
              </a:lnSpc>
              <a:spcBef>
                <a:spcPts val="690"/>
              </a:spcBef>
              <a:spcAft>
                <a:spcPct val="0"/>
              </a:spcAft>
              <a:buClr>
                <a:srgbClr val="009FDF"/>
              </a:buClr>
              <a:buFontTx/>
              <a:buChar char="–"/>
              <a:tabLst>
                <a:tab pos="532765" algn="l"/>
                <a:tab pos="533400" algn="l"/>
              </a:tabLst>
            </a:pPr>
            <a:r>
              <a:rPr sz="1800" spc="-5" dirty="0">
                <a:solidFill>
                  <a:srgbClr val="000000"/>
                </a:solidFill>
                <a:cs typeface="Arial"/>
              </a:rPr>
              <a:t>Capacidad para planificar </a:t>
            </a:r>
            <a:r>
              <a:rPr sz="1800" dirty="0">
                <a:solidFill>
                  <a:srgbClr val="000000"/>
                </a:solidFill>
                <a:cs typeface="Arial"/>
              </a:rPr>
              <a:t>e </a:t>
            </a:r>
            <a:r>
              <a:rPr sz="1800" spc="-5" dirty="0">
                <a:solidFill>
                  <a:srgbClr val="000000"/>
                </a:solidFill>
                <a:cs typeface="Arial"/>
              </a:rPr>
              <a:t>implementar políticas; independencia del servicio público  de las interferencias</a:t>
            </a:r>
            <a:r>
              <a:rPr sz="1800" spc="10" dirty="0">
                <a:solidFill>
                  <a:srgbClr val="000000"/>
                </a:solidFill>
                <a:cs typeface="Arial"/>
              </a:rPr>
              <a:t> </a:t>
            </a:r>
            <a:r>
              <a:rPr sz="1800" spc="-5" dirty="0">
                <a:solidFill>
                  <a:srgbClr val="000000"/>
                </a:solidFill>
                <a:cs typeface="Arial"/>
              </a:rPr>
              <a:t>políticas.</a:t>
            </a:r>
            <a:endParaRPr sz="1800" dirty="0">
              <a:solidFill>
                <a:srgbClr val="000000"/>
              </a:solidFill>
              <a:cs typeface="Arial"/>
            </a:endParaRPr>
          </a:p>
          <a:p>
            <a:pPr marL="533400" indent="-292100" defTabSz="914400" eaLnBrk="0" fontAlgn="base" hangingPunct="0">
              <a:spcBef>
                <a:spcPts val="555"/>
              </a:spcBef>
              <a:spcAft>
                <a:spcPct val="0"/>
              </a:spcAft>
              <a:buClr>
                <a:srgbClr val="009FDF"/>
              </a:buClr>
              <a:buFont typeface="Arial"/>
              <a:buChar char="–"/>
              <a:tabLst>
                <a:tab pos="532765" algn="l"/>
                <a:tab pos="533400" algn="l"/>
              </a:tabLst>
            </a:pPr>
            <a:r>
              <a:rPr sz="1800" b="1" u="sng" spc="-5" dirty="0">
                <a:solidFill>
                  <a:srgbClr val="000000"/>
                </a:solidFill>
                <a:cs typeface="Arial"/>
              </a:rPr>
              <a:t>Medición de </a:t>
            </a:r>
            <a:r>
              <a:rPr sz="1800" b="1" u="sng" dirty="0">
                <a:solidFill>
                  <a:srgbClr val="000000"/>
                </a:solidFill>
                <a:cs typeface="Arial"/>
              </a:rPr>
              <a:t>la </a:t>
            </a:r>
            <a:r>
              <a:rPr sz="1800" b="1" u="sng" spc="-5" dirty="0">
                <a:solidFill>
                  <a:srgbClr val="000000"/>
                </a:solidFill>
                <a:cs typeface="Arial"/>
              </a:rPr>
              <a:t>Calidad de Gestión</a:t>
            </a:r>
            <a:r>
              <a:rPr sz="1800" b="1" u="sng" spc="15" dirty="0">
                <a:solidFill>
                  <a:srgbClr val="000000"/>
                </a:solidFill>
                <a:cs typeface="Arial"/>
              </a:rPr>
              <a:t> </a:t>
            </a:r>
            <a:r>
              <a:rPr sz="1800" b="1" u="sng" spc="-5" dirty="0">
                <a:solidFill>
                  <a:srgbClr val="000000"/>
                </a:solidFill>
                <a:cs typeface="Arial"/>
              </a:rPr>
              <a:t>Presupuestaria</a:t>
            </a:r>
            <a:r>
              <a:rPr sz="1800" b="1" spc="-5" dirty="0">
                <a:solidFill>
                  <a:srgbClr val="000000"/>
                </a:solidFill>
                <a:cs typeface="Arial"/>
              </a:rPr>
              <a:t>.</a:t>
            </a:r>
            <a:endParaRPr sz="1800" dirty="0">
              <a:solidFill>
                <a:srgbClr val="000000"/>
              </a:solidFill>
              <a:cs typeface="Arial"/>
            </a:endParaRPr>
          </a:p>
          <a:p>
            <a:pPr defTabSz="914400" eaLnBrk="0" fontAlgn="base" hangingPunct="0">
              <a:spcBef>
                <a:spcPct val="0"/>
              </a:spcBef>
              <a:spcAft>
                <a:spcPct val="0"/>
              </a:spcAft>
              <a:buClr>
                <a:srgbClr val="009FDF"/>
              </a:buClr>
              <a:buFont typeface="Arial"/>
              <a:buChar char="–"/>
            </a:pPr>
            <a:endParaRPr sz="1800" dirty="0">
              <a:solidFill>
                <a:srgbClr val="000000"/>
              </a:solidFill>
              <a:cs typeface="Times New Roman"/>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000" b="1" i="1" spc="-5" dirty="0">
                <a:solidFill>
                  <a:srgbClr val="000000"/>
                </a:solidFill>
                <a:cs typeface="Arial"/>
              </a:rPr>
              <a:t>Control de Corrupción </a:t>
            </a:r>
            <a:r>
              <a:rPr sz="2000" i="1" spc="-5" dirty="0">
                <a:solidFill>
                  <a:srgbClr val="000000"/>
                </a:solidFill>
                <a:cs typeface="Arial"/>
              </a:rPr>
              <a:t>(</a:t>
            </a:r>
            <a:r>
              <a:rPr sz="1400" i="1" spc="-5" dirty="0">
                <a:solidFill>
                  <a:srgbClr val="000000"/>
                </a:solidFill>
                <a:cs typeface="Arial"/>
              </a:rPr>
              <a:t>Control of</a:t>
            </a:r>
            <a:r>
              <a:rPr sz="1400" i="1" spc="-10" dirty="0">
                <a:solidFill>
                  <a:srgbClr val="000000"/>
                </a:solidFill>
                <a:cs typeface="Arial"/>
              </a:rPr>
              <a:t> </a:t>
            </a:r>
            <a:r>
              <a:rPr sz="1400" i="1" spc="-5" dirty="0">
                <a:solidFill>
                  <a:srgbClr val="000000"/>
                </a:solidFill>
                <a:cs typeface="Arial"/>
              </a:rPr>
              <a:t>Corruption</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5" dirty="0">
                <a:solidFill>
                  <a:srgbClr val="000000"/>
                </a:solidFill>
                <a:cs typeface="Arial"/>
              </a:rPr>
              <a:t>Grado en que el poder público </a:t>
            </a:r>
            <a:r>
              <a:rPr sz="1800" dirty="0">
                <a:solidFill>
                  <a:srgbClr val="000000"/>
                </a:solidFill>
                <a:cs typeface="Arial"/>
              </a:rPr>
              <a:t>se </a:t>
            </a:r>
            <a:r>
              <a:rPr sz="1800" spc="-5" dirty="0">
                <a:solidFill>
                  <a:srgbClr val="000000"/>
                </a:solidFill>
                <a:cs typeface="Arial"/>
              </a:rPr>
              <a:t>ejerce para beneficio</a:t>
            </a:r>
            <a:r>
              <a:rPr sz="1800" spc="35" dirty="0">
                <a:solidFill>
                  <a:srgbClr val="000000"/>
                </a:solidFill>
                <a:cs typeface="Arial"/>
              </a:rPr>
              <a:t> </a:t>
            </a:r>
            <a:r>
              <a:rPr sz="1800" spc="-5" dirty="0">
                <a:solidFill>
                  <a:srgbClr val="000000"/>
                </a:solidFill>
                <a:cs typeface="Arial"/>
              </a:rPr>
              <a:t>privado.</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Captura de Estado por intereses especiales (elites</a:t>
            </a:r>
            <a:r>
              <a:rPr sz="1800" spc="50" dirty="0">
                <a:solidFill>
                  <a:srgbClr val="000000"/>
                </a:solidFill>
                <a:cs typeface="Arial"/>
              </a:rPr>
              <a:t> </a:t>
            </a:r>
            <a:r>
              <a:rPr sz="1800" spc="-5" dirty="0">
                <a:solidFill>
                  <a:srgbClr val="000000"/>
                </a:solidFill>
                <a:cs typeface="Arial"/>
              </a:rPr>
              <a:t>económicas/políticas).</a:t>
            </a:r>
            <a:endParaRPr sz="1800" dirty="0">
              <a:solidFill>
                <a:srgbClr val="000000"/>
              </a:solidFill>
              <a:cs typeface="Arial"/>
            </a:endParaRPr>
          </a:p>
          <a:p>
            <a:pPr marL="533400" indent="-292100" defTabSz="914400" eaLnBrk="0" fontAlgn="base" hangingPunct="0">
              <a:spcBef>
                <a:spcPts val="580"/>
              </a:spcBef>
              <a:spcAft>
                <a:spcPct val="0"/>
              </a:spcAft>
              <a:buClr>
                <a:srgbClr val="009FDF"/>
              </a:buClr>
              <a:buFont typeface="Arial"/>
              <a:buChar char="–"/>
              <a:tabLst>
                <a:tab pos="532765" algn="l"/>
                <a:tab pos="533400" algn="l"/>
              </a:tabLst>
            </a:pPr>
            <a:r>
              <a:rPr sz="1800" b="1" u="sng" spc="-15" dirty="0">
                <a:solidFill>
                  <a:srgbClr val="000000"/>
                </a:solidFill>
                <a:cs typeface="Arial"/>
              </a:rPr>
              <a:t>Transparencia </a:t>
            </a:r>
            <a:r>
              <a:rPr sz="1800" b="1" u="sng" spc="-5" dirty="0">
                <a:solidFill>
                  <a:srgbClr val="000000"/>
                </a:solidFill>
                <a:cs typeface="Arial"/>
              </a:rPr>
              <a:t>en Rendición de Cuentas del Sector</a:t>
            </a:r>
            <a:r>
              <a:rPr sz="1800" b="1" u="sng" spc="55" dirty="0">
                <a:solidFill>
                  <a:srgbClr val="000000"/>
                </a:solidFill>
                <a:cs typeface="Arial"/>
              </a:rPr>
              <a:t> </a:t>
            </a:r>
            <a:r>
              <a:rPr sz="1800" b="1" u="sng" spc="-5" dirty="0" err="1">
                <a:solidFill>
                  <a:srgbClr val="000000"/>
                </a:solidFill>
                <a:cs typeface="Arial"/>
              </a:rPr>
              <a:t>Público</a:t>
            </a:r>
            <a:r>
              <a:rPr sz="1800" b="1" spc="-5" dirty="0">
                <a:solidFill>
                  <a:srgbClr val="000000"/>
                </a:solidFill>
                <a:cs typeface="Arial"/>
              </a:rPr>
              <a:t>.</a:t>
            </a:r>
            <a:r>
              <a:rPr lang="es-CO" sz="1800" b="1" spc="-5" dirty="0">
                <a:solidFill>
                  <a:srgbClr val="000000"/>
                </a:solidFill>
                <a:cs typeface="Arial"/>
              </a:rPr>
              <a:t> </a:t>
            </a:r>
            <a:r>
              <a:rPr lang="en-GB" altLang="es-CO" sz="1800" b="1" dirty="0">
                <a:solidFill>
                  <a:srgbClr val="FFFFFF"/>
                </a:solidFill>
                <a:latin typeface="Arial Narrow" pitchFamily="34" charset="0"/>
              </a:rPr>
              <a:t>(“</a:t>
            </a:r>
            <a:r>
              <a:rPr lang="en-GB" altLang="es-CO" sz="1600" b="1" dirty="0">
                <a:solidFill>
                  <a:srgbClr val="FFFFFF"/>
                </a:solidFill>
                <a:latin typeface="Arial Narrow" pitchFamily="34" charset="0"/>
              </a:rPr>
              <a:t>Accountability”). (“Accountability”).</a:t>
            </a:r>
            <a:endParaRPr sz="1600" dirty="0">
              <a:solidFill>
                <a:srgbClr val="000000"/>
              </a:solidFill>
              <a:cs typeface="Arial"/>
            </a:endParaRPr>
          </a:p>
        </p:txBody>
      </p:sp>
      <p:sp>
        <p:nvSpPr>
          <p:cNvPr id="4" name="object 4"/>
          <p:cNvSpPr txBox="1">
            <a:spLocks/>
          </p:cNvSpPr>
          <p:nvPr/>
        </p:nvSpPr>
        <p:spPr>
          <a:xfrm>
            <a:off x="239366" y="527711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63515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969" y="0"/>
            <a:ext cx="8169031" cy="1104636"/>
          </a:xfrm>
        </p:spPr>
        <p:txBody>
          <a:bodyPr>
            <a:normAutofit fontScale="90000"/>
          </a:bodyPr>
          <a:lstStyle/>
          <a:p>
            <a:pPr marL="17145" algn="l">
              <a:spcBef>
                <a:spcPts val="944"/>
              </a:spcBef>
            </a:pPr>
            <a:r>
              <a:rPr lang="es-CO" sz="4000" b="1" kern="0" spc="-5" dirty="0">
                <a:latin typeface="Times New Roman" panose="02020603050405020304" pitchFamily="18" charset="0"/>
                <a:cs typeface="Times New Roman" panose="02020603050405020304" pitchFamily="18" charset="0"/>
              </a:rPr>
              <a:t>Fortaleza Institucional</a:t>
            </a:r>
            <a:r>
              <a:rPr lang="es-CO" sz="4000" b="1" kern="0" spc="-1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(III)</a:t>
            </a:r>
            <a:br>
              <a:rPr lang="es-CO" sz="4000" b="1" kern="0" spc="-5" dirty="0">
                <a:latin typeface="Times New Roman" panose="02020603050405020304" pitchFamily="18" charset="0"/>
                <a:cs typeface="Times New Roman" panose="02020603050405020304" pitchFamily="18" charset="0"/>
              </a:rPr>
            </a:br>
            <a:r>
              <a:rPr lang="es-CO" b="1" kern="0" spc="-5" dirty="0">
                <a:latin typeface="Times New Roman" panose="02020603050405020304" pitchFamily="18" charset="0"/>
                <a:cs typeface="Times New Roman" panose="02020603050405020304" pitchFamily="18" charset="0"/>
              </a:rPr>
              <a:t>¿Cómo influyen </a:t>
            </a:r>
            <a:r>
              <a:rPr lang="es-CO" b="1" kern="0" dirty="0">
                <a:latin typeface="Times New Roman" panose="02020603050405020304" pitchFamily="18" charset="0"/>
                <a:cs typeface="Times New Roman" panose="02020603050405020304" pitchFamily="18" charset="0"/>
              </a:rPr>
              <a:t>los </a:t>
            </a:r>
            <a:r>
              <a:rPr lang="es-CO" b="1" kern="0" spc="-5" dirty="0">
                <a:latin typeface="Times New Roman" panose="02020603050405020304" pitchFamily="18" charset="0"/>
                <a:cs typeface="Times New Roman" panose="02020603050405020304" pitchFamily="18" charset="0"/>
              </a:rPr>
              <a:t>reportes </a:t>
            </a:r>
            <a:r>
              <a:rPr lang="es-CO" b="1" kern="0" dirty="0">
                <a:latin typeface="Times New Roman" panose="02020603050405020304" pitchFamily="18" charset="0"/>
                <a:cs typeface="Times New Roman" panose="02020603050405020304" pitchFamily="18" charset="0"/>
              </a:rPr>
              <a:t>de </a:t>
            </a:r>
            <a:r>
              <a:rPr lang="es-CO" b="1" kern="0" spc="-5" dirty="0">
                <a:latin typeface="Times New Roman" panose="02020603050405020304" pitchFamily="18" charset="0"/>
                <a:cs typeface="Times New Roman" panose="02020603050405020304" pitchFamily="18" charset="0"/>
              </a:rPr>
              <a:t>finanzas</a:t>
            </a:r>
            <a:r>
              <a:rPr lang="es-CO" b="1" kern="0" dirty="0">
                <a:latin typeface="Times New Roman" panose="02020603050405020304" pitchFamily="18" charset="0"/>
                <a:cs typeface="Times New Roman" panose="02020603050405020304" pitchFamily="18" charset="0"/>
              </a:rPr>
              <a:t> públicas?</a:t>
            </a:r>
          </a:p>
        </p:txBody>
      </p:sp>
      <p:sp>
        <p:nvSpPr>
          <p:cNvPr id="4" name="object 4"/>
          <p:cNvSpPr txBox="1">
            <a:spLocks/>
          </p:cNvSpPr>
          <p:nvPr/>
        </p:nvSpPr>
        <p:spPr>
          <a:xfrm>
            <a:off x="158552" y="52482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
        <p:nvSpPr>
          <p:cNvPr id="5" name="object 3"/>
          <p:cNvSpPr txBox="1"/>
          <p:nvPr/>
        </p:nvSpPr>
        <p:spPr>
          <a:xfrm>
            <a:off x="250826" y="1345332"/>
            <a:ext cx="8893174" cy="3328860"/>
          </a:xfrm>
          <a:prstGeom prst="rect">
            <a:avLst/>
          </a:prstGeom>
        </p:spPr>
        <p:txBody>
          <a:bodyPr vert="horz" wrap="square" lIns="0" tIns="88900" rIns="0" bIns="0" rtlCol="0">
            <a:spAutoFit/>
          </a:bodyPr>
          <a:lstStyle/>
          <a:p>
            <a:pPr marL="12700" defTabSz="914400" eaLnBrk="0" fontAlgn="base" hangingPunct="0">
              <a:spcBef>
                <a:spcPts val="700"/>
              </a:spcBef>
              <a:spcAft>
                <a:spcPct val="0"/>
              </a:spcAft>
            </a:pPr>
            <a:r>
              <a:rPr sz="2400" b="1" spc="-5" dirty="0">
                <a:solidFill>
                  <a:srgbClr val="000000"/>
                </a:solidFill>
                <a:cs typeface="Arial"/>
              </a:rPr>
              <a:t>Credibilidad </a:t>
            </a:r>
            <a:r>
              <a:rPr sz="2400" b="1" dirty="0">
                <a:solidFill>
                  <a:srgbClr val="000000"/>
                </a:solidFill>
                <a:cs typeface="Arial"/>
              </a:rPr>
              <a:t>y </a:t>
            </a:r>
            <a:r>
              <a:rPr sz="2400" b="1" spc="-10" dirty="0">
                <a:solidFill>
                  <a:srgbClr val="000000"/>
                </a:solidFill>
                <a:cs typeface="Arial"/>
              </a:rPr>
              <a:t>eficacia </a:t>
            </a:r>
            <a:r>
              <a:rPr sz="2400" b="1" dirty="0">
                <a:solidFill>
                  <a:srgbClr val="000000"/>
                </a:solidFill>
                <a:cs typeface="Arial"/>
              </a:rPr>
              <a:t>de </a:t>
            </a:r>
            <a:r>
              <a:rPr sz="2400" b="1" spc="-5" dirty="0">
                <a:solidFill>
                  <a:srgbClr val="000000"/>
                </a:solidFill>
                <a:cs typeface="Arial"/>
              </a:rPr>
              <a:t>Políticas</a:t>
            </a:r>
            <a:r>
              <a:rPr sz="2400" b="1" spc="-40" dirty="0">
                <a:solidFill>
                  <a:srgbClr val="000000"/>
                </a:solidFill>
                <a:cs typeface="Arial"/>
              </a:rPr>
              <a:t> </a:t>
            </a:r>
            <a:r>
              <a:rPr sz="2400" b="1" spc="-5" dirty="0">
                <a:solidFill>
                  <a:srgbClr val="000000"/>
                </a:solidFill>
                <a:cs typeface="Arial"/>
              </a:rPr>
              <a:t>Económicas</a:t>
            </a:r>
            <a:endParaRPr sz="2400" dirty="0">
              <a:solidFill>
                <a:srgbClr val="000000"/>
              </a:solidFill>
              <a:cs typeface="Arial"/>
            </a:endParaRPr>
          </a:p>
          <a:p>
            <a:pPr marL="12700" defTabSz="914400" eaLnBrk="0" fontAlgn="base" hangingPunct="0">
              <a:spcBef>
                <a:spcPts val="600"/>
              </a:spcBef>
              <a:spcAft>
                <a:spcPct val="0"/>
              </a:spcAft>
              <a:tabLst>
                <a:tab pos="304165" algn="l"/>
              </a:tabLst>
            </a:pPr>
            <a:r>
              <a:rPr sz="2400" dirty="0">
                <a:solidFill>
                  <a:srgbClr val="009FDF"/>
                </a:solidFill>
                <a:cs typeface="Arial"/>
              </a:rPr>
              <a:t>»	</a:t>
            </a:r>
            <a:r>
              <a:rPr sz="2400" b="1" i="1" spc="-5" dirty="0">
                <a:solidFill>
                  <a:srgbClr val="000000"/>
                </a:solidFill>
                <a:cs typeface="Arial"/>
              </a:rPr>
              <a:t>Enfoque</a:t>
            </a:r>
            <a:r>
              <a:rPr sz="2400" b="1" i="1" spc="-15" dirty="0">
                <a:solidFill>
                  <a:srgbClr val="000000"/>
                </a:solidFill>
                <a:cs typeface="Arial"/>
              </a:rPr>
              <a:t> </a:t>
            </a:r>
            <a:r>
              <a:rPr sz="2400" b="1" i="1" spc="-5" dirty="0">
                <a:solidFill>
                  <a:srgbClr val="000000"/>
                </a:solidFill>
                <a:cs typeface="Arial"/>
              </a:rPr>
              <a:t>analítico</a:t>
            </a:r>
            <a:endParaRPr sz="2400" b="1" dirty="0">
              <a:solidFill>
                <a:srgbClr val="000000"/>
              </a:solidFill>
              <a:cs typeface="Arial"/>
            </a:endParaRPr>
          </a:p>
          <a:p>
            <a:pPr marL="533400" marR="5080" indent="-292100" defTabSz="914400" eaLnBrk="0" fontAlgn="base" hangingPunct="0">
              <a:lnSpc>
                <a:spcPts val="1900"/>
              </a:lnSpc>
              <a:spcBef>
                <a:spcPts val="710"/>
              </a:spcBef>
              <a:spcAft>
                <a:spcPct val="0"/>
              </a:spcAft>
              <a:buClr>
                <a:srgbClr val="009FDF"/>
              </a:buClr>
              <a:buFontTx/>
              <a:buChar char="–"/>
              <a:tabLst>
                <a:tab pos="532765" algn="l"/>
                <a:tab pos="533400" algn="l"/>
              </a:tabLst>
            </a:pPr>
            <a:r>
              <a:rPr sz="2400" spc="-5" dirty="0">
                <a:solidFill>
                  <a:srgbClr val="000000"/>
                </a:solidFill>
                <a:cs typeface="Arial"/>
              </a:rPr>
              <a:t>Comparación global utilizando métricas de inflación para medir la </a:t>
            </a:r>
            <a:r>
              <a:rPr sz="2400" spc="-10" dirty="0">
                <a:solidFill>
                  <a:srgbClr val="000000"/>
                </a:solidFill>
                <a:cs typeface="Arial"/>
              </a:rPr>
              <a:t>credibilidad </a:t>
            </a:r>
            <a:r>
              <a:rPr sz="2400" dirty="0">
                <a:solidFill>
                  <a:srgbClr val="000000"/>
                </a:solidFill>
                <a:cs typeface="Arial"/>
              </a:rPr>
              <a:t>y  </a:t>
            </a:r>
            <a:r>
              <a:rPr sz="2400" spc="-5" dirty="0">
                <a:solidFill>
                  <a:srgbClr val="000000"/>
                </a:solidFill>
                <a:cs typeface="Arial"/>
              </a:rPr>
              <a:t>eficacia de política</a:t>
            </a:r>
            <a:r>
              <a:rPr sz="2400" dirty="0">
                <a:solidFill>
                  <a:srgbClr val="000000"/>
                </a:solidFill>
                <a:cs typeface="Arial"/>
              </a:rPr>
              <a:t> </a:t>
            </a:r>
            <a:r>
              <a:rPr sz="2400" spc="-5" dirty="0">
                <a:solidFill>
                  <a:srgbClr val="000000"/>
                </a:solidFill>
                <a:cs typeface="Arial"/>
              </a:rPr>
              <a:t>monetaria.</a:t>
            </a:r>
            <a:endParaRPr sz="2400" dirty="0">
              <a:solidFill>
                <a:srgbClr val="000000"/>
              </a:solidFill>
              <a:cs typeface="Arial"/>
            </a:endParaRPr>
          </a:p>
          <a:p>
            <a:pPr marL="533400" indent="-292100" defTabSz="914400" eaLnBrk="0" fontAlgn="base" hangingPunct="0">
              <a:spcBef>
                <a:spcPts val="555"/>
              </a:spcBef>
              <a:spcAft>
                <a:spcPct val="0"/>
              </a:spcAft>
              <a:buClr>
                <a:srgbClr val="009FDF"/>
              </a:buClr>
              <a:buFontTx/>
              <a:buChar char="–"/>
              <a:tabLst>
                <a:tab pos="532765" algn="l"/>
                <a:tab pos="533400" algn="l"/>
              </a:tabLst>
            </a:pPr>
            <a:r>
              <a:rPr sz="2400" spc="-5" dirty="0">
                <a:solidFill>
                  <a:srgbClr val="000000"/>
                </a:solidFill>
                <a:cs typeface="Arial"/>
              </a:rPr>
              <a:t>Métricas alternativa para evaluar efectividad de política</a:t>
            </a:r>
            <a:r>
              <a:rPr sz="2400" spc="50" dirty="0">
                <a:solidFill>
                  <a:srgbClr val="000000"/>
                </a:solidFill>
                <a:cs typeface="Arial"/>
              </a:rPr>
              <a:t> </a:t>
            </a:r>
            <a:r>
              <a:rPr sz="2400" spc="-5" dirty="0">
                <a:solidFill>
                  <a:srgbClr val="000000"/>
                </a:solidFill>
                <a:cs typeface="Arial"/>
              </a:rPr>
              <a:t>fiscal.</a:t>
            </a:r>
            <a:endParaRPr sz="2400" dirty="0">
              <a:solidFill>
                <a:srgbClr val="000000"/>
              </a:solidFill>
              <a:cs typeface="Arial"/>
            </a:endParaRPr>
          </a:p>
          <a:p>
            <a:pPr marL="762000" marR="552450" indent="-292100" defTabSz="914400" eaLnBrk="0" fontAlgn="base" hangingPunct="0">
              <a:lnSpc>
                <a:spcPct val="100699"/>
              </a:lnSpc>
              <a:spcBef>
                <a:spcPts val="565"/>
              </a:spcBef>
              <a:spcAft>
                <a:spcPct val="0"/>
              </a:spcAft>
              <a:tabLst>
                <a:tab pos="761365" algn="l"/>
              </a:tabLst>
            </a:pPr>
            <a:r>
              <a:rPr sz="2400" dirty="0">
                <a:solidFill>
                  <a:srgbClr val="009FDF"/>
                </a:solidFill>
                <a:cs typeface="Arial"/>
              </a:rPr>
              <a:t>›	</a:t>
            </a:r>
            <a:r>
              <a:rPr sz="2400" spc="-5" dirty="0">
                <a:solidFill>
                  <a:srgbClr val="000000"/>
                </a:solidFill>
                <a:cs typeface="Arial"/>
              </a:rPr>
              <a:t>“Calidad” de la implementación de la política fiscal asociada </a:t>
            </a:r>
            <a:r>
              <a:rPr sz="2400" dirty="0">
                <a:solidFill>
                  <a:srgbClr val="000000"/>
                </a:solidFill>
                <a:cs typeface="Arial"/>
              </a:rPr>
              <a:t>a </a:t>
            </a:r>
            <a:r>
              <a:rPr sz="2400" spc="-5" dirty="0">
                <a:solidFill>
                  <a:srgbClr val="000000"/>
                </a:solidFill>
                <a:cs typeface="Arial"/>
              </a:rPr>
              <a:t>apego </a:t>
            </a:r>
            <a:r>
              <a:rPr sz="2400" dirty="0">
                <a:solidFill>
                  <a:srgbClr val="000000"/>
                </a:solidFill>
                <a:cs typeface="Arial"/>
              </a:rPr>
              <a:t>y  </a:t>
            </a:r>
            <a:r>
              <a:rPr sz="2400" spc="-5" dirty="0">
                <a:solidFill>
                  <a:srgbClr val="000000"/>
                </a:solidFill>
                <a:cs typeface="Arial"/>
              </a:rPr>
              <a:t>cumplimiento del </a:t>
            </a:r>
            <a:r>
              <a:rPr sz="2400" u="sng" spc="-5" dirty="0">
                <a:solidFill>
                  <a:srgbClr val="000000"/>
                </a:solidFill>
                <a:uFill>
                  <a:solidFill>
                    <a:srgbClr val="000000"/>
                  </a:solidFill>
                </a:uFill>
                <a:cs typeface="Arial"/>
              </a:rPr>
              <a:t>reglas</a:t>
            </a:r>
            <a:r>
              <a:rPr sz="2400" u="sng" spc="5" dirty="0">
                <a:solidFill>
                  <a:srgbClr val="000000"/>
                </a:solidFill>
                <a:uFill>
                  <a:solidFill>
                    <a:srgbClr val="000000"/>
                  </a:solidFill>
                </a:uFill>
                <a:cs typeface="Arial"/>
              </a:rPr>
              <a:t> </a:t>
            </a:r>
            <a:r>
              <a:rPr sz="2400" u="sng" spc="-5" dirty="0">
                <a:solidFill>
                  <a:srgbClr val="000000"/>
                </a:solidFill>
                <a:uFill>
                  <a:solidFill>
                    <a:srgbClr val="000000"/>
                  </a:solidFill>
                </a:uFill>
                <a:cs typeface="Arial"/>
              </a:rPr>
              <a:t>fiscales.</a:t>
            </a:r>
            <a:endParaRPr sz="2400" dirty="0">
              <a:solidFill>
                <a:srgbClr val="000000"/>
              </a:solidFill>
              <a:cs typeface="Arial"/>
            </a:endParaRPr>
          </a:p>
          <a:p>
            <a:pPr marL="762000" marR="208915" indent="-292100" defTabSz="914400" eaLnBrk="0" fontAlgn="base" hangingPunct="0">
              <a:lnSpc>
                <a:spcPts val="1900"/>
              </a:lnSpc>
              <a:spcBef>
                <a:spcPts val="695"/>
              </a:spcBef>
              <a:spcAft>
                <a:spcPct val="0"/>
              </a:spcAft>
              <a:tabLst>
                <a:tab pos="761365" algn="l"/>
              </a:tabLst>
            </a:pPr>
            <a:r>
              <a:rPr sz="2400" dirty="0">
                <a:solidFill>
                  <a:srgbClr val="009FDF"/>
                </a:solidFill>
                <a:cs typeface="Arial"/>
              </a:rPr>
              <a:t>›	</a:t>
            </a:r>
            <a:r>
              <a:rPr sz="2400" b="1" spc="-5" dirty="0">
                <a:solidFill>
                  <a:srgbClr val="000000"/>
                </a:solidFill>
                <a:cs typeface="Arial"/>
              </a:rPr>
              <a:t>Fundamental poder efectuar monitoreo estrecho de cuentas fiscales;  frecuencia </a:t>
            </a:r>
            <a:r>
              <a:rPr sz="2400" b="1" dirty="0">
                <a:solidFill>
                  <a:srgbClr val="000000"/>
                </a:solidFill>
                <a:cs typeface="Arial"/>
              </a:rPr>
              <a:t>y </a:t>
            </a:r>
            <a:r>
              <a:rPr sz="2400" b="1" spc="-5" dirty="0">
                <a:solidFill>
                  <a:srgbClr val="000000"/>
                </a:solidFill>
                <a:cs typeface="Arial"/>
              </a:rPr>
              <a:t>transparencia de</a:t>
            </a:r>
            <a:r>
              <a:rPr sz="2400" b="1" dirty="0">
                <a:solidFill>
                  <a:srgbClr val="000000"/>
                </a:solidFill>
                <a:cs typeface="Arial"/>
              </a:rPr>
              <a:t> </a:t>
            </a:r>
            <a:r>
              <a:rPr sz="2400" b="1" spc="-5" dirty="0">
                <a:solidFill>
                  <a:srgbClr val="000000"/>
                </a:solidFill>
                <a:cs typeface="Arial"/>
              </a:rPr>
              <a:t>reportes.</a:t>
            </a:r>
            <a:endParaRPr sz="2400" dirty="0">
              <a:solidFill>
                <a:srgbClr val="000000"/>
              </a:solidFill>
              <a:cs typeface="Arial"/>
            </a:endParaRPr>
          </a:p>
        </p:txBody>
      </p:sp>
    </p:spTree>
    <p:extLst>
      <p:ext uri="{BB962C8B-B14F-4D97-AF65-F5344CB8AC3E}">
        <p14:creationId xmlns:p14="http://schemas.microsoft.com/office/powerpoint/2010/main" val="2655653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463" y="-10085"/>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Fiscal (I)</a:t>
            </a:r>
          </a:p>
        </p:txBody>
      </p:sp>
      <p:sp>
        <p:nvSpPr>
          <p:cNvPr id="3" name="object 3"/>
          <p:cNvSpPr/>
          <p:nvPr/>
        </p:nvSpPr>
        <p:spPr>
          <a:xfrm>
            <a:off x="559799" y="2321451"/>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256707" y="2586340"/>
            <a:ext cx="1931670" cy="1048385"/>
          </a:xfrm>
          <a:prstGeom prst="rect">
            <a:avLst/>
          </a:prstGeom>
        </p:spPr>
        <p:txBody>
          <a:bodyPr vert="horz" wrap="square" lIns="0" tIns="90805" rIns="0" bIns="0" rtlCol="0">
            <a:spAutoFit/>
          </a:bodyPr>
          <a:lstStyle/>
          <a:p>
            <a:pPr marL="368300" marR="5080" indent="-356235" defTabSz="914400" eaLnBrk="0" fontAlgn="base" hangingPunct="0">
              <a:lnSpc>
                <a:spcPts val="3729"/>
              </a:lnSpc>
              <a:spcBef>
                <a:spcPts val="715"/>
              </a:spcBef>
              <a:spcAft>
                <a:spcPct val="0"/>
              </a:spcAft>
            </a:pPr>
            <a:r>
              <a:rPr sz="3600" b="1" spc="-5" dirty="0">
                <a:solidFill>
                  <a:srgbClr val="FFFFFF"/>
                </a:solidFill>
                <a:cs typeface="Arial"/>
              </a:rPr>
              <a:t>Fo</a:t>
            </a:r>
            <a:r>
              <a:rPr sz="3600" b="1" dirty="0">
                <a:solidFill>
                  <a:srgbClr val="FFFFFF"/>
                </a:solidFill>
                <a:cs typeface="Arial"/>
              </a:rPr>
              <a:t>r</a:t>
            </a:r>
            <a:r>
              <a:rPr sz="3600" b="1" spc="-5" dirty="0">
                <a:solidFill>
                  <a:srgbClr val="FFFFFF"/>
                </a:solidFill>
                <a:cs typeface="Arial"/>
              </a:rPr>
              <a:t>ta</a:t>
            </a:r>
            <a:r>
              <a:rPr sz="3600" b="1" dirty="0">
                <a:solidFill>
                  <a:srgbClr val="FFFFFF"/>
                </a:solidFill>
                <a:cs typeface="Arial"/>
              </a:rPr>
              <a:t>l</a:t>
            </a:r>
            <a:r>
              <a:rPr sz="3600" b="1" spc="-5" dirty="0">
                <a:solidFill>
                  <a:srgbClr val="FFFFFF"/>
                </a:solidFill>
                <a:cs typeface="Arial"/>
              </a:rPr>
              <a:t>e</a:t>
            </a:r>
            <a:r>
              <a:rPr sz="3600" b="1" dirty="0">
                <a:solidFill>
                  <a:srgbClr val="FFFFFF"/>
                </a:solidFill>
                <a:cs typeface="Arial"/>
              </a:rPr>
              <a:t>za  </a:t>
            </a:r>
            <a:r>
              <a:rPr sz="3600" b="1" spc="-5" dirty="0">
                <a:solidFill>
                  <a:srgbClr val="FFFFFF"/>
                </a:solidFill>
                <a:cs typeface="Arial"/>
              </a:rPr>
              <a:t>Fiscal</a:t>
            </a:r>
            <a:endParaRPr sz="3600" b="1" dirty="0">
              <a:solidFill>
                <a:srgbClr val="000000"/>
              </a:solidFill>
              <a:cs typeface="Arial"/>
            </a:endParaRPr>
          </a:p>
        </p:txBody>
      </p:sp>
      <p:sp>
        <p:nvSpPr>
          <p:cNvPr id="5" name="object 5"/>
          <p:cNvSpPr/>
          <p:nvPr/>
        </p:nvSpPr>
        <p:spPr>
          <a:xfrm>
            <a:off x="3884776" y="2248584"/>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218149" y="1417340"/>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218149" y="1417340"/>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588476" y="2023127"/>
            <a:ext cx="2584450"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Carga de la</a:t>
            </a:r>
            <a:r>
              <a:rPr sz="2400" spc="-7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9" name="object 9"/>
          <p:cNvSpPr/>
          <p:nvPr/>
        </p:nvSpPr>
        <p:spPr>
          <a:xfrm>
            <a:off x="3884778" y="3152695"/>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218149" y="332920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218149" y="332920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txBox="1"/>
          <p:nvPr/>
        </p:nvSpPr>
        <p:spPr>
          <a:xfrm>
            <a:off x="5605432" y="3934990"/>
            <a:ext cx="2550795"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Costo de la</a:t>
            </a:r>
            <a:r>
              <a:rPr sz="2400" spc="-6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13"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643157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0169" y="24871"/>
            <a:ext cx="82452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Fiscal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125413" y="985292"/>
            <a:ext cx="8168640" cy="4326697"/>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2000" dirty="0">
                <a:solidFill>
                  <a:srgbClr val="009FDF"/>
                </a:solidFill>
                <a:cs typeface="Arial"/>
              </a:rPr>
              <a:t>»	</a:t>
            </a:r>
            <a:r>
              <a:rPr sz="2200" b="1" i="1" dirty="0">
                <a:solidFill>
                  <a:srgbClr val="000000"/>
                </a:solidFill>
                <a:cs typeface="Arial"/>
              </a:rPr>
              <a:t>Nivel de la</a:t>
            </a:r>
            <a:r>
              <a:rPr sz="2200" b="1" i="1" spc="-25"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35"/>
              </a:spcBef>
              <a:spcAft>
                <a:spcPct val="0"/>
              </a:spcAft>
              <a:buClr>
                <a:srgbClr val="009FDF"/>
              </a:buClr>
              <a:buFontTx/>
              <a:buChar char="–"/>
              <a:tabLst>
                <a:tab pos="532765" algn="l"/>
                <a:tab pos="533400" algn="l"/>
              </a:tabLst>
            </a:pPr>
            <a:r>
              <a:rPr sz="1800" spc="-5" dirty="0">
                <a:solidFill>
                  <a:srgbClr val="000000"/>
                </a:solidFill>
                <a:cs typeface="Arial"/>
              </a:rPr>
              <a:t>¿Se contabilizan </a:t>
            </a:r>
            <a:r>
              <a:rPr sz="1800" u="sng" spc="-5" dirty="0">
                <a:solidFill>
                  <a:srgbClr val="000000"/>
                </a:solidFill>
                <a:uFill>
                  <a:solidFill>
                    <a:srgbClr val="000000"/>
                  </a:solidFill>
                </a:uFill>
                <a:cs typeface="Arial"/>
              </a:rPr>
              <a:t>todos</a:t>
            </a:r>
            <a:r>
              <a:rPr sz="1800" spc="-5" dirty="0">
                <a:solidFill>
                  <a:srgbClr val="000000"/>
                </a:solidFill>
                <a:cs typeface="Arial"/>
              </a:rPr>
              <a:t> los pasivos del</a:t>
            </a:r>
            <a:r>
              <a:rPr sz="1800" spc="15" dirty="0">
                <a:solidFill>
                  <a:srgbClr val="000000"/>
                </a:solidFill>
                <a:cs typeface="Arial"/>
              </a:rPr>
              <a:t> </a:t>
            </a:r>
            <a:r>
              <a:rPr sz="1800" spc="-5" dirty="0">
                <a:solidFill>
                  <a:srgbClr val="000000"/>
                </a:solidFill>
                <a:cs typeface="Arial"/>
              </a:rPr>
              <a:t>gobierno?</a:t>
            </a:r>
            <a:endParaRPr sz="1800" dirty="0">
              <a:solidFill>
                <a:srgbClr val="000000"/>
              </a:solidFill>
              <a:cs typeface="Arial"/>
            </a:endParaRPr>
          </a:p>
          <a:p>
            <a:pPr marL="762000" marR="803910" indent="-292100" defTabSz="914400" eaLnBrk="0" fontAlgn="base" hangingPunct="0">
              <a:lnSpc>
                <a:spcPct val="100699"/>
              </a:lnSpc>
              <a:spcBef>
                <a:spcPts val="565"/>
              </a:spcBef>
              <a:spcAft>
                <a:spcPct val="0"/>
              </a:spcAft>
              <a:tabLst>
                <a:tab pos="761365" algn="l"/>
              </a:tabLst>
            </a:pPr>
            <a:r>
              <a:rPr sz="1800" dirty="0">
                <a:solidFill>
                  <a:srgbClr val="009FDF"/>
                </a:solidFill>
                <a:cs typeface="Arial"/>
              </a:rPr>
              <a:t>›	</a:t>
            </a:r>
            <a:r>
              <a:rPr sz="1800" spc="-5" dirty="0">
                <a:solidFill>
                  <a:srgbClr val="000000"/>
                </a:solidFill>
                <a:cs typeface="Arial"/>
              </a:rPr>
              <a:t>Diferencias asociadas </a:t>
            </a:r>
            <a:r>
              <a:rPr sz="1800" dirty="0">
                <a:solidFill>
                  <a:srgbClr val="000000"/>
                </a:solidFill>
                <a:cs typeface="Arial"/>
              </a:rPr>
              <a:t>a </a:t>
            </a:r>
            <a:r>
              <a:rPr sz="1800" spc="-5" dirty="0">
                <a:solidFill>
                  <a:srgbClr val="000000"/>
                </a:solidFill>
                <a:cs typeface="Arial"/>
              </a:rPr>
              <a:t>tipo de contabilidad empleado: caja (</a:t>
            </a:r>
            <a:r>
              <a:rPr sz="1800" i="1" spc="-5" dirty="0">
                <a:solidFill>
                  <a:srgbClr val="000000"/>
                </a:solidFill>
                <a:cs typeface="Arial"/>
              </a:rPr>
              <a:t>cash basis</a:t>
            </a:r>
            <a:r>
              <a:rPr sz="1800" spc="-5" dirty="0">
                <a:solidFill>
                  <a:srgbClr val="000000"/>
                </a:solidFill>
                <a:cs typeface="Arial"/>
              </a:rPr>
              <a:t>) </a:t>
            </a:r>
            <a:r>
              <a:rPr sz="1800" dirty="0">
                <a:solidFill>
                  <a:srgbClr val="000000"/>
                </a:solidFill>
                <a:cs typeface="Arial"/>
              </a:rPr>
              <a:t>o  </a:t>
            </a:r>
            <a:r>
              <a:rPr sz="1800" spc="-5" dirty="0">
                <a:solidFill>
                  <a:srgbClr val="000000"/>
                </a:solidFill>
                <a:cs typeface="Arial"/>
              </a:rPr>
              <a:t>devengado (</a:t>
            </a:r>
            <a:r>
              <a:rPr sz="1800" i="1" spc="-5" dirty="0">
                <a:solidFill>
                  <a:srgbClr val="000000"/>
                </a:solidFill>
                <a:cs typeface="Arial"/>
              </a:rPr>
              <a:t>accrual</a:t>
            </a:r>
            <a:r>
              <a:rPr sz="1800" spc="-5" dirty="0">
                <a:solidFill>
                  <a:srgbClr val="000000"/>
                </a:solidFill>
                <a:cs typeface="Arial"/>
              </a:rPr>
              <a:t>); relevancia de atrasos de pagos</a:t>
            </a:r>
            <a:r>
              <a:rPr sz="1800" spc="50" dirty="0">
                <a:solidFill>
                  <a:srgbClr val="000000"/>
                </a:solidFill>
                <a:cs typeface="Arial"/>
              </a:rPr>
              <a:t> </a:t>
            </a:r>
            <a:r>
              <a:rPr sz="1800" spc="-5" dirty="0">
                <a:solidFill>
                  <a:srgbClr val="000000"/>
                </a:solidFill>
                <a:cs typeface="Arial"/>
              </a:rPr>
              <a:t>(</a:t>
            </a:r>
            <a:r>
              <a:rPr sz="1800" i="1" spc="-5" dirty="0">
                <a:solidFill>
                  <a:srgbClr val="000000"/>
                </a:solidFill>
                <a:cs typeface="Arial"/>
              </a:rPr>
              <a:t>arrears</a:t>
            </a:r>
            <a:r>
              <a:rPr sz="1800" spc="-5" dirty="0">
                <a:solidFill>
                  <a:srgbClr val="000000"/>
                </a:solidFill>
                <a:cs typeface="Arial"/>
              </a:rPr>
              <a:t>).</a:t>
            </a:r>
            <a:endParaRPr sz="1800" dirty="0">
              <a:solidFill>
                <a:srgbClr val="000000"/>
              </a:solidFill>
              <a:cs typeface="Arial"/>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200" b="1" i="1" spc="-5" dirty="0">
                <a:solidFill>
                  <a:srgbClr val="000000"/>
                </a:solidFill>
                <a:cs typeface="Arial"/>
              </a:rPr>
              <a:t>Dinámica </a:t>
            </a:r>
            <a:r>
              <a:rPr sz="2200" b="1" i="1" dirty="0">
                <a:solidFill>
                  <a:srgbClr val="000000"/>
                </a:solidFill>
                <a:cs typeface="Arial"/>
              </a:rPr>
              <a:t>de la</a:t>
            </a:r>
            <a:r>
              <a:rPr sz="2200" b="1" i="1" spc="-30"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25" dirty="0">
                <a:solidFill>
                  <a:srgbClr val="000000"/>
                </a:solidFill>
                <a:cs typeface="Arial"/>
              </a:rPr>
              <a:t>Tendencias </a:t>
            </a:r>
            <a:r>
              <a:rPr sz="1800" spc="-5" dirty="0">
                <a:solidFill>
                  <a:srgbClr val="000000"/>
                </a:solidFill>
                <a:cs typeface="Arial"/>
              </a:rPr>
              <a:t>en ratios de</a:t>
            </a:r>
            <a:r>
              <a:rPr sz="1800" spc="35" dirty="0">
                <a:solidFill>
                  <a:srgbClr val="000000"/>
                </a:solidFill>
                <a:cs typeface="Arial"/>
              </a:rPr>
              <a:t> </a:t>
            </a:r>
            <a:r>
              <a:rPr sz="1800" spc="-5" dirty="0">
                <a:solidFill>
                  <a:srgbClr val="000000"/>
                </a:solidFill>
                <a:cs typeface="Arial"/>
              </a:rPr>
              <a:t>deuda.</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Dinámica de la deuda afectada por decisiones de política</a:t>
            </a:r>
            <a:r>
              <a:rPr sz="1800" spc="50" dirty="0">
                <a:solidFill>
                  <a:srgbClr val="000000"/>
                </a:solidFill>
                <a:cs typeface="Arial"/>
              </a:rPr>
              <a:t> </a:t>
            </a:r>
            <a:r>
              <a:rPr sz="1800" spc="-5" dirty="0">
                <a:solidFill>
                  <a:srgbClr val="000000"/>
                </a:solidFill>
                <a:cs typeface="Arial"/>
              </a:rPr>
              <a:t>fiscal.</a:t>
            </a:r>
            <a:endParaRPr sz="1800" dirty="0">
              <a:solidFill>
                <a:srgbClr val="000000"/>
              </a:solidFill>
              <a:cs typeface="Arial"/>
            </a:endParaRPr>
          </a:p>
          <a:p>
            <a:pPr marL="533400" marR="5080" indent="-292100" defTabSz="914400" eaLnBrk="0" fontAlgn="base" hangingPunct="0">
              <a:lnSpc>
                <a:spcPct val="100699"/>
              </a:lnSpc>
              <a:spcBef>
                <a:spcPts val="565"/>
              </a:spcBef>
              <a:spcAft>
                <a:spcPct val="0"/>
              </a:spcAft>
              <a:buClr>
                <a:srgbClr val="009FDF"/>
              </a:buClr>
              <a:buFontTx/>
              <a:buChar char="–"/>
              <a:tabLst>
                <a:tab pos="532765" algn="l"/>
                <a:tab pos="533400" algn="l"/>
              </a:tabLst>
            </a:pPr>
            <a:r>
              <a:rPr sz="1800" spc="-5" dirty="0">
                <a:solidFill>
                  <a:srgbClr val="000000"/>
                </a:solidFill>
                <a:cs typeface="Arial"/>
              </a:rPr>
              <a:t>Referencia histórica </a:t>
            </a:r>
            <a:r>
              <a:rPr sz="1800" dirty="0">
                <a:solidFill>
                  <a:srgbClr val="000000"/>
                </a:solidFill>
                <a:cs typeface="Arial"/>
              </a:rPr>
              <a:t>a </a:t>
            </a:r>
            <a:r>
              <a:rPr sz="1800" spc="-5" dirty="0">
                <a:solidFill>
                  <a:srgbClr val="000000"/>
                </a:solidFill>
                <a:cs typeface="Arial"/>
              </a:rPr>
              <a:t>partir de tendencias observadas; comparación de anuncios de  política fiscal con lo realmente</a:t>
            </a:r>
            <a:r>
              <a:rPr sz="1800" spc="15" dirty="0">
                <a:solidFill>
                  <a:srgbClr val="000000"/>
                </a:solidFill>
                <a:cs typeface="Arial"/>
              </a:rPr>
              <a:t> </a:t>
            </a:r>
            <a:r>
              <a:rPr sz="1800" spc="-5" dirty="0">
                <a:solidFill>
                  <a:srgbClr val="000000"/>
                </a:solidFill>
                <a:cs typeface="Arial"/>
              </a:rPr>
              <a:t>ejecutado/reportado.</a:t>
            </a:r>
            <a:endParaRPr sz="1800" dirty="0">
              <a:solidFill>
                <a:srgbClr val="000000"/>
              </a:solidFill>
              <a:cs typeface="Arial"/>
            </a:endParaRPr>
          </a:p>
          <a:p>
            <a:pPr marL="533400" marR="198120" indent="-292100" defTabSz="914400" eaLnBrk="0" fontAlgn="base" hangingPunct="0">
              <a:lnSpc>
                <a:spcPct val="100699"/>
              </a:lnSpc>
              <a:spcBef>
                <a:spcPts val="570"/>
              </a:spcBef>
              <a:spcAft>
                <a:spcPct val="0"/>
              </a:spcAft>
              <a:buClr>
                <a:srgbClr val="009FDF"/>
              </a:buClr>
              <a:buFontTx/>
              <a:buChar char="–"/>
              <a:tabLst>
                <a:tab pos="532765" algn="l"/>
                <a:tab pos="533400" algn="l"/>
              </a:tabLst>
            </a:pPr>
            <a:r>
              <a:rPr sz="1800" spc="-5" dirty="0">
                <a:solidFill>
                  <a:srgbClr val="000000"/>
                </a:solidFill>
                <a:cs typeface="Arial"/>
              </a:rPr>
              <a:t>Pronósticos basados en (i) evaluación de política fiscal </a:t>
            </a:r>
            <a:r>
              <a:rPr sz="1800" dirty="0">
                <a:solidFill>
                  <a:srgbClr val="000000"/>
                </a:solidFill>
                <a:cs typeface="Arial"/>
              </a:rPr>
              <a:t>a </a:t>
            </a:r>
            <a:r>
              <a:rPr sz="1800" spc="-5" dirty="0">
                <a:solidFill>
                  <a:srgbClr val="000000"/>
                </a:solidFill>
                <a:cs typeface="Arial"/>
              </a:rPr>
              <a:t>futuro, (ii) </a:t>
            </a:r>
            <a:r>
              <a:rPr sz="1800" spc="-10" dirty="0">
                <a:solidFill>
                  <a:srgbClr val="000000"/>
                </a:solidFill>
                <a:cs typeface="Arial"/>
              </a:rPr>
              <a:t>credibilidad </a:t>
            </a:r>
            <a:r>
              <a:rPr sz="1800" spc="-5" dirty="0">
                <a:solidFill>
                  <a:srgbClr val="000000"/>
                </a:solidFill>
                <a:cs typeface="Arial"/>
              </a:rPr>
              <a:t>del  gobierno para ejecutar efectivamente esa</a:t>
            </a:r>
            <a:r>
              <a:rPr sz="1800" spc="25" dirty="0">
                <a:solidFill>
                  <a:srgbClr val="000000"/>
                </a:solidFill>
                <a:cs typeface="Arial"/>
              </a:rPr>
              <a:t> </a:t>
            </a:r>
            <a:r>
              <a:rPr sz="1800" spc="-5" dirty="0" err="1">
                <a:solidFill>
                  <a:srgbClr val="000000"/>
                </a:solidFill>
                <a:cs typeface="Arial"/>
              </a:rPr>
              <a:t>política</a:t>
            </a:r>
            <a:r>
              <a:rPr sz="1800" spc="-5" dirty="0">
                <a:solidFill>
                  <a:srgbClr val="000000"/>
                </a:solidFill>
                <a:cs typeface="Arial"/>
              </a:rPr>
              <a:t>.</a:t>
            </a:r>
            <a:endParaRPr sz="1800" dirty="0">
              <a:solidFill>
                <a:srgbClr val="000000"/>
              </a:solidFill>
              <a:cs typeface="Times New Roman"/>
            </a:endParaRPr>
          </a:p>
          <a:p>
            <a:pPr marL="12700" defTabSz="914400" eaLnBrk="0" fontAlgn="base" hangingPunct="0">
              <a:spcBef>
                <a:spcPts val="1040"/>
              </a:spcBef>
              <a:spcAft>
                <a:spcPct val="0"/>
              </a:spcAft>
              <a:tabLst>
                <a:tab pos="304165" algn="l"/>
              </a:tabLst>
            </a:pPr>
            <a:r>
              <a:rPr sz="2000" dirty="0">
                <a:solidFill>
                  <a:srgbClr val="009FDF"/>
                </a:solidFill>
                <a:cs typeface="Arial"/>
              </a:rPr>
              <a:t>»	</a:t>
            </a:r>
            <a:r>
              <a:rPr sz="2200" b="1" i="1" spc="-15" dirty="0">
                <a:solidFill>
                  <a:srgbClr val="000000"/>
                </a:solidFill>
                <a:cs typeface="Arial"/>
              </a:rPr>
              <a:t>Transparencia </a:t>
            </a:r>
            <a:r>
              <a:rPr sz="2200" b="1" i="1" dirty="0">
                <a:solidFill>
                  <a:srgbClr val="000000"/>
                </a:solidFill>
                <a:cs typeface="Arial"/>
              </a:rPr>
              <a:t>en </a:t>
            </a:r>
            <a:r>
              <a:rPr sz="2200" b="1" i="1" spc="-5" dirty="0">
                <a:solidFill>
                  <a:srgbClr val="000000"/>
                </a:solidFill>
                <a:cs typeface="Arial"/>
              </a:rPr>
              <a:t>reportes sobre </a:t>
            </a:r>
            <a:r>
              <a:rPr sz="2200" b="1" i="1" dirty="0">
                <a:solidFill>
                  <a:srgbClr val="000000"/>
                </a:solidFill>
                <a:cs typeface="Arial"/>
              </a:rPr>
              <a:t>Fondo</a:t>
            </a:r>
            <a:r>
              <a:rPr sz="2200" b="1" i="1" spc="-25" dirty="0">
                <a:solidFill>
                  <a:srgbClr val="000000"/>
                </a:solidFill>
                <a:cs typeface="Arial"/>
              </a:rPr>
              <a:t> </a:t>
            </a:r>
            <a:r>
              <a:rPr sz="2200" b="1" i="1" spc="-5" dirty="0">
                <a:solidFill>
                  <a:srgbClr val="000000"/>
                </a:solidFill>
                <a:cs typeface="Arial"/>
              </a:rPr>
              <a:t>Soberanos</a:t>
            </a:r>
            <a:endParaRPr sz="2200" b="1" dirty="0">
              <a:solidFill>
                <a:srgbClr val="000000"/>
              </a:solidFill>
              <a:cs typeface="Arial"/>
            </a:endParaRPr>
          </a:p>
        </p:txBody>
      </p:sp>
    </p:spTree>
    <p:extLst>
      <p:ext uri="{BB962C8B-B14F-4D97-AF65-F5344CB8AC3E}">
        <p14:creationId xmlns:p14="http://schemas.microsoft.com/office/powerpoint/2010/main" val="3662133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362" y="0"/>
            <a:ext cx="7718181" cy="1104636"/>
          </a:xfrm>
        </p:spPr>
        <p:txBody>
          <a:bodyPr/>
          <a:lstStyle/>
          <a:p>
            <a:pPr algn="l"/>
            <a:r>
              <a:rPr lang="es-CO" b="1" dirty="0">
                <a:latin typeface="Times New Roman" panose="02020603050405020304" pitchFamily="18" charset="0"/>
                <a:cs typeface="Times New Roman" panose="02020603050405020304" pitchFamily="18" charset="0"/>
              </a:rPr>
              <a:t>Susceptibilidad a Eventos de Riesgo (I)</a:t>
            </a:r>
          </a:p>
        </p:txBody>
      </p:sp>
      <p:sp>
        <p:nvSpPr>
          <p:cNvPr id="3" name="object 3"/>
          <p:cNvSpPr/>
          <p:nvPr/>
        </p:nvSpPr>
        <p:spPr>
          <a:xfrm>
            <a:off x="595526" y="2200184"/>
            <a:ext cx="3533140" cy="1518285"/>
          </a:xfrm>
          <a:custGeom>
            <a:avLst/>
            <a:gdLst/>
            <a:ahLst/>
            <a:cxnLst/>
            <a:rect l="l" t="t" r="r" b="b"/>
            <a:pathLst>
              <a:path w="3533140" h="1518285">
                <a:moveTo>
                  <a:pt x="3381241" y="0"/>
                </a:moveTo>
                <a:lnTo>
                  <a:pt x="151824" y="0"/>
                </a:lnTo>
                <a:lnTo>
                  <a:pt x="103836" y="7740"/>
                </a:lnTo>
                <a:lnTo>
                  <a:pt x="62158" y="29293"/>
                </a:lnTo>
                <a:lnTo>
                  <a:pt x="29293" y="62158"/>
                </a:lnTo>
                <a:lnTo>
                  <a:pt x="7740" y="103836"/>
                </a:lnTo>
                <a:lnTo>
                  <a:pt x="0" y="151824"/>
                </a:lnTo>
                <a:lnTo>
                  <a:pt x="0" y="1366408"/>
                </a:lnTo>
                <a:lnTo>
                  <a:pt x="7740" y="1414396"/>
                </a:lnTo>
                <a:lnTo>
                  <a:pt x="29293" y="1456073"/>
                </a:lnTo>
                <a:lnTo>
                  <a:pt x="62158" y="1488939"/>
                </a:lnTo>
                <a:lnTo>
                  <a:pt x="103836" y="1510492"/>
                </a:lnTo>
                <a:lnTo>
                  <a:pt x="151824" y="1518232"/>
                </a:lnTo>
                <a:lnTo>
                  <a:pt x="3381241" y="1518232"/>
                </a:lnTo>
                <a:lnTo>
                  <a:pt x="3429228" y="1510492"/>
                </a:lnTo>
                <a:lnTo>
                  <a:pt x="3470905" y="1488939"/>
                </a:lnTo>
                <a:lnTo>
                  <a:pt x="3503771" y="1456073"/>
                </a:lnTo>
                <a:lnTo>
                  <a:pt x="3525324" y="1414396"/>
                </a:lnTo>
                <a:lnTo>
                  <a:pt x="3533064" y="1366408"/>
                </a:lnTo>
                <a:lnTo>
                  <a:pt x="3533064" y="151824"/>
                </a:lnTo>
                <a:lnTo>
                  <a:pt x="3525324" y="103836"/>
                </a:lnTo>
                <a:lnTo>
                  <a:pt x="3503771" y="62158"/>
                </a:lnTo>
                <a:lnTo>
                  <a:pt x="3470905" y="29293"/>
                </a:lnTo>
                <a:lnTo>
                  <a:pt x="3429228" y="7740"/>
                </a:lnTo>
                <a:lnTo>
                  <a:pt x="3381241"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804356" y="2252100"/>
            <a:ext cx="3098165" cy="1350050"/>
          </a:xfrm>
          <a:prstGeom prst="rect">
            <a:avLst/>
          </a:prstGeom>
        </p:spPr>
        <p:txBody>
          <a:bodyPr vert="horz" wrap="square" lIns="0" tIns="78740" rIns="0" bIns="0" rtlCol="0">
            <a:spAutoFit/>
          </a:bodyPr>
          <a:lstStyle/>
          <a:p>
            <a:pPr marL="12700" marR="5080" algn="ctr" defTabSz="914400" eaLnBrk="0" fontAlgn="base" hangingPunct="0">
              <a:lnSpc>
                <a:spcPct val="86400"/>
              </a:lnSpc>
              <a:spcBef>
                <a:spcPts val="620"/>
              </a:spcBef>
              <a:spcAft>
                <a:spcPct val="0"/>
              </a:spcAft>
            </a:pPr>
            <a:r>
              <a:rPr sz="3200" b="1" spc="-5" dirty="0">
                <a:solidFill>
                  <a:srgbClr val="FFFFFF"/>
                </a:solidFill>
                <a:latin typeface="Times New Roman" panose="02020603050405020304" pitchFamily="18" charset="0"/>
                <a:cs typeface="Times New Roman" panose="02020603050405020304" pitchFamily="18" charset="0"/>
              </a:rPr>
              <a:t>Susceptibilidad</a:t>
            </a:r>
            <a:r>
              <a:rPr sz="3200" b="1" spc="-55" dirty="0">
                <a:solidFill>
                  <a:srgbClr val="FFFFFF"/>
                </a:solidFill>
                <a:latin typeface="Times New Roman" panose="02020603050405020304" pitchFamily="18" charset="0"/>
                <a:cs typeface="Times New Roman" panose="02020603050405020304" pitchFamily="18" charset="0"/>
              </a:rPr>
              <a:t> </a:t>
            </a:r>
            <a:r>
              <a:rPr sz="3200" b="1" dirty="0">
                <a:solidFill>
                  <a:srgbClr val="FFFFFF"/>
                </a:solidFill>
                <a:latin typeface="Times New Roman" panose="02020603050405020304" pitchFamily="18" charset="0"/>
                <a:cs typeface="Times New Roman" panose="02020603050405020304" pitchFamily="18" charset="0"/>
              </a:rPr>
              <a:t>a  </a:t>
            </a:r>
            <a:r>
              <a:rPr sz="3200" b="1" spc="-5" dirty="0">
                <a:solidFill>
                  <a:srgbClr val="FFFFFF"/>
                </a:solidFill>
                <a:latin typeface="Times New Roman" panose="02020603050405020304" pitchFamily="18" charset="0"/>
                <a:cs typeface="Times New Roman" panose="02020603050405020304" pitchFamily="18" charset="0"/>
              </a:rPr>
              <a:t>Eventos de  Riesgo</a:t>
            </a:r>
            <a:endParaRPr sz="3200" b="1"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121820" y="1515192"/>
            <a:ext cx="1271270" cy="1537335"/>
          </a:xfrm>
          <a:custGeom>
            <a:avLst/>
            <a:gdLst/>
            <a:ahLst/>
            <a:cxnLst/>
            <a:rect l="l" t="t" r="r" b="b"/>
            <a:pathLst>
              <a:path w="1271270" h="1537335">
                <a:moveTo>
                  <a:pt x="0" y="1536916"/>
                </a:moveTo>
                <a:lnTo>
                  <a:pt x="1270922"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392743" y="1061513"/>
            <a:ext cx="2293620" cy="881122"/>
          </a:xfrm>
          <a:custGeom>
            <a:avLst/>
            <a:gdLst/>
            <a:ahLst/>
            <a:cxnLst/>
            <a:rect l="l" t="t" r="r" b="b"/>
            <a:pathLst>
              <a:path w="2293620" h="907414">
                <a:moveTo>
                  <a:pt x="2202564" y="0"/>
                </a:moveTo>
                <a:lnTo>
                  <a:pt x="90736" y="0"/>
                </a:lnTo>
                <a:lnTo>
                  <a:pt x="55417" y="7130"/>
                </a:lnTo>
                <a:lnTo>
                  <a:pt x="26575" y="26575"/>
                </a:lnTo>
                <a:lnTo>
                  <a:pt x="7130" y="55417"/>
                </a:lnTo>
                <a:lnTo>
                  <a:pt x="0" y="90736"/>
                </a:lnTo>
                <a:lnTo>
                  <a:pt x="0" y="816623"/>
                </a:lnTo>
                <a:lnTo>
                  <a:pt x="7130" y="851942"/>
                </a:lnTo>
                <a:lnTo>
                  <a:pt x="26575" y="880784"/>
                </a:lnTo>
                <a:lnTo>
                  <a:pt x="55417" y="900229"/>
                </a:lnTo>
                <a:lnTo>
                  <a:pt x="90736" y="907360"/>
                </a:lnTo>
                <a:lnTo>
                  <a:pt x="2202564" y="907360"/>
                </a:lnTo>
                <a:lnTo>
                  <a:pt x="2237883" y="900229"/>
                </a:lnTo>
                <a:lnTo>
                  <a:pt x="2266724" y="880784"/>
                </a:lnTo>
                <a:lnTo>
                  <a:pt x="2286170" y="851942"/>
                </a:lnTo>
                <a:lnTo>
                  <a:pt x="2293301" y="816623"/>
                </a:lnTo>
                <a:lnTo>
                  <a:pt x="2293301" y="90736"/>
                </a:lnTo>
                <a:lnTo>
                  <a:pt x="2286170" y="55417"/>
                </a:lnTo>
                <a:lnTo>
                  <a:pt x="2266724" y="26575"/>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392743" y="1061512"/>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5510121" y="1289735"/>
            <a:ext cx="2058670" cy="351378"/>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4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Político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121819" y="2558658"/>
            <a:ext cx="1271270" cy="494030"/>
          </a:xfrm>
          <a:custGeom>
            <a:avLst/>
            <a:gdLst/>
            <a:ahLst/>
            <a:cxnLst/>
            <a:rect l="l" t="t" r="r" b="b"/>
            <a:pathLst>
              <a:path w="1271270" h="494029">
                <a:moveTo>
                  <a:pt x="0" y="493450"/>
                </a:moveTo>
                <a:lnTo>
                  <a:pt x="1270922" y="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392743" y="2104978"/>
            <a:ext cx="2293620" cy="881122"/>
          </a:xfrm>
          <a:custGeom>
            <a:avLst/>
            <a:gdLst/>
            <a:ahLst/>
            <a:cxnLst/>
            <a:rect l="l" t="t" r="r" b="b"/>
            <a:pathLst>
              <a:path w="2293620" h="907414">
                <a:moveTo>
                  <a:pt x="2202564" y="0"/>
                </a:moveTo>
                <a:lnTo>
                  <a:pt x="90736" y="0"/>
                </a:lnTo>
                <a:lnTo>
                  <a:pt x="55417" y="7130"/>
                </a:lnTo>
                <a:lnTo>
                  <a:pt x="26575" y="26576"/>
                </a:lnTo>
                <a:lnTo>
                  <a:pt x="7130" y="55418"/>
                </a:lnTo>
                <a:lnTo>
                  <a:pt x="0" y="90737"/>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7"/>
                </a:lnTo>
                <a:lnTo>
                  <a:pt x="2286170" y="55418"/>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392743" y="2104977"/>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p:nvPr/>
        </p:nvSpPr>
        <p:spPr>
          <a:xfrm>
            <a:off x="4121820" y="3052110"/>
            <a:ext cx="1271270" cy="550545"/>
          </a:xfrm>
          <a:custGeom>
            <a:avLst/>
            <a:gdLst/>
            <a:ahLst/>
            <a:cxnLst/>
            <a:rect l="l" t="t" r="r" b="b"/>
            <a:pathLst>
              <a:path w="1271270" h="550545">
                <a:moveTo>
                  <a:pt x="0" y="0"/>
                </a:moveTo>
                <a:lnTo>
                  <a:pt x="1270922" y="550014"/>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object 13"/>
          <p:cNvSpPr/>
          <p:nvPr/>
        </p:nvSpPr>
        <p:spPr>
          <a:xfrm>
            <a:off x="5392743" y="3148444"/>
            <a:ext cx="2293620" cy="881122"/>
          </a:xfrm>
          <a:custGeom>
            <a:avLst/>
            <a:gdLst/>
            <a:ahLst/>
            <a:cxnLst/>
            <a:rect l="l" t="t" r="r" b="b"/>
            <a:pathLst>
              <a:path w="2293620" h="907414">
                <a:moveTo>
                  <a:pt x="2202564" y="0"/>
                </a:moveTo>
                <a:lnTo>
                  <a:pt x="90736" y="0"/>
                </a:lnTo>
                <a:lnTo>
                  <a:pt x="55417" y="7130"/>
                </a:lnTo>
                <a:lnTo>
                  <a:pt x="26575" y="26576"/>
                </a:lnTo>
                <a:lnTo>
                  <a:pt x="7130" y="55417"/>
                </a:lnTo>
                <a:lnTo>
                  <a:pt x="0" y="90736"/>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6"/>
                </a:lnTo>
                <a:lnTo>
                  <a:pt x="2286170" y="55417"/>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392743" y="3148443"/>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txBox="1"/>
          <p:nvPr/>
        </p:nvSpPr>
        <p:spPr>
          <a:xfrm>
            <a:off x="5569430" y="2065412"/>
            <a:ext cx="1939925" cy="1834669"/>
          </a:xfrm>
          <a:prstGeom prst="rect">
            <a:avLst/>
          </a:prstGeom>
        </p:spPr>
        <p:txBody>
          <a:bodyPr vert="horz" wrap="square" lIns="0" tIns="62865" rIns="0" bIns="0" rtlCol="0">
            <a:spAutoFit/>
          </a:bodyPr>
          <a:lstStyle/>
          <a:p>
            <a:pPr marL="189865" marR="182245" algn="ctr" defTabSz="914400" eaLnBrk="0" fontAlgn="base" hangingPunct="0">
              <a:lnSpc>
                <a:spcPct val="86200"/>
              </a:lnSpc>
              <a:spcBef>
                <a:spcPts val="49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  </a:t>
            </a:r>
            <a:r>
              <a:rPr sz="2200" b="1" dirty="0">
                <a:solidFill>
                  <a:srgbClr val="FFFFFF"/>
                </a:solidFill>
                <a:latin typeface="Times New Roman" panose="02020603050405020304" pitchFamily="18" charset="0"/>
                <a:cs typeface="Times New Roman" panose="02020603050405020304" pitchFamily="18" charset="0"/>
              </a:rPr>
              <a:t>Liquidez</a:t>
            </a:r>
            <a:r>
              <a:rPr sz="2200" b="1" spc="-100"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de  </a:t>
            </a:r>
            <a:r>
              <a:rPr sz="2200" b="1" dirty="0">
                <a:solidFill>
                  <a:srgbClr val="FFFFFF"/>
                </a:solidFill>
                <a:latin typeface="Times New Roman" panose="02020603050405020304" pitchFamily="18" charset="0"/>
                <a:cs typeface="Times New Roman" panose="02020603050405020304" pitchFamily="18" charset="0"/>
              </a:rPr>
              <a:t>Gobierno</a:t>
            </a:r>
            <a:endParaRPr sz="2200" b="1" dirty="0">
              <a:solidFill>
                <a:srgbClr val="000000"/>
              </a:solidFill>
              <a:latin typeface="Times New Roman" panose="02020603050405020304" pitchFamily="18" charset="0"/>
              <a:cs typeface="Times New Roman" panose="02020603050405020304" pitchFamily="18" charset="0"/>
            </a:endParaRPr>
          </a:p>
          <a:p>
            <a:pPr marL="12700" marR="5080" algn="ctr" defTabSz="914400" eaLnBrk="0" fontAlgn="base" hangingPunct="0">
              <a:lnSpc>
                <a:spcPts val="2500"/>
              </a:lnSpc>
              <a:spcBef>
                <a:spcPts val="201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5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Sector  Bancario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6" name="object 16"/>
          <p:cNvSpPr/>
          <p:nvPr/>
        </p:nvSpPr>
        <p:spPr>
          <a:xfrm>
            <a:off x="4121818" y="3052108"/>
            <a:ext cx="1271270" cy="1593850"/>
          </a:xfrm>
          <a:custGeom>
            <a:avLst/>
            <a:gdLst/>
            <a:ahLst/>
            <a:cxnLst/>
            <a:rect l="l" t="t" r="r" b="b"/>
            <a:pathLst>
              <a:path w="1271270" h="1593850">
                <a:moveTo>
                  <a:pt x="0" y="0"/>
                </a:moveTo>
                <a:lnTo>
                  <a:pt x="1270922" y="159348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object 17"/>
          <p:cNvSpPr/>
          <p:nvPr/>
        </p:nvSpPr>
        <p:spPr>
          <a:xfrm>
            <a:off x="5392743" y="4191909"/>
            <a:ext cx="2315210" cy="881122"/>
          </a:xfrm>
          <a:custGeom>
            <a:avLst/>
            <a:gdLst/>
            <a:ahLst/>
            <a:cxnLst/>
            <a:rect l="l" t="t" r="r" b="b"/>
            <a:pathLst>
              <a:path w="2315209" h="907414">
                <a:moveTo>
                  <a:pt x="2223923" y="0"/>
                </a:moveTo>
                <a:lnTo>
                  <a:pt x="90736" y="0"/>
                </a:lnTo>
                <a:lnTo>
                  <a:pt x="55417" y="7130"/>
                </a:lnTo>
                <a:lnTo>
                  <a:pt x="26575" y="26576"/>
                </a:lnTo>
                <a:lnTo>
                  <a:pt x="7130" y="55417"/>
                </a:lnTo>
                <a:lnTo>
                  <a:pt x="0" y="90736"/>
                </a:lnTo>
                <a:lnTo>
                  <a:pt x="0" y="816625"/>
                </a:lnTo>
                <a:lnTo>
                  <a:pt x="7130" y="851943"/>
                </a:lnTo>
                <a:lnTo>
                  <a:pt x="26575" y="880785"/>
                </a:lnTo>
                <a:lnTo>
                  <a:pt x="55417" y="900230"/>
                </a:lnTo>
                <a:lnTo>
                  <a:pt x="90736" y="907361"/>
                </a:lnTo>
                <a:lnTo>
                  <a:pt x="2223923" y="907361"/>
                </a:lnTo>
                <a:lnTo>
                  <a:pt x="2259242" y="900230"/>
                </a:lnTo>
                <a:lnTo>
                  <a:pt x="2288084" y="880785"/>
                </a:lnTo>
                <a:lnTo>
                  <a:pt x="2307529" y="851943"/>
                </a:lnTo>
                <a:lnTo>
                  <a:pt x="2314660" y="816625"/>
                </a:lnTo>
                <a:lnTo>
                  <a:pt x="2314660" y="90736"/>
                </a:lnTo>
                <a:lnTo>
                  <a:pt x="2307529" y="55417"/>
                </a:lnTo>
                <a:lnTo>
                  <a:pt x="2288084" y="26576"/>
                </a:lnTo>
                <a:lnTo>
                  <a:pt x="2259242" y="7130"/>
                </a:lnTo>
                <a:lnTo>
                  <a:pt x="2223923"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 name="object 18"/>
          <p:cNvSpPr/>
          <p:nvPr/>
        </p:nvSpPr>
        <p:spPr>
          <a:xfrm>
            <a:off x="5392743" y="4191908"/>
            <a:ext cx="2315210" cy="907415"/>
          </a:xfrm>
          <a:custGeom>
            <a:avLst/>
            <a:gdLst/>
            <a:ahLst/>
            <a:cxnLst/>
            <a:rect l="l" t="t" r="r" b="b"/>
            <a:pathLst>
              <a:path w="2315209" h="907414">
                <a:moveTo>
                  <a:pt x="0" y="90736"/>
                </a:moveTo>
                <a:lnTo>
                  <a:pt x="7130" y="55417"/>
                </a:lnTo>
                <a:lnTo>
                  <a:pt x="26575" y="26575"/>
                </a:lnTo>
                <a:lnTo>
                  <a:pt x="55417" y="7130"/>
                </a:lnTo>
                <a:lnTo>
                  <a:pt x="90735" y="0"/>
                </a:lnTo>
                <a:lnTo>
                  <a:pt x="2223924" y="0"/>
                </a:lnTo>
                <a:lnTo>
                  <a:pt x="2259242" y="7130"/>
                </a:lnTo>
                <a:lnTo>
                  <a:pt x="2288084" y="26575"/>
                </a:lnTo>
                <a:lnTo>
                  <a:pt x="2307529" y="55417"/>
                </a:lnTo>
                <a:lnTo>
                  <a:pt x="2314660" y="90736"/>
                </a:lnTo>
                <a:lnTo>
                  <a:pt x="2314660" y="816624"/>
                </a:lnTo>
                <a:lnTo>
                  <a:pt x="2307529" y="851943"/>
                </a:lnTo>
                <a:lnTo>
                  <a:pt x="2288084" y="880785"/>
                </a:lnTo>
                <a:lnTo>
                  <a:pt x="2259242" y="900230"/>
                </a:lnTo>
                <a:lnTo>
                  <a:pt x="2223924" y="907361"/>
                </a:lnTo>
                <a:lnTo>
                  <a:pt x="90735" y="907361"/>
                </a:lnTo>
                <a:lnTo>
                  <a:pt x="55417" y="900230"/>
                </a:lnTo>
                <a:lnTo>
                  <a:pt x="26575" y="880785"/>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object 19"/>
          <p:cNvSpPr txBox="1"/>
          <p:nvPr/>
        </p:nvSpPr>
        <p:spPr>
          <a:xfrm>
            <a:off x="5651455" y="4262430"/>
            <a:ext cx="2160905" cy="708660"/>
          </a:xfrm>
          <a:prstGeom prst="rect">
            <a:avLst/>
          </a:prstGeom>
        </p:spPr>
        <p:txBody>
          <a:bodyPr vert="horz" wrap="square" lIns="0" tIns="63500" rIns="0" bIns="0" rtlCol="0">
            <a:spAutoFit/>
          </a:bodyPr>
          <a:lstStyle/>
          <a:p>
            <a:pPr marL="478155" marR="5080" indent="-466090" defTabSz="914400" eaLnBrk="0" fontAlgn="base" hangingPunct="0">
              <a:lnSpc>
                <a:spcPts val="2500"/>
              </a:lnSpc>
              <a:spcBef>
                <a:spcPts val="5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8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Eventos  </a:t>
            </a:r>
            <a:r>
              <a:rPr sz="2200" b="1" spc="-5" dirty="0">
                <a:solidFill>
                  <a:srgbClr val="FFFFFF"/>
                </a:solidFill>
                <a:latin typeface="Times New Roman" panose="02020603050405020304" pitchFamily="18" charset="0"/>
                <a:cs typeface="Times New Roman" panose="02020603050405020304" pitchFamily="18" charset="0"/>
              </a:rPr>
              <a:t>Externos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20" name="object 4"/>
          <p:cNvSpPr txBox="1">
            <a:spLocks/>
          </p:cNvSpPr>
          <p:nvPr/>
        </p:nvSpPr>
        <p:spPr>
          <a:xfrm>
            <a:off x="291702" y="53271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2114723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8194431" cy="1104636"/>
          </a:xfrm>
        </p:spPr>
        <p:txBody>
          <a:bodyPr>
            <a:normAutofit fontScale="90000"/>
          </a:bodyPr>
          <a:lstStyle/>
          <a:p>
            <a:pPr algn="l"/>
            <a:r>
              <a:rPr lang="es-CO" sz="4000" b="1" kern="0" spc="-5" dirty="0">
                <a:latin typeface="Times New Roman" panose="02020603050405020304" pitchFamily="18" charset="0"/>
                <a:cs typeface="Times New Roman" panose="02020603050405020304" pitchFamily="18" charset="0"/>
              </a:rPr>
              <a:t>Susceptibilidad </a:t>
            </a:r>
            <a:r>
              <a:rPr lang="es-CO" sz="4000" b="1" kern="0" dirty="0">
                <a:latin typeface="Times New Roman" panose="02020603050405020304" pitchFamily="18" charset="0"/>
                <a:cs typeface="Times New Roman" panose="02020603050405020304" pitchFamily="18" charset="0"/>
              </a:rPr>
              <a:t>a </a:t>
            </a:r>
            <a:r>
              <a:rPr lang="es-CO" sz="4000" b="1" kern="0" spc="-5" dirty="0">
                <a:latin typeface="Times New Roman" panose="02020603050405020304" pitchFamily="18" charset="0"/>
                <a:cs typeface="Times New Roman" panose="02020603050405020304" pitchFamily="18" charset="0"/>
              </a:rPr>
              <a:t>Eventos de Riesgo</a:t>
            </a:r>
            <a:r>
              <a:rPr lang="es-CO" sz="4000" b="1" kern="0" spc="-3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a:t>
            </a:r>
            <a:endParaRPr lang="es-CO" b="1" dirty="0">
              <a:latin typeface="Times New Roman" panose="02020603050405020304" pitchFamily="18" charset="0"/>
              <a:cs typeface="Times New Roman" panose="02020603050405020304" pitchFamily="18" charset="0"/>
            </a:endParaRPr>
          </a:p>
        </p:txBody>
      </p:sp>
      <p:sp>
        <p:nvSpPr>
          <p:cNvPr id="3" name="object 3"/>
          <p:cNvSpPr/>
          <p:nvPr/>
        </p:nvSpPr>
        <p:spPr>
          <a:xfrm>
            <a:off x="516840" y="2206322"/>
            <a:ext cx="4301490" cy="1848485"/>
          </a:xfrm>
          <a:custGeom>
            <a:avLst/>
            <a:gdLst/>
            <a:ahLst/>
            <a:cxnLst/>
            <a:rect l="l" t="t" r="r" b="b"/>
            <a:pathLst>
              <a:path w="4301490" h="1848485">
                <a:moveTo>
                  <a:pt x="4116293" y="0"/>
                </a:moveTo>
                <a:lnTo>
                  <a:pt x="184829" y="0"/>
                </a:lnTo>
                <a:lnTo>
                  <a:pt x="135694" y="6602"/>
                </a:lnTo>
                <a:lnTo>
                  <a:pt x="91542" y="25234"/>
                </a:lnTo>
                <a:lnTo>
                  <a:pt x="54135" y="54135"/>
                </a:lnTo>
                <a:lnTo>
                  <a:pt x="25234" y="91542"/>
                </a:lnTo>
                <a:lnTo>
                  <a:pt x="6602" y="135694"/>
                </a:lnTo>
                <a:lnTo>
                  <a:pt x="0" y="184829"/>
                </a:lnTo>
                <a:lnTo>
                  <a:pt x="0" y="1663454"/>
                </a:lnTo>
                <a:lnTo>
                  <a:pt x="6602" y="1712589"/>
                </a:lnTo>
                <a:lnTo>
                  <a:pt x="25234" y="1756741"/>
                </a:lnTo>
                <a:lnTo>
                  <a:pt x="54135" y="1794148"/>
                </a:lnTo>
                <a:lnTo>
                  <a:pt x="91542" y="1823049"/>
                </a:lnTo>
                <a:lnTo>
                  <a:pt x="135694" y="1841681"/>
                </a:lnTo>
                <a:lnTo>
                  <a:pt x="184829" y="1848284"/>
                </a:lnTo>
                <a:lnTo>
                  <a:pt x="4116293" y="1848284"/>
                </a:lnTo>
                <a:lnTo>
                  <a:pt x="4165428" y="1841681"/>
                </a:lnTo>
                <a:lnTo>
                  <a:pt x="4209580" y="1823049"/>
                </a:lnTo>
                <a:lnTo>
                  <a:pt x="4246987" y="1794148"/>
                </a:lnTo>
                <a:lnTo>
                  <a:pt x="4275888" y="1756741"/>
                </a:lnTo>
                <a:lnTo>
                  <a:pt x="4294520" y="1712589"/>
                </a:lnTo>
                <a:lnTo>
                  <a:pt x="4301122" y="1663454"/>
                </a:lnTo>
                <a:lnTo>
                  <a:pt x="4301122" y="184829"/>
                </a:lnTo>
                <a:lnTo>
                  <a:pt x="4294520" y="135694"/>
                </a:lnTo>
                <a:lnTo>
                  <a:pt x="4275888" y="91542"/>
                </a:lnTo>
                <a:lnTo>
                  <a:pt x="4246987" y="54135"/>
                </a:lnTo>
                <a:lnTo>
                  <a:pt x="4209580" y="25234"/>
                </a:lnTo>
                <a:lnTo>
                  <a:pt x="4165428" y="6602"/>
                </a:lnTo>
                <a:lnTo>
                  <a:pt x="4116293" y="0"/>
                </a:lnTo>
                <a:close/>
              </a:path>
            </a:pathLst>
          </a:custGeom>
          <a:solidFill>
            <a:srgbClr val="C00000"/>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751860" y="2632561"/>
            <a:ext cx="3944328" cy="1258229"/>
          </a:xfrm>
          <a:prstGeom prst="rect">
            <a:avLst/>
          </a:prstGeom>
        </p:spPr>
        <p:txBody>
          <a:bodyPr vert="horz" wrap="square" lIns="0" tIns="58419" rIns="0" bIns="0" rtlCol="0">
            <a:spAutoFit/>
          </a:bodyPr>
          <a:lstStyle/>
          <a:p>
            <a:pPr marL="154940" marR="5080" indent="-142875" defTabSz="914400" eaLnBrk="0" fontAlgn="base" hangingPunct="0">
              <a:lnSpc>
                <a:spcPct val="87400"/>
              </a:lnSpc>
              <a:spcBef>
                <a:spcPts val="459"/>
              </a:spcBef>
              <a:spcAft>
                <a:spcPct val="0"/>
              </a:spcAft>
            </a:pPr>
            <a:r>
              <a:rPr lang="es-CO" sz="2800" b="1" spc="-5" dirty="0">
                <a:solidFill>
                  <a:srgbClr val="FFFFFF"/>
                </a:solidFill>
                <a:latin typeface="Times New Roman" panose="02020603050405020304" pitchFamily="18" charset="0"/>
                <a:cs typeface="Times New Roman" panose="02020603050405020304" pitchFamily="18" charset="0"/>
              </a:rPr>
              <a:t>Susceptibilidad</a:t>
            </a:r>
            <a:r>
              <a:rPr sz="2800" b="1" spc="-5" dirty="0">
                <a:solidFill>
                  <a:srgbClr val="FFFFFF"/>
                </a:solidFill>
                <a:latin typeface="Times New Roman" panose="02020603050405020304" pitchFamily="18" charset="0"/>
                <a:cs typeface="Times New Roman" panose="02020603050405020304" pitchFamily="18" charset="0"/>
              </a:rPr>
              <a:t> </a:t>
            </a:r>
            <a:r>
              <a:rPr sz="2800" b="1" dirty="0">
                <a:solidFill>
                  <a:srgbClr val="FFFFFF"/>
                </a:solidFill>
                <a:latin typeface="Times New Roman" panose="02020603050405020304" pitchFamily="18" charset="0"/>
                <a:cs typeface="Times New Roman" panose="02020603050405020304" pitchFamily="18" charset="0"/>
              </a:rPr>
              <a:t>a</a:t>
            </a:r>
            <a:endParaRPr lang="es-CO" sz="2800" b="1" spc="-40"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lang="es-CO" sz="2800" b="1" dirty="0">
                <a:solidFill>
                  <a:srgbClr val="FFFFFF"/>
                </a:solidFill>
                <a:latin typeface="Times New Roman" panose="02020603050405020304" pitchFamily="18" charset="0"/>
                <a:cs typeface="Times New Roman" panose="02020603050405020304" pitchFamily="18" charset="0"/>
              </a:rPr>
              <a:t>Eventos</a:t>
            </a:r>
            <a:r>
              <a:rPr sz="2400" b="1" dirty="0">
                <a:solidFill>
                  <a:srgbClr val="FFFFFF"/>
                </a:solidFill>
                <a:latin typeface="Times New Roman" panose="02020603050405020304" pitchFamily="18" charset="0"/>
                <a:cs typeface="Times New Roman" panose="02020603050405020304" pitchFamily="18" charset="0"/>
              </a:rPr>
              <a:t>:</a:t>
            </a:r>
            <a:endParaRPr lang="es-CO" sz="2400" b="1"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sz="2400" b="1" dirty="0">
                <a:solidFill>
                  <a:srgbClr val="FFFFFF"/>
                </a:solidFill>
                <a:latin typeface="Times New Roman" panose="02020603050405020304" pitchFamily="18" charset="0"/>
                <a:cs typeface="Times New Roman" panose="02020603050405020304" pitchFamily="18" charset="0"/>
              </a:rPr>
              <a:t>  </a:t>
            </a:r>
            <a:r>
              <a:rPr sz="2400" b="1" i="1" u="sng" dirty="0">
                <a:solidFill>
                  <a:srgbClr val="FFFFFF"/>
                </a:solidFill>
                <a:latin typeface="Times New Roman" panose="02020603050405020304" pitchFamily="18" charset="0"/>
                <a:cs typeface="Times New Roman" panose="02020603050405020304" pitchFamily="18" charset="0"/>
              </a:rPr>
              <a:t>Riesgo Liquidez de</a:t>
            </a:r>
            <a:r>
              <a:rPr sz="2400" b="1" i="1" u="sng" spc="-55" dirty="0">
                <a:solidFill>
                  <a:srgbClr val="FFFFFF"/>
                </a:solidFill>
                <a:latin typeface="Times New Roman" panose="02020603050405020304" pitchFamily="18" charset="0"/>
                <a:cs typeface="Times New Roman" panose="02020603050405020304" pitchFamily="18" charset="0"/>
              </a:rPr>
              <a:t> </a:t>
            </a:r>
            <a:r>
              <a:rPr sz="2400" b="1" i="1" u="sng" spc="-5" dirty="0">
                <a:solidFill>
                  <a:srgbClr val="FFFFFF"/>
                </a:solidFill>
                <a:latin typeface="Times New Roman" panose="02020603050405020304" pitchFamily="18" charset="0"/>
                <a:cs typeface="Times New Roman" panose="02020603050405020304" pitchFamily="18" charset="0"/>
              </a:rPr>
              <a:t>Gobierno</a:t>
            </a:r>
            <a:endParaRPr sz="2400" b="1" i="1" u="sng"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823639" y="1969648"/>
            <a:ext cx="889000" cy="1236345"/>
          </a:xfrm>
          <a:custGeom>
            <a:avLst/>
            <a:gdLst/>
            <a:ahLst/>
            <a:cxnLst/>
            <a:rect l="l" t="t" r="r" b="b"/>
            <a:pathLst>
              <a:path w="889000" h="1236345">
                <a:moveTo>
                  <a:pt x="0" y="1235874"/>
                </a:moveTo>
                <a:lnTo>
                  <a:pt x="888716"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712356" y="1417340"/>
            <a:ext cx="2792095" cy="1104900"/>
          </a:xfrm>
          <a:custGeom>
            <a:avLst/>
            <a:gdLst/>
            <a:ahLst/>
            <a:cxnLst/>
            <a:rect l="l" t="t" r="r" b="b"/>
            <a:pathLst>
              <a:path w="2792095" h="1104900">
                <a:moveTo>
                  <a:pt x="2681382" y="0"/>
                </a:moveTo>
                <a:lnTo>
                  <a:pt x="110462" y="0"/>
                </a:lnTo>
                <a:lnTo>
                  <a:pt x="67465" y="8680"/>
                </a:lnTo>
                <a:lnTo>
                  <a:pt x="32353" y="32353"/>
                </a:lnTo>
                <a:lnTo>
                  <a:pt x="8680" y="67465"/>
                </a:lnTo>
                <a:lnTo>
                  <a:pt x="0" y="110462"/>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2"/>
                </a:lnTo>
                <a:lnTo>
                  <a:pt x="2783164" y="67465"/>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712356" y="1417340"/>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6029478" y="1647511"/>
            <a:ext cx="2157730" cy="864339"/>
          </a:xfrm>
          <a:prstGeom prst="rect">
            <a:avLst/>
          </a:prstGeom>
        </p:spPr>
        <p:txBody>
          <a:bodyPr vert="horz" wrap="square" lIns="0" tIns="55880" rIns="0" bIns="0" rtlCol="0">
            <a:spAutoFit/>
          </a:bodyPr>
          <a:lstStyle/>
          <a:p>
            <a:pPr marL="217170" marR="5080" indent="-205104" algn="ctr"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Requerimientos</a:t>
            </a:r>
            <a:r>
              <a:rPr sz="2200" b="1" spc="-5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Financiamiento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823640" y="3205522"/>
            <a:ext cx="889000" cy="34925"/>
          </a:xfrm>
          <a:custGeom>
            <a:avLst/>
            <a:gdLst/>
            <a:ahLst/>
            <a:cxnLst/>
            <a:rect l="l" t="t" r="r" b="b"/>
            <a:pathLst>
              <a:path w="889000" h="34925">
                <a:moveTo>
                  <a:pt x="0" y="0"/>
                </a:moveTo>
                <a:lnTo>
                  <a:pt x="888716" y="3443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712356" y="2687647"/>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712356" y="2687647"/>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txBox="1"/>
          <p:nvPr/>
        </p:nvSpPr>
        <p:spPr>
          <a:xfrm>
            <a:off x="5868144" y="2712665"/>
            <a:ext cx="2449283" cy="936923"/>
          </a:xfrm>
          <a:prstGeom prst="rect">
            <a:avLst/>
          </a:prstGeom>
        </p:spPr>
        <p:txBody>
          <a:bodyPr vert="horz" wrap="square" lIns="0" tIns="52705" rIns="0" bIns="0" rtlCol="0">
            <a:spAutoFit/>
          </a:bodyPr>
          <a:lstStyle/>
          <a:p>
            <a:pPr marL="12700" marR="5080" algn="ctr" defTabSz="914400" eaLnBrk="0" fontAlgn="base" hangingPunct="0">
              <a:lnSpc>
                <a:spcPct val="86800"/>
              </a:lnSpc>
              <a:spcBef>
                <a:spcPts val="41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Proporción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tenedores </a:t>
            </a:r>
            <a:r>
              <a:rPr sz="2200" b="1" dirty="0">
                <a:solidFill>
                  <a:srgbClr val="FFFFFF"/>
                </a:solidFill>
                <a:latin typeface="Times New Roman" panose="02020603050405020304" pitchFamily="18" charset="0"/>
                <a:cs typeface="Times New Roman" panose="02020603050405020304" pitchFamily="18" charset="0"/>
              </a:rPr>
              <a:t>de</a:t>
            </a:r>
            <a:r>
              <a:rPr sz="2200" b="1" spc="-6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deuda  </a:t>
            </a:r>
            <a:r>
              <a:rPr sz="2200" b="1" spc="-5" dirty="0">
                <a:solidFill>
                  <a:srgbClr val="FFFFFF"/>
                </a:solidFill>
                <a:latin typeface="Times New Roman" panose="02020603050405020304" pitchFamily="18" charset="0"/>
                <a:cs typeface="Times New Roman" panose="02020603050405020304" pitchFamily="18" charset="0"/>
              </a:rPr>
              <a:t>No-Residentes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3" name="object 13"/>
          <p:cNvSpPr/>
          <p:nvPr/>
        </p:nvSpPr>
        <p:spPr>
          <a:xfrm>
            <a:off x="4823640" y="3205522"/>
            <a:ext cx="889000" cy="1304925"/>
          </a:xfrm>
          <a:custGeom>
            <a:avLst/>
            <a:gdLst/>
            <a:ahLst/>
            <a:cxnLst/>
            <a:rect l="l" t="t" r="r" b="b"/>
            <a:pathLst>
              <a:path w="889000" h="1304925">
                <a:moveTo>
                  <a:pt x="0" y="0"/>
                </a:moveTo>
                <a:lnTo>
                  <a:pt x="888716" y="1304736"/>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712356" y="3957953"/>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8"/>
                </a:lnTo>
                <a:lnTo>
                  <a:pt x="67465" y="1095931"/>
                </a:lnTo>
                <a:lnTo>
                  <a:pt x="110462" y="1104612"/>
                </a:lnTo>
                <a:lnTo>
                  <a:pt x="2681382" y="1104612"/>
                </a:lnTo>
                <a:lnTo>
                  <a:pt x="2724379" y="1095931"/>
                </a:lnTo>
                <a:lnTo>
                  <a:pt x="2759491" y="1072258"/>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p:nvPr/>
        </p:nvSpPr>
        <p:spPr>
          <a:xfrm>
            <a:off x="5712356" y="3957953"/>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object 16"/>
          <p:cNvSpPr txBox="1"/>
          <p:nvPr/>
        </p:nvSpPr>
        <p:spPr>
          <a:xfrm>
            <a:off x="5838851" y="4188124"/>
            <a:ext cx="2539365" cy="602216"/>
          </a:xfrm>
          <a:prstGeom prst="rect">
            <a:avLst/>
          </a:prstGeom>
        </p:spPr>
        <p:txBody>
          <a:bodyPr vert="horz" wrap="square" lIns="0" tIns="55880" rIns="0" bIns="0" rtlCol="0">
            <a:spAutoFit/>
          </a:bodyPr>
          <a:lstStyle/>
          <a:p>
            <a:pPr marL="640715" marR="5080" indent="-628650"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Mediciones </a:t>
            </a:r>
            <a:r>
              <a:rPr sz="2200" b="1" dirty="0">
                <a:solidFill>
                  <a:srgbClr val="FFFFFF"/>
                </a:solidFill>
                <a:latin typeface="Times New Roman" panose="02020603050405020304" pitchFamily="18" charset="0"/>
                <a:cs typeface="Times New Roman" panose="02020603050405020304" pitchFamily="18" charset="0"/>
              </a:rPr>
              <a:t>de</a:t>
            </a:r>
            <a:r>
              <a:rPr sz="2200" b="1" spc="-5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acceso  al</a:t>
            </a:r>
            <a:r>
              <a:rPr sz="2200" b="1" spc="-1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mercado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7" name="object 4"/>
          <p:cNvSpPr txBox="1">
            <a:spLocks/>
          </p:cNvSpPr>
          <p:nvPr/>
        </p:nvSpPr>
        <p:spPr>
          <a:xfrm>
            <a:off x="222052" y="529068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2558639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12189"/>
            <a:ext cx="8346831" cy="1104636"/>
          </a:xfrm>
        </p:spPr>
        <p:txBody>
          <a:bodyPr>
            <a:normAutofit fontScale="90000"/>
          </a:bodyPr>
          <a:lstStyle/>
          <a:p>
            <a:r>
              <a:rPr lang="es-CO" sz="4000" b="1" dirty="0">
                <a:latin typeface="Times New Roman" panose="02020603050405020304" pitchFamily="18" charset="0"/>
                <a:cs typeface="Times New Roman" panose="02020603050405020304" pitchFamily="18" charset="0"/>
              </a:rPr>
              <a:t>Susceptibilidad a Eventos de Riesgo (III)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70992" y="1335701"/>
            <a:ext cx="8461448" cy="3668953"/>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3200" dirty="0">
                <a:solidFill>
                  <a:srgbClr val="009FDF"/>
                </a:solidFill>
                <a:cs typeface="Arial"/>
              </a:rPr>
              <a:t>»	</a:t>
            </a:r>
            <a:r>
              <a:rPr sz="3200" b="1" i="1" spc="-5" dirty="0">
                <a:solidFill>
                  <a:srgbClr val="000000"/>
                </a:solidFill>
                <a:cs typeface="Arial"/>
              </a:rPr>
              <a:t>Requerimientos brutos </a:t>
            </a:r>
            <a:r>
              <a:rPr sz="3200" b="1" i="1" dirty="0">
                <a:solidFill>
                  <a:srgbClr val="000000"/>
                </a:solidFill>
                <a:cs typeface="Arial"/>
              </a:rPr>
              <a:t>de </a:t>
            </a:r>
            <a:r>
              <a:rPr sz="3200" b="1" i="1" spc="-5" dirty="0">
                <a:solidFill>
                  <a:srgbClr val="000000"/>
                </a:solidFill>
                <a:cs typeface="Arial"/>
              </a:rPr>
              <a:t>financiamiento </a:t>
            </a:r>
            <a:r>
              <a:rPr sz="3200" b="1" i="1" dirty="0">
                <a:solidFill>
                  <a:srgbClr val="000000"/>
                </a:solidFill>
                <a:cs typeface="Arial"/>
              </a:rPr>
              <a:t>del</a:t>
            </a:r>
            <a:r>
              <a:rPr lang="es-CO" sz="3200" b="1" i="1" spc="-10" dirty="0">
                <a:solidFill>
                  <a:srgbClr val="000000"/>
                </a:solidFill>
                <a:cs typeface="Arial"/>
              </a:rPr>
              <a:t> 	</a:t>
            </a:r>
            <a:r>
              <a:rPr lang="es-CO" sz="3200" b="1" i="1" spc="-5" dirty="0">
                <a:solidFill>
                  <a:srgbClr val="000000"/>
                </a:solidFill>
                <a:cs typeface="Arial"/>
              </a:rPr>
              <a:t>gobierno</a:t>
            </a:r>
            <a:r>
              <a:rPr sz="3200" b="1" i="1" spc="-5" dirty="0">
                <a:solidFill>
                  <a:srgbClr val="000000"/>
                </a:solidFill>
                <a:cs typeface="Arial"/>
              </a:rPr>
              <a:t>:</a:t>
            </a:r>
            <a:endParaRPr sz="3200" b="1" dirty="0">
              <a:solidFill>
                <a:srgbClr val="000000"/>
              </a:solidFill>
              <a:cs typeface="Arial"/>
            </a:endParaRPr>
          </a:p>
          <a:p>
            <a:pPr marL="533400" marR="5080" indent="-292100" algn="just" defTabSz="914400" eaLnBrk="0" fontAlgn="base" hangingPunct="0">
              <a:lnSpc>
                <a:spcPts val="1900"/>
              </a:lnSpc>
              <a:spcBef>
                <a:spcPts val="715"/>
              </a:spcBef>
              <a:spcAft>
                <a:spcPct val="0"/>
              </a:spcAft>
              <a:tabLst>
                <a:tab pos="532765" algn="l"/>
              </a:tabLst>
            </a:pPr>
            <a:r>
              <a:rPr sz="2400" dirty="0">
                <a:solidFill>
                  <a:srgbClr val="009FDF"/>
                </a:solidFill>
                <a:cs typeface="Arial"/>
              </a:rPr>
              <a:t>–	</a:t>
            </a:r>
            <a:r>
              <a:rPr sz="2400" spc="-5" dirty="0">
                <a:solidFill>
                  <a:srgbClr val="000000"/>
                </a:solidFill>
                <a:cs typeface="Arial"/>
              </a:rPr>
              <a:t>¿Se contabiliza </a:t>
            </a:r>
            <a:r>
              <a:rPr sz="2400" u="sng" spc="-5" dirty="0">
                <a:solidFill>
                  <a:srgbClr val="000000"/>
                </a:solidFill>
                <a:uFill>
                  <a:solidFill>
                    <a:srgbClr val="000000"/>
                  </a:solidFill>
                </a:uFill>
                <a:cs typeface="Arial"/>
              </a:rPr>
              <a:t>todos</a:t>
            </a:r>
            <a:r>
              <a:rPr sz="2400" spc="-5" dirty="0">
                <a:solidFill>
                  <a:srgbClr val="000000"/>
                </a:solidFill>
                <a:cs typeface="Arial"/>
              </a:rPr>
              <a:t> los pasivos del gobierno que </a:t>
            </a:r>
            <a:r>
              <a:rPr sz="2400" dirty="0">
                <a:solidFill>
                  <a:srgbClr val="000000"/>
                </a:solidFill>
                <a:cs typeface="Arial"/>
              </a:rPr>
              <a:t>se </a:t>
            </a:r>
            <a:r>
              <a:rPr sz="2400" spc="-5" dirty="0">
                <a:solidFill>
                  <a:srgbClr val="000000"/>
                </a:solidFill>
                <a:cs typeface="Arial"/>
              </a:rPr>
              <a:t>deben amortizar el próximo  año?</a:t>
            </a:r>
            <a:endParaRPr sz="2400" dirty="0">
              <a:solidFill>
                <a:srgbClr val="000000"/>
              </a:solidFill>
              <a:cs typeface="Arial"/>
            </a:endParaRPr>
          </a:p>
          <a:p>
            <a:pPr marL="762000" marR="541020" indent="-292100" algn="just" defTabSz="914400" eaLnBrk="0" fontAlgn="base" hangingPunct="0">
              <a:lnSpc>
                <a:spcPts val="1900"/>
              </a:lnSpc>
              <a:spcBef>
                <a:spcPts val="630"/>
              </a:spcBef>
              <a:spcAft>
                <a:spcPct val="0"/>
              </a:spcAft>
              <a:tabLst>
                <a:tab pos="761365" algn="l"/>
              </a:tabLst>
            </a:pPr>
            <a:r>
              <a:rPr sz="2400" dirty="0">
                <a:solidFill>
                  <a:srgbClr val="009FDF"/>
                </a:solidFill>
                <a:cs typeface="Arial"/>
              </a:rPr>
              <a:t>›	</a:t>
            </a:r>
            <a:r>
              <a:rPr sz="2400" spc="-10" dirty="0">
                <a:solidFill>
                  <a:srgbClr val="000000"/>
                </a:solidFill>
                <a:cs typeface="Arial"/>
              </a:rPr>
              <a:t>Calidad </a:t>
            </a:r>
            <a:r>
              <a:rPr sz="2400" dirty="0">
                <a:solidFill>
                  <a:srgbClr val="000000"/>
                </a:solidFill>
                <a:cs typeface="Arial"/>
              </a:rPr>
              <a:t>y </a:t>
            </a:r>
            <a:r>
              <a:rPr sz="2400" spc="-5" dirty="0">
                <a:solidFill>
                  <a:srgbClr val="000000"/>
                </a:solidFill>
                <a:cs typeface="Arial"/>
              </a:rPr>
              <a:t>transparencia de los reportes de finanzas públicas críticos para  determinar la </a:t>
            </a:r>
            <a:r>
              <a:rPr sz="2400" spc="-10" dirty="0">
                <a:solidFill>
                  <a:srgbClr val="000000"/>
                </a:solidFill>
                <a:cs typeface="Arial"/>
              </a:rPr>
              <a:t>probabilidad </a:t>
            </a:r>
            <a:r>
              <a:rPr sz="2400" spc="-5" dirty="0">
                <a:solidFill>
                  <a:srgbClr val="000000"/>
                </a:solidFill>
                <a:cs typeface="Arial"/>
              </a:rPr>
              <a:t>de que surjan presiones de</a:t>
            </a:r>
            <a:r>
              <a:rPr sz="2400" spc="65" dirty="0">
                <a:solidFill>
                  <a:srgbClr val="000000"/>
                </a:solidFill>
                <a:cs typeface="Arial"/>
              </a:rPr>
              <a:t> </a:t>
            </a:r>
            <a:r>
              <a:rPr sz="2400" spc="-10" dirty="0">
                <a:solidFill>
                  <a:srgbClr val="000000"/>
                </a:solidFill>
                <a:cs typeface="Arial"/>
              </a:rPr>
              <a:t>liquidez.</a:t>
            </a:r>
            <a:endParaRPr sz="2400" dirty="0">
              <a:solidFill>
                <a:srgbClr val="000000"/>
              </a:solidFill>
              <a:cs typeface="Arial"/>
            </a:endParaRPr>
          </a:p>
          <a:p>
            <a:pPr marL="762000" marR="238125" indent="-292100" algn="just" defTabSz="914400" eaLnBrk="0" fontAlgn="base" hangingPunct="0">
              <a:lnSpc>
                <a:spcPct val="99800"/>
              </a:lnSpc>
              <a:spcBef>
                <a:spcPts val="560"/>
              </a:spcBef>
              <a:spcAft>
                <a:spcPct val="0"/>
              </a:spcAft>
              <a:tabLst>
                <a:tab pos="761365" algn="l"/>
              </a:tabLst>
            </a:pPr>
            <a:r>
              <a:rPr sz="2400" dirty="0">
                <a:solidFill>
                  <a:srgbClr val="009FDF"/>
                </a:solidFill>
                <a:cs typeface="Arial"/>
              </a:rPr>
              <a:t>›	</a:t>
            </a:r>
            <a:r>
              <a:rPr sz="2400" spc="-5" dirty="0">
                <a:solidFill>
                  <a:srgbClr val="000000"/>
                </a:solidFill>
                <a:cs typeface="Arial"/>
              </a:rPr>
              <a:t>Situaciones en las que además de financiar déficit fiscal </a:t>
            </a:r>
            <a:r>
              <a:rPr sz="2400" dirty="0">
                <a:solidFill>
                  <a:srgbClr val="000000"/>
                </a:solidFill>
                <a:cs typeface="Arial"/>
              </a:rPr>
              <a:t>y </a:t>
            </a:r>
            <a:r>
              <a:rPr sz="2400" spc="-5" dirty="0">
                <a:solidFill>
                  <a:srgbClr val="000000"/>
                </a:solidFill>
                <a:cs typeface="Arial"/>
              </a:rPr>
              <a:t>amortizaciones de  deuda, </a:t>
            </a:r>
            <a:r>
              <a:rPr sz="2400" dirty="0">
                <a:solidFill>
                  <a:srgbClr val="000000"/>
                </a:solidFill>
                <a:cs typeface="Arial"/>
              </a:rPr>
              <a:t>se </a:t>
            </a:r>
            <a:r>
              <a:rPr sz="2400" spc="-5" dirty="0">
                <a:solidFill>
                  <a:srgbClr val="000000"/>
                </a:solidFill>
                <a:cs typeface="Arial"/>
              </a:rPr>
              <a:t>requieren recursos para cubrir otro tipo de pasivos, p. ej. atrasos  (</a:t>
            </a:r>
            <a:r>
              <a:rPr sz="2400" i="1" spc="-5" dirty="0">
                <a:solidFill>
                  <a:srgbClr val="000000"/>
                </a:solidFill>
                <a:cs typeface="Arial"/>
              </a:rPr>
              <a:t>arrears</a:t>
            </a:r>
            <a:r>
              <a:rPr sz="2400" spc="-5" dirty="0">
                <a:solidFill>
                  <a:srgbClr val="000000"/>
                </a:solidFill>
                <a:cs typeface="Arial"/>
              </a:rPr>
              <a:t>).</a:t>
            </a:r>
            <a:endParaRPr sz="2400" dirty="0">
              <a:solidFill>
                <a:srgbClr val="000000"/>
              </a:solidFill>
              <a:cs typeface="Arial"/>
            </a:endParaRPr>
          </a:p>
        </p:txBody>
      </p:sp>
      <p:sp>
        <p:nvSpPr>
          <p:cNvPr id="4" name="object 4"/>
          <p:cNvSpPr txBox="1">
            <a:spLocks/>
          </p:cNvSpPr>
          <p:nvPr/>
        </p:nvSpPr>
        <p:spPr>
          <a:xfrm>
            <a:off x="270131" y="5306332"/>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2900386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004" y="183420"/>
            <a:ext cx="5210509" cy="762512"/>
          </a:xfrm>
          <a:ln>
            <a:noFill/>
          </a:ln>
          <a:effectLst/>
          <a:scene3d>
            <a:camera prst="orthographicFront">
              <a:rot lat="0" lon="0" rev="0"/>
            </a:camera>
            <a:lightRig rig="contrasting" dir="t">
              <a:rot lat="0" lon="0" rev="7800000"/>
            </a:lightRig>
          </a:scene3d>
          <a:sp3d>
            <a:bevelT w="139700" h="139700"/>
          </a:sp3d>
        </p:spPr>
        <p:txBody>
          <a:bodyPr/>
          <a:lstStyle/>
          <a:p>
            <a:r>
              <a:rPr lang="es-CO" b="1" dirty="0">
                <a:latin typeface="Times New Roman" panose="02020603050405020304" pitchFamily="18" charset="0"/>
                <a:cs typeface="Times New Roman" panose="02020603050405020304" pitchFamily="18" charset="0"/>
              </a:rPr>
              <a:t>RESOLUCIÓN 484 de 2017</a:t>
            </a:r>
          </a:p>
        </p:txBody>
      </p:sp>
      <p:sp>
        <p:nvSpPr>
          <p:cNvPr id="3" name="Cinta perforada 2"/>
          <p:cNvSpPr/>
          <p:nvPr/>
        </p:nvSpPr>
        <p:spPr bwMode="auto">
          <a:xfrm rot="10800000" flipV="1">
            <a:off x="683427" y="1302771"/>
            <a:ext cx="7945664" cy="3783580"/>
          </a:xfrm>
          <a:prstGeom prst="flowChartPunchedTape">
            <a:avLst/>
          </a:prstGeom>
          <a:solidFill>
            <a:srgbClr val="3333CC">
              <a:lumMod val="20000"/>
              <a:lumOff val="80000"/>
            </a:srgbClr>
          </a:solidFill>
          <a:ln w="9525" cap="flat" cmpd="sng" algn="ctr">
            <a:solidFill>
              <a:srgbClr val="000000"/>
            </a:solidFill>
            <a:prstDash val="solid"/>
            <a:round/>
            <a:headEnd type="none" w="med" len="med"/>
            <a:tailEnd type="none" w="med" len="med"/>
          </a:ln>
          <a:effectLst>
            <a:glow rad="63500">
              <a:srgbClr val="2D2DB9">
                <a:satMod val="175000"/>
                <a:alpha val="40000"/>
              </a:srgbClr>
            </a:glow>
          </a:effectLst>
        </p:spPr>
        <p:txBody>
          <a:bodyPr vert="horz" wrap="square" lIns="91440" tIns="45720" rIns="91440" bIns="45720" numCol="1" rtlCol="0" anchor="t" anchorCtr="0" compatLnSpc="1">
            <a:prstTxWarp prst="textNoShape">
              <a:avLst/>
            </a:prstTxWarp>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Por la cual se modifican el anexo de la Resolución 533 de 2015 en lo relacionado con las Normas para el Reconocimiento, Medición, Revelación y Presentación de los Hechos Económicos del Marco Normativo para Entidades de Gobierno y el artículo 4° de la Resolución 533 de 2015, y se dictan otras disposiciones</a:t>
            </a:r>
            <a:endParaRPr kumimoji="0" lang="es-CO"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697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8A025F99-1DAF-4D1C-906F-3757E7DA4970}" type="slidenum">
              <a:rPr kumimoji="0" lang="es-ES_tradnl" sz="800" b="1" i="0" u="none" strike="noStrike" kern="1200" cap="none" spc="0" normalizeH="0" baseline="0" noProof="0" smtClean="0">
                <a:ln>
                  <a:noFill/>
                </a:ln>
                <a:solidFill>
                  <a:srgbClr val="00918E"/>
                </a:solidFill>
                <a:effectLst/>
                <a:uLnTx/>
                <a:uFillTx/>
                <a:latin typeface="Times New Roman" panose="02020603050405020304" pitchFamily="18" charset="0"/>
                <a:cs typeface="Times New Roman" panose="02020603050405020304" pitchFamily="18" charset="0"/>
              </a:rPr>
              <a:pPr marL="0" marR="0" lvl="0" indent="0" algn="l" defTabSz="914400" rtl="0" eaLnBrk="0" fontAlgn="base" latinLnBrk="0" hangingPunct="0">
                <a:lnSpc>
                  <a:spcPct val="100000"/>
                </a:lnSpc>
                <a:spcBef>
                  <a:spcPct val="20000"/>
                </a:spcBef>
                <a:spcAft>
                  <a:spcPct val="0"/>
                </a:spcAft>
                <a:buClrTx/>
                <a:buSzTx/>
                <a:buFontTx/>
                <a:buNone/>
                <a:tabLst/>
                <a:defRPr/>
              </a:pPr>
              <a:t>59</a:t>
            </a:fld>
            <a:endParaRPr kumimoji="0" lang="es-ES_tradnl" sz="800" b="1"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
        <p:nvSpPr>
          <p:cNvPr id="4" name="2 Rectángulo"/>
          <p:cNvSpPr/>
          <p:nvPr/>
        </p:nvSpPr>
        <p:spPr>
          <a:xfrm>
            <a:off x="683568" y="2261680"/>
            <a:ext cx="3293832" cy="1025090"/>
          </a:xfrm>
          <a:prstGeom prst="rect">
            <a:avLst/>
          </a:prstGeom>
          <a:solidFill>
            <a:srgbClr val="C0504D">
              <a:hueOff val="0"/>
              <a:satOff val="0"/>
              <a:lumOff val="0"/>
              <a:alphaOff val="0"/>
            </a:srgbClr>
          </a:solidFill>
          <a:ln w="25400" cap="flat" cmpd="sng" algn="ctr">
            <a:solidFill>
              <a:srgbClr val="000000"/>
            </a:solidFill>
            <a:prstDash val="solid"/>
          </a:ln>
          <a:effectLst>
            <a:glow rad="139700">
              <a:srgbClr val="000000">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r>
              <a:rPr kumimoji="0" lang="es-CO" sz="2333"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PERÍODO DE PREPARACIÓN OBLIGATORIA</a:t>
            </a:r>
          </a:p>
        </p:txBody>
      </p:sp>
      <p:sp>
        <p:nvSpPr>
          <p:cNvPr id="5" name="3 Rectángulo"/>
          <p:cNvSpPr/>
          <p:nvPr/>
        </p:nvSpPr>
        <p:spPr>
          <a:xfrm>
            <a:off x="5052054" y="2238617"/>
            <a:ext cx="3984442" cy="1103183"/>
          </a:xfrm>
          <a:prstGeom prst="rect">
            <a:avLst/>
          </a:prstGeom>
          <a:solidFill>
            <a:srgbClr val="C0504D">
              <a:hueOff val="2340759"/>
              <a:satOff val="-2919"/>
              <a:lumOff val="686"/>
              <a:alphaOff val="0"/>
            </a:srgbClr>
          </a:solidFill>
          <a:ln w="25400" cap="flat" cmpd="sng" algn="ctr">
            <a:solidFill>
              <a:srgbClr val="000000"/>
            </a:solidFill>
            <a:prstDash val="solid"/>
          </a:ln>
          <a:effectLst>
            <a:glow rad="101600">
              <a:srgbClr val="000000">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r>
              <a:rPr kumimoji="0" lang="es-CO" sz="2333"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PERÍODO DE APLICACION </a:t>
            </a:r>
          </a:p>
        </p:txBody>
      </p:sp>
      <p:sp>
        <p:nvSpPr>
          <p:cNvPr id="6" name="8 CuadroTexto"/>
          <p:cNvSpPr txBox="1">
            <a:spLocks noChangeArrowheads="1"/>
          </p:cNvSpPr>
          <p:nvPr/>
        </p:nvSpPr>
        <p:spPr bwMode="auto">
          <a:xfrm>
            <a:off x="1429608" y="1641024"/>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s-CO" altLang="es-CO" sz="26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2015  y  2017</a:t>
            </a:r>
          </a:p>
        </p:txBody>
      </p:sp>
      <p:sp>
        <p:nvSpPr>
          <p:cNvPr id="7" name="9 CuadroTexto"/>
          <p:cNvSpPr txBox="1">
            <a:spLocks noChangeArrowheads="1"/>
          </p:cNvSpPr>
          <p:nvPr/>
        </p:nvSpPr>
        <p:spPr bwMode="auto">
          <a:xfrm>
            <a:off x="6458517" y="1641024"/>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s-CO" altLang="es-CO" sz="26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2 0 1 8</a:t>
            </a:r>
          </a:p>
        </p:txBody>
      </p:sp>
      <p:sp>
        <p:nvSpPr>
          <p:cNvPr id="8" name="12 Rectángulo"/>
          <p:cNvSpPr>
            <a:spLocks noChangeArrowheads="1"/>
          </p:cNvSpPr>
          <p:nvPr/>
        </p:nvSpPr>
        <p:spPr bwMode="auto">
          <a:xfrm>
            <a:off x="5016050" y="3906035"/>
            <a:ext cx="402044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rgbClr val="2D2DB9">
                <a:satMod val="175000"/>
                <a:alpha val="40000"/>
              </a:srgbClr>
            </a:glow>
            <a:outerShdw blurRad="40000" dist="20000" dir="5400000" rotWithShape="0">
              <a:srgbClr val="000000">
                <a:alpha val="38000"/>
              </a:srgbClr>
            </a:outerShdw>
          </a:effectLst>
        </p:spPr>
        <p:txBody>
          <a:bodyPr wrap="square">
            <a:spAutoFit/>
          </a:bodyPr>
          <a:lstStyle/>
          <a:p>
            <a:pPr marL="380985" marR="0" lvl="0" indent="-380985" defTabSz="914400" eaLnBrk="0" fontAlgn="auto" latinLnBrk="0" hangingPunct="0">
              <a:lnSpc>
                <a:spcPct val="100000"/>
              </a:lnSpc>
              <a:spcBef>
                <a:spcPts val="0"/>
              </a:spcBef>
              <a:spcAft>
                <a:spcPts val="0"/>
              </a:spcAft>
              <a:buClrTx/>
              <a:buSzTx/>
              <a:buFontTx/>
              <a:buAutoNum type="arabicPeriod"/>
              <a:tabLst/>
              <a:defRPr/>
            </a:pPr>
            <a:r>
              <a:rPr kumimoji="0" lang="es-ES"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Enero 1: Preparación del estado de situación financiera de apertura</a:t>
            </a:r>
            <a:r>
              <a:rPr kumimoji="0" lang="es-CO"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380985" marR="0" lvl="0" indent="-380985" defTabSz="914400" eaLnBrk="0" fontAlgn="auto" latinLnBrk="0" hangingPunct="0">
              <a:lnSpc>
                <a:spcPct val="100000"/>
              </a:lnSpc>
              <a:spcBef>
                <a:spcPts val="0"/>
              </a:spcBef>
              <a:spcAft>
                <a:spcPts val="0"/>
              </a:spcAft>
              <a:buClrTx/>
              <a:buSzTx/>
              <a:buFontTx/>
              <a:buAutoNum type="arabicPeriod"/>
              <a:tabLst/>
              <a:defRPr/>
            </a:pPr>
            <a:r>
              <a:rPr kumimoji="0" lang="es-CO"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Aplicación del marco normativo.</a:t>
            </a:r>
            <a:endParaRPr kumimoji="0" lang="es-ES" sz="2333"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 name="20 CuadroTexto"/>
          <p:cNvSpPr txBox="1">
            <a:spLocks noChangeArrowheads="1"/>
          </p:cNvSpPr>
          <p:nvPr/>
        </p:nvSpPr>
        <p:spPr bwMode="auto">
          <a:xfrm>
            <a:off x="683568" y="3906035"/>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rgbClr val="2D2DB9">
                <a:satMod val="175000"/>
                <a:alpha val="40000"/>
              </a:srgb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2167"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Actividades de preparación para la elaboración del balance de apertura y para la a aplicación del nuevo marco normativo.</a:t>
            </a:r>
          </a:p>
        </p:txBody>
      </p:sp>
      <p:sp>
        <p:nvSpPr>
          <p:cNvPr id="10" name="8 Flecha derecha"/>
          <p:cNvSpPr/>
          <p:nvPr/>
        </p:nvSpPr>
        <p:spPr>
          <a:xfrm>
            <a:off x="4151953" y="2282950"/>
            <a:ext cx="720080" cy="338770"/>
          </a:xfrm>
          <a:prstGeom prst="rightArrow">
            <a:avLst/>
          </a:prstGeom>
          <a:solidFill>
            <a:srgbClr val="000000"/>
          </a:solidFill>
          <a:ln>
            <a:solidFill>
              <a:srgbClr val="FFFF00"/>
            </a:solidFill>
          </a:ln>
          <a:effectLst>
            <a:glow rad="63500">
              <a:srgbClr val="2D2DB9">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CO" sz="191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1" name="9 Flecha izquierda y derecha"/>
          <p:cNvSpPr/>
          <p:nvPr/>
        </p:nvSpPr>
        <p:spPr>
          <a:xfrm>
            <a:off x="1073610" y="3406645"/>
            <a:ext cx="2760307" cy="413085"/>
          </a:xfrm>
          <a:prstGeom prst="leftRightArrow">
            <a:avLst/>
          </a:prstGeom>
          <a:solidFill>
            <a:srgbClr val="C0504D">
              <a:hueOff val="0"/>
              <a:satOff val="0"/>
              <a:lumOff val="0"/>
              <a:alphaOff val="0"/>
            </a:srgbClr>
          </a:solidFill>
          <a:ln w="25400" cap="flat" cmpd="sng" algn="ctr">
            <a:solidFill>
              <a:srgbClr val="000000"/>
            </a:solidFill>
            <a:prstDash val="solid"/>
          </a:ln>
          <a:effectLst>
            <a:glow rad="63500">
              <a:srgbClr val="2D2DB9">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endParaRPr kumimoji="0" lang="es-CO" sz="266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2" name="10 Flecha izquierda y derecha"/>
          <p:cNvSpPr/>
          <p:nvPr/>
        </p:nvSpPr>
        <p:spPr>
          <a:xfrm>
            <a:off x="5628117" y="3459897"/>
            <a:ext cx="2760307" cy="359833"/>
          </a:xfrm>
          <a:prstGeom prst="leftRightArrow">
            <a:avLst/>
          </a:prstGeom>
          <a:solidFill>
            <a:srgbClr val="C0504D">
              <a:hueOff val="2340759"/>
              <a:satOff val="-2919"/>
              <a:lumOff val="686"/>
              <a:alphaOff val="0"/>
            </a:srgbClr>
          </a:solidFill>
          <a:ln w="25400" cap="flat" cmpd="sng" algn="ctr">
            <a:solidFill>
              <a:srgbClr val="000000"/>
            </a:solidFill>
            <a:prstDash val="solid"/>
          </a:ln>
          <a:effectLst>
            <a:glow rad="63500">
              <a:srgbClr val="2D2DB9">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endParaRPr kumimoji="0" lang="es-CO" sz="266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3" name="Rectángulo 12"/>
          <p:cNvSpPr/>
          <p:nvPr/>
        </p:nvSpPr>
        <p:spPr>
          <a:xfrm>
            <a:off x="416371" y="173619"/>
            <a:ext cx="7811116" cy="461665"/>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23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CRONOGRAMA PARA ENTIDADES DE GOBIERNO</a:t>
            </a:r>
            <a:endParaRPr kumimoji="0" lang="es-CO" sz="23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15 Flecha derecha"/>
          <p:cNvSpPr/>
          <p:nvPr/>
        </p:nvSpPr>
        <p:spPr>
          <a:xfrm>
            <a:off x="228601" y="185374"/>
            <a:ext cx="8915400" cy="1946799"/>
          </a:xfrm>
          <a:prstGeom prst="rightArrow">
            <a:avLst/>
          </a:prstGeom>
          <a:solidFill>
            <a:srgbClr val="FFFFFF">
              <a:hueOff val="0"/>
              <a:satOff val="0"/>
              <a:lumOff val="0"/>
              <a:alphaOff val="0"/>
            </a:srgbClr>
          </a:solidFill>
          <a:ln w="25400" cap="flat" cmpd="sng" algn="ctr">
            <a:solidFill>
              <a:srgbClr val="000000"/>
            </a:solidFill>
            <a:prstDash val="solid"/>
          </a:ln>
          <a:effectLst>
            <a:glow rad="63500">
              <a:srgbClr val="000000">
                <a:satMod val="175000"/>
                <a:alpha val="40000"/>
              </a:srgbClr>
            </a:glow>
          </a:effectLst>
        </p:spPr>
      </p:sp>
      <p:grpSp>
        <p:nvGrpSpPr>
          <p:cNvPr id="15" name="16 Grupo"/>
          <p:cNvGrpSpPr/>
          <p:nvPr/>
        </p:nvGrpSpPr>
        <p:grpSpPr>
          <a:xfrm>
            <a:off x="3851920" y="70909"/>
            <a:ext cx="4140460" cy="2838843"/>
            <a:chOff x="3343920" y="647312"/>
            <a:chExt cx="4140460" cy="2725359"/>
          </a:xfrm>
        </p:grpSpPr>
        <p:sp>
          <p:nvSpPr>
            <p:cNvPr id="16" name="17 Rectángulo"/>
            <p:cNvSpPr/>
            <p:nvPr/>
          </p:nvSpPr>
          <p:spPr>
            <a:xfrm>
              <a:off x="4287043" y="2045996"/>
              <a:ext cx="3028156" cy="1326675"/>
            </a:xfrm>
            <a:prstGeom prst="rect">
              <a:avLst/>
            </a:prstGeom>
            <a:noFill/>
            <a:ln>
              <a:noFill/>
            </a:ln>
            <a:effectLst/>
          </p:spPr>
        </p:sp>
        <p:sp>
          <p:nvSpPr>
            <p:cNvPr id="17" name="18 Rectángulo"/>
            <p:cNvSpPr/>
            <p:nvPr/>
          </p:nvSpPr>
          <p:spPr>
            <a:xfrm>
              <a:off x="3343920" y="647312"/>
              <a:ext cx="4140460" cy="1273641"/>
            </a:xfrm>
            <a:prstGeom prst="rect">
              <a:avLst/>
            </a:prstGeom>
            <a:noFill/>
            <a:ln>
              <a:noFill/>
            </a:ln>
            <a:effectLst/>
          </p:spPr>
          <p:txBody>
            <a:bodyPr spcFirstLastPara="0" vert="horz" wrap="square" lIns="0" tIns="213360" rIns="0" bIns="21336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endPar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ctr" defTabSz="933450" eaLnBrk="0" fontAlgn="base" latinLnBrk="0" hangingPunct="0">
                <a:lnSpc>
                  <a:spcPct val="90000"/>
                </a:lnSpc>
                <a:spcBef>
                  <a:spcPct val="0"/>
                </a:spcBef>
                <a:spcAft>
                  <a:spcPct val="35000"/>
                </a:spcAft>
                <a:buClrTx/>
                <a:buSzTx/>
                <a:buFontTx/>
                <a:buNone/>
                <a:tabLst/>
                <a:defRPr/>
              </a:pPr>
              <a:endPar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ctr" defTabSz="933450" eaLnBrk="0" fontAlgn="base" latinLnBrk="0" hangingPunct="0">
                <a:lnSpc>
                  <a:spcPct val="90000"/>
                </a:lnSpc>
                <a:spcBef>
                  <a:spcPct val="0"/>
                </a:spcBef>
                <a:spcAft>
                  <a:spcPct val="35000"/>
                </a:spcAft>
                <a:buClrTx/>
                <a:buSzTx/>
                <a:buFontTx/>
                <a:buNone/>
                <a:tabLst/>
                <a:defRPr/>
              </a:pPr>
              <a:r>
                <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Este proceso  involucra  a todas las entidades de Gobierno del Sector Público </a:t>
              </a:r>
            </a:p>
          </p:txBody>
        </p:sp>
      </p:grpSp>
      <p:grpSp>
        <p:nvGrpSpPr>
          <p:cNvPr id="18" name="19 Grupo"/>
          <p:cNvGrpSpPr/>
          <p:nvPr/>
        </p:nvGrpSpPr>
        <p:grpSpPr>
          <a:xfrm>
            <a:off x="338389" y="70909"/>
            <a:ext cx="4168359" cy="1429846"/>
            <a:chOff x="-619671" y="2045996"/>
            <a:chExt cx="4168359" cy="1429846"/>
          </a:xfrm>
        </p:grpSpPr>
        <p:sp>
          <p:nvSpPr>
            <p:cNvPr id="19" name="20 Rectángulo"/>
            <p:cNvSpPr/>
            <p:nvPr/>
          </p:nvSpPr>
          <p:spPr>
            <a:xfrm>
              <a:off x="520532" y="2045996"/>
              <a:ext cx="3028156" cy="1326675"/>
            </a:xfrm>
            <a:prstGeom prst="rect">
              <a:avLst/>
            </a:prstGeom>
            <a:noFill/>
            <a:ln>
              <a:noFill/>
            </a:ln>
            <a:effectLst/>
          </p:spPr>
        </p:sp>
        <p:sp>
          <p:nvSpPr>
            <p:cNvPr id="20" name="21 Rectángulo"/>
            <p:cNvSpPr/>
            <p:nvPr/>
          </p:nvSpPr>
          <p:spPr>
            <a:xfrm>
              <a:off x="-619671" y="2691327"/>
              <a:ext cx="3456385" cy="784515"/>
            </a:xfrm>
            <a:prstGeom prst="rect">
              <a:avLst/>
            </a:prstGeom>
            <a:noFill/>
            <a:ln>
              <a:noFill/>
            </a:ln>
            <a:effectLst/>
          </p:spPr>
          <p:txBody>
            <a:bodyPr spcFirstLastPara="0" vert="horz" wrap="square" lIns="0" tIns="213360" rIns="0" bIns="21336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es-ES" sz="25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Su entidad no es la única!</a:t>
              </a:r>
            </a:p>
          </p:txBody>
        </p:sp>
      </p:grpSp>
    </p:spTree>
    <p:extLst>
      <p:ext uri="{BB962C8B-B14F-4D97-AF65-F5344CB8AC3E}">
        <p14:creationId xmlns:p14="http://schemas.microsoft.com/office/powerpoint/2010/main" val="2330782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4"/>
          <p:cNvGrpSpPr/>
          <p:nvPr/>
        </p:nvGrpSpPr>
        <p:grpSpPr>
          <a:xfrm>
            <a:off x="4294549" y="765337"/>
            <a:ext cx="4669939" cy="2092163"/>
            <a:chOff x="3996943" y="1585576"/>
            <a:chExt cx="4669939" cy="2092163"/>
          </a:xfrm>
        </p:grpSpPr>
        <p:pic>
          <p:nvPicPr>
            <p:cNvPr id="19" name="Picture 2" descr="D:\BACKUP 03 MARZO 2016\Desktop\descarg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8 CuadroTexto"/>
            <p:cNvSpPr txBox="1"/>
            <p:nvPr/>
          </p:nvSpPr>
          <p:spPr>
            <a:xfrm rot="854476">
              <a:off x="3996943" y="2401309"/>
              <a:ext cx="3137337" cy="400110"/>
            </a:xfrm>
            <a:prstGeom prst="rect">
              <a:avLst/>
            </a:prstGeom>
            <a:noFill/>
          </p:spPr>
          <p:txBody>
            <a:bodyPr wrap="square" rtlCol="0">
              <a:spAutoFit/>
            </a:bodyPr>
            <a:lstStyle/>
            <a:p>
              <a:pPr defTabSz="914400" eaLnBrk="0" fontAlgn="base" hangingPunct="0">
                <a:spcBef>
                  <a:spcPct val="0"/>
                </a:spcBef>
                <a:spcAft>
                  <a:spcPct val="0"/>
                </a:spcAft>
              </a:pPr>
              <a:r>
                <a:rPr lang="es-CO" sz="2000" b="1" dirty="0">
                  <a:solidFill>
                    <a:srgbClr val="000000"/>
                  </a:solidFill>
                  <a:latin typeface="Arial Narrow" pitchFamily="34" charset="0"/>
                </a:rPr>
                <a:t>      de las cuentas públicas </a:t>
              </a:r>
            </a:p>
          </p:txBody>
        </p:sp>
      </p:grpSp>
      <p:sp>
        <p:nvSpPr>
          <p:cNvPr id="21" name="10 CuadroTexto"/>
          <p:cNvSpPr txBox="1"/>
          <p:nvPr/>
        </p:nvSpPr>
        <p:spPr>
          <a:xfrm>
            <a:off x="568105" y="841276"/>
            <a:ext cx="3071736" cy="1077218"/>
          </a:xfrm>
          <a:prstGeom prst="rect">
            <a:avLst/>
          </a:prstGeom>
          <a:noFill/>
          <a:ln>
            <a:solidFill>
              <a:srgbClr val="3333CC">
                <a:lumMod val="75000"/>
              </a:srgbClr>
            </a:solidFill>
          </a:ln>
          <a:effectLst>
            <a:glow rad="63500">
              <a:srgbClr val="000000">
                <a:satMod val="175000"/>
                <a:alpha val="40000"/>
              </a:srgbClr>
            </a:glow>
          </a:effectLst>
          <a:scene3d>
            <a:camera prst="orthographicFront"/>
            <a:lightRig rig="threePt" dir="t"/>
          </a:scene3d>
          <a:sp3d>
            <a:bevelT w="139700" prst="cross"/>
          </a:sp3d>
        </p:spPr>
        <p:txBody>
          <a:bodyPr wrap="square" lIns="91432" tIns="45717" rIns="91432" bIns="45717"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3200" b="1" i="0" u="none" strike="noStrike" kern="0" cap="none" spc="0" normalizeH="0" baseline="0" noProof="0" dirty="0">
                <a:ln>
                  <a:noFill/>
                </a:ln>
                <a:solidFill>
                  <a:srgbClr val="000000"/>
                </a:solidFill>
                <a:effectLst/>
                <a:uLnTx/>
                <a:uFillTx/>
                <a:latin typeface="Arial Narrow" pitchFamily="34" charset="0"/>
              </a:rPr>
              <a:t>BUEN  GOBIERNO ES</a:t>
            </a:r>
            <a:r>
              <a:rPr kumimoji="0" lang="es-CO" sz="2300" b="1" i="0" u="none" strike="noStrike" kern="0" cap="none" spc="0" normalizeH="0" baseline="0" noProof="0" dirty="0">
                <a:ln>
                  <a:noFill/>
                </a:ln>
                <a:solidFill>
                  <a:srgbClr val="000000"/>
                </a:solidFill>
                <a:effectLst/>
                <a:uLnTx/>
                <a:uFillTx/>
                <a:latin typeface="Arial Narrow" pitchFamily="34" charset="0"/>
              </a:rPr>
              <a:t>: </a:t>
            </a:r>
          </a:p>
        </p:txBody>
      </p:sp>
      <p:sp>
        <p:nvSpPr>
          <p:cNvPr id="22" name="11 Flecha curvada hacia abajo"/>
          <p:cNvSpPr/>
          <p:nvPr/>
        </p:nvSpPr>
        <p:spPr bwMode="auto">
          <a:xfrm>
            <a:off x="2559720" y="49188"/>
            <a:ext cx="3960440" cy="717174"/>
          </a:xfrm>
          <a:prstGeom prst="curvedDownArrow">
            <a:avLst/>
          </a:prstGeom>
          <a:solidFill>
            <a:srgbClr val="FFFFFF">
              <a:lumMod val="50000"/>
            </a:srgbClr>
          </a:solidFill>
          <a:ln w="9525" cap="flat" cmpd="sng" algn="ctr">
            <a:noFill/>
            <a:prstDash val="solid"/>
            <a:round/>
            <a:headEnd type="none" w="med" len="med"/>
            <a:tailEnd type="none" w="med" len="med"/>
          </a:ln>
          <a:effectLst/>
        </p:spPr>
        <p:txBody>
          <a:bodyPr vert="horz" wrap="square" lIns="91432" tIns="45717" rIns="91432" bIns="45717"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0" i="0" u="none" strike="noStrike" kern="0" cap="none" spc="0" normalizeH="0" baseline="0" noProof="0" dirty="0">
              <a:ln>
                <a:noFill/>
              </a:ln>
              <a:solidFill>
                <a:srgbClr val="000000"/>
              </a:solidFill>
              <a:effectLst/>
              <a:uLnTx/>
              <a:uFillTx/>
              <a:latin typeface="Times New Roman" pitchFamily="18" charset="0"/>
            </a:endParaRPr>
          </a:p>
        </p:txBody>
      </p:sp>
      <p:sp>
        <p:nvSpPr>
          <p:cNvPr id="23" name="9 CuadroTexto"/>
          <p:cNvSpPr txBox="1"/>
          <p:nvPr/>
        </p:nvSpPr>
        <p:spPr>
          <a:xfrm>
            <a:off x="3851920" y="2785492"/>
            <a:ext cx="5473447" cy="2292929"/>
          </a:xfrm>
          <a:prstGeom prst="rect">
            <a:avLst/>
          </a:prstGeom>
          <a:noFill/>
        </p:spPr>
        <p:txBody>
          <a:bodyPr wrap="square" lIns="91432" tIns="45717" rIns="91432" bIns="45717"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rPr>
              <a:t>      más que un PRINCIPIO…un      	</a:t>
            </a:r>
            <a:r>
              <a:rPr kumimoji="0" lang="es-CO" sz="2800" b="1" i="0" u="sng" strike="noStrike" kern="0" cap="none" spc="0" normalizeH="0" baseline="0" noProof="0" dirty="0">
                <a:ln>
                  <a:noFill/>
                </a:ln>
                <a:solidFill>
                  <a:srgbClr val="000000"/>
                </a:solidFill>
                <a:effectLst/>
                <a:uLnTx/>
                <a:uFillTx/>
              </a:rPr>
              <a:t>BENEFICIO</a:t>
            </a:r>
            <a:r>
              <a:rPr kumimoji="0" lang="es-CO" sz="2800" b="1" i="0" u="none" strike="noStrike" kern="0" cap="none" spc="0" normalizeH="0" baseline="0" noProof="0" dirty="0">
                <a:ln>
                  <a:noFill/>
                </a:ln>
                <a:solidFill>
                  <a:srgbClr val="000000"/>
                </a:solidFill>
                <a:effectLst/>
                <a:uLnTx/>
                <a:uFillTx/>
              </a:rPr>
              <a:t> en términos de:</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1" i="0" u="none" strike="noStrike" kern="0" cap="none" spc="0" normalizeH="0" baseline="0" noProof="0" dirty="0">
              <a:ln>
                <a:noFill/>
              </a:ln>
              <a:solidFill>
                <a:srgbClr val="000000"/>
              </a:solidFill>
              <a:effectLst/>
              <a:uLnTx/>
              <a:uFillTx/>
            </a:endParaRP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Calidad de información</a:t>
            </a: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Uso de la información</a:t>
            </a: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Divulgación proactiva de la Información</a:t>
            </a:r>
            <a:endParaRPr kumimoji="0" lang="es-CO" sz="2800" b="1" i="0" u="none" strike="noStrike" kern="0" cap="none" spc="0" normalizeH="0" baseline="0" noProof="0" dirty="0">
              <a:ln>
                <a:noFill/>
              </a:ln>
              <a:solidFill>
                <a:srgbClr val="000000"/>
              </a:solidFill>
              <a:effectLst/>
              <a:uLnTx/>
              <a:uFillTx/>
            </a:endParaRPr>
          </a:p>
        </p:txBody>
      </p:sp>
      <p:pic>
        <p:nvPicPr>
          <p:cNvPr id="24" name="Picture 1" descr="C:\Users\jbejarano\Downloads\logo definitivo 2017Recurso 43-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96" y="2281436"/>
            <a:ext cx="4187177" cy="2750081"/>
          </a:xfrm>
          <a:prstGeom prst="rect">
            <a:avLst/>
          </a:prstGeom>
          <a:noFill/>
        </p:spPr>
      </p:pic>
    </p:spTree>
    <p:extLst>
      <p:ext uri="{BB962C8B-B14F-4D97-AF65-F5344CB8AC3E}">
        <p14:creationId xmlns:p14="http://schemas.microsoft.com/office/powerpoint/2010/main" val="1700431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569" y="0"/>
            <a:ext cx="8448431" cy="1104636"/>
          </a:xfrm>
        </p:spPr>
        <p:txBody>
          <a:bodyPr>
            <a:normAutofit/>
          </a:bodyPr>
          <a:lstStyle/>
          <a:p>
            <a:pPr algn="l"/>
            <a:r>
              <a:rPr lang="es-CO" b="1" dirty="0">
                <a:latin typeface="Times New Roman" panose="02020603050405020304" pitchFamily="18" charset="0"/>
                <a:cs typeface="Times New Roman" panose="02020603050405020304" pitchFamily="18" charset="0"/>
              </a:rPr>
              <a:t>¿Por qué se dio la Modificación del Cronograma de Implementación?</a:t>
            </a:r>
          </a:p>
        </p:txBody>
      </p:sp>
      <p:graphicFrame>
        <p:nvGraphicFramePr>
          <p:cNvPr id="3" name="Diagrama 11"/>
          <p:cNvGraphicFramePr/>
          <p:nvPr>
            <p:extLst>
              <p:ext uri="{D42A27DB-BD31-4B8C-83A1-F6EECF244321}">
                <p14:modId xmlns:p14="http://schemas.microsoft.com/office/powerpoint/2010/main" val="1213943394"/>
              </p:ext>
            </p:extLst>
          </p:nvPr>
        </p:nvGraphicFramePr>
        <p:xfrm>
          <a:off x="1" y="990600"/>
          <a:ext cx="9143999"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060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281" y="870573"/>
            <a:ext cx="7769394" cy="4553971"/>
          </a:xfrm>
          <a:prstGeom prst="rect">
            <a:avLst/>
          </a:prstGeom>
        </p:spPr>
      </p:pic>
      <p:sp>
        <p:nvSpPr>
          <p:cNvPr id="24" name="Título 1"/>
          <p:cNvSpPr>
            <a:spLocks noGrp="1"/>
          </p:cNvSpPr>
          <p:nvPr>
            <p:ph type="title"/>
          </p:nvPr>
        </p:nvSpPr>
        <p:spPr>
          <a:xfrm>
            <a:off x="704887" y="0"/>
            <a:ext cx="7718181" cy="870573"/>
          </a:xfrm>
        </p:spPr>
        <p:txBody>
          <a:bodyPr/>
          <a:lstStyle/>
          <a:p>
            <a:pPr algn="l"/>
            <a:r>
              <a:rPr lang="es-CO" b="1" dirty="0">
                <a:latin typeface="Times New Roman" panose="02020603050405020304" pitchFamily="18" charset="0"/>
                <a:cs typeface="Times New Roman" panose="02020603050405020304" pitchFamily="18" charset="0"/>
              </a:rPr>
              <a:t>Importancia del Saneamiento Contable</a:t>
            </a:r>
          </a:p>
        </p:txBody>
      </p:sp>
    </p:spTree>
    <p:extLst>
      <p:ext uri="{BB962C8B-B14F-4D97-AF65-F5344CB8AC3E}">
        <p14:creationId xmlns:p14="http://schemas.microsoft.com/office/powerpoint/2010/main" val="2404703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35496" y="49188"/>
            <a:ext cx="3024336" cy="4493538"/>
          </a:xfrm>
          <a:prstGeom prst="rect">
            <a:avLst/>
          </a:prstGeom>
          <a:solidFill>
            <a:srgbClr val="FFFFFF">
              <a:lumMod val="65000"/>
            </a:srgbClr>
          </a:solidFill>
          <a:ln>
            <a:solidFill>
              <a:srgbClr val="000000"/>
            </a:solidFill>
          </a:ln>
          <a:effectLst>
            <a:glow rad="63500">
              <a:srgbClr val="2D2DB9">
                <a:satMod val="175000"/>
                <a:alpha val="40000"/>
              </a:srgbClr>
            </a:glow>
          </a:effectLst>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LEY 1819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(29-12-16)</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dirty="0">
              <a:ln>
                <a:noFill/>
              </a:ln>
              <a:solidFill>
                <a:srgbClr val="000000"/>
              </a:solidFill>
              <a:effectLst/>
              <a:uLnTx/>
              <a:uFillTx/>
              <a:latin typeface="Arial Narrow"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300" b="1" i="0" u="none" strike="noStrike" kern="0" cap="none" spc="0" normalizeH="0" baseline="0" noProof="0" dirty="0">
                <a:ln>
                  <a:noFill/>
                </a:ln>
                <a:solidFill>
                  <a:srgbClr val="000000"/>
                </a:solidFill>
                <a:effectLst/>
                <a:uLnTx/>
                <a:uFillTx/>
                <a:latin typeface="Arial Narrow" pitchFamily="34" charset="0"/>
              </a:rPr>
              <a:t>Por medio de la cual se adopta una reforma tributaria estructural, se fortalecen los mecanismos para la lucha contra la evasión y la elusión fiscal, y se dictan otras disposiciones.</a:t>
            </a:r>
          </a:p>
        </p:txBody>
      </p:sp>
      <p:sp>
        <p:nvSpPr>
          <p:cNvPr id="4" name="5 CuadroTexto"/>
          <p:cNvSpPr txBox="1"/>
          <p:nvPr/>
        </p:nvSpPr>
        <p:spPr>
          <a:xfrm>
            <a:off x="3635896" y="239946"/>
            <a:ext cx="5400600" cy="4647426"/>
          </a:xfrm>
          <a:prstGeom prst="rect">
            <a:avLst/>
          </a:prstGeom>
          <a:solidFill>
            <a:srgbClr val="808080">
              <a:lumMod val="60000"/>
              <a:lumOff val="40000"/>
            </a:srgbClr>
          </a:solidFill>
          <a:ln>
            <a:solidFill>
              <a:srgbClr val="000000"/>
            </a:solidFill>
          </a:ln>
          <a:effectLst>
            <a:glow rad="63500">
              <a:srgbClr val="2D2DB9">
                <a:satMod val="175000"/>
                <a:alpha val="40000"/>
              </a:srgbClr>
            </a:glow>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ARTÍCULO 355. SANEAMIENTO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  CONTABLE.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rgbClr val="000000"/>
                </a:solidFill>
                <a:effectLst/>
                <a:uLnTx/>
                <a:uFillTx/>
                <a:latin typeface="Arial Narrow" pitchFamily="34" charset="0"/>
              </a:rPr>
              <a:t>Las entidades territoriales deberán adelantar el proceso de depuración contable a que se refiere el artículo 59 de la Ley 17 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5" name="1 Flecha curvada hacia arriba"/>
          <p:cNvSpPr/>
          <p:nvPr/>
        </p:nvSpPr>
        <p:spPr bwMode="auto">
          <a:xfrm rot="316080">
            <a:off x="1499411" y="4745297"/>
            <a:ext cx="4451564" cy="846323"/>
          </a:xfrm>
          <a:prstGeom prst="curvedUpArrow">
            <a:avLst/>
          </a:prstGeom>
          <a:solidFill>
            <a:srgbClr val="000000">
              <a:lumMod val="95000"/>
              <a:lumOff val="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0" i="0" u="none" strike="noStrike" kern="0" cap="none" spc="0" normalizeH="0" baseline="0" noProof="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378549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1443184" cy="871804"/>
          </a:xfrm>
          <a:prstGeom prst="rect">
            <a:avLst/>
          </a:prstGeom>
        </p:spPr>
      </p:pic>
      <p:pic>
        <p:nvPicPr>
          <p:cNvPr id="4"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8305" y="2641476"/>
            <a:ext cx="1835696" cy="1944216"/>
          </a:xfrm>
          <a:prstGeom prst="ellipse">
            <a:avLst/>
          </a:prstGeom>
        </p:spPr>
      </p:pic>
      <p:sp>
        <p:nvSpPr>
          <p:cNvPr id="5" name="Rectángulo 4"/>
          <p:cNvSpPr/>
          <p:nvPr/>
        </p:nvSpPr>
        <p:spPr>
          <a:xfrm>
            <a:off x="25055" y="1345332"/>
            <a:ext cx="7283249" cy="3770297"/>
          </a:xfrm>
          <a:prstGeom prst="rect">
            <a:avLst/>
          </a:prstGeom>
        </p:spPr>
        <p:txBody>
          <a:bodyPr wrap="square" lIns="76234" tIns="38117" rIns="76234" bIns="38117">
            <a:spAutoFit/>
          </a:bodyPr>
          <a:lstStyle/>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000000"/>
                </a:solidFill>
                <a:latin typeface="Arial Narrow" pitchFamily="34" charset="0"/>
              </a:rPr>
              <a:t>Determinar la importancia  de normalizar; </a:t>
            </a:r>
            <a:r>
              <a:rPr lang="es-CO" sz="2400" b="1" dirty="0">
                <a:solidFill>
                  <a:srgbClr val="2D2DB9"/>
                </a:solidFill>
                <a:latin typeface="Arial Narrow" pitchFamily="34" charset="0"/>
              </a:rPr>
              <a:t>línea del tiempo de la conversión total esperada con las nuevas normas contables en el nivel de gobiernos centrales latinoamericanos</a:t>
            </a:r>
          </a:p>
          <a:p>
            <a:pPr algn="just" defTabSz="914400" eaLnBrk="0" fontAlgn="base" hangingPunct="0">
              <a:spcBef>
                <a:spcPct val="0"/>
              </a:spcBef>
              <a:spcAft>
                <a:spcPct val="0"/>
              </a:spcAft>
            </a:pPr>
            <a:endParaRPr lang="es-CO" sz="2400" b="1" dirty="0">
              <a:solidFill>
                <a:srgbClr val="0070C0"/>
              </a:solidFill>
              <a:latin typeface="Arial Narrow" pitchFamily="34" charset="0"/>
            </a:endParaRPr>
          </a:p>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000000"/>
                </a:solidFill>
                <a:latin typeface="Arial Narrow" pitchFamily="34" charset="0"/>
              </a:rPr>
              <a:t>En la </a:t>
            </a:r>
            <a:r>
              <a:rPr lang="es-CO" sz="2400" b="1" dirty="0">
                <a:solidFill>
                  <a:srgbClr val="2D2DB9"/>
                </a:solidFill>
                <a:latin typeface="Arial Narrow" pitchFamily="34" charset="0"/>
              </a:rPr>
              <a:t>legislación</a:t>
            </a:r>
            <a:r>
              <a:rPr lang="es-CO" sz="2400" b="1" dirty="0">
                <a:solidFill>
                  <a:srgbClr val="000000"/>
                </a:solidFill>
                <a:latin typeface="Arial Narrow" pitchFamily="34" charset="0"/>
              </a:rPr>
              <a:t> y adopción en los respectivos países y en la agenda</a:t>
            </a:r>
          </a:p>
          <a:p>
            <a:pPr algn="just" defTabSz="914400" eaLnBrk="0" fontAlgn="base" hangingPunct="0">
              <a:spcBef>
                <a:spcPct val="0"/>
              </a:spcBef>
              <a:spcAft>
                <a:spcPct val="0"/>
              </a:spcAft>
            </a:pPr>
            <a:endParaRPr lang="es-CO" sz="2400" b="1" dirty="0">
              <a:solidFill>
                <a:srgbClr val="000000"/>
              </a:solidFill>
              <a:latin typeface="Arial Narrow" pitchFamily="34" charset="0"/>
            </a:endParaRPr>
          </a:p>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2D2DB9"/>
                </a:solidFill>
                <a:latin typeface="Arial Narrow" pitchFamily="34" charset="0"/>
              </a:rPr>
              <a:t>Comparación</a:t>
            </a:r>
            <a:r>
              <a:rPr lang="es-CO" sz="2400" b="1" dirty="0">
                <a:solidFill>
                  <a:srgbClr val="000000"/>
                </a:solidFill>
                <a:latin typeface="Arial Narrow" pitchFamily="34" charset="0"/>
              </a:rPr>
              <a:t> a nivel mundial y especialmente a nivel Latinoamericano </a:t>
            </a:r>
          </a:p>
        </p:txBody>
      </p:sp>
      <p:sp>
        <p:nvSpPr>
          <p:cNvPr id="9" name="CuadroTexto 4"/>
          <p:cNvSpPr txBox="1"/>
          <p:nvPr/>
        </p:nvSpPr>
        <p:spPr>
          <a:xfrm>
            <a:off x="1259632" y="125388"/>
            <a:ext cx="5832648" cy="858160"/>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400" b="1" kern="0">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defRPr>
            </a:lvl6pPr>
            <a:lvl7pPr marL="914400" algn="ctr" fontAlgn="base">
              <a:spcBef>
                <a:spcPct val="0"/>
              </a:spcBef>
              <a:spcAft>
                <a:spcPct val="0"/>
              </a:spcAft>
              <a:defRPr sz="3200" b="1">
                <a:solidFill>
                  <a:schemeClr val="tx2"/>
                </a:solidFill>
              </a:defRPr>
            </a:lvl7pPr>
            <a:lvl8pPr marL="1371600" algn="ctr" fontAlgn="base">
              <a:spcBef>
                <a:spcPct val="0"/>
              </a:spcBef>
              <a:spcAft>
                <a:spcPct val="0"/>
              </a:spcAft>
              <a:defRPr sz="3200" b="1">
                <a:solidFill>
                  <a:schemeClr val="tx2"/>
                </a:solidFill>
              </a:defRPr>
            </a:lvl8pPr>
            <a:lvl9pPr marL="1828800" algn="ctr" fontAlgn="base">
              <a:spcBef>
                <a:spcPct val="0"/>
              </a:spcBef>
              <a:spcAft>
                <a:spcPct val="0"/>
              </a:spcAft>
              <a:defRPr sz="3200" b="1">
                <a:solidFill>
                  <a:schemeClr val="tx2"/>
                </a:solidFill>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Desafíos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Normalizadores &amp; Reguladores</a:t>
            </a:r>
          </a:p>
        </p:txBody>
      </p:sp>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125389"/>
            <a:ext cx="864096" cy="936103"/>
          </a:xfrm>
          <a:prstGeom prst="rect">
            <a:avLst/>
          </a:prstGeom>
        </p:spPr>
      </p:pic>
    </p:spTree>
    <p:extLst>
      <p:ext uri="{BB962C8B-B14F-4D97-AF65-F5344CB8AC3E}">
        <p14:creationId xmlns:p14="http://schemas.microsoft.com/office/powerpoint/2010/main" val="4049650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504" y="1129308"/>
            <a:ext cx="8751257" cy="4139629"/>
          </a:xfrm>
          <a:prstGeom prst="rect">
            <a:avLst/>
          </a:prstGeom>
        </p:spPr>
        <p:txBody>
          <a:bodyPr wrap="square" lIns="76234" tIns="38117" rIns="76234" bIns="38117">
            <a:spAutoFit/>
          </a:bodyPr>
          <a:lstStyle/>
          <a:p>
            <a:pPr algn="just" defTabSz="914400" eaLnBrk="0" fontAlgn="base" hangingPunct="0">
              <a:spcBef>
                <a:spcPct val="0"/>
              </a:spcBef>
              <a:spcAft>
                <a:spcPct val="0"/>
              </a:spcAft>
            </a:pPr>
            <a:r>
              <a:rPr lang="es-CO" sz="2200" b="1" dirty="0">
                <a:solidFill>
                  <a:srgbClr val="0070C0"/>
                </a:solidFill>
                <a:latin typeface="Arial Narrow" pitchFamily="34" charset="0"/>
              </a:rPr>
              <a:t>La conversión completa no significa necesariamente un 100% de armonización con las NICSP de devengo</a:t>
            </a:r>
            <a:r>
              <a:rPr lang="es-CO" sz="2200" b="1" dirty="0">
                <a:solidFill>
                  <a:srgbClr val="000000"/>
                </a:solidFill>
                <a:latin typeface="Arial Narrow" pitchFamily="34" charset="0"/>
              </a:rPr>
              <a:t>. A nivel mundial, la mayoría de los países no solo planifican un enfoque gradual, sino que también permiten una cierta adaptación nacional de las NICSP de devengo, por ejemplo, elección de políticas, simplificación de criterios y metodologías pragmáticas para la determinación de bases de medición.</a:t>
            </a:r>
          </a:p>
          <a:p>
            <a:pPr algn="just" defTabSz="914400" eaLnBrk="0" fontAlgn="base" hangingPunct="0">
              <a:spcBef>
                <a:spcPct val="0"/>
              </a:spcBef>
              <a:spcAft>
                <a:spcPct val="0"/>
              </a:spcAft>
            </a:pPr>
            <a:endParaRPr lang="es-CO" sz="2200" b="1" dirty="0">
              <a:solidFill>
                <a:srgbClr val="000000"/>
              </a:solidFill>
              <a:latin typeface="Arial Narrow" pitchFamily="34" charset="0"/>
            </a:endParaRPr>
          </a:p>
          <a:p>
            <a:pPr algn="just" defTabSz="914400" eaLnBrk="0" fontAlgn="base" hangingPunct="0">
              <a:spcBef>
                <a:spcPct val="0"/>
              </a:spcBef>
              <a:spcAft>
                <a:spcPct val="0"/>
              </a:spcAft>
            </a:pPr>
            <a:r>
              <a:rPr lang="es-CO" sz="2200" b="1" dirty="0">
                <a:solidFill>
                  <a:srgbClr val="0070C0"/>
                </a:solidFill>
                <a:latin typeface="Arial Narrow" pitchFamily="34" charset="0"/>
              </a:rPr>
              <a:t>Gradualismo</a:t>
            </a:r>
            <a:r>
              <a:rPr lang="es-CO" sz="2200" b="1" dirty="0">
                <a:solidFill>
                  <a:srgbClr val="000000"/>
                </a:solidFill>
                <a:latin typeface="Arial Narrow" pitchFamily="34" charset="0"/>
              </a:rPr>
              <a:t>: En América Latina, algunos países como Chile han dividido el calendario de la reforma en etapas posteriores para los diferentes niveles de gobierno. Otros países, como Brasil, han priorizado las áreas de contabilidad y han implementado estándares seleccionados antes que otros. Otro enfoque es el uso de entidades piloto de diferentes niveles de gobierno. </a:t>
            </a:r>
          </a:p>
        </p:txBody>
      </p:sp>
      <p:sp>
        <p:nvSpPr>
          <p:cNvPr id="5" name="Rectángulo 4"/>
          <p:cNvSpPr/>
          <p:nvPr/>
        </p:nvSpPr>
        <p:spPr>
          <a:xfrm>
            <a:off x="0" y="5293609"/>
            <a:ext cx="2593006" cy="264477"/>
          </a:xfrm>
          <a:prstGeom prst="rect">
            <a:avLst/>
          </a:prstGeom>
          <a:solidFill>
            <a:srgbClr val="FFFFFF"/>
          </a:solidFill>
          <a:ln w="25400" cap="flat" cmpd="sng" algn="ctr">
            <a:solidFill>
              <a:srgbClr val="FFFFFF"/>
            </a:solid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7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0" i="0" u="none" strike="noStrike" kern="0" cap="none" spc="0" normalizeH="0" baseline="0" noProof="0" dirty="0">
                <a:ln>
                  <a:noFill/>
                </a:ln>
                <a:solidFill>
                  <a:srgbClr val="000000"/>
                </a:solidFill>
                <a:effectLst/>
                <a:uLnTx/>
                <a:uFillTx/>
                <a:latin typeface="Calibri"/>
                <a:ea typeface="+mn-ea"/>
                <a:cs typeface="+mn-cs"/>
              </a:rPr>
              <a:t>Encuesta BID- E&amp;Y.  IV FOCAL Panamá 2017</a:t>
            </a:r>
          </a:p>
        </p:txBody>
      </p:sp>
      <p:pic>
        <p:nvPicPr>
          <p:cNvPr id="6" name="Imagen 5"/>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82638" y="19050"/>
            <a:ext cx="3168352" cy="1057300"/>
          </a:xfrm>
          <a:prstGeom prst="rect">
            <a:avLst/>
          </a:prstGeom>
        </p:spPr>
      </p:pic>
      <p:sp>
        <p:nvSpPr>
          <p:cNvPr id="7" name="CuadroTexto 4"/>
          <p:cNvSpPr txBox="1"/>
          <p:nvPr/>
        </p:nvSpPr>
        <p:spPr>
          <a:xfrm>
            <a:off x="4095006" y="212254"/>
            <a:ext cx="4896544" cy="576064"/>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latin typeface="+mn-lt"/>
              </a:defRPr>
            </a:lvl6pPr>
            <a:lvl7pPr marL="914400" algn="ctr" fontAlgn="base">
              <a:spcBef>
                <a:spcPct val="0"/>
              </a:spcBef>
              <a:spcAft>
                <a:spcPct val="0"/>
              </a:spcAft>
              <a:defRPr sz="3200" b="1">
                <a:solidFill>
                  <a:schemeClr val="tx2"/>
                </a:solidFill>
                <a:latin typeface="+mn-lt"/>
              </a:defRPr>
            </a:lvl7pPr>
            <a:lvl8pPr marL="1371600" algn="ctr" fontAlgn="base">
              <a:spcBef>
                <a:spcPct val="0"/>
              </a:spcBef>
              <a:spcAft>
                <a:spcPct val="0"/>
              </a:spcAft>
              <a:defRPr sz="3200" b="1">
                <a:solidFill>
                  <a:schemeClr val="tx2"/>
                </a:solidFill>
                <a:latin typeface="+mn-lt"/>
              </a:defRPr>
            </a:lvl8pPr>
            <a:lvl9pPr marL="1828800" algn="ctr" fontAlgn="base">
              <a:spcBef>
                <a:spcPct val="0"/>
              </a:spcBef>
              <a:spcAft>
                <a:spcPct val="0"/>
              </a:spcAft>
              <a:defRPr sz="3200" b="1">
                <a:solidFill>
                  <a:schemeClr val="tx2"/>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Prácticas de Transición a NICSP</a:t>
            </a:r>
          </a:p>
        </p:txBody>
      </p:sp>
    </p:spTree>
    <p:extLst>
      <p:ext uri="{BB962C8B-B14F-4D97-AF65-F5344CB8AC3E}">
        <p14:creationId xmlns:p14="http://schemas.microsoft.com/office/powerpoint/2010/main" val="1919869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114908"/>
            <a:ext cx="9001000" cy="3924186"/>
          </a:xfrm>
          <a:prstGeom prst="rect">
            <a:avLst/>
          </a:prstGeom>
        </p:spPr>
        <p:txBody>
          <a:bodyPr wrap="square" lIns="76234" tIns="38117" rIns="76234" bIns="38117">
            <a:spAutoFit/>
          </a:bodyPr>
          <a:lstStyle/>
          <a:p>
            <a:pPr defTabSz="914400" eaLnBrk="0" fontAlgn="base" hangingPunct="0">
              <a:spcBef>
                <a:spcPct val="0"/>
              </a:spcBef>
              <a:spcAft>
                <a:spcPts val="1200"/>
              </a:spcAft>
            </a:pPr>
            <a:r>
              <a:rPr lang="es-CO" sz="1800" b="1" dirty="0">
                <a:solidFill>
                  <a:srgbClr val="000000"/>
                </a:solidFill>
                <a:latin typeface="Arial Narrow" pitchFamily="34" charset="0"/>
              </a:rPr>
              <a:t>1.    </a:t>
            </a:r>
            <a:r>
              <a:rPr lang="es-CO" sz="1800" b="1" dirty="0">
                <a:solidFill>
                  <a:srgbClr val="0070C0"/>
                </a:solidFill>
                <a:latin typeface="Arial Narrow" pitchFamily="34" charset="0"/>
              </a:rPr>
              <a:t>Cambio de gobierno</a:t>
            </a:r>
            <a:r>
              <a:rPr lang="es-CO" sz="1800" b="1" dirty="0">
                <a:solidFill>
                  <a:srgbClr val="000000"/>
                </a:solidFill>
                <a:latin typeface="Arial Narrow" pitchFamily="34" charset="0"/>
              </a:rPr>
              <a:t>: Más un potencial de retraso, toda vez que el tema no es partidista</a:t>
            </a:r>
          </a:p>
          <a:p>
            <a:pPr defTabSz="914400" eaLnBrk="0" fontAlgn="base" hangingPunct="0">
              <a:spcBef>
                <a:spcPct val="0"/>
              </a:spcBef>
              <a:spcAft>
                <a:spcPts val="1200"/>
              </a:spcAft>
            </a:pPr>
            <a:r>
              <a:rPr lang="es-CO" sz="1800" b="1" dirty="0">
                <a:solidFill>
                  <a:srgbClr val="000000"/>
                </a:solidFill>
                <a:latin typeface="Arial Narrow" pitchFamily="34" charset="0"/>
              </a:rPr>
              <a:t>2.   </a:t>
            </a:r>
            <a:r>
              <a:rPr lang="es-CO" sz="1800" b="1" dirty="0">
                <a:solidFill>
                  <a:srgbClr val="0070C0"/>
                </a:solidFill>
                <a:latin typeface="Arial Narrow" pitchFamily="34" charset="0"/>
              </a:rPr>
              <a:t>Duración y Complejidad</a:t>
            </a:r>
            <a:r>
              <a:rPr lang="es-CO" sz="1800" b="1" dirty="0">
                <a:solidFill>
                  <a:srgbClr val="000000"/>
                </a:solidFill>
                <a:latin typeface="Arial Narrow" pitchFamily="34" charset="0"/>
              </a:rPr>
              <a:t>: 5-8 años</a:t>
            </a:r>
          </a:p>
          <a:p>
            <a:pPr defTabSz="914400" eaLnBrk="0" fontAlgn="base" hangingPunct="0">
              <a:spcBef>
                <a:spcPct val="0"/>
              </a:spcBef>
              <a:spcAft>
                <a:spcPts val="1200"/>
              </a:spcAft>
            </a:pPr>
            <a:r>
              <a:rPr lang="es-CO" sz="1800" b="1" dirty="0">
                <a:solidFill>
                  <a:srgbClr val="000000"/>
                </a:solidFill>
                <a:latin typeface="Arial Narrow" pitchFamily="34" charset="0"/>
              </a:rPr>
              <a:t>3.    </a:t>
            </a:r>
            <a:r>
              <a:rPr lang="es-CO" sz="1800" b="1" dirty="0">
                <a:solidFill>
                  <a:srgbClr val="0070C0"/>
                </a:solidFill>
                <a:latin typeface="Arial Narrow" pitchFamily="34" charset="0"/>
              </a:rPr>
              <a:t>Costos</a:t>
            </a:r>
            <a:r>
              <a:rPr lang="es-CO" sz="1800" b="1" dirty="0">
                <a:solidFill>
                  <a:srgbClr val="000000"/>
                </a:solidFill>
                <a:latin typeface="Arial Narrow" pitchFamily="34" charset="0"/>
              </a:rPr>
              <a:t>: Costos del proyecto, para herramientas y capacitación</a:t>
            </a:r>
          </a:p>
          <a:p>
            <a:pPr defTabSz="914400" eaLnBrk="0" fontAlgn="base" hangingPunct="0">
              <a:spcBef>
                <a:spcPct val="0"/>
              </a:spcBef>
              <a:spcAft>
                <a:spcPts val="1200"/>
              </a:spcAft>
            </a:pPr>
            <a:r>
              <a:rPr lang="es-CO" sz="1800" b="1" dirty="0">
                <a:solidFill>
                  <a:srgbClr val="000000"/>
                </a:solidFill>
                <a:latin typeface="Arial Narrow" pitchFamily="34" charset="0"/>
              </a:rPr>
              <a:t>4.    </a:t>
            </a:r>
            <a:r>
              <a:rPr lang="es-CO" sz="1800" b="1" dirty="0">
                <a:solidFill>
                  <a:srgbClr val="0070C0"/>
                </a:solidFill>
                <a:latin typeface="Arial Narrow" pitchFamily="34" charset="0"/>
              </a:rPr>
              <a:t>Resistencia al Cambio</a:t>
            </a:r>
            <a:r>
              <a:rPr lang="es-CO" sz="1800" b="1" dirty="0">
                <a:solidFill>
                  <a:srgbClr val="000000"/>
                </a:solidFill>
                <a:latin typeface="Arial Narrow" pitchFamily="34" charset="0"/>
              </a:rPr>
              <a:t>: Normalmente aislada, caso  algunos ministerios </a:t>
            </a:r>
          </a:p>
          <a:p>
            <a:pPr defTabSz="914400" eaLnBrk="0" fontAlgn="base" hangingPunct="0">
              <a:spcBef>
                <a:spcPct val="0"/>
              </a:spcBef>
              <a:spcAft>
                <a:spcPts val="1200"/>
              </a:spcAft>
            </a:pPr>
            <a:r>
              <a:rPr lang="es-CO" sz="1800" b="1" dirty="0">
                <a:solidFill>
                  <a:srgbClr val="000000"/>
                </a:solidFill>
                <a:latin typeface="Arial Narrow" pitchFamily="34" charset="0"/>
              </a:rPr>
              <a:t>5.    </a:t>
            </a:r>
            <a:r>
              <a:rPr lang="es-CO" sz="1800" b="1" dirty="0">
                <a:solidFill>
                  <a:srgbClr val="0070C0"/>
                </a:solidFill>
                <a:latin typeface="Arial Narrow" pitchFamily="34" charset="0"/>
              </a:rPr>
              <a:t>EEFF</a:t>
            </a:r>
            <a:r>
              <a:rPr lang="es-CO" sz="1800" b="1" dirty="0">
                <a:solidFill>
                  <a:srgbClr val="000000"/>
                </a:solidFill>
                <a:latin typeface="Arial Narrow" pitchFamily="34" charset="0"/>
              </a:rPr>
              <a:t>: En algunos países todavía base efectivo (MEFP86) </a:t>
            </a:r>
          </a:p>
          <a:p>
            <a:pPr marL="381168" indent="-381168" defTabSz="914400" eaLnBrk="0" fontAlgn="base" hangingPunct="0">
              <a:spcBef>
                <a:spcPct val="0"/>
              </a:spcBef>
              <a:spcAft>
                <a:spcPts val="1200"/>
              </a:spcAft>
              <a:buFontTx/>
              <a:buAutoNum type="arabicPeriod" startAt="6"/>
            </a:pPr>
            <a:r>
              <a:rPr lang="es-CO" sz="1800" b="1" dirty="0">
                <a:solidFill>
                  <a:srgbClr val="0070C0"/>
                </a:solidFill>
                <a:latin typeface="Arial Narrow" pitchFamily="34" charset="0"/>
              </a:rPr>
              <a:t>Presupuesto</a:t>
            </a:r>
            <a:r>
              <a:rPr lang="es-CO" sz="1800" b="1" dirty="0">
                <a:solidFill>
                  <a:srgbClr val="000000"/>
                </a:solidFill>
                <a:latin typeface="Arial Narrow" pitchFamily="34" charset="0"/>
              </a:rPr>
              <a:t>: Base Efectivo -  Contabilidad Base Devengo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Alrededor de 90 países tienen un sistema devengado, incluyendo casi 50  que siguen las NICSP  o tienen un plan de implementación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Solo 7 países tienen el sistema presupuestario de base devengado completo (AUS, NZ,CDN, </a:t>
            </a:r>
            <a:r>
              <a:rPr lang="es-CO" sz="1800" b="1" dirty="0" err="1">
                <a:solidFill>
                  <a:srgbClr val="000000"/>
                </a:solidFill>
                <a:latin typeface="Arial Narrow" pitchFamily="34" charset="0"/>
              </a:rPr>
              <a:t>UK,CH</a:t>
            </a:r>
            <a:r>
              <a:rPr lang="es-CO" sz="1800" b="1" dirty="0">
                <a:solidFill>
                  <a:srgbClr val="000000"/>
                </a:solidFill>
                <a:latin typeface="Arial Narrow" pitchFamily="34" charset="0"/>
              </a:rPr>
              <a:t>, A, EE), en tanto que algunos tienen una forma mixta (Escandinavia, USA, Chile) </a:t>
            </a:r>
          </a:p>
        </p:txBody>
      </p:sp>
      <p:sp>
        <p:nvSpPr>
          <p:cNvPr id="4" name="Rectángulo 3"/>
          <p:cNvSpPr/>
          <p:nvPr/>
        </p:nvSpPr>
        <p:spPr>
          <a:xfrm>
            <a:off x="0" y="52167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4"/>
          <p:cNvSpPr/>
          <p:nvPr/>
        </p:nvSpPr>
        <p:spPr>
          <a:xfrm>
            <a:off x="742950" y="250812"/>
            <a:ext cx="8293546"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POLÍTICO</a:t>
            </a:r>
          </a:p>
        </p:txBody>
      </p:sp>
    </p:spTree>
    <p:extLst>
      <p:ext uri="{BB962C8B-B14F-4D97-AF65-F5344CB8AC3E}">
        <p14:creationId xmlns:p14="http://schemas.microsoft.com/office/powerpoint/2010/main" val="3682272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057300"/>
            <a:ext cx="8928992" cy="3954963"/>
          </a:xfrm>
          <a:prstGeom prst="rect">
            <a:avLst/>
          </a:prstGeom>
        </p:spPr>
        <p:txBody>
          <a:bodyPr wrap="square" lIns="76234" tIns="38117" rIns="76234" bIns="38117">
            <a:spAutoFit/>
          </a:bodyPr>
          <a:lstStyle/>
          <a:p>
            <a:pPr marL="285876" indent="-285876" defTabSz="914400" eaLnBrk="0" fontAlgn="base" hangingPunct="0">
              <a:spcBef>
                <a:spcPct val="0"/>
              </a:spcBef>
              <a:spcAft>
                <a:spcPct val="0"/>
              </a:spcAft>
              <a:buFont typeface="Arial" panose="020B0604020202020204" pitchFamily="34" charset="0"/>
              <a:buChar char="•"/>
            </a:pPr>
            <a:r>
              <a:rPr lang="es-CO" sz="1800" b="1" dirty="0">
                <a:solidFill>
                  <a:srgbClr val="0070C0"/>
                </a:solidFill>
                <a:latin typeface="Arial Narrow" pitchFamily="34" charset="0"/>
              </a:rPr>
              <a:t>Materialidad</a:t>
            </a:r>
            <a:r>
              <a:rPr lang="es-CO" sz="1800" b="1" dirty="0">
                <a:solidFill>
                  <a:srgbClr val="000000"/>
                </a:solidFill>
                <a:latin typeface="Arial Narrow" pitchFamily="34" charset="0"/>
              </a:rPr>
              <a:t>: </a:t>
            </a:r>
            <a:r>
              <a:rPr lang="es-CO" sz="1800" b="1" i="1" dirty="0">
                <a:solidFill>
                  <a:srgbClr val="000000"/>
                </a:solidFill>
                <a:latin typeface="Arial Narrow" pitchFamily="34" charset="0"/>
              </a:rPr>
              <a:t>¿Cómo definirla? ¿Quién decide? </a:t>
            </a:r>
          </a:p>
          <a:p>
            <a:pPr marL="457200" lvl="1" defTabSz="914400" eaLnBrk="0" fontAlgn="base" hangingPunct="0">
              <a:spcBef>
                <a:spcPct val="0"/>
              </a:spcBef>
              <a:spcAft>
                <a:spcPct val="0"/>
              </a:spcAft>
            </a:pPr>
            <a:r>
              <a:rPr lang="es-CO" sz="1800" dirty="0">
                <a:solidFill>
                  <a:srgbClr val="000000"/>
                </a:solidFill>
                <a:latin typeface="Arial Narrow" pitchFamily="34" charset="0"/>
              </a:rPr>
              <a:t>Existencia de </a:t>
            </a:r>
            <a:r>
              <a:rPr lang="es-CO" sz="1800" b="1" dirty="0">
                <a:solidFill>
                  <a:srgbClr val="002060"/>
                </a:solidFill>
                <a:latin typeface="Arial Narrow" pitchFamily="34" charset="0"/>
              </a:rPr>
              <a:t>nuevo documento del IPSASB* </a:t>
            </a:r>
            <a:r>
              <a:rPr lang="es-CO" sz="1800" dirty="0">
                <a:solidFill>
                  <a:srgbClr val="000000"/>
                </a:solidFill>
                <a:latin typeface="Arial Narrow" pitchFamily="34" charset="0"/>
              </a:rPr>
              <a:t>para clarificar y orientar  este  tema:</a:t>
            </a:r>
          </a:p>
          <a:p>
            <a:pPr marL="457200" lvl="1" defTabSz="914400" eaLnBrk="0" fontAlgn="base" hangingPunct="0">
              <a:spcBef>
                <a:spcPct val="0"/>
              </a:spcBef>
              <a:spcAft>
                <a:spcPct val="0"/>
              </a:spcAft>
            </a:pPr>
            <a:r>
              <a:rPr lang="es-CO" sz="1800" dirty="0">
                <a:solidFill>
                  <a:srgbClr val="000000"/>
                </a:solidFill>
                <a:latin typeface="Arial Narrow" pitchFamily="34" charset="0"/>
              </a:rPr>
              <a:t>La inquietud mas importante: ¿Debo o tengo que seguir los requisitos de Reconocimiento,	Medición y Revelación, si NO son materiales? </a:t>
            </a:r>
          </a:p>
          <a:p>
            <a:pPr marL="457200" lvl="1" defTabSz="914400" eaLnBrk="0" fontAlgn="base" hangingPunct="0">
              <a:spcBef>
                <a:spcPct val="0"/>
              </a:spcBef>
              <a:spcAft>
                <a:spcPct val="0"/>
              </a:spcAft>
            </a:pPr>
            <a:r>
              <a:rPr lang="es-CO" sz="1800" b="1" i="1" dirty="0">
                <a:solidFill>
                  <a:srgbClr val="002060"/>
                </a:solidFill>
                <a:latin typeface="Arial Narrow" pitchFamily="34" charset="0"/>
              </a:rPr>
              <a:t>Respuesta</a:t>
            </a:r>
            <a:r>
              <a:rPr lang="es-CO" sz="1800" dirty="0">
                <a:solidFill>
                  <a:srgbClr val="000000"/>
                </a:solidFill>
                <a:latin typeface="Arial Narrow" pitchFamily="34" charset="0"/>
              </a:rPr>
              <a:t>: No, el principio de materialidad es predominante (</a:t>
            </a:r>
            <a:r>
              <a:rPr lang="es-CO" sz="1800" dirty="0" err="1">
                <a:solidFill>
                  <a:srgbClr val="000000"/>
                </a:solidFill>
                <a:latin typeface="Arial Narrow" pitchFamily="34" charset="0"/>
              </a:rPr>
              <a:t>overarching</a:t>
            </a:r>
            <a:r>
              <a:rPr lang="es-CO" sz="1800" dirty="0">
                <a:solidFill>
                  <a:srgbClr val="000000"/>
                </a:solidFill>
                <a:latin typeface="Arial Narrow" pitchFamily="34" charset="0"/>
              </a:rPr>
              <a:t>)</a:t>
            </a:r>
          </a:p>
          <a:p>
            <a:pPr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Juicio profesional vs Base Legal</a:t>
            </a:r>
            <a:r>
              <a:rPr lang="es-CO" sz="1800" dirty="0">
                <a:solidFill>
                  <a:srgbClr val="000000"/>
                </a:solidFill>
                <a:latin typeface="Arial Narrow" pitchFamily="34" charset="0"/>
              </a:rPr>
              <a:t>:	</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Principio  de legalidad y de codificación muy  arraigado y firme en América Latina.</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Estimaciones y Juicios Profesionales en la aplicación de </a:t>
            </a:r>
            <a:r>
              <a:rPr lang="es-CO" sz="1800" dirty="0" err="1">
                <a:solidFill>
                  <a:srgbClr val="000000"/>
                </a:solidFill>
                <a:latin typeface="Arial Narrow" pitchFamily="34" charset="0"/>
              </a:rPr>
              <a:t>NICSP</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Estimación </a:t>
            </a:r>
            <a:r>
              <a:rPr lang="es-CO" sz="1800" b="1" dirty="0">
                <a:solidFill>
                  <a:srgbClr val="000000"/>
                </a:solidFill>
                <a:latin typeface="Arial Narrow" pitchFamily="34" charset="0"/>
              </a:rPr>
              <a:t>≠</a:t>
            </a:r>
            <a:r>
              <a:rPr lang="es-CO" sz="1800" dirty="0">
                <a:solidFill>
                  <a:srgbClr val="000000"/>
                </a:solidFill>
                <a:latin typeface="Arial Narrow" pitchFamily="34" charset="0"/>
              </a:rPr>
              <a:t> determinación de valores exactos (preparador y auditor).</a:t>
            </a:r>
          </a:p>
          <a:p>
            <a:pPr algn="just"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Necesidad de una base legal</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Con el propósito de poder  justificar el juicio profesional (de preferencia en una Ley o  en la propia Regulación Contable)</a:t>
            </a:r>
          </a:p>
        </p:txBody>
      </p:sp>
      <p:sp>
        <p:nvSpPr>
          <p:cNvPr id="4" name="Rectángulo 3"/>
          <p:cNvSpPr/>
          <p:nvPr/>
        </p:nvSpPr>
        <p:spPr>
          <a:xfrm>
            <a:off x="179512" y="5017740"/>
            <a:ext cx="8282153" cy="384755"/>
          </a:xfrm>
          <a:prstGeom prst="rect">
            <a:avLst/>
          </a:prstGeom>
        </p:spPr>
        <p:txBody>
          <a:bodyPr wrap="square" lIns="76234" tIns="38117" rIns="76234" bIns="38117">
            <a:spAutoFit/>
          </a:bodyPr>
          <a:lstStyle/>
          <a:p>
            <a:pPr defTabSz="914400" eaLnBrk="0" fontAlgn="base" hangingPunct="0">
              <a:spcBef>
                <a:spcPct val="0"/>
              </a:spcBef>
              <a:spcAft>
                <a:spcPct val="0"/>
              </a:spcAft>
            </a:pPr>
            <a:r>
              <a:rPr lang="es-CO" sz="1000" b="1" dirty="0">
                <a:solidFill>
                  <a:srgbClr val="002060"/>
                </a:solidFill>
                <a:latin typeface="Arial Narrow" pitchFamily="34" charset="0"/>
              </a:rPr>
              <a:t>*Documento Disponible en:</a:t>
            </a:r>
          </a:p>
          <a:p>
            <a:pPr defTabSz="914400" eaLnBrk="0" fontAlgn="base" hangingPunct="0">
              <a:spcBef>
                <a:spcPct val="0"/>
              </a:spcBef>
              <a:spcAft>
                <a:spcPct val="0"/>
              </a:spcAft>
            </a:pPr>
            <a:r>
              <a:rPr lang="es-CO" sz="1000" b="1" dirty="0">
                <a:solidFill>
                  <a:srgbClr val="002060"/>
                </a:solidFill>
                <a:latin typeface="Arial Narrow" pitchFamily="34" charset="0"/>
              </a:rPr>
              <a:t>http://www.ifac.org/publications-resources/ipsasb - </a:t>
            </a:r>
            <a:r>
              <a:rPr lang="es-CO" sz="1000" b="1" u="sng" dirty="0">
                <a:solidFill>
                  <a:srgbClr val="002060"/>
                </a:solidFill>
                <a:latin typeface="Arial Narrow" pitchFamily="34" charset="0"/>
              </a:rPr>
              <a:t>staff-</a:t>
            </a:r>
            <a:r>
              <a:rPr lang="es-CO" sz="1000" b="1" u="sng" dirty="0" err="1">
                <a:solidFill>
                  <a:srgbClr val="002060"/>
                </a:solidFill>
                <a:latin typeface="Arial Narrow" pitchFamily="34" charset="0"/>
              </a:rPr>
              <a:t>questions</a:t>
            </a:r>
            <a:r>
              <a:rPr lang="es-CO" sz="1000" b="1" u="sng" dirty="0">
                <a:solidFill>
                  <a:srgbClr val="002060"/>
                </a:solidFill>
                <a:latin typeface="Arial Narrow" pitchFamily="34" charset="0"/>
              </a:rPr>
              <a:t>-and-</a:t>
            </a:r>
            <a:r>
              <a:rPr lang="es-CO" sz="1000" b="1" u="sng" dirty="0" err="1">
                <a:solidFill>
                  <a:srgbClr val="002060"/>
                </a:solidFill>
                <a:latin typeface="Arial Narrow" pitchFamily="34" charset="0"/>
              </a:rPr>
              <a:t>answersmateriality</a:t>
            </a:r>
            <a:r>
              <a:rPr lang="es-CO" sz="1000" b="1" dirty="0">
                <a:solidFill>
                  <a:srgbClr val="002060"/>
                </a:solidFill>
                <a:latin typeface="Arial Narrow" pitchFamily="34" charset="0"/>
              </a:rPr>
              <a:t> </a:t>
            </a:r>
          </a:p>
        </p:txBody>
      </p:sp>
      <p:sp>
        <p:nvSpPr>
          <p:cNvPr id="5" name="Rectángulo 4"/>
          <p:cNvSpPr/>
          <p:nvPr/>
        </p:nvSpPr>
        <p:spPr>
          <a:xfrm>
            <a:off x="424800" y="54072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6" name="Rectángulo 5"/>
          <p:cNvSpPr/>
          <p:nvPr/>
        </p:nvSpPr>
        <p:spPr>
          <a:xfrm>
            <a:off x="733424" y="174154"/>
            <a:ext cx="8334375"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PRINCIPIOS</a:t>
            </a:r>
          </a:p>
        </p:txBody>
      </p:sp>
    </p:spTree>
    <p:extLst>
      <p:ext uri="{BB962C8B-B14F-4D97-AF65-F5344CB8AC3E}">
        <p14:creationId xmlns:p14="http://schemas.microsoft.com/office/powerpoint/2010/main" val="159468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913284"/>
            <a:ext cx="9069008" cy="4185796"/>
          </a:xfrm>
          <a:prstGeom prst="rect">
            <a:avLst/>
          </a:prstGeom>
        </p:spPr>
        <p:txBody>
          <a:bodyPr wrap="square" lIns="76234" tIns="38117" rIns="76234" bIns="38117">
            <a:spAutoFit/>
          </a:bodyPr>
          <a:lstStyle/>
          <a:p>
            <a:pPr defTabSz="914400" eaLnBrk="0" fontAlgn="base" hangingPunct="0">
              <a:spcBef>
                <a:spcPct val="0"/>
              </a:spcBef>
              <a:spcAft>
                <a:spcPct val="0"/>
              </a:spcAft>
            </a:pPr>
            <a:endParaRPr lang="es-CO" sz="700" b="1" dirty="0">
              <a:solidFill>
                <a:srgbClr val="000000"/>
              </a:solidFill>
              <a:latin typeface="Arial Narrow" pitchFamily="34" charset="0"/>
            </a:endParaRPr>
          </a:p>
          <a:p>
            <a:pPr marL="238230" indent="-238230"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Magnitud de objetos: </a:t>
            </a:r>
            <a:r>
              <a:rPr lang="es-CO" sz="2000" dirty="0">
                <a:solidFill>
                  <a:srgbClr val="000000"/>
                </a:solidFill>
                <a:latin typeface="Arial Narrow" pitchFamily="34" charset="0"/>
              </a:rPr>
              <a:t>Bienes en un amplio sentido (NICSP 12, 17 y 31)</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Deterioro del valor de los activos (</a:t>
            </a:r>
            <a:r>
              <a:rPr lang="es-CO" sz="2000" i="1" dirty="0" err="1">
                <a:solidFill>
                  <a:srgbClr val="2D2DB9"/>
                </a:solidFill>
                <a:latin typeface="Arial Narrow" pitchFamily="34" charset="0"/>
              </a:rPr>
              <a:t>NICSP</a:t>
            </a:r>
            <a:r>
              <a:rPr lang="es-CO" sz="2000" i="1" dirty="0">
                <a:solidFill>
                  <a:srgbClr val="2D2DB9"/>
                </a:solidFill>
                <a:latin typeface="Arial Narrow" pitchFamily="34" charset="0"/>
              </a:rPr>
              <a:t> 21 y 26): </a:t>
            </a:r>
            <a:r>
              <a:rPr lang="es-CO" sz="2000" i="1" dirty="0">
                <a:solidFill>
                  <a:srgbClr val="000000"/>
                </a:solidFill>
                <a:latin typeface="Arial Narrow" pitchFamily="34" charset="0"/>
              </a:rPr>
              <a:t>D</a:t>
            </a:r>
            <a:r>
              <a:rPr lang="es-CO" sz="2000" dirty="0">
                <a:solidFill>
                  <a:srgbClr val="000000"/>
                </a:solidFill>
                <a:latin typeface="Arial Narrow" pitchFamily="34" charset="0"/>
              </a:rPr>
              <a:t>istinción entre activo generador y no generador de efectivo para el deterioro, y complejidad en la aplicación de las normas (flujos de efectivo futuros, tasa de descuento, valor de mercado o costo de reposición para activos únicos)</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los contratos/objetos:  </a:t>
            </a:r>
            <a:r>
              <a:rPr lang="es-CO" sz="2000" dirty="0">
                <a:solidFill>
                  <a:srgbClr val="000000"/>
                </a:solidFill>
                <a:latin typeface="Arial Narrow" pitchFamily="34" charset="0"/>
              </a:rPr>
              <a:t>Concesiones/APP (NICSP 32)</a:t>
            </a:r>
          </a:p>
          <a:p>
            <a:pPr defTabSz="914400" eaLnBrk="0" fontAlgn="base" hangingPunct="0">
              <a:spcBef>
                <a:spcPct val="0"/>
              </a:spcBef>
              <a:spcAft>
                <a:spcPct val="0"/>
              </a:spcAft>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institucional y conflicto de norma: </a:t>
            </a:r>
            <a:r>
              <a:rPr lang="es-CO" sz="2000" dirty="0">
                <a:solidFill>
                  <a:srgbClr val="000000"/>
                </a:solidFill>
                <a:latin typeface="Arial Narrow" pitchFamily="34" charset="0"/>
              </a:rPr>
              <a:t>Consolidación, asociadas, acuerdos conjuntos (NICSP 34-38)</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la norma y en parte materialidad: </a:t>
            </a:r>
            <a:r>
              <a:rPr lang="es-CO" sz="2000" dirty="0">
                <a:solidFill>
                  <a:srgbClr val="000000"/>
                </a:solidFill>
                <a:latin typeface="Arial Narrow" pitchFamily="34" charset="0"/>
              </a:rPr>
              <a:t>Instrumentos financieros (</a:t>
            </a:r>
            <a:r>
              <a:rPr lang="es-CO" sz="2000" dirty="0" err="1">
                <a:solidFill>
                  <a:srgbClr val="000000"/>
                </a:solidFill>
                <a:latin typeface="Arial Narrow" pitchFamily="34" charset="0"/>
              </a:rPr>
              <a:t>NICSP</a:t>
            </a:r>
            <a:r>
              <a:rPr lang="es-CO" sz="2000" dirty="0">
                <a:solidFill>
                  <a:srgbClr val="000000"/>
                </a:solidFill>
                <a:latin typeface="Arial Narrow" pitchFamily="34" charset="0"/>
              </a:rPr>
              <a:t> 28-30)</a:t>
            </a:r>
          </a:p>
        </p:txBody>
      </p:sp>
      <p:sp>
        <p:nvSpPr>
          <p:cNvPr id="4" name="Rectángulo 3"/>
          <p:cNvSpPr/>
          <p:nvPr/>
        </p:nvSpPr>
        <p:spPr>
          <a:xfrm>
            <a:off x="139050" y="52548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30052" y="205883"/>
            <a:ext cx="8208912"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3010432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794792"/>
            <a:ext cx="9069008" cy="4616683"/>
          </a:xfrm>
          <a:prstGeom prst="rect">
            <a:avLst/>
          </a:prstGeom>
        </p:spPr>
        <p:txBody>
          <a:bodyPr wrap="square" lIns="76234" tIns="38117" rIns="76234" bIns="38117">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700" b="1" i="0" u="none" strike="noStrike" kern="0" cap="none" spc="0" normalizeH="0" baseline="0" noProof="0" dirty="0">
              <a:ln>
                <a:noFill/>
              </a:ln>
              <a:solidFill>
                <a:srgbClr val="00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Perspectiva sistemática y dimensión del pasivo</a:t>
            </a:r>
            <a:r>
              <a:rPr kumimoji="0" lang="es-CO" sz="2000" b="0" i="1" u="none" strike="noStrike" kern="0" cap="none" spc="0" normalizeH="0" baseline="0" noProof="0" dirty="0">
                <a:ln>
                  <a:noFill/>
                </a:ln>
                <a:solidFill>
                  <a:srgbClr val="2D2DB9"/>
                </a:solidFill>
                <a:effectLst/>
                <a:uLnTx/>
                <a:uFillTx/>
              </a:rPr>
              <a:t>: </a:t>
            </a:r>
            <a:r>
              <a:rPr kumimoji="0" lang="es-CO" sz="2000" b="0" i="0" u="none" strike="noStrike" kern="0" cap="none" spc="0" normalizeH="0" baseline="0" noProof="0" dirty="0">
                <a:ln>
                  <a:noFill/>
                </a:ln>
                <a:solidFill>
                  <a:srgbClr val="000000"/>
                </a:solidFill>
                <a:effectLst/>
                <a:uLnTx/>
                <a:uFillTx/>
              </a:rPr>
              <a:t>Beneficios a empleados (en particular reconocimiento pleno de beneficios post-empleo, NICSP 25)</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Utilidad y disponibilidad de información Costo  / Beneficio: </a:t>
            </a:r>
            <a:r>
              <a:rPr kumimoji="0" lang="es-CO" sz="2000" b="0" i="0" u="none" strike="noStrike" kern="0" cap="none" spc="0" normalizeH="0" baseline="0" noProof="0" dirty="0">
                <a:ln>
                  <a:noFill/>
                </a:ln>
                <a:solidFill>
                  <a:srgbClr val="000000"/>
                </a:solidFill>
                <a:effectLst/>
                <a:uLnTx/>
                <a:uFillTx/>
              </a:rPr>
              <a:t>Información	de segmentos (NICSP 18), estimación de ingresos por impuestos desde el hecho imponible (NICSP 23), deterioro del valor de los activos no generadores de efectivo (NICSP 21)</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Prioridad, materialidad y gerencia de proyecto: </a:t>
            </a:r>
            <a:r>
              <a:rPr kumimoji="0" lang="es-CO" sz="2000" b="0" i="0" u="none" strike="noStrike" kern="0" cap="none" spc="0" normalizeH="0" baseline="0" noProof="0" dirty="0">
                <a:ln>
                  <a:noFill/>
                </a:ln>
                <a:solidFill>
                  <a:srgbClr val="000000"/>
                </a:solidFill>
                <a:effectLst/>
                <a:uLnTx/>
                <a:uFillTx/>
              </a:rPr>
              <a:t>Normas que frecuentemente no se aplican, pero que distraen la atención y demandan demasiados recursos (</a:t>
            </a:r>
            <a:r>
              <a:rPr kumimoji="0" lang="es-CO" sz="2000" b="0" i="0" u="none" strike="noStrike" kern="0" cap="none" spc="0" normalizeH="0" baseline="0" noProof="0" dirty="0" err="1">
                <a:ln>
                  <a:noFill/>
                </a:ln>
                <a:solidFill>
                  <a:srgbClr val="000000"/>
                </a:solidFill>
                <a:effectLst/>
                <a:uLnTx/>
                <a:uFillTx/>
              </a:rPr>
              <a:t>NICSP</a:t>
            </a:r>
            <a:r>
              <a:rPr kumimoji="0" lang="es-CO" sz="2000" b="0" i="0" u="none" strike="noStrike" kern="0" cap="none" spc="0" normalizeH="0" baseline="0" noProof="0" dirty="0">
                <a:ln>
                  <a:noFill/>
                </a:ln>
                <a:solidFill>
                  <a:srgbClr val="000000"/>
                </a:solidFill>
                <a:effectLst/>
                <a:uLnTx/>
                <a:uFillTx/>
              </a:rPr>
              <a:t> 5, 10, 11, 16, 22, 27)</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FF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Las NICSP no abordan el detalle: </a:t>
            </a:r>
            <a:r>
              <a:rPr kumimoji="0" lang="es-CO" sz="2000" b="0" i="0" u="none" strike="noStrike" kern="0" cap="none" spc="0" normalizeH="0" baseline="0" noProof="0" dirty="0">
                <a:ln>
                  <a:noFill/>
                </a:ln>
                <a:solidFill>
                  <a:srgbClr val="000000"/>
                </a:solidFill>
                <a:effectLst/>
                <a:uLnTx/>
                <a:uFillTx/>
              </a:rPr>
              <a:t>Estructura compleja del sector público en los distintos países, necesidad de registros uniformes</a:t>
            </a:r>
          </a:p>
        </p:txBody>
      </p:sp>
      <p:sp>
        <p:nvSpPr>
          <p:cNvPr id="4" name="Rectángulo 3"/>
          <p:cNvSpPr/>
          <p:nvPr/>
        </p:nvSpPr>
        <p:spPr>
          <a:xfrm>
            <a:off x="35496" y="5400174"/>
            <a:ext cx="4219208" cy="165600"/>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81050" y="208062"/>
            <a:ext cx="7986464"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1401220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107772148"/>
              </p:ext>
            </p:extLst>
          </p:nvPr>
        </p:nvGraphicFramePr>
        <p:xfrm>
          <a:off x="1115617" y="974208"/>
          <a:ext cx="68426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5148064" y="1406255"/>
            <a:ext cx="3488914" cy="784865"/>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Implementación y Capacitación</a:t>
            </a:r>
          </a:p>
        </p:txBody>
      </p:sp>
      <p:sp>
        <p:nvSpPr>
          <p:cNvPr id="5" name="CuadroTexto 4"/>
          <p:cNvSpPr txBox="1"/>
          <p:nvPr/>
        </p:nvSpPr>
        <p:spPr>
          <a:xfrm>
            <a:off x="236303" y="2527524"/>
            <a:ext cx="3488914" cy="1138808"/>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Mantenimiento y Cualificación en la Capacidad Regulatoria</a:t>
            </a:r>
          </a:p>
        </p:txBody>
      </p:sp>
      <p:sp>
        <p:nvSpPr>
          <p:cNvPr id="6" name="CuadroTexto 5"/>
          <p:cNvSpPr txBox="1"/>
          <p:nvPr/>
        </p:nvSpPr>
        <p:spPr>
          <a:xfrm>
            <a:off x="5724128" y="3933758"/>
            <a:ext cx="3271267" cy="784865"/>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Desarrollo y Práctica de juicio profesional</a:t>
            </a:r>
          </a:p>
        </p:txBody>
      </p:sp>
      <p:pic>
        <p:nvPicPr>
          <p:cNvPr id="7" name="Imagen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83968" y="1605536"/>
            <a:ext cx="1110382" cy="592808"/>
          </a:xfrm>
          <a:prstGeom prst="rect">
            <a:avLst/>
          </a:prstGeom>
        </p:spPr>
      </p:pic>
      <p:pic>
        <p:nvPicPr>
          <p:cNvPr id="8" name="Imagen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35896" y="2576568"/>
            <a:ext cx="1174704" cy="972670"/>
          </a:xfrm>
          <a:prstGeom prst="rect">
            <a:avLst/>
          </a:prstGeom>
        </p:spPr>
      </p:pic>
      <p:pic>
        <p:nvPicPr>
          <p:cNvPr id="9" name="Imagen 8"/>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9992" y="3861487"/>
            <a:ext cx="789808" cy="857137"/>
          </a:xfrm>
          <a:prstGeom prst="rect">
            <a:avLst/>
          </a:prstGeom>
        </p:spPr>
      </p:pic>
      <p:sp>
        <p:nvSpPr>
          <p:cNvPr id="10" name="2 Rectángulo"/>
          <p:cNvSpPr/>
          <p:nvPr/>
        </p:nvSpPr>
        <p:spPr>
          <a:xfrm>
            <a:off x="107504" y="4067035"/>
            <a:ext cx="3313463" cy="1443677"/>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Calibri"/>
                <a:ea typeface="+mn-ea"/>
                <a:cs typeface="+mn-cs"/>
              </a:rPr>
              <a:t>Necesidad de complementar las NICSP con regulación nacional (Procedimientos Contables, Guías  de Aplicación y Catálogos Generales de Cuentas y Doctrina)</a:t>
            </a:r>
          </a:p>
        </p:txBody>
      </p:sp>
      <p:sp>
        <p:nvSpPr>
          <p:cNvPr id="11" name="3 Flecha arriba"/>
          <p:cNvSpPr/>
          <p:nvPr/>
        </p:nvSpPr>
        <p:spPr>
          <a:xfrm>
            <a:off x="1518832" y="3638504"/>
            <a:ext cx="316864" cy="356523"/>
          </a:xfrm>
          <a:prstGeom prst="upArrow">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000000"/>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000000"/>
              </a:solidFill>
              <a:effectLst/>
              <a:uLnTx/>
              <a:uFillTx/>
              <a:latin typeface="Calibri"/>
              <a:ea typeface="+mn-ea"/>
              <a:cs typeface="+mn-cs"/>
            </a:endParaRPr>
          </a:p>
        </p:txBody>
      </p:sp>
      <p:sp>
        <p:nvSpPr>
          <p:cNvPr id="12" name="15 Flecha arriba"/>
          <p:cNvSpPr/>
          <p:nvPr/>
        </p:nvSpPr>
        <p:spPr>
          <a:xfrm rot="5400000">
            <a:off x="3538416" y="4477128"/>
            <a:ext cx="333000" cy="438023"/>
          </a:xfrm>
          <a:prstGeom prst="upArrow">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000000"/>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000000"/>
              </a:solidFill>
              <a:effectLst/>
              <a:uLnTx/>
              <a:uFillTx/>
              <a:latin typeface="Calibri"/>
              <a:ea typeface="+mn-ea"/>
              <a:cs typeface="+mn-cs"/>
            </a:endParaRPr>
          </a:p>
        </p:txBody>
      </p:sp>
      <p:sp>
        <p:nvSpPr>
          <p:cNvPr id="13" name="CuadroTexto 12"/>
          <p:cNvSpPr txBox="1"/>
          <p:nvPr/>
        </p:nvSpPr>
        <p:spPr>
          <a:xfrm>
            <a:off x="733424" y="161830"/>
            <a:ext cx="8276867" cy="612771"/>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Dimensiones del Desarrollo y Aplicación de las NICSP</a:t>
            </a:r>
          </a:p>
        </p:txBody>
      </p:sp>
    </p:spTree>
    <p:extLst>
      <p:ext uri="{BB962C8B-B14F-4D97-AF65-F5344CB8AC3E}">
        <p14:creationId xmlns:p14="http://schemas.microsoft.com/office/powerpoint/2010/main" val="3608317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9D8523B-79F9-4635-B6B8-E2466E563B6C}"/>
              </a:ext>
            </a:extLst>
          </p:cNvPr>
          <p:cNvSpPr/>
          <p:nvPr/>
        </p:nvSpPr>
        <p:spPr bwMode="auto">
          <a:xfrm>
            <a:off x="134938" y="3876675"/>
            <a:ext cx="903287" cy="42703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Res.033 de 2012</a:t>
            </a:r>
          </a:p>
        </p:txBody>
      </p:sp>
      <p:sp>
        <p:nvSpPr>
          <p:cNvPr id="4" name="Forma en L 3">
            <a:extLst>
              <a:ext uri="{FF2B5EF4-FFF2-40B4-BE49-F238E27FC236}">
                <a16:creationId xmlns:a16="http://schemas.microsoft.com/office/drawing/2014/main" id="{38BF2BBD-7624-418E-A963-BD42357F1F90}"/>
              </a:ext>
            </a:extLst>
          </p:cNvPr>
          <p:cNvSpPr/>
          <p:nvPr/>
        </p:nvSpPr>
        <p:spPr>
          <a:xfrm rot="5400000">
            <a:off x="303252" y="4221482"/>
            <a:ext cx="566818" cy="90421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txBody>
          <a:bodyPr/>
          <a:lstStyle/>
          <a:p>
            <a:pPr defTabSz="914400" eaLnBrk="1" fontAlgn="auto" hangingPunct="1">
              <a:spcBef>
                <a:spcPts val="0"/>
              </a:spcBef>
              <a:spcAft>
                <a:spcPts val="0"/>
              </a:spcAft>
              <a:defRPr/>
            </a:pPr>
            <a:endParaRPr lang="es-CO" sz="900" kern="0" dirty="0">
              <a:solidFill>
                <a:srgbClr val="FFFFFF"/>
              </a:solidFill>
              <a:latin typeface="Calibri" panose="020F0502020204030204"/>
              <a:ea typeface="+mn-ea"/>
              <a:cs typeface="+mn-cs"/>
            </a:endParaRPr>
          </a:p>
        </p:txBody>
      </p:sp>
      <p:sp>
        <p:nvSpPr>
          <p:cNvPr id="5" name="Forma en L 4">
            <a:extLst>
              <a:ext uri="{FF2B5EF4-FFF2-40B4-BE49-F238E27FC236}">
                <a16:creationId xmlns:a16="http://schemas.microsoft.com/office/drawing/2014/main" id="{A002FDA0-07BA-4FA6-A233-2AF2412FD4FB}"/>
              </a:ext>
            </a:extLst>
          </p:cNvPr>
          <p:cNvSpPr/>
          <p:nvPr/>
        </p:nvSpPr>
        <p:spPr>
          <a:xfrm rot="5400000">
            <a:off x="2798045" y="3517655"/>
            <a:ext cx="427846" cy="858280"/>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6" name="Forma en L 5">
            <a:extLst>
              <a:ext uri="{FF2B5EF4-FFF2-40B4-BE49-F238E27FC236}">
                <a16:creationId xmlns:a16="http://schemas.microsoft.com/office/drawing/2014/main" id="{7864B052-36C0-4ECA-B13D-31494EA5DB24}"/>
              </a:ext>
            </a:extLst>
          </p:cNvPr>
          <p:cNvSpPr/>
          <p:nvPr/>
        </p:nvSpPr>
        <p:spPr>
          <a:xfrm rot="5400000">
            <a:off x="3991571" y="3161652"/>
            <a:ext cx="470432" cy="839649"/>
          </a:xfrm>
          <a:prstGeom prst="corner">
            <a:avLst>
              <a:gd name="adj1" fmla="val 16120"/>
              <a:gd name="adj2" fmla="val 19589"/>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7" name="Forma en L 6">
            <a:extLst>
              <a:ext uri="{FF2B5EF4-FFF2-40B4-BE49-F238E27FC236}">
                <a16:creationId xmlns:a16="http://schemas.microsoft.com/office/drawing/2014/main" id="{B625DC95-77D6-4A72-B72C-52035B18CC5D}"/>
              </a:ext>
            </a:extLst>
          </p:cNvPr>
          <p:cNvSpPr/>
          <p:nvPr/>
        </p:nvSpPr>
        <p:spPr>
          <a:xfrm rot="5400000">
            <a:off x="5257450" y="2636510"/>
            <a:ext cx="541883" cy="87761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8" name="Forma en L 7">
            <a:extLst>
              <a:ext uri="{FF2B5EF4-FFF2-40B4-BE49-F238E27FC236}">
                <a16:creationId xmlns:a16="http://schemas.microsoft.com/office/drawing/2014/main" id="{2228E8EC-97FE-457F-B386-459DFCA0B7E5}"/>
              </a:ext>
            </a:extLst>
          </p:cNvPr>
          <p:cNvSpPr/>
          <p:nvPr/>
        </p:nvSpPr>
        <p:spPr>
          <a:xfrm rot="5400000">
            <a:off x="6614660" y="2002943"/>
            <a:ext cx="546968" cy="901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0" name="Rectángulo 9">
            <a:extLst>
              <a:ext uri="{FF2B5EF4-FFF2-40B4-BE49-F238E27FC236}">
                <a16:creationId xmlns:a16="http://schemas.microsoft.com/office/drawing/2014/main" id="{5969EE2D-C74A-4A1F-8948-2F57C63C0449}"/>
              </a:ext>
            </a:extLst>
          </p:cNvPr>
          <p:cNvSpPr/>
          <p:nvPr/>
        </p:nvSpPr>
        <p:spPr bwMode="auto">
          <a:xfrm>
            <a:off x="1438275" y="3651250"/>
            <a:ext cx="736600" cy="387351"/>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Año 2013</a:t>
            </a:r>
          </a:p>
        </p:txBody>
      </p:sp>
      <p:sp>
        <p:nvSpPr>
          <p:cNvPr id="11" name="Rectángulo 10">
            <a:extLst>
              <a:ext uri="{FF2B5EF4-FFF2-40B4-BE49-F238E27FC236}">
                <a16:creationId xmlns:a16="http://schemas.microsoft.com/office/drawing/2014/main" id="{4151D1F9-57E9-447A-8C73-FA30EB7825DC}"/>
              </a:ext>
            </a:extLst>
          </p:cNvPr>
          <p:cNvSpPr/>
          <p:nvPr/>
        </p:nvSpPr>
        <p:spPr bwMode="auto">
          <a:xfrm>
            <a:off x="2363104" y="3140769"/>
            <a:ext cx="1126912" cy="487910"/>
          </a:xfrm>
          <a:prstGeom prst="rect">
            <a:avLst/>
          </a:prstGeom>
          <a:solidFill>
            <a:srgbClr val="A5A5A5">
              <a:lumMod val="85000"/>
            </a:srgbClr>
          </a:solidFill>
          <a:ln w="1270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050" b="1" kern="0" dirty="0">
                <a:solidFill>
                  <a:srgbClr val="000000"/>
                </a:solidFill>
                <a:latin typeface="Tahoma" panose="020B0604030504040204" pitchFamily="34" charset="0"/>
                <a:ea typeface="Tahoma" panose="020B0604030504040204" pitchFamily="34" charset="0"/>
                <a:cs typeface="Tahoma" panose="020B0604030504040204" pitchFamily="34" charset="0"/>
              </a:rPr>
              <a:t>Res.743/2013 - 037/2017</a:t>
            </a:r>
          </a:p>
        </p:txBody>
      </p:sp>
      <p:sp>
        <p:nvSpPr>
          <p:cNvPr id="12" name="Rectángulo 11">
            <a:extLst>
              <a:ext uri="{FF2B5EF4-FFF2-40B4-BE49-F238E27FC236}">
                <a16:creationId xmlns:a16="http://schemas.microsoft.com/office/drawing/2014/main" id="{44345980-9AEA-4D14-AEFA-C5096CB490F2}"/>
              </a:ext>
            </a:extLst>
          </p:cNvPr>
          <p:cNvSpPr/>
          <p:nvPr/>
        </p:nvSpPr>
        <p:spPr bwMode="auto">
          <a:xfrm>
            <a:off x="3806825" y="2805113"/>
            <a:ext cx="893763" cy="4683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414 de 2014</a:t>
            </a:r>
          </a:p>
        </p:txBody>
      </p:sp>
      <p:sp>
        <p:nvSpPr>
          <p:cNvPr id="13" name="Triángulo isósceles 12">
            <a:extLst>
              <a:ext uri="{FF2B5EF4-FFF2-40B4-BE49-F238E27FC236}">
                <a16:creationId xmlns:a16="http://schemas.microsoft.com/office/drawing/2014/main" id="{9D07E90B-C8F7-4241-A5E6-6C525B991B60}"/>
              </a:ext>
            </a:extLst>
          </p:cNvPr>
          <p:cNvSpPr/>
          <p:nvPr/>
        </p:nvSpPr>
        <p:spPr>
          <a:xfrm>
            <a:off x="7338696" y="1937044"/>
            <a:ext cx="284692" cy="178353"/>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4" name="Triángulo isósceles 13">
            <a:extLst>
              <a:ext uri="{FF2B5EF4-FFF2-40B4-BE49-F238E27FC236}">
                <a16:creationId xmlns:a16="http://schemas.microsoft.com/office/drawing/2014/main" id="{5BBAA672-5489-45A6-8877-E328C51D1E20}"/>
              </a:ext>
            </a:extLst>
          </p:cNvPr>
          <p:cNvSpPr/>
          <p:nvPr/>
        </p:nvSpPr>
        <p:spPr>
          <a:xfrm>
            <a:off x="6025671" y="2535005"/>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5" name="Triángulo isósceles 14">
            <a:extLst>
              <a:ext uri="{FF2B5EF4-FFF2-40B4-BE49-F238E27FC236}">
                <a16:creationId xmlns:a16="http://schemas.microsoft.com/office/drawing/2014/main" id="{7BD3FE4B-96ED-4D56-A11C-C7570C3BF0FD}"/>
              </a:ext>
            </a:extLst>
          </p:cNvPr>
          <p:cNvSpPr/>
          <p:nvPr/>
        </p:nvSpPr>
        <p:spPr>
          <a:xfrm>
            <a:off x="4729527" y="3164417"/>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6" name="Triángulo isósceles 15">
            <a:extLst>
              <a:ext uri="{FF2B5EF4-FFF2-40B4-BE49-F238E27FC236}">
                <a16:creationId xmlns:a16="http://schemas.microsoft.com/office/drawing/2014/main" id="{8E309FA4-B2E0-4426-BDEE-3B7B2BCCA701}"/>
              </a:ext>
            </a:extLst>
          </p:cNvPr>
          <p:cNvSpPr/>
          <p:nvPr/>
        </p:nvSpPr>
        <p:spPr>
          <a:xfrm>
            <a:off x="1057119" y="4117428"/>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17" name="Imagen 1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8525" y="3478213"/>
            <a:ext cx="3365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7AFB373F-C29C-437B-964C-BF43870BF856}"/>
              </a:ext>
            </a:extLst>
          </p:cNvPr>
          <p:cNvSpPr txBox="1"/>
          <p:nvPr/>
        </p:nvSpPr>
        <p:spPr>
          <a:xfrm>
            <a:off x="2657475" y="3816350"/>
            <a:ext cx="962025" cy="128587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Incorpora al RCP Marco Normativo dispuesto en el anexo Decreto 2784 de 2012. Empresas Cotizantes.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Hoy Decreto 2420 de 2015</a:t>
            </a:r>
          </a:p>
        </p:txBody>
      </p:sp>
      <p:sp>
        <p:nvSpPr>
          <p:cNvPr id="19" name="CuadroTexto 18">
            <a:extLst>
              <a:ext uri="{FF2B5EF4-FFF2-40B4-BE49-F238E27FC236}">
                <a16:creationId xmlns:a16="http://schemas.microsoft.com/office/drawing/2014/main" id="{DA5A0A6A-A0BF-4E6C-8C84-9B7BB3BC91E4}"/>
              </a:ext>
            </a:extLst>
          </p:cNvPr>
          <p:cNvSpPr txBox="1"/>
          <p:nvPr/>
        </p:nvSpPr>
        <p:spPr>
          <a:xfrm>
            <a:off x="3878263" y="3405188"/>
            <a:ext cx="860425" cy="4111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Marco normativo para </a:t>
            </a:r>
            <a:r>
              <a:rPr lang="es-ES" sz="1200" b="1" kern="0" dirty="0">
                <a:solidFill>
                  <a:srgbClr val="000000">
                    <a:hueOff val="0"/>
                    <a:satOff val="0"/>
                    <a:lumOff val="0"/>
                    <a:alphaOff val="0"/>
                  </a:srgbClr>
                </a:solidFill>
                <a:latin typeface="Calibri" panose="020F0502020204030204"/>
                <a:ea typeface="+mn-ea"/>
                <a:cs typeface="+mn-cs"/>
              </a:rPr>
              <a:t>Empresas que no Cotizan.</a:t>
            </a:r>
            <a:endParaRPr lang="es-CO" sz="1200" b="1" kern="0" dirty="0">
              <a:solidFill>
                <a:srgbClr val="000000">
                  <a:hueOff val="0"/>
                  <a:satOff val="0"/>
                  <a:lumOff val="0"/>
                  <a:alphaOff val="0"/>
                </a:srgbClr>
              </a:solidFill>
              <a:latin typeface="Calibri" panose="020F0502020204030204"/>
              <a:ea typeface="+mn-ea"/>
              <a:cs typeface="+mn-cs"/>
            </a:endParaRPr>
          </a:p>
        </p:txBody>
      </p:sp>
      <p:pic>
        <p:nvPicPr>
          <p:cNvPr id="20" name="Imagen 1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3763" y="3840163"/>
            <a:ext cx="3571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ángulo 20">
            <a:extLst>
              <a:ext uri="{FF2B5EF4-FFF2-40B4-BE49-F238E27FC236}">
                <a16:creationId xmlns:a16="http://schemas.microsoft.com/office/drawing/2014/main" id="{54DFD6A6-290B-4FCD-8C1E-DE4379EA121B}"/>
              </a:ext>
            </a:extLst>
          </p:cNvPr>
          <p:cNvSpPr/>
          <p:nvPr/>
        </p:nvSpPr>
        <p:spPr bwMode="auto">
          <a:xfrm>
            <a:off x="5089525" y="2300288"/>
            <a:ext cx="877888" cy="42703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533 de 2015</a:t>
            </a:r>
          </a:p>
        </p:txBody>
      </p:sp>
      <p:sp>
        <p:nvSpPr>
          <p:cNvPr id="22" name="CuadroTexto 21">
            <a:extLst>
              <a:ext uri="{FF2B5EF4-FFF2-40B4-BE49-F238E27FC236}">
                <a16:creationId xmlns:a16="http://schemas.microsoft.com/office/drawing/2014/main" id="{94F933C1-2957-4413-9C7B-84BCD2422F6B}"/>
              </a:ext>
            </a:extLst>
          </p:cNvPr>
          <p:cNvSpPr txBox="1"/>
          <p:nvPr/>
        </p:nvSpPr>
        <p:spPr>
          <a:xfrm>
            <a:off x="5170488" y="2887663"/>
            <a:ext cx="1066800" cy="7032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RCP el marco normativo aplicable para las Entidades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de Gobierno</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24" name="Rectángulo 23">
            <a:extLst>
              <a:ext uri="{FF2B5EF4-FFF2-40B4-BE49-F238E27FC236}">
                <a16:creationId xmlns:a16="http://schemas.microsoft.com/office/drawing/2014/main" id="{C9D8523B-79F9-4635-B6B8-E2466E563B6C}"/>
              </a:ext>
            </a:extLst>
          </p:cNvPr>
          <p:cNvSpPr/>
          <p:nvPr/>
        </p:nvSpPr>
        <p:spPr bwMode="auto">
          <a:xfrm>
            <a:off x="6411913" y="1714500"/>
            <a:ext cx="887412" cy="42703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Res.628 de 2015</a:t>
            </a:r>
          </a:p>
        </p:txBody>
      </p:sp>
      <p:grpSp>
        <p:nvGrpSpPr>
          <p:cNvPr id="25" name="Grupo 24"/>
          <p:cNvGrpSpPr>
            <a:grpSpLocks/>
          </p:cNvGrpSpPr>
          <p:nvPr/>
        </p:nvGrpSpPr>
        <p:grpSpPr bwMode="auto">
          <a:xfrm>
            <a:off x="6524625" y="2228850"/>
            <a:ext cx="1098550" cy="846138"/>
            <a:chOff x="-251230" y="1547017"/>
            <a:chExt cx="4391238" cy="5941918"/>
          </a:xfrm>
        </p:grpSpPr>
        <p:sp>
          <p:nvSpPr>
            <p:cNvPr id="26" name="Rectángulo 77"/>
            <p:cNvSpPr>
              <a:spLocks noChangeArrowheads="1"/>
            </p:cNvSpPr>
            <p:nvPr/>
          </p:nvSpPr>
          <p:spPr bwMode="auto">
            <a:xfrm>
              <a:off x="279006" y="2281630"/>
              <a:ext cx="2517883" cy="22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a:cs typeface="Geneva"/>
                </a:defRPr>
              </a:lvl1pPr>
              <a:lvl2pPr marL="742950" indent="-285750">
                <a:defRPr>
                  <a:solidFill>
                    <a:schemeClr val="tx1"/>
                  </a:solidFill>
                  <a:latin typeface="Calibri" panose="020F0502020204030204" pitchFamily="34" charset="0"/>
                  <a:ea typeface="Geneva"/>
                  <a:cs typeface="Geneva"/>
                </a:defRPr>
              </a:lvl2pPr>
              <a:lvl3pPr marL="1143000" indent="-228600">
                <a:defRPr>
                  <a:solidFill>
                    <a:schemeClr val="tx1"/>
                  </a:solidFill>
                  <a:latin typeface="Calibri" panose="020F0502020204030204" pitchFamily="34" charset="0"/>
                  <a:ea typeface="Geneva"/>
                  <a:cs typeface="Geneva"/>
                </a:defRPr>
              </a:lvl3pPr>
              <a:lvl4pPr marL="1600200" indent="-228600">
                <a:defRPr>
                  <a:solidFill>
                    <a:schemeClr val="tx1"/>
                  </a:solidFill>
                  <a:latin typeface="Calibri" panose="020F0502020204030204" pitchFamily="34" charset="0"/>
                  <a:ea typeface="Geneva"/>
                  <a:cs typeface="Geneva"/>
                </a:defRPr>
              </a:lvl4pPr>
              <a:lvl5pPr marL="2057400" indent="-228600">
                <a:defRPr>
                  <a:solidFill>
                    <a:schemeClr val="tx1"/>
                  </a:solidFill>
                  <a:latin typeface="Calibri" panose="020F0502020204030204"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9pPr>
            </a:lstStyle>
            <a:p>
              <a:endParaRPr lang="es-CO" altLang="es-CO" dirty="0"/>
            </a:p>
          </p:txBody>
        </p:sp>
        <p:sp>
          <p:nvSpPr>
            <p:cNvPr id="27" name="CuadroTexto 26">
              <a:extLst>
                <a:ext uri="{FF2B5EF4-FFF2-40B4-BE49-F238E27FC236}">
                  <a16:creationId xmlns:a16="http://schemas.microsoft.com/office/drawing/2014/main" id="{C009E52E-6E68-46D6-AEF6-ED1EF3113AC8}"/>
                </a:ext>
              </a:extLst>
            </p:cNvPr>
            <p:cNvSpPr txBox="1"/>
            <p:nvPr/>
          </p:nvSpPr>
          <p:spPr>
            <a:xfrm>
              <a:off x="-251230" y="1547017"/>
              <a:ext cx="4391238" cy="5941918"/>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100" b="1" kern="0" dirty="0">
                  <a:solidFill>
                    <a:srgbClr val="000000">
                      <a:hueOff val="0"/>
                      <a:satOff val="0"/>
                      <a:lumOff val="0"/>
                      <a:alphaOff val="0"/>
                    </a:srgbClr>
                  </a:solidFill>
                  <a:latin typeface="Calibri" panose="020F0502020204030204"/>
                  <a:ea typeface="+mn-ea"/>
                  <a:cs typeface="+mn-cs"/>
                </a:rPr>
                <a:t>Incorpora al RCP, el referente teórico y metodológico de la regulación contable pública y define el </a:t>
              </a:r>
              <a:r>
                <a:rPr lang="es-ES" sz="1200" b="1" kern="0" dirty="0">
                  <a:solidFill>
                    <a:srgbClr val="000000">
                      <a:hueOff val="0"/>
                      <a:satOff val="0"/>
                      <a:lumOff val="0"/>
                      <a:alphaOff val="0"/>
                    </a:srgbClr>
                  </a:solidFill>
                  <a:latin typeface="Calibri" panose="020F0502020204030204"/>
                  <a:ea typeface="+mn-ea"/>
                  <a:cs typeface="+mn-cs"/>
                </a:rPr>
                <a:t>alcance del RCP.</a:t>
              </a:r>
              <a:endParaRPr lang="es-CO" sz="1200" b="1" kern="0" dirty="0">
                <a:solidFill>
                  <a:srgbClr val="000000">
                    <a:hueOff val="0"/>
                    <a:satOff val="0"/>
                    <a:lumOff val="0"/>
                    <a:alphaOff val="0"/>
                  </a:srgbClr>
                </a:solidFill>
                <a:latin typeface="Calibri" panose="020F0502020204030204"/>
                <a:ea typeface="+mn-ea"/>
                <a:cs typeface="+mn-cs"/>
              </a:endParaRPr>
            </a:p>
          </p:txBody>
        </p:sp>
      </p:grpSp>
      <p:sp>
        <p:nvSpPr>
          <p:cNvPr id="28" name="Rectángulo 27">
            <a:extLst>
              <a:ext uri="{FF2B5EF4-FFF2-40B4-BE49-F238E27FC236}">
                <a16:creationId xmlns:a16="http://schemas.microsoft.com/office/drawing/2014/main" id="{5969EE2D-C74A-4A1F-8948-2F57C63C0449}"/>
              </a:ext>
            </a:extLst>
          </p:cNvPr>
          <p:cNvSpPr/>
          <p:nvPr/>
        </p:nvSpPr>
        <p:spPr bwMode="auto">
          <a:xfrm>
            <a:off x="1101725" y="931863"/>
            <a:ext cx="2033588" cy="4429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354, 355 y 356</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2007</a:t>
            </a:r>
          </a:p>
          <a:p>
            <a:pPr algn="ctr" defTabSz="914400" eaLnBrk="1" fontAlgn="auto" hangingPunct="1">
              <a:spcBef>
                <a:spcPts val="0"/>
              </a:spcBef>
              <a:spcAft>
                <a:spcPts val="0"/>
              </a:spcAft>
              <a:defRPr/>
            </a:pPr>
            <a:endParaRPr lang="es-CO" sz="900" b="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CuadroTexto 28">
            <a:extLst>
              <a:ext uri="{FF2B5EF4-FFF2-40B4-BE49-F238E27FC236}">
                <a16:creationId xmlns:a16="http://schemas.microsoft.com/office/drawing/2014/main" id="{C009E52E-6E68-46D6-AEF6-ED1EF3113AC8}"/>
              </a:ext>
            </a:extLst>
          </p:cNvPr>
          <p:cNvSpPr txBox="1"/>
          <p:nvPr/>
        </p:nvSpPr>
        <p:spPr>
          <a:xfrm>
            <a:off x="1158875" y="1535113"/>
            <a:ext cx="933450" cy="1055687"/>
          </a:xfrm>
          <a:prstGeom prst="rect">
            <a:avLst/>
          </a:prstGeom>
          <a:noFill/>
          <a:ln>
            <a:noFill/>
          </a:ln>
          <a:effectLst/>
        </p:spPr>
        <p:txBody>
          <a:bodyPr lIns="57150" tIns="57150" rIns="57150" bIns="57150" spcCol="1270"/>
          <a:lstStyle/>
          <a:p>
            <a:pPr algn="just"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Régimen de Contabilidad Pública - RCP</a:t>
            </a:r>
          </a:p>
          <a:p>
            <a:pPr defTabSz="666750" eaLnBrk="1" fontAlgn="auto" hangingPunct="1">
              <a:lnSpc>
                <a:spcPct val="90000"/>
              </a:lnSpc>
              <a:spcBef>
                <a:spcPts val="0"/>
              </a:spcBef>
              <a:spcAft>
                <a:spcPct val="35000"/>
              </a:spcAft>
              <a:defRPr/>
            </a:pPr>
            <a:r>
              <a:rPr lang="es-CO" sz="1200" b="1" i="1" kern="0" dirty="0">
                <a:solidFill>
                  <a:srgbClr val="000000">
                    <a:hueOff val="0"/>
                    <a:satOff val="0"/>
                    <a:lumOff val="0"/>
                    <a:alphaOff val="0"/>
                  </a:srgbClr>
                </a:solidFill>
                <a:latin typeface="Calibri Light" panose="020F0302020204030204"/>
                <a:ea typeface="+mn-ea"/>
                <a:cs typeface="+mn-cs"/>
              </a:rPr>
              <a:t> Principio de                                    devengo   causación</a:t>
            </a:r>
          </a:p>
          <a:p>
            <a:pPr algn="just" defTabSz="666750" eaLnBrk="1" fontAlgn="auto" hangingPunct="1">
              <a:lnSpc>
                <a:spcPct val="90000"/>
              </a:lnSpc>
              <a:spcBef>
                <a:spcPts val="0"/>
              </a:spcBef>
              <a:spcAft>
                <a:spcPct val="35000"/>
              </a:spcAft>
              <a:defRPr/>
            </a:pPr>
            <a:endParaRPr lang="es-CO" sz="900" b="1" kern="0" dirty="0">
              <a:solidFill>
                <a:srgbClr val="000000">
                  <a:hueOff val="0"/>
                  <a:satOff val="0"/>
                  <a:lumOff val="0"/>
                  <a:alphaOff val="0"/>
                </a:srgbClr>
              </a:solidFill>
              <a:latin typeface="Calibri" panose="020F0502020204030204"/>
              <a:ea typeface="+mn-ea"/>
              <a:cs typeface="+mn-cs"/>
            </a:endParaRPr>
          </a:p>
        </p:txBody>
      </p:sp>
      <p:sp>
        <p:nvSpPr>
          <p:cNvPr id="30" name="CuadroTexto 29">
            <a:extLst>
              <a:ext uri="{FF2B5EF4-FFF2-40B4-BE49-F238E27FC236}">
                <a16:creationId xmlns:a16="http://schemas.microsoft.com/office/drawing/2014/main" id="{7AFB373F-C29C-437B-964C-BF43870BF856}"/>
              </a:ext>
            </a:extLst>
          </p:cNvPr>
          <p:cNvSpPr txBox="1"/>
          <p:nvPr/>
        </p:nvSpPr>
        <p:spPr>
          <a:xfrm>
            <a:off x="2206625" y="1543050"/>
            <a:ext cx="1073150" cy="93662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Plan General de Contabilidad Pública </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Manual de Procedimientos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Doctrina Contable </a:t>
            </a:r>
          </a:p>
        </p:txBody>
      </p:sp>
      <p:sp>
        <p:nvSpPr>
          <p:cNvPr id="31" name="Forma en L 30">
            <a:extLst>
              <a:ext uri="{FF2B5EF4-FFF2-40B4-BE49-F238E27FC236}">
                <a16:creationId xmlns:a16="http://schemas.microsoft.com/office/drawing/2014/main" id="{CDAC5EE9-D01F-42F1-B39C-235D8C0C6307}"/>
              </a:ext>
            </a:extLst>
          </p:cNvPr>
          <p:cNvSpPr/>
          <p:nvPr/>
        </p:nvSpPr>
        <p:spPr>
          <a:xfrm rot="5400000">
            <a:off x="7956919" y="1212764"/>
            <a:ext cx="609935" cy="1171274"/>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32" name="Rectángulo 31">
            <a:extLst>
              <a:ext uri="{FF2B5EF4-FFF2-40B4-BE49-F238E27FC236}">
                <a16:creationId xmlns:a16="http://schemas.microsoft.com/office/drawing/2014/main" id="{C9D8523B-79F9-4635-B6B8-E2466E563B6C}"/>
              </a:ext>
            </a:extLst>
          </p:cNvPr>
          <p:cNvSpPr/>
          <p:nvPr/>
        </p:nvSpPr>
        <p:spPr bwMode="auto">
          <a:xfrm>
            <a:off x="7675563" y="984250"/>
            <a:ext cx="1169987" cy="4445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461</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2017</a:t>
            </a:r>
          </a:p>
        </p:txBody>
      </p:sp>
      <p:sp>
        <p:nvSpPr>
          <p:cNvPr id="33" name="CuadroTexto 32">
            <a:extLst>
              <a:ext uri="{FF2B5EF4-FFF2-40B4-BE49-F238E27FC236}">
                <a16:creationId xmlns:a16="http://schemas.microsoft.com/office/drawing/2014/main" id="{94F933C1-2957-4413-9C7B-84BCD2422F6B}"/>
              </a:ext>
            </a:extLst>
          </p:cNvPr>
          <p:cNvSpPr txBox="1"/>
          <p:nvPr/>
        </p:nvSpPr>
        <p:spPr>
          <a:xfrm>
            <a:off x="7761288" y="1531938"/>
            <a:ext cx="1065212" cy="7048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RCP el Marco Normativo para las Entidades en Liquidación</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34" name="Rectángulo 33">
            <a:extLst>
              <a:ext uri="{FF2B5EF4-FFF2-40B4-BE49-F238E27FC236}">
                <a16:creationId xmlns:a16="http://schemas.microsoft.com/office/drawing/2014/main" id="{5969EE2D-C74A-4A1F-8948-2F57C63C0449}"/>
              </a:ext>
            </a:extLst>
          </p:cNvPr>
          <p:cNvSpPr/>
          <p:nvPr/>
        </p:nvSpPr>
        <p:spPr bwMode="auto">
          <a:xfrm>
            <a:off x="3551238" y="933450"/>
            <a:ext cx="1065212" cy="446088"/>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33FF"/>
                </a:solidFill>
                <a:latin typeface="Tahoma" panose="020B0604030504040204" pitchFamily="34" charset="0"/>
                <a:ea typeface="Tahoma" panose="020B0604030504040204" pitchFamily="34" charset="0"/>
                <a:cs typeface="Tahoma" panose="020B0604030504040204" pitchFamily="34" charset="0"/>
              </a:rPr>
              <a:t>Res. 357 de 2008</a:t>
            </a:r>
          </a:p>
        </p:txBody>
      </p:sp>
      <p:sp>
        <p:nvSpPr>
          <p:cNvPr id="35" name="CuadroTexto 34">
            <a:extLst>
              <a:ext uri="{FF2B5EF4-FFF2-40B4-BE49-F238E27FC236}">
                <a16:creationId xmlns:a16="http://schemas.microsoft.com/office/drawing/2014/main" id="{A49D649B-C3A0-4252-863F-61AC801893E7}"/>
              </a:ext>
            </a:extLst>
          </p:cNvPr>
          <p:cNvSpPr txBox="1"/>
          <p:nvPr/>
        </p:nvSpPr>
        <p:spPr>
          <a:xfrm>
            <a:off x="3605213" y="1476375"/>
            <a:ext cx="992187" cy="7635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050" b="1" kern="0" dirty="0">
                <a:solidFill>
                  <a:srgbClr val="000000">
                    <a:hueOff val="0"/>
                    <a:satOff val="0"/>
                    <a:lumOff val="0"/>
                    <a:alphaOff val="0"/>
                  </a:srgbClr>
                </a:solidFill>
                <a:latin typeface="Calibri" panose="020F0502020204030204"/>
                <a:ea typeface="+mn-ea"/>
                <a:cs typeface="+mn-cs"/>
              </a:rPr>
              <a:t>Procedimiento para la evaluación del Control Interno Contable</a:t>
            </a:r>
          </a:p>
        </p:txBody>
      </p:sp>
      <p:sp>
        <p:nvSpPr>
          <p:cNvPr id="36" name="Forma en L 35">
            <a:extLst>
              <a:ext uri="{FF2B5EF4-FFF2-40B4-BE49-F238E27FC236}">
                <a16:creationId xmlns:a16="http://schemas.microsoft.com/office/drawing/2014/main" id="{CDAC5EE9-D01F-42F1-B39C-235D8C0C6307}"/>
              </a:ext>
            </a:extLst>
          </p:cNvPr>
          <p:cNvSpPr/>
          <p:nvPr/>
        </p:nvSpPr>
        <p:spPr>
          <a:xfrm rot="5400000">
            <a:off x="6826419" y="4091178"/>
            <a:ext cx="403487" cy="1008111"/>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37" name="Rectángulo 36">
            <a:extLst>
              <a:ext uri="{FF2B5EF4-FFF2-40B4-BE49-F238E27FC236}">
                <a16:creationId xmlns:a16="http://schemas.microsoft.com/office/drawing/2014/main" id="{5969EE2D-C74A-4A1F-8948-2F57C63C0449}"/>
              </a:ext>
            </a:extLst>
          </p:cNvPr>
          <p:cNvSpPr/>
          <p:nvPr/>
        </p:nvSpPr>
        <p:spPr bwMode="auto">
          <a:xfrm>
            <a:off x="6524625" y="3910013"/>
            <a:ext cx="1008063" cy="43021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192 de 2016</a:t>
            </a:r>
          </a:p>
        </p:txBody>
      </p:sp>
      <p:sp>
        <p:nvSpPr>
          <p:cNvPr id="38" name="CuadroTexto 37">
            <a:extLst>
              <a:ext uri="{FF2B5EF4-FFF2-40B4-BE49-F238E27FC236}">
                <a16:creationId xmlns:a16="http://schemas.microsoft.com/office/drawing/2014/main" id="{A49D649B-C3A0-4252-863F-61AC801893E7}"/>
              </a:ext>
            </a:extLst>
          </p:cNvPr>
          <p:cNvSpPr txBox="1"/>
          <p:nvPr/>
        </p:nvSpPr>
        <p:spPr>
          <a:xfrm>
            <a:off x="6578600" y="4435475"/>
            <a:ext cx="1134464" cy="647700"/>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el elemento procedimientos transversales</a:t>
            </a:r>
          </a:p>
        </p:txBody>
      </p:sp>
      <p:sp>
        <p:nvSpPr>
          <p:cNvPr id="39" name="Forma en L 38">
            <a:extLst>
              <a:ext uri="{FF2B5EF4-FFF2-40B4-BE49-F238E27FC236}">
                <a16:creationId xmlns:a16="http://schemas.microsoft.com/office/drawing/2014/main" id="{CDAC5EE9-D01F-42F1-B39C-235D8C0C6307}"/>
              </a:ext>
            </a:extLst>
          </p:cNvPr>
          <p:cNvSpPr/>
          <p:nvPr/>
        </p:nvSpPr>
        <p:spPr>
          <a:xfrm rot="5400000">
            <a:off x="1327040" y="1207825"/>
            <a:ext cx="578478" cy="1021653"/>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0" name="Forma en L 39">
            <a:extLst>
              <a:ext uri="{FF2B5EF4-FFF2-40B4-BE49-F238E27FC236}">
                <a16:creationId xmlns:a16="http://schemas.microsoft.com/office/drawing/2014/main" id="{CDAC5EE9-D01F-42F1-B39C-235D8C0C6307}"/>
              </a:ext>
            </a:extLst>
          </p:cNvPr>
          <p:cNvSpPr/>
          <p:nvPr/>
        </p:nvSpPr>
        <p:spPr>
          <a:xfrm rot="5400000">
            <a:off x="3735035" y="1224459"/>
            <a:ext cx="693707" cy="109263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1" name="CuadroTexto 40">
            <a:extLst>
              <a:ext uri="{FF2B5EF4-FFF2-40B4-BE49-F238E27FC236}">
                <a16:creationId xmlns:a16="http://schemas.microsoft.com/office/drawing/2014/main" id="{C009E52E-6E68-46D6-AEF6-ED1EF3113AC8}"/>
              </a:ext>
            </a:extLst>
          </p:cNvPr>
          <p:cNvSpPr txBox="1"/>
          <p:nvPr/>
        </p:nvSpPr>
        <p:spPr>
          <a:xfrm>
            <a:off x="203200" y="4437063"/>
            <a:ext cx="1169988" cy="6921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Aplicación voluntaria de las NIIF para las empresas sujetas al ámbito de aplicación del RCP.</a:t>
            </a:r>
          </a:p>
        </p:txBody>
      </p:sp>
      <p:sp>
        <p:nvSpPr>
          <p:cNvPr id="42" name="Forma en L 41">
            <a:extLst>
              <a:ext uri="{FF2B5EF4-FFF2-40B4-BE49-F238E27FC236}">
                <a16:creationId xmlns:a16="http://schemas.microsoft.com/office/drawing/2014/main" id="{6D24C93B-EB57-43EE-A28F-1B6E5F9F23F5}"/>
              </a:ext>
            </a:extLst>
          </p:cNvPr>
          <p:cNvSpPr/>
          <p:nvPr/>
        </p:nvSpPr>
        <p:spPr>
          <a:xfrm rot="5400000">
            <a:off x="1553657" y="3962619"/>
            <a:ext cx="491186" cy="737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3" name="Imagen 9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450" y="903288"/>
            <a:ext cx="10572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orma en L 43">
            <a:extLst>
              <a:ext uri="{FF2B5EF4-FFF2-40B4-BE49-F238E27FC236}">
                <a16:creationId xmlns:a16="http://schemas.microsoft.com/office/drawing/2014/main" id="{CDAC5EE9-D01F-42F1-B39C-235D8C0C6307}"/>
              </a:ext>
            </a:extLst>
          </p:cNvPr>
          <p:cNvSpPr/>
          <p:nvPr/>
        </p:nvSpPr>
        <p:spPr>
          <a:xfrm rot="5400000">
            <a:off x="2299247" y="1332364"/>
            <a:ext cx="681462" cy="1012215"/>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5" name="Imagen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5113" y="4192588"/>
            <a:ext cx="7048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ángulo 45">
            <a:extLst>
              <a:ext uri="{FF2B5EF4-FFF2-40B4-BE49-F238E27FC236}">
                <a16:creationId xmlns:a16="http://schemas.microsoft.com/office/drawing/2014/main" id="{44345980-9AEA-4D14-AEFA-C5096CB490F2}"/>
              </a:ext>
            </a:extLst>
          </p:cNvPr>
          <p:cNvSpPr/>
          <p:nvPr/>
        </p:nvSpPr>
        <p:spPr bwMode="auto">
          <a:xfrm>
            <a:off x="246888" y="96838"/>
            <a:ext cx="8652448" cy="662809"/>
          </a:xfrm>
          <a:prstGeom prst="rect">
            <a:avLst/>
          </a:prstGeom>
          <a:solidFill>
            <a:schemeClr val="accent3">
              <a:lumMod val="40000"/>
              <a:lumOff val="60000"/>
            </a:schemeClr>
          </a:solidFill>
          <a:ln w="6350" cap="flat" cmpd="sng" algn="ctr">
            <a:solidFill>
              <a:schemeClr val="accent3">
                <a:lumMod val="75000"/>
              </a:schemeClr>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2000" b="1" kern="0" dirty="0">
                <a:solidFill>
                  <a:prstClr val="black"/>
                </a:solidFill>
                <a:ea typeface="Tahoma" panose="020B0604030504040204" pitchFamily="34" charset="0"/>
                <a:cs typeface="Tahoma" panose="020B0604030504040204" pitchFamily="34" charset="0"/>
              </a:rPr>
              <a:t>RUTA DEL PROCESO DE IMPLEMENTACIÓN Y APLICACIÓN DE LA CONVERGENCIA CONTABLE PÚBLICA A PRÁCTICAS  INTERNACIONALES </a:t>
            </a:r>
            <a:r>
              <a:rPr lang="es-CO" sz="1800" b="1" kern="0" dirty="0">
                <a:solidFill>
                  <a:prstClr val="black"/>
                </a:solidFill>
                <a:ea typeface="Tahoma" panose="020B0604030504040204" pitchFamily="34" charset="0"/>
                <a:cs typeface="Tahoma" panose="020B0604030504040204" pitchFamily="34" charset="0"/>
              </a:rPr>
              <a:t>(NIIF - NICSP)</a:t>
            </a:r>
          </a:p>
        </p:txBody>
      </p:sp>
      <p:sp>
        <p:nvSpPr>
          <p:cNvPr id="47" name="Forma en L 38">
            <a:extLst>
              <a:ext uri="{FF2B5EF4-FFF2-40B4-BE49-F238E27FC236}">
                <a16:creationId xmlns:a16="http://schemas.microsoft.com/office/drawing/2014/main" id="{CDAC5EE9-D01F-42F1-B39C-235D8C0C6307}"/>
              </a:ext>
            </a:extLst>
          </p:cNvPr>
          <p:cNvSpPr/>
          <p:nvPr/>
        </p:nvSpPr>
        <p:spPr>
          <a:xfrm rot="5400000">
            <a:off x="5428918" y="3976981"/>
            <a:ext cx="403487" cy="1251745"/>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48" name="Rectángulo 39">
            <a:extLst>
              <a:ext uri="{FF2B5EF4-FFF2-40B4-BE49-F238E27FC236}">
                <a16:creationId xmlns:a16="http://schemas.microsoft.com/office/drawing/2014/main" id="{5969EE2D-C74A-4A1F-8948-2F57C63C0449}"/>
              </a:ext>
            </a:extLst>
          </p:cNvPr>
          <p:cNvSpPr/>
          <p:nvPr/>
        </p:nvSpPr>
        <p:spPr bwMode="auto">
          <a:xfrm>
            <a:off x="5032375" y="3916363"/>
            <a:ext cx="1173163" cy="414337"/>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525 de 2016</a:t>
            </a:r>
          </a:p>
        </p:txBody>
      </p:sp>
      <p:sp>
        <p:nvSpPr>
          <p:cNvPr id="49" name="CuadroTexto 40">
            <a:extLst>
              <a:ext uri="{FF2B5EF4-FFF2-40B4-BE49-F238E27FC236}">
                <a16:creationId xmlns:a16="http://schemas.microsoft.com/office/drawing/2014/main" id="{A49D649B-C3A0-4252-863F-61AC801893E7}"/>
              </a:ext>
            </a:extLst>
          </p:cNvPr>
          <p:cNvSpPr txBox="1"/>
          <p:nvPr/>
        </p:nvSpPr>
        <p:spPr>
          <a:xfrm>
            <a:off x="4997450" y="4416425"/>
            <a:ext cx="1330325" cy="6492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la Norma de Proceso Contable y Sistema Documental Contable</a:t>
            </a:r>
          </a:p>
        </p:txBody>
      </p:sp>
      <p:sp>
        <p:nvSpPr>
          <p:cNvPr id="50" name="Rectángulo 49">
            <a:extLst>
              <a:ext uri="{FF2B5EF4-FFF2-40B4-BE49-F238E27FC236}">
                <a16:creationId xmlns:a16="http://schemas.microsoft.com/office/drawing/2014/main" id="{5969EE2D-C74A-4A1F-8948-2F57C63C0449}"/>
              </a:ext>
            </a:extLst>
          </p:cNvPr>
          <p:cNvSpPr/>
          <p:nvPr/>
        </p:nvSpPr>
        <p:spPr bwMode="auto">
          <a:xfrm>
            <a:off x="5676900" y="969963"/>
            <a:ext cx="1171575" cy="401637"/>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2060"/>
                </a:solidFill>
                <a:latin typeface="Tahoma" panose="020B0604030504040204" pitchFamily="34" charset="0"/>
                <a:ea typeface="Tahoma" panose="020B0604030504040204" pitchFamily="34" charset="0"/>
                <a:cs typeface="Tahoma" panose="020B0604030504040204" pitchFamily="34" charset="0"/>
              </a:rPr>
              <a:t>Ley 1314 de 2009</a:t>
            </a:r>
          </a:p>
        </p:txBody>
      </p:sp>
      <p:cxnSp>
        <p:nvCxnSpPr>
          <p:cNvPr id="51" name="Conector recto de flecha 102"/>
          <p:cNvCxnSpPr>
            <a:cxnSpLocks noChangeShapeType="1"/>
          </p:cNvCxnSpPr>
          <p:nvPr/>
        </p:nvCxnSpPr>
        <p:spPr bwMode="auto">
          <a:xfrm flipH="1">
            <a:off x="468313" y="1428750"/>
            <a:ext cx="5795962" cy="2411413"/>
          </a:xfrm>
          <a:prstGeom prst="straightConnector1">
            <a:avLst/>
          </a:prstGeom>
          <a:noFill/>
          <a:ln w="34925" algn="ctr">
            <a:solidFill>
              <a:srgbClr val="4472C4"/>
            </a:solidFill>
            <a:miter lim="800000"/>
            <a:headEnd/>
            <a:tailEnd type="triangle" w="med" len="med"/>
          </a:ln>
          <a:extLst>
            <a:ext uri="{909E8E84-426E-40DD-AFC4-6F175D3DCCD1}">
              <a14:hiddenFill xmlns:a14="http://schemas.microsoft.com/office/drawing/2010/main">
                <a:noFill/>
              </a14:hiddenFill>
            </a:ext>
          </a:extLst>
        </p:spPr>
      </p:cxnSp>
      <p:sp>
        <p:nvSpPr>
          <p:cNvPr id="52" name="Forma en L 51">
            <a:extLst>
              <a:ext uri="{FF2B5EF4-FFF2-40B4-BE49-F238E27FC236}">
                <a16:creationId xmlns:a16="http://schemas.microsoft.com/office/drawing/2014/main" id="{CDAC5EE9-D01F-42F1-B39C-235D8C0C6307}"/>
              </a:ext>
            </a:extLst>
          </p:cNvPr>
          <p:cNvSpPr/>
          <p:nvPr/>
        </p:nvSpPr>
        <p:spPr>
          <a:xfrm rot="5400000">
            <a:off x="8235434" y="4127868"/>
            <a:ext cx="466379" cy="1025736"/>
          </a:xfrm>
          <a:prstGeom prst="corner">
            <a:avLst>
              <a:gd name="adj1" fmla="val 16120"/>
              <a:gd name="adj2" fmla="val 16110"/>
            </a:avLst>
          </a:prstGeom>
          <a:solidFill>
            <a:srgbClr val="00CC99">
              <a:hueOff val="0"/>
              <a:satOff val="0"/>
              <a:lumOff val="0"/>
              <a:alphaOff val="0"/>
            </a:srgbClr>
          </a:solidFill>
          <a:ln w="9525" cap="flat" cmpd="sng" algn="ctr">
            <a:solidFill>
              <a:srgbClr val="000000"/>
            </a:solidFill>
            <a:prstDash val="solid"/>
          </a:ln>
          <a:effectLst/>
          <a:scene3d>
            <a:camera prst="orthographicFront"/>
            <a:lightRig rig="chilly" dir="t"/>
          </a:scene3d>
          <a:sp3d prstMaterial="translucentPowder">
            <a:bevelT w="127000" h="25400" prst="softRound"/>
          </a:sp3d>
        </p:spPr>
      </p:sp>
      <p:sp>
        <p:nvSpPr>
          <p:cNvPr id="53" name="Rectángulo 52">
            <a:extLst>
              <a:ext uri="{FF2B5EF4-FFF2-40B4-BE49-F238E27FC236}">
                <a16:creationId xmlns:a16="http://schemas.microsoft.com/office/drawing/2014/main" id="{5969EE2D-C74A-4A1F-8948-2F57C63C0449}"/>
              </a:ext>
            </a:extLst>
          </p:cNvPr>
          <p:cNvSpPr/>
          <p:nvPr/>
        </p:nvSpPr>
        <p:spPr bwMode="auto">
          <a:xfrm>
            <a:off x="7966960" y="3873692"/>
            <a:ext cx="1025735" cy="445647"/>
          </a:xfrm>
          <a:prstGeom prst="rect">
            <a:avLst/>
          </a:prstGeom>
          <a:solidFill>
            <a:srgbClr val="3333CC">
              <a:lumMod val="20000"/>
              <a:lumOff val="80000"/>
            </a:srgbClr>
          </a:solidFill>
          <a:ln w="9525"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200" b="1" i="0" u="none" strike="noStrike" kern="0" cap="none" spc="0" normalizeH="0" baseline="0" noProof="0" dirty="0">
                <a:ln>
                  <a:noFill/>
                </a:ln>
                <a:solidFill>
                  <a:srgbClr val="0033FF"/>
                </a:solidFill>
                <a:effectLst/>
                <a:uLnTx/>
                <a:uFillTx/>
                <a:latin typeface="Tahoma" panose="020B0604030504040204" pitchFamily="34" charset="0"/>
                <a:ea typeface="Tahoma" panose="020B0604030504040204" pitchFamily="34" charset="0"/>
                <a:cs typeface="Tahoma" panose="020B0604030504040204" pitchFamily="34" charset="0"/>
              </a:rPr>
              <a:t>Res. 193 de 2016</a:t>
            </a:r>
          </a:p>
        </p:txBody>
      </p:sp>
      <p:sp>
        <p:nvSpPr>
          <p:cNvPr id="54" name="CuadroTexto 53">
            <a:extLst>
              <a:ext uri="{FF2B5EF4-FFF2-40B4-BE49-F238E27FC236}">
                <a16:creationId xmlns:a16="http://schemas.microsoft.com/office/drawing/2014/main" id="{A49D649B-C3A0-4252-863F-61AC801893E7}"/>
              </a:ext>
            </a:extLst>
          </p:cNvPr>
          <p:cNvSpPr txBox="1"/>
          <p:nvPr/>
        </p:nvSpPr>
        <p:spPr>
          <a:xfrm>
            <a:off x="8010761" y="4456069"/>
            <a:ext cx="1025735" cy="705885"/>
          </a:xfrm>
          <a:prstGeom prst="rect">
            <a:avLst/>
          </a:prstGeom>
          <a:noFill/>
          <a:ln>
            <a:noFill/>
          </a:ln>
          <a:effectLst/>
        </p:spPr>
        <p:txBody>
          <a:bodyPr spcFirstLastPara="0" vert="horz" wrap="square" lIns="57150" tIns="57150" rIns="57150" bIns="57150" numCol="1" spcCol="1270" anchor="t" anchorCtr="0">
            <a:noAutofit/>
          </a:bodyPr>
          <a:lstStyle/>
          <a:p>
            <a:pPr marL="0" marR="0" lvl="0" indent="0" algn="ctr" defTabSz="666750" eaLnBrk="0" fontAlgn="base" latinLnBrk="0" hangingPunct="0">
              <a:lnSpc>
                <a:spcPct val="90000"/>
              </a:lnSpc>
              <a:spcBef>
                <a:spcPct val="0"/>
              </a:spcBef>
              <a:spcAft>
                <a:spcPct val="35000"/>
              </a:spcAft>
              <a:buClrTx/>
              <a:buSzTx/>
              <a:buFontTx/>
              <a:buNone/>
              <a:tabLst/>
              <a:defRPr/>
            </a:pPr>
            <a:r>
              <a:rPr kumimoji="0" lang="es-CO" sz="1100" b="1" i="0" u="none" strike="noStrike" kern="0" cap="none" spc="0" normalizeH="0" baseline="0" noProof="0" dirty="0">
                <a:ln>
                  <a:noFill/>
                </a:ln>
                <a:solidFill>
                  <a:srgbClr val="000000">
                    <a:hueOff val="0"/>
                    <a:satOff val="0"/>
                    <a:lumOff val="0"/>
                    <a:alphaOff val="0"/>
                  </a:srgbClr>
                </a:solidFill>
                <a:effectLst/>
                <a:uLnTx/>
                <a:uFillTx/>
                <a:latin typeface="Calibri"/>
                <a:ea typeface="+mn-ea"/>
                <a:cs typeface="+mn-cs"/>
              </a:rPr>
              <a:t>Procedimiento para la evaluación del Control Interno Contable.</a:t>
            </a:r>
          </a:p>
        </p:txBody>
      </p:sp>
    </p:spTree>
    <p:extLst>
      <p:ext uri="{BB962C8B-B14F-4D97-AF65-F5344CB8AC3E}">
        <p14:creationId xmlns:p14="http://schemas.microsoft.com/office/powerpoint/2010/main" val="899849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par>
                                <p:cTn id="92" presetID="10" presetClass="entr" presetSubtype="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par>
                                <p:cTn id="101" presetID="10" presetClass="entr" presetSubtype="0" fill="hold"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500"/>
                                        <p:tgtEl>
                                          <p:spTgt spid="5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8" grpId="0"/>
      <p:bldP spid="19" grpId="0"/>
      <p:bldP spid="21" grpId="0" animBg="1"/>
      <p:bldP spid="22" grpId="0"/>
      <p:bldP spid="24" grpId="0" animBg="1"/>
      <p:bldP spid="32" grpId="0" animBg="1"/>
      <p:bldP spid="33" grpId="0"/>
      <p:bldP spid="37" grpId="0" animBg="1"/>
      <p:bldP spid="38" grpId="0"/>
      <p:bldP spid="41" grpId="0"/>
      <p:bldP spid="48" grpId="0" animBg="1"/>
      <p:bldP spid="49" grpId="0"/>
      <p:bldP spid="53"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057300"/>
            <a:ext cx="8997000" cy="4447406"/>
          </a:xfrm>
          <a:prstGeom prst="rect">
            <a:avLst/>
          </a:prstGeom>
        </p:spPr>
        <p:txBody>
          <a:bodyPr wrap="square" lIns="76234" tIns="38117" rIns="76234" bIns="38117">
            <a:spAutoFit/>
          </a:bodyPr>
          <a:lstStyle/>
          <a:p>
            <a:pPr marL="0" marR="0" lvl="0" indent="0" algn="ctr" defTabSz="914400" eaLnBrk="0" fontAlgn="base" latinLnBrk="0" hangingPunct="0">
              <a:lnSpc>
                <a:spcPct val="100000"/>
              </a:lnSpc>
              <a:spcBef>
                <a:spcPct val="0"/>
              </a:spcBef>
              <a:spcAft>
                <a:spcPts val="1200"/>
              </a:spcAft>
              <a:buClrTx/>
              <a:buSzTx/>
              <a:buFontTx/>
              <a:buNone/>
              <a:tabLst/>
              <a:defRPr/>
            </a:pPr>
            <a:r>
              <a:rPr kumimoji="0" lang="es-CO" sz="2400" b="1" i="0" u="none" strike="noStrike" kern="0" cap="none" spc="0" normalizeH="0" baseline="0" noProof="0" dirty="0">
                <a:ln>
                  <a:noFill/>
                </a:ln>
                <a:solidFill>
                  <a:srgbClr val="2D2DB9"/>
                </a:solidFill>
                <a:effectLst/>
                <a:uLnTx/>
                <a:uFillTx/>
              </a:rPr>
              <a:t>Bienes históricos y culturales</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Exigencia de un acto administrativo que lo declare como tal y que tenga medición fiable,</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Solo activos tangibles, no los intangibles:</a:t>
            </a:r>
          </a:p>
          <a:p>
            <a:pPr marL="743076" marR="0" lvl="1"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El conocimiento en acción no puede ser controlado por la entidad.</a:t>
            </a:r>
          </a:p>
          <a:p>
            <a:pPr marL="743076" marR="0" lvl="1"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La propiedad intelectual aplicaría la NICSP  31 - Activos intangibles.</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Prima su uso como </a:t>
            </a:r>
            <a:r>
              <a:rPr kumimoji="0" lang="es-CO" sz="1800" b="1" i="0" u="none" strike="noStrike" kern="0" cap="none" spc="0" normalizeH="0" baseline="0" noProof="0" dirty="0" err="1">
                <a:ln>
                  <a:noFill/>
                </a:ln>
                <a:solidFill>
                  <a:srgbClr val="000000"/>
                </a:solidFill>
                <a:effectLst/>
                <a:uLnTx/>
                <a:uFillTx/>
              </a:rPr>
              <a:t>PPyE</a:t>
            </a:r>
            <a:r>
              <a:rPr kumimoji="0" lang="es-CO" sz="1800" b="1" i="0" u="none" strike="noStrike" kern="0" cap="none" spc="0" normalizeH="0" baseline="0" noProof="0" dirty="0">
                <a:ln>
                  <a:noFill/>
                </a:ln>
                <a:solidFill>
                  <a:srgbClr val="000000"/>
                </a:solidFill>
                <a:effectLst/>
                <a:uLnTx/>
                <a:uFillTx/>
              </a:rPr>
              <a:t>, Propiedad de Inversión o Bien de Uso Público sobre su condición de histórico y cultural.</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Su valor se aprecia con el paso del tiempo y este no se pierde incluso si hay un daño físico parcial, por ello, no son objeto de depreciación ni deterioro.</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No se exige la actualización dado su costo/beneficio.</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Si no es posible su medición son objeto de revelación.</a:t>
            </a:r>
          </a:p>
        </p:txBody>
      </p:sp>
      <p:sp>
        <p:nvSpPr>
          <p:cNvPr id="4" name="Rectángulo 5"/>
          <p:cNvSpPr/>
          <p:nvPr/>
        </p:nvSpPr>
        <p:spPr>
          <a:xfrm>
            <a:off x="809624" y="115864"/>
            <a:ext cx="7981951" cy="86409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Aportes de Colombia a la regulación contable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 del sector público</a:t>
            </a:r>
          </a:p>
        </p:txBody>
      </p:sp>
    </p:spTree>
    <p:extLst>
      <p:ext uri="{BB962C8B-B14F-4D97-AF65-F5344CB8AC3E}">
        <p14:creationId xmlns:p14="http://schemas.microsoft.com/office/powerpoint/2010/main" val="2745523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1201316"/>
            <a:ext cx="5398376" cy="4078074"/>
          </a:xfrm>
          <a:prstGeom prst="rect">
            <a:avLst/>
          </a:prstGeom>
        </p:spPr>
        <p:txBody>
          <a:bodyPr wrap="square" lIns="76234" tIns="38117" rIns="76234" bIns="38117">
            <a:spAutoFit/>
          </a:bodyPr>
          <a:lstStyle/>
          <a:p>
            <a:pPr marL="0" marR="0" lvl="0" indent="0" algn="just" defTabSz="914400" eaLnBrk="0" fontAlgn="base" latinLnBrk="0" hangingPunct="0">
              <a:lnSpc>
                <a:spcPct val="100000"/>
              </a:lnSpc>
              <a:spcBef>
                <a:spcPct val="0"/>
              </a:spcBef>
              <a:spcAft>
                <a:spcPts val="1200"/>
              </a:spcAft>
              <a:buClrTx/>
              <a:buSzTx/>
              <a:buFontTx/>
              <a:buNone/>
              <a:tabLst/>
              <a:defRPr/>
            </a:pPr>
            <a:r>
              <a:rPr kumimoji="0" lang="es-CO" sz="2200" b="1" i="0" u="none" strike="noStrike" kern="0" cap="none" spc="0" normalizeH="0" baseline="0" noProof="0" dirty="0">
                <a:ln>
                  <a:noFill/>
                </a:ln>
                <a:solidFill>
                  <a:srgbClr val="2D2DB9"/>
                </a:solidFill>
                <a:effectLst/>
                <a:uLnTx/>
                <a:uFillTx/>
              </a:rPr>
              <a:t>Recursos naturales no renovables</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Reservas probadas de estos recursos (comercialmente recuperables).</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Se miden por el valor presente neto de los beneficios económicos futuros que se esperan percibir por la explotación del recurso (regalías).</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Son objeto de agotamiento.</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Afectación del reconocimiento, variación y agotamiento en el patrimonio.</a:t>
            </a:r>
          </a:p>
        </p:txBody>
      </p:sp>
      <p:pic>
        <p:nvPicPr>
          <p:cNvPr id="4" name="Imagen 3"/>
          <p:cNvPicPr>
            <a:picLocks noChangeAspect="1"/>
          </p:cNvPicPr>
          <p:nvPr/>
        </p:nvPicPr>
        <p:blipFill>
          <a:blip r:embed="rId2"/>
          <a:stretch>
            <a:fillRect/>
          </a:stretch>
        </p:blipFill>
        <p:spPr>
          <a:xfrm>
            <a:off x="5652120" y="1921396"/>
            <a:ext cx="3441712" cy="2160240"/>
          </a:xfrm>
          <a:prstGeom prst="rect">
            <a:avLst/>
          </a:prstGeom>
        </p:spPr>
      </p:pic>
      <p:sp>
        <p:nvSpPr>
          <p:cNvPr id="5" name="Rectángulo 5"/>
          <p:cNvSpPr/>
          <p:nvPr/>
        </p:nvSpPr>
        <p:spPr>
          <a:xfrm>
            <a:off x="779130" y="121196"/>
            <a:ext cx="7312506" cy="86409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Aportes desde Colombia a la regulación contable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del sector público</a:t>
            </a:r>
          </a:p>
        </p:txBody>
      </p:sp>
      <p:pic>
        <p:nvPicPr>
          <p:cNvPr id="6" name="Picture 2" descr="Resultado de imagen para mapa de colomb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91636" y="121196"/>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55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512" y="985292"/>
            <a:ext cx="8997000" cy="4508961"/>
          </a:xfrm>
          <a:prstGeom prst="rect">
            <a:avLst/>
          </a:prstGeom>
        </p:spPr>
        <p:txBody>
          <a:bodyPr wrap="square" lIns="76234" tIns="38117" rIns="76234" bIns="38117">
            <a:spAutoFit/>
          </a:bodyPr>
          <a:lstStyle/>
          <a:p>
            <a:pPr marL="0" marR="0" lvl="0" indent="0" defTabSz="914400" eaLnBrk="0" fontAlgn="base" latinLnBrk="0" hangingPunct="0">
              <a:lnSpc>
                <a:spcPct val="100000"/>
              </a:lnSpc>
              <a:spcBef>
                <a:spcPct val="0"/>
              </a:spcBef>
              <a:spcAft>
                <a:spcPts val="1200"/>
              </a:spcAft>
              <a:buClrTx/>
              <a:buSzTx/>
              <a:buFontTx/>
              <a:buNone/>
              <a:tabLst/>
              <a:defRPr/>
            </a:pPr>
            <a:r>
              <a:rPr kumimoji="0" lang="es-CO" sz="2000" b="1" i="0" u="none" strike="noStrike" kern="0" cap="none" spc="0" normalizeH="0" baseline="0" noProof="0" dirty="0">
                <a:ln>
                  <a:noFill/>
                </a:ln>
                <a:solidFill>
                  <a:srgbClr val="2D2DB9"/>
                </a:solidFill>
                <a:effectLst/>
                <a:uLnTx/>
                <a:uFillTx/>
              </a:rPr>
              <a:t>Marco Normativo para Entidades en Liquidación</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Principio de Entidad en Liquidación</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Principio de Legalidad.</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Algunas entidades en liquidación deben continuar desarrollando la función de cometido estatal hasta tanto esta sea asumida por otra entidad pública.</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No todos los activos y pasivos se liquidan, algunos son objeto de traslado a otra entidad pública (distinción entre activos y pasivos para liquidar y para trasladar).</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Valor neto de liquidación como base de medición para los activos para liquidar, pasivos para liquidar y pasivos para trasladar.</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Los activos para trasladar se miden al valor neto en libros (costo/beneficio).</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Estados financieros: estado de situación financiera y el estado de la gestión de la liquidación.</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4208" y="1057300"/>
            <a:ext cx="2699792" cy="1296145"/>
          </a:xfrm>
          <a:prstGeom prst="rect">
            <a:avLst/>
          </a:prstGeom>
        </p:spPr>
      </p:pic>
      <p:sp>
        <p:nvSpPr>
          <p:cNvPr id="5" name="Rectángulo 5"/>
          <p:cNvSpPr/>
          <p:nvPr/>
        </p:nvSpPr>
        <p:spPr>
          <a:xfrm>
            <a:off x="933128" y="96813"/>
            <a:ext cx="7128792" cy="86409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Aportes desde Colombia a la regulación contable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del sector público</a:t>
            </a: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1920" y="96813"/>
            <a:ext cx="864096" cy="864096"/>
          </a:xfrm>
          <a:prstGeom prst="rect">
            <a:avLst/>
          </a:prstGeom>
        </p:spPr>
      </p:pic>
    </p:spTree>
    <p:extLst>
      <p:ext uri="{BB962C8B-B14F-4D97-AF65-F5344CB8AC3E}">
        <p14:creationId xmlns:p14="http://schemas.microsoft.com/office/powerpoint/2010/main" val="230827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845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1683" y="13991"/>
            <a:ext cx="7718181" cy="1054159"/>
          </a:xfrm>
        </p:spPr>
        <p:txBody>
          <a:bodyPr>
            <a:normAutofit/>
          </a:bodyPr>
          <a:lstStyle/>
          <a:p>
            <a:r>
              <a:rPr lang="es-ES" sz="3000" b="1" kern="0" dirty="0">
                <a:latin typeface="Times New Roman" panose="02020603050405020304" pitchFamily="18" charset="0"/>
                <a:cs typeface="Times New Roman" panose="02020603050405020304" pitchFamily="18" charset="0"/>
              </a:rPr>
              <a:t>MODELOS DE CONTABILIDAD</a:t>
            </a:r>
            <a:br>
              <a:rPr lang="es-ES" sz="3000" b="1" kern="0" dirty="0">
                <a:latin typeface="Times New Roman" panose="02020603050405020304" pitchFamily="18" charset="0"/>
                <a:cs typeface="Times New Roman" panose="02020603050405020304" pitchFamily="18" charset="0"/>
              </a:rPr>
            </a:br>
            <a:r>
              <a:rPr lang="es-ES" sz="3000" b="1" kern="0" dirty="0">
                <a:latin typeface="Times New Roman" panose="02020603050405020304" pitchFamily="18" charset="0"/>
                <a:cs typeface="Times New Roman" panose="02020603050405020304" pitchFamily="18" charset="0"/>
              </a:rPr>
              <a:t> - CONVERGENCIA -</a:t>
            </a:r>
            <a:endParaRPr lang="es-CO" sz="3000" b="1" dirty="0">
              <a:latin typeface="Times New Roman" panose="02020603050405020304" pitchFamily="18" charset="0"/>
              <a:cs typeface="Times New Roman" panose="02020603050405020304" pitchFamily="18" charset="0"/>
            </a:endParaRPr>
          </a:p>
        </p:txBody>
      </p:sp>
      <p:graphicFrame>
        <p:nvGraphicFramePr>
          <p:cNvPr id="6" name="17 Marcador de SmartArt"/>
          <p:cNvGraphicFramePr>
            <a:graphicFrameLocks/>
          </p:cNvGraphicFramePr>
          <p:nvPr>
            <p:extLst>
              <p:ext uri="{D42A27DB-BD31-4B8C-83A1-F6EECF244321}">
                <p14:modId xmlns:p14="http://schemas.microsoft.com/office/powerpoint/2010/main" val="2864165372"/>
              </p:ext>
            </p:extLst>
          </p:nvPr>
        </p:nvGraphicFramePr>
        <p:xfrm>
          <a:off x="0" y="1068150"/>
          <a:ext cx="8320031" cy="464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95536" y="2781426"/>
            <a:ext cx="2064229" cy="92333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MODELOS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DE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CONTABILIDAD</a:t>
            </a:r>
            <a:endParaRPr kumimoji="0" lang="es-CO" sz="1800" b="0" i="0" u="none" strike="noStrike" kern="0" cap="none" spc="0" normalizeH="0" baseline="0" noProof="0" dirty="0">
              <a:ln>
                <a:noFill/>
              </a:ln>
              <a:solidFill>
                <a:srgbClr val="2D2DB9">
                  <a:lumMod val="75000"/>
                </a:srgbClr>
              </a:solidFill>
              <a:effectLst/>
              <a:uLnTx/>
              <a:uFillTx/>
              <a:latin typeface="Arial Narrow" pitchFamily="34" charset="0"/>
            </a:endParaRPr>
          </a:p>
        </p:txBody>
      </p:sp>
      <p:sp>
        <p:nvSpPr>
          <p:cNvPr id="8" name="_s1030"/>
          <p:cNvSpPr>
            <a:spLocks noChangeArrowheads="1"/>
          </p:cNvSpPr>
          <p:nvPr/>
        </p:nvSpPr>
        <p:spPr bwMode="auto">
          <a:xfrm>
            <a:off x="7044966" y="1218627"/>
            <a:ext cx="1775506" cy="1098813"/>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67"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NIIF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Resoluciones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743/2013 (D)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037/2017</a:t>
            </a:r>
          </a:p>
        </p:txBody>
      </p:sp>
      <p:sp>
        <p:nvSpPr>
          <p:cNvPr id="9" name="_s1030"/>
          <p:cNvSpPr>
            <a:spLocks noChangeArrowheads="1"/>
          </p:cNvSpPr>
          <p:nvPr/>
        </p:nvSpPr>
        <p:spPr bwMode="auto">
          <a:xfrm>
            <a:off x="7285710" y="2676440"/>
            <a:ext cx="1534762" cy="1081161"/>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67"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NIIF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Resolución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414 / 2014</a:t>
            </a:r>
          </a:p>
        </p:txBody>
      </p:sp>
      <p:sp>
        <p:nvSpPr>
          <p:cNvPr id="10" name="_s1030"/>
          <p:cNvSpPr>
            <a:spLocks noChangeArrowheads="1"/>
          </p:cNvSpPr>
          <p:nvPr/>
        </p:nvSpPr>
        <p:spPr bwMode="auto">
          <a:xfrm>
            <a:off x="7243042" y="4116602"/>
            <a:ext cx="1505422" cy="877136"/>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NICSP</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Resolución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 533 /2015</a:t>
            </a:r>
          </a:p>
        </p:txBody>
      </p:sp>
      <p:cxnSp>
        <p:nvCxnSpPr>
          <p:cNvPr id="11" name="Conector recto 3"/>
          <p:cNvCxnSpPr/>
          <p:nvPr/>
        </p:nvCxnSpPr>
        <p:spPr>
          <a:xfrm>
            <a:off x="6444208" y="1768033"/>
            <a:ext cx="523615" cy="9347"/>
          </a:xfrm>
          <a:prstGeom prst="line">
            <a:avLst/>
          </a:prstGeom>
          <a:noFill/>
          <a:ln w="28575" cap="flat" cmpd="sng" algn="ctr">
            <a:solidFill>
              <a:srgbClr val="FFC000"/>
            </a:solidFill>
            <a:prstDash val="solid"/>
          </a:ln>
          <a:effectLst/>
        </p:spPr>
      </p:cxnSp>
      <p:cxnSp>
        <p:nvCxnSpPr>
          <p:cNvPr id="12" name="Conector recto 17"/>
          <p:cNvCxnSpPr/>
          <p:nvPr/>
        </p:nvCxnSpPr>
        <p:spPr>
          <a:xfrm>
            <a:off x="6588224" y="3217540"/>
            <a:ext cx="625478" cy="0"/>
          </a:xfrm>
          <a:prstGeom prst="line">
            <a:avLst/>
          </a:prstGeom>
          <a:noFill/>
          <a:ln w="28575" cap="flat" cmpd="sng" algn="ctr">
            <a:solidFill>
              <a:srgbClr val="FFC000"/>
            </a:solidFill>
            <a:prstDash val="solid"/>
          </a:ln>
          <a:effectLst/>
        </p:spPr>
      </p:cxnSp>
      <p:cxnSp>
        <p:nvCxnSpPr>
          <p:cNvPr id="13" name="Conector recto 18"/>
          <p:cNvCxnSpPr/>
          <p:nvPr/>
        </p:nvCxnSpPr>
        <p:spPr>
          <a:xfrm>
            <a:off x="6625177" y="4657700"/>
            <a:ext cx="589156" cy="0"/>
          </a:xfrm>
          <a:prstGeom prst="line">
            <a:avLst/>
          </a:prstGeom>
          <a:noFill/>
          <a:ln w="28575" cap="flat" cmpd="sng" algn="ctr">
            <a:solidFill>
              <a:srgbClr val="FFC000"/>
            </a:solidFill>
            <a:prstDash val="solid"/>
          </a:ln>
          <a:effectLst/>
        </p:spPr>
      </p:cxnSp>
      <p:cxnSp>
        <p:nvCxnSpPr>
          <p:cNvPr id="14" name="Conector recto 17"/>
          <p:cNvCxnSpPr/>
          <p:nvPr/>
        </p:nvCxnSpPr>
        <p:spPr>
          <a:xfrm flipV="1">
            <a:off x="2339752" y="3338274"/>
            <a:ext cx="432048" cy="2"/>
          </a:xfrm>
          <a:prstGeom prst="line">
            <a:avLst/>
          </a:prstGeom>
          <a:noFill/>
          <a:ln w="28575" cap="flat" cmpd="sng" algn="ctr">
            <a:solidFill>
              <a:srgbClr val="FFC000"/>
            </a:solidFill>
            <a:prstDash val="solid"/>
          </a:ln>
          <a:effectLst/>
        </p:spPr>
      </p:cxnSp>
      <p:cxnSp>
        <p:nvCxnSpPr>
          <p:cNvPr id="15" name="Conector recto 17"/>
          <p:cNvCxnSpPr/>
          <p:nvPr/>
        </p:nvCxnSpPr>
        <p:spPr>
          <a:xfrm flipV="1">
            <a:off x="2003715" y="2065411"/>
            <a:ext cx="840093" cy="720081"/>
          </a:xfrm>
          <a:prstGeom prst="line">
            <a:avLst/>
          </a:prstGeom>
          <a:noFill/>
          <a:ln w="28575" cap="flat" cmpd="sng" algn="ctr">
            <a:solidFill>
              <a:srgbClr val="FFC000"/>
            </a:solidFill>
            <a:prstDash val="solid"/>
          </a:ln>
          <a:effectLst/>
        </p:spPr>
      </p:cxnSp>
      <p:cxnSp>
        <p:nvCxnSpPr>
          <p:cNvPr id="16" name="Conector recto 17"/>
          <p:cNvCxnSpPr/>
          <p:nvPr/>
        </p:nvCxnSpPr>
        <p:spPr>
          <a:xfrm>
            <a:off x="2174741" y="4116602"/>
            <a:ext cx="787398" cy="604746"/>
          </a:xfrm>
          <a:prstGeom prst="line">
            <a:avLst/>
          </a:prstGeom>
          <a:noFill/>
          <a:ln w="28575" cap="flat" cmpd="sng" algn="ctr">
            <a:solidFill>
              <a:srgbClr val="FFC000"/>
            </a:solidFill>
            <a:prstDash val="solid"/>
          </a:ln>
          <a:effectLst/>
        </p:spPr>
      </p:cxnSp>
    </p:spTree>
    <p:extLst>
      <p:ext uri="{BB962C8B-B14F-4D97-AF65-F5344CB8AC3E}">
        <p14:creationId xmlns:p14="http://schemas.microsoft.com/office/powerpoint/2010/main" val="3501075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9</a:t>
            </a:fld>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16" name="Rectángulo 15"/>
          <p:cNvSpPr/>
          <p:nvPr/>
        </p:nvSpPr>
        <p:spPr bwMode="auto">
          <a:xfrm>
            <a:off x="265414" y="89641"/>
            <a:ext cx="8878586" cy="648072"/>
          </a:xfrm>
          <a:prstGeom prst="rect">
            <a:avLst/>
          </a:prstGeom>
          <a:no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algn="ctr" defTabSz="822960" eaLnBrk="0" fontAlgn="base" hangingPunct="0">
              <a:spcBef>
                <a:spcPct val="0"/>
              </a:spcBef>
              <a:spcAft>
                <a:spcPct val="0"/>
              </a:spcAft>
            </a:pPr>
            <a:r>
              <a:rPr lang="es-CO" sz="2160" b="1" dirty="0">
                <a:latin typeface="Times New Roman" pitchFamily="18" charset="0"/>
              </a:rPr>
              <a:t>ESTRUCTURA DEL RÉGIMEN DE CONTABILIDAD PÚBLICA </a:t>
            </a:r>
          </a:p>
          <a:p>
            <a:pPr algn="ctr" defTabSz="822960" eaLnBrk="0" fontAlgn="base" hangingPunct="0">
              <a:spcBef>
                <a:spcPct val="0"/>
              </a:spcBef>
              <a:spcAft>
                <a:spcPct val="0"/>
              </a:spcAft>
            </a:pPr>
            <a:r>
              <a:rPr lang="es-CO" sz="2160" b="1" dirty="0">
                <a:latin typeface="Times New Roman" pitchFamily="18" charset="0"/>
              </a:rPr>
              <a:t>EN CONVERGENCIA CON NICSP / NIIF</a:t>
            </a:r>
          </a:p>
        </p:txBody>
      </p:sp>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413" y="861356"/>
            <a:ext cx="8879602" cy="4402976"/>
          </a:xfrm>
          <a:prstGeom prst="rect">
            <a:avLst/>
          </a:prstGeom>
        </p:spPr>
      </p:pic>
    </p:spTree>
    <p:extLst>
      <p:ext uri="{BB962C8B-B14F-4D97-AF65-F5344CB8AC3E}">
        <p14:creationId xmlns:p14="http://schemas.microsoft.com/office/powerpoint/2010/main" val="178615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acitaciones0109_2018_2.pptx" id="{9854745F-F716-477A-9E18-138129F5CEAC}" vid="{C377E727-B3EE-487F-8A21-EEABDC08482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1327</TotalTime>
  <Words>5759</Words>
  <Application>Microsoft Office PowerPoint</Application>
  <PresentationFormat>Presentación en pantalla (16:10)</PresentationFormat>
  <Paragraphs>767</Paragraphs>
  <Slides>73</Slides>
  <Notes>12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73</vt:i4>
      </vt:variant>
    </vt:vector>
  </HeadingPairs>
  <TitlesOfParts>
    <vt:vector size="84" baseType="lpstr">
      <vt:lpstr>Adobe Heiti Std R</vt:lpstr>
      <vt:lpstr>Arial</vt:lpstr>
      <vt:lpstr>Arial Narrow</vt:lpstr>
      <vt:lpstr>ArialMT</vt:lpstr>
      <vt:lpstr>Calibri</vt:lpstr>
      <vt:lpstr>Calibri Light</vt:lpstr>
      <vt:lpstr>Tahoma</vt:lpstr>
      <vt:lpstr>Times New Roman</vt:lpstr>
      <vt:lpstr>Wingdings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MODELOS DE CONTABILIDAD  - CONVERGENCIA -</vt:lpstr>
      <vt:lpstr>Presentación de PowerPoint</vt:lpstr>
      <vt:lpstr>COBERTURA DE CAPACITACIONES</vt:lpstr>
      <vt:lpstr>NIVEL GENERAL DE ARMONIZACIÓN  NICSP PAÍSES AMERICA LATINA Y CARIBE</vt:lpstr>
      <vt:lpstr>NIVEL GLOBAL DE ALINEACIÓN POR PAÍSES - AMÉRICA LATINA</vt:lpstr>
      <vt:lpstr>NIVEL GLOBAL DE ALINEACIÓN POR PAÍSES - AMÉRICA LATINA</vt:lpstr>
      <vt:lpstr>CRONOGRAMA DE CONVERSIÓN SEGÚN LOS PLANES DE REFORMA ACTUALES PAÍSES DE AMÉRICA LATINA</vt:lpstr>
      <vt:lpstr>¿POR QUÉ LAS CUENTAS PÚBLICAS SON Y DEBEN SER PÚBLICAS?</vt:lpstr>
      <vt:lpstr>Presentación de PowerPoint</vt:lpstr>
      <vt:lpstr>Presentación de PowerPoint</vt:lpstr>
      <vt:lpstr>Presentación de PowerPoint</vt:lpstr>
      <vt:lpstr>Presentación de PowerPoint</vt:lpstr>
      <vt:lpstr>BALANCE GENERAL DE LA NACIÓN - 2017 (miles de millones)</vt:lpstr>
      <vt:lpstr>ESTADOS DE ACTIVIDAD FINANCIERA, ECONÓMICA, SOCIAL Y AMBIENTAL - 2017 </vt:lpstr>
      <vt:lpstr>BALANCE GENERAL SECTOR PÚBLICO- 2017</vt:lpstr>
      <vt:lpstr>EAFES SECTOR PÚBLICO- 2017</vt:lpstr>
      <vt:lpstr>TRANSPARENCIA, PARTICIPACIÓN Y SERVICIO AL CIUDADANO</vt:lpstr>
      <vt:lpstr>Presentación de PowerPoint</vt:lpstr>
      <vt:lpstr>Presentación de PowerPoint</vt:lpstr>
      <vt:lpstr>Presentación de PowerPoint</vt:lpstr>
      <vt:lpstr>Presentación de PowerPoint</vt:lpstr>
      <vt:lpstr>Gestión Transparente de la Información Fiscal</vt:lpstr>
      <vt:lpstr>Gestión Transparente de la Información Fiscal</vt:lpstr>
      <vt:lpstr>Lecciones de las Recientes Crisis</vt:lpstr>
      <vt:lpstr>Mejoras con respecto a ROSC</vt:lpstr>
      <vt:lpstr>Mejoras con respecto al Código del 2007</vt:lpstr>
      <vt:lpstr>II. Importancia de la información en el Nuevo  Código de Transparencia Fiscal (CTF):Pilar I</vt:lpstr>
      <vt:lpstr>II. Importancia de la información en el CTF Referencias en otros pilares</vt:lpstr>
      <vt:lpstr>Presentación de Informes Fiscales: Pilar I 1. Cobertura</vt:lpstr>
      <vt:lpstr>Presentación de Informes Fiscales: Pilar I 2. Frecuencia y Puntualidad</vt:lpstr>
      <vt:lpstr>Presentación de Informes Fiscales: Pilar I 3. Calidad</vt:lpstr>
      <vt:lpstr>Presentación de Informes Fiscales: Pilar I 4. Integridad</vt:lpstr>
      <vt:lpstr>Presentación de PowerPoint</vt:lpstr>
      <vt:lpstr>Calificación Soberana</vt:lpstr>
      <vt:lpstr>¿Qué es una Calificación Soberana?</vt:lpstr>
      <vt:lpstr>Escala de Calificaciones</vt:lpstr>
      <vt:lpstr>Escala de Calificaciones</vt:lpstr>
      <vt:lpstr>Proceso de Calificación</vt:lpstr>
      <vt:lpstr>Primero: Marco  Analítico  para  Calificaciones Soberanas</vt:lpstr>
      <vt:lpstr>Segundo: Comparación con Pares</vt:lpstr>
      <vt:lpstr>Reportes de Finanzas Públicas y Marco Analítico de  Riesgo Soberano</vt:lpstr>
      <vt:lpstr>Fortaleza Económica</vt:lpstr>
      <vt:lpstr>Fortaleza Institucional (I)</vt:lpstr>
      <vt:lpstr>Fortaleza Institucional (II) ¿Cómo influyen los reportes de finanzas públicas? </vt:lpstr>
      <vt:lpstr>Fortaleza Institucional (III) ¿Cómo influyen los reportes de finanzas públicas?</vt:lpstr>
      <vt:lpstr>Fortaleza Fiscal (I)</vt:lpstr>
      <vt:lpstr>Fortaleza Fiscal (II) ¿Cómo influyen los reportes de finanzas públicas?</vt:lpstr>
      <vt:lpstr>Susceptibilidad a Eventos de Riesgo (I)</vt:lpstr>
      <vt:lpstr>Susceptibilidad a Eventos de Riesgo (II)</vt:lpstr>
      <vt:lpstr>Susceptibilidad a Eventos de Riesgo (III) ¿Cómo influyen los reportes de finanzas públicas?</vt:lpstr>
      <vt:lpstr>RESOLUCIÓN 484 de 2017</vt:lpstr>
      <vt:lpstr>Presentación de PowerPoint</vt:lpstr>
      <vt:lpstr>¿Por qué se dio la Modificación del Cronograma de Implementación?</vt:lpstr>
      <vt:lpstr>Importancia del Saneamiento Contable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Rosalvina Robles Hernandes</dc:creator>
  <cp:lastModifiedBy>Carlos Estrada</cp:lastModifiedBy>
  <cp:revision>210</cp:revision>
  <dcterms:created xsi:type="dcterms:W3CDTF">2018-09-03T12:58:49Z</dcterms:created>
  <dcterms:modified xsi:type="dcterms:W3CDTF">2021-05-27T17:05:14Z</dcterms:modified>
</cp:coreProperties>
</file>