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8"/>
  </p:notesMasterIdLst>
  <p:sldIdLst>
    <p:sldId id="266" r:id="rId2"/>
    <p:sldId id="258" r:id="rId3"/>
    <p:sldId id="264" r:id="rId4"/>
    <p:sldId id="257" r:id="rId5"/>
    <p:sldId id="265" r:id="rId6"/>
    <p:sldId id="284" r:id="rId7"/>
    <p:sldId id="262" r:id="rId8"/>
    <p:sldId id="286" r:id="rId9"/>
    <p:sldId id="263" r:id="rId10"/>
    <p:sldId id="267" r:id="rId11"/>
    <p:sldId id="268" r:id="rId12"/>
    <p:sldId id="269" r:id="rId13"/>
    <p:sldId id="270" r:id="rId14"/>
    <p:sldId id="271" r:id="rId15"/>
    <p:sldId id="273" r:id="rId16"/>
    <p:sldId id="272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60" r:id="rId27"/>
  </p:sldIdLst>
  <p:sldSz cx="9144000" cy="5715000" type="screen16x10"/>
  <p:notesSz cx="6858000" cy="9144000"/>
  <p:defaultTextStyle>
    <a:defPPr>
      <a:defRPr lang="es-CO"/>
    </a:defPPr>
    <a:lvl1pPr algn="l" defTabSz="712788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355600" indent="101600" algn="l" defTabSz="712788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712788" indent="201613" algn="l" defTabSz="712788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068388" indent="303213" algn="l" defTabSz="712788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425575" indent="403225" algn="l" defTabSz="712788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E2ECFD"/>
    <a:srgbClr val="069169"/>
    <a:srgbClr val="0094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32" autoAdjust="0"/>
    <p:restoredTop sz="79402" autoAdjust="0"/>
  </p:normalViewPr>
  <p:slideViewPr>
    <p:cSldViewPr snapToGrid="0">
      <p:cViewPr varScale="1">
        <p:scale>
          <a:sx n="87" d="100"/>
          <a:sy n="87" d="100"/>
        </p:scale>
        <p:origin x="72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713232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713232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993BD76-066F-442E-ACA9-4C7D8DC1D39F}" type="datetimeFigureOut">
              <a:rPr lang="es-CO"/>
              <a:pPr>
                <a:defRPr/>
              </a:pPr>
              <a:t>27/05/2021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CO" noProof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  <a:endParaRPr lang="es-CO" noProof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713232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defTabSz="713232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21EBF30-C062-4FC3-8C01-EFF0454683C7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712788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55600" algn="l" defTabSz="712788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712788" algn="l" defTabSz="712788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68388" algn="l" defTabSz="712788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425575" algn="l" defTabSz="712788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83080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6pPr>
    <a:lvl7pPr marL="2139696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7pPr>
    <a:lvl8pPr marL="2496312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8pPr>
    <a:lvl9pPr marL="2852928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Esta plantilla se </a:t>
            </a:r>
            <a:r>
              <a:rPr lang="es-ES" altLang="es-ES" sz="936" b="1" dirty="0"/>
              <a:t>debe usar </a:t>
            </a:r>
            <a:r>
              <a:rPr lang="es-ES" altLang="es-ES" sz="936" dirty="0"/>
              <a:t>como archivo de inicio para presentaciones externas de la Contaduría General de la nación. En formato presentación en pantalla 16:10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Nota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Use la sección Notas para las notas de entrega o para proporcionar detalles adicionales al público. Vea las notas en la vista Presentación durante la presentación.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Tenga en cuenta el tamaño de la fuente (es importante para la accesibilidad, visibilidad, grabación en vídeo y producción en línea)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Colores coordinados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Preste especial atención a los gráficos, diagramas y cuadros de texto.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Gráficos y tablas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Use colores y estilos uniformes y que no distraigan.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Etiquete todos los gráficos y tablas y no olvide colocar la fuente de donde se toman las imágenes o los gráficos (Derechos de autor)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936" dirty="0"/>
          </a:p>
        </p:txBody>
      </p:sp>
      <p:sp>
        <p:nvSpPr>
          <p:cNvPr id="18436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712788" fontAlgn="base">
              <a:spcBef>
                <a:spcPct val="0"/>
              </a:spcBef>
              <a:spcAft>
                <a:spcPct val="0"/>
              </a:spcAft>
            </a:pPr>
            <a:fld id="{79D87527-6201-45A2-8F26-DCF5E8978436}" type="slidenum">
              <a:rPr lang="es-CO" altLang="es-CO" sz="1200" smtClean="0"/>
              <a:pPr defTabSz="712788"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s-CO" altLang="es-CO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Este </a:t>
            </a:r>
            <a:r>
              <a:rPr lang="es-ES" altLang="es-ES" sz="936" dirty="0" err="1"/>
              <a:t>slide</a:t>
            </a:r>
            <a:r>
              <a:rPr lang="es-ES" altLang="es-ES" sz="936" dirty="0"/>
              <a:t> se </a:t>
            </a:r>
            <a:r>
              <a:rPr lang="es-ES" altLang="es-ES" sz="936" b="1" dirty="0"/>
              <a:t>debe usar </a:t>
            </a:r>
            <a:r>
              <a:rPr lang="es-ES" altLang="es-ES" sz="936" dirty="0"/>
              <a:t>para nombrar los </a:t>
            </a:r>
            <a:r>
              <a:rPr lang="es-ES" altLang="es-ES" sz="936" b="1" dirty="0"/>
              <a:t>Capítulos</a:t>
            </a:r>
            <a:r>
              <a:rPr lang="es-ES" altLang="es-ES" sz="936" dirty="0"/>
              <a:t>, cambio de </a:t>
            </a:r>
            <a:r>
              <a:rPr lang="es-ES" altLang="es-ES" sz="936" b="1" dirty="0"/>
              <a:t>tema</a:t>
            </a:r>
            <a:r>
              <a:rPr lang="es-ES" altLang="es-ES" sz="936" dirty="0"/>
              <a:t> o para </a:t>
            </a:r>
            <a:r>
              <a:rPr lang="es-ES" altLang="es-ES" sz="936" b="1" dirty="0"/>
              <a:t>saltos de sección </a:t>
            </a:r>
            <a:r>
              <a:rPr lang="es-ES" altLang="es-ES" sz="936" dirty="0"/>
              <a:t>en presentaciones de varios temas o conferencistas.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Secciones</a:t>
            </a: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b="1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Notas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Use la sección Notas para las notas de entrega o para proporcionar detalles adicionales al público. Vea las notas en la vista Presentación durante la presentación.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Tenga en cuenta el tamaño de la fuente (es importante para la accesibilidad, visibilidad, grabación en vídeo y producción en línea)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936" dirty="0"/>
          </a:p>
        </p:txBody>
      </p:sp>
      <p:sp>
        <p:nvSpPr>
          <p:cNvPr id="20484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712788" fontAlgn="base">
              <a:spcBef>
                <a:spcPct val="0"/>
              </a:spcBef>
              <a:spcAft>
                <a:spcPct val="0"/>
              </a:spcAft>
            </a:pPr>
            <a:fld id="{9AE72CD6-89D3-42D2-8105-C9834A018746}" type="slidenum">
              <a:rPr lang="es-CO" altLang="es-CO" sz="1200" smtClean="0"/>
              <a:pPr defTabSz="712788"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s-CO" altLang="es-CO"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Este </a:t>
            </a:r>
            <a:r>
              <a:rPr lang="es-ES" altLang="es-ES" sz="936" dirty="0" err="1"/>
              <a:t>slide</a:t>
            </a:r>
            <a:r>
              <a:rPr lang="es-ES" altLang="es-ES" sz="936" dirty="0"/>
              <a:t> se </a:t>
            </a:r>
            <a:r>
              <a:rPr lang="es-ES" altLang="es-ES" sz="936" b="1" dirty="0"/>
              <a:t>debe usar </a:t>
            </a:r>
            <a:r>
              <a:rPr lang="es-ES" altLang="es-ES" sz="936" dirty="0"/>
              <a:t>para </a:t>
            </a:r>
            <a:r>
              <a:rPr lang="es-ES" altLang="es-ES" sz="936" b="1" dirty="0" err="1"/>
              <a:t>imágen</a:t>
            </a:r>
            <a:r>
              <a:rPr lang="es-ES" altLang="es-ES" sz="936" b="1" dirty="0"/>
              <a:t> y texto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Secciones</a:t>
            </a: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b="1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Notas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Use la sección Notas para las notas de entrega o para proporcionar detalles adicionales al público. Vea las notas en la vista Presentación durante la presentación.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Tenga en cuenta el tamaño de la fuente (es importante para la accesibilidad, visibilidad, grabación en vídeo y producción en línea)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Colores coordinados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Preste especial atención a los gráficos, diagramas y cuadros de texto.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Gráficos y tablas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En breve: si es posible, use colores y estilos uniformes y que no distraigan.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Etiquete todos los gráficos y tablas y no olvide colocar la fuente de donde se toman las imágenes o los gráficos (Derechos de autor)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Derechos de autor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Digite la fuente de donde toma la imagen</a:t>
            </a:r>
            <a:endParaRPr lang="es-CO" sz="936" dirty="0"/>
          </a:p>
        </p:txBody>
      </p:sp>
      <p:sp>
        <p:nvSpPr>
          <p:cNvPr id="22532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712788" fontAlgn="base">
              <a:spcBef>
                <a:spcPct val="0"/>
              </a:spcBef>
              <a:spcAft>
                <a:spcPct val="0"/>
              </a:spcAft>
            </a:pPr>
            <a:fld id="{21387F62-E777-4991-875C-10B22C756037}" type="slidenum">
              <a:rPr lang="es-CO" altLang="es-CO" sz="1200" smtClean="0"/>
              <a:pPr defTabSz="712788"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s-CO" altLang="es-CO" sz="12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s-ES" altLang="es-ES" dirty="0"/>
              <a:t>Esta</a:t>
            </a:r>
            <a:r>
              <a:rPr lang="es-ES" altLang="es-ES" baseline="0" dirty="0"/>
              <a:t> diapositiva</a:t>
            </a:r>
            <a:r>
              <a:rPr lang="es-ES" altLang="es-ES" dirty="0"/>
              <a:t> se </a:t>
            </a:r>
            <a:r>
              <a:rPr lang="es-ES" altLang="es-ES" b="1" dirty="0"/>
              <a:t>debe usar </a:t>
            </a:r>
            <a:r>
              <a:rPr lang="es-ES" altLang="es-ES" dirty="0"/>
              <a:t>para nombrar el </a:t>
            </a:r>
            <a:r>
              <a:rPr lang="es-ES" altLang="es-ES" b="1" dirty="0"/>
              <a:t>Nombre del Evento</a:t>
            </a:r>
            <a:r>
              <a:rPr lang="es-ES" altLang="es-ES" b="1" baseline="0" dirty="0"/>
              <a:t> </a:t>
            </a:r>
            <a:r>
              <a:rPr lang="es-ES" altLang="es-ES" b="0" baseline="0" dirty="0"/>
              <a:t>o dar la </a:t>
            </a:r>
            <a:r>
              <a:rPr lang="es-ES" altLang="es-ES" b="1" baseline="0" dirty="0"/>
              <a:t>Bienvenida </a:t>
            </a:r>
            <a:r>
              <a:rPr lang="es-ES" altLang="es-ES" dirty="0"/>
              <a:t>en presentaciones de varios temas o conferencistas.</a:t>
            </a:r>
          </a:p>
          <a:p>
            <a:pPr eaLnBrk="1" hangingPunct="1"/>
            <a:endParaRPr lang="es-ES" altLang="es-ES" dirty="0"/>
          </a:p>
          <a:p>
            <a:pPr eaLnBrk="1" hangingPunct="1"/>
            <a:r>
              <a:rPr lang="es-ES" altLang="es-ES" b="1" dirty="0"/>
              <a:t>Secciones</a:t>
            </a:r>
            <a:endParaRPr lang="es-ES" altLang="es-ES" dirty="0"/>
          </a:p>
          <a:p>
            <a:pPr eaLnBrk="1" hangingPunct="1"/>
            <a:r>
              <a:rPr lang="es-ES" altLang="es-ES" dirty="0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eaLnBrk="1" hangingPunct="1"/>
            <a:endParaRPr lang="es-ES" altLang="es-ES" b="1" dirty="0"/>
          </a:p>
          <a:p>
            <a:pPr eaLnBrk="1" hangingPunct="1"/>
            <a:r>
              <a:rPr lang="es-ES" altLang="es-ES" b="1" dirty="0"/>
              <a:t>Notas</a:t>
            </a:r>
          </a:p>
          <a:p>
            <a:pPr eaLnBrk="1" hangingPunct="1"/>
            <a:r>
              <a:rPr lang="es-ES" altLang="es-ES" dirty="0"/>
              <a:t>Use la sección </a:t>
            </a:r>
            <a:r>
              <a:rPr lang="es-ES" altLang="es-ES" b="1" dirty="0"/>
              <a:t>Notas</a:t>
            </a:r>
            <a:r>
              <a:rPr lang="es-ES" altLang="es-ES" dirty="0"/>
              <a:t> para las notas de entrega o para proporcionar detalles adicionales al público. Vea las notas en la </a:t>
            </a:r>
            <a:r>
              <a:rPr lang="es-ES" altLang="es-ES" b="1" dirty="0"/>
              <a:t>vista Presentación </a:t>
            </a:r>
            <a:r>
              <a:rPr lang="es-ES" altLang="es-ES" dirty="0"/>
              <a:t>durante la presentación. </a:t>
            </a:r>
          </a:p>
          <a:p>
            <a:pPr eaLnBrk="1" hangingPunct="1"/>
            <a:r>
              <a:rPr lang="es-ES" altLang="es-ES" dirty="0"/>
              <a:t>Tenga en cuenta el tamaño de la fuente (es importante para la accesibilidad, visibilidad, grabación en video y producción en línea).</a:t>
            </a:r>
          </a:p>
          <a:p>
            <a:pPr eaLnBrk="1" hangingPunct="1"/>
            <a:endParaRPr lang="es-ES" altLang="es-ES" dirty="0"/>
          </a:p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21DE83-E57C-4E4D-8BC6-AE48AE1AC31A}" type="slidenum">
              <a:rPr lang="es-CO" smtClean="0"/>
              <a:t>8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2125260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Este </a:t>
            </a:r>
            <a:r>
              <a:rPr lang="es-ES" altLang="es-ES" sz="936" dirty="0" err="1"/>
              <a:t>slide</a:t>
            </a:r>
            <a:r>
              <a:rPr lang="es-ES" altLang="es-ES" sz="936" dirty="0"/>
              <a:t> finaliza la presentación. Si se requiere que el funcionario de la CGN deba ser contactado,  digite el </a:t>
            </a:r>
            <a:r>
              <a:rPr lang="es-ES" altLang="es-ES" sz="936" b="1" dirty="0"/>
              <a:t>correo electrónico institucional.</a:t>
            </a:r>
            <a:endParaRPr lang="es-CO" sz="936" dirty="0"/>
          </a:p>
        </p:txBody>
      </p:sp>
      <p:sp>
        <p:nvSpPr>
          <p:cNvPr id="26628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712788" fontAlgn="base">
              <a:spcBef>
                <a:spcPct val="0"/>
              </a:spcBef>
              <a:spcAft>
                <a:spcPct val="0"/>
              </a:spcAft>
            </a:pPr>
            <a:fld id="{FBDF0B1D-1C53-4861-AE74-035B5313158E}" type="slidenum">
              <a:rPr lang="es-CO" altLang="es-CO" sz="1200" smtClean="0"/>
              <a:pPr defTabSz="712788" fontAlgn="base">
                <a:spcBef>
                  <a:spcPct val="0"/>
                </a:spcBef>
                <a:spcAft>
                  <a:spcPct val="0"/>
                </a:spcAft>
              </a:pPr>
              <a:t>26</a:t>
            </a:fld>
            <a:endParaRPr lang="es-CO" altLang="es-CO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9.png"/><Relationship Id="rId11" Type="http://schemas.openxmlformats.org/officeDocument/2006/relationships/image" Target="../media/image13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nes - panoramic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/>
          </a:p>
        </p:txBody>
      </p:sp>
      <p:pic>
        <p:nvPicPr>
          <p:cNvPr id="3" name="Imagen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000" y="0"/>
            <a:ext cx="7620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ángulo 3"/>
          <p:cNvSpPr/>
          <p:nvPr/>
        </p:nvSpPr>
        <p:spPr>
          <a:xfrm>
            <a:off x="0" y="0"/>
            <a:ext cx="1670050" cy="5715000"/>
          </a:xfrm>
          <a:prstGeom prst="rect">
            <a:avLst/>
          </a:prstGeom>
          <a:solidFill>
            <a:srgbClr val="0691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sp>
        <p:nvSpPr>
          <p:cNvPr id="5" name="Rectángulo 4"/>
          <p:cNvSpPr/>
          <p:nvPr/>
        </p:nvSpPr>
        <p:spPr>
          <a:xfrm>
            <a:off x="7446963" y="0"/>
            <a:ext cx="1670050" cy="5715000"/>
          </a:xfrm>
          <a:prstGeom prst="rect">
            <a:avLst/>
          </a:prstGeom>
          <a:solidFill>
            <a:srgbClr val="E2EC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25819511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/>
          </a:p>
        </p:txBody>
      </p:sp>
      <p:pic>
        <p:nvPicPr>
          <p:cNvPr id="3" name="Imagen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48338" y="5281613"/>
            <a:ext cx="2795587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ángulo 3"/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pic>
        <p:nvPicPr>
          <p:cNvPr id="5" name="Imagen 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6989175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pic>
        <p:nvPicPr>
          <p:cNvPr id="6" name="Imagen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822855"/>
            <a:ext cx="4629150" cy="406135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945832429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pic>
        <p:nvPicPr>
          <p:cNvPr id="6" name="Imagen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822855"/>
            <a:ext cx="4629150" cy="4061354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s-ES" noProof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159577786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pic>
        <p:nvPicPr>
          <p:cNvPr id="5" name="Imagen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7538341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lti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38338" y="1598613"/>
            <a:ext cx="244475" cy="32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5150" y="2527300"/>
            <a:ext cx="8139113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97150" y="3089275"/>
            <a:ext cx="434975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225" y="2366963"/>
            <a:ext cx="9144000" cy="84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14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24563" y="5313363"/>
            <a:ext cx="2843212" cy="236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11575" y="3662363"/>
            <a:ext cx="2686050" cy="65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70450" y="4203700"/>
            <a:ext cx="2232025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uadroTexto 9"/>
          <p:cNvSpPr txBox="1">
            <a:spLocks noChangeArrowheads="1"/>
          </p:cNvSpPr>
          <p:nvPr/>
        </p:nvSpPr>
        <p:spPr bwMode="auto">
          <a:xfrm>
            <a:off x="636588" y="5183188"/>
            <a:ext cx="2540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712788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712788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712788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712788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es-CO" altLang="es-CO" sz="1800" i="1">
                <a:solidFill>
                  <a:srgbClr val="7F7F7F"/>
                </a:solidFill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www.contaduria.gov.co</a:t>
            </a:r>
          </a:p>
        </p:txBody>
      </p:sp>
      <p:sp>
        <p:nvSpPr>
          <p:cNvPr id="11" name="Elipse 10"/>
          <p:cNvSpPr/>
          <p:nvPr/>
        </p:nvSpPr>
        <p:spPr>
          <a:xfrm>
            <a:off x="8382000" y="4559300"/>
            <a:ext cx="328613" cy="3079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/>
          </a:p>
        </p:txBody>
      </p:sp>
      <p:pic>
        <p:nvPicPr>
          <p:cNvPr id="12" name="Picture 2" descr="http://www.cartagenacaribe.com/images/boton-contactenos.png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8325" y="4086225"/>
            <a:ext cx="1668463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CuadroTexto 12"/>
          <p:cNvSpPr txBox="1"/>
          <p:nvPr/>
        </p:nvSpPr>
        <p:spPr>
          <a:xfrm>
            <a:off x="2244725" y="1162050"/>
            <a:ext cx="4511675" cy="1323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8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iti Std R" panose="020B0400000000000000" pitchFamily="34" charset="-128"/>
                <a:ea typeface="Adobe Heiti Std R" panose="020B0400000000000000" pitchFamily="34" charset="-128"/>
                <a:cs typeface="Arial" panose="020B0604020202020204" pitchFamily="34" charset="0"/>
              </a:rPr>
              <a:t>GRACIAS</a:t>
            </a:r>
          </a:p>
        </p:txBody>
      </p:sp>
      <p:sp>
        <p:nvSpPr>
          <p:cNvPr id="14" name="Rectángulo 13"/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pic>
        <p:nvPicPr>
          <p:cNvPr id="15" name="Imagen 19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5462724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50" presetClass="entr" presetSubtype="0" decel="10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8500"/>
                            </p:stCondLst>
                            <p:childTnLst>
                              <p:par>
                                <p:cTn id="31" presetID="47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0"/>
                            </p:stCondLst>
                            <p:childTnLst>
                              <p:par>
                                <p:cTn id="37" presetID="47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1500"/>
                            </p:stCondLst>
                            <p:childTnLst>
                              <p:par>
                                <p:cTn id="43" presetID="47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45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4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13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pic>
        <p:nvPicPr>
          <p:cNvPr id="5" name="Imagen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04271"/>
            <a:ext cx="1971675" cy="484319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04271"/>
            <a:ext cx="5800725" cy="484319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515776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G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163" y="-1270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11550" y="481013"/>
            <a:ext cx="1011238" cy="2363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11638" y="1236663"/>
            <a:ext cx="833437" cy="164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02163" y="1573213"/>
            <a:ext cx="815975" cy="1306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92363" y="3219450"/>
            <a:ext cx="4402137" cy="67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82838" y="3844925"/>
            <a:ext cx="4400550" cy="39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05063" y="4313238"/>
            <a:ext cx="4378325" cy="25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Conector recto 8"/>
          <p:cNvCxnSpPr/>
          <p:nvPr/>
        </p:nvCxnSpPr>
        <p:spPr>
          <a:xfrm>
            <a:off x="2392363" y="3130550"/>
            <a:ext cx="4391025" cy="0"/>
          </a:xfrm>
          <a:prstGeom prst="line">
            <a:avLst/>
          </a:prstGeom>
          <a:ln w="60325">
            <a:solidFill>
              <a:srgbClr val="00947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Elipse 9"/>
          <p:cNvSpPr/>
          <p:nvPr/>
        </p:nvSpPr>
        <p:spPr>
          <a:xfrm>
            <a:off x="7678738" y="4240213"/>
            <a:ext cx="328612" cy="3079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/>
          </a:p>
        </p:txBody>
      </p:sp>
      <p:sp>
        <p:nvSpPr>
          <p:cNvPr id="11" name="Rectángulo 10"/>
          <p:cNvSpPr/>
          <p:nvPr/>
        </p:nvSpPr>
        <p:spPr>
          <a:xfrm>
            <a:off x="6062663" y="5089525"/>
            <a:ext cx="3081337" cy="6127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11339146"/>
      </p:ext>
    </p:extLst>
  </p:cSld>
  <p:clrMapOvr>
    <a:masterClrMapping/>
  </p:clrMapOvr>
  <p:transition spd="slow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4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mbre Evento - Bienven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9225" y="1146175"/>
            <a:ext cx="2719388" cy="416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uadroTexto 5"/>
          <p:cNvSpPr txBox="1"/>
          <p:nvPr/>
        </p:nvSpPr>
        <p:spPr>
          <a:xfrm>
            <a:off x="1752600" y="1308100"/>
            <a:ext cx="68480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54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557657" y="2794000"/>
            <a:ext cx="54373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36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1736148" y="4433817"/>
            <a:ext cx="51809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36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</a:p>
        </p:txBody>
      </p:sp>
      <p:sp>
        <p:nvSpPr>
          <p:cNvPr id="9" name="Elipse 8"/>
          <p:cNvSpPr/>
          <p:nvPr/>
        </p:nvSpPr>
        <p:spPr>
          <a:xfrm>
            <a:off x="8378825" y="392113"/>
            <a:ext cx="328613" cy="3079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/>
          </a:p>
        </p:txBody>
      </p:sp>
      <p:pic>
        <p:nvPicPr>
          <p:cNvPr id="10" name="Imagen 1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68718" y="3389881"/>
            <a:ext cx="5079531" cy="1379802"/>
          </a:xfrm>
        </p:spPr>
        <p:txBody>
          <a:bodyPr/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16" name="Título 15"/>
          <p:cNvSpPr>
            <a:spLocks noGrp="1"/>
          </p:cNvSpPr>
          <p:nvPr>
            <p:ph type="title"/>
          </p:nvPr>
        </p:nvSpPr>
        <p:spPr>
          <a:xfrm>
            <a:off x="2868665" y="1479397"/>
            <a:ext cx="5079636" cy="175116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76953319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ipse 5"/>
          <p:cNvSpPr/>
          <p:nvPr/>
        </p:nvSpPr>
        <p:spPr>
          <a:xfrm>
            <a:off x="31750" y="481013"/>
            <a:ext cx="317500" cy="477837"/>
          </a:xfrm>
          <a:custGeom>
            <a:avLst/>
            <a:gdLst>
              <a:gd name="connsiteX0" fmla="*/ 0 w 354419"/>
              <a:gd name="connsiteY0" fmla="*/ 237461 h 474921"/>
              <a:gd name="connsiteX1" fmla="*/ 177210 w 354419"/>
              <a:gd name="connsiteY1" fmla="*/ 0 h 474921"/>
              <a:gd name="connsiteX2" fmla="*/ 354420 w 354419"/>
              <a:gd name="connsiteY2" fmla="*/ 237461 h 474921"/>
              <a:gd name="connsiteX3" fmla="*/ 177210 w 354419"/>
              <a:gd name="connsiteY3" fmla="*/ 474922 h 474921"/>
              <a:gd name="connsiteX4" fmla="*/ 0 w 354419"/>
              <a:gd name="connsiteY4" fmla="*/ 237461 h 474921"/>
              <a:gd name="connsiteX0" fmla="*/ 0 w 317739"/>
              <a:gd name="connsiteY0" fmla="*/ 237667 h 475418"/>
              <a:gd name="connsiteX1" fmla="*/ 177210 w 317739"/>
              <a:gd name="connsiteY1" fmla="*/ 206 h 475418"/>
              <a:gd name="connsiteX2" fmla="*/ 317739 w 317739"/>
              <a:gd name="connsiteY2" fmla="*/ 271728 h 475418"/>
              <a:gd name="connsiteX3" fmla="*/ 177210 w 317739"/>
              <a:gd name="connsiteY3" fmla="*/ 475128 h 475418"/>
              <a:gd name="connsiteX4" fmla="*/ 0 w 317739"/>
              <a:gd name="connsiteY4" fmla="*/ 237667 h 475418"/>
              <a:gd name="connsiteX0" fmla="*/ 0 w 349180"/>
              <a:gd name="connsiteY0" fmla="*/ 237972 h 476338"/>
              <a:gd name="connsiteX1" fmla="*/ 177210 w 349180"/>
              <a:gd name="connsiteY1" fmla="*/ 511 h 476338"/>
              <a:gd name="connsiteX2" fmla="*/ 349180 w 349180"/>
              <a:gd name="connsiteY2" fmla="*/ 292994 h 476338"/>
              <a:gd name="connsiteX3" fmla="*/ 177210 w 349180"/>
              <a:gd name="connsiteY3" fmla="*/ 475433 h 476338"/>
              <a:gd name="connsiteX4" fmla="*/ 0 w 349180"/>
              <a:gd name="connsiteY4" fmla="*/ 237972 h 476338"/>
              <a:gd name="connsiteX0" fmla="*/ 0 w 317739"/>
              <a:gd name="connsiteY0" fmla="*/ 230299 h 476761"/>
              <a:gd name="connsiteX1" fmla="*/ 145769 w 317739"/>
              <a:gd name="connsiteY1" fmla="*/ 698 h 476761"/>
              <a:gd name="connsiteX2" fmla="*/ 317739 w 317739"/>
              <a:gd name="connsiteY2" fmla="*/ 293181 h 476761"/>
              <a:gd name="connsiteX3" fmla="*/ 145769 w 317739"/>
              <a:gd name="connsiteY3" fmla="*/ 475620 h 476761"/>
              <a:gd name="connsiteX4" fmla="*/ 0 w 317739"/>
              <a:gd name="connsiteY4" fmla="*/ 230299 h 476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7739" h="476761">
                <a:moveTo>
                  <a:pt x="0" y="230299"/>
                </a:moveTo>
                <a:cubicBezTo>
                  <a:pt x="0" y="99153"/>
                  <a:pt x="92813" y="-9782"/>
                  <a:pt x="145769" y="698"/>
                </a:cubicBezTo>
                <a:cubicBezTo>
                  <a:pt x="198726" y="11178"/>
                  <a:pt x="317739" y="162035"/>
                  <a:pt x="317739" y="293181"/>
                </a:cubicBezTo>
                <a:cubicBezTo>
                  <a:pt x="317739" y="424327"/>
                  <a:pt x="198726" y="486100"/>
                  <a:pt x="145769" y="475620"/>
                </a:cubicBezTo>
                <a:cubicBezTo>
                  <a:pt x="92813" y="465140"/>
                  <a:pt x="0" y="361445"/>
                  <a:pt x="0" y="2302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/>
          </a:p>
        </p:txBody>
      </p:sp>
      <p:pic>
        <p:nvPicPr>
          <p:cNvPr id="4" name="Imagen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25" y="2141538"/>
            <a:ext cx="2043113" cy="171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Elipse 4"/>
          <p:cNvSpPr/>
          <p:nvPr/>
        </p:nvSpPr>
        <p:spPr>
          <a:xfrm>
            <a:off x="8597900" y="184150"/>
            <a:ext cx="361950" cy="29686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/>
          </a:p>
        </p:txBody>
      </p:sp>
      <p:pic>
        <p:nvPicPr>
          <p:cNvPr id="6" name="Imagen 1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2119" b="63123"/>
          <a:stretch/>
        </p:blipFill>
        <p:spPr bwMode="auto">
          <a:xfrm>
            <a:off x="1" y="0"/>
            <a:ext cx="2540000" cy="2099733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ángulo 6"/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pic>
        <p:nvPicPr>
          <p:cNvPr id="8" name="Imagen 1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67516" y="2444960"/>
            <a:ext cx="6322828" cy="110463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413347189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pic>
        <p:nvPicPr>
          <p:cNvPr id="4" name="Imagen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ctr">
              <a:defRPr sz="32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6147663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nes - panoramic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/>
          </a:p>
        </p:txBody>
      </p:sp>
      <p:pic>
        <p:nvPicPr>
          <p:cNvPr id="3" name="Imagen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6725" cy="62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n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1125132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pic>
        <p:nvPicPr>
          <p:cNvPr id="5" name="Imagen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451387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04271"/>
            <a:ext cx="7886700" cy="110463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400969"/>
            <a:ext cx="3868340" cy="68659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087563"/>
            <a:ext cx="3868340" cy="3070490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400969"/>
            <a:ext cx="3887391" cy="68659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087563"/>
            <a:ext cx="3887391" cy="3070490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673487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ton - blanco y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pic>
        <p:nvPicPr>
          <p:cNvPr id="3" name="Imagen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8916303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n 11"/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796925" y="304800"/>
            <a:ext cx="7718425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CO"/>
              <a:t>Haga clic para modificar el estilo de título del patrón</a:t>
            </a:r>
            <a:endParaRPr lang="en-US" altLang="es-CO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96925" y="1520825"/>
            <a:ext cx="7718425" cy="362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CO"/>
              <a:t>Haga clic para modificar el estilo de texto del patrón</a:t>
            </a:r>
          </a:p>
          <a:p>
            <a:pPr lvl="1"/>
            <a:r>
              <a:rPr lang="es-ES" altLang="es-CO"/>
              <a:t>Segundo nivel</a:t>
            </a:r>
          </a:p>
          <a:p>
            <a:pPr lvl="2"/>
            <a:r>
              <a:rPr lang="es-ES" altLang="es-CO"/>
              <a:t>Tercer nivel</a:t>
            </a:r>
          </a:p>
          <a:p>
            <a:pPr lvl="3"/>
            <a:r>
              <a:rPr lang="es-ES" altLang="es-CO"/>
              <a:t>Cuarto nivel</a:t>
            </a:r>
          </a:p>
          <a:p>
            <a:pPr lvl="4"/>
            <a:r>
              <a:rPr lang="es-ES" altLang="es-CO"/>
              <a:t>Quinto nivel</a:t>
            </a:r>
            <a:endParaRPr lang="en-US" altLang="es-CO"/>
          </a:p>
        </p:txBody>
      </p:sp>
      <p:pic>
        <p:nvPicPr>
          <p:cNvPr id="1029" name="Imagen 6"/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850" y="304800"/>
            <a:ext cx="249238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Imagen 12"/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48338" y="5281613"/>
            <a:ext cx="2795587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ransition/>
  <p:txStyles>
    <p:titleStyle>
      <a:lvl1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171450" indent="-171450" algn="l" defTabSz="685800" rtl="0" eaLnBrk="1" fontAlgn="base" hangingPunct="1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14350" indent="-171450" algn="l" defTabSz="685800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50" indent="-171450" algn="l" defTabSz="685800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150" indent="-171450" algn="l" defTabSz="685800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3050" indent="-171450" algn="l" defTabSz="685800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jpeg"/><Relationship Id="rId7" Type="http://schemas.openxmlformats.org/officeDocument/2006/relationships/image" Target="../media/image41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11" Type="http://schemas.openxmlformats.org/officeDocument/2006/relationships/image" Target="../media/image45.jpeg"/><Relationship Id="rId5" Type="http://schemas.openxmlformats.org/officeDocument/2006/relationships/image" Target="../media/image39.jpeg"/><Relationship Id="rId10" Type="http://schemas.openxmlformats.org/officeDocument/2006/relationships/image" Target="../media/image44.jpeg"/><Relationship Id="rId4" Type="http://schemas.openxmlformats.org/officeDocument/2006/relationships/image" Target="../media/image38.jpeg"/><Relationship Id="rId9" Type="http://schemas.openxmlformats.org/officeDocument/2006/relationships/image" Target="../media/image43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image" Target="../media/image48.png"/><Relationship Id="rId7" Type="http://schemas.openxmlformats.org/officeDocument/2006/relationships/image" Target="../media/image52.jpe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3.png"/><Relationship Id="rId4" Type="http://schemas.openxmlformats.org/officeDocument/2006/relationships/image" Target="../media/image30.gi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1 Título"/>
          <p:cNvSpPr txBox="1">
            <a:spLocks/>
          </p:cNvSpPr>
          <p:nvPr/>
        </p:nvSpPr>
        <p:spPr bwMode="auto">
          <a:xfrm>
            <a:off x="7830938" y="1038978"/>
            <a:ext cx="1385805" cy="378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defPPr>
              <a:defRPr lang="es-E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pPr algn="ctr" defTabSz="341801">
              <a:defRPr/>
            </a:pPr>
            <a:r>
              <a:rPr lang="es-CO" sz="2401" b="1" dirty="0">
                <a:latin typeface="Aharoni" pitchFamily="2" charset="-79"/>
                <a:ea typeface="+mn-ea"/>
                <a:cs typeface="Aharoni" pitchFamily="2" charset="-79"/>
              </a:rPr>
              <a:t>Causas</a:t>
            </a:r>
          </a:p>
        </p:txBody>
      </p:sp>
      <p:sp>
        <p:nvSpPr>
          <p:cNvPr id="9" name="8 Rectángulo"/>
          <p:cNvSpPr>
            <a:spLocks noChangeArrowheads="1"/>
          </p:cNvSpPr>
          <p:nvPr/>
        </p:nvSpPr>
        <p:spPr bwMode="auto">
          <a:xfrm>
            <a:off x="226797" y="3752167"/>
            <a:ext cx="1456580" cy="461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s-E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pPr algn="ctr"/>
            <a:r>
              <a:rPr lang="es-CO" altLang="es-CO" sz="2401" b="1" dirty="0">
                <a:latin typeface="Aharoni" pitchFamily="2" charset="0"/>
                <a:cs typeface="Aharoni" pitchFamily="2" charset="0"/>
              </a:rPr>
              <a:t>Efectos</a:t>
            </a:r>
          </a:p>
        </p:txBody>
      </p:sp>
      <p:grpSp>
        <p:nvGrpSpPr>
          <p:cNvPr id="10" name="Grupo 9"/>
          <p:cNvGrpSpPr/>
          <p:nvPr/>
        </p:nvGrpSpPr>
        <p:grpSpPr>
          <a:xfrm>
            <a:off x="1662544" y="2429504"/>
            <a:ext cx="7409847" cy="3008772"/>
            <a:chOff x="1401054" y="2341189"/>
            <a:chExt cx="7671337" cy="3008772"/>
          </a:xfrm>
        </p:grpSpPr>
        <p:sp>
          <p:nvSpPr>
            <p:cNvPr id="11" name="Pentágono 10"/>
            <p:cNvSpPr/>
            <p:nvPr/>
          </p:nvSpPr>
          <p:spPr>
            <a:xfrm rot="10800000">
              <a:off x="1401054" y="2467847"/>
              <a:ext cx="7671334" cy="2831521"/>
            </a:xfrm>
            <a:prstGeom prst="homePlate">
              <a:avLst/>
            </a:prstGeom>
            <a:ln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CO" sz="1053" dirty="0"/>
            </a:p>
          </p:txBody>
        </p:sp>
        <p:sp>
          <p:nvSpPr>
            <p:cNvPr id="12" name="Rectángulo 11"/>
            <p:cNvSpPr/>
            <p:nvPr/>
          </p:nvSpPr>
          <p:spPr>
            <a:xfrm>
              <a:off x="2743258" y="2341189"/>
              <a:ext cx="6329133" cy="300877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indent="-257244">
                <a:lnSpc>
                  <a:spcPct val="150000"/>
                </a:lnSpc>
                <a:buFont typeface="Wingdings" panose="05000000000000000000" pitchFamily="2" charset="2"/>
                <a:buChar char="q"/>
              </a:pPr>
              <a:r>
                <a:rPr lang="es-CO" altLang="es-CO" sz="1600" b="1" dirty="0">
                  <a:solidFill>
                    <a:srgbClr val="0070C0"/>
                  </a:solidFill>
                </a:rPr>
                <a:t>Debilita los valores fundamentales en la sociedad y propicia escenarios de conflicto y guerra.</a:t>
              </a:r>
            </a:p>
            <a:p>
              <a:pPr indent="-257244">
                <a:lnSpc>
                  <a:spcPct val="150000"/>
                </a:lnSpc>
                <a:buFont typeface="Wingdings" panose="05000000000000000000" pitchFamily="2" charset="2"/>
                <a:buChar char="q"/>
              </a:pPr>
              <a:r>
                <a:rPr lang="es-CO" altLang="es-CO" sz="1600" b="1" dirty="0">
                  <a:solidFill>
                    <a:srgbClr val="0070C0"/>
                  </a:solidFill>
                </a:rPr>
                <a:t>Reduce los beneficios de la competencia económica.</a:t>
              </a:r>
            </a:p>
            <a:p>
              <a:pPr indent="-257244">
                <a:lnSpc>
                  <a:spcPct val="150000"/>
                </a:lnSpc>
                <a:buFont typeface="Wingdings" panose="05000000000000000000" pitchFamily="2" charset="2"/>
                <a:buChar char="q"/>
              </a:pPr>
              <a:r>
                <a:rPr lang="es-CO" altLang="es-CO" sz="1600" b="1" dirty="0">
                  <a:solidFill>
                    <a:srgbClr val="0070C0"/>
                  </a:solidFill>
                </a:rPr>
                <a:t>Favorece el ingreso de capitales provenientes de actividades </a:t>
              </a:r>
            </a:p>
            <a:p>
              <a:pPr>
                <a:lnSpc>
                  <a:spcPct val="150000"/>
                </a:lnSpc>
              </a:pPr>
              <a:r>
                <a:rPr lang="es-CO" altLang="es-CO" sz="1600" b="1" dirty="0">
                  <a:solidFill>
                    <a:srgbClr val="0070C0"/>
                  </a:solidFill>
                </a:rPr>
                <a:t>     ilícitas a la economía.</a:t>
              </a:r>
            </a:p>
            <a:p>
              <a:pPr indent="-257244">
                <a:lnSpc>
                  <a:spcPct val="150000"/>
                </a:lnSpc>
                <a:buFont typeface="Wingdings" panose="05000000000000000000" pitchFamily="2" charset="2"/>
                <a:buChar char="q"/>
              </a:pPr>
              <a:r>
                <a:rPr lang="es-CO" altLang="es-CO" sz="1600" b="1" dirty="0">
                  <a:solidFill>
                    <a:srgbClr val="0070C0"/>
                  </a:solidFill>
                </a:rPr>
                <a:t>Encarece las compras estatales.</a:t>
              </a:r>
            </a:p>
            <a:p>
              <a:pPr indent="-257244">
                <a:lnSpc>
                  <a:spcPct val="150000"/>
                </a:lnSpc>
                <a:buFont typeface="Wingdings" panose="05000000000000000000" pitchFamily="2" charset="2"/>
                <a:buChar char="q"/>
              </a:pPr>
              <a:r>
                <a:rPr lang="es-CO" altLang="es-CO" sz="1600" b="1" dirty="0">
                  <a:solidFill>
                    <a:srgbClr val="0070C0"/>
                  </a:solidFill>
                </a:rPr>
                <a:t>Desalienta la inversión nacional y extranjera.</a:t>
              </a:r>
            </a:p>
            <a:p>
              <a:pPr indent="-257244">
                <a:lnSpc>
                  <a:spcPct val="150000"/>
                </a:lnSpc>
                <a:buFont typeface="Wingdings" panose="05000000000000000000" pitchFamily="2" charset="2"/>
                <a:buChar char="q"/>
              </a:pPr>
              <a:r>
                <a:rPr lang="es-CO" altLang="es-CO" sz="1600" b="1" dirty="0">
                  <a:solidFill>
                    <a:srgbClr val="0070C0"/>
                  </a:solidFill>
                </a:rPr>
                <a:t>Desestimula la participación ciudadana.</a:t>
              </a:r>
            </a:p>
          </p:txBody>
        </p:sp>
      </p:grpSp>
      <p:grpSp>
        <p:nvGrpSpPr>
          <p:cNvPr id="13" name="Grupo 12"/>
          <p:cNvGrpSpPr/>
          <p:nvPr/>
        </p:nvGrpSpPr>
        <p:grpSpPr>
          <a:xfrm>
            <a:off x="581025" y="52669"/>
            <a:ext cx="7373216" cy="2345879"/>
            <a:chOff x="121185" y="-21100"/>
            <a:chExt cx="7633109" cy="2263827"/>
          </a:xfrm>
        </p:grpSpPr>
        <p:sp>
          <p:nvSpPr>
            <p:cNvPr id="14" name="Pentágono 13"/>
            <p:cNvSpPr/>
            <p:nvPr/>
          </p:nvSpPr>
          <p:spPr>
            <a:xfrm>
              <a:off x="121185" y="-21100"/>
              <a:ext cx="7633109" cy="2244878"/>
            </a:xfrm>
            <a:prstGeom prst="homePlate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>
                <a:buFont typeface="Wingdings" panose="05000000000000000000" pitchFamily="2" charset="2"/>
                <a:buChar char="Ø"/>
              </a:pPr>
              <a:endParaRPr lang="es-CO" altLang="es-CO" b="1" dirty="0">
                <a:solidFill>
                  <a:schemeClr val="tx1"/>
                </a:solidFill>
              </a:endParaRPr>
            </a:p>
          </p:txBody>
        </p:sp>
        <p:sp>
          <p:nvSpPr>
            <p:cNvPr id="15" name="Rectángulo 14"/>
            <p:cNvSpPr/>
            <p:nvPr/>
          </p:nvSpPr>
          <p:spPr>
            <a:xfrm>
              <a:off x="4870822" y="7304"/>
              <a:ext cx="2354527" cy="184533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buFont typeface="Wingdings" panose="05000000000000000000" pitchFamily="2" charset="2"/>
                <a:buChar char="Ø"/>
              </a:pPr>
              <a:endParaRPr lang="es-CO" altLang="es-CO" b="1" dirty="0">
                <a:solidFill>
                  <a:schemeClr val="tx1"/>
                </a:solidFill>
              </a:endParaRPr>
            </a:p>
            <a:p>
              <a:pPr>
                <a:buFont typeface="Wingdings" panose="05000000000000000000" pitchFamily="2" charset="2"/>
                <a:buChar char="Ø"/>
              </a:pPr>
              <a:r>
                <a:rPr lang="es-CO" altLang="es-CO" b="1" dirty="0">
                  <a:solidFill>
                    <a:schemeClr val="tx1"/>
                  </a:solidFill>
                </a:rPr>
                <a:t> Falta de transparencia.</a:t>
              </a:r>
            </a:p>
            <a:p>
              <a:pPr>
                <a:buFont typeface="Wingdings" panose="05000000000000000000" pitchFamily="2" charset="2"/>
                <a:buChar char="Ø"/>
              </a:pPr>
              <a:endParaRPr lang="es-CO" altLang="es-CO" b="1" dirty="0">
                <a:solidFill>
                  <a:schemeClr val="tx1"/>
                </a:solidFill>
              </a:endParaRPr>
            </a:p>
            <a:p>
              <a:pPr>
                <a:buFont typeface="Wingdings" panose="05000000000000000000" pitchFamily="2" charset="2"/>
                <a:buChar char="Ø"/>
              </a:pPr>
              <a:r>
                <a:rPr lang="es-CO" altLang="es-CO" b="1" dirty="0">
                  <a:solidFill>
                    <a:schemeClr val="tx1"/>
                  </a:solidFill>
                </a:rPr>
                <a:t> Monopolio del poder.</a:t>
              </a:r>
            </a:p>
            <a:p>
              <a:pPr>
                <a:buFont typeface="Wingdings" panose="05000000000000000000" pitchFamily="2" charset="2"/>
                <a:buChar char="Ø"/>
              </a:pPr>
              <a:endParaRPr lang="es-CO" altLang="es-CO" b="1" dirty="0">
                <a:solidFill>
                  <a:schemeClr val="tx1"/>
                </a:solidFill>
              </a:endParaRPr>
            </a:p>
            <a:p>
              <a:pPr>
                <a:buFont typeface="Wingdings" panose="05000000000000000000" pitchFamily="2" charset="2"/>
                <a:buChar char="Ø"/>
              </a:pPr>
              <a:r>
                <a:rPr lang="es-CO" altLang="es-CO" b="1" dirty="0">
                  <a:solidFill>
                    <a:schemeClr val="tx1"/>
                  </a:solidFill>
                </a:rPr>
                <a:t> Salarios bajos.</a:t>
              </a:r>
            </a:p>
            <a:p>
              <a:pPr>
                <a:buFont typeface="Wingdings" panose="05000000000000000000" pitchFamily="2" charset="2"/>
                <a:buChar char="Ø"/>
              </a:pPr>
              <a:endParaRPr lang="es-CO" altLang="es-CO" b="1" dirty="0">
                <a:solidFill>
                  <a:schemeClr val="tx1"/>
                </a:solidFill>
              </a:endParaRPr>
            </a:p>
            <a:p>
              <a:pPr>
                <a:buFont typeface="Wingdings" panose="05000000000000000000" pitchFamily="2" charset="2"/>
                <a:buChar char="Ø"/>
              </a:pPr>
              <a:r>
                <a:rPr lang="es-CO" altLang="es-CO" b="1" dirty="0">
                  <a:solidFill>
                    <a:schemeClr val="tx1"/>
                  </a:solidFill>
                </a:rPr>
                <a:t> Baja tasa de detección.  </a:t>
              </a:r>
            </a:p>
            <a:p>
              <a:pPr algn="ctr"/>
              <a:endParaRPr lang="es-CO" dirty="0"/>
            </a:p>
          </p:txBody>
        </p:sp>
        <p:sp>
          <p:nvSpPr>
            <p:cNvPr id="16" name="Rectángulo 15"/>
            <p:cNvSpPr/>
            <p:nvPr/>
          </p:nvSpPr>
          <p:spPr>
            <a:xfrm>
              <a:off x="477521" y="148795"/>
              <a:ext cx="4445308" cy="20939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Font typeface="Wingdings" panose="05000000000000000000" pitchFamily="2" charset="2"/>
                <a:buChar char="Ø"/>
              </a:pPr>
              <a:r>
                <a:rPr lang="es-CO" altLang="es-CO" sz="1500" b="1" dirty="0"/>
                <a:t>Ausencia de normas, reglamentos, políticas y leyes.</a:t>
              </a:r>
            </a:p>
            <a:p>
              <a:endParaRPr lang="es-CO" altLang="es-CO" sz="1500" b="1" dirty="0"/>
            </a:p>
            <a:p>
              <a:pPr>
                <a:buFont typeface="Wingdings" panose="05000000000000000000" pitchFamily="2" charset="2"/>
                <a:buChar char="Ø"/>
              </a:pPr>
              <a:r>
                <a:rPr lang="es-CO" altLang="es-CO" sz="1500" b="1" dirty="0"/>
                <a:t>Debilidad de los sistemas de control y supervisión.</a:t>
              </a:r>
            </a:p>
            <a:p>
              <a:endParaRPr lang="es-CO" altLang="es-CO" sz="1500" b="1" dirty="0"/>
            </a:p>
            <a:p>
              <a:pPr>
                <a:buFont typeface="Wingdings" panose="05000000000000000000" pitchFamily="2" charset="2"/>
                <a:buChar char="Ø"/>
              </a:pPr>
              <a:r>
                <a:rPr lang="es-CO" altLang="es-CO" sz="1500" b="1" dirty="0"/>
                <a:t>Ausencia de rendición de cuentas (</a:t>
              </a:r>
              <a:r>
                <a:rPr lang="en-US" altLang="es-CO" sz="1500" b="1" dirty="0"/>
                <a:t>Accountability</a:t>
              </a:r>
              <a:r>
                <a:rPr lang="es-CO" altLang="es-CO" sz="1500" b="1" dirty="0"/>
                <a:t>)</a:t>
              </a:r>
            </a:p>
            <a:p>
              <a:endParaRPr lang="es-CO" altLang="es-CO" sz="1500" b="1" dirty="0"/>
            </a:p>
            <a:p>
              <a:pPr>
                <a:buFont typeface="Wingdings" panose="05000000000000000000" pitchFamily="2" charset="2"/>
                <a:buChar char="Ø"/>
              </a:pPr>
              <a:r>
                <a:rPr lang="es-CO" altLang="es-CO" sz="1500" b="1" dirty="0"/>
                <a:t>Alto grado de discrecionalidad.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0397924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>
            <a:spLocks noGrp="1"/>
          </p:cNvSpPr>
          <p:nvPr>
            <p:ph type="title"/>
          </p:nvPr>
        </p:nvSpPr>
        <p:spPr>
          <a:xfrm>
            <a:off x="2825826" y="130711"/>
            <a:ext cx="5285793" cy="756870"/>
          </a:xfrm>
        </p:spPr>
        <p:txBody>
          <a:bodyPr>
            <a:normAutofit/>
          </a:bodyPr>
          <a:lstStyle/>
          <a:p>
            <a:pPr algn="just"/>
            <a:r>
              <a:rPr lang="es-AR" sz="2000" b="1" dirty="0">
                <a:solidFill>
                  <a:schemeClr val="accent5"/>
                </a:solidFill>
              </a:rPr>
              <a:t>DEL LAVADO DE ACTIVOS -LA- Y </a:t>
            </a:r>
            <a:br>
              <a:rPr lang="es-AR" sz="2000" b="1" dirty="0">
                <a:solidFill>
                  <a:schemeClr val="accent5"/>
                </a:solidFill>
              </a:rPr>
            </a:br>
            <a:r>
              <a:rPr lang="es-AR" sz="2000" b="1" dirty="0">
                <a:solidFill>
                  <a:schemeClr val="accent5"/>
                </a:solidFill>
              </a:rPr>
              <a:t>FINANCIAMIENTO DEL TERRORISMO -FT-</a:t>
            </a:r>
            <a:endParaRPr lang="es-AR" sz="2000" b="1" dirty="0">
              <a:solidFill>
                <a:srgbClr val="7030A0"/>
              </a:solidFill>
            </a:endParaRPr>
          </a:p>
        </p:txBody>
      </p:sp>
      <p:sp>
        <p:nvSpPr>
          <p:cNvPr id="4" name="Marcador de contenido 2"/>
          <p:cNvSpPr txBox="1">
            <a:spLocks/>
          </p:cNvSpPr>
          <p:nvPr/>
        </p:nvSpPr>
        <p:spPr>
          <a:xfrm>
            <a:off x="1600897" y="1038581"/>
            <a:ext cx="7306240" cy="1885828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fontAlgn="base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AR" sz="1800" b="1" dirty="0"/>
              <a:t>Ningún país, economía o sector es inmune al delito de lavado de activos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es-AR" sz="1800" b="1" dirty="0"/>
              <a:t>Tanto LA y FT tienen efectos transversales perversos y devastadores: distribución del poder económico, afectación de la integridad del sistema financiero, de la seguridad del estado, daños reputacionales y en el desarrollo social y humano.</a:t>
            </a:r>
          </a:p>
        </p:txBody>
      </p:sp>
      <p:sp>
        <p:nvSpPr>
          <p:cNvPr id="5" name="Flecha curvada hacia arriba 4"/>
          <p:cNvSpPr/>
          <p:nvPr/>
        </p:nvSpPr>
        <p:spPr>
          <a:xfrm>
            <a:off x="736575" y="4572667"/>
            <a:ext cx="1566582" cy="432158"/>
          </a:xfrm>
          <a:prstGeom prst="curvedUpArrow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1800" dirty="0">
              <a:solidFill>
                <a:schemeClr val="tx1"/>
              </a:solidFill>
            </a:endParaRPr>
          </a:p>
        </p:txBody>
      </p:sp>
      <p:sp>
        <p:nvSpPr>
          <p:cNvPr id="6" name="Flecha curvada hacia arriba 5"/>
          <p:cNvSpPr/>
          <p:nvPr/>
        </p:nvSpPr>
        <p:spPr>
          <a:xfrm>
            <a:off x="2411199" y="4572666"/>
            <a:ext cx="1404521" cy="432159"/>
          </a:xfrm>
          <a:prstGeom prst="curvedUpArrow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1800" dirty="0">
              <a:solidFill>
                <a:schemeClr val="tx1"/>
              </a:solidFill>
            </a:endParaRPr>
          </a:p>
        </p:txBody>
      </p:sp>
      <p:sp>
        <p:nvSpPr>
          <p:cNvPr id="7" name="Flecha curvada hacia arriba 6"/>
          <p:cNvSpPr/>
          <p:nvPr/>
        </p:nvSpPr>
        <p:spPr>
          <a:xfrm>
            <a:off x="4018083" y="4581971"/>
            <a:ext cx="1593718" cy="422855"/>
          </a:xfrm>
          <a:prstGeom prst="curvedUpArrow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1800" dirty="0">
              <a:solidFill>
                <a:schemeClr val="tx1"/>
              </a:solidFill>
            </a:endParaRPr>
          </a:p>
        </p:txBody>
      </p:sp>
      <p:grpSp>
        <p:nvGrpSpPr>
          <p:cNvPr id="8" name="Grupo 7"/>
          <p:cNvGrpSpPr/>
          <p:nvPr/>
        </p:nvGrpSpPr>
        <p:grpSpPr>
          <a:xfrm>
            <a:off x="77118" y="1128782"/>
            <a:ext cx="1260802" cy="1665363"/>
            <a:chOff x="292765" y="1340768"/>
            <a:chExt cx="1490663" cy="1872208"/>
          </a:xfrm>
        </p:grpSpPr>
        <p:pic>
          <p:nvPicPr>
            <p:cNvPr id="9" name="Imagen 8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2765" y="2348880"/>
              <a:ext cx="1490663" cy="864096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0" name="Imagen 9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2765" y="1340768"/>
              <a:ext cx="1490663" cy="1008112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11" name="Esquina doblada 10"/>
          <p:cNvSpPr/>
          <p:nvPr/>
        </p:nvSpPr>
        <p:spPr>
          <a:xfrm>
            <a:off x="304416" y="3560742"/>
            <a:ext cx="1404522" cy="1011925"/>
          </a:xfrm>
          <a:prstGeom prst="foldedCorner">
            <a:avLst/>
          </a:prstGeom>
          <a:ln>
            <a:solidFill>
              <a:schemeClr val="accent4">
                <a:lumMod val="75000"/>
              </a:schemeClr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000" b="1" dirty="0"/>
              <a:t>Efectos Financieros </a:t>
            </a:r>
          </a:p>
        </p:txBody>
      </p:sp>
      <p:sp>
        <p:nvSpPr>
          <p:cNvPr id="12" name="Esquina doblada 11"/>
          <p:cNvSpPr/>
          <p:nvPr/>
        </p:nvSpPr>
        <p:spPr>
          <a:xfrm>
            <a:off x="3329539" y="3560742"/>
            <a:ext cx="1509815" cy="1011925"/>
          </a:xfrm>
          <a:prstGeom prst="foldedCorner">
            <a:avLst/>
          </a:prstGeom>
          <a:ln>
            <a:solidFill>
              <a:schemeClr val="accent4">
                <a:lumMod val="75000"/>
              </a:schemeClr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000" b="1" dirty="0"/>
              <a:t>Efectos Económicos</a:t>
            </a:r>
          </a:p>
        </p:txBody>
      </p:sp>
      <p:sp>
        <p:nvSpPr>
          <p:cNvPr id="13" name="Esquina doblada 12"/>
          <p:cNvSpPr/>
          <p:nvPr/>
        </p:nvSpPr>
        <p:spPr>
          <a:xfrm>
            <a:off x="1816977" y="3560741"/>
            <a:ext cx="1350502" cy="1011926"/>
          </a:xfrm>
          <a:prstGeom prst="foldedCorner">
            <a:avLst/>
          </a:prstGeom>
          <a:ln>
            <a:solidFill>
              <a:schemeClr val="accent4">
                <a:lumMod val="75000"/>
              </a:schemeClr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000" b="1" dirty="0"/>
              <a:t>Amenazas Sociales</a:t>
            </a:r>
          </a:p>
        </p:txBody>
      </p:sp>
      <p:sp>
        <p:nvSpPr>
          <p:cNvPr id="14" name="Esquina doblada 13"/>
          <p:cNvSpPr/>
          <p:nvPr/>
        </p:nvSpPr>
        <p:spPr>
          <a:xfrm>
            <a:off x="5003909" y="3560741"/>
            <a:ext cx="1913959" cy="1011925"/>
          </a:xfrm>
          <a:prstGeom prst="foldedCorner">
            <a:avLst/>
          </a:prstGeom>
          <a:ln>
            <a:solidFill>
              <a:schemeClr val="accent4">
                <a:lumMod val="75000"/>
              </a:schemeClr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000" b="1" dirty="0"/>
              <a:t>Costos Reputacionales </a:t>
            </a:r>
          </a:p>
        </p:txBody>
      </p:sp>
      <p:sp>
        <p:nvSpPr>
          <p:cNvPr id="15" name="Igual que 14"/>
          <p:cNvSpPr/>
          <p:nvPr/>
        </p:nvSpPr>
        <p:spPr>
          <a:xfrm>
            <a:off x="6948885" y="3762366"/>
            <a:ext cx="324120" cy="432161"/>
          </a:xfrm>
          <a:prstGeom prst="mathEqual">
            <a:avLst/>
          </a:prstGeom>
          <a:solidFill>
            <a:srgbClr val="7030A0"/>
          </a:soli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053" dirty="0">
              <a:solidFill>
                <a:schemeClr val="tx2"/>
              </a:solidFill>
            </a:endParaRPr>
          </a:p>
        </p:txBody>
      </p:sp>
      <p:sp>
        <p:nvSpPr>
          <p:cNvPr id="16" name="Cerrar llave 15"/>
          <p:cNvSpPr/>
          <p:nvPr/>
        </p:nvSpPr>
        <p:spPr>
          <a:xfrm>
            <a:off x="1337920" y="1030077"/>
            <a:ext cx="127198" cy="1832618"/>
          </a:xfrm>
          <a:prstGeom prst="rightBrace">
            <a:avLst>
              <a:gd name="adj1" fmla="val 8331"/>
              <a:gd name="adj2" fmla="val 46322"/>
            </a:avLst>
          </a:prstGeom>
          <a:noFill/>
          <a:ln w="28575"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CO" sz="1053" b="1" dirty="0"/>
          </a:p>
        </p:txBody>
      </p:sp>
      <p:sp>
        <p:nvSpPr>
          <p:cNvPr id="17" name="Pergamino vertical 16"/>
          <p:cNvSpPr/>
          <p:nvPr/>
        </p:nvSpPr>
        <p:spPr>
          <a:xfrm>
            <a:off x="7124363" y="3118336"/>
            <a:ext cx="2019637" cy="1954026"/>
          </a:xfrm>
          <a:prstGeom prst="verticalScroll">
            <a:avLst/>
          </a:prstGeom>
          <a:ln>
            <a:solidFill>
              <a:schemeClr val="accent4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400" b="1" dirty="0"/>
              <a:t>Desarrollo del </a:t>
            </a:r>
          </a:p>
          <a:p>
            <a:pPr algn="ctr"/>
            <a:r>
              <a:rPr lang="es-CO" sz="2400" b="1" dirty="0"/>
              <a:t>País</a:t>
            </a:r>
          </a:p>
        </p:txBody>
      </p:sp>
      <p:grpSp>
        <p:nvGrpSpPr>
          <p:cNvPr id="18" name="Grupo 17"/>
          <p:cNvGrpSpPr/>
          <p:nvPr/>
        </p:nvGrpSpPr>
        <p:grpSpPr>
          <a:xfrm>
            <a:off x="934763" y="235223"/>
            <a:ext cx="1548348" cy="482758"/>
            <a:chOff x="934763" y="136518"/>
            <a:chExt cx="1548348" cy="482758"/>
          </a:xfrm>
        </p:grpSpPr>
        <p:sp>
          <p:nvSpPr>
            <p:cNvPr id="19" name="Llamada con línea 3 18"/>
            <p:cNvSpPr/>
            <p:nvPr/>
          </p:nvSpPr>
          <p:spPr>
            <a:xfrm rot="16200000">
              <a:off x="1467558" y="-396277"/>
              <a:ext cx="482758" cy="1548348"/>
            </a:xfrm>
            <a:prstGeom prst="borderCallout3">
              <a:avLst>
                <a:gd name="adj1" fmla="val 18750"/>
                <a:gd name="adj2" fmla="val -8333"/>
                <a:gd name="adj3" fmla="val 18750"/>
                <a:gd name="adj4" fmla="val -16667"/>
                <a:gd name="adj5" fmla="val 100000"/>
                <a:gd name="adj6" fmla="val -16667"/>
                <a:gd name="adj7" fmla="val 125059"/>
                <a:gd name="adj8" fmla="val 64866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dirty="0"/>
            </a:p>
          </p:txBody>
        </p:sp>
        <p:sp>
          <p:nvSpPr>
            <p:cNvPr id="20" name="8 Rectángulo"/>
            <p:cNvSpPr>
              <a:spLocks noChangeArrowheads="1"/>
            </p:cNvSpPr>
            <p:nvPr/>
          </p:nvSpPr>
          <p:spPr bwMode="auto">
            <a:xfrm>
              <a:off x="1006676" y="140314"/>
              <a:ext cx="1418736" cy="4617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es-ES"/>
              </a:defPPr>
              <a:lvl1pPr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pPr algn="ctr"/>
              <a:r>
                <a:rPr lang="es-CO" altLang="es-CO" sz="2401" b="1" dirty="0">
                  <a:solidFill>
                    <a:schemeClr val="bg1"/>
                  </a:solidFill>
                  <a:latin typeface="Aharoni" pitchFamily="2" charset="0"/>
                  <a:cs typeface="Aharoni" pitchFamily="2" charset="0"/>
                </a:rPr>
                <a:t>Efectos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4869980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animBg="1"/>
      <p:bldP spid="6" grpId="0" animBg="1"/>
      <p:bldP spid="7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:\BACKUP 03 MARZO 2016\Desktop\descarga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869656">
            <a:off x="2625636" y="1109933"/>
            <a:ext cx="2177355" cy="1767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10 CuadroTexto"/>
          <p:cNvSpPr txBox="1"/>
          <p:nvPr/>
        </p:nvSpPr>
        <p:spPr>
          <a:xfrm>
            <a:off x="117648" y="830590"/>
            <a:ext cx="2304402" cy="808184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39700" prst="cross"/>
          </a:sp3d>
        </p:spPr>
        <p:txBody>
          <a:bodyPr wrap="square" lIns="68592" tIns="34297" rIns="68592" bIns="34297" rtlCol="0">
            <a:spAutoFit/>
          </a:bodyPr>
          <a:lstStyle/>
          <a:p>
            <a:pPr algn="ctr"/>
            <a:r>
              <a:rPr lang="es-CO" sz="2401" b="1" dirty="0">
                <a:solidFill>
                  <a:srgbClr val="000000"/>
                </a:solidFill>
              </a:rPr>
              <a:t>BUEN  GOBIERNO ES</a:t>
            </a:r>
            <a:r>
              <a:rPr lang="es-CO" sz="1053" b="1" dirty="0">
                <a:solidFill>
                  <a:srgbClr val="000000"/>
                </a:solidFill>
              </a:rPr>
              <a:t>: </a:t>
            </a:r>
          </a:p>
        </p:txBody>
      </p:sp>
      <p:sp>
        <p:nvSpPr>
          <p:cNvPr id="5" name="11 Flecha curvada hacia abajo"/>
          <p:cNvSpPr/>
          <p:nvPr/>
        </p:nvSpPr>
        <p:spPr bwMode="auto">
          <a:xfrm rot="1157192">
            <a:off x="564839" y="650888"/>
            <a:ext cx="3376001" cy="702643"/>
          </a:xfrm>
          <a:prstGeom prst="curvedDownArrow">
            <a:avLst/>
          </a:prstGeom>
          <a:solidFill>
            <a:schemeClr val="accent1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92" tIns="34297" rIns="68592" bIns="34297" numCol="1" rtlCol="0" anchor="t" anchorCtr="0" compatLnSpc="1">
            <a:prstTxWarp prst="textNoShape">
              <a:avLst/>
            </a:prstTxWarp>
          </a:bodyPr>
          <a:lstStyle/>
          <a:p>
            <a:endParaRPr lang="es-CO" sz="18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" name="9 CuadroTexto"/>
          <p:cNvSpPr txBox="1"/>
          <p:nvPr/>
        </p:nvSpPr>
        <p:spPr>
          <a:xfrm>
            <a:off x="0" y="3010413"/>
            <a:ext cx="4031799" cy="2332319"/>
          </a:xfrm>
          <a:prstGeom prst="rect">
            <a:avLst/>
          </a:prstGeom>
          <a:noFill/>
        </p:spPr>
        <p:txBody>
          <a:bodyPr wrap="square" lIns="68592" tIns="34297" rIns="68592" bIns="34297" rtlCol="0">
            <a:spAutoFit/>
          </a:bodyPr>
          <a:lstStyle/>
          <a:p>
            <a:r>
              <a:rPr lang="es-CO" sz="2101" b="1" dirty="0">
                <a:solidFill>
                  <a:srgbClr val="000000"/>
                </a:solidFill>
                <a:latin typeface="Calibri"/>
              </a:rPr>
              <a:t>       más que un PRINCIPIO…  un          	</a:t>
            </a:r>
            <a:r>
              <a:rPr lang="es-CO" sz="2101" b="1" u="sng" dirty="0">
                <a:solidFill>
                  <a:srgbClr val="000000"/>
                </a:solidFill>
                <a:latin typeface="Calibri"/>
              </a:rPr>
              <a:t>BENEFICIO</a:t>
            </a:r>
            <a:r>
              <a:rPr lang="es-CO" sz="2101" b="1" dirty="0">
                <a:solidFill>
                  <a:srgbClr val="000000"/>
                </a:solidFill>
                <a:latin typeface="Calibri"/>
              </a:rPr>
              <a:t> en términos de:</a:t>
            </a:r>
          </a:p>
          <a:p>
            <a:endParaRPr lang="es-CO" sz="2101" b="1" dirty="0">
              <a:solidFill>
                <a:srgbClr val="000000"/>
              </a:solidFill>
              <a:latin typeface="Calibri"/>
            </a:endParaRPr>
          </a:p>
          <a:p>
            <a:pPr marL="600092" lvl="1" indent="-257223">
              <a:buFont typeface="Arial" panose="020B0604020202020204" pitchFamily="34" charset="0"/>
              <a:buChar char="•"/>
            </a:pPr>
            <a:r>
              <a:rPr lang="es-CO" sz="2101" b="1" dirty="0">
                <a:solidFill>
                  <a:srgbClr val="000000"/>
                </a:solidFill>
                <a:latin typeface="Calibri"/>
              </a:rPr>
              <a:t>Calidad de Información</a:t>
            </a:r>
          </a:p>
          <a:p>
            <a:pPr marL="600092" lvl="1" indent="-257223">
              <a:buFont typeface="Arial" panose="020B0604020202020204" pitchFamily="34" charset="0"/>
              <a:buChar char="•"/>
            </a:pPr>
            <a:r>
              <a:rPr lang="es-CO" sz="2101" b="1" dirty="0">
                <a:solidFill>
                  <a:srgbClr val="000000"/>
                </a:solidFill>
                <a:latin typeface="Calibri"/>
              </a:rPr>
              <a:t>Uso de la Información</a:t>
            </a:r>
          </a:p>
          <a:p>
            <a:pPr marL="600092" lvl="1" indent="-257223">
              <a:buFont typeface="Arial" panose="020B0604020202020204" pitchFamily="34" charset="0"/>
              <a:buChar char="•"/>
            </a:pPr>
            <a:r>
              <a:rPr lang="es-CO" sz="2101" b="1" dirty="0">
                <a:solidFill>
                  <a:srgbClr val="000000"/>
                </a:solidFill>
                <a:latin typeface="Calibri"/>
              </a:rPr>
              <a:t>Divulgación Proactiva de la Información</a:t>
            </a:r>
          </a:p>
        </p:txBody>
      </p:sp>
      <p:sp>
        <p:nvSpPr>
          <p:cNvPr id="7" name="10 CuadroTexto"/>
          <p:cNvSpPr txBox="1"/>
          <p:nvPr/>
        </p:nvSpPr>
        <p:spPr>
          <a:xfrm>
            <a:off x="6207704" y="750718"/>
            <a:ext cx="2721968" cy="808184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39700" prst="cross"/>
          </a:sp3d>
        </p:spPr>
        <p:txBody>
          <a:bodyPr wrap="square" lIns="68592" tIns="34297" rIns="68592" bIns="34297" rtlCol="0">
            <a:spAutoFit/>
          </a:bodyPr>
          <a:lstStyle/>
          <a:p>
            <a:pPr algn="ctr"/>
            <a:r>
              <a:rPr lang="es-CO" sz="2401" b="1" dirty="0">
                <a:solidFill>
                  <a:srgbClr val="000000"/>
                </a:solidFill>
              </a:rPr>
              <a:t>OPERACIONES ILÍCITAS</a:t>
            </a:r>
            <a:r>
              <a:rPr lang="es-CO" sz="1053" b="1" dirty="0">
                <a:solidFill>
                  <a:srgbClr val="000000"/>
                </a:solidFill>
              </a:rPr>
              <a:t> </a:t>
            </a: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1740" y="3028437"/>
            <a:ext cx="1256628" cy="1287605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90899" y="3037313"/>
            <a:ext cx="1538773" cy="1287605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65922" y="4333794"/>
            <a:ext cx="1262447" cy="1240741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42196" y="1562819"/>
            <a:ext cx="1587476" cy="1474492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46834" y="1558837"/>
            <a:ext cx="1344065" cy="1514743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05343" y="49576"/>
            <a:ext cx="1440873" cy="1652530"/>
          </a:xfrm>
          <a:prstGeom prst="rect">
            <a:avLst/>
          </a:prstGeom>
        </p:spPr>
      </p:pic>
      <p:cxnSp>
        <p:nvCxnSpPr>
          <p:cNvPr id="14" name="Conector recto 13"/>
          <p:cNvCxnSpPr/>
          <p:nvPr/>
        </p:nvCxnSpPr>
        <p:spPr>
          <a:xfrm>
            <a:off x="4907905" y="1624988"/>
            <a:ext cx="790316" cy="1412325"/>
          </a:xfrm>
          <a:prstGeom prst="line">
            <a:avLst/>
          </a:prstGeom>
          <a:ln w="12700"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ángulo 14"/>
          <p:cNvSpPr/>
          <p:nvPr/>
        </p:nvSpPr>
        <p:spPr>
          <a:xfrm rot="3633389">
            <a:off x="5081408" y="2155153"/>
            <a:ext cx="979533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1500" b="1" dirty="0"/>
              <a:t>RUPTURA</a:t>
            </a:r>
            <a:r>
              <a:rPr lang="es-CO" sz="1053" b="1" dirty="0"/>
              <a:t> </a:t>
            </a:r>
          </a:p>
        </p:txBody>
      </p:sp>
      <p:pic>
        <p:nvPicPr>
          <p:cNvPr id="16" name="Imagen 15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28368" y="4316041"/>
            <a:ext cx="1548756" cy="1258493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1715" y="3037312"/>
            <a:ext cx="1315379" cy="1269853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1716" y="4316039"/>
            <a:ext cx="1310789" cy="1258496"/>
          </a:xfrm>
          <a:prstGeom prst="rect">
            <a:avLst/>
          </a:prstGeom>
        </p:spPr>
      </p:pic>
      <p:sp>
        <p:nvSpPr>
          <p:cNvPr id="19" name="Rectángulo 18"/>
          <p:cNvSpPr/>
          <p:nvPr/>
        </p:nvSpPr>
        <p:spPr>
          <a:xfrm rot="900505">
            <a:off x="2569477" y="1869123"/>
            <a:ext cx="1440426" cy="461683"/>
          </a:xfrm>
          <a:prstGeom prst="rect">
            <a:avLst/>
          </a:prstGeom>
          <a:noFill/>
          <a:ln>
            <a:noFill/>
          </a:ln>
        </p:spPr>
        <p:txBody>
          <a:bodyPr wrap="square" lIns="68598" tIns="34299" rIns="68598" bIns="34299">
            <a:spAutoFit/>
          </a:bodyPr>
          <a:lstStyle/>
          <a:p>
            <a:pPr algn="ctr"/>
            <a:r>
              <a:rPr lang="es-ES" sz="1275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en las cuentas </a:t>
            </a:r>
          </a:p>
          <a:p>
            <a:pPr algn="ctr"/>
            <a:r>
              <a:rPr lang="es-ES" sz="1275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y recursos</a:t>
            </a:r>
          </a:p>
        </p:txBody>
      </p:sp>
    </p:spTree>
    <p:extLst>
      <p:ext uri="{BB962C8B-B14F-4D97-AF65-F5344CB8AC3E}">
        <p14:creationId xmlns:p14="http://schemas.microsoft.com/office/powerpoint/2010/main" val="54705537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25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25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25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25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25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75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25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75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25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75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250"/>
                            </p:stCondLst>
                            <p:childTnLst>
                              <p:par>
                                <p:cTn id="6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750"/>
                            </p:stCondLst>
                            <p:childTnLst>
                              <p:par>
                                <p:cTn id="6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25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Imagen 7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27549" y="1046126"/>
            <a:ext cx="4237740" cy="4429645"/>
          </a:xfrm>
          <a:prstGeom prst="rect">
            <a:avLst/>
          </a:prstGeom>
        </p:spPr>
      </p:pic>
      <p:sp>
        <p:nvSpPr>
          <p:cNvPr id="80" name="Título 3"/>
          <p:cNvSpPr>
            <a:spLocks noGrp="1"/>
          </p:cNvSpPr>
          <p:nvPr>
            <p:ph type="title"/>
          </p:nvPr>
        </p:nvSpPr>
        <p:spPr>
          <a:xfrm>
            <a:off x="489494" y="281914"/>
            <a:ext cx="8654506" cy="452813"/>
          </a:xfrm>
        </p:spPr>
        <p:txBody>
          <a:bodyPr>
            <a:normAutofit/>
          </a:bodyPr>
          <a:lstStyle/>
          <a:p>
            <a:pPr algn="just"/>
            <a:r>
              <a:rPr lang="es-CO" sz="2101" dirty="0"/>
              <a:t>  </a:t>
            </a:r>
            <a:r>
              <a:rPr lang="es-CO" sz="2101" b="1" dirty="0">
                <a:solidFill>
                  <a:srgbClr val="002060"/>
                </a:solidFill>
              </a:rPr>
              <a:t>ALGUNAS DENOMINACIONES EN PAISES LATINOAMERICANOS</a:t>
            </a:r>
          </a:p>
        </p:txBody>
      </p:sp>
      <p:grpSp>
        <p:nvGrpSpPr>
          <p:cNvPr id="81" name="Grupo 80"/>
          <p:cNvGrpSpPr/>
          <p:nvPr/>
        </p:nvGrpSpPr>
        <p:grpSpPr>
          <a:xfrm>
            <a:off x="5004161" y="4449392"/>
            <a:ext cx="2619784" cy="676109"/>
            <a:chOff x="6670476" y="5373216"/>
            <a:chExt cx="3492136" cy="901244"/>
          </a:xfrm>
        </p:grpSpPr>
        <p:sp>
          <p:nvSpPr>
            <p:cNvPr id="82" name="Rectángulo 81"/>
            <p:cNvSpPr/>
            <p:nvPr/>
          </p:nvSpPr>
          <p:spPr>
            <a:xfrm>
              <a:off x="7894612" y="5949280"/>
              <a:ext cx="2268000" cy="32518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1350" b="1" dirty="0">
                  <a:solidFill>
                    <a:schemeClr val="tx1"/>
                  </a:solidFill>
                </a:rPr>
                <a:t>Lavado de activos</a:t>
              </a:r>
            </a:p>
          </p:txBody>
        </p:sp>
        <p:cxnSp>
          <p:nvCxnSpPr>
            <p:cNvPr id="83" name="Conector recto de flecha 82"/>
            <p:cNvCxnSpPr>
              <a:stCxn id="82" idx="1"/>
            </p:cNvCxnSpPr>
            <p:nvPr/>
          </p:nvCxnSpPr>
          <p:spPr>
            <a:xfrm flipH="1" flipV="1">
              <a:off x="6670476" y="5373216"/>
              <a:ext cx="1224136" cy="738654"/>
            </a:xfrm>
            <a:prstGeom prst="straightConnector1">
              <a:avLst/>
            </a:prstGeom>
            <a:ln w="28575">
              <a:miter lim="800000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4" name="Grupo 83"/>
          <p:cNvGrpSpPr/>
          <p:nvPr/>
        </p:nvGrpSpPr>
        <p:grpSpPr>
          <a:xfrm>
            <a:off x="5220242" y="4233312"/>
            <a:ext cx="2862864" cy="260667"/>
            <a:chOff x="6958510" y="5085184"/>
            <a:chExt cx="3816158" cy="347466"/>
          </a:xfrm>
        </p:grpSpPr>
        <p:sp>
          <p:nvSpPr>
            <p:cNvPr id="85" name="Rectángulo 84"/>
            <p:cNvSpPr/>
            <p:nvPr/>
          </p:nvSpPr>
          <p:spPr>
            <a:xfrm>
              <a:off x="8398668" y="5085184"/>
              <a:ext cx="2376000" cy="347466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1350" b="1" dirty="0">
                  <a:solidFill>
                    <a:schemeClr val="tx1"/>
                  </a:solidFill>
                </a:rPr>
                <a:t>Blanqueo de dinero</a:t>
              </a:r>
            </a:p>
          </p:txBody>
        </p:sp>
        <p:cxnSp>
          <p:nvCxnSpPr>
            <p:cNvPr id="86" name="Conector recto de flecha 85"/>
            <p:cNvCxnSpPr>
              <a:stCxn id="85" idx="1"/>
            </p:cNvCxnSpPr>
            <p:nvPr/>
          </p:nvCxnSpPr>
          <p:spPr>
            <a:xfrm flipH="1" flipV="1">
              <a:off x="6958510" y="5122278"/>
              <a:ext cx="1440158" cy="136639"/>
            </a:xfrm>
            <a:prstGeom prst="straightConnector1">
              <a:avLst/>
            </a:prstGeom>
            <a:ln w="28575">
              <a:miter lim="800000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7" name="Grupo 86"/>
          <p:cNvGrpSpPr/>
          <p:nvPr/>
        </p:nvGrpSpPr>
        <p:grpSpPr>
          <a:xfrm>
            <a:off x="5128569" y="3529130"/>
            <a:ext cx="2909889" cy="434081"/>
            <a:chOff x="6836310" y="4146520"/>
            <a:chExt cx="3878841" cy="578624"/>
          </a:xfrm>
        </p:grpSpPr>
        <p:sp>
          <p:nvSpPr>
            <p:cNvPr id="88" name="Rectángulo 87"/>
            <p:cNvSpPr/>
            <p:nvPr/>
          </p:nvSpPr>
          <p:spPr>
            <a:xfrm>
              <a:off x="8807151" y="4146520"/>
              <a:ext cx="1908000" cy="578624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1350" b="1" dirty="0">
                  <a:solidFill>
                    <a:schemeClr val="tx1"/>
                  </a:solidFill>
                </a:rPr>
                <a:t>Lavado de dinero o bienes </a:t>
              </a:r>
            </a:p>
          </p:txBody>
        </p:sp>
        <p:cxnSp>
          <p:nvCxnSpPr>
            <p:cNvPr id="89" name="Conector recto de flecha 88"/>
            <p:cNvCxnSpPr>
              <a:stCxn id="88" idx="1"/>
            </p:cNvCxnSpPr>
            <p:nvPr/>
          </p:nvCxnSpPr>
          <p:spPr>
            <a:xfrm flipH="1">
              <a:off x="6836310" y="4435832"/>
              <a:ext cx="1970841" cy="60843"/>
            </a:xfrm>
            <a:prstGeom prst="straightConnector1">
              <a:avLst/>
            </a:prstGeom>
            <a:ln w="28575">
              <a:miter lim="800000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0" name="Grupo 89"/>
          <p:cNvGrpSpPr/>
          <p:nvPr/>
        </p:nvGrpSpPr>
        <p:grpSpPr>
          <a:xfrm>
            <a:off x="5722838" y="2612710"/>
            <a:ext cx="3035522" cy="398514"/>
            <a:chOff x="7628463" y="2924944"/>
            <a:chExt cx="4046309" cy="531213"/>
          </a:xfrm>
        </p:grpSpPr>
        <p:sp>
          <p:nvSpPr>
            <p:cNvPr id="91" name="Rectángulo 90"/>
            <p:cNvSpPr/>
            <p:nvPr/>
          </p:nvSpPr>
          <p:spPr>
            <a:xfrm>
              <a:off x="9334772" y="2924944"/>
              <a:ext cx="2340000" cy="531213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1350" b="1" dirty="0">
                  <a:solidFill>
                    <a:schemeClr val="tx1"/>
                  </a:solidFill>
                </a:rPr>
                <a:t>Lavado de bienes, derechos y valores</a:t>
              </a:r>
            </a:p>
          </p:txBody>
        </p:sp>
        <p:cxnSp>
          <p:nvCxnSpPr>
            <p:cNvPr id="92" name="Conector recto de flecha 91"/>
            <p:cNvCxnSpPr>
              <a:stCxn id="91" idx="1"/>
            </p:cNvCxnSpPr>
            <p:nvPr/>
          </p:nvCxnSpPr>
          <p:spPr>
            <a:xfrm flipH="1">
              <a:off x="7628463" y="3190551"/>
              <a:ext cx="1706309" cy="240201"/>
            </a:xfrm>
            <a:prstGeom prst="straightConnector1">
              <a:avLst/>
            </a:prstGeom>
            <a:ln w="28575">
              <a:miter lim="800000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3" name="Grupo 92"/>
          <p:cNvGrpSpPr/>
          <p:nvPr/>
        </p:nvGrpSpPr>
        <p:grpSpPr>
          <a:xfrm>
            <a:off x="4817926" y="1856347"/>
            <a:ext cx="3459864" cy="351190"/>
            <a:chOff x="6422227" y="1916723"/>
            <a:chExt cx="4611951" cy="468132"/>
          </a:xfrm>
        </p:grpSpPr>
        <p:sp>
          <p:nvSpPr>
            <p:cNvPr id="94" name="Rectángulo 93"/>
            <p:cNvSpPr/>
            <p:nvPr/>
          </p:nvSpPr>
          <p:spPr>
            <a:xfrm>
              <a:off x="7974178" y="1916723"/>
              <a:ext cx="3060000" cy="350243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1350" b="1" dirty="0">
                  <a:solidFill>
                    <a:schemeClr val="tx1"/>
                  </a:solidFill>
                </a:rPr>
                <a:t>Legitimación de capitales </a:t>
              </a:r>
            </a:p>
          </p:txBody>
        </p:sp>
        <p:cxnSp>
          <p:nvCxnSpPr>
            <p:cNvPr id="95" name="Conector recto de flecha 94"/>
            <p:cNvCxnSpPr>
              <a:stCxn id="94" idx="1"/>
            </p:cNvCxnSpPr>
            <p:nvPr/>
          </p:nvCxnSpPr>
          <p:spPr>
            <a:xfrm flipH="1">
              <a:off x="6422227" y="2091845"/>
              <a:ext cx="1551951" cy="293010"/>
            </a:xfrm>
            <a:prstGeom prst="straightConnector1">
              <a:avLst/>
            </a:prstGeom>
            <a:ln w="28575">
              <a:miter lim="800000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6" name="Grupo 95"/>
          <p:cNvGrpSpPr/>
          <p:nvPr/>
        </p:nvGrpSpPr>
        <p:grpSpPr>
          <a:xfrm>
            <a:off x="4333921" y="1396609"/>
            <a:ext cx="1957990" cy="900586"/>
            <a:chOff x="5777056" y="1303899"/>
            <a:chExt cx="2609973" cy="1200468"/>
          </a:xfrm>
        </p:grpSpPr>
        <p:sp>
          <p:nvSpPr>
            <p:cNvPr id="97" name="Rectángulo 96"/>
            <p:cNvSpPr/>
            <p:nvPr/>
          </p:nvSpPr>
          <p:spPr>
            <a:xfrm>
              <a:off x="6155029" y="1303899"/>
              <a:ext cx="2232000" cy="32392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1350" b="1" dirty="0">
                  <a:solidFill>
                    <a:schemeClr val="tx1"/>
                  </a:solidFill>
                </a:rPr>
                <a:t>Lavado de activos</a:t>
              </a:r>
            </a:p>
          </p:txBody>
        </p:sp>
        <p:cxnSp>
          <p:nvCxnSpPr>
            <p:cNvPr id="98" name="Conector recto de flecha 97"/>
            <p:cNvCxnSpPr/>
            <p:nvPr/>
          </p:nvCxnSpPr>
          <p:spPr>
            <a:xfrm flipH="1">
              <a:off x="5777056" y="1644178"/>
              <a:ext cx="784526" cy="860189"/>
            </a:xfrm>
            <a:prstGeom prst="straightConnector1">
              <a:avLst/>
            </a:prstGeom>
            <a:ln w="28575">
              <a:miter lim="800000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9" name="Grupo 98"/>
          <p:cNvGrpSpPr/>
          <p:nvPr/>
        </p:nvGrpSpPr>
        <p:grpSpPr>
          <a:xfrm>
            <a:off x="2033057" y="3812173"/>
            <a:ext cx="2584418" cy="486724"/>
            <a:chOff x="2710036" y="4523812"/>
            <a:chExt cx="3444993" cy="648796"/>
          </a:xfrm>
        </p:grpSpPr>
        <p:sp>
          <p:nvSpPr>
            <p:cNvPr id="100" name="Rectángulo 99"/>
            <p:cNvSpPr/>
            <p:nvPr/>
          </p:nvSpPr>
          <p:spPr>
            <a:xfrm>
              <a:off x="2710036" y="4869159"/>
              <a:ext cx="2160000" cy="303449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1350" b="1" dirty="0">
                  <a:solidFill>
                    <a:schemeClr val="tx1"/>
                  </a:solidFill>
                </a:rPr>
                <a:t>Lavado de dinero</a:t>
              </a:r>
            </a:p>
          </p:txBody>
        </p:sp>
        <p:cxnSp>
          <p:nvCxnSpPr>
            <p:cNvPr id="101" name="Conector recto de flecha 100"/>
            <p:cNvCxnSpPr>
              <a:stCxn id="100" idx="3"/>
            </p:cNvCxnSpPr>
            <p:nvPr/>
          </p:nvCxnSpPr>
          <p:spPr>
            <a:xfrm flipV="1">
              <a:off x="4870036" y="4523812"/>
              <a:ext cx="1284993" cy="497072"/>
            </a:xfrm>
            <a:prstGeom prst="straightConnector1">
              <a:avLst/>
            </a:prstGeom>
            <a:ln w="28575">
              <a:miter lim="800000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2" name="Grupo 101"/>
          <p:cNvGrpSpPr/>
          <p:nvPr/>
        </p:nvGrpSpPr>
        <p:grpSpPr>
          <a:xfrm>
            <a:off x="335959" y="3396022"/>
            <a:ext cx="4398101" cy="268786"/>
            <a:chOff x="447828" y="3969088"/>
            <a:chExt cx="5862608" cy="358288"/>
          </a:xfrm>
        </p:grpSpPr>
        <p:sp>
          <p:nvSpPr>
            <p:cNvPr id="103" name="Rectángulo 102"/>
            <p:cNvSpPr/>
            <p:nvPr/>
          </p:nvSpPr>
          <p:spPr>
            <a:xfrm>
              <a:off x="447828" y="3969088"/>
              <a:ext cx="3990400" cy="358288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1350" b="1" dirty="0">
                  <a:solidFill>
                    <a:schemeClr val="tx1"/>
                  </a:solidFill>
                </a:rPr>
                <a:t>Legitimación de ganancias ilícitas</a:t>
              </a:r>
            </a:p>
          </p:txBody>
        </p:sp>
        <p:cxnSp>
          <p:nvCxnSpPr>
            <p:cNvPr id="104" name="Conector recto de flecha 103"/>
            <p:cNvCxnSpPr/>
            <p:nvPr/>
          </p:nvCxnSpPr>
          <p:spPr>
            <a:xfrm flipV="1">
              <a:off x="4438228" y="3969088"/>
              <a:ext cx="1872208" cy="107985"/>
            </a:xfrm>
            <a:prstGeom prst="straightConnector1">
              <a:avLst/>
            </a:prstGeom>
            <a:ln w="28575">
              <a:miter lim="800000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5" name="Grupo 104"/>
          <p:cNvGrpSpPr/>
          <p:nvPr/>
        </p:nvGrpSpPr>
        <p:grpSpPr>
          <a:xfrm>
            <a:off x="1925016" y="3044869"/>
            <a:ext cx="2308981" cy="216080"/>
            <a:chOff x="2566019" y="3501007"/>
            <a:chExt cx="3077839" cy="288031"/>
          </a:xfrm>
        </p:grpSpPr>
        <p:sp>
          <p:nvSpPr>
            <p:cNvPr id="106" name="Rectángulo 105"/>
            <p:cNvSpPr/>
            <p:nvPr/>
          </p:nvSpPr>
          <p:spPr>
            <a:xfrm>
              <a:off x="2566019" y="3501007"/>
              <a:ext cx="2232000" cy="288031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1350" b="1" dirty="0">
                  <a:solidFill>
                    <a:schemeClr val="tx1"/>
                  </a:solidFill>
                </a:rPr>
                <a:t>Lavado de activos </a:t>
              </a:r>
            </a:p>
          </p:txBody>
        </p:sp>
        <p:cxnSp>
          <p:nvCxnSpPr>
            <p:cNvPr id="107" name="Conector recto de flecha 106"/>
            <p:cNvCxnSpPr>
              <a:stCxn id="106" idx="3"/>
            </p:cNvCxnSpPr>
            <p:nvPr/>
          </p:nvCxnSpPr>
          <p:spPr>
            <a:xfrm flipV="1">
              <a:off x="4798019" y="3615474"/>
              <a:ext cx="845839" cy="29549"/>
            </a:xfrm>
            <a:prstGeom prst="straightConnector1">
              <a:avLst/>
            </a:prstGeom>
            <a:ln w="28575">
              <a:miter lim="800000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8" name="Grupo 107"/>
          <p:cNvGrpSpPr/>
          <p:nvPr/>
        </p:nvGrpSpPr>
        <p:grpSpPr>
          <a:xfrm>
            <a:off x="412891" y="2450649"/>
            <a:ext cx="3618908" cy="457856"/>
            <a:chOff x="550378" y="2708920"/>
            <a:chExt cx="4823954" cy="610316"/>
          </a:xfrm>
        </p:grpSpPr>
        <p:sp>
          <p:nvSpPr>
            <p:cNvPr id="109" name="Rectángulo 108"/>
            <p:cNvSpPr/>
            <p:nvPr/>
          </p:nvSpPr>
          <p:spPr>
            <a:xfrm>
              <a:off x="550378" y="2708920"/>
              <a:ext cx="3887850" cy="610316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1350" b="1" dirty="0">
                  <a:solidFill>
                    <a:schemeClr val="tx1"/>
                  </a:solidFill>
                </a:rPr>
                <a:t>Conversión o transformación de bienes - (Lavado de dinero)</a:t>
              </a:r>
            </a:p>
          </p:txBody>
        </p:sp>
        <p:cxnSp>
          <p:nvCxnSpPr>
            <p:cNvPr id="110" name="Conector recto de flecha 109"/>
            <p:cNvCxnSpPr/>
            <p:nvPr/>
          </p:nvCxnSpPr>
          <p:spPr>
            <a:xfrm>
              <a:off x="4438228" y="2996954"/>
              <a:ext cx="936104" cy="5896"/>
            </a:xfrm>
            <a:prstGeom prst="straightConnector1">
              <a:avLst/>
            </a:prstGeom>
            <a:ln w="28575">
              <a:miter lim="800000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1" name="Grupo 110"/>
          <p:cNvGrpSpPr/>
          <p:nvPr/>
        </p:nvGrpSpPr>
        <p:grpSpPr>
          <a:xfrm>
            <a:off x="790595" y="2043933"/>
            <a:ext cx="3295134" cy="243342"/>
            <a:chOff x="1053852" y="2166773"/>
            <a:chExt cx="4392368" cy="324371"/>
          </a:xfrm>
        </p:grpSpPr>
        <p:sp>
          <p:nvSpPr>
            <p:cNvPr id="112" name="Rectángulo 111"/>
            <p:cNvSpPr/>
            <p:nvPr/>
          </p:nvSpPr>
          <p:spPr>
            <a:xfrm>
              <a:off x="1053852" y="2166773"/>
              <a:ext cx="2700000" cy="324371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1350" b="1" dirty="0">
                  <a:solidFill>
                    <a:schemeClr val="tx1"/>
                  </a:solidFill>
                </a:rPr>
                <a:t>Blanqueo de capitales </a:t>
              </a:r>
            </a:p>
          </p:txBody>
        </p:sp>
        <p:cxnSp>
          <p:nvCxnSpPr>
            <p:cNvPr id="113" name="Conector recto de flecha 112"/>
            <p:cNvCxnSpPr>
              <a:stCxn id="112" idx="3"/>
            </p:cNvCxnSpPr>
            <p:nvPr/>
          </p:nvCxnSpPr>
          <p:spPr>
            <a:xfrm flipV="1">
              <a:off x="3753852" y="2266966"/>
              <a:ext cx="1692368" cy="61993"/>
            </a:xfrm>
            <a:prstGeom prst="straightConnector1">
              <a:avLst/>
            </a:prstGeom>
            <a:ln w="28575">
              <a:miter lim="800000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4" name="Grupo 113"/>
          <p:cNvGrpSpPr/>
          <p:nvPr/>
        </p:nvGrpSpPr>
        <p:grpSpPr>
          <a:xfrm>
            <a:off x="250396" y="1208187"/>
            <a:ext cx="2701003" cy="619665"/>
            <a:chOff x="333773" y="1052735"/>
            <a:chExt cx="3600399" cy="826005"/>
          </a:xfrm>
        </p:grpSpPr>
        <p:sp>
          <p:nvSpPr>
            <p:cNvPr id="115" name="Rectángulo 114"/>
            <p:cNvSpPr/>
            <p:nvPr/>
          </p:nvSpPr>
          <p:spPr>
            <a:xfrm>
              <a:off x="333773" y="1052735"/>
              <a:ext cx="2448000" cy="826005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1350" b="1" dirty="0">
                  <a:solidFill>
                    <a:schemeClr val="tx1"/>
                  </a:solidFill>
                </a:rPr>
                <a:t>Operaciones con recursos de procedencia ilícita</a:t>
              </a:r>
            </a:p>
          </p:txBody>
        </p:sp>
        <p:cxnSp>
          <p:nvCxnSpPr>
            <p:cNvPr id="116" name="Conector recto de flecha 115"/>
            <p:cNvCxnSpPr>
              <a:stCxn id="115" idx="3"/>
            </p:cNvCxnSpPr>
            <p:nvPr/>
          </p:nvCxnSpPr>
          <p:spPr>
            <a:xfrm flipV="1">
              <a:off x="2781773" y="1412776"/>
              <a:ext cx="1152399" cy="52962"/>
            </a:xfrm>
            <a:prstGeom prst="straightConnector1">
              <a:avLst/>
            </a:prstGeom>
            <a:ln w="28575">
              <a:solidFill>
                <a:schemeClr val="accent1"/>
              </a:solidFill>
              <a:miter lim="800000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28848956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rved Down Arrow 7"/>
          <p:cNvSpPr/>
          <p:nvPr/>
        </p:nvSpPr>
        <p:spPr>
          <a:xfrm rot="744493">
            <a:off x="5766743" y="1088513"/>
            <a:ext cx="2227994" cy="811733"/>
          </a:xfrm>
          <a:prstGeom prst="curvedDownArrow">
            <a:avLst/>
          </a:prstGeom>
          <a:solidFill>
            <a:srgbClr val="00206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chemeClr val="tx1"/>
              </a:solidFill>
            </a:endParaRPr>
          </a:p>
        </p:txBody>
      </p:sp>
      <p:pic>
        <p:nvPicPr>
          <p:cNvPr id="3" name="Picture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41097" y="798373"/>
            <a:ext cx="2274201" cy="146477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Oval 10"/>
          <p:cNvSpPr/>
          <p:nvPr/>
        </p:nvSpPr>
        <p:spPr>
          <a:xfrm>
            <a:off x="4626020" y="1124882"/>
            <a:ext cx="2042339" cy="1134422"/>
          </a:xfrm>
          <a:prstGeom prst="ellipse">
            <a:avLst/>
          </a:prstGeom>
          <a:ln>
            <a:solidFill>
              <a:schemeClr val="tx1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ECONOMIA FORMAL</a:t>
            </a:r>
          </a:p>
        </p:txBody>
      </p:sp>
      <p:sp>
        <p:nvSpPr>
          <p:cNvPr id="5" name="TextBox 11"/>
          <p:cNvSpPr txBox="1"/>
          <p:nvPr/>
        </p:nvSpPr>
        <p:spPr>
          <a:xfrm>
            <a:off x="2262652" y="1404589"/>
            <a:ext cx="2005182" cy="6463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GANANCIAS DEL DELITO</a:t>
            </a:r>
          </a:p>
        </p:txBody>
      </p:sp>
      <p:sp>
        <p:nvSpPr>
          <p:cNvPr id="6" name="TextBox 12"/>
          <p:cNvSpPr txBox="1"/>
          <p:nvPr/>
        </p:nvSpPr>
        <p:spPr>
          <a:xfrm>
            <a:off x="6655958" y="2212829"/>
            <a:ext cx="248200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800" b="1" dirty="0"/>
          </a:p>
          <a:p>
            <a:pPr marL="214305" indent="-214305">
              <a:buFont typeface="Arial"/>
              <a:buChar char="•"/>
            </a:pPr>
            <a:r>
              <a:rPr lang="es-CO" sz="2000" b="1" dirty="0"/>
              <a:t>Bancos</a:t>
            </a:r>
          </a:p>
          <a:p>
            <a:pPr marL="214305" indent="-214305">
              <a:buFont typeface="Arial"/>
              <a:buChar char="•"/>
            </a:pPr>
            <a:r>
              <a:rPr lang="es-CO" sz="2000" b="1" dirty="0"/>
              <a:t>Desarrollos</a:t>
            </a:r>
            <a:r>
              <a:rPr lang="en-US" sz="2000" b="1" dirty="0"/>
              <a:t> </a:t>
            </a:r>
            <a:r>
              <a:rPr lang="es-CO" sz="2000" b="1" dirty="0"/>
              <a:t>inmobiliarios</a:t>
            </a:r>
          </a:p>
          <a:p>
            <a:pPr marL="214305" indent="-214305">
              <a:buFont typeface="Arial"/>
              <a:buChar char="•"/>
            </a:pPr>
            <a:r>
              <a:rPr lang="es-CO" sz="2000" b="1" dirty="0"/>
              <a:t>Sociedades</a:t>
            </a:r>
            <a:r>
              <a:rPr lang="en-US" sz="2000" b="1" dirty="0"/>
              <a:t> off shore</a:t>
            </a:r>
          </a:p>
          <a:p>
            <a:pPr marL="214305" indent="-214305">
              <a:buFont typeface="Arial"/>
              <a:buChar char="•"/>
            </a:pPr>
            <a:r>
              <a:rPr lang="es-CO" sz="2000" b="1" dirty="0"/>
              <a:t>Industria</a:t>
            </a:r>
            <a:r>
              <a:rPr lang="en-US" sz="2000" b="1" dirty="0"/>
              <a:t> </a:t>
            </a:r>
            <a:r>
              <a:rPr lang="es-CO" sz="2000" b="1" dirty="0"/>
              <a:t>hotelera</a:t>
            </a:r>
          </a:p>
          <a:p>
            <a:pPr marL="214305" indent="-214305">
              <a:buFont typeface="Arial"/>
              <a:buChar char="•"/>
            </a:pPr>
            <a:r>
              <a:rPr lang="es-CO" sz="2000" b="1" dirty="0"/>
              <a:t>Industria</a:t>
            </a:r>
            <a:r>
              <a:rPr lang="en-US" sz="2000" b="1" dirty="0"/>
              <a:t> </a:t>
            </a:r>
            <a:r>
              <a:rPr lang="es-CO" sz="2000" b="1" dirty="0"/>
              <a:t>gastronómica</a:t>
            </a:r>
          </a:p>
          <a:p>
            <a:pPr marL="214305" indent="-214305">
              <a:buFont typeface="Arial"/>
              <a:buChar char="•"/>
            </a:pPr>
            <a:r>
              <a:rPr lang="es-CO" sz="2000" b="1" dirty="0"/>
              <a:t>Juegos</a:t>
            </a:r>
            <a:r>
              <a:rPr lang="en-US" sz="2000" b="1" dirty="0"/>
              <a:t> de azar</a:t>
            </a:r>
          </a:p>
        </p:txBody>
      </p:sp>
      <p:sp>
        <p:nvSpPr>
          <p:cNvPr id="7" name="Rectángulo 6"/>
          <p:cNvSpPr/>
          <p:nvPr/>
        </p:nvSpPr>
        <p:spPr>
          <a:xfrm>
            <a:off x="4075621" y="3278705"/>
            <a:ext cx="2279041" cy="175432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 </a:t>
            </a:r>
            <a:r>
              <a:rPr lang="es-CO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estima</a:t>
            </a:r>
            <a:r>
              <a:rPr lang="en-US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que se </a:t>
            </a:r>
            <a:r>
              <a:rPr lang="es-CO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lavan</a:t>
            </a:r>
            <a:r>
              <a:rPr lang="en-US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entre 2 y 3</a:t>
            </a:r>
            <a:r>
              <a:rPr lang="en-US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TRILLONES USD POR AÑO</a:t>
            </a:r>
          </a:p>
          <a:p>
            <a:pPr algn="ctr"/>
            <a:r>
              <a:rPr lang="es-CO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Algo</a:t>
            </a:r>
            <a:r>
              <a:rPr lang="en-US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CO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así</a:t>
            </a:r>
            <a:r>
              <a:rPr lang="en-US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CO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como</a:t>
            </a:r>
            <a:r>
              <a:rPr lang="en-US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un </a:t>
            </a:r>
          </a:p>
          <a:p>
            <a:pPr algn="ctr"/>
            <a:r>
              <a:rPr lang="en-US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5% del PBI MUNDIAL </a:t>
            </a:r>
          </a:p>
        </p:txBody>
      </p:sp>
      <p:grpSp>
        <p:nvGrpSpPr>
          <p:cNvPr id="8" name="Grupo 7"/>
          <p:cNvGrpSpPr/>
          <p:nvPr/>
        </p:nvGrpSpPr>
        <p:grpSpPr>
          <a:xfrm>
            <a:off x="233902" y="704850"/>
            <a:ext cx="1698214" cy="1880384"/>
            <a:chOff x="261764" y="44625"/>
            <a:chExt cx="2314339" cy="2809777"/>
          </a:xfrm>
        </p:grpSpPr>
        <p:sp>
          <p:nvSpPr>
            <p:cNvPr id="9" name="Disco magnético 8"/>
            <p:cNvSpPr/>
            <p:nvPr/>
          </p:nvSpPr>
          <p:spPr>
            <a:xfrm>
              <a:off x="271846" y="1198220"/>
              <a:ext cx="2304257" cy="1656182"/>
            </a:xfrm>
            <a:prstGeom prst="flowChartMagneticDisk">
              <a:avLst/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1800" b="1" dirty="0"/>
                <a:t>CRIMEN</a:t>
              </a:r>
            </a:p>
            <a:p>
              <a:pPr algn="ctr"/>
              <a:r>
                <a:rPr lang="es-CO" sz="1800" b="1" dirty="0"/>
                <a:t>ORGANIZADO</a:t>
              </a:r>
            </a:p>
          </p:txBody>
        </p:sp>
        <p:pic>
          <p:nvPicPr>
            <p:cNvPr id="10" name="Imagen 9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1764" y="44625"/>
              <a:ext cx="2304256" cy="1674887"/>
            </a:xfrm>
            <a:prstGeom prst="rect">
              <a:avLst/>
            </a:prstGeom>
          </p:spPr>
        </p:pic>
      </p:grpSp>
      <p:grpSp>
        <p:nvGrpSpPr>
          <p:cNvPr id="11" name="Grupo 10"/>
          <p:cNvGrpSpPr/>
          <p:nvPr/>
        </p:nvGrpSpPr>
        <p:grpSpPr>
          <a:xfrm>
            <a:off x="209181" y="2585866"/>
            <a:ext cx="3241996" cy="464871"/>
            <a:chOff x="278835" y="2851073"/>
            <a:chExt cx="4321535" cy="619667"/>
          </a:xfrm>
        </p:grpSpPr>
        <p:sp>
          <p:nvSpPr>
            <p:cNvPr id="12" name="Rectángulo 11"/>
            <p:cNvSpPr/>
            <p:nvPr/>
          </p:nvSpPr>
          <p:spPr>
            <a:xfrm>
              <a:off x="278835" y="2851073"/>
              <a:ext cx="2108148" cy="61966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214305" indent="-214305">
                <a:lnSpc>
                  <a:spcPct val="150000"/>
                </a:lnSpc>
                <a:buFont typeface="Arial"/>
                <a:buChar char="•"/>
              </a:pPr>
              <a:r>
                <a:rPr lang="es-CO" sz="1800" b="1" dirty="0"/>
                <a:t>Narcotráfico</a:t>
              </a:r>
            </a:p>
          </p:txBody>
        </p:sp>
        <p:pic>
          <p:nvPicPr>
            <p:cNvPr id="13" name="Imagen 12"/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793556" y="3004457"/>
              <a:ext cx="1806814" cy="390525"/>
            </a:xfrm>
            <a:prstGeom prst="rect">
              <a:avLst/>
            </a:prstGeom>
          </p:spPr>
        </p:pic>
      </p:grpSp>
      <p:grpSp>
        <p:nvGrpSpPr>
          <p:cNvPr id="14" name="Grupo 13"/>
          <p:cNvGrpSpPr/>
          <p:nvPr/>
        </p:nvGrpSpPr>
        <p:grpSpPr>
          <a:xfrm>
            <a:off x="487777" y="3020875"/>
            <a:ext cx="2949801" cy="603236"/>
            <a:chOff x="650200" y="3430933"/>
            <a:chExt cx="3932044" cy="804105"/>
          </a:xfrm>
        </p:grpSpPr>
        <p:pic>
          <p:nvPicPr>
            <p:cNvPr id="15" name="Imagen 14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46140" y="3465127"/>
              <a:ext cx="936104" cy="769911"/>
            </a:xfrm>
            <a:prstGeom prst="rect">
              <a:avLst/>
            </a:prstGeom>
          </p:spPr>
        </p:pic>
        <p:sp>
          <p:nvSpPr>
            <p:cNvPr id="16" name="Rectángulo 15"/>
            <p:cNvSpPr/>
            <p:nvPr/>
          </p:nvSpPr>
          <p:spPr>
            <a:xfrm>
              <a:off x="650200" y="3430933"/>
              <a:ext cx="2779183" cy="61966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214305" indent="-214305">
                <a:lnSpc>
                  <a:spcPct val="150000"/>
                </a:lnSpc>
                <a:buFont typeface="Arial"/>
                <a:buChar char="•"/>
              </a:pPr>
              <a:r>
                <a:rPr lang="es-CO" sz="1800" b="1" dirty="0"/>
                <a:t>Trata</a:t>
              </a:r>
              <a:r>
                <a:rPr lang="en-US" sz="1800" b="1" dirty="0"/>
                <a:t> de Personas</a:t>
              </a:r>
            </a:p>
          </p:txBody>
        </p:sp>
      </p:grpSp>
      <p:grpSp>
        <p:nvGrpSpPr>
          <p:cNvPr id="17" name="Grupo 16"/>
          <p:cNvGrpSpPr/>
          <p:nvPr/>
        </p:nvGrpSpPr>
        <p:grpSpPr>
          <a:xfrm>
            <a:off x="233901" y="3405599"/>
            <a:ext cx="3218566" cy="966855"/>
            <a:chOff x="311786" y="3943765"/>
            <a:chExt cx="4290304" cy="1288804"/>
          </a:xfrm>
        </p:grpSpPr>
        <p:pic>
          <p:nvPicPr>
            <p:cNvPr id="18" name="Imagen 17"/>
            <p:cNvPicPr>
              <a:picLocks noChangeAspect="1"/>
            </p:cNvPicPr>
            <p:nvPr/>
          </p:nvPicPr>
          <p:blipFill rotWithShape="1"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559186" y="4282372"/>
              <a:ext cx="1042904" cy="950197"/>
            </a:xfrm>
            <a:prstGeom prst="rect">
              <a:avLst/>
            </a:prstGeom>
          </p:spPr>
        </p:pic>
        <p:sp>
          <p:nvSpPr>
            <p:cNvPr id="19" name="Rectángulo 18"/>
            <p:cNvSpPr/>
            <p:nvPr/>
          </p:nvSpPr>
          <p:spPr>
            <a:xfrm>
              <a:off x="311786" y="3943765"/>
              <a:ext cx="2193449" cy="61966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214305" indent="-214305">
                <a:lnSpc>
                  <a:spcPct val="150000"/>
                </a:lnSpc>
                <a:buFont typeface="Arial"/>
                <a:buChar char="•"/>
              </a:pPr>
              <a:r>
                <a:rPr lang="es-CO" sz="1800" b="1" dirty="0"/>
                <a:t>Contrabando</a:t>
              </a:r>
            </a:p>
          </p:txBody>
        </p:sp>
        <p:sp>
          <p:nvSpPr>
            <p:cNvPr id="20" name="Rectángulo 19"/>
            <p:cNvSpPr/>
            <p:nvPr/>
          </p:nvSpPr>
          <p:spPr>
            <a:xfrm>
              <a:off x="701197" y="4469990"/>
              <a:ext cx="1352582" cy="61966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214305" indent="-214305">
                <a:lnSpc>
                  <a:spcPct val="150000"/>
                </a:lnSpc>
                <a:buFont typeface="Arial"/>
                <a:buChar char="•"/>
              </a:pPr>
              <a:r>
                <a:rPr lang="es-CO" sz="1800" b="1" dirty="0"/>
                <a:t>Armas</a:t>
              </a:r>
            </a:p>
          </p:txBody>
        </p:sp>
      </p:grpSp>
      <p:grpSp>
        <p:nvGrpSpPr>
          <p:cNvPr id="21" name="Grupo 20"/>
          <p:cNvGrpSpPr/>
          <p:nvPr/>
        </p:nvGrpSpPr>
        <p:grpSpPr>
          <a:xfrm>
            <a:off x="176879" y="4186546"/>
            <a:ext cx="3253020" cy="992387"/>
            <a:chOff x="235777" y="4984756"/>
            <a:chExt cx="4336230" cy="1322838"/>
          </a:xfrm>
        </p:grpSpPr>
        <p:pic>
          <p:nvPicPr>
            <p:cNvPr id="22" name="Picture 2" descr="Resultado de imagen para crimen organizado"/>
            <p:cNvPicPr>
              <a:picLocks noChangeAspect="1" noChangeArrowheads="1"/>
            </p:cNvPicPr>
            <p:nvPr/>
          </p:nvPicPr>
          <p:blipFill rotWithShape="1"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3572366" y="5302942"/>
              <a:ext cx="999641" cy="8200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" name="Rectángulo 22"/>
            <p:cNvSpPr/>
            <p:nvPr/>
          </p:nvSpPr>
          <p:spPr>
            <a:xfrm>
              <a:off x="235777" y="4984756"/>
              <a:ext cx="2646617" cy="61966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214305" indent="-214305">
                <a:lnSpc>
                  <a:spcPct val="150000"/>
                </a:lnSpc>
                <a:buFont typeface="Arial"/>
                <a:buChar char="•"/>
              </a:pPr>
              <a:r>
                <a:rPr lang="es-CO" sz="1800" b="1" dirty="0"/>
                <a:t>Asociación</a:t>
              </a:r>
              <a:r>
                <a:rPr lang="en-US" sz="1800" b="1" dirty="0"/>
                <a:t> </a:t>
              </a:r>
              <a:r>
                <a:rPr lang="es-CO" sz="1800" b="1" dirty="0"/>
                <a:t>ilícita</a:t>
              </a:r>
            </a:p>
          </p:txBody>
        </p:sp>
        <p:sp>
          <p:nvSpPr>
            <p:cNvPr id="24" name="Rectángulo 23"/>
            <p:cNvSpPr/>
            <p:nvPr/>
          </p:nvSpPr>
          <p:spPr>
            <a:xfrm>
              <a:off x="658382" y="5687927"/>
              <a:ext cx="1940197" cy="61966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214305" indent="-214305">
                <a:lnSpc>
                  <a:spcPct val="150000"/>
                </a:lnSpc>
                <a:buFont typeface="Arial"/>
                <a:buChar char="•"/>
              </a:pPr>
              <a:r>
                <a:rPr lang="es-CO" sz="1800" b="1" dirty="0"/>
                <a:t>Corrupción</a:t>
              </a:r>
            </a:p>
          </p:txBody>
        </p:sp>
      </p:grpSp>
      <p:grpSp>
        <p:nvGrpSpPr>
          <p:cNvPr id="25" name="Grupo 24"/>
          <p:cNvGrpSpPr/>
          <p:nvPr/>
        </p:nvGrpSpPr>
        <p:grpSpPr>
          <a:xfrm>
            <a:off x="233901" y="5075922"/>
            <a:ext cx="3226187" cy="530129"/>
            <a:chOff x="311786" y="6170281"/>
            <a:chExt cx="4300463" cy="706655"/>
          </a:xfrm>
        </p:grpSpPr>
        <p:sp>
          <p:nvSpPr>
            <p:cNvPr id="26" name="TextBox 14"/>
            <p:cNvSpPr txBox="1"/>
            <p:nvPr/>
          </p:nvSpPr>
          <p:spPr>
            <a:xfrm>
              <a:off x="311786" y="6240425"/>
              <a:ext cx="3497717" cy="6196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14305" indent="-214305">
                <a:lnSpc>
                  <a:spcPct val="150000"/>
                </a:lnSpc>
                <a:buFont typeface="Arial"/>
                <a:buChar char="•"/>
              </a:pPr>
              <a:r>
                <a:rPr lang="es-CO" sz="1800" b="1" dirty="0"/>
                <a:t>Lavado</a:t>
              </a:r>
              <a:r>
                <a:rPr lang="en-US" sz="1800" b="1" dirty="0"/>
                <a:t> de </a:t>
              </a:r>
              <a:r>
                <a:rPr lang="es-CO" sz="1800" b="1" dirty="0"/>
                <a:t>Activos</a:t>
              </a:r>
            </a:p>
          </p:txBody>
        </p:sp>
        <p:pic>
          <p:nvPicPr>
            <p:cNvPr id="27" name="Imagen 26"/>
            <p:cNvPicPr>
              <a:picLocks noChangeAspect="1"/>
            </p:cNvPicPr>
            <p:nvPr/>
          </p:nvPicPr>
          <p:blipFill rotWithShape="1"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573250" y="6170281"/>
              <a:ext cx="1038999" cy="706655"/>
            </a:xfrm>
            <a:prstGeom prst="rect">
              <a:avLst/>
            </a:prstGeom>
          </p:spPr>
        </p:pic>
      </p:grpSp>
      <p:sp>
        <p:nvSpPr>
          <p:cNvPr id="28" name="Flecha a la derecha con bandas 27"/>
          <p:cNvSpPr/>
          <p:nvPr/>
        </p:nvSpPr>
        <p:spPr>
          <a:xfrm rot="16200000">
            <a:off x="1981132" y="3737000"/>
            <a:ext cx="3303672" cy="422453"/>
          </a:xfrm>
          <a:prstGeom prst="stripedRightArrow">
            <a:avLst>
              <a:gd name="adj1" fmla="val 50000"/>
              <a:gd name="adj2" fmla="val 77616"/>
            </a:avLst>
          </a:prstGeom>
          <a:ln>
            <a:solidFill>
              <a:schemeClr val="tx1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053" dirty="0"/>
          </a:p>
        </p:txBody>
      </p:sp>
      <p:sp>
        <p:nvSpPr>
          <p:cNvPr id="29" name="Rectángulo 28"/>
          <p:cNvSpPr/>
          <p:nvPr/>
        </p:nvSpPr>
        <p:spPr>
          <a:xfrm>
            <a:off x="6668359" y="2047065"/>
            <a:ext cx="16727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</a:rPr>
              <a:t>A </a:t>
            </a:r>
            <a:r>
              <a:rPr lang="es-CO" sz="2400" b="1" dirty="0">
                <a:solidFill>
                  <a:srgbClr val="0070C0"/>
                </a:solidFill>
              </a:rPr>
              <a:t>través</a:t>
            </a:r>
            <a:r>
              <a:rPr lang="en-US" sz="2400" b="1" dirty="0">
                <a:solidFill>
                  <a:srgbClr val="0070C0"/>
                </a:solidFill>
              </a:rPr>
              <a:t> de</a:t>
            </a:r>
            <a:r>
              <a:rPr lang="en-US" sz="1800" b="1" dirty="0">
                <a:solidFill>
                  <a:srgbClr val="0070C0"/>
                </a:solidFill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30999529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6" grpId="0"/>
      <p:bldP spid="7" grpId="0" animBg="1"/>
      <p:bldP spid="28" grpId="0" animBg="1"/>
      <p:bldP spid="2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604655" y="202446"/>
            <a:ext cx="81570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s-CO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Prevención Operaciones Ilícitas  en Colombia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34287" y="904876"/>
            <a:ext cx="5962088" cy="4257674"/>
          </a:xfrm>
          <a:prstGeom prst="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grpSp>
        <p:nvGrpSpPr>
          <p:cNvPr id="4" name="Grupo 3"/>
          <p:cNvGrpSpPr/>
          <p:nvPr/>
        </p:nvGrpSpPr>
        <p:grpSpPr>
          <a:xfrm>
            <a:off x="3465" y="2232815"/>
            <a:ext cx="3019425" cy="1354108"/>
            <a:chOff x="477788" y="1913056"/>
            <a:chExt cx="3982517" cy="1445967"/>
          </a:xfrm>
        </p:grpSpPr>
        <p:sp>
          <p:nvSpPr>
            <p:cNvPr id="5" name="Pentágono 4"/>
            <p:cNvSpPr/>
            <p:nvPr/>
          </p:nvSpPr>
          <p:spPr>
            <a:xfrm>
              <a:off x="477788" y="1918863"/>
              <a:ext cx="3168352" cy="1440160"/>
            </a:xfrm>
            <a:prstGeom prst="homePlate">
              <a:avLst>
                <a:gd name="adj" fmla="val 57343"/>
              </a:avLst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2000" b="1" dirty="0">
                  <a:solidFill>
                    <a:schemeClr val="tx1"/>
                  </a:solidFill>
                </a:rPr>
                <a:t>Esquema Típico de Lavado de Dinero</a:t>
              </a:r>
            </a:p>
          </p:txBody>
        </p:sp>
        <p:sp>
          <p:nvSpPr>
            <p:cNvPr id="6" name="Cheurón 5"/>
            <p:cNvSpPr/>
            <p:nvPr/>
          </p:nvSpPr>
          <p:spPr>
            <a:xfrm>
              <a:off x="3214092" y="1913056"/>
              <a:ext cx="1246213" cy="1440160"/>
            </a:xfrm>
            <a:prstGeom prst="chevron">
              <a:avLst>
                <a:gd name="adj" fmla="val 77453"/>
              </a:avLst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sz="1053" dirty="0">
                <a:solidFill>
                  <a:schemeClr val="tx1"/>
                </a:solidFill>
              </a:endParaRPr>
            </a:p>
          </p:txBody>
        </p:sp>
        <p:sp>
          <p:nvSpPr>
            <p:cNvPr id="7" name="Cheurón 6"/>
            <p:cNvSpPr/>
            <p:nvPr/>
          </p:nvSpPr>
          <p:spPr>
            <a:xfrm>
              <a:off x="2831975" y="1918863"/>
              <a:ext cx="1246213" cy="1440160"/>
            </a:xfrm>
            <a:prstGeom prst="chevron">
              <a:avLst>
                <a:gd name="adj" fmla="val 70964"/>
              </a:avLst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sz="1053" dirty="0">
                <a:solidFill>
                  <a:schemeClr val="tx1"/>
                </a:solidFill>
              </a:endParaRPr>
            </a:p>
          </p:txBody>
        </p:sp>
      </p:grpSp>
      <p:pic>
        <p:nvPicPr>
          <p:cNvPr id="8" name="Imagen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3592361"/>
            <a:ext cx="2311976" cy="1410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719441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4284413" y="231139"/>
            <a:ext cx="4807785" cy="4156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s-CO" sz="2101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Prevención Operaciones Ilícitas </a:t>
            </a:r>
          </a:p>
        </p:txBody>
      </p:sp>
      <p:pic>
        <p:nvPicPr>
          <p:cNvPr id="3" name="Picture 4" descr="Secado_US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81524" y="1320229"/>
            <a:ext cx="2119443" cy="1240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4431996" y="2625365"/>
            <a:ext cx="4537945" cy="300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49263" indent="-44926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algn="just">
              <a:spcBef>
                <a:spcPct val="0"/>
              </a:spcBef>
              <a:buNone/>
            </a:pPr>
            <a:r>
              <a:rPr lang="es-CO" altLang="es-CO" sz="1350" b="1" u="sng" dirty="0">
                <a:solidFill>
                  <a:srgbClr val="C00000"/>
                </a:solidFill>
                <a:latin typeface="Arial" panose="020B0604020202020204" pitchFamily="34" charset="0"/>
              </a:rPr>
              <a:t>Responsabilidad Penal</a:t>
            </a:r>
            <a:r>
              <a:rPr lang="es-CO" altLang="es-CO" sz="1350" b="1" dirty="0">
                <a:solidFill>
                  <a:srgbClr val="C00000"/>
                </a:solidFill>
                <a:latin typeface="Arial" panose="020B0604020202020204" pitchFamily="34" charset="0"/>
              </a:rPr>
              <a:t>.</a:t>
            </a:r>
            <a:r>
              <a:rPr lang="es-CO" altLang="es-CO" sz="1350" b="1" u="sng" dirty="0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  <a:endParaRPr lang="es-CO" altLang="es-CO" sz="1350" b="1" dirty="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pPr marL="0" indent="0" algn="just">
              <a:spcBef>
                <a:spcPct val="0"/>
              </a:spcBef>
              <a:buNone/>
            </a:pPr>
            <a:r>
              <a:rPr lang="es-CO" altLang="es-CO" sz="1350" b="1" dirty="0">
                <a:solidFill>
                  <a:srgbClr val="002060"/>
                </a:solidFill>
                <a:latin typeface="Arial" panose="020B0604020202020204" pitchFamily="34" charset="0"/>
              </a:rPr>
              <a:t>Artículo 34. </a:t>
            </a:r>
            <a:r>
              <a:rPr lang="es-CO" altLang="es-CO" sz="1350" b="1" dirty="0">
                <a:solidFill>
                  <a:srgbClr val="0070C0"/>
                </a:solidFill>
                <a:latin typeface="Arial" panose="020B0604020202020204" pitchFamily="34" charset="0"/>
              </a:rPr>
              <a:t>Constitución Política</a:t>
            </a:r>
          </a:p>
          <a:p>
            <a:pPr marL="0" indent="0" algn="just">
              <a:spcBef>
                <a:spcPct val="0"/>
              </a:spcBef>
              <a:buNone/>
            </a:pPr>
            <a:r>
              <a:rPr lang="es-CO" altLang="es-CO" sz="1350" b="1" dirty="0">
                <a:solidFill>
                  <a:srgbClr val="002060"/>
                </a:solidFill>
                <a:latin typeface="Arial" panose="020B0604020202020204" pitchFamily="34" charset="0"/>
              </a:rPr>
              <a:t>Ley 793 de 2002</a:t>
            </a:r>
            <a:r>
              <a:rPr lang="es-CO" altLang="es-CO" sz="1350" b="1" dirty="0">
                <a:latin typeface="Arial" panose="020B0604020202020204" pitchFamily="34" charset="0"/>
              </a:rPr>
              <a:t>. </a:t>
            </a:r>
            <a:r>
              <a:rPr lang="es-CO" altLang="es-CO" sz="1350" b="1" dirty="0">
                <a:solidFill>
                  <a:srgbClr val="0070C0"/>
                </a:solidFill>
                <a:latin typeface="Arial" panose="020B0604020202020204" pitchFamily="34" charset="0"/>
              </a:rPr>
              <a:t>D</a:t>
            </a:r>
            <a:r>
              <a:rPr lang="es-CO" sz="1350" b="1" dirty="0">
                <a:solidFill>
                  <a:srgbClr val="0070C0"/>
                </a:solidFill>
                <a:latin typeface="Arial" panose="020B0604020202020204" pitchFamily="34" charset="0"/>
              </a:rPr>
              <a:t>eroga Ley 333 de 1996.</a:t>
            </a:r>
          </a:p>
          <a:p>
            <a:pPr marL="0" indent="0" algn="just">
              <a:spcBef>
                <a:spcPct val="0"/>
              </a:spcBef>
              <a:buNone/>
            </a:pPr>
            <a:r>
              <a:rPr lang="es-CO" sz="1350" b="1" dirty="0">
                <a:solidFill>
                  <a:srgbClr val="0070C0"/>
                </a:solidFill>
                <a:latin typeface="Arial" panose="020B0604020202020204" pitchFamily="34" charset="0"/>
              </a:rPr>
              <a:t>Establece reglas de extinción de dominio.</a:t>
            </a:r>
            <a:endParaRPr lang="es-CO" altLang="es-CO" sz="135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marL="0" indent="0" algn="just">
              <a:spcBef>
                <a:spcPct val="0"/>
              </a:spcBef>
              <a:buNone/>
            </a:pPr>
            <a:r>
              <a:rPr lang="es-CO" altLang="es-CO" sz="1350" b="1" dirty="0">
                <a:solidFill>
                  <a:srgbClr val="002060"/>
                </a:solidFill>
                <a:latin typeface="Arial" panose="020B0604020202020204" pitchFamily="34" charset="0"/>
              </a:rPr>
              <a:t>Ley 1395</a:t>
            </a:r>
            <a:r>
              <a:rPr lang="es-CO" altLang="es-CO" sz="1350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es-CO" altLang="es-CO" sz="1350" b="1" dirty="0">
                <a:solidFill>
                  <a:srgbClr val="002060"/>
                </a:solidFill>
                <a:latin typeface="Arial" panose="020B0604020202020204" pitchFamily="34" charset="0"/>
              </a:rPr>
              <a:t>de 2010.</a:t>
            </a:r>
            <a:r>
              <a:rPr lang="es-CO" altLang="es-CO" sz="1350" b="1" dirty="0">
                <a:solidFill>
                  <a:srgbClr val="0070C0"/>
                </a:solidFill>
                <a:latin typeface="Arial" panose="020B0604020202020204" pitchFamily="34" charset="0"/>
              </a:rPr>
              <a:t>Medidas</a:t>
            </a:r>
            <a:r>
              <a:rPr lang="es-CO" sz="1350" b="1" dirty="0">
                <a:solidFill>
                  <a:srgbClr val="0070C0"/>
                </a:solidFill>
                <a:latin typeface="Arial" panose="020B0604020202020204" pitchFamily="34" charset="0"/>
              </a:rPr>
              <a:t> de descongestión judicial.</a:t>
            </a:r>
            <a:endParaRPr lang="es-CO" altLang="es-CO" sz="135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marL="0" indent="0" algn="just">
              <a:spcBef>
                <a:spcPct val="0"/>
              </a:spcBef>
              <a:buNone/>
            </a:pPr>
            <a:r>
              <a:rPr lang="es-CO" altLang="es-CO" sz="1350" b="1" dirty="0">
                <a:solidFill>
                  <a:srgbClr val="002060"/>
                </a:solidFill>
                <a:latin typeface="Arial" panose="020B0604020202020204" pitchFamily="34" charset="0"/>
              </a:rPr>
              <a:t>Es imprescriptible</a:t>
            </a:r>
          </a:p>
          <a:p>
            <a:pPr marL="0" indent="0" algn="just">
              <a:spcBef>
                <a:spcPct val="0"/>
              </a:spcBef>
              <a:buNone/>
            </a:pPr>
            <a:endParaRPr lang="es-CO" altLang="es-CO" sz="1350" b="1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marL="0" indent="0" algn="just">
              <a:spcBef>
                <a:spcPct val="0"/>
              </a:spcBef>
              <a:buNone/>
            </a:pPr>
            <a:r>
              <a:rPr lang="es-CO" altLang="es-CO" sz="1350" b="1" u="sng" dirty="0">
                <a:solidFill>
                  <a:srgbClr val="C00000"/>
                </a:solidFill>
                <a:latin typeface="Arial" panose="020B0604020202020204" pitchFamily="34" charset="0"/>
              </a:rPr>
              <a:t>Como se Penalizó</a:t>
            </a:r>
            <a:r>
              <a:rPr lang="es-CO" altLang="es-CO" sz="1350" b="1" dirty="0">
                <a:solidFill>
                  <a:srgbClr val="002060"/>
                </a:solidFill>
                <a:latin typeface="Arial" panose="020B0604020202020204" pitchFamily="34" charset="0"/>
              </a:rPr>
              <a:t>:</a:t>
            </a:r>
          </a:p>
          <a:p>
            <a:pPr marL="0" indent="0" algn="just">
              <a:spcBef>
                <a:spcPct val="0"/>
              </a:spcBef>
              <a:buNone/>
            </a:pPr>
            <a:r>
              <a:rPr lang="es-CO" altLang="es-CO" sz="1350" b="1" dirty="0">
                <a:solidFill>
                  <a:srgbClr val="002060"/>
                </a:solidFill>
                <a:latin typeface="Arial" panose="020B0604020202020204" pitchFamily="34" charset="0"/>
              </a:rPr>
              <a:t>Ley 190 de 1995.</a:t>
            </a:r>
            <a:r>
              <a:rPr lang="es-CO" altLang="es-CO" sz="1350" b="1" dirty="0">
                <a:solidFill>
                  <a:srgbClr val="0070C0"/>
                </a:solidFill>
                <a:latin typeface="Arial" panose="020B0604020202020204" pitchFamily="34" charset="0"/>
              </a:rPr>
              <a:t> Estatuto Anticorrupción.</a:t>
            </a:r>
          </a:p>
          <a:p>
            <a:pPr marL="0" indent="0" algn="just">
              <a:spcBef>
                <a:spcPct val="0"/>
              </a:spcBef>
              <a:buNone/>
            </a:pPr>
            <a:r>
              <a:rPr lang="es-CO" altLang="es-CO" sz="1350" b="1" dirty="0">
                <a:solidFill>
                  <a:srgbClr val="002060"/>
                </a:solidFill>
                <a:latin typeface="Arial" panose="020B0604020202020204" pitchFamily="34" charset="0"/>
              </a:rPr>
              <a:t>Ley 599 de 2000. </a:t>
            </a:r>
            <a:r>
              <a:rPr lang="es-CO" altLang="es-CO" sz="1350" b="1" dirty="0">
                <a:solidFill>
                  <a:srgbClr val="0070C0"/>
                </a:solidFill>
                <a:latin typeface="Arial" panose="020B0604020202020204" pitchFamily="34" charset="0"/>
              </a:rPr>
              <a:t>Código Penal.</a:t>
            </a:r>
          </a:p>
          <a:p>
            <a:pPr marL="0" indent="0">
              <a:spcBef>
                <a:spcPct val="0"/>
              </a:spcBef>
              <a:buNone/>
            </a:pPr>
            <a:r>
              <a:rPr lang="es-CO" altLang="es-CO" sz="1350" b="1" dirty="0">
                <a:solidFill>
                  <a:srgbClr val="002060"/>
                </a:solidFill>
                <a:latin typeface="Arial" panose="020B0604020202020204" pitchFamily="34" charset="0"/>
              </a:rPr>
              <a:t>Ley 1121 de 2006.</a:t>
            </a:r>
            <a:r>
              <a:rPr lang="es-CO" altLang="es-CO" sz="1350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es-CO" altLang="es-CO" sz="1275" b="1" dirty="0">
                <a:solidFill>
                  <a:srgbClr val="0070C0"/>
                </a:solidFill>
                <a:latin typeface="Arial" panose="020B0604020202020204" pitchFamily="34" charset="0"/>
              </a:rPr>
              <a:t>Ley de Financiación del Terrorismo.</a:t>
            </a:r>
          </a:p>
          <a:p>
            <a:pPr marL="0" indent="0" algn="just">
              <a:spcBef>
                <a:spcPct val="0"/>
              </a:spcBef>
              <a:buNone/>
            </a:pPr>
            <a:r>
              <a:rPr lang="es-CO" altLang="es-CO" sz="1350" b="1" dirty="0">
                <a:solidFill>
                  <a:srgbClr val="002060"/>
                </a:solidFill>
                <a:latin typeface="Arial" panose="020B0604020202020204" pitchFamily="34" charset="0"/>
              </a:rPr>
              <a:t>Ley 1357 de 2009.</a:t>
            </a:r>
            <a:r>
              <a:rPr lang="es-CO" altLang="es-CO" sz="1350" b="1" dirty="0">
                <a:solidFill>
                  <a:srgbClr val="0070C0"/>
                </a:solidFill>
                <a:latin typeface="Arial" panose="020B0604020202020204" pitchFamily="34" charset="0"/>
              </a:rPr>
              <a:t> Modifica el Código Penal.</a:t>
            </a:r>
          </a:p>
          <a:p>
            <a:pPr marL="0" indent="0">
              <a:spcBef>
                <a:spcPct val="0"/>
              </a:spcBef>
              <a:buNone/>
            </a:pPr>
            <a:r>
              <a:rPr lang="es-CO" altLang="es-CO" sz="1350" b="1" dirty="0">
                <a:solidFill>
                  <a:srgbClr val="002060"/>
                </a:solidFill>
                <a:latin typeface="Arial" panose="020B0604020202020204" pitchFamily="34" charset="0"/>
              </a:rPr>
              <a:t>Ley 1453 de 2011.</a:t>
            </a:r>
            <a:r>
              <a:rPr lang="es-CO" altLang="es-CO" sz="1350" b="1" dirty="0">
                <a:solidFill>
                  <a:srgbClr val="0070C0"/>
                </a:solidFill>
                <a:latin typeface="Arial" panose="020B0604020202020204" pitchFamily="34" charset="0"/>
              </a:rPr>
              <a:t> Ley de Seguridad Ciudadana.</a:t>
            </a:r>
          </a:p>
          <a:p>
            <a:pPr marL="0" indent="0">
              <a:spcBef>
                <a:spcPct val="0"/>
              </a:spcBef>
              <a:buNone/>
            </a:pPr>
            <a:r>
              <a:rPr lang="es-CO" altLang="es-CO" sz="1350" b="1" dirty="0">
                <a:solidFill>
                  <a:srgbClr val="002060"/>
                </a:solidFill>
                <a:latin typeface="Arial" panose="020B0604020202020204" pitchFamily="34" charset="0"/>
              </a:rPr>
              <a:t>Ley 1474 de 2011.</a:t>
            </a:r>
            <a:r>
              <a:rPr lang="es-CO" altLang="es-CO" sz="1350" b="1" dirty="0">
                <a:solidFill>
                  <a:srgbClr val="0070C0"/>
                </a:solidFill>
                <a:latin typeface="Arial" panose="020B0604020202020204" pitchFamily="34" charset="0"/>
              </a:rPr>
              <a:t> Estatuto Anticorrupción.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98714" y="791011"/>
            <a:ext cx="4428532" cy="4847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49263" indent="-44926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s-CO" altLang="es-CO" sz="1600" b="1" dirty="0">
                <a:latin typeface="Arial" panose="020B0604020202020204" pitchFamily="34" charset="0"/>
              </a:rPr>
              <a:t>Redistribución regresiva de la riqueza.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s-CO" altLang="es-CO" sz="1600" b="1" dirty="0">
                <a:latin typeface="Arial" panose="020B0604020202020204" pitchFamily="34" charset="0"/>
              </a:rPr>
              <a:t>Genera efectos inflacionarios.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s-CO" altLang="es-CO" sz="1600" b="1" dirty="0">
                <a:latin typeface="Arial" panose="020B0604020202020204" pitchFamily="34" charset="0"/>
              </a:rPr>
              <a:t>Problemas cambiarios.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s-CO" altLang="es-CO" sz="1600" b="1" dirty="0">
                <a:latin typeface="Arial" panose="020B0604020202020204" pitchFamily="34" charset="0"/>
              </a:rPr>
              <a:t>Concordatos, quiebras y liquidaciones.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s-CO" altLang="es-CO" sz="1600" b="1" dirty="0">
                <a:latin typeface="Arial" panose="020B0604020202020204" pitchFamily="34" charset="0"/>
              </a:rPr>
              <a:t>Causa desempleo.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s-CO" altLang="es-CO" sz="1600" b="1" dirty="0">
                <a:latin typeface="Arial" panose="020B0604020202020204" pitchFamily="34" charset="0"/>
              </a:rPr>
              <a:t>Genera la desconfianza del público al enturbiar la imagen de las empresas.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s-CO" altLang="es-CO" sz="1600" b="1" dirty="0">
                <a:latin typeface="Arial" panose="020B0604020202020204" pitchFamily="34" charset="0"/>
              </a:rPr>
              <a:t>Multas y sanciones administrativas.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s-CO" altLang="es-CO" sz="1600" b="1" dirty="0">
                <a:latin typeface="Arial" panose="020B0604020202020204" pitchFamily="34" charset="0"/>
              </a:rPr>
              <a:t>Bloqueo y sanciones internacionales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s-CO" altLang="es-CO" sz="1600" b="1" dirty="0">
                <a:latin typeface="Arial" panose="020B0604020202020204" pitchFamily="34" charset="0"/>
              </a:rPr>
              <a:t> Sanciones penales, laborales, y administrativas </a:t>
            </a:r>
            <a:r>
              <a:rPr lang="es-CO" altLang="es-CO" sz="1600" dirty="0">
                <a:latin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s-CO" altLang="es-CO" sz="1600" b="1" dirty="0">
                <a:latin typeface="Arial" panose="020B0604020202020204" pitchFamily="34" charset="0"/>
              </a:rPr>
              <a:t>Afecta gravemente a la sociedad y el 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es-CO" altLang="es-CO" sz="1600" b="1" dirty="0">
                <a:latin typeface="Arial" panose="020B0604020202020204" pitchFamily="34" charset="0"/>
              </a:rPr>
              <a:t>      país en general. 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260180" y="238996"/>
            <a:ext cx="4267327" cy="4156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s-CO" sz="2101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¿Por qué combatir OP - LA y FT?</a:t>
            </a:r>
          </a:p>
        </p:txBody>
      </p:sp>
      <p:sp>
        <p:nvSpPr>
          <p:cNvPr id="7" name="Flecha derecha 6"/>
          <p:cNvSpPr/>
          <p:nvPr/>
        </p:nvSpPr>
        <p:spPr>
          <a:xfrm rot="5400000">
            <a:off x="2168808" y="617724"/>
            <a:ext cx="233729" cy="216081"/>
          </a:xfrm>
          <a:prstGeom prst="rightArrow">
            <a:avLst/>
          </a:prstGeom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053" dirty="0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00968" y="1320229"/>
            <a:ext cx="2311976" cy="1240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55316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2"/>
          <p:cNvSpPr>
            <a:spLocks noGrp="1"/>
          </p:cNvSpPr>
          <p:nvPr>
            <p:ph idx="1"/>
          </p:nvPr>
        </p:nvSpPr>
        <p:spPr>
          <a:xfrm>
            <a:off x="28575" y="948180"/>
            <a:ext cx="9077326" cy="4467225"/>
          </a:xfrm>
        </p:spPr>
        <p:txBody>
          <a:bodyPr>
            <a:noAutofit/>
          </a:bodyPr>
          <a:lstStyle/>
          <a:p>
            <a:pPr marL="0" indent="0" algn="ctr">
              <a:buNone/>
              <a:defRPr/>
            </a:pPr>
            <a:r>
              <a:rPr lang="es-CO" sz="1800" b="1" dirty="0">
                <a:solidFill>
                  <a:srgbClr val="0070C0"/>
                </a:solidFill>
              </a:rPr>
              <a:t>La prevención del riesgo de LA/FT es parte del buen gobierno corporativo y</a:t>
            </a:r>
          </a:p>
          <a:p>
            <a:pPr marL="0" indent="0" algn="ctr">
              <a:buNone/>
              <a:defRPr/>
            </a:pPr>
            <a:r>
              <a:rPr lang="es-CO" sz="1800" b="1" dirty="0">
                <a:solidFill>
                  <a:srgbClr val="0070C0"/>
                </a:solidFill>
              </a:rPr>
              <a:t>de la Responsabilidad Social - RS  empresarial</a:t>
            </a:r>
          </a:p>
          <a:p>
            <a:pPr marL="0" indent="0" algn="ctr">
              <a:buNone/>
              <a:defRPr/>
            </a:pPr>
            <a:endParaRPr lang="es-CO" sz="1600" b="1" dirty="0"/>
          </a:p>
          <a:p>
            <a:pPr marL="342991" indent="-342991" algn="just">
              <a:buFont typeface="Wingdings" panose="05000000000000000000" pitchFamily="2" charset="2"/>
              <a:buChar char="Ø"/>
              <a:defRPr/>
            </a:pPr>
            <a:r>
              <a:rPr lang="es-CO" sz="1800" b="1" dirty="0"/>
              <a:t>Guía sobre el enfoque basado en el riesgo para combatir el lavado de activos y la financiación del terrorismo. GUIDANCE ON THE RISK-BASED APPROACH TO COMBATING MONEY LAUNDERING AND TERRORIST FINANCING. GAFI. </a:t>
            </a:r>
          </a:p>
          <a:p>
            <a:pPr marL="337037" indent="-337037" algn="just">
              <a:buFont typeface="Wingdings" panose="05000000000000000000" pitchFamily="2" charset="2"/>
              <a:buChar char="Ø"/>
              <a:defRPr/>
            </a:pPr>
            <a:r>
              <a:rPr lang="es-CO" sz="1800" b="1" dirty="0"/>
              <a:t>Recomendaciones internacionales: NACIONES UNIDAS, GAFI, GAFIC, GAFISUD y COMITÉ DE BASILEA. </a:t>
            </a:r>
          </a:p>
          <a:p>
            <a:pPr marL="337037" indent="-337037" algn="just">
              <a:buFont typeface="Wingdings" panose="05000000000000000000" pitchFamily="2" charset="2"/>
              <a:buChar char="Ø"/>
              <a:defRPr/>
            </a:pPr>
            <a:r>
              <a:rPr lang="es-CO" sz="1800" b="1" dirty="0"/>
              <a:t>Estándar de Australia y Nueva Zelanda sobre administración de riesgos: AS/NZS4360 – Norma de Gestión de Riesgos ISO 31000:2009. </a:t>
            </a:r>
          </a:p>
          <a:p>
            <a:pPr marL="337037" indent="-337037" algn="just">
              <a:buFont typeface="Wingdings" panose="05000000000000000000" pitchFamily="2" charset="2"/>
              <a:buChar char="Ø"/>
              <a:defRPr/>
            </a:pPr>
            <a:r>
              <a:rPr lang="es-CO" sz="1800" b="1" dirty="0"/>
              <a:t>Marco integrado de administración de riesgos corporativos. </a:t>
            </a:r>
            <a:r>
              <a:rPr lang="en-US" sz="1800" b="1" dirty="0"/>
              <a:t>Committee</a:t>
            </a:r>
            <a:r>
              <a:rPr lang="es-CO" sz="1800" b="1" dirty="0"/>
              <a:t> of </a:t>
            </a:r>
            <a:r>
              <a:rPr lang="en-US" sz="1800" b="1" dirty="0"/>
              <a:t>Sponsoring</a:t>
            </a:r>
            <a:r>
              <a:rPr lang="es-CO" sz="1800" b="1" dirty="0"/>
              <a:t> </a:t>
            </a:r>
            <a:r>
              <a:rPr lang="en-029" sz="1800" b="1" dirty="0"/>
              <a:t>Organizations</a:t>
            </a:r>
            <a:r>
              <a:rPr lang="es-CO" sz="1800" b="1" dirty="0"/>
              <a:t> of </a:t>
            </a:r>
            <a:r>
              <a:rPr lang="en-US" sz="1800" b="1" dirty="0"/>
              <a:t>the</a:t>
            </a:r>
            <a:r>
              <a:rPr lang="es-CO" sz="1800" b="1" dirty="0"/>
              <a:t> </a:t>
            </a:r>
            <a:r>
              <a:rPr lang="en-US" sz="1800" b="1" dirty="0"/>
              <a:t>Tredway</a:t>
            </a:r>
            <a:r>
              <a:rPr lang="es-CO" sz="1800" b="1" dirty="0"/>
              <a:t> </a:t>
            </a:r>
            <a:r>
              <a:rPr lang="en-US" sz="1800" b="1" dirty="0"/>
              <a:t>Commission</a:t>
            </a:r>
            <a:r>
              <a:rPr lang="es-CO" sz="1800" b="1" dirty="0"/>
              <a:t> (COSO). </a:t>
            </a:r>
          </a:p>
          <a:p>
            <a:pPr marL="337037" indent="-337037" algn="just">
              <a:buFont typeface="Wingdings" panose="05000000000000000000" pitchFamily="2" charset="2"/>
              <a:buChar char="Ø"/>
              <a:defRPr/>
            </a:pPr>
            <a:r>
              <a:rPr lang="es-CO" sz="1800" b="1" dirty="0"/>
              <a:t>Las normas locales sobre prevención y control del LA/FT.</a:t>
            </a:r>
          </a:p>
          <a:p>
            <a:pPr marL="337037" indent="-337037" algn="just">
              <a:buFont typeface="Wingdings" panose="05000000000000000000" pitchFamily="2" charset="2"/>
              <a:buChar char="Ø"/>
              <a:defRPr/>
            </a:pPr>
            <a:r>
              <a:rPr lang="es-CO" sz="1800" b="1" dirty="0"/>
              <a:t>Las instrucciones impartidas por las autoridades de regulación y supervisión.</a:t>
            </a:r>
            <a:endParaRPr lang="es-CO" sz="1800" dirty="0"/>
          </a:p>
        </p:txBody>
      </p:sp>
      <p:sp>
        <p:nvSpPr>
          <p:cNvPr id="3" name="Rectángulo 2"/>
          <p:cNvSpPr/>
          <p:nvPr/>
        </p:nvSpPr>
        <p:spPr>
          <a:xfrm>
            <a:off x="684865" y="55220"/>
            <a:ext cx="82825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s-CO" sz="2800" b="1" dirty="0">
                <a:solidFill>
                  <a:srgbClr val="002060"/>
                </a:solidFill>
              </a:rPr>
              <a:t> DEL MODELO NRS (Negocios Responsables y Seguros)</a:t>
            </a:r>
          </a:p>
        </p:txBody>
      </p:sp>
      <p:sp>
        <p:nvSpPr>
          <p:cNvPr id="5" name="Flecha abajo 4"/>
          <p:cNvSpPr/>
          <p:nvPr/>
        </p:nvSpPr>
        <p:spPr>
          <a:xfrm>
            <a:off x="4364186" y="526490"/>
            <a:ext cx="290941" cy="377519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90586723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redondeado 1"/>
          <p:cNvSpPr/>
          <p:nvPr/>
        </p:nvSpPr>
        <p:spPr>
          <a:xfrm>
            <a:off x="3514266" y="679618"/>
            <a:ext cx="5266052" cy="471682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3" name="Título 3"/>
          <p:cNvSpPr>
            <a:spLocks noGrp="1"/>
          </p:cNvSpPr>
          <p:nvPr>
            <p:ph type="title"/>
          </p:nvPr>
        </p:nvSpPr>
        <p:spPr>
          <a:xfrm>
            <a:off x="2245467" y="139451"/>
            <a:ext cx="6746134" cy="408472"/>
          </a:xfrm>
        </p:spPr>
        <p:txBody>
          <a:bodyPr>
            <a:normAutofit/>
          </a:bodyPr>
          <a:lstStyle/>
          <a:p>
            <a:pPr algn="ctr"/>
            <a:r>
              <a:rPr lang="es-CO" sz="2251" b="1" dirty="0"/>
              <a:t>Corrupción en el mundo: Ranking de los países </a:t>
            </a:r>
          </a:p>
        </p:txBody>
      </p:sp>
      <p:pic>
        <p:nvPicPr>
          <p:cNvPr id="4" name="Marcador de contenido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188" y="4532122"/>
            <a:ext cx="3012010" cy="810301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8267" y="62345"/>
            <a:ext cx="1445428" cy="97155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474" y="966799"/>
            <a:ext cx="3000724" cy="3578178"/>
          </a:xfrm>
          <a:prstGeom prst="rect">
            <a:avLst/>
          </a:prstGeom>
        </p:spPr>
      </p:pic>
      <p:sp>
        <p:nvSpPr>
          <p:cNvPr id="7" name="Cerrar llave 6"/>
          <p:cNvSpPr/>
          <p:nvPr/>
        </p:nvSpPr>
        <p:spPr>
          <a:xfrm>
            <a:off x="3170743" y="793730"/>
            <a:ext cx="200991" cy="4602713"/>
          </a:xfrm>
          <a:prstGeom prst="rightBrace">
            <a:avLst>
              <a:gd name="adj1" fmla="val 8331"/>
              <a:gd name="adj2" fmla="val 46322"/>
            </a:avLst>
          </a:prstGeom>
          <a:noFill/>
          <a:ln w="28575"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CO" sz="1053" b="1" dirty="0"/>
          </a:p>
        </p:txBody>
      </p:sp>
      <p:sp>
        <p:nvSpPr>
          <p:cNvPr id="8" name="Elipse 7"/>
          <p:cNvSpPr/>
          <p:nvPr/>
        </p:nvSpPr>
        <p:spPr>
          <a:xfrm>
            <a:off x="199639" y="2695440"/>
            <a:ext cx="540201" cy="162060"/>
          </a:xfrm>
          <a:prstGeom prst="ellips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b="1" dirty="0">
                <a:solidFill>
                  <a:schemeClr val="tx1"/>
                </a:solidFill>
              </a:rPr>
              <a:t>3 7</a:t>
            </a:r>
          </a:p>
        </p:txBody>
      </p:sp>
      <p:sp>
        <p:nvSpPr>
          <p:cNvPr id="9" name="Elipse 8"/>
          <p:cNvSpPr/>
          <p:nvPr/>
        </p:nvSpPr>
        <p:spPr>
          <a:xfrm>
            <a:off x="199639" y="2425340"/>
            <a:ext cx="540201" cy="162060"/>
          </a:xfrm>
          <a:prstGeom prst="ellips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b="1" dirty="0">
                <a:solidFill>
                  <a:schemeClr val="tx1"/>
                </a:solidFill>
              </a:rPr>
              <a:t>29</a:t>
            </a:r>
          </a:p>
        </p:txBody>
      </p:sp>
      <p:cxnSp>
        <p:nvCxnSpPr>
          <p:cNvPr id="10" name="Conector recto de flecha 9"/>
          <p:cNvCxnSpPr/>
          <p:nvPr/>
        </p:nvCxnSpPr>
        <p:spPr>
          <a:xfrm>
            <a:off x="716482" y="2533380"/>
            <a:ext cx="216080" cy="0"/>
          </a:xfrm>
          <a:prstGeom prst="straightConnector1">
            <a:avLst/>
          </a:prstGeom>
          <a:ln w="12700">
            <a:solidFill>
              <a:srgbClr val="002060"/>
            </a:solidFill>
            <a:miter lim="800000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de flecha 10"/>
          <p:cNvCxnSpPr/>
          <p:nvPr/>
        </p:nvCxnSpPr>
        <p:spPr>
          <a:xfrm flipV="1">
            <a:off x="731167" y="2728410"/>
            <a:ext cx="427469" cy="42100"/>
          </a:xfrm>
          <a:prstGeom prst="straightConnector1">
            <a:avLst/>
          </a:prstGeom>
          <a:ln w="12700">
            <a:solidFill>
              <a:srgbClr val="002060"/>
            </a:solidFill>
            <a:miter lim="800000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ángulo 11"/>
          <p:cNvSpPr/>
          <p:nvPr/>
        </p:nvSpPr>
        <p:spPr>
          <a:xfrm>
            <a:off x="3917980" y="762761"/>
            <a:ext cx="5028593" cy="44589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75" b="1" dirty="0"/>
              <a:t>1</a:t>
            </a:r>
            <a:r>
              <a:rPr lang="pt-BR" sz="1275" dirty="0"/>
              <a:t>.Nueva </a:t>
            </a:r>
            <a:r>
              <a:rPr lang="es-CO" sz="1275" dirty="0"/>
              <a:t>Zelanda</a:t>
            </a:r>
            <a:r>
              <a:rPr lang="pt-BR" sz="1275" dirty="0"/>
              <a:t> (89 </a:t>
            </a:r>
            <a:r>
              <a:rPr lang="es-CO" sz="1275" dirty="0"/>
              <a:t>puntos</a:t>
            </a:r>
            <a:r>
              <a:rPr lang="pt-BR" sz="1275" dirty="0"/>
              <a:t>)</a:t>
            </a:r>
            <a:br>
              <a:rPr lang="pt-BR" sz="1275" dirty="0"/>
            </a:br>
            <a:r>
              <a:rPr lang="pt-BR" sz="1275" b="1" dirty="0"/>
              <a:t>2.</a:t>
            </a:r>
            <a:r>
              <a:rPr lang="pt-BR" sz="1275" dirty="0"/>
              <a:t> Dinamarca (88)</a:t>
            </a:r>
            <a:br>
              <a:rPr lang="pt-BR" sz="1275" dirty="0"/>
            </a:br>
            <a:r>
              <a:rPr lang="pt-BR" sz="1275" b="1" dirty="0"/>
              <a:t>3.</a:t>
            </a:r>
            <a:r>
              <a:rPr lang="pt-BR" sz="1275" dirty="0"/>
              <a:t> </a:t>
            </a:r>
            <a:r>
              <a:rPr lang="es-CO" sz="1275" dirty="0"/>
              <a:t>Finlandia</a:t>
            </a:r>
            <a:r>
              <a:rPr lang="pt-BR" sz="1275" dirty="0"/>
              <a:t>, Noruega, </a:t>
            </a:r>
            <a:r>
              <a:rPr lang="es-CO" sz="1275" dirty="0"/>
              <a:t>Suiza</a:t>
            </a:r>
            <a:r>
              <a:rPr lang="pt-BR" sz="1275" dirty="0"/>
              <a:t> (85)</a:t>
            </a:r>
            <a:br>
              <a:rPr lang="pt-BR" sz="1275" dirty="0"/>
            </a:br>
            <a:r>
              <a:rPr lang="pt-BR" sz="1275" b="1" dirty="0"/>
              <a:t>6.</a:t>
            </a:r>
            <a:r>
              <a:rPr lang="pt-BR" sz="1275" dirty="0"/>
              <a:t> </a:t>
            </a:r>
            <a:r>
              <a:rPr lang="es-CO" sz="1275" dirty="0"/>
              <a:t>Singapur</a:t>
            </a:r>
            <a:r>
              <a:rPr lang="pt-BR" sz="1275" dirty="0"/>
              <a:t>, </a:t>
            </a:r>
            <a:r>
              <a:rPr lang="es-CO" sz="1275" dirty="0"/>
              <a:t>Suecia</a:t>
            </a:r>
            <a:r>
              <a:rPr lang="pt-BR" sz="1275" dirty="0"/>
              <a:t> (84)</a:t>
            </a:r>
            <a:br>
              <a:rPr lang="pt-BR" sz="1275" dirty="0"/>
            </a:br>
            <a:r>
              <a:rPr lang="pt-BR" sz="1275" b="1" dirty="0"/>
              <a:t>8.</a:t>
            </a:r>
            <a:r>
              <a:rPr lang="pt-BR" sz="1275" dirty="0"/>
              <a:t> Canadá, Luxemburgo, Holanda, Reino Unido (82)</a:t>
            </a:r>
            <a:br>
              <a:rPr lang="pt-BR" sz="1275" dirty="0"/>
            </a:br>
            <a:r>
              <a:rPr lang="pt-BR" sz="1275" b="1" dirty="0"/>
              <a:t>12.</a:t>
            </a:r>
            <a:r>
              <a:rPr lang="pt-BR" sz="1275" dirty="0"/>
              <a:t> </a:t>
            </a:r>
            <a:r>
              <a:rPr lang="es-CO" sz="1275" dirty="0"/>
              <a:t>Alemania</a:t>
            </a:r>
            <a:r>
              <a:rPr lang="pt-BR" sz="1275" dirty="0"/>
              <a:t> (81)</a:t>
            </a:r>
          </a:p>
          <a:p>
            <a:r>
              <a:rPr lang="es-CO" sz="1275" b="1" dirty="0"/>
              <a:t>16.</a:t>
            </a:r>
            <a:r>
              <a:rPr lang="es-CO" sz="1275" dirty="0"/>
              <a:t> Estados Unidos, Bélgica (75)</a:t>
            </a:r>
            <a:br>
              <a:rPr lang="es-CO" sz="1275" dirty="0"/>
            </a:br>
            <a:r>
              <a:rPr lang="es-CO" sz="1275" b="1" dirty="0"/>
              <a:t>23.</a:t>
            </a:r>
            <a:r>
              <a:rPr lang="es-CO" sz="1275" dirty="0"/>
              <a:t> </a:t>
            </a:r>
            <a:r>
              <a:rPr lang="es-CO" sz="1275" b="1" dirty="0">
                <a:solidFill>
                  <a:schemeClr val="accent5"/>
                </a:solidFill>
              </a:rPr>
              <a:t>Uruguay</a:t>
            </a:r>
            <a:r>
              <a:rPr lang="es-CO" sz="1275" dirty="0"/>
              <a:t>, Francia (70)</a:t>
            </a:r>
            <a:br>
              <a:rPr lang="es-CO" sz="1275" dirty="0"/>
            </a:br>
            <a:r>
              <a:rPr lang="es-CO" sz="1275" b="1" dirty="0"/>
              <a:t>26.</a:t>
            </a:r>
            <a:r>
              <a:rPr lang="es-CO" sz="1275" dirty="0"/>
              <a:t> </a:t>
            </a:r>
            <a:r>
              <a:rPr lang="es-CO" sz="1275" b="1" dirty="0">
                <a:solidFill>
                  <a:schemeClr val="accent5"/>
                </a:solidFill>
              </a:rPr>
              <a:t>Chile</a:t>
            </a:r>
            <a:r>
              <a:rPr lang="es-CO" sz="1275" dirty="0"/>
              <a:t>, Bután (67)</a:t>
            </a:r>
            <a:br>
              <a:rPr lang="es-CO" sz="1275" dirty="0"/>
            </a:br>
            <a:r>
              <a:rPr lang="es-CO" sz="1275" b="1" dirty="0"/>
              <a:t>29.</a:t>
            </a:r>
            <a:r>
              <a:rPr lang="es-CO" sz="1275" dirty="0"/>
              <a:t> Portugal, Catar, Taiwán (63)</a:t>
            </a:r>
            <a:br>
              <a:rPr lang="es-CO" sz="1275" dirty="0"/>
            </a:br>
            <a:r>
              <a:rPr lang="es-CO" sz="1275" b="1" dirty="0"/>
              <a:t>38. </a:t>
            </a:r>
            <a:r>
              <a:rPr lang="es-CO" sz="1275" b="1" dirty="0">
                <a:solidFill>
                  <a:schemeClr val="accent5"/>
                </a:solidFill>
              </a:rPr>
              <a:t>Costa Rica</a:t>
            </a:r>
            <a:r>
              <a:rPr lang="es-CO" sz="1275" dirty="0"/>
              <a:t>, Lituania (59)</a:t>
            </a:r>
            <a:br>
              <a:rPr lang="es-CO" sz="1275" dirty="0"/>
            </a:br>
            <a:r>
              <a:rPr lang="es-CO" sz="1275" b="1" dirty="0"/>
              <a:t>42.</a:t>
            </a:r>
            <a:r>
              <a:rPr lang="es-CO" sz="1275" dirty="0"/>
              <a:t> España, República Checa, Chipre (57)</a:t>
            </a:r>
            <a:br>
              <a:rPr lang="es-CO" sz="1275" dirty="0"/>
            </a:br>
            <a:r>
              <a:rPr lang="es-CO" sz="1275" b="1" dirty="0"/>
              <a:t>54.</a:t>
            </a:r>
            <a:r>
              <a:rPr lang="es-CO" sz="1275" dirty="0"/>
              <a:t> Italia, Mauricio, Eslovaquia (50)</a:t>
            </a:r>
            <a:br>
              <a:rPr lang="es-CO" sz="1275" dirty="0"/>
            </a:br>
            <a:r>
              <a:rPr lang="es-CO" sz="1275" b="1" dirty="0"/>
              <a:t>62.</a:t>
            </a:r>
            <a:r>
              <a:rPr lang="es-CO" sz="1275" dirty="0"/>
              <a:t> </a:t>
            </a:r>
            <a:r>
              <a:rPr lang="es-CO" sz="1275" b="1" dirty="0">
                <a:solidFill>
                  <a:schemeClr val="accent5"/>
                </a:solidFill>
              </a:rPr>
              <a:t>Cuba</a:t>
            </a:r>
            <a:r>
              <a:rPr lang="es-CO" sz="1275" dirty="0"/>
              <a:t>, Malasia (47)</a:t>
            </a:r>
            <a:br>
              <a:rPr lang="es-CO" sz="1275" dirty="0"/>
            </a:br>
            <a:r>
              <a:rPr lang="es-CO" sz="1275" b="1" dirty="0"/>
              <a:t>85.</a:t>
            </a:r>
            <a:r>
              <a:rPr lang="es-CO" sz="1275" dirty="0"/>
              <a:t> </a:t>
            </a:r>
            <a:r>
              <a:rPr lang="es-CO" sz="1275" b="1" dirty="0">
                <a:solidFill>
                  <a:schemeClr val="accent5"/>
                </a:solidFill>
              </a:rPr>
              <a:t>Argentina</a:t>
            </a:r>
            <a:r>
              <a:rPr lang="es-CO" sz="1275" dirty="0"/>
              <a:t>, Suazilandia, Islas Salomón, Kuwait, Kosovo, Bení­n (39)</a:t>
            </a:r>
            <a:br>
              <a:rPr lang="es-CO" sz="1275" dirty="0"/>
            </a:br>
            <a:r>
              <a:rPr lang="es-CO" sz="1275" b="1" dirty="0"/>
              <a:t>96.</a:t>
            </a:r>
            <a:r>
              <a:rPr lang="es-CO" sz="1275" dirty="0"/>
              <a:t> </a:t>
            </a:r>
            <a:r>
              <a:rPr lang="es-CO" sz="1275" b="1" dirty="0">
                <a:solidFill>
                  <a:schemeClr val="accent5"/>
                </a:solidFill>
              </a:rPr>
              <a:t>Perú</a:t>
            </a:r>
            <a:r>
              <a:rPr lang="es-CO" sz="1275" dirty="0">
                <a:solidFill>
                  <a:schemeClr val="accent5"/>
                </a:solidFill>
              </a:rPr>
              <a:t>, </a:t>
            </a:r>
            <a:r>
              <a:rPr lang="es-CO" sz="1275" b="1" dirty="0">
                <a:solidFill>
                  <a:schemeClr val="accent5"/>
                </a:solidFill>
              </a:rPr>
              <a:t>Brasil, Panamá, </a:t>
            </a:r>
            <a:r>
              <a:rPr lang="es-CO" sz="1600" b="1" dirty="0">
                <a:solidFill>
                  <a:srgbClr val="FF0000"/>
                </a:solidFill>
              </a:rPr>
              <a:t>Colombia</a:t>
            </a:r>
            <a:r>
              <a:rPr lang="es-CO" sz="1275" b="1" dirty="0">
                <a:solidFill>
                  <a:schemeClr val="accent5"/>
                </a:solidFill>
              </a:rPr>
              <a:t>, </a:t>
            </a:r>
            <a:r>
              <a:rPr lang="es-CO" sz="1275" dirty="0"/>
              <a:t>Zambia, Tailandia, Indonesia (37)</a:t>
            </a:r>
            <a:br>
              <a:rPr lang="es-CO" sz="1275" dirty="0"/>
            </a:br>
            <a:r>
              <a:rPr lang="es-CO" sz="1275" b="1" dirty="0"/>
              <a:t>112</a:t>
            </a:r>
            <a:r>
              <a:rPr lang="es-CO" sz="1275" dirty="0"/>
              <a:t>. </a:t>
            </a:r>
            <a:r>
              <a:rPr lang="es-CO" sz="1275" b="1" dirty="0">
                <a:solidFill>
                  <a:schemeClr val="accent5"/>
                </a:solidFill>
              </a:rPr>
              <a:t>Bolivia, El Salvador</a:t>
            </a:r>
            <a:r>
              <a:rPr lang="es-CO" sz="1275" dirty="0"/>
              <a:t>, Ní­ger, Maldivas, Argelia (33)</a:t>
            </a:r>
            <a:br>
              <a:rPr lang="es-CO" sz="1275" dirty="0"/>
            </a:br>
            <a:r>
              <a:rPr lang="es-CO" sz="1275" b="1" dirty="0"/>
              <a:t>135.</a:t>
            </a:r>
            <a:r>
              <a:rPr lang="es-CO" sz="1275" dirty="0"/>
              <a:t> </a:t>
            </a:r>
            <a:r>
              <a:rPr lang="es-CO" sz="1275" b="1" dirty="0">
                <a:solidFill>
                  <a:schemeClr val="accent5"/>
                </a:solidFill>
              </a:rPr>
              <a:t>México, República Dominicana, Honduras, Paraguay</a:t>
            </a:r>
            <a:r>
              <a:rPr lang="es-CO" sz="1275" dirty="0"/>
              <a:t>, Rusia (29)</a:t>
            </a:r>
            <a:br>
              <a:rPr lang="es-CO" sz="1275" dirty="0"/>
            </a:br>
            <a:r>
              <a:rPr lang="es-CO" sz="1275" b="1" dirty="0"/>
              <a:t>143.</a:t>
            </a:r>
            <a:r>
              <a:rPr lang="es-CO" sz="1275" dirty="0"/>
              <a:t> </a:t>
            </a:r>
            <a:r>
              <a:rPr lang="es-CO" sz="1275" b="1" dirty="0">
                <a:solidFill>
                  <a:schemeClr val="accent5"/>
                </a:solidFill>
              </a:rPr>
              <a:t>Guatemala</a:t>
            </a:r>
            <a:r>
              <a:rPr lang="es-CO" sz="1275" dirty="0"/>
              <a:t>, Mauritania, Lí­bano, Kenia, Bangladés (28)</a:t>
            </a:r>
            <a:br>
              <a:rPr lang="es-CO" sz="1275" dirty="0"/>
            </a:br>
            <a:r>
              <a:rPr lang="es-CO" sz="1275" b="1" dirty="0"/>
              <a:t>151.</a:t>
            </a:r>
            <a:r>
              <a:rPr lang="es-CO" sz="1275" dirty="0"/>
              <a:t> </a:t>
            </a:r>
            <a:r>
              <a:rPr lang="es-CO" sz="1275" b="1" dirty="0">
                <a:solidFill>
                  <a:schemeClr val="accent5"/>
                </a:solidFill>
              </a:rPr>
              <a:t>Nicaragua</a:t>
            </a:r>
            <a:r>
              <a:rPr lang="es-CO" sz="1275" dirty="0"/>
              <a:t>, Uganda (26)</a:t>
            </a:r>
            <a:br>
              <a:rPr lang="es-CO" sz="1275" dirty="0"/>
            </a:br>
            <a:r>
              <a:rPr lang="es-CO" sz="1275" b="1" dirty="0"/>
              <a:t>169.</a:t>
            </a:r>
            <a:r>
              <a:rPr lang="es-CO" sz="1275" dirty="0"/>
              <a:t> </a:t>
            </a:r>
            <a:r>
              <a:rPr lang="es-CO" sz="1275" b="1" dirty="0">
                <a:solidFill>
                  <a:schemeClr val="accent5"/>
                </a:solidFill>
              </a:rPr>
              <a:t>Venezuela</a:t>
            </a:r>
            <a:r>
              <a:rPr lang="es-CO" sz="1275" dirty="0"/>
              <a:t>, Irak (18)</a:t>
            </a:r>
            <a:br>
              <a:rPr lang="es-CO" sz="1275" dirty="0"/>
            </a:br>
            <a:r>
              <a:rPr lang="es-CO" sz="1275" b="1" dirty="0"/>
              <a:t>180.</a:t>
            </a:r>
            <a:r>
              <a:rPr lang="es-CO" sz="1275" dirty="0"/>
              <a:t> Somalia (9)</a:t>
            </a:r>
          </a:p>
        </p:txBody>
      </p:sp>
    </p:spTree>
    <p:extLst>
      <p:ext uri="{BB962C8B-B14F-4D97-AF65-F5344CB8AC3E}">
        <p14:creationId xmlns:p14="http://schemas.microsoft.com/office/powerpoint/2010/main" val="1208624690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41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658261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checker dir="vert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301" y="238125"/>
            <a:ext cx="8915400" cy="5391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459653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4615" y="1020818"/>
            <a:ext cx="1782662" cy="918340"/>
          </a:xfrm>
          <a:prstGeom prst="rect">
            <a:avLst/>
          </a:prstGeom>
        </p:spPr>
      </p:pic>
      <p:sp>
        <p:nvSpPr>
          <p:cNvPr id="3" name="9 CuadroTexto"/>
          <p:cNvSpPr txBox="1">
            <a:spLocks noGrp="1"/>
          </p:cNvSpPr>
          <p:nvPr>
            <p:ph type="title"/>
          </p:nvPr>
        </p:nvSpPr>
        <p:spPr>
          <a:xfrm>
            <a:off x="536845" y="139306"/>
            <a:ext cx="8643211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1600" b="1" dirty="0"/>
              <a:t>Las personas que comenten actos de corrupción se ven afectadas por diferentes </a:t>
            </a:r>
            <a:br>
              <a:rPr lang="es-CL" sz="1600" b="1" dirty="0"/>
            </a:br>
            <a:r>
              <a:rPr lang="es-CL" sz="1600" b="1" dirty="0">
                <a:solidFill>
                  <a:srgbClr val="C00000"/>
                </a:solidFill>
              </a:rPr>
              <a:t>factores</a:t>
            </a:r>
            <a:r>
              <a:rPr lang="es-CL" sz="1600" b="1" dirty="0"/>
              <a:t> que pueden ser </a:t>
            </a:r>
            <a:r>
              <a:rPr lang="es-CL" sz="1600" b="1" dirty="0">
                <a:solidFill>
                  <a:srgbClr val="0070C0"/>
                </a:solidFill>
              </a:rPr>
              <a:t>internos o  personales</a:t>
            </a:r>
            <a:r>
              <a:rPr lang="es-CL" sz="1600" b="1" dirty="0"/>
              <a:t>, </a:t>
            </a:r>
            <a:r>
              <a:rPr lang="es-CL" sz="1600" b="1" dirty="0">
                <a:solidFill>
                  <a:srgbClr val="C00000"/>
                </a:solidFill>
              </a:rPr>
              <a:t>externos  o ambientales</a:t>
            </a:r>
            <a:r>
              <a:rPr lang="es-CL" sz="1600" b="1" dirty="0"/>
              <a:t> a la persona.  </a:t>
            </a:r>
          </a:p>
        </p:txBody>
      </p:sp>
      <p:sp>
        <p:nvSpPr>
          <p:cNvPr id="4" name="Elipse 3"/>
          <p:cNvSpPr/>
          <p:nvPr/>
        </p:nvSpPr>
        <p:spPr>
          <a:xfrm>
            <a:off x="561861" y="1885138"/>
            <a:ext cx="2227478" cy="864321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000" b="1" dirty="0">
                <a:solidFill>
                  <a:srgbClr val="002060"/>
                </a:solidFill>
              </a:rPr>
              <a:t>INTERNOS O </a:t>
            </a:r>
          </a:p>
          <a:p>
            <a:pPr algn="ctr"/>
            <a:r>
              <a:rPr lang="es-CO" sz="2000" b="1" dirty="0">
                <a:solidFill>
                  <a:srgbClr val="002060"/>
                </a:solidFill>
              </a:rPr>
              <a:t>PERSONALES</a:t>
            </a:r>
          </a:p>
        </p:txBody>
      </p:sp>
      <p:sp>
        <p:nvSpPr>
          <p:cNvPr id="5" name="Rectángulo redondeado 4"/>
          <p:cNvSpPr/>
          <p:nvPr/>
        </p:nvSpPr>
        <p:spPr>
          <a:xfrm>
            <a:off x="1011622" y="3083233"/>
            <a:ext cx="1291535" cy="389621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350" b="1" dirty="0"/>
              <a:t>DESARROLLO MORAL </a:t>
            </a:r>
          </a:p>
        </p:txBody>
      </p:sp>
      <p:sp>
        <p:nvSpPr>
          <p:cNvPr id="6" name="Rectángulo redondeado 5"/>
          <p:cNvSpPr/>
          <p:nvPr/>
        </p:nvSpPr>
        <p:spPr>
          <a:xfrm>
            <a:off x="952655" y="4910263"/>
            <a:ext cx="1512562" cy="270100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350" b="1" dirty="0"/>
              <a:t>SOCIALIZACIÓN</a:t>
            </a:r>
            <a:r>
              <a:rPr lang="es-CO" sz="1350" dirty="0"/>
              <a:t> </a:t>
            </a:r>
          </a:p>
        </p:txBody>
      </p:sp>
      <p:sp>
        <p:nvSpPr>
          <p:cNvPr id="7" name="Rectángulo redondeado 6"/>
          <p:cNvSpPr/>
          <p:nvPr/>
        </p:nvSpPr>
        <p:spPr>
          <a:xfrm>
            <a:off x="1114716" y="4121094"/>
            <a:ext cx="1134421" cy="253818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350" b="1" dirty="0"/>
              <a:t>ACTITUDES</a:t>
            </a:r>
          </a:p>
        </p:txBody>
      </p:sp>
      <p:sp>
        <p:nvSpPr>
          <p:cNvPr id="8" name="Rectángulo redondeado 7"/>
          <p:cNvSpPr/>
          <p:nvPr/>
        </p:nvSpPr>
        <p:spPr>
          <a:xfrm>
            <a:off x="1049663" y="4553255"/>
            <a:ext cx="1307514" cy="220882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350" b="1" dirty="0"/>
              <a:t>MOTIVACIÓN</a:t>
            </a:r>
          </a:p>
        </p:txBody>
      </p:sp>
      <p:sp>
        <p:nvSpPr>
          <p:cNvPr id="9" name="Rectángulo redondeado 8"/>
          <p:cNvSpPr/>
          <p:nvPr/>
        </p:nvSpPr>
        <p:spPr>
          <a:xfrm>
            <a:off x="1114716" y="3597175"/>
            <a:ext cx="1080401" cy="361858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350" b="1" dirty="0"/>
              <a:t>EJE DE CONTROL </a:t>
            </a: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99453" y="665463"/>
            <a:ext cx="5630222" cy="4492113"/>
          </a:xfrm>
          <a:prstGeom prst="rect">
            <a:avLst/>
          </a:prstGeom>
        </p:spPr>
      </p:pic>
      <p:sp>
        <p:nvSpPr>
          <p:cNvPr id="11" name="Rectángulo 10"/>
          <p:cNvSpPr/>
          <p:nvPr/>
        </p:nvSpPr>
        <p:spPr>
          <a:xfrm>
            <a:off x="3475831" y="5234384"/>
            <a:ext cx="1693092" cy="2077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/>
            <a:r>
              <a:rPr lang="es-CL" sz="750" b="1" dirty="0">
                <a:latin typeface="Arial" pitchFamily="34" charset="0"/>
                <a:cs typeface="Arial" pitchFamily="34" charset="0"/>
              </a:rPr>
              <a:t>Fuente</a:t>
            </a:r>
            <a:r>
              <a:rPr lang="es-CL" sz="750" dirty="0">
                <a:latin typeface="Arial" pitchFamily="34" charset="0"/>
                <a:cs typeface="Arial" pitchFamily="34" charset="0"/>
              </a:rPr>
              <a:t>: </a:t>
            </a:r>
            <a:r>
              <a:rPr lang="en-US" sz="750" dirty="0">
                <a:latin typeface="Arial" pitchFamily="34" charset="0"/>
                <a:cs typeface="Arial" pitchFamily="34" charset="0"/>
              </a:rPr>
              <a:t>Transparency</a:t>
            </a:r>
            <a:r>
              <a:rPr lang="es-CL" sz="750" dirty="0">
                <a:latin typeface="Arial" pitchFamily="34" charset="0"/>
                <a:cs typeface="Arial" pitchFamily="34" charset="0"/>
              </a:rPr>
              <a:t> International</a:t>
            </a:r>
          </a:p>
        </p:txBody>
      </p:sp>
      <p:sp>
        <p:nvSpPr>
          <p:cNvPr id="12" name="Flecha derecha 11"/>
          <p:cNvSpPr/>
          <p:nvPr/>
        </p:nvSpPr>
        <p:spPr>
          <a:xfrm rot="5400000">
            <a:off x="1546876" y="2803480"/>
            <a:ext cx="216080" cy="216080"/>
          </a:xfrm>
          <a:prstGeom prst="rightArrow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053" dirty="0"/>
          </a:p>
        </p:txBody>
      </p:sp>
    </p:spTree>
    <p:extLst>
      <p:ext uri="{BB962C8B-B14F-4D97-AF65-F5344CB8AC3E}">
        <p14:creationId xmlns:p14="http://schemas.microsoft.com/office/powerpoint/2010/main" val="3241395692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mgcdn.larepublica.co/cms/2018/08/24202448/al_corrupcion_act2_sabado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3436455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437765" y="246953"/>
            <a:ext cx="8535171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983" fontAlgn="base">
              <a:spcBef>
                <a:spcPct val="0"/>
              </a:spcBef>
              <a:spcAft>
                <a:spcPct val="0"/>
              </a:spcAft>
            </a:pPr>
            <a:r>
              <a:rPr lang="es-MX" sz="2600" b="1" dirty="0">
                <a:solidFill>
                  <a:srgbClr val="40558A"/>
                </a:solidFill>
                <a:latin typeface="Calibri"/>
              </a:rPr>
              <a:t>El Estado y su Responsabilidad frente  a la Corrupción</a:t>
            </a:r>
            <a:endParaRPr lang="es-ES" sz="2600" b="1" dirty="0">
              <a:solidFill>
                <a:srgbClr val="40558A"/>
              </a:solidFill>
              <a:latin typeface="Calibri"/>
            </a:endParaRPr>
          </a:p>
        </p:txBody>
      </p:sp>
      <p:sp>
        <p:nvSpPr>
          <p:cNvPr id="3" name="Elipse 2"/>
          <p:cNvSpPr/>
          <p:nvPr/>
        </p:nvSpPr>
        <p:spPr>
          <a:xfrm>
            <a:off x="383745" y="1399142"/>
            <a:ext cx="1842972" cy="1042722"/>
          </a:xfrm>
          <a:prstGeom prst="ellipse">
            <a:avLst/>
          </a:prstGeom>
          <a:ln/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2100" b="1" dirty="0">
                <a:solidFill>
                  <a:schemeClr val="tx1"/>
                </a:solidFill>
              </a:rPr>
              <a:t>Disminuir </a:t>
            </a:r>
          </a:p>
        </p:txBody>
      </p:sp>
      <p:sp>
        <p:nvSpPr>
          <p:cNvPr id="4" name="Elipse 3"/>
          <p:cNvSpPr/>
          <p:nvPr/>
        </p:nvSpPr>
        <p:spPr>
          <a:xfrm>
            <a:off x="383746" y="3613781"/>
            <a:ext cx="1881368" cy="1080401"/>
          </a:xfrm>
          <a:prstGeom prst="ellipse">
            <a:avLst/>
          </a:prstGeom>
          <a:ln/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2100" b="1" dirty="0">
                <a:solidFill>
                  <a:schemeClr val="tx1"/>
                </a:solidFill>
              </a:rPr>
              <a:t>Fortalecer</a:t>
            </a:r>
            <a:r>
              <a:rPr lang="es-CO" sz="2000" b="1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5" name="Cerrar llave 4"/>
          <p:cNvSpPr/>
          <p:nvPr/>
        </p:nvSpPr>
        <p:spPr>
          <a:xfrm>
            <a:off x="2382487" y="975725"/>
            <a:ext cx="266118" cy="1935795"/>
          </a:xfrm>
          <a:prstGeom prst="rightBrace">
            <a:avLst>
              <a:gd name="adj1" fmla="val 8331"/>
              <a:gd name="adj2" fmla="val 46322"/>
            </a:avLst>
          </a:prstGeom>
          <a:noFill/>
          <a:ln w="28575">
            <a:solidFill>
              <a:schemeClr val="tx2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CO" sz="1053" b="1" dirty="0"/>
          </a:p>
        </p:txBody>
      </p:sp>
      <p:sp>
        <p:nvSpPr>
          <p:cNvPr id="6" name="Cerrar llave 5"/>
          <p:cNvSpPr/>
          <p:nvPr/>
        </p:nvSpPr>
        <p:spPr>
          <a:xfrm>
            <a:off x="2382487" y="3397701"/>
            <a:ext cx="270100" cy="1944722"/>
          </a:xfrm>
          <a:prstGeom prst="rightBrace">
            <a:avLst>
              <a:gd name="adj1" fmla="val 8331"/>
              <a:gd name="adj2" fmla="val 46322"/>
            </a:avLst>
          </a:prstGeom>
          <a:noFill/>
          <a:ln w="28575">
            <a:solidFill>
              <a:schemeClr val="tx2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CO" sz="1053" b="1" dirty="0"/>
          </a:p>
        </p:txBody>
      </p:sp>
      <p:sp>
        <p:nvSpPr>
          <p:cNvPr id="7" name="Rectángulo 6"/>
          <p:cNvSpPr/>
          <p:nvPr/>
        </p:nvSpPr>
        <p:spPr>
          <a:xfrm>
            <a:off x="2814648" y="3505741"/>
            <a:ext cx="2370593" cy="1674622"/>
          </a:xfrm>
          <a:prstGeom prst="rect">
            <a:avLst/>
          </a:prstGeom>
          <a:ln>
            <a:solidFill>
              <a:schemeClr val="bg2">
                <a:lumMod val="10000"/>
              </a:schemeClr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57244" indent="-257244">
              <a:buFont typeface="Wingdings" panose="05000000000000000000" pitchFamily="2" charset="2"/>
              <a:buChar char="ü"/>
            </a:pPr>
            <a:r>
              <a:rPr lang="es-CO" sz="1800" b="1" dirty="0"/>
              <a:t>Transparencia</a:t>
            </a:r>
          </a:p>
          <a:p>
            <a:pPr marL="257244" indent="-257244">
              <a:buFont typeface="Wingdings" panose="05000000000000000000" pitchFamily="2" charset="2"/>
              <a:buChar char="ü"/>
            </a:pPr>
            <a:r>
              <a:rPr lang="es-CO" sz="1800" b="1" dirty="0"/>
              <a:t>Modernización</a:t>
            </a:r>
          </a:p>
          <a:p>
            <a:pPr marL="257244" indent="-257244">
              <a:buFont typeface="Wingdings" panose="05000000000000000000" pitchFamily="2" charset="2"/>
              <a:buChar char="ü"/>
            </a:pPr>
            <a:r>
              <a:rPr lang="es-CO" sz="1800" b="1" dirty="0"/>
              <a:t>Control Interno</a:t>
            </a:r>
          </a:p>
          <a:p>
            <a:pPr marL="257244" indent="-257244">
              <a:buFont typeface="Wingdings" panose="05000000000000000000" pitchFamily="2" charset="2"/>
              <a:buChar char="ü"/>
            </a:pPr>
            <a:r>
              <a:rPr lang="es-CO" sz="1800" b="1" dirty="0"/>
              <a:t>Ética Pública</a:t>
            </a:r>
          </a:p>
          <a:p>
            <a:pPr marL="257244" indent="-257244">
              <a:buFont typeface="Wingdings" panose="05000000000000000000" pitchFamily="2" charset="2"/>
              <a:buChar char="ü"/>
            </a:pPr>
            <a:r>
              <a:rPr lang="es-CO" sz="1800" b="1" dirty="0"/>
              <a:t>Prevención</a:t>
            </a:r>
          </a:p>
          <a:p>
            <a:pPr marL="257244" indent="-257244">
              <a:buFont typeface="Wingdings" panose="05000000000000000000" pitchFamily="2" charset="2"/>
              <a:buChar char="ü"/>
            </a:pPr>
            <a:r>
              <a:rPr lang="es-CO" sz="1800" b="1" dirty="0"/>
              <a:t>Detección</a:t>
            </a:r>
          </a:p>
        </p:txBody>
      </p:sp>
      <p:sp>
        <p:nvSpPr>
          <p:cNvPr id="8" name="Rectángulo 7"/>
          <p:cNvSpPr/>
          <p:nvPr/>
        </p:nvSpPr>
        <p:spPr>
          <a:xfrm>
            <a:off x="2814648" y="1074838"/>
            <a:ext cx="2370593" cy="1728642"/>
          </a:xfrm>
          <a:prstGeom prst="rect">
            <a:avLst/>
          </a:prstGeom>
          <a:ln>
            <a:solidFill>
              <a:schemeClr val="tx2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57244" indent="-257244">
              <a:buFont typeface="Wingdings" panose="05000000000000000000" pitchFamily="2" charset="2"/>
              <a:buChar char="Ø"/>
            </a:pPr>
            <a:r>
              <a:rPr lang="es-CO" sz="1800" b="1" dirty="0"/>
              <a:t>Abusos</a:t>
            </a:r>
          </a:p>
          <a:p>
            <a:pPr marL="257244" indent="-257244">
              <a:buFont typeface="Wingdings" panose="05000000000000000000" pitchFamily="2" charset="2"/>
              <a:buChar char="Ø"/>
            </a:pPr>
            <a:r>
              <a:rPr lang="es-CO" sz="1800" b="1" dirty="0"/>
              <a:t>Ineficiencias</a:t>
            </a:r>
          </a:p>
          <a:p>
            <a:pPr marL="257244" indent="-257244">
              <a:buFont typeface="Wingdings" panose="05000000000000000000" pitchFamily="2" charset="2"/>
              <a:buChar char="Ø"/>
            </a:pPr>
            <a:r>
              <a:rPr lang="es-CO" sz="1800" b="1" dirty="0"/>
              <a:t>Burocracia</a:t>
            </a:r>
          </a:p>
          <a:p>
            <a:pPr marL="257244" indent="-257244">
              <a:buFont typeface="Wingdings" panose="05000000000000000000" pitchFamily="2" charset="2"/>
              <a:buChar char="Ø"/>
            </a:pPr>
            <a:r>
              <a:rPr lang="es-CO" sz="1800" b="1" dirty="0"/>
              <a:t>Opacidad</a:t>
            </a:r>
          </a:p>
          <a:p>
            <a:pPr marL="257244" indent="-257244">
              <a:buFont typeface="Wingdings" panose="05000000000000000000" pitchFamily="2" charset="2"/>
              <a:buChar char="Ø"/>
            </a:pPr>
            <a:r>
              <a:rPr lang="es-CO" sz="1800" b="1" dirty="0"/>
              <a:t>Déficit de Controles</a:t>
            </a:r>
          </a:p>
        </p:txBody>
      </p:sp>
      <p:sp>
        <p:nvSpPr>
          <p:cNvPr id="9" name="Llamada de flecha a la derecha 8"/>
          <p:cNvSpPr/>
          <p:nvPr/>
        </p:nvSpPr>
        <p:spPr>
          <a:xfrm>
            <a:off x="5369873" y="1074838"/>
            <a:ext cx="685979" cy="4105525"/>
          </a:xfrm>
          <a:prstGeom prst="rightArrowCallou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200" b="1" dirty="0">
                <a:solidFill>
                  <a:schemeClr val="tx1"/>
                </a:solidFill>
              </a:rPr>
              <a:t>N</a:t>
            </a:r>
          </a:p>
          <a:p>
            <a:pPr algn="ctr"/>
            <a:r>
              <a:rPr lang="es-CO" sz="2200" b="1" dirty="0">
                <a:solidFill>
                  <a:schemeClr val="tx1"/>
                </a:solidFill>
              </a:rPr>
              <a:t>O</a:t>
            </a:r>
          </a:p>
          <a:p>
            <a:pPr algn="ctr"/>
            <a:r>
              <a:rPr lang="es-CO" sz="2200" b="1" dirty="0">
                <a:solidFill>
                  <a:schemeClr val="tx1"/>
                </a:solidFill>
              </a:rPr>
              <a:t>R</a:t>
            </a:r>
          </a:p>
          <a:p>
            <a:pPr algn="ctr"/>
            <a:r>
              <a:rPr lang="es-CO" sz="2200" b="1" dirty="0">
                <a:solidFill>
                  <a:schemeClr val="tx1"/>
                </a:solidFill>
              </a:rPr>
              <a:t>M</a:t>
            </a:r>
          </a:p>
          <a:p>
            <a:pPr algn="ctr"/>
            <a:r>
              <a:rPr lang="es-CO" sz="2200" b="1" dirty="0">
                <a:solidFill>
                  <a:schemeClr val="tx1"/>
                </a:solidFill>
              </a:rPr>
              <a:t>A</a:t>
            </a:r>
          </a:p>
          <a:p>
            <a:pPr algn="ctr"/>
            <a:r>
              <a:rPr lang="es-CO" sz="2200" b="1" dirty="0">
                <a:solidFill>
                  <a:schemeClr val="tx1"/>
                </a:solidFill>
              </a:rPr>
              <a:t>T</a:t>
            </a:r>
          </a:p>
          <a:p>
            <a:pPr algn="ctr"/>
            <a:r>
              <a:rPr lang="es-CO" sz="2200" b="1" dirty="0">
                <a:solidFill>
                  <a:schemeClr val="tx1"/>
                </a:solidFill>
              </a:rPr>
              <a:t>I</a:t>
            </a:r>
          </a:p>
          <a:p>
            <a:pPr algn="ctr"/>
            <a:r>
              <a:rPr lang="es-CO" sz="2200" b="1" dirty="0">
                <a:solidFill>
                  <a:schemeClr val="tx1"/>
                </a:solidFill>
              </a:rPr>
              <a:t>V</a:t>
            </a:r>
          </a:p>
          <a:p>
            <a:pPr algn="ctr"/>
            <a:r>
              <a:rPr lang="es-CO" sz="2200" b="1" dirty="0">
                <a:solidFill>
                  <a:schemeClr val="tx1"/>
                </a:solidFill>
              </a:rPr>
              <a:t>I</a:t>
            </a:r>
          </a:p>
          <a:p>
            <a:pPr algn="ctr"/>
            <a:r>
              <a:rPr lang="es-CO" sz="2200" b="1" dirty="0">
                <a:solidFill>
                  <a:schemeClr val="tx1"/>
                </a:solidFill>
              </a:rPr>
              <a:t>D</a:t>
            </a:r>
          </a:p>
          <a:p>
            <a:pPr algn="ctr"/>
            <a:r>
              <a:rPr lang="es-CO" sz="2200" b="1" dirty="0">
                <a:solidFill>
                  <a:schemeClr val="tx1"/>
                </a:solidFill>
              </a:rPr>
              <a:t>A</a:t>
            </a:r>
          </a:p>
          <a:p>
            <a:pPr algn="ctr"/>
            <a:r>
              <a:rPr lang="es-CO" sz="2200" b="1" dirty="0">
                <a:solidFill>
                  <a:schemeClr val="tx1"/>
                </a:solidFill>
              </a:rPr>
              <a:t>D</a:t>
            </a:r>
          </a:p>
        </p:txBody>
      </p:sp>
      <p:sp>
        <p:nvSpPr>
          <p:cNvPr id="10" name="Pentágono 9"/>
          <p:cNvSpPr/>
          <p:nvPr/>
        </p:nvSpPr>
        <p:spPr>
          <a:xfrm>
            <a:off x="5985550" y="1953731"/>
            <a:ext cx="2501205" cy="734385"/>
          </a:xfrm>
          <a:prstGeom prst="homePlat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400" b="1" dirty="0"/>
              <a:t>GOBERNANZA </a:t>
            </a:r>
          </a:p>
          <a:p>
            <a:pPr algn="ctr"/>
            <a:r>
              <a:rPr lang="es-CO" sz="2400" b="1" dirty="0"/>
              <a:t>MEJOR</a:t>
            </a:r>
          </a:p>
        </p:txBody>
      </p:sp>
      <p:sp>
        <p:nvSpPr>
          <p:cNvPr id="11" name="Pentágono 10"/>
          <p:cNvSpPr/>
          <p:nvPr/>
        </p:nvSpPr>
        <p:spPr>
          <a:xfrm>
            <a:off x="5985549" y="3701667"/>
            <a:ext cx="2453475" cy="722415"/>
          </a:xfrm>
          <a:prstGeom prst="homePlat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400" b="1" dirty="0"/>
              <a:t>Menos</a:t>
            </a:r>
          </a:p>
          <a:p>
            <a:pPr algn="ctr"/>
            <a:r>
              <a:rPr lang="es-CO" sz="2400" b="1" dirty="0"/>
              <a:t>CORRUPCCIÓN</a:t>
            </a:r>
          </a:p>
        </p:txBody>
      </p:sp>
    </p:spTree>
    <p:extLst>
      <p:ext uri="{BB962C8B-B14F-4D97-AF65-F5344CB8AC3E}">
        <p14:creationId xmlns:p14="http://schemas.microsoft.com/office/powerpoint/2010/main" val="859726063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redondeado 1"/>
          <p:cNvSpPr/>
          <p:nvPr/>
        </p:nvSpPr>
        <p:spPr>
          <a:xfrm>
            <a:off x="55085" y="710588"/>
            <a:ext cx="9017306" cy="426352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3" name="Pentágono 2"/>
          <p:cNvSpPr/>
          <p:nvPr/>
        </p:nvSpPr>
        <p:spPr>
          <a:xfrm>
            <a:off x="121185" y="2062487"/>
            <a:ext cx="3117773" cy="1093925"/>
          </a:xfrm>
          <a:prstGeom prst="homePlate">
            <a:avLst/>
          </a:prstGeom>
          <a:solidFill>
            <a:schemeClr val="bg1">
              <a:lumMod val="65000"/>
            </a:schemeClr>
          </a:solidFill>
          <a:ln/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800" b="1" dirty="0">
                <a:solidFill>
                  <a:schemeClr val="tx1"/>
                </a:solidFill>
              </a:rPr>
              <a:t>FÓRMULA DE LA</a:t>
            </a:r>
          </a:p>
          <a:p>
            <a:pPr algn="ctr"/>
            <a:r>
              <a:rPr lang="es-CO" sz="2800" b="1" dirty="0">
                <a:solidFill>
                  <a:schemeClr val="tx1"/>
                </a:solidFill>
              </a:rPr>
              <a:t>CORRUPCIÓN **</a:t>
            </a:r>
          </a:p>
          <a:p>
            <a:pPr algn="ctr"/>
            <a:r>
              <a:rPr lang="es-CO" sz="1350" b="1" dirty="0">
                <a:solidFill>
                  <a:schemeClr val="bg1"/>
                </a:solidFill>
              </a:rPr>
              <a:t>(metafóricamente)</a:t>
            </a:r>
          </a:p>
        </p:txBody>
      </p:sp>
      <p:sp>
        <p:nvSpPr>
          <p:cNvPr id="4" name="Rectángulo 3"/>
          <p:cNvSpPr/>
          <p:nvPr/>
        </p:nvSpPr>
        <p:spPr>
          <a:xfrm>
            <a:off x="11033" y="5086424"/>
            <a:ext cx="2017783" cy="300824"/>
          </a:xfrm>
          <a:prstGeom prst="rect">
            <a:avLst/>
          </a:prstGeom>
          <a:noFill/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825" dirty="0">
                <a:solidFill>
                  <a:schemeClr val="tx1"/>
                </a:solidFill>
              </a:rPr>
              <a:t>**</a:t>
            </a:r>
            <a:r>
              <a:rPr lang="es-CO" sz="825" b="1" dirty="0">
                <a:solidFill>
                  <a:srgbClr val="40558A"/>
                </a:solidFill>
                <a:latin typeface="Calibri"/>
              </a:rPr>
              <a:t>Fórmula Propuesta por </a:t>
            </a:r>
            <a:r>
              <a:rPr lang="es-MX" sz="825" b="1" dirty="0">
                <a:solidFill>
                  <a:srgbClr val="40558A"/>
                </a:solidFill>
                <a:latin typeface="Calibri"/>
              </a:rPr>
              <a:t>Robert Klitgaard </a:t>
            </a:r>
            <a:endParaRPr lang="es-CO" sz="825" dirty="0"/>
          </a:p>
        </p:txBody>
      </p:sp>
      <p:sp>
        <p:nvSpPr>
          <p:cNvPr id="5" name="Rectángulo redondeado 4"/>
          <p:cNvSpPr/>
          <p:nvPr/>
        </p:nvSpPr>
        <p:spPr>
          <a:xfrm>
            <a:off x="3436146" y="2191676"/>
            <a:ext cx="4760404" cy="918341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/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301" b="1" dirty="0">
                <a:solidFill>
                  <a:srgbClr val="FF0000"/>
                </a:solidFill>
              </a:rPr>
              <a:t>C</a:t>
            </a:r>
            <a:r>
              <a:rPr lang="es-CO" sz="3301" b="1" dirty="0">
                <a:solidFill>
                  <a:schemeClr val="tx1"/>
                </a:solidFill>
              </a:rPr>
              <a:t> = </a:t>
            </a:r>
            <a:r>
              <a:rPr lang="es-CO" sz="3301" b="1" dirty="0">
                <a:solidFill>
                  <a:srgbClr val="002060"/>
                </a:solidFill>
              </a:rPr>
              <a:t>M</a:t>
            </a:r>
            <a:r>
              <a:rPr lang="es-CO" sz="3301" b="1" dirty="0">
                <a:solidFill>
                  <a:schemeClr val="tx1"/>
                </a:solidFill>
              </a:rPr>
              <a:t> + </a:t>
            </a:r>
            <a:r>
              <a:rPr lang="es-CO" sz="3301" b="1" dirty="0">
                <a:solidFill>
                  <a:schemeClr val="accent2">
                    <a:lumMod val="75000"/>
                  </a:schemeClr>
                </a:solidFill>
              </a:rPr>
              <a:t>D</a:t>
            </a:r>
            <a:r>
              <a:rPr lang="es-CO" sz="3301" b="1" dirty="0">
                <a:solidFill>
                  <a:schemeClr val="tx1"/>
                </a:solidFill>
              </a:rPr>
              <a:t> - </a:t>
            </a:r>
            <a:r>
              <a:rPr lang="es-CO" sz="3301" b="1" dirty="0">
                <a:solidFill>
                  <a:schemeClr val="accent2">
                    <a:lumMod val="50000"/>
                  </a:schemeClr>
                </a:solidFill>
              </a:rPr>
              <a:t>RC</a:t>
            </a:r>
          </a:p>
        </p:txBody>
      </p:sp>
      <p:sp>
        <p:nvSpPr>
          <p:cNvPr id="6" name="Rectángulo 5"/>
          <p:cNvSpPr/>
          <p:nvPr/>
        </p:nvSpPr>
        <p:spPr>
          <a:xfrm>
            <a:off x="2240307" y="3318472"/>
            <a:ext cx="667071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1053" b="1" dirty="0">
                <a:solidFill>
                  <a:srgbClr val="002060"/>
                </a:solidFill>
              </a:rPr>
              <a:t>                </a:t>
            </a:r>
            <a:r>
              <a:rPr lang="es-CO" sz="2400" b="1" dirty="0">
                <a:solidFill>
                  <a:srgbClr val="002060"/>
                </a:solidFill>
              </a:rPr>
              <a:t>M  = </a:t>
            </a:r>
            <a:r>
              <a:rPr lang="es-CL" sz="2400" b="1" dirty="0">
                <a:solidFill>
                  <a:srgbClr val="002060"/>
                </a:solidFill>
              </a:rPr>
              <a:t>Monopolio de la decisión</a:t>
            </a:r>
            <a:endParaRPr lang="es-CO" sz="2400" b="1" dirty="0">
              <a:solidFill>
                <a:srgbClr val="002060"/>
              </a:solidFill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2187402" y="3711364"/>
            <a:ext cx="69565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1053" b="1" dirty="0">
                <a:solidFill>
                  <a:schemeClr val="accent2">
                    <a:lumMod val="75000"/>
                  </a:schemeClr>
                </a:solidFill>
              </a:rPr>
              <a:t>                   </a:t>
            </a:r>
            <a:r>
              <a:rPr lang="es-CO" sz="2400" b="1" dirty="0">
                <a:solidFill>
                  <a:schemeClr val="accent2">
                    <a:lumMod val="75000"/>
                  </a:schemeClr>
                </a:solidFill>
              </a:rPr>
              <a:t>D</a:t>
            </a:r>
            <a:r>
              <a:rPr lang="es-CO" sz="2000" b="1" dirty="0">
                <a:solidFill>
                  <a:schemeClr val="accent2">
                    <a:lumMod val="75000"/>
                  </a:schemeClr>
                </a:solidFill>
              </a:rPr>
              <a:t>   = </a:t>
            </a:r>
            <a:r>
              <a:rPr lang="es-CL" sz="2000" b="1" dirty="0">
                <a:solidFill>
                  <a:schemeClr val="accent2">
                    <a:lumMod val="75000"/>
                  </a:schemeClr>
                </a:solidFill>
              </a:rPr>
              <a:t>Discrecionalidad de las decisiones y procesos</a:t>
            </a:r>
            <a:endParaRPr lang="es-CO" sz="2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1724983" y="4023723"/>
            <a:ext cx="7682388" cy="6002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1053" b="1" dirty="0">
                <a:solidFill>
                  <a:schemeClr val="accent2">
                    <a:lumMod val="50000"/>
                  </a:schemeClr>
                </a:solidFill>
              </a:rPr>
              <a:t>                            </a:t>
            </a:r>
            <a:r>
              <a:rPr lang="es-CO" sz="3301" b="1" dirty="0">
                <a:solidFill>
                  <a:schemeClr val="accent2">
                    <a:lumMod val="50000"/>
                  </a:schemeClr>
                </a:solidFill>
              </a:rPr>
              <a:t>RC</a:t>
            </a:r>
            <a:r>
              <a:rPr lang="es-CO" sz="1053" b="1" dirty="0">
                <a:solidFill>
                  <a:schemeClr val="accent2">
                    <a:lumMod val="50000"/>
                  </a:schemeClr>
                </a:solidFill>
              </a:rPr>
              <a:t>    </a:t>
            </a:r>
            <a:r>
              <a:rPr lang="es-CO" sz="2000" b="1" dirty="0">
                <a:solidFill>
                  <a:schemeClr val="accent2">
                    <a:lumMod val="75000"/>
                  </a:schemeClr>
                </a:solidFill>
              </a:rPr>
              <a:t>=</a:t>
            </a:r>
            <a:r>
              <a:rPr lang="es-CO" sz="1053" b="1" dirty="0">
                <a:solidFill>
                  <a:schemeClr val="accent2">
                    <a:lumMod val="50000"/>
                  </a:schemeClr>
                </a:solidFill>
              </a:rPr>
              <a:t>    </a:t>
            </a:r>
            <a:r>
              <a:rPr lang="es-CL" sz="2000" b="1" dirty="0">
                <a:solidFill>
                  <a:schemeClr val="accent2">
                    <a:lumMod val="50000"/>
                  </a:schemeClr>
                </a:solidFill>
              </a:rPr>
              <a:t>Rendición de Cuentas (</a:t>
            </a:r>
            <a:r>
              <a:rPr lang="en-US" sz="2000" b="1" dirty="0">
                <a:solidFill>
                  <a:schemeClr val="accent2">
                    <a:lumMod val="50000"/>
                  </a:schemeClr>
                </a:solidFill>
              </a:rPr>
              <a:t>Accountability</a:t>
            </a:r>
            <a:r>
              <a:rPr lang="es-CL" sz="2000" b="1" dirty="0">
                <a:solidFill>
                  <a:schemeClr val="accent2">
                    <a:lumMod val="50000"/>
                  </a:schemeClr>
                </a:solidFill>
              </a:rPr>
              <a:t>) Transparencia </a:t>
            </a:r>
            <a:endParaRPr lang="es-CO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5833936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935F5E82-3DB5-0749-8D32-9481FE24324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4963398" cy="28448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C19106E9-B481-FB47-98CC-D57D0D19357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2844800"/>
            <a:ext cx="4963398" cy="287020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E81C6125-BB1A-A549-BFC8-15DB8C4E7AD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3398" y="2754386"/>
            <a:ext cx="4180601" cy="293521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35CB22D9-88AF-5145-BB5A-6FC37DF2D7C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83" r="15486"/>
          <a:stretch/>
        </p:blipFill>
        <p:spPr>
          <a:xfrm>
            <a:off x="4963398" y="-17511"/>
            <a:ext cx="4180601" cy="2754387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35129925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13325" y="-1"/>
            <a:ext cx="4362138" cy="2919846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45764" y="2727918"/>
            <a:ext cx="5643796" cy="2987082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ítulo 4"/>
          <p:cNvSpPr txBox="1">
            <a:spLocks/>
          </p:cNvSpPr>
          <p:nvPr/>
        </p:nvSpPr>
        <p:spPr bwMode="auto">
          <a:xfrm>
            <a:off x="613064" y="3008168"/>
            <a:ext cx="8260771" cy="2693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171450" indent="-171450" algn="l" defTabSz="685800" rtl="0" eaLnBrk="1" fontAlgn="base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8" algn="ctr"/>
            <a:endParaRPr lang="es-ES" b="1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es-ES" b="1" dirty="0">
                <a:solidFill>
                  <a:srgbClr val="002060"/>
                </a:solidFill>
              </a:rPr>
              <a:t>BUENAS  PRÁCTICAS  CONTABLES E IMPULSO  A  LA TRANSPARENCIA  Y  PREVENCIÓN  DE OPERACIONES  ILÍCITAS</a:t>
            </a:r>
          </a:p>
          <a:p>
            <a:pPr algn="ctr"/>
            <a:endParaRPr lang="es-ES" b="1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es-ES" sz="1600" b="1" dirty="0">
                <a:solidFill>
                  <a:srgbClr val="002060"/>
                </a:solidFill>
              </a:rPr>
              <a:t>Bogotá D.C. 14 febrero 2019 </a:t>
            </a:r>
          </a:p>
        </p:txBody>
      </p:sp>
      <p:sp>
        <p:nvSpPr>
          <p:cNvPr id="5" name="Subtítulo 4"/>
          <p:cNvSpPr txBox="1">
            <a:spLocks/>
          </p:cNvSpPr>
          <p:nvPr/>
        </p:nvSpPr>
        <p:spPr>
          <a:xfrm>
            <a:off x="1626357" y="2347580"/>
            <a:ext cx="6110357" cy="575647"/>
          </a:xfrm>
          <a:prstGeom prst="rect">
            <a:avLst/>
          </a:prstGeom>
        </p:spPr>
        <p:txBody>
          <a:bodyPr vert="horz" lIns="121899" tIns="60949" rIns="121899" bIns="60949" rtlCol="0">
            <a:noAutofit/>
          </a:bodyPr>
          <a:lstStyle>
            <a:lvl1pPr marL="0" indent="0" algn="l" defTabSz="1218987" rtl="0" eaLnBrk="1" latinLnBrk="0" hangingPunct="1">
              <a:lnSpc>
                <a:spcPct val="95000"/>
              </a:lnSpc>
              <a:spcBef>
                <a:spcPts val="0"/>
              </a:spcBef>
              <a:buClr>
                <a:schemeClr val="accent6">
                  <a:lumMod val="50000"/>
                </a:schemeClr>
              </a:buClr>
              <a:buSzPct val="100000"/>
              <a:buFont typeface="Arial" pitchFamily="34" charset="0"/>
              <a:buNone/>
              <a:defRPr sz="2800" b="0" kern="1200" cap="none" spc="0">
                <a:ln w="0"/>
                <a:solidFill>
                  <a:schemeClr val="accent2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609493" indent="0" algn="ctr" defTabSz="1218987" rtl="0" eaLnBrk="1" latinLnBrk="0" hangingPunct="1">
              <a:lnSpc>
                <a:spcPct val="95000"/>
              </a:lnSpc>
              <a:spcBef>
                <a:spcPts val="1066"/>
              </a:spcBef>
              <a:buClr>
                <a:schemeClr val="accent6">
                  <a:lumMod val="50000"/>
                </a:schemeClr>
              </a:buClr>
              <a:buSzPct val="100000"/>
              <a:buFont typeface="Century Gothic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8987" indent="0" algn="ctr" defTabSz="1218987" rtl="0" eaLnBrk="1" latinLnBrk="0" hangingPunct="1">
              <a:lnSpc>
                <a:spcPct val="95000"/>
              </a:lnSpc>
              <a:spcBef>
                <a:spcPts val="1066"/>
              </a:spcBef>
              <a:buClr>
                <a:schemeClr val="accent6">
                  <a:lumMod val="50000"/>
                </a:schemeClr>
              </a:buClr>
              <a:buSzPct val="100000"/>
              <a:buFont typeface="Century Gothic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480" indent="0" algn="ctr" defTabSz="1218987" rtl="0" eaLnBrk="1" latinLnBrk="0" hangingPunct="1">
              <a:lnSpc>
                <a:spcPct val="95000"/>
              </a:lnSpc>
              <a:spcBef>
                <a:spcPts val="1066"/>
              </a:spcBef>
              <a:buClr>
                <a:schemeClr val="accent6">
                  <a:lumMod val="50000"/>
                </a:schemeClr>
              </a:buClr>
              <a:buSzPct val="100000"/>
              <a:buFont typeface="Century Gothic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7973" indent="0" algn="ctr" defTabSz="1218987" rtl="0" eaLnBrk="1" latinLnBrk="0" hangingPunct="1">
              <a:lnSpc>
                <a:spcPct val="95000"/>
              </a:lnSpc>
              <a:spcBef>
                <a:spcPts val="1066"/>
              </a:spcBef>
              <a:buClr>
                <a:schemeClr val="accent6">
                  <a:lumMod val="50000"/>
                </a:schemeClr>
              </a:buClr>
              <a:buSzPct val="100000"/>
              <a:buFont typeface="Century Gothic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467" indent="0" algn="ctr" defTabSz="1218987" rtl="0" eaLnBrk="1" latinLnBrk="0" hangingPunct="1">
              <a:lnSpc>
                <a:spcPct val="95000"/>
              </a:lnSpc>
              <a:spcBef>
                <a:spcPts val="1066"/>
              </a:spcBef>
              <a:buClr>
                <a:schemeClr val="accent6">
                  <a:lumMod val="50000"/>
                </a:schemeClr>
              </a:buClr>
              <a:buSzPct val="90000"/>
              <a:buFont typeface="Century Gothic" panose="020B0502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6960" indent="0" algn="ctr" defTabSz="1218987" rtl="0" eaLnBrk="1" latinLnBrk="0" hangingPunct="1">
              <a:lnSpc>
                <a:spcPct val="95000"/>
              </a:lnSpc>
              <a:spcBef>
                <a:spcPts val="1066"/>
              </a:spcBef>
              <a:buClr>
                <a:schemeClr val="accent6">
                  <a:lumMod val="50000"/>
                </a:schemeClr>
              </a:buClr>
              <a:buSzPct val="90000"/>
              <a:buFont typeface="Century Gothic" panose="020B0502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6453" indent="0" algn="ctr" defTabSz="1218987" rtl="0" eaLnBrk="1" latinLnBrk="0" hangingPunct="1">
              <a:lnSpc>
                <a:spcPct val="95000"/>
              </a:lnSpc>
              <a:spcBef>
                <a:spcPts val="1066"/>
              </a:spcBef>
              <a:buClr>
                <a:schemeClr val="accent6">
                  <a:lumMod val="50000"/>
                </a:schemeClr>
              </a:buClr>
              <a:buSzPct val="90000"/>
              <a:buFont typeface="Century Gothic" panose="020B0502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5947" indent="0" algn="ctr" defTabSz="1218987" rtl="0" eaLnBrk="1" latinLnBrk="0" hangingPunct="1">
              <a:lnSpc>
                <a:spcPct val="95000"/>
              </a:lnSpc>
              <a:spcBef>
                <a:spcPts val="1066"/>
              </a:spcBef>
              <a:buClr>
                <a:schemeClr val="accent6">
                  <a:lumMod val="50000"/>
                </a:schemeClr>
              </a:buClr>
              <a:buSzPct val="90000"/>
              <a:buFont typeface="Century Gothic" panose="020B0502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sz="3200" b="1" dirty="0">
                <a:solidFill>
                  <a:srgbClr val="002060"/>
                </a:solidFill>
              </a:rPr>
              <a:t>ASAMBLEA GENERAL DE ANDESCO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7825" y="38244"/>
            <a:ext cx="6067425" cy="2123599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ángulo 15"/>
          <p:cNvSpPr/>
          <p:nvPr/>
        </p:nvSpPr>
        <p:spPr>
          <a:xfrm>
            <a:off x="155863" y="1298403"/>
            <a:ext cx="3591383" cy="2368980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8" name="Flecha abajo 9"/>
          <p:cNvSpPr/>
          <p:nvPr/>
        </p:nvSpPr>
        <p:spPr bwMode="auto">
          <a:xfrm>
            <a:off x="6019022" y="1295845"/>
            <a:ext cx="497891" cy="476408"/>
          </a:xfrm>
          <a:prstGeom prst="downArrow">
            <a:avLst/>
          </a:prstGeom>
          <a:solidFill>
            <a:schemeClr val="tx2">
              <a:lumMod val="95000"/>
              <a:lumOff val="5000"/>
            </a:schemeClr>
          </a:solidFill>
          <a:ln w="9525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>
            <a:glow rad="63500">
              <a:schemeClr val="accent6">
                <a:alpha val="40000"/>
              </a:schemeClr>
            </a:glow>
          </a:effectLst>
        </p:spPr>
        <p:txBody>
          <a:bodyPr vert="horz" wrap="square" lIns="91417" tIns="45708" rIns="91417" bIns="45708" numCol="1" rtlCol="0" anchor="t" anchorCtr="0" compatLnSpc="1">
            <a:prstTxWarp prst="textNoShape">
              <a:avLst/>
            </a:prstTxWarp>
          </a:bodyPr>
          <a:lstStyle/>
          <a:p>
            <a:pPr defTabSz="914182"/>
            <a:endParaRPr lang="es-CO" dirty="0">
              <a:latin typeface="Times New Roman" pitchFamily="18" charset="0"/>
            </a:endParaRPr>
          </a:p>
        </p:txBody>
      </p:sp>
      <p:sp>
        <p:nvSpPr>
          <p:cNvPr id="19" name="Rectángulo 18"/>
          <p:cNvSpPr/>
          <p:nvPr/>
        </p:nvSpPr>
        <p:spPr>
          <a:xfrm>
            <a:off x="3875222" y="1839992"/>
            <a:ext cx="5139367" cy="857079"/>
          </a:xfrm>
          <a:prstGeom prst="rect">
            <a:avLst/>
          </a:prstGeom>
          <a:ln>
            <a:solidFill>
              <a:srgbClr val="002060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17" tIns="45708" rIns="91417" bIns="45708" rtlCol="0" anchor="ctr"/>
          <a:lstStyle/>
          <a:p>
            <a:pPr algn="ctr" defTabSz="91418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2400" b="1" kern="0" dirty="0">
                <a:solidFill>
                  <a:srgbClr val="000000"/>
                </a:solidFill>
                <a:latin typeface="Calibri"/>
              </a:rPr>
              <a:t>UN GRAN QUEHACER PARA </a:t>
            </a:r>
          </a:p>
          <a:p>
            <a:pPr algn="ctr" defTabSz="91418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2400" b="1" kern="0" dirty="0">
                <a:solidFill>
                  <a:srgbClr val="000000"/>
                </a:solidFill>
                <a:latin typeface="Calibri"/>
              </a:rPr>
              <a:t>PAÍSES CON PROSPERIDAD </a:t>
            </a:r>
          </a:p>
        </p:txBody>
      </p:sp>
      <p:sp>
        <p:nvSpPr>
          <p:cNvPr id="20" name="6 Rectángulo"/>
          <p:cNvSpPr/>
          <p:nvPr/>
        </p:nvSpPr>
        <p:spPr>
          <a:xfrm>
            <a:off x="3834332" y="3276797"/>
            <a:ext cx="5222582" cy="2354466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17" tIns="45708" rIns="91417" bIns="45708">
            <a:spAutoFit/>
          </a:bodyPr>
          <a:lstStyle/>
          <a:p>
            <a:pPr lvl="0" algn="just" eaLnBrk="1" hangingPunct="1">
              <a:spcAft>
                <a:spcPct val="25000"/>
              </a:spcAft>
            </a:pPr>
            <a:r>
              <a:rPr lang="en-GB" altLang="es-CO" sz="2800" b="1" dirty="0">
                <a:solidFill>
                  <a:srgbClr val="000000"/>
                </a:solidFill>
                <a:cs typeface="Arial" charset="0"/>
              </a:rPr>
              <a:t>Contabilidad para el </a:t>
            </a:r>
            <a:r>
              <a:rPr lang="en-GB" altLang="es-CO" sz="2800" b="1" u="sng" dirty="0">
                <a:solidFill>
                  <a:srgbClr val="000000"/>
                </a:solidFill>
                <a:cs typeface="Arial" charset="0"/>
              </a:rPr>
              <a:t>BUEN GOBIERNO</a:t>
            </a:r>
            <a:r>
              <a:rPr lang="en-GB" altLang="es-CO" sz="2800" b="1" dirty="0">
                <a:solidFill>
                  <a:srgbClr val="000000"/>
                </a:solidFill>
                <a:cs typeface="Arial" charset="0"/>
              </a:rPr>
              <a:t> de las organizaciones. </a:t>
            </a:r>
          </a:p>
          <a:p>
            <a:pPr lvl="0" algn="just" eaLnBrk="1" hangingPunct="1">
              <a:spcAft>
                <a:spcPct val="25000"/>
              </a:spcAft>
            </a:pPr>
            <a:r>
              <a:rPr lang="en-GB" altLang="es-CO" sz="2800" b="1" dirty="0" err="1">
                <a:solidFill>
                  <a:srgbClr val="000000"/>
                </a:solidFill>
                <a:cs typeface="Arial" charset="0"/>
              </a:rPr>
              <a:t>Adecuación</a:t>
            </a:r>
            <a:r>
              <a:rPr lang="en-GB" altLang="es-CO" sz="2800" b="1" dirty="0">
                <a:solidFill>
                  <a:srgbClr val="000000"/>
                </a:solidFill>
                <a:cs typeface="Arial" charset="0"/>
              </a:rPr>
              <a:t> de la </a:t>
            </a:r>
            <a:r>
              <a:rPr lang="en-GB" altLang="es-CO" sz="2800" b="1" dirty="0" err="1">
                <a:solidFill>
                  <a:srgbClr val="000000"/>
                </a:solidFill>
                <a:cs typeface="Arial" charset="0"/>
              </a:rPr>
              <a:t>Contabilidad</a:t>
            </a:r>
            <a:r>
              <a:rPr lang="en-GB" altLang="es-CO" sz="2800" b="1" dirty="0">
                <a:solidFill>
                  <a:srgbClr val="000000"/>
                </a:solidFill>
                <a:cs typeface="Arial" charset="0"/>
              </a:rPr>
              <a:t> a un nuevo concepto de RENDICIÓN DE CUENTAS </a:t>
            </a:r>
            <a:r>
              <a:rPr lang="en-GB" altLang="es-CO" sz="2800" b="1" i="1" dirty="0">
                <a:solidFill>
                  <a:srgbClr val="000000"/>
                </a:solidFill>
                <a:cs typeface="Arial" charset="0"/>
              </a:rPr>
              <a:t>(“Accountability”)</a:t>
            </a:r>
          </a:p>
        </p:txBody>
      </p:sp>
      <p:sp>
        <p:nvSpPr>
          <p:cNvPr id="21" name="10 Rectángulo"/>
          <p:cNvSpPr/>
          <p:nvPr/>
        </p:nvSpPr>
        <p:spPr>
          <a:xfrm>
            <a:off x="455849" y="158892"/>
            <a:ext cx="7556039" cy="923324"/>
          </a:xfrm>
          <a:prstGeom prst="rect">
            <a:avLst/>
          </a:prstGeom>
        </p:spPr>
        <p:txBody>
          <a:bodyPr wrap="square" lIns="91432" tIns="45717" rIns="91432" bIns="45717">
            <a:spAutoFit/>
          </a:bodyPr>
          <a:lstStyle/>
          <a:p>
            <a:pPr algn="ctr"/>
            <a:r>
              <a:rPr lang="es-CO" sz="2700" b="1" dirty="0">
                <a:cs typeface="Calibri" panose="020F0502020204030204" pitchFamily="34" charset="0"/>
              </a:rPr>
              <a:t>CONTABILIDAD GENERADORA DE VALOR </a:t>
            </a:r>
          </a:p>
          <a:p>
            <a:pPr algn="ctr"/>
            <a:r>
              <a:rPr lang="es-CO" sz="2700" b="1" dirty="0">
                <a:cs typeface="Calibri" panose="020F0502020204030204" pitchFamily="34" charset="0"/>
              </a:rPr>
              <a:t>PARA PAÍSES DE BUENAS PRÁCTICAS</a:t>
            </a:r>
            <a:endParaRPr lang="es-ES" sz="2700" b="1" dirty="0"/>
          </a:p>
        </p:txBody>
      </p:sp>
      <p:sp>
        <p:nvSpPr>
          <p:cNvPr id="22" name="Flecha abajo 9"/>
          <p:cNvSpPr/>
          <p:nvPr/>
        </p:nvSpPr>
        <p:spPr bwMode="auto">
          <a:xfrm>
            <a:off x="6019023" y="2782216"/>
            <a:ext cx="497891" cy="423379"/>
          </a:xfrm>
          <a:prstGeom prst="downArrow">
            <a:avLst/>
          </a:prstGeom>
          <a:solidFill>
            <a:schemeClr val="tx2">
              <a:lumMod val="95000"/>
              <a:lumOff val="5000"/>
            </a:schemeClr>
          </a:solidFill>
          <a:ln w="9525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>
            <a:glow rad="63500">
              <a:schemeClr val="accent6">
                <a:alpha val="40000"/>
              </a:schemeClr>
            </a:glow>
          </a:effectLst>
        </p:spPr>
        <p:txBody>
          <a:bodyPr vert="horz" wrap="square" lIns="91417" tIns="45708" rIns="91417" bIns="45708" numCol="1" rtlCol="0" anchor="t" anchorCtr="0" compatLnSpc="1">
            <a:prstTxWarp prst="textNoShape">
              <a:avLst/>
            </a:prstTxWarp>
          </a:bodyPr>
          <a:lstStyle/>
          <a:p>
            <a:pPr defTabSz="914182"/>
            <a:endParaRPr lang="es-CO" dirty="0">
              <a:latin typeface="Times New Roman" pitchFamily="18" charset="0"/>
            </a:endParaRPr>
          </a:p>
        </p:txBody>
      </p:sp>
      <p:pic>
        <p:nvPicPr>
          <p:cNvPr id="23" name="Imagen 2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8308" y="1423556"/>
            <a:ext cx="2239241" cy="2313810"/>
          </a:xfrm>
          <a:prstGeom prst="rect">
            <a:avLst/>
          </a:prstGeom>
        </p:spPr>
      </p:pic>
      <p:sp>
        <p:nvSpPr>
          <p:cNvPr id="24" name="CuadroTexto 23"/>
          <p:cNvSpPr txBox="1"/>
          <p:nvPr/>
        </p:nvSpPr>
        <p:spPr>
          <a:xfrm>
            <a:off x="-89982" y="2114045"/>
            <a:ext cx="2235955" cy="11449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5000"/>
              </a:lnSpc>
            </a:pPr>
            <a:r>
              <a:rPr lang="es-CO" sz="3600" dirty="0"/>
              <a:t>Latino</a:t>
            </a:r>
          </a:p>
          <a:p>
            <a:pPr algn="ctr">
              <a:lnSpc>
                <a:spcPct val="95000"/>
              </a:lnSpc>
            </a:pPr>
            <a:r>
              <a:rPr lang="es-CO" sz="3600" dirty="0"/>
              <a:t>América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8308" y="3532909"/>
            <a:ext cx="2146133" cy="233276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uxograma: Terminação 16">
            <a:extLst>
              <a:ext uri="{FF2B5EF4-FFF2-40B4-BE49-F238E27FC236}">
                <a16:creationId xmlns:a16="http://schemas.microsoft.com/office/drawing/2014/main" id="{FEE8AD50-7F47-4E40-B7CB-447C015A3CAF}"/>
              </a:ext>
            </a:extLst>
          </p:cNvPr>
          <p:cNvSpPr/>
          <p:nvPr/>
        </p:nvSpPr>
        <p:spPr>
          <a:xfrm>
            <a:off x="594301" y="912626"/>
            <a:ext cx="2250026" cy="576000"/>
          </a:xfrm>
          <a:prstGeom prst="flowChartTerminator">
            <a:avLst/>
          </a:prstGeom>
          <a:solidFill>
            <a:schemeClr val="accent1">
              <a:lumMod val="60000"/>
              <a:lumOff val="40000"/>
            </a:schemeClr>
          </a:solidFill>
          <a:ln/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tx1"/>
                </a:solidFill>
              </a:rPr>
              <a:t>Sector Privado</a:t>
            </a:r>
          </a:p>
        </p:txBody>
      </p:sp>
      <p:sp>
        <p:nvSpPr>
          <p:cNvPr id="9" name="CaixaDeTexto 19">
            <a:extLst>
              <a:ext uri="{FF2B5EF4-FFF2-40B4-BE49-F238E27FC236}">
                <a16:creationId xmlns:a16="http://schemas.microsoft.com/office/drawing/2014/main" id="{70DB0E6B-6803-4DE3-ABC2-8A3F0D951CFA}"/>
              </a:ext>
            </a:extLst>
          </p:cNvPr>
          <p:cNvSpPr txBox="1"/>
          <p:nvPr/>
        </p:nvSpPr>
        <p:spPr>
          <a:xfrm>
            <a:off x="273876" y="1589843"/>
            <a:ext cx="17364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pt-BR" sz="2000" b="1" dirty="0">
                <a:latin typeface="+mn-lt"/>
              </a:rPr>
              <a:t>Cliente</a:t>
            </a:r>
          </a:p>
        </p:txBody>
      </p:sp>
      <p:sp>
        <p:nvSpPr>
          <p:cNvPr id="10" name="CaixaDeTexto 20">
            <a:extLst>
              <a:ext uri="{FF2B5EF4-FFF2-40B4-BE49-F238E27FC236}">
                <a16:creationId xmlns:a16="http://schemas.microsoft.com/office/drawing/2014/main" id="{7E4DA1A2-45A1-46AA-A635-7B3B4988F4E1}"/>
              </a:ext>
            </a:extLst>
          </p:cNvPr>
          <p:cNvSpPr txBox="1"/>
          <p:nvPr/>
        </p:nvSpPr>
        <p:spPr>
          <a:xfrm>
            <a:off x="6047754" y="1643080"/>
            <a:ext cx="1847904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pt-BR" sz="1900" b="1" dirty="0" err="1">
                <a:latin typeface="+mn-lt"/>
              </a:rPr>
              <a:t>Ciudadano</a:t>
            </a:r>
            <a:endParaRPr lang="pt-BR" sz="1900" b="1" dirty="0">
              <a:latin typeface="+mn-lt"/>
            </a:endParaRPr>
          </a:p>
        </p:txBody>
      </p:sp>
      <p:sp>
        <p:nvSpPr>
          <p:cNvPr id="11" name="CaixaDeTexto 25">
            <a:extLst>
              <a:ext uri="{FF2B5EF4-FFF2-40B4-BE49-F238E27FC236}">
                <a16:creationId xmlns:a16="http://schemas.microsoft.com/office/drawing/2014/main" id="{FFD04034-3E98-4B56-AAA3-B51C6E68C58C}"/>
              </a:ext>
            </a:extLst>
          </p:cNvPr>
          <p:cNvSpPr txBox="1"/>
          <p:nvPr/>
        </p:nvSpPr>
        <p:spPr>
          <a:xfrm>
            <a:off x="5989975" y="2057904"/>
            <a:ext cx="2452737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pt-BR" sz="1900" b="1" dirty="0" err="1">
                <a:latin typeface="+mn-lt"/>
              </a:rPr>
              <a:t>Recaudación</a:t>
            </a:r>
            <a:r>
              <a:rPr lang="pt-BR" sz="1900" b="1" dirty="0">
                <a:latin typeface="+mn-lt"/>
              </a:rPr>
              <a:t> de </a:t>
            </a:r>
            <a:r>
              <a:rPr lang="pt-BR" sz="1900" b="1" dirty="0" err="1">
                <a:latin typeface="+mn-lt"/>
              </a:rPr>
              <a:t>Impuestos</a:t>
            </a:r>
            <a:endParaRPr lang="pt-BR" sz="1900" b="1" dirty="0">
              <a:latin typeface="+mn-lt"/>
            </a:endParaRPr>
          </a:p>
        </p:txBody>
      </p:sp>
      <p:sp>
        <p:nvSpPr>
          <p:cNvPr id="12" name="CaixaDeTexto 26">
            <a:extLst>
              <a:ext uri="{FF2B5EF4-FFF2-40B4-BE49-F238E27FC236}">
                <a16:creationId xmlns:a16="http://schemas.microsoft.com/office/drawing/2014/main" id="{FFFA2F10-B511-44DF-8812-AEAD957AA2A4}"/>
              </a:ext>
            </a:extLst>
          </p:cNvPr>
          <p:cNvSpPr txBox="1"/>
          <p:nvPr/>
        </p:nvSpPr>
        <p:spPr>
          <a:xfrm>
            <a:off x="459974" y="2740246"/>
            <a:ext cx="15428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pt-BR" sz="2000" b="1" dirty="0">
                <a:latin typeface="+mn-lt"/>
              </a:rPr>
              <a:t>Mercado </a:t>
            </a:r>
          </a:p>
        </p:txBody>
      </p:sp>
      <p:sp>
        <p:nvSpPr>
          <p:cNvPr id="13" name="CaixaDeTexto 27">
            <a:extLst>
              <a:ext uri="{FF2B5EF4-FFF2-40B4-BE49-F238E27FC236}">
                <a16:creationId xmlns:a16="http://schemas.microsoft.com/office/drawing/2014/main" id="{CB55339D-ED8F-4DAF-8C08-650ED17E373B}"/>
              </a:ext>
            </a:extLst>
          </p:cNvPr>
          <p:cNvSpPr txBox="1"/>
          <p:nvPr/>
        </p:nvSpPr>
        <p:spPr>
          <a:xfrm>
            <a:off x="5889917" y="2733912"/>
            <a:ext cx="2674252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pt-BR" sz="1900" b="1" dirty="0">
                <a:latin typeface="+mn-lt"/>
              </a:rPr>
              <a:t>Carga Tributaria</a:t>
            </a:r>
          </a:p>
        </p:txBody>
      </p:sp>
      <p:sp>
        <p:nvSpPr>
          <p:cNvPr id="14" name="CaixaDeTexto 28">
            <a:extLst>
              <a:ext uri="{FF2B5EF4-FFF2-40B4-BE49-F238E27FC236}">
                <a16:creationId xmlns:a16="http://schemas.microsoft.com/office/drawing/2014/main" id="{6F32D309-BAEC-4DD1-9107-7B30AD10C44B}"/>
              </a:ext>
            </a:extLst>
          </p:cNvPr>
          <p:cNvSpPr txBox="1"/>
          <p:nvPr/>
        </p:nvSpPr>
        <p:spPr>
          <a:xfrm>
            <a:off x="494210" y="3206931"/>
            <a:ext cx="18716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pt-BR" sz="2000" b="1" dirty="0" err="1">
                <a:latin typeface="+mn-lt"/>
              </a:rPr>
              <a:t>Rentabilidad</a:t>
            </a:r>
            <a:r>
              <a:rPr lang="pt-BR" sz="2000" b="1" dirty="0">
                <a:latin typeface="+mn-lt"/>
              </a:rPr>
              <a:t> </a:t>
            </a:r>
          </a:p>
        </p:txBody>
      </p:sp>
      <p:sp>
        <p:nvSpPr>
          <p:cNvPr id="15" name="CaixaDeTexto 29">
            <a:extLst>
              <a:ext uri="{FF2B5EF4-FFF2-40B4-BE49-F238E27FC236}">
                <a16:creationId xmlns:a16="http://schemas.microsoft.com/office/drawing/2014/main" id="{59E42BD0-86BE-481D-AA03-0AD18254FAF8}"/>
              </a:ext>
            </a:extLst>
          </p:cNvPr>
          <p:cNvSpPr txBox="1"/>
          <p:nvPr/>
        </p:nvSpPr>
        <p:spPr>
          <a:xfrm>
            <a:off x="6055198" y="3163710"/>
            <a:ext cx="1354074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pt-BR" sz="1900" b="1" dirty="0">
                <a:latin typeface="+mn-lt"/>
              </a:rPr>
              <a:t>Social</a:t>
            </a:r>
          </a:p>
        </p:txBody>
      </p:sp>
      <p:sp>
        <p:nvSpPr>
          <p:cNvPr id="16" name="CaixaDeTexto 30">
            <a:extLst>
              <a:ext uri="{FF2B5EF4-FFF2-40B4-BE49-F238E27FC236}">
                <a16:creationId xmlns:a16="http://schemas.microsoft.com/office/drawing/2014/main" id="{2C2C55BC-AA4D-4825-BF79-DEC511991BB5}"/>
              </a:ext>
            </a:extLst>
          </p:cNvPr>
          <p:cNvSpPr txBox="1"/>
          <p:nvPr/>
        </p:nvSpPr>
        <p:spPr>
          <a:xfrm>
            <a:off x="410898" y="3575344"/>
            <a:ext cx="28559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pt-BR" sz="2000" b="1" dirty="0" err="1">
                <a:latin typeface="+mn-lt"/>
              </a:rPr>
              <a:t>Maximización</a:t>
            </a:r>
            <a:r>
              <a:rPr lang="pt-BR" sz="2000" b="1" dirty="0">
                <a:latin typeface="+mn-lt"/>
              </a:rPr>
              <a:t> de </a:t>
            </a:r>
            <a:r>
              <a:rPr lang="pt-BR" sz="2000" b="1" dirty="0" err="1">
                <a:latin typeface="+mn-lt"/>
              </a:rPr>
              <a:t>los</a:t>
            </a:r>
            <a:r>
              <a:rPr lang="pt-BR" sz="2000" b="1" dirty="0">
                <a:latin typeface="+mn-lt"/>
              </a:rPr>
              <a:t> resultados</a:t>
            </a:r>
          </a:p>
        </p:txBody>
      </p:sp>
      <p:sp>
        <p:nvSpPr>
          <p:cNvPr id="17" name="CaixaDeTexto 31">
            <a:extLst>
              <a:ext uri="{FF2B5EF4-FFF2-40B4-BE49-F238E27FC236}">
                <a16:creationId xmlns:a16="http://schemas.microsoft.com/office/drawing/2014/main" id="{C38FB2C0-5DE4-43DE-AE0E-49A57B940FA5}"/>
              </a:ext>
            </a:extLst>
          </p:cNvPr>
          <p:cNvSpPr txBox="1"/>
          <p:nvPr/>
        </p:nvSpPr>
        <p:spPr>
          <a:xfrm>
            <a:off x="483176" y="4697466"/>
            <a:ext cx="28588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pt-BR" sz="2000" b="1" dirty="0" err="1">
                <a:latin typeface="+mn-lt"/>
              </a:rPr>
              <a:t>Viabilidad</a:t>
            </a:r>
            <a:r>
              <a:rPr lang="pt-BR" sz="2000" b="1" dirty="0">
                <a:latin typeface="+mn-lt"/>
              </a:rPr>
              <a:t> Económica</a:t>
            </a:r>
          </a:p>
          <a:p>
            <a:pPr algn="ctr"/>
            <a:r>
              <a:rPr lang="pt-BR" sz="2000" b="1" dirty="0" err="1">
                <a:solidFill>
                  <a:srgbClr val="0070C0"/>
                </a:solidFill>
                <a:latin typeface="+mn-lt"/>
              </a:rPr>
              <a:t>Lenguaje</a:t>
            </a:r>
            <a:r>
              <a:rPr lang="pt-BR" sz="2000" b="1" dirty="0">
                <a:solidFill>
                  <a:srgbClr val="0070C0"/>
                </a:solidFill>
                <a:latin typeface="+mn-lt"/>
              </a:rPr>
              <a:t> de </a:t>
            </a:r>
            <a:r>
              <a:rPr lang="pt-BR" sz="2000" b="1" dirty="0" err="1">
                <a:solidFill>
                  <a:srgbClr val="0070C0"/>
                </a:solidFill>
                <a:latin typeface="+mn-lt"/>
              </a:rPr>
              <a:t>los</a:t>
            </a:r>
            <a:r>
              <a:rPr lang="pt-BR" sz="2000" b="1" dirty="0">
                <a:solidFill>
                  <a:srgbClr val="0070C0"/>
                </a:solidFill>
                <a:latin typeface="+mn-lt"/>
              </a:rPr>
              <a:t> </a:t>
            </a:r>
          </a:p>
          <a:p>
            <a:pPr algn="ctr"/>
            <a:r>
              <a:rPr lang="pt-BR" sz="2000" b="1" dirty="0" err="1">
                <a:solidFill>
                  <a:srgbClr val="0070C0"/>
                </a:solidFill>
                <a:latin typeface="+mn-lt"/>
              </a:rPr>
              <a:t>Negocios</a:t>
            </a:r>
            <a:r>
              <a:rPr lang="pt-BR" sz="2000" b="1" dirty="0">
                <a:solidFill>
                  <a:srgbClr val="0070C0"/>
                </a:solidFill>
                <a:latin typeface="+mn-lt"/>
              </a:rPr>
              <a:t> </a:t>
            </a:r>
          </a:p>
          <a:p>
            <a:pPr algn="ctr"/>
            <a:endParaRPr lang="pt-BR" sz="2000" b="1" dirty="0">
              <a:latin typeface="+mn-lt"/>
            </a:endParaRPr>
          </a:p>
        </p:txBody>
      </p:sp>
      <p:sp>
        <p:nvSpPr>
          <p:cNvPr id="18" name="CaixaDeTexto 32">
            <a:extLst>
              <a:ext uri="{FF2B5EF4-FFF2-40B4-BE49-F238E27FC236}">
                <a16:creationId xmlns:a16="http://schemas.microsoft.com/office/drawing/2014/main" id="{974A2176-3EC8-4E78-A325-BE39AA2057B5}"/>
              </a:ext>
            </a:extLst>
          </p:cNvPr>
          <p:cNvSpPr txBox="1"/>
          <p:nvPr/>
        </p:nvSpPr>
        <p:spPr>
          <a:xfrm>
            <a:off x="6182703" y="4649931"/>
            <a:ext cx="2778346" cy="1308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pt-BR" sz="2000" b="1" dirty="0" err="1">
                <a:latin typeface="+mn-lt"/>
              </a:rPr>
              <a:t>Rendición</a:t>
            </a:r>
            <a:r>
              <a:rPr lang="pt-BR" sz="2000" b="1" dirty="0">
                <a:latin typeface="+mn-lt"/>
              </a:rPr>
              <a:t> de </a:t>
            </a:r>
            <a:r>
              <a:rPr lang="pt-BR" sz="1900" b="1" dirty="0" err="1">
                <a:latin typeface="+mn-lt"/>
              </a:rPr>
              <a:t>cuentas</a:t>
            </a:r>
            <a:endParaRPr lang="pt-BR" sz="1900" b="1" dirty="0">
              <a:latin typeface="+mn-lt"/>
            </a:endParaRPr>
          </a:p>
          <a:p>
            <a:pPr algn="ctr"/>
            <a:r>
              <a:rPr lang="pt-BR" sz="2000" b="1" dirty="0" err="1">
                <a:solidFill>
                  <a:srgbClr val="0070C0"/>
                </a:solidFill>
              </a:rPr>
              <a:t>Lenguaje</a:t>
            </a:r>
            <a:r>
              <a:rPr lang="pt-BR" sz="2000" b="1" dirty="0">
                <a:solidFill>
                  <a:srgbClr val="0070C0"/>
                </a:solidFill>
              </a:rPr>
              <a:t> de </a:t>
            </a:r>
            <a:r>
              <a:rPr lang="pt-BR" sz="2000" b="1" dirty="0" err="1">
                <a:solidFill>
                  <a:srgbClr val="0070C0"/>
                </a:solidFill>
              </a:rPr>
              <a:t>los</a:t>
            </a:r>
            <a:r>
              <a:rPr lang="pt-BR" sz="2000" b="1" dirty="0">
                <a:solidFill>
                  <a:srgbClr val="0070C0"/>
                </a:solidFill>
              </a:rPr>
              <a:t> </a:t>
            </a:r>
            <a:r>
              <a:rPr lang="pt-BR" sz="2000" b="1" dirty="0" err="1">
                <a:solidFill>
                  <a:srgbClr val="0070C0"/>
                </a:solidFill>
              </a:rPr>
              <a:t>Gobiernos</a:t>
            </a:r>
            <a:r>
              <a:rPr lang="pt-BR" sz="2000" b="1" dirty="0">
                <a:solidFill>
                  <a:srgbClr val="0070C0"/>
                </a:solidFill>
              </a:rPr>
              <a:t>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pt-BR" sz="1900" b="1" dirty="0">
              <a:latin typeface="+mn-lt"/>
            </a:endParaRPr>
          </a:p>
        </p:txBody>
      </p:sp>
      <p:sp>
        <p:nvSpPr>
          <p:cNvPr id="19" name="CaixaDeTexto 33">
            <a:extLst>
              <a:ext uri="{FF2B5EF4-FFF2-40B4-BE49-F238E27FC236}">
                <a16:creationId xmlns:a16="http://schemas.microsoft.com/office/drawing/2014/main" id="{AA03A701-4D95-4115-A68B-9E6D83D3E6A0}"/>
              </a:ext>
            </a:extLst>
          </p:cNvPr>
          <p:cNvSpPr txBox="1"/>
          <p:nvPr/>
        </p:nvSpPr>
        <p:spPr>
          <a:xfrm>
            <a:off x="6060297" y="3575353"/>
            <a:ext cx="2473205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pt-BR" sz="1900" b="1" dirty="0" err="1">
                <a:latin typeface="+mn-lt"/>
              </a:rPr>
              <a:t>Calidad</a:t>
            </a:r>
            <a:r>
              <a:rPr lang="pt-BR" sz="1900" b="1" dirty="0">
                <a:latin typeface="+mn-lt"/>
              </a:rPr>
              <a:t> </a:t>
            </a:r>
            <a:r>
              <a:rPr lang="pt-BR" sz="1900" b="1" dirty="0" err="1">
                <a:latin typeface="+mn-lt"/>
              </a:rPr>
              <a:t>del</a:t>
            </a:r>
            <a:r>
              <a:rPr lang="pt-BR" sz="1900" b="1" dirty="0">
                <a:latin typeface="+mn-lt"/>
              </a:rPr>
              <a:t> Gasto</a:t>
            </a:r>
          </a:p>
        </p:txBody>
      </p:sp>
      <p:sp>
        <p:nvSpPr>
          <p:cNvPr id="20" name="CaixaDeTexto 45">
            <a:extLst>
              <a:ext uri="{FF2B5EF4-FFF2-40B4-BE49-F238E27FC236}">
                <a16:creationId xmlns:a16="http://schemas.microsoft.com/office/drawing/2014/main" id="{ABF5E6AC-EEE1-47C5-B2A8-3215A4F85593}"/>
              </a:ext>
            </a:extLst>
          </p:cNvPr>
          <p:cNvSpPr txBox="1"/>
          <p:nvPr/>
        </p:nvSpPr>
        <p:spPr>
          <a:xfrm>
            <a:off x="1679418" y="4176653"/>
            <a:ext cx="7200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i="1" dirty="0">
                <a:latin typeface="+mn-lt"/>
              </a:rPr>
              <a:t>Costo</a:t>
            </a:r>
          </a:p>
        </p:txBody>
      </p:sp>
      <p:sp>
        <p:nvSpPr>
          <p:cNvPr id="21" name="CaixaDeTexto 46">
            <a:extLst>
              <a:ext uri="{FF2B5EF4-FFF2-40B4-BE49-F238E27FC236}">
                <a16:creationId xmlns:a16="http://schemas.microsoft.com/office/drawing/2014/main" id="{53DD396F-BD19-48F5-92F1-A742F0D8C315}"/>
              </a:ext>
            </a:extLst>
          </p:cNvPr>
          <p:cNvSpPr txBox="1"/>
          <p:nvPr/>
        </p:nvSpPr>
        <p:spPr>
          <a:xfrm>
            <a:off x="1695317" y="4483721"/>
            <a:ext cx="7200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i="1" dirty="0">
                <a:latin typeface="+mn-lt"/>
              </a:rPr>
              <a:t>Lucro</a:t>
            </a:r>
          </a:p>
        </p:txBody>
      </p:sp>
      <p:sp>
        <p:nvSpPr>
          <p:cNvPr id="22" name="CaixaDeTexto 48">
            <a:extLst>
              <a:ext uri="{FF2B5EF4-FFF2-40B4-BE49-F238E27FC236}">
                <a16:creationId xmlns:a16="http://schemas.microsoft.com/office/drawing/2014/main" id="{4DF1A798-EBF3-4501-9CD2-07093DA88499}"/>
              </a:ext>
            </a:extLst>
          </p:cNvPr>
          <p:cNvSpPr txBox="1"/>
          <p:nvPr/>
        </p:nvSpPr>
        <p:spPr>
          <a:xfrm>
            <a:off x="6520648" y="3917168"/>
            <a:ext cx="24098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b="1" i="1" dirty="0">
                <a:latin typeface="+mn-lt"/>
              </a:rPr>
              <a:t>Eficiencia, Eficacia, Economía, Efectividad, Ecología</a:t>
            </a:r>
            <a:endParaRPr lang="pt-BR" sz="1400" b="1" i="1" dirty="0">
              <a:latin typeface="+mn-lt"/>
            </a:endParaRPr>
          </a:p>
        </p:txBody>
      </p:sp>
      <p:sp>
        <p:nvSpPr>
          <p:cNvPr id="23" name="CaixaDeTexto 49">
            <a:extLst>
              <a:ext uri="{FF2B5EF4-FFF2-40B4-BE49-F238E27FC236}">
                <a16:creationId xmlns:a16="http://schemas.microsoft.com/office/drawing/2014/main" id="{05170DCF-C31A-4A74-BBEA-4E80BADE4253}"/>
              </a:ext>
            </a:extLst>
          </p:cNvPr>
          <p:cNvSpPr txBox="1"/>
          <p:nvPr/>
        </p:nvSpPr>
        <p:spPr>
          <a:xfrm>
            <a:off x="6500012" y="4393488"/>
            <a:ext cx="23456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i="1" dirty="0" err="1">
                <a:latin typeface="+mn-lt"/>
              </a:rPr>
              <a:t>Asignación</a:t>
            </a:r>
            <a:r>
              <a:rPr lang="pt-BR" sz="1400" b="1" i="1" dirty="0">
                <a:latin typeface="+mn-lt"/>
              </a:rPr>
              <a:t> de Recursos</a:t>
            </a:r>
          </a:p>
        </p:txBody>
      </p:sp>
      <p:sp>
        <p:nvSpPr>
          <p:cNvPr id="24" name="CaixaDeTexto 50">
            <a:extLst>
              <a:ext uri="{FF2B5EF4-FFF2-40B4-BE49-F238E27FC236}">
                <a16:creationId xmlns:a16="http://schemas.microsoft.com/office/drawing/2014/main" id="{06541970-D8C4-4C0D-ADD0-F1967454C670}"/>
              </a:ext>
            </a:extLst>
          </p:cNvPr>
          <p:cNvSpPr txBox="1"/>
          <p:nvPr/>
        </p:nvSpPr>
        <p:spPr>
          <a:xfrm>
            <a:off x="158193" y="2068654"/>
            <a:ext cx="30681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pt-BR" sz="2000" b="1" dirty="0">
                <a:latin typeface="+mn-lt"/>
              </a:rPr>
              <a:t>Venta de </a:t>
            </a:r>
            <a:r>
              <a:rPr lang="pt-BR" sz="2000" b="1" dirty="0" err="1">
                <a:latin typeface="+mn-lt"/>
              </a:rPr>
              <a:t>Bienes</a:t>
            </a:r>
            <a:r>
              <a:rPr lang="pt-BR" sz="2000" b="1" dirty="0">
                <a:latin typeface="+mn-lt"/>
              </a:rPr>
              <a:t> /</a:t>
            </a:r>
          </a:p>
          <a:p>
            <a:pPr algn="ctr"/>
            <a:r>
              <a:rPr lang="pt-BR" sz="2000" b="1" dirty="0">
                <a:latin typeface="+mn-lt"/>
              </a:rPr>
              <a:t> </a:t>
            </a:r>
            <a:r>
              <a:rPr lang="pt-BR" sz="2000" b="1" dirty="0" err="1">
                <a:latin typeface="+mn-lt"/>
              </a:rPr>
              <a:t>Servicios</a:t>
            </a:r>
            <a:endParaRPr lang="pt-BR" sz="2000" b="1" dirty="0">
              <a:latin typeface="+mn-lt"/>
            </a:endParaRPr>
          </a:p>
        </p:txBody>
      </p:sp>
      <p:sp>
        <p:nvSpPr>
          <p:cNvPr id="25" name="1 CuadroTexto">
            <a:extLst>
              <a:ext uri="{FF2B5EF4-FFF2-40B4-BE49-F238E27FC236}">
                <a16:creationId xmlns:a16="http://schemas.microsoft.com/office/drawing/2014/main" id="{107DE905-6CA8-41CA-BA21-EE8840A7B2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" y="268311"/>
            <a:ext cx="9102436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9pPr>
          </a:lstStyle>
          <a:p>
            <a:pPr algn="ctr" eaLnBrk="1" hangingPunct="1"/>
            <a:r>
              <a:rPr lang="pt-BR" altLang="pt-BR" sz="2200" b="1" dirty="0"/>
              <a:t>	 </a:t>
            </a:r>
            <a:r>
              <a:rPr lang="pt-BR" altLang="pt-BR" sz="2800" b="1" dirty="0"/>
              <a:t>CONTABILIDAD: Fundamental </a:t>
            </a:r>
            <a:r>
              <a:rPr lang="pt-BR" altLang="pt-BR" sz="2800" b="1" dirty="0" err="1"/>
              <a:t>en</a:t>
            </a:r>
            <a:r>
              <a:rPr lang="pt-BR" altLang="pt-BR" sz="2800" b="1" dirty="0"/>
              <a:t> </a:t>
            </a:r>
            <a:r>
              <a:rPr lang="pt-BR" altLang="pt-BR" sz="2800" b="1" dirty="0" err="1"/>
              <a:t>la</a:t>
            </a:r>
            <a:r>
              <a:rPr lang="pt-BR" altLang="pt-BR" sz="2800" b="1" dirty="0"/>
              <a:t> </a:t>
            </a:r>
            <a:r>
              <a:rPr lang="pt-BR" altLang="pt-BR" sz="2800" b="1" dirty="0" err="1"/>
              <a:t>organizaciones</a:t>
            </a:r>
            <a:r>
              <a:rPr lang="pt-BR" altLang="pt-BR" sz="2800" b="1" dirty="0"/>
              <a:t> </a:t>
            </a:r>
            <a:endParaRPr lang="pt-BR" altLang="pt-BR" sz="2800" b="1" dirty="0">
              <a:solidFill>
                <a:srgbClr val="374D81"/>
              </a:solidFill>
            </a:endParaRPr>
          </a:p>
          <a:p>
            <a:pPr algn="ctr" eaLnBrk="1" hangingPunct="1"/>
            <a:endParaRPr lang="es-ES_tradnl" altLang="pt-BR" sz="2200" b="1" dirty="0">
              <a:solidFill>
                <a:schemeClr val="tx2"/>
              </a:solidFill>
            </a:endParaRPr>
          </a:p>
        </p:txBody>
      </p:sp>
      <p:sp>
        <p:nvSpPr>
          <p:cNvPr id="26" name="Fluxograma: Terminação 17">
            <a:extLst>
              <a:ext uri="{FF2B5EF4-FFF2-40B4-BE49-F238E27FC236}">
                <a16:creationId xmlns:a16="http://schemas.microsoft.com/office/drawing/2014/main" id="{320104F2-99E4-416A-840A-BE71A3D97EBC}"/>
              </a:ext>
            </a:extLst>
          </p:cNvPr>
          <p:cNvSpPr/>
          <p:nvPr/>
        </p:nvSpPr>
        <p:spPr>
          <a:xfrm>
            <a:off x="6282173" y="907121"/>
            <a:ext cx="2452735" cy="576000"/>
          </a:xfrm>
          <a:prstGeom prst="flowChartTerminator">
            <a:avLst/>
          </a:prstGeom>
          <a:solidFill>
            <a:schemeClr val="bg1">
              <a:lumMod val="65000"/>
            </a:schemeClr>
          </a:solidFill>
          <a:ln/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tx1"/>
                </a:solidFill>
              </a:rPr>
              <a:t>Sector Público</a:t>
            </a:r>
          </a:p>
        </p:txBody>
      </p:sp>
      <p:sp>
        <p:nvSpPr>
          <p:cNvPr id="27" name="Elipse 26"/>
          <p:cNvSpPr/>
          <p:nvPr/>
        </p:nvSpPr>
        <p:spPr>
          <a:xfrm>
            <a:off x="3513103" y="3744742"/>
            <a:ext cx="2503744" cy="1046756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INFORMACIÓN </a:t>
            </a:r>
          </a:p>
          <a:p>
            <a:pPr algn="ctr"/>
            <a:r>
              <a:rPr lang="pt-BR" sz="20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COSTOS</a:t>
            </a:r>
          </a:p>
        </p:txBody>
      </p:sp>
      <p:pic>
        <p:nvPicPr>
          <p:cNvPr id="28" name="Imagem 16">
            <a:extLst>
              <a:ext uri="{FF2B5EF4-FFF2-40B4-BE49-F238E27FC236}">
                <a16:creationId xmlns:a16="http://schemas.microsoft.com/office/drawing/2014/main" id="{921E8010-0A25-46FF-8499-407F9B5BA92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18608" y="1888320"/>
            <a:ext cx="2570111" cy="1827816"/>
          </a:xfrm>
          <a:prstGeom prst="rect">
            <a:avLst/>
          </a:prstGeom>
        </p:spPr>
      </p:pic>
      <p:pic>
        <p:nvPicPr>
          <p:cNvPr id="30" name="4 Imagen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65414" y="803090"/>
            <a:ext cx="1054677" cy="1301153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102939473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4377" y="242064"/>
            <a:ext cx="7876480" cy="5342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2 Marcador de número de diapositiva"/>
          <p:cNvSpPr txBox="1">
            <a:spLocks/>
          </p:cNvSpPr>
          <p:nvPr/>
        </p:nvSpPr>
        <p:spPr>
          <a:xfrm>
            <a:off x="125413" y="5387975"/>
            <a:ext cx="1905000" cy="269875"/>
          </a:xfrm>
          <a:prstGeom prst="rect">
            <a:avLst/>
          </a:prstGeom>
        </p:spPr>
        <p:txBody>
          <a:bodyPr/>
          <a:lstStyle>
            <a:defPPr>
              <a:defRPr lang="es-CO"/>
            </a:defPPr>
            <a:lvl1pPr marL="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661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323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6984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83080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39696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96312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52928" algn="l" defTabSz="713232" rtl="0" eaLnBrk="1" latinLnBrk="0" hangingPunct="1">
              <a:defRPr sz="140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C7869FFF-0288-4B42-9B48-50D4626F0A8E}" type="slidenum">
              <a:rPr lang="es-ES_tradnl" smtClean="0"/>
              <a:pPr>
                <a:defRPr/>
              </a:pPr>
              <a:t>8</a:t>
            </a:fld>
            <a:endParaRPr lang="es-ES_tradnl" dirty="0"/>
          </a:p>
        </p:txBody>
      </p:sp>
      <p:sp>
        <p:nvSpPr>
          <p:cNvPr id="8" name="3 Rectángulo"/>
          <p:cNvSpPr/>
          <p:nvPr/>
        </p:nvSpPr>
        <p:spPr>
          <a:xfrm>
            <a:off x="2153688" y="2871336"/>
            <a:ext cx="73060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3200" b="1" dirty="0"/>
              <a:t>CONVERGENCIA CONTABLE PÚBLICA   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80019" y="3486561"/>
            <a:ext cx="2555077" cy="2171289"/>
          </a:xfrm>
          <a:prstGeom prst="ellipse">
            <a:avLst/>
          </a:prstGeom>
          <a:noFill/>
          <a:ln>
            <a:noFill/>
          </a:ln>
          <a:effectLst/>
          <a:scene3d>
            <a:camera prst="isometricOffAxis1Righ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4 Imagen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99719" y="91440"/>
            <a:ext cx="2135409" cy="2775759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  <p:sp>
        <p:nvSpPr>
          <p:cNvPr id="11" name="Rectángulo 6"/>
          <p:cNvSpPr/>
          <p:nvPr/>
        </p:nvSpPr>
        <p:spPr>
          <a:xfrm>
            <a:off x="4607496" y="3939359"/>
            <a:ext cx="45365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3600" b="1" dirty="0"/>
              <a:t>… Una Realidad</a:t>
            </a:r>
            <a:endParaRPr lang="es-CO" sz="3600" dirty="0"/>
          </a:p>
        </p:txBody>
      </p:sp>
      <p:pic>
        <p:nvPicPr>
          <p:cNvPr id="12" name="Imagen 1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483940">
            <a:off x="4641076" y="1100356"/>
            <a:ext cx="3197064" cy="945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093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 txBox="1">
            <a:spLocks/>
          </p:cNvSpPr>
          <p:nvPr/>
        </p:nvSpPr>
        <p:spPr>
          <a:xfrm>
            <a:off x="318695" y="38628"/>
            <a:ext cx="8825305" cy="936622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>
            <a:lvl1pPr algn="l" defTabSz="1218987" rtl="0" eaLnBrk="1" latinLnBrk="0" hangingPunct="1">
              <a:lnSpc>
                <a:spcPct val="85000"/>
              </a:lnSpc>
              <a:spcBef>
                <a:spcPct val="0"/>
              </a:spcBef>
              <a:buNone/>
              <a:tabLst/>
              <a:defRPr sz="4400" b="0" kern="1200" cap="none" baseline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218987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itchFamily="34" charset="0"/>
                <a:ea typeface="+mj-ea"/>
                <a:cs typeface="+mj-cs"/>
              </a:rPr>
              <a:t>DE QUÉ HABLAMOS CUANDO DECIMOS CORRUPCIÓN</a:t>
            </a:r>
            <a:br>
              <a:rPr kumimoji="0" lang="es-CL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itchFamily="34" charset="0"/>
                <a:ea typeface="+mj-ea"/>
                <a:cs typeface="+mj-cs"/>
              </a:rPr>
            </a:br>
            <a:r>
              <a:rPr kumimoji="0" lang="es-CL" sz="18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(Algunas definiciones)</a:t>
            </a:r>
            <a:endParaRPr kumimoji="0" lang="es-CO" sz="1800" b="0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  <p:sp>
        <p:nvSpPr>
          <p:cNvPr id="4" name="Llamada rectangular redondeada 3"/>
          <p:cNvSpPr/>
          <p:nvPr/>
        </p:nvSpPr>
        <p:spPr>
          <a:xfrm>
            <a:off x="144016" y="3068960"/>
            <a:ext cx="1876009" cy="1872208"/>
          </a:xfrm>
          <a:prstGeom prst="wedgeRoundRectCallout">
            <a:avLst/>
          </a:prstGeom>
          <a:solidFill>
            <a:srgbClr val="4472C4">
              <a:lumMod val="20000"/>
              <a:lumOff val="80000"/>
            </a:srgbClr>
          </a:solidFill>
          <a:ln w="12700" cap="flat" cmpd="sng" algn="ctr">
            <a:solidFill>
              <a:srgbClr val="44546A"/>
            </a:solidFill>
            <a:prstDash val="solid"/>
            <a:miter lim="800000"/>
          </a:ln>
          <a:effectLst/>
          <a:scene3d>
            <a:camera prst="isometricOffAxis1Right"/>
            <a:lightRig rig="threePt" dir="t"/>
          </a:scene3d>
        </p:spPr>
        <p:txBody>
          <a:bodyPr rtlCol="0" anchor="ctr"/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600" b="1" i="0" u="none" strike="noStrike" kern="0" cap="none" spc="0" normalizeH="0" baseline="0" noProof="0" dirty="0">
                <a:ln>
                  <a:noFill/>
                </a:ln>
                <a:solidFill>
                  <a:srgbClr val="40558A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Una desviación de</a:t>
            </a:r>
            <a:r>
              <a:rPr kumimoji="0" lang="es-CL" sz="1600" b="1" i="0" u="none" strike="noStrike" kern="0" cap="none" spc="0" normalizeH="0" noProof="0" dirty="0">
                <a:ln>
                  <a:noFill/>
                </a:ln>
                <a:solidFill>
                  <a:srgbClr val="40558A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s-CL" sz="1600" b="1" i="0" u="none" strike="noStrike" kern="0" cap="none" spc="0" normalizeH="0" baseline="0" noProof="0" dirty="0">
                <a:ln>
                  <a:noFill/>
                </a:ln>
                <a:solidFill>
                  <a:srgbClr val="40558A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la orientación original al bien público hacia el interés privado.</a:t>
            </a:r>
          </a:p>
        </p:txBody>
      </p:sp>
      <p:sp>
        <p:nvSpPr>
          <p:cNvPr id="5" name="Rectángulo 4"/>
          <p:cNvSpPr/>
          <p:nvPr/>
        </p:nvSpPr>
        <p:spPr>
          <a:xfrm>
            <a:off x="0" y="5153495"/>
            <a:ext cx="1704313" cy="369332"/>
          </a:xfrm>
          <a:prstGeom prst="rect">
            <a:avLst/>
          </a:prstGeom>
          <a:scene3d>
            <a:camera prst="isometricOffAxis1Right"/>
            <a:lightRig rig="threePt" dir="t"/>
          </a:scene3d>
        </p:spPr>
        <p:txBody>
          <a:bodyPr wrap="square">
            <a:spAutoFit/>
          </a:bodyPr>
          <a:lstStyle/>
          <a:p>
            <a:pPr algn="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800" b="1" dirty="0">
                <a:solidFill>
                  <a:srgbClr val="40558A"/>
                </a:solidFill>
                <a:latin typeface="Century Gothic" panose="020B0502020202020204"/>
              </a:rPr>
              <a:t>Aristóteles</a:t>
            </a:r>
          </a:p>
        </p:txBody>
      </p:sp>
      <p:sp>
        <p:nvSpPr>
          <p:cNvPr id="6" name="Llamada rectangular redondeada 5"/>
          <p:cNvSpPr/>
          <p:nvPr/>
        </p:nvSpPr>
        <p:spPr>
          <a:xfrm>
            <a:off x="2025399" y="2679013"/>
            <a:ext cx="2160240" cy="1872208"/>
          </a:xfrm>
          <a:prstGeom prst="wedgeRoundRectCallout">
            <a:avLst/>
          </a:prstGeom>
          <a:solidFill>
            <a:srgbClr val="4472C4">
              <a:lumMod val="20000"/>
              <a:lumOff val="80000"/>
            </a:srgbClr>
          </a:solidFill>
          <a:ln w="12700" cap="flat" cmpd="sng" algn="ctr">
            <a:solidFill>
              <a:srgbClr val="002060"/>
            </a:solidFill>
            <a:prstDash val="solid"/>
            <a:miter lim="800000"/>
          </a:ln>
          <a:effectLst/>
          <a:scene3d>
            <a:camera prst="isometricOffAxis1Right"/>
            <a:lightRig rig="threePt" dir="t"/>
          </a:scene3d>
        </p:spPr>
        <p:txBody>
          <a:bodyPr rtlCol="0" anchor="ctr"/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800" b="1" i="0" u="none" strike="noStrike" kern="0" cap="none" spc="0" normalizeH="0" baseline="0" noProof="0" dirty="0">
                <a:ln>
                  <a:noFill/>
                </a:ln>
                <a:solidFill>
                  <a:srgbClr val="40558A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Todo abuso del poder público para beneficio privado. </a:t>
            </a:r>
            <a:endParaRPr kumimoji="0" lang="es-CL" sz="2000" b="0" i="0" u="none" strike="noStrike" kern="0" cap="none" spc="0" normalizeH="0" baseline="0" noProof="0" dirty="0">
              <a:ln>
                <a:noFill/>
              </a:ln>
              <a:solidFill>
                <a:srgbClr val="40558A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2025399" y="4799183"/>
            <a:ext cx="1869423" cy="369332"/>
          </a:xfrm>
          <a:prstGeom prst="rect">
            <a:avLst/>
          </a:prstGeom>
          <a:scene3d>
            <a:camera prst="isometricOffAxis1Right"/>
            <a:lightRig rig="threePt" dir="t"/>
          </a:scene3d>
        </p:spPr>
        <p:txBody>
          <a:bodyPr wrap="none">
            <a:spAutoFit/>
          </a:bodyPr>
          <a:lstStyle/>
          <a:p>
            <a:pPr algn="just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L" sz="1800" b="1" dirty="0">
                <a:solidFill>
                  <a:srgbClr val="40558A"/>
                </a:solidFill>
                <a:latin typeface="Century Gothic" panose="020B0502020202020204"/>
              </a:rPr>
              <a:t>Banco Mundial</a:t>
            </a:r>
          </a:p>
        </p:txBody>
      </p:sp>
      <p:sp>
        <p:nvSpPr>
          <p:cNvPr id="8" name="Llamada rectangular redondeada 7"/>
          <p:cNvSpPr/>
          <p:nvPr/>
        </p:nvSpPr>
        <p:spPr>
          <a:xfrm>
            <a:off x="6487801" y="1111755"/>
            <a:ext cx="2656199" cy="3537684"/>
          </a:xfrm>
          <a:prstGeom prst="wedgeRoundRectCallout">
            <a:avLst/>
          </a:prstGeom>
          <a:solidFill>
            <a:srgbClr val="4472C4">
              <a:lumMod val="20000"/>
              <a:lumOff val="80000"/>
            </a:srgbClr>
          </a:solidFill>
          <a:ln w="12700" cap="flat" cmpd="sng" algn="ctr">
            <a:solidFill>
              <a:srgbClr val="002060"/>
            </a:solidFill>
            <a:prstDash val="solid"/>
            <a:miter lim="800000"/>
          </a:ln>
          <a:effectLst/>
          <a:scene3d>
            <a:camera prst="isometricOffAxis1Right"/>
            <a:lightRig rig="threePt" dir="t"/>
          </a:scene3d>
        </p:spPr>
        <p:txBody>
          <a:bodyPr rtlCol="0" anchor="ctr"/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b="1" i="0" u="none" strike="noStrike" kern="0" cap="none" spc="0" normalizeH="0" baseline="0" noProof="0" dirty="0">
                <a:ln>
                  <a:noFill/>
                </a:ln>
                <a:solidFill>
                  <a:srgbClr val="40558A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Es el comportamiento que se aparta de los deberes formales de la función pública debido a consideraciones pecuniarias privadas (personales, de cercanía familiar, de camarillas, </a:t>
            </a:r>
            <a:r>
              <a:rPr kumimoji="0" lang="es-CL" b="1" i="0" u="none" strike="noStrike" kern="0" cap="none" spc="0" normalizeH="0" baseline="0" noProof="0" dirty="0" err="1">
                <a:ln>
                  <a:noFill/>
                </a:ln>
                <a:solidFill>
                  <a:srgbClr val="40558A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etc</a:t>
            </a:r>
            <a:r>
              <a:rPr kumimoji="0" lang="es-CL" b="1" i="0" u="none" strike="noStrike" kern="0" cap="none" spc="0" normalizeH="0" baseline="0" noProof="0" dirty="0">
                <a:ln>
                  <a:noFill/>
                </a:ln>
                <a:solidFill>
                  <a:srgbClr val="40558A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) o beneficios privados, o viola las reglas del ejercicio de cierto tipo de influencia privada. </a:t>
            </a:r>
          </a:p>
        </p:txBody>
      </p:sp>
      <p:sp>
        <p:nvSpPr>
          <p:cNvPr id="9" name="Rectángulo 8"/>
          <p:cNvSpPr/>
          <p:nvPr/>
        </p:nvSpPr>
        <p:spPr>
          <a:xfrm>
            <a:off x="7226392" y="5153495"/>
            <a:ext cx="638316" cy="369332"/>
          </a:xfrm>
          <a:prstGeom prst="rect">
            <a:avLst/>
          </a:prstGeom>
          <a:scene3d>
            <a:camera prst="isometricOffAxis1Right"/>
            <a:lightRig rig="threePt" dir="t"/>
          </a:scene3d>
        </p:spPr>
        <p:txBody>
          <a:bodyPr wrap="none">
            <a:spAutoFit/>
          </a:bodyPr>
          <a:lstStyle/>
          <a:p>
            <a:pPr algn="r" defTabSz="1218987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CL" sz="1800" b="1" dirty="0" err="1">
                <a:solidFill>
                  <a:srgbClr val="40558A"/>
                </a:solidFill>
                <a:latin typeface="Century Gothic" panose="020B0502020202020204"/>
              </a:rPr>
              <a:t>Nye</a:t>
            </a:r>
            <a:endParaRPr lang="es-CL" sz="1800" b="1" dirty="0">
              <a:solidFill>
                <a:srgbClr val="40558A"/>
              </a:solidFill>
              <a:latin typeface="Century Gothic" panose="020B0502020202020204"/>
            </a:endParaRPr>
          </a:p>
        </p:txBody>
      </p:sp>
      <p:sp>
        <p:nvSpPr>
          <p:cNvPr id="10" name="Llamada rectangular redondeada 9"/>
          <p:cNvSpPr/>
          <p:nvPr/>
        </p:nvSpPr>
        <p:spPr>
          <a:xfrm>
            <a:off x="4078009" y="1567542"/>
            <a:ext cx="2453420" cy="3076301"/>
          </a:xfrm>
          <a:prstGeom prst="wedgeRoundRectCallout">
            <a:avLst/>
          </a:prstGeom>
          <a:solidFill>
            <a:srgbClr val="4472C4">
              <a:lumMod val="20000"/>
              <a:lumOff val="80000"/>
            </a:srgbClr>
          </a:solidFill>
          <a:ln w="12700" cap="flat" cmpd="sng" algn="ctr">
            <a:solidFill>
              <a:srgbClr val="002060"/>
            </a:solidFill>
            <a:prstDash val="solid"/>
            <a:miter lim="800000"/>
          </a:ln>
          <a:effectLst/>
          <a:scene3d>
            <a:camera prst="isometricOffAxis1Right"/>
            <a:lightRig rig="threePt" dir="t"/>
          </a:scene3d>
        </p:spPr>
        <p:txBody>
          <a:bodyPr rtlCol="0" anchor="ctr"/>
          <a:lstStyle/>
          <a:p>
            <a:pPr marL="0" marR="0" lvl="0" indent="0" algn="just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altLang="es-CO" sz="1600" b="1" i="0" u="none" strike="noStrike" kern="0" cap="none" spc="0" normalizeH="0" baseline="0" noProof="0" dirty="0">
              <a:ln>
                <a:noFill/>
              </a:ln>
              <a:solidFill>
                <a:srgbClr val="40558A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just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altLang="es-CO" sz="1600" b="1" i="0" u="none" strike="noStrike" kern="0" cap="none" spc="0" normalizeH="0" baseline="0" noProof="0" dirty="0">
                <a:ln>
                  <a:noFill/>
                </a:ln>
                <a:solidFill>
                  <a:srgbClr val="40558A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El mal uso del poder público o de la autoridad para el beneficio particular, </a:t>
            </a:r>
          </a:p>
          <a:p>
            <a:pPr marL="0" marR="0" lvl="0" indent="0" algn="just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altLang="es-CO" sz="1600" b="1" i="0" u="none" strike="noStrike" kern="0" cap="none" spc="0" normalizeH="0" baseline="0" noProof="0" dirty="0">
                <a:ln>
                  <a:noFill/>
                </a:ln>
                <a:solidFill>
                  <a:srgbClr val="40558A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por medio del soborno, la extorsión, la venta de influencias, el nepotismo, el fraude,</a:t>
            </a:r>
          </a:p>
          <a:p>
            <a:pPr marL="0" marR="0" lvl="0" indent="0" algn="just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altLang="es-CO" sz="1600" b="1" i="0" u="none" strike="noStrike" kern="0" cap="none" spc="0" normalizeH="0" baseline="0" noProof="0" dirty="0">
                <a:ln>
                  <a:noFill/>
                </a:ln>
                <a:solidFill>
                  <a:srgbClr val="40558A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el tráfico de dinero y el desfalco.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600" b="1" i="0" u="none" strike="noStrike" kern="0" cap="none" spc="0" normalizeH="0" baseline="0" noProof="0" dirty="0">
              <a:ln>
                <a:noFill/>
              </a:ln>
              <a:solidFill>
                <a:srgbClr val="40558A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4632344" y="5075892"/>
            <a:ext cx="795411" cy="369332"/>
          </a:xfrm>
          <a:prstGeom prst="rect">
            <a:avLst/>
          </a:prstGeom>
          <a:scene3d>
            <a:camera prst="isometricOffAxis1Right"/>
            <a:lightRig rig="threePt" dir="t"/>
          </a:scene3d>
        </p:spPr>
        <p:txBody>
          <a:bodyPr wrap="none">
            <a:spAutoFit/>
          </a:bodyPr>
          <a:lstStyle/>
          <a:p>
            <a:pPr algn="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L" sz="1800" b="1" dirty="0">
                <a:solidFill>
                  <a:srgbClr val="40558A"/>
                </a:solidFill>
                <a:latin typeface="Century Gothic" panose="020B0502020202020204"/>
              </a:rPr>
              <a:t>PNUD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  <p:bldP spid="7" grpId="0"/>
      <p:bldP spid="8" grpId="0" animBg="1"/>
      <p:bldP spid="9" grpId="0"/>
      <p:bldP spid="10" grpId="0" animBg="1"/>
      <p:bldP spid="11" grpId="0"/>
    </p:bld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iginalDic2018Duque.pptx" id="{FDA4C687-AA1D-4711-AED7-C29075F34830}" vid="{26E8BE29-BAAF-45CD-80C6-073DB0EF77A9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OriginalDic2018Duque</Template>
  <TotalTime>140</TotalTime>
  <Words>1991</Words>
  <Application>Microsoft Office PowerPoint</Application>
  <PresentationFormat>Presentación en pantalla (16:10)</PresentationFormat>
  <Paragraphs>278</Paragraphs>
  <Slides>26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26</vt:i4>
      </vt:variant>
    </vt:vector>
  </HeadingPairs>
  <TitlesOfParts>
    <vt:vector size="34" baseType="lpstr">
      <vt:lpstr>Adobe Heiti Std R</vt:lpstr>
      <vt:lpstr>Aharoni</vt:lpstr>
      <vt:lpstr>Arial</vt:lpstr>
      <vt:lpstr>Calibri</vt:lpstr>
      <vt:lpstr>Century Gothic</vt:lpstr>
      <vt:lpstr>Times New Roman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DEL LAVADO DE ACTIVOS -LA- Y  FINANCIAMIENTO DEL TERRORISMO -FT-</vt:lpstr>
      <vt:lpstr>Presentación de PowerPoint</vt:lpstr>
      <vt:lpstr>  ALGUNAS DENOMINACIONES EN PAISES LATINOAMERICANOS</vt:lpstr>
      <vt:lpstr>Presentación de PowerPoint</vt:lpstr>
      <vt:lpstr>Presentación de PowerPoint</vt:lpstr>
      <vt:lpstr>Presentación de PowerPoint</vt:lpstr>
      <vt:lpstr>Presentación de PowerPoint</vt:lpstr>
      <vt:lpstr>Corrupción en el mundo: Ranking de los países </vt:lpstr>
      <vt:lpstr>Presentación de PowerPoint</vt:lpstr>
      <vt:lpstr>Presentación de PowerPoint</vt:lpstr>
      <vt:lpstr>Las personas que comenten actos de corrupción se ven afectadas por diferentes  factores que pueden ser internos o  personales, externos  o ambientales a la persona. 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Luz Andrea Ochoa Leal</dc:creator>
  <cp:lastModifiedBy>Carlos Estrada</cp:lastModifiedBy>
  <cp:revision>38</cp:revision>
  <dcterms:created xsi:type="dcterms:W3CDTF">2019-02-11T22:56:42Z</dcterms:created>
  <dcterms:modified xsi:type="dcterms:W3CDTF">2021-05-27T17:44:15Z</dcterms:modified>
</cp:coreProperties>
</file>