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66" r:id="rId2"/>
    <p:sldId id="258" r:id="rId3"/>
    <p:sldId id="264" r:id="rId4"/>
    <p:sldId id="257" r:id="rId5"/>
    <p:sldId id="265" r:id="rId6"/>
    <p:sldId id="284" r:id="rId7"/>
    <p:sldId id="262" r:id="rId8"/>
    <p:sldId id="286" r:id="rId9"/>
    <p:sldId id="263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60" r:id="rId27"/>
  </p:sldIdLst>
  <p:sldSz cx="9144000" cy="5715000" type="screen16x10"/>
  <p:notesSz cx="6858000" cy="9144000"/>
  <p:defaultTextStyle>
    <a:defPPr>
      <a:defRPr lang="es-CO"/>
    </a:defPPr>
    <a:lvl1pPr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55600" indent="101600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12788" indent="2016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68388" indent="3032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425575" indent="403225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ECFD"/>
    <a:srgbClr val="069169"/>
    <a:srgbClr val="009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2" autoAdjust="0"/>
    <p:restoredTop sz="79402" autoAdjust="0"/>
  </p:normalViewPr>
  <p:slideViewPr>
    <p:cSldViewPr snapToGrid="0">
      <p:cViewPr varScale="1">
        <p:scale>
          <a:sx n="87" d="100"/>
          <a:sy n="87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93BD76-066F-442E-ACA9-4C7D8DC1D39F}" type="datetimeFigureOut">
              <a:rPr lang="es-CO"/>
              <a:pPr>
                <a:defRPr/>
              </a:pPr>
              <a:t>27/05/2021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13232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EBF30-C062-4FC3-8C01-EFF0454683C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5600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27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8388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5575" algn="l" defTabSz="712788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Esta plantilla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como archivo de inicio para presentaciones externas de la Contaduría General de la nación. En formato presentación en pantalla 16:10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1843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79D87527-6201-45A2-8F26-DCF5E8978436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CO" altLang="es-CO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nombrar los </a:t>
            </a:r>
            <a:r>
              <a:rPr lang="es-ES" altLang="es-ES" sz="936" b="1" dirty="0"/>
              <a:t>Capítulos</a:t>
            </a:r>
            <a:r>
              <a:rPr lang="es-ES" altLang="es-ES" sz="936" dirty="0"/>
              <a:t>, cambio de </a:t>
            </a:r>
            <a:r>
              <a:rPr lang="es-ES" altLang="es-ES" sz="936" b="1" dirty="0"/>
              <a:t>tema</a:t>
            </a:r>
            <a:r>
              <a:rPr lang="es-ES" altLang="es-ES" sz="936" dirty="0"/>
              <a:t> o para </a:t>
            </a:r>
            <a:r>
              <a:rPr lang="es-ES" altLang="es-ES" sz="936" b="1" dirty="0"/>
              <a:t>saltos de sección </a:t>
            </a:r>
            <a:r>
              <a:rPr lang="es-ES" altLang="es-ES" sz="936" dirty="0"/>
              <a:t>en presentaciones de varios temas o conferencistas.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936" dirty="0"/>
          </a:p>
        </p:txBody>
      </p:sp>
      <p:sp>
        <p:nvSpPr>
          <p:cNvPr id="20484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9AE72CD6-89D3-42D2-8105-C9834A018746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CO" altLang="es-CO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se </a:t>
            </a:r>
            <a:r>
              <a:rPr lang="es-ES" altLang="es-ES" sz="936" b="1" dirty="0"/>
              <a:t>debe usar </a:t>
            </a:r>
            <a:r>
              <a:rPr lang="es-ES" altLang="es-ES" sz="936" dirty="0"/>
              <a:t>para </a:t>
            </a:r>
            <a:r>
              <a:rPr lang="es-ES" altLang="es-ES" sz="936" b="1" dirty="0" err="1"/>
              <a:t>imágen</a:t>
            </a:r>
            <a:r>
              <a:rPr lang="es-ES" altLang="es-ES" sz="936" b="1" dirty="0"/>
              <a:t> y texto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Secciones</a:t>
            </a: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b="1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Notas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Use la sección Notas para las notas de entrega o para proporcionar detalles adicionales al público. Vea las notas en la vista Presentación durante la presentación.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el tamaño de la fuente (es importante para la accesibilidad, visibilidad, grabación en vídeo y producción en línea)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Colores coordinados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Preste especial atención a los gráficos, diagramas y cuadros de texto. 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Tenga en cuenta que los asistentes imprimirán en blanco y negro o escala de grises. Ejecute una prueba de impresión para asegurarse de que los colores son los correctos cuando se imprime en blanco y negro puros y escala de grises.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Gráficos y tablas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En breve: si es posible, use colores y estilos uniformes y que no distraigan.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Etiquete todos los gráficos y tablas y no olvide colocar la fuente de donde se toman las imágenes o los gráficos (Derechos de autor)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altLang="es-ES" sz="936" dirty="0"/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b="1" dirty="0"/>
              <a:t>Derechos de autor</a:t>
            </a:r>
          </a:p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Digite la fuente de donde toma la imagen</a:t>
            </a:r>
            <a:endParaRPr lang="es-CO" sz="936" dirty="0"/>
          </a:p>
        </p:txBody>
      </p:sp>
      <p:sp>
        <p:nvSpPr>
          <p:cNvPr id="2253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21387F62-E777-4991-875C-10B22C756037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CO" altLang="es-CO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s-ES" dirty="0"/>
              <a:t>Esta</a:t>
            </a:r>
            <a:r>
              <a:rPr lang="es-ES" altLang="es-ES" baseline="0" dirty="0"/>
              <a:t> diapositiva</a:t>
            </a:r>
            <a:r>
              <a:rPr lang="es-ES" altLang="es-ES" dirty="0"/>
              <a:t> se </a:t>
            </a:r>
            <a:r>
              <a:rPr lang="es-ES" altLang="es-ES" b="1" dirty="0"/>
              <a:t>debe usar </a:t>
            </a:r>
            <a:r>
              <a:rPr lang="es-ES" altLang="es-ES" dirty="0"/>
              <a:t>para nombrar el </a:t>
            </a:r>
            <a:r>
              <a:rPr lang="es-ES" altLang="es-ES" b="1" dirty="0"/>
              <a:t>Nombre del Evento</a:t>
            </a:r>
            <a:r>
              <a:rPr lang="es-ES" altLang="es-ES" b="1" baseline="0" dirty="0"/>
              <a:t> </a:t>
            </a:r>
            <a:r>
              <a:rPr lang="es-ES" altLang="es-ES" b="0" baseline="0" dirty="0"/>
              <a:t>o dar la </a:t>
            </a:r>
            <a:r>
              <a:rPr lang="es-ES" altLang="es-ES" b="1" baseline="0" dirty="0"/>
              <a:t>Bienvenida </a:t>
            </a:r>
            <a:r>
              <a:rPr lang="es-ES" altLang="es-ES" dirty="0"/>
              <a:t>en presentaciones de varios temas o conferencistas.</a:t>
            </a:r>
          </a:p>
          <a:p>
            <a:pPr eaLnBrk="1" hangingPunct="1"/>
            <a:endParaRPr lang="es-ES" altLang="es-ES" dirty="0"/>
          </a:p>
          <a:p>
            <a:pPr eaLnBrk="1" hangingPunct="1"/>
            <a:r>
              <a:rPr lang="es-ES" altLang="es-ES" b="1" dirty="0"/>
              <a:t>Secciones</a:t>
            </a:r>
            <a:endParaRPr lang="es-ES" altLang="es-ES" dirty="0"/>
          </a:p>
          <a:p>
            <a:pPr eaLnBrk="1" hangingPunct="1"/>
            <a:r>
              <a:rPr lang="es-ES" altLang="es-ES" dirty="0"/>
              <a:t>Para agregar secciones, haga clic con el botón secundario del mouse en una diapositiva. Las secciones le pueden ayudar a organizar las diapositivas o a facilitar la colaboración entre varios conferencistas o temas.</a:t>
            </a:r>
          </a:p>
          <a:p>
            <a:pPr eaLnBrk="1" hangingPunct="1"/>
            <a:endParaRPr lang="es-ES" altLang="es-ES" b="1" dirty="0"/>
          </a:p>
          <a:p>
            <a:pPr eaLnBrk="1" hangingPunct="1"/>
            <a:r>
              <a:rPr lang="es-ES" altLang="es-ES" b="1" dirty="0"/>
              <a:t>Notas</a:t>
            </a:r>
          </a:p>
          <a:p>
            <a:pPr eaLnBrk="1" hangingPunct="1"/>
            <a:r>
              <a:rPr lang="es-ES" altLang="es-ES" dirty="0"/>
              <a:t>Use la sección </a:t>
            </a:r>
            <a:r>
              <a:rPr lang="es-ES" altLang="es-ES" b="1" dirty="0"/>
              <a:t>Notas</a:t>
            </a:r>
            <a:r>
              <a:rPr lang="es-ES" altLang="es-ES" dirty="0"/>
              <a:t> para las notas de entrega o para proporcionar detalles adicionales al público. Vea las notas en la </a:t>
            </a:r>
            <a:r>
              <a:rPr lang="es-ES" altLang="es-ES" b="1" dirty="0"/>
              <a:t>vista Presentación </a:t>
            </a:r>
            <a:r>
              <a:rPr lang="es-ES" altLang="es-ES" dirty="0"/>
              <a:t>durante la presentación. </a:t>
            </a:r>
          </a:p>
          <a:p>
            <a:pPr eaLnBrk="1" hangingPunct="1"/>
            <a:r>
              <a:rPr lang="es-ES" altLang="es-ES" dirty="0"/>
              <a:t>Tenga en cuenta el tamaño de la fuente (es importante para la accesibilidad, visibilidad, grabación en video y producción en línea).</a:t>
            </a:r>
          </a:p>
          <a:p>
            <a:pPr eaLnBrk="1" hangingPunct="1"/>
            <a:endParaRPr lang="es-ES" altLang="es-ES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1DE83-E57C-4E4D-8BC6-AE48AE1AC31A}" type="slidenum">
              <a:rPr lang="es-CO" smtClean="0"/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12526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ES" sz="936" dirty="0"/>
              <a:t>Este </a:t>
            </a:r>
            <a:r>
              <a:rPr lang="es-ES" altLang="es-ES" sz="936" dirty="0" err="1"/>
              <a:t>slide</a:t>
            </a:r>
            <a:r>
              <a:rPr lang="es-ES" altLang="es-ES" sz="936" dirty="0"/>
              <a:t> finaliza la presentación. Si se requiere que el funcionario de la CGN deba ser contactado,  digite el </a:t>
            </a:r>
            <a:r>
              <a:rPr lang="es-ES" altLang="es-ES" sz="936" b="1" dirty="0"/>
              <a:t>correo electrónico institucional.</a:t>
            </a:r>
            <a:endParaRPr lang="es-CO" sz="936" dirty="0"/>
          </a:p>
        </p:txBody>
      </p:sp>
      <p:sp>
        <p:nvSpPr>
          <p:cNvPr id="266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FBDF0B1D-1C53-4861-AE74-035B5313158E}" type="slidenum">
              <a:rPr lang="es-CO" altLang="es-CO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s-CO" altLang="es-CO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0"/>
            <a:ext cx="1670050" cy="5715000"/>
          </a:xfrm>
          <a:prstGeom prst="rect">
            <a:avLst/>
          </a:prstGeom>
          <a:solidFill>
            <a:srgbClr val="069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" name="Rectángulo 4"/>
          <p:cNvSpPr/>
          <p:nvPr/>
        </p:nvSpPr>
        <p:spPr>
          <a:xfrm>
            <a:off x="7446963" y="0"/>
            <a:ext cx="1670050" cy="5715000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58195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9891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6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4583242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6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595777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3834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lt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8338" y="1598613"/>
            <a:ext cx="2444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" y="2527300"/>
            <a:ext cx="81391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7150" y="3089275"/>
            <a:ext cx="43497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2366963"/>
            <a:ext cx="91440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563" y="5313363"/>
            <a:ext cx="2843212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1575" y="3662363"/>
            <a:ext cx="26860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0450" y="4203700"/>
            <a:ext cx="22320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636588" y="5183188"/>
            <a:ext cx="254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s-CO" altLang="es-CO" sz="1800" i="1">
                <a:solidFill>
                  <a:srgbClr val="7F7F7F"/>
                </a:solidFill>
                <a:latin typeface="Arial" panose="020B0604020202020204" pitchFamily="34" charset="0"/>
                <a:ea typeface="Adobe Heiti Std R" panose="020B0400000000000000" pitchFamily="34" charset="-128"/>
                <a:cs typeface="Arial" panose="020B0604020202020204" pitchFamily="34" charset="0"/>
              </a:rPr>
              <a:t>www.contaduria.gov.co</a:t>
            </a:r>
          </a:p>
        </p:txBody>
      </p:sp>
      <p:sp>
        <p:nvSpPr>
          <p:cNvPr id="11" name="Elipse 10"/>
          <p:cNvSpPr/>
          <p:nvPr/>
        </p:nvSpPr>
        <p:spPr>
          <a:xfrm>
            <a:off x="8382000" y="4559300"/>
            <a:ext cx="328613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12" name="Picture 2" descr="http://www.cartagenacaribe.com/images/boton-contactenos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25" y="4086225"/>
            <a:ext cx="16684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2244725" y="1162050"/>
            <a:ext cx="45116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anose="020B0400000000000000" pitchFamily="34" charset="-128"/>
                <a:ea typeface="Adobe Heiti Std R" panose="020B0400000000000000" pitchFamily="34" charset="-128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15" name="Imagen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627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57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3" y="-127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1550" y="481013"/>
            <a:ext cx="1011238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1236663"/>
            <a:ext cx="8334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163" y="1573213"/>
            <a:ext cx="81597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2363" y="3219450"/>
            <a:ext cx="44021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838" y="3844925"/>
            <a:ext cx="44005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5063" y="4313238"/>
            <a:ext cx="43783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/>
          <p:cNvCxnSpPr/>
          <p:nvPr/>
        </p:nvCxnSpPr>
        <p:spPr>
          <a:xfrm>
            <a:off x="2392363" y="3130550"/>
            <a:ext cx="4391025" cy="0"/>
          </a:xfrm>
          <a:prstGeom prst="line">
            <a:avLst/>
          </a:prstGeom>
          <a:ln w="60325">
            <a:solidFill>
              <a:srgbClr val="0094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7678738" y="4240213"/>
            <a:ext cx="328612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sp>
        <p:nvSpPr>
          <p:cNvPr id="11" name="Rectángulo 10"/>
          <p:cNvSpPr/>
          <p:nvPr/>
        </p:nvSpPr>
        <p:spPr>
          <a:xfrm>
            <a:off x="6062663" y="5089525"/>
            <a:ext cx="3081337" cy="612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1339146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bre Evento - Bienven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1146175"/>
            <a:ext cx="2719388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752600" y="1308100"/>
            <a:ext cx="684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54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57657" y="2794000"/>
            <a:ext cx="5437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736148" y="4433817"/>
            <a:ext cx="5180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9" name="Elipse 8"/>
          <p:cNvSpPr/>
          <p:nvPr/>
        </p:nvSpPr>
        <p:spPr>
          <a:xfrm>
            <a:off x="8378825" y="392113"/>
            <a:ext cx="328613" cy="3079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10" name="Imagen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8718" y="3389881"/>
            <a:ext cx="5079531" cy="1379802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>
          <a:xfrm>
            <a:off x="2868665" y="1479397"/>
            <a:ext cx="5079636" cy="17511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9533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5"/>
          <p:cNvSpPr/>
          <p:nvPr/>
        </p:nvSpPr>
        <p:spPr>
          <a:xfrm>
            <a:off x="31750" y="481013"/>
            <a:ext cx="317500" cy="477837"/>
          </a:xfrm>
          <a:custGeom>
            <a:avLst/>
            <a:gdLst>
              <a:gd name="connsiteX0" fmla="*/ 0 w 354419"/>
              <a:gd name="connsiteY0" fmla="*/ 237461 h 474921"/>
              <a:gd name="connsiteX1" fmla="*/ 177210 w 354419"/>
              <a:gd name="connsiteY1" fmla="*/ 0 h 474921"/>
              <a:gd name="connsiteX2" fmla="*/ 354420 w 354419"/>
              <a:gd name="connsiteY2" fmla="*/ 237461 h 474921"/>
              <a:gd name="connsiteX3" fmla="*/ 177210 w 354419"/>
              <a:gd name="connsiteY3" fmla="*/ 474922 h 474921"/>
              <a:gd name="connsiteX4" fmla="*/ 0 w 354419"/>
              <a:gd name="connsiteY4" fmla="*/ 237461 h 474921"/>
              <a:gd name="connsiteX0" fmla="*/ 0 w 317739"/>
              <a:gd name="connsiteY0" fmla="*/ 237667 h 475418"/>
              <a:gd name="connsiteX1" fmla="*/ 177210 w 317739"/>
              <a:gd name="connsiteY1" fmla="*/ 206 h 475418"/>
              <a:gd name="connsiteX2" fmla="*/ 317739 w 317739"/>
              <a:gd name="connsiteY2" fmla="*/ 271728 h 475418"/>
              <a:gd name="connsiteX3" fmla="*/ 177210 w 317739"/>
              <a:gd name="connsiteY3" fmla="*/ 475128 h 475418"/>
              <a:gd name="connsiteX4" fmla="*/ 0 w 317739"/>
              <a:gd name="connsiteY4" fmla="*/ 237667 h 475418"/>
              <a:gd name="connsiteX0" fmla="*/ 0 w 349180"/>
              <a:gd name="connsiteY0" fmla="*/ 237972 h 476338"/>
              <a:gd name="connsiteX1" fmla="*/ 177210 w 349180"/>
              <a:gd name="connsiteY1" fmla="*/ 511 h 476338"/>
              <a:gd name="connsiteX2" fmla="*/ 349180 w 349180"/>
              <a:gd name="connsiteY2" fmla="*/ 292994 h 476338"/>
              <a:gd name="connsiteX3" fmla="*/ 177210 w 349180"/>
              <a:gd name="connsiteY3" fmla="*/ 475433 h 476338"/>
              <a:gd name="connsiteX4" fmla="*/ 0 w 349180"/>
              <a:gd name="connsiteY4" fmla="*/ 237972 h 476338"/>
              <a:gd name="connsiteX0" fmla="*/ 0 w 317739"/>
              <a:gd name="connsiteY0" fmla="*/ 230299 h 476761"/>
              <a:gd name="connsiteX1" fmla="*/ 145769 w 317739"/>
              <a:gd name="connsiteY1" fmla="*/ 698 h 476761"/>
              <a:gd name="connsiteX2" fmla="*/ 317739 w 317739"/>
              <a:gd name="connsiteY2" fmla="*/ 293181 h 476761"/>
              <a:gd name="connsiteX3" fmla="*/ 145769 w 317739"/>
              <a:gd name="connsiteY3" fmla="*/ 475620 h 476761"/>
              <a:gd name="connsiteX4" fmla="*/ 0 w 317739"/>
              <a:gd name="connsiteY4" fmla="*/ 230299 h 4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39" h="476761">
                <a:moveTo>
                  <a:pt x="0" y="230299"/>
                </a:moveTo>
                <a:cubicBezTo>
                  <a:pt x="0" y="99153"/>
                  <a:pt x="92813" y="-9782"/>
                  <a:pt x="145769" y="698"/>
                </a:cubicBezTo>
                <a:cubicBezTo>
                  <a:pt x="198726" y="11178"/>
                  <a:pt x="317739" y="162035"/>
                  <a:pt x="317739" y="293181"/>
                </a:cubicBezTo>
                <a:cubicBezTo>
                  <a:pt x="317739" y="424327"/>
                  <a:pt x="198726" y="486100"/>
                  <a:pt x="145769" y="475620"/>
                </a:cubicBezTo>
                <a:cubicBezTo>
                  <a:pt x="92813" y="465140"/>
                  <a:pt x="0" y="361445"/>
                  <a:pt x="0" y="2302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4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2141538"/>
            <a:ext cx="20431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8597900" y="184150"/>
            <a:ext cx="361950" cy="2968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6" name="Imagen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119" b="63123"/>
          <a:stretch/>
        </p:blipFill>
        <p:spPr bwMode="auto">
          <a:xfrm>
            <a:off x="1" y="0"/>
            <a:ext cx="2540000" cy="209973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8" name="Imagen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7516" y="2444960"/>
            <a:ext cx="6322828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133471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4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476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es - panoram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3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404"/>
          </a:p>
        </p:txBody>
      </p:sp>
      <p:pic>
        <p:nvPicPr>
          <p:cNvPr id="3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7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1251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5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13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7348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ton - blanco y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02263" y="5097463"/>
            <a:ext cx="3557587" cy="536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pic>
        <p:nvPicPr>
          <p:cNvPr id="3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825" y="5148263"/>
            <a:ext cx="438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9163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96925" y="304800"/>
            <a:ext cx="7718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n-US" altLang="es-CO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6925" y="1520825"/>
            <a:ext cx="7718425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n-US" altLang="es-CO"/>
          </a:p>
        </p:txBody>
      </p:sp>
      <p:pic>
        <p:nvPicPr>
          <p:cNvPr id="1029" name="Imagen 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04800"/>
            <a:ext cx="2492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n 12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338" y="5281613"/>
            <a:ext cx="2795587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ransition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 bwMode="auto">
          <a:xfrm>
            <a:off x="7830938" y="1038978"/>
            <a:ext cx="1385805" cy="37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341801">
              <a:defRPr/>
            </a:pPr>
            <a:r>
              <a:rPr lang="es-CO" sz="2401" b="1" dirty="0">
                <a:latin typeface="Aharoni" pitchFamily="2" charset="-79"/>
                <a:ea typeface="+mn-ea"/>
                <a:cs typeface="Aharoni" pitchFamily="2" charset="-79"/>
              </a:rPr>
              <a:t>Causas</a:t>
            </a: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226797" y="3752167"/>
            <a:ext cx="1456580" cy="46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s-CO" altLang="es-CO" sz="2401" b="1" dirty="0">
                <a:latin typeface="Aharoni" pitchFamily="2" charset="0"/>
                <a:cs typeface="Aharoni" pitchFamily="2" charset="0"/>
              </a:rPr>
              <a:t>Efectos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1662544" y="2429504"/>
            <a:ext cx="7409847" cy="3008772"/>
            <a:chOff x="1401054" y="2341189"/>
            <a:chExt cx="7671337" cy="3008772"/>
          </a:xfrm>
        </p:grpSpPr>
        <p:sp>
          <p:nvSpPr>
            <p:cNvPr id="11" name="Pentágono 10"/>
            <p:cNvSpPr/>
            <p:nvPr/>
          </p:nvSpPr>
          <p:spPr>
            <a:xfrm rot="10800000">
              <a:off x="1401054" y="2467847"/>
              <a:ext cx="7671334" cy="2831521"/>
            </a:xfrm>
            <a:prstGeom prst="homePlat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 sz="1053" dirty="0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2743258" y="2341189"/>
              <a:ext cx="6329133" cy="3008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57244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s-CO" altLang="es-CO" sz="1600" b="1" dirty="0">
                  <a:solidFill>
                    <a:srgbClr val="0070C0"/>
                  </a:solidFill>
                </a:rPr>
                <a:t>Debilita los valores fundamentales en la sociedad y propicia escenarios de conflicto y guerra.</a:t>
              </a:r>
            </a:p>
            <a:p>
              <a:pPr indent="-257244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s-CO" altLang="es-CO" sz="1600" b="1" dirty="0">
                  <a:solidFill>
                    <a:srgbClr val="0070C0"/>
                  </a:solidFill>
                </a:rPr>
                <a:t>Reduce los beneficios de la competencia económica.</a:t>
              </a:r>
            </a:p>
            <a:p>
              <a:pPr indent="-257244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s-CO" altLang="es-CO" sz="1600" b="1" dirty="0">
                  <a:solidFill>
                    <a:srgbClr val="0070C0"/>
                  </a:solidFill>
                </a:rPr>
                <a:t>Favorece el ingreso de capitales provenientes de actividades </a:t>
              </a:r>
            </a:p>
            <a:p>
              <a:pPr>
                <a:lnSpc>
                  <a:spcPct val="150000"/>
                </a:lnSpc>
              </a:pPr>
              <a:r>
                <a:rPr lang="es-CO" altLang="es-CO" sz="1600" b="1" dirty="0">
                  <a:solidFill>
                    <a:srgbClr val="0070C0"/>
                  </a:solidFill>
                </a:rPr>
                <a:t>     ilícitas a la economía.</a:t>
              </a:r>
            </a:p>
            <a:p>
              <a:pPr indent="-257244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s-CO" altLang="es-CO" sz="1600" b="1" dirty="0">
                  <a:solidFill>
                    <a:srgbClr val="0070C0"/>
                  </a:solidFill>
                </a:rPr>
                <a:t>Encarece las compras estatales.</a:t>
              </a:r>
            </a:p>
            <a:p>
              <a:pPr indent="-257244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s-CO" altLang="es-CO" sz="1600" b="1" dirty="0">
                  <a:solidFill>
                    <a:srgbClr val="0070C0"/>
                  </a:solidFill>
                </a:rPr>
                <a:t>Desalienta la inversión nacional y extranjera.</a:t>
              </a:r>
            </a:p>
            <a:p>
              <a:pPr indent="-257244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s-CO" altLang="es-CO" sz="1600" b="1" dirty="0">
                  <a:solidFill>
                    <a:srgbClr val="0070C0"/>
                  </a:solidFill>
                </a:rPr>
                <a:t>Desestimula la participación ciudadana.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581025" y="52669"/>
            <a:ext cx="7373216" cy="2345879"/>
            <a:chOff x="121185" y="-21100"/>
            <a:chExt cx="7633109" cy="2263827"/>
          </a:xfrm>
        </p:grpSpPr>
        <p:sp>
          <p:nvSpPr>
            <p:cNvPr id="14" name="Pentágono 13"/>
            <p:cNvSpPr/>
            <p:nvPr/>
          </p:nvSpPr>
          <p:spPr>
            <a:xfrm>
              <a:off x="121185" y="-21100"/>
              <a:ext cx="7633109" cy="2244878"/>
            </a:xfrm>
            <a:prstGeom prst="homePlat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Wingdings" panose="05000000000000000000" pitchFamily="2" charset="2"/>
                <a:buChar char="Ø"/>
              </a:pPr>
              <a:endParaRPr lang="es-CO" altLang="es-CO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4870822" y="7304"/>
              <a:ext cx="2354527" cy="1845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Font typeface="Wingdings" panose="05000000000000000000" pitchFamily="2" charset="2"/>
                <a:buChar char="Ø"/>
              </a:pPr>
              <a:endParaRPr lang="es-CO" altLang="es-CO" b="1" dirty="0">
                <a:solidFill>
                  <a:schemeClr val="tx1"/>
                </a:solidFill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es-CO" altLang="es-CO" b="1" dirty="0">
                  <a:solidFill>
                    <a:schemeClr val="tx1"/>
                  </a:solidFill>
                </a:rPr>
                <a:t> Falta de transparencia.</a:t>
              </a:r>
            </a:p>
            <a:p>
              <a:pPr>
                <a:buFont typeface="Wingdings" panose="05000000000000000000" pitchFamily="2" charset="2"/>
                <a:buChar char="Ø"/>
              </a:pPr>
              <a:endParaRPr lang="es-CO" altLang="es-CO" b="1" dirty="0">
                <a:solidFill>
                  <a:schemeClr val="tx1"/>
                </a:solidFill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es-CO" altLang="es-CO" b="1" dirty="0">
                  <a:solidFill>
                    <a:schemeClr val="tx1"/>
                  </a:solidFill>
                </a:rPr>
                <a:t> Monopolio del poder.</a:t>
              </a:r>
            </a:p>
            <a:p>
              <a:pPr>
                <a:buFont typeface="Wingdings" panose="05000000000000000000" pitchFamily="2" charset="2"/>
                <a:buChar char="Ø"/>
              </a:pPr>
              <a:endParaRPr lang="es-CO" altLang="es-CO" b="1" dirty="0">
                <a:solidFill>
                  <a:schemeClr val="tx1"/>
                </a:solidFill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es-CO" altLang="es-CO" b="1" dirty="0">
                  <a:solidFill>
                    <a:schemeClr val="tx1"/>
                  </a:solidFill>
                </a:rPr>
                <a:t> Salarios bajos.</a:t>
              </a:r>
            </a:p>
            <a:p>
              <a:pPr>
                <a:buFont typeface="Wingdings" panose="05000000000000000000" pitchFamily="2" charset="2"/>
                <a:buChar char="Ø"/>
              </a:pPr>
              <a:endParaRPr lang="es-CO" altLang="es-CO" b="1" dirty="0">
                <a:solidFill>
                  <a:schemeClr val="tx1"/>
                </a:solidFill>
              </a:endParaRPr>
            </a:p>
            <a:p>
              <a:pPr>
                <a:buFont typeface="Wingdings" panose="05000000000000000000" pitchFamily="2" charset="2"/>
                <a:buChar char="Ø"/>
              </a:pPr>
              <a:r>
                <a:rPr lang="es-CO" altLang="es-CO" b="1" dirty="0">
                  <a:solidFill>
                    <a:schemeClr val="tx1"/>
                  </a:solidFill>
                </a:rPr>
                <a:t> Baja tasa de detección.  </a:t>
              </a:r>
            </a:p>
            <a:p>
              <a:pPr algn="ctr"/>
              <a:endParaRPr lang="es-CO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477521" y="148795"/>
              <a:ext cx="4445308" cy="209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anose="05000000000000000000" pitchFamily="2" charset="2"/>
                <a:buChar char="Ø"/>
              </a:pPr>
              <a:r>
                <a:rPr lang="es-CO" altLang="es-CO" sz="1500" b="1" dirty="0"/>
                <a:t>Ausencia de normas, reglamentos, políticas y leyes.</a:t>
              </a:r>
            </a:p>
            <a:p>
              <a:endParaRPr lang="es-CO" altLang="es-CO" sz="1500" b="1" dirty="0"/>
            </a:p>
            <a:p>
              <a:pPr>
                <a:buFont typeface="Wingdings" panose="05000000000000000000" pitchFamily="2" charset="2"/>
                <a:buChar char="Ø"/>
              </a:pPr>
              <a:r>
                <a:rPr lang="es-CO" altLang="es-CO" sz="1500" b="1" dirty="0"/>
                <a:t>Debilidad de los sistemas de control y supervisión.</a:t>
              </a:r>
            </a:p>
            <a:p>
              <a:endParaRPr lang="es-CO" altLang="es-CO" sz="1500" b="1" dirty="0"/>
            </a:p>
            <a:p>
              <a:pPr>
                <a:buFont typeface="Wingdings" panose="05000000000000000000" pitchFamily="2" charset="2"/>
                <a:buChar char="Ø"/>
              </a:pPr>
              <a:r>
                <a:rPr lang="es-CO" altLang="es-CO" sz="1500" b="1" dirty="0"/>
                <a:t>Ausencia de rendición de cuentas (</a:t>
              </a:r>
              <a:r>
                <a:rPr lang="en-US" altLang="es-CO" sz="1500" b="1" dirty="0"/>
                <a:t>Accountability</a:t>
              </a:r>
              <a:r>
                <a:rPr lang="es-CO" altLang="es-CO" sz="1500" b="1" dirty="0"/>
                <a:t>)</a:t>
              </a:r>
            </a:p>
            <a:p>
              <a:endParaRPr lang="es-CO" altLang="es-CO" sz="1500" b="1" dirty="0"/>
            </a:p>
            <a:p>
              <a:pPr>
                <a:buFont typeface="Wingdings" panose="05000000000000000000" pitchFamily="2" charset="2"/>
                <a:buChar char="Ø"/>
              </a:pPr>
              <a:r>
                <a:rPr lang="es-CO" altLang="es-CO" sz="1500" b="1" dirty="0"/>
                <a:t>Alto grado de discrecionalidad.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3979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825826" y="130711"/>
            <a:ext cx="5285793" cy="756870"/>
          </a:xfrm>
        </p:spPr>
        <p:txBody>
          <a:bodyPr>
            <a:normAutofit/>
          </a:bodyPr>
          <a:lstStyle/>
          <a:p>
            <a:pPr algn="just"/>
            <a:r>
              <a:rPr lang="es-AR" sz="2000" b="1" dirty="0">
                <a:solidFill>
                  <a:schemeClr val="accent5"/>
                </a:solidFill>
              </a:rPr>
              <a:t>DEL LAVADO DE ACTIVOS -LA- Y </a:t>
            </a:r>
            <a:br>
              <a:rPr lang="es-AR" sz="2000" b="1" dirty="0">
                <a:solidFill>
                  <a:schemeClr val="accent5"/>
                </a:solidFill>
              </a:rPr>
            </a:br>
            <a:r>
              <a:rPr lang="es-AR" sz="2000" b="1" dirty="0">
                <a:solidFill>
                  <a:schemeClr val="accent5"/>
                </a:solidFill>
              </a:rPr>
              <a:t>FINANCIAMIENTO DEL TERRORISMO -FT-</a:t>
            </a:r>
            <a:endParaRPr lang="es-AR" sz="2000" b="1" dirty="0">
              <a:solidFill>
                <a:srgbClr val="7030A0"/>
              </a:solidFill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600897" y="1038581"/>
            <a:ext cx="7306240" cy="188582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1800" b="1" dirty="0"/>
              <a:t>Ningún país, economía o sector es inmune al delito de lavado de activos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AR" sz="1800" b="1" dirty="0"/>
              <a:t>Tanto LA y FT tienen efectos transversales perversos y devastadores: distribución del poder económico, afectación de la integridad del sistema financiero, de la seguridad del estado, daños reputacionales y en el desarrollo social y humano.</a:t>
            </a:r>
          </a:p>
        </p:txBody>
      </p:sp>
      <p:sp>
        <p:nvSpPr>
          <p:cNvPr id="5" name="Flecha curvada hacia arriba 4"/>
          <p:cNvSpPr/>
          <p:nvPr/>
        </p:nvSpPr>
        <p:spPr>
          <a:xfrm>
            <a:off x="736575" y="4572667"/>
            <a:ext cx="1566582" cy="432158"/>
          </a:xfrm>
          <a:prstGeom prst="curved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dirty="0">
              <a:solidFill>
                <a:schemeClr val="tx1"/>
              </a:solidFill>
            </a:endParaRPr>
          </a:p>
        </p:txBody>
      </p:sp>
      <p:sp>
        <p:nvSpPr>
          <p:cNvPr id="6" name="Flecha curvada hacia arriba 5"/>
          <p:cNvSpPr/>
          <p:nvPr/>
        </p:nvSpPr>
        <p:spPr>
          <a:xfrm>
            <a:off x="2411199" y="4572666"/>
            <a:ext cx="1404521" cy="432159"/>
          </a:xfrm>
          <a:prstGeom prst="curved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dirty="0">
              <a:solidFill>
                <a:schemeClr val="tx1"/>
              </a:solidFill>
            </a:endParaRPr>
          </a:p>
        </p:txBody>
      </p:sp>
      <p:sp>
        <p:nvSpPr>
          <p:cNvPr id="7" name="Flecha curvada hacia arriba 6"/>
          <p:cNvSpPr/>
          <p:nvPr/>
        </p:nvSpPr>
        <p:spPr>
          <a:xfrm>
            <a:off x="4018083" y="4581971"/>
            <a:ext cx="1593718" cy="422855"/>
          </a:xfrm>
          <a:prstGeom prst="curved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800" dirty="0">
              <a:solidFill>
                <a:schemeClr val="tx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7118" y="1128782"/>
            <a:ext cx="1260802" cy="1665363"/>
            <a:chOff x="292765" y="1340768"/>
            <a:chExt cx="1490663" cy="1872208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765" y="2348880"/>
              <a:ext cx="1490663" cy="86409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765" y="1340768"/>
              <a:ext cx="1490663" cy="100811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Esquina doblada 10"/>
          <p:cNvSpPr/>
          <p:nvPr/>
        </p:nvSpPr>
        <p:spPr>
          <a:xfrm>
            <a:off x="304416" y="3560742"/>
            <a:ext cx="1404522" cy="1011925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Efectos Financieros </a:t>
            </a:r>
          </a:p>
        </p:txBody>
      </p:sp>
      <p:sp>
        <p:nvSpPr>
          <p:cNvPr id="12" name="Esquina doblada 11"/>
          <p:cNvSpPr/>
          <p:nvPr/>
        </p:nvSpPr>
        <p:spPr>
          <a:xfrm>
            <a:off x="3329539" y="3560742"/>
            <a:ext cx="1509815" cy="1011925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Efectos Económicos</a:t>
            </a:r>
          </a:p>
        </p:txBody>
      </p:sp>
      <p:sp>
        <p:nvSpPr>
          <p:cNvPr id="13" name="Esquina doblada 12"/>
          <p:cNvSpPr/>
          <p:nvPr/>
        </p:nvSpPr>
        <p:spPr>
          <a:xfrm>
            <a:off x="1816977" y="3560741"/>
            <a:ext cx="1350502" cy="1011926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Amenazas Sociales</a:t>
            </a:r>
          </a:p>
        </p:txBody>
      </p:sp>
      <p:sp>
        <p:nvSpPr>
          <p:cNvPr id="14" name="Esquina doblada 13"/>
          <p:cNvSpPr/>
          <p:nvPr/>
        </p:nvSpPr>
        <p:spPr>
          <a:xfrm>
            <a:off x="5003909" y="3560741"/>
            <a:ext cx="1913959" cy="1011925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Costos Reputacionales </a:t>
            </a:r>
          </a:p>
        </p:txBody>
      </p:sp>
      <p:sp>
        <p:nvSpPr>
          <p:cNvPr id="15" name="Igual que 14"/>
          <p:cNvSpPr/>
          <p:nvPr/>
        </p:nvSpPr>
        <p:spPr>
          <a:xfrm>
            <a:off x="6948885" y="3762366"/>
            <a:ext cx="324120" cy="432161"/>
          </a:xfrm>
          <a:prstGeom prst="mathEqual">
            <a:avLst/>
          </a:prstGeom>
          <a:solidFill>
            <a:srgbClr val="7030A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3" dirty="0">
              <a:solidFill>
                <a:schemeClr val="tx2"/>
              </a:solidFill>
            </a:endParaRPr>
          </a:p>
        </p:txBody>
      </p:sp>
      <p:sp>
        <p:nvSpPr>
          <p:cNvPr id="16" name="Cerrar llave 15"/>
          <p:cNvSpPr/>
          <p:nvPr/>
        </p:nvSpPr>
        <p:spPr>
          <a:xfrm>
            <a:off x="1337920" y="1030077"/>
            <a:ext cx="127198" cy="1832618"/>
          </a:xfrm>
          <a:prstGeom prst="rightBrace">
            <a:avLst>
              <a:gd name="adj1" fmla="val 8331"/>
              <a:gd name="adj2" fmla="val 46322"/>
            </a:avLst>
          </a:prstGeom>
          <a:noFill/>
          <a:ln w="28575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053" b="1" dirty="0"/>
          </a:p>
        </p:txBody>
      </p:sp>
      <p:sp>
        <p:nvSpPr>
          <p:cNvPr id="17" name="Pergamino vertical 16"/>
          <p:cNvSpPr/>
          <p:nvPr/>
        </p:nvSpPr>
        <p:spPr>
          <a:xfrm>
            <a:off x="7124363" y="3118336"/>
            <a:ext cx="2019637" cy="1954026"/>
          </a:xfrm>
          <a:prstGeom prst="verticalScroll">
            <a:avLst/>
          </a:prstGeom>
          <a:ln>
            <a:solidFill>
              <a:schemeClr val="accent4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Desarrollo del </a:t>
            </a:r>
          </a:p>
          <a:p>
            <a:pPr algn="ctr"/>
            <a:r>
              <a:rPr lang="es-CO" sz="2400" b="1" dirty="0"/>
              <a:t>País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934763" y="235223"/>
            <a:ext cx="1548348" cy="482758"/>
            <a:chOff x="934763" y="136518"/>
            <a:chExt cx="1548348" cy="482758"/>
          </a:xfrm>
        </p:grpSpPr>
        <p:sp>
          <p:nvSpPr>
            <p:cNvPr id="19" name="Llamada con línea 3 18"/>
            <p:cNvSpPr/>
            <p:nvPr/>
          </p:nvSpPr>
          <p:spPr>
            <a:xfrm rot="16200000">
              <a:off x="1467558" y="-396277"/>
              <a:ext cx="482758" cy="1548348"/>
            </a:xfrm>
            <a:prstGeom prst="borderCallout3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00000"/>
                <a:gd name="adj6" fmla="val -16667"/>
                <a:gd name="adj7" fmla="val 125059"/>
                <a:gd name="adj8" fmla="val 648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0" name="8 Rectángulo"/>
            <p:cNvSpPr>
              <a:spLocks noChangeArrowheads="1"/>
            </p:cNvSpPr>
            <p:nvPr/>
          </p:nvSpPr>
          <p:spPr bwMode="auto">
            <a:xfrm>
              <a:off x="1006676" y="140314"/>
              <a:ext cx="1418736" cy="461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s-CO" altLang="es-CO" sz="2401" b="1" dirty="0">
                  <a:solidFill>
                    <a:schemeClr val="bg1"/>
                  </a:solidFill>
                  <a:latin typeface="Aharoni" pitchFamily="2" charset="0"/>
                  <a:cs typeface="Aharoni" pitchFamily="2" charset="0"/>
                </a:rPr>
                <a:t>Efectos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8699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BACKUP 03 MARZO 2016\Desktop\descarg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9656">
            <a:off x="2625636" y="1109933"/>
            <a:ext cx="2177355" cy="176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0 CuadroTexto"/>
          <p:cNvSpPr txBox="1"/>
          <p:nvPr/>
        </p:nvSpPr>
        <p:spPr>
          <a:xfrm>
            <a:off x="117648" y="830590"/>
            <a:ext cx="2304402" cy="80818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68592" tIns="34297" rIns="68592" bIns="34297" rtlCol="0">
            <a:spAutoFit/>
          </a:bodyPr>
          <a:lstStyle/>
          <a:p>
            <a:pPr algn="ctr"/>
            <a:r>
              <a:rPr lang="es-CO" sz="2401" b="1" dirty="0">
                <a:solidFill>
                  <a:srgbClr val="000000"/>
                </a:solidFill>
              </a:rPr>
              <a:t>BUEN  GOBIERNO ES</a:t>
            </a:r>
            <a:r>
              <a:rPr lang="es-CO" sz="1053" b="1" dirty="0">
                <a:solidFill>
                  <a:srgbClr val="000000"/>
                </a:solidFill>
              </a:rPr>
              <a:t>: </a:t>
            </a:r>
          </a:p>
        </p:txBody>
      </p:sp>
      <p:sp>
        <p:nvSpPr>
          <p:cNvPr id="5" name="11 Flecha curvada hacia abajo"/>
          <p:cNvSpPr/>
          <p:nvPr/>
        </p:nvSpPr>
        <p:spPr bwMode="auto">
          <a:xfrm rot="1157192">
            <a:off x="564839" y="650888"/>
            <a:ext cx="3376001" cy="702643"/>
          </a:xfrm>
          <a:prstGeom prst="curved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92" tIns="34297" rIns="68592" bIns="34297" numCol="1" rtlCol="0" anchor="t" anchorCtr="0" compatLnSpc="1">
            <a:prstTxWarp prst="textNoShape">
              <a:avLst/>
            </a:prstTxWarp>
          </a:bodyPr>
          <a:lstStyle/>
          <a:p>
            <a:endParaRPr lang="es-CO" sz="1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9 CuadroTexto"/>
          <p:cNvSpPr txBox="1"/>
          <p:nvPr/>
        </p:nvSpPr>
        <p:spPr>
          <a:xfrm>
            <a:off x="0" y="3010413"/>
            <a:ext cx="4031799" cy="2332319"/>
          </a:xfrm>
          <a:prstGeom prst="rect">
            <a:avLst/>
          </a:prstGeom>
          <a:noFill/>
        </p:spPr>
        <p:txBody>
          <a:bodyPr wrap="square" lIns="68592" tIns="34297" rIns="68592" bIns="34297" rtlCol="0">
            <a:spAutoFit/>
          </a:bodyPr>
          <a:lstStyle/>
          <a:p>
            <a:r>
              <a:rPr lang="es-CO" sz="2101" b="1" dirty="0">
                <a:solidFill>
                  <a:srgbClr val="000000"/>
                </a:solidFill>
                <a:latin typeface="Calibri"/>
              </a:rPr>
              <a:t>       más que un PRINCIPIO…  un          	</a:t>
            </a:r>
            <a:r>
              <a:rPr lang="es-CO" sz="2101" b="1" u="sng" dirty="0">
                <a:solidFill>
                  <a:srgbClr val="000000"/>
                </a:solidFill>
                <a:latin typeface="Calibri"/>
              </a:rPr>
              <a:t>BENEFICIO</a:t>
            </a:r>
            <a:r>
              <a:rPr lang="es-CO" sz="2101" b="1" dirty="0">
                <a:solidFill>
                  <a:srgbClr val="000000"/>
                </a:solidFill>
                <a:latin typeface="Calibri"/>
              </a:rPr>
              <a:t> en términos de:</a:t>
            </a:r>
          </a:p>
          <a:p>
            <a:endParaRPr lang="es-CO" sz="2101" b="1" dirty="0">
              <a:solidFill>
                <a:srgbClr val="000000"/>
              </a:solidFill>
              <a:latin typeface="Calibri"/>
            </a:endParaRPr>
          </a:p>
          <a:p>
            <a:pPr marL="600092" lvl="1" indent="-257223">
              <a:buFont typeface="Arial" panose="020B0604020202020204" pitchFamily="34" charset="0"/>
              <a:buChar char="•"/>
            </a:pPr>
            <a:r>
              <a:rPr lang="es-CO" sz="2101" b="1" dirty="0">
                <a:solidFill>
                  <a:srgbClr val="000000"/>
                </a:solidFill>
                <a:latin typeface="Calibri"/>
              </a:rPr>
              <a:t>Calidad de Información</a:t>
            </a:r>
          </a:p>
          <a:p>
            <a:pPr marL="600092" lvl="1" indent="-257223">
              <a:buFont typeface="Arial" panose="020B0604020202020204" pitchFamily="34" charset="0"/>
              <a:buChar char="•"/>
            </a:pPr>
            <a:r>
              <a:rPr lang="es-CO" sz="2101" b="1" dirty="0">
                <a:solidFill>
                  <a:srgbClr val="000000"/>
                </a:solidFill>
                <a:latin typeface="Calibri"/>
              </a:rPr>
              <a:t>Uso de la Información</a:t>
            </a:r>
          </a:p>
          <a:p>
            <a:pPr marL="600092" lvl="1" indent="-257223">
              <a:buFont typeface="Arial" panose="020B0604020202020204" pitchFamily="34" charset="0"/>
              <a:buChar char="•"/>
            </a:pPr>
            <a:r>
              <a:rPr lang="es-CO" sz="2101" b="1" dirty="0">
                <a:solidFill>
                  <a:srgbClr val="000000"/>
                </a:solidFill>
                <a:latin typeface="Calibri"/>
              </a:rPr>
              <a:t>Divulgación Proactiva de la Información</a:t>
            </a:r>
          </a:p>
        </p:txBody>
      </p:sp>
      <p:sp>
        <p:nvSpPr>
          <p:cNvPr id="7" name="10 CuadroTexto"/>
          <p:cNvSpPr txBox="1"/>
          <p:nvPr/>
        </p:nvSpPr>
        <p:spPr>
          <a:xfrm>
            <a:off x="6207704" y="750718"/>
            <a:ext cx="2721968" cy="80818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68592" tIns="34297" rIns="68592" bIns="34297" rtlCol="0">
            <a:spAutoFit/>
          </a:bodyPr>
          <a:lstStyle/>
          <a:p>
            <a:pPr algn="ctr"/>
            <a:r>
              <a:rPr lang="es-CO" sz="2401" b="1" dirty="0">
                <a:solidFill>
                  <a:srgbClr val="000000"/>
                </a:solidFill>
              </a:rPr>
              <a:t>OPERACIONES ILÍCITAS</a:t>
            </a:r>
            <a:r>
              <a:rPr lang="es-CO" sz="1053" b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740" y="3028437"/>
            <a:ext cx="1256628" cy="128760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899" y="3037313"/>
            <a:ext cx="1538773" cy="128760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922" y="4333794"/>
            <a:ext cx="1262447" cy="124074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196" y="1562819"/>
            <a:ext cx="1587476" cy="147449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834" y="1558837"/>
            <a:ext cx="1344065" cy="151474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343" y="49576"/>
            <a:ext cx="1440873" cy="1652530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4907905" y="1624988"/>
            <a:ext cx="790316" cy="1412325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 rot="3633389">
            <a:off x="5081408" y="2155153"/>
            <a:ext cx="9795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500" b="1" dirty="0"/>
              <a:t>RUPTURA</a:t>
            </a:r>
            <a:r>
              <a:rPr lang="es-CO" sz="1053" b="1" dirty="0"/>
              <a:t> 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368" y="4316041"/>
            <a:ext cx="1548756" cy="125849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715" y="3037312"/>
            <a:ext cx="1315379" cy="126985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716" y="4316039"/>
            <a:ext cx="1310789" cy="1258496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 rot="900505">
            <a:off x="2569477" y="1869123"/>
            <a:ext cx="1440426" cy="461683"/>
          </a:xfrm>
          <a:prstGeom prst="rect">
            <a:avLst/>
          </a:prstGeom>
          <a:noFill/>
          <a:ln>
            <a:noFill/>
          </a:ln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es-ES" sz="1275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en las cuentas </a:t>
            </a:r>
          </a:p>
          <a:p>
            <a:pPr algn="ctr"/>
            <a:r>
              <a:rPr lang="es-ES" sz="1275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 recursos</a:t>
            </a:r>
          </a:p>
        </p:txBody>
      </p:sp>
    </p:spTree>
    <p:extLst>
      <p:ext uri="{BB962C8B-B14F-4D97-AF65-F5344CB8AC3E}">
        <p14:creationId xmlns:p14="http://schemas.microsoft.com/office/powerpoint/2010/main" val="547055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n 7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549" y="1046126"/>
            <a:ext cx="4237740" cy="4429645"/>
          </a:xfrm>
          <a:prstGeom prst="rect">
            <a:avLst/>
          </a:prstGeom>
        </p:spPr>
      </p:pic>
      <p:sp>
        <p:nvSpPr>
          <p:cNvPr id="80" name="Título 3"/>
          <p:cNvSpPr>
            <a:spLocks noGrp="1"/>
          </p:cNvSpPr>
          <p:nvPr>
            <p:ph type="title"/>
          </p:nvPr>
        </p:nvSpPr>
        <p:spPr>
          <a:xfrm>
            <a:off x="489494" y="281914"/>
            <a:ext cx="8654506" cy="452813"/>
          </a:xfrm>
        </p:spPr>
        <p:txBody>
          <a:bodyPr>
            <a:normAutofit/>
          </a:bodyPr>
          <a:lstStyle/>
          <a:p>
            <a:pPr algn="just"/>
            <a:r>
              <a:rPr lang="es-CO" sz="2101" dirty="0"/>
              <a:t>  </a:t>
            </a:r>
            <a:r>
              <a:rPr lang="es-CO" sz="2101" b="1" dirty="0">
                <a:solidFill>
                  <a:srgbClr val="002060"/>
                </a:solidFill>
              </a:rPr>
              <a:t>ALGUNAS DENOMINACIONES EN PAISES LATINOAMERICANOS</a:t>
            </a:r>
          </a:p>
        </p:txBody>
      </p:sp>
      <p:grpSp>
        <p:nvGrpSpPr>
          <p:cNvPr id="81" name="Grupo 80"/>
          <p:cNvGrpSpPr/>
          <p:nvPr/>
        </p:nvGrpSpPr>
        <p:grpSpPr>
          <a:xfrm>
            <a:off x="5004161" y="4449392"/>
            <a:ext cx="2619784" cy="676109"/>
            <a:chOff x="6670476" y="5373216"/>
            <a:chExt cx="3492136" cy="901244"/>
          </a:xfrm>
        </p:grpSpPr>
        <p:sp>
          <p:nvSpPr>
            <p:cNvPr id="82" name="Rectángulo 81"/>
            <p:cNvSpPr/>
            <p:nvPr/>
          </p:nvSpPr>
          <p:spPr>
            <a:xfrm>
              <a:off x="7894612" y="5949280"/>
              <a:ext cx="2268000" cy="32518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350" b="1" dirty="0">
                  <a:solidFill>
                    <a:schemeClr val="tx1"/>
                  </a:solidFill>
                </a:rPr>
                <a:t>Lavado de activos</a:t>
              </a:r>
            </a:p>
          </p:txBody>
        </p:sp>
        <p:cxnSp>
          <p:nvCxnSpPr>
            <p:cNvPr id="83" name="Conector recto de flecha 82"/>
            <p:cNvCxnSpPr>
              <a:stCxn id="82" idx="1"/>
            </p:cNvCxnSpPr>
            <p:nvPr/>
          </p:nvCxnSpPr>
          <p:spPr>
            <a:xfrm flipH="1" flipV="1">
              <a:off x="6670476" y="5373216"/>
              <a:ext cx="1224136" cy="738654"/>
            </a:xfrm>
            <a:prstGeom prst="straightConnector1">
              <a:avLst/>
            </a:prstGeom>
            <a:ln w="28575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upo 83"/>
          <p:cNvGrpSpPr/>
          <p:nvPr/>
        </p:nvGrpSpPr>
        <p:grpSpPr>
          <a:xfrm>
            <a:off x="5220242" y="4233312"/>
            <a:ext cx="2862864" cy="260667"/>
            <a:chOff x="6958510" y="5085184"/>
            <a:chExt cx="3816158" cy="347466"/>
          </a:xfrm>
        </p:grpSpPr>
        <p:sp>
          <p:nvSpPr>
            <p:cNvPr id="85" name="Rectángulo 84"/>
            <p:cNvSpPr/>
            <p:nvPr/>
          </p:nvSpPr>
          <p:spPr>
            <a:xfrm>
              <a:off x="8398668" y="5085184"/>
              <a:ext cx="2376000" cy="3474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350" b="1" dirty="0">
                  <a:solidFill>
                    <a:schemeClr val="tx1"/>
                  </a:solidFill>
                </a:rPr>
                <a:t>Blanqueo de dinero</a:t>
              </a:r>
            </a:p>
          </p:txBody>
        </p:sp>
        <p:cxnSp>
          <p:nvCxnSpPr>
            <p:cNvPr id="86" name="Conector recto de flecha 85"/>
            <p:cNvCxnSpPr>
              <a:stCxn id="85" idx="1"/>
            </p:cNvCxnSpPr>
            <p:nvPr/>
          </p:nvCxnSpPr>
          <p:spPr>
            <a:xfrm flipH="1" flipV="1">
              <a:off x="6958510" y="5122278"/>
              <a:ext cx="1440158" cy="136639"/>
            </a:xfrm>
            <a:prstGeom prst="straightConnector1">
              <a:avLst/>
            </a:prstGeom>
            <a:ln w="28575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upo 86"/>
          <p:cNvGrpSpPr/>
          <p:nvPr/>
        </p:nvGrpSpPr>
        <p:grpSpPr>
          <a:xfrm>
            <a:off x="5128569" y="3529130"/>
            <a:ext cx="2909889" cy="434081"/>
            <a:chOff x="6836310" y="4146520"/>
            <a:chExt cx="3878841" cy="578624"/>
          </a:xfrm>
        </p:grpSpPr>
        <p:sp>
          <p:nvSpPr>
            <p:cNvPr id="88" name="Rectángulo 87"/>
            <p:cNvSpPr/>
            <p:nvPr/>
          </p:nvSpPr>
          <p:spPr>
            <a:xfrm>
              <a:off x="8807151" y="4146520"/>
              <a:ext cx="1908000" cy="57862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350" b="1" dirty="0">
                  <a:solidFill>
                    <a:schemeClr val="tx1"/>
                  </a:solidFill>
                </a:rPr>
                <a:t>Lavado de dinero o bienes </a:t>
              </a:r>
            </a:p>
          </p:txBody>
        </p:sp>
        <p:cxnSp>
          <p:nvCxnSpPr>
            <p:cNvPr id="89" name="Conector recto de flecha 88"/>
            <p:cNvCxnSpPr>
              <a:stCxn id="88" idx="1"/>
            </p:cNvCxnSpPr>
            <p:nvPr/>
          </p:nvCxnSpPr>
          <p:spPr>
            <a:xfrm flipH="1">
              <a:off x="6836310" y="4435832"/>
              <a:ext cx="1970841" cy="60843"/>
            </a:xfrm>
            <a:prstGeom prst="straightConnector1">
              <a:avLst/>
            </a:prstGeom>
            <a:ln w="28575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o 89"/>
          <p:cNvGrpSpPr/>
          <p:nvPr/>
        </p:nvGrpSpPr>
        <p:grpSpPr>
          <a:xfrm>
            <a:off x="5722838" y="2612710"/>
            <a:ext cx="3035522" cy="398514"/>
            <a:chOff x="7628463" y="2924944"/>
            <a:chExt cx="4046309" cy="531213"/>
          </a:xfrm>
        </p:grpSpPr>
        <p:sp>
          <p:nvSpPr>
            <p:cNvPr id="91" name="Rectángulo 90"/>
            <p:cNvSpPr/>
            <p:nvPr/>
          </p:nvSpPr>
          <p:spPr>
            <a:xfrm>
              <a:off x="9334772" y="2924944"/>
              <a:ext cx="2340000" cy="53121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350" b="1" dirty="0">
                  <a:solidFill>
                    <a:schemeClr val="tx1"/>
                  </a:solidFill>
                </a:rPr>
                <a:t>Lavado de bienes, derechos y valores</a:t>
              </a:r>
            </a:p>
          </p:txBody>
        </p:sp>
        <p:cxnSp>
          <p:nvCxnSpPr>
            <p:cNvPr id="92" name="Conector recto de flecha 91"/>
            <p:cNvCxnSpPr>
              <a:stCxn id="91" idx="1"/>
            </p:cNvCxnSpPr>
            <p:nvPr/>
          </p:nvCxnSpPr>
          <p:spPr>
            <a:xfrm flipH="1">
              <a:off x="7628463" y="3190551"/>
              <a:ext cx="1706309" cy="240201"/>
            </a:xfrm>
            <a:prstGeom prst="straightConnector1">
              <a:avLst/>
            </a:prstGeom>
            <a:ln w="28575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upo 92"/>
          <p:cNvGrpSpPr/>
          <p:nvPr/>
        </p:nvGrpSpPr>
        <p:grpSpPr>
          <a:xfrm>
            <a:off x="4817926" y="1856347"/>
            <a:ext cx="3459864" cy="351190"/>
            <a:chOff x="6422227" y="1916723"/>
            <a:chExt cx="4611951" cy="468132"/>
          </a:xfrm>
        </p:grpSpPr>
        <p:sp>
          <p:nvSpPr>
            <p:cNvPr id="94" name="Rectángulo 93"/>
            <p:cNvSpPr/>
            <p:nvPr/>
          </p:nvSpPr>
          <p:spPr>
            <a:xfrm>
              <a:off x="7974178" y="1916723"/>
              <a:ext cx="3060000" cy="35024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350" b="1" dirty="0">
                  <a:solidFill>
                    <a:schemeClr val="tx1"/>
                  </a:solidFill>
                </a:rPr>
                <a:t>Legitimación de capitales </a:t>
              </a:r>
            </a:p>
          </p:txBody>
        </p:sp>
        <p:cxnSp>
          <p:nvCxnSpPr>
            <p:cNvPr id="95" name="Conector recto de flecha 94"/>
            <p:cNvCxnSpPr>
              <a:stCxn id="94" idx="1"/>
            </p:cNvCxnSpPr>
            <p:nvPr/>
          </p:nvCxnSpPr>
          <p:spPr>
            <a:xfrm flipH="1">
              <a:off x="6422227" y="2091845"/>
              <a:ext cx="1551951" cy="293010"/>
            </a:xfrm>
            <a:prstGeom prst="straightConnector1">
              <a:avLst/>
            </a:prstGeom>
            <a:ln w="28575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upo 95"/>
          <p:cNvGrpSpPr/>
          <p:nvPr/>
        </p:nvGrpSpPr>
        <p:grpSpPr>
          <a:xfrm>
            <a:off x="4333921" y="1396609"/>
            <a:ext cx="1957990" cy="900586"/>
            <a:chOff x="5777056" y="1303899"/>
            <a:chExt cx="2609973" cy="1200468"/>
          </a:xfrm>
        </p:grpSpPr>
        <p:sp>
          <p:nvSpPr>
            <p:cNvPr id="97" name="Rectángulo 96"/>
            <p:cNvSpPr/>
            <p:nvPr/>
          </p:nvSpPr>
          <p:spPr>
            <a:xfrm>
              <a:off x="6155029" y="1303899"/>
              <a:ext cx="2232000" cy="323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350" b="1" dirty="0">
                  <a:solidFill>
                    <a:schemeClr val="tx1"/>
                  </a:solidFill>
                </a:rPr>
                <a:t>Lavado de activos</a:t>
              </a:r>
            </a:p>
          </p:txBody>
        </p:sp>
        <p:cxnSp>
          <p:nvCxnSpPr>
            <p:cNvPr id="98" name="Conector recto de flecha 97"/>
            <p:cNvCxnSpPr/>
            <p:nvPr/>
          </p:nvCxnSpPr>
          <p:spPr>
            <a:xfrm flipH="1">
              <a:off x="5777056" y="1644178"/>
              <a:ext cx="784526" cy="860189"/>
            </a:xfrm>
            <a:prstGeom prst="straightConnector1">
              <a:avLst/>
            </a:prstGeom>
            <a:ln w="28575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upo 98"/>
          <p:cNvGrpSpPr/>
          <p:nvPr/>
        </p:nvGrpSpPr>
        <p:grpSpPr>
          <a:xfrm>
            <a:off x="2033057" y="3812173"/>
            <a:ext cx="2584418" cy="486724"/>
            <a:chOff x="2710036" y="4523812"/>
            <a:chExt cx="3444993" cy="648796"/>
          </a:xfrm>
        </p:grpSpPr>
        <p:sp>
          <p:nvSpPr>
            <p:cNvPr id="100" name="Rectángulo 99"/>
            <p:cNvSpPr/>
            <p:nvPr/>
          </p:nvSpPr>
          <p:spPr>
            <a:xfrm>
              <a:off x="2710036" y="4869159"/>
              <a:ext cx="2160000" cy="30344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350" b="1" dirty="0">
                  <a:solidFill>
                    <a:schemeClr val="tx1"/>
                  </a:solidFill>
                </a:rPr>
                <a:t>Lavado de dinero</a:t>
              </a:r>
            </a:p>
          </p:txBody>
        </p:sp>
        <p:cxnSp>
          <p:nvCxnSpPr>
            <p:cNvPr id="101" name="Conector recto de flecha 100"/>
            <p:cNvCxnSpPr>
              <a:stCxn id="100" idx="3"/>
            </p:cNvCxnSpPr>
            <p:nvPr/>
          </p:nvCxnSpPr>
          <p:spPr>
            <a:xfrm flipV="1">
              <a:off x="4870036" y="4523812"/>
              <a:ext cx="1284993" cy="497072"/>
            </a:xfrm>
            <a:prstGeom prst="straightConnector1">
              <a:avLst/>
            </a:prstGeom>
            <a:ln w="28575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upo 101"/>
          <p:cNvGrpSpPr/>
          <p:nvPr/>
        </p:nvGrpSpPr>
        <p:grpSpPr>
          <a:xfrm>
            <a:off x="335959" y="3396022"/>
            <a:ext cx="4398101" cy="268786"/>
            <a:chOff x="447828" y="3969088"/>
            <a:chExt cx="5862608" cy="358288"/>
          </a:xfrm>
        </p:grpSpPr>
        <p:sp>
          <p:nvSpPr>
            <p:cNvPr id="103" name="Rectángulo 102"/>
            <p:cNvSpPr/>
            <p:nvPr/>
          </p:nvSpPr>
          <p:spPr>
            <a:xfrm>
              <a:off x="447828" y="3969088"/>
              <a:ext cx="3990400" cy="35828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350" b="1" dirty="0">
                  <a:solidFill>
                    <a:schemeClr val="tx1"/>
                  </a:solidFill>
                </a:rPr>
                <a:t>Legitimación de ganancias ilícitas</a:t>
              </a:r>
            </a:p>
          </p:txBody>
        </p:sp>
        <p:cxnSp>
          <p:nvCxnSpPr>
            <p:cNvPr id="104" name="Conector recto de flecha 103"/>
            <p:cNvCxnSpPr/>
            <p:nvPr/>
          </p:nvCxnSpPr>
          <p:spPr>
            <a:xfrm flipV="1">
              <a:off x="4438228" y="3969088"/>
              <a:ext cx="1872208" cy="107985"/>
            </a:xfrm>
            <a:prstGeom prst="straightConnector1">
              <a:avLst/>
            </a:prstGeom>
            <a:ln w="28575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upo 104"/>
          <p:cNvGrpSpPr/>
          <p:nvPr/>
        </p:nvGrpSpPr>
        <p:grpSpPr>
          <a:xfrm>
            <a:off x="1925016" y="3044869"/>
            <a:ext cx="2308981" cy="216080"/>
            <a:chOff x="2566019" y="3501007"/>
            <a:chExt cx="3077839" cy="288031"/>
          </a:xfrm>
        </p:grpSpPr>
        <p:sp>
          <p:nvSpPr>
            <p:cNvPr id="106" name="Rectángulo 105"/>
            <p:cNvSpPr/>
            <p:nvPr/>
          </p:nvSpPr>
          <p:spPr>
            <a:xfrm>
              <a:off x="2566019" y="3501007"/>
              <a:ext cx="2232000" cy="2880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350" b="1" dirty="0">
                  <a:solidFill>
                    <a:schemeClr val="tx1"/>
                  </a:solidFill>
                </a:rPr>
                <a:t>Lavado de activos </a:t>
              </a:r>
            </a:p>
          </p:txBody>
        </p:sp>
        <p:cxnSp>
          <p:nvCxnSpPr>
            <p:cNvPr id="107" name="Conector recto de flecha 106"/>
            <p:cNvCxnSpPr>
              <a:stCxn id="106" idx="3"/>
            </p:cNvCxnSpPr>
            <p:nvPr/>
          </p:nvCxnSpPr>
          <p:spPr>
            <a:xfrm flipV="1">
              <a:off x="4798019" y="3615474"/>
              <a:ext cx="845839" cy="29549"/>
            </a:xfrm>
            <a:prstGeom prst="straightConnector1">
              <a:avLst/>
            </a:prstGeom>
            <a:ln w="28575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upo 107"/>
          <p:cNvGrpSpPr/>
          <p:nvPr/>
        </p:nvGrpSpPr>
        <p:grpSpPr>
          <a:xfrm>
            <a:off x="412891" y="2450649"/>
            <a:ext cx="3618908" cy="457856"/>
            <a:chOff x="550378" y="2708920"/>
            <a:chExt cx="4823954" cy="610316"/>
          </a:xfrm>
        </p:grpSpPr>
        <p:sp>
          <p:nvSpPr>
            <p:cNvPr id="109" name="Rectángulo 108"/>
            <p:cNvSpPr/>
            <p:nvPr/>
          </p:nvSpPr>
          <p:spPr>
            <a:xfrm>
              <a:off x="550378" y="2708920"/>
              <a:ext cx="3887850" cy="6103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350" b="1" dirty="0">
                  <a:solidFill>
                    <a:schemeClr val="tx1"/>
                  </a:solidFill>
                </a:rPr>
                <a:t>Conversión o transformación de bienes - (Lavado de dinero)</a:t>
              </a:r>
            </a:p>
          </p:txBody>
        </p:sp>
        <p:cxnSp>
          <p:nvCxnSpPr>
            <p:cNvPr id="110" name="Conector recto de flecha 109"/>
            <p:cNvCxnSpPr/>
            <p:nvPr/>
          </p:nvCxnSpPr>
          <p:spPr>
            <a:xfrm>
              <a:off x="4438228" y="2996954"/>
              <a:ext cx="936104" cy="5896"/>
            </a:xfrm>
            <a:prstGeom prst="straightConnector1">
              <a:avLst/>
            </a:prstGeom>
            <a:ln w="28575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upo 110"/>
          <p:cNvGrpSpPr/>
          <p:nvPr/>
        </p:nvGrpSpPr>
        <p:grpSpPr>
          <a:xfrm>
            <a:off x="790595" y="2043933"/>
            <a:ext cx="3295134" cy="243342"/>
            <a:chOff x="1053852" y="2166773"/>
            <a:chExt cx="4392368" cy="324371"/>
          </a:xfrm>
        </p:grpSpPr>
        <p:sp>
          <p:nvSpPr>
            <p:cNvPr id="112" name="Rectángulo 111"/>
            <p:cNvSpPr/>
            <p:nvPr/>
          </p:nvSpPr>
          <p:spPr>
            <a:xfrm>
              <a:off x="1053852" y="2166773"/>
              <a:ext cx="2700000" cy="3243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350" b="1" dirty="0">
                  <a:solidFill>
                    <a:schemeClr val="tx1"/>
                  </a:solidFill>
                </a:rPr>
                <a:t>Blanqueo de capitales </a:t>
              </a:r>
            </a:p>
          </p:txBody>
        </p:sp>
        <p:cxnSp>
          <p:nvCxnSpPr>
            <p:cNvPr id="113" name="Conector recto de flecha 112"/>
            <p:cNvCxnSpPr>
              <a:stCxn id="112" idx="3"/>
            </p:cNvCxnSpPr>
            <p:nvPr/>
          </p:nvCxnSpPr>
          <p:spPr>
            <a:xfrm flipV="1">
              <a:off x="3753852" y="2266966"/>
              <a:ext cx="1692368" cy="61993"/>
            </a:xfrm>
            <a:prstGeom prst="straightConnector1">
              <a:avLst/>
            </a:prstGeom>
            <a:ln w="28575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upo 113"/>
          <p:cNvGrpSpPr/>
          <p:nvPr/>
        </p:nvGrpSpPr>
        <p:grpSpPr>
          <a:xfrm>
            <a:off x="250396" y="1208187"/>
            <a:ext cx="2701003" cy="619665"/>
            <a:chOff x="333773" y="1052735"/>
            <a:chExt cx="3600399" cy="826005"/>
          </a:xfrm>
        </p:grpSpPr>
        <p:sp>
          <p:nvSpPr>
            <p:cNvPr id="115" name="Rectángulo 114"/>
            <p:cNvSpPr/>
            <p:nvPr/>
          </p:nvSpPr>
          <p:spPr>
            <a:xfrm>
              <a:off x="333773" y="1052735"/>
              <a:ext cx="2448000" cy="82600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350" b="1" dirty="0">
                  <a:solidFill>
                    <a:schemeClr val="tx1"/>
                  </a:solidFill>
                </a:rPr>
                <a:t>Operaciones con recursos de procedencia ilícita</a:t>
              </a:r>
            </a:p>
          </p:txBody>
        </p:sp>
        <p:cxnSp>
          <p:nvCxnSpPr>
            <p:cNvPr id="116" name="Conector recto de flecha 115"/>
            <p:cNvCxnSpPr>
              <a:stCxn id="115" idx="3"/>
            </p:cNvCxnSpPr>
            <p:nvPr/>
          </p:nvCxnSpPr>
          <p:spPr>
            <a:xfrm flipV="1">
              <a:off x="2781773" y="1412776"/>
              <a:ext cx="1152399" cy="52962"/>
            </a:xfrm>
            <a:prstGeom prst="straightConnector1">
              <a:avLst/>
            </a:prstGeom>
            <a:ln w="28575">
              <a:solidFill>
                <a:schemeClr val="accent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8489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Arrow 7"/>
          <p:cNvSpPr/>
          <p:nvPr/>
        </p:nvSpPr>
        <p:spPr>
          <a:xfrm rot="744493">
            <a:off x="5766743" y="1088513"/>
            <a:ext cx="2227994" cy="811733"/>
          </a:xfrm>
          <a:prstGeom prst="curved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097" y="798373"/>
            <a:ext cx="2274201" cy="14647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10"/>
          <p:cNvSpPr/>
          <p:nvPr/>
        </p:nvSpPr>
        <p:spPr>
          <a:xfrm>
            <a:off x="4626020" y="1124882"/>
            <a:ext cx="2042339" cy="1134422"/>
          </a:xfrm>
          <a:prstGeom prst="ellipse">
            <a:avLst/>
          </a:prstGeom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ECONOMIA FORMAL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2262652" y="1404589"/>
            <a:ext cx="200518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GANANCIAS DEL DELITO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6655958" y="2212829"/>
            <a:ext cx="24820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b="1" dirty="0"/>
          </a:p>
          <a:p>
            <a:pPr marL="214305" indent="-214305">
              <a:buFont typeface="Arial"/>
              <a:buChar char="•"/>
            </a:pPr>
            <a:r>
              <a:rPr lang="es-CO" sz="2000" b="1" dirty="0"/>
              <a:t>Bancos</a:t>
            </a:r>
          </a:p>
          <a:p>
            <a:pPr marL="214305" indent="-214305">
              <a:buFont typeface="Arial"/>
              <a:buChar char="•"/>
            </a:pPr>
            <a:r>
              <a:rPr lang="es-CO" sz="2000" b="1" dirty="0"/>
              <a:t>Desarrollos</a:t>
            </a:r>
            <a:r>
              <a:rPr lang="en-US" sz="2000" b="1" dirty="0"/>
              <a:t> </a:t>
            </a:r>
            <a:r>
              <a:rPr lang="es-CO" sz="2000" b="1" dirty="0"/>
              <a:t>inmobiliarios</a:t>
            </a:r>
          </a:p>
          <a:p>
            <a:pPr marL="214305" indent="-214305">
              <a:buFont typeface="Arial"/>
              <a:buChar char="•"/>
            </a:pPr>
            <a:r>
              <a:rPr lang="es-CO" sz="2000" b="1" dirty="0"/>
              <a:t>Sociedades</a:t>
            </a:r>
            <a:r>
              <a:rPr lang="en-US" sz="2000" b="1" dirty="0"/>
              <a:t> off shore</a:t>
            </a:r>
          </a:p>
          <a:p>
            <a:pPr marL="214305" indent="-214305">
              <a:buFont typeface="Arial"/>
              <a:buChar char="•"/>
            </a:pPr>
            <a:r>
              <a:rPr lang="es-CO" sz="2000" b="1" dirty="0"/>
              <a:t>Industria</a:t>
            </a:r>
            <a:r>
              <a:rPr lang="en-US" sz="2000" b="1" dirty="0"/>
              <a:t> </a:t>
            </a:r>
            <a:r>
              <a:rPr lang="es-CO" sz="2000" b="1" dirty="0"/>
              <a:t>hotelera</a:t>
            </a:r>
          </a:p>
          <a:p>
            <a:pPr marL="214305" indent="-214305">
              <a:buFont typeface="Arial"/>
              <a:buChar char="•"/>
            </a:pPr>
            <a:r>
              <a:rPr lang="es-CO" sz="2000" b="1" dirty="0"/>
              <a:t>Industria</a:t>
            </a:r>
            <a:r>
              <a:rPr lang="en-US" sz="2000" b="1" dirty="0"/>
              <a:t> </a:t>
            </a:r>
            <a:r>
              <a:rPr lang="es-CO" sz="2000" b="1" dirty="0"/>
              <a:t>gastronómica</a:t>
            </a:r>
          </a:p>
          <a:p>
            <a:pPr marL="214305" indent="-214305">
              <a:buFont typeface="Arial"/>
              <a:buChar char="•"/>
            </a:pPr>
            <a:r>
              <a:rPr lang="es-CO" sz="2000" b="1" dirty="0"/>
              <a:t>Juegos</a:t>
            </a:r>
            <a:r>
              <a:rPr lang="en-US" sz="2000" b="1" dirty="0"/>
              <a:t> de azar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075621" y="3278705"/>
            <a:ext cx="2279041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es-CO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se </a:t>
            </a:r>
            <a:r>
              <a:rPr lang="es-CO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lavan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entre 2 y 3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TRILLONES USD POR AÑO</a:t>
            </a:r>
          </a:p>
          <a:p>
            <a:pPr algn="ctr"/>
            <a:r>
              <a:rPr lang="es-CO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así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</a:p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5% del PBI MUNDIAL 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233902" y="704850"/>
            <a:ext cx="1698214" cy="1880384"/>
            <a:chOff x="261764" y="44625"/>
            <a:chExt cx="2314339" cy="2809777"/>
          </a:xfrm>
        </p:grpSpPr>
        <p:sp>
          <p:nvSpPr>
            <p:cNvPr id="9" name="Disco magnético 8"/>
            <p:cNvSpPr/>
            <p:nvPr/>
          </p:nvSpPr>
          <p:spPr>
            <a:xfrm>
              <a:off x="271846" y="1198220"/>
              <a:ext cx="2304257" cy="1656182"/>
            </a:xfrm>
            <a:prstGeom prst="flowChartMagneticDisk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800" b="1" dirty="0"/>
                <a:t>CRIMEN</a:t>
              </a:r>
            </a:p>
            <a:p>
              <a:pPr algn="ctr"/>
              <a:r>
                <a:rPr lang="es-CO" sz="1800" b="1" dirty="0"/>
                <a:t>ORGANIZADO</a:t>
              </a:r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764" y="44625"/>
              <a:ext cx="2304256" cy="1674887"/>
            </a:xfrm>
            <a:prstGeom prst="rect">
              <a:avLst/>
            </a:prstGeom>
          </p:spPr>
        </p:pic>
      </p:grpSp>
      <p:grpSp>
        <p:nvGrpSpPr>
          <p:cNvPr id="11" name="Grupo 10"/>
          <p:cNvGrpSpPr/>
          <p:nvPr/>
        </p:nvGrpSpPr>
        <p:grpSpPr>
          <a:xfrm>
            <a:off x="209181" y="2585866"/>
            <a:ext cx="3241996" cy="464871"/>
            <a:chOff x="278835" y="2851073"/>
            <a:chExt cx="4321535" cy="619667"/>
          </a:xfrm>
        </p:grpSpPr>
        <p:sp>
          <p:nvSpPr>
            <p:cNvPr id="12" name="Rectángulo 11"/>
            <p:cNvSpPr/>
            <p:nvPr/>
          </p:nvSpPr>
          <p:spPr>
            <a:xfrm>
              <a:off x="278835" y="2851073"/>
              <a:ext cx="2108148" cy="6196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4305" indent="-214305">
                <a:lnSpc>
                  <a:spcPct val="150000"/>
                </a:lnSpc>
                <a:buFont typeface="Arial"/>
                <a:buChar char="•"/>
              </a:pPr>
              <a:r>
                <a:rPr lang="es-CO" sz="1800" b="1" dirty="0"/>
                <a:t>Narcotráfico</a:t>
              </a:r>
            </a:p>
          </p:txBody>
        </p:sp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93556" y="3004457"/>
              <a:ext cx="1806814" cy="390525"/>
            </a:xfrm>
            <a:prstGeom prst="rect">
              <a:avLst/>
            </a:prstGeom>
          </p:spPr>
        </p:pic>
      </p:grpSp>
      <p:grpSp>
        <p:nvGrpSpPr>
          <p:cNvPr id="14" name="Grupo 13"/>
          <p:cNvGrpSpPr/>
          <p:nvPr/>
        </p:nvGrpSpPr>
        <p:grpSpPr>
          <a:xfrm>
            <a:off x="487777" y="3020875"/>
            <a:ext cx="2949801" cy="603236"/>
            <a:chOff x="650200" y="3430933"/>
            <a:chExt cx="3932044" cy="804105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6140" y="3465127"/>
              <a:ext cx="936104" cy="769911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/>
          </p:nvSpPr>
          <p:spPr>
            <a:xfrm>
              <a:off x="650200" y="3430933"/>
              <a:ext cx="2779183" cy="619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4305" indent="-214305">
                <a:lnSpc>
                  <a:spcPct val="150000"/>
                </a:lnSpc>
                <a:buFont typeface="Arial"/>
                <a:buChar char="•"/>
              </a:pPr>
              <a:r>
                <a:rPr lang="es-CO" sz="1800" b="1" dirty="0"/>
                <a:t>Trata</a:t>
              </a:r>
              <a:r>
                <a:rPr lang="en-US" sz="1800" b="1" dirty="0"/>
                <a:t> de Personas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233901" y="3405599"/>
            <a:ext cx="3218566" cy="966855"/>
            <a:chOff x="311786" y="3943765"/>
            <a:chExt cx="4290304" cy="1288804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59186" y="4282372"/>
              <a:ext cx="1042904" cy="950197"/>
            </a:xfrm>
            <a:prstGeom prst="rect">
              <a:avLst/>
            </a:prstGeom>
          </p:spPr>
        </p:pic>
        <p:sp>
          <p:nvSpPr>
            <p:cNvPr id="19" name="Rectángulo 18"/>
            <p:cNvSpPr/>
            <p:nvPr/>
          </p:nvSpPr>
          <p:spPr>
            <a:xfrm>
              <a:off x="311786" y="3943765"/>
              <a:ext cx="2193449" cy="619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4305" indent="-214305">
                <a:lnSpc>
                  <a:spcPct val="150000"/>
                </a:lnSpc>
                <a:buFont typeface="Arial"/>
                <a:buChar char="•"/>
              </a:pPr>
              <a:r>
                <a:rPr lang="es-CO" sz="1800" b="1" dirty="0"/>
                <a:t>Contrabando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701197" y="4469990"/>
              <a:ext cx="1352582" cy="619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4305" indent="-214305">
                <a:lnSpc>
                  <a:spcPct val="150000"/>
                </a:lnSpc>
                <a:buFont typeface="Arial"/>
                <a:buChar char="•"/>
              </a:pPr>
              <a:r>
                <a:rPr lang="es-CO" sz="1800" b="1" dirty="0"/>
                <a:t>Armas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176879" y="4186546"/>
            <a:ext cx="3253020" cy="992387"/>
            <a:chOff x="235777" y="4984756"/>
            <a:chExt cx="4336230" cy="1322838"/>
          </a:xfrm>
        </p:grpSpPr>
        <p:pic>
          <p:nvPicPr>
            <p:cNvPr id="22" name="Picture 2" descr="Resultado de imagen para crimen organizado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72366" y="5302942"/>
              <a:ext cx="999641" cy="820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ángulo 22"/>
            <p:cNvSpPr/>
            <p:nvPr/>
          </p:nvSpPr>
          <p:spPr>
            <a:xfrm>
              <a:off x="235777" y="4984756"/>
              <a:ext cx="2646617" cy="6196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4305" indent="-214305">
                <a:lnSpc>
                  <a:spcPct val="150000"/>
                </a:lnSpc>
                <a:buFont typeface="Arial"/>
                <a:buChar char="•"/>
              </a:pPr>
              <a:r>
                <a:rPr lang="es-CO" sz="1800" b="1" dirty="0"/>
                <a:t>Asociación</a:t>
              </a:r>
              <a:r>
                <a:rPr lang="en-US" sz="1800" b="1" dirty="0"/>
                <a:t> </a:t>
              </a:r>
              <a:r>
                <a:rPr lang="es-CO" sz="1800" b="1" dirty="0"/>
                <a:t>ilícita</a:t>
              </a: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658382" y="5687927"/>
              <a:ext cx="1940197" cy="6196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4305" indent="-214305">
                <a:lnSpc>
                  <a:spcPct val="150000"/>
                </a:lnSpc>
                <a:buFont typeface="Arial"/>
                <a:buChar char="•"/>
              </a:pPr>
              <a:r>
                <a:rPr lang="es-CO" sz="1800" b="1" dirty="0"/>
                <a:t>Corrupción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233901" y="5075922"/>
            <a:ext cx="3226187" cy="530129"/>
            <a:chOff x="311786" y="6170281"/>
            <a:chExt cx="4300463" cy="706655"/>
          </a:xfrm>
        </p:grpSpPr>
        <p:sp>
          <p:nvSpPr>
            <p:cNvPr id="26" name="TextBox 14"/>
            <p:cNvSpPr txBox="1"/>
            <p:nvPr/>
          </p:nvSpPr>
          <p:spPr>
            <a:xfrm>
              <a:off x="311786" y="6240425"/>
              <a:ext cx="3497717" cy="619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05" indent="-214305">
                <a:lnSpc>
                  <a:spcPct val="150000"/>
                </a:lnSpc>
                <a:buFont typeface="Arial"/>
                <a:buChar char="•"/>
              </a:pPr>
              <a:r>
                <a:rPr lang="es-CO" sz="1800" b="1" dirty="0"/>
                <a:t>Lavado</a:t>
              </a:r>
              <a:r>
                <a:rPr lang="en-US" sz="1800" b="1" dirty="0"/>
                <a:t> de </a:t>
              </a:r>
              <a:r>
                <a:rPr lang="es-CO" sz="1800" b="1" dirty="0"/>
                <a:t>Activos</a:t>
              </a:r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73250" y="6170281"/>
              <a:ext cx="1038999" cy="706655"/>
            </a:xfrm>
            <a:prstGeom prst="rect">
              <a:avLst/>
            </a:prstGeom>
          </p:spPr>
        </p:pic>
      </p:grpSp>
      <p:sp>
        <p:nvSpPr>
          <p:cNvPr id="28" name="Flecha a la derecha con bandas 27"/>
          <p:cNvSpPr/>
          <p:nvPr/>
        </p:nvSpPr>
        <p:spPr>
          <a:xfrm rot="16200000">
            <a:off x="1981132" y="3737000"/>
            <a:ext cx="3303672" cy="422453"/>
          </a:xfrm>
          <a:prstGeom prst="stripedRightArrow">
            <a:avLst>
              <a:gd name="adj1" fmla="val 50000"/>
              <a:gd name="adj2" fmla="val 77616"/>
            </a:avLst>
          </a:prstGeom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3" dirty="0"/>
          </a:p>
        </p:txBody>
      </p:sp>
      <p:sp>
        <p:nvSpPr>
          <p:cNvPr id="29" name="Rectángulo 28"/>
          <p:cNvSpPr/>
          <p:nvPr/>
        </p:nvSpPr>
        <p:spPr>
          <a:xfrm>
            <a:off x="6668359" y="2047065"/>
            <a:ext cx="1672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 </a:t>
            </a:r>
            <a:r>
              <a:rPr lang="es-CO" sz="2400" b="1" dirty="0">
                <a:solidFill>
                  <a:srgbClr val="0070C0"/>
                </a:solidFill>
              </a:rPr>
              <a:t>través</a:t>
            </a:r>
            <a:r>
              <a:rPr lang="en-US" sz="2400" b="1" dirty="0">
                <a:solidFill>
                  <a:srgbClr val="0070C0"/>
                </a:solidFill>
              </a:rPr>
              <a:t> de</a:t>
            </a:r>
            <a:r>
              <a:rPr lang="en-US" sz="1800" b="1" dirty="0">
                <a:solidFill>
                  <a:srgbClr val="0070C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09995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  <p:bldP spid="7" grpId="0" animBg="1"/>
      <p:bldP spid="28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04655" y="202446"/>
            <a:ext cx="81570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CO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Prevención Operaciones Ilícitas  en Colombia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4287" y="904876"/>
            <a:ext cx="5962088" cy="425767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" name="Grupo 3"/>
          <p:cNvGrpSpPr/>
          <p:nvPr/>
        </p:nvGrpSpPr>
        <p:grpSpPr>
          <a:xfrm>
            <a:off x="3465" y="2232815"/>
            <a:ext cx="3019425" cy="1354108"/>
            <a:chOff x="477788" y="1913056"/>
            <a:chExt cx="3982517" cy="1445967"/>
          </a:xfrm>
        </p:grpSpPr>
        <p:sp>
          <p:nvSpPr>
            <p:cNvPr id="5" name="Pentágono 4"/>
            <p:cNvSpPr/>
            <p:nvPr/>
          </p:nvSpPr>
          <p:spPr>
            <a:xfrm>
              <a:off x="477788" y="1918863"/>
              <a:ext cx="3168352" cy="1440160"/>
            </a:xfrm>
            <a:prstGeom prst="homePlate">
              <a:avLst>
                <a:gd name="adj" fmla="val 57343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000" b="1" dirty="0">
                  <a:solidFill>
                    <a:schemeClr val="tx1"/>
                  </a:solidFill>
                </a:rPr>
                <a:t>Esquema Típico de Lavado de Dinero</a:t>
              </a:r>
            </a:p>
          </p:txBody>
        </p:sp>
        <p:sp>
          <p:nvSpPr>
            <p:cNvPr id="6" name="Cheurón 5"/>
            <p:cNvSpPr/>
            <p:nvPr/>
          </p:nvSpPr>
          <p:spPr>
            <a:xfrm>
              <a:off x="3214092" y="1913056"/>
              <a:ext cx="1246213" cy="1440160"/>
            </a:xfrm>
            <a:prstGeom prst="chevron">
              <a:avLst>
                <a:gd name="adj" fmla="val 77453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3" dirty="0">
                <a:solidFill>
                  <a:schemeClr val="tx1"/>
                </a:solidFill>
              </a:endParaRPr>
            </a:p>
          </p:txBody>
        </p:sp>
        <p:sp>
          <p:nvSpPr>
            <p:cNvPr id="7" name="Cheurón 6"/>
            <p:cNvSpPr/>
            <p:nvPr/>
          </p:nvSpPr>
          <p:spPr>
            <a:xfrm>
              <a:off x="2831975" y="1918863"/>
              <a:ext cx="1246213" cy="1440160"/>
            </a:xfrm>
            <a:prstGeom prst="chevron">
              <a:avLst>
                <a:gd name="adj" fmla="val 70964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3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592361"/>
            <a:ext cx="2311976" cy="141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1944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284413" y="231139"/>
            <a:ext cx="4807785" cy="41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CO" sz="2101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Prevención Operaciones Ilícitas </a:t>
            </a:r>
          </a:p>
        </p:txBody>
      </p:sp>
      <p:pic>
        <p:nvPicPr>
          <p:cNvPr id="3" name="Picture 4" descr="Secado_U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4" y="1320229"/>
            <a:ext cx="2119443" cy="124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431996" y="2625365"/>
            <a:ext cx="4537945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263" indent="-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es-CO" altLang="es-CO" sz="1350" b="1" u="sng" dirty="0">
                <a:solidFill>
                  <a:srgbClr val="C00000"/>
                </a:solidFill>
                <a:latin typeface="Arial" panose="020B0604020202020204" pitchFamily="34" charset="0"/>
              </a:rPr>
              <a:t>Responsabilidad Penal</a:t>
            </a:r>
            <a:r>
              <a:rPr lang="es-CO" altLang="es-CO" sz="1350" b="1" dirty="0">
                <a:solidFill>
                  <a:srgbClr val="C00000"/>
                </a:solidFill>
                <a:latin typeface="Arial" panose="020B0604020202020204" pitchFamily="34" charset="0"/>
              </a:rPr>
              <a:t>.</a:t>
            </a:r>
            <a:r>
              <a:rPr lang="es-CO" altLang="es-CO" sz="1350" b="1" u="sng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es-CO" altLang="es-CO" sz="135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es-CO" altLang="es-CO" sz="1350" b="1" dirty="0">
                <a:solidFill>
                  <a:srgbClr val="002060"/>
                </a:solidFill>
                <a:latin typeface="Arial" panose="020B0604020202020204" pitchFamily="34" charset="0"/>
              </a:rPr>
              <a:t>Artículo 34. </a:t>
            </a:r>
            <a:r>
              <a:rPr lang="es-CO" altLang="es-CO" sz="1350" b="1" dirty="0">
                <a:solidFill>
                  <a:srgbClr val="0070C0"/>
                </a:solidFill>
                <a:latin typeface="Arial" panose="020B0604020202020204" pitchFamily="34" charset="0"/>
              </a:rPr>
              <a:t>Constitución Política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s-CO" altLang="es-CO" sz="1350" b="1" dirty="0">
                <a:solidFill>
                  <a:srgbClr val="002060"/>
                </a:solidFill>
                <a:latin typeface="Arial" panose="020B0604020202020204" pitchFamily="34" charset="0"/>
              </a:rPr>
              <a:t>Ley 793 de 2002</a:t>
            </a:r>
            <a:r>
              <a:rPr lang="es-CO" altLang="es-CO" sz="1350" b="1" dirty="0">
                <a:latin typeface="Arial" panose="020B0604020202020204" pitchFamily="34" charset="0"/>
              </a:rPr>
              <a:t>. </a:t>
            </a:r>
            <a:r>
              <a:rPr lang="es-CO" altLang="es-CO" sz="1350" b="1" dirty="0">
                <a:solidFill>
                  <a:srgbClr val="0070C0"/>
                </a:solidFill>
                <a:latin typeface="Arial" panose="020B0604020202020204" pitchFamily="34" charset="0"/>
              </a:rPr>
              <a:t>D</a:t>
            </a:r>
            <a:r>
              <a:rPr lang="es-CO" sz="1350" b="1" dirty="0">
                <a:solidFill>
                  <a:srgbClr val="0070C0"/>
                </a:solidFill>
                <a:latin typeface="Arial" panose="020B0604020202020204" pitchFamily="34" charset="0"/>
              </a:rPr>
              <a:t>eroga Ley 333 de 1996.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s-CO" sz="1350" b="1" dirty="0">
                <a:solidFill>
                  <a:srgbClr val="0070C0"/>
                </a:solidFill>
                <a:latin typeface="Arial" panose="020B0604020202020204" pitchFamily="34" charset="0"/>
              </a:rPr>
              <a:t>Establece reglas de extinción de dominio.</a:t>
            </a:r>
            <a:endParaRPr lang="es-CO" altLang="es-CO" sz="135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es-CO" altLang="es-CO" sz="1350" b="1" dirty="0">
                <a:solidFill>
                  <a:srgbClr val="002060"/>
                </a:solidFill>
                <a:latin typeface="Arial" panose="020B0604020202020204" pitchFamily="34" charset="0"/>
              </a:rPr>
              <a:t>Ley 1395</a:t>
            </a:r>
            <a:r>
              <a:rPr lang="es-CO" altLang="es-CO" sz="135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CO" altLang="es-CO" sz="1350" b="1" dirty="0">
                <a:solidFill>
                  <a:srgbClr val="002060"/>
                </a:solidFill>
                <a:latin typeface="Arial" panose="020B0604020202020204" pitchFamily="34" charset="0"/>
              </a:rPr>
              <a:t>de 2010.</a:t>
            </a:r>
            <a:r>
              <a:rPr lang="es-CO" altLang="es-CO" sz="1350" b="1" dirty="0">
                <a:solidFill>
                  <a:srgbClr val="0070C0"/>
                </a:solidFill>
                <a:latin typeface="Arial" panose="020B0604020202020204" pitchFamily="34" charset="0"/>
              </a:rPr>
              <a:t>Medidas</a:t>
            </a:r>
            <a:r>
              <a:rPr lang="es-CO" sz="1350" b="1" dirty="0">
                <a:solidFill>
                  <a:srgbClr val="0070C0"/>
                </a:solidFill>
                <a:latin typeface="Arial" panose="020B0604020202020204" pitchFamily="34" charset="0"/>
              </a:rPr>
              <a:t> de descongestión judicial.</a:t>
            </a:r>
            <a:endParaRPr lang="es-CO" altLang="es-CO" sz="135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es-CO" altLang="es-CO" sz="1350" b="1" dirty="0">
                <a:solidFill>
                  <a:srgbClr val="002060"/>
                </a:solidFill>
                <a:latin typeface="Arial" panose="020B0604020202020204" pitchFamily="34" charset="0"/>
              </a:rPr>
              <a:t>Es imprescriptible</a:t>
            </a:r>
          </a:p>
          <a:p>
            <a:pPr marL="0" indent="0" algn="just">
              <a:spcBef>
                <a:spcPct val="0"/>
              </a:spcBef>
              <a:buNone/>
            </a:pPr>
            <a:endParaRPr lang="es-CO" altLang="es-CO" sz="135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es-CO" altLang="es-CO" sz="1350" b="1" u="sng" dirty="0">
                <a:solidFill>
                  <a:srgbClr val="C00000"/>
                </a:solidFill>
                <a:latin typeface="Arial" panose="020B0604020202020204" pitchFamily="34" charset="0"/>
              </a:rPr>
              <a:t>Como se Penalizó</a:t>
            </a:r>
            <a:r>
              <a:rPr lang="es-CO" altLang="es-CO" sz="1350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s-CO" altLang="es-CO" sz="1350" b="1" dirty="0">
                <a:solidFill>
                  <a:srgbClr val="002060"/>
                </a:solidFill>
                <a:latin typeface="Arial" panose="020B0604020202020204" pitchFamily="34" charset="0"/>
              </a:rPr>
              <a:t>Ley 190 de 1995.</a:t>
            </a:r>
            <a:r>
              <a:rPr lang="es-CO" altLang="es-CO" sz="1350" b="1" dirty="0">
                <a:solidFill>
                  <a:srgbClr val="0070C0"/>
                </a:solidFill>
                <a:latin typeface="Arial" panose="020B0604020202020204" pitchFamily="34" charset="0"/>
              </a:rPr>
              <a:t> Estatuto Anticorrupción.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s-CO" altLang="es-CO" sz="1350" b="1" dirty="0">
                <a:solidFill>
                  <a:srgbClr val="002060"/>
                </a:solidFill>
                <a:latin typeface="Arial" panose="020B0604020202020204" pitchFamily="34" charset="0"/>
              </a:rPr>
              <a:t>Ley 599 de 2000. </a:t>
            </a:r>
            <a:r>
              <a:rPr lang="es-CO" altLang="es-CO" sz="1350" b="1" dirty="0">
                <a:solidFill>
                  <a:srgbClr val="0070C0"/>
                </a:solidFill>
                <a:latin typeface="Arial" panose="020B0604020202020204" pitchFamily="34" charset="0"/>
              </a:rPr>
              <a:t>Código Penal.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s-CO" altLang="es-CO" sz="1350" b="1" dirty="0">
                <a:solidFill>
                  <a:srgbClr val="002060"/>
                </a:solidFill>
                <a:latin typeface="Arial" panose="020B0604020202020204" pitchFamily="34" charset="0"/>
              </a:rPr>
              <a:t>Ley 1121 de 2006.</a:t>
            </a:r>
            <a:r>
              <a:rPr lang="es-CO" altLang="es-CO" sz="135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CO" altLang="es-CO" sz="1275" b="1" dirty="0">
                <a:solidFill>
                  <a:srgbClr val="0070C0"/>
                </a:solidFill>
                <a:latin typeface="Arial" panose="020B0604020202020204" pitchFamily="34" charset="0"/>
              </a:rPr>
              <a:t>Ley de Financiación del Terrorismo.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s-CO" altLang="es-CO" sz="1350" b="1" dirty="0">
                <a:solidFill>
                  <a:srgbClr val="002060"/>
                </a:solidFill>
                <a:latin typeface="Arial" panose="020B0604020202020204" pitchFamily="34" charset="0"/>
              </a:rPr>
              <a:t>Ley 1357 de 2009.</a:t>
            </a:r>
            <a:r>
              <a:rPr lang="es-CO" altLang="es-CO" sz="1350" b="1" dirty="0">
                <a:solidFill>
                  <a:srgbClr val="0070C0"/>
                </a:solidFill>
                <a:latin typeface="Arial" panose="020B0604020202020204" pitchFamily="34" charset="0"/>
              </a:rPr>
              <a:t> Modifica el Código Penal.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s-CO" altLang="es-CO" sz="1350" b="1" dirty="0">
                <a:solidFill>
                  <a:srgbClr val="002060"/>
                </a:solidFill>
                <a:latin typeface="Arial" panose="020B0604020202020204" pitchFamily="34" charset="0"/>
              </a:rPr>
              <a:t>Ley 1453 de 2011.</a:t>
            </a:r>
            <a:r>
              <a:rPr lang="es-CO" altLang="es-CO" sz="1350" b="1" dirty="0">
                <a:solidFill>
                  <a:srgbClr val="0070C0"/>
                </a:solidFill>
                <a:latin typeface="Arial" panose="020B0604020202020204" pitchFamily="34" charset="0"/>
              </a:rPr>
              <a:t> Ley de Seguridad Ciudadana.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s-CO" altLang="es-CO" sz="1350" b="1" dirty="0">
                <a:solidFill>
                  <a:srgbClr val="002060"/>
                </a:solidFill>
                <a:latin typeface="Arial" panose="020B0604020202020204" pitchFamily="34" charset="0"/>
              </a:rPr>
              <a:t>Ley 1474 de 2011.</a:t>
            </a:r>
            <a:r>
              <a:rPr lang="es-CO" altLang="es-CO" sz="1350" b="1" dirty="0">
                <a:solidFill>
                  <a:srgbClr val="0070C0"/>
                </a:solidFill>
                <a:latin typeface="Arial" panose="020B0604020202020204" pitchFamily="34" charset="0"/>
              </a:rPr>
              <a:t> Estatuto Anticorrupción.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8714" y="791011"/>
            <a:ext cx="4428532" cy="484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263" indent="-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1600" b="1" dirty="0">
                <a:latin typeface="Arial" panose="020B0604020202020204" pitchFamily="34" charset="0"/>
              </a:rPr>
              <a:t>Redistribución regresiva de la riqueza.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1600" b="1" dirty="0">
                <a:latin typeface="Arial" panose="020B0604020202020204" pitchFamily="34" charset="0"/>
              </a:rPr>
              <a:t>Genera efectos inflacionarios.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1600" b="1" dirty="0">
                <a:latin typeface="Arial" panose="020B0604020202020204" pitchFamily="34" charset="0"/>
              </a:rPr>
              <a:t>Problemas cambiarios.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1600" b="1" dirty="0">
                <a:latin typeface="Arial" panose="020B0604020202020204" pitchFamily="34" charset="0"/>
              </a:rPr>
              <a:t>Concordatos, quiebras y liquidaciones.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1600" b="1" dirty="0">
                <a:latin typeface="Arial" panose="020B0604020202020204" pitchFamily="34" charset="0"/>
              </a:rPr>
              <a:t>Causa desempleo.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1600" b="1" dirty="0">
                <a:latin typeface="Arial" panose="020B0604020202020204" pitchFamily="34" charset="0"/>
              </a:rPr>
              <a:t>Genera la desconfianza del público al enturbiar la imagen de las empresas.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1600" b="1" dirty="0">
                <a:latin typeface="Arial" panose="020B0604020202020204" pitchFamily="34" charset="0"/>
              </a:rPr>
              <a:t>Multas y sanciones administrativas.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1600" b="1" dirty="0">
                <a:latin typeface="Arial" panose="020B0604020202020204" pitchFamily="34" charset="0"/>
              </a:rPr>
              <a:t>Bloqueo y sanciones internacionales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1600" b="1" dirty="0">
                <a:latin typeface="Arial" panose="020B0604020202020204" pitchFamily="34" charset="0"/>
              </a:rPr>
              <a:t> Sanciones penales, laborales, y administrativas </a:t>
            </a:r>
            <a:r>
              <a:rPr lang="es-CO" altLang="es-CO" sz="1600" dirty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1600" b="1" dirty="0">
                <a:latin typeface="Arial" panose="020B0604020202020204" pitchFamily="34" charset="0"/>
              </a:rPr>
              <a:t>Afecta gravemente a la sociedad y el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s-CO" altLang="es-CO" sz="1600" b="1" dirty="0">
                <a:latin typeface="Arial" panose="020B0604020202020204" pitchFamily="34" charset="0"/>
              </a:rPr>
              <a:t>      país en general.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0180" y="238996"/>
            <a:ext cx="4267327" cy="41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CO" sz="2101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¿Por qué combatir OP - LA y FT?</a:t>
            </a:r>
          </a:p>
        </p:txBody>
      </p:sp>
      <p:sp>
        <p:nvSpPr>
          <p:cNvPr id="7" name="Flecha derecha 6"/>
          <p:cNvSpPr/>
          <p:nvPr/>
        </p:nvSpPr>
        <p:spPr>
          <a:xfrm rot="5400000">
            <a:off x="2168808" y="617724"/>
            <a:ext cx="233729" cy="216081"/>
          </a:xfrm>
          <a:prstGeom prst="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3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968" y="1320229"/>
            <a:ext cx="2311976" cy="124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53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>
            <a:spLocks noGrp="1"/>
          </p:cNvSpPr>
          <p:nvPr>
            <p:ph idx="1"/>
          </p:nvPr>
        </p:nvSpPr>
        <p:spPr>
          <a:xfrm>
            <a:off x="28575" y="948180"/>
            <a:ext cx="9077326" cy="4467225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s-CO" sz="1800" b="1" dirty="0">
                <a:solidFill>
                  <a:srgbClr val="0070C0"/>
                </a:solidFill>
              </a:rPr>
              <a:t>La prevención del riesgo de LA/FT es parte del buen gobierno corporativo y</a:t>
            </a:r>
          </a:p>
          <a:p>
            <a:pPr marL="0" indent="0" algn="ctr">
              <a:buNone/>
              <a:defRPr/>
            </a:pPr>
            <a:r>
              <a:rPr lang="es-CO" sz="1800" b="1" dirty="0">
                <a:solidFill>
                  <a:srgbClr val="0070C0"/>
                </a:solidFill>
              </a:rPr>
              <a:t>de la Responsabilidad Social - RS  empresarial</a:t>
            </a:r>
          </a:p>
          <a:p>
            <a:pPr marL="0" indent="0" algn="ctr">
              <a:buNone/>
              <a:defRPr/>
            </a:pPr>
            <a:endParaRPr lang="es-CO" sz="1600" b="1" dirty="0"/>
          </a:p>
          <a:p>
            <a:pPr marL="342991" indent="-342991" algn="just">
              <a:buFont typeface="Wingdings" panose="05000000000000000000" pitchFamily="2" charset="2"/>
              <a:buChar char="Ø"/>
              <a:defRPr/>
            </a:pPr>
            <a:r>
              <a:rPr lang="es-CO" sz="1800" b="1" dirty="0"/>
              <a:t>Guía sobre el enfoque basado en el riesgo para combatir el lavado de activos y la financiación del terrorismo. GUIDANCE ON THE RISK-BASED APPROACH TO COMBATING MONEY LAUNDERING AND TERRORIST FINANCING. GAFI. </a:t>
            </a:r>
          </a:p>
          <a:p>
            <a:pPr marL="337037" indent="-337037" algn="just">
              <a:buFont typeface="Wingdings" panose="05000000000000000000" pitchFamily="2" charset="2"/>
              <a:buChar char="Ø"/>
              <a:defRPr/>
            </a:pPr>
            <a:r>
              <a:rPr lang="es-CO" sz="1800" b="1" dirty="0"/>
              <a:t>Recomendaciones internacionales: NACIONES UNIDAS, GAFI, GAFIC, GAFISUD y COMITÉ DE BASILEA. </a:t>
            </a:r>
          </a:p>
          <a:p>
            <a:pPr marL="337037" indent="-337037" algn="just">
              <a:buFont typeface="Wingdings" panose="05000000000000000000" pitchFamily="2" charset="2"/>
              <a:buChar char="Ø"/>
              <a:defRPr/>
            </a:pPr>
            <a:r>
              <a:rPr lang="es-CO" sz="1800" b="1" dirty="0"/>
              <a:t>Estándar de Australia y Nueva Zelanda sobre administración de riesgos: AS/NZS4360 – Norma de Gestión de Riesgos ISO 31000:2009. </a:t>
            </a:r>
          </a:p>
          <a:p>
            <a:pPr marL="337037" indent="-337037" algn="just">
              <a:buFont typeface="Wingdings" panose="05000000000000000000" pitchFamily="2" charset="2"/>
              <a:buChar char="Ø"/>
              <a:defRPr/>
            </a:pPr>
            <a:r>
              <a:rPr lang="es-CO" sz="1800" b="1" dirty="0"/>
              <a:t>Marco integrado de administración de riesgos corporativos. </a:t>
            </a:r>
            <a:r>
              <a:rPr lang="en-US" sz="1800" b="1" dirty="0"/>
              <a:t>Committee</a:t>
            </a:r>
            <a:r>
              <a:rPr lang="es-CO" sz="1800" b="1" dirty="0"/>
              <a:t> of </a:t>
            </a:r>
            <a:r>
              <a:rPr lang="en-US" sz="1800" b="1" dirty="0"/>
              <a:t>Sponsoring</a:t>
            </a:r>
            <a:r>
              <a:rPr lang="es-CO" sz="1800" b="1" dirty="0"/>
              <a:t> </a:t>
            </a:r>
            <a:r>
              <a:rPr lang="en-029" sz="1800" b="1" dirty="0"/>
              <a:t>Organizations</a:t>
            </a:r>
            <a:r>
              <a:rPr lang="es-CO" sz="1800" b="1" dirty="0"/>
              <a:t> of </a:t>
            </a:r>
            <a:r>
              <a:rPr lang="en-US" sz="1800" b="1" dirty="0"/>
              <a:t>the</a:t>
            </a:r>
            <a:r>
              <a:rPr lang="es-CO" sz="1800" b="1" dirty="0"/>
              <a:t> </a:t>
            </a:r>
            <a:r>
              <a:rPr lang="en-US" sz="1800" b="1" dirty="0"/>
              <a:t>Tredway</a:t>
            </a:r>
            <a:r>
              <a:rPr lang="es-CO" sz="1800" b="1" dirty="0"/>
              <a:t> </a:t>
            </a:r>
            <a:r>
              <a:rPr lang="en-US" sz="1800" b="1" dirty="0"/>
              <a:t>Commission</a:t>
            </a:r>
            <a:r>
              <a:rPr lang="es-CO" sz="1800" b="1" dirty="0"/>
              <a:t> (COSO). </a:t>
            </a:r>
          </a:p>
          <a:p>
            <a:pPr marL="337037" indent="-337037" algn="just">
              <a:buFont typeface="Wingdings" panose="05000000000000000000" pitchFamily="2" charset="2"/>
              <a:buChar char="Ø"/>
              <a:defRPr/>
            </a:pPr>
            <a:r>
              <a:rPr lang="es-CO" sz="1800" b="1" dirty="0"/>
              <a:t>Las normas locales sobre prevención y control del LA/FT.</a:t>
            </a:r>
          </a:p>
          <a:p>
            <a:pPr marL="337037" indent="-337037" algn="just">
              <a:buFont typeface="Wingdings" panose="05000000000000000000" pitchFamily="2" charset="2"/>
              <a:buChar char="Ø"/>
              <a:defRPr/>
            </a:pPr>
            <a:r>
              <a:rPr lang="es-CO" sz="1800" b="1" dirty="0"/>
              <a:t>Las instrucciones impartidas por las autoridades de regulación y supervisión.</a:t>
            </a:r>
            <a:endParaRPr lang="es-CO" sz="1800" dirty="0"/>
          </a:p>
        </p:txBody>
      </p:sp>
      <p:sp>
        <p:nvSpPr>
          <p:cNvPr id="3" name="Rectángulo 2"/>
          <p:cNvSpPr/>
          <p:nvPr/>
        </p:nvSpPr>
        <p:spPr>
          <a:xfrm>
            <a:off x="684865" y="55220"/>
            <a:ext cx="8282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2800" b="1" dirty="0">
                <a:solidFill>
                  <a:srgbClr val="002060"/>
                </a:solidFill>
              </a:rPr>
              <a:t> DEL MODELO NRS (Negocios Responsables y Seguros)</a:t>
            </a:r>
          </a:p>
        </p:txBody>
      </p:sp>
      <p:sp>
        <p:nvSpPr>
          <p:cNvPr id="5" name="Flecha abajo 4"/>
          <p:cNvSpPr/>
          <p:nvPr/>
        </p:nvSpPr>
        <p:spPr>
          <a:xfrm>
            <a:off x="4364186" y="526490"/>
            <a:ext cx="290941" cy="377519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5867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514266" y="679618"/>
            <a:ext cx="5266052" cy="47168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2245467" y="139451"/>
            <a:ext cx="6746134" cy="408472"/>
          </a:xfrm>
        </p:spPr>
        <p:txBody>
          <a:bodyPr>
            <a:normAutofit/>
          </a:bodyPr>
          <a:lstStyle/>
          <a:p>
            <a:pPr algn="ctr"/>
            <a:r>
              <a:rPr lang="es-CO" sz="2251" b="1" dirty="0"/>
              <a:t>Corrupción en el mundo: Ranking de los países </a:t>
            </a:r>
          </a:p>
        </p:txBody>
      </p:sp>
      <p:pic>
        <p:nvPicPr>
          <p:cNvPr id="4" name="Marcador de contenido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88" y="4532122"/>
            <a:ext cx="3012010" cy="8103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67" y="62345"/>
            <a:ext cx="1445428" cy="9715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74" y="966799"/>
            <a:ext cx="3000724" cy="3578178"/>
          </a:xfrm>
          <a:prstGeom prst="rect">
            <a:avLst/>
          </a:prstGeom>
        </p:spPr>
      </p:pic>
      <p:sp>
        <p:nvSpPr>
          <p:cNvPr id="7" name="Cerrar llave 6"/>
          <p:cNvSpPr/>
          <p:nvPr/>
        </p:nvSpPr>
        <p:spPr>
          <a:xfrm>
            <a:off x="3170743" y="793730"/>
            <a:ext cx="200991" cy="4602713"/>
          </a:xfrm>
          <a:prstGeom prst="rightBrace">
            <a:avLst>
              <a:gd name="adj1" fmla="val 8331"/>
              <a:gd name="adj2" fmla="val 46322"/>
            </a:avLst>
          </a:prstGeom>
          <a:noFill/>
          <a:ln w="28575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053" b="1" dirty="0"/>
          </a:p>
        </p:txBody>
      </p:sp>
      <p:sp>
        <p:nvSpPr>
          <p:cNvPr id="8" name="Elipse 7"/>
          <p:cNvSpPr/>
          <p:nvPr/>
        </p:nvSpPr>
        <p:spPr>
          <a:xfrm>
            <a:off x="199639" y="2695440"/>
            <a:ext cx="540201" cy="16206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/>
                </a:solidFill>
              </a:rPr>
              <a:t>3 7</a:t>
            </a:r>
          </a:p>
        </p:txBody>
      </p:sp>
      <p:sp>
        <p:nvSpPr>
          <p:cNvPr id="9" name="Elipse 8"/>
          <p:cNvSpPr/>
          <p:nvPr/>
        </p:nvSpPr>
        <p:spPr>
          <a:xfrm>
            <a:off x="199639" y="2425340"/>
            <a:ext cx="540201" cy="16206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b="1" dirty="0">
                <a:solidFill>
                  <a:schemeClr val="tx1"/>
                </a:solidFill>
              </a:rPr>
              <a:t>29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716482" y="2533380"/>
            <a:ext cx="216080" cy="0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731167" y="2728410"/>
            <a:ext cx="427469" cy="42100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3917980" y="762761"/>
            <a:ext cx="5028593" cy="4458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75" b="1" dirty="0"/>
              <a:t>1</a:t>
            </a:r>
            <a:r>
              <a:rPr lang="pt-BR" sz="1275" dirty="0"/>
              <a:t>.Nueva </a:t>
            </a:r>
            <a:r>
              <a:rPr lang="es-CO" sz="1275" dirty="0"/>
              <a:t>Zelanda</a:t>
            </a:r>
            <a:r>
              <a:rPr lang="pt-BR" sz="1275" dirty="0"/>
              <a:t> (89 </a:t>
            </a:r>
            <a:r>
              <a:rPr lang="es-CO" sz="1275" dirty="0"/>
              <a:t>puntos</a:t>
            </a:r>
            <a:r>
              <a:rPr lang="pt-BR" sz="1275" dirty="0"/>
              <a:t>)</a:t>
            </a:r>
            <a:br>
              <a:rPr lang="pt-BR" sz="1275" dirty="0"/>
            </a:br>
            <a:r>
              <a:rPr lang="pt-BR" sz="1275" b="1" dirty="0"/>
              <a:t>2.</a:t>
            </a:r>
            <a:r>
              <a:rPr lang="pt-BR" sz="1275" dirty="0"/>
              <a:t> Dinamarca (88)</a:t>
            </a:r>
            <a:br>
              <a:rPr lang="pt-BR" sz="1275" dirty="0"/>
            </a:br>
            <a:r>
              <a:rPr lang="pt-BR" sz="1275" b="1" dirty="0"/>
              <a:t>3.</a:t>
            </a:r>
            <a:r>
              <a:rPr lang="pt-BR" sz="1275" dirty="0"/>
              <a:t> </a:t>
            </a:r>
            <a:r>
              <a:rPr lang="es-CO" sz="1275" dirty="0"/>
              <a:t>Finlandia</a:t>
            </a:r>
            <a:r>
              <a:rPr lang="pt-BR" sz="1275" dirty="0"/>
              <a:t>, Noruega, </a:t>
            </a:r>
            <a:r>
              <a:rPr lang="es-CO" sz="1275" dirty="0"/>
              <a:t>Suiza</a:t>
            </a:r>
            <a:r>
              <a:rPr lang="pt-BR" sz="1275" dirty="0"/>
              <a:t> (85)</a:t>
            </a:r>
            <a:br>
              <a:rPr lang="pt-BR" sz="1275" dirty="0"/>
            </a:br>
            <a:r>
              <a:rPr lang="pt-BR" sz="1275" b="1" dirty="0"/>
              <a:t>6.</a:t>
            </a:r>
            <a:r>
              <a:rPr lang="pt-BR" sz="1275" dirty="0"/>
              <a:t> </a:t>
            </a:r>
            <a:r>
              <a:rPr lang="es-CO" sz="1275" dirty="0"/>
              <a:t>Singapur</a:t>
            </a:r>
            <a:r>
              <a:rPr lang="pt-BR" sz="1275" dirty="0"/>
              <a:t>, </a:t>
            </a:r>
            <a:r>
              <a:rPr lang="es-CO" sz="1275" dirty="0"/>
              <a:t>Suecia</a:t>
            </a:r>
            <a:r>
              <a:rPr lang="pt-BR" sz="1275" dirty="0"/>
              <a:t> (84)</a:t>
            </a:r>
            <a:br>
              <a:rPr lang="pt-BR" sz="1275" dirty="0"/>
            </a:br>
            <a:r>
              <a:rPr lang="pt-BR" sz="1275" b="1" dirty="0"/>
              <a:t>8.</a:t>
            </a:r>
            <a:r>
              <a:rPr lang="pt-BR" sz="1275" dirty="0"/>
              <a:t> Canadá, Luxemburgo, Holanda, Reino Unido (82)</a:t>
            </a:r>
            <a:br>
              <a:rPr lang="pt-BR" sz="1275" dirty="0"/>
            </a:br>
            <a:r>
              <a:rPr lang="pt-BR" sz="1275" b="1" dirty="0"/>
              <a:t>12.</a:t>
            </a:r>
            <a:r>
              <a:rPr lang="pt-BR" sz="1275" dirty="0"/>
              <a:t> </a:t>
            </a:r>
            <a:r>
              <a:rPr lang="es-CO" sz="1275" dirty="0"/>
              <a:t>Alemania</a:t>
            </a:r>
            <a:r>
              <a:rPr lang="pt-BR" sz="1275" dirty="0"/>
              <a:t> (81)</a:t>
            </a:r>
          </a:p>
          <a:p>
            <a:r>
              <a:rPr lang="es-CO" sz="1275" b="1" dirty="0"/>
              <a:t>16.</a:t>
            </a:r>
            <a:r>
              <a:rPr lang="es-CO" sz="1275" dirty="0"/>
              <a:t> Estados Unidos, Bélgica (75)</a:t>
            </a:r>
            <a:br>
              <a:rPr lang="es-CO" sz="1275" dirty="0"/>
            </a:br>
            <a:r>
              <a:rPr lang="es-CO" sz="1275" b="1" dirty="0"/>
              <a:t>23.</a:t>
            </a:r>
            <a:r>
              <a:rPr lang="es-CO" sz="1275" dirty="0"/>
              <a:t> </a:t>
            </a:r>
            <a:r>
              <a:rPr lang="es-CO" sz="1275" b="1" dirty="0">
                <a:solidFill>
                  <a:schemeClr val="accent5"/>
                </a:solidFill>
              </a:rPr>
              <a:t>Uruguay</a:t>
            </a:r>
            <a:r>
              <a:rPr lang="es-CO" sz="1275" dirty="0"/>
              <a:t>, Francia (70)</a:t>
            </a:r>
            <a:br>
              <a:rPr lang="es-CO" sz="1275" dirty="0"/>
            </a:br>
            <a:r>
              <a:rPr lang="es-CO" sz="1275" b="1" dirty="0"/>
              <a:t>26.</a:t>
            </a:r>
            <a:r>
              <a:rPr lang="es-CO" sz="1275" dirty="0"/>
              <a:t> </a:t>
            </a:r>
            <a:r>
              <a:rPr lang="es-CO" sz="1275" b="1" dirty="0">
                <a:solidFill>
                  <a:schemeClr val="accent5"/>
                </a:solidFill>
              </a:rPr>
              <a:t>Chile</a:t>
            </a:r>
            <a:r>
              <a:rPr lang="es-CO" sz="1275" dirty="0"/>
              <a:t>, Bután (67)</a:t>
            </a:r>
            <a:br>
              <a:rPr lang="es-CO" sz="1275" dirty="0"/>
            </a:br>
            <a:r>
              <a:rPr lang="es-CO" sz="1275" b="1" dirty="0"/>
              <a:t>29.</a:t>
            </a:r>
            <a:r>
              <a:rPr lang="es-CO" sz="1275" dirty="0"/>
              <a:t> Portugal, Catar, Taiwán (63)</a:t>
            </a:r>
            <a:br>
              <a:rPr lang="es-CO" sz="1275" dirty="0"/>
            </a:br>
            <a:r>
              <a:rPr lang="es-CO" sz="1275" b="1" dirty="0"/>
              <a:t>38. </a:t>
            </a:r>
            <a:r>
              <a:rPr lang="es-CO" sz="1275" b="1" dirty="0">
                <a:solidFill>
                  <a:schemeClr val="accent5"/>
                </a:solidFill>
              </a:rPr>
              <a:t>Costa Rica</a:t>
            </a:r>
            <a:r>
              <a:rPr lang="es-CO" sz="1275" dirty="0"/>
              <a:t>, Lituania (59)</a:t>
            </a:r>
            <a:br>
              <a:rPr lang="es-CO" sz="1275" dirty="0"/>
            </a:br>
            <a:r>
              <a:rPr lang="es-CO" sz="1275" b="1" dirty="0"/>
              <a:t>42.</a:t>
            </a:r>
            <a:r>
              <a:rPr lang="es-CO" sz="1275" dirty="0"/>
              <a:t> España, República Checa, Chipre (57)</a:t>
            </a:r>
            <a:br>
              <a:rPr lang="es-CO" sz="1275" dirty="0"/>
            </a:br>
            <a:r>
              <a:rPr lang="es-CO" sz="1275" b="1" dirty="0"/>
              <a:t>54.</a:t>
            </a:r>
            <a:r>
              <a:rPr lang="es-CO" sz="1275" dirty="0"/>
              <a:t> Italia, Mauricio, Eslovaquia (50)</a:t>
            </a:r>
            <a:br>
              <a:rPr lang="es-CO" sz="1275" dirty="0"/>
            </a:br>
            <a:r>
              <a:rPr lang="es-CO" sz="1275" b="1" dirty="0"/>
              <a:t>62.</a:t>
            </a:r>
            <a:r>
              <a:rPr lang="es-CO" sz="1275" dirty="0"/>
              <a:t> </a:t>
            </a:r>
            <a:r>
              <a:rPr lang="es-CO" sz="1275" b="1" dirty="0">
                <a:solidFill>
                  <a:schemeClr val="accent5"/>
                </a:solidFill>
              </a:rPr>
              <a:t>Cuba</a:t>
            </a:r>
            <a:r>
              <a:rPr lang="es-CO" sz="1275" dirty="0"/>
              <a:t>, Malasia (47)</a:t>
            </a:r>
            <a:br>
              <a:rPr lang="es-CO" sz="1275" dirty="0"/>
            </a:br>
            <a:r>
              <a:rPr lang="es-CO" sz="1275" b="1" dirty="0"/>
              <a:t>85.</a:t>
            </a:r>
            <a:r>
              <a:rPr lang="es-CO" sz="1275" dirty="0"/>
              <a:t> </a:t>
            </a:r>
            <a:r>
              <a:rPr lang="es-CO" sz="1275" b="1" dirty="0">
                <a:solidFill>
                  <a:schemeClr val="accent5"/>
                </a:solidFill>
              </a:rPr>
              <a:t>Argentina</a:t>
            </a:r>
            <a:r>
              <a:rPr lang="es-CO" sz="1275" dirty="0"/>
              <a:t>, Suazilandia, Islas Salomón, Kuwait, Kosovo, Bení­n (39)</a:t>
            </a:r>
            <a:br>
              <a:rPr lang="es-CO" sz="1275" dirty="0"/>
            </a:br>
            <a:r>
              <a:rPr lang="es-CO" sz="1275" b="1" dirty="0"/>
              <a:t>96.</a:t>
            </a:r>
            <a:r>
              <a:rPr lang="es-CO" sz="1275" dirty="0"/>
              <a:t> </a:t>
            </a:r>
            <a:r>
              <a:rPr lang="es-CO" sz="1275" b="1" dirty="0">
                <a:solidFill>
                  <a:schemeClr val="accent5"/>
                </a:solidFill>
              </a:rPr>
              <a:t>Perú</a:t>
            </a:r>
            <a:r>
              <a:rPr lang="es-CO" sz="1275" dirty="0">
                <a:solidFill>
                  <a:schemeClr val="accent5"/>
                </a:solidFill>
              </a:rPr>
              <a:t>, </a:t>
            </a:r>
            <a:r>
              <a:rPr lang="es-CO" sz="1275" b="1" dirty="0">
                <a:solidFill>
                  <a:schemeClr val="accent5"/>
                </a:solidFill>
              </a:rPr>
              <a:t>Brasil, Panamá, </a:t>
            </a:r>
            <a:r>
              <a:rPr lang="es-CO" sz="1600" b="1" dirty="0">
                <a:solidFill>
                  <a:srgbClr val="FF0000"/>
                </a:solidFill>
              </a:rPr>
              <a:t>Colombia</a:t>
            </a:r>
            <a:r>
              <a:rPr lang="es-CO" sz="1275" b="1" dirty="0">
                <a:solidFill>
                  <a:schemeClr val="accent5"/>
                </a:solidFill>
              </a:rPr>
              <a:t>, </a:t>
            </a:r>
            <a:r>
              <a:rPr lang="es-CO" sz="1275" dirty="0"/>
              <a:t>Zambia, Tailandia, Indonesia (37)</a:t>
            </a:r>
            <a:br>
              <a:rPr lang="es-CO" sz="1275" dirty="0"/>
            </a:br>
            <a:r>
              <a:rPr lang="es-CO" sz="1275" b="1" dirty="0"/>
              <a:t>112</a:t>
            </a:r>
            <a:r>
              <a:rPr lang="es-CO" sz="1275" dirty="0"/>
              <a:t>. </a:t>
            </a:r>
            <a:r>
              <a:rPr lang="es-CO" sz="1275" b="1" dirty="0">
                <a:solidFill>
                  <a:schemeClr val="accent5"/>
                </a:solidFill>
              </a:rPr>
              <a:t>Bolivia, El Salvador</a:t>
            </a:r>
            <a:r>
              <a:rPr lang="es-CO" sz="1275" dirty="0"/>
              <a:t>, Ní­ger, Maldivas, Argelia (33)</a:t>
            </a:r>
            <a:br>
              <a:rPr lang="es-CO" sz="1275" dirty="0"/>
            </a:br>
            <a:r>
              <a:rPr lang="es-CO" sz="1275" b="1" dirty="0"/>
              <a:t>135.</a:t>
            </a:r>
            <a:r>
              <a:rPr lang="es-CO" sz="1275" dirty="0"/>
              <a:t> </a:t>
            </a:r>
            <a:r>
              <a:rPr lang="es-CO" sz="1275" b="1" dirty="0">
                <a:solidFill>
                  <a:schemeClr val="accent5"/>
                </a:solidFill>
              </a:rPr>
              <a:t>México, República Dominicana, Honduras, Paraguay</a:t>
            </a:r>
            <a:r>
              <a:rPr lang="es-CO" sz="1275" dirty="0"/>
              <a:t>, Rusia (29)</a:t>
            </a:r>
            <a:br>
              <a:rPr lang="es-CO" sz="1275" dirty="0"/>
            </a:br>
            <a:r>
              <a:rPr lang="es-CO" sz="1275" b="1" dirty="0"/>
              <a:t>143.</a:t>
            </a:r>
            <a:r>
              <a:rPr lang="es-CO" sz="1275" dirty="0"/>
              <a:t> </a:t>
            </a:r>
            <a:r>
              <a:rPr lang="es-CO" sz="1275" b="1" dirty="0">
                <a:solidFill>
                  <a:schemeClr val="accent5"/>
                </a:solidFill>
              </a:rPr>
              <a:t>Guatemala</a:t>
            </a:r>
            <a:r>
              <a:rPr lang="es-CO" sz="1275" dirty="0"/>
              <a:t>, Mauritania, Lí­bano, Kenia, Bangladés (28)</a:t>
            </a:r>
            <a:br>
              <a:rPr lang="es-CO" sz="1275" dirty="0"/>
            </a:br>
            <a:r>
              <a:rPr lang="es-CO" sz="1275" b="1" dirty="0"/>
              <a:t>151.</a:t>
            </a:r>
            <a:r>
              <a:rPr lang="es-CO" sz="1275" dirty="0"/>
              <a:t> </a:t>
            </a:r>
            <a:r>
              <a:rPr lang="es-CO" sz="1275" b="1" dirty="0">
                <a:solidFill>
                  <a:schemeClr val="accent5"/>
                </a:solidFill>
              </a:rPr>
              <a:t>Nicaragua</a:t>
            </a:r>
            <a:r>
              <a:rPr lang="es-CO" sz="1275" dirty="0"/>
              <a:t>, Uganda (26)</a:t>
            </a:r>
            <a:br>
              <a:rPr lang="es-CO" sz="1275" dirty="0"/>
            </a:br>
            <a:r>
              <a:rPr lang="es-CO" sz="1275" b="1" dirty="0"/>
              <a:t>169.</a:t>
            </a:r>
            <a:r>
              <a:rPr lang="es-CO" sz="1275" dirty="0"/>
              <a:t> </a:t>
            </a:r>
            <a:r>
              <a:rPr lang="es-CO" sz="1275" b="1" dirty="0">
                <a:solidFill>
                  <a:schemeClr val="accent5"/>
                </a:solidFill>
              </a:rPr>
              <a:t>Venezuela</a:t>
            </a:r>
            <a:r>
              <a:rPr lang="es-CO" sz="1275" dirty="0"/>
              <a:t>, Irak (18)</a:t>
            </a:r>
            <a:br>
              <a:rPr lang="es-CO" sz="1275" dirty="0"/>
            </a:br>
            <a:r>
              <a:rPr lang="es-CO" sz="1275" b="1" dirty="0"/>
              <a:t>180.</a:t>
            </a:r>
            <a:r>
              <a:rPr lang="es-CO" sz="1275" dirty="0"/>
              <a:t> Somalia (9)</a:t>
            </a:r>
          </a:p>
        </p:txBody>
      </p:sp>
    </p:spTree>
    <p:extLst>
      <p:ext uri="{BB962C8B-B14F-4D97-AF65-F5344CB8AC3E}">
        <p14:creationId xmlns:p14="http://schemas.microsoft.com/office/powerpoint/2010/main" val="120862469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5826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hecke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238125"/>
            <a:ext cx="89154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5965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15" y="1020818"/>
            <a:ext cx="1782662" cy="918340"/>
          </a:xfrm>
          <a:prstGeom prst="rect">
            <a:avLst/>
          </a:prstGeom>
        </p:spPr>
      </p:pic>
      <p:sp>
        <p:nvSpPr>
          <p:cNvPr id="3" name="9 CuadroTexto"/>
          <p:cNvSpPr txBox="1">
            <a:spLocks noGrp="1"/>
          </p:cNvSpPr>
          <p:nvPr>
            <p:ph type="title"/>
          </p:nvPr>
        </p:nvSpPr>
        <p:spPr>
          <a:xfrm>
            <a:off x="536845" y="139306"/>
            <a:ext cx="864321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/>
              <a:t>Las personas que comenten actos de corrupción se ven afectadas por diferentes </a:t>
            </a:r>
            <a:br>
              <a:rPr lang="es-CL" sz="1600" b="1" dirty="0"/>
            </a:br>
            <a:r>
              <a:rPr lang="es-CL" sz="1600" b="1" dirty="0">
                <a:solidFill>
                  <a:srgbClr val="C00000"/>
                </a:solidFill>
              </a:rPr>
              <a:t>factores</a:t>
            </a:r>
            <a:r>
              <a:rPr lang="es-CL" sz="1600" b="1" dirty="0"/>
              <a:t> que pueden ser </a:t>
            </a:r>
            <a:r>
              <a:rPr lang="es-CL" sz="1600" b="1" dirty="0">
                <a:solidFill>
                  <a:srgbClr val="0070C0"/>
                </a:solidFill>
              </a:rPr>
              <a:t>internos o  personales</a:t>
            </a:r>
            <a:r>
              <a:rPr lang="es-CL" sz="1600" b="1" dirty="0"/>
              <a:t>, </a:t>
            </a:r>
            <a:r>
              <a:rPr lang="es-CL" sz="1600" b="1" dirty="0">
                <a:solidFill>
                  <a:srgbClr val="C00000"/>
                </a:solidFill>
              </a:rPr>
              <a:t>externos  o ambientales</a:t>
            </a:r>
            <a:r>
              <a:rPr lang="es-CL" sz="1600" b="1" dirty="0"/>
              <a:t> a la persona.  </a:t>
            </a:r>
          </a:p>
        </p:txBody>
      </p:sp>
      <p:sp>
        <p:nvSpPr>
          <p:cNvPr id="4" name="Elipse 3"/>
          <p:cNvSpPr/>
          <p:nvPr/>
        </p:nvSpPr>
        <p:spPr>
          <a:xfrm>
            <a:off x="561861" y="1885138"/>
            <a:ext cx="2227478" cy="86432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INTERNOS O 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PERSONALES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011622" y="3083233"/>
            <a:ext cx="1291535" cy="38962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0" b="1" dirty="0"/>
              <a:t>DESARROLLO MORAL 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952655" y="4910263"/>
            <a:ext cx="1512562" cy="2701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0" b="1" dirty="0"/>
              <a:t>SOCIALIZACIÓN</a:t>
            </a:r>
            <a:r>
              <a:rPr lang="es-CO" sz="1350" dirty="0"/>
              <a:t> 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114716" y="4121094"/>
            <a:ext cx="1134421" cy="25381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0" b="1" dirty="0"/>
              <a:t>ACTITUDES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1049663" y="4553255"/>
            <a:ext cx="1307514" cy="22088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0" b="1" dirty="0"/>
              <a:t>MOTIVACIÓN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1114716" y="3597175"/>
            <a:ext cx="1080401" cy="3618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0" b="1" dirty="0"/>
              <a:t>EJE DE CONTROL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9453" y="665463"/>
            <a:ext cx="5630222" cy="449211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3475831" y="5234384"/>
            <a:ext cx="1693092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CL" sz="750" b="1" dirty="0">
                <a:latin typeface="Arial" pitchFamily="34" charset="0"/>
                <a:cs typeface="Arial" pitchFamily="34" charset="0"/>
              </a:rPr>
              <a:t>Fuente</a:t>
            </a:r>
            <a:r>
              <a:rPr lang="es-CL" sz="75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750" dirty="0">
                <a:latin typeface="Arial" pitchFamily="34" charset="0"/>
                <a:cs typeface="Arial" pitchFamily="34" charset="0"/>
              </a:rPr>
              <a:t>Transparency</a:t>
            </a:r>
            <a:r>
              <a:rPr lang="es-CL" sz="750" dirty="0">
                <a:latin typeface="Arial" pitchFamily="34" charset="0"/>
                <a:cs typeface="Arial" pitchFamily="34" charset="0"/>
              </a:rPr>
              <a:t> International</a:t>
            </a:r>
          </a:p>
        </p:txBody>
      </p:sp>
      <p:sp>
        <p:nvSpPr>
          <p:cNvPr id="12" name="Flecha derecha 11"/>
          <p:cNvSpPr/>
          <p:nvPr/>
        </p:nvSpPr>
        <p:spPr>
          <a:xfrm rot="5400000">
            <a:off x="1546876" y="2803480"/>
            <a:ext cx="216080" cy="21608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3" dirty="0"/>
          </a:p>
        </p:txBody>
      </p:sp>
    </p:spTree>
    <p:extLst>
      <p:ext uri="{BB962C8B-B14F-4D97-AF65-F5344CB8AC3E}">
        <p14:creationId xmlns:p14="http://schemas.microsoft.com/office/powerpoint/2010/main" val="324139569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cdn.larepublica.co/cms/2018/08/24202448/al_corrupcion_act2_sabad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43645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7765" y="246953"/>
            <a:ext cx="85351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s-MX" sz="2600" b="1" dirty="0">
                <a:solidFill>
                  <a:srgbClr val="40558A"/>
                </a:solidFill>
                <a:latin typeface="Calibri"/>
              </a:rPr>
              <a:t>El Estado y su Responsabilidad frente  a la Corrupción</a:t>
            </a:r>
            <a:endParaRPr lang="es-ES" sz="2600" b="1" dirty="0">
              <a:solidFill>
                <a:srgbClr val="40558A"/>
              </a:solidFill>
              <a:latin typeface="Calibri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383745" y="1399142"/>
            <a:ext cx="1842972" cy="1042722"/>
          </a:xfrm>
          <a:prstGeom prst="ellipse">
            <a:avLst/>
          </a:prstGeom>
          <a:ln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100" b="1" dirty="0">
                <a:solidFill>
                  <a:schemeClr val="tx1"/>
                </a:solidFill>
              </a:rPr>
              <a:t>Disminuir </a:t>
            </a:r>
          </a:p>
        </p:txBody>
      </p:sp>
      <p:sp>
        <p:nvSpPr>
          <p:cNvPr id="4" name="Elipse 3"/>
          <p:cNvSpPr/>
          <p:nvPr/>
        </p:nvSpPr>
        <p:spPr>
          <a:xfrm>
            <a:off x="383746" y="3613781"/>
            <a:ext cx="1881368" cy="1080401"/>
          </a:xfrm>
          <a:prstGeom prst="ellipse">
            <a:avLst/>
          </a:prstGeom>
          <a:ln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100" b="1" dirty="0">
                <a:solidFill>
                  <a:schemeClr val="tx1"/>
                </a:solidFill>
              </a:rPr>
              <a:t>Fortalecer</a:t>
            </a:r>
            <a:r>
              <a:rPr lang="es-CO" sz="2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Cerrar llave 4"/>
          <p:cNvSpPr/>
          <p:nvPr/>
        </p:nvSpPr>
        <p:spPr>
          <a:xfrm>
            <a:off x="2382487" y="975725"/>
            <a:ext cx="266118" cy="1935795"/>
          </a:xfrm>
          <a:prstGeom prst="rightBrace">
            <a:avLst>
              <a:gd name="adj1" fmla="val 8331"/>
              <a:gd name="adj2" fmla="val 46322"/>
            </a:avLst>
          </a:prstGeom>
          <a:noFill/>
          <a:ln w="28575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053" b="1" dirty="0"/>
          </a:p>
        </p:txBody>
      </p:sp>
      <p:sp>
        <p:nvSpPr>
          <p:cNvPr id="6" name="Cerrar llave 5"/>
          <p:cNvSpPr/>
          <p:nvPr/>
        </p:nvSpPr>
        <p:spPr>
          <a:xfrm>
            <a:off x="2382487" y="3397701"/>
            <a:ext cx="270100" cy="1944722"/>
          </a:xfrm>
          <a:prstGeom prst="rightBrace">
            <a:avLst>
              <a:gd name="adj1" fmla="val 8331"/>
              <a:gd name="adj2" fmla="val 46322"/>
            </a:avLst>
          </a:prstGeom>
          <a:noFill/>
          <a:ln w="28575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053" b="1" dirty="0"/>
          </a:p>
        </p:txBody>
      </p:sp>
      <p:sp>
        <p:nvSpPr>
          <p:cNvPr id="7" name="Rectángulo 6"/>
          <p:cNvSpPr/>
          <p:nvPr/>
        </p:nvSpPr>
        <p:spPr>
          <a:xfrm>
            <a:off x="2814648" y="3505741"/>
            <a:ext cx="2370593" cy="167462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244" indent="-257244">
              <a:buFont typeface="Wingdings" panose="05000000000000000000" pitchFamily="2" charset="2"/>
              <a:buChar char="ü"/>
            </a:pPr>
            <a:r>
              <a:rPr lang="es-CO" sz="1800" b="1" dirty="0"/>
              <a:t>Transparencia</a:t>
            </a:r>
          </a:p>
          <a:p>
            <a:pPr marL="257244" indent="-257244">
              <a:buFont typeface="Wingdings" panose="05000000000000000000" pitchFamily="2" charset="2"/>
              <a:buChar char="ü"/>
            </a:pPr>
            <a:r>
              <a:rPr lang="es-CO" sz="1800" b="1" dirty="0"/>
              <a:t>Modernización</a:t>
            </a:r>
          </a:p>
          <a:p>
            <a:pPr marL="257244" indent="-257244">
              <a:buFont typeface="Wingdings" panose="05000000000000000000" pitchFamily="2" charset="2"/>
              <a:buChar char="ü"/>
            </a:pPr>
            <a:r>
              <a:rPr lang="es-CO" sz="1800" b="1" dirty="0"/>
              <a:t>Control Interno</a:t>
            </a:r>
          </a:p>
          <a:p>
            <a:pPr marL="257244" indent="-257244">
              <a:buFont typeface="Wingdings" panose="05000000000000000000" pitchFamily="2" charset="2"/>
              <a:buChar char="ü"/>
            </a:pPr>
            <a:r>
              <a:rPr lang="es-CO" sz="1800" b="1" dirty="0"/>
              <a:t>Ética Pública</a:t>
            </a:r>
          </a:p>
          <a:p>
            <a:pPr marL="257244" indent="-257244">
              <a:buFont typeface="Wingdings" panose="05000000000000000000" pitchFamily="2" charset="2"/>
              <a:buChar char="ü"/>
            </a:pPr>
            <a:r>
              <a:rPr lang="es-CO" sz="1800" b="1" dirty="0"/>
              <a:t>Prevención</a:t>
            </a:r>
          </a:p>
          <a:p>
            <a:pPr marL="257244" indent="-257244">
              <a:buFont typeface="Wingdings" panose="05000000000000000000" pitchFamily="2" charset="2"/>
              <a:buChar char="ü"/>
            </a:pPr>
            <a:r>
              <a:rPr lang="es-CO" sz="1800" b="1" dirty="0"/>
              <a:t>Detección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814648" y="1074838"/>
            <a:ext cx="2370593" cy="1728642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244" indent="-257244">
              <a:buFont typeface="Wingdings" panose="05000000000000000000" pitchFamily="2" charset="2"/>
              <a:buChar char="Ø"/>
            </a:pPr>
            <a:r>
              <a:rPr lang="es-CO" sz="1800" b="1" dirty="0"/>
              <a:t>Abusos</a:t>
            </a:r>
          </a:p>
          <a:p>
            <a:pPr marL="257244" indent="-257244">
              <a:buFont typeface="Wingdings" panose="05000000000000000000" pitchFamily="2" charset="2"/>
              <a:buChar char="Ø"/>
            </a:pPr>
            <a:r>
              <a:rPr lang="es-CO" sz="1800" b="1" dirty="0"/>
              <a:t>Ineficiencias</a:t>
            </a:r>
          </a:p>
          <a:p>
            <a:pPr marL="257244" indent="-257244">
              <a:buFont typeface="Wingdings" panose="05000000000000000000" pitchFamily="2" charset="2"/>
              <a:buChar char="Ø"/>
            </a:pPr>
            <a:r>
              <a:rPr lang="es-CO" sz="1800" b="1" dirty="0"/>
              <a:t>Burocracia</a:t>
            </a:r>
          </a:p>
          <a:p>
            <a:pPr marL="257244" indent="-257244">
              <a:buFont typeface="Wingdings" panose="05000000000000000000" pitchFamily="2" charset="2"/>
              <a:buChar char="Ø"/>
            </a:pPr>
            <a:r>
              <a:rPr lang="es-CO" sz="1800" b="1" dirty="0"/>
              <a:t>Opacidad</a:t>
            </a:r>
          </a:p>
          <a:p>
            <a:pPr marL="257244" indent="-257244">
              <a:buFont typeface="Wingdings" panose="05000000000000000000" pitchFamily="2" charset="2"/>
              <a:buChar char="Ø"/>
            </a:pPr>
            <a:r>
              <a:rPr lang="es-CO" sz="1800" b="1" dirty="0"/>
              <a:t>Déficit de Controles</a:t>
            </a:r>
          </a:p>
        </p:txBody>
      </p:sp>
      <p:sp>
        <p:nvSpPr>
          <p:cNvPr id="9" name="Llamada de flecha a la derecha 8"/>
          <p:cNvSpPr/>
          <p:nvPr/>
        </p:nvSpPr>
        <p:spPr>
          <a:xfrm>
            <a:off x="5369873" y="1074838"/>
            <a:ext cx="685979" cy="4105525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2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es-CO" sz="2200" b="1" dirty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s-CO" sz="2200" b="1" dirty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s-CO" sz="2200" b="1" dirty="0">
                <a:solidFill>
                  <a:schemeClr val="tx1"/>
                </a:solidFill>
              </a:rPr>
              <a:t>M</a:t>
            </a:r>
          </a:p>
          <a:p>
            <a:pPr algn="ctr"/>
            <a:r>
              <a:rPr lang="es-CO" sz="2200" b="1" dirty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s-CO" sz="2200" b="1" dirty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es-CO" sz="22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s-CO" sz="2200" b="1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s-CO" sz="22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s-CO" sz="2200" b="1" dirty="0">
                <a:solidFill>
                  <a:schemeClr val="tx1"/>
                </a:solidFill>
              </a:rPr>
              <a:t>D</a:t>
            </a:r>
          </a:p>
          <a:p>
            <a:pPr algn="ctr"/>
            <a:r>
              <a:rPr lang="es-CO" sz="2200" b="1" dirty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s-CO" sz="22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0" name="Pentágono 9"/>
          <p:cNvSpPr/>
          <p:nvPr/>
        </p:nvSpPr>
        <p:spPr>
          <a:xfrm>
            <a:off x="5985550" y="1953731"/>
            <a:ext cx="2501205" cy="734385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GOBERNANZA </a:t>
            </a:r>
          </a:p>
          <a:p>
            <a:pPr algn="ctr"/>
            <a:r>
              <a:rPr lang="es-CO" sz="2400" b="1" dirty="0"/>
              <a:t>MEJOR</a:t>
            </a:r>
          </a:p>
        </p:txBody>
      </p:sp>
      <p:sp>
        <p:nvSpPr>
          <p:cNvPr id="11" name="Pentágono 10"/>
          <p:cNvSpPr/>
          <p:nvPr/>
        </p:nvSpPr>
        <p:spPr>
          <a:xfrm>
            <a:off x="5985549" y="3701667"/>
            <a:ext cx="2453475" cy="722415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/>
              <a:t>Menos</a:t>
            </a:r>
          </a:p>
          <a:p>
            <a:pPr algn="ctr"/>
            <a:r>
              <a:rPr lang="es-CO" sz="2400" b="1" dirty="0"/>
              <a:t>CORRUPCCIÓN</a:t>
            </a:r>
          </a:p>
        </p:txBody>
      </p:sp>
    </p:spTree>
    <p:extLst>
      <p:ext uri="{BB962C8B-B14F-4D97-AF65-F5344CB8AC3E}">
        <p14:creationId xmlns:p14="http://schemas.microsoft.com/office/powerpoint/2010/main" val="85972606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55085" y="710588"/>
            <a:ext cx="9017306" cy="42635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Pentágono 2"/>
          <p:cNvSpPr/>
          <p:nvPr/>
        </p:nvSpPr>
        <p:spPr>
          <a:xfrm>
            <a:off x="121185" y="2062487"/>
            <a:ext cx="3117773" cy="1093925"/>
          </a:xfrm>
          <a:prstGeom prst="homePlate">
            <a:avLst/>
          </a:prstGeom>
          <a:solidFill>
            <a:schemeClr val="bg1">
              <a:lumMod val="65000"/>
            </a:schemeClr>
          </a:solidFill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tx1"/>
                </a:solidFill>
              </a:rPr>
              <a:t>FÓRMULA DE LA</a:t>
            </a:r>
          </a:p>
          <a:p>
            <a:pPr algn="ctr"/>
            <a:r>
              <a:rPr lang="es-CO" sz="2800" b="1" dirty="0">
                <a:solidFill>
                  <a:schemeClr val="tx1"/>
                </a:solidFill>
              </a:rPr>
              <a:t>CORRUPCIÓN **</a:t>
            </a:r>
          </a:p>
          <a:p>
            <a:pPr algn="ctr"/>
            <a:r>
              <a:rPr lang="es-CO" sz="1350" b="1" dirty="0">
                <a:solidFill>
                  <a:schemeClr val="bg1"/>
                </a:solidFill>
              </a:rPr>
              <a:t>(metafóricamente)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033" y="5086424"/>
            <a:ext cx="2017783" cy="300824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25" dirty="0">
                <a:solidFill>
                  <a:schemeClr val="tx1"/>
                </a:solidFill>
              </a:rPr>
              <a:t>**</a:t>
            </a:r>
            <a:r>
              <a:rPr lang="es-CO" sz="825" b="1" dirty="0">
                <a:solidFill>
                  <a:srgbClr val="40558A"/>
                </a:solidFill>
                <a:latin typeface="Calibri"/>
              </a:rPr>
              <a:t>Fórmula Propuesta por </a:t>
            </a:r>
            <a:r>
              <a:rPr lang="es-MX" sz="825" b="1" dirty="0">
                <a:solidFill>
                  <a:srgbClr val="40558A"/>
                </a:solidFill>
                <a:latin typeface="Calibri"/>
              </a:rPr>
              <a:t>Robert Klitgaard </a:t>
            </a:r>
            <a:endParaRPr lang="es-CO" sz="825" dirty="0"/>
          </a:p>
        </p:txBody>
      </p:sp>
      <p:sp>
        <p:nvSpPr>
          <p:cNvPr id="5" name="Rectángulo redondeado 4"/>
          <p:cNvSpPr/>
          <p:nvPr/>
        </p:nvSpPr>
        <p:spPr>
          <a:xfrm>
            <a:off x="3436146" y="2191676"/>
            <a:ext cx="4760404" cy="9183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301" b="1" dirty="0">
                <a:solidFill>
                  <a:srgbClr val="FF0000"/>
                </a:solidFill>
              </a:rPr>
              <a:t>C</a:t>
            </a:r>
            <a:r>
              <a:rPr lang="es-CO" sz="3301" b="1" dirty="0">
                <a:solidFill>
                  <a:schemeClr val="tx1"/>
                </a:solidFill>
              </a:rPr>
              <a:t> = </a:t>
            </a:r>
            <a:r>
              <a:rPr lang="es-CO" sz="3301" b="1" dirty="0">
                <a:solidFill>
                  <a:srgbClr val="002060"/>
                </a:solidFill>
              </a:rPr>
              <a:t>M</a:t>
            </a:r>
            <a:r>
              <a:rPr lang="es-CO" sz="3301" b="1" dirty="0">
                <a:solidFill>
                  <a:schemeClr val="tx1"/>
                </a:solidFill>
              </a:rPr>
              <a:t> + </a:t>
            </a:r>
            <a:r>
              <a:rPr lang="es-CO" sz="3301" b="1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s-CO" sz="3301" b="1" dirty="0">
                <a:solidFill>
                  <a:schemeClr val="tx1"/>
                </a:solidFill>
              </a:rPr>
              <a:t> - </a:t>
            </a:r>
            <a:r>
              <a:rPr lang="es-CO" sz="3301" b="1" dirty="0">
                <a:solidFill>
                  <a:schemeClr val="accent2">
                    <a:lumMod val="50000"/>
                  </a:schemeClr>
                </a:solidFill>
              </a:rPr>
              <a:t>RC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240307" y="3318472"/>
            <a:ext cx="6670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3" b="1" dirty="0">
                <a:solidFill>
                  <a:srgbClr val="002060"/>
                </a:solidFill>
              </a:rPr>
              <a:t>                </a:t>
            </a:r>
            <a:r>
              <a:rPr lang="es-CO" sz="2400" b="1" dirty="0">
                <a:solidFill>
                  <a:srgbClr val="002060"/>
                </a:solidFill>
              </a:rPr>
              <a:t>M  = </a:t>
            </a:r>
            <a:r>
              <a:rPr lang="es-CL" sz="2400" b="1" dirty="0">
                <a:solidFill>
                  <a:srgbClr val="002060"/>
                </a:solidFill>
              </a:rPr>
              <a:t>Monopolio de la decisión</a:t>
            </a:r>
            <a:endParaRPr lang="es-CO" sz="2400" b="1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87402" y="3711364"/>
            <a:ext cx="6956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53" b="1" dirty="0">
                <a:solidFill>
                  <a:schemeClr val="accent2">
                    <a:lumMod val="75000"/>
                  </a:schemeClr>
                </a:solidFill>
              </a:rPr>
              <a:t>                   </a:t>
            </a:r>
            <a:r>
              <a:rPr lang="es-CO" sz="2400" b="1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s-CO" sz="2000" b="1" dirty="0">
                <a:solidFill>
                  <a:schemeClr val="accent2">
                    <a:lumMod val="75000"/>
                  </a:schemeClr>
                </a:solidFill>
              </a:rPr>
              <a:t>   = </a:t>
            </a:r>
            <a:r>
              <a:rPr lang="es-CL" sz="2000" b="1" dirty="0">
                <a:solidFill>
                  <a:schemeClr val="accent2">
                    <a:lumMod val="75000"/>
                  </a:schemeClr>
                </a:solidFill>
              </a:rPr>
              <a:t>Discrecionalidad de las decisiones y procesos</a:t>
            </a:r>
            <a:endParaRPr lang="es-CO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724983" y="4023723"/>
            <a:ext cx="7682388" cy="600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053" b="1" dirty="0">
                <a:solidFill>
                  <a:schemeClr val="accent2">
                    <a:lumMod val="50000"/>
                  </a:schemeClr>
                </a:solidFill>
              </a:rPr>
              <a:t>                            </a:t>
            </a:r>
            <a:r>
              <a:rPr lang="es-CO" sz="3301" b="1" dirty="0">
                <a:solidFill>
                  <a:schemeClr val="accent2">
                    <a:lumMod val="50000"/>
                  </a:schemeClr>
                </a:solidFill>
              </a:rPr>
              <a:t>RC</a:t>
            </a:r>
            <a:r>
              <a:rPr lang="es-CO" sz="1053" b="1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es-CO" sz="2000" b="1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r>
              <a:rPr lang="es-CO" sz="1053" b="1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es-CL" sz="2000" b="1" dirty="0">
                <a:solidFill>
                  <a:schemeClr val="accent2">
                    <a:lumMod val="50000"/>
                  </a:schemeClr>
                </a:solidFill>
              </a:rPr>
              <a:t>Rendición de Cuentas (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Accountability</a:t>
            </a:r>
            <a:r>
              <a:rPr lang="es-CL" sz="2000" b="1" dirty="0">
                <a:solidFill>
                  <a:schemeClr val="accent2">
                    <a:lumMod val="50000"/>
                  </a:schemeClr>
                </a:solidFill>
              </a:rPr>
              <a:t>) Transparencia </a:t>
            </a:r>
            <a:endParaRPr lang="es-CO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3393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35F5E82-3DB5-0749-8D32-9481FE2432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63398" cy="2844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19106E9-B481-FB47-98CC-D57D0D1935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844800"/>
            <a:ext cx="4963398" cy="28702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81C6125-BB1A-A549-BFC8-15DB8C4E7A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398" y="2754386"/>
            <a:ext cx="4180601" cy="29352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5CB22D9-88AF-5145-BB5A-6FC37DF2D7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83" r="15486"/>
          <a:stretch/>
        </p:blipFill>
        <p:spPr>
          <a:xfrm>
            <a:off x="4963398" y="-17511"/>
            <a:ext cx="4180601" cy="27543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12992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3325" y="-1"/>
            <a:ext cx="4362138" cy="29198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764" y="2727918"/>
            <a:ext cx="5643796" cy="298708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4"/>
          <p:cNvSpPr txBox="1">
            <a:spLocks/>
          </p:cNvSpPr>
          <p:nvPr/>
        </p:nvSpPr>
        <p:spPr bwMode="auto">
          <a:xfrm>
            <a:off x="613064" y="3008168"/>
            <a:ext cx="8260771" cy="26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8" algn="ctr"/>
            <a:endParaRPr lang="es-ES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s-ES" b="1" dirty="0">
                <a:solidFill>
                  <a:srgbClr val="002060"/>
                </a:solidFill>
              </a:rPr>
              <a:t>BUENAS  PRÁCTICAS  CONTABLES E IMPULSO  A  LA TRANSPARENCIA  Y  PREVENCIÓN  DE OPERACIONES  ILÍCITAS</a:t>
            </a:r>
          </a:p>
          <a:p>
            <a:pPr algn="ctr"/>
            <a:endParaRPr lang="es-ES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s-ES" sz="1600" b="1" dirty="0">
                <a:solidFill>
                  <a:srgbClr val="002060"/>
                </a:solidFill>
              </a:rPr>
              <a:t>Bogotá D.C. 14 febrero 2019 </a:t>
            </a:r>
          </a:p>
        </p:txBody>
      </p:sp>
      <p:sp>
        <p:nvSpPr>
          <p:cNvPr id="5" name="Subtítulo 4"/>
          <p:cNvSpPr txBox="1">
            <a:spLocks/>
          </p:cNvSpPr>
          <p:nvPr/>
        </p:nvSpPr>
        <p:spPr>
          <a:xfrm>
            <a:off x="1626357" y="2347580"/>
            <a:ext cx="6110357" cy="575647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None/>
              <a:defRPr sz="2800" b="0" kern="120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>
                <a:solidFill>
                  <a:srgbClr val="002060"/>
                </a:solidFill>
              </a:rPr>
              <a:t>ASAMBLEA GENERAL DE ANDESCO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825" y="38244"/>
            <a:ext cx="6067425" cy="21235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55863" y="1298403"/>
            <a:ext cx="3591383" cy="236898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Flecha abajo 9"/>
          <p:cNvSpPr/>
          <p:nvPr/>
        </p:nvSpPr>
        <p:spPr bwMode="auto">
          <a:xfrm>
            <a:off x="6019022" y="1295845"/>
            <a:ext cx="497891" cy="476408"/>
          </a:xfrm>
          <a:prstGeom prst="downArrow">
            <a:avLst/>
          </a:prstGeom>
          <a:solidFill>
            <a:schemeClr val="tx2">
              <a:lumMod val="95000"/>
              <a:lumOff val="5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alpha val="40000"/>
              </a:schemeClr>
            </a:glow>
          </a:effectLst>
        </p:spPr>
        <p:txBody>
          <a:bodyPr vert="horz" wrap="square" lIns="91417" tIns="45708" rIns="91417" bIns="45708" numCol="1" rtlCol="0" anchor="t" anchorCtr="0" compatLnSpc="1">
            <a:prstTxWarp prst="textNoShape">
              <a:avLst/>
            </a:prstTxWarp>
          </a:bodyPr>
          <a:lstStyle/>
          <a:p>
            <a:pPr defTabSz="914182"/>
            <a:endParaRPr lang="es-CO" dirty="0">
              <a:latin typeface="Times New Roman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75222" y="1839992"/>
            <a:ext cx="5139367" cy="857079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7" tIns="45708" rIns="91417" bIns="45708" rtlCol="0" anchor="ctr"/>
          <a:lstStyle/>
          <a:p>
            <a:pPr algn="ctr" defTabSz="9141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kern="0" dirty="0">
                <a:solidFill>
                  <a:srgbClr val="000000"/>
                </a:solidFill>
                <a:latin typeface="Calibri"/>
              </a:rPr>
              <a:t>UN GRAN QUEHACER PARA </a:t>
            </a:r>
          </a:p>
          <a:p>
            <a:pPr algn="ctr" defTabSz="9141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kern="0" dirty="0">
                <a:solidFill>
                  <a:srgbClr val="000000"/>
                </a:solidFill>
                <a:latin typeface="Calibri"/>
              </a:rPr>
              <a:t>PAÍSES CON PROSPERIDAD </a:t>
            </a:r>
          </a:p>
        </p:txBody>
      </p:sp>
      <p:sp>
        <p:nvSpPr>
          <p:cNvPr id="20" name="6 Rectángulo"/>
          <p:cNvSpPr/>
          <p:nvPr/>
        </p:nvSpPr>
        <p:spPr>
          <a:xfrm>
            <a:off x="3834332" y="3276797"/>
            <a:ext cx="5222582" cy="235446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17" tIns="45708" rIns="91417" bIns="45708">
            <a:spAutoFit/>
          </a:bodyPr>
          <a:lstStyle/>
          <a:p>
            <a:pPr lvl="0" algn="just" eaLnBrk="1" hangingPunct="1">
              <a:spcAft>
                <a:spcPct val="25000"/>
              </a:spcAft>
            </a:pPr>
            <a:r>
              <a:rPr lang="en-GB" altLang="es-CO" sz="2800" b="1" dirty="0">
                <a:solidFill>
                  <a:srgbClr val="000000"/>
                </a:solidFill>
                <a:cs typeface="Arial" charset="0"/>
              </a:rPr>
              <a:t>Contabilidad para el </a:t>
            </a:r>
            <a:r>
              <a:rPr lang="en-GB" altLang="es-CO" sz="2800" b="1" u="sng" dirty="0">
                <a:solidFill>
                  <a:srgbClr val="000000"/>
                </a:solidFill>
                <a:cs typeface="Arial" charset="0"/>
              </a:rPr>
              <a:t>BUEN GOBIERNO</a:t>
            </a:r>
            <a:r>
              <a:rPr lang="en-GB" altLang="es-CO" sz="2800" b="1" dirty="0">
                <a:solidFill>
                  <a:srgbClr val="000000"/>
                </a:solidFill>
                <a:cs typeface="Arial" charset="0"/>
              </a:rPr>
              <a:t> de las organizaciones. </a:t>
            </a:r>
          </a:p>
          <a:p>
            <a:pPr lvl="0" algn="just" eaLnBrk="1" hangingPunct="1">
              <a:spcAft>
                <a:spcPct val="25000"/>
              </a:spcAft>
            </a:pPr>
            <a:r>
              <a:rPr lang="en-GB" altLang="es-CO" sz="2800" b="1" dirty="0" err="1">
                <a:solidFill>
                  <a:srgbClr val="000000"/>
                </a:solidFill>
                <a:cs typeface="Arial" charset="0"/>
              </a:rPr>
              <a:t>Adecuación</a:t>
            </a:r>
            <a:r>
              <a:rPr lang="en-GB" altLang="es-CO" sz="2800" b="1" dirty="0">
                <a:solidFill>
                  <a:srgbClr val="000000"/>
                </a:solidFill>
                <a:cs typeface="Arial" charset="0"/>
              </a:rPr>
              <a:t> de la </a:t>
            </a:r>
            <a:r>
              <a:rPr lang="en-GB" altLang="es-CO" sz="2800" b="1" dirty="0" err="1">
                <a:solidFill>
                  <a:srgbClr val="000000"/>
                </a:solidFill>
                <a:cs typeface="Arial" charset="0"/>
              </a:rPr>
              <a:t>Contabilidad</a:t>
            </a:r>
            <a:r>
              <a:rPr lang="en-GB" altLang="es-CO" sz="2800" b="1" dirty="0">
                <a:solidFill>
                  <a:srgbClr val="000000"/>
                </a:solidFill>
                <a:cs typeface="Arial" charset="0"/>
              </a:rPr>
              <a:t> a un nuevo concepto de RENDICIÓN DE CUENTAS </a:t>
            </a:r>
            <a:r>
              <a:rPr lang="en-GB" altLang="es-CO" sz="2800" b="1" i="1" dirty="0">
                <a:solidFill>
                  <a:srgbClr val="000000"/>
                </a:solidFill>
                <a:cs typeface="Arial" charset="0"/>
              </a:rPr>
              <a:t>(“Accountability”)</a:t>
            </a:r>
          </a:p>
        </p:txBody>
      </p:sp>
      <p:sp>
        <p:nvSpPr>
          <p:cNvPr id="21" name="10 Rectángulo"/>
          <p:cNvSpPr/>
          <p:nvPr/>
        </p:nvSpPr>
        <p:spPr>
          <a:xfrm>
            <a:off x="455849" y="158892"/>
            <a:ext cx="7556039" cy="923324"/>
          </a:xfrm>
          <a:prstGeom prst="rect">
            <a:avLst/>
          </a:prstGeom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es-CO" sz="2700" b="1" dirty="0">
                <a:cs typeface="Calibri" panose="020F0502020204030204" pitchFamily="34" charset="0"/>
              </a:rPr>
              <a:t>CONTABILIDAD GENERADORA DE VALOR </a:t>
            </a:r>
          </a:p>
          <a:p>
            <a:pPr algn="ctr"/>
            <a:r>
              <a:rPr lang="es-CO" sz="2700" b="1" dirty="0">
                <a:cs typeface="Calibri" panose="020F0502020204030204" pitchFamily="34" charset="0"/>
              </a:rPr>
              <a:t>PARA PAÍSES DE BUENAS PRÁCTICAS</a:t>
            </a:r>
            <a:endParaRPr lang="es-ES" sz="2700" b="1" dirty="0"/>
          </a:p>
        </p:txBody>
      </p:sp>
      <p:sp>
        <p:nvSpPr>
          <p:cNvPr id="22" name="Flecha abajo 9"/>
          <p:cNvSpPr/>
          <p:nvPr/>
        </p:nvSpPr>
        <p:spPr bwMode="auto">
          <a:xfrm>
            <a:off x="6019023" y="2782216"/>
            <a:ext cx="497891" cy="423379"/>
          </a:xfrm>
          <a:prstGeom prst="downArrow">
            <a:avLst/>
          </a:prstGeom>
          <a:solidFill>
            <a:schemeClr val="tx2">
              <a:lumMod val="95000"/>
              <a:lumOff val="5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alpha val="40000"/>
              </a:schemeClr>
            </a:glow>
          </a:effectLst>
        </p:spPr>
        <p:txBody>
          <a:bodyPr vert="horz" wrap="square" lIns="91417" tIns="45708" rIns="91417" bIns="45708" numCol="1" rtlCol="0" anchor="t" anchorCtr="0" compatLnSpc="1">
            <a:prstTxWarp prst="textNoShape">
              <a:avLst/>
            </a:prstTxWarp>
          </a:bodyPr>
          <a:lstStyle/>
          <a:p>
            <a:pPr defTabSz="914182"/>
            <a:endParaRPr lang="es-CO" dirty="0">
              <a:latin typeface="Times New Roman" pitchFamily="18" charset="0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308" y="1423556"/>
            <a:ext cx="2239241" cy="2313810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-89982" y="2114045"/>
            <a:ext cx="2235955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s-CO" sz="3600" dirty="0"/>
              <a:t>Latino</a:t>
            </a:r>
          </a:p>
          <a:p>
            <a:pPr algn="ctr">
              <a:lnSpc>
                <a:spcPct val="95000"/>
              </a:lnSpc>
            </a:pPr>
            <a:r>
              <a:rPr lang="es-CO" sz="3600" dirty="0"/>
              <a:t>América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308" y="3532909"/>
            <a:ext cx="2146133" cy="23327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uxograma: Terminação 16">
            <a:extLst>
              <a:ext uri="{FF2B5EF4-FFF2-40B4-BE49-F238E27FC236}">
                <a16:creationId xmlns:a16="http://schemas.microsoft.com/office/drawing/2014/main" id="{FEE8AD50-7F47-4E40-B7CB-447C015A3CAF}"/>
              </a:ext>
            </a:extLst>
          </p:cNvPr>
          <p:cNvSpPr/>
          <p:nvPr/>
        </p:nvSpPr>
        <p:spPr>
          <a:xfrm>
            <a:off x="594301" y="912626"/>
            <a:ext cx="2250026" cy="576000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Sector Privado</a:t>
            </a:r>
          </a:p>
        </p:txBody>
      </p:sp>
      <p:sp>
        <p:nvSpPr>
          <p:cNvPr id="9" name="CaixaDeTexto 19">
            <a:extLst>
              <a:ext uri="{FF2B5EF4-FFF2-40B4-BE49-F238E27FC236}">
                <a16:creationId xmlns:a16="http://schemas.microsoft.com/office/drawing/2014/main" id="{70DB0E6B-6803-4DE3-ABC2-8A3F0D951CFA}"/>
              </a:ext>
            </a:extLst>
          </p:cNvPr>
          <p:cNvSpPr txBox="1"/>
          <p:nvPr/>
        </p:nvSpPr>
        <p:spPr>
          <a:xfrm>
            <a:off x="273876" y="1589843"/>
            <a:ext cx="1736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b="1" dirty="0">
                <a:latin typeface="+mn-lt"/>
              </a:rPr>
              <a:t>Cliente</a:t>
            </a:r>
          </a:p>
        </p:txBody>
      </p:sp>
      <p:sp>
        <p:nvSpPr>
          <p:cNvPr id="10" name="CaixaDeTexto 20">
            <a:extLst>
              <a:ext uri="{FF2B5EF4-FFF2-40B4-BE49-F238E27FC236}">
                <a16:creationId xmlns:a16="http://schemas.microsoft.com/office/drawing/2014/main" id="{7E4DA1A2-45A1-46AA-A635-7B3B4988F4E1}"/>
              </a:ext>
            </a:extLst>
          </p:cNvPr>
          <p:cNvSpPr txBox="1"/>
          <p:nvPr/>
        </p:nvSpPr>
        <p:spPr>
          <a:xfrm>
            <a:off x="6047754" y="1643080"/>
            <a:ext cx="184790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t-BR" sz="1900" b="1" dirty="0" err="1">
                <a:latin typeface="+mn-lt"/>
              </a:rPr>
              <a:t>Ciudadano</a:t>
            </a:r>
            <a:endParaRPr lang="pt-BR" sz="1900" b="1" dirty="0">
              <a:latin typeface="+mn-lt"/>
            </a:endParaRPr>
          </a:p>
        </p:txBody>
      </p:sp>
      <p:sp>
        <p:nvSpPr>
          <p:cNvPr id="11" name="CaixaDeTexto 25">
            <a:extLst>
              <a:ext uri="{FF2B5EF4-FFF2-40B4-BE49-F238E27FC236}">
                <a16:creationId xmlns:a16="http://schemas.microsoft.com/office/drawing/2014/main" id="{FFD04034-3E98-4B56-AAA3-B51C6E68C58C}"/>
              </a:ext>
            </a:extLst>
          </p:cNvPr>
          <p:cNvSpPr txBox="1"/>
          <p:nvPr/>
        </p:nvSpPr>
        <p:spPr>
          <a:xfrm>
            <a:off x="5989975" y="2057904"/>
            <a:ext cx="24527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t-BR" sz="1900" b="1" dirty="0" err="1">
                <a:latin typeface="+mn-lt"/>
              </a:rPr>
              <a:t>Recaudación</a:t>
            </a:r>
            <a:r>
              <a:rPr lang="pt-BR" sz="1900" b="1" dirty="0">
                <a:latin typeface="+mn-lt"/>
              </a:rPr>
              <a:t> de </a:t>
            </a:r>
            <a:r>
              <a:rPr lang="pt-BR" sz="1900" b="1" dirty="0" err="1">
                <a:latin typeface="+mn-lt"/>
              </a:rPr>
              <a:t>Impuestos</a:t>
            </a:r>
            <a:endParaRPr lang="pt-BR" sz="1900" b="1" dirty="0">
              <a:latin typeface="+mn-lt"/>
            </a:endParaRPr>
          </a:p>
        </p:txBody>
      </p:sp>
      <p:sp>
        <p:nvSpPr>
          <p:cNvPr id="12" name="CaixaDeTexto 26">
            <a:extLst>
              <a:ext uri="{FF2B5EF4-FFF2-40B4-BE49-F238E27FC236}">
                <a16:creationId xmlns:a16="http://schemas.microsoft.com/office/drawing/2014/main" id="{FFFA2F10-B511-44DF-8812-AEAD957AA2A4}"/>
              </a:ext>
            </a:extLst>
          </p:cNvPr>
          <p:cNvSpPr txBox="1"/>
          <p:nvPr/>
        </p:nvSpPr>
        <p:spPr>
          <a:xfrm>
            <a:off x="459974" y="2740246"/>
            <a:ext cx="1542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b="1" dirty="0">
                <a:latin typeface="+mn-lt"/>
              </a:rPr>
              <a:t>Mercado </a:t>
            </a:r>
          </a:p>
        </p:txBody>
      </p:sp>
      <p:sp>
        <p:nvSpPr>
          <p:cNvPr id="13" name="CaixaDeTexto 27">
            <a:extLst>
              <a:ext uri="{FF2B5EF4-FFF2-40B4-BE49-F238E27FC236}">
                <a16:creationId xmlns:a16="http://schemas.microsoft.com/office/drawing/2014/main" id="{CB55339D-ED8F-4DAF-8C08-650ED17E373B}"/>
              </a:ext>
            </a:extLst>
          </p:cNvPr>
          <p:cNvSpPr txBox="1"/>
          <p:nvPr/>
        </p:nvSpPr>
        <p:spPr>
          <a:xfrm>
            <a:off x="5889917" y="2733912"/>
            <a:ext cx="267425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t-BR" sz="1900" b="1" dirty="0">
                <a:latin typeface="+mn-lt"/>
              </a:rPr>
              <a:t>Carga Tributaria</a:t>
            </a:r>
          </a:p>
        </p:txBody>
      </p:sp>
      <p:sp>
        <p:nvSpPr>
          <p:cNvPr id="14" name="CaixaDeTexto 28">
            <a:extLst>
              <a:ext uri="{FF2B5EF4-FFF2-40B4-BE49-F238E27FC236}">
                <a16:creationId xmlns:a16="http://schemas.microsoft.com/office/drawing/2014/main" id="{6F32D309-BAEC-4DD1-9107-7B30AD10C44B}"/>
              </a:ext>
            </a:extLst>
          </p:cNvPr>
          <p:cNvSpPr txBox="1"/>
          <p:nvPr/>
        </p:nvSpPr>
        <p:spPr>
          <a:xfrm>
            <a:off x="494210" y="3206931"/>
            <a:ext cx="1871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b="1" dirty="0" err="1">
                <a:latin typeface="+mn-lt"/>
              </a:rPr>
              <a:t>Rentabilidad</a:t>
            </a:r>
            <a:r>
              <a:rPr lang="pt-BR" sz="2000" b="1" dirty="0">
                <a:latin typeface="+mn-lt"/>
              </a:rPr>
              <a:t> </a:t>
            </a:r>
          </a:p>
        </p:txBody>
      </p:sp>
      <p:sp>
        <p:nvSpPr>
          <p:cNvPr id="15" name="CaixaDeTexto 29">
            <a:extLst>
              <a:ext uri="{FF2B5EF4-FFF2-40B4-BE49-F238E27FC236}">
                <a16:creationId xmlns:a16="http://schemas.microsoft.com/office/drawing/2014/main" id="{59E42BD0-86BE-481D-AA03-0AD18254FAF8}"/>
              </a:ext>
            </a:extLst>
          </p:cNvPr>
          <p:cNvSpPr txBox="1"/>
          <p:nvPr/>
        </p:nvSpPr>
        <p:spPr>
          <a:xfrm>
            <a:off x="6055198" y="3163710"/>
            <a:ext cx="135407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t-BR" sz="1900" b="1" dirty="0">
                <a:latin typeface="+mn-lt"/>
              </a:rPr>
              <a:t>Social</a:t>
            </a:r>
          </a:p>
        </p:txBody>
      </p:sp>
      <p:sp>
        <p:nvSpPr>
          <p:cNvPr id="16" name="CaixaDeTexto 30">
            <a:extLst>
              <a:ext uri="{FF2B5EF4-FFF2-40B4-BE49-F238E27FC236}">
                <a16:creationId xmlns:a16="http://schemas.microsoft.com/office/drawing/2014/main" id="{2C2C55BC-AA4D-4825-BF79-DEC511991BB5}"/>
              </a:ext>
            </a:extLst>
          </p:cNvPr>
          <p:cNvSpPr txBox="1"/>
          <p:nvPr/>
        </p:nvSpPr>
        <p:spPr>
          <a:xfrm>
            <a:off x="410898" y="3575344"/>
            <a:ext cx="2855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b="1" dirty="0" err="1">
                <a:latin typeface="+mn-lt"/>
              </a:rPr>
              <a:t>Maximización</a:t>
            </a:r>
            <a:r>
              <a:rPr lang="pt-BR" sz="2000" b="1" dirty="0">
                <a:latin typeface="+mn-lt"/>
              </a:rPr>
              <a:t> de </a:t>
            </a:r>
            <a:r>
              <a:rPr lang="pt-BR" sz="2000" b="1" dirty="0" err="1">
                <a:latin typeface="+mn-lt"/>
              </a:rPr>
              <a:t>los</a:t>
            </a:r>
            <a:r>
              <a:rPr lang="pt-BR" sz="2000" b="1" dirty="0">
                <a:latin typeface="+mn-lt"/>
              </a:rPr>
              <a:t> resultados</a:t>
            </a:r>
          </a:p>
        </p:txBody>
      </p:sp>
      <p:sp>
        <p:nvSpPr>
          <p:cNvPr id="17" name="CaixaDeTexto 31">
            <a:extLst>
              <a:ext uri="{FF2B5EF4-FFF2-40B4-BE49-F238E27FC236}">
                <a16:creationId xmlns:a16="http://schemas.microsoft.com/office/drawing/2014/main" id="{C38FB2C0-5DE4-43DE-AE0E-49A57B940FA5}"/>
              </a:ext>
            </a:extLst>
          </p:cNvPr>
          <p:cNvSpPr txBox="1"/>
          <p:nvPr/>
        </p:nvSpPr>
        <p:spPr>
          <a:xfrm>
            <a:off x="483176" y="4697466"/>
            <a:ext cx="2858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b="1" dirty="0" err="1">
                <a:latin typeface="+mn-lt"/>
              </a:rPr>
              <a:t>Viabilidad</a:t>
            </a:r>
            <a:r>
              <a:rPr lang="pt-BR" sz="2000" b="1" dirty="0">
                <a:latin typeface="+mn-lt"/>
              </a:rPr>
              <a:t> Económica</a:t>
            </a:r>
          </a:p>
          <a:p>
            <a:pPr algn="ctr"/>
            <a:r>
              <a:rPr lang="pt-BR" sz="2000" b="1" dirty="0" err="1">
                <a:solidFill>
                  <a:srgbClr val="0070C0"/>
                </a:solidFill>
                <a:latin typeface="+mn-lt"/>
              </a:rPr>
              <a:t>Lenguaje</a:t>
            </a:r>
            <a:r>
              <a:rPr lang="pt-BR" sz="2000" b="1" dirty="0">
                <a:solidFill>
                  <a:srgbClr val="0070C0"/>
                </a:solidFill>
                <a:latin typeface="+mn-lt"/>
              </a:rPr>
              <a:t> de </a:t>
            </a:r>
            <a:r>
              <a:rPr lang="pt-BR" sz="2000" b="1" dirty="0" err="1">
                <a:solidFill>
                  <a:srgbClr val="0070C0"/>
                </a:solidFill>
                <a:latin typeface="+mn-lt"/>
              </a:rPr>
              <a:t>los</a:t>
            </a:r>
            <a:r>
              <a:rPr lang="pt-BR" sz="2000" b="1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pPr algn="ctr"/>
            <a:r>
              <a:rPr lang="pt-BR" sz="2000" b="1" dirty="0" err="1">
                <a:solidFill>
                  <a:srgbClr val="0070C0"/>
                </a:solidFill>
                <a:latin typeface="+mn-lt"/>
              </a:rPr>
              <a:t>Negocios</a:t>
            </a:r>
            <a:r>
              <a:rPr lang="pt-BR" sz="2000" b="1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pPr algn="ctr"/>
            <a:endParaRPr lang="pt-BR" sz="2000" b="1" dirty="0">
              <a:latin typeface="+mn-lt"/>
            </a:endParaRPr>
          </a:p>
        </p:txBody>
      </p:sp>
      <p:sp>
        <p:nvSpPr>
          <p:cNvPr id="18" name="CaixaDeTexto 32">
            <a:extLst>
              <a:ext uri="{FF2B5EF4-FFF2-40B4-BE49-F238E27FC236}">
                <a16:creationId xmlns:a16="http://schemas.microsoft.com/office/drawing/2014/main" id="{974A2176-3EC8-4E78-A325-BE39AA2057B5}"/>
              </a:ext>
            </a:extLst>
          </p:cNvPr>
          <p:cNvSpPr txBox="1"/>
          <p:nvPr/>
        </p:nvSpPr>
        <p:spPr>
          <a:xfrm>
            <a:off x="6182703" y="4649931"/>
            <a:ext cx="277834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 err="1">
                <a:latin typeface="+mn-lt"/>
              </a:rPr>
              <a:t>Rendición</a:t>
            </a:r>
            <a:r>
              <a:rPr lang="pt-BR" sz="2000" b="1" dirty="0">
                <a:latin typeface="+mn-lt"/>
              </a:rPr>
              <a:t> de </a:t>
            </a:r>
            <a:r>
              <a:rPr lang="pt-BR" sz="1900" b="1" dirty="0" err="1">
                <a:latin typeface="+mn-lt"/>
              </a:rPr>
              <a:t>cuentas</a:t>
            </a:r>
            <a:endParaRPr lang="pt-BR" sz="1900" b="1" dirty="0">
              <a:latin typeface="+mn-lt"/>
            </a:endParaRPr>
          </a:p>
          <a:p>
            <a:pPr algn="ctr"/>
            <a:r>
              <a:rPr lang="pt-BR" sz="2000" b="1" dirty="0" err="1">
                <a:solidFill>
                  <a:srgbClr val="0070C0"/>
                </a:solidFill>
              </a:rPr>
              <a:t>Lenguaje</a:t>
            </a:r>
            <a:r>
              <a:rPr lang="pt-BR" sz="2000" b="1" dirty="0">
                <a:solidFill>
                  <a:srgbClr val="0070C0"/>
                </a:solidFill>
              </a:rPr>
              <a:t> de </a:t>
            </a:r>
            <a:r>
              <a:rPr lang="pt-BR" sz="2000" b="1" dirty="0" err="1">
                <a:solidFill>
                  <a:srgbClr val="0070C0"/>
                </a:solidFill>
              </a:rPr>
              <a:t>los</a:t>
            </a:r>
            <a:r>
              <a:rPr lang="pt-BR" sz="2000" b="1" dirty="0">
                <a:solidFill>
                  <a:srgbClr val="0070C0"/>
                </a:solidFill>
              </a:rPr>
              <a:t> </a:t>
            </a:r>
            <a:r>
              <a:rPr lang="pt-BR" sz="2000" b="1" dirty="0" err="1">
                <a:solidFill>
                  <a:srgbClr val="0070C0"/>
                </a:solidFill>
              </a:rPr>
              <a:t>Gobiernos</a:t>
            </a:r>
            <a:r>
              <a:rPr lang="pt-BR" sz="2000" b="1" dirty="0">
                <a:solidFill>
                  <a:srgbClr val="0070C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1900" b="1" dirty="0">
              <a:latin typeface="+mn-lt"/>
            </a:endParaRPr>
          </a:p>
        </p:txBody>
      </p:sp>
      <p:sp>
        <p:nvSpPr>
          <p:cNvPr id="19" name="CaixaDeTexto 33">
            <a:extLst>
              <a:ext uri="{FF2B5EF4-FFF2-40B4-BE49-F238E27FC236}">
                <a16:creationId xmlns:a16="http://schemas.microsoft.com/office/drawing/2014/main" id="{AA03A701-4D95-4115-A68B-9E6D83D3E6A0}"/>
              </a:ext>
            </a:extLst>
          </p:cNvPr>
          <p:cNvSpPr txBox="1"/>
          <p:nvPr/>
        </p:nvSpPr>
        <p:spPr>
          <a:xfrm>
            <a:off x="6060297" y="3575353"/>
            <a:ext cx="247320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t-BR" sz="1900" b="1" dirty="0" err="1">
                <a:latin typeface="+mn-lt"/>
              </a:rPr>
              <a:t>Calidad</a:t>
            </a:r>
            <a:r>
              <a:rPr lang="pt-BR" sz="1900" b="1" dirty="0">
                <a:latin typeface="+mn-lt"/>
              </a:rPr>
              <a:t> </a:t>
            </a:r>
            <a:r>
              <a:rPr lang="pt-BR" sz="1900" b="1" dirty="0" err="1">
                <a:latin typeface="+mn-lt"/>
              </a:rPr>
              <a:t>del</a:t>
            </a:r>
            <a:r>
              <a:rPr lang="pt-BR" sz="1900" b="1" dirty="0">
                <a:latin typeface="+mn-lt"/>
              </a:rPr>
              <a:t> Gasto</a:t>
            </a:r>
          </a:p>
        </p:txBody>
      </p:sp>
      <p:sp>
        <p:nvSpPr>
          <p:cNvPr id="20" name="CaixaDeTexto 45">
            <a:extLst>
              <a:ext uri="{FF2B5EF4-FFF2-40B4-BE49-F238E27FC236}">
                <a16:creationId xmlns:a16="http://schemas.microsoft.com/office/drawing/2014/main" id="{ABF5E6AC-EEE1-47C5-B2A8-3215A4F85593}"/>
              </a:ext>
            </a:extLst>
          </p:cNvPr>
          <p:cNvSpPr txBox="1"/>
          <p:nvPr/>
        </p:nvSpPr>
        <p:spPr>
          <a:xfrm>
            <a:off x="1679418" y="417665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>
                <a:latin typeface="+mn-lt"/>
              </a:rPr>
              <a:t>Costo</a:t>
            </a:r>
          </a:p>
        </p:txBody>
      </p:sp>
      <p:sp>
        <p:nvSpPr>
          <p:cNvPr id="21" name="CaixaDeTexto 46">
            <a:extLst>
              <a:ext uri="{FF2B5EF4-FFF2-40B4-BE49-F238E27FC236}">
                <a16:creationId xmlns:a16="http://schemas.microsoft.com/office/drawing/2014/main" id="{53DD396F-BD19-48F5-92F1-A742F0D8C315}"/>
              </a:ext>
            </a:extLst>
          </p:cNvPr>
          <p:cNvSpPr txBox="1"/>
          <p:nvPr/>
        </p:nvSpPr>
        <p:spPr>
          <a:xfrm>
            <a:off x="1695317" y="4483721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>
                <a:latin typeface="+mn-lt"/>
              </a:rPr>
              <a:t>Lucro</a:t>
            </a:r>
          </a:p>
        </p:txBody>
      </p:sp>
      <p:sp>
        <p:nvSpPr>
          <p:cNvPr id="22" name="CaixaDeTexto 48">
            <a:extLst>
              <a:ext uri="{FF2B5EF4-FFF2-40B4-BE49-F238E27FC236}">
                <a16:creationId xmlns:a16="http://schemas.microsoft.com/office/drawing/2014/main" id="{4DF1A798-EBF3-4501-9CD2-07093DA88499}"/>
              </a:ext>
            </a:extLst>
          </p:cNvPr>
          <p:cNvSpPr txBox="1"/>
          <p:nvPr/>
        </p:nvSpPr>
        <p:spPr>
          <a:xfrm>
            <a:off x="6520648" y="3917168"/>
            <a:ext cx="2409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dirty="0">
                <a:latin typeface="+mn-lt"/>
              </a:rPr>
              <a:t>Eficiencia, Eficacia, Economía, Efectividad, Ecología</a:t>
            </a:r>
            <a:endParaRPr lang="pt-BR" sz="1400" b="1" i="1" dirty="0">
              <a:latin typeface="+mn-lt"/>
            </a:endParaRPr>
          </a:p>
        </p:txBody>
      </p:sp>
      <p:sp>
        <p:nvSpPr>
          <p:cNvPr id="23" name="CaixaDeTexto 49">
            <a:extLst>
              <a:ext uri="{FF2B5EF4-FFF2-40B4-BE49-F238E27FC236}">
                <a16:creationId xmlns:a16="http://schemas.microsoft.com/office/drawing/2014/main" id="{05170DCF-C31A-4A74-BBEA-4E80BADE4253}"/>
              </a:ext>
            </a:extLst>
          </p:cNvPr>
          <p:cNvSpPr txBox="1"/>
          <p:nvPr/>
        </p:nvSpPr>
        <p:spPr>
          <a:xfrm>
            <a:off x="6500012" y="4393488"/>
            <a:ext cx="2345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err="1">
                <a:latin typeface="+mn-lt"/>
              </a:rPr>
              <a:t>Asignación</a:t>
            </a:r>
            <a:r>
              <a:rPr lang="pt-BR" sz="1400" b="1" i="1" dirty="0">
                <a:latin typeface="+mn-lt"/>
              </a:rPr>
              <a:t> de Recursos</a:t>
            </a:r>
          </a:p>
        </p:txBody>
      </p:sp>
      <p:sp>
        <p:nvSpPr>
          <p:cNvPr id="24" name="CaixaDeTexto 50">
            <a:extLst>
              <a:ext uri="{FF2B5EF4-FFF2-40B4-BE49-F238E27FC236}">
                <a16:creationId xmlns:a16="http://schemas.microsoft.com/office/drawing/2014/main" id="{06541970-D8C4-4C0D-ADD0-F1967454C670}"/>
              </a:ext>
            </a:extLst>
          </p:cNvPr>
          <p:cNvSpPr txBox="1"/>
          <p:nvPr/>
        </p:nvSpPr>
        <p:spPr>
          <a:xfrm>
            <a:off x="158193" y="2068654"/>
            <a:ext cx="3068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b="1" dirty="0">
                <a:latin typeface="+mn-lt"/>
              </a:rPr>
              <a:t>Venta de </a:t>
            </a:r>
            <a:r>
              <a:rPr lang="pt-BR" sz="2000" b="1" dirty="0" err="1">
                <a:latin typeface="+mn-lt"/>
              </a:rPr>
              <a:t>Bienes</a:t>
            </a:r>
            <a:r>
              <a:rPr lang="pt-BR" sz="2000" b="1" dirty="0">
                <a:latin typeface="+mn-lt"/>
              </a:rPr>
              <a:t> /</a:t>
            </a:r>
          </a:p>
          <a:p>
            <a:pPr algn="ctr"/>
            <a:r>
              <a:rPr lang="pt-BR" sz="2000" b="1" dirty="0">
                <a:latin typeface="+mn-lt"/>
              </a:rPr>
              <a:t> </a:t>
            </a:r>
            <a:r>
              <a:rPr lang="pt-BR" sz="2000" b="1" dirty="0" err="1">
                <a:latin typeface="+mn-lt"/>
              </a:rPr>
              <a:t>Servicios</a:t>
            </a:r>
            <a:endParaRPr lang="pt-BR" sz="2000" b="1" dirty="0">
              <a:latin typeface="+mn-lt"/>
            </a:endParaRPr>
          </a:p>
        </p:txBody>
      </p:sp>
      <p:sp>
        <p:nvSpPr>
          <p:cNvPr id="25" name="1 CuadroTexto">
            <a:extLst>
              <a:ext uri="{FF2B5EF4-FFF2-40B4-BE49-F238E27FC236}">
                <a16:creationId xmlns:a16="http://schemas.microsoft.com/office/drawing/2014/main" id="{107DE905-6CA8-41CA-BA21-EE8840A7B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68311"/>
            <a:ext cx="910243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4" charset="-128"/>
              </a:defRPr>
            </a:lvl9pPr>
          </a:lstStyle>
          <a:p>
            <a:pPr algn="ctr" eaLnBrk="1" hangingPunct="1"/>
            <a:r>
              <a:rPr lang="pt-BR" altLang="pt-BR" sz="2200" b="1" dirty="0"/>
              <a:t>	 </a:t>
            </a:r>
            <a:r>
              <a:rPr lang="pt-BR" altLang="pt-BR" sz="2800" b="1" dirty="0"/>
              <a:t>CONTABILIDAD: Fundamental </a:t>
            </a:r>
            <a:r>
              <a:rPr lang="pt-BR" altLang="pt-BR" sz="2800" b="1" dirty="0" err="1"/>
              <a:t>en</a:t>
            </a:r>
            <a:r>
              <a:rPr lang="pt-BR" altLang="pt-BR" sz="2800" b="1" dirty="0"/>
              <a:t> </a:t>
            </a:r>
            <a:r>
              <a:rPr lang="pt-BR" altLang="pt-BR" sz="2800" b="1" dirty="0" err="1"/>
              <a:t>la</a:t>
            </a:r>
            <a:r>
              <a:rPr lang="pt-BR" altLang="pt-BR" sz="2800" b="1" dirty="0"/>
              <a:t> </a:t>
            </a:r>
            <a:r>
              <a:rPr lang="pt-BR" altLang="pt-BR" sz="2800" b="1" dirty="0" err="1"/>
              <a:t>organizaciones</a:t>
            </a:r>
            <a:r>
              <a:rPr lang="pt-BR" altLang="pt-BR" sz="2800" b="1" dirty="0"/>
              <a:t> </a:t>
            </a:r>
            <a:endParaRPr lang="pt-BR" altLang="pt-BR" sz="2800" b="1" dirty="0">
              <a:solidFill>
                <a:srgbClr val="374D81"/>
              </a:solidFill>
            </a:endParaRPr>
          </a:p>
          <a:p>
            <a:pPr algn="ctr" eaLnBrk="1" hangingPunct="1"/>
            <a:endParaRPr lang="es-ES_tradnl" altLang="pt-BR" sz="2200" b="1" dirty="0">
              <a:solidFill>
                <a:schemeClr val="tx2"/>
              </a:solidFill>
            </a:endParaRPr>
          </a:p>
        </p:txBody>
      </p:sp>
      <p:sp>
        <p:nvSpPr>
          <p:cNvPr id="26" name="Fluxograma: Terminação 17">
            <a:extLst>
              <a:ext uri="{FF2B5EF4-FFF2-40B4-BE49-F238E27FC236}">
                <a16:creationId xmlns:a16="http://schemas.microsoft.com/office/drawing/2014/main" id="{320104F2-99E4-416A-840A-BE71A3D97EBC}"/>
              </a:ext>
            </a:extLst>
          </p:cNvPr>
          <p:cNvSpPr/>
          <p:nvPr/>
        </p:nvSpPr>
        <p:spPr>
          <a:xfrm>
            <a:off x="6282173" y="907121"/>
            <a:ext cx="2452735" cy="576000"/>
          </a:xfrm>
          <a:prstGeom prst="flowChartTerminator">
            <a:avLst/>
          </a:prstGeom>
          <a:solidFill>
            <a:schemeClr val="bg1">
              <a:lumMod val="65000"/>
            </a:schemeClr>
          </a:solidFill>
          <a:ln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Sector Público</a:t>
            </a:r>
          </a:p>
        </p:txBody>
      </p:sp>
      <p:sp>
        <p:nvSpPr>
          <p:cNvPr id="27" name="Elipse 26"/>
          <p:cNvSpPr/>
          <p:nvPr/>
        </p:nvSpPr>
        <p:spPr>
          <a:xfrm>
            <a:off x="3513103" y="3744742"/>
            <a:ext cx="2503744" cy="104675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</a:t>
            </a:r>
          </a:p>
          <a:p>
            <a:pPr algn="ctr"/>
            <a:r>
              <a:rPr lang="pt-BR" sz="2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COSTOS</a:t>
            </a:r>
          </a:p>
        </p:txBody>
      </p:sp>
      <p:pic>
        <p:nvPicPr>
          <p:cNvPr id="28" name="Imagem 16">
            <a:extLst>
              <a:ext uri="{FF2B5EF4-FFF2-40B4-BE49-F238E27FC236}">
                <a16:creationId xmlns:a16="http://schemas.microsoft.com/office/drawing/2014/main" id="{921E8010-0A25-46FF-8499-407F9B5BA9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608" y="1888320"/>
            <a:ext cx="2570111" cy="1827816"/>
          </a:xfrm>
          <a:prstGeom prst="rect">
            <a:avLst/>
          </a:prstGeom>
        </p:spPr>
      </p:pic>
      <p:pic>
        <p:nvPicPr>
          <p:cNvPr id="30" name="4 Image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414" y="803090"/>
            <a:ext cx="1054677" cy="1301153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293947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77" y="242064"/>
            <a:ext cx="7876480" cy="534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número de diapositiva"/>
          <p:cNvSpPr txBox="1">
            <a:spLocks/>
          </p:cNvSpPr>
          <p:nvPr/>
        </p:nvSpPr>
        <p:spPr>
          <a:xfrm>
            <a:off x="125413" y="5387975"/>
            <a:ext cx="1905000" cy="269875"/>
          </a:xfrm>
          <a:prstGeom prst="rect">
            <a:avLst/>
          </a:prstGeom>
        </p:spPr>
        <p:txBody>
          <a:bodyPr/>
          <a:lstStyle>
            <a:defPPr>
              <a:defRPr lang="es-CO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7869FFF-0288-4B42-9B48-50D4626F0A8E}" type="slidenum">
              <a:rPr lang="es-ES_tradnl" smtClean="0"/>
              <a:pPr>
                <a:defRPr/>
              </a:pPr>
              <a:t>8</a:t>
            </a:fld>
            <a:endParaRPr lang="es-ES_tradnl" dirty="0"/>
          </a:p>
        </p:txBody>
      </p:sp>
      <p:sp>
        <p:nvSpPr>
          <p:cNvPr id="8" name="3 Rectángulo"/>
          <p:cNvSpPr/>
          <p:nvPr/>
        </p:nvSpPr>
        <p:spPr>
          <a:xfrm>
            <a:off x="2153688" y="2871336"/>
            <a:ext cx="7306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/>
              <a:t>CONVERGENCIA CONTABLE PÚBLICA  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0019" y="3486561"/>
            <a:ext cx="2555077" cy="2171289"/>
          </a:xfrm>
          <a:prstGeom prst="ellipse">
            <a:avLst/>
          </a:prstGeom>
          <a:noFill/>
          <a:ln>
            <a:noFill/>
          </a:ln>
          <a:effectLst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4 Imagen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719" y="91440"/>
            <a:ext cx="2135409" cy="2775759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11" name="Rectángulo 6"/>
          <p:cNvSpPr/>
          <p:nvPr/>
        </p:nvSpPr>
        <p:spPr>
          <a:xfrm>
            <a:off x="4607496" y="3939359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/>
              <a:t>… Una Realidad</a:t>
            </a:r>
            <a:endParaRPr lang="es-CO" sz="3600" dirty="0"/>
          </a:p>
        </p:txBody>
      </p:sp>
      <p:pic>
        <p:nvPicPr>
          <p:cNvPr id="12" name="Imagen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83940">
            <a:off x="4641076" y="1100356"/>
            <a:ext cx="3197064" cy="94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318695" y="38628"/>
            <a:ext cx="8825305" cy="936622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b="0" kern="1200" cap="none" baseline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DE QUÉ HABLAMOS CUANDO DECIMOS CORRUPCIÓN</a:t>
            </a:r>
            <a:b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s-CL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(Algunas definiciones)</a:t>
            </a:r>
            <a:endParaRPr kumimoji="0" lang="es-CO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4" name="Llamada rectangular redondeada 3"/>
          <p:cNvSpPr/>
          <p:nvPr/>
        </p:nvSpPr>
        <p:spPr>
          <a:xfrm>
            <a:off x="144016" y="3068960"/>
            <a:ext cx="1876009" cy="1872208"/>
          </a:xfrm>
          <a:prstGeom prst="wedgeRoundRectCallou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  <a:scene3d>
            <a:camera prst="isometricOffAxis1Right"/>
            <a:lightRig rig="threePt" dir="t"/>
          </a:scene3d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40558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Una desviación de</a:t>
            </a:r>
            <a:r>
              <a:rPr kumimoji="0" lang="es-CL" sz="1600" b="1" i="0" u="none" strike="noStrike" kern="0" cap="none" spc="0" normalizeH="0" noProof="0" dirty="0">
                <a:ln>
                  <a:noFill/>
                </a:ln>
                <a:solidFill>
                  <a:srgbClr val="40558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s-CL" sz="1600" b="1" i="0" u="none" strike="noStrike" kern="0" cap="none" spc="0" normalizeH="0" baseline="0" noProof="0" dirty="0">
                <a:ln>
                  <a:noFill/>
                </a:ln>
                <a:solidFill>
                  <a:srgbClr val="40558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 orientación original al bien público hacia el interés privado.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5153495"/>
            <a:ext cx="1704313" cy="36933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800" b="1" dirty="0">
                <a:solidFill>
                  <a:srgbClr val="40558A"/>
                </a:solidFill>
                <a:latin typeface="Century Gothic" panose="020B0502020202020204"/>
              </a:rPr>
              <a:t>Aristóteles</a:t>
            </a:r>
          </a:p>
        </p:txBody>
      </p:sp>
      <p:sp>
        <p:nvSpPr>
          <p:cNvPr id="6" name="Llamada rectangular redondeada 5"/>
          <p:cNvSpPr/>
          <p:nvPr/>
        </p:nvSpPr>
        <p:spPr>
          <a:xfrm>
            <a:off x="2025399" y="2679013"/>
            <a:ext cx="2160240" cy="1872208"/>
          </a:xfrm>
          <a:prstGeom prst="wedgeRoundRectCallou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  <a:scene3d>
            <a:camera prst="isometricOffAxis1Right"/>
            <a:lightRig rig="threePt" dir="t"/>
          </a:scene3d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srgbClr val="40558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Todo abuso del poder público para beneficio privado. </a:t>
            </a: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40558A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25399" y="4799183"/>
            <a:ext cx="1869423" cy="36933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800" b="1" dirty="0">
                <a:solidFill>
                  <a:srgbClr val="40558A"/>
                </a:solidFill>
                <a:latin typeface="Century Gothic" panose="020B0502020202020204"/>
              </a:rPr>
              <a:t>Banco Mundial</a:t>
            </a:r>
          </a:p>
        </p:txBody>
      </p:sp>
      <p:sp>
        <p:nvSpPr>
          <p:cNvPr id="8" name="Llamada rectangular redondeada 7"/>
          <p:cNvSpPr/>
          <p:nvPr/>
        </p:nvSpPr>
        <p:spPr>
          <a:xfrm>
            <a:off x="6487801" y="1111755"/>
            <a:ext cx="2656199" cy="3537684"/>
          </a:xfrm>
          <a:prstGeom prst="wedgeRoundRectCallou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  <a:scene3d>
            <a:camera prst="isometricOffAxis1Right"/>
            <a:lightRig rig="threePt" dir="t"/>
          </a:scene3d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b="1" i="0" u="none" strike="noStrike" kern="0" cap="none" spc="0" normalizeH="0" baseline="0" noProof="0" dirty="0">
                <a:ln>
                  <a:noFill/>
                </a:ln>
                <a:solidFill>
                  <a:srgbClr val="40558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 el comportamiento que se aparta de los deberes formales de la función pública debido a consideraciones pecuniarias privadas (personales, de cercanía familiar, de camarillas, </a:t>
            </a:r>
            <a:r>
              <a:rPr kumimoji="0" lang="es-CL" b="1" i="0" u="none" strike="noStrike" kern="0" cap="none" spc="0" normalizeH="0" baseline="0" noProof="0" dirty="0" err="1">
                <a:ln>
                  <a:noFill/>
                </a:ln>
                <a:solidFill>
                  <a:srgbClr val="40558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etc</a:t>
            </a:r>
            <a:r>
              <a:rPr kumimoji="0" lang="es-CL" b="1" i="0" u="none" strike="noStrike" kern="0" cap="none" spc="0" normalizeH="0" baseline="0" noProof="0" dirty="0">
                <a:ln>
                  <a:noFill/>
                </a:ln>
                <a:solidFill>
                  <a:srgbClr val="40558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 o beneficios privados, o viola las reglas del ejercicio de cierto tipo de influencia privada.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226392" y="5153495"/>
            <a:ext cx="638316" cy="36933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pPr algn="r" defTabSz="121898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CL" sz="1800" b="1" dirty="0" err="1">
                <a:solidFill>
                  <a:srgbClr val="40558A"/>
                </a:solidFill>
                <a:latin typeface="Century Gothic" panose="020B0502020202020204"/>
              </a:rPr>
              <a:t>Nye</a:t>
            </a:r>
            <a:endParaRPr lang="es-CL" sz="1800" b="1" dirty="0">
              <a:solidFill>
                <a:srgbClr val="40558A"/>
              </a:solidFill>
              <a:latin typeface="Century Gothic" panose="020B0502020202020204"/>
            </a:endParaRPr>
          </a:p>
        </p:txBody>
      </p:sp>
      <p:sp>
        <p:nvSpPr>
          <p:cNvPr id="10" name="Llamada rectangular redondeada 9"/>
          <p:cNvSpPr/>
          <p:nvPr/>
        </p:nvSpPr>
        <p:spPr>
          <a:xfrm>
            <a:off x="4078009" y="1567542"/>
            <a:ext cx="2453420" cy="3076301"/>
          </a:xfrm>
          <a:prstGeom prst="wedgeRoundRectCallou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  <a:scene3d>
            <a:camera prst="isometricOffAxis1Right"/>
            <a:lightRig rig="threePt" dir="t"/>
          </a:scene3d>
        </p:spPr>
        <p:txBody>
          <a:bodyPr rtlCol="0" anchor="ctr"/>
          <a:lstStyle/>
          <a:p>
            <a:pPr marL="0" marR="0" lvl="0" indent="0" algn="just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1600" b="1" i="0" u="none" strike="noStrike" kern="0" cap="none" spc="0" normalizeH="0" baseline="0" noProof="0" dirty="0">
              <a:ln>
                <a:noFill/>
              </a:ln>
              <a:solidFill>
                <a:srgbClr val="40558A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40558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El mal uso del poder público o de la autoridad para el beneficio particular, </a:t>
            </a:r>
          </a:p>
          <a:p>
            <a:pPr marL="0" marR="0" lvl="0" indent="0" algn="just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40558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por medio del soborno, la extorsión, la venta de influencias, el nepotismo, el fraude,</a:t>
            </a:r>
          </a:p>
          <a:p>
            <a:pPr marL="0" marR="0" lvl="0" indent="0" algn="just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600" b="1" i="0" u="none" strike="noStrike" kern="0" cap="none" spc="0" normalizeH="0" baseline="0" noProof="0" dirty="0">
                <a:ln>
                  <a:noFill/>
                </a:ln>
                <a:solidFill>
                  <a:srgbClr val="40558A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el tráfico de dinero y el desfalco.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1" i="0" u="none" strike="noStrike" kern="0" cap="none" spc="0" normalizeH="0" baseline="0" noProof="0" dirty="0">
              <a:ln>
                <a:noFill/>
              </a:ln>
              <a:solidFill>
                <a:srgbClr val="40558A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632344" y="5075892"/>
            <a:ext cx="795411" cy="369332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pPr algn="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800" b="1" dirty="0">
                <a:solidFill>
                  <a:srgbClr val="40558A"/>
                </a:solidFill>
                <a:latin typeface="Century Gothic" panose="020B0502020202020204"/>
              </a:rPr>
              <a:t>PNUD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Dic2018Duque.pptx" id="{FDA4C687-AA1D-4711-AED7-C29075F34830}" vid="{26E8BE29-BAAF-45CD-80C6-073DB0EF77A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OriginalDic2018Duque</Template>
  <TotalTime>140</TotalTime>
  <Words>1991</Words>
  <Application>Microsoft Office PowerPoint</Application>
  <PresentationFormat>Presentación en pantalla (16:10)</PresentationFormat>
  <Paragraphs>278</Paragraphs>
  <Slides>26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Adobe Heiti Std R</vt:lpstr>
      <vt:lpstr>Aharoni</vt:lpstr>
      <vt:lpstr>Arial</vt:lpstr>
      <vt:lpstr>Calibri</vt:lpstr>
      <vt:lpstr>Century Gothic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DEL LAVADO DE ACTIVOS -LA- Y  FINANCIAMIENTO DEL TERRORISMO -FT-</vt:lpstr>
      <vt:lpstr>Presentación de PowerPoint</vt:lpstr>
      <vt:lpstr>  ALGUNAS DENOMINACIONES EN PAISES LATINOAMERICANOS</vt:lpstr>
      <vt:lpstr>Presentación de PowerPoint</vt:lpstr>
      <vt:lpstr>Presentación de PowerPoint</vt:lpstr>
      <vt:lpstr>Presentación de PowerPoint</vt:lpstr>
      <vt:lpstr>Presentación de PowerPoint</vt:lpstr>
      <vt:lpstr>Corrupción en el mundo: Ranking de los países </vt:lpstr>
      <vt:lpstr>Presentación de PowerPoint</vt:lpstr>
      <vt:lpstr>Presentación de PowerPoint</vt:lpstr>
      <vt:lpstr>Las personas que comenten actos de corrupción se ven afectadas por diferentes  factores que pueden ser internos o  personales, externos  o ambientales a la persona.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Andrea Ochoa Leal</dc:creator>
  <cp:lastModifiedBy>Carlos Estrada</cp:lastModifiedBy>
  <cp:revision>38</cp:revision>
  <dcterms:created xsi:type="dcterms:W3CDTF">2019-02-11T22:56:42Z</dcterms:created>
  <dcterms:modified xsi:type="dcterms:W3CDTF">2021-05-27T17:44:15Z</dcterms:modified>
</cp:coreProperties>
</file>