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bohorquez\Downloads\Informaci&#243;n%20presentaci&#243;n%2026-07-2019%20(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pbohorquez\Downloads\Informaci&#243;n%20presentaci&#243;n%2026-07-2019%20(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pbohorquez\Downloads\Informaci&#243;n%20presentaci&#243;n%2026-07-2019%20(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pbohorquez\Downloads\Informaci&#243;n%20presentaci&#243;n%2026-07-2019%20(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pbohorquez\Downloads\Informaci&#243;n%20presentaci&#243;n%2026-07-2019%20(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pbohorquez\Downloads\Informaci&#243;n%20presentaci&#243;n%2026-07-2019%20(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pbohorquez\Downloads\Informaci&#243;n%20presentaci&#243;n%2026-07-2019%20(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pbohorquez\Downloads\Informaci&#243;n%20presentaci&#243;n%2026-07-2019%20(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pbohorquez\Downloads\Informaci&#243;n%20presentaci&#243;n%2026-07-2019%2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bohorquez\Downloads\Informaci&#243;n%20presentaci&#243;n%2026-07-2019%2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bohorquez\Downloads\Informaci&#243;n%20presentaci&#243;n%2026-07-2019%20(1).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cgn_power\Downloads\Informaci&#243;n%20presentaci&#243;n%20(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pbohorquez\Downloads\Informaci&#243;n%20presentaci&#243;n%2026-07-2019%20(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pbohorquez\Downloads\Grafiscas%20Impacto%20patrimonial%2026-07-2019.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61787957277398E-2"/>
          <c:y val="1.9387423399208577E-2"/>
          <c:w val="0.87397247816847989"/>
          <c:h val="0.83910956425851579"/>
        </c:manualLayout>
      </c:layout>
      <c:barChart>
        <c:barDir val="col"/>
        <c:grouping val="stacked"/>
        <c:varyColors val="0"/>
        <c:ser>
          <c:idx val="0"/>
          <c:order val="0"/>
          <c:tx>
            <c:strRef>
              <c:f>'Estado de resultados'!$B$18</c:f>
              <c:strCache>
                <c:ptCount val="1"/>
                <c:pt idx="0">
                  <c:v>Ingresos</c:v>
                </c:pt>
              </c:strCache>
            </c:strRef>
          </c:tx>
          <c:spPr>
            <a:solidFill>
              <a:schemeClr val="accent1"/>
            </a:solidFill>
            <a:ln>
              <a:noFill/>
            </a:ln>
            <a:effectLst/>
          </c:spPr>
          <c:invertIfNegative val="0"/>
          <c:dLbls>
            <c:dLbl>
              <c:idx val="0"/>
              <c:layout>
                <c:manualLayout>
                  <c:x val="-3.6429875978742387E-3"/>
                  <c:y val="-4.495678049545585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847-48A5-BAEA-C3417ECF4DBF}"/>
                </c:ext>
              </c:extLst>
            </c:dLbl>
            <c:dLbl>
              <c:idx val="2"/>
              <c:layout>
                <c:manualLayout>
                  <c:x val="0"/>
                  <c:y val="-1.167031363967906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847-48A5-BAEA-C3417ECF4DB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resultados'!$C$18:$H$18</c:f>
              <c:numCache>
                <c:formatCode>General</c:formatCode>
                <c:ptCount val="6"/>
                <c:pt idx="0" formatCode="_(\ * #,##0.0,,,_);_(\ * \(#,##0.0,,,\)">
                  <c:v>390652315625418.88</c:v>
                </c:pt>
                <c:pt idx="2" formatCode="_(\ * #,##0.0,,,_);_(\ * \(#,##0.0,,,\)">
                  <c:v>172459027597984.84</c:v>
                </c:pt>
                <c:pt idx="4" formatCode="_(\ * #,##0.0,,,_);_(\ * \(#,##0.0,,,\)">
                  <c:v>515122748668922</c:v>
                </c:pt>
              </c:numCache>
            </c:numRef>
          </c:val>
          <c:extLst>
            <c:ext xmlns:c16="http://schemas.microsoft.com/office/drawing/2014/chart" uri="{C3380CC4-5D6E-409C-BE32-E72D297353CC}">
              <c16:uniqueId val="{00000002-4847-48A5-BAEA-C3417ECF4DBF}"/>
            </c:ext>
          </c:extLst>
        </c:ser>
        <c:ser>
          <c:idx val="3"/>
          <c:order val="1"/>
          <c:tx>
            <c:strRef>
              <c:f>'Estado de resultados'!$B$22</c:f>
              <c:strCache>
                <c:ptCount val="1"/>
                <c:pt idx="0">
                  <c:v>Resultado</c:v>
                </c:pt>
              </c:strCache>
            </c:strRef>
          </c:tx>
          <c:spPr>
            <a:solidFill>
              <a:schemeClr val="accent4"/>
            </a:solidFill>
            <a:ln>
              <a:noFill/>
            </a:ln>
            <a:effectLst/>
          </c:spPr>
          <c:invertIfNegative val="0"/>
          <c:dLbls>
            <c:dLbl>
              <c:idx val="1"/>
              <c:layout>
                <c:manualLayout>
                  <c:x val="-1.1414160639735137E-3"/>
                  <c:y val="-2.498659799320853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847-48A5-BAEA-C3417ECF4DBF}"/>
                </c:ext>
              </c:extLst>
            </c:dLbl>
            <c:dLbl>
              <c:idx val="3"/>
              <c:layout>
                <c:manualLayout>
                  <c:x val="-2.5905319134394331E-3"/>
                  <c:y val="3.6670463319329626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6249567835738889E-2"/>
                      <c:h val="0.12528786000502803"/>
                    </c:manualLayout>
                  </c15:layout>
                </c:ext>
                <c:ext xmlns:c16="http://schemas.microsoft.com/office/drawing/2014/chart" uri="{C3380CC4-5D6E-409C-BE32-E72D297353CC}">
                  <c16:uniqueId val="{00000004-4847-48A5-BAEA-C3417ECF4DBF}"/>
                </c:ext>
              </c:extLst>
            </c:dLbl>
            <c:dLbl>
              <c:idx val="5"/>
              <c:layout>
                <c:manualLayout>
                  <c:x val="1.2143246138679152E-3"/>
                  <c:y val="-4.4352997701381201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847-48A5-BAEA-C3417ECF4DBF}"/>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resultados'!$C$22:$H$22</c:f>
              <c:numCache>
                <c:formatCode>_(\ * #,##0.0,,,_);_(\ * \(#,##0.0,,,\)</c:formatCode>
                <c:ptCount val="6"/>
                <c:pt idx="1">
                  <c:v>-51134701263806.664</c:v>
                </c:pt>
                <c:pt idx="3">
                  <c:v>18292410401087.602</c:v>
                </c:pt>
                <c:pt idx="5">
                  <c:v>-30365559777087.5</c:v>
                </c:pt>
              </c:numCache>
            </c:numRef>
          </c:val>
          <c:extLst>
            <c:ext xmlns:c16="http://schemas.microsoft.com/office/drawing/2014/chart" uri="{C3380CC4-5D6E-409C-BE32-E72D297353CC}">
              <c16:uniqueId val="{00000006-4847-48A5-BAEA-C3417ECF4DBF}"/>
            </c:ext>
          </c:extLst>
        </c:ser>
        <c:ser>
          <c:idx val="2"/>
          <c:order val="2"/>
          <c:tx>
            <c:strRef>
              <c:f>'Estado de resultados'!$B$20</c:f>
              <c:strCache>
                <c:ptCount val="1"/>
                <c:pt idx="0">
                  <c:v>Costo de ventas</c:v>
                </c:pt>
              </c:strCache>
            </c:strRef>
          </c:tx>
          <c:spPr>
            <a:solidFill>
              <a:schemeClr val="accent3"/>
            </a:solidFill>
            <a:ln>
              <a:noFill/>
            </a:ln>
            <a:effectLst/>
          </c:spPr>
          <c:invertIfNegative val="0"/>
          <c:dLbls>
            <c:dLbl>
              <c:idx val="1"/>
              <c:layout>
                <c:manualLayout>
                  <c:x val="3.6429875978742162E-3"/>
                  <c:y val="-5.4062498205229813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847-48A5-BAEA-C3417ECF4DBF}"/>
                </c:ext>
              </c:extLst>
            </c:dLbl>
            <c:dLbl>
              <c:idx val="3"/>
              <c:layout>
                <c:manualLayout>
                  <c:x val="-1.2390948263321846E-3"/>
                  <c:y val="-1.720477975756492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4847-48A5-BAEA-C3417ECF4DBF}"/>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resultados'!$C$20:$H$20</c:f>
              <c:numCache>
                <c:formatCode>_(\ * #,##0.0,,,_);_(\ * \(#,##0.0,,,\)</c:formatCode>
                <c:ptCount val="6"/>
                <c:pt idx="1">
                  <c:v>70787966785800.297</c:v>
                </c:pt>
                <c:pt idx="3">
                  <c:v>28899241271905.801</c:v>
                </c:pt>
                <c:pt idx="5">
                  <c:v>98910751206091</c:v>
                </c:pt>
              </c:numCache>
            </c:numRef>
          </c:val>
          <c:extLst>
            <c:ext xmlns:c16="http://schemas.microsoft.com/office/drawing/2014/chart" uri="{C3380CC4-5D6E-409C-BE32-E72D297353CC}">
              <c16:uniqueId val="{00000009-4847-48A5-BAEA-C3417ECF4DBF}"/>
            </c:ext>
          </c:extLst>
        </c:ser>
        <c:ser>
          <c:idx val="4"/>
          <c:order val="3"/>
          <c:tx>
            <c:strRef>
              <c:f>'Estado de resultados'!$B$21</c:f>
              <c:strCache>
                <c:ptCount val="1"/>
                <c:pt idx="0">
                  <c:v>Recíprocas</c:v>
                </c:pt>
              </c:strCache>
            </c:strRef>
          </c:tx>
          <c:spPr>
            <a:solidFill>
              <a:schemeClr val="accent5"/>
            </a:solidFill>
            <a:ln>
              <a:noFill/>
            </a:ln>
            <a:effectLst/>
          </c:spPr>
          <c:invertIfNegative val="0"/>
          <c:dLbls>
            <c:dLbl>
              <c:idx val="1"/>
              <c:layout>
                <c:manualLayout>
                  <c:x val="-0.13458242996229283"/>
                  <c:y val="-5.9131439930955376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4847-48A5-BAEA-C3417ECF4DBF}"/>
                </c:ext>
              </c:extLst>
            </c:dLbl>
            <c:dLbl>
              <c:idx val="3"/>
              <c:layout>
                <c:manualLayout>
                  <c:x val="-0.10863314029781589"/>
                  <c:y val="-0.1162549947528748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847-48A5-BAEA-C3417ECF4DBF}"/>
                </c:ext>
              </c:extLst>
            </c:dLbl>
            <c:dLbl>
              <c:idx val="5"/>
              <c:layout>
                <c:manualLayout>
                  <c:x val="-0.11025315040297748"/>
                  <c:y val="-8.441712246539877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4847-48A5-BAEA-C3417ECF4DBF}"/>
                </c:ext>
              </c:extLst>
            </c:dLbl>
            <c:numFmt formatCode="_(\ * #,##0.0,,,_);_(\ * \(#,##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val>
            <c:numRef>
              <c:f>'Estado de resultados'!$C$21:$H$21</c:f>
              <c:numCache>
                <c:formatCode>_(\ * #,##0.0,,,_);_(\ * \(#,##0.0,,,\)</c:formatCode>
                <c:ptCount val="6"/>
                <c:pt idx="1">
                  <c:v>-1695801204454.49</c:v>
                </c:pt>
                <c:pt idx="3">
                  <c:v>-106598388433.59801</c:v>
                </c:pt>
                <c:pt idx="5">
                  <c:v>-4034868949397.9004</c:v>
                </c:pt>
              </c:numCache>
            </c:numRef>
          </c:val>
          <c:extLst>
            <c:ext xmlns:c16="http://schemas.microsoft.com/office/drawing/2014/chart" uri="{C3380CC4-5D6E-409C-BE32-E72D297353CC}">
              <c16:uniqueId val="{0000000D-4847-48A5-BAEA-C3417ECF4DBF}"/>
            </c:ext>
          </c:extLst>
        </c:ser>
        <c:ser>
          <c:idx val="1"/>
          <c:order val="4"/>
          <c:tx>
            <c:strRef>
              <c:f>'Estado de resultados'!$B$19</c:f>
              <c:strCache>
                <c:ptCount val="1"/>
                <c:pt idx="0">
                  <c:v>Gastos</c:v>
                </c:pt>
              </c:strCache>
            </c:strRef>
          </c:tx>
          <c:spPr>
            <a:solidFill>
              <a:schemeClr val="accent2"/>
            </a:solidFill>
            <a:ln>
              <a:noFill/>
            </a:ln>
            <a:effectLst/>
          </c:spPr>
          <c:invertIfNegative val="0"/>
          <c:dLbls>
            <c:dLbl>
              <c:idx val="3"/>
              <c:layout>
                <c:manualLayout>
                  <c:x val="-5.1000932738708028E-3"/>
                  <c:y val="-0.15559537335709711"/>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4847-48A5-BAEA-C3417ECF4DBF}"/>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resultados'!$C$19:$H$19</c:f>
              <c:numCache>
                <c:formatCode>_(\ * #,##0.0,,,_);_(\ * \(#,##0.0,,,\)</c:formatCode>
                <c:ptCount val="6"/>
                <c:pt idx="1">
                  <c:v>369303248898970.75</c:v>
                </c:pt>
                <c:pt idx="3">
                  <c:v>125160777536557.84</c:v>
                </c:pt>
                <c:pt idx="5">
                  <c:v>442542628290521</c:v>
                </c:pt>
              </c:numCache>
            </c:numRef>
          </c:val>
          <c:extLst>
            <c:ext xmlns:c16="http://schemas.microsoft.com/office/drawing/2014/chart" uri="{C3380CC4-5D6E-409C-BE32-E72D297353CC}">
              <c16:uniqueId val="{0000000F-4847-48A5-BAEA-C3417ECF4DBF}"/>
            </c:ext>
          </c:extLst>
        </c:ser>
        <c:dLbls>
          <c:showLegendKey val="0"/>
          <c:showVal val="0"/>
          <c:showCatName val="0"/>
          <c:showSerName val="0"/>
          <c:showPercent val="0"/>
          <c:showBubbleSize val="0"/>
        </c:dLbls>
        <c:gapWidth val="16"/>
        <c:overlap val="100"/>
        <c:axId val="493802104"/>
        <c:axId val="493803280"/>
      </c:barChart>
      <c:catAx>
        <c:axId val="4938021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03280"/>
        <c:crosses val="autoZero"/>
        <c:auto val="1"/>
        <c:lblAlgn val="ctr"/>
        <c:lblOffset val="900"/>
        <c:noMultiLvlLbl val="0"/>
      </c:catAx>
      <c:valAx>
        <c:axId val="493803280"/>
        <c:scaling>
          <c:orientation val="minMax"/>
        </c:scaling>
        <c:delete val="0"/>
        <c:axPos val="l"/>
        <c:majorGridlines>
          <c:spPr>
            <a:ln w="9525" cap="flat" cmpd="sng" algn="ctr">
              <a:noFill/>
              <a:round/>
            </a:ln>
            <a:effectLst/>
          </c:spPr>
        </c:majorGridlines>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02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93458510155E-2"/>
          <c:y val="0"/>
          <c:w val="0.93792811350904082"/>
          <c:h val="0.88815182094684053"/>
        </c:manualLayout>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20529879590244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96-4FBA-BA8D-9FC03B84108C}"/>
                </c:ext>
              </c:extLst>
            </c:dLbl>
            <c:dLbl>
              <c:idx val="1"/>
              <c:layout>
                <c:manualLayout>
                  <c:x val="-3.5799522673031466E-3"/>
                  <c:y val="-4.694836548526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6-4FBA-BA8D-9FC03B84108C}"/>
                </c:ext>
              </c:extLst>
            </c:dLbl>
            <c:dLbl>
              <c:idx val="2"/>
              <c:layout>
                <c:manualLayout>
                  <c:x val="-1.1933174224343676E-3"/>
                  <c:y val="-2.8169019291157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6-4FBA-BA8D-9FC03B84108C}"/>
                </c:ext>
              </c:extLst>
            </c:dLbl>
            <c:dLbl>
              <c:idx val="3"/>
              <c:layout>
                <c:manualLayout>
                  <c:x val="-3.57995226730319E-3"/>
                  <c:y val="9.8591752355135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6-4FBA-BA8D-9FC03B84108C}"/>
                </c:ext>
              </c:extLst>
            </c:dLbl>
            <c:dLbl>
              <c:idx val="4"/>
              <c:layout>
                <c:manualLayout>
                  <c:x val="-9.4537801677229364E-3"/>
                  <c:y val="0.14084583580012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6-4FBA-BA8D-9FC03B84108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 Est Resul'!$A$2:$A$6</c:f>
              <c:strCache>
                <c:ptCount val="5"/>
                <c:pt idx="0">
                  <c:v>Ingresos</c:v>
                </c:pt>
                <c:pt idx="1">
                  <c:v>Costo de ventas</c:v>
                </c:pt>
                <c:pt idx="2">
                  <c:v>Gastos </c:v>
                </c:pt>
                <c:pt idx="3">
                  <c:v>Efecto neto operaciones recíprocas</c:v>
                </c:pt>
                <c:pt idx="4">
                  <c:v>Resultado del ejercicio</c:v>
                </c:pt>
              </c:strCache>
            </c:strRef>
          </c:cat>
          <c:val>
            <c:numRef>
              <c:f>'Gra Est Resul'!$B$2:$B$6</c:f>
              <c:numCache>
                <c:formatCode>_(\ * #,##0.0,,,_);_(\ * \(#,##0.0,,,\)</c:formatCode>
                <c:ptCount val="5"/>
                <c:pt idx="0">
                  <c:v>390652315625418.88</c:v>
                </c:pt>
                <c:pt idx="1">
                  <c:v>70787966785800.297</c:v>
                </c:pt>
                <c:pt idx="2">
                  <c:v>369303248898971.31</c:v>
                </c:pt>
                <c:pt idx="3">
                  <c:v>-1695821204454</c:v>
                </c:pt>
                <c:pt idx="4">
                  <c:v>-51134701263807.297</c:v>
                </c:pt>
              </c:numCache>
            </c:numRef>
          </c:val>
          <c:shape val="cylinder"/>
          <c:extLst>
            <c:ext xmlns:c15="http://schemas.microsoft.com/office/drawing/2012/chart" uri="{02D57815-91ED-43cb-92C2-25804820EDAC}">
              <c15:filteredSeriesTitle>
                <c15:tx>
                  <c:strRef>
                    <c:extLst xmlns:c16="http://schemas.microsoft.com/office/drawing/2014/chart">
                      <c:ext uri="{02D57815-91ED-43cb-92C2-25804820EDAC}">
                        <c15:formulaRef>
                          <c15:sqref> </c15:sqref>
                        </c15:formulaRef>
                      </c:ext>
                    </c:extLst>
                  </c:strRef>
                </c15:tx>
              </c15:filteredSeriesTitle>
            </c:ext>
            <c:ext xmlns:c16="http://schemas.microsoft.com/office/drawing/2014/chart" uri="{C3380CC4-5D6E-409C-BE32-E72D297353CC}">
              <c16:uniqueId val="{00000005-6F96-4FBA-BA8D-9FC03B84108C}"/>
            </c:ext>
          </c:extLst>
        </c:ser>
        <c:dLbls>
          <c:showLegendKey val="0"/>
          <c:showVal val="1"/>
          <c:showCatName val="0"/>
          <c:showSerName val="0"/>
          <c:showPercent val="0"/>
          <c:showBubbleSize val="0"/>
        </c:dLbls>
        <c:gapWidth val="75"/>
        <c:shape val="box"/>
        <c:axId val="493827976"/>
        <c:axId val="493825232"/>
        <c:axId val="0"/>
        <c:extLst>
          <c:ext xmlns:c15="http://schemas.microsoft.com/office/drawing/2012/chart" uri="{02D57815-91ED-43cb-92C2-25804820EDAC}">
            <c15:filteredBarSeries>
              <c15: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419"/>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val>
                  <c:numLit>
                    <c:formatCode>General</c:formatCode>
                    <c:ptCount val="1"/>
                    <c:pt idx="0">
                      <c:v>1</c:v>
                    </c:pt>
                  </c:numLit>
                </c:val>
                <c:extLst>
                  <c:ext uri="{02D57815-91ED-43cb-92C2-25804820EDAC}">
                    <c15:filteredSeriesTitle>
                      <c15:tx>
                        <c:strRef>
                          <c:extLst xmlns:c16="http://schemas.microsoft.com/office/drawing/2014/chart">
                            <c:ext uri="{02D57815-91ED-43cb-92C2-25804820EDAC}">
                              <c15:formulaRef>
                                <c15:sqref> </c15:sqref>
                              </c15:formulaRef>
                            </c:ext>
                          </c:extLst>
                        </c:strRef>
                      </c15:tx>
                    </c15:filteredSeriesTitle>
                  </c:ext>
                  <c:ext xmlns:c16="http://schemas.microsoft.com/office/drawing/2014/chart" uri="{C3380CC4-5D6E-409C-BE32-E72D297353CC}">
                    <c16:uniqueId val="{00000006-6F96-4FBA-BA8D-9FC03B84108C}"/>
                  </c:ext>
                </c:extLst>
              </c15:ser>
            </c15:filteredBarSeries>
          </c:ext>
        </c:extLst>
      </c:bar3DChart>
      <c:catAx>
        <c:axId val="493827976"/>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493825232"/>
        <c:crosses val="autoZero"/>
        <c:auto val="1"/>
        <c:lblAlgn val="ctr"/>
        <c:lblOffset val="100"/>
        <c:noMultiLvlLbl val="0"/>
      </c:catAx>
      <c:valAx>
        <c:axId val="493825232"/>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CO" sz="1600" b="1">
                    <a:latin typeface="Times New Roman" panose="02020603050405020304" pitchFamily="18" charset="0"/>
                    <a:cs typeface="Times New Roman" panose="02020603050405020304" pitchFamily="18" charset="0"/>
                  </a:rPr>
                  <a:t>(Miles de millones de pesos)</a:t>
                </a:r>
              </a:p>
            </c:rich>
          </c:tx>
          <c:layout>
            <c:manualLayout>
              <c:xMode val="edge"/>
              <c:yMode val="edge"/>
              <c:x val="7.6466409153787343E-2"/>
              <c:y val="0.12625627090345248"/>
            </c:manualLayout>
          </c:layout>
          <c:overlay val="0"/>
          <c:spPr>
            <a:noFill/>
            <a:ln>
              <a:noFill/>
            </a:ln>
            <a:effectLst/>
          </c:spPr>
          <c:txPr>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title>
        <c:numFmt formatCode="_(\ * #,##0.0,,,_);_(\ * \(#,##0.0,,,\)" sourceLinked="1"/>
        <c:majorTickMark val="none"/>
        <c:minorTickMark val="none"/>
        <c:tickLblPos val="none"/>
        <c:crossAx val="493827976"/>
        <c:crosses val="autoZero"/>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s-419"/>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318149767090184E-3"/>
          <c:y val="0.15387484887826555"/>
          <c:w val="0.89659459755030635"/>
          <c:h val="0.77051786795881272"/>
        </c:manualLayout>
      </c:layout>
      <c:pie3DChart>
        <c:varyColors val="1"/>
        <c:ser>
          <c:idx val="0"/>
          <c:order val="0"/>
          <c:explosion val="6"/>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BE3-46A4-90E9-08FD443548A3}"/>
              </c:ext>
            </c:extLst>
          </c:dPt>
          <c:dPt>
            <c:idx val="1"/>
            <c:bubble3D val="0"/>
            <c:explosion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BE3-46A4-90E9-08FD443548A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BE3-46A4-90E9-08FD443548A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BE3-46A4-90E9-08FD443548A3}"/>
              </c:ext>
            </c:extLst>
          </c:dPt>
          <c:dPt>
            <c:idx val="4"/>
            <c:bubble3D val="0"/>
            <c:explosion val="17"/>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BE3-46A4-90E9-08FD443548A3}"/>
              </c:ext>
            </c:extLst>
          </c:dPt>
          <c:dPt>
            <c:idx val="5"/>
            <c:bubble3D val="0"/>
            <c:explosion val="13"/>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BE3-46A4-90E9-08FD443548A3}"/>
              </c:ext>
            </c:extLst>
          </c:dPt>
          <c:dLbls>
            <c:dLbl>
              <c:idx val="0"/>
              <c:layout>
                <c:manualLayout>
                  <c:x val="5.7167890497210966E-2"/>
                  <c:y val="-0.37471520724095664"/>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BE3-46A4-90E9-08FD443548A3}"/>
                </c:ext>
              </c:extLst>
            </c:dLbl>
            <c:dLbl>
              <c:idx val="1"/>
              <c:layout>
                <c:manualLayout>
                  <c:x val="0.16716754966121211"/>
                  <c:y val="9.457860845354773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BE3-46A4-90E9-08FD443548A3}"/>
                </c:ext>
              </c:extLst>
            </c:dLbl>
            <c:dLbl>
              <c:idx val="2"/>
              <c:layout>
                <c:manualLayout>
                  <c:x val="-0.13527915219554029"/>
                  <c:y val="9.87404486155855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BE3-46A4-90E9-08FD443548A3}"/>
                </c:ext>
              </c:extLst>
            </c:dLbl>
            <c:dLbl>
              <c:idx val="3"/>
              <c:layout>
                <c:manualLayout>
                  <c:x val="-4.6318897637797314E-3"/>
                  <c:y val="-0.131628104179285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BE3-46A4-90E9-08FD443548A3}"/>
                </c:ext>
              </c:extLst>
            </c:dLbl>
            <c:dLbl>
              <c:idx val="4"/>
              <c:layout>
                <c:manualLayout>
                  <c:x val="3.8992417614464855E-2"/>
                  <c:y val="-0.1566526187705122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BE3-46A4-90E9-08FD443548A3}"/>
                </c:ext>
              </c:extLst>
            </c:dLbl>
            <c:dLbl>
              <c:idx val="5"/>
              <c:layout>
                <c:manualLayout>
                  <c:x val="1.0907370953630898E-2"/>
                  <c:y val="3.68524126791843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BE3-46A4-90E9-08FD443548A3}"/>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Ingresos!$B$4:$B$9</c:f>
              <c:strCache>
                <c:ptCount val="6"/>
                <c:pt idx="0">
                  <c:v>Ingresos Fiscales </c:v>
                </c:pt>
                <c:pt idx="1">
                  <c:v>Otros Ingresos </c:v>
                </c:pt>
                <c:pt idx="2">
                  <c:v>Venta de Bienes</c:v>
                </c:pt>
                <c:pt idx="3">
                  <c:v>Venta de Servicios</c:v>
                </c:pt>
                <c:pt idx="4">
                  <c:v>Transferencias y Subvenciones</c:v>
                </c:pt>
                <c:pt idx="5">
                  <c:v>Operaciones Interinstitucionales</c:v>
                </c:pt>
              </c:strCache>
            </c:strRef>
          </c:cat>
          <c:val>
            <c:numRef>
              <c:f>Ingresos!$C$4:$C$9</c:f>
              <c:numCache>
                <c:formatCode>_(\ * #,##0.0,,,_);_(\ * \(#,##0.0,,,\)</c:formatCode>
                <c:ptCount val="6"/>
                <c:pt idx="0">
                  <c:v>185249809947030</c:v>
                </c:pt>
                <c:pt idx="1">
                  <c:v>99223836117582.594</c:v>
                </c:pt>
                <c:pt idx="2">
                  <c:v>72846213528779</c:v>
                </c:pt>
                <c:pt idx="3">
                  <c:v>29042412878893.898</c:v>
                </c:pt>
                <c:pt idx="4">
                  <c:v>3192134193420.79</c:v>
                </c:pt>
                <c:pt idx="5">
                  <c:v>1097908959712.54</c:v>
                </c:pt>
              </c:numCache>
            </c:numRef>
          </c:val>
          <c:extLst>
            <c:ext xmlns:c16="http://schemas.microsoft.com/office/drawing/2014/chart" uri="{C3380CC4-5D6E-409C-BE32-E72D297353CC}">
              <c16:uniqueId val="{0000000C-5BE3-46A4-90E9-08FD443548A3}"/>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195486157450676E-3"/>
          <c:y val="0.10836399749785575"/>
          <c:w val="0.74693981048979052"/>
          <c:h val="0.72102794276022619"/>
        </c:manualLayout>
      </c:layout>
      <c:pie3DChart>
        <c:varyColors val="1"/>
        <c:ser>
          <c:idx val="0"/>
          <c:order val="0"/>
          <c:explosion val="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DBC-44E7-85A6-D1F985D79E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DBC-44E7-85A6-D1F985D79E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DBC-44E7-85A6-D1F985D79E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DBC-44E7-85A6-D1F985D79EA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DBC-44E7-85A6-D1F985D79EA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DBC-44E7-85A6-D1F985D79EA9}"/>
              </c:ext>
            </c:extLst>
          </c:dPt>
          <c:dPt>
            <c:idx val="6"/>
            <c:bubble3D val="0"/>
            <c:explosion val="19"/>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DBC-44E7-85A6-D1F985D79EA9}"/>
              </c:ext>
            </c:extLst>
          </c:dPt>
          <c:dPt>
            <c:idx val="7"/>
            <c:bubble3D val="0"/>
            <c:explosion val="1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DBC-44E7-85A6-D1F985D79EA9}"/>
              </c:ext>
            </c:extLst>
          </c:dPt>
          <c:dLbls>
            <c:dLbl>
              <c:idx val="0"/>
              <c:layout>
                <c:manualLayout>
                  <c:x val="-5.6372688583418595E-2"/>
                  <c:y val="-0.3159168617436333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DBC-44E7-85A6-D1F985D79EA9}"/>
                </c:ext>
              </c:extLst>
            </c:dLbl>
            <c:dLbl>
              <c:idx val="3"/>
              <c:layout>
                <c:manualLayout>
                  <c:x val="2.3129801935277451E-2"/>
                  <c:y val="-5.834779917891535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DBC-44E7-85A6-D1F985D79EA9}"/>
                </c:ext>
              </c:extLst>
            </c:dLbl>
            <c:dLbl>
              <c:idx val="4"/>
              <c:layout>
                <c:manualLayout>
                  <c:x val="7.0501149117522199E-2"/>
                  <c:y val="-0.186561661627621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DBC-44E7-85A6-D1F985D79EA9}"/>
                </c:ext>
              </c:extLst>
            </c:dLbl>
            <c:dLbl>
              <c:idx val="5"/>
              <c:layout>
                <c:manualLayout>
                  <c:x val="9.6075150054666755E-2"/>
                  <c:y val="-9.26991669931090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DBC-44E7-85A6-D1F985D79EA9}"/>
                </c:ext>
              </c:extLst>
            </c:dLbl>
            <c:dLbl>
              <c:idx val="6"/>
              <c:layout>
                <c:manualLayout>
                  <c:x val="0.10218564755933379"/>
                  <c:y val="6.2708316309532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DBC-44E7-85A6-D1F985D79EA9}"/>
                </c:ext>
              </c:extLst>
            </c:dLbl>
            <c:dLbl>
              <c:idx val="7"/>
              <c:layout>
                <c:manualLayout>
                  <c:x val="1.5785264915893538E-2"/>
                  <c:y val="0.1337711431904345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BDBC-44E7-85A6-D1F985D79E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Gastos!$B$3:$B$10</c:f>
              <c:strCache>
                <c:ptCount val="8"/>
                <c:pt idx="0">
                  <c:v>Otros Gastos</c:v>
                </c:pt>
                <c:pt idx="1">
                  <c:v>De Administración y Operación</c:v>
                </c:pt>
                <c:pt idx="2">
                  <c:v>Transferencias y Subvenciones</c:v>
                </c:pt>
                <c:pt idx="3">
                  <c:v>Deterioro, Depreciaciones, Amortizaciones y Provisiones</c:v>
                </c:pt>
                <c:pt idx="4">
                  <c:v>Gasto Público Social</c:v>
                </c:pt>
                <c:pt idx="5">
                  <c:v>De Actividades y/o Servicios Especializados </c:v>
                </c:pt>
                <c:pt idx="6">
                  <c:v>Operaciones Interinstitucionales</c:v>
                </c:pt>
                <c:pt idx="7">
                  <c:v>De Ventas</c:v>
                </c:pt>
              </c:strCache>
            </c:strRef>
          </c:cat>
          <c:val>
            <c:numRef>
              <c:f>Gastos!$C$3:$C$10</c:f>
              <c:numCache>
                <c:formatCode>_(\ * #,##0.0,,,_);_(\ * \(#,##0.0,,,\)</c:formatCode>
                <c:ptCount val="8"/>
                <c:pt idx="0">
                  <c:v>116004045302633</c:v>
                </c:pt>
                <c:pt idx="1">
                  <c:v>91279128516098.703</c:v>
                </c:pt>
                <c:pt idx="2">
                  <c:v>67561099903103.102</c:v>
                </c:pt>
                <c:pt idx="3">
                  <c:v>59746826438972.297</c:v>
                </c:pt>
                <c:pt idx="4">
                  <c:v>20852000627176.801</c:v>
                </c:pt>
                <c:pt idx="5">
                  <c:v>6449634835347.7002</c:v>
                </c:pt>
                <c:pt idx="6">
                  <c:v>6318017567758.21</c:v>
                </c:pt>
                <c:pt idx="7">
                  <c:v>1092495707880.9</c:v>
                </c:pt>
              </c:numCache>
            </c:numRef>
          </c:val>
          <c:extLst>
            <c:ext xmlns:c16="http://schemas.microsoft.com/office/drawing/2014/chart" uri="{C3380CC4-5D6E-409C-BE32-E72D297353CC}">
              <c16:uniqueId val="{00000010-BDBC-44E7-85A6-D1F985D79EA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807778556992706E-2"/>
          <c:y val="0.10246350203136792"/>
          <c:w val="0.90609146041533728"/>
          <c:h val="0.8750003575848319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A19-4DB3-B7AA-1A06A31A10E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A19-4DB3-B7AA-1A06A31A10E4}"/>
              </c:ext>
            </c:extLst>
          </c:dPt>
          <c:dLbls>
            <c:dLbl>
              <c:idx val="0"/>
              <c:layout>
                <c:manualLayout>
                  <c:x val="-0.22957308240126248"/>
                  <c:y val="-0.3746806625282924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A19-4DB3-B7AA-1A06A31A10E4}"/>
                </c:ext>
              </c:extLst>
            </c:dLbl>
            <c:dLbl>
              <c:idx val="1"/>
              <c:layout>
                <c:manualLayout>
                  <c:x val="0.15775480232809747"/>
                  <c:y val="7.078001913584895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19-4DB3-B7AA-1A06A31A10E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Costos!$B$4:$B$5</c:f>
              <c:strCache>
                <c:ptCount val="2"/>
                <c:pt idx="0">
                  <c:v>Costo de Ventas de Bienes</c:v>
                </c:pt>
                <c:pt idx="1">
                  <c:v>Costo de Ventas de Servicios</c:v>
                </c:pt>
              </c:strCache>
            </c:strRef>
          </c:cat>
          <c:val>
            <c:numRef>
              <c:f>Costos!$C$4:$C$5</c:f>
              <c:numCache>
                <c:formatCode>_(\ * #,##0.0,,,_);_(\ * \(#,##0.0,,,\)</c:formatCode>
                <c:ptCount val="2"/>
                <c:pt idx="0">
                  <c:v>58304226382894.602</c:v>
                </c:pt>
                <c:pt idx="1">
                  <c:v>12483740402905.801</c:v>
                </c:pt>
              </c:numCache>
            </c:numRef>
          </c:val>
          <c:extLst>
            <c:ext xmlns:c16="http://schemas.microsoft.com/office/drawing/2014/chart" uri="{C3380CC4-5D6E-409C-BE32-E72D297353CC}">
              <c16:uniqueId val="{00000004-6A19-4DB3-B7AA-1A06A31A10E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987435787019517"/>
          <c:y val="5.0925925925925923E-2"/>
          <c:w val="0.27070082949469115"/>
          <c:h val="0.88888888888888884"/>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AAE6-4928-9372-C6CAE04FA30A}"/>
              </c:ext>
            </c:extLst>
          </c:dPt>
          <c:dPt>
            <c:idx val="2"/>
            <c:invertIfNegative val="0"/>
            <c:bubble3D val="0"/>
            <c:spPr>
              <a:solidFill>
                <a:srgbClr val="FFC000"/>
              </a:solidFill>
              <a:ln>
                <a:noFill/>
              </a:ln>
              <a:effectLst/>
            </c:spPr>
            <c:extLst>
              <c:ext xmlns:c16="http://schemas.microsoft.com/office/drawing/2014/chart" uri="{C3380CC4-5D6E-409C-BE32-E72D297353CC}">
                <c16:uniqueId val="{00000003-AAE6-4928-9372-C6CAE04FA30A}"/>
              </c:ext>
            </c:extLst>
          </c:dPt>
          <c:dPt>
            <c:idx val="3"/>
            <c:invertIfNegative val="0"/>
            <c:bubble3D val="0"/>
            <c:spPr>
              <a:solidFill>
                <a:srgbClr val="FFC000"/>
              </a:solidFill>
              <a:ln>
                <a:noFill/>
              </a:ln>
              <a:effectLst/>
            </c:spPr>
            <c:extLst>
              <c:ext xmlns:c16="http://schemas.microsoft.com/office/drawing/2014/chart" uri="{C3380CC4-5D6E-409C-BE32-E72D297353CC}">
                <c16:uniqueId val="{00000005-AAE6-4928-9372-C6CAE04FA30A}"/>
              </c:ext>
            </c:extLst>
          </c:dPt>
          <c:dPt>
            <c:idx val="4"/>
            <c:invertIfNegative val="0"/>
            <c:bubble3D val="0"/>
            <c:spPr>
              <a:solidFill>
                <a:srgbClr val="FFC000"/>
              </a:solidFill>
              <a:ln>
                <a:noFill/>
              </a:ln>
              <a:effectLst/>
            </c:spPr>
            <c:extLst>
              <c:ext xmlns:c16="http://schemas.microsoft.com/office/drawing/2014/chart" uri="{C3380CC4-5D6E-409C-BE32-E72D297353CC}">
                <c16:uniqueId val="{00000007-AAE6-4928-9372-C6CAE04FA30A}"/>
              </c:ext>
            </c:extLst>
          </c:dPt>
          <c:dPt>
            <c:idx val="5"/>
            <c:invertIfNegative val="0"/>
            <c:bubble3D val="0"/>
            <c:spPr>
              <a:solidFill>
                <a:srgbClr val="78C6BB"/>
              </a:solidFill>
              <a:ln>
                <a:noFill/>
              </a:ln>
              <a:effectLst/>
            </c:spPr>
            <c:extLst>
              <c:ext xmlns:c16="http://schemas.microsoft.com/office/drawing/2014/chart" uri="{C3380CC4-5D6E-409C-BE32-E72D297353CC}">
                <c16:uniqueId val="{00000009-AAE6-4928-9372-C6CAE04FA30A}"/>
              </c:ext>
            </c:extLst>
          </c:dPt>
          <c:dPt>
            <c:idx val="6"/>
            <c:invertIfNegative val="0"/>
            <c:bubble3D val="0"/>
            <c:spPr>
              <a:solidFill>
                <a:srgbClr val="DD7E0E"/>
              </a:solidFill>
              <a:ln>
                <a:noFill/>
              </a:ln>
              <a:effectLst/>
            </c:spPr>
            <c:extLst>
              <c:ext xmlns:c16="http://schemas.microsoft.com/office/drawing/2014/chart" uri="{C3380CC4-5D6E-409C-BE32-E72D297353CC}">
                <c16:uniqueId val="{0000000B-AAE6-4928-9372-C6CAE04FA30A}"/>
              </c:ext>
            </c:extLst>
          </c:dPt>
          <c:dPt>
            <c:idx val="7"/>
            <c:invertIfNegative val="0"/>
            <c:bubble3D val="0"/>
            <c:spPr>
              <a:solidFill>
                <a:srgbClr val="B55475"/>
              </a:solidFill>
              <a:ln>
                <a:noFill/>
              </a:ln>
              <a:effectLst/>
            </c:spPr>
            <c:extLst>
              <c:ext xmlns:c16="http://schemas.microsoft.com/office/drawing/2014/chart" uri="{C3380CC4-5D6E-409C-BE32-E72D297353CC}">
                <c16:uniqueId val="{0000000D-AAE6-4928-9372-C6CAE04FA30A}"/>
              </c:ext>
            </c:extLst>
          </c:dPt>
          <c:dPt>
            <c:idx val="8"/>
            <c:invertIfNegative val="0"/>
            <c:bubble3D val="0"/>
            <c:spPr>
              <a:solidFill>
                <a:srgbClr val="85C0FB"/>
              </a:solidFill>
              <a:ln>
                <a:noFill/>
              </a:ln>
              <a:effectLst/>
            </c:spPr>
            <c:extLst>
              <c:ext xmlns:c16="http://schemas.microsoft.com/office/drawing/2014/chart" uri="{C3380CC4-5D6E-409C-BE32-E72D297353CC}">
                <c16:uniqueId val="{0000000F-AAE6-4928-9372-C6CAE04FA30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10-D1D1-4C88-94F0-B957A4F603F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3.2'!$F$24:$F$32</c:f>
              <c:strCache>
                <c:ptCount val="9"/>
                <c:pt idx="0">
                  <c:v>Políticas Contables</c:v>
                </c:pt>
                <c:pt idx="1">
                  <c:v>Identificación</c:v>
                </c:pt>
                <c:pt idx="2">
                  <c:v>Clasificación</c:v>
                </c:pt>
                <c:pt idx="3">
                  <c:v>Registro</c:v>
                </c:pt>
                <c:pt idx="4">
                  <c:v>Medición Inicial</c:v>
                </c:pt>
                <c:pt idx="5">
                  <c:v>Medición Posterior</c:v>
                </c:pt>
                <c:pt idx="6">
                  <c:v>Presentación de EEFF</c:v>
                </c:pt>
                <c:pt idx="7">
                  <c:v>Rendición de Cuentas</c:v>
                </c:pt>
                <c:pt idx="8">
                  <c:v>Gestión del Riesgo Contable</c:v>
                </c:pt>
              </c:strCache>
            </c:strRef>
          </c:cat>
          <c:val>
            <c:numRef>
              <c:f>'G. 3.2'!$H$24:$H$32</c:f>
              <c:numCache>
                <c:formatCode>0.00</c:formatCode>
                <c:ptCount val="9"/>
                <c:pt idx="0">
                  <c:v>4.6811699164345431</c:v>
                </c:pt>
                <c:pt idx="1">
                  <c:v>4.8378830083564708</c:v>
                </c:pt>
                <c:pt idx="2">
                  <c:v>4.9334261838440101</c:v>
                </c:pt>
                <c:pt idx="3">
                  <c:v>4.8878551532033327</c:v>
                </c:pt>
                <c:pt idx="4">
                  <c:v>4.8796657381615587</c:v>
                </c:pt>
                <c:pt idx="5">
                  <c:v>4.7061281337047332</c:v>
                </c:pt>
                <c:pt idx="6">
                  <c:v>4.6404247910863496</c:v>
                </c:pt>
                <c:pt idx="7">
                  <c:v>4.656267409470753</c:v>
                </c:pt>
                <c:pt idx="8">
                  <c:v>4.4680362116991645</c:v>
                </c:pt>
              </c:numCache>
            </c:numRef>
          </c:val>
          <c:extLst>
            <c:ext xmlns:c16="http://schemas.microsoft.com/office/drawing/2014/chart" uri="{C3380CC4-5D6E-409C-BE32-E72D297353CC}">
              <c16:uniqueId val="{00000011-AAE6-4928-9372-C6CAE04FA30A}"/>
            </c:ext>
          </c:extLst>
        </c:ser>
        <c:dLbls>
          <c:showLegendKey val="0"/>
          <c:showVal val="0"/>
          <c:showCatName val="0"/>
          <c:showSerName val="0"/>
          <c:showPercent val="0"/>
          <c:showBubbleSize val="0"/>
        </c:dLbls>
        <c:gapWidth val="25"/>
        <c:axId val="300267400"/>
        <c:axId val="300268576"/>
      </c:barChart>
      <c:catAx>
        <c:axId val="300267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00268576"/>
        <c:crosses val="autoZero"/>
        <c:auto val="1"/>
        <c:lblAlgn val="ctr"/>
        <c:lblOffset val="100"/>
        <c:noMultiLvlLbl val="0"/>
      </c:catAx>
      <c:valAx>
        <c:axId val="300268576"/>
        <c:scaling>
          <c:orientation val="minMax"/>
        </c:scaling>
        <c:delete val="1"/>
        <c:axPos val="t"/>
        <c:numFmt formatCode="0.00" sourceLinked="1"/>
        <c:majorTickMark val="none"/>
        <c:minorTickMark val="none"/>
        <c:tickLblPos val="nextTo"/>
        <c:crossAx val="3002674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1422353455818"/>
          <c:y val="5.0925925925925923E-2"/>
          <c:w val="0.27646697287839023"/>
          <c:h val="0.76147174825767949"/>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AD29-4BCA-83CE-D5742F1E392D}"/>
              </c:ext>
            </c:extLst>
          </c:dPt>
          <c:dPt>
            <c:idx val="5"/>
            <c:invertIfNegative val="0"/>
            <c:bubble3D val="0"/>
            <c:spPr>
              <a:solidFill>
                <a:srgbClr val="78C6BB"/>
              </a:solidFill>
              <a:ln>
                <a:noFill/>
              </a:ln>
              <a:effectLst/>
            </c:spPr>
            <c:extLst>
              <c:ext xmlns:c16="http://schemas.microsoft.com/office/drawing/2014/chart" uri="{C3380CC4-5D6E-409C-BE32-E72D297353CC}">
                <c16:uniqueId val="{00000003-AD29-4BCA-83CE-D5742F1E392D}"/>
              </c:ext>
            </c:extLst>
          </c:dPt>
          <c:dPt>
            <c:idx val="6"/>
            <c:invertIfNegative val="0"/>
            <c:bubble3D val="0"/>
            <c:spPr>
              <a:solidFill>
                <a:srgbClr val="DD7E0E"/>
              </a:solidFill>
              <a:ln>
                <a:noFill/>
              </a:ln>
              <a:effectLst/>
            </c:spPr>
            <c:extLst>
              <c:ext xmlns:c16="http://schemas.microsoft.com/office/drawing/2014/chart" uri="{C3380CC4-5D6E-409C-BE32-E72D297353CC}">
                <c16:uniqueId val="{00000005-AD29-4BCA-83CE-D5742F1E392D}"/>
              </c:ext>
            </c:extLst>
          </c:dPt>
          <c:dPt>
            <c:idx val="7"/>
            <c:invertIfNegative val="0"/>
            <c:bubble3D val="0"/>
            <c:spPr>
              <a:solidFill>
                <a:srgbClr val="B55475"/>
              </a:solidFill>
              <a:ln>
                <a:noFill/>
              </a:ln>
              <a:effectLst/>
            </c:spPr>
            <c:extLst>
              <c:ext xmlns:c16="http://schemas.microsoft.com/office/drawing/2014/chart" uri="{C3380CC4-5D6E-409C-BE32-E72D297353CC}">
                <c16:uniqueId val="{00000007-AD29-4BCA-83CE-D5742F1E392D}"/>
              </c:ext>
            </c:extLst>
          </c:dPt>
          <c:dPt>
            <c:idx val="8"/>
            <c:invertIfNegative val="0"/>
            <c:bubble3D val="0"/>
            <c:spPr>
              <a:solidFill>
                <a:srgbClr val="85C0FB"/>
              </a:solidFill>
              <a:ln>
                <a:noFill/>
              </a:ln>
              <a:effectLst/>
            </c:spPr>
            <c:extLst>
              <c:ext xmlns:c16="http://schemas.microsoft.com/office/drawing/2014/chart" uri="{C3380CC4-5D6E-409C-BE32-E72D297353CC}">
                <c16:uniqueId val="{00000009-AD29-4BCA-83CE-D5742F1E392D}"/>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0A-931A-43F0-A4AC-33256AD6AEF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3.2'!$B$24:$B$32</c:f>
              <c:strCache>
                <c:ptCount val="9"/>
                <c:pt idx="0">
                  <c:v>ELEMENTOS DEL MARCO NORMATIVO</c:v>
                </c:pt>
                <c:pt idx="1">
                  <c:v>RECONOCIMIENTO</c:v>
                </c:pt>
                <c:pt idx="5">
                  <c:v>MEDICIÓN POSTERIOR</c:v>
                </c:pt>
                <c:pt idx="6">
                  <c:v>REVELACIÓN</c:v>
                </c:pt>
                <c:pt idx="7">
                  <c:v>RENDICIÓN DE CUENTAS</c:v>
                </c:pt>
                <c:pt idx="8">
                  <c:v>GESTIÓN DEL RIESGO</c:v>
                </c:pt>
              </c:strCache>
            </c:strRef>
          </c:cat>
          <c:val>
            <c:numRef>
              <c:f>'G. 3.2'!$D$24:$D$32</c:f>
              <c:numCache>
                <c:formatCode>0.00</c:formatCode>
                <c:ptCount val="9"/>
                <c:pt idx="0">
                  <c:v>4.6811699164345475</c:v>
                </c:pt>
                <c:pt idx="1">
                  <c:v>4.88470752089128</c:v>
                </c:pt>
                <c:pt idx="5">
                  <c:v>4.7061281337047403</c:v>
                </c:pt>
                <c:pt idx="6">
                  <c:v>4.6404247910863514</c:v>
                </c:pt>
                <c:pt idx="7">
                  <c:v>4.6562674094707521</c:v>
                </c:pt>
                <c:pt idx="8">
                  <c:v>4.4680362116991645</c:v>
                </c:pt>
              </c:numCache>
            </c:numRef>
          </c:val>
          <c:extLst>
            <c:ext xmlns:c16="http://schemas.microsoft.com/office/drawing/2014/chart" uri="{C3380CC4-5D6E-409C-BE32-E72D297353CC}">
              <c16:uniqueId val="{0000000B-AD29-4BCA-83CE-D5742F1E392D}"/>
            </c:ext>
          </c:extLst>
        </c:ser>
        <c:dLbls>
          <c:showLegendKey val="0"/>
          <c:showVal val="0"/>
          <c:showCatName val="0"/>
          <c:showSerName val="0"/>
          <c:showPercent val="0"/>
          <c:showBubbleSize val="0"/>
        </c:dLbls>
        <c:gapWidth val="25"/>
        <c:axId val="300250152"/>
        <c:axId val="300249368"/>
      </c:barChart>
      <c:catAx>
        <c:axId val="300250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00249368"/>
        <c:crosses val="autoZero"/>
        <c:auto val="1"/>
        <c:lblAlgn val="ctr"/>
        <c:lblOffset val="100"/>
        <c:noMultiLvlLbl val="0"/>
      </c:catAx>
      <c:valAx>
        <c:axId val="300249368"/>
        <c:scaling>
          <c:orientation val="minMax"/>
        </c:scaling>
        <c:delete val="1"/>
        <c:axPos val="t"/>
        <c:numFmt formatCode="0.00" sourceLinked="1"/>
        <c:majorTickMark val="none"/>
        <c:minorTickMark val="none"/>
        <c:tickLblPos val="nextTo"/>
        <c:crossAx val="300250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59166061351959E-2"/>
          <c:y val="4.9068685666798263E-2"/>
          <c:w val="0.93084083393864803"/>
          <c:h val="0.81076391643966628"/>
        </c:manualLayout>
      </c:layout>
      <c:barChart>
        <c:barDir val="col"/>
        <c:grouping val="clustered"/>
        <c:varyColors val="0"/>
        <c:ser>
          <c:idx val="2"/>
          <c:order val="0"/>
          <c:tx>
            <c:strRef>
              <c:f>'G. 3.5 - 3.8'!$D$36</c:f>
              <c:strCache>
                <c:ptCount val="1"/>
                <c:pt idx="0">
                  <c:v>2018</c:v>
                </c:pt>
              </c:strCache>
            </c:strRef>
          </c:tx>
          <c:spPr>
            <a:solidFill>
              <a:schemeClr val="accent3"/>
            </a:solidFill>
            <a:ln>
              <a:noFill/>
            </a:ln>
            <a:effectLst/>
          </c:spPr>
          <c:invertIfNegative val="0"/>
          <c:dPt>
            <c:idx val="0"/>
            <c:invertIfNegative val="0"/>
            <c:bubble3D val="0"/>
            <c:spPr>
              <a:solidFill>
                <a:srgbClr val="5881D5"/>
              </a:solidFill>
              <a:ln>
                <a:noFill/>
              </a:ln>
              <a:effectLst/>
            </c:spPr>
            <c:extLst>
              <c:ext xmlns:c16="http://schemas.microsoft.com/office/drawing/2014/chart" uri="{C3380CC4-5D6E-409C-BE32-E72D297353CC}">
                <c16:uniqueId val="{00000001-3A61-4909-927D-F4AA38A89853}"/>
              </c:ext>
            </c:extLst>
          </c:dPt>
          <c:dPt>
            <c:idx val="1"/>
            <c:invertIfNegative val="0"/>
            <c:bubble3D val="0"/>
            <c:spPr>
              <a:solidFill>
                <a:srgbClr val="FFC000"/>
              </a:solidFill>
              <a:ln>
                <a:noFill/>
              </a:ln>
              <a:effectLst/>
            </c:spPr>
            <c:extLst>
              <c:ext xmlns:c16="http://schemas.microsoft.com/office/drawing/2014/chart" uri="{C3380CC4-5D6E-409C-BE32-E72D297353CC}">
                <c16:uniqueId val="{00000003-3A61-4909-927D-F4AA38A89853}"/>
              </c:ext>
            </c:extLst>
          </c:dPt>
          <c:dPt>
            <c:idx val="2"/>
            <c:invertIfNegative val="0"/>
            <c:bubble3D val="0"/>
            <c:spPr>
              <a:solidFill>
                <a:srgbClr val="78C6BB"/>
              </a:solidFill>
              <a:ln>
                <a:noFill/>
              </a:ln>
              <a:effectLst/>
            </c:spPr>
            <c:extLst>
              <c:ext xmlns:c16="http://schemas.microsoft.com/office/drawing/2014/chart" uri="{C3380CC4-5D6E-409C-BE32-E72D297353CC}">
                <c16:uniqueId val="{00000005-3A61-4909-927D-F4AA38A89853}"/>
              </c:ext>
            </c:extLst>
          </c:dPt>
          <c:dPt>
            <c:idx val="3"/>
            <c:invertIfNegative val="0"/>
            <c:bubble3D val="0"/>
            <c:spPr>
              <a:solidFill>
                <a:srgbClr val="DD7E0E"/>
              </a:solidFill>
              <a:ln>
                <a:noFill/>
              </a:ln>
              <a:effectLst/>
            </c:spPr>
            <c:extLst>
              <c:ext xmlns:c16="http://schemas.microsoft.com/office/drawing/2014/chart" uri="{C3380CC4-5D6E-409C-BE32-E72D297353CC}">
                <c16:uniqueId val="{00000007-3A61-4909-927D-F4AA38A89853}"/>
              </c:ext>
            </c:extLst>
          </c:dPt>
          <c:dPt>
            <c:idx val="4"/>
            <c:invertIfNegative val="0"/>
            <c:bubble3D val="0"/>
            <c:spPr>
              <a:solidFill>
                <a:srgbClr val="B55475"/>
              </a:solidFill>
              <a:ln>
                <a:noFill/>
              </a:ln>
              <a:effectLst/>
            </c:spPr>
            <c:extLst>
              <c:ext xmlns:c16="http://schemas.microsoft.com/office/drawing/2014/chart" uri="{C3380CC4-5D6E-409C-BE32-E72D297353CC}">
                <c16:uniqueId val="{00000009-3A61-4909-927D-F4AA38A89853}"/>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01-3A61-4909-927D-F4AA38A89853}"/>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3.5 - 3.8'!$A$37:$A$41</c:f>
              <c:strCache>
                <c:ptCount val="5"/>
                <c:pt idx="0">
                  <c:v>Empresas Sociales del Estado</c:v>
                </c:pt>
                <c:pt idx="1">
                  <c:v>Empresas de Servicios Públicos</c:v>
                </c:pt>
                <c:pt idx="2">
                  <c:v>Otras Empresas</c:v>
                </c:pt>
                <c:pt idx="3">
                  <c:v>Sociedades de Economía Mixta</c:v>
                </c:pt>
                <c:pt idx="4">
                  <c:v>Empresas Industriales y Comerciales del Estado</c:v>
                </c:pt>
              </c:strCache>
            </c:strRef>
          </c:cat>
          <c:val>
            <c:numRef>
              <c:f>'G. 3.5 - 3.8'!$D$37:$D$41</c:f>
              <c:numCache>
                <c:formatCode>0.00</c:formatCode>
                <c:ptCount val="5"/>
                <c:pt idx="0">
                  <c:v>4.8549999999999995</c:v>
                </c:pt>
                <c:pt idx="1">
                  <c:v>4.8315384615384618</c:v>
                </c:pt>
                <c:pt idx="2">
                  <c:v>4.78</c:v>
                </c:pt>
                <c:pt idx="3">
                  <c:v>4.6687500000000002</c:v>
                </c:pt>
                <c:pt idx="4">
                  <c:v>4.5990909090909096</c:v>
                </c:pt>
              </c:numCache>
            </c:numRef>
          </c:val>
          <c:extLst>
            <c:ext xmlns:c16="http://schemas.microsoft.com/office/drawing/2014/chart" uri="{C3380CC4-5D6E-409C-BE32-E72D297353CC}">
              <c16:uniqueId val="{0000000A-3A61-4909-927D-F4AA38A89853}"/>
            </c:ext>
          </c:extLst>
        </c:ser>
        <c:dLbls>
          <c:showLegendKey val="0"/>
          <c:showVal val="0"/>
          <c:showCatName val="0"/>
          <c:showSerName val="0"/>
          <c:showPercent val="0"/>
          <c:showBubbleSize val="0"/>
        </c:dLbls>
        <c:gapWidth val="25"/>
        <c:axId val="300251328"/>
        <c:axId val="300243096"/>
      </c:barChart>
      <c:lineChart>
        <c:grouping val="standard"/>
        <c:varyColors val="0"/>
        <c:ser>
          <c:idx val="3"/>
          <c:order val="1"/>
          <c:tx>
            <c:strRef>
              <c:f>'G. 3.5 - 3.8'!$F$36</c:f>
              <c:strCache>
                <c:ptCount val="1"/>
                <c:pt idx="0">
                  <c:v>Promedio 4,75</c:v>
                </c:pt>
              </c:strCache>
            </c:strRef>
          </c:tx>
          <c:spPr>
            <a:ln w="28575" cap="rnd">
              <a:solidFill>
                <a:srgbClr val="C00000"/>
              </a:solidFill>
              <a:round/>
            </a:ln>
            <a:effectLst/>
          </c:spPr>
          <c:marker>
            <c:symbol val="none"/>
          </c:marker>
          <c:cat>
            <c:strRef>
              <c:f>'G. 3.5 - 3.8'!$A$23:$A$26</c:f>
              <c:strCache>
                <c:ptCount val="4"/>
                <c:pt idx="0">
                  <c:v>Banco Central</c:v>
                </c:pt>
                <c:pt idx="1">
                  <c:v>Sociedades de Economía Mixta</c:v>
                </c:pt>
                <c:pt idx="2">
                  <c:v>Empresas de Servicios Públicos</c:v>
                </c:pt>
                <c:pt idx="3">
                  <c:v>Otras Empresas</c:v>
                </c:pt>
              </c:strCache>
            </c:strRef>
          </c:cat>
          <c:val>
            <c:numRef>
              <c:f>'G. 3.5 - 3.8'!$F$37:$F$41</c:f>
              <c:numCache>
                <c:formatCode>0.00</c:formatCode>
                <c:ptCount val="5"/>
                <c:pt idx="0">
                  <c:v>4.7468758741258741</c:v>
                </c:pt>
                <c:pt idx="1">
                  <c:v>4.7468758741258741</c:v>
                </c:pt>
                <c:pt idx="2">
                  <c:v>4.7468758741258741</c:v>
                </c:pt>
                <c:pt idx="3">
                  <c:v>4.7468758741258741</c:v>
                </c:pt>
                <c:pt idx="4">
                  <c:v>4.7468758741258741</c:v>
                </c:pt>
              </c:numCache>
            </c:numRef>
          </c:val>
          <c:smooth val="0"/>
          <c:extLst>
            <c:ext xmlns:c16="http://schemas.microsoft.com/office/drawing/2014/chart" uri="{C3380CC4-5D6E-409C-BE32-E72D297353CC}">
              <c16:uniqueId val="{0000000B-3A61-4909-927D-F4AA38A89853}"/>
            </c:ext>
          </c:extLst>
        </c:ser>
        <c:dLbls>
          <c:showLegendKey val="0"/>
          <c:showVal val="0"/>
          <c:showCatName val="0"/>
          <c:showSerName val="0"/>
          <c:showPercent val="0"/>
          <c:showBubbleSize val="0"/>
        </c:dLbls>
        <c:marker val="1"/>
        <c:smooth val="0"/>
        <c:axId val="300251328"/>
        <c:axId val="300243096"/>
      </c:lineChart>
      <c:catAx>
        <c:axId val="30025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00243096"/>
        <c:crosses val="autoZero"/>
        <c:auto val="1"/>
        <c:lblAlgn val="ctr"/>
        <c:lblOffset val="100"/>
        <c:noMultiLvlLbl val="0"/>
      </c:catAx>
      <c:valAx>
        <c:axId val="300243096"/>
        <c:scaling>
          <c:orientation val="minMax"/>
          <c:max val="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00251328"/>
        <c:crosses val="autoZero"/>
        <c:crossBetween val="between"/>
      </c:valAx>
      <c:spPr>
        <a:noFill/>
        <a:ln>
          <a:noFill/>
        </a:ln>
        <a:effectLst/>
      </c:spPr>
    </c:plotArea>
    <c:legend>
      <c:legendPos val="b"/>
      <c:legendEntry>
        <c:idx val="0"/>
        <c:delete val="1"/>
      </c:legendEntry>
      <c:layout>
        <c:manualLayout>
          <c:xMode val="edge"/>
          <c:yMode val="edge"/>
          <c:x val="0.70499044930855947"/>
          <c:y val="0.1752218415603024"/>
          <c:w val="0.25000583673412941"/>
          <c:h val="7.2618779795382726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65045678303095E-2"/>
          <c:y val="0"/>
          <c:w val="0.89620244508910074"/>
          <c:h val="0.75822772387703541"/>
        </c:manualLayout>
      </c:layout>
      <c:bar3DChart>
        <c:barDir val="col"/>
        <c:grouping val="clustered"/>
        <c:varyColors val="0"/>
        <c:ser>
          <c:idx val="0"/>
          <c:order val="0"/>
          <c:tx>
            <c:strRef>
              <c:f>'Grafico S. Finan '!$B$1</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6200000" rotWithShape="0">
                <a:schemeClr val="bg1">
                  <a:alpha val="40000"/>
                </a:schemeClr>
              </a:outerShdw>
            </a:effectLst>
            <a:scene3d>
              <a:camera prst="orthographicFront"/>
              <a:lightRig rig="threePt" dir="t">
                <a:rot lat="0" lon="0" rev="1200000"/>
              </a:lightRig>
            </a:scene3d>
            <a:sp3d>
              <a:bevelT w="63500" h="25400" prst="coolSlant"/>
            </a:sp3d>
          </c:spPr>
          <c:invertIfNegative val="0"/>
          <c:dLbls>
            <c:dLbl>
              <c:idx val="0"/>
              <c:layout>
                <c:manualLayout>
                  <c:x val="1.5148750183051154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DF-4CB4-8E3C-F8EE7CAB14FD}"/>
                </c:ext>
              </c:extLst>
            </c:dLbl>
            <c:dLbl>
              <c:idx val="1"/>
              <c:layout>
                <c:manualLayout>
                  <c:x val="1.5148750183051154E-3"/>
                  <c:y val="-1.8704894910700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DF-4CB4-8E3C-F8EE7CAB14FD}"/>
                </c:ext>
              </c:extLst>
            </c:dLbl>
            <c:dLbl>
              <c:idx val="2"/>
              <c:layout>
                <c:manualLayout>
                  <c:x val="-6.5072713550291192E-3"/>
                  <c:y val="0.18034827112083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F-4CB4-8E3C-F8EE7CAB14FD}"/>
                </c:ext>
              </c:extLst>
            </c:dLbl>
            <c:dLbl>
              <c:idx val="3"/>
              <c:layout>
                <c:manualLayout>
                  <c:x val="-7.1760557827267295E-3"/>
                  <c:y val="-1.278873523094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DF-4CB4-8E3C-F8EE7CAB14FD}"/>
                </c:ext>
              </c:extLst>
            </c:dLbl>
            <c:dLbl>
              <c:idx val="4"/>
              <c:layout>
                <c:manualLayout>
                  <c:x val="1.2249433798420502E-2"/>
                  <c:y val="1.522805120933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DF-4CB4-8E3C-F8EE7CAB14FD}"/>
                </c:ext>
              </c:extLst>
            </c:dLbl>
            <c:dLbl>
              <c:idx val="5"/>
              <c:layout>
                <c:manualLayout>
                  <c:x val="7.9554494828960216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DF-4CB4-8E3C-F8EE7CAB14FD}"/>
                </c:ext>
              </c:extLst>
            </c:dLbl>
            <c:spPr>
              <a:noFill/>
              <a:ln>
                <a:noFill/>
              </a:ln>
              <a:effectLst/>
            </c:spPr>
            <c:txPr>
              <a:bodyPr rot="0" spcFirstLastPara="1" vertOverflow="ellipsis" vert="horz" wrap="square" anchor="ctr" anchorCtr="1"/>
              <a:lstStyle/>
              <a:p>
                <a:pPr>
                  <a:defRPr lang="es-CO"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S. Finan '!$A$2:$A$5</c:f>
              <c:strCache>
                <c:ptCount val="4"/>
                <c:pt idx="0">
                  <c:v>Activo total</c:v>
                </c:pt>
                <c:pt idx="1">
                  <c:v>Pasivo total</c:v>
                </c:pt>
                <c:pt idx="2">
                  <c:v>Participación no controladora</c:v>
                </c:pt>
                <c:pt idx="3">
                  <c:v>Participación controladora</c:v>
                </c:pt>
              </c:strCache>
            </c:strRef>
          </c:cat>
          <c:val>
            <c:numRef>
              <c:f>'Grafico S. Finan '!$B$2:$B$5</c:f>
              <c:numCache>
                <c:formatCode>_(\ * #,##0.0,,,_);_(\ * \(#,##0.0,,,\)</c:formatCode>
                <c:ptCount val="4"/>
                <c:pt idx="0">
                  <c:v>623017809146781.13</c:v>
                </c:pt>
                <c:pt idx="1">
                  <c:v>1050576333282279.8</c:v>
                </c:pt>
                <c:pt idx="2">
                  <c:v>13507992526506.1</c:v>
                </c:pt>
                <c:pt idx="3">
                  <c:v>-441066492526506.19</c:v>
                </c:pt>
              </c:numCache>
            </c:numRef>
          </c:val>
          <c:shape val="cylinder"/>
          <c:extLst>
            <c:ext xmlns:c16="http://schemas.microsoft.com/office/drawing/2014/chart" uri="{C3380CC4-5D6E-409C-BE32-E72D297353CC}">
              <c16:uniqueId val="{00000006-C6DF-4CB4-8E3C-F8EE7CAB14FD}"/>
            </c:ext>
          </c:extLst>
        </c:ser>
        <c:dLbls>
          <c:showLegendKey val="0"/>
          <c:showVal val="1"/>
          <c:showCatName val="0"/>
          <c:showSerName val="0"/>
          <c:showPercent val="0"/>
          <c:showBubbleSize val="0"/>
        </c:dLbls>
        <c:gapWidth val="75"/>
        <c:shape val="box"/>
        <c:axId val="493812688"/>
        <c:axId val="493818176"/>
        <c:axId val="0"/>
      </c:bar3DChart>
      <c:catAx>
        <c:axId val="493812688"/>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493818176"/>
        <c:crosses val="autoZero"/>
        <c:auto val="1"/>
        <c:lblAlgn val="ctr"/>
        <c:lblOffset val="100"/>
        <c:noMultiLvlLbl val="0"/>
      </c:catAx>
      <c:valAx>
        <c:axId val="493818176"/>
        <c:scaling>
          <c:orientation val="minMax"/>
        </c:scaling>
        <c:delete val="1"/>
        <c:axPos val="l"/>
        <c:title>
          <c:tx>
            <c:rich>
              <a:bodyPr rot="-5400000" spcFirstLastPara="1" vertOverflow="ellipsis" vert="horz" wrap="square" anchor="ctr" anchorCtr="1"/>
              <a:lstStyle/>
              <a:p>
                <a:pPr>
                  <a:defRPr lang="es-CO" sz="1400" b="0" i="0" u="none" strike="noStrike" kern="1200" baseline="0">
                    <a:solidFill>
                      <a:schemeClr val="tx1"/>
                    </a:solidFill>
                    <a:latin typeface="Times New Roman" panose="02020603050405020304" pitchFamily="18" charset="0"/>
                    <a:ea typeface="+mn-ea"/>
                    <a:cs typeface="+mn-cs"/>
                  </a:defRPr>
                </a:pPr>
                <a:r>
                  <a:rPr lang="es-CO" sz="1400" b="0" baseline="0">
                    <a:latin typeface="Times New Roman" panose="02020603050405020304" pitchFamily="18" charset="0"/>
                  </a:rPr>
                  <a:t>(Miles de millones de pesos)</a:t>
                </a:r>
              </a:p>
            </c:rich>
          </c:tx>
          <c:layout>
            <c:manualLayout>
              <c:xMode val="edge"/>
              <c:yMode val="edge"/>
              <c:x val="6.2184110033456121E-2"/>
              <c:y val="0.26534707005590991"/>
            </c:manualLayout>
          </c:layout>
          <c:overlay val="0"/>
          <c:spPr>
            <a:noFill/>
            <a:ln>
              <a:noFill/>
            </a:ln>
            <a:effectLst/>
          </c:spPr>
          <c:txPr>
            <a:bodyPr rot="-5400000" spcFirstLastPara="1" vertOverflow="ellipsis" vert="horz" wrap="square" anchor="ctr" anchorCtr="1"/>
            <a:lstStyle/>
            <a:p>
              <a:pPr>
                <a:defRPr lang="es-CO" sz="1400" b="0" i="0" u="none" strike="noStrike" kern="1200" baseline="0">
                  <a:solidFill>
                    <a:schemeClr val="tx1"/>
                  </a:solidFill>
                  <a:latin typeface="Times New Roman" panose="02020603050405020304" pitchFamily="18" charset="0"/>
                  <a:ea typeface="+mn-ea"/>
                  <a:cs typeface="+mn-cs"/>
                </a:defRPr>
              </a:pPr>
              <a:endParaRPr lang="es-419"/>
            </a:p>
          </c:txPr>
        </c:title>
        <c:numFmt formatCode="_(\ * #,##0.0,,,_);_(\ * \(#,##0.0,,,\)" sourceLinked="1"/>
        <c:majorTickMark val="none"/>
        <c:minorTickMark val="none"/>
        <c:tickLblPos val="none"/>
        <c:crossAx val="493812688"/>
        <c:crosses val="autoZero"/>
        <c:crossBetween val="between"/>
      </c:valAx>
      <c:spPr>
        <a:noFill/>
        <a:ln>
          <a:noFill/>
        </a:ln>
        <a:effectLst/>
      </c:spPr>
    </c:plotArea>
    <c:legend>
      <c:legendPos val="b"/>
      <c:layout>
        <c:manualLayout>
          <c:xMode val="edge"/>
          <c:yMode val="edge"/>
          <c:x val="0.77547016162453364"/>
          <c:y val="5.8739976712113805E-2"/>
          <c:w val="0.20576977234068916"/>
          <c:h val="7.865766411393238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378171478565179E-3"/>
          <c:y val="0.23389510898545282"/>
          <c:w val="0.84136097666690746"/>
          <c:h val="0.72232704520576085"/>
        </c:manualLayout>
      </c:layout>
      <c:pie3DChart>
        <c:varyColors val="1"/>
        <c:ser>
          <c:idx val="0"/>
          <c:order val="0"/>
          <c:spPr>
            <a:ln>
              <a:noFill/>
            </a:ln>
          </c:spPr>
          <c:dPt>
            <c:idx val="0"/>
            <c:bubble3D val="0"/>
            <c:explosion val="5"/>
            <c:spPr>
              <a:solidFill>
                <a:schemeClr val="accent1"/>
              </a:solidFill>
              <a:ln w="25400">
                <a:noFill/>
              </a:ln>
              <a:effectLst/>
              <a:sp3d/>
            </c:spPr>
            <c:extLst>
              <c:ext xmlns:c16="http://schemas.microsoft.com/office/drawing/2014/chart" uri="{C3380CC4-5D6E-409C-BE32-E72D297353CC}">
                <c16:uniqueId val="{00000001-E839-41E4-A593-35560165E7A0}"/>
              </c:ext>
            </c:extLst>
          </c:dPt>
          <c:dPt>
            <c:idx val="1"/>
            <c:bubble3D val="0"/>
            <c:explosion val="3"/>
            <c:spPr>
              <a:solidFill>
                <a:schemeClr val="accent2"/>
              </a:solidFill>
              <a:ln w="25400">
                <a:noFill/>
              </a:ln>
              <a:effectLst/>
              <a:sp3d/>
            </c:spPr>
            <c:extLst>
              <c:ext xmlns:c16="http://schemas.microsoft.com/office/drawing/2014/chart" uri="{C3380CC4-5D6E-409C-BE32-E72D297353CC}">
                <c16:uniqueId val="{00000003-E839-41E4-A593-35560165E7A0}"/>
              </c:ext>
            </c:extLst>
          </c:dPt>
          <c:dPt>
            <c:idx val="2"/>
            <c:bubble3D val="0"/>
            <c:explosion val="2"/>
            <c:spPr>
              <a:solidFill>
                <a:schemeClr val="accent3"/>
              </a:solidFill>
              <a:ln w="25400">
                <a:noFill/>
              </a:ln>
              <a:effectLst/>
              <a:sp3d/>
            </c:spPr>
            <c:extLst>
              <c:ext xmlns:c16="http://schemas.microsoft.com/office/drawing/2014/chart" uri="{C3380CC4-5D6E-409C-BE32-E72D297353CC}">
                <c16:uniqueId val="{00000005-E839-41E4-A593-35560165E7A0}"/>
              </c:ext>
            </c:extLst>
          </c:dPt>
          <c:dPt>
            <c:idx val="3"/>
            <c:bubble3D val="0"/>
            <c:explosion val="3"/>
            <c:spPr>
              <a:solidFill>
                <a:schemeClr val="accent4"/>
              </a:solidFill>
              <a:ln w="25400">
                <a:noFill/>
              </a:ln>
              <a:effectLst/>
              <a:sp3d/>
            </c:spPr>
            <c:extLst>
              <c:ext xmlns:c16="http://schemas.microsoft.com/office/drawing/2014/chart" uri="{C3380CC4-5D6E-409C-BE32-E72D297353CC}">
                <c16:uniqueId val="{00000007-E839-41E4-A593-35560165E7A0}"/>
              </c:ext>
            </c:extLst>
          </c:dPt>
          <c:dPt>
            <c:idx val="4"/>
            <c:bubble3D val="0"/>
            <c:explosion val="5"/>
            <c:spPr>
              <a:solidFill>
                <a:schemeClr val="accent5"/>
              </a:solidFill>
              <a:ln w="25400">
                <a:noFill/>
              </a:ln>
              <a:effectLst/>
              <a:sp3d/>
            </c:spPr>
            <c:extLst>
              <c:ext xmlns:c16="http://schemas.microsoft.com/office/drawing/2014/chart" uri="{C3380CC4-5D6E-409C-BE32-E72D297353CC}">
                <c16:uniqueId val="{00000009-E839-41E4-A593-35560165E7A0}"/>
              </c:ext>
            </c:extLst>
          </c:dPt>
          <c:dPt>
            <c:idx val="5"/>
            <c:bubble3D val="0"/>
            <c:explosion val="3"/>
            <c:spPr>
              <a:solidFill>
                <a:schemeClr val="accent6"/>
              </a:solidFill>
              <a:ln w="25400">
                <a:noFill/>
              </a:ln>
              <a:effectLst/>
              <a:sp3d/>
            </c:spPr>
            <c:extLst>
              <c:ext xmlns:c16="http://schemas.microsoft.com/office/drawing/2014/chart" uri="{C3380CC4-5D6E-409C-BE32-E72D297353CC}">
                <c16:uniqueId val="{0000000B-E839-41E4-A593-35560165E7A0}"/>
              </c:ext>
            </c:extLst>
          </c:dPt>
          <c:dPt>
            <c:idx val="6"/>
            <c:bubble3D val="0"/>
            <c:explosion val="2"/>
            <c:spPr>
              <a:solidFill>
                <a:schemeClr val="accent1">
                  <a:lumMod val="60000"/>
                </a:schemeClr>
              </a:solidFill>
              <a:ln w="25400">
                <a:noFill/>
              </a:ln>
              <a:effectLst/>
              <a:sp3d/>
            </c:spPr>
            <c:extLst>
              <c:ext xmlns:c16="http://schemas.microsoft.com/office/drawing/2014/chart" uri="{C3380CC4-5D6E-409C-BE32-E72D297353CC}">
                <c16:uniqueId val="{0000000D-E839-41E4-A593-35560165E7A0}"/>
              </c:ext>
            </c:extLst>
          </c:dPt>
          <c:dPt>
            <c:idx val="7"/>
            <c:bubble3D val="0"/>
            <c:explosion val="3"/>
            <c:spPr>
              <a:solidFill>
                <a:schemeClr val="accent2">
                  <a:lumMod val="60000"/>
                </a:schemeClr>
              </a:solidFill>
              <a:ln w="25400">
                <a:noFill/>
              </a:ln>
              <a:effectLst/>
              <a:sp3d/>
            </c:spPr>
            <c:extLst>
              <c:ext xmlns:c16="http://schemas.microsoft.com/office/drawing/2014/chart" uri="{C3380CC4-5D6E-409C-BE32-E72D297353CC}">
                <c16:uniqueId val="{0000000F-E839-41E4-A593-35560165E7A0}"/>
              </c:ext>
            </c:extLst>
          </c:dPt>
          <c:dPt>
            <c:idx val="8"/>
            <c:bubble3D val="0"/>
            <c:explosion val="1"/>
            <c:spPr>
              <a:solidFill>
                <a:schemeClr val="accent3">
                  <a:lumMod val="60000"/>
                </a:schemeClr>
              </a:solidFill>
              <a:ln w="25400">
                <a:noFill/>
              </a:ln>
              <a:effectLst/>
              <a:sp3d/>
            </c:spPr>
            <c:extLst>
              <c:ext xmlns:c16="http://schemas.microsoft.com/office/drawing/2014/chart" uri="{C3380CC4-5D6E-409C-BE32-E72D297353CC}">
                <c16:uniqueId val="{00000011-E839-41E4-A593-35560165E7A0}"/>
              </c:ext>
            </c:extLst>
          </c:dPt>
          <c:dLbls>
            <c:dLbl>
              <c:idx val="0"/>
              <c:layout>
                <c:manualLayout>
                  <c:x val="-0.1916768737241179"/>
                  <c:y val="-0.29677500867724349"/>
                </c:manualLayout>
              </c:layout>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839-41E4-A593-35560165E7A0}"/>
                </c:ext>
              </c:extLst>
            </c:dLbl>
            <c:dLbl>
              <c:idx val="1"/>
              <c:layout>
                <c:manualLayout>
                  <c:x val="0.16503891440653248"/>
                  <c:y val="-0.2150326827883330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839-41E4-A593-35560165E7A0}"/>
                </c:ext>
              </c:extLst>
            </c:dLbl>
            <c:dLbl>
              <c:idx val="2"/>
              <c:layout>
                <c:manualLayout>
                  <c:x val="7.6388888888888826E-3"/>
                  <c:y val="-0.106669255781449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839-41E4-A593-35560165E7A0}"/>
                </c:ext>
              </c:extLst>
            </c:dLbl>
            <c:dLbl>
              <c:idx val="3"/>
              <c:layout>
                <c:manualLayout>
                  <c:x val="-8.3387102653834939E-3"/>
                  <c:y val="-6.77693615594702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839-41E4-A593-35560165E7A0}"/>
                </c:ext>
              </c:extLst>
            </c:dLbl>
            <c:dLbl>
              <c:idx val="4"/>
              <c:layout>
                <c:manualLayout>
                  <c:x val="7.2238845144356953E-2"/>
                  <c:y val="-4.44472485013032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839-41E4-A593-35560165E7A0}"/>
                </c:ext>
              </c:extLst>
            </c:dLbl>
            <c:dLbl>
              <c:idx val="5"/>
              <c:layout>
                <c:manualLayout>
                  <c:x val="9.4059492563429575E-3"/>
                  <c:y val="-4.42147156132695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839-41E4-A593-35560165E7A0}"/>
                </c:ext>
              </c:extLst>
            </c:dLbl>
            <c:dLbl>
              <c:idx val="6"/>
              <c:layout>
                <c:manualLayout>
                  <c:x val="7.7273622047244098E-2"/>
                  <c:y val="-6.99978531611829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839-41E4-A593-35560165E7A0}"/>
                </c:ext>
              </c:extLst>
            </c:dLbl>
            <c:dLbl>
              <c:idx val="7"/>
              <c:layout>
                <c:manualLayout>
                  <c:x val="1.2235345581802275E-2"/>
                  <c:y val="-3.4711359256370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E839-41E4-A593-35560165E7A0}"/>
                </c:ext>
              </c:extLst>
            </c:dLbl>
            <c:dLbl>
              <c:idx val="8"/>
              <c:layout>
                <c:manualLayout>
                  <c:x val="8.3373797025371829E-2"/>
                  <c:y val="-7.154228801454214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839-41E4-A593-35560165E7A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Activo Nal'!$B$4:$B$12</c:f>
              <c:strCache>
                <c:ptCount val="9"/>
                <c:pt idx="0">
                  <c:v>Propiedades, planta y equipo</c:v>
                </c:pt>
                <c:pt idx="1">
                  <c:v>Bienes de uso público e históricos y culturales</c:v>
                </c:pt>
                <c:pt idx="2">
                  <c:v>Inversiones e instrumentos derivados</c:v>
                </c:pt>
                <c:pt idx="3">
                  <c:v>Otros activos</c:v>
                </c:pt>
                <c:pt idx="4">
                  <c:v>Recursos naturales no renovables</c:v>
                </c:pt>
                <c:pt idx="5">
                  <c:v>Préstamos por cobrar</c:v>
                </c:pt>
                <c:pt idx="6">
                  <c:v>Cuentas por cobrar</c:v>
                </c:pt>
                <c:pt idx="7">
                  <c:v>Efectivo y equivalentes al efectivo</c:v>
                </c:pt>
                <c:pt idx="8">
                  <c:v>Inventarios</c:v>
                </c:pt>
              </c:strCache>
            </c:strRef>
          </c:cat>
          <c:val>
            <c:numRef>
              <c:f>'Gfc Activo Nal'!$C$4:$C$12</c:f>
              <c:numCache>
                <c:formatCode>_(\ * #,##0.0,,,_);_(\ * \(#,##0.0,,,\)</c:formatCode>
                <c:ptCount val="9"/>
                <c:pt idx="0">
                  <c:v>160920803235434</c:v>
                </c:pt>
                <c:pt idx="1">
                  <c:v>84843424151594.594</c:v>
                </c:pt>
                <c:pt idx="2">
                  <c:v>78150878354643.406</c:v>
                </c:pt>
                <c:pt idx="3">
                  <c:v>66451053134765.156</c:v>
                </c:pt>
                <c:pt idx="4">
                  <c:v>61140989044129</c:v>
                </c:pt>
                <c:pt idx="5">
                  <c:v>60227834396235.898</c:v>
                </c:pt>
                <c:pt idx="6">
                  <c:v>51373746718895.898</c:v>
                </c:pt>
                <c:pt idx="7">
                  <c:v>48515189741006.297</c:v>
                </c:pt>
                <c:pt idx="8">
                  <c:v>11393890370077</c:v>
                </c:pt>
              </c:numCache>
            </c:numRef>
          </c:val>
          <c:extLst>
            <c:ext xmlns:c16="http://schemas.microsoft.com/office/drawing/2014/chart" uri="{C3380CC4-5D6E-409C-BE32-E72D297353CC}">
              <c16:uniqueId val="{00000012-E839-41E4-A593-35560165E7A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77407046537273E-3"/>
          <c:y val="0.18675319156301984"/>
          <c:w val="0.83670595633231826"/>
          <c:h val="0.80490856860885251"/>
        </c:manualLayout>
      </c:layout>
      <c:pie3DChart>
        <c:varyColors val="1"/>
        <c:ser>
          <c:idx val="0"/>
          <c:order val="0"/>
          <c:dPt>
            <c:idx val="0"/>
            <c:bubble3D val="0"/>
            <c:explosion val="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2B9-4730-80F0-7E4B67D1D481}"/>
              </c:ext>
            </c:extLst>
          </c:dPt>
          <c:dPt>
            <c:idx val="1"/>
            <c:bubble3D val="0"/>
            <c:explosion val="2"/>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2B9-4730-80F0-7E4B67D1D481}"/>
              </c:ext>
            </c:extLst>
          </c:dPt>
          <c:dPt>
            <c:idx val="2"/>
            <c:bubble3D val="0"/>
            <c:explosion val="3"/>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2B9-4730-80F0-7E4B67D1D481}"/>
              </c:ext>
            </c:extLst>
          </c:dPt>
          <c:dPt>
            <c:idx val="3"/>
            <c:bubble3D val="0"/>
            <c:explosion val="2"/>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2B9-4730-80F0-7E4B67D1D481}"/>
              </c:ext>
            </c:extLst>
          </c:dPt>
          <c:dPt>
            <c:idx val="4"/>
            <c:bubble3D val="0"/>
            <c:explosion val="6"/>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2B9-4730-80F0-7E4B67D1D481}"/>
              </c:ext>
            </c:extLst>
          </c:dPt>
          <c:dPt>
            <c:idx val="5"/>
            <c:bubble3D val="0"/>
            <c:explosion val="2"/>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2B9-4730-80F0-7E4B67D1D481}"/>
              </c:ext>
            </c:extLst>
          </c:dPt>
          <c:dPt>
            <c:idx val="6"/>
            <c:bubble3D val="0"/>
            <c:explosion val="1"/>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2B9-4730-80F0-7E4B67D1D481}"/>
              </c:ext>
            </c:extLst>
          </c:dPt>
          <c:dPt>
            <c:idx val="7"/>
            <c:bubble3D val="0"/>
            <c:explosion val="2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2B9-4730-80F0-7E4B67D1D481}"/>
              </c:ext>
            </c:extLst>
          </c:dPt>
          <c:dLbls>
            <c:dLbl>
              <c:idx val="0"/>
              <c:layout>
                <c:manualLayout>
                  <c:x val="-0.20632613240863948"/>
                  <c:y val="-0.2083051453700021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2B9-4730-80F0-7E4B67D1D481}"/>
                </c:ext>
              </c:extLst>
            </c:dLbl>
            <c:dLbl>
              <c:idx val="1"/>
              <c:layout>
                <c:manualLayout>
                  <c:x val="0.1476746348158329"/>
                  <c:y val="-0.2327570460830078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2B9-4730-80F0-7E4B67D1D481}"/>
                </c:ext>
              </c:extLst>
            </c:dLbl>
            <c:dLbl>
              <c:idx val="2"/>
              <c:layout>
                <c:manualLayout>
                  <c:x val="0.13673245872149431"/>
                  <c:y val="3.46030172468575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2B9-4730-80F0-7E4B67D1D481}"/>
                </c:ext>
              </c:extLst>
            </c:dLbl>
            <c:dLbl>
              <c:idx val="3"/>
              <c:layout>
                <c:manualLayout>
                  <c:x val="3.4064550151563563E-3"/>
                  <c:y val="-1.91472982222972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2B9-4730-80F0-7E4B67D1D481}"/>
                </c:ext>
              </c:extLst>
            </c:dLbl>
            <c:dLbl>
              <c:idx val="4"/>
              <c:layout>
                <c:manualLayout>
                  <c:x val="-5.6900923275620303E-2"/>
                  <c:y val="-3.35877058719930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2B9-4730-80F0-7E4B67D1D481}"/>
                </c:ext>
              </c:extLst>
            </c:dLbl>
            <c:dLbl>
              <c:idx val="5"/>
              <c:layout>
                <c:manualLayout>
                  <c:x val="-5.158411013073011E-2"/>
                  <c:y val="-0.1349955607362096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82B9-4730-80F0-7E4B67D1D481}"/>
                </c:ext>
              </c:extLst>
            </c:dLbl>
            <c:dLbl>
              <c:idx val="6"/>
              <c:layout>
                <c:manualLayout>
                  <c:x val="9.6761282303347684E-2"/>
                  <c:y val="-9.8898263694084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82B9-4730-80F0-7E4B67D1D481}"/>
                </c:ext>
              </c:extLst>
            </c:dLbl>
            <c:dLbl>
              <c:idx val="7"/>
              <c:layout>
                <c:manualLayout>
                  <c:x val="0.13469648110828591"/>
                  <c:y val="0.1177071247914272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82B9-4730-80F0-7E4B67D1D4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Pasivo Nal'!$B$4:$B$11</c:f>
              <c:strCache>
                <c:ptCount val="8"/>
                <c:pt idx="0">
                  <c:v>Emisión y Colocación de Títulos de Deuda</c:v>
                </c:pt>
                <c:pt idx="1">
                  <c:v>Beneficios a los Empleados</c:v>
                </c:pt>
                <c:pt idx="2">
                  <c:v>Otros Pasivos</c:v>
                </c:pt>
                <c:pt idx="3">
                  <c:v>Préstamos por Pagar</c:v>
                </c:pt>
                <c:pt idx="4">
                  <c:v>Provisiones</c:v>
                </c:pt>
                <c:pt idx="5">
                  <c:v>Cuentas por Pagar</c:v>
                </c:pt>
                <c:pt idx="6">
                  <c:v>Operaciones de Banca Central e Instituciones Financieras</c:v>
                </c:pt>
                <c:pt idx="7">
                  <c:v>Operaciones con Instrumentos Derivados</c:v>
                </c:pt>
              </c:strCache>
            </c:strRef>
          </c:cat>
          <c:val>
            <c:numRef>
              <c:f>'Gfc Pasivo Nal'!$C$4:$C$11</c:f>
              <c:numCache>
                <c:formatCode>_(\ * #,##0.0,,,_);_(\ * \(#,##0.0,,,\)</c:formatCode>
                <c:ptCount val="8"/>
                <c:pt idx="0">
                  <c:v>408738715843904</c:v>
                </c:pt>
                <c:pt idx="1">
                  <c:v>215631606235903.81</c:v>
                </c:pt>
                <c:pt idx="2">
                  <c:v>139788374263348</c:v>
                </c:pt>
                <c:pt idx="3">
                  <c:v>128840977022428</c:v>
                </c:pt>
                <c:pt idx="4">
                  <c:v>69246178940855.797</c:v>
                </c:pt>
                <c:pt idx="5">
                  <c:v>64499962751286.898</c:v>
                </c:pt>
                <c:pt idx="6">
                  <c:v>23637349932108.898</c:v>
                </c:pt>
                <c:pt idx="7">
                  <c:v>193148292443</c:v>
                </c:pt>
              </c:numCache>
            </c:numRef>
          </c:val>
          <c:extLst>
            <c:ext xmlns:c16="http://schemas.microsoft.com/office/drawing/2014/chart" uri="{C3380CC4-5D6E-409C-BE32-E72D297353CC}">
              <c16:uniqueId val="{00000010-82B9-4730-80F0-7E4B67D1D48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7403090228243332E-2"/>
          <c:w val="0.50223494073691044"/>
          <c:h val="0.95371898756371565"/>
        </c:manualLayout>
      </c:layout>
      <c:bar3DChart>
        <c:barDir val="bar"/>
        <c:grouping val="clustered"/>
        <c:varyColors val="0"/>
        <c:ser>
          <c:idx val="0"/>
          <c:order val="0"/>
          <c:tx>
            <c:strRef>
              <c:f>'[Información presentación (1).xlsx]Gra Calculo'!$C$6</c:f>
              <c:strCache>
                <c:ptCount val="1"/>
                <c:pt idx="0">
                  <c:v>Dic 2018</c:v>
                </c:pt>
              </c:strCache>
            </c:strRef>
          </c:tx>
          <c:spPr>
            <a:solidFill>
              <a:schemeClr val="accent1"/>
            </a:solidFill>
            <a:ln>
              <a:noFill/>
            </a:ln>
            <a:effectLst/>
            <a:sp3d/>
          </c:spPr>
          <c:invertIfNegative val="0"/>
          <c:dLbls>
            <c:dLbl>
              <c:idx val="0"/>
              <c:layout>
                <c:manualLayout>
                  <c:x val="-0.1607112501461081"/>
                  <c:y val="2.5360442147517256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6E-4D1D-B724-4ADC020728DB}"/>
                </c:ext>
              </c:extLst>
            </c:dLbl>
            <c:dLbl>
              <c:idx val="1"/>
              <c:layout>
                <c:manualLayout>
                  <c:x val="-0.15130626804452202"/>
                  <c:y val="1.6683953699646828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6E-4D1D-B724-4ADC020728DB}"/>
                </c:ext>
              </c:extLst>
            </c:dLbl>
            <c:dLbl>
              <c:idx val="2"/>
              <c:layout>
                <c:manualLayout>
                  <c:x val="-0.15129039119196022"/>
                  <c:y val="1.6683953699646779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6E-4D1D-B724-4ADC020728DB}"/>
                </c:ext>
              </c:extLst>
            </c:dLbl>
            <c:dLbl>
              <c:idx val="3"/>
              <c:layout>
                <c:manualLayout>
                  <c:x val="-0.15129039119196022"/>
                  <c:y val="1.9575901947548411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6E-4D1D-B724-4ADC020728DB}"/>
                </c:ext>
              </c:extLst>
            </c:dLbl>
            <c:dLbl>
              <c:idx val="4"/>
              <c:layout>
                <c:manualLayout>
                  <c:x val="1.9073164095209653E-2"/>
                  <c:y val="1.1401288180776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6E-4D1D-B724-4ADC020728DB}"/>
                </c:ext>
              </c:extLst>
            </c:dLbl>
            <c:dLbl>
              <c:idx val="5"/>
              <c:layout>
                <c:manualLayout>
                  <c:x val="6.8895639516314633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6E-4D1D-B724-4ADC020728DB}"/>
                </c:ext>
              </c:extLst>
            </c:dLbl>
            <c:dLbl>
              <c:idx val="6"/>
              <c:layout>
                <c:manualLayout>
                  <c:x val="3.4447819758157239E-3"/>
                  <c:y val="1.156757753749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6E-4D1D-B724-4ADC020728DB}"/>
                </c:ext>
              </c:extLst>
            </c:dLbl>
            <c:dLbl>
              <c:idx val="7"/>
              <c:layout>
                <c:manualLayout>
                  <c:x val="5.1671729637235977E-3"/>
                  <c:y val="5.7837887687475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6E-4D1D-B724-4ADC020728DB}"/>
                </c:ext>
              </c:extLst>
            </c:dLbl>
            <c:dLbl>
              <c:idx val="8"/>
              <c:layout>
                <c:manualLayout>
                  <c:x val="3.4447819758157317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6E-4D1D-B724-4ADC020728DB}"/>
                </c:ext>
              </c:extLst>
            </c:dLbl>
            <c:dLbl>
              <c:idx val="9"/>
              <c:layout>
                <c:manualLayout>
                  <c:x val="3.4447819758157317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6E-4D1D-B724-4ADC020728DB}"/>
                </c:ext>
              </c:extLst>
            </c:dLbl>
            <c:dLbl>
              <c:idx val="10"/>
              <c:layout>
                <c:manualLayout>
                  <c:x val="-8.513416983043369E-2"/>
                  <c:y val="8.6761385695598436E-3"/>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6E-4D1D-B724-4ADC020728DB}"/>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'[Información presentación (1).xlsx]Gra Calculo'!$B$7:$B$11</c:f>
              <c:strCache>
                <c:ptCount val="5"/>
                <c:pt idx="0">
                  <c:v>Pensiones actuales posteriores a los primeros diez años</c:v>
                </c:pt>
                <c:pt idx="1">
                  <c:v>Pensiones actuales de los primeros diez años</c:v>
                </c:pt>
                <c:pt idx="2">
                  <c:v>Pensiones futuras de los primeros diez años</c:v>
                </c:pt>
                <c:pt idx="3">
                  <c:v>Pensiones futuras posteriores a los primeros diez años</c:v>
                </c:pt>
                <c:pt idx="4">
                  <c:v>Cuotas partes de pensiones</c:v>
                </c:pt>
              </c:strCache>
            </c:strRef>
          </c:cat>
          <c:val>
            <c:numRef>
              <c:f>'[Información presentación (1).xlsx]Gra Calculo'!$C$7:$C$11</c:f>
              <c:numCache>
                <c:formatCode>_(\ * #,##0.0,,,_);_(\ * \(#,##0.0,,,\)</c:formatCode>
                <c:ptCount val="5"/>
                <c:pt idx="0">
                  <c:v>343051250503092</c:v>
                </c:pt>
                <c:pt idx="1">
                  <c:v>273036707389798</c:v>
                </c:pt>
                <c:pt idx="2">
                  <c:v>257766182456707</c:v>
                </c:pt>
                <c:pt idx="3">
                  <c:v>200148453531579</c:v>
                </c:pt>
                <c:pt idx="4">
                  <c:v>10992561610883.4</c:v>
                </c:pt>
              </c:numCache>
            </c:numRef>
          </c:val>
          <c:shape val="cylinder"/>
          <c:extLst>
            <c:ext xmlns:c16="http://schemas.microsoft.com/office/drawing/2014/chart" uri="{C3380CC4-5D6E-409C-BE32-E72D297353CC}">
              <c16:uniqueId val="{0000000B-C26E-4D1D-B724-4ADC020728DB}"/>
            </c:ext>
          </c:extLst>
        </c:ser>
        <c:dLbls>
          <c:showLegendKey val="0"/>
          <c:showVal val="1"/>
          <c:showCatName val="0"/>
          <c:showSerName val="0"/>
          <c:showPercent val="0"/>
          <c:showBubbleSize val="0"/>
        </c:dLbls>
        <c:gapWidth val="30"/>
        <c:gapDepth val="0"/>
        <c:shape val="box"/>
        <c:axId val="493820920"/>
        <c:axId val="493811512"/>
        <c:axId val="0"/>
      </c:bar3DChart>
      <c:catAx>
        <c:axId val="493820920"/>
        <c:scaling>
          <c:orientation val="maxMin"/>
        </c:scaling>
        <c:delete val="0"/>
        <c:axPos val="l"/>
        <c:title>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title>
        <c:numFmt formatCode="General" sourceLinked="1"/>
        <c:majorTickMark val="none"/>
        <c:minorTickMark val="none"/>
        <c:tickLblPos val="high"/>
        <c:spPr>
          <a:noFill/>
          <a:ln>
            <a:noFill/>
          </a:ln>
          <a:effectLst/>
        </c:spPr>
        <c:txPr>
          <a:bodyPr rot="0" spcFirstLastPara="1" vertOverflow="ellipsis" wrap="square" anchor="ctr" anchorCtr="0"/>
          <a:lstStyle/>
          <a:p>
            <a:pPr>
              <a:defRPr sz="2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11512"/>
        <c:crosses val="autoZero"/>
        <c:auto val="1"/>
        <c:lblAlgn val="ctr"/>
        <c:lblOffset val="100"/>
        <c:noMultiLvlLbl val="0"/>
      </c:catAx>
      <c:valAx>
        <c:axId val="493811512"/>
        <c:scaling>
          <c:orientation val="minMax"/>
        </c:scaling>
        <c:delete val="1"/>
        <c:axPos val="t"/>
        <c:numFmt formatCode="_(\ * #,##0.0,,,_);_(\ * \(#,##0.0,,,\)" sourceLinked="1"/>
        <c:majorTickMark val="none"/>
        <c:minorTickMark val="none"/>
        <c:tickLblPos val="nextTo"/>
        <c:crossAx val="493820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899504609231"/>
          <c:y val="5.6543321905279775E-2"/>
          <c:w val="0.77321687154521668"/>
          <c:h val="0.8194737046758046"/>
        </c:manualLayout>
      </c:layout>
      <c:barChart>
        <c:barDir val="col"/>
        <c:grouping val="clustered"/>
        <c:varyColors val="0"/>
        <c:ser>
          <c:idx val="0"/>
          <c:order val="0"/>
          <c:spPr>
            <a:solidFill>
              <a:srgbClr val="5881D5"/>
            </a:solidFill>
          </c:spPr>
          <c:invertIfNegative val="0"/>
          <c:dPt>
            <c:idx val="0"/>
            <c:invertIfNegative val="0"/>
            <c:bubble3D val="0"/>
            <c:extLst>
              <c:ext xmlns:c16="http://schemas.microsoft.com/office/drawing/2014/chart" uri="{C3380CC4-5D6E-409C-BE32-E72D297353CC}">
                <c16:uniqueId val="{00000000-EAE2-43D0-B419-0C423FF39185}"/>
              </c:ext>
            </c:extLst>
          </c:dPt>
          <c:dPt>
            <c:idx val="1"/>
            <c:invertIfNegative val="0"/>
            <c:bubble3D val="0"/>
            <c:spPr>
              <a:solidFill>
                <a:srgbClr val="FFC000"/>
              </a:solidFill>
            </c:spPr>
            <c:extLst>
              <c:ext xmlns:c16="http://schemas.microsoft.com/office/drawing/2014/chart" uri="{C3380CC4-5D6E-409C-BE32-E72D297353CC}">
                <c16:uniqueId val="{00000002-EAE2-43D0-B419-0C423FF39185}"/>
              </c:ext>
            </c:extLst>
          </c:dPt>
          <c:dPt>
            <c:idx val="2"/>
            <c:invertIfNegative val="0"/>
            <c:bubble3D val="0"/>
            <c:spPr>
              <a:solidFill>
                <a:srgbClr val="7D9263"/>
              </a:solidFill>
            </c:spPr>
            <c:extLst>
              <c:ext xmlns:c16="http://schemas.microsoft.com/office/drawing/2014/chart" uri="{C3380CC4-5D6E-409C-BE32-E72D297353CC}">
                <c16:uniqueId val="{00000004-EAE2-43D0-B419-0C423FF39185}"/>
              </c:ext>
            </c:extLst>
          </c:dPt>
          <c:dPt>
            <c:idx val="3"/>
            <c:invertIfNegative val="0"/>
            <c:bubble3D val="0"/>
            <c:spPr>
              <a:solidFill>
                <a:srgbClr val="DD7E0E"/>
              </a:solidFill>
            </c:spPr>
            <c:extLst>
              <c:ext xmlns:c16="http://schemas.microsoft.com/office/drawing/2014/chart" uri="{C3380CC4-5D6E-409C-BE32-E72D297353CC}">
                <c16:uniqueId val="{00000006-EAE2-43D0-B419-0C423FF39185}"/>
              </c:ext>
            </c:extLst>
          </c:dPt>
          <c:dPt>
            <c:idx val="4"/>
            <c:invertIfNegative val="0"/>
            <c:bubble3D val="0"/>
            <c:spPr>
              <a:solidFill>
                <a:srgbClr val="B55475"/>
              </a:solidFill>
            </c:spPr>
            <c:extLst>
              <c:ext xmlns:c16="http://schemas.microsoft.com/office/drawing/2014/chart" uri="{C3380CC4-5D6E-409C-BE32-E72D297353CC}">
                <c16:uniqueId val="{00000008-EAE2-43D0-B419-0C423FF39185}"/>
              </c:ext>
            </c:extLst>
          </c:dPt>
          <c:dLbls>
            <c:dLbl>
              <c:idx val="0"/>
              <c:layout>
                <c:manualLayout>
                  <c:x val="2.8157625653061069E-2"/>
                  <c:y val="3.556337333782876E-3"/>
                </c:manualLayout>
              </c:layout>
              <c:spPr>
                <a:noFill/>
                <a:ln>
                  <a:noFill/>
                </a:ln>
                <a:effectLst/>
              </c:spPr>
              <c:txPr>
                <a:bodyPr wrap="square" lIns="38100" tIns="19050" rIns="38100" bIns="19050" anchor="ctr">
                  <a:noAutofit/>
                </a:bodyPr>
                <a:lstStyle/>
                <a:p>
                  <a:pPr>
                    <a:defRPr sz="1800" b="1"/>
                  </a:pPr>
                  <a:endParaRPr lang="es-419"/>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1413588847410114"/>
                      <c:h val="0.16431804522350316"/>
                    </c:manualLayout>
                  </c15:layout>
                </c:ext>
                <c:ext xmlns:c16="http://schemas.microsoft.com/office/drawing/2014/chart" uri="{C3380CC4-5D6E-409C-BE32-E72D297353CC}">
                  <c16:uniqueId val="{00000000-EAE2-43D0-B419-0C423FF39185}"/>
                </c:ext>
              </c:extLst>
            </c:dLbl>
            <c:dLbl>
              <c:idx val="1"/>
              <c:layout>
                <c:manualLayout>
                  <c:x val="-7.9752567906683147E-17"/>
                  <c:y val="-1.441441441441442E-2"/>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AE2-43D0-B419-0C423FF39185}"/>
                </c:ext>
              </c:extLst>
            </c:dLbl>
            <c:dLbl>
              <c:idx val="2"/>
              <c:layout>
                <c:manualLayout>
                  <c:x val="-6.2549398409313811E-3"/>
                  <c:y val="-1.1334719425147221E-2"/>
                </c:manualLayout>
              </c:layout>
              <c:spPr>
                <a:noFill/>
                <a:ln>
                  <a:noFill/>
                </a:ln>
                <a:effectLst/>
              </c:spPr>
              <c:txPr>
                <a:bodyPr wrap="square" lIns="38100" tIns="19050" rIns="38100" bIns="19050" anchor="ctr">
                  <a:noAutofit/>
                </a:bodyPr>
                <a:lstStyle/>
                <a:p>
                  <a:pPr>
                    <a:defRPr sz="1800" b="1"/>
                  </a:pPr>
                  <a:endParaRPr lang="es-419"/>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4810128484923386"/>
                      <c:h val="0.14326274414110196"/>
                    </c:manualLayout>
                  </c15:layout>
                </c:ext>
                <c:ext xmlns:c16="http://schemas.microsoft.com/office/drawing/2014/chart" uri="{C3380CC4-5D6E-409C-BE32-E72D297353CC}">
                  <c16:uniqueId val="{00000004-EAE2-43D0-B419-0C423FF39185}"/>
                </c:ext>
              </c:extLst>
            </c:dLbl>
            <c:dLbl>
              <c:idx val="3"/>
              <c:layout>
                <c:manualLayout>
                  <c:x val="-1.7466837961156861E-2"/>
                  <c:y val="7.1142277280299116E-4"/>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EAE2-43D0-B419-0C423FF39185}"/>
                </c:ext>
              </c:extLst>
            </c:dLbl>
            <c:dLbl>
              <c:idx val="4"/>
              <c:layout>
                <c:manualLayout>
                  <c:x val="1.3050570962479609E-2"/>
                  <c:y val="-7.2072072072072073E-3"/>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EAE2-43D0-B419-0C423FF39185}"/>
                </c:ext>
              </c:extLst>
            </c:dLbl>
            <c:spPr>
              <a:noFill/>
              <a:ln>
                <a:noFill/>
              </a:ln>
              <a:effectLst/>
            </c:spPr>
            <c:txPr>
              <a:bodyPr wrap="square" lIns="38100" tIns="19050" rIns="38100" bIns="19050" anchor="ctr">
                <a:spAutoFit/>
              </a:bodyPr>
              <a:lstStyle/>
              <a:p>
                <a:pPr>
                  <a:defRPr sz="1800" b="1"/>
                </a:pPr>
                <a:endParaRPr lang="es-419"/>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Patrimonio!$C$7:$C$11</c:f>
              <c:strCache>
                <c:ptCount val="5"/>
                <c:pt idx="0">
                  <c:v>Patrimonio entidades de gobierno</c:v>
                </c:pt>
                <c:pt idx="1">
                  <c:v>Patrimonio empresas</c:v>
                </c:pt>
                <c:pt idx="2">
                  <c:v>Resultado consolidado </c:v>
                </c:pt>
                <c:pt idx="3">
                  <c:v>Participación de no controladores</c:v>
                </c:pt>
                <c:pt idx="4">
                  <c:v>Saldo de operaciones recíprocas (Cr)</c:v>
                </c:pt>
              </c:strCache>
            </c:strRef>
          </c:cat>
          <c:val>
            <c:numRef>
              <c:f>Patrimonio!$D$7:$D$11</c:f>
              <c:numCache>
                <c:formatCode>_(\ * #,##0.0,,,_);_(\ * \(#,##0.0,,,\)</c:formatCode>
                <c:ptCount val="5"/>
                <c:pt idx="0">
                  <c:v>-422337480703208</c:v>
                </c:pt>
                <c:pt idx="1">
                  <c:v>25191178241716.398</c:v>
                </c:pt>
                <c:pt idx="2">
                  <c:v>-51134701263807.297</c:v>
                </c:pt>
                <c:pt idx="3">
                  <c:v>13507992526506.1</c:v>
                </c:pt>
                <c:pt idx="4">
                  <c:v>7214506025371.0176</c:v>
                </c:pt>
              </c:numCache>
            </c:numRef>
          </c:val>
          <c:extLst>
            <c:ext xmlns:c16="http://schemas.microsoft.com/office/drawing/2014/chart" uri="{C3380CC4-5D6E-409C-BE32-E72D297353CC}">
              <c16:uniqueId val="{00000009-EAE2-43D0-B419-0C423FF39185}"/>
            </c:ext>
          </c:extLst>
        </c:ser>
        <c:dLbls>
          <c:showLegendKey val="0"/>
          <c:showVal val="0"/>
          <c:showCatName val="0"/>
          <c:showSerName val="0"/>
          <c:showPercent val="0"/>
          <c:showBubbleSize val="0"/>
        </c:dLbls>
        <c:gapWidth val="38"/>
        <c:axId val="493812296"/>
        <c:axId val="493813080"/>
      </c:barChart>
      <c:catAx>
        <c:axId val="493812296"/>
        <c:scaling>
          <c:orientation val="minMax"/>
        </c:scaling>
        <c:delete val="1"/>
        <c:axPos val="b"/>
        <c:numFmt formatCode="General" sourceLinked="1"/>
        <c:majorTickMark val="out"/>
        <c:minorTickMark val="none"/>
        <c:tickLblPos val="none"/>
        <c:crossAx val="493813080"/>
        <c:crosses val="autoZero"/>
        <c:auto val="1"/>
        <c:lblAlgn val="ctr"/>
        <c:lblOffset val="100"/>
        <c:noMultiLvlLbl val="0"/>
      </c:catAx>
      <c:valAx>
        <c:axId val="493813080"/>
        <c:scaling>
          <c:orientation val="minMax"/>
        </c:scaling>
        <c:delete val="0"/>
        <c:axPos val="l"/>
        <c:majorGridlines>
          <c:spPr>
            <a:ln>
              <a:prstDash val="sysDot"/>
            </a:ln>
          </c:spPr>
        </c:majorGridlines>
        <c:numFmt formatCode="_(\ * #,##0.0,,,_);_(\ * \(#,##0.0,,,\)" sourceLinked="1"/>
        <c:majorTickMark val="out"/>
        <c:minorTickMark val="none"/>
        <c:tickLblPos val="nextTo"/>
        <c:txPr>
          <a:bodyPr/>
          <a:lstStyle/>
          <a:p>
            <a:pPr>
              <a:defRPr sz="2000" b="1"/>
            </a:pPr>
            <a:endParaRPr lang="es-419"/>
          </a:p>
        </c:txPr>
        <c:crossAx val="493812296"/>
        <c:crosses val="autoZero"/>
        <c:crossBetween val="between"/>
        <c:majorUnit val="200000000000000"/>
      </c:valAx>
      <c:spPr>
        <a:noFill/>
        <a:ln>
          <a:noFill/>
        </a:ln>
      </c:spPr>
    </c:plotArea>
    <c:plotVisOnly val="1"/>
    <c:dispBlanksAs val="zero"/>
    <c:showDLblsOverMax val="0"/>
  </c:chart>
  <c:spPr>
    <a:noFill/>
    <a:ln>
      <a:noFill/>
    </a:ln>
  </c:spPr>
  <c:txPr>
    <a:bodyPr/>
    <a:lstStyle/>
    <a:p>
      <a:pPr>
        <a:defRPr sz="1050">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manualLayout>
          <c:layoutTarget val="inner"/>
          <c:xMode val="edge"/>
          <c:yMode val="edge"/>
          <c:x val="0.13739581852969038"/>
          <c:y val="9.772647209806265E-2"/>
          <c:w val="0.86260418147030948"/>
          <c:h val="0.70102515454959569"/>
        </c:manualLayout>
      </c:layout>
      <c:bar3DChart>
        <c:barDir val="col"/>
        <c:grouping val="stacked"/>
        <c:varyColors val="0"/>
        <c:ser>
          <c:idx val="0"/>
          <c:order val="0"/>
          <c:tx>
            <c:v>Número de entidades</c:v>
          </c:tx>
          <c:spPr>
            <a:solidFill>
              <a:schemeClr val="accent2"/>
            </a:solidFill>
            <a:ln>
              <a:noFill/>
            </a:ln>
            <a:effectLst/>
            <a:sp3d/>
          </c:spPr>
          <c:invertIfNegative val="0"/>
          <c:dLbls>
            <c:dLbl>
              <c:idx val="0"/>
              <c:layout>
                <c:manualLayout>
                  <c:x val="3.3625884059700025E-3"/>
                  <c:y val="0.5660183108335412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77-4C27-AA83-847A91CF8CDE}"/>
                </c:ext>
              </c:extLst>
            </c:dLbl>
            <c:dLbl>
              <c:idx val="1"/>
              <c:layout>
                <c:manualLayout>
                  <c:x val="6.7251104061022346E-3"/>
                  <c:y val="-4.4609656722251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77-4C27-AA83-847A91CF8CDE}"/>
                </c:ext>
              </c:extLst>
            </c:dLbl>
            <c:dLbl>
              <c:idx val="2"/>
              <c:layout>
                <c:manualLayout>
                  <c:x val="6.7251104061022346E-3"/>
                  <c:y val="-4.708797098459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77-4C27-AA83-847A91CF8CD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2 Nacional'!$B$11:$B$13</c:f>
              <c:strCache>
                <c:ptCount val="3"/>
                <c:pt idx="0">
                  <c:v>ENTIDADES DE GOBIERNO</c:v>
                </c:pt>
                <c:pt idx="1">
                  <c:v>EMPRESAS COTIZANTES</c:v>
                </c:pt>
                <c:pt idx="2">
                  <c:v>EMPRESAS NO COTIZANTES</c:v>
                </c:pt>
              </c:strCache>
              <c:extLst/>
            </c:strRef>
          </c:cat>
          <c:val>
            <c:numRef>
              <c:f>'Gráfica 2 Nacional'!$C$11:$C$14</c:f>
              <c:numCache>
                <c:formatCode>General</c:formatCode>
                <c:ptCount val="3"/>
                <c:pt idx="0">
                  <c:v>226</c:v>
                </c:pt>
                <c:pt idx="1">
                  <c:v>26</c:v>
                </c:pt>
                <c:pt idx="2">
                  <c:v>31</c:v>
                </c:pt>
              </c:numCache>
              <c:extLst/>
            </c:numRef>
          </c:val>
          <c:extLst>
            <c:ext xmlns:c16="http://schemas.microsoft.com/office/drawing/2014/chart" uri="{C3380CC4-5D6E-409C-BE32-E72D297353CC}">
              <c16:uniqueId val="{00000003-8677-4C27-AA83-847A91CF8CDE}"/>
            </c:ext>
          </c:extLst>
        </c:ser>
        <c:ser>
          <c:idx val="1"/>
          <c:order val="1"/>
          <c:tx>
            <c:v>Valor</c:v>
          </c:tx>
          <c:spPr>
            <a:solidFill>
              <a:schemeClr val="accent1"/>
            </a:solidFill>
            <a:ln>
              <a:noFill/>
            </a:ln>
            <a:effectLst/>
            <a:sp3d/>
          </c:spPr>
          <c:invertIfNegative val="0"/>
          <c:dPt>
            <c:idx val="0"/>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5-8677-4C27-AA83-847A91CF8CDE}"/>
              </c:ext>
            </c:extLst>
          </c:dPt>
          <c:dPt>
            <c:idx val="1"/>
            <c:invertIfNegative val="0"/>
            <c:bubble3D val="0"/>
            <c:spPr>
              <a:solidFill>
                <a:schemeClr val="bg1">
                  <a:lumMod val="50000"/>
                </a:schemeClr>
              </a:solidFill>
              <a:ln>
                <a:noFill/>
              </a:ln>
              <a:effectLst/>
              <a:sp3d/>
            </c:spPr>
            <c:extLst>
              <c:ext xmlns:c16="http://schemas.microsoft.com/office/drawing/2014/chart" uri="{C3380CC4-5D6E-409C-BE32-E72D297353CC}">
                <c16:uniqueId val="{00000007-8677-4C27-AA83-847A91CF8CDE}"/>
              </c:ext>
            </c:extLst>
          </c:dPt>
          <c:dPt>
            <c:idx val="2"/>
            <c:invertIfNegative val="0"/>
            <c:bubble3D val="0"/>
            <c:spPr>
              <a:solidFill>
                <a:schemeClr val="accent4">
                  <a:lumMod val="75000"/>
                </a:schemeClr>
              </a:solidFill>
              <a:ln>
                <a:noFill/>
              </a:ln>
              <a:effectLst/>
              <a:sp3d/>
            </c:spPr>
            <c:extLst>
              <c:ext xmlns:c16="http://schemas.microsoft.com/office/drawing/2014/chart" uri="{C3380CC4-5D6E-409C-BE32-E72D297353CC}">
                <c16:uniqueId val="{00000009-8677-4C27-AA83-847A91CF8CDE}"/>
              </c:ext>
            </c:extLst>
          </c:dPt>
          <c:dLbls>
            <c:dLbl>
              <c:idx val="0"/>
              <c:layout>
                <c:manualLayout>
                  <c:x val="-3.5262006644309262E-3"/>
                  <c:y val="0.34314713551694925"/>
                </c:manualLayout>
              </c:layout>
              <c:numFmt formatCode="_(\ * #,##0.0,,,_);_(\ * \(#,##0.0,,,\)" sourceLinked="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15:layout>
                    <c:manualLayout>
                      <c:w val="0.13024849174639949"/>
                      <c:h val="5.9368295393281915E-2"/>
                    </c:manualLayout>
                  </c15:layout>
                </c:ext>
                <c:ext xmlns:c16="http://schemas.microsoft.com/office/drawing/2014/chart" uri="{C3380CC4-5D6E-409C-BE32-E72D297353CC}">
                  <c16:uniqueId val="{00000005-8677-4C27-AA83-847A91CF8CDE}"/>
                </c:ext>
              </c:extLst>
            </c:dLbl>
            <c:dLbl>
              <c:idx val="1"/>
              <c:layout>
                <c:manualLayout>
                  <c:x val="4.8138703460444271E-3"/>
                  <c:y val="-9.7375021217143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77-4C27-AA83-847A91CF8CDE}"/>
                </c:ext>
              </c:extLst>
            </c:dLbl>
            <c:dLbl>
              <c:idx val="2"/>
              <c:layout>
                <c:manualLayout>
                  <c:x val="1.9112636566787666E-3"/>
                  <c:y val="-0.10276407238649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677-4C27-AA83-847A91CF8CDE}"/>
                </c:ext>
              </c:extLst>
            </c:dLbl>
            <c:numFmt formatCode="_(\ * #,##0.0,,,_);_(\ * \(#,##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2 Nacional'!$B$11:$B$13</c:f>
              <c:strCache>
                <c:ptCount val="3"/>
                <c:pt idx="0">
                  <c:v>ENTIDADES DE GOBIERNO</c:v>
                </c:pt>
                <c:pt idx="1">
                  <c:v>EMPRESAS COTIZANTES</c:v>
                </c:pt>
                <c:pt idx="2">
                  <c:v>EMPRESAS NO COTIZANTES</c:v>
                </c:pt>
              </c:strCache>
              <c:extLst/>
            </c:strRef>
          </c:cat>
          <c:val>
            <c:numRef>
              <c:f>'Gráfica 2 Nacional'!$D$11:$D$13</c:f>
              <c:numCache>
                <c:formatCode>_(\ * #,##0.0,,,_);_(\ * \(#,##0.0,,,\)</c:formatCode>
                <c:ptCount val="3"/>
                <c:pt idx="0">
                  <c:v>-174479995232841.19</c:v>
                </c:pt>
                <c:pt idx="1">
                  <c:v>3275951312224.6401</c:v>
                </c:pt>
                <c:pt idx="2">
                  <c:v>1791363231116.95</c:v>
                </c:pt>
              </c:numCache>
              <c:extLst/>
            </c:numRef>
          </c:val>
          <c:extLst>
            <c:ext xmlns:c16="http://schemas.microsoft.com/office/drawing/2014/chart" uri="{C3380CC4-5D6E-409C-BE32-E72D297353CC}">
              <c16:uniqueId val="{0000000A-8677-4C27-AA83-847A91CF8CDE}"/>
            </c:ext>
          </c:extLst>
        </c:ser>
        <c:dLbls>
          <c:showLegendKey val="0"/>
          <c:showVal val="1"/>
          <c:showCatName val="0"/>
          <c:showSerName val="0"/>
          <c:showPercent val="0"/>
          <c:showBubbleSize val="0"/>
        </c:dLbls>
        <c:gapWidth val="150"/>
        <c:shape val="cylinder"/>
        <c:axId val="493820528"/>
        <c:axId val="493813472"/>
        <c:axId val="0"/>
      </c:bar3DChart>
      <c:catAx>
        <c:axId val="493820528"/>
        <c:scaling>
          <c:orientation val="minMax"/>
        </c:scaling>
        <c:delete val="0"/>
        <c:axPos val="b"/>
        <c:numFmt formatCode="General" sourceLinked="1"/>
        <c:majorTickMark val="none"/>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13472"/>
        <c:crosses val="autoZero"/>
        <c:auto val="1"/>
        <c:lblAlgn val="ctr"/>
        <c:lblOffset val="300"/>
        <c:noMultiLvlLbl val="0"/>
      </c:catAx>
      <c:valAx>
        <c:axId val="493813472"/>
        <c:scaling>
          <c:orientation val="minMax"/>
        </c:scaling>
        <c:delete val="0"/>
        <c:axPos val="l"/>
        <c:majorGridlines>
          <c:spPr>
            <a:ln w="9525" cap="flat" cmpd="sng" algn="ctr">
              <a:noFill/>
              <a:round/>
            </a:ln>
            <a:effectLst/>
          </c:spPr>
        </c:majorGridlines>
        <c:numFmt formatCode="_(\ * #,##0.0,,,_);_(\ * \(#,##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20528"/>
        <c:crosses val="autoZero"/>
        <c:crossBetween val="between"/>
      </c:valAx>
      <c:spPr>
        <a:noFill/>
        <a:ln>
          <a:noFill/>
        </a:ln>
        <a:effectLst/>
      </c:spPr>
    </c:plotArea>
    <c:legend>
      <c:legendPos val="r"/>
      <c:layout>
        <c:manualLayout>
          <c:xMode val="edge"/>
          <c:yMode val="edge"/>
          <c:x val="0.39903894684740565"/>
          <c:y val="0.90285513098394743"/>
          <c:w val="0.36630782143940721"/>
          <c:h val="8.391988189824949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25268683348521"/>
          <c:y val="0.19801053099361698"/>
          <c:w val="0.89673333767901708"/>
          <c:h val="0.66698109827635543"/>
        </c:manualLayout>
      </c:layout>
      <c:bar3DChart>
        <c:barDir val="col"/>
        <c:grouping val="clustered"/>
        <c:varyColors val="0"/>
        <c:ser>
          <c:idx val="3"/>
          <c:order val="0"/>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Nal'!$O$9:$O$21</c:f>
            </c:numRef>
          </c:val>
          <c:extLst>
            <c:ext xmlns:c16="http://schemas.microsoft.com/office/drawing/2014/chart" uri="{C3380CC4-5D6E-409C-BE32-E72D297353CC}">
              <c16:uniqueId val="{00000000-8980-400F-AFDB-7246FD10CE33}"/>
            </c:ext>
          </c:extLst>
        </c:ser>
        <c:ser>
          <c:idx val="4"/>
          <c:order val="1"/>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Nal'!$P$9:$P$21</c:f>
            </c:numRef>
          </c:val>
          <c:extLst>
            <c:ext xmlns:c16="http://schemas.microsoft.com/office/drawing/2014/chart" uri="{C3380CC4-5D6E-409C-BE32-E72D297353CC}">
              <c16:uniqueId val="{00000001-8980-400F-AFDB-7246FD10CE33}"/>
            </c:ext>
          </c:extLst>
        </c:ser>
        <c:ser>
          <c:idx val="5"/>
          <c:order val="2"/>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Nal'!$Q$9:$Q$21</c:f>
            </c:numRef>
          </c:val>
          <c:extLst>
            <c:ext xmlns:c16="http://schemas.microsoft.com/office/drawing/2014/chart" uri="{C3380CC4-5D6E-409C-BE32-E72D297353CC}">
              <c16:uniqueId val="{00000002-8980-400F-AFDB-7246FD10CE33}"/>
            </c:ext>
          </c:extLst>
        </c:ser>
        <c:ser>
          <c:idx val="6"/>
          <c:order val="3"/>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Nal'!$R$9:$R$21</c:f>
            </c:numRef>
          </c:val>
          <c:extLst>
            <c:ext xmlns:c16="http://schemas.microsoft.com/office/drawing/2014/chart" uri="{C3380CC4-5D6E-409C-BE32-E72D297353CC}">
              <c16:uniqueId val="{00000003-8980-400F-AFDB-7246FD10CE33}"/>
            </c:ext>
          </c:extLst>
        </c:ser>
        <c:ser>
          <c:idx val="7"/>
          <c:order val="4"/>
          <c:spPr>
            <a:solidFill>
              <a:schemeClr val="accent2">
                <a:lumMod val="60000"/>
                <a:alpha val="85000"/>
              </a:schemeClr>
            </a:solidFill>
            <a:ln w="9525" cap="flat" cmpd="sng" algn="ctr">
              <a:solidFill>
                <a:schemeClr val="accent2">
                  <a:lumMod val="60000"/>
                  <a:lumMod val="75000"/>
                </a:schemeClr>
              </a:solidFill>
              <a:round/>
            </a:ln>
            <a:effectLst/>
            <a:sp3d contourW="9525">
              <a:contourClr>
                <a:schemeClr val="accent2">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Nal'!$S$9:$S$21</c:f>
            </c:numRef>
          </c:val>
          <c:extLst>
            <c:ext xmlns:c16="http://schemas.microsoft.com/office/drawing/2014/chart" uri="{C3380CC4-5D6E-409C-BE32-E72D297353CC}">
              <c16:uniqueId val="{00000004-8980-400F-AFDB-7246FD10CE33}"/>
            </c:ext>
          </c:extLst>
        </c:ser>
        <c:ser>
          <c:idx val="8"/>
          <c:order val="5"/>
          <c:spPr>
            <a:solidFill>
              <a:schemeClr val="accent3">
                <a:lumMod val="60000"/>
                <a:alpha val="85000"/>
              </a:schemeClr>
            </a:solidFill>
            <a:ln w="9525" cap="flat" cmpd="sng" algn="ctr">
              <a:solidFill>
                <a:schemeClr val="accent3">
                  <a:lumMod val="60000"/>
                  <a:lumMod val="75000"/>
                </a:schemeClr>
              </a:solidFill>
              <a:round/>
            </a:ln>
            <a:effectLst/>
            <a:sp3d contourW="9525">
              <a:contourClr>
                <a:schemeClr val="accent3">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Nal'!$T$9:$T$21</c:f>
            </c:numRef>
          </c:val>
          <c:extLst>
            <c:ext xmlns:c16="http://schemas.microsoft.com/office/drawing/2014/chart" uri="{C3380CC4-5D6E-409C-BE32-E72D297353CC}">
              <c16:uniqueId val="{00000005-8980-400F-AFDB-7246FD10CE33}"/>
            </c:ext>
          </c:extLst>
        </c:ser>
        <c:ser>
          <c:idx val="9"/>
          <c:order val="6"/>
          <c:spPr>
            <a:solidFill>
              <a:schemeClr val="accent4">
                <a:lumMod val="60000"/>
                <a:alpha val="85000"/>
              </a:schemeClr>
            </a:solidFill>
            <a:ln w="9525" cap="flat" cmpd="sng" algn="ctr">
              <a:noFill/>
              <a:round/>
            </a:ln>
            <a:effectLst/>
            <a:sp3d/>
          </c:spPr>
          <c:invertIfNegative val="0"/>
          <c:dPt>
            <c:idx val="0"/>
            <c:invertIfNegative val="0"/>
            <c:bubble3D val="0"/>
            <c:spPr>
              <a:solidFill>
                <a:schemeClr val="accent2">
                  <a:lumMod val="75000"/>
                </a:schemeClr>
              </a:solidFill>
              <a:ln w="9525" cap="flat" cmpd="sng" algn="ctr">
                <a:noFill/>
                <a:round/>
              </a:ln>
              <a:effectLst/>
              <a:sp3d/>
            </c:spPr>
            <c:extLst>
              <c:ext xmlns:c16="http://schemas.microsoft.com/office/drawing/2014/chart" uri="{C3380CC4-5D6E-409C-BE32-E72D297353CC}">
                <c16:uniqueId val="{00000007-8980-400F-AFDB-7246FD10CE33}"/>
              </c:ext>
            </c:extLst>
          </c:dPt>
          <c:dPt>
            <c:idx val="1"/>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9-8980-400F-AFDB-7246FD10CE33}"/>
              </c:ext>
            </c:extLst>
          </c:dPt>
          <c:dPt>
            <c:idx val="2"/>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B-8980-400F-AFDB-7246FD10CE33}"/>
              </c:ext>
            </c:extLst>
          </c:dPt>
          <c:dPt>
            <c:idx val="3"/>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D-8980-400F-AFDB-7246FD10CE33}"/>
              </c:ext>
            </c:extLst>
          </c:dPt>
          <c:dPt>
            <c:idx val="4"/>
            <c:invertIfNegative val="0"/>
            <c:bubble3D val="0"/>
            <c:spPr>
              <a:solidFill>
                <a:schemeClr val="accent6">
                  <a:lumMod val="75000"/>
                  <a:alpha val="85000"/>
                </a:schemeClr>
              </a:solidFill>
              <a:ln w="9525" cap="flat" cmpd="sng" algn="ctr">
                <a:noFill/>
                <a:round/>
              </a:ln>
              <a:effectLst/>
              <a:sp3d/>
            </c:spPr>
            <c:extLst>
              <c:ext xmlns:c16="http://schemas.microsoft.com/office/drawing/2014/chart" uri="{C3380CC4-5D6E-409C-BE32-E72D297353CC}">
                <c16:uniqueId val="{0000000F-8980-400F-AFDB-7246FD10CE33}"/>
              </c:ext>
            </c:extLst>
          </c:dPt>
          <c:dPt>
            <c:idx val="5"/>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1-8980-400F-AFDB-7246FD10CE33}"/>
              </c:ext>
            </c:extLst>
          </c:dPt>
          <c:dPt>
            <c:idx val="6"/>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3-8980-400F-AFDB-7246FD10CE33}"/>
              </c:ext>
            </c:extLst>
          </c:dPt>
          <c:dPt>
            <c:idx val="7"/>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5-8980-400F-AFDB-7246FD10CE33}"/>
              </c:ext>
            </c:extLst>
          </c:dPt>
          <c:dLbls>
            <c:dLbl>
              <c:idx val="4"/>
              <c:layout>
                <c:manualLayout>
                  <c:x val="0"/>
                  <c:y val="8.77306296641436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80-400F-AFDB-7246FD10CE33}"/>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Nal'!$U$9:$U$21</c:f>
              <c:numCache>
                <c:formatCode>_(\ * #,##0.0,,,_);_(\ * \(#,##0.0,,,\)</c:formatCode>
                <c:ptCount val="8"/>
                <c:pt idx="0">
                  <c:v>58767476592496.328</c:v>
                </c:pt>
                <c:pt idx="1">
                  <c:v>9822035435219.541</c:v>
                </c:pt>
                <c:pt idx="2">
                  <c:v>4193572943610.939</c:v>
                </c:pt>
                <c:pt idx="3">
                  <c:v>2312542801641.46</c:v>
                </c:pt>
                <c:pt idx="4">
                  <c:v>-182324633642554.94</c:v>
                </c:pt>
                <c:pt idx="5">
                  <c:v>-40343457314350.844</c:v>
                </c:pt>
                <c:pt idx="6">
                  <c:v>-7787076043951.3203</c:v>
                </c:pt>
                <c:pt idx="7">
                  <c:v>-7580127622193.7686</c:v>
                </c:pt>
              </c:numCache>
            </c:numRef>
          </c:val>
          <c:shape val="cylinder"/>
          <c:extLst>
            <c:ext xmlns:c16="http://schemas.microsoft.com/office/drawing/2014/chart" uri="{C3380CC4-5D6E-409C-BE32-E72D297353CC}">
              <c16:uniqueId val="{00000016-8980-400F-AFDB-7246FD10CE33}"/>
            </c:ext>
          </c:extLst>
        </c:ser>
        <c:dLbls>
          <c:showLegendKey val="0"/>
          <c:showVal val="1"/>
          <c:showCatName val="0"/>
          <c:showSerName val="0"/>
          <c:showPercent val="0"/>
          <c:showBubbleSize val="0"/>
        </c:dLbls>
        <c:gapWidth val="65"/>
        <c:shape val="box"/>
        <c:axId val="493815432"/>
        <c:axId val="493821704"/>
        <c:axId val="0"/>
      </c:bar3DChart>
      <c:catAx>
        <c:axId val="493815432"/>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21704"/>
        <c:crossesAt val="0"/>
        <c:auto val="1"/>
        <c:lblAlgn val="ctr"/>
        <c:lblOffset val="400"/>
        <c:noMultiLvlLbl val="0"/>
      </c:catAx>
      <c:valAx>
        <c:axId val="493821704"/>
        <c:scaling>
          <c:orientation val="minMax"/>
        </c:scaling>
        <c:delete val="0"/>
        <c:axPos val="l"/>
        <c:majorGridlines>
          <c:spPr>
            <a:ln w="9525" cap="flat" cmpd="sng" algn="ctr">
              <a:noFill/>
              <a:round/>
            </a:ln>
            <a:effectLst/>
          </c:spPr>
        </c:majorGridlines>
        <c:numFmt formatCode="_(* #,##0.0,,,_);_(* \(#,##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15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cene3d>
          <a:camera prst="orthographicFront"/>
          <a:lightRig rig="threePt" dir="t"/>
        </a:scene3d>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16310353072777E-2"/>
          <c:y val="0.28455652193802572"/>
          <c:w val="0.90898009373124189"/>
          <c:h val="0.3676761646624237"/>
        </c:manualLayout>
      </c:layout>
      <c:bar3DChart>
        <c:barDir val="col"/>
        <c:grouping val="stacked"/>
        <c:varyColors val="0"/>
        <c:ser>
          <c:idx val="0"/>
          <c:order val="0"/>
          <c:tx>
            <c:v>Valor</c:v>
          </c:tx>
          <c:spPr>
            <a:solidFill>
              <a:schemeClr val="bg1"/>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1-E229-458D-A6DA-8C13BA2AD273}"/>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E229-458D-A6DA-8C13BA2AD273}"/>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E229-458D-A6DA-8C13BA2AD273}"/>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7-E229-458D-A6DA-8C13BA2AD273}"/>
              </c:ext>
            </c:extLst>
          </c:dPt>
          <c:dPt>
            <c:idx val="4"/>
            <c:invertIfNegative val="0"/>
            <c:bubble3D val="0"/>
            <c:spPr>
              <a:solidFill>
                <a:schemeClr val="accent2"/>
              </a:solidFill>
              <a:ln>
                <a:noFill/>
              </a:ln>
              <a:effectLst/>
              <a:sp3d/>
            </c:spPr>
            <c:extLst>
              <c:ext xmlns:c16="http://schemas.microsoft.com/office/drawing/2014/chart" uri="{C3380CC4-5D6E-409C-BE32-E72D297353CC}">
                <c16:uniqueId val="{00000009-E229-458D-A6DA-8C13BA2AD273}"/>
              </c:ext>
            </c:extLst>
          </c:dPt>
          <c:dPt>
            <c:idx val="5"/>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B-E229-458D-A6DA-8C13BA2AD273}"/>
              </c:ext>
            </c:extLst>
          </c:dPt>
          <c:dPt>
            <c:idx val="6"/>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D-E229-458D-A6DA-8C13BA2AD273}"/>
              </c:ext>
            </c:extLst>
          </c:dPt>
          <c:dPt>
            <c:idx val="7"/>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F-E229-458D-A6DA-8C13BA2AD273}"/>
              </c:ext>
            </c:extLst>
          </c:dPt>
          <c:dPt>
            <c:idx val="8"/>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11-E229-458D-A6DA-8C13BA2AD273}"/>
              </c:ext>
            </c:extLst>
          </c:dPt>
          <c:dPt>
            <c:idx val="9"/>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13-E229-458D-A6DA-8C13BA2AD273}"/>
              </c:ext>
            </c:extLst>
          </c:dPt>
          <c:dLbls>
            <c:dLbl>
              <c:idx val="0"/>
              <c:layout>
                <c:manualLayout>
                  <c:x val="0"/>
                  <c:y val="-4.5088566827697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29-458D-A6DA-8C13BA2AD273}"/>
                </c:ext>
              </c:extLst>
            </c:dLbl>
            <c:dLbl>
              <c:idx val="1"/>
              <c:layout>
                <c:manualLayout>
                  <c:x val="-2.3778365337531203E-17"/>
                  <c:y val="-3.2206119162640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29-458D-A6DA-8C13BA2AD273}"/>
                </c:ext>
              </c:extLst>
            </c:dLbl>
            <c:dLbl>
              <c:idx val="2"/>
              <c:layout>
                <c:manualLayout>
                  <c:x val="0"/>
                  <c:y val="-4.1867954911433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29-458D-A6DA-8C13BA2AD273}"/>
                </c:ext>
              </c:extLst>
            </c:dLbl>
            <c:dLbl>
              <c:idx val="3"/>
              <c:layout>
                <c:manualLayout>
                  <c:x val="-4.7556730675062407E-17"/>
                  <c:y val="-3.5426731078905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29-458D-A6DA-8C13BA2AD273}"/>
                </c:ext>
              </c:extLst>
            </c:dLbl>
            <c:dLbl>
              <c:idx val="4"/>
              <c:layout>
                <c:manualLayout>
                  <c:x val="-9.5113461350124814E-17"/>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29-458D-A6DA-8C13BA2AD273}"/>
                </c:ext>
              </c:extLst>
            </c:dLbl>
            <c:dLbl>
              <c:idx val="5"/>
              <c:layout>
                <c:manualLayout>
                  <c:x val="0"/>
                  <c:y val="-0.196456819709130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29-458D-A6DA-8C13BA2AD273}"/>
                </c:ext>
              </c:extLst>
            </c:dLbl>
            <c:dLbl>
              <c:idx val="6"/>
              <c:layout>
                <c:manualLayout>
                  <c:x val="0"/>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29-458D-A6DA-8C13BA2AD273}"/>
                </c:ext>
              </c:extLst>
            </c:dLbl>
            <c:dLbl>
              <c:idx val="7"/>
              <c:layout>
                <c:manualLayout>
                  <c:x val="0"/>
                  <c:y val="-6.119162640901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29-458D-A6DA-8C13BA2AD273}"/>
                </c:ext>
              </c:extLst>
            </c:dLbl>
            <c:dLbl>
              <c:idx val="8"/>
              <c:layout>
                <c:manualLayout>
                  <c:x val="-1.297016728758459E-3"/>
                  <c:y val="-6.1191626409017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29-458D-A6DA-8C13BA2AD273}"/>
                </c:ext>
              </c:extLst>
            </c:dLbl>
            <c:dLbl>
              <c:idx val="9"/>
              <c:layout>
                <c:manualLayout>
                  <c:x val="1.2970167287583638E-3"/>
                  <c:y val="-5.7971014492753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29-458D-A6DA-8C13BA2AD2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'Entidades Nacionales'!$C$7:$C$16</c:f>
              <c:strCache>
                <c:ptCount val="10"/>
                <c:pt idx="0">
                  <c:v>Ministerio de Hacienda y Crédito Público</c:v>
                </c:pt>
                <c:pt idx="1">
                  <c:v>Colpensiones - Fondo de Vejez</c:v>
                </c:pt>
                <c:pt idx="2">
                  <c:v>Universidad Nacional de Colombia</c:v>
                </c:pt>
                <c:pt idx="3">
                  <c:v>Instituto Nacional de Vías</c:v>
                </c:pt>
                <c:pt idx="4">
                  <c:v>Servicio Nacional de Aprendizaje</c:v>
                </c:pt>
                <c:pt idx="5">
                  <c:v>U.A.E. de Gestión Pensional y Contribuciones Parafiscales de la Protección Social</c:v>
                </c:pt>
                <c:pt idx="6">
                  <c:v>Consejo Superior de la Judicatura</c:v>
                </c:pt>
                <c:pt idx="7">
                  <c:v>Agencia Nacional de Infraestructura</c:v>
                </c:pt>
                <c:pt idx="8">
                  <c:v>Policía Nacional</c:v>
                </c:pt>
                <c:pt idx="9">
                  <c:v>Dirección de Impuestos y Aduanas Nacionales</c:v>
                </c:pt>
              </c:strCache>
            </c:strRef>
          </c:cat>
          <c:val>
            <c:numRef>
              <c:f>'Entidades Nacionales'!$D$7:$D$16</c:f>
              <c:numCache>
                <c:formatCode>_(\ * #,##0.0,,,_);_(\ * \(#,##0.0,,,\)</c:formatCode>
                <c:ptCount val="10"/>
                <c:pt idx="0">
                  <c:v>3726567659394.02</c:v>
                </c:pt>
                <c:pt idx="1">
                  <c:v>3561390416431</c:v>
                </c:pt>
                <c:pt idx="2">
                  <c:v>2695791720296.9102</c:v>
                </c:pt>
                <c:pt idx="3">
                  <c:v>2619893671313</c:v>
                </c:pt>
                <c:pt idx="4">
                  <c:v>1839456336784.28</c:v>
                </c:pt>
                <c:pt idx="5">
                  <c:v>-130628850673900</c:v>
                </c:pt>
                <c:pt idx="6">
                  <c:v>-28956134580249</c:v>
                </c:pt>
                <c:pt idx="7">
                  <c:v>-15169328921180.9</c:v>
                </c:pt>
                <c:pt idx="8">
                  <c:v>-14128359795040</c:v>
                </c:pt>
                <c:pt idx="9">
                  <c:v>-7541696158468</c:v>
                </c:pt>
              </c:numCache>
            </c:numRef>
          </c:val>
          <c:extLst>
            <c:ext xmlns:c16="http://schemas.microsoft.com/office/drawing/2014/chart" uri="{C3380CC4-5D6E-409C-BE32-E72D297353CC}">
              <c16:uniqueId val="{00000014-E229-458D-A6DA-8C13BA2AD273}"/>
            </c:ext>
          </c:extLst>
        </c:ser>
        <c:dLbls>
          <c:showLegendKey val="0"/>
          <c:showVal val="1"/>
          <c:showCatName val="0"/>
          <c:showSerName val="0"/>
          <c:showPercent val="0"/>
          <c:showBubbleSize val="0"/>
        </c:dLbls>
        <c:gapWidth val="150"/>
        <c:shape val="cylinder"/>
        <c:axId val="493827192"/>
        <c:axId val="493826800"/>
        <c:axId val="0"/>
      </c:bar3DChart>
      <c:catAx>
        <c:axId val="493827192"/>
        <c:scaling>
          <c:orientation val="minMax"/>
        </c:scaling>
        <c:delete val="0"/>
        <c:axPos val="b"/>
        <c:numFmt formatCode="General" sourceLinked="1"/>
        <c:majorTickMark val="none"/>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26800"/>
        <c:crosses val="autoZero"/>
        <c:auto val="1"/>
        <c:lblAlgn val="ctr"/>
        <c:lblOffset val="900"/>
        <c:noMultiLvlLbl val="0"/>
      </c:catAx>
      <c:valAx>
        <c:axId val="4938268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CO" sz="1050"/>
                  <a:t>Miles de Millones de</a:t>
                </a:r>
                <a:r>
                  <a:rPr lang="es-CO" sz="1050" baseline="0"/>
                  <a:t> pesos</a:t>
                </a:r>
                <a:endParaRPr lang="es-CO" sz="1050"/>
              </a:p>
            </c:rich>
          </c:tx>
          <c:layout>
            <c:manualLayout>
              <c:xMode val="edge"/>
              <c:yMode val="edge"/>
              <c:x val="4.8871992859653873E-4"/>
              <c:y val="0.241069996969333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title>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93827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Situación Financiera y de Resultados por Sectores</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03995"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15856A20-0BD4-442D-BB22-A781EBFD9E12}" type="presOf" srcId="{47A511EA-ADE1-4788-816A-189B7F4BD65D}" destId="{722A2206-CA9B-4BA3-B511-B1256C08F368}" srcOrd="0" destOrd="0" presId="urn:microsoft.com/office/officeart/2005/8/layout/list1"/>
    <dgm:cxn modelId="{F8AE0439-E995-4E14-8D8B-0948B8EF99B8}" type="presOf" srcId="{27D605D3-FF75-450A-8FDE-81B4BACB76B1}" destId="{57475847-9C74-4F6E-9F1D-ED38D3753958}" srcOrd="0" destOrd="0" presId="urn:microsoft.com/office/officeart/2005/8/layout/list1"/>
    <dgm:cxn modelId="{1D4E4845-50B9-46CB-9F49-E282E9298BEB}" srcId="{27D605D3-FF75-450A-8FDE-81B4BACB76B1}" destId="{47A511EA-ADE1-4788-816A-189B7F4BD65D}" srcOrd="0" destOrd="0" parTransId="{A1C3EDDC-7D69-4881-8ABB-F369ADE03000}" sibTransId="{D7BEE49A-2616-4FE9-8DE4-D004907C0546}"/>
    <dgm:cxn modelId="{CF3D8757-8E1E-45D8-8F9C-F4EDABBC6AA4}" type="presOf" srcId="{47A511EA-ADE1-4788-816A-189B7F4BD65D}" destId="{7249844B-66B7-4B3D-AA23-202DC90DAA96}" srcOrd="1" destOrd="0" presId="urn:microsoft.com/office/officeart/2005/8/layout/list1"/>
    <dgm:cxn modelId="{B1279272-731D-4487-A92D-D1152E0D1781}" type="presParOf" srcId="{57475847-9C74-4F6E-9F1D-ED38D3753958}" destId="{49774211-2525-497E-AF52-B961DD00090D}" srcOrd="0" destOrd="0" presId="urn:microsoft.com/office/officeart/2005/8/layout/list1"/>
    <dgm:cxn modelId="{B786CE50-8DAC-4471-8DF5-16EB7E07A681}" type="presParOf" srcId="{49774211-2525-497E-AF52-B961DD00090D}" destId="{722A2206-CA9B-4BA3-B511-B1256C08F368}" srcOrd="0" destOrd="0" presId="urn:microsoft.com/office/officeart/2005/8/layout/list1"/>
    <dgm:cxn modelId="{A19D9DAA-35D0-4F23-9DBD-0BD96730E62E}" type="presParOf" srcId="{49774211-2525-497E-AF52-B961DD00090D}" destId="{7249844B-66B7-4B3D-AA23-202DC90DAA96}" srcOrd="1" destOrd="0" presId="urn:microsoft.com/office/officeart/2005/8/layout/list1"/>
    <dgm:cxn modelId="{DF0B99C3-6711-4023-9563-369B7940B590}" type="presParOf" srcId="{57475847-9C74-4F6E-9F1D-ED38D3753958}" destId="{1F9A9C6B-F15D-4F12-B856-9183F9874387}" srcOrd="1" destOrd="0" presId="urn:microsoft.com/office/officeart/2005/8/layout/list1"/>
    <dgm:cxn modelId="{4FAB280C-2CE4-4897-9380-309AEAEA06DF}"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Situación Financiera y de Resultados Consolidados del Nivel Nacional</a:t>
          </a:r>
        </a:p>
        <a:p>
          <a:r>
            <a:rPr lang="es-CO" sz="3600" dirty="0">
              <a:solidFill>
                <a:schemeClr val="bg1"/>
              </a:solidFill>
            </a:rPr>
            <a:t>A diciembre 31 de 2018</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37434"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3C4AF025-3BF0-462A-A4A3-EE14BB666AE2}" type="presOf" srcId="{27D605D3-FF75-450A-8FDE-81B4BACB76B1}" destId="{57475847-9C74-4F6E-9F1D-ED38D3753958}" srcOrd="0" destOrd="0" presId="urn:microsoft.com/office/officeart/2005/8/layout/list1"/>
    <dgm:cxn modelId="{1D4E4845-50B9-46CB-9F49-E282E9298BEB}" srcId="{27D605D3-FF75-450A-8FDE-81B4BACB76B1}" destId="{47A511EA-ADE1-4788-816A-189B7F4BD65D}" srcOrd="0" destOrd="0" parTransId="{A1C3EDDC-7D69-4881-8ABB-F369ADE03000}" sibTransId="{D7BEE49A-2616-4FE9-8DE4-D004907C0546}"/>
    <dgm:cxn modelId="{C2DF22B1-D66A-4789-9990-04D847C7E01B}" type="presOf" srcId="{47A511EA-ADE1-4788-816A-189B7F4BD65D}" destId="{722A2206-CA9B-4BA3-B511-B1256C08F368}" srcOrd="0" destOrd="0" presId="urn:microsoft.com/office/officeart/2005/8/layout/list1"/>
    <dgm:cxn modelId="{5599F4D1-59FF-4BC0-A446-D1F2A021BDE2}" type="presOf" srcId="{47A511EA-ADE1-4788-816A-189B7F4BD65D}" destId="{7249844B-66B7-4B3D-AA23-202DC90DAA96}" srcOrd="1" destOrd="0" presId="urn:microsoft.com/office/officeart/2005/8/layout/list1"/>
    <dgm:cxn modelId="{76762947-A5C0-462D-AB21-D040E8BEE7CF}" type="presParOf" srcId="{57475847-9C74-4F6E-9F1D-ED38D3753958}" destId="{49774211-2525-497E-AF52-B961DD00090D}" srcOrd="0" destOrd="0" presId="urn:microsoft.com/office/officeart/2005/8/layout/list1"/>
    <dgm:cxn modelId="{D409C25B-9E35-45A8-9087-2333E8F54A8C}" type="presParOf" srcId="{49774211-2525-497E-AF52-B961DD00090D}" destId="{722A2206-CA9B-4BA3-B511-B1256C08F368}" srcOrd="0" destOrd="0" presId="urn:microsoft.com/office/officeart/2005/8/layout/list1"/>
    <dgm:cxn modelId="{89E5DE03-C1FB-4F52-98B5-DD5766A1CC7A}" type="presParOf" srcId="{49774211-2525-497E-AF52-B961DD00090D}" destId="{7249844B-66B7-4B3D-AA23-202DC90DAA96}" srcOrd="1" destOrd="0" presId="urn:microsoft.com/office/officeart/2005/8/layout/list1"/>
    <dgm:cxn modelId="{AF7BBEC5-E65B-44D2-9742-57604BBC0B19}" type="presParOf" srcId="{57475847-9C74-4F6E-9F1D-ED38D3753958}" destId="{1F9A9C6B-F15D-4F12-B856-9183F9874387}" srcOrd="1" destOrd="0" presId="urn:microsoft.com/office/officeart/2005/8/layout/list1"/>
    <dgm:cxn modelId="{5795217C-395B-4795-BB2E-67F84E18ED30}"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Evaluación de Control Interno Contable del Nivel Nacional</a:t>
          </a:r>
        </a:p>
        <a:p>
          <a:r>
            <a:rPr lang="es-CO" sz="3600" dirty="0">
              <a:solidFill>
                <a:schemeClr val="bg1"/>
              </a:solidFill>
            </a:rPr>
            <a:t>A diciembre de 2018</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37434"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1D4E4845-50B9-46CB-9F49-E282E9298BEB}" srcId="{27D605D3-FF75-450A-8FDE-81B4BACB76B1}" destId="{47A511EA-ADE1-4788-816A-189B7F4BD65D}" srcOrd="0" destOrd="0" parTransId="{A1C3EDDC-7D69-4881-8ABB-F369ADE03000}" sibTransId="{D7BEE49A-2616-4FE9-8DE4-D004907C0546}"/>
    <dgm:cxn modelId="{D7381384-53FA-41A7-8CB0-4D355FE63BD2}" type="presOf" srcId="{47A511EA-ADE1-4788-816A-189B7F4BD65D}" destId="{722A2206-CA9B-4BA3-B511-B1256C08F368}" srcOrd="0" destOrd="0" presId="urn:microsoft.com/office/officeart/2005/8/layout/list1"/>
    <dgm:cxn modelId="{0AA6FFB0-91F9-4243-94BE-A3BD6E474C28}" type="presOf" srcId="{27D605D3-FF75-450A-8FDE-81B4BACB76B1}" destId="{57475847-9C74-4F6E-9F1D-ED38D3753958}" srcOrd="0" destOrd="0" presId="urn:microsoft.com/office/officeart/2005/8/layout/list1"/>
    <dgm:cxn modelId="{9CE208F5-0200-4D70-992D-7CD073C2C1D9}" type="presOf" srcId="{47A511EA-ADE1-4788-816A-189B7F4BD65D}" destId="{7249844B-66B7-4B3D-AA23-202DC90DAA96}" srcOrd="1" destOrd="0" presId="urn:microsoft.com/office/officeart/2005/8/layout/list1"/>
    <dgm:cxn modelId="{DF1BE8BA-94E0-4DEB-9B17-644B43A5115A}" type="presParOf" srcId="{57475847-9C74-4F6E-9F1D-ED38D3753958}" destId="{49774211-2525-497E-AF52-B961DD00090D}" srcOrd="0" destOrd="0" presId="urn:microsoft.com/office/officeart/2005/8/layout/list1"/>
    <dgm:cxn modelId="{844C8C2E-FB2F-46D1-B119-7D48B094FE5B}" type="presParOf" srcId="{49774211-2525-497E-AF52-B961DD00090D}" destId="{722A2206-CA9B-4BA3-B511-B1256C08F368}" srcOrd="0" destOrd="0" presId="urn:microsoft.com/office/officeart/2005/8/layout/list1"/>
    <dgm:cxn modelId="{A2843BB0-7646-409C-A28E-8210EBCEE7EA}" type="presParOf" srcId="{49774211-2525-497E-AF52-B961DD00090D}" destId="{7249844B-66B7-4B3D-AA23-202DC90DAA96}" srcOrd="1" destOrd="0" presId="urn:microsoft.com/office/officeart/2005/8/layout/list1"/>
    <dgm:cxn modelId="{0CFC063B-6264-44FD-9FC7-D3D60980385E}" type="presParOf" srcId="{57475847-9C74-4F6E-9F1D-ED38D3753958}" destId="{1F9A9C6B-F15D-4F12-B856-9183F9874387}" srcOrd="1" destOrd="0" presId="urn:microsoft.com/office/officeart/2005/8/layout/list1"/>
    <dgm:cxn modelId="{F7F69C49-C29E-4DE6-A93A-46FBB63EFF65}"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EB4CB-D7D4-418E-A805-6F90E7ACED1D}" type="doc">
      <dgm:prSet loTypeId="urn:microsoft.com/office/officeart/2005/8/layout/hList6" loCatId="list" qsTypeId="urn:microsoft.com/office/officeart/2005/8/quickstyle/3d1" qsCatId="3D" csTypeId="urn:microsoft.com/office/officeart/2005/8/colors/accent3_2" csCatId="accent3" phldr="1"/>
      <dgm:spPr/>
      <dgm:t>
        <a:bodyPr/>
        <a:lstStyle/>
        <a:p>
          <a:endParaRPr lang="es-ES"/>
        </a:p>
      </dgm:t>
    </dgm:pt>
    <dgm:pt modelId="{075CCB79-DA4A-4628-A1B5-15D668AF7884}">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 lastClr="FFFFFF"/>
              </a:solidFill>
              <a:latin typeface="+mn-lt"/>
              <a:ea typeface="+mn-ea"/>
              <a:cs typeface="Times New Roman" panose="02020603050405020304" pitchFamily="18" charset="0"/>
            </a:rPr>
            <a:t>C. Nacional: Artículo 209</a:t>
          </a:r>
          <a:endParaRPr lang="es-ES" sz="1300" b="1" dirty="0">
            <a:solidFill>
              <a:sysClr val="window" lastClr="FFFFFF"/>
            </a:solidFill>
            <a:latin typeface="+mn-lt"/>
            <a:ea typeface="+mn-ea"/>
            <a:cs typeface="Times New Roman" panose="02020603050405020304" pitchFamily="18" charset="0"/>
          </a:endParaRPr>
        </a:p>
      </dgm:t>
    </dgm:pt>
    <dgm:pt modelId="{466A7F70-DB6B-4AD6-A189-FB42516C3E98}" type="parTrans" cxnId="{F94EABD4-A77D-4834-B737-9A781BDB462D}">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3756A3D0-713C-4D05-889F-E120AEA66AB1}" type="sibTrans" cxnId="{F94EABD4-A77D-4834-B737-9A781BDB462D}">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1DE3F84-F07A-47F4-AFA3-0ED205E64131}">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 lastClr="FFFFFF"/>
              </a:solidFill>
              <a:latin typeface="+mn-lt"/>
              <a:ea typeface="+mn-ea"/>
              <a:cs typeface="Times New Roman" panose="02020603050405020304" pitchFamily="18" charset="0"/>
            </a:rPr>
            <a:t>“La función administrativa esta al servicio de los intereses generales y se desarrolla con fundamento en los principios de igualdad, moralidad, eficacia, economía, celeridad, imparcialidad y publicidad…</a:t>
          </a:r>
          <a:endParaRPr lang="es-ES" sz="1300" b="1" dirty="0">
            <a:solidFill>
              <a:sysClr val="window" lastClr="FFFFFF"/>
            </a:solidFill>
            <a:latin typeface="+mn-lt"/>
            <a:ea typeface="+mn-ea"/>
            <a:cs typeface="Times New Roman" panose="02020603050405020304" pitchFamily="18" charset="0"/>
          </a:endParaRPr>
        </a:p>
      </dgm:t>
    </dgm:pt>
    <dgm:pt modelId="{FE79CC6D-8276-4EDC-9D77-4C4D48C0435E}" type="parTrans" cxnId="{10F32B1F-CA0D-44AA-92A4-E0AADD83E0B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4004152D-9BD6-4B39-90C9-50E51F4A320D}" type="sibTrans" cxnId="{10F32B1F-CA0D-44AA-92A4-E0AADD83E0B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1BF38869-577B-42A5-88F7-3EB6AA43C924}">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r>
            <a:rPr lang="es-CO" sz="1600" b="1" dirty="0">
              <a:solidFill>
                <a:sysClr val="windowText" lastClr="000000"/>
              </a:solidFill>
              <a:latin typeface="+mn-lt"/>
              <a:ea typeface="+mn-ea"/>
              <a:cs typeface="Times New Roman" panose="02020603050405020304" pitchFamily="18" charset="0"/>
            </a:rPr>
            <a:t>C. Nacional: Artículo 269</a:t>
          </a:r>
          <a:endParaRPr lang="es-ES" sz="1600" b="1" dirty="0">
            <a:solidFill>
              <a:sysClr val="windowText" lastClr="000000"/>
            </a:solidFill>
            <a:latin typeface="+mn-lt"/>
            <a:ea typeface="+mn-ea"/>
            <a:cs typeface="Times New Roman" panose="02020603050405020304" pitchFamily="18" charset="0"/>
          </a:endParaRPr>
        </a:p>
      </dgm:t>
    </dgm:pt>
    <dgm:pt modelId="{6F948794-A4A2-47F0-B013-AB7A3A8A54B2}" type="parTrans" cxnId="{07C3F999-BB5D-434C-9FC3-75D3DC1FC455}">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2348C4A-642B-4A65-B470-5143335D9B3B}" type="sibTrans" cxnId="{07C3F999-BB5D-434C-9FC3-75D3DC1FC455}">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132A345-94DB-4D93-BC65-30DC6BF14B54}">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r>
            <a:rPr lang="es-CO" sz="1400" b="1" dirty="0">
              <a:solidFill>
                <a:sysClr val="windowText" lastClr="000000"/>
              </a:solidFill>
              <a:latin typeface="+mn-lt"/>
              <a:ea typeface="+mn-ea"/>
              <a:cs typeface="Times New Roman" panose="02020603050405020304" pitchFamily="18" charset="0"/>
            </a:rPr>
            <a:t>En las entidades públicas, las autoridades correspondientes están obligadas a diseñar y aplicar, según la naturaleza de sus funciones, métodos y procedimientos de control interno, de conformidad con lo que disponga la ley…</a:t>
          </a:r>
          <a:endParaRPr lang="es-ES" sz="1400" b="1" dirty="0">
            <a:solidFill>
              <a:sysClr val="windowText" lastClr="000000"/>
            </a:solidFill>
            <a:latin typeface="+mn-lt"/>
            <a:ea typeface="+mn-ea"/>
            <a:cs typeface="Times New Roman" panose="02020603050405020304" pitchFamily="18" charset="0"/>
          </a:endParaRPr>
        </a:p>
      </dgm:t>
    </dgm:pt>
    <dgm:pt modelId="{221EBB82-7579-4ACB-8852-761A2FDEADD0}" type="parTrans" cxnId="{D0039A4A-5E1A-44AA-A408-9666378CD3BC}">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34F1ABD-D205-4E24-A99B-BE6AC1920328}" type="sibTrans" cxnId="{D0039A4A-5E1A-44AA-A408-9666378CD3BC}">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10F8FA98-C7A6-457F-93B5-611475E08FB9}">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Leyes Decretos  Resoluciones</a:t>
          </a:r>
          <a:endParaRPr lang="es-ES" sz="1300" b="1" dirty="0">
            <a:solidFill>
              <a:sysClr val="windowText" lastClr="000000"/>
            </a:solidFill>
            <a:latin typeface="+mn-lt"/>
            <a:ea typeface="+mn-ea"/>
            <a:cs typeface="Times New Roman" panose="02020603050405020304" pitchFamily="18" charset="0"/>
          </a:endParaRPr>
        </a:p>
      </dgm:t>
    </dgm:pt>
    <dgm:pt modelId="{46845DA1-5AEA-4897-9264-41F4F1FA153E}" type="parTrans" cxnId="{13A7F9B9-C189-4AA3-A6CE-E2640C3686FB}">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7B323E2E-B5A4-4DEE-BE68-A3053D56AF43}" type="sibTrans" cxnId="{13A7F9B9-C189-4AA3-A6CE-E2640C3686FB}">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892664E6-A224-4774-9519-1099DD5E95E5}">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Ley 87 de 1993. </a:t>
          </a:r>
          <a:endParaRPr lang="es-ES" sz="1300" b="1" dirty="0">
            <a:solidFill>
              <a:sysClr val="windowText" lastClr="000000"/>
            </a:solidFill>
            <a:latin typeface="+mn-lt"/>
            <a:ea typeface="+mn-ea"/>
            <a:cs typeface="Times New Roman" panose="02020603050405020304" pitchFamily="18" charset="0"/>
          </a:endParaRPr>
        </a:p>
      </dgm:t>
    </dgm:pt>
    <dgm:pt modelId="{438A72B7-D2E4-4539-96C3-1D0CA4F4F2FC}" type="parTrans" cxnId="{49E27090-0C84-4A3F-9526-4ADAC7A61B0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E81750FA-E9AA-4AC4-8178-5D97C5835443}" type="sibTrans" cxnId="{49E27090-0C84-4A3F-9526-4ADAC7A61B0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C99E287-7030-4B01-837B-F630F6081DC5}">
      <dgm:prSet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 lastClr="FFFFFF"/>
              </a:solidFill>
              <a:latin typeface="+mn-lt"/>
              <a:ea typeface="+mn-ea"/>
              <a:cs typeface="Times New Roman" panose="02020603050405020304" pitchFamily="18" charset="0"/>
            </a:rPr>
            <a:t>Las autoridades administrativas deben coordinar … cumplimiento de los fines del Estado. La administración pública, en todos sus órdenes, tendrá un control interno…en los términos que señale             la ley.</a:t>
          </a:r>
        </a:p>
      </dgm:t>
    </dgm:pt>
    <dgm:pt modelId="{E3B29944-0CEF-4C90-AAB7-53C8135D175A}" type="parTrans" cxnId="{C2D7A175-8BE0-4019-8E4A-F30AD78A96E6}">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1E6BA15-CAF3-4769-B583-3826D1F72E3F}" type="sibTrans" cxnId="{C2D7A175-8BE0-4019-8E4A-F30AD78A96E6}">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C84A1C1F-3FDA-4E6E-8D22-3056AF141F7E}">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Ley 489 de 1998  Art 27 … Sistema Nacional de Control Interno</a:t>
          </a:r>
          <a:endParaRPr lang="es-ES" sz="1300" b="1" dirty="0">
            <a:solidFill>
              <a:sysClr val="windowText" lastClr="000000"/>
            </a:solidFill>
            <a:latin typeface="+mn-lt"/>
            <a:ea typeface="+mn-ea"/>
            <a:cs typeface="Times New Roman" panose="02020603050405020304" pitchFamily="18" charset="0"/>
          </a:endParaRPr>
        </a:p>
      </dgm:t>
    </dgm:pt>
    <dgm:pt modelId="{A188DE2F-FA1C-4B0D-82FF-282FF634238B}" type="parTrans" cxnId="{337946B8-7A77-44CB-9A0D-1AD02DDC754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5F2C75E9-E938-4DE8-9247-A1DACE4E693C}" type="sibTrans" cxnId="{337946B8-7A77-44CB-9A0D-1AD02DDC754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DF7F22B6-16F9-410A-A666-941E3E520DE4}">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Decreto 188 de 2004 … El DAFP … responsable de la fijación de Políticas generales en materia de Control Interno.</a:t>
          </a:r>
          <a:endParaRPr lang="es-ES" sz="1300" b="1" dirty="0">
            <a:solidFill>
              <a:sysClr val="windowText" lastClr="000000"/>
            </a:solidFill>
            <a:latin typeface="+mn-lt"/>
            <a:ea typeface="+mn-ea"/>
            <a:cs typeface="Times New Roman" panose="02020603050405020304" pitchFamily="18" charset="0"/>
          </a:endParaRPr>
        </a:p>
      </dgm:t>
    </dgm:pt>
    <dgm:pt modelId="{68259C72-E21D-4C85-BDB9-3E2C7A7E6114}" type="parTrans" cxnId="{ACCB1D81-BCE1-4339-8BAA-8E3503E2BBB1}">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BC9EABAC-68A1-4933-9F8F-2F1545CFD906}" type="sibTrans" cxnId="{ACCB1D81-BCE1-4339-8BAA-8E3503E2BBB1}">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A3F92644-10D3-4799-85C4-9668B76E7701}">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Ley 298 de 1996.  Artículo 3 … Coordinar con los responsables del Control Interno y externo de las entidades señaladas en la Ley …</a:t>
          </a:r>
          <a:endParaRPr lang="es-ES" sz="1300" b="1" dirty="0">
            <a:solidFill>
              <a:sysClr val="windowText" lastClr="000000"/>
            </a:solidFill>
            <a:latin typeface="+mn-lt"/>
            <a:ea typeface="+mn-ea"/>
            <a:cs typeface="Times New Roman" panose="02020603050405020304" pitchFamily="18" charset="0"/>
          </a:endParaRPr>
        </a:p>
      </dgm:t>
    </dgm:pt>
    <dgm:pt modelId="{BACD9146-6141-4ADB-8F31-68CAACFFCC2D}" type="parTrans" cxnId="{DE7A26E5-AA10-4F93-B557-3554D541F6D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8651D64D-9060-409E-9562-EA9C1D50B6BA}" type="sibTrans" cxnId="{DE7A26E5-AA10-4F93-B557-3554D541F6D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6D6AB73-DCA4-4D75-BD30-8D6F902AAE32}">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Decreto 143 de 2004.</a:t>
          </a:r>
          <a:endParaRPr lang="es-ES" sz="1300" b="1" dirty="0">
            <a:solidFill>
              <a:sysClr val="windowText" lastClr="000000"/>
            </a:solidFill>
            <a:latin typeface="+mn-lt"/>
            <a:ea typeface="+mn-ea"/>
            <a:cs typeface="Times New Roman" panose="02020603050405020304" pitchFamily="18" charset="0"/>
          </a:endParaRPr>
        </a:p>
      </dgm:t>
    </dgm:pt>
    <dgm:pt modelId="{5DFE13C9-7145-4D29-BB5C-14DFB3A3582D}" type="parTrans" cxnId="{EA5C20E6-33A6-45CC-BCA7-8ECEB3E72688}">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0225CBE1-3DBC-4C4A-94C2-3963C700F56F}" type="sibTrans" cxnId="{EA5C20E6-33A6-45CC-BCA7-8ECEB3E72688}">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36057815-6309-4FCB-B344-9652F461DF21}">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300" b="1" dirty="0">
              <a:solidFill>
                <a:sysClr val="windowText" lastClr="000000"/>
              </a:solidFill>
              <a:latin typeface="+mn-lt"/>
              <a:ea typeface="+mn-ea"/>
              <a:cs typeface="Times New Roman" panose="02020603050405020304" pitchFamily="18" charset="0"/>
            </a:rPr>
            <a:t>Resolución 193 de 2016</a:t>
          </a:r>
          <a:endParaRPr lang="es-ES" sz="1300" b="1" dirty="0">
            <a:solidFill>
              <a:sysClr val="windowText" lastClr="000000"/>
            </a:solidFill>
            <a:latin typeface="+mn-lt"/>
            <a:ea typeface="+mn-ea"/>
            <a:cs typeface="Times New Roman" panose="02020603050405020304" pitchFamily="18" charset="0"/>
          </a:endParaRPr>
        </a:p>
      </dgm:t>
    </dgm:pt>
    <dgm:pt modelId="{B29A9E41-EA5E-4492-A9DF-96C23D7E4A08}" type="parTrans" cxnId="{37992FE5-1F16-4B57-921B-5BB1E0E36B1A}">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703BEAD3-1F48-4898-88C5-7A558FB7A9B0}" type="sibTrans" cxnId="{37992FE5-1F16-4B57-921B-5BB1E0E36B1A}">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463750E-02A2-47D5-A9A9-2CC92B7C135D}">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Text" lastClr="000000"/>
            </a:solidFill>
            <a:latin typeface="+mn-lt"/>
            <a:ea typeface="+mn-ea"/>
            <a:cs typeface="Times New Roman" panose="02020603050405020304" pitchFamily="18" charset="0"/>
          </a:endParaRPr>
        </a:p>
      </dgm:t>
    </dgm:pt>
    <dgm:pt modelId="{E90B3665-D6BB-4813-820B-F8FA6B9F0D89}" type="parTrans" cxnId="{65E58B0F-0F76-4C42-95B8-EF96116782BA}">
      <dgm:prSet/>
      <dgm:spPr/>
      <dgm:t>
        <a:bodyPr/>
        <a:lstStyle/>
        <a:p>
          <a:endParaRPr lang="es-ES">
            <a:solidFill>
              <a:sysClr val="windowText" lastClr="000000"/>
            </a:solidFill>
          </a:endParaRPr>
        </a:p>
      </dgm:t>
    </dgm:pt>
    <dgm:pt modelId="{67F92158-1CB8-4FDA-AB99-20FDCA537D73}" type="sibTrans" cxnId="{65E58B0F-0F76-4C42-95B8-EF96116782BA}">
      <dgm:prSet/>
      <dgm:spPr/>
      <dgm:t>
        <a:bodyPr/>
        <a:lstStyle/>
        <a:p>
          <a:endParaRPr lang="es-ES">
            <a:solidFill>
              <a:sysClr val="windowText" lastClr="000000"/>
            </a:solidFill>
          </a:endParaRPr>
        </a:p>
      </dgm:t>
    </dgm:pt>
    <dgm:pt modelId="{EE43341E-0854-40A7-88F0-7ADD56C453C4}">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Text" lastClr="000000"/>
            </a:solidFill>
            <a:latin typeface="+mn-lt"/>
            <a:ea typeface="+mn-ea"/>
            <a:cs typeface="Times New Roman" panose="02020603050405020304" pitchFamily="18" charset="0"/>
          </a:endParaRPr>
        </a:p>
      </dgm:t>
    </dgm:pt>
    <dgm:pt modelId="{526A4EE2-A8C1-490A-85E9-FBE5EBAA69FD}" type="parTrans" cxnId="{C425B5C8-9842-41EE-9622-F66036FA4ED1}">
      <dgm:prSet/>
      <dgm:spPr/>
      <dgm:t>
        <a:bodyPr/>
        <a:lstStyle/>
        <a:p>
          <a:endParaRPr lang="es-ES">
            <a:solidFill>
              <a:sysClr val="windowText" lastClr="000000"/>
            </a:solidFill>
          </a:endParaRPr>
        </a:p>
      </dgm:t>
    </dgm:pt>
    <dgm:pt modelId="{5A4DC4E1-CAD3-4DDA-A168-D1F3637D8C4A}" type="sibTrans" cxnId="{C425B5C8-9842-41EE-9622-F66036FA4ED1}">
      <dgm:prSet/>
      <dgm:spPr/>
      <dgm:t>
        <a:bodyPr/>
        <a:lstStyle/>
        <a:p>
          <a:endParaRPr lang="es-ES">
            <a:solidFill>
              <a:sysClr val="windowText" lastClr="000000"/>
            </a:solidFill>
          </a:endParaRPr>
        </a:p>
      </dgm:t>
    </dgm:pt>
    <dgm:pt modelId="{BA37031B-2598-4AC2-9866-1A9652CDCB62}">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Text" lastClr="000000"/>
            </a:solidFill>
            <a:latin typeface="+mn-lt"/>
            <a:ea typeface="+mn-ea"/>
            <a:cs typeface="Times New Roman" panose="02020603050405020304" pitchFamily="18" charset="0"/>
          </a:endParaRPr>
        </a:p>
      </dgm:t>
    </dgm:pt>
    <dgm:pt modelId="{64382BAA-E697-460E-B8A8-9EE7A91EA473}" type="parTrans" cxnId="{0E9E9A7A-E1FB-42E8-9A08-37833986035D}">
      <dgm:prSet/>
      <dgm:spPr/>
      <dgm:t>
        <a:bodyPr/>
        <a:lstStyle/>
        <a:p>
          <a:endParaRPr lang="es-ES">
            <a:solidFill>
              <a:sysClr val="windowText" lastClr="000000"/>
            </a:solidFill>
          </a:endParaRPr>
        </a:p>
      </dgm:t>
    </dgm:pt>
    <dgm:pt modelId="{FC04E504-E67B-474B-B658-6CB3C4688C06}" type="sibTrans" cxnId="{0E9E9A7A-E1FB-42E8-9A08-37833986035D}">
      <dgm:prSet/>
      <dgm:spPr/>
      <dgm:t>
        <a:bodyPr/>
        <a:lstStyle/>
        <a:p>
          <a:endParaRPr lang="es-ES">
            <a:solidFill>
              <a:sysClr val="windowText" lastClr="000000"/>
            </a:solidFill>
          </a:endParaRPr>
        </a:p>
      </dgm:t>
    </dgm:pt>
    <dgm:pt modelId="{EEB621B3-EA32-4166-9E94-9B74EE1D8116}">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 lastClr="FFFFFF"/>
            </a:solidFill>
            <a:latin typeface="+mn-lt"/>
            <a:ea typeface="+mn-ea"/>
            <a:cs typeface="Times New Roman" panose="02020603050405020304" pitchFamily="18" charset="0"/>
          </a:endParaRPr>
        </a:p>
      </dgm:t>
    </dgm:pt>
    <dgm:pt modelId="{04B60534-400B-42D1-B619-3CAE476BEB88}" type="parTrans" cxnId="{AA9A3FE5-322B-4ED9-95CA-AFC37B7017D1}">
      <dgm:prSet/>
      <dgm:spPr/>
      <dgm:t>
        <a:bodyPr/>
        <a:lstStyle/>
        <a:p>
          <a:endParaRPr lang="es-ES">
            <a:solidFill>
              <a:sysClr val="windowText" lastClr="000000"/>
            </a:solidFill>
          </a:endParaRPr>
        </a:p>
      </dgm:t>
    </dgm:pt>
    <dgm:pt modelId="{54D889C2-051B-41BB-A6E9-D740BC6DAF88}" type="sibTrans" cxnId="{AA9A3FE5-322B-4ED9-95CA-AFC37B7017D1}">
      <dgm:prSet/>
      <dgm:spPr/>
      <dgm:t>
        <a:bodyPr/>
        <a:lstStyle/>
        <a:p>
          <a:endParaRPr lang="es-ES">
            <a:solidFill>
              <a:sysClr val="windowText" lastClr="000000"/>
            </a:solidFill>
          </a:endParaRPr>
        </a:p>
      </dgm:t>
    </dgm:pt>
    <dgm:pt modelId="{AE906960-4D6B-4DC4-BFAB-0457BBC160E1}">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 lastClr="FFFFFF"/>
            </a:solidFill>
            <a:latin typeface="+mn-lt"/>
            <a:ea typeface="+mn-ea"/>
            <a:cs typeface="Times New Roman" panose="02020603050405020304" pitchFamily="18" charset="0"/>
          </a:endParaRPr>
        </a:p>
      </dgm:t>
    </dgm:pt>
    <dgm:pt modelId="{6AA13BBA-8E0E-42BC-82B0-3492A552AF47}" type="parTrans" cxnId="{ACC31C62-4291-4918-9541-8CFE41A78C43}">
      <dgm:prSet/>
      <dgm:spPr/>
      <dgm:t>
        <a:bodyPr/>
        <a:lstStyle/>
        <a:p>
          <a:endParaRPr lang="es-ES">
            <a:solidFill>
              <a:sysClr val="windowText" lastClr="000000"/>
            </a:solidFill>
          </a:endParaRPr>
        </a:p>
      </dgm:t>
    </dgm:pt>
    <dgm:pt modelId="{08C40D5A-8216-47DB-9278-7B4A9021EF47}" type="sibTrans" cxnId="{ACC31C62-4291-4918-9541-8CFE41A78C43}">
      <dgm:prSet/>
      <dgm:spPr/>
      <dgm:t>
        <a:bodyPr/>
        <a:lstStyle/>
        <a:p>
          <a:endParaRPr lang="es-ES">
            <a:solidFill>
              <a:sysClr val="windowText" lastClr="000000"/>
            </a:solidFill>
          </a:endParaRPr>
        </a:p>
      </dgm:t>
    </dgm:pt>
    <dgm:pt modelId="{92CCF32A-8F1E-4750-938A-CAA2647D668A}">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endParaRPr lang="es-ES" sz="1400" b="1" dirty="0">
            <a:solidFill>
              <a:sysClr val="windowText" lastClr="000000"/>
            </a:solidFill>
            <a:latin typeface="+mn-lt"/>
            <a:ea typeface="+mn-ea"/>
            <a:cs typeface="Times New Roman" panose="02020603050405020304" pitchFamily="18" charset="0"/>
          </a:endParaRPr>
        </a:p>
      </dgm:t>
    </dgm:pt>
    <dgm:pt modelId="{4063C8F4-2C78-46DA-B16C-F272E0565522}" type="parTrans" cxnId="{6C99596B-F111-4356-8BD7-8CC85CADEF48}">
      <dgm:prSet/>
      <dgm:spPr/>
      <dgm:t>
        <a:bodyPr/>
        <a:lstStyle/>
        <a:p>
          <a:endParaRPr lang="es-ES">
            <a:solidFill>
              <a:sysClr val="windowText" lastClr="000000"/>
            </a:solidFill>
          </a:endParaRPr>
        </a:p>
      </dgm:t>
    </dgm:pt>
    <dgm:pt modelId="{93A6F4D7-AE4B-44C4-9747-E1A011DB730C}" type="sibTrans" cxnId="{6C99596B-F111-4356-8BD7-8CC85CADEF48}">
      <dgm:prSet/>
      <dgm:spPr/>
      <dgm:t>
        <a:bodyPr/>
        <a:lstStyle/>
        <a:p>
          <a:endParaRPr lang="es-ES">
            <a:solidFill>
              <a:sysClr val="windowText" lastClr="000000"/>
            </a:solidFill>
          </a:endParaRPr>
        </a:p>
      </dgm:t>
    </dgm:pt>
    <dgm:pt modelId="{A2201A2F-60E2-46CF-ACB9-B1607A7ACDCC}">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l"/>
          <a:endParaRPr lang="es-ES" sz="1400" b="1" dirty="0">
            <a:solidFill>
              <a:sysClr val="windowText" lastClr="000000"/>
            </a:solidFill>
            <a:latin typeface="+mn-lt"/>
            <a:ea typeface="+mn-ea"/>
            <a:cs typeface="Times New Roman" panose="02020603050405020304" pitchFamily="18" charset="0"/>
          </a:endParaRPr>
        </a:p>
      </dgm:t>
    </dgm:pt>
    <dgm:pt modelId="{91B6AF7D-AE39-4025-848C-E3662EC9FD03}" type="parTrans" cxnId="{36E87B82-9ACE-48B8-A74F-0E5DB2F4365E}">
      <dgm:prSet/>
      <dgm:spPr/>
      <dgm:t>
        <a:bodyPr/>
        <a:lstStyle/>
        <a:p>
          <a:endParaRPr lang="es-ES">
            <a:solidFill>
              <a:sysClr val="windowText" lastClr="000000"/>
            </a:solidFill>
          </a:endParaRPr>
        </a:p>
      </dgm:t>
    </dgm:pt>
    <dgm:pt modelId="{326C9B15-7E7D-42BD-96BD-CCE823C76D14}" type="sibTrans" cxnId="{36E87B82-9ACE-48B8-A74F-0E5DB2F4365E}">
      <dgm:prSet/>
      <dgm:spPr/>
      <dgm:t>
        <a:bodyPr/>
        <a:lstStyle/>
        <a:p>
          <a:endParaRPr lang="es-ES">
            <a:solidFill>
              <a:sysClr val="windowText" lastClr="000000"/>
            </a:solidFill>
          </a:endParaRPr>
        </a:p>
      </dgm:t>
    </dgm:pt>
    <dgm:pt modelId="{93D653BC-0756-4C89-B6E2-4AF11D25C8F8}">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 lastClr="FFFFFF"/>
            </a:solidFill>
            <a:latin typeface="+mn-lt"/>
            <a:ea typeface="+mn-ea"/>
            <a:cs typeface="Times New Roman" panose="02020603050405020304" pitchFamily="18" charset="0"/>
          </a:endParaRPr>
        </a:p>
      </dgm:t>
    </dgm:pt>
    <dgm:pt modelId="{14CFB952-7638-45CF-8403-6ABDE82F0183}" type="parTrans" cxnId="{D1313004-FBA5-47D1-AE39-087B0F4341E3}">
      <dgm:prSet/>
      <dgm:spPr/>
      <dgm:t>
        <a:bodyPr/>
        <a:lstStyle/>
        <a:p>
          <a:endParaRPr lang="es-CO">
            <a:solidFill>
              <a:sysClr val="windowText" lastClr="000000"/>
            </a:solidFill>
          </a:endParaRPr>
        </a:p>
      </dgm:t>
    </dgm:pt>
    <dgm:pt modelId="{73FC8BDC-A6CE-4033-8087-6DC36560551A}" type="sibTrans" cxnId="{D1313004-FBA5-47D1-AE39-087B0F4341E3}">
      <dgm:prSet/>
      <dgm:spPr/>
      <dgm:t>
        <a:bodyPr/>
        <a:lstStyle/>
        <a:p>
          <a:endParaRPr lang="es-CO">
            <a:solidFill>
              <a:sysClr val="windowText" lastClr="000000"/>
            </a:solidFill>
          </a:endParaRPr>
        </a:p>
      </dgm:t>
    </dgm:pt>
    <dgm:pt modelId="{2AFF7C2D-0200-40BF-8434-FACC034378DF}">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ES" sz="1300" b="1" dirty="0">
              <a:solidFill>
                <a:sysClr val="windowText" lastClr="000000"/>
              </a:solidFill>
              <a:latin typeface="+mn-lt"/>
              <a:ea typeface="+mn-ea"/>
              <a:cs typeface="Times New Roman" panose="02020603050405020304" pitchFamily="18" charset="0"/>
            </a:rPr>
            <a:t>Decreto 1599 de 2005</a:t>
          </a:r>
        </a:p>
      </dgm:t>
    </dgm:pt>
    <dgm:pt modelId="{C3524422-0A27-40F0-BBC8-13732AD1C74F}" type="sibTrans" cxnId="{8A996061-D1C0-4183-A4B7-0962E5BFB831}">
      <dgm:prSet/>
      <dgm:spPr/>
      <dgm:t>
        <a:bodyPr/>
        <a:lstStyle/>
        <a:p>
          <a:endParaRPr lang="es-ES"/>
        </a:p>
      </dgm:t>
    </dgm:pt>
    <dgm:pt modelId="{101E1523-E278-497B-96B5-F0EB8AE80E6C}" type="parTrans" cxnId="{8A996061-D1C0-4183-A4B7-0962E5BFB831}">
      <dgm:prSet/>
      <dgm:spPr/>
      <dgm:t>
        <a:bodyPr/>
        <a:lstStyle/>
        <a:p>
          <a:endParaRPr lang="es-ES"/>
        </a:p>
      </dgm:t>
    </dgm:pt>
    <dgm:pt modelId="{7B558C7A-FF2A-47AE-833F-0F5EE5E1A3B3}">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300" b="1" dirty="0">
            <a:solidFill>
              <a:sysClr val="windowText" lastClr="000000"/>
            </a:solidFill>
            <a:latin typeface="+mn-lt"/>
            <a:ea typeface="+mn-ea"/>
            <a:cs typeface="Times New Roman" panose="02020603050405020304" pitchFamily="18" charset="0"/>
          </a:endParaRPr>
        </a:p>
      </dgm:t>
    </dgm:pt>
    <dgm:pt modelId="{E5F61207-5827-4E2D-8B6C-BF390CC34229}" type="parTrans" cxnId="{95AE0C2D-5843-42AC-8915-1E7077E11A24}">
      <dgm:prSet/>
      <dgm:spPr/>
      <dgm:t>
        <a:bodyPr/>
        <a:lstStyle/>
        <a:p>
          <a:endParaRPr lang="es-ES"/>
        </a:p>
      </dgm:t>
    </dgm:pt>
    <dgm:pt modelId="{977D3BE1-A9CE-47A4-86E9-6578AD4447EB}" type="sibTrans" cxnId="{95AE0C2D-5843-42AC-8915-1E7077E11A24}">
      <dgm:prSet/>
      <dgm:spPr/>
      <dgm:t>
        <a:bodyPr/>
        <a:lstStyle/>
        <a:p>
          <a:endParaRPr lang="es-ES"/>
        </a:p>
      </dgm:t>
    </dgm:pt>
    <dgm:pt modelId="{FB6D498D-E850-4F0E-A949-6CFF4725E9BE}" type="pres">
      <dgm:prSet presAssocID="{49BEB4CB-D7D4-418E-A805-6F90E7ACED1D}" presName="Name0" presStyleCnt="0">
        <dgm:presLayoutVars>
          <dgm:dir/>
          <dgm:resizeHandles val="exact"/>
        </dgm:presLayoutVars>
      </dgm:prSet>
      <dgm:spPr/>
    </dgm:pt>
    <dgm:pt modelId="{1A82F589-9265-46CF-AC54-DEADF212AC05}" type="pres">
      <dgm:prSet presAssocID="{075CCB79-DA4A-4628-A1B5-15D668AF7884}" presName="node" presStyleLbl="node1" presStyleIdx="0" presStyleCnt="3" custScaleX="51569" custLinFactNeighborX="62829">
        <dgm:presLayoutVars>
          <dgm:bulletEnabled val="1"/>
        </dgm:presLayoutVars>
      </dgm:prSet>
      <dgm:spPr>
        <a:prstGeom prst="flowChartManualOperation">
          <a:avLst/>
        </a:prstGeom>
      </dgm:spPr>
    </dgm:pt>
    <dgm:pt modelId="{D8F4DAED-D20F-471A-B951-0BEA64AAF6C3}" type="pres">
      <dgm:prSet presAssocID="{3756A3D0-713C-4D05-889F-E120AEA66AB1}" presName="sibTrans" presStyleCnt="0"/>
      <dgm:spPr/>
    </dgm:pt>
    <dgm:pt modelId="{7FC3016E-5D94-4434-9F8E-34EC432759E7}" type="pres">
      <dgm:prSet presAssocID="{1BF38869-577B-42A5-88F7-3EB6AA43C924}" presName="node" presStyleLbl="node1" presStyleIdx="1" presStyleCnt="3" custScaleX="45778" custScaleY="100000">
        <dgm:presLayoutVars>
          <dgm:bulletEnabled val="1"/>
        </dgm:presLayoutVars>
      </dgm:prSet>
      <dgm:spPr>
        <a:prstGeom prst="flowChartManualOperation">
          <a:avLst/>
        </a:prstGeom>
      </dgm:spPr>
    </dgm:pt>
    <dgm:pt modelId="{774B562F-0368-4803-AD08-DE99BE8772C1}" type="pres">
      <dgm:prSet presAssocID="{62348C4A-642B-4A65-B470-5143335D9B3B}" presName="sibTrans" presStyleCnt="0"/>
      <dgm:spPr/>
    </dgm:pt>
    <dgm:pt modelId="{C8F8DA61-D846-49AF-8B31-B8F5D4628B99}" type="pres">
      <dgm:prSet presAssocID="{10F8FA98-C7A6-457F-93B5-611475E08FB9}" presName="node" presStyleLbl="node1" presStyleIdx="2" presStyleCnt="3" custScaleX="64337" custLinFactNeighborX="-51028">
        <dgm:presLayoutVars>
          <dgm:bulletEnabled val="1"/>
        </dgm:presLayoutVars>
      </dgm:prSet>
      <dgm:spPr>
        <a:prstGeom prst="flowChartManualOperation">
          <a:avLst/>
        </a:prstGeom>
      </dgm:spPr>
    </dgm:pt>
  </dgm:ptLst>
  <dgm:cxnLst>
    <dgm:cxn modelId="{D1313004-FBA5-47D1-AE39-087B0F4341E3}" srcId="{075CCB79-DA4A-4628-A1B5-15D668AF7884}" destId="{93D653BC-0756-4C89-B6E2-4AF11D25C8F8}" srcOrd="0" destOrd="0" parTransId="{14CFB952-7638-45CF-8403-6ABDE82F0183}" sibTransId="{73FC8BDC-A6CE-4033-8087-6DC36560551A}"/>
    <dgm:cxn modelId="{3CB00F09-CD5A-49F3-9EB9-B12C085A6BA6}" type="presOf" srcId="{49BEB4CB-D7D4-418E-A805-6F90E7ACED1D}" destId="{FB6D498D-E850-4F0E-A949-6CFF4725E9BE}" srcOrd="0" destOrd="0" presId="urn:microsoft.com/office/officeart/2005/8/layout/hList6"/>
    <dgm:cxn modelId="{6F0A3509-345D-43AD-A2D7-F17610FF2F32}" type="presOf" srcId="{EEB621B3-EA32-4166-9E94-9B74EE1D8116}" destId="{1A82F589-9265-46CF-AC54-DEADF212AC05}" srcOrd="0" destOrd="4" presId="urn:microsoft.com/office/officeart/2005/8/layout/hList6"/>
    <dgm:cxn modelId="{6D60ED0D-A14F-48F9-B039-DDEEBE0A8CC9}" type="presOf" srcId="{96D6AB73-DCA4-4D75-BD30-8D6F902AAE32}" destId="{C8F8DA61-D846-49AF-8B31-B8F5D4628B99}" srcOrd="0" destOrd="7" presId="urn:microsoft.com/office/officeart/2005/8/layout/hList6"/>
    <dgm:cxn modelId="{CE21670E-CE50-4577-AEA5-B7B22A5F1422}" type="presOf" srcId="{AE906960-4D6B-4DC4-BFAB-0457BBC160E1}" destId="{1A82F589-9265-46CF-AC54-DEADF212AC05}" srcOrd="0" destOrd="2" presId="urn:microsoft.com/office/officeart/2005/8/layout/hList6"/>
    <dgm:cxn modelId="{65E58B0F-0F76-4C42-95B8-EF96116782BA}" srcId="{10F8FA98-C7A6-457F-93B5-611475E08FB9}" destId="{6463750E-02A2-47D5-A9A9-2CC92B7C135D}" srcOrd="2" destOrd="0" parTransId="{E90B3665-D6BB-4813-820B-F8FA6B9F0D89}" sibTransId="{67F92158-1CB8-4FDA-AB99-20FDCA537D73}"/>
    <dgm:cxn modelId="{617B0413-51E7-41DF-8E77-F1BDF710C1FF}" type="presOf" srcId="{A3F92644-10D3-4799-85C4-9668B76E7701}" destId="{C8F8DA61-D846-49AF-8B31-B8F5D4628B99}" srcOrd="0" destOrd="6" presId="urn:microsoft.com/office/officeart/2005/8/layout/hList6"/>
    <dgm:cxn modelId="{10F32B1F-CA0D-44AA-92A4-E0AADD83E0B0}" srcId="{075CCB79-DA4A-4628-A1B5-15D668AF7884}" destId="{91DE3F84-F07A-47F4-AFA3-0ED205E64131}" srcOrd="2" destOrd="0" parTransId="{FE79CC6D-8276-4EDC-9D77-4C4D48C0435E}" sibTransId="{4004152D-9BD6-4B39-90C9-50E51F4A320D}"/>
    <dgm:cxn modelId="{95AE0C2D-5843-42AC-8915-1E7077E11A24}" srcId="{10F8FA98-C7A6-457F-93B5-611475E08FB9}" destId="{7B558C7A-FF2A-47AE-833F-0F5EE5E1A3B3}" srcOrd="9" destOrd="0" parTransId="{E5F61207-5827-4E2D-8B6C-BF390CC34229}" sibTransId="{977D3BE1-A9CE-47A4-86E9-6578AD4447EB}"/>
    <dgm:cxn modelId="{E8ABB95D-DA41-400D-B701-573CF8D15529}" type="presOf" srcId="{A2201A2F-60E2-46CF-ACB9-B1607A7ACDCC}" destId="{7FC3016E-5D94-4434-9F8E-34EC432759E7}" srcOrd="0" destOrd="2" presId="urn:microsoft.com/office/officeart/2005/8/layout/hList6"/>
    <dgm:cxn modelId="{8A996061-D1C0-4183-A4B7-0962E5BFB831}" srcId="{10F8FA98-C7A6-457F-93B5-611475E08FB9}" destId="{2AFF7C2D-0200-40BF-8434-FACC034378DF}" srcOrd="10" destOrd="0" parTransId="{101E1523-E278-497B-96B5-F0EB8AE80E6C}" sibTransId="{C3524422-0A27-40F0-BBC8-13732AD1C74F}"/>
    <dgm:cxn modelId="{ACC31C62-4291-4918-9541-8CFE41A78C43}" srcId="{075CCB79-DA4A-4628-A1B5-15D668AF7884}" destId="{AE906960-4D6B-4DC4-BFAB-0457BBC160E1}" srcOrd="1" destOrd="0" parTransId="{6AA13BBA-8E0E-42BC-82B0-3492A552AF47}" sibTransId="{08C40D5A-8216-47DB-9278-7B4A9021EF47}"/>
    <dgm:cxn modelId="{7B77C163-57A1-4D26-A600-59490D26741D}" type="presOf" srcId="{C84A1C1F-3FDA-4E6E-8D22-3056AF141F7E}" destId="{C8F8DA61-D846-49AF-8B31-B8F5D4628B99}" srcOrd="0" destOrd="2" presId="urn:microsoft.com/office/officeart/2005/8/layout/hList6"/>
    <dgm:cxn modelId="{D684A467-E133-464C-86D2-60660075E631}" type="presOf" srcId="{6C99E287-7030-4B01-837B-F630F6081DC5}" destId="{1A82F589-9265-46CF-AC54-DEADF212AC05}" srcOrd="0" destOrd="5" presId="urn:microsoft.com/office/officeart/2005/8/layout/hList6"/>
    <dgm:cxn modelId="{D0039A4A-5E1A-44AA-A408-9666378CD3BC}" srcId="{1BF38869-577B-42A5-88F7-3EB6AA43C924}" destId="{6132A345-94DB-4D93-BC65-30DC6BF14B54}" srcOrd="2" destOrd="0" parTransId="{221EBB82-7579-4ACB-8852-761A2FDEADD0}" sibTransId="{934F1ABD-D205-4E24-A99B-BE6AC1920328}"/>
    <dgm:cxn modelId="{6C99596B-F111-4356-8BD7-8CC85CADEF48}" srcId="{1BF38869-577B-42A5-88F7-3EB6AA43C924}" destId="{92CCF32A-8F1E-4750-938A-CAA2647D668A}" srcOrd="0" destOrd="0" parTransId="{4063C8F4-2C78-46DA-B16C-F272E0565522}" sibTransId="{93A6F4D7-AE4B-44C4-9747-E1A011DB730C}"/>
    <dgm:cxn modelId="{631CBD50-9F36-42F3-9221-C1F76C650837}" type="presOf" srcId="{892664E6-A224-4774-9519-1099DD5E95E5}" destId="{C8F8DA61-D846-49AF-8B31-B8F5D4628B99}" srcOrd="0" destOrd="1" presId="urn:microsoft.com/office/officeart/2005/8/layout/hList6"/>
    <dgm:cxn modelId="{C2D7A175-8BE0-4019-8E4A-F30AD78A96E6}" srcId="{075CCB79-DA4A-4628-A1B5-15D668AF7884}" destId="{6C99E287-7030-4B01-837B-F630F6081DC5}" srcOrd="4" destOrd="0" parTransId="{E3B29944-0CEF-4C90-AAB7-53C8135D175A}" sibTransId="{91E6BA15-CAF3-4769-B583-3826D1F72E3F}"/>
    <dgm:cxn modelId="{1808A476-DCEA-4525-ABB8-4AF836A195B7}" type="presOf" srcId="{92CCF32A-8F1E-4750-938A-CAA2647D668A}" destId="{7FC3016E-5D94-4434-9F8E-34EC432759E7}" srcOrd="0" destOrd="1" presId="urn:microsoft.com/office/officeart/2005/8/layout/hList6"/>
    <dgm:cxn modelId="{E92AE479-DDD4-4E95-B3F3-29F0C08DCAA2}" type="presOf" srcId="{075CCB79-DA4A-4628-A1B5-15D668AF7884}" destId="{1A82F589-9265-46CF-AC54-DEADF212AC05}" srcOrd="0" destOrd="0" presId="urn:microsoft.com/office/officeart/2005/8/layout/hList6"/>
    <dgm:cxn modelId="{0E9E9A7A-E1FB-42E8-9A08-37833986035D}" srcId="{10F8FA98-C7A6-457F-93B5-611475E08FB9}" destId="{BA37031B-2598-4AC2-9866-1A9652CDCB62}" srcOrd="7" destOrd="0" parTransId="{64382BAA-E697-460E-B8A8-9EE7A91EA473}" sibTransId="{FC04E504-E67B-474B-B658-6CB3C4688C06}"/>
    <dgm:cxn modelId="{ACCB1D81-BCE1-4339-8BAA-8E3503E2BBB1}" srcId="{10F8FA98-C7A6-457F-93B5-611475E08FB9}" destId="{DF7F22B6-16F9-410A-A666-941E3E520DE4}" srcOrd="3" destOrd="0" parTransId="{68259C72-E21D-4C85-BDB9-3E2C7A7E6114}" sibTransId="{BC9EABAC-68A1-4933-9F8F-2F1545CFD906}"/>
    <dgm:cxn modelId="{36E87B82-9ACE-48B8-A74F-0E5DB2F4365E}" srcId="{1BF38869-577B-42A5-88F7-3EB6AA43C924}" destId="{A2201A2F-60E2-46CF-ACB9-B1607A7ACDCC}" srcOrd="1" destOrd="0" parTransId="{91B6AF7D-AE39-4025-848C-E3662EC9FD03}" sibTransId="{326C9B15-7E7D-42BD-96BD-CCE823C76D14}"/>
    <dgm:cxn modelId="{5F868383-EA2A-4BAD-97AE-DA11513EF4E5}" type="presOf" srcId="{BA37031B-2598-4AC2-9866-1A9652CDCB62}" destId="{C8F8DA61-D846-49AF-8B31-B8F5D4628B99}" srcOrd="0" destOrd="8" presId="urn:microsoft.com/office/officeart/2005/8/layout/hList6"/>
    <dgm:cxn modelId="{49E27090-0C84-4A3F-9526-4ADAC7A61B0E}" srcId="{10F8FA98-C7A6-457F-93B5-611475E08FB9}" destId="{892664E6-A224-4774-9519-1099DD5E95E5}" srcOrd="0" destOrd="0" parTransId="{438A72B7-D2E4-4539-96C3-1D0CA4F4F2FC}" sibTransId="{E81750FA-E9AA-4AC4-8178-5D97C5835443}"/>
    <dgm:cxn modelId="{07C3F999-BB5D-434C-9FC3-75D3DC1FC455}" srcId="{49BEB4CB-D7D4-418E-A805-6F90E7ACED1D}" destId="{1BF38869-577B-42A5-88F7-3EB6AA43C924}" srcOrd="1" destOrd="0" parTransId="{6F948794-A4A2-47F0-B013-AB7A3A8A54B2}" sibTransId="{62348C4A-642B-4A65-B470-5143335D9B3B}"/>
    <dgm:cxn modelId="{115C5FA6-0E1A-4D6F-A5C6-1C93E6EBA96D}" type="presOf" srcId="{1BF38869-577B-42A5-88F7-3EB6AA43C924}" destId="{7FC3016E-5D94-4434-9F8E-34EC432759E7}" srcOrd="0" destOrd="0" presId="urn:microsoft.com/office/officeart/2005/8/layout/hList6"/>
    <dgm:cxn modelId="{81BF4FB0-A378-4440-96C5-55CF9F3E6AC2}" type="presOf" srcId="{10F8FA98-C7A6-457F-93B5-611475E08FB9}" destId="{C8F8DA61-D846-49AF-8B31-B8F5D4628B99}" srcOrd="0" destOrd="0" presId="urn:microsoft.com/office/officeart/2005/8/layout/hList6"/>
    <dgm:cxn modelId="{337946B8-7A77-44CB-9A0D-1AD02DDC754E}" srcId="{10F8FA98-C7A6-457F-93B5-611475E08FB9}" destId="{C84A1C1F-3FDA-4E6E-8D22-3056AF141F7E}" srcOrd="1" destOrd="0" parTransId="{A188DE2F-FA1C-4B0D-82FF-282FF634238B}" sibTransId="{5F2C75E9-E938-4DE8-9247-A1DACE4E693C}"/>
    <dgm:cxn modelId="{13A7F9B9-C189-4AA3-A6CE-E2640C3686FB}" srcId="{49BEB4CB-D7D4-418E-A805-6F90E7ACED1D}" destId="{10F8FA98-C7A6-457F-93B5-611475E08FB9}" srcOrd="2" destOrd="0" parTransId="{46845DA1-5AEA-4897-9264-41F4F1FA153E}" sibTransId="{7B323E2E-B5A4-4DEE-BE68-A3053D56AF43}"/>
    <dgm:cxn modelId="{960234BA-8553-4F2F-9EEB-9DFF6D49C771}" type="presOf" srcId="{91DE3F84-F07A-47F4-AFA3-0ED205E64131}" destId="{1A82F589-9265-46CF-AC54-DEADF212AC05}" srcOrd="0" destOrd="3" presId="urn:microsoft.com/office/officeart/2005/8/layout/hList6"/>
    <dgm:cxn modelId="{C425B5C8-9842-41EE-9622-F66036FA4ED1}" srcId="{10F8FA98-C7A6-457F-93B5-611475E08FB9}" destId="{EE43341E-0854-40A7-88F0-7ADD56C453C4}" srcOrd="4" destOrd="0" parTransId="{526A4EE2-A8C1-490A-85E9-FBE5EBAA69FD}" sibTransId="{5A4DC4E1-CAD3-4DDA-A168-D1F3637D8C4A}"/>
    <dgm:cxn modelId="{179EEFCF-9941-4138-B432-E97F2024BCC2}" type="presOf" srcId="{EE43341E-0854-40A7-88F0-7ADD56C453C4}" destId="{C8F8DA61-D846-49AF-8B31-B8F5D4628B99}" srcOrd="0" destOrd="5" presId="urn:microsoft.com/office/officeart/2005/8/layout/hList6"/>
    <dgm:cxn modelId="{F94EABD4-A77D-4834-B737-9A781BDB462D}" srcId="{49BEB4CB-D7D4-418E-A805-6F90E7ACED1D}" destId="{075CCB79-DA4A-4628-A1B5-15D668AF7884}" srcOrd="0" destOrd="0" parTransId="{466A7F70-DB6B-4AD6-A189-FB42516C3E98}" sibTransId="{3756A3D0-713C-4D05-889F-E120AEA66AB1}"/>
    <dgm:cxn modelId="{CD23F7D6-8A60-4CAB-9B14-85170BFF5F0A}" type="presOf" srcId="{2AFF7C2D-0200-40BF-8434-FACC034378DF}" destId="{C8F8DA61-D846-49AF-8B31-B8F5D4628B99}" srcOrd="0" destOrd="11" presId="urn:microsoft.com/office/officeart/2005/8/layout/hList6"/>
    <dgm:cxn modelId="{1CFB8EDC-FB6C-4418-8B61-1CDB23526F3D}" type="presOf" srcId="{6132A345-94DB-4D93-BC65-30DC6BF14B54}" destId="{7FC3016E-5D94-4434-9F8E-34EC432759E7}" srcOrd="0" destOrd="3" presId="urn:microsoft.com/office/officeart/2005/8/layout/hList6"/>
    <dgm:cxn modelId="{0FBF7ADE-B84F-4264-87BB-66D8A5CAA958}" type="presOf" srcId="{DF7F22B6-16F9-410A-A666-941E3E520DE4}" destId="{C8F8DA61-D846-49AF-8B31-B8F5D4628B99}" srcOrd="0" destOrd="4" presId="urn:microsoft.com/office/officeart/2005/8/layout/hList6"/>
    <dgm:cxn modelId="{DE7A26E5-AA10-4F93-B557-3554D541F6D0}" srcId="{10F8FA98-C7A6-457F-93B5-611475E08FB9}" destId="{A3F92644-10D3-4799-85C4-9668B76E7701}" srcOrd="5" destOrd="0" parTransId="{BACD9146-6141-4ADB-8F31-68CAACFFCC2D}" sibTransId="{8651D64D-9060-409E-9562-EA9C1D50B6BA}"/>
    <dgm:cxn modelId="{37992FE5-1F16-4B57-921B-5BB1E0E36B1A}" srcId="{10F8FA98-C7A6-457F-93B5-611475E08FB9}" destId="{36057815-6309-4FCB-B344-9652F461DF21}" srcOrd="8" destOrd="0" parTransId="{B29A9E41-EA5E-4492-A9DF-96C23D7E4A08}" sibTransId="{703BEAD3-1F48-4898-88C5-7A558FB7A9B0}"/>
    <dgm:cxn modelId="{AA9A3FE5-322B-4ED9-95CA-AFC37B7017D1}" srcId="{075CCB79-DA4A-4628-A1B5-15D668AF7884}" destId="{EEB621B3-EA32-4166-9E94-9B74EE1D8116}" srcOrd="3" destOrd="0" parTransId="{04B60534-400B-42D1-B619-3CAE476BEB88}" sibTransId="{54D889C2-051B-41BB-A6E9-D740BC6DAF88}"/>
    <dgm:cxn modelId="{EA5C20E6-33A6-45CC-BCA7-8ECEB3E72688}" srcId="{10F8FA98-C7A6-457F-93B5-611475E08FB9}" destId="{96D6AB73-DCA4-4D75-BD30-8D6F902AAE32}" srcOrd="6" destOrd="0" parTransId="{5DFE13C9-7145-4D29-BB5C-14DFB3A3582D}" sibTransId="{0225CBE1-3DBC-4C4A-94C2-3963C700F56F}"/>
    <dgm:cxn modelId="{46FD80F3-B4EE-4C62-A639-B5CEEAD8E545}" type="presOf" srcId="{93D653BC-0756-4C89-B6E2-4AF11D25C8F8}" destId="{1A82F589-9265-46CF-AC54-DEADF212AC05}" srcOrd="0" destOrd="1" presId="urn:microsoft.com/office/officeart/2005/8/layout/hList6"/>
    <dgm:cxn modelId="{0CB41BF7-FEFB-4899-AF8D-1E41B6D49FC6}" type="presOf" srcId="{6463750E-02A2-47D5-A9A9-2CC92B7C135D}" destId="{C8F8DA61-D846-49AF-8B31-B8F5D4628B99}" srcOrd="0" destOrd="3" presId="urn:microsoft.com/office/officeart/2005/8/layout/hList6"/>
    <dgm:cxn modelId="{74F4B1FE-3BE3-4E39-A86C-92B3E4BD3067}" type="presOf" srcId="{7B558C7A-FF2A-47AE-833F-0F5EE5E1A3B3}" destId="{C8F8DA61-D846-49AF-8B31-B8F5D4628B99}" srcOrd="0" destOrd="10" presId="urn:microsoft.com/office/officeart/2005/8/layout/hList6"/>
    <dgm:cxn modelId="{C3EFB7FF-B04B-4AB5-BF43-25C0B3A013AA}" type="presOf" srcId="{36057815-6309-4FCB-B344-9652F461DF21}" destId="{C8F8DA61-D846-49AF-8B31-B8F5D4628B99}" srcOrd="0" destOrd="9" presId="urn:microsoft.com/office/officeart/2005/8/layout/hList6"/>
    <dgm:cxn modelId="{6104FFE1-7149-4C14-8592-A6E30D30D371}" type="presParOf" srcId="{FB6D498D-E850-4F0E-A949-6CFF4725E9BE}" destId="{1A82F589-9265-46CF-AC54-DEADF212AC05}" srcOrd="0" destOrd="0" presId="urn:microsoft.com/office/officeart/2005/8/layout/hList6"/>
    <dgm:cxn modelId="{4ED88C8D-B902-447D-9171-B3B0D123A5B0}" type="presParOf" srcId="{FB6D498D-E850-4F0E-A949-6CFF4725E9BE}" destId="{D8F4DAED-D20F-471A-B951-0BEA64AAF6C3}" srcOrd="1" destOrd="0" presId="urn:microsoft.com/office/officeart/2005/8/layout/hList6"/>
    <dgm:cxn modelId="{3D577AC5-70ED-4C52-9294-AC26467F7AD0}" type="presParOf" srcId="{FB6D498D-E850-4F0E-A949-6CFF4725E9BE}" destId="{7FC3016E-5D94-4434-9F8E-34EC432759E7}" srcOrd="2" destOrd="0" presId="urn:microsoft.com/office/officeart/2005/8/layout/hList6"/>
    <dgm:cxn modelId="{5F4C5C6D-6E40-459A-A114-CB7E1CF588FA}" type="presParOf" srcId="{FB6D498D-E850-4F0E-A949-6CFF4725E9BE}" destId="{774B562F-0368-4803-AD08-DE99BE8772C1}" srcOrd="3" destOrd="0" presId="urn:microsoft.com/office/officeart/2005/8/layout/hList6"/>
    <dgm:cxn modelId="{1406046E-28DC-41C1-BC94-A39F8CBF999F}" type="presParOf" srcId="{FB6D498D-E850-4F0E-A949-6CFF4725E9BE}" destId="{C8F8DA61-D846-49AF-8B31-B8F5D4628B9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8B298F-63B0-4473-AE45-99C78566F02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35FEA9CE-5E8D-4BB9-B3B9-AEE957DF0957}">
      <dgm:prSet phldrT="[Texto]"/>
      <dgm:spPr>
        <a:xfrm>
          <a:off x="352227" y="2026365"/>
          <a:ext cx="1402705" cy="557809"/>
        </a:xfrm>
        <a:solidFill>
          <a:srgbClr val="5881D5"/>
        </a:solidFill>
        <a:ln w="12700" cap="flat" cmpd="sng" algn="ctr">
          <a:solidFill>
            <a:srgbClr val="5881D5"/>
          </a:solidFill>
          <a:prstDash val="solid"/>
          <a:miter lim="800000"/>
        </a:ln>
        <a:effectLst/>
      </dgm:spPr>
      <dgm:t>
        <a:bodyPr/>
        <a:lstStyle/>
        <a:p>
          <a:r>
            <a:rPr lang="es-CO" b="1" baseline="0" dirty="0">
              <a:solidFill>
                <a:schemeClr val="bg1"/>
              </a:solidFill>
              <a:latin typeface="Times New Roman" panose="02020603050405020304" pitchFamily="18" charset="0"/>
              <a:ea typeface="+mn-ea"/>
              <a:cs typeface="Times New Roman" panose="02020603050405020304" pitchFamily="18" charset="0"/>
            </a:rPr>
            <a:t>Reconocimiento</a:t>
          </a:r>
        </a:p>
      </dgm:t>
    </dgm:pt>
    <dgm:pt modelId="{8CDB2B14-0FDF-4920-A166-0A5141CC1CAB}" type="parTrans" cxnId="{E34326CD-CE8D-4FDD-96F3-B371E04E0F3E}">
      <dgm:prSet/>
      <dgm:spPr/>
      <dgm:t>
        <a:bodyPr/>
        <a:lstStyle/>
        <a:p>
          <a:endParaRPr lang="es-CO" b="1">
            <a:latin typeface="Times New Roman" panose="02020603050405020304" pitchFamily="18" charset="0"/>
            <a:cs typeface="Times New Roman" panose="02020603050405020304" pitchFamily="18" charset="0"/>
          </a:endParaRPr>
        </a:p>
      </dgm:t>
    </dgm:pt>
    <dgm:pt modelId="{F9D3AEAD-64D0-49F0-A823-7D37E81A3E65}" type="sibTrans" cxnId="{E34326CD-CE8D-4FDD-96F3-B371E04E0F3E}">
      <dgm:prSet/>
      <dgm:spPr>
        <a:xfrm>
          <a:off x="897964" y="1348163"/>
          <a:ext cx="1689382" cy="1689382"/>
        </a:xfrm>
        <a:solidFill>
          <a:srgbClr val="5881D5"/>
        </a:solidFill>
        <a:ln>
          <a:noFill/>
        </a:ln>
        <a:effectLst/>
      </dgm:spPr>
      <dgm:t>
        <a:bodyPr/>
        <a:lstStyle/>
        <a:p>
          <a:endParaRPr lang="es-CO" b="1">
            <a:latin typeface="Times New Roman" panose="02020603050405020304" pitchFamily="18" charset="0"/>
            <a:cs typeface="Times New Roman" panose="02020603050405020304" pitchFamily="18" charset="0"/>
          </a:endParaRPr>
        </a:p>
      </dgm:t>
    </dgm:pt>
    <dgm:pt modelId="{8020671B-0790-4A4D-987D-7481AC3F0EBF}">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Identificación</a:t>
          </a:r>
        </a:p>
      </dgm:t>
    </dgm:pt>
    <dgm:pt modelId="{E9C231D9-6DE3-47E3-8D52-016D13E488A5}" type="parTrans" cxnId="{945461F5-8113-49FB-BED4-75895FF44C16}">
      <dgm:prSet/>
      <dgm:spPr/>
      <dgm:t>
        <a:bodyPr/>
        <a:lstStyle/>
        <a:p>
          <a:endParaRPr lang="es-CO" b="1">
            <a:latin typeface="Times New Roman" panose="02020603050405020304" pitchFamily="18" charset="0"/>
            <a:cs typeface="Times New Roman" panose="02020603050405020304" pitchFamily="18" charset="0"/>
          </a:endParaRPr>
        </a:p>
      </dgm:t>
    </dgm:pt>
    <dgm:pt modelId="{D495A459-29BA-47AC-91D4-20BB0A39F30F}" type="sibTrans" cxnId="{945461F5-8113-49FB-BED4-75895FF44C16}">
      <dgm:prSet/>
      <dgm:spPr/>
      <dgm:t>
        <a:bodyPr/>
        <a:lstStyle/>
        <a:p>
          <a:endParaRPr lang="es-CO" b="1">
            <a:latin typeface="Times New Roman" panose="02020603050405020304" pitchFamily="18" charset="0"/>
            <a:cs typeface="Times New Roman" panose="02020603050405020304" pitchFamily="18" charset="0"/>
          </a:endParaRPr>
        </a:p>
      </dgm:t>
    </dgm:pt>
    <dgm:pt modelId="{6A5AA972-DDD0-405F-AE1E-99F606B0F444}">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Clasificación</a:t>
          </a:r>
        </a:p>
      </dgm:t>
    </dgm:pt>
    <dgm:pt modelId="{C0499211-6CF0-4F89-A398-559D1A370564}" type="parTrans" cxnId="{AFA67260-BCF2-4325-B7DD-DBA286956F41}">
      <dgm:prSet/>
      <dgm:spPr/>
      <dgm:t>
        <a:bodyPr/>
        <a:lstStyle/>
        <a:p>
          <a:endParaRPr lang="es-CO" b="1">
            <a:latin typeface="Times New Roman" panose="02020603050405020304" pitchFamily="18" charset="0"/>
            <a:cs typeface="Times New Roman" panose="02020603050405020304" pitchFamily="18" charset="0"/>
          </a:endParaRPr>
        </a:p>
      </dgm:t>
    </dgm:pt>
    <dgm:pt modelId="{4E157766-D12E-4A01-8AB7-19449CDDBD96}" type="sibTrans" cxnId="{AFA67260-BCF2-4325-B7DD-DBA286956F41}">
      <dgm:prSet/>
      <dgm:spPr/>
      <dgm:t>
        <a:bodyPr/>
        <a:lstStyle/>
        <a:p>
          <a:endParaRPr lang="es-CO" b="1">
            <a:latin typeface="Times New Roman" panose="02020603050405020304" pitchFamily="18" charset="0"/>
            <a:cs typeface="Times New Roman" panose="02020603050405020304" pitchFamily="18" charset="0"/>
          </a:endParaRPr>
        </a:p>
      </dgm:t>
    </dgm:pt>
    <dgm:pt modelId="{D2043339-EABF-4E42-90BC-B702DFA3CD61}">
      <dgm:prSet phldrT="[Texto]"/>
      <dgm:spPr>
        <a:xfrm>
          <a:off x="2335295" y="724809"/>
          <a:ext cx="1402705" cy="557809"/>
        </a:xfrm>
        <a:solidFill>
          <a:srgbClr val="FFC000"/>
        </a:solidFill>
        <a:ln w="12700" cap="flat" cmpd="sng" algn="ctr">
          <a:solidFill>
            <a:srgbClr val="FFC000"/>
          </a:solidFill>
          <a:prstDash val="solid"/>
          <a:miter lim="800000"/>
        </a:ln>
        <a:effectLst/>
      </dgm:spPr>
      <dgm:t>
        <a:bodyPr/>
        <a:lstStyle/>
        <a:p>
          <a:r>
            <a:rPr lang="es-CO" b="1" i="0" dirty="0">
              <a:solidFill>
                <a:sysClr val="windowText" lastClr="000000"/>
              </a:solidFill>
              <a:latin typeface="Times New Roman" panose="02020603050405020304" pitchFamily="18" charset="0"/>
              <a:ea typeface="+mn-ea"/>
              <a:cs typeface="Times New Roman" panose="02020603050405020304" pitchFamily="18" charset="0"/>
            </a:rPr>
            <a:t>Medición Posterior</a:t>
          </a:r>
        </a:p>
      </dgm:t>
    </dgm:pt>
    <dgm:pt modelId="{353CBAE3-7CF9-4CFE-B5C3-E794C8C8ED0A}" type="parTrans" cxnId="{F0757A96-7337-46FB-8F77-28B5647C8E21}">
      <dgm:prSet/>
      <dgm:spPr/>
      <dgm:t>
        <a:bodyPr/>
        <a:lstStyle/>
        <a:p>
          <a:endParaRPr lang="es-CO" b="1">
            <a:latin typeface="Times New Roman" panose="02020603050405020304" pitchFamily="18" charset="0"/>
            <a:cs typeface="Times New Roman" panose="02020603050405020304" pitchFamily="18" charset="0"/>
          </a:endParaRPr>
        </a:p>
      </dgm:t>
    </dgm:pt>
    <dgm:pt modelId="{CDD133C2-6639-4D2C-989D-70A2F04B4E5C}" type="sibTrans" cxnId="{F0757A96-7337-46FB-8F77-28B5647C8E21}">
      <dgm:prSet/>
      <dgm:spPr>
        <a:xfrm>
          <a:off x="2867882" y="220405"/>
          <a:ext cx="1891021" cy="1891021"/>
        </a:xfrm>
        <a:solidFill>
          <a:srgbClr val="FFC000"/>
        </a:solidFill>
        <a:ln>
          <a:noFill/>
        </a:ln>
        <a:effectLst/>
      </dgm:spPr>
      <dgm:t>
        <a:bodyPr/>
        <a:lstStyle/>
        <a:p>
          <a:endParaRPr lang="es-CO" b="1">
            <a:latin typeface="Times New Roman" panose="02020603050405020304" pitchFamily="18" charset="0"/>
            <a:cs typeface="Times New Roman" panose="02020603050405020304" pitchFamily="18" charset="0"/>
          </a:endParaRPr>
        </a:p>
      </dgm:t>
    </dgm:pt>
    <dgm:pt modelId="{F63C54BB-F304-4A24-A7C2-546989E6C8B2}">
      <dgm:prSet phldrT="[Texto]" custT="1"/>
      <dgm:spPr>
        <a:xfrm>
          <a:off x="1984619" y="1003714"/>
          <a:ext cx="1578043" cy="1301555"/>
        </a:xfrm>
        <a:solidFill>
          <a:sysClr val="window" lastClr="FFFFFF">
            <a:alpha val="90000"/>
            <a:hueOff val="0"/>
            <a:satOff val="0"/>
            <a:lumOff val="0"/>
            <a:alphaOff val="0"/>
          </a:sysClr>
        </a:solidFill>
        <a:ln w="12700" cap="flat" cmpd="sng" algn="ctr">
          <a:solidFill>
            <a:srgbClr val="B55475"/>
          </a:solidFill>
          <a:prstDash val="solid"/>
          <a:miter lim="800000"/>
        </a:ln>
        <a:effectLst/>
      </dgm:spPr>
      <dgm:t>
        <a:bodyPr/>
        <a:lstStyle/>
        <a:p>
          <a:r>
            <a:rPr lang="es-CO" sz="1600" b="1" baseline="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Valuación</a:t>
          </a:r>
        </a:p>
      </dgm:t>
    </dgm:pt>
    <dgm:pt modelId="{19ED0D9C-37F2-4465-A028-E25A80173A23}" type="parTrans" cxnId="{AD6B13E7-B6AA-4F55-8E28-EE6A305B6668}">
      <dgm:prSet/>
      <dgm:spPr/>
      <dgm:t>
        <a:bodyPr/>
        <a:lstStyle/>
        <a:p>
          <a:endParaRPr lang="es-CO" b="1">
            <a:latin typeface="Times New Roman" panose="02020603050405020304" pitchFamily="18" charset="0"/>
            <a:cs typeface="Times New Roman" panose="02020603050405020304" pitchFamily="18" charset="0"/>
          </a:endParaRPr>
        </a:p>
      </dgm:t>
    </dgm:pt>
    <dgm:pt modelId="{1808600A-666B-4480-8F35-C45B93C11A52}" type="sibTrans" cxnId="{AD6B13E7-B6AA-4F55-8E28-EE6A305B6668}">
      <dgm:prSet/>
      <dgm:spPr/>
      <dgm:t>
        <a:bodyPr/>
        <a:lstStyle/>
        <a:p>
          <a:endParaRPr lang="es-CO" b="1">
            <a:latin typeface="Times New Roman" panose="02020603050405020304" pitchFamily="18" charset="0"/>
            <a:cs typeface="Times New Roman" panose="02020603050405020304" pitchFamily="18" charset="0"/>
          </a:endParaRPr>
        </a:p>
      </dgm:t>
    </dgm:pt>
    <dgm:pt modelId="{458812CC-DA69-4C62-8139-1025404ABB95}">
      <dgm:prSet phldrT="[Texto]"/>
      <dgm:spPr>
        <a:xfrm>
          <a:off x="4318364" y="2026365"/>
          <a:ext cx="1402705" cy="557809"/>
        </a:xfrm>
        <a:solidFill>
          <a:srgbClr val="7D9263"/>
        </a:solidFill>
        <a:ln w="12700" cap="flat" cmpd="sng" algn="ctr">
          <a:solidFill>
            <a:srgbClr val="7D9263"/>
          </a:solidFill>
          <a:prstDash val="solid"/>
          <a:miter lim="800000"/>
        </a:ln>
        <a:effectLst/>
      </dgm:spPr>
      <dgm:t>
        <a:bodyPr/>
        <a:lstStyle/>
        <a:p>
          <a:r>
            <a:rPr lang="es-CO" b="1" i="0" dirty="0">
              <a:solidFill>
                <a:sysClr val="window" lastClr="FFFFFF"/>
              </a:solidFill>
              <a:latin typeface="Times New Roman" panose="02020603050405020304" pitchFamily="18" charset="0"/>
              <a:ea typeface="+mn-ea"/>
              <a:cs typeface="Times New Roman" panose="02020603050405020304" pitchFamily="18" charset="0"/>
            </a:rPr>
            <a:t>Revelación</a:t>
          </a:r>
        </a:p>
      </dgm:t>
    </dgm:pt>
    <dgm:pt modelId="{AA64EFFD-DDC9-454F-8F83-BCC41C11CFE7}" type="parTrans" cxnId="{3B232843-75CB-497D-A375-4907EE128A18}">
      <dgm:prSet/>
      <dgm:spPr/>
      <dgm:t>
        <a:bodyPr/>
        <a:lstStyle/>
        <a:p>
          <a:endParaRPr lang="es-CO" b="1">
            <a:latin typeface="Times New Roman" panose="02020603050405020304" pitchFamily="18" charset="0"/>
            <a:cs typeface="Times New Roman" panose="02020603050405020304" pitchFamily="18" charset="0"/>
          </a:endParaRPr>
        </a:p>
      </dgm:t>
    </dgm:pt>
    <dgm:pt modelId="{81F9AF92-11B1-41FB-AB96-BB53DEF16C2E}" type="sibTrans" cxnId="{3B232843-75CB-497D-A375-4907EE128A18}">
      <dgm:prSet/>
      <dgm:spPr/>
      <dgm:t>
        <a:bodyPr/>
        <a:lstStyle/>
        <a:p>
          <a:endParaRPr lang="es-CO" b="1">
            <a:latin typeface="Times New Roman" panose="02020603050405020304" pitchFamily="18" charset="0"/>
            <a:cs typeface="Times New Roman" panose="02020603050405020304" pitchFamily="18" charset="0"/>
          </a:endParaRPr>
        </a:p>
      </dgm:t>
    </dgm:pt>
    <dgm:pt modelId="{C2ABDB8D-4057-406C-A1C4-BCFEC3EBC9B7}">
      <dgm:prSet phldrT="[Texto]" custT="1"/>
      <dgm:spPr>
        <a:xfrm>
          <a:off x="3967687" y="1003714"/>
          <a:ext cx="1578043" cy="1301555"/>
        </a:xfrm>
        <a:solidFill>
          <a:sysClr val="window" lastClr="FFFFFF">
            <a:alpha val="90000"/>
            <a:hueOff val="0"/>
            <a:satOff val="0"/>
            <a:lumOff val="0"/>
            <a:alphaOff val="0"/>
          </a:sysClr>
        </a:solidFill>
        <a:ln w="12700" cap="flat" cmpd="sng" algn="ctr">
          <a:solidFill>
            <a:srgbClr val="85C0FB"/>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Estados Financieros</a:t>
          </a:r>
        </a:p>
      </dgm:t>
    </dgm:pt>
    <dgm:pt modelId="{EB806A61-D13A-4E89-A200-EB20E41DA9F2}" type="parTrans" cxnId="{E3E1AC1B-C0D4-46EB-AAA7-709C06ADB755}">
      <dgm:prSet/>
      <dgm:spPr/>
      <dgm:t>
        <a:bodyPr/>
        <a:lstStyle/>
        <a:p>
          <a:endParaRPr lang="es-CO" b="1">
            <a:latin typeface="Times New Roman" panose="02020603050405020304" pitchFamily="18" charset="0"/>
            <a:cs typeface="Times New Roman" panose="02020603050405020304" pitchFamily="18" charset="0"/>
          </a:endParaRPr>
        </a:p>
      </dgm:t>
    </dgm:pt>
    <dgm:pt modelId="{42623E77-D14A-48BE-A430-A8D86A79932D}" type="sibTrans" cxnId="{E3E1AC1B-C0D4-46EB-AAA7-709C06ADB755}">
      <dgm:prSet/>
      <dgm:spPr/>
      <dgm:t>
        <a:bodyPr/>
        <a:lstStyle/>
        <a:p>
          <a:endParaRPr lang="es-CO" b="1">
            <a:latin typeface="Times New Roman" panose="02020603050405020304" pitchFamily="18" charset="0"/>
            <a:cs typeface="Times New Roman" panose="02020603050405020304" pitchFamily="18" charset="0"/>
          </a:endParaRPr>
        </a:p>
      </dgm:t>
    </dgm:pt>
    <dgm:pt modelId="{6F68E574-5FA6-496B-B0A7-95168BCCCD2B}">
      <dgm:prSet phldrT="[Texto]" custT="1"/>
      <dgm:spPr>
        <a:xfrm>
          <a:off x="3967687" y="1003714"/>
          <a:ext cx="1578043" cy="1301555"/>
        </a:xfrm>
        <a:solidFill>
          <a:sysClr val="window" lastClr="FFFFFF">
            <a:alpha val="90000"/>
            <a:hueOff val="0"/>
            <a:satOff val="0"/>
            <a:lumOff val="0"/>
            <a:alphaOff val="0"/>
          </a:sysClr>
        </a:solidFill>
        <a:ln w="12700" cap="flat" cmpd="sng" algn="ctr">
          <a:solidFill>
            <a:srgbClr val="85C0FB"/>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Notas a los Estados Contables</a:t>
          </a:r>
        </a:p>
      </dgm:t>
    </dgm:pt>
    <dgm:pt modelId="{CE3EBF3C-23C4-4A2A-A47B-9EFA07E8D386}" type="parTrans" cxnId="{07F21AB3-6EF1-47EF-BDD5-C339C368FDF4}">
      <dgm:prSet/>
      <dgm:spPr/>
      <dgm:t>
        <a:bodyPr/>
        <a:lstStyle/>
        <a:p>
          <a:endParaRPr lang="es-CO" b="1">
            <a:latin typeface="Times New Roman" panose="02020603050405020304" pitchFamily="18" charset="0"/>
            <a:cs typeface="Times New Roman" panose="02020603050405020304" pitchFamily="18" charset="0"/>
          </a:endParaRPr>
        </a:p>
      </dgm:t>
    </dgm:pt>
    <dgm:pt modelId="{F57F688D-58E2-45A2-B40A-1812BF489537}" type="sibTrans" cxnId="{07F21AB3-6EF1-47EF-BDD5-C339C368FDF4}">
      <dgm:prSet/>
      <dgm:spPr/>
      <dgm:t>
        <a:bodyPr/>
        <a:lstStyle/>
        <a:p>
          <a:endParaRPr lang="es-CO" b="1">
            <a:latin typeface="Times New Roman" panose="02020603050405020304" pitchFamily="18" charset="0"/>
            <a:cs typeface="Times New Roman" panose="02020603050405020304" pitchFamily="18" charset="0"/>
          </a:endParaRPr>
        </a:p>
      </dgm:t>
    </dgm:pt>
    <dgm:pt modelId="{B0260BCB-12CD-468A-9C24-EE4047116781}">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Medición Inicial</a:t>
          </a:r>
        </a:p>
      </dgm:t>
    </dgm:pt>
    <dgm:pt modelId="{59C30B47-BBAB-4B0F-AC61-D23179991BEF}" type="parTrans" cxnId="{34F6C117-856D-437F-9A5E-302F5505CD57}">
      <dgm:prSet/>
      <dgm:spPr/>
      <dgm:t>
        <a:bodyPr/>
        <a:lstStyle/>
        <a:p>
          <a:endParaRPr lang="es-CO" b="1">
            <a:latin typeface="Times New Roman" panose="02020603050405020304" pitchFamily="18" charset="0"/>
            <a:cs typeface="Times New Roman" panose="02020603050405020304" pitchFamily="18" charset="0"/>
          </a:endParaRPr>
        </a:p>
      </dgm:t>
    </dgm:pt>
    <dgm:pt modelId="{1D05C055-ED54-4D71-A73D-DAAB2F6F1307}" type="sibTrans" cxnId="{34F6C117-856D-437F-9A5E-302F5505CD57}">
      <dgm:prSet/>
      <dgm:spPr/>
      <dgm:t>
        <a:bodyPr/>
        <a:lstStyle/>
        <a:p>
          <a:endParaRPr lang="es-CO" b="1">
            <a:latin typeface="Times New Roman" panose="02020603050405020304" pitchFamily="18" charset="0"/>
            <a:cs typeface="Times New Roman" panose="02020603050405020304" pitchFamily="18" charset="0"/>
          </a:endParaRPr>
        </a:p>
      </dgm:t>
    </dgm:pt>
    <dgm:pt modelId="{99E9AD79-C612-412C-A1E8-90317C9F0876}">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a:t>
          </a:r>
        </a:p>
      </dgm:t>
    </dgm:pt>
    <dgm:pt modelId="{794FB668-EB90-45FB-9525-CCD6DB6CEE04}" type="parTrans" cxnId="{D4044AF3-4225-403E-847F-F949C962F9D6}">
      <dgm:prSet/>
      <dgm:spPr/>
      <dgm:t>
        <a:bodyPr/>
        <a:lstStyle/>
        <a:p>
          <a:endParaRPr lang="es-CO" b="1">
            <a:latin typeface="Times New Roman" panose="02020603050405020304" pitchFamily="18" charset="0"/>
            <a:cs typeface="Times New Roman" panose="02020603050405020304" pitchFamily="18" charset="0"/>
          </a:endParaRPr>
        </a:p>
      </dgm:t>
    </dgm:pt>
    <dgm:pt modelId="{5787424C-DEE7-4077-8E88-B13203C2A2D8}" type="sibTrans" cxnId="{D4044AF3-4225-403E-847F-F949C962F9D6}">
      <dgm:prSet/>
      <dgm:spPr/>
      <dgm:t>
        <a:bodyPr/>
        <a:lstStyle/>
        <a:p>
          <a:endParaRPr lang="es-CO" b="1">
            <a:latin typeface="Times New Roman" panose="02020603050405020304" pitchFamily="18" charset="0"/>
            <a:cs typeface="Times New Roman" panose="02020603050405020304" pitchFamily="18" charset="0"/>
          </a:endParaRPr>
        </a:p>
      </dgm:t>
    </dgm:pt>
    <dgm:pt modelId="{58141945-1BC8-49D2-8EDC-8943A9D1334A}">
      <dgm:prSet phldrT="[Texto]" custT="1"/>
      <dgm:spPr>
        <a:xfrm>
          <a:off x="1984619" y="1003714"/>
          <a:ext cx="1578043" cy="1301555"/>
        </a:xfrm>
        <a:solidFill>
          <a:sysClr val="window" lastClr="FFFFFF">
            <a:alpha val="90000"/>
            <a:hueOff val="0"/>
            <a:satOff val="0"/>
            <a:lumOff val="0"/>
            <a:alphaOff val="0"/>
          </a:sysClr>
        </a:solidFill>
        <a:ln w="12700" cap="flat" cmpd="sng" algn="ctr">
          <a:solidFill>
            <a:srgbClr val="B55475"/>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 de Ajustes Contables</a:t>
          </a:r>
        </a:p>
      </dgm:t>
    </dgm:pt>
    <dgm:pt modelId="{73C982AC-540E-45F9-9F04-9EEDAF6D38E8}" type="parTrans" cxnId="{B569E7E8-FDA7-4041-9160-71386AFC9298}">
      <dgm:prSet/>
      <dgm:spPr/>
      <dgm:t>
        <a:bodyPr/>
        <a:lstStyle/>
        <a:p>
          <a:endParaRPr lang="es-CO" b="1">
            <a:latin typeface="Times New Roman" panose="02020603050405020304" pitchFamily="18" charset="0"/>
            <a:cs typeface="Times New Roman" panose="02020603050405020304" pitchFamily="18" charset="0"/>
          </a:endParaRPr>
        </a:p>
      </dgm:t>
    </dgm:pt>
    <dgm:pt modelId="{443D3A3D-7920-4B5D-9DF6-5A15A6ABE670}" type="sibTrans" cxnId="{B569E7E8-FDA7-4041-9160-71386AFC9298}">
      <dgm:prSet/>
      <dgm:spPr/>
      <dgm:t>
        <a:bodyPr/>
        <a:lstStyle/>
        <a:p>
          <a:endParaRPr lang="es-CO" b="1">
            <a:latin typeface="Times New Roman" panose="02020603050405020304" pitchFamily="18" charset="0"/>
            <a:cs typeface="Times New Roman" panose="02020603050405020304" pitchFamily="18" charset="0"/>
          </a:endParaRPr>
        </a:p>
      </dgm:t>
    </dgm:pt>
    <dgm:pt modelId="{8BB70769-E0E6-40A1-9425-E4BCEAAA74AA}" type="pres">
      <dgm:prSet presAssocID="{AF8B298F-63B0-4473-AE45-99C78566F021}" presName="Name0" presStyleCnt="0">
        <dgm:presLayoutVars>
          <dgm:dir/>
          <dgm:animLvl val="lvl"/>
          <dgm:resizeHandles val="exact"/>
        </dgm:presLayoutVars>
      </dgm:prSet>
      <dgm:spPr/>
    </dgm:pt>
    <dgm:pt modelId="{9DAFCA5C-D7ED-4A91-A46F-DEA1FCB91882}" type="pres">
      <dgm:prSet presAssocID="{AF8B298F-63B0-4473-AE45-99C78566F021}" presName="tSp" presStyleCnt="0"/>
      <dgm:spPr/>
    </dgm:pt>
    <dgm:pt modelId="{AD2D117E-90DA-4C8E-BC25-4D427E079875}" type="pres">
      <dgm:prSet presAssocID="{AF8B298F-63B0-4473-AE45-99C78566F021}" presName="bSp" presStyleCnt="0"/>
      <dgm:spPr/>
    </dgm:pt>
    <dgm:pt modelId="{5E33C390-6752-40C4-9EF4-7F2F4933934D}" type="pres">
      <dgm:prSet presAssocID="{AF8B298F-63B0-4473-AE45-99C78566F021}" presName="process" presStyleCnt="0"/>
      <dgm:spPr/>
    </dgm:pt>
    <dgm:pt modelId="{8130A319-5A83-4FA5-B3E6-A06DF95087DB}" type="pres">
      <dgm:prSet presAssocID="{35FEA9CE-5E8D-4BB9-B3B9-AEE957DF0957}" presName="composite1" presStyleCnt="0"/>
      <dgm:spPr/>
    </dgm:pt>
    <dgm:pt modelId="{BCE2D595-439F-41D2-845C-F785701F72BC}" type="pres">
      <dgm:prSet presAssocID="{35FEA9CE-5E8D-4BB9-B3B9-AEE957DF0957}" presName="dummyNode1" presStyleLbl="node1" presStyleIdx="0" presStyleCnt="3"/>
      <dgm:spPr/>
    </dgm:pt>
    <dgm:pt modelId="{A6B06790-0C38-412D-9BCC-C76E66850A5C}" type="pres">
      <dgm:prSet presAssocID="{35FEA9CE-5E8D-4BB9-B3B9-AEE957DF0957}" presName="childNode1" presStyleLbl="bgAcc1" presStyleIdx="0" presStyleCnt="3" custScaleY="108786">
        <dgm:presLayoutVars>
          <dgm:bulletEnabled val="1"/>
        </dgm:presLayoutVars>
      </dgm:prSet>
      <dgm:spPr>
        <a:prstGeom prst="roundRect">
          <a:avLst>
            <a:gd name="adj" fmla="val 10000"/>
          </a:avLst>
        </a:prstGeom>
      </dgm:spPr>
    </dgm:pt>
    <dgm:pt modelId="{EFFC8694-7D1F-4918-A681-45FA5543721F}" type="pres">
      <dgm:prSet presAssocID="{35FEA9CE-5E8D-4BB9-B3B9-AEE957DF0957}" presName="childNode1tx" presStyleLbl="bgAcc1" presStyleIdx="0" presStyleCnt="3">
        <dgm:presLayoutVars>
          <dgm:bulletEnabled val="1"/>
        </dgm:presLayoutVars>
      </dgm:prSet>
      <dgm:spPr/>
    </dgm:pt>
    <dgm:pt modelId="{7AD885D4-C835-4979-923F-8519AA4DE595}" type="pres">
      <dgm:prSet presAssocID="{35FEA9CE-5E8D-4BB9-B3B9-AEE957DF0957}" presName="parentNode1" presStyleLbl="node1" presStyleIdx="0" presStyleCnt="3" custLinFactNeighborX="-409" custLinFactNeighborY="23430">
        <dgm:presLayoutVars>
          <dgm:chMax val="1"/>
          <dgm:bulletEnabled val="1"/>
        </dgm:presLayoutVars>
      </dgm:prSet>
      <dgm:spPr>
        <a:prstGeom prst="roundRect">
          <a:avLst>
            <a:gd name="adj" fmla="val 10000"/>
          </a:avLst>
        </a:prstGeom>
      </dgm:spPr>
    </dgm:pt>
    <dgm:pt modelId="{9D103532-886A-42F5-B7E1-346746FF3596}" type="pres">
      <dgm:prSet presAssocID="{35FEA9CE-5E8D-4BB9-B3B9-AEE957DF0957}" presName="connSite1" presStyleCnt="0"/>
      <dgm:spPr/>
    </dgm:pt>
    <dgm:pt modelId="{94E8CA7E-6B8B-4847-A2EB-4616A42C2BCA}" type="pres">
      <dgm:prSet presAssocID="{F9D3AEAD-64D0-49F0-A823-7D37E81A3E65}" presName="Name9" presStyleLbl="sibTrans2D1" presStyleIdx="0" presStyleCnt="2" custAng="21151452" custLinFactNeighborX="-317" custLinFactNeighborY="-3484"/>
      <dgm:spPr>
        <a:prstGeom prst="leftCircularArrow">
          <a:avLst>
            <a:gd name="adj1" fmla="val 2855"/>
            <a:gd name="adj2" fmla="val 348899"/>
            <a:gd name="adj3" fmla="val 2124410"/>
            <a:gd name="adj4" fmla="val 9024489"/>
            <a:gd name="adj5" fmla="val 3331"/>
          </a:avLst>
        </a:prstGeom>
      </dgm:spPr>
    </dgm:pt>
    <dgm:pt modelId="{F478BAE4-1C22-4D72-BCCC-690EDB9E899E}" type="pres">
      <dgm:prSet presAssocID="{D2043339-EABF-4E42-90BC-B702DFA3CD61}" presName="composite2" presStyleCnt="0"/>
      <dgm:spPr/>
    </dgm:pt>
    <dgm:pt modelId="{2C36A0E1-AF8F-46F4-93E6-821400F40FB4}" type="pres">
      <dgm:prSet presAssocID="{D2043339-EABF-4E42-90BC-B702DFA3CD61}" presName="dummyNode2" presStyleLbl="node1" presStyleIdx="0" presStyleCnt="3"/>
      <dgm:spPr/>
    </dgm:pt>
    <dgm:pt modelId="{50755BE1-AEA1-47BA-B730-F5AB7AAAF714}" type="pres">
      <dgm:prSet presAssocID="{D2043339-EABF-4E42-90BC-B702DFA3CD61}" presName="childNode2" presStyleLbl="bgAcc1" presStyleIdx="1" presStyleCnt="3" custScaleY="115639" custLinFactNeighborY="9421">
        <dgm:presLayoutVars>
          <dgm:bulletEnabled val="1"/>
        </dgm:presLayoutVars>
      </dgm:prSet>
      <dgm:spPr>
        <a:prstGeom prst="roundRect">
          <a:avLst>
            <a:gd name="adj" fmla="val 10000"/>
          </a:avLst>
        </a:prstGeom>
      </dgm:spPr>
    </dgm:pt>
    <dgm:pt modelId="{68948BCC-8F53-4E31-8DA8-2B2EC8C00118}" type="pres">
      <dgm:prSet presAssocID="{D2043339-EABF-4E42-90BC-B702DFA3CD61}" presName="childNode2tx" presStyleLbl="bgAcc1" presStyleIdx="1" presStyleCnt="3">
        <dgm:presLayoutVars>
          <dgm:bulletEnabled val="1"/>
        </dgm:presLayoutVars>
      </dgm:prSet>
      <dgm:spPr/>
    </dgm:pt>
    <dgm:pt modelId="{D30FDCF4-991F-472C-9A38-22A1519138B5}" type="pres">
      <dgm:prSet presAssocID="{D2043339-EABF-4E42-90BC-B702DFA3CD61}" presName="parentNode2" presStyleLbl="node1" presStyleIdx="1" presStyleCnt="3">
        <dgm:presLayoutVars>
          <dgm:chMax val="0"/>
          <dgm:bulletEnabled val="1"/>
        </dgm:presLayoutVars>
      </dgm:prSet>
      <dgm:spPr>
        <a:prstGeom prst="roundRect">
          <a:avLst>
            <a:gd name="adj" fmla="val 10000"/>
          </a:avLst>
        </a:prstGeom>
      </dgm:spPr>
    </dgm:pt>
    <dgm:pt modelId="{9348FE72-3532-4E5B-B0A5-7BCC71EA2877}" type="pres">
      <dgm:prSet presAssocID="{D2043339-EABF-4E42-90BC-B702DFA3CD61}" presName="connSite2" presStyleCnt="0"/>
      <dgm:spPr/>
    </dgm:pt>
    <dgm:pt modelId="{C8976DC2-A187-4323-8F88-12D96895177A}" type="pres">
      <dgm:prSet presAssocID="{CDD133C2-6639-4D2C-989D-70A2F04B4E5C}" presName="Name18" presStyleLbl="sibTrans2D1" presStyleIdx="1" presStyleCnt="2" custAng="389765" custScaleY="84240" custLinFactNeighborX="0" custLinFactNeighborY="3893"/>
      <dgm:spPr>
        <a:prstGeom prst="circularArrow">
          <a:avLst>
            <a:gd name="adj1" fmla="val 2551"/>
            <a:gd name="adj2" fmla="val 309492"/>
            <a:gd name="adj3" fmla="val 19514998"/>
            <a:gd name="adj4" fmla="val 12575511"/>
            <a:gd name="adj5" fmla="val 2976"/>
          </a:avLst>
        </a:prstGeom>
      </dgm:spPr>
    </dgm:pt>
    <dgm:pt modelId="{DF9D5032-E391-4166-A94C-0C381DC38161}" type="pres">
      <dgm:prSet presAssocID="{458812CC-DA69-4C62-8139-1025404ABB95}" presName="composite1" presStyleCnt="0"/>
      <dgm:spPr/>
    </dgm:pt>
    <dgm:pt modelId="{DEC9BADB-DDFC-4450-B751-3DCA879393AB}" type="pres">
      <dgm:prSet presAssocID="{458812CC-DA69-4C62-8139-1025404ABB95}" presName="dummyNode1" presStyleLbl="node1" presStyleIdx="1" presStyleCnt="3"/>
      <dgm:spPr/>
    </dgm:pt>
    <dgm:pt modelId="{3C1B12B8-35AF-44D3-9446-7124BDD15486}" type="pres">
      <dgm:prSet presAssocID="{458812CC-DA69-4C62-8139-1025404ABB95}" presName="childNode1" presStyleLbl="bgAcc1" presStyleIdx="2" presStyleCnt="3" custScaleX="130554" custScaleY="113069">
        <dgm:presLayoutVars>
          <dgm:bulletEnabled val="1"/>
        </dgm:presLayoutVars>
      </dgm:prSet>
      <dgm:spPr>
        <a:prstGeom prst="roundRect">
          <a:avLst>
            <a:gd name="adj" fmla="val 10000"/>
          </a:avLst>
        </a:prstGeom>
      </dgm:spPr>
    </dgm:pt>
    <dgm:pt modelId="{F89D12FB-4E42-4B43-84C7-DC4A89955BCD}" type="pres">
      <dgm:prSet presAssocID="{458812CC-DA69-4C62-8139-1025404ABB95}" presName="childNode1tx" presStyleLbl="bgAcc1" presStyleIdx="2" presStyleCnt="3">
        <dgm:presLayoutVars>
          <dgm:bulletEnabled val="1"/>
        </dgm:presLayoutVars>
      </dgm:prSet>
      <dgm:spPr/>
    </dgm:pt>
    <dgm:pt modelId="{18AA4DF8-D324-4B76-A058-CD2B795051F5}" type="pres">
      <dgm:prSet presAssocID="{458812CC-DA69-4C62-8139-1025404ABB95}" presName="parentNode1" presStyleLbl="node1" presStyleIdx="2" presStyleCnt="3" custLinFactNeighborX="21198" custLinFactNeighborY="23394">
        <dgm:presLayoutVars>
          <dgm:chMax val="1"/>
          <dgm:bulletEnabled val="1"/>
        </dgm:presLayoutVars>
      </dgm:prSet>
      <dgm:spPr>
        <a:prstGeom prst="roundRect">
          <a:avLst>
            <a:gd name="adj" fmla="val 10000"/>
          </a:avLst>
        </a:prstGeom>
      </dgm:spPr>
    </dgm:pt>
    <dgm:pt modelId="{3FBD7C18-952F-44E0-ABAF-3B97011E5B72}" type="pres">
      <dgm:prSet presAssocID="{458812CC-DA69-4C62-8139-1025404ABB95}" presName="connSite1" presStyleCnt="0"/>
      <dgm:spPr/>
    </dgm:pt>
  </dgm:ptLst>
  <dgm:cxnLst>
    <dgm:cxn modelId="{08D25601-F87C-42CD-A50F-284B6F02A6A7}" type="presOf" srcId="{C2ABDB8D-4057-406C-A1C4-BCFEC3EBC9B7}" destId="{F89D12FB-4E42-4B43-84C7-DC4A89955BCD}" srcOrd="1" destOrd="0" presId="urn:microsoft.com/office/officeart/2005/8/layout/hProcess4"/>
    <dgm:cxn modelId="{26877C11-9DDB-4B1C-AEC6-FC2F1F3EC54D}" type="presOf" srcId="{99E9AD79-C612-412C-A1E8-90317C9F0876}" destId="{A6B06790-0C38-412D-9BCC-C76E66850A5C}" srcOrd="0" destOrd="3" presId="urn:microsoft.com/office/officeart/2005/8/layout/hProcess4"/>
    <dgm:cxn modelId="{E614F712-C496-4528-948C-2A8BC104E9AD}" type="presOf" srcId="{99E9AD79-C612-412C-A1E8-90317C9F0876}" destId="{EFFC8694-7D1F-4918-A681-45FA5543721F}" srcOrd="1" destOrd="3" presId="urn:microsoft.com/office/officeart/2005/8/layout/hProcess4"/>
    <dgm:cxn modelId="{34F6C117-856D-437F-9A5E-302F5505CD57}" srcId="{35FEA9CE-5E8D-4BB9-B3B9-AEE957DF0957}" destId="{B0260BCB-12CD-468A-9C24-EE4047116781}" srcOrd="2" destOrd="0" parTransId="{59C30B47-BBAB-4B0F-AC61-D23179991BEF}" sibTransId="{1D05C055-ED54-4D71-A73D-DAAB2F6F1307}"/>
    <dgm:cxn modelId="{E3E1AC1B-C0D4-46EB-AAA7-709C06ADB755}" srcId="{458812CC-DA69-4C62-8139-1025404ABB95}" destId="{C2ABDB8D-4057-406C-A1C4-BCFEC3EBC9B7}" srcOrd="0" destOrd="0" parTransId="{EB806A61-D13A-4E89-A200-EB20E41DA9F2}" sibTransId="{42623E77-D14A-48BE-A430-A8D86A79932D}"/>
    <dgm:cxn modelId="{801CBA1B-E485-4396-AA2E-B039CD5768B0}" type="presOf" srcId="{6A5AA972-DDD0-405F-AE1E-99F606B0F444}" destId="{A6B06790-0C38-412D-9BCC-C76E66850A5C}" srcOrd="0" destOrd="1" presId="urn:microsoft.com/office/officeart/2005/8/layout/hProcess4"/>
    <dgm:cxn modelId="{D1C3A71E-5C8C-4786-A265-FD4F68779062}" type="presOf" srcId="{F63C54BB-F304-4A24-A7C2-546989E6C8B2}" destId="{68948BCC-8F53-4E31-8DA8-2B2EC8C00118}" srcOrd="1" destOrd="0" presId="urn:microsoft.com/office/officeart/2005/8/layout/hProcess4"/>
    <dgm:cxn modelId="{CFCD333A-59B0-4D2F-8AC7-F077AD25AD5D}" type="presOf" srcId="{58141945-1BC8-49D2-8EDC-8943A9D1334A}" destId="{50755BE1-AEA1-47BA-B730-F5AB7AAAF714}" srcOrd="0" destOrd="1" presId="urn:microsoft.com/office/officeart/2005/8/layout/hProcess4"/>
    <dgm:cxn modelId="{A2CADE3F-9980-494B-B303-3EE531A71C72}" type="presOf" srcId="{8020671B-0790-4A4D-987D-7481AC3F0EBF}" destId="{A6B06790-0C38-412D-9BCC-C76E66850A5C}" srcOrd="0" destOrd="0" presId="urn:microsoft.com/office/officeart/2005/8/layout/hProcess4"/>
    <dgm:cxn modelId="{AFA67260-BCF2-4325-B7DD-DBA286956F41}" srcId="{35FEA9CE-5E8D-4BB9-B3B9-AEE957DF0957}" destId="{6A5AA972-DDD0-405F-AE1E-99F606B0F444}" srcOrd="1" destOrd="0" parTransId="{C0499211-6CF0-4F89-A398-559D1A370564}" sibTransId="{4E157766-D12E-4A01-8AB7-19449CDDBD96}"/>
    <dgm:cxn modelId="{3B232843-75CB-497D-A375-4907EE128A18}" srcId="{AF8B298F-63B0-4473-AE45-99C78566F021}" destId="{458812CC-DA69-4C62-8139-1025404ABB95}" srcOrd="2" destOrd="0" parTransId="{AA64EFFD-DDC9-454F-8F83-BCC41C11CFE7}" sibTransId="{81F9AF92-11B1-41FB-AB96-BB53DEF16C2E}"/>
    <dgm:cxn modelId="{E4C76164-0BC0-46D9-99DB-A4E9B853C84C}" type="presOf" srcId="{CDD133C2-6639-4D2C-989D-70A2F04B4E5C}" destId="{C8976DC2-A187-4323-8F88-12D96895177A}" srcOrd="0" destOrd="0" presId="urn:microsoft.com/office/officeart/2005/8/layout/hProcess4"/>
    <dgm:cxn modelId="{BDC5A34D-B619-4A83-B31C-2272856CC2F4}" type="presOf" srcId="{C2ABDB8D-4057-406C-A1C4-BCFEC3EBC9B7}" destId="{3C1B12B8-35AF-44D3-9446-7124BDD15486}" srcOrd="0" destOrd="0" presId="urn:microsoft.com/office/officeart/2005/8/layout/hProcess4"/>
    <dgm:cxn modelId="{AA53806F-045E-42D7-A112-B72F47B46BD2}" type="presOf" srcId="{B0260BCB-12CD-468A-9C24-EE4047116781}" destId="{EFFC8694-7D1F-4918-A681-45FA5543721F}" srcOrd="1" destOrd="2" presId="urn:microsoft.com/office/officeart/2005/8/layout/hProcess4"/>
    <dgm:cxn modelId="{DC857872-FF79-4C93-90AC-BEEB540C81AD}" type="presOf" srcId="{D2043339-EABF-4E42-90BC-B702DFA3CD61}" destId="{D30FDCF4-991F-472C-9A38-22A1519138B5}" srcOrd="0" destOrd="0" presId="urn:microsoft.com/office/officeart/2005/8/layout/hProcess4"/>
    <dgm:cxn modelId="{28E65053-4D9E-4527-B26B-8474997AB67F}" type="presOf" srcId="{F63C54BB-F304-4A24-A7C2-546989E6C8B2}" destId="{50755BE1-AEA1-47BA-B730-F5AB7AAAF714}" srcOrd="0" destOrd="0" presId="urn:microsoft.com/office/officeart/2005/8/layout/hProcess4"/>
    <dgm:cxn modelId="{323C1684-8622-40CD-AD8E-42F9E5027B34}" type="presOf" srcId="{AF8B298F-63B0-4473-AE45-99C78566F021}" destId="{8BB70769-E0E6-40A1-9425-E4BCEAAA74AA}" srcOrd="0" destOrd="0" presId="urn:microsoft.com/office/officeart/2005/8/layout/hProcess4"/>
    <dgm:cxn modelId="{2DE7A18F-DCF4-473F-BA7E-A9786CF282AE}" type="presOf" srcId="{458812CC-DA69-4C62-8139-1025404ABB95}" destId="{18AA4DF8-D324-4B76-A058-CD2B795051F5}" srcOrd="0" destOrd="0" presId="urn:microsoft.com/office/officeart/2005/8/layout/hProcess4"/>
    <dgm:cxn modelId="{CDA4EC91-3DB0-43A0-B0D0-2C7374598B23}" type="presOf" srcId="{8020671B-0790-4A4D-987D-7481AC3F0EBF}" destId="{EFFC8694-7D1F-4918-A681-45FA5543721F}" srcOrd="1" destOrd="0" presId="urn:microsoft.com/office/officeart/2005/8/layout/hProcess4"/>
    <dgm:cxn modelId="{F0757A96-7337-46FB-8F77-28B5647C8E21}" srcId="{AF8B298F-63B0-4473-AE45-99C78566F021}" destId="{D2043339-EABF-4E42-90BC-B702DFA3CD61}" srcOrd="1" destOrd="0" parTransId="{353CBAE3-7CF9-4CFE-B5C3-E794C8C8ED0A}" sibTransId="{CDD133C2-6639-4D2C-989D-70A2F04B4E5C}"/>
    <dgm:cxn modelId="{E1E5E097-F970-4AFA-90A3-58EE31630513}" type="presOf" srcId="{F9D3AEAD-64D0-49F0-A823-7D37E81A3E65}" destId="{94E8CA7E-6B8B-4847-A2EB-4616A42C2BCA}" srcOrd="0" destOrd="0" presId="urn:microsoft.com/office/officeart/2005/8/layout/hProcess4"/>
    <dgm:cxn modelId="{A8E16BAA-4788-42EF-BC36-B16A0AC07EF1}" type="presOf" srcId="{35FEA9CE-5E8D-4BB9-B3B9-AEE957DF0957}" destId="{7AD885D4-C835-4979-923F-8519AA4DE595}" srcOrd="0" destOrd="0" presId="urn:microsoft.com/office/officeart/2005/8/layout/hProcess4"/>
    <dgm:cxn modelId="{07F21AB3-6EF1-47EF-BDD5-C339C368FDF4}" srcId="{458812CC-DA69-4C62-8139-1025404ABB95}" destId="{6F68E574-5FA6-496B-B0A7-95168BCCCD2B}" srcOrd="1" destOrd="0" parTransId="{CE3EBF3C-23C4-4A2A-A47B-9EFA07E8D386}" sibTransId="{F57F688D-58E2-45A2-B40A-1812BF489537}"/>
    <dgm:cxn modelId="{02D8F3C3-B5AE-4578-8939-EF1AC93DBD94}" type="presOf" srcId="{6F68E574-5FA6-496B-B0A7-95168BCCCD2B}" destId="{3C1B12B8-35AF-44D3-9446-7124BDD15486}" srcOrd="0" destOrd="1" presId="urn:microsoft.com/office/officeart/2005/8/layout/hProcess4"/>
    <dgm:cxn modelId="{B85EEBC4-48B7-4078-8880-36384E5B665E}" type="presOf" srcId="{6F68E574-5FA6-496B-B0A7-95168BCCCD2B}" destId="{F89D12FB-4E42-4B43-84C7-DC4A89955BCD}" srcOrd="1" destOrd="1" presId="urn:microsoft.com/office/officeart/2005/8/layout/hProcess4"/>
    <dgm:cxn modelId="{E34326CD-CE8D-4FDD-96F3-B371E04E0F3E}" srcId="{AF8B298F-63B0-4473-AE45-99C78566F021}" destId="{35FEA9CE-5E8D-4BB9-B3B9-AEE957DF0957}" srcOrd="0" destOrd="0" parTransId="{8CDB2B14-0FDF-4920-A166-0A5141CC1CAB}" sibTransId="{F9D3AEAD-64D0-49F0-A823-7D37E81A3E65}"/>
    <dgm:cxn modelId="{7DEEE3E4-4701-40B8-8BFF-6491BF12D0DF}" type="presOf" srcId="{58141945-1BC8-49D2-8EDC-8943A9D1334A}" destId="{68948BCC-8F53-4E31-8DA8-2B2EC8C00118}" srcOrd="1" destOrd="1" presId="urn:microsoft.com/office/officeart/2005/8/layout/hProcess4"/>
    <dgm:cxn modelId="{AD6B13E7-B6AA-4F55-8E28-EE6A305B6668}" srcId="{D2043339-EABF-4E42-90BC-B702DFA3CD61}" destId="{F63C54BB-F304-4A24-A7C2-546989E6C8B2}" srcOrd="0" destOrd="0" parTransId="{19ED0D9C-37F2-4465-A028-E25A80173A23}" sibTransId="{1808600A-666B-4480-8F35-C45B93C11A52}"/>
    <dgm:cxn modelId="{B569E7E8-FDA7-4041-9160-71386AFC9298}" srcId="{D2043339-EABF-4E42-90BC-B702DFA3CD61}" destId="{58141945-1BC8-49D2-8EDC-8943A9D1334A}" srcOrd="1" destOrd="0" parTransId="{73C982AC-540E-45F9-9F04-9EEDAF6D38E8}" sibTransId="{443D3A3D-7920-4B5D-9DF6-5A15A6ABE670}"/>
    <dgm:cxn modelId="{C955B6F1-912C-4026-AB91-E647CE2E6511}" type="presOf" srcId="{6A5AA972-DDD0-405F-AE1E-99F606B0F444}" destId="{EFFC8694-7D1F-4918-A681-45FA5543721F}" srcOrd="1" destOrd="1" presId="urn:microsoft.com/office/officeart/2005/8/layout/hProcess4"/>
    <dgm:cxn modelId="{D4044AF3-4225-403E-847F-F949C962F9D6}" srcId="{35FEA9CE-5E8D-4BB9-B3B9-AEE957DF0957}" destId="{99E9AD79-C612-412C-A1E8-90317C9F0876}" srcOrd="3" destOrd="0" parTransId="{794FB668-EB90-45FB-9525-CCD6DB6CEE04}" sibTransId="{5787424C-DEE7-4077-8E88-B13203C2A2D8}"/>
    <dgm:cxn modelId="{945461F5-8113-49FB-BED4-75895FF44C16}" srcId="{35FEA9CE-5E8D-4BB9-B3B9-AEE957DF0957}" destId="{8020671B-0790-4A4D-987D-7481AC3F0EBF}" srcOrd="0" destOrd="0" parTransId="{E9C231D9-6DE3-47E3-8D52-016D13E488A5}" sibTransId="{D495A459-29BA-47AC-91D4-20BB0A39F30F}"/>
    <dgm:cxn modelId="{5745ECF7-3E99-4414-B596-D8E626EA7AC8}" type="presOf" srcId="{B0260BCB-12CD-468A-9C24-EE4047116781}" destId="{A6B06790-0C38-412D-9BCC-C76E66850A5C}" srcOrd="0" destOrd="2" presId="urn:microsoft.com/office/officeart/2005/8/layout/hProcess4"/>
    <dgm:cxn modelId="{AF83139E-C168-46EF-95D5-45AAF4FE641C}" type="presParOf" srcId="{8BB70769-E0E6-40A1-9425-E4BCEAAA74AA}" destId="{9DAFCA5C-D7ED-4A91-A46F-DEA1FCB91882}" srcOrd="0" destOrd="0" presId="urn:microsoft.com/office/officeart/2005/8/layout/hProcess4"/>
    <dgm:cxn modelId="{E2E2909A-CFED-4E3B-B921-C4E55BA6C79F}" type="presParOf" srcId="{8BB70769-E0E6-40A1-9425-E4BCEAAA74AA}" destId="{AD2D117E-90DA-4C8E-BC25-4D427E079875}" srcOrd="1" destOrd="0" presId="urn:microsoft.com/office/officeart/2005/8/layout/hProcess4"/>
    <dgm:cxn modelId="{C86D3585-26D4-49E0-93C2-270B2A063278}" type="presParOf" srcId="{8BB70769-E0E6-40A1-9425-E4BCEAAA74AA}" destId="{5E33C390-6752-40C4-9EF4-7F2F4933934D}" srcOrd="2" destOrd="0" presId="urn:microsoft.com/office/officeart/2005/8/layout/hProcess4"/>
    <dgm:cxn modelId="{C03CF194-159D-4CE9-8ADF-2DDBDB1153D2}" type="presParOf" srcId="{5E33C390-6752-40C4-9EF4-7F2F4933934D}" destId="{8130A319-5A83-4FA5-B3E6-A06DF95087DB}" srcOrd="0" destOrd="0" presId="urn:microsoft.com/office/officeart/2005/8/layout/hProcess4"/>
    <dgm:cxn modelId="{5F058BF0-5FEB-4945-A542-975F04DFDE24}" type="presParOf" srcId="{8130A319-5A83-4FA5-B3E6-A06DF95087DB}" destId="{BCE2D595-439F-41D2-845C-F785701F72BC}" srcOrd="0" destOrd="0" presId="urn:microsoft.com/office/officeart/2005/8/layout/hProcess4"/>
    <dgm:cxn modelId="{E149EFE0-B73F-478E-B7A3-0DCA59729634}" type="presParOf" srcId="{8130A319-5A83-4FA5-B3E6-A06DF95087DB}" destId="{A6B06790-0C38-412D-9BCC-C76E66850A5C}" srcOrd="1" destOrd="0" presId="urn:microsoft.com/office/officeart/2005/8/layout/hProcess4"/>
    <dgm:cxn modelId="{71719734-CDFD-4971-9732-7EAC9A35FDF3}" type="presParOf" srcId="{8130A319-5A83-4FA5-B3E6-A06DF95087DB}" destId="{EFFC8694-7D1F-4918-A681-45FA5543721F}" srcOrd="2" destOrd="0" presId="urn:microsoft.com/office/officeart/2005/8/layout/hProcess4"/>
    <dgm:cxn modelId="{2018E066-0284-48EE-8388-C4819B954B42}" type="presParOf" srcId="{8130A319-5A83-4FA5-B3E6-A06DF95087DB}" destId="{7AD885D4-C835-4979-923F-8519AA4DE595}" srcOrd="3" destOrd="0" presId="urn:microsoft.com/office/officeart/2005/8/layout/hProcess4"/>
    <dgm:cxn modelId="{953E114E-2367-4AB1-B7F4-576ECE3D2E3C}" type="presParOf" srcId="{8130A319-5A83-4FA5-B3E6-A06DF95087DB}" destId="{9D103532-886A-42F5-B7E1-346746FF3596}" srcOrd="4" destOrd="0" presId="urn:microsoft.com/office/officeart/2005/8/layout/hProcess4"/>
    <dgm:cxn modelId="{A5A71F7F-52DA-4352-9074-EA7ABC6A2E09}" type="presParOf" srcId="{5E33C390-6752-40C4-9EF4-7F2F4933934D}" destId="{94E8CA7E-6B8B-4847-A2EB-4616A42C2BCA}" srcOrd="1" destOrd="0" presId="urn:microsoft.com/office/officeart/2005/8/layout/hProcess4"/>
    <dgm:cxn modelId="{91CDF139-EE38-4400-8251-9BEBCAFBA445}" type="presParOf" srcId="{5E33C390-6752-40C4-9EF4-7F2F4933934D}" destId="{F478BAE4-1C22-4D72-BCCC-690EDB9E899E}" srcOrd="2" destOrd="0" presId="urn:microsoft.com/office/officeart/2005/8/layout/hProcess4"/>
    <dgm:cxn modelId="{54EE81B4-F3AF-4A92-9A95-DB1311523D25}" type="presParOf" srcId="{F478BAE4-1C22-4D72-BCCC-690EDB9E899E}" destId="{2C36A0E1-AF8F-46F4-93E6-821400F40FB4}" srcOrd="0" destOrd="0" presId="urn:microsoft.com/office/officeart/2005/8/layout/hProcess4"/>
    <dgm:cxn modelId="{8C5B4C85-FD06-4318-A0A4-31E02EC02937}" type="presParOf" srcId="{F478BAE4-1C22-4D72-BCCC-690EDB9E899E}" destId="{50755BE1-AEA1-47BA-B730-F5AB7AAAF714}" srcOrd="1" destOrd="0" presId="urn:microsoft.com/office/officeart/2005/8/layout/hProcess4"/>
    <dgm:cxn modelId="{B2BFED62-ECBD-477E-A2AA-283175B1A158}" type="presParOf" srcId="{F478BAE4-1C22-4D72-BCCC-690EDB9E899E}" destId="{68948BCC-8F53-4E31-8DA8-2B2EC8C00118}" srcOrd="2" destOrd="0" presId="urn:microsoft.com/office/officeart/2005/8/layout/hProcess4"/>
    <dgm:cxn modelId="{B68F2794-F839-48E9-93B3-7910E7DFB7A6}" type="presParOf" srcId="{F478BAE4-1C22-4D72-BCCC-690EDB9E899E}" destId="{D30FDCF4-991F-472C-9A38-22A1519138B5}" srcOrd="3" destOrd="0" presId="urn:microsoft.com/office/officeart/2005/8/layout/hProcess4"/>
    <dgm:cxn modelId="{C11279DB-8728-47EA-96A0-AFD8C5A1E1BD}" type="presParOf" srcId="{F478BAE4-1C22-4D72-BCCC-690EDB9E899E}" destId="{9348FE72-3532-4E5B-B0A5-7BCC71EA2877}" srcOrd="4" destOrd="0" presId="urn:microsoft.com/office/officeart/2005/8/layout/hProcess4"/>
    <dgm:cxn modelId="{A850914E-462B-4AE4-BE03-AC8C774DCDDD}" type="presParOf" srcId="{5E33C390-6752-40C4-9EF4-7F2F4933934D}" destId="{C8976DC2-A187-4323-8F88-12D96895177A}" srcOrd="3" destOrd="0" presId="urn:microsoft.com/office/officeart/2005/8/layout/hProcess4"/>
    <dgm:cxn modelId="{A10A2DA6-77BD-49FF-8F7B-8E96C99F4C18}" type="presParOf" srcId="{5E33C390-6752-40C4-9EF4-7F2F4933934D}" destId="{DF9D5032-E391-4166-A94C-0C381DC38161}" srcOrd="4" destOrd="0" presId="urn:microsoft.com/office/officeart/2005/8/layout/hProcess4"/>
    <dgm:cxn modelId="{EC50A97C-2243-4338-B7D6-11BAB7CDE137}" type="presParOf" srcId="{DF9D5032-E391-4166-A94C-0C381DC38161}" destId="{DEC9BADB-DDFC-4450-B751-3DCA879393AB}" srcOrd="0" destOrd="0" presId="urn:microsoft.com/office/officeart/2005/8/layout/hProcess4"/>
    <dgm:cxn modelId="{010CCCEB-B477-4FB9-9F35-7380F25D2C69}" type="presParOf" srcId="{DF9D5032-E391-4166-A94C-0C381DC38161}" destId="{3C1B12B8-35AF-44D3-9446-7124BDD15486}" srcOrd="1" destOrd="0" presId="urn:microsoft.com/office/officeart/2005/8/layout/hProcess4"/>
    <dgm:cxn modelId="{69B018B6-6F4B-4069-8E06-C29D2D2FD845}" type="presParOf" srcId="{DF9D5032-E391-4166-A94C-0C381DC38161}" destId="{F89D12FB-4E42-4B43-84C7-DC4A89955BCD}" srcOrd="2" destOrd="0" presId="urn:microsoft.com/office/officeart/2005/8/layout/hProcess4"/>
    <dgm:cxn modelId="{FE3F78D2-4DA0-4094-B938-2EF622B5113E}" type="presParOf" srcId="{DF9D5032-E391-4166-A94C-0C381DC38161}" destId="{18AA4DF8-D324-4B76-A058-CD2B795051F5}" srcOrd="3" destOrd="0" presId="urn:microsoft.com/office/officeart/2005/8/layout/hProcess4"/>
    <dgm:cxn modelId="{B94FD56D-9123-43D8-9220-3742A9DEC708}" type="presParOf" srcId="{DF9D5032-E391-4166-A94C-0C381DC38161}" destId="{3FBD7C18-952F-44E0-ABAF-3B97011E5B7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1817"/>
          <a:ext cx="7017732"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50886" y="313927"/>
          <a:ext cx="5108663" cy="2337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Situación Financiera y de Resultados por Sectores</a:t>
          </a:r>
          <a:endParaRPr lang="es-CO" sz="3600" b="1" kern="1200" dirty="0">
            <a:solidFill>
              <a:schemeClr val="bg1"/>
            </a:solidFill>
          </a:endParaRPr>
        </a:p>
      </dsp:txBody>
      <dsp:txXfrm>
        <a:off x="464983" y="428024"/>
        <a:ext cx="4880469" cy="210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3818"/>
          <a:ext cx="7017732"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46431" y="337126"/>
          <a:ext cx="6665614" cy="2301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Situación Financiera y de Resultados Consolidados del Nivel Nacional</a:t>
          </a:r>
        </a:p>
        <a:p>
          <a:pPr marL="0" lvl="0" indent="0" algn="l" defTabSz="1600200">
            <a:lnSpc>
              <a:spcPct val="90000"/>
            </a:lnSpc>
            <a:spcBef>
              <a:spcPct val="0"/>
            </a:spcBef>
            <a:spcAft>
              <a:spcPct val="35000"/>
            </a:spcAft>
            <a:buNone/>
          </a:pPr>
          <a:r>
            <a:rPr lang="es-CO" sz="3600" kern="1200" dirty="0">
              <a:solidFill>
                <a:schemeClr val="bg1"/>
              </a:solidFill>
            </a:rPr>
            <a:t>A diciembre 31 de 2018</a:t>
          </a:r>
          <a:endParaRPr lang="es-CO" sz="3600" b="1" kern="1200" dirty="0">
            <a:solidFill>
              <a:schemeClr val="bg1"/>
            </a:solidFill>
          </a:endParaRPr>
        </a:p>
      </dsp:txBody>
      <dsp:txXfrm>
        <a:off x="458773" y="449468"/>
        <a:ext cx="6440930" cy="2076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3818"/>
          <a:ext cx="7017732"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46431" y="337126"/>
          <a:ext cx="6665614" cy="2301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Evaluación de Control Interno Contable del Nivel Nacional</a:t>
          </a:r>
        </a:p>
        <a:p>
          <a:pPr marL="0" lvl="0" indent="0" algn="l" defTabSz="1600200">
            <a:lnSpc>
              <a:spcPct val="90000"/>
            </a:lnSpc>
            <a:spcBef>
              <a:spcPct val="0"/>
            </a:spcBef>
            <a:spcAft>
              <a:spcPct val="35000"/>
            </a:spcAft>
            <a:buNone/>
          </a:pPr>
          <a:r>
            <a:rPr lang="es-CO" sz="3600" kern="1200" dirty="0">
              <a:solidFill>
                <a:schemeClr val="bg1"/>
              </a:solidFill>
            </a:rPr>
            <a:t>A diciembre de 2018</a:t>
          </a:r>
          <a:endParaRPr lang="es-CO" sz="3600" b="1" kern="1200" dirty="0">
            <a:solidFill>
              <a:schemeClr val="bg1"/>
            </a:solidFill>
          </a:endParaRPr>
        </a:p>
      </dsp:txBody>
      <dsp:txXfrm>
        <a:off x="458773" y="449468"/>
        <a:ext cx="6440930" cy="2076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2F589-9265-46CF-AC54-DEADF212AC05}">
      <dsp:nvSpPr>
        <dsp:cNvPr id="0" name=""/>
        <dsp:cNvSpPr/>
      </dsp:nvSpPr>
      <dsp:spPr>
        <a:xfrm rot="16200000">
          <a:off x="-1341322" y="1567934"/>
          <a:ext cx="5571241" cy="2435373"/>
        </a:xfrm>
        <a:prstGeom prst="flowChartManualOperation">
          <a:avLst/>
        </a:prstGeo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t" anchorCtr="0">
          <a:noAutofit/>
        </a:bodyPr>
        <a:lstStyle/>
        <a:p>
          <a:pPr marL="0" lvl="0" indent="0" algn="l" defTabSz="577850">
            <a:lnSpc>
              <a:spcPct val="90000"/>
            </a:lnSpc>
            <a:spcBef>
              <a:spcPct val="0"/>
            </a:spcBef>
            <a:spcAft>
              <a:spcPct val="35000"/>
            </a:spcAft>
            <a:buNone/>
          </a:pPr>
          <a:r>
            <a:rPr lang="es-CO" sz="1300" b="1" kern="1200" dirty="0">
              <a:solidFill>
                <a:sysClr val="window" lastClr="FFFFFF"/>
              </a:solidFill>
              <a:latin typeface="+mn-lt"/>
              <a:ea typeface="+mn-ea"/>
              <a:cs typeface="Times New Roman" panose="02020603050405020304" pitchFamily="18" charset="0"/>
            </a:rPr>
            <a:t>C. Nacional: Artículo 209</a:t>
          </a:r>
          <a:endParaRPr lang="es-ES" sz="1300" b="1" kern="1200" dirty="0">
            <a:solidFill>
              <a:sysClr val="window" lastClr="FFFFFF"/>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 lastClr="FFFFFF"/>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 lastClr="FFFFFF"/>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 lastClr="FFFFFF"/>
              </a:solidFill>
              <a:latin typeface="+mn-lt"/>
              <a:ea typeface="+mn-ea"/>
              <a:cs typeface="Times New Roman" panose="02020603050405020304" pitchFamily="18" charset="0"/>
            </a:rPr>
            <a:t>“La función administrativa esta al servicio de los intereses generales y se desarrolla con fundamento en los principios de igualdad, moralidad, eficacia, economía, celeridad, imparcialidad y publicidad…</a:t>
          </a:r>
          <a:endParaRPr lang="es-ES" sz="1300" b="1" kern="1200" dirty="0">
            <a:solidFill>
              <a:sysClr val="window" lastClr="FFFFFF"/>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 lastClr="FFFFFF"/>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 lastClr="FFFFFF"/>
              </a:solidFill>
              <a:latin typeface="+mn-lt"/>
              <a:ea typeface="+mn-ea"/>
              <a:cs typeface="Times New Roman" panose="02020603050405020304" pitchFamily="18" charset="0"/>
            </a:rPr>
            <a:t>Las autoridades administrativas deben coordinar … cumplimiento de los fines del Estado. La administración pública, en todos sus órdenes, tendrá un control interno…en los términos que señale             la ley.</a:t>
          </a:r>
        </a:p>
      </dsp:txBody>
      <dsp:txXfrm rot="5400000">
        <a:off x="226612" y="1114248"/>
        <a:ext cx="2435373" cy="3342745"/>
      </dsp:txXfrm>
    </dsp:sp>
    <dsp:sp modelId="{7FC3016E-5D94-4434-9F8E-34EC432759E7}">
      <dsp:nvSpPr>
        <dsp:cNvPr id="0" name=""/>
        <dsp:cNvSpPr/>
      </dsp:nvSpPr>
      <dsp:spPr>
        <a:xfrm rot="16200000">
          <a:off x="1088965" y="1704675"/>
          <a:ext cx="5571241" cy="2161890"/>
        </a:xfrm>
        <a:prstGeom prst="flowChartManualOperation">
          <a:avLst/>
        </a:prstGeo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CO" sz="1600" b="1" kern="1200" dirty="0">
              <a:solidFill>
                <a:sysClr val="windowText" lastClr="000000"/>
              </a:solidFill>
              <a:latin typeface="+mn-lt"/>
              <a:ea typeface="+mn-ea"/>
              <a:cs typeface="Times New Roman" panose="02020603050405020304" pitchFamily="18" charset="0"/>
            </a:rPr>
            <a:t>C. Nacional: Artículo 269</a:t>
          </a:r>
          <a:endParaRPr lang="es-ES" sz="16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mn-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mn-lt"/>
              <a:ea typeface="+mn-ea"/>
              <a:cs typeface="Times New Roman" panose="02020603050405020304" pitchFamily="18" charset="0"/>
            </a:rPr>
            <a:t>En las entidades públicas, las autoridades correspondientes están obligadas a diseñar y aplicar, según la naturaleza de sus funciones, métodos y procedimientos de control interno, de conformidad con lo que disponga la ley…</a:t>
          </a:r>
          <a:endParaRPr lang="es-ES" sz="1400" b="1" kern="1200" dirty="0">
            <a:solidFill>
              <a:sysClr val="windowText" lastClr="000000"/>
            </a:solidFill>
            <a:latin typeface="+mn-lt"/>
            <a:ea typeface="+mn-ea"/>
            <a:cs typeface="Times New Roman" panose="02020603050405020304" pitchFamily="18" charset="0"/>
          </a:endParaRPr>
        </a:p>
      </dsp:txBody>
      <dsp:txXfrm rot="5400000">
        <a:off x="2793640" y="1114248"/>
        <a:ext cx="2161890" cy="3342745"/>
      </dsp:txXfrm>
    </dsp:sp>
    <dsp:sp modelId="{C8F8DA61-D846-49AF-8B31-B8F5D4628B99}">
      <dsp:nvSpPr>
        <dsp:cNvPr id="0" name=""/>
        <dsp:cNvSpPr/>
      </dsp:nvSpPr>
      <dsp:spPr>
        <a:xfrm rot="16200000">
          <a:off x="3862539" y="1266446"/>
          <a:ext cx="5571241" cy="3038348"/>
        </a:xfrm>
        <a:prstGeom prst="flowChartManualOperation">
          <a:avLst/>
        </a:prstGeom>
        <a:solidFill>
          <a:srgbClr val="78C6B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t" anchorCtr="0">
          <a:noAutofit/>
        </a:bodyPr>
        <a:lstStyle/>
        <a:p>
          <a:pPr marL="0" lvl="0" indent="0" algn="l" defTabSz="577850">
            <a:lnSpc>
              <a:spcPct val="90000"/>
            </a:lnSpc>
            <a:spcBef>
              <a:spcPct val="0"/>
            </a:spcBef>
            <a:spcAft>
              <a:spcPct val="35000"/>
            </a:spcAft>
            <a:buNone/>
          </a:pPr>
          <a:r>
            <a:rPr lang="es-CO" sz="1300" b="1" kern="1200" dirty="0">
              <a:solidFill>
                <a:sysClr val="windowText" lastClr="000000"/>
              </a:solidFill>
              <a:latin typeface="+mn-lt"/>
              <a:ea typeface="+mn-ea"/>
              <a:cs typeface="Times New Roman" panose="02020603050405020304" pitchFamily="18" charset="0"/>
            </a:rPr>
            <a:t>Leyes Decretos  Resoluciones</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Text" lastClr="000000"/>
              </a:solidFill>
              <a:latin typeface="+mn-lt"/>
              <a:ea typeface="+mn-ea"/>
              <a:cs typeface="Times New Roman" panose="02020603050405020304" pitchFamily="18" charset="0"/>
            </a:rPr>
            <a:t>Ley 87 de 1993. </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Text" lastClr="000000"/>
              </a:solidFill>
              <a:latin typeface="+mn-lt"/>
              <a:ea typeface="+mn-ea"/>
              <a:cs typeface="Times New Roman" panose="02020603050405020304" pitchFamily="18" charset="0"/>
            </a:rPr>
            <a:t>Ley 489 de 1998  Art 27 … Sistema Nacional de Control Interno</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Text" lastClr="000000"/>
              </a:solidFill>
              <a:latin typeface="+mn-lt"/>
              <a:ea typeface="+mn-ea"/>
              <a:cs typeface="Times New Roman" panose="02020603050405020304" pitchFamily="18" charset="0"/>
            </a:rPr>
            <a:t>Decreto 188 de 2004 … El DAFP … responsable de la fijación de Políticas generales en materia de Control Interno.</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Text" lastClr="000000"/>
              </a:solidFill>
              <a:latin typeface="+mn-lt"/>
              <a:ea typeface="+mn-ea"/>
              <a:cs typeface="Times New Roman" panose="02020603050405020304" pitchFamily="18" charset="0"/>
            </a:rPr>
            <a:t>Ley 298 de 1996.  Artículo 3 … Coordinar con los responsables del Control Interno y externo de las entidades señaladas en la Ley …</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Text" lastClr="000000"/>
              </a:solidFill>
              <a:latin typeface="+mn-lt"/>
              <a:ea typeface="+mn-ea"/>
              <a:cs typeface="Times New Roman" panose="02020603050405020304" pitchFamily="18" charset="0"/>
            </a:rPr>
            <a:t>Decreto 143 de 2004.</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CO" sz="1300" b="1" kern="1200" dirty="0">
              <a:solidFill>
                <a:sysClr val="windowText" lastClr="000000"/>
              </a:solidFill>
              <a:latin typeface="+mn-lt"/>
              <a:ea typeface="+mn-ea"/>
              <a:cs typeface="Times New Roman" panose="02020603050405020304" pitchFamily="18" charset="0"/>
            </a:rPr>
            <a:t>Resolución 193 de 2016</a:t>
          </a: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endParaRPr lang="es-ES" sz="1300" b="1" kern="1200" dirty="0">
            <a:solidFill>
              <a:sysClr val="windowText" lastClr="000000"/>
            </a:solidFill>
            <a:latin typeface="+mn-lt"/>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s-ES" sz="1300" b="1" kern="1200" dirty="0">
              <a:solidFill>
                <a:sysClr val="windowText" lastClr="000000"/>
              </a:solidFill>
              <a:latin typeface="+mn-lt"/>
              <a:ea typeface="+mn-ea"/>
              <a:cs typeface="Times New Roman" panose="02020603050405020304" pitchFamily="18" charset="0"/>
            </a:rPr>
            <a:t>Decreto 1599 de 2005</a:t>
          </a:r>
        </a:p>
      </dsp:txBody>
      <dsp:txXfrm rot="5400000">
        <a:off x="5128985" y="1114248"/>
        <a:ext cx="3038348" cy="3342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06790-0C38-412D-9BCC-C76E66850A5C}">
      <dsp:nvSpPr>
        <dsp:cNvPr id="0" name=""/>
        <dsp:cNvSpPr/>
      </dsp:nvSpPr>
      <dsp:spPr>
        <a:xfrm>
          <a:off x="371470" y="690210"/>
          <a:ext cx="1755127" cy="1574800"/>
        </a:xfrm>
        <a:prstGeom prst="roundRect">
          <a:avLst>
            <a:gd name="adj" fmla="val 10000"/>
          </a:avLst>
        </a:prstGeom>
        <a:solidFill>
          <a:sysClr val="window" lastClr="FFFFFF">
            <a:alpha val="90000"/>
            <a:hueOff val="0"/>
            <a:satOff val="0"/>
            <a:lumOff val="0"/>
            <a:alphaOff val="0"/>
          </a:sysClr>
        </a:solidFill>
        <a:ln w="12700" cap="flat" cmpd="sng" algn="ctr">
          <a:solidFill>
            <a:srgbClr val="F299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Identificación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Clasificación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Medición Inicial</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a:t>
          </a:r>
        </a:p>
      </dsp:txBody>
      <dsp:txXfrm>
        <a:off x="407711" y="726451"/>
        <a:ext cx="1682645" cy="1164861"/>
      </dsp:txXfrm>
    </dsp:sp>
    <dsp:sp modelId="{94E8CA7E-6B8B-4847-A2EB-4616A42C2BCA}">
      <dsp:nvSpPr>
        <dsp:cNvPr id="0" name=""/>
        <dsp:cNvSpPr/>
      </dsp:nvSpPr>
      <dsp:spPr>
        <a:xfrm rot="21151452">
          <a:off x="1313252" y="1058468"/>
          <a:ext cx="2094644" cy="2094644"/>
        </a:xfrm>
        <a:prstGeom prst="leftCircularArrow">
          <a:avLst>
            <a:gd name="adj1" fmla="val 2855"/>
            <a:gd name="adj2" fmla="val 348899"/>
            <a:gd name="adj3" fmla="val 2124410"/>
            <a:gd name="adj4" fmla="val 9024489"/>
            <a:gd name="adj5" fmla="val 3331"/>
          </a:avLst>
        </a:prstGeom>
        <a:solidFill>
          <a:srgbClr val="5881D5"/>
        </a:solidFill>
        <a:ln>
          <a:noFill/>
        </a:ln>
        <a:effectLst/>
      </dsp:spPr>
      <dsp:style>
        <a:lnRef idx="0">
          <a:scrgbClr r="0" g="0" b="0"/>
        </a:lnRef>
        <a:fillRef idx="1">
          <a:scrgbClr r="0" g="0" b="0"/>
        </a:fillRef>
        <a:effectRef idx="0">
          <a:scrgbClr r="0" g="0" b="0"/>
        </a:effectRef>
        <a:fontRef idx="minor">
          <a:schemeClr val="lt1"/>
        </a:fontRef>
      </dsp:style>
    </dsp:sp>
    <dsp:sp modelId="{7AD885D4-C835-4979-923F-8519AA4DE595}">
      <dsp:nvSpPr>
        <dsp:cNvPr id="0" name=""/>
        <dsp:cNvSpPr/>
      </dsp:nvSpPr>
      <dsp:spPr>
        <a:xfrm>
          <a:off x="755117" y="2036575"/>
          <a:ext cx="1560113" cy="620405"/>
        </a:xfrm>
        <a:prstGeom prst="roundRect">
          <a:avLst>
            <a:gd name="adj" fmla="val 10000"/>
          </a:avLst>
        </a:prstGeom>
        <a:solidFill>
          <a:srgbClr val="5881D5"/>
        </a:solidFill>
        <a:ln w="12700" cap="flat" cmpd="sng" algn="ctr">
          <a:solidFill>
            <a:srgbClr val="5881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b="1" kern="1200" baseline="0" dirty="0">
              <a:solidFill>
                <a:schemeClr val="bg1"/>
              </a:solidFill>
              <a:latin typeface="Times New Roman" panose="02020603050405020304" pitchFamily="18" charset="0"/>
              <a:ea typeface="+mn-ea"/>
              <a:cs typeface="Times New Roman" panose="02020603050405020304" pitchFamily="18" charset="0"/>
            </a:rPr>
            <a:t>Reconocimiento</a:t>
          </a:r>
        </a:p>
      </dsp:txBody>
      <dsp:txXfrm>
        <a:off x="773288" y="2054746"/>
        <a:ext cx="1523771" cy="584063"/>
      </dsp:txXfrm>
    </dsp:sp>
    <dsp:sp modelId="{50755BE1-AEA1-47BA-B730-F5AB7AAAF714}">
      <dsp:nvSpPr>
        <dsp:cNvPr id="0" name=""/>
        <dsp:cNvSpPr/>
      </dsp:nvSpPr>
      <dsp:spPr>
        <a:xfrm>
          <a:off x="2706868" y="775724"/>
          <a:ext cx="1755127" cy="1674005"/>
        </a:xfrm>
        <a:prstGeom prst="roundRect">
          <a:avLst>
            <a:gd name="adj" fmla="val 10000"/>
          </a:avLst>
        </a:prstGeom>
        <a:solidFill>
          <a:sysClr val="window" lastClr="FFFFFF">
            <a:alpha val="90000"/>
            <a:hueOff val="0"/>
            <a:satOff val="0"/>
            <a:lumOff val="0"/>
            <a:alphaOff val="0"/>
          </a:sysClr>
        </a:solidFill>
        <a:ln w="12700" cap="flat" cmpd="sng" algn="ctr">
          <a:solidFill>
            <a:srgbClr val="B554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Valuación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 de Ajustes Contables</a:t>
          </a:r>
        </a:p>
      </dsp:txBody>
      <dsp:txXfrm>
        <a:off x="2745392" y="1172964"/>
        <a:ext cx="1678079" cy="1238242"/>
      </dsp:txXfrm>
    </dsp:sp>
    <dsp:sp modelId="{C8976DC2-A187-4323-8F88-12D96895177A}">
      <dsp:nvSpPr>
        <dsp:cNvPr id="0" name=""/>
        <dsp:cNvSpPr/>
      </dsp:nvSpPr>
      <dsp:spPr>
        <a:xfrm rot="389765">
          <a:off x="3629839" y="44491"/>
          <a:ext cx="2619897" cy="2207001"/>
        </a:xfrm>
        <a:prstGeom prst="circularArrow">
          <a:avLst>
            <a:gd name="adj1" fmla="val 2551"/>
            <a:gd name="adj2" fmla="val 309492"/>
            <a:gd name="adj3" fmla="val 19514998"/>
            <a:gd name="adj4" fmla="val 12575511"/>
            <a:gd name="adj5" fmla="val 2976"/>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D30FDCF4-991F-472C-9A38-22A1519138B5}">
      <dsp:nvSpPr>
        <dsp:cNvPr id="0" name=""/>
        <dsp:cNvSpPr/>
      </dsp:nvSpPr>
      <dsp:spPr>
        <a:xfrm>
          <a:off x="3096897" y="442338"/>
          <a:ext cx="1560113" cy="620405"/>
        </a:xfrm>
        <a:prstGeom prst="roundRect">
          <a:avLst>
            <a:gd name="adj" fmla="val 1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b="1" i="0" kern="1200" dirty="0">
              <a:solidFill>
                <a:sysClr val="windowText" lastClr="000000"/>
              </a:solidFill>
              <a:latin typeface="Times New Roman" panose="02020603050405020304" pitchFamily="18" charset="0"/>
              <a:ea typeface="+mn-ea"/>
              <a:cs typeface="Times New Roman" panose="02020603050405020304" pitchFamily="18" charset="0"/>
            </a:rPr>
            <a:t>Medición Posterior</a:t>
          </a:r>
        </a:p>
      </dsp:txBody>
      <dsp:txXfrm>
        <a:off x="3115068" y="460509"/>
        <a:ext cx="1523771" cy="584063"/>
      </dsp:txXfrm>
    </dsp:sp>
    <dsp:sp modelId="{3C1B12B8-35AF-44D3-9446-7124BDD15486}">
      <dsp:nvSpPr>
        <dsp:cNvPr id="0" name=""/>
        <dsp:cNvSpPr/>
      </dsp:nvSpPr>
      <dsp:spPr>
        <a:xfrm>
          <a:off x="5042267" y="659431"/>
          <a:ext cx="2291389" cy="1636801"/>
        </a:xfrm>
        <a:prstGeom prst="roundRect">
          <a:avLst>
            <a:gd name="adj" fmla="val 10000"/>
          </a:avLst>
        </a:prstGeom>
        <a:solidFill>
          <a:sysClr val="window" lastClr="FFFFFF">
            <a:alpha val="90000"/>
            <a:hueOff val="0"/>
            <a:satOff val="0"/>
            <a:lumOff val="0"/>
            <a:alphaOff val="0"/>
          </a:sysClr>
        </a:solidFill>
        <a:ln w="12700" cap="flat" cmpd="sng" algn="ctr">
          <a:solidFill>
            <a:srgbClr val="85C0F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Estados Financieros</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Notas a los Estados Contables</a:t>
          </a:r>
        </a:p>
      </dsp:txBody>
      <dsp:txXfrm>
        <a:off x="5079934" y="697098"/>
        <a:ext cx="2216055" cy="1210724"/>
      </dsp:txXfrm>
    </dsp:sp>
    <dsp:sp modelId="{18AA4DF8-D324-4B76-A058-CD2B795051F5}">
      <dsp:nvSpPr>
        <dsp:cNvPr id="0" name=""/>
        <dsp:cNvSpPr/>
      </dsp:nvSpPr>
      <dsp:spPr>
        <a:xfrm>
          <a:off x="6031139" y="2036573"/>
          <a:ext cx="1560113" cy="620405"/>
        </a:xfrm>
        <a:prstGeom prst="roundRect">
          <a:avLst>
            <a:gd name="adj" fmla="val 10000"/>
          </a:avLst>
        </a:prstGeom>
        <a:solidFill>
          <a:srgbClr val="7D9263"/>
        </a:solidFill>
        <a:ln w="12700" cap="flat" cmpd="sng" algn="ctr">
          <a:solidFill>
            <a:srgbClr val="7D92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b="1" i="0" kern="1200" dirty="0">
              <a:solidFill>
                <a:sysClr val="window" lastClr="FFFFFF"/>
              </a:solidFill>
              <a:latin typeface="Times New Roman" panose="02020603050405020304" pitchFamily="18" charset="0"/>
              <a:ea typeface="+mn-ea"/>
              <a:cs typeface="Times New Roman" panose="02020603050405020304" pitchFamily="18" charset="0"/>
            </a:rPr>
            <a:t>Revelación</a:t>
          </a:r>
        </a:p>
      </dsp:txBody>
      <dsp:txXfrm>
        <a:off x="6049310" y="2054744"/>
        <a:ext cx="1523771" cy="5840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0.6141</cdr:x>
      <cdr:y>0.88224</cdr:y>
    </cdr:from>
    <cdr:to>
      <cdr:x>0.81937</cdr:x>
      <cdr:y>1</cdr:y>
    </cdr:to>
    <cdr:grpSp>
      <cdr:nvGrpSpPr>
        <cdr:cNvPr id="4" name="Grupo 3">
          <a:extLst xmlns:a="http://schemas.openxmlformats.org/drawingml/2006/main">
            <a:ext uri="{FF2B5EF4-FFF2-40B4-BE49-F238E27FC236}">
              <a16:creationId xmlns:a16="http://schemas.microsoft.com/office/drawing/2014/main" id="{6D54A465-0A6B-4225-B7EA-3A74178EA494}"/>
            </a:ext>
          </a:extLst>
        </cdr:cNvPr>
        <cdr:cNvGrpSpPr/>
      </cdr:nvGrpSpPr>
      <cdr:grpSpPr>
        <a:xfrm xmlns:a="http://schemas.openxmlformats.org/drawingml/2006/main">
          <a:off x="6959954" y="4762607"/>
          <a:ext cx="2326445" cy="635705"/>
          <a:chOff x="5867400" y="4568391"/>
          <a:chExt cx="1981200" cy="613208"/>
        </a:xfrm>
      </cdr:grpSpPr>
      <cdr:sp macro="" textlink="">
        <cdr:nvSpPr>
          <cdr:cNvPr id="2" name="Cerrar llave 1">
            <a:extLst xmlns:a="http://schemas.openxmlformats.org/drawingml/2006/main">
              <a:ext uri="{FF2B5EF4-FFF2-40B4-BE49-F238E27FC236}">
                <a16:creationId xmlns:a16="http://schemas.microsoft.com/office/drawing/2014/main" id="{775B0045-2925-4231-9988-2C062CEB0C5B}"/>
              </a:ext>
            </a:extLst>
          </cdr:cNvPr>
          <cdr:cNvSpPr/>
        </cdr:nvSpPr>
        <cdr:spPr>
          <a:xfrm xmlns:a="http://schemas.openxmlformats.org/drawingml/2006/main" rot="5400000">
            <a:off x="6710018" y="3875048"/>
            <a:ext cx="270309" cy="1656996"/>
          </a:xfrm>
          <a:prstGeom xmlns:a="http://schemas.openxmlformats.org/drawingml/2006/main" prst="righ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sz="2000" b="1"/>
          </a:p>
        </cdr:txBody>
      </cdr:sp>
      <cdr:sp macro="" textlink="">
        <cdr:nvSpPr>
          <cdr:cNvPr id="3" name="CuadroTexto 2">
            <a:extLst xmlns:a="http://schemas.openxmlformats.org/drawingml/2006/main">
              <a:ext uri="{FF2B5EF4-FFF2-40B4-BE49-F238E27FC236}">
                <a16:creationId xmlns:a16="http://schemas.microsoft.com/office/drawing/2014/main" id="{340A592F-96F1-4AD7-97E1-8850AF339044}"/>
              </a:ext>
            </a:extLst>
          </cdr:cNvPr>
          <cdr:cNvSpPr txBox="1"/>
        </cdr:nvSpPr>
        <cdr:spPr>
          <a:xfrm xmlns:a="http://schemas.openxmlformats.org/drawingml/2006/main">
            <a:off x="5867400" y="4876799"/>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2000" b="1">
                <a:latin typeface="Times New Roman" panose="02020603050405020304" pitchFamily="18" charset="0"/>
                <a:cs typeface="Times New Roman" panose="02020603050405020304" pitchFamily="18" charset="0"/>
              </a:rPr>
              <a:t>Patrimonio</a:t>
            </a:r>
          </a:p>
        </cdr:txBody>
      </cdr:sp>
    </cdr:grp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47EA8-F4E4-4661-90C5-0ED1013FB3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139E0D5-3990-4065-9FF6-49CD5353D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07B0DE9-D3F6-442F-B665-2447B5CCF31F}"/>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5" name="Marcador de pie de página 4">
            <a:extLst>
              <a:ext uri="{FF2B5EF4-FFF2-40B4-BE49-F238E27FC236}">
                <a16:creationId xmlns:a16="http://schemas.microsoft.com/office/drawing/2014/main" id="{80A2D877-06D0-4F8C-9C6A-F0CA31FFB2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76AE7C-933D-453C-9434-C46990399DDD}"/>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5096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62052-482D-422A-89DB-D2F8BDBBAA4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DA9B112-D992-42B9-ADCC-41F40BC3453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6C04A69-F52C-456E-BFDD-6C3130420743}"/>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5" name="Marcador de pie de página 4">
            <a:extLst>
              <a:ext uri="{FF2B5EF4-FFF2-40B4-BE49-F238E27FC236}">
                <a16:creationId xmlns:a16="http://schemas.microsoft.com/office/drawing/2014/main" id="{54ECF3B2-A520-4FC6-957F-70DF0044F9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A44D7F-2D9A-4CC1-B8AA-F6785EE81662}"/>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64289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A77FF8-9173-4168-BB29-AFA893EA57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BCE63A6-E88F-4AF6-B5C4-0C6FF6ED247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801DE7F-E176-46A2-9F8F-6D2304082E5A}"/>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5" name="Marcador de pie de página 4">
            <a:extLst>
              <a:ext uri="{FF2B5EF4-FFF2-40B4-BE49-F238E27FC236}">
                <a16:creationId xmlns:a16="http://schemas.microsoft.com/office/drawing/2014/main" id="{471AA401-93C4-445D-8DBE-68CB9AF4AF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A3C7188-F02E-4FF9-B3E2-B3E257D8A728}"/>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106341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E7C98-9D58-47CD-90BC-FD86C8842BD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32709E2-7061-4EB1-8996-F49B29111EB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816350-09A9-40C7-BD79-165C49B27792}"/>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5" name="Marcador de pie de página 4">
            <a:extLst>
              <a:ext uri="{FF2B5EF4-FFF2-40B4-BE49-F238E27FC236}">
                <a16:creationId xmlns:a16="http://schemas.microsoft.com/office/drawing/2014/main" id="{030B0ADF-4864-483B-8E1D-78907B94F3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AEC77C1-EF28-41CF-BDC7-744E15BF294E}"/>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55407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0E610-712D-4009-AC3F-E58934BBDE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C7A416B-46DB-4E27-B977-6D739E830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BAA5471-D807-4C90-83D2-0D6A8C37249B}"/>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5" name="Marcador de pie de página 4">
            <a:extLst>
              <a:ext uri="{FF2B5EF4-FFF2-40B4-BE49-F238E27FC236}">
                <a16:creationId xmlns:a16="http://schemas.microsoft.com/office/drawing/2014/main" id="{61D1A470-ACEA-4271-A60D-EE575EF68A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54EE859-686E-4458-AFE0-95B2CE40B1DE}"/>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307728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0B7FE-0725-49E6-989D-48068DEF4A7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0C40101-320B-46EB-9151-590378B5C9E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B415064-A612-4D92-8C78-A55D650B288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5B5F5DC-C765-4AFE-8CDC-719C76E59506}"/>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6" name="Marcador de pie de página 5">
            <a:extLst>
              <a:ext uri="{FF2B5EF4-FFF2-40B4-BE49-F238E27FC236}">
                <a16:creationId xmlns:a16="http://schemas.microsoft.com/office/drawing/2014/main" id="{BB02E0E6-C892-4AFB-A049-79612C1BBA1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E6D43EC-4282-439E-B586-15FB420936E3}"/>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84358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24CD6-4807-4CB2-931B-1639CAF65C4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90BC8B6-804A-46AA-8D50-355D1724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FF0F1AD-F9E2-44CE-A2B9-810D49BDAB9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12BF579-E14A-4D40-A95B-D7FBE2798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05A315A-FA2C-48DB-BC59-3F0CE594B09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4A9E7E1-A5E6-42AE-8D4E-7B2BF9866910}"/>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8" name="Marcador de pie de página 7">
            <a:extLst>
              <a:ext uri="{FF2B5EF4-FFF2-40B4-BE49-F238E27FC236}">
                <a16:creationId xmlns:a16="http://schemas.microsoft.com/office/drawing/2014/main" id="{9D3A472D-4D7B-401A-A112-9356ABD2807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5D69420-6685-4604-9044-F2844CAFF731}"/>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416613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CFAA7-8EDE-4840-B66E-0F844D9EDA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746EDF1-6E3D-402F-BE12-EC8D19E946EE}"/>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4" name="Marcador de pie de página 3">
            <a:extLst>
              <a:ext uri="{FF2B5EF4-FFF2-40B4-BE49-F238E27FC236}">
                <a16:creationId xmlns:a16="http://schemas.microsoft.com/office/drawing/2014/main" id="{EAEDD899-E8A6-4C67-B6D3-FEFBBB13A0B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2D20C29-0258-4E20-9A24-F4BB298A447F}"/>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306051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FDE90-F0A6-4C27-A49B-DF6AABDF20F6}"/>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3" name="Marcador de pie de página 2">
            <a:extLst>
              <a:ext uri="{FF2B5EF4-FFF2-40B4-BE49-F238E27FC236}">
                <a16:creationId xmlns:a16="http://schemas.microsoft.com/office/drawing/2014/main" id="{9735CA7A-2571-4AAC-8FC6-8F6BAD272AA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E43A1AE-283D-43A1-A01A-33DE6651A91E}"/>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356058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4DBD0-479A-498B-9DCF-52D6BF716E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A98A4D-7536-4084-96DF-694E9C441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8975A72-996E-4ACF-8609-88B911E93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3AC7E85-2033-4DB5-827B-F734288A72A6}"/>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6" name="Marcador de pie de página 5">
            <a:extLst>
              <a:ext uri="{FF2B5EF4-FFF2-40B4-BE49-F238E27FC236}">
                <a16:creationId xmlns:a16="http://schemas.microsoft.com/office/drawing/2014/main" id="{BA7D72AD-8DB9-4A73-9630-1580FFF673E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FF71671-3EBF-4623-817E-EF661714C1D2}"/>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239044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0866D-92BF-4A2A-A172-0A75B0C90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F015862-A79B-424C-A827-2D364FB00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292A133-4E5F-44AA-8F31-56C14A731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E031F92-976B-4379-B320-EE5157913ED4}"/>
              </a:ext>
            </a:extLst>
          </p:cNvPr>
          <p:cNvSpPr>
            <a:spLocks noGrp="1"/>
          </p:cNvSpPr>
          <p:nvPr>
            <p:ph type="dt" sz="half" idx="10"/>
          </p:nvPr>
        </p:nvSpPr>
        <p:spPr/>
        <p:txBody>
          <a:bodyPr/>
          <a:lstStyle/>
          <a:p>
            <a:fld id="{C241C954-4C05-4925-A955-3908519841B3}" type="datetimeFigureOut">
              <a:rPr lang="es-CO" smtClean="0"/>
              <a:t>27/05/2021</a:t>
            </a:fld>
            <a:endParaRPr lang="es-CO"/>
          </a:p>
        </p:txBody>
      </p:sp>
      <p:sp>
        <p:nvSpPr>
          <p:cNvPr id="6" name="Marcador de pie de página 5">
            <a:extLst>
              <a:ext uri="{FF2B5EF4-FFF2-40B4-BE49-F238E27FC236}">
                <a16:creationId xmlns:a16="http://schemas.microsoft.com/office/drawing/2014/main" id="{6697C45B-6843-420C-A7E2-3EAF16513C6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0D74E5-1168-4CF7-AB7C-5EE03F7AE0F4}"/>
              </a:ext>
            </a:extLst>
          </p:cNvPr>
          <p:cNvSpPr>
            <a:spLocks noGrp="1"/>
          </p:cNvSpPr>
          <p:nvPr>
            <p:ph type="sldNum" sz="quarter" idx="12"/>
          </p:nvPr>
        </p:nvSpPr>
        <p:spPr/>
        <p:txBody>
          <a:bodyPr/>
          <a:lstStyle/>
          <a:p>
            <a:fld id="{F1A47CA0-C19E-415F-AEEB-02A97AD5899E}" type="slidenum">
              <a:rPr lang="es-CO" smtClean="0"/>
              <a:t>‹Nº›</a:t>
            </a:fld>
            <a:endParaRPr lang="es-CO"/>
          </a:p>
        </p:txBody>
      </p:sp>
    </p:spTree>
    <p:extLst>
      <p:ext uri="{BB962C8B-B14F-4D97-AF65-F5344CB8AC3E}">
        <p14:creationId xmlns:p14="http://schemas.microsoft.com/office/powerpoint/2010/main" val="332994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CE81A8-A9F9-4A32-AB16-C779387FF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4AE6A32-D467-4040-9704-F22218D1C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7EDD37-A879-4A2B-873C-F0995762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1C954-4C05-4925-A955-3908519841B3}" type="datetimeFigureOut">
              <a:rPr lang="es-CO" smtClean="0"/>
              <a:t>27/05/2021</a:t>
            </a:fld>
            <a:endParaRPr lang="es-CO"/>
          </a:p>
        </p:txBody>
      </p:sp>
      <p:sp>
        <p:nvSpPr>
          <p:cNvPr id="5" name="Marcador de pie de página 4">
            <a:extLst>
              <a:ext uri="{FF2B5EF4-FFF2-40B4-BE49-F238E27FC236}">
                <a16:creationId xmlns:a16="http://schemas.microsoft.com/office/drawing/2014/main" id="{155F5B3E-94BB-4D1F-87A6-BEEC5E9D1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F466671-7E9C-4937-BC20-F7B3CBD47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47CA0-C19E-415F-AEEB-02A97AD5899E}" type="slidenum">
              <a:rPr lang="es-CO" smtClean="0"/>
              <a:t>‹Nº›</a:t>
            </a:fld>
            <a:endParaRPr lang="es-CO"/>
          </a:p>
        </p:txBody>
      </p:sp>
    </p:spTree>
    <p:extLst>
      <p:ext uri="{BB962C8B-B14F-4D97-AF65-F5344CB8AC3E}">
        <p14:creationId xmlns:p14="http://schemas.microsoft.com/office/powerpoint/2010/main" val="325373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p:cNvSpPr txBox="1">
            <a:spLocks noChangeArrowheads="1"/>
          </p:cNvSpPr>
          <p:nvPr/>
        </p:nvSpPr>
        <p:spPr bwMode="auto">
          <a:xfrm>
            <a:off x="405354" y="2175386"/>
            <a:ext cx="11387578" cy="1569660"/>
          </a:xfrm>
          <a:prstGeom prst="rect">
            <a:avLst/>
          </a:prstGeom>
          <a:noFill/>
          <a:ln w="9525">
            <a:noFill/>
            <a:miter lim="800000"/>
            <a:headEnd/>
            <a:tailEnd/>
          </a:ln>
        </p:spPr>
        <p:txBody>
          <a:bodyPr wrap="square">
            <a:spAutoFit/>
          </a:bodyPr>
          <a:lstStyle/>
          <a:p>
            <a:pPr algn="ctr" eaLnBrk="1" hangingPunct="1"/>
            <a:r>
              <a:rPr lang="es-MX" sz="4800" b="1" dirty="0">
                <a:solidFill>
                  <a:srgbClr val="002060"/>
                </a:solidFill>
              </a:rPr>
              <a:t>Convergencia Contable Pública</a:t>
            </a:r>
          </a:p>
          <a:p>
            <a:pPr algn="ctr" eaLnBrk="1" hangingPunct="1"/>
            <a:r>
              <a:rPr lang="es-MX" sz="4800" b="1" dirty="0">
                <a:solidFill>
                  <a:srgbClr val="002060"/>
                </a:solidFill>
              </a:rPr>
              <a:t>Experiencia de Consolidación </a:t>
            </a:r>
          </a:p>
        </p:txBody>
      </p:sp>
      <p:sp>
        <p:nvSpPr>
          <p:cNvPr id="5" name="CuadroTexto 4"/>
          <p:cNvSpPr txBox="1"/>
          <p:nvPr/>
        </p:nvSpPr>
        <p:spPr>
          <a:xfrm>
            <a:off x="3576463" y="4017227"/>
            <a:ext cx="5612507" cy="1401716"/>
          </a:xfrm>
          <a:prstGeom prst="rect">
            <a:avLst/>
          </a:prstGeom>
          <a:noFill/>
        </p:spPr>
        <p:txBody>
          <a:bodyPr wrap="square" tIns="108000" bIns="0">
            <a:spAutoFit/>
          </a:bodyPr>
          <a:lstStyle/>
          <a:p>
            <a:pPr algn="ctr" eaLnBrk="1" fontAlgn="auto" hangingPunct="1">
              <a:spcBef>
                <a:spcPts val="0"/>
              </a:spcBef>
              <a:spcAft>
                <a:spcPts val="0"/>
              </a:spcAft>
              <a:defRPr/>
            </a:pPr>
            <a:r>
              <a:rPr lang="es-MX" sz="2800" dirty="0">
                <a:ln w="0"/>
                <a:solidFill>
                  <a:srgbClr val="002060"/>
                </a:solidFill>
                <a:effectLst>
                  <a:outerShdw blurRad="38100" dist="19050" dir="2700000" algn="tl" rotWithShape="0">
                    <a:schemeClr val="dk1">
                      <a:alpha val="40000"/>
                    </a:schemeClr>
                  </a:outerShdw>
                </a:effectLst>
                <a:latin typeface="+mn-lt"/>
                <a:cs typeface="Arial" panose="020B0604020202020204" pitchFamily="34" charset="0"/>
              </a:rPr>
              <a:t>PEDRO LUIS BOHÓRQUEZ RAMÍREZ</a:t>
            </a:r>
          </a:p>
          <a:p>
            <a:pPr algn="ctr" eaLnBrk="1" fontAlgn="auto" hangingPunct="1">
              <a:spcBef>
                <a:spcPts val="0"/>
              </a:spcBef>
              <a:spcAft>
                <a:spcPts val="0"/>
              </a:spcAft>
              <a:defRPr/>
            </a:pPr>
            <a:r>
              <a:rPr lang="es-MX" sz="2800" i="1" dirty="0">
                <a:ln w="0"/>
                <a:solidFill>
                  <a:srgbClr val="002060"/>
                </a:solidFill>
                <a:effectLst>
                  <a:outerShdw blurRad="38100" dist="19050" dir="2700000" algn="tl" rotWithShape="0">
                    <a:prstClr val="black">
                      <a:alpha val="40000"/>
                    </a:prstClr>
                  </a:outerShdw>
                </a:effectLst>
                <a:latin typeface="+mn-lt"/>
                <a:cs typeface="Arial" panose="020B0604020202020204" pitchFamily="34" charset="0"/>
              </a:rPr>
              <a:t>Contador General de la Nación</a:t>
            </a:r>
          </a:p>
          <a:p>
            <a:pPr algn="ctr" eaLnBrk="1" fontAlgn="auto" hangingPunct="1">
              <a:spcBef>
                <a:spcPts val="0"/>
              </a:spcBef>
              <a:spcAft>
                <a:spcPts val="0"/>
              </a:spcAft>
              <a:defRPr/>
            </a:pPr>
            <a:endParaRPr lang="es-MX" sz="2800" i="1" dirty="0">
              <a:ln w="0"/>
              <a:solidFill>
                <a:srgbClr val="002060"/>
              </a:solidFill>
              <a:effectLst>
                <a:outerShdw blurRad="38100" dist="19050" dir="2700000" algn="tl" rotWithShape="0">
                  <a:schemeClr val="dk1">
                    <a:alpha val="40000"/>
                  </a:schemeClr>
                </a:outerShdw>
              </a:effectLst>
              <a:latin typeface="+mn-lt"/>
              <a:cs typeface="Arial" panose="020B0604020202020204" pitchFamily="34" charset="0"/>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3477" y="2420317"/>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3 Imagen" descr="LOGO SILUET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46573" y="4887934"/>
            <a:ext cx="1160130" cy="132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689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07706"/>
            <a:ext cx="12192000" cy="5803641"/>
          </a:xfrm>
          <a:prstGeom prst="rect">
            <a:avLst/>
          </a:prstGeom>
        </p:spPr>
      </p:pic>
    </p:spTree>
    <p:extLst>
      <p:ext uri="{BB962C8B-B14F-4D97-AF65-F5344CB8AC3E}">
        <p14:creationId xmlns:p14="http://schemas.microsoft.com/office/powerpoint/2010/main" val="3142783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688942686"/>
              </p:ext>
            </p:extLst>
          </p:nvPr>
        </p:nvGraphicFramePr>
        <p:xfrm>
          <a:off x="4511751" y="2309025"/>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149E9C5B-B113-4078-B3FC-4AD3DDC87329}"/>
              </a:ext>
            </a:extLst>
          </p:cNvPr>
          <p:cNvSpPr>
            <a:spLocks noGrp="1"/>
          </p:cNvSpPr>
          <p:nvPr>
            <p:ph type="title"/>
          </p:nvPr>
        </p:nvSpPr>
        <p:spPr>
          <a:xfrm>
            <a:off x="4014394" y="1332229"/>
            <a:ext cx="7759684" cy="976796"/>
          </a:xfrm>
        </p:spPr>
        <p:txBody>
          <a:bodyPr>
            <a:noAutofit/>
          </a:bodyPr>
          <a:lstStyle/>
          <a:p>
            <a:pPr lvl="0" algn="ctr"/>
            <a:r>
              <a:rPr lang="es-ES" sz="3600" b="1" dirty="0">
                <a:solidFill>
                  <a:schemeClr val="accent1">
                    <a:lumMod val="75000"/>
                  </a:schemeClr>
                </a:solidFill>
                <a:latin typeface="+mn-lt"/>
                <a:cs typeface="Arial" panose="020B0604020202020204" pitchFamily="34" charset="0"/>
              </a:rPr>
              <a:t>INFORMES CONSOLIDADOS</a:t>
            </a:r>
            <a:br>
              <a:rPr lang="es-CO" sz="3600" b="1" dirty="0">
                <a:solidFill>
                  <a:schemeClr val="accent1">
                    <a:lumMod val="75000"/>
                  </a:schemeClr>
                </a:solidFill>
                <a:latin typeface="+mn-lt"/>
                <a:cs typeface="Arial" panose="020B0604020202020204" pitchFamily="34" charset="0"/>
              </a:rPr>
            </a:br>
            <a:r>
              <a:rPr lang="es-CO" sz="3600" b="1" dirty="0">
                <a:solidFill>
                  <a:schemeClr val="accent1">
                    <a:lumMod val="75000"/>
                  </a:schemeClr>
                </a:solidFill>
                <a:latin typeface="+mn-lt"/>
                <a:cs typeface="Arial" panose="020B0604020202020204" pitchFamily="34" charset="0"/>
              </a:rPr>
              <a:t>A DICIEMBRE 31 DE 2018</a:t>
            </a:r>
          </a:p>
        </p:txBody>
      </p:sp>
      <p:pic>
        <p:nvPicPr>
          <p:cNvPr id="6" name="Imagen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4391" y="1667237"/>
            <a:ext cx="3230003" cy="4801055"/>
          </a:xfrm>
          <a:prstGeom prst="rect">
            <a:avLst/>
          </a:prstGeom>
        </p:spPr>
      </p:pic>
    </p:spTree>
    <p:extLst>
      <p:ext uri="{BB962C8B-B14F-4D97-AF65-F5344CB8AC3E}">
        <p14:creationId xmlns:p14="http://schemas.microsoft.com/office/powerpoint/2010/main" val="3006021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99626CA-19B2-4975-93D3-718C8513D05F}"/>
              </a:ext>
            </a:extLst>
          </p:cNvPr>
          <p:cNvSpPr txBox="1"/>
          <p:nvPr/>
        </p:nvSpPr>
        <p:spPr>
          <a:xfrm>
            <a:off x="-490195" y="0"/>
            <a:ext cx="10457919" cy="1015663"/>
          </a:xfrm>
          <a:prstGeom prst="rect">
            <a:avLst/>
          </a:prstGeom>
          <a:noFill/>
        </p:spPr>
        <p:txBody>
          <a:bodyPr wrap="square" rtlCol="0">
            <a:spAutoFit/>
          </a:bodyPr>
          <a:lstStyle/>
          <a:p>
            <a:pPr algn="ctr"/>
            <a:r>
              <a:rPr lang="es-CO" sz="3000" b="1" dirty="0">
                <a:solidFill>
                  <a:schemeClr val="accent1">
                    <a:lumMod val="75000"/>
                  </a:schemeClr>
                </a:solidFill>
                <a:latin typeface="+mn-lt"/>
                <a:ea typeface="+mj-ea"/>
                <a:cs typeface="+mj-cs"/>
              </a:rPr>
              <a:t>ESTADOS FINANCIEROS CONSOLIDADOS </a:t>
            </a:r>
          </a:p>
          <a:p>
            <a:pPr algn="ctr"/>
            <a:r>
              <a:rPr lang="es-CO" sz="3000" b="1" dirty="0">
                <a:solidFill>
                  <a:schemeClr val="accent1">
                    <a:lumMod val="75000"/>
                  </a:schemeClr>
                </a:solidFill>
                <a:latin typeface="+mn-lt"/>
                <a:ea typeface="+mj-ea"/>
                <a:cs typeface="+mj-cs"/>
              </a:rPr>
              <a:t>SECTOR PÚBLICO - NIVELES NACIONAL Y TERRITORIAL</a:t>
            </a:r>
          </a:p>
        </p:txBody>
      </p:sp>
      <p:pic>
        <p:nvPicPr>
          <p:cNvPr id="5" name="Imagen 4">
            <a:extLst>
              <a:ext uri="{FF2B5EF4-FFF2-40B4-BE49-F238E27FC236}">
                <a16:creationId xmlns:a16="http://schemas.microsoft.com/office/drawing/2014/main" id="{5F0CF3AF-91D6-494C-8742-02209522D0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453" y="1366542"/>
            <a:ext cx="3406639" cy="5137765"/>
          </a:xfrm>
          <a:prstGeom prst="rect">
            <a:avLst/>
          </a:prstGeom>
          <a:ln w="3175">
            <a:solidFill>
              <a:schemeClr val="tx1"/>
            </a:solidFill>
          </a:ln>
          <a:effectLst>
            <a:glow rad="63500">
              <a:schemeClr val="accent5">
                <a:satMod val="175000"/>
                <a:alpha val="40000"/>
              </a:schemeClr>
            </a:glow>
          </a:effectLst>
        </p:spPr>
      </p:pic>
      <p:pic>
        <p:nvPicPr>
          <p:cNvPr id="6" name="Imagen 5">
            <a:extLst>
              <a:ext uri="{FF2B5EF4-FFF2-40B4-BE49-F238E27FC236}">
                <a16:creationId xmlns:a16="http://schemas.microsoft.com/office/drawing/2014/main" id="{8AE2A5B2-5D8D-43FD-81A4-ECECDC5C8F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44213" y="1595264"/>
            <a:ext cx="3591351" cy="4906568"/>
          </a:xfrm>
          <a:prstGeom prst="rect">
            <a:avLst/>
          </a:prstGeom>
          <a:ln w="3175">
            <a:solidFill>
              <a:schemeClr val="tx1"/>
            </a:solidFill>
          </a:ln>
          <a:effectLst>
            <a:glow rad="63500">
              <a:schemeClr val="accent5">
                <a:satMod val="175000"/>
                <a:alpha val="40000"/>
              </a:schemeClr>
            </a:glow>
          </a:effectLst>
        </p:spPr>
      </p:pic>
      <p:pic>
        <p:nvPicPr>
          <p:cNvPr id="7" name="Imagen 6">
            <a:extLst>
              <a:ext uri="{FF2B5EF4-FFF2-40B4-BE49-F238E27FC236}">
                <a16:creationId xmlns:a16="http://schemas.microsoft.com/office/drawing/2014/main" id="{AE3A68A2-CB59-41F6-A927-FB22C81CC3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9877" y="1766811"/>
            <a:ext cx="3581896" cy="4709215"/>
          </a:xfrm>
          <a:prstGeom prst="rect">
            <a:avLst/>
          </a:prstGeom>
          <a:ln w="3175">
            <a:solidFill>
              <a:schemeClr val="tx1"/>
            </a:solidFill>
          </a:ln>
          <a:effectLst>
            <a:glow rad="63500">
              <a:schemeClr val="accent5">
                <a:satMod val="175000"/>
                <a:alpha val="40000"/>
              </a:schemeClr>
            </a:glow>
          </a:effectLst>
        </p:spPr>
      </p:pic>
    </p:spTree>
    <p:extLst>
      <p:ext uri="{BB962C8B-B14F-4D97-AF65-F5344CB8AC3E}">
        <p14:creationId xmlns:p14="http://schemas.microsoft.com/office/powerpoint/2010/main" val="4117368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64E9AC64-9C97-499C-B269-60B1C85F3FA0}"/>
              </a:ext>
            </a:extLst>
          </p:cNvPr>
          <p:cNvSpPr>
            <a:spLocks noGrp="1"/>
          </p:cNvSpPr>
          <p:nvPr>
            <p:ph type="title"/>
          </p:nvPr>
        </p:nvSpPr>
        <p:spPr>
          <a:xfrm>
            <a:off x="971246" y="273377"/>
            <a:ext cx="9633909" cy="923827"/>
          </a:xfrm>
          <a:noFill/>
          <a:ln>
            <a:noFill/>
          </a:ln>
        </p:spPr>
        <p:txBody>
          <a:bodyPr>
            <a:noAutofit/>
          </a:bodyPr>
          <a:lstStyle/>
          <a:p>
            <a:pPr algn="ctr"/>
            <a:r>
              <a:rPr lang="es-ES" altLang="es-CO" sz="3000" b="1" dirty="0">
                <a:solidFill>
                  <a:schemeClr val="accent1">
                    <a:lumMod val="75000"/>
                  </a:schemeClr>
                </a:solidFill>
                <a:latin typeface="+mn-lt"/>
              </a:rPr>
              <a:t>SECTOR PÚBLICO SITUACIÓN FINANCIERA </a:t>
            </a:r>
            <a:br>
              <a:rPr lang="es-ES" altLang="es-CO" sz="3000" b="1" dirty="0">
                <a:solidFill>
                  <a:schemeClr val="accent1">
                    <a:lumMod val="75000"/>
                  </a:schemeClr>
                </a:solidFill>
                <a:latin typeface="+mn-lt"/>
              </a:rPr>
            </a:br>
            <a:r>
              <a:rPr lang="es-ES" sz="3000" b="1" dirty="0">
                <a:solidFill>
                  <a:schemeClr val="accent1">
                    <a:lumMod val="75000"/>
                  </a:schemeClr>
                </a:solidFill>
                <a:latin typeface="+mn-lt"/>
              </a:rPr>
              <a:t>A Diciembre  31 de 2018</a:t>
            </a:r>
            <a:br>
              <a:rPr lang="es-ES" sz="2800" dirty="0">
                <a:solidFill>
                  <a:schemeClr val="accent1">
                    <a:lumMod val="75000"/>
                  </a:schemeClr>
                </a:solidFill>
              </a:rPr>
            </a:br>
            <a:r>
              <a:rPr lang="es-ES" sz="1600" dirty="0">
                <a:solidFill>
                  <a:schemeClr val="accent1">
                    <a:lumMod val="75000"/>
                  </a:schemeClr>
                </a:solidFill>
              </a:rPr>
              <a:t>(</a:t>
            </a:r>
            <a:r>
              <a:rPr lang="es-ES" altLang="es-CO" sz="1600" dirty="0">
                <a:solidFill>
                  <a:schemeClr val="accent1">
                    <a:lumMod val="75000"/>
                  </a:schemeClr>
                </a:solidFill>
              </a:rPr>
              <a:t>Miles de millones de pesos)</a:t>
            </a:r>
            <a:endParaRPr lang="es-CO" altLang="es-CO" sz="1600" dirty="0">
              <a:solidFill>
                <a:schemeClr val="accent1">
                  <a:lumMod val="75000"/>
                </a:schemeClr>
              </a:solidFill>
            </a:endParaRPr>
          </a:p>
        </p:txBody>
      </p:sp>
      <p:sp>
        <p:nvSpPr>
          <p:cNvPr id="5" name="Cerrar llave 4"/>
          <p:cNvSpPr/>
          <p:nvPr/>
        </p:nvSpPr>
        <p:spPr>
          <a:xfrm rot="16200000">
            <a:off x="5803230" y="-3954285"/>
            <a:ext cx="177046" cy="107837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6" name="Imagen 5"/>
          <p:cNvPicPr>
            <a:picLocks noChangeAspect="1"/>
          </p:cNvPicPr>
          <p:nvPr/>
        </p:nvPicPr>
        <p:blipFill>
          <a:blip r:embed="rId2"/>
          <a:stretch>
            <a:fillRect/>
          </a:stretch>
        </p:blipFill>
        <p:spPr>
          <a:xfrm>
            <a:off x="603315" y="1677970"/>
            <a:ext cx="10576876" cy="4819619"/>
          </a:xfrm>
          <a:prstGeom prst="rect">
            <a:avLst/>
          </a:prstGeom>
        </p:spPr>
      </p:pic>
    </p:spTree>
    <p:extLst>
      <p:ext uri="{BB962C8B-B14F-4D97-AF65-F5344CB8AC3E}">
        <p14:creationId xmlns:p14="http://schemas.microsoft.com/office/powerpoint/2010/main" val="569391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CBD0CFB-8D00-45D6-9E5A-283692D79B46}"/>
              </a:ext>
            </a:extLst>
          </p:cNvPr>
          <p:cNvSpPr>
            <a:spLocks noGrp="1"/>
          </p:cNvSpPr>
          <p:nvPr>
            <p:ph type="title"/>
          </p:nvPr>
        </p:nvSpPr>
        <p:spPr>
          <a:xfrm>
            <a:off x="1931702" y="-28567"/>
            <a:ext cx="8295588" cy="1490190"/>
          </a:xfrm>
          <a:noFill/>
        </p:spPr>
        <p:txBody>
          <a:bodyPr>
            <a:noAutofit/>
          </a:bodyPr>
          <a:lstStyle/>
          <a:p>
            <a:pPr algn="ctr"/>
            <a:r>
              <a:rPr lang="es-ES" sz="2400" b="1" dirty="0">
                <a:solidFill>
                  <a:schemeClr val="accent1">
                    <a:lumMod val="75000"/>
                  </a:schemeClr>
                </a:solidFill>
                <a:latin typeface="+mn-lt"/>
              </a:rPr>
              <a:t> SECTOR PÚBLICO </a:t>
            </a:r>
            <a:br>
              <a:rPr lang="es-ES" sz="2400" b="1" dirty="0">
                <a:solidFill>
                  <a:schemeClr val="accent1">
                    <a:lumMod val="75000"/>
                  </a:schemeClr>
                </a:solidFill>
                <a:latin typeface="+mn-lt"/>
              </a:rPr>
            </a:br>
            <a:r>
              <a:rPr lang="es-ES" sz="2400" b="1" dirty="0">
                <a:solidFill>
                  <a:schemeClr val="accent1">
                    <a:lumMod val="75000"/>
                  </a:schemeClr>
                </a:solidFill>
                <a:latin typeface="+mn-lt"/>
              </a:rPr>
              <a:t>ESTADO DE RESULTADOS CONSOLIDADOS</a:t>
            </a:r>
            <a:br>
              <a:rPr lang="es-ES" sz="2400" b="1" dirty="0">
                <a:solidFill>
                  <a:schemeClr val="accent1">
                    <a:lumMod val="75000"/>
                  </a:schemeClr>
                </a:solidFill>
                <a:latin typeface="+mn-lt"/>
              </a:rPr>
            </a:br>
            <a:r>
              <a:rPr lang="es-ES" sz="2400" b="1" dirty="0">
                <a:solidFill>
                  <a:schemeClr val="accent1">
                    <a:lumMod val="75000"/>
                  </a:schemeClr>
                </a:solidFill>
                <a:latin typeface="+mn-lt"/>
              </a:rPr>
              <a:t> Del 1 de Enero al 31 de Diciembre de 2018</a:t>
            </a:r>
            <a:br>
              <a:rPr lang="es-ES" sz="2400" b="1" dirty="0">
                <a:solidFill>
                  <a:schemeClr val="accent1">
                    <a:lumMod val="75000"/>
                  </a:schemeClr>
                </a:solidFill>
                <a:latin typeface="+mn-lt"/>
              </a:rPr>
            </a:br>
            <a:r>
              <a:rPr lang="es-ES" sz="1600" b="1" dirty="0">
                <a:solidFill>
                  <a:schemeClr val="accent1">
                    <a:lumMod val="75000"/>
                  </a:schemeClr>
                </a:solidFill>
                <a:latin typeface="+mn-lt"/>
              </a:rPr>
              <a:t>(</a:t>
            </a:r>
            <a:r>
              <a:rPr lang="es-ES" sz="1600" dirty="0">
                <a:solidFill>
                  <a:schemeClr val="accent1">
                    <a:lumMod val="75000"/>
                  </a:schemeClr>
                </a:solidFill>
                <a:latin typeface="+mn-lt"/>
              </a:rPr>
              <a:t>Miles de millones de pesos)</a:t>
            </a:r>
            <a:endParaRPr lang="es-CO" sz="1600" dirty="0">
              <a:solidFill>
                <a:schemeClr val="accent1">
                  <a:lumMod val="75000"/>
                </a:schemeClr>
              </a:solidFill>
              <a:latin typeface="+mn-lt"/>
            </a:endParaRPr>
          </a:p>
        </p:txBody>
      </p:sp>
      <p:grpSp>
        <p:nvGrpSpPr>
          <p:cNvPr id="5" name="Grupo 4"/>
          <p:cNvGrpSpPr/>
          <p:nvPr/>
        </p:nvGrpSpPr>
        <p:grpSpPr>
          <a:xfrm>
            <a:off x="944296" y="1673870"/>
            <a:ext cx="10270400" cy="4781598"/>
            <a:chOff x="0" y="0"/>
            <a:chExt cx="10782299" cy="4507230"/>
          </a:xfrm>
        </p:grpSpPr>
        <p:grpSp>
          <p:nvGrpSpPr>
            <p:cNvPr id="6" name="Grupo 5">
              <a:extLst>
                <a:ext uri="{FF2B5EF4-FFF2-40B4-BE49-F238E27FC236}">
                  <a16:creationId xmlns:a16="http://schemas.microsoft.com/office/drawing/2014/main" id="{3B4002AB-7BF5-4FBA-BFC7-B6D7FD4B3F17}"/>
                </a:ext>
              </a:extLst>
            </p:cNvPr>
            <p:cNvGrpSpPr/>
            <p:nvPr/>
          </p:nvGrpSpPr>
          <p:grpSpPr>
            <a:xfrm>
              <a:off x="0" y="0"/>
              <a:ext cx="10782299" cy="4507230"/>
              <a:chOff x="0" y="0"/>
              <a:chExt cx="10458449" cy="4352925"/>
            </a:xfrm>
          </p:grpSpPr>
          <p:graphicFrame>
            <p:nvGraphicFramePr>
              <p:cNvPr id="10" name="Gráfico 9">
                <a:extLst>
                  <a:ext uri="{FF2B5EF4-FFF2-40B4-BE49-F238E27FC236}">
                    <a16:creationId xmlns:a16="http://schemas.microsoft.com/office/drawing/2014/main" id="{16597656-101D-4607-8EE0-AADD88C01B1A}"/>
                  </a:ext>
                </a:extLst>
              </p:cNvPr>
              <p:cNvGraphicFramePr/>
              <p:nvPr>
                <p:extLst>
                  <p:ext uri="{D42A27DB-BD31-4B8C-83A1-F6EECF244321}">
                    <p14:modId xmlns:p14="http://schemas.microsoft.com/office/powerpoint/2010/main" val="3108343627"/>
                  </p:ext>
                </p:extLst>
              </p:nvPr>
            </p:nvGraphicFramePr>
            <p:xfrm>
              <a:off x="0" y="0"/>
              <a:ext cx="10458449" cy="435292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ector recto 10">
                <a:extLst>
                  <a:ext uri="{FF2B5EF4-FFF2-40B4-BE49-F238E27FC236}">
                    <a16:creationId xmlns:a16="http://schemas.microsoft.com/office/drawing/2014/main" id="{FE806934-5BFF-4D61-9A1E-F56D5FECBE12}"/>
                  </a:ext>
                </a:extLst>
              </p:cNvPr>
              <p:cNvCxnSpPr/>
              <p:nvPr/>
            </p:nvCxnSpPr>
            <p:spPr>
              <a:xfrm flipH="1">
                <a:off x="4332861" y="238517"/>
                <a:ext cx="73162" cy="4095359"/>
              </a:xfrm>
              <a:prstGeom prst="line">
                <a:avLst/>
              </a:prstGeom>
              <a:noFill/>
              <a:ln w="28575" cap="flat" cmpd="sng" algn="ctr">
                <a:solidFill>
                  <a:srgbClr val="5881D5"/>
                </a:solidFill>
                <a:prstDash val="solid"/>
                <a:miter lim="800000"/>
              </a:ln>
              <a:effectLst/>
            </p:spPr>
          </p:cxnSp>
          <p:cxnSp>
            <p:nvCxnSpPr>
              <p:cNvPr id="12" name="Conector recto 11">
                <a:extLst>
                  <a:ext uri="{FF2B5EF4-FFF2-40B4-BE49-F238E27FC236}">
                    <a16:creationId xmlns:a16="http://schemas.microsoft.com/office/drawing/2014/main" id="{A3BA8330-586A-43D6-A547-C6E88D106C8A}"/>
                  </a:ext>
                </a:extLst>
              </p:cNvPr>
              <p:cNvCxnSpPr/>
              <p:nvPr/>
            </p:nvCxnSpPr>
            <p:spPr>
              <a:xfrm flipH="1">
                <a:off x="7412282" y="318022"/>
                <a:ext cx="15193" cy="4015854"/>
              </a:xfrm>
              <a:prstGeom prst="line">
                <a:avLst/>
              </a:prstGeom>
              <a:noFill/>
              <a:ln w="28575" cap="flat" cmpd="sng" algn="ctr">
                <a:solidFill>
                  <a:srgbClr val="5881D5"/>
                </a:solidFill>
                <a:prstDash val="solid"/>
                <a:miter lim="800000"/>
              </a:ln>
              <a:effectLst/>
            </p:spPr>
          </p:cxnSp>
        </p:grpSp>
        <p:cxnSp>
          <p:nvCxnSpPr>
            <p:cNvPr id="7" name="Conector recto 6"/>
            <p:cNvCxnSpPr/>
            <p:nvPr/>
          </p:nvCxnSpPr>
          <p:spPr>
            <a:xfrm flipH="1">
              <a:off x="2396225" y="3203457"/>
              <a:ext cx="633556" cy="412877"/>
            </a:xfrm>
            <a:prstGeom prst="line">
              <a:avLst/>
            </a:prstGeom>
            <a:noFill/>
            <a:ln w="6350" cap="flat" cmpd="sng" algn="ctr">
              <a:solidFill>
                <a:sysClr val="windowText" lastClr="000000"/>
              </a:solidFill>
              <a:prstDash val="solid"/>
              <a:miter lim="800000"/>
            </a:ln>
            <a:effectLst/>
          </p:spPr>
        </p:cxnSp>
        <p:cxnSp>
          <p:nvCxnSpPr>
            <p:cNvPr id="8" name="Conector recto 7"/>
            <p:cNvCxnSpPr/>
            <p:nvPr/>
          </p:nvCxnSpPr>
          <p:spPr>
            <a:xfrm flipH="1">
              <a:off x="5673857" y="3078888"/>
              <a:ext cx="527987" cy="537446"/>
            </a:xfrm>
            <a:prstGeom prst="line">
              <a:avLst/>
            </a:prstGeom>
            <a:noFill/>
            <a:ln w="6350" cap="flat" cmpd="sng" algn="ctr">
              <a:solidFill>
                <a:sysClr val="windowText" lastClr="000000"/>
              </a:solidFill>
              <a:prstDash val="solid"/>
              <a:miter lim="800000"/>
            </a:ln>
            <a:effectLst/>
          </p:spPr>
        </p:cxnSp>
        <p:cxnSp>
          <p:nvCxnSpPr>
            <p:cNvPr id="9" name="Conector recto 8"/>
            <p:cNvCxnSpPr/>
            <p:nvPr/>
          </p:nvCxnSpPr>
          <p:spPr>
            <a:xfrm flipH="1">
              <a:off x="8862348" y="3184987"/>
              <a:ext cx="468990" cy="431347"/>
            </a:xfrm>
            <a:prstGeom prst="line">
              <a:avLst/>
            </a:prstGeom>
            <a:noFill/>
            <a:ln w="6350" cap="flat" cmpd="sng" algn="ctr">
              <a:solidFill>
                <a:sysClr val="windowText" lastClr="000000"/>
              </a:solidFill>
              <a:prstDash val="solid"/>
              <a:miter lim="800000"/>
            </a:ln>
            <a:effectLst/>
          </p:spPr>
        </p:cxnSp>
      </p:grpSp>
      <p:sp>
        <p:nvSpPr>
          <p:cNvPr id="13" name="Cerrar llave 12"/>
          <p:cNvSpPr/>
          <p:nvPr/>
        </p:nvSpPr>
        <p:spPr>
          <a:xfrm rot="16200000">
            <a:off x="5990973" y="-3806526"/>
            <a:ext cx="177046" cy="107837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926162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307763914"/>
              </p:ext>
            </p:extLst>
          </p:nvPr>
        </p:nvGraphicFramePr>
        <p:xfrm>
          <a:off x="4425206" y="2119938"/>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522935" y="1242508"/>
            <a:ext cx="3713901" cy="5027004"/>
            <a:chOff x="588921" y="1125855"/>
            <a:chExt cx="3257435" cy="4440555"/>
          </a:xfrm>
        </p:grpSpPr>
        <p:pic>
          <p:nvPicPr>
            <p:cNvPr id="6" name="Imagen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8921" y="1125855"/>
              <a:ext cx="3257435" cy="4440555"/>
            </a:xfrm>
            <a:prstGeom prst="rect">
              <a:avLst/>
            </a:prstGeom>
          </p:spPr>
        </p:pic>
        <p:sp>
          <p:nvSpPr>
            <p:cNvPr id="7" name="Rectángulo 6"/>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210590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AA5BFE-69A4-4B34-8352-54892F3F4971}"/>
              </a:ext>
            </a:extLst>
          </p:cNvPr>
          <p:cNvSpPr>
            <a:spLocks noGrp="1"/>
          </p:cNvSpPr>
          <p:nvPr>
            <p:ph type="title"/>
          </p:nvPr>
        </p:nvSpPr>
        <p:spPr>
          <a:xfrm>
            <a:off x="-197963" y="230785"/>
            <a:ext cx="12192000" cy="587434"/>
          </a:xfrm>
        </p:spPr>
        <p:txBody>
          <a:bodyPr>
            <a:noAutofit/>
          </a:bodyPr>
          <a:lstStyle/>
          <a:p>
            <a:pPr algn="ctr"/>
            <a:r>
              <a:rPr lang="es-ES" sz="3600" b="1" dirty="0">
                <a:solidFill>
                  <a:schemeClr val="accent1">
                    <a:lumMod val="75000"/>
                  </a:schemeClr>
                </a:solidFill>
                <a:latin typeface="+mn-lt"/>
              </a:rPr>
              <a:t>COBERTURA</a:t>
            </a:r>
            <a:endParaRPr lang="es-CO" sz="3600" b="1" dirty="0">
              <a:solidFill>
                <a:schemeClr val="accent1">
                  <a:lumMod val="75000"/>
                </a:schemeClr>
              </a:solidFill>
              <a:latin typeface="+mn-lt"/>
            </a:endParaRPr>
          </a:p>
        </p:txBody>
      </p:sp>
      <p:pic>
        <p:nvPicPr>
          <p:cNvPr id="5" name="Imagen 111"/>
          <p:cNvPicPr>
            <a:picLocks noChangeAspect="1" noChangeArrowheads="1"/>
          </p:cNvPicPr>
          <p:nvPr/>
        </p:nvPicPr>
        <p:blipFill>
          <a:blip r:embed="rId2" cstate="email">
            <a:extLst>
              <a:ext uri="{28A0092B-C50C-407E-A947-70E740481C1C}">
                <a14:useLocalDpi xmlns:a14="http://schemas.microsoft.com/office/drawing/2010/main"/>
              </a:ext>
            </a:extLst>
          </a:blip>
          <a:srcRect r="2283"/>
          <a:stretch>
            <a:fillRect/>
          </a:stretch>
        </p:blipFill>
        <p:spPr bwMode="auto">
          <a:xfrm>
            <a:off x="994606" y="1091597"/>
            <a:ext cx="10165080" cy="562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902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B09B7ED0-14D8-4FA7-9F1E-070C833A0AEC}"/>
              </a:ext>
            </a:extLst>
          </p:cNvPr>
          <p:cNvGraphicFramePr>
            <a:graphicFrameLocks/>
          </p:cNvGraphicFramePr>
          <p:nvPr>
            <p:extLst>
              <p:ext uri="{D42A27DB-BD31-4B8C-83A1-F6EECF244321}">
                <p14:modId xmlns:p14="http://schemas.microsoft.com/office/powerpoint/2010/main" val="1720129237"/>
              </p:ext>
            </p:extLst>
          </p:nvPr>
        </p:nvGraphicFramePr>
        <p:xfrm>
          <a:off x="429208" y="1385740"/>
          <a:ext cx="11333584" cy="539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a:extLst>
              <a:ext uri="{FF2B5EF4-FFF2-40B4-BE49-F238E27FC236}">
                <a16:creationId xmlns:a16="http://schemas.microsoft.com/office/drawing/2014/main" id="{F9ED564F-5A23-4DA8-B88F-8C617D3026AB}"/>
              </a:ext>
            </a:extLst>
          </p:cNvPr>
          <p:cNvSpPr txBox="1">
            <a:spLocks/>
          </p:cNvSpPr>
          <p:nvPr/>
        </p:nvSpPr>
        <p:spPr bwMode="auto">
          <a:xfrm>
            <a:off x="1331669" y="81827"/>
            <a:ext cx="9392078" cy="1210022"/>
          </a:xfrm>
          <a:prstGeom prst="rect">
            <a:avLst/>
          </a:prstGeom>
          <a:noFill/>
          <a:ln>
            <a:noFill/>
          </a:ln>
        </p:spPr>
        <p:txBody>
          <a:bodyPr vert="horz" wrap="square" lIns="109728" tIns="54864" rIns="109728" bIns="54864" numCol="1" anchor="ctr" anchorCtr="0" compatLnSpc="1">
            <a:prstTxWarp prst="textNoShape">
              <a:avLst/>
            </a:prstTxWarp>
            <a:normAutofit fontScale="25000" lnSpcReduction="20000"/>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nSpc>
                <a:spcPct val="120000"/>
              </a:lnSpc>
            </a:pPr>
            <a:r>
              <a:rPr lang="es-ES" sz="8800" b="1" dirty="0">
                <a:solidFill>
                  <a:schemeClr val="accent1">
                    <a:lumMod val="75000"/>
                  </a:schemeClr>
                </a:solidFill>
                <a:latin typeface="+mn-lt"/>
              </a:rPr>
              <a:t>NIVEL NACIONAL </a:t>
            </a:r>
          </a:p>
          <a:p>
            <a:pPr>
              <a:lnSpc>
                <a:spcPct val="120000"/>
              </a:lnSpc>
            </a:pPr>
            <a:r>
              <a:rPr lang="es-ES" sz="8800" b="1" dirty="0">
                <a:solidFill>
                  <a:schemeClr val="accent1">
                    <a:lumMod val="75000"/>
                  </a:schemeClr>
                </a:solidFill>
                <a:latin typeface="+mn-lt"/>
              </a:rPr>
              <a:t>ESTADO DE SITUACIÓN FINANCIERA CONSOLIDADO </a:t>
            </a:r>
          </a:p>
          <a:p>
            <a:pPr>
              <a:lnSpc>
                <a:spcPct val="120000"/>
              </a:lnSpc>
            </a:pPr>
            <a:r>
              <a:rPr lang="es-CO" sz="8800" b="1" dirty="0">
                <a:solidFill>
                  <a:schemeClr val="accent1">
                    <a:lumMod val="75000"/>
                  </a:schemeClr>
                </a:solidFill>
                <a:latin typeface="+mn-lt"/>
                <a:cs typeface="Times New Roman" panose="02020603050405020304" pitchFamily="18" charset="0"/>
              </a:rPr>
              <a:t>A 31 de diciembre de 2018</a:t>
            </a:r>
          </a:p>
          <a:p>
            <a:pPr>
              <a:lnSpc>
                <a:spcPct val="120000"/>
              </a:lnSpc>
            </a:pPr>
            <a:r>
              <a:rPr lang="es-ES" sz="5600" b="1" dirty="0">
                <a:solidFill>
                  <a:schemeClr val="accent1">
                    <a:lumMod val="75000"/>
                  </a:schemeClr>
                </a:solidFill>
                <a:latin typeface="+mn-lt"/>
              </a:rPr>
              <a:t>(Miles de millones de pesos)</a:t>
            </a:r>
            <a:endParaRPr lang="es-CO" sz="5600" b="1" dirty="0">
              <a:solidFill>
                <a:schemeClr val="accent1">
                  <a:lumMod val="75000"/>
                </a:schemeClr>
              </a:solidFill>
              <a:latin typeface="+mn-lt"/>
            </a:endParaRPr>
          </a:p>
        </p:txBody>
      </p:sp>
    </p:spTree>
    <p:extLst>
      <p:ext uri="{BB962C8B-B14F-4D97-AF65-F5344CB8AC3E}">
        <p14:creationId xmlns:p14="http://schemas.microsoft.com/office/powerpoint/2010/main" val="32768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39557" y="1234559"/>
            <a:ext cx="11560084" cy="5505253"/>
          </a:xfrm>
        </p:spPr>
        <p:txBody>
          <a:bodyPr>
            <a:noAutofit/>
          </a:bodyPr>
          <a:lstStyle/>
          <a:p>
            <a:pPr algn="l">
              <a:tabLst>
                <a:tab pos="2865438" algn="l"/>
              </a:tabLst>
            </a:pPr>
            <a:r>
              <a:rPr lang="es-CO" sz="2400" b="1" dirty="0"/>
              <a:t>1) Las Entidades de gobierno aplican la Resolución 533/15 a partir de 01/01/2018 sobre la base de preparación de información contable 2017 para ajustar saldos iniciales al 01/01/2018 y durante 2018 sobre la base de este nuevo marco normativo. Situación no aplicable durante el año 2017.</a:t>
            </a:r>
            <a:br>
              <a:rPr lang="es-CO" sz="2400" b="1" dirty="0"/>
            </a:br>
            <a:br>
              <a:rPr lang="es-CO" sz="2400" b="1" dirty="0"/>
            </a:br>
            <a:r>
              <a:rPr lang="es-CO" sz="2400" b="1" dirty="0"/>
              <a:t>2) El re expresar EEFF se realiza siempre y cuando se apliquen políticas uniformes y este no es el caso, dado que se aplicó un nuevo conjunto de políticas contables a partir del 1 de enero de 2018 en virtud del proceso de convergencia que llevó a cabo la CGN.</a:t>
            </a:r>
            <a:br>
              <a:rPr lang="es-CO" sz="2400" b="1" dirty="0"/>
            </a:br>
            <a:br>
              <a:rPr lang="es-CO" sz="2400" b="1" dirty="0"/>
            </a:br>
            <a:r>
              <a:rPr lang="es-CO" sz="2400" b="1" dirty="0"/>
              <a:t>3) Aplicar políticas contables retroactivas tales como: Valor de mercado, deterioro, es impracticable </a:t>
            </a:r>
            <a:br>
              <a:rPr lang="es-CO" sz="2400" b="1" dirty="0"/>
            </a:br>
            <a:br>
              <a:rPr lang="es-CO" sz="2400" b="1" dirty="0"/>
            </a:br>
            <a:r>
              <a:rPr lang="es-CO" sz="2400" b="1" dirty="0"/>
              <a:t>  - Carecer de información específica.</a:t>
            </a:r>
            <a:br>
              <a:rPr lang="es-CO" sz="2400" b="1" dirty="0"/>
            </a:br>
            <a:r>
              <a:rPr lang="es-CO" sz="2400" b="1" dirty="0"/>
              <a:t>  - Por costos económico - financieros</a:t>
            </a:r>
            <a:br>
              <a:rPr lang="es-CO" sz="2400" b="1" dirty="0"/>
            </a:br>
            <a:r>
              <a:rPr lang="es-CO" sz="2400" b="1" dirty="0"/>
              <a:t>  - EEFF auditados y dictaminados</a:t>
            </a:r>
            <a:br>
              <a:rPr lang="es-CO" sz="2400" b="1" dirty="0"/>
            </a:br>
            <a:r>
              <a:rPr lang="es-CO" sz="2400" b="1" dirty="0"/>
              <a:t>  - Fenecimiento o no de las cuentas por los respectivos entes de </a:t>
            </a:r>
            <a:r>
              <a:rPr lang="es-CO" sz="2400" b="1" dirty="0">
                <a:solidFill>
                  <a:schemeClr val="accent5">
                    <a:lumMod val="75000"/>
                  </a:schemeClr>
                </a:solidFill>
                <a:latin typeface="Calibri" pitchFamily="34" charset="0"/>
                <a:ea typeface="+mn-ea"/>
                <a:cs typeface="+mn-cs"/>
              </a:rPr>
              <a:t>control  fiscal </a:t>
            </a:r>
            <a:r>
              <a:rPr lang="es-CO" sz="2400" b="1" dirty="0"/>
              <a:t>y el </a:t>
            </a:r>
            <a:r>
              <a:rPr lang="es-CO" sz="2400" b="1" dirty="0">
                <a:solidFill>
                  <a:schemeClr val="accent5">
                    <a:lumMod val="75000"/>
                  </a:schemeClr>
                </a:solidFill>
                <a:latin typeface="Calibri" pitchFamily="34" charset="0"/>
                <a:ea typeface="+mn-ea"/>
                <a:cs typeface="+mn-cs"/>
              </a:rPr>
              <a:t>legislativo.</a:t>
            </a:r>
            <a:r>
              <a:rPr lang="es-CO" sz="2400" b="1" dirty="0"/>
              <a:t> </a:t>
            </a:r>
            <a:br>
              <a:rPr lang="es-CO" sz="2400" b="1" dirty="0"/>
            </a:br>
            <a:endParaRPr lang="es-CO" sz="2400" b="1" dirty="0"/>
          </a:p>
        </p:txBody>
      </p:sp>
      <p:sp>
        <p:nvSpPr>
          <p:cNvPr id="5" name="CuadroTexto 2"/>
          <p:cNvSpPr txBox="1"/>
          <p:nvPr/>
        </p:nvSpPr>
        <p:spPr>
          <a:xfrm>
            <a:off x="65988" y="111122"/>
            <a:ext cx="10144368" cy="954107"/>
          </a:xfrm>
          <a:prstGeom prst="rect">
            <a:avLst/>
          </a:prstGeom>
          <a:noFill/>
        </p:spPr>
        <p:txBody>
          <a:bodyPr wrap="square" rtlCol="0">
            <a:spAutoFit/>
          </a:bodyPr>
          <a:lstStyle/>
          <a:p>
            <a:pPr algn="ctr"/>
            <a:r>
              <a:rPr lang="es-ES" sz="2800" b="1" dirty="0">
                <a:solidFill>
                  <a:schemeClr val="accent1">
                    <a:lumMod val="75000"/>
                  </a:schemeClr>
                </a:solidFill>
                <a:latin typeface="+mn-lt"/>
              </a:rPr>
              <a:t>NO COMPARABILIDAD ESTADOS FINANCIEROS  </a:t>
            </a:r>
          </a:p>
          <a:p>
            <a:pPr algn="ctr"/>
            <a:r>
              <a:rPr lang="es-ES" sz="2800" b="1" dirty="0">
                <a:solidFill>
                  <a:schemeClr val="accent1">
                    <a:lumMod val="75000"/>
                  </a:schemeClr>
                </a:solidFill>
                <a:latin typeface="+mn-lt"/>
              </a:rPr>
              <a:t>A 31-12-2018</a:t>
            </a:r>
          </a:p>
        </p:txBody>
      </p:sp>
    </p:spTree>
    <p:extLst>
      <p:ext uri="{BB962C8B-B14F-4D97-AF65-F5344CB8AC3E}">
        <p14:creationId xmlns:p14="http://schemas.microsoft.com/office/powerpoint/2010/main" val="3696506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24206" y="1137185"/>
            <a:ext cx="11359299" cy="5413291"/>
          </a:xfrm>
        </p:spPr>
        <p:txBody>
          <a:bodyPr>
            <a:noAutofit/>
          </a:bodyPr>
          <a:lstStyle/>
          <a:p>
            <a:pPr algn="l"/>
            <a:r>
              <a:rPr lang="es-CO" sz="2800" b="1" dirty="0"/>
              <a:t>4) Técnicamente no era práctico reestructurar y re expresar los EEFF del año anterior, por ordenamiento legal, por previsiones e implicaciones de orden fiscal</a:t>
            </a:r>
            <a:br>
              <a:rPr lang="es-CO" sz="2800" b="1" dirty="0"/>
            </a:br>
            <a:br>
              <a:rPr lang="es-CO" sz="2800" b="1" dirty="0"/>
            </a:br>
            <a:r>
              <a:rPr lang="es-CO" sz="2800" b="1" dirty="0"/>
              <a:t>5) Al presentarse cambios importantes en las políticas contables y como consecuencias de estos se incorporaron o eliminaron, en los estados financieros del 2018, gastos, ingresos, activos y pasivos que probablemente corresponden a años anteriores, no era posible una medida de comparación del año 2018 con el año anterior. Se determinó crear la cuenta patrimonial de Impacto por la convergencia.</a:t>
            </a:r>
            <a:br>
              <a:rPr lang="es-CO" sz="2300" b="1" dirty="0"/>
            </a:br>
            <a:br>
              <a:rPr lang="es-CO" sz="2800" b="1" dirty="0"/>
            </a:br>
            <a:r>
              <a:rPr lang="es-CO" sz="2800" b="1" dirty="0"/>
              <a:t>6) Se incorporó revelación de este impacto en el patrimonio, los conceptos que lo originan y las principales entidades que lo generaron .</a:t>
            </a:r>
          </a:p>
        </p:txBody>
      </p:sp>
      <p:sp>
        <p:nvSpPr>
          <p:cNvPr id="5" name="CuadroTexto 4"/>
          <p:cNvSpPr txBox="1"/>
          <p:nvPr/>
        </p:nvSpPr>
        <p:spPr>
          <a:xfrm>
            <a:off x="-386838" y="105256"/>
            <a:ext cx="11819765" cy="954107"/>
          </a:xfrm>
          <a:prstGeom prst="rect">
            <a:avLst/>
          </a:prstGeom>
          <a:noFill/>
        </p:spPr>
        <p:txBody>
          <a:bodyPr wrap="square" rtlCol="0">
            <a:spAutoFit/>
          </a:bodyPr>
          <a:lstStyle/>
          <a:p>
            <a:pPr algn="ctr"/>
            <a:r>
              <a:rPr lang="es-ES" sz="2800" b="1" dirty="0">
                <a:solidFill>
                  <a:schemeClr val="accent1">
                    <a:lumMod val="75000"/>
                  </a:schemeClr>
                </a:solidFill>
                <a:latin typeface="+mn-lt"/>
              </a:rPr>
              <a:t>NO COMPARABILIDAD ESTADOS FINANCIEROS</a:t>
            </a:r>
          </a:p>
          <a:p>
            <a:pPr algn="ctr"/>
            <a:r>
              <a:rPr lang="es-ES" sz="2800" b="1" dirty="0">
                <a:solidFill>
                  <a:schemeClr val="accent1">
                    <a:lumMod val="75000"/>
                  </a:schemeClr>
                </a:solidFill>
                <a:latin typeface="+mn-lt"/>
              </a:rPr>
              <a:t> A 31-12-2018</a:t>
            </a:r>
          </a:p>
        </p:txBody>
      </p:sp>
    </p:spTree>
    <p:extLst>
      <p:ext uri="{BB962C8B-B14F-4D97-AF65-F5344CB8AC3E}">
        <p14:creationId xmlns:p14="http://schemas.microsoft.com/office/powerpoint/2010/main" val="12837952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91612" y="2049625"/>
            <a:ext cx="8229601" cy="4154984"/>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Fundamento Legal CGN</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Sistema CHIP</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Convergencia Contable Pública </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Proceso de Consolidación</a:t>
            </a:r>
            <a:r>
              <a:rPr lang="es-CO" sz="2400" b="1" dirty="0"/>
              <a:t> en Convergencia a 31-12-2018</a:t>
            </a:r>
          </a:p>
          <a:p>
            <a:pPr eaLnBrk="1" fontAlgn="auto" hangingPunct="1">
              <a:spcBef>
                <a:spcPts val="0"/>
              </a:spcBef>
              <a:spcAft>
                <a:spcPts val="0"/>
              </a:spcAft>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ES" sz="2400" b="1" dirty="0"/>
              <a:t>Situación Financiera y de Resultados a</a:t>
            </a:r>
            <a:r>
              <a:rPr lang="es-CO" sz="2400" b="1" dirty="0"/>
              <a:t> diciembre 31 de 2018</a:t>
            </a:r>
            <a:endParaRPr lang="es-ES" sz="2400" b="1" dirty="0"/>
          </a:p>
          <a:p>
            <a:pPr marL="285750" indent="-285750" eaLnBrk="1" fontAlgn="auto" hangingPunct="1">
              <a:spcBef>
                <a:spcPts val="0"/>
              </a:spcBef>
              <a:spcAft>
                <a:spcPts val="0"/>
              </a:spcAft>
              <a:buFont typeface="Wingdings" panose="05000000000000000000" pitchFamily="2" charset="2"/>
              <a:buChar char="Ø"/>
              <a:defRPr/>
            </a:pPr>
            <a:endParaRPr lang="es-ES" sz="2400" b="1" dirty="0"/>
          </a:p>
          <a:p>
            <a:pPr marL="285750" indent="-285750" eaLnBrk="1" fontAlgn="auto" hangingPunct="1">
              <a:spcBef>
                <a:spcPts val="0"/>
              </a:spcBef>
              <a:spcAft>
                <a:spcPts val="0"/>
              </a:spcAft>
              <a:buFont typeface="Wingdings" panose="05000000000000000000" pitchFamily="2" charset="2"/>
              <a:buChar char="Ø"/>
              <a:defRPr/>
            </a:pPr>
            <a:r>
              <a:rPr lang="es-ES" sz="2400" b="1" dirty="0"/>
              <a:t>Control Interno Contable a</a:t>
            </a:r>
            <a:r>
              <a:rPr lang="es-CO" sz="2400" b="1" dirty="0"/>
              <a:t> diciembre 31 de 2018</a:t>
            </a:r>
          </a:p>
        </p:txBody>
      </p:sp>
      <p:sp>
        <p:nvSpPr>
          <p:cNvPr id="5" name="CuadroTexto 6"/>
          <p:cNvSpPr txBox="1">
            <a:spLocks noChangeArrowheads="1"/>
          </p:cNvSpPr>
          <p:nvPr/>
        </p:nvSpPr>
        <p:spPr bwMode="auto">
          <a:xfrm>
            <a:off x="131975" y="1135016"/>
            <a:ext cx="12192000" cy="707886"/>
          </a:xfrm>
          <a:prstGeom prst="rect">
            <a:avLst/>
          </a:prstGeom>
          <a:noFill/>
          <a:ln w="9525">
            <a:noFill/>
            <a:miter lim="800000"/>
            <a:headEnd/>
            <a:tailEnd/>
          </a:ln>
        </p:spPr>
        <p:txBody>
          <a:bodyPr wrap="square">
            <a:spAutoFit/>
          </a:bodyPr>
          <a:lstStyle/>
          <a:p>
            <a:pPr algn="ctr" eaLnBrk="1" hangingPunct="1"/>
            <a:r>
              <a:rPr lang="es-MX" sz="4000" b="1" dirty="0">
                <a:solidFill>
                  <a:schemeClr val="accent1">
                    <a:lumMod val="75000"/>
                  </a:schemeClr>
                </a:solidFill>
                <a:latin typeface="+mn-lt"/>
              </a:rPr>
              <a:t>EXPERIENCIA DE CONSOLIDACIÓN EN COLOMBIA</a:t>
            </a:r>
            <a:endParaRPr lang="es-PA" sz="4000" b="1" dirty="0">
              <a:solidFill>
                <a:schemeClr val="accent1">
                  <a:lumMod val="75000"/>
                </a:schemeClr>
              </a:solidFill>
              <a:latin typeface="+mn-lt"/>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410" y="2049625"/>
            <a:ext cx="2961228" cy="4407464"/>
          </a:xfrm>
          <a:prstGeom prst="rect">
            <a:avLst/>
          </a:prstGeom>
        </p:spPr>
      </p:pic>
    </p:spTree>
    <p:extLst>
      <p:ext uri="{BB962C8B-B14F-4D97-AF65-F5344CB8AC3E}">
        <p14:creationId xmlns:p14="http://schemas.microsoft.com/office/powerpoint/2010/main" val="3790526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9ED564F-5A23-4DA8-B88F-8C617D3026AB}"/>
              </a:ext>
            </a:extLst>
          </p:cNvPr>
          <p:cNvSpPr>
            <a:spLocks noGrp="1"/>
          </p:cNvSpPr>
          <p:nvPr>
            <p:ph type="title"/>
          </p:nvPr>
        </p:nvSpPr>
        <p:spPr>
          <a:xfrm>
            <a:off x="696631" y="166200"/>
            <a:ext cx="9712918" cy="1069772"/>
          </a:xfrm>
          <a:noFill/>
        </p:spPr>
        <p:txBody>
          <a:bodyPr>
            <a:noAutofit/>
          </a:bodyPr>
          <a:lstStyle/>
          <a:p>
            <a:pPr algn="ctr">
              <a:lnSpc>
                <a:spcPct val="100000"/>
              </a:lnSpc>
            </a:pPr>
            <a:r>
              <a:rPr lang="es-ES" sz="2000" b="1" dirty="0">
                <a:solidFill>
                  <a:schemeClr val="accent1">
                    <a:lumMod val="75000"/>
                  </a:schemeClr>
                </a:solidFill>
                <a:latin typeface="+mn-lt"/>
              </a:rPr>
              <a:t> </a:t>
            </a:r>
            <a:r>
              <a:rPr lang="es-ES" sz="2000" b="1" dirty="0">
                <a:solidFill>
                  <a:schemeClr val="accent1">
                    <a:lumMod val="75000"/>
                  </a:schemeClr>
                </a:solidFill>
                <a:latin typeface="+mn-lt"/>
                <a:cs typeface="Arial" panose="020B0604020202020204" pitchFamily="34" charset="0"/>
              </a:rPr>
              <a:t>NIVEL NACIONAL</a:t>
            </a:r>
            <a:br>
              <a:rPr lang="es-ES" sz="2000" b="1" dirty="0">
                <a:solidFill>
                  <a:schemeClr val="accent1">
                    <a:lumMod val="75000"/>
                  </a:schemeClr>
                </a:solidFill>
                <a:latin typeface="+mn-lt"/>
                <a:cs typeface="Arial" panose="020B0604020202020204" pitchFamily="34" charset="0"/>
              </a:rPr>
            </a:br>
            <a:r>
              <a:rPr lang="es-ES" sz="2000" b="1" dirty="0">
                <a:solidFill>
                  <a:schemeClr val="accent1">
                    <a:lumMod val="75000"/>
                  </a:schemeClr>
                </a:solidFill>
                <a:latin typeface="+mn-lt"/>
                <a:cs typeface="Arial" panose="020B0604020202020204" pitchFamily="34" charset="0"/>
              </a:rPr>
              <a:t>ESTADO DE SITUACIÓN FINANCIERA CONSOLIDADO POR MARCOS </a:t>
            </a:r>
            <a:br>
              <a:rPr lang="es-ES" sz="2000" b="1" dirty="0">
                <a:solidFill>
                  <a:schemeClr val="accent1">
                    <a:lumMod val="75000"/>
                  </a:schemeClr>
                </a:solidFill>
                <a:latin typeface="+mn-lt"/>
                <a:cs typeface="Arial" panose="020B0604020202020204" pitchFamily="34" charset="0"/>
              </a:rPr>
            </a:br>
            <a:r>
              <a:rPr lang="es-ES" sz="2000" b="1" dirty="0">
                <a:solidFill>
                  <a:schemeClr val="accent1">
                    <a:lumMod val="75000"/>
                  </a:schemeClr>
                </a:solidFill>
                <a:latin typeface="+mn-lt"/>
                <a:cs typeface="Arial" panose="020B0604020202020204" pitchFamily="34" charset="0"/>
              </a:rPr>
              <a:t>a 31 de Diciembre de 2018</a:t>
            </a:r>
            <a:br>
              <a:rPr lang="es-ES" sz="2000" b="1" dirty="0">
                <a:solidFill>
                  <a:schemeClr val="accent1">
                    <a:lumMod val="75000"/>
                  </a:schemeClr>
                </a:solidFill>
                <a:latin typeface="+mn-lt"/>
                <a:cs typeface="Arial" panose="020B0604020202020204" pitchFamily="34" charset="0"/>
              </a:rPr>
            </a:br>
            <a:r>
              <a:rPr lang="es-ES" sz="2000" b="1" dirty="0">
                <a:solidFill>
                  <a:schemeClr val="accent1">
                    <a:lumMod val="75000"/>
                  </a:schemeClr>
                </a:solidFill>
                <a:latin typeface="+mn-lt"/>
                <a:cs typeface="Arial" panose="020B0604020202020204" pitchFamily="34" charset="0"/>
              </a:rPr>
              <a:t>(</a:t>
            </a:r>
            <a:r>
              <a:rPr lang="es-ES" sz="1800" b="1" dirty="0">
                <a:solidFill>
                  <a:schemeClr val="accent1">
                    <a:lumMod val="75000"/>
                  </a:schemeClr>
                </a:solidFill>
                <a:latin typeface="+mn-lt"/>
              </a:rPr>
              <a:t>Miles de millones de pesos)</a:t>
            </a:r>
            <a:endParaRPr lang="es-CO" sz="1800" b="1" dirty="0">
              <a:solidFill>
                <a:schemeClr val="accent1">
                  <a:lumMod val="75000"/>
                </a:schemeClr>
              </a:solidFill>
              <a:latin typeface="+mn-lt"/>
            </a:endParaRPr>
          </a:p>
        </p:txBody>
      </p:sp>
      <p:pic>
        <p:nvPicPr>
          <p:cNvPr id="5" name="Imagen 4">
            <a:extLst>
              <a:ext uri="{FF2B5EF4-FFF2-40B4-BE49-F238E27FC236}">
                <a16:creationId xmlns:a16="http://schemas.microsoft.com/office/drawing/2014/main" id="{6D3F8B5A-45C1-41BA-B8D8-A665CEA8C5FB}"/>
              </a:ext>
            </a:extLst>
          </p:cNvPr>
          <p:cNvPicPr>
            <a:picLocks noChangeAspect="1"/>
          </p:cNvPicPr>
          <p:nvPr/>
        </p:nvPicPr>
        <p:blipFill>
          <a:blip r:embed="rId2"/>
          <a:stretch>
            <a:fillRect/>
          </a:stretch>
        </p:blipFill>
        <p:spPr>
          <a:xfrm>
            <a:off x="433632" y="1357460"/>
            <a:ext cx="11312166" cy="5250730"/>
          </a:xfrm>
          <a:prstGeom prst="rect">
            <a:avLst/>
          </a:prstGeom>
        </p:spPr>
      </p:pic>
      <p:sp>
        <p:nvSpPr>
          <p:cNvPr id="6" name="Rectángulo 5"/>
          <p:cNvSpPr/>
          <p:nvPr/>
        </p:nvSpPr>
        <p:spPr>
          <a:xfrm>
            <a:off x="10287000" y="1357460"/>
            <a:ext cx="1458798" cy="52507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735006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A92308EC-1A1F-4EE3-9BB0-801B822C629B}"/>
              </a:ext>
            </a:extLst>
          </p:cNvPr>
          <p:cNvGraphicFramePr>
            <a:graphicFrameLocks/>
          </p:cNvGraphicFramePr>
          <p:nvPr>
            <p:extLst>
              <p:ext uri="{D42A27DB-BD31-4B8C-83A1-F6EECF244321}">
                <p14:modId xmlns:p14="http://schemas.microsoft.com/office/powerpoint/2010/main" val="54314838"/>
              </p:ext>
            </p:extLst>
          </p:nvPr>
        </p:nvGraphicFramePr>
        <p:xfrm>
          <a:off x="604932" y="933028"/>
          <a:ext cx="10972800" cy="5572046"/>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a:extLst>
              <a:ext uri="{FF2B5EF4-FFF2-40B4-BE49-F238E27FC236}">
                <a16:creationId xmlns:a16="http://schemas.microsoft.com/office/drawing/2014/main" id="{BE74E3BB-CD60-4E66-A6CC-565CECCEAB7F}"/>
              </a:ext>
            </a:extLst>
          </p:cNvPr>
          <p:cNvSpPr>
            <a:spLocks noGrp="1"/>
          </p:cNvSpPr>
          <p:nvPr>
            <p:ph type="title"/>
          </p:nvPr>
        </p:nvSpPr>
        <p:spPr>
          <a:xfrm>
            <a:off x="-329938" y="243099"/>
            <a:ext cx="12192000" cy="760610"/>
          </a:xfrm>
        </p:spPr>
        <p:txBody>
          <a:bodyPr>
            <a:normAutofit fontScale="90000"/>
          </a:bodyPr>
          <a:lstStyle/>
          <a:p>
            <a:pPr algn="ctr"/>
            <a:r>
              <a:rPr lang="es-ES" sz="3700" b="1" dirty="0">
                <a:solidFill>
                  <a:schemeClr val="accent1">
                    <a:lumMod val="75000"/>
                  </a:schemeClr>
                </a:solidFill>
                <a:latin typeface="+mn-lt"/>
              </a:rPr>
              <a:t>ACTIVOS 2018</a:t>
            </a:r>
            <a:br>
              <a:rPr lang="es-ES" sz="4320" b="1" dirty="0">
                <a:solidFill>
                  <a:schemeClr val="accent1">
                    <a:lumMod val="75000"/>
                  </a:schemeClr>
                </a:solidFill>
                <a:latin typeface="+mn-lt"/>
              </a:rPr>
            </a:br>
            <a:r>
              <a:rPr lang="es-ES" sz="1800" dirty="0">
                <a:solidFill>
                  <a:schemeClr val="accent1">
                    <a:lumMod val="75000"/>
                  </a:schemeClr>
                </a:solidFill>
                <a:latin typeface="+mn-lt"/>
              </a:rPr>
              <a:t>Miles de millones de pesos</a:t>
            </a:r>
            <a:endParaRPr lang="es-CO" sz="1800" dirty="0">
              <a:solidFill>
                <a:schemeClr val="accent1">
                  <a:lumMod val="75000"/>
                </a:schemeClr>
              </a:solidFill>
              <a:latin typeface="+mn-lt"/>
            </a:endParaRPr>
          </a:p>
        </p:txBody>
      </p:sp>
      <p:sp>
        <p:nvSpPr>
          <p:cNvPr id="6" name="Título 1"/>
          <p:cNvSpPr txBox="1">
            <a:spLocks/>
          </p:cNvSpPr>
          <p:nvPr/>
        </p:nvSpPr>
        <p:spPr bwMode="auto">
          <a:xfrm>
            <a:off x="8281792" y="5783570"/>
            <a:ext cx="273442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$623.017,8</a:t>
            </a:r>
          </a:p>
        </p:txBody>
      </p:sp>
    </p:spTree>
    <p:extLst>
      <p:ext uri="{BB962C8B-B14F-4D97-AF65-F5344CB8AC3E}">
        <p14:creationId xmlns:p14="http://schemas.microsoft.com/office/powerpoint/2010/main" val="1682889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6C554E-DC6B-4C72-99AD-1A32051AFD4B}"/>
              </a:ext>
            </a:extLst>
          </p:cNvPr>
          <p:cNvSpPr>
            <a:spLocks noGrp="1"/>
          </p:cNvSpPr>
          <p:nvPr>
            <p:ph type="title"/>
          </p:nvPr>
        </p:nvSpPr>
        <p:spPr>
          <a:xfrm>
            <a:off x="0" y="0"/>
            <a:ext cx="12192000" cy="1143000"/>
          </a:xfrm>
        </p:spPr>
        <p:txBody>
          <a:bodyPr/>
          <a:lstStyle/>
          <a:p>
            <a:pPr algn="ctr"/>
            <a:r>
              <a:rPr lang="es-ES" sz="3300" b="1" dirty="0">
                <a:solidFill>
                  <a:schemeClr val="accent1">
                    <a:lumMod val="75000"/>
                  </a:schemeClr>
                </a:solidFill>
                <a:latin typeface="+mn-lt"/>
              </a:rPr>
              <a:t>PASIVOS 2018</a:t>
            </a:r>
            <a:br>
              <a:rPr lang="es-ES" sz="3300" dirty="0">
                <a:solidFill>
                  <a:schemeClr val="accent1">
                    <a:lumMod val="75000"/>
                  </a:schemeClr>
                </a:solidFill>
                <a:latin typeface="+mn-lt"/>
              </a:rPr>
            </a:br>
            <a:r>
              <a:rPr lang="es-ES" sz="1600" dirty="0">
                <a:solidFill>
                  <a:schemeClr val="accent1">
                    <a:lumMod val="75000"/>
                  </a:schemeClr>
                </a:solidFill>
                <a:latin typeface="+mn-lt"/>
              </a:rPr>
              <a:t>   Miles de millones de pesos</a:t>
            </a:r>
            <a:endParaRPr lang="es-CO" sz="1600" dirty="0">
              <a:solidFill>
                <a:schemeClr val="accent1">
                  <a:lumMod val="75000"/>
                </a:schemeClr>
              </a:solidFill>
              <a:latin typeface="+mn-lt"/>
            </a:endParaRPr>
          </a:p>
        </p:txBody>
      </p:sp>
      <p:graphicFrame>
        <p:nvGraphicFramePr>
          <p:cNvPr id="5" name="Gráfico 4">
            <a:extLst>
              <a:ext uri="{FF2B5EF4-FFF2-40B4-BE49-F238E27FC236}">
                <a16:creationId xmlns:a16="http://schemas.microsoft.com/office/drawing/2014/main" id="{30F8B450-8AF0-4FDF-BF86-6C06CB5BA6B7}"/>
              </a:ext>
            </a:extLst>
          </p:cNvPr>
          <p:cNvGraphicFramePr>
            <a:graphicFrameLocks/>
          </p:cNvGraphicFramePr>
          <p:nvPr>
            <p:extLst>
              <p:ext uri="{D42A27DB-BD31-4B8C-83A1-F6EECF244321}">
                <p14:modId xmlns:p14="http://schemas.microsoft.com/office/powerpoint/2010/main" val="1331552978"/>
              </p:ext>
            </p:extLst>
          </p:nvPr>
        </p:nvGraphicFramePr>
        <p:xfrm>
          <a:off x="406923" y="1143000"/>
          <a:ext cx="11378153" cy="550767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bwMode="auto">
          <a:xfrm>
            <a:off x="7982958" y="5533204"/>
            <a:ext cx="2943745"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$1.050.576,3</a:t>
            </a:r>
          </a:p>
        </p:txBody>
      </p:sp>
    </p:spTree>
    <p:extLst>
      <p:ext uri="{BB962C8B-B14F-4D97-AF65-F5344CB8AC3E}">
        <p14:creationId xmlns:p14="http://schemas.microsoft.com/office/powerpoint/2010/main" val="2483151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Gráfico">
            <a:extLst>
              <a:ext uri="{FF2B5EF4-FFF2-40B4-BE49-F238E27FC236}">
                <a16:creationId xmlns:a16="http://schemas.microsoft.com/office/drawing/2014/main" id="{AFCCC55B-339A-4A1B-A08E-4171A9581294}"/>
              </a:ext>
            </a:extLst>
          </p:cNvPr>
          <p:cNvGraphicFramePr>
            <a:graphicFrameLocks/>
          </p:cNvGraphicFramePr>
          <p:nvPr>
            <p:extLst>
              <p:ext uri="{D42A27DB-BD31-4B8C-83A1-F6EECF244321}">
                <p14:modId xmlns:p14="http://schemas.microsoft.com/office/powerpoint/2010/main" val="3693850426"/>
              </p:ext>
            </p:extLst>
          </p:nvPr>
        </p:nvGraphicFramePr>
        <p:xfrm>
          <a:off x="518475" y="1290529"/>
          <a:ext cx="11180190" cy="52372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0570096" y="6120958"/>
            <a:ext cx="529046" cy="293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ítulo 1"/>
          <p:cNvSpPr>
            <a:spLocks noGrp="1"/>
          </p:cNvSpPr>
          <p:nvPr>
            <p:ph type="title"/>
          </p:nvPr>
        </p:nvSpPr>
        <p:spPr>
          <a:xfrm>
            <a:off x="-860020" y="0"/>
            <a:ext cx="12192000" cy="1395167"/>
          </a:xfrm>
          <a:noFill/>
        </p:spPr>
        <p:txBody>
          <a:bodyPr>
            <a:normAutofit/>
          </a:bodyPr>
          <a:lstStyle/>
          <a:p>
            <a:pPr algn="ctr"/>
            <a:r>
              <a:rPr lang="es-CO" sz="3200" b="1" dirty="0">
                <a:solidFill>
                  <a:schemeClr val="accent1">
                    <a:lumMod val="75000"/>
                  </a:schemeClr>
                </a:solidFill>
                <a:latin typeface="+mn-lt"/>
              </a:rPr>
              <a:t>CÁLCULO ACTUARIAL </a:t>
            </a:r>
            <a:br>
              <a:rPr lang="es-CO" sz="3200" b="1" dirty="0">
                <a:solidFill>
                  <a:schemeClr val="accent1">
                    <a:lumMod val="75000"/>
                  </a:schemeClr>
                </a:solidFill>
                <a:latin typeface="+mn-lt"/>
              </a:rPr>
            </a:br>
            <a:r>
              <a:rPr lang="es-CO" sz="3200" b="1" dirty="0">
                <a:solidFill>
                  <a:schemeClr val="accent1">
                    <a:lumMod val="75000"/>
                  </a:schemeClr>
                </a:solidFill>
                <a:latin typeface="+mn-lt"/>
              </a:rPr>
              <a:t>DE LOS FONDOS DE RESERVAS DE PENSIONES</a:t>
            </a:r>
            <a:br>
              <a:rPr lang="es-CO" sz="2400" dirty="0">
                <a:solidFill>
                  <a:schemeClr val="accent1">
                    <a:lumMod val="75000"/>
                  </a:schemeClr>
                </a:solidFill>
                <a:latin typeface="+mn-lt"/>
              </a:rPr>
            </a:br>
            <a:r>
              <a:rPr lang="es-CO" sz="2400" dirty="0">
                <a:solidFill>
                  <a:schemeClr val="accent1">
                    <a:lumMod val="75000"/>
                  </a:schemeClr>
                </a:solidFill>
                <a:latin typeface="+mn-lt"/>
              </a:rPr>
              <a:t>        </a:t>
            </a:r>
            <a:r>
              <a:rPr lang="es-ES" sz="1800" dirty="0">
                <a:solidFill>
                  <a:schemeClr val="accent1">
                    <a:lumMod val="75000"/>
                  </a:schemeClr>
                </a:solidFill>
                <a:latin typeface="+mn-lt"/>
              </a:rPr>
              <a:t>MILES DE MILLONES DE PESOS</a:t>
            </a:r>
            <a:endParaRPr lang="es-CO" sz="1800" dirty="0">
              <a:solidFill>
                <a:schemeClr val="accent1">
                  <a:lumMod val="75000"/>
                </a:schemeClr>
              </a:solidFill>
              <a:latin typeface="+mn-lt"/>
            </a:endParaRPr>
          </a:p>
        </p:txBody>
      </p:sp>
      <p:sp>
        <p:nvSpPr>
          <p:cNvPr id="7" name="Título 1"/>
          <p:cNvSpPr txBox="1">
            <a:spLocks/>
          </p:cNvSpPr>
          <p:nvPr/>
        </p:nvSpPr>
        <p:spPr bwMode="auto">
          <a:xfrm>
            <a:off x="8440294" y="6027800"/>
            <a:ext cx="3080221"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$1.084.995,2</a:t>
            </a:r>
          </a:p>
        </p:txBody>
      </p:sp>
    </p:spTree>
    <p:extLst>
      <p:ext uri="{BB962C8B-B14F-4D97-AF65-F5344CB8AC3E}">
        <p14:creationId xmlns:p14="http://schemas.microsoft.com/office/powerpoint/2010/main" val="3807263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Gráfico">
            <a:extLst>
              <a:ext uri="{FF2B5EF4-FFF2-40B4-BE49-F238E27FC236}">
                <a16:creationId xmlns:a16="http://schemas.microsoft.com/office/drawing/2014/main" id="{21AB2A35-4124-41E4-A90B-EBE1AD238177}"/>
              </a:ext>
            </a:extLst>
          </p:cNvPr>
          <p:cNvGraphicFramePr>
            <a:graphicFrameLocks/>
          </p:cNvGraphicFramePr>
          <p:nvPr>
            <p:extLst>
              <p:ext uri="{D42A27DB-BD31-4B8C-83A1-F6EECF244321}">
                <p14:modId xmlns:p14="http://schemas.microsoft.com/office/powerpoint/2010/main" val="997442073"/>
              </p:ext>
            </p:extLst>
          </p:nvPr>
        </p:nvGraphicFramePr>
        <p:xfrm>
          <a:off x="424207" y="1177290"/>
          <a:ext cx="11368726" cy="5566411"/>
        </p:xfrm>
        <a:graphic>
          <a:graphicData uri="http://schemas.openxmlformats.org/drawingml/2006/chart">
            <c:chart xmlns:c="http://schemas.openxmlformats.org/drawingml/2006/chart" xmlns:r="http://schemas.openxmlformats.org/officeDocument/2006/relationships" r:id="rId2"/>
          </a:graphicData>
        </a:graphic>
      </p:graphicFrame>
      <p:sp>
        <p:nvSpPr>
          <p:cNvPr id="9" name="Título 1">
            <a:extLst>
              <a:ext uri="{FF2B5EF4-FFF2-40B4-BE49-F238E27FC236}">
                <a16:creationId xmlns:a16="http://schemas.microsoft.com/office/drawing/2014/main" id="{A26EE971-90F0-4946-B3F5-B556D7FCC59F}"/>
              </a:ext>
            </a:extLst>
          </p:cNvPr>
          <p:cNvSpPr>
            <a:spLocks noGrp="1"/>
          </p:cNvSpPr>
          <p:nvPr>
            <p:ph type="title"/>
          </p:nvPr>
        </p:nvSpPr>
        <p:spPr>
          <a:xfrm>
            <a:off x="0" y="136846"/>
            <a:ext cx="12191999" cy="949004"/>
          </a:xfrm>
        </p:spPr>
        <p:txBody>
          <a:bodyPr>
            <a:normAutofit/>
          </a:bodyPr>
          <a:lstStyle/>
          <a:p>
            <a:pPr algn="ctr"/>
            <a:r>
              <a:rPr lang="es-ES" sz="3300" b="1" dirty="0">
                <a:solidFill>
                  <a:schemeClr val="accent1">
                    <a:lumMod val="75000"/>
                  </a:schemeClr>
                </a:solidFill>
                <a:latin typeface="+mn-lt"/>
              </a:rPr>
              <a:t>PATRIMONIO</a:t>
            </a:r>
            <a:br>
              <a:rPr lang="es-ES" sz="3360" dirty="0">
                <a:solidFill>
                  <a:schemeClr val="accent1">
                    <a:lumMod val="75000"/>
                  </a:schemeClr>
                </a:solidFill>
                <a:latin typeface="+mn-lt"/>
              </a:rPr>
            </a:br>
            <a:r>
              <a:rPr lang="es-ES" sz="1320" dirty="0">
                <a:solidFill>
                  <a:schemeClr val="accent1">
                    <a:lumMod val="75000"/>
                  </a:schemeClr>
                </a:solidFill>
                <a:latin typeface="+mn-lt"/>
              </a:rPr>
              <a:t> </a:t>
            </a:r>
            <a:r>
              <a:rPr lang="es-ES" sz="1600" dirty="0">
                <a:solidFill>
                  <a:schemeClr val="accent1">
                    <a:lumMod val="75000"/>
                  </a:schemeClr>
                </a:solidFill>
                <a:latin typeface="+mn-lt"/>
              </a:rPr>
              <a:t>MILES DE MILLONES DE PESOS</a:t>
            </a:r>
            <a:endParaRPr lang="es-CO" sz="1600" dirty="0">
              <a:solidFill>
                <a:schemeClr val="accent1">
                  <a:lumMod val="75000"/>
                </a:schemeClr>
              </a:solidFill>
              <a:latin typeface="+mn-lt"/>
            </a:endParaRPr>
          </a:p>
        </p:txBody>
      </p:sp>
      <p:sp>
        <p:nvSpPr>
          <p:cNvPr id="10" name="Título 1"/>
          <p:cNvSpPr txBox="1">
            <a:spLocks/>
          </p:cNvSpPr>
          <p:nvPr/>
        </p:nvSpPr>
        <p:spPr bwMode="auto">
          <a:xfrm>
            <a:off x="8046719" y="6086317"/>
            <a:ext cx="289788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($427.558,5)</a:t>
            </a:r>
          </a:p>
        </p:txBody>
      </p:sp>
    </p:spTree>
    <p:extLst>
      <p:ext uri="{BB962C8B-B14F-4D97-AF65-F5344CB8AC3E}">
        <p14:creationId xmlns:p14="http://schemas.microsoft.com/office/powerpoint/2010/main" val="4013756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95B3D7C5-6177-450B-B938-BBA1E2B80A44}"/>
              </a:ext>
            </a:extLst>
          </p:cNvPr>
          <p:cNvSpPr>
            <a:spLocks noGrp="1"/>
          </p:cNvSpPr>
          <p:nvPr>
            <p:ph type="title"/>
          </p:nvPr>
        </p:nvSpPr>
        <p:spPr>
          <a:xfrm>
            <a:off x="182630" y="293664"/>
            <a:ext cx="9744297" cy="646334"/>
          </a:xfrm>
          <a:noFill/>
        </p:spPr>
        <p:txBody>
          <a:bodyPr>
            <a:normAutofit fontScale="90000"/>
          </a:bodyPr>
          <a:lstStyle/>
          <a:p>
            <a:pPr algn="ctr"/>
            <a:r>
              <a:rPr lang="es-CO" sz="3100" b="1" dirty="0">
                <a:solidFill>
                  <a:schemeClr val="accent1">
                    <a:lumMod val="75000"/>
                  </a:schemeClr>
                </a:solidFill>
                <a:latin typeface="+mn-lt"/>
              </a:rPr>
              <a:t>IMPACTO PATRIMONIAL POR MARCOS NORMATIVOS</a:t>
            </a:r>
            <a:br>
              <a:rPr lang="es-CO" sz="3100" b="1" dirty="0">
                <a:solidFill>
                  <a:schemeClr val="accent1">
                    <a:lumMod val="75000"/>
                  </a:schemeClr>
                </a:solidFill>
                <a:latin typeface="+mn-lt"/>
              </a:rPr>
            </a:br>
            <a:r>
              <a:rPr lang="es-CO" sz="1800" dirty="0">
                <a:solidFill>
                  <a:schemeClr val="accent1">
                    <a:lumMod val="75000"/>
                  </a:schemeClr>
                </a:solidFill>
                <a:latin typeface="+mn-lt"/>
              </a:rPr>
              <a:t>                                                                                                        Miles de millones de pesos</a:t>
            </a:r>
          </a:p>
        </p:txBody>
      </p:sp>
      <p:grpSp>
        <p:nvGrpSpPr>
          <p:cNvPr id="8" name="Grupo 7"/>
          <p:cNvGrpSpPr/>
          <p:nvPr/>
        </p:nvGrpSpPr>
        <p:grpSpPr>
          <a:xfrm>
            <a:off x="1770943" y="1195315"/>
            <a:ext cx="1558309" cy="1700629"/>
            <a:chOff x="439837" y="1227706"/>
            <a:chExt cx="2985688" cy="4440555"/>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837" y="1227706"/>
              <a:ext cx="2985688" cy="4440555"/>
            </a:xfrm>
            <a:prstGeom prst="rect">
              <a:avLst/>
            </a:prstGeom>
          </p:spPr>
        </p:pic>
        <p:sp>
          <p:nvSpPr>
            <p:cNvPr id="10" name="Rectángulo 9"/>
            <p:cNvSpPr/>
            <p:nvPr/>
          </p:nvSpPr>
          <p:spPr>
            <a:xfrm>
              <a:off x="2356083" y="1565222"/>
              <a:ext cx="885825" cy="474345"/>
            </a:xfrm>
            <a:prstGeom prst="rect">
              <a:avLst/>
            </a:prstGeom>
            <a:solidFill>
              <a:sysClr val="window" lastClr="FFFFFF"/>
            </a:solidFill>
            <a:ln w="12700" cap="flat" cmpd="sng" algn="ctr">
              <a:noFill/>
              <a:prstDash val="solid"/>
              <a:miter lim="800000"/>
            </a:ln>
            <a:effectLst/>
          </p:spPr>
          <p:txBody>
            <a:bodyPr rtlCol="0" anchor="ctr"/>
            <a:lstStyle/>
            <a:p>
              <a:pPr algn="ctr" defTabSz="1097280" eaLnBrk="1" fontAlgn="auto" hangingPunct="1">
                <a:spcBef>
                  <a:spcPts val="0"/>
                </a:spcBef>
                <a:spcAft>
                  <a:spcPts val="0"/>
                </a:spcAft>
                <a:defRPr/>
              </a:pPr>
              <a:endParaRPr lang="es-CO" sz="2160" kern="0">
                <a:solidFill>
                  <a:prstClr val="black"/>
                </a:solidFill>
                <a:latin typeface="Calibri"/>
              </a:endParaRPr>
            </a:p>
          </p:txBody>
        </p:sp>
      </p:grpSp>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241" b="36592"/>
          <a:stretch/>
        </p:blipFill>
        <p:spPr bwMode="auto">
          <a:xfrm>
            <a:off x="4308971" y="1157384"/>
            <a:ext cx="5786879" cy="186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áfico 3">
            <a:extLst>
              <a:ext uri="{FF2B5EF4-FFF2-40B4-BE49-F238E27FC236}">
                <a16:creationId xmlns:a16="http://schemas.microsoft.com/office/drawing/2014/main" id="{36156BAC-1834-469B-BD61-97CA0A43F166}"/>
              </a:ext>
            </a:extLst>
          </p:cNvPr>
          <p:cNvGraphicFramePr>
            <a:graphicFrameLocks/>
          </p:cNvGraphicFramePr>
          <p:nvPr>
            <p:extLst>
              <p:ext uri="{D42A27DB-BD31-4B8C-83A1-F6EECF244321}">
                <p14:modId xmlns:p14="http://schemas.microsoft.com/office/powerpoint/2010/main" val="2473619716"/>
              </p:ext>
            </p:extLst>
          </p:nvPr>
        </p:nvGraphicFramePr>
        <p:xfrm>
          <a:off x="824920" y="3022211"/>
          <a:ext cx="10659348" cy="3635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7535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79765"/>
            <a:ext cx="12192000" cy="5634033"/>
          </a:xfrm>
          <a:prstGeom prst="rect">
            <a:avLst/>
          </a:prstGeom>
        </p:spPr>
      </p:pic>
      <p:sp>
        <p:nvSpPr>
          <p:cNvPr id="5" name="Rectángulo 4"/>
          <p:cNvSpPr/>
          <p:nvPr/>
        </p:nvSpPr>
        <p:spPr>
          <a:xfrm>
            <a:off x="273378" y="1079765"/>
            <a:ext cx="6099142" cy="558814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810706" y="37708"/>
            <a:ext cx="9087439" cy="1015663"/>
          </a:xfrm>
          <a:prstGeom prst="rect">
            <a:avLst/>
          </a:prstGeom>
          <a:noFill/>
        </p:spPr>
        <p:txBody>
          <a:bodyPr wrap="square" rtlCol="0">
            <a:spAutoFit/>
          </a:bodyPr>
          <a:lstStyle/>
          <a:p>
            <a:pPr algn="ctr"/>
            <a:r>
              <a:rPr lang="es-CO" sz="3000" b="1" dirty="0">
                <a:solidFill>
                  <a:schemeClr val="accent1">
                    <a:lumMod val="75000"/>
                  </a:schemeClr>
                </a:solidFill>
                <a:latin typeface="+mn-lt"/>
              </a:rPr>
              <a:t>IMPACTO PATRIMONIAL </a:t>
            </a:r>
          </a:p>
          <a:p>
            <a:pPr algn="ctr"/>
            <a:r>
              <a:rPr lang="es-CO" sz="3000" b="1" dirty="0">
                <a:solidFill>
                  <a:schemeClr val="accent1">
                    <a:lumMod val="75000"/>
                  </a:schemeClr>
                </a:solidFill>
                <a:latin typeface="+mn-lt"/>
              </a:rPr>
              <a:t> - POR CONCEPTOS CONTABLES</a:t>
            </a:r>
          </a:p>
        </p:txBody>
      </p:sp>
    </p:spTree>
    <p:extLst>
      <p:ext uri="{BB962C8B-B14F-4D97-AF65-F5344CB8AC3E}">
        <p14:creationId xmlns:p14="http://schemas.microsoft.com/office/powerpoint/2010/main" val="1547950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28BADA97-AB25-48CE-917A-8130CA88A30A}"/>
              </a:ext>
            </a:extLst>
          </p:cNvPr>
          <p:cNvGraphicFramePr>
            <a:graphicFrameLocks/>
          </p:cNvGraphicFramePr>
          <p:nvPr>
            <p:extLst>
              <p:ext uri="{D42A27DB-BD31-4B8C-83A1-F6EECF244321}">
                <p14:modId xmlns:p14="http://schemas.microsoft.com/office/powerpoint/2010/main" val="4080507162"/>
              </p:ext>
            </p:extLst>
          </p:nvPr>
        </p:nvGraphicFramePr>
        <p:xfrm>
          <a:off x="254525" y="0"/>
          <a:ext cx="11566688"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3511485" y="139664"/>
            <a:ext cx="5052767" cy="1400383"/>
          </a:xfrm>
          <a:prstGeom prst="rect">
            <a:avLst/>
          </a:prstGeom>
          <a:noFill/>
        </p:spPr>
        <p:txBody>
          <a:bodyPr wrap="square" rtlCol="0">
            <a:spAutoFit/>
          </a:bodyPr>
          <a:lstStyle/>
          <a:p>
            <a:pPr algn="ctr">
              <a:defRPr sz="2800" b="1" i="0" u="none" strike="noStrike" kern="1200" baseline="0">
                <a:solidFill>
                  <a:srgbClr val="5B9BD5"/>
                </a:solidFill>
                <a:latin typeface="+mn-lt"/>
                <a:ea typeface="+mn-ea"/>
                <a:cs typeface="Arial" panose="020B0604020202020204" pitchFamily="34" charset="0"/>
              </a:defRPr>
            </a:pPr>
            <a:r>
              <a:rPr lang="es-CO" dirty="0">
                <a:solidFill>
                  <a:schemeClr val="accent1">
                    <a:lumMod val="75000"/>
                  </a:schemeClr>
                </a:solidFill>
                <a:cs typeface="Arial" panose="020B0604020202020204" pitchFamily="34" charset="0"/>
              </a:rPr>
              <a:t>IMPACTO PATRIMONIAL</a:t>
            </a:r>
          </a:p>
          <a:p>
            <a:pPr algn="ctr">
              <a:defRPr sz="2800" b="1" i="0" u="none" strike="noStrike" kern="1200" baseline="0">
                <a:solidFill>
                  <a:srgbClr val="5B9BD5"/>
                </a:solidFill>
                <a:latin typeface="+mn-lt"/>
                <a:ea typeface="+mn-ea"/>
                <a:cs typeface="Arial" panose="020B0604020202020204" pitchFamily="34" charset="0"/>
              </a:defRPr>
            </a:pPr>
            <a:r>
              <a:rPr lang="es-CO" dirty="0">
                <a:solidFill>
                  <a:schemeClr val="accent1">
                    <a:lumMod val="75000"/>
                  </a:schemeClr>
                </a:solidFill>
                <a:cs typeface="Arial" panose="020B0604020202020204" pitchFamily="34" charset="0"/>
              </a:rPr>
              <a:t>PRINCIPALES CONCEPTOS</a:t>
            </a:r>
          </a:p>
          <a:p>
            <a:pPr algn="ctr">
              <a:defRPr sz="2800" b="1" i="0" u="none" strike="noStrike" kern="1200" baseline="0">
                <a:solidFill>
                  <a:srgbClr val="5B9BD5"/>
                </a:solidFill>
                <a:latin typeface="+mn-lt"/>
                <a:ea typeface="+mn-ea"/>
                <a:cs typeface="Arial" panose="020B0604020202020204" pitchFamily="34" charset="0"/>
              </a:defRPr>
            </a:pPr>
            <a:r>
              <a:rPr lang="es-CO" sz="1100" dirty="0">
                <a:solidFill>
                  <a:schemeClr val="accent1">
                    <a:lumMod val="75000"/>
                  </a:schemeClr>
                </a:solidFill>
                <a:cs typeface="Arial" panose="020B0604020202020204" pitchFamily="34" charset="0"/>
              </a:rPr>
              <a:t>MILES DE MILLONES DE PESOS</a:t>
            </a:r>
          </a:p>
          <a:p>
            <a:endParaRPr lang="es-CO" dirty="0">
              <a:solidFill>
                <a:schemeClr val="accent1">
                  <a:lumMod val="75000"/>
                </a:schemeClr>
              </a:solidFill>
            </a:endParaRPr>
          </a:p>
        </p:txBody>
      </p:sp>
    </p:spTree>
    <p:extLst>
      <p:ext uri="{BB962C8B-B14F-4D97-AF65-F5344CB8AC3E}">
        <p14:creationId xmlns:p14="http://schemas.microsoft.com/office/powerpoint/2010/main" val="25551742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EEA772D4-9201-4B54-B550-96DCF7D263B3}"/>
              </a:ext>
            </a:extLst>
          </p:cNvPr>
          <p:cNvGraphicFramePr>
            <a:graphicFrameLocks/>
          </p:cNvGraphicFramePr>
          <p:nvPr>
            <p:extLst>
              <p:ext uri="{D42A27DB-BD31-4B8C-83A1-F6EECF244321}">
                <p14:modId xmlns:p14="http://schemas.microsoft.com/office/powerpoint/2010/main" val="3336539469"/>
              </p:ext>
            </p:extLst>
          </p:nvPr>
        </p:nvGraphicFramePr>
        <p:xfrm>
          <a:off x="463370" y="2466372"/>
          <a:ext cx="11446524" cy="4185386"/>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a:extLst>
              <a:ext uri="{FF2B5EF4-FFF2-40B4-BE49-F238E27FC236}">
                <a16:creationId xmlns:a16="http://schemas.microsoft.com/office/drawing/2014/main" id="{51AF7DA5-DCB8-4A35-81DE-13A52E350F82}"/>
              </a:ext>
            </a:extLst>
          </p:cNvPr>
          <p:cNvSpPr>
            <a:spLocks noGrp="1"/>
          </p:cNvSpPr>
          <p:nvPr>
            <p:ph type="title"/>
          </p:nvPr>
        </p:nvSpPr>
        <p:spPr>
          <a:xfrm>
            <a:off x="-238574" y="216411"/>
            <a:ext cx="12192000" cy="705080"/>
          </a:xfrm>
          <a:noFill/>
        </p:spPr>
        <p:txBody>
          <a:bodyPr>
            <a:noAutofit/>
          </a:bodyPr>
          <a:lstStyle/>
          <a:p>
            <a:pPr algn="ctr"/>
            <a:r>
              <a:rPr lang="es-CO" sz="2800" b="1" dirty="0">
                <a:solidFill>
                  <a:schemeClr val="accent1">
                    <a:lumMod val="75000"/>
                  </a:schemeClr>
                </a:solidFill>
                <a:latin typeface="+mn-lt"/>
              </a:rPr>
              <a:t>IMPACTO PATRIMONIAL</a:t>
            </a:r>
            <a:br>
              <a:rPr lang="es-CO" sz="2800" b="1" dirty="0">
                <a:solidFill>
                  <a:schemeClr val="accent1">
                    <a:lumMod val="75000"/>
                  </a:schemeClr>
                </a:solidFill>
                <a:latin typeface="+mn-lt"/>
              </a:rPr>
            </a:br>
            <a:r>
              <a:rPr lang="es-CO" sz="2800" b="1" dirty="0">
                <a:solidFill>
                  <a:schemeClr val="accent1">
                    <a:lumMod val="75000"/>
                  </a:schemeClr>
                </a:solidFill>
                <a:latin typeface="+mn-lt"/>
              </a:rPr>
              <a:t> PRINCIPALES ENTIDADES DE GOBIERNO</a:t>
            </a:r>
            <a:br>
              <a:rPr lang="es-CO" sz="1920" b="1" dirty="0">
                <a:solidFill>
                  <a:schemeClr val="accent1">
                    <a:lumMod val="75000"/>
                  </a:schemeClr>
                </a:solidFill>
                <a:latin typeface="+mn-lt"/>
              </a:rPr>
            </a:br>
            <a:r>
              <a:rPr lang="es-CO" sz="1600" b="1" dirty="0">
                <a:solidFill>
                  <a:schemeClr val="accent1">
                    <a:lumMod val="75000"/>
                  </a:schemeClr>
                </a:solidFill>
                <a:latin typeface="+mn-lt"/>
              </a:rPr>
              <a:t>Miles de millones de pesos</a:t>
            </a:r>
          </a:p>
        </p:txBody>
      </p:sp>
      <p:pic>
        <p:nvPicPr>
          <p:cNvPr id="5" name="Imagen 4">
            <a:extLst>
              <a:ext uri="{FF2B5EF4-FFF2-40B4-BE49-F238E27FC236}">
                <a16:creationId xmlns:a16="http://schemas.microsoft.com/office/drawing/2014/main" id="{ADE438EA-054F-47EC-A91A-4EF125BB04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824" b="45176"/>
          <a:stretch/>
        </p:blipFill>
        <p:spPr>
          <a:xfrm>
            <a:off x="742262" y="1118043"/>
            <a:ext cx="10964156" cy="1976314"/>
          </a:xfrm>
          <a:prstGeom prst="rect">
            <a:avLst/>
          </a:prstGeom>
        </p:spPr>
      </p:pic>
      <p:sp>
        <p:nvSpPr>
          <p:cNvPr id="6" name="Título 1"/>
          <p:cNvSpPr txBox="1">
            <a:spLocks/>
          </p:cNvSpPr>
          <p:nvPr/>
        </p:nvSpPr>
        <p:spPr bwMode="auto">
          <a:xfrm>
            <a:off x="2553649" y="3003223"/>
            <a:ext cx="275596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1680" b="1" dirty="0">
                <a:solidFill>
                  <a:schemeClr val="accent1">
                    <a:lumMod val="75000"/>
                  </a:schemeClr>
                </a:solidFill>
              </a:rPr>
              <a:t>Total: $32.710,9             </a:t>
            </a:r>
          </a:p>
        </p:txBody>
      </p:sp>
      <p:sp>
        <p:nvSpPr>
          <p:cNvPr id="7" name="Título 1"/>
          <p:cNvSpPr txBox="1">
            <a:spLocks/>
          </p:cNvSpPr>
          <p:nvPr/>
        </p:nvSpPr>
        <p:spPr bwMode="auto">
          <a:xfrm>
            <a:off x="8809397" y="3094357"/>
            <a:ext cx="275596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1680" b="1" dirty="0">
                <a:solidFill>
                  <a:schemeClr val="accent1">
                    <a:lumMod val="75000"/>
                  </a:schemeClr>
                </a:solidFill>
              </a:rPr>
              <a:t>Total: $207.190,9             </a:t>
            </a:r>
          </a:p>
        </p:txBody>
      </p:sp>
      <p:sp>
        <p:nvSpPr>
          <p:cNvPr id="8" name="6 CuadroTexto"/>
          <p:cNvSpPr txBox="1"/>
          <p:nvPr/>
        </p:nvSpPr>
        <p:spPr>
          <a:xfrm>
            <a:off x="742262" y="1108615"/>
            <a:ext cx="3622775" cy="286232"/>
          </a:xfrm>
          <a:prstGeom prst="rect">
            <a:avLst/>
          </a:prstGeom>
          <a:solidFill>
            <a:schemeClr val="accent1"/>
          </a:solidFill>
          <a:ln>
            <a:solidFill>
              <a:schemeClr val="accent1">
                <a:lumMod val="75000"/>
              </a:schemeClr>
            </a:solidFill>
          </a:ln>
        </p:spPr>
        <p:txBody>
          <a:bodyPr wrap="square" rtlCol="0">
            <a:spAutoFit/>
          </a:bodyPr>
          <a:lstStyle/>
          <a:p>
            <a:pPr algn="ctr"/>
            <a:r>
              <a:rPr lang="es-ES" sz="1260" b="1" dirty="0">
                <a:solidFill>
                  <a:schemeClr val="bg1"/>
                </a:solidFill>
              </a:rPr>
              <a:t>ENTIDADES</a:t>
            </a:r>
            <a:endParaRPr lang="es-CO" sz="1260" b="1" dirty="0">
              <a:solidFill>
                <a:schemeClr val="bg1"/>
              </a:solidFill>
            </a:endParaRPr>
          </a:p>
        </p:txBody>
      </p:sp>
      <p:sp>
        <p:nvSpPr>
          <p:cNvPr id="9" name="7 CuadroTexto"/>
          <p:cNvSpPr txBox="1"/>
          <p:nvPr/>
        </p:nvSpPr>
        <p:spPr>
          <a:xfrm>
            <a:off x="6186632" y="1118043"/>
            <a:ext cx="4351112" cy="286232"/>
          </a:xfrm>
          <a:prstGeom prst="rect">
            <a:avLst/>
          </a:prstGeom>
          <a:solidFill>
            <a:schemeClr val="accent1"/>
          </a:solidFill>
        </p:spPr>
        <p:txBody>
          <a:bodyPr wrap="square" rtlCol="0">
            <a:spAutoFit/>
          </a:bodyPr>
          <a:lstStyle/>
          <a:p>
            <a:pPr algn="ctr"/>
            <a:r>
              <a:rPr lang="es-ES" sz="1260" b="1" dirty="0">
                <a:solidFill>
                  <a:schemeClr val="bg1"/>
                </a:solidFill>
              </a:rPr>
              <a:t>ENTIDADES</a:t>
            </a:r>
            <a:endParaRPr lang="es-CO" sz="1260" b="1" dirty="0">
              <a:solidFill>
                <a:schemeClr val="bg1"/>
              </a:solidFill>
            </a:endParaRPr>
          </a:p>
        </p:txBody>
      </p:sp>
    </p:spTree>
    <p:extLst>
      <p:ext uri="{BB962C8B-B14F-4D97-AF65-F5344CB8AC3E}">
        <p14:creationId xmlns:p14="http://schemas.microsoft.com/office/powerpoint/2010/main" val="180800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3601040"/>
            <a:ext cx="12192000" cy="204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575035" y="31100"/>
            <a:ext cx="12192000" cy="1077218"/>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dirty="0">
                <a:solidFill>
                  <a:schemeClr val="accent1">
                    <a:lumMod val="75000"/>
                  </a:schemeClr>
                </a:solidFill>
                <a:latin typeface="+mn-lt"/>
                <a:cs typeface="Arial" panose="020B0604020202020204" pitchFamily="34" charset="0"/>
              </a:rPr>
              <a:t>JUSTIFICACIÓN IMPACTOS POR LA TRANSICIÓN ENTIDADES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dirty="0">
                <a:solidFill>
                  <a:schemeClr val="accent1">
                    <a:lumMod val="75000"/>
                  </a:schemeClr>
                </a:solidFill>
                <a:latin typeface="+mn-lt"/>
                <a:cs typeface="Arial" panose="020B0604020202020204" pitchFamily="34" charset="0"/>
              </a:rPr>
              <a:t> DE GOBIERNO 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1">
                    <a:lumMod val="75000"/>
                  </a:schemeClr>
                </a:solidFill>
                <a:latin typeface="+mn-lt"/>
                <a:cs typeface="Arial" panose="020B0604020202020204" pitchFamily="34" charset="0"/>
              </a:rPr>
              <a:t>Miles de millones de pesos</a:t>
            </a:r>
            <a:endParaRPr lang="es-CO" sz="1600" dirty="0">
              <a:solidFill>
                <a:schemeClr val="accent1">
                  <a:lumMod val="75000"/>
                </a:schemeClr>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47808"/>
            <a:ext cx="12192000" cy="561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6206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099584" y="2572415"/>
            <a:ext cx="4880469" cy="2109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Fundamento legal</a:t>
            </a:r>
            <a:endParaRPr lang="es-CO" sz="3600" b="1" kern="1200" dirty="0">
              <a:solidFill>
                <a:schemeClr val="bg1"/>
              </a:solidFill>
            </a:endParaRPr>
          </a:p>
        </p:txBody>
      </p:sp>
      <p:sp>
        <p:nvSpPr>
          <p:cNvPr id="10" name="Rectángulo 9"/>
          <p:cNvSpPr/>
          <p:nvPr/>
        </p:nvSpPr>
        <p:spPr>
          <a:xfrm>
            <a:off x="4394633" y="3862511"/>
            <a:ext cx="7017732" cy="1638000"/>
          </a:xfrm>
          <a:prstGeom prst="rect">
            <a:avLst/>
          </a:prstGeom>
          <a:effectLst>
            <a:glow rad="63500">
              <a:schemeClr val="accent5">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upo 10"/>
          <p:cNvGrpSpPr/>
          <p:nvPr/>
        </p:nvGrpSpPr>
        <p:grpSpPr>
          <a:xfrm>
            <a:off x="4611450" y="2572415"/>
            <a:ext cx="5403566" cy="2337290"/>
            <a:chOff x="350886" y="313927"/>
            <a:chExt cx="5108663" cy="2337290"/>
          </a:xfrm>
          <a:effectLst>
            <a:glow rad="63500">
              <a:schemeClr val="accent5">
                <a:satMod val="175000"/>
                <a:alpha val="40000"/>
              </a:schemeClr>
            </a:glow>
          </a:effectLst>
        </p:grpSpPr>
        <p:sp>
          <p:nvSpPr>
            <p:cNvPr id="12" name="Rectángulo redondeado 11"/>
            <p:cNvSpPr/>
            <p:nvPr/>
          </p:nvSpPr>
          <p:spPr>
            <a:xfrm>
              <a:off x="350886" y="313927"/>
              <a:ext cx="5108663" cy="23372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464983" y="428024"/>
              <a:ext cx="4880469" cy="2109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4800" b="1" kern="1200" dirty="0">
                  <a:solidFill>
                    <a:schemeClr val="bg1"/>
                  </a:solidFill>
                </a:rPr>
                <a:t>Fundamento Legal</a:t>
              </a:r>
              <a:endParaRPr lang="es-CO" sz="4800" b="1" kern="1200" dirty="0">
                <a:solidFill>
                  <a:schemeClr val="bg1"/>
                </a:solidFill>
              </a:endParaRPr>
            </a:p>
          </p:txBody>
        </p:sp>
      </p:grpSp>
    </p:spTree>
    <p:extLst>
      <p:ext uri="{BB962C8B-B14F-4D97-AF65-F5344CB8AC3E}">
        <p14:creationId xmlns:p14="http://schemas.microsoft.com/office/powerpoint/2010/main" val="27425751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841" y="2328421"/>
            <a:ext cx="12009749" cy="2931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841" y="1196749"/>
            <a:ext cx="12009749" cy="556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763571" y="56562"/>
            <a:ext cx="12192000" cy="1409617"/>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dirty="0">
                <a:solidFill>
                  <a:schemeClr val="accent1">
                    <a:lumMod val="75000"/>
                  </a:schemeClr>
                </a:solidFill>
                <a:latin typeface="+mn-lt"/>
                <a:cs typeface="Arial" panose="020B0604020202020204" pitchFamily="34" charset="0"/>
              </a:rPr>
              <a:t>IMPACTOS POR LA TRANSICIÓN ENTIDADES DE GOBIERNO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dirty="0">
                <a:solidFill>
                  <a:schemeClr val="accent1">
                    <a:lumMod val="75000"/>
                  </a:schemeClr>
                </a:solidFill>
                <a:latin typeface="+mn-lt"/>
                <a:cs typeface="Arial" panose="020B0604020202020204" pitchFamily="34" charset="0"/>
              </a:rPr>
              <a:t>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1">
                    <a:lumMod val="75000"/>
                  </a:schemeClr>
                </a:solidFill>
                <a:latin typeface="+mn-lt"/>
                <a:cs typeface="Arial" panose="020B0604020202020204" pitchFamily="34" charset="0"/>
              </a:rPr>
              <a:t>MILES DE MILLONES DE PESOS</a:t>
            </a:r>
          </a:p>
          <a:p>
            <a:endParaRPr lang="es-CO" sz="2160" dirty="0">
              <a:solidFill>
                <a:schemeClr val="accent1">
                  <a:lumMod val="75000"/>
                </a:schemeClr>
              </a:solidFill>
              <a:latin typeface="+mn-lt"/>
            </a:endParaRPr>
          </a:p>
        </p:txBody>
      </p:sp>
    </p:spTree>
    <p:extLst>
      <p:ext uri="{BB962C8B-B14F-4D97-AF65-F5344CB8AC3E}">
        <p14:creationId xmlns:p14="http://schemas.microsoft.com/office/powerpoint/2010/main" val="1477073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31975" y="2290713"/>
            <a:ext cx="11934334" cy="2837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548" y="1112363"/>
            <a:ext cx="11962615" cy="566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0" y="28281"/>
            <a:ext cx="10972800" cy="1409617"/>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b="1" dirty="0">
                <a:solidFill>
                  <a:schemeClr val="accent1">
                    <a:lumMod val="75000"/>
                  </a:schemeClr>
                </a:solidFill>
                <a:latin typeface="+mn-lt"/>
                <a:cs typeface="Arial" panose="020B0604020202020204" pitchFamily="34" charset="0"/>
              </a:rPr>
              <a:t>JUSTIFICACIÓN IMPACTOS POR LA TRANSICIÓN ENTIDADES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b="1" dirty="0">
                <a:solidFill>
                  <a:schemeClr val="accent1">
                    <a:lumMod val="75000"/>
                  </a:schemeClr>
                </a:solidFill>
                <a:latin typeface="+mn-lt"/>
                <a:cs typeface="Arial" panose="020B0604020202020204" pitchFamily="34" charset="0"/>
              </a:rPr>
              <a:t>DE GOBIERNO 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1">
                    <a:lumMod val="75000"/>
                  </a:schemeClr>
                </a:solidFill>
                <a:latin typeface="+mj-lt"/>
                <a:cs typeface="Arial" panose="020B0604020202020204" pitchFamily="34" charset="0"/>
              </a:rPr>
              <a:t>MILES DE MILLONES DE PESOS</a:t>
            </a:r>
          </a:p>
          <a:p>
            <a:endParaRPr lang="es-CO" sz="2160" dirty="0">
              <a:solidFill>
                <a:schemeClr val="accent1">
                  <a:lumMod val="75000"/>
                </a:schemeClr>
              </a:solidFill>
              <a:latin typeface="+mj-lt"/>
            </a:endParaRPr>
          </a:p>
        </p:txBody>
      </p:sp>
    </p:spTree>
    <p:extLst>
      <p:ext uri="{BB962C8B-B14F-4D97-AF65-F5344CB8AC3E}">
        <p14:creationId xmlns:p14="http://schemas.microsoft.com/office/powerpoint/2010/main" val="1320912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8F31B828-1E11-47C8-9CAB-293E6C8BD08E}"/>
              </a:ext>
            </a:extLst>
          </p:cNvPr>
          <p:cNvGraphicFramePr>
            <a:graphicFrameLocks/>
          </p:cNvGraphicFramePr>
          <p:nvPr>
            <p:extLst>
              <p:ext uri="{D42A27DB-BD31-4B8C-83A1-F6EECF244321}">
                <p14:modId xmlns:p14="http://schemas.microsoft.com/office/powerpoint/2010/main" val="1182005675"/>
              </p:ext>
            </p:extLst>
          </p:nvPr>
        </p:nvGraphicFramePr>
        <p:xfrm>
          <a:off x="452486" y="1338606"/>
          <a:ext cx="11321591" cy="525073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a:extLst>
              <a:ext uri="{FF2B5EF4-FFF2-40B4-BE49-F238E27FC236}">
                <a16:creationId xmlns:a16="http://schemas.microsoft.com/office/drawing/2014/main" id="{F9ED564F-5A23-4DA8-B88F-8C617D3026AB}"/>
              </a:ext>
            </a:extLst>
          </p:cNvPr>
          <p:cNvSpPr txBox="1">
            <a:spLocks/>
          </p:cNvSpPr>
          <p:nvPr/>
        </p:nvSpPr>
        <p:spPr bwMode="auto">
          <a:xfrm>
            <a:off x="835859" y="160034"/>
            <a:ext cx="9617096" cy="1178572"/>
          </a:xfrm>
          <a:prstGeom prst="rect">
            <a:avLst/>
          </a:prstGeom>
          <a:noFill/>
          <a:ln>
            <a:noFill/>
          </a:ln>
        </p:spPr>
        <p:txBody>
          <a:bodyPr vert="horz" wrap="square" lIns="109728" tIns="54864" rIns="109728" bIns="54864" numCol="1" anchor="ctr" anchorCtr="0" compatLnSpc="1">
            <a:prstTxWarp prst="textNoShape">
              <a:avLst/>
            </a:prstTxWarp>
            <a:normAutofit fontScale="85000" lnSpcReduction="20000"/>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2760" b="1" dirty="0">
                <a:solidFill>
                  <a:schemeClr val="accent1">
                    <a:lumMod val="75000"/>
                  </a:schemeClr>
                </a:solidFill>
              </a:rPr>
              <a:t>NIVEL NACIONAL</a:t>
            </a:r>
          </a:p>
          <a:p>
            <a:r>
              <a:rPr lang="es-ES" sz="2760" b="1" dirty="0">
                <a:solidFill>
                  <a:schemeClr val="accent1">
                    <a:lumMod val="75000"/>
                  </a:schemeClr>
                </a:solidFill>
              </a:rPr>
              <a:t>ESTADO DE RESULTADOS CONSOLIDADO</a:t>
            </a:r>
          </a:p>
          <a:p>
            <a:r>
              <a:rPr lang="es-CO" sz="2520" b="1" dirty="0">
                <a:solidFill>
                  <a:schemeClr val="accent1">
                    <a:lumMod val="75000"/>
                  </a:schemeClr>
                </a:solidFill>
                <a:latin typeface="Times New Roman" panose="02020603050405020304" pitchFamily="18" charset="0"/>
                <a:cs typeface="Times New Roman" panose="02020603050405020304" pitchFamily="18" charset="0"/>
              </a:rPr>
              <a:t>1 enero - 31 diciembre de 2018</a:t>
            </a:r>
          </a:p>
          <a:p>
            <a:r>
              <a:rPr lang="es-ES" sz="2880" dirty="0">
                <a:solidFill>
                  <a:schemeClr val="accent1">
                    <a:lumMod val="75000"/>
                  </a:schemeClr>
                </a:solidFill>
              </a:rPr>
              <a:t> </a:t>
            </a:r>
            <a:r>
              <a:rPr lang="es-ES" sz="1440" dirty="0">
                <a:solidFill>
                  <a:schemeClr val="accent1">
                    <a:lumMod val="75000"/>
                  </a:schemeClr>
                </a:solidFill>
              </a:rPr>
              <a:t>Miles de millones de pesos</a:t>
            </a:r>
            <a:endParaRPr lang="es-CO" sz="3360" dirty="0">
              <a:solidFill>
                <a:schemeClr val="accent1">
                  <a:lumMod val="75000"/>
                </a:schemeClr>
              </a:solidFill>
            </a:endParaRPr>
          </a:p>
        </p:txBody>
      </p:sp>
    </p:spTree>
    <p:extLst>
      <p:ext uri="{BB962C8B-B14F-4D97-AF65-F5344CB8AC3E}">
        <p14:creationId xmlns:p14="http://schemas.microsoft.com/office/powerpoint/2010/main" val="508741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37708"/>
            <a:ext cx="10770733" cy="1311190"/>
          </a:xfrm>
          <a:noFill/>
        </p:spPr>
        <p:txBody>
          <a:bodyPr>
            <a:normAutofit fontScale="90000"/>
          </a:bodyPr>
          <a:lstStyle/>
          <a:p>
            <a:pPr algn="ctr"/>
            <a:r>
              <a:rPr lang="es-ES" sz="2700" b="1" dirty="0">
                <a:solidFill>
                  <a:schemeClr val="accent1">
                    <a:lumMod val="75000"/>
                  </a:schemeClr>
                </a:solidFill>
              </a:rPr>
              <a:t> </a:t>
            </a:r>
            <a:r>
              <a:rPr lang="es-ES" sz="2700" b="1" dirty="0">
                <a:solidFill>
                  <a:schemeClr val="accent1">
                    <a:lumMod val="75000"/>
                  </a:schemeClr>
                </a:solidFill>
                <a:latin typeface="+mn-lt"/>
                <a:ea typeface="+mn-ea"/>
                <a:cs typeface="Arial" panose="020B0604020202020204" pitchFamily="34" charset="0"/>
              </a:rPr>
              <a:t>NIVEL NACIONAL </a:t>
            </a:r>
            <a:br>
              <a:rPr lang="es-ES" sz="2700" b="1" dirty="0">
                <a:solidFill>
                  <a:schemeClr val="accent1">
                    <a:lumMod val="75000"/>
                  </a:schemeClr>
                </a:solidFill>
                <a:latin typeface="+mn-lt"/>
                <a:ea typeface="+mn-ea"/>
                <a:cs typeface="Arial" panose="020B0604020202020204" pitchFamily="34" charset="0"/>
              </a:rPr>
            </a:br>
            <a:r>
              <a:rPr lang="es-ES" sz="2700" b="1" dirty="0">
                <a:solidFill>
                  <a:schemeClr val="accent1">
                    <a:lumMod val="75000"/>
                  </a:schemeClr>
                </a:solidFill>
                <a:latin typeface="+mn-lt"/>
                <a:ea typeface="+mn-ea"/>
                <a:cs typeface="Arial" panose="020B0604020202020204" pitchFamily="34" charset="0"/>
              </a:rPr>
              <a:t>ESTADO DE RESULTADOS CONSOLIDADO POR MARCOS </a:t>
            </a:r>
            <a:br>
              <a:rPr lang="es-ES" sz="2700" b="1" dirty="0">
                <a:solidFill>
                  <a:schemeClr val="accent1">
                    <a:lumMod val="75000"/>
                  </a:schemeClr>
                </a:solidFill>
                <a:latin typeface="+mn-lt"/>
                <a:ea typeface="+mn-ea"/>
                <a:cs typeface="Arial" panose="020B0604020202020204" pitchFamily="34" charset="0"/>
              </a:rPr>
            </a:br>
            <a:r>
              <a:rPr lang="es-ES" sz="2700" b="1" dirty="0">
                <a:solidFill>
                  <a:schemeClr val="accent1">
                    <a:lumMod val="75000"/>
                  </a:schemeClr>
                </a:solidFill>
                <a:latin typeface="+mn-lt"/>
                <a:ea typeface="+mn-ea"/>
                <a:cs typeface="Arial" panose="020B0604020202020204" pitchFamily="34" charset="0"/>
              </a:rPr>
              <a:t>Del 1 de Enero al 31 de Diciembre de 2018</a:t>
            </a:r>
            <a:br>
              <a:rPr lang="es-ES" sz="2700" b="1" dirty="0">
                <a:solidFill>
                  <a:schemeClr val="accent1">
                    <a:lumMod val="75000"/>
                  </a:schemeClr>
                </a:solidFill>
                <a:latin typeface="+mn-lt"/>
                <a:ea typeface="+mn-ea"/>
                <a:cs typeface="Arial" panose="020B0604020202020204" pitchFamily="34" charset="0"/>
              </a:rPr>
            </a:br>
            <a:r>
              <a:rPr lang="es-ES" sz="1800" dirty="0">
                <a:solidFill>
                  <a:schemeClr val="accent1">
                    <a:lumMod val="75000"/>
                  </a:schemeClr>
                </a:solidFill>
              </a:rPr>
              <a:t>Miles de millones de pesos</a:t>
            </a:r>
            <a:endParaRPr lang="es-CO" sz="1800" b="1" dirty="0">
              <a:solidFill>
                <a:schemeClr val="accent1">
                  <a:lumMod val="75000"/>
                </a:schemeClr>
              </a:solidFill>
            </a:endParaRP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t="27645"/>
          <a:stretch/>
        </p:blipFill>
        <p:spPr>
          <a:xfrm>
            <a:off x="424206" y="1273482"/>
            <a:ext cx="11321592" cy="5259292"/>
          </a:xfrm>
          <a:prstGeom prst="rect">
            <a:avLst/>
          </a:prstGeom>
        </p:spPr>
      </p:pic>
      <p:sp>
        <p:nvSpPr>
          <p:cNvPr id="6" name="Rectángulo 5"/>
          <p:cNvSpPr/>
          <p:nvPr/>
        </p:nvSpPr>
        <p:spPr>
          <a:xfrm>
            <a:off x="10303497" y="1311190"/>
            <a:ext cx="1442301" cy="52215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58976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8425886F-4A6E-4BA8-92DE-70E110495339}"/>
              </a:ext>
            </a:extLst>
          </p:cNvPr>
          <p:cNvGraphicFramePr>
            <a:graphicFrameLocks/>
          </p:cNvGraphicFramePr>
          <p:nvPr>
            <p:extLst>
              <p:ext uri="{D42A27DB-BD31-4B8C-83A1-F6EECF244321}">
                <p14:modId xmlns:p14="http://schemas.microsoft.com/office/powerpoint/2010/main" val="1826950985"/>
              </p:ext>
            </p:extLst>
          </p:nvPr>
        </p:nvGraphicFramePr>
        <p:xfrm>
          <a:off x="414779" y="1036829"/>
          <a:ext cx="11368726" cy="5543079"/>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a:extLst>
              <a:ext uri="{FF2B5EF4-FFF2-40B4-BE49-F238E27FC236}">
                <a16:creationId xmlns:a16="http://schemas.microsoft.com/office/drawing/2014/main" id="{4500AC2E-A251-4701-9327-05BD7017B7BF}"/>
              </a:ext>
            </a:extLst>
          </p:cNvPr>
          <p:cNvSpPr>
            <a:spLocks noGrp="1"/>
          </p:cNvSpPr>
          <p:nvPr>
            <p:ph type="title"/>
          </p:nvPr>
        </p:nvSpPr>
        <p:spPr>
          <a:xfrm>
            <a:off x="0" y="174236"/>
            <a:ext cx="12192000" cy="862594"/>
          </a:xfrm>
        </p:spPr>
        <p:txBody>
          <a:bodyPr>
            <a:normAutofit/>
          </a:bodyPr>
          <a:lstStyle/>
          <a:p>
            <a:pPr algn="ctr"/>
            <a:r>
              <a:rPr lang="es-ES" sz="3600" b="1" dirty="0">
                <a:solidFill>
                  <a:schemeClr val="accent1">
                    <a:lumMod val="75000"/>
                  </a:schemeClr>
                </a:solidFill>
                <a:latin typeface="+mn-lt"/>
              </a:rPr>
              <a:t>INGRESOS 2018</a:t>
            </a:r>
            <a:br>
              <a:rPr lang="es-ES" sz="3600" dirty="0">
                <a:solidFill>
                  <a:schemeClr val="accent1">
                    <a:lumMod val="75000"/>
                  </a:schemeClr>
                </a:solidFill>
                <a:latin typeface="+mn-lt"/>
              </a:rPr>
            </a:br>
            <a:r>
              <a:rPr lang="es-ES" sz="1800" dirty="0">
                <a:solidFill>
                  <a:schemeClr val="accent1">
                    <a:lumMod val="75000"/>
                  </a:schemeClr>
                </a:solidFill>
                <a:latin typeface="+mn-lt"/>
              </a:rPr>
              <a:t>Miles de millones de pesos</a:t>
            </a:r>
            <a:endParaRPr lang="es-CO" sz="1800" dirty="0">
              <a:solidFill>
                <a:schemeClr val="accent1">
                  <a:lumMod val="75000"/>
                </a:schemeClr>
              </a:solidFill>
              <a:latin typeface="+mn-lt"/>
            </a:endParaRPr>
          </a:p>
        </p:txBody>
      </p:sp>
      <p:sp>
        <p:nvSpPr>
          <p:cNvPr id="9" name="Título 1"/>
          <p:cNvSpPr txBox="1">
            <a:spLocks/>
          </p:cNvSpPr>
          <p:nvPr/>
        </p:nvSpPr>
        <p:spPr bwMode="auto">
          <a:xfrm>
            <a:off x="8138680" y="5592110"/>
            <a:ext cx="274498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$390.652,2</a:t>
            </a:r>
          </a:p>
        </p:txBody>
      </p:sp>
    </p:spTree>
    <p:extLst>
      <p:ext uri="{BB962C8B-B14F-4D97-AF65-F5344CB8AC3E}">
        <p14:creationId xmlns:p14="http://schemas.microsoft.com/office/powerpoint/2010/main" val="12578734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9E07D00D-F2C6-4AF9-A8DB-6E06E59ECC8F}"/>
              </a:ext>
            </a:extLst>
          </p:cNvPr>
          <p:cNvGraphicFramePr>
            <a:graphicFrameLocks/>
          </p:cNvGraphicFramePr>
          <p:nvPr>
            <p:extLst>
              <p:ext uri="{D42A27DB-BD31-4B8C-83A1-F6EECF244321}">
                <p14:modId xmlns:p14="http://schemas.microsoft.com/office/powerpoint/2010/main" val="3375839422"/>
              </p:ext>
            </p:extLst>
          </p:nvPr>
        </p:nvGraphicFramePr>
        <p:xfrm>
          <a:off x="596364" y="1112999"/>
          <a:ext cx="1130472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a:extLst>
              <a:ext uri="{FF2B5EF4-FFF2-40B4-BE49-F238E27FC236}">
                <a16:creationId xmlns:a16="http://schemas.microsoft.com/office/drawing/2014/main" id="{71D01D8A-8D86-4E4C-932A-B67266BD835D}"/>
              </a:ext>
            </a:extLst>
          </p:cNvPr>
          <p:cNvSpPr>
            <a:spLocks noGrp="1"/>
          </p:cNvSpPr>
          <p:nvPr>
            <p:ph type="title"/>
          </p:nvPr>
        </p:nvSpPr>
        <p:spPr>
          <a:xfrm>
            <a:off x="0" y="302161"/>
            <a:ext cx="12191999" cy="741838"/>
          </a:xfrm>
        </p:spPr>
        <p:txBody>
          <a:bodyPr>
            <a:noAutofit/>
          </a:bodyPr>
          <a:lstStyle/>
          <a:p>
            <a:pPr algn="ctr"/>
            <a:r>
              <a:rPr lang="es-ES" sz="3600" b="1" dirty="0">
                <a:solidFill>
                  <a:schemeClr val="accent1">
                    <a:lumMod val="75000"/>
                  </a:schemeClr>
                </a:solidFill>
                <a:latin typeface="+mn-lt"/>
              </a:rPr>
              <a:t>GASTOS 2018</a:t>
            </a:r>
            <a:br>
              <a:rPr lang="es-ES" sz="4000" b="1" dirty="0">
                <a:solidFill>
                  <a:schemeClr val="accent1">
                    <a:lumMod val="75000"/>
                  </a:schemeClr>
                </a:solidFill>
                <a:latin typeface="+mn-lt"/>
              </a:rPr>
            </a:br>
            <a:r>
              <a:rPr lang="es-CO" sz="1800" b="1" dirty="0">
                <a:solidFill>
                  <a:schemeClr val="accent1">
                    <a:lumMod val="75000"/>
                  </a:schemeClr>
                </a:solidFill>
              </a:rPr>
              <a:t>  </a:t>
            </a:r>
            <a:r>
              <a:rPr lang="es-ES" sz="1600" dirty="0">
                <a:solidFill>
                  <a:schemeClr val="accent1">
                    <a:lumMod val="75000"/>
                  </a:schemeClr>
                </a:solidFill>
                <a:latin typeface="+mn-lt"/>
              </a:rPr>
              <a:t>Miles</a:t>
            </a:r>
            <a:r>
              <a:rPr lang="es-ES" sz="1800" b="1" dirty="0">
                <a:solidFill>
                  <a:schemeClr val="accent1">
                    <a:lumMod val="75000"/>
                  </a:schemeClr>
                </a:solidFill>
              </a:rPr>
              <a:t> de millones de pesos</a:t>
            </a:r>
            <a:br>
              <a:rPr lang="es-ES" sz="2400" b="1" dirty="0">
                <a:solidFill>
                  <a:schemeClr val="accent1">
                    <a:lumMod val="75000"/>
                  </a:schemeClr>
                </a:solidFill>
              </a:rPr>
            </a:br>
            <a:endParaRPr lang="es-CO" sz="2400" b="1" dirty="0">
              <a:solidFill>
                <a:schemeClr val="accent1">
                  <a:lumMod val="75000"/>
                </a:schemeClr>
              </a:solidFill>
            </a:endParaRPr>
          </a:p>
        </p:txBody>
      </p:sp>
      <p:sp>
        <p:nvSpPr>
          <p:cNvPr id="6" name="Título 1"/>
          <p:cNvSpPr txBox="1">
            <a:spLocks/>
          </p:cNvSpPr>
          <p:nvPr/>
        </p:nvSpPr>
        <p:spPr bwMode="auto">
          <a:xfrm>
            <a:off x="7644667" y="5879615"/>
            <a:ext cx="2802679"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$369.303,1</a:t>
            </a:r>
          </a:p>
        </p:txBody>
      </p:sp>
    </p:spTree>
    <p:extLst>
      <p:ext uri="{BB962C8B-B14F-4D97-AF65-F5344CB8AC3E}">
        <p14:creationId xmlns:p14="http://schemas.microsoft.com/office/powerpoint/2010/main" val="710355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D608468-EF17-40F3-B7E6-E0CD4B999E4E}"/>
              </a:ext>
            </a:extLst>
          </p:cNvPr>
          <p:cNvSpPr>
            <a:spLocks noGrp="1"/>
          </p:cNvSpPr>
          <p:nvPr>
            <p:ph type="title"/>
          </p:nvPr>
        </p:nvSpPr>
        <p:spPr>
          <a:xfrm>
            <a:off x="-135255" y="180790"/>
            <a:ext cx="12191999" cy="784374"/>
          </a:xfrm>
        </p:spPr>
        <p:txBody>
          <a:bodyPr>
            <a:noAutofit/>
          </a:bodyPr>
          <a:lstStyle/>
          <a:p>
            <a:pPr algn="ctr"/>
            <a:r>
              <a:rPr lang="es-ES" sz="3600" b="1" dirty="0">
                <a:solidFill>
                  <a:schemeClr val="accent1">
                    <a:lumMod val="75000"/>
                  </a:schemeClr>
                </a:solidFill>
                <a:latin typeface="+mn-lt"/>
              </a:rPr>
              <a:t>COSTOS 2018</a:t>
            </a:r>
            <a:br>
              <a:rPr lang="es-ES" sz="3600" b="1" dirty="0">
                <a:solidFill>
                  <a:schemeClr val="accent1">
                    <a:lumMod val="75000"/>
                  </a:schemeClr>
                </a:solidFill>
                <a:latin typeface="+mn-lt"/>
              </a:rPr>
            </a:br>
            <a:r>
              <a:rPr lang="es-ES" sz="1800" dirty="0">
                <a:solidFill>
                  <a:schemeClr val="accent1">
                    <a:lumMod val="75000"/>
                  </a:schemeClr>
                </a:solidFill>
                <a:latin typeface="+mn-lt"/>
              </a:rPr>
              <a:t>Miles de Millones de Pesos</a:t>
            </a:r>
            <a:endParaRPr lang="es-CO" sz="1800" dirty="0">
              <a:solidFill>
                <a:schemeClr val="accent1">
                  <a:lumMod val="75000"/>
                </a:schemeClr>
              </a:solidFill>
              <a:latin typeface="+mn-lt"/>
            </a:endParaRPr>
          </a:p>
        </p:txBody>
      </p:sp>
      <p:sp>
        <p:nvSpPr>
          <p:cNvPr id="5" name="Título 1"/>
          <p:cNvSpPr txBox="1">
            <a:spLocks/>
          </p:cNvSpPr>
          <p:nvPr/>
        </p:nvSpPr>
        <p:spPr bwMode="auto">
          <a:xfrm>
            <a:off x="8868786" y="5540628"/>
            <a:ext cx="251638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1">
                    <a:lumMod val="75000"/>
                  </a:schemeClr>
                </a:solidFill>
              </a:rPr>
              <a:t>Total: $70.787,9</a:t>
            </a:r>
          </a:p>
        </p:txBody>
      </p:sp>
      <p:graphicFrame>
        <p:nvGraphicFramePr>
          <p:cNvPr id="6" name="Gráfico 5">
            <a:extLst>
              <a:ext uri="{FF2B5EF4-FFF2-40B4-BE49-F238E27FC236}">
                <a16:creationId xmlns:a16="http://schemas.microsoft.com/office/drawing/2014/main" id="{41D6A7EF-B9B4-42B7-BA9D-99273158AFEB}"/>
              </a:ext>
            </a:extLst>
          </p:cNvPr>
          <p:cNvGraphicFramePr>
            <a:graphicFrameLocks/>
          </p:cNvGraphicFramePr>
          <p:nvPr>
            <p:extLst>
              <p:ext uri="{D42A27DB-BD31-4B8C-83A1-F6EECF244321}">
                <p14:modId xmlns:p14="http://schemas.microsoft.com/office/powerpoint/2010/main" val="1205046593"/>
              </p:ext>
            </p:extLst>
          </p:nvPr>
        </p:nvGraphicFramePr>
        <p:xfrm>
          <a:off x="1794509" y="1089666"/>
          <a:ext cx="8332469" cy="4950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098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2919230973"/>
              </p:ext>
            </p:extLst>
          </p:nvPr>
        </p:nvGraphicFramePr>
        <p:xfrm>
          <a:off x="4443849" y="2249930"/>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530748" y="1509509"/>
            <a:ext cx="3526033" cy="4743040"/>
            <a:chOff x="583478" y="1272759"/>
            <a:chExt cx="3257435" cy="4440555"/>
          </a:xfrm>
        </p:grpSpPr>
        <p:pic>
          <p:nvPicPr>
            <p:cNvPr id="6" name="Imagen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3478" y="1272759"/>
              <a:ext cx="3257435" cy="4440555"/>
            </a:xfrm>
            <a:prstGeom prst="rect">
              <a:avLst/>
            </a:prstGeom>
          </p:spPr>
        </p:pic>
        <p:sp>
          <p:nvSpPr>
            <p:cNvPr id="7" name="Rectángulo 6"/>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1184239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5418" y="1635821"/>
            <a:ext cx="3157912" cy="4661284"/>
            <a:chOff x="6597288" y="691615"/>
            <a:chExt cx="4442394" cy="5587198"/>
          </a:xfrm>
        </p:grpSpPr>
        <p:pic>
          <p:nvPicPr>
            <p:cNvPr id="5" name="Picture 2">
              <a:extLst>
                <a:ext uri="{FF2B5EF4-FFF2-40B4-BE49-F238E27FC236}">
                  <a16:creationId xmlns:a16="http://schemas.microsoft.com/office/drawing/2014/main" id="{E1CA8108-03C4-4AAB-B650-37BDC5573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634950" y="691615"/>
              <a:ext cx="4404732" cy="5587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6597288" y="4494495"/>
              <a:ext cx="1050602" cy="539464"/>
            </a:xfrm>
            <a:prstGeom prst="rect">
              <a:avLst/>
            </a:prstGeom>
            <a:solidFill>
              <a:schemeClr val="bg1"/>
            </a:solidFill>
          </p:spPr>
          <p:txBody>
            <a:bodyPr wrap="square" rtlCol="0">
              <a:spAutoFit/>
            </a:bodyPr>
            <a:lstStyle/>
            <a:p>
              <a:pPr algn="ctr"/>
              <a:r>
                <a:rPr lang="es-CO" sz="2400" b="1" dirty="0">
                  <a:solidFill>
                    <a:schemeClr val="accent2">
                      <a:lumMod val="75000"/>
                    </a:schemeClr>
                  </a:solidFill>
                </a:rPr>
                <a:t>357</a:t>
              </a:r>
            </a:p>
          </p:txBody>
        </p:sp>
        <p:sp>
          <p:nvSpPr>
            <p:cNvPr id="7" name="CuadroTexto 6"/>
            <p:cNvSpPr txBox="1"/>
            <p:nvPr/>
          </p:nvSpPr>
          <p:spPr>
            <a:xfrm>
              <a:off x="6634950" y="4930844"/>
              <a:ext cx="2554487" cy="332022"/>
            </a:xfrm>
            <a:prstGeom prst="rect">
              <a:avLst/>
            </a:prstGeom>
            <a:solidFill>
              <a:schemeClr val="bg1"/>
            </a:solidFill>
          </p:spPr>
          <p:txBody>
            <a:bodyPr wrap="square" rtlCol="0">
              <a:spAutoFit/>
            </a:bodyPr>
            <a:lstStyle/>
            <a:p>
              <a:pPr algn="ctr"/>
              <a:r>
                <a:rPr lang="es-CO" sz="1200" b="1" dirty="0">
                  <a:solidFill>
                    <a:schemeClr val="accent2">
                      <a:lumMod val="75000"/>
                    </a:schemeClr>
                  </a:solidFill>
                </a:rPr>
                <a:t>Entidades Nivel Nacional</a:t>
              </a:r>
            </a:p>
          </p:txBody>
        </p:sp>
      </p:grpSp>
      <p:graphicFrame>
        <p:nvGraphicFramePr>
          <p:cNvPr id="8" name="Diagrama 7">
            <a:extLst>
              <a:ext uri="{FF2B5EF4-FFF2-40B4-BE49-F238E27FC236}">
                <a16:creationId xmlns:a16="http://schemas.microsoft.com/office/drawing/2014/main" id="{6E369360-C24D-4250-8BEB-904EB4C70583}"/>
              </a:ext>
            </a:extLst>
          </p:cNvPr>
          <p:cNvGraphicFramePr/>
          <p:nvPr>
            <p:extLst>
              <p:ext uri="{D42A27DB-BD31-4B8C-83A1-F6EECF244321}">
                <p14:modId xmlns:p14="http://schemas.microsoft.com/office/powerpoint/2010/main" val="741024540"/>
              </p:ext>
            </p:extLst>
          </p:nvPr>
        </p:nvGraphicFramePr>
        <p:xfrm>
          <a:off x="3403076" y="1046374"/>
          <a:ext cx="8352149" cy="5571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858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8674C88-4DD7-47BF-BF17-E2A23D9E03CD}"/>
              </a:ext>
            </a:extLst>
          </p:cNvPr>
          <p:cNvSpPr>
            <a:spLocks noGrp="1"/>
          </p:cNvSpPr>
          <p:nvPr>
            <p:ph type="title"/>
          </p:nvPr>
        </p:nvSpPr>
        <p:spPr>
          <a:xfrm>
            <a:off x="-1" y="429510"/>
            <a:ext cx="11538409" cy="442800"/>
          </a:xfrm>
        </p:spPr>
        <p:txBody>
          <a:bodyPr>
            <a:noAutofit/>
          </a:bodyPr>
          <a:lstStyle/>
          <a:p>
            <a:pPr algn="ctr"/>
            <a:r>
              <a:rPr lang="es-ES" sz="3600" b="1" dirty="0">
                <a:solidFill>
                  <a:schemeClr val="accent1">
                    <a:lumMod val="75000"/>
                  </a:schemeClr>
                </a:solidFill>
                <a:latin typeface="+mn-lt"/>
              </a:rPr>
              <a:t>ETAPAS DEL PROCESO CONTABLE</a:t>
            </a:r>
            <a:endParaRPr lang="es-CO" sz="3600" b="1" dirty="0">
              <a:solidFill>
                <a:schemeClr val="accent1">
                  <a:lumMod val="75000"/>
                </a:schemeClr>
              </a:solidFill>
              <a:latin typeface="+mn-lt"/>
            </a:endParaRPr>
          </a:p>
        </p:txBody>
      </p:sp>
      <p:pic>
        <p:nvPicPr>
          <p:cNvPr id="5" name="Imagen 4">
            <a:extLst>
              <a:ext uri="{FF2B5EF4-FFF2-40B4-BE49-F238E27FC236}">
                <a16:creationId xmlns:a16="http://schemas.microsoft.com/office/drawing/2014/main" id="{40113697-DE31-4F5B-9E75-704B4B78B7AA}"/>
              </a:ext>
            </a:extLst>
          </p:cNvPr>
          <p:cNvPicPr>
            <a:picLocks noChangeAspect="1"/>
          </p:cNvPicPr>
          <p:nvPr/>
        </p:nvPicPr>
        <p:blipFill>
          <a:blip r:embed="rId2"/>
          <a:stretch>
            <a:fillRect/>
          </a:stretch>
        </p:blipFill>
        <p:spPr>
          <a:xfrm>
            <a:off x="4708447" y="4206791"/>
            <a:ext cx="6648378" cy="2394501"/>
          </a:xfrm>
          <a:prstGeom prst="rect">
            <a:avLst/>
          </a:prstGeom>
        </p:spPr>
      </p:pic>
      <p:sp>
        <p:nvSpPr>
          <p:cNvPr id="6" name="Título 1">
            <a:extLst>
              <a:ext uri="{FF2B5EF4-FFF2-40B4-BE49-F238E27FC236}">
                <a16:creationId xmlns:a16="http://schemas.microsoft.com/office/drawing/2014/main" id="{DFA36754-CA09-44E7-B9D7-D4BAD2C433D3}"/>
              </a:ext>
            </a:extLst>
          </p:cNvPr>
          <p:cNvSpPr txBox="1">
            <a:spLocks/>
          </p:cNvSpPr>
          <p:nvPr/>
        </p:nvSpPr>
        <p:spPr bwMode="auto">
          <a:xfrm>
            <a:off x="7108097" y="3702926"/>
            <a:ext cx="3674213" cy="66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l"/>
            <a:r>
              <a:rPr lang="es-ES" sz="2400" b="1" dirty="0"/>
              <a:t>Rangos de calificación</a:t>
            </a:r>
            <a:endParaRPr lang="es-CO" sz="2400" b="1" dirty="0"/>
          </a:p>
        </p:txBody>
      </p:sp>
      <p:graphicFrame>
        <p:nvGraphicFramePr>
          <p:cNvPr id="7" name="Diagrama 6">
            <a:extLst>
              <a:ext uri="{FF2B5EF4-FFF2-40B4-BE49-F238E27FC236}">
                <a16:creationId xmlns:a16="http://schemas.microsoft.com/office/drawing/2014/main" id="{DC181C26-5E3A-479C-A45E-91DF81A9C7EB}"/>
              </a:ext>
            </a:extLst>
          </p:cNvPr>
          <p:cNvGraphicFramePr/>
          <p:nvPr>
            <p:extLst>
              <p:ext uri="{D42A27DB-BD31-4B8C-83A1-F6EECF244321}">
                <p14:modId xmlns:p14="http://schemas.microsoft.com/office/powerpoint/2010/main" val="128852777"/>
              </p:ext>
            </p:extLst>
          </p:nvPr>
        </p:nvGraphicFramePr>
        <p:xfrm>
          <a:off x="1692563" y="960975"/>
          <a:ext cx="7705127" cy="295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a:extLst>
              <a:ext uri="{FF2B5EF4-FFF2-40B4-BE49-F238E27FC236}">
                <a16:creationId xmlns:a16="http://schemas.microsoft.com/office/drawing/2014/main" id="{DE50635F-D728-4746-9EB6-5A47946460D3}"/>
              </a:ext>
            </a:extLst>
          </p:cNvPr>
          <p:cNvSpPr txBox="1">
            <a:spLocks/>
          </p:cNvSpPr>
          <p:nvPr/>
        </p:nvSpPr>
        <p:spPr bwMode="auto">
          <a:xfrm>
            <a:off x="424966" y="4993996"/>
            <a:ext cx="1747392" cy="118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2200" b="1" dirty="0">
                <a:solidFill>
                  <a:schemeClr val="accent1">
                    <a:lumMod val="75000"/>
                  </a:schemeClr>
                </a:solidFill>
              </a:rPr>
              <a:t>Resolución 193 de 2016</a:t>
            </a:r>
            <a:endParaRPr lang="es-CO" sz="2200" b="1" dirty="0">
              <a:solidFill>
                <a:schemeClr val="accent1">
                  <a:lumMod val="75000"/>
                </a:schemeClr>
              </a:solidFill>
            </a:endParaRPr>
          </a:p>
        </p:txBody>
      </p:sp>
      <p:sp>
        <p:nvSpPr>
          <p:cNvPr id="9" name="3 Abrir llave"/>
          <p:cNvSpPr/>
          <p:nvPr/>
        </p:nvSpPr>
        <p:spPr>
          <a:xfrm>
            <a:off x="4133932" y="4206791"/>
            <a:ext cx="317945" cy="23380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0" name="Imagen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219493" y="4409630"/>
            <a:ext cx="1577341" cy="1988821"/>
          </a:xfrm>
          <a:prstGeom prst="rect">
            <a:avLst/>
          </a:prstGeom>
        </p:spPr>
      </p:pic>
    </p:spTree>
    <p:extLst>
      <p:ext uri="{BB962C8B-B14F-4D97-AF65-F5344CB8AC3E}">
        <p14:creationId xmlns:p14="http://schemas.microsoft.com/office/powerpoint/2010/main" val="1998034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734" y="1809989"/>
            <a:ext cx="3202803" cy="4119472"/>
          </a:xfrm>
          <a:prstGeom prst="rect">
            <a:avLst/>
          </a:prstGeom>
        </p:spPr>
      </p:pic>
      <p:sp>
        <p:nvSpPr>
          <p:cNvPr id="5" name="Título 1">
            <a:extLst>
              <a:ext uri="{FF2B5EF4-FFF2-40B4-BE49-F238E27FC236}">
                <a16:creationId xmlns:a16="http://schemas.microsoft.com/office/drawing/2014/main" id="{06D3B765-26A6-4214-8165-CE79FDEE1394}"/>
              </a:ext>
            </a:extLst>
          </p:cNvPr>
          <p:cNvSpPr>
            <a:spLocks noGrp="1"/>
          </p:cNvSpPr>
          <p:nvPr>
            <p:ph type="title"/>
          </p:nvPr>
        </p:nvSpPr>
        <p:spPr>
          <a:xfrm>
            <a:off x="9426" y="346830"/>
            <a:ext cx="12182573" cy="423728"/>
          </a:xfrm>
        </p:spPr>
        <p:txBody>
          <a:bodyPr>
            <a:normAutofit fontScale="90000"/>
          </a:bodyPr>
          <a:lstStyle/>
          <a:p>
            <a:pPr algn="ctr"/>
            <a:r>
              <a:rPr lang="es-ES" sz="3600" b="1" dirty="0">
                <a:solidFill>
                  <a:schemeClr val="accent1">
                    <a:lumMod val="75000"/>
                  </a:schemeClr>
                </a:solidFill>
                <a:latin typeface="+mn-lt"/>
              </a:rPr>
              <a:t>FUNDAMENTO LEGAL</a:t>
            </a:r>
            <a:endParaRPr lang="es-CO" sz="3600" b="1" dirty="0">
              <a:solidFill>
                <a:schemeClr val="accent1">
                  <a:lumMod val="75000"/>
                </a:schemeClr>
              </a:solidFill>
              <a:latin typeface="+mn-lt"/>
            </a:endParaRPr>
          </a:p>
        </p:txBody>
      </p:sp>
      <p:sp>
        <p:nvSpPr>
          <p:cNvPr id="6" name="7 Forma libre"/>
          <p:cNvSpPr/>
          <p:nvPr/>
        </p:nvSpPr>
        <p:spPr>
          <a:xfrm>
            <a:off x="3691571" y="1254928"/>
            <a:ext cx="1856707" cy="1440734"/>
          </a:xfrm>
          <a:custGeom>
            <a:avLst/>
            <a:gdLst>
              <a:gd name="connsiteX0" fmla="*/ 0 w 1387115"/>
              <a:gd name="connsiteY0" fmla="*/ 200142 h 1200612"/>
              <a:gd name="connsiteX1" fmla="*/ 200142 w 1387115"/>
              <a:gd name="connsiteY1" fmla="*/ 0 h 1200612"/>
              <a:gd name="connsiteX2" fmla="*/ 1186973 w 1387115"/>
              <a:gd name="connsiteY2" fmla="*/ 0 h 1200612"/>
              <a:gd name="connsiteX3" fmla="*/ 1387115 w 1387115"/>
              <a:gd name="connsiteY3" fmla="*/ 200142 h 1200612"/>
              <a:gd name="connsiteX4" fmla="*/ 1387115 w 1387115"/>
              <a:gd name="connsiteY4" fmla="*/ 1000470 h 1200612"/>
              <a:gd name="connsiteX5" fmla="*/ 1186973 w 1387115"/>
              <a:gd name="connsiteY5" fmla="*/ 1200612 h 1200612"/>
              <a:gd name="connsiteX6" fmla="*/ 200142 w 1387115"/>
              <a:gd name="connsiteY6" fmla="*/ 1200612 h 1200612"/>
              <a:gd name="connsiteX7" fmla="*/ 0 w 1387115"/>
              <a:gd name="connsiteY7" fmla="*/ 1000470 h 1200612"/>
              <a:gd name="connsiteX8" fmla="*/ 0 w 1387115"/>
              <a:gd name="connsiteY8" fmla="*/ 200142 h 120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15" h="1200612">
                <a:moveTo>
                  <a:pt x="0" y="200142"/>
                </a:moveTo>
                <a:cubicBezTo>
                  <a:pt x="0" y="89607"/>
                  <a:pt x="89607" y="0"/>
                  <a:pt x="200142" y="0"/>
                </a:cubicBezTo>
                <a:lnTo>
                  <a:pt x="1186973" y="0"/>
                </a:lnTo>
                <a:cubicBezTo>
                  <a:pt x="1297508" y="0"/>
                  <a:pt x="1387115" y="89607"/>
                  <a:pt x="1387115" y="200142"/>
                </a:cubicBezTo>
                <a:lnTo>
                  <a:pt x="1387115" y="1000470"/>
                </a:lnTo>
                <a:cubicBezTo>
                  <a:pt x="1387115" y="1111005"/>
                  <a:pt x="1297508" y="1200612"/>
                  <a:pt x="1186973" y="1200612"/>
                </a:cubicBezTo>
                <a:lnTo>
                  <a:pt x="200142" y="1200612"/>
                </a:lnTo>
                <a:cubicBezTo>
                  <a:pt x="89607" y="1200612"/>
                  <a:pt x="0" y="1111005"/>
                  <a:pt x="0" y="1000470"/>
                </a:cubicBezTo>
                <a:lnTo>
                  <a:pt x="0" y="200142"/>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25208" tIns="125208" rIns="125208" bIns="125208" numCol="1" spcCol="1270" anchor="ctr" anchorCtr="0">
            <a:noAutofit/>
          </a:bodyPr>
          <a:lstStyle/>
          <a:p>
            <a:pPr algn="ctr" defTabSz="640080">
              <a:lnSpc>
                <a:spcPct val="90000"/>
              </a:lnSpc>
              <a:spcAft>
                <a:spcPct val="35000"/>
              </a:spcAft>
            </a:pPr>
            <a:r>
              <a:rPr lang="es-ES" sz="2000" b="1" dirty="0">
                <a:solidFill>
                  <a:schemeClr val="tx1"/>
                </a:solidFill>
              </a:rPr>
              <a:t>Artículo</a:t>
            </a:r>
          </a:p>
          <a:p>
            <a:pPr algn="ctr" defTabSz="640080">
              <a:lnSpc>
                <a:spcPct val="90000"/>
              </a:lnSpc>
              <a:spcAft>
                <a:spcPct val="35000"/>
              </a:spcAft>
            </a:pPr>
            <a:r>
              <a:rPr lang="es-ES" sz="2000" b="1" dirty="0">
                <a:solidFill>
                  <a:schemeClr val="tx1"/>
                </a:solidFill>
              </a:rPr>
              <a:t>354  Constitución Política</a:t>
            </a:r>
            <a:endParaRPr lang="es-ES" sz="2000" dirty="0">
              <a:solidFill>
                <a:schemeClr val="tx1"/>
              </a:solidFill>
            </a:endParaRPr>
          </a:p>
        </p:txBody>
      </p:sp>
      <p:sp>
        <p:nvSpPr>
          <p:cNvPr id="7" name="10 Forma libre"/>
          <p:cNvSpPr/>
          <p:nvPr/>
        </p:nvSpPr>
        <p:spPr>
          <a:xfrm>
            <a:off x="6625606" y="1120544"/>
            <a:ext cx="3790817" cy="1575118"/>
          </a:xfrm>
          <a:custGeom>
            <a:avLst/>
            <a:gdLst>
              <a:gd name="connsiteX0" fmla="*/ 0 w 2035899"/>
              <a:gd name="connsiteY0" fmla="*/ 254381 h 1525982"/>
              <a:gd name="connsiteX1" fmla="*/ 254381 w 2035899"/>
              <a:gd name="connsiteY1" fmla="*/ 0 h 1525982"/>
              <a:gd name="connsiteX2" fmla="*/ 1781518 w 2035899"/>
              <a:gd name="connsiteY2" fmla="*/ 0 h 1525982"/>
              <a:gd name="connsiteX3" fmla="*/ 2035899 w 2035899"/>
              <a:gd name="connsiteY3" fmla="*/ 254381 h 1525982"/>
              <a:gd name="connsiteX4" fmla="*/ 2035899 w 2035899"/>
              <a:gd name="connsiteY4" fmla="*/ 1271601 h 1525982"/>
              <a:gd name="connsiteX5" fmla="*/ 1781518 w 2035899"/>
              <a:gd name="connsiteY5" fmla="*/ 1525982 h 1525982"/>
              <a:gd name="connsiteX6" fmla="*/ 254381 w 2035899"/>
              <a:gd name="connsiteY6" fmla="*/ 1525982 h 1525982"/>
              <a:gd name="connsiteX7" fmla="*/ 0 w 2035899"/>
              <a:gd name="connsiteY7" fmla="*/ 1271601 h 1525982"/>
              <a:gd name="connsiteX8" fmla="*/ 0 w 2035899"/>
              <a:gd name="connsiteY8" fmla="*/ 254381 h 15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899" h="1525982">
                <a:moveTo>
                  <a:pt x="0" y="254381"/>
                </a:moveTo>
                <a:cubicBezTo>
                  <a:pt x="0" y="113890"/>
                  <a:pt x="113890" y="0"/>
                  <a:pt x="254381" y="0"/>
                </a:cubicBezTo>
                <a:lnTo>
                  <a:pt x="1781518" y="0"/>
                </a:lnTo>
                <a:cubicBezTo>
                  <a:pt x="1922009" y="0"/>
                  <a:pt x="2035899" y="113890"/>
                  <a:pt x="2035899" y="254381"/>
                </a:cubicBezTo>
                <a:lnTo>
                  <a:pt x="2035899" y="1271601"/>
                </a:lnTo>
                <a:cubicBezTo>
                  <a:pt x="2035899" y="1412092"/>
                  <a:pt x="1922009" y="1525982"/>
                  <a:pt x="1781518" y="1525982"/>
                </a:cubicBezTo>
                <a:lnTo>
                  <a:pt x="254381" y="1525982"/>
                </a:lnTo>
                <a:cubicBezTo>
                  <a:pt x="113890" y="1525982"/>
                  <a:pt x="0" y="1412092"/>
                  <a:pt x="0" y="1271601"/>
                </a:cubicBezTo>
                <a:lnTo>
                  <a:pt x="0" y="254381"/>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4271" tIns="144271" rIns="144271" bIns="144271" numCol="1" spcCol="1270" anchor="ctr" anchorCtr="0">
            <a:noAutofit/>
          </a:bodyPr>
          <a:lstStyle/>
          <a:p>
            <a:pPr algn="ctr" defTabSz="640080">
              <a:lnSpc>
                <a:spcPct val="90000"/>
              </a:lnSpc>
              <a:spcAft>
                <a:spcPct val="35000"/>
              </a:spcAft>
            </a:pPr>
            <a:r>
              <a:rPr lang="es-ES" sz="2000" b="1" dirty="0">
                <a:solidFill>
                  <a:schemeClr val="tx1"/>
                </a:solidFill>
              </a:rPr>
              <a:t>Desarrollo del artículo 354 </a:t>
            </a:r>
          </a:p>
          <a:p>
            <a:pPr algn="ctr" defTabSz="640080">
              <a:lnSpc>
                <a:spcPct val="90000"/>
              </a:lnSpc>
              <a:spcAft>
                <a:spcPct val="35000"/>
              </a:spcAft>
            </a:pPr>
            <a:r>
              <a:rPr lang="es-ES" sz="2000" b="1" dirty="0">
                <a:solidFill>
                  <a:schemeClr val="tx1"/>
                </a:solidFill>
              </a:rPr>
              <a:t>Ley 298 de 1996 crea la UAE  - Contaduría General de la Nación</a:t>
            </a:r>
          </a:p>
          <a:p>
            <a:pPr algn="ctr" defTabSz="640080">
              <a:lnSpc>
                <a:spcPct val="90000"/>
              </a:lnSpc>
              <a:spcAft>
                <a:spcPct val="35000"/>
              </a:spcAft>
            </a:pPr>
            <a:r>
              <a:rPr lang="es-ES" sz="2000" b="1" dirty="0">
                <a:solidFill>
                  <a:schemeClr val="tx1"/>
                </a:solidFill>
              </a:rPr>
              <a:t>Artículo 3° y 4° </a:t>
            </a:r>
            <a:endParaRPr lang="es-ES" sz="2000" dirty="0">
              <a:solidFill>
                <a:schemeClr val="tx1"/>
              </a:solidFill>
            </a:endParaRPr>
          </a:p>
        </p:txBody>
      </p:sp>
      <p:sp>
        <p:nvSpPr>
          <p:cNvPr id="8" name="12 Forma libre"/>
          <p:cNvSpPr/>
          <p:nvPr/>
        </p:nvSpPr>
        <p:spPr>
          <a:xfrm>
            <a:off x="4200732" y="3180032"/>
            <a:ext cx="7400719" cy="3337311"/>
          </a:xfrm>
          <a:custGeom>
            <a:avLst/>
            <a:gdLst>
              <a:gd name="connsiteX0" fmla="*/ 0 w 3611468"/>
              <a:gd name="connsiteY0" fmla="*/ 338030 h 2027774"/>
              <a:gd name="connsiteX1" fmla="*/ 338030 w 3611468"/>
              <a:gd name="connsiteY1" fmla="*/ 0 h 2027774"/>
              <a:gd name="connsiteX2" fmla="*/ 3273438 w 3611468"/>
              <a:gd name="connsiteY2" fmla="*/ 0 h 2027774"/>
              <a:gd name="connsiteX3" fmla="*/ 3611468 w 3611468"/>
              <a:gd name="connsiteY3" fmla="*/ 338030 h 2027774"/>
              <a:gd name="connsiteX4" fmla="*/ 3611468 w 3611468"/>
              <a:gd name="connsiteY4" fmla="*/ 1689744 h 2027774"/>
              <a:gd name="connsiteX5" fmla="*/ 3273438 w 3611468"/>
              <a:gd name="connsiteY5" fmla="*/ 2027774 h 2027774"/>
              <a:gd name="connsiteX6" fmla="*/ 338030 w 3611468"/>
              <a:gd name="connsiteY6" fmla="*/ 2027774 h 2027774"/>
              <a:gd name="connsiteX7" fmla="*/ 0 w 3611468"/>
              <a:gd name="connsiteY7" fmla="*/ 1689744 h 2027774"/>
              <a:gd name="connsiteX8" fmla="*/ 0 w 3611468"/>
              <a:gd name="connsiteY8" fmla="*/ 338030 h 20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468" h="2027774">
                <a:moveTo>
                  <a:pt x="0" y="338030"/>
                </a:moveTo>
                <a:cubicBezTo>
                  <a:pt x="0" y="151341"/>
                  <a:pt x="151341" y="0"/>
                  <a:pt x="338030" y="0"/>
                </a:cubicBezTo>
                <a:lnTo>
                  <a:pt x="3273438" y="0"/>
                </a:lnTo>
                <a:cubicBezTo>
                  <a:pt x="3460127" y="0"/>
                  <a:pt x="3611468" y="151341"/>
                  <a:pt x="3611468" y="338030"/>
                </a:cubicBezTo>
                <a:lnTo>
                  <a:pt x="3611468" y="1689744"/>
                </a:lnTo>
                <a:cubicBezTo>
                  <a:pt x="3611468" y="1876433"/>
                  <a:pt x="3460127" y="2027774"/>
                  <a:pt x="3273438" y="2027774"/>
                </a:cubicBezTo>
                <a:lnTo>
                  <a:pt x="338030" y="2027774"/>
                </a:lnTo>
                <a:cubicBezTo>
                  <a:pt x="151341" y="2027774"/>
                  <a:pt x="0" y="1876433"/>
                  <a:pt x="0" y="1689744"/>
                </a:cubicBezTo>
                <a:lnTo>
                  <a:pt x="0" y="33803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3671" tIns="173671" rIns="173671" bIns="173671" numCol="1" spcCol="1270" anchor="ctr" anchorCtr="0">
            <a:noAutofit/>
          </a:bodyPr>
          <a:lstStyle/>
          <a:p>
            <a:pPr algn="ctr" defTabSz="640080">
              <a:lnSpc>
                <a:spcPct val="90000"/>
              </a:lnSpc>
              <a:spcAft>
                <a:spcPct val="35000"/>
              </a:spcAft>
            </a:pPr>
            <a:endParaRPr lang="es-ES" sz="2200" b="1" i="1" dirty="0">
              <a:solidFill>
                <a:schemeClr val="tx1"/>
              </a:solidFill>
            </a:endParaRPr>
          </a:p>
          <a:p>
            <a:pPr algn="ctr" defTabSz="640080">
              <a:lnSpc>
                <a:spcPct val="90000"/>
              </a:lnSpc>
              <a:spcAft>
                <a:spcPct val="35000"/>
              </a:spcAft>
              <a:tabLst>
                <a:tab pos="2151063" algn="l"/>
              </a:tabLst>
            </a:pPr>
            <a:r>
              <a:rPr lang="es-ES" sz="2200" b="1" i="1" dirty="0">
                <a:solidFill>
                  <a:schemeClr val="tx1"/>
                </a:solidFill>
              </a:rPr>
              <a:t>Corresponden al Contador General las funciones de </a:t>
            </a:r>
            <a:r>
              <a:rPr lang="es-ES" sz="2400" b="1" i="1" dirty="0">
                <a:solidFill>
                  <a:srgbClr val="00B0F0"/>
                </a:solidFill>
              </a:rPr>
              <a:t>uniformar,</a:t>
            </a:r>
            <a:r>
              <a:rPr lang="es-ES" sz="2400" b="1" i="1" dirty="0">
                <a:solidFill>
                  <a:schemeClr val="tx1"/>
                </a:solidFill>
              </a:rPr>
              <a:t> </a:t>
            </a:r>
            <a:r>
              <a:rPr lang="es-ES" sz="2400" b="1" i="1" dirty="0">
                <a:solidFill>
                  <a:srgbClr val="4E37FB"/>
                </a:solidFill>
              </a:rPr>
              <a:t>centralizar</a:t>
            </a:r>
            <a:r>
              <a:rPr lang="es-ES" sz="2400" b="1" i="1" dirty="0">
                <a:solidFill>
                  <a:schemeClr val="tx1"/>
                </a:solidFill>
              </a:rPr>
              <a:t> </a:t>
            </a:r>
            <a:r>
              <a:rPr lang="es-ES" sz="2200" b="1" i="1" dirty="0">
                <a:solidFill>
                  <a:schemeClr val="tx1"/>
                </a:solidFill>
              </a:rPr>
              <a:t>y </a:t>
            </a:r>
            <a:r>
              <a:rPr lang="es-ES" sz="2800" b="1" i="1" u="sng" dirty="0">
                <a:solidFill>
                  <a:srgbClr val="0070C0"/>
                </a:solidFill>
              </a:rPr>
              <a:t>consolidar</a:t>
            </a:r>
            <a:r>
              <a:rPr lang="es-ES" sz="2800" b="1" i="1" dirty="0">
                <a:solidFill>
                  <a:schemeClr val="tx1"/>
                </a:solidFill>
              </a:rPr>
              <a:t> </a:t>
            </a:r>
            <a:r>
              <a:rPr lang="es-ES" sz="2200" b="1" i="1" dirty="0">
                <a:solidFill>
                  <a:schemeClr val="tx1"/>
                </a:solidFill>
              </a:rPr>
              <a:t>la contabilidad pública, elaborar el balance general y determinar las normas contables que deben regir en el país                                  </a:t>
            </a:r>
          </a:p>
          <a:p>
            <a:pPr algn="ctr" defTabSz="640080">
              <a:lnSpc>
                <a:spcPct val="90000"/>
              </a:lnSpc>
              <a:spcAft>
                <a:spcPct val="35000"/>
              </a:spcAft>
            </a:pPr>
            <a:r>
              <a:rPr lang="es-ES" sz="2200" b="1" i="1" dirty="0">
                <a:solidFill>
                  <a:schemeClr val="tx1"/>
                </a:solidFill>
              </a:rPr>
              <a:t>Elaborar el Balance General, someterlo a la Auditoría de la Contraloría General de la República y presentarlo al Congreso de la República, para su conocimiento y análisis por intermedio de la Comisión Legal de Cuentas de la Cámara de Representantes, dentro del Plazo previsto por la Constitución Política.</a:t>
            </a:r>
          </a:p>
          <a:p>
            <a:pPr algn="ctr" defTabSz="640080">
              <a:lnSpc>
                <a:spcPct val="90000"/>
              </a:lnSpc>
              <a:spcAft>
                <a:spcPct val="35000"/>
              </a:spcAft>
            </a:pPr>
            <a:endParaRPr lang="es-ES" sz="2200" dirty="0">
              <a:solidFill>
                <a:schemeClr val="tx1"/>
              </a:solidFill>
            </a:endParaRPr>
          </a:p>
        </p:txBody>
      </p:sp>
      <p:sp>
        <p:nvSpPr>
          <p:cNvPr id="9" name="13 Flecha derecha"/>
          <p:cNvSpPr/>
          <p:nvPr/>
        </p:nvSpPr>
        <p:spPr>
          <a:xfrm rot="5400000">
            <a:off x="8341695" y="2735810"/>
            <a:ext cx="358636" cy="391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14 Flecha derecha"/>
          <p:cNvSpPr/>
          <p:nvPr/>
        </p:nvSpPr>
        <p:spPr>
          <a:xfrm>
            <a:off x="5795377" y="1707434"/>
            <a:ext cx="610670" cy="40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45293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71111B-F563-4FAA-B02A-B9018C230C33}"/>
              </a:ext>
            </a:extLst>
          </p:cNvPr>
          <p:cNvSpPr>
            <a:spLocks noGrp="1"/>
          </p:cNvSpPr>
          <p:nvPr>
            <p:ph type="title"/>
          </p:nvPr>
        </p:nvSpPr>
        <p:spPr>
          <a:xfrm>
            <a:off x="0" y="294719"/>
            <a:ext cx="12192000" cy="555748"/>
          </a:xfrm>
        </p:spPr>
        <p:txBody>
          <a:bodyPr>
            <a:noAutofit/>
          </a:bodyPr>
          <a:lstStyle/>
          <a:p>
            <a:pPr algn="ctr"/>
            <a:r>
              <a:rPr lang="es-ES" sz="3600" b="1" dirty="0">
                <a:solidFill>
                  <a:schemeClr val="accent1">
                    <a:lumMod val="75000"/>
                  </a:schemeClr>
                </a:solidFill>
                <a:latin typeface="+mn-lt"/>
              </a:rPr>
              <a:t>COBERTURA</a:t>
            </a:r>
            <a:endParaRPr lang="es-CO" sz="3600" b="1" dirty="0">
              <a:solidFill>
                <a:schemeClr val="accent1">
                  <a:lumMod val="75000"/>
                </a:schemeClr>
              </a:solidFill>
              <a:latin typeface="+mn-lt"/>
            </a:endParaRPr>
          </a:p>
        </p:txBody>
      </p:sp>
      <p:pic>
        <p:nvPicPr>
          <p:cNvPr id="5" name="Imagen 4">
            <a:extLst>
              <a:ext uri="{FF2B5EF4-FFF2-40B4-BE49-F238E27FC236}">
                <a16:creationId xmlns:a16="http://schemas.microsoft.com/office/drawing/2014/main" id="{3C0B14CF-57CE-4067-A643-DADCC0A5EC42}"/>
              </a:ext>
            </a:extLst>
          </p:cNvPr>
          <p:cNvPicPr>
            <a:picLocks noChangeAspect="1"/>
          </p:cNvPicPr>
          <p:nvPr/>
        </p:nvPicPr>
        <p:blipFill>
          <a:blip r:embed="rId2"/>
          <a:stretch>
            <a:fillRect/>
          </a:stretch>
        </p:blipFill>
        <p:spPr>
          <a:xfrm>
            <a:off x="3533468" y="1027522"/>
            <a:ext cx="8235545" cy="2592541"/>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214" y="1816042"/>
            <a:ext cx="3015254" cy="4217112"/>
          </a:xfrm>
          <a:prstGeom prst="rect">
            <a:avLst/>
          </a:prstGeom>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33468" y="3606092"/>
            <a:ext cx="8235546" cy="300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7558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A1A2317-9696-4B50-AB31-E980F853D5DE}"/>
              </a:ext>
            </a:extLst>
          </p:cNvPr>
          <p:cNvSpPr>
            <a:spLocks noGrp="1"/>
          </p:cNvSpPr>
          <p:nvPr>
            <p:ph type="title"/>
          </p:nvPr>
        </p:nvSpPr>
        <p:spPr>
          <a:xfrm>
            <a:off x="0" y="266772"/>
            <a:ext cx="12192000" cy="604856"/>
          </a:xfrm>
          <a:noFill/>
        </p:spPr>
        <p:txBody>
          <a:bodyPr>
            <a:normAutofit/>
          </a:bodyPr>
          <a:lstStyle/>
          <a:p>
            <a:pPr algn="ctr"/>
            <a:r>
              <a:rPr lang="es-ES" sz="3600" b="1" dirty="0">
                <a:solidFill>
                  <a:schemeClr val="accent1">
                    <a:lumMod val="75000"/>
                  </a:schemeClr>
                </a:solidFill>
                <a:latin typeface="+mn-lt"/>
              </a:rPr>
              <a:t>CALIFICACIÓN PROMEDIO</a:t>
            </a:r>
            <a:endParaRPr lang="es-CO" sz="3600" b="1" dirty="0">
              <a:solidFill>
                <a:schemeClr val="accent1">
                  <a:lumMod val="75000"/>
                </a:schemeClr>
              </a:solidFill>
              <a:latin typeface="+mn-lt"/>
            </a:endParaRPr>
          </a:p>
        </p:txBody>
      </p:sp>
      <p:sp>
        <p:nvSpPr>
          <p:cNvPr id="5" name="Rectángulo 4"/>
          <p:cNvSpPr/>
          <p:nvPr/>
        </p:nvSpPr>
        <p:spPr>
          <a:xfrm>
            <a:off x="3111319" y="1200405"/>
            <a:ext cx="1653851" cy="461665"/>
          </a:xfrm>
          <a:prstGeom prst="rect">
            <a:avLst/>
          </a:prstGeom>
        </p:spPr>
        <p:txBody>
          <a:bodyPr wrap="none">
            <a:spAutoFit/>
          </a:bodyPr>
          <a:lstStyle/>
          <a:p>
            <a:r>
              <a:rPr lang="es-CO" sz="2400" b="1" dirty="0">
                <a:solidFill>
                  <a:schemeClr val="accent1">
                    <a:lumMod val="75000"/>
                  </a:schemeClr>
                </a:solidFill>
                <a:latin typeface="Times New Roman" panose="02020603050405020304" pitchFamily="18" charset="0"/>
              </a:rPr>
              <a:t>ETAPAS x̅</a:t>
            </a:r>
            <a:r>
              <a:rPr lang="es-CO" sz="2400" dirty="0">
                <a:solidFill>
                  <a:schemeClr val="accent1">
                    <a:lumMod val="75000"/>
                  </a:schemeClr>
                </a:solidFill>
              </a:rPr>
              <a:t> </a:t>
            </a:r>
          </a:p>
        </p:txBody>
      </p:sp>
      <p:sp>
        <p:nvSpPr>
          <p:cNvPr id="6" name="Rectángulo 5"/>
          <p:cNvSpPr/>
          <p:nvPr/>
        </p:nvSpPr>
        <p:spPr>
          <a:xfrm>
            <a:off x="8025822" y="1194179"/>
            <a:ext cx="2643672" cy="461665"/>
          </a:xfrm>
          <a:prstGeom prst="rect">
            <a:avLst/>
          </a:prstGeom>
        </p:spPr>
        <p:txBody>
          <a:bodyPr wrap="none">
            <a:spAutoFit/>
          </a:bodyPr>
          <a:lstStyle/>
          <a:p>
            <a:r>
              <a:rPr lang="es-CO" sz="2400" b="1" dirty="0">
                <a:solidFill>
                  <a:schemeClr val="accent1">
                    <a:lumMod val="75000"/>
                  </a:schemeClr>
                </a:solidFill>
                <a:latin typeface="Times New Roman" panose="02020603050405020304" pitchFamily="18" charset="0"/>
              </a:rPr>
              <a:t>ACTIVIDADES x̅</a:t>
            </a:r>
            <a:r>
              <a:rPr lang="es-CO" sz="2400" dirty="0">
                <a:solidFill>
                  <a:schemeClr val="accent1">
                    <a:lumMod val="75000"/>
                  </a:schemeClr>
                </a:solidFill>
              </a:rPr>
              <a:t> </a:t>
            </a:r>
          </a:p>
        </p:txBody>
      </p:sp>
      <p:graphicFrame>
        <p:nvGraphicFramePr>
          <p:cNvPr id="7" name="Gráfico 6">
            <a:extLst>
              <a:ext uri="{FF2B5EF4-FFF2-40B4-BE49-F238E27FC236}">
                <a16:creationId xmlns:a16="http://schemas.microsoft.com/office/drawing/2014/main" id="{AB88B31A-19CC-4F4B-A7AF-3D773B759772}"/>
              </a:ext>
            </a:extLst>
          </p:cNvPr>
          <p:cNvGraphicFramePr>
            <a:graphicFrameLocks/>
          </p:cNvGraphicFramePr>
          <p:nvPr>
            <p:extLst>
              <p:ext uri="{D42A27DB-BD31-4B8C-83A1-F6EECF244321}">
                <p14:modId xmlns:p14="http://schemas.microsoft.com/office/powerpoint/2010/main" val="1189783615"/>
              </p:ext>
            </p:extLst>
          </p:nvPr>
        </p:nvGraphicFramePr>
        <p:xfrm>
          <a:off x="4245474" y="1335124"/>
          <a:ext cx="7275729" cy="5137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D7E2F83B-FBAC-440B-BB48-BD0A29C99DA5}"/>
              </a:ext>
            </a:extLst>
          </p:cNvPr>
          <p:cNvGraphicFramePr>
            <a:graphicFrameLocks/>
          </p:cNvGraphicFramePr>
          <p:nvPr>
            <p:extLst>
              <p:ext uri="{D42A27DB-BD31-4B8C-83A1-F6EECF244321}">
                <p14:modId xmlns:p14="http://schemas.microsoft.com/office/powerpoint/2010/main" val="696607046"/>
              </p:ext>
            </p:extLst>
          </p:nvPr>
        </p:nvGraphicFramePr>
        <p:xfrm>
          <a:off x="-6850" y="1662070"/>
          <a:ext cx="6236339" cy="4810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3172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1FFC103-5609-413B-9741-E68D3AD6E7B5}"/>
              </a:ext>
            </a:extLst>
          </p:cNvPr>
          <p:cNvSpPr>
            <a:spLocks noGrp="1"/>
          </p:cNvSpPr>
          <p:nvPr>
            <p:ph type="title"/>
          </p:nvPr>
        </p:nvSpPr>
        <p:spPr>
          <a:xfrm>
            <a:off x="-143640" y="280927"/>
            <a:ext cx="12192000" cy="548640"/>
          </a:xfrm>
        </p:spPr>
        <p:txBody>
          <a:bodyPr>
            <a:noAutofit/>
          </a:bodyPr>
          <a:lstStyle/>
          <a:p>
            <a:pPr algn="ctr"/>
            <a:r>
              <a:rPr lang="es-ES" sz="3200" b="1" dirty="0">
                <a:solidFill>
                  <a:schemeClr val="accent1">
                    <a:lumMod val="75000"/>
                  </a:schemeClr>
                </a:solidFill>
                <a:latin typeface="+mn-lt"/>
              </a:rPr>
              <a:t>CALIFICACIÓN PROMEDIO </a:t>
            </a:r>
            <a:br>
              <a:rPr lang="es-ES" sz="3200" b="1" dirty="0">
                <a:solidFill>
                  <a:schemeClr val="accent1">
                    <a:lumMod val="75000"/>
                  </a:schemeClr>
                </a:solidFill>
                <a:latin typeface="+mn-lt"/>
              </a:rPr>
            </a:br>
            <a:r>
              <a:rPr lang="es-ES" sz="3200" b="1" dirty="0">
                <a:solidFill>
                  <a:schemeClr val="accent1">
                    <a:lumMod val="75000"/>
                  </a:schemeClr>
                </a:solidFill>
                <a:latin typeface="+mn-lt"/>
              </a:rPr>
              <a:t>POR MARCO NORMATIVO</a:t>
            </a:r>
            <a:endParaRPr lang="es-CO" sz="3200" b="1" dirty="0">
              <a:solidFill>
                <a:schemeClr val="accent1">
                  <a:lumMod val="75000"/>
                </a:schemeClr>
              </a:solidFill>
              <a:latin typeface="+mn-lt"/>
            </a:endParaRPr>
          </a:p>
        </p:txBody>
      </p:sp>
      <p:graphicFrame>
        <p:nvGraphicFramePr>
          <p:cNvPr id="5" name="Gráfico 4">
            <a:extLst>
              <a:ext uri="{FF2B5EF4-FFF2-40B4-BE49-F238E27FC236}">
                <a16:creationId xmlns:a16="http://schemas.microsoft.com/office/drawing/2014/main" id="{EB4FA458-5C3F-4C0D-A981-72439D4738AB}"/>
              </a:ext>
            </a:extLst>
          </p:cNvPr>
          <p:cNvGraphicFramePr>
            <a:graphicFrameLocks/>
          </p:cNvGraphicFramePr>
          <p:nvPr>
            <p:extLst>
              <p:ext uri="{D42A27DB-BD31-4B8C-83A1-F6EECF244321}">
                <p14:modId xmlns:p14="http://schemas.microsoft.com/office/powerpoint/2010/main" val="3805961093"/>
              </p:ext>
            </p:extLst>
          </p:nvPr>
        </p:nvGraphicFramePr>
        <p:xfrm>
          <a:off x="462856" y="1018096"/>
          <a:ext cx="11377210" cy="5608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311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23142" y="1810717"/>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9954" y="2739404"/>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3142" y="3301379"/>
            <a:ext cx="4349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7029" y="2579067"/>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37567" y="3874467"/>
            <a:ext cx="2686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96442" y="4415804"/>
            <a:ext cx="2232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a:spLocks noChangeArrowheads="1"/>
          </p:cNvSpPr>
          <p:nvPr/>
        </p:nvSpPr>
        <p:spPr bwMode="auto">
          <a:xfrm>
            <a:off x="2321392" y="5395292"/>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pic>
        <p:nvPicPr>
          <p:cNvPr id="13" name="Picture 2" descr="http://www.cartagenacaribe.com/images/boton-contacteno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53129" y="4298329"/>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p:cNvSpPr txBox="1"/>
          <p:nvPr/>
        </p:nvSpPr>
        <p:spPr>
          <a:xfrm>
            <a:off x="3929529" y="1374154"/>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pic>
        <p:nvPicPr>
          <p:cNvPr id="16" name="Imagen 19"/>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7119" y="5443948"/>
            <a:ext cx="633283" cy="6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72417" y="3123578"/>
            <a:ext cx="3497279" cy="3333205"/>
          </a:xfrm>
          <a:prstGeom prst="rect">
            <a:avLst/>
          </a:prstGeom>
        </p:spPr>
      </p:pic>
    </p:spTree>
    <p:extLst>
      <p:ext uri="{BB962C8B-B14F-4D97-AF65-F5344CB8AC3E}">
        <p14:creationId xmlns:p14="http://schemas.microsoft.com/office/powerpoint/2010/main" val="3785464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0" fill="hold"/>
                                        <p:tgtEl>
                                          <p:spTgt spid="5"/>
                                        </p:tgtEl>
                                        <p:attrNameLst>
                                          <p:attrName>ppt_w</p:attrName>
                                        </p:attrNameLst>
                                      </p:cBhvr>
                                      <p:tavLst>
                                        <p:tav tm="0">
                                          <p:val>
                                            <p:strVal val="#ppt_w+.3"/>
                                          </p:val>
                                        </p:tav>
                                        <p:tav tm="100000">
                                          <p:val>
                                            <p:strVal val="#ppt_w"/>
                                          </p:val>
                                        </p:tav>
                                      </p:tavLst>
                                    </p:anim>
                                    <p:anim calcmode="lin" valueType="num">
                                      <p:cBhvr>
                                        <p:cTn id="25" dur="3000" fill="hold"/>
                                        <p:tgtEl>
                                          <p:spTgt spid="5"/>
                                        </p:tgtEl>
                                        <p:attrNameLst>
                                          <p:attrName>ppt_h</p:attrName>
                                        </p:attrNameLst>
                                      </p:cBhvr>
                                      <p:tavLst>
                                        <p:tav tm="0">
                                          <p:val>
                                            <p:strVal val="#ppt_h"/>
                                          </p:val>
                                        </p:tav>
                                        <p:tav tm="100000">
                                          <p:val>
                                            <p:strVal val="#ppt_h"/>
                                          </p:val>
                                        </p:tav>
                                      </p:tavLst>
                                    </p:anim>
                                    <p:animEffect transition="in" filter="fade">
                                      <p:cBhvr>
                                        <p:cTn id="26" dur="3000"/>
                                        <p:tgtEl>
                                          <p:spTgt spid="5"/>
                                        </p:tgtEl>
                                      </p:cBhvr>
                                    </p:animEffect>
                                  </p:childTnLst>
                                </p:cTn>
                              </p:par>
                              <p:par>
                                <p:cTn id="27" presetID="9" presetClass="entr" presetSubtype="0" fill="hold" nodeType="withEffect">
                                  <p:stCondLst>
                                    <p:cond delay="300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2000"/>
                                        <p:tgtEl>
                                          <p:spTgt spid="13"/>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000"/>
                                        <p:tgtEl>
                                          <p:spTgt spid="11"/>
                                        </p:tgtEl>
                                      </p:cBhvr>
                                    </p:animEffect>
                                    <p:anim calcmode="lin" valueType="num">
                                      <p:cBhvr>
                                        <p:cTn id="51" dur="3000" fill="hold"/>
                                        <p:tgtEl>
                                          <p:spTgt spid="11"/>
                                        </p:tgtEl>
                                        <p:attrNameLst>
                                          <p:attrName>ppt_x</p:attrName>
                                        </p:attrNameLst>
                                      </p:cBhvr>
                                      <p:tavLst>
                                        <p:tav tm="0">
                                          <p:val>
                                            <p:strVal val="#ppt_x"/>
                                          </p:val>
                                        </p:tav>
                                        <p:tav tm="100000">
                                          <p:val>
                                            <p:strVal val="#ppt_x"/>
                                          </p:val>
                                        </p:tav>
                                      </p:tavLst>
                                    </p:anim>
                                    <p:anim calcmode="lin" valueType="num">
                                      <p:cBhvr>
                                        <p:cTn id="52"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45751" y="3993008"/>
            <a:ext cx="7017732" cy="1638000"/>
          </a:xfrm>
          <a:prstGeom prst="rect">
            <a:avLst/>
          </a:prstGeom>
          <a:effectLst>
            <a:glow rad="63500">
              <a:schemeClr val="accent5">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upo 4"/>
          <p:cNvGrpSpPr/>
          <p:nvPr/>
        </p:nvGrpSpPr>
        <p:grpSpPr>
          <a:xfrm>
            <a:off x="4896637" y="2615118"/>
            <a:ext cx="5383123" cy="2337290"/>
            <a:chOff x="350886" y="313927"/>
            <a:chExt cx="5108663" cy="2337290"/>
          </a:xfrm>
          <a:effectLst>
            <a:glow rad="63500">
              <a:schemeClr val="accent5">
                <a:satMod val="175000"/>
                <a:alpha val="40000"/>
              </a:schemeClr>
            </a:glow>
          </a:effectLst>
        </p:grpSpPr>
        <p:sp>
          <p:nvSpPr>
            <p:cNvPr id="6" name="Rectángulo redondeado 5"/>
            <p:cNvSpPr/>
            <p:nvPr/>
          </p:nvSpPr>
          <p:spPr>
            <a:xfrm>
              <a:off x="350886" y="313927"/>
              <a:ext cx="5108663" cy="23372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6"/>
            <p:cNvSpPr/>
            <p:nvPr/>
          </p:nvSpPr>
          <p:spPr>
            <a:xfrm>
              <a:off x="464983" y="428024"/>
              <a:ext cx="4880469" cy="2109096"/>
            </a:xfrm>
            <a:prstGeom prst="rect">
              <a:avLst/>
            </a:prstGeom>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Proceso de Consolidación de la Información Contable Pública</a:t>
              </a:r>
              <a:endParaRPr lang="es-CO" sz="3600" b="1" kern="1200" dirty="0">
                <a:solidFill>
                  <a:schemeClr val="bg1"/>
                </a:solidFill>
              </a:endParaRPr>
            </a:p>
          </p:txBody>
        </p:sp>
      </p:grpSp>
      <p:grpSp>
        <p:nvGrpSpPr>
          <p:cNvPr id="8" name="Grupo 7"/>
          <p:cNvGrpSpPr/>
          <p:nvPr/>
        </p:nvGrpSpPr>
        <p:grpSpPr>
          <a:xfrm>
            <a:off x="475801" y="1270261"/>
            <a:ext cx="3713901" cy="5027004"/>
            <a:chOff x="588921" y="1125855"/>
            <a:chExt cx="3257435" cy="4440555"/>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921" y="1125855"/>
              <a:ext cx="3257435" cy="4440555"/>
            </a:xfrm>
            <a:prstGeom prst="rect">
              <a:avLst/>
            </a:prstGeom>
          </p:spPr>
        </p:pic>
        <p:sp>
          <p:nvSpPr>
            <p:cNvPr id="10" name="Rectángulo 9"/>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12063246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87D18B-A593-4511-BE4F-CE5A11A56672}"/>
              </a:ext>
            </a:extLst>
          </p:cNvPr>
          <p:cNvSpPr/>
          <p:nvPr/>
        </p:nvSpPr>
        <p:spPr>
          <a:xfrm>
            <a:off x="2920817" y="256291"/>
            <a:ext cx="5688103" cy="646331"/>
          </a:xfrm>
          <a:prstGeom prst="rect">
            <a:avLst/>
          </a:prstGeom>
          <a:noFill/>
        </p:spPr>
        <p:txBody>
          <a:bodyPr wrap="square">
            <a:spAutoFit/>
          </a:bodyPr>
          <a:lstStyle/>
          <a:p>
            <a:pPr algn="ctr"/>
            <a:r>
              <a:rPr lang="es-CO" sz="3600" b="1" kern="0" dirty="0">
                <a:solidFill>
                  <a:schemeClr val="accent1">
                    <a:lumMod val="75000"/>
                  </a:schemeClr>
                </a:solidFill>
                <a:latin typeface="+mn-lt"/>
              </a:rPr>
              <a:t>¿QUE ES EL SISTEMA CHIP?</a:t>
            </a:r>
            <a:endParaRPr lang="es-CO" sz="3600" b="1" dirty="0">
              <a:solidFill>
                <a:schemeClr val="accent1">
                  <a:lumMod val="75000"/>
                </a:schemeClr>
              </a:solidFill>
              <a:latin typeface="+mn-lt"/>
            </a:endParaRPr>
          </a:p>
        </p:txBody>
      </p:sp>
      <p:sp>
        <p:nvSpPr>
          <p:cNvPr id="5" name="Rectángulo 4"/>
          <p:cNvSpPr/>
          <p:nvPr/>
        </p:nvSpPr>
        <p:spPr>
          <a:xfrm>
            <a:off x="2920817" y="1503124"/>
            <a:ext cx="8834408" cy="4832092"/>
          </a:xfrm>
          <a:prstGeom prst="rect">
            <a:avLst/>
          </a:prstGeom>
        </p:spPr>
        <p:txBody>
          <a:bodyPr wrap="square">
            <a:spAutoFit/>
          </a:bodyPr>
          <a:lstStyle/>
          <a:p>
            <a:pPr algn="just"/>
            <a:r>
              <a:rPr lang="es-CO" sz="2800" b="1" dirty="0"/>
              <a:t>Es un sistema que permite definir, capturar, consolidar y difundir información cuantitativa y cualitativa, producida por entidades públicas y otros actores, con destino al gobierno central, organismos de control y ciudadanía en general, para apoyar la toma de decisiones en materia de política macroeconómica y fiscal, así como la definición, ejecución y administración de planes de gobierno.</a:t>
            </a:r>
            <a:br>
              <a:rPr lang="es-CO" sz="2800" b="1" dirty="0"/>
            </a:br>
            <a:br>
              <a:rPr lang="es-CO" sz="2800" b="1" dirty="0"/>
            </a:br>
            <a:r>
              <a:rPr lang="es-CO" sz="2800" b="1" dirty="0"/>
              <a:t>Está compuesto por un conjunto de procesos e instrumentos requeridos para la generación, transmisión, procesamiento y publicidad de la información pública. </a:t>
            </a:r>
          </a:p>
        </p:txBody>
      </p:sp>
      <p:pic>
        <p:nvPicPr>
          <p:cNvPr id="6" name="7 Imagen" descr="PENDON CHIP-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101" y="1613294"/>
            <a:ext cx="2249635" cy="4611751"/>
          </a:xfrm>
          <a:prstGeom prst="rect">
            <a:avLst/>
          </a:prstGeom>
          <a:noFill/>
          <a:ln w="9525">
            <a:noFill/>
            <a:miter lim="800000"/>
            <a:headEnd/>
            <a:tailEnd/>
          </a:ln>
        </p:spPr>
      </p:pic>
    </p:spTree>
    <p:extLst>
      <p:ext uri="{BB962C8B-B14F-4D97-AF65-F5344CB8AC3E}">
        <p14:creationId xmlns:p14="http://schemas.microsoft.com/office/powerpoint/2010/main" val="2458630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669735" y="2627069"/>
            <a:ext cx="2818266" cy="2410199"/>
            <a:chOff x="3470368" y="2274237"/>
            <a:chExt cx="2073830" cy="1683311"/>
          </a:xfrm>
        </p:grpSpPr>
        <p:grpSp>
          <p:nvGrpSpPr>
            <p:cNvPr id="5" name="Agrupar 13"/>
            <p:cNvGrpSpPr/>
            <p:nvPr/>
          </p:nvGrpSpPr>
          <p:grpSpPr>
            <a:xfrm>
              <a:off x="3470368" y="2274237"/>
              <a:ext cx="2073830" cy="1683311"/>
              <a:chOff x="2707849" y="1201316"/>
              <a:chExt cx="2448272" cy="2088232"/>
            </a:xfrm>
          </p:grpSpPr>
          <p:sp>
            <p:nvSpPr>
              <p:cNvPr id="7" name="Hexágono 6"/>
              <p:cNvSpPr/>
              <p:nvPr/>
            </p:nvSpPr>
            <p:spPr bwMode="auto">
              <a:xfrm>
                <a:off x="2707849" y="1201316"/>
                <a:ext cx="2448272" cy="2088232"/>
              </a:xfrm>
              <a:prstGeom prst="hexagon">
                <a:avLst/>
              </a:prstGeom>
              <a:noFill/>
              <a:ln w="63500" cap="flat" cmpd="sng" algn="ctr">
                <a:solidFill>
                  <a:schemeClr val="bg1">
                    <a:lumMod val="50000"/>
                  </a:schemeClr>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8" name="18 Rectángulo"/>
              <p:cNvSpPr/>
              <p:nvPr/>
            </p:nvSpPr>
            <p:spPr bwMode="auto">
              <a:xfrm>
                <a:off x="3219727" y="2686962"/>
                <a:ext cx="1425969"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CHIP-Central</a:t>
                </a:r>
              </a:p>
            </p:txBody>
          </p:sp>
        </p:gr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3959" y="2287831"/>
              <a:ext cx="1265292" cy="1265555"/>
            </a:xfrm>
            <a:prstGeom prst="rect">
              <a:avLst/>
            </a:prstGeom>
          </p:spPr>
        </p:pic>
      </p:grpSp>
      <p:grpSp>
        <p:nvGrpSpPr>
          <p:cNvPr id="9" name="Grupo 8"/>
          <p:cNvGrpSpPr/>
          <p:nvPr/>
        </p:nvGrpSpPr>
        <p:grpSpPr>
          <a:xfrm>
            <a:off x="7157765" y="3951168"/>
            <a:ext cx="2638748" cy="2262248"/>
            <a:chOff x="5185522" y="3217764"/>
            <a:chExt cx="2073830" cy="1683311"/>
          </a:xfrm>
        </p:grpSpPr>
        <p:grpSp>
          <p:nvGrpSpPr>
            <p:cNvPr id="10" name="Agrupar 17"/>
            <p:cNvGrpSpPr/>
            <p:nvPr/>
          </p:nvGrpSpPr>
          <p:grpSpPr>
            <a:xfrm>
              <a:off x="5185522" y="3217764"/>
              <a:ext cx="2073830" cy="1683311"/>
              <a:chOff x="2699791" y="3361555"/>
              <a:chExt cx="2448272" cy="2088232"/>
            </a:xfrm>
          </p:grpSpPr>
          <p:sp>
            <p:nvSpPr>
              <p:cNvPr id="12" name="Hexágono 11"/>
              <p:cNvSpPr/>
              <p:nvPr/>
            </p:nvSpPr>
            <p:spPr bwMode="auto">
              <a:xfrm>
                <a:off x="2699791" y="3361555"/>
                <a:ext cx="2448272" cy="2088232"/>
              </a:xfrm>
              <a:prstGeom prst="hexagon">
                <a:avLst/>
              </a:prstGeom>
              <a:noFill/>
              <a:ln w="63500" cap="flat" cmpd="sng" algn="ctr">
                <a:solidFill>
                  <a:srgbClr val="0070C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13" name="18 Rectángulo"/>
              <p:cNvSpPr/>
              <p:nvPr/>
            </p:nvSpPr>
            <p:spPr bwMode="auto">
              <a:xfrm>
                <a:off x="3180035" y="4828619"/>
                <a:ext cx="1440160"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Sitio FTP</a:t>
                </a:r>
              </a:p>
            </p:txBody>
          </p:sp>
        </p:grpSp>
        <p:pic>
          <p:nvPicPr>
            <p:cNvPr id="11" name="Imagen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2246" y="3481522"/>
              <a:ext cx="1262581" cy="983513"/>
            </a:xfrm>
            <a:prstGeom prst="rect">
              <a:avLst/>
            </a:prstGeom>
          </p:spPr>
        </p:pic>
      </p:grpSp>
      <p:grpSp>
        <p:nvGrpSpPr>
          <p:cNvPr id="14" name="Grupo 13"/>
          <p:cNvGrpSpPr/>
          <p:nvPr/>
        </p:nvGrpSpPr>
        <p:grpSpPr>
          <a:xfrm>
            <a:off x="7131600" y="1366970"/>
            <a:ext cx="2638748" cy="2405033"/>
            <a:chOff x="5220073" y="1393078"/>
            <a:chExt cx="2073830" cy="1683311"/>
          </a:xfrm>
        </p:grpSpPr>
        <p:grpSp>
          <p:nvGrpSpPr>
            <p:cNvPr id="15" name="Agrupar 24"/>
            <p:cNvGrpSpPr/>
            <p:nvPr/>
          </p:nvGrpSpPr>
          <p:grpSpPr>
            <a:xfrm>
              <a:off x="5220073" y="1393078"/>
              <a:ext cx="2073830" cy="1683311"/>
              <a:chOff x="5292080" y="1275187"/>
              <a:chExt cx="2304256" cy="1870346"/>
            </a:xfrm>
          </p:grpSpPr>
          <p:sp>
            <p:nvSpPr>
              <p:cNvPr id="17" name="Hexágono 16"/>
              <p:cNvSpPr/>
              <p:nvPr/>
            </p:nvSpPr>
            <p:spPr bwMode="auto">
              <a:xfrm>
                <a:off x="5292080" y="1275187"/>
                <a:ext cx="2304256" cy="1870346"/>
              </a:xfrm>
              <a:prstGeom prst="hexagon">
                <a:avLst/>
              </a:prstGeom>
              <a:noFill/>
              <a:ln w="63500" cap="flat" cmpd="sng" algn="ctr">
                <a:solidFill>
                  <a:srgbClr val="7030A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18" name="18 Rectángulo"/>
              <p:cNvSpPr/>
              <p:nvPr/>
            </p:nvSpPr>
            <p:spPr bwMode="auto">
              <a:xfrm>
                <a:off x="5796335" y="2658190"/>
                <a:ext cx="1342088" cy="38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Bodega de Datos</a:t>
                </a:r>
              </a:p>
            </p:txBody>
          </p:sp>
        </p:grpSp>
        <p:pic>
          <p:nvPicPr>
            <p:cNvPr id="16" name="Imagen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7685" y="1483883"/>
              <a:ext cx="1081145" cy="1131720"/>
            </a:xfrm>
            <a:prstGeom prst="rect">
              <a:avLst/>
            </a:prstGeom>
          </p:spPr>
        </p:pic>
      </p:grpSp>
      <p:grpSp>
        <p:nvGrpSpPr>
          <p:cNvPr id="19" name="Grupo 18"/>
          <p:cNvGrpSpPr/>
          <p:nvPr/>
        </p:nvGrpSpPr>
        <p:grpSpPr>
          <a:xfrm>
            <a:off x="2121031" y="3972198"/>
            <a:ext cx="2877145" cy="2195169"/>
            <a:chOff x="1694203" y="3181539"/>
            <a:chExt cx="2073830" cy="1683311"/>
          </a:xfrm>
        </p:grpSpPr>
        <p:grpSp>
          <p:nvGrpSpPr>
            <p:cNvPr id="20" name="Agrupar 5"/>
            <p:cNvGrpSpPr/>
            <p:nvPr/>
          </p:nvGrpSpPr>
          <p:grpSpPr>
            <a:xfrm>
              <a:off x="1694203" y="3181539"/>
              <a:ext cx="2073830" cy="1683311"/>
              <a:chOff x="5061864" y="1813384"/>
              <a:chExt cx="2448272" cy="2088232"/>
            </a:xfrm>
            <a:noFill/>
          </p:grpSpPr>
          <p:sp>
            <p:nvSpPr>
              <p:cNvPr id="22" name="Hexágono 21"/>
              <p:cNvSpPr/>
              <p:nvPr/>
            </p:nvSpPr>
            <p:spPr bwMode="auto">
              <a:xfrm>
                <a:off x="5061864" y="1813384"/>
                <a:ext cx="2448272" cy="2088232"/>
              </a:xfrm>
              <a:prstGeom prst="hexagon">
                <a:avLst/>
              </a:prstGeom>
              <a:grpFill/>
              <a:ln w="63500" cap="flat" cmpd="sng" algn="ctr">
                <a:solidFill>
                  <a:srgbClr val="00B05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23" name="18 Rectángulo"/>
              <p:cNvSpPr/>
              <p:nvPr/>
            </p:nvSpPr>
            <p:spPr bwMode="auto">
              <a:xfrm>
                <a:off x="5596945" y="3469620"/>
                <a:ext cx="1440160"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Página Web</a:t>
                </a:r>
              </a:p>
            </p:txBody>
          </p:sp>
        </p:grpSp>
        <p:pic>
          <p:nvPicPr>
            <p:cNvPr id="21" name="Imagen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8586" y="3414340"/>
              <a:ext cx="1315123" cy="1059701"/>
            </a:xfrm>
            <a:prstGeom prst="rect">
              <a:avLst/>
            </a:prstGeom>
          </p:spPr>
        </p:pic>
      </p:grpSp>
      <p:grpSp>
        <p:nvGrpSpPr>
          <p:cNvPr id="24" name="Grupo 23"/>
          <p:cNvGrpSpPr/>
          <p:nvPr/>
        </p:nvGrpSpPr>
        <p:grpSpPr>
          <a:xfrm>
            <a:off x="2121031" y="1366887"/>
            <a:ext cx="2877146" cy="2421582"/>
            <a:chOff x="1720484" y="1366935"/>
            <a:chExt cx="2073830" cy="1683311"/>
          </a:xfrm>
        </p:grpSpPr>
        <p:grpSp>
          <p:nvGrpSpPr>
            <p:cNvPr id="25" name="Agrupar 9"/>
            <p:cNvGrpSpPr/>
            <p:nvPr/>
          </p:nvGrpSpPr>
          <p:grpSpPr>
            <a:xfrm>
              <a:off x="1720484" y="1366935"/>
              <a:ext cx="2073830" cy="1683311"/>
              <a:chOff x="683568" y="2281436"/>
              <a:chExt cx="2448272" cy="2088232"/>
            </a:xfrm>
            <a:noFill/>
          </p:grpSpPr>
          <p:sp>
            <p:nvSpPr>
              <p:cNvPr id="27" name="Hexágono 26"/>
              <p:cNvSpPr/>
              <p:nvPr/>
            </p:nvSpPr>
            <p:spPr bwMode="auto">
              <a:xfrm>
                <a:off x="683568" y="2281436"/>
                <a:ext cx="2448272" cy="2088232"/>
              </a:xfrm>
              <a:prstGeom prst="hexagon">
                <a:avLst/>
              </a:prstGeom>
              <a:grpFill/>
              <a:ln w="63500" cap="flat" cmpd="sng" algn="ctr">
                <a:solidFill>
                  <a:schemeClr val="accent2"/>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28" name="18 Rectángulo"/>
              <p:cNvSpPr/>
              <p:nvPr/>
            </p:nvSpPr>
            <p:spPr bwMode="auto">
              <a:xfrm>
                <a:off x="1243633" y="3923401"/>
                <a:ext cx="1342816" cy="431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CHIP-Local</a:t>
                </a:r>
              </a:p>
            </p:txBody>
          </p:sp>
        </p:grpSp>
        <p:pic>
          <p:nvPicPr>
            <p:cNvPr id="2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5267" y="1533998"/>
              <a:ext cx="931613" cy="1101776"/>
            </a:xfrm>
            <a:prstGeom prst="rect">
              <a:avLst/>
            </a:prstGeom>
            <a:noFill/>
            <a:ln w="9525">
              <a:noFill/>
              <a:miter lim="800000"/>
              <a:headEnd/>
              <a:tailEnd/>
            </a:ln>
          </p:spPr>
        </p:pic>
      </p:grpSp>
      <p:sp>
        <p:nvSpPr>
          <p:cNvPr id="29" name="Rectángulo 28">
            <a:extLst>
              <a:ext uri="{FF2B5EF4-FFF2-40B4-BE49-F238E27FC236}">
                <a16:creationId xmlns:a16="http://schemas.microsoft.com/office/drawing/2014/main" id="{DD87D18B-A593-4511-BE4F-CE5A11A56672}"/>
              </a:ext>
            </a:extLst>
          </p:cNvPr>
          <p:cNvSpPr/>
          <p:nvPr/>
        </p:nvSpPr>
        <p:spPr>
          <a:xfrm>
            <a:off x="809148" y="28280"/>
            <a:ext cx="8679179" cy="954107"/>
          </a:xfrm>
          <a:prstGeom prst="rect">
            <a:avLst/>
          </a:prstGeom>
          <a:noFill/>
        </p:spPr>
        <p:txBody>
          <a:bodyPr wrap="square">
            <a:spAutoFit/>
          </a:bodyPr>
          <a:lstStyle/>
          <a:p>
            <a:pPr algn="ctr"/>
            <a:r>
              <a:rPr lang="es-CO" sz="2800" b="1" kern="0" dirty="0">
                <a:solidFill>
                  <a:schemeClr val="accent1">
                    <a:lumMod val="75000"/>
                  </a:schemeClr>
                </a:solidFill>
                <a:latin typeface="+mn-lt"/>
              </a:rPr>
              <a:t>COMPONENTES DEL SISTEMA CONSOLIDADOR DE HACIENDA E INFORMACIÓN FINANCIERAD PÚBLICA</a:t>
            </a:r>
            <a:endParaRPr lang="es-CO" sz="2800" b="1" dirty="0">
              <a:solidFill>
                <a:schemeClr val="accent1">
                  <a:lumMod val="75000"/>
                </a:schemeClr>
              </a:solidFill>
              <a:latin typeface="+mn-lt"/>
            </a:endParaRPr>
          </a:p>
        </p:txBody>
      </p:sp>
    </p:spTree>
    <p:extLst>
      <p:ext uri="{BB962C8B-B14F-4D97-AF65-F5344CB8AC3E}">
        <p14:creationId xmlns:p14="http://schemas.microsoft.com/office/powerpoint/2010/main" val="414395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txBox="1">
            <a:spLocks/>
          </p:cNvSpPr>
          <p:nvPr/>
        </p:nvSpPr>
        <p:spPr bwMode="auto">
          <a:xfrm>
            <a:off x="3330023" y="1232601"/>
            <a:ext cx="8011713" cy="14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15000"/>
              </a:lnSpc>
              <a:buClr>
                <a:schemeClr val="tx2"/>
              </a:buClr>
              <a:buFont typeface="Wingdings 2" panose="05020102010507070707" pitchFamily="18" charset="2"/>
              <a:buNone/>
            </a:pPr>
            <a:r>
              <a:rPr lang="es-CO" sz="2000" b="1" dirty="0"/>
              <a:t>001 SALDOS Y MOVIMIENTOS CONVERGENCIA</a:t>
            </a:r>
          </a:p>
          <a:p>
            <a:pPr marL="457200" indent="-457200">
              <a:lnSpc>
                <a:spcPct val="115000"/>
              </a:lnSpc>
              <a:buClr>
                <a:schemeClr val="tx2"/>
              </a:buClr>
              <a:buFont typeface="Wingdings 2" panose="05020102010507070707" pitchFamily="18" charset="2"/>
              <a:buNone/>
            </a:pPr>
            <a:r>
              <a:rPr lang="es-CO" sz="2000" b="1" dirty="0"/>
              <a:t>002 OPERACIONES RECÍPROCAS CONVERGENCIA</a:t>
            </a:r>
          </a:p>
          <a:p>
            <a:pPr marL="457200" indent="-457200">
              <a:lnSpc>
                <a:spcPct val="115000"/>
              </a:lnSpc>
              <a:buClr>
                <a:schemeClr val="tx2"/>
              </a:buClr>
              <a:buFont typeface="Wingdings 2" panose="05020102010507070707" pitchFamily="18" charset="2"/>
              <a:buNone/>
            </a:pPr>
            <a:r>
              <a:rPr lang="es-CO" sz="2000" b="1" dirty="0"/>
              <a:t>003 VARIACIONES TRIMESTRALES SIGNIFICATIVAS</a:t>
            </a:r>
            <a:endParaRPr lang="es-MX" altLang="es-CO" sz="2000" b="1" dirty="0">
              <a:ea typeface="ＭＳ Ｐゴシック" panose="020B0600070205080204" pitchFamily="34" charset="-128"/>
            </a:endParaRPr>
          </a:p>
        </p:txBody>
      </p:sp>
      <p:sp>
        <p:nvSpPr>
          <p:cNvPr id="5" name="1 Título"/>
          <p:cNvSpPr txBox="1">
            <a:spLocks/>
          </p:cNvSpPr>
          <p:nvPr/>
        </p:nvSpPr>
        <p:spPr bwMode="auto">
          <a:xfrm>
            <a:off x="3126590" y="3080356"/>
            <a:ext cx="2428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CO" sz="2000" b="1" dirty="0">
                <a:solidFill>
                  <a:srgbClr val="000000"/>
                </a:solidFill>
                <a:latin typeface="Calibri" panose="020F0502020204030204" pitchFamily="34" charset="0"/>
              </a:rPr>
              <a:t>TRIMESTRAL</a:t>
            </a:r>
          </a:p>
        </p:txBody>
      </p:sp>
      <p:sp>
        <p:nvSpPr>
          <p:cNvPr id="6" name="9 Rectángulo redondeado"/>
          <p:cNvSpPr/>
          <p:nvPr/>
        </p:nvSpPr>
        <p:spPr>
          <a:xfrm>
            <a:off x="466003" y="1444179"/>
            <a:ext cx="2712172"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b="1" dirty="0">
                <a:solidFill>
                  <a:schemeClr val="tx1"/>
                </a:solidFill>
                <a:latin typeface="Calibri" pitchFamily="34" charset="0"/>
              </a:rPr>
              <a:t>Formularios</a:t>
            </a:r>
          </a:p>
        </p:txBody>
      </p:sp>
      <p:sp>
        <p:nvSpPr>
          <p:cNvPr id="7" name="10 Rectángulo redondeado"/>
          <p:cNvSpPr/>
          <p:nvPr/>
        </p:nvSpPr>
        <p:spPr>
          <a:xfrm>
            <a:off x="466001" y="3054940"/>
            <a:ext cx="271217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schemeClr val="tx1"/>
                </a:solidFill>
                <a:latin typeface="Calibri" pitchFamily="34" charset="0"/>
              </a:rPr>
              <a:t>Periodicidad</a:t>
            </a:r>
          </a:p>
        </p:txBody>
      </p:sp>
      <p:sp>
        <p:nvSpPr>
          <p:cNvPr id="8" name="10 Rectángulo redondeado"/>
          <p:cNvSpPr/>
          <p:nvPr/>
        </p:nvSpPr>
        <p:spPr>
          <a:xfrm>
            <a:off x="466001" y="4695502"/>
            <a:ext cx="271217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schemeClr val="tx1"/>
                </a:solidFill>
                <a:latin typeface="Calibri" pitchFamily="34" charset="0"/>
              </a:rPr>
              <a:t>Plazos</a:t>
            </a:r>
          </a:p>
        </p:txBody>
      </p:sp>
      <p:graphicFrame>
        <p:nvGraphicFramePr>
          <p:cNvPr id="9" name="Tabla 8"/>
          <p:cNvGraphicFramePr>
            <a:graphicFrameLocks noGrp="1"/>
          </p:cNvGraphicFramePr>
          <p:nvPr>
            <p:extLst>
              <p:ext uri="{D42A27DB-BD31-4B8C-83A1-F6EECF244321}">
                <p14:modId xmlns:p14="http://schemas.microsoft.com/office/powerpoint/2010/main" val="2293080713"/>
              </p:ext>
            </p:extLst>
          </p:nvPr>
        </p:nvGraphicFramePr>
        <p:xfrm>
          <a:off x="3453183" y="3948051"/>
          <a:ext cx="5836897" cy="2322351"/>
        </p:xfrm>
        <a:graphic>
          <a:graphicData uri="http://schemas.openxmlformats.org/drawingml/2006/table">
            <a:tbl>
              <a:tblPr firstRow="1" bandRow="1">
                <a:tableStyleId>{9D7B26C5-4107-4FEC-AEDC-1716B250A1EF}</a:tableStyleId>
              </a:tblPr>
              <a:tblGrid>
                <a:gridCol w="1907398">
                  <a:extLst>
                    <a:ext uri="{9D8B030D-6E8A-4147-A177-3AD203B41FA5}">
                      <a16:colId xmlns:a16="http://schemas.microsoft.com/office/drawing/2014/main" val="483067553"/>
                    </a:ext>
                  </a:extLst>
                </a:gridCol>
                <a:gridCol w="3929499">
                  <a:extLst>
                    <a:ext uri="{9D8B030D-6E8A-4147-A177-3AD203B41FA5}">
                      <a16:colId xmlns:a16="http://schemas.microsoft.com/office/drawing/2014/main" val="2221003664"/>
                    </a:ext>
                  </a:extLst>
                </a:gridCol>
              </a:tblGrid>
              <a:tr h="253307">
                <a:tc>
                  <a:txBody>
                    <a:bodyPr/>
                    <a:lstStyle/>
                    <a:p>
                      <a:pPr algn="ctr"/>
                      <a:r>
                        <a:rPr lang="es-CO" sz="2000" b="1" dirty="0"/>
                        <a:t>FECHA DE CORTE</a:t>
                      </a:r>
                      <a:endParaRPr lang="es-CO" sz="2000" b="1" dirty="0">
                        <a:latin typeface="Arial" panose="020B0604020202020204" pitchFamily="34" charset="0"/>
                        <a:cs typeface="Arial" panose="020B0604020202020204" pitchFamily="34" charset="0"/>
                      </a:endParaRPr>
                    </a:p>
                  </a:txBody>
                  <a:tcPr/>
                </a:tc>
                <a:tc>
                  <a:txBody>
                    <a:bodyPr/>
                    <a:lstStyle/>
                    <a:p>
                      <a:r>
                        <a:rPr lang="es-CO" sz="2000" b="1" dirty="0"/>
                        <a:t>FECHA LÍMITE DE PRESENTACIÓN</a:t>
                      </a:r>
                      <a:endParaRPr lang="es-CO"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3671485"/>
                  </a:ext>
                </a:extLst>
              </a:tr>
              <a:tr h="347397">
                <a:tc>
                  <a:txBody>
                    <a:bodyPr/>
                    <a:lstStyle/>
                    <a:p>
                      <a:r>
                        <a:rPr lang="es-CO" sz="1600" b="1" dirty="0"/>
                        <a:t>31 DE MARZO</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30 DE ABRIL</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3343644"/>
                  </a:ext>
                </a:extLst>
              </a:tr>
              <a:tr h="347397">
                <a:tc>
                  <a:txBody>
                    <a:bodyPr/>
                    <a:lstStyle/>
                    <a:p>
                      <a:r>
                        <a:rPr lang="es-CO" sz="1600" b="1" dirty="0"/>
                        <a:t>30 DE JUNIO</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31 DE JULIO</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673345"/>
                  </a:ext>
                </a:extLst>
              </a:tr>
              <a:tr h="347397">
                <a:tc>
                  <a:txBody>
                    <a:bodyPr/>
                    <a:lstStyle/>
                    <a:p>
                      <a:r>
                        <a:rPr lang="es-CO" sz="1600" b="1" dirty="0"/>
                        <a:t>30 DE SEPTIEMBRE</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31 DE OCTUBRE</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4941718"/>
                  </a:ext>
                </a:extLst>
              </a:tr>
              <a:tr h="355370">
                <a:tc>
                  <a:txBody>
                    <a:bodyPr/>
                    <a:lstStyle/>
                    <a:p>
                      <a:r>
                        <a:rPr lang="es-CO" sz="1600" b="1" dirty="0"/>
                        <a:t>31 DE DICIEMBRE</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15 DE FEBRERO</a:t>
                      </a:r>
                      <a:r>
                        <a:rPr lang="es-CO" sz="1600" b="1" baseline="0" dirty="0"/>
                        <a:t> DEL AÑO SIGUIENTE DEL PERIODO CONTABLE</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5216273"/>
                  </a:ext>
                </a:extLst>
              </a:tr>
            </a:tbl>
          </a:graphicData>
        </a:graphic>
      </p:graphicFrame>
      <p:sp>
        <p:nvSpPr>
          <p:cNvPr id="10" name="Rectángulo 9">
            <a:extLst>
              <a:ext uri="{FF2B5EF4-FFF2-40B4-BE49-F238E27FC236}">
                <a16:creationId xmlns:a16="http://schemas.microsoft.com/office/drawing/2014/main" id="{DD87D18B-A593-4511-BE4F-CE5A11A56672}"/>
              </a:ext>
            </a:extLst>
          </p:cNvPr>
          <p:cNvSpPr/>
          <p:nvPr/>
        </p:nvSpPr>
        <p:spPr>
          <a:xfrm>
            <a:off x="466001" y="284548"/>
            <a:ext cx="8562310" cy="553998"/>
          </a:xfrm>
          <a:prstGeom prst="rect">
            <a:avLst/>
          </a:prstGeom>
          <a:noFill/>
        </p:spPr>
        <p:txBody>
          <a:bodyPr wrap="square">
            <a:spAutoFit/>
          </a:bodyPr>
          <a:lstStyle/>
          <a:p>
            <a:pPr algn="ctr"/>
            <a:r>
              <a:rPr lang="es-CO" sz="3000" b="1" kern="0" dirty="0">
                <a:solidFill>
                  <a:schemeClr val="accent1">
                    <a:lumMod val="75000"/>
                  </a:schemeClr>
                </a:solidFill>
                <a:latin typeface="+mn-lt"/>
              </a:rPr>
              <a:t>INFORMACIÓN CONTABLE PÚBLICA CONVERGENICA</a:t>
            </a:r>
            <a:endParaRPr lang="es-CO" sz="3000" b="1" dirty="0">
              <a:solidFill>
                <a:schemeClr val="accent1">
                  <a:lumMod val="75000"/>
                </a:schemeClr>
              </a:solidFill>
              <a:latin typeface="+mn-lt"/>
            </a:endParaRPr>
          </a:p>
        </p:txBody>
      </p:sp>
      <p:sp>
        <p:nvSpPr>
          <p:cNvPr id="11" name="1 Título"/>
          <p:cNvSpPr txBox="1">
            <a:spLocks/>
          </p:cNvSpPr>
          <p:nvPr/>
        </p:nvSpPr>
        <p:spPr bwMode="auto">
          <a:xfrm>
            <a:off x="9420102" y="4610661"/>
            <a:ext cx="2232718" cy="878630"/>
          </a:xfrm>
          <a:prstGeom prst="rect">
            <a:avLst/>
          </a:prstGeom>
          <a:solidFill>
            <a:schemeClr val="accent2">
              <a:lumMod val="20000"/>
              <a:lumOff val="80000"/>
            </a:schemeClr>
          </a:solidFill>
          <a:ln>
            <a:solidFill>
              <a:schemeClr val="tx1"/>
            </a:solidFill>
          </a:ln>
        </p:spPr>
        <p:txBody>
          <a:bodyPr anchor="ctr"/>
          <a:lstStyle>
            <a:lvl1pPr marL="4841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algn="ctr" eaLnBrk="1" hangingPunct="1"/>
            <a:r>
              <a:rPr lang="es-ES" altLang="es-CO" b="1" dirty="0">
                <a:solidFill>
                  <a:srgbClr val="000000"/>
                </a:solidFill>
                <a:latin typeface="Calibri" panose="020F0502020204030204" pitchFamily="34" charset="0"/>
              </a:rPr>
              <a:t>Resolución 706 de 2016</a:t>
            </a:r>
          </a:p>
          <a:p>
            <a:pPr marL="0" algn="ctr" eaLnBrk="1" hangingPunct="1"/>
            <a:r>
              <a:rPr lang="es-ES" altLang="es-CO" b="1" dirty="0">
                <a:solidFill>
                  <a:srgbClr val="000000"/>
                </a:solidFill>
                <a:latin typeface="Calibri" panose="020F0502020204030204" pitchFamily="34" charset="0"/>
              </a:rPr>
              <a:t>y sus modificaciones </a:t>
            </a:r>
          </a:p>
        </p:txBody>
      </p:sp>
    </p:spTree>
    <p:extLst>
      <p:ext uri="{BB962C8B-B14F-4D97-AF65-F5344CB8AC3E}">
        <p14:creationId xmlns:p14="http://schemas.microsoft.com/office/powerpoint/2010/main" val="415819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3 Grupo"/>
          <p:cNvGrpSpPr>
            <a:grpSpLocks/>
          </p:cNvGrpSpPr>
          <p:nvPr/>
        </p:nvGrpSpPr>
        <p:grpSpPr bwMode="auto">
          <a:xfrm>
            <a:off x="2373201" y="5159260"/>
            <a:ext cx="2866639" cy="1295118"/>
            <a:chOff x="784512" y="4379395"/>
            <a:chExt cx="4611836" cy="1374146"/>
          </a:xfrm>
        </p:grpSpPr>
        <p:pic>
          <p:nvPicPr>
            <p:cNvPr id="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512" y="4684199"/>
              <a:ext cx="4611836" cy="10693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12 Rectángulo"/>
            <p:cNvSpPr/>
            <p:nvPr/>
          </p:nvSpPr>
          <p:spPr>
            <a:xfrm>
              <a:off x="2283691" y="4379395"/>
              <a:ext cx="2847229" cy="40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chemeClr val="tx1"/>
                  </a:solidFill>
                  <a:latin typeface="Arial" pitchFamily="34" charset="0"/>
                  <a:ea typeface="ＭＳ Ｐゴシック" pitchFamily="34" charset="-128"/>
                  <a:cs typeface="Arial" pitchFamily="34" charset="0"/>
                </a:rPr>
                <a:t>Página Web</a:t>
              </a:r>
            </a:p>
          </p:txBody>
        </p:sp>
      </p:grpSp>
      <p:grpSp>
        <p:nvGrpSpPr>
          <p:cNvPr id="7" name="20 Grupo"/>
          <p:cNvGrpSpPr>
            <a:grpSpLocks/>
          </p:cNvGrpSpPr>
          <p:nvPr/>
        </p:nvGrpSpPr>
        <p:grpSpPr bwMode="auto">
          <a:xfrm>
            <a:off x="728179" y="3012392"/>
            <a:ext cx="1692436" cy="1963300"/>
            <a:chOff x="755576" y="1124744"/>
            <a:chExt cx="1765584" cy="2016224"/>
          </a:xfrm>
        </p:grpSpPr>
        <p:pic>
          <p:nvPicPr>
            <p:cNvPr id="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628800"/>
              <a:ext cx="131264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5 Rectángulo"/>
            <p:cNvSpPr/>
            <p:nvPr/>
          </p:nvSpPr>
          <p:spPr>
            <a:xfrm>
              <a:off x="828072" y="1124744"/>
              <a:ext cx="1693088" cy="403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000" b="1" dirty="0">
                  <a:solidFill>
                    <a:schemeClr val="tx1"/>
                  </a:solidFill>
                  <a:latin typeface="Arial" pitchFamily="34" charset="0"/>
                  <a:cs typeface="Arial" pitchFamily="34" charset="0"/>
                </a:rPr>
                <a:t>Entidades Reportantes</a:t>
              </a:r>
            </a:p>
          </p:txBody>
        </p:sp>
      </p:grpSp>
      <p:cxnSp>
        <p:nvCxnSpPr>
          <p:cNvPr id="10" name="19 Conector recto de flecha"/>
          <p:cNvCxnSpPr>
            <a:stCxn id="20" idx="2"/>
            <a:endCxn id="36" idx="0"/>
          </p:cNvCxnSpPr>
          <p:nvPr/>
        </p:nvCxnSpPr>
        <p:spPr>
          <a:xfrm flipH="1">
            <a:off x="3995757" y="2798653"/>
            <a:ext cx="135828" cy="379325"/>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20 Conector recto de flecha"/>
          <p:cNvCxnSpPr/>
          <p:nvPr/>
        </p:nvCxnSpPr>
        <p:spPr>
          <a:xfrm flipH="1">
            <a:off x="2169371" y="3884973"/>
            <a:ext cx="1052546" cy="1"/>
          </a:xfrm>
          <a:prstGeom prst="straightConnector1">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2" name="21 Conector recto de flecha"/>
          <p:cNvCxnSpPr/>
          <p:nvPr/>
        </p:nvCxnSpPr>
        <p:spPr>
          <a:xfrm>
            <a:off x="2243505" y="3987464"/>
            <a:ext cx="1063931" cy="6578"/>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3" name="22 Conector recto de flecha"/>
          <p:cNvCxnSpPr>
            <a:stCxn id="15" idx="2"/>
            <a:endCxn id="6" idx="0"/>
          </p:cNvCxnSpPr>
          <p:nvPr/>
        </p:nvCxnSpPr>
        <p:spPr>
          <a:xfrm flipH="1">
            <a:off x="4189960" y="4678204"/>
            <a:ext cx="1984331" cy="481056"/>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4" name="24 Conector recto de flecha"/>
          <p:cNvCxnSpPr/>
          <p:nvPr/>
        </p:nvCxnSpPr>
        <p:spPr>
          <a:xfrm flipV="1">
            <a:off x="5348546" y="6049341"/>
            <a:ext cx="1310752" cy="3753"/>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pic>
        <p:nvPicPr>
          <p:cNvPr id="15" name="25 Imagen" descr="images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148" y="3113417"/>
            <a:ext cx="1118286" cy="15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26 Conector recto de flecha"/>
          <p:cNvCxnSpPr/>
          <p:nvPr/>
        </p:nvCxnSpPr>
        <p:spPr>
          <a:xfrm>
            <a:off x="4785459" y="3954603"/>
            <a:ext cx="927415" cy="8087"/>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grpSp>
        <p:nvGrpSpPr>
          <p:cNvPr id="17" name="61 Grupo"/>
          <p:cNvGrpSpPr>
            <a:grpSpLocks/>
          </p:cNvGrpSpPr>
          <p:nvPr/>
        </p:nvGrpSpPr>
        <p:grpSpPr bwMode="auto">
          <a:xfrm>
            <a:off x="6688077" y="5159260"/>
            <a:ext cx="4527693" cy="1397083"/>
            <a:chOff x="5807572" y="4988834"/>
            <a:chExt cx="6274417" cy="1732239"/>
          </a:xfrm>
        </p:grpSpPr>
        <p:sp>
          <p:nvSpPr>
            <p:cNvPr id="18" name="34 Rectángulo"/>
            <p:cNvSpPr/>
            <p:nvPr/>
          </p:nvSpPr>
          <p:spPr>
            <a:xfrm>
              <a:off x="9106910" y="4988834"/>
              <a:ext cx="2975079" cy="1732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CO" sz="1200" b="1" dirty="0">
                  <a:solidFill>
                    <a:schemeClr val="tx1"/>
                  </a:solidFill>
                  <a:latin typeface="Arial" pitchFamily="34" charset="0"/>
                  <a:ea typeface="ＭＳ Ｐゴシック" pitchFamily="34" charset="-128"/>
                  <a:cs typeface="Arial" pitchFamily="34" charset="0"/>
                </a:rPr>
                <a:t>* </a:t>
              </a:r>
              <a:r>
                <a:rPr lang="es-CO" sz="1400" b="1" dirty="0">
                  <a:solidFill>
                    <a:schemeClr val="tx1"/>
                  </a:solidFill>
                  <a:latin typeface="Arial" pitchFamily="34" charset="0"/>
                  <a:ea typeface="ＭＳ Ｐゴシック" pitchFamily="34" charset="-128"/>
                  <a:cs typeface="Arial" pitchFamily="34" charset="0"/>
                </a:rPr>
                <a:t>Ciudadanía</a:t>
              </a:r>
            </a:p>
            <a:p>
              <a:pPr>
                <a:defRPr/>
              </a:pPr>
              <a:r>
                <a:rPr lang="es-CO" sz="1400" b="1" dirty="0">
                  <a:solidFill>
                    <a:schemeClr val="tx1"/>
                  </a:solidFill>
                  <a:latin typeface="Arial" pitchFamily="34" charset="0"/>
                  <a:cs typeface="Arial" pitchFamily="34" charset="0"/>
                </a:rPr>
                <a:t>* Universidades</a:t>
              </a:r>
            </a:p>
            <a:p>
              <a:pPr>
                <a:defRPr/>
              </a:pPr>
              <a:r>
                <a:rPr lang="es-CO" sz="1400" b="1" dirty="0">
                  <a:solidFill>
                    <a:schemeClr val="tx1"/>
                  </a:solidFill>
                  <a:latin typeface="Arial" pitchFamily="34" charset="0"/>
                  <a:cs typeface="Arial" pitchFamily="34" charset="0"/>
                </a:rPr>
                <a:t>* Centros de Investigación</a:t>
              </a:r>
            </a:p>
            <a:p>
              <a:pPr>
                <a:defRPr/>
              </a:pPr>
              <a:r>
                <a:rPr lang="es-CO" sz="1400" b="1" dirty="0">
                  <a:solidFill>
                    <a:schemeClr val="tx1"/>
                  </a:solidFill>
                  <a:latin typeface="Arial" pitchFamily="34" charset="0"/>
                  <a:cs typeface="Arial" pitchFamily="34" charset="0"/>
                </a:rPr>
                <a:t>* Sector Privado</a:t>
              </a:r>
            </a:p>
          </p:txBody>
        </p:sp>
        <p:pic>
          <p:nvPicPr>
            <p:cNvPr id="1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7572" y="5255197"/>
              <a:ext cx="3103880" cy="1408207"/>
            </a:xfrm>
            <a:prstGeom prst="rect">
              <a:avLst/>
            </a:prstGeom>
            <a:ln>
              <a:noFill/>
            </a:ln>
            <a:effectLst>
              <a:softEdge rad="112500"/>
            </a:effectLst>
          </p:spPr>
        </p:pic>
      </p:grpSp>
      <p:pic>
        <p:nvPicPr>
          <p:cNvPr id="20" name="3 Imagen" descr="LOGO SILUETA.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1520" y="1472931"/>
            <a:ext cx="1160130" cy="132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upo 20"/>
          <p:cNvGrpSpPr/>
          <p:nvPr/>
        </p:nvGrpSpPr>
        <p:grpSpPr>
          <a:xfrm>
            <a:off x="9109592" y="2183539"/>
            <a:ext cx="1704431" cy="1216699"/>
            <a:chOff x="7451016" y="3314776"/>
            <a:chExt cx="1594373" cy="1094322"/>
          </a:xfrm>
        </p:grpSpPr>
        <p:sp>
          <p:nvSpPr>
            <p:cNvPr id="22" name="9 Rectángulo"/>
            <p:cNvSpPr/>
            <p:nvPr/>
          </p:nvSpPr>
          <p:spPr bwMode="auto">
            <a:xfrm>
              <a:off x="7451016" y="3314776"/>
              <a:ext cx="1543228" cy="2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chemeClr val="tx1"/>
                  </a:solidFill>
                  <a:latin typeface="Arial" pitchFamily="34" charset="0"/>
                  <a:cs typeface="Arial" pitchFamily="34" charset="0"/>
                </a:rPr>
                <a:t>Mesa de Servicio</a:t>
              </a:r>
            </a:p>
          </p:txBody>
        </p:sp>
        <p:pic>
          <p:nvPicPr>
            <p:cNvPr id="23" name="12 Imagen" descr="call center BNO.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8768" y="3512384"/>
              <a:ext cx="1466621" cy="89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ángulo 23">
            <a:extLst>
              <a:ext uri="{FF2B5EF4-FFF2-40B4-BE49-F238E27FC236}">
                <a16:creationId xmlns:a16="http://schemas.microsoft.com/office/drawing/2014/main" id="{DD87D18B-A593-4511-BE4F-CE5A11A56672}"/>
              </a:ext>
            </a:extLst>
          </p:cNvPr>
          <p:cNvSpPr/>
          <p:nvPr/>
        </p:nvSpPr>
        <p:spPr>
          <a:xfrm>
            <a:off x="326050" y="267752"/>
            <a:ext cx="9506107" cy="584775"/>
          </a:xfrm>
          <a:prstGeom prst="rect">
            <a:avLst/>
          </a:prstGeom>
          <a:noFill/>
        </p:spPr>
        <p:txBody>
          <a:bodyPr wrap="square">
            <a:spAutoFit/>
          </a:bodyPr>
          <a:lstStyle/>
          <a:p>
            <a:pPr algn="ctr"/>
            <a:r>
              <a:rPr lang="es-CO" sz="3200" b="1" kern="0" dirty="0">
                <a:solidFill>
                  <a:schemeClr val="accent1">
                    <a:lumMod val="75000"/>
                  </a:schemeClr>
                </a:solidFill>
                <a:latin typeface="+mn-lt"/>
              </a:rPr>
              <a:t>PROCESO DE RECOLECCIÓN DE INFORMACIÓN</a:t>
            </a:r>
            <a:endParaRPr lang="es-CO" sz="3200" b="1" dirty="0">
              <a:solidFill>
                <a:schemeClr val="accent1">
                  <a:lumMod val="75000"/>
                </a:schemeClr>
              </a:solidFill>
              <a:latin typeface="+mn-lt"/>
            </a:endParaRPr>
          </a:p>
        </p:txBody>
      </p:sp>
      <p:sp>
        <p:nvSpPr>
          <p:cNvPr id="25" name="Rectángulo 24"/>
          <p:cNvSpPr/>
          <p:nvPr/>
        </p:nvSpPr>
        <p:spPr>
          <a:xfrm>
            <a:off x="8339925" y="2092508"/>
            <a:ext cx="2841877" cy="290145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12 Rectángulo"/>
          <p:cNvSpPr/>
          <p:nvPr/>
        </p:nvSpPr>
        <p:spPr bwMode="auto">
          <a:xfrm>
            <a:off x="8595111" y="1761583"/>
            <a:ext cx="2515414" cy="324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600" b="1" dirty="0">
                <a:solidFill>
                  <a:schemeClr val="accent1"/>
                </a:solidFill>
                <a:latin typeface="Arial" pitchFamily="34" charset="0"/>
                <a:ea typeface="ＭＳ Ｐゴシック" pitchFamily="34" charset="-128"/>
                <a:cs typeface="Arial" pitchFamily="34" charset="0"/>
              </a:rPr>
              <a:t>Niveles de Atención</a:t>
            </a:r>
          </a:p>
        </p:txBody>
      </p:sp>
      <p:sp>
        <p:nvSpPr>
          <p:cNvPr id="27" name="9 Rectángulo"/>
          <p:cNvSpPr/>
          <p:nvPr/>
        </p:nvSpPr>
        <p:spPr bwMode="auto">
          <a:xfrm>
            <a:off x="9109590" y="3673889"/>
            <a:ext cx="2072212" cy="264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400" b="1" dirty="0">
                <a:solidFill>
                  <a:schemeClr val="tx1"/>
                </a:solidFill>
                <a:latin typeface="Arial" pitchFamily="34" charset="0"/>
                <a:cs typeface="Arial" pitchFamily="34" charset="0"/>
              </a:rPr>
              <a:t>Analistas de Gestión</a:t>
            </a:r>
          </a:p>
        </p:txBody>
      </p:sp>
      <p:pic>
        <p:nvPicPr>
          <p:cNvPr id="28" name="Imagen 27"/>
          <p:cNvPicPr>
            <a:picLocks noChangeAspect="1"/>
          </p:cNvPicPr>
          <p:nvPr/>
        </p:nvPicPr>
        <p:blipFill rotWithShape="1">
          <a:blip r:embed="rId8" cstate="email">
            <a:extLst>
              <a:ext uri="{28A0092B-C50C-407E-A947-70E740481C1C}">
                <a14:useLocalDpi xmlns:a14="http://schemas.microsoft.com/office/drawing/2010/main"/>
              </a:ext>
            </a:extLst>
          </a:blip>
          <a:srcRect t="16442" r="29009" b="39356"/>
          <a:stretch/>
        </p:blipFill>
        <p:spPr>
          <a:xfrm>
            <a:off x="9184568" y="3962690"/>
            <a:ext cx="1521432" cy="947292"/>
          </a:xfrm>
          <a:prstGeom prst="rect">
            <a:avLst/>
          </a:prstGeom>
        </p:spPr>
      </p:pic>
      <p:grpSp>
        <p:nvGrpSpPr>
          <p:cNvPr id="29" name="Grupo 28"/>
          <p:cNvGrpSpPr/>
          <p:nvPr/>
        </p:nvGrpSpPr>
        <p:grpSpPr>
          <a:xfrm>
            <a:off x="4800842" y="2014342"/>
            <a:ext cx="4600401" cy="1828354"/>
            <a:chOff x="5479629" y="2171281"/>
            <a:chExt cx="4444634" cy="1828354"/>
          </a:xfrm>
        </p:grpSpPr>
        <p:cxnSp>
          <p:nvCxnSpPr>
            <p:cNvPr id="30" name="28 Conector recto de flecha"/>
            <p:cNvCxnSpPr>
              <a:stCxn id="22" idx="1"/>
            </p:cNvCxnSpPr>
            <p:nvPr/>
          </p:nvCxnSpPr>
          <p:spPr>
            <a:xfrm flipH="1">
              <a:off x="5479629" y="2171281"/>
              <a:ext cx="4444634" cy="0"/>
            </a:xfrm>
            <a:prstGeom prst="straightConnector1">
              <a:avLst/>
            </a:prstGeom>
            <a:ln w="22225">
              <a:solidFill>
                <a:srgbClr val="C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31" name="28 Conector recto de flecha"/>
            <p:cNvCxnSpPr/>
            <p:nvPr/>
          </p:nvCxnSpPr>
          <p:spPr>
            <a:xfrm flipV="1">
              <a:off x="9122892" y="2472938"/>
              <a:ext cx="0" cy="1516662"/>
            </a:xfrm>
            <a:prstGeom prst="straightConnector1">
              <a:avLst/>
            </a:prstGeom>
            <a:ln w="22225">
              <a:solidFill>
                <a:srgbClr val="C0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28 Conector recto de flecha"/>
            <p:cNvCxnSpPr/>
            <p:nvPr/>
          </p:nvCxnSpPr>
          <p:spPr>
            <a:xfrm flipV="1">
              <a:off x="9122892" y="3989600"/>
              <a:ext cx="665528" cy="10035"/>
            </a:xfrm>
            <a:prstGeom prst="straightConnector1">
              <a:avLst/>
            </a:prstGeom>
            <a:ln w="22225">
              <a:solidFill>
                <a:srgbClr val="C00000"/>
              </a:solidFill>
              <a:prstDash val="sysDash"/>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33" name="26 Conector recto de flecha"/>
          <p:cNvCxnSpPr>
            <a:stCxn id="15" idx="3"/>
          </p:cNvCxnSpPr>
          <p:nvPr/>
        </p:nvCxnSpPr>
        <p:spPr>
          <a:xfrm>
            <a:off x="6733434" y="3895811"/>
            <a:ext cx="2527205" cy="49729"/>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34" name="Flecha curvada hacia abajo 33"/>
          <p:cNvSpPr/>
          <p:nvPr/>
        </p:nvSpPr>
        <p:spPr>
          <a:xfrm rot="21150277">
            <a:off x="1552753" y="1202925"/>
            <a:ext cx="8239302" cy="1154540"/>
          </a:xfrm>
          <a:prstGeom prst="curvedDownArrow">
            <a:avLst>
              <a:gd name="adj1" fmla="val 16012"/>
              <a:gd name="adj2" fmla="val 3332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35" name="Grupo 34"/>
          <p:cNvGrpSpPr/>
          <p:nvPr/>
        </p:nvGrpSpPr>
        <p:grpSpPr>
          <a:xfrm>
            <a:off x="3305065" y="3177978"/>
            <a:ext cx="1381383" cy="1500227"/>
            <a:chOff x="3224204" y="3479635"/>
            <a:chExt cx="1167733" cy="1271081"/>
          </a:xfrm>
        </p:grpSpPr>
        <p:sp>
          <p:nvSpPr>
            <p:cNvPr id="36" name="18 Rectángulo"/>
            <p:cNvSpPr/>
            <p:nvPr/>
          </p:nvSpPr>
          <p:spPr bwMode="auto">
            <a:xfrm>
              <a:off x="3224204" y="3479635"/>
              <a:ext cx="1167733" cy="302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200" b="1" dirty="0">
                  <a:solidFill>
                    <a:schemeClr val="tx1"/>
                  </a:solidFill>
                  <a:latin typeface="Arial" pitchFamily="34" charset="0"/>
                  <a:cs typeface="Arial" pitchFamily="34" charset="0"/>
                </a:rPr>
                <a:t>Sistema</a:t>
              </a:r>
            </a:p>
          </p:txBody>
        </p:sp>
        <p:pic>
          <p:nvPicPr>
            <p:cNvPr id="37" name="7 Imagen" descr="PENDON CHIP-0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302146" y="3763830"/>
              <a:ext cx="961013" cy="986886"/>
            </a:xfrm>
            <a:prstGeom prst="rect">
              <a:avLst/>
            </a:prstGeom>
            <a:noFill/>
            <a:ln w="9525">
              <a:noFill/>
              <a:miter lim="800000"/>
              <a:headEnd/>
              <a:tailEnd/>
            </a:ln>
          </p:spPr>
        </p:pic>
      </p:grpSp>
    </p:spTree>
    <p:extLst>
      <p:ext uri="{BB962C8B-B14F-4D97-AF65-F5344CB8AC3E}">
        <p14:creationId xmlns:p14="http://schemas.microsoft.com/office/powerpoint/2010/main" val="16038186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119</TotalTime>
  <Words>1372</Words>
  <Application>Microsoft Office PowerPoint</Application>
  <PresentationFormat>Panorámica</PresentationFormat>
  <Paragraphs>169</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Adobe Heiti Std R</vt:lpstr>
      <vt:lpstr>Arial</vt:lpstr>
      <vt:lpstr>Calibri</vt:lpstr>
      <vt:lpstr>Calibri Light</vt:lpstr>
      <vt:lpstr>Times New Roman</vt:lpstr>
      <vt:lpstr>Wingdings</vt:lpstr>
      <vt:lpstr>Wingdings 2</vt:lpstr>
      <vt:lpstr>Tema de Office</vt:lpstr>
      <vt:lpstr>Presentación de PowerPoint</vt:lpstr>
      <vt:lpstr>Presentación de PowerPoint</vt:lpstr>
      <vt:lpstr>Presentación de PowerPoint</vt:lpstr>
      <vt:lpstr>FUNDAMENTO LEGAL</vt:lpstr>
      <vt:lpstr>Presentación de PowerPoint</vt:lpstr>
      <vt:lpstr>Presentación de PowerPoint</vt:lpstr>
      <vt:lpstr>Presentación de PowerPoint</vt:lpstr>
      <vt:lpstr>Presentación de PowerPoint</vt:lpstr>
      <vt:lpstr>Presentación de PowerPoint</vt:lpstr>
      <vt:lpstr>Presentación de PowerPoint</vt:lpstr>
      <vt:lpstr>INFORMES CONSOLIDADOS A DICIEMBRE 31 DE 2018</vt:lpstr>
      <vt:lpstr>Presentación de PowerPoint</vt:lpstr>
      <vt:lpstr>SECTOR PÚBLICO SITUACIÓN FINANCIERA  A Diciembre  31 de 2018 (Miles de millones de pesos)</vt:lpstr>
      <vt:lpstr> SECTOR PÚBLICO  ESTADO DE RESULTADOS CONSOLIDADOS  Del 1 de Enero al 31 de Diciembre de 2018 (Miles de millones de pesos)</vt:lpstr>
      <vt:lpstr>Presentación de PowerPoint</vt:lpstr>
      <vt:lpstr>COBERTURA</vt:lpstr>
      <vt:lpstr>Presentación de PowerPoint</vt:lpstr>
      <vt:lpstr>1) Las Entidades de gobierno aplican la Resolución 533/15 a partir de 01/01/2018 sobre la base de preparación de información contable 2017 para ajustar saldos iniciales al 01/01/2018 y durante 2018 sobre la base de este nuevo marco normativo. Situación no aplicable durante el año 2017.  2) El re expresar EEFF se realiza siempre y cuando se apliquen políticas uniformes y este no es el caso, dado que se aplicó un nuevo conjunto de políticas contables a partir del 1 de enero de 2018 en virtud del proceso de convergencia que llevó a cabo la CGN.  3) Aplicar políticas contables retroactivas tales como: Valor de mercado, deterioro, es impracticable     - Carecer de información específica.   - Por costos económico - financieros   - EEFF auditados y dictaminados   - Fenecimiento o no de las cuentas por los respectivos entes de control  fiscal y el legislativo.  </vt:lpstr>
      <vt:lpstr>4) Técnicamente no era práctico reestructurar y re expresar los EEFF del año anterior, por ordenamiento legal, por previsiones e implicaciones de orden fiscal  5) Al presentarse cambios importantes en las políticas contables y como consecuencias de estos se incorporaron o eliminaron, en los estados financieros del 2018, gastos, ingresos, activos y pasivos que probablemente corresponden a años anteriores, no era posible una medida de comparación del año 2018 con el año anterior. Se determinó crear la cuenta patrimonial de Impacto por la convergencia.  6) Se incorporó revelación de este impacto en el patrimonio, los conceptos que lo originan y las principales entidades que lo generaron .</vt:lpstr>
      <vt:lpstr> NIVEL NACIONAL ESTADO DE SITUACIÓN FINANCIERA CONSOLIDADO POR MARCOS  a 31 de Diciembre de 2018 (Miles de millones de pesos)</vt:lpstr>
      <vt:lpstr>ACTIVOS 2018 Miles de millones de pesos</vt:lpstr>
      <vt:lpstr>PASIVOS 2018    Miles de millones de pesos</vt:lpstr>
      <vt:lpstr>CÁLCULO ACTUARIAL  DE LOS FONDOS DE RESERVAS DE PENSIONES         MILES DE MILLONES DE PESOS</vt:lpstr>
      <vt:lpstr>PATRIMONIO  MILES DE MILLONES DE PESOS</vt:lpstr>
      <vt:lpstr>IMPACTO PATRIMONIAL POR MARCOS NORMATIVOS                                                                                                         Miles de millones de pesos</vt:lpstr>
      <vt:lpstr>Presentación de PowerPoint</vt:lpstr>
      <vt:lpstr>Presentación de PowerPoint</vt:lpstr>
      <vt:lpstr>IMPACTO PATRIMONIAL  PRINCIPALES ENTIDADES DE GOBIERNO Miles de millones de pesos</vt:lpstr>
      <vt:lpstr>Presentación de PowerPoint</vt:lpstr>
      <vt:lpstr>Presentación de PowerPoint</vt:lpstr>
      <vt:lpstr>Presentación de PowerPoint</vt:lpstr>
      <vt:lpstr>Presentación de PowerPoint</vt:lpstr>
      <vt:lpstr> NIVEL NACIONAL  ESTADO DE RESULTADOS CONSOLIDADO POR MARCOS  Del 1 de Enero al 31 de Diciembre de 2018 Miles de millones de pesos</vt:lpstr>
      <vt:lpstr>INGRESOS 2018 Miles de millones de pesos</vt:lpstr>
      <vt:lpstr>GASTOS 2018   Miles de millones de pesos </vt:lpstr>
      <vt:lpstr>COSTOS 2018 Miles de Millones de Pesos</vt:lpstr>
      <vt:lpstr>Presentación de PowerPoint</vt:lpstr>
      <vt:lpstr>Presentación de PowerPoint</vt:lpstr>
      <vt:lpstr>ETAPAS DEL PROCESO CONTABLE</vt:lpstr>
      <vt:lpstr>COBERTURA</vt:lpstr>
      <vt:lpstr>CALIFICACIÓN PROMEDIO</vt:lpstr>
      <vt:lpstr>CALIFICACIÓN PROMEDIO  POR MARCO NORMATIVO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Berner González</dc:creator>
  <cp:lastModifiedBy>Carlos Estrada</cp:lastModifiedBy>
  <cp:revision>38</cp:revision>
  <dcterms:created xsi:type="dcterms:W3CDTF">2019-06-21T17:29:19Z</dcterms:created>
  <dcterms:modified xsi:type="dcterms:W3CDTF">2021-05-27T17:48:00Z</dcterms:modified>
</cp:coreProperties>
</file>