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73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72" r:id="rId14"/>
    <p:sldId id="258" r:id="rId15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A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52AE15-B9B1-44CA-88DF-DB4ADA7FEDED}" type="doc">
      <dgm:prSet loTypeId="urn:microsoft.com/office/officeart/2005/8/layout/hierarchy3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CO"/>
        </a:p>
      </dgm:t>
    </dgm:pt>
    <dgm:pt modelId="{FC4C4E59-21B2-466D-B300-47183EBBA445}">
      <dgm:prSet phldrT="[Texto]" custT="1"/>
      <dgm:spPr>
        <a:solidFill>
          <a:schemeClr val="accent2">
            <a:lumMod val="40000"/>
            <a:lumOff val="60000"/>
            <a:alpha val="90000"/>
          </a:schemeClr>
        </a:solidFill>
        <a:ln>
          <a:solidFill>
            <a:schemeClr val="tx1"/>
          </a:solidFill>
        </a:ln>
      </dgm:spPr>
      <dgm:t>
        <a:bodyPr lIns="72000" tIns="72000" rIns="72000" bIns="72000"/>
        <a:lstStyle/>
        <a:p>
          <a:pPr algn="just"/>
          <a:r>
            <a:rPr lang="es-CO" sz="1700" b="1" dirty="0">
              <a:solidFill>
                <a:schemeClr val="tx1"/>
              </a:solidFill>
            </a:rPr>
            <a:t>La entidad concedente reconocerá los </a:t>
          </a:r>
          <a:r>
            <a:rPr lang="es-CO" sz="1600" b="1" i="1" dirty="0">
              <a:solidFill>
                <a:srgbClr val="0070C0"/>
              </a:solidFill>
            </a:rPr>
            <a:t>activos proporcionados por el concesionario y la mejora o rehabilitación a los activos existentes de la entidad </a:t>
          </a:r>
          <a:r>
            <a:rPr lang="es-CO" sz="1700" b="1" i="1" dirty="0">
              <a:solidFill>
                <a:srgbClr val="0070C0"/>
              </a:solidFill>
            </a:rPr>
            <a:t>concedente</a:t>
          </a:r>
          <a:r>
            <a:rPr lang="es-CO" sz="1700" i="1" dirty="0">
              <a:solidFill>
                <a:srgbClr val="0070C0"/>
              </a:solidFill>
            </a:rPr>
            <a:t> </a:t>
          </a:r>
          <a:r>
            <a:rPr lang="es-CO" sz="1700" b="1" dirty="0">
              <a:solidFill>
                <a:schemeClr val="tx1"/>
              </a:solidFill>
            </a:rPr>
            <a:t>que, de forma individual o agrupada, se consideren </a:t>
          </a:r>
          <a:r>
            <a:rPr lang="es-CO" sz="1600" b="1" i="1" dirty="0">
              <a:solidFill>
                <a:srgbClr val="0070C0"/>
              </a:solidFill>
            </a:rPr>
            <a:t>materiales</a:t>
          </a:r>
          <a:r>
            <a:rPr lang="es-CO" sz="1600" dirty="0">
              <a:solidFill>
                <a:schemeClr val="tx1"/>
              </a:solidFill>
            </a:rPr>
            <a:t>, </a:t>
          </a:r>
          <a:r>
            <a:rPr lang="es-CO" sz="1700" b="1" dirty="0">
              <a:solidFill>
                <a:schemeClr val="tx1"/>
              </a:solidFill>
            </a:rPr>
            <a:t>siempre y cuando esta u otra del mismo sector: </a:t>
          </a:r>
        </a:p>
      </dgm:t>
    </dgm:pt>
    <dgm:pt modelId="{0D42C2B4-A834-465F-A23B-03EB06056488}" type="parTrans" cxnId="{56121DF6-A2F2-4930-B2F0-BD57FA6A6E18}">
      <dgm:prSet/>
      <dgm:spPr/>
      <dgm:t>
        <a:bodyPr/>
        <a:lstStyle/>
        <a:p>
          <a:endParaRPr lang="es-CO" sz="1600"/>
        </a:p>
      </dgm:t>
    </dgm:pt>
    <dgm:pt modelId="{E49E2057-1748-4891-82BD-500B30BE1BBD}" type="sibTrans" cxnId="{56121DF6-A2F2-4930-B2F0-BD57FA6A6E18}">
      <dgm:prSet/>
      <dgm:spPr/>
      <dgm:t>
        <a:bodyPr/>
        <a:lstStyle/>
        <a:p>
          <a:endParaRPr lang="es-CO" sz="1600"/>
        </a:p>
      </dgm:t>
    </dgm:pt>
    <dgm:pt modelId="{3A951322-080E-4622-82FD-ED58228786F4}">
      <dgm:prSet phldrT="[Texto]" custT="1"/>
      <dgm:spPr/>
      <dgm:t>
        <a:bodyPr lIns="72000" tIns="72000" rIns="72000" bIns="72000"/>
        <a:lstStyle/>
        <a:p>
          <a:pPr algn="just"/>
          <a:r>
            <a:rPr lang="es-CO" sz="1700" b="1" dirty="0"/>
            <a:t>Controle o regule los servicios que debe proporcionar el concesionario con el activo, los destinatarios o el precio de los mismos; y</a:t>
          </a:r>
        </a:p>
      </dgm:t>
    </dgm:pt>
    <dgm:pt modelId="{D82B31AB-8931-4386-A5F9-5960FEA6CE10}" type="parTrans" cxnId="{07EA249E-E868-45DA-A974-3DD8A48A3116}">
      <dgm:prSet/>
      <dgm:spPr/>
      <dgm:t>
        <a:bodyPr/>
        <a:lstStyle/>
        <a:p>
          <a:endParaRPr lang="es-CO" sz="1600"/>
        </a:p>
      </dgm:t>
    </dgm:pt>
    <dgm:pt modelId="{D87B4272-E77F-464E-BC86-2E271F0688C8}" type="sibTrans" cxnId="{07EA249E-E868-45DA-A974-3DD8A48A3116}">
      <dgm:prSet/>
      <dgm:spPr/>
      <dgm:t>
        <a:bodyPr/>
        <a:lstStyle/>
        <a:p>
          <a:endParaRPr lang="es-CO" sz="1600"/>
        </a:p>
      </dgm:t>
    </dgm:pt>
    <dgm:pt modelId="{86C6334D-A7F1-441E-8F8C-6DFA8C4A8526}">
      <dgm:prSet phldrT="[Texto]" custT="1"/>
      <dgm:spPr/>
      <dgm:t>
        <a:bodyPr lIns="72000" tIns="72000" rIns="72000" bIns="72000"/>
        <a:lstStyle/>
        <a:p>
          <a:pPr algn="just"/>
          <a:r>
            <a:rPr lang="es-CO" sz="1700" b="1" dirty="0"/>
            <a:t>Controle cualquier participación residual significativa en el activo al final del plazo del acuerdo de concesión</a:t>
          </a:r>
          <a:r>
            <a:rPr lang="es-CO" sz="1700" dirty="0"/>
            <a:t>. </a:t>
          </a:r>
        </a:p>
      </dgm:t>
    </dgm:pt>
    <dgm:pt modelId="{E3C7196A-ABF1-4B0F-99C9-A4DBE2BC92E0}" type="parTrans" cxnId="{64FBEB33-1E77-469C-998B-3ACC7C4F7B51}">
      <dgm:prSet/>
      <dgm:spPr/>
      <dgm:t>
        <a:bodyPr/>
        <a:lstStyle/>
        <a:p>
          <a:endParaRPr lang="es-CO" sz="1600"/>
        </a:p>
      </dgm:t>
    </dgm:pt>
    <dgm:pt modelId="{C64B4E10-093C-4B4E-9713-D7CF63E9F5E1}" type="sibTrans" cxnId="{64FBEB33-1E77-469C-998B-3ACC7C4F7B51}">
      <dgm:prSet/>
      <dgm:spPr/>
      <dgm:t>
        <a:bodyPr/>
        <a:lstStyle/>
        <a:p>
          <a:endParaRPr lang="es-CO" sz="1600"/>
        </a:p>
      </dgm:t>
    </dgm:pt>
    <dgm:pt modelId="{24E24E2C-F25F-4FB8-ABE3-01A1A456EFEB}" type="pres">
      <dgm:prSet presAssocID="{6952AE15-B9B1-44CA-88DF-DB4ADA7FED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EFB1A5-4981-4322-AE44-399C862A1D84}" type="pres">
      <dgm:prSet presAssocID="{FC4C4E59-21B2-466D-B300-47183EBBA445}" presName="root" presStyleCnt="0"/>
      <dgm:spPr/>
    </dgm:pt>
    <dgm:pt modelId="{42CEC799-15F4-4484-87AF-AEAE631E6B00}" type="pres">
      <dgm:prSet presAssocID="{FC4C4E59-21B2-466D-B300-47183EBBA445}" presName="rootComposite" presStyleCnt="0"/>
      <dgm:spPr/>
    </dgm:pt>
    <dgm:pt modelId="{846B406B-C4E3-4022-8D09-66C163EB1D29}" type="pres">
      <dgm:prSet presAssocID="{FC4C4E59-21B2-466D-B300-47183EBBA445}" presName="rootText" presStyleLbl="node1" presStyleIdx="0" presStyleCnt="1" custScaleX="436265" custScaleY="184180" custLinFactNeighborX="-163" custLinFactNeighborY="-4075"/>
      <dgm:spPr/>
    </dgm:pt>
    <dgm:pt modelId="{94BFB0FC-47AB-477D-BE5C-06C4972674B5}" type="pres">
      <dgm:prSet presAssocID="{FC4C4E59-21B2-466D-B300-47183EBBA445}" presName="rootConnector" presStyleLbl="node1" presStyleIdx="0" presStyleCnt="1"/>
      <dgm:spPr/>
    </dgm:pt>
    <dgm:pt modelId="{4D59376A-A618-4427-A63B-AF1925AE2F33}" type="pres">
      <dgm:prSet presAssocID="{FC4C4E59-21B2-466D-B300-47183EBBA445}" presName="childShape" presStyleCnt="0"/>
      <dgm:spPr/>
    </dgm:pt>
    <dgm:pt modelId="{19FA024D-6E87-449A-A146-F015F314A061}" type="pres">
      <dgm:prSet presAssocID="{D82B31AB-8931-4386-A5F9-5960FEA6CE10}" presName="Name13" presStyleLbl="parChTrans1D2" presStyleIdx="0" presStyleCnt="2"/>
      <dgm:spPr/>
    </dgm:pt>
    <dgm:pt modelId="{439C2262-46AD-47DB-AA3B-781F07E7EE2B}" type="pres">
      <dgm:prSet presAssocID="{3A951322-080E-4622-82FD-ED58228786F4}" presName="childText" presStyleLbl="bgAcc1" presStyleIdx="0" presStyleCnt="2" custScaleX="474334" custScaleY="121740" custLinFactNeighborX="-42939" custLinFactNeighborY="-3142">
        <dgm:presLayoutVars>
          <dgm:bulletEnabled val="1"/>
        </dgm:presLayoutVars>
      </dgm:prSet>
      <dgm:spPr/>
    </dgm:pt>
    <dgm:pt modelId="{060DA1FC-09A4-4485-92BA-8AEF24586707}" type="pres">
      <dgm:prSet presAssocID="{E3C7196A-ABF1-4B0F-99C9-A4DBE2BC92E0}" presName="Name13" presStyleLbl="parChTrans1D2" presStyleIdx="1" presStyleCnt="2"/>
      <dgm:spPr/>
    </dgm:pt>
    <dgm:pt modelId="{39108B9A-0692-40C5-954A-4075C0745049}" type="pres">
      <dgm:prSet presAssocID="{86C6334D-A7F1-441E-8F8C-6DFA8C4A8526}" presName="childText" presStyleLbl="bgAcc1" presStyleIdx="1" presStyleCnt="2" custScaleX="474334" custLinFactNeighborX="-44017" custLinFactNeighborY="-13494">
        <dgm:presLayoutVars>
          <dgm:bulletEnabled val="1"/>
        </dgm:presLayoutVars>
      </dgm:prSet>
      <dgm:spPr/>
    </dgm:pt>
  </dgm:ptLst>
  <dgm:cxnLst>
    <dgm:cxn modelId="{10375D2C-6A02-4776-8EDF-BE8DF7288967}" type="presOf" srcId="{3A951322-080E-4622-82FD-ED58228786F4}" destId="{439C2262-46AD-47DB-AA3B-781F07E7EE2B}" srcOrd="0" destOrd="0" presId="urn:microsoft.com/office/officeart/2005/8/layout/hierarchy3"/>
    <dgm:cxn modelId="{64FBEB33-1E77-469C-998B-3ACC7C4F7B51}" srcId="{FC4C4E59-21B2-466D-B300-47183EBBA445}" destId="{86C6334D-A7F1-441E-8F8C-6DFA8C4A8526}" srcOrd="1" destOrd="0" parTransId="{E3C7196A-ABF1-4B0F-99C9-A4DBE2BC92E0}" sibTransId="{C64B4E10-093C-4B4E-9713-D7CF63E9F5E1}"/>
    <dgm:cxn modelId="{FED23993-39DE-4221-9130-E36FE0E217F5}" type="presOf" srcId="{86C6334D-A7F1-441E-8F8C-6DFA8C4A8526}" destId="{39108B9A-0692-40C5-954A-4075C0745049}" srcOrd="0" destOrd="0" presId="urn:microsoft.com/office/officeart/2005/8/layout/hierarchy3"/>
    <dgm:cxn modelId="{C3EE3896-9EF8-413F-ABCE-50047A19D862}" type="presOf" srcId="{FC4C4E59-21B2-466D-B300-47183EBBA445}" destId="{846B406B-C4E3-4022-8D09-66C163EB1D29}" srcOrd="0" destOrd="0" presId="urn:microsoft.com/office/officeart/2005/8/layout/hierarchy3"/>
    <dgm:cxn modelId="{07EA249E-E868-45DA-A974-3DD8A48A3116}" srcId="{FC4C4E59-21B2-466D-B300-47183EBBA445}" destId="{3A951322-080E-4622-82FD-ED58228786F4}" srcOrd="0" destOrd="0" parTransId="{D82B31AB-8931-4386-A5F9-5960FEA6CE10}" sibTransId="{D87B4272-E77F-464E-BC86-2E271F0688C8}"/>
    <dgm:cxn modelId="{E54252CD-A61D-48B7-8694-3861315BF0C8}" type="presOf" srcId="{D82B31AB-8931-4386-A5F9-5960FEA6CE10}" destId="{19FA024D-6E87-449A-A146-F015F314A061}" srcOrd="0" destOrd="0" presId="urn:microsoft.com/office/officeart/2005/8/layout/hierarchy3"/>
    <dgm:cxn modelId="{C3CFA6CD-6F80-4181-9A4F-843B593CBAF8}" type="presOf" srcId="{FC4C4E59-21B2-466D-B300-47183EBBA445}" destId="{94BFB0FC-47AB-477D-BE5C-06C4972674B5}" srcOrd="1" destOrd="0" presId="urn:microsoft.com/office/officeart/2005/8/layout/hierarchy3"/>
    <dgm:cxn modelId="{F8A8E0D7-CF98-4E61-981A-45F5F6D1E895}" type="presOf" srcId="{6952AE15-B9B1-44CA-88DF-DB4ADA7FEDED}" destId="{24E24E2C-F25F-4FB8-ABE3-01A1A456EFEB}" srcOrd="0" destOrd="0" presId="urn:microsoft.com/office/officeart/2005/8/layout/hierarchy3"/>
    <dgm:cxn modelId="{B26B6EE8-50A6-42E5-B45F-146EF5BC5A2A}" type="presOf" srcId="{E3C7196A-ABF1-4B0F-99C9-A4DBE2BC92E0}" destId="{060DA1FC-09A4-4485-92BA-8AEF24586707}" srcOrd="0" destOrd="0" presId="urn:microsoft.com/office/officeart/2005/8/layout/hierarchy3"/>
    <dgm:cxn modelId="{56121DF6-A2F2-4930-B2F0-BD57FA6A6E18}" srcId="{6952AE15-B9B1-44CA-88DF-DB4ADA7FEDED}" destId="{FC4C4E59-21B2-466D-B300-47183EBBA445}" srcOrd="0" destOrd="0" parTransId="{0D42C2B4-A834-465F-A23B-03EB06056488}" sibTransId="{E49E2057-1748-4891-82BD-500B30BE1BBD}"/>
    <dgm:cxn modelId="{C15C77CF-36A8-46A8-A3AD-1E509CAD1B98}" type="presParOf" srcId="{24E24E2C-F25F-4FB8-ABE3-01A1A456EFEB}" destId="{50EFB1A5-4981-4322-AE44-399C862A1D84}" srcOrd="0" destOrd="0" presId="urn:microsoft.com/office/officeart/2005/8/layout/hierarchy3"/>
    <dgm:cxn modelId="{0D5E66C9-C6D9-46C1-B7ED-FF8D9D7830FA}" type="presParOf" srcId="{50EFB1A5-4981-4322-AE44-399C862A1D84}" destId="{42CEC799-15F4-4484-87AF-AEAE631E6B00}" srcOrd="0" destOrd="0" presId="urn:microsoft.com/office/officeart/2005/8/layout/hierarchy3"/>
    <dgm:cxn modelId="{D52A0A36-F962-45A4-A7D7-BEC35827B9A2}" type="presParOf" srcId="{42CEC799-15F4-4484-87AF-AEAE631E6B00}" destId="{846B406B-C4E3-4022-8D09-66C163EB1D29}" srcOrd="0" destOrd="0" presId="urn:microsoft.com/office/officeart/2005/8/layout/hierarchy3"/>
    <dgm:cxn modelId="{EE068771-2150-45B8-9E6B-0206CC6D3B71}" type="presParOf" srcId="{42CEC799-15F4-4484-87AF-AEAE631E6B00}" destId="{94BFB0FC-47AB-477D-BE5C-06C4972674B5}" srcOrd="1" destOrd="0" presId="urn:microsoft.com/office/officeart/2005/8/layout/hierarchy3"/>
    <dgm:cxn modelId="{EB9BE283-134A-44CB-9257-093494A4FCA5}" type="presParOf" srcId="{50EFB1A5-4981-4322-AE44-399C862A1D84}" destId="{4D59376A-A618-4427-A63B-AF1925AE2F33}" srcOrd="1" destOrd="0" presId="urn:microsoft.com/office/officeart/2005/8/layout/hierarchy3"/>
    <dgm:cxn modelId="{D25C1F48-1515-438B-A8B6-15D4586F149B}" type="presParOf" srcId="{4D59376A-A618-4427-A63B-AF1925AE2F33}" destId="{19FA024D-6E87-449A-A146-F015F314A061}" srcOrd="0" destOrd="0" presId="urn:microsoft.com/office/officeart/2005/8/layout/hierarchy3"/>
    <dgm:cxn modelId="{966A3063-A95E-4218-BCA1-AA03E9852F57}" type="presParOf" srcId="{4D59376A-A618-4427-A63B-AF1925AE2F33}" destId="{439C2262-46AD-47DB-AA3B-781F07E7EE2B}" srcOrd="1" destOrd="0" presId="urn:microsoft.com/office/officeart/2005/8/layout/hierarchy3"/>
    <dgm:cxn modelId="{69995811-889A-4209-9467-2473F7941C8F}" type="presParOf" srcId="{4D59376A-A618-4427-A63B-AF1925AE2F33}" destId="{060DA1FC-09A4-4485-92BA-8AEF24586707}" srcOrd="2" destOrd="0" presId="urn:microsoft.com/office/officeart/2005/8/layout/hierarchy3"/>
    <dgm:cxn modelId="{EF429A76-3C90-4CCF-BBA6-EDA4DF571B8E}" type="presParOf" srcId="{4D59376A-A618-4427-A63B-AF1925AE2F33}" destId="{39108B9A-0692-40C5-954A-4075C0745049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32674B-134F-49A7-B586-3A1577E87A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FD0ADF2-6D07-40FC-9E2F-C867689A85D3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CO" sz="1700" b="1" dirty="0">
              <a:solidFill>
                <a:schemeClr val="tx1"/>
              </a:solidFill>
            </a:rPr>
            <a:t>Costo</a:t>
          </a:r>
        </a:p>
      </dgm:t>
    </dgm:pt>
    <dgm:pt modelId="{915867C6-7CDA-4CD9-8110-76E8660ABD88}" type="parTrans" cxnId="{7EDB450A-6FDA-4AC9-B731-A787B3A97E2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ED76AA51-A07F-4DB5-874D-50C391FEDA0C}" type="sibTrans" cxnId="{7EDB450A-6FDA-4AC9-B731-A787B3A97E2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4B1CFAD9-8BDE-48F2-809E-C15A300541F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CO" sz="1700" b="1" dirty="0">
              <a:solidFill>
                <a:schemeClr val="tx1"/>
              </a:solidFill>
            </a:rPr>
            <a:t>(-) Depreciación / amortización acumulada</a:t>
          </a:r>
        </a:p>
      </dgm:t>
    </dgm:pt>
    <dgm:pt modelId="{CEBC4AFE-7F13-463B-8AA4-799C889D6ED5}" type="parTrans" cxnId="{EF97E8A3-0434-459E-B42F-D62E747068E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19D47DF0-189B-4722-A9B2-E81E08638A3E}" type="sibTrans" cxnId="{EF97E8A3-0434-459E-B42F-D62E747068E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E01AEED4-C94C-4110-A2E1-203283BA82E4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CO" sz="1700" b="1" dirty="0">
              <a:solidFill>
                <a:schemeClr val="tx1"/>
              </a:solidFill>
            </a:rPr>
            <a:t>(-) Deterioro acumulado</a:t>
          </a:r>
        </a:p>
      </dgm:t>
    </dgm:pt>
    <dgm:pt modelId="{8734CCF3-678D-467E-A974-D0B4749F97EB}" type="parTrans" cxnId="{1110A27E-1AEE-4340-A3E4-9B74FCFC5B70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DECDB8A6-ED9A-48DC-99FC-10E45A525458}" type="sibTrans" cxnId="{1110A27E-1AEE-4340-A3E4-9B74FCFC5B70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CD93D073-65C4-40FF-B301-331F372CFDB3}" type="pres">
      <dgm:prSet presAssocID="{1332674B-134F-49A7-B586-3A1577E87A3C}" presName="linear" presStyleCnt="0">
        <dgm:presLayoutVars>
          <dgm:animLvl val="lvl"/>
          <dgm:resizeHandles val="exact"/>
        </dgm:presLayoutVars>
      </dgm:prSet>
      <dgm:spPr/>
    </dgm:pt>
    <dgm:pt modelId="{CEF91A00-CCA8-4ED1-9843-BFFBB77EB460}" type="pres">
      <dgm:prSet presAssocID="{FFD0ADF2-6D07-40FC-9E2F-C867689A85D3}" presName="parentText" presStyleLbl="node1" presStyleIdx="0" presStyleCnt="3" custScaleY="49985" custLinFactNeighborY="-32774">
        <dgm:presLayoutVars>
          <dgm:chMax val="0"/>
          <dgm:bulletEnabled val="1"/>
        </dgm:presLayoutVars>
      </dgm:prSet>
      <dgm:spPr/>
    </dgm:pt>
    <dgm:pt modelId="{18F67CD0-B53E-4FE4-BC59-3CC602091484}" type="pres">
      <dgm:prSet presAssocID="{ED76AA51-A07F-4DB5-874D-50C391FEDA0C}" presName="spacer" presStyleCnt="0"/>
      <dgm:spPr/>
    </dgm:pt>
    <dgm:pt modelId="{4131C3F5-8BFA-4021-A187-CEC2DF00C8C5}" type="pres">
      <dgm:prSet presAssocID="{4B1CFAD9-8BDE-48F2-809E-C15A300541F2}" presName="parentText" presStyleLbl="node1" presStyleIdx="1" presStyleCnt="3" custLinFactNeighborY="-27166">
        <dgm:presLayoutVars>
          <dgm:chMax val="0"/>
          <dgm:bulletEnabled val="1"/>
        </dgm:presLayoutVars>
      </dgm:prSet>
      <dgm:spPr/>
    </dgm:pt>
    <dgm:pt modelId="{C43B3266-77BE-45DA-95BB-A8CF3E8EDE6A}" type="pres">
      <dgm:prSet presAssocID="{19D47DF0-189B-4722-A9B2-E81E08638A3E}" presName="spacer" presStyleCnt="0"/>
      <dgm:spPr/>
    </dgm:pt>
    <dgm:pt modelId="{5BE9D887-2CF3-44B5-8B86-9D55C0EBBEF3}" type="pres">
      <dgm:prSet presAssocID="{E01AEED4-C94C-4110-A2E1-203283BA82E4}" presName="parentText" presStyleLbl="node1" presStyleIdx="2" presStyleCnt="3" custScaleY="49985" custLinFactNeighborY="-53930">
        <dgm:presLayoutVars>
          <dgm:chMax val="0"/>
          <dgm:bulletEnabled val="1"/>
        </dgm:presLayoutVars>
      </dgm:prSet>
      <dgm:spPr/>
    </dgm:pt>
  </dgm:ptLst>
  <dgm:cxnLst>
    <dgm:cxn modelId="{7EDB450A-6FDA-4AC9-B731-A787B3A97E2D}" srcId="{1332674B-134F-49A7-B586-3A1577E87A3C}" destId="{FFD0ADF2-6D07-40FC-9E2F-C867689A85D3}" srcOrd="0" destOrd="0" parTransId="{915867C6-7CDA-4CD9-8110-76E8660ABD88}" sibTransId="{ED76AA51-A07F-4DB5-874D-50C391FEDA0C}"/>
    <dgm:cxn modelId="{32666D1F-CBF2-4399-9789-2F49B0FE0FC0}" type="presOf" srcId="{E01AEED4-C94C-4110-A2E1-203283BA82E4}" destId="{5BE9D887-2CF3-44B5-8B86-9D55C0EBBEF3}" srcOrd="0" destOrd="0" presId="urn:microsoft.com/office/officeart/2005/8/layout/vList2"/>
    <dgm:cxn modelId="{1110A27E-1AEE-4340-A3E4-9B74FCFC5B70}" srcId="{1332674B-134F-49A7-B586-3A1577E87A3C}" destId="{E01AEED4-C94C-4110-A2E1-203283BA82E4}" srcOrd="2" destOrd="0" parTransId="{8734CCF3-678D-467E-A974-D0B4749F97EB}" sibTransId="{DECDB8A6-ED9A-48DC-99FC-10E45A525458}"/>
    <dgm:cxn modelId="{113FB58A-8D2A-42F2-A898-F3059E6FD373}" type="presOf" srcId="{4B1CFAD9-8BDE-48F2-809E-C15A300541F2}" destId="{4131C3F5-8BFA-4021-A187-CEC2DF00C8C5}" srcOrd="0" destOrd="0" presId="urn:microsoft.com/office/officeart/2005/8/layout/vList2"/>
    <dgm:cxn modelId="{EF97E8A3-0434-459E-B42F-D62E747068ED}" srcId="{1332674B-134F-49A7-B586-3A1577E87A3C}" destId="{4B1CFAD9-8BDE-48F2-809E-C15A300541F2}" srcOrd="1" destOrd="0" parTransId="{CEBC4AFE-7F13-463B-8AA4-799C889D6ED5}" sibTransId="{19D47DF0-189B-4722-A9B2-E81E08638A3E}"/>
    <dgm:cxn modelId="{5437DEB8-1684-455C-8EE8-5EF629F57A1D}" type="presOf" srcId="{1332674B-134F-49A7-B586-3A1577E87A3C}" destId="{CD93D073-65C4-40FF-B301-331F372CFDB3}" srcOrd="0" destOrd="0" presId="urn:microsoft.com/office/officeart/2005/8/layout/vList2"/>
    <dgm:cxn modelId="{96EEBED9-52AF-4F00-AB03-A42175326187}" type="presOf" srcId="{FFD0ADF2-6D07-40FC-9E2F-C867689A85D3}" destId="{CEF91A00-CCA8-4ED1-9843-BFFBB77EB460}" srcOrd="0" destOrd="0" presId="urn:microsoft.com/office/officeart/2005/8/layout/vList2"/>
    <dgm:cxn modelId="{4E78A431-7AD4-4AC4-9AFE-D5502A7E8D74}" type="presParOf" srcId="{CD93D073-65C4-40FF-B301-331F372CFDB3}" destId="{CEF91A00-CCA8-4ED1-9843-BFFBB77EB460}" srcOrd="0" destOrd="0" presId="urn:microsoft.com/office/officeart/2005/8/layout/vList2"/>
    <dgm:cxn modelId="{70A1A377-5B88-4F76-945E-995FF7D9E10F}" type="presParOf" srcId="{CD93D073-65C4-40FF-B301-331F372CFDB3}" destId="{18F67CD0-B53E-4FE4-BC59-3CC602091484}" srcOrd="1" destOrd="0" presId="urn:microsoft.com/office/officeart/2005/8/layout/vList2"/>
    <dgm:cxn modelId="{A22FC16E-5B80-41F6-9E6E-80851DE12C53}" type="presParOf" srcId="{CD93D073-65C4-40FF-B301-331F372CFDB3}" destId="{4131C3F5-8BFA-4021-A187-CEC2DF00C8C5}" srcOrd="2" destOrd="0" presId="urn:microsoft.com/office/officeart/2005/8/layout/vList2"/>
    <dgm:cxn modelId="{AB029A32-D020-48E5-8C3B-165E2F1C8503}" type="presParOf" srcId="{CD93D073-65C4-40FF-B301-331F372CFDB3}" destId="{C43B3266-77BE-45DA-95BB-A8CF3E8EDE6A}" srcOrd="3" destOrd="0" presId="urn:microsoft.com/office/officeart/2005/8/layout/vList2"/>
    <dgm:cxn modelId="{87BF1EA8-695F-46E8-A9A3-9953C878B6FF}" type="presParOf" srcId="{CD93D073-65C4-40FF-B301-331F372CFDB3}" destId="{5BE9D887-2CF3-44B5-8B86-9D55C0EBBEF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A41885-B275-4E86-92A8-6178B7CCB034}" type="doc">
      <dgm:prSet loTypeId="urn:microsoft.com/office/officeart/2005/8/layout/radial6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E5C42F5D-C95D-4A83-ABBB-926027F760E5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800" b="1" dirty="0"/>
            <a:t>CGN</a:t>
          </a:r>
        </a:p>
      </dgm:t>
    </dgm:pt>
    <dgm:pt modelId="{0B4306B8-455E-42C5-89BC-9CFE0D87D39D}" type="parTrans" cxnId="{DD9F357D-C90C-4D93-B8E0-224DE9B358E7}">
      <dgm:prSet/>
      <dgm:spPr/>
      <dgm:t>
        <a:bodyPr/>
        <a:lstStyle/>
        <a:p>
          <a:endParaRPr lang="es-CO" sz="1400"/>
        </a:p>
      </dgm:t>
    </dgm:pt>
    <dgm:pt modelId="{9FC72987-0A66-4F12-A535-9CA819845A8A}" type="sibTrans" cxnId="{DD9F357D-C90C-4D93-B8E0-224DE9B358E7}">
      <dgm:prSet/>
      <dgm:spPr/>
      <dgm:t>
        <a:bodyPr/>
        <a:lstStyle/>
        <a:p>
          <a:endParaRPr lang="es-CO" sz="1400"/>
        </a:p>
      </dgm:t>
    </dgm:pt>
    <dgm:pt modelId="{D81CAE9E-F300-414C-9D06-1B733550C5AD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600" b="1" dirty="0"/>
            <a:t>Agencia Nacional de Infraestructura</a:t>
          </a:r>
        </a:p>
      </dgm:t>
    </dgm:pt>
    <dgm:pt modelId="{B484AF67-0182-4897-BC11-5546D21CFCA1}" type="parTrans" cxnId="{AECC8EEE-7E3D-4D0C-81EA-B7AEC168D668}">
      <dgm:prSet/>
      <dgm:spPr/>
      <dgm:t>
        <a:bodyPr/>
        <a:lstStyle/>
        <a:p>
          <a:endParaRPr lang="es-CO" sz="1400"/>
        </a:p>
      </dgm:t>
    </dgm:pt>
    <dgm:pt modelId="{D60068F9-167A-42DF-8AE9-264749AC1EAE}" type="sibTrans" cxnId="{AECC8EEE-7E3D-4D0C-81EA-B7AEC168D668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1400"/>
        </a:p>
      </dgm:t>
    </dgm:pt>
    <dgm:pt modelId="{3D2E5B9F-AFB1-430B-943D-9F7BA399DA02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600" b="1" dirty="0"/>
            <a:t>Instituto Nacional de Vías</a:t>
          </a:r>
        </a:p>
      </dgm:t>
    </dgm:pt>
    <dgm:pt modelId="{5306FF2C-8A48-4EA6-A57D-216970ECB3EA}" type="parTrans" cxnId="{02BB2E80-6997-4005-A355-963B095F521B}">
      <dgm:prSet/>
      <dgm:spPr/>
      <dgm:t>
        <a:bodyPr/>
        <a:lstStyle/>
        <a:p>
          <a:endParaRPr lang="es-CO" sz="1400"/>
        </a:p>
      </dgm:t>
    </dgm:pt>
    <dgm:pt modelId="{FAD346EB-8119-450E-84C5-D9C6EF7070B3}" type="sibTrans" cxnId="{02BB2E80-6997-4005-A355-963B095F521B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1400"/>
        </a:p>
      </dgm:t>
    </dgm:pt>
    <dgm:pt modelId="{57B98F44-2356-4079-983B-92D909104AB6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600" b="1" dirty="0"/>
            <a:t>Aeronáutica Civil</a:t>
          </a:r>
        </a:p>
      </dgm:t>
    </dgm:pt>
    <dgm:pt modelId="{F0F6A2B4-6460-408C-BA82-A60FD45948BC}" type="parTrans" cxnId="{21BD272F-8B83-40B5-9D37-897A5534D951}">
      <dgm:prSet/>
      <dgm:spPr/>
      <dgm:t>
        <a:bodyPr/>
        <a:lstStyle/>
        <a:p>
          <a:endParaRPr lang="es-CO" sz="1400"/>
        </a:p>
      </dgm:t>
    </dgm:pt>
    <dgm:pt modelId="{9037D03B-ACF8-4F64-B265-FFD8DE29CF73}" type="sibTrans" cxnId="{21BD272F-8B83-40B5-9D37-897A5534D951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1400"/>
        </a:p>
      </dgm:t>
    </dgm:pt>
    <dgm:pt modelId="{74C43B2D-91EC-4D4B-9213-66FC1B751890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600" b="1" dirty="0"/>
            <a:t>Bogotá D. C.</a:t>
          </a:r>
        </a:p>
      </dgm:t>
    </dgm:pt>
    <dgm:pt modelId="{7E1CBF00-B6F9-429F-AE9D-04A597FAB4FC}" type="parTrans" cxnId="{FF95A858-0929-4E91-A89F-EA76F36DADAA}">
      <dgm:prSet/>
      <dgm:spPr/>
      <dgm:t>
        <a:bodyPr/>
        <a:lstStyle/>
        <a:p>
          <a:endParaRPr lang="es-CO" sz="1400"/>
        </a:p>
      </dgm:t>
    </dgm:pt>
    <dgm:pt modelId="{360E6BF6-2A45-48F1-A212-9B37F360AF79}" type="sibTrans" cxnId="{FF95A858-0929-4E91-A89F-EA76F36DADAA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 sz="1400"/>
        </a:p>
      </dgm:t>
    </dgm:pt>
    <dgm:pt modelId="{F9AFE2E4-BCEC-4E34-A3DA-4E0E51FBF961}">
      <dgm:prSet phldrT="[Texto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es-CO" sz="1600" b="1" dirty="0"/>
            <a:t>Contraloría General de la República</a:t>
          </a:r>
        </a:p>
      </dgm:t>
    </dgm:pt>
    <dgm:pt modelId="{B5746F77-9356-40CF-8BD2-9261637F1E2A}" type="parTrans" cxnId="{3E1E009A-3170-4FF8-ACB7-B20F53FEAFD3}">
      <dgm:prSet/>
      <dgm:spPr/>
      <dgm:t>
        <a:bodyPr/>
        <a:lstStyle/>
        <a:p>
          <a:endParaRPr lang="es-CO"/>
        </a:p>
      </dgm:t>
    </dgm:pt>
    <dgm:pt modelId="{BF73CE15-6EA1-482B-9C2F-A5865CA201EE}" type="sibTrans" cxnId="{3E1E009A-3170-4FF8-ACB7-B20F53FEAFD3}">
      <dgm:prSet/>
      <dgm:spPr>
        <a:ln>
          <a:solidFill>
            <a:schemeClr val="tx1"/>
          </a:solidFill>
        </a:ln>
      </dgm:spPr>
      <dgm:t>
        <a:bodyPr/>
        <a:lstStyle/>
        <a:p>
          <a:endParaRPr lang="es-CO"/>
        </a:p>
      </dgm:t>
    </dgm:pt>
    <dgm:pt modelId="{6F5AC0A4-86B4-4119-8023-FE29E14EA6C1}" type="pres">
      <dgm:prSet presAssocID="{8EA41885-B275-4E86-92A8-6178B7CCB03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82CD868-C1AF-4050-92D4-0C4ABDBED2D2}" type="pres">
      <dgm:prSet presAssocID="{E5C42F5D-C95D-4A83-ABBB-926027F760E5}" presName="centerShape" presStyleLbl="node0" presStyleIdx="0" presStyleCnt="1" custScaleX="68971" custScaleY="70372" custLinFactNeighborX="-1743" custLinFactNeighborY="-226"/>
      <dgm:spPr/>
    </dgm:pt>
    <dgm:pt modelId="{A601EBFD-D8E4-4413-BCAD-EE12999CABEB}" type="pres">
      <dgm:prSet presAssocID="{D81CAE9E-F300-414C-9D06-1B733550C5AD}" presName="node" presStyleLbl="node1" presStyleIdx="0" presStyleCnt="5" custScaleX="217533" custScaleY="125432" custRadScaleRad="99903" custRadScaleInc="-3685">
        <dgm:presLayoutVars>
          <dgm:bulletEnabled val="1"/>
        </dgm:presLayoutVars>
      </dgm:prSet>
      <dgm:spPr/>
    </dgm:pt>
    <dgm:pt modelId="{6A9491F0-FF50-4BEA-A9B1-0C6AE81D8EB4}" type="pres">
      <dgm:prSet presAssocID="{D81CAE9E-F300-414C-9D06-1B733550C5AD}" presName="dummy" presStyleCnt="0"/>
      <dgm:spPr/>
    </dgm:pt>
    <dgm:pt modelId="{0E6A7304-FF86-41BF-9A76-C3F094A8DB52}" type="pres">
      <dgm:prSet presAssocID="{D60068F9-167A-42DF-8AE9-264749AC1EAE}" presName="sibTrans" presStyleLbl="sibTrans2D1" presStyleIdx="0" presStyleCnt="5"/>
      <dgm:spPr/>
    </dgm:pt>
    <dgm:pt modelId="{EFF0E147-1877-43AE-B0E7-070863AF62F3}" type="pres">
      <dgm:prSet presAssocID="{3D2E5B9F-AFB1-430B-943D-9F7BA399DA02}" presName="node" presStyleLbl="node1" presStyleIdx="1" presStyleCnt="5" custScaleX="177618" custScaleY="103057" custRadScaleRad="93846" custRadScaleInc="12472">
        <dgm:presLayoutVars>
          <dgm:bulletEnabled val="1"/>
        </dgm:presLayoutVars>
      </dgm:prSet>
      <dgm:spPr/>
    </dgm:pt>
    <dgm:pt modelId="{234559AB-F796-4003-BC04-B22769977196}" type="pres">
      <dgm:prSet presAssocID="{3D2E5B9F-AFB1-430B-943D-9F7BA399DA02}" presName="dummy" presStyleCnt="0"/>
      <dgm:spPr/>
    </dgm:pt>
    <dgm:pt modelId="{3C1DE118-7FE1-439E-B752-30C56EF58E85}" type="pres">
      <dgm:prSet presAssocID="{FAD346EB-8119-450E-84C5-D9C6EF7070B3}" presName="sibTrans" presStyleLbl="sibTrans2D1" presStyleIdx="1" presStyleCnt="5"/>
      <dgm:spPr/>
    </dgm:pt>
    <dgm:pt modelId="{0491ED45-C105-48D4-8C1D-A1DB8A0C69F0}" type="pres">
      <dgm:prSet presAssocID="{74C43B2D-91EC-4D4B-9213-66FC1B751890}" presName="node" presStyleLbl="node1" presStyleIdx="2" presStyleCnt="5" custScaleX="169824" custScaleY="94438" custRadScaleRad="102593" custRadScaleInc="-40353">
        <dgm:presLayoutVars>
          <dgm:bulletEnabled val="1"/>
        </dgm:presLayoutVars>
      </dgm:prSet>
      <dgm:spPr/>
    </dgm:pt>
    <dgm:pt modelId="{E450FEE1-9EE6-46CB-8292-222222A288BC}" type="pres">
      <dgm:prSet presAssocID="{74C43B2D-91EC-4D4B-9213-66FC1B751890}" presName="dummy" presStyleCnt="0"/>
      <dgm:spPr/>
    </dgm:pt>
    <dgm:pt modelId="{8D26417C-A18B-4FC7-9566-62CE75631A0B}" type="pres">
      <dgm:prSet presAssocID="{360E6BF6-2A45-48F1-A212-9B37F360AF79}" presName="sibTrans" presStyleLbl="sibTrans2D1" presStyleIdx="2" presStyleCnt="5"/>
      <dgm:spPr/>
    </dgm:pt>
    <dgm:pt modelId="{439AF5D2-9052-4D36-850B-428A99937A77}" type="pres">
      <dgm:prSet presAssocID="{F9AFE2E4-BCEC-4E34-A3DA-4E0E51FBF961}" presName="node" presStyleLbl="node1" presStyleIdx="3" presStyleCnt="5" custScaleX="191559" custScaleY="108673" custRadScaleRad="107667" custRadScaleInc="51749">
        <dgm:presLayoutVars>
          <dgm:bulletEnabled val="1"/>
        </dgm:presLayoutVars>
      </dgm:prSet>
      <dgm:spPr/>
    </dgm:pt>
    <dgm:pt modelId="{CAFA7C03-E4BA-4B7E-B7D2-6CD4704F52B2}" type="pres">
      <dgm:prSet presAssocID="{F9AFE2E4-BCEC-4E34-A3DA-4E0E51FBF961}" presName="dummy" presStyleCnt="0"/>
      <dgm:spPr/>
    </dgm:pt>
    <dgm:pt modelId="{DEBCDE21-2A93-413D-A85C-D7832E26A0F0}" type="pres">
      <dgm:prSet presAssocID="{BF73CE15-6EA1-482B-9C2F-A5865CA201EE}" presName="sibTrans" presStyleLbl="sibTrans2D1" presStyleIdx="3" presStyleCnt="5"/>
      <dgm:spPr/>
    </dgm:pt>
    <dgm:pt modelId="{6E38C606-5A18-4382-81CB-F97007618560}" type="pres">
      <dgm:prSet presAssocID="{57B98F44-2356-4079-983B-92D909104AB6}" presName="node" presStyleLbl="node1" presStyleIdx="4" presStyleCnt="5" custScaleX="168501" custScaleY="88565" custRadScaleRad="97640" custRadScaleInc="-10988">
        <dgm:presLayoutVars>
          <dgm:bulletEnabled val="1"/>
        </dgm:presLayoutVars>
      </dgm:prSet>
      <dgm:spPr/>
    </dgm:pt>
    <dgm:pt modelId="{59294843-106B-4367-953B-B51DCC05E7BC}" type="pres">
      <dgm:prSet presAssocID="{57B98F44-2356-4079-983B-92D909104AB6}" presName="dummy" presStyleCnt="0"/>
      <dgm:spPr/>
    </dgm:pt>
    <dgm:pt modelId="{63709AC6-8188-4E36-AF9A-B7E4D44E1096}" type="pres">
      <dgm:prSet presAssocID="{9037D03B-ACF8-4F64-B265-FFD8DE29CF73}" presName="sibTrans" presStyleLbl="sibTrans2D1" presStyleIdx="4" presStyleCnt="5" custLinFactNeighborY="1716"/>
      <dgm:spPr/>
    </dgm:pt>
  </dgm:ptLst>
  <dgm:cxnLst>
    <dgm:cxn modelId="{13461C04-408F-4EB6-BF59-EF38AA9F0106}" type="presOf" srcId="{D81CAE9E-F300-414C-9D06-1B733550C5AD}" destId="{A601EBFD-D8E4-4413-BCAD-EE12999CABEB}" srcOrd="0" destOrd="0" presId="urn:microsoft.com/office/officeart/2005/8/layout/radial6"/>
    <dgm:cxn modelId="{9F411E0A-9D62-45C9-B4DA-7F2C352325DC}" type="presOf" srcId="{FAD346EB-8119-450E-84C5-D9C6EF7070B3}" destId="{3C1DE118-7FE1-439E-B752-30C56EF58E85}" srcOrd="0" destOrd="0" presId="urn:microsoft.com/office/officeart/2005/8/layout/radial6"/>
    <dgm:cxn modelId="{436C4A16-3727-4124-9540-D6DC42137867}" type="presOf" srcId="{74C43B2D-91EC-4D4B-9213-66FC1B751890}" destId="{0491ED45-C105-48D4-8C1D-A1DB8A0C69F0}" srcOrd="0" destOrd="0" presId="urn:microsoft.com/office/officeart/2005/8/layout/radial6"/>
    <dgm:cxn modelId="{21BD272F-8B83-40B5-9D37-897A5534D951}" srcId="{E5C42F5D-C95D-4A83-ABBB-926027F760E5}" destId="{57B98F44-2356-4079-983B-92D909104AB6}" srcOrd="4" destOrd="0" parTransId="{F0F6A2B4-6460-408C-BA82-A60FD45948BC}" sibTransId="{9037D03B-ACF8-4F64-B265-FFD8DE29CF73}"/>
    <dgm:cxn modelId="{605A8F39-BA8A-4132-A968-BD40B79FD4DD}" type="presOf" srcId="{57B98F44-2356-4079-983B-92D909104AB6}" destId="{6E38C606-5A18-4382-81CB-F97007618560}" srcOrd="0" destOrd="0" presId="urn:microsoft.com/office/officeart/2005/8/layout/radial6"/>
    <dgm:cxn modelId="{4FEC8C3C-313B-4F56-9C13-777D39E00789}" type="presOf" srcId="{E5C42F5D-C95D-4A83-ABBB-926027F760E5}" destId="{C82CD868-C1AF-4050-92D4-0C4ABDBED2D2}" srcOrd="0" destOrd="0" presId="urn:microsoft.com/office/officeart/2005/8/layout/radial6"/>
    <dgm:cxn modelId="{FF95A858-0929-4E91-A89F-EA76F36DADAA}" srcId="{E5C42F5D-C95D-4A83-ABBB-926027F760E5}" destId="{74C43B2D-91EC-4D4B-9213-66FC1B751890}" srcOrd="2" destOrd="0" parTransId="{7E1CBF00-B6F9-429F-AE9D-04A597FAB4FC}" sibTransId="{360E6BF6-2A45-48F1-A212-9B37F360AF79}"/>
    <dgm:cxn modelId="{DD9F357D-C90C-4D93-B8E0-224DE9B358E7}" srcId="{8EA41885-B275-4E86-92A8-6178B7CCB034}" destId="{E5C42F5D-C95D-4A83-ABBB-926027F760E5}" srcOrd="0" destOrd="0" parTransId="{0B4306B8-455E-42C5-89BC-9CFE0D87D39D}" sibTransId="{9FC72987-0A66-4F12-A535-9CA819845A8A}"/>
    <dgm:cxn modelId="{02BB2E80-6997-4005-A355-963B095F521B}" srcId="{E5C42F5D-C95D-4A83-ABBB-926027F760E5}" destId="{3D2E5B9F-AFB1-430B-943D-9F7BA399DA02}" srcOrd="1" destOrd="0" parTransId="{5306FF2C-8A48-4EA6-A57D-216970ECB3EA}" sibTransId="{FAD346EB-8119-450E-84C5-D9C6EF7070B3}"/>
    <dgm:cxn modelId="{3E0A0782-A99E-4345-94C3-5DE77D166C60}" type="presOf" srcId="{360E6BF6-2A45-48F1-A212-9B37F360AF79}" destId="{8D26417C-A18B-4FC7-9566-62CE75631A0B}" srcOrd="0" destOrd="0" presId="urn:microsoft.com/office/officeart/2005/8/layout/radial6"/>
    <dgm:cxn modelId="{4559DA8A-DB59-49B1-9DFD-FB911B0F7947}" type="presOf" srcId="{3D2E5B9F-AFB1-430B-943D-9F7BA399DA02}" destId="{EFF0E147-1877-43AE-B0E7-070863AF62F3}" srcOrd="0" destOrd="0" presId="urn:microsoft.com/office/officeart/2005/8/layout/radial6"/>
    <dgm:cxn modelId="{3E1E009A-3170-4FF8-ACB7-B20F53FEAFD3}" srcId="{E5C42F5D-C95D-4A83-ABBB-926027F760E5}" destId="{F9AFE2E4-BCEC-4E34-A3DA-4E0E51FBF961}" srcOrd="3" destOrd="0" parTransId="{B5746F77-9356-40CF-8BD2-9261637F1E2A}" sibTransId="{BF73CE15-6EA1-482B-9C2F-A5865CA201EE}"/>
    <dgm:cxn modelId="{D1B1E9A7-03D7-4705-80E0-63F0EB5F13EA}" type="presOf" srcId="{BF73CE15-6EA1-482B-9C2F-A5865CA201EE}" destId="{DEBCDE21-2A93-413D-A85C-D7832E26A0F0}" srcOrd="0" destOrd="0" presId="urn:microsoft.com/office/officeart/2005/8/layout/radial6"/>
    <dgm:cxn modelId="{8D67B8AE-D7F8-48BC-BDEB-AB7DF9C06918}" type="presOf" srcId="{9037D03B-ACF8-4F64-B265-FFD8DE29CF73}" destId="{63709AC6-8188-4E36-AF9A-B7E4D44E1096}" srcOrd="0" destOrd="0" presId="urn:microsoft.com/office/officeart/2005/8/layout/radial6"/>
    <dgm:cxn modelId="{0F33CEBD-F6A1-48D2-8680-D323EDFD1708}" type="presOf" srcId="{F9AFE2E4-BCEC-4E34-A3DA-4E0E51FBF961}" destId="{439AF5D2-9052-4D36-850B-428A99937A77}" srcOrd="0" destOrd="0" presId="urn:microsoft.com/office/officeart/2005/8/layout/radial6"/>
    <dgm:cxn modelId="{68BB7CD9-E5A2-48EE-9648-E3CD00F11641}" type="presOf" srcId="{8EA41885-B275-4E86-92A8-6178B7CCB034}" destId="{6F5AC0A4-86B4-4119-8023-FE29E14EA6C1}" srcOrd="0" destOrd="0" presId="urn:microsoft.com/office/officeart/2005/8/layout/radial6"/>
    <dgm:cxn modelId="{5B70EFD9-F77E-49D4-80DC-B414EC40C026}" type="presOf" srcId="{D60068F9-167A-42DF-8AE9-264749AC1EAE}" destId="{0E6A7304-FF86-41BF-9A76-C3F094A8DB52}" srcOrd="0" destOrd="0" presId="urn:microsoft.com/office/officeart/2005/8/layout/radial6"/>
    <dgm:cxn modelId="{AECC8EEE-7E3D-4D0C-81EA-B7AEC168D668}" srcId="{E5C42F5D-C95D-4A83-ABBB-926027F760E5}" destId="{D81CAE9E-F300-414C-9D06-1B733550C5AD}" srcOrd="0" destOrd="0" parTransId="{B484AF67-0182-4897-BC11-5546D21CFCA1}" sibTransId="{D60068F9-167A-42DF-8AE9-264749AC1EAE}"/>
    <dgm:cxn modelId="{BA2ED037-4521-430C-AD4D-9582B5420B86}" type="presParOf" srcId="{6F5AC0A4-86B4-4119-8023-FE29E14EA6C1}" destId="{C82CD868-C1AF-4050-92D4-0C4ABDBED2D2}" srcOrd="0" destOrd="0" presId="urn:microsoft.com/office/officeart/2005/8/layout/radial6"/>
    <dgm:cxn modelId="{DBF1C6DF-C4F4-4E50-BE44-071A2333C0DE}" type="presParOf" srcId="{6F5AC0A4-86B4-4119-8023-FE29E14EA6C1}" destId="{A601EBFD-D8E4-4413-BCAD-EE12999CABEB}" srcOrd="1" destOrd="0" presId="urn:microsoft.com/office/officeart/2005/8/layout/radial6"/>
    <dgm:cxn modelId="{BD4EC904-3116-4F9D-9D81-108A293BB8FC}" type="presParOf" srcId="{6F5AC0A4-86B4-4119-8023-FE29E14EA6C1}" destId="{6A9491F0-FF50-4BEA-A9B1-0C6AE81D8EB4}" srcOrd="2" destOrd="0" presId="urn:microsoft.com/office/officeart/2005/8/layout/radial6"/>
    <dgm:cxn modelId="{49EF5B09-9013-489D-AC1C-12EAAE128557}" type="presParOf" srcId="{6F5AC0A4-86B4-4119-8023-FE29E14EA6C1}" destId="{0E6A7304-FF86-41BF-9A76-C3F094A8DB52}" srcOrd="3" destOrd="0" presId="urn:microsoft.com/office/officeart/2005/8/layout/radial6"/>
    <dgm:cxn modelId="{66482A47-F67B-4393-A241-0731A9756BCA}" type="presParOf" srcId="{6F5AC0A4-86B4-4119-8023-FE29E14EA6C1}" destId="{EFF0E147-1877-43AE-B0E7-070863AF62F3}" srcOrd="4" destOrd="0" presId="urn:microsoft.com/office/officeart/2005/8/layout/radial6"/>
    <dgm:cxn modelId="{658AF56A-67EC-4CE4-AD1D-34F350D20B9D}" type="presParOf" srcId="{6F5AC0A4-86B4-4119-8023-FE29E14EA6C1}" destId="{234559AB-F796-4003-BC04-B22769977196}" srcOrd="5" destOrd="0" presId="urn:microsoft.com/office/officeart/2005/8/layout/radial6"/>
    <dgm:cxn modelId="{82CCEC55-8007-416A-84C8-947768533BA5}" type="presParOf" srcId="{6F5AC0A4-86B4-4119-8023-FE29E14EA6C1}" destId="{3C1DE118-7FE1-439E-B752-30C56EF58E85}" srcOrd="6" destOrd="0" presId="urn:microsoft.com/office/officeart/2005/8/layout/radial6"/>
    <dgm:cxn modelId="{432FB2AB-C461-4B9E-9F8B-6C6DD36D5F95}" type="presParOf" srcId="{6F5AC0A4-86B4-4119-8023-FE29E14EA6C1}" destId="{0491ED45-C105-48D4-8C1D-A1DB8A0C69F0}" srcOrd="7" destOrd="0" presId="urn:microsoft.com/office/officeart/2005/8/layout/radial6"/>
    <dgm:cxn modelId="{486DC1BB-53B0-4779-AA05-2459A187B01B}" type="presParOf" srcId="{6F5AC0A4-86B4-4119-8023-FE29E14EA6C1}" destId="{E450FEE1-9EE6-46CB-8292-222222A288BC}" srcOrd="8" destOrd="0" presId="urn:microsoft.com/office/officeart/2005/8/layout/radial6"/>
    <dgm:cxn modelId="{B4E58943-4F71-4DB8-9ED0-0D4645E2A06D}" type="presParOf" srcId="{6F5AC0A4-86B4-4119-8023-FE29E14EA6C1}" destId="{8D26417C-A18B-4FC7-9566-62CE75631A0B}" srcOrd="9" destOrd="0" presId="urn:microsoft.com/office/officeart/2005/8/layout/radial6"/>
    <dgm:cxn modelId="{C8E8BEBB-BF6B-4FCA-A1DE-6363ED80A0AB}" type="presParOf" srcId="{6F5AC0A4-86B4-4119-8023-FE29E14EA6C1}" destId="{439AF5D2-9052-4D36-850B-428A99937A77}" srcOrd="10" destOrd="0" presId="urn:microsoft.com/office/officeart/2005/8/layout/radial6"/>
    <dgm:cxn modelId="{68700E5E-B733-40C1-A4A0-8527945F1401}" type="presParOf" srcId="{6F5AC0A4-86B4-4119-8023-FE29E14EA6C1}" destId="{CAFA7C03-E4BA-4B7E-B7D2-6CD4704F52B2}" srcOrd="11" destOrd="0" presId="urn:microsoft.com/office/officeart/2005/8/layout/radial6"/>
    <dgm:cxn modelId="{F206462C-6F8A-43A7-B4F9-3EBF6BEA9DF5}" type="presParOf" srcId="{6F5AC0A4-86B4-4119-8023-FE29E14EA6C1}" destId="{DEBCDE21-2A93-413D-A85C-D7832E26A0F0}" srcOrd="12" destOrd="0" presId="urn:microsoft.com/office/officeart/2005/8/layout/radial6"/>
    <dgm:cxn modelId="{E3CB3B8F-4916-4698-A90E-349FF58802EE}" type="presParOf" srcId="{6F5AC0A4-86B4-4119-8023-FE29E14EA6C1}" destId="{6E38C606-5A18-4382-81CB-F97007618560}" srcOrd="13" destOrd="0" presId="urn:microsoft.com/office/officeart/2005/8/layout/radial6"/>
    <dgm:cxn modelId="{66AB8948-AB39-4314-B508-EE220EA275CF}" type="presParOf" srcId="{6F5AC0A4-86B4-4119-8023-FE29E14EA6C1}" destId="{59294843-106B-4367-953B-B51DCC05E7BC}" srcOrd="14" destOrd="0" presId="urn:microsoft.com/office/officeart/2005/8/layout/radial6"/>
    <dgm:cxn modelId="{43C91B41-DE64-4BC9-91EA-027C4168C91E}" type="presParOf" srcId="{6F5AC0A4-86B4-4119-8023-FE29E14EA6C1}" destId="{63709AC6-8188-4E36-AF9A-B7E4D44E1096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6F19E8-36E7-40D5-B004-9C080E74AA49}" type="doc">
      <dgm:prSet loTypeId="urn:microsoft.com/office/officeart/2005/8/layout/hierarchy3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0B2D298B-19E0-4569-8D59-1FE5A5906CCE}">
      <dgm:prSet phldrT="[Texto]" custT="1"/>
      <dgm:spPr>
        <a:ln>
          <a:solidFill>
            <a:schemeClr val="tx1"/>
          </a:solidFill>
        </a:ln>
      </dgm:spPr>
      <dgm:t>
        <a:bodyPr lIns="72000" tIns="72000" rIns="72000" bIns="72000"/>
        <a:lstStyle/>
        <a:p>
          <a:pPr algn="ctr"/>
          <a:r>
            <a:rPr lang="es-CO" sz="2000" b="1" dirty="0"/>
            <a:t>Dificultades aplicación Norma (32)</a:t>
          </a:r>
        </a:p>
      </dgm:t>
    </dgm:pt>
    <dgm:pt modelId="{E22295A7-FB7F-405E-AAD9-65B0F52F4208}" type="parTrans" cxnId="{99A71260-6FE0-465B-98B9-76BCCB5B5834}">
      <dgm:prSet/>
      <dgm:spPr/>
      <dgm:t>
        <a:bodyPr/>
        <a:lstStyle/>
        <a:p>
          <a:endParaRPr lang="es-CO" sz="1600"/>
        </a:p>
      </dgm:t>
    </dgm:pt>
    <dgm:pt modelId="{563207FC-7E44-41A0-A37F-41493B7A41FE}" type="sibTrans" cxnId="{99A71260-6FE0-465B-98B9-76BCCB5B5834}">
      <dgm:prSet/>
      <dgm:spPr/>
      <dgm:t>
        <a:bodyPr/>
        <a:lstStyle/>
        <a:p>
          <a:endParaRPr lang="es-CO" sz="1600"/>
        </a:p>
      </dgm:t>
    </dgm:pt>
    <dgm:pt modelId="{0CFCD51A-7DC8-4BE4-99CB-DCC7440E1558}">
      <dgm:prSet phldrT="[Texto]" custT="1"/>
      <dgm:spPr>
        <a:ln>
          <a:solidFill>
            <a:schemeClr val="tx1"/>
          </a:solidFill>
        </a:ln>
      </dgm:spPr>
      <dgm:t>
        <a:bodyPr lIns="72000" tIns="72000" rIns="72000" bIns="72000"/>
        <a:lstStyle/>
        <a:p>
          <a:pPr algn="ctr"/>
          <a:r>
            <a:rPr lang="es-CO" sz="2000" b="1" dirty="0"/>
            <a:t>Estrategias para atender dificultades</a:t>
          </a:r>
        </a:p>
      </dgm:t>
    </dgm:pt>
    <dgm:pt modelId="{4230AEF1-6BD4-4202-A602-1491A8A1A2FF}" type="parTrans" cxnId="{F3C9B66E-750B-4A11-AE28-FD534F4B417D}">
      <dgm:prSet/>
      <dgm:spPr/>
      <dgm:t>
        <a:bodyPr/>
        <a:lstStyle/>
        <a:p>
          <a:endParaRPr lang="es-CO" sz="1600"/>
        </a:p>
      </dgm:t>
    </dgm:pt>
    <dgm:pt modelId="{92B6FEE0-3BFD-431D-BA80-6AB8365C9451}" type="sibTrans" cxnId="{F3C9B66E-750B-4A11-AE28-FD534F4B417D}">
      <dgm:prSet/>
      <dgm:spPr/>
      <dgm:t>
        <a:bodyPr/>
        <a:lstStyle/>
        <a:p>
          <a:endParaRPr lang="es-CO" sz="1600"/>
        </a:p>
      </dgm:t>
    </dgm:pt>
    <dgm:pt modelId="{7616A6A5-807D-4B6D-A691-591B928829A4}">
      <dgm:prSet phldrT="[Texto]" custT="1"/>
      <dgm:spPr>
        <a:ln>
          <a:solidFill>
            <a:schemeClr val="accent5">
              <a:lumMod val="75000"/>
            </a:schemeClr>
          </a:solidFill>
        </a:ln>
      </dgm:spPr>
      <dgm:t>
        <a:bodyPr lIns="72000" tIns="72000" rIns="72000" bIns="72000"/>
        <a:lstStyle/>
        <a:p>
          <a:pPr algn="just"/>
          <a:r>
            <a:rPr lang="es-CO" sz="1800" b="1" dirty="0"/>
            <a:t>Modificación de la Norma de acuerdos de concesión para incluir la definición de entidad concedente  (</a:t>
          </a:r>
          <a:r>
            <a:rPr lang="es-CO" sz="1800" b="1" i="1" dirty="0"/>
            <a:t>Res. 582 de 2018</a:t>
          </a:r>
          <a:r>
            <a:rPr lang="es-CO" sz="1800" b="1" dirty="0"/>
            <a:t>)</a:t>
          </a:r>
        </a:p>
      </dgm:t>
    </dgm:pt>
    <dgm:pt modelId="{F7631696-F6C1-4F79-AF47-0B00734AA597}" type="parTrans" cxnId="{823CB3D8-A590-4B5C-9F5A-A6B4B88F65E9}">
      <dgm:prSet/>
      <dgm:spPr/>
      <dgm:t>
        <a:bodyPr/>
        <a:lstStyle/>
        <a:p>
          <a:endParaRPr lang="es-CO" sz="1600"/>
        </a:p>
      </dgm:t>
    </dgm:pt>
    <dgm:pt modelId="{96B33528-36A1-4A7B-9D3E-7DCF1FF1B2A4}" type="sibTrans" cxnId="{823CB3D8-A590-4B5C-9F5A-A6B4B88F65E9}">
      <dgm:prSet/>
      <dgm:spPr/>
      <dgm:t>
        <a:bodyPr/>
        <a:lstStyle/>
        <a:p>
          <a:endParaRPr lang="es-CO" sz="1600"/>
        </a:p>
      </dgm:t>
    </dgm:pt>
    <dgm:pt modelId="{38E54012-0825-48E2-BD16-13883D825859}">
      <dgm:prSet phldrT="[Texto]" custT="1"/>
      <dgm:spPr/>
      <dgm:t>
        <a:bodyPr lIns="72000" tIns="72000" rIns="72000" bIns="72000"/>
        <a:lstStyle/>
        <a:p>
          <a:pPr algn="just"/>
          <a:r>
            <a:rPr lang="es-CO" sz="1800" b="1" dirty="0"/>
            <a:t>Expedición del procedimiento contable para los acuerdos de concesión de infraestructura de transporte (</a:t>
          </a:r>
          <a:r>
            <a:rPr lang="es-CO" sz="1800" b="1" i="1" dirty="0"/>
            <a:t>Res. 602 de 2018</a:t>
          </a:r>
          <a:r>
            <a:rPr lang="es-CO" sz="1800" b="1" dirty="0"/>
            <a:t>)</a:t>
          </a:r>
        </a:p>
      </dgm:t>
    </dgm:pt>
    <dgm:pt modelId="{205C7AC7-B877-4994-9373-82CEB7D01232}" type="parTrans" cxnId="{48403857-D0A7-476B-9ED9-3EE6FBA5F146}">
      <dgm:prSet/>
      <dgm:spPr/>
      <dgm:t>
        <a:bodyPr/>
        <a:lstStyle/>
        <a:p>
          <a:endParaRPr lang="es-CO" sz="1600"/>
        </a:p>
      </dgm:t>
    </dgm:pt>
    <dgm:pt modelId="{C9A53630-8ACE-4D1E-9D7B-F9E39AA24112}" type="sibTrans" cxnId="{48403857-D0A7-476B-9ED9-3EE6FBA5F146}">
      <dgm:prSet/>
      <dgm:spPr/>
      <dgm:t>
        <a:bodyPr/>
        <a:lstStyle/>
        <a:p>
          <a:endParaRPr lang="es-CO" sz="1600"/>
        </a:p>
      </dgm:t>
    </dgm:pt>
    <dgm:pt modelId="{EDDC20D3-538E-4B18-8887-19A1D21226C3}">
      <dgm:prSet phldrT="[Texto]" custT="1"/>
      <dgm:spPr>
        <a:ln>
          <a:solidFill>
            <a:srgbClr val="C00000"/>
          </a:solidFill>
        </a:ln>
      </dgm:spPr>
      <dgm:t>
        <a:bodyPr lIns="72000" tIns="72000" rIns="72000" bIns="72000"/>
        <a:lstStyle/>
        <a:p>
          <a:pPr algn="just"/>
          <a:r>
            <a:rPr lang="es-CO" sz="1800" b="1" dirty="0"/>
            <a:t>Reconocimiento separado de los terrenos y de la infraestructura concesionada construida sobre ellos</a:t>
          </a:r>
        </a:p>
      </dgm:t>
    </dgm:pt>
    <dgm:pt modelId="{61F898EC-FABE-4D06-A495-0E5CE6DC1527}" type="parTrans" cxnId="{03AE996A-311A-4829-A3D4-DDCCFAC44B4A}">
      <dgm:prSet/>
      <dgm:spPr/>
      <dgm:t>
        <a:bodyPr/>
        <a:lstStyle/>
        <a:p>
          <a:endParaRPr lang="es-CO" sz="1600"/>
        </a:p>
      </dgm:t>
    </dgm:pt>
    <dgm:pt modelId="{8C9B897B-BFB6-4916-AC04-9E149F9D0366}" type="sibTrans" cxnId="{03AE996A-311A-4829-A3D4-DDCCFAC44B4A}">
      <dgm:prSet/>
      <dgm:spPr/>
      <dgm:t>
        <a:bodyPr/>
        <a:lstStyle/>
        <a:p>
          <a:endParaRPr lang="es-CO" sz="1600"/>
        </a:p>
      </dgm:t>
    </dgm:pt>
    <dgm:pt modelId="{CC6E498B-C88F-443F-B8FA-97A9FD975B07}">
      <dgm:prSet phldrT="[Texto]" custT="1"/>
      <dgm:spPr>
        <a:ln>
          <a:solidFill>
            <a:srgbClr val="C00000"/>
          </a:solidFill>
        </a:ln>
      </dgm:spPr>
      <dgm:t>
        <a:bodyPr lIns="72000" tIns="72000" rIns="72000" bIns="72000"/>
        <a:lstStyle/>
        <a:p>
          <a:pPr algn="just"/>
          <a:r>
            <a:rPr lang="es-CO" sz="1800" b="1" dirty="0"/>
            <a:t>Determinación de los componentes de los activos en concesión</a:t>
          </a:r>
        </a:p>
      </dgm:t>
    </dgm:pt>
    <dgm:pt modelId="{8A9CFA36-3940-4B07-8EEA-89634806D5C2}" type="parTrans" cxnId="{52FF1090-6B0E-479A-A5CC-70C56CB1B401}">
      <dgm:prSet/>
      <dgm:spPr/>
      <dgm:t>
        <a:bodyPr/>
        <a:lstStyle/>
        <a:p>
          <a:endParaRPr lang="es-CO" sz="1600"/>
        </a:p>
      </dgm:t>
    </dgm:pt>
    <dgm:pt modelId="{6574026D-4901-4E71-867B-3C7467C6E928}" type="sibTrans" cxnId="{52FF1090-6B0E-479A-A5CC-70C56CB1B401}">
      <dgm:prSet/>
      <dgm:spPr/>
      <dgm:t>
        <a:bodyPr/>
        <a:lstStyle/>
        <a:p>
          <a:endParaRPr lang="es-CO" sz="1600"/>
        </a:p>
      </dgm:t>
    </dgm:pt>
    <dgm:pt modelId="{ED37DFBD-E06D-4810-B4C6-AD53EA8B6002}">
      <dgm:prSet phldrT="[Texto]" custT="1"/>
      <dgm:spPr>
        <a:ln>
          <a:solidFill>
            <a:srgbClr val="C00000"/>
          </a:solidFill>
        </a:ln>
      </dgm:spPr>
      <dgm:t>
        <a:bodyPr lIns="72000" tIns="72000" rIns="72000" bIns="72000"/>
        <a:lstStyle/>
        <a:p>
          <a:pPr algn="just"/>
          <a:r>
            <a:rPr lang="es-CO" sz="1800" b="1" dirty="0"/>
            <a:t>Determinación de la vida útil de los activos en concesión</a:t>
          </a:r>
        </a:p>
      </dgm:t>
    </dgm:pt>
    <dgm:pt modelId="{AF460358-3C92-4926-B72E-1DF1E45ADE2E}" type="sibTrans" cxnId="{AB255B82-7445-4675-B8D3-E92390DA4B48}">
      <dgm:prSet/>
      <dgm:spPr/>
      <dgm:t>
        <a:bodyPr/>
        <a:lstStyle/>
        <a:p>
          <a:endParaRPr lang="es-CO" sz="1600"/>
        </a:p>
      </dgm:t>
    </dgm:pt>
    <dgm:pt modelId="{0B44C8B3-CDD3-4B92-A1AC-A33AD37765CC}" type="parTrans" cxnId="{AB255B82-7445-4675-B8D3-E92390DA4B48}">
      <dgm:prSet/>
      <dgm:spPr/>
      <dgm:t>
        <a:bodyPr/>
        <a:lstStyle/>
        <a:p>
          <a:endParaRPr lang="es-CO" sz="1600"/>
        </a:p>
      </dgm:t>
    </dgm:pt>
    <dgm:pt modelId="{9FC5F417-DE88-4FBD-8362-6AAC34B9B7F5}">
      <dgm:prSet phldrT="[Texto]" custT="1"/>
      <dgm:spPr>
        <a:ln>
          <a:solidFill>
            <a:srgbClr val="C00000"/>
          </a:solidFill>
        </a:ln>
      </dgm:spPr>
      <dgm:t>
        <a:bodyPr lIns="72000" tIns="72000" rIns="72000" bIns="72000"/>
        <a:lstStyle/>
        <a:p>
          <a:pPr algn="just"/>
          <a:r>
            <a:rPr lang="es-CO" sz="1800" b="1" dirty="0"/>
            <a:t>Reconocimiento de activos en concesión cuando la titularidad legal de los mismos le pertenece a una entidad diferente a la que suscribe el acuerdo de concesión</a:t>
          </a:r>
        </a:p>
      </dgm:t>
    </dgm:pt>
    <dgm:pt modelId="{4145804D-3F00-496A-AEB8-42DAD6F79EBD}" type="sibTrans" cxnId="{D0580490-E991-4B19-9A0F-060A824276EC}">
      <dgm:prSet/>
      <dgm:spPr/>
      <dgm:t>
        <a:bodyPr/>
        <a:lstStyle/>
        <a:p>
          <a:endParaRPr lang="es-CO" sz="1600"/>
        </a:p>
      </dgm:t>
    </dgm:pt>
    <dgm:pt modelId="{9F1E10BD-B445-47D4-804B-754DB0BBE7FF}" type="parTrans" cxnId="{D0580490-E991-4B19-9A0F-060A824276EC}">
      <dgm:prSet/>
      <dgm:spPr/>
      <dgm:t>
        <a:bodyPr/>
        <a:lstStyle/>
        <a:p>
          <a:endParaRPr lang="es-CO" sz="1600"/>
        </a:p>
      </dgm:t>
    </dgm:pt>
    <dgm:pt modelId="{BC5B99DD-5030-4F6C-A6DF-F0CFC829AD9C}">
      <dgm:prSet phldrT="[Texto]" custT="1"/>
      <dgm:spPr/>
      <dgm:t>
        <a:bodyPr lIns="72000" tIns="72000" rIns="72000" bIns="72000"/>
        <a:lstStyle/>
        <a:p>
          <a:pPr algn="just"/>
          <a:r>
            <a:rPr lang="es-CO" sz="1800" b="1" dirty="0"/>
            <a:t>Se estableció un período de transición para el reconocimiento y medición de los activos que estaban concesionados antes del 01 de enero de 2018, así como de los pasivos asociados a estos, estableciendo compromisos por parte de la entidad concedente y de la entidad titular de la infraestructura</a:t>
          </a:r>
        </a:p>
      </dgm:t>
    </dgm:pt>
    <dgm:pt modelId="{D1CBB810-B79A-4E05-AED9-9318FD3A9A8F}" type="parTrans" cxnId="{2A664558-5654-4C71-8632-46C20AC1AFF2}">
      <dgm:prSet/>
      <dgm:spPr/>
      <dgm:t>
        <a:bodyPr/>
        <a:lstStyle/>
        <a:p>
          <a:endParaRPr lang="es-CO" sz="1600"/>
        </a:p>
      </dgm:t>
    </dgm:pt>
    <dgm:pt modelId="{F7415390-7F5A-4320-8167-E6E9C5715EB4}" type="sibTrans" cxnId="{2A664558-5654-4C71-8632-46C20AC1AFF2}">
      <dgm:prSet/>
      <dgm:spPr/>
      <dgm:t>
        <a:bodyPr/>
        <a:lstStyle/>
        <a:p>
          <a:endParaRPr lang="es-CO" sz="1600"/>
        </a:p>
      </dgm:t>
    </dgm:pt>
    <dgm:pt modelId="{1C859862-35AE-4FA5-BE12-9758D794DC0A}" type="pres">
      <dgm:prSet presAssocID="{866F19E8-36E7-40D5-B004-9C080E74AA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E4F2FF2-7501-4D9B-8C57-D9E50871BD75}" type="pres">
      <dgm:prSet presAssocID="{0B2D298B-19E0-4569-8D59-1FE5A5906CCE}" presName="root" presStyleCnt="0"/>
      <dgm:spPr/>
    </dgm:pt>
    <dgm:pt modelId="{9BB8836B-8B64-44C3-93AD-992E984D2D6A}" type="pres">
      <dgm:prSet presAssocID="{0B2D298B-19E0-4569-8D59-1FE5A5906CCE}" presName="rootComposite" presStyleCnt="0"/>
      <dgm:spPr/>
    </dgm:pt>
    <dgm:pt modelId="{5665E8F2-1975-4F65-8777-D938523EF571}" type="pres">
      <dgm:prSet presAssocID="{0B2D298B-19E0-4569-8D59-1FE5A5906CCE}" presName="rootText" presStyleLbl="node1" presStyleIdx="0" presStyleCnt="2" custScaleX="404801" custLinFactNeighborX="3167" custLinFactNeighborY="2533"/>
      <dgm:spPr/>
    </dgm:pt>
    <dgm:pt modelId="{8ADCD6B1-A301-441B-B268-DDA99394669C}" type="pres">
      <dgm:prSet presAssocID="{0B2D298B-19E0-4569-8D59-1FE5A5906CCE}" presName="rootConnector" presStyleLbl="node1" presStyleIdx="0" presStyleCnt="2"/>
      <dgm:spPr/>
    </dgm:pt>
    <dgm:pt modelId="{FF25259F-4960-42D2-BD72-67E095AC635D}" type="pres">
      <dgm:prSet presAssocID="{0B2D298B-19E0-4569-8D59-1FE5A5906CCE}" presName="childShape" presStyleCnt="0"/>
      <dgm:spPr/>
    </dgm:pt>
    <dgm:pt modelId="{E6373F3D-665B-4BF7-9DCD-1A399279E787}" type="pres">
      <dgm:prSet presAssocID="{9F1E10BD-B445-47D4-804B-754DB0BBE7FF}" presName="Name13" presStyleLbl="parChTrans1D2" presStyleIdx="0" presStyleCnt="6"/>
      <dgm:spPr/>
    </dgm:pt>
    <dgm:pt modelId="{7CBA0BE2-427A-4632-9EBD-B9876E987F24}" type="pres">
      <dgm:prSet presAssocID="{9FC5F417-DE88-4FBD-8362-6AAC34B9B7F5}" presName="childText" presStyleLbl="bgAcc1" presStyleIdx="0" presStyleCnt="6" custScaleX="505546" custScaleY="175415" custLinFactNeighborX="-41690" custLinFactNeighborY="-9529">
        <dgm:presLayoutVars>
          <dgm:bulletEnabled val="1"/>
        </dgm:presLayoutVars>
      </dgm:prSet>
      <dgm:spPr/>
    </dgm:pt>
    <dgm:pt modelId="{8E7F608D-4C7C-44A6-8EF5-92363934D7B3}" type="pres">
      <dgm:prSet presAssocID="{61F898EC-FABE-4D06-A495-0E5CE6DC1527}" presName="Name13" presStyleLbl="parChTrans1D2" presStyleIdx="1" presStyleCnt="6"/>
      <dgm:spPr/>
    </dgm:pt>
    <dgm:pt modelId="{4E030001-34BE-4DFA-9F33-F71CEB7F7482}" type="pres">
      <dgm:prSet presAssocID="{EDDC20D3-538E-4B18-8887-19A1D21226C3}" presName="childText" presStyleLbl="bgAcc1" presStyleIdx="1" presStyleCnt="6" custScaleX="505546" custScaleY="139726" custLinFactNeighborX="-41690" custLinFactNeighborY="-9529">
        <dgm:presLayoutVars>
          <dgm:bulletEnabled val="1"/>
        </dgm:presLayoutVars>
      </dgm:prSet>
      <dgm:spPr/>
    </dgm:pt>
    <dgm:pt modelId="{6A000AEA-C6F8-4CFD-8839-F768AC1CCDBE}" type="pres">
      <dgm:prSet presAssocID="{8A9CFA36-3940-4B07-8EEA-89634806D5C2}" presName="Name13" presStyleLbl="parChTrans1D2" presStyleIdx="2" presStyleCnt="6"/>
      <dgm:spPr/>
    </dgm:pt>
    <dgm:pt modelId="{153ACE5E-B22E-4A26-9294-7BB20E888061}" type="pres">
      <dgm:prSet presAssocID="{CC6E498B-C88F-443F-B8FA-97A9FD975B07}" presName="childText" presStyleLbl="bgAcc1" presStyleIdx="2" presStyleCnt="6" custScaleX="505484" custScaleY="116394" custLinFactNeighborX="-41690" custLinFactNeighborY="-9529">
        <dgm:presLayoutVars>
          <dgm:bulletEnabled val="1"/>
        </dgm:presLayoutVars>
      </dgm:prSet>
      <dgm:spPr/>
    </dgm:pt>
    <dgm:pt modelId="{8CC452E8-439A-47CC-85F8-669752532C70}" type="pres">
      <dgm:prSet presAssocID="{0B44C8B3-CDD3-4B92-A1AC-A33AD37765CC}" presName="Name13" presStyleLbl="parChTrans1D2" presStyleIdx="3" presStyleCnt="6"/>
      <dgm:spPr/>
    </dgm:pt>
    <dgm:pt modelId="{C48C614B-4893-4F83-98CC-2A9A1E93F367}" type="pres">
      <dgm:prSet presAssocID="{ED37DFBD-E06D-4810-B4C6-AD53EA8B6002}" presName="childText" presStyleLbl="bgAcc1" presStyleIdx="3" presStyleCnt="6" custScaleX="505546" custScaleY="99982" custLinFactNeighborX="-41690" custLinFactNeighborY="-9529">
        <dgm:presLayoutVars>
          <dgm:bulletEnabled val="1"/>
        </dgm:presLayoutVars>
      </dgm:prSet>
      <dgm:spPr/>
    </dgm:pt>
    <dgm:pt modelId="{5BFF1261-4D99-46AA-8933-984E9B5376D2}" type="pres">
      <dgm:prSet presAssocID="{0CFCD51A-7DC8-4BE4-99CB-DCC7440E1558}" presName="root" presStyleCnt="0"/>
      <dgm:spPr/>
    </dgm:pt>
    <dgm:pt modelId="{BBAE51F0-A93A-4636-B5B2-31119D48AC94}" type="pres">
      <dgm:prSet presAssocID="{0CFCD51A-7DC8-4BE4-99CB-DCC7440E1558}" presName="rootComposite" presStyleCnt="0"/>
      <dgm:spPr/>
    </dgm:pt>
    <dgm:pt modelId="{8846B616-B38A-4C17-BCF0-6A0A3A33BFAA}" type="pres">
      <dgm:prSet presAssocID="{0CFCD51A-7DC8-4BE4-99CB-DCC7440E1558}" presName="rootText" presStyleLbl="node1" presStyleIdx="1" presStyleCnt="2" custScaleX="348467" custScaleY="121315" custLinFactNeighborX="35249" custLinFactNeighborY="-81"/>
      <dgm:spPr/>
    </dgm:pt>
    <dgm:pt modelId="{40900767-5A15-47DE-8CC5-28DD97014D0B}" type="pres">
      <dgm:prSet presAssocID="{0CFCD51A-7DC8-4BE4-99CB-DCC7440E1558}" presName="rootConnector" presStyleLbl="node1" presStyleIdx="1" presStyleCnt="2"/>
      <dgm:spPr/>
    </dgm:pt>
    <dgm:pt modelId="{2F84F075-E0BB-4AF0-BD20-45F84907F3F5}" type="pres">
      <dgm:prSet presAssocID="{0CFCD51A-7DC8-4BE4-99CB-DCC7440E1558}" presName="childShape" presStyleCnt="0"/>
      <dgm:spPr/>
    </dgm:pt>
    <dgm:pt modelId="{7B498178-086F-46D3-96F3-66CAF401910A}" type="pres">
      <dgm:prSet presAssocID="{F7631696-F6C1-4F79-AF47-0B00734AA597}" presName="Name13" presStyleLbl="parChTrans1D2" presStyleIdx="4" presStyleCnt="6"/>
      <dgm:spPr/>
    </dgm:pt>
    <dgm:pt modelId="{AB3C95D8-415E-407F-98DC-206358EA5A07}" type="pres">
      <dgm:prSet presAssocID="{7616A6A5-807D-4B6D-A691-591B928829A4}" presName="childText" presStyleLbl="bgAcc1" presStyleIdx="4" presStyleCnt="6" custScaleX="505546" custScaleY="139710" custLinFactNeighborX="7922" custLinFactNeighborY="-7440">
        <dgm:presLayoutVars>
          <dgm:bulletEnabled val="1"/>
        </dgm:presLayoutVars>
      </dgm:prSet>
      <dgm:spPr/>
    </dgm:pt>
    <dgm:pt modelId="{3F547BD8-9D2B-4780-AA38-E170A99514B9}" type="pres">
      <dgm:prSet presAssocID="{205C7AC7-B877-4994-9373-82CEB7D01232}" presName="Name13" presStyleLbl="parChTrans1D2" presStyleIdx="5" presStyleCnt="6"/>
      <dgm:spPr/>
    </dgm:pt>
    <dgm:pt modelId="{A2DD160E-1B0C-468A-B923-AAFA63AFAFCF}" type="pres">
      <dgm:prSet presAssocID="{38E54012-0825-48E2-BD16-13883D825859}" presName="childText" presStyleLbl="bgAcc1" presStyleIdx="5" presStyleCnt="6" custScaleX="505546" custScaleY="470744" custLinFactNeighborX="7922" custLinFactNeighborY="-7440">
        <dgm:presLayoutVars>
          <dgm:bulletEnabled val="1"/>
        </dgm:presLayoutVars>
      </dgm:prSet>
      <dgm:spPr/>
    </dgm:pt>
  </dgm:ptLst>
  <dgm:cxnLst>
    <dgm:cxn modelId="{7DDD190D-EE19-4A21-ACCB-CC4C2CE8E0A3}" type="presOf" srcId="{ED37DFBD-E06D-4810-B4C6-AD53EA8B6002}" destId="{C48C614B-4893-4F83-98CC-2A9A1E93F367}" srcOrd="0" destOrd="0" presId="urn:microsoft.com/office/officeart/2005/8/layout/hierarchy3"/>
    <dgm:cxn modelId="{B553FA24-F368-47D6-B286-2171261C53DC}" type="presOf" srcId="{0CFCD51A-7DC8-4BE4-99CB-DCC7440E1558}" destId="{40900767-5A15-47DE-8CC5-28DD97014D0B}" srcOrd="1" destOrd="0" presId="urn:microsoft.com/office/officeart/2005/8/layout/hierarchy3"/>
    <dgm:cxn modelId="{F70D3426-D565-4537-91D4-46F4AEA18552}" type="presOf" srcId="{866F19E8-36E7-40D5-B004-9C080E74AA49}" destId="{1C859862-35AE-4FA5-BE12-9758D794DC0A}" srcOrd="0" destOrd="0" presId="urn:microsoft.com/office/officeart/2005/8/layout/hierarchy3"/>
    <dgm:cxn modelId="{044CA633-B33F-46B8-AD7B-AE746F1584F1}" type="presOf" srcId="{0CFCD51A-7DC8-4BE4-99CB-DCC7440E1558}" destId="{8846B616-B38A-4C17-BCF0-6A0A3A33BFAA}" srcOrd="0" destOrd="0" presId="urn:microsoft.com/office/officeart/2005/8/layout/hierarchy3"/>
    <dgm:cxn modelId="{21C63940-9B91-4626-8BFF-1C8081E2EFDB}" type="presOf" srcId="{0B2D298B-19E0-4569-8D59-1FE5A5906CCE}" destId="{8ADCD6B1-A301-441B-B268-DDA99394669C}" srcOrd="1" destOrd="0" presId="urn:microsoft.com/office/officeart/2005/8/layout/hierarchy3"/>
    <dgm:cxn modelId="{99A71260-6FE0-465B-98B9-76BCCB5B5834}" srcId="{866F19E8-36E7-40D5-B004-9C080E74AA49}" destId="{0B2D298B-19E0-4569-8D59-1FE5A5906CCE}" srcOrd="0" destOrd="0" parTransId="{E22295A7-FB7F-405E-AAD9-65B0F52F4208}" sibTransId="{563207FC-7E44-41A0-A37F-41493B7A41FE}"/>
    <dgm:cxn modelId="{03AE996A-311A-4829-A3D4-DDCCFAC44B4A}" srcId="{0B2D298B-19E0-4569-8D59-1FE5A5906CCE}" destId="{EDDC20D3-538E-4B18-8887-19A1D21226C3}" srcOrd="1" destOrd="0" parTransId="{61F898EC-FABE-4D06-A495-0E5CE6DC1527}" sibTransId="{8C9B897B-BFB6-4916-AC04-9E149F9D0366}"/>
    <dgm:cxn modelId="{F3C9B66E-750B-4A11-AE28-FD534F4B417D}" srcId="{866F19E8-36E7-40D5-B004-9C080E74AA49}" destId="{0CFCD51A-7DC8-4BE4-99CB-DCC7440E1558}" srcOrd="1" destOrd="0" parTransId="{4230AEF1-6BD4-4202-A602-1491A8A1A2FF}" sibTransId="{92B6FEE0-3BFD-431D-BA80-6AB8365C9451}"/>
    <dgm:cxn modelId="{48403857-D0A7-476B-9ED9-3EE6FBA5F146}" srcId="{0CFCD51A-7DC8-4BE4-99CB-DCC7440E1558}" destId="{38E54012-0825-48E2-BD16-13883D825859}" srcOrd="1" destOrd="0" parTransId="{205C7AC7-B877-4994-9373-82CEB7D01232}" sibTransId="{C9A53630-8ACE-4D1E-9D7B-F9E39AA24112}"/>
    <dgm:cxn modelId="{2A664558-5654-4C71-8632-46C20AC1AFF2}" srcId="{38E54012-0825-48E2-BD16-13883D825859}" destId="{BC5B99DD-5030-4F6C-A6DF-F0CFC829AD9C}" srcOrd="0" destOrd="0" parTransId="{D1CBB810-B79A-4E05-AED9-9318FD3A9A8F}" sibTransId="{F7415390-7F5A-4320-8167-E6E9C5715EB4}"/>
    <dgm:cxn modelId="{86226E81-9BE3-471A-8B88-CB7CF5041D29}" type="presOf" srcId="{F7631696-F6C1-4F79-AF47-0B00734AA597}" destId="{7B498178-086F-46D3-96F3-66CAF401910A}" srcOrd="0" destOrd="0" presId="urn:microsoft.com/office/officeart/2005/8/layout/hierarchy3"/>
    <dgm:cxn modelId="{AB255B82-7445-4675-B8D3-E92390DA4B48}" srcId="{0B2D298B-19E0-4569-8D59-1FE5A5906CCE}" destId="{ED37DFBD-E06D-4810-B4C6-AD53EA8B6002}" srcOrd="3" destOrd="0" parTransId="{0B44C8B3-CDD3-4B92-A1AC-A33AD37765CC}" sibTransId="{AF460358-3C92-4926-B72E-1DF1E45ADE2E}"/>
    <dgm:cxn modelId="{D0580490-E991-4B19-9A0F-060A824276EC}" srcId="{0B2D298B-19E0-4569-8D59-1FE5A5906CCE}" destId="{9FC5F417-DE88-4FBD-8362-6AAC34B9B7F5}" srcOrd="0" destOrd="0" parTransId="{9F1E10BD-B445-47D4-804B-754DB0BBE7FF}" sibTransId="{4145804D-3F00-496A-AEB8-42DAD6F79EBD}"/>
    <dgm:cxn modelId="{52FF1090-6B0E-479A-A5CC-70C56CB1B401}" srcId="{0B2D298B-19E0-4569-8D59-1FE5A5906CCE}" destId="{CC6E498B-C88F-443F-B8FA-97A9FD975B07}" srcOrd="2" destOrd="0" parTransId="{8A9CFA36-3940-4B07-8EEA-89634806D5C2}" sibTransId="{6574026D-4901-4E71-867B-3C7467C6E928}"/>
    <dgm:cxn modelId="{3C22609D-5B02-4799-9538-C63AC1E1032A}" type="presOf" srcId="{CC6E498B-C88F-443F-B8FA-97A9FD975B07}" destId="{153ACE5E-B22E-4A26-9294-7BB20E888061}" srcOrd="0" destOrd="0" presId="urn:microsoft.com/office/officeart/2005/8/layout/hierarchy3"/>
    <dgm:cxn modelId="{37F1F0A8-B016-4757-93E1-BF27AFD4D924}" type="presOf" srcId="{61F898EC-FABE-4D06-A495-0E5CE6DC1527}" destId="{8E7F608D-4C7C-44A6-8EF5-92363934D7B3}" srcOrd="0" destOrd="0" presId="urn:microsoft.com/office/officeart/2005/8/layout/hierarchy3"/>
    <dgm:cxn modelId="{57ECEAC3-A499-4F45-891C-103D6BCC0CFC}" type="presOf" srcId="{38E54012-0825-48E2-BD16-13883D825859}" destId="{A2DD160E-1B0C-468A-B923-AAFA63AFAFCF}" srcOrd="0" destOrd="0" presId="urn:microsoft.com/office/officeart/2005/8/layout/hierarchy3"/>
    <dgm:cxn modelId="{64BD54CC-BF83-423A-B796-13F5D41F2DF3}" type="presOf" srcId="{EDDC20D3-538E-4B18-8887-19A1D21226C3}" destId="{4E030001-34BE-4DFA-9F33-F71CEB7F7482}" srcOrd="0" destOrd="0" presId="urn:microsoft.com/office/officeart/2005/8/layout/hierarchy3"/>
    <dgm:cxn modelId="{CA5EA2D8-06AB-4B03-A18D-61932A9E8629}" type="presOf" srcId="{7616A6A5-807D-4B6D-A691-591B928829A4}" destId="{AB3C95D8-415E-407F-98DC-206358EA5A07}" srcOrd="0" destOrd="0" presId="urn:microsoft.com/office/officeart/2005/8/layout/hierarchy3"/>
    <dgm:cxn modelId="{823CB3D8-A590-4B5C-9F5A-A6B4B88F65E9}" srcId="{0CFCD51A-7DC8-4BE4-99CB-DCC7440E1558}" destId="{7616A6A5-807D-4B6D-A691-591B928829A4}" srcOrd="0" destOrd="0" parTransId="{F7631696-F6C1-4F79-AF47-0B00734AA597}" sibTransId="{96B33528-36A1-4A7B-9D3E-7DCF1FF1B2A4}"/>
    <dgm:cxn modelId="{72A10FDD-E60A-49D7-8E1B-E8AFEE81274E}" type="presOf" srcId="{9FC5F417-DE88-4FBD-8362-6AAC34B9B7F5}" destId="{7CBA0BE2-427A-4632-9EBD-B9876E987F24}" srcOrd="0" destOrd="0" presId="urn:microsoft.com/office/officeart/2005/8/layout/hierarchy3"/>
    <dgm:cxn modelId="{33E2CFE4-CBDC-4D0A-8AEC-F8EA2D357B10}" type="presOf" srcId="{8A9CFA36-3940-4B07-8EEA-89634806D5C2}" destId="{6A000AEA-C6F8-4CFD-8839-F768AC1CCDBE}" srcOrd="0" destOrd="0" presId="urn:microsoft.com/office/officeart/2005/8/layout/hierarchy3"/>
    <dgm:cxn modelId="{126874F2-A66B-4397-AAFF-4AF251B742DC}" type="presOf" srcId="{205C7AC7-B877-4994-9373-82CEB7D01232}" destId="{3F547BD8-9D2B-4780-AA38-E170A99514B9}" srcOrd="0" destOrd="0" presId="urn:microsoft.com/office/officeart/2005/8/layout/hierarchy3"/>
    <dgm:cxn modelId="{351871F6-D10A-4079-8133-5BADE7F2C02A}" type="presOf" srcId="{0B44C8B3-CDD3-4B92-A1AC-A33AD37765CC}" destId="{8CC452E8-439A-47CC-85F8-669752532C70}" srcOrd="0" destOrd="0" presId="urn:microsoft.com/office/officeart/2005/8/layout/hierarchy3"/>
    <dgm:cxn modelId="{6B98EBF9-B50D-4BE1-ADEC-416A0FB5FA3F}" type="presOf" srcId="{9F1E10BD-B445-47D4-804B-754DB0BBE7FF}" destId="{E6373F3D-665B-4BF7-9DCD-1A399279E787}" srcOrd="0" destOrd="0" presId="urn:microsoft.com/office/officeart/2005/8/layout/hierarchy3"/>
    <dgm:cxn modelId="{31BAD5FC-51D5-4684-B5B8-5FAE7D1DC1C9}" type="presOf" srcId="{0B2D298B-19E0-4569-8D59-1FE5A5906CCE}" destId="{5665E8F2-1975-4F65-8777-D938523EF571}" srcOrd="0" destOrd="0" presId="urn:microsoft.com/office/officeart/2005/8/layout/hierarchy3"/>
    <dgm:cxn modelId="{41FF07FE-D392-41AD-87EE-E44EE4B0C0DB}" type="presOf" srcId="{BC5B99DD-5030-4F6C-A6DF-F0CFC829AD9C}" destId="{A2DD160E-1B0C-468A-B923-AAFA63AFAFCF}" srcOrd="0" destOrd="1" presId="urn:microsoft.com/office/officeart/2005/8/layout/hierarchy3"/>
    <dgm:cxn modelId="{5A4F6A95-B751-4CC8-B931-2BB97508FCC8}" type="presParOf" srcId="{1C859862-35AE-4FA5-BE12-9758D794DC0A}" destId="{2E4F2FF2-7501-4D9B-8C57-D9E50871BD75}" srcOrd="0" destOrd="0" presId="urn:microsoft.com/office/officeart/2005/8/layout/hierarchy3"/>
    <dgm:cxn modelId="{8CA0CFB4-D6DB-4E7C-97F9-18457C82201D}" type="presParOf" srcId="{2E4F2FF2-7501-4D9B-8C57-D9E50871BD75}" destId="{9BB8836B-8B64-44C3-93AD-992E984D2D6A}" srcOrd="0" destOrd="0" presId="urn:microsoft.com/office/officeart/2005/8/layout/hierarchy3"/>
    <dgm:cxn modelId="{9C7A0210-7834-4313-AC01-704EF031EC2E}" type="presParOf" srcId="{9BB8836B-8B64-44C3-93AD-992E984D2D6A}" destId="{5665E8F2-1975-4F65-8777-D938523EF571}" srcOrd="0" destOrd="0" presId="urn:microsoft.com/office/officeart/2005/8/layout/hierarchy3"/>
    <dgm:cxn modelId="{91AA7B98-23B3-4BD0-94B3-2251C43BA585}" type="presParOf" srcId="{9BB8836B-8B64-44C3-93AD-992E984D2D6A}" destId="{8ADCD6B1-A301-441B-B268-DDA99394669C}" srcOrd="1" destOrd="0" presId="urn:microsoft.com/office/officeart/2005/8/layout/hierarchy3"/>
    <dgm:cxn modelId="{E9CFDBEB-3DAF-497C-9976-BA66A0AB4A56}" type="presParOf" srcId="{2E4F2FF2-7501-4D9B-8C57-D9E50871BD75}" destId="{FF25259F-4960-42D2-BD72-67E095AC635D}" srcOrd="1" destOrd="0" presId="urn:microsoft.com/office/officeart/2005/8/layout/hierarchy3"/>
    <dgm:cxn modelId="{E6C08D6E-C190-48C7-AFB6-6E4073739161}" type="presParOf" srcId="{FF25259F-4960-42D2-BD72-67E095AC635D}" destId="{E6373F3D-665B-4BF7-9DCD-1A399279E787}" srcOrd="0" destOrd="0" presId="urn:microsoft.com/office/officeart/2005/8/layout/hierarchy3"/>
    <dgm:cxn modelId="{3A28205F-E0ED-4D36-BB72-F759F11D78EE}" type="presParOf" srcId="{FF25259F-4960-42D2-BD72-67E095AC635D}" destId="{7CBA0BE2-427A-4632-9EBD-B9876E987F24}" srcOrd="1" destOrd="0" presId="urn:microsoft.com/office/officeart/2005/8/layout/hierarchy3"/>
    <dgm:cxn modelId="{2C3E8E53-97DA-4AA6-905E-E57E6BF59766}" type="presParOf" srcId="{FF25259F-4960-42D2-BD72-67E095AC635D}" destId="{8E7F608D-4C7C-44A6-8EF5-92363934D7B3}" srcOrd="2" destOrd="0" presId="urn:microsoft.com/office/officeart/2005/8/layout/hierarchy3"/>
    <dgm:cxn modelId="{6DA07877-2030-407A-84FF-AE8066882B50}" type="presParOf" srcId="{FF25259F-4960-42D2-BD72-67E095AC635D}" destId="{4E030001-34BE-4DFA-9F33-F71CEB7F7482}" srcOrd="3" destOrd="0" presId="urn:microsoft.com/office/officeart/2005/8/layout/hierarchy3"/>
    <dgm:cxn modelId="{F28276BB-5759-476A-9FCD-933BF23539AE}" type="presParOf" srcId="{FF25259F-4960-42D2-BD72-67E095AC635D}" destId="{6A000AEA-C6F8-4CFD-8839-F768AC1CCDBE}" srcOrd="4" destOrd="0" presId="urn:microsoft.com/office/officeart/2005/8/layout/hierarchy3"/>
    <dgm:cxn modelId="{9F01E935-8FA8-4E45-8948-E674EC5D8EDC}" type="presParOf" srcId="{FF25259F-4960-42D2-BD72-67E095AC635D}" destId="{153ACE5E-B22E-4A26-9294-7BB20E888061}" srcOrd="5" destOrd="0" presId="urn:microsoft.com/office/officeart/2005/8/layout/hierarchy3"/>
    <dgm:cxn modelId="{49CA1786-CE65-44A7-BC44-312D60712771}" type="presParOf" srcId="{FF25259F-4960-42D2-BD72-67E095AC635D}" destId="{8CC452E8-439A-47CC-85F8-669752532C70}" srcOrd="6" destOrd="0" presId="urn:microsoft.com/office/officeart/2005/8/layout/hierarchy3"/>
    <dgm:cxn modelId="{2658B266-D0AC-422A-950E-F85678A882C6}" type="presParOf" srcId="{FF25259F-4960-42D2-BD72-67E095AC635D}" destId="{C48C614B-4893-4F83-98CC-2A9A1E93F367}" srcOrd="7" destOrd="0" presId="urn:microsoft.com/office/officeart/2005/8/layout/hierarchy3"/>
    <dgm:cxn modelId="{85E7B49E-757D-474F-942A-74C7694FCF36}" type="presParOf" srcId="{1C859862-35AE-4FA5-BE12-9758D794DC0A}" destId="{5BFF1261-4D99-46AA-8933-984E9B5376D2}" srcOrd="1" destOrd="0" presId="urn:microsoft.com/office/officeart/2005/8/layout/hierarchy3"/>
    <dgm:cxn modelId="{18A02225-DF88-4BE5-BAC0-07632B499443}" type="presParOf" srcId="{5BFF1261-4D99-46AA-8933-984E9B5376D2}" destId="{BBAE51F0-A93A-4636-B5B2-31119D48AC94}" srcOrd="0" destOrd="0" presId="urn:microsoft.com/office/officeart/2005/8/layout/hierarchy3"/>
    <dgm:cxn modelId="{BA9F9671-B7D5-43FD-B819-43830231B525}" type="presParOf" srcId="{BBAE51F0-A93A-4636-B5B2-31119D48AC94}" destId="{8846B616-B38A-4C17-BCF0-6A0A3A33BFAA}" srcOrd="0" destOrd="0" presId="urn:microsoft.com/office/officeart/2005/8/layout/hierarchy3"/>
    <dgm:cxn modelId="{58486358-236A-4297-9121-C725666F5CB0}" type="presParOf" srcId="{BBAE51F0-A93A-4636-B5B2-31119D48AC94}" destId="{40900767-5A15-47DE-8CC5-28DD97014D0B}" srcOrd="1" destOrd="0" presId="urn:microsoft.com/office/officeart/2005/8/layout/hierarchy3"/>
    <dgm:cxn modelId="{D1E18035-CB83-48FB-A6BC-1A66FF8FF6A8}" type="presParOf" srcId="{5BFF1261-4D99-46AA-8933-984E9B5376D2}" destId="{2F84F075-E0BB-4AF0-BD20-45F84907F3F5}" srcOrd="1" destOrd="0" presId="urn:microsoft.com/office/officeart/2005/8/layout/hierarchy3"/>
    <dgm:cxn modelId="{5A9982D3-E325-4AA4-8EC4-09EF766A1A2D}" type="presParOf" srcId="{2F84F075-E0BB-4AF0-BD20-45F84907F3F5}" destId="{7B498178-086F-46D3-96F3-66CAF401910A}" srcOrd="0" destOrd="0" presId="urn:microsoft.com/office/officeart/2005/8/layout/hierarchy3"/>
    <dgm:cxn modelId="{3EE5EB8D-E78D-4A2B-9889-54336560B574}" type="presParOf" srcId="{2F84F075-E0BB-4AF0-BD20-45F84907F3F5}" destId="{AB3C95D8-415E-407F-98DC-206358EA5A07}" srcOrd="1" destOrd="0" presId="urn:microsoft.com/office/officeart/2005/8/layout/hierarchy3"/>
    <dgm:cxn modelId="{101FA7ED-912A-4E98-A5D8-76BA223F9A74}" type="presParOf" srcId="{2F84F075-E0BB-4AF0-BD20-45F84907F3F5}" destId="{3F547BD8-9D2B-4780-AA38-E170A99514B9}" srcOrd="2" destOrd="0" presId="urn:microsoft.com/office/officeart/2005/8/layout/hierarchy3"/>
    <dgm:cxn modelId="{1FFB7E3E-048D-4D54-BC7D-DF55253C9B40}" type="presParOf" srcId="{2F84F075-E0BB-4AF0-BD20-45F84907F3F5}" destId="{A2DD160E-1B0C-468A-B923-AAFA63AFAFC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B406B-C4E3-4022-8D09-66C163EB1D29}">
      <dsp:nvSpPr>
        <dsp:cNvPr id="0" name=""/>
        <dsp:cNvSpPr/>
      </dsp:nvSpPr>
      <dsp:spPr>
        <a:xfrm>
          <a:off x="3" y="0"/>
          <a:ext cx="5717006" cy="120678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solidFill>
                <a:schemeClr val="tx1"/>
              </a:solidFill>
            </a:rPr>
            <a:t>La entidad concedente reconocerá los </a:t>
          </a:r>
          <a:r>
            <a:rPr lang="es-CO" sz="1600" b="1" i="1" kern="1200" dirty="0">
              <a:solidFill>
                <a:srgbClr val="0070C0"/>
              </a:solidFill>
            </a:rPr>
            <a:t>activos proporcionados por el concesionario y la mejora o rehabilitación a los activos existentes de la entidad </a:t>
          </a:r>
          <a:r>
            <a:rPr lang="es-CO" sz="1700" b="1" i="1" kern="1200" dirty="0">
              <a:solidFill>
                <a:srgbClr val="0070C0"/>
              </a:solidFill>
            </a:rPr>
            <a:t>concedente</a:t>
          </a:r>
          <a:r>
            <a:rPr lang="es-CO" sz="1700" i="1" kern="1200" dirty="0">
              <a:solidFill>
                <a:srgbClr val="0070C0"/>
              </a:solidFill>
            </a:rPr>
            <a:t> </a:t>
          </a:r>
          <a:r>
            <a:rPr lang="es-CO" sz="1700" b="1" kern="1200" dirty="0">
              <a:solidFill>
                <a:schemeClr val="tx1"/>
              </a:solidFill>
            </a:rPr>
            <a:t>que, de forma individual o agrupada, se consideren </a:t>
          </a:r>
          <a:r>
            <a:rPr lang="es-CO" sz="1600" b="1" i="1" kern="1200" dirty="0">
              <a:solidFill>
                <a:srgbClr val="0070C0"/>
              </a:solidFill>
            </a:rPr>
            <a:t>materiales</a:t>
          </a:r>
          <a:r>
            <a:rPr lang="es-CO" sz="1600" kern="1200" dirty="0">
              <a:solidFill>
                <a:schemeClr val="tx1"/>
              </a:solidFill>
            </a:rPr>
            <a:t>, </a:t>
          </a:r>
          <a:r>
            <a:rPr lang="es-CO" sz="1700" b="1" kern="1200" dirty="0">
              <a:solidFill>
                <a:schemeClr val="tx1"/>
              </a:solidFill>
            </a:rPr>
            <a:t>siempre y cuando esta u otra del mismo sector: </a:t>
          </a:r>
        </a:p>
      </dsp:txBody>
      <dsp:txXfrm>
        <a:off x="35349" y="35346"/>
        <a:ext cx="5646314" cy="1136095"/>
      </dsp:txXfrm>
    </dsp:sp>
    <dsp:sp modelId="{19FA024D-6E87-449A-A146-F015F314A061}">
      <dsp:nvSpPr>
        <dsp:cNvPr id="0" name=""/>
        <dsp:cNvSpPr/>
      </dsp:nvSpPr>
      <dsp:spPr>
        <a:xfrm>
          <a:off x="571704" y="1206787"/>
          <a:ext cx="123683" cy="560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261"/>
              </a:lnTo>
              <a:lnTo>
                <a:pt x="123683" y="560261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9C2262-46AD-47DB-AA3B-781F07E7EE2B}">
      <dsp:nvSpPr>
        <dsp:cNvPr id="0" name=""/>
        <dsp:cNvSpPr/>
      </dsp:nvSpPr>
      <dsp:spPr>
        <a:xfrm>
          <a:off x="695387" y="1368215"/>
          <a:ext cx="4972703" cy="797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/>
            <a:t>Controle o regule los servicios que debe proporcionar el concesionario con el activo, los destinatarios o el precio de los mismos; y</a:t>
          </a:r>
        </a:p>
      </dsp:txBody>
      <dsp:txXfrm>
        <a:off x="718750" y="1391578"/>
        <a:ext cx="4925977" cy="750940"/>
      </dsp:txXfrm>
    </dsp:sp>
    <dsp:sp modelId="{060DA1FC-09A4-4485-92BA-8AEF24586707}">
      <dsp:nvSpPr>
        <dsp:cNvPr id="0" name=""/>
        <dsp:cNvSpPr/>
      </dsp:nvSpPr>
      <dsp:spPr>
        <a:xfrm>
          <a:off x="571704" y="1206787"/>
          <a:ext cx="112382" cy="1382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2682"/>
              </a:lnTo>
              <a:lnTo>
                <a:pt x="112382" y="1382682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08B9A-0692-40C5-954A-4075C0745049}">
      <dsp:nvSpPr>
        <dsp:cNvPr id="0" name=""/>
        <dsp:cNvSpPr/>
      </dsp:nvSpPr>
      <dsp:spPr>
        <a:xfrm>
          <a:off x="684086" y="2261859"/>
          <a:ext cx="4972703" cy="6552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/>
            <a:t>Controle cualquier participación residual significativa en el activo al final del plazo del acuerdo de concesión</a:t>
          </a:r>
          <a:r>
            <a:rPr lang="es-CO" sz="1700" kern="1200" dirty="0"/>
            <a:t>. </a:t>
          </a:r>
        </a:p>
      </dsp:txBody>
      <dsp:txXfrm>
        <a:off x="703277" y="2281050"/>
        <a:ext cx="4934321" cy="6168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91A00-CCA8-4ED1-9843-BFFBB77EB460}">
      <dsp:nvSpPr>
        <dsp:cNvPr id="0" name=""/>
        <dsp:cNvSpPr/>
      </dsp:nvSpPr>
      <dsp:spPr>
        <a:xfrm>
          <a:off x="0" y="0"/>
          <a:ext cx="3195022" cy="33568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solidFill>
                <a:schemeClr val="tx1"/>
              </a:solidFill>
            </a:rPr>
            <a:t>Costo</a:t>
          </a:r>
        </a:p>
      </dsp:txBody>
      <dsp:txXfrm>
        <a:off x="16387" y="16387"/>
        <a:ext cx="3162248" cy="302915"/>
      </dsp:txXfrm>
    </dsp:sp>
    <dsp:sp modelId="{4131C3F5-8BFA-4021-A187-CEC2DF00C8C5}">
      <dsp:nvSpPr>
        <dsp:cNvPr id="0" name=""/>
        <dsp:cNvSpPr/>
      </dsp:nvSpPr>
      <dsp:spPr>
        <a:xfrm>
          <a:off x="0" y="396507"/>
          <a:ext cx="3195022" cy="671580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solidFill>
                <a:schemeClr val="tx1"/>
              </a:solidFill>
            </a:rPr>
            <a:t>(-) Depreciación / amortización acumulada</a:t>
          </a:r>
        </a:p>
      </dsp:txBody>
      <dsp:txXfrm>
        <a:off x="32784" y="429291"/>
        <a:ext cx="3129454" cy="606012"/>
      </dsp:txXfrm>
    </dsp:sp>
    <dsp:sp modelId="{5BE9D887-2CF3-44B5-8B86-9D55C0EBBEF3}">
      <dsp:nvSpPr>
        <dsp:cNvPr id="0" name=""/>
        <dsp:cNvSpPr/>
      </dsp:nvSpPr>
      <dsp:spPr>
        <a:xfrm>
          <a:off x="0" y="1127145"/>
          <a:ext cx="3195022" cy="33568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dirty="0">
              <a:solidFill>
                <a:schemeClr val="tx1"/>
              </a:solidFill>
            </a:rPr>
            <a:t>(-) Deterioro acumulado</a:t>
          </a:r>
        </a:p>
      </dsp:txBody>
      <dsp:txXfrm>
        <a:off x="16387" y="1143532"/>
        <a:ext cx="3162248" cy="3029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09AC6-8188-4E36-AF9A-B7E4D44E1096}">
      <dsp:nvSpPr>
        <dsp:cNvPr id="0" name=""/>
        <dsp:cNvSpPr/>
      </dsp:nvSpPr>
      <dsp:spPr>
        <a:xfrm>
          <a:off x="735837" y="519560"/>
          <a:ext cx="2812347" cy="2812347"/>
        </a:xfrm>
        <a:prstGeom prst="blockArc">
          <a:avLst>
            <a:gd name="adj1" fmla="val 11700559"/>
            <a:gd name="adj2" fmla="val 16063165"/>
            <a:gd name="adj3" fmla="val 4643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BCDE21-2A93-413D-A85C-D7832E26A0F0}">
      <dsp:nvSpPr>
        <dsp:cNvPr id="0" name=""/>
        <dsp:cNvSpPr/>
      </dsp:nvSpPr>
      <dsp:spPr>
        <a:xfrm>
          <a:off x="687415" y="618250"/>
          <a:ext cx="2812347" cy="2812347"/>
        </a:xfrm>
        <a:prstGeom prst="blockArc">
          <a:avLst>
            <a:gd name="adj1" fmla="val 8556467"/>
            <a:gd name="adj2" fmla="val 12088011"/>
            <a:gd name="adj3" fmla="val 4643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26417C-A18B-4FC7-9566-62CE75631A0B}">
      <dsp:nvSpPr>
        <dsp:cNvPr id="0" name=""/>
        <dsp:cNvSpPr/>
      </dsp:nvSpPr>
      <dsp:spPr>
        <a:xfrm>
          <a:off x="654617" y="577005"/>
          <a:ext cx="2812347" cy="2812347"/>
        </a:xfrm>
        <a:prstGeom prst="blockArc">
          <a:avLst>
            <a:gd name="adj1" fmla="val 2385121"/>
            <a:gd name="adj2" fmla="val 8424567"/>
            <a:gd name="adj3" fmla="val 4643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1DE118-7FE1-439E-B752-30C56EF58E85}">
      <dsp:nvSpPr>
        <dsp:cNvPr id="0" name=""/>
        <dsp:cNvSpPr/>
      </dsp:nvSpPr>
      <dsp:spPr>
        <a:xfrm>
          <a:off x="648669" y="584205"/>
          <a:ext cx="2812347" cy="2812347"/>
        </a:xfrm>
        <a:prstGeom prst="blockArc">
          <a:avLst>
            <a:gd name="adj1" fmla="val 20460268"/>
            <a:gd name="adj2" fmla="val 2361748"/>
            <a:gd name="adj3" fmla="val 4643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E6A7304-FF86-41BF-9A76-C3F094A8DB52}">
      <dsp:nvSpPr>
        <dsp:cNvPr id="0" name=""/>
        <dsp:cNvSpPr/>
      </dsp:nvSpPr>
      <dsp:spPr>
        <a:xfrm>
          <a:off x="615017" y="470794"/>
          <a:ext cx="2812347" cy="2812347"/>
        </a:xfrm>
        <a:prstGeom prst="blockArc">
          <a:avLst>
            <a:gd name="adj1" fmla="val 16365662"/>
            <a:gd name="adj2" fmla="val 20756443"/>
            <a:gd name="adj3" fmla="val 4643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82CD868-C1AF-4050-92D4-0C4ABDBED2D2}">
      <dsp:nvSpPr>
        <dsp:cNvPr id="0" name=""/>
        <dsp:cNvSpPr/>
      </dsp:nvSpPr>
      <dsp:spPr>
        <a:xfrm>
          <a:off x="1613926" y="1415057"/>
          <a:ext cx="893452" cy="91160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CGN</a:t>
          </a:r>
        </a:p>
      </dsp:txBody>
      <dsp:txXfrm>
        <a:off x="1744769" y="1548558"/>
        <a:ext cx="631766" cy="644599"/>
      </dsp:txXfrm>
    </dsp:sp>
    <dsp:sp modelId="{A601EBFD-D8E4-4413-BCAD-EE12999CABEB}">
      <dsp:nvSpPr>
        <dsp:cNvPr id="0" name=""/>
        <dsp:cNvSpPr/>
      </dsp:nvSpPr>
      <dsp:spPr>
        <a:xfrm>
          <a:off x="1101078" y="-63664"/>
          <a:ext cx="1972550" cy="113739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Agencia Nacional de Infraestructura</a:t>
          </a:r>
        </a:p>
      </dsp:txBody>
      <dsp:txXfrm>
        <a:off x="1389951" y="102904"/>
        <a:ext cx="1394804" cy="804259"/>
      </dsp:txXfrm>
    </dsp:sp>
    <dsp:sp modelId="{EFF0E147-1877-43AE-B0E7-070863AF62F3}">
      <dsp:nvSpPr>
        <dsp:cNvPr id="0" name=""/>
        <dsp:cNvSpPr/>
      </dsp:nvSpPr>
      <dsp:spPr>
        <a:xfrm>
          <a:off x="2548271" y="1076051"/>
          <a:ext cx="1610608" cy="934502"/>
        </a:xfrm>
        <a:prstGeom prst="ellipse">
          <a:avLst/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Instituto Nacional de Vías</a:t>
          </a:r>
        </a:p>
      </dsp:txBody>
      <dsp:txXfrm>
        <a:off x="2784139" y="1212906"/>
        <a:ext cx="1138872" cy="660792"/>
      </dsp:txXfrm>
    </dsp:sp>
    <dsp:sp modelId="{0491ED45-C105-48D4-8C1D-A1DB8A0C69F0}">
      <dsp:nvSpPr>
        <dsp:cNvPr id="0" name=""/>
        <dsp:cNvSpPr/>
      </dsp:nvSpPr>
      <dsp:spPr>
        <a:xfrm>
          <a:off x="2346819" y="2433330"/>
          <a:ext cx="1539933" cy="856346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Bogotá D. C.</a:t>
          </a:r>
        </a:p>
      </dsp:txBody>
      <dsp:txXfrm>
        <a:off x="2572337" y="2558739"/>
        <a:ext cx="1088897" cy="605528"/>
      </dsp:txXfrm>
    </dsp:sp>
    <dsp:sp modelId="{439AF5D2-9052-4D36-850B-428A99937A77}">
      <dsp:nvSpPr>
        <dsp:cNvPr id="0" name=""/>
        <dsp:cNvSpPr/>
      </dsp:nvSpPr>
      <dsp:spPr>
        <a:xfrm>
          <a:off x="133812" y="2365810"/>
          <a:ext cx="1737022" cy="985427"/>
        </a:xfrm>
        <a:prstGeom prst="ellipse">
          <a:avLst/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Contraloría General de la República</a:t>
          </a:r>
        </a:p>
      </dsp:txBody>
      <dsp:txXfrm>
        <a:off x="388193" y="2510122"/>
        <a:ext cx="1228260" cy="696803"/>
      </dsp:txXfrm>
    </dsp:sp>
    <dsp:sp modelId="{6E38C606-5A18-4382-81CB-F97007618560}">
      <dsp:nvSpPr>
        <dsp:cNvPr id="0" name=""/>
        <dsp:cNvSpPr/>
      </dsp:nvSpPr>
      <dsp:spPr>
        <a:xfrm>
          <a:off x="51373" y="1120217"/>
          <a:ext cx="1527937" cy="803091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31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Aeronáutica Civil</a:t>
          </a:r>
        </a:p>
      </dsp:txBody>
      <dsp:txXfrm>
        <a:off x="275134" y="1237827"/>
        <a:ext cx="1080415" cy="5678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5E8F2-1975-4F65-8777-D938523EF571}">
      <dsp:nvSpPr>
        <dsp:cNvPr id="0" name=""/>
        <dsp:cNvSpPr/>
      </dsp:nvSpPr>
      <dsp:spPr>
        <a:xfrm>
          <a:off x="145575" y="16230"/>
          <a:ext cx="4804700" cy="593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Dificultades aplicación Norma (32)</a:t>
          </a:r>
        </a:p>
      </dsp:txBody>
      <dsp:txXfrm>
        <a:off x="162957" y="33612"/>
        <a:ext cx="4769936" cy="558700"/>
      </dsp:txXfrm>
    </dsp:sp>
    <dsp:sp modelId="{E6373F3D-665B-4BF7-9DCD-1A399279E787}">
      <dsp:nvSpPr>
        <dsp:cNvPr id="0" name=""/>
        <dsp:cNvSpPr/>
      </dsp:nvSpPr>
      <dsp:spPr>
        <a:xfrm>
          <a:off x="580325" y="609695"/>
          <a:ext cx="91440" cy="5972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7295"/>
              </a:lnTo>
              <a:lnTo>
                <a:pt x="92735" y="59729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A0BE2-427A-4632-9EBD-B9876E987F24}">
      <dsp:nvSpPr>
        <dsp:cNvPr id="0" name=""/>
        <dsp:cNvSpPr/>
      </dsp:nvSpPr>
      <dsp:spPr>
        <a:xfrm>
          <a:off x="673061" y="686477"/>
          <a:ext cx="4800378" cy="10410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Reconocimiento de activos en concesión cuando la titularidad legal de los mismos le pertenece a una entidad diferente a la que suscribe el acuerdo de concesión</a:t>
          </a:r>
        </a:p>
      </dsp:txBody>
      <dsp:txXfrm>
        <a:off x="703552" y="716968"/>
        <a:ext cx="4739396" cy="980043"/>
      </dsp:txXfrm>
    </dsp:sp>
    <dsp:sp modelId="{8E7F608D-4C7C-44A6-8EF5-92363934D7B3}">
      <dsp:nvSpPr>
        <dsp:cNvPr id="0" name=""/>
        <dsp:cNvSpPr/>
      </dsp:nvSpPr>
      <dsp:spPr>
        <a:xfrm>
          <a:off x="580325" y="609695"/>
          <a:ext cx="91440" cy="1680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0786"/>
              </a:lnTo>
              <a:lnTo>
                <a:pt x="92735" y="16807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30001-34BE-4DFA-9F33-F71CEB7F7482}">
      <dsp:nvSpPr>
        <dsp:cNvPr id="0" name=""/>
        <dsp:cNvSpPr/>
      </dsp:nvSpPr>
      <dsp:spPr>
        <a:xfrm>
          <a:off x="673061" y="1875869"/>
          <a:ext cx="4800378" cy="829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Reconocimiento separado de los terrenos y de la infraestructura concesionada construida sobre ellos</a:t>
          </a:r>
        </a:p>
      </dsp:txBody>
      <dsp:txXfrm>
        <a:off x="697348" y="1900156"/>
        <a:ext cx="4751804" cy="780650"/>
      </dsp:txXfrm>
    </dsp:sp>
    <dsp:sp modelId="{6A000AEA-C6F8-4CFD-8839-F768AC1CCDBE}">
      <dsp:nvSpPr>
        <dsp:cNvPr id="0" name=""/>
        <dsp:cNvSpPr/>
      </dsp:nvSpPr>
      <dsp:spPr>
        <a:xfrm>
          <a:off x="580325" y="609695"/>
          <a:ext cx="91440" cy="25891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89143"/>
              </a:lnTo>
              <a:lnTo>
                <a:pt x="92735" y="25891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ACE5E-B22E-4A26-9294-7BB20E888061}">
      <dsp:nvSpPr>
        <dsp:cNvPr id="0" name=""/>
        <dsp:cNvSpPr/>
      </dsp:nvSpPr>
      <dsp:spPr>
        <a:xfrm>
          <a:off x="673061" y="2853459"/>
          <a:ext cx="4799789" cy="690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Determinación de los componentes de los activos en concesión</a:t>
          </a:r>
        </a:p>
      </dsp:txBody>
      <dsp:txXfrm>
        <a:off x="693293" y="2873691"/>
        <a:ext cx="4759325" cy="650293"/>
      </dsp:txXfrm>
    </dsp:sp>
    <dsp:sp modelId="{8CC452E8-439A-47CC-85F8-669752532C70}">
      <dsp:nvSpPr>
        <dsp:cNvPr id="0" name=""/>
        <dsp:cNvSpPr/>
      </dsp:nvSpPr>
      <dsp:spPr>
        <a:xfrm>
          <a:off x="580325" y="609695"/>
          <a:ext cx="91440" cy="3379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9566"/>
              </a:lnTo>
              <a:lnTo>
                <a:pt x="92735" y="337956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C614B-4893-4F83-98CC-2A9A1E93F367}">
      <dsp:nvSpPr>
        <dsp:cNvPr id="0" name=""/>
        <dsp:cNvSpPr/>
      </dsp:nvSpPr>
      <dsp:spPr>
        <a:xfrm>
          <a:off x="673061" y="3692583"/>
          <a:ext cx="4800378" cy="5933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Determinación de la vida útil de los activos en concesión</a:t>
          </a:r>
        </a:p>
      </dsp:txBody>
      <dsp:txXfrm>
        <a:off x="690440" y="3709962"/>
        <a:ext cx="4765620" cy="558599"/>
      </dsp:txXfrm>
    </dsp:sp>
    <dsp:sp modelId="{8846B616-B38A-4C17-BCF0-6A0A3A33BFAA}">
      <dsp:nvSpPr>
        <dsp:cNvPr id="0" name=""/>
        <dsp:cNvSpPr/>
      </dsp:nvSpPr>
      <dsp:spPr>
        <a:xfrm>
          <a:off x="5757205" y="717"/>
          <a:ext cx="4136056" cy="7199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Estrategias para atender dificultades</a:t>
          </a:r>
        </a:p>
      </dsp:txBody>
      <dsp:txXfrm>
        <a:off x="5778292" y="21804"/>
        <a:ext cx="4093882" cy="677787"/>
      </dsp:txXfrm>
    </dsp:sp>
    <dsp:sp modelId="{7B498178-086F-46D3-96F3-66CAF401910A}">
      <dsp:nvSpPr>
        <dsp:cNvPr id="0" name=""/>
        <dsp:cNvSpPr/>
      </dsp:nvSpPr>
      <dsp:spPr>
        <a:xfrm>
          <a:off x="6125091" y="720678"/>
          <a:ext cx="91440" cy="5192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9257"/>
              </a:lnTo>
              <a:lnTo>
                <a:pt x="116167" y="51925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C95D8-415E-407F-98DC-206358EA5A07}">
      <dsp:nvSpPr>
        <dsp:cNvPr id="0" name=""/>
        <dsp:cNvSpPr/>
      </dsp:nvSpPr>
      <dsp:spPr>
        <a:xfrm>
          <a:off x="6241259" y="825371"/>
          <a:ext cx="4800378" cy="8291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Modificación de la Norma de acuerdos de concesión para incluir la definición de entidad concedente  (</a:t>
          </a:r>
          <a:r>
            <a:rPr lang="es-CO" sz="1800" b="1" i="1" kern="1200" dirty="0"/>
            <a:t>Res. 582 de 2018</a:t>
          </a:r>
          <a:r>
            <a:rPr lang="es-CO" sz="1800" b="1" kern="1200" dirty="0"/>
            <a:t>)</a:t>
          </a:r>
        </a:p>
      </dsp:txBody>
      <dsp:txXfrm>
        <a:off x="6265543" y="849655"/>
        <a:ext cx="4751810" cy="780561"/>
      </dsp:txXfrm>
    </dsp:sp>
    <dsp:sp modelId="{3F547BD8-9D2B-4780-AA38-E170A99514B9}">
      <dsp:nvSpPr>
        <dsp:cNvPr id="0" name=""/>
        <dsp:cNvSpPr/>
      </dsp:nvSpPr>
      <dsp:spPr>
        <a:xfrm>
          <a:off x="6125091" y="720678"/>
          <a:ext cx="91440" cy="24790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9037"/>
              </a:lnTo>
              <a:lnTo>
                <a:pt x="116167" y="247903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D160E-1B0C-468A-B923-AAFA63AFAFCF}">
      <dsp:nvSpPr>
        <dsp:cNvPr id="0" name=""/>
        <dsp:cNvSpPr/>
      </dsp:nvSpPr>
      <dsp:spPr>
        <a:xfrm>
          <a:off x="6241259" y="1802867"/>
          <a:ext cx="4800378" cy="2793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Expedición del procedimiento contable para los acuerdos de concesión de infraestructura de transporte (</a:t>
          </a:r>
          <a:r>
            <a:rPr lang="es-CO" sz="1800" b="1" i="1" kern="1200" dirty="0"/>
            <a:t>Res. 602 de 2018</a:t>
          </a:r>
          <a:r>
            <a:rPr lang="es-CO" sz="1800" b="1" kern="1200" dirty="0"/>
            <a:t>)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Se estableció un período de transición para el reconocimiento y medición de los activos que estaban concesionados antes del 01 de enero de 2018, así como de los pasivos asociados a estos, estableciendo compromisos por parte de la entidad concedente y de la entidad titular de la infraestructura</a:t>
          </a:r>
        </a:p>
      </dsp:txBody>
      <dsp:txXfrm>
        <a:off x="6323084" y="1884692"/>
        <a:ext cx="4636728" cy="2630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9EC45-66D4-40F5-8064-5CC7341ACE7E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E0238-DFAF-4159-9433-7F1A049274D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259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902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255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071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4978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855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0543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182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535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9421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0908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EC4BD-C0CC-40CE-B133-BA2014E9362D}" type="datetimeFigureOut">
              <a:rPr lang="es-PE" smtClean="0"/>
              <a:t>27/05/2021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8C2AC5-A3E4-4E36-BE18-F730E11578A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150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63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10" Type="http://schemas.openxmlformats.org/officeDocument/2006/relationships/image" Target="../media/image26.png"/><Relationship Id="rId4" Type="http://schemas.openxmlformats.org/officeDocument/2006/relationships/image" Target="../media/image20.jpeg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04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05984" y="4473643"/>
            <a:ext cx="4630978" cy="179356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0571" y="400827"/>
            <a:ext cx="6276392" cy="195048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67804" y="2492246"/>
            <a:ext cx="5169158" cy="1840465"/>
          </a:xfrm>
          <a:prstGeom prst="rect">
            <a:avLst/>
          </a:prstGeom>
        </p:spPr>
      </p:pic>
      <p:pic>
        <p:nvPicPr>
          <p:cNvPr id="1026" name="Picture 2" descr="Resultado de imagen para logo invias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492246"/>
            <a:ext cx="3531468" cy="127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22260" y="810525"/>
            <a:ext cx="1943970" cy="203217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4691" y="4795705"/>
            <a:ext cx="2723077" cy="185323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100" y="4867033"/>
            <a:ext cx="3381712" cy="1710583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100" y="3701899"/>
            <a:ext cx="3571742" cy="1473482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9264" y="3459174"/>
            <a:ext cx="1594467" cy="156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96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3670543" y="306996"/>
            <a:ext cx="8563354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200" b="1" dirty="0">
                <a:solidFill>
                  <a:schemeClr val="tx1"/>
                </a:solidFill>
                <a:cs typeface="Arial" charset="0"/>
              </a:rPr>
              <a:t>DESAFÍOS Y ESTRATEGIAS DURANTE EL DESARROLLO DE LA NORMA</a:t>
            </a:r>
            <a:endParaRPr lang="es-CO" altLang="es-CO" sz="3200" b="1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862870361"/>
              </p:ext>
            </p:extLst>
          </p:nvPr>
        </p:nvGraphicFramePr>
        <p:xfrm>
          <a:off x="3430279" y="2629847"/>
          <a:ext cx="4258404" cy="3415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670543" y="1723366"/>
            <a:ext cx="3694176" cy="44267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CO" sz="2000" b="1" dirty="0"/>
              <a:t>Entidades involucradas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167181"/>
              </p:ext>
            </p:extLst>
          </p:nvPr>
        </p:nvGraphicFramePr>
        <p:xfrm>
          <a:off x="214170" y="2387253"/>
          <a:ext cx="3240833" cy="412134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240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545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Desafíos aplicación Norma (32)</a:t>
                      </a:r>
                      <a:endParaRPr lang="es-CO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4889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Limitaciones para la medición inicial de los activos en concesión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Criterios para la clasificación de los pasivos asociados a los activos en concesión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Reconocimiento de las garantías de flujos de ingresos mínimos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Reconocimiento del deterioro de valor de los bienes de uso público concesionados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943293"/>
              </p:ext>
            </p:extLst>
          </p:nvPr>
        </p:nvGraphicFramePr>
        <p:xfrm>
          <a:off x="7638923" y="1202926"/>
          <a:ext cx="4453554" cy="549257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4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326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Estrategias desarrollo de la Norma</a:t>
                      </a:r>
                      <a:endParaRPr lang="es-CO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5107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700" b="1" dirty="0"/>
                        <a:t>Mesas de trabajo con las entidades involucradas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700" b="1" dirty="0"/>
                        <a:t>Apoyo técnico de organismos internacionales y de países como Chile y Perú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700" b="1" dirty="0"/>
                        <a:t>Emisión de doctrina contable pública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700" b="1" dirty="0"/>
                        <a:t>Realización de seminarios y talleres con expertos internacionales</a:t>
                      </a:r>
                    </a:p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CO" sz="1700" b="1" dirty="0"/>
                        <a:t>Modificación de la Norma de Acuerdos de concesión y la de Bienes de Uso Público (Res. 484 de 2017) </a:t>
                      </a:r>
                    </a:p>
                    <a:p>
                      <a:pPr marL="742950" lvl="1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es-CO" sz="1700" b="1" dirty="0"/>
                        <a:t>Medición inicial de los activos en concesión</a:t>
                      </a:r>
                    </a:p>
                    <a:p>
                      <a:pPr marL="742950" lvl="1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es-CO" sz="1700" b="1" dirty="0"/>
                        <a:t>Criterios para el reconocimiento de pasivo financiero/diferido</a:t>
                      </a:r>
                    </a:p>
                    <a:p>
                      <a:pPr marL="742950" lvl="1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es-CO" sz="1700" b="1" dirty="0"/>
                        <a:t>Tratamiento de las garantías financieras</a:t>
                      </a:r>
                    </a:p>
                    <a:p>
                      <a:pPr marL="742950" lvl="1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es-CO" sz="1700" b="1" dirty="0"/>
                        <a:t>Modificación del deterioro de valor de los bienes de uso público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735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4727514" y="464988"/>
            <a:ext cx="7441212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/>
            <a:r>
              <a:rPr lang="es-CO" altLang="es-CO" sz="3400" b="1" dirty="0">
                <a:solidFill>
                  <a:schemeClr val="tx1"/>
                </a:solidFill>
                <a:cs typeface="Arial" charset="0"/>
              </a:rPr>
              <a:t>CONCESIONES DE INFRAESTRUCTURA </a:t>
            </a:r>
            <a:br>
              <a:rPr lang="es-CO" altLang="es-CO" sz="3400" b="1" dirty="0">
                <a:solidFill>
                  <a:schemeClr val="tx1"/>
                </a:solidFill>
                <a:cs typeface="Arial" charset="0"/>
              </a:rPr>
            </a:br>
            <a:r>
              <a:rPr lang="es-CO" altLang="es-CO" sz="3400" b="1" dirty="0">
                <a:solidFill>
                  <a:schemeClr val="tx1"/>
                </a:solidFill>
                <a:cs typeface="Arial" charset="0"/>
              </a:rPr>
              <a:t>DE TRANSPORTE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248616314"/>
              </p:ext>
            </p:extLst>
          </p:nvPr>
        </p:nvGraphicFramePr>
        <p:xfrm>
          <a:off x="929433" y="1943784"/>
          <a:ext cx="11074400" cy="4641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582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84451" y="1918336"/>
            <a:ext cx="325967" cy="394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3534" y="3032760"/>
            <a:ext cx="10852151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2867" y="3707130"/>
            <a:ext cx="5799667" cy="79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633" y="2840356"/>
            <a:ext cx="12192000" cy="100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48767" y="4394836"/>
            <a:ext cx="3581400" cy="78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93934" y="5044440"/>
            <a:ext cx="297603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11"/>
          <p:cNvSpPr txBox="1">
            <a:spLocks noChangeArrowheads="1"/>
          </p:cNvSpPr>
          <p:nvPr/>
        </p:nvSpPr>
        <p:spPr bwMode="auto">
          <a:xfrm>
            <a:off x="848785" y="6219826"/>
            <a:ext cx="3010183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12788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s-CO" altLang="es-CO" sz="2160" i="1" dirty="0">
                <a:solidFill>
                  <a:srgbClr val="7F7F7F"/>
                </a:solidFill>
                <a:latin typeface="Arial" panose="020B0604020202020204" pitchFamily="34" charset="0"/>
                <a:ea typeface="Adobe Heiti Std R" panose="020B0400000000000000" pitchFamily="34" charset="-128"/>
                <a:cs typeface="Arial" panose="020B0604020202020204" pitchFamily="34" charset="0"/>
              </a:rPr>
              <a:t>www.contaduria.gov.co</a:t>
            </a:r>
          </a:p>
        </p:txBody>
      </p:sp>
      <p:sp>
        <p:nvSpPr>
          <p:cNvPr id="13" name="Elipse 12"/>
          <p:cNvSpPr/>
          <p:nvPr/>
        </p:nvSpPr>
        <p:spPr>
          <a:xfrm>
            <a:off x="11176001" y="5471161"/>
            <a:ext cx="438151" cy="3695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58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685"/>
          </a:p>
        </p:txBody>
      </p:sp>
      <p:pic>
        <p:nvPicPr>
          <p:cNvPr id="14" name="Picture 2" descr="http://www.cartagenacaribe.com/images/boton-contacteno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7768" y="4903471"/>
            <a:ext cx="2224617" cy="567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uadroTexto 14"/>
          <p:cNvSpPr txBox="1"/>
          <p:nvPr/>
        </p:nvSpPr>
        <p:spPr>
          <a:xfrm>
            <a:off x="3458634" y="1387822"/>
            <a:ext cx="4849404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85587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anose="020B0400000000000000" pitchFamily="34" charset="-128"/>
                <a:ea typeface="Adobe Heiti Std R" panose="020B0400000000000000" pitchFamily="34" charset="-128"/>
                <a:cs typeface="Arial" panose="020B0604020202020204" pitchFamily="34" charset="0"/>
              </a:rPr>
              <a:t>GRACIAS</a:t>
            </a: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1378" y="5974081"/>
            <a:ext cx="608618" cy="60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9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4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7993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4416490" y="503855"/>
            <a:ext cx="7734461" cy="487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ctr" eaLnBrk="1" hangingPunct="1"/>
            <a:br>
              <a:rPr lang="es-CO" altLang="es-CO" b="1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es-CO" altLang="es-CO" b="1" dirty="0">
                <a:solidFill>
                  <a:schemeClr val="tx1"/>
                </a:solidFill>
                <a:latin typeface="+mn-lt"/>
                <a:cs typeface="Arial" charset="0"/>
              </a:rPr>
              <a:t>C O L O M B I A</a:t>
            </a:r>
            <a:br>
              <a:rPr lang="es-CO" altLang="es-CO" sz="3600" b="1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es-CO" altLang="es-CO" sz="3600" b="1" dirty="0">
                <a:solidFill>
                  <a:schemeClr val="tx1"/>
                </a:solidFill>
                <a:latin typeface="+mn-lt"/>
                <a:cs typeface="Arial" charset="0"/>
              </a:rPr>
              <a:t>REGULACIÓN CONTABLE PÚBLICA </a:t>
            </a:r>
            <a:r>
              <a:rPr lang="es-CO" altLang="es-CO" sz="3600" b="1" dirty="0" err="1">
                <a:solidFill>
                  <a:schemeClr val="tx1"/>
                </a:solidFill>
                <a:latin typeface="+mn-lt"/>
                <a:cs typeface="Arial" charset="0"/>
              </a:rPr>
              <a:t>APP’s</a:t>
            </a:r>
            <a:r>
              <a:rPr lang="es-CO" altLang="es-CO" sz="3600" b="1" dirty="0">
                <a:solidFill>
                  <a:schemeClr val="tx1"/>
                </a:solidFill>
                <a:latin typeface="+mn-lt"/>
                <a:cs typeface="Arial" charset="0"/>
              </a:rPr>
              <a:t> Acuerdos de Concesión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970384" y="2063382"/>
            <a:ext cx="3361161" cy="4660877"/>
            <a:chOff x="588921" y="1125855"/>
            <a:chExt cx="3257435" cy="4440555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88921" y="1125855"/>
              <a:ext cx="3257435" cy="4440555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2686050" y="1491615"/>
              <a:ext cx="885825" cy="47434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7" name="Flecha curvada hacia abajo 6"/>
          <p:cNvSpPr/>
          <p:nvPr/>
        </p:nvSpPr>
        <p:spPr>
          <a:xfrm rot="20857967">
            <a:off x="2045104" y="692670"/>
            <a:ext cx="5624005" cy="1023575"/>
          </a:xfrm>
          <a:prstGeom prst="curved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3159" y="3315483"/>
            <a:ext cx="3153747" cy="272454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9470" y="5598374"/>
            <a:ext cx="3468065" cy="97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0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3837" y="2342645"/>
            <a:ext cx="3171717" cy="23071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7289" y="4708182"/>
            <a:ext cx="3438727" cy="19103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3837" y="4731277"/>
            <a:ext cx="3171718" cy="18872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7290" y="74645"/>
            <a:ext cx="3438726" cy="24010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3837" y="472752"/>
            <a:ext cx="3171718" cy="17665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2551" y="4731277"/>
            <a:ext cx="2709549" cy="18872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2553" y="2833826"/>
            <a:ext cx="2709548" cy="18159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2553" y="1324947"/>
            <a:ext cx="2709547" cy="17134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01" y="2525486"/>
            <a:ext cx="2448617" cy="40843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7288" y="2525486"/>
            <a:ext cx="3494712" cy="21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0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9763" y="3029914"/>
            <a:ext cx="6368899" cy="347329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es-CO" b="1" dirty="0"/>
              <a:t>El concesionario utiliza o explota un activo en concesión o un derecho, para: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CO" b="1" dirty="0"/>
              <a:t>proporcionar un servicio en nombre del concedente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CO" b="1" dirty="0"/>
              <a:t>desarrollar actividad reservada a la entidad concedente, 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es-CO" b="1" dirty="0"/>
          </a:p>
          <a:p>
            <a:pPr lvl="0" algn="just"/>
            <a:r>
              <a:rPr lang="es-CO" b="1" dirty="0"/>
              <a:t>El concesionario recibe contraprestación por: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b="1" dirty="0"/>
              <a:t>Inversión realizada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b="1" dirty="0"/>
              <a:t>Servicios prestados, o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b="1" dirty="0"/>
              <a:t>Actividad desarrollada </a:t>
            </a:r>
          </a:p>
          <a:p>
            <a:pPr lvl="0" algn="just"/>
            <a:r>
              <a:rPr lang="es-CO" b="1" dirty="0"/>
              <a:t>En ocasiones se puede generar una contraprestación a favor de la entidad concedente. </a:t>
            </a:r>
          </a:p>
        </p:txBody>
      </p:sp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3628646" y="543630"/>
            <a:ext cx="8563354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600" b="1" dirty="0">
                <a:solidFill>
                  <a:schemeClr val="tx1"/>
                </a:solidFill>
                <a:latin typeface="+mn-lt"/>
                <a:cs typeface="Arial" charset="0"/>
              </a:rPr>
              <a:t>ACUERDOS DE CONCESIÓN Y ENTIDAD </a:t>
            </a:r>
            <a:r>
              <a:rPr lang="es-CO" altLang="es-CO" sz="3200" b="1" dirty="0">
                <a:solidFill>
                  <a:schemeClr val="tx1"/>
                </a:solidFill>
                <a:latin typeface="+mn-lt"/>
                <a:cs typeface="Arial" charset="0"/>
              </a:rPr>
              <a:t>CONCEDENTE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778752" y="2860796"/>
            <a:ext cx="5023104" cy="21793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1700" b="1" dirty="0"/>
              <a:t>Tiene el control de los activos en concesión, de los que espera </a:t>
            </a:r>
            <a:r>
              <a:rPr lang="es-ES_tradnl" b="1" i="1" dirty="0">
                <a:solidFill>
                  <a:srgbClr val="7030A0"/>
                </a:solidFill>
              </a:rPr>
              <a:t>obtener un potencial de servicio o generar beneficios económicos futuros, asume los riesgos y pasivos </a:t>
            </a:r>
            <a:r>
              <a:rPr lang="es-ES_tradnl" sz="1700" b="1" dirty="0"/>
              <a:t>asociados a dichos activos. Independiente, que  tenga la titularidad legal de los activos en concesión o suscriba el acuerdo de concesión. </a:t>
            </a:r>
            <a:endParaRPr lang="es-CO" sz="17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061386" y="1706128"/>
            <a:ext cx="2778098" cy="4597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CO" sz="2100" b="1" dirty="0"/>
              <a:t>Acuerdo de concesión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981188" y="1805648"/>
            <a:ext cx="2618232" cy="4597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CO" sz="2100" b="1" dirty="0"/>
              <a:t>Entidad concedente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16778" y="2404541"/>
            <a:ext cx="2468756" cy="44267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CO" sz="2000" b="1" i="1" dirty="0"/>
              <a:t>Entidad Concedente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107519" y="2426958"/>
            <a:ext cx="1842516" cy="44267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s-CO" sz="2000" b="1" i="1" dirty="0"/>
              <a:t>Concesionario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9040368" y="2365074"/>
            <a:ext cx="499872" cy="37940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Flecha izquierda y derecha"/>
          <p:cNvSpPr/>
          <p:nvPr/>
        </p:nvSpPr>
        <p:spPr>
          <a:xfrm>
            <a:off x="3119982" y="2454762"/>
            <a:ext cx="609600" cy="281624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06678" y="5038532"/>
            <a:ext cx="2413518" cy="1464673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09927" y="5038532"/>
            <a:ext cx="2121158" cy="146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29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3933434" y="444096"/>
            <a:ext cx="8299300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600" b="1" dirty="0">
                <a:solidFill>
                  <a:schemeClr val="tx1"/>
                </a:solidFill>
                <a:cs typeface="Arial" charset="0"/>
              </a:rPr>
              <a:t>RECONOCIMIENTO Y MEDICIÓN DE ACTIVOS EN CONCESIÓN</a:t>
            </a:r>
            <a:endParaRPr lang="es-CO" altLang="es-CO" sz="3600" b="1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14528" y="5341961"/>
            <a:ext cx="5937504" cy="12599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es-CO" sz="1700" b="1" dirty="0"/>
              <a:t>La entidad definirá, en sus políticas contables, los criterios empleados para identificar los activos, las mejoras y rehabilitaciones que, dada su materialidad, deban ser objeto de reconocimiento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57591658"/>
              </p:ext>
            </p:extLst>
          </p:nvPr>
        </p:nvGraphicFramePr>
        <p:xfrm>
          <a:off x="414528" y="2313771"/>
          <a:ext cx="6120384" cy="3023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42 CuadroTexto">
            <a:extLst>
              <a:ext uri="{FF2B5EF4-FFF2-40B4-BE49-F238E27FC236}">
                <a16:creationId xmlns:a16="http://schemas.microsoft.com/office/drawing/2014/main" id="{FC290CF6-22F6-492D-8BFD-55AC1684410F}"/>
              </a:ext>
            </a:extLst>
          </p:cNvPr>
          <p:cNvSpPr txBox="1"/>
          <p:nvPr/>
        </p:nvSpPr>
        <p:spPr>
          <a:xfrm>
            <a:off x="6607745" y="2601306"/>
            <a:ext cx="1512000" cy="707886"/>
          </a:xfrm>
          <a:prstGeom prst="homePlate">
            <a:avLst/>
          </a:prstGeo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+mn-lt"/>
              </a:rPr>
              <a:t>Medición inicial</a:t>
            </a:r>
          </a:p>
        </p:txBody>
      </p:sp>
      <p:sp>
        <p:nvSpPr>
          <p:cNvPr id="15" name="42 CuadroTexto">
            <a:extLst>
              <a:ext uri="{FF2B5EF4-FFF2-40B4-BE49-F238E27FC236}">
                <a16:creationId xmlns:a16="http://schemas.microsoft.com/office/drawing/2014/main" id="{FC290CF6-22F6-492D-8BFD-55AC1684410F}"/>
              </a:ext>
            </a:extLst>
          </p:cNvPr>
          <p:cNvSpPr txBox="1"/>
          <p:nvPr/>
        </p:nvSpPr>
        <p:spPr>
          <a:xfrm>
            <a:off x="6607745" y="4580423"/>
            <a:ext cx="1512127" cy="707886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+mn-lt"/>
              </a:rPr>
              <a:t>Medición posterior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8266176" y="2305281"/>
            <a:ext cx="3620705" cy="154936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s-CO" sz="1700" b="1" i="1" dirty="0"/>
              <a:t>Costo</a:t>
            </a:r>
            <a:r>
              <a:rPr lang="es-CO" sz="1700" i="1" dirty="0"/>
              <a:t> </a:t>
            </a:r>
            <a:r>
              <a:rPr lang="es-CO" sz="1700" dirty="0">
                <a:sym typeface="Wingdings" pitchFamily="2" charset="2"/>
              </a:rPr>
              <a:t> </a:t>
            </a:r>
            <a:r>
              <a:rPr lang="es-CO" sz="1700" b="1" i="1" dirty="0"/>
              <a:t>Valores directamente atribuibles a la construcción, desarrollo, adquisición, mejora o rehabilitación del activo para que pueda operar de la forma prevista</a:t>
            </a:r>
          </a:p>
        </p:txBody>
      </p:sp>
      <p:sp>
        <p:nvSpPr>
          <p:cNvPr id="19" name="18 Abrir llave"/>
          <p:cNvSpPr/>
          <p:nvPr/>
        </p:nvSpPr>
        <p:spPr bwMode="auto">
          <a:xfrm>
            <a:off x="8237922" y="4186335"/>
            <a:ext cx="184511" cy="1570671"/>
          </a:xfrm>
          <a:prstGeom prst="leftBrace">
            <a:avLst>
              <a:gd name="adj1" fmla="val 0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3100">
              <a:latin typeface="Times New Roman" pitchFamily="18" charset="0"/>
            </a:endParaRPr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1434349706"/>
              </p:ext>
            </p:extLst>
          </p:nvPr>
        </p:nvGraphicFramePr>
        <p:xfrm>
          <a:off x="8479017" y="4248597"/>
          <a:ext cx="3195022" cy="1508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4864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3690847" y="761333"/>
            <a:ext cx="8401626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400" b="1" dirty="0">
                <a:solidFill>
                  <a:schemeClr val="tx1"/>
                </a:solidFill>
                <a:cs typeface="Arial" charset="0"/>
              </a:rPr>
              <a:t>RECONOCIMIENTO Y MEDICIÓN DE PASIVOS ASOCIADOS A LOS ACTIVOS </a:t>
            </a:r>
          </a:p>
        </p:txBody>
      </p:sp>
      <p:cxnSp>
        <p:nvCxnSpPr>
          <p:cNvPr id="11" name="10 Conector recto"/>
          <p:cNvCxnSpPr/>
          <p:nvPr/>
        </p:nvCxnSpPr>
        <p:spPr bwMode="auto">
          <a:xfrm>
            <a:off x="4271797" y="2171123"/>
            <a:ext cx="0" cy="4339209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 bwMode="auto">
          <a:xfrm>
            <a:off x="4422798" y="2183357"/>
            <a:ext cx="3600000" cy="156922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s-CO" sz="1700" b="1" dirty="0">
                <a:solidFill>
                  <a:schemeClr val="tx1"/>
                </a:solidFill>
                <a:cs typeface="Times New Roman" pitchFamily="18" charset="0"/>
              </a:rPr>
              <a:t>Cuando la entidad concedente ceda al concesionario el derecho a obtener ingresos por la explotación de los  activos en concesión</a:t>
            </a:r>
          </a:p>
        </p:txBody>
      </p:sp>
      <p:sp>
        <p:nvSpPr>
          <p:cNvPr id="13" name="12 Flecha abajo"/>
          <p:cNvSpPr/>
          <p:nvPr/>
        </p:nvSpPr>
        <p:spPr bwMode="auto">
          <a:xfrm>
            <a:off x="8825381" y="2960878"/>
            <a:ext cx="727466" cy="36523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" name="15 Elipse"/>
          <p:cNvSpPr/>
          <p:nvPr/>
        </p:nvSpPr>
        <p:spPr bwMode="auto">
          <a:xfrm>
            <a:off x="8733453" y="4112460"/>
            <a:ext cx="2886270" cy="865899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900" b="1" dirty="0">
                <a:solidFill>
                  <a:srgbClr val="002060"/>
                </a:solidFill>
              </a:rPr>
              <a:t>Pasivo financiero y pasivo diferido</a:t>
            </a:r>
            <a:endParaRPr lang="es-CO" sz="19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7" name="16 Rectángulo redondeado"/>
          <p:cNvSpPr/>
          <p:nvPr/>
        </p:nvSpPr>
        <p:spPr bwMode="auto">
          <a:xfrm>
            <a:off x="457546" y="2171123"/>
            <a:ext cx="3600000" cy="159587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s-CO" sz="1700" b="1" dirty="0">
                <a:solidFill>
                  <a:schemeClr val="tx1"/>
                </a:solidFill>
                <a:cs typeface="Times New Roman" pitchFamily="18" charset="0"/>
              </a:rPr>
              <a:t>Cuando la entidad concedente tenga una obligación incondicional de pagar al concesionario (con efectivo o con otro activo financiero) por el activo en concesión</a:t>
            </a:r>
          </a:p>
        </p:txBody>
      </p:sp>
      <p:sp>
        <p:nvSpPr>
          <p:cNvPr id="22" name="21 Elipse"/>
          <p:cNvSpPr/>
          <p:nvPr/>
        </p:nvSpPr>
        <p:spPr bwMode="auto">
          <a:xfrm>
            <a:off x="1132115" y="4149655"/>
            <a:ext cx="2239346" cy="670892"/>
          </a:xfrm>
          <a:prstGeom prst="ellipse">
            <a:avLst/>
          </a:prstGeom>
          <a:ln>
            <a:solidFill>
              <a:schemeClr val="accent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900" b="1" dirty="0">
                <a:solidFill>
                  <a:srgbClr val="002060"/>
                </a:solidFill>
              </a:rPr>
              <a:t>Pasivo financiero</a:t>
            </a:r>
            <a:endParaRPr lang="es-CO" sz="19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4523233" y="5044326"/>
            <a:ext cx="3499565" cy="10827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s-CO" sz="1700" b="1" dirty="0"/>
              <a:t>El pasivo diferido se amortizará durante el plazo del acuerdo de concesión, el cual puede ser fijo o variable</a:t>
            </a:r>
            <a:endParaRPr lang="es-CO" sz="17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9" name="28 Flecha arriba"/>
          <p:cNvSpPr/>
          <p:nvPr/>
        </p:nvSpPr>
        <p:spPr bwMode="auto">
          <a:xfrm>
            <a:off x="678212" y="4978359"/>
            <a:ext cx="323319" cy="254020"/>
          </a:xfrm>
          <a:prstGeom prst="upArrow">
            <a:avLst/>
          </a:prstGeom>
          <a:solidFill>
            <a:schemeClr val="accent2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" name="29 Flecha abajo"/>
          <p:cNvSpPr/>
          <p:nvPr/>
        </p:nvSpPr>
        <p:spPr bwMode="auto">
          <a:xfrm>
            <a:off x="678212" y="5498117"/>
            <a:ext cx="323319" cy="254020"/>
          </a:xfrm>
          <a:prstGeom prst="downArrow">
            <a:avLst/>
          </a:prstGeom>
          <a:solidFill>
            <a:schemeClr val="accent2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1094223" y="4911290"/>
            <a:ext cx="2954054" cy="379981"/>
          </a:xfrm>
          <a:prstGeom prst="rect">
            <a:avLst/>
          </a:prstGeom>
          <a:noFill/>
        </p:spPr>
        <p:txBody>
          <a:bodyPr wrap="square" lIns="117226" tIns="58613" rIns="117226" bIns="58613" rtlCol="0" anchor="ctr">
            <a:spAutoFit/>
          </a:bodyPr>
          <a:lstStyle/>
          <a:p>
            <a:pPr algn="just"/>
            <a:r>
              <a:rPr lang="es-CO" sz="1700" b="1" dirty="0"/>
              <a:t>Costo financiero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1115275" y="5378408"/>
            <a:ext cx="2910644" cy="379981"/>
          </a:xfrm>
          <a:prstGeom prst="rect">
            <a:avLst/>
          </a:prstGeom>
          <a:noFill/>
        </p:spPr>
        <p:txBody>
          <a:bodyPr wrap="square" lIns="117226" tIns="58613" rIns="117226" bIns="58613" rtlCol="0" anchor="ctr">
            <a:spAutoFit/>
          </a:bodyPr>
          <a:lstStyle/>
          <a:p>
            <a:pPr algn="just"/>
            <a:r>
              <a:rPr lang="es-ES" sz="1700" b="1" dirty="0"/>
              <a:t>Pagos al concesionario</a:t>
            </a:r>
            <a:endParaRPr lang="es-CO" sz="1700" b="1" dirty="0"/>
          </a:p>
        </p:txBody>
      </p:sp>
      <p:cxnSp>
        <p:nvCxnSpPr>
          <p:cNvPr id="34" name="33 Conector recto"/>
          <p:cNvCxnSpPr/>
          <p:nvPr/>
        </p:nvCxnSpPr>
        <p:spPr bwMode="auto">
          <a:xfrm>
            <a:off x="8193735" y="2156034"/>
            <a:ext cx="0" cy="4339209"/>
          </a:xfrm>
          <a:prstGeom prst="line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 bwMode="auto">
          <a:xfrm>
            <a:off x="8380078" y="2027853"/>
            <a:ext cx="3600000" cy="16686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es-CO" sz="1700" b="1" dirty="0">
                <a:solidFill>
                  <a:schemeClr val="tx1"/>
                </a:solidFill>
                <a:cs typeface="Times New Roman" pitchFamily="18" charset="0"/>
              </a:rPr>
              <a:t>Cuando la entidad concedente realice pagos directos al concesionario por los activos en concesión y, a su vez, le ceda el derecho a este para explotar dichos activos</a:t>
            </a:r>
          </a:p>
        </p:txBody>
      </p:sp>
      <p:sp>
        <p:nvSpPr>
          <p:cNvPr id="36" name="35 Flecha abajo"/>
          <p:cNvSpPr/>
          <p:nvPr/>
        </p:nvSpPr>
        <p:spPr bwMode="auto">
          <a:xfrm>
            <a:off x="2095886" y="3831314"/>
            <a:ext cx="323319" cy="254020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7" name="36 Flecha abajo"/>
          <p:cNvSpPr/>
          <p:nvPr/>
        </p:nvSpPr>
        <p:spPr bwMode="auto">
          <a:xfrm>
            <a:off x="10018418" y="3802345"/>
            <a:ext cx="323319" cy="25402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8" name="37 Flecha abajo"/>
          <p:cNvSpPr/>
          <p:nvPr/>
        </p:nvSpPr>
        <p:spPr bwMode="auto">
          <a:xfrm>
            <a:off x="6061138" y="3845887"/>
            <a:ext cx="323319" cy="254020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t" anchorCtr="0" compatLnSpc="1">
            <a:prstTxWarp prst="textNoShape">
              <a:avLst/>
            </a:prstTxWarp>
          </a:bodyPr>
          <a:lstStyle/>
          <a:p>
            <a:pPr defTabSz="1172261" eaLnBrk="0" fontAlgn="base" hangingPunct="0">
              <a:spcBef>
                <a:spcPct val="0"/>
              </a:spcBef>
              <a:spcAft>
                <a:spcPct val="0"/>
              </a:spcAft>
            </a:pPr>
            <a:endParaRPr lang="es-CO" sz="16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9" name="38 Elipse"/>
          <p:cNvSpPr/>
          <p:nvPr/>
        </p:nvSpPr>
        <p:spPr bwMode="auto">
          <a:xfrm>
            <a:off x="5053507" y="4164227"/>
            <a:ext cx="2323897" cy="754757"/>
          </a:xfrm>
          <a:prstGeom prst="ellipse">
            <a:avLst/>
          </a:prstGeom>
          <a:ln>
            <a:solidFill>
              <a:schemeClr val="accent4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900" b="1" dirty="0">
                <a:solidFill>
                  <a:srgbClr val="002060"/>
                </a:solidFill>
              </a:rPr>
              <a:t>Pasivo diferido</a:t>
            </a:r>
            <a:endParaRPr lang="es-CO" sz="19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40" name="39 Rectángulo"/>
          <p:cNvSpPr/>
          <p:nvPr/>
        </p:nvSpPr>
        <p:spPr bwMode="auto">
          <a:xfrm>
            <a:off x="8430294" y="5055053"/>
            <a:ext cx="3499565" cy="15521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17226" tIns="58613" rIns="117226" bIns="58613" numCol="1" rtlCol="0" anchor="ctr" anchorCtr="0" compatLnSpc="1">
            <a:prstTxWarp prst="textNoShape">
              <a:avLst/>
            </a:prstTxWarp>
          </a:bodyPr>
          <a:lstStyle/>
          <a:p>
            <a:pPr marL="182563" indent="-182563" algn="just">
              <a:buFont typeface="Arial" pitchFamily="34" charset="0"/>
              <a:buChar char="•"/>
            </a:pPr>
            <a:r>
              <a:rPr lang="es-CO" sz="1700" b="1" dirty="0"/>
              <a:t>En el pasivo financiero se afectará con el costo financiero y los pagos realizados al concesionario </a:t>
            </a:r>
          </a:p>
          <a:p>
            <a:pPr marL="182563" indent="-182563" algn="just">
              <a:buFont typeface="Arial" pitchFamily="34" charset="0"/>
              <a:buChar char="•"/>
            </a:pPr>
            <a:r>
              <a:rPr lang="es-CO" sz="1700" b="1" dirty="0"/>
              <a:t>El pasivo diferido se amortizará considerando el plazo del acuerdo de concesión</a:t>
            </a:r>
            <a:endParaRPr lang="es-CO" sz="17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870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4211228" y="421225"/>
            <a:ext cx="7962236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600" b="1" dirty="0">
                <a:solidFill>
                  <a:schemeClr val="tx1"/>
                </a:solidFill>
                <a:cs typeface="Arial" charset="0"/>
              </a:rPr>
              <a:t>RECONOCIMIENTO DE INGRESOS Y GASTOS RELACIONADOS CON CONCESIONES</a:t>
            </a:r>
            <a:endParaRPr lang="es-CO" altLang="es-CO" sz="3600" b="1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ángulo redondeado 4"/>
          <p:cNvSpPr/>
          <p:nvPr/>
        </p:nvSpPr>
        <p:spPr>
          <a:xfrm>
            <a:off x="299001" y="2811780"/>
            <a:ext cx="2299419" cy="1379219"/>
          </a:xfrm>
          <a:prstGeom prst="roundRect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Los ingresos por la explotación de los activos en concesión</a:t>
            </a:r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25" name="Flecha derecha 1"/>
          <p:cNvSpPr/>
          <p:nvPr/>
        </p:nvSpPr>
        <p:spPr>
          <a:xfrm>
            <a:off x="2718580" y="3361111"/>
            <a:ext cx="422030" cy="293077"/>
          </a:xfrm>
          <a:prstGeom prst="rightArrow">
            <a:avLst/>
          </a:prstGeom>
          <a:solidFill>
            <a:srgbClr val="C00000"/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Rectángulo redondeado 4"/>
          <p:cNvSpPr/>
          <p:nvPr/>
        </p:nvSpPr>
        <p:spPr>
          <a:xfrm>
            <a:off x="330708" y="4418452"/>
            <a:ext cx="2299419" cy="1764634"/>
          </a:xfrm>
          <a:prstGeom prst="roundRect">
            <a:avLst/>
          </a:prstGeom>
          <a:solidFill>
            <a:srgbClr val="FF7C80"/>
          </a:solidFill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Gastos relacionados con la operación y mantenimiento de activos en concesión</a:t>
            </a:r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33" name="Rectángulo redondeado 4"/>
          <p:cNvSpPr/>
          <p:nvPr/>
        </p:nvSpPr>
        <p:spPr>
          <a:xfrm>
            <a:off x="3299847" y="2842260"/>
            <a:ext cx="3285357" cy="1348739"/>
          </a:xfrm>
          <a:prstGeom prst="round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sz="2000" b="1" dirty="0">
                <a:solidFill>
                  <a:schemeClr val="tx1"/>
                </a:solidFill>
              </a:rPr>
              <a:t>En la proporción a la que tenga derecho, afectando las cuentas por cobrar</a:t>
            </a:r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41" name="Rectángulo redondeado 4"/>
          <p:cNvSpPr/>
          <p:nvPr/>
        </p:nvSpPr>
        <p:spPr>
          <a:xfrm>
            <a:off x="3299847" y="4535114"/>
            <a:ext cx="3285357" cy="1531310"/>
          </a:xfrm>
          <a:prstGeom prst="round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sz="2000" b="1" dirty="0">
                <a:solidFill>
                  <a:schemeClr val="tx1"/>
                </a:solidFill>
              </a:rPr>
              <a:t>En la proporción que asuma de la obligación, afectando las cuentas por pagar</a:t>
            </a:r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42" name="Flecha derecha 1"/>
          <p:cNvSpPr/>
          <p:nvPr/>
        </p:nvSpPr>
        <p:spPr>
          <a:xfrm>
            <a:off x="2703340" y="4969839"/>
            <a:ext cx="422030" cy="293077"/>
          </a:xfrm>
          <a:prstGeom prst="rightArrow">
            <a:avLst/>
          </a:prstGeom>
          <a:solidFill>
            <a:srgbClr val="C00000"/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Pantalla 3"/>
          <p:cNvSpPr/>
          <p:nvPr/>
        </p:nvSpPr>
        <p:spPr>
          <a:xfrm>
            <a:off x="6759681" y="2469784"/>
            <a:ext cx="5241819" cy="3596640"/>
          </a:xfrm>
          <a:prstGeom prst="flowChartDisplay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CO" sz="2000" b="1" dirty="0">
                <a:solidFill>
                  <a:schemeClr val="tx1"/>
                </a:solidFill>
              </a:rPr>
              <a:t>Ingresos y gastos asociados con el </a:t>
            </a:r>
            <a:r>
              <a:rPr lang="es-ES_tradnl" sz="2000" b="1" dirty="0">
                <a:solidFill>
                  <a:schemeClr val="tx1"/>
                </a:solidFill>
              </a:rPr>
              <a:t>desarrollo de una actividad reservada a la entidad concedente se reconocerán </a:t>
            </a:r>
            <a:r>
              <a:rPr lang="es-CO" sz="2000" b="1" dirty="0">
                <a:solidFill>
                  <a:schemeClr val="tx1"/>
                </a:solidFill>
              </a:rPr>
              <a:t>en el periodo en que estos se generen, afectando, respectivamente, las cuentas por cobrar y las cuentas por pagar.</a:t>
            </a:r>
          </a:p>
        </p:txBody>
      </p:sp>
    </p:spTree>
    <p:extLst>
      <p:ext uri="{BB962C8B-B14F-4D97-AF65-F5344CB8AC3E}">
        <p14:creationId xmlns:p14="http://schemas.microsoft.com/office/powerpoint/2010/main" val="247498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3"/>
          <p:cNvSpPr>
            <a:spLocks noGrp="1"/>
          </p:cNvSpPr>
          <p:nvPr>
            <p:ph type="title" idx="4294967295"/>
          </p:nvPr>
        </p:nvSpPr>
        <p:spPr>
          <a:xfrm>
            <a:off x="3902334" y="617019"/>
            <a:ext cx="8299300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600" b="1" dirty="0">
                <a:solidFill>
                  <a:schemeClr val="tx1"/>
                </a:solidFill>
                <a:cs typeface="Arial" charset="0"/>
              </a:rPr>
              <a:t>TRATAMIENTO DE LAS GARANTÍAS DE FLUJOS DE INGRESOS MÍNIMOS</a:t>
            </a:r>
            <a:endParaRPr lang="es-CO" altLang="es-CO" sz="3600" b="1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graphicFrame>
        <p:nvGraphicFramePr>
          <p:cNvPr id="38" name="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497299"/>
              </p:ext>
            </p:extLst>
          </p:nvPr>
        </p:nvGraphicFramePr>
        <p:xfrm>
          <a:off x="4312920" y="2096510"/>
          <a:ext cx="3711552" cy="102975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11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8885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REMOTA</a:t>
                      </a:r>
                      <a:endParaRPr lang="es-CO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s-CO" sz="18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Prácticamente </a:t>
                      </a:r>
                      <a:r>
                        <a:rPr kumimoji="0" lang="es-CO" sz="2000" b="1" i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nula</a:t>
                      </a:r>
                      <a:endParaRPr lang="es-CO" sz="2000" b="1" i="1" dirty="0"/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3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999402"/>
              </p:ext>
            </p:extLst>
          </p:nvPr>
        </p:nvGraphicFramePr>
        <p:xfrm>
          <a:off x="4312920" y="3376153"/>
          <a:ext cx="3711552" cy="14127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11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1019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POSIBLE</a:t>
                      </a:r>
                      <a:endParaRPr lang="es-CO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18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8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Es </a:t>
                      </a:r>
                      <a:r>
                        <a:rPr kumimoji="0" lang="es-CO" sz="2000" b="1" i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menor</a:t>
                      </a:r>
                      <a:r>
                        <a:rPr kumimoji="0" lang="es-CO" sz="18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que la probabilidad de que no se haga efectiva</a:t>
                      </a:r>
                      <a:endParaRPr kumimoji="0" lang="es-CO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3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104521"/>
              </p:ext>
            </p:extLst>
          </p:nvPr>
        </p:nvGraphicFramePr>
        <p:xfrm>
          <a:off x="4312920" y="4976008"/>
          <a:ext cx="3683336" cy="1485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3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345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PROBABLE</a:t>
                      </a:r>
                      <a:endParaRPr lang="es-CO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40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8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Es </a:t>
                      </a:r>
                      <a:r>
                        <a:rPr kumimoji="0" lang="es-CO" sz="2000" b="1" i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más alta </a:t>
                      </a:r>
                      <a:r>
                        <a:rPr kumimoji="0" lang="es-CO" sz="1800" b="1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que la probabilidad de que no se haga efectiva</a:t>
                      </a:r>
                      <a:endParaRPr kumimoji="0" lang="es-CO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54864" marB="5486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" name="Flecha derecha 1"/>
          <p:cNvSpPr/>
          <p:nvPr/>
        </p:nvSpPr>
        <p:spPr>
          <a:xfrm>
            <a:off x="8346292" y="2484121"/>
            <a:ext cx="422030" cy="34041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Flecha derecha 1"/>
          <p:cNvSpPr/>
          <p:nvPr/>
        </p:nvSpPr>
        <p:spPr>
          <a:xfrm>
            <a:off x="8346292" y="3931921"/>
            <a:ext cx="422030" cy="362346"/>
          </a:xfrm>
          <a:prstGeom prst="right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3" name="Flecha derecha 1"/>
          <p:cNvSpPr/>
          <p:nvPr/>
        </p:nvSpPr>
        <p:spPr>
          <a:xfrm>
            <a:off x="8346292" y="5462616"/>
            <a:ext cx="422030" cy="351878"/>
          </a:xfrm>
          <a:prstGeom prst="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7" name="46 Rectángulo redondeado"/>
          <p:cNvSpPr/>
          <p:nvPr/>
        </p:nvSpPr>
        <p:spPr bwMode="auto">
          <a:xfrm>
            <a:off x="9000077" y="2267134"/>
            <a:ext cx="2833783" cy="796106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3333CC"/>
            </a:solidFill>
            <a:prstDash val="solid"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hay efecto contable</a:t>
            </a:r>
            <a:endParaRPr kumimoji="0" lang="es-CO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47 Rectángulo redondeado"/>
          <p:cNvSpPr/>
          <p:nvPr/>
        </p:nvSpPr>
        <p:spPr bwMode="auto">
          <a:xfrm>
            <a:off x="9000077" y="5195988"/>
            <a:ext cx="2833783" cy="808572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FF6600"/>
            </a:solidFill>
            <a:prstDash val="solid"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Provisión</a:t>
            </a:r>
            <a:endParaRPr kumimoji="0" lang="es-CO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48 Rectángulo redondeado"/>
          <p:cNvSpPr/>
          <p:nvPr/>
        </p:nvSpPr>
        <p:spPr bwMode="auto">
          <a:xfrm>
            <a:off x="9000077" y="3657600"/>
            <a:ext cx="2833783" cy="841001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chemeClr val="accent6"/>
            </a:solidFill>
            <a:prstDash val="solid"/>
            <a:headEnd type="none" w="med" len="med"/>
            <a:tailEnd type="none" w="med" len="med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Pasivo contingente</a:t>
            </a:r>
            <a:endParaRPr kumimoji="0" lang="es-CO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1021080" y="2847393"/>
            <a:ext cx="2736474" cy="27075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kern="0" dirty="0"/>
              <a:t>PROBABILIDAD QUE SE HAGA EFECTIVA LA GARANTÍA</a:t>
            </a:r>
            <a:endParaRPr lang="es-CO" sz="2800" dirty="0"/>
          </a:p>
        </p:txBody>
      </p:sp>
      <p:sp>
        <p:nvSpPr>
          <p:cNvPr id="12" name="Flecha curvada hacia abajo 11"/>
          <p:cNvSpPr/>
          <p:nvPr/>
        </p:nvSpPr>
        <p:spPr>
          <a:xfrm rot="20802911">
            <a:off x="1814222" y="1492784"/>
            <a:ext cx="3579467" cy="936638"/>
          </a:xfrm>
          <a:prstGeom prst="curvedDownArrow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3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94725"/>
              </p:ext>
            </p:extLst>
          </p:nvPr>
        </p:nvGraphicFramePr>
        <p:xfrm>
          <a:off x="2168964" y="1915181"/>
          <a:ext cx="2704161" cy="326745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04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6093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>
                          <a:solidFill>
                            <a:schemeClr val="tx1"/>
                          </a:solidFill>
                        </a:rPr>
                        <a:t>ACTIVO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876">
                <a:tc>
                  <a:txBody>
                    <a:bodyPr/>
                    <a:lstStyle/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Activos en concesión (incluyendo los recibidos de la titular)</a:t>
                      </a:r>
                    </a:p>
                    <a:p>
                      <a:pPr marL="171450" marR="0" indent="-1714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CO" sz="1800" b="1" dirty="0"/>
                        <a:t>Depreciación, amortización y deterioro acumulados de activos en concesión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Cuenta por cobrar por explotación de activos en concesión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9294613" y="3428067"/>
            <a:ext cx="2198297" cy="333814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marL="219799" indent="-219799">
              <a:buFont typeface="Arial" pitchFamily="34" charset="0"/>
              <a:buChar char="•"/>
            </a:pPr>
            <a:endParaRPr lang="es-CO" sz="1400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96415"/>
              </p:ext>
            </p:extLst>
          </p:nvPr>
        </p:nvGraphicFramePr>
        <p:xfrm>
          <a:off x="4998450" y="1915181"/>
          <a:ext cx="2704161" cy="32064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04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>
                          <a:solidFill>
                            <a:schemeClr val="tx1"/>
                          </a:solidFill>
                        </a:rPr>
                        <a:t>PASIVO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1879">
                <a:tc>
                  <a:txBody>
                    <a:bodyPr/>
                    <a:lstStyle/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600" b="1" dirty="0"/>
                        <a:t>Pasivo financiero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600" b="1" dirty="0"/>
                        <a:t>Pasivo diferido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600" b="1" dirty="0"/>
                        <a:t>Cuenta por pagar por operación y mantenimiento de activos en concesión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600" b="1" dirty="0"/>
                        <a:t>Provisión por garantías de flujos de ingreso mínimos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600" b="1" dirty="0"/>
                        <a:t>Cuenta por pagar por garantías de flujos de ingreso mínimos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08223"/>
              </p:ext>
            </p:extLst>
          </p:nvPr>
        </p:nvGraphicFramePr>
        <p:xfrm>
          <a:off x="4999758" y="5066754"/>
          <a:ext cx="2704161" cy="7376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04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982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>
                          <a:solidFill>
                            <a:schemeClr val="tx1"/>
                          </a:solidFill>
                        </a:rPr>
                        <a:t>PATRIMONIO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53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s-CO" sz="1400" dirty="0"/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311112"/>
              </p:ext>
            </p:extLst>
          </p:nvPr>
        </p:nvGraphicFramePr>
        <p:xfrm>
          <a:off x="7838583" y="1881998"/>
          <a:ext cx="4277028" cy="16215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77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451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>
                          <a:solidFill>
                            <a:schemeClr val="tx1"/>
                          </a:solidFill>
                        </a:rPr>
                        <a:t>INGRESO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773">
                <a:tc>
                  <a:txBody>
                    <a:bodyPr/>
                    <a:lstStyle/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Transferencia de activos recibidos de la  entidad titular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Amortización de pasivo diferido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Explotación de activos en concesión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534294"/>
              </p:ext>
            </p:extLst>
          </p:nvPr>
        </p:nvGraphicFramePr>
        <p:xfrm>
          <a:off x="7838053" y="3580581"/>
          <a:ext cx="4278041" cy="30853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78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6754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>
                          <a:solidFill>
                            <a:schemeClr val="tx1"/>
                          </a:solidFill>
                        </a:rPr>
                        <a:t>GASTO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9947">
                <a:tc>
                  <a:txBody>
                    <a:bodyPr/>
                    <a:lstStyle/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Depreciación, amortización y deterioro de activos en concesión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Costo efectivo del pasivo financiero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Operación y mantenimiento de activos en concesión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Provisión por garantía de flujos de ingreso mínimos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es-CO" sz="1800" b="1" dirty="0"/>
                        <a:t>Transferencia de activos en concesión a la entidad titular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ítulo 3"/>
          <p:cNvSpPr>
            <a:spLocks noGrp="1"/>
          </p:cNvSpPr>
          <p:nvPr>
            <p:ph type="title" idx="4294967295"/>
          </p:nvPr>
        </p:nvSpPr>
        <p:spPr>
          <a:xfrm>
            <a:off x="4078465" y="179882"/>
            <a:ext cx="8099634" cy="844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algn="r" eaLnBrk="1" hangingPunct="1"/>
            <a:r>
              <a:rPr lang="es-CO" altLang="es-CO" sz="3200" b="1" dirty="0">
                <a:solidFill>
                  <a:schemeClr val="tx1"/>
                </a:solidFill>
                <a:latin typeface="+mn-lt"/>
                <a:cs typeface="Arial" charset="0"/>
              </a:rPr>
              <a:t>IMPACTOS FINANCIEROS EN LA </a:t>
            </a:r>
            <a:br>
              <a:rPr lang="es-CO" altLang="es-CO" sz="3200" b="1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es-CO" altLang="es-CO" sz="3200" b="1" dirty="0">
                <a:solidFill>
                  <a:schemeClr val="tx1"/>
                </a:solidFill>
                <a:latin typeface="+mn-lt"/>
                <a:cs typeface="Arial" charset="0"/>
              </a:rPr>
              <a:t>ENTIDAD CONCEDENTE</a:t>
            </a:r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74256"/>
              </p:ext>
            </p:extLst>
          </p:nvPr>
        </p:nvGraphicFramePr>
        <p:xfrm>
          <a:off x="2145271" y="1475753"/>
          <a:ext cx="5567987" cy="4450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567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248">
                <a:tc>
                  <a:txBody>
                    <a:bodyPr/>
                    <a:lstStyle/>
                    <a:p>
                      <a:pPr algn="ctr"/>
                      <a:r>
                        <a:rPr lang="es-CO" sz="2200" dirty="0"/>
                        <a:t>ESTADO DE SITUACIÓN FINANCIERA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578923"/>
              </p:ext>
            </p:extLst>
          </p:nvPr>
        </p:nvGraphicFramePr>
        <p:xfrm>
          <a:off x="7838053" y="1253262"/>
          <a:ext cx="4278041" cy="4450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78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3947">
                <a:tc>
                  <a:txBody>
                    <a:bodyPr/>
                    <a:lstStyle/>
                    <a:p>
                      <a:pPr algn="ctr"/>
                      <a:r>
                        <a:rPr lang="es-CO" sz="2200" dirty="0"/>
                        <a:t>ESTADO DE RESULTADOS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975394"/>
              </p:ext>
            </p:extLst>
          </p:nvPr>
        </p:nvGraphicFramePr>
        <p:xfrm>
          <a:off x="2152746" y="5689959"/>
          <a:ext cx="5551173" cy="10424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55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0359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CUENTAS</a:t>
                      </a:r>
                      <a:r>
                        <a:rPr lang="es-CO" sz="1800" baseline="0" dirty="0"/>
                        <a:t> DE ORDEN</a:t>
                      </a:r>
                      <a:endParaRPr lang="es-CO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616"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CO" sz="1800" b="1" dirty="0"/>
                        <a:t>Pasivo contingente por garantías de flujos de ingresos mínimos</a:t>
                      </a:r>
                    </a:p>
                  </a:txBody>
                  <a:tcPr marL="121920" marR="121920" marT="54864" marB="5486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853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1097</Words>
  <Application>Microsoft Office PowerPoint</Application>
  <PresentationFormat>Panorámica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Adobe Heiti Std R</vt:lpstr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 C O L O M B I A REGULACIÓN CONTABLE PÚBLICA APP’s Acuerdos de Concesión</vt:lpstr>
      <vt:lpstr>Presentación de PowerPoint</vt:lpstr>
      <vt:lpstr>ACUERDOS DE CONCESIÓN Y ENTIDAD CONCEDENTE</vt:lpstr>
      <vt:lpstr>RECONOCIMIENTO Y MEDICIÓN DE ACTIVOS EN CONCESIÓN</vt:lpstr>
      <vt:lpstr>RECONOCIMIENTO Y MEDICIÓN DE PASIVOS ASOCIADOS A LOS ACTIVOS </vt:lpstr>
      <vt:lpstr>RECONOCIMIENTO DE INGRESOS Y GASTOS RELACIONADOS CON CONCESIONES</vt:lpstr>
      <vt:lpstr>TRATAMIENTO DE LAS GARANTÍAS DE FLUJOS DE INGRESOS MÍNIMOS</vt:lpstr>
      <vt:lpstr>IMPACTOS FINANCIEROS EN LA  ENTIDAD CONCEDENTE</vt:lpstr>
      <vt:lpstr>Presentación de PowerPoint</vt:lpstr>
      <vt:lpstr>DESAFÍOS Y ESTRATEGIAS DURANTE EL DESARROLLO DE LA NORMA</vt:lpstr>
      <vt:lpstr>CONCESIONES DE INFRAESTRUCTURA  DE TRANSPORTE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SHINNY</dc:creator>
  <cp:lastModifiedBy>Carlos Estrada</cp:lastModifiedBy>
  <cp:revision>67</cp:revision>
  <dcterms:created xsi:type="dcterms:W3CDTF">2019-04-10T21:30:58Z</dcterms:created>
  <dcterms:modified xsi:type="dcterms:W3CDTF">2021-05-27T17:49:02Z</dcterms:modified>
</cp:coreProperties>
</file>