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5" r:id="rId2"/>
  </p:sldMasterIdLst>
  <p:notesMasterIdLst>
    <p:notesMasterId r:id="rId48"/>
  </p:notesMasterIdLst>
  <p:sldIdLst>
    <p:sldId id="266" r:id="rId3"/>
    <p:sldId id="258" r:id="rId4"/>
    <p:sldId id="264" r:id="rId5"/>
    <p:sldId id="318" r:id="rId6"/>
    <p:sldId id="295" r:id="rId7"/>
    <p:sldId id="320" r:id="rId8"/>
    <p:sldId id="319" r:id="rId9"/>
    <p:sldId id="262" r:id="rId10"/>
    <p:sldId id="265" r:id="rId11"/>
    <p:sldId id="298" r:id="rId12"/>
    <p:sldId id="287" r:id="rId13"/>
    <p:sldId id="289" r:id="rId14"/>
    <p:sldId id="290" r:id="rId15"/>
    <p:sldId id="300" r:id="rId16"/>
    <p:sldId id="301" r:id="rId17"/>
    <p:sldId id="302" r:id="rId18"/>
    <p:sldId id="303" r:id="rId19"/>
    <p:sldId id="305" r:id="rId20"/>
    <p:sldId id="312" r:id="rId21"/>
    <p:sldId id="309" r:id="rId22"/>
    <p:sldId id="292" r:id="rId23"/>
    <p:sldId id="293" r:id="rId24"/>
    <p:sldId id="296" r:id="rId25"/>
    <p:sldId id="286" r:id="rId26"/>
    <p:sldId id="294" r:id="rId27"/>
    <p:sldId id="263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317" r:id="rId46"/>
    <p:sldId id="260" r:id="rId47"/>
  </p:sldIdLst>
  <p:sldSz cx="9144000" cy="5715000" type="screen16x10"/>
  <p:notesSz cx="7010400" cy="92964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6DE"/>
    <a:srgbClr val="E4801C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7" autoAdjust="0"/>
    <p:restoredTop sz="79402" autoAdjust="0"/>
  </p:normalViewPr>
  <p:slideViewPr>
    <p:cSldViewPr snapToGrid="0">
      <p:cViewPr varScale="1">
        <p:scale>
          <a:sx n="87" d="100"/>
          <a:sy n="8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93BD76-066F-442E-ACA9-4C7D8DC1D39F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1162050"/>
            <a:ext cx="5019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1EBF30-C062-4FC3-8C01-EFF0454683C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217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Esta plantilla se </a:t>
            </a:r>
            <a:r>
              <a:rPr lang="es-ES" altLang="es-ES" sz="1000" b="1" dirty="0"/>
              <a:t>debe usar </a:t>
            </a:r>
            <a:r>
              <a:rPr lang="es-ES" altLang="es-ES" sz="1000" dirty="0"/>
              <a:t>como archivo de inicio para presentaciones externas de la Contaduría General de la nación. En formato presentación en pantalla 16:10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Nota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el tamaño de la fuente (es importante para la accesibilidad, visibilidad, grabación en vídeo y producción en línea)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Colores coordinados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Preste especial atención a los gráficos, diagramas y cuadros de texto.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Gráficos y tablas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colores y estilos uniformes y que no distraigan.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Etiquete todos los gráficos y tablas y no olvide colocar la fuente de donde se toman las imágenes o los gráficos (Derechos de autor)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</p:txBody>
      </p:sp>
      <p:sp>
        <p:nvSpPr>
          <p:cNvPr id="1843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79D87527-6201-45A2-8F26-DCF5E8978436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18558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Este </a:t>
            </a:r>
            <a:r>
              <a:rPr lang="es-ES" altLang="es-ES" sz="1000" dirty="0" err="1"/>
              <a:t>slide</a:t>
            </a:r>
            <a:r>
              <a:rPr lang="es-ES" altLang="es-ES" sz="1000" dirty="0"/>
              <a:t> se </a:t>
            </a:r>
            <a:r>
              <a:rPr lang="es-ES" altLang="es-ES" sz="1000" b="1" dirty="0"/>
              <a:t>debe usar </a:t>
            </a:r>
            <a:r>
              <a:rPr lang="es-ES" altLang="es-ES" sz="1000" dirty="0"/>
              <a:t>para nombrar los </a:t>
            </a:r>
            <a:r>
              <a:rPr lang="es-ES" altLang="es-ES" sz="1000" b="1" dirty="0"/>
              <a:t>Capítulos</a:t>
            </a:r>
            <a:r>
              <a:rPr lang="es-ES" altLang="es-ES" sz="1000" dirty="0"/>
              <a:t>, cambio de </a:t>
            </a:r>
            <a:r>
              <a:rPr lang="es-ES" altLang="es-ES" sz="1000" b="1" dirty="0"/>
              <a:t>tema</a:t>
            </a:r>
            <a:r>
              <a:rPr lang="es-ES" altLang="es-ES" sz="1000" dirty="0"/>
              <a:t> o para </a:t>
            </a:r>
            <a:r>
              <a:rPr lang="es-ES" altLang="es-ES" sz="1000" b="1" dirty="0"/>
              <a:t>saltos de sección </a:t>
            </a:r>
            <a:r>
              <a:rPr lang="es-ES" altLang="es-ES" sz="1000" dirty="0"/>
              <a:t>en presentaciones de varios temas o conferencistas.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Secciones</a:t>
            </a: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b="1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Notas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el tamaño de la fuente (es importante para la accesibilidad, visibilidad, grabación en vídeo y producción en línea)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9AE72CD6-89D3-42D2-8105-C9834A018746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48108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Este </a:t>
            </a:r>
            <a:r>
              <a:rPr lang="es-ES" altLang="es-ES" sz="1000" dirty="0" err="1"/>
              <a:t>slide</a:t>
            </a:r>
            <a:r>
              <a:rPr lang="es-ES" altLang="es-ES" sz="1000" dirty="0"/>
              <a:t> se </a:t>
            </a:r>
            <a:r>
              <a:rPr lang="es-ES" altLang="es-ES" sz="1000" b="1" dirty="0"/>
              <a:t>debe usar </a:t>
            </a:r>
            <a:r>
              <a:rPr lang="es-ES" altLang="es-ES" sz="1000" dirty="0"/>
              <a:t>para nombrar los </a:t>
            </a:r>
            <a:r>
              <a:rPr lang="es-ES" altLang="es-ES" sz="1000" b="1" dirty="0"/>
              <a:t>Capítulos</a:t>
            </a:r>
            <a:r>
              <a:rPr lang="es-ES" altLang="es-ES" sz="1000" dirty="0"/>
              <a:t>, cambio de </a:t>
            </a:r>
            <a:r>
              <a:rPr lang="es-ES" altLang="es-ES" sz="1000" b="1" dirty="0"/>
              <a:t>tema</a:t>
            </a:r>
            <a:r>
              <a:rPr lang="es-ES" altLang="es-ES" sz="1000" dirty="0"/>
              <a:t> o para </a:t>
            </a:r>
            <a:r>
              <a:rPr lang="es-ES" altLang="es-ES" sz="1000" b="1" dirty="0"/>
              <a:t>saltos de sección </a:t>
            </a:r>
            <a:r>
              <a:rPr lang="es-ES" altLang="es-ES" sz="1000" dirty="0"/>
              <a:t>en presentaciones de varios temas o conferencistas.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Secciones</a:t>
            </a: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b="1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Notas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el tamaño de la fuente (es importante para la accesibilidad, visibilidad, grabación en vídeo y producción en línea)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9AE72CD6-89D3-42D2-8105-C9834A018746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34192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</a:t>
            </a:r>
            <a:r>
              <a:rPr lang="es-ES" altLang="es-ES" baseline="0" dirty="0"/>
              <a:t> diapositiva</a:t>
            </a:r>
            <a:r>
              <a:rPr lang="es-ES" altLang="es-ES" dirty="0"/>
              <a:t> se </a:t>
            </a:r>
            <a:r>
              <a:rPr lang="es-ES" altLang="es-ES" b="1" dirty="0"/>
              <a:t>debe usar </a:t>
            </a:r>
            <a:r>
              <a:rPr lang="es-ES" altLang="es-ES" dirty="0"/>
              <a:t>para nombrar el </a:t>
            </a:r>
            <a:r>
              <a:rPr lang="es-ES" altLang="es-ES" b="1" dirty="0"/>
              <a:t>Nombre del Evento</a:t>
            </a:r>
            <a:r>
              <a:rPr lang="es-ES" altLang="es-ES" b="1" baseline="0" dirty="0"/>
              <a:t> </a:t>
            </a:r>
            <a:r>
              <a:rPr lang="es-ES" altLang="es-ES" b="0" baseline="0" dirty="0"/>
              <a:t>o dar la </a:t>
            </a:r>
            <a:r>
              <a:rPr lang="es-ES" altLang="es-ES" b="1" baseline="0" dirty="0"/>
              <a:t>Bienvenida </a:t>
            </a:r>
            <a:r>
              <a:rPr lang="es-ES" altLang="es-ES" dirty="0"/>
              <a:t>en presentaciones de varios temas o conferencistas.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23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3373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Este </a:t>
            </a:r>
            <a:r>
              <a:rPr lang="es-ES" altLang="es-ES" sz="1000" dirty="0" err="1"/>
              <a:t>slide</a:t>
            </a:r>
            <a:r>
              <a:rPr lang="es-ES" altLang="es-ES" sz="1000" dirty="0"/>
              <a:t> finaliza la presentación. Si se requiere que el funcionario de la CGN deba ser contactado,  digite el </a:t>
            </a:r>
            <a:r>
              <a:rPr lang="es-ES" altLang="es-ES" sz="1000" b="1" dirty="0"/>
              <a:t>correo electrónico institucional.</a:t>
            </a:r>
            <a:endParaRPr lang="es-CO" sz="1000" dirty="0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FBDF0B1D-1C53-4861-AE74-035B5313158E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80667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58195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9891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4583242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595777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383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627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1577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172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" y="-7938"/>
            <a:ext cx="9144000" cy="571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907088" y="51022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275" y="549275"/>
            <a:ext cx="3641725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44618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60826"/>
            <a:ext cx="2723470" cy="417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606513" y="1723123"/>
            <a:ext cx="629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48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11758" y="3193565"/>
            <a:ext cx="5044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590283" y="4833382"/>
            <a:ext cx="481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64432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073184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81013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2363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063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/>
          <p:cNvCxnSpPr/>
          <p:nvPr/>
        </p:nvCxnSpPr>
        <p:spPr>
          <a:xfrm>
            <a:off x="2392363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/>
          <p:cNvSpPr/>
          <p:nvPr/>
        </p:nvSpPr>
        <p:spPr>
          <a:xfrm>
            <a:off x="6062663" y="50895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133914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19264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2016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6173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413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4493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85428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947551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2393198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7897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3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567673" y="1320799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0410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953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559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714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14546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34436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39053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99623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01920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622524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2528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83210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1334718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49181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166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32379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56758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476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1251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138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7348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9163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image" Target="../media/image24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4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803" r:id="rId28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camillaclausen.dk/tor-du-tage-imod-tillid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32" y="862445"/>
            <a:ext cx="4722668" cy="481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455" y="898814"/>
            <a:ext cx="4187545" cy="48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4537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 CuadroTexto"/>
          <p:cNvSpPr txBox="1"/>
          <p:nvPr/>
        </p:nvSpPr>
        <p:spPr>
          <a:xfrm>
            <a:off x="1731284" y="126182"/>
            <a:ext cx="5680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latin typeface="+mn-lt"/>
              </a:rPr>
              <a:t>Moral, Valores y Ética</a:t>
            </a:r>
          </a:p>
        </p:txBody>
      </p:sp>
      <p:sp>
        <p:nvSpPr>
          <p:cNvPr id="7" name="Proceso 6"/>
          <p:cNvSpPr/>
          <p:nvPr/>
        </p:nvSpPr>
        <p:spPr>
          <a:xfrm>
            <a:off x="891069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MORAL</a:t>
            </a:r>
          </a:p>
        </p:txBody>
      </p:sp>
      <p:sp>
        <p:nvSpPr>
          <p:cNvPr id="8" name="Proceso 7"/>
          <p:cNvSpPr/>
          <p:nvPr/>
        </p:nvSpPr>
        <p:spPr>
          <a:xfrm>
            <a:off x="3440044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VALORES</a:t>
            </a:r>
          </a:p>
        </p:txBody>
      </p:sp>
      <p:sp>
        <p:nvSpPr>
          <p:cNvPr id="9" name="Proceso 8"/>
          <p:cNvSpPr/>
          <p:nvPr/>
        </p:nvSpPr>
        <p:spPr>
          <a:xfrm>
            <a:off x="5936132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ÉTICA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935183" y="2402705"/>
            <a:ext cx="2095837" cy="19661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dirty="0">
                <a:solidFill>
                  <a:schemeClr val="tx1"/>
                </a:solidFill>
              </a:rPr>
              <a:t>Conjunto de </a:t>
            </a:r>
            <a:r>
              <a:rPr lang="es-CO" sz="2800" b="1" dirty="0">
                <a:solidFill>
                  <a:schemeClr val="tx1"/>
                </a:solidFill>
              </a:rPr>
              <a:t>reglas </a:t>
            </a:r>
            <a:r>
              <a:rPr lang="es-CO" sz="2800" dirty="0">
                <a:solidFill>
                  <a:schemeClr val="tx1"/>
                </a:solidFill>
              </a:rPr>
              <a:t>para la convivencia.</a:t>
            </a:r>
            <a:endParaRPr lang="es-CO" sz="2800" b="1" dirty="0">
              <a:solidFill>
                <a:schemeClr val="tx1"/>
              </a:solidFill>
            </a:endParaRPr>
          </a:p>
        </p:txBody>
      </p:sp>
      <p:sp>
        <p:nvSpPr>
          <p:cNvPr id="11" name="Proceso 10"/>
          <p:cNvSpPr/>
          <p:nvPr/>
        </p:nvSpPr>
        <p:spPr>
          <a:xfrm>
            <a:off x="3479242" y="2459854"/>
            <a:ext cx="2226931" cy="3108189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Argumento </a:t>
            </a:r>
            <a:r>
              <a:rPr lang="es-CO" sz="2800" dirty="0">
                <a:solidFill>
                  <a:schemeClr val="tx1"/>
                </a:solidFill>
              </a:rPr>
              <a:t>que sustenta la afirmación de que algo es bueno, correcto o justo.</a:t>
            </a:r>
            <a:endParaRPr lang="es-CO" sz="2800" b="1" dirty="0">
              <a:solidFill>
                <a:schemeClr val="tx1"/>
              </a:solidFill>
            </a:endParaRPr>
          </a:p>
        </p:txBody>
      </p:sp>
      <p:sp>
        <p:nvSpPr>
          <p:cNvPr id="12" name="Proceso 11"/>
          <p:cNvSpPr/>
          <p:nvPr/>
        </p:nvSpPr>
        <p:spPr>
          <a:xfrm>
            <a:off x="6021278" y="2486751"/>
            <a:ext cx="2095837" cy="2232208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Reflexión </a:t>
            </a:r>
            <a:r>
              <a:rPr lang="es-CO" sz="2800" dirty="0">
                <a:solidFill>
                  <a:schemeClr val="tx1"/>
                </a:solidFill>
              </a:rPr>
              <a:t>acerca de la moral y los valores que la sustentan.</a:t>
            </a:r>
          </a:p>
        </p:txBody>
      </p:sp>
      <p:sp>
        <p:nvSpPr>
          <p:cNvPr id="13" name="Flecha abajo 9"/>
          <p:cNvSpPr/>
          <p:nvPr/>
        </p:nvSpPr>
        <p:spPr bwMode="auto">
          <a:xfrm>
            <a:off x="1719559" y="1864381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4" name="Flecha abajo 9"/>
          <p:cNvSpPr/>
          <p:nvPr/>
        </p:nvSpPr>
        <p:spPr bwMode="auto">
          <a:xfrm>
            <a:off x="4322346" y="1892956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5" name="Flecha abajo 9"/>
          <p:cNvSpPr/>
          <p:nvPr/>
        </p:nvSpPr>
        <p:spPr bwMode="auto">
          <a:xfrm>
            <a:off x="6742922" y="1926297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133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5280"/>
            <a:ext cx="9172689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0381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413" y="1034716"/>
            <a:ext cx="8839075" cy="4377322"/>
          </a:xfrm>
          <a:prstGeom prst="rect">
            <a:avLst/>
          </a:prstGeom>
        </p:spPr>
      </p:pic>
      <p:sp>
        <p:nvSpPr>
          <p:cNvPr id="3" name="4 CuadroTexto"/>
          <p:cNvSpPr txBox="1"/>
          <p:nvPr/>
        </p:nvSpPr>
        <p:spPr>
          <a:xfrm>
            <a:off x="2702456" y="45720"/>
            <a:ext cx="37921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latin typeface="+mn-lt"/>
              </a:rPr>
              <a:t>Un perfil Ético</a:t>
            </a:r>
          </a:p>
        </p:txBody>
      </p:sp>
    </p:spTree>
    <p:extLst>
      <p:ext uri="{BB962C8B-B14F-4D97-AF65-F5344CB8AC3E}">
        <p14:creationId xmlns:p14="http://schemas.microsoft.com/office/powerpoint/2010/main" val="88559744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Papel del Contador en la Sociedad</a:t>
            </a:r>
            <a:endParaRPr lang="es-MX" sz="233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158" y="1117307"/>
            <a:ext cx="7700651" cy="459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62687" y="4404249"/>
            <a:ext cx="2227233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Responsabilidad social</a:t>
            </a:r>
            <a:endParaRPr lang="es-MX" sz="1167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7154" y="2139753"/>
            <a:ext cx="217204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Credibilidad</a:t>
            </a:r>
            <a:endParaRPr lang="es-MX" sz="1167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482239" y="4916651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Inversión</a:t>
            </a:r>
            <a:endParaRPr lang="es-MX" sz="1167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666780" y="2178451"/>
            <a:ext cx="2242840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Apalancamiento y Contratación</a:t>
            </a:r>
            <a:endParaRPr lang="es-MX" sz="1167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744119" y="3316291"/>
            <a:ext cx="2460273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CONTADOR </a:t>
            </a:r>
          </a:p>
          <a:p>
            <a:pPr algn="ctr"/>
            <a:r>
              <a:rPr lang="es-CO" sz="1167" b="1" dirty="0"/>
              <a:t>Interlocutor en la satisfacción de las necesidades de información</a:t>
            </a:r>
            <a:endParaRPr lang="es-MX" sz="1167" b="1" dirty="0"/>
          </a:p>
        </p:txBody>
      </p:sp>
      <p:sp>
        <p:nvSpPr>
          <p:cNvPr id="17" name="16 Flecha derecha"/>
          <p:cNvSpPr/>
          <p:nvPr/>
        </p:nvSpPr>
        <p:spPr bwMode="auto">
          <a:xfrm>
            <a:off x="4151954" y="2497460"/>
            <a:ext cx="102011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012160" y="4010833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Expansión</a:t>
            </a:r>
            <a:endParaRPr lang="es-MX" sz="1167" b="1" dirty="0"/>
          </a:p>
        </p:txBody>
      </p:sp>
      <p:sp>
        <p:nvSpPr>
          <p:cNvPr id="23" name="22 Rectángulo redondeado"/>
          <p:cNvSpPr/>
          <p:nvPr/>
        </p:nvSpPr>
        <p:spPr bwMode="auto">
          <a:xfrm>
            <a:off x="5913449" y="1109661"/>
            <a:ext cx="2040227" cy="86187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TOMA DE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DECISIONES</a:t>
            </a:r>
          </a:p>
          <a:p>
            <a:pPr algn="ctr" defTabSz="761970" eaLnBrk="1" hangingPunct="1"/>
            <a:r>
              <a:rPr lang="es-CO" sz="1167" b="1" dirty="0">
                <a:latin typeface="Verdana" pitchFamily="34" charset="0"/>
              </a:rPr>
              <a:t>EMPRESARIALES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25" name="24 Rectángulo redondeado"/>
          <p:cNvSpPr/>
          <p:nvPr/>
        </p:nvSpPr>
        <p:spPr bwMode="auto">
          <a:xfrm>
            <a:off x="1201418" y="1298777"/>
            <a:ext cx="1620180" cy="65862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GESTION DEL</a:t>
            </a:r>
          </a:p>
          <a:p>
            <a:pPr algn="ctr" defTabSz="761970" eaLnBrk="1" hangingPunct="1"/>
            <a:r>
              <a:rPr lang="es-CO" sz="1167" b="1" dirty="0">
                <a:latin typeface="Verdana" pitchFamily="34" charset="0"/>
              </a:rPr>
              <a:t>CONTADOR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27" name="26 Flecha derecha"/>
          <p:cNvSpPr/>
          <p:nvPr/>
        </p:nvSpPr>
        <p:spPr bwMode="auto">
          <a:xfrm>
            <a:off x="4211961" y="4980075"/>
            <a:ext cx="102011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68824" y="2619956"/>
            <a:ext cx="2160240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Transparente en operaciones comerciales</a:t>
            </a:r>
            <a:endParaRPr lang="es-MX" sz="1167" b="1" dirty="0"/>
          </a:p>
        </p:txBody>
      </p:sp>
      <p:sp>
        <p:nvSpPr>
          <p:cNvPr id="29" name="28 CuadroTexto"/>
          <p:cNvSpPr txBox="1"/>
          <p:nvPr/>
        </p:nvSpPr>
        <p:spPr>
          <a:xfrm>
            <a:off x="494978" y="3582246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Profesionalismo</a:t>
            </a:r>
            <a:endParaRPr lang="es-MX" sz="1167" b="1" dirty="0"/>
          </a:p>
        </p:txBody>
      </p:sp>
      <p:sp>
        <p:nvSpPr>
          <p:cNvPr id="30" name="29 CuadroTexto"/>
          <p:cNvSpPr txBox="1"/>
          <p:nvPr/>
        </p:nvSpPr>
        <p:spPr>
          <a:xfrm>
            <a:off x="344128" y="3153883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Calidad</a:t>
            </a:r>
            <a:endParaRPr lang="es-MX" sz="1167" b="1" dirty="0"/>
          </a:p>
        </p:txBody>
      </p:sp>
      <p:sp>
        <p:nvSpPr>
          <p:cNvPr id="31" name="30 CuadroTexto"/>
          <p:cNvSpPr txBox="1"/>
          <p:nvPr/>
        </p:nvSpPr>
        <p:spPr>
          <a:xfrm>
            <a:off x="697605" y="4002293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Confianza</a:t>
            </a:r>
            <a:endParaRPr lang="es-MX" sz="1167" b="1" dirty="0"/>
          </a:p>
        </p:txBody>
      </p:sp>
      <p:sp>
        <p:nvSpPr>
          <p:cNvPr id="24" name="23 Rectángulo redondeado"/>
          <p:cNvSpPr/>
          <p:nvPr/>
        </p:nvSpPr>
        <p:spPr bwMode="auto">
          <a:xfrm>
            <a:off x="3311860" y="2437454"/>
            <a:ext cx="480053" cy="2555606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F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E</a:t>
            </a:r>
          </a:p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P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Ú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B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L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I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C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A</a:t>
            </a:r>
          </a:p>
          <a:p>
            <a:pPr defTabSz="761970" eaLnBrk="1" hangingPunct="1"/>
            <a:endParaRPr lang="es-CO" sz="1500" b="1" dirty="0">
              <a:latin typeface="Verdana" pitchFamily="34" charset="0"/>
            </a:endParaRPr>
          </a:p>
          <a:p>
            <a:pPr defTabSz="761970" eaLnBrk="1" hangingPunct="1"/>
            <a:endParaRPr lang="es-MX" sz="1500" b="1" dirty="0">
              <a:latin typeface="Verdana" pitchFamily="34" charset="0"/>
            </a:endParaRPr>
          </a:p>
        </p:txBody>
      </p:sp>
      <p:sp>
        <p:nvSpPr>
          <p:cNvPr id="2" name="1 Cerrar llave"/>
          <p:cNvSpPr/>
          <p:nvPr/>
        </p:nvSpPr>
        <p:spPr bwMode="auto">
          <a:xfrm>
            <a:off x="2471767" y="2077415"/>
            <a:ext cx="660073" cy="2915646"/>
          </a:xfrm>
          <a:prstGeom prst="rightBrace">
            <a:avLst/>
          </a:prstGeom>
          <a:noFill/>
          <a:ln w="22225" cap="sq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204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Comportamiento Ético- Sociedad Ideal</a:t>
            </a:r>
            <a:endParaRPr lang="es-MX" sz="2333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677" y="1330205"/>
            <a:ext cx="2835230" cy="242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36637" y="3676285"/>
            <a:ext cx="32352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dirty="0"/>
              <a:t>Actores sociales y empresariales:</a:t>
            </a:r>
          </a:p>
          <a:p>
            <a:endParaRPr lang="es-CO" sz="1800" b="1" dirty="0"/>
          </a:p>
          <a:p>
            <a:pPr marL="238115" indent="-238115">
              <a:buFont typeface="Arial" pitchFamily="34" charset="0"/>
              <a:buChar char="•"/>
            </a:pPr>
            <a:r>
              <a:rPr lang="es-CO" sz="1800" b="1" dirty="0"/>
              <a:t>Administradores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800" b="1" dirty="0"/>
              <a:t>Abogados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800" b="1" dirty="0"/>
              <a:t>Contadores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800" b="1" dirty="0"/>
              <a:t>Hombres de Negocios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71633" y="851826"/>
            <a:ext cx="2040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ACTUACION ETICA</a:t>
            </a:r>
          </a:p>
          <a:p>
            <a:pPr algn="ctr"/>
            <a:r>
              <a:rPr lang="es-CO" sz="1600" b="1" dirty="0"/>
              <a:t>(Sociedad Ideal)</a:t>
            </a:r>
            <a:endParaRPr lang="es-MX" sz="1600" b="1" dirty="0"/>
          </a:p>
        </p:txBody>
      </p:sp>
      <p:sp>
        <p:nvSpPr>
          <p:cNvPr id="7" name="6 Igual que"/>
          <p:cNvSpPr/>
          <p:nvPr/>
        </p:nvSpPr>
        <p:spPr bwMode="auto">
          <a:xfrm>
            <a:off x="3731907" y="3062805"/>
            <a:ext cx="1260140" cy="814809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pic>
        <p:nvPicPr>
          <p:cNvPr id="2052" name="Picture 4" descr="http://t2.gstatic.com/images?q=tbn:ANd9GcSxtkElsVv6gpTlko7O3_VvM_n8d5WZxjn-M1XC6U4Jbak_7n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060" y="1403303"/>
            <a:ext cx="3120347" cy="223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712127" y="3671197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600" b="1" dirty="0"/>
              <a:t>Fiscalizaciones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600" b="1" dirty="0"/>
              <a:t>Auditoria General de la Nación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600" b="1" dirty="0"/>
              <a:t>Veedurías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637068" y="997294"/>
            <a:ext cx="214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2">
                    <a:lumMod val="50000"/>
                  </a:schemeClr>
                </a:solidFill>
              </a:rPr>
              <a:t>ELIMINACIÓN DE</a:t>
            </a:r>
          </a:p>
          <a:p>
            <a:pPr algn="ctr"/>
            <a:r>
              <a:rPr lang="es-CO" sz="1600" b="1" dirty="0">
                <a:solidFill>
                  <a:schemeClr val="accent2">
                    <a:lumMod val="50000"/>
                  </a:schemeClr>
                </a:solidFill>
              </a:rPr>
              <a:t>CONTROLES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870239" y="3416007"/>
            <a:ext cx="204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chemeClr val="accent2">
                    <a:lumMod val="50000"/>
                  </a:schemeClr>
                </a:solidFill>
              </a:rPr>
              <a:t>AHORRO</a:t>
            </a:r>
            <a:endParaRPr lang="es-MX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511994" y="4221199"/>
            <a:ext cx="1200133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333" b="1" dirty="0"/>
              <a:t>NACIÓN</a:t>
            </a:r>
          </a:p>
        </p:txBody>
      </p:sp>
      <p:sp>
        <p:nvSpPr>
          <p:cNvPr id="9" name="8 Abrir llave"/>
          <p:cNvSpPr/>
          <p:nvPr/>
        </p:nvSpPr>
        <p:spPr bwMode="auto">
          <a:xfrm>
            <a:off x="5592114" y="3637322"/>
            <a:ext cx="277271" cy="1094156"/>
          </a:xfrm>
          <a:prstGeom prst="leftBrace">
            <a:avLst/>
          </a:prstGeom>
          <a:noFill/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12127" y="48036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b="1" dirty="0"/>
              <a:t>Auditorias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b="1" dirty="0"/>
              <a:t>Control Interno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b="1" dirty="0"/>
              <a:t>Revisorías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4574862" y="5032194"/>
            <a:ext cx="1560173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333" b="1" dirty="0"/>
              <a:t>EMPRESA</a:t>
            </a:r>
          </a:p>
        </p:txBody>
      </p:sp>
      <p:sp>
        <p:nvSpPr>
          <p:cNvPr id="17" name="16 Abrir llave"/>
          <p:cNvSpPr/>
          <p:nvPr/>
        </p:nvSpPr>
        <p:spPr bwMode="auto">
          <a:xfrm>
            <a:off x="5592114" y="4791334"/>
            <a:ext cx="277271" cy="855824"/>
          </a:xfrm>
          <a:prstGeom prst="leftBrace">
            <a:avLst/>
          </a:prstGeom>
          <a:noFill/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522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376" y="913449"/>
            <a:ext cx="7574973" cy="459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51587" y="3845189"/>
            <a:ext cx="258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Entorno económico y social</a:t>
            </a:r>
            <a:endParaRPr lang="es-MX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6481295" y="3177373"/>
            <a:ext cx="2100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Dependencia de la Información Local y Global</a:t>
            </a:r>
            <a:endParaRPr lang="es-MX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51587" y="3275126"/>
            <a:ext cx="2100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Entorno Político y de Poder</a:t>
            </a:r>
            <a:r>
              <a:rPr lang="es-CO" sz="2000" dirty="0"/>
              <a:t>.</a:t>
            </a:r>
            <a:endParaRPr lang="es-MX" sz="2000" dirty="0"/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Comportamiento Ético- Sociedad Actual</a:t>
            </a:r>
            <a:endParaRPr lang="es-MX" sz="2333" dirty="0"/>
          </a:p>
        </p:txBody>
      </p:sp>
      <p:sp>
        <p:nvSpPr>
          <p:cNvPr id="13" name="12 Rectángulo"/>
          <p:cNvSpPr/>
          <p:nvPr/>
        </p:nvSpPr>
        <p:spPr>
          <a:xfrm>
            <a:off x="1871700" y="4541585"/>
            <a:ext cx="5640627" cy="897810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</a:bodyPr>
          <a:lstStyle/>
          <a:p>
            <a:pPr algn="ctr"/>
            <a:r>
              <a:rPr lang="es-ES" sz="266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Comportamiento  humano</a:t>
            </a:r>
          </a:p>
          <a:p>
            <a:pPr algn="ctr"/>
            <a:r>
              <a:rPr lang="es-ES" sz="266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impredecible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3241964" y="1153836"/>
            <a:ext cx="3169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</a:rPr>
              <a:t>Factores que Inciden</a:t>
            </a:r>
            <a:endParaRPr lang="es-MX" sz="2400" b="1" dirty="0">
              <a:solidFill>
                <a:schemeClr val="bg1"/>
              </a:solidFill>
            </a:endParaRPr>
          </a:p>
        </p:txBody>
      </p:sp>
      <p:sp>
        <p:nvSpPr>
          <p:cNvPr id="14" name="13 Flecha doblada"/>
          <p:cNvSpPr/>
          <p:nvPr/>
        </p:nvSpPr>
        <p:spPr bwMode="auto">
          <a:xfrm rot="5400000">
            <a:off x="6619848" y="1845008"/>
            <a:ext cx="1618728" cy="10063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7" name="16 Flecha doblada"/>
          <p:cNvSpPr/>
          <p:nvPr/>
        </p:nvSpPr>
        <p:spPr bwMode="auto">
          <a:xfrm rot="5400000" flipV="1">
            <a:off x="907242" y="1863450"/>
            <a:ext cx="1705736" cy="1020609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8" name="17 Flecha doblada"/>
          <p:cNvSpPr/>
          <p:nvPr/>
        </p:nvSpPr>
        <p:spPr bwMode="auto">
          <a:xfrm flipV="1">
            <a:off x="1342845" y="4601578"/>
            <a:ext cx="828888" cy="7072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9" name="18 Flecha doblada"/>
          <p:cNvSpPr/>
          <p:nvPr/>
        </p:nvSpPr>
        <p:spPr bwMode="auto">
          <a:xfrm flipH="1" flipV="1">
            <a:off x="7032273" y="4624709"/>
            <a:ext cx="900100" cy="7072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58482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483177" y="263230"/>
            <a:ext cx="8289289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ES" sz="2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HOY DEL CONTADOR INTEGRAL</a:t>
            </a:r>
            <a:br>
              <a:rPr lang="es-CO" sz="2200" dirty="0">
                <a:solidFill>
                  <a:schemeClr val="tx1"/>
                </a:solidFill>
              </a:rPr>
            </a:br>
            <a:endParaRPr lang="es-MX" sz="2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6215" y="1065624"/>
            <a:ext cx="2826836" cy="257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77932" y="1663356"/>
            <a:ext cx="34739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Responsabilidad social.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Espíritu de investigación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Capacidad de liderazgo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Inquieto por La </a:t>
            </a:r>
            <a:r>
              <a:rPr lang="es-CO" sz="1600" b="1" dirty="0" err="1"/>
              <a:t>Autopraxis</a:t>
            </a:r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Comprende y participa en temáticas gerenciales, administrativas, económicas, jurídicas e informáticas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Procura de lograr una participación cada vez mayor en los procesos de decisión organizacional.</a:t>
            </a:r>
            <a:endParaRPr lang="es-MX" sz="1600" b="1" dirty="0"/>
          </a:p>
        </p:txBody>
      </p:sp>
      <p:sp>
        <p:nvSpPr>
          <p:cNvPr id="11" name="10 Rectángulo"/>
          <p:cNvSpPr/>
          <p:nvPr/>
        </p:nvSpPr>
        <p:spPr>
          <a:xfrm>
            <a:off x="3153643" y="3706896"/>
            <a:ext cx="2883083" cy="1718676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667" b="1" dirty="0">
                <a:ln w="11430"/>
                <a:solidFill>
                  <a:srgbClr val="2246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AGENTE DE</a:t>
            </a:r>
          </a:p>
          <a:p>
            <a:pPr algn="ctr"/>
            <a:r>
              <a:rPr lang="es-ES" sz="2667" b="1" dirty="0">
                <a:ln w="11430"/>
                <a:solidFill>
                  <a:srgbClr val="2246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CAMBIO EN LA</a:t>
            </a:r>
          </a:p>
          <a:p>
            <a:pPr algn="ctr"/>
            <a:r>
              <a:rPr lang="es-ES" sz="2667" b="1" dirty="0">
                <a:ln w="11430"/>
                <a:solidFill>
                  <a:srgbClr val="2246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SOCIEDAD </a:t>
            </a:r>
          </a:p>
          <a:p>
            <a:pPr algn="ctr"/>
            <a:r>
              <a:rPr lang="es-ES" sz="2667" b="1" dirty="0">
                <a:ln w="11430"/>
                <a:solidFill>
                  <a:srgbClr val="2246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ACTUAL</a:t>
            </a:r>
          </a:p>
        </p:txBody>
      </p:sp>
      <p:sp>
        <p:nvSpPr>
          <p:cNvPr id="13" name="12 Flecha derecha"/>
          <p:cNvSpPr/>
          <p:nvPr/>
        </p:nvSpPr>
        <p:spPr bwMode="auto">
          <a:xfrm>
            <a:off x="5772134" y="1957400"/>
            <a:ext cx="66007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4" name="13 Flecha derecha"/>
          <p:cNvSpPr/>
          <p:nvPr/>
        </p:nvSpPr>
        <p:spPr bwMode="auto">
          <a:xfrm>
            <a:off x="5772134" y="4347022"/>
            <a:ext cx="66007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 bwMode="auto">
          <a:xfrm>
            <a:off x="6492213" y="1778830"/>
            <a:ext cx="1620180" cy="119868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Genera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confianza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y credibilidad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en su labor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16" name="15 Rectángulo redondeado"/>
          <p:cNvSpPr/>
          <p:nvPr/>
        </p:nvSpPr>
        <p:spPr bwMode="auto">
          <a:xfrm>
            <a:off x="6492213" y="4357667"/>
            <a:ext cx="1620180" cy="599342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Genera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Valor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372200" y="5070004"/>
            <a:ext cx="2400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600" b="1" dirty="0"/>
              <a:t>Sector Publico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600" b="1" dirty="0"/>
              <a:t>Sector Privado</a:t>
            </a:r>
            <a:endParaRPr lang="es-MX" sz="1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057735" y="1065624"/>
            <a:ext cx="2129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u="sng" dirty="0">
                <a:solidFill>
                  <a:srgbClr val="002060"/>
                </a:solidFill>
              </a:rPr>
              <a:t>DEBER SER</a:t>
            </a:r>
            <a:endParaRPr lang="es-MX" sz="2000" b="1" u="sng" dirty="0">
              <a:solidFill>
                <a:srgbClr val="002060"/>
              </a:solidFill>
            </a:endParaRPr>
          </a:p>
        </p:txBody>
      </p:sp>
      <p:sp>
        <p:nvSpPr>
          <p:cNvPr id="19" name="5 Más"/>
          <p:cNvSpPr/>
          <p:nvPr/>
        </p:nvSpPr>
        <p:spPr bwMode="auto">
          <a:xfrm>
            <a:off x="6049793" y="738604"/>
            <a:ext cx="1219723" cy="1041343"/>
          </a:xfrm>
          <a:prstGeom prst="mathPlus">
            <a:avLst/>
          </a:prstGeom>
          <a:solidFill>
            <a:srgbClr val="969696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none" lIns="76200" tIns="38100" rIns="7620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MX" sz="1167"/>
          </a:p>
        </p:txBody>
      </p:sp>
      <p:sp>
        <p:nvSpPr>
          <p:cNvPr id="20" name="1 Menos"/>
          <p:cNvSpPr/>
          <p:nvPr/>
        </p:nvSpPr>
        <p:spPr>
          <a:xfrm>
            <a:off x="7024217" y="1113352"/>
            <a:ext cx="1230783" cy="1016000"/>
          </a:xfrm>
          <a:prstGeom prst="mathMinus">
            <a:avLst/>
          </a:prstGeom>
          <a:solidFill>
            <a:srgbClr val="96969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6200" tIns="38100" rIns="7620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MX" sz="1167"/>
          </a:p>
        </p:txBody>
      </p:sp>
      <p:cxnSp>
        <p:nvCxnSpPr>
          <p:cNvPr id="21" name="2 Conector recto"/>
          <p:cNvCxnSpPr/>
          <p:nvPr/>
        </p:nvCxnSpPr>
        <p:spPr>
          <a:xfrm flipV="1">
            <a:off x="6904759" y="846859"/>
            <a:ext cx="896761" cy="883303"/>
          </a:xfrm>
          <a:prstGeom prst="line">
            <a:avLst/>
          </a:prstGeom>
          <a:ln w="31750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62000" y="62228"/>
            <a:ext cx="153953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sz="1167"/>
          </a:p>
        </p:txBody>
      </p:sp>
      <p:sp>
        <p:nvSpPr>
          <p:cNvPr id="22" name="21 Multiplicar"/>
          <p:cNvSpPr/>
          <p:nvPr/>
        </p:nvSpPr>
        <p:spPr bwMode="auto">
          <a:xfrm>
            <a:off x="6619421" y="3043028"/>
            <a:ext cx="1337877" cy="1409482"/>
          </a:xfrm>
          <a:prstGeom prst="mathMultiply">
            <a:avLst/>
          </a:prstGeom>
          <a:solidFill>
            <a:srgbClr val="777777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245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clker.com/cliparts/c/c/d/1/1194984763355261897piramide_arjen_meijer_01.svg.h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69" y="1237320"/>
            <a:ext cx="4560507" cy="426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33892" y="5009997"/>
            <a:ext cx="4440493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Ética y Moral como Individuo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013945" y="3989883"/>
            <a:ext cx="2220247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Ética Profesional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13978" y="3209797"/>
            <a:ext cx="2220247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Normatividad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4674352" y="4597693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192180" y="4377506"/>
            <a:ext cx="2069807" cy="8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Hogar</a:t>
            </a:r>
          </a:p>
          <a:p>
            <a:r>
              <a:rPr lang="es-CO" sz="1167" b="1" dirty="0"/>
              <a:t>Grupo social</a:t>
            </a:r>
          </a:p>
          <a:p>
            <a:r>
              <a:rPr lang="es-CO" sz="1167" b="1" dirty="0"/>
              <a:t>Comunidad</a:t>
            </a:r>
          </a:p>
          <a:p>
            <a:endParaRPr lang="es-MX" sz="1167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433992" y="831041"/>
            <a:ext cx="1680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PRESTIGIO</a:t>
            </a:r>
            <a:endParaRPr lang="es-MX" sz="2000" b="1" dirty="0"/>
          </a:p>
        </p:txBody>
      </p:sp>
      <p:sp>
        <p:nvSpPr>
          <p:cNvPr id="15" name="14 Flecha derecha"/>
          <p:cNvSpPr/>
          <p:nvPr/>
        </p:nvSpPr>
        <p:spPr bwMode="auto">
          <a:xfrm>
            <a:off x="4074285" y="3757600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914378" y="3699044"/>
            <a:ext cx="206980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Universidad</a:t>
            </a:r>
          </a:p>
          <a:p>
            <a:r>
              <a:rPr lang="es-CO" sz="1167" b="1" dirty="0"/>
              <a:t>Lugar de Trabajo</a:t>
            </a:r>
          </a:p>
        </p:txBody>
      </p:sp>
      <p:sp>
        <p:nvSpPr>
          <p:cNvPr id="17" name="16 Flecha derecha"/>
          <p:cNvSpPr/>
          <p:nvPr/>
        </p:nvSpPr>
        <p:spPr bwMode="auto">
          <a:xfrm>
            <a:off x="3594232" y="3037520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464751" y="2868145"/>
            <a:ext cx="2069807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Internacional</a:t>
            </a:r>
          </a:p>
          <a:p>
            <a:r>
              <a:rPr lang="es-CO" sz="1167" b="1" dirty="0"/>
              <a:t>Nacional</a:t>
            </a:r>
          </a:p>
          <a:p>
            <a:r>
              <a:rPr lang="es-CO" sz="1167" b="1" dirty="0"/>
              <a:t>Organizacional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422795" y="1478798"/>
            <a:ext cx="1320146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Confianza</a:t>
            </a:r>
          </a:p>
          <a:p>
            <a:r>
              <a:rPr lang="es-CO" sz="1167" b="1" dirty="0"/>
              <a:t>Credibilidad</a:t>
            </a:r>
            <a:endParaRPr lang="es-MX" sz="1167" b="1" dirty="0"/>
          </a:p>
        </p:txBody>
      </p:sp>
      <p:sp>
        <p:nvSpPr>
          <p:cNvPr id="20" name="19 Flecha derecha"/>
          <p:cNvSpPr/>
          <p:nvPr/>
        </p:nvSpPr>
        <p:spPr bwMode="auto">
          <a:xfrm>
            <a:off x="2634126" y="1597360"/>
            <a:ext cx="660073" cy="420047"/>
          </a:xfrm>
          <a:prstGeom prst="rightArrow">
            <a:avLst>
              <a:gd name="adj1" fmla="val 50000"/>
              <a:gd name="adj2" fmla="val 63743"/>
            </a:avLst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373985" y="2258884"/>
            <a:ext cx="1360233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67" b="1" dirty="0">
                <a:solidFill>
                  <a:schemeClr val="bg2"/>
                </a:solidFill>
              </a:rPr>
              <a:t>Actuación</a:t>
            </a:r>
          </a:p>
          <a:p>
            <a:pPr algn="ctr"/>
            <a:r>
              <a:rPr lang="es-CO" sz="1667" b="1" dirty="0">
                <a:solidFill>
                  <a:schemeClr val="bg2"/>
                </a:solidFill>
              </a:rPr>
              <a:t>Ética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22" name="21 Flecha derecha"/>
          <p:cNvSpPr/>
          <p:nvPr/>
        </p:nvSpPr>
        <p:spPr bwMode="auto">
          <a:xfrm>
            <a:off x="3114178" y="2257433"/>
            <a:ext cx="660073" cy="420047"/>
          </a:xfrm>
          <a:prstGeom prst="rightArrow">
            <a:avLst>
              <a:gd name="adj1" fmla="val 50000"/>
              <a:gd name="adj2" fmla="val 63743"/>
            </a:avLst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915037" y="2198877"/>
            <a:ext cx="3600400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Actuación con principios éticos y aplicación de la normatividad</a:t>
            </a:r>
            <a:endParaRPr lang="es-MX" sz="1167" b="1" dirty="0"/>
          </a:p>
        </p:txBody>
      </p:sp>
      <p:sp>
        <p:nvSpPr>
          <p:cNvPr id="2" name="1 Flecha a la derecha con bandas"/>
          <p:cNvSpPr/>
          <p:nvPr/>
        </p:nvSpPr>
        <p:spPr bwMode="auto">
          <a:xfrm>
            <a:off x="6054222" y="2831852"/>
            <a:ext cx="929680" cy="685722"/>
          </a:xfrm>
          <a:prstGeom prst="stripedRightArrow">
            <a:avLst/>
          </a:prstGeom>
          <a:solidFill>
            <a:srgbClr val="000066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488881" y="1477347"/>
            <a:ext cx="1423511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Individual</a:t>
            </a:r>
          </a:p>
          <a:p>
            <a:r>
              <a:rPr lang="es-CO" sz="1167" b="1" dirty="0"/>
              <a:t>Profesional</a:t>
            </a:r>
            <a:endParaRPr lang="es-MX" sz="1167" b="1" dirty="0"/>
          </a:p>
        </p:txBody>
      </p:sp>
      <p:sp>
        <p:nvSpPr>
          <p:cNvPr id="3" name="2 Abrir llave"/>
          <p:cNvSpPr/>
          <p:nvPr/>
        </p:nvSpPr>
        <p:spPr bwMode="auto">
          <a:xfrm>
            <a:off x="4367304" y="1477347"/>
            <a:ext cx="240027" cy="538609"/>
          </a:xfrm>
          <a:prstGeom prst="leftBrace">
            <a:avLst/>
          </a:prstGeom>
          <a:noFill/>
          <a:ln w="254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pic>
        <p:nvPicPr>
          <p:cNvPr id="27" name="Picture 5" descr="http://1.bp.blogspot.com/_q2a8Vb5C1lM/TElbY5HS0aI/AAAAAAAAACo/3RlhKmfj-I4/s1600/mund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0681" y="2198876"/>
            <a:ext cx="2083319" cy="213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10 CuadroTexto"/>
          <p:cNvSpPr txBox="1"/>
          <p:nvPr/>
        </p:nvSpPr>
        <p:spPr>
          <a:xfrm>
            <a:off x="7304088" y="2692236"/>
            <a:ext cx="146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2246DE"/>
                </a:solidFill>
              </a:rPr>
              <a:t>NUEVO </a:t>
            </a:r>
          </a:p>
          <a:p>
            <a:pPr algn="ctr"/>
            <a:r>
              <a:rPr lang="es-CO" sz="1800" b="1" dirty="0">
                <a:solidFill>
                  <a:srgbClr val="2246DE"/>
                </a:solidFill>
              </a:rPr>
              <a:t>ENTORNO </a:t>
            </a:r>
          </a:p>
          <a:p>
            <a:pPr algn="ctr"/>
            <a:r>
              <a:rPr lang="es-CO" sz="1800" b="1" dirty="0">
                <a:solidFill>
                  <a:srgbClr val="2246DE"/>
                </a:solidFill>
              </a:rPr>
              <a:t>MUNDIAL</a:t>
            </a:r>
            <a:endParaRPr lang="es-MX" sz="1800" b="1" dirty="0">
              <a:solidFill>
                <a:srgbClr val="2246DE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533892" y="139817"/>
            <a:ext cx="79035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HOY DEL CONTADOR INTEGRAL</a:t>
            </a:r>
            <a:br>
              <a:rPr lang="es-CO" sz="2200" dirty="0"/>
            </a:b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51249428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245" y="987136"/>
            <a:ext cx="8650432" cy="469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 bwMode="auto">
          <a:xfrm>
            <a:off x="907436" y="-178886"/>
            <a:ext cx="7852103" cy="148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s-ES" sz="2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s-ES" sz="2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HOY DEL CONTADOR INTEGRAL</a:t>
            </a:r>
            <a:br>
              <a:rPr lang="es-CO" sz="2400" dirty="0">
                <a:solidFill>
                  <a:schemeClr val="tx1"/>
                </a:solidFill>
              </a:rPr>
            </a:br>
            <a:endParaRPr lang="es-MX" sz="2400" dirty="0">
              <a:solidFill>
                <a:schemeClr val="tx1"/>
              </a:solidFill>
            </a:endParaRPr>
          </a:p>
          <a:p>
            <a:pPr algn="ctr"/>
            <a:endParaRPr lang="es-MX" sz="2333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67393" y="1127469"/>
            <a:ext cx="1689823" cy="907941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18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VISION ACTUAL </a:t>
            </a:r>
          </a:p>
          <a:p>
            <a:pPr algn="ctr"/>
            <a:r>
              <a:rPr lang="es-ES" sz="18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LOS </a:t>
            </a:r>
          </a:p>
          <a:p>
            <a:pPr algn="ctr"/>
            <a:r>
              <a:rPr lang="es-ES" sz="18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EMPRESARIOS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868140" y="970792"/>
            <a:ext cx="41355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Es una obligación legal tener a un contador.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Solo se utilizan para la firma de declaraciones y estados financieros para bancos.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Se requieren para responder requerimientos, de los organismos de Control.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Se requieren para solicitar saldos a favor.</a:t>
            </a:r>
            <a:endParaRPr lang="es-MX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3071834" y="1057300"/>
            <a:ext cx="1740193" cy="1440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 dirty="0">
              <a:latin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71833" y="1057300"/>
            <a:ext cx="1796308" cy="1697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1300" b="1" dirty="0">
                <a:solidFill>
                  <a:srgbClr val="F8F8F8"/>
                </a:solidFill>
                <a:latin typeface="Verdana" pitchFamily="34" charset="0"/>
              </a:rPr>
              <a:t>Pocos consideran al contador como una herramienta para el desarrollo de su empresa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MX" sz="1333" b="1" dirty="0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988363" y="4593021"/>
            <a:ext cx="2159245" cy="1000274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REQUERIMIENTOS </a:t>
            </a:r>
          </a:p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LOS </a:t>
            </a:r>
          </a:p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EMPRESARIOS</a:t>
            </a:r>
          </a:p>
        </p:txBody>
      </p:sp>
      <p:sp>
        <p:nvSpPr>
          <p:cNvPr id="17" name="16 Rectángulo redondeado"/>
          <p:cNvSpPr/>
          <p:nvPr/>
        </p:nvSpPr>
        <p:spPr bwMode="auto">
          <a:xfrm>
            <a:off x="3551887" y="4237653"/>
            <a:ext cx="1740193" cy="1440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Los empresarios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solicitan función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 asesora de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parte de sus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contadores</a:t>
            </a:r>
            <a:endParaRPr lang="es-MX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62395" y="3813704"/>
            <a:ext cx="3148445" cy="2021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Análisis de Resultados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Visión financiera de la compañía.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Optimización de Recursos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Asesoría organizacional y funcional,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Estudio y análisis de apalancamiento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Visión empresarial.</a:t>
            </a:r>
          </a:p>
          <a:p>
            <a:pPr marL="285739" indent="-285739">
              <a:buAutoNum type="arabicPeriod"/>
            </a:pPr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Pensamiento Estratégico</a:t>
            </a:r>
          </a:p>
          <a:p>
            <a:pPr marL="285739" indent="-285739">
              <a:buAutoNum type="arabicPeriod"/>
            </a:pPr>
            <a:endParaRPr lang="es-MX" sz="1333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2231740" y="1357334"/>
            <a:ext cx="780087" cy="42319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2" name="11 Flecha derecha"/>
          <p:cNvSpPr/>
          <p:nvPr/>
        </p:nvSpPr>
        <p:spPr bwMode="auto">
          <a:xfrm rot="10800000">
            <a:off x="5352087" y="4954586"/>
            <a:ext cx="780087" cy="423193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9780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/>
            </a:br>
            <a:r>
              <a:rPr lang="es-CO" sz="2333" dirty="0"/>
              <a:t>La Nueva generación de Contadores Públicos</a:t>
            </a:r>
            <a:endParaRPr lang="es-MX" sz="233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5277" y="1122539"/>
            <a:ext cx="3288723" cy="402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3519" y="1357334"/>
            <a:ext cx="57617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800" b="1" dirty="0"/>
              <a:t>La gran diferencia  de las nuevas generaciones de estudiantes de contaduría pública con la generación anterior está en sus tiempos. Los plazos que tienen para alcanzar sus objetivos son más cortos</a:t>
            </a:r>
          </a:p>
          <a:p>
            <a:pPr algn="just"/>
            <a:endParaRPr lang="es-CO" sz="18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Estudian como mínimo una carrera universitaria -muchas veces más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Hablan inglés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Creen que el postgrado es un paso obligado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Internet es parte de su mundo cotidiano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Buscan equilibrar su vida profesional y personal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Están listos para viajar en cualquier momento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Están listos para correr el riesgo de generar su propio negocio.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Tienen objetivos económicos a corto plazo</a:t>
            </a:r>
            <a:endParaRPr lang="es-MX" sz="1800" b="1" dirty="0"/>
          </a:p>
        </p:txBody>
      </p:sp>
    </p:spTree>
    <p:extLst>
      <p:ext uri="{BB962C8B-B14F-4D97-AF65-F5344CB8AC3E}">
        <p14:creationId xmlns:p14="http://schemas.microsoft.com/office/powerpoint/2010/main" val="427586502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37081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 VUELO DE LOS GANSO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063" y="-32084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28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950899">
            <a:off x="2030229" y="1983693"/>
            <a:ext cx="287334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uadroTexto 2"/>
          <p:cNvSpPr txBox="1">
            <a:spLocks noChangeArrowheads="1"/>
          </p:cNvSpPr>
          <p:nvPr/>
        </p:nvSpPr>
        <p:spPr bwMode="auto">
          <a:xfrm>
            <a:off x="4663440" y="148590"/>
            <a:ext cx="4221480" cy="284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9pPr>
          </a:lstStyle>
          <a:p>
            <a:pPr algn="ctr"/>
            <a:r>
              <a:rPr lang="es-CO" altLang="es-CO" sz="2500" b="1" dirty="0"/>
              <a:t>ESTRATEGIAS DEL REGULADOR FRENTE A LOS NUEVOS MARCOS NORMATIVOS DE CONTABILIDAD PÚBLICA</a:t>
            </a:r>
          </a:p>
          <a:p>
            <a:pPr algn="ctr"/>
            <a:r>
              <a:rPr lang="es-ES" altLang="es-ES" sz="1800" b="1" i="1" dirty="0"/>
              <a:t>Lecciones aprendidas sobre el</a:t>
            </a:r>
          </a:p>
          <a:p>
            <a:pPr algn="ctr"/>
            <a:r>
              <a:rPr lang="es-ES" altLang="es-ES" sz="1800" b="1" i="1" dirty="0"/>
              <a:t> proceso de adopción de las NICSP.</a:t>
            </a:r>
          </a:p>
          <a:p>
            <a:pPr algn="ctr"/>
            <a:endParaRPr lang="es-CO" altLang="es-ES" sz="1800" dirty="0"/>
          </a:p>
          <a:p>
            <a:pPr algn="ctr"/>
            <a:endParaRPr lang="es-CO" altLang="es-CO" sz="2500" b="1" dirty="0"/>
          </a:p>
        </p:txBody>
      </p:sp>
      <p:sp>
        <p:nvSpPr>
          <p:cNvPr id="2" name="Rectángulo 1"/>
          <p:cNvSpPr/>
          <p:nvPr/>
        </p:nvSpPr>
        <p:spPr>
          <a:xfrm>
            <a:off x="4785360" y="2746802"/>
            <a:ext cx="4282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Calibri" panose="020F0502020204030204" pitchFamily="34" charset="0"/>
                <a:ea typeface="Geneva"/>
                <a:cs typeface="Geneva"/>
              </a:rPr>
              <a:t>BUENAS  PRÁCTICAS  DE  </a:t>
            </a:r>
          </a:p>
          <a:p>
            <a:pPr algn="ctr"/>
            <a:r>
              <a:rPr lang="es-ES" sz="2400" b="1" dirty="0">
                <a:latin typeface="Calibri" panose="020F0502020204030204" pitchFamily="34" charset="0"/>
                <a:ea typeface="Geneva"/>
                <a:cs typeface="Geneva"/>
              </a:rPr>
              <a:t>IMPULSO  A  LA TRANSPARENCIA  Y  PREVENCIÓN  DE OPERACIONES  ILÍCITAS  </a:t>
            </a:r>
          </a:p>
        </p:txBody>
      </p:sp>
    </p:spTree>
    <p:extLst>
      <p:ext uri="{BB962C8B-B14F-4D97-AF65-F5344CB8AC3E}">
        <p14:creationId xmlns:p14="http://schemas.microsoft.com/office/powerpoint/2010/main" val="3831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712788" y="218782"/>
            <a:ext cx="7718425" cy="55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CO" altLang="es-CO" sz="2800">
                <a:latin typeface="Arial" charset="0"/>
                <a:cs typeface="Arial" charset="0"/>
              </a:rPr>
              <a:t>Estructura del RCP</a:t>
            </a:r>
            <a:endParaRPr lang="es-CO" altLang="es-CO" sz="2800" dirty="0"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1" y="787742"/>
            <a:ext cx="8961120" cy="446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6623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4"/>
          <p:cNvSpPr txBox="1">
            <a:spLocks/>
          </p:cNvSpPr>
          <p:nvPr/>
        </p:nvSpPr>
        <p:spPr>
          <a:xfrm>
            <a:off x="4273061" y="1391324"/>
            <a:ext cx="4667213" cy="3168352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3226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4562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72267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986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>
                <a:solidFill>
                  <a:srgbClr val="002060"/>
                </a:solidFill>
              </a:rPr>
              <a:t>BUENAS  PRÁCTICAS  DE  IMPULSO  A  LA TRANSPARENCIA  Y  PREVENCIÓN  DE OPERACIONES  ILÍCITAS </a:t>
            </a:r>
            <a:endParaRPr lang="es-ES" sz="22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99" y="650928"/>
            <a:ext cx="4231029" cy="464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644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18695" y="38628"/>
            <a:ext cx="8825305" cy="936622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b="0" kern="1200" cap="none" baseline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98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DE QUÉ HABLAMOS CUANDO DECIMOS CORRUPCIÓN</a:t>
            </a:r>
            <a:b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es-C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(Algunas definiciones)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Llamada rectangular redondeada 3"/>
          <p:cNvSpPr/>
          <p:nvPr/>
        </p:nvSpPr>
        <p:spPr>
          <a:xfrm>
            <a:off x="144016" y="3068960"/>
            <a:ext cx="1876009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Una desviación de</a:t>
            </a:r>
            <a:r>
              <a:rPr kumimoji="0" lang="es-CL" sz="1600" b="1" i="0" u="none" strike="noStrike" kern="0" cap="none" spc="0" normalizeH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 orientación original al bien público hacia el interés privado.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5153495"/>
            <a:ext cx="170431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1" dirty="0">
                <a:solidFill>
                  <a:srgbClr val="40558A"/>
                </a:solidFill>
                <a:latin typeface="Century Gothic" panose="020B0502020202020204"/>
              </a:rPr>
              <a:t>Aristóteles</a:t>
            </a:r>
          </a:p>
        </p:txBody>
      </p:sp>
      <p:sp>
        <p:nvSpPr>
          <p:cNvPr id="6" name="Llamada rectangular redondeada 5"/>
          <p:cNvSpPr/>
          <p:nvPr/>
        </p:nvSpPr>
        <p:spPr>
          <a:xfrm>
            <a:off x="2025399" y="2679013"/>
            <a:ext cx="2160240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Todo abuso del poder público para beneficio privado. </a:t>
            </a: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25399" y="4799183"/>
            <a:ext cx="186942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Banco Mundial</a:t>
            </a:r>
          </a:p>
        </p:txBody>
      </p:sp>
      <p:sp>
        <p:nvSpPr>
          <p:cNvPr id="8" name="Llamada rectangular redondeada 7"/>
          <p:cNvSpPr/>
          <p:nvPr/>
        </p:nvSpPr>
        <p:spPr>
          <a:xfrm>
            <a:off x="6487801" y="1111755"/>
            <a:ext cx="2656199" cy="3537684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 el comportamiento que se aparta de los deberes formales de la función pública debido a consideraciones pecuniarias privadas (personales, de cercanía familiar, de camarillas, </a:t>
            </a:r>
            <a:r>
              <a:rPr kumimoji="0" lang="es-CL" b="1" i="0" u="none" strike="noStrike" kern="0" cap="none" spc="0" normalizeH="0" baseline="0" noProof="0" dirty="0" err="1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etc</a:t>
            </a: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o beneficios privados, o viola las reglas del ejercicio de cierto tipo de influencia privada.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226392" y="5153495"/>
            <a:ext cx="638316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121898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L" sz="1800" b="1" dirty="0" err="1">
                <a:solidFill>
                  <a:srgbClr val="40558A"/>
                </a:solidFill>
                <a:latin typeface="Century Gothic" panose="020B0502020202020204"/>
              </a:rPr>
              <a:t>Nye</a:t>
            </a:r>
            <a:endParaRPr lang="es-CL" sz="1800" b="1" dirty="0">
              <a:solidFill>
                <a:srgbClr val="40558A"/>
              </a:solidFill>
              <a:latin typeface="Century Gothic" panose="020B0502020202020204"/>
            </a:endParaRPr>
          </a:p>
        </p:txBody>
      </p:sp>
      <p:sp>
        <p:nvSpPr>
          <p:cNvPr id="10" name="Llamada rectangular redondeada 9"/>
          <p:cNvSpPr/>
          <p:nvPr/>
        </p:nvSpPr>
        <p:spPr>
          <a:xfrm>
            <a:off x="4078009" y="1567542"/>
            <a:ext cx="2453420" cy="3076301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mal uso del poder público o de la autoridad para el beneficio particular, 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 medio del soborno, la extorsión, la venta de influencias, el nepotismo, el fraude,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tráfico de dinero y el desfalco.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632344" y="5075892"/>
            <a:ext cx="795411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PNUD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 bwMode="auto">
          <a:xfrm>
            <a:off x="7914059" y="924688"/>
            <a:ext cx="1229942" cy="37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 defTabSz="341801">
              <a:defRPr/>
            </a:pPr>
            <a:r>
              <a:rPr lang="es-CO" sz="2300" b="1" dirty="0">
                <a:latin typeface="Aharoni" pitchFamily="2" charset="-79"/>
                <a:ea typeface="+mn-ea"/>
                <a:cs typeface="Aharoni" pitchFamily="2" charset="-79"/>
              </a:rPr>
              <a:t>Causas</a:t>
            </a: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90430" y="3762560"/>
            <a:ext cx="1477301" cy="46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s-CO" altLang="es-CO" sz="2401" b="1" dirty="0">
                <a:latin typeface="Aharoni" pitchFamily="2" charset="0"/>
                <a:cs typeface="Aharoni" pitchFamily="2" charset="0"/>
              </a:rPr>
              <a:t>Efectos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1532659" y="2415880"/>
            <a:ext cx="7783910" cy="3257550"/>
            <a:chOff x="1366093" y="2226899"/>
            <a:chExt cx="7955873" cy="3008772"/>
          </a:xfrm>
        </p:grpSpPr>
        <p:sp>
          <p:nvSpPr>
            <p:cNvPr id="11" name="Pentágono 10"/>
            <p:cNvSpPr/>
            <p:nvPr/>
          </p:nvSpPr>
          <p:spPr>
            <a:xfrm rot="10800000">
              <a:off x="1366093" y="2226899"/>
              <a:ext cx="7601639" cy="2931165"/>
            </a:xfrm>
            <a:prstGeom prst="homePlate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 sz="1053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992833" y="2226899"/>
              <a:ext cx="6329133" cy="3008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Debilita los valores fundamentales en la sociedad y propicia escenarios de conflicto y guerra.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Reduce los beneficios de la competencia económica.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Favorece el ingreso de capitales provenientes de actividades </a:t>
              </a:r>
            </a:p>
            <a:p>
              <a:pPr>
                <a:lnSpc>
                  <a:spcPct val="150000"/>
                </a:lnSpc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     ilícitas a la economía.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Encarece las compras estatales.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Desalienta la inversión nacional y extranjera.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Desestimula la participación ciudadana.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81025" y="82103"/>
            <a:ext cx="7361608" cy="2249753"/>
            <a:chOff x="121185" y="7304"/>
            <a:chExt cx="7633109" cy="1964720"/>
          </a:xfrm>
        </p:grpSpPr>
        <p:sp>
          <p:nvSpPr>
            <p:cNvPr id="14" name="Pentágono 13"/>
            <p:cNvSpPr/>
            <p:nvPr/>
          </p:nvSpPr>
          <p:spPr>
            <a:xfrm>
              <a:off x="121185" y="44072"/>
              <a:ext cx="7633109" cy="1927952"/>
            </a:xfrm>
            <a:prstGeom prst="homePlat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4870822" y="7304"/>
              <a:ext cx="2354527" cy="1845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Falta de transparencia.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Monopolio del poder.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Salarios bajos.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Baja tasa de detección.  </a:t>
              </a:r>
            </a:p>
            <a:p>
              <a:pPr algn="ctr"/>
              <a:endParaRPr lang="es-CO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477521" y="148795"/>
              <a:ext cx="4445308" cy="1544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Ausencia de normas, reglamentos, políticas y leyes.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Debilidad de los sistemas de control y supervisión.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Ausencia de rendición de cuentas (</a:t>
              </a:r>
              <a:r>
                <a:rPr lang="en-US" altLang="es-CO" b="1" dirty="0"/>
                <a:t>Accountability</a:t>
              </a:r>
              <a:r>
                <a:rPr lang="es-CO" altLang="es-CO" b="1" dirty="0"/>
                <a:t>)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Alto grado de discrecionalidad.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3979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825826" y="32006"/>
            <a:ext cx="5285793" cy="756870"/>
          </a:xfrm>
        </p:spPr>
        <p:txBody>
          <a:bodyPr>
            <a:normAutofit/>
          </a:bodyPr>
          <a:lstStyle/>
          <a:p>
            <a:pPr algn="just"/>
            <a:r>
              <a:rPr lang="es-AR" sz="2000" b="1" dirty="0">
                <a:solidFill>
                  <a:schemeClr val="accent5"/>
                </a:solidFill>
              </a:rPr>
              <a:t>DEL LAVADO DE ACTIVOS -LA- Y </a:t>
            </a:r>
            <a:br>
              <a:rPr lang="es-AR" sz="2000" b="1" dirty="0">
                <a:solidFill>
                  <a:schemeClr val="accent5"/>
                </a:solidFill>
              </a:rPr>
            </a:br>
            <a:r>
              <a:rPr lang="es-AR" sz="2000" b="1" dirty="0">
                <a:solidFill>
                  <a:schemeClr val="accent5"/>
                </a:solidFill>
              </a:rPr>
              <a:t>FINANCIAMIENTO DEL TERRORISMO -FT-</a:t>
            </a:r>
            <a:endParaRPr lang="es-AR" sz="2000" b="1" dirty="0">
              <a:solidFill>
                <a:srgbClr val="7030A0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600897" y="939876"/>
            <a:ext cx="7306240" cy="1885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AR" sz="1800" b="1"/>
              <a:t>Ningún país, economía o sector es inmune al delito de lavado de activos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AR" sz="1800" b="1"/>
              <a:t>El LA y el FT tienen efectos transversales perversos y devastadores: distribución del poder económico, afectación de la integridad del sistema financiero, de la seguridad del estado, daños reputacionales y en el desarrollo social y humano.</a:t>
            </a:r>
            <a:endParaRPr lang="es-AR" sz="1800" b="1" dirty="0"/>
          </a:p>
        </p:txBody>
      </p:sp>
      <p:sp>
        <p:nvSpPr>
          <p:cNvPr id="5" name="Flecha curvada hacia arriba 4"/>
          <p:cNvSpPr/>
          <p:nvPr/>
        </p:nvSpPr>
        <p:spPr>
          <a:xfrm>
            <a:off x="736575" y="4370062"/>
            <a:ext cx="1566582" cy="432158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6" name="Flecha curvada hacia arriba 5"/>
          <p:cNvSpPr/>
          <p:nvPr/>
        </p:nvSpPr>
        <p:spPr>
          <a:xfrm>
            <a:off x="2411198" y="4370061"/>
            <a:ext cx="1404521" cy="432159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7" name="Flecha curvada hacia arriba 6"/>
          <p:cNvSpPr/>
          <p:nvPr/>
        </p:nvSpPr>
        <p:spPr>
          <a:xfrm>
            <a:off x="4018082" y="4379366"/>
            <a:ext cx="1593718" cy="422855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77118" y="1030077"/>
            <a:ext cx="1260802" cy="1665363"/>
            <a:chOff x="292765" y="1340768"/>
            <a:chExt cx="1490663" cy="18722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2348880"/>
              <a:ext cx="1490663" cy="8640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1340768"/>
              <a:ext cx="1490663" cy="100811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Esquina doblada 10"/>
          <p:cNvSpPr/>
          <p:nvPr/>
        </p:nvSpPr>
        <p:spPr>
          <a:xfrm>
            <a:off x="304415" y="3358137"/>
            <a:ext cx="1404522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Financieros </a:t>
            </a:r>
          </a:p>
        </p:txBody>
      </p:sp>
      <p:sp>
        <p:nvSpPr>
          <p:cNvPr id="12" name="Esquina doblada 11"/>
          <p:cNvSpPr/>
          <p:nvPr/>
        </p:nvSpPr>
        <p:spPr>
          <a:xfrm>
            <a:off x="3329538" y="3358137"/>
            <a:ext cx="1509815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Económicos</a:t>
            </a:r>
          </a:p>
        </p:txBody>
      </p:sp>
      <p:sp>
        <p:nvSpPr>
          <p:cNvPr id="13" name="Esquina doblada 12"/>
          <p:cNvSpPr/>
          <p:nvPr/>
        </p:nvSpPr>
        <p:spPr>
          <a:xfrm>
            <a:off x="1816976" y="3358136"/>
            <a:ext cx="1350502" cy="1011926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Amenazas Sociales</a:t>
            </a:r>
          </a:p>
        </p:txBody>
      </p:sp>
      <p:sp>
        <p:nvSpPr>
          <p:cNvPr id="14" name="Esquina doblada 13"/>
          <p:cNvSpPr/>
          <p:nvPr/>
        </p:nvSpPr>
        <p:spPr>
          <a:xfrm>
            <a:off x="5003908" y="3358136"/>
            <a:ext cx="1913959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Costos Reputacionales </a:t>
            </a:r>
          </a:p>
        </p:txBody>
      </p:sp>
      <p:sp>
        <p:nvSpPr>
          <p:cNvPr id="15" name="Igual que 14"/>
          <p:cNvSpPr/>
          <p:nvPr/>
        </p:nvSpPr>
        <p:spPr>
          <a:xfrm>
            <a:off x="6948884" y="3559761"/>
            <a:ext cx="324120" cy="432161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sp>
        <p:nvSpPr>
          <p:cNvPr id="16" name="Cerrar llave 15"/>
          <p:cNvSpPr/>
          <p:nvPr/>
        </p:nvSpPr>
        <p:spPr>
          <a:xfrm>
            <a:off x="1276775" y="1030077"/>
            <a:ext cx="182959" cy="1665363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17" name="Pergamino vertical 16"/>
          <p:cNvSpPr/>
          <p:nvPr/>
        </p:nvSpPr>
        <p:spPr>
          <a:xfrm>
            <a:off x="7124362" y="2848196"/>
            <a:ext cx="2019637" cy="1954026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Desarrollo del </a:t>
            </a:r>
          </a:p>
          <a:p>
            <a:pPr algn="ctr"/>
            <a:r>
              <a:rPr lang="es-CO" sz="2400" b="1" dirty="0"/>
              <a:t>País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934763" y="136518"/>
            <a:ext cx="1548348" cy="482758"/>
            <a:chOff x="934763" y="136518"/>
            <a:chExt cx="1548348" cy="482758"/>
          </a:xfrm>
        </p:grpSpPr>
        <p:sp>
          <p:nvSpPr>
            <p:cNvPr id="19" name="Llamada con línea 3 18"/>
            <p:cNvSpPr/>
            <p:nvPr/>
          </p:nvSpPr>
          <p:spPr>
            <a:xfrm rot="16200000">
              <a:off x="1467558" y="-396277"/>
              <a:ext cx="482758" cy="1548348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125059"/>
                <a:gd name="adj8" fmla="val 6486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0" name="8 Rectángulo"/>
            <p:cNvSpPr>
              <a:spLocks noChangeArrowheads="1"/>
            </p:cNvSpPr>
            <p:nvPr/>
          </p:nvSpPr>
          <p:spPr bwMode="auto">
            <a:xfrm>
              <a:off x="1006676" y="140314"/>
              <a:ext cx="1418736" cy="46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/>
              <a:r>
                <a:rPr lang="es-CO" altLang="es-CO" sz="2401" b="1" dirty="0">
                  <a:solidFill>
                    <a:schemeClr val="bg1"/>
                  </a:solidFill>
                  <a:latin typeface="Aharoni" pitchFamily="2" charset="0"/>
                  <a:cs typeface="Aharoni" pitchFamily="2" charset="0"/>
                </a:rPr>
                <a:t>Efectos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699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BACKUP 03 MARZO 2016\Desktop\descarg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9656">
            <a:off x="2625636" y="1109933"/>
            <a:ext cx="2177355" cy="176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0 CuadroTexto"/>
          <p:cNvSpPr txBox="1"/>
          <p:nvPr/>
        </p:nvSpPr>
        <p:spPr>
          <a:xfrm>
            <a:off x="117648" y="830590"/>
            <a:ext cx="2304402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BUEN  GOBIERNO ES</a:t>
            </a:r>
            <a:r>
              <a:rPr lang="es-CO" sz="1053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" name="11 Flecha curvada hacia abajo"/>
          <p:cNvSpPr/>
          <p:nvPr/>
        </p:nvSpPr>
        <p:spPr bwMode="auto">
          <a:xfrm rot="1157192">
            <a:off x="564839" y="650888"/>
            <a:ext cx="3376001" cy="702643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2" tIns="34297" rIns="68592" bIns="34297" numCol="1" rtlCol="0" anchor="t" anchorCtr="0" compatLnSpc="1">
            <a:prstTxWarp prst="textNoShape">
              <a:avLst/>
            </a:prstTxWarp>
          </a:bodyPr>
          <a:lstStyle/>
          <a:p>
            <a:endParaRPr lang="es-CO" sz="1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0" y="3010413"/>
            <a:ext cx="4031799" cy="2332319"/>
          </a:xfrm>
          <a:prstGeom prst="rect">
            <a:avLst/>
          </a:prstGeom>
          <a:noFill/>
        </p:spPr>
        <p:txBody>
          <a:bodyPr wrap="square" lIns="68592" tIns="34297" rIns="68592" bIns="34297" rtlCol="0">
            <a:spAutoFit/>
          </a:bodyPr>
          <a:lstStyle/>
          <a:p>
            <a:r>
              <a:rPr lang="es-CO" sz="2101" b="1" dirty="0">
                <a:solidFill>
                  <a:srgbClr val="000000"/>
                </a:solidFill>
                <a:latin typeface="Calibri"/>
              </a:rPr>
              <a:t>       más que un PRINCIPIO…  un          	</a:t>
            </a:r>
            <a:r>
              <a:rPr lang="es-CO" sz="2101" b="1" u="sng" dirty="0">
                <a:solidFill>
                  <a:srgbClr val="000000"/>
                </a:solidFill>
                <a:latin typeface="Calibri"/>
              </a:rPr>
              <a:t>BENEFICIO</a:t>
            </a:r>
            <a:r>
              <a:rPr lang="es-CO" sz="2101" b="1" dirty="0">
                <a:solidFill>
                  <a:srgbClr val="000000"/>
                </a:solidFill>
                <a:latin typeface="Calibri"/>
              </a:rPr>
              <a:t> en términos de:</a:t>
            </a:r>
          </a:p>
          <a:p>
            <a:endParaRPr lang="es-CO" sz="2101" b="1" dirty="0">
              <a:solidFill>
                <a:srgbClr val="000000"/>
              </a:solidFill>
              <a:latin typeface="Calibri"/>
            </a:endParaRP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Calidad de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Uso de la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Divulgación Proactiva de la Información</a:t>
            </a:r>
          </a:p>
        </p:txBody>
      </p:sp>
      <p:sp>
        <p:nvSpPr>
          <p:cNvPr id="7" name="10 CuadroTexto"/>
          <p:cNvSpPr txBox="1"/>
          <p:nvPr/>
        </p:nvSpPr>
        <p:spPr>
          <a:xfrm>
            <a:off x="6207704" y="750718"/>
            <a:ext cx="2721968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OPERACIONES ILÍCITAS</a:t>
            </a:r>
            <a:r>
              <a:rPr lang="es-CO" sz="1053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740" y="3028437"/>
            <a:ext cx="1256628" cy="12876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899" y="3037313"/>
            <a:ext cx="1538773" cy="128760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922" y="4333794"/>
            <a:ext cx="1262447" cy="12407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196" y="1562819"/>
            <a:ext cx="1587476" cy="14744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4" y="1558837"/>
            <a:ext cx="1344065" cy="151474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343" y="49576"/>
            <a:ext cx="1440873" cy="1652530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>
            <a:off x="4907905" y="1624988"/>
            <a:ext cx="790316" cy="1412325"/>
          </a:xfrm>
          <a:prstGeom prst="line">
            <a:avLst/>
          </a:prstGeom>
          <a:ln w="127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 rot="3633389">
            <a:off x="5081408" y="2155153"/>
            <a:ext cx="9795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/>
              <a:t>RUPTURA</a:t>
            </a:r>
            <a:r>
              <a:rPr lang="es-CO" sz="1053" b="1" dirty="0"/>
              <a:t> 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368" y="4316041"/>
            <a:ext cx="1548756" cy="125849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5" y="3037312"/>
            <a:ext cx="1315379" cy="126985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6" y="4316039"/>
            <a:ext cx="1310789" cy="1258496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 rot="900505">
            <a:off x="2569477" y="1869123"/>
            <a:ext cx="1440426" cy="461683"/>
          </a:xfrm>
          <a:prstGeom prst="rect">
            <a:avLst/>
          </a:prstGeom>
          <a:noFill/>
        </p:spPr>
        <p:txBody>
          <a:bodyPr wrap="square" lIns="68598" tIns="34299" rIns="68598" bIns="34299">
            <a:spAutoFit/>
          </a:bodyPr>
          <a:lstStyle/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 las cuentas </a:t>
            </a:r>
          </a:p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 recursos</a:t>
            </a:r>
          </a:p>
        </p:txBody>
      </p:sp>
    </p:spTree>
    <p:extLst>
      <p:ext uri="{BB962C8B-B14F-4D97-AF65-F5344CB8AC3E}">
        <p14:creationId xmlns:p14="http://schemas.microsoft.com/office/powerpoint/2010/main" val="547055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n 7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7375" y="2675659"/>
            <a:ext cx="6011142" cy="2457450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9"/>
          <a:stretch/>
        </p:blipFill>
        <p:spPr>
          <a:xfrm>
            <a:off x="2971801" y="1361209"/>
            <a:ext cx="6026726" cy="1366399"/>
          </a:xfrm>
          <a:prstGeom prst="rect">
            <a:avLst/>
          </a:prstGeom>
        </p:spPr>
      </p:pic>
      <p:cxnSp>
        <p:nvCxnSpPr>
          <p:cNvPr id="3" name="Conector recto 2"/>
          <p:cNvCxnSpPr/>
          <p:nvPr/>
        </p:nvCxnSpPr>
        <p:spPr>
          <a:xfrm>
            <a:off x="8998517" y="1361209"/>
            <a:ext cx="0" cy="13663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549" y="1046126"/>
            <a:ext cx="4237740" cy="4429645"/>
          </a:xfrm>
          <a:prstGeom prst="rect">
            <a:avLst/>
          </a:prstGeom>
        </p:spPr>
      </p:pic>
      <p:sp>
        <p:nvSpPr>
          <p:cNvPr id="80" name="Título 3"/>
          <p:cNvSpPr>
            <a:spLocks noGrp="1"/>
          </p:cNvSpPr>
          <p:nvPr>
            <p:ph type="title"/>
          </p:nvPr>
        </p:nvSpPr>
        <p:spPr>
          <a:xfrm>
            <a:off x="489494" y="281914"/>
            <a:ext cx="8654506" cy="452813"/>
          </a:xfrm>
        </p:spPr>
        <p:txBody>
          <a:bodyPr>
            <a:normAutofit/>
          </a:bodyPr>
          <a:lstStyle/>
          <a:p>
            <a:pPr algn="just"/>
            <a:r>
              <a:rPr lang="es-CO" sz="2101" dirty="0"/>
              <a:t>  </a:t>
            </a:r>
            <a:r>
              <a:rPr lang="es-CO" sz="2101" b="1" dirty="0">
                <a:solidFill>
                  <a:srgbClr val="002060"/>
                </a:solidFill>
              </a:rPr>
              <a:t>ALGUNAS DENOMINACIONES EN PAISES LATINOAMERICANOS</a:t>
            </a:r>
          </a:p>
        </p:txBody>
      </p:sp>
      <p:grpSp>
        <p:nvGrpSpPr>
          <p:cNvPr id="81" name="Grupo 80"/>
          <p:cNvGrpSpPr/>
          <p:nvPr/>
        </p:nvGrpSpPr>
        <p:grpSpPr>
          <a:xfrm>
            <a:off x="5004161" y="4449392"/>
            <a:ext cx="2619784" cy="676109"/>
            <a:chOff x="6670476" y="5373216"/>
            <a:chExt cx="3492136" cy="901244"/>
          </a:xfrm>
        </p:grpSpPr>
        <p:sp>
          <p:nvSpPr>
            <p:cNvPr id="82" name="Rectángulo 81"/>
            <p:cNvSpPr/>
            <p:nvPr/>
          </p:nvSpPr>
          <p:spPr>
            <a:xfrm>
              <a:off x="7894612" y="5949280"/>
              <a:ext cx="2268000" cy="32518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83" name="Conector recto de flecha 82"/>
            <p:cNvCxnSpPr>
              <a:stCxn id="82" idx="1"/>
            </p:cNvCxnSpPr>
            <p:nvPr/>
          </p:nvCxnSpPr>
          <p:spPr>
            <a:xfrm flipH="1" flipV="1">
              <a:off x="6670476" y="5373216"/>
              <a:ext cx="1224136" cy="738654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upo 83"/>
          <p:cNvGrpSpPr/>
          <p:nvPr/>
        </p:nvGrpSpPr>
        <p:grpSpPr>
          <a:xfrm>
            <a:off x="5220242" y="4233312"/>
            <a:ext cx="2862864" cy="260667"/>
            <a:chOff x="6958510" y="5085184"/>
            <a:chExt cx="3816158" cy="347466"/>
          </a:xfrm>
        </p:grpSpPr>
        <p:sp>
          <p:nvSpPr>
            <p:cNvPr id="85" name="Rectángulo 84"/>
            <p:cNvSpPr/>
            <p:nvPr/>
          </p:nvSpPr>
          <p:spPr>
            <a:xfrm>
              <a:off x="8398668" y="5085184"/>
              <a:ext cx="2376000" cy="3474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dinero</a:t>
              </a:r>
            </a:p>
          </p:txBody>
        </p:sp>
        <p:cxnSp>
          <p:nvCxnSpPr>
            <p:cNvPr id="86" name="Conector recto de flecha 85"/>
            <p:cNvCxnSpPr>
              <a:stCxn id="85" idx="1"/>
            </p:cNvCxnSpPr>
            <p:nvPr/>
          </p:nvCxnSpPr>
          <p:spPr>
            <a:xfrm flipH="1" flipV="1">
              <a:off x="6958510" y="5122278"/>
              <a:ext cx="1440158" cy="13663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o 86"/>
          <p:cNvGrpSpPr/>
          <p:nvPr/>
        </p:nvGrpSpPr>
        <p:grpSpPr>
          <a:xfrm>
            <a:off x="5128569" y="3529130"/>
            <a:ext cx="2909889" cy="434081"/>
            <a:chOff x="6836310" y="4146520"/>
            <a:chExt cx="3878841" cy="578624"/>
          </a:xfrm>
        </p:grpSpPr>
        <p:sp>
          <p:nvSpPr>
            <p:cNvPr id="88" name="Rectángulo 87"/>
            <p:cNvSpPr/>
            <p:nvPr/>
          </p:nvSpPr>
          <p:spPr>
            <a:xfrm>
              <a:off x="8807151" y="4146520"/>
              <a:ext cx="1908000" cy="578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 o bienes </a:t>
              </a:r>
            </a:p>
          </p:txBody>
        </p:sp>
        <p:cxnSp>
          <p:nvCxnSpPr>
            <p:cNvPr id="89" name="Conector recto de flecha 88"/>
            <p:cNvCxnSpPr>
              <a:stCxn id="88" idx="1"/>
            </p:cNvCxnSpPr>
            <p:nvPr/>
          </p:nvCxnSpPr>
          <p:spPr>
            <a:xfrm flipH="1">
              <a:off x="6836310" y="4435832"/>
              <a:ext cx="1970841" cy="6084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upo 89"/>
          <p:cNvGrpSpPr/>
          <p:nvPr/>
        </p:nvGrpSpPr>
        <p:grpSpPr>
          <a:xfrm>
            <a:off x="5722838" y="2612710"/>
            <a:ext cx="3035522" cy="398514"/>
            <a:chOff x="7628463" y="2924944"/>
            <a:chExt cx="4046309" cy="531213"/>
          </a:xfrm>
        </p:grpSpPr>
        <p:sp>
          <p:nvSpPr>
            <p:cNvPr id="91" name="Rectángulo 90"/>
            <p:cNvSpPr/>
            <p:nvPr/>
          </p:nvSpPr>
          <p:spPr>
            <a:xfrm>
              <a:off x="9334772" y="2924944"/>
              <a:ext cx="2340000" cy="5312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bienes, derechos y valores</a:t>
              </a:r>
            </a:p>
          </p:txBody>
        </p:sp>
        <p:cxnSp>
          <p:nvCxnSpPr>
            <p:cNvPr id="92" name="Conector recto de flecha 91"/>
            <p:cNvCxnSpPr>
              <a:stCxn id="91" idx="1"/>
            </p:cNvCxnSpPr>
            <p:nvPr/>
          </p:nvCxnSpPr>
          <p:spPr>
            <a:xfrm flipH="1">
              <a:off x="7628463" y="3190551"/>
              <a:ext cx="1706309" cy="240201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o 92"/>
          <p:cNvGrpSpPr/>
          <p:nvPr/>
        </p:nvGrpSpPr>
        <p:grpSpPr>
          <a:xfrm>
            <a:off x="4817926" y="1856347"/>
            <a:ext cx="3459864" cy="351190"/>
            <a:chOff x="6422227" y="1916723"/>
            <a:chExt cx="4611951" cy="468132"/>
          </a:xfrm>
        </p:grpSpPr>
        <p:sp>
          <p:nvSpPr>
            <p:cNvPr id="94" name="Rectángulo 93"/>
            <p:cNvSpPr/>
            <p:nvPr/>
          </p:nvSpPr>
          <p:spPr>
            <a:xfrm>
              <a:off x="7974178" y="1916723"/>
              <a:ext cx="3060000" cy="35024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capitales </a:t>
              </a:r>
            </a:p>
          </p:txBody>
        </p:sp>
        <p:cxnSp>
          <p:nvCxnSpPr>
            <p:cNvPr id="95" name="Conector recto de flecha 94"/>
            <p:cNvCxnSpPr>
              <a:stCxn id="94" idx="1"/>
            </p:cNvCxnSpPr>
            <p:nvPr/>
          </p:nvCxnSpPr>
          <p:spPr>
            <a:xfrm flipH="1">
              <a:off x="6422227" y="2091845"/>
              <a:ext cx="1551951" cy="293010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upo 95"/>
          <p:cNvGrpSpPr/>
          <p:nvPr/>
        </p:nvGrpSpPr>
        <p:grpSpPr>
          <a:xfrm>
            <a:off x="4333921" y="1396609"/>
            <a:ext cx="1957990" cy="900586"/>
            <a:chOff x="5777056" y="1303899"/>
            <a:chExt cx="2609973" cy="1200468"/>
          </a:xfrm>
        </p:grpSpPr>
        <p:sp>
          <p:nvSpPr>
            <p:cNvPr id="97" name="Rectángulo 96"/>
            <p:cNvSpPr/>
            <p:nvPr/>
          </p:nvSpPr>
          <p:spPr>
            <a:xfrm>
              <a:off x="6155029" y="1303899"/>
              <a:ext cx="2232000" cy="323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98" name="Conector recto de flecha 97"/>
            <p:cNvCxnSpPr/>
            <p:nvPr/>
          </p:nvCxnSpPr>
          <p:spPr>
            <a:xfrm flipH="1">
              <a:off x="5777056" y="1644178"/>
              <a:ext cx="784526" cy="86018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o 98"/>
          <p:cNvGrpSpPr/>
          <p:nvPr/>
        </p:nvGrpSpPr>
        <p:grpSpPr>
          <a:xfrm>
            <a:off x="2033057" y="3812173"/>
            <a:ext cx="2584418" cy="486724"/>
            <a:chOff x="2710036" y="4523812"/>
            <a:chExt cx="3444993" cy="648796"/>
          </a:xfrm>
        </p:grpSpPr>
        <p:sp>
          <p:nvSpPr>
            <p:cNvPr id="100" name="Rectángulo 99"/>
            <p:cNvSpPr/>
            <p:nvPr/>
          </p:nvSpPr>
          <p:spPr>
            <a:xfrm>
              <a:off x="2710036" y="4869159"/>
              <a:ext cx="2160000" cy="3034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</a:t>
              </a:r>
            </a:p>
          </p:txBody>
        </p:sp>
        <p:cxnSp>
          <p:nvCxnSpPr>
            <p:cNvPr id="101" name="Conector recto de flecha 100"/>
            <p:cNvCxnSpPr>
              <a:stCxn id="100" idx="3"/>
            </p:cNvCxnSpPr>
            <p:nvPr/>
          </p:nvCxnSpPr>
          <p:spPr>
            <a:xfrm flipV="1">
              <a:off x="4870036" y="4523812"/>
              <a:ext cx="1284993" cy="497072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upo 101"/>
          <p:cNvGrpSpPr/>
          <p:nvPr/>
        </p:nvGrpSpPr>
        <p:grpSpPr>
          <a:xfrm>
            <a:off x="335959" y="3396022"/>
            <a:ext cx="4398101" cy="268786"/>
            <a:chOff x="447828" y="3969088"/>
            <a:chExt cx="5862608" cy="358288"/>
          </a:xfrm>
        </p:grpSpPr>
        <p:sp>
          <p:nvSpPr>
            <p:cNvPr id="103" name="Rectángulo 102"/>
            <p:cNvSpPr/>
            <p:nvPr/>
          </p:nvSpPr>
          <p:spPr>
            <a:xfrm>
              <a:off x="447828" y="3969088"/>
              <a:ext cx="3990400" cy="3582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ganancias ilícitas</a:t>
              </a:r>
            </a:p>
          </p:txBody>
        </p:sp>
        <p:cxnSp>
          <p:nvCxnSpPr>
            <p:cNvPr id="104" name="Conector recto de flecha 103"/>
            <p:cNvCxnSpPr/>
            <p:nvPr/>
          </p:nvCxnSpPr>
          <p:spPr>
            <a:xfrm flipV="1">
              <a:off x="4438228" y="3969088"/>
              <a:ext cx="1872208" cy="107985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upo 104"/>
          <p:cNvGrpSpPr/>
          <p:nvPr/>
        </p:nvGrpSpPr>
        <p:grpSpPr>
          <a:xfrm>
            <a:off x="1925016" y="3044869"/>
            <a:ext cx="2308981" cy="216080"/>
            <a:chOff x="2566019" y="3501007"/>
            <a:chExt cx="3077839" cy="288031"/>
          </a:xfrm>
        </p:grpSpPr>
        <p:sp>
          <p:nvSpPr>
            <p:cNvPr id="106" name="Rectángulo 105"/>
            <p:cNvSpPr/>
            <p:nvPr/>
          </p:nvSpPr>
          <p:spPr>
            <a:xfrm>
              <a:off x="2566019" y="3501007"/>
              <a:ext cx="2232000" cy="2880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 </a:t>
              </a:r>
            </a:p>
          </p:txBody>
        </p:sp>
        <p:cxnSp>
          <p:nvCxnSpPr>
            <p:cNvPr id="107" name="Conector recto de flecha 106"/>
            <p:cNvCxnSpPr>
              <a:stCxn id="106" idx="3"/>
            </p:cNvCxnSpPr>
            <p:nvPr/>
          </p:nvCxnSpPr>
          <p:spPr>
            <a:xfrm flipV="1">
              <a:off x="4798019" y="3615474"/>
              <a:ext cx="845839" cy="2954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o 107"/>
          <p:cNvGrpSpPr/>
          <p:nvPr/>
        </p:nvGrpSpPr>
        <p:grpSpPr>
          <a:xfrm>
            <a:off x="412891" y="2450649"/>
            <a:ext cx="3618908" cy="457856"/>
            <a:chOff x="550378" y="2708920"/>
            <a:chExt cx="4823954" cy="610316"/>
          </a:xfrm>
        </p:grpSpPr>
        <p:sp>
          <p:nvSpPr>
            <p:cNvPr id="109" name="Rectángulo 108"/>
            <p:cNvSpPr/>
            <p:nvPr/>
          </p:nvSpPr>
          <p:spPr>
            <a:xfrm>
              <a:off x="550378" y="2708920"/>
              <a:ext cx="3887850" cy="6103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Conversión o transformación de bienes - (Lavado de dinero)</a:t>
              </a:r>
            </a:p>
          </p:txBody>
        </p:sp>
        <p:cxnSp>
          <p:nvCxnSpPr>
            <p:cNvPr id="110" name="Conector recto de flecha 109"/>
            <p:cNvCxnSpPr/>
            <p:nvPr/>
          </p:nvCxnSpPr>
          <p:spPr>
            <a:xfrm>
              <a:off x="4438228" y="2996954"/>
              <a:ext cx="936104" cy="5896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upo 110"/>
          <p:cNvGrpSpPr/>
          <p:nvPr/>
        </p:nvGrpSpPr>
        <p:grpSpPr>
          <a:xfrm>
            <a:off x="790595" y="2043933"/>
            <a:ext cx="3295134" cy="243342"/>
            <a:chOff x="1053852" y="2166773"/>
            <a:chExt cx="4392368" cy="324371"/>
          </a:xfrm>
        </p:grpSpPr>
        <p:sp>
          <p:nvSpPr>
            <p:cNvPr id="112" name="Rectángulo 111"/>
            <p:cNvSpPr/>
            <p:nvPr/>
          </p:nvSpPr>
          <p:spPr>
            <a:xfrm>
              <a:off x="1053852" y="2166773"/>
              <a:ext cx="2700000" cy="3243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capitales </a:t>
              </a:r>
            </a:p>
          </p:txBody>
        </p:sp>
        <p:cxnSp>
          <p:nvCxnSpPr>
            <p:cNvPr id="113" name="Conector recto de flecha 112"/>
            <p:cNvCxnSpPr>
              <a:stCxn id="112" idx="3"/>
            </p:cNvCxnSpPr>
            <p:nvPr/>
          </p:nvCxnSpPr>
          <p:spPr>
            <a:xfrm flipV="1">
              <a:off x="3753852" y="2266966"/>
              <a:ext cx="1692368" cy="6199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upo 113"/>
          <p:cNvGrpSpPr/>
          <p:nvPr/>
        </p:nvGrpSpPr>
        <p:grpSpPr>
          <a:xfrm>
            <a:off x="250396" y="1208187"/>
            <a:ext cx="2701003" cy="619665"/>
            <a:chOff x="333773" y="1052735"/>
            <a:chExt cx="3600399" cy="826005"/>
          </a:xfrm>
        </p:grpSpPr>
        <p:sp>
          <p:nvSpPr>
            <p:cNvPr id="115" name="Rectángulo 114"/>
            <p:cNvSpPr/>
            <p:nvPr/>
          </p:nvSpPr>
          <p:spPr>
            <a:xfrm>
              <a:off x="333773" y="1052735"/>
              <a:ext cx="2448000" cy="82600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Operaciones con recursos de procedencia ilícita</a:t>
              </a:r>
            </a:p>
          </p:txBody>
        </p:sp>
        <p:cxnSp>
          <p:nvCxnSpPr>
            <p:cNvPr id="116" name="Conector recto de flecha 115"/>
            <p:cNvCxnSpPr>
              <a:stCxn id="115" idx="3"/>
            </p:cNvCxnSpPr>
            <p:nvPr/>
          </p:nvCxnSpPr>
          <p:spPr>
            <a:xfrm flipV="1">
              <a:off x="2781773" y="1412776"/>
              <a:ext cx="1152399" cy="52962"/>
            </a:xfrm>
            <a:prstGeom prst="straightConnector1">
              <a:avLst/>
            </a:prstGeom>
            <a:ln w="28575">
              <a:solidFill>
                <a:schemeClr val="accent1"/>
              </a:solidFill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489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ved Down Arrow 7"/>
          <p:cNvSpPr/>
          <p:nvPr/>
        </p:nvSpPr>
        <p:spPr>
          <a:xfrm rot="744493">
            <a:off x="5772978" y="1062793"/>
            <a:ext cx="1985163" cy="780101"/>
          </a:xfrm>
          <a:prstGeom prst="curved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097" y="798373"/>
            <a:ext cx="2274201" cy="14647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10"/>
          <p:cNvSpPr/>
          <p:nvPr/>
        </p:nvSpPr>
        <p:spPr>
          <a:xfrm>
            <a:off x="4626020" y="1124882"/>
            <a:ext cx="2042339" cy="113442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ECONOMIA FORMAL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2262652" y="1404589"/>
            <a:ext cx="200518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GANANCIAS DEL DELITO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6655958" y="2332314"/>
            <a:ext cx="24820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1" dirty="0"/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Bancos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Desarrollos</a:t>
            </a:r>
            <a:r>
              <a:rPr lang="en-US" sz="1800" b="1" dirty="0"/>
              <a:t> </a:t>
            </a:r>
            <a:r>
              <a:rPr lang="es-CO" sz="1800" b="1" dirty="0"/>
              <a:t>inmobiliarios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Sociedades</a:t>
            </a:r>
            <a:r>
              <a:rPr lang="en-US" sz="1800" b="1" dirty="0"/>
              <a:t> off shore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Industria</a:t>
            </a:r>
            <a:r>
              <a:rPr lang="en-US" sz="1800" b="1" dirty="0"/>
              <a:t> </a:t>
            </a:r>
            <a:r>
              <a:rPr lang="es-CO" sz="1800" b="1" dirty="0"/>
              <a:t>hotelera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Industria</a:t>
            </a:r>
            <a:r>
              <a:rPr lang="en-US" sz="1800" b="1" dirty="0"/>
              <a:t> </a:t>
            </a:r>
            <a:r>
              <a:rPr lang="es-CO" sz="1800" b="1" dirty="0"/>
              <a:t>gastronómica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Juegos</a:t>
            </a:r>
            <a:r>
              <a:rPr lang="en-US" sz="1800" b="1" dirty="0"/>
              <a:t> de azar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075621" y="3278705"/>
            <a:ext cx="2279041" cy="1246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s-C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se </a:t>
            </a:r>
            <a:r>
              <a:rPr lang="es-C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lavan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2 y 3</a:t>
            </a:r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TRILLONES USD POR AÑO</a:t>
            </a:r>
          </a:p>
          <a:p>
            <a:pPr algn="ctr"/>
            <a:r>
              <a:rPr lang="es-C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</a:p>
          <a:p>
            <a:pPr algn="ctr"/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 del PBI MUNDIAL 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33902" y="704850"/>
            <a:ext cx="1698214" cy="1880384"/>
            <a:chOff x="261764" y="44625"/>
            <a:chExt cx="2314339" cy="2809777"/>
          </a:xfrm>
        </p:grpSpPr>
        <p:sp>
          <p:nvSpPr>
            <p:cNvPr id="9" name="Disco magnético 8"/>
            <p:cNvSpPr/>
            <p:nvPr/>
          </p:nvSpPr>
          <p:spPr>
            <a:xfrm>
              <a:off x="271846" y="1198220"/>
              <a:ext cx="2304257" cy="1656182"/>
            </a:xfrm>
            <a:prstGeom prst="flowChartMagneticDisk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/>
                <a:t>CRIMEN</a:t>
              </a:r>
            </a:p>
            <a:p>
              <a:pPr algn="ctr"/>
              <a:r>
                <a:rPr lang="es-CO" sz="1800" b="1" dirty="0"/>
                <a:t>ORGANIZADO</a:t>
              </a: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64" y="44625"/>
              <a:ext cx="2304256" cy="1674887"/>
            </a:xfrm>
            <a:prstGeom prst="rect">
              <a:avLst/>
            </a:prstGeom>
          </p:spPr>
        </p:pic>
      </p:grpSp>
      <p:grpSp>
        <p:nvGrpSpPr>
          <p:cNvPr id="11" name="Grupo 10"/>
          <p:cNvGrpSpPr/>
          <p:nvPr/>
        </p:nvGrpSpPr>
        <p:grpSpPr>
          <a:xfrm>
            <a:off x="209181" y="2585866"/>
            <a:ext cx="3241996" cy="464871"/>
            <a:chOff x="278835" y="2851073"/>
            <a:chExt cx="4321535" cy="619667"/>
          </a:xfrm>
        </p:grpSpPr>
        <p:sp>
          <p:nvSpPr>
            <p:cNvPr id="12" name="Rectángulo 11"/>
            <p:cNvSpPr/>
            <p:nvPr/>
          </p:nvSpPr>
          <p:spPr>
            <a:xfrm>
              <a:off x="278835" y="2851073"/>
              <a:ext cx="2108148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Narcotráfico</a:t>
              </a:r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3556" y="3004457"/>
              <a:ext cx="1806814" cy="390525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87777" y="3020875"/>
            <a:ext cx="2949801" cy="603236"/>
            <a:chOff x="650200" y="3430933"/>
            <a:chExt cx="3932044" cy="804105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6140" y="3465127"/>
              <a:ext cx="936104" cy="769911"/>
            </a:xfrm>
            <a:prstGeom prst="rect">
              <a:avLst/>
            </a:prstGeom>
          </p:spPr>
        </p:pic>
        <p:sp>
          <p:nvSpPr>
            <p:cNvPr id="16" name="Rectángulo 15"/>
            <p:cNvSpPr/>
            <p:nvPr/>
          </p:nvSpPr>
          <p:spPr>
            <a:xfrm>
              <a:off x="650200" y="3430933"/>
              <a:ext cx="2779183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Trata</a:t>
              </a:r>
              <a:r>
                <a:rPr lang="en-US" sz="1800" b="1" dirty="0"/>
                <a:t> de Personas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233901" y="3405599"/>
            <a:ext cx="3218566" cy="966855"/>
            <a:chOff x="311786" y="3943765"/>
            <a:chExt cx="4290304" cy="1288804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9186" y="4282372"/>
              <a:ext cx="1042904" cy="950197"/>
            </a:xfrm>
            <a:prstGeom prst="rect">
              <a:avLst/>
            </a:prstGeom>
          </p:spPr>
        </p:pic>
        <p:sp>
          <p:nvSpPr>
            <p:cNvPr id="19" name="Rectángulo 18"/>
            <p:cNvSpPr/>
            <p:nvPr/>
          </p:nvSpPr>
          <p:spPr>
            <a:xfrm>
              <a:off x="311786" y="3943765"/>
              <a:ext cx="2193449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Contrabando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701197" y="4469990"/>
              <a:ext cx="1352582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Armas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6879" y="4186546"/>
            <a:ext cx="3253020" cy="992387"/>
            <a:chOff x="235777" y="4984756"/>
            <a:chExt cx="4336230" cy="1322838"/>
          </a:xfrm>
        </p:grpSpPr>
        <p:pic>
          <p:nvPicPr>
            <p:cNvPr id="22" name="Picture 2" descr="Resultado de imagen para crimen organizado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72366" y="5302942"/>
              <a:ext cx="999641" cy="82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ángulo 22"/>
            <p:cNvSpPr/>
            <p:nvPr/>
          </p:nvSpPr>
          <p:spPr>
            <a:xfrm>
              <a:off x="235777" y="4984756"/>
              <a:ext cx="264661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Asociación</a:t>
              </a:r>
              <a:r>
                <a:rPr lang="en-US" sz="1800" b="1" dirty="0"/>
                <a:t> </a:t>
              </a:r>
              <a:r>
                <a:rPr lang="es-CO" sz="1800" b="1" dirty="0"/>
                <a:t>ilícita</a:t>
              </a:r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658382" y="5687927"/>
              <a:ext cx="194019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Corrupción</a:t>
              </a: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33901" y="5075922"/>
            <a:ext cx="3226187" cy="530129"/>
            <a:chOff x="311786" y="6170281"/>
            <a:chExt cx="4300463" cy="706655"/>
          </a:xfrm>
        </p:grpSpPr>
        <p:sp>
          <p:nvSpPr>
            <p:cNvPr id="26" name="TextBox 14"/>
            <p:cNvSpPr txBox="1"/>
            <p:nvPr/>
          </p:nvSpPr>
          <p:spPr>
            <a:xfrm>
              <a:off x="311786" y="6240425"/>
              <a:ext cx="3497717" cy="61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Lavado</a:t>
              </a:r>
              <a:r>
                <a:rPr lang="en-US" sz="1800" b="1" dirty="0"/>
                <a:t> de </a:t>
              </a:r>
              <a:r>
                <a:rPr lang="es-CO" sz="1800" b="1" dirty="0"/>
                <a:t>Activos</a:t>
              </a: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73250" y="6170281"/>
              <a:ext cx="1038999" cy="706655"/>
            </a:xfrm>
            <a:prstGeom prst="rect">
              <a:avLst/>
            </a:prstGeom>
          </p:spPr>
        </p:pic>
      </p:grpSp>
      <p:sp>
        <p:nvSpPr>
          <p:cNvPr id="28" name="Flecha a la derecha con bandas 27"/>
          <p:cNvSpPr/>
          <p:nvPr/>
        </p:nvSpPr>
        <p:spPr>
          <a:xfrm rot="16200000">
            <a:off x="1933338" y="3720377"/>
            <a:ext cx="3336918" cy="422453"/>
          </a:xfrm>
          <a:prstGeom prst="stripedRightArrow">
            <a:avLst>
              <a:gd name="adj1" fmla="val 50000"/>
              <a:gd name="adj2" fmla="val 77616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sp>
        <p:nvSpPr>
          <p:cNvPr id="29" name="Rectángulo 28"/>
          <p:cNvSpPr/>
          <p:nvPr/>
        </p:nvSpPr>
        <p:spPr>
          <a:xfrm>
            <a:off x="6668359" y="2047065"/>
            <a:ext cx="131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A </a:t>
            </a:r>
            <a:r>
              <a:rPr lang="es-CO" sz="1800" b="1" dirty="0">
                <a:solidFill>
                  <a:srgbClr val="0070C0"/>
                </a:solidFill>
              </a:rPr>
              <a:t>través</a:t>
            </a:r>
            <a:r>
              <a:rPr lang="en-US" sz="1800" b="1" dirty="0">
                <a:solidFill>
                  <a:srgbClr val="0070C0"/>
                </a:solidFill>
              </a:rPr>
              <a:t> de:</a:t>
            </a:r>
          </a:p>
        </p:txBody>
      </p:sp>
    </p:spTree>
    <p:extLst>
      <p:ext uri="{BB962C8B-B14F-4D97-AF65-F5344CB8AC3E}">
        <p14:creationId xmlns:p14="http://schemas.microsoft.com/office/powerpoint/2010/main" val="1309995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/>
      <p:bldP spid="7" grpId="0" animBg="1"/>
      <p:bldP spid="28" grpId="0" animBg="1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284413" y="231139"/>
            <a:ext cx="4807785" cy="73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pic>
        <p:nvPicPr>
          <p:cNvPr id="3" name="Picture 4" descr="Secado_U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5" y="1320229"/>
            <a:ext cx="2106782" cy="124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31996" y="2625365"/>
            <a:ext cx="4537945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Responsabilidad Penal</a:t>
            </a:r>
            <a:r>
              <a:rPr lang="es-CO" altLang="es-CO" sz="1350" b="1" dirty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s-CO" altLang="es-CO" sz="135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Artículo 34.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Constitución Política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793 de 2002</a:t>
            </a:r>
            <a:r>
              <a:rPr lang="es-CO" altLang="es-CO" sz="1350" b="1" dirty="0">
                <a:latin typeface="Arial" panose="020B0604020202020204" pitchFamily="34" charset="0"/>
              </a:rPr>
              <a:t>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eroga Ley 333 de 1996.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Establece reglas de extinción de dominio.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1395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de 2010.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Medidas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de descongestión judicial.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Es imprescriptible</a:t>
            </a:r>
          </a:p>
          <a:p>
            <a:pPr marL="0" indent="0" algn="just">
              <a:spcBef>
                <a:spcPct val="0"/>
              </a:spcBef>
              <a:buNone/>
            </a:pPr>
            <a:endParaRPr lang="es-CO" altLang="es-CO" sz="135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Como se Penalizó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190 de 1995.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599 de 2000.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1121 de 2006.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275" b="1" dirty="0">
                <a:solidFill>
                  <a:srgbClr val="0070C0"/>
                </a:solidFill>
                <a:latin typeface="Arial" panose="020B0604020202020204" pitchFamily="34" charset="0"/>
              </a:rPr>
              <a:t>Ley de Financiación del Terrorismo.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1357 de 2009.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Modifica el 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1453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Ley de Seguridad Ciudadana.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1474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0180" y="1004013"/>
            <a:ext cx="4267066" cy="459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 Sanciones penales, laborales, y administrativas </a:t>
            </a:r>
            <a:r>
              <a:rPr lang="es-CO" altLang="es-CO" sz="15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Afecta gravemente a la sociedad y el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s-CO" altLang="es-CO" sz="1500" b="1" dirty="0">
                <a:latin typeface="Arial" panose="020B0604020202020204" pitchFamily="34" charset="0"/>
              </a:rPr>
              <a:t>      país en general.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60180" y="238996"/>
            <a:ext cx="4267327" cy="41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sp>
        <p:nvSpPr>
          <p:cNvPr id="7" name="Flecha derecha 6"/>
          <p:cNvSpPr/>
          <p:nvPr/>
        </p:nvSpPr>
        <p:spPr>
          <a:xfrm rot="5400000">
            <a:off x="2168808" y="617724"/>
            <a:ext cx="233729" cy="216081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306" y="1320229"/>
            <a:ext cx="2268844" cy="12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53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04655" y="202446"/>
            <a:ext cx="81570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4287" y="904876"/>
            <a:ext cx="5962088" cy="425767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4" name="Grupo 3"/>
          <p:cNvGrpSpPr/>
          <p:nvPr/>
        </p:nvGrpSpPr>
        <p:grpSpPr>
          <a:xfrm>
            <a:off x="19050" y="2232815"/>
            <a:ext cx="3019425" cy="1354108"/>
            <a:chOff x="477788" y="1913056"/>
            <a:chExt cx="3982517" cy="1445967"/>
          </a:xfrm>
        </p:grpSpPr>
        <p:sp>
          <p:nvSpPr>
            <p:cNvPr id="5" name="Pentágono 4"/>
            <p:cNvSpPr/>
            <p:nvPr/>
          </p:nvSpPr>
          <p:spPr>
            <a:xfrm>
              <a:off x="477788" y="1918863"/>
              <a:ext cx="3168352" cy="1440160"/>
            </a:xfrm>
            <a:prstGeom prst="homePlate">
              <a:avLst>
                <a:gd name="adj" fmla="val 5734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000" b="1" dirty="0">
                  <a:solidFill>
                    <a:schemeClr val="tx1"/>
                  </a:solidFill>
                </a:rPr>
                <a:t>Esquema Típico de Lavado de Dinero</a:t>
              </a:r>
            </a:p>
          </p:txBody>
        </p:sp>
        <p:sp>
          <p:nvSpPr>
            <p:cNvPr id="6" name="Cheurón 5"/>
            <p:cNvSpPr/>
            <p:nvPr/>
          </p:nvSpPr>
          <p:spPr>
            <a:xfrm>
              <a:off x="3214092" y="1913056"/>
              <a:ext cx="1246213" cy="1440160"/>
            </a:xfrm>
            <a:prstGeom prst="chevron">
              <a:avLst>
                <a:gd name="adj" fmla="val 7745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  <p:sp>
          <p:nvSpPr>
            <p:cNvPr id="7" name="Cheurón 6"/>
            <p:cNvSpPr/>
            <p:nvPr/>
          </p:nvSpPr>
          <p:spPr>
            <a:xfrm>
              <a:off x="2831975" y="1918863"/>
              <a:ext cx="1246213" cy="1440160"/>
            </a:xfrm>
            <a:prstGeom prst="chevron">
              <a:avLst>
                <a:gd name="adj" fmla="val 70964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371944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8100" y="1055417"/>
            <a:ext cx="91059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Sanciones penales, laborales, y administrativas </a:t>
            </a:r>
            <a:r>
              <a:rPr lang="es-CO" altLang="es-CO" sz="18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Afecta gravemente a la sociedad y el país en general.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825966" y="195728"/>
            <a:ext cx="5909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4261" y="1290919"/>
            <a:ext cx="3031909" cy="13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18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28575" y="1057275"/>
            <a:ext cx="9077326" cy="4467225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s-CO" sz="1600" b="1" dirty="0">
                <a:solidFill>
                  <a:srgbClr val="0070C0"/>
                </a:solidFill>
              </a:rPr>
              <a:t>La prevención del riesgo de LA/FT es parte del buen gobierno corporativo y de la R S  empresarial</a:t>
            </a:r>
          </a:p>
          <a:p>
            <a:pPr marL="0" indent="0" algn="ctr">
              <a:buNone/>
              <a:defRPr/>
            </a:pPr>
            <a:endParaRPr lang="es-CO" sz="1600" b="1" dirty="0"/>
          </a:p>
          <a:p>
            <a:pPr marL="342991" indent="-342991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Guía de evaluación del riesgo para combatir el lavado de activos y la financiación del terrorismo. GUIDANCE ON THE RISK-BASED APPROACH TO COMBATING MONEY LAUNDERING AND TERRORIST FINANCING. GAFI.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Recomendaciones internacionales: NACIONES UNIDAS, GAFI, GAFIC, GAFISUD y COMITÉ DE BASILEA.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Estándar de Australia y Nueva Zelanda sobre administración de riesgos: AS/NZS4360 – Norma de Gestión de Riesgos ISO 31000:2009.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Marco integrado de administración de riesgos corporativos. </a:t>
            </a:r>
            <a:r>
              <a:rPr lang="en-US" sz="1800" b="1" dirty="0"/>
              <a:t>Committee</a:t>
            </a:r>
            <a:r>
              <a:rPr lang="es-CO" sz="1800" b="1" dirty="0"/>
              <a:t> of </a:t>
            </a:r>
            <a:r>
              <a:rPr lang="en-US" sz="1800" b="1" dirty="0"/>
              <a:t>Sponsoring</a:t>
            </a:r>
            <a:r>
              <a:rPr lang="es-CO" sz="1800" b="1" dirty="0"/>
              <a:t> </a:t>
            </a:r>
            <a:r>
              <a:rPr lang="en-029" sz="1800" b="1" dirty="0"/>
              <a:t>Organizations</a:t>
            </a:r>
            <a:r>
              <a:rPr lang="es-CO" sz="1800" b="1" dirty="0"/>
              <a:t> of </a:t>
            </a:r>
            <a:r>
              <a:rPr lang="en-US" sz="1800" b="1" dirty="0"/>
              <a:t>the</a:t>
            </a:r>
            <a:r>
              <a:rPr lang="es-CO" sz="1800" b="1" dirty="0"/>
              <a:t> </a:t>
            </a:r>
            <a:r>
              <a:rPr lang="en-US" sz="1800" b="1" dirty="0"/>
              <a:t>Tredway</a:t>
            </a:r>
            <a:r>
              <a:rPr lang="es-CO" sz="1800" b="1" dirty="0"/>
              <a:t> </a:t>
            </a:r>
            <a:r>
              <a:rPr lang="en-US" sz="1800" b="1" dirty="0"/>
              <a:t>Commission</a:t>
            </a:r>
            <a:r>
              <a:rPr lang="es-CO" sz="1800" b="1" dirty="0"/>
              <a:t> (COSO).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normas locales sobre prevención y control del LA/FT.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instrucciones impartidas por las autoridades de regulación y supervisión.</a:t>
            </a:r>
            <a:endParaRPr lang="es-CO" sz="1800" dirty="0"/>
          </a:p>
        </p:txBody>
      </p:sp>
      <p:sp>
        <p:nvSpPr>
          <p:cNvPr id="3" name="Rectángulo 2"/>
          <p:cNvSpPr/>
          <p:nvPr/>
        </p:nvSpPr>
        <p:spPr>
          <a:xfrm>
            <a:off x="3301078" y="268219"/>
            <a:ext cx="4411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800" b="1" dirty="0"/>
              <a:t> SOPORTE DEL MODELO NRS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707" y="193150"/>
            <a:ext cx="2052763" cy="6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67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514266" y="679618"/>
            <a:ext cx="5128352" cy="4716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2245467" y="139451"/>
            <a:ext cx="6746134" cy="408472"/>
          </a:xfrm>
        </p:spPr>
        <p:txBody>
          <a:bodyPr>
            <a:normAutofit/>
          </a:bodyPr>
          <a:lstStyle/>
          <a:p>
            <a:pPr algn="ctr"/>
            <a:r>
              <a:rPr lang="es-CO" sz="2251" b="1" dirty="0"/>
              <a:t>Corrupción en el mundo: Ranking de los países </a:t>
            </a:r>
          </a:p>
        </p:txBody>
      </p:sp>
      <p:pic>
        <p:nvPicPr>
          <p:cNvPr id="4" name="Marcador de contenido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8" y="4532122"/>
            <a:ext cx="3012010" cy="8103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67" y="123022"/>
            <a:ext cx="1445428" cy="6817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74" y="966799"/>
            <a:ext cx="3000724" cy="3578178"/>
          </a:xfrm>
          <a:prstGeom prst="rect">
            <a:avLst/>
          </a:prstGeom>
        </p:spPr>
      </p:pic>
      <p:sp>
        <p:nvSpPr>
          <p:cNvPr id="7" name="Cerrar llave 6"/>
          <p:cNvSpPr/>
          <p:nvPr/>
        </p:nvSpPr>
        <p:spPr>
          <a:xfrm>
            <a:off x="3170743" y="793730"/>
            <a:ext cx="200991" cy="4602713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8" name="Elipse 7"/>
          <p:cNvSpPr/>
          <p:nvPr/>
        </p:nvSpPr>
        <p:spPr>
          <a:xfrm>
            <a:off x="199639" y="26954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3 7</a:t>
            </a:r>
          </a:p>
        </p:txBody>
      </p:sp>
      <p:sp>
        <p:nvSpPr>
          <p:cNvPr id="9" name="Elipse 8"/>
          <p:cNvSpPr/>
          <p:nvPr/>
        </p:nvSpPr>
        <p:spPr>
          <a:xfrm>
            <a:off x="199639" y="24253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29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716482" y="2533380"/>
            <a:ext cx="216080" cy="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V="1">
            <a:off x="731167" y="2728410"/>
            <a:ext cx="427469" cy="4210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3917980" y="762761"/>
            <a:ext cx="4978369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75" b="1" dirty="0"/>
              <a:t>1</a:t>
            </a:r>
            <a:r>
              <a:rPr lang="pt-BR" sz="1275" dirty="0"/>
              <a:t>.Nueva </a:t>
            </a:r>
            <a:r>
              <a:rPr lang="es-CO" sz="1275" dirty="0"/>
              <a:t>Zelanda</a:t>
            </a:r>
            <a:r>
              <a:rPr lang="pt-BR" sz="1275" dirty="0"/>
              <a:t> (89 </a:t>
            </a:r>
            <a:r>
              <a:rPr lang="es-CO" sz="1275" dirty="0"/>
              <a:t>puntos</a:t>
            </a:r>
            <a:r>
              <a:rPr lang="pt-BR" sz="1275" dirty="0"/>
              <a:t>)</a:t>
            </a:r>
            <a:br>
              <a:rPr lang="pt-BR" sz="1275" dirty="0"/>
            </a:br>
            <a:r>
              <a:rPr lang="pt-BR" sz="1275" b="1" dirty="0"/>
              <a:t>2.</a:t>
            </a:r>
            <a:r>
              <a:rPr lang="pt-BR" sz="1275" dirty="0"/>
              <a:t> Dinamarca (88)</a:t>
            </a:r>
            <a:br>
              <a:rPr lang="pt-BR" sz="1275" dirty="0"/>
            </a:br>
            <a:r>
              <a:rPr lang="pt-BR" sz="1275" b="1" dirty="0"/>
              <a:t>3.</a:t>
            </a:r>
            <a:r>
              <a:rPr lang="pt-BR" sz="1275" dirty="0"/>
              <a:t> </a:t>
            </a:r>
            <a:r>
              <a:rPr lang="es-CO" sz="1275" dirty="0"/>
              <a:t>Finlandia</a:t>
            </a:r>
            <a:r>
              <a:rPr lang="pt-BR" sz="1275" dirty="0"/>
              <a:t>, Noruega, </a:t>
            </a:r>
            <a:r>
              <a:rPr lang="es-CO" sz="1275" dirty="0"/>
              <a:t>Suiza</a:t>
            </a:r>
            <a:r>
              <a:rPr lang="pt-BR" sz="1275" dirty="0"/>
              <a:t> (85)</a:t>
            </a:r>
            <a:br>
              <a:rPr lang="pt-BR" sz="1275" dirty="0"/>
            </a:br>
            <a:r>
              <a:rPr lang="pt-BR" sz="1275" b="1" dirty="0"/>
              <a:t>6.</a:t>
            </a:r>
            <a:r>
              <a:rPr lang="pt-BR" sz="1275" dirty="0"/>
              <a:t> </a:t>
            </a:r>
            <a:r>
              <a:rPr lang="es-CO" sz="1275" dirty="0"/>
              <a:t>Singapur</a:t>
            </a:r>
            <a:r>
              <a:rPr lang="pt-BR" sz="1275" dirty="0"/>
              <a:t>, </a:t>
            </a:r>
            <a:r>
              <a:rPr lang="es-CO" sz="1275" dirty="0"/>
              <a:t>Suecia</a:t>
            </a:r>
            <a:r>
              <a:rPr lang="pt-BR" sz="1275" dirty="0"/>
              <a:t> (84)</a:t>
            </a:r>
            <a:br>
              <a:rPr lang="pt-BR" sz="1275" dirty="0"/>
            </a:br>
            <a:r>
              <a:rPr lang="pt-BR" sz="1275" b="1" dirty="0"/>
              <a:t>8.</a:t>
            </a:r>
            <a:r>
              <a:rPr lang="pt-BR" sz="1275" dirty="0"/>
              <a:t> Canadá, Luxemburgo, Holanda, Reino Unido (82)</a:t>
            </a:r>
            <a:br>
              <a:rPr lang="pt-BR" sz="1275" dirty="0"/>
            </a:br>
            <a:r>
              <a:rPr lang="pt-BR" sz="1275" b="1" dirty="0"/>
              <a:t>12.</a:t>
            </a:r>
            <a:r>
              <a:rPr lang="pt-BR" sz="1275" dirty="0"/>
              <a:t> </a:t>
            </a:r>
            <a:r>
              <a:rPr lang="es-CO" sz="1275" dirty="0"/>
              <a:t>Alemania</a:t>
            </a:r>
            <a:r>
              <a:rPr lang="pt-BR" sz="1275" dirty="0"/>
              <a:t> (81)</a:t>
            </a:r>
          </a:p>
          <a:p>
            <a:r>
              <a:rPr lang="es-CO" sz="1275" b="1" dirty="0"/>
              <a:t>16.</a:t>
            </a:r>
            <a:r>
              <a:rPr lang="es-CO" sz="1275" dirty="0"/>
              <a:t> Estados Unidos, Bélgica (75)</a:t>
            </a:r>
            <a:br>
              <a:rPr lang="es-CO" sz="1275" dirty="0"/>
            </a:br>
            <a:r>
              <a:rPr lang="es-CO" sz="1275" b="1" dirty="0"/>
              <a:t>23.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Uruguay</a:t>
            </a:r>
            <a:r>
              <a:rPr lang="es-CO" sz="1275" dirty="0"/>
              <a:t>, Francia (70)</a:t>
            </a:r>
            <a:br>
              <a:rPr lang="es-CO" sz="1275" dirty="0"/>
            </a:br>
            <a:r>
              <a:rPr lang="es-CO" sz="1275" b="1" dirty="0"/>
              <a:t>26.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Chile</a:t>
            </a:r>
            <a:r>
              <a:rPr lang="es-CO" sz="1275" dirty="0"/>
              <a:t>, Bután (67)</a:t>
            </a:r>
            <a:br>
              <a:rPr lang="es-CO" sz="1275" dirty="0"/>
            </a:br>
            <a:r>
              <a:rPr lang="es-CO" sz="1275" b="1" dirty="0"/>
              <a:t>29.</a:t>
            </a:r>
            <a:r>
              <a:rPr lang="es-CO" sz="1275" dirty="0"/>
              <a:t> Portugal, Catar, Taiwán (63)</a:t>
            </a:r>
            <a:br>
              <a:rPr lang="es-CO" sz="1275" dirty="0"/>
            </a:br>
            <a:r>
              <a:rPr lang="es-CO" sz="1275" b="1" dirty="0"/>
              <a:t>38. </a:t>
            </a:r>
            <a:r>
              <a:rPr lang="es-CO" sz="1275" b="1" dirty="0">
                <a:solidFill>
                  <a:schemeClr val="accent5"/>
                </a:solidFill>
              </a:rPr>
              <a:t>Costa Rica</a:t>
            </a:r>
            <a:r>
              <a:rPr lang="es-CO" sz="1275" dirty="0"/>
              <a:t>, Lituania (59)</a:t>
            </a:r>
            <a:br>
              <a:rPr lang="es-CO" sz="1275" dirty="0"/>
            </a:br>
            <a:r>
              <a:rPr lang="es-CO" sz="1275" b="1" dirty="0"/>
              <a:t>42.</a:t>
            </a:r>
            <a:r>
              <a:rPr lang="es-CO" sz="1275" dirty="0"/>
              <a:t> España, República Checa, Chipre (57)</a:t>
            </a:r>
            <a:br>
              <a:rPr lang="es-CO" sz="1275" dirty="0"/>
            </a:br>
            <a:r>
              <a:rPr lang="es-CO" sz="1275" b="1" dirty="0"/>
              <a:t>54.</a:t>
            </a:r>
            <a:r>
              <a:rPr lang="es-CO" sz="1275" dirty="0"/>
              <a:t> Italia, Mauricio, Eslovaquia (50)</a:t>
            </a:r>
            <a:br>
              <a:rPr lang="es-CO" sz="1275" dirty="0"/>
            </a:br>
            <a:r>
              <a:rPr lang="es-CO" sz="1275" b="1" dirty="0"/>
              <a:t>62.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Cuba</a:t>
            </a:r>
            <a:r>
              <a:rPr lang="es-CO" sz="1275" dirty="0"/>
              <a:t>, Malasia (47)</a:t>
            </a:r>
            <a:br>
              <a:rPr lang="es-CO" sz="1275" dirty="0"/>
            </a:br>
            <a:r>
              <a:rPr lang="es-CO" sz="1275" b="1" dirty="0"/>
              <a:t>85.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Argentina</a:t>
            </a:r>
            <a:r>
              <a:rPr lang="es-CO" sz="1275" dirty="0"/>
              <a:t>, Suazilandia, Islas Salomón, Kuwait, Kosovo, Bení­n (39)</a:t>
            </a:r>
            <a:br>
              <a:rPr lang="es-CO" sz="1275" dirty="0"/>
            </a:br>
            <a:r>
              <a:rPr lang="es-CO" sz="1275" b="1" dirty="0"/>
              <a:t>96.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Perú</a:t>
            </a:r>
            <a:r>
              <a:rPr lang="es-CO" sz="1275" dirty="0">
                <a:solidFill>
                  <a:schemeClr val="accent5"/>
                </a:solidFill>
              </a:rPr>
              <a:t>, </a:t>
            </a:r>
            <a:r>
              <a:rPr lang="es-CO" sz="1275" b="1" dirty="0">
                <a:solidFill>
                  <a:schemeClr val="accent5"/>
                </a:solidFill>
              </a:rPr>
              <a:t>Brasil, Panamá, </a:t>
            </a:r>
            <a:r>
              <a:rPr lang="es-CO" sz="1275" b="1" dirty="0">
                <a:solidFill>
                  <a:srgbClr val="FF0000"/>
                </a:solidFill>
              </a:rPr>
              <a:t>Colombia</a:t>
            </a:r>
            <a:r>
              <a:rPr lang="es-CO" sz="1275" b="1" dirty="0">
                <a:solidFill>
                  <a:schemeClr val="accent5"/>
                </a:solidFill>
              </a:rPr>
              <a:t>, </a:t>
            </a:r>
            <a:r>
              <a:rPr lang="es-CO" sz="1275" dirty="0"/>
              <a:t>Zambia, Tailandia, Indonesia (37)</a:t>
            </a:r>
            <a:br>
              <a:rPr lang="es-CO" sz="1275" dirty="0"/>
            </a:br>
            <a:r>
              <a:rPr lang="es-CO" sz="1275" b="1" dirty="0"/>
              <a:t>112</a:t>
            </a:r>
            <a:r>
              <a:rPr lang="es-CO" sz="1275" dirty="0"/>
              <a:t>. </a:t>
            </a:r>
            <a:r>
              <a:rPr lang="es-CO" sz="1275" b="1" dirty="0">
                <a:solidFill>
                  <a:schemeClr val="accent5"/>
                </a:solidFill>
              </a:rPr>
              <a:t>Bolivia, El Salvador</a:t>
            </a:r>
            <a:r>
              <a:rPr lang="es-CO" sz="1275" dirty="0"/>
              <a:t>, Ní­ger, Maldivas, Argelia (33)</a:t>
            </a:r>
            <a:br>
              <a:rPr lang="es-CO" sz="1275" dirty="0"/>
            </a:br>
            <a:r>
              <a:rPr lang="es-CO" sz="1275" b="1" dirty="0"/>
              <a:t>135.</a:t>
            </a:r>
            <a:r>
              <a:rPr lang="es-CO" sz="1275" dirty="0"/>
              <a:t> </a:t>
            </a:r>
            <a:r>
              <a:rPr lang="es-CO" sz="1275" b="1" dirty="0">
                <a:solidFill>
                  <a:srgbClr val="FF0000"/>
                </a:solidFill>
              </a:rPr>
              <a:t>México</a:t>
            </a:r>
            <a:r>
              <a:rPr lang="es-CO" sz="1275" b="1" dirty="0">
                <a:solidFill>
                  <a:schemeClr val="accent5"/>
                </a:solidFill>
              </a:rPr>
              <a:t>, República Dominicana, Honduras, Paraguay</a:t>
            </a:r>
            <a:r>
              <a:rPr lang="es-CO" sz="1275" dirty="0"/>
              <a:t>, Rusia (29)</a:t>
            </a:r>
            <a:br>
              <a:rPr lang="es-CO" sz="1275" dirty="0"/>
            </a:br>
            <a:r>
              <a:rPr lang="es-CO" sz="1275" b="1" dirty="0"/>
              <a:t>143.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Guatemala</a:t>
            </a:r>
            <a:r>
              <a:rPr lang="es-CO" sz="1275" dirty="0"/>
              <a:t>, Mauritania, Lí­bano, Kenia, Bangladés (28)</a:t>
            </a:r>
            <a:br>
              <a:rPr lang="es-CO" sz="1275" dirty="0"/>
            </a:br>
            <a:r>
              <a:rPr lang="es-CO" sz="1275" b="1" dirty="0"/>
              <a:t>151.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Nicaragua</a:t>
            </a:r>
            <a:r>
              <a:rPr lang="es-CO" sz="1275" dirty="0"/>
              <a:t>, Uganda (26)</a:t>
            </a:r>
            <a:br>
              <a:rPr lang="es-CO" sz="1275" dirty="0"/>
            </a:br>
            <a:r>
              <a:rPr lang="es-CO" sz="1275" b="1" dirty="0"/>
              <a:t>169.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Venezuela</a:t>
            </a:r>
            <a:r>
              <a:rPr lang="es-CO" sz="1275" dirty="0"/>
              <a:t>, Irak (18)</a:t>
            </a:r>
            <a:br>
              <a:rPr lang="es-CO" sz="1275" dirty="0"/>
            </a:br>
            <a:r>
              <a:rPr lang="es-CO" sz="1275" b="1" dirty="0"/>
              <a:t>180.</a:t>
            </a:r>
            <a:r>
              <a:rPr lang="es-CO" sz="1275" dirty="0"/>
              <a:t> Somalia (9)</a:t>
            </a:r>
          </a:p>
        </p:txBody>
      </p:sp>
    </p:spTree>
    <p:extLst>
      <p:ext uri="{BB962C8B-B14F-4D97-AF65-F5344CB8AC3E}">
        <p14:creationId xmlns:p14="http://schemas.microsoft.com/office/powerpoint/2010/main" val="120862469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5826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238125"/>
            <a:ext cx="89154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5965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15" y="1020818"/>
            <a:ext cx="1782662" cy="918340"/>
          </a:xfrm>
          <a:prstGeom prst="rect">
            <a:avLst/>
          </a:prstGeom>
        </p:spPr>
      </p:pic>
      <p:sp>
        <p:nvSpPr>
          <p:cNvPr id="3" name="9 CuadroTexto"/>
          <p:cNvSpPr txBox="1">
            <a:spLocks noGrp="1"/>
          </p:cNvSpPr>
          <p:nvPr>
            <p:ph type="title"/>
          </p:nvPr>
        </p:nvSpPr>
        <p:spPr>
          <a:xfrm>
            <a:off x="536845" y="139306"/>
            <a:ext cx="864321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/>
              <a:t>Las personas que comenten actos de corrupción se ven afectadas por diferentes </a:t>
            </a:r>
            <a:br>
              <a:rPr lang="es-CL" sz="1600" b="1" dirty="0"/>
            </a:br>
            <a:r>
              <a:rPr lang="es-CL" sz="1600" b="1" dirty="0">
                <a:solidFill>
                  <a:srgbClr val="C00000"/>
                </a:solidFill>
              </a:rPr>
              <a:t>factores</a:t>
            </a:r>
            <a:r>
              <a:rPr lang="es-CL" sz="1600" b="1" dirty="0"/>
              <a:t> que pueden ser </a:t>
            </a:r>
            <a:r>
              <a:rPr lang="es-CL" sz="1600" b="1" dirty="0">
                <a:solidFill>
                  <a:srgbClr val="0070C0"/>
                </a:solidFill>
              </a:rPr>
              <a:t>internos o  personales</a:t>
            </a:r>
            <a:r>
              <a:rPr lang="es-CL" sz="1600" b="1" dirty="0"/>
              <a:t>, </a:t>
            </a:r>
            <a:r>
              <a:rPr lang="es-CL" sz="1600" b="1" dirty="0">
                <a:solidFill>
                  <a:srgbClr val="C00000"/>
                </a:solidFill>
              </a:rPr>
              <a:t>externos  o ambientales</a:t>
            </a:r>
            <a:r>
              <a:rPr lang="es-CL" sz="1600" b="1" dirty="0"/>
              <a:t> a la persona.  </a:t>
            </a:r>
          </a:p>
        </p:txBody>
      </p:sp>
      <p:sp>
        <p:nvSpPr>
          <p:cNvPr id="4" name="Elipse 3"/>
          <p:cNvSpPr/>
          <p:nvPr/>
        </p:nvSpPr>
        <p:spPr>
          <a:xfrm>
            <a:off x="561861" y="1885138"/>
            <a:ext cx="2227478" cy="8643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INTERNOS O </a:t>
            </a:r>
          </a:p>
          <a:p>
            <a:pPr algn="ctr"/>
            <a:r>
              <a:rPr lang="es-CO" sz="2000" b="1" dirty="0">
                <a:solidFill>
                  <a:srgbClr val="002060"/>
                </a:solidFill>
              </a:rPr>
              <a:t>PERSONALES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011622" y="3083233"/>
            <a:ext cx="1291535" cy="38962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DESARROLLO MORAL 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952655" y="4910263"/>
            <a:ext cx="1512562" cy="2701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SOCIALIZACIÓN</a:t>
            </a:r>
            <a:r>
              <a:rPr lang="es-CO" sz="1350" dirty="0"/>
              <a:t> 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114716" y="4121094"/>
            <a:ext cx="1134421" cy="25381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ACTITUDES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049663" y="4553255"/>
            <a:ext cx="1307514" cy="22088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MOTIVACIÓN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1114716" y="3597175"/>
            <a:ext cx="1080401" cy="36185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EJE DE CONTROL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453" y="665463"/>
            <a:ext cx="5630222" cy="449211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3475831" y="5234384"/>
            <a:ext cx="1693092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s-CL" sz="750" b="1" dirty="0">
                <a:latin typeface="Arial" pitchFamily="34" charset="0"/>
                <a:cs typeface="Arial" pitchFamily="34" charset="0"/>
              </a:rPr>
              <a:t>Fuente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750" dirty="0">
                <a:latin typeface="Arial" pitchFamily="34" charset="0"/>
                <a:cs typeface="Arial" pitchFamily="34" charset="0"/>
              </a:rPr>
              <a:t>Transparency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 International</a:t>
            </a:r>
          </a:p>
        </p:txBody>
      </p:sp>
      <p:sp>
        <p:nvSpPr>
          <p:cNvPr id="12" name="Flecha derecha 11"/>
          <p:cNvSpPr/>
          <p:nvPr/>
        </p:nvSpPr>
        <p:spPr>
          <a:xfrm rot="5400000">
            <a:off x="1546876" y="2803480"/>
            <a:ext cx="216080" cy="21608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</p:spTree>
    <p:extLst>
      <p:ext uri="{BB962C8B-B14F-4D97-AF65-F5344CB8AC3E}">
        <p14:creationId xmlns:p14="http://schemas.microsoft.com/office/powerpoint/2010/main" val="324139569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economia solidari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3590056" y="1787227"/>
            <a:ext cx="4596172" cy="313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2633050" y="1982576"/>
            <a:ext cx="66910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" marR="450215" algn="ctr">
              <a:lnSpc>
                <a:spcPct val="150000"/>
              </a:lnSpc>
              <a:spcBef>
                <a:spcPts val="1595"/>
              </a:spcBef>
            </a:pPr>
            <a:r>
              <a:rPr lang="es-CO" sz="2800" b="1" spc="-185" dirty="0">
                <a:solidFill>
                  <a:srgbClr val="0070C0"/>
                </a:solidFill>
                <a:latin typeface="+mn-lt"/>
                <a:cs typeface="Arial"/>
              </a:rPr>
              <a:t>“</a:t>
            </a:r>
            <a:r>
              <a:rPr lang="es-CO" sz="2800" b="1" dirty="0">
                <a:solidFill>
                  <a:srgbClr val="0070C0"/>
                </a:solidFill>
                <a:latin typeface="+mn-lt"/>
              </a:rPr>
              <a:t>LA  DEMOCRACIA  COLOMBIANA  FRENTE  A  LOS  REGISTROS  Y   LA INSPECCION CONTROL Y VIGILANCIA</a:t>
            </a:r>
            <a:r>
              <a:rPr lang="es-CO" sz="2800" b="1" spc="-165" dirty="0">
                <a:solidFill>
                  <a:srgbClr val="0070C0"/>
                </a:solidFill>
                <a:latin typeface="+mn-lt"/>
                <a:cs typeface="Arial"/>
              </a:rPr>
              <a:t>”</a:t>
            </a:r>
            <a:endParaRPr lang="es-CO" sz="2800" dirty="0">
              <a:solidFill>
                <a:srgbClr val="0070C0"/>
              </a:solidFill>
              <a:latin typeface="+mn-lt"/>
              <a:cs typeface="Arial"/>
            </a:endParaRPr>
          </a:p>
        </p:txBody>
      </p:sp>
      <p:pic>
        <p:nvPicPr>
          <p:cNvPr id="77" name="Imagen 7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3170" y="57149"/>
            <a:ext cx="6583680" cy="110572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392645" y="4914904"/>
            <a:ext cx="2332763" cy="5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600" dirty="0">
                <a:solidFill>
                  <a:schemeClr val="tx1"/>
                </a:solidFill>
              </a:rPr>
              <a:t>Fuente: Autor Leo </a:t>
            </a:r>
            <a:r>
              <a:rPr lang="es-CO" sz="600" dirty="0" err="1">
                <a:solidFill>
                  <a:schemeClr val="tx1"/>
                </a:solidFill>
              </a:rPr>
              <a:t>Patrizi</a:t>
            </a:r>
            <a:r>
              <a:rPr lang="es-CO" sz="600" dirty="0">
                <a:solidFill>
                  <a:schemeClr val="tx1"/>
                </a:solidFill>
              </a:rPr>
              <a:t>. </a:t>
            </a:r>
            <a:r>
              <a:rPr lang="es-CO" sz="600" dirty="0" err="1">
                <a:solidFill>
                  <a:schemeClr val="tx1"/>
                </a:solidFill>
              </a:rPr>
              <a:t>Crédito:Getty</a:t>
            </a:r>
            <a:r>
              <a:rPr lang="es-CO" sz="600" dirty="0">
                <a:solidFill>
                  <a:schemeClr val="tx1"/>
                </a:solidFill>
              </a:rPr>
              <a:t> Imágenes/stock </a:t>
            </a:r>
            <a:r>
              <a:rPr lang="es-CO" sz="600" dirty="0" err="1">
                <a:solidFill>
                  <a:schemeClr val="tx1"/>
                </a:solidFill>
              </a:rPr>
              <a:t>photo</a:t>
            </a:r>
            <a:r>
              <a:rPr lang="es-C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435882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cdn.larepublica.co/cms/2018/08/24202448/al_corrupcion_act2_sabad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43645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7765" y="246953"/>
            <a:ext cx="85351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es-MX" sz="2600" b="1" dirty="0">
                <a:solidFill>
                  <a:srgbClr val="40558A"/>
                </a:solidFill>
                <a:latin typeface="Calibri"/>
              </a:rPr>
              <a:t>El Estado y su Responsabilidad frente  a la Corrupción</a:t>
            </a:r>
            <a:endParaRPr lang="es-ES" sz="2600" b="1" dirty="0">
              <a:solidFill>
                <a:srgbClr val="40558A"/>
              </a:solidFill>
              <a:latin typeface="Calibri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383745" y="1399142"/>
            <a:ext cx="1842972" cy="1042722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Disminuir </a:t>
            </a:r>
          </a:p>
        </p:txBody>
      </p:sp>
      <p:sp>
        <p:nvSpPr>
          <p:cNvPr id="4" name="Elipse 3"/>
          <p:cNvSpPr/>
          <p:nvPr/>
        </p:nvSpPr>
        <p:spPr>
          <a:xfrm>
            <a:off x="383746" y="3613781"/>
            <a:ext cx="1881368" cy="1080401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Fortalecer</a:t>
            </a:r>
            <a:r>
              <a:rPr lang="es-CO" sz="2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Cerrar llave 4"/>
          <p:cNvSpPr/>
          <p:nvPr/>
        </p:nvSpPr>
        <p:spPr>
          <a:xfrm>
            <a:off x="2382487" y="975725"/>
            <a:ext cx="266118" cy="1935795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6" name="Cerrar llave 5"/>
          <p:cNvSpPr/>
          <p:nvPr/>
        </p:nvSpPr>
        <p:spPr>
          <a:xfrm>
            <a:off x="2382487" y="3397701"/>
            <a:ext cx="270100" cy="1944722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7" name="Rectángulo 6"/>
          <p:cNvSpPr/>
          <p:nvPr/>
        </p:nvSpPr>
        <p:spPr>
          <a:xfrm>
            <a:off x="2814648" y="3505741"/>
            <a:ext cx="2370593" cy="167462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Transparencia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Modernización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Control Interno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Ética Pública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Prevención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Detección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814648" y="1074838"/>
            <a:ext cx="2370593" cy="1728642"/>
          </a:xfrm>
          <a:prstGeom prst="rect">
            <a:avLst/>
          </a:prstGeom>
          <a:ln>
            <a:solidFill>
              <a:schemeClr val="tx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Abusos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Ineficiencias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Burocracia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Opacidad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Déficit de Controles</a:t>
            </a:r>
          </a:p>
        </p:txBody>
      </p:sp>
      <p:sp>
        <p:nvSpPr>
          <p:cNvPr id="9" name="Llamada de flecha a la derecha 8"/>
          <p:cNvSpPr/>
          <p:nvPr/>
        </p:nvSpPr>
        <p:spPr>
          <a:xfrm>
            <a:off x="5369873" y="1074838"/>
            <a:ext cx="685979" cy="4105525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V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Pentágono 9"/>
          <p:cNvSpPr/>
          <p:nvPr/>
        </p:nvSpPr>
        <p:spPr>
          <a:xfrm>
            <a:off x="5985550" y="1953731"/>
            <a:ext cx="2501205" cy="73438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GOBERNANZA </a:t>
            </a:r>
          </a:p>
          <a:p>
            <a:pPr algn="ctr"/>
            <a:r>
              <a:rPr lang="es-CO" sz="2400" b="1" dirty="0"/>
              <a:t>MEJOR</a:t>
            </a:r>
          </a:p>
        </p:txBody>
      </p:sp>
      <p:sp>
        <p:nvSpPr>
          <p:cNvPr id="11" name="Pentágono 10"/>
          <p:cNvSpPr/>
          <p:nvPr/>
        </p:nvSpPr>
        <p:spPr>
          <a:xfrm>
            <a:off x="5985549" y="3701667"/>
            <a:ext cx="2453475" cy="72241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Menos</a:t>
            </a:r>
          </a:p>
          <a:p>
            <a:pPr algn="ctr"/>
            <a:r>
              <a:rPr lang="es-CO" sz="2400" b="1" dirty="0"/>
              <a:t>CORRUPCCIÓN</a:t>
            </a:r>
          </a:p>
        </p:txBody>
      </p:sp>
    </p:spTree>
    <p:extLst>
      <p:ext uri="{BB962C8B-B14F-4D97-AF65-F5344CB8AC3E}">
        <p14:creationId xmlns:p14="http://schemas.microsoft.com/office/powerpoint/2010/main" val="85972606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55085" y="710588"/>
            <a:ext cx="9017306" cy="4263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Pentágono 2"/>
          <p:cNvSpPr/>
          <p:nvPr/>
        </p:nvSpPr>
        <p:spPr>
          <a:xfrm>
            <a:off x="121185" y="2062487"/>
            <a:ext cx="3117773" cy="1093925"/>
          </a:xfrm>
          <a:prstGeom prst="homePlate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FÓRMULA DE LA</a:t>
            </a:r>
          </a:p>
          <a:p>
            <a:pPr algn="ctr"/>
            <a:r>
              <a:rPr lang="es-CO" sz="2800" b="1" dirty="0">
                <a:solidFill>
                  <a:schemeClr val="tx1"/>
                </a:solidFill>
              </a:rPr>
              <a:t>CORRUPCIÓN **</a:t>
            </a:r>
          </a:p>
          <a:p>
            <a:pPr algn="ctr"/>
            <a:r>
              <a:rPr lang="es-CO" sz="1350" b="1" dirty="0">
                <a:solidFill>
                  <a:schemeClr val="bg1"/>
                </a:solidFill>
              </a:rPr>
              <a:t>(metafóricamente)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1033" y="5086424"/>
            <a:ext cx="2017783" cy="300824"/>
          </a:xfrm>
          <a:prstGeom prst="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25" dirty="0">
                <a:solidFill>
                  <a:schemeClr val="tx1"/>
                </a:solidFill>
              </a:rPr>
              <a:t>**</a:t>
            </a:r>
            <a:r>
              <a:rPr lang="es-CO" sz="825" b="1" dirty="0">
                <a:solidFill>
                  <a:srgbClr val="40558A"/>
                </a:solidFill>
                <a:latin typeface="Calibri"/>
              </a:rPr>
              <a:t>Fórmula Propuesta por </a:t>
            </a:r>
            <a:r>
              <a:rPr lang="es-MX" sz="825" b="1" dirty="0">
                <a:solidFill>
                  <a:srgbClr val="40558A"/>
                </a:solidFill>
                <a:latin typeface="Calibri"/>
              </a:rPr>
              <a:t>Robert Klitgaard </a:t>
            </a:r>
            <a:endParaRPr lang="es-CO" sz="825" dirty="0"/>
          </a:p>
        </p:txBody>
      </p:sp>
      <p:sp>
        <p:nvSpPr>
          <p:cNvPr id="5" name="Rectángulo redondeado 4"/>
          <p:cNvSpPr/>
          <p:nvPr/>
        </p:nvSpPr>
        <p:spPr>
          <a:xfrm>
            <a:off x="3436146" y="2191676"/>
            <a:ext cx="4760404" cy="91834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301" b="1" dirty="0">
                <a:solidFill>
                  <a:srgbClr val="FF0000"/>
                </a:solidFill>
              </a:rPr>
              <a:t>C</a:t>
            </a:r>
            <a:r>
              <a:rPr lang="es-CO" sz="3301" b="1" dirty="0">
                <a:solidFill>
                  <a:schemeClr val="tx1"/>
                </a:solidFill>
              </a:rPr>
              <a:t> = </a:t>
            </a:r>
            <a:r>
              <a:rPr lang="es-CO" sz="3301" b="1" dirty="0">
                <a:solidFill>
                  <a:srgbClr val="002060"/>
                </a:solidFill>
              </a:rPr>
              <a:t>M</a:t>
            </a:r>
            <a:r>
              <a:rPr lang="es-CO" sz="3301" b="1" dirty="0">
                <a:solidFill>
                  <a:schemeClr val="tx1"/>
                </a:solidFill>
              </a:rPr>
              <a:t> + </a:t>
            </a:r>
            <a:r>
              <a:rPr lang="es-CO" sz="3301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3301" b="1" dirty="0">
                <a:solidFill>
                  <a:schemeClr val="tx1"/>
                </a:solidFill>
              </a:rPr>
              <a:t> -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240307" y="3318472"/>
            <a:ext cx="6670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rgbClr val="002060"/>
                </a:solidFill>
              </a:rPr>
              <a:t>                </a:t>
            </a:r>
            <a:r>
              <a:rPr lang="es-CO" sz="2400" b="1" dirty="0">
                <a:solidFill>
                  <a:srgbClr val="002060"/>
                </a:solidFill>
              </a:rPr>
              <a:t>M  = </a:t>
            </a:r>
            <a:r>
              <a:rPr lang="es-CL" sz="2400" b="1" dirty="0">
                <a:solidFill>
                  <a:srgbClr val="002060"/>
                </a:solidFill>
              </a:rPr>
              <a:t>Monopolio de la decisión</a:t>
            </a:r>
            <a:endParaRPr lang="es-CO" sz="2400" b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87402" y="3711364"/>
            <a:ext cx="6956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chemeClr val="accent2">
                    <a:lumMod val="75000"/>
                  </a:schemeClr>
                </a:solidFill>
              </a:rPr>
              <a:t>                   </a:t>
            </a:r>
            <a:r>
              <a:rPr lang="es-CO" sz="2400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   = </a:t>
            </a:r>
            <a:r>
              <a:rPr lang="es-CL" sz="2000" b="1" dirty="0">
                <a:solidFill>
                  <a:schemeClr val="accent2">
                    <a:lumMod val="75000"/>
                  </a:schemeClr>
                </a:solidFill>
              </a:rPr>
              <a:t>Discrecionalidad de las decisiones y procesos</a:t>
            </a:r>
            <a:endParaRPr lang="es-CO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24983" y="4023723"/>
            <a:ext cx="7682388" cy="60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                       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Rendición de Cuentas (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Accountability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) Transparencia </a:t>
            </a:r>
            <a:endParaRPr lang="es-CO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33936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35F5E82-3DB5-0749-8D32-9481FE2432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963398" cy="2844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9106E9-B481-FB47-98CC-D57D0D193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844800"/>
            <a:ext cx="4963398" cy="28702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81C6125-BB1A-A549-BFC8-15DB8C4E7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398" y="2754386"/>
            <a:ext cx="4180601" cy="293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B22D9-88AF-5145-BB5A-6FC37DF2D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3" r="15486"/>
          <a:stretch/>
        </p:blipFill>
        <p:spPr>
          <a:xfrm>
            <a:off x="4963398" y="-17511"/>
            <a:ext cx="4180601" cy="275438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12992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135595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/>
          <p:cNvSpPr txBox="1"/>
          <p:nvPr/>
        </p:nvSpPr>
        <p:spPr>
          <a:xfrm>
            <a:off x="57129" y="2888652"/>
            <a:ext cx="90505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/>
              <a:t>“Las cooperativas son la única alternativa frente al modelo económico fundado en el egoísmo y la desigualdad” </a:t>
            </a:r>
          </a:p>
          <a:p>
            <a:pPr algn="ctr"/>
            <a:endParaRPr lang="es-CO" sz="2800" b="1" dirty="0"/>
          </a:p>
          <a:p>
            <a:pPr algn="ctr"/>
            <a:r>
              <a:rPr lang="es-CO" dirty="0"/>
              <a:t>Joseph </a:t>
            </a:r>
            <a:r>
              <a:rPr lang="es-CO" dirty="0" err="1"/>
              <a:t>Stiglitz</a:t>
            </a:r>
            <a:r>
              <a:rPr lang="es-CO" dirty="0"/>
              <a:t> - Nobel Economía 2001. Tercera Cumbre Mundial Economía Solidaria</a:t>
            </a:r>
          </a:p>
          <a:p>
            <a:pPr algn="ctr"/>
            <a:r>
              <a:rPr lang="es-CO" dirty="0"/>
              <a:t>Quebec (Canadá)</a:t>
            </a:r>
          </a:p>
          <a:p>
            <a:pPr algn="ctr"/>
            <a:endParaRPr lang="es-CO" sz="1600" b="1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384964" y="576695"/>
            <a:ext cx="4717472" cy="1916791"/>
          </a:xfrm>
          <a:prstGeom prst="rect">
            <a:avLst/>
          </a:prstGeom>
        </p:spPr>
      </p:pic>
      <p:pic>
        <p:nvPicPr>
          <p:cNvPr id="2050" name="Picture 2" descr="Resultado de imagen para economia solidaria en colombia pd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808" y="643897"/>
            <a:ext cx="3938156" cy="18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uadroTexto 28"/>
          <p:cNvSpPr txBox="1"/>
          <p:nvPr/>
        </p:nvSpPr>
        <p:spPr>
          <a:xfrm>
            <a:off x="353295" y="2431481"/>
            <a:ext cx="40680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hlinkClick r:id="rId4"/>
              </a:rPr>
              <a:t>Fuente: https://www.camillaclausen.dk/tor-du-tage-imod-tillid.html</a:t>
            </a:r>
            <a:endParaRPr lang="es-CO" sz="800" dirty="0"/>
          </a:p>
        </p:txBody>
      </p:sp>
      <p:sp>
        <p:nvSpPr>
          <p:cNvPr id="30" name="Paralelogramo 29"/>
          <p:cNvSpPr/>
          <p:nvPr/>
        </p:nvSpPr>
        <p:spPr>
          <a:xfrm rot="527344">
            <a:off x="7682631" y="488602"/>
            <a:ext cx="82152" cy="97977"/>
          </a:xfrm>
          <a:prstGeom prst="parallelogram">
            <a:avLst/>
          </a:prstGeom>
          <a:solidFill>
            <a:srgbClr val="00206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165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96" y="238991"/>
            <a:ext cx="8988136" cy="4779817"/>
          </a:xfrm>
        </p:spPr>
        <p:txBody>
          <a:bodyPr>
            <a:normAutofit fontScale="90000"/>
          </a:bodyPr>
          <a:lstStyle/>
          <a:p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sz="3600" dirty="0"/>
            </a:br>
            <a:r>
              <a:rPr lang="es-CO" sz="3600" b="1" dirty="0"/>
              <a:t>INFORMACIÓN FINANCIERA :</a:t>
            </a:r>
            <a:br>
              <a:rPr lang="es-CO" b="1" dirty="0"/>
            </a:br>
            <a:r>
              <a:rPr lang="es-CO" dirty="0"/>
              <a:t> </a:t>
            </a:r>
            <a:br>
              <a:rPr lang="es-CO" dirty="0"/>
            </a:br>
            <a:r>
              <a:rPr lang="es-CO" b="1" dirty="0"/>
              <a:t>Porqué y para qué</a:t>
            </a:r>
            <a:br>
              <a:rPr lang="es-CO" b="1" dirty="0"/>
            </a:br>
            <a:br>
              <a:rPr lang="es-CO" dirty="0"/>
            </a:br>
            <a:r>
              <a:rPr lang="es-CO" b="1" dirty="0"/>
              <a:t>Incidencia en el Desarrollo Socio - Económico</a:t>
            </a:r>
            <a:br>
              <a:rPr lang="es-CO" b="1" dirty="0"/>
            </a:br>
            <a:br>
              <a:rPr lang="es-CO" b="1" dirty="0"/>
            </a:br>
            <a:r>
              <a:rPr lang="es-CO" b="1" dirty="0"/>
              <a:t>Responsabilidad de los Administradores  sobre los Registros</a:t>
            </a:r>
            <a:br>
              <a:rPr lang="es-CO" b="1" dirty="0"/>
            </a:br>
            <a:br>
              <a:rPr lang="es-CO" b="1" dirty="0"/>
            </a:br>
            <a:r>
              <a:rPr lang="es-CO" b="1" i="1" dirty="0"/>
              <a:t>H</a:t>
            </a:r>
            <a:r>
              <a:rPr lang="es-CO" sz="2200" b="1" i="1" dirty="0"/>
              <a:t>erramienta útil para observar el crecimiento de una organización </a:t>
            </a:r>
            <a:r>
              <a:rPr lang="es-CO" b="1" i="1" dirty="0"/>
              <a:t>P</a:t>
            </a:r>
            <a:r>
              <a:rPr lang="es-CO" sz="2200" b="1" i="1" dirty="0"/>
              <a:t>ermite tener información para la toma de decisiones del día a día </a:t>
            </a:r>
            <a:br>
              <a:rPr lang="es-CO" sz="2200" b="1" i="1" dirty="0"/>
            </a:br>
            <a:r>
              <a:rPr lang="es-CO" b="1" i="1" dirty="0"/>
              <a:t>D</a:t>
            </a:r>
            <a:r>
              <a:rPr lang="es-CO" sz="2200" b="1" i="1" dirty="0"/>
              <a:t>a organización a las transacciones de una organización</a:t>
            </a:r>
            <a:br>
              <a:rPr lang="es-CO" sz="2200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53580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uxograma: Terminação 16">
            <a:extLst>
              <a:ext uri="{FF2B5EF4-FFF2-40B4-BE49-F238E27FC236}">
                <a16:creationId xmlns:a16="http://schemas.microsoft.com/office/drawing/2014/main" id="{FEE8AD50-7F47-4E40-B7CB-447C015A3CAF}"/>
              </a:ext>
            </a:extLst>
          </p:cNvPr>
          <p:cNvSpPr/>
          <p:nvPr/>
        </p:nvSpPr>
        <p:spPr>
          <a:xfrm>
            <a:off x="111126" y="1042501"/>
            <a:ext cx="2250026" cy="576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Privado</a:t>
            </a:r>
          </a:p>
        </p:txBody>
      </p:sp>
      <p:sp>
        <p:nvSpPr>
          <p:cNvPr id="4" name="CaixaDeTexto 19">
            <a:extLst>
              <a:ext uri="{FF2B5EF4-FFF2-40B4-BE49-F238E27FC236}">
                <a16:creationId xmlns:a16="http://schemas.microsoft.com/office/drawing/2014/main" id="{70DB0E6B-6803-4DE3-ABC2-8A3F0D951CFA}"/>
              </a:ext>
            </a:extLst>
          </p:cNvPr>
          <p:cNvSpPr txBox="1"/>
          <p:nvPr/>
        </p:nvSpPr>
        <p:spPr>
          <a:xfrm>
            <a:off x="-209299" y="1589843"/>
            <a:ext cx="173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Cliente</a:t>
            </a:r>
          </a:p>
        </p:txBody>
      </p:sp>
      <p:sp>
        <p:nvSpPr>
          <p:cNvPr id="5" name="CaixaDeTexto 20">
            <a:extLst>
              <a:ext uri="{FF2B5EF4-FFF2-40B4-BE49-F238E27FC236}">
                <a16:creationId xmlns:a16="http://schemas.microsoft.com/office/drawing/2014/main" id="{7E4DA1A2-45A1-46AA-A635-7B3B4988F4E1}"/>
              </a:ext>
            </a:extLst>
          </p:cNvPr>
          <p:cNvSpPr txBox="1"/>
          <p:nvPr/>
        </p:nvSpPr>
        <p:spPr>
          <a:xfrm>
            <a:off x="5564579" y="1643080"/>
            <a:ext cx="184790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Ciudadano</a:t>
            </a:r>
            <a:endParaRPr lang="pt-BR" sz="1900" b="1" dirty="0">
              <a:latin typeface="+mn-lt"/>
            </a:endParaRPr>
          </a:p>
        </p:txBody>
      </p:sp>
      <p:sp>
        <p:nvSpPr>
          <p:cNvPr id="6" name="CaixaDeTexto 25">
            <a:extLst>
              <a:ext uri="{FF2B5EF4-FFF2-40B4-BE49-F238E27FC236}">
                <a16:creationId xmlns:a16="http://schemas.microsoft.com/office/drawing/2014/main" id="{FFD04034-3E98-4B56-AAA3-B51C6E68C58C}"/>
              </a:ext>
            </a:extLst>
          </p:cNvPr>
          <p:cNvSpPr txBox="1"/>
          <p:nvPr/>
        </p:nvSpPr>
        <p:spPr>
          <a:xfrm>
            <a:off x="5506800" y="2057904"/>
            <a:ext cx="24527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Recaudo</a:t>
            </a:r>
            <a:r>
              <a:rPr lang="pt-BR" sz="19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Impuestos</a:t>
            </a:r>
            <a:endParaRPr lang="pt-BR" sz="1900" b="1" dirty="0">
              <a:latin typeface="+mn-lt"/>
            </a:endParaRPr>
          </a:p>
        </p:txBody>
      </p:sp>
      <p:sp>
        <p:nvSpPr>
          <p:cNvPr id="7" name="CaixaDeTexto 26">
            <a:extLst>
              <a:ext uri="{FF2B5EF4-FFF2-40B4-BE49-F238E27FC236}">
                <a16:creationId xmlns:a16="http://schemas.microsoft.com/office/drawing/2014/main" id="{FFFA2F10-B511-44DF-8812-AEAD957AA2A4}"/>
              </a:ext>
            </a:extLst>
          </p:cNvPr>
          <p:cNvSpPr txBox="1"/>
          <p:nvPr/>
        </p:nvSpPr>
        <p:spPr>
          <a:xfrm>
            <a:off x="-23201" y="2740246"/>
            <a:ext cx="1542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Mercado </a:t>
            </a:r>
          </a:p>
        </p:txBody>
      </p:sp>
      <p:sp>
        <p:nvSpPr>
          <p:cNvPr id="8" name="CaixaDeTexto 27">
            <a:extLst>
              <a:ext uri="{FF2B5EF4-FFF2-40B4-BE49-F238E27FC236}">
                <a16:creationId xmlns:a16="http://schemas.microsoft.com/office/drawing/2014/main" id="{CB55339D-ED8F-4DAF-8C08-650ED17E373B}"/>
              </a:ext>
            </a:extLst>
          </p:cNvPr>
          <p:cNvSpPr txBox="1"/>
          <p:nvPr/>
        </p:nvSpPr>
        <p:spPr>
          <a:xfrm>
            <a:off x="5406742" y="2733912"/>
            <a:ext cx="267425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Carga Tributaria</a:t>
            </a:r>
          </a:p>
        </p:txBody>
      </p:sp>
      <p:sp>
        <p:nvSpPr>
          <p:cNvPr id="9" name="CaixaDeTexto 28">
            <a:extLst>
              <a:ext uri="{FF2B5EF4-FFF2-40B4-BE49-F238E27FC236}">
                <a16:creationId xmlns:a16="http://schemas.microsoft.com/office/drawing/2014/main" id="{6F32D309-BAEC-4DD1-9107-7B30AD10C44B}"/>
              </a:ext>
            </a:extLst>
          </p:cNvPr>
          <p:cNvSpPr txBox="1"/>
          <p:nvPr/>
        </p:nvSpPr>
        <p:spPr>
          <a:xfrm>
            <a:off x="11035" y="3206931"/>
            <a:ext cx="1871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Rentabilidad</a:t>
            </a:r>
            <a:r>
              <a:rPr lang="pt-BR" sz="2000" b="1" dirty="0">
                <a:latin typeface="+mn-lt"/>
              </a:rPr>
              <a:t> </a:t>
            </a:r>
          </a:p>
        </p:txBody>
      </p:sp>
      <p:sp>
        <p:nvSpPr>
          <p:cNvPr id="10" name="CaixaDeTexto 29">
            <a:extLst>
              <a:ext uri="{FF2B5EF4-FFF2-40B4-BE49-F238E27FC236}">
                <a16:creationId xmlns:a16="http://schemas.microsoft.com/office/drawing/2014/main" id="{59E42BD0-86BE-481D-AA03-0AD18254FAF8}"/>
              </a:ext>
            </a:extLst>
          </p:cNvPr>
          <p:cNvSpPr txBox="1"/>
          <p:nvPr/>
        </p:nvSpPr>
        <p:spPr>
          <a:xfrm>
            <a:off x="5572023" y="3163710"/>
            <a:ext cx="135407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Social</a:t>
            </a:r>
          </a:p>
        </p:txBody>
      </p:sp>
      <p:sp>
        <p:nvSpPr>
          <p:cNvPr id="11" name="CaixaDeTexto 30">
            <a:extLst>
              <a:ext uri="{FF2B5EF4-FFF2-40B4-BE49-F238E27FC236}">
                <a16:creationId xmlns:a16="http://schemas.microsoft.com/office/drawing/2014/main" id="{2C2C55BC-AA4D-4825-BF79-DEC511991BB5}"/>
              </a:ext>
            </a:extLst>
          </p:cNvPr>
          <p:cNvSpPr txBox="1"/>
          <p:nvPr/>
        </p:nvSpPr>
        <p:spPr>
          <a:xfrm>
            <a:off x="-72277" y="3575344"/>
            <a:ext cx="2855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Maximización</a:t>
            </a:r>
            <a:r>
              <a:rPr lang="pt-BR" sz="2000" b="1" dirty="0">
                <a:latin typeface="+mn-lt"/>
              </a:rPr>
              <a:t> de  resultados</a:t>
            </a:r>
          </a:p>
        </p:txBody>
      </p:sp>
      <p:sp>
        <p:nvSpPr>
          <p:cNvPr id="12" name="CaixaDeTexto 31">
            <a:extLst>
              <a:ext uri="{FF2B5EF4-FFF2-40B4-BE49-F238E27FC236}">
                <a16:creationId xmlns:a16="http://schemas.microsoft.com/office/drawing/2014/main" id="{C38FB2C0-5DE4-43DE-AE0E-49A57B940FA5}"/>
              </a:ext>
            </a:extLst>
          </p:cNvPr>
          <p:cNvSpPr txBox="1"/>
          <p:nvPr/>
        </p:nvSpPr>
        <p:spPr>
          <a:xfrm>
            <a:off x="1" y="4697466"/>
            <a:ext cx="285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Viabilidad</a:t>
            </a:r>
            <a:r>
              <a:rPr lang="pt-BR" sz="2000" b="1" dirty="0">
                <a:latin typeface="+mn-lt"/>
              </a:rPr>
              <a:t> Económica</a:t>
            </a:r>
          </a:p>
        </p:txBody>
      </p:sp>
      <p:sp>
        <p:nvSpPr>
          <p:cNvPr id="13" name="CaixaDeTexto 32">
            <a:extLst>
              <a:ext uri="{FF2B5EF4-FFF2-40B4-BE49-F238E27FC236}">
                <a16:creationId xmlns:a16="http://schemas.microsoft.com/office/drawing/2014/main" id="{974A2176-3EC8-4E78-A325-BE39AA2057B5}"/>
              </a:ext>
            </a:extLst>
          </p:cNvPr>
          <p:cNvSpPr txBox="1"/>
          <p:nvPr/>
        </p:nvSpPr>
        <p:spPr>
          <a:xfrm>
            <a:off x="5667986" y="4698000"/>
            <a:ext cx="2778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b="1" dirty="0" err="1">
                <a:latin typeface="+mn-lt"/>
              </a:rPr>
              <a:t>Rendición</a:t>
            </a:r>
            <a:r>
              <a:rPr lang="pt-BR" sz="20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cuentas</a:t>
            </a:r>
            <a:endParaRPr lang="pt-BR" sz="1900" b="1" dirty="0">
              <a:latin typeface="+mn-lt"/>
            </a:endParaRPr>
          </a:p>
        </p:txBody>
      </p:sp>
      <p:sp>
        <p:nvSpPr>
          <p:cNvPr id="14" name="CaixaDeTexto 33">
            <a:extLst>
              <a:ext uri="{FF2B5EF4-FFF2-40B4-BE49-F238E27FC236}">
                <a16:creationId xmlns:a16="http://schemas.microsoft.com/office/drawing/2014/main" id="{AA03A701-4D95-4115-A68B-9E6D83D3E6A0}"/>
              </a:ext>
            </a:extLst>
          </p:cNvPr>
          <p:cNvSpPr txBox="1"/>
          <p:nvPr/>
        </p:nvSpPr>
        <p:spPr>
          <a:xfrm>
            <a:off x="5577122" y="3575353"/>
            <a:ext cx="247320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Calidad</a:t>
            </a:r>
            <a:r>
              <a:rPr lang="pt-BR" sz="1900" b="1" dirty="0">
                <a:latin typeface="+mn-lt"/>
              </a:rPr>
              <a:t> </a:t>
            </a:r>
            <a:r>
              <a:rPr lang="pt-BR" sz="1900" b="1" dirty="0" err="1">
                <a:latin typeface="+mn-lt"/>
              </a:rPr>
              <a:t>del</a:t>
            </a:r>
            <a:r>
              <a:rPr lang="pt-BR" sz="1900" b="1" dirty="0">
                <a:latin typeface="+mn-lt"/>
              </a:rPr>
              <a:t> Gasto</a:t>
            </a:r>
          </a:p>
        </p:txBody>
      </p:sp>
      <p:cxnSp>
        <p:nvCxnSpPr>
          <p:cNvPr id="15" name="Conector reto 34">
            <a:extLst>
              <a:ext uri="{FF2B5EF4-FFF2-40B4-BE49-F238E27FC236}">
                <a16:creationId xmlns:a16="http://schemas.microsoft.com/office/drawing/2014/main" id="{9871EC90-7166-4AAE-BBBA-7AE7A4B56BB5}"/>
              </a:ext>
            </a:extLst>
          </p:cNvPr>
          <p:cNvCxnSpPr>
            <a:cxnSpLocks/>
          </p:cNvCxnSpPr>
          <p:nvPr/>
        </p:nvCxnSpPr>
        <p:spPr>
          <a:xfrm flipV="1">
            <a:off x="2506612" y="1581803"/>
            <a:ext cx="3145648" cy="5509"/>
          </a:xfrm>
          <a:prstGeom prst="line">
            <a:avLst/>
          </a:prstGeom>
          <a:ln w="19050">
            <a:solidFill>
              <a:srgbClr val="8064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45">
            <a:extLst>
              <a:ext uri="{FF2B5EF4-FFF2-40B4-BE49-F238E27FC236}">
                <a16:creationId xmlns:a16="http://schemas.microsoft.com/office/drawing/2014/main" id="{ABF5E6AC-EEE1-47C5-B2A8-3215A4F85593}"/>
              </a:ext>
            </a:extLst>
          </p:cNvPr>
          <p:cNvSpPr txBox="1"/>
          <p:nvPr/>
        </p:nvSpPr>
        <p:spPr>
          <a:xfrm>
            <a:off x="609176" y="4176653"/>
            <a:ext cx="1204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i="1" dirty="0">
                <a:latin typeface="+mn-lt"/>
              </a:rPr>
              <a:t>Costo</a:t>
            </a:r>
          </a:p>
        </p:txBody>
      </p:sp>
      <p:sp>
        <p:nvSpPr>
          <p:cNvPr id="17" name="CaixaDeTexto 46">
            <a:extLst>
              <a:ext uri="{FF2B5EF4-FFF2-40B4-BE49-F238E27FC236}">
                <a16:creationId xmlns:a16="http://schemas.microsoft.com/office/drawing/2014/main" id="{53DD396F-BD19-48F5-92F1-A742F0D8C315}"/>
              </a:ext>
            </a:extLst>
          </p:cNvPr>
          <p:cNvSpPr txBox="1"/>
          <p:nvPr/>
        </p:nvSpPr>
        <p:spPr>
          <a:xfrm>
            <a:off x="625076" y="4483721"/>
            <a:ext cx="995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i="1" dirty="0">
                <a:latin typeface="+mn-lt"/>
              </a:rPr>
              <a:t>Lucro</a:t>
            </a:r>
          </a:p>
        </p:txBody>
      </p:sp>
      <p:sp>
        <p:nvSpPr>
          <p:cNvPr id="18" name="CaixaDeTexto 48">
            <a:extLst>
              <a:ext uri="{FF2B5EF4-FFF2-40B4-BE49-F238E27FC236}">
                <a16:creationId xmlns:a16="http://schemas.microsoft.com/office/drawing/2014/main" id="{4DF1A798-EBF3-4501-9CD2-07093DA88499}"/>
              </a:ext>
            </a:extLst>
          </p:cNvPr>
          <p:cNvSpPr txBox="1"/>
          <p:nvPr/>
        </p:nvSpPr>
        <p:spPr>
          <a:xfrm>
            <a:off x="6037473" y="3917168"/>
            <a:ext cx="240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latin typeface="+mn-lt"/>
              </a:rPr>
              <a:t>Eficiencia, Eficacia, Economía, Efectividad, Ecología</a:t>
            </a:r>
            <a:endParaRPr lang="pt-BR" sz="1400" b="1" i="1" dirty="0">
              <a:latin typeface="+mn-lt"/>
            </a:endParaRPr>
          </a:p>
        </p:txBody>
      </p:sp>
      <p:sp>
        <p:nvSpPr>
          <p:cNvPr id="19" name="CaixaDeTexto 49">
            <a:extLst>
              <a:ext uri="{FF2B5EF4-FFF2-40B4-BE49-F238E27FC236}">
                <a16:creationId xmlns:a16="http://schemas.microsoft.com/office/drawing/2014/main" id="{05170DCF-C31A-4A74-BBEA-4E80BADE4253}"/>
              </a:ext>
            </a:extLst>
          </p:cNvPr>
          <p:cNvSpPr txBox="1"/>
          <p:nvPr/>
        </p:nvSpPr>
        <p:spPr>
          <a:xfrm>
            <a:off x="6016837" y="4393488"/>
            <a:ext cx="2345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 err="1">
                <a:latin typeface="+mn-lt"/>
              </a:rPr>
              <a:t>Asignación</a:t>
            </a:r>
            <a:r>
              <a:rPr lang="pt-BR" sz="1400" b="1" i="1" dirty="0">
                <a:latin typeface="+mn-lt"/>
              </a:rPr>
              <a:t> de Recursos</a:t>
            </a:r>
          </a:p>
        </p:txBody>
      </p:sp>
      <p:sp>
        <p:nvSpPr>
          <p:cNvPr id="20" name="CaixaDeTexto 50">
            <a:extLst>
              <a:ext uri="{FF2B5EF4-FFF2-40B4-BE49-F238E27FC236}">
                <a16:creationId xmlns:a16="http://schemas.microsoft.com/office/drawing/2014/main" id="{06541970-D8C4-4C0D-ADD0-F1967454C670}"/>
              </a:ext>
            </a:extLst>
          </p:cNvPr>
          <p:cNvSpPr txBox="1"/>
          <p:nvPr/>
        </p:nvSpPr>
        <p:spPr>
          <a:xfrm>
            <a:off x="-324982" y="2068654"/>
            <a:ext cx="306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Venta de </a:t>
            </a:r>
            <a:r>
              <a:rPr lang="pt-BR" sz="2000" b="1" dirty="0" err="1">
                <a:latin typeface="+mn-lt"/>
              </a:rPr>
              <a:t>Bienes</a:t>
            </a:r>
            <a:r>
              <a:rPr lang="pt-BR" sz="2000" b="1" dirty="0">
                <a:latin typeface="+mn-lt"/>
              </a:rPr>
              <a:t> /</a:t>
            </a:r>
          </a:p>
          <a:p>
            <a:pPr algn="ctr"/>
            <a:r>
              <a:rPr lang="pt-BR" sz="2000" b="1" dirty="0">
                <a:latin typeface="+mn-lt"/>
              </a:rPr>
              <a:t> </a:t>
            </a:r>
            <a:r>
              <a:rPr lang="pt-BR" sz="2000" b="1" dirty="0" err="1">
                <a:latin typeface="+mn-lt"/>
              </a:rPr>
              <a:t>Servicios</a:t>
            </a:r>
            <a:endParaRPr lang="pt-BR" sz="2000" b="1" dirty="0">
              <a:latin typeface="+mn-lt"/>
            </a:endParaRPr>
          </a:p>
        </p:txBody>
      </p:sp>
      <p:sp>
        <p:nvSpPr>
          <p:cNvPr id="21" name="1 CuadroTexto">
            <a:extLst>
              <a:ext uri="{FF2B5EF4-FFF2-40B4-BE49-F238E27FC236}">
                <a16:creationId xmlns:a16="http://schemas.microsoft.com/office/drawing/2014/main" id="{107DE905-6CA8-41CA-BA21-EE8840A7B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26" y="268311"/>
            <a:ext cx="68093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 algn="ctr" eaLnBrk="1" hangingPunct="1"/>
            <a:r>
              <a:rPr lang="pt-BR" altLang="pt-BR" sz="2200" b="1" dirty="0"/>
              <a:t>	 </a:t>
            </a:r>
            <a:r>
              <a:rPr lang="pt-BR" altLang="pt-BR" sz="2800" b="1" dirty="0"/>
              <a:t>DE LA CONTABILIDAD ...</a:t>
            </a:r>
            <a:endParaRPr lang="es-ES_tradnl" altLang="pt-BR" sz="2200" b="1" dirty="0">
              <a:solidFill>
                <a:schemeClr val="tx2"/>
              </a:solidFill>
            </a:endParaRPr>
          </a:p>
        </p:txBody>
      </p:sp>
      <p:sp>
        <p:nvSpPr>
          <p:cNvPr id="23" name="Fluxograma: Terminação 17">
            <a:extLst>
              <a:ext uri="{FF2B5EF4-FFF2-40B4-BE49-F238E27FC236}">
                <a16:creationId xmlns:a16="http://schemas.microsoft.com/office/drawing/2014/main" id="{320104F2-99E4-416A-840A-BE71A3D97EBC}"/>
              </a:ext>
            </a:extLst>
          </p:cNvPr>
          <p:cNvSpPr/>
          <p:nvPr/>
        </p:nvSpPr>
        <p:spPr>
          <a:xfrm>
            <a:off x="5798998" y="1036996"/>
            <a:ext cx="2452735" cy="576000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Público</a:t>
            </a:r>
          </a:p>
        </p:txBody>
      </p:sp>
      <p:sp>
        <p:nvSpPr>
          <p:cNvPr id="24" name="Elipse 23"/>
          <p:cNvSpPr/>
          <p:nvPr/>
        </p:nvSpPr>
        <p:spPr>
          <a:xfrm>
            <a:off x="3029928" y="3744742"/>
            <a:ext cx="2503744" cy="111300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</a:t>
            </a:r>
          </a:p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COSTOS</a:t>
            </a:r>
          </a:p>
        </p:txBody>
      </p:sp>
      <p:pic>
        <p:nvPicPr>
          <p:cNvPr id="27" name="Imagem 16">
            <a:extLst>
              <a:ext uri="{FF2B5EF4-FFF2-40B4-BE49-F238E27FC236}">
                <a16:creationId xmlns:a16="http://schemas.microsoft.com/office/drawing/2014/main" id="{921E8010-0A25-46FF-8499-407F9B5BA9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842" y="1581803"/>
            <a:ext cx="2698507" cy="227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8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1.11111E-6 0.09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9639 L -1.11111E-6 0.1958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19583 L -1.11111E-6 0.2791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27916 L -1.11111E-6 0.3513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35139 L -1.11111E-6 0.5577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77" y="242064"/>
            <a:ext cx="7876480" cy="5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58061" y="898814"/>
            <a:ext cx="3689186" cy="473244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Picture 2" descr="Resultado de imagen para mapa de colomb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4117" y="75776"/>
            <a:ext cx="1523960" cy="2080338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8" name="Flecha abajo 9"/>
          <p:cNvSpPr/>
          <p:nvPr/>
        </p:nvSpPr>
        <p:spPr bwMode="auto">
          <a:xfrm>
            <a:off x="6019022" y="1295845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3875222" y="1839992"/>
            <a:ext cx="5139367" cy="857079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7" tIns="45708" rIns="91417" bIns="45708" rtlCol="0" anchor="ctr"/>
          <a:lstStyle/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UN GRAN QUEHACER PARA </a:t>
            </a:r>
          </a:p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PAÍSES CON PROSPERIDAD </a:t>
            </a:r>
          </a:p>
        </p:txBody>
      </p:sp>
      <p:sp>
        <p:nvSpPr>
          <p:cNvPr id="20" name="6 Rectángulo"/>
          <p:cNvSpPr/>
          <p:nvPr/>
        </p:nvSpPr>
        <p:spPr>
          <a:xfrm>
            <a:off x="3834332" y="3276797"/>
            <a:ext cx="5222582" cy="235446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17" tIns="45708" rIns="91417" bIns="45708">
            <a:spAutoFit/>
          </a:bodyPr>
          <a:lstStyle/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Contabilidad para el </a:t>
            </a:r>
            <a:r>
              <a:rPr lang="en-GB" altLang="es-CO" sz="2800" b="1" u="sng" dirty="0">
                <a:solidFill>
                  <a:srgbClr val="000000"/>
                </a:solidFill>
                <a:cs typeface="Arial" charset="0"/>
              </a:rPr>
              <a:t>BUEN GOBIERNO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las organizaciones. </a:t>
            </a:r>
          </a:p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Adecuación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 </a:t>
            </a: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Contabilidad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a un nuevo concepto de RENDICIÓN DE CUENTAS </a:t>
            </a:r>
            <a:r>
              <a:rPr lang="en-GB" altLang="es-CO" sz="2800" b="1" i="1" dirty="0">
                <a:solidFill>
                  <a:srgbClr val="000000"/>
                </a:solidFill>
                <a:cs typeface="Arial" charset="0"/>
              </a:rPr>
              <a:t>(“Accountability”)</a:t>
            </a:r>
          </a:p>
        </p:txBody>
      </p:sp>
      <p:sp>
        <p:nvSpPr>
          <p:cNvPr id="21" name="10 Rectángulo"/>
          <p:cNvSpPr/>
          <p:nvPr/>
        </p:nvSpPr>
        <p:spPr>
          <a:xfrm>
            <a:off x="3574461" y="366714"/>
            <a:ext cx="5663045" cy="861768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ctr"/>
            <a:r>
              <a:rPr lang="es-CO" sz="2500" b="1" dirty="0">
                <a:cs typeface="Calibri" panose="020F0502020204030204" pitchFamily="34" charset="0"/>
              </a:rPr>
              <a:t>CONTABILIDAD GENERADORA DE VALOR </a:t>
            </a:r>
          </a:p>
          <a:p>
            <a:pPr algn="ctr"/>
            <a:r>
              <a:rPr lang="es-CO" sz="2500" b="1" dirty="0">
                <a:cs typeface="Calibri" panose="020F0502020204030204" pitchFamily="34" charset="0"/>
              </a:rPr>
              <a:t>PARA PAÍSES DE BUENAS PRÁCTICAS</a:t>
            </a:r>
            <a:endParaRPr lang="es-ES" sz="2500" b="1" dirty="0"/>
          </a:p>
        </p:txBody>
      </p:sp>
      <p:sp>
        <p:nvSpPr>
          <p:cNvPr id="22" name="Flecha abajo 9"/>
          <p:cNvSpPr/>
          <p:nvPr/>
        </p:nvSpPr>
        <p:spPr bwMode="auto">
          <a:xfrm>
            <a:off x="6019023" y="2802996"/>
            <a:ext cx="497891" cy="481966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1" y="1308679"/>
            <a:ext cx="3604461" cy="4392567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-147127" y="3262283"/>
            <a:ext cx="2235955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s-CO" sz="3600" dirty="0"/>
              <a:t>Latino</a:t>
            </a:r>
          </a:p>
          <a:p>
            <a:pPr algn="ctr">
              <a:lnSpc>
                <a:spcPct val="95000"/>
              </a:lnSpc>
            </a:pPr>
            <a:r>
              <a:rPr lang="es-CO" sz="3600" dirty="0"/>
              <a:t>América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Dic2018Duque.pptx" id="{FDA4C687-AA1D-4711-AED7-C29075F34830}" vid="{26E8BE29-BAAF-45CD-80C6-073DB0EF77A9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esCGN_201905.pot [Modo de compatibilidad]" id="{1F38A23C-3129-4F63-9117-B8E8E48E6DD7}" vid="{A8723301-16C1-4FA6-BA99-7850571FEA62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OriginalDic2018Duque</Template>
  <TotalTime>1885</TotalTime>
  <Words>2636</Words>
  <Application>Microsoft Office PowerPoint</Application>
  <PresentationFormat>Presentación en pantalla (16:10)</PresentationFormat>
  <Paragraphs>457</Paragraphs>
  <Slides>45</Slides>
  <Notes>5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45</vt:i4>
      </vt:variant>
    </vt:vector>
  </HeadingPairs>
  <TitlesOfParts>
    <vt:vector size="56" baseType="lpstr">
      <vt:lpstr>Adobe Heiti Std R</vt:lpstr>
      <vt:lpstr>Aharoni</vt:lpstr>
      <vt:lpstr>Arial</vt:lpstr>
      <vt:lpstr>Calibri</vt:lpstr>
      <vt:lpstr>Calibri Light</vt:lpstr>
      <vt:lpstr>Century Gothic</vt:lpstr>
      <vt:lpstr>Times New Roman</vt:lpstr>
      <vt:lpstr>Verdana</vt:lpstr>
      <vt:lpstr>Wingdings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INFORMACIÓN FINANCIERA :   Porqué y para qué  Incidencia en el Desarrollo Socio - Económico  Responsabilidad de los Administradores  sobre los Registros  Herramienta útil para observar el crecimiento de una organización Permite tener información para la toma de decisiones del día a día  Da organización a las transacciones de una organización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CARÁCTER INTEGRAL Y ETICO DEL CONTADOR Papel del Contador en la Sociedad</vt:lpstr>
      <vt:lpstr>CARÁCTER INTEGRAL Y ETICO DEL CONTADOR Comportamiento Ético- Sociedad Ideal</vt:lpstr>
      <vt:lpstr>CARÁCTER INTEGRAL Y ETICO DEL CONTADOR Comportamiento Ético- Sociedad Actual</vt:lpstr>
      <vt:lpstr>Presentación de PowerPoint</vt:lpstr>
      <vt:lpstr>Presentación de PowerPoint</vt:lpstr>
      <vt:lpstr>Presentación de PowerPoint</vt:lpstr>
      <vt:lpstr>CARÁCTER INTEGRAL Y ETICO DEL CONTADOR La Nueva generación de Contadores Públicos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DEL LAVADO DE ACTIVOS -LA- Y  FINANCIAMIENTO DEL TERRORISMO -FT-</vt:lpstr>
      <vt:lpstr>Presentación de PowerPoint</vt:lpstr>
      <vt:lpstr>  ALGUNAS DENOMINACIONES EN PAISES LATINOAMERICANOS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Corrupción en el mundo: Ranking de los países </vt:lpstr>
      <vt:lpstr>Presentación de PowerPoint</vt:lpstr>
      <vt:lpstr>Presentación de PowerPoint</vt:lpstr>
      <vt:lpstr>Las personas que comenten actos de corrupción se ven afectadas por diferentes  factores que pueden ser internos o  personales, externos  o ambientales a la persona.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Luz Andrea Ochoa Leal</dc:creator>
  <cp:lastModifiedBy>Carlos Estrada</cp:lastModifiedBy>
  <cp:revision>114</cp:revision>
  <cp:lastPrinted>2019-04-30T15:54:42Z</cp:lastPrinted>
  <dcterms:created xsi:type="dcterms:W3CDTF">2019-02-11T22:56:42Z</dcterms:created>
  <dcterms:modified xsi:type="dcterms:W3CDTF">2021-05-27T17:50:09Z</dcterms:modified>
</cp:coreProperties>
</file>