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76"/>
  </p:notesMasterIdLst>
  <p:handoutMasterIdLst>
    <p:handoutMasterId r:id="rId77"/>
  </p:handoutMasterIdLst>
  <p:sldIdLst>
    <p:sldId id="327" r:id="rId2"/>
    <p:sldId id="373" r:id="rId3"/>
    <p:sldId id="457" r:id="rId4"/>
    <p:sldId id="421" r:id="rId5"/>
    <p:sldId id="496" r:id="rId6"/>
    <p:sldId id="458" r:id="rId7"/>
    <p:sldId id="369" r:id="rId8"/>
    <p:sldId id="424" r:id="rId9"/>
    <p:sldId id="459" r:id="rId10"/>
    <p:sldId id="460" r:id="rId11"/>
    <p:sldId id="489" r:id="rId12"/>
    <p:sldId id="490" r:id="rId13"/>
    <p:sldId id="491" r:id="rId14"/>
    <p:sldId id="492" r:id="rId15"/>
    <p:sldId id="493" r:id="rId16"/>
    <p:sldId id="494" r:id="rId17"/>
    <p:sldId id="495" r:id="rId18"/>
    <p:sldId id="461" r:id="rId19"/>
    <p:sldId id="439" r:id="rId20"/>
    <p:sldId id="440" r:id="rId21"/>
    <p:sldId id="462" r:id="rId22"/>
    <p:sldId id="463" r:id="rId23"/>
    <p:sldId id="423" r:id="rId24"/>
    <p:sldId id="464" r:id="rId25"/>
    <p:sldId id="465" r:id="rId26"/>
    <p:sldId id="466" r:id="rId27"/>
    <p:sldId id="467" r:id="rId28"/>
    <p:sldId id="468" r:id="rId29"/>
    <p:sldId id="487" r:id="rId30"/>
    <p:sldId id="469" r:id="rId31"/>
    <p:sldId id="470" r:id="rId32"/>
    <p:sldId id="389" r:id="rId33"/>
    <p:sldId id="428" r:id="rId34"/>
    <p:sldId id="471" r:id="rId35"/>
    <p:sldId id="442" r:id="rId36"/>
    <p:sldId id="441" r:id="rId37"/>
    <p:sldId id="472" r:id="rId38"/>
    <p:sldId id="473" r:id="rId39"/>
    <p:sldId id="474" r:id="rId40"/>
    <p:sldId id="475" r:id="rId41"/>
    <p:sldId id="476" r:id="rId42"/>
    <p:sldId id="477" r:id="rId43"/>
    <p:sldId id="478" r:id="rId44"/>
    <p:sldId id="479" r:id="rId45"/>
    <p:sldId id="480" r:id="rId46"/>
    <p:sldId id="481" r:id="rId47"/>
    <p:sldId id="482" r:id="rId48"/>
    <p:sldId id="483" r:id="rId49"/>
    <p:sldId id="484" r:id="rId50"/>
    <p:sldId id="485" r:id="rId51"/>
    <p:sldId id="443" r:id="rId52"/>
    <p:sldId id="444" r:id="rId53"/>
    <p:sldId id="446" r:id="rId54"/>
    <p:sldId id="486" r:id="rId55"/>
    <p:sldId id="430" r:id="rId56"/>
    <p:sldId id="431" r:id="rId57"/>
    <p:sldId id="450" r:id="rId58"/>
    <p:sldId id="456" r:id="rId59"/>
    <p:sldId id="451" r:id="rId60"/>
    <p:sldId id="452" r:id="rId61"/>
    <p:sldId id="453" r:id="rId62"/>
    <p:sldId id="454" r:id="rId63"/>
    <p:sldId id="449" r:id="rId64"/>
    <p:sldId id="455" r:id="rId65"/>
    <p:sldId id="432" r:id="rId66"/>
    <p:sldId id="433" r:id="rId67"/>
    <p:sldId id="434" r:id="rId68"/>
    <p:sldId id="390" r:id="rId69"/>
    <p:sldId id="419" r:id="rId70"/>
    <p:sldId id="410" r:id="rId71"/>
    <p:sldId id="436" r:id="rId72"/>
    <p:sldId id="420" r:id="rId73"/>
    <p:sldId id="488" r:id="rId74"/>
    <p:sldId id="370" r:id="rId75"/>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373"/>
            <p14:sldId id="457"/>
            <p14:sldId id="421"/>
            <p14:sldId id="496"/>
            <p14:sldId id="458"/>
            <p14:sldId id="369"/>
            <p14:sldId id="424"/>
            <p14:sldId id="459"/>
            <p14:sldId id="460"/>
            <p14:sldId id="489"/>
            <p14:sldId id="490"/>
            <p14:sldId id="491"/>
            <p14:sldId id="492"/>
            <p14:sldId id="493"/>
            <p14:sldId id="494"/>
            <p14:sldId id="495"/>
            <p14:sldId id="461"/>
            <p14:sldId id="439"/>
            <p14:sldId id="440"/>
            <p14:sldId id="462"/>
            <p14:sldId id="463"/>
            <p14:sldId id="423"/>
            <p14:sldId id="464"/>
            <p14:sldId id="465"/>
            <p14:sldId id="466"/>
            <p14:sldId id="467"/>
            <p14:sldId id="468"/>
            <p14:sldId id="487"/>
            <p14:sldId id="469"/>
            <p14:sldId id="470"/>
            <p14:sldId id="389"/>
            <p14:sldId id="428"/>
            <p14:sldId id="471"/>
            <p14:sldId id="442"/>
            <p14:sldId id="441"/>
            <p14:sldId id="472"/>
            <p14:sldId id="473"/>
            <p14:sldId id="474"/>
            <p14:sldId id="475"/>
            <p14:sldId id="476"/>
            <p14:sldId id="477"/>
            <p14:sldId id="478"/>
            <p14:sldId id="479"/>
            <p14:sldId id="480"/>
            <p14:sldId id="481"/>
            <p14:sldId id="482"/>
            <p14:sldId id="483"/>
            <p14:sldId id="484"/>
            <p14:sldId id="485"/>
            <p14:sldId id="443"/>
            <p14:sldId id="444"/>
            <p14:sldId id="446"/>
            <p14:sldId id="486"/>
            <p14:sldId id="430"/>
            <p14:sldId id="431"/>
            <p14:sldId id="450"/>
            <p14:sldId id="456"/>
            <p14:sldId id="451"/>
            <p14:sldId id="452"/>
            <p14:sldId id="453"/>
            <p14:sldId id="454"/>
            <p14:sldId id="449"/>
            <p14:sldId id="455"/>
            <p14:sldId id="432"/>
            <p14:sldId id="433"/>
            <p14:sldId id="434"/>
            <p14:sldId id="390"/>
            <p14:sldId id="419"/>
            <p14:sldId id="410"/>
            <p14:sldId id="436"/>
            <p14:sldId id="420"/>
            <p14:sldId id="488"/>
            <p14:sldId id="370"/>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BEB"/>
    <a:srgbClr val="FFF0C1"/>
    <a:srgbClr val="FFCC99"/>
    <a:srgbClr val="FFEBEB"/>
    <a:srgbClr val="008080"/>
    <a:srgbClr val="CCFFCC"/>
    <a:srgbClr val="CDFFFF"/>
    <a:srgbClr val="00918E"/>
    <a:srgbClr val="FF6600"/>
    <a:srgbClr val="74B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9553" autoAdjust="0"/>
    <p:restoredTop sz="88266" autoAdjust="0"/>
  </p:normalViewPr>
  <p:slideViewPr>
    <p:cSldViewPr snapToObjects="1">
      <p:cViewPr varScale="1">
        <p:scale>
          <a:sx n="76" d="100"/>
          <a:sy n="76" d="100"/>
        </p:scale>
        <p:origin x="570" y="90"/>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image" Target="../media/image64.jpeg"/></Relationships>
</file>

<file path=ppt/diagrams/_rels/data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image" Target="../media/image64.jpeg"/></Relationships>
</file>

<file path=ppt/diagrams/_rels/drawing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image" Target="../media/image64.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image" Target="../media/image6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87E7E7-0988-4AFE-AA0B-AAFCF0505AD1}" type="doc">
      <dgm:prSet loTypeId="urn:microsoft.com/office/officeart/2005/8/layout/radial6" loCatId="cycle" qsTypeId="urn:microsoft.com/office/officeart/2005/8/quickstyle/3d4" qsCatId="3D" csTypeId="urn:microsoft.com/office/officeart/2005/8/colors/accent1_2" csCatId="accent1" phldr="1"/>
      <dgm:spPr/>
      <dgm:t>
        <a:bodyPr/>
        <a:lstStyle/>
        <a:p>
          <a:endParaRPr lang="en-US"/>
        </a:p>
      </dgm:t>
    </dgm:pt>
    <dgm:pt modelId="{950912C8-8B2E-44D8-9768-C659FD4B340E}">
      <dgm:prSet phldrT="[Text]" custT="1"/>
      <dgm:spPr/>
      <dgm:t>
        <a:bodyPr/>
        <a:lstStyle/>
        <a:p>
          <a:pPr algn="ctr"/>
          <a:r>
            <a:rPr lang="es-AR" sz="2400" b="1" noProof="0" dirty="0">
              <a:solidFill>
                <a:schemeClr val="tx1"/>
              </a:solidFill>
            </a:rPr>
            <a:t>Soportes</a:t>
          </a:r>
        </a:p>
        <a:p>
          <a:pPr algn="ctr"/>
          <a:r>
            <a:rPr lang="es-AR" sz="2400" b="1" noProof="0" dirty="0">
              <a:solidFill>
                <a:schemeClr val="tx1"/>
              </a:solidFill>
            </a:rPr>
            <a:t> del ciclo de gestión</a:t>
          </a:r>
        </a:p>
      </dgm:t>
    </dgm:pt>
    <dgm:pt modelId="{B6DE4A42-3AD4-4EF7-AE9C-CDC75BF9003D}" type="parTrans" cxnId="{DE307AA7-A48D-44A1-8651-181786498118}">
      <dgm:prSet/>
      <dgm:spPr/>
      <dgm:t>
        <a:bodyPr/>
        <a:lstStyle/>
        <a:p>
          <a:pPr algn="ctr"/>
          <a:endParaRPr lang="es-AR" noProof="0"/>
        </a:p>
      </dgm:t>
    </dgm:pt>
    <dgm:pt modelId="{A32AD181-12FF-4339-8BFA-449453E2CBFF}" type="sibTrans" cxnId="{DE307AA7-A48D-44A1-8651-181786498118}">
      <dgm:prSet/>
      <dgm:spPr/>
      <dgm:t>
        <a:bodyPr/>
        <a:lstStyle/>
        <a:p>
          <a:pPr algn="ctr"/>
          <a:endParaRPr lang="es-AR" noProof="0"/>
        </a:p>
      </dgm:t>
    </dgm:pt>
    <dgm:pt modelId="{390ABEF8-0193-40AF-AAB8-BF29741A30E1}">
      <dgm:prSet phldrT="[Text]"/>
      <dgm:spPr/>
      <dgm:t>
        <a:bodyPr/>
        <a:lstStyle/>
        <a:p>
          <a:pPr algn="ctr"/>
          <a:r>
            <a:rPr lang="es-AR" b="1" noProof="0" dirty="0">
              <a:solidFill>
                <a:schemeClr val="tx1"/>
              </a:solidFill>
            </a:rPr>
            <a:t>1.Planificación orientada a resultados</a:t>
          </a:r>
        </a:p>
      </dgm:t>
    </dgm:pt>
    <dgm:pt modelId="{764B07FE-0EBE-440E-91E3-52A11D6FC783}" type="parTrans" cxnId="{F2F6F353-D4D5-4042-8133-F1F0A3E0FB8C}">
      <dgm:prSet/>
      <dgm:spPr/>
      <dgm:t>
        <a:bodyPr/>
        <a:lstStyle/>
        <a:p>
          <a:pPr algn="ctr"/>
          <a:endParaRPr lang="es-AR" noProof="0"/>
        </a:p>
      </dgm:t>
    </dgm:pt>
    <dgm:pt modelId="{F849A88F-E951-4794-BEB6-F50A23EDD6E0}" type="sibTrans" cxnId="{F2F6F353-D4D5-4042-8133-F1F0A3E0FB8C}">
      <dgm:prSet/>
      <dgm:spPr/>
      <dgm:t>
        <a:bodyPr/>
        <a:lstStyle/>
        <a:p>
          <a:pPr algn="ctr"/>
          <a:endParaRPr lang="es-AR" noProof="0"/>
        </a:p>
      </dgm:t>
    </dgm:pt>
    <dgm:pt modelId="{0BA5587F-16D7-4D8F-8FAA-ED09A1019AB1}">
      <dgm:prSet phldrT="[Text]"/>
      <dgm:spPr/>
      <dgm:t>
        <a:bodyPr/>
        <a:lstStyle/>
        <a:p>
          <a:pPr algn="ctr"/>
          <a:r>
            <a:rPr lang="es-AR" b="1" noProof="0" dirty="0">
              <a:solidFill>
                <a:schemeClr val="tx1"/>
              </a:solidFill>
            </a:rPr>
            <a:t>2.Presupuesto por resultados</a:t>
          </a:r>
        </a:p>
      </dgm:t>
    </dgm:pt>
    <dgm:pt modelId="{1D3B1DF4-3A3F-40AC-BA01-D9511C0E5283}" type="parTrans" cxnId="{B47CC3B3-39F7-475F-9870-597F503CB9C5}">
      <dgm:prSet/>
      <dgm:spPr/>
      <dgm:t>
        <a:bodyPr/>
        <a:lstStyle/>
        <a:p>
          <a:pPr algn="ctr"/>
          <a:endParaRPr lang="es-AR" noProof="0"/>
        </a:p>
      </dgm:t>
    </dgm:pt>
    <dgm:pt modelId="{FAC9D7E3-050B-4810-84AC-D5A0A21049C1}" type="sibTrans" cxnId="{B47CC3B3-39F7-475F-9870-597F503CB9C5}">
      <dgm:prSet/>
      <dgm:spPr/>
      <dgm:t>
        <a:bodyPr/>
        <a:lstStyle/>
        <a:p>
          <a:pPr algn="ctr"/>
          <a:endParaRPr lang="es-AR" noProof="0"/>
        </a:p>
      </dgm:t>
    </dgm:pt>
    <dgm:pt modelId="{55A83991-C9EC-4A78-A0A6-EEAB3CD4A348}">
      <dgm:prSet phldrT="[Text]"/>
      <dgm:spPr/>
      <dgm:t>
        <a:bodyPr/>
        <a:lstStyle/>
        <a:p>
          <a:pPr algn="ctr"/>
          <a:r>
            <a:rPr lang="es-AR" b="1" noProof="0" dirty="0">
              <a:solidFill>
                <a:schemeClr val="tx1"/>
              </a:solidFill>
            </a:rPr>
            <a:t> 3. Gestión financiera pública</a:t>
          </a:r>
        </a:p>
      </dgm:t>
    </dgm:pt>
    <dgm:pt modelId="{AF87DB41-F60E-4198-98C1-174CEE618AE0}" type="parTrans" cxnId="{AD20AB2A-3EF3-4D89-A4B9-F11C7D2986BD}">
      <dgm:prSet/>
      <dgm:spPr/>
      <dgm:t>
        <a:bodyPr/>
        <a:lstStyle/>
        <a:p>
          <a:pPr algn="ctr"/>
          <a:endParaRPr lang="es-AR" noProof="0"/>
        </a:p>
      </dgm:t>
    </dgm:pt>
    <dgm:pt modelId="{FA68CBC7-6EFB-4DC7-A357-12334C820FB2}" type="sibTrans" cxnId="{AD20AB2A-3EF3-4D89-A4B9-F11C7D2986BD}">
      <dgm:prSet/>
      <dgm:spPr/>
      <dgm:t>
        <a:bodyPr/>
        <a:lstStyle/>
        <a:p>
          <a:pPr algn="ctr"/>
          <a:endParaRPr lang="es-AR" noProof="0"/>
        </a:p>
      </dgm:t>
    </dgm:pt>
    <dgm:pt modelId="{FF00E76B-9FA0-4198-B8C6-71F6FBA7F740}">
      <dgm:prSet phldrT="[Text]"/>
      <dgm:spPr/>
      <dgm:t>
        <a:bodyPr/>
        <a:lstStyle/>
        <a:p>
          <a:pPr algn="ctr"/>
          <a:r>
            <a:rPr lang="es-AR" b="1" noProof="0" dirty="0">
              <a:solidFill>
                <a:schemeClr val="tx1"/>
              </a:solidFill>
            </a:rPr>
            <a:t>5. Sistemas de seguimiento y evaluación</a:t>
          </a:r>
        </a:p>
      </dgm:t>
    </dgm:pt>
    <dgm:pt modelId="{00036889-B140-439A-836F-D8CF14E45E6F}" type="parTrans" cxnId="{93863485-53CF-4E4A-A2C3-B9ADBF2984DF}">
      <dgm:prSet/>
      <dgm:spPr/>
      <dgm:t>
        <a:bodyPr/>
        <a:lstStyle/>
        <a:p>
          <a:pPr algn="ctr"/>
          <a:endParaRPr lang="es-AR" noProof="0"/>
        </a:p>
      </dgm:t>
    </dgm:pt>
    <dgm:pt modelId="{D70CE204-FC07-442F-8EDA-F07B2250E2EB}" type="sibTrans" cxnId="{93863485-53CF-4E4A-A2C3-B9ADBF2984DF}">
      <dgm:prSet/>
      <dgm:spPr/>
      <dgm:t>
        <a:bodyPr/>
        <a:lstStyle/>
        <a:p>
          <a:pPr algn="ctr"/>
          <a:endParaRPr lang="es-AR" noProof="0"/>
        </a:p>
      </dgm:t>
    </dgm:pt>
    <dgm:pt modelId="{B535A4ED-A406-4ECB-B0F7-45FE9BE9F715}">
      <dgm:prSet phldrT="[Text]"/>
      <dgm:spPr/>
      <dgm:t>
        <a:bodyPr/>
        <a:lstStyle/>
        <a:p>
          <a:pPr algn="ctr"/>
          <a:r>
            <a:rPr lang="es-AR" b="1" noProof="0" dirty="0">
              <a:solidFill>
                <a:schemeClr val="tx1"/>
              </a:solidFill>
            </a:rPr>
            <a:t>4. Gestión de programas y proyectos</a:t>
          </a:r>
        </a:p>
      </dgm:t>
    </dgm:pt>
    <dgm:pt modelId="{48F0B80A-6EE5-4FF3-8753-AC70696A42C4}" type="sibTrans" cxnId="{F3046300-31B5-40AE-9719-EEA071AC61DC}">
      <dgm:prSet/>
      <dgm:spPr/>
      <dgm:t>
        <a:bodyPr/>
        <a:lstStyle/>
        <a:p>
          <a:pPr algn="ctr"/>
          <a:endParaRPr lang="es-AR" noProof="0"/>
        </a:p>
      </dgm:t>
    </dgm:pt>
    <dgm:pt modelId="{A7352025-7CB1-45C8-95B6-060AB9CE3AD8}" type="parTrans" cxnId="{F3046300-31B5-40AE-9719-EEA071AC61DC}">
      <dgm:prSet/>
      <dgm:spPr/>
      <dgm:t>
        <a:bodyPr/>
        <a:lstStyle/>
        <a:p>
          <a:pPr algn="ctr"/>
          <a:endParaRPr lang="es-AR" noProof="0"/>
        </a:p>
      </dgm:t>
    </dgm:pt>
    <dgm:pt modelId="{4F398D86-B8AA-4B3E-97B3-13EAEBD5264B}" type="pres">
      <dgm:prSet presAssocID="{AA87E7E7-0988-4AFE-AA0B-AAFCF0505AD1}" presName="Name0" presStyleCnt="0">
        <dgm:presLayoutVars>
          <dgm:chMax val="1"/>
          <dgm:dir/>
          <dgm:animLvl val="ctr"/>
          <dgm:resizeHandles val="exact"/>
        </dgm:presLayoutVars>
      </dgm:prSet>
      <dgm:spPr/>
    </dgm:pt>
    <dgm:pt modelId="{53568C3F-2877-4FE5-B69C-27D93659FB23}" type="pres">
      <dgm:prSet presAssocID="{950912C8-8B2E-44D8-9768-C659FD4B340E}" presName="centerShape" presStyleLbl="node0" presStyleIdx="0" presStyleCnt="1" custScaleX="128973" custScaleY="114879"/>
      <dgm:spPr/>
    </dgm:pt>
    <dgm:pt modelId="{4D0563AC-3ED2-4E59-A490-B83E4FAF1C02}" type="pres">
      <dgm:prSet presAssocID="{390ABEF8-0193-40AF-AAB8-BF29741A30E1}" presName="node" presStyleLbl="node1" presStyleIdx="0" presStyleCnt="5" custScaleX="180734" custScaleY="123810">
        <dgm:presLayoutVars>
          <dgm:bulletEnabled val="1"/>
        </dgm:presLayoutVars>
      </dgm:prSet>
      <dgm:spPr/>
    </dgm:pt>
    <dgm:pt modelId="{99C032AF-E04F-4A7F-A194-DD4BFBEEAE34}" type="pres">
      <dgm:prSet presAssocID="{390ABEF8-0193-40AF-AAB8-BF29741A30E1}" presName="dummy" presStyleCnt="0"/>
      <dgm:spPr/>
    </dgm:pt>
    <dgm:pt modelId="{8572062D-CD87-4AFF-84A7-DD2011B06B99}" type="pres">
      <dgm:prSet presAssocID="{F849A88F-E951-4794-BEB6-F50A23EDD6E0}" presName="sibTrans" presStyleLbl="sibTrans2D1" presStyleIdx="0" presStyleCnt="5"/>
      <dgm:spPr/>
    </dgm:pt>
    <dgm:pt modelId="{38EE130D-2BA3-4370-833F-D8FB49526737}" type="pres">
      <dgm:prSet presAssocID="{0BA5587F-16D7-4D8F-8FAA-ED09A1019AB1}" presName="node" presStyleLbl="node1" presStyleIdx="1" presStyleCnt="5" custScaleX="168885" custScaleY="123810" custRadScaleRad="122398" custRadScaleInc="14424">
        <dgm:presLayoutVars>
          <dgm:bulletEnabled val="1"/>
        </dgm:presLayoutVars>
      </dgm:prSet>
      <dgm:spPr/>
    </dgm:pt>
    <dgm:pt modelId="{67B60537-6306-41F6-9749-179CF4052939}" type="pres">
      <dgm:prSet presAssocID="{0BA5587F-16D7-4D8F-8FAA-ED09A1019AB1}" presName="dummy" presStyleCnt="0"/>
      <dgm:spPr/>
    </dgm:pt>
    <dgm:pt modelId="{58C45185-1274-4A07-8C5F-B2A6B8D3555B}" type="pres">
      <dgm:prSet presAssocID="{FAC9D7E3-050B-4810-84AC-D5A0A21049C1}" presName="sibTrans" presStyleLbl="sibTrans2D1" presStyleIdx="1" presStyleCnt="5"/>
      <dgm:spPr/>
    </dgm:pt>
    <dgm:pt modelId="{E4BD1B21-AF09-4619-A54C-3D92AD389C65}" type="pres">
      <dgm:prSet presAssocID="{55A83991-C9EC-4A78-A0A6-EEAB3CD4A348}" presName="node" presStyleLbl="node1" presStyleIdx="2" presStyleCnt="5" custScaleX="171292" custScaleY="123810" custRadScaleRad="115423" custRadScaleInc="-39071">
        <dgm:presLayoutVars>
          <dgm:bulletEnabled val="1"/>
        </dgm:presLayoutVars>
      </dgm:prSet>
      <dgm:spPr/>
    </dgm:pt>
    <dgm:pt modelId="{DD2FB27A-03AE-4CF3-AF5B-F0638F54E33B}" type="pres">
      <dgm:prSet presAssocID="{55A83991-C9EC-4A78-A0A6-EEAB3CD4A348}" presName="dummy" presStyleCnt="0"/>
      <dgm:spPr/>
    </dgm:pt>
    <dgm:pt modelId="{CCAE4D8B-AE64-40FC-9F65-850CB7196972}" type="pres">
      <dgm:prSet presAssocID="{FA68CBC7-6EFB-4DC7-A357-12334C820FB2}" presName="sibTrans" presStyleLbl="sibTrans2D1" presStyleIdx="2" presStyleCnt="5"/>
      <dgm:spPr/>
    </dgm:pt>
    <dgm:pt modelId="{E8B7BC07-9A1E-45F9-AF60-16D1B1B5CD62}" type="pres">
      <dgm:prSet presAssocID="{B535A4ED-A406-4ECB-B0F7-45FE9BE9F715}" presName="node" presStyleLbl="node1" presStyleIdx="3" presStyleCnt="5" custScaleX="170216" custScaleY="127316" custRadScaleRad="112620" custRadScaleInc="12573">
        <dgm:presLayoutVars>
          <dgm:bulletEnabled val="1"/>
        </dgm:presLayoutVars>
      </dgm:prSet>
      <dgm:spPr/>
    </dgm:pt>
    <dgm:pt modelId="{AB49EE64-8BDD-473A-9536-74C61C607A13}" type="pres">
      <dgm:prSet presAssocID="{B535A4ED-A406-4ECB-B0F7-45FE9BE9F715}" presName="dummy" presStyleCnt="0"/>
      <dgm:spPr/>
    </dgm:pt>
    <dgm:pt modelId="{96EA1D53-B674-47E9-85A4-1217C1CD3376}" type="pres">
      <dgm:prSet presAssocID="{48F0B80A-6EE5-4FF3-8753-AC70696A42C4}" presName="sibTrans" presStyleLbl="sibTrans2D1" presStyleIdx="3" presStyleCnt="5"/>
      <dgm:spPr/>
    </dgm:pt>
    <dgm:pt modelId="{09E9F973-CDD3-4A51-A38D-2CCAAB686698}" type="pres">
      <dgm:prSet presAssocID="{FF00E76B-9FA0-4198-B8C6-71F6FBA7F740}" presName="node" presStyleLbl="node1" presStyleIdx="4" presStyleCnt="5" custScaleX="155753" custScaleY="123810" custRadScaleRad="114217" custRadScaleInc="-9978">
        <dgm:presLayoutVars>
          <dgm:bulletEnabled val="1"/>
        </dgm:presLayoutVars>
      </dgm:prSet>
      <dgm:spPr/>
    </dgm:pt>
    <dgm:pt modelId="{F5A62183-B2CD-4AE2-AA64-7A7F14C7D2CB}" type="pres">
      <dgm:prSet presAssocID="{FF00E76B-9FA0-4198-B8C6-71F6FBA7F740}" presName="dummy" presStyleCnt="0"/>
      <dgm:spPr/>
    </dgm:pt>
    <dgm:pt modelId="{91E6D5AB-B794-4BB5-BCB7-6DB95686DC25}" type="pres">
      <dgm:prSet presAssocID="{D70CE204-FC07-442F-8EDA-F07B2250E2EB}" presName="sibTrans" presStyleLbl="sibTrans2D1" presStyleIdx="4" presStyleCnt="5"/>
      <dgm:spPr/>
    </dgm:pt>
  </dgm:ptLst>
  <dgm:cxnLst>
    <dgm:cxn modelId="{F3046300-31B5-40AE-9719-EEA071AC61DC}" srcId="{950912C8-8B2E-44D8-9768-C659FD4B340E}" destId="{B535A4ED-A406-4ECB-B0F7-45FE9BE9F715}" srcOrd="3" destOrd="0" parTransId="{A7352025-7CB1-45C8-95B6-060AB9CE3AD8}" sibTransId="{48F0B80A-6EE5-4FF3-8753-AC70696A42C4}"/>
    <dgm:cxn modelId="{69A13016-4AE8-4CD4-9E14-C5CBE2672020}" type="presOf" srcId="{FAC9D7E3-050B-4810-84AC-D5A0A21049C1}" destId="{58C45185-1274-4A07-8C5F-B2A6B8D3555B}" srcOrd="0" destOrd="0" presId="urn:microsoft.com/office/officeart/2005/8/layout/radial6"/>
    <dgm:cxn modelId="{AD20AB2A-3EF3-4D89-A4B9-F11C7D2986BD}" srcId="{950912C8-8B2E-44D8-9768-C659FD4B340E}" destId="{55A83991-C9EC-4A78-A0A6-EEAB3CD4A348}" srcOrd="2" destOrd="0" parTransId="{AF87DB41-F60E-4198-98C1-174CEE618AE0}" sibTransId="{FA68CBC7-6EFB-4DC7-A357-12334C820FB2}"/>
    <dgm:cxn modelId="{C1A4375B-9034-4474-A71E-624D90A9CADC}" type="presOf" srcId="{48F0B80A-6EE5-4FF3-8753-AC70696A42C4}" destId="{96EA1D53-B674-47E9-85A4-1217C1CD3376}" srcOrd="0" destOrd="0" presId="urn:microsoft.com/office/officeart/2005/8/layout/radial6"/>
    <dgm:cxn modelId="{7BC5556E-E7F4-4E65-AF72-2773A9C3B310}" type="presOf" srcId="{950912C8-8B2E-44D8-9768-C659FD4B340E}" destId="{53568C3F-2877-4FE5-B69C-27D93659FB23}" srcOrd="0" destOrd="0" presId="urn:microsoft.com/office/officeart/2005/8/layout/radial6"/>
    <dgm:cxn modelId="{D4042A70-2B8C-47E2-B070-22868FE47C6A}" type="presOf" srcId="{F849A88F-E951-4794-BEB6-F50A23EDD6E0}" destId="{8572062D-CD87-4AFF-84A7-DD2011B06B99}" srcOrd="0" destOrd="0" presId="urn:microsoft.com/office/officeart/2005/8/layout/radial6"/>
    <dgm:cxn modelId="{B090E671-5115-4869-A8F0-0CA982296F01}" type="presOf" srcId="{AA87E7E7-0988-4AFE-AA0B-AAFCF0505AD1}" destId="{4F398D86-B8AA-4B3E-97B3-13EAEBD5264B}" srcOrd="0" destOrd="0" presId="urn:microsoft.com/office/officeart/2005/8/layout/radial6"/>
    <dgm:cxn modelId="{F2F6F353-D4D5-4042-8133-F1F0A3E0FB8C}" srcId="{950912C8-8B2E-44D8-9768-C659FD4B340E}" destId="{390ABEF8-0193-40AF-AAB8-BF29741A30E1}" srcOrd="0" destOrd="0" parTransId="{764B07FE-0EBE-440E-91E3-52A11D6FC783}" sibTransId="{F849A88F-E951-4794-BEB6-F50A23EDD6E0}"/>
    <dgm:cxn modelId="{6BE30375-4645-41F4-8F7A-AB10F2420D83}" type="presOf" srcId="{FF00E76B-9FA0-4198-B8C6-71F6FBA7F740}" destId="{09E9F973-CDD3-4A51-A38D-2CCAAB686698}" srcOrd="0" destOrd="0" presId="urn:microsoft.com/office/officeart/2005/8/layout/radial6"/>
    <dgm:cxn modelId="{93863485-53CF-4E4A-A2C3-B9ADBF2984DF}" srcId="{950912C8-8B2E-44D8-9768-C659FD4B340E}" destId="{FF00E76B-9FA0-4198-B8C6-71F6FBA7F740}" srcOrd="4" destOrd="0" parTransId="{00036889-B140-439A-836F-D8CF14E45E6F}" sibTransId="{D70CE204-FC07-442F-8EDA-F07B2250E2EB}"/>
    <dgm:cxn modelId="{9AF92096-FBE4-427A-B9D9-FE6FD0777717}" type="presOf" srcId="{FA68CBC7-6EFB-4DC7-A357-12334C820FB2}" destId="{CCAE4D8B-AE64-40FC-9F65-850CB7196972}" srcOrd="0" destOrd="0" presId="urn:microsoft.com/office/officeart/2005/8/layout/radial6"/>
    <dgm:cxn modelId="{C7D4E5A5-C4C8-481F-A120-C039B5FA7D83}" type="presOf" srcId="{0BA5587F-16D7-4D8F-8FAA-ED09A1019AB1}" destId="{38EE130D-2BA3-4370-833F-D8FB49526737}" srcOrd="0" destOrd="0" presId="urn:microsoft.com/office/officeart/2005/8/layout/radial6"/>
    <dgm:cxn modelId="{DE307AA7-A48D-44A1-8651-181786498118}" srcId="{AA87E7E7-0988-4AFE-AA0B-AAFCF0505AD1}" destId="{950912C8-8B2E-44D8-9768-C659FD4B340E}" srcOrd="0" destOrd="0" parTransId="{B6DE4A42-3AD4-4EF7-AE9C-CDC75BF9003D}" sibTransId="{A32AD181-12FF-4339-8BFA-449453E2CBFF}"/>
    <dgm:cxn modelId="{B47CC3B3-39F7-475F-9870-597F503CB9C5}" srcId="{950912C8-8B2E-44D8-9768-C659FD4B340E}" destId="{0BA5587F-16D7-4D8F-8FAA-ED09A1019AB1}" srcOrd="1" destOrd="0" parTransId="{1D3B1DF4-3A3F-40AC-BA01-D9511C0E5283}" sibTransId="{FAC9D7E3-050B-4810-84AC-D5A0A21049C1}"/>
    <dgm:cxn modelId="{495686D3-82F8-45E0-8C46-F6BB05BAC571}" type="presOf" srcId="{B535A4ED-A406-4ECB-B0F7-45FE9BE9F715}" destId="{E8B7BC07-9A1E-45F9-AF60-16D1B1B5CD62}" srcOrd="0" destOrd="0" presId="urn:microsoft.com/office/officeart/2005/8/layout/radial6"/>
    <dgm:cxn modelId="{A73E4FDD-2815-4B03-A741-D7FA2A04341F}" type="presOf" srcId="{D70CE204-FC07-442F-8EDA-F07B2250E2EB}" destId="{91E6D5AB-B794-4BB5-BCB7-6DB95686DC25}" srcOrd="0" destOrd="0" presId="urn:microsoft.com/office/officeart/2005/8/layout/radial6"/>
    <dgm:cxn modelId="{9DD6B3E1-8437-4B7B-9CC7-56EBD336A441}" type="presOf" srcId="{55A83991-C9EC-4A78-A0A6-EEAB3CD4A348}" destId="{E4BD1B21-AF09-4619-A54C-3D92AD389C65}" srcOrd="0" destOrd="0" presId="urn:microsoft.com/office/officeart/2005/8/layout/radial6"/>
    <dgm:cxn modelId="{08DD39EE-72DD-453B-BA3A-1417EFD64FFA}" type="presOf" srcId="{390ABEF8-0193-40AF-AAB8-BF29741A30E1}" destId="{4D0563AC-3ED2-4E59-A490-B83E4FAF1C02}" srcOrd="0" destOrd="0" presId="urn:microsoft.com/office/officeart/2005/8/layout/radial6"/>
    <dgm:cxn modelId="{D4164FAA-7A11-45BB-BA89-DFD520F39C71}" type="presParOf" srcId="{4F398D86-B8AA-4B3E-97B3-13EAEBD5264B}" destId="{53568C3F-2877-4FE5-B69C-27D93659FB23}" srcOrd="0" destOrd="0" presId="urn:microsoft.com/office/officeart/2005/8/layout/radial6"/>
    <dgm:cxn modelId="{900D50EC-816E-4DFE-9853-8531A8937478}" type="presParOf" srcId="{4F398D86-B8AA-4B3E-97B3-13EAEBD5264B}" destId="{4D0563AC-3ED2-4E59-A490-B83E4FAF1C02}" srcOrd="1" destOrd="0" presId="urn:microsoft.com/office/officeart/2005/8/layout/radial6"/>
    <dgm:cxn modelId="{B4EF1645-AFB7-40AB-BBE1-364FBBB8312B}" type="presParOf" srcId="{4F398D86-B8AA-4B3E-97B3-13EAEBD5264B}" destId="{99C032AF-E04F-4A7F-A194-DD4BFBEEAE34}" srcOrd="2" destOrd="0" presId="urn:microsoft.com/office/officeart/2005/8/layout/radial6"/>
    <dgm:cxn modelId="{E58BEF01-1A44-45F2-9C48-81803BEDDE1A}" type="presParOf" srcId="{4F398D86-B8AA-4B3E-97B3-13EAEBD5264B}" destId="{8572062D-CD87-4AFF-84A7-DD2011B06B99}" srcOrd="3" destOrd="0" presId="urn:microsoft.com/office/officeart/2005/8/layout/radial6"/>
    <dgm:cxn modelId="{79EA6915-4560-4496-B491-0A0938E374E2}" type="presParOf" srcId="{4F398D86-B8AA-4B3E-97B3-13EAEBD5264B}" destId="{38EE130D-2BA3-4370-833F-D8FB49526737}" srcOrd="4" destOrd="0" presId="urn:microsoft.com/office/officeart/2005/8/layout/radial6"/>
    <dgm:cxn modelId="{459A8911-E8B3-4965-9F18-9669843EF799}" type="presParOf" srcId="{4F398D86-B8AA-4B3E-97B3-13EAEBD5264B}" destId="{67B60537-6306-41F6-9749-179CF4052939}" srcOrd="5" destOrd="0" presId="urn:microsoft.com/office/officeart/2005/8/layout/radial6"/>
    <dgm:cxn modelId="{C1714B66-A9E1-49CD-B6EB-1F61CF64AF83}" type="presParOf" srcId="{4F398D86-B8AA-4B3E-97B3-13EAEBD5264B}" destId="{58C45185-1274-4A07-8C5F-B2A6B8D3555B}" srcOrd="6" destOrd="0" presId="urn:microsoft.com/office/officeart/2005/8/layout/radial6"/>
    <dgm:cxn modelId="{C0653F7D-FBCF-43FB-80FF-2AC7373F3F3B}" type="presParOf" srcId="{4F398D86-B8AA-4B3E-97B3-13EAEBD5264B}" destId="{E4BD1B21-AF09-4619-A54C-3D92AD389C65}" srcOrd="7" destOrd="0" presId="urn:microsoft.com/office/officeart/2005/8/layout/radial6"/>
    <dgm:cxn modelId="{29A7ED0F-84E2-4B91-89E5-AEB08DA9D97B}" type="presParOf" srcId="{4F398D86-B8AA-4B3E-97B3-13EAEBD5264B}" destId="{DD2FB27A-03AE-4CF3-AF5B-F0638F54E33B}" srcOrd="8" destOrd="0" presId="urn:microsoft.com/office/officeart/2005/8/layout/radial6"/>
    <dgm:cxn modelId="{3201E2B0-4136-413F-9AD4-2CE44C25A415}" type="presParOf" srcId="{4F398D86-B8AA-4B3E-97B3-13EAEBD5264B}" destId="{CCAE4D8B-AE64-40FC-9F65-850CB7196972}" srcOrd="9" destOrd="0" presId="urn:microsoft.com/office/officeart/2005/8/layout/radial6"/>
    <dgm:cxn modelId="{F2D419D4-545A-46DE-AD3C-07EAB7FBB2D2}" type="presParOf" srcId="{4F398D86-B8AA-4B3E-97B3-13EAEBD5264B}" destId="{E8B7BC07-9A1E-45F9-AF60-16D1B1B5CD62}" srcOrd="10" destOrd="0" presId="urn:microsoft.com/office/officeart/2005/8/layout/radial6"/>
    <dgm:cxn modelId="{62F76C1B-83DC-474F-B076-AFBA2B07CF8F}" type="presParOf" srcId="{4F398D86-B8AA-4B3E-97B3-13EAEBD5264B}" destId="{AB49EE64-8BDD-473A-9536-74C61C607A13}" srcOrd="11" destOrd="0" presId="urn:microsoft.com/office/officeart/2005/8/layout/radial6"/>
    <dgm:cxn modelId="{CC377DDE-DB9F-45CD-BEDB-A5EB78031026}" type="presParOf" srcId="{4F398D86-B8AA-4B3E-97B3-13EAEBD5264B}" destId="{96EA1D53-B674-47E9-85A4-1217C1CD3376}" srcOrd="12" destOrd="0" presId="urn:microsoft.com/office/officeart/2005/8/layout/radial6"/>
    <dgm:cxn modelId="{396C702D-9524-4872-88DC-9BB58A3A707F}" type="presParOf" srcId="{4F398D86-B8AA-4B3E-97B3-13EAEBD5264B}" destId="{09E9F973-CDD3-4A51-A38D-2CCAAB686698}" srcOrd="13" destOrd="0" presId="urn:microsoft.com/office/officeart/2005/8/layout/radial6"/>
    <dgm:cxn modelId="{C23F879E-6D8B-408F-B18B-628B435A1DFF}" type="presParOf" srcId="{4F398D86-B8AA-4B3E-97B3-13EAEBD5264B}" destId="{F5A62183-B2CD-4AE2-AA64-7A7F14C7D2CB}" srcOrd="14" destOrd="0" presId="urn:microsoft.com/office/officeart/2005/8/layout/radial6"/>
    <dgm:cxn modelId="{E91D8752-301C-4D66-A9C8-0CC230DED955}" type="presParOf" srcId="{4F398D86-B8AA-4B3E-97B3-13EAEBD5264B}" destId="{91E6D5AB-B794-4BB5-BCB7-6DB95686DC25}"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dgm:spPr>
      <dgm:t>
        <a:bodyPr/>
        <a:lstStyle/>
        <a:p>
          <a:r>
            <a:rPr lang="es-MX" sz="2000" b="1" dirty="0">
              <a:ln/>
              <a:solidFill>
                <a:sysClr val="windowText" lastClr="000000"/>
              </a:solidFill>
              <a:effectLst/>
              <a:latin typeface="Calibri"/>
              <a:ea typeface="+mn-ea"/>
              <a:cs typeface="Arial" charset="0"/>
            </a:rPr>
            <a:t>Características </a:t>
          </a:r>
          <a:br>
            <a:rPr lang="es-MX" sz="2000" b="1" dirty="0">
              <a:ln/>
              <a:solidFill>
                <a:sysClr val="windowText" lastClr="000000"/>
              </a:solidFill>
              <a:effectLst/>
              <a:latin typeface="Calibri"/>
              <a:ea typeface="+mn-ea"/>
              <a:cs typeface="Arial" charset="0"/>
            </a:rPr>
          </a:br>
          <a:r>
            <a:rPr lang="es-MX" sz="2000" b="1" dirty="0">
              <a:ln/>
              <a:solidFill>
                <a:sysClr val="windowText" lastClr="000000"/>
              </a:solidFill>
              <a:effectLst/>
              <a:latin typeface="Calibri"/>
              <a:ea typeface="+mn-ea"/>
              <a:cs typeface="Arial" charset="0"/>
            </a:rPr>
            <a:t>de la Regulación</a:t>
          </a:r>
          <a:endParaRPr lang="es-CO" sz="2000" dirty="0"/>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dirty="0">
            <a:solidFill>
              <a:schemeClr val="tx2"/>
            </a:solidFill>
          </a:endParaRP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dirty="0">
            <a:solidFill>
              <a:schemeClr val="tx2"/>
            </a:solidFill>
          </a:endParaRP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dirty="0">
            <a:solidFill>
              <a:schemeClr val="tx2"/>
            </a:solidFill>
          </a:endParaRP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dirty="0">
            <a:solidFill>
              <a:schemeClr val="tx2"/>
            </a:solidFill>
          </a:endParaRP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dirty="0">
            <a:solidFill>
              <a:schemeClr val="tx2"/>
            </a:solidFill>
          </a:endParaRP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7478"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141538"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1F26D509-F41F-4E3F-A301-A9DE149FDDF1}"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E11D8B2F-1A66-4736-923E-486D85592E7A}" type="presOf" srcId="{48E8CBAB-F5D0-4B24-8FA0-E535BB617C97}" destId="{FCF521CD-AD6D-4C88-A48F-5E13F78FC8EE}"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B90A5836-2D6F-4DDB-9352-990042953DF9}" type="presOf" srcId="{FB629528-DAA5-40D2-B86A-E19515209CC7}" destId="{F95522B1-8ADB-4A40-BC42-D1B9A67F5F6E}" srcOrd="1" destOrd="0" presId="urn:microsoft.com/office/officeart/2008/layout/HorizontalMultiLevelHierarchy"/>
    <dgm:cxn modelId="{945D3B3B-64CF-4594-AECE-4B86104578F2}" type="presOf" srcId="{7D490A62-47FB-42F7-A914-2B030FEFFB7A}" destId="{25FAA211-9CE9-4B6A-AFB1-BDBE8719087F}" srcOrd="0" destOrd="0" presId="urn:microsoft.com/office/officeart/2008/layout/HorizontalMultiLevelHierarchy"/>
    <dgm:cxn modelId="{5769195F-9231-4421-B34C-3AB7FF10084D}" srcId="{B06AFFC7-37FB-4CFA-8523-830443625740}" destId="{C144FA0B-4470-481F-954B-FAF9E3EF7788}" srcOrd="2" destOrd="0" parTransId="{3F33BF13-8759-4875-8AF9-182784F8188D}" sibTransId="{41895D8C-0608-4C9D-94D0-C5F1A6E8DA03}"/>
    <dgm:cxn modelId="{9ADAF063-0A4A-47E4-AD29-521E5DEA7652}" type="presOf" srcId="{B294D2B7-588F-4B9C-957B-E8D12C3308AB}" destId="{CB2627FF-F7E5-4E13-A337-1ABDF23067D4}" srcOrd="1" destOrd="0" presId="urn:microsoft.com/office/officeart/2008/layout/HorizontalMultiLevelHierarchy"/>
    <dgm:cxn modelId="{FEEA6E6B-1F47-4752-BD74-5687A87C2A43}" type="presOf" srcId="{48E8CBAB-F5D0-4B24-8FA0-E535BB617C97}" destId="{3E43D36D-C2EE-493F-BD68-27B8904E1EE0}" srcOrd="1" destOrd="0" presId="urn:microsoft.com/office/officeart/2008/layout/HorizontalMultiLevelHierarchy"/>
    <dgm:cxn modelId="{28C44C55-9143-49D5-8295-56F9F834DF4B}" type="presOf" srcId="{F8D6053C-1E2C-464D-8B89-3C06D5E4A35C}" destId="{A7CB8463-5EED-45A4-918F-667F778F71F7}" srcOrd="0" destOrd="0" presId="urn:microsoft.com/office/officeart/2008/layout/HorizontalMultiLevelHierarchy"/>
    <dgm:cxn modelId="{8BA8B778-3997-4802-8CA9-F56B1994EB76}" type="presOf" srcId="{B06AFFC7-37FB-4CFA-8523-830443625740}" destId="{671FBE74-29FA-4A1F-ACDF-6F3AC087BBC9}" srcOrd="0" destOrd="0" presId="urn:microsoft.com/office/officeart/2008/layout/HorizontalMultiLevelHierarchy"/>
    <dgm:cxn modelId="{B90F247F-5EBE-4605-B82E-C354F93D70B1}" type="presOf" srcId="{FC5B205F-75F6-4AEC-A265-669716D43956}" destId="{21B318A2-96FD-4BB9-A6AE-CAB0583A7B08}" srcOrd="0" destOrd="0" presId="urn:microsoft.com/office/officeart/2008/layout/HorizontalMultiLevelHierarchy"/>
    <dgm:cxn modelId="{2E6CE296-C33E-49DB-A605-608645A1EFA5}" type="presOf" srcId="{6DD015EC-290A-4226-BA96-A4EE2E83B270}" destId="{CE7D4E97-B8EF-4ACB-BCA8-9F5BED8B2DE8}" srcOrd="0" destOrd="0" presId="urn:microsoft.com/office/officeart/2008/layout/HorizontalMultiLevelHierarchy"/>
    <dgm:cxn modelId="{F5C854A6-4A2D-4F38-881F-8998D193C7BF}" type="presOf" srcId="{B294D2B7-588F-4B9C-957B-E8D12C3308AB}" destId="{40DF29DC-20F0-46F8-93F3-87C46B8DF249}" srcOrd="0" destOrd="0" presId="urn:microsoft.com/office/officeart/2008/layout/HorizontalMultiLevelHierarchy"/>
    <dgm:cxn modelId="{1724F8AD-ADD7-4B58-9C61-E0D5C4FA3808}" type="presOf" srcId="{3F33BF13-8759-4875-8AF9-182784F8188D}" destId="{8AB2B216-2838-40CC-B9CF-26E3F952EE83}" srcOrd="1" destOrd="0" presId="urn:microsoft.com/office/officeart/2008/layout/HorizontalMultiLevelHierarchy"/>
    <dgm:cxn modelId="{B1D8FCAE-2CBA-44D3-8AA4-749EDBB374D6}" type="presOf" srcId="{FB629528-DAA5-40D2-B86A-E19515209CC7}" destId="{44D9C6FF-651A-41CA-BCAA-7DEEE29405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44C398B8-6AE9-4BC9-9CF0-C7F7E4AF48F5}" type="presOf" srcId="{BE992B86-A5A0-40AF-933C-DB2F4277586E}" destId="{121A6B93-80D1-4436-8B11-834F342661FF}" srcOrd="0" destOrd="0" presId="urn:microsoft.com/office/officeart/2008/layout/HorizontalMultiLevelHierarchy"/>
    <dgm:cxn modelId="{61A8B4BE-9FD9-4246-8E4E-17EA6FA7F10F}" type="presOf" srcId="{C144FA0B-4470-481F-954B-FAF9E3EF7788}" destId="{54290EC1-06CC-43E4-8A52-EF3555EC440C}"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A2F128E4-5163-4550-B0D9-0354B0856BAC}" type="presOf" srcId="{3F33BF13-8759-4875-8AF9-182784F8188D}" destId="{BC2473AD-EEBA-4768-9ADB-AA025D6163CD}" srcOrd="0"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E7025FA-C9A3-4672-808D-4CE4EFAD6286}" type="presOf" srcId="{F8D6053C-1E2C-464D-8B89-3C06D5E4A35C}" destId="{B3D6590F-7017-47C1-BDD0-DC62BD3ADCDB}" srcOrd="1" destOrd="0" presId="urn:microsoft.com/office/officeart/2008/layout/HorizontalMultiLevelHierarchy"/>
    <dgm:cxn modelId="{557BEB88-3627-45E1-AD36-E4B198B4E99A}" type="presParOf" srcId="{121A6B93-80D1-4436-8B11-834F342661FF}" destId="{4C3AA5AB-059C-4998-87DC-9288D6B713F2}" srcOrd="0" destOrd="0" presId="urn:microsoft.com/office/officeart/2008/layout/HorizontalMultiLevelHierarchy"/>
    <dgm:cxn modelId="{2D88A511-F5DA-4D6C-BEBB-A8FBB372E2F8}" type="presParOf" srcId="{4C3AA5AB-059C-4998-87DC-9288D6B713F2}" destId="{671FBE74-29FA-4A1F-ACDF-6F3AC087BBC9}" srcOrd="0" destOrd="0" presId="urn:microsoft.com/office/officeart/2008/layout/HorizontalMultiLevelHierarchy"/>
    <dgm:cxn modelId="{38AB388A-9894-4079-A6B8-10EECF45B2B4}" type="presParOf" srcId="{4C3AA5AB-059C-4998-87DC-9288D6B713F2}" destId="{422B2378-4DD4-4466-A880-9A57B0A2E2DB}" srcOrd="1" destOrd="0" presId="urn:microsoft.com/office/officeart/2008/layout/HorizontalMultiLevelHierarchy"/>
    <dgm:cxn modelId="{C33B7864-98E1-42FB-BBFD-3DA8FBF4FCCC}" type="presParOf" srcId="{422B2378-4DD4-4466-A880-9A57B0A2E2DB}" destId="{44D9C6FF-651A-41CA-BCAA-7DEEE2940549}" srcOrd="0" destOrd="0" presId="urn:microsoft.com/office/officeart/2008/layout/HorizontalMultiLevelHierarchy"/>
    <dgm:cxn modelId="{8A433D2C-5E7D-45D7-9E34-187A78D2BD0C}" type="presParOf" srcId="{44D9C6FF-651A-41CA-BCAA-7DEEE2940549}" destId="{F95522B1-8ADB-4A40-BC42-D1B9A67F5F6E}" srcOrd="0" destOrd="0" presId="urn:microsoft.com/office/officeart/2008/layout/HorizontalMultiLevelHierarchy"/>
    <dgm:cxn modelId="{791FBD52-C169-4509-B022-7D1520A5837E}" type="presParOf" srcId="{422B2378-4DD4-4466-A880-9A57B0A2E2DB}" destId="{42DDADE3-B1C5-46E3-9083-CA77CC1E86FF}" srcOrd="1" destOrd="0" presId="urn:microsoft.com/office/officeart/2008/layout/HorizontalMultiLevelHierarchy"/>
    <dgm:cxn modelId="{5952C9A6-30B1-4B1A-AF64-EFABE8108D3E}" type="presParOf" srcId="{42DDADE3-B1C5-46E3-9083-CA77CC1E86FF}" destId="{25FAA211-9CE9-4B6A-AFB1-BDBE8719087F}" srcOrd="0" destOrd="0" presId="urn:microsoft.com/office/officeart/2008/layout/HorizontalMultiLevelHierarchy"/>
    <dgm:cxn modelId="{0A2CEE61-CC7B-44B1-890D-E501DE1F8E99}" type="presParOf" srcId="{42DDADE3-B1C5-46E3-9083-CA77CC1E86FF}" destId="{DF340B5F-9FDC-403E-9DEE-F1ACD4AB6336}" srcOrd="1" destOrd="0" presId="urn:microsoft.com/office/officeart/2008/layout/HorizontalMultiLevelHierarchy"/>
    <dgm:cxn modelId="{CA82F315-81B0-4BB2-B237-84FA20880892}" type="presParOf" srcId="{422B2378-4DD4-4466-A880-9A57B0A2E2DB}" destId="{A7CB8463-5EED-45A4-918F-667F778F71F7}" srcOrd="2" destOrd="0" presId="urn:microsoft.com/office/officeart/2008/layout/HorizontalMultiLevelHierarchy"/>
    <dgm:cxn modelId="{1145077F-F808-4288-8F36-4D8AA34B9A57}" type="presParOf" srcId="{A7CB8463-5EED-45A4-918F-667F778F71F7}" destId="{B3D6590F-7017-47C1-BDD0-DC62BD3ADCDB}" srcOrd="0" destOrd="0" presId="urn:microsoft.com/office/officeart/2008/layout/HorizontalMultiLevelHierarchy"/>
    <dgm:cxn modelId="{61CFF47C-E1B7-4AAC-A11F-29B17770CCC1}" type="presParOf" srcId="{422B2378-4DD4-4466-A880-9A57B0A2E2DB}" destId="{4ECEA96D-52FC-4504-B27D-706C23DE982A}" srcOrd="3" destOrd="0" presId="urn:microsoft.com/office/officeart/2008/layout/HorizontalMultiLevelHierarchy"/>
    <dgm:cxn modelId="{13D42075-7BE7-4903-B4E9-44A212EFC196}" type="presParOf" srcId="{4ECEA96D-52FC-4504-B27D-706C23DE982A}" destId="{77DB3F99-9157-41EC-9D7E-0F6396431F86}" srcOrd="0" destOrd="0" presId="urn:microsoft.com/office/officeart/2008/layout/HorizontalMultiLevelHierarchy"/>
    <dgm:cxn modelId="{09DEBB14-F2D6-4FB2-9E25-E387B4E4A714}" type="presParOf" srcId="{4ECEA96D-52FC-4504-B27D-706C23DE982A}" destId="{D9D50778-AEA1-4E53-B7A8-BA9A507357FB}" srcOrd="1" destOrd="0" presId="urn:microsoft.com/office/officeart/2008/layout/HorizontalMultiLevelHierarchy"/>
    <dgm:cxn modelId="{903D8F81-B4B0-417F-8962-297321421BE7}" type="presParOf" srcId="{422B2378-4DD4-4466-A880-9A57B0A2E2DB}" destId="{BC2473AD-EEBA-4768-9ADB-AA025D6163CD}" srcOrd="4" destOrd="0" presId="urn:microsoft.com/office/officeart/2008/layout/HorizontalMultiLevelHierarchy"/>
    <dgm:cxn modelId="{59A067A3-14E1-4CC0-8F6A-6832D718B0FD}" type="presParOf" srcId="{BC2473AD-EEBA-4768-9ADB-AA025D6163CD}" destId="{8AB2B216-2838-40CC-B9CF-26E3F952EE83}" srcOrd="0" destOrd="0" presId="urn:microsoft.com/office/officeart/2008/layout/HorizontalMultiLevelHierarchy"/>
    <dgm:cxn modelId="{ED20E4BF-A3FD-4E8B-B695-02A71ECE33FE}" type="presParOf" srcId="{422B2378-4DD4-4466-A880-9A57B0A2E2DB}" destId="{5F1B75C3-E7EF-4526-893D-77AC33FD872D}" srcOrd="5" destOrd="0" presId="urn:microsoft.com/office/officeart/2008/layout/HorizontalMultiLevelHierarchy"/>
    <dgm:cxn modelId="{E78B8773-B70E-4CBC-B1A5-62440414C631}" type="presParOf" srcId="{5F1B75C3-E7EF-4526-893D-77AC33FD872D}" destId="{54290EC1-06CC-43E4-8A52-EF3555EC440C}" srcOrd="0" destOrd="0" presId="urn:microsoft.com/office/officeart/2008/layout/HorizontalMultiLevelHierarchy"/>
    <dgm:cxn modelId="{2E2D1E82-79A0-4D65-80A2-42CF46ADB529}" type="presParOf" srcId="{5F1B75C3-E7EF-4526-893D-77AC33FD872D}" destId="{F06C9DFD-04B5-4F2A-81C7-78DC3FC1C57E}" srcOrd="1" destOrd="0" presId="urn:microsoft.com/office/officeart/2008/layout/HorizontalMultiLevelHierarchy"/>
    <dgm:cxn modelId="{7C37DCCB-299A-40BC-980F-377DDC723E62}" type="presParOf" srcId="{422B2378-4DD4-4466-A880-9A57B0A2E2DB}" destId="{40DF29DC-20F0-46F8-93F3-87C46B8DF249}" srcOrd="6" destOrd="0" presId="urn:microsoft.com/office/officeart/2008/layout/HorizontalMultiLevelHierarchy"/>
    <dgm:cxn modelId="{26899BEF-3684-4182-9F99-938ABD9A3F1E}" type="presParOf" srcId="{40DF29DC-20F0-46F8-93F3-87C46B8DF249}" destId="{CB2627FF-F7E5-4E13-A337-1ABDF23067D4}" srcOrd="0" destOrd="0" presId="urn:microsoft.com/office/officeart/2008/layout/HorizontalMultiLevelHierarchy"/>
    <dgm:cxn modelId="{376A0D7F-C03B-4FC8-9D47-CF08EC77B139}" type="presParOf" srcId="{422B2378-4DD4-4466-A880-9A57B0A2E2DB}" destId="{C0CC00E2-D7BA-4D54-9198-EC8315394DE5}" srcOrd="7" destOrd="0" presId="urn:microsoft.com/office/officeart/2008/layout/HorizontalMultiLevelHierarchy"/>
    <dgm:cxn modelId="{FDBE87EA-D203-4313-8075-998FEB218DA9}" type="presParOf" srcId="{C0CC00E2-D7BA-4D54-9198-EC8315394DE5}" destId="{CE7D4E97-B8EF-4ACB-BCA8-9F5BED8B2DE8}" srcOrd="0" destOrd="0" presId="urn:microsoft.com/office/officeart/2008/layout/HorizontalMultiLevelHierarchy"/>
    <dgm:cxn modelId="{6F9DD07D-49E8-42A2-B2FF-CD60F37F82B5}" type="presParOf" srcId="{C0CC00E2-D7BA-4D54-9198-EC8315394DE5}" destId="{962E0BEA-3CD8-4B29-B3A3-BE862E748055}" srcOrd="1" destOrd="0" presId="urn:microsoft.com/office/officeart/2008/layout/HorizontalMultiLevelHierarchy"/>
    <dgm:cxn modelId="{A93AD694-F90C-4470-9F38-C740B66A07EA}" type="presParOf" srcId="{422B2378-4DD4-4466-A880-9A57B0A2E2DB}" destId="{FCF521CD-AD6D-4C88-A48F-5E13F78FC8EE}" srcOrd="8" destOrd="0" presId="urn:microsoft.com/office/officeart/2008/layout/HorizontalMultiLevelHierarchy"/>
    <dgm:cxn modelId="{24300D32-D54C-4C78-BCC9-FF56A149119E}" type="presParOf" srcId="{FCF521CD-AD6D-4C88-A48F-5E13F78FC8EE}" destId="{3E43D36D-C2EE-493F-BD68-27B8904E1EE0}" srcOrd="0" destOrd="0" presId="urn:microsoft.com/office/officeart/2008/layout/HorizontalMultiLevelHierarchy"/>
    <dgm:cxn modelId="{6BC72108-CB44-483E-82B3-D621DCD69F08}" type="presParOf" srcId="{422B2378-4DD4-4466-A880-9A57B0A2E2DB}" destId="{263D3040-B643-445F-870F-B8A8577F7B8F}" srcOrd="9" destOrd="0" presId="urn:microsoft.com/office/officeart/2008/layout/HorizontalMultiLevelHierarchy"/>
    <dgm:cxn modelId="{C779432F-2956-4F2D-921F-CA34F00B7A9E}" type="presParOf" srcId="{263D3040-B643-445F-870F-B8A8577F7B8F}" destId="{21B318A2-96FD-4BB9-A6AE-CAB0583A7B08}" srcOrd="0" destOrd="0" presId="urn:microsoft.com/office/officeart/2008/layout/HorizontalMultiLevelHierarchy"/>
    <dgm:cxn modelId="{615F058B-4AD9-4AF7-8470-5D204A11DDB8}"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700" b="0" dirty="0">
              <a:solidFill>
                <a:sysClr val="windowText" lastClr="000000"/>
              </a:solidFill>
              <a:effectLst>
                <a:outerShdw blurRad="38100" dist="38100" dir="2700000" algn="tl">
                  <a:srgbClr val="C0C0C0"/>
                </a:outerShdw>
              </a:effectLst>
              <a:latin typeface="Calibri"/>
              <a:cs typeface="+mn-cs"/>
            </a:rPr>
            <a:t>1</a:t>
          </a:r>
          <a:r>
            <a:rPr lang="es-MX" sz="17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7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a:effectLst>
          <a:glow rad="63500">
            <a:schemeClr val="accent6">
              <a:satMod val="175000"/>
              <a:alpha val="40000"/>
            </a:schemeClr>
          </a:glow>
        </a:effectLst>
      </dgm:spPr>
      <dgm:t>
        <a:bodyPr/>
        <a:lstStyle/>
        <a:p>
          <a:r>
            <a:rPr lang="es-CO" sz="2800" b="1" dirty="0"/>
            <a:t>M E T A 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y 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60876"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6D5AB-B794-4BB5-BCB7-6DB95686DC25}">
      <dsp:nvSpPr>
        <dsp:cNvPr id="0" name=""/>
        <dsp:cNvSpPr/>
      </dsp:nvSpPr>
      <dsp:spPr>
        <a:xfrm>
          <a:off x="2020550" y="594006"/>
          <a:ext cx="4059125" cy="4059125"/>
        </a:xfrm>
        <a:prstGeom prst="blockArc">
          <a:avLst>
            <a:gd name="adj1" fmla="val 11835471"/>
            <a:gd name="adj2" fmla="val 16700542"/>
            <a:gd name="adj3" fmla="val 4643"/>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96EA1D53-B674-47E9-85A4-1217C1CD3376}">
      <dsp:nvSpPr>
        <dsp:cNvPr id="0" name=""/>
        <dsp:cNvSpPr/>
      </dsp:nvSpPr>
      <dsp:spPr>
        <a:xfrm>
          <a:off x="2023690" y="583803"/>
          <a:ext cx="4059125" cy="4059125"/>
        </a:xfrm>
        <a:prstGeom prst="blockArc">
          <a:avLst>
            <a:gd name="adj1" fmla="val 7466239"/>
            <a:gd name="adj2" fmla="val 11816957"/>
            <a:gd name="adj3" fmla="val 4643"/>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CCAE4D8B-AE64-40FC-9F65-850CB7196972}">
      <dsp:nvSpPr>
        <dsp:cNvPr id="0" name=""/>
        <dsp:cNvSpPr/>
      </dsp:nvSpPr>
      <dsp:spPr>
        <a:xfrm>
          <a:off x="2419701" y="942680"/>
          <a:ext cx="4059125" cy="4059125"/>
        </a:xfrm>
        <a:prstGeom prst="blockArc">
          <a:avLst>
            <a:gd name="adj1" fmla="val 2404178"/>
            <a:gd name="adj2" fmla="val 8395822"/>
            <a:gd name="adj3" fmla="val 4643"/>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58C45185-1274-4A07-8C5F-B2A6B8D3555B}">
      <dsp:nvSpPr>
        <dsp:cNvPr id="0" name=""/>
        <dsp:cNvSpPr/>
      </dsp:nvSpPr>
      <dsp:spPr>
        <a:xfrm>
          <a:off x="2770624" y="615650"/>
          <a:ext cx="4059125" cy="4059125"/>
        </a:xfrm>
        <a:prstGeom prst="blockArc">
          <a:avLst>
            <a:gd name="adj1" fmla="val 20525166"/>
            <a:gd name="adj2" fmla="val 3238032"/>
            <a:gd name="adj3" fmla="val 4643"/>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8572062D-CD87-4AFF-84A7-DD2011B06B99}">
      <dsp:nvSpPr>
        <dsp:cNvPr id="0" name=""/>
        <dsp:cNvSpPr/>
      </dsp:nvSpPr>
      <dsp:spPr>
        <a:xfrm>
          <a:off x="2754713" y="564039"/>
          <a:ext cx="4059125" cy="4059125"/>
        </a:xfrm>
        <a:prstGeom prst="blockArc">
          <a:avLst>
            <a:gd name="adj1" fmla="val 15418970"/>
            <a:gd name="adj2" fmla="val 20618823"/>
            <a:gd name="adj3" fmla="val 4643"/>
          </a:avLst>
        </a:prstGeom>
        <a:solidFill>
          <a:schemeClr val="accent1">
            <a:tint val="60000"/>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53568C3F-2877-4FE5-B69C-27D93659FB23}">
      <dsp:nvSpPr>
        <dsp:cNvPr id="0" name=""/>
        <dsp:cNvSpPr/>
      </dsp:nvSpPr>
      <dsp:spPr>
        <a:xfrm>
          <a:off x="3132167" y="1570714"/>
          <a:ext cx="2411150" cy="2147663"/>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AR" sz="2400" b="1" kern="1200" noProof="0" dirty="0">
              <a:solidFill>
                <a:schemeClr val="tx1"/>
              </a:solidFill>
            </a:rPr>
            <a:t>Soportes</a:t>
          </a:r>
        </a:p>
        <a:p>
          <a:pPr marL="0" lvl="0" indent="0" algn="ctr" defTabSz="1066800">
            <a:lnSpc>
              <a:spcPct val="90000"/>
            </a:lnSpc>
            <a:spcBef>
              <a:spcPct val="0"/>
            </a:spcBef>
            <a:spcAft>
              <a:spcPct val="35000"/>
            </a:spcAft>
            <a:buNone/>
          </a:pPr>
          <a:r>
            <a:rPr lang="es-AR" sz="2400" b="1" kern="1200" noProof="0" dirty="0">
              <a:solidFill>
                <a:schemeClr val="tx1"/>
              </a:solidFill>
            </a:rPr>
            <a:t> del ciclo de gestión</a:t>
          </a:r>
        </a:p>
      </dsp:txBody>
      <dsp:txXfrm>
        <a:off x="3485272" y="1885232"/>
        <a:ext cx="1704940" cy="1518627"/>
      </dsp:txXfrm>
    </dsp:sp>
    <dsp:sp modelId="{4D0563AC-3ED2-4E59-A490-B83E4FAF1C02}">
      <dsp:nvSpPr>
        <dsp:cNvPr id="0" name=""/>
        <dsp:cNvSpPr/>
      </dsp:nvSpPr>
      <dsp:spPr>
        <a:xfrm>
          <a:off x="3155154" y="-148024"/>
          <a:ext cx="2365176" cy="1620240"/>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s-AR" sz="1900" b="1" kern="1200" noProof="0" dirty="0">
              <a:solidFill>
                <a:schemeClr val="tx1"/>
              </a:solidFill>
            </a:rPr>
            <a:t>1.Planificación orientada a resultados</a:t>
          </a:r>
        </a:p>
      </dsp:txBody>
      <dsp:txXfrm>
        <a:off x="3501526" y="89255"/>
        <a:ext cx="1672432" cy="1145682"/>
      </dsp:txXfrm>
    </dsp:sp>
    <dsp:sp modelId="{38EE130D-2BA3-4370-833F-D8FB49526737}">
      <dsp:nvSpPr>
        <dsp:cNvPr id="0" name=""/>
        <dsp:cNvSpPr/>
      </dsp:nvSpPr>
      <dsp:spPr>
        <a:xfrm>
          <a:off x="5581471" y="1225316"/>
          <a:ext cx="2210114" cy="1620240"/>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s-AR" sz="1900" b="1" kern="1200" noProof="0" dirty="0">
              <a:solidFill>
                <a:schemeClr val="tx1"/>
              </a:solidFill>
            </a:rPr>
            <a:t>2.Presupuesto por resultados</a:t>
          </a:r>
        </a:p>
      </dsp:txBody>
      <dsp:txXfrm>
        <a:off x="5905135" y="1462595"/>
        <a:ext cx="1562786" cy="1145682"/>
      </dsp:txXfrm>
    </dsp:sp>
    <dsp:sp modelId="{E4BD1B21-AF09-4619-A54C-3D92AD389C65}">
      <dsp:nvSpPr>
        <dsp:cNvPr id="0" name=""/>
        <dsp:cNvSpPr/>
      </dsp:nvSpPr>
      <dsp:spPr>
        <a:xfrm>
          <a:off x="4845553" y="3438263"/>
          <a:ext cx="2241613" cy="1620240"/>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s-AR" sz="1900" b="1" kern="1200" noProof="0" dirty="0">
              <a:solidFill>
                <a:schemeClr val="tx1"/>
              </a:solidFill>
            </a:rPr>
            <a:t> 3. Gestión financiera pública</a:t>
          </a:r>
        </a:p>
      </dsp:txBody>
      <dsp:txXfrm>
        <a:off x="5173830" y="3675542"/>
        <a:ext cx="1585059" cy="1145682"/>
      </dsp:txXfrm>
    </dsp:sp>
    <dsp:sp modelId="{E8B7BC07-9A1E-45F9-AF60-16D1B1B5CD62}">
      <dsp:nvSpPr>
        <dsp:cNvPr id="0" name=""/>
        <dsp:cNvSpPr/>
      </dsp:nvSpPr>
      <dsp:spPr>
        <a:xfrm>
          <a:off x="1818402" y="3415322"/>
          <a:ext cx="2227532" cy="1666121"/>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s-AR" sz="1900" b="1" kern="1200" noProof="0" dirty="0">
              <a:solidFill>
                <a:schemeClr val="tx1"/>
              </a:solidFill>
            </a:rPr>
            <a:t>4. Gestión de programas y proyectos</a:t>
          </a:r>
        </a:p>
      </dsp:txBody>
      <dsp:txXfrm>
        <a:off x="2144617" y="3659320"/>
        <a:ext cx="1575102" cy="1178125"/>
      </dsp:txXfrm>
    </dsp:sp>
    <dsp:sp modelId="{09E9F973-CDD3-4A51-A38D-2CCAAB686698}">
      <dsp:nvSpPr>
        <dsp:cNvPr id="0" name=""/>
        <dsp:cNvSpPr/>
      </dsp:nvSpPr>
      <dsp:spPr>
        <a:xfrm>
          <a:off x="1137782" y="1225311"/>
          <a:ext cx="2038262" cy="1620240"/>
        </a:xfrm>
        <a:prstGeom prst="ellipse">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s-AR" sz="1900" b="1" kern="1200" noProof="0" dirty="0">
              <a:solidFill>
                <a:schemeClr val="tx1"/>
              </a:solidFill>
            </a:rPr>
            <a:t>5. Sistemas de seguimiento y evaluación</a:t>
          </a:r>
        </a:p>
      </dsp:txBody>
      <dsp:txXfrm>
        <a:off x="1436279" y="1462590"/>
        <a:ext cx="1441268" cy="11456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750432" y="2032000"/>
          <a:ext cx="906158" cy="1713409"/>
        </a:xfrm>
        <a:custGeom>
          <a:avLst/>
          <a:gdLst/>
          <a:ahLst/>
          <a:cxnLst/>
          <a:rect l="0" t="0" r="0" b="0"/>
          <a:pathLst>
            <a:path>
              <a:moveTo>
                <a:pt x="0" y="0"/>
              </a:moveTo>
              <a:lnTo>
                <a:pt x="453079" y="0"/>
              </a:lnTo>
              <a:lnTo>
                <a:pt x="453079" y="1713409"/>
              </a:lnTo>
              <a:lnTo>
                <a:pt x="906158" y="171340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054" y="2840248"/>
        <a:ext cx="96913" cy="96913"/>
      </dsp:txXfrm>
    </dsp:sp>
    <dsp:sp modelId="{40DF29DC-20F0-46F8-93F3-87C46B8DF249}">
      <dsp:nvSpPr>
        <dsp:cNvPr id="0" name=""/>
        <dsp:cNvSpPr/>
      </dsp:nvSpPr>
      <dsp:spPr>
        <a:xfrm>
          <a:off x="1750432" y="2032000"/>
          <a:ext cx="906158" cy="931238"/>
        </a:xfrm>
        <a:custGeom>
          <a:avLst/>
          <a:gdLst/>
          <a:ahLst/>
          <a:cxnLst/>
          <a:rect l="0" t="0" r="0" b="0"/>
          <a:pathLst>
            <a:path>
              <a:moveTo>
                <a:pt x="0" y="0"/>
              </a:moveTo>
              <a:lnTo>
                <a:pt x="453079" y="0"/>
              </a:lnTo>
              <a:lnTo>
                <a:pt x="453079" y="931238"/>
              </a:lnTo>
              <a:lnTo>
                <a:pt x="906158" y="93123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027" y="2465135"/>
        <a:ext cx="64967" cy="64967"/>
      </dsp:txXfrm>
    </dsp:sp>
    <dsp:sp modelId="{BC2473AD-EEBA-4768-9ADB-AA025D6163CD}">
      <dsp:nvSpPr>
        <dsp:cNvPr id="0" name=""/>
        <dsp:cNvSpPr/>
      </dsp:nvSpPr>
      <dsp:spPr>
        <a:xfrm>
          <a:off x="1750432" y="1986280"/>
          <a:ext cx="906158" cy="91440"/>
        </a:xfrm>
        <a:custGeom>
          <a:avLst/>
          <a:gdLst/>
          <a:ahLst/>
          <a:cxnLst/>
          <a:rect l="0" t="0" r="0" b="0"/>
          <a:pathLst>
            <a:path>
              <a:moveTo>
                <a:pt x="0" y="45720"/>
              </a:moveTo>
              <a:lnTo>
                <a:pt x="453079" y="45720"/>
              </a:lnTo>
              <a:lnTo>
                <a:pt x="453079" y="54541"/>
              </a:lnTo>
              <a:lnTo>
                <a:pt x="906158" y="5454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80856" y="2009344"/>
        <a:ext cx="45310" cy="45310"/>
      </dsp:txXfrm>
    </dsp:sp>
    <dsp:sp modelId="{A7CB8463-5EED-45A4-918F-667F778F71F7}">
      <dsp:nvSpPr>
        <dsp:cNvPr id="0" name=""/>
        <dsp:cNvSpPr/>
      </dsp:nvSpPr>
      <dsp:spPr>
        <a:xfrm>
          <a:off x="1750432" y="1118403"/>
          <a:ext cx="906158" cy="913596"/>
        </a:xfrm>
        <a:custGeom>
          <a:avLst/>
          <a:gdLst/>
          <a:ahLst/>
          <a:cxnLst/>
          <a:rect l="0" t="0" r="0" b="0"/>
          <a:pathLst>
            <a:path>
              <a:moveTo>
                <a:pt x="0" y="913596"/>
              </a:moveTo>
              <a:lnTo>
                <a:pt x="453079" y="913596"/>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171342" y="1543032"/>
        <a:ext cx="64338" cy="64338"/>
      </dsp:txXfrm>
    </dsp:sp>
    <dsp:sp modelId="{44D9C6FF-651A-41CA-BCAA-7DEEE2940549}">
      <dsp:nvSpPr>
        <dsp:cNvPr id="0" name=""/>
        <dsp:cNvSpPr/>
      </dsp:nvSpPr>
      <dsp:spPr>
        <a:xfrm>
          <a:off x="1750432" y="327411"/>
          <a:ext cx="906158" cy="1704588"/>
        </a:xfrm>
        <a:custGeom>
          <a:avLst/>
          <a:gdLst/>
          <a:ahLst/>
          <a:cxnLst/>
          <a:rect l="0" t="0" r="0" b="0"/>
          <a:pathLst>
            <a:path>
              <a:moveTo>
                <a:pt x="0" y="1704588"/>
              </a:moveTo>
              <a:lnTo>
                <a:pt x="453079" y="1704588"/>
              </a:lnTo>
              <a:lnTo>
                <a:pt x="453079" y="0"/>
              </a:lnTo>
              <a:lnTo>
                <a:pt x="906158"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155249" y="1131443"/>
        <a:ext cx="96523" cy="96523"/>
      </dsp:txXfrm>
    </dsp:sp>
    <dsp:sp modelId="{671FBE74-29FA-4A1F-ACDF-6F3AC087BBC9}">
      <dsp:nvSpPr>
        <dsp:cNvPr id="0" name=""/>
        <dsp:cNvSpPr/>
      </dsp:nvSpPr>
      <dsp:spPr>
        <a:xfrm>
          <a:off x="168966" y="1280626"/>
          <a:ext cx="1660184" cy="1502746"/>
        </a:xfrm>
        <a:prstGeom prst="rect">
          <a:avLst/>
        </a:prstGeom>
        <a:blipFill rotWithShape="0">
          <a:blip xmlns:r="http://schemas.openxmlformats.org/officeDocument/2006/relationships" r:embed="rId1"/>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ln/>
              <a:solidFill>
                <a:sysClr val="windowText" lastClr="000000"/>
              </a:solidFill>
              <a:effectLst/>
              <a:latin typeface="Calibri"/>
              <a:ea typeface="+mn-ea"/>
              <a:cs typeface="Arial" charset="0"/>
            </a:rPr>
            <a:t>Características </a:t>
          </a:r>
          <a:br>
            <a:rPr lang="es-MX" sz="2000" b="1" kern="1200" dirty="0">
              <a:ln/>
              <a:solidFill>
                <a:sysClr val="windowText" lastClr="000000"/>
              </a:solidFill>
              <a:effectLst/>
              <a:latin typeface="Calibri"/>
              <a:ea typeface="+mn-ea"/>
              <a:cs typeface="Arial" charset="0"/>
            </a:rPr>
          </a:br>
          <a:r>
            <a:rPr lang="es-MX" sz="2000" b="1" kern="1200" dirty="0">
              <a:ln/>
              <a:solidFill>
                <a:sysClr val="windowText" lastClr="000000"/>
              </a:solidFill>
              <a:effectLst/>
              <a:latin typeface="Calibri"/>
              <a:ea typeface="+mn-ea"/>
              <a:cs typeface="Arial" charset="0"/>
            </a:rPr>
            <a:t>de la Regulación</a:t>
          </a:r>
          <a:endParaRPr lang="es-CO" sz="2000" kern="1200" dirty="0"/>
        </a:p>
      </dsp:txBody>
      <dsp:txXfrm>
        <a:off x="168966" y="1280626"/>
        <a:ext cx="1660184" cy="1502746"/>
      </dsp:txXfrm>
    </dsp:sp>
    <dsp:sp modelId="{25FAA211-9CE9-4B6A-AFB1-BDBE8719087F}">
      <dsp:nvSpPr>
        <dsp:cNvPr id="0" name=""/>
        <dsp:cNvSpPr/>
      </dsp:nvSpPr>
      <dsp:spPr>
        <a:xfrm>
          <a:off x="2656590" y="11014"/>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kern="1200" dirty="0">
            <a:solidFill>
              <a:schemeClr val="tx2"/>
            </a:solidFill>
          </a:endParaRPr>
        </a:p>
      </dsp:txBody>
      <dsp:txXfrm>
        <a:off x="2656590" y="11014"/>
        <a:ext cx="5941655" cy="632793"/>
      </dsp:txXfrm>
    </dsp:sp>
    <dsp:sp modelId="{77DB3F99-9157-41EC-9D7E-0F6396431F86}">
      <dsp:nvSpPr>
        <dsp:cNvPr id="0" name=""/>
        <dsp:cNvSpPr/>
      </dsp:nvSpPr>
      <dsp:spPr>
        <a:xfrm>
          <a:off x="2656590" y="802006"/>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kern="1200" dirty="0">
            <a:solidFill>
              <a:schemeClr val="tx2"/>
            </a:solidFill>
          </a:endParaRPr>
        </a:p>
      </dsp:txBody>
      <dsp:txXfrm>
        <a:off x="2656590" y="802006"/>
        <a:ext cx="5941655" cy="632793"/>
      </dsp:txXfrm>
    </dsp:sp>
    <dsp:sp modelId="{54290EC1-06CC-43E4-8A52-EF3555EC440C}">
      <dsp:nvSpPr>
        <dsp:cNvPr id="0" name=""/>
        <dsp:cNvSpPr/>
      </dsp:nvSpPr>
      <dsp:spPr>
        <a:xfrm>
          <a:off x="2656590" y="1592999"/>
          <a:ext cx="5941655" cy="89564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kern="1200" dirty="0">
            <a:solidFill>
              <a:schemeClr val="tx2"/>
            </a:solidFill>
          </a:endParaRPr>
        </a:p>
      </dsp:txBody>
      <dsp:txXfrm>
        <a:off x="2656590" y="1592999"/>
        <a:ext cx="5941655" cy="895643"/>
      </dsp:txXfrm>
    </dsp:sp>
    <dsp:sp modelId="{CE7D4E97-B8EF-4ACB-BCA8-9F5BED8B2DE8}">
      <dsp:nvSpPr>
        <dsp:cNvPr id="0" name=""/>
        <dsp:cNvSpPr/>
      </dsp:nvSpPr>
      <dsp:spPr>
        <a:xfrm>
          <a:off x="2656590" y="2646841"/>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kern="1200" dirty="0">
            <a:solidFill>
              <a:schemeClr val="tx2"/>
            </a:solidFill>
          </a:endParaRPr>
        </a:p>
      </dsp:txBody>
      <dsp:txXfrm>
        <a:off x="2656590" y="2646841"/>
        <a:ext cx="5941655" cy="632793"/>
      </dsp:txXfrm>
    </dsp:sp>
    <dsp:sp modelId="{21B318A2-96FD-4BB9-A6AE-CAB0583A7B08}">
      <dsp:nvSpPr>
        <dsp:cNvPr id="0" name=""/>
        <dsp:cNvSpPr/>
      </dsp:nvSpPr>
      <dsp:spPr>
        <a:xfrm>
          <a:off x="2656590" y="3429012"/>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kern="1200" dirty="0">
            <a:solidFill>
              <a:schemeClr val="tx2"/>
            </a:solidFill>
          </a:endParaRPr>
        </a:p>
      </dsp:txBody>
      <dsp:txXfrm>
        <a:off x="2656590" y="3429012"/>
        <a:ext cx="5941655" cy="632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824208"/>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201637"/>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671">
          <a:off x="1686950" y="1507996"/>
          <a:ext cx="1560277" cy="52207"/>
        </a:xfrm>
        <a:custGeom>
          <a:avLst/>
          <a:gdLst/>
          <a:ahLst/>
          <a:cxnLst/>
          <a:rect l="0" t="0" r="0" b="0"/>
          <a:pathLst>
            <a:path>
              <a:moveTo>
                <a:pt x="0" y="26103"/>
              </a:moveTo>
              <a:lnTo>
                <a:pt x="1560277"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79528"/>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0"/>
          <a:ext cx="3542071" cy="1310126"/>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0" kern="1200" dirty="0">
              <a:solidFill>
                <a:sysClr val="windowText" lastClr="000000"/>
              </a:solidFill>
              <a:effectLst>
                <a:outerShdw blurRad="38100" dist="38100" dir="2700000" algn="tl">
                  <a:srgbClr val="C0C0C0"/>
                </a:outerShdw>
              </a:effectLst>
              <a:latin typeface="Calibri"/>
              <a:cs typeface="+mn-cs"/>
            </a:rPr>
            <a:t>1</a:t>
          </a:r>
          <a:r>
            <a:rPr lang="es-MX" sz="17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kern="1200" dirty="0"/>
        </a:p>
      </dsp:txBody>
      <dsp:txXfrm>
        <a:off x="2959602" y="191864"/>
        <a:ext cx="2504623" cy="926398"/>
      </dsp:txXfrm>
    </dsp:sp>
    <dsp:sp modelId="{4CBEE7F2-FA8F-455D-899D-D2E2389A34C1}">
      <dsp:nvSpPr>
        <dsp:cNvPr id="0" name=""/>
        <dsp:cNvSpPr/>
      </dsp:nvSpPr>
      <dsp:spPr>
        <a:xfrm>
          <a:off x="2428529" y="1439596"/>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kern="1200" dirty="0"/>
        </a:p>
      </dsp:txBody>
      <dsp:txXfrm>
        <a:off x="2971766" y="1645803"/>
        <a:ext cx="2622979" cy="995657"/>
      </dsp:txXfrm>
    </dsp:sp>
    <dsp:sp modelId="{E43465F4-A339-482C-87DC-E675E3944F47}">
      <dsp:nvSpPr>
        <dsp:cNvPr id="0" name=""/>
        <dsp:cNvSpPr/>
      </dsp:nvSpPr>
      <dsp:spPr>
        <a:xfrm>
          <a:off x="2436348" y="2949792"/>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2960763" y="3141656"/>
        <a:ext cx="2532099" cy="926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21063" y="2032000"/>
          <a:ext cx="462582" cy="1506195"/>
        </a:xfrm>
        <a:custGeom>
          <a:avLst/>
          <a:gdLst/>
          <a:ahLst/>
          <a:cxnLst/>
          <a:rect l="0" t="0" r="0" b="0"/>
          <a:pathLst>
            <a:path>
              <a:moveTo>
                <a:pt x="0" y="0"/>
              </a:moveTo>
              <a:lnTo>
                <a:pt x="231291" y="0"/>
              </a:lnTo>
              <a:lnTo>
                <a:pt x="231291" y="1506195"/>
              </a:lnTo>
              <a:lnTo>
                <a:pt x="462582" y="15061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2963" y="2745707"/>
        <a:ext cx="78781" cy="78781"/>
      </dsp:txXfrm>
    </dsp:sp>
    <dsp:sp modelId="{40DF29DC-20F0-46F8-93F3-87C46B8DF249}">
      <dsp:nvSpPr>
        <dsp:cNvPr id="0" name=""/>
        <dsp:cNvSpPr/>
      </dsp:nvSpPr>
      <dsp:spPr>
        <a:xfrm>
          <a:off x="1621063" y="2032000"/>
          <a:ext cx="462582" cy="648601"/>
        </a:xfrm>
        <a:custGeom>
          <a:avLst/>
          <a:gdLst/>
          <a:ahLst/>
          <a:cxnLst/>
          <a:rect l="0" t="0" r="0" b="0"/>
          <a:pathLst>
            <a:path>
              <a:moveTo>
                <a:pt x="0" y="0"/>
              </a:moveTo>
              <a:lnTo>
                <a:pt x="231291" y="0"/>
              </a:lnTo>
              <a:lnTo>
                <a:pt x="231291" y="648601"/>
              </a:lnTo>
              <a:lnTo>
                <a:pt x="462582" y="64860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2437" y="2336384"/>
        <a:ext cx="39832" cy="39832"/>
      </dsp:txXfrm>
    </dsp:sp>
    <dsp:sp modelId="{BC2473AD-EEBA-4768-9ADB-AA025D6163CD}">
      <dsp:nvSpPr>
        <dsp:cNvPr id="0" name=""/>
        <dsp:cNvSpPr/>
      </dsp:nvSpPr>
      <dsp:spPr>
        <a:xfrm>
          <a:off x="1621063" y="1903338"/>
          <a:ext cx="462582" cy="91440"/>
        </a:xfrm>
        <a:custGeom>
          <a:avLst/>
          <a:gdLst/>
          <a:ahLst/>
          <a:cxnLst/>
          <a:rect l="0" t="0" r="0" b="0"/>
          <a:pathLst>
            <a:path>
              <a:moveTo>
                <a:pt x="0" y="128661"/>
              </a:moveTo>
              <a:lnTo>
                <a:pt x="231291" y="128661"/>
              </a:lnTo>
              <a:lnTo>
                <a:pt x="231291" y="45720"/>
              </a:lnTo>
              <a:lnTo>
                <a:pt x="462582"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40605" y="1937309"/>
        <a:ext cx="23497" cy="23497"/>
      </dsp:txXfrm>
    </dsp:sp>
    <dsp:sp modelId="{A7CB8463-5EED-45A4-918F-667F778F71F7}">
      <dsp:nvSpPr>
        <dsp:cNvPr id="0" name=""/>
        <dsp:cNvSpPr/>
      </dsp:nvSpPr>
      <dsp:spPr>
        <a:xfrm>
          <a:off x="1621063" y="1310128"/>
          <a:ext cx="462582" cy="721871"/>
        </a:xfrm>
        <a:custGeom>
          <a:avLst/>
          <a:gdLst/>
          <a:ahLst/>
          <a:cxnLst/>
          <a:rect l="0" t="0" r="0" b="0"/>
          <a:pathLst>
            <a:path>
              <a:moveTo>
                <a:pt x="0" y="721871"/>
              </a:moveTo>
              <a:lnTo>
                <a:pt x="231291" y="721871"/>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0920" y="1649630"/>
        <a:ext cx="42868" cy="42868"/>
      </dsp:txXfrm>
    </dsp:sp>
    <dsp:sp modelId="{44D9C6FF-651A-41CA-BCAA-7DEEE2940549}">
      <dsp:nvSpPr>
        <dsp:cNvPr id="0" name=""/>
        <dsp:cNvSpPr/>
      </dsp:nvSpPr>
      <dsp:spPr>
        <a:xfrm>
          <a:off x="1621063" y="535475"/>
          <a:ext cx="462582" cy="1496524"/>
        </a:xfrm>
        <a:custGeom>
          <a:avLst/>
          <a:gdLst/>
          <a:ahLst/>
          <a:cxnLst/>
          <a:rect l="0" t="0" r="0" b="0"/>
          <a:pathLst>
            <a:path>
              <a:moveTo>
                <a:pt x="0" y="1496524"/>
              </a:moveTo>
              <a:lnTo>
                <a:pt x="231291" y="1496524"/>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3194" y="1244578"/>
        <a:ext cx="78319" cy="78319"/>
      </dsp:txXfrm>
    </dsp:sp>
    <dsp:sp modelId="{671FBE74-29FA-4A1F-ACDF-6F3AC087BBC9}">
      <dsp:nvSpPr>
        <dsp:cNvPr id="0" name=""/>
        <dsp:cNvSpPr/>
      </dsp:nvSpPr>
      <dsp:spPr>
        <a:xfrm>
          <a:off x="-95885" y="1225188"/>
          <a:ext cx="1820274" cy="1613622"/>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 E T A S</a:t>
          </a:r>
        </a:p>
      </dsp:txBody>
      <dsp:txXfrm>
        <a:off x="-95885" y="1225188"/>
        <a:ext cx="1820274" cy="1613622"/>
      </dsp:txXfrm>
    </dsp:sp>
    <dsp:sp modelId="{25FAA211-9CE9-4B6A-AFB1-BDBE8719087F}">
      <dsp:nvSpPr>
        <dsp:cNvPr id="0" name=""/>
        <dsp:cNvSpPr/>
      </dsp:nvSpPr>
      <dsp:spPr>
        <a:xfrm>
          <a:off x="2083645" y="18856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y ejecución de programas de capacitación para la aplicación de los marcos normativos.</a:t>
          </a:r>
        </a:p>
      </dsp:txBody>
      <dsp:txXfrm>
        <a:off x="2083645" y="188569"/>
        <a:ext cx="6514600" cy="693813"/>
      </dsp:txXfrm>
    </dsp:sp>
    <dsp:sp modelId="{77DB3F99-9157-41EC-9D7E-0F6396431F86}">
      <dsp:nvSpPr>
        <dsp:cNvPr id="0" name=""/>
        <dsp:cNvSpPr/>
      </dsp:nvSpPr>
      <dsp:spPr>
        <a:xfrm>
          <a:off x="2083645" y="1055835"/>
          <a:ext cx="6514600" cy="50858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083645" y="1055835"/>
        <a:ext cx="6514600" cy="508585"/>
      </dsp:txXfrm>
    </dsp:sp>
    <dsp:sp modelId="{54290EC1-06CC-43E4-8A52-EF3555EC440C}">
      <dsp:nvSpPr>
        <dsp:cNvPr id="0" name=""/>
        <dsp:cNvSpPr/>
      </dsp:nvSpPr>
      <dsp:spPr>
        <a:xfrm>
          <a:off x="2083645" y="1737875"/>
          <a:ext cx="6514600" cy="42236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para el desarrollo y evaluación del control interno contable</a:t>
          </a:r>
        </a:p>
      </dsp:txBody>
      <dsp:txXfrm>
        <a:off x="2083645" y="1737875"/>
        <a:ext cx="6514600" cy="422365"/>
      </dsp:txXfrm>
    </dsp:sp>
    <dsp:sp modelId="{CE7D4E97-B8EF-4ACB-BCA8-9F5BED8B2DE8}">
      <dsp:nvSpPr>
        <dsp:cNvPr id="0" name=""/>
        <dsp:cNvSpPr/>
      </dsp:nvSpPr>
      <dsp:spPr>
        <a:xfrm>
          <a:off x="2083645" y="2333694"/>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083645" y="2333694"/>
        <a:ext cx="6514600" cy="693813"/>
      </dsp:txXfrm>
    </dsp:sp>
    <dsp:sp modelId="{21B318A2-96FD-4BB9-A6AE-CAB0583A7B08}">
      <dsp:nvSpPr>
        <dsp:cNvPr id="0" name=""/>
        <dsp:cNvSpPr/>
      </dsp:nvSpPr>
      <dsp:spPr>
        <a:xfrm>
          <a:off x="2083645" y="319128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 los sistemas de información para la centralización y consolidación de la información financiera del sector público (SIIF y CHIP)</a:t>
          </a:r>
        </a:p>
      </dsp:txBody>
      <dsp:txXfrm>
        <a:off x="2083645" y="3191289"/>
        <a:ext cx="6514600" cy="69381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34</a:t>
            </a:fld>
            <a:endParaRPr lang="es-ES" altLang="es-ES"/>
          </a:p>
        </p:txBody>
      </p:sp>
    </p:spTree>
    <p:extLst>
      <p:ext uri="{BB962C8B-B14F-4D97-AF65-F5344CB8AC3E}">
        <p14:creationId xmlns:p14="http://schemas.microsoft.com/office/powerpoint/2010/main" val="3405816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37</a:t>
            </a:fld>
            <a:endParaRPr lang="es-ES"/>
          </a:p>
        </p:txBody>
      </p:sp>
    </p:spTree>
    <p:extLst>
      <p:ext uri="{BB962C8B-B14F-4D97-AF65-F5344CB8AC3E}">
        <p14:creationId xmlns:p14="http://schemas.microsoft.com/office/powerpoint/2010/main" val="4128054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38</a:t>
            </a:fld>
            <a:endParaRPr lang="es-ES"/>
          </a:p>
        </p:txBody>
      </p:sp>
    </p:spTree>
    <p:extLst>
      <p:ext uri="{BB962C8B-B14F-4D97-AF65-F5344CB8AC3E}">
        <p14:creationId xmlns:p14="http://schemas.microsoft.com/office/powerpoint/2010/main" val="2372663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39</a:t>
            </a:fld>
            <a:endParaRPr lang="es-ES"/>
          </a:p>
        </p:txBody>
      </p:sp>
    </p:spTree>
    <p:extLst>
      <p:ext uri="{BB962C8B-B14F-4D97-AF65-F5344CB8AC3E}">
        <p14:creationId xmlns:p14="http://schemas.microsoft.com/office/powerpoint/2010/main" val="2366768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40</a:t>
            </a:fld>
            <a:endParaRPr lang="es-ES"/>
          </a:p>
        </p:txBody>
      </p:sp>
    </p:spTree>
    <p:extLst>
      <p:ext uri="{BB962C8B-B14F-4D97-AF65-F5344CB8AC3E}">
        <p14:creationId xmlns:p14="http://schemas.microsoft.com/office/powerpoint/2010/main" val="1253378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41</a:t>
            </a:fld>
            <a:endParaRPr lang="es-ES"/>
          </a:p>
        </p:txBody>
      </p:sp>
    </p:spTree>
    <p:extLst>
      <p:ext uri="{BB962C8B-B14F-4D97-AF65-F5344CB8AC3E}">
        <p14:creationId xmlns:p14="http://schemas.microsoft.com/office/powerpoint/2010/main" val="744832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42</a:t>
            </a:fld>
            <a:endParaRPr lang="es-ES"/>
          </a:p>
        </p:txBody>
      </p:sp>
    </p:spTree>
    <p:extLst>
      <p:ext uri="{BB962C8B-B14F-4D97-AF65-F5344CB8AC3E}">
        <p14:creationId xmlns:p14="http://schemas.microsoft.com/office/powerpoint/2010/main" val="1296748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44</a:t>
            </a:fld>
            <a:endParaRPr lang="es-ES"/>
          </a:p>
        </p:txBody>
      </p:sp>
    </p:spTree>
    <p:extLst>
      <p:ext uri="{BB962C8B-B14F-4D97-AF65-F5344CB8AC3E}">
        <p14:creationId xmlns:p14="http://schemas.microsoft.com/office/powerpoint/2010/main" val="4173002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50</a:t>
            </a:fld>
            <a:endParaRPr lang="es-ES" altLang="es-ES"/>
          </a:p>
        </p:txBody>
      </p:sp>
    </p:spTree>
    <p:extLst>
      <p:ext uri="{BB962C8B-B14F-4D97-AF65-F5344CB8AC3E}">
        <p14:creationId xmlns:p14="http://schemas.microsoft.com/office/powerpoint/2010/main" val="331439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54</a:t>
            </a:fld>
            <a:endParaRPr lang="es-ES" altLang="es-ES"/>
          </a:p>
        </p:txBody>
      </p:sp>
    </p:spTree>
    <p:extLst>
      <p:ext uri="{BB962C8B-B14F-4D97-AF65-F5344CB8AC3E}">
        <p14:creationId xmlns:p14="http://schemas.microsoft.com/office/powerpoint/2010/main" val="803719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2</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a:t>Para versiones Windows 2007 hasta versión 2010 </a:t>
            </a:r>
            <a:r>
              <a:rPr altLang="es-ES"/>
              <a:t>- Plantillas para material institucional o a entes externos, en el año 2012</a:t>
            </a:r>
          </a:p>
          <a:p>
            <a:pPr eaLnBrk="1" hangingPunct="1">
              <a:spcBef>
                <a:spcPct val="0"/>
              </a:spcBef>
            </a:pPr>
            <a:endParaRPr altLang="es-ES"/>
          </a:p>
          <a:p>
            <a:pPr eaLnBrk="1" hangingPunct="1">
              <a:spcBef>
                <a:spcPct val="0"/>
              </a:spcBef>
            </a:pPr>
            <a:r>
              <a:rPr altLang="es-ES" b="1"/>
              <a:t>Secciones</a:t>
            </a:r>
            <a:endParaRPr altLang="es-ES"/>
          </a:p>
          <a:p>
            <a:pPr eaLnBrk="1" hangingPunct="1">
              <a:spcBef>
                <a:spcPct val="0"/>
              </a:spcBef>
            </a:pPr>
            <a:r>
              <a:rPr altLang="es-ES"/>
              <a:t>Para agregar secciones, haga clic con el botón secundario del mouse en una diapositiva. Las secciones pueden ayudarle a </a:t>
            </a:r>
            <a:r>
              <a:rPr altLang="es-ES" u="sng"/>
              <a:t>organizar las diapositivas o a facilitar la colaboración entre varios participantes o autores</a:t>
            </a:r>
            <a:r>
              <a:rPr altLang="es-ES"/>
              <a:t>.</a:t>
            </a:r>
          </a:p>
          <a:p>
            <a:pPr eaLnBrk="1" hangingPunct="1">
              <a:spcBef>
                <a:spcPct val="0"/>
              </a:spcBef>
            </a:pPr>
            <a:endParaRPr altLang="es-ES" b="1"/>
          </a:p>
          <a:p>
            <a:pPr eaLnBrk="1" hangingPunct="1">
              <a:spcBef>
                <a:spcPct val="0"/>
              </a:spcBef>
            </a:pPr>
            <a:r>
              <a:rPr altLang="es-ES" b="1"/>
              <a:t>Nuevas diapositivas</a:t>
            </a:r>
          </a:p>
          <a:p>
            <a:pPr eaLnBrk="1" hangingPunct="1">
              <a:spcBef>
                <a:spcPct val="0"/>
              </a:spcBef>
            </a:pPr>
            <a:r>
              <a:rPr altLang="es-ES"/>
              <a:t>Para agregar una nueva diapositiva, ubíquese en donde se necesite agregar, clic derecho y elija </a:t>
            </a:r>
            <a:r>
              <a:rPr altLang="es-ES" u="sng"/>
              <a:t>nueva diapositiva </a:t>
            </a:r>
            <a:r>
              <a:rPr altLang="es-ES"/>
              <a:t>y sobre ésta nueva clic derecho y selección </a:t>
            </a:r>
            <a:r>
              <a:rPr altLang="es-ES" u="sng"/>
              <a:t>diseño</a:t>
            </a:r>
            <a:r>
              <a:rPr altLang="es-ES"/>
              <a:t> y modifique el diseño de la diapositiva dependiendo de la necesidad (texto – imágenes – multimedia – SmartArt- gráficos  - tablas)</a:t>
            </a:r>
            <a:endParaRPr altLang="es-ES" b="1"/>
          </a:p>
          <a:p>
            <a:pPr eaLnBrk="1" hangingPunct="1">
              <a:spcBef>
                <a:spcPct val="0"/>
              </a:spcBef>
            </a:pPr>
            <a:endParaRPr altLang="es-ES" b="1"/>
          </a:p>
          <a:p>
            <a:pPr eaLnBrk="1" hangingPunct="1">
              <a:spcBef>
                <a:spcPct val="0"/>
              </a:spcBef>
            </a:pPr>
            <a:r>
              <a:rPr altLang="es-ES" b="1"/>
              <a:t>Notas</a:t>
            </a:r>
          </a:p>
          <a:p>
            <a:pPr eaLnBrk="1" hangingPunct="1">
              <a:spcBef>
                <a:spcPct val="0"/>
              </a:spcBef>
            </a:pPr>
            <a:r>
              <a:rPr altLang="es-ES"/>
              <a:t>Use la sección Notas para las notas de entrega o para proporcionar detalles adicionales al público. Vea las notas en la vista Presentación durante la presentación. </a:t>
            </a:r>
          </a:p>
          <a:p>
            <a:pPr eaLnBrk="1" hangingPunct="1">
              <a:spcBef>
                <a:spcPct val="0"/>
              </a:spcBef>
            </a:pPr>
            <a:r>
              <a:rPr altLang="es-ES"/>
              <a:t>Tenga en cuenta el tamaño de la fuente (es importante para la accesibilidad, visibilidad, grabación en vídeo y producción en línea)</a:t>
            </a:r>
          </a:p>
          <a:p>
            <a:pPr eaLnBrk="1" hangingPunct="1">
              <a:spcBef>
                <a:spcPct val="0"/>
              </a:spcBef>
            </a:pPr>
            <a:endParaRPr altLang="es-ES"/>
          </a:p>
          <a:p>
            <a:pPr eaLnBrk="1" hangingPunct="1">
              <a:spcBef>
                <a:spcPct val="0"/>
              </a:spcBef>
            </a:pPr>
            <a:r>
              <a:rPr altLang="es-ES" b="1"/>
              <a:t>Colores coordinados </a:t>
            </a:r>
          </a:p>
          <a:p>
            <a:pPr eaLnBrk="1" hangingPunct="1">
              <a:spcBef>
                <a:spcPct val="0"/>
              </a:spcBef>
            </a:pPr>
            <a:r>
              <a:rPr altLang="es-ES"/>
              <a:t>Preste especial atención a los gráficos, diagramas y cuadros de texto. </a:t>
            </a:r>
          </a:p>
          <a:p>
            <a:pPr eaLnBrk="1" hangingPunct="1">
              <a:spcBef>
                <a:spcPct val="0"/>
              </a:spcBef>
            </a:pPr>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a:p>
          <a:p>
            <a:pPr eaLnBrk="1" hangingPunct="1">
              <a:spcBef>
                <a:spcPct val="0"/>
              </a:spcBef>
            </a:pPr>
            <a:r>
              <a:rPr altLang="es-ES" b="1"/>
              <a:t>Fuente - textos</a:t>
            </a:r>
            <a:endParaRPr lang="es-CO" altLang="es-ES"/>
          </a:p>
          <a:p>
            <a:pPr eaLnBrk="1" hangingPunct="1">
              <a:spcBef>
                <a:spcPct val="0"/>
              </a:spcBef>
            </a:pPr>
            <a:r>
              <a:rPr altLang="es-ES"/>
              <a:t>Use la fuente  “Calibri” en todo el contenido de las diapositiva, cambiando el tamaño dependiendo el espacio que tenga o necesite.</a:t>
            </a:r>
            <a:endParaRPr lang="es-CO" altLang="es-ES"/>
          </a:p>
          <a:p>
            <a:pPr eaLnBrk="1" hangingPunct="1">
              <a:spcBef>
                <a:spcPct val="0"/>
              </a:spcBef>
            </a:pPr>
            <a:endParaRPr altLang="es-ES"/>
          </a:p>
          <a:p>
            <a:pPr eaLnBrk="1" hangingPunct="1">
              <a:spcBef>
                <a:spcPct val="0"/>
              </a:spcBef>
            </a:pPr>
            <a:r>
              <a:rPr altLang="es-ES" b="1"/>
              <a:t>Gráficos y tablas</a:t>
            </a:r>
          </a:p>
          <a:p>
            <a:pPr eaLnBrk="1" hangingPunct="1">
              <a:spcBef>
                <a:spcPct val="0"/>
              </a:spcBef>
            </a:pPr>
            <a:r>
              <a:rPr altLang="es-ES"/>
              <a:t>En breve: si es posible, use colores y estilos uniformes y que no distraigan.</a:t>
            </a:r>
          </a:p>
          <a:p>
            <a:pPr eaLnBrk="1" hangingPunct="1">
              <a:spcBef>
                <a:spcPct val="0"/>
              </a:spcBef>
            </a:pPr>
            <a:r>
              <a:rPr altLang="es-ES"/>
              <a:t>Etiquete todos los gráficos y tablas.</a:t>
            </a:r>
          </a:p>
          <a:p>
            <a:pPr eaLnBrk="1" hangingPunct="1">
              <a:spcBef>
                <a:spcPct val="0"/>
              </a:spcBef>
            </a:pPr>
            <a:endParaRPr altLang="es-ES"/>
          </a:p>
          <a:p>
            <a:pPr eaLnBrk="1" hangingPunct="1">
              <a:spcBef>
                <a:spcPct val="0"/>
              </a:spcBef>
            </a:pPr>
            <a:r>
              <a:rPr altLang="es-ES"/>
              <a:t>GRACIAS  por tener en cuenta estas recomendaciones, para mayor claridad leer el instructivo.</a:t>
            </a:r>
            <a:endParaRPr lang="es-CO" altLang="es-ES"/>
          </a:p>
          <a:p>
            <a:pPr eaLnBrk="1" hangingPunct="1">
              <a:spcBef>
                <a:spcPct val="0"/>
              </a:spcBef>
            </a:pPr>
            <a:endParaRPr lang="es-CO" altLang="es-ES"/>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2</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3250750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55</a:t>
            </a:fld>
            <a:endParaRPr lang="es-ES"/>
          </a:p>
        </p:txBody>
      </p:sp>
    </p:spTree>
    <p:extLst>
      <p:ext uri="{BB962C8B-B14F-4D97-AF65-F5344CB8AC3E}">
        <p14:creationId xmlns:p14="http://schemas.microsoft.com/office/powerpoint/2010/main" val="15668041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696913"/>
            <a:ext cx="5575300"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68</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69</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a:t>Para versiones Windows 2007 hasta versión 2010 </a:t>
            </a:r>
            <a:r>
              <a:rPr altLang="es-CO"/>
              <a:t>- Plantillas para material institucional o a entes externos, en el año 2012</a:t>
            </a:r>
          </a:p>
          <a:p>
            <a:pPr>
              <a:spcBef>
                <a:spcPct val="0"/>
              </a:spcBef>
              <a:defRPr/>
            </a:pPr>
            <a:endParaRPr altLang="es-CO"/>
          </a:p>
          <a:p>
            <a:pPr>
              <a:spcBef>
                <a:spcPct val="0"/>
              </a:spcBef>
              <a:defRPr/>
            </a:pPr>
            <a:r>
              <a:rPr altLang="es-CO" b="1"/>
              <a:t>Secciones</a:t>
            </a:r>
            <a:endParaRPr altLang="es-CO"/>
          </a:p>
          <a:p>
            <a:pPr>
              <a:spcBef>
                <a:spcPct val="0"/>
              </a:spcBef>
              <a:defRPr/>
            </a:pPr>
            <a:r>
              <a:rPr altLang="es-CO"/>
              <a:t>Para agregar secciones, haga clic con el botón secundario del mouse en una diapositiva. Las secciones pueden ayudarle a </a:t>
            </a:r>
            <a:r>
              <a:rPr altLang="es-CO" u="sng"/>
              <a:t>organizar las diapositivas o a facilitar la colaboración entre varios participantes o autores</a:t>
            </a:r>
            <a:r>
              <a:rPr altLang="es-CO"/>
              <a:t>.</a:t>
            </a:r>
          </a:p>
          <a:p>
            <a:pPr>
              <a:spcBef>
                <a:spcPct val="0"/>
              </a:spcBef>
              <a:defRPr/>
            </a:pPr>
            <a:endParaRPr altLang="es-CO" b="1"/>
          </a:p>
          <a:p>
            <a:pPr>
              <a:spcBef>
                <a:spcPct val="0"/>
              </a:spcBef>
              <a:defRPr/>
            </a:pPr>
            <a:r>
              <a:rPr altLang="es-CO" b="1"/>
              <a:t>Nuevas diapositivas</a:t>
            </a:r>
          </a:p>
          <a:p>
            <a:pPr>
              <a:spcBef>
                <a:spcPct val="0"/>
              </a:spcBef>
              <a:defRPr/>
            </a:pPr>
            <a:r>
              <a:rPr altLang="es-CO"/>
              <a:t>Para agregar una nueva diapositiva, ubíquese en donde se necesite agregar, clic derecho y elija </a:t>
            </a:r>
            <a:r>
              <a:rPr altLang="es-CO" u="sng"/>
              <a:t>nueva diapositiva </a:t>
            </a:r>
            <a:r>
              <a:rPr altLang="es-CO"/>
              <a:t>y sobre ésta nueva clic derecho y selección </a:t>
            </a:r>
            <a:r>
              <a:rPr altLang="es-CO" u="sng"/>
              <a:t>diseño</a:t>
            </a:r>
            <a:r>
              <a:rPr altLang="es-CO"/>
              <a:t> y modifique el diseño de la diapositiva dependiendo de la necesidad (texto – imágenes – multimedia – SmartArt- gráficos  - tablas)</a:t>
            </a:r>
            <a:endParaRPr altLang="es-CO" b="1"/>
          </a:p>
          <a:p>
            <a:pPr>
              <a:spcBef>
                <a:spcPct val="0"/>
              </a:spcBef>
              <a:defRPr/>
            </a:pPr>
            <a:endParaRPr altLang="es-CO" b="1"/>
          </a:p>
          <a:p>
            <a:pPr>
              <a:spcBef>
                <a:spcPct val="0"/>
              </a:spcBef>
              <a:defRPr/>
            </a:pPr>
            <a:r>
              <a:rPr altLang="es-CO" b="1"/>
              <a:t>Notas</a:t>
            </a:r>
          </a:p>
          <a:p>
            <a:pPr>
              <a:spcBef>
                <a:spcPct val="0"/>
              </a:spcBef>
              <a:defRPr/>
            </a:pPr>
            <a:r>
              <a:rPr altLang="es-CO"/>
              <a:t>Use la sección Notas para las notas de entrega o para proporcionar detalles adicionales al público. Vea las notas en la vista Presentación durante la presentación. </a:t>
            </a:r>
          </a:p>
          <a:p>
            <a:pPr>
              <a:spcBef>
                <a:spcPct val="0"/>
              </a:spcBef>
              <a:defRPr/>
            </a:pPr>
            <a:r>
              <a:rPr altLang="es-CO"/>
              <a:t>Tenga en cuenta el tamaño de la fuente (es importante para la accesibilidad, visibilidad, grabación en vídeo y producción en línea)</a:t>
            </a:r>
          </a:p>
          <a:p>
            <a:pPr>
              <a:spcBef>
                <a:spcPct val="0"/>
              </a:spcBef>
              <a:defRPr/>
            </a:pPr>
            <a:endParaRPr altLang="es-CO"/>
          </a:p>
          <a:p>
            <a:pPr>
              <a:spcBef>
                <a:spcPct val="0"/>
              </a:spcBef>
              <a:defRPr/>
            </a:pPr>
            <a:r>
              <a:rPr altLang="es-CO" b="1"/>
              <a:t>Colores coordinados </a:t>
            </a:r>
          </a:p>
          <a:p>
            <a:pPr>
              <a:spcBef>
                <a:spcPct val="0"/>
              </a:spcBef>
              <a:defRPr/>
            </a:pPr>
            <a:r>
              <a:rPr altLang="es-CO"/>
              <a:t>Preste especial atención a los gráficos, diagramas y cuadros de texto. </a:t>
            </a:r>
          </a:p>
          <a:p>
            <a:pPr>
              <a:spcBef>
                <a:spcPct val="0"/>
              </a:spcBef>
              <a:defRPr/>
            </a:pPr>
            <a:r>
              <a:rPr altLang="es-CO"/>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a:p>
          <a:p>
            <a:pPr>
              <a:spcBef>
                <a:spcPct val="0"/>
              </a:spcBef>
              <a:defRPr/>
            </a:pPr>
            <a:r>
              <a:rPr altLang="es-CO" b="1"/>
              <a:t>Fuente - textos</a:t>
            </a:r>
            <a:endParaRPr lang="es-CO" altLang="es-CO"/>
          </a:p>
          <a:p>
            <a:pPr>
              <a:spcBef>
                <a:spcPct val="0"/>
              </a:spcBef>
              <a:defRPr/>
            </a:pPr>
            <a:r>
              <a:rPr altLang="es-CO"/>
              <a:t>Use la fuente  “Calibri” en todo el contenido de las diapositiva, cambiando el tamaño dependiendo el espacio que tenga o necesite.</a:t>
            </a:r>
            <a:endParaRPr lang="es-CO" altLang="es-CO"/>
          </a:p>
          <a:p>
            <a:pPr>
              <a:spcBef>
                <a:spcPct val="0"/>
              </a:spcBef>
              <a:defRPr/>
            </a:pPr>
            <a:endParaRPr altLang="es-CO"/>
          </a:p>
          <a:p>
            <a:pPr>
              <a:spcBef>
                <a:spcPct val="0"/>
              </a:spcBef>
              <a:defRPr/>
            </a:pPr>
            <a:r>
              <a:rPr altLang="es-CO" b="1"/>
              <a:t>Gráficos y tablas</a:t>
            </a:r>
          </a:p>
          <a:p>
            <a:pPr>
              <a:spcBef>
                <a:spcPct val="0"/>
              </a:spcBef>
              <a:defRPr/>
            </a:pPr>
            <a:r>
              <a:rPr altLang="es-CO"/>
              <a:t>En breve: si es posible, use colores y estilos uniformes y que no distraigan.</a:t>
            </a:r>
          </a:p>
          <a:p>
            <a:pPr>
              <a:spcBef>
                <a:spcPct val="0"/>
              </a:spcBef>
              <a:defRPr/>
            </a:pPr>
            <a:r>
              <a:rPr altLang="es-CO"/>
              <a:t>Etiquete todos los gráficos y tablas.</a:t>
            </a:r>
          </a:p>
          <a:p>
            <a:pPr>
              <a:spcBef>
                <a:spcPct val="0"/>
              </a:spcBef>
              <a:defRPr/>
            </a:pPr>
            <a:endParaRPr altLang="es-CO"/>
          </a:p>
          <a:p>
            <a:pPr>
              <a:spcBef>
                <a:spcPct val="0"/>
              </a:spcBef>
              <a:defRPr/>
            </a:pPr>
            <a:r>
              <a:rPr altLang="es-CO"/>
              <a:t>GRACIAS  por tener en cuenta estas recomendaciones, para mayor claridad leer el instructivo.</a:t>
            </a:r>
            <a:endParaRPr lang="es-CO" altLang="es-CO"/>
          </a:p>
          <a:p>
            <a:pPr>
              <a:spcBef>
                <a:spcPct val="0"/>
              </a:spcBef>
              <a:defRPr/>
            </a:pPr>
            <a:endParaRPr lang="es-CO" altLang="es-CO"/>
          </a:p>
        </p:txBody>
      </p:sp>
      <p:sp>
        <p:nvSpPr>
          <p:cNvPr id="21509" name="Slide Number Placeholder 3"/>
          <p:cNvSpPr txBox="1">
            <a:spLocks noGrp="1"/>
          </p:cNvSpPr>
          <p:nvPr/>
        </p:nvSpPr>
        <p:spPr bwMode="auto">
          <a:xfrm>
            <a:off x="3970159" y="8829648"/>
            <a:ext cx="3038604"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69</a:t>
            </a:fld>
            <a:endParaRPr lang="es-ES" altLang="es-CO" b="0">
              <a:solidFill>
                <a:srgbClr val="000000"/>
              </a:solidFill>
            </a:endParaRPr>
          </a:p>
        </p:txBody>
      </p:sp>
      <p:sp>
        <p:nvSpPr>
          <p:cNvPr id="2" name="1 Marcador de pie de página"/>
          <p:cNvSpPr txBox="1">
            <a:spLocks noGrp="1"/>
          </p:cNvSpPr>
          <p:nvPr/>
        </p:nvSpPr>
        <p:spPr>
          <a:xfrm>
            <a:off x="0" y="8829648"/>
            <a:ext cx="3038604"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39828677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70</a:t>
            </a:fld>
            <a:endParaRPr lang="es-ES"/>
          </a:p>
        </p:txBody>
      </p:sp>
    </p:spTree>
    <p:extLst>
      <p:ext uri="{BB962C8B-B14F-4D97-AF65-F5344CB8AC3E}">
        <p14:creationId xmlns:p14="http://schemas.microsoft.com/office/powerpoint/2010/main" val="12641223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72</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74</a:t>
            </a:fld>
            <a:endParaRPr lang="es-ES" altLang="es-ES"/>
          </a:p>
        </p:txBody>
      </p:sp>
    </p:spTree>
    <p:extLst>
      <p:ext uri="{BB962C8B-B14F-4D97-AF65-F5344CB8AC3E}">
        <p14:creationId xmlns:p14="http://schemas.microsoft.com/office/powerpoint/2010/main" val="1954558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Marcador de imagen de diapositiva"/>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ES" dirty="0"/>
          </a:p>
        </p:txBody>
      </p:sp>
      <p:sp>
        <p:nvSpPr>
          <p:cNvPr id="57348"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AC0CDF5D-8CDE-4E0C-8B23-51A1911AD8FB}" type="slidenum">
              <a:rPr altLang="es-ES" smtClean="0">
                <a:latin typeface="Calibri" pitchFamily="34" charset="0"/>
              </a:rPr>
              <a:pPr eaLnBrk="1" fontAlgn="base" hangingPunct="1">
                <a:spcBef>
                  <a:spcPct val="0"/>
                </a:spcBef>
                <a:spcAft>
                  <a:spcPct val="0"/>
                </a:spcAft>
              </a:pPr>
              <a:t>3</a:t>
            </a:fld>
            <a:endParaRPr altLang="es-ES">
              <a:latin typeface="Calibri" pitchFamily="34" charset="0"/>
            </a:endParaRPr>
          </a:p>
        </p:txBody>
      </p:sp>
    </p:spTree>
    <p:extLst>
      <p:ext uri="{BB962C8B-B14F-4D97-AF65-F5344CB8AC3E}">
        <p14:creationId xmlns:p14="http://schemas.microsoft.com/office/powerpoint/2010/main" val="650895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 y texto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67541D1-17E3-41F6-9810-DF4D815C7292}" type="slidenum">
              <a:rPr lang="es-ES" altLang="es-ES" smtClean="0"/>
              <a:pPr/>
              <a:t>5</a:t>
            </a:fld>
            <a:endParaRPr lang="es-ES" altLang="es-ES"/>
          </a:p>
        </p:txBody>
      </p:sp>
    </p:spTree>
    <p:extLst>
      <p:ext uri="{BB962C8B-B14F-4D97-AF65-F5344CB8AC3E}">
        <p14:creationId xmlns:p14="http://schemas.microsoft.com/office/powerpoint/2010/main" val="151560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nombrar los </a:t>
            </a:r>
            <a:r>
              <a:rPr altLang="es-ES" b="1"/>
              <a:t>Capítulos</a:t>
            </a:r>
            <a:r>
              <a:rPr altLang="es-ES"/>
              <a:t> en presentaciones de varios temas o conferencistas.</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1E5381F-C683-4C26-AFE9-967648448358}" type="slidenum">
              <a:rPr lang="es-ES" altLang="es-ES" smtClean="0"/>
              <a:pPr/>
              <a:t>6</a:t>
            </a:fld>
            <a:endParaRPr lang="es-ES" altLang="es-ES"/>
          </a:p>
        </p:txBody>
      </p:sp>
    </p:spTree>
    <p:extLst>
      <p:ext uri="{BB962C8B-B14F-4D97-AF65-F5344CB8AC3E}">
        <p14:creationId xmlns:p14="http://schemas.microsoft.com/office/powerpoint/2010/main" val="503761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67541D1-17E3-41F6-9810-DF4D815C7292}" type="slidenum">
              <a:rPr lang="es-ES" altLang="es-ES" smtClean="0"/>
              <a:pPr/>
              <a:t>7</a:t>
            </a:fld>
            <a:endParaRPr lang="es-ES" altLang="es-ES"/>
          </a:p>
        </p:txBody>
      </p:sp>
    </p:spTree>
    <p:extLst>
      <p:ext uri="{BB962C8B-B14F-4D97-AF65-F5344CB8AC3E}">
        <p14:creationId xmlns:p14="http://schemas.microsoft.com/office/powerpoint/2010/main" val="3008128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a:ln/>
        </p:spPr>
      </p:sp>
      <p:sp>
        <p:nvSpPr>
          <p:cNvPr id="245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gráficos</a:t>
            </a:r>
            <a:r>
              <a:rPr altLang="es-ES"/>
              <a:t> si no son propiedad de la entidad, digite la fuente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 - Fuente</a:t>
            </a:r>
          </a:p>
          <a:p>
            <a:pPr eaLnBrk="1" hangingPunct="1"/>
            <a:r>
              <a:rPr altLang="es-ES"/>
              <a:t>Digite la fuente de donde toma la imagen</a:t>
            </a:r>
          </a:p>
        </p:txBody>
      </p:sp>
      <p:sp>
        <p:nvSpPr>
          <p:cNvPr id="245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C34238A-A016-4835-B2A9-10538517D45F}" type="slidenum">
              <a:rPr lang="es-ES" altLang="es-ES" smtClean="0"/>
              <a:pPr/>
              <a:t>25</a:t>
            </a:fld>
            <a:endParaRPr lang="es-ES" altLang="es-ES"/>
          </a:p>
        </p:txBody>
      </p:sp>
    </p:spTree>
    <p:extLst>
      <p:ext uri="{BB962C8B-B14F-4D97-AF65-F5344CB8AC3E}">
        <p14:creationId xmlns:p14="http://schemas.microsoft.com/office/powerpoint/2010/main" val="3945496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D613C48-49A1-456F-B5D9-A65C57409BCD}" type="slidenum">
              <a:rPr lang="es-ES" altLang="es-ES" smtClean="0"/>
              <a:pPr/>
              <a:t>27</a:t>
            </a:fld>
            <a:endParaRPr lang="es-ES" altLang="es-ES"/>
          </a:p>
        </p:txBody>
      </p:sp>
    </p:spTree>
    <p:extLst>
      <p:ext uri="{BB962C8B-B14F-4D97-AF65-F5344CB8AC3E}">
        <p14:creationId xmlns:p14="http://schemas.microsoft.com/office/powerpoint/2010/main" val="1376353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32</a:t>
            </a:fld>
            <a:endParaRPr>
              <a:latin typeface="Calibri" pitchFamily="34" charset="0"/>
            </a:endParaRPr>
          </a:p>
        </p:txBody>
      </p:sp>
    </p:spTree>
    <p:extLst>
      <p:ext uri="{BB962C8B-B14F-4D97-AF65-F5344CB8AC3E}">
        <p14:creationId xmlns:p14="http://schemas.microsoft.com/office/powerpoint/2010/main" val="36971552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smtClean="0"/>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a:pPr>
                <a:defRPr/>
              </a:pPr>
              <a:t>‹Nº›</a:t>
            </a:fld>
            <a:endParaRPr lang="es-ES_tradnl" dirty="0"/>
          </a:p>
        </p:txBody>
      </p:sp>
    </p:spTree>
    <p:extLst>
      <p:ext uri="{BB962C8B-B14F-4D97-AF65-F5344CB8AC3E}">
        <p14:creationId xmlns:p14="http://schemas.microsoft.com/office/powerpoint/2010/main" val="287698038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smtClean="0"/>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p:transition spd="slow">
    <p:split orient="vert"/>
  </p:transition>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442405871"/>
      </p:ext>
    </p:extLst>
  </p:cSld>
  <p:clrMapOvr>
    <a:masterClrMapping/>
  </p:clrMapOvr>
  <p:transition spd="slow">
    <p:split orient="vert"/>
  </p:transition>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92209013"/>
      </p:ext>
    </p:extLst>
  </p:cSld>
  <p:clrMapOvr>
    <a:masterClrMapping/>
  </p:clrMapOvr>
  <p:transition spd="slow">
    <p:split orient="vert"/>
  </p:transition>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686868056"/>
      </p:ext>
    </p:extLst>
  </p:cSld>
  <p:clrMapOvr>
    <a:masterClrMapping/>
  </p:clrMapOvr>
  <p:transition spd="slow">
    <p:split orient="vert"/>
  </p:transition>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85825269"/>
      </p:ext>
    </p:extLst>
  </p:cSld>
  <p:clrMapOvr>
    <a:masterClrMapping/>
  </p:clrMapOvr>
  <p:transition spd="slow">
    <p:split orient="vert"/>
  </p:transition>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43330175"/>
      </p:ext>
    </p:extLst>
  </p:cSld>
  <p:clrMapOvr>
    <a:masterClrMapping/>
  </p:clrMapOvr>
  <p:transition spd="slow">
    <p:split orient="vert"/>
  </p:transition>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036186746"/>
      </p:ext>
    </p:extLst>
  </p:cSld>
  <p:clrMapOvr>
    <a:masterClrMapping/>
  </p:clrMapOvr>
  <p:transition spd="slow">
    <p:split orient="vert"/>
  </p:transition>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77500799"/>
      </p:ext>
    </p:extLst>
  </p:cSld>
  <p:clrMapOvr>
    <a:masterClrMapping/>
  </p:clrMapOvr>
  <p:transition spd="slow">
    <p:split orient="vert"/>
  </p:transition>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770462793"/>
      </p:ext>
    </p:extLst>
  </p:cSld>
  <p:clrMapOvr>
    <a:masterClrMapping/>
  </p:clrMapOvr>
  <p:transition spd="slow">
    <p:split orient="vert"/>
  </p:transition>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242987909"/>
      </p:ext>
    </p:extLst>
  </p:cSld>
  <p:clrMapOvr>
    <a:masterClrMapping/>
  </p:clrMapOvr>
  <p:transition spd="slow">
    <p:split orient="vert"/>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smtClean="0"/>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p:transition/>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918654953"/>
      </p:ext>
    </p:extLst>
  </p:cSld>
  <p:clrMapOvr>
    <a:masterClrMapping/>
  </p:clrMapOvr>
  <p:transition spd="slow">
    <p:split orient="vert"/>
  </p:transition>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693074282"/>
      </p:ext>
    </p:extLst>
  </p:cSld>
  <p:clrMapOvr>
    <a:masterClrMapping/>
  </p:clrMapOvr>
  <p:transition spd="slow">
    <p:split orient="vert"/>
  </p:transition>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924874037"/>
      </p:ext>
    </p:extLst>
  </p:cSld>
  <p:clrMapOvr>
    <a:masterClrMapping/>
  </p:clrMapOvr>
  <p:transition spd="slow">
    <p:split orient="vert"/>
  </p:transition>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886373429"/>
      </p:ext>
    </p:extLst>
  </p:cSld>
  <p:clrMapOvr>
    <a:masterClrMapping/>
  </p:clrMapOvr>
  <p:transition spd="slow">
    <p:split orient="vert"/>
  </p:transition>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1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489406418"/>
      </p:ext>
    </p:extLst>
  </p:cSld>
  <p:clrMapOvr>
    <a:masterClrMapping/>
  </p:clrMapOvr>
  <p:transition spd="slow">
    <p:split orient="vert"/>
  </p:transition>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519058962"/>
      </p:ext>
    </p:extLst>
  </p:cSld>
  <p:clrMapOvr>
    <a:masterClrMapping/>
  </p:clrMapOvr>
  <p:transition spd="slow">
    <p:split orient="vert"/>
  </p:transition>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094883827"/>
      </p:ext>
    </p:extLst>
  </p:cSld>
  <p:clrMapOvr>
    <a:masterClrMapping/>
  </p:clrMapOvr>
  <p:transition spd="slow">
    <p:split orient="vert"/>
  </p:transition>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287100241"/>
      </p:ext>
    </p:extLst>
  </p:cSld>
  <p:clrMapOvr>
    <a:masterClrMapping/>
  </p:clrMapOvr>
  <p:transition spd="slow">
    <p:split orient="vert"/>
  </p:transition>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2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4160741639"/>
      </p:ext>
    </p:extLst>
  </p:cSld>
  <p:clrMapOvr>
    <a:masterClrMapping/>
  </p:clrMapOvr>
  <p:transition spd="slow">
    <p:split orient="vert"/>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smtClean="0"/>
              <a:pPr>
                <a:defRPr/>
              </a:pPr>
              <a:t>‹Nº›</a:t>
            </a:fld>
            <a:endParaRPr lang="es-ES_tradnl" dirty="0"/>
          </a:p>
        </p:txBody>
      </p:sp>
    </p:spTree>
    <p:extLst>
      <p:ext uri="{BB962C8B-B14F-4D97-AF65-F5344CB8AC3E}">
        <p14:creationId xmlns:p14="http://schemas.microsoft.com/office/powerpoint/2010/main" val="28769803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spcBef>
                <a:spcPct val="0"/>
              </a:spcBef>
              <a:defRPr sz="1400">
                <a:latin typeface="+mn-lt"/>
                <a:cs typeface="+mn-cs"/>
              </a:defRPr>
            </a:lvl1pPr>
          </a:lstStyle>
          <a:p>
            <a:pPr>
              <a:defRPr/>
            </a:pPr>
            <a:endParaRPr lang="es-ES_tradnl"/>
          </a:p>
        </p:txBody>
      </p:sp>
      <p:pic>
        <p:nvPicPr>
          <p:cNvPr id="7" name="1 Imagen"/>
          <p:cNvPicPr>
            <a:picLocks noChangeAspect="1"/>
          </p:cNvPicPr>
          <p:nvPr/>
        </p:nvPicPr>
        <p:blipFill>
          <a:blip r:embed="rId40"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p:cNvPicPr>
            <a:picLocks noChangeAspect="1" noChangeArrowheads="1"/>
          </p:cNvPicPr>
          <p:nvPr/>
        </p:nvPicPr>
        <p:blipFill>
          <a:blip r:embed="rId41"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 id="2147483915" r:id="rId21"/>
    <p:sldLayoutId id="2147483916" r:id="rId22"/>
    <p:sldLayoutId id="2147483917" r:id="rId23"/>
    <p:sldLayoutId id="2147483918" r:id="rId24"/>
    <p:sldLayoutId id="2147483919" r:id="rId25"/>
    <p:sldLayoutId id="2147483920" r:id="rId26"/>
    <p:sldLayoutId id="2147483921" r:id="rId27"/>
    <p:sldLayoutId id="2147483922" r:id="rId28"/>
    <p:sldLayoutId id="2147483923" r:id="rId29"/>
    <p:sldLayoutId id="2147483924" r:id="rId30"/>
    <p:sldLayoutId id="2147483925" r:id="rId31"/>
    <p:sldLayoutId id="2147483926" r:id="rId32"/>
    <p:sldLayoutId id="2147483927" r:id="rId33"/>
    <p:sldLayoutId id="2147483928" r:id="rId34"/>
    <p:sldLayoutId id="2147483929" r:id="rId35"/>
    <p:sldLayoutId id="2147483930" r:id="rId36"/>
    <p:sldLayoutId id="2147483931" r:id="rId37"/>
    <p:sldLayoutId id="2147483932" r:id="rId38"/>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w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5.w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2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 Id="rId5" Type="http://schemas.openxmlformats.org/officeDocument/2006/relationships/image" Target="../media/image49.jpe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2.xml"/><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3.xml"/><Relationship Id="rId6" Type="http://schemas.openxmlformats.org/officeDocument/2006/relationships/hyperlink" Target="https://es.wikipedia.org/wiki/Marduk" TargetMode="External"/><Relationship Id="rId5" Type="http://schemas.openxmlformats.org/officeDocument/2006/relationships/hyperlink" Target="https://es.wikipedia.org/wiki/Esagila" TargetMode="External"/><Relationship Id="rId4" Type="http://schemas.openxmlformats.org/officeDocument/2006/relationships/image" Target="../media/image55.jpe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xml"/><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61.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69.emf"/></Relationships>
</file>

<file path=ppt/slides/_rels/slide41.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15.xml"/><Relationship Id="rId1" Type="http://schemas.openxmlformats.org/officeDocument/2006/relationships/slideLayout" Target="../slideLayouts/slideLayout30.xml"/><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6.xml"/><Relationship Id="rId1" Type="http://schemas.openxmlformats.org/officeDocument/2006/relationships/slideLayout" Target="../slideLayouts/slideLayout31.xml"/><Relationship Id="rId4" Type="http://schemas.openxmlformats.org/officeDocument/2006/relationships/image" Target="../media/image69.emf"/></Relationships>
</file>

<file path=ppt/slides/_rels/slide43.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72.png"/><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7.xml"/><Relationship Id="rId1" Type="http://schemas.openxmlformats.org/officeDocument/2006/relationships/slideLayout" Target="../slideLayouts/slideLayout33.xml"/><Relationship Id="rId4" Type="http://schemas.openxmlformats.org/officeDocument/2006/relationships/image" Target="../media/image69.emf"/></Relationships>
</file>

<file path=ppt/slides/_rels/slide4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5.xml"/></Relationships>
</file>

<file path=ppt/slides/_rels/slide4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65.jpeg"/><Relationship Id="rId1" Type="http://schemas.openxmlformats.org/officeDocument/2006/relationships/slideLayout" Target="../slideLayouts/slideLayout6.xml"/><Relationship Id="rId4" Type="http://schemas.microsoft.com/office/2007/relationships/hdphoto" Target="../media/hdphoto1.wdp"/></Relationships>
</file>

<file path=ppt/slides/_rels/slide5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82.emf"/></Relationships>
</file>

<file path=ppt/slides/_rels/slide55.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notesSlide" Target="../notesSlides/notesSlide20.xml"/><Relationship Id="rId1" Type="http://schemas.openxmlformats.org/officeDocument/2006/relationships/slideLayout" Target="../slideLayouts/slideLayout20.xml"/><Relationship Id="rId5" Type="http://schemas.openxmlformats.org/officeDocument/2006/relationships/image" Target="../media/image82.emf"/><Relationship Id="rId4" Type="http://schemas.openxmlformats.org/officeDocument/2006/relationships/image" Target="../media/image84.em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3.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png"/><Relationship Id="rId1" Type="http://schemas.openxmlformats.org/officeDocument/2006/relationships/slideLayout" Target="../slideLayouts/slideLayout14.xml"/><Relationship Id="rId5" Type="http://schemas.openxmlformats.org/officeDocument/2006/relationships/image" Target="../media/image97.jpeg"/><Relationship Id="rId4" Type="http://schemas.openxmlformats.org/officeDocument/2006/relationships/image" Target="../media/image96.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10</a:t>
            </a:fld>
            <a:endParaRPr lang="es-ES_tradnl" dirty="0"/>
          </a:p>
        </p:txBody>
      </p:sp>
      <p:sp>
        <p:nvSpPr>
          <p:cNvPr id="6" name="2 CuadroTexto"/>
          <p:cNvSpPr txBox="1"/>
          <p:nvPr/>
        </p:nvSpPr>
        <p:spPr>
          <a:xfrm>
            <a:off x="1811694" y="217207"/>
            <a:ext cx="6060673" cy="605230"/>
          </a:xfrm>
          <a:prstGeom prst="rect">
            <a:avLst/>
          </a:prstGeom>
          <a:noFill/>
        </p:spPr>
        <p:txBody>
          <a:bodyPr wrap="square" rtlCol="0">
            <a:spAutoFit/>
          </a:bodyPr>
          <a:lstStyle/>
          <a:p>
            <a:pPr algn="ctr"/>
            <a:r>
              <a:rPr lang="en-US" sz="3333" b="1" dirty="0">
                <a:solidFill>
                  <a:schemeClr val="bg1"/>
                </a:solidFill>
              </a:rPr>
              <a:t>L A S   I D E A S   A P O R T A N  . . .</a:t>
            </a:r>
            <a:endParaRPr lang="es-CO" sz="3333" b="1" dirty="0">
              <a:solidFill>
                <a:schemeClr val="bg1"/>
              </a:solidFill>
            </a:endParaRPr>
          </a:p>
        </p:txBody>
      </p:sp>
      <p:sp>
        <p:nvSpPr>
          <p:cNvPr id="8" name="Flecha abajo 7"/>
          <p:cNvSpPr/>
          <p:nvPr/>
        </p:nvSpPr>
        <p:spPr bwMode="auto">
          <a:xfrm>
            <a:off x="4091947" y="1057300"/>
            <a:ext cx="600067" cy="420047"/>
          </a:xfrm>
          <a:prstGeom prst="downArrow">
            <a:avLst/>
          </a:prstGeom>
          <a:solidFill>
            <a:schemeClr val="tx1">
              <a:lumMod val="95000"/>
              <a:lumOff val="5000"/>
            </a:schemeClr>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pic>
        <p:nvPicPr>
          <p:cNvPr id="2" name="V1">
            <a:hlinkClick r:id="" action="ppaction://media"/>
            <a:extLst>
              <a:ext uri="{FF2B5EF4-FFF2-40B4-BE49-F238E27FC236}">
                <a16:creationId xmlns:a16="http://schemas.microsoft.com/office/drawing/2014/main" id="{9B938D6A-148D-423E-B026-C510ECED536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0" y="1489348"/>
            <a:ext cx="7619999" cy="3240360"/>
          </a:xfrm>
          <a:prstGeom prst="rect">
            <a:avLst/>
          </a:prstGeom>
        </p:spPr>
      </p:pic>
    </p:spTree>
    <p:extLst>
      <p:ext uri="{BB962C8B-B14F-4D97-AF65-F5344CB8AC3E}">
        <p14:creationId xmlns:p14="http://schemas.microsoft.com/office/powerpoint/2010/main" val="21169762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3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11</a:t>
            </a:fld>
            <a:endParaRPr lang="es-ES_tradnl" dirty="0"/>
          </a:p>
        </p:txBody>
      </p:sp>
      <p:sp>
        <p:nvSpPr>
          <p:cNvPr id="6" name="4 CuadroTexto"/>
          <p:cNvSpPr txBox="1"/>
          <p:nvPr/>
        </p:nvSpPr>
        <p:spPr>
          <a:xfrm>
            <a:off x="519791" y="121196"/>
            <a:ext cx="8222124" cy="584775"/>
          </a:xfrm>
          <a:prstGeom prst="rect">
            <a:avLst/>
          </a:prstGeom>
          <a:solidFill>
            <a:schemeClr val="bg1">
              <a:lumMod val="75000"/>
            </a:schemeClr>
          </a:solidFill>
          <a:ln>
            <a:solidFill>
              <a:schemeClr val="tx1"/>
            </a:solidFill>
          </a:ln>
          <a:effectLst>
            <a:glow rad="101600">
              <a:schemeClr val="accent3">
                <a:satMod val="175000"/>
                <a:alpha val="40000"/>
              </a:schemeClr>
            </a:glow>
          </a:effectLst>
        </p:spPr>
        <p:txBody>
          <a:bodyPr wrap="none" rtlCol="0">
            <a:spAutoFit/>
          </a:bodyPr>
          <a:lstStyle/>
          <a:p>
            <a:pPr algn="ctr"/>
            <a:r>
              <a:rPr lang="en-US" sz="3200" b="1" dirty="0"/>
              <a:t>S I S T E M A S   DE   I N F O R M A C I Ó N </a:t>
            </a:r>
            <a:endParaRPr lang="es-CO" sz="3200" b="1" dirty="0"/>
          </a:p>
        </p:txBody>
      </p:sp>
      <p:sp>
        <p:nvSpPr>
          <p:cNvPr id="7" name="5 CuadroTexto"/>
          <p:cNvSpPr txBox="1"/>
          <p:nvPr/>
        </p:nvSpPr>
        <p:spPr>
          <a:xfrm>
            <a:off x="151171" y="985292"/>
            <a:ext cx="8726179" cy="2585323"/>
          </a:xfrm>
          <a:prstGeom prst="rect">
            <a:avLst/>
          </a:prstGeom>
          <a:noFill/>
        </p:spPr>
        <p:txBody>
          <a:bodyPr wrap="square" rtlCol="0">
            <a:spAutoFit/>
          </a:bodyPr>
          <a:lstStyle/>
          <a:p>
            <a:pPr algn="just"/>
            <a:r>
              <a:rPr lang="en-US" sz="2400" b="1" dirty="0"/>
              <a:t>INSTRUMENTOS, MEDIOS, PROCEDIMIENTOS QUE SISTEMATIZADOS  RECOGEN, PROCESAN, ALMACENAN Y TRANSMITEN INFORMACIÓN PARA FACILITAR EL CUMPLIMENTO DE LOS FINES DE UNA INSTITUCIÓN, LA TOMA DE DECISIONES ADECUADAS Y EL CONTROL DE LA GESTIÓN .</a:t>
            </a:r>
          </a:p>
          <a:p>
            <a:endParaRPr lang="es-CO" dirty="0"/>
          </a:p>
        </p:txBody>
      </p:sp>
      <p:sp>
        <p:nvSpPr>
          <p:cNvPr id="10" name="6 Rectángulo"/>
          <p:cNvSpPr/>
          <p:nvPr/>
        </p:nvSpPr>
        <p:spPr>
          <a:xfrm>
            <a:off x="206062" y="2741061"/>
            <a:ext cx="8830433" cy="3339376"/>
          </a:xfrm>
          <a:prstGeom prst="rect">
            <a:avLst/>
          </a:prstGeom>
        </p:spPr>
        <p:txBody>
          <a:bodyPr wrap="square">
            <a:spAutoFit/>
          </a:bodyPr>
          <a:lstStyle/>
          <a:p>
            <a:r>
              <a:rPr lang="es-CO" sz="2000" b="1" u="sng" dirty="0"/>
              <a:t>Aplicación Deficiente Genera </a:t>
            </a:r>
            <a:r>
              <a:rPr lang="es-CO" sz="2000" b="1" dirty="0"/>
              <a:t>	</a:t>
            </a:r>
            <a:r>
              <a:rPr lang="es-CO" sz="2000" b="1" u="sng" dirty="0"/>
              <a:t>Aplicación Eficiente Facilita</a:t>
            </a:r>
            <a:endParaRPr lang="es-CO" sz="2000" u="sng" dirty="0"/>
          </a:p>
          <a:p>
            <a:r>
              <a:rPr lang="es-CO" sz="2000" b="1" dirty="0"/>
              <a:t> </a:t>
            </a:r>
            <a:endParaRPr lang="es-CO" sz="2000" dirty="0"/>
          </a:p>
          <a:p>
            <a:pPr marL="285750" indent="-285750">
              <a:buFont typeface="Arial" panose="020B0604020202020204" pitchFamily="34" charset="0"/>
              <a:buChar char="•"/>
            </a:pPr>
            <a:r>
              <a:rPr lang="es-CO" sz="2000" b="1" dirty="0"/>
              <a:t>Toma de Decisiones Equivocadas     Toma de Decisiones Acertadas</a:t>
            </a:r>
          </a:p>
          <a:p>
            <a:pPr marL="285750" indent="-285750">
              <a:buFont typeface="Arial" panose="020B0604020202020204" pitchFamily="34" charset="0"/>
              <a:buChar char="•"/>
            </a:pPr>
            <a:endParaRPr lang="es-CO" sz="2000" b="1" dirty="0"/>
          </a:p>
          <a:p>
            <a:pPr marL="285750" indent="-285750">
              <a:buFont typeface="Arial" panose="020B0604020202020204" pitchFamily="34" charset="0"/>
              <a:buChar char="•"/>
            </a:pPr>
            <a:r>
              <a:rPr lang="es-CO" sz="2000" b="1" dirty="0"/>
              <a:t>Caos Administrativo		    Control Gerencial y del Ciudadano 					    en la Gestión</a:t>
            </a:r>
          </a:p>
          <a:p>
            <a:pPr marL="285750" indent="-285750">
              <a:buFont typeface="Arial" panose="020B0604020202020204" pitchFamily="34" charset="0"/>
              <a:buChar char="•"/>
            </a:pPr>
            <a:endParaRPr lang="es-CO" sz="2000" b="1" dirty="0"/>
          </a:p>
          <a:p>
            <a:pPr marL="285750" indent="-285750">
              <a:buFont typeface="Arial" panose="020B0604020202020204" pitchFamily="34" charset="0"/>
              <a:buChar char="•"/>
            </a:pPr>
            <a:r>
              <a:rPr lang="es-CO" sz="2000" b="1" dirty="0"/>
              <a:t>Facilita la Corrupción		Transparencia, Control de la 						Corrupción, Rendición de Cuentas</a:t>
            </a:r>
          </a:p>
          <a:p>
            <a:r>
              <a:rPr lang="es-CO" b="1" dirty="0"/>
              <a:t> </a:t>
            </a:r>
          </a:p>
        </p:txBody>
      </p:sp>
    </p:spTree>
    <p:extLst>
      <p:ext uri="{BB962C8B-B14F-4D97-AF65-F5344CB8AC3E}">
        <p14:creationId xmlns:p14="http://schemas.microsoft.com/office/powerpoint/2010/main" val="3061364761"/>
      </p:ext>
    </p:extLst>
  </p:cSld>
  <p:clrMapOvr>
    <a:masterClrMapping/>
  </p:clrMapOvr>
  <p:transition spd="slow">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12</a:t>
            </a:fld>
            <a:endParaRPr lang="es-ES_tradnl" dirty="0"/>
          </a:p>
        </p:txBody>
      </p:sp>
      <p:sp>
        <p:nvSpPr>
          <p:cNvPr id="7" name="Rectangle 4"/>
          <p:cNvSpPr>
            <a:spLocks noChangeArrowheads="1"/>
          </p:cNvSpPr>
          <p:nvPr/>
        </p:nvSpPr>
        <p:spPr bwMode="auto">
          <a:xfrm>
            <a:off x="342900" y="49188"/>
            <a:ext cx="84582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eaLnBrk="0" hangingPunct="0">
              <a:spcBef>
                <a:spcPct val="20000"/>
              </a:spcBef>
            </a:pPr>
            <a:r>
              <a:rPr lang="es-CO" altLang="en-US" sz="3600" b="1" dirty="0">
                <a:solidFill>
                  <a:schemeClr val="accent1">
                    <a:lumMod val="75000"/>
                  </a:schemeClr>
                </a:solidFill>
                <a:ea typeface="ＭＳ Ｐゴシック" pitchFamily="34" charset="-128"/>
              </a:rPr>
              <a:t>Soportes</a:t>
            </a:r>
            <a:endParaRPr lang="es-CO" sz="3600" dirty="0">
              <a:solidFill>
                <a:srgbClr val="006699"/>
              </a:solidFill>
              <a:ea typeface="SimSun" pitchFamily="2" charset="-122"/>
            </a:endParaRPr>
          </a:p>
        </p:txBody>
      </p:sp>
      <p:graphicFrame>
        <p:nvGraphicFramePr>
          <p:cNvPr id="8" name="Picture Placeholder 6"/>
          <p:cNvGraphicFramePr>
            <a:graphicFrameLocks noGrp="1"/>
          </p:cNvGraphicFramePr>
          <p:nvPr>
            <p:extLst>
              <p:ext uri="{D42A27DB-BD31-4B8C-83A1-F6EECF244321}">
                <p14:modId xmlns:p14="http://schemas.microsoft.com/office/powerpoint/2010/main" val="3340582346"/>
              </p:ext>
            </p:extLst>
          </p:nvPr>
        </p:nvGraphicFramePr>
        <p:xfrm>
          <a:off x="-828600" y="372353"/>
          <a:ext cx="8761412" cy="4933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4424012"/>
      </p:ext>
    </p:extLst>
  </p:cSld>
  <p:clrMapOvr>
    <a:masterClrMapping/>
  </p:clrMapOvr>
  <p:transition spd="slow">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13</a:t>
            </a:fld>
            <a:endParaRPr lang="es-ES_tradnl" dirty="0"/>
          </a:p>
        </p:txBody>
      </p:sp>
      <p:sp>
        <p:nvSpPr>
          <p:cNvPr id="6" name="Rectangle 2"/>
          <p:cNvSpPr txBox="1">
            <a:spLocks noChangeArrowheads="1"/>
          </p:cNvSpPr>
          <p:nvPr/>
        </p:nvSpPr>
        <p:spPr>
          <a:xfrm>
            <a:off x="-396552" y="265212"/>
            <a:ext cx="9396536" cy="571500"/>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DO" altLang="es-CO" sz="3100" b="1" dirty="0">
                <a:solidFill>
                  <a:schemeClr val="tx1"/>
                </a:solidFill>
              </a:rPr>
              <a:t>Pilares del Modelo de Gestión Burocrático-Tradicional</a:t>
            </a:r>
          </a:p>
        </p:txBody>
      </p:sp>
      <p:pic>
        <p:nvPicPr>
          <p:cNvPr id="7" name="Picture 3"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290764" y="3789040"/>
            <a:ext cx="2514600" cy="20193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Group 4"/>
          <p:cNvGraphicFramePr>
            <a:graphicFrameLocks noGrp="1"/>
          </p:cNvGraphicFramePr>
          <p:nvPr>
            <p:extLst>
              <p:ext uri="{D42A27DB-BD31-4B8C-83A1-F6EECF244321}">
                <p14:modId xmlns:p14="http://schemas.microsoft.com/office/powerpoint/2010/main" val="2968054158"/>
              </p:ext>
            </p:extLst>
          </p:nvPr>
        </p:nvGraphicFramePr>
        <p:xfrm>
          <a:off x="-73024" y="1124744"/>
          <a:ext cx="8784976" cy="2651760"/>
        </p:xfrm>
        <a:graphic>
          <a:graphicData uri="http://schemas.openxmlformats.org/drawingml/2006/table">
            <a:tbl>
              <a:tblPr/>
              <a:tblGrid>
                <a:gridCol w="3086612">
                  <a:extLst>
                    <a:ext uri="{9D8B030D-6E8A-4147-A177-3AD203B41FA5}">
                      <a16:colId xmlns:a16="http://schemas.microsoft.com/office/drawing/2014/main" val="20000"/>
                    </a:ext>
                  </a:extLst>
                </a:gridCol>
                <a:gridCol w="2770038">
                  <a:extLst>
                    <a:ext uri="{9D8B030D-6E8A-4147-A177-3AD203B41FA5}">
                      <a16:colId xmlns:a16="http://schemas.microsoft.com/office/drawing/2014/main" val="20001"/>
                    </a:ext>
                  </a:extLst>
                </a:gridCol>
                <a:gridCol w="2928326">
                  <a:extLst>
                    <a:ext uri="{9D8B030D-6E8A-4147-A177-3AD203B41FA5}">
                      <a16:colId xmlns:a16="http://schemas.microsoft.com/office/drawing/2014/main" val="20002"/>
                    </a:ext>
                  </a:extLst>
                </a:gridCol>
              </a:tblGrid>
              <a:tr h="26162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control de los insumos (número de funcionarios, gastos autorizados, etc.)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cumplimiento detallado de normas y procedimientos definidos centralmente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 logro de productos (número de inspecciones, viviendas o atenciones)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
        <p:nvSpPr>
          <p:cNvPr id="9" name="CuadroTexto 8"/>
          <p:cNvSpPr txBox="1"/>
          <p:nvPr/>
        </p:nvSpPr>
        <p:spPr>
          <a:xfrm>
            <a:off x="-289048" y="5445224"/>
            <a:ext cx="936104" cy="276999"/>
          </a:xfrm>
          <a:prstGeom prst="rect">
            <a:avLst/>
          </a:prstGeom>
          <a:noFill/>
        </p:spPr>
        <p:txBody>
          <a:bodyPr wrap="square" rtlCol="0">
            <a:spAutoFit/>
          </a:bodyPr>
          <a:lstStyle/>
          <a:p>
            <a:r>
              <a:rPr lang="es-CO" sz="1200" b="1" dirty="0"/>
              <a:t>FUENTE:</a:t>
            </a:r>
          </a:p>
        </p:txBody>
      </p:sp>
      <p:sp>
        <p:nvSpPr>
          <p:cNvPr id="10" name="Rectángulo 9"/>
          <p:cNvSpPr/>
          <p:nvPr/>
        </p:nvSpPr>
        <p:spPr>
          <a:xfrm>
            <a:off x="287016" y="5286341"/>
            <a:ext cx="4565176" cy="507831"/>
          </a:xfrm>
          <a:prstGeom prst="rect">
            <a:avLst/>
          </a:prstGeom>
        </p:spPr>
        <p:txBody>
          <a:bodyPr wrap="square">
            <a:spAutoFit/>
          </a:bodyPr>
          <a:lstStyle/>
          <a:p>
            <a:pPr>
              <a:lnSpc>
                <a:spcPct val="90000"/>
              </a:lnSpc>
              <a:buClr>
                <a:schemeClr val="hlink"/>
              </a:buClr>
            </a:pPr>
            <a:endParaRPr lang="es-CL" altLang="es-CO" sz="1000" b="1" dirty="0">
              <a:latin typeface="Verdana" panose="020B0604030504040204" pitchFamily="34" charset="0"/>
              <a:cs typeface="Arial" panose="020B0604020202020204" pitchFamily="34" charset="0"/>
            </a:endParaRPr>
          </a:p>
          <a:p>
            <a:pPr>
              <a:lnSpc>
                <a:spcPct val="90000"/>
              </a:lnSpc>
              <a:buClr>
                <a:schemeClr val="hlink"/>
              </a:buClr>
            </a:pPr>
            <a:r>
              <a:rPr lang="es-CL" altLang="es-CO" sz="1000" b="1" dirty="0">
                <a:latin typeface="Verdana" panose="020B0604030504040204" pitchFamily="34" charset="0"/>
                <a:cs typeface="Arial" panose="020B0604020202020204" pitchFamily="34" charset="0"/>
              </a:rPr>
              <a:t>ILPES/CEPAL</a:t>
            </a:r>
          </a:p>
          <a:p>
            <a:pPr>
              <a:lnSpc>
                <a:spcPct val="90000"/>
              </a:lnSpc>
              <a:buClr>
                <a:schemeClr val="hlink"/>
              </a:buClr>
            </a:pPr>
            <a:r>
              <a:rPr lang="es-CL" altLang="es-CO" sz="1000" b="1" dirty="0">
                <a:latin typeface="Verdana" panose="020B0604030504040204" pitchFamily="34" charset="0"/>
                <a:cs typeface="Arial" panose="020B0604020202020204" pitchFamily="34" charset="0"/>
              </a:rPr>
              <a:t>Marianela.armijo@cepal.org</a:t>
            </a:r>
          </a:p>
        </p:txBody>
      </p:sp>
    </p:spTree>
    <p:extLst>
      <p:ext uri="{BB962C8B-B14F-4D97-AF65-F5344CB8AC3E}">
        <p14:creationId xmlns:p14="http://schemas.microsoft.com/office/powerpoint/2010/main" val="335568022"/>
      </p:ext>
    </p:extLst>
  </p:cSld>
  <p:clrMapOvr>
    <a:masterClrMapping/>
  </p:clrMapOvr>
  <p:transition spd="slow">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14</a:t>
            </a:fld>
            <a:endParaRPr lang="es-ES_tradnl" dirty="0"/>
          </a:p>
        </p:txBody>
      </p:sp>
      <p:pic>
        <p:nvPicPr>
          <p:cNvPr id="6" name="Picture 4" descr="BD06916_"/>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636168" y="2088519"/>
            <a:ext cx="3063087" cy="235315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8"/>
          <p:cNvGrpSpPr>
            <a:grpSpLocks/>
          </p:cNvGrpSpPr>
          <p:nvPr/>
        </p:nvGrpSpPr>
        <p:grpSpPr bwMode="auto">
          <a:xfrm>
            <a:off x="2483768" y="4297660"/>
            <a:ext cx="3962400" cy="1405853"/>
            <a:chOff x="1920" y="3600"/>
            <a:chExt cx="2496" cy="697"/>
          </a:xfrm>
        </p:grpSpPr>
        <p:sp>
          <p:nvSpPr>
            <p:cNvPr id="8" name="AutoShape 9"/>
            <p:cNvSpPr>
              <a:spLocks noChangeArrowheads="1"/>
            </p:cNvSpPr>
            <p:nvPr/>
          </p:nvSpPr>
          <p:spPr bwMode="auto">
            <a:xfrm>
              <a:off x="1920" y="3600"/>
              <a:ext cx="2496" cy="624"/>
            </a:xfrm>
            <a:prstGeom prst="upArrowCallout">
              <a:avLst>
                <a:gd name="adj1" fmla="val 100000"/>
                <a:gd name="adj2" fmla="val 100000"/>
                <a:gd name="adj3" fmla="val 16667"/>
                <a:gd name="adj4" fmla="val 66667"/>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9" name="Text Box 10"/>
            <p:cNvSpPr txBox="1">
              <a:spLocks noChangeArrowheads="1"/>
            </p:cNvSpPr>
            <p:nvPr/>
          </p:nvSpPr>
          <p:spPr bwMode="auto">
            <a:xfrm>
              <a:off x="2016" y="3792"/>
              <a:ext cx="2352" cy="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CO" altLang="es-CO" sz="2400" b="1" dirty="0" err="1">
                  <a:latin typeface="Times New Roman" pitchFamily="18" charset="0"/>
                </a:rPr>
                <a:t>Incrementalismo</a:t>
              </a:r>
              <a:r>
                <a:rPr lang="es-MX" altLang="es-CO" sz="2400" b="1" dirty="0">
                  <a:latin typeface="Times New Roman" pitchFamily="18" charset="0"/>
                </a:rPr>
                <a:t> Fiscal y</a:t>
              </a:r>
            </a:p>
            <a:p>
              <a:pPr algn="ctr">
                <a:spcBef>
                  <a:spcPct val="50000"/>
                </a:spcBef>
              </a:pPr>
              <a:r>
                <a:rPr lang="es-MX" altLang="es-CO" sz="2400" b="1" dirty="0">
                  <a:latin typeface="Times New Roman" pitchFamily="18" charset="0"/>
                </a:rPr>
                <a:t> Deuda Pública</a:t>
              </a:r>
              <a:endParaRPr lang="es-ES" altLang="es-CO" sz="2400" b="1" dirty="0">
                <a:latin typeface="Times New Roman" pitchFamily="18" charset="0"/>
              </a:endParaRPr>
            </a:p>
          </p:txBody>
        </p:sp>
      </p:grpSp>
      <p:grpSp>
        <p:nvGrpSpPr>
          <p:cNvPr id="10" name="Group 11"/>
          <p:cNvGrpSpPr>
            <a:grpSpLocks/>
          </p:cNvGrpSpPr>
          <p:nvPr/>
        </p:nvGrpSpPr>
        <p:grpSpPr bwMode="auto">
          <a:xfrm>
            <a:off x="6095999" y="2011660"/>
            <a:ext cx="2867895" cy="2286000"/>
            <a:chOff x="4224" y="1776"/>
            <a:chExt cx="1526" cy="1440"/>
          </a:xfrm>
        </p:grpSpPr>
        <p:sp>
          <p:nvSpPr>
            <p:cNvPr id="11" name="AutoShape 12"/>
            <p:cNvSpPr>
              <a:spLocks noChangeArrowheads="1"/>
            </p:cNvSpPr>
            <p:nvPr/>
          </p:nvSpPr>
          <p:spPr bwMode="auto">
            <a:xfrm>
              <a:off x="4224" y="1776"/>
              <a:ext cx="1488" cy="1440"/>
            </a:xfrm>
            <a:prstGeom prst="leftArrowCallout">
              <a:avLst>
                <a:gd name="adj1" fmla="val 25000"/>
                <a:gd name="adj2" fmla="val 25000"/>
                <a:gd name="adj3" fmla="val 17222"/>
                <a:gd name="adj4" fmla="val 66667"/>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12" name="Text Box 13"/>
            <p:cNvSpPr txBox="1">
              <a:spLocks noChangeArrowheads="1"/>
            </p:cNvSpPr>
            <p:nvPr/>
          </p:nvSpPr>
          <p:spPr bwMode="auto">
            <a:xfrm>
              <a:off x="4752" y="2024"/>
              <a:ext cx="998" cy="1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s-ES" altLang="es-CO" sz="2200" b="1" dirty="0">
                  <a:latin typeface="Times New Roman" pitchFamily="18" charset="0"/>
                </a:rPr>
                <a:t>Inflación Crónica</a:t>
              </a:r>
            </a:p>
            <a:p>
              <a:pPr>
                <a:spcBef>
                  <a:spcPct val="50000"/>
                </a:spcBef>
              </a:pPr>
              <a:r>
                <a:rPr lang="es-ES" altLang="es-CO" sz="2200" b="1" dirty="0">
                  <a:latin typeface="Times New Roman" pitchFamily="18" charset="0"/>
                </a:rPr>
                <a:t>Factores Demográficos</a:t>
              </a:r>
            </a:p>
          </p:txBody>
        </p:sp>
      </p:grpSp>
      <p:grpSp>
        <p:nvGrpSpPr>
          <p:cNvPr id="13" name="Group 14"/>
          <p:cNvGrpSpPr>
            <a:grpSpLocks/>
          </p:cNvGrpSpPr>
          <p:nvPr/>
        </p:nvGrpSpPr>
        <p:grpSpPr bwMode="auto">
          <a:xfrm>
            <a:off x="179512" y="2155676"/>
            <a:ext cx="2304256" cy="2286000"/>
            <a:chOff x="720" y="1680"/>
            <a:chExt cx="1344" cy="1440"/>
          </a:xfrm>
        </p:grpSpPr>
        <p:sp>
          <p:nvSpPr>
            <p:cNvPr id="14" name="AutoShape 15"/>
            <p:cNvSpPr>
              <a:spLocks noChangeArrowheads="1"/>
            </p:cNvSpPr>
            <p:nvPr/>
          </p:nvSpPr>
          <p:spPr bwMode="auto">
            <a:xfrm>
              <a:off x="720" y="1680"/>
              <a:ext cx="1344" cy="1440"/>
            </a:xfrm>
            <a:prstGeom prst="rightArrowCallout">
              <a:avLst>
                <a:gd name="adj1" fmla="val 26786"/>
                <a:gd name="adj2" fmla="val 26786"/>
                <a:gd name="adj3" fmla="val 16667"/>
                <a:gd name="adj4" fmla="val 66667"/>
              </a:avLst>
            </a:prstGeom>
            <a:solidFill>
              <a:schemeClr val="accent1"/>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15" name="Text Box 16"/>
            <p:cNvSpPr txBox="1">
              <a:spLocks noChangeArrowheads="1"/>
            </p:cNvSpPr>
            <p:nvPr/>
          </p:nvSpPr>
          <p:spPr bwMode="auto">
            <a:xfrm>
              <a:off x="768" y="1977"/>
              <a:ext cx="1056" cy="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s-CO" sz="2000" b="1" dirty="0">
                  <a:latin typeface="Times New Roman" pitchFamily="18" charset="0"/>
                </a:rPr>
                <a:t>A</a:t>
              </a:r>
              <a:r>
                <a:rPr lang="es-ES" altLang="es-CO" sz="2000" b="1" dirty="0">
                  <a:latin typeface="Times New Roman" pitchFamily="18" charset="0"/>
                </a:rPr>
                <a:t>p</a:t>
              </a:r>
              <a:r>
                <a:rPr lang="en-US" altLang="es-CO" sz="2000" b="1" dirty="0" err="1">
                  <a:latin typeface="Times New Roman" pitchFamily="18" charset="0"/>
                </a:rPr>
                <a:t>ertura</a:t>
              </a:r>
              <a:r>
                <a:rPr lang="en-US" altLang="es-CO" sz="2000" b="1" dirty="0">
                  <a:latin typeface="Times New Roman" pitchFamily="18" charset="0"/>
                </a:rPr>
                <a:t> </a:t>
              </a:r>
              <a:r>
                <a:rPr lang="en-US" altLang="es-CO" sz="2000" b="1" dirty="0" err="1">
                  <a:latin typeface="Times New Roman" pitchFamily="18" charset="0"/>
                </a:rPr>
                <a:t>Comercial</a:t>
              </a:r>
              <a:r>
                <a:rPr lang="en-US" altLang="es-CO" sz="2000" b="1" dirty="0">
                  <a:latin typeface="Times New Roman" pitchFamily="18" charset="0"/>
                </a:rPr>
                <a:t> y </a:t>
              </a:r>
              <a:r>
                <a:rPr lang="es-CO" altLang="es-CO" sz="2000" b="1" dirty="0">
                  <a:latin typeface="Times New Roman" pitchFamily="18" charset="0"/>
                </a:rPr>
                <a:t>Globaliza</a:t>
              </a:r>
              <a:r>
                <a:rPr lang="es-ES" altLang="es-CO" sz="2000" b="1" dirty="0" err="1">
                  <a:latin typeface="Times New Roman" pitchFamily="18" charset="0"/>
                </a:rPr>
                <a:t>ción</a:t>
              </a:r>
              <a:endParaRPr lang="es-ES" altLang="es-CO" sz="3600" dirty="0">
                <a:latin typeface="Times New Roman" pitchFamily="18" charset="0"/>
              </a:endParaRPr>
            </a:p>
          </p:txBody>
        </p:sp>
      </p:grpSp>
      <p:sp>
        <p:nvSpPr>
          <p:cNvPr id="16" name="Rectangle 3"/>
          <p:cNvSpPr txBox="1">
            <a:spLocks noChangeArrowheads="1"/>
          </p:cNvSpPr>
          <p:nvPr/>
        </p:nvSpPr>
        <p:spPr>
          <a:xfrm>
            <a:off x="0" y="-22820"/>
            <a:ext cx="9140825" cy="1080120"/>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CL" altLang="es-CO" sz="3200" b="1" dirty="0">
                <a:solidFill>
                  <a:schemeClr val="tx1"/>
                </a:solidFill>
              </a:rPr>
              <a:t>Crisis del Estado que obliga a revisar o “paradigma burocrático” en </a:t>
            </a:r>
            <a:r>
              <a:rPr lang="es-CL" altLang="es-CO" sz="3200" b="1" dirty="0" err="1">
                <a:solidFill>
                  <a:schemeClr val="tx1"/>
                </a:solidFill>
              </a:rPr>
              <a:t>A.Latina</a:t>
            </a:r>
            <a:endParaRPr lang="es-CL" altLang="es-CO" sz="3200" b="1" dirty="0">
              <a:solidFill>
                <a:schemeClr val="tx1"/>
              </a:solidFill>
            </a:endParaRPr>
          </a:p>
        </p:txBody>
      </p:sp>
      <p:sp>
        <p:nvSpPr>
          <p:cNvPr id="17" name="Text Box 7"/>
          <p:cNvSpPr txBox="1">
            <a:spLocks noChangeArrowheads="1"/>
          </p:cNvSpPr>
          <p:nvPr/>
        </p:nvSpPr>
        <p:spPr bwMode="auto">
          <a:xfrm>
            <a:off x="1835696" y="985292"/>
            <a:ext cx="3945051" cy="97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s-MX" altLang="es-CO" sz="2000" b="1" dirty="0">
                <a:latin typeface="Times New Roman" pitchFamily="18" charset="0"/>
              </a:rPr>
              <a:t>Reformas Consenso Washington</a:t>
            </a:r>
          </a:p>
          <a:p>
            <a:r>
              <a:rPr lang="es-ES" altLang="es-CO" sz="1800" b="1" dirty="0">
                <a:latin typeface="Times New Roman" pitchFamily="18" charset="0"/>
              </a:rPr>
              <a:t>     </a:t>
            </a:r>
            <a:r>
              <a:rPr lang="en-US" altLang="es-CO" sz="1800" b="1" dirty="0" err="1">
                <a:latin typeface="Times New Roman" pitchFamily="18" charset="0"/>
              </a:rPr>
              <a:t>Democratiza</a:t>
            </a:r>
            <a:r>
              <a:rPr lang="es-ES" altLang="es-CO" sz="1800" b="1" dirty="0" err="1">
                <a:latin typeface="Times New Roman" pitchFamily="18" charset="0"/>
              </a:rPr>
              <a:t>ción</a:t>
            </a:r>
            <a:r>
              <a:rPr lang="en-US" altLang="es-CO" sz="1800" b="1" dirty="0">
                <a:latin typeface="Times New Roman" pitchFamily="18" charset="0"/>
              </a:rPr>
              <a:t> </a:t>
            </a:r>
            <a:r>
              <a:rPr lang="es-ES" altLang="es-CO" sz="1800" b="1" dirty="0">
                <a:latin typeface="Times New Roman" pitchFamily="18" charset="0"/>
              </a:rPr>
              <a:t>y </a:t>
            </a:r>
            <a:r>
              <a:rPr lang="en-US" altLang="es-CO" sz="1800" b="1" dirty="0" err="1">
                <a:latin typeface="Times New Roman" pitchFamily="18" charset="0"/>
              </a:rPr>
              <a:t>Demanda</a:t>
            </a:r>
            <a:r>
              <a:rPr lang="en-US" altLang="es-CO" sz="1800" b="1" dirty="0">
                <a:latin typeface="Times New Roman" pitchFamily="18" charset="0"/>
              </a:rPr>
              <a:t> Social</a:t>
            </a:r>
          </a:p>
          <a:p>
            <a:pPr algn="ctr"/>
            <a:endParaRPr lang="es-ES" altLang="es-CO" sz="2000" dirty="0">
              <a:latin typeface="Times New Roman" pitchFamily="18" charset="0"/>
            </a:endParaRPr>
          </a:p>
        </p:txBody>
      </p:sp>
      <p:pic>
        <p:nvPicPr>
          <p:cNvPr id="18" name="Imagen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520" y="5351438"/>
            <a:ext cx="5139373" cy="530398"/>
          </a:xfrm>
          <a:prstGeom prst="rect">
            <a:avLst/>
          </a:prstGeom>
        </p:spPr>
      </p:pic>
    </p:spTree>
    <p:extLst>
      <p:ext uri="{BB962C8B-B14F-4D97-AF65-F5344CB8AC3E}">
        <p14:creationId xmlns:p14="http://schemas.microsoft.com/office/powerpoint/2010/main" val="33915935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15</a:t>
            </a:fld>
            <a:endParaRPr lang="es-ES_tradnl" dirty="0"/>
          </a:p>
        </p:txBody>
      </p:sp>
      <p:sp>
        <p:nvSpPr>
          <p:cNvPr id="6" name="Rectangle 2"/>
          <p:cNvSpPr txBox="1">
            <a:spLocks noChangeArrowheads="1"/>
          </p:cNvSpPr>
          <p:nvPr/>
        </p:nvSpPr>
        <p:spPr>
          <a:xfrm>
            <a:off x="33405" y="1705372"/>
            <a:ext cx="9144000" cy="4149080"/>
          </a:xfrm>
          <a:prstGeom prst="rect">
            <a:avLst/>
          </a:prstGeom>
        </p:spPr>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71500" indent="-571500">
              <a:buClr>
                <a:schemeClr val="accent1">
                  <a:lumMod val="50000"/>
                </a:schemeClr>
              </a:buClr>
            </a:pPr>
            <a:r>
              <a:rPr lang="es-CL" altLang="es-CO" sz="3600" b="1" dirty="0"/>
              <a:t>Problema Financiero </a:t>
            </a:r>
            <a:r>
              <a:rPr lang="es-CL" altLang="es-CO" sz="2800" b="1" dirty="0"/>
              <a:t>(disciplina fiscal)</a:t>
            </a:r>
          </a:p>
          <a:p>
            <a:pPr marL="571500" indent="-571500">
              <a:buClr>
                <a:schemeClr val="accent1">
                  <a:lumMod val="50000"/>
                </a:schemeClr>
              </a:buClr>
            </a:pPr>
            <a:r>
              <a:rPr lang="es-CL" altLang="es-CO" sz="3600" b="1" dirty="0"/>
              <a:t>Problema Económico </a:t>
            </a:r>
            <a:r>
              <a:rPr lang="es-CL" altLang="es-CO" sz="2800" b="1" dirty="0"/>
              <a:t>(Globalización)</a:t>
            </a:r>
          </a:p>
          <a:p>
            <a:pPr marL="571500" indent="-571500">
              <a:buClr>
                <a:schemeClr val="accent1">
                  <a:lumMod val="50000"/>
                </a:schemeClr>
              </a:buClr>
            </a:pPr>
            <a:r>
              <a:rPr lang="es-CL" altLang="es-CO" sz="3600" b="1" dirty="0"/>
              <a:t>Problema Social </a:t>
            </a:r>
            <a:r>
              <a:rPr lang="es-CL" altLang="es-CO" sz="2800" b="1" dirty="0"/>
              <a:t>(Pobreza, desigualdad</a:t>
            </a:r>
            <a:r>
              <a:rPr lang="en-US" altLang="es-CO" sz="2800" b="1" dirty="0"/>
              <a:t> </a:t>
            </a:r>
            <a:r>
              <a:rPr lang="es-CL" altLang="es-CO" sz="2800" b="1" dirty="0"/>
              <a:t>)</a:t>
            </a:r>
          </a:p>
          <a:p>
            <a:pPr marL="571500" indent="-571500">
              <a:buClr>
                <a:schemeClr val="accent1">
                  <a:lumMod val="50000"/>
                </a:schemeClr>
              </a:buClr>
            </a:pPr>
            <a:r>
              <a:rPr lang="es-CL" altLang="es-CO" sz="3600" b="1" dirty="0"/>
              <a:t>Problema Político</a:t>
            </a:r>
            <a:r>
              <a:rPr lang="es-CL" altLang="es-CO" dirty="0"/>
              <a:t> </a:t>
            </a:r>
          </a:p>
          <a:p>
            <a:pPr marL="812800" indent="-812800" algn="ctr">
              <a:lnSpc>
                <a:spcPct val="90000"/>
              </a:lnSpc>
              <a:buClr>
                <a:srgbClr val="FF0000"/>
              </a:buClr>
              <a:buFont typeface="Symbol" pitchFamily="18" charset="2"/>
              <a:buNone/>
            </a:pPr>
            <a:r>
              <a:rPr lang="es-CL" altLang="es-CO" sz="2800" b="1" dirty="0"/>
              <a:t>(Gobernabilidad e </a:t>
            </a:r>
            <a:r>
              <a:rPr lang="es-CL" altLang="es-CO" sz="2800" b="1" dirty="0" err="1"/>
              <a:t>desligitimación</a:t>
            </a:r>
            <a:r>
              <a:rPr lang="es-CL" altLang="es-CO" sz="2800" b="1" dirty="0"/>
              <a:t> del Estado </a:t>
            </a:r>
          </a:p>
          <a:p>
            <a:pPr marL="812800" indent="-812800" algn="ctr">
              <a:lnSpc>
                <a:spcPct val="90000"/>
              </a:lnSpc>
              <a:buClr>
                <a:srgbClr val="FF0000"/>
              </a:buClr>
              <a:buFont typeface="Symbol" pitchFamily="18" charset="2"/>
              <a:buNone/>
            </a:pPr>
            <a:r>
              <a:rPr lang="es-CL" altLang="es-CO" sz="2800" b="1" dirty="0"/>
              <a:t>para conseguir valor público)</a:t>
            </a:r>
          </a:p>
        </p:txBody>
      </p:sp>
      <p:sp>
        <p:nvSpPr>
          <p:cNvPr id="7" name="Rectangle 3"/>
          <p:cNvSpPr txBox="1">
            <a:spLocks noChangeArrowheads="1"/>
          </p:cNvSpPr>
          <p:nvPr/>
        </p:nvSpPr>
        <p:spPr>
          <a:xfrm>
            <a:off x="-36512" y="-22820"/>
            <a:ext cx="9180512" cy="1008109"/>
          </a:xfrm>
          <a:prstGeom prst="rect">
            <a:avLst/>
          </a:prstGeom>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just"/>
            <a:r>
              <a:rPr lang="es-CL" altLang="es-CO" sz="3800" b="1" dirty="0">
                <a:solidFill>
                  <a:schemeClr val="tx1"/>
                </a:solidFill>
              </a:rPr>
              <a:t>La Discusión</a:t>
            </a:r>
            <a:r>
              <a:rPr lang="en-US" altLang="es-CO" sz="3800" b="1" dirty="0">
                <a:solidFill>
                  <a:schemeClr val="tx1"/>
                </a:solidFill>
              </a:rPr>
              <a:t> </a:t>
            </a:r>
            <a:r>
              <a:rPr lang="es-CL" altLang="es-CO" sz="3800" b="1" dirty="0">
                <a:solidFill>
                  <a:schemeClr val="tx1"/>
                </a:solidFill>
              </a:rPr>
              <a:t>del Modelo de Gestión Pública</a:t>
            </a:r>
          </a:p>
        </p:txBody>
      </p:sp>
      <p:sp>
        <p:nvSpPr>
          <p:cNvPr id="8" name="6 Flecha abajo"/>
          <p:cNvSpPr/>
          <p:nvPr/>
        </p:nvSpPr>
        <p:spPr>
          <a:xfrm>
            <a:off x="3851920" y="1129308"/>
            <a:ext cx="484632" cy="576064"/>
          </a:xfrm>
          <a:prstGeom prst="downArrow">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387312640"/>
      </p:ext>
    </p:extLst>
  </p:cSld>
  <p:clrMapOvr>
    <a:masterClrMapping/>
  </p:clrMapOvr>
  <p:transition spd="slow">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16</a:t>
            </a:fld>
            <a:endParaRPr lang="es-ES_tradnl" dirty="0"/>
          </a:p>
        </p:txBody>
      </p:sp>
      <p:sp>
        <p:nvSpPr>
          <p:cNvPr id="6" name="Rectangle 2050"/>
          <p:cNvSpPr txBox="1">
            <a:spLocks noChangeArrowheads="1"/>
          </p:cNvSpPr>
          <p:nvPr/>
        </p:nvSpPr>
        <p:spPr>
          <a:xfrm>
            <a:off x="323528" y="-166836"/>
            <a:ext cx="8384232" cy="1819672"/>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700" b="1" dirty="0">
                <a:solidFill>
                  <a:schemeClr val="tx1"/>
                </a:solidFill>
              </a:rPr>
              <a:t>A partir de experiencia, en qué consiste “Nueva Gerencia Pública” ? </a:t>
            </a:r>
            <a:br>
              <a:rPr lang="es-MX" altLang="es-CO" sz="3700" b="1" dirty="0">
                <a:solidFill>
                  <a:schemeClr val="tx1"/>
                </a:solidFill>
              </a:rPr>
            </a:br>
            <a:r>
              <a:rPr lang="es-MX" altLang="es-CO" sz="3700" b="1" dirty="0">
                <a:solidFill>
                  <a:schemeClr val="tx1"/>
                </a:solidFill>
              </a:rPr>
              <a:t>(</a:t>
            </a:r>
            <a:r>
              <a:rPr lang="es-MX" altLang="es-CO" sz="3700" b="1" i="1" dirty="0">
                <a:solidFill>
                  <a:schemeClr val="tx1"/>
                </a:solidFill>
              </a:rPr>
              <a:t>New </a:t>
            </a:r>
            <a:r>
              <a:rPr lang="es-MX" altLang="es-CO" sz="3700" b="1" i="1" dirty="0" err="1">
                <a:solidFill>
                  <a:schemeClr val="tx1"/>
                </a:solidFill>
              </a:rPr>
              <a:t>Public</a:t>
            </a:r>
            <a:r>
              <a:rPr lang="es-MX" altLang="es-CO" sz="3700" b="1" i="1" dirty="0">
                <a:solidFill>
                  <a:schemeClr val="tx1"/>
                </a:solidFill>
              </a:rPr>
              <a:t> Management</a:t>
            </a:r>
            <a:r>
              <a:rPr lang="es-MX" altLang="es-CO" sz="3700" b="1" dirty="0">
                <a:solidFill>
                  <a:schemeClr val="tx1"/>
                </a:solidFill>
              </a:rPr>
              <a:t>)</a:t>
            </a:r>
          </a:p>
        </p:txBody>
      </p:sp>
      <p:sp>
        <p:nvSpPr>
          <p:cNvPr id="7" name="Rectangle 2051"/>
          <p:cNvSpPr txBox="1">
            <a:spLocks noChangeArrowheads="1"/>
          </p:cNvSpPr>
          <p:nvPr/>
        </p:nvSpPr>
        <p:spPr>
          <a:xfrm>
            <a:off x="148208" y="2282180"/>
            <a:ext cx="8816280" cy="2735560"/>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b="1" dirty="0"/>
              <a:t>La  “</a:t>
            </a:r>
            <a:r>
              <a:rPr lang="es-CO" altLang="es-CO" b="1" i="1" u="sng" dirty="0"/>
              <a:t>Nueva Ger</a:t>
            </a:r>
            <a:r>
              <a:rPr lang="es-CO" altLang="es-CO" b="1" i="1" u="sng" dirty="0">
                <a:cs typeface="Arial" pitchFamily="34" charset="0"/>
              </a:rPr>
              <a:t>e</a:t>
            </a:r>
            <a:r>
              <a:rPr lang="es-CO" altLang="es-CO" b="1" i="1" u="sng" dirty="0"/>
              <a:t>ncia Pública</a:t>
            </a:r>
            <a:r>
              <a:rPr lang="es-CO" altLang="es-CO" b="1" dirty="0"/>
              <a:t>” intenta trasladar la cultura de orienta</a:t>
            </a:r>
            <a:r>
              <a:rPr lang="es-CO" altLang="es-CO" b="1" dirty="0">
                <a:cs typeface="Arial" pitchFamily="34" charset="0"/>
              </a:rPr>
              <a:t>ción de los</a:t>
            </a:r>
            <a:r>
              <a:rPr lang="es-CO" altLang="es-CO" b="1" dirty="0"/>
              <a:t>  resultados a las organiza</a:t>
            </a:r>
            <a:r>
              <a:rPr lang="es-CO" altLang="es-CO" b="1" dirty="0">
                <a:cs typeface="Arial" pitchFamily="34" charset="0"/>
              </a:rPr>
              <a:t>ciones</a:t>
            </a:r>
            <a:r>
              <a:rPr lang="es-CO" altLang="es-CO" b="1" dirty="0"/>
              <a:t> del sector público mediante la introducción  de algunas reformas estructurales en la gestión.</a:t>
            </a:r>
          </a:p>
        </p:txBody>
      </p:sp>
      <p:sp>
        <p:nvSpPr>
          <p:cNvPr id="8" name="Flecha abajo 7"/>
          <p:cNvSpPr/>
          <p:nvPr/>
        </p:nvSpPr>
        <p:spPr>
          <a:xfrm>
            <a:off x="3875446" y="1561357"/>
            <a:ext cx="840570" cy="576063"/>
          </a:xfrm>
          <a:prstGeom prst="downArrow">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8520" y="5207422"/>
            <a:ext cx="5139373" cy="530398"/>
          </a:xfrm>
          <a:prstGeom prst="rect">
            <a:avLst/>
          </a:prstGeom>
        </p:spPr>
      </p:pic>
    </p:spTree>
    <p:extLst>
      <p:ext uri="{BB962C8B-B14F-4D97-AF65-F5344CB8AC3E}">
        <p14:creationId xmlns:p14="http://schemas.microsoft.com/office/powerpoint/2010/main" val="238489299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2" autoUpdateAnimBg="0" advAuto="1000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17</a:t>
            </a:fld>
            <a:endParaRPr lang="es-ES_tradnl" dirty="0"/>
          </a:p>
        </p:txBody>
      </p:sp>
      <p:sp>
        <p:nvSpPr>
          <p:cNvPr id="6" name="Rectangle 2050"/>
          <p:cNvSpPr txBox="1">
            <a:spLocks noChangeArrowheads="1"/>
          </p:cNvSpPr>
          <p:nvPr/>
        </p:nvSpPr>
        <p:spPr>
          <a:xfrm>
            <a:off x="-36512" y="-22820"/>
            <a:ext cx="9180512" cy="1080120"/>
          </a:xfrm>
          <a:prstGeom prst="rect">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DO" altLang="es-CO" sz="3600" b="1" dirty="0">
                <a:solidFill>
                  <a:schemeClr val="tx1"/>
                </a:solidFill>
              </a:rPr>
              <a:t>Pilares del Modelo de Gestión Nueva Gerencia Pública</a:t>
            </a:r>
          </a:p>
        </p:txBody>
      </p:sp>
      <p:pic>
        <p:nvPicPr>
          <p:cNvPr id="7" name="Picture 2051"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95219" y="2785492"/>
            <a:ext cx="2359011" cy="1974853"/>
          </a:xfrm>
          <a:prstGeom prst="rect">
            <a:avLst/>
          </a:prstGeom>
          <a:noFill/>
          <a:ln>
            <a:solidFill>
              <a:schemeClr val="tx1"/>
            </a:solidFill>
          </a:ln>
          <a:effectLst>
            <a:glow rad="228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8" name="Group 2052"/>
          <p:cNvGraphicFramePr>
            <a:graphicFrameLocks noGrp="1"/>
          </p:cNvGraphicFramePr>
          <p:nvPr>
            <p:extLst>
              <p:ext uri="{D42A27DB-BD31-4B8C-83A1-F6EECF244321}">
                <p14:modId xmlns:p14="http://schemas.microsoft.com/office/powerpoint/2010/main" val="2622534604"/>
              </p:ext>
            </p:extLst>
          </p:nvPr>
        </p:nvGraphicFramePr>
        <p:xfrm>
          <a:off x="213083" y="1273324"/>
          <a:ext cx="2683191" cy="4058478"/>
        </p:xfrm>
        <a:graphic>
          <a:graphicData uri="http://schemas.openxmlformats.org/drawingml/2006/table">
            <a:tbl>
              <a:tblPr>
                <a:effectLst>
                  <a:outerShdw blurRad="50800" dist="38100" dir="16200000" rotWithShape="0">
                    <a:prstClr val="black">
                      <a:alpha val="40000"/>
                    </a:prstClr>
                  </a:outerShdw>
                </a:effectLst>
              </a:tblPr>
              <a:tblGrid>
                <a:gridCol w="2683191">
                  <a:extLst>
                    <a:ext uri="{9D8B030D-6E8A-4147-A177-3AD203B41FA5}">
                      <a16:colId xmlns:a16="http://schemas.microsoft.com/office/drawing/2014/main" val="20000"/>
                    </a:ext>
                  </a:extLst>
                </a:gridCol>
              </a:tblGrid>
              <a:tr h="2029239">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s-DO" altLang="es-CO" sz="30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3000" b="0" i="0" u="none" strike="noStrike" cap="none" normalizeH="0" baseline="0" dirty="0">
                          <a:ln>
                            <a:noFill/>
                          </a:ln>
                          <a:solidFill>
                            <a:schemeClr val="tx2"/>
                          </a:solidFill>
                          <a:effectLst>
                            <a:outerShdw blurRad="38100" dist="38100" dir="2700000" algn="tl">
                              <a:srgbClr val="000000"/>
                            </a:outerShdw>
                          </a:effectLst>
                          <a:latin typeface="Tahoma" pitchFamily="34" charset="0"/>
                        </a:rPr>
                        <a:t>Medición de Resultados</a:t>
                      </a:r>
                      <a:endParaRPr kumimoji="0" lang="en-US" altLang="es-CO" sz="30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29239">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3000" b="0" i="0" u="none" strike="noStrike" cap="none" normalizeH="0" baseline="0" dirty="0">
                          <a:ln>
                            <a:noFill/>
                          </a:ln>
                          <a:solidFill>
                            <a:schemeClr val="tx2"/>
                          </a:solidFill>
                          <a:effectLst>
                            <a:outerShdw blurRad="38100" dist="38100" dir="2700000" algn="tl">
                              <a:srgbClr val="000000"/>
                            </a:outerShdw>
                          </a:effectLst>
                          <a:latin typeface="Tahoma" pitchFamily="34" charset="0"/>
                        </a:rPr>
                        <a:t>Participación Ciudadana y Transparencia</a:t>
                      </a:r>
                      <a:endParaRPr kumimoji="0" lang="en-US" altLang="es-CO" sz="30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9" name="Group 2060"/>
          <p:cNvGraphicFramePr>
            <a:graphicFrameLocks noGrp="1"/>
          </p:cNvGraphicFramePr>
          <p:nvPr>
            <p:extLst>
              <p:ext uri="{D42A27DB-BD31-4B8C-83A1-F6EECF244321}">
                <p14:modId xmlns:p14="http://schemas.microsoft.com/office/powerpoint/2010/main" val="1679843810"/>
              </p:ext>
            </p:extLst>
          </p:nvPr>
        </p:nvGraphicFramePr>
        <p:xfrm>
          <a:off x="5648479" y="1201316"/>
          <a:ext cx="3382141" cy="4366260"/>
        </p:xfrm>
        <a:graphic>
          <a:graphicData uri="http://schemas.openxmlformats.org/drawingml/2006/table">
            <a:tbl>
              <a:tblPr>
                <a:effectLst>
                  <a:innerShdw blurRad="63500" dist="50800" dir="18900000">
                    <a:prstClr val="black">
                      <a:alpha val="50000"/>
                    </a:prstClr>
                  </a:innerShdw>
                </a:effectLst>
              </a:tblPr>
              <a:tblGrid>
                <a:gridCol w="3382141">
                  <a:extLst>
                    <a:ext uri="{9D8B030D-6E8A-4147-A177-3AD203B41FA5}">
                      <a16:colId xmlns:a16="http://schemas.microsoft.com/office/drawing/2014/main" val="20000"/>
                    </a:ext>
                  </a:extLst>
                </a:gridCol>
              </a:tblGrid>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30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Dimensiones</a:t>
                      </a:r>
                      <a:r>
                        <a:rPr kumimoji="0" lang="en-US" altLang="es-CO" sz="3000" b="0" i="0" u="none" strike="noStrike" cap="none" normalizeH="0" baseline="0" dirty="0">
                          <a:ln>
                            <a:noFill/>
                          </a:ln>
                          <a:solidFill>
                            <a:schemeClr val="tx2"/>
                          </a:solidFill>
                          <a:effectLst>
                            <a:outerShdw blurRad="38100" dist="38100" dir="2700000" algn="tl">
                              <a:srgbClr val="000000"/>
                            </a:outerShdw>
                          </a:effectLst>
                          <a:latin typeface="Tahoma" pitchFamily="34" charset="0"/>
                        </a:rPr>
                        <a:t> </a:t>
                      </a:r>
                      <a:r>
                        <a:rPr kumimoji="0" lang="en-US" altLang="es-CO" sz="30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Cualitativas</a:t>
                      </a:r>
                      <a:r>
                        <a:rPr kumimoji="0" lang="en-US" altLang="es-CO" sz="3000" b="0" i="0" u="none" strike="noStrike" cap="none" normalizeH="0" baseline="0" dirty="0">
                          <a:ln>
                            <a:noFill/>
                          </a:ln>
                          <a:solidFill>
                            <a:schemeClr val="tx2"/>
                          </a:solidFill>
                          <a:effectLst>
                            <a:outerShdw blurRad="38100" dist="38100" dir="2700000" algn="tl">
                              <a:srgbClr val="000000"/>
                            </a:outerShdw>
                          </a:effectLst>
                          <a:latin typeface="Tahoma" pitchFamily="34" charset="0"/>
                        </a:rPr>
                        <a:t> de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3000" b="0" i="0" u="none" strike="noStrike" cap="none" normalizeH="0" baseline="0" dirty="0">
                          <a:ln>
                            <a:noFill/>
                          </a:ln>
                          <a:solidFill>
                            <a:schemeClr val="tx2"/>
                          </a:solidFill>
                          <a:effectLst>
                            <a:outerShdw blurRad="38100" dist="38100" dir="2700000" algn="tl">
                              <a:srgbClr val="000000"/>
                            </a:outerShdw>
                          </a:effectLst>
                          <a:latin typeface="Tahoma" pitchFamily="34" charset="0"/>
                        </a:rPr>
                        <a:t>la </a:t>
                      </a:r>
                      <a:r>
                        <a:rPr kumimoji="0" lang="en-US" altLang="es-CO" sz="30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Gestión</a:t>
                      </a:r>
                      <a:endParaRPr kumimoji="0" lang="en-US" altLang="es-CO" sz="30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Ciudadanos</a:t>
                      </a: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 </a:t>
                      </a:r>
                      <a:r>
                        <a:rPr kumimoji="0" lang="en-US" altLang="es-CO" sz="28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pueden</a:t>
                      </a: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 </a:t>
                      </a:r>
                      <a:r>
                        <a:rPr kumimoji="0" lang="en-US" altLang="es-CO" sz="28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evaluar</a:t>
                      </a: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 calidad, </a:t>
                      </a:r>
                      <a:r>
                        <a:rPr kumimoji="0" lang="en-US" altLang="es-CO" sz="28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cantidad</a:t>
                      </a: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 y </a:t>
                      </a:r>
                      <a:r>
                        <a:rPr kumimoji="0" lang="en-US" altLang="es-CO" sz="28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oportunidad</a:t>
                      </a: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 de los </a:t>
                      </a:r>
                      <a:r>
                        <a:rPr kumimoji="0" lang="en-US" altLang="es-CO" sz="28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bienes</a:t>
                      </a: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 y </a:t>
                      </a:r>
                      <a:r>
                        <a:rPr kumimoji="0" lang="en-US" altLang="es-CO" sz="28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servicios</a:t>
                      </a: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 </a:t>
                      </a:r>
                      <a:r>
                        <a:rPr kumimoji="0" lang="en-US" altLang="es-CO" sz="2800" b="0" i="0" u="none" strike="noStrike" cap="none" normalizeH="0" baseline="0" dirty="0" err="1">
                          <a:ln>
                            <a:noFill/>
                          </a:ln>
                          <a:solidFill>
                            <a:schemeClr val="tx2"/>
                          </a:solidFill>
                          <a:effectLst>
                            <a:outerShdw blurRad="38100" dist="38100" dir="2700000" algn="tl">
                              <a:srgbClr val="000000"/>
                            </a:outerShdw>
                          </a:effectLst>
                          <a:latin typeface="Tahoma" pitchFamily="34" charset="0"/>
                        </a:rPr>
                        <a:t>recibidos</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Flecha abajo 9"/>
          <p:cNvSpPr/>
          <p:nvPr/>
        </p:nvSpPr>
        <p:spPr>
          <a:xfrm>
            <a:off x="3711309" y="1345332"/>
            <a:ext cx="1098189" cy="1224136"/>
          </a:xfrm>
          <a:prstGeom prst="downArrow">
            <a:avLst/>
          </a:prstGeom>
          <a:ln>
            <a:solidFill>
              <a:schemeClr val="tx1"/>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4170" y="5279430"/>
            <a:ext cx="5431223" cy="530398"/>
          </a:xfrm>
          <a:prstGeom prst="rect">
            <a:avLst/>
          </a:prstGeom>
        </p:spPr>
      </p:pic>
    </p:spTree>
    <p:extLst>
      <p:ext uri="{BB962C8B-B14F-4D97-AF65-F5344CB8AC3E}">
        <p14:creationId xmlns:p14="http://schemas.microsoft.com/office/powerpoint/2010/main" val="537516644"/>
      </p:ext>
    </p:extLst>
  </p:cSld>
  <p:clrMapOvr>
    <a:masterClrMapping/>
  </p:clrMapOvr>
  <p:transition spd="slow">
    <p:split orient="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18</a:t>
            </a:fld>
            <a:endParaRPr lang="es-ES_tradnl" dirty="0"/>
          </a:p>
        </p:txBody>
      </p:sp>
      <p:pic>
        <p:nvPicPr>
          <p:cNvPr id="2050" name="Picture 2" descr="Resultado de imagen para utopi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2001" y="0"/>
            <a:ext cx="2685009" cy="1537353"/>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2052" name="Picture 4" descr="Resultado de imagen para utop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8620" y="1597360"/>
            <a:ext cx="3373334" cy="1020113"/>
          </a:xfrm>
          <a:prstGeom prst="rect">
            <a:avLst/>
          </a:prstGeom>
          <a:noFill/>
          <a:ln>
            <a:solidFill>
              <a:srgbClr val="FF6600"/>
            </a:solidFill>
          </a:ln>
          <a:extLst>
            <a:ext uri="{909E8E84-426E-40DD-AFC4-6F175D3DCCD1}">
              <a14:hiddenFill xmlns:a14="http://schemas.microsoft.com/office/drawing/2010/main">
                <a:solidFill>
                  <a:srgbClr val="FFFFFF"/>
                </a:solidFill>
              </a14:hiddenFill>
            </a:ext>
          </a:extLst>
        </p:spPr>
      </p:pic>
      <p:sp>
        <p:nvSpPr>
          <p:cNvPr id="2" name="AutoShape 8" descr="Resultado de imagen para REALIDAD"/>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sp>
        <p:nvSpPr>
          <p:cNvPr id="4" name="AutoShape 10" descr="Resultado de imagen para REALIDAD"/>
          <p:cNvSpPr>
            <a:spLocks noChangeAspect="1" noChangeArrowheads="1"/>
          </p:cNvSpPr>
          <p:nvPr/>
        </p:nvSpPr>
        <p:spPr bwMode="auto">
          <a:xfrm>
            <a:off x="1018646" y="661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sp>
        <p:nvSpPr>
          <p:cNvPr id="6" name="AutoShape 14" descr="Resultado de imagen para REALIDAD"/>
          <p:cNvSpPr>
            <a:spLocks noChangeAspect="1" noChangeArrowheads="1"/>
          </p:cNvSpPr>
          <p:nvPr/>
        </p:nvSpPr>
        <p:spPr bwMode="auto">
          <a:xfrm>
            <a:off x="1145646" y="13361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2068" name="Picture 20" descr="Resultado de imagen para REALIDA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93171" y="6615"/>
            <a:ext cx="3059570" cy="2003805"/>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2070" name="Picture 22" descr="Resultado de imagen para REALIDAD"/>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92081" y="2077413"/>
            <a:ext cx="3000654" cy="1500167"/>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2072" name="Picture 24" descr="Resultado de imagen para REALIDAD"/>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91880" y="6615"/>
            <a:ext cx="1756420" cy="1530738"/>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sp>
        <p:nvSpPr>
          <p:cNvPr id="7" name="6 Forma libre"/>
          <p:cNvSpPr/>
          <p:nvPr/>
        </p:nvSpPr>
        <p:spPr>
          <a:xfrm>
            <a:off x="775353" y="2784567"/>
            <a:ext cx="4516727" cy="1140127"/>
          </a:xfrm>
          <a:custGeom>
            <a:avLst/>
            <a:gdLst>
              <a:gd name="connsiteX0" fmla="*/ 0 w 8927061"/>
              <a:gd name="connsiteY0" fmla="*/ 304029 h 1824136"/>
              <a:gd name="connsiteX1" fmla="*/ 304029 w 8927061"/>
              <a:gd name="connsiteY1" fmla="*/ 0 h 1824136"/>
              <a:gd name="connsiteX2" fmla="*/ 8623032 w 8927061"/>
              <a:gd name="connsiteY2" fmla="*/ 0 h 1824136"/>
              <a:gd name="connsiteX3" fmla="*/ 8927061 w 8927061"/>
              <a:gd name="connsiteY3" fmla="*/ 304029 h 1824136"/>
              <a:gd name="connsiteX4" fmla="*/ 8927061 w 8927061"/>
              <a:gd name="connsiteY4" fmla="*/ 1520107 h 1824136"/>
              <a:gd name="connsiteX5" fmla="*/ 8623032 w 8927061"/>
              <a:gd name="connsiteY5" fmla="*/ 1824136 h 1824136"/>
              <a:gd name="connsiteX6" fmla="*/ 304029 w 8927061"/>
              <a:gd name="connsiteY6" fmla="*/ 1824136 h 1824136"/>
              <a:gd name="connsiteX7" fmla="*/ 0 w 8927061"/>
              <a:gd name="connsiteY7" fmla="*/ 1520107 h 1824136"/>
              <a:gd name="connsiteX8" fmla="*/ 0 w 8927061"/>
              <a:gd name="connsiteY8" fmla="*/ 304029 h 182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824136">
                <a:moveTo>
                  <a:pt x="0" y="304029"/>
                </a:moveTo>
                <a:cubicBezTo>
                  <a:pt x="0" y="136118"/>
                  <a:pt x="136118" y="0"/>
                  <a:pt x="304029" y="0"/>
                </a:cubicBezTo>
                <a:lnTo>
                  <a:pt x="8623032" y="0"/>
                </a:lnTo>
                <a:cubicBezTo>
                  <a:pt x="8790943" y="0"/>
                  <a:pt x="8927061" y="136118"/>
                  <a:pt x="8927061" y="304029"/>
                </a:cubicBezTo>
                <a:lnTo>
                  <a:pt x="8927061" y="1520107"/>
                </a:lnTo>
                <a:cubicBezTo>
                  <a:pt x="8927061" y="1688018"/>
                  <a:pt x="8790943" y="1824136"/>
                  <a:pt x="8623032" y="1824136"/>
                </a:cubicBezTo>
                <a:lnTo>
                  <a:pt x="304029" y="1824136"/>
                </a:lnTo>
                <a:cubicBezTo>
                  <a:pt x="136118" y="1824136"/>
                  <a:pt x="0" y="1688018"/>
                  <a:pt x="0" y="1520107"/>
                </a:cubicBezTo>
                <a:lnTo>
                  <a:pt x="0" y="304029"/>
                </a:lnTo>
                <a:close/>
              </a:path>
            </a:pathLst>
          </a:custGeom>
          <a:solidFill>
            <a:schemeClr val="bg2">
              <a:lumMod val="20000"/>
              <a:lumOff val="80000"/>
            </a:schemeClr>
          </a:solidFill>
          <a:ln>
            <a:solidFill>
              <a:schemeClr val="bg2">
                <a:lumMod val="75000"/>
              </a:schemeClr>
            </a:solidFill>
          </a:ln>
          <a:effectLst>
            <a:glow rad="1016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75806" tIns="175806" rIns="175806" bIns="175806" numCol="1" spcCol="1270" anchor="ctr" anchorCtr="0">
            <a:noAutofit/>
          </a:bodyPr>
          <a:lstStyle/>
          <a:p>
            <a:pPr defTabSz="1185286">
              <a:lnSpc>
                <a:spcPct val="90000"/>
              </a:lnSpc>
              <a:spcAft>
                <a:spcPct val="35000"/>
              </a:spcAft>
            </a:pPr>
            <a:r>
              <a:rPr lang="es-ES" sz="2000" b="1" dirty="0">
                <a:solidFill>
                  <a:schemeClr val="tx1"/>
                </a:solidFill>
              </a:rPr>
              <a:t>Se refiere a la representación de un mundo ideal o irónico que se presenta como alternativo al mundo realmente existente, mediante una crítica de este.</a:t>
            </a:r>
            <a:endParaRPr lang="es-ES_tradnl" sz="2000" b="1" dirty="0">
              <a:solidFill>
                <a:schemeClr val="tx1"/>
              </a:solidFill>
            </a:endParaRPr>
          </a:p>
        </p:txBody>
      </p:sp>
      <p:sp>
        <p:nvSpPr>
          <p:cNvPr id="8" name="7 Forma libre"/>
          <p:cNvSpPr/>
          <p:nvPr/>
        </p:nvSpPr>
        <p:spPr>
          <a:xfrm>
            <a:off x="791580" y="4044708"/>
            <a:ext cx="4620514" cy="1453086"/>
          </a:xfrm>
          <a:custGeom>
            <a:avLst/>
            <a:gdLst>
              <a:gd name="connsiteX0" fmla="*/ 0 w 8927061"/>
              <a:gd name="connsiteY0" fmla="*/ 290623 h 1743703"/>
              <a:gd name="connsiteX1" fmla="*/ 290623 w 8927061"/>
              <a:gd name="connsiteY1" fmla="*/ 0 h 1743703"/>
              <a:gd name="connsiteX2" fmla="*/ 8636438 w 8927061"/>
              <a:gd name="connsiteY2" fmla="*/ 0 h 1743703"/>
              <a:gd name="connsiteX3" fmla="*/ 8927061 w 8927061"/>
              <a:gd name="connsiteY3" fmla="*/ 290623 h 1743703"/>
              <a:gd name="connsiteX4" fmla="*/ 8927061 w 8927061"/>
              <a:gd name="connsiteY4" fmla="*/ 1453080 h 1743703"/>
              <a:gd name="connsiteX5" fmla="*/ 8636438 w 8927061"/>
              <a:gd name="connsiteY5" fmla="*/ 1743703 h 1743703"/>
              <a:gd name="connsiteX6" fmla="*/ 290623 w 8927061"/>
              <a:gd name="connsiteY6" fmla="*/ 1743703 h 1743703"/>
              <a:gd name="connsiteX7" fmla="*/ 0 w 8927061"/>
              <a:gd name="connsiteY7" fmla="*/ 1453080 h 1743703"/>
              <a:gd name="connsiteX8" fmla="*/ 0 w 8927061"/>
              <a:gd name="connsiteY8" fmla="*/ 290623 h 174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743703">
                <a:moveTo>
                  <a:pt x="0" y="290623"/>
                </a:moveTo>
                <a:cubicBezTo>
                  <a:pt x="0" y="130116"/>
                  <a:pt x="130116" y="0"/>
                  <a:pt x="290623" y="0"/>
                </a:cubicBezTo>
                <a:lnTo>
                  <a:pt x="8636438" y="0"/>
                </a:lnTo>
                <a:cubicBezTo>
                  <a:pt x="8796945" y="0"/>
                  <a:pt x="8927061" y="130116"/>
                  <a:pt x="8927061" y="290623"/>
                </a:cubicBezTo>
                <a:lnTo>
                  <a:pt x="8927061" y="1453080"/>
                </a:lnTo>
                <a:cubicBezTo>
                  <a:pt x="8927061" y="1613587"/>
                  <a:pt x="8796945" y="1743703"/>
                  <a:pt x="8636438" y="1743703"/>
                </a:cubicBezTo>
                <a:lnTo>
                  <a:pt x="290623" y="1743703"/>
                </a:lnTo>
                <a:cubicBezTo>
                  <a:pt x="130116" y="1743703"/>
                  <a:pt x="0" y="1613587"/>
                  <a:pt x="0" y="1453080"/>
                </a:cubicBezTo>
                <a:lnTo>
                  <a:pt x="0" y="290623"/>
                </a:lnTo>
                <a:close/>
              </a:path>
            </a:pathLst>
          </a:custGeom>
          <a:solidFill>
            <a:schemeClr val="accent6">
              <a:lumMod val="40000"/>
              <a:lumOff val="60000"/>
            </a:schemeClr>
          </a:solidFill>
          <a:ln>
            <a:solidFill>
              <a:schemeClr val="bg2">
                <a:lumMod val="75000"/>
              </a:schemeClr>
            </a:solidFill>
          </a:ln>
          <a:effectLst>
            <a:glow rad="1397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69359" tIns="169359" rIns="169359" bIns="169359" numCol="1" spcCol="1270" anchor="ctr" anchorCtr="0">
            <a:noAutofit/>
          </a:bodyPr>
          <a:lstStyle/>
          <a:p>
            <a:pPr algn="just" defTabSz="1148246">
              <a:lnSpc>
                <a:spcPct val="90000"/>
              </a:lnSpc>
              <a:spcAft>
                <a:spcPct val="35000"/>
              </a:spcAft>
            </a:pPr>
            <a:r>
              <a:rPr lang="es-CO" sz="1833" b="1" dirty="0">
                <a:solidFill>
                  <a:schemeClr val="tx1"/>
                </a:solidFill>
              </a:rPr>
              <a:t>Proyecto, idea o sistema irrealizable en </a:t>
            </a:r>
          </a:p>
          <a:p>
            <a:pPr algn="just" defTabSz="1148246">
              <a:lnSpc>
                <a:spcPct val="90000"/>
              </a:lnSpc>
              <a:spcAft>
                <a:spcPct val="35000"/>
              </a:spcAft>
            </a:pPr>
            <a:r>
              <a:rPr lang="es-CO" sz="1833" b="1" dirty="0">
                <a:solidFill>
                  <a:schemeClr val="tx1"/>
                </a:solidFill>
              </a:rPr>
              <a:t>el momento en que se concibe o se plantea.</a:t>
            </a:r>
          </a:p>
          <a:p>
            <a:pPr algn="just" defTabSz="1148246">
              <a:lnSpc>
                <a:spcPct val="90000"/>
              </a:lnSpc>
              <a:spcAft>
                <a:spcPct val="35000"/>
              </a:spcAft>
            </a:pPr>
            <a:r>
              <a:rPr lang="es-ES" sz="2000" b="1" dirty="0">
                <a:solidFill>
                  <a:schemeClr val="tx1"/>
                </a:solidFill>
              </a:rPr>
              <a:t>Proyecto, idea o plan ideal y muy bueno, pero imposible de realizar</a:t>
            </a:r>
            <a:endParaRPr lang="es-CO" sz="2000" b="1" dirty="0">
              <a:solidFill>
                <a:schemeClr val="tx1"/>
              </a:solidFill>
            </a:endParaRPr>
          </a:p>
        </p:txBody>
      </p:sp>
      <p:sp>
        <p:nvSpPr>
          <p:cNvPr id="18" name="Flecha curvada hacia abajo 2"/>
          <p:cNvSpPr/>
          <p:nvPr/>
        </p:nvSpPr>
        <p:spPr>
          <a:xfrm rot="3738739">
            <a:off x="2793639" y="1746881"/>
            <a:ext cx="4621435" cy="1929405"/>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pic>
        <p:nvPicPr>
          <p:cNvPr id="20" name="Imagen 4"/>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rot="179754">
            <a:off x="794741" y="1031193"/>
            <a:ext cx="1309763" cy="480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28354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par>
                                <p:cTn id="8" presetID="6" presetClass="entr" presetSubtype="16"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2000"/>
                                        <p:tgtEl>
                                          <p:spTgt spid="20"/>
                                        </p:tgtEl>
                                      </p:cBhvr>
                                    </p:animEffect>
                                  </p:childTnLst>
                                </p:cTn>
                              </p:par>
                              <p:par>
                                <p:cTn id="11" presetID="6" presetClass="entr" presetSubtype="16" fill="hold" nodeType="withEffect">
                                  <p:stCondLst>
                                    <p:cond delay="0"/>
                                  </p:stCondLst>
                                  <p:childTnLst>
                                    <p:set>
                                      <p:cBhvr>
                                        <p:cTn id="12" dur="1" fill="hold">
                                          <p:stCondLst>
                                            <p:cond delay="0"/>
                                          </p:stCondLst>
                                        </p:cTn>
                                        <p:tgtEl>
                                          <p:spTgt spid="2072"/>
                                        </p:tgtEl>
                                        <p:attrNameLst>
                                          <p:attrName>style.visibility</p:attrName>
                                        </p:attrNameLst>
                                      </p:cBhvr>
                                      <p:to>
                                        <p:strVal val="visible"/>
                                      </p:to>
                                    </p:set>
                                    <p:animEffect transition="in" filter="circle(in)">
                                      <p:cBhvr>
                                        <p:cTn id="13" dur="2000"/>
                                        <p:tgtEl>
                                          <p:spTgt spid="2072"/>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heel(1)">
                                      <p:cBhvr>
                                        <p:cTn id="18" dur="20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2052"/>
                                        </p:tgtEl>
                                        <p:attrNameLst>
                                          <p:attrName>style.visibility</p:attrName>
                                        </p:attrNameLst>
                                      </p:cBhvr>
                                      <p:to>
                                        <p:strVal val="visible"/>
                                      </p:to>
                                    </p:set>
                                    <p:animEffect transition="in" filter="circle(in)">
                                      <p:cBhvr>
                                        <p:cTn id="23" dur="2000"/>
                                        <p:tgtEl>
                                          <p:spTgt spid="2052"/>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circle(in)">
                                      <p:cBhvr>
                                        <p:cTn id="26" dur="2000"/>
                                        <p:tgtEl>
                                          <p:spTgt spid="7"/>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nodeType="clickEffect">
                                  <p:stCondLst>
                                    <p:cond delay="0"/>
                                  </p:stCondLst>
                                  <p:childTnLst>
                                    <p:set>
                                      <p:cBhvr>
                                        <p:cTn id="33" dur="1" fill="hold">
                                          <p:stCondLst>
                                            <p:cond delay="0"/>
                                          </p:stCondLst>
                                        </p:cTn>
                                        <p:tgtEl>
                                          <p:spTgt spid="2068"/>
                                        </p:tgtEl>
                                        <p:attrNameLst>
                                          <p:attrName>style.visibility</p:attrName>
                                        </p:attrNameLst>
                                      </p:cBhvr>
                                      <p:to>
                                        <p:strVal val="visible"/>
                                      </p:to>
                                    </p:set>
                                    <p:animEffect transition="in" filter="wheel(1)">
                                      <p:cBhvr>
                                        <p:cTn id="34" dur="2000"/>
                                        <p:tgtEl>
                                          <p:spTgt spid="2068"/>
                                        </p:tgtEl>
                                      </p:cBhvr>
                                    </p:animEffect>
                                  </p:childTnLst>
                                </p:cTn>
                              </p:par>
                              <p:par>
                                <p:cTn id="35" presetID="21" presetClass="entr" presetSubtype="1" fill="hold" nodeType="withEffect">
                                  <p:stCondLst>
                                    <p:cond delay="0"/>
                                  </p:stCondLst>
                                  <p:childTnLst>
                                    <p:set>
                                      <p:cBhvr>
                                        <p:cTn id="36" dur="1" fill="hold">
                                          <p:stCondLst>
                                            <p:cond delay="0"/>
                                          </p:stCondLst>
                                        </p:cTn>
                                        <p:tgtEl>
                                          <p:spTgt spid="2070"/>
                                        </p:tgtEl>
                                        <p:attrNameLst>
                                          <p:attrName>style.visibility</p:attrName>
                                        </p:attrNameLst>
                                      </p:cBhvr>
                                      <p:to>
                                        <p:strVal val="visible"/>
                                      </p:to>
                                    </p:set>
                                    <p:animEffect transition="in" filter="wheel(1)">
                                      <p:cBhvr>
                                        <p:cTn id="37" dur="2000"/>
                                        <p:tgtEl>
                                          <p:spTgt spid="2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19</a:t>
            </a:fld>
            <a:endParaRPr lang="es-ES_tradnl" dirty="0"/>
          </a:p>
        </p:txBody>
      </p:sp>
      <p:pic>
        <p:nvPicPr>
          <p:cNvPr id="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5496" y="1061864"/>
            <a:ext cx="3456384" cy="47605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Imagen 1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9872" y="125760"/>
            <a:ext cx="5724128" cy="558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3178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107504" y="2209428"/>
            <a:ext cx="8928992" cy="980670"/>
          </a:xfrm>
          <a:prstGeom prst="rect">
            <a:avLst/>
          </a:prstGeom>
        </p:spPr>
        <p:txBody>
          <a:bodyPr/>
          <a:lstStyle/>
          <a:p>
            <a:pPr algn="ctr"/>
            <a:r>
              <a:rPr lang="es-ES" sz="3600" dirty="0">
                <a:cs typeface="Times New Roman" pitchFamily="18" charset="0"/>
              </a:rPr>
              <a:t>CONVERGENCIA CONTABLE PÚBLICA </a:t>
            </a:r>
            <a:br>
              <a:rPr lang="es-ES" sz="3600" dirty="0">
                <a:cs typeface="Times New Roman" pitchFamily="18" charset="0"/>
              </a:rPr>
            </a:br>
            <a:r>
              <a:rPr lang="es-ES" sz="3600" dirty="0">
                <a:cs typeface="Times New Roman" pitchFamily="18" charset="0"/>
              </a:rPr>
              <a:t>EN COLOMBIA</a:t>
            </a:r>
            <a:endParaRPr lang="es-ES" sz="3600" cap="all" dirty="0">
              <a:ln w="9000" cmpd="sng">
                <a:solidFill>
                  <a:schemeClr val="accent4">
                    <a:shade val="50000"/>
                    <a:satMod val="120000"/>
                  </a:schemeClr>
                </a:solidFill>
                <a:prstDash val="solid"/>
              </a:ln>
            </a:endParaRPr>
          </a:p>
        </p:txBody>
      </p:sp>
      <p:pic>
        <p:nvPicPr>
          <p:cNvPr id="4" name="Picture 4" descr="http://carrerasuniversitarias.com.co/logos/original/logo-universidad-del-rosario.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43808" y="11494"/>
            <a:ext cx="2720564" cy="2125926"/>
          </a:xfrm>
          <a:prstGeom prst="rect">
            <a:avLst/>
          </a:prstGeom>
          <a:noFill/>
          <a:extLst>
            <a:ext uri="{909E8E84-426E-40DD-AFC4-6F175D3DCCD1}">
              <a14:hiddenFill xmlns:a14="http://schemas.microsoft.com/office/drawing/2010/main">
                <a:solidFill>
                  <a:srgbClr val="FFFFFF"/>
                </a:solidFill>
              </a14:hiddenFill>
            </a:ext>
          </a:extLst>
        </p:spPr>
      </p:pic>
      <p:pic>
        <p:nvPicPr>
          <p:cNvPr id="5" name="17 Imagen"/>
          <p:cNvPicPr/>
          <p:nvPr/>
        </p:nvPicPr>
        <p:blipFill>
          <a:blip r:embed="rId4" cstate="email">
            <a:extLst>
              <a:ext uri="{28A0092B-C50C-407E-A947-70E740481C1C}">
                <a14:useLocalDpi xmlns:a14="http://schemas.microsoft.com/office/drawing/2010/main"/>
              </a:ext>
            </a:extLst>
          </a:blip>
          <a:srcRect/>
          <a:stretch>
            <a:fillRect/>
          </a:stretch>
        </p:blipFill>
        <p:spPr bwMode="auto">
          <a:xfrm>
            <a:off x="2123728" y="3334114"/>
            <a:ext cx="3312368" cy="2380886"/>
          </a:xfrm>
          <a:prstGeom prst="rect">
            <a:avLst/>
          </a:prstGeom>
          <a:noFill/>
          <a:ln>
            <a:noFill/>
          </a:ln>
        </p:spPr>
      </p:pic>
    </p:spTree>
    <p:extLst>
      <p:ext uri="{BB962C8B-B14F-4D97-AF65-F5344CB8AC3E}">
        <p14:creationId xmlns:p14="http://schemas.microsoft.com/office/powerpoint/2010/main" val="254323657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20</a:t>
            </a:fld>
            <a:endParaRPr lang="es-ES_tradnl" dirty="0"/>
          </a:p>
        </p:txBody>
      </p:sp>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959" y="1561356"/>
            <a:ext cx="2267744"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06600" y="2409933"/>
            <a:ext cx="3899726" cy="3527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Imagen 1"/>
          <p:cNvPicPr>
            <a:picLocks noChangeAspect="1"/>
          </p:cNvPicPr>
          <p:nvPr/>
        </p:nvPicPr>
        <p:blipFill>
          <a:blip r:embed="rId4"/>
          <a:stretch>
            <a:fillRect/>
          </a:stretch>
        </p:blipFill>
        <p:spPr>
          <a:xfrm>
            <a:off x="4932040" y="-6620"/>
            <a:ext cx="4211962" cy="2246379"/>
          </a:xfrm>
          <a:prstGeom prst="rect">
            <a:avLst/>
          </a:prstGeom>
          <a:noFill/>
          <a:ln>
            <a:noFill/>
          </a:ln>
          <a:effectLst/>
        </p:spPr>
      </p:pic>
      <p:pic>
        <p:nvPicPr>
          <p:cNvPr id="11" name="Picture 4" descr="http://www.enciclopediacolombiana.com/enciclopediacolombiana/departamentos/mapa_colombia_jpg.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782634" y="2207478"/>
            <a:ext cx="2550967" cy="3507522"/>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16048" y="-57116"/>
            <a:ext cx="4483944" cy="1107996"/>
          </a:xfrm>
          <a:prstGeom prst="rect">
            <a:avLst/>
          </a:prstGeom>
        </p:spPr>
        <p:txBody>
          <a:bodyPr wrap="square">
            <a:spAutoFit/>
          </a:bodyPr>
          <a:lstStyle/>
          <a:p>
            <a:r>
              <a:rPr lang="es-ES" sz="2200" b="1" dirty="0">
                <a:solidFill>
                  <a:schemeClr val="bg1"/>
                </a:solidFill>
                <a:latin typeface="+mn-lt"/>
                <a:cs typeface="Times New Roman" pitchFamily="18" charset="0"/>
              </a:rPr>
              <a:t>Estrategia de Convergencia de la Regulación Contable Pública  hacia</a:t>
            </a:r>
          </a:p>
          <a:p>
            <a:r>
              <a:rPr lang="es-ES" sz="2200" b="1" dirty="0">
                <a:solidFill>
                  <a:schemeClr val="bg1"/>
                </a:solidFill>
                <a:latin typeface="+mn-lt"/>
                <a:cs typeface="Times New Roman" pitchFamily="18" charset="0"/>
              </a:rPr>
              <a:t>NIIF y NICSP</a:t>
            </a:r>
            <a:endParaRPr lang="es-CO" sz="2200" b="1" dirty="0">
              <a:solidFill>
                <a:schemeClr val="bg1"/>
              </a:solidFill>
              <a:latin typeface="+mn-lt"/>
            </a:endParaRPr>
          </a:p>
        </p:txBody>
      </p:sp>
    </p:spTree>
    <p:extLst>
      <p:ext uri="{BB962C8B-B14F-4D97-AF65-F5344CB8AC3E}">
        <p14:creationId xmlns:p14="http://schemas.microsoft.com/office/powerpoint/2010/main" val="33751607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2000"/>
                                        <p:tgtEl>
                                          <p:spTgt spid="10"/>
                                        </p:tgtEl>
                                      </p:cBhvr>
                                    </p:animEffect>
                                  </p:childTnLst>
                                </p:cTn>
                              </p:par>
                              <p:par>
                                <p:cTn id="8" presetID="8"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amond(in)">
                                      <p:cBhvr>
                                        <p:cTn id="10" dur="2000"/>
                                        <p:tgtEl>
                                          <p:spTgt spid="9"/>
                                        </p:tgtEl>
                                      </p:cBhvr>
                                    </p:animEffect>
                                  </p:childTnLst>
                                </p:cTn>
                              </p:par>
                              <p:par>
                                <p:cTn id="11" presetID="8" presetClass="entr" presetSubtype="16"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amond(in)">
                                      <p:cBhvr>
                                        <p:cTn id="13" dur="2000"/>
                                        <p:tgtEl>
                                          <p:spTgt spid="11"/>
                                        </p:tgtEl>
                                      </p:cBhvr>
                                    </p:animEffect>
                                  </p:childTnLst>
                                </p:cTn>
                              </p:par>
                              <p:par>
                                <p:cTn id="14" presetID="8" presetClass="entr" presetSubtype="16" fill="hold" nodeType="withEffect">
                                  <p:stCondLst>
                                    <p:cond delay="0"/>
                                  </p:stCondLst>
                                  <p:childTnLst>
                                    <p:set>
                                      <p:cBhvr>
                                        <p:cTn id="15" dur="1" fill="hold">
                                          <p:stCondLst>
                                            <p:cond delay="0"/>
                                          </p:stCondLst>
                                        </p:cTn>
                                        <p:tgtEl>
                                          <p:spTgt spid="1027"/>
                                        </p:tgtEl>
                                        <p:attrNameLst>
                                          <p:attrName>style.visibility</p:attrName>
                                        </p:attrNameLst>
                                      </p:cBhvr>
                                      <p:to>
                                        <p:strVal val="visible"/>
                                      </p:to>
                                    </p:set>
                                    <p:animEffect transition="in" filter="diamond(in)">
                                      <p:cBhvr>
                                        <p:cTn id="16"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21</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1" y="217207"/>
            <a:ext cx="7620000" cy="4980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1631673" y="-82827"/>
            <a:ext cx="5410705" cy="605230"/>
          </a:xfrm>
          <a:prstGeom prst="rect">
            <a:avLst/>
          </a:prstGeom>
        </p:spPr>
        <p:txBody>
          <a:bodyPr wrap="square">
            <a:spAutoFit/>
          </a:bodyPr>
          <a:lstStyle/>
          <a:p>
            <a:pPr marL="403474" algn="ctr">
              <a:defRPr/>
            </a:pPr>
            <a:r>
              <a:rPr lang="es-CO" sz="3333" b="1" dirty="0">
                <a:ln w="6350">
                  <a:noFill/>
                </a:ln>
                <a:solidFill>
                  <a:srgbClr val="000000"/>
                </a:solidFill>
                <a:latin typeface="Calibri" pitchFamily="34" charset="0"/>
                <a:cs typeface="Calibri" pitchFamily="34" charset="0"/>
              </a:rPr>
              <a:t>G l o b a l i z a c i </a:t>
            </a:r>
            <a:r>
              <a:rPr lang="es-CO" sz="3333" b="1" dirty="0" err="1">
                <a:ln w="6350">
                  <a:noFill/>
                </a:ln>
                <a:solidFill>
                  <a:srgbClr val="000000"/>
                </a:solidFill>
                <a:latin typeface="Calibri" pitchFamily="34" charset="0"/>
                <a:cs typeface="Calibri" pitchFamily="34" charset="0"/>
              </a:rPr>
              <a:t>ó</a:t>
            </a:r>
            <a:r>
              <a:rPr lang="es-CO" sz="3333" b="1" dirty="0">
                <a:ln w="6350">
                  <a:noFill/>
                </a:ln>
                <a:solidFill>
                  <a:srgbClr val="000000"/>
                </a:solidFill>
                <a:latin typeface="Calibri" pitchFamily="34" charset="0"/>
                <a:cs typeface="Calibri" pitchFamily="34" charset="0"/>
              </a:rPr>
              <a:t> n</a:t>
            </a: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574" y="3697593"/>
            <a:ext cx="2147454" cy="2017408"/>
          </a:xfrm>
          <a:prstGeom prst="rect">
            <a:avLst/>
          </a:prstGeom>
        </p:spPr>
      </p:pic>
      <p:pic>
        <p:nvPicPr>
          <p:cNvPr id="1026" name="Picture 2" descr="Resultado de imagen para globalizacio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652120" y="2130136"/>
            <a:ext cx="2729880" cy="156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0502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par>
                                <p:cTn id="16" presetID="31"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1000" fill="hold"/>
                                        <p:tgtEl>
                                          <p:spTgt spid="1026"/>
                                        </p:tgtEl>
                                        <p:attrNameLst>
                                          <p:attrName>ppt_w</p:attrName>
                                        </p:attrNameLst>
                                      </p:cBhvr>
                                      <p:tavLst>
                                        <p:tav tm="0">
                                          <p:val>
                                            <p:fltVal val="0"/>
                                          </p:val>
                                        </p:tav>
                                        <p:tav tm="100000">
                                          <p:val>
                                            <p:strVal val="#ppt_w"/>
                                          </p:val>
                                        </p:tav>
                                      </p:tavLst>
                                    </p:anim>
                                    <p:anim calcmode="lin" valueType="num">
                                      <p:cBhvr>
                                        <p:cTn id="19" dur="1000" fill="hold"/>
                                        <p:tgtEl>
                                          <p:spTgt spid="1026"/>
                                        </p:tgtEl>
                                        <p:attrNameLst>
                                          <p:attrName>ppt_h</p:attrName>
                                        </p:attrNameLst>
                                      </p:cBhvr>
                                      <p:tavLst>
                                        <p:tav tm="0">
                                          <p:val>
                                            <p:fltVal val="0"/>
                                          </p:val>
                                        </p:tav>
                                        <p:tav tm="100000">
                                          <p:val>
                                            <p:strVal val="#ppt_h"/>
                                          </p:val>
                                        </p:tav>
                                      </p:tavLst>
                                    </p:anim>
                                    <p:anim calcmode="lin" valueType="num">
                                      <p:cBhvr>
                                        <p:cTn id="20" dur="1000" fill="hold"/>
                                        <p:tgtEl>
                                          <p:spTgt spid="1026"/>
                                        </p:tgtEl>
                                        <p:attrNameLst>
                                          <p:attrName>style.rotation</p:attrName>
                                        </p:attrNameLst>
                                      </p:cBhvr>
                                      <p:tavLst>
                                        <p:tav tm="0">
                                          <p:val>
                                            <p:fltVal val="90"/>
                                          </p:val>
                                        </p:tav>
                                        <p:tav tm="100000">
                                          <p:val>
                                            <p:fltVal val="0"/>
                                          </p:val>
                                        </p:tav>
                                      </p:tavLst>
                                    </p:anim>
                                    <p:animEffect transition="in" filter="fade">
                                      <p:cBhvr>
                                        <p:cTn id="21"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22</a:t>
            </a:fld>
            <a:endParaRPr lang="es-ES_tradnl" dirty="0"/>
          </a:p>
        </p:txBody>
      </p:sp>
      <p:pic>
        <p:nvPicPr>
          <p:cNvPr id="1028" name="Picture 4" descr="http://historiaybiografias.com/archivos_varios2/bab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2000" y="1"/>
            <a:ext cx="5161263" cy="309752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s://abelial.files.wordpress.com/2013/04/torre-de-babel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23263" y="0"/>
            <a:ext cx="2489164" cy="309752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Resultado de imagen para torre de babe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62000" y="3097529"/>
            <a:ext cx="2129813" cy="267513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2891814" y="3097528"/>
            <a:ext cx="5520613" cy="2675139"/>
          </a:xfrm>
          <a:prstGeom prst="rect">
            <a:avLst/>
          </a:prstGeom>
          <a:solidFill>
            <a:srgbClr val="00B05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r>
              <a:rPr lang="es-CO" sz="1333" b="1" i="1" dirty="0"/>
              <a:t>Significativa edificación mencionada en el judeocristiano, construida por los hombres en tiempos inmemoriales y que fehacientemente se lo puede identificar con el histórico zigurat de la antigua ciudad de Babilonia. Este edificio, en cuya cúspide estaba la </a:t>
            </a:r>
            <a:r>
              <a:rPr lang="es-CO" sz="1333" b="1" i="1" u="sng" dirty="0" err="1">
                <a:hlinkClick r:id="rId5" tooltip="Esagila"/>
              </a:rPr>
              <a:t>Esagila</a:t>
            </a:r>
            <a:r>
              <a:rPr lang="es-CO" sz="1333" b="1" i="1" dirty="0"/>
              <a:t> -templo dedicado a </a:t>
            </a:r>
            <a:r>
              <a:rPr lang="es-CO" sz="1333" b="1" i="1" u="sng" dirty="0" err="1">
                <a:hlinkClick r:id="rId6" tooltip="Marduk"/>
              </a:rPr>
              <a:t>Marduk</a:t>
            </a:r>
            <a:r>
              <a:rPr lang="es-CO" sz="1333" b="1" i="1" dirty="0"/>
              <a:t>-, originalmente tenía siete pisos de altura y más de 91 metros, pero pocos de sus restos permanecen en la actualidad.</a:t>
            </a:r>
          </a:p>
          <a:p>
            <a:r>
              <a:rPr lang="es-CO" sz="1333" b="1" i="1" dirty="0"/>
              <a:t>La Torre de Babel no solo es una edificación clave en la tradición judeocristiana y mencionada en el antiguo Testamento, sino también pertenece al ideario universal y su historia ha trascendido generaciones. Pero la leyenda de la torre reposa sobre una realidad, pues existía en efecto en Babilonia una construcción de varios pisos y de origen desconocido, que era ya restaurada en tiempos de </a:t>
            </a:r>
            <a:r>
              <a:rPr lang="es-CO" sz="1333" b="1" i="1" dirty="0" err="1"/>
              <a:t>Nabopolasar</a:t>
            </a:r>
            <a:r>
              <a:rPr lang="es-CO" sz="1333" b="1" i="1" dirty="0"/>
              <a:t> (625-605 AC), fundador de la dinastía caldea.</a:t>
            </a:r>
          </a:p>
        </p:txBody>
      </p:sp>
    </p:spTree>
    <p:extLst>
      <p:ext uri="{BB962C8B-B14F-4D97-AF65-F5344CB8AC3E}">
        <p14:creationId xmlns:p14="http://schemas.microsoft.com/office/powerpoint/2010/main" val="25058790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anim calcmode="lin" valueType="num">
                                      <p:cBhvr additive="base">
                                        <p:cTn id="19" dur="500" fill="hold"/>
                                        <p:tgtEl>
                                          <p:spTgt spid="1036"/>
                                        </p:tgtEl>
                                        <p:attrNameLst>
                                          <p:attrName>ppt_x</p:attrName>
                                        </p:attrNameLst>
                                      </p:cBhvr>
                                      <p:tavLst>
                                        <p:tav tm="0">
                                          <p:val>
                                            <p:strVal val="#ppt_x"/>
                                          </p:val>
                                        </p:tav>
                                        <p:tav tm="100000">
                                          <p:val>
                                            <p:strVal val="#ppt_x"/>
                                          </p:val>
                                        </p:tav>
                                      </p:tavLst>
                                    </p:anim>
                                    <p:anim calcmode="lin" valueType="num">
                                      <p:cBhvr additive="base">
                                        <p:cTn id="2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a:xfrm>
            <a:off x="125413" y="4486524"/>
            <a:ext cx="1905000" cy="269875"/>
          </a:xfrm>
        </p:spPr>
        <p:txBody>
          <a:bodyPr/>
          <a:lstStyle/>
          <a:p>
            <a:pPr>
              <a:defRPr/>
            </a:pPr>
            <a:fld id="{AEB14108-B812-43B4-9694-255BBB9249A7}" type="slidenum">
              <a:rPr lang="es-ES_tradnl" smtClean="0"/>
              <a:pPr>
                <a:defRPr/>
              </a:pPr>
              <a:t>23</a:t>
            </a:fld>
            <a:endParaRPr lang="es-ES_tradnl" dirty="0"/>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2654" y="1109734"/>
            <a:ext cx="2293678" cy="144016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113" y="2623208"/>
            <a:ext cx="2360228" cy="1253872"/>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459" y="3983608"/>
            <a:ext cx="2528137" cy="137162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14 Grupo"/>
          <p:cNvGrpSpPr>
            <a:grpSpLocks/>
          </p:cNvGrpSpPr>
          <p:nvPr/>
        </p:nvGrpSpPr>
        <p:grpSpPr bwMode="auto">
          <a:xfrm>
            <a:off x="3364705" y="1129308"/>
            <a:ext cx="5740769" cy="4503099"/>
            <a:chOff x="2039479" y="2050761"/>
            <a:chExt cx="5318334" cy="4412296"/>
          </a:xfrm>
        </p:grpSpPr>
        <p:sp>
          <p:nvSpPr>
            <p:cNvPr id="11" name="11 Forma libre"/>
            <p:cNvSpPr/>
            <p:nvPr/>
          </p:nvSpPr>
          <p:spPr>
            <a:xfrm>
              <a:off x="2039479" y="2050761"/>
              <a:ext cx="5318334" cy="448017"/>
            </a:xfrm>
            <a:custGeom>
              <a:avLst/>
              <a:gdLst>
                <a:gd name="connsiteX0" fmla="*/ 0 w 2610000"/>
                <a:gd name="connsiteY0" fmla="*/ 0 h 650919"/>
                <a:gd name="connsiteX1" fmla="*/ 2610000 w 2610000"/>
                <a:gd name="connsiteY1" fmla="*/ 0 h 650919"/>
                <a:gd name="connsiteX2" fmla="*/ 2610000 w 2610000"/>
                <a:gd name="connsiteY2" fmla="*/ 650919 h 650919"/>
                <a:gd name="connsiteX3" fmla="*/ 0 w 2610000"/>
                <a:gd name="connsiteY3" fmla="*/ 650919 h 650919"/>
                <a:gd name="connsiteX4" fmla="*/ 0 w 26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00" h="650919">
                  <a:moveTo>
                    <a:pt x="0" y="0"/>
                  </a:moveTo>
                  <a:lnTo>
                    <a:pt x="2610000" y="0"/>
                  </a:lnTo>
                  <a:lnTo>
                    <a:pt x="2610000" y="650919"/>
                  </a:lnTo>
                  <a:lnTo>
                    <a:pt x="0" y="650919"/>
                  </a:lnTo>
                  <a:lnTo>
                    <a:pt x="0" y="0"/>
                  </a:lnTo>
                  <a:close/>
                </a:path>
              </a:pathLst>
            </a:custGeom>
            <a:solidFill>
              <a:schemeClr val="accent1">
                <a:lumMod val="20000"/>
                <a:lumOff val="80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Países en desarrollo y países en transición</a:t>
              </a:r>
              <a:endParaRPr lang="es-CO" sz="2500" b="1" dirty="0">
                <a:solidFill>
                  <a:srgbClr val="000000"/>
                </a:solidFill>
              </a:endParaRPr>
            </a:p>
          </p:txBody>
        </p:sp>
        <p:sp>
          <p:nvSpPr>
            <p:cNvPr id="12" name="12 Forma libre"/>
            <p:cNvSpPr/>
            <p:nvPr/>
          </p:nvSpPr>
          <p:spPr>
            <a:xfrm>
              <a:off x="2047029" y="2699322"/>
              <a:ext cx="5292566" cy="489981"/>
            </a:xfrm>
            <a:custGeom>
              <a:avLst/>
              <a:gdLst>
                <a:gd name="connsiteX0" fmla="*/ 0 w 2385000"/>
                <a:gd name="connsiteY0" fmla="*/ 0 h 650919"/>
                <a:gd name="connsiteX1" fmla="*/ 2385000 w 2385000"/>
                <a:gd name="connsiteY1" fmla="*/ 0 h 650919"/>
                <a:gd name="connsiteX2" fmla="*/ 2385000 w 2385000"/>
                <a:gd name="connsiteY2" fmla="*/ 650919 h 650919"/>
                <a:gd name="connsiteX3" fmla="*/ 0 w 2385000"/>
                <a:gd name="connsiteY3" fmla="*/ 650919 h 650919"/>
                <a:gd name="connsiteX4" fmla="*/ 0 w 238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650919">
                  <a:moveTo>
                    <a:pt x="0" y="0"/>
                  </a:moveTo>
                  <a:lnTo>
                    <a:pt x="2385000" y="0"/>
                  </a:lnTo>
                  <a:lnTo>
                    <a:pt x="2385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Modifican sus Modelos Contables</a:t>
              </a:r>
              <a:endParaRPr lang="es-CO" sz="2500" b="1" dirty="0">
                <a:solidFill>
                  <a:srgbClr val="000000"/>
                </a:solidFill>
              </a:endParaRPr>
            </a:p>
          </p:txBody>
        </p:sp>
        <p:sp>
          <p:nvSpPr>
            <p:cNvPr id="13" name="13 Forma libre"/>
            <p:cNvSpPr/>
            <p:nvPr/>
          </p:nvSpPr>
          <p:spPr>
            <a:xfrm>
              <a:off x="2075642" y="3342301"/>
              <a:ext cx="5263954" cy="371527"/>
            </a:xfrm>
            <a:custGeom>
              <a:avLst/>
              <a:gdLst>
                <a:gd name="connsiteX0" fmla="*/ 0 w 2025000"/>
                <a:gd name="connsiteY0" fmla="*/ 0 h 650919"/>
                <a:gd name="connsiteX1" fmla="*/ 2025000 w 2025000"/>
                <a:gd name="connsiteY1" fmla="*/ 0 h 650919"/>
                <a:gd name="connsiteX2" fmla="*/ 2025000 w 2025000"/>
                <a:gd name="connsiteY2" fmla="*/ 650919 h 650919"/>
                <a:gd name="connsiteX3" fmla="*/ 0 w 2025000"/>
                <a:gd name="connsiteY3" fmla="*/ 650919 h 650919"/>
                <a:gd name="connsiteX4" fmla="*/ 0 w 202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00" h="650919">
                  <a:moveTo>
                    <a:pt x="0" y="0"/>
                  </a:moveTo>
                  <a:lnTo>
                    <a:pt x="2025000" y="0"/>
                  </a:lnTo>
                  <a:lnTo>
                    <a:pt x="2025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Configurados a sus necesidades</a:t>
              </a:r>
              <a:endParaRPr lang="es-CO" sz="2500" b="1" dirty="0">
                <a:solidFill>
                  <a:srgbClr val="000000"/>
                </a:solidFill>
              </a:endParaRPr>
            </a:p>
          </p:txBody>
        </p:sp>
        <p:sp>
          <p:nvSpPr>
            <p:cNvPr id="14" name="14 Forma libre"/>
            <p:cNvSpPr/>
            <p:nvPr/>
          </p:nvSpPr>
          <p:spPr>
            <a:xfrm>
              <a:off x="2075642" y="3878687"/>
              <a:ext cx="5263954" cy="682086"/>
            </a:xfrm>
            <a:custGeom>
              <a:avLst/>
              <a:gdLst>
                <a:gd name="connsiteX0" fmla="*/ 0 w 4680000"/>
                <a:gd name="connsiteY0" fmla="*/ 0 h 650919"/>
                <a:gd name="connsiteX1" fmla="*/ 4680000 w 4680000"/>
                <a:gd name="connsiteY1" fmla="*/ 0 h 650919"/>
                <a:gd name="connsiteX2" fmla="*/ 4680000 w 4680000"/>
                <a:gd name="connsiteY2" fmla="*/ 650919 h 650919"/>
                <a:gd name="connsiteX3" fmla="*/ 0 w 4680000"/>
                <a:gd name="connsiteY3" fmla="*/ 650919 h 650919"/>
                <a:gd name="connsiteX4" fmla="*/ 0 w 468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650919">
                  <a:moveTo>
                    <a:pt x="0" y="0"/>
                  </a:moveTo>
                  <a:lnTo>
                    <a:pt x="4680000" y="0"/>
                  </a:lnTo>
                  <a:lnTo>
                    <a:pt x="468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a:lnSpc>
                  <a:spcPct val="90000"/>
                </a:lnSpc>
                <a:spcAft>
                  <a:spcPct val="35000"/>
                </a:spcAft>
                <a:defRPr/>
              </a:pPr>
              <a:r>
                <a:rPr lang="es-ES" sz="2500" b="1" dirty="0">
                  <a:solidFill>
                    <a:srgbClr val="000000"/>
                  </a:solidFill>
                </a:rPr>
                <a:t>Procesos de Adopción, Convergencia, Armonización, Adaptación</a:t>
              </a:r>
              <a:endParaRPr lang="es-CO" sz="2500" b="1" dirty="0">
                <a:solidFill>
                  <a:srgbClr val="000000"/>
                </a:solidFill>
              </a:endParaRPr>
            </a:p>
          </p:txBody>
        </p:sp>
        <p:sp>
          <p:nvSpPr>
            <p:cNvPr id="15" name="15 Forma libre"/>
            <p:cNvSpPr/>
            <p:nvPr/>
          </p:nvSpPr>
          <p:spPr>
            <a:xfrm>
              <a:off x="2075642" y="4721153"/>
              <a:ext cx="5263954" cy="406168"/>
            </a:xfrm>
            <a:custGeom>
              <a:avLst/>
              <a:gdLst>
                <a:gd name="connsiteX0" fmla="*/ 0 w 2340000"/>
                <a:gd name="connsiteY0" fmla="*/ 0 h 650919"/>
                <a:gd name="connsiteX1" fmla="*/ 2340000 w 2340000"/>
                <a:gd name="connsiteY1" fmla="*/ 0 h 650919"/>
                <a:gd name="connsiteX2" fmla="*/ 2340000 w 2340000"/>
                <a:gd name="connsiteY2" fmla="*/ 650919 h 650919"/>
                <a:gd name="connsiteX3" fmla="*/ 0 w 2340000"/>
                <a:gd name="connsiteY3" fmla="*/ 650919 h 650919"/>
                <a:gd name="connsiteX4" fmla="*/ 0 w 234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000" h="650919">
                  <a:moveTo>
                    <a:pt x="0" y="0"/>
                  </a:moveTo>
                  <a:lnTo>
                    <a:pt x="2340000" y="0"/>
                  </a:lnTo>
                  <a:lnTo>
                    <a:pt x="234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Modelos Contables Homogéneos</a:t>
              </a:r>
              <a:endParaRPr lang="es-CO" sz="2500" b="1" dirty="0">
                <a:solidFill>
                  <a:srgbClr val="000000"/>
                </a:solidFill>
              </a:endParaRPr>
            </a:p>
          </p:txBody>
        </p:sp>
        <p:sp>
          <p:nvSpPr>
            <p:cNvPr id="16" name="16 Forma libre"/>
            <p:cNvSpPr/>
            <p:nvPr/>
          </p:nvSpPr>
          <p:spPr>
            <a:xfrm>
              <a:off x="2075642" y="5277404"/>
              <a:ext cx="5263954" cy="458129"/>
            </a:xfrm>
            <a:custGeom>
              <a:avLst/>
              <a:gdLst>
                <a:gd name="connsiteX0" fmla="*/ 0 w 1755000"/>
                <a:gd name="connsiteY0" fmla="*/ 0 h 650919"/>
                <a:gd name="connsiteX1" fmla="*/ 1755000 w 1755000"/>
                <a:gd name="connsiteY1" fmla="*/ 0 h 650919"/>
                <a:gd name="connsiteX2" fmla="*/ 1755000 w 1755000"/>
                <a:gd name="connsiteY2" fmla="*/ 650919 h 650919"/>
                <a:gd name="connsiteX3" fmla="*/ 0 w 1755000"/>
                <a:gd name="connsiteY3" fmla="*/ 650919 h 650919"/>
                <a:gd name="connsiteX4" fmla="*/ 0 w 175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000" h="650919">
                  <a:moveTo>
                    <a:pt x="0" y="0"/>
                  </a:moveTo>
                  <a:lnTo>
                    <a:pt x="1755000" y="0"/>
                  </a:lnTo>
                  <a:lnTo>
                    <a:pt x="1755000" y="650919"/>
                  </a:lnTo>
                  <a:lnTo>
                    <a:pt x="0" y="650919"/>
                  </a:lnTo>
                  <a:lnTo>
                    <a:pt x="0" y="0"/>
                  </a:lnTo>
                  <a:close/>
                </a:path>
              </a:pathLst>
            </a:custGeom>
            <a:solidFill>
              <a:schemeClr val="accent1">
                <a:lumMod val="20000"/>
                <a:lumOff val="80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chemeClr val="tx1"/>
                  </a:solidFill>
                </a:rPr>
                <a:t>Vinculados al Capital Global</a:t>
              </a:r>
              <a:endParaRPr lang="es-CO" sz="2500" b="1" dirty="0">
                <a:solidFill>
                  <a:schemeClr val="tx1"/>
                </a:solidFill>
              </a:endParaRPr>
            </a:p>
          </p:txBody>
        </p:sp>
        <p:sp>
          <p:nvSpPr>
            <p:cNvPr id="17" name="17 Forma libre"/>
            <p:cNvSpPr/>
            <p:nvPr/>
          </p:nvSpPr>
          <p:spPr>
            <a:xfrm>
              <a:off x="2061913" y="5873212"/>
              <a:ext cx="5277683" cy="589845"/>
            </a:xfrm>
            <a:custGeom>
              <a:avLst/>
              <a:gdLst>
                <a:gd name="connsiteX0" fmla="*/ 0 w 3510000"/>
                <a:gd name="connsiteY0" fmla="*/ 0 h 650919"/>
                <a:gd name="connsiteX1" fmla="*/ 3510000 w 3510000"/>
                <a:gd name="connsiteY1" fmla="*/ 0 h 650919"/>
                <a:gd name="connsiteX2" fmla="*/ 3510000 w 3510000"/>
                <a:gd name="connsiteY2" fmla="*/ 650919 h 650919"/>
                <a:gd name="connsiteX3" fmla="*/ 0 w 3510000"/>
                <a:gd name="connsiteY3" fmla="*/ 650919 h 650919"/>
                <a:gd name="connsiteX4" fmla="*/ 0 w 35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650919">
                  <a:moveTo>
                    <a:pt x="0" y="0"/>
                  </a:moveTo>
                  <a:lnTo>
                    <a:pt x="3510000" y="0"/>
                  </a:lnTo>
                  <a:lnTo>
                    <a:pt x="351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Asociados a las necesidades de países desarrollados</a:t>
              </a:r>
              <a:endParaRPr lang="es-CO" sz="2500" b="1" dirty="0">
                <a:solidFill>
                  <a:srgbClr val="000000"/>
                </a:solidFill>
              </a:endParaRPr>
            </a:p>
          </p:txBody>
        </p:sp>
      </p:grpSp>
      <p:sp>
        <p:nvSpPr>
          <p:cNvPr id="18" name="Rectángulo 16"/>
          <p:cNvSpPr/>
          <p:nvPr/>
        </p:nvSpPr>
        <p:spPr>
          <a:xfrm>
            <a:off x="101457" y="5422540"/>
            <a:ext cx="2232246" cy="2321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800" b="1" dirty="0">
                <a:solidFill>
                  <a:schemeClr val="tx1"/>
                </a:solidFill>
              </a:rPr>
              <a:t>* </a:t>
            </a:r>
            <a:r>
              <a:rPr lang="es-CO" sz="600" b="1" dirty="0">
                <a:solidFill>
                  <a:schemeClr val="tx1"/>
                </a:solidFill>
              </a:rPr>
              <a:t>Original Ajustada de John Cardona A </a:t>
            </a:r>
          </a:p>
        </p:txBody>
      </p:sp>
      <p:sp>
        <p:nvSpPr>
          <p:cNvPr id="19" name="Flecha izquierda y derecha 21"/>
          <p:cNvSpPr/>
          <p:nvPr/>
        </p:nvSpPr>
        <p:spPr>
          <a:xfrm rot="5400000">
            <a:off x="749701" y="3212949"/>
            <a:ext cx="4281635" cy="396240"/>
          </a:xfrm>
          <a:prstGeom prst="leftRightArrow">
            <a:avLst/>
          </a:prstGeom>
          <a:solidFill>
            <a:schemeClr val="accent1">
              <a:lumMod val="75000"/>
            </a:schemeClr>
          </a:solidFill>
          <a:ln>
            <a:solidFill>
              <a:schemeClr val="tx1"/>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CuadroTexto 22"/>
          <p:cNvSpPr txBox="1"/>
          <p:nvPr/>
        </p:nvSpPr>
        <p:spPr>
          <a:xfrm>
            <a:off x="1045234" y="121196"/>
            <a:ext cx="7415198" cy="769441"/>
          </a:xfrm>
          <a:prstGeom prst="rect">
            <a:avLst/>
          </a:prstGeom>
          <a:noFill/>
        </p:spPr>
        <p:txBody>
          <a:bodyPr wrap="square" rtlCol="0">
            <a:spAutoFit/>
          </a:bodyPr>
          <a:lstStyle/>
          <a:p>
            <a:r>
              <a:rPr lang="es-CO" sz="4400" b="1" dirty="0">
                <a:solidFill>
                  <a:schemeClr val="bg1"/>
                </a:solidFill>
                <a:latin typeface="+mn-lt"/>
              </a:rPr>
              <a:t>Procesos de cambio contable *</a:t>
            </a:r>
          </a:p>
        </p:txBody>
      </p:sp>
    </p:spTree>
    <p:extLst>
      <p:ext uri="{BB962C8B-B14F-4D97-AF65-F5344CB8AC3E}">
        <p14:creationId xmlns:p14="http://schemas.microsoft.com/office/powerpoint/2010/main" val="41217435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fltVal val="0"/>
                                          </p:val>
                                        </p:tav>
                                        <p:tav tm="100000">
                                          <p:val>
                                            <p:strVal val="#ppt_w"/>
                                          </p:val>
                                        </p:tav>
                                      </p:tavLst>
                                    </p:anim>
                                    <p:anim calcmode="lin" valueType="num">
                                      <p:cBhvr>
                                        <p:cTn id="19" dur="1000" fill="hold"/>
                                        <p:tgtEl>
                                          <p:spTgt spid="10"/>
                                        </p:tgtEl>
                                        <p:attrNameLst>
                                          <p:attrName>ppt_h</p:attrName>
                                        </p:attrNameLst>
                                      </p:cBhvr>
                                      <p:tavLst>
                                        <p:tav tm="0">
                                          <p:val>
                                            <p:fltVal val="0"/>
                                          </p:val>
                                        </p:tav>
                                        <p:tav tm="100000">
                                          <p:val>
                                            <p:strVal val="#ppt_h"/>
                                          </p:val>
                                        </p:tav>
                                      </p:tavLst>
                                    </p:anim>
                                    <p:anim calcmode="lin" valueType="num">
                                      <p:cBhvr>
                                        <p:cTn id="20" dur="1000" fill="hold"/>
                                        <p:tgtEl>
                                          <p:spTgt spid="10"/>
                                        </p:tgtEl>
                                        <p:attrNameLst>
                                          <p:attrName>style.rotation</p:attrName>
                                        </p:attrNameLst>
                                      </p:cBhvr>
                                      <p:tavLst>
                                        <p:tav tm="0">
                                          <p:val>
                                            <p:fltVal val="90"/>
                                          </p:val>
                                        </p:tav>
                                        <p:tav tm="100000">
                                          <p:val>
                                            <p:fltVal val="0"/>
                                          </p:val>
                                        </p:tav>
                                      </p:tavLst>
                                    </p:anim>
                                    <p:animEffect transition="in" filter="fade">
                                      <p:cBhvr>
                                        <p:cTn id="21" dur="1000"/>
                                        <p:tgtEl>
                                          <p:spTgt spid="10"/>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1000" fill="hold"/>
                                        <p:tgtEl>
                                          <p:spTgt spid="19"/>
                                        </p:tgtEl>
                                        <p:attrNameLst>
                                          <p:attrName>ppt_w</p:attrName>
                                        </p:attrNameLst>
                                      </p:cBhvr>
                                      <p:tavLst>
                                        <p:tav tm="0">
                                          <p:val>
                                            <p:fltVal val="0"/>
                                          </p:val>
                                        </p:tav>
                                        <p:tav tm="100000">
                                          <p:val>
                                            <p:strVal val="#ppt_w"/>
                                          </p:val>
                                        </p:tav>
                                      </p:tavLst>
                                    </p:anim>
                                    <p:anim calcmode="lin" valueType="num">
                                      <p:cBhvr>
                                        <p:cTn id="25" dur="1000" fill="hold"/>
                                        <p:tgtEl>
                                          <p:spTgt spid="19"/>
                                        </p:tgtEl>
                                        <p:attrNameLst>
                                          <p:attrName>ppt_h</p:attrName>
                                        </p:attrNameLst>
                                      </p:cBhvr>
                                      <p:tavLst>
                                        <p:tav tm="0">
                                          <p:val>
                                            <p:fltVal val="0"/>
                                          </p:val>
                                        </p:tav>
                                        <p:tav tm="100000">
                                          <p:val>
                                            <p:strVal val="#ppt_h"/>
                                          </p:val>
                                        </p:tav>
                                      </p:tavLst>
                                    </p:anim>
                                    <p:anim calcmode="lin" valueType="num">
                                      <p:cBhvr>
                                        <p:cTn id="26" dur="1000" fill="hold"/>
                                        <p:tgtEl>
                                          <p:spTgt spid="19"/>
                                        </p:tgtEl>
                                        <p:attrNameLst>
                                          <p:attrName>style.rotation</p:attrName>
                                        </p:attrNameLst>
                                      </p:cBhvr>
                                      <p:tavLst>
                                        <p:tav tm="0">
                                          <p:val>
                                            <p:fltVal val="90"/>
                                          </p:val>
                                        </p:tav>
                                        <p:tav tm="100000">
                                          <p:val>
                                            <p:fltVal val="0"/>
                                          </p:val>
                                        </p:tav>
                                      </p:tavLst>
                                    </p:anim>
                                    <p:animEffect transition="in" filter="fade">
                                      <p:cBhvr>
                                        <p:cTn id="27"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0"/>
          </p:nvPr>
        </p:nvSpPr>
        <p:spPr/>
        <p:txBody>
          <a:bodyPr/>
          <a:lstStyle/>
          <a:p>
            <a:pPr>
              <a:defRPr/>
            </a:pPr>
            <a:fld id="{680876C3-5B85-43D9-9CB8-66632069018E}" type="slidenum">
              <a:rPr lang="es-ES_tradnl" smtClean="0"/>
              <a:pPr>
                <a:defRPr/>
              </a:pPr>
              <a:t>24</a:t>
            </a:fld>
            <a:endParaRPr lang="es-ES_tradnl" dirty="0"/>
          </a:p>
        </p:txBody>
      </p:sp>
      <p:sp>
        <p:nvSpPr>
          <p:cNvPr id="6" name="1 Título"/>
          <p:cNvSpPr>
            <a:spLocks noGrp="1"/>
          </p:cNvSpPr>
          <p:nvPr>
            <p:ph type="ctrTitle"/>
          </p:nvPr>
        </p:nvSpPr>
        <p:spPr bwMode="auto">
          <a:xfrm>
            <a:off x="762000" y="2092854"/>
            <a:ext cx="7620000" cy="13173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ctr" anchorCtr="0" compatLnSpc="1">
            <a:prstTxWarp prst="textNoShape">
              <a:avLst/>
            </a:prstTxWarp>
            <a:noAutofit/>
          </a:bodyPr>
          <a:lstStyle/>
          <a:p>
            <a:pPr algn="ctr" eaLnBrk="1" hangingPunct="1"/>
            <a:r>
              <a:rPr lang="es-CO" altLang="es-ES" sz="3833" dirty="0"/>
              <a:t>1. Contexto legal de la convergencia a NIIF/NIC y NICSP</a:t>
            </a:r>
          </a:p>
        </p:txBody>
      </p:sp>
    </p:spTree>
    <p:extLst>
      <p:ext uri="{BB962C8B-B14F-4D97-AF65-F5344CB8AC3E}">
        <p14:creationId xmlns:p14="http://schemas.microsoft.com/office/powerpoint/2010/main" val="38163097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5 Título"/>
          <p:cNvSpPr>
            <a:spLocks noGrp="1"/>
          </p:cNvSpPr>
          <p:nvPr>
            <p:ph type="ctrTitle"/>
          </p:nvPr>
        </p:nvSpPr>
        <p:spPr bwMode="auto">
          <a:xfrm>
            <a:off x="1151620" y="216587"/>
            <a:ext cx="6600733" cy="7807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3667" dirty="0">
                <a:effectLst>
                  <a:outerShdw blurRad="38100" dist="38100" dir="2700000" algn="tl">
                    <a:srgbClr val="000000"/>
                  </a:outerShdw>
                </a:effectLst>
                <a:latin typeface="Calibri" pitchFamily="34" charset="0"/>
                <a:cs typeface="Arial" charset="0"/>
              </a:rPr>
              <a:t>Contexto Legal NIIF/NIC y NICSP</a:t>
            </a:r>
            <a:endParaRPr lang="es-ES" altLang="es-ES" sz="3667" dirty="0"/>
          </a:p>
        </p:txBody>
      </p:sp>
      <p:sp>
        <p:nvSpPr>
          <p:cNvPr id="3" name="2 Marcador de número de diapositiva"/>
          <p:cNvSpPr>
            <a:spLocks noGrp="1"/>
          </p:cNvSpPr>
          <p:nvPr>
            <p:ph type="sldNum" sz="quarter" idx="15"/>
          </p:nvPr>
        </p:nvSpPr>
        <p:spPr/>
        <p:txBody>
          <a:bodyPr/>
          <a:lstStyle/>
          <a:p>
            <a:pPr>
              <a:defRPr/>
            </a:pPr>
            <a:fld id="{5B9744C6-0976-4199-BD6F-DDF0E7FB7E0D}" type="slidenum">
              <a:rPr lang="es-ES_tradnl"/>
              <a:pPr>
                <a:defRPr/>
              </a:pPr>
              <a:t>25</a:t>
            </a:fld>
            <a:endParaRPr lang="es-ES_tradnl" dirty="0"/>
          </a:p>
        </p:txBody>
      </p:sp>
      <p:sp>
        <p:nvSpPr>
          <p:cNvPr id="6" name="Rectangle 12"/>
          <p:cNvSpPr txBox="1">
            <a:spLocks noChangeArrowheads="1"/>
          </p:cNvSpPr>
          <p:nvPr/>
        </p:nvSpPr>
        <p:spPr bwMode="auto">
          <a:xfrm>
            <a:off x="938295" y="961822"/>
            <a:ext cx="7430967" cy="41404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eaLnBrk="1" hangingPunct="1">
              <a:lnSpc>
                <a:spcPct val="90000"/>
              </a:lnSpc>
            </a:pPr>
            <a:endParaRPr lang="es-ES" altLang="es-ES" sz="1500" b="1" dirty="0">
              <a:latin typeface="Calibri" pitchFamily="34" charset="0"/>
            </a:endParaRPr>
          </a:p>
          <a:p>
            <a:pPr marL="54237" indent="0" eaLnBrk="1" hangingPunct="1">
              <a:lnSpc>
                <a:spcPct val="90000"/>
              </a:lnSpc>
              <a:buNone/>
            </a:pPr>
            <a:endParaRPr lang="es-ES" altLang="es-ES" sz="1500" b="1" dirty="0">
              <a:latin typeface="Calibri" pitchFamily="34" charset="0"/>
            </a:endParaRPr>
          </a:p>
          <a:p>
            <a:pPr marL="54237" indent="0" eaLnBrk="1" hangingPunct="1">
              <a:lnSpc>
                <a:spcPct val="90000"/>
              </a:lnSpc>
              <a:buNone/>
            </a:pPr>
            <a:endParaRPr lang="es-ES" altLang="es-ES" sz="1500" b="1" dirty="0">
              <a:latin typeface="Calibri" pitchFamily="34" charset="0"/>
            </a:endParaRPr>
          </a:p>
          <a:p>
            <a:pPr eaLnBrk="1" hangingPunct="1">
              <a:lnSpc>
                <a:spcPct val="90000"/>
              </a:lnSpc>
            </a:pPr>
            <a:endParaRPr lang="es-ES" altLang="es-ES" sz="1500" b="1" dirty="0">
              <a:latin typeface="Calibri" pitchFamily="34" charset="0"/>
            </a:endParaRPr>
          </a:p>
          <a:p>
            <a:pPr eaLnBrk="1" hangingPunct="1">
              <a:lnSpc>
                <a:spcPct val="90000"/>
              </a:lnSpc>
            </a:pPr>
            <a:endParaRPr lang="es-ES" altLang="es-ES" sz="1500" b="1" dirty="0">
              <a:latin typeface="Calibri" pitchFamily="34" charset="0"/>
            </a:endParaRPr>
          </a:p>
          <a:p>
            <a:pPr eaLnBrk="1" hangingPunct="1">
              <a:lnSpc>
                <a:spcPct val="90000"/>
              </a:lnSpc>
            </a:pPr>
            <a:endParaRPr lang="es-ES" altLang="es-ES" sz="1500" b="1" dirty="0">
              <a:latin typeface="Calibri" pitchFamily="34" charset="0"/>
            </a:endParaRPr>
          </a:p>
          <a:p>
            <a:pPr eaLnBrk="1" hangingPunct="1">
              <a:lnSpc>
                <a:spcPct val="90000"/>
              </a:lnSpc>
            </a:pPr>
            <a:endParaRPr lang="es-ES" altLang="es-ES" sz="1500" b="1" dirty="0">
              <a:latin typeface="Calibri" pitchFamily="34" charset="0"/>
            </a:endParaRPr>
          </a:p>
          <a:p>
            <a:pPr eaLnBrk="1" hangingPunct="1">
              <a:lnSpc>
                <a:spcPct val="90000"/>
              </a:lnSpc>
            </a:pPr>
            <a:endParaRPr lang="es-ES" altLang="es-ES" sz="1500" b="1" dirty="0">
              <a:latin typeface="Calibri" pitchFamily="34" charset="0"/>
            </a:endParaRPr>
          </a:p>
          <a:p>
            <a:pPr eaLnBrk="1" hangingPunct="1">
              <a:lnSpc>
                <a:spcPct val="90000"/>
              </a:lnSpc>
            </a:pPr>
            <a:endParaRPr lang="es-ES" altLang="es-ES" sz="1333" b="1" dirty="0">
              <a:latin typeface="Calibri" pitchFamily="34" charset="0"/>
            </a:endParaRPr>
          </a:p>
        </p:txBody>
      </p:sp>
      <p:sp>
        <p:nvSpPr>
          <p:cNvPr id="5" name="4 Forma libre"/>
          <p:cNvSpPr/>
          <p:nvPr/>
        </p:nvSpPr>
        <p:spPr>
          <a:xfrm>
            <a:off x="1271634" y="1357333"/>
            <a:ext cx="2280253" cy="667482"/>
          </a:xfrm>
          <a:custGeom>
            <a:avLst/>
            <a:gdLst>
              <a:gd name="connsiteX0" fmla="*/ 0 w 2786105"/>
              <a:gd name="connsiteY0" fmla="*/ 0 h 611175"/>
              <a:gd name="connsiteX1" fmla="*/ 2786105 w 2786105"/>
              <a:gd name="connsiteY1" fmla="*/ 0 h 611175"/>
              <a:gd name="connsiteX2" fmla="*/ 2786105 w 2786105"/>
              <a:gd name="connsiteY2" fmla="*/ 611175 h 611175"/>
              <a:gd name="connsiteX3" fmla="*/ 0 w 2786105"/>
              <a:gd name="connsiteY3" fmla="*/ 611175 h 611175"/>
              <a:gd name="connsiteX4" fmla="*/ 0 w 2786105"/>
              <a:gd name="connsiteY4" fmla="*/ 0 h 61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11175">
                <a:moveTo>
                  <a:pt x="0" y="0"/>
                </a:moveTo>
                <a:lnTo>
                  <a:pt x="2786105" y="0"/>
                </a:lnTo>
                <a:lnTo>
                  <a:pt x="2786105" y="611175"/>
                </a:lnTo>
                <a:lnTo>
                  <a:pt x="0" y="611175"/>
                </a:lnTo>
                <a:lnTo>
                  <a:pt x="0" y="0"/>
                </a:lnTo>
                <a:close/>
              </a:path>
            </a:pathLst>
          </a:custGeom>
          <a:ln>
            <a:solidFill>
              <a:schemeClr val="accent6">
                <a:lumMod val="75000"/>
              </a:schemeClr>
            </a:solidFill>
          </a:ln>
          <a:effectLst>
            <a:glow rad="63500">
              <a:schemeClr val="accent3">
                <a:satMod val="175000"/>
                <a:alpha val="40000"/>
              </a:schemeClr>
            </a:glow>
          </a:effectLst>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91438" tIns="44450" rIns="44450" bIns="44450" numCol="1" spcCol="1270" anchor="ctr" anchorCtr="0">
            <a:noAutofit/>
          </a:bodyPr>
          <a:lstStyle/>
          <a:p>
            <a:pPr defTabSz="518563">
              <a:lnSpc>
                <a:spcPct val="90000"/>
              </a:lnSpc>
              <a:spcAft>
                <a:spcPct val="35000"/>
              </a:spcAft>
            </a:pPr>
            <a:r>
              <a:rPr lang="es-ES" altLang="es-ES" sz="1667" b="1" dirty="0">
                <a:latin typeface="Calibri" pitchFamily="34" charset="0"/>
              </a:rPr>
              <a:t>Artículo 354 de la Constitución Política</a:t>
            </a:r>
            <a:endParaRPr lang="es-ES" sz="1667" dirty="0"/>
          </a:p>
        </p:txBody>
      </p:sp>
      <p:sp>
        <p:nvSpPr>
          <p:cNvPr id="8" name="7 Rectángulo"/>
          <p:cNvSpPr/>
          <p:nvPr/>
        </p:nvSpPr>
        <p:spPr>
          <a:xfrm>
            <a:off x="971600" y="1237320"/>
            <a:ext cx="507883" cy="761825"/>
          </a:xfrm>
          <a:prstGeom prst="rect">
            <a:avLst/>
          </a:prstGeom>
          <a:solidFill>
            <a:schemeClr val="bg1">
              <a:lumMod val="65000"/>
            </a:schemeClr>
          </a:solidFill>
          <a:ln>
            <a:solidFill>
              <a:schemeClr val="accent2">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8 Forma libre"/>
          <p:cNvSpPr/>
          <p:nvPr/>
        </p:nvSpPr>
        <p:spPr>
          <a:xfrm>
            <a:off x="4410486" y="1297327"/>
            <a:ext cx="2321754" cy="540060"/>
          </a:xfrm>
          <a:custGeom>
            <a:avLst/>
            <a:gdLst>
              <a:gd name="connsiteX0" fmla="*/ 0 w 2786105"/>
              <a:gd name="connsiteY0" fmla="*/ 0 h 611175"/>
              <a:gd name="connsiteX1" fmla="*/ 2786105 w 2786105"/>
              <a:gd name="connsiteY1" fmla="*/ 0 h 611175"/>
              <a:gd name="connsiteX2" fmla="*/ 2786105 w 2786105"/>
              <a:gd name="connsiteY2" fmla="*/ 611175 h 611175"/>
              <a:gd name="connsiteX3" fmla="*/ 0 w 2786105"/>
              <a:gd name="connsiteY3" fmla="*/ 611175 h 611175"/>
              <a:gd name="connsiteX4" fmla="*/ 0 w 2786105"/>
              <a:gd name="connsiteY4" fmla="*/ 0 h 61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11175">
                <a:moveTo>
                  <a:pt x="0" y="0"/>
                </a:moveTo>
                <a:lnTo>
                  <a:pt x="2786105" y="0"/>
                </a:lnTo>
                <a:lnTo>
                  <a:pt x="2786105" y="611175"/>
                </a:lnTo>
                <a:lnTo>
                  <a:pt x="0" y="611175"/>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91438" tIns="44450" rIns="44450" bIns="44450" numCol="1" spcCol="1270" anchor="ctr" anchorCtr="0">
            <a:noAutofit/>
          </a:bodyPr>
          <a:lstStyle/>
          <a:p>
            <a:pPr defTabSz="518563">
              <a:lnSpc>
                <a:spcPct val="90000"/>
              </a:lnSpc>
              <a:spcAft>
                <a:spcPct val="35000"/>
              </a:spcAft>
            </a:pPr>
            <a:r>
              <a:rPr lang="es-ES" altLang="es-ES" sz="1667" b="1" dirty="0">
                <a:latin typeface="Calibri" pitchFamily="34" charset="0"/>
              </a:rPr>
              <a:t>Ley 298 / 1996</a:t>
            </a:r>
            <a:endParaRPr lang="es-ES" sz="1667" dirty="0"/>
          </a:p>
        </p:txBody>
      </p:sp>
      <p:sp>
        <p:nvSpPr>
          <p:cNvPr id="10" name="9 Rectángulo"/>
          <p:cNvSpPr/>
          <p:nvPr/>
        </p:nvSpPr>
        <p:spPr>
          <a:xfrm>
            <a:off x="4174650" y="1177314"/>
            <a:ext cx="507883" cy="593164"/>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10 Forma libre"/>
          <p:cNvSpPr/>
          <p:nvPr/>
        </p:nvSpPr>
        <p:spPr>
          <a:xfrm>
            <a:off x="1342373" y="2191959"/>
            <a:ext cx="2329528" cy="725548"/>
          </a:xfrm>
          <a:custGeom>
            <a:avLst/>
            <a:gdLst>
              <a:gd name="connsiteX0" fmla="*/ 0 w 2786105"/>
              <a:gd name="connsiteY0" fmla="*/ 0 h 870658"/>
              <a:gd name="connsiteX1" fmla="*/ 2786105 w 2786105"/>
              <a:gd name="connsiteY1" fmla="*/ 0 h 870658"/>
              <a:gd name="connsiteX2" fmla="*/ 2786105 w 2786105"/>
              <a:gd name="connsiteY2" fmla="*/ 870658 h 870658"/>
              <a:gd name="connsiteX3" fmla="*/ 0 w 2786105"/>
              <a:gd name="connsiteY3" fmla="*/ 870658 h 870658"/>
              <a:gd name="connsiteX4" fmla="*/ 0 w 2786105"/>
              <a:gd name="connsiteY4" fmla="*/ 0 h 87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870658">
                <a:moveTo>
                  <a:pt x="0" y="0"/>
                </a:moveTo>
                <a:lnTo>
                  <a:pt x="2786105" y="0"/>
                </a:lnTo>
                <a:lnTo>
                  <a:pt x="2786105" y="870658"/>
                </a:lnTo>
                <a:lnTo>
                  <a:pt x="0" y="870658"/>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91438" tIns="44450" rIns="44450" bIns="44450" numCol="1" spcCol="1270" anchor="ctr" anchorCtr="0">
            <a:noAutofit/>
          </a:bodyPr>
          <a:lstStyle/>
          <a:p>
            <a:pPr defTabSz="518563">
              <a:lnSpc>
                <a:spcPct val="90000"/>
              </a:lnSpc>
              <a:spcAft>
                <a:spcPct val="35000"/>
              </a:spcAft>
            </a:pPr>
            <a:r>
              <a:rPr lang="es-ES" altLang="es-ES" sz="1667" b="1" dirty="0">
                <a:latin typeface="Calibri" pitchFamily="34" charset="0"/>
              </a:rPr>
              <a:t>Ley 1314 de 2009 (Artículos 1º, 6º y 12º)</a:t>
            </a:r>
            <a:endParaRPr lang="es-ES" sz="1667" dirty="0"/>
          </a:p>
        </p:txBody>
      </p:sp>
      <p:sp>
        <p:nvSpPr>
          <p:cNvPr id="12" name="11 Rectángulo"/>
          <p:cNvSpPr/>
          <p:nvPr/>
        </p:nvSpPr>
        <p:spPr>
          <a:xfrm>
            <a:off x="971600" y="2099003"/>
            <a:ext cx="507883" cy="761825"/>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3" name="12 Forma libre"/>
          <p:cNvSpPr/>
          <p:nvPr/>
        </p:nvSpPr>
        <p:spPr>
          <a:xfrm>
            <a:off x="4391403" y="2095878"/>
            <a:ext cx="2940904" cy="701615"/>
          </a:xfrm>
          <a:custGeom>
            <a:avLst/>
            <a:gdLst>
              <a:gd name="connsiteX0" fmla="*/ 0 w 2786105"/>
              <a:gd name="connsiteY0" fmla="*/ 0 h 683701"/>
              <a:gd name="connsiteX1" fmla="*/ 2786105 w 2786105"/>
              <a:gd name="connsiteY1" fmla="*/ 0 h 683701"/>
              <a:gd name="connsiteX2" fmla="*/ 2786105 w 2786105"/>
              <a:gd name="connsiteY2" fmla="*/ 683701 h 683701"/>
              <a:gd name="connsiteX3" fmla="*/ 0 w 2786105"/>
              <a:gd name="connsiteY3" fmla="*/ 683701 h 683701"/>
              <a:gd name="connsiteX4" fmla="*/ 0 w 2786105"/>
              <a:gd name="connsiteY4" fmla="*/ 0 h 683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83701">
                <a:moveTo>
                  <a:pt x="0" y="0"/>
                </a:moveTo>
                <a:lnTo>
                  <a:pt x="2786105" y="0"/>
                </a:lnTo>
                <a:lnTo>
                  <a:pt x="2786105" y="683701"/>
                </a:lnTo>
                <a:lnTo>
                  <a:pt x="0" y="683701"/>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91438" tIns="44450" rIns="44450" bIns="44450" numCol="1" spcCol="1270" anchor="ctr" anchorCtr="0">
            <a:noAutofit/>
          </a:bodyPr>
          <a:lstStyle/>
          <a:p>
            <a:pPr defTabSz="518563">
              <a:lnSpc>
                <a:spcPct val="90000"/>
              </a:lnSpc>
              <a:spcAft>
                <a:spcPct val="35000"/>
              </a:spcAft>
            </a:pPr>
            <a:r>
              <a:rPr lang="es-ES" altLang="es-ES" sz="1667" b="1" dirty="0">
                <a:latin typeface="Calibri" pitchFamily="34" charset="0"/>
              </a:rPr>
              <a:t>Ley 1450 / 2011 (Artículo 240) </a:t>
            </a:r>
            <a:endParaRPr lang="es-ES" sz="1667" dirty="0"/>
          </a:p>
        </p:txBody>
      </p:sp>
      <p:sp>
        <p:nvSpPr>
          <p:cNvPr id="14" name="13 Rectángulo"/>
          <p:cNvSpPr/>
          <p:nvPr/>
        </p:nvSpPr>
        <p:spPr>
          <a:xfrm>
            <a:off x="4184130" y="1957400"/>
            <a:ext cx="507883" cy="761825"/>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14 Forma libre"/>
          <p:cNvSpPr/>
          <p:nvPr/>
        </p:nvSpPr>
        <p:spPr>
          <a:xfrm>
            <a:off x="1342373" y="3206223"/>
            <a:ext cx="2509548" cy="671391"/>
          </a:xfrm>
          <a:custGeom>
            <a:avLst/>
            <a:gdLst>
              <a:gd name="connsiteX0" fmla="*/ 0 w 2786105"/>
              <a:gd name="connsiteY0" fmla="*/ 0 h 683701"/>
              <a:gd name="connsiteX1" fmla="*/ 2786105 w 2786105"/>
              <a:gd name="connsiteY1" fmla="*/ 0 h 683701"/>
              <a:gd name="connsiteX2" fmla="*/ 2786105 w 2786105"/>
              <a:gd name="connsiteY2" fmla="*/ 683701 h 683701"/>
              <a:gd name="connsiteX3" fmla="*/ 0 w 2786105"/>
              <a:gd name="connsiteY3" fmla="*/ 683701 h 683701"/>
              <a:gd name="connsiteX4" fmla="*/ 0 w 2786105"/>
              <a:gd name="connsiteY4" fmla="*/ 0 h 683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683701">
                <a:moveTo>
                  <a:pt x="0" y="0"/>
                </a:moveTo>
                <a:lnTo>
                  <a:pt x="2786105" y="0"/>
                </a:lnTo>
                <a:lnTo>
                  <a:pt x="2786105" y="683701"/>
                </a:lnTo>
                <a:lnTo>
                  <a:pt x="0" y="683701"/>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91438" tIns="44450" rIns="44450" bIns="44450" numCol="1" spcCol="1270" anchor="ctr" anchorCtr="0">
            <a:noAutofit/>
          </a:bodyPr>
          <a:lstStyle/>
          <a:p>
            <a:pPr defTabSz="518563">
              <a:lnSpc>
                <a:spcPct val="90000"/>
              </a:lnSpc>
              <a:spcAft>
                <a:spcPct val="35000"/>
              </a:spcAft>
            </a:pPr>
            <a:r>
              <a:rPr lang="es-ES" altLang="es-ES" sz="1667" b="1" dirty="0">
                <a:latin typeface="Calibri" pitchFamily="34" charset="0"/>
              </a:rPr>
              <a:t>Decreto 3048 / 2011  </a:t>
            </a:r>
            <a:r>
              <a:rPr lang="es-ES" altLang="es-ES" sz="1583" b="1" dirty="0">
                <a:latin typeface="Calibri" pitchFamily="34" charset="0"/>
              </a:rPr>
              <a:t>Comisión Intersectorial</a:t>
            </a:r>
            <a:endParaRPr lang="es-ES" sz="1583" dirty="0"/>
          </a:p>
        </p:txBody>
      </p:sp>
      <p:sp>
        <p:nvSpPr>
          <p:cNvPr id="16" name="15 Rectángulo"/>
          <p:cNvSpPr/>
          <p:nvPr/>
        </p:nvSpPr>
        <p:spPr>
          <a:xfrm>
            <a:off x="971600" y="3046650"/>
            <a:ext cx="506607" cy="761825"/>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16 Forma libre"/>
          <p:cNvSpPr/>
          <p:nvPr/>
        </p:nvSpPr>
        <p:spPr>
          <a:xfrm>
            <a:off x="4271390" y="2895092"/>
            <a:ext cx="4021024" cy="947646"/>
          </a:xfrm>
          <a:custGeom>
            <a:avLst/>
            <a:gdLst>
              <a:gd name="connsiteX0" fmla="*/ 0 w 2786105"/>
              <a:gd name="connsiteY0" fmla="*/ 0 h 870658"/>
              <a:gd name="connsiteX1" fmla="*/ 2786105 w 2786105"/>
              <a:gd name="connsiteY1" fmla="*/ 0 h 870658"/>
              <a:gd name="connsiteX2" fmla="*/ 2786105 w 2786105"/>
              <a:gd name="connsiteY2" fmla="*/ 870658 h 870658"/>
              <a:gd name="connsiteX3" fmla="*/ 0 w 2786105"/>
              <a:gd name="connsiteY3" fmla="*/ 870658 h 870658"/>
              <a:gd name="connsiteX4" fmla="*/ 0 w 2786105"/>
              <a:gd name="connsiteY4" fmla="*/ 0 h 87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870658">
                <a:moveTo>
                  <a:pt x="0" y="0"/>
                </a:moveTo>
                <a:lnTo>
                  <a:pt x="2786105" y="0"/>
                </a:lnTo>
                <a:lnTo>
                  <a:pt x="2786105" y="870658"/>
                </a:lnTo>
                <a:lnTo>
                  <a:pt x="0" y="870658"/>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91438" tIns="44450" rIns="44450" bIns="44450" numCol="1" spcCol="1270" anchor="ctr" anchorCtr="0">
            <a:noAutofit/>
          </a:bodyPr>
          <a:lstStyle/>
          <a:p>
            <a:pPr defTabSz="518563">
              <a:lnSpc>
                <a:spcPct val="90000"/>
              </a:lnSpc>
              <a:spcAft>
                <a:spcPct val="35000"/>
              </a:spcAft>
            </a:pPr>
            <a:r>
              <a:rPr lang="es-ES" altLang="es-ES" sz="1667" b="1" dirty="0">
                <a:latin typeface="Calibri" pitchFamily="34" charset="0"/>
              </a:rPr>
              <a:t>Decretos 4946 / 2011,  Modificado por los Decretos 403 y 1618 / 2012 - Aplicación Voluntaria, Decreto 2784 / 2012, 2706 de 2012 y 3022 / 2013</a:t>
            </a:r>
            <a:endParaRPr lang="es-ES" sz="1667" dirty="0"/>
          </a:p>
        </p:txBody>
      </p:sp>
      <p:sp>
        <p:nvSpPr>
          <p:cNvPr id="18" name="17 Rectángulo"/>
          <p:cNvSpPr/>
          <p:nvPr/>
        </p:nvSpPr>
        <p:spPr>
          <a:xfrm>
            <a:off x="4174650" y="2820265"/>
            <a:ext cx="507883" cy="953949"/>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9" name="18 Forma libre"/>
          <p:cNvSpPr/>
          <p:nvPr/>
        </p:nvSpPr>
        <p:spPr>
          <a:xfrm>
            <a:off x="1342373" y="4030574"/>
            <a:ext cx="2509548" cy="725548"/>
          </a:xfrm>
          <a:custGeom>
            <a:avLst/>
            <a:gdLst>
              <a:gd name="connsiteX0" fmla="*/ 0 w 2786105"/>
              <a:gd name="connsiteY0" fmla="*/ 0 h 870658"/>
              <a:gd name="connsiteX1" fmla="*/ 2786105 w 2786105"/>
              <a:gd name="connsiteY1" fmla="*/ 0 h 870658"/>
              <a:gd name="connsiteX2" fmla="*/ 2786105 w 2786105"/>
              <a:gd name="connsiteY2" fmla="*/ 870658 h 870658"/>
              <a:gd name="connsiteX3" fmla="*/ 0 w 2786105"/>
              <a:gd name="connsiteY3" fmla="*/ 870658 h 870658"/>
              <a:gd name="connsiteX4" fmla="*/ 0 w 2786105"/>
              <a:gd name="connsiteY4" fmla="*/ 0 h 87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870658">
                <a:moveTo>
                  <a:pt x="0" y="0"/>
                </a:moveTo>
                <a:lnTo>
                  <a:pt x="2786105" y="0"/>
                </a:lnTo>
                <a:lnTo>
                  <a:pt x="2786105" y="870658"/>
                </a:lnTo>
                <a:lnTo>
                  <a:pt x="0" y="870658"/>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91438" tIns="44450" rIns="44450" bIns="44450" numCol="1" spcCol="1270" anchor="ctr" anchorCtr="0">
            <a:noAutofit/>
          </a:bodyPr>
          <a:lstStyle/>
          <a:p>
            <a:pPr defTabSz="518563">
              <a:lnSpc>
                <a:spcPct val="90000"/>
              </a:lnSpc>
              <a:spcAft>
                <a:spcPct val="35000"/>
              </a:spcAft>
            </a:pPr>
            <a:r>
              <a:rPr lang="es-ES" altLang="es-ES" sz="1667" b="1" dirty="0">
                <a:latin typeface="Calibri" pitchFamily="34" charset="0"/>
              </a:rPr>
              <a:t>Resoluciones CGN 033 y 220 / 2012  Aplicación Voluntaria</a:t>
            </a:r>
            <a:endParaRPr lang="es-ES" sz="1667" dirty="0"/>
          </a:p>
        </p:txBody>
      </p:sp>
      <p:sp>
        <p:nvSpPr>
          <p:cNvPr id="20" name="19 Rectángulo"/>
          <p:cNvSpPr/>
          <p:nvPr/>
        </p:nvSpPr>
        <p:spPr>
          <a:xfrm>
            <a:off x="971600" y="3955882"/>
            <a:ext cx="507883" cy="761825"/>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20 Forma libre"/>
          <p:cNvSpPr/>
          <p:nvPr/>
        </p:nvSpPr>
        <p:spPr>
          <a:xfrm>
            <a:off x="4410486" y="4047714"/>
            <a:ext cx="2561781" cy="730000"/>
          </a:xfrm>
          <a:custGeom>
            <a:avLst/>
            <a:gdLst>
              <a:gd name="connsiteX0" fmla="*/ 0 w 2786105"/>
              <a:gd name="connsiteY0" fmla="*/ 0 h 444975"/>
              <a:gd name="connsiteX1" fmla="*/ 2786105 w 2786105"/>
              <a:gd name="connsiteY1" fmla="*/ 0 h 444975"/>
              <a:gd name="connsiteX2" fmla="*/ 2786105 w 2786105"/>
              <a:gd name="connsiteY2" fmla="*/ 444975 h 444975"/>
              <a:gd name="connsiteX3" fmla="*/ 0 w 2786105"/>
              <a:gd name="connsiteY3" fmla="*/ 444975 h 444975"/>
              <a:gd name="connsiteX4" fmla="*/ 0 w 2786105"/>
              <a:gd name="connsiteY4" fmla="*/ 0 h 444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444975">
                <a:moveTo>
                  <a:pt x="0" y="0"/>
                </a:moveTo>
                <a:lnTo>
                  <a:pt x="2786105" y="0"/>
                </a:lnTo>
                <a:lnTo>
                  <a:pt x="2786105" y="444975"/>
                </a:lnTo>
                <a:lnTo>
                  <a:pt x="0" y="444975"/>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91438" tIns="44450" rIns="44450" bIns="44450" numCol="1" spcCol="1270" anchor="ctr" anchorCtr="0">
            <a:noAutofit/>
          </a:bodyPr>
          <a:lstStyle/>
          <a:p>
            <a:pPr defTabSz="518563">
              <a:lnSpc>
                <a:spcPct val="90000"/>
              </a:lnSpc>
              <a:spcAft>
                <a:spcPct val="35000"/>
              </a:spcAft>
            </a:pPr>
            <a:r>
              <a:rPr lang="es-ES" altLang="es-ES" sz="1667" b="1" dirty="0">
                <a:latin typeface="Calibri" pitchFamily="34" charset="0"/>
              </a:rPr>
              <a:t>Resolución 743 / 2013 y 598 / 2014 </a:t>
            </a:r>
            <a:endParaRPr lang="es-ES" sz="1667" dirty="0"/>
          </a:p>
        </p:txBody>
      </p:sp>
      <p:sp>
        <p:nvSpPr>
          <p:cNvPr id="22" name="21 Rectángulo"/>
          <p:cNvSpPr/>
          <p:nvPr/>
        </p:nvSpPr>
        <p:spPr>
          <a:xfrm>
            <a:off x="4174650" y="3960035"/>
            <a:ext cx="507883" cy="761825"/>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 name="22 Forma libre"/>
          <p:cNvSpPr/>
          <p:nvPr/>
        </p:nvSpPr>
        <p:spPr>
          <a:xfrm>
            <a:off x="2806881" y="4897727"/>
            <a:ext cx="2785233" cy="760388"/>
          </a:xfrm>
          <a:custGeom>
            <a:avLst/>
            <a:gdLst>
              <a:gd name="connsiteX0" fmla="*/ 0 w 2786105"/>
              <a:gd name="connsiteY0" fmla="*/ 0 h 444975"/>
              <a:gd name="connsiteX1" fmla="*/ 2786105 w 2786105"/>
              <a:gd name="connsiteY1" fmla="*/ 0 h 444975"/>
              <a:gd name="connsiteX2" fmla="*/ 2786105 w 2786105"/>
              <a:gd name="connsiteY2" fmla="*/ 444975 h 444975"/>
              <a:gd name="connsiteX3" fmla="*/ 0 w 2786105"/>
              <a:gd name="connsiteY3" fmla="*/ 444975 h 444975"/>
              <a:gd name="connsiteX4" fmla="*/ 0 w 2786105"/>
              <a:gd name="connsiteY4" fmla="*/ 0 h 444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6105" h="444975">
                <a:moveTo>
                  <a:pt x="0" y="0"/>
                </a:moveTo>
                <a:lnTo>
                  <a:pt x="2786105" y="0"/>
                </a:lnTo>
                <a:lnTo>
                  <a:pt x="2786105" y="444975"/>
                </a:lnTo>
                <a:lnTo>
                  <a:pt x="0" y="444975"/>
                </a:lnTo>
                <a:lnTo>
                  <a:pt x="0" y="0"/>
                </a:lnTo>
                <a:close/>
              </a:path>
            </a:pathLst>
          </a:custGeom>
          <a:ln>
            <a:solidFill>
              <a:schemeClr val="accent6">
                <a:lumMod val="7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91438" tIns="44450" rIns="44450" bIns="44450" numCol="1" spcCol="1270" anchor="ctr" anchorCtr="0">
            <a:noAutofit/>
          </a:bodyPr>
          <a:lstStyle/>
          <a:p>
            <a:pPr defTabSz="518563">
              <a:lnSpc>
                <a:spcPct val="90000"/>
              </a:lnSpc>
              <a:spcAft>
                <a:spcPct val="35000"/>
              </a:spcAft>
            </a:pPr>
            <a:r>
              <a:rPr lang="es-ES" altLang="es-ES" sz="1667" b="1" dirty="0">
                <a:latin typeface="Calibri" pitchFamily="34" charset="0"/>
              </a:rPr>
              <a:t>Resolución 414 /2014. Circular 003  e Instructivo 002/14</a:t>
            </a:r>
            <a:endParaRPr lang="es-ES" sz="1667" dirty="0"/>
          </a:p>
        </p:txBody>
      </p:sp>
      <p:sp>
        <p:nvSpPr>
          <p:cNvPr id="24" name="23 Rectángulo"/>
          <p:cNvSpPr/>
          <p:nvPr/>
        </p:nvSpPr>
        <p:spPr>
          <a:xfrm>
            <a:off x="2530121" y="4839158"/>
            <a:ext cx="507883" cy="761825"/>
          </a:xfrm>
          <a:prstGeom prst="rect">
            <a:avLst/>
          </a:prstGeom>
          <a:solidFill>
            <a:schemeClr val="bg1">
              <a:lumMod val="65000"/>
            </a:schemeClr>
          </a:solidFill>
          <a:ln>
            <a:solidFill>
              <a:schemeClr val="accent6">
                <a:lumMod val="75000"/>
              </a:schemeClr>
            </a:solid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41535811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791580" y="2092854"/>
            <a:ext cx="7460968" cy="1317360"/>
          </a:xfrm>
        </p:spPr>
        <p:txBody>
          <a:bodyPr/>
          <a:lstStyle/>
          <a:p>
            <a:pPr algn="ctr"/>
            <a:r>
              <a:rPr lang="es-CO" altLang="es-ES" sz="3833" dirty="0"/>
              <a:t>2. Referentes para la Convergencia NIIF/NIC y NICSP</a:t>
            </a:r>
            <a:endParaRPr lang="es-CO" sz="3833" dirty="0"/>
          </a:p>
        </p:txBody>
      </p:sp>
      <p:sp>
        <p:nvSpPr>
          <p:cNvPr id="3" name="2 Marcador de número de diapositiva"/>
          <p:cNvSpPr>
            <a:spLocks noGrp="1"/>
          </p:cNvSpPr>
          <p:nvPr>
            <p:ph type="sldNum" sz="quarter" idx="10"/>
          </p:nvPr>
        </p:nvSpPr>
        <p:spPr/>
        <p:txBody>
          <a:bodyPr/>
          <a:lstStyle/>
          <a:p>
            <a:pPr>
              <a:defRPr/>
            </a:pPr>
            <a:fld id="{25F2CEDC-C121-4A35-A220-69FF99A1891C}" type="slidenum">
              <a:rPr lang="es-ES_tradnl" smtClean="0"/>
              <a:pPr>
                <a:defRPr/>
              </a:pPr>
              <a:t>26</a:t>
            </a:fld>
            <a:endParaRPr lang="es-ES_tradnl" dirty="0"/>
          </a:p>
        </p:txBody>
      </p:sp>
    </p:spTree>
    <p:extLst>
      <p:ext uri="{BB962C8B-B14F-4D97-AF65-F5344CB8AC3E}">
        <p14:creationId xmlns:p14="http://schemas.microsoft.com/office/powerpoint/2010/main" val="27468560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41691127-B32D-4E7D-8BFA-A06DEB7EA862}" type="slidenum">
              <a:rPr lang="es-ES_tradnl"/>
              <a:pPr>
                <a:defRPr/>
              </a:pPr>
              <a:t>27</a:t>
            </a:fld>
            <a:endParaRPr lang="es-ES_tradnl" dirty="0"/>
          </a:p>
        </p:txBody>
      </p:sp>
      <p:pic>
        <p:nvPicPr>
          <p:cNvPr id="7"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3468" y="157200"/>
            <a:ext cx="7254445" cy="630677"/>
          </a:xfrm>
          <a:prstGeom prst="rect">
            <a:avLst/>
          </a:prstGeom>
          <a:solidFill>
            <a:schemeClr val="tx1">
              <a:lumMod val="50000"/>
              <a:lumOff val="50000"/>
            </a:schemeClr>
          </a:solidFill>
          <a:ln>
            <a:solidFill>
              <a:schemeClr val="tx1"/>
            </a:solidFill>
          </a:ln>
        </p:spPr>
      </p:pic>
      <p:pic>
        <p:nvPicPr>
          <p:cNvPr id="8"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0" y="1117307"/>
            <a:ext cx="1829780" cy="2667493"/>
          </a:xfrm>
          <a:prstGeom prst="rect">
            <a:avLst/>
          </a:prstGeom>
          <a:effectLst>
            <a:glow rad="139700">
              <a:schemeClr val="accent3">
                <a:satMod val="175000"/>
                <a:alpha val="40000"/>
              </a:schemeClr>
            </a:glow>
          </a:effectLst>
        </p:spPr>
      </p:pic>
      <p:pic>
        <p:nvPicPr>
          <p:cNvPr id="9"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91780" y="1057301"/>
            <a:ext cx="5790220" cy="4380486"/>
          </a:xfrm>
          <a:prstGeom prst="rect">
            <a:avLst/>
          </a:prstGeom>
        </p:spPr>
      </p:pic>
      <p:sp>
        <p:nvSpPr>
          <p:cNvPr id="10" name="Flecha doblada 8"/>
          <p:cNvSpPr/>
          <p:nvPr/>
        </p:nvSpPr>
        <p:spPr>
          <a:xfrm rot="16200000">
            <a:off x="1516629" y="3642555"/>
            <a:ext cx="932906" cy="1217397"/>
          </a:xfrm>
          <a:prstGeom prst="bentArrow">
            <a:avLst/>
          </a:prstGeom>
          <a:solidFill>
            <a:srgbClr val="00B050"/>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8787581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28</a:t>
            </a:fld>
            <a:endParaRPr lang="es-ES_tradnl" dirty="0"/>
          </a:p>
        </p:txBody>
      </p:sp>
      <p:sp>
        <p:nvSpPr>
          <p:cNvPr id="2" name="Rectángulo 1"/>
          <p:cNvSpPr/>
          <p:nvPr/>
        </p:nvSpPr>
        <p:spPr bwMode="auto">
          <a:xfrm>
            <a:off x="762000" y="0"/>
            <a:ext cx="7620000" cy="757267"/>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62001" y="0"/>
            <a:ext cx="7619999" cy="5137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4"/>
          <p:cNvSpPr/>
          <p:nvPr/>
        </p:nvSpPr>
        <p:spPr bwMode="auto">
          <a:xfrm>
            <a:off x="791581" y="5416270"/>
            <a:ext cx="3950074" cy="26154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l">
              <a:spcBef>
                <a:spcPct val="0"/>
              </a:spcBef>
            </a:pPr>
            <a:r>
              <a:rPr lang="es-CO" sz="917" b="1" i="1" dirty="0"/>
              <a:t>Fuente: </a:t>
            </a:r>
            <a:r>
              <a:rPr lang="es-CO" sz="833" i="1" dirty="0"/>
              <a:t>https://plataforma-proesad.upeu.edu.pe/.../201011482_1594_13689420</a:t>
            </a:r>
            <a:endParaRPr lang="es-CO" sz="833" dirty="0">
              <a:latin typeface="Times New Roman" pitchFamily="18" charset="0"/>
            </a:endParaRPr>
          </a:p>
        </p:txBody>
      </p:sp>
    </p:spTree>
    <p:extLst>
      <p:ext uri="{BB962C8B-B14F-4D97-AF65-F5344CB8AC3E}">
        <p14:creationId xmlns:p14="http://schemas.microsoft.com/office/powerpoint/2010/main" val="396910211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29</a:t>
            </a:fld>
            <a:endParaRPr lang="es-ES_tradnl" dirty="0"/>
          </a:p>
        </p:txBody>
      </p:sp>
      <p:pic>
        <p:nvPicPr>
          <p:cNvPr id="5" name="Imagen 4"/>
          <p:cNvPicPr>
            <a:picLocks noChangeAspect="1"/>
          </p:cNvPicPr>
          <p:nvPr/>
        </p:nvPicPr>
        <p:blipFill>
          <a:blip r:embed="rId2"/>
          <a:stretch>
            <a:fillRect/>
          </a:stretch>
        </p:blipFill>
        <p:spPr>
          <a:xfrm>
            <a:off x="0" y="337220"/>
            <a:ext cx="9144000" cy="5377780"/>
          </a:xfrm>
          <a:prstGeom prst="rect">
            <a:avLst/>
          </a:prstGeom>
        </p:spPr>
      </p:pic>
    </p:spTree>
    <p:extLst>
      <p:ext uri="{BB962C8B-B14F-4D97-AF65-F5344CB8AC3E}">
        <p14:creationId xmlns:p14="http://schemas.microsoft.com/office/powerpoint/2010/main" val="3253831245"/>
      </p:ext>
    </p:extLst>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7"/>
          </p:nvPr>
        </p:nvSpPr>
        <p:spPr>
          <a:xfrm>
            <a:off x="2411760" y="157427"/>
            <a:ext cx="6552728" cy="4860313"/>
          </a:xfrm>
          <a:blipFill>
            <a:blip r:embed="rId3"/>
            <a:tile tx="0" ty="0" sx="100000" sy="100000" flip="none" algn="tl"/>
          </a:blipFill>
          <a:effectLst>
            <a:outerShdw blurRad="76200" dir="13500000" sy="23000" kx="1200000" algn="br" rotWithShape="0">
              <a:prstClr val="black">
                <a:alpha val="20000"/>
              </a:prstClr>
            </a:outerShdw>
          </a:effectLst>
        </p:spPr>
        <p:style>
          <a:lnRef idx="0">
            <a:schemeClr val="accent5"/>
          </a:lnRef>
          <a:fillRef idx="3">
            <a:schemeClr val="accent5"/>
          </a:fillRef>
          <a:effectRef idx="3">
            <a:schemeClr val="accent5"/>
          </a:effectRef>
          <a:fontRef idx="minor">
            <a:schemeClr val="lt1"/>
          </a:fontRef>
        </p:style>
        <p:txBody>
          <a:bodyPr anchor="ctr"/>
          <a:lstStyle/>
          <a:p>
            <a:pPr marL="625475" indent="-571500" algn="just">
              <a:lnSpc>
                <a:spcPct val="90000"/>
              </a:lnSpc>
              <a:spcAft>
                <a:spcPct val="35000"/>
              </a:spcAft>
              <a:buSzPct val="90000"/>
              <a:buFontTx/>
              <a:buAutoNum type="arabicPeriod"/>
              <a:defRPr/>
            </a:pPr>
            <a:r>
              <a:rPr lang="es-ES" b="1" dirty="0">
                <a:solidFill>
                  <a:srgbClr val="003300"/>
                </a:solidFill>
                <a:effectLst>
                  <a:outerShdw blurRad="38100" dist="38100" dir="2700000" algn="tl">
                    <a:srgbClr val="000000">
                      <a:alpha val="43137"/>
                    </a:srgbClr>
                  </a:outerShdw>
                </a:effectLst>
                <a:latin typeface="Calibri" pitchFamily="34" charset="0"/>
              </a:rPr>
              <a:t>Ámbito de aplicación de la contabilidad pública</a:t>
            </a:r>
          </a:p>
          <a:p>
            <a:pPr marL="625475" indent="-571500" algn="just">
              <a:lnSpc>
                <a:spcPct val="90000"/>
              </a:lnSpc>
              <a:spcAft>
                <a:spcPct val="35000"/>
              </a:spcAft>
              <a:buSzPct val="90000"/>
              <a:buFontTx/>
              <a:buAutoNum type="arabicPeriod"/>
              <a:defRPr/>
            </a:pPr>
            <a:r>
              <a:rPr lang="es-ES" b="1" dirty="0">
                <a:solidFill>
                  <a:srgbClr val="003300"/>
                </a:solidFill>
                <a:effectLst>
                  <a:outerShdw blurRad="38100" dist="38100" dir="2700000" algn="tl">
                    <a:srgbClr val="000000">
                      <a:alpha val="43137"/>
                    </a:srgbClr>
                  </a:outerShdw>
                </a:effectLst>
                <a:latin typeface="Calibri" pitchFamily="34" charset="0"/>
              </a:rPr>
              <a:t>Política de regulación contable pública y nueva estructura del Régimen de Contabilidad Pública</a:t>
            </a:r>
          </a:p>
          <a:p>
            <a:pPr marL="625475" indent="-571500" algn="just">
              <a:lnSpc>
                <a:spcPct val="90000"/>
              </a:lnSpc>
              <a:spcAft>
                <a:spcPct val="35000"/>
              </a:spcAft>
              <a:buSzPct val="90000"/>
              <a:buFontTx/>
              <a:buAutoNum type="arabicPeriod"/>
              <a:defRPr/>
            </a:pPr>
            <a:r>
              <a:rPr lang="es-ES" b="1" dirty="0">
                <a:solidFill>
                  <a:srgbClr val="003300"/>
                </a:solidFill>
                <a:effectLst>
                  <a:outerShdw blurRad="38100" dist="38100" dir="2700000" algn="tl">
                    <a:srgbClr val="000000">
                      <a:alpha val="43137"/>
                    </a:srgbClr>
                  </a:outerShdw>
                </a:effectLst>
                <a:latin typeface="Calibri" pitchFamily="34" charset="0"/>
              </a:rPr>
              <a:t>Perspectivas de la regulación contable pública</a:t>
            </a:r>
          </a:p>
        </p:txBody>
      </p:sp>
      <p:sp>
        <p:nvSpPr>
          <p:cNvPr id="2" name="1 Título"/>
          <p:cNvSpPr>
            <a:spLocks noGrp="1"/>
          </p:cNvSpPr>
          <p:nvPr>
            <p:ph type="ctrTitle"/>
          </p:nvPr>
        </p:nvSpPr>
        <p:spPr>
          <a:xfrm>
            <a:off x="107504" y="2713485"/>
            <a:ext cx="1720850" cy="648072"/>
          </a:xfrm>
        </p:spPr>
        <p:txBody>
          <a:bodyPr anchor="ctr"/>
          <a:lstStyle/>
          <a:p>
            <a:r>
              <a:rPr lang="es-CO" sz="3200" u="sng" dirty="0">
                <a:effectLst>
                  <a:outerShdw blurRad="38100" dist="38100" dir="2700000" algn="tl">
                    <a:srgbClr val="000000">
                      <a:alpha val="43137"/>
                    </a:srgbClr>
                  </a:outerShdw>
                </a:effectLst>
              </a:rPr>
              <a:t>AGENDA</a:t>
            </a:r>
          </a:p>
        </p:txBody>
      </p:sp>
      <p:pic>
        <p:nvPicPr>
          <p:cNvPr id="18" name="17 Imagen"/>
          <p:cNvPicPr/>
          <p:nvPr/>
        </p:nvPicPr>
        <p:blipFill>
          <a:blip r:embed="rId4" cstate="email">
            <a:extLst>
              <a:ext uri="{28A0092B-C50C-407E-A947-70E740481C1C}">
                <a14:useLocalDpi xmlns:a14="http://schemas.microsoft.com/office/drawing/2010/main"/>
              </a:ext>
            </a:extLst>
          </a:blip>
          <a:srcRect/>
          <a:stretch>
            <a:fillRect/>
          </a:stretch>
        </p:blipFill>
        <p:spPr bwMode="auto">
          <a:xfrm>
            <a:off x="-36512" y="193204"/>
            <a:ext cx="2232248" cy="2232248"/>
          </a:xfrm>
          <a:prstGeom prst="rect">
            <a:avLst/>
          </a:prstGeom>
          <a:noFill/>
          <a:ln>
            <a:noFill/>
          </a:ln>
        </p:spPr>
      </p:pic>
    </p:spTree>
    <p:extLst>
      <p:ext uri="{BB962C8B-B14F-4D97-AF65-F5344CB8AC3E}">
        <p14:creationId xmlns:p14="http://schemas.microsoft.com/office/powerpoint/2010/main" val="1895990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a:xfrm>
            <a:off x="1004280" y="5388240"/>
            <a:ext cx="1587500" cy="269875"/>
          </a:xfrm>
        </p:spPr>
        <p:txBody>
          <a:bodyPr/>
          <a:lstStyle/>
          <a:p>
            <a:pPr>
              <a:defRPr/>
            </a:pPr>
            <a:fld id="{BD78BF63-D6E5-49D8-99EB-4D36175B83F1}" type="slidenum">
              <a:rPr lang="es-ES_tradnl" smtClean="0"/>
              <a:pPr>
                <a:defRPr/>
              </a:pPr>
              <a:t>30</a:t>
            </a:fld>
            <a:endParaRPr lang="es-ES_tradnl" dirty="0"/>
          </a:p>
        </p:txBody>
      </p:sp>
      <p:grpSp>
        <p:nvGrpSpPr>
          <p:cNvPr id="6" name="Organization Chart 5"/>
          <p:cNvGrpSpPr>
            <a:grpSpLocks/>
          </p:cNvGrpSpPr>
          <p:nvPr/>
        </p:nvGrpSpPr>
        <p:grpSpPr bwMode="auto">
          <a:xfrm>
            <a:off x="2711094" y="796708"/>
            <a:ext cx="3603953" cy="813634"/>
            <a:chOff x="1481" y="683"/>
            <a:chExt cx="1209" cy="385"/>
          </a:xfrm>
        </p:grpSpPr>
        <p:cxnSp>
          <p:nvCxnSpPr>
            <p:cNvPr id="7" name="_s14340"/>
            <p:cNvCxnSpPr>
              <a:cxnSpLocks noChangeShapeType="1"/>
            </p:cNvCxnSpPr>
            <p:nvPr/>
          </p:nvCxnSpPr>
          <p:spPr bwMode="auto">
            <a:xfrm rot="16200000" flipV="1">
              <a:off x="2195" y="574"/>
              <a:ext cx="385" cy="604"/>
            </a:xfrm>
            <a:prstGeom prst="bentConnector3">
              <a:avLst>
                <a:gd name="adj1" fmla="val 50000"/>
              </a:avLst>
            </a:prstGeom>
            <a:noFill/>
            <a:ln w="28575">
              <a:solidFill>
                <a:schemeClr val="accent1">
                  <a:lumMod val="50000"/>
                </a:schemeClr>
              </a:solidFill>
              <a:miter lim="800000"/>
              <a:headEnd/>
              <a:tailEnd/>
            </a:ln>
          </p:spPr>
        </p:cxnSp>
        <p:cxnSp>
          <p:nvCxnSpPr>
            <p:cNvPr id="8" name="_s14341"/>
            <p:cNvCxnSpPr>
              <a:cxnSpLocks noChangeShapeType="1"/>
            </p:cNvCxnSpPr>
            <p:nvPr/>
          </p:nvCxnSpPr>
          <p:spPr bwMode="auto">
            <a:xfrm rot="5400000" flipH="1" flipV="1">
              <a:off x="1624" y="578"/>
              <a:ext cx="318" cy="604"/>
            </a:xfrm>
            <a:prstGeom prst="bentConnector3">
              <a:avLst>
                <a:gd name="adj1" fmla="val 50000"/>
              </a:avLst>
            </a:prstGeom>
            <a:noFill/>
            <a:ln w="28575">
              <a:solidFill>
                <a:schemeClr val="accent1">
                  <a:lumMod val="50000"/>
                </a:schemeClr>
              </a:solidFill>
              <a:miter lim="800000"/>
              <a:headEnd/>
              <a:tailEnd/>
            </a:ln>
          </p:spPr>
        </p:cxnSp>
      </p:grpSp>
      <p:sp>
        <p:nvSpPr>
          <p:cNvPr id="11" name="AutoShape 4"/>
          <p:cNvSpPr txBox="1">
            <a:spLocks noChangeArrowheads="1"/>
          </p:cNvSpPr>
          <p:nvPr/>
        </p:nvSpPr>
        <p:spPr bwMode="auto">
          <a:xfrm>
            <a:off x="1431231" y="107557"/>
            <a:ext cx="6165639" cy="871985"/>
          </a:xfrm>
          <a:prstGeom prst="roundRect">
            <a:avLst>
              <a:gd name="adj" fmla="val 21667"/>
            </a:avLst>
          </a:prstGeom>
          <a:ln>
            <a:solidFill>
              <a:schemeClr val="tx1"/>
            </a:solidFill>
            <a:headEnd/>
            <a:tailEnd/>
          </a:ln>
          <a:effectLst>
            <a:glow rad="1016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anchor="ctr" anchorCtr="1"/>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2915" indent="0" algn="ctr" eaLnBrk="1" hangingPunct="1">
              <a:buNone/>
              <a:defRPr/>
            </a:pPr>
            <a:r>
              <a:rPr lang="es-CO" altLang="es-ES" b="1" dirty="0">
                <a:solidFill>
                  <a:schemeClr val="tx1">
                    <a:lumMod val="95000"/>
                    <a:lumOff val="5000"/>
                  </a:schemeClr>
                </a:solidFill>
                <a:latin typeface="Calibri" panose="020F0502020204030204" pitchFamily="34" charset="0"/>
              </a:rPr>
              <a:t>Referentes para la  Convergencia NIIF/NIC y NICSP</a:t>
            </a:r>
            <a:endParaRPr lang="es-ES" b="1" dirty="0">
              <a:solidFill>
                <a:schemeClr val="tx1">
                  <a:lumMod val="95000"/>
                  <a:lumOff val="5000"/>
                </a:schemeClr>
              </a:solidFill>
              <a:effectLst>
                <a:outerShdw blurRad="38100" dist="38100" dir="2700000" algn="tl">
                  <a:srgbClr val="000000"/>
                </a:outerShdw>
              </a:effectLst>
              <a:latin typeface="Calibri" panose="020F0502020204030204" pitchFamily="34" charset="0"/>
              <a:cs typeface="Arial" charset="0"/>
            </a:endParaRPr>
          </a:p>
        </p:txBody>
      </p:sp>
      <p:sp>
        <p:nvSpPr>
          <p:cNvPr id="12" name="Text Box 51"/>
          <p:cNvSpPr txBox="1">
            <a:spLocks noChangeArrowheads="1"/>
          </p:cNvSpPr>
          <p:nvPr/>
        </p:nvSpPr>
        <p:spPr bwMode="auto">
          <a:xfrm>
            <a:off x="3236641" y="2282198"/>
            <a:ext cx="2581011"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Gobierno  </a:t>
            </a:r>
            <a:endParaRPr lang="es-ES" altLang="es-CO" sz="2000" i="1" dirty="0">
              <a:latin typeface="Calibri" panose="020F0502020204030204" pitchFamily="34" charset="0"/>
            </a:endParaRPr>
          </a:p>
        </p:txBody>
      </p:sp>
      <p:cxnSp>
        <p:nvCxnSpPr>
          <p:cNvPr id="13" name="33 Conector recto de flecha"/>
          <p:cNvCxnSpPr/>
          <p:nvPr/>
        </p:nvCxnSpPr>
        <p:spPr>
          <a:xfrm rot="10800000" flipV="1">
            <a:off x="5390349" y="2462114"/>
            <a:ext cx="357188"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4" name="Text Box 47"/>
          <p:cNvSpPr txBox="1">
            <a:spLocks noChangeArrowheads="1"/>
          </p:cNvSpPr>
          <p:nvPr/>
        </p:nvSpPr>
        <p:spPr bwMode="auto">
          <a:xfrm>
            <a:off x="3236641" y="3639378"/>
            <a:ext cx="2581011" cy="86177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Sector privado</a:t>
            </a:r>
          </a:p>
          <a:p>
            <a:pPr algn="ctr" eaLnBrk="1" hangingPunct="1">
              <a:spcBef>
                <a:spcPct val="50000"/>
              </a:spcBef>
            </a:pPr>
            <a:r>
              <a:rPr lang="es-CO" altLang="es-CO" sz="2000" i="1" dirty="0">
                <a:latin typeface="Calibri" panose="020F0502020204030204" pitchFamily="34" charset="0"/>
              </a:rPr>
              <a:t>-Empresas-</a:t>
            </a:r>
            <a:endParaRPr lang="es-ES" altLang="es-CO" sz="2000" i="1" dirty="0">
              <a:latin typeface="Calibri" panose="020F0502020204030204" pitchFamily="34" charset="0"/>
            </a:endParaRPr>
          </a:p>
        </p:txBody>
      </p:sp>
      <p:cxnSp>
        <p:nvCxnSpPr>
          <p:cNvPr id="15" name="33 Conector recto de flecha"/>
          <p:cNvCxnSpPr/>
          <p:nvPr/>
        </p:nvCxnSpPr>
        <p:spPr>
          <a:xfrm>
            <a:off x="3247225" y="4116318"/>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6" name="33 Conector recto de flecha"/>
          <p:cNvCxnSpPr/>
          <p:nvPr/>
        </p:nvCxnSpPr>
        <p:spPr>
          <a:xfrm rot="10800000" flipV="1">
            <a:off x="5390349" y="4020510"/>
            <a:ext cx="357188"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7" name="Text Box 46"/>
          <p:cNvSpPr txBox="1">
            <a:spLocks noChangeArrowheads="1"/>
          </p:cNvSpPr>
          <p:nvPr/>
        </p:nvSpPr>
        <p:spPr bwMode="auto">
          <a:xfrm>
            <a:off x="3476792" y="2762418"/>
            <a:ext cx="2391833"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Empresas estatales</a:t>
            </a:r>
          </a:p>
        </p:txBody>
      </p:sp>
      <p:cxnSp>
        <p:nvCxnSpPr>
          <p:cNvPr id="18" name="33 Conector recto de flecha"/>
          <p:cNvCxnSpPr/>
          <p:nvPr/>
        </p:nvCxnSpPr>
        <p:spPr>
          <a:xfrm>
            <a:off x="3247225" y="2938364"/>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9" name="33 Conector recto de flecha"/>
          <p:cNvCxnSpPr/>
          <p:nvPr/>
        </p:nvCxnSpPr>
        <p:spPr>
          <a:xfrm>
            <a:off x="3247225" y="2462114"/>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20" name="19 CuadroTexto"/>
          <p:cNvSpPr txBox="1"/>
          <p:nvPr/>
        </p:nvSpPr>
        <p:spPr>
          <a:xfrm>
            <a:off x="1556536" y="1382615"/>
            <a:ext cx="2340240" cy="631135"/>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a:spAutoFit/>
          </a:bodyPr>
          <a:lstStyle/>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2667" b="1" dirty="0">
                <a:solidFill>
                  <a:srgbClr val="000000"/>
                </a:solidFill>
                <a:effectLst>
                  <a:outerShdw blurRad="38100" dist="38100" dir="2700000" algn="tl">
                    <a:srgbClr val="000000">
                      <a:alpha val="43137"/>
                    </a:srgbClr>
                  </a:outerShdw>
                </a:effectLst>
                <a:latin typeface="Calibri" panose="020F0502020204030204" pitchFamily="34" charset="0"/>
              </a:rPr>
              <a:t>NACIONALES</a:t>
            </a:r>
          </a:p>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1" name="20 CuadroTexto"/>
          <p:cNvSpPr txBox="1"/>
          <p:nvPr/>
        </p:nvSpPr>
        <p:spPr>
          <a:xfrm>
            <a:off x="4450729" y="1382615"/>
            <a:ext cx="3106558" cy="631135"/>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2667" b="1" dirty="0">
                <a:solidFill>
                  <a:srgbClr val="000000"/>
                </a:solidFill>
                <a:effectLst>
                  <a:outerShdw blurRad="38100" dist="38100" dir="2700000" algn="tl">
                    <a:srgbClr val="000000">
                      <a:alpha val="43137"/>
                    </a:srgbClr>
                  </a:outerShdw>
                </a:effectLst>
                <a:latin typeface="Calibri" panose="020F0502020204030204" pitchFamily="34" charset="0"/>
              </a:rPr>
              <a:t>INTERNACIONALES</a:t>
            </a:r>
          </a:p>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2" name="21 CuadroTexto"/>
          <p:cNvSpPr txBox="1"/>
          <p:nvPr/>
        </p:nvSpPr>
        <p:spPr>
          <a:xfrm>
            <a:off x="2216672" y="2150982"/>
            <a:ext cx="1079500" cy="1152737"/>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p>
            <a:pPr algn="ctr" fontAlgn="ctr">
              <a:spcBef>
                <a:spcPts val="0"/>
              </a:spcBef>
              <a:spcAft>
                <a:spcPts val="0"/>
              </a:spcAft>
              <a:defRPr/>
            </a:pPr>
            <a:r>
              <a:rPr lang="es-ES" sz="2333" b="1" dirty="0">
                <a:effectLst>
                  <a:outerShdw blurRad="38100" dist="38100" dir="2700000" algn="tl">
                    <a:srgbClr val="000000">
                      <a:alpha val="43137"/>
                    </a:srgbClr>
                  </a:outerShdw>
                </a:effectLst>
                <a:latin typeface="Calibri" panose="020F0502020204030204" pitchFamily="34" charset="0"/>
              </a:rPr>
              <a:t>C G N</a:t>
            </a:r>
            <a:endParaRPr lang="es-ES" sz="2333" b="1" i="1" dirty="0">
              <a:effectLst>
                <a:outerShdw blurRad="38100" dist="38100" dir="2700000" algn="tl">
                  <a:srgbClr val="000000">
                    <a:alpha val="43137"/>
                  </a:srgbClr>
                </a:outerShdw>
              </a:effectLst>
              <a:latin typeface="Calibri" panose="020F0502020204030204" pitchFamily="34" charset="0"/>
            </a:endParaRPr>
          </a:p>
        </p:txBody>
      </p:sp>
      <p:sp>
        <p:nvSpPr>
          <p:cNvPr id="23" name="_s1030"/>
          <p:cNvSpPr>
            <a:spLocks noChangeArrowheads="1"/>
          </p:cNvSpPr>
          <p:nvPr/>
        </p:nvSpPr>
        <p:spPr bwMode="auto">
          <a:xfrm>
            <a:off x="1196704" y="2401240"/>
            <a:ext cx="840053" cy="63369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R C P</a:t>
            </a:r>
          </a:p>
        </p:txBody>
      </p:sp>
      <p:sp>
        <p:nvSpPr>
          <p:cNvPr id="24" name="23 CuadroTexto"/>
          <p:cNvSpPr txBox="1"/>
          <p:nvPr/>
        </p:nvSpPr>
        <p:spPr>
          <a:xfrm>
            <a:off x="5756798" y="2282199"/>
            <a:ext cx="960438" cy="84005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333" dirty="0"/>
              <a:t>I F A C</a:t>
            </a:r>
          </a:p>
        </p:txBody>
      </p:sp>
      <p:sp>
        <p:nvSpPr>
          <p:cNvPr id="25" name="_s1030"/>
          <p:cNvSpPr>
            <a:spLocks noChangeArrowheads="1"/>
          </p:cNvSpPr>
          <p:nvPr/>
        </p:nvSpPr>
        <p:spPr bwMode="auto">
          <a:xfrm>
            <a:off x="6897151" y="2282198"/>
            <a:ext cx="899583" cy="864940"/>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333"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NICSP</a:t>
            </a:r>
          </a:p>
        </p:txBody>
      </p:sp>
      <p:sp>
        <p:nvSpPr>
          <p:cNvPr id="26" name="_s1030"/>
          <p:cNvSpPr>
            <a:spLocks noChangeArrowheads="1"/>
          </p:cNvSpPr>
          <p:nvPr/>
        </p:nvSpPr>
        <p:spPr bwMode="auto">
          <a:xfrm>
            <a:off x="6897152" y="3541615"/>
            <a:ext cx="960438" cy="900907"/>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333"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 / </a:t>
            </a:r>
          </a:p>
          <a:p>
            <a:pPr algn="ctr" fontAlgn="auto">
              <a:spcBef>
                <a:spcPts val="0"/>
              </a:spcBef>
              <a:spcAft>
                <a:spcPts val="0"/>
              </a:spcAft>
              <a:defRPr/>
            </a:pPr>
            <a:r>
              <a:rPr lang="es-ES" sz="2333"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NIIF</a:t>
            </a:r>
          </a:p>
        </p:txBody>
      </p:sp>
      <p:cxnSp>
        <p:nvCxnSpPr>
          <p:cNvPr id="27" name="_s14340"/>
          <p:cNvCxnSpPr>
            <a:cxnSpLocks noChangeShapeType="1"/>
            <a:stCxn id="22" idx="1"/>
            <a:endCxn id="23" idx="3"/>
          </p:cNvCxnSpPr>
          <p:nvPr/>
        </p:nvCxnSpPr>
        <p:spPr bwMode="auto">
          <a:xfrm rot="10800000">
            <a:off x="2036757" y="2718090"/>
            <a:ext cx="179916" cy="9261"/>
          </a:xfrm>
          <a:prstGeom prst="bentConnector3">
            <a:avLst>
              <a:gd name="adj1" fmla="val 50000"/>
            </a:avLst>
          </a:prstGeom>
          <a:noFill/>
          <a:ln w="28575">
            <a:solidFill>
              <a:schemeClr val="accent1">
                <a:lumMod val="50000"/>
              </a:schemeClr>
            </a:solidFill>
            <a:miter lim="800000"/>
            <a:headEnd/>
            <a:tailEnd/>
          </a:ln>
        </p:spPr>
      </p:cxnSp>
      <p:cxnSp>
        <p:nvCxnSpPr>
          <p:cNvPr id="28" name="_s14340"/>
          <p:cNvCxnSpPr>
            <a:cxnSpLocks noChangeShapeType="1"/>
            <a:stCxn id="24" idx="3"/>
            <a:endCxn id="25" idx="1"/>
          </p:cNvCxnSpPr>
          <p:nvPr/>
        </p:nvCxnSpPr>
        <p:spPr bwMode="auto">
          <a:xfrm>
            <a:off x="6717235" y="2702225"/>
            <a:ext cx="179916" cy="12443"/>
          </a:xfrm>
          <a:prstGeom prst="bentConnector3">
            <a:avLst>
              <a:gd name="adj1" fmla="val 50000"/>
            </a:avLst>
          </a:prstGeom>
          <a:noFill/>
          <a:ln w="28575">
            <a:solidFill>
              <a:schemeClr val="bg1">
                <a:lumMod val="50000"/>
              </a:schemeClr>
            </a:solidFill>
            <a:miter lim="800000"/>
            <a:headEnd/>
            <a:tailEnd/>
          </a:ln>
        </p:spPr>
      </p:cxnSp>
      <p:cxnSp>
        <p:nvCxnSpPr>
          <p:cNvPr id="29" name="_s14340"/>
          <p:cNvCxnSpPr>
            <a:cxnSpLocks noChangeShapeType="1"/>
            <a:stCxn id="36" idx="3"/>
            <a:endCxn id="26" idx="1"/>
          </p:cNvCxnSpPr>
          <p:nvPr/>
        </p:nvCxnSpPr>
        <p:spPr bwMode="auto">
          <a:xfrm>
            <a:off x="6707974" y="3988100"/>
            <a:ext cx="189178" cy="3968"/>
          </a:xfrm>
          <a:prstGeom prst="bentConnector3">
            <a:avLst>
              <a:gd name="adj1" fmla="val 50000"/>
            </a:avLst>
          </a:prstGeom>
          <a:noFill/>
          <a:ln w="28575">
            <a:solidFill>
              <a:schemeClr val="accent1">
                <a:lumMod val="50000"/>
              </a:schemeClr>
            </a:solidFill>
            <a:miter lim="800000"/>
            <a:headEnd/>
            <a:tailEnd/>
          </a:ln>
        </p:spPr>
      </p:cxnSp>
      <p:sp>
        <p:nvSpPr>
          <p:cNvPr id="30" name="29 CuadroTexto"/>
          <p:cNvSpPr txBox="1"/>
          <p:nvPr/>
        </p:nvSpPr>
        <p:spPr>
          <a:xfrm>
            <a:off x="2216672" y="3541614"/>
            <a:ext cx="1079500" cy="1209828"/>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000" dirty="0"/>
              <a:t>MHCP</a:t>
            </a:r>
          </a:p>
          <a:p>
            <a:r>
              <a:rPr lang="es-ES" sz="2000" dirty="0" err="1"/>
              <a:t>M.Cio</a:t>
            </a:r>
            <a:endParaRPr lang="es-ES" sz="2000" dirty="0"/>
          </a:p>
          <a:p>
            <a:r>
              <a:rPr lang="es-ES" sz="2000" dirty="0"/>
              <a:t>CTCP</a:t>
            </a:r>
          </a:p>
        </p:txBody>
      </p:sp>
      <p:cxnSp>
        <p:nvCxnSpPr>
          <p:cNvPr id="31" name="_s14341"/>
          <p:cNvCxnSpPr>
            <a:cxnSpLocks noChangeShapeType="1"/>
            <a:stCxn id="23" idx="1"/>
            <a:endCxn id="20" idx="1"/>
          </p:cNvCxnSpPr>
          <p:nvPr/>
        </p:nvCxnSpPr>
        <p:spPr bwMode="auto">
          <a:xfrm rot="10800000" flipH="1">
            <a:off x="1196704" y="1698183"/>
            <a:ext cx="359832" cy="1019906"/>
          </a:xfrm>
          <a:prstGeom prst="bentConnector3">
            <a:avLst>
              <a:gd name="adj1" fmla="val -63530"/>
            </a:avLst>
          </a:prstGeom>
          <a:noFill/>
          <a:ln w="28575">
            <a:solidFill>
              <a:schemeClr val="accent1">
                <a:lumMod val="50000"/>
              </a:schemeClr>
            </a:solidFill>
            <a:miter lim="800000"/>
            <a:headEnd/>
            <a:tailEnd/>
          </a:ln>
        </p:spPr>
      </p:cxnSp>
      <p:cxnSp>
        <p:nvCxnSpPr>
          <p:cNvPr id="32" name="_s14341"/>
          <p:cNvCxnSpPr>
            <a:cxnSpLocks noChangeShapeType="1"/>
          </p:cNvCxnSpPr>
          <p:nvPr/>
        </p:nvCxnSpPr>
        <p:spPr bwMode="auto">
          <a:xfrm rot="5400000" flipH="1" flipV="1">
            <a:off x="-41882" y="2883894"/>
            <a:ext cx="2392298" cy="5293"/>
          </a:xfrm>
          <a:prstGeom prst="bentConnector3">
            <a:avLst>
              <a:gd name="adj1" fmla="val 43485"/>
            </a:avLst>
          </a:prstGeom>
          <a:noFill/>
          <a:ln w="28575">
            <a:solidFill>
              <a:schemeClr val="accent1">
                <a:lumMod val="50000"/>
              </a:schemeClr>
            </a:solidFill>
            <a:miter lim="800000"/>
            <a:headEnd/>
            <a:tailEnd/>
          </a:ln>
        </p:spPr>
      </p:cxnSp>
      <p:cxnSp>
        <p:nvCxnSpPr>
          <p:cNvPr id="33" name="_s14341"/>
          <p:cNvCxnSpPr>
            <a:cxnSpLocks noChangeShapeType="1"/>
            <a:stCxn id="25" idx="3"/>
            <a:endCxn id="21" idx="3"/>
          </p:cNvCxnSpPr>
          <p:nvPr/>
        </p:nvCxnSpPr>
        <p:spPr bwMode="auto">
          <a:xfrm flipH="1" flipV="1">
            <a:off x="7557287" y="1698183"/>
            <a:ext cx="239447" cy="1016485"/>
          </a:xfrm>
          <a:prstGeom prst="bentConnector3">
            <a:avLst>
              <a:gd name="adj1" fmla="val -95470"/>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4" name="_s14341"/>
          <p:cNvCxnSpPr>
            <a:cxnSpLocks noChangeShapeType="1"/>
          </p:cNvCxnSpPr>
          <p:nvPr/>
        </p:nvCxnSpPr>
        <p:spPr bwMode="auto">
          <a:xfrm flipH="1" flipV="1">
            <a:off x="7557286" y="1644552"/>
            <a:ext cx="292365" cy="2317750"/>
          </a:xfrm>
          <a:prstGeom prst="bentConnector3">
            <a:avLst>
              <a:gd name="adj1" fmla="val -65157"/>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5" name="34 Conector angular"/>
          <p:cNvCxnSpPr/>
          <p:nvPr/>
        </p:nvCxnSpPr>
        <p:spPr>
          <a:xfrm rot="16200000" flipV="1">
            <a:off x="5183974" y="3093146"/>
            <a:ext cx="771260" cy="654844"/>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6" name="35 CuadroTexto"/>
          <p:cNvSpPr txBox="1"/>
          <p:nvPr/>
        </p:nvSpPr>
        <p:spPr>
          <a:xfrm>
            <a:off x="5747537" y="3533678"/>
            <a:ext cx="960438" cy="908844"/>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333" dirty="0"/>
              <a:t>I A S B</a:t>
            </a:r>
          </a:p>
        </p:txBody>
      </p:sp>
      <p:cxnSp>
        <p:nvCxnSpPr>
          <p:cNvPr id="43" name="_s14340"/>
          <p:cNvCxnSpPr>
            <a:cxnSpLocks noChangeShapeType="1"/>
          </p:cNvCxnSpPr>
          <p:nvPr/>
        </p:nvCxnSpPr>
        <p:spPr bwMode="auto">
          <a:xfrm rot="10800000" flipV="1">
            <a:off x="1146487" y="3992068"/>
            <a:ext cx="1050394" cy="69180"/>
          </a:xfrm>
          <a:prstGeom prst="bentConnector3">
            <a:avLst>
              <a:gd name="adj1" fmla="val 50000"/>
            </a:avLst>
          </a:prstGeom>
          <a:noFill/>
          <a:ln w="28575">
            <a:solidFill>
              <a:srgbClr val="008080"/>
            </a:solidFill>
            <a:miter lim="800000"/>
            <a:headEnd/>
            <a:tailEnd/>
          </a:ln>
        </p:spPr>
      </p:cxnSp>
    </p:spTree>
    <p:extLst>
      <p:ext uri="{BB962C8B-B14F-4D97-AF65-F5344CB8AC3E}">
        <p14:creationId xmlns:p14="http://schemas.microsoft.com/office/powerpoint/2010/main" val="31702881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791580" y="5388240"/>
            <a:ext cx="1587500" cy="269875"/>
          </a:xfrm>
        </p:spPr>
        <p:txBody>
          <a:bodyPr/>
          <a:lstStyle/>
          <a:p>
            <a:pPr>
              <a:defRPr/>
            </a:pPr>
            <a:fld id="{8A025F99-1DAF-4D1C-906F-3757E7DA4970}" type="slidenum">
              <a:rPr lang="es-ES_tradnl" smtClean="0"/>
              <a:pPr>
                <a:defRPr/>
              </a:pPr>
              <a:t>31</a:t>
            </a:fld>
            <a:endParaRPr lang="es-ES_tradnl" dirty="0"/>
          </a:p>
        </p:txBody>
      </p:sp>
      <p:sp>
        <p:nvSpPr>
          <p:cNvPr id="6" name="Título 1"/>
          <p:cNvSpPr txBox="1">
            <a:spLocks/>
          </p:cNvSpPr>
          <p:nvPr/>
        </p:nvSpPr>
        <p:spPr>
          <a:xfrm>
            <a:off x="762000" y="49188"/>
            <a:ext cx="7455483" cy="637646"/>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altLang="es-CO" sz="3000" kern="0" dirty="0"/>
              <a:t>MARCOS NORMATIVOS  DE CONTABILIDAD PÚBLICA EN COLOMBIA</a:t>
            </a:r>
          </a:p>
        </p:txBody>
      </p:sp>
      <p:sp>
        <p:nvSpPr>
          <p:cNvPr id="7" name="18 CuadroTexto"/>
          <p:cNvSpPr txBox="1"/>
          <p:nvPr/>
        </p:nvSpPr>
        <p:spPr>
          <a:xfrm>
            <a:off x="791580" y="997293"/>
            <a:ext cx="7500833" cy="515526"/>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417" b="1" dirty="0">
              <a:solidFill>
                <a:srgbClr val="000000"/>
              </a:solidFill>
            </a:endParaRPr>
          </a:p>
          <a:p>
            <a:pPr algn="ctr" fontAlgn="ctr">
              <a:defRPr/>
            </a:pPr>
            <a:r>
              <a:rPr lang="es-ES" sz="2333" b="1" dirty="0">
                <a:solidFill>
                  <a:srgbClr val="000000"/>
                </a:solidFill>
                <a:latin typeface="Calibri" pitchFamily="34" charset="0"/>
              </a:rPr>
              <a:t>RÉGIMEN DE CONTABILIDAD PÚBLICA - RCP</a:t>
            </a:r>
          </a:p>
        </p:txBody>
      </p:sp>
      <p:sp>
        <p:nvSpPr>
          <p:cNvPr id="8" name="_s1030"/>
          <p:cNvSpPr>
            <a:spLocks noChangeArrowheads="1"/>
          </p:cNvSpPr>
          <p:nvPr/>
        </p:nvSpPr>
        <p:spPr bwMode="auto">
          <a:xfrm>
            <a:off x="1005128" y="2264958"/>
            <a:ext cx="1373953" cy="600604"/>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sz="2667" b="1" dirty="0">
                <a:solidFill>
                  <a:srgbClr val="4E75A3"/>
                </a:solidFill>
              </a:rPr>
              <a:t>NICSP</a:t>
            </a:r>
          </a:p>
        </p:txBody>
      </p:sp>
      <p:sp>
        <p:nvSpPr>
          <p:cNvPr id="9" name="20 CuadroTexto"/>
          <p:cNvSpPr txBox="1">
            <a:spLocks noChangeArrowheads="1"/>
          </p:cNvSpPr>
          <p:nvPr/>
        </p:nvSpPr>
        <p:spPr bwMode="auto">
          <a:xfrm>
            <a:off x="791580" y="3126941"/>
            <a:ext cx="1937858" cy="510646"/>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667" b="1" dirty="0"/>
              <a:t>Entidades </a:t>
            </a:r>
          </a:p>
          <a:p>
            <a:pPr algn="ctr" fontAlgn="ctr">
              <a:spcBef>
                <a:spcPct val="0"/>
              </a:spcBef>
              <a:buFontTx/>
              <a:buNone/>
            </a:pPr>
            <a:r>
              <a:rPr lang="es-ES" altLang="es-CO" sz="1667" b="1" dirty="0"/>
              <a:t>Gobierno General</a:t>
            </a:r>
          </a:p>
        </p:txBody>
      </p:sp>
      <p:sp>
        <p:nvSpPr>
          <p:cNvPr id="10" name="20 CuadroTexto"/>
          <p:cNvSpPr txBox="1">
            <a:spLocks noChangeArrowheads="1"/>
          </p:cNvSpPr>
          <p:nvPr/>
        </p:nvSpPr>
        <p:spPr bwMode="auto">
          <a:xfrm>
            <a:off x="4916951" y="3019020"/>
            <a:ext cx="1656292" cy="326760"/>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500" b="1" dirty="0"/>
              <a:t>Empresas Públicas</a:t>
            </a:r>
          </a:p>
        </p:txBody>
      </p:sp>
      <p:sp>
        <p:nvSpPr>
          <p:cNvPr id="11" name="_s1030"/>
          <p:cNvSpPr>
            <a:spLocks noChangeArrowheads="1"/>
          </p:cNvSpPr>
          <p:nvPr/>
        </p:nvSpPr>
        <p:spPr bwMode="auto">
          <a:xfrm>
            <a:off x="2652116" y="3699330"/>
            <a:ext cx="2699971" cy="718344"/>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333"/>
              </a:lnSpc>
              <a:defRPr/>
            </a:pPr>
            <a:r>
              <a:rPr lang="es-ES" sz="1667" b="1" dirty="0">
                <a:solidFill>
                  <a:srgbClr val="C00000"/>
                </a:solidFill>
                <a:latin typeface="Calibri" pitchFamily="34" charset="0"/>
                <a:cs typeface="Arial" charset="0"/>
              </a:rPr>
              <a:t>Que cotizan en el mercado  de</a:t>
            </a:r>
          </a:p>
          <a:p>
            <a:pPr algn="ctr">
              <a:lnSpc>
                <a:spcPts val="1333"/>
              </a:lnSpc>
              <a:defRPr/>
            </a:pPr>
            <a:r>
              <a:rPr lang="es-ES" sz="1667" b="1" dirty="0">
                <a:solidFill>
                  <a:srgbClr val="C00000"/>
                </a:solidFill>
                <a:latin typeface="Calibri" pitchFamily="34" charset="0"/>
                <a:cs typeface="Arial" charset="0"/>
              </a:rPr>
              <a:t> valores o captan o administran </a:t>
            </a:r>
          </a:p>
          <a:p>
            <a:pPr algn="ctr">
              <a:lnSpc>
                <a:spcPts val="1333"/>
              </a:lnSpc>
              <a:defRPr/>
            </a:pPr>
            <a:r>
              <a:rPr lang="es-ES" sz="1667" b="1" dirty="0">
                <a:solidFill>
                  <a:srgbClr val="C00000"/>
                </a:solidFill>
                <a:latin typeface="Calibri" pitchFamily="34" charset="0"/>
                <a:cs typeface="Arial" charset="0"/>
              </a:rPr>
              <a:t>ahorro del público</a:t>
            </a:r>
          </a:p>
        </p:txBody>
      </p:sp>
      <p:sp>
        <p:nvSpPr>
          <p:cNvPr id="12" name="_s1030"/>
          <p:cNvSpPr>
            <a:spLocks noChangeArrowheads="1"/>
          </p:cNvSpPr>
          <p:nvPr/>
        </p:nvSpPr>
        <p:spPr bwMode="auto">
          <a:xfrm>
            <a:off x="5532107" y="3641617"/>
            <a:ext cx="2760307" cy="656043"/>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500"/>
              </a:lnSpc>
              <a:defRPr/>
            </a:pPr>
            <a:r>
              <a:rPr lang="es-ES" sz="1667" b="1" dirty="0">
                <a:solidFill>
                  <a:srgbClr val="4E75A3"/>
                </a:solidFill>
                <a:latin typeface="Calibri" pitchFamily="34" charset="0"/>
                <a:cs typeface="Arial" charset="0"/>
              </a:rPr>
              <a:t>     </a:t>
            </a:r>
          </a:p>
          <a:p>
            <a:pPr algn="ctr">
              <a:lnSpc>
                <a:spcPts val="1500"/>
              </a:lnSpc>
              <a:defRPr/>
            </a:pPr>
            <a:endParaRPr lang="es-ES" sz="1667" b="1" dirty="0">
              <a:solidFill>
                <a:srgbClr val="4E75A3"/>
              </a:solidFill>
              <a:latin typeface="Calibri" pitchFamily="34" charset="0"/>
              <a:cs typeface="Arial" charset="0"/>
            </a:endParaRPr>
          </a:p>
          <a:p>
            <a:pPr algn="ctr">
              <a:lnSpc>
                <a:spcPts val="1500"/>
              </a:lnSpc>
              <a:defRPr/>
            </a:pPr>
            <a:endParaRPr lang="es-ES" sz="1667" b="1" dirty="0">
              <a:solidFill>
                <a:srgbClr val="4E75A3"/>
              </a:solidFill>
              <a:latin typeface="Calibri" pitchFamily="34" charset="0"/>
              <a:cs typeface="Arial" charset="0"/>
            </a:endParaRPr>
          </a:p>
          <a:p>
            <a:pPr algn="ctr">
              <a:lnSpc>
                <a:spcPts val="1500"/>
              </a:lnSpc>
              <a:defRPr/>
            </a:pPr>
            <a:r>
              <a:rPr lang="es-ES" sz="1667" b="1" dirty="0">
                <a:solidFill>
                  <a:srgbClr val="C00000"/>
                </a:solidFill>
                <a:latin typeface="Calibri" pitchFamily="34" charset="0"/>
                <a:cs typeface="Arial" charset="0"/>
              </a:rPr>
              <a:t>Que no cotizan en el mercado</a:t>
            </a:r>
          </a:p>
          <a:p>
            <a:pPr algn="ctr">
              <a:lnSpc>
                <a:spcPts val="1500"/>
              </a:lnSpc>
              <a:defRPr/>
            </a:pPr>
            <a:r>
              <a:rPr lang="es-ES" sz="1667" b="1" dirty="0">
                <a:solidFill>
                  <a:srgbClr val="C00000"/>
                </a:solidFill>
                <a:latin typeface="Calibri" pitchFamily="34" charset="0"/>
                <a:cs typeface="Arial" charset="0"/>
              </a:rPr>
              <a:t> de valores y que  no captan  ni</a:t>
            </a:r>
          </a:p>
          <a:p>
            <a:pPr algn="ctr">
              <a:lnSpc>
                <a:spcPts val="1500"/>
              </a:lnSpc>
              <a:defRPr/>
            </a:pPr>
            <a:r>
              <a:rPr lang="es-ES" sz="1667" b="1" dirty="0">
                <a:solidFill>
                  <a:srgbClr val="C00000"/>
                </a:solidFill>
                <a:latin typeface="Calibri" pitchFamily="34" charset="0"/>
                <a:cs typeface="Arial" charset="0"/>
              </a:rPr>
              <a:t> administran ahorro del público</a:t>
            </a:r>
          </a:p>
          <a:p>
            <a:pPr algn="ctr">
              <a:lnSpc>
                <a:spcPts val="1500"/>
              </a:lnSpc>
              <a:defRPr/>
            </a:pPr>
            <a:endParaRPr lang="es-ES" sz="1667" b="1" dirty="0">
              <a:solidFill>
                <a:srgbClr val="4E75A3"/>
              </a:solidFill>
              <a:latin typeface="Calibri" pitchFamily="34" charset="0"/>
              <a:cs typeface="Arial" charset="0"/>
            </a:endParaRPr>
          </a:p>
          <a:p>
            <a:pPr algn="ctr">
              <a:lnSpc>
                <a:spcPts val="1500"/>
              </a:lnSpc>
              <a:defRPr/>
            </a:pPr>
            <a:endParaRPr lang="es-ES" sz="1667" b="1" dirty="0">
              <a:solidFill>
                <a:srgbClr val="4E75A3"/>
              </a:solidFill>
              <a:latin typeface="Calibri" pitchFamily="34" charset="0"/>
              <a:cs typeface="Arial" charset="0"/>
            </a:endParaRPr>
          </a:p>
          <a:p>
            <a:pPr algn="ctr">
              <a:lnSpc>
                <a:spcPts val="1500"/>
              </a:lnSpc>
              <a:defRPr/>
            </a:pPr>
            <a:endParaRPr lang="es-ES" sz="1667" b="1" dirty="0">
              <a:solidFill>
                <a:srgbClr val="4E75A3"/>
              </a:solidFill>
              <a:latin typeface="Calibri" pitchFamily="34" charset="0"/>
              <a:cs typeface="Arial" charset="0"/>
            </a:endParaRPr>
          </a:p>
        </p:txBody>
      </p:sp>
      <p:sp>
        <p:nvSpPr>
          <p:cNvPr id="13" name="10 CuadroTexto"/>
          <p:cNvSpPr txBox="1">
            <a:spLocks noChangeArrowheads="1"/>
          </p:cNvSpPr>
          <p:nvPr/>
        </p:nvSpPr>
        <p:spPr bwMode="auto">
          <a:xfrm>
            <a:off x="2876889" y="4785261"/>
            <a:ext cx="2199558" cy="784830"/>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500" b="1" dirty="0">
                <a:solidFill>
                  <a:srgbClr val="000000"/>
                </a:solidFill>
              </a:rPr>
              <a:t>Res. 743 / 2013, modificada por la Res 598  10/12/2014 (CGN)</a:t>
            </a:r>
          </a:p>
        </p:txBody>
      </p:sp>
      <p:sp>
        <p:nvSpPr>
          <p:cNvPr id="14" name="_s1030"/>
          <p:cNvSpPr>
            <a:spLocks noChangeArrowheads="1"/>
          </p:cNvSpPr>
          <p:nvPr/>
        </p:nvSpPr>
        <p:spPr bwMode="auto">
          <a:xfrm>
            <a:off x="2231741" y="1628634"/>
            <a:ext cx="3133680" cy="42068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000" b="1" dirty="0">
                <a:solidFill>
                  <a:srgbClr val="4E75A3"/>
                </a:solidFill>
                <a:latin typeface="Calibri" pitchFamily="34" charset="0"/>
              </a:rPr>
              <a:t>Alineado con </a:t>
            </a:r>
            <a:endParaRPr lang="es-ES" sz="3000" b="1" dirty="0">
              <a:solidFill>
                <a:srgbClr val="4E75A3"/>
              </a:solidFill>
              <a:latin typeface="Calibri" pitchFamily="34" charset="0"/>
            </a:endParaRPr>
          </a:p>
        </p:txBody>
      </p:sp>
      <p:sp>
        <p:nvSpPr>
          <p:cNvPr id="15" name="10 CuadroTexto"/>
          <p:cNvSpPr txBox="1">
            <a:spLocks noChangeArrowheads="1"/>
          </p:cNvSpPr>
          <p:nvPr/>
        </p:nvSpPr>
        <p:spPr bwMode="auto">
          <a:xfrm>
            <a:off x="907428" y="4094395"/>
            <a:ext cx="1515672" cy="605422"/>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non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1667" b="1" dirty="0">
                <a:solidFill>
                  <a:srgbClr val="000000"/>
                </a:solidFill>
                <a:latin typeface="Calibri" pitchFamily="34" charset="0"/>
              </a:rPr>
              <a:t>Proyecto de </a:t>
            </a:r>
          </a:p>
          <a:p>
            <a:pPr algn="ctr">
              <a:buFont typeface="Wingdings" pitchFamily="2" charset="2"/>
              <a:buNone/>
              <a:defRPr/>
            </a:pPr>
            <a:r>
              <a:rPr lang="es-AR" sz="1667" b="1" dirty="0">
                <a:solidFill>
                  <a:srgbClr val="000000"/>
                </a:solidFill>
                <a:latin typeface="Calibri" pitchFamily="34" charset="0"/>
              </a:rPr>
              <a:t>Modernización</a:t>
            </a:r>
          </a:p>
        </p:txBody>
      </p:sp>
      <p:sp>
        <p:nvSpPr>
          <p:cNvPr id="16" name="_s1030"/>
          <p:cNvSpPr>
            <a:spLocks noChangeArrowheads="1"/>
          </p:cNvSpPr>
          <p:nvPr/>
        </p:nvSpPr>
        <p:spPr bwMode="auto">
          <a:xfrm>
            <a:off x="5052053" y="2266280"/>
            <a:ext cx="1680187" cy="47889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2667" b="1" dirty="0">
                <a:solidFill>
                  <a:srgbClr val="4E75A3"/>
                </a:solidFill>
              </a:rPr>
              <a:t>NIC / NIIF</a:t>
            </a:r>
          </a:p>
        </p:txBody>
      </p:sp>
      <p:sp>
        <p:nvSpPr>
          <p:cNvPr id="17" name="Line 27"/>
          <p:cNvSpPr>
            <a:spLocks noChangeShapeType="1"/>
          </p:cNvSpPr>
          <p:nvPr/>
        </p:nvSpPr>
        <p:spPr bwMode="auto">
          <a:xfrm>
            <a:off x="4195962" y="1569246"/>
            <a:ext cx="0" cy="59389"/>
          </a:xfrm>
          <a:prstGeom prst="line">
            <a:avLst/>
          </a:prstGeom>
          <a:noFill/>
          <a:ln w="254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cxnSp>
        <p:nvCxnSpPr>
          <p:cNvPr id="18" name="AutoShape 28"/>
          <p:cNvCxnSpPr>
            <a:cxnSpLocks noChangeShapeType="1"/>
            <a:stCxn id="14" idx="2"/>
            <a:endCxn id="8" idx="0"/>
          </p:cNvCxnSpPr>
          <p:nvPr/>
        </p:nvCxnSpPr>
        <p:spPr bwMode="auto">
          <a:xfrm rot="5400000">
            <a:off x="2637525" y="1103901"/>
            <a:ext cx="215636" cy="2106477"/>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29"/>
          <p:cNvCxnSpPr>
            <a:cxnSpLocks noChangeShapeType="1"/>
            <a:stCxn id="14" idx="2"/>
            <a:endCxn id="16" idx="0"/>
          </p:cNvCxnSpPr>
          <p:nvPr/>
        </p:nvCxnSpPr>
        <p:spPr bwMode="auto">
          <a:xfrm rot="16200000" flipH="1">
            <a:off x="4736884" y="1111018"/>
            <a:ext cx="216958" cy="2093566"/>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10 CuadroTexto"/>
          <p:cNvSpPr txBox="1">
            <a:spLocks noChangeArrowheads="1"/>
          </p:cNvSpPr>
          <p:nvPr/>
        </p:nvSpPr>
        <p:spPr bwMode="auto">
          <a:xfrm>
            <a:off x="5833959" y="4578975"/>
            <a:ext cx="2218428" cy="605422"/>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667" b="1" dirty="0">
                <a:solidFill>
                  <a:srgbClr val="000000"/>
                </a:solidFill>
              </a:rPr>
              <a:t>Res. 414 de 2014</a:t>
            </a:r>
          </a:p>
          <a:p>
            <a:pPr algn="ctr">
              <a:spcBef>
                <a:spcPct val="0"/>
              </a:spcBef>
              <a:buFont typeface="Wingdings" panose="05000000000000000000" pitchFamily="2" charset="2"/>
              <a:buNone/>
            </a:pPr>
            <a:r>
              <a:rPr lang="es-AR" altLang="es-CO" sz="1667" b="1" dirty="0">
                <a:solidFill>
                  <a:srgbClr val="000000"/>
                </a:solidFill>
              </a:rPr>
              <a:t>(CGN)</a:t>
            </a:r>
          </a:p>
        </p:txBody>
      </p:sp>
      <p:sp>
        <p:nvSpPr>
          <p:cNvPr id="21" name="10 CuadroTexto"/>
          <p:cNvSpPr txBox="1">
            <a:spLocks noChangeArrowheads="1"/>
          </p:cNvSpPr>
          <p:nvPr/>
        </p:nvSpPr>
        <p:spPr bwMode="auto">
          <a:xfrm>
            <a:off x="979671" y="5130027"/>
            <a:ext cx="1369862" cy="348878"/>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non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1667" b="1" dirty="0">
                <a:solidFill>
                  <a:srgbClr val="000000"/>
                </a:solidFill>
                <a:latin typeface="Calibri" pitchFamily="34" charset="0"/>
              </a:rPr>
              <a:t>En Desarrollo</a:t>
            </a:r>
          </a:p>
        </p:txBody>
      </p:sp>
      <p:sp>
        <p:nvSpPr>
          <p:cNvPr id="22" name="Flecha abajo 21"/>
          <p:cNvSpPr/>
          <p:nvPr/>
        </p:nvSpPr>
        <p:spPr>
          <a:xfrm>
            <a:off x="1593825" y="3727628"/>
            <a:ext cx="239448" cy="269999"/>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1917"/>
          </a:p>
        </p:txBody>
      </p:sp>
      <p:sp>
        <p:nvSpPr>
          <p:cNvPr id="23" name="Flecha abajo 22"/>
          <p:cNvSpPr/>
          <p:nvPr/>
        </p:nvSpPr>
        <p:spPr>
          <a:xfrm>
            <a:off x="1593826" y="4800885"/>
            <a:ext cx="239448" cy="276862"/>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1917"/>
          </a:p>
        </p:txBody>
      </p:sp>
      <p:cxnSp>
        <p:nvCxnSpPr>
          <p:cNvPr id="24" name="Conector angular 23"/>
          <p:cNvCxnSpPr>
            <a:stCxn id="10" idx="2"/>
            <a:endCxn id="11" idx="0"/>
          </p:cNvCxnSpPr>
          <p:nvPr/>
        </p:nvCxnSpPr>
        <p:spPr>
          <a:xfrm rot="5400000">
            <a:off x="4696826" y="2651057"/>
            <a:ext cx="353549" cy="1742995"/>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angular 24"/>
          <p:cNvCxnSpPr/>
          <p:nvPr/>
        </p:nvCxnSpPr>
        <p:spPr>
          <a:xfrm rot="16200000" flipH="1">
            <a:off x="6143295" y="2939357"/>
            <a:ext cx="295837" cy="1092233"/>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6" name="Flecha abajo 25"/>
          <p:cNvSpPr/>
          <p:nvPr/>
        </p:nvSpPr>
        <p:spPr>
          <a:xfrm>
            <a:off x="3776990" y="4479416"/>
            <a:ext cx="240771" cy="238291"/>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1917"/>
          </a:p>
        </p:txBody>
      </p:sp>
      <p:sp>
        <p:nvSpPr>
          <p:cNvPr id="27" name="Flecha abajo 26"/>
          <p:cNvSpPr/>
          <p:nvPr/>
        </p:nvSpPr>
        <p:spPr>
          <a:xfrm>
            <a:off x="6852833" y="4357667"/>
            <a:ext cx="239448" cy="199286"/>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1917"/>
          </a:p>
        </p:txBody>
      </p:sp>
      <p:sp>
        <p:nvSpPr>
          <p:cNvPr id="28" name="Flecha abajo 27"/>
          <p:cNvSpPr/>
          <p:nvPr/>
        </p:nvSpPr>
        <p:spPr>
          <a:xfrm>
            <a:off x="5636618" y="2783045"/>
            <a:ext cx="239448" cy="194469"/>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1917"/>
          </a:p>
        </p:txBody>
      </p:sp>
      <p:sp>
        <p:nvSpPr>
          <p:cNvPr id="32" name="Flecha abajo 31"/>
          <p:cNvSpPr/>
          <p:nvPr/>
        </p:nvSpPr>
        <p:spPr>
          <a:xfrm>
            <a:off x="1617727" y="2876022"/>
            <a:ext cx="239448" cy="195790"/>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sz="1917"/>
          </a:p>
        </p:txBody>
      </p:sp>
    </p:spTree>
    <p:extLst>
      <p:ext uri="{BB962C8B-B14F-4D97-AF65-F5344CB8AC3E}">
        <p14:creationId xmlns:p14="http://schemas.microsoft.com/office/powerpoint/2010/main" val="20461145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269"/>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kern="0" dirty="0">
                <a:effectLst>
                  <a:outerShdw blurRad="38100" dist="38100" dir="2700000" algn="tl">
                    <a:srgbClr val="000000">
                      <a:alpha val="43137"/>
                    </a:srgbClr>
                  </a:outerShdw>
                </a:effectLst>
              </a:rPr>
              <a:t>Política de Regulación Contable Pública</a:t>
            </a:r>
          </a:p>
        </p:txBody>
      </p:sp>
      <p:graphicFrame>
        <p:nvGraphicFramePr>
          <p:cNvPr id="4" name="3 Diagrama"/>
          <p:cNvGraphicFramePr/>
          <p:nvPr>
            <p:extLst>
              <p:ext uri="{D42A27DB-BD31-4B8C-83A1-F6EECF244321}">
                <p14:modId xmlns:p14="http://schemas.microsoft.com/office/powerpoint/2010/main" val="3317150368"/>
              </p:ext>
            </p:extLst>
          </p:nvPr>
        </p:nvGraphicFramePr>
        <p:xfrm>
          <a:off x="222573" y="1057300"/>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7"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32</a:t>
            </a:fld>
            <a:endParaRPr lang="es-ES_tradnl" sz="800" dirty="0">
              <a:solidFill>
                <a:srgbClr val="008080"/>
              </a:solidFill>
              <a:latin typeface="+mn-lt"/>
            </a:endParaRPr>
          </a:p>
        </p:txBody>
      </p:sp>
    </p:spTree>
    <p:extLst>
      <p:ext uri="{BB962C8B-B14F-4D97-AF65-F5344CB8AC3E}">
        <p14:creationId xmlns:p14="http://schemas.microsoft.com/office/powerpoint/2010/main" val="38931180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33</a:t>
            </a:fld>
            <a:endParaRPr lang="es-ES_tradnl"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3132564369"/>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002644" y="4357668"/>
            <a:ext cx="1289398" cy="8400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76310" y="1777380"/>
            <a:ext cx="191513"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12260"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a:off x="6776310" y="4717707"/>
            <a:ext cx="21183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762000" y="2140581"/>
            <a:ext cx="7620000" cy="1220975"/>
          </a:xfrm>
          <a:prstGeom prst="rect">
            <a:avLst/>
          </a:prstGeom>
        </p:spPr>
        <p:txBody>
          <a:bodyPr wrap="square">
            <a:spAutoFit/>
          </a:bodyPr>
          <a:lstStyle/>
          <a:p>
            <a:pPr algn="ctr"/>
            <a:r>
              <a:rPr lang="es-CO" altLang="es-ES" sz="3667" b="1" dirty="0">
                <a:solidFill>
                  <a:schemeClr val="bg1">
                    <a:lumMod val="95000"/>
                  </a:schemeClr>
                </a:solidFill>
                <a:effectLst>
                  <a:outerShdw blurRad="38100" dist="38100" dir="2700000" algn="tl">
                    <a:srgbClr val="000000">
                      <a:alpha val="43137"/>
                    </a:srgbClr>
                  </a:outerShdw>
                </a:effectLst>
                <a:latin typeface="+mj-lt"/>
              </a:rPr>
              <a:t>3.1. Resoluciones 743 del 17/12/  y</a:t>
            </a:r>
          </a:p>
          <a:p>
            <a:pPr algn="ctr"/>
            <a:r>
              <a:rPr lang="es-CO" sz="3667" b="1" dirty="0">
                <a:solidFill>
                  <a:schemeClr val="bg1">
                    <a:lumMod val="95000"/>
                  </a:schemeClr>
                </a:solidFill>
                <a:effectLst>
                  <a:outerShdw blurRad="38100" dist="38100" dir="2700000" algn="tl">
                    <a:srgbClr val="000000">
                      <a:alpha val="43137"/>
                    </a:srgbClr>
                  </a:outerShdw>
                </a:effectLst>
                <a:latin typeface="+mj-lt"/>
              </a:rPr>
              <a:t>598  del 10/12/2014</a:t>
            </a:r>
          </a:p>
        </p:txBody>
      </p:sp>
    </p:spTree>
    <p:extLst>
      <p:ext uri="{BB962C8B-B14F-4D97-AF65-F5344CB8AC3E}">
        <p14:creationId xmlns:p14="http://schemas.microsoft.com/office/powerpoint/2010/main" val="28605058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35</a:t>
            </a:fld>
            <a:endParaRPr lang="es-ES_tradnl" dirty="0"/>
          </a:p>
        </p:txBody>
      </p:sp>
      <p:sp>
        <p:nvSpPr>
          <p:cNvPr id="6" name="5 Rectángulo"/>
          <p:cNvSpPr/>
          <p:nvPr/>
        </p:nvSpPr>
        <p:spPr>
          <a:xfrm>
            <a:off x="0" y="-9465"/>
            <a:ext cx="9144000" cy="1138773"/>
          </a:xfrm>
          <a:prstGeom prst="rect">
            <a:avLst/>
          </a:prstGeom>
        </p:spPr>
        <p:txBody>
          <a:bodyPr wrap="square">
            <a:spAutoFit/>
          </a:bodyPr>
          <a:lstStyle/>
          <a:p>
            <a:pPr marL="444500" indent="-444500" algn="ctr" fontAlgn="auto">
              <a:lnSpc>
                <a:spcPct val="90000"/>
              </a:lnSpc>
              <a:spcAft>
                <a:spcPct val="35000"/>
              </a:spcAft>
              <a:buSzPct val="90000"/>
              <a:defRPr/>
            </a:pPr>
            <a:r>
              <a:rPr lang="es-ES" sz="2000" b="1" dirty="0">
                <a:solidFill>
                  <a:schemeClr val="bg1"/>
                </a:solidFill>
                <a:effectLst>
                  <a:outerShdw blurRad="38100" dist="38100" dir="2700000" algn="tl">
                    <a:srgbClr val="000000">
                      <a:alpha val="43137"/>
                    </a:srgbClr>
                  </a:outerShdw>
                </a:effectLst>
                <a:latin typeface="Calibri" pitchFamily="34" charset="0"/>
              </a:rPr>
              <a:t>MODELO DE CONTABILIDAD PARA EMPRESAS QUE </a:t>
            </a:r>
          </a:p>
          <a:p>
            <a:pPr marL="444500" indent="-444500" algn="ctr" fontAlgn="auto">
              <a:lnSpc>
                <a:spcPct val="90000"/>
              </a:lnSpc>
              <a:spcAft>
                <a:spcPct val="35000"/>
              </a:spcAft>
              <a:buSzPct val="90000"/>
              <a:defRPr/>
            </a:pPr>
            <a:r>
              <a:rPr lang="es-ES" sz="2000" b="1" dirty="0">
                <a:solidFill>
                  <a:schemeClr val="bg1"/>
                </a:solidFill>
                <a:effectLst>
                  <a:outerShdw blurRad="38100" dist="38100" dir="2700000" algn="tl">
                    <a:srgbClr val="000000">
                      <a:alpha val="43137"/>
                    </a:srgbClr>
                  </a:outerShdw>
                </a:effectLst>
                <a:latin typeface="Calibri" pitchFamily="34" charset="0"/>
              </a:rPr>
              <a:t>COTIZAN  EN EL MERCADO DE VALORES </a:t>
            </a:r>
          </a:p>
          <a:p>
            <a:pPr marL="444500" indent="-444500" algn="ctr" fontAlgn="auto">
              <a:lnSpc>
                <a:spcPct val="90000"/>
              </a:lnSpc>
              <a:spcAft>
                <a:spcPct val="35000"/>
              </a:spcAft>
              <a:buSzPct val="90000"/>
              <a:defRPr/>
            </a:pPr>
            <a:r>
              <a:rPr lang="es-ES" sz="2000" b="1" dirty="0">
                <a:solidFill>
                  <a:schemeClr val="bg1"/>
                </a:solidFill>
                <a:effectLst>
                  <a:outerShdw blurRad="38100" dist="38100" dir="2700000" algn="tl">
                    <a:srgbClr val="000000">
                      <a:alpha val="43137"/>
                    </a:srgbClr>
                  </a:outerShdw>
                </a:effectLst>
                <a:latin typeface="Calibri" pitchFamily="34" charset="0"/>
              </a:rPr>
              <a:t>(RESOLUCIÓN 743/13, 508/14)</a:t>
            </a:r>
          </a:p>
        </p:txBody>
      </p:sp>
      <p:grpSp>
        <p:nvGrpSpPr>
          <p:cNvPr id="7" name="11 Grupo"/>
          <p:cNvGrpSpPr>
            <a:grpSpLocks/>
          </p:cNvGrpSpPr>
          <p:nvPr/>
        </p:nvGrpSpPr>
        <p:grpSpPr bwMode="auto">
          <a:xfrm>
            <a:off x="7020272" y="1345332"/>
            <a:ext cx="2003713" cy="3584651"/>
            <a:chOff x="5377120" y="2731622"/>
            <a:chExt cx="2879094" cy="3358803"/>
          </a:xfrm>
        </p:grpSpPr>
        <p:sp>
          <p:nvSpPr>
            <p:cNvPr id="8" name="7 Forma libre"/>
            <p:cNvSpPr/>
            <p:nvPr/>
          </p:nvSpPr>
          <p:spPr>
            <a:xfrm rot="16200000">
              <a:off x="5137265" y="2971477"/>
              <a:ext cx="3358803"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1500" b="1" kern="0" dirty="0">
                <a:solidFill>
                  <a:srgbClr val="4F81BD">
                    <a:lumMod val="50000"/>
                  </a:srgbClr>
                </a:solidFill>
                <a:effectLst>
                  <a:outerShdw blurRad="38100" dist="38100" dir="2700000" algn="tl">
                    <a:srgbClr val="000000">
                      <a:alpha val="43137"/>
                    </a:srgbClr>
                  </a:outerShdw>
                </a:effectLst>
                <a:latin typeface="Calibri"/>
                <a:cs typeface="+mn-cs"/>
              </a:endParaRPr>
            </a:p>
          </p:txBody>
        </p:sp>
        <p:sp>
          <p:nvSpPr>
            <p:cNvPr id="9" name="3 CuadroTexto"/>
            <p:cNvSpPr txBox="1">
              <a:spLocks noChangeArrowheads="1"/>
            </p:cNvSpPr>
            <p:nvPr/>
          </p:nvSpPr>
          <p:spPr bwMode="auto">
            <a:xfrm>
              <a:off x="6124685" y="3910175"/>
              <a:ext cx="1919741" cy="1329217"/>
            </a:xfrm>
            <a:prstGeom prst="rect">
              <a:avLst/>
            </a:prstGeom>
            <a:ln>
              <a:solidFill>
                <a:schemeClr val="tx1"/>
              </a:solidFill>
              <a:headEnd/>
              <a:tailEnd/>
            </a:ln>
            <a:effectLst>
              <a:glow rad="101600">
                <a:schemeClr val="accent4">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s-ES" sz="1500" b="1" kern="0" dirty="0">
                  <a:latin typeface="Calibri" pitchFamily="34" charset="0"/>
                </a:rPr>
                <a:t>Anexo del Decreto 2784 de 2012</a:t>
              </a:r>
            </a:p>
            <a:p>
              <a:pPr algn="ctr" fontAlgn="auto">
                <a:spcBef>
                  <a:spcPts val="0"/>
                </a:spcBef>
                <a:spcAft>
                  <a:spcPts val="0"/>
                </a:spcAft>
                <a:defRPr/>
              </a:pPr>
              <a:r>
                <a:rPr lang="es-ES" sz="1500" b="1" kern="0" dirty="0">
                  <a:latin typeface="Calibri" pitchFamily="34" charset="0"/>
                </a:rPr>
                <a:t>(NIIF) –Incorporado al RCP.</a:t>
              </a:r>
            </a:p>
          </p:txBody>
        </p:sp>
      </p:grpSp>
      <p:sp>
        <p:nvSpPr>
          <p:cNvPr id="10" name="7 Rectángulo"/>
          <p:cNvSpPr>
            <a:spLocks noChangeArrowheads="1"/>
          </p:cNvSpPr>
          <p:nvPr/>
        </p:nvSpPr>
        <p:spPr bwMode="auto">
          <a:xfrm>
            <a:off x="251520" y="985292"/>
            <a:ext cx="6192688" cy="4696670"/>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sz="1700" b="1" dirty="0">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Emisoras de valores.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Sociedades fiduciarias.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 fideicomitente sea una empresa pública que cumpla las condiciones establecidas en a), b) f) g) y h)</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Establecimientos bancarios y aseguradoras.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Fondos de garantías y entidades financieras con regímenes especiales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Banco de la República.</a:t>
            </a:r>
          </a:p>
        </p:txBody>
      </p:sp>
      <p:sp>
        <p:nvSpPr>
          <p:cNvPr id="11" name="CuadroTexto 1"/>
          <p:cNvSpPr txBox="1"/>
          <p:nvPr/>
        </p:nvSpPr>
        <p:spPr>
          <a:xfrm>
            <a:off x="6970330" y="1921396"/>
            <a:ext cx="553998" cy="2511653"/>
          </a:xfrm>
          <a:prstGeom prst="rect">
            <a:avLst/>
          </a:prstGeom>
          <a:noFill/>
        </p:spPr>
        <p:txBody>
          <a:bodyPr vert="vert270" wrap="square" rtlCol="0">
            <a:spAutoFit/>
          </a:bodyPr>
          <a:lstStyle/>
          <a:p>
            <a:r>
              <a:rPr lang="es-ES" sz="2400" b="1" kern="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rPr>
              <a:t>Marco Normativo</a:t>
            </a:r>
            <a:endParaRPr lang="es-CO"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12" name="11 Grupo"/>
          <p:cNvGrpSpPr/>
          <p:nvPr/>
        </p:nvGrpSpPr>
        <p:grpSpPr>
          <a:xfrm>
            <a:off x="6444208" y="3284984"/>
            <a:ext cx="415218" cy="478410"/>
            <a:chOff x="6876256" y="3284984"/>
            <a:chExt cx="415218" cy="576064"/>
          </a:xfrm>
        </p:grpSpPr>
        <p:sp>
          <p:nvSpPr>
            <p:cNvPr id="13" name="12 Extracto"/>
            <p:cNvSpPr>
              <a:spLocks noChangeArrowheads="1"/>
            </p:cNvSpPr>
            <p:nvPr/>
          </p:nvSpPr>
          <p:spPr bwMode="auto">
            <a:xfrm rot="5400000">
              <a:off x="6833156" y="3402729"/>
              <a:ext cx="576063" cy="340573"/>
            </a:xfrm>
            <a:prstGeom prst="flowChartExtract">
              <a:avLst/>
            </a:prstGeom>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758511" y="3402730"/>
              <a:ext cx="576063" cy="340573"/>
            </a:xfrm>
            <a:prstGeom prst="flowChartExtract">
              <a:avLst/>
            </a:prstGeom>
            <a:ln>
              <a:solidFill>
                <a:schemeClr val="tx1"/>
              </a:solidFill>
              <a:headEnd/>
              <a:tailEnd/>
            </a:ln>
          </p:spPr>
          <p:style>
            <a:lnRef idx="0">
              <a:schemeClr val="accent6"/>
            </a:lnRef>
            <a:fillRef idx="3">
              <a:schemeClr val="accent6"/>
            </a:fillRef>
            <a:effectRef idx="3">
              <a:schemeClr val="accent6"/>
            </a:effectRef>
            <a:fontRef idx="minor">
              <a:schemeClr val="lt1"/>
            </a:fontRef>
          </p:style>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sz="1500"/>
            </a:p>
          </p:txBody>
        </p:sp>
      </p:grpSp>
    </p:spTree>
    <p:extLst>
      <p:ext uri="{BB962C8B-B14F-4D97-AF65-F5344CB8AC3E}">
        <p14:creationId xmlns:p14="http://schemas.microsoft.com/office/powerpoint/2010/main" val="34064305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36</a:t>
            </a:fld>
            <a:endParaRPr lang="es-ES_tradnl" dirty="0"/>
          </a:p>
        </p:txBody>
      </p:sp>
      <p:sp>
        <p:nvSpPr>
          <p:cNvPr id="6" name="AutoShape 4"/>
          <p:cNvSpPr>
            <a:spLocks noChangeArrowheads="1"/>
          </p:cNvSpPr>
          <p:nvPr/>
        </p:nvSpPr>
        <p:spPr bwMode="auto">
          <a:xfrm>
            <a:off x="1763687" y="265212"/>
            <a:ext cx="5400601" cy="481919"/>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63500">
              <a:schemeClr val="accent6">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endParaRPr lang="es-ES" sz="2800" kern="0" dirty="0">
              <a:solidFill>
                <a:schemeClr val="tx2"/>
              </a:solidFill>
              <a:latin typeface="Calibri" pitchFamily="34" charset="0"/>
            </a:endParaRPr>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298753"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3022773" y="2497460"/>
            <a:ext cx="3061395" cy="301621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329800" y="2713484"/>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70860" y="2857500"/>
            <a:ext cx="2600940" cy="184665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p>
          <a:p>
            <a:pPr algn="ctr" eaLnBrk="1" fontAlgn="auto" hangingPunct="1">
              <a:spcBef>
                <a:spcPts val="0"/>
              </a:spcBef>
              <a:spcAft>
                <a:spcPts val="0"/>
              </a:spcAft>
              <a:defRPr/>
            </a:pP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Tree>
    <p:extLst>
      <p:ext uri="{BB962C8B-B14F-4D97-AF65-F5344CB8AC3E}">
        <p14:creationId xmlns:p14="http://schemas.microsoft.com/office/powerpoint/2010/main" val="12406199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866510" y="5388240"/>
            <a:ext cx="1785276" cy="269875"/>
          </a:xfrm>
        </p:spPr>
        <p:txBody>
          <a:bodyPr/>
          <a:lstStyle/>
          <a:p>
            <a:pPr>
              <a:defRPr/>
            </a:pPr>
            <a:r>
              <a:rPr lang="es-ES_tradnl" sz="917" b="1" dirty="0">
                <a:solidFill>
                  <a:schemeClr val="tx1"/>
                </a:solidFill>
              </a:rPr>
              <a:t>Fuente: </a:t>
            </a:r>
            <a:r>
              <a:rPr lang="es-ES_tradnl" b="1" dirty="0">
                <a:solidFill>
                  <a:schemeClr val="tx1"/>
                </a:solidFill>
              </a:rPr>
              <a:t>Amaro Gómez- </a:t>
            </a:r>
            <a:r>
              <a:rPr lang="es-ES_tradnl" b="1" dirty="0" err="1">
                <a:solidFill>
                  <a:schemeClr val="tx1"/>
                </a:solidFill>
              </a:rPr>
              <a:t>CReCER</a:t>
            </a:r>
            <a:r>
              <a:rPr lang="es-ES_tradnl" b="1" dirty="0">
                <a:solidFill>
                  <a:schemeClr val="tx1"/>
                </a:solidFill>
              </a:rPr>
              <a:t>  2015</a:t>
            </a:r>
          </a:p>
        </p:txBody>
      </p:sp>
      <p:sp>
        <p:nvSpPr>
          <p:cNvPr id="2" name="Rectángulo 1"/>
          <p:cNvSpPr/>
          <p:nvPr/>
        </p:nvSpPr>
        <p:spPr>
          <a:xfrm>
            <a:off x="762001" y="37187"/>
            <a:ext cx="7620000" cy="4401205"/>
          </a:xfrm>
          <a:prstGeom prst="rect">
            <a:avLst/>
          </a:prstGeom>
        </p:spPr>
        <p:txBody>
          <a:bodyPr wrap="square">
            <a:spAutoFit/>
          </a:bodyPr>
          <a:lstStyle/>
          <a:p>
            <a:pPr algn="ctr"/>
            <a:r>
              <a:rPr lang="es-CO" sz="2333" b="1" dirty="0">
                <a:latin typeface="Calibri,BoldItalic"/>
              </a:rPr>
              <a:t>Algunos D</a:t>
            </a:r>
            <a:r>
              <a:rPr lang="es-CO" sz="2333" b="1" dirty="0">
                <a:latin typeface="Calibri" panose="020F0502020204030204" pitchFamily="34" charset="0"/>
              </a:rPr>
              <a:t>esafíos Macroeconómicos para Latino América:</a:t>
            </a:r>
          </a:p>
          <a:p>
            <a:pPr algn="l"/>
            <a:r>
              <a:rPr lang="es-CO" sz="2000" dirty="0">
                <a:latin typeface="Wingdings" panose="05000000000000000000" pitchFamily="2" charset="2"/>
              </a:rPr>
              <a:t> </a:t>
            </a:r>
            <a:r>
              <a:rPr lang="es-CO" sz="2000" b="1" dirty="0">
                <a:latin typeface="Calibri" panose="020F0502020204030204" pitchFamily="34" charset="0"/>
              </a:rPr>
              <a:t>Crecimiento económico sostenible en el largo plazo, con:</a:t>
            </a:r>
          </a:p>
          <a:p>
            <a:pPr marL="666723" lvl="1" indent="-285739">
              <a:buFont typeface="Arial" panose="020B0604020202020204" pitchFamily="34" charset="0"/>
              <a:buChar char="•"/>
            </a:pPr>
            <a:r>
              <a:rPr lang="es-CO" sz="1667" i="1" dirty="0">
                <a:latin typeface="Calibri" panose="020F0502020204030204" pitchFamily="34" charset="0"/>
              </a:rPr>
              <a:t>Equilibrio fiscal</a:t>
            </a:r>
          </a:p>
          <a:p>
            <a:pPr marL="666723" lvl="1" indent="-285739">
              <a:buFont typeface="Arial" panose="020B0604020202020204" pitchFamily="34" charset="0"/>
              <a:buChar char="•"/>
            </a:pPr>
            <a:r>
              <a:rPr lang="es-CO" sz="1667" i="1" dirty="0">
                <a:latin typeface="Calibri" panose="020F0502020204030204" pitchFamily="34" charset="0"/>
              </a:rPr>
              <a:t>Elevando la productividad</a:t>
            </a:r>
          </a:p>
          <a:p>
            <a:pPr marL="666723" lvl="1" indent="-285739">
              <a:buFont typeface="Arial" panose="020B0604020202020204" pitchFamily="34" charset="0"/>
              <a:buChar char="•"/>
            </a:pPr>
            <a:r>
              <a:rPr lang="es-CO" sz="1667" i="1" dirty="0">
                <a:latin typeface="Calibri" panose="020F0502020204030204" pitchFamily="34" charset="0"/>
              </a:rPr>
              <a:t>Generando empleo</a:t>
            </a:r>
          </a:p>
          <a:p>
            <a:pPr algn="l"/>
            <a:r>
              <a:rPr lang="es-CO" sz="2000" dirty="0">
                <a:latin typeface="Wingdings" panose="05000000000000000000" pitchFamily="2" charset="2"/>
              </a:rPr>
              <a:t> </a:t>
            </a:r>
            <a:r>
              <a:rPr lang="es-CO" sz="2000" b="1" dirty="0">
                <a:latin typeface="Calibri" panose="020F0502020204030204" pitchFamily="34" charset="0"/>
              </a:rPr>
              <a:t>Exportaciones: reducir la dependencia de las mercaderías</a:t>
            </a:r>
          </a:p>
          <a:p>
            <a:pPr algn="l"/>
            <a:r>
              <a:rPr lang="es-CO" sz="2000" dirty="0">
                <a:latin typeface="Wingdings" panose="05000000000000000000" pitchFamily="2" charset="2"/>
              </a:rPr>
              <a:t> </a:t>
            </a:r>
            <a:r>
              <a:rPr lang="es-CO" sz="2000" b="1" dirty="0">
                <a:latin typeface="Calibri" panose="020F0502020204030204" pitchFamily="34" charset="0"/>
              </a:rPr>
              <a:t>Elevar la tasa de ahorro doméstico y mantener atracción de los</a:t>
            </a:r>
          </a:p>
          <a:p>
            <a:pPr algn="l"/>
            <a:r>
              <a:rPr lang="es-CO" sz="2000" b="1" dirty="0">
                <a:latin typeface="Calibri" panose="020F0502020204030204" pitchFamily="34" charset="0"/>
              </a:rPr>
              <a:t>inversionistas extranjeros</a:t>
            </a:r>
          </a:p>
          <a:p>
            <a:pPr algn="l"/>
            <a:r>
              <a:rPr lang="es-CO" sz="2000" dirty="0">
                <a:latin typeface="Wingdings" panose="05000000000000000000" pitchFamily="2" charset="2"/>
              </a:rPr>
              <a:t> </a:t>
            </a:r>
            <a:r>
              <a:rPr lang="es-CO" sz="2000" b="1" dirty="0">
                <a:latin typeface="Calibri" panose="020F0502020204030204" pitchFamily="34" charset="0"/>
              </a:rPr>
              <a:t>Aumentar la tasa de inversión, y</a:t>
            </a:r>
          </a:p>
          <a:p>
            <a:pPr algn="l"/>
            <a:r>
              <a:rPr lang="es-CO" sz="2000" dirty="0">
                <a:latin typeface="Wingdings" panose="05000000000000000000" pitchFamily="2" charset="2"/>
              </a:rPr>
              <a:t> </a:t>
            </a:r>
            <a:r>
              <a:rPr lang="es-CO" sz="2000" b="1" dirty="0">
                <a:latin typeface="Calibri" panose="020F0502020204030204" pitchFamily="34" charset="0"/>
              </a:rPr>
              <a:t>Proyectos con maduración a largo plazo en infraestructura</a:t>
            </a:r>
          </a:p>
          <a:p>
            <a:pPr algn="l"/>
            <a:r>
              <a:rPr lang="es-CO" sz="2000" dirty="0">
                <a:latin typeface="Wingdings" panose="05000000000000000000" pitchFamily="2" charset="2"/>
              </a:rPr>
              <a:t> </a:t>
            </a:r>
            <a:r>
              <a:rPr lang="es-CO" sz="2000" b="1" dirty="0">
                <a:latin typeface="Calibri" panose="020F0502020204030204" pitchFamily="34" charset="0"/>
              </a:rPr>
              <a:t>Estímulo a innovación y modernización</a:t>
            </a:r>
          </a:p>
          <a:p>
            <a:pPr algn="l"/>
            <a:r>
              <a:rPr lang="es-CO" sz="2000" dirty="0">
                <a:latin typeface="Wingdings" panose="05000000000000000000" pitchFamily="2" charset="2"/>
              </a:rPr>
              <a:t> </a:t>
            </a:r>
            <a:r>
              <a:rPr lang="es-CO" sz="2000" b="1" dirty="0">
                <a:latin typeface="Calibri" panose="020F0502020204030204" pitchFamily="34" charset="0"/>
              </a:rPr>
              <a:t>Desarrollar la economía doméstica y el mercado de valores</a:t>
            </a:r>
          </a:p>
          <a:p>
            <a:r>
              <a:rPr lang="es-CO" sz="2333" b="1" dirty="0" err="1">
                <a:latin typeface="Calibri,Bold"/>
              </a:rPr>
              <a:t>PYMEs</a:t>
            </a:r>
            <a:r>
              <a:rPr lang="es-CO" sz="2333" b="1" dirty="0">
                <a:latin typeface="Calibri,Bold"/>
              </a:rPr>
              <a:t> - Pequeñas y Medianas empresas son 	fundamentales</a:t>
            </a:r>
            <a:endParaRPr lang="es-CO" sz="1917"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84368" y="469235"/>
            <a:ext cx="1109700" cy="1740193"/>
          </a:xfrm>
          <a:prstGeom prst="rect">
            <a:avLst/>
          </a:prstGeom>
        </p:spPr>
      </p:pic>
    </p:spTree>
    <p:extLst>
      <p:ext uri="{BB962C8B-B14F-4D97-AF65-F5344CB8AC3E}">
        <p14:creationId xmlns:p14="http://schemas.microsoft.com/office/powerpoint/2010/main" val="12670825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866511" y="5467945"/>
            <a:ext cx="1587500" cy="269875"/>
          </a:xfrm>
        </p:spPr>
        <p:txBody>
          <a:bodyPr/>
          <a:lstStyle/>
          <a:p>
            <a:pPr>
              <a:defRPr/>
            </a:pPr>
            <a:r>
              <a:rPr lang="es-ES_tradnl" sz="917" b="1" dirty="0">
                <a:solidFill>
                  <a:schemeClr val="tx1"/>
                </a:solidFill>
              </a:rPr>
              <a:t>Fuente: </a:t>
            </a:r>
            <a:r>
              <a:rPr lang="es-ES_tradnl" b="1" dirty="0">
                <a:solidFill>
                  <a:schemeClr val="tx1"/>
                </a:solidFill>
              </a:rPr>
              <a:t>Amaro Gómez- </a:t>
            </a:r>
            <a:r>
              <a:rPr lang="es-ES_tradnl" b="1" dirty="0" err="1">
                <a:solidFill>
                  <a:schemeClr val="tx1"/>
                </a:solidFill>
              </a:rPr>
              <a:t>CReCER</a:t>
            </a:r>
            <a:r>
              <a:rPr lang="es-ES_tradnl" b="1" dirty="0">
                <a:solidFill>
                  <a:schemeClr val="tx1"/>
                </a:solidFill>
              </a:rPr>
              <a:t>  2015</a:t>
            </a:r>
          </a:p>
        </p:txBody>
      </p:sp>
      <p:sp>
        <p:nvSpPr>
          <p:cNvPr id="4" name="Rectángulo 3"/>
          <p:cNvSpPr/>
          <p:nvPr/>
        </p:nvSpPr>
        <p:spPr>
          <a:xfrm>
            <a:off x="762000" y="37187"/>
            <a:ext cx="7620000" cy="4606133"/>
          </a:xfrm>
          <a:prstGeom prst="rect">
            <a:avLst/>
          </a:prstGeom>
        </p:spPr>
        <p:txBody>
          <a:bodyPr wrap="square">
            <a:spAutoFit/>
          </a:bodyPr>
          <a:lstStyle/>
          <a:p>
            <a:pPr algn="l"/>
            <a:r>
              <a:rPr lang="es-CO" sz="2000" b="1" dirty="0">
                <a:latin typeface="Calibri,Bold"/>
              </a:rPr>
              <a:t>Pequeñas y Medianas Empresas: Características y Desafíos</a:t>
            </a:r>
          </a:p>
          <a:p>
            <a:pPr algn="l"/>
            <a:r>
              <a:rPr lang="es-CO" sz="2333" b="1" dirty="0">
                <a:latin typeface="Wingdings" panose="05000000000000000000" pitchFamily="2" charset="2"/>
              </a:rPr>
              <a:t> </a:t>
            </a:r>
            <a:r>
              <a:rPr lang="es-CO" sz="2333" b="1" dirty="0">
                <a:latin typeface="Calibri" panose="020F0502020204030204" pitchFamily="34" charset="0"/>
              </a:rPr>
              <a:t>Características:</a:t>
            </a:r>
          </a:p>
          <a:p>
            <a:pPr algn="l"/>
            <a:r>
              <a:rPr lang="es-CO" sz="2000" dirty="0">
                <a:latin typeface="Wingdings" panose="05000000000000000000" pitchFamily="2" charset="2"/>
              </a:rPr>
              <a:t>	 	</a:t>
            </a:r>
            <a:r>
              <a:rPr lang="es-CO" sz="2000" dirty="0">
                <a:latin typeface="Calibri" panose="020F0502020204030204" pitchFamily="34" charset="0"/>
              </a:rPr>
              <a:t>Gran número de organizaciones (&gt; 90%)</a:t>
            </a:r>
          </a:p>
          <a:p>
            <a:pPr lvl="1" algn="l"/>
            <a:r>
              <a:rPr lang="es-CO" sz="2000" dirty="0">
                <a:latin typeface="Wingdings" panose="05000000000000000000" pitchFamily="2" charset="2"/>
              </a:rPr>
              <a:t>	 	</a:t>
            </a:r>
            <a:r>
              <a:rPr lang="es-CO" sz="2000" dirty="0">
                <a:latin typeface="Calibri" panose="020F0502020204030204" pitchFamily="34" charset="0"/>
              </a:rPr>
              <a:t>Generan mayor cuantidad de empleos</a:t>
            </a:r>
          </a:p>
          <a:p>
            <a:pPr lvl="1" algn="l"/>
            <a:r>
              <a:rPr lang="es-CO" sz="2000" dirty="0">
                <a:latin typeface="Wingdings" panose="05000000000000000000" pitchFamily="2" charset="2"/>
              </a:rPr>
              <a:t>	 	</a:t>
            </a:r>
            <a:r>
              <a:rPr lang="es-CO" sz="2000" dirty="0">
                <a:latin typeface="Calibri" panose="020F0502020204030204" pitchFamily="34" charset="0"/>
              </a:rPr>
              <a:t>Elevada tasa de mortalidad (superior a 70% en 5 años)</a:t>
            </a:r>
          </a:p>
          <a:p>
            <a:pPr lvl="1" algn="l"/>
            <a:r>
              <a:rPr lang="es-CO" sz="2000" dirty="0">
                <a:latin typeface="Wingdings" panose="05000000000000000000" pitchFamily="2" charset="2"/>
              </a:rPr>
              <a:t>	 	</a:t>
            </a:r>
            <a:r>
              <a:rPr lang="es-CO" sz="2000" dirty="0">
                <a:latin typeface="Calibri" panose="020F0502020204030204" pitchFamily="34" charset="0"/>
              </a:rPr>
              <a:t>Estructura organizacional simples</a:t>
            </a:r>
          </a:p>
          <a:p>
            <a:pPr algn="l"/>
            <a:r>
              <a:rPr lang="es-CO" sz="2000" dirty="0">
                <a:latin typeface="Wingdings" panose="05000000000000000000" pitchFamily="2" charset="2"/>
              </a:rPr>
              <a:t>	 	</a:t>
            </a:r>
            <a:r>
              <a:rPr lang="es-CO" sz="2000" dirty="0">
                <a:latin typeface="Calibri" panose="020F0502020204030204" pitchFamily="34" charset="0"/>
              </a:rPr>
              <a:t>Gestión financiera del negocio y de los dueños 			‘combinada’</a:t>
            </a:r>
          </a:p>
          <a:p>
            <a:pPr algn="l"/>
            <a:r>
              <a:rPr lang="es-CO" sz="2333" b="1" dirty="0">
                <a:latin typeface="Wingdings" panose="05000000000000000000" pitchFamily="2" charset="2"/>
              </a:rPr>
              <a:t> </a:t>
            </a:r>
            <a:r>
              <a:rPr lang="es-CO" sz="2333" b="1" dirty="0">
                <a:latin typeface="Calibri" panose="020F0502020204030204" pitchFamily="34" charset="0"/>
              </a:rPr>
              <a:t>Desafíos:</a:t>
            </a:r>
          </a:p>
          <a:p>
            <a:pPr algn="l"/>
            <a:r>
              <a:rPr lang="es-CO" sz="2000" dirty="0">
                <a:latin typeface="Wingdings" panose="05000000000000000000" pitchFamily="2" charset="2"/>
              </a:rPr>
              <a:t>	 	</a:t>
            </a:r>
            <a:r>
              <a:rPr lang="es-CO" sz="2000" dirty="0">
                <a:latin typeface="Calibri" panose="020F0502020204030204" pitchFamily="34" charset="0"/>
              </a:rPr>
              <a:t>Atracción, capacitación y retención de empleados</a:t>
            </a:r>
          </a:p>
          <a:p>
            <a:pPr algn="l"/>
            <a:r>
              <a:rPr lang="es-CO" sz="2000" dirty="0">
                <a:latin typeface="Wingdings" panose="05000000000000000000" pitchFamily="2" charset="2"/>
              </a:rPr>
              <a:t>	 	</a:t>
            </a:r>
            <a:r>
              <a:rPr lang="es-CO" sz="2000" dirty="0">
                <a:latin typeface="Calibri" panose="020F0502020204030204" pitchFamily="34" charset="0"/>
              </a:rPr>
              <a:t>Desarrollo de productos e innovación</a:t>
            </a:r>
          </a:p>
          <a:p>
            <a:pPr algn="l"/>
            <a:r>
              <a:rPr lang="es-CO" sz="2000" dirty="0">
                <a:latin typeface="Wingdings" panose="05000000000000000000" pitchFamily="2" charset="2"/>
              </a:rPr>
              <a:t>	 	</a:t>
            </a:r>
            <a:r>
              <a:rPr lang="es-CO" sz="2000" dirty="0">
                <a:latin typeface="Calibri" panose="020F0502020204030204" pitchFamily="34" charset="0"/>
              </a:rPr>
              <a:t>Mejorar estructura organizacional y profesional</a:t>
            </a:r>
          </a:p>
          <a:p>
            <a:pPr algn="l"/>
            <a:r>
              <a:rPr lang="es-CO" sz="2000" dirty="0">
                <a:latin typeface="Wingdings" panose="05000000000000000000" pitchFamily="2" charset="2"/>
              </a:rPr>
              <a:t> </a:t>
            </a:r>
            <a:r>
              <a:rPr lang="es-CO" sz="2333" b="1" i="1" dirty="0">
                <a:latin typeface="Calibri,BoldItalic"/>
              </a:rPr>
              <a:t>Acceso a préstamos y atracción de inversionistas</a:t>
            </a:r>
          </a:p>
          <a:p>
            <a:pPr algn="l"/>
            <a:r>
              <a:rPr lang="es-CO" sz="2333" b="1" dirty="0">
                <a:latin typeface="Calibri,Bold"/>
              </a:rPr>
              <a:t>	Adopción de las </a:t>
            </a:r>
            <a:r>
              <a:rPr lang="es-CO" sz="2333" b="1" dirty="0" err="1">
                <a:latin typeface="Calibri,Bold"/>
              </a:rPr>
              <a:t>NIIFs</a:t>
            </a:r>
            <a:r>
              <a:rPr lang="es-CO" sz="2333" b="1" dirty="0">
                <a:latin typeface="Calibri,Bold"/>
              </a:rPr>
              <a:t> para </a:t>
            </a:r>
            <a:r>
              <a:rPr lang="es-CO" sz="2333" b="1" dirty="0" err="1">
                <a:latin typeface="Calibri,Bold"/>
              </a:rPr>
              <a:t>PyMEs</a:t>
            </a:r>
            <a:endParaRPr lang="es-CO" sz="2333" dirty="0"/>
          </a:p>
        </p:txBody>
      </p:sp>
    </p:spTree>
    <p:extLst>
      <p:ext uri="{BB962C8B-B14F-4D97-AF65-F5344CB8AC3E}">
        <p14:creationId xmlns:p14="http://schemas.microsoft.com/office/powerpoint/2010/main" val="179068537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767063" y="5477565"/>
            <a:ext cx="1824718" cy="237435"/>
          </a:xfrm>
        </p:spPr>
        <p:txBody>
          <a:bodyPr/>
          <a:lstStyle/>
          <a:p>
            <a:pPr>
              <a:defRPr/>
            </a:pPr>
            <a:r>
              <a:rPr lang="es-ES_tradnl" sz="917" b="1" dirty="0">
                <a:solidFill>
                  <a:schemeClr val="tx1"/>
                </a:solidFill>
              </a:rPr>
              <a:t> Fuente: </a:t>
            </a:r>
            <a:r>
              <a:rPr lang="es-ES_tradnl" dirty="0">
                <a:solidFill>
                  <a:schemeClr val="tx1"/>
                </a:solidFill>
              </a:rPr>
              <a:t>Amaro </a:t>
            </a:r>
            <a:r>
              <a:rPr lang="es-ES_tradnl" dirty="0" err="1">
                <a:solidFill>
                  <a:schemeClr val="tx1"/>
                </a:solidFill>
              </a:rPr>
              <a:t>Gomez</a:t>
            </a:r>
            <a:r>
              <a:rPr lang="es-ES_tradnl" dirty="0">
                <a:solidFill>
                  <a:schemeClr val="tx1"/>
                </a:solidFill>
              </a:rPr>
              <a:t>- </a:t>
            </a:r>
            <a:r>
              <a:rPr lang="es-ES_tradnl" b="1" dirty="0" err="1">
                <a:solidFill>
                  <a:schemeClr val="tx1"/>
                </a:solidFill>
              </a:rPr>
              <a:t>CReCER</a:t>
            </a:r>
            <a:r>
              <a:rPr lang="es-ES_tradnl" b="1" dirty="0">
                <a:solidFill>
                  <a:schemeClr val="tx1"/>
                </a:solidFill>
              </a:rPr>
              <a:t>  2015</a:t>
            </a:r>
          </a:p>
        </p:txBody>
      </p:sp>
      <p:sp>
        <p:nvSpPr>
          <p:cNvPr id="2" name="Rectángulo 1"/>
          <p:cNvSpPr/>
          <p:nvPr/>
        </p:nvSpPr>
        <p:spPr>
          <a:xfrm>
            <a:off x="762000" y="-22820"/>
            <a:ext cx="7620000" cy="4696414"/>
          </a:xfrm>
          <a:prstGeom prst="rect">
            <a:avLst/>
          </a:prstGeom>
        </p:spPr>
        <p:txBody>
          <a:bodyPr wrap="square">
            <a:spAutoFit/>
          </a:bodyPr>
          <a:lstStyle/>
          <a:p>
            <a:pPr algn="l"/>
            <a:endParaRPr lang="es-CO" sz="2667" b="1" dirty="0">
              <a:latin typeface="Calibri,Bold"/>
            </a:endParaRPr>
          </a:p>
          <a:p>
            <a:pPr algn="l"/>
            <a:r>
              <a:rPr lang="es-CO" sz="2667" b="1" dirty="0" err="1">
                <a:latin typeface="Calibri,Bold"/>
              </a:rPr>
              <a:t>NIIFs</a:t>
            </a:r>
            <a:r>
              <a:rPr lang="es-CO" sz="2667" b="1" dirty="0">
                <a:latin typeface="Calibri,Bold"/>
              </a:rPr>
              <a:t> para </a:t>
            </a:r>
            <a:r>
              <a:rPr lang="es-CO" sz="2667" b="1" dirty="0" err="1">
                <a:latin typeface="Calibri,Bold"/>
              </a:rPr>
              <a:t>PYMEs</a:t>
            </a:r>
            <a:endParaRPr lang="es-CO" sz="2667" b="1" dirty="0">
              <a:latin typeface="Calibri,Bold"/>
            </a:endParaRPr>
          </a:p>
          <a:p>
            <a:pPr algn="l"/>
            <a:r>
              <a:rPr lang="es-CO" sz="2000" dirty="0">
                <a:latin typeface="Wingdings" panose="05000000000000000000" pitchFamily="2" charset="2"/>
              </a:rPr>
              <a:t> </a:t>
            </a:r>
            <a:r>
              <a:rPr lang="es-CO" sz="2250" b="1" dirty="0" err="1">
                <a:latin typeface="Calibri" panose="020F0502020204030204" pitchFamily="34" charset="0"/>
              </a:rPr>
              <a:t>NIIFs</a:t>
            </a:r>
            <a:r>
              <a:rPr lang="es-CO" sz="2250" b="1" dirty="0">
                <a:latin typeface="Calibri" panose="020F0502020204030204" pitchFamily="34" charset="0"/>
              </a:rPr>
              <a:t> simplificadas pero misma literatura</a:t>
            </a:r>
          </a:p>
          <a:p>
            <a:pPr algn="l"/>
            <a:r>
              <a:rPr lang="es-CO" sz="2250" b="1" dirty="0">
                <a:latin typeface="Wingdings" panose="05000000000000000000" pitchFamily="2" charset="2"/>
              </a:rPr>
              <a:t> </a:t>
            </a:r>
            <a:r>
              <a:rPr lang="es-CO" sz="2250" b="1" dirty="0">
                <a:latin typeface="Calibri" panose="020F0502020204030204" pitchFamily="34" charset="0"/>
              </a:rPr>
              <a:t>Estructurada para las </a:t>
            </a:r>
            <a:r>
              <a:rPr lang="es-CO" sz="2250" b="1" dirty="0" err="1">
                <a:latin typeface="Calibri" panose="020F0502020204030204" pitchFamily="34" charset="0"/>
              </a:rPr>
              <a:t>PyMEs</a:t>
            </a:r>
            <a:r>
              <a:rPr lang="es-CO" sz="2250" b="1" dirty="0">
                <a:latin typeface="Calibri" panose="020F0502020204030204" pitchFamily="34" charset="0"/>
              </a:rPr>
              <a:t> y las necesidades</a:t>
            </a:r>
          </a:p>
          <a:p>
            <a:pPr algn="l"/>
            <a:r>
              <a:rPr lang="es-CO" sz="2250" b="1" dirty="0">
                <a:latin typeface="Calibri" panose="020F0502020204030204" pitchFamily="34" charset="0"/>
              </a:rPr>
              <a:t>      de informaciones financieras</a:t>
            </a:r>
          </a:p>
          <a:p>
            <a:pPr algn="l"/>
            <a:r>
              <a:rPr lang="es-CO" sz="2250" b="1" dirty="0">
                <a:latin typeface="Wingdings" panose="05000000000000000000" pitchFamily="2" charset="2"/>
              </a:rPr>
              <a:t> </a:t>
            </a:r>
            <a:r>
              <a:rPr lang="es-CO" sz="2250" b="1" dirty="0">
                <a:latin typeface="Calibri" panose="020F0502020204030204" pitchFamily="34" charset="0"/>
              </a:rPr>
              <a:t>Reducción de la asimetría de informaciones:</a:t>
            </a:r>
          </a:p>
          <a:p>
            <a:pPr algn="l"/>
            <a:r>
              <a:rPr lang="es-CO" sz="2250" b="1" dirty="0">
                <a:latin typeface="Wingdings" panose="05000000000000000000" pitchFamily="2" charset="2"/>
              </a:rPr>
              <a:t>	 </a:t>
            </a:r>
            <a:r>
              <a:rPr lang="es-CO" sz="2167" b="1" i="1" dirty="0">
                <a:latin typeface="Calibri" panose="020F0502020204030204" pitchFamily="34" charset="0"/>
              </a:rPr>
              <a:t>Mejora el nivel de calidad de la información</a:t>
            </a:r>
          </a:p>
          <a:p>
            <a:pPr algn="l"/>
            <a:r>
              <a:rPr lang="es-CO" sz="2167" b="1" i="1" dirty="0">
                <a:latin typeface="Wingdings" panose="05000000000000000000" pitchFamily="2" charset="2"/>
              </a:rPr>
              <a:t>	 </a:t>
            </a:r>
            <a:r>
              <a:rPr lang="es-CO" sz="2167" b="1" i="1" dirty="0">
                <a:latin typeface="Calibri" panose="020F0502020204030204" pitchFamily="34" charset="0"/>
              </a:rPr>
              <a:t>Contribuir para elevar transparencia y credibilidad</a:t>
            </a:r>
          </a:p>
          <a:p>
            <a:pPr algn="l"/>
            <a:r>
              <a:rPr lang="es-CO" sz="2167" b="1" i="1" dirty="0">
                <a:latin typeface="Wingdings" panose="05000000000000000000" pitchFamily="2" charset="2"/>
              </a:rPr>
              <a:t>	 </a:t>
            </a:r>
            <a:r>
              <a:rPr lang="es-CO" sz="2167" b="1" i="1" dirty="0">
                <a:latin typeface="Calibri" panose="020F0502020204030204" pitchFamily="34" charset="0"/>
              </a:rPr>
              <a:t>Facilita comparabilidad</a:t>
            </a:r>
          </a:p>
          <a:p>
            <a:pPr algn="l"/>
            <a:r>
              <a:rPr lang="es-CO" sz="2250" b="1" dirty="0">
                <a:latin typeface="Wingdings" panose="05000000000000000000" pitchFamily="2" charset="2"/>
              </a:rPr>
              <a:t> </a:t>
            </a:r>
            <a:r>
              <a:rPr lang="es-CO" sz="2250" b="1" dirty="0">
                <a:latin typeface="Calibri" panose="020F0502020204030204" pitchFamily="34" charset="0"/>
              </a:rPr>
              <a:t>Puede facilitar el acceso a mercado de crédito y a </a:t>
            </a:r>
          </a:p>
          <a:p>
            <a:pPr algn="l"/>
            <a:r>
              <a:rPr lang="es-CO" sz="2250" b="1" dirty="0">
                <a:latin typeface="Calibri" panose="020F0502020204030204" pitchFamily="34" charset="0"/>
              </a:rPr>
              <a:t>       inversionistas privados, con menores costos de capital</a:t>
            </a:r>
          </a:p>
          <a:p>
            <a:pPr algn="l"/>
            <a:r>
              <a:rPr lang="es-CO" sz="2250" b="1" dirty="0">
                <a:latin typeface="Wingdings" panose="05000000000000000000" pitchFamily="2" charset="2"/>
              </a:rPr>
              <a:t> </a:t>
            </a:r>
            <a:r>
              <a:rPr lang="es-CO" sz="2250" b="1" dirty="0">
                <a:latin typeface="Calibri" panose="020F0502020204030204" pitchFamily="34" charset="0"/>
              </a:rPr>
              <a:t>Puede contribuir para mejoría de la estructura     	organizacional y capacidad de gestión</a:t>
            </a:r>
            <a:endParaRPr lang="es-CO" sz="2250" b="1"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92247" y="0"/>
            <a:ext cx="1589753" cy="2197427"/>
          </a:xfrm>
          <a:prstGeom prst="rect">
            <a:avLst/>
          </a:prstGeom>
        </p:spPr>
      </p:pic>
    </p:spTree>
    <p:extLst>
      <p:ext uri="{BB962C8B-B14F-4D97-AF65-F5344CB8AC3E}">
        <p14:creationId xmlns:p14="http://schemas.microsoft.com/office/powerpoint/2010/main" val="463406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endParaRPr lang="es-CO"/>
          </a:p>
        </p:txBody>
      </p:sp>
      <p:sp>
        <p:nvSpPr>
          <p:cNvPr id="4" name="Marcador de número de diapositiva 3"/>
          <p:cNvSpPr>
            <a:spLocks noGrp="1"/>
          </p:cNvSpPr>
          <p:nvPr>
            <p:ph type="sldNum" sz="quarter" idx="18"/>
          </p:nvPr>
        </p:nvSpPr>
        <p:spPr/>
        <p:txBody>
          <a:bodyPr/>
          <a:lstStyle/>
          <a:p>
            <a:pPr>
              <a:defRPr/>
            </a:pPr>
            <a:fld id="{AEB14108-B812-43B4-9694-255BBB9249A7}" type="slidenum">
              <a:rPr lang="es-ES_tradnl" smtClean="0"/>
              <a:pPr>
                <a:defRPr/>
              </a:pPr>
              <a:t>4</a:t>
            </a:fld>
            <a:endParaRPr lang="es-ES_tradnl" dirty="0"/>
          </a:p>
        </p:txBody>
      </p:sp>
      <p:pic>
        <p:nvPicPr>
          <p:cNvPr id="5" name="Imagen 4"/>
          <p:cNvPicPr>
            <a:picLocks noChangeAspect="1"/>
          </p:cNvPicPr>
          <p:nvPr/>
        </p:nvPicPr>
        <p:blipFill>
          <a:blip r:embed="rId2"/>
          <a:stretch>
            <a:fillRect/>
          </a:stretch>
        </p:blipFill>
        <p:spPr>
          <a:xfrm>
            <a:off x="-28576" y="0"/>
            <a:ext cx="9172576" cy="5715000"/>
          </a:xfrm>
          <a:prstGeom prst="rect">
            <a:avLst/>
          </a:prstGeom>
        </p:spPr>
      </p:pic>
    </p:spTree>
    <p:extLst>
      <p:ext uri="{BB962C8B-B14F-4D97-AF65-F5344CB8AC3E}">
        <p14:creationId xmlns:p14="http://schemas.microsoft.com/office/powerpoint/2010/main" val="24089450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62000" y="-22820"/>
            <a:ext cx="7620000" cy="810350"/>
          </a:xfrm>
          <a:prstGeom prst="rect">
            <a:avLst/>
          </a:prstGeom>
        </p:spPr>
        <p:txBody>
          <a:bodyPr wrap="square">
            <a:spAutoFit/>
          </a:bodyPr>
          <a:lstStyle/>
          <a:p>
            <a:pPr algn="ctr"/>
            <a:r>
              <a:rPr lang="es-CO" sz="2333" b="1" dirty="0">
                <a:solidFill>
                  <a:srgbClr val="FF0000"/>
                </a:solidFill>
                <a:latin typeface="Times New Roman" panose="02020603050405020304" pitchFamily="18" charset="0"/>
              </a:rPr>
              <a:t>EL DESARROLLO ECONÓMICO ESTÁ LIGADO A </a:t>
            </a:r>
          </a:p>
          <a:p>
            <a:pPr algn="ctr"/>
            <a:r>
              <a:rPr lang="es-CO" sz="2333" b="1" dirty="0">
                <a:solidFill>
                  <a:srgbClr val="FF0000"/>
                </a:solidFill>
                <a:latin typeface="Times New Roman" panose="02020603050405020304" pitchFamily="18" charset="0"/>
              </a:rPr>
              <a:t>LA GENERACIÓN DE TRABAJO ASALARIADO</a:t>
            </a:r>
            <a:endParaRPr lang="es-CO" sz="2333" b="1" dirty="0">
              <a:solidFill>
                <a:srgbClr val="FF0000"/>
              </a:solidFill>
            </a:endParaRPr>
          </a:p>
        </p:txBody>
      </p:sp>
      <p:sp>
        <p:nvSpPr>
          <p:cNvPr id="6" name="Rectángulo 5"/>
          <p:cNvSpPr/>
          <p:nvPr/>
        </p:nvSpPr>
        <p:spPr>
          <a:xfrm>
            <a:off x="1346565" y="4777714"/>
            <a:ext cx="6645816" cy="451342"/>
          </a:xfrm>
          <a:prstGeom prst="rect">
            <a:avLst/>
          </a:prstGeom>
        </p:spPr>
        <p:txBody>
          <a:bodyPr wrap="square">
            <a:spAutoFit/>
          </a:bodyPr>
          <a:lstStyle/>
          <a:p>
            <a:pPr algn="ctr"/>
            <a:r>
              <a:rPr lang="es-CO" sz="2333" i="1" dirty="0">
                <a:solidFill>
                  <a:srgbClr val="C10000"/>
                </a:solidFill>
                <a:latin typeface="Times New Roman" panose="02020603050405020304" pitchFamily="18" charset="0"/>
              </a:rPr>
              <a:t>Cuál es el papel de los empresarios en este proceso?</a:t>
            </a:r>
            <a:endParaRPr lang="es-CO" sz="2333" dirty="0"/>
          </a:p>
        </p:txBody>
      </p:sp>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1613" y="997293"/>
            <a:ext cx="6900767" cy="3840427"/>
          </a:xfrm>
          <a:prstGeom prst="rect">
            <a:avLst/>
          </a:prstGeom>
        </p:spPr>
      </p:pic>
      <p:sp>
        <p:nvSpPr>
          <p:cNvPr id="8" name="2 Marcador de número de diapositiva"/>
          <p:cNvSpPr>
            <a:spLocks noGrp="1"/>
          </p:cNvSpPr>
          <p:nvPr>
            <p:ph type="sldNum" sz="quarter" idx="19"/>
          </p:nvPr>
        </p:nvSpPr>
        <p:spPr>
          <a:xfrm>
            <a:off x="731573" y="5497794"/>
            <a:ext cx="2160240" cy="265044"/>
          </a:xfrm>
        </p:spPr>
        <p:txBody>
          <a:bodyPr/>
          <a:lstStyle/>
          <a:p>
            <a:pPr>
              <a:defRPr/>
            </a:pPr>
            <a:r>
              <a:rPr lang="es-ES_tradnl" sz="917" b="1" dirty="0">
                <a:solidFill>
                  <a:schemeClr val="tx1"/>
                </a:solidFill>
              </a:rPr>
              <a:t>Fuente: </a:t>
            </a:r>
            <a:r>
              <a:rPr lang="es-ES_tradnl" sz="917" dirty="0">
                <a:solidFill>
                  <a:schemeClr val="tx1"/>
                </a:solidFill>
              </a:rPr>
              <a:t>Daniel </a:t>
            </a:r>
            <a:r>
              <a:rPr lang="es-ES_tradnl" sz="917" dirty="0" err="1">
                <a:solidFill>
                  <a:schemeClr val="tx1"/>
                </a:solidFill>
              </a:rPr>
              <a:t>Lederman</a:t>
            </a:r>
            <a:r>
              <a:rPr lang="es-ES_tradnl" sz="917" dirty="0">
                <a:solidFill>
                  <a:schemeClr val="tx1"/>
                </a:solidFill>
              </a:rPr>
              <a:t> </a:t>
            </a:r>
            <a:r>
              <a:rPr lang="es-ES_tradnl" b="1" dirty="0">
                <a:solidFill>
                  <a:schemeClr val="tx1"/>
                </a:solidFill>
              </a:rPr>
              <a:t>- </a:t>
            </a:r>
            <a:r>
              <a:rPr lang="es-ES_tradnl" b="1" dirty="0" err="1">
                <a:solidFill>
                  <a:schemeClr val="tx1"/>
                </a:solidFill>
              </a:rPr>
              <a:t>CReCER</a:t>
            </a:r>
            <a:r>
              <a:rPr lang="es-ES_tradnl" b="1" dirty="0">
                <a:solidFill>
                  <a:schemeClr val="tx1"/>
                </a:solidFill>
              </a:rPr>
              <a:t>  2015</a:t>
            </a:r>
          </a:p>
        </p:txBody>
      </p:sp>
      <p:pic>
        <p:nvPicPr>
          <p:cNvPr id="9" name="Imagen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91780" y="5434858"/>
            <a:ext cx="300033" cy="242956"/>
          </a:xfrm>
          <a:prstGeom prst="rect">
            <a:avLst/>
          </a:prstGeom>
        </p:spPr>
      </p:pic>
    </p:spTree>
    <p:extLst>
      <p:ext uri="{BB962C8B-B14F-4D97-AF65-F5344CB8AC3E}">
        <p14:creationId xmlns:p14="http://schemas.microsoft.com/office/powerpoint/2010/main" val="50259313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671567" y="5497794"/>
            <a:ext cx="2160240" cy="265044"/>
          </a:xfrm>
        </p:spPr>
        <p:txBody>
          <a:bodyPr/>
          <a:lstStyle/>
          <a:p>
            <a:pPr>
              <a:defRPr/>
            </a:pPr>
            <a:r>
              <a:rPr lang="es-ES_tradnl" sz="917" b="1" dirty="0">
                <a:solidFill>
                  <a:schemeClr val="tx1"/>
                </a:solidFill>
              </a:rPr>
              <a:t>Fuente: </a:t>
            </a:r>
            <a:r>
              <a:rPr lang="es-ES_tradnl" sz="917" dirty="0">
                <a:solidFill>
                  <a:schemeClr val="tx1"/>
                </a:solidFill>
              </a:rPr>
              <a:t>Daniel </a:t>
            </a:r>
            <a:r>
              <a:rPr lang="es-ES_tradnl" sz="917" dirty="0" err="1">
                <a:solidFill>
                  <a:schemeClr val="tx1"/>
                </a:solidFill>
              </a:rPr>
              <a:t>Lederman</a:t>
            </a:r>
            <a:r>
              <a:rPr lang="es-ES_tradnl" sz="917" dirty="0">
                <a:solidFill>
                  <a:schemeClr val="tx1"/>
                </a:solidFill>
              </a:rPr>
              <a:t> </a:t>
            </a:r>
            <a:r>
              <a:rPr lang="es-ES_tradnl" b="1" dirty="0">
                <a:solidFill>
                  <a:schemeClr val="tx1"/>
                </a:solidFill>
              </a:rPr>
              <a:t>- </a:t>
            </a:r>
            <a:r>
              <a:rPr lang="es-ES_tradnl" b="1" dirty="0" err="1">
                <a:solidFill>
                  <a:schemeClr val="tx1"/>
                </a:solidFill>
              </a:rPr>
              <a:t>CReCER</a:t>
            </a:r>
            <a:r>
              <a:rPr lang="es-ES_tradnl" b="1" dirty="0">
                <a:solidFill>
                  <a:schemeClr val="tx1"/>
                </a:solidFill>
              </a:rPr>
              <a:t>  2015</a:t>
            </a:r>
          </a:p>
        </p:txBody>
      </p:sp>
      <p:sp>
        <p:nvSpPr>
          <p:cNvPr id="2" name="Rectángulo 1"/>
          <p:cNvSpPr/>
          <p:nvPr/>
        </p:nvSpPr>
        <p:spPr>
          <a:xfrm>
            <a:off x="762000" y="-22820"/>
            <a:ext cx="7620000" cy="810350"/>
          </a:xfrm>
          <a:prstGeom prst="rect">
            <a:avLst/>
          </a:prstGeom>
        </p:spPr>
        <p:txBody>
          <a:bodyPr wrap="square">
            <a:spAutoFit/>
          </a:bodyPr>
          <a:lstStyle/>
          <a:p>
            <a:pPr algn="ctr"/>
            <a:r>
              <a:rPr lang="es-CO" sz="2333" b="1" dirty="0">
                <a:solidFill>
                  <a:srgbClr val="C10000"/>
                </a:solidFill>
                <a:latin typeface="Times New Roman" panose="02020603050405020304" pitchFamily="18" charset="0"/>
              </a:rPr>
              <a:t>Más de la mitad de los Latinoamericanos trabajan en</a:t>
            </a:r>
          </a:p>
          <a:p>
            <a:pPr algn="ctr"/>
            <a:r>
              <a:rPr lang="es-CO" sz="2333" b="1" dirty="0">
                <a:solidFill>
                  <a:srgbClr val="C10000"/>
                </a:solidFill>
                <a:latin typeface="Times New Roman" panose="02020603050405020304" pitchFamily="18" charset="0"/>
              </a:rPr>
              <a:t>empresas pequeñas, muchas de las cuales son informales…</a:t>
            </a:r>
            <a:endParaRPr lang="es-CO" sz="2333" dirty="0"/>
          </a:p>
        </p:txBody>
      </p:sp>
      <p:sp>
        <p:nvSpPr>
          <p:cNvPr id="4" name="Rectángulo 3"/>
          <p:cNvSpPr/>
          <p:nvPr/>
        </p:nvSpPr>
        <p:spPr>
          <a:xfrm>
            <a:off x="1451653" y="817273"/>
            <a:ext cx="6540727" cy="630942"/>
          </a:xfrm>
          <a:prstGeom prst="rect">
            <a:avLst/>
          </a:prstGeom>
        </p:spPr>
        <p:txBody>
          <a:bodyPr wrap="square">
            <a:spAutoFit/>
          </a:bodyPr>
          <a:lstStyle/>
          <a:p>
            <a:pPr algn="ctr"/>
            <a:r>
              <a:rPr lang="es-CO" sz="2000" dirty="0">
                <a:latin typeface="Calibri" panose="020F0502020204030204" pitchFamily="34" charset="0"/>
              </a:rPr>
              <a:t>Empleo por Tamaño de Empresa y Estatus de Formalidad</a:t>
            </a:r>
          </a:p>
          <a:p>
            <a:pPr algn="ctr"/>
            <a:r>
              <a:rPr lang="es-CO" sz="1500" dirty="0">
                <a:solidFill>
                  <a:srgbClr val="C10000"/>
                </a:solidFill>
                <a:latin typeface="Calibri" panose="020F0502020204030204" pitchFamily="34" charset="0"/>
              </a:rPr>
              <a:t>(Circa 2010)</a:t>
            </a:r>
            <a:endParaRPr lang="es-CO" sz="1667" dirty="0"/>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31774" y="5497793"/>
            <a:ext cx="300033" cy="180020"/>
          </a:xfrm>
          <a:prstGeom prst="rect">
            <a:avLst/>
          </a:prstGeom>
        </p:spPr>
      </p:pic>
      <p:pic>
        <p:nvPicPr>
          <p:cNvPr id="12" name="Imagen 1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63859" y="1428375"/>
            <a:ext cx="7468548" cy="3737495"/>
          </a:xfrm>
          <a:prstGeom prst="rect">
            <a:avLst/>
          </a:prstGeom>
        </p:spPr>
      </p:pic>
    </p:spTree>
    <p:extLst>
      <p:ext uri="{BB962C8B-B14F-4D97-AF65-F5344CB8AC3E}">
        <p14:creationId xmlns:p14="http://schemas.microsoft.com/office/powerpoint/2010/main" val="36850813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66511" y="-22820"/>
            <a:ext cx="7515489" cy="861774"/>
          </a:xfrm>
          <a:prstGeom prst="rect">
            <a:avLst/>
          </a:prstGeom>
        </p:spPr>
        <p:txBody>
          <a:bodyPr wrap="square">
            <a:spAutoFit/>
          </a:bodyPr>
          <a:lstStyle/>
          <a:p>
            <a:pPr algn="l"/>
            <a:r>
              <a:rPr lang="es-CO" sz="1667" b="1" dirty="0">
                <a:solidFill>
                  <a:srgbClr val="C10000"/>
                </a:solidFill>
                <a:latin typeface="Times New Roman" panose="02020603050405020304" pitchFamily="18" charset="0"/>
              </a:rPr>
              <a:t>… </a:t>
            </a:r>
            <a:r>
              <a:rPr lang="es-CO" sz="2500" b="1" dirty="0">
                <a:solidFill>
                  <a:srgbClr val="C10000"/>
                </a:solidFill>
                <a:latin typeface="Times New Roman" panose="02020603050405020304" pitchFamily="18" charset="0"/>
              </a:rPr>
              <a:t>lo que explica las políticas públicas de apoyo al</a:t>
            </a:r>
          </a:p>
          <a:p>
            <a:pPr algn="l"/>
            <a:r>
              <a:rPr lang="es-CO" sz="2500" b="1" dirty="0">
                <a:solidFill>
                  <a:srgbClr val="C10000"/>
                </a:solidFill>
                <a:latin typeface="Times New Roman" panose="02020603050405020304" pitchFamily="18" charset="0"/>
              </a:rPr>
              <a:t>crecimiento y formalización de empresas pequeñas     </a:t>
            </a:r>
            <a:endParaRPr lang="es-CO" sz="2500" dirty="0"/>
          </a:p>
        </p:txBody>
      </p:sp>
      <p:sp>
        <p:nvSpPr>
          <p:cNvPr id="5" name="Rectángulo 4"/>
          <p:cNvSpPr/>
          <p:nvPr/>
        </p:nvSpPr>
        <p:spPr>
          <a:xfrm>
            <a:off x="1605044" y="997293"/>
            <a:ext cx="6345493" cy="400110"/>
          </a:xfrm>
          <a:prstGeom prst="rect">
            <a:avLst/>
          </a:prstGeom>
        </p:spPr>
        <p:txBody>
          <a:bodyPr wrap="square">
            <a:spAutoFit/>
          </a:bodyPr>
          <a:lstStyle/>
          <a:p>
            <a:r>
              <a:rPr lang="es-CO" sz="2000" b="1" dirty="0">
                <a:latin typeface="Calibri" panose="020F0502020204030204" pitchFamily="34" charset="0"/>
              </a:rPr>
              <a:t>Distribución de las empresas formales por tamaño, 2011</a:t>
            </a:r>
            <a:endParaRPr lang="es-CO" sz="1917" b="1" dirty="0"/>
          </a:p>
        </p:txBody>
      </p:sp>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66511" y="1477347"/>
            <a:ext cx="7305889" cy="3780420"/>
          </a:xfrm>
          <a:prstGeom prst="rect">
            <a:avLst/>
          </a:prstGeom>
        </p:spPr>
      </p:pic>
      <p:sp>
        <p:nvSpPr>
          <p:cNvPr id="7" name="2 Marcador de número de diapositiva"/>
          <p:cNvSpPr>
            <a:spLocks noGrp="1"/>
          </p:cNvSpPr>
          <p:nvPr>
            <p:ph type="sldNum" sz="quarter" idx="19"/>
          </p:nvPr>
        </p:nvSpPr>
        <p:spPr>
          <a:xfrm>
            <a:off x="731573" y="5497794"/>
            <a:ext cx="2160240" cy="265044"/>
          </a:xfrm>
        </p:spPr>
        <p:txBody>
          <a:bodyPr/>
          <a:lstStyle/>
          <a:p>
            <a:pPr>
              <a:defRPr/>
            </a:pPr>
            <a:r>
              <a:rPr lang="es-ES_tradnl" sz="917" b="1" dirty="0">
                <a:solidFill>
                  <a:schemeClr val="tx1"/>
                </a:solidFill>
              </a:rPr>
              <a:t>Fuente: </a:t>
            </a:r>
            <a:r>
              <a:rPr lang="es-ES_tradnl" sz="917" dirty="0">
                <a:solidFill>
                  <a:schemeClr val="tx1"/>
                </a:solidFill>
              </a:rPr>
              <a:t>Daniel </a:t>
            </a:r>
            <a:r>
              <a:rPr lang="es-ES_tradnl" sz="917" dirty="0" err="1">
                <a:solidFill>
                  <a:schemeClr val="tx1"/>
                </a:solidFill>
              </a:rPr>
              <a:t>Lederman</a:t>
            </a:r>
            <a:r>
              <a:rPr lang="es-ES_tradnl" sz="917" b="1" dirty="0">
                <a:solidFill>
                  <a:schemeClr val="tx1"/>
                </a:solidFill>
              </a:rPr>
              <a:t> </a:t>
            </a:r>
            <a:r>
              <a:rPr lang="es-ES_tradnl" b="1" dirty="0">
                <a:solidFill>
                  <a:schemeClr val="tx1"/>
                </a:solidFill>
              </a:rPr>
              <a:t>- </a:t>
            </a:r>
            <a:r>
              <a:rPr lang="es-ES_tradnl" b="1" dirty="0" err="1">
                <a:solidFill>
                  <a:schemeClr val="tx1"/>
                </a:solidFill>
              </a:rPr>
              <a:t>CReCER</a:t>
            </a:r>
            <a:r>
              <a:rPr lang="es-ES_tradnl" b="1" dirty="0">
                <a:solidFill>
                  <a:schemeClr val="tx1"/>
                </a:solidFill>
              </a:rPr>
              <a:t>  2015</a:t>
            </a:r>
          </a:p>
        </p:txBody>
      </p:sp>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91780" y="5434858"/>
            <a:ext cx="300033" cy="242956"/>
          </a:xfrm>
          <a:prstGeom prst="rect">
            <a:avLst/>
          </a:prstGeom>
        </p:spPr>
      </p:pic>
    </p:spTree>
    <p:extLst>
      <p:ext uri="{BB962C8B-B14F-4D97-AF65-F5344CB8AC3E}">
        <p14:creationId xmlns:p14="http://schemas.microsoft.com/office/powerpoint/2010/main" val="168559837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3"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1+#ppt_w/2"/>
                                          </p:val>
                                        </p:tav>
                                        <p:tav tm="100000">
                                          <p:val>
                                            <p:strVal val="#ppt_x"/>
                                          </p:val>
                                        </p:tav>
                                      </p:tavLst>
                                    </p:anim>
                                    <p:anim calcmode="lin" valueType="num">
                                      <p:cBhvr additive="base">
                                        <p:cTn id="2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43</a:t>
            </a:fld>
            <a:endParaRPr lang="es-ES_tradnl" dirty="0"/>
          </a:p>
        </p:txBody>
      </p:sp>
      <p:sp>
        <p:nvSpPr>
          <p:cNvPr id="6" name="Rectángulo 5"/>
          <p:cNvSpPr/>
          <p:nvPr/>
        </p:nvSpPr>
        <p:spPr>
          <a:xfrm>
            <a:off x="852208" y="37187"/>
            <a:ext cx="7529792" cy="810350"/>
          </a:xfrm>
          <a:prstGeom prst="rect">
            <a:avLst/>
          </a:prstGeom>
        </p:spPr>
        <p:txBody>
          <a:bodyPr wrap="square">
            <a:spAutoFit/>
          </a:bodyPr>
          <a:lstStyle/>
          <a:p>
            <a:pPr algn="l"/>
            <a:r>
              <a:rPr lang="es-CO" sz="2333" b="1" dirty="0">
                <a:solidFill>
                  <a:srgbClr val="C10000"/>
                </a:solidFill>
                <a:latin typeface="Times New Roman" panose="02020603050405020304" pitchFamily="18" charset="0"/>
              </a:rPr>
              <a:t>  Pero, contrario a la creencia popular, las empresas</a:t>
            </a:r>
          </a:p>
          <a:p>
            <a:pPr algn="ctr"/>
            <a:r>
              <a:rPr lang="es-CO" sz="2333" b="1" dirty="0">
                <a:solidFill>
                  <a:srgbClr val="C10000"/>
                </a:solidFill>
                <a:latin typeface="Times New Roman" panose="02020603050405020304" pitchFamily="18" charset="0"/>
              </a:rPr>
              <a:t>pequeñas abundan también en el sector formal…</a:t>
            </a:r>
            <a:endParaRPr lang="es-CO" sz="2000" dirty="0"/>
          </a:p>
        </p:txBody>
      </p:sp>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71600" y="1048634"/>
            <a:ext cx="7020780" cy="4086584"/>
          </a:xfrm>
          <a:prstGeom prst="rect">
            <a:avLst/>
          </a:prstGeom>
        </p:spPr>
      </p:pic>
      <p:sp>
        <p:nvSpPr>
          <p:cNvPr id="8" name="2 Marcador de número de diapositiva"/>
          <p:cNvSpPr txBox="1">
            <a:spLocks/>
          </p:cNvSpPr>
          <p:nvPr/>
        </p:nvSpPr>
        <p:spPr>
          <a:xfrm>
            <a:off x="731573" y="5497794"/>
            <a:ext cx="2160240" cy="265044"/>
          </a:xfrm>
          <a:prstGeom prst="rect">
            <a:avLst/>
          </a:prstGeom>
        </p:spPr>
        <p:txBody>
          <a:bodyPr/>
          <a:lstStyle>
            <a:defPPr>
              <a:defRPr lang="es-ES_tradnl"/>
            </a:defPPr>
            <a:lvl1pPr algn="l" rtl="0" eaLnBrk="0" fontAlgn="base" hangingPunct="0">
              <a:spcBef>
                <a:spcPct val="20000"/>
              </a:spcBef>
              <a:spcAft>
                <a:spcPct val="0"/>
              </a:spcAft>
              <a:defRPr sz="800" kern="1200">
                <a:solidFill>
                  <a:srgbClr val="00918E"/>
                </a:solidFill>
                <a:latin typeface="+mn-lt"/>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a:defRPr/>
            </a:pPr>
            <a:r>
              <a:rPr lang="es-ES_tradnl" sz="917" b="1" dirty="0">
                <a:solidFill>
                  <a:schemeClr val="tx1"/>
                </a:solidFill>
              </a:rPr>
              <a:t>Fuente</a:t>
            </a:r>
            <a:r>
              <a:rPr lang="es-ES_tradnl" sz="917" dirty="0">
                <a:solidFill>
                  <a:schemeClr val="tx1"/>
                </a:solidFill>
              </a:rPr>
              <a:t>: Daniel </a:t>
            </a:r>
            <a:r>
              <a:rPr lang="es-ES_tradnl" sz="917" dirty="0" err="1">
                <a:solidFill>
                  <a:schemeClr val="tx1"/>
                </a:solidFill>
              </a:rPr>
              <a:t>Lederman</a:t>
            </a:r>
            <a:r>
              <a:rPr lang="es-ES_tradnl" sz="917" dirty="0">
                <a:solidFill>
                  <a:schemeClr val="tx1"/>
                </a:solidFill>
              </a:rPr>
              <a:t> </a:t>
            </a:r>
            <a:r>
              <a:rPr lang="es-ES_tradnl" sz="667" b="1" dirty="0">
                <a:solidFill>
                  <a:schemeClr val="tx1"/>
                </a:solidFill>
              </a:rPr>
              <a:t>- </a:t>
            </a:r>
            <a:r>
              <a:rPr lang="es-ES_tradnl" sz="667" b="1" dirty="0" err="1">
                <a:solidFill>
                  <a:schemeClr val="tx1"/>
                </a:solidFill>
              </a:rPr>
              <a:t>CReCER</a:t>
            </a:r>
            <a:r>
              <a:rPr lang="es-ES_tradnl" sz="667" b="1" dirty="0">
                <a:solidFill>
                  <a:schemeClr val="tx1"/>
                </a:solidFill>
              </a:rPr>
              <a:t>  2015</a:t>
            </a:r>
          </a:p>
        </p:txBody>
      </p:sp>
      <p:pic>
        <p:nvPicPr>
          <p:cNvPr id="9"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91780" y="5469847"/>
            <a:ext cx="300033" cy="242956"/>
          </a:xfrm>
          <a:prstGeom prst="rect">
            <a:avLst/>
          </a:prstGeom>
        </p:spPr>
      </p:pic>
    </p:spTree>
    <p:extLst>
      <p:ext uri="{BB962C8B-B14F-4D97-AF65-F5344CB8AC3E}">
        <p14:creationId xmlns:p14="http://schemas.microsoft.com/office/powerpoint/2010/main" val="15477607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heel(1)">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62000" y="22184"/>
            <a:ext cx="7620000" cy="810350"/>
          </a:xfrm>
          <a:prstGeom prst="rect">
            <a:avLst/>
          </a:prstGeom>
        </p:spPr>
        <p:txBody>
          <a:bodyPr wrap="square">
            <a:spAutoFit/>
          </a:bodyPr>
          <a:lstStyle/>
          <a:p>
            <a:pPr algn="l"/>
            <a:r>
              <a:rPr lang="es-CO" sz="2333" b="1" dirty="0">
                <a:solidFill>
                  <a:srgbClr val="C10000"/>
                </a:solidFill>
                <a:latin typeface="Times New Roman" panose="02020603050405020304" pitchFamily="18" charset="0"/>
              </a:rPr>
              <a:t>  ...y el empleo formal crece con la expansión de las    empresas grandes (no con la formalización de pequeñas)</a:t>
            </a:r>
            <a:endParaRPr lang="es-CO" sz="2333" dirty="0"/>
          </a:p>
        </p:txBody>
      </p:sp>
      <p:pic>
        <p:nvPicPr>
          <p:cNvPr id="4" name="Imagen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66510" y="880209"/>
            <a:ext cx="7305890" cy="4264581"/>
          </a:xfrm>
          <a:prstGeom prst="rect">
            <a:avLst/>
          </a:prstGeom>
        </p:spPr>
      </p:pic>
      <p:sp>
        <p:nvSpPr>
          <p:cNvPr id="5" name="2 Marcador de número de diapositiva"/>
          <p:cNvSpPr>
            <a:spLocks noGrp="1"/>
          </p:cNvSpPr>
          <p:nvPr>
            <p:ph type="sldNum" sz="quarter" idx="19"/>
          </p:nvPr>
        </p:nvSpPr>
        <p:spPr>
          <a:xfrm>
            <a:off x="731573" y="5497794"/>
            <a:ext cx="2160240" cy="265044"/>
          </a:xfrm>
        </p:spPr>
        <p:txBody>
          <a:bodyPr/>
          <a:lstStyle/>
          <a:p>
            <a:pPr>
              <a:defRPr/>
            </a:pPr>
            <a:r>
              <a:rPr lang="es-ES_tradnl" sz="917" b="1" dirty="0">
                <a:solidFill>
                  <a:schemeClr val="tx1"/>
                </a:solidFill>
              </a:rPr>
              <a:t>Fuente: </a:t>
            </a:r>
            <a:r>
              <a:rPr lang="es-ES_tradnl" sz="917" dirty="0">
                <a:solidFill>
                  <a:schemeClr val="tx1"/>
                </a:solidFill>
              </a:rPr>
              <a:t>Daniel </a:t>
            </a:r>
            <a:r>
              <a:rPr lang="es-ES_tradnl" sz="917" dirty="0" err="1">
                <a:solidFill>
                  <a:schemeClr val="tx1"/>
                </a:solidFill>
              </a:rPr>
              <a:t>Lederman</a:t>
            </a:r>
            <a:r>
              <a:rPr lang="es-ES_tradnl" sz="917" dirty="0">
                <a:solidFill>
                  <a:schemeClr val="tx1"/>
                </a:solidFill>
              </a:rPr>
              <a:t> </a:t>
            </a:r>
            <a:r>
              <a:rPr lang="es-ES_tradnl" b="1" dirty="0">
                <a:solidFill>
                  <a:schemeClr val="tx1"/>
                </a:solidFill>
              </a:rPr>
              <a:t>- </a:t>
            </a:r>
            <a:r>
              <a:rPr lang="es-ES_tradnl" b="1" dirty="0" err="1">
                <a:solidFill>
                  <a:schemeClr val="tx1"/>
                </a:solidFill>
              </a:rPr>
              <a:t>CREcER</a:t>
            </a:r>
            <a:r>
              <a:rPr lang="es-ES_tradnl" b="1" dirty="0">
                <a:solidFill>
                  <a:schemeClr val="tx1"/>
                </a:solidFill>
              </a:rPr>
              <a:t>  2015</a:t>
            </a:r>
          </a:p>
        </p:txBody>
      </p:sp>
      <p:pic>
        <p:nvPicPr>
          <p:cNvPr id="6"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91780" y="5434858"/>
            <a:ext cx="300033" cy="242956"/>
          </a:xfrm>
          <a:prstGeom prst="rect">
            <a:avLst/>
          </a:prstGeom>
        </p:spPr>
      </p:pic>
    </p:spTree>
    <p:extLst>
      <p:ext uri="{BB962C8B-B14F-4D97-AF65-F5344CB8AC3E}">
        <p14:creationId xmlns:p14="http://schemas.microsoft.com/office/powerpoint/2010/main" val="32547994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a:xfrm>
            <a:off x="731573" y="5407938"/>
            <a:ext cx="2400267" cy="269875"/>
          </a:xfrm>
        </p:spPr>
        <p:txBody>
          <a:bodyPr/>
          <a:lstStyle/>
          <a:p>
            <a:pPr>
              <a:defRPr/>
            </a:pPr>
            <a:r>
              <a:rPr lang="es-ES_tradnl" sz="917" b="1" dirty="0">
                <a:solidFill>
                  <a:schemeClr val="tx1"/>
                </a:solidFill>
              </a:rPr>
              <a:t>Fuente: </a:t>
            </a:r>
            <a:r>
              <a:rPr lang="es-ES_tradnl" sz="667" dirty="0">
                <a:solidFill>
                  <a:schemeClr val="tx1"/>
                </a:solidFill>
              </a:rPr>
              <a:t>Hernán </a:t>
            </a:r>
            <a:r>
              <a:rPr lang="es-ES_tradnl" sz="667" dirty="0" err="1">
                <a:solidFill>
                  <a:schemeClr val="tx1"/>
                </a:solidFill>
              </a:rPr>
              <a:t>Casinelli</a:t>
            </a:r>
            <a:r>
              <a:rPr lang="es-ES_tradnl" sz="667" dirty="0">
                <a:solidFill>
                  <a:schemeClr val="tx1"/>
                </a:solidFill>
              </a:rPr>
              <a:t>- </a:t>
            </a:r>
            <a:r>
              <a:rPr lang="es-ES_tradnl" sz="667" dirty="0" err="1">
                <a:solidFill>
                  <a:schemeClr val="tx1"/>
                </a:solidFill>
              </a:rPr>
              <a:t>CReCER</a:t>
            </a:r>
            <a:r>
              <a:rPr lang="es-ES_tradnl" sz="667" dirty="0">
                <a:solidFill>
                  <a:schemeClr val="tx1"/>
                </a:solidFill>
              </a:rPr>
              <a:t>  2015</a:t>
            </a:r>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45</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90059" y="842736"/>
            <a:ext cx="7577058" cy="4415031"/>
          </a:xfrm>
          <a:prstGeom prst="rect">
            <a:avLst/>
          </a:prstGeom>
        </p:spPr>
      </p:pic>
      <p:sp>
        <p:nvSpPr>
          <p:cNvPr id="6" name="Rectángulo 5"/>
          <p:cNvSpPr/>
          <p:nvPr/>
        </p:nvSpPr>
        <p:spPr>
          <a:xfrm>
            <a:off x="852208" y="37187"/>
            <a:ext cx="7529792" cy="451342"/>
          </a:xfrm>
          <a:prstGeom prst="rect">
            <a:avLst/>
          </a:prstGeom>
        </p:spPr>
        <p:txBody>
          <a:bodyPr wrap="square">
            <a:spAutoFit/>
          </a:bodyPr>
          <a:lstStyle/>
          <a:p>
            <a:pPr algn="l"/>
            <a:r>
              <a:rPr lang="es-CO" sz="2333" b="1" dirty="0">
                <a:solidFill>
                  <a:srgbClr val="C10000"/>
                </a:solidFill>
                <a:latin typeface="Times New Roman" panose="02020603050405020304" pitchFamily="18" charset="0"/>
              </a:rPr>
              <a:t>  </a:t>
            </a:r>
            <a:endParaRPr lang="es-CO" sz="2000" dirty="0"/>
          </a:p>
        </p:txBody>
      </p:sp>
      <p:sp>
        <p:nvSpPr>
          <p:cNvPr id="7" name="Rectángulo 6"/>
          <p:cNvSpPr/>
          <p:nvPr/>
        </p:nvSpPr>
        <p:spPr>
          <a:xfrm>
            <a:off x="872435" y="-33130"/>
            <a:ext cx="7359972" cy="810350"/>
          </a:xfrm>
          <a:prstGeom prst="rect">
            <a:avLst/>
          </a:prstGeom>
        </p:spPr>
        <p:txBody>
          <a:bodyPr wrap="square">
            <a:spAutoFit/>
          </a:bodyPr>
          <a:lstStyle/>
          <a:p>
            <a:pPr algn="ctr"/>
            <a:r>
              <a:rPr lang="es-CO" sz="2333" b="1" dirty="0">
                <a:solidFill>
                  <a:srgbClr val="FF0000"/>
                </a:solidFill>
                <a:latin typeface="Arial" panose="020B0604020202020204" pitchFamily="34" charset="0"/>
              </a:rPr>
              <a:t>“</a:t>
            </a:r>
            <a:r>
              <a:rPr lang="es-CO" sz="2333" b="1" dirty="0" err="1">
                <a:solidFill>
                  <a:srgbClr val="FF0000"/>
                </a:solidFill>
                <a:latin typeface="Arial" panose="020B0604020202020204" pitchFamily="34" charset="0"/>
              </a:rPr>
              <a:t>PYMEs</a:t>
            </a:r>
            <a:r>
              <a:rPr lang="es-CO" sz="2333" b="1" dirty="0">
                <a:solidFill>
                  <a:srgbClr val="FF0000"/>
                </a:solidFill>
                <a:latin typeface="Arial" panose="020B0604020202020204" pitchFamily="34" charset="0"/>
              </a:rPr>
              <a:t>: Motor de las Economías Latinoamericanas”</a:t>
            </a:r>
            <a:endParaRPr lang="es-CO" sz="2333" dirty="0">
              <a:solidFill>
                <a:srgbClr val="FF0000"/>
              </a:solidFill>
            </a:endParaRPr>
          </a:p>
        </p:txBody>
      </p:sp>
    </p:spTree>
    <p:extLst>
      <p:ext uri="{BB962C8B-B14F-4D97-AF65-F5344CB8AC3E}">
        <p14:creationId xmlns:p14="http://schemas.microsoft.com/office/powerpoint/2010/main" val="14164954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a:xfrm>
            <a:off x="991857" y="5377780"/>
            <a:ext cx="4540250" cy="165013"/>
          </a:xfrm>
        </p:spPr>
        <p:txBody>
          <a:bodyPr/>
          <a:lstStyle/>
          <a:p>
            <a:r>
              <a:rPr lang="es-CO" sz="917" b="1" dirty="0"/>
              <a:t>FUENTE: </a:t>
            </a:r>
            <a:r>
              <a:rPr lang="es-CO" sz="667" dirty="0"/>
              <a:t>Hernán </a:t>
            </a:r>
            <a:r>
              <a:rPr lang="es-CO" sz="667" dirty="0" err="1"/>
              <a:t>Casinelli</a:t>
            </a:r>
            <a:r>
              <a:rPr lang="es-CO" sz="667" dirty="0"/>
              <a:t> - </a:t>
            </a:r>
            <a:r>
              <a:rPr lang="es-CO" sz="667" dirty="0" err="1"/>
              <a:t>CReCER</a:t>
            </a:r>
            <a:r>
              <a:rPr lang="es-CO" sz="667" dirty="0"/>
              <a:t> 2015</a:t>
            </a:r>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46</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49495" y="877281"/>
            <a:ext cx="7532505" cy="4385177"/>
          </a:xfrm>
          <a:prstGeom prst="rect">
            <a:avLst/>
          </a:prstGeom>
        </p:spPr>
      </p:pic>
      <p:sp>
        <p:nvSpPr>
          <p:cNvPr id="6" name="Rectángulo 5"/>
          <p:cNvSpPr/>
          <p:nvPr/>
        </p:nvSpPr>
        <p:spPr>
          <a:xfrm>
            <a:off x="762000" y="-22820"/>
            <a:ext cx="7620000" cy="810350"/>
          </a:xfrm>
          <a:prstGeom prst="rect">
            <a:avLst/>
          </a:prstGeom>
        </p:spPr>
        <p:txBody>
          <a:bodyPr wrap="square">
            <a:spAutoFit/>
          </a:bodyPr>
          <a:lstStyle/>
          <a:p>
            <a:pPr algn="ctr"/>
            <a:r>
              <a:rPr lang="es-CO" sz="2333" b="1" dirty="0">
                <a:solidFill>
                  <a:srgbClr val="FF0000"/>
                </a:solidFill>
                <a:latin typeface="Arial" panose="020B0604020202020204" pitchFamily="34" charset="0"/>
              </a:rPr>
              <a:t>“</a:t>
            </a:r>
            <a:r>
              <a:rPr lang="es-CO" sz="2333" b="1" dirty="0" err="1">
                <a:solidFill>
                  <a:srgbClr val="FF0000"/>
                </a:solidFill>
                <a:latin typeface="Arial" panose="020B0604020202020204" pitchFamily="34" charset="0"/>
              </a:rPr>
              <a:t>PYMEs</a:t>
            </a:r>
            <a:r>
              <a:rPr lang="es-CO" sz="2333" b="1" dirty="0">
                <a:solidFill>
                  <a:srgbClr val="FF0000"/>
                </a:solidFill>
                <a:latin typeface="Arial" panose="020B0604020202020204" pitchFamily="34" charset="0"/>
              </a:rPr>
              <a:t>: Motor de las Economías Latinoamericanas”</a:t>
            </a:r>
            <a:endParaRPr lang="es-CO" sz="2333" dirty="0">
              <a:solidFill>
                <a:srgbClr val="FF0000"/>
              </a:solidFill>
            </a:endParaRPr>
          </a:p>
        </p:txBody>
      </p:sp>
    </p:spTree>
    <p:extLst>
      <p:ext uri="{BB962C8B-B14F-4D97-AF65-F5344CB8AC3E}">
        <p14:creationId xmlns:p14="http://schemas.microsoft.com/office/powerpoint/2010/main" val="417054105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a:xfrm>
            <a:off x="806461" y="5382327"/>
            <a:ext cx="2025387" cy="235480"/>
          </a:xfrm>
        </p:spPr>
        <p:txBody>
          <a:bodyPr/>
          <a:lstStyle/>
          <a:p>
            <a:r>
              <a:rPr lang="es-ES_tradnl" sz="1167" b="1" dirty="0">
                <a:solidFill>
                  <a:schemeClr val="tx1"/>
                </a:solidFill>
              </a:rPr>
              <a:t>Fuente</a:t>
            </a:r>
            <a:r>
              <a:rPr lang="es-ES_tradnl" sz="667" b="1" dirty="0">
                <a:solidFill>
                  <a:schemeClr val="tx1"/>
                </a:solidFill>
              </a:rPr>
              <a:t>: </a:t>
            </a:r>
            <a:r>
              <a:rPr lang="es-ES_tradnl" sz="667" dirty="0">
                <a:solidFill>
                  <a:schemeClr val="tx1"/>
                </a:solidFill>
              </a:rPr>
              <a:t>Hernán </a:t>
            </a:r>
            <a:r>
              <a:rPr lang="es-ES_tradnl" sz="667" dirty="0" err="1">
                <a:solidFill>
                  <a:schemeClr val="tx1"/>
                </a:solidFill>
              </a:rPr>
              <a:t>Casinelli</a:t>
            </a:r>
            <a:r>
              <a:rPr lang="es-ES_tradnl" sz="667" dirty="0">
                <a:solidFill>
                  <a:schemeClr val="tx1"/>
                </a:solidFill>
              </a:rPr>
              <a:t>- </a:t>
            </a:r>
            <a:r>
              <a:rPr lang="es-ES_tradnl" sz="667" dirty="0" err="1">
                <a:solidFill>
                  <a:schemeClr val="tx1"/>
                </a:solidFill>
              </a:rPr>
              <a:t>CReCER</a:t>
            </a:r>
            <a:r>
              <a:rPr lang="es-ES_tradnl" sz="667" dirty="0">
                <a:solidFill>
                  <a:schemeClr val="tx1"/>
                </a:solidFill>
              </a:rPr>
              <a:t>  2015</a:t>
            </a:r>
          </a:p>
          <a:p>
            <a:endParaRPr lang="es-CO" dirty="0"/>
          </a:p>
        </p:txBody>
      </p:sp>
      <p:sp>
        <p:nvSpPr>
          <p:cNvPr id="4" name="Marcador de número de diapositiva 3"/>
          <p:cNvSpPr>
            <a:spLocks noGrp="1"/>
          </p:cNvSpPr>
          <p:nvPr>
            <p:ph type="sldNum" sz="quarter" idx="19"/>
          </p:nvPr>
        </p:nvSpPr>
        <p:spPr>
          <a:xfrm>
            <a:off x="866511" y="5388240"/>
            <a:ext cx="1905289" cy="269875"/>
          </a:xfrm>
        </p:spPr>
        <p:txBody>
          <a:bodyPr/>
          <a:lstStyle/>
          <a:p>
            <a:pPr>
              <a:defRPr/>
            </a:pPr>
            <a:fld id="{BD78BF63-D6E5-49D8-99EB-4D36175B83F1}" type="slidenum">
              <a:rPr lang="es-ES_tradnl" smtClean="0"/>
              <a:pPr>
                <a:defRPr/>
              </a:pPr>
              <a:t>47</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77833" y="877280"/>
            <a:ext cx="7604168" cy="4558970"/>
          </a:xfrm>
          <a:prstGeom prst="rect">
            <a:avLst/>
          </a:prstGeom>
        </p:spPr>
      </p:pic>
      <p:sp>
        <p:nvSpPr>
          <p:cNvPr id="6" name="Rectángulo 5"/>
          <p:cNvSpPr/>
          <p:nvPr/>
        </p:nvSpPr>
        <p:spPr>
          <a:xfrm>
            <a:off x="777833" y="22184"/>
            <a:ext cx="7604168" cy="810350"/>
          </a:xfrm>
          <a:prstGeom prst="rect">
            <a:avLst/>
          </a:prstGeom>
        </p:spPr>
        <p:txBody>
          <a:bodyPr wrap="square">
            <a:spAutoFit/>
          </a:bodyPr>
          <a:lstStyle/>
          <a:p>
            <a:pPr algn="ctr"/>
            <a:r>
              <a:rPr lang="es-CO" sz="2333" b="1" dirty="0">
                <a:solidFill>
                  <a:srgbClr val="FF0000"/>
                </a:solidFill>
                <a:latin typeface="Arial" panose="020B0604020202020204" pitchFamily="34" charset="0"/>
              </a:rPr>
              <a:t>“</a:t>
            </a:r>
            <a:r>
              <a:rPr lang="es-CO" sz="2333" b="1" dirty="0" err="1">
                <a:solidFill>
                  <a:srgbClr val="FF0000"/>
                </a:solidFill>
                <a:latin typeface="Arial" panose="020B0604020202020204" pitchFamily="34" charset="0"/>
              </a:rPr>
              <a:t>PYMEs</a:t>
            </a:r>
            <a:r>
              <a:rPr lang="es-CO" sz="2333" b="1" dirty="0">
                <a:solidFill>
                  <a:srgbClr val="FF0000"/>
                </a:solidFill>
                <a:latin typeface="Arial" panose="020B0604020202020204" pitchFamily="34" charset="0"/>
              </a:rPr>
              <a:t>: Motor de las Economías Latinoamericanas”</a:t>
            </a:r>
            <a:endParaRPr lang="es-CO" sz="2333" dirty="0">
              <a:solidFill>
                <a:srgbClr val="FF0000"/>
              </a:solidFill>
            </a:endParaRPr>
          </a:p>
        </p:txBody>
      </p:sp>
    </p:spTree>
    <p:extLst>
      <p:ext uri="{BB962C8B-B14F-4D97-AF65-F5344CB8AC3E}">
        <p14:creationId xmlns:p14="http://schemas.microsoft.com/office/powerpoint/2010/main" val="32608295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a:xfrm>
            <a:off x="855928" y="5382327"/>
            <a:ext cx="4540250" cy="235480"/>
          </a:xfrm>
        </p:spPr>
        <p:txBody>
          <a:bodyPr/>
          <a:lstStyle/>
          <a:p>
            <a:pPr>
              <a:defRPr/>
            </a:pPr>
            <a:r>
              <a:rPr lang="es-ES_tradnl" sz="917" b="1" dirty="0">
                <a:solidFill>
                  <a:schemeClr val="tx1"/>
                </a:solidFill>
              </a:rPr>
              <a:t>Fuente: </a:t>
            </a:r>
            <a:r>
              <a:rPr lang="es-ES_tradnl" sz="667" dirty="0">
                <a:solidFill>
                  <a:schemeClr val="tx1"/>
                </a:solidFill>
              </a:rPr>
              <a:t>Hernán </a:t>
            </a:r>
            <a:r>
              <a:rPr lang="es-ES_tradnl" sz="667" dirty="0" err="1">
                <a:solidFill>
                  <a:schemeClr val="tx1"/>
                </a:solidFill>
              </a:rPr>
              <a:t>Casinelli</a:t>
            </a:r>
            <a:r>
              <a:rPr lang="es-ES_tradnl" sz="667" dirty="0">
                <a:solidFill>
                  <a:schemeClr val="tx1"/>
                </a:solidFill>
              </a:rPr>
              <a:t>- </a:t>
            </a:r>
            <a:r>
              <a:rPr lang="es-ES_tradnl" sz="667" dirty="0" err="1">
                <a:solidFill>
                  <a:schemeClr val="tx1"/>
                </a:solidFill>
              </a:rPr>
              <a:t>CReCER</a:t>
            </a:r>
            <a:r>
              <a:rPr lang="es-ES_tradnl" sz="667" dirty="0">
                <a:solidFill>
                  <a:schemeClr val="tx1"/>
                </a:solidFill>
              </a:rPr>
              <a:t>  2015</a:t>
            </a:r>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48</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91580" y="823187"/>
            <a:ext cx="7590420" cy="4518832"/>
          </a:xfrm>
          <a:prstGeom prst="rect">
            <a:avLst/>
          </a:prstGeom>
        </p:spPr>
      </p:pic>
      <p:sp>
        <p:nvSpPr>
          <p:cNvPr id="6" name="Rectángulo 5"/>
          <p:cNvSpPr/>
          <p:nvPr/>
        </p:nvSpPr>
        <p:spPr>
          <a:xfrm>
            <a:off x="762000" y="22184"/>
            <a:ext cx="7620000" cy="810350"/>
          </a:xfrm>
          <a:prstGeom prst="rect">
            <a:avLst/>
          </a:prstGeom>
        </p:spPr>
        <p:txBody>
          <a:bodyPr wrap="square">
            <a:spAutoFit/>
          </a:bodyPr>
          <a:lstStyle/>
          <a:p>
            <a:pPr algn="ctr"/>
            <a:r>
              <a:rPr lang="es-CO" sz="2333" b="1" dirty="0">
                <a:solidFill>
                  <a:srgbClr val="FF0000"/>
                </a:solidFill>
                <a:latin typeface="Arial" panose="020B0604020202020204" pitchFamily="34" charset="0"/>
              </a:rPr>
              <a:t>“</a:t>
            </a:r>
            <a:r>
              <a:rPr lang="es-CO" sz="2333" b="1" dirty="0" err="1">
                <a:solidFill>
                  <a:srgbClr val="FF0000"/>
                </a:solidFill>
                <a:latin typeface="Arial" panose="020B0604020202020204" pitchFamily="34" charset="0"/>
              </a:rPr>
              <a:t>PYMEs</a:t>
            </a:r>
            <a:r>
              <a:rPr lang="es-CO" sz="2333" b="1" dirty="0">
                <a:solidFill>
                  <a:srgbClr val="FF0000"/>
                </a:solidFill>
                <a:latin typeface="Arial" panose="020B0604020202020204" pitchFamily="34" charset="0"/>
              </a:rPr>
              <a:t>: Motor de las Economías Latinoamericanas”</a:t>
            </a:r>
            <a:endParaRPr lang="es-CO" sz="2333" dirty="0">
              <a:solidFill>
                <a:srgbClr val="FF0000"/>
              </a:solidFill>
            </a:endParaRPr>
          </a:p>
        </p:txBody>
      </p:sp>
    </p:spTree>
    <p:extLst>
      <p:ext uri="{BB962C8B-B14F-4D97-AF65-F5344CB8AC3E}">
        <p14:creationId xmlns:p14="http://schemas.microsoft.com/office/powerpoint/2010/main" val="9528053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a:xfrm>
            <a:off x="855928" y="5322320"/>
            <a:ext cx="2095893" cy="235480"/>
          </a:xfrm>
        </p:spPr>
        <p:txBody>
          <a:bodyPr/>
          <a:lstStyle/>
          <a:p>
            <a:pPr>
              <a:defRPr/>
            </a:pPr>
            <a:r>
              <a:rPr lang="es-ES_tradnl" sz="917" b="1" dirty="0">
                <a:solidFill>
                  <a:schemeClr val="tx1"/>
                </a:solidFill>
              </a:rPr>
              <a:t>Fuente: </a:t>
            </a:r>
            <a:r>
              <a:rPr lang="es-ES_tradnl" sz="667" dirty="0">
                <a:solidFill>
                  <a:schemeClr val="tx1"/>
                </a:solidFill>
              </a:rPr>
              <a:t>Hernán </a:t>
            </a:r>
            <a:r>
              <a:rPr lang="es-ES_tradnl" sz="667" dirty="0" err="1">
                <a:solidFill>
                  <a:schemeClr val="tx1"/>
                </a:solidFill>
              </a:rPr>
              <a:t>Casinelli</a:t>
            </a:r>
            <a:r>
              <a:rPr lang="es-ES_tradnl" sz="667" dirty="0">
                <a:solidFill>
                  <a:schemeClr val="tx1"/>
                </a:solidFill>
              </a:rPr>
              <a:t>- </a:t>
            </a:r>
            <a:r>
              <a:rPr lang="es-ES_tradnl" sz="667" dirty="0" err="1">
                <a:solidFill>
                  <a:schemeClr val="tx1"/>
                </a:solidFill>
              </a:rPr>
              <a:t>CReCER</a:t>
            </a:r>
            <a:r>
              <a:rPr lang="es-ES_tradnl" sz="667" dirty="0">
                <a:solidFill>
                  <a:schemeClr val="tx1"/>
                </a:solidFill>
              </a:rPr>
              <a:t>  2015</a:t>
            </a:r>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49</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62000" y="937287"/>
            <a:ext cx="7620000" cy="4320480"/>
          </a:xfrm>
          <a:prstGeom prst="rect">
            <a:avLst/>
          </a:prstGeom>
        </p:spPr>
      </p:pic>
      <p:sp>
        <p:nvSpPr>
          <p:cNvPr id="6" name="Rectángulo 5"/>
          <p:cNvSpPr/>
          <p:nvPr/>
        </p:nvSpPr>
        <p:spPr>
          <a:xfrm>
            <a:off x="762000" y="22184"/>
            <a:ext cx="7620000" cy="810350"/>
          </a:xfrm>
          <a:prstGeom prst="rect">
            <a:avLst/>
          </a:prstGeom>
        </p:spPr>
        <p:txBody>
          <a:bodyPr wrap="square">
            <a:spAutoFit/>
          </a:bodyPr>
          <a:lstStyle/>
          <a:p>
            <a:pPr algn="ctr"/>
            <a:r>
              <a:rPr lang="es-CO" sz="2333" b="1" dirty="0">
                <a:solidFill>
                  <a:srgbClr val="FF0000"/>
                </a:solidFill>
                <a:latin typeface="Arial" panose="020B0604020202020204" pitchFamily="34" charset="0"/>
              </a:rPr>
              <a:t>“</a:t>
            </a:r>
            <a:r>
              <a:rPr lang="es-CO" sz="2333" b="1" dirty="0" err="1">
                <a:solidFill>
                  <a:srgbClr val="FF0000"/>
                </a:solidFill>
                <a:latin typeface="Arial" panose="020B0604020202020204" pitchFamily="34" charset="0"/>
              </a:rPr>
              <a:t>PYMEs</a:t>
            </a:r>
            <a:r>
              <a:rPr lang="es-CO" sz="2333" b="1" dirty="0">
                <a:solidFill>
                  <a:srgbClr val="FF0000"/>
                </a:solidFill>
                <a:latin typeface="Arial" panose="020B0604020202020204" pitchFamily="34" charset="0"/>
              </a:rPr>
              <a:t>: Motor de las Economías Latinoamericanas”</a:t>
            </a:r>
            <a:endParaRPr lang="es-CO" sz="2333" dirty="0">
              <a:solidFill>
                <a:srgbClr val="FF0000"/>
              </a:solidFill>
            </a:endParaRPr>
          </a:p>
        </p:txBody>
      </p:sp>
    </p:spTree>
    <p:extLst>
      <p:ext uri="{BB962C8B-B14F-4D97-AF65-F5344CB8AC3E}">
        <p14:creationId xmlns:p14="http://schemas.microsoft.com/office/powerpoint/2010/main" val="24177345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087643"/>
            <a:ext cx="8352927" cy="418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a:xfrm>
            <a:off x="150218" y="-22820"/>
            <a:ext cx="8742957" cy="1079569"/>
          </a:xfrm>
        </p:spPr>
        <p:txBody>
          <a:bodyPr anchor="ctr"/>
          <a:lstStyle/>
          <a:p>
            <a:pPr algn="ctr"/>
            <a:r>
              <a:rPr lang="es-CO" dirty="0">
                <a:effectLst>
                  <a:outerShdw blurRad="38100" dist="38100" dir="2700000" algn="tl">
                    <a:srgbClr val="000000">
                      <a:alpha val="43137"/>
                    </a:srgbClr>
                  </a:outerShdw>
                </a:effectLst>
              </a:rPr>
              <a:t>Ámbito de la Contabilidad Pública</a:t>
            </a:r>
          </a:p>
        </p:txBody>
      </p:sp>
      <p:sp>
        <p:nvSpPr>
          <p:cNvPr id="8"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9"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5</a:t>
            </a:fld>
            <a:endParaRPr lang="es-ES_tradnl" sz="800" dirty="0">
              <a:solidFill>
                <a:srgbClr val="008080"/>
              </a:solidFill>
              <a:latin typeface="+mn-lt"/>
            </a:endParaRPr>
          </a:p>
        </p:txBody>
      </p:sp>
      <p:sp>
        <p:nvSpPr>
          <p:cNvPr id="3" name="2 Rectángulo"/>
          <p:cNvSpPr/>
          <p:nvPr/>
        </p:nvSpPr>
        <p:spPr bwMode="auto">
          <a:xfrm flipV="1">
            <a:off x="267353" y="5092751"/>
            <a:ext cx="738336" cy="108000"/>
          </a:xfrm>
          <a:prstGeom prst="rect">
            <a:avLst/>
          </a:prstGeom>
          <a:ln>
            <a:solidFill>
              <a:schemeClr val="bg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8290112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51520" y="2405741"/>
            <a:ext cx="889248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198246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51</a:t>
            </a:fld>
            <a:endParaRPr lang="es-ES_tradnl" dirty="0"/>
          </a:p>
        </p:txBody>
      </p:sp>
      <p:sp>
        <p:nvSpPr>
          <p:cNvPr id="6" name="5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CAPTAN O ADMINISTRAN AHORRO DEL PÚBLICO (RESOLUCIÓN 414/14)</a:t>
            </a:r>
          </a:p>
        </p:txBody>
      </p:sp>
      <p:sp>
        <p:nvSpPr>
          <p:cNvPr id="7" name="6 Forma libre"/>
          <p:cNvSpPr/>
          <p:nvPr/>
        </p:nvSpPr>
        <p:spPr bwMode="auto">
          <a:xfrm rot="16200000">
            <a:off x="6681873" y="2416322"/>
            <a:ext cx="3065573" cy="1787688"/>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8" name="6 Forma libre"/>
          <p:cNvSpPr/>
          <p:nvPr/>
        </p:nvSpPr>
        <p:spPr>
          <a:xfrm rot="16200000">
            <a:off x="1434516" y="-173868"/>
            <a:ext cx="4374234" cy="6987871"/>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pPr>
            <a:r>
              <a:rPr lang="es-ES" sz="2800" b="1" kern="0" dirty="0">
                <a:effectLst>
                  <a:outerShdw blurRad="38100" dist="38100" dir="2700000" algn="tl">
                    <a:srgbClr val="000000">
                      <a:alpha val="43137"/>
                    </a:srgbClr>
                  </a:outerShdw>
                </a:effectLst>
                <a:latin typeface="Calibri"/>
              </a:rPr>
              <a:t>Ámbito de aplicación</a:t>
            </a:r>
          </a:p>
        </p:txBody>
      </p:sp>
      <p:sp>
        <p:nvSpPr>
          <p:cNvPr id="9" name="7 Rectángulo"/>
          <p:cNvSpPr>
            <a:spLocks noChangeArrowheads="1"/>
          </p:cNvSpPr>
          <p:nvPr/>
        </p:nvSpPr>
        <p:spPr bwMode="auto">
          <a:xfrm>
            <a:off x="812610" y="1057300"/>
            <a:ext cx="6181391" cy="3785652"/>
          </a:xfrm>
          <a:prstGeom prst="rect">
            <a:avLst/>
          </a:prstGeom>
          <a:noFill/>
          <a:ln w="9525">
            <a:noFill/>
            <a:miter lim="800000"/>
            <a:headEnd/>
            <a:tailEnd/>
          </a:ln>
        </p:spPr>
        <p:txBody>
          <a:bodyPr wrap="square">
            <a:spAutoFit/>
          </a:bodyPr>
          <a:lstStyle/>
          <a:p>
            <a:pPr fontAlgn="auto">
              <a:spcAft>
                <a:spcPts val="0"/>
              </a:spcAft>
              <a:buClr>
                <a:schemeClr val="accent1"/>
              </a:buClr>
              <a:buSzPct val="80000"/>
              <a:defRPr/>
            </a:pPr>
            <a:r>
              <a:rPr lang="es-ES" sz="2400" b="1" dirty="0">
                <a:latin typeface="Calibri" pitchFamily="34" charset="0"/>
              </a:rPr>
              <a:t>Empresas bajo el ámbito del RCP y que tengan las siguientes características:</a:t>
            </a:r>
          </a:p>
          <a:p>
            <a:pPr fontAlgn="auto">
              <a:spcAft>
                <a:spcPts val="0"/>
              </a:spcAft>
              <a:buClr>
                <a:schemeClr val="accent1"/>
              </a:buClr>
              <a:buSzPct val="80000"/>
              <a:defRPr/>
            </a:pPr>
            <a:endParaRPr lang="es-ES" sz="2400" b="1" dirty="0">
              <a:latin typeface="Calibri" pitchFamily="34" charset="0"/>
            </a:endParaRPr>
          </a:p>
          <a:p>
            <a:pPr marL="342900" indent="-342900" fontAlgn="auto">
              <a:spcAft>
                <a:spcPts val="0"/>
              </a:spcAft>
              <a:buClr>
                <a:schemeClr val="tx2"/>
              </a:buClr>
              <a:buSzPct val="100000"/>
              <a:buFontTx/>
              <a:buAutoNum type="alphaLcPeriod"/>
              <a:defRPr/>
            </a:pPr>
            <a:r>
              <a:rPr lang="es-ES" sz="2400" b="1" dirty="0">
                <a:latin typeface="Calibri" pitchFamily="34" charset="0"/>
              </a:rPr>
              <a:t>No cotizan en el mercado de valores.</a:t>
            </a:r>
          </a:p>
          <a:p>
            <a:pPr marL="342900" indent="-342900" fontAlgn="auto">
              <a:spcAft>
                <a:spcPts val="0"/>
              </a:spcAft>
              <a:buClr>
                <a:schemeClr val="tx2"/>
              </a:buClr>
              <a:buSzPct val="100000"/>
              <a:buFontTx/>
              <a:buAutoNum type="alphaLcPeriod"/>
              <a:defRPr/>
            </a:pPr>
            <a:r>
              <a:rPr lang="es-ES" sz="2400" b="1" dirty="0">
                <a:latin typeface="Calibri" pitchFamily="34" charset="0"/>
              </a:rPr>
              <a:t>No captan ni administran ahorro del público.</a:t>
            </a:r>
          </a:p>
          <a:p>
            <a:pPr marL="342900" indent="-342900" fontAlgn="auto">
              <a:spcAft>
                <a:spcPts val="0"/>
              </a:spcAft>
              <a:buClr>
                <a:schemeClr val="tx2"/>
              </a:buClr>
              <a:buSzPct val="100000"/>
              <a:buFontTx/>
              <a:buAutoNum type="alphaLcPeriod"/>
              <a:defRPr/>
            </a:pPr>
            <a:r>
              <a:rPr lang="es-ES" sz="2400" b="1" dirty="0">
                <a:latin typeface="Calibri" pitchFamily="34" charset="0"/>
              </a:rPr>
              <a:t>Estén clasificadas como empresas por el </a:t>
            </a:r>
            <a:r>
              <a:rPr lang="es-ES" sz="2400" b="1" i="1" u="sng" dirty="0">
                <a:latin typeface="Calibri" pitchFamily="34" charset="0"/>
              </a:rPr>
              <a:t>Comité Interinstitucional de la Comisión de Estadísticas de Finanzas Públicas</a:t>
            </a:r>
            <a:r>
              <a:rPr lang="es-ES" sz="2400" i="1" dirty="0">
                <a:latin typeface="Calibri" pitchFamily="34" charset="0"/>
              </a:rPr>
              <a:t> </a:t>
            </a:r>
            <a:r>
              <a:rPr lang="es-ES" sz="2400" b="1" dirty="0">
                <a:latin typeface="Calibri" pitchFamily="34" charset="0"/>
              </a:rPr>
              <a:t>según los criterios establecidos en el</a:t>
            </a:r>
            <a:r>
              <a:rPr lang="es-ES" sz="2400" dirty="0">
                <a:latin typeface="Calibri" pitchFamily="34" charset="0"/>
              </a:rPr>
              <a:t> </a:t>
            </a:r>
            <a:r>
              <a:rPr lang="es-ES" sz="2400" b="1" u="sng" dirty="0">
                <a:latin typeface="Calibri" pitchFamily="34" charset="0"/>
              </a:rPr>
              <a:t>Manual de Estadísticas de las Finanzas Públicas</a:t>
            </a:r>
            <a:r>
              <a:rPr lang="es-ES" sz="2400" b="1" dirty="0">
                <a:latin typeface="Calibri" pitchFamily="34" charset="0"/>
              </a:rPr>
              <a:t>.</a:t>
            </a:r>
          </a:p>
        </p:txBody>
      </p:sp>
      <p:sp>
        <p:nvSpPr>
          <p:cNvPr id="10" name="CuadroTexto 1"/>
          <p:cNvSpPr txBox="1"/>
          <p:nvPr/>
        </p:nvSpPr>
        <p:spPr>
          <a:xfrm>
            <a:off x="7201743" y="1561356"/>
            <a:ext cx="538609" cy="2952328"/>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dirty="0"/>
              <a:t>Marco Normativo</a:t>
            </a:r>
            <a:endParaRPr lang="es-CO" dirty="0"/>
          </a:p>
        </p:txBody>
      </p:sp>
      <p:sp>
        <p:nvSpPr>
          <p:cNvPr id="11" name="3 CuadroTexto"/>
          <p:cNvSpPr txBox="1">
            <a:spLocks noChangeArrowheads="1"/>
          </p:cNvSpPr>
          <p:nvPr/>
        </p:nvSpPr>
        <p:spPr bwMode="auto">
          <a:xfrm>
            <a:off x="7668344" y="2675736"/>
            <a:ext cx="1296144" cy="1261884"/>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1800" dirty="0"/>
              <a:t>Anexo de la Resolución </a:t>
            </a:r>
          </a:p>
          <a:p>
            <a:r>
              <a:rPr lang="es-ES" sz="2000" dirty="0"/>
              <a:t>414 de 2014</a:t>
            </a:r>
          </a:p>
        </p:txBody>
      </p:sp>
      <p:grpSp>
        <p:nvGrpSpPr>
          <p:cNvPr id="12" name="11 Grupo"/>
          <p:cNvGrpSpPr/>
          <p:nvPr/>
        </p:nvGrpSpPr>
        <p:grpSpPr>
          <a:xfrm>
            <a:off x="6895723" y="3001516"/>
            <a:ext cx="412581" cy="576064"/>
            <a:chOff x="6967731" y="3284984"/>
            <a:chExt cx="412581" cy="576064"/>
          </a:xfrm>
        </p:grpSpPr>
        <p:sp>
          <p:nvSpPr>
            <p:cNvPr id="13" name="12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Tree>
    <p:extLst>
      <p:ext uri="{BB962C8B-B14F-4D97-AF65-F5344CB8AC3E}">
        <p14:creationId xmlns:p14="http://schemas.microsoft.com/office/powerpoint/2010/main" val="23993405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52</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5" y="1054033"/>
            <a:ext cx="558650" cy="439517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1055632" y="1406871"/>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2676889"/>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861469" y="2983505"/>
            <a:ext cx="2116488" cy="212365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200" b="1" kern="0" dirty="0">
                <a:solidFill>
                  <a:sysClr val="windowText" lastClr="000000"/>
                </a:solidFill>
                <a:latin typeface="Calibri" panose="020F0502020204030204" pitchFamily="34" charset="0"/>
              </a:rPr>
              <a:t>Para todos los efectos, aplicación del nuevo marco normativo a partir de las NIIF</a:t>
            </a:r>
            <a:endParaRPr lang="es-CO" sz="22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055513"/>
            <a:ext cx="2131256" cy="2123658"/>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2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2443115"/>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2" name="AutoShape 4"/>
          <p:cNvSpPr>
            <a:spLocks noChangeArrowheads="1"/>
          </p:cNvSpPr>
          <p:nvPr/>
        </p:nvSpPr>
        <p:spPr bwMode="auto">
          <a:xfrm>
            <a:off x="1763688" y="193204"/>
            <a:ext cx="5544616" cy="377456"/>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p>
        </p:txBody>
      </p:sp>
    </p:spTree>
    <p:extLst>
      <p:ext uri="{BB962C8B-B14F-4D97-AF65-F5344CB8AC3E}">
        <p14:creationId xmlns:p14="http://schemas.microsoft.com/office/powerpoint/2010/main" val="73151995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53</a:t>
            </a:fld>
            <a:endParaRPr lang="es-ES_tradnl" dirty="0"/>
          </a:p>
        </p:txBody>
      </p:sp>
      <p:sp>
        <p:nvSpPr>
          <p:cNvPr id="6"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4 Forma libre"/>
          <p:cNvSpPr/>
          <p:nvPr/>
        </p:nvSpPr>
        <p:spPr>
          <a:xfrm>
            <a:off x="43132" y="1999806"/>
            <a:ext cx="2728668" cy="2691439"/>
          </a:xfrm>
          <a:custGeom>
            <a:avLst/>
            <a:gdLst>
              <a:gd name="connsiteX0" fmla="*/ 0 w 3186930"/>
              <a:gd name="connsiteY0" fmla="*/ 1593490 h 3186980"/>
              <a:gd name="connsiteX1" fmla="*/ 1593465 w 3186930"/>
              <a:gd name="connsiteY1" fmla="*/ 0 h 3186980"/>
              <a:gd name="connsiteX2" fmla="*/ 3186930 w 3186930"/>
              <a:gd name="connsiteY2" fmla="*/ 1593490 h 3186980"/>
              <a:gd name="connsiteX3" fmla="*/ 1593465 w 3186930"/>
              <a:gd name="connsiteY3" fmla="*/ 3186980 h 3186980"/>
              <a:gd name="connsiteX4" fmla="*/ 0 w 3186930"/>
              <a:gd name="connsiteY4" fmla="*/ 1593490 h 3186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6930" h="3186980">
                <a:moveTo>
                  <a:pt x="0" y="1593490"/>
                </a:moveTo>
                <a:cubicBezTo>
                  <a:pt x="0" y="713430"/>
                  <a:pt x="713419" y="0"/>
                  <a:pt x="1593465" y="0"/>
                </a:cubicBezTo>
                <a:cubicBezTo>
                  <a:pt x="2473511" y="0"/>
                  <a:pt x="3186930" y="713430"/>
                  <a:pt x="3186930" y="1593490"/>
                </a:cubicBezTo>
                <a:cubicBezTo>
                  <a:pt x="3186930" y="2473550"/>
                  <a:pt x="2473511" y="3186980"/>
                  <a:pt x="1593465" y="3186980"/>
                </a:cubicBezTo>
                <a:cubicBezTo>
                  <a:pt x="713419" y="3186980"/>
                  <a:pt x="0" y="2473550"/>
                  <a:pt x="0" y="1593490"/>
                </a:cubicBezTo>
                <a:close/>
              </a:path>
            </a:pathLst>
          </a:custGeom>
          <a:solidFill>
            <a:schemeClr val="accent3">
              <a:lumMod val="85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12435" tIns="512442" rIns="512435" bIns="512442" numCol="1" spcCol="1270" anchor="ctr" anchorCtr="0">
            <a:noAutofit/>
          </a:bodyPr>
          <a:lstStyle/>
          <a:p>
            <a:pPr lvl="0" algn="ctr" defTabSz="1600200">
              <a:lnSpc>
                <a:spcPct val="90000"/>
              </a:lnSpc>
              <a:spcBef>
                <a:spcPct val="0"/>
              </a:spcBef>
              <a:spcAft>
                <a:spcPct val="35000"/>
              </a:spcAft>
            </a:pPr>
            <a:r>
              <a:rPr lang="es-CO" sz="3200" b="1" kern="1200" dirty="0">
                <a:solidFill>
                  <a:schemeClr val="accent6">
                    <a:lumMod val="75000"/>
                  </a:schemeClr>
                </a:solidFill>
                <a:latin typeface="Calibri" pitchFamily="34" charset="0"/>
              </a:rPr>
              <a:t>Excepción ámbito de aplicación</a:t>
            </a:r>
            <a:endParaRPr lang="es-ES" sz="3200" kern="1200" dirty="0">
              <a:solidFill>
                <a:schemeClr val="accent6">
                  <a:lumMod val="75000"/>
                </a:schemeClr>
              </a:solidFill>
            </a:endParaRPr>
          </a:p>
        </p:txBody>
      </p:sp>
      <p:sp>
        <p:nvSpPr>
          <p:cNvPr id="8" name="8 Forma libre"/>
          <p:cNvSpPr/>
          <p:nvPr/>
        </p:nvSpPr>
        <p:spPr>
          <a:xfrm>
            <a:off x="4644008" y="1201331"/>
            <a:ext cx="4392488" cy="1584161"/>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lvl="0" defTabSz="444500">
              <a:lnSpc>
                <a:spcPct val="90000"/>
              </a:lnSpc>
              <a:spcBef>
                <a:spcPct val="0"/>
              </a:spcBef>
              <a:spcAft>
                <a:spcPct val="10000"/>
              </a:spcAft>
            </a:pPr>
            <a:r>
              <a:rPr lang="es-CO" sz="1900" b="1" kern="1200" dirty="0">
                <a:latin typeface="Calibri" pitchFamily="34" charset="0"/>
              </a:rPr>
              <a:t>Cuando una entidad considere que la clasificación asignada no corresponda con la función económica que desarrolla. </a:t>
            </a:r>
            <a:r>
              <a:rPr lang="es-CO" sz="1900" b="1" u="sng" kern="1200" dirty="0">
                <a:latin typeface="Calibri" pitchFamily="34" charset="0"/>
              </a:rPr>
              <a:t>Elevar solicitud a la CGN antes del 31 de octubre de 2014</a:t>
            </a:r>
            <a:r>
              <a:rPr lang="es-CO" sz="1900" b="1" kern="1200" dirty="0">
                <a:latin typeface="Calibri" pitchFamily="34" charset="0"/>
              </a:rPr>
              <a:t> </a:t>
            </a:r>
            <a:r>
              <a:rPr lang="es-CO" sz="1900" b="1" i="1" kern="1200" dirty="0">
                <a:latin typeface="Calibri" pitchFamily="34" charset="0"/>
              </a:rPr>
              <a:t>(Carta Circular No. 003 del 3 de octubre de 2014)</a:t>
            </a:r>
            <a:endParaRPr lang="es-ES" sz="1900" b="1" i="1" kern="1200" dirty="0"/>
          </a:p>
        </p:txBody>
      </p:sp>
      <p:sp>
        <p:nvSpPr>
          <p:cNvPr id="9" name="10 Forma libre"/>
          <p:cNvSpPr/>
          <p:nvPr/>
        </p:nvSpPr>
        <p:spPr>
          <a:xfrm>
            <a:off x="4650983" y="2652966"/>
            <a:ext cx="4248472" cy="2736319"/>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defTabSz="444500">
              <a:lnSpc>
                <a:spcPct val="90000"/>
              </a:lnSpc>
              <a:spcBef>
                <a:spcPct val="0"/>
              </a:spcBef>
              <a:spcAft>
                <a:spcPct val="10000"/>
              </a:spcAft>
            </a:pPr>
            <a:r>
              <a:rPr lang="es-CO" sz="1900" b="1" dirty="0">
                <a:latin typeface="Calibri" pitchFamily="34" charset="0"/>
              </a:rPr>
              <a:t>Sociedades de economía mixta y las que se asimilen, en las que el Sector Público tenga participación de forma directa e indirecta entre el 50% y 90%, podrán optar por aplicar el anexo al Decreto 3022 de 2013 (NIIF para pymes), siempre que participen en condiciones de mercado en competencia con entidades del sector privado</a:t>
            </a:r>
            <a:endParaRPr lang="es-ES" sz="1900" b="1" dirty="0">
              <a:latin typeface="Calibri" pitchFamily="34" charset="0"/>
            </a:endParaRPr>
          </a:p>
        </p:txBody>
      </p:sp>
      <p:sp>
        <p:nvSpPr>
          <p:cNvPr id="10" name="11 Elipse"/>
          <p:cNvSpPr/>
          <p:nvPr/>
        </p:nvSpPr>
        <p:spPr bwMode="auto">
          <a:xfrm>
            <a:off x="2460525" y="1201316"/>
            <a:ext cx="2183667" cy="1663096"/>
          </a:xfrm>
          <a:prstGeom prst="ellipse">
            <a:avLst/>
          </a:prstGeom>
          <a:solidFill>
            <a:schemeClr val="accent6">
              <a:lumMod val="20000"/>
              <a:lumOff val="80000"/>
            </a:schemeClr>
          </a:solidFill>
          <a:ln>
            <a:solidFill>
              <a:srgbClr val="FFFF00"/>
            </a:solidFill>
          </a:ln>
        </p:spPr>
        <p:style>
          <a:lnRef idx="0">
            <a:schemeClr val="lt1">
              <a:hueOff val="0"/>
              <a:satOff val="0"/>
              <a:lumOff val="0"/>
              <a:alphaOff val="0"/>
            </a:schemeClr>
          </a:lnRef>
          <a:fillRef idx="1">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1 del Art. 2 de la R. 414/14 </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1600" b="0" i="0" u="none" strike="noStrike" cap="none" normalizeH="0" baseline="0" dirty="0">
              <a:ln>
                <a:noFill/>
              </a:ln>
              <a:solidFill>
                <a:schemeClr val="tx1"/>
              </a:solidFill>
              <a:effectLst/>
              <a:latin typeface="Times New Roman" pitchFamily="18" charset="0"/>
            </a:endParaRPr>
          </a:p>
        </p:txBody>
      </p:sp>
      <p:sp>
        <p:nvSpPr>
          <p:cNvPr id="11" name="13 Elipse"/>
          <p:cNvSpPr/>
          <p:nvPr/>
        </p:nvSpPr>
        <p:spPr bwMode="auto">
          <a:xfrm>
            <a:off x="2454696" y="3755141"/>
            <a:ext cx="2189312" cy="1663096"/>
          </a:xfrm>
          <a:prstGeom prst="ellipse">
            <a:avLst/>
          </a:prstGeom>
          <a:ln>
            <a:solidFill>
              <a:srgbClr val="FFFF00"/>
            </a:solidFill>
          </a:ln>
        </p:spPr>
        <p:style>
          <a:lnRef idx="0">
            <a:schemeClr val="lt1">
              <a:hueOff val="0"/>
              <a:satOff val="0"/>
              <a:lumOff val="0"/>
              <a:alphaOff val="0"/>
            </a:schemeClr>
          </a:lnRef>
          <a:fillRef idx="1">
            <a:schemeClr val="accent5">
              <a:tint val="50000"/>
              <a:hueOff val="5246602"/>
              <a:satOff val="-10248"/>
              <a:lumOff val="-8968"/>
              <a:alphaOff val="0"/>
            </a:schemeClr>
          </a:fillRef>
          <a:effectRef idx="2">
            <a:schemeClr val="accent5">
              <a:tint val="50000"/>
              <a:hueOff val="5246602"/>
              <a:satOff val="-10248"/>
              <a:lumOff val="-8968"/>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2 del Art. 2 de la R. 414/14</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112054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par>
                          <p:cTn id="17" fill="hold">
                            <p:stCondLst>
                              <p:cond delay="2000"/>
                            </p:stCondLst>
                            <p:childTnLst>
                              <p:par>
                                <p:cTn id="18" presetID="31" presetClass="entr" presetSubtype="0" fill="hold" grpId="0" nodeType="afterEffect">
                                  <p:stCondLst>
                                    <p:cond delay="30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fltVal val="0"/>
                                          </p:val>
                                        </p:tav>
                                        <p:tav tm="100000">
                                          <p:val>
                                            <p:strVal val="#ppt_w"/>
                                          </p:val>
                                        </p:tav>
                                      </p:tavLst>
                                    </p:anim>
                                    <p:anim calcmode="lin" valueType="num">
                                      <p:cBhvr>
                                        <p:cTn id="21" dur="1000" fill="hold"/>
                                        <p:tgtEl>
                                          <p:spTgt spid="11"/>
                                        </p:tgtEl>
                                        <p:attrNameLst>
                                          <p:attrName>ppt_h</p:attrName>
                                        </p:attrNameLst>
                                      </p:cBhvr>
                                      <p:tavLst>
                                        <p:tav tm="0">
                                          <p:val>
                                            <p:fltVal val="0"/>
                                          </p:val>
                                        </p:tav>
                                        <p:tav tm="100000">
                                          <p:val>
                                            <p:strVal val="#ppt_h"/>
                                          </p:val>
                                        </p:tav>
                                      </p:tavLst>
                                    </p:anim>
                                    <p:anim calcmode="lin" valueType="num">
                                      <p:cBhvr>
                                        <p:cTn id="22" dur="1000" fill="hold"/>
                                        <p:tgtEl>
                                          <p:spTgt spid="11"/>
                                        </p:tgtEl>
                                        <p:attrNameLst>
                                          <p:attrName>style.rotation</p:attrName>
                                        </p:attrNameLst>
                                      </p:cBhvr>
                                      <p:tavLst>
                                        <p:tav tm="0">
                                          <p:val>
                                            <p:fltVal val="90"/>
                                          </p:val>
                                        </p:tav>
                                        <p:tav tm="100000">
                                          <p:val>
                                            <p:fltVal val="0"/>
                                          </p:val>
                                        </p:tav>
                                      </p:tavLst>
                                    </p:anim>
                                    <p:animEffect transition="in" filter="fade">
                                      <p:cBhvr>
                                        <p:cTn id="23" dur="1000"/>
                                        <p:tgtEl>
                                          <p:spTgt spid="11"/>
                                        </p:tgtEl>
                                      </p:cBhvr>
                                    </p:animEffect>
                                  </p:childTnLst>
                                </p:cTn>
                              </p:par>
                            </p:childTnLst>
                          </p:cTn>
                        </p:par>
                        <p:par>
                          <p:cTn id="24" fill="hold">
                            <p:stCondLst>
                              <p:cond delay="6000"/>
                            </p:stCondLst>
                            <p:childTnLst>
                              <p:par>
                                <p:cTn id="25" presetID="55" presetClass="entr" presetSubtype="0" fill="hold" grpId="0" nodeType="afterEffect">
                                  <p:stCondLst>
                                    <p:cond delay="75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942020" y="2197427"/>
            <a:ext cx="7410400" cy="656655"/>
          </a:xfrm>
          <a:prstGeom prst="rect">
            <a:avLst/>
          </a:prstGeom>
        </p:spPr>
        <p:txBody>
          <a:bodyPr wrap="square">
            <a:spAutoFit/>
          </a:bodyPr>
          <a:lstStyle/>
          <a:p>
            <a:pPr algn="ctr"/>
            <a:r>
              <a:rPr lang="es-CO" altLang="es-ES" sz="3667" b="1" dirty="0">
                <a:solidFill>
                  <a:schemeClr val="bg1"/>
                </a:solidFill>
                <a:latin typeface="+mj-lt"/>
              </a:rPr>
              <a:t>3.3. Modelo Entidades de Gobierno</a:t>
            </a:r>
            <a:endParaRPr lang="es-CO" sz="3667"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31773" y="3529145"/>
            <a:ext cx="2949431" cy="226868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3251854" y="4647100"/>
            <a:ext cx="1441458" cy="31063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583" b="1" dirty="0">
                <a:solidFill>
                  <a:schemeClr val="accent2">
                    <a:lumMod val="50000"/>
                  </a:schemeClr>
                </a:solidFill>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1855" y="4957734"/>
            <a:ext cx="1441458" cy="282748"/>
          </a:xfrm>
          <a:prstGeom prst="rect">
            <a:avLst/>
          </a:prstGeom>
        </p:spPr>
      </p:pic>
    </p:spTree>
    <p:extLst>
      <p:ext uri="{BB962C8B-B14F-4D97-AF65-F5344CB8AC3E}">
        <p14:creationId xmlns:p14="http://schemas.microsoft.com/office/powerpoint/2010/main" val="11271272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55</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12193" y="1657367"/>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56</a:t>
            </a:fld>
            <a:endParaRPr lang="es-ES_tradnl" dirty="0"/>
          </a:p>
        </p:txBody>
      </p:sp>
      <p:sp>
        <p:nvSpPr>
          <p:cNvPr id="6" name="1 Rectángulo"/>
          <p:cNvSpPr/>
          <p:nvPr/>
        </p:nvSpPr>
        <p:spPr>
          <a:xfrm>
            <a:off x="4091947" y="1177314"/>
            <a:ext cx="4944549" cy="3836691"/>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333" b="1" dirty="0"/>
              <a:t>A partir de la </a:t>
            </a:r>
            <a:r>
              <a:rPr lang="es-ES" sz="2500" b="1" i="1" u="sng" dirty="0"/>
              <a:t>caracterización de las entidades de gobierno</a:t>
            </a:r>
            <a:r>
              <a:rPr lang="es-ES" sz="2500" b="1" dirty="0"/>
              <a:t> </a:t>
            </a:r>
            <a:r>
              <a:rPr lang="es-ES" sz="2333"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2667" b="1" i="1" u="sng" dirty="0"/>
              <a:t>reconocimiento</a:t>
            </a:r>
            <a:r>
              <a:rPr lang="es-ES" sz="2333" b="1" dirty="0"/>
              <a:t>, </a:t>
            </a:r>
            <a:r>
              <a:rPr lang="es-ES" sz="2667" b="1" i="1" u="sng" dirty="0"/>
              <a:t>medición</a:t>
            </a:r>
            <a:r>
              <a:rPr lang="es-ES" sz="2333" b="1" dirty="0"/>
              <a:t> y </a:t>
            </a:r>
            <a:r>
              <a:rPr lang="es-ES" sz="2667" b="1" i="1" u="sng" dirty="0"/>
              <a:t>revelación</a:t>
            </a:r>
          </a:p>
        </p:txBody>
      </p:sp>
      <p:sp>
        <p:nvSpPr>
          <p:cNvPr id="7" name="13 Rectángulo"/>
          <p:cNvSpPr/>
          <p:nvPr/>
        </p:nvSpPr>
        <p:spPr>
          <a:xfrm>
            <a:off x="791580" y="2545366"/>
            <a:ext cx="2520280" cy="2400657"/>
          </a:xfrm>
          <a:prstGeom prst="rect">
            <a:avLst/>
          </a:prstGeom>
        </p:spPr>
        <p:txBody>
          <a:bodyPr wrap="square">
            <a:spAutoFit/>
          </a:bodyPr>
          <a:lstStyle/>
          <a:p>
            <a:pPr algn="ctr"/>
            <a:r>
              <a:rPr lang="es-ES" sz="3000" b="1" dirty="0"/>
              <a:t>TIENE COMO REFERENTE EL MARCO CONCEPTUAL DE  </a:t>
            </a:r>
            <a:r>
              <a:rPr lang="es-ES" sz="3000" b="1" i="1" u="sng" dirty="0">
                <a:solidFill>
                  <a:srgbClr val="002060"/>
                </a:solidFill>
              </a:rPr>
              <a:t>I P S A S B</a:t>
            </a:r>
          </a:p>
        </p:txBody>
      </p:sp>
      <p:sp>
        <p:nvSpPr>
          <p:cNvPr id="11" name="3 Rectángulo"/>
          <p:cNvSpPr/>
          <p:nvPr/>
        </p:nvSpPr>
        <p:spPr>
          <a:xfrm>
            <a:off x="663508" y="1230061"/>
            <a:ext cx="3548452" cy="502766"/>
          </a:xfrm>
          <a:prstGeom prst="rect">
            <a:avLst/>
          </a:prstGeom>
        </p:spPr>
        <p:txBody>
          <a:bodyPr wrap="square">
            <a:spAutoFit/>
          </a:bodyPr>
          <a:lstStyle/>
          <a:p>
            <a:r>
              <a:rPr lang="es-ES" sz="2667"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762000" y="37187"/>
            <a:ext cx="7620000"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PARA ENTIDADES DE GOBIERNO</a:t>
            </a:r>
            <a:endParaRPr lang="es-CO" sz="2333" dirty="0">
              <a:solidFill>
                <a:schemeClr val="bg1"/>
              </a:solidFill>
            </a:endParaRPr>
          </a:p>
        </p:txBody>
      </p:sp>
      <p:sp>
        <p:nvSpPr>
          <p:cNvPr id="14" name="Flecha abajo 13"/>
          <p:cNvSpPr/>
          <p:nvPr/>
        </p:nvSpPr>
        <p:spPr bwMode="auto">
          <a:xfrm>
            <a:off x="1631674" y="1785124"/>
            <a:ext cx="822338" cy="772343"/>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5" name="Flecha abajo 14"/>
          <p:cNvSpPr/>
          <p:nvPr/>
        </p:nvSpPr>
        <p:spPr bwMode="auto">
          <a:xfrm rot="16200000">
            <a:off x="3303182" y="3088849"/>
            <a:ext cx="540060" cy="797444"/>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32711401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57</a:t>
            </a:fld>
            <a:endParaRPr lang="es-ES_tradnl" dirty="0"/>
          </a:p>
        </p:txBody>
      </p:sp>
      <p:sp>
        <p:nvSpPr>
          <p:cNvPr id="6" name="Title 1"/>
          <p:cNvSpPr txBox="1">
            <a:spLocks/>
          </p:cNvSpPr>
          <p:nvPr/>
        </p:nvSpPr>
        <p:spPr>
          <a:xfrm>
            <a:off x="381000" y="457200"/>
            <a:ext cx="7543800" cy="533400"/>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endParaRPr lang="de-CH" kern="0" dirty="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3728" y="-19664"/>
            <a:ext cx="7056784" cy="573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371234"/>
            <a:ext cx="2016223" cy="2117851"/>
          </a:xfrm>
          <a:prstGeom prst="rect">
            <a:avLst/>
          </a:prstGeom>
          <a:effectLst>
            <a:glow rad="63500">
              <a:schemeClr val="accent6">
                <a:satMod val="175000"/>
                <a:alpha val="40000"/>
              </a:schemeClr>
            </a:glow>
          </a:effectLst>
        </p:spPr>
      </p:pic>
      <p:sp>
        <p:nvSpPr>
          <p:cNvPr id="7" name="Rectángulo 5"/>
          <p:cNvSpPr/>
          <p:nvPr/>
        </p:nvSpPr>
        <p:spPr>
          <a:xfrm>
            <a:off x="35496" y="2415287"/>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8215852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58</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95736" y="0"/>
            <a:ext cx="6941368"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209428"/>
            <a:ext cx="2016223" cy="2117851"/>
          </a:xfrm>
          <a:prstGeom prst="rect">
            <a:avLst/>
          </a:prstGeom>
          <a:effectLst>
            <a:glow rad="63500">
              <a:schemeClr val="accent6">
                <a:satMod val="175000"/>
                <a:alpha val="40000"/>
              </a:schemeClr>
            </a:glow>
          </a:effectLst>
        </p:spPr>
      </p:pic>
      <p:sp>
        <p:nvSpPr>
          <p:cNvPr id="8"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1150842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59</a:t>
            </a:fld>
            <a:endParaRPr lang="es-ES_tradnl" dirty="0"/>
          </a:p>
        </p:txBody>
      </p:sp>
      <p:pic>
        <p:nvPicPr>
          <p:cNvPr id="7"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2371234"/>
            <a:ext cx="2016223" cy="2117851"/>
          </a:xfrm>
          <a:prstGeom prst="rect">
            <a:avLst/>
          </a:prstGeom>
          <a:effectLst>
            <a:glow rad="63500">
              <a:schemeClr val="accent6">
                <a:satMod val="175000"/>
                <a:alpha val="40000"/>
              </a:schemeClr>
            </a:glow>
          </a:effec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99792" y="0"/>
            <a:ext cx="6436743" cy="5695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32352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1697811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a:xfrm>
            <a:off x="539553" y="2293437"/>
            <a:ext cx="7855500" cy="2292255"/>
          </a:xfrm>
        </p:spPr>
        <p:txBody>
          <a:bodyPr>
            <a:normAutofit fontScale="90000"/>
          </a:bodyPr>
          <a:lstStyle/>
          <a:p>
            <a:pPr algn="ctr">
              <a:lnSpc>
                <a:spcPts val="3333"/>
              </a:lnSpc>
              <a:spcAft>
                <a:spcPts val="0"/>
              </a:spcAft>
              <a:defRPr/>
            </a:pPr>
            <a:r>
              <a:rPr lang="es-CO" sz="3750" kern="1200" dirty="0">
                <a:latin typeface="Calibri" panose="020F0502020204030204" pitchFamily="34" charset="0"/>
                <a:cs typeface="Arial" charset="0"/>
              </a:rPr>
              <a:t> </a:t>
            </a:r>
            <a:r>
              <a:rPr lang="es-CO" kern="1200" dirty="0">
                <a:latin typeface="Calibri" panose="020F0502020204030204" pitchFamily="34" charset="0"/>
                <a:cs typeface="Arial" charset="0"/>
              </a:rPr>
              <a:t>ESTADO ACTUAL Y PROSPECTIVA </a:t>
            </a:r>
            <a:br>
              <a:rPr lang="es-CO" kern="1200" dirty="0">
                <a:latin typeface="Calibri" panose="020F0502020204030204" pitchFamily="34" charset="0"/>
                <a:cs typeface="Arial" charset="0"/>
              </a:rPr>
            </a:br>
            <a:r>
              <a:rPr lang="es-CO" kern="1200" dirty="0">
                <a:latin typeface="Calibri" panose="020F0502020204030204" pitchFamily="34" charset="0"/>
                <a:cs typeface="Arial" charset="0"/>
              </a:rPr>
              <a:t>DEL PROCESO DE CONVERGENCIA</a:t>
            </a:r>
            <a:br>
              <a:rPr lang="es-CO" sz="3750" kern="1200" dirty="0">
                <a:latin typeface="Calibri" panose="020F0502020204030204" pitchFamily="34" charset="0"/>
                <a:cs typeface="Arial" charset="0"/>
              </a:rPr>
            </a:br>
            <a:br>
              <a:rPr lang="es-CO" sz="3750" kern="1200" dirty="0">
                <a:latin typeface="Calibri" panose="020F0502020204030204" pitchFamily="34" charset="0"/>
                <a:cs typeface="Arial" charset="0"/>
              </a:rPr>
            </a:br>
            <a:br>
              <a:rPr lang="es-CO" sz="6700" kern="1200" dirty="0">
                <a:latin typeface="Calibri" panose="020F0502020204030204" pitchFamily="34" charset="0"/>
                <a:cs typeface="Arial" charset="0"/>
              </a:rPr>
            </a:br>
            <a:r>
              <a:rPr lang="es-CO" sz="7200" kern="1200" dirty="0">
                <a:solidFill>
                  <a:schemeClr val="tx1"/>
                </a:solidFill>
                <a:latin typeface="Calibri" panose="020F0502020204030204" pitchFamily="34" charset="0"/>
                <a:cs typeface="Arial" charset="0"/>
              </a:rPr>
              <a:t>UTOPIA O REALIDAD</a:t>
            </a:r>
            <a:endParaRPr lang="es-CO" sz="3750" dirty="0">
              <a:solidFill>
                <a:schemeClr val="tx1"/>
              </a:solidFill>
            </a:endParaRPr>
          </a:p>
        </p:txBody>
      </p:sp>
      <p:sp>
        <p:nvSpPr>
          <p:cNvPr id="4" name="3 Marcador de número de diapositiva"/>
          <p:cNvSpPr>
            <a:spLocks noGrp="1"/>
          </p:cNvSpPr>
          <p:nvPr>
            <p:ph type="sldNum" sz="quarter" idx="10"/>
          </p:nvPr>
        </p:nvSpPr>
        <p:spPr>
          <a:xfrm>
            <a:off x="7874000" y="5335323"/>
            <a:ext cx="238125" cy="269875"/>
          </a:xfrm>
        </p:spPr>
        <p:txBody>
          <a:bodyPr/>
          <a:lstStyle/>
          <a:p>
            <a:pPr>
              <a:defRPr/>
            </a:pPr>
            <a:fld id="{436C3D6B-98AF-41D2-8553-E4499C5EBE38}" type="slidenum">
              <a:rPr lang="es-ES_tradnl" sz="875">
                <a:solidFill>
                  <a:srgbClr val="008080"/>
                </a:solidFill>
                <a:latin typeface="Arial Narrow" panose="020B0606020202030204" pitchFamily="34" charset="0"/>
              </a:rPr>
              <a:pPr>
                <a:defRPr/>
              </a:pPr>
              <a:t>6</a:t>
            </a:fld>
            <a:endParaRPr lang="es-ES_tradnl" sz="875" dirty="0">
              <a:solidFill>
                <a:srgbClr val="008080"/>
              </a:solidFill>
              <a:latin typeface="Arial Narrow" panose="020B0606020202030204" pitchFamily="34" charset="0"/>
            </a:endParaRPr>
          </a:p>
        </p:txBody>
      </p:sp>
      <p:sp>
        <p:nvSpPr>
          <p:cNvPr id="3" name="AutoShape 2" descr="Resultado de imagen para logo de la contaduria publica"/>
          <p:cNvSpPr>
            <a:spLocks noChangeAspect="1" noChangeArrowheads="1"/>
          </p:cNvSpPr>
          <p:nvPr/>
        </p:nvSpPr>
        <p:spPr bwMode="auto">
          <a:xfrm>
            <a:off x="891646" y="-13582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sp>
        <p:nvSpPr>
          <p:cNvPr id="5" name="AutoShape 4" descr="Resultado de imagen para logo de la contaduria publica"/>
          <p:cNvSpPr>
            <a:spLocks noChangeAspect="1" noChangeArrowheads="1"/>
          </p:cNvSpPr>
          <p:nvPr/>
        </p:nvSpPr>
        <p:spPr bwMode="auto">
          <a:xfrm>
            <a:off x="1018646" y="-882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spTree>
    <p:extLst>
      <p:ext uri="{BB962C8B-B14F-4D97-AF65-F5344CB8AC3E}">
        <p14:creationId xmlns:p14="http://schemas.microsoft.com/office/powerpoint/2010/main" val="201348053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60</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83768" y="0"/>
            <a:ext cx="6660232"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9"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395536" y="2371234"/>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84505495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61</a:t>
            </a:fld>
            <a:endParaRPr lang="es-ES_trad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52592" y="0"/>
            <a:ext cx="6588224" cy="5690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97704"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5800630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62</a:t>
            </a:fld>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11760" y="0"/>
            <a:ext cx="673224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8619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8192751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63</a:t>
            </a:fld>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3728" y="121196"/>
            <a:ext cx="6984776" cy="5593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40642048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64</a:t>
            </a:fld>
            <a:endParaRPr lang="es-ES_tradnl"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30412" y="378362"/>
            <a:ext cx="6430019" cy="4855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13"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179513" y="2196766"/>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66445430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65</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2074912"/>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179512" y="1777380"/>
            <a:ext cx="5399700" cy="3900433"/>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3699187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66</a:t>
            </a:fld>
            <a:endParaRPr lang="es-ES_tradnl" dirty="0"/>
          </a:p>
        </p:txBody>
      </p:sp>
      <p:sp>
        <p:nvSpPr>
          <p:cNvPr id="6" name="Rectángulo 5"/>
          <p:cNvSpPr/>
          <p:nvPr/>
        </p:nvSpPr>
        <p:spPr>
          <a:xfrm>
            <a:off x="290241" y="58603"/>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7" name="8 Rectángulo"/>
          <p:cNvSpPr/>
          <p:nvPr/>
        </p:nvSpPr>
        <p:spPr>
          <a:xfrm>
            <a:off x="179512" y="1358581"/>
            <a:ext cx="7459330" cy="4034220"/>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32526" y="1155213"/>
            <a:ext cx="7158515" cy="146477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667" b="1"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290241" y="2797494"/>
            <a:ext cx="7260807" cy="88051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Reconocimiento de los activos a partir del criterio de control y no de propiedad.</a:t>
            </a:r>
          </a:p>
        </p:txBody>
      </p:sp>
      <p:sp>
        <p:nvSpPr>
          <p:cNvPr id="10" name="13 Forma libre"/>
          <p:cNvSpPr/>
          <p:nvPr/>
        </p:nvSpPr>
        <p:spPr>
          <a:xfrm>
            <a:off x="290241" y="3855513"/>
            <a:ext cx="7260807" cy="180260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Criterios transversales de reconocimiento: Asociación del hecho económico con los elementos de los estados financieros; </a:t>
            </a:r>
            <a:r>
              <a:rPr lang="es-ES" sz="2667" b="1" i="1" u="sng" dirty="0">
                <a:solidFill>
                  <a:schemeClr val="tx1"/>
                </a:solidFill>
              </a:rPr>
              <a:t>medición fiable </a:t>
            </a:r>
            <a:r>
              <a:rPr lang="es-ES" sz="2667" b="1" dirty="0">
                <a:solidFill>
                  <a:schemeClr val="tx1"/>
                </a:solidFill>
              </a:rPr>
              <a:t>y probabilidad de entrada o salida de flujos</a:t>
            </a:r>
          </a:p>
        </p:txBody>
      </p:sp>
    </p:spTree>
    <p:extLst>
      <p:ext uri="{BB962C8B-B14F-4D97-AF65-F5344CB8AC3E}">
        <p14:creationId xmlns:p14="http://schemas.microsoft.com/office/powerpoint/2010/main" val="3538671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67</a:t>
            </a:fld>
            <a:endParaRPr lang="es-ES_tradnl" dirty="0"/>
          </a:p>
        </p:txBody>
      </p:sp>
      <p:sp>
        <p:nvSpPr>
          <p:cNvPr id="11" name="8 Rectángulo"/>
          <p:cNvSpPr/>
          <p:nvPr/>
        </p:nvSpPr>
        <p:spPr>
          <a:xfrm>
            <a:off x="251520" y="1477347"/>
            <a:ext cx="7414849" cy="3910893"/>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5 Forma libre"/>
          <p:cNvSpPr/>
          <p:nvPr/>
        </p:nvSpPr>
        <p:spPr>
          <a:xfrm>
            <a:off x="383535" y="1101001"/>
            <a:ext cx="7132703" cy="88546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Mayores demandas en torno a estimaciones y aplicación de juicios profesionales</a:t>
            </a:r>
          </a:p>
        </p:txBody>
      </p:sp>
      <p:sp>
        <p:nvSpPr>
          <p:cNvPr id="13" name="17 Forma libre"/>
          <p:cNvSpPr/>
          <p:nvPr/>
        </p:nvSpPr>
        <p:spPr>
          <a:xfrm>
            <a:off x="383535" y="2061108"/>
            <a:ext cx="7140793" cy="165850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667" b="1" dirty="0">
                <a:solidFill>
                  <a:schemeClr val="tx1"/>
                </a:solidFill>
              </a:rPr>
              <a:t>Reclasificaciones de partidas. Por ejemplo, de PPE a Propiedades de inversión o a Activos Biológicos; de Bienes Adquiridos en Leasing Financiero a PPE, entre otras.</a:t>
            </a:r>
          </a:p>
        </p:txBody>
      </p:sp>
      <p:sp>
        <p:nvSpPr>
          <p:cNvPr id="14" name="19 Forma libre"/>
          <p:cNvSpPr/>
          <p:nvPr/>
        </p:nvSpPr>
        <p:spPr>
          <a:xfrm>
            <a:off x="383535" y="3861308"/>
            <a:ext cx="7140793" cy="99435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667" b="1" dirty="0">
                <a:solidFill>
                  <a:schemeClr val="tx1"/>
                </a:solidFill>
              </a:rPr>
              <a:t>Desarrollo de procedimientos en cada una de las entidades para efectos de evaluar indicios de deterioro.</a:t>
            </a:r>
          </a:p>
        </p:txBody>
      </p:sp>
      <p:sp>
        <p:nvSpPr>
          <p:cNvPr id="15" name="21 Forma libre"/>
          <p:cNvSpPr/>
          <p:nvPr/>
        </p:nvSpPr>
        <p:spPr>
          <a:xfrm>
            <a:off x="383535" y="4941428"/>
            <a:ext cx="7140793" cy="71642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667" b="1" dirty="0">
                <a:solidFill>
                  <a:schemeClr val="tx1"/>
                </a:solidFill>
              </a:rPr>
              <a:t>Mayor exigencia en la información a revelar</a:t>
            </a:r>
          </a:p>
        </p:txBody>
      </p:sp>
      <p:sp>
        <p:nvSpPr>
          <p:cNvPr id="9" name="Rectángulo 8"/>
          <p:cNvSpPr/>
          <p:nvPr/>
        </p:nvSpPr>
        <p:spPr>
          <a:xfrm>
            <a:off x="290241" y="58603"/>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Tree>
    <p:extLst>
      <p:ext uri="{BB962C8B-B14F-4D97-AF65-F5344CB8AC3E}">
        <p14:creationId xmlns:p14="http://schemas.microsoft.com/office/powerpoint/2010/main" val="395894373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Rectángulo"/>
          <p:cNvSpPr/>
          <p:nvPr/>
        </p:nvSpPr>
        <p:spPr bwMode="auto">
          <a:xfrm>
            <a:off x="0" y="481236"/>
            <a:ext cx="4788024" cy="10081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4"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5"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6"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68</a:t>
            </a:fld>
            <a:endParaRPr lang="es-ES_tradnl" sz="800" dirty="0">
              <a:solidFill>
                <a:srgbClr val="008080"/>
              </a:solidFill>
              <a:latin typeface="+mn-lt"/>
            </a:endParaRP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31" y="49189"/>
            <a:ext cx="9232061" cy="5608661"/>
          </a:xfrm>
          <a:prstGeom prst="rect">
            <a:avLst/>
          </a:prstGeom>
        </p:spPr>
      </p:pic>
    </p:spTree>
    <p:extLst>
      <p:ext uri="{BB962C8B-B14F-4D97-AF65-F5344CB8AC3E}">
        <p14:creationId xmlns:p14="http://schemas.microsoft.com/office/powerpoint/2010/main" val="20186607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556428" y="752268"/>
            <a:ext cx="4502132" cy="5256212"/>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r" defTabSz="2133600" eaLnBrk="1" fontAlgn="auto" hangingPunct="1">
              <a:lnSpc>
                <a:spcPct val="90000"/>
              </a:lnSpc>
              <a:spcBef>
                <a:spcPts val="0"/>
              </a:spcBef>
              <a:spcAft>
                <a:spcPct val="35000"/>
              </a:spcAft>
              <a:defRPr/>
            </a:pPr>
            <a:r>
              <a:rPr lang="es-ES" sz="3200" b="1" kern="0" dirty="0">
                <a:solidFill>
                  <a:sysClr val="windowText" lastClr="000000"/>
                </a:solidFill>
                <a:latin typeface="Calibri"/>
              </a:rPr>
              <a:t>Ámbito</a:t>
            </a:r>
          </a:p>
          <a:p>
            <a:pPr algn="r" defTabSz="2133600" eaLnBrk="1" fontAlgn="auto" hangingPunct="1">
              <a:lnSpc>
                <a:spcPct val="90000"/>
              </a:lnSpc>
              <a:spcBef>
                <a:spcPts val="0"/>
              </a:spcBef>
              <a:spcAft>
                <a:spcPct val="35000"/>
              </a:spcAft>
              <a:defRPr/>
            </a:pPr>
            <a:endParaRPr lang="es-ES" sz="3200" b="1" kern="0" dirty="0">
              <a:solidFill>
                <a:sysClr val="windowText" lastClr="000000"/>
              </a:solidFill>
              <a:latin typeface="Calibri"/>
              <a:cs typeface="+mn-cs"/>
            </a:endParaRPr>
          </a:p>
        </p:txBody>
      </p:sp>
      <p:grpSp>
        <p:nvGrpSpPr>
          <p:cNvPr id="2" name="11 Grupo"/>
          <p:cNvGrpSpPr>
            <a:grpSpLocks/>
          </p:cNvGrpSpPr>
          <p:nvPr/>
        </p:nvGrpSpPr>
        <p:grpSpPr bwMode="auto">
          <a:xfrm>
            <a:off x="6192838" y="1057300"/>
            <a:ext cx="2987674" cy="2592288"/>
            <a:chOff x="6217772" y="2379775"/>
            <a:chExt cx="3023691" cy="3778442"/>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eaLnBrk="1" fontAlgn="auto" hangingPunct="1">
                <a:spcBef>
                  <a:spcPts val="0"/>
                </a:spcBef>
                <a:spcAft>
                  <a:spcPts val="0"/>
                </a:spcAft>
                <a:defRPr/>
              </a:pPr>
              <a:endParaRPr lang="es-ES" sz="2500" b="0" kern="0" dirty="0">
                <a:solidFill>
                  <a:srgbClr val="4F81BD">
                    <a:lumMod val="50000"/>
                  </a:srgbClr>
                </a:solidFill>
                <a:latin typeface="Calibri"/>
                <a:cs typeface="+mn-cs"/>
              </a:endParaRPr>
            </a:p>
          </p:txBody>
        </p:sp>
        <p:sp>
          <p:nvSpPr>
            <p:cNvPr id="12" name="3 CuadroTexto"/>
            <p:cNvSpPr txBox="1">
              <a:spLocks noChangeArrowheads="1"/>
            </p:cNvSpPr>
            <p:nvPr/>
          </p:nvSpPr>
          <p:spPr bwMode="auto">
            <a:xfrm>
              <a:off x="6217772" y="2379775"/>
              <a:ext cx="3023691" cy="3778442"/>
            </a:xfrm>
            <a:prstGeom prst="rect">
              <a:avLst/>
            </a:prstGeom>
            <a:noFill/>
            <a:ln w="9525">
              <a:noFill/>
              <a:miter lim="800000"/>
              <a:headEnd/>
              <a:tailEnd/>
            </a:ln>
          </p:spPr>
          <p:txBody>
            <a:bodyPr wrap="square">
              <a:spAutoFit/>
            </a:bodyPr>
            <a:lstStyle/>
            <a:p>
              <a:pPr eaLnBrk="1" fontAlgn="auto" hangingPunct="1">
                <a:spcBef>
                  <a:spcPts val="0"/>
                </a:spcBef>
                <a:spcAft>
                  <a:spcPts val="0"/>
                </a:spcAft>
                <a:defRPr/>
              </a:pPr>
              <a:r>
                <a:rPr lang="es-ES" sz="2500" b="1" kern="0" dirty="0">
                  <a:solidFill>
                    <a:srgbClr val="003300"/>
                  </a:solidFill>
                  <a:effectLst>
                    <a:outerShdw blurRad="38100" dist="38100" dir="2700000" algn="tl">
                      <a:srgbClr val="000000">
                        <a:alpha val="43137"/>
                      </a:srgbClr>
                    </a:outerShdw>
                  </a:effectLst>
                  <a:latin typeface="Calibri" pitchFamily="34" charset="0"/>
                </a:rPr>
                <a:t>Anexo:</a:t>
              </a:r>
            </a:p>
            <a:p>
              <a:pPr marL="342900" indent="-342900" eaLnBrk="1" fontAlgn="auto" hangingPunct="1">
                <a:spcBef>
                  <a:spcPts val="0"/>
                </a:spcBef>
                <a:spcAft>
                  <a:spcPts val="0"/>
                </a:spcAft>
                <a:buFontTx/>
                <a:buChar char="-"/>
                <a:defRPr/>
              </a:pPr>
              <a:r>
                <a:rPr lang="es-ES" sz="2000" b="1" kern="0" dirty="0">
                  <a:solidFill>
                    <a:srgbClr val="003300"/>
                  </a:solidFill>
                  <a:effectLst>
                    <a:outerShdw blurRad="38100" dist="38100" dir="2700000" algn="tl">
                      <a:srgbClr val="000000">
                        <a:alpha val="43137"/>
                      </a:srgbClr>
                    </a:outerShdw>
                  </a:effectLst>
                  <a:latin typeface="Calibri" pitchFamily="34" charset="0"/>
                </a:rPr>
                <a:t>Marco conceptual</a:t>
              </a:r>
            </a:p>
            <a:p>
              <a:pPr marL="342900" indent="-342900" eaLnBrk="1" fontAlgn="auto" hangingPunct="1">
                <a:spcBef>
                  <a:spcPts val="0"/>
                </a:spcBef>
                <a:spcAft>
                  <a:spcPts val="0"/>
                </a:spcAft>
                <a:buFontTx/>
                <a:buChar char="-"/>
                <a:defRPr/>
              </a:pPr>
              <a:r>
                <a:rPr lang="es-ES" sz="2000"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342900" indent="-342900" eaLnBrk="1" fontAlgn="auto" hangingPunct="1">
                <a:spcBef>
                  <a:spcPts val="0"/>
                </a:spcBef>
                <a:spcAft>
                  <a:spcPts val="0"/>
                </a:spcAft>
                <a:buFontTx/>
                <a:buChar char="-"/>
                <a:defRPr/>
              </a:pPr>
              <a:endParaRPr lang="es-ES" sz="2000"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559619" y="2589961"/>
            <a:ext cx="401026" cy="504056"/>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a:p>
        </p:txBody>
      </p:sp>
      <p:sp>
        <p:nvSpPr>
          <p:cNvPr id="14" name="7 Rectángulo"/>
          <p:cNvSpPr>
            <a:spLocks noChangeArrowheads="1"/>
          </p:cNvSpPr>
          <p:nvPr/>
        </p:nvSpPr>
        <p:spPr bwMode="auto">
          <a:xfrm>
            <a:off x="971551" y="1958558"/>
            <a:ext cx="4392613" cy="2369880"/>
          </a:xfrm>
          <a:prstGeom prst="rect">
            <a:avLst/>
          </a:prstGeom>
          <a:noFill/>
          <a:ln w="9525">
            <a:noFill/>
            <a:miter lim="800000"/>
            <a:headEnd/>
            <a:tailEnd/>
          </a:ln>
        </p:spPr>
        <p:txBody>
          <a:bodyPr>
            <a:spAutoFit/>
          </a:bodyPr>
          <a:lstStyle/>
          <a:p>
            <a:pPr algn="just" eaLnBrk="1" fontAlgn="auto" hangingPunct="1">
              <a:spcBef>
                <a:spcPct val="20000"/>
              </a:spcBef>
              <a:spcAft>
                <a:spcPts val="0"/>
              </a:spcAft>
              <a:buSzPct val="80000"/>
              <a:defRPr/>
            </a:pPr>
            <a:r>
              <a:rPr lang="es-ES" sz="2000" b="1" dirty="0">
                <a:solidFill>
                  <a:srgbClr val="003300"/>
                </a:solidFill>
                <a:latin typeface="Calibri" pitchFamily="34" charset="0"/>
              </a:rPr>
              <a:t>Entidades de gobierno de los niveles nacional y territorial</a:t>
            </a:r>
            <a:endParaRPr lang="es-ES" sz="2000" b="1" dirty="0">
              <a:solidFill>
                <a:srgbClr val="FF0000"/>
              </a:solidFill>
              <a:latin typeface="Calibri" pitchFamily="34" charset="0"/>
            </a:endParaRPr>
          </a:p>
          <a:p>
            <a:pPr algn="just" eaLnBrk="1" fontAlgn="auto" hangingPunct="1">
              <a:spcBef>
                <a:spcPct val="20000"/>
              </a:spcBef>
              <a:spcAft>
                <a:spcPts val="0"/>
              </a:spcAft>
              <a:buSzPct val="80000"/>
              <a:defRPr/>
            </a:pPr>
            <a:endParaRPr lang="es-ES" sz="2000" b="1" dirty="0">
              <a:solidFill>
                <a:srgbClr val="003300"/>
              </a:solidFill>
              <a:latin typeface="Calibri" pitchFamily="34" charset="0"/>
            </a:endParaRPr>
          </a:p>
          <a:p>
            <a:pPr algn="just" eaLnBrk="1" fontAlgn="auto" hangingPunct="1">
              <a:spcBef>
                <a:spcPct val="20000"/>
              </a:spcBef>
              <a:spcAft>
                <a:spcPts val="0"/>
              </a:spcAft>
              <a:buSzPct val="80000"/>
              <a:defRPr/>
            </a:pPr>
            <a:r>
              <a:rPr lang="es-ES" sz="2000"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796137" y="3688790"/>
            <a:ext cx="3240360" cy="1400958"/>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1800" b="1" kern="0" dirty="0">
                <a:solidFill>
                  <a:srgbClr val="003300"/>
                </a:solidFill>
                <a:latin typeface="Calibri" pitchFamily="34" charset="0"/>
              </a:rPr>
              <a:t>(Transición)</a:t>
            </a:r>
          </a:p>
          <a:p>
            <a:pPr algn="ctr" defTabSz="1422400" eaLnBrk="1" fontAlgn="auto" hangingPunct="1">
              <a:lnSpc>
                <a:spcPct val="90000"/>
              </a:lnSpc>
              <a:spcBef>
                <a:spcPts val="0"/>
              </a:spcBef>
              <a:spcAft>
                <a:spcPct val="35000"/>
              </a:spcAft>
              <a:defRPr/>
            </a:pPr>
            <a:r>
              <a:rPr lang="es-CO" sz="18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1800" kern="0" dirty="0">
              <a:solidFill>
                <a:sysClr val="window" lastClr="FFFFFF"/>
              </a:solidFill>
              <a:latin typeface="Calibri"/>
              <a:cs typeface="+mn-cs"/>
            </a:endParaRPr>
          </a:p>
        </p:txBody>
      </p:sp>
      <p:sp>
        <p:nvSpPr>
          <p:cNvPr id="16" name="2 Título"/>
          <p:cNvSpPr>
            <a:spLocks noGrp="1"/>
          </p:cNvSpPr>
          <p:nvPr>
            <p:ph type="ctrTitle"/>
          </p:nvPr>
        </p:nvSpPr>
        <p:spPr>
          <a:xfrm>
            <a:off x="-36512" y="-22269"/>
            <a:ext cx="9180512" cy="1079569"/>
          </a:xfrm>
        </p:spPr>
        <p:txBody>
          <a:bodyPr anchor="ctr"/>
          <a:lstStyle/>
          <a:p>
            <a:pPr algn="ctr"/>
            <a:r>
              <a:rPr lang="es-CO" sz="2400" dirty="0">
                <a:effectLst>
                  <a:outerShdw blurRad="38100" dist="38100" dir="2700000" algn="tl">
                    <a:srgbClr val="000000">
                      <a:alpha val="43137"/>
                    </a:srgbClr>
                  </a:outerShdw>
                </a:effectLst>
              </a:rPr>
              <a:t>Marco normativo para entidades de gobierno</a:t>
            </a:r>
            <a:br>
              <a:rPr lang="es-CO" sz="2400" dirty="0">
                <a:effectLst>
                  <a:outerShdw blurRad="38100" dist="38100" dir="2700000" algn="tl">
                    <a:srgbClr val="000000">
                      <a:alpha val="43137"/>
                    </a:srgbClr>
                  </a:outerShdw>
                </a:effectLst>
              </a:rPr>
            </a:br>
            <a:r>
              <a:rPr lang="es-CO" sz="2400"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3893271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9"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a:t>
            </a:fld>
            <a:endParaRPr lang="es-ES_tradnl" sz="800" dirty="0">
              <a:solidFill>
                <a:srgbClr val="008080"/>
              </a:solidFill>
              <a:latin typeface="+mn-lt"/>
            </a:endParaRPr>
          </a:p>
        </p:txBody>
      </p:sp>
      <p:sp>
        <p:nvSpPr>
          <p:cNvPr id="3" name="2 Rectángulo"/>
          <p:cNvSpPr/>
          <p:nvPr/>
        </p:nvSpPr>
        <p:spPr bwMode="auto">
          <a:xfrm flipV="1">
            <a:off x="267353" y="5092751"/>
            <a:ext cx="738336" cy="108000"/>
          </a:xfrm>
          <a:prstGeom prst="rect">
            <a:avLst/>
          </a:prstGeom>
          <a:ln>
            <a:solidFill>
              <a:schemeClr val="bg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a:ln>
                <a:noFill/>
              </a:ln>
              <a:solidFill>
                <a:schemeClr val="tx1"/>
              </a:solidFill>
              <a:effectLst/>
              <a:latin typeface="Times New Roman" pitchFamily="18" charset="0"/>
            </a:endParaRPr>
          </a:p>
        </p:txBody>
      </p:sp>
      <p:pic>
        <p:nvPicPr>
          <p:cNvPr id="10" name="Picture 2"/>
          <p:cNvPicPr>
            <a:picLocks noChangeAspect="1" noChangeArrowheads="1"/>
          </p:cNvPicPr>
          <p:nvPr/>
        </p:nvPicPr>
        <p:blipFill>
          <a:blip r:embed="rId3"/>
          <a:srcRect/>
          <a:stretch>
            <a:fillRect/>
          </a:stretch>
        </p:blipFill>
        <p:spPr bwMode="auto">
          <a:xfrm>
            <a:off x="-103730" y="-94827"/>
            <a:ext cx="4645781" cy="3240360"/>
          </a:xfrm>
          <a:prstGeom prst="rect">
            <a:avLst/>
          </a:prstGeom>
          <a:ln>
            <a:noFill/>
          </a:ln>
          <a:effectLst>
            <a:softEdge rad="112500"/>
          </a:effectLst>
        </p:spPr>
      </p:pic>
      <p:pic>
        <p:nvPicPr>
          <p:cNvPr id="11"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20" y="3073524"/>
            <a:ext cx="3007205"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20072" y="3001516"/>
            <a:ext cx="3923928"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7 Imagen"/>
          <p:cNvPicPr>
            <a:picLocks noChangeAspect="1" noChangeArrowheads="1"/>
          </p:cNvPicPr>
          <p:nvPr/>
        </p:nvPicPr>
        <p:blipFill>
          <a:blip r:embed="rId6"/>
          <a:srcRect/>
          <a:stretch>
            <a:fillRect/>
          </a:stretch>
        </p:blipFill>
        <p:spPr bwMode="auto">
          <a:xfrm>
            <a:off x="3851920" y="-94828"/>
            <a:ext cx="5355250" cy="3168352"/>
          </a:xfrm>
          <a:prstGeom prst="rect">
            <a:avLst/>
          </a:prstGeom>
          <a:ln>
            <a:noFill/>
          </a:ln>
          <a:effectLst>
            <a:softEdge rad="112500"/>
          </a:effectLst>
        </p:spPr>
      </p:pic>
      <p:pic>
        <p:nvPicPr>
          <p:cNvPr id="14" name="Imagen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497502" y="3073524"/>
            <a:ext cx="2722570" cy="26642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195736" y="1417340"/>
            <a:ext cx="3096344" cy="762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chemeClr val="tx2"/>
                </a:solidFill>
                <a:latin typeface="Calibri"/>
                <a:cs typeface="+mn-cs"/>
              </a:rPr>
              <a:t>PERÍODO DE PREPARACIÓN OBLIGATORIA</a:t>
            </a:r>
          </a:p>
        </p:txBody>
      </p:sp>
      <p:sp>
        <p:nvSpPr>
          <p:cNvPr id="8" name="7 Rectángulo"/>
          <p:cNvSpPr/>
          <p:nvPr/>
        </p:nvSpPr>
        <p:spPr>
          <a:xfrm>
            <a:off x="5724128" y="1417340"/>
            <a:ext cx="3024337" cy="762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chemeClr val="tx2"/>
                </a:solidFill>
                <a:latin typeface="Calibri"/>
                <a:cs typeface="+mn-cs"/>
              </a:rPr>
              <a:t>PERÍODO DE APLICACIÓN </a:t>
            </a:r>
          </a:p>
        </p:txBody>
      </p:sp>
      <p:sp>
        <p:nvSpPr>
          <p:cNvPr id="9" name="8 CuadroTexto"/>
          <p:cNvSpPr txBox="1">
            <a:spLocks noChangeArrowheads="1"/>
          </p:cNvSpPr>
          <p:nvPr/>
        </p:nvSpPr>
        <p:spPr bwMode="auto">
          <a:xfrm>
            <a:off x="611560" y="1069494"/>
            <a:ext cx="12062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Octubre 2015</a:t>
            </a:r>
          </a:p>
        </p:txBody>
      </p:sp>
      <p:sp>
        <p:nvSpPr>
          <p:cNvPr id="10" name="9 CuadroTexto"/>
          <p:cNvSpPr txBox="1">
            <a:spLocks noChangeArrowheads="1"/>
          </p:cNvSpPr>
          <p:nvPr/>
        </p:nvSpPr>
        <p:spPr bwMode="auto">
          <a:xfrm>
            <a:off x="2773314" y="1057300"/>
            <a:ext cx="19427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2015 - 2016</a:t>
            </a:r>
          </a:p>
        </p:txBody>
      </p:sp>
      <p:sp>
        <p:nvSpPr>
          <p:cNvPr id="11" name="10 CuadroTexto"/>
          <p:cNvSpPr txBox="1">
            <a:spLocks noChangeArrowheads="1"/>
          </p:cNvSpPr>
          <p:nvPr/>
        </p:nvSpPr>
        <p:spPr bwMode="auto">
          <a:xfrm>
            <a:off x="6444629" y="1057300"/>
            <a:ext cx="16557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2017</a:t>
            </a:r>
          </a:p>
        </p:txBody>
      </p:sp>
      <p:sp>
        <p:nvSpPr>
          <p:cNvPr id="12" name="12 Rectángulo"/>
          <p:cNvSpPr>
            <a:spLocks noChangeArrowheads="1"/>
          </p:cNvSpPr>
          <p:nvPr/>
        </p:nvSpPr>
        <p:spPr bwMode="auto">
          <a:xfrm>
            <a:off x="2051720" y="2659474"/>
            <a:ext cx="3240360"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outerShdw blurRad="40000" dist="20000" dir="5400000" rotWithShape="0">
              <a:srgbClr val="000000">
                <a:alpha val="38000"/>
              </a:srgbClr>
            </a:outerShdw>
          </a:effectLst>
        </p:spPr>
        <p:txBody>
          <a:bodyPr wrap="square">
            <a:spAutoFit/>
          </a:bodyPr>
          <a:lstStyle/>
          <a:p>
            <a:pPr algn="just" eaLnBrk="1" fontAlgn="auto" hangingPunct="1">
              <a:spcBef>
                <a:spcPts val="0"/>
              </a:spcBef>
              <a:spcAft>
                <a:spcPts val="0"/>
              </a:spcAft>
              <a:defRPr/>
            </a:pPr>
            <a:r>
              <a:rPr lang="es-CO" sz="2000" b="1" kern="0" dirty="0">
                <a:latin typeface="Calibri" pitchFamily="34" charset="0"/>
              </a:rPr>
              <a:t>Actividades de preparación para aplicar el nuevo marco normativo </a:t>
            </a:r>
            <a:r>
              <a:rPr lang="es-CO" sz="2000" b="1" u="sng" kern="0" dirty="0">
                <a:latin typeface="Calibri" pitchFamily="34" charset="0"/>
              </a:rPr>
              <a:t>a partir de </a:t>
            </a:r>
            <a:r>
              <a:rPr lang="es-CO" sz="2000"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724128" y="2785492"/>
            <a:ext cx="3024336" cy="2246769"/>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outerShdw blurRad="40000" dist="20000" dir="5400000" rotWithShape="0">
              <a:srgbClr val="000000">
                <a:alpha val="38000"/>
              </a:srgbClr>
            </a:outerShdw>
          </a:effectLst>
        </p:spPr>
        <p:txBody>
          <a:bodyPr wrap="square">
            <a:spAutoFit/>
          </a:bodyPr>
          <a:lstStyle/>
          <a:p>
            <a:pPr algn="just" eaLnBrk="1" fontAlgn="auto" hangingPunct="1">
              <a:spcBef>
                <a:spcPts val="0"/>
              </a:spcBef>
              <a:spcAft>
                <a:spcPts val="0"/>
              </a:spcAft>
              <a:defRPr/>
            </a:pPr>
            <a:endParaRPr lang="es-ES" sz="2000" b="0" kern="0" dirty="0">
              <a:latin typeface="Calibri"/>
            </a:endParaRPr>
          </a:p>
          <a:p>
            <a:pPr eaLnBrk="1" fontAlgn="auto" hangingPunct="1">
              <a:spcBef>
                <a:spcPts val="0"/>
              </a:spcBef>
              <a:spcAft>
                <a:spcPts val="0"/>
              </a:spcAft>
              <a:defRPr/>
            </a:pPr>
            <a:r>
              <a:rPr lang="es-CO" sz="2000" b="1" kern="0" dirty="0">
                <a:latin typeface="Calibri"/>
              </a:rPr>
              <a:t>Enero 1: determinación de saldos iniciales </a:t>
            </a:r>
            <a:endParaRPr lang="es-ES" sz="2000" b="1" kern="0" dirty="0">
              <a:solidFill>
                <a:sysClr val="windowText" lastClr="000000"/>
              </a:solidFill>
              <a:latin typeface="Calibri"/>
            </a:endParaRPr>
          </a:p>
          <a:p>
            <a:pPr eaLnBrk="1" fontAlgn="auto" hangingPunct="1">
              <a:spcBef>
                <a:spcPts val="0"/>
              </a:spcBef>
              <a:spcAft>
                <a:spcPts val="0"/>
              </a:spcAft>
              <a:defRPr/>
            </a:pPr>
            <a:r>
              <a:rPr lang="es-ES" sz="2000" b="1" kern="0" dirty="0">
                <a:solidFill>
                  <a:sysClr val="windowText" lastClr="000000"/>
                </a:solidFill>
                <a:latin typeface="Calibri"/>
              </a:rPr>
              <a:t>Para todos los efectos, aplicación del nuevo marco normativo a partir de las NICSP</a:t>
            </a:r>
            <a:endParaRPr lang="es-CO" sz="2000" b="1" kern="0" dirty="0">
              <a:solidFill>
                <a:sysClr val="windowText" lastClr="000000"/>
              </a:solidFill>
              <a:latin typeface="Calibri"/>
            </a:endParaRPr>
          </a:p>
        </p:txBody>
      </p:sp>
      <p:sp>
        <p:nvSpPr>
          <p:cNvPr id="19" name="18 Flecha izquierda y derecha"/>
          <p:cNvSpPr/>
          <p:nvPr/>
        </p:nvSpPr>
        <p:spPr>
          <a:xfrm>
            <a:off x="5724128" y="2209428"/>
            <a:ext cx="3024336" cy="359833"/>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p:spPr>
        <p:style>
          <a:lnRef idx="0">
            <a:schemeClr val="accent5"/>
          </a:lnRef>
          <a:fillRef idx="3">
            <a:schemeClr val="accent5"/>
          </a:fillRef>
          <a:effectRef idx="3">
            <a:schemeClr val="accent5"/>
          </a:effectRef>
          <a:fontRef idx="minor">
            <a:schemeClr val="lt1"/>
          </a:fontRef>
        </p:style>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20" name="1 Título"/>
          <p:cNvSpPr>
            <a:spLocks noGrp="1"/>
          </p:cNvSpPr>
          <p:nvPr>
            <p:ph type="ctrTitle"/>
          </p:nvPr>
        </p:nvSpPr>
        <p:spPr>
          <a:xfrm>
            <a:off x="293539" y="-166836"/>
            <a:ext cx="8742957" cy="1079569"/>
          </a:xfrm>
        </p:spPr>
        <p:txBody>
          <a:bodyPr/>
          <a:lstStyle/>
          <a:p>
            <a:pPr algn="ctr"/>
            <a:r>
              <a:rPr lang="es-CO" sz="1000" dirty="0">
                <a:effectLst>
                  <a:outerShdw blurRad="38100" dist="38100" dir="2700000" algn="tl">
                    <a:srgbClr val="000000">
                      <a:alpha val="43137"/>
                    </a:srgbClr>
                  </a:outerShdw>
                </a:effectLst>
              </a:rPr>
              <a:t> </a:t>
            </a:r>
            <a:r>
              <a:rPr lang="es-CO" sz="2800" dirty="0">
                <a:effectLst>
                  <a:outerShdw blurRad="38100" dist="38100" dir="2700000" algn="tl">
                    <a:srgbClr val="000000">
                      <a:alpha val="43137"/>
                    </a:srgbClr>
                  </a:outerShdw>
                </a:effectLst>
              </a:rPr>
              <a:t>   </a:t>
            </a:r>
            <a:br>
              <a:rPr lang="es-CO" sz="2800" dirty="0">
                <a:effectLst>
                  <a:outerShdw blurRad="38100" dist="38100" dir="2700000" algn="tl">
                    <a:srgbClr val="000000">
                      <a:alpha val="43137"/>
                    </a:srgbClr>
                  </a:outerShdw>
                </a:effectLst>
              </a:rPr>
            </a:br>
            <a:r>
              <a:rPr lang="es-CO" sz="2800"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744909" y="1767384"/>
            <a:ext cx="874762" cy="3898428"/>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575940" tIns="43638" rIns="488664" bIns="43638" spcCol="1298" anchor="ctr"/>
          <a:lstStyle/>
          <a:p>
            <a:pPr algn="ctr" defTabSz="1454603" eaLnBrk="1" fontAlgn="auto" hangingPunct="1">
              <a:lnSpc>
                <a:spcPct val="90000"/>
              </a:lnSpc>
              <a:spcBef>
                <a:spcPts val="0"/>
              </a:spcBef>
              <a:spcAft>
                <a:spcPct val="35000"/>
              </a:spcAft>
              <a:defRPr/>
            </a:pPr>
            <a:r>
              <a:rPr lang="es-CO" sz="1600" b="1" kern="0" dirty="0">
                <a:solidFill>
                  <a:sysClr val="window" lastClr="FFFFFF"/>
                </a:solidFill>
                <a:effectLst>
                  <a:outerShdw blurRad="38100" dist="38100" dir="2700000" algn="tl">
                    <a:srgbClr val="000000">
                      <a:alpha val="43137"/>
                    </a:srgbClr>
                  </a:outerShdw>
                </a:effectLst>
                <a:latin typeface="Calibri"/>
                <a:cs typeface="+mn-cs"/>
              </a:rPr>
              <a:t> </a:t>
            </a:r>
            <a:r>
              <a:rPr lang="es-CO" sz="1600" b="1" kern="0" dirty="0">
                <a:effectLst>
                  <a:outerShdw blurRad="38100" dist="38100" dir="2700000" algn="tl">
                    <a:srgbClr val="000000">
                      <a:alpha val="43137"/>
                    </a:srgbClr>
                  </a:outerShdw>
                </a:effectLst>
                <a:latin typeface="Calibri"/>
                <a:cs typeface="+mn-cs"/>
              </a:rPr>
              <a:t>MARCO  </a:t>
            </a:r>
          </a:p>
          <a:p>
            <a:pPr algn="ctr" defTabSz="1454603" eaLnBrk="1" fontAlgn="auto" hangingPunct="1">
              <a:lnSpc>
                <a:spcPct val="90000"/>
              </a:lnSpc>
              <a:spcBef>
                <a:spcPts val="0"/>
              </a:spcBef>
              <a:spcAft>
                <a:spcPct val="35000"/>
              </a:spcAft>
              <a:defRPr/>
            </a:pPr>
            <a:endParaRPr lang="es-CO" sz="1600" b="1" kern="0" dirty="0">
              <a:effectLst>
                <a:outerShdw blurRad="38100" dist="38100" dir="2700000" algn="tl">
                  <a:srgbClr val="000000">
                    <a:alpha val="43137"/>
                  </a:srgbClr>
                </a:outerShdw>
              </a:effectLst>
              <a:latin typeface="Calibri"/>
              <a:cs typeface="+mn-cs"/>
            </a:endParaRPr>
          </a:p>
          <a:p>
            <a:pPr algn="ctr" defTabSz="1454603" eaLnBrk="1" fontAlgn="auto" hangingPunct="1">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NORMARIVO</a:t>
            </a:r>
          </a:p>
          <a:p>
            <a:pPr algn="ctr" defTabSz="1454603" eaLnBrk="1" fontAlgn="auto" hangingPunct="1">
              <a:lnSpc>
                <a:spcPct val="90000"/>
              </a:lnSpc>
              <a:spcBef>
                <a:spcPts val="0"/>
              </a:spcBef>
              <a:spcAft>
                <a:spcPct val="35000"/>
              </a:spcAft>
              <a:defRPr/>
            </a:pPr>
            <a:endParaRPr lang="es-CO" sz="1600" b="1" kern="0" dirty="0">
              <a:solidFill>
                <a:sysClr val="window" lastClr="FFFFFF"/>
              </a:solidFill>
              <a:effectLst>
                <a:outerShdw blurRad="38100" dist="38100" dir="2700000" algn="tl">
                  <a:srgbClr val="000000">
                    <a:alpha val="43137"/>
                  </a:srgbClr>
                </a:outerShdw>
              </a:effectLst>
              <a:latin typeface="Calibri"/>
              <a:cs typeface="+mn-cs"/>
            </a:endParaRPr>
          </a:p>
        </p:txBody>
      </p:sp>
      <p:sp>
        <p:nvSpPr>
          <p:cNvPr id="22" name="21 Flecha izquierda y derecha"/>
          <p:cNvSpPr/>
          <p:nvPr/>
        </p:nvSpPr>
        <p:spPr>
          <a:xfrm>
            <a:off x="2195736" y="2209428"/>
            <a:ext cx="3096344" cy="359833"/>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p:spPr>
        <p:style>
          <a:lnRef idx="0">
            <a:schemeClr val="accent5"/>
          </a:lnRef>
          <a:fillRef idx="3">
            <a:schemeClr val="accent5"/>
          </a:fillRef>
          <a:effectRef idx="3">
            <a:schemeClr val="accent5"/>
          </a:effectRef>
          <a:fontRef idx="minor">
            <a:schemeClr val="lt1"/>
          </a:fontRef>
        </p:style>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a:solidFill>
                <a:sysClr val="window" lastClr="FFFFFF"/>
              </a:solidFill>
              <a:latin typeface="Calibri"/>
              <a:cs typeface="+mn-cs"/>
            </a:endParaRPr>
          </a:p>
        </p:txBody>
      </p:sp>
    </p:spTree>
    <p:extLst>
      <p:ext uri="{BB962C8B-B14F-4D97-AF65-F5344CB8AC3E}">
        <p14:creationId xmlns:p14="http://schemas.microsoft.com/office/powerpoint/2010/main" val="1136377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71</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466285"/>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5836977" y="986582"/>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4932041" y="3001516"/>
            <a:ext cx="3300366" cy="2246384"/>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333" b="1" kern="0" dirty="0">
                <a:solidFill>
                  <a:sysClr val="windowText" lastClr="000000"/>
                </a:solidFill>
                <a:latin typeface="Calibri"/>
              </a:rPr>
              <a:t>Enero 1: Preparación del estado de situación financiera de apertura</a:t>
            </a:r>
            <a:r>
              <a:rPr lang="es-CO" sz="2333" b="1" kern="0" dirty="0">
                <a:solidFill>
                  <a:sysClr val="windowText" lastClr="000000"/>
                </a:solidFill>
                <a:latin typeface="Calibri"/>
              </a:rPr>
              <a:t>.</a:t>
            </a:r>
          </a:p>
          <a:p>
            <a:pPr marL="380985" indent="-380985" fontAlgn="auto">
              <a:spcBef>
                <a:spcPts val="0"/>
              </a:spcBef>
              <a:spcAft>
                <a:spcPts val="0"/>
              </a:spcAft>
              <a:buAutoNum type="arabicPeriod"/>
              <a:defRPr/>
            </a:pPr>
            <a:r>
              <a:rPr lang="es-CO" sz="2333"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911593" y="3145532"/>
            <a:ext cx="3240360" cy="2246384"/>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333"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684442"/>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641476"/>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151620" y="-22820"/>
            <a:ext cx="7080787" cy="964238"/>
          </a:xfrm>
          <a:prstGeom prst="rect">
            <a:avLst/>
          </a:prstGeom>
        </p:spPr>
        <p:txBody>
          <a:bodyPr wrap="square">
            <a:spAutoFit/>
          </a:bodyPr>
          <a:lstStyle/>
          <a:p>
            <a:pPr algn="ctr"/>
            <a:r>
              <a:rPr lang="es-ES" sz="2833" b="1" dirty="0">
                <a:solidFill>
                  <a:schemeClr val="bg1"/>
                </a:solidFill>
              </a:rPr>
              <a:t>CRONOGRAMA PARA ENTIDADES </a:t>
            </a:r>
          </a:p>
          <a:p>
            <a:pPr algn="ctr"/>
            <a:r>
              <a:rPr lang="es-ES" sz="2833" b="1" dirty="0">
                <a:solidFill>
                  <a:schemeClr val="bg1"/>
                </a:solidFill>
              </a:rPr>
              <a:t>DE GOBIERNO</a:t>
            </a:r>
            <a:endParaRPr lang="es-CO" sz="2833" dirty="0">
              <a:solidFill>
                <a:schemeClr val="bg1"/>
              </a:solidFill>
            </a:endParaRPr>
          </a:p>
        </p:txBody>
      </p:sp>
    </p:spTree>
    <p:extLst>
      <p:ext uri="{BB962C8B-B14F-4D97-AF65-F5344CB8AC3E}">
        <p14:creationId xmlns:p14="http://schemas.microsoft.com/office/powerpoint/2010/main" val="79067189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4086906674"/>
              </p:ext>
            </p:extLst>
          </p:nvPr>
        </p:nvGraphicFramePr>
        <p:xfrm>
          <a:off x="222573" y="1129308"/>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72</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49188"/>
            <a:ext cx="9144000" cy="1079569"/>
          </a:xfrm>
        </p:spPr>
        <p:txBody>
          <a:bodyPr/>
          <a:lstStyle/>
          <a:p>
            <a:r>
              <a:rPr lang="es-CO" dirty="0"/>
              <a:t>CUIDADO DE LAS CUENTAS…  </a:t>
            </a:r>
            <a:br>
              <a:rPr lang="es-CO" dirty="0"/>
            </a:br>
            <a:r>
              <a:rPr lang="es-CO" dirty="0"/>
              <a:t>                                            CUSTODIA DE LA HONRADEZ</a:t>
            </a:r>
          </a:p>
        </p:txBody>
      </p:sp>
      <p:sp>
        <p:nvSpPr>
          <p:cNvPr id="5" name="Marcador de número de diapositiva 4"/>
          <p:cNvSpPr>
            <a:spLocks noGrp="1"/>
          </p:cNvSpPr>
          <p:nvPr>
            <p:ph type="sldNum" sz="quarter" idx="19"/>
          </p:nvPr>
        </p:nvSpPr>
        <p:spPr/>
        <p:txBody>
          <a:bodyPr/>
          <a:lstStyle/>
          <a:p>
            <a:pPr>
              <a:defRPr/>
            </a:pPr>
            <a:fld id="{43C90015-E53F-4BB5-B32F-A8BBF929A985}" type="slidenum">
              <a:rPr lang="es-ES_tradnl" smtClean="0"/>
              <a:pPr>
                <a:defRPr/>
              </a:pPr>
              <a:t>73</a:t>
            </a:fld>
            <a:endParaRPr lang="es-ES_tradnl" dirty="0"/>
          </a:p>
        </p:txBody>
      </p:sp>
      <p:pic>
        <p:nvPicPr>
          <p:cNvPr id="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6096" y="1116335"/>
            <a:ext cx="3644377"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7" name="6 Flecha curvada hacia abajo"/>
          <p:cNvSpPr/>
          <p:nvPr/>
        </p:nvSpPr>
        <p:spPr>
          <a:xfrm rot="12194012">
            <a:off x="250012" y="1953320"/>
            <a:ext cx="5641236" cy="1791417"/>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711" y="1273324"/>
            <a:ext cx="504489" cy="672653"/>
          </a:xfrm>
          <a:prstGeom prst="rect">
            <a:avLst/>
          </a:prstGeom>
        </p:spPr>
      </p:pic>
      <p:pic>
        <p:nvPicPr>
          <p:cNvPr id="9"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7813" y="2929508"/>
            <a:ext cx="1800200" cy="278549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520" y="3073524"/>
            <a:ext cx="288032" cy="312613"/>
          </a:xfrm>
          <a:prstGeom prst="rect">
            <a:avLst/>
          </a:prstGeom>
        </p:spPr>
      </p:pic>
    </p:spTree>
    <p:extLst>
      <p:ext uri="{BB962C8B-B14F-4D97-AF65-F5344CB8AC3E}">
        <p14:creationId xmlns:p14="http://schemas.microsoft.com/office/powerpoint/2010/main" val="327401052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0-#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80">
                                          <p:stCondLst>
                                            <p:cond delay="0"/>
                                          </p:stCondLst>
                                        </p:cTn>
                                        <p:tgtEl>
                                          <p:spTgt spid="10"/>
                                        </p:tgtEl>
                                      </p:cBhvr>
                                    </p:animEffect>
                                    <p:anim calcmode="lin" valueType="num">
                                      <p:cBhvr>
                                        <p:cTn id="4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1" dur="26">
                                          <p:stCondLst>
                                            <p:cond delay="650"/>
                                          </p:stCondLst>
                                        </p:cTn>
                                        <p:tgtEl>
                                          <p:spTgt spid="10"/>
                                        </p:tgtEl>
                                      </p:cBhvr>
                                      <p:to x="100000" y="60000"/>
                                    </p:animScale>
                                    <p:animScale>
                                      <p:cBhvr>
                                        <p:cTn id="52" dur="166" decel="50000">
                                          <p:stCondLst>
                                            <p:cond delay="676"/>
                                          </p:stCondLst>
                                        </p:cTn>
                                        <p:tgtEl>
                                          <p:spTgt spid="10"/>
                                        </p:tgtEl>
                                      </p:cBhvr>
                                      <p:to x="100000" y="100000"/>
                                    </p:animScale>
                                    <p:animScale>
                                      <p:cBhvr>
                                        <p:cTn id="53" dur="26">
                                          <p:stCondLst>
                                            <p:cond delay="1312"/>
                                          </p:stCondLst>
                                        </p:cTn>
                                        <p:tgtEl>
                                          <p:spTgt spid="10"/>
                                        </p:tgtEl>
                                      </p:cBhvr>
                                      <p:to x="100000" y="80000"/>
                                    </p:animScale>
                                    <p:animScale>
                                      <p:cBhvr>
                                        <p:cTn id="54" dur="166" decel="50000">
                                          <p:stCondLst>
                                            <p:cond delay="1338"/>
                                          </p:stCondLst>
                                        </p:cTn>
                                        <p:tgtEl>
                                          <p:spTgt spid="10"/>
                                        </p:tgtEl>
                                      </p:cBhvr>
                                      <p:to x="100000" y="100000"/>
                                    </p:animScale>
                                    <p:animScale>
                                      <p:cBhvr>
                                        <p:cTn id="55" dur="26">
                                          <p:stCondLst>
                                            <p:cond delay="1642"/>
                                          </p:stCondLst>
                                        </p:cTn>
                                        <p:tgtEl>
                                          <p:spTgt spid="10"/>
                                        </p:tgtEl>
                                      </p:cBhvr>
                                      <p:to x="100000" y="90000"/>
                                    </p:animScale>
                                    <p:animScale>
                                      <p:cBhvr>
                                        <p:cTn id="56" dur="166" decel="50000">
                                          <p:stCondLst>
                                            <p:cond delay="1668"/>
                                          </p:stCondLst>
                                        </p:cTn>
                                        <p:tgtEl>
                                          <p:spTgt spid="10"/>
                                        </p:tgtEl>
                                      </p:cBhvr>
                                      <p:to x="100000" y="100000"/>
                                    </p:animScale>
                                    <p:animScale>
                                      <p:cBhvr>
                                        <p:cTn id="57" dur="26">
                                          <p:stCondLst>
                                            <p:cond delay="1808"/>
                                          </p:stCondLst>
                                        </p:cTn>
                                        <p:tgtEl>
                                          <p:spTgt spid="10"/>
                                        </p:tgtEl>
                                      </p:cBhvr>
                                      <p:to x="100000" y="95000"/>
                                    </p:animScale>
                                    <p:animScale>
                                      <p:cBhvr>
                                        <p:cTn id="5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8</a:t>
            </a:fld>
            <a:endParaRPr lang="es-ES_tradnl" dirty="0"/>
          </a:p>
        </p:txBody>
      </p:sp>
      <p:pic>
        <p:nvPicPr>
          <p:cNvPr id="15"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51853" y="3217540"/>
            <a:ext cx="2549860" cy="1080120"/>
          </a:xfrm>
          <a:prstGeom prst="rect">
            <a:avLst/>
          </a:prstGeom>
        </p:spPr>
      </p:pic>
      <p:pic>
        <p:nvPicPr>
          <p:cNvPr id="16"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3227291"/>
            <a:ext cx="2489853" cy="960107"/>
          </a:xfrm>
          <a:prstGeom prst="rect">
            <a:avLst/>
          </a:prstGeom>
        </p:spPr>
      </p:pic>
      <p:pic>
        <p:nvPicPr>
          <p:cNvPr id="17"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1714" y="3227291"/>
            <a:ext cx="2580286" cy="1070369"/>
          </a:xfrm>
          <a:prstGeom prst="rect">
            <a:avLst/>
          </a:prstGeom>
        </p:spPr>
      </p:pic>
      <p:sp>
        <p:nvSpPr>
          <p:cNvPr id="19" name="18 CuadroTexto"/>
          <p:cNvSpPr txBox="1"/>
          <p:nvPr/>
        </p:nvSpPr>
        <p:spPr>
          <a:xfrm>
            <a:off x="0" y="-598884"/>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G E R E N C I A   Y </a:t>
            </a:r>
          </a:p>
          <a:p>
            <a:pPr algn="just"/>
            <a:r>
              <a:rPr lang="es-CO" sz="3333" b="1" dirty="0">
                <a:solidFill>
                  <a:schemeClr val="bg1"/>
                </a:solidFill>
                <a:latin typeface="+mn-lt"/>
              </a:rPr>
              <a:t>             C O N T A B I L I D A D     P Ú B L I C A </a:t>
            </a:r>
          </a:p>
        </p:txBody>
      </p:sp>
      <p:sp>
        <p:nvSpPr>
          <p:cNvPr id="20" name="Rectángulo 6"/>
          <p:cNvSpPr/>
          <p:nvPr/>
        </p:nvSpPr>
        <p:spPr>
          <a:xfrm>
            <a:off x="911594" y="2377446"/>
            <a:ext cx="7274144" cy="789838"/>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rPr>
              <a:t>UN GRAN QUEHACER PARA UN </a:t>
            </a:r>
          </a:p>
          <a:p>
            <a:pPr algn="ctr"/>
            <a:r>
              <a:rPr lang="es-CO" sz="2667" b="1" dirty="0">
                <a:solidFill>
                  <a:schemeClr val="tx1"/>
                </a:solidFill>
              </a:rPr>
              <a:t>PAÍS DE MUCHA PROSPERIDAD </a:t>
            </a:r>
          </a:p>
        </p:txBody>
      </p:sp>
      <p:sp>
        <p:nvSpPr>
          <p:cNvPr id="21" name="Rectángulo 7"/>
          <p:cNvSpPr/>
          <p:nvPr/>
        </p:nvSpPr>
        <p:spPr>
          <a:xfrm>
            <a:off x="855570" y="1191564"/>
            <a:ext cx="7596693" cy="72983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3068"/>
            <a:ext cx="403860" cy="282300"/>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251520" y="4177647"/>
            <a:ext cx="7785943" cy="1292662"/>
          </a:xfrm>
          <a:prstGeom prst="rect">
            <a:avLst/>
          </a:prstGeom>
        </p:spPr>
        <p:txBody>
          <a:bodyPr wrap="square">
            <a:spAutoFit/>
          </a:bodyPr>
          <a:lstStyle/>
          <a:p>
            <a:pPr algn="just">
              <a:spcBef>
                <a:spcPct val="0"/>
              </a:spcBef>
              <a:spcAft>
                <a:spcPct val="25000"/>
              </a:spcAft>
            </a:pPr>
            <a:r>
              <a:rPr lang="en-GB" altLang="es-CO" sz="2400" b="1" dirty="0"/>
              <a:t>Contabilidad para el </a:t>
            </a:r>
            <a:r>
              <a:rPr lang="en-GB" altLang="es-CO" sz="2400" b="1" u="sng" dirty="0" err="1"/>
              <a:t>Buen</a:t>
            </a:r>
            <a:r>
              <a:rPr lang="en-GB" altLang="es-CO" sz="2400" b="1" u="sng" dirty="0"/>
              <a:t> </a:t>
            </a:r>
            <a:r>
              <a:rPr lang="en-GB" altLang="es-CO" sz="2400" b="1" u="sng" dirty="0" err="1"/>
              <a:t>Gobierno</a:t>
            </a:r>
            <a:r>
              <a:rPr lang="en-GB" altLang="es-CO" sz="2400" b="1" dirty="0"/>
              <a:t> de las </a:t>
            </a:r>
            <a:r>
              <a:rPr lang="en-GB" altLang="es-CO" sz="2400" b="1" dirty="0" err="1"/>
              <a:t>organizaciones</a:t>
            </a:r>
            <a:endParaRPr lang="en-GB" altLang="es-CO" sz="2400" b="1" dirty="0"/>
          </a:p>
          <a:p>
            <a:pPr algn="just">
              <a:spcBef>
                <a:spcPct val="0"/>
              </a:spcBef>
              <a:spcAft>
                <a:spcPct val="25000"/>
              </a:spcAft>
            </a:pPr>
            <a:r>
              <a:rPr lang="en-GB" altLang="es-CO" sz="2400" b="1" dirty="0" err="1"/>
              <a:t>Adecuación</a:t>
            </a:r>
            <a:r>
              <a:rPr lang="en-GB" altLang="es-CO" sz="2400" b="1" dirty="0"/>
              <a:t> de la Contabilidad Pública a un </a:t>
            </a:r>
            <a:r>
              <a:rPr lang="en-GB" altLang="es-CO" sz="2400" b="1" u="sng" dirty="0"/>
              <a:t>nuevo </a:t>
            </a:r>
            <a:r>
              <a:rPr lang="en-GB" altLang="es-CO" sz="2400" b="1" u="sng" dirty="0" err="1"/>
              <a:t>concepto</a:t>
            </a:r>
            <a:r>
              <a:rPr lang="en-GB" altLang="es-CO" sz="2400" b="1" u="sng" dirty="0"/>
              <a:t> de </a:t>
            </a:r>
            <a:r>
              <a:rPr lang="en-GB" altLang="es-CO" sz="2400" b="1" u="sng" dirty="0" err="1"/>
              <a:t>Rendición</a:t>
            </a:r>
            <a:r>
              <a:rPr lang="en-GB" altLang="es-CO" sz="2400" b="1" u="sng" dirty="0"/>
              <a:t> de </a:t>
            </a:r>
            <a:r>
              <a:rPr lang="en-GB" altLang="es-CO" sz="2400" b="1" u="sng" dirty="0" err="1"/>
              <a:t>Cuentas</a:t>
            </a:r>
            <a:r>
              <a:rPr lang="en-GB" altLang="es-CO" sz="2400" b="1" u="sng" dirty="0"/>
              <a:t> </a:t>
            </a:r>
            <a:r>
              <a:rPr lang="en-GB" altLang="es-CO" sz="2400" b="1" dirty="0"/>
              <a:t>(“Accountability”)</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animBg="1"/>
      <p:bldP spid="21"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9</a:t>
            </a:fld>
            <a:endParaRPr lang="es-ES_tradnl" dirty="0"/>
          </a:p>
        </p:txBody>
      </p:sp>
      <p:sp>
        <p:nvSpPr>
          <p:cNvPr id="6" name="Rectángulo 1"/>
          <p:cNvSpPr/>
          <p:nvPr/>
        </p:nvSpPr>
        <p:spPr>
          <a:xfrm>
            <a:off x="1160846" y="217208"/>
            <a:ext cx="6720747" cy="540059"/>
          </a:xfrm>
          <a:prstGeom prst="rect">
            <a:avLst/>
          </a:prstGeom>
          <a:solidFill>
            <a:schemeClr val="accent1">
              <a:lumMod val="20000"/>
              <a:lumOff val="80000"/>
            </a:schemeClr>
          </a:solidFill>
          <a:ln>
            <a:solidFill>
              <a:srgbClr val="FFFF0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000" b="1" dirty="0">
                <a:solidFill>
                  <a:schemeClr val="tx1"/>
                </a:solidFill>
              </a:rPr>
              <a:t>A S U N T O S    D E    </a:t>
            </a:r>
            <a:r>
              <a:rPr lang="es-CO" sz="3000" b="1">
                <a:solidFill>
                  <a:schemeClr val="tx1"/>
                </a:solidFill>
              </a:rPr>
              <a:t>LA    R. </a:t>
            </a:r>
            <a:r>
              <a:rPr lang="es-CO" sz="3000" b="1" dirty="0">
                <a:solidFill>
                  <a:schemeClr val="tx1"/>
                </a:solidFill>
              </a:rPr>
              <a:t>S.</a:t>
            </a:r>
          </a:p>
        </p:txBody>
      </p:sp>
      <p:sp>
        <p:nvSpPr>
          <p:cNvPr id="8" name="Rectángulo 3"/>
          <p:cNvSpPr/>
          <p:nvPr/>
        </p:nvSpPr>
        <p:spPr>
          <a:xfrm>
            <a:off x="866511" y="1657368"/>
            <a:ext cx="7425903" cy="3529428"/>
          </a:xfrm>
          <a:prstGeom prst="rect">
            <a:avLst/>
          </a:prstGeom>
          <a:solidFill>
            <a:schemeClr val="accent5">
              <a:lumMod val="20000"/>
              <a:lumOff val="80000"/>
            </a:schemeClr>
          </a:solidFill>
          <a:ln>
            <a:solidFill>
              <a:schemeClr val="tx1"/>
            </a:solidFill>
          </a:ln>
          <a:effectLst>
            <a:glow rad="63500">
              <a:schemeClr val="accent6">
                <a:satMod val="175000"/>
                <a:alpha val="40000"/>
              </a:schemeClr>
            </a:glo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2667" b="1" dirty="0">
                <a:solidFill>
                  <a:schemeClr val="tx1"/>
                </a:solidFill>
              </a:rPr>
              <a:t>- </a:t>
            </a:r>
            <a:r>
              <a:rPr lang="es-CO" sz="2917" b="1" dirty="0">
                <a:solidFill>
                  <a:schemeClr val="tx1"/>
                </a:solidFill>
              </a:rPr>
              <a:t>GOBIERNO DE LA ORGANIZACIÓN</a:t>
            </a:r>
          </a:p>
          <a:p>
            <a:pPr algn="just"/>
            <a:r>
              <a:rPr lang="es-CO" sz="2917" b="1" dirty="0">
                <a:solidFill>
                  <a:schemeClr val="tx1"/>
                </a:solidFill>
              </a:rPr>
              <a:t>- DERECHOS HUMANOS</a:t>
            </a:r>
          </a:p>
          <a:p>
            <a:pPr algn="just"/>
            <a:r>
              <a:rPr lang="es-CO" sz="2917" b="1" dirty="0">
                <a:solidFill>
                  <a:schemeClr val="tx1"/>
                </a:solidFill>
              </a:rPr>
              <a:t>- PRÁCTICAS LABORALES</a:t>
            </a:r>
          </a:p>
          <a:p>
            <a:pPr algn="just"/>
            <a:r>
              <a:rPr lang="es-CO" sz="2917" b="1" dirty="0">
                <a:solidFill>
                  <a:schemeClr val="tx1"/>
                </a:solidFill>
              </a:rPr>
              <a:t>- MEDIO AMBIENTE</a:t>
            </a:r>
          </a:p>
          <a:p>
            <a:pPr algn="just"/>
            <a:r>
              <a:rPr lang="es-CO" sz="2917" b="1" dirty="0">
                <a:solidFill>
                  <a:schemeClr val="tx1"/>
                </a:solidFill>
              </a:rPr>
              <a:t>- PRÁCTICAS OPERATIVAS JUSTAS </a:t>
            </a:r>
          </a:p>
          <a:p>
            <a:pPr algn="just"/>
            <a:r>
              <a:rPr lang="es-CO" sz="2917" b="1" dirty="0">
                <a:solidFill>
                  <a:schemeClr val="tx1"/>
                </a:solidFill>
              </a:rPr>
              <a:t>- ASUNTOS DEL CONSUMIDOR</a:t>
            </a:r>
          </a:p>
          <a:p>
            <a:pPr algn="just"/>
            <a:r>
              <a:rPr lang="es-CO" sz="2917" b="1" dirty="0">
                <a:solidFill>
                  <a:schemeClr val="tx1"/>
                </a:solidFill>
              </a:rPr>
              <a:t>- DESARROLLO SOCIAL</a:t>
            </a:r>
            <a:endParaRPr lang="es-CO" sz="2917" dirty="0"/>
          </a:p>
        </p:txBody>
      </p:sp>
      <p:sp>
        <p:nvSpPr>
          <p:cNvPr id="9" name="Flecha abajo 8"/>
          <p:cNvSpPr/>
          <p:nvPr/>
        </p:nvSpPr>
        <p:spPr>
          <a:xfrm>
            <a:off x="4092258" y="1128110"/>
            <a:ext cx="779775" cy="469250"/>
          </a:xfrm>
          <a:prstGeom prst="downArrow">
            <a:avLst/>
          </a:prstGeom>
          <a:solidFill>
            <a:schemeClr val="accent2">
              <a:lumMod val="20000"/>
              <a:lumOff val="80000"/>
            </a:schemeClr>
          </a:solidFill>
          <a:ln>
            <a:solidFill>
              <a:srgbClr val="FFFF00"/>
            </a:solidFill>
          </a:ln>
          <a:effectLst>
            <a:glow rad="101600">
              <a:schemeClr val="accent1">
                <a:satMod val="175000"/>
                <a:alpha val="40000"/>
              </a:schemeClr>
            </a:glow>
            <a:reflection blurRad="6350" stA="50000" endA="300" endPos="550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p>
        </p:txBody>
      </p:sp>
    </p:spTree>
    <p:extLst>
      <p:ext uri="{BB962C8B-B14F-4D97-AF65-F5344CB8AC3E}">
        <p14:creationId xmlns:p14="http://schemas.microsoft.com/office/powerpoint/2010/main" val="294416811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1094</TotalTime>
  <Words>5617</Words>
  <Application>Microsoft Office PowerPoint</Application>
  <PresentationFormat>Presentación en pantalla (16:10)</PresentationFormat>
  <Paragraphs>691</Paragraphs>
  <Slides>74</Slides>
  <Notes>25</Notes>
  <HiddenSlides>0</HiddenSlides>
  <MMClips>1</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74</vt:i4>
      </vt:variant>
    </vt:vector>
  </HeadingPairs>
  <TitlesOfParts>
    <vt:vector size="89" baseType="lpstr">
      <vt:lpstr>Arial</vt:lpstr>
      <vt:lpstr>Arial Narrow</vt:lpstr>
      <vt:lpstr>Calibri</vt:lpstr>
      <vt:lpstr>Calibri Light</vt:lpstr>
      <vt:lpstr>Calibri,Bold</vt:lpstr>
      <vt:lpstr>Calibri,BoldItalic</vt:lpstr>
      <vt:lpstr>Century Gothic</vt:lpstr>
      <vt:lpstr>Sylfaen</vt:lpstr>
      <vt:lpstr>Symbol</vt:lpstr>
      <vt:lpstr>Tahoma</vt:lpstr>
      <vt:lpstr>Times New Roman</vt:lpstr>
      <vt:lpstr>Verdana</vt:lpstr>
      <vt:lpstr>Wingdings</vt:lpstr>
      <vt:lpstr>Wingdings 2</vt:lpstr>
      <vt:lpstr>Plantilla Capacitaciones CGN</vt:lpstr>
      <vt:lpstr>Presentación de PowerPoint</vt:lpstr>
      <vt:lpstr>CONVERGENCIA CONTABLE PÚBLICA  EN COLOMBIA</vt:lpstr>
      <vt:lpstr>AGENDA</vt:lpstr>
      <vt:lpstr>Presentación de PowerPoint</vt:lpstr>
      <vt:lpstr>Ámbito de la Contabilidad Pública</vt:lpstr>
      <vt:lpstr> ESTADO ACTUAL Y PROSPECTIVA  DEL PROCESO DE CONVERGENCIA   UTOPIA O REALIDAD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1. Contexto legal de la convergencia a NIIF/NIC y NICSP</vt:lpstr>
      <vt:lpstr>Contexto Legal NIIF/NIC y NICSP</vt:lpstr>
      <vt:lpstr>2. Referentes para la Convergencia NIIF/NIC y NICSP</vt:lpstr>
      <vt:lpstr>Presentación de PowerPoint</vt:lpstr>
      <vt:lpstr>Presentación de PowerPoint</vt:lpstr>
      <vt:lpstr>Presentación de PowerPoint</vt:lpstr>
      <vt:lpstr>Presentación de PowerPoint</vt:lpstr>
      <vt:lpstr>Presentación de PowerPoint</vt:lpstr>
      <vt:lpstr> </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     CRONOGRAMA PARA LAS ENTIDADES DE GOBIERNO</vt:lpstr>
      <vt:lpstr>Presentación de PowerPoint</vt:lpstr>
      <vt:lpstr> </vt:lpstr>
      <vt:lpstr>CUIDADO DE LAS CUENTAS…                                               CUSTODIA DE LA HONRADEZ</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149</cp:revision>
  <dcterms:created xsi:type="dcterms:W3CDTF">2015-07-24T15:00:34Z</dcterms:created>
  <dcterms:modified xsi:type="dcterms:W3CDTF">2021-05-27T14:50:26Z</dcterms:modified>
</cp:coreProperties>
</file>