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6" r:id="rId5"/>
    <p:sldId id="302" r:id="rId6"/>
    <p:sldId id="304" r:id="rId7"/>
    <p:sldId id="303" r:id="rId8"/>
    <p:sldId id="275" r:id="rId9"/>
    <p:sldId id="299" r:id="rId10"/>
    <p:sldId id="300" r:id="rId11"/>
    <p:sldId id="301" r:id="rId12"/>
    <p:sldId id="286" r:id="rId13"/>
    <p:sldId id="279" r:id="rId14"/>
    <p:sldId id="287" r:id="rId15"/>
    <p:sldId id="281" r:id="rId16"/>
    <p:sldId id="292" r:id="rId17"/>
    <p:sldId id="290" r:id="rId18"/>
    <p:sldId id="277" r:id="rId19"/>
    <p:sldId id="288" r:id="rId20"/>
    <p:sldId id="280" r:id="rId21"/>
    <p:sldId id="296" r:id="rId22"/>
    <p:sldId id="297" r:id="rId23"/>
    <p:sldId id="283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584"/>
    <a:srgbClr val="0462A2"/>
    <a:srgbClr val="0090BA"/>
    <a:srgbClr val="135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F2BF33-92BC-40CF-86DD-593CB4D25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8"/>
            <a:ext cx="12192000" cy="68879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B9C1D02-DEB8-4CE4-97FE-A7A0CE4F1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995" y="2855219"/>
            <a:ext cx="11014270" cy="12812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1309A2-64C7-4F4E-BE8E-AB19E4ED1A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3" y="1634836"/>
            <a:ext cx="11014075" cy="10944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462A2"/>
                </a:solidFill>
              </a:defRPr>
            </a:lvl1pPr>
          </a:lstStyle>
          <a:p>
            <a:pPr lvl="0"/>
            <a:r>
              <a:rPr lang="es-ES" dirty="0"/>
              <a:t>Haga clic para escribir el n</a:t>
            </a:r>
            <a:r>
              <a:rPr lang="es-MX" dirty="0" err="1"/>
              <a:t>ombre</a:t>
            </a:r>
            <a:r>
              <a:rPr lang="es-MX" dirty="0"/>
              <a:t> de la conferencia, panel o conversatorio.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95BD9DE-5763-49F8-97C6-25DFA08EE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68" y="4013547"/>
            <a:ext cx="11014270" cy="620712"/>
          </a:xfrm>
        </p:spPr>
        <p:txBody>
          <a:bodyPr/>
          <a:lstStyle>
            <a:lvl1pPr algn="ctr">
              <a:defRPr sz="2400">
                <a:solidFill>
                  <a:srgbClr val="418584"/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Haga clic </a:t>
            </a:r>
            <a:r>
              <a:rPr lang="es-MX" dirty="0"/>
              <a:t>para escribir el cargo o profesión y la entidad a la que se encuentra vinculado.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B005628-9CC1-4D95-B627-0CAD86392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368" y="3247669"/>
            <a:ext cx="11014270" cy="455522"/>
          </a:xfrm>
        </p:spPr>
        <p:txBody>
          <a:bodyPr/>
          <a:lstStyle>
            <a:lvl1pPr algn="ctr">
              <a:defRPr>
                <a:solidFill>
                  <a:srgbClr val="418584"/>
                </a:solidFill>
              </a:defRPr>
            </a:lvl1pPr>
            <a:lvl2pPr algn="ctr">
              <a:defRPr>
                <a:solidFill>
                  <a:srgbClr val="418584"/>
                </a:solidFill>
              </a:defRPr>
            </a:lvl2pPr>
            <a:lvl3pPr algn="ctr">
              <a:defRPr>
                <a:solidFill>
                  <a:srgbClr val="418584"/>
                </a:solidFill>
              </a:defRPr>
            </a:lvl3pPr>
            <a:lvl4pPr algn="ctr">
              <a:defRPr>
                <a:solidFill>
                  <a:srgbClr val="418584"/>
                </a:solidFill>
              </a:defRPr>
            </a:lvl4pPr>
            <a:lvl5pPr algn="ctr">
              <a:defRPr>
                <a:solidFill>
                  <a:srgbClr val="418584"/>
                </a:solidFill>
              </a:defRPr>
            </a:lvl5pPr>
          </a:lstStyle>
          <a:p>
            <a:pPr lvl="0"/>
            <a:r>
              <a:rPr lang="es-ES" dirty="0"/>
              <a:t>Haga clic para escribir el nombre completo del conferencista.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DD430C4-52C3-4CBF-8D84-59BCF04A7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10" y="4634259"/>
            <a:ext cx="6709719" cy="27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9845C426-9B99-4EAE-AFA8-87FF290D4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79" y="1670334"/>
            <a:ext cx="103114" cy="351733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BAE268D-8839-447C-A83C-A5AC11615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39" y="1818167"/>
            <a:ext cx="3530193" cy="3221665"/>
          </a:xfrm>
        </p:spPr>
        <p:txBody>
          <a:bodyPr/>
          <a:lstStyle>
            <a:lvl1pPr>
              <a:defRPr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E86C8-B199-4C29-B380-16A7769DA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1556" y="1242205"/>
            <a:ext cx="6483693" cy="4390844"/>
          </a:xfrm>
          <a:ln w="38100">
            <a:solidFill>
              <a:srgbClr val="418584"/>
            </a:solidFill>
          </a:ln>
        </p:spPr>
        <p:txBody>
          <a:bodyPr/>
          <a:lstStyle/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34381F-9007-43A5-B121-C999D3A436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1EE73-F32A-4A85-AF39-EAF566295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601" y="653536"/>
            <a:ext cx="10349111" cy="60715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título.</a:t>
            </a:r>
            <a:endParaRPr lang="es-CO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F478335-9906-4445-8FC9-B82FD95D0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3536"/>
            <a:ext cx="978195" cy="607156"/>
          </a:xfrm>
          <a:prstGeom prst="rect">
            <a:avLst/>
          </a:prstGeom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622E2AD-8D67-4DCB-97A6-511218D8CC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577F5E-0BC5-4602-ABC4-0AB53CD800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5BDD682C-6E4A-438D-B086-256D707BD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" y="653973"/>
            <a:ext cx="977492" cy="60671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FFA084A-C34C-499F-858A-E6620FADE20A}"/>
              </a:ext>
            </a:extLst>
          </p:cNvPr>
          <p:cNvSpPr txBox="1">
            <a:spLocks/>
          </p:cNvSpPr>
          <p:nvPr userDrawn="1"/>
        </p:nvSpPr>
        <p:spPr>
          <a:xfrm>
            <a:off x="1105601" y="653536"/>
            <a:ext cx="10349111" cy="607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185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462A2"/>
                </a:solidFill>
              </a:rPr>
              <a:t>Haga clic para escribir el título.</a:t>
            </a:r>
            <a:endParaRPr lang="es-CO" dirty="0">
              <a:solidFill>
                <a:srgbClr val="0462A2"/>
              </a:solidFill>
            </a:endParaRP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3BCA8FE8-E9FF-4703-9824-DCE760F2D5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DEE027-67E2-4935-8E93-BA95F75E4E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E58B2CC-C204-478A-8528-B41C5153A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2104A40-DBD3-4138-B2A0-C4D5CB7A7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9170"/>
          <a:stretch/>
        </p:blipFill>
        <p:spPr>
          <a:xfrm>
            <a:off x="223286" y="1157290"/>
            <a:ext cx="11111023" cy="193959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7805257-82E0-4526-854E-4385DCA62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696" y="5986193"/>
            <a:ext cx="2922240" cy="306261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B88BD599-6AEA-4BB6-A78D-55764765BE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9726" y="5998176"/>
            <a:ext cx="171672" cy="32617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2B1899E-2844-420D-B04A-38A36C5DF770}"/>
              </a:ext>
            </a:extLst>
          </p:cNvPr>
          <p:cNvSpPr txBox="1"/>
          <p:nvPr userDrawn="1"/>
        </p:nvSpPr>
        <p:spPr>
          <a:xfrm>
            <a:off x="3689499" y="5976598"/>
            <a:ext cx="39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50" dirty="0">
                <a:solidFill>
                  <a:srgbClr val="135479"/>
                </a:solidFill>
                <a:latin typeface="Myriad pro"/>
              </a:rPr>
              <a:t>@ContaduriaGeneraldelaNacionCGN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65F9561B-D2EE-45FF-8064-98D3ADC4D4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3669" y="6008133"/>
            <a:ext cx="367514" cy="30626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DB164-359B-402B-BCA8-456577B28B71}"/>
              </a:ext>
            </a:extLst>
          </p:cNvPr>
          <p:cNvSpPr txBox="1"/>
          <p:nvPr userDrawn="1"/>
        </p:nvSpPr>
        <p:spPr>
          <a:xfrm>
            <a:off x="8129284" y="5970410"/>
            <a:ext cx="1992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@Contaduria_CGN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794E9DB-709A-4D08-97C1-883731C9359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9115" y="6015829"/>
            <a:ext cx="426522" cy="29856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60CA380-7081-4817-8BA3-A3293A36D25D}"/>
              </a:ext>
            </a:extLst>
          </p:cNvPr>
          <p:cNvSpPr txBox="1"/>
          <p:nvPr userDrawn="1"/>
        </p:nvSpPr>
        <p:spPr>
          <a:xfrm>
            <a:off x="10757441" y="5962351"/>
            <a:ext cx="12638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CGNOficial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9AC42-E0F9-497A-BDF2-CF7CAEF90E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63991" y="1309688"/>
            <a:ext cx="2916409" cy="287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Haga clic para insertar QR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1B6AA05-DAF4-4BC3-A8C0-12176A4DD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1688"/>
          <a:stretch/>
        </p:blipFill>
        <p:spPr>
          <a:xfrm>
            <a:off x="223286" y="4694339"/>
            <a:ext cx="11111023" cy="86991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A1A2585-D5B3-4E29-9048-541188285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8106" b="25031"/>
          <a:stretch/>
        </p:blipFill>
        <p:spPr>
          <a:xfrm>
            <a:off x="793630" y="2944241"/>
            <a:ext cx="9609827" cy="15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CE60B43-25A3-46A3-9BA1-A5FA7F7F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976096-2716-4AB2-B30B-469D95B593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7082"/>
            <a:ext cx="5573233" cy="382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AE6F06-2C59-41F2-9C56-F6F7B4E8F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9" y="5534150"/>
            <a:ext cx="3541104" cy="1424646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8C60B89-FE65-4E60-AD9D-43B13B394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9211" y="881110"/>
            <a:ext cx="4497560" cy="4924467"/>
          </a:xfrm>
          <a:ln w="57150">
            <a:solidFill>
              <a:srgbClr val="418584"/>
            </a:solidFill>
          </a:ln>
        </p:spPr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AC6AB90-2348-4CC3-A7D7-9773C661A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1110"/>
            <a:ext cx="5573233" cy="80957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modificar el estilo de título del patrón.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63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EEB2D242-A956-4104-8AB8-0747BF7A8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2" r="-1126" b="75446"/>
          <a:stretch/>
        </p:blipFill>
        <p:spPr>
          <a:xfrm>
            <a:off x="492642" y="5289531"/>
            <a:ext cx="11332774" cy="271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431BDDE-5E3E-4FDA-96E6-5A959B131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227" y="4732638"/>
            <a:ext cx="10164725" cy="427897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nombre del video.</a:t>
            </a:r>
            <a:endParaRPr lang="es-CO" dirty="0"/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0305276D-5BD8-4926-A8EC-4DF90E00CB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141227" y="1037280"/>
            <a:ext cx="10164725" cy="3373253"/>
          </a:xfrm>
          <a:ln w="28575">
            <a:solidFill>
              <a:srgbClr val="0090BA"/>
            </a:solidFill>
          </a:ln>
        </p:spPr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2D9CBA-1297-4E63-8681-EBC244BB87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11" y="5160535"/>
            <a:ext cx="4015556" cy="1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88569A38-E143-4E2C-934E-309858514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FD87B93-0D7C-4DEC-9A4E-5C49F8048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25" y="2369128"/>
            <a:ext cx="10515600" cy="1384166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0EDC5F5-D0C9-4608-BC13-E957FE93F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9302"/>
          <a:stretch/>
        </p:blipFill>
        <p:spPr>
          <a:xfrm>
            <a:off x="280675" y="3995931"/>
            <a:ext cx="11668948" cy="64196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A131B16-766E-45F7-9985-81A5E36C9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424"/>
          <a:stretch/>
        </p:blipFill>
        <p:spPr>
          <a:xfrm>
            <a:off x="3020683" y="5196957"/>
            <a:ext cx="6150634" cy="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081A437-3D02-42D9-9B2F-F90263D9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0A3BF31-5BCB-49E3-AB68-079F1EA25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EFF19-ED7D-47D6-9DB7-D93C7841B3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2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49F4F2D6-4B0B-4BA6-9A13-1A8C7B7D9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086823B-7D0E-4EDE-BD1D-F0441AC7C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6E3A20F-5D0F-499D-9F26-08AE17777C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318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8307484D-B88F-45C3-9D51-C381BB5B3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FCE27E1-D7A4-4C8D-B337-FA9B71F8C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F9EEA1-A95B-469D-8BA7-85C6427F6D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838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1A5D4CE-C8D0-45FB-965B-93CF02183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18837" cy="68531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FFC796B-0CF7-4B39-97AE-68F33B92F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DF4650C-9105-4F66-A9D4-D81E6BA6DF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090BA"/>
                </a:solidFill>
              </a:defRPr>
            </a:lvl1pPr>
            <a:lvl2pPr>
              <a:defRPr>
                <a:solidFill>
                  <a:srgbClr val="0090BA"/>
                </a:solidFill>
              </a:defRPr>
            </a:lvl2pPr>
            <a:lvl3pPr>
              <a:defRPr>
                <a:solidFill>
                  <a:srgbClr val="0090BA"/>
                </a:solidFill>
              </a:defRPr>
            </a:lvl3pPr>
            <a:lvl4pPr>
              <a:defRPr>
                <a:solidFill>
                  <a:srgbClr val="0090BA"/>
                </a:solidFill>
              </a:defRPr>
            </a:lvl4pPr>
            <a:lvl5pPr>
              <a:defRPr>
                <a:solidFill>
                  <a:srgbClr val="0090BA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1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525D30-5411-4F18-8B65-34C3B57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patrón.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4A5732-8039-4A4C-8C17-2760B1532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21C62-D702-4F09-8027-B33AD7090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4B85-F8D0-46EF-AAD1-EB27A87AEB3B}" type="datetimeFigureOut">
              <a:rPr lang="es-CO" smtClean="0"/>
              <a:t>15/10/2021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3C3CF-375F-40A3-9F7D-AF7DB069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EF84B-8CB0-420F-A195-72029A79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206F-55AA-42A9-86F2-67AF81B475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0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D7275E0-2EE2-40A4-BDFB-1F18C5552F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CFF093-3916-4BDA-9CA2-D9AA2A00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10" y="832439"/>
            <a:ext cx="4497561" cy="49244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alpha val="94000"/>
                  <a:lumMod val="64000"/>
                  <a:lumOff val="3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glow" dir="t"/>
          </a:scene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7993CB0-A9E9-4258-9101-ED0FD3CAA749}"/>
              </a:ext>
            </a:extLst>
          </p:cNvPr>
          <p:cNvSpPr txBox="1"/>
          <p:nvPr/>
        </p:nvSpPr>
        <p:spPr>
          <a:xfrm>
            <a:off x="7309879" y="2866289"/>
            <a:ext cx="3816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¿Cuál es la utilidad de la</a:t>
            </a:r>
          </a:p>
          <a:p>
            <a:pPr algn="ctr"/>
            <a:r>
              <a:rPr lang="es-CO" sz="2800" dirty="0">
                <a:solidFill>
                  <a:schemeClr val="bg1"/>
                </a:solidFill>
              </a:rPr>
              <a:t>información de la CGN?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2540" y="140956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000" dirty="0"/>
              <a:t>La Contabilidad Pública: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Permite controlar el uso adecuado de los recursos.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Se convierte en uno de los instrumentos de gestión pública </a:t>
            </a:r>
            <a:r>
              <a:rPr lang="es-CO" sz="2000" b="1" dirty="0"/>
              <a:t>útil</a:t>
            </a:r>
            <a:r>
              <a:rPr lang="es-CO" sz="2000" dirty="0"/>
              <a:t> para la transparencia y toma de mejores decisiones financieras, económicas y administrativas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La información contable pública cumple </a:t>
            </a:r>
            <a:r>
              <a:rPr lang="es-CO" sz="2000" b="1" dirty="0"/>
              <a:t>un objetivo de gestión pública</a:t>
            </a:r>
            <a:r>
              <a:rPr lang="es-CO" sz="2000" dirty="0"/>
              <a:t>: controlar el uso adecuado de los recursos del país,</a:t>
            </a:r>
          </a:p>
        </p:txBody>
      </p:sp>
    </p:spTree>
    <p:extLst>
      <p:ext uri="{BB962C8B-B14F-4D97-AF65-F5344CB8AC3E}">
        <p14:creationId xmlns:p14="http://schemas.microsoft.com/office/powerpoint/2010/main" val="31307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D7275E0-2EE2-40A4-BDFB-1F18C5552F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CFF093-3916-4BDA-9CA2-D9AA2A00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10" y="832439"/>
            <a:ext cx="4497561" cy="49244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alpha val="94000"/>
                  <a:lumMod val="64000"/>
                  <a:lumOff val="3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glow" dir="t"/>
          </a:scene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7993CB0-A9E9-4258-9101-ED0FD3CAA749}"/>
              </a:ext>
            </a:extLst>
          </p:cNvPr>
          <p:cNvSpPr txBox="1"/>
          <p:nvPr/>
        </p:nvSpPr>
        <p:spPr>
          <a:xfrm>
            <a:off x="7539251" y="1837253"/>
            <a:ext cx="38162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 Información contable pública y la rendición de cuentas: insumo fundamental para el ejercicio del control social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77358" y="729257"/>
            <a:ext cx="5603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Para determinar el cómo se puede utilizar la información contable pública que administra y provee la CGN, primero se debe tener claro qué es lo que va a encontrar en esta información: </a:t>
            </a:r>
          </a:p>
          <a:p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742015" y="2274951"/>
            <a:ext cx="5607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s-CO" sz="1200" dirty="0"/>
              <a:t>La situación financiera, el rendimiento financiero o el resultado de la gestión y los flujos de efectivo de las entidades públicas </a:t>
            </a:r>
          </a:p>
          <a:p>
            <a:pPr marL="342900" indent="-342900">
              <a:buAutoNum type="alphaLcPeriod"/>
            </a:pPr>
            <a:r>
              <a:rPr lang="es-CO" sz="1200" dirty="0"/>
              <a:t>El grado de sostenibilidad de la prestación de servicios por parte de la entidad </a:t>
            </a:r>
          </a:p>
          <a:p>
            <a:pPr marL="342900" indent="-342900">
              <a:buAutoNum type="alphaLcPeriod"/>
            </a:pPr>
            <a:r>
              <a:rPr lang="es-CO" sz="1200" dirty="0"/>
              <a:t>En qué medida la administración ha cumplido con su responsabilidad de gestionar y salvaguardar los recursos de la entidad </a:t>
            </a:r>
          </a:p>
          <a:p>
            <a:pPr marL="342900" indent="-342900">
              <a:buAutoNum type="alphaLcPeriod"/>
            </a:pPr>
            <a:r>
              <a:rPr lang="es-CO" sz="1200" dirty="0"/>
              <a:t>El logro de los objetivos de la prestación de los servicios públicos en aplicación de los principios de economía, eficiencia y efectividad </a:t>
            </a:r>
          </a:p>
          <a:p>
            <a:pPr marL="342900" indent="-342900">
              <a:buAutoNum type="alphaLcPeriod"/>
            </a:pPr>
            <a:r>
              <a:rPr lang="es-CO" sz="1200" dirty="0"/>
              <a:t>El nivel de cumplimiento de la ejecución de los presupuestos aprobados y de la normativa que regula las operaciones de la entidad </a:t>
            </a:r>
          </a:p>
          <a:p>
            <a:pPr marL="342900" indent="-342900">
              <a:buAutoNum type="alphaLcPeriod"/>
            </a:pPr>
            <a:r>
              <a:rPr lang="es-CO" sz="1200" dirty="0"/>
              <a:t>Las actividades desarrolladas y el logro en la prestación de servicios durante un periodo determinado </a:t>
            </a:r>
          </a:p>
          <a:p>
            <a:pPr marL="342900" indent="-342900">
              <a:buAutoNum type="alphaLcPeriod"/>
            </a:pPr>
            <a:r>
              <a:rPr lang="es-CO" sz="1200" dirty="0"/>
              <a:t>Los fines, objetivos y metas estratégicas a corto, mediano y largo plazo que orientan la estructura, funcionamiento y gestión de la entidad</a:t>
            </a:r>
          </a:p>
          <a:p>
            <a:pPr marL="342900" indent="-342900">
              <a:buAutoNum type="alphaLcPeriod"/>
            </a:pPr>
            <a:r>
              <a:rPr lang="es-CO" sz="1200" dirty="0"/>
              <a:t>El grado de avance de los objetivos y metas trazadas por la entidad, así como el nivel de cumplimiento de las funciones de cometido estatal </a:t>
            </a:r>
          </a:p>
          <a:p>
            <a:pPr marL="342900" indent="-342900">
              <a:buAutoNum type="alphaLcPeriod"/>
            </a:pPr>
            <a:r>
              <a:rPr lang="es-CO" sz="1200" dirty="0"/>
              <a:t>Los elementos relativos a los procesos productivos de bienes y servicios necesarios para obtener el valor agregado creado por la entidad </a:t>
            </a:r>
          </a:p>
          <a:p>
            <a:pPr marL="342900" indent="-342900">
              <a:buAutoNum type="alphaLcPeriod"/>
            </a:pPr>
            <a:r>
              <a:rPr lang="es-CO" sz="1200" dirty="0"/>
              <a:t>El costo ambiental y social de las actividades de la entidad </a:t>
            </a:r>
          </a:p>
          <a:p>
            <a:pPr marL="342900" indent="-342900">
              <a:buAutoNum type="alphaLcPeriod"/>
            </a:pPr>
            <a:r>
              <a:rPr lang="es-CO" sz="1200" dirty="0"/>
              <a:t>Las medidas implementadas por la entidad para preservar la riqueza económica, social, cultural, histórica y ambiental</a:t>
            </a:r>
          </a:p>
        </p:txBody>
      </p:sp>
    </p:spTree>
    <p:extLst>
      <p:ext uri="{BB962C8B-B14F-4D97-AF65-F5344CB8AC3E}">
        <p14:creationId xmlns:p14="http://schemas.microsoft.com/office/powerpoint/2010/main" val="12687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5" y="2090057"/>
            <a:ext cx="10515600" cy="1663237"/>
          </a:xfrm>
        </p:spPr>
        <p:txBody>
          <a:bodyPr>
            <a:normAutofit fontScale="90000"/>
          </a:bodyPr>
          <a:lstStyle/>
          <a:p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  <a:t>Sistema Nacional de Contabilidad Pública</a:t>
            </a: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614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3A7F41-FD7D-4A69-906C-5F0A153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s-CO" sz="3200" dirty="0"/>
              <a:t>  </a:t>
            </a:r>
            <a:r>
              <a:rPr lang="es-CO" sz="2000" dirty="0"/>
              <a:t>SISTEMA NACIONAL DE CONTABILIDAD PÚBLICA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7B9E1B2-EC74-4CC2-9D45-DC57F6955F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Eficiente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sz="1600" dirty="0">
                <a:latin typeface="Arial" panose="020B0604020202020204" pitchFamily="34" charset="0"/>
                <a:cs typeface="Times New Roman" panose="02020603050405020304" pitchFamily="18" charset="0"/>
              </a:rPr>
              <a:t>para que los recursos y el patrimonio público se gestionen de manera eficiente, contribuyendo al fortalecimiento de los sistemas de información organizacional</a:t>
            </a:r>
            <a:r>
              <a:rPr lang="es-CO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Transparencia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implica que las prácticas, los procesos y las decisiones se ajusten a los principios de la función administrativa, disponiendo de una información contable pública con criterios de relevancia y representación fiel.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Rendición de Cuentas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periódicamente informar de los manejos de los recursos y sus impactos a los diversos actores que intervienen en el sistema de gestión pública (instancias políticas, usuarios, ciudadanía, inversores, acreedores y a otros agentes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Control: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interno y externo, desde lo legal, financiero, salvaguardando así los recursos y el patrimonio públicos, que se encuentran bajo la responsabilidad de agentes públicos o privados, para el desarrollo de funciones de cometido estatal.</a:t>
            </a:r>
            <a:endParaRPr lang="es-CO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26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5" y="2090057"/>
            <a:ext cx="10515600" cy="1663237"/>
          </a:xfrm>
        </p:spPr>
        <p:txBody>
          <a:bodyPr>
            <a:normAutofit fontScale="90000"/>
          </a:bodyPr>
          <a:lstStyle/>
          <a:p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Términos de los EEFF – CONSOLIDACIÓN DE LA INFORMACIÓN</a:t>
            </a: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577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5681639-713D-4375-883B-1E4C0CF3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089" y="1109709"/>
            <a:ext cx="3417903" cy="2530135"/>
          </a:xfrm>
        </p:spPr>
        <p:txBody>
          <a:bodyPr/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CONSOLIDACIÓN DE LA INFORMACIÓN CONTABLE PÚBLICA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28526E-8A7A-48C8-8FC8-1CDD1718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1" y="71021"/>
            <a:ext cx="7119892" cy="6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D940B-B213-4F08-868F-BDAC8B16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046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Público </a:t>
            </a:r>
            <a:br>
              <a:rPr lang="es-CO" sz="1400" dirty="0">
                <a:solidFill>
                  <a:srgbClr val="FFC000"/>
                </a:solidFill>
              </a:rPr>
            </a:br>
            <a:endParaRPr lang="es-CO" sz="1400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A63AF-766D-44E2-A4BD-681C09B4D7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39265" y="429208"/>
            <a:ext cx="6277232" cy="5353754"/>
          </a:xfrm>
        </p:spPr>
        <p:txBody>
          <a:bodyPr/>
          <a:lstStyle/>
          <a:p>
            <a:pPr marL="0" indent="0">
              <a:buNone/>
            </a:pPr>
            <a:r>
              <a:rPr lang="es-C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882C09-AC90-4F51-95AE-C8CCB31D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19" y="177553"/>
            <a:ext cx="7346084" cy="62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3A7F41-FD7D-4A69-906C-5F0A153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O" sz="3200" b="0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 son los usuarios</a:t>
            </a:r>
            <a:br>
              <a:rPr lang="es-CO" sz="3200" b="0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b="0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información contable</a:t>
            </a:r>
            <a:br>
              <a:rPr lang="es-CO" sz="3200" b="0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b="0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pública?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5B2AFC65-A7C7-4632-A003-DBA1795E62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793942" y="1615736"/>
            <a:ext cx="7155402" cy="14681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2389DF-13C1-480E-A4FA-9A8A5B1B9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32" y="3164341"/>
            <a:ext cx="4655546" cy="16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A74AD-171A-4A71-A244-7BB836AA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b="1" i="0" u="none" strike="noStrike" baseline="0" dirty="0">
                <a:latin typeface="WorkSans-Bold"/>
              </a:rPr>
              <a:t>¿Qué</a:t>
            </a:r>
            <a:br>
              <a:rPr lang="es-CO" sz="2800" b="1" i="0" u="none" strike="noStrike" baseline="0" dirty="0">
                <a:latin typeface="WorkSans-Bold"/>
              </a:rPr>
            </a:br>
            <a:r>
              <a:rPr lang="es-CO" sz="2800" b="1" i="0" u="none" strike="noStrike" baseline="0" dirty="0">
                <a:latin typeface="WorkSans-Bold"/>
              </a:rPr>
              <a:t>son los estados de</a:t>
            </a:r>
            <a:br>
              <a:rPr lang="es-CO" sz="2800" b="1" i="0" u="none" strike="noStrike" baseline="0" dirty="0">
                <a:latin typeface="WorkSans-Bold"/>
              </a:rPr>
            </a:br>
            <a:r>
              <a:rPr lang="es-CO" sz="2800" b="1" i="0" u="none" strike="noStrike" baseline="0" dirty="0">
                <a:latin typeface="WorkSans-Bold"/>
              </a:rPr>
              <a:t>situación financiera</a:t>
            </a:r>
            <a:br>
              <a:rPr lang="es-CO" sz="2800" b="1" i="0" u="none" strike="noStrike" baseline="0" dirty="0">
                <a:latin typeface="WorkSans-Bold"/>
              </a:rPr>
            </a:br>
            <a:r>
              <a:rPr lang="es-CO" sz="2800" b="1" i="0" u="none" strike="noStrike" baseline="0" dirty="0">
                <a:latin typeface="WorkSans-Bold"/>
              </a:rPr>
              <a:t>financieros y para</a:t>
            </a:r>
            <a:br>
              <a:rPr lang="es-CO" sz="2800" b="1" i="0" u="none" strike="noStrike" baseline="0" dirty="0">
                <a:latin typeface="WorkSans-Bold"/>
              </a:rPr>
            </a:br>
            <a:r>
              <a:rPr lang="es-CO" sz="2800" b="1" i="0" u="none" strike="noStrike" baseline="0" dirty="0">
                <a:latin typeface="WorkSans-Bold"/>
              </a:rPr>
              <a:t>qué se utilizan?</a:t>
            </a:r>
            <a:endParaRPr lang="es-CO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845313-DF88-428B-955B-DCA24FF0B0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041850" y="440620"/>
            <a:ext cx="4587428" cy="21007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A6004C-7782-492E-B7F0-D28883E57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151" y="2541358"/>
            <a:ext cx="4404921" cy="17752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BC178F-D4FA-4B0E-A0C7-101F0480A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247" y="4492748"/>
            <a:ext cx="4331825" cy="21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5" y="2090057"/>
            <a:ext cx="10515600" cy="1663237"/>
          </a:xfrm>
        </p:spPr>
        <p:txBody>
          <a:bodyPr>
            <a:normAutofit fontScale="90000"/>
          </a:bodyPr>
          <a:lstStyle/>
          <a:p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  <a:t>Caso práctico</a:t>
            </a: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869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7C351B8-89C0-483F-A084-769F233B2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563" y="1438184"/>
            <a:ext cx="11014075" cy="129112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s-C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Contabilidad Pública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s-C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instrumento para el Control Social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91A1C-3CC0-45ED-8B3D-4C2CF873C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368" y="3429001"/>
            <a:ext cx="11014270" cy="620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OMAR EDUARDO MANCIPE SAAVEDRA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COORDINADOR GIT DE ESTADÍSTICAS Y ANÁLISIS ECONÓMICO 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SUBCONTADURÍA DE CONSOLIDACIÓN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31323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BB702B-0AAE-42C2-A572-EB82462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ejercer el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social y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veedurías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ciudadanas desde la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 pública</a:t>
            </a:r>
            <a:endParaRPr lang="es-CO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84E9F6-E1AB-49F8-9598-EBB37FDA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11" y="202800"/>
            <a:ext cx="5532036" cy="24574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6B48BD2-77A9-4336-85C1-31952916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09" y="2660250"/>
            <a:ext cx="5619565" cy="33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BB702B-0AAE-42C2-A572-EB82462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ejercer el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social y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veedurías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ciudadanas desde la</a:t>
            </a:r>
            <a:br>
              <a:rPr lang="es-CO" sz="2800" b="1" i="0" u="none" strike="noStrike" baseline="0" dirty="0">
                <a:solidFill>
                  <a:srgbClr val="0035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 pública</a:t>
            </a:r>
            <a:endParaRPr lang="es-CO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2FBD5A-30C3-4CE6-8BE5-45BCB0A3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55" y="224300"/>
            <a:ext cx="5665480" cy="30003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6B2C87-B81C-4670-A004-3B52551AB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105" y="3125957"/>
            <a:ext cx="566548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A74AD-171A-4A71-A244-7BB836AA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 COMO INSTRUMENTO DE CONTROL SOCIAL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14FB0F-F903-42F4-9F4F-666A015A9DCA}"/>
              </a:ext>
            </a:extLst>
          </p:cNvPr>
          <p:cNvSpPr txBox="1"/>
          <p:nvPr/>
        </p:nvSpPr>
        <p:spPr>
          <a:xfrm>
            <a:off x="4714043" y="521919"/>
            <a:ext cx="68269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b="1" i="0" u="none" strike="noStrike" baseline="0" dirty="0">
                <a:solidFill>
                  <a:srgbClr val="39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ejercicio del control social con base en la información contable pública es importante identificar a la </a:t>
            </a:r>
            <a:r>
              <a:rPr lang="es-CO" sz="1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Contaduría General de la Nación </a:t>
            </a:r>
            <a:r>
              <a:rPr lang="es-CO" sz="1400" b="1" i="0" u="none" strike="noStrike" baseline="0" dirty="0">
                <a:solidFill>
                  <a:srgbClr val="39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la entidad rectora responsable de regular la contabilidad general de la nación encargada de unificar, centralizar y consolidar la información contable de las entidades que conforman el sector público, con ello facilita a los ciudadanos el ejercicio del derecho de acceso a la información contable pública.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4A118A-56E2-48DA-87CC-572C5D4541CF}"/>
              </a:ext>
            </a:extLst>
          </p:cNvPr>
          <p:cNvSpPr txBox="1"/>
          <p:nvPr/>
        </p:nvSpPr>
        <p:spPr>
          <a:xfrm>
            <a:off x="4708038" y="2173617"/>
            <a:ext cx="69157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información que produce la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 Pública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a través del proceso contable es útil para conocer el uso adecuado de los recursos y el patrimonio público; esta información se encuentra en los estados financieros que permiten hacer análisis a la situación financiera, los rendimientos y distribución de recursos entre otros.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5D2A35-5446-4549-9B09-DCEE8D7F56B8}"/>
              </a:ext>
            </a:extLst>
          </p:cNvPr>
          <p:cNvSpPr txBox="1"/>
          <p:nvPr/>
        </p:nvSpPr>
        <p:spPr>
          <a:xfrm>
            <a:off x="4714042" y="3763759"/>
            <a:ext cx="6982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b="0" i="0" u="none" strike="noStrike" baseline="0" dirty="0">
                <a:solidFill>
                  <a:srgbClr val="39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hacer un control social a la </a:t>
            </a:r>
            <a:r>
              <a:rPr lang="es-CO" sz="1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 pública </a:t>
            </a:r>
            <a:r>
              <a:rPr lang="es-CO" sz="1400" b="0" i="0" u="none" strike="noStrike" baseline="0" dirty="0">
                <a:solidFill>
                  <a:srgbClr val="39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importante que la ciudadanía conozca la ubicación y relación de la CGN con las otras entidades del Estado; también, que la ciudadanía tenga clara que la misión de la CGN es la de determinar las políticas, principios y normas sobre contabilidad pública y que, lleva la contabilidad general de la Nación, elabora el balance general de la Nación (estado de situación financiera), entre otras responsabilidades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A2CB61-31F2-4A75-9F04-1FCB4C2AE0E7}"/>
              </a:ext>
            </a:extLst>
          </p:cNvPr>
          <p:cNvSpPr txBox="1"/>
          <p:nvPr/>
        </p:nvSpPr>
        <p:spPr>
          <a:xfrm>
            <a:off x="4708038" y="5381974"/>
            <a:ext cx="69157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b="0" i="0" u="none" strike="noStrike" baseline="0" dirty="0">
                <a:solidFill>
                  <a:srgbClr val="39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social utilizando la </a:t>
            </a:r>
            <a:r>
              <a:rPr lang="es-CO" sz="1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 pública </a:t>
            </a:r>
            <a:r>
              <a:rPr lang="es-CO" sz="1400" b="0" i="0" u="none" strike="noStrike" baseline="0" dirty="0">
                <a:solidFill>
                  <a:srgbClr val="39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tener en cuenta las normas, las obligaciones de las entidades, elementos, productos y propósitos del sistema nacional de contabilidad pública, así como identificar la información que requiere para hacer control social.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DD325D-3117-4256-BC48-BC1AC53E16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89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BC04B-45FA-477E-B7A7-536FD0F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3771"/>
            <a:ext cx="5573233" cy="5021807"/>
          </a:xfrm>
        </p:spPr>
        <p:txBody>
          <a:bodyPr>
            <a:normAutofit/>
          </a:bodyPr>
          <a:lstStyle/>
          <a:p>
            <a:pPr algn="just"/>
            <a:endParaRPr lang="es-CO" sz="32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CO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Contaduría General de la Nación</a:t>
            </a:r>
          </a:p>
          <a:p>
            <a:pPr algn="ctr"/>
            <a:r>
              <a:rPr lang="es-CO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y el </a:t>
            </a:r>
          </a:p>
          <a:p>
            <a:pPr algn="ctr"/>
            <a:r>
              <a:rPr lang="es-CO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Departamento Administrativo de la Función Pública</a:t>
            </a:r>
          </a:p>
          <a:p>
            <a:pPr algn="just"/>
            <a:endParaRPr lang="es-CO" sz="3200" b="1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CO" sz="3200" b="1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CO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Dentro del marco del Plan Nacional de Formación para el Control Social</a:t>
            </a:r>
            <a:endParaRPr lang="es-CO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CO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511DF6FE-9FB7-40DA-AB06-D5FAB2AB1D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984" b="3984"/>
          <a:stretch/>
        </p:blipFill>
        <p:spPr>
          <a:xfrm>
            <a:off x="6969211" y="881110"/>
            <a:ext cx="4497560" cy="4924467"/>
          </a:xfrm>
        </p:spPr>
      </p:pic>
    </p:spTree>
    <p:extLst>
      <p:ext uri="{BB962C8B-B14F-4D97-AF65-F5344CB8AC3E}">
        <p14:creationId xmlns:p14="http://schemas.microsoft.com/office/powerpoint/2010/main" val="7477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D940B-B213-4F08-868F-BDAC8B16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br>
              <a:rPr lang="es-CO" sz="1400" dirty="0"/>
            </a:br>
            <a:endParaRPr lang="es-CO" sz="1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A63AF-766D-44E2-A4BD-681C09B4D7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47811" y="1258150"/>
            <a:ext cx="6277232" cy="53537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Preparar a todos los colombianos en: </a:t>
            </a:r>
          </a:p>
          <a:p>
            <a:pPr marL="0" indent="0" algn="just">
              <a:buNone/>
            </a:pPr>
            <a:endParaRPr lang="es-CO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Conocimientos y aprendizajes para entender y </a:t>
            </a:r>
            <a:r>
              <a:rPr lang="es-CO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utilizar</a:t>
            </a: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contabilida</a:t>
            </a:r>
            <a:r>
              <a:rPr lang="es-CO" sz="2400" dirty="0">
                <a:latin typeface="Arial" panose="020B0604020202020204" pitchFamily="34" charset="0"/>
                <a:ea typeface="Times New Roman" panose="02020603050405020304" pitchFamily="18" charset="0"/>
              </a:rPr>
              <a:t>d pública como</a:t>
            </a: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O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herramienta pilar </a:t>
            </a: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el ejercicio del control social,</a:t>
            </a:r>
          </a:p>
          <a:p>
            <a:pPr marL="0" indent="0" algn="just">
              <a:buNone/>
            </a:pPr>
            <a:endParaRPr lang="es-CO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2400" dirty="0">
                <a:latin typeface="Arial" panose="020B0604020202020204" pitchFamily="34" charset="0"/>
                <a:ea typeface="Times New Roman" panose="02020603050405020304" pitchFamily="18" charset="0"/>
              </a:rPr>
              <a:t>Mediante </a:t>
            </a:r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caso práctico </a:t>
            </a:r>
            <a:r>
              <a:rPr lang="es-CO" sz="2400" dirty="0">
                <a:latin typeface="Arial" panose="020B0604020202020204" pitchFamily="34" charset="0"/>
                <a:ea typeface="Times New Roman" panose="02020603050405020304" pitchFamily="18" charset="0"/>
              </a:rPr>
              <a:t>brindar </a:t>
            </a: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enseñanzas en el uso de las cifras contables para las veedurías ciudadanas de todos los rincones del territorio nacional</a:t>
            </a:r>
            <a:endParaRPr lang="es-CO" sz="2400" dirty="0"/>
          </a:p>
          <a:p>
            <a:pPr marL="0" indent="0" algn="just"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0391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4E576-D141-48A3-BD02-3C12D2DE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18" y="1839432"/>
            <a:ext cx="3730849" cy="3221665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br>
              <a:rPr lang="es-CO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3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16082" y="974284"/>
            <a:ext cx="6096000" cy="52559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/>
              <a:t>C A P Í T U L O 1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/>
              <a:t>¿QUÉ DERECHO PROTEGE LA CONTADURÍA GENERAL DE LA NACIÓN A PARTIR DE LA PUBLICACIÓN DE INFORMACIÓN CONTABLE?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/>
              <a:t>La contabilidad pública como instrumento para el control social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/>
              <a:t>Información contable pública y la rendición de cuentas: insumo fundamental para el ejercicio del control social 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O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/>
              <a:t>C A P Í T U L O 2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/>
              <a:t>FUNCIONES Y OBJETIVOS DE LA CONTADURÍA GENERAL DE LA NACIÓN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/>
              <a:t>¿Cuál es el objetivo y las funciones de la Contaduría General de la Nación?</a:t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38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4E576-D141-48A3-BD02-3C12D2DE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18" y="1839432"/>
            <a:ext cx="3730849" cy="3221665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br>
              <a:rPr lang="es-CO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3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19529" y="786277"/>
            <a:ext cx="6096000" cy="533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O" sz="1600" dirty="0"/>
            </a:br>
            <a:r>
              <a:rPr lang="es-CO" sz="1600" dirty="0"/>
              <a:t>C A P Í T U L O 3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¿QUÉ ES LA CONTABILIDAD PÚBLICA Y EL SISTEMA NACIONAL DE CONTABILIDAD PÚBLICA?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¿Cuáles son los elementos que componen el sistema nacional de contabilidad pública (SNCP) y sus propósitos?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Elementos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Propósitos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Normas contables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¿Cómo se consolida la información contable pública?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¿Quiénes deben entregar la información contable y qué los obliga?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¿Qué productos genera la contabilidad pública?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¿Cuándo se debe presentar la información contable pública a la Contaduría General de la Nación (CGN)? ¿Quiénes son los usuarios de la información contable pública? </a:t>
            </a:r>
          </a:p>
        </p:txBody>
      </p:sp>
    </p:spTree>
    <p:extLst>
      <p:ext uri="{BB962C8B-B14F-4D97-AF65-F5344CB8AC3E}">
        <p14:creationId xmlns:p14="http://schemas.microsoft.com/office/powerpoint/2010/main" val="32731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4E576-D141-48A3-BD02-3C12D2DE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18" y="1839432"/>
            <a:ext cx="3730849" cy="3221665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br>
              <a:rPr lang="es-CO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3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68254" y="307104"/>
            <a:ext cx="6096000" cy="62874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A P Í T U L O 4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¿QUÉ SON LOS ESTADOS FINANCIEROS Y PARA QUÉ SE UTILIZAN?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situación financiera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resultado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cambios en el patrimonio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A P Í T U L O 5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/>
              <a:t>PASOS PARA EJERCER EL CONTROL SOCIAL Y CONFORMACIÓN DE VEEDURÍAS CIUDADANAS DESDE LA CONTABILIDAD PÚBLICA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los pasos del control social con base en la información contable pública</a:t>
            </a:r>
          </a:p>
          <a:p>
            <a:pPr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y revisión de la información </a:t>
            </a:r>
          </a:p>
          <a:p>
            <a:pPr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sobre la situación financiera </a:t>
            </a:r>
          </a:p>
          <a:p>
            <a:pPr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 evolución del activo en un municipio </a:t>
            </a:r>
          </a:p>
          <a:p>
            <a:pPr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 evolución del pasivo en un municipio </a:t>
            </a:r>
          </a:p>
          <a:p>
            <a:pPr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sobre los resultados del periodo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GLOSARIO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CONLUSIONES Y RECOMENDACIONS</a:t>
            </a:r>
          </a:p>
        </p:txBody>
      </p:sp>
    </p:spTree>
    <p:extLst>
      <p:ext uri="{BB962C8B-B14F-4D97-AF65-F5344CB8AC3E}">
        <p14:creationId xmlns:p14="http://schemas.microsoft.com/office/powerpoint/2010/main" val="18795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5" y="2090057"/>
            <a:ext cx="10515600" cy="1663237"/>
          </a:xfrm>
        </p:spPr>
        <p:txBody>
          <a:bodyPr>
            <a:normAutofit fontScale="90000"/>
          </a:bodyPr>
          <a:lstStyle/>
          <a:p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  <a:t>Derechos que garantiza la Contabilidad Pública </a:t>
            </a:r>
            <a:br>
              <a:rPr lang="es-CO" sz="54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02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D7275E0-2EE2-40A4-BDFB-1F18C5552F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CFF093-3916-4BDA-9CA2-D9AA2A00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94" y="881110"/>
            <a:ext cx="4497561" cy="49244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alpha val="94000"/>
                  <a:lumMod val="64000"/>
                  <a:lumOff val="3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glow" dir="t"/>
          </a:scene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15110B-BDD9-45B4-B905-EB3AB0A6678B}"/>
              </a:ext>
            </a:extLst>
          </p:cNvPr>
          <p:cNvSpPr txBox="1"/>
          <p:nvPr/>
        </p:nvSpPr>
        <p:spPr>
          <a:xfrm>
            <a:off x="7072459" y="2359930"/>
            <a:ext cx="44277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derecho protege la CGN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la publicación de información contable?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54534" y="1032514"/>
            <a:ext cx="5072801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En los términos establecidos en la Ley 1712 de 2014, que consagró el derecho fundamental que tienen todas las personas nacionales o extranjeras a conocer y acceder a la información pública, la CGN permite el acceso a la información contable pública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En ese orden de ideas, la se facilita a los ciudadanos el derecho de acceso a la información contable pública con la publicación en su página web de la información consolidada de la situación financiera de las entidades del orden nacional y territorial. </a:t>
            </a:r>
          </a:p>
          <a:p>
            <a:pPr algn="just"/>
            <a:endParaRPr lang="es-CO" sz="2000" b="1" dirty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CO" sz="1050" b="1" dirty="0">
              <a:ln/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1399</Words>
  <Application>Microsoft Office PowerPoint</Application>
  <PresentationFormat>Panorámica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Myriad Pro</vt:lpstr>
      <vt:lpstr>Symbol</vt:lpstr>
      <vt:lpstr>WorkSans-Bold</vt:lpstr>
      <vt:lpstr>Tema de Office</vt:lpstr>
      <vt:lpstr>Presentación de PowerPoint</vt:lpstr>
      <vt:lpstr>Presentación de PowerPoint</vt:lpstr>
      <vt:lpstr>Presentación de PowerPoint</vt:lpstr>
      <vt:lpstr>OBJETIVO  </vt:lpstr>
      <vt:lpstr>ESTRUCTURA </vt:lpstr>
      <vt:lpstr>ESTRUCTURA </vt:lpstr>
      <vt:lpstr>ESTRUCTURA </vt:lpstr>
      <vt:lpstr> Derechos que garantiza la Contabilidad Pública  </vt:lpstr>
      <vt:lpstr>Presentación de PowerPoint</vt:lpstr>
      <vt:lpstr>Presentación de PowerPoint</vt:lpstr>
      <vt:lpstr>Presentación de PowerPoint</vt:lpstr>
      <vt:lpstr>  Sistema Nacional de Contabilidad Pública  </vt:lpstr>
      <vt:lpstr>PROPÓSITO  SISTEMA NACIONAL DE CONTABILIDAD PÚBLICA</vt:lpstr>
      <vt:lpstr>  Términos de los EEFF – CONSOLIDACIÓN DE LA INFORMACIÓN  </vt:lpstr>
      <vt:lpstr>CONSOLIDACIÓN DE LA INFORMACIÓN CONTABLE PÚBLICA</vt:lpstr>
      <vt:lpstr>Sector Público  </vt:lpstr>
      <vt:lpstr>¿Quiénes son los usuarios de la información contable pública?</vt:lpstr>
      <vt:lpstr>¿Qué son los estados de situación financiera financieros y para qué se utilizan?</vt:lpstr>
      <vt:lpstr>  Caso práctico  </vt:lpstr>
      <vt:lpstr>Pasos para ejercer el control social y conformación de veedurías ciudadanas desde la contabilidad pública</vt:lpstr>
      <vt:lpstr>Pasos para ejercer el control social y conformación de veedurías ciudadanas desde la contabilidad pública</vt:lpstr>
      <vt:lpstr>CONCLUSIONES CONTABILIDAD COMO INSTRUMENTO DE CONTROL SOCIAL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salzate</dc:creator>
  <cp:lastModifiedBy>salzate</cp:lastModifiedBy>
  <cp:revision>68</cp:revision>
  <dcterms:created xsi:type="dcterms:W3CDTF">2021-08-27T14:03:23Z</dcterms:created>
  <dcterms:modified xsi:type="dcterms:W3CDTF">2021-10-15T22:40:33Z</dcterms:modified>
</cp:coreProperties>
</file>