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92" r:id="rId4"/>
    <p:sldId id="303" r:id="rId5"/>
    <p:sldId id="288" r:id="rId6"/>
    <p:sldId id="295" r:id="rId7"/>
    <p:sldId id="296" r:id="rId8"/>
    <p:sldId id="283" r:id="rId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584"/>
    <a:srgbClr val="97CDCC"/>
    <a:srgbClr val="E0F0F0"/>
    <a:srgbClr val="0090BA"/>
    <a:srgbClr val="0462A2"/>
    <a:srgbClr val="135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04" d="100"/>
          <a:sy n="104"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Paola Vargas Mojoco" userId="46c585d0-847a-42b8-b18b-a084d193615d" providerId="ADAL" clId="{73E1F80B-4817-42CC-9711-5EA0CA99FD5D}"/>
    <pc:docChg chg="custSel delSld modSld">
      <pc:chgData name="Diana Paola Vargas Mojoco" userId="46c585d0-847a-42b8-b18b-a084d193615d" providerId="ADAL" clId="{73E1F80B-4817-42CC-9711-5EA0CA99FD5D}" dt="2021-10-13T22:14:13.201" v="2" actId="478"/>
      <pc:docMkLst>
        <pc:docMk/>
      </pc:docMkLst>
      <pc:sldChg chg="del">
        <pc:chgData name="Diana Paola Vargas Mojoco" userId="46c585d0-847a-42b8-b18b-a084d193615d" providerId="ADAL" clId="{73E1F80B-4817-42CC-9711-5EA0CA99FD5D}" dt="2021-10-13T22:14:00.412" v="1" actId="47"/>
        <pc:sldMkLst>
          <pc:docMk/>
          <pc:sldMk cId="265029271" sldId="275"/>
        </pc:sldMkLst>
      </pc:sldChg>
      <pc:sldChg chg="delSp mod">
        <pc:chgData name="Diana Paola Vargas Mojoco" userId="46c585d0-847a-42b8-b18b-a084d193615d" providerId="ADAL" clId="{73E1F80B-4817-42CC-9711-5EA0CA99FD5D}" dt="2021-10-13T22:14:13.201" v="2" actId="478"/>
        <pc:sldMkLst>
          <pc:docMk/>
          <pc:sldMk cId="1440895274" sldId="283"/>
        </pc:sldMkLst>
        <pc:spChg chg="del">
          <ac:chgData name="Diana Paola Vargas Mojoco" userId="46c585d0-847a-42b8-b18b-a084d193615d" providerId="ADAL" clId="{73E1F80B-4817-42CC-9711-5EA0CA99FD5D}" dt="2021-10-13T22:14:13.201" v="2" actId="478"/>
          <ac:spMkLst>
            <pc:docMk/>
            <pc:sldMk cId="1440895274" sldId="283"/>
            <ac:spMk id="4" creationId="{85DD325D-3117-4256-BC48-BC1AC53E165F}"/>
          </ac:spMkLst>
        </pc:spChg>
      </pc:sldChg>
      <pc:sldChg chg="del">
        <pc:chgData name="Diana Paola Vargas Mojoco" userId="46c585d0-847a-42b8-b18b-a084d193615d" providerId="ADAL" clId="{73E1F80B-4817-42CC-9711-5EA0CA99FD5D}" dt="2021-10-13T22:13:54.671" v="0" actId="47"/>
        <pc:sldMkLst>
          <pc:docMk/>
          <pc:sldMk cId="465752779" sldId="289"/>
        </pc:sldMkLst>
      </pc:sldChg>
      <pc:sldChg chg="del">
        <pc:chgData name="Diana Paola Vargas Mojoco" userId="46c585d0-847a-42b8-b18b-a084d193615d" providerId="ADAL" clId="{73E1F80B-4817-42CC-9711-5EA0CA99FD5D}" dt="2021-10-13T22:13:54.671" v="0" actId="47"/>
        <pc:sldMkLst>
          <pc:docMk/>
          <pc:sldMk cId="4081724398" sldId="291"/>
        </pc:sldMkLst>
      </pc:sldChg>
      <pc:sldChg chg="del">
        <pc:chgData name="Diana Paola Vargas Mojoco" userId="46c585d0-847a-42b8-b18b-a084d193615d" providerId="ADAL" clId="{73E1F80B-4817-42CC-9711-5EA0CA99FD5D}" dt="2021-10-13T22:13:54.671" v="0" actId="47"/>
        <pc:sldMkLst>
          <pc:docMk/>
          <pc:sldMk cId="43634940" sldId="293"/>
        </pc:sldMkLst>
      </pc:sldChg>
      <pc:sldChg chg="del">
        <pc:chgData name="Diana Paola Vargas Mojoco" userId="46c585d0-847a-42b8-b18b-a084d193615d" providerId="ADAL" clId="{73E1F80B-4817-42CC-9711-5EA0CA99FD5D}" dt="2021-10-13T22:14:00.412" v="1" actId="47"/>
        <pc:sldMkLst>
          <pc:docMk/>
          <pc:sldMk cId="2723732527" sldId="294"/>
        </pc:sldMkLst>
      </pc:sldChg>
      <pc:sldChg chg="del">
        <pc:chgData name="Diana Paola Vargas Mojoco" userId="46c585d0-847a-42b8-b18b-a084d193615d" providerId="ADAL" clId="{73E1F80B-4817-42CC-9711-5EA0CA99FD5D}" dt="2021-10-13T22:13:54.671" v="0" actId="47"/>
        <pc:sldMkLst>
          <pc:docMk/>
          <pc:sldMk cId="3205226296" sldId="300"/>
        </pc:sldMkLst>
      </pc:sldChg>
      <pc:sldChg chg="del">
        <pc:chgData name="Diana Paola Vargas Mojoco" userId="46c585d0-847a-42b8-b18b-a084d193615d" providerId="ADAL" clId="{73E1F80B-4817-42CC-9711-5EA0CA99FD5D}" dt="2021-10-13T22:13:54.671" v="0" actId="47"/>
        <pc:sldMkLst>
          <pc:docMk/>
          <pc:sldMk cId="2727293589" sldId="301"/>
        </pc:sldMkLst>
      </pc:sldChg>
      <pc:sldChg chg="del">
        <pc:chgData name="Diana Paola Vargas Mojoco" userId="46c585d0-847a-42b8-b18b-a084d193615d" providerId="ADAL" clId="{73E1F80B-4817-42CC-9711-5EA0CA99FD5D}" dt="2021-10-13T22:13:54.671" v="0" actId="47"/>
        <pc:sldMkLst>
          <pc:docMk/>
          <pc:sldMk cId="3108245201" sldId="302"/>
        </pc:sldMkLst>
      </pc:sldChg>
      <pc:sldChg chg="del">
        <pc:chgData name="Diana Paola Vargas Mojoco" userId="46c585d0-847a-42b8-b18b-a084d193615d" providerId="ADAL" clId="{73E1F80B-4817-42CC-9711-5EA0CA99FD5D}" dt="2021-10-13T22:13:54.671" v="0" actId="47"/>
        <pc:sldMkLst>
          <pc:docMk/>
          <pc:sldMk cId="546963941" sldId="304"/>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5F2BF33-92BC-40CF-86DD-593CB4D259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978"/>
            <a:ext cx="12192000" cy="6887978"/>
          </a:xfrm>
          <a:prstGeom prst="rect">
            <a:avLst/>
          </a:prstGeom>
        </p:spPr>
      </p:pic>
      <p:pic>
        <p:nvPicPr>
          <p:cNvPr id="12" name="Gráfico 11">
            <a:extLst>
              <a:ext uri="{FF2B5EF4-FFF2-40B4-BE49-F238E27FC236}">
                <a16:creationId xmlns:a16="http://schemas.microsoft.com/office/drawing/2014/main" id="{AB9C1D02-DEB8-4CE4-97FE-A7A0CE4F1FD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36995" y="2855219"/>
            <a:ext cx="11014270" cy="128123"/>
          </a:xfrm>
          <a:prstGeom prst="rect">
            <a:avLst/>
          </a:prstGeom>
        </p:spPr>
      </p:pic>
      <p:sp>
        <p:nvSpPr>
          <p:cNvPr id="4" name="Marcador de texto 3">
            <a:extLst>
              <a:ext uri="{FF2B5EF4-FFF2-40B4-BE49-F238E27FC236}">
                <a16:creationId xmlns:a16="http://schemas.microsoft.com/office/drawing/2014/main" id="{331309A2-64C7-4F4E-BE8E-AB19E4ED1ACF}"/>
              </a:ext>
            </a:extLst>
          </p:cNvPr>
          <p:cNvSpPr>
            <a:spLocks noGrp="1"/>
          </p:cNvSpPr>
          <p:nvPr>
            <p:ph type="body" sz="quarter" idx="11" hasCustomPrompt="1"/>
          </p:nvPr>
        </p:nvSpPr>
        <p:spPr>
          <a:xfrm>
            <a:off x="436563" y="1634836"/>
            <a:ext cx="11014075" cy="1094467"/>
          </a:xfrm>
        </p:spPr>
        <p:txBody>
          <a:bodyPr>
            <a:noAutofit/>
          </a:bodyPr>
          <a:lstStyle>
            <a:lvl1pPr algn="ctr">
              <a:defRPr sz="3600">
                <a:solidFill>
                  <a:srgbClr val="0462A2"/>
                </a:solidFill>
              </a:defRPr>
            </a:lvl1pPr>
          </a:lstStyle>
          <a:p>
            <a:pPr lvl="0"/>
            <a:r>
              <a:rPr lang="es-ES" dirty="0"/>
              <a:t>Haga clic para escribir el n</a:t>
            </a:r>
            <a:r>
              <a:rPr lang="es-MX" dirty="0" err="1"/>
              <a:t>ombre</a:t>
            </a:r>
            <a:r>
              <a:rPr lang="es-MX" dirty="0"/>
              <a:t> de la conferencia, panel o conversatorio.</a:t>
            </a:r>
            <a:endParaRPr lang="es-ES" dirty="0"/>
          </a:p>
        </p:txBody>
      </p:sp>
      <p:sp>
        <p:nvSpPr>
          <p:cNvPr id="9" name="Marcador de texto 8">
            <a:extLst>
              <a:ext uri="{FF2B5EF4-FFF2-40B4-BE49-F238E27FC236}">
                <a16:creationId xmlns:a16="http://schemas.microsoft.com/office/drawing/2014/main" id="{B95BD9DE-5763-49F8-97C6-25DFA08EEDDD}"/>
              </a:ext>
            </a:extLst>
          </p:cNvPr>
          <p:cNvSpPr>
            <a:spLocks noGrp="1"/>
          </p:cNvSpPr>
          <p:nvPr>
            <p:ph type="body" sz="quarter" idx="13" hasCustomPrompt="1"/>
          </p:nvPr>
        </p:nvSpPr>
        <p:spPr>
          <a:xfrm>
            <a:off x="436368" y="4013547"/>
            <a:ext cx="11014270" cy="620712"/>
          </a:xfrm>
        </p:spPr>
        <p:txBody>
          <a:bodyPr/>
          <a:lstStyle>
            <a:lvl1pPr algn="ctr">
              <a:defRPr sz="2400">
                <a:solidFill>
                  <a:srgbClr val="418584"/>
                </a:solidFill>
                <a:latin typeface="+mj-lt"/>
              </a:defRPr>
            </a:lvl1pPr>
          </a:lstStyle>
          <a:p>
            <a:pPr lvl="0"/>
            <a:r>
              <a:rPr lang="es-CO" dirty="0"/>
              <a:t>Haga clic </a:t>
            </a:r>
            <a:r>
              <a:rPr lang="es-MX" dirty="0"/>
              <a:t>para escribir el cargo o profesión y la entidad a la que se encuentra vinculado.</a:t>
            </a:r>
            <a:endParaRPr lang="es-CO" dirty="0"/>
          </a:p>
        </p:txBody>
      </p:sp>
      <p:sp>
        <p:nvSpPr>
          <p:cNvPr id="14" name="Marcador de texto 13">
            <a:extLst>
              <a:ext uri="{FF2B5EF4-FFF2-40B4-BE49-F238E27FC236}">
                <a16:creationId xmlns:a16="http://schemas.microsoft.com/office/drawing/2014/main" id="{DB005628-9CC1-4D95-B627-0CAD86392E41}"/>
              </a:ext>
            </a:extLst>
          </p:cNvPr>
          <p:cNvSpPr>
            <a:spLocks noGrp="1"/>
          </p:cNvSpPr>
          <p:nvPr>
            <p:ph type="body" sz="quarter" idx="14" hasCustomPrompt="1"/>
          </p:nvPr>
        </p:nvSpPr>
        <p:spPr>
          <a:xfrm>
            <a:off x="436368" y="3247669"/>
            <a:ext cx="11014270" cy="455522"/>
          </a:xfrm>
        </p:spPr>
        <p:txBody>
          <a:bodyPr/>
          <a:lstStyle>
            <a:lvl1pPr algn="ctr">
              <a:defRPr>
                <a:solidFill>
                  <a:srgbClr val="418584"/>
                </a:solidFill>
              </a:defRPr>
            </a:lvl1pPr>
            <a:lvl2pPr algn="ctr">
              <a:defRPr>
                <a:solidFill>
                  <a:srgbClr val="418584"/>
                </a:solidFill>
              </a:defRPr>
            </a:lvl2pPr>
            <a:lvl3pPr algn="ctr">
              <a:defRPr>
                <a:solidFill>
                  <a:srgbClr val="418584"/>
                </a:solidFill>
              </a:defRPr>
            </a:lvl3pPr>
            <a:lvl4pPr algn="ctr">
              <a:defRPr>
                <a:solidFill>
                  <a:srgbClr val="418584"/>
                </a:solidFill>
              </a:defRPr>
            </a:lvl4pPr>
            <a:lvl5pPr algn="ctr">
              <a:defRPr>
                <a:solidFill>
                  <a:srgbClr val="418584"/>
                </a:solidFill>
              </a:defRPr>
            </a:lvl5pPr>
          </a:lstStyle>
          <a:p>
            <a:pPr lvl="0"/>
            <a:r>
              <a:rPr lang="es-ES" dirty="0"/>
              <a:t>Haga clic para escribir el nombre completo del conferencista.</a:t>
            </a:r>
          </a:p>
        </p:txBody>
      </p:sp>
      <p:pic>
        <p:nvPicPr>
          <p:cNvPr id="17" name="Imagen 16">
            <a:extLst>
              <a:ext uri="{FF2B5EF4-FFF2-40B4-BE49-F238E27FC236}">
                <a16:creationId xmlns:a16="http://schemas.microsoft.com/office/drawing/2014/main" id="{0DD430C4-52C3-4CBF-8D84-59BCF04A76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54410" y="4634259"/>
            <a:ext cx="6709719" cy="2741124"/>
          </a:xfrm>
          <a:prstGeom prst="rect">
            <a:avLst/>
          </a:prstGeom>
        </p:spPr>
      </p:pic>
    </p:spTree>
    <p:extLst>
      <p:ext uri="{BB962C8B-B14F-4D97-AF65-F5344CB8AC3E}">
        <p14:creationId xmlns:p14="http://schemas.microsoft.com/office/powerpoint/2010/main" val="189589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9845C426-9B99-4EAE-AFA8-87FF290D40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9779" y="1670334"/>
            <a:ext cx="103114" cy="3517333"/>
          </a:xfrm>
          <a:prstGeom prst="rect">
            <a:avLst/>
          </a:prstGeom>
        </p:spPr>
      </p:pic>
      <p:sp>
        <p:nvSpPr>
          <p:cNvPr id="7" name="Título 1">
            <a:extLst>
              <a:ext uri="{FF2B5EF4-FFF2-40B4-BE49-F238E27FC236}">
                <a16:creationId xmlns:a16="http://schemas.microsoft.com/office/drawing/2014/main" id="{7BAE268D-8839-447C-A83C-A5AC11615BE7}"/>
              </a:ext>
            </a:extLst>
          </p:cNvPr>
          <p:cNvSpPr>
            <a:spLocks noGrp="1"/>
          </p:cNvSpPr>
          <p:nvPr>
            <p:ph type="title" hasCustomPrompt="1"/>
          </p:nvPr>
        </p:nvSpPr>
        <p:spPr>
          <a:xfrm>
            <a:off x="666039" y="1818167"/>
            <a:ext cx="3530193" cy="3221665"/>
          </a:xfrm>
        </p:spPr>
        <p:txBody>
          <a:bodyPr/>
          <a:lstStyle>
            <a:lvl1pPr>
              <a:defRPr b="1">
                <a:solidFill>
                  <a:srgbClr val="418584"/>
                </a:solidFill>
              </a:defRPr>
            </a:lvl1pPr>
          </a:lstStyle>
          <a:p>
            <a:r>
              <a:rPr lang="es-ES" dirty="0"/>
              <a:t>Haga clic para escribir el  título del tema o subtema.</a:t>
            </a:r>
            <a:endParaRPr lang="es-CO" dirty="0"/>
          </a:p>
        </p:txBody>
      </p:sp>
      <p:sp>
        <p:nvSpPr>
          <p:cNvPr id="3" name="Marcador de posición de imagen 2">
            <a:extLst>
              <a:ext uri="{FF2B5EF4-FFF2-40B4-BE49-F238E27FC236}">
                <a16:creationId xmlns:a16="http://schemas.microsoft.com/office/drawing/2014/main" id="{C4DE86C8-B199-4C29-B380-16A7769DA01E}"/>
              </a:ext>
            </a:extLst>
          </p:cNvPr>
          <p:cNvSpPr>
            <a:spLocks noGrp="1"/>
          </p:cNvSpPr>
          <p:nvPr>
            <p:ph type="pic" sz="quarter" idx="10"/>
          </p:nvPr>
        </p:nvSpPr>
        <p:spPr>
          <a:xfrm>
            <a:off x="5041556" y="1242205"/>
            <a:ext cx="6483693" cy="4390844"/>
          </a:xfrm>
          <a:ln w="38100">
            <a:solidFill>
              <a:srgbClr val="418584"/>
            </a:solidFill>
          </a:ln>
        </p:spPr>
        <p:txBody>
          <a:bodyPr/>
          <a:lstStyle/>
          <a:p>
            <a:endParaRPr lang="es-CO" dirty="0"/>
          </a:p>
        </p:txBody>
      </p:sp>
      <p:pic>
        <p:nvPicPr>
          <p:cNvPr id="9" name="Imagen 8">
            <a:extLst>
              <a:ext uri="{FF2B5EF4-FFF2-40B4-BE49-F238E27FC236}">
                <a16:creationId xmlns:a16="http://schemas.microsoft.com/office/drawing/2014/main" id="{9C34381F-9007-43A5-B121-C999D3A436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9434" y="5423092"/>
            <a:ext cx="3817149" cy="1535704"/>
          </a:xfrm>
          <a:prstGeom prst="rect">
            <a:avLst/>
          </a:prstGeom>
        </p:spPr>
      </p:pic>
    </p:spTree>
    <p:extLst>
      <p:ext uri="{BB962C8B-B14F-4D97-AF65-F5344CB8AC3E}">
        <p14:creationId xmlns:p14="http://schemas.microsoft.com/office/powerpoint/2010/main" val="215159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1EE73-F32A-4A85-AF39-EAF566295759}"/>
              </a:ext>
            </a:extLst>
          </p:cNvPr>
          <p:cNvSpPr>
            <a:spLocks noGrp="1"/>
          </p:cNvSpPr>
          <p:nvPr>
            <p:ph type="title" hasCustomPrompt="1"/>
          </p:nvPr>
        </p:nvSpPr>
        <p:spPr>
          <a:xfrm>
            <a:off x="1105601" y="653536"/>
            <a:ext cx="10349111" cy="607156"/>
          </a:xfrm>
        </p:spPr>
        <p:txBody>
          <a:bodyPr anchor="b">
            <a:noAutofit/>
          </a:bodyPr>
          <a:lstStyle>
            <a:lvl1pPr>
              <a:defRPr sz="4000" b="1">
                <a:solidFill>
                  <a:srgbClr val="418584"/>
                </a:solidFill>
              </a:defRPr>
            </a:lvl1pPr>
          </a:lstStyle>
          <a:p>
            <a:r>
              <a:rPr lang="es-ES" dirty="0"/>
              <a:t>Haga clic para escribir el título.</a:t>
            </a:r>
            <a:endParaRPr lang="es-CO" dirty="0"/>
          </a:p>
        </p:txBody>
      </p:sp>
      <p:pic>
        <p:nvPicPr>
          <p:cNvPr id="9" name="Gráfico 8">
            <a:extLst>
              <a:ext uri="{FF2B5EF4-FFF2-40B4-BE49-F238E27FC236}">
                <a16:creationId xmlns:a16="http://schemas.microsoft.com/office/drawing/2014/main" id="{9F478335-9906-4445-8FC9-B82FD95D00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53536"/>
            <a:ext cx="978195" cy="607156"/>
          </a:xfrm>
          <a:prstGeom prst="rect">
            <a:avLst/>
          </a:prstGeom>
        </p:spPr>
      </p:pic>
      <p:sp>
        <p:nvSpPr>
          <p:cNvPr id="12" name="Marcador de texto 3">
            <a:extLst>
              <a:ext uri="{FF2B5EF4-FFF2-40B4-BE49-F238E27FC236}">
                <a16:creationId xmlns:a16="http://schemas.microsoft.com/office/drawing/2014/main" id="{F622E2AD-8D67-4DCB-97A6-511218D8CC31}"/>
              </a:ext>
            </a:extLst>
          </p:cNvPr>
          <p:cNvSpPr>
            <a:spLocks noGrp="1"/>
          </p:cNvSpPr>
          <p:nvPr>
            <p:ph type="body" sz="half" idx="2" hasCustomPrompt="1"/>
          </p:nvPr>
        </p:nvSpPr>
        <p:spPr>
          <a:xfrm>
            <a:off x="1105603" y="1680518"/>
            <a:ext cx="10349112" cy="4220367"/>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pic>
        <p:nvPicPr>
          <p:cNvPr id="6" name="Imagen 5">
            <a:extLst>
              <a:ext uri="{FF2B5EF4-FFF2-40B4-BE49-F238E27FC236}">
                <a16:creationId xmlns:a16="http://schemas.microsoft.com/office/drawing/2014/main" id="{96577F5E-0BC5-4602-ABC4-0AB53CD800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9434" y="5423092"/>
            <a:ext cx="3817149" cy="1535704"/>
          </a:xfrm>
          <a:prstGeom prst="rect">
            <a:avLst/>
          </a:prstGeom>
        </p:spPr>
      </p:pic>
    </p:spTree>
    <p:extLst>
      <p:ext uri="{BB962C8B-B14F-4D97-AF65-F5344CB8AC3E}">
        <p14:creationId xmlns:p14="http://schemas.microsoft.com/office/powerpoint/2010/main" val="770436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5BDD682C-6E4A-438D-B086-256D707BD7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3" y="653973"/>
            <a:ext cx="977492" cy="606719"/>
          </a:xfrm>
          <a:prstGeom prst="rect">
            <a:avLst/>
          </a:prstGeom>
        </p:spPr>
      </p:pic>
      <p:sp>
        <p:nvSpPr>
          <p:cNvPr id="9" name="Título 1">
            <a:extLst>
              <a:ext uri="{FF2B5EF4-FFF2-40B4-BE49-F238E27FC236}">
                <a16:creationId xmlns:a16="http://schemas.microsoft.com/office/drawing/2014/main" id="{4FFA084A-C34C-499F-858A-E6620FADE20A}"/>
              </a:ext>
            </a:extLst>
          </p:cNvPr>
          <p:cNvSpPr txBox="1">
            <a:spLocks/>
          </p:cNvSpPr>
          <p:nvPr userDrawn="1"/>
        </p:nvSpPr>
        <p:spPr>
          <a:xfrm>
            <a:off x="1105601" y="653536"/>
            <a:ext cx="10349111" cy="6071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000" b="1" kern="1200">
                <a:solidFill>
                  <a:srgbClr val="418584"/>
                </a:solidFill>
                <a:latin typeface="+mj-lt"/>
                <a:ea typeface="+mj-ea"/>
                <a:cs typeface="+mj-cs"/>
              </a:defRPr>
            </a:lvl1pPr>
          </a:lstStyle>
          <a:p>
            <a:r>
              <a:rPr lang="es-ES" dirty="0">
                <a:solidFill>
                  <a:srgbClr val="0462A2"/>
                </a:solidFill>
              </a:rPr>
              <a:t>Haga clic para escribir el título.</a:t>
            </a:r>
            <a:endParaRPr lang="es-CO" dirty="0">
              <a:solidFill>
                <a:srgbClr val="0462A2"/>
              </a:solidFill>
            </a:endParaRPr>
          </a:p>
        </p:txBody>
      </p:sp>
      <p:sp>
        <p:nvSpPr>
          <p:cNvPr id="15" name="Marcador de texto 3">
            <a:extLst>
              <a:ext uri="{FF2B5EF4-FFF2-40B4-BE49-F238E27FC236}">
                <a16:creationId xmlns:a16="http://schemas.microsoft.com/office/drawing/2014/main" id="{3BCA8FE8-E9FF-4703-9824-DCE760F2D5E9}"/>
              </a:ext>
            </a:extLst>
          </p:cNvPr>
          <p:cNvSpPr>
            <a:spLocks noGrp="1"/>
          </p:cNvSpPr>
          <p:nvPr>
            <p:ph type="body" sz="half" idx="10" hasCustomPrompt="1"/>
          </p:nvPr>
        </p:nvSpPr>
        <p:spPr>
          <a:xfrm>
            <a:off x="1105603" y="1680518"/>
            <a:ext cx="10349112" cy="4220367"/>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pic>
        <p:nvPicPr>
          <p:cNvPr id="6" name="Imagen 5">
            <a:extLst>
              <a:ext uri="{FF2B5EF4-FFF2-40B4-BE49-F238E27FC236}">
                <a16:creationId xmlns:a16="http://schemas.microsoft.com/office/drawing/2014/main" id="{BFDEE027-67E2-4935-8E93-BA95F75E4E2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9434" y="5423092"/>
            <a:ext cx="3817149" cy="1535704"/>
          </a:xfrm>
          <a:prstGeom prst="rect">
            <a:avLst/>
          </a:prstGeom>
        </p:spPr>
      </p:pic>
    </p:spTree>
    <p:extLst>
      <p:ext uri="{BB962C8B-B14F-4D97-AF65-F5344CB8AC3E}">
        <p14:creationId xmlns:p14="http://schemas.microsoft.com/office/powerpoint/2010/main" val="77899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vertical y text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E58B2CC-C204-478A-8528-B41C5153A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16" name="Gráfico 15">
            <a:extLst>
              <a:ext uri="{FF2B5EF4-FFF2-40B4-BE49-F238E27FC236}">
                <a16:creationId xmlns:a16="http://schemas.microsoft.com/office/drawing/2014/main" id="{F2104A40-DBD3-4138-B2A0-C4D5CB7A7D7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59170"/>
          <a:stretch/>
        </p:blipFill>
        <p:spPr>
          <a:xfrm>
            <a:off x="223286" y="1157290"/>
            <a:ext cx="11111023" cy="1939593"/>
          </a:xfrm>
          <a:prstGeom prst="rect">
            <a:avLst/>
          </a:prstGeom>
        </p:spPr>
      </p:pic>
      <p:pic>
        <p:nvPicPr>
          <p:cNvPr id="18" name="Gráfico 17">
            <a:extLst>
              <a:ext uri="{FF2B5EF4-FFF2-40B4-BE49-F238E27FC236}">
                <a16:creationId xmlns:a16="http://schemas.microsoft.com/office/drawing/2014/main" id="{07805257-82E0-4526-854E-4385DCA6283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37696" y="5986193"/>
            <a:ext cx="2922240" cy="306261"/>
          </a:xfrm>
          <a:prstGeom prst="rect">
            <a:avLst/>
          </a:prstGeom>
        </p:spPr>
      </p:pic>
      <p:pic>
        <p:nvPicPr>
          <p:cNvPr id="22" name="Gráfico 21">
            <a:extLst>
              <a:ext uri="{FF2B5EF4-FFF2-40B4-BE49-F238E27FC236}">
                <a16:creationId xmlns:a16="http://schemas.microsoft.com/office/drawing/2014/main" id="{B88BD599-6AEA-4BB6-A78D-55764765BEE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549726" y="5998176"/>
            <a:ext cx="171672" cy="326177"/>
          </a:xfrm>
          <a:prstGeom prst="rect">
            <a:avLst/>
          </a:prstGeom>
        </p:spPr>
      </p:pic>
      <p:sp>
        <p:nvSpPr>
          <p:cNvPr id="23" name="CuadroTexto 22">
            <a:extLst>
              <a:ext uri="{FF2B5EF4-FFF2-40B4-BE49-F238E27FC236}">
                <a16:creationId xmlns:a16="http://schemas.microsoft.com/office/drawing/2014/main" id="{82B1899E-2844-420D-B04A-38A36C5DF770}"/>
              </a:ext>
            </a:extLst>
          </p:cNvPr>
          <p:cNvSpPr txBox="1"/>
          <p:nvPr userDrawn="1"/>
        </p:nvSpPr>
        <p:spPr>
          <a:xfrm>
            <a:off x="3689499" y="5976598"/>
            <a:ext cx="3900599" cy="369332"/>
          </a:xfrm>
          <a:prstGeom prst="rect">
            <a:avLst/>
          </a:prstGeom>
          <a:noFill/>
        </p:spPr>
        <p:txBody>
          <a:bodyPr wrap="square" rtlCol="0">
            <a:spAutoFit/>
          </a:bodyPr>
          <a:lstStyle/>
          <a:p>
            <a:r>
              <a:rPr lang="es-CO" sz="1750" dirty="0">
                <a:solidFill>
                  <a:srgbClr val="135479"/>
                </a:solidFill>
                <a:latin typeface="Myriad pro"/>
              </a:rPr>
              <a:t>@ContaduriaGeneraldelaNacionCGN</a:t>
            </a:r>
          </a:p>
        </p:txBody>
      </p:sp>
      <p:pic>
        <p:nvPicPr>
          <p:cNvPr id="25" name="Gráfico 24">
            <a:extLst>
              <a:ext uri="{FF2B5EF4-FFF2-40B4-BE49-F238E27FC236}">
                <a16:creationId xmlns:a16="http://schemas.microsoft.com/office/drawing/2014/main" id="{65F9561B-D2EE-45FF-8064-98D3ADC4D4C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93669" y="6008133"/>
            <a:ext cx="367514" cy="306261"/>
          </a:xfrm>
          <a:prstGeom prst="rect">
            <a:avLst/>
          </a:prstGeom>
        </p:spPr>
      </p:pic>
      <p:sp>
        <p:nvSpPr>
          <p:cNvPr id="26" name="CuadroTexto 25">
            <a:extLst>
              <a:ext uri="{FF2B5EF4-FFF2-40B4-BE49-F238E27FC236}">
                <a16:creationId xmlns:a16="http://schemas.microsoft.com/office/drawing/2014/main" id="{9E9DB164-359B-402B-BCA8-456577B28B71}"/>
              </a:ext>
            </a:extLst>
          </p:cNvPr>
          <p:cNvSpPr txBox="1"/>
          <p:nvPr userDrawn="1"/>
        </p:nvSpPr>
        <p:spPr>
          <a:xfrm>
            <a:off x="8129284" y="5970410"/>
            <a:ext cx="1992912" cy="353943"/>
          </a:xfrm>
          <a:prstGeom prst="rect">
            <a:avLst/>
          </a:prstGeom>
          <a:noFill/>
        </p:spPr>
        <p:txBody>
          <a:bodyPr wrap="square" rtlCol="0">
            <a:spAutoFit/>
          </a:bodyPr>
          <a:lstStyle/>
          <a:p>
            <a:r>
              <a:rPr lang="es-CO" sz="1700" dirty="0">
                <a:solidFill>
                  <a:srgbClr val="135479"/>
                </a:solidFill>
                <a:latin typeface="Myriad pro"/>
              </a:rPr>
              <a:t>@Contaduria_CGN</a:t>
            </a:r>
          </a:p>
        </p:txBody>
      </p:sp>
      <p:pic>
        <p:nvPicPr>
          <p:cNvPr id="28" name="Gráfico 27">
            <a:extLst>
              <a:ext uri="{FF2B5EF4-FFF2-40B4-BE49-F238E27FC236}">
                <a16:creationId xmlns:a16="http://schemas.microsoft.com/office/drawing/2014/main" id="{A794E9DB-709A-4D08-97C1-883731C9359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309115" y="6015829"/>
            <a:ext cx="426522" cy="298565"/>
          </a:xfrm>
          <a:prstGeom prst="rect">
            <a:avLst/>
          </a:prstGeom>
        </p:spPr>
      </p:pic>
      <p:sp>
        <p:nvSpPr>
          <p:cNvPr id="29" name="CuadroTexto 28">
            <a:extLst>
              <a:ext uri="{FF2B5EF4-FFF2-40B4-BE49-F238E27FC236}">
                <a16:creationId xmlns:a16="http://schemas.microsoft.com/office/drawing/2014/main" id="{560CA380-7081-4817-8BA3-A3293A36D25D}"/>
              </a:ext>
            </a:extLst>
          </p:cNvPr>
          <p:cNvSpPr txBox="1"/>
          <p:nvPr userDrawn="1"/>
        </p:nvSpPr>
        <p:spPr>
          <a:xfrm>
            <a:off x="10757441" y="5962351"/>
            <a:ext cx="1263899" cy="353943"/>
          </a:xfrm>
          <a:prstGeom prst="rect">
            <a:avLst/>
          </a:prstGeom>
          <a:noFill/>
        </p:spPr>
        <p:txBody>
          <a:bodyPr wrap="square" rtlCol="0">
            <a:spAutoFit/>
          </a:bodyPr>
          <a:lstStyle/>
          <a:p>
            <a:r>
              <a:rPr lang="es-CO" sz="1700" dirty="0">
                <a:solidFill>
                  <a:srgbClr val="135479"/>
                </a:solidFill>
                <a:latin typeface="Myriad pro"/>
              </a:rPr>
              <a:t>CGNOficial</a:t>
            </a:r>
          </a:p>
        </p:txBody>
      </p:sp>
      <p:sp>
        <p:nvSpPr>
          <p:cNvPr id="3" name="Marcador de contenido 2">
            <a:extLst>
              <a:ext uri="{FF2B5EF4-FFF2-40B4-BE49-F238E27FC236}">
                <a16:creationId xmlns:a16="http://schemas.microsoft.com/office/drawing/2014/main" id="{0819AC42-E0F9-497A-BDF2-CF7CAEF90EB9}"/>
              </a:ext>
            </a:extLst>
          </p:cNvPr>
          <p:cNvSpPr>
            <a:spLocks noGrp="1"/>
          </p:cNvSpPr>
          <p:nvPr>
            <p:ph sz="quarter" idx="10" hasCustomPrompt="1"/>
          </p:nvPr>
        </p:nvSpPr>
        <p:spPr>
          <a:xfrm>
            <a:off x="8663991" y="1309688"/>
            <a:ext cx="2916409" cy="2879725"/>
          </a:xfrm>
        </p:spPr>
        <p:txBody>
          <a:bodyPr/>
          <a:lstStyle>
            <a:lvl1pPr>
              <a:defRPr/>
            </a:lvl1pPr>
          </a:lstStyle>
          <a:p>
            <a:pPr lvl="0"/>
            <a:r>
              <a:rPr lang="es-ES" dirty="0"/>
              <a:t>Haga clic para insertar QR</a:t>
            </a:r>
          </a:p>
        </p:txBody>
      </p:sp>
      <p:pic>
        <p:nvPicPr>
          <p:cNvPr id="12" name="Gráfico 11">
            <a:extLst>
              <a:ext uri="{FF2B5EF4-FFF2-40B4-BE49-F238E27FC236}">
                <a16:creationId xmlns:a16="http://schemas.microsoft.com/office/drawing/2014/main" id="{E1B6AA05-DAF4-4BC3-A8C0-12176A4DD82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81688"/>
          <a:stretch/>
        </p:blipFill>
        <p:spPr>
          <a:xfrm>
            <a:off x="223286" y="4694339"/>
            <a:ext cx="11111023" cy="869918"/>
          </a:xfrm>
          <a:prstGeom prst="rect">
            <a:avLst/>
          </a:prstGeom>
        </p:spPr>
      </p:pic>
      <p:pic>
        <p:nvPicPr>
          <p:cNvPr id="13" name="Gráfico 12">
            <a:extLst>
              <a:ext uri="{FF2B5EF4-FFF2-40B4-BE49-F238E27FC236}">
                <a16:creationId xmlns:a16="http://schemas.microsoft.com/office/drawing/2014/main" id="{CA1A2585-D5B3-4E29-9048-541188285E3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38106" b="25031"/>
          <a:stretch/>
        </p:blipFill>
        <p:spPr>
          <a:xfrm>
            <a:off x="793630" y="2944241"/>
            <a:ext cx="9609827" cy="1514564"/>
          </a:xfrm>
          <a:prstGeom prst="rect">
            <a:avLst/>
          </a:prstGeom>
        </p:spPr>
      </p:pic>
    </p:spTree>
    <p:extLst>
      <p:ext uri="{BB962C8B-B14F-4D97-AF65-F5344CB8AC3E}">
        <p14:creationId xmlns:p14="http://schemas.microsoft.com/office/powerpoint/2010/main" val="136621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CE60B43-25A3-46A3-9BA1-A5FA7F7F40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224369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0" name="Marcador de texto 2">
            <a:extLst>
              <a:ext uri="{FF2B5EF4-FFF2-40B4-BE49-F238E27FC236}">
                <a16:creationId xmlns:a16="http://schemas.microsoft.com/office/drawing/2014/main" id="{ED976096-2716-4AB2-B30B-469D95B593C8}"/>
              </a:ext>
            </a:extLst>
          </p:cNvPr>
          <p:cNvSpPr>
            <a:spLocks noGrp="1"/>
          </p:cNvSpPr>
          <p:nvPr>
            <p:ph idx="1" hasCustomPrompt="1"/>
          </p:nvPr>
        </p:nvSpPr>
        <p:spPr>
          <a:xfrm>
            <a:off x="838200" y="1977082"/>
            <a:ext cx="5573233" cy="3828496"/>
          </a:xfrm>
          <a:prstGeom prst="rect">
            <a:avLst/>
          </a:prstGeom>
        </p:spPr>
        <p:txBody>
          <a:bodyPr vert="horz" lIns="91440" tIns="45720" rIns="91440" bIns="45720" rtlCol="0">
            <a:normAutofit/>
          </a:bodyPr>
          <a:lstStyle>
            <a:lvl1pPr marL="0" indent="0">
              <a:buNone/>
              <a:defRPr sz="2000"/>
            </a:lvl1pPr>
          </a:lstStyle>
          <a:p>
            <a:pPr lvl="0"/>
            <a:r>
              <a:rPr lang="es-ES" dirty="0"/>
              <a:t>Haga clic para modificar los estilos de texto del patrón.</a:t>
            </a:r>
          </a:p>
        </p:txBody>
      </p:sp>
      <p:pic>
        <p:nvPicPr>
          <p:cNvPr id="7" name="Imagen 6">
            <a:extLst>
              <a:ext uri="{FF2B5EF4-FFF2-40B4-BE49-F238E27FC236}">
                <a16:creationId xmlns:a16="http://schemas.microsoft.com/office/drawing/2014/main" id="{ABAE6F06-2C59-41F2-9C56-F6F7B4E8F6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5479" y="5534150"/>
            <a:ext cx="3541104" cy="1424646"/>
          </a:xfrm>
          <a:prstGeom prst="rect">
            <a:avLst/>
          </a:prstGeom>
        </p:spPr>
      </p:pic>
      <p:sp>
        <p:nvSpPr>
          <p:cNvPr id="5" name="Marcador de posición de imagen 4">
            <a:extLst>
              <a:ext uri="{FF2B5EF4-FFF2-40B4-BE49-F238E27FC236}">
                <a16:creationId xmlns:a16="http://schemas.microsoft.com/office/drawing/2014/main" id="{D8C60B89-FE65-4E60-AD9D-43B13B394283}"/>
              </a:ext>
            </a:extLst>
          </p:cNvPr>
          <p:cNvSpPr>
            <a:spLocks noGrp="1"/>
          </p:cNvSpPr>
          <p:nvPr>
            <p:ph type="pic" sz="quarter" idx="10"/>
          </p:nvPr>
        </p:nvSpPr>
        <p:spPr>
          <a:xfrm>
            <a:off x="6969211" y="881110"/>
            <a:ext cx="4497560" cy="4924467"/>
          </a:xfrm>
          <a:ln w="57150">
            <a:solidFill>
              <a:srgbClr val="418584"/>
            </a:solidFill>
          </a:ln>
        </p:spPr>
        <p:txBody>
          <a:bodyPr/>
          <a:lstStyle/>
          <a:p>
            <a:endParaRPr lang="es-CO"/>
          </a:p>
        </p:txBody>
      </p:sp>
      <p:sp>
        <p:nvSpPr>
          <p:cNvPr id="6" name="Título 5">
            <a:extLst>
              <a:ext uri="{FF2B5EF4-FFF2-40B4-BE49-F238E27FC236}">
                <a16:creationId xmlns:a16="http://schemas.microsoft.com/office/drawing/2014/main" id="{AAC6AB90-2348-4CC3-A7D7-9773C661A51D}"/>
              </a:ext>
            </a:extLst>
          </p:cNvPr>
          <p:cNvSpPr>
            <a:spLocks noGrp="1"/>
          </p:cNvSpPr>
          <p:nvPr>
            <p:ph type="title" hasCustomPrompt="1"/>
          </p:nvPr>
        </p:nvSpPr>
        <p:spPr>
          <a:xfrm>
            <a:off x="838200" y="881110"/>
            <a:ext cx="5573233" cy="809578"/>
          </a:xfrm>
        </p:spPr>
        <p:txBody>
          <a:bodyPr>
            <a:normAutofit/>
          </a:bodyPr>
          <a:lstStyle>
            <a:lvl1pPr>
              <a:defRPr sz="3600" b="1">
                <a:solidFill>
                  <a:srgbClr val="418584"/>
                </a:solidFill>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222638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9" name="Gráfico 8">
            <a:extLst>
              <a:ext uri="{FF2B5EF4-FFF2-40B4-BE49-F238E27FC236}">
                <a16:creationId xmlns:a16="http://schemas.microsoft.com/office/drawing/2014/main" id="{EEB2D242-A956-4104-8AB8-0747BF7A864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t="2" r="-1126" b="75446"/>
          <a:stretch/>
        </p:blipFill>
        <p:spPr>
          <a:xfrm>
            <a:off x="492642" y="5289531"/>
            <a:ext cx="11332774" cy="271010"/>
          </a:xfrm>
          <a:prstGeom prst="rect">
            <a:avLst/>
          </a:prstGeom>
        </p:spPr>
      </p:pic>
      <p:sp>
        <p:nvSpPr>
          <p:cNvPr id="15" name="Título 1">
            <a:extLst>
              <a:ext uri="{FF2B5EF4-FFF2-40B4-BE49-F238E27FC236}">
                <a16:creationId xmlns:a16="http://schemas.microsoft.com/office/drawing/2014/main" id="{3431BDDE-5E3E-4FDA-96E6-5A959B131087}"/>
              </a:ext>
            </a:extLst>
          </p:cNvPr>
          <p:cNvSpPr>
            <a:spLocks noGrp="1"/>
          </p:cNvSpPr>
          <p:nvPr>
            <p:ph type="title" hasCustomPrompt="1"/>
          </p:nvPr>
        </p:nvSpPr>
        <p:spPr>
          <a:xfrm>
            <a:off x="1141227" y="4732638"/>
            <a:ext cx="10164725" cy="427897"/>
          </a:xfrm>
        </p:spPr>
        <p:txBody>
          <a:bodyPr>
            <a:normAutofit/>
          </a:bodyPr>
          <a:lstStyle>
            <a:lvl1pPr algn="ctr">
              <a:defRPr sz="3400" b="1">
                <a:solidFill>
                  <a:srgbClr val="0462A2"/>
                </a:solidFill>
              </a:defRPr>
            </a:lvl1pPr>
          </a:lstStyle>
          <a:p>
            <a:r>
              <a:rPr lang="es-ES" dirty="0"/>
              <a:t>Haga clic para escribir el nombre del video.</a:t>
            </a:r>
            <a:endParaRPr lang="es-CO" dirty="0"/>
          </a:p>
        </p:txBody>
      </p:sp>
      <p:sp>
        <p:nvSpPr>
          <p:cNvPr id="3" name="Marcador de medios 2">
            <a:extLst>
              <a:ext uri="{FF2B5EF4-FFF2-40B4-BE49-F238E27FC236}">
                <a16:creationId xmlns:a16="http://schemas.microsoft.com/office/drawing/2014/main" id="{0305276D-5BD8-4926-A8EC-4DF90E00CBF8}"/>
              </a:ext>
            </a:extLst>
          </p:cNvPr>
          <p:cNvSpPr>
            <a:spLocks noGrp="1"/>
          </p:cNvSpPr>
          <p:nvPr>
            <p:ph type="media" sz="quarter" idx="10"/>
          </p:nvPr>
        </p:nvSpPr>
        <p:spPr>
          <a:xfrm>
            <a:off x="1141227" y="1037280"/>
            <a:ext cx="10164725" cy="3373253"/>
          </a:xfrm>
          <a:ln w="28575">
            <a:solidFill>
              <a:srgbClr val="0090BA"/>
            </a:solidFill>
          </a:ln>
        </p:spPr>
        <p:txBody>
          <a:bodyPr/>
          <a:lstStyle/>
          <a:p>
            <a:endParaRPr lang="es-CO"/>
          </a:p>
        </p:txBody>
      </p:sp>
      <p:pic>
        <p:nvPicPr>
          <p:cNvPr id="8" name="Imagen 7">
            <a:extLst>
              <a:ext uri="{FF2B5EF4-FFF2-40B4-BE49-F238E27FC236}">
                <a16:creationId xmlns:a16="http://schemas.microsoft.com/office/drawing/2014/main" id="{A32D9CBA-1297-4E63-8681-EBC244BB87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15811" y="5160535"/>
            <a:ext cx="4015556" cy="1628454"/>
          </a:xfrm>
          <a:prstGeom prst="rect">
            <a:avLst/>
          </a:prstGeom>
        </p:spPr>
      </p:pic>
    </p:spTree>
    <p:extLst>
      <p:ext uri="{BB962C8B-B14F-4D97-AF65-F5344CB8AC3E}">
        <p14:creationId xmlns:p14="http://schemas.microsoft.com/office/powerpoint/2010/main" val="858916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6" name="Imagen 5" descr="Patrón de fondo&#10;&#10;Descripción generada automáticamente">
            <a:extLst>
              <a:ext uri="{FF2B5EF4-FFF2-40B4-BE49-F238E27FC236}">
                <a16:creationId xmlns:a16="http://schemas.microsoft.com/office/drawing/2014/main" id="{88569A38-E143-4E2C-934E-309858514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ítulo 1">
            <a:extLst>
              <a:ext uri="{FF2B5EF4-FFF2-40B4-BE49-F238E27FC236}">
                <a16:creationId xmlns:a16="http://schemas.microsoft.com/office/drawing/2014/main" id="{FFD87B93-0D7C-4DEC-9A4E-5C49F80484D6}"/>
              </a:ext>
            </a:extLst>
          </p:cNvPr>
          <p:cNvSpPr>
            <a:spLocks noGrp="1"/>
          </p:cNvSpPr>
          <p:nvPr>
            <p:ph type="title" hasCustomPrompt="1"/>
          </p:nvPr>
        </p:nvSpPr>
        <p:spPr>
          <a:xfrm>
            <a:off x="944525" y="2369128"/>
            <a:ext cx="10515600" cy="1384166"/>
          </a:xfrm>
        </p:spPr>
        <p:txBody>
          <a:bodyPr>
            <a:normAutofit/>
          </a:bodyPr>
          <a:lstStyle>
            <a:lvl1pPr>
              <a:defRPr sz="5400" b="1">
                <a:solidFill>
                  <a:srgbClr val="0462A2"/>
                </a:solidFill>
              </a:defRPr>
            </a:lvl1pPr>
          </a:lstStyle>
          <a:p>
            <a:r>
              <a:rPr lang="es-ES" dirty="0"/>
              <a:t>Haga clic para escribir el título del tema o subtema.</a:t>
            </a:r>
            <a:endParaRPr lang="es-CO" dirty="0"/>
          </a:p>
        </p:txBody>
      </p:sp>
      <p:pic>
        <p:nvPicPr>
          <p:cNvPr id="8" name="Gráfico 7">
            <a:extLst>
              <a:ext uri="{FF2B5EF4-FFF2-40B4-BE49-F238E27FC236}">
                <a16:creationId xmlns:a16="http://schemas.microsoft.com/office/drawing/2014/main" id="{60EDC5F5-D0C9-4608-BC13-E957FE93FC5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69302"/>
          <a:stretch/>
        </p:blipFill>
        <p:spPr>
          <a:xfrm>
            <a:off x="280675" y="3995931"/>
            <a:ext cx="11668948" cy="641967"/>
          </a:xfrm>
          <a:prstGeom prst="rect">
            <a:avLst/>
          </a:prstGeom>
        </p:spPr>
      </p:pic>
      <p:pic>
        <p:nvPicPr>
          <p:cNvPr id="5" name="Gráfico 4">
            <a:extLst>
              <a:ext uri="{FF2B5EF4-FFF2-40B4-BE49-F238E27FC236}">
                <a16:creationId xmlns:a16="http://schemas.microsoft.com/office/drawing/2014/main" id="{9A131B16-766E-45F7-9985-81A5E36C95A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t="41424"/>
          <a:stretch/>
        </p:blipFill>
        <p:spPr>
          <a:xfrm>
            <a:off x="3020683" y="5196957"/>
            <a:ext cx="6150634" cy="645664"/>
          </a:xfrm>
          <a:prstGeom prst="rect">
            <a:avLst/>
          </a:prstGeom>
        </p:spPr>
      </p:pic>
    </p:spTree>
    <p:extLst>
      <p:ext uri="{BB962C8B-B14F-4D97-AF65-F5344CB8AC3E}">
        <p14:creationId xmlns:p14="http://schemas.microsoft.com/office/powerpoint/2010/main" val="413693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10" name="Gráfico 9">
            <a:extLst>
              <a:ext uri="{FF2B5EF4-FFF2-40B4-BE49-F238E27FC236}">
                <a16:creationId xmlns:a16="http://schemas.microsoft.com/office/drawing/2014/main" id="{6081A437-3D02-42D9-9B2F-F90263D9AD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4522033" cy="6858000"/>
          </a:xfrm>
          <a:prstGeom prst="rect">
            <a:avLst/>
          </a:prstGeom>
        </p:spPr>
      </p:pic>
      <p:sp>
        <p:nvSpPr>
          <p:cNvPr id="11" name="Título 1">
            <a:extLst>
              <a:ext uri="{FF2B5EF4-FFF2-40B4-BE49-F238E27FC236}">
                <a16:creationId xmlns:a16="http://schemas.microsoft.com/office/drawing/2014/main" id="{90A3BF31-5BCB-49E3-AB68-079F1EA2520D}"/>
              </a:ext>
            </a:extLst>
          </p:cNvPr>
          <p:cNvSpPr>
            <a:spLocks noGrp="1"/>
          </p:cNvSpPr>
          <p:nvPr>
            <p:ph type="title" hasCustomPrompt="1"/>
          </p:nvPr>
        </p:nvSpPr>
        <p:spPr>
          <a:xfrm>
            <a:off x="495918" y="1839432"/>
            <a:ext cx="3530193" cy="3221665"/>
          </a:xfrm>
        </p:spPr>
        <p:txBody>
          <a:bodyPr/>
          <a:lstStyle>
            <a:lvl1pPr>
              <a:defRPr>
                <a:solidFill>
                  <a:schemeClr val="bg1"/>
                </a:solidFill>
              </a:defRPr>
            </a:lvl1pPr>
          </a:lstStyle>
          <a:p>
            <a:r>
              <a:rPr lang="es-ES" dirty="0"/>
              <a:t>Haga clic para escribir el título del tema o subtema.</a:t>
            </a:r>
            <a:endParaRPr lang="es-CO" dirty="0"/>
          </a:p>
        </p:txBody>
      </p:sp>
      <p:sp>
        <p:nvSpPr>
          <p:cNvPr id="3" name="Marcador de contenido 2">
            <a:extLst>
              <a:ext uri="{FF2B5EF4-FFF2-40B4-BE49-F238E27FC236}">
                <a16:creationId xmlns:a16="http://schemas.microsoft.com/office/drawing/2014/main" id="{F64EFF19-ED7D-47D6-9DB7-D93C7841B3EA}"/>
              </a:ext>
            </a:extLst>
          </p:cNvPr>
          <p:cNvSpPr>
            <a:spLocks noGrp="1"/>
          </p:cNvSpPr>
          <p:nvPr>
            <p:ph sz="quarter" idx="10" hasCustomPrompt="1"/>
          </p:nvPr>
        </p:nvSpPr>
        <p:spPr>
          <a:xfrm>
            <a:off x="5239265" y="1100138"/>
            <a:ext cx="6277232" cy="4682824"/>
          </a:xfrm>
        </p:spPr>
        <p:txBody>
          <a:bodyPr/>
          <a:lstStyle>
            <a:lvl1pPr>
              <a:defRPr>
                <a:solidFill>
                  <a:srgbClr val="0462A2"/>
                </a:solidFill>
              </a:defRPr>
            </a:lvl1pPr>
            <a:lvl2pPr>
              <a:defRPr>
                <a:solidFill>
                  <a:srgbClr val="0462A2"/>
                </a:solidFill>
              </a:defRPr>
            </a:lvl2pPr>
            <a:lvl3pPr>
              <a:defRPr>
                <a:solidFill>
                  <a:srgbClr val="0462A2"/>
                </a:solidFill>
              </a:defRPr>
            </a:lvl3pPr>
            <a:lvl4pPr>
              <a:defRPr>
                <a:solidFill>
                  <a:srgbClr val="0462A2"/>
                </a:solidFill>
              </a:defRPr>
            </a:lvl4pPr>
            <a:lvl5pPr>
              <a:defRPr>
                <a:solidFill>
                  <a:srgbClr val="0462A2"/>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89252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13" name="Gráfico 12">
            <a:extLst>
              <a:ext uri="{FF2B5EF4-FFF2-40B4-BE49-F238E27FC236}">
                <a16:creationId xmlns:a16="http://schemas.microsoft.com/office/drawing/2014/main" id="{49F4F2D6-4B0B-4BA6-9A13-1A8C7B7D90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4522033" cy="6858000"/>
          </a:xfrm>
          <a:prstGeom prst="rect">
            <a:avLst/>
          </a:prstGeom>
        </p:spPr>
      </p:pic>
      <p:sp>
        <p:nvSpPr>
          <p:cNvPr id="14" name="Título 1">
            <a:extLst>
              <a:ext uri="{FF2B5EF4-FFF2-40B4-BE49-F238E27FC236}">
                <a16:creationId xmlns:a16="http://schemas.microsoft.com/office/drawing/2014/main" id="{3086823B-7D0E-4EDE-BD1D-F0441AC7C22A}"/>
              </a:ext>
            </a:extLst>
          </p:cNvPr>
          <p:cNvSpPr>
            <a:spLocks noGrp="1"/>
          </p:cNvSpPr>
          <p:nvPr>
            <p:ph type="title" hasCustomPrompt="1"/>
          </p:nvPr>
        </p:nvSpPr>
        <p:spPr>
          <a:xfrm>
            <a:off x="495918" y="1839432"/>
            <a:ext cx="3530193" cy="3221665"/>
          </a:xfrm>
        </p:spPr>
        <p:txBody>
          <a:bodyPr/>
          <a:lstStyle>
            <a:lvl1pPr>
              <a:defRPr>
                <a:solidFill>
                  <a:schemeClr val="bg1"/>
                </a:solidFill>
              </a:defRPr>
            </a:lvl1pPr>
          </a:lstStyle>
          <a:p>
            <a:r>
              <a:rPr lang="es-ES" dirty="0"/>
              <a:t>Haga clic para escribir el título del tema o subtema.</a:t>
            </a:r>
            <a:endParaRPr lang="es-CO" dirty="0"/>
          </a:p>
        </p:txBody>
      </p:sp>
      <p:sp>
        <p:nvSpPr>
          <p:cNvPr id="4" name="Marcador de contenido 2">
            <a:extLst>
              <a:ext uri="{FF2B5EF4-FFF2-40B4-BE49-F238E27FC236}">
                <a16:creationId xmlns:a16="http://schemas.microsoft.com/office/drawing/2014/main" id="{66E3A20F-5D0F-499D-9F26-08AE17777C83}"/>
              </a:ext>
            </a:extLst>
          </p:cNvPr>
          <p:cNvSpPr>
            <a:spLocks noGrp="1"/>
          </p:cNvSpPr>
          <p:nvPr>
            <p:ph sz="quarter" idx="10" hasCustomPrompt="1"/>
          </p:nvPr>
        </p:nvSpPr>
        <p:spPr>
          <a:xfrm>
            <a:off x="5239265" y="1100138"/>
            <a:ext cx="6277232" cy="4682824"/>
          </a:xfrm>
        </p:spPr>
        <p:txBody>
          <a:bodyPr/>
          <a:lstStyle>
            <a:lvl1pPr>
              <a:defRPr>
                <a:solidFill>
                  <a:srgbClr val="0462A2"/>
                </a:solidFill>
              </a:defRPr>
            </a:lvl1pPr>
            <a:lvl2pPr>
              <a:defRPr>
                <a:solidFill>
                  <a:srgbClr val="0462A2"/>
                </a:solidFill>
              </a:defRPr>
            </a:lvl2pPr>
            <a:lvl3pPr>
              <a:defRPr>
                <a:solidFill>
                  <a:srgbClr val="0462A2"/>
                </a:solidFill>
              </a:defRPr>
            </a:lvl3pPr>
            <a:lvl4pPr>
              <a:defRPr>
                <a:solidFill>
                  <a:srgbClr val="0462A2"/>
                </a:solidFill>
              </a:defRPr>
            </a:lvl4pPr>
            <a:lvl5pPr>
              <a:defRPr>
                <a:solidFill>
                  <a:srgbClr val="0462A2"/>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313186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1" name="Gráfico 10">
            <a:extLst>
              <a:ext uri="{FF2B5EF4-FFF2-40B4-BE49-F238E27FC236}">
                <a16:creationId xmlns:a16="http://schemas.microsoft.com/office/drawing/2014/main" id="{8307484D-B88F-45C3-9D51-C381BB5B30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4522033" cy="6858000"/>
          </a:xfrm>
          <a:prstGeom prst="rect">
            <a:avLst/>
          </a:prstGeom>
        </p:spPr>
      </p:pic>
      <p:sp>
        <p:nvSpPr>
          <p:cNvPr id="12" name="Título 1">
            <a:extLst>
              <a:ext uri="{FF2B5EF4-FFF2-40B4-BE49-F238E27FC236}">
                <a16:creationId xmlns:a16="http://schemas.microsoft.com/office/drawing/2014/main" id="{0FCE27E1-D7A4-4C8D-B337-FA9B71F8CE61}"/>
              </a:ext>
            </a:extLst>
          </p:cNvPr>
          <p:cNvSpPr>
            <a:spLocks noGrp="1"/>
          </p:cNvSpPr>
          <p:nvPr>
            <p:ph type="title" hasCustomPrompt="1"/>
          </p:nvPr>
        </p:nvSpPr>
        <p:spPr>
          <a:xfrm>
            <a:off x="495918" y="1839432"/>
            <a:ext cx="3530193" cy="3221665"/>
          </a:xfrm>
        </p:spPr>
        <p:txBody>
          <a:bodyPr/>
          <a:lstStyle>
            <a:lvl1pPr>
              <a:defRPr>
                <a:solidFill>
                  <a:schemeClr val="bg1"/>
                </a:solidFill>
              </a:defRPr>
            </a:lvl1pPr>
          </a:lstStyle>
          <a:p>
            <a:r>
              <a:rPr lang="es-ES" dirty="0"/>
              <a:t>Haga clic para escribir el  título del tema o subtema.</a:t>
            </a:r>
            <a:endParaRPr lang="es-CO" dirty="0"/>
          </a:p>
        </p:txBody>
      </p:sp>
      <p:sp>
        <p:nvSpPr>
          <p:cNvPr id="4" name="Marcador de contenido 2">
            <a:extLst>
              <a:ext uri="{FF2B5EF4-FFF2-40B4-BE49-F238E27FC236}">
                <a16:creationId xmlns:a16="http://schemas.microsoft.com/office/drawing/2014/main" id="{48F9EEA1-A95B-469D-8BA7-85C6427F6DAB}"/>
              </a:ext>
            </a:extLst>
          </p:cNvPr>
          <p:cNvSpPr>
            <a:spLocks noGrp="1"/>
          </p:cNvSpPr>
          <p:nvPr>
            <p:ph sz="quarter" idx="10" hasCustomPrompt="1"/>
          </p:nvPr>
        </p:nvSpPr>
        <p:spPr>
          <a:xfrm>
            <a:off x="5239265" y="1100138"/>
            <a:ext cx="6277232" cy="4682824"/>
          </a:xfrm>
        </p:spPr>
        <p:txBody>
          <a:bodyPr/>
          <a:lstStyle>
            <a:lvl1pPr>
              <a:defRPr>
                <a:solidFill>
                  <a:srgbClr val="0462A2"/>
                </a:solidFill>
              </a:defRPr>
            </a:lvl1pPr>
            <a:lvl2pPr>
              <a:defRPr>
                <a:solidFill>
                  <a:srgbClr val="0462A2"/>
                </a:solidFill>
              </a:defRPr>
            </a:lvl2pPr>
            <a:lvl3pPr>
              <a:defRPr>
                <a:solidFill>
                  <a:srgbClr val="0462A2"/>
                </a:solidFill>
              </a:defRPr>
            </a:lvl3pPr>
            <a:lvl4pPr>
              <a:defRPr>
                <a:solidFill>
                  <a:srgbClr val="0462A2"/>
                </a:solidFill>
              </a:defRPr>
            </a:lvl4pPr>
            <a:lvl5pPr>
              <a:defRPr>
                <a:solidFill>
                  <a:srgbClr val="0462A2"/>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112838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21A5D4CE-C8D0-45FB-965B-93CF02183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4518837" cy="6853153"/>
          </a:xfrm>
          <a:prstGeom prst="rect">
            <a:avLst/>
          </a:prstGeom>
        </p:spPr>
      </p:pic>
      <p:sp>
        <p:nvSpPr>
          <p:cNvPr id="8" name="Título 1">
            <a:extLst>
              <a:ext uri="{FF2B5EF4-FFF2-40B4-BE49-F238E27FC236}">
                <a16:creationId xmlns:a16="http://schemas.microsoft.com/office/drawing/2014/main" id="{8FFC796B-0CF7-4B39-97AE-68F33B92F743}"/>
              </a:ext>
            </a:extLst>
          </p:cNvPr>
          <p:cNvSpPr>
            <a:spLocks noGrp="1"/>
          </p:cNvSpPr>
          <p:nvPr>
            <p:ph type="title" hasCustomPrompt="1"/>
          </p:nvPr>
        </p:nvSpPr>
        <p:spPr>
          <a:xfrm>
            <a:off x="495918" y="1839432"/>
            <a:ext cx="3530193" cy="3221665"/>
          </a:xfrm>
        </p:spPr>
        <p:txBody>
          <a:bodyPr/>
          <a:lstStyle>
            <a:lvl1pPr>
              <a:defRPr>
                <a:solidFill>
                  <a:schemeClr val="bg1"/>
                </a:solidFill>
              </a:defRPr>
            </a:lvl1pPr>
          </a:lstStyle>
          <a:p>
            <a:r>
              <a:rPr lang="es-ES" dirty="0"/>
              <a:t>Haga clic para escribir el título del tema o subtema.</a:t>
            </a:r>
            <a:endParaRPr lang="es-CO" dirty="0"/>
          </a:p>
        </p:txBody>
      </p:sp>
      <p:sp>
        <p:nvSpPr>
          <p:cNvPr id="4" name="Marcador de contenido 2">
            <a:extLst>
              <a:ext uri="{FF2B5EF4-FFF2-40B4-BE49-F238E27FC236}">
                <a16:creationId xmlns:a16="http://schemas.microsoft.com/office/drawing/2014/main" id="{2DF4650C-9105-4F66-A9D4-D81E6BA6DF72}"/>
              </a:ext>
            </a:extLst>
          </p:cNvPr>
          <p:cNvSpPr>
            <a:spLocks noGrp="1"/>
          </p:cNvSpPr>
          <p:nvPr>
            <p:ph sz="quarter" idx="10" hasCustomPrompt="1"/>
          </p:nvPr>
        </p:nvSpPr>
        <p:spPr>
          <a:xfrm>
            <a:off x="5239265" y="1100138"/>
            <a:ext cx="6277232" cy="4682824"/>
          </a:xfrm>
        </p:spPr>
        <p:txBody>
          <a:bodyPr/>
          <a:lstStyle>
            <a:lvl1pPr>
              <a:defRPr>
                <a:solidFill>
                  <a:srgbClr val="0090BA"/>
                </a:solidFill>
              </a:defRPr>
            </a:lvl1pPr>
            <a:lvl2pPr>
              <a:defRPr>
                <a:solidFill>
                  <a:srgbClr val="0090BA"/>
                </a:solidFill>
              </a:defRPr>
            </a:lvl2pPr>
            <a:lvl3pPr>
              <a:defRPr>
                <a:solidFill>
                  <a:srgbClr val="0090BA"/>
                </a:solidFill>
              </a:defRPr>
            </a:lvl3pPr>
            <a:lvl4pPr>
              <a:defRPr>
                <a:solidFill>
                  <a:srgbClr val="0090BA"/>
                </a:solidFill>
              </a:defRPr>
            </a:lvl4pPr>
            <a:lvl5pPr>
              <a:defRPr>
                <a:solidFill>
                  <a:srgbClr val="0090BA"/>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Tree>
    <p:extLst>
      <p:ext uri="{BB962C8B-B14F-4D97-AF65-F5344CB8AC3E}">
        <p14:creationId xmlns:p14="http://schemas.microsoft.com/office/powerpoint/2010/main" val="323010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1525D30-5411-4F18-8B65-34C3B57B7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014A5732-8039-4A4C-8C17-2760B1532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46C21C62-D702-4F09-8027-B33AD7090E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04B85-F8D0-46EF-AAD1-EB27A87AEB3B}" type="datetimeFigureOut">
              <a:rPr lang="es-CO" smtClean="0"/>
              <a:t>13/10/2021</a:t>
            </a:fld>
            <a:endParaRPr lang="es-CO"/>
          </a:p>
        </p:txBody>
      </p:sp>
      <p:sp>
        <p:nvSpPr>
          <p:cNvPr id="5" name="Marcador de pie de página 4">
            <a:extLst>
              <a:ext uri="{FF2B5EF4-FFF2-40B4-BE49-F238E27FC236}">
                <a16:creationId xmlns:a16="http://schemas.microsoft.com/office/drawing/2014/main" id="{16B3C3CF-375F-40A3-9F7D-AF7DB0693A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B51EF84B-8CB0-420F-A195-72029A79A2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AA206F-55AA-42A9-86F2-67AF81B47533}" type="slidenum">
              <a:rPr lang="es-CO" smtClean="0"/>
              <a:t>‹Nº›</a:t>
            </a:fld>
            <a:endParaRPr lang="es-CO"/>
          </a:p>
        </p:txBody>
      </p:sp>
    </p:spTree>
    <p:extLst>
      <p:ext uri="{BB962C8B-B14F-4D97-AF65-F5344CB8AC3E}">
        <p14:creationId xmlns:p14="http://schemas.microsoft.com/office/powerpoint/2010/main" val="413068280"/>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60" r:id="rId3"/>
    <p:sldLayoutId id="2147483650" r:id="rId4"/>
    <p:sldLayoutId id="2147483663" r:id="rId5"/>
    <p:sldLayoutId id="2147483651" r:id="rId6"/>
    <p:sldLayoutId id="2147483652" r:id="rId7"/>
    <p:sldLayoutId id="2147483653" r:id="rId8"/>
    <p:sldLayoutId id="2147483654" r:id="rId9"/>
    <p:sldLayoutId id="2147483655" r:id="rId10"/>
    <p:sldLayoutId id="2147483656" r:id="rId11"/>
    <p:sldLayoutId id="2147483657"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010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7C351B8-89C0-483F-A084-769F233B2473}"/>
              </a:ext>
            </a:extLst>
          </p:cNvPr>
          <p:cNvSpPr>
            <a:spLocks noGrp="1"/>
          </p:cNvSpPr>
          <p:nvPr>
            <p:ph type="body" sz="quarter" idx="11"/>
          </p:nvPr>
        </p:nvSpPr>
        <p:spPr/>
        <p:txBody>
          <a:bodyPr/>
          <a:lstStyle/>
          <a:p>
            <a:pPr marL="0" indent="0">
              <a:buNone/>
            </a:pPr>
            <a:r>
              <a:rPr lang="es-CO" dirty="0"/>
              <a:t>Gestión Financiera Pública CONPES 4008</a:t>
            </a:r>
          </a:p>
        </p:txBody>
      </p:sp>
      <p:sp>
        <p:nvSpPr>
          <p:cNvPr id="3" name="Marcador de texto 2">
            <a:extLst>
              <a:ext uri="{FF2B5EF4-FFF2-40B4-BE49-F238E27FC236}">
                <a16:creationId xmlns:a16="http://schemas.microsoft.com/office/drawing/2014/main" id="{B3191A1C-3CC0-45ED-8B3D-4C2CF873C291}"/>
              </a:ext>
            </a:extLst>
          </p:cNvPr>
          <p:cNvSpPr>
            <a:spLocks noGrp="1"/>
          </p:cNvSpPr>
          <p:nvPr>
            <p:ph type="body" sz="quarter" idx="13"/>
          </p:nvPr>
        </p:nvSpPr>
        <p:spPr/>
        <p:txBody>
          <a:bodyPr>
            <a:normAutofit fontScale="70000" lnSpcReduction="20000"/>
          </a:bodyPr>
          <a:lstStyle/>
          <a:p>
            <a:pPr marL="0" indent="0">
              <a:buNone/>
            </a:pPr>
            <a:r>
              <a:rPr lang="es-CO" dirty="0"/>
              <a:t>Asesora – Subdirección de Política Fiscal</a:t>
            </a:r>
          </a:p>
          <a:p>
            <a:pPr marL="0" indent="0">
              <a:buNone/>
            </a:pPr>
            <a:r>
              <a:rPr lang="es-CO" dirty="0"/>
              <a:t>Ministerio de Hacienda y Crédito Público</a:t>
            </a:r>
          </a:p>
        </p:txBody>
      </p:sp>
      <p:sp>
        <p:nvSpPr>
          <p:cNvPr id="4" name="Marcador de texto 3">
            <a:extLst>
              <a:ext uri="{FF2B5EF4-FFF2-40B4-BE49-F238E27FC236}">
                <a16:creationId xmlns:a16="http://schemas.microsoft.com/office/drawing/2014/main" id="{33485450-890C-4BBC-B146-9B853BA41D2B}"/>
              </a:ext>
            </a:extLst>
          </p:cNvPr>
          <p:cNvSpPr>
            <a:spLocks noGrp="1"/>
          </p:cNvSpPr>
          <p:nvPr>
            <p:ph type="body" sz="quarter" idx="14"/>
          </p:nvPr>
        </p:nvSpPr>
        <p:spPr/>
        <p:txBody>
          <a:bodyPr>
            <a:normAutofit lnSpcReduction="10000"/>
          </a:bodyPr>
          <a:lstStyle/>
          <a:p>
            <a:pPr marL="0" indent="0">
              <a:buNone/>
            </a:pPr>
            <a:r>
              <a:rPr lang="es-CO" dirty="0"/>
              <a:t>Diana Paola Vargas </a:t>
            </a:r>
            <a:r>
              <a:rPr lang="es-CO" dirty="0" err="1"/>
              <a:t>Mojocó</a:t>
            </a:r>
            <a:endParaRPr lang="es-CO" dirty="0"/>
          </a:p>
        </p:txBody>
      </p:sp>
    </p:spTree>
    <p:extLst>
      <p:ext uri="{BB962C8B-B14F-4D97-AF65-F5344CB8AC3E}">
        <p14:creationId xmlns:p14="http://schemas.microsoft.com/office/powerpoint/2010/main" val="31323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0B498D-D769-4C3A-9BAA-146AACCBE4C3}"/>
              </a:ext>
            </a:extLst>
          </p:cNvPr>
          <p:cNvSpPr>
            <a:spLocks noGrp="1"/>
          </p:cNvSpPr>
          <p:nvPr>
            <p:ph type="title"/>
          </p:nvPr>
        </p:nvSpPr>
        <p:spPr/>
        <p:txBody>
          <a:bodyPr/>
          <a:lstStyle/>
          <a:p>
            <a:pPr algn="ctr"/>
            <a:r>
              <a:rPr lang="es-CO" dirty="0"/>
              <a:t>Pregunta 7</a:t>
            </a:r>
          </a:p>
        </p:txBody>
      </p:sp>
    </p:spTree>
    <p:extLst>
      <p:ext uri="{BB962C8B-B14F-4D97-AF65-F5344CB8AC3E}">
        <p14:creationId xmlns:p14="http://schemas.microsoft.com/office/powerpoint/2010/main" val="505951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916DF7D1-3D38-4A08-8B93-E1E08F67371A}"/>
              </a:ext>
            </a:extLst>
          </p:cNvPr>
          <p:cNvSpPr txBox="1"/>
          <p:nvPr/>
        </p:nvSpPr>
        <p:spPr>
          <a:xfrm>
            <a:off x="7622499" y="4160326"/>
            <a:ext cx="3859966" cy="2145268"/>
          </a:xfrm>
          <a:prstGeom prst="roundRect">
            <a:avLst/>
          </a:prstGeom>
          <a:solidFill>
            <a:srgbClr val="97CDCC"/>
          </a:solidFill>
        </p:spPr>
        <p:txBody>
          <a:bodyPr wrap="square" rtlCol="0">
            <a:spAutoFit/>
          </a:bodyPr>
          <a:lstStyle/>
          <a:p>
            <a:pPr marL="342900" indent="-342900">
              <a:buFont typeface="Wingdings" panose="05000000000000000000" pitchFamily="2" charset="2"/>
              <a:buChar char="ü"/>
            </a:pPr>
            <a:r>
              <a:rPr lang="es-CO" sz="2400" b="1" dirty="0">
                <a:solidFill>
                  <a:schemeClr val="bg1"/>
                </a:solidFill>
              </a:rPr>
              <a:t>Armonización conceptual y metodológica</a:t>
            </a:r>
          </a:p>
          <a:p>
            <a:pPr marL="342900" indent="-342900">
              <a:buFont typeface="Wingdings" panose="05000000000000000000" pitchFamily="2" charset="2"/>
              <a:buChar char="ü"/>
            </a:pPr>
            <a:r>
              <a:rPr lang="es-CO" sz="2400" b="1" dirty="0">
                <a:solidFill>
                  <a:schemeClr val="bg1"/>
                </a:solidFill>
              </a:rPr>
              <a:t>Ajustes tecnológicos mayores</a:t>
            </a:r>
          </a:p>
        </p:txBody>
      </p:sp>
      <p:sp>
        <p:nvSpPr>
          <p:cNvPr id="8" name="CuadroTexto 7">
            <a:extLst>
              <a:ext uri="{FF2B5EF4-FFF2-40B4-BE49-F238E27FC236}">
                <a16:creationId xmlns:a16="http://schemas.microsoft.com/office/drawing/2014/main" id="{EFE342EB-BC59-498B-BB5E-520E94FD26BB}"/>
              </a:ext>
            </a:extLst>
          </p:cNvPr>
          <p:cNvSpPr txBox="1"/>
          <p:nvPr/>
        </p:nvSpPr>
        <p:spPr>
          <a:xfrm>
            <a:off x="7622499" y="1368379"/>
            <a:ext cx="3859966" cy="1328023"/>
          </a:xfrm>
          <a:prstGeom prst="roundRect">
            <a:avLst/>
          </a:prstGeom>
          <a:solidFill>
            <a:srgbClr val="97CDCC"/>
          </a:solidFill>
        </p:spPr>
        <p:txBody>
          <a:bodyPr wrap="square" rtlCol="0">
            <a:spAutoFit/>
          </a:bodyPr>
          <a:lstStyle/>
          <a:p>
            <a:pPr marL="342900" indent="-342900">
              <a:buFont typeface="Wingdings" panose="05000000000000000000" pitchFamily="2" charset="2"/>
              <a:buChar char="ü"/>
            </a:pPr>
            <a:r>
              <a:rPr lang="es-CO" sz="2400" b="1" dirty="0">
                <a:solidFill>
                  <a:schemeClr val="bg1"/>
                </a:solidFill>
              </a:rPr>
              <a:t>Armonización conceptual</a:t>
            </a:r>
          </a:p>
          <a:p>
            <a:pPr marL="342900" indent="-342900">
              <a:buFont typeface="Wingdings" panose="05000000000000000000" pitchFamily="2" charset="2"/>
              <a:buChar char="ü"/>
            </a:pPr>
            <a:r>
              <a:rPr lang="es-CO" sz="2400" b="1" dirty="0">
                <a:solidFill>
                  <a:schemeClr val="bg1"/>
                </a:solidFill>
              </a:rPr>
              <a:t>Ajustes tecnológicos menores</a:t>
            </a:r>
          </a:p>
        </p:txBody>
      </p:sp>
      <p:sp>
        <p:nvSpPr>
          <p:cNvPr id="2" name="Título 1">
            <a:extLst>
              <a:ext uri="{FF2B5EF4-FFF2-40B4-BE49-F238E27FC236}">
                <a16:creationId xmlns:a16="http://schemas.microsoft.com/office/drawing/2014/main" id="{104D940B-B213-4F08-868F-BDAC8B16CDD8}"/>
              </a:ext>
            </a:extLst>
          </p:cNvPr>
          <p:cNvSpPr>
            <a:spLocks noGrp="1"/>
          </p:cNvSpPr>
          <p:nvPr>
            <p:ph type="title"/>
          </p:nvPr>
        </p:nvSpPr>
        <p:spPr/>
        <p:txBody>
          <a:bodyPr>
            <a:noAutofit/>
          </a:bodyPr>
          <a:lstStyle/>
          <a:p>
            <a:r>
              <a:rPr lang="es-ES" sz="3200" dirty="0"/>
              <a:t>¿Qué acciones se han emprendido para garantizar que la información contable cuente con los atributos necesarios para la compilación de las Estadísticas de Finanzas Públicas con base en los últimos estándares internacionales? </a:t>
            </a:r>
            <a:endParaRPr lang="es-CO" sz="3200" dirty="0"/>
          </a:p>
        </p:txBody>
      </p:sp>
      <p:sp>
        <p:nvSpPr>
          <p:cNvPr id="4" name="CuadroTexto 3">
            <a:extLst>
              <a:ext uri="{FF2B5EF4-FFF2-40B4-BE49-F238E27FC236}">
                <a16:creationId xmlns:a16="http://schemas.microsoft.com/office/drawing/2014/main" id="{F4B4B835-69CA-45BE-8E83-216B69B78456}"/>
              </a:ext>
            </a:extLst>
          </p:cNvPr>
          <p:cNvSpPr txBox="1"/>
          <p:nvPr/>
        </p:nvSpPr>
        <p:spPr>
          <a:xfrm>
            <a:off x="4976736" y="1206248"/>
            <a:ext cx="2758188" cy="919401"/>
          </a:xfrm>
          <a:prstGeom prst="roundRect">
            <a:avLst/>
          </a:prstGeom>
          <a:solidFill>
            <a:srgbClr val="418584"/>
          </a:solidFill>
        </p:spPr>
        <p:txBody>
          <a:bodyPr wrap="square" rtlCol="0">
            <a:spAutoFit/>
          </a:bodyPr>
          <a:lstStyle/>
          <a:p>
            <a:pPr algn="ctr"/>
            <a:r>
              <a:rPr lang="es-CO" sz="2400" b="1" dirty="0">
                <a:solidFill>
                  <a:schemeClr val="bg1"/>
                </a:solidFill>
              </a:rPr>
              <a:t>Mesa de calidad de la información</a:t>
            </a:r>
          </a:p>
        </p:txBody>
      </p:sp>
      <p:sp>
        <p:nvSpPr>
          <p:cNvPr id="5" name="CuadroTexto 4">
            <a:extLst>
              <a:ext uri="{FF2B5EF4-FFF2-40B4-BE49-F238E27FC236}">
                <a16:creationId xmlns:a16="http://schemas.microsoft.com/office/drawing/2014/main" id="{0C777B4A-C4F7-44FB-A3B8-7AFF74B4B464}"/>
              </a:ext>
            </a:extLst>
          </p:cNvPr>
          <p:cNvSpPr txBox="1"/>
          <p:nvPr/>
        </p:nvSpPr>
        <p:spPr>
          <a:xfrm>
            <a:off x="4987979" y="3564467"/>
            <a:ext cx="2746946" cy="1736646"/>
          </a:xfrm>
          <a:prstGeom prst="roundRect">
            <a:avLst/>
          </a:prstGeom>
          <a:solidFill>
            <a:srgbClr val="418584"/>
          </a:solidFill>
        </p:spPr>
        <p:txBody>
          <a:bodyPr wrap="square" rtlCol="0">
            <a:spAutoFit/>
          </a:bodyPr>
          <a:lstStyle/>
          <a:p>
            <a:pPr algn="ctr"/>
            <a:r>
              <a:rPr lang="es-CO" sz="2400" b="1" dirty="0">
                <a:solidFill>
                  <a:schemeClr val="bg1"/>
                </a:solidFill>
              </a:rPr>
              <a:t>Proyectos en el marco del programa de cooperación</a:t>
            </a:r>
          </a:p>
        </p:txBody>
      </p:sp>
      <p:sp>
        <p:nvSpPr>
          <p:cNvPr id="6" name="CuadroTexto 5">
            <a:extLst>
              <a:ext uri="{FF2B5EF4-FFF2-40B4-BE49-F238E27FC236}">
                <a16:creationId xmlns:a16="http://schemas.microsoft.com/office/drawing/2014/main" id="{C8A32270-4AD3-46D3-A22B-FE6D94EF64A9}"/>
              </a:ext>
            </a:extLst>
          </p:cNvPr>
          <p:cNvSpPr txBox="1"/>
          <p:nvPr/>
        </p:nvSpPr>
        <p:spPr>
          <a:xfrm>
            <a:off x="4976736" y="651611"/>
            <a:ext cx="5291526" cy="461665"/>
          </a:xfrm>
          <a:prstGeom prst="rect">
            <a:avLst/>
          </a:prstGeom>
          <a:noFill/>
        </p:spPr>
        <p:txBody>
          <a:bodyPr wrap="square" rtlCol="0">
            <a:spAutoFit/>
          </a:bodyPr>
          <a:lstStyle/>
          <a:p>
            <a:r>
              <a:rPr lang="es-CO" sz="2400" b="1" dirty="0">
                <a:solidFill>
                  <a:srgbClr val="418584"/>
                </a:solidFill>
              </a:rPr>
              <a:t>Corto plazo</a:t>
            </a:r>
          </a:p>
        </p:txBody>
      </p:sp>
      <p:sp>
        <p:nvSpPr>
          <p:cNvPr id="7" name="CuadroTexto 6">
            <a:extLst>
              <a:ext uri="{FF2B5EF4-FFF2-40B4-BE49-F238E27FC236}">
                <a16:creationId xmlns:a16="http://schemas.microsoft.com/office/drawing/2014/main" id="{292B80FC-ED75-4BBB-9F48-F256A9A20A01}"/>
              </a:ext>
            </a:extLst>
          </p:cNvPr>
          <p:cNvSpPr txBox="1"/>
          <p:nvPr/>
        </p:nvSpPr>
        <p:spPr>
          <a:xfrm>
            <a:off x="4961746" y="3011749"/>
            <a:ext cx="5291526" cy="461665"/>
          </a:xfrm>
          <a:prstGeom prst="rect">
            <a:avLst/>
          </a:prstGeom>
          <a:noFill/>
        </p:spPr>
        <p:txBody>
          <a:bodyPr wrap="square" rtlCol="0">
            <a:spAutoFit/>
          </a:bodyPr>
          <a:lstStyle/>
          <a:p>
            <a:r>
              <a:rPr lang="es-CO" sz="2400" b="1" dirty="0">
                <a:solidFill>
                  <a:srgbClr val="418584"/>
                </a:solidFill>
              </a:rPr>
              <a:t>Mediano – largo plazo</a:t>
            </a:r>
          </a:p>
        </p:txBody>
      </p:sp>
    </p:spTree>
    <p:extLst>
      <p:ext uri="{BB962C8B-B14F-4D97-AF65-F5344CB8AC3E}">
        <p14:creationId xmlns:p14="http://schemas.microsoft.com/office/powerpoint/2010/main" val="1887793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93E1E75-5DA7-4523-8311-77CF1FA0DFD5}"/>
              </a:ext>
            </a:extLst>
          </p:cNvPr>
          <p:cNvSpPr txBox="1"/>
          <p:nvPr/>
        </p:nvSpPr>
        <p:spPr>
          <a:xfrm>
            <a:off x="719530" y="1739112"/>
            <a:ext cx="3717561" cy="830997"/>
          </a:xfrm>
          <a:prstGeom prst="rect">
            <a:avLst/>
          </a:prstGeom>
          <a:solidFill>
            <a:srgbClr val="418584"/>
          </a:solidFill>
        </p:spPr>
        <p:txBody>
          <a:bodyPr wrap="square" rtlCol="0">
            <a:spAutoFit/>
          </a:bodyPr>
          <a:lstStyle/>
          <a:p>
            <a:pPr algn="ctr"/>
            <a:r>
              <a:rPr lang="es-CO" sz="2400" b="1" dirty="0">
                <a:solidFill>
                  <a:schemeClr val="bg1"/>
                </a:solidFill>
              </a:rPr>
              <a:t>Mesa de calidad de la información</a:t>
            </a:r>
          </a:p>
        </p:txBody>
      </p:sp>
      <p:sp>
        <p:nvSpPr>
          <p:cNvPr id="8" name="CuadroTexto 7">
            <a:extLst>
              <a:ext uri="{FF2B5EF4-FFF2-40B4-BE49-F238E27FC236}">
                <a16:creationId xmlns:a16="http://schemas.microsoft.com/office/drawing/2014/main" id="{9F22CD3C-DFFA-4560-913B-A2767F8A2EEC}"/>
              </a:ext>
            </a:extLst>
          </p:cNvPr>
          <p:cNvSpPr txBox="1"/>
          <p:nvPr/>
        </p:nvSpPr>
        <p:spPr>
          <a:xfrm>
            <a:off x="719530" y="2624148"/>
            <a:ext cx="3717561" cy="400110"/>
          </a:xfrm>
          <a:prstGeom prst="rect">
            <a:avLst/>
          </a:prstGeom>
          <a:solidFill>
            <a:srgbClr val="97CDCC"/>
          </a:solidFill>
        </p:spPr>
        <p:txBody>
          <a:bodyPr wrap="square" rtlCol="0">
            <a:spAutoFit/>
          </a:bodyPr>
          <a:lstStyle/>
          <a:p>
            <a:pPr algn="ctr"/>
            <a:r>
              <a:rPr lang="es-CO" sz="2000" b="1" dirty="0">
                <a:solidFill>
                  <a:schemeClr val="bg1"/>
                </a:solidFill>
              </a:rPr>
              <a:t>Subcomité de EFP</a:t>
            </a:r>
          </a:p>
        </p:txBody>
      </p:sp>
      <p:sp>
        <p:nvSpPr>
          <p:cNvPr id="9" name="CuadroTexto 8">
            <a:extLst>
              <a:ext uri="{FF2B5EF4-FFF2-40B4-BE49-F238E27FC236}">
                <a16:creationId xmlns:a16="http://schemas.microsoft.com/office/drawing/2014/main" id="{F36F94B8-186C-44D4-8C1B-68DD2575636B}"/>
              </a:ext>
            </a:extLst>
          </p:cNvPr>
          <p:cNvSpPr txBox="1"/>
          <p:nvPr/>
        </p:nvSpPr>
        <p:spPr>
          <a:xfrm>
            <a:off x="719530" y="3116514"/>
            <a:ext cx="3717561" cy="2554545"/>
          </a:xfrm>
          <a:prstGeom prst="rect">
            <a:avLst/>
          </a:prstGeom>
          <a:solidFill>
            <a:srgbClr val="E0F0F0"/>
          </a:solidFill>
        </p:spPr>
        <p:txBody>
          <a:bodyPr wrap="square" rtlCol="0">
            <a:spAutoFit/>
          </a:bodyPr>
          <a:lstStyle/>
          <a:p>
            <a:r>
              <a:rPr lang="es-ES" sz="2000" b="1" dirty="0">
                <a:solidFill>
                  <a:schemeClr val="tx1">
                    <a:lumMod val="85000"/>
                    <a:lumOff val="15000"/>
                  </a:schemeClr>
                </a:solidFill>
              </a:rPr>
              <a:t>Objetivo:</a:t>
            </a:r>
            <a:r>
              <a:rPr lang="es-ES" sz="2000" dirty="0">
                <a:solidFill>
                  <a:schemeClr val="tx1">
                    <a:lumMod val="85000"/>
                    <a:lumOff val="15000"/>
                  </a:schemeClr>
                </a:solidFill>
              </a:rPr>
              <a:t> Caracterizar problemas y proponer y diseñar soluciones conjuntas para clasificar los movimientos contables conforme a las necesidades de las EFP, a partir de los estados financieros de las entidades contables públicas</a:t>
            </a:r>
          </a:p>
        </p:txBody>
      </p:sp>
      <p:sp>
        <p:nvSpPr>
          <p:cNvPr id="14" name="CuadroTexto 13">
            <a:extLst>
              <a:ext uri="{FF2B5EF4-FFF2-40B4-BE49-F238E27FC236}">
                <a16:creationId xmlns:a16="http://schemas.microsoft.com/office/drawing/2014/main" id="{8873C7B7-88DD-4530-AF4B-D75BBDB0AD90}"/>
              </a:ext>
            </a:extLst>
          </p:cNvPr>
          <p:cNvSpPr txBox="1"/>
          <p:nvPr/>
        </p:nvSpPr>
        <p:spPr>
          <a:xfrm>
            <a:off x="719529" y="753171"/>
            <a:ext cx="10696616" cy="523220"/>
          </a:xfrm>
          <a:prstGeom prst="rect">
            <a:avLst/>
          </a:prstGeom>
          <a:noFill/>
          <a:ln>
            <a:noFill/>
          </a:ln>
        </p:spPr>
        <p:txBody>
          <a:bodyPr wrap="square" rtlCol="0">
            <a:spAutoFit/>
          </a:bodyPr>
          <a:lstStyle/>
          <a:p>
            <a:r>
              <a:rPr lang="es-ES" sz="2800" b="1" dirty="0">
                <a:solidFill>
                  <a:srgbClr val="418584"/>
                </a:solidFill>
              </a:rPr>
              <a:t>Corto plazo</a:t>
            </a:r>
          </a:p>
        </p:txBody>
      </p:sp>
      <p:cxnSp>
        <p:nvCxnSpPr>
          <p:cNvPr id="17" name="Conector recto de flecha 16">
            <a:extLst>
              <a:ext uri="{FF2B5EF4-FFF2-40B4-BE49-F238E27FC236}">
                <a16:creationId xmlns:a16="http://schemas.microsoft.com/office/drawing/2014/main" id="{88E564A5-0EC9-43E1-B95F-9FCB4DFE004F}"/>
              </a:ext>
            </a:extLst>
          </p:cNvPr>
          <p:cNvCxnSpPr>
            <a:cxnSpLocks/>
          </p:cNvCxnSpPr>
          <p:nvPr/>
        </p:nvCxnSpPr>
        <p:spPr>
          <a:xfrm>
            <a:off x="719529" y="1274163"/>
            <a:ext cx="3792512" cy="0"/>
          </a:xfrm>
          <a:prstGeom prst="straightConnector1">
            <a:avLst/>
          </a:prstGeom>
          <a:ln w="28575">
            <a:solidFill>
              <a:srgbClr val="41858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E80157F5-0E93-4E79-82C5-65CB19D67791}"/>
              </a:ext>
            </a:extLst>
          </p:cNvPr>
          <p:cNvCxnSpPr/>
          <p:nvPr/>
        </p:nvCxnSpPr>
        <p:spPr>
          <a:xfrm>
            <a:off x="4512041" y="1739112"/>
            <a:ext cx="0" cy="3931947"/>
          </a:xfrm>
          <a:prstGeom prst="line">
            <a:avLst/>
          </a:prstGeom>
          <a:ln w="28575">
            <a:solidFill>
              <a:srgbClr val="418584"/>
            </a:solidFill>
            <a:prstDash val="sysDash"/>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9A68BBE9-1A47-4A75-9C68-26F665163BD0}"/>
              </a:ext>
            </a:extLst>
          </p:cNvPr>
          <p:cNvSpPr txBox="1"/>
          <p:nvPr/>
        </p:nvSpPr>
        <p:spPr>
          <a:xfrm>
            <a:off x="4754384" y="2308599"/>
            <a:ext cx="2680731" cy="1319656"/>
          </a:xfrm>
          <a:prstGeom prst="rect">
            <a:avLst/>
          </a:prstGeom>
          <a:solidFill>
            <a:srgbClr val="97CDCC"/>
          </a:solidFill>
        </p:spPr>
        <p:txBody>
          <a:bodyPr wrap="square" rtlCol="0">
            <a:spAutoFit/>
          </a:bodyPr>
          <a:lstStyle/>
          <a:p>
            <a:r>
              <a:rPr lang="es-ES" sz="2000" dirty="0">
                <a:solidFill>
                  <a:schemeClr val="tx1">
                    <a:lumMod val="85000"/>
                    <a:lumOff val="15000"/>
                  </a:schemeClr>
                </a:solidFill>
              </a:rPr>
              <a:t>Identificación de las brechas entre el detalle requerido por las EFP y la contabilidad</a:t>
            </a:r>
          </a:p>
        </p:txBody>
      </p:sp>
      <p:sp>
        <p:nvSpPr>
          <p:cNvPr id="23" name="CuadroTexto 22">
            <a:extLst>
              <a:ext uri="{FF2B5EF4-FFF2-40B4-BE49-F238E27FC236}">
                <a16:creationId xmlns:a16="http://schemas.microsoft.com/office/drawing/2014/main" id="{6B15A042-7E5E-494C-B351-D9C9C8EF82A6}"/>
              </a:ext>
            </a:extLst>
          </p:cNvPr>
          <p:cNvSpPr txBox="1"/>
          <p:nvPr/>
        </p:nvSpPr>
        <p:spPr>
          <a:xfrm>
            <a:off x="7435115" y="2304816"/>
            <a:ext cx="3861101" cy="1323439"/>
          </a:xfrm>
          <a:prstGeom prst="rect">
            <a:avLst/>
          </a:prstGeom>
          <a:solidFill>
            <a:srgbClr val="E0F0F0"/>
          </a:solidFill>
        </p:spPr>
        <p:txBody>
          <a:bodyPr wrap="square" rtlCol="0">
            <a:spAutoFit/>
          </a:bodyPr>
          <a:lstStyle/>
          <a:p>
            <a:r>
              <a:rPr lang="es-ES" sz="2000" dirty="0">
                <a:solidFill>
                  <a:schemeClr val="tx1">
                    <a:lumMod val="85000"/>
                    <a:lumOff val="15000"/>
                  </a:schemeClr>
                </a:solidFill>
              </a:rPr>
              <a:t>Propuesta de alternativas para obtener la información contable con el detalle que se requiere para las EFP</a:t>
            </a:r>
          </a:p>
        </p:txBody>
      </p:sp>
      <p:sp>
        <p:nvSpPr>
          <p:cNvPr id="24" name="CuadroTexto 23">
            <a:extLst>
              <a:ext uri="{FF2B5EF4-FFF2-40B4-BE49-F238E27FC236}">
                <a16:creationId xmlns:a16="http://schemas.microsoft.com/office/drawing/2014/main" id="{99E26191-5A47-464E-B795-B5F75E8584A8}"/>
              </a:ext>
            </a:extLst>
          </p:cNvPr>
          <p:cNvSpPr txBox="1"/>
          <p:nvPr/>
        </p:nvSpPr>
        <p:spPr>
          <a:xfrm>
            <a:off x="4754384" y="3667583"/>
            <a:ext cx="2680732" cy="1631216"/>
          </a:xfrm>
          <a:prstGeom prst="rect">
            <a:avLst/>
          </a:prstGeom>
          <a:solidFill>
            <a:srgbClr val="97CDCC"/>
          </a:solidFill>
        </p:spPr>
        <p:txBody>
          <a:bodyPr wrap="square" rtlCol="0">
            <a:spAutoFit/>
          </a:bodyPr>
          <a:lstStyle/>
          <a:p>
            <a:r>
              <a:rPr lang="es-ES" sz="2000" dirty="0">
                <a:solidFill>
                  <a:schemeClr val="tx1">
                    <a:lumMod val="85000"/>
                    <a:lumOff val="15000"/>
                  </a:schemeClr>
                </a:solidFill>
              </a:rPr>
              <a:t>Análisis de las limitaciones en la calidad de la información contable para efectos de las EFP</a:t>
            </a:r>
          </a:p>
        </p:txBody>
      </p:sp>
      <p:sp>
        <p:nvSpPr>
          <p:cNvPr id="25" name="CuadroTexto 24">
            <a:extLst>
              <a:ext uri="{FF2B5EF4-FFF2-40B4-BE49-F238E27FC236}">
                <a16:creationId xmlns:a16="http://schemas.microsoft.com/office/drawing/2014/main" id="{E20AE4FC-61EB-4047-8A88-6DF8E03B88CE}"/>
              </a:ext>
            </a:extLst>
          </p:cNvPr>
          <p:cNvSpPr txBox="1"/>
          <p:nvPr/>
        </p:nvSpPr>
        <p:spPr>
          <a:xfrm>
            <a:off x="7435114" y="3667999"/>
            <a:ext cx="3861102" cy="1630800"/>
          </a:xfrm>
          <a:prstGeom prst="rect">
            <a:avLst/>
          </a:prstGeom>
          <a:solidFill>
            <a:srgbClr val="E0F0F0"/>
          </a:solidFill>
        </p:spPr>
        <p:txBody>
          <a:bodyPr wrap="square" rtlCol="0">
            <a:spAutoFit/>
          </a:bodyPr>
          <a:lstStyle/>
          <a:p>
            <a:r>
              <a:rPr lang="es-ES" sz="2000" dirty="0">
                <a:solidFill>
                  <a:schemeClr val="tx1">
                    <a:lumMod val="85000"/>
                    <a:lumOff val="15000"/>
                  </a:schemeClr>
                </a:solidFill>
              </a:rPr>
              <a:t>Propuesta de solución a las limitaciones de la información contable en el marco del catálogo de cuentas contable</a:t>
            </a:r>
          </a:p>
        </p:txBody>
      </p:sp>
      <p:sp>
        <p:nvSpPr>
          <p:cNvPr id="26" name="CuadroTexto 25">
            <a:extLst>
              <a:ext uri="{FF2B5EF4-FFF2-40B4-BE49-F238E27FC236}">
                <a16:creationId xmlns:a16="http://schemas.microsoft.com/office/drawing/2014/main" id="{54401FE9-3D46-40CA-9A07-0C17A454D55B}"/>
              </a:ext>
            </a:extLst>
          </p:cNvPr>
          <p:cNvSpPr txBox="1"/>
          <p:nvPr/>
        </p:nvSpPr>
        <p:spPr>
          <a:xfrm>
            <a:off x="4745642" y="1869161"/>
            <a:ext cx="2689469" cy="400110"/>
          </a:xfrm>
          <a:prstGeom prst="rect">
            <a:avLst/>
          </a:prstGeom>
          <a:noFill/>
          <a:ln>
            <a:noFill/>
          </a:ln>
        </p:spPr>
        <p:txBody>
          <a:bodyPr wrap="square" rtlCol="0">
            <a:spAutoFit/>
          </a:bodyPr>
          <a:lstStyle/>
          <a:p>
            <a:pPr algn="ctr"/>
            <a:r>
              <a:rPr lang="es-ES" sz="2000" b="1" dirty="0">
                <a:solidFill>
                  <a:srgbClr val="418584"/>
                </a:solidFill>
              </a:rPr>
              <a:t>Caracterizar problemas</a:t>
            </a:r>
          </a:p>
        </p:txBody>
      </p:sp>
      <p:sp>
        <p:nvSpPr>
          <p:cNvPr id="27" name="CuadroTexto 26">
            <a:extLst>
              <a:ext uri="{FF2B5EF4-FFF2-40B4-BE49-F238E27FC236}">
                <a16:creationId xmlns:a16="http://schemas.microsoft.com/office/drawing/2014/main" id="{0321E734-DF3D-4567-8CD0-BE7E11BD0D57}"/>
              </a:ext>
            </a:extLst>
          </p:cNvPr>
          <p:cNvSpPr txBox="1"/>
          <p:nvPr/>
        </p:nvSpPr>
        <p:spPr>
          <a:xfrm>
            <a:off x="7435111" y="1872944"/>
            <a:ext cx="3861097" cy="400110"/>
          </a:xfrm>
          <a:prstGeom prst="rect">
            <a:avLst/>
          </a:prstGeom>
          <a:noFill/>
          <a:ln>
            <a:noFill/>
          </a:ln>
        </p:spPr>
        <p:txBody>
          <a:bodyPr wrap="square" rtlCol="0">
            <a:spAutoFit/>
          </a:bodyPr>
          <a:lstStyle/>
          <a:p>
            <a:pPr algn="ctr"/>
            <a:r>
              <a:rPr lang="es-ES" sz="2000" b="1" dirty="0">
                <a:solidFill>
                  <a:srgbClr val="418584"/>
                </a:solidFill>
              </a:rPr>
              <a:t>Diseñar soluciones</a:t>
            </a:r>
          </a:p>
        </p:txBody>
      </p:sp>
    </p:spTree>
    <p:extLst>
      <p:ext uri="{BB962C8B-B14F-4D97-AF65-F5344CB8AC3E}">
        <p14:creationId xmlns:p14="http://schemas.microsoft.com/office/powerpoint/2010/main" val="254032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17ECD2D1-4B3A-4212-A889-AE5CDEBBEAA0}"/>
              </a:ext>
            </a:extLst>
          </p:cNvPr>
          <p:cNvSpPr txBox="1"/>
          <p:nvPr/>
        </p:nvSpPr>
        <p:spPr>
          <a:xfrm>
            <a:off x="719529" y="1795156"/>
            <a:ext cx="10696616" cy="461665"/>
          </a:xfrm>
          <a:prstGeom prst="rect">
            <a:avLst/>
          </a:prstGeom>
          <a:solidFill>
            <a:srgbClr val="418584"/>
          </a:solidFill>
        </p:spPr>
        <p:txBody>
          <a:bodyPr wrap="square" rtlCol="0">
            <a:spAutoFit/>
          </a:bodyPr>
          <a:lstStyle/>
          <a:p>
            <a:pPr algn="ctr"/>
            <a:r>
              <a:rPr lang="es-CO" sz="2400" b="1" dirty="0">
                <a:solidFill>
                  <a:schemeClr val="bg1"/>
                </a:solidFill>
              </a:rPr>
              <a:t>Proyectos en el marco del programa de cooperación</a:t>
            </a:r>
          </a:p>
        </p:txBody>
      </p:sp>
      <p:sp>
        <p:nvSpPr>
          <p:cNvPr id="11" name="CuadroTexto 10">
            <a:extLst>
              <a:ext uri="{FF2B5EF4-FFF2-40B4-BE49-F238E27FC236}">
                <a16:creationId xmlns:a16="http://schemas.microsoft.com/office/drawing/2014/main" id="{C4269A1D-2EB5-4F8D-A215-38518BE73FB8}"/>
              </a:ext>
            </a:extLst>
          </p:cNvPr>
          <p:cNvSpPr txBox="1"/>
          <p:nvPr/>
        </p:nvSpPr>
        <p:spPr>
          <a:xfrm>
            <a:off x="719528" y="2364644"/>
            <a:ext cx="10696615" cy="400110"/>
          </a:xfrm>
          <a:prstGeom prst="rect">
            <a:avLst/>
          </a:prstGeom>
          <a:solidFill>
            <a:srgbClr val="97CDCC"/>
          </a:solidFill>
        </p:spPr>
        <p:txBody>
          <a:bodyPr wrap="square" rtlCol="0">
            <a:spAutoFit/>
          </a:bodyPr>
          <a:lstStyle/>
          <a:p>
            <a:pPr algn="ctr"/>
            <a:r>
              <a:rPr lang="es-ES" sz="2000" b="1" dirty="0">
                <a:solidFill>
                  <a:schemeClr val="bg1"/>
                </a:solidFill>
              </a:rPr>
              <a:t>Armonización Presupuesto - Contabilidad</a:t>
            </a:r>
            <a:endParaRPr lang="es-CO" sz="2000" b="1" dirty="0">
              <a:solidFill>
                <a:schemeClr val="bg1"/>
              </a:solidFill>
            </a:endParaRPr>
          </a:p>
        </p:txBody>
      </p:sp>
      <p:sp>
        <p:nvSpPr>
          <p:cNvPr id="19" name="CuadroTexto 18">
            <a:extLst>
              <a:ext uri="{FF2B5EF4-FFF2-40B4-BE49-F238E27FC236}">
                <a16:creationId xmlns:a16="http://schemas.microsoft.com/office/drawing/2014/main" id="{680A93F5-FD40-4503-8650-DECF07A51B3A}"/>
              </a:ext>
            </a:extLst>
          </p:cNvPr>
          <p:cNvSpPr txBox="1"/>
          <p:nvPr/>
        </p:nvSpPr>
        <p:spPr>
          <a:xfrm>
            <a:off x="5342859" y="2872575"/>
            <a:ext cx="6073283" cy="1938992"/>
          </a:xfrm>
          <a:prstGeom prst="rect">
            <a:avLst/>
          </a:prstGeom>
          <a:solidFill>
            <a:srgbClr val="E0F0F0"/>
          </a:solidFill>
        </p:spPr>
        <p:txBody>
          <a:bodyPr wrap="square" rtlCol="0">
            <a:spAutoFit/>
          </a:bodyPr>
          <a:lstStyle/>
          <a:p>
            <a:pPr marL="342900" indent="-342900">
              <a:buFont typeface="Arial" panose="020B0604020202020204" pitchFamily="34" charset="0"/>
              <a:buChar char="•"/>
            </a:pPr>
            <a:r>
              <a:rPr lang="es-ES" sz="2000" dirty="0">
                <a:solidFill>
                  <a:schemeClr val="tx1">
                    <a:lumMod val="85000"/>
                    <a:lumOff val="15000"/>
                  </a:schemeClr>
                </a:solidFill>
              </a:rPr>
              <a:t>Condición de transparencia de la GFP, así como de comprensibilidad para la interpretación de la información por parte de sus usuarios.</a:t>
            </a:r>
          </a:p>
          <a:p>
            <a:pPr marL="342900" indent="-342900">
              <a:buFont typeface="Arial" panose="020B0604020202020204" pitchFamily="34" charset="0"/>
              <a:buChar char="•"/>
            </a:pPr>
            <a:r>
              <a:rPr lang="es-ES" sz="2000" dirty="0">
                <a:solidFill>
                  <a:schemeClr val="tx1">
                    <a:lumMod val="85000"/>
                    <a:lumOff val="15000"/>
                  </a:schemeClr>
                </a:solidFill>
              </a:rPr>
              <a:t>Capacidad de estos registros para convertirse en insumos válidos en la elaboración de Estadísticas de Finanzas Públicas (EFP)</a:t>
            </a:r>
          </a:p>
        </p:txBody>
      </p:sp>
      <p:sp>
        <p:nvSpPr>
          <p:cNvPr id="16" name="CuadroTexto 15">
            <a:extLst>
              <a:ext uri="{FF2B5EF4-FFF2-40B4-BE49-F238E27FC236}">
                <a16:creationId xmlns:a16="http://schemas.microsoft.com/office/drawing/2014/main" id="{8BA69635-2BF4-4D07-A3A2-37760FBC0EBC}"/>
              </a:ext>
            </a:extLst>
          </p:cNvPr>
          <p:cNvSpPr txBox="1"/>
          <p:nvPr/>
        </p:nvSpPr>
        <p:spPr>
          <a:xfrm>
            <a:off x="719528" y="2872575"/>
            <a:ext cx="4497050" cy="1940400"/>
          </a:xfrm>
          <a:prstGeom prst="rect">
            <a:avLst/>
          </a:prstGeom>
          <a:solidFill>
            <a:srgbClr val="E0F0F0"/>
          </a:solidFill>
        </p:spPr>
        <p:txBody>
          <a:bodyPr wrap="square" rtlCol="0">
            <a:spAutoFit/>
          </a:bodyPr>
          <a:lstStyle/>
          <a:p>
            <a:r>
              <a:rPr lang="es-ES" sz="2000" b="1" dirty="0">
                <a:solidFill>
                  <a:schemeClr val="tx1">
                    <a:lumMod val="85000"/>
                    <a:lumOff val="15000"/>
                  </a:schemeClr>
                </a:solidFill>
              </a:rPr>
              <a:t>Motivación</a:t>
            </a:r>
          </a:p>
          <a:p>
            <a:r>
              <a:rPr lang="es-ES" sz="2000" dirty="0">
                <a:solidFill>
                  <a:schemeClr val="tx1">
                    <a:lumMod val="85000"/>
                    <a:lumOff val="15000"/>
                  </a:schemeClr>
                </a:solidFill>
              </a:rPr>
              <a:t>La información presupuestal de las entidades obligadas a llevar presupuesto público debe ser coherente y consistente con la información contable que reportan</a:t>
            </a:r>
          </a:p>
        </p:txBody>
      </p:sp>
      <p:sp>
        <p:nvSpPr>
          <p:cNvPr id="18" name="CuadroTexto 17">
            <a:extLst>
              <a:ext uri="{FF2B5EF4-FFF2-40B4-BE49-F238E27FC236}">
                <a16:creationId xmlns:a16="http://schemas.microsoft.com/office/drawing/2014/main" id="{A4C259EE-A77A-4544-82F8-5E11678DFBE6}"/>
              </a:ext>
            </a:extLst>
          </p:cNvPr>
          <p:cNvSpPr txBox="1"/>
          <p:nvPr/>
        </p:nvSpPr>
        <p:spPr>
          <a:xfrm>
            <a:off x="719529" y="753171"/>
            <a:ext cx="10696616" cy="523220"/>
          </a:xfrm>
          <a:prstGeom prst="rect">
            <a:avLst/>
          </a:prstGeom>
          <a:noFill/>
          <a:ln>
            <a:noFill/>
          </a:ln>
        </p:spPr>
        <p:txBody>
          <a:bodyPr wrap="square" rtlCol="0">
            <a:spAutoFit/>
          </a:bodyPr>
          <a:lstStyle/>
          <a:p>
            <a:r>
              <a:rPr lang="es-ES" sz="2800" b="1" dirty="0">
                <a:solidFill>
                  <a:srgbClr val="418584"/>
                </a:solidFill>
              </a:rPr>
              <a:t>Mediano - Largo plazo</a:t>
            </a:r>
          </a:p>
        </p:txBody>
      </p:sp>
      <p:cxnSp>
        <p:nvCxnSpPr>
          <p:cNvPr id="20" name="Conector recto de flecha 19">
            <a:extLst>
              <a:ext uri="{FF2B5EF4-FFF2-40B4-BE49-F238E27FC236}">
                <a16:creationId xmlns:a16="http://schemas.microsoft.com/office/drawing/2014/main" id="{B5C8DEE9-C78B-4DDA-9AC0-7D825F2308B9}"/>
              </a:ext>
            </a:extLst>
          </p:cNvPr>
          <p:cNvCxnSpPr>
            <a:cxnSpLocks/>
          </p:cNvCxnSpPr>
          <p:nvPr/>
        </p:nvCxnSpPr>
        <p:spPr>
          <a:xfrm>
            <a:off x="719529" y="1274163"/>
            <a:ext cx="10732959" cy="0"/>
          </a:xfrm>
          <a:prstGeom prst="straightConnector1">
            <a:avLst/>
          </a:prstGeom>
          <a:ln w="28575">
            <a:solidFill>
              <a:srgbClr val="41858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360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17ECD2D1-4B3A-4212-A889-AE5CDEBBEAA0}"/>
              </a:ext>
            </a:extLst>
          </p:cNvPr>
          <p:cNvSpPr txBox="1"/>
          <p:nvPr/>
        </p:nvSpPr>
        <p:spPr>
          <a:xfrm>
            <a:off x="719529" y="1790868"/>
            <a:ext cx="10696616" cy="461665"/>
          </a:xfrm>
          <a:prstGeom prst="rect">
            <a:avLst/>
          </a:prstGeom>
          <a:solidFill>
            <a:srgbClr val="418584"/>
          </a:solidFill>
        </p:spPr>
        <p:txBody>
          <a:bodyPr wrap="square" rtlCol="0">
            <a:spAutoFit/>
          </a:bodyPr>
          <a:lstStyle/>
          <a:p>
            <a:pPr algn="ctr"/>
            <a:r>
              <a:rPr lang="es-CO" sz="2400" b="1" dirty="0">
                <a:solidFill>
                  <a:schemeClr val="bg1"/>
                </a:solidFill>
              </a:rPr>
              <a:t>Proyectos en el marco del programa de cooperación</a:t>
            </a:r>
          </a:p>
        </p:txBody>
      </p:sp>
      <p:sp>
        <p:nvSpPr>
          <p:cNvPr id="12" name="CuadroTexto 11">
            <a:extLst>
              <a:ext uri="{FF2B5EF4-FFF2-40B4-BE49-F238E27FC236}">
                <a16:creationId xmlns:a16="http://schemas.microsoft.com/office/drawing/2014/main" id="{F1212F1E-F5D4-4490-AE82-A9A4F6C9CD7F}"/>
              </a:ext>
            </a:extLst>
          </p:cNvPr>
          <p:cNvSpPr txBox="1"/>
          <p:nvPr/>
        </p:nvSpPr>
        <p:spPr>
          <a:xfrm>
            <a:off x="719529" y="2360356"/>
            <a:ext cx="10696616" cy="707886"/>
          </a:xfrm>
          <a:prstGeom prst="rect">
            <a:avLst/>
          </a:prstGeom>
          <a:solidFill>
            <a:srgbClr val="97CDCC"/>
          </a:solidFill>
        </p:spPr>
        <p:txBody>
          <a:bodyPr wrap="square" rtlCol="0">
            <a:spAutoFit/>
          </a:bodyPr>
          <a:lstStyle/>
          <a:p>
            <a:pPr algn="ctr"/>
            <a:r>
              <a:rPr lang="es-ES" sz="2000" b="1" dirty="0">
                <a:solidFill>
                  <a:schemeClr val="bg1"/>
                </a:solidFill>
              </a:rPr>
              <a:t>Contabilidad, Estadísticas de Finanzas Públicas y del Sistema de Cuentas Nacionales de las entidades del PGN en el SIIF</a:t>
            </a:r>
            <a:endParaRPr lang="es-CO" sz="2000" b="1" dirty="0">
              <a:solidFill>
                <a:schemeClr val="bg1"/>
              </a:solidFill>
            </a:endParaRPr>
          </a:p>
        </p:txBody>
      </p:sp>
      <p:sp>
        <p:nvSpPr>
          <p:cNvPr id="13" name="CuadroTexto 12">
            <a:extLst>
              <a:ext uri="{FF2B5EF4-FFF2-40B4-BE49-F238E27FC236}">
                <a16:creationId xmlns:a16="http://schemas.microsoft.com/office/drawing/2014/main" id="{1E55218F-0706-4478-9107-E298CC6C6DCD}"/>
              </a:ext>
            </a:extLst>
          </p:cNvPr>
          <p:cNvSpPr txBox="1"/>
          <p:nvPr/>
        </p:nvSpPr>
        <p:spPr>
          <a:xfrm>
            <a:off x="719529" y="3176065"/>
            <a:ext cx="4122294" cy="2244072"/>
          </a:xfrm>
          <a:prstGeom prst="rect">
            <a:avLst/>
          </a:prstGeom>
          <a:solidFill>
            <a:srgbClr val="E0F0F0"/>
          </a:solidFill>
        </p:spPr>
        <p:txBody>
          <a:bodyPr wrap="square" rtlCol="0">
            <a:spAutoFit/>
          </a:bodyPr>
          <a:lstStyle/>
          <a:p>
            <a:r>
              <a:rPr lang="es-ES" sz="2000" b="1" dirty="0">
                <a:solidFill>
                  <a:schemeClr val="tx1">
                    <a:lumMod val="85000"/>
                    <a:lumOff val="15000"/>
                  </a:schemeClr>
                </a:solidFill>
              </a:rPr>
              <a:t>Objetivo:</a:t>
            </a:r>
            <a:r>
              <a:rPr lang="es-ES" sz="2000" dirty="0">
                <a:solidFill>
                  <a:schemeClr val="tx1">
                    <a:lumMod val="85000"/>
                    <a:lumOff val="15000"/>
                  </a:schemeClr>
                </a:solidFill>
              </a:rPr>
              <a:t> Definir el modelo conceptual sobre la integración de la información de hechos económicos para generar la contabilidad y las estadísticas de finanzas públicas y del SCN, de las entidades del PGN, en el SIIF</a:t>
            </a:r>
          </a:p>
        </p:txBody>
      </p:sp>
      <p:sp>
        <p:nvSpPr>
          <p:cNvPr id="15" name="CuadroTexto 14">
            <a:extLst>
              <a:ext uri="{FF2B5EF4-FFF2-40B4-BE49-F238E27FC236}">
                <a16:creationId xmlns:a16="http://schemas.microsoft.com/office/drawing/2014/main" id="{0104705B-5129-4E0D-A3EA-5BD90BDDDA2C}"/>
              </a:ext>
            </a:extLst>
          </p:cNvPr>
          <p:cNvSpPr txBox="1"/>
          <p:nvPr/>
        </p:nvSpPr>
        <p:spPr>
          <a:xfrm>
            <a:off x="5201587" y="3176065"/>
            <a:ext cx="6214558" cy="2246769"/>
          </a:xfrm>
          <a:prstGeom prst="rect">
            <a:avLst/>
          </a:prstGeom>
          <a:solidFill>
            <a:srgbClr val="E0F0F0"/>
          </a:solidFill>
        </p:spPr>
        <p:txBody>
          <a:bodyPr wrap="square" rtlCol="0">
            <a:spAutoFit/>
          </a:bodyPr>
          <a:lstStyle/>
          <a:p>
            <a:r>
              <a:rPr lang="es-ES" sz="2000" b="1" dirty="0">
                <a:solidFill>
                  <a:schemeClr val="tx1">
                    <a:lumMod val="85000"/>
                    <a:lumOff val="15000"/>
                  </a:schemeClr>
                </a:solidFill>
              </a:rPr>
              <a:t>Motivación:</a:t>
            </a:r>
            <a:r>
              <a:rPr lang="es-ES" sz="2000" dirty="0">
                <a:solidFill>
                  <a:schemeClr val="tx1">
                    <a:lumMod val="85000"/>
                    <a:lumOff val="15000"/>
                  </a:schemeClr>
                </a:solidFill>
              </a:rPr>
              <a:t> Las EFP son compiladas mediante tablas de homologación entre el plan de cuentas de la CGN y los conceptos del Manual de Estadísticas de Finanzas Públicas 2014 (MEFP 2014) del FMI, pero no se tiene el suficiente detalle en la contabilidad para compilar la información de acuerdo con los lineamientos y la estructura que propone el MEFP 2014.</a:t>
            </a:r>
          </a:p>
        </p:txBody>
      </p:sp>
      <p:sp>
        <p:nvSpPr>
          <p:cNvPr id="16" name="CuadroTexto 15">
            <a:extLst>
              <a:ext uri="{FF2B5EF4-FFF2-40B4-BE49-F238E27FC236}">
                <a16:creationId xmlns:a16="http://schemas.microsoft.com/office/drawing/2014/main" id="{E6FFF761-BBFE-49AE-B4F4-1CF5AF91FC3C}"/>
              </a:ext>
            </a:extLst>
          </p:cNvPr>
          <p:cNvSpPr txBox="1"/>
          <p:nvPr/>
        </p:nvSpPr>
        <p:spPr>
          <a:xfrm>
            <a:off x="719529" y="753171"/>
            <a:ext cx="10696616" cy="523220"/>
          </a:xfrm>
          <a:prstGeom prst="rect">
            <a:avLst/>
          </a:prstGeom>
          <a:noFill/>
          <a:ln>
            <a:noFill/>
          </a:ln>
        </p:spPr>
        <p:txBody>
          <a:bodyPr wrap="square" rtlCol="0">
            <a:spAutoFit/>
          </a:bodyPr>
          <a:lstStyle/>
          <a:p>
            <a:r>
              <a:rPr lang="es-ES" sz="2800" b="1" dirty="0">
                <a:solidFill>
                  <a:srgbClr val="418584"/>
                </a:solidFill>
              </a:rPr>
              <a:t>Mediano - Largo plazo</a:t>
            </a:r>
          </a:p>
        </p:txBody>
      </p:sp>
      <p:cxnSp>
        <p:nvCxnSpPr>
          <p:cNvPr id="18" name="Conector recto de flecha 17">
            <a:extLst>
              <a:ext uri="{FF2B5EF4-FFF2-40B4-BE49-F238E27FC236}">
                <a16:creationId xmlns:a16="http://schemas.microsoft.com/office/drawing/2014/main" id="{E616641B-B0BC-41C9-9126-9268594C52EB}"/>
              </a:ext>
            </a:extLst>
          </p:cNvPr>
          <p:cNvCxnSpPr>
            <a:cxnSpLocks/>
          </p:cNvCxnSpPr>
          <p:nvPr/>
        </p:nvCxnSpPr>
        <p:spPr>
          <a:xfrm>
            <a:off x="719529" y="1274163"/>
            <a:ext cx="10732959" cy="0"/>
          </a:xfrm>
          <a:prstGeom prst="straightConnector1">
            <a:avLst/>
          </a:prstGeom>
          <a:ln w="28575">
            <a:solidFill>
              <a:srgbClr val="41858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46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08952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TotalTime>
  <Words>419</Words>
  <Application>Microsoft Office PowerPoint</Application>
  <PresentationFormat>Panorámica</PresentationFormat>
  <Paragraphs>36</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Calibri</vt:lpstr>
      <vt:lpstr>Calibri Light</vt:lpstr>
      <vt:lpstr>Myriad pro</vt:lpstr>
      <vt:lpstr>Wingdings</vt:lpstr>
      <vt:lpstr>Tema de Office</vt:lpstr>
      <vt:lpstr>Presentación de PowerPoint</vt:lpstr>
      <vt:lpstr>Presentación de PowerPoint</vt:lpstr>
      <vt:lpstr>Pregunta 7</vt:lpstr>
      <vt:lpstr>¿Qué acciones se han emprendido para garantizar que la información contable cuente con los atributos necesarios para la compilación de las Estadísticas de Finanzas Públicas con base en los últimos estándares internacionales?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salzate</dc:creator>
  <cp:lastModifiedBy>DGPM</cp:lastModifiedBy>
  <cp:revision>21</cp:revision>
  <dcterms:created xsi:type="dcterms:W3CDTF">2021-08-27T14:03:23Z</dcterms:created>
  <dcterms:modified xsi:type="dcterms:W3CDTF">2021-10-13T22:14:15Z</dcterms:modified>
</cp:coreProperties>
</file>