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0" r:id="rId4"/>
    <p:sldId id="273" r:id="rId5"/>
    <p:sldId id="285" r:id="rId6"/>
    <p:sldId id="281" r:id="rId7"/>
    <p:sldId id="282" r:id="rId8"/>
    <p:sldId id="284" r:id="rId9"/>
    <p:sldId id="283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584"/>
    <a:srgbClr val="0090BA"/>
    <a:srgbClr val="0462A2"/>
    <a:srgbClr val="13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F2BF33-92BC-40CF-86DD-593CB4D25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8"/>
            <a:ext cx="12192000" cy="68879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9C1D02-DEB8-4CE4-97FE-A7A0CE4F1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6995" y="2855219"/>
            <a:ext cx="11014270" cy="1281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309A2-64C7-4F4E-BE8E-AB19E4ED1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3" y="1634836"/>
            <a:ext cx="11014075" cy="10944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462A2"/>
                </a:solidFill>
              </a:defRPr>
            </a:lvl1pPr>
          </a:lstStyle>
          <a:p>
            <a:pPr lvl="0"/>
            <a:r>
              <a:rPr lang="es-ES" dirty="0"/>
              <a:t>Haga clic para escribir el n</a:t>
            </a:r>
            <a:r>
              <a:rPr lang="es-MX" dirty="0" err="1"/>
              <a:t>ombre</a:t>
            </a:r>
            <a:r>
              <a:rPr lang="es-MX" dirty="0"/>
              <a:t> de la conferencia, panel o conversatorio.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5BD9DE-5763-49F8-97C6-25DFA08EE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68" y="4013547"/>
            <a:ext cx="11014270" cy="620712"/>
          </a:xfrm>
        </p:spPr>
        <p:txBody>
          <a:bodyPr/>
          <a:lstStyle>
            <a:lvl1pPr algn="ctr">
              <a:defRPr sz="2400">
                <a:solidFill>
                  <a:srgbClr val="418584"/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Haga clic </a:t>
            </a:r>
            <a:r>
              <a:rPr lang="es-MX" dirty="0"/>
              <a:t>para escribir el cargo o profesión y la entidad a la que se encuentra vinculado.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B005628-9CC1-4D95-B627-0CAD86392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368" y="3247669"/>
            <a:ext cx="11014270" cy="455522"/>
          </a:xfrm>
        </p:spPr>
        <p:txBody>
          <a:bodyPr/>
          <a:lstStyle>
            <a:lvl1pPr algn="ctr">
              <a:defRPr>
                <a:solidFill>
                  <a:srgbClr val="418584"/>
                </a:solidFill>
              </a:defRPr>
            </a:lvl1pPr>
            <a:lvl2pPr algn="ctr">
              <a:defRPr>
                <a:solidFill>
                  <a:srgbClr val="418584"/>
                </a:solidFill>
              </a:defRPr>
            </a:lvl2pPr>
            <a:lvl3pPr algn="ctr">
              <a:defRPr>
                <a:solidFill>
                  <a:srgbClr val="418584"/>
                </a:solidFill>
              </a:defRPr>
            </a:lvl3pPr>
            <a:lvl4pPr algn="ctr">
              <a:defRPr>
                <a:solidFill>
                  <a:srgbClr val="418584"/>
                </a:solidFill>
              </a:defRPr>
            </a:lvl4pPr>
            <a:lvl5pPr algn="ctr">
              <a:defRPr>
                <a:solidFill>
                  <a:srgbClr val="418584"/>
                </a:solidFill>
              </a:defRPr>
            </a:lvl5pPr>
          </a:lstStyle>
          <a:p>
            <a:pPr lvl="0"/>
            <a:r>
              <a:rPr lang="es-ES" dirty="0"/>
              <a:t>Haga clic para escribir el nombre completo del conferencista.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D430C4-52C3-4CBF-8D84-59BCF04A7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0" y="4634259"/>
            <a:ext cx="6709719" cy="2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9845C426-9B99-4EAE-AFA8-87FF290D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9779" y="1670334"/>
            <a:ext cx="103114" cy="35173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BAE268D-8839-447C-A83C-A5AC11615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39" y="1818167"/>
            <a:ext cx="3530193" cy="3221665"/>
          </a:xfrm>
        </p:spPr>
        <p:txBody>
          <a:bodyPr/>
          <a:lstStyle>
            <a:lvl1pPr>
              <a:defRPr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E86C8-B199-4C29-B380-16A7769DA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1556" y="1242205"/>
            <a:ext cx="6483693" cy="4390844"/>
          </a:xfrm>
          <a:ln w="38100">
            <a:solidFill>
              <a:srgbClr val="418584"/>
            </a:solidFill>
          </a:ln>
        </p:spPr>
        <p:txBody>
          <a:bodyPr/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34381F-9007-43A5-B121-C999D3A436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1EE73-F32A-4A85-AF39-EAF566295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601" y="653536"/>
            <a:ext cx="10349111" cy="60715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título.</a:t>
            </a:r>
            <a:endParaRPr lang="es-CO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F478335-9906-4445-8FC9-B82FD95D0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53536"/>
            <a:ext cx="978195" cy="607156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622E2AD-8D67-4DCB-97A6-511218D8CC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577F5E-0BC5-4602-ABC4-0AB53CD800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5BDD682C-6E4A-438D-B086-256D707B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3" y="653973"/>
            <a:ext cx="977492" cy="60671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FFA084A-C34C-499F-858A-E6620FADE20A}"/>
              </a:ext>
            </a:extLst>
          </p:cNvPr>
          <p:cNvSpPr txBox="1">
            <a:spLocks/>
          </p:cNvSpPr>
          <p:nvPr userDrawn="1"/>
        </p:nvSpPr>
        <p:spPr>
          <a:xfrm>
            <a:off x="1105601" y="653536"/>
            <a:ext cx="10349111" cy="607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462A2"/>
                </a:solidFill>
              </a:rPr>
              <a:t>Haga clic para escribir el título.</a:t>
            </a:r>
            <a:endParaRPr lang="es-CO" dirty="0">
              <a:solidFill>
                <a:srgbClr val="0462A2"/>
              </a:solidFill>
            </a:endParaRP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3BCA8FE8-E9FF-4703-9824-DCE760F2D5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DEE027-67E2-4935-8E93-BA95F75E4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58B2CC-C204-478A-8528-B41C5153A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2104A40-DBD3-4138-B2A0-C4D5CB7A7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59170"/>
          <a:stretch/>
        </p:blipFill>
        <p:spPr>
          <a:xfrm>
            <a:off x="223286" y="1157290"/>
            <a:ext cx="11111023" cy="193959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7805257-82E0-4526-854E-4385DCA62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696" y="5986193"/>
            <a:ext cx="2922240" cy="306261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88BD599-6AEA-4BB6-A78D-55764765BE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49726" y="5998176"/>
            <a:ext cx="171672" cy="32617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2B1899E-2844-420D-B04A-38A36C5DF770}"/>
              </a:ext>
            </a:extLst>
          </p:cNvPr>
          <p:cNvSpPr txBox="1"/>
          <p:nvPr userDrawn="1"/>
        </p:nvSpPr>
        <p:spPr>
          <a:xfrm>
            <a:off x="3689499" y="5976598"/>
            <a:ext cx="39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50" dirty="0">
                <a:solidFill>
                  <a:srgbClr val="135479"/>
                </a:solidFill>
                <a:latin typeface="Myriad pro"/>
              </a:rPr>
              <a:t>@ContaduriaGeneraldelaNacionCGN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5F9561B-D2EE-45FF-8064-98D3ADC4D4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93669" y="6008133"/>
            <a:ext cx="367514" cy="30626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DB164-359B-402B-BCA8-456577B28B71}"/>
              </a:ext>
            </a:extLst>
          </p:cNvPr>
          <p:cNvSpPr txBox="1"/>
          <p:nvPr userDrawn="1"/>
        </p:nvSpPr>
        <p:spPr>
          <a:xfrm>
            <a:off x="8129284" y="5970410"/>
            <a:ext cx="199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@Contaduria_CGN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794E9DB-709A-4D08-97C1-883731C9359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09115" y="6015829"/>
            <a:ext cx="426522" cy="29856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60CA380-7081-4817-8BA3-A3293A36D25D}"/>
              </a:ext>
            </a:extLst>
          </p:cNvPr>
          <p:cNvSpPr txBox="1"/>
          <p:nvPr userDrawn="1"/>
        </p:nvSpPr>
        <p:spPr>
          <a:xfrm>
            <a:off x="10757441" y="5962351"/>
            <a:ext cx="12638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CGNOficial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9AC42-E0F9-497A-BDF2-CF7CAEF90E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63991" y="1309688"/>
            <a:ext cx="2916409" cy="287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Haga clic para insertar QR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1B6AA05-DAF4-4BC3-A8C0-12176A4D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1688"/>
          <a:stretch/>
        </p:blipFill>
        <p:spPr>
          <a:xfrm>
            <a:off x="223286" y="4694339"/>
            <a:ext cx="11111023" cy="86991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A1A2585-D5B3-4E29-9048-541188285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8106" b="25031"/>
          <a:stretch/>
        </p:blipFill>
        <p:spPr>
          <a:xfrm>
            <a:off x="793630" y="2944241"/>
            <a:ext cx="9609827" cy="15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E60B43-25A3-46A3-9BA1-A5FA7F7F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976096-2716-4AB2-B30B-469D95B593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7082"/>
            <a:ext cx="5573233" cy="382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AE6F06-2C59-41F2-9C56-F6F7B4E8F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5534150"/>
            <a:ext cx="3541104" cy="1424646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8C60B89-FE65-4E60-AD9D-43B13B394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9211" y="881110"/>
            <a:ext cx="4497560" cy="4924467"/>
          </a:xfrm>
          <a:ln w="57150">
            <a:solidFill>
              <a:srgbClr val="418584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AC6AB90-2348-4CC3-A7D7-9773C661A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1110"/>
            <a:ext cx="5573233" cy="80957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modificar el estilo de título del patrón.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3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EB2D242-A956-4104-8AB8-0747BF7A8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" t="2" r="-1126" b="75446"/>
          <a:stretch/>
        </p:blipFill>
        <p:spPr>
          <a:xfrm>
            <a:off x="492642" y="5289531"/>
            <a:ext cx="11332774" cy="271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431BDDE-5E3E-4FDA-96E6-5A959B13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227" y="4732638"/>
            <a:ext cx="10164725" cy="427897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nombre del video.</a:t>
            </a:r>
            <a:endParaRPr lang="es-CO" dirty="0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0305276D-5BD8-4926-A8EC-4DF90E00CB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141227" y="1037280"/>
            <a:ext cx="10164725" cy="3373253"/>
          </a:xfrm>
          <a:ln w="28575">
            <a:solidFill>
              <a:srgbClr val="0090BA"/>
            </a:solidFill>
          </a:ln>
        </p:spPr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2D9CBA-1297-4E63-8681-EBC244BB87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1" y="5160535"/>
            <a:ext cx="4015556" cy="1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88569A38-E143-4E2C-934E-309858514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FD87B93-0D7C-4DEC-9A4E-5C49F8048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25" y="2369128"/>
            <a:ext cx="10515600" cy="1384166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0EDC5F5-D0C9-4608-BC13-E957FE93F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69302"/>
          <a:stretch/>
        </p:blipFill>
        <p:spPr>
          <a:xfrm>
            <a:off x="280675" y="3995931"/>
            <a:ext cx="11668948" cy="64196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131B16-766E-45F7-9985-81A5E36C9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1424"/>
          <a:stretch/>
        </p:blipFill>
        <p:spPr>
          <a:xfrm>
            <a:off x="3020683" y="5196957"/>
            <a:ext cx="6150634" cy="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081A437-3D02-42D9-9B2F-F90263D9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0A3BF31-5BCB-49E3-AB68-079F1EA25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EFF19-ED7D-47D6-9DB7-D93C7841B3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9F4F2D6-4B0B-4BA6-9A13-1A8C7B7D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086823B-7D0E-4EDE-BD1D-F0441AC7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E3A20F-5D0F-499D-9F26-08AE17777C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318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8307484D-B88F-45C3-9D51-C381BB5B3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FCE27E1-D7A4-4C8D-B337-FA9B71F8C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F9EEA1-A95B-469D-8BA7-85C6427F6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838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1A5D4CE-C8D0-45FB-965B-93CF0218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4518837" cy="68531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FFC796B-0CF7-4B39-97AE-68F33B92F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DF4650C-9105-4F66-A9D4-D81E6BA6DF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090BA"/>
                </a:solidFill>
              </a:defRPr>
            </a:lvl1pPr>
            <a:lvl2pPr>
              <a:defRPr>
                <a:solidFill>
                  <a:srgbClr val="0090BA"/>
                </a:solidFill>
              </a:defRPr>
            </a:lvl2pPr>
            <a:lvl3pPr>
              <a:defRPr>
                <a:solidFill>
                  <a:srgbClr val="0090BA"/>
                </a:solidFill>
              </a:defRPr>
            </a:lvl3pPr>
            <a:lvl4pPr>
              <a:defRPr>
                <a:solidFill>
                  <a:srgbClr val="0090BA"/>
                </a:solidFill>
              </a:defRPr>
            </a:lvl4pPr>
            <a:lvl5pPr>
              <a:defRPr>
                <a:solidFill>
                  <a:srgbClr val="0090BA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1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525D30-5411-4F18-8B65-34C3B57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patrón.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A5732-8039-4A4C-8C17-2760B1532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21C62-D702-4F09-8027-B33AD7090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B85-F8D0-46EF-AAD1-EB27A87AEB3B}" type="datetimeFigureOut">
              <a:rPr lang="es-CO" smtClean="0"/>
              <a:t>15/10/2021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3C3CF-375F-40A3-9F7D-AF7DB069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EF84B-8CB0-420F-A195-72029A79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206F-55AA-42A9-86F2-67AF81B475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0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C351B8-89C0-483F-A084-769F233B2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La contaduría en el siglo XXI y el nuevo rol del contador público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91A1C-3CC0-45ED-8B3D-4C2CF873C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 smtClean="0"/>
              <a:t>Presidente Nacional del Colegio de Contadores Públicos d Colombia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85450-890C-4BBC-B146-9B853BA41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Flor Stella Quiroga Mora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23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Educación Contable</a:t>
            </a:r>
            <a:endParaRPr lang="es-CO" dirty="0"/>
          </a:p>
        </p:txBody>
      </p:sp>
      <p:pic>
        <p:nvPicPr>
          <p:cNvPr id="12" name="Marcador de posición de imagen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944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09CFA-BA9C-4694-BF8B-B64C4763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La </a:t>
            </a:r>
            <a:r>
              <a:rPr lang="es-CO" dirty="0" smtClean="0"/>
              <a:t>Educación Contable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BC04B-45FA-477E-B7A7-536FD0FBD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Educación Contable Internacional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s-CO" dirty="0" smtClean="0">
                <a:latin typeface="Arial Narrow" panose="020B0606020202030204" pitchFamily="34" charset="0"/>
              </a:rPr>
              <a:t>Capaz </a:t>
            </a:r>
            <a:r>
              <a:rPr lang="es-CO" dirty="0">
                <a:latin typeface="Arial Narrow" panose="020B0606020202030204" pitchFamily="34" charset="0"/>
              </a:rPr>
              <a:t>de dotar de las habilidades, de los conocimiento, de las destrezas, del comportamiento ético, e incluso de actitud, requeridos para un entorno que está en constante evolución que exige adaptabilidad no solo de los profesionales actuales sino de los </a:t>
            </a:r>
            <a:r>
              <a:rPr lang="es-CO" dirty="0" smtClean="0">
                <a:latin typeface="Arial Narrow" panose="020B0606020202030204" pitchFamily="34" charset="0"/>
              </a:rPr>
              <a:t>futuros</a:t>
            </a:r>
            <a:endParaRPr lang="es-CO" dirty="0"/>
          </a:p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Profesional Continuo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El aprendizaje </a:t>
            </a:r>
            <a:r>
              <a:rPr lang="es-CO" dirty="0">
                <a:latin typeface="Arial Narrow" panose="020B0606020202030204" pitchFamily="34" charset="0"/>
              </a:rPr>
              <a:t>permanente y de desarrollo continuo de la competencia </a:t>
            </a:r>
            <a:r>
              <a:rPr lang="es-CO" dirty="0" smtClean="0">
                <a:latin typeface="Arial Narrow" panose="020B0606020202030204" pitchFamily="34" charset="0"/>
              </a:rPr>
              <a:t>profesional, necesarios para los roles y responsabilidades del contador.</a:t>
            </a:r>
          </a:p>
          <a:p>
            <a:r>
              <a:rPr lang="es-CO" sz="1800" dirty="0">
                <a:latin typeface="Arial Narrow" panose="020B0606020202030204" pitchFamily="34" charset="0"/>
              </a:rPr>
              <a:t>(</a:t>
            </a:r>
            <a:r>
              <a:rPr lang="es-CO" sz="1800" dirty="0" smtClean="0">
                <a:latin typeface="Arial Narrow" panose="020B0606020202030204" pitchFamily="34" charset="0"/>
              </a:rPr>
              <a:t>Estándar </a:t>
            </a:r>
            <a:r>
              <a:rPr lang="es-CO" sz="1800" dirty="0">
                <a:latin typeface="Arial Narrow" panose="020B0606020202030204" pitchFamily="34" charset="0"/>
              </a:rPr>
              <a:t>de Educación Internacional revisado (IES) </a:t>
            </a:r>
            <a:r>
              <a:rPr lang="es-CO" sz="1800" dirty="0" smtClean="0">
                <a:latin typeface="Arial Narrow" panose="020B0606020202030204" pitchFamily="34" charset="0"/>
              </a:rPr>
              <a:t>7</a:t>
            </a:r>
            <a:r>
              <a:rPr lang="es-CO" sz="1800" dirty="0">
                <a:latin typeface="Arial Narrow" panose="020B0606020202030204" pitchFamily="34" charset="0"/>
              </a:rPr>
              <a:t>)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r="19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77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Gobernanza de la profesión</a:t>
            </a:r>
            <a:endParaRPr lang="es-CO" dirty="0"/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82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723" y="219782"/>
            <a:ext cx="10349111" cy="607156"/>
          </a:xfrm>
        </p:spPr>
        <p:txBody>
          <a:bodyPr/>
          <a:lstStyle/>
          <a:p>
            <a:pPr algn="ctr"/>
            <a:r>
              <a:rPr lang="es-CO" dirty="0"/>
              <a:t>La Gobernanza de la </a:t>
            </a:r>
            <a:r>
              <a:rPr lang="es-CO" dirty="0" smtClean="0"/>
              <a:t>Profesión en el siglo XXI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89AA13-B454-4811-B100-27FE9E7D3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9907" y="1132599"/>
            <a:ext cx="5091230" cy="3870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es-CO" sz="2800" b="1" dirty="0" smtClean="0">
                <a:solidFill>
                  <a:srgbClr val="41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Gobernanza: </a:t>
            </a:r>
          </a:p>
          <a:p>
            <a:pPr algn="just"/>
            <a:r>
              <a:rPr lang="es-CO" sz="2800" b="1" dirty="0" smtClean="0">
                <a:latin typeface="Arial Narrow" panose="020B0606020202030204" pitchFamily="34" charset="0"/>
              </a:rPr>
              <a:t>“proceso </a:t>
            </a:r>
            <a:r>
              <a:rPr lang="es-CO" sz="2800" b="1" dirty="0">
                <a:latin typeface="Arial Narrow" panose="020B0606020202030204" pitchFamily="34" charset="0"/>
              </a:rPr>
              <a:t>de interacción entre actores estatales y no estatales </a:t>
            </a:r>
            <a:r>
              <a:rPr lang="es-CO" sz="2800" b="1" dirty="0" smtClean="0">
                <a:latin typeface="Arial Narrow" panose="020B0606020202030204" pitchFamily="34" charset="0"/>
              </a:rPr>
              <a:t>para </a:t>
            </a:r>
            <a:r>
              <a:rPr lang="es-CO" sz="2800" b="1" dirty="0">
                <a:latin typeface="Arial Narrow" panose="020B0606020202030204" pitchFamily="34" charset="0"/>
              </a:rPr>
              <a:t>formular y aplicar políticas públicas en el marco de un conjunto determinado de reglas formales e informales que moldean el poder y son moldeadas por </a:t>
            </a:r>
            <a:r>
              <a:rPr lang="es-CO" sz="2800" b="1" dirty="0" smtClean="0">
                <a:latin typeface="Arial Narrow" panose="020B0606020202030204" pitchFamily="34" charset="0"/>
              </a:rPr>
              <a:t>este”.  </a:t>
            </a:r>
          </a:p>
          <a:p>
            <a:pPr algn="ctr"/>
            <a:r>
              <a:rPr lang="es-CO" sz="2000" b="1" dirty="0" smtClean="0">
                <a:latin typeface="Arial Narrow" panose="020B0606020202030204" pitchFamily="34" charset="0"/>
              </a:rPr>
              <a:t>Banco Mundial. Informe de Desarrollo Mundial 2017: La Gobernanza y las Leyes</a:t>
            </a:r>
            <a:r>
              <a:rPr lang="es-CO" sz="2800" b="1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CO" sz="2800" b="1" dirty="0" smtClean="0">
              <a:latin typeface="Arial Narrow" panose="020B0606020202030204" pitchFamily="34" charset="0"/>
            </a:endParaRPr>
          </a:p>
          <a:p>
            <a:pPr algn="just"/>
            <a:endParaRPr lang="es-CO" sz="2800" b="1" dirty="0" smtClean="0">
              <a:latin typeface="Arial Narrow" panose="020B0606020202030204" pitchFamily="34" charset="0"/>
            </a:endParaRPr>
          </a:p>
          <a:p>
            <a:pPr algn="just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961" y="3400982"/>
            <a:ext cx="2309446" cy="832338"/>
          </a:xfrm>
          <a:prstGeom prst="rect">
            <a:avLst/>
          </a:prstGeom>
          <a:solidFill>
            <a:srgbClr val="418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712023" y="3632485"/>
            <a:ext cx="13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ESTADO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4162545" y="3330081"/>
            <a:ext cx="2309446" cy="832338"/>
          </a:xfrm>
          <a:prstGeom prst="rect">
            <a:avLst/>
          </a:prstGeom>
          <a:solidFill>
            <a:srgbClr val="418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062899" y="3376917"/>
            <a:ext cx="250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ORGANIZACIONES PRIVADAS</a:t>
            </a:r>
            <a:endParaRPr lang="es-CO" sz="2400" dirty="0"/>
          </a:p>
        </p:txBody>
      </p:sp>
      <p:sp>
        <p:nvSpPr>
          <p:cNvPr id="9" name="Flecha curvada hacia abajo 8"/>
          <p:cNvSpPr/>
          <p:nvPr/>
        </p:nvSpPr>
        <p:spPr>
          <a:xfrm>
            <a:off x="371725" y="2097677"/>
            <a:ext cx="5982183" cy="1233076"/>
          </a:xfrm>
          <a:prstGeom prst="curvedDownArrow">
            <a:avLst/>
          </a:prstGeom>
          <a:solidFill>
            <a:srgbClr val="418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3" name="Flecha curvada hacia abajo 12"/>
          <p:cNvSpPr/>
          <p:nvPr/>
        </p:nvSpPr>
        <p:spPr>
          <a:xfrm rot="10800000">
            <a:off x="234462" y="4300914"/>
            <a:ext cx="6037383" cy="1055831"/>
          </a:xfrm>
          <a:prstGeom prst="curvedDownArrow">
            <a:avLst/>
          </a:prstGeom>
          <a:solidFill>
            <a:srgbClr val="418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01404" y="2477658"/>
            <a:ext cx="352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Formular y aplicar políticas públicas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43406" y="4381798"/>
            <a:ext cx="161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Interés Publico</a:t>
            </a:r>
            <a:endParaRPr lang="es-CO" dirty="0"/>
          </a:p>
        </p:txBody>
      </p:sp>
      <p:sp>
        <p:nvSpPr>
          <p:cNvPr id="17" name="Flecha izquierda y derecha 16"/>
          <p:cNvSpPr/>
          <p:nvPr/>
        </p:nvSpPr>
        <p:spPr>
          <a:xfrm>
            <a:off x="2543053" y="3398347"/>
            <a:ext cx="1519845" cy="855731"/>
          </a:xfrm>
          <a:prstGeom prst="leftRightArrow">
            <a:avLst/>
          </a:prstGeom>
          <a:solidFill>
            <a:srgbClr val="418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2690870" y="3631167"/>
            <a:ext cx="125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Interacción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504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C62772-7E17-4D35-85F7-94DDD6ACCB2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269727" y="1457782"/>
            <a:ext cx="9527227" cy="1952543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La </a:t>
            </a:r>
            <a:r>
              <a:rPr lang="es-CO" dirty="0"/>
              <a:t>gobernanza de la profesión es el reconocimiento por parte del Estado de que la profesión y sus profesionales son una comunidad organizada, respetada y diferenciada funcionalmente para participar y cooperar en la formulación o construcción de políticas </a:t>
            </a:r>
            <a:r>
              <a:rPr lang="es-CO" dirty="0" smtClean="0"/>
              <a:t>públicas.</a:t>
            </a:r>
            <a:endParaRPr lang="es-CO" dirty="0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 txBox="1">
            <a:spLocks/>
          </p:cNvSpPr>
          <p:nvPr/>
        </p:nvSpPr>
        <p:spPr>
          <a:xfrm>
            <a:off x="1105603" y="571475"/>
            <a:ext cx="10349111" cy="607156"/>
          </a:xfrm>
          <a:prstGeom prst="rect">
            <a:avLst/>
          </a:prstGeom>
          <a:solidFill>
            <a:srgbClr val="41858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mtClean="0"/>
              <a:t>La Gobernanza de la Profesión en el siglo XXI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1215789" y="3938408"/>
            <a:ext cx="5392615" cy="1336431"/>
          </a:xfrm>
          <a:prstGeom prst="rect">
            <a:avLst/>
          </a:prstGeom>
          <a:solidFill>
            <a:srgbClr val="418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1585065" y="4217559"/>
            <a:ext cx="465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rial Narrow" panose="020B0606020202030204" pitchFamily="34" charset="0"/>
              </a:rPr>
              <a:t>La Contaduría  profesión en primera línea del interés público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465" y="3132287"/>
            <a:ext cx="4900249" cy="26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10"/>
          </p:nvPr>
        </p:nvSpPr>
        <p:spPr>
          <a:xfrm>
            <a:off x="899815" y="1797749"/>
            <a:ext cx="10349112" cy="422036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 Narrow" panose="020B0606020202030204" pitchFamily="34" charset="0"/>
              </a:rPr>
              <a:t>La profesión de la contaduría en el siglo XXI y el nuevo rol del contador público, cambian en la medida que la dinámica de la automatización y la tecnología, de los negocios disruptivos y la liberación de los mercados cambie, generando desafíos en las competencias del contador orientando a redefinir el rol </a:t>
            </a:r>
            <a:r>
              <a:rPr lang="es-CO" sz="2400" dirty="0" smtClean="0">
                <a:latin typeface="Arial Narrow" panose="020B0606020202030204" pitchFamily="34" charset="0"/>
              </a:rPr>
              <a:t>profesional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 Narrow" panose="020B0606020202030204" pitchFamily="34" charset="0"/>
              </a:rPr>
              <a:t>La Academia debe impartir educación contable internacional para posibilitarle a las nuevas generaciones y a las actuales adaptabilidades para esos escenarios de constante evolución</a:t>
            </a:r>
            <a:r>
              <a:rPr lang="es-CO" sz="2400" dirty="0" smtClean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 Narrow" panose="020B0606020202030204" pitchFamily="34" charset="0"/>
              </a:rPr>
              <a:t>La Gobernanza de la profesión permite el reconocimiento de los contadores como una comunidad organizada, define la profesión y a sus miembros, determina el alcance de la </a:t>
            </a:r>
            <a:r>
              <a:rPr lang="es-CO" sz="2400" dirty="0" smtClean="0">
                <a:latin typeface="Arial Narrow" panose="020B0606020202030204" pitchFamily="34" charset="0"/>
              </a:rPr>
              <a:t>práctica.</a:t>
            </a:r>
            <a:endParaRPr lang="es-CO" sz="2400" dirty="0"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87665" y="688702"/>
            <a:ext cx="9773412" cy="461665"/>
          </a:xfrm>
          <a:prstGeom prst="rect">
            <a:avLst/>
          </a:prstGeom>
          <a:solidFill>
            <a:srgbClr val="418584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CONCLUSIONES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9850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DD325D-3117-4256-BC48-BC1AC53E1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0895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368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Myriad pro</vt:lpstr>
      <vt:lpstr>Tema de Office</vt:lpstr>
      <vt:lpstr>Presentación de PowerPoint</vt:lpstr>
      <vt:lpstr>Presentación de PowerPoint</vt:lpstr>
      <vt:lpstr>La Educación Contable</vt:lpstr>
      <vt:lpstr>La Educación Contable</vt:lpstr>
      <vt:lpstr>La Gobernanza de la profesión</vt:lpstr>
      <vt:lpstr>La Gobernanza de la Profesión en el siglo XXI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salzate</dc:creator>
  <cp:lastModifiedBy>Figueroa</cp:lastModifiedBy>
  <cp:revision>31</cp:revision>
  <dcterms:created xsi:type="dcterms:W3CDTF">2021-08-27T14:03:23Z</dcterms:created>
  <dcterms:modified xsi:type="dcterms:W3CDTF">2021-10-15T14:40:33Z</dcterms:modified>
</cp:coreProperties>
</file>